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4" r:id="rId3"/>
    <p:sldId id="265" r:id="rId4"/>
    <p:sldId id="281" r:id="rId5"/>
    <p:sldId id="258" r:id="rId6"/>
    <p:sldId id="257" r:id="rId7"/>
    <p:sldId id="259" r:id="rId8"/>
    <p:sldId id="280" r:id="rId9"/>
    <p:sldId id="267" r:id="rId10"/>
    <p:sldId id="268" r:id="rId11"/>
    <p:sldId id="260" r:id="rId12"/>
    <p:sldId id="279" r:id="rId13"/>
    <p:sldId id="273" r:id="rId14"/>
    <p:sldId id="283" r:id="rId15"/>
    <p:sldId id="284" r:id="rId16"/>
    <p:sldId id="285" r:id="rId17"/>
    <p:sldId id="286" r:id="rId18"/>
    <p:sldId id="269" r:id="rId19"/>
    <p:sldId id="270" r:id="rId20"/>
    <p:sldId id="274" r:id="rId21"/>
    <p:sldId id="275" r:id="rId22"/>
    <p:sldId id="276" r:id="rId23"/>
    <p:sldId id="277" r:id="rId24"/>
    <p:sldId id="26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94660"/>
  </p:normalViewPr>
  <p:slideViewPr>
    <p:cSldViewPr>
      <p:cViewPr varScale="1">
        <p:scale>
          <a:sx n="78" d="100"/>
          <a:sy n="78" d="100"/>
        </p:scale>
        <p:origin x="1766"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Description:</a:t>
            </a:r>
          </a:p>
          <a:p>
            <a:endParaRPr lang="en-US" dirty="0"/>
          </a:p>
          <a:p>
            <a:r>
              <a:rPr lang="en-US" dirty="0"/>
              <a:t>The challenge lies in the difficulty for consumers to accurately identify and differentiate between various types of date fruits based on visual characteristics alone. This is due to the extensive range of date fruit varieties, each exhibiting distinct features in terms of color, size, shape, texture, and taste.</a:t>
            </a:r>
          </a:p>
        </p:txBody>
      </p:sp>
      <p:sp>
        <p:nvSpPr>
          <p:cNvPr id="4" name="Slide Number Placeholder 3"/>
          <p:cNvSpPr>
            <a:spLocks noGrp="1"/>
          </p:cNvSpPr>
          <p:nvPr>
            <p:ph type="sldNum" sz="quarter" idx="5"/>
          </p:nvPr>
        </p:nvSpPr>
        <p:spPr/>
        <p:txBody>
          <a:bodyPr/>
          <a:lstStyle/>
          <a:p>
            <a:fld id="{30A0DC7A-5C53-46DC-BB50-765E30D75C3B}" type="slidenum">
              <a:rPr lang="en-US" smtClean="0"/>
              <a:t>6</a:t>
            </a:fld>
            <a:endParaRPr lang="en-US"/>
          </a:p>
        </p:txBody>
      </p:sp>
    </p:spTree>
    <p:extLst>
      <p:ext uri="{BB962C8B-B14F-4D97-AF65-F5344CB8AC3E}">
        <p14:creationId xmlns:p14="http://schemas.microsoft.com/office/powerpoint/2010/main" val="384849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2/3/2025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2/3/2025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procore.com/" TargetMode="External"/><Relationship Id="rId2" Type="http://schemas.openxmlformats.org/officeDocument/2006/relationships/hyperlink" Target="https://www.buildtools.com/" TargetMode="External"/><Relationship Id="rId1" Type="http://schemas.openxmlformats.org/officeDocument/2006/relationships/slideLayout" Target="../slideLayouts/slideLayout2.xml"/><Relationship Id="rId4" Type="http://schemas.openxmlformats.org/officeDocument/2006/relationships/hyperlink" Target="https://www.coconstruct.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normAutofit/>
          </a:bodyPr>
          <a:lstStyle/>
          <a:p>
            <a:r>
              <a:rPr lang="en-US" dirty="0">
                <a:latin typeface="Arial" panose="020B0604020202020204" pitchFamily="34" charset="0"/>
                <a:cs typeface="Arial" panose="020B0604020202020204" pitchFamily="34" charset="0"/>
              </a:rPr>
              <a:t>FYP Proposal Defense</a:t>
            </a:r>
            <a:br>
              <a:rPr lang="en-US" dirty="0"/>
            </a:br>
            <a:r>
              <a:rPr lang="en-US" sz="4000" dirty="0"/>
              <a:t>&lt;&lt;Builder Management System&gt;&gt;</a:t>
            </a:r>
          </a:p>
        </p:txBody>
      </p:sp>
      <p:graphicFrame>
        <p:nvGraphicFramePr>
          <p:cNvPr id="9" name="Table 8"/>
          <p:cNvGraphicFramePr>
            <a:graphicFrameLocks noGrp="1"/>
          </p:cNvGraphicFramePr>
          <p:nvPr>
            <p:extLst>
              <p:ext uri="{D42A27DB-BD31-4B8C-83A1-F6EECF244321}">
                <p14:modId xmlns:p14="http://schemas.microsoft.com/office/powerpoint/2010/main" val="1749402244"/>
              </p:ext>
            </p:extLst>
          </p:nvPr>
        </p:nvGraphicFramePr>
        <p:xfrm>
          <a:off x="1524000" y="3810000"/>
          <a:ext cx="6032500" cy="1520190"/>
        </p:xfrm>
        <a:graphic>
          <a:graphicData uri="http://schemas.openxmlformats.org/drawingml/2006/table">
            <a:tbl>
              <a:tblPr>
                <a:tableStyleId>{5940675A-B579-460E-94D1-54222C63F5DA}</a:tableStyleId>
              </a:tblPr>
              <a:tblGrid>
                <a:gridCol w="666750">
                  <a:extLst>
                    <a:ext uri="{9D8B030D-6E8A-4147-A177-3AD203B41FA5}">
                      <a16:colId xmlns:a16="http://schemas.microsoft.com/office/drawing/2014/main" val="20000"/>
                    </a:ext>
                  </a:extLst>
                </a:gridCol>
                <a:gridCol w="2027167">
                  <a:extLst>
                    <a:ext uri="{9D8B030D-6E8A-4147-A177-3AD203B41FA5}">
                      <a16:colId xmlns:a16="http://schemas.microsoft.com/office/drawing/2014/main" val="20001"/>
                    </a:ext>
                  </a:extLst>
                </a:gridCol>
                <a:gridCol w="3338583">
                  <a:extLst>
                    <a:ext uri="{9D8B030D-6E8A-4147-A177-3AD203B41FA5}">
                      <a16:colId xmlns:a16="http://schemas.microsoft.com/office/drawing/2014/main" val="20002"/>
                    </a:ext>
                  </a:extLst>
                </a:gridCol>
              </a:tblGrid>
              <a:tr h="190500">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MEMBERS</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4330">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0" i="0" u="none" strike="noStrike" dirty="0">
                          <a:solidFill>
                            <a:srgbClr val="000000"/>
                          </a:solidFill>
                          <a:effectLst/>
                          <a:latin typeface="Arial" panose="020B0604020202020204" pitchFamily="34" charset="0"/>
                          <a:cs typeface="Arial" panose="020B0604020202020204" pitchFamily="34" charset="0"/>
                        </a:rPr>
                        <a:t>02-131212-009</a:t>
                      </a: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Muhammad Shoaib Akhter Qadri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2"/>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800" u="none" strike="noStrike" kern="1200" dirty="0">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788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 )</a:t>
            </a:r>
          </a:p>
        </p:txBody>
      </p:sp>
      <p:sp>
        <p:nvSpPr>
          <p:cNvPr id="3" name="Content Placeholder 2"/>
          <p:cNvSpPr>
            <a:spLocks noGrp="1"/>
          </p:cNvSpPr>
          <p:nvPr>
            <p:ph idx="1"/>
          </p:nvPr>
        </p:nvSpPr>
        <p:spPr/>
        <p:txBody>
          <a:bodyPr>
            <a:normAutofit/>
          </a:bodyPr>
          <a:lstStyle/>
          <a:p>
            <a:r>
              <a:rPr lang="en-US" sz="2800" b="1" u="sng" dirty="0"/>
              <a:t>Sustainable Development Goals Mappings</a:t>
            </a:r>
          </a:p>
          <a:p>
            <a:pPr marL="342900" marR="0" lvl="0" indent="-342900">
              <a:spcBef>
                <a:spcPts val="65"/>
              </a:spcBef>
              <a:spcAft>
                <a:spcPts val="0"/>
              </a:spcAft>
              <a:buSzPts val="1000"/>
              <a:buFont typeface="Symbol" panose="05050102010706020507" pitchFamily="18" charset="2"/>
              <a:buChar char=""/>
              <a:tabLst>
                <a:tab pos="457200" algn="l"/>
              </a:tabLs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9: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Industry, Innovation, and Infrastructure: Promoting sustainable construction innovation through digital platforms.</a:t>
            </a:r>
            <a:endParaRPr lang="en-US"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11: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Sustainable Cities and Communities: Supporting well-managed and transparent urban residential projects.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098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noAutofit/>
          </a:bodyPr>
          <a:lstStyle/>
          <a:p>
            <a:pPr marL="342900" marR="0" lvl="0" indent="-342900" rtl="0">
              <a:spcBef>
                <a:spcPts val="65"/>
              </a:spcBef>
              <a:spcAft>
                <a:spcPts val="0"/>
              </a:spcAft>
              <a:buFont typeface="+mj-lt"/>
              <a:buAutoNum type="arabicPeriod"/>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Chatting &amp; Communication: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A real-time messaging system allowing customers, builders, and </a:t>
            </a:r>
            <a:r>
              <a:rPr lang="en-US" sz="28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 to communicate seamlessly.</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Products Selection &amp; Documentation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Tracking customer selections for materials, appliances, and finishes with documented agreements.</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Profile Management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Comprehensive profile pages for customers, custom builders, and </a:t>
            </a:r>
            <a:r>
              <a:rPr lang="en-US" sz="28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Project Management: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Features for customers and builders to add and track projects, including descriptions, images, and building links.</a:t>
            </a:r>
            <a:endParaRPr lang="en-US" sz="2800" b="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normAutofit lnSpcReduction="10000"/>
          </a:bodyPr>
          <a:lstStyle/>
          <a:p>
            <a:pPr marL="514350" indent="-514350">
              <a:lnSpc>
                <a:spcPct val="150000"/>
              </a:lnSpc>
              <a:spcBef>
                <a:spcPts val="65"/>
              </a:spcBef>
              <a:buFont typeface="Arial" pitchFamily="34" charset="0"/>
              <a:buAutoNum type="arabicPeriod" startAt="6"/>
              <a:tabLst>
                <a:tab pos="51435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Companies Section: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A dedicated section for listing companies involved in a project, visible in the sidebar for easy navigation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514350" marR="0" lvl="0" indent="-514350" rtl="0">
              <a:lnSpc>
                <a:spcPct val="150000"/>
              </a:lnSpc>
              <a:spcBef>
                <a:spcPts val="65"/>
              </a:spcBef>
              <a:spcAft>
                <a:spcPts val="0"/>
              </a:spcAft>
              <a:buAutoNum type="arabicPeriod" startAt="6"/>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Customer Reviews: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A system for customers to leave feedback about builders and companies.</a:t>
            </a:r>
            <a:endParaRPr lang="en-US" sz="2800" b="0" dirty="0">
              <a:latin typeface="Times New Roman" panose="02020603050405020304" pitchFamily="18" charset="0"/>
              <a:ea typeface="Calibri" panose="020F0502020204030204" pitchFamily="34" charset="0"/>
            </a:endParaRPr>
          </a:p>
          <a:p>
            <a:pPr marL="514350" marR="0" lvl="0" indent="-514350" rtl="0">
              <a:lnSpc>
                <a:spcPct val="150000"/>
              </a:lnSpc>
              <a:spcBef>
                <a:spcPts val="65"/>
              </a:spcBef>
              <a:spcAft>
                <a:spcPts val="0"/>
              </a:spcAft>
              <a:buAutoNum type="arabicPeriod" startAt="6"/>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Notifications System: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Real-time alerts for project updates, task completions, and document approvals.</a:t>
            </a:r>
            <a:endParaRPr lang="en-US" sz="2800" b="0" dirty="0">
              <a:latin typeface="Times New Roman" panose="02020603050405020304" pitchFamily="18" charset="0"/>
              <a:ea typeface="Calibri" panose="020F0502020204030204" pitchFamily="34" charset="0"/>
            </a:endParaRPr>
          </a:p>
          <a:p>
            <a:pPr marL="514350" marR="0" lvl="0" indent="-514350" rtl="0">
              <a:lnSpc>
                <a:spcPct val="150000"/>
              </a:lnSpc>
              <a:spcBef>
                <a:spcPts val="65"/>
              </a:spcBef>
              <a:spcAft>
                <a:spcPts val="0"/>
              </a:spcAft>
              <a:buAutoNum type="arabicPeriod" startAt="6"/>
              <a:tabLst>
                <a:tab pos="51435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Verified Builders Status: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dirty="0">
                <a:effectLst/>
                <a:latin typeface="Times New Roman" panose="02020603050405020304" pitchFamily="18" charset="0"/>
                <a:ea typeface="Calibri" panose="020F0502020204030204" pitchFamily="34" charset="0"/>
                <a:cs typeface="Times New Roman" panose="02020603050405020304" pitchFamily="18" charset="0"/>
              </a:rPr>
              <a:t>A status system for verifying builders’ credentials and project compliance with Victorian standards.</a:t>
            </a:r>
            <a:endParaRPr lang="en-US" sz="2800"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402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r>
              <a:rPr lang="en-US" dirty="0"/>
              <a:t>Work Flow Diagram</a:t>
            </a:r>
          </a:p>
        </p:txBody>
      </p:sp>
      <p:pic>
        <p:nvPicPr>
          <p:cNvPr id="15" name="Picture 14" descr="A diagram of a software company&#10;&#10;Description automatically generated">
            <a:extLst>
              <a:ext uri="{FF2B5EF4-FFF2-40B4-BE49-F238E27FC236}">
                <a16:creationId xmlns:a16="http://schemas.microsoft.com/office/drawing/2014/main" id="{8BB804D1-1621-9FE0-522F-5340DF66A456}"/>
              </a:ext>
            </a:extLst>
          </p:cNvPr>
          <p:cNvPicPr>
            <a:picLocks noChangeAspect="1"/>
          </p:cNvPicPr>
          <p:nvPr/>
        </p:nvPicPr>
        <p:blipFill>
          <a:blip r:embed="rId2"/>
          <a:stretch>
            <a:fillRect/>
          </a:stretch>
        </p:blipFill>
        <p:spPr>
          <a:xfrm>
            <a:off x="76200" y="1512189"/>
            <a:ext cx="8991600" cy="4900422"/>
          </a:xfrm>
          <a:prstGeom prst="rect">
            <a:avLst/>
          </a:prstGeom>
          <a:noFill/>
        </p:spPr>
      </p:pic>
    </p:spTree>
    <p:extLst>
      <p:ext uri="{BB962C8B-B14F-4D97-AF65-F5344CB8AC3E}">
        <p14:creationId xmlns:p14="http://schemas.microsoft.com/office/powerpoint/2010/main" val="151620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3633-2627-3ED1-F8E2-26EE856CD47E}"/>
              </a:ext>
            </a:extLst>
          </p:cNvPr>
          <p:cNvSpPr>
            <a:spLocks noGrp="1"/>
          </p:cNvSpPr>
          <p:nvPr>
            <p:ph type="title"/>
          </p:nvPr>
        </p:nvSpPr>
        <p:spPr/>
        <p:txBody>
          <a:bodyPr/>
          <a:lstStyle/>
          <a:p>
            <a:r>
              <a:rPr lang="en-US" dirty="0"/>
              <a:t>Sequence Diagram</a:t>
            </a:r>
          </a:p>
        </p:txBody>
      </p:sp>
      <p:pic>
        <p:nvPicPr>
          <p:cNvPr id="5" name="Content Placeholder 4">
            <a:extLst>
              <a:ext uri="{FF2B5EF4-FFF2-40B4-BE49-F238E27FC236}">
                <a16:creationId xmlns:a16="http://schemas.microsoft.com/office/drawing/2014/main" id="{C6F2C394-049C-E541-D330-20478F83CF0F}"/>
              </a:ext>
            </a:extLst>
          </p:cNvPr>
          <p:cNvPicPr>
            <a:picLocks noGrp="1" noChangeAspect="1"/>
          </p:cNvPicPr>
          <p:nvPr>
            <p:ph idx="1"/>
          </p:nvPr>
        </p:nvPicPr>
        <p:blipFill>
          <a:blip r:embed="rId2"/>
          <a:stretch>
            <a:fillRect/>
          </a:stretch>
        </p:blipFill>
        <p:spPr>
          <a:xfrm>
            <a:off x="639739" y="1249445"/>
            <a:ext cx="7864522" cy="5425910"/>
          </a:xfrm>
        </p:spPr>
      </p:pic>
    </p:spTree>
    <p:extLst>
      <p:ext uri="{BB962C8B-B14F-4D97-AF65-F5344CB8AC3E}">
        <p14:creationId xmlns:p14="http://schemas.microsoft.com/office/powerpoint/2010/main" val="415218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3A5B0-6583-6814-7EC4-7D177733F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C7EA0-9BC5-BA18-75D4-2FC1C0AE7773}"/>
              </a:ext>
            </a:extLst>
          </p:cNvPr>
          <p:cNvSpPr>
            <a:spLocks noGrp="1"/>
          </p:cNvSpPr>
          <p:nvPr>
            <p:ph type="title"/>
          </p:nvPr>
        </p:nvSpPr>
        <p:spPr/>
        <p:txBody>
          <a:bodyPr/>
          <a:lstStyle/>
          <a:p>
            <a:r>
              <a:rPr lang="en-US" dirty="0"/>
              <a:t>Sequence Diagram</a:t>
            </a:r>
          </a:p>
        </p:txBody>
      </p:sp>
      <p:pic>
        <p:nvPicPr>
          <p:cNvPr id="7" name="Content Placeholder 6">
            <a:extLst>
              <a:ext uri="{FF2B5EF4-FFF2-40B4-BE49-F238E27FC236}">
                <a16:creationId xmlns:a16="http://schemas.microsoft.com/office/drawing/2014/main" id="{6D8B907E-A2E7-45CC-A821-70F9CAB64340}"/>
              </a:ext>
            </a:extLst>
          </p:cNvPr>
          <p:cNvPicPr>
            <a:picLocks noGrp="1" noChangeAspect="1"/>
          </p:cNvPicPr>
          <p:nvPr>
            <p:ph idx="1"/>
          </p:nvPr>
        </p:nvPicPr>
        <p:blipFill>
          <a:blip r:embed="rId2"/>
          <a:stretch>
            <a:fillRect/>
          </a:stretch>
        </p:blipFill>
        <p:spPr>
          <a:xfrm>
            <a:off x="468535" y="1219200"/>
            <a:ext cx="8206929" cy="5486400"/>
          </a:xfrm>
        </p:spPr>
      </p:pic>
    </p:spTree>
    <p:extLst>
      <p:ext uri="{BB962C8B-B14F-4D97-AF65-F5344CB8AC3E}">
        <p14:creationId xmlns:p14="http://schemas.microsoft.com/office/powerpoint/2010/main" val="297654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B601-F4F4-C8DC-B90E-147ECA849302}"/>
              </a:ext>
            </a:extLst>
          </p:cNvPr>
          <p:cNvSpPr>
            <a:spLocks noGrp="1"/>
          </p:cNvSpPr>
          <p:nvPr>
            <p:ph type="title"/>
          </p:nvPr>
        </p:nvSpPr>
        <p:spPr/>
        <p:txBody>
          <a:bodyPr/>
          <a:lstStyle/>
          <a:p>
            <a:r>
              <a:rPr lang="en-US" dirty="0"/>
              <a:t>Sequence Diagram</a:t>
            </a:r>
          </a:p>
        </p:txBody>
      </p:sp>
      <p:pic>
        <p:nvPicPr>
          <p:cNvPr id="5" name="Content Placeholder 4">
            <a:extLst>
              <a:ext uri="{FF2B5EF4-FFF2-40B4-BE49-F238E27FC236}">
                <a16:creationId xmlns:a16="http://schemas.microsoft.com/office/drawing/2014/main" id="{AF2348DC-4F93-B1A2-EE46-61A6D0837C33}"/>
              </a:ext>
            </a:extLst>
          </p:cNvPr>
          <p:cNvPicPr>
            <a:picLocks noGrp="1" noChangeAspect="1"/>
          </p:cNvPicPr>
          <p:nvPr>
            <p:ph idx="1"/>
          </p:nvPr>
        </p:nvPicPr>
        <p:blipFill>
          <a:blip r:embed="rId2"/>
          <a:stretch>
            <a:fillRect/>
          </a:stretch>
        </p:blipFill>
        <p:spPr>
          <a:xfrm>
            <a:off x="430171" y="1249445"/>
            <a:ext cx="8283658" cy="5425910"/>
          </a:xfrm>
        </p:spPr>
      </p:pic>
    </p:spTree>
    <p:extLst>
      <p:ext uri="{BB962C8B-B14F-4D97-AF65-F5344CB8AC3E}">
        <p14:creationId xmlns:p14="http://schemas.microsoft.com/office/powerpoint/2010/main" val="3517411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A74CF0-75A7-EDC1-8944-EB6EE59DC93E}"/>
              </a:ext>
            </a:extLst>
          </p:cNvPr>
          <p:cNvSpPr>
            <a:spLocks noGrp="1"/>
          </p:cNvSpPr>
          <p:nvPr>
            <p:ph type="title"/>
          </p:nvPr>
        </p:nvSpPr>
        <p:spPr>
          <a:xfrm>
            <a:off x="0" y="0"/>
            <a:ext cx="9144000" cy="1143000"/>
          </a:xfrm>
        </p:spPr>
        <p:txBody>
          <a:bodyPr/>
          <a:lstStyle/>
          <a:p>
            <a:r>
              <a:rPr lang="en-US" dirty="0"/>
              <a:t>Sequence Diagram</a:t>
            </a:r>
          </a:p>
        </p:txBody>
      </p:sp>
      <p:pic>
        <p:nvPicPr>
          <p:cNvPr id="5" name="Content Placeholder 4">
            <a:extLst>
              <a:ext uri="{FF2B5EF4-FFF2-40B4-BE49-F238E27FC236}">
                <a16:creationId xmlns:a16="http://schemas.microsoft.com/office/drawing/2014/main" id="{AEF11868-1D5C-A4A6-701C-77E87CFBD70C}"/>
              </a:ext>
            </a:extLst>
          </p:cNvPr>
          <p:cNvPicPr>
            <a:picLocks noGrp="1" noChangeAspect="1"/>
          </p:cNvPicPr>
          <p:nvPr>
            <p:ph idx="1"/>
          </p:nvPr>
        </p:nvPicPr>
        <p:blipFill>
          <a:blip r:embed="rId2"/>
          <a:stretch>
            <a:fillRect/>
          </a:stretch>
        </p:blipFill>
        <p:spPr>
          <a:xfrm>
            <a:off x="926552" y="1219200"/>
            <a:ext cx="7290895" cy="5486400"/>
          </a:xfrm>
          <a:noFill/>
        </p:spPr>
      </p:pic>
    </p:spTree>
    <p:extLst>
      <p:ext uri="{BB962C8B-B14F-4D97-AF65-F5344CB8AC3E}">
        <p14:creationId xmlns:p14="http://schemas.microsoft.com/office/powerpoint/2010/main" val="366776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Breakdown Structure</a:t>
            </a:r>
          </a:p>
        </p:txBody>
      </p:sp>
      <p:sp>
        <p:nvSpPr>
          <p:cNvPr id="3" name="Content Placeholder 2"/>
          <p:cNvSpPr>
            <a:spLocks noGrp="1"/>
          </p:cNvSpPr>
          <p:nvPr>
            <p:ph idx="1"/>
          </p:nvPr>
        </p:nvSpPr>
        <p:spPr/>
        <p:txBody>
          <a:bodyPr>
            <a:normAutofit/>
          </a:bodyPr>
          <a:lstStyle/>
          <a:p>
            <a:pPr marL="0" indent="0">
              <a:buNone/>
            </a:pPr>
            <a:endParaRPr lang="en-US" b="0" dirty="0"/>
          </a:p>
          <a:p>
            <a:endParaRPr lang="en-US" b="0" dirty="0"/>
          </a:p>
        </p:txBody>
      </p:sp>
      <p:pic>
        <p:nvPicPr>
          <p:cNvPr id="5" name="Picture 4">
            <a:extLst>
              <a:ext uri="{FF2B5EF4-FFF2-40B4-BE49-F238E27FC236}">
                <a16:creationId xmlns:a16="http://schemas.microsoft.com/office/drawing/2014/main" id="{DBDB674C-A2BC-664B-5CCE-FC8E7240BBA8}"/>
              </a:ext>
            </a:extLst>
          </p:cNvPr>
          <p:cNvPicPr>
            <a:picLocks noChangeAspect="1"/>
          </p:cNvPicPr>
          <p:nvPr/>
        </p:nvPicPr>
        <p:blipFill>
          <a:blip r:embed="rId2"/>
          <a:stretch>
            <a:fillRect/>
          </a:stretch>
        </p:blipFill>
        <p:spPr>
          <a:xfrm>
            <a:off x="266700" y="1600200"/>
            <a:ext cx="8610600" cy="4381500"/>
          </a:xfrm>
          <a:prstGeom prst="rect">
            <a:avLst/>
          </a:prstGeom>
        </p:spPr>
      </p:pic>
      <p:pic>
        <p:nvPicPr>
          <p:cNvPr id="4" name="Content Placeholder 4" descr="A diagram of a software&#10;&#10;Description automatically generated">
            <a:extLst>
              <a:ext uri="{FF2B5EF4-FFF2-40B4-BE49-F238E27FC236}">
                <a16:creationId xmlns:a16="http://schemas.microsoft.com/office/drawing/2014/main" id="{27E626C2-E10D-B796-4A59-26D14D58AAB0}"/>
              </a:ext>
            </a:extLst>
          </p:cNvPr>
          <p:cNvPicPr>
            <a:picLocks noChangeAspect="1"/>
          </p:cNvPicPr>
          <p:nvPr/>
        </p:nvPicPr>
        <p:blipFill>
          <a:blip r:embed="rId3">
            <a:extLst>
              <a:ext uri="{28A0092B-C50C-407E-A947-70E740481C1C}">
                <a14:useLocalDpi xmlns:a14="http://schemas.microsoft.com/office/drawing/2010/main" val="0"/>
              </a:ext>
            </a:extLst>
          </a:blip>
          <a:srcRect t="16666" b="13890"/>
          <a:stretch/>
        </p:blipFill>
        <p:spPr>
          <a:xfrm>
            <a:off x="36576" y="1239837"/>
            <a:ext cx="9031224" cy="4703763"/>
          </a:xfrm>
          <a:prstGeom prst="rect">
            <a:avLst/>
          </a:prstGeom>
        </p:spPr>
      </p:pic>
    </p:spTree>
    <p:extLst>
      <p:ext uri="{BB962C8B-B14F-4D97-AF65-F5344CB8AC3E}">
        <p14:creationId xmlns:p14="http://schemas.microsoft.com/office/powerpoint/2010/main" val="3298636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r>
              <a:rPr lang="en-US" dirty="0"/>
              <a:t>Use-Case Diagram</a:t>
            </a:r>
          </a:p>
        </p:txBody>
      </p:sp>
      <p:pic>
        <p:nvPicPr>
          <p:cNvPr id="6" name="Picture 5" descr="A diagram of a program&#10;&#10;Description automatically generated">
            <a:extLst>
              <a:ext uri="{FF2B5EF4-FFF2-40B4-BE49-F238E27FC236}">
                <a16:creationId xmlns:a16="http://schemas.microsoft.com/office/drawing/2014/main" id="{244C3C90-C90F-B91B-328D-8F3C737FC14C}"/>
              </a:ext>
            </a:extLst>
          </p:cNvPr>
          <p:cNvPicPr>
            <a:picLocks noChangeAspect="1"/>
          </p:cNvPicPr>
          <p:nvPr/>
        </p:nvPicPr>
        <p:blipFill>
          <a:blip r:embed="rId2"/>
          <a:stretch>
            <a:fillRect/>
          </a:stretch>
        </p:blipFill>
        <p:spPr>
          <a:xfrm>
            <a:off x="76200" y="1489711"/>
            <a:ext cx="8991600" cy="4945378"/>
          </a:xfrm>
          <a:prstGeom prst="rect">
            <a:avLst/>
          </a:prstGeom>
          <a:noFill/>
        </p:spPr>
      </p:pic>
    </p:spTree>
    <p:extLst>
      <p:ext uri="{BB962C8B-B14F-4D97-AF65-F5344CB8AC3E}">
        <p14:creationId xmlns:p14="http://schemas.microsoft.com/office/powerpoint/2010/main" val="158927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Background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Proposed Solution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Project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Diagrams and Prototype Screens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r>
              <a:rPr lang="en-US" dirty="0"/>
              <a:t>Prototype Designs (screen 1)</a:t>
            </a:r>
          </a:p>
        </p:txBody>
      </p:sp>
      <p:pic>
        <p:nvPicPr>
          <p:cNvPr id="7" name="Picture 6">
            <a:extLst>
              <a:ext uri="{FF2B5EF4-FFF2-40B4-BE49-F238E27FC236}">
                <a16:creationId xmlns:a16="http://schemas.microsoft.com/office/drawing/2014/main" id="{375357A4-15FB-B3F3-7DE7-24E96FBBBCD7}"/>
              </a:ext>
            </a:extLst>
          </p:cNvPr>
          <p:cNvPicPr>
            <a:picLocks noChangeAspect="1"/>
          </p:cNvPicPr>
          <p:nvPr/>
        </p:nvPicPr>
        <p:blipFill>
          <a:blip r:embed="rId2"/>
          <a:stretch>
            <a:fillRect/>
          </a:stretch>
        </p:blipFill>
        <p:spPr>
          <a:xfrm>
            <a:off x="76200" y="1793177"/>
            <a:ext cx="8991600" cy="4338445"/>
          </a:xfrm>
          <a:prstGeom prst="rect">
            <a:avLst/>
          </a:prstGeom>
          <a:noFill/>
        </p:spPr>
      </p:pic>
    </p:spTree>
    <p:extLst>
      <p:ext uri="{BB962C8B-B14F-4D97-AF65-F5344CB8AC3E}">
        <p14:creationId xmlns:p14="http://schemas.microsoft.com/office/powerpoint/2010/main" val="70957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r>
              <a:rPr lang="en-US" dirty="0"/>
              <a:t>Screen 2</a:t>
            </a:r>
          </a:p>
        </p:txBody>
      </p:sp>
      <p:pic>
        <p:nvPicPr>
          <p:cNvPr id="7" name="Content Placeholder 6">
            <a:extLst>
              <a:ext uri="{FF2B5EF4-FFF2-40B4-BE49-F238E27FC236}">
                <a16:creationId xmlns:a16="http://schemas.microsoft.com/office/drawing/2014/main" id="{2D441A8D-84BF-9ACF-DD91-CC72C61DAB95}"/>
              </a:ext>
            </a:extLst>
          </p:cNvPr>
          <p:cNvPicPr>
            <a:picLocks noGrp="1" noChangeAspect="1"/>
          </p:cNvPicPr>
          <p:nvPr>
            <p:ph idx="1"/>
          </p:nvPr>
        </p:nvPicPr>
        <p:blipFill>
          <a:blip r:embed="rId2"/>
          <a:stretch>
            <a:fillRect/>
          </a:stretch>
        </p:blipFill>
        <p:spPr>
          <a:xfrm>
            <a:off x="76200" y="1781937"/>
            <a:ext cx="8991600" cy="4360925"/>
          </a:xfrm>
          <a:noFill/>
        </p:spPr>
      </p:pic>
    </p:spTree>
    <p:extLst>
      <p:ext uri="{BB962C8B-B14F-4D97-AF65-F5344CB8AC3E}">
        <p14:creationId xmlns:p14="http://schemas.microsoft.com/office/powerpoint/2010/main" val="193638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chor="ctr">
            <a:normAutofit/>
          </a:bodyPr>
          <a:lstStyle/>
          <a:p>
            <a:r>
              <a:rPr lang="en-US" dirty="0"/>
              <a:t>Screen 3</a:t>
            </a:r>
          </a:p>
        </p:txBody>
      </p:sp>
      <p:pic>
        <p:nvPicPr>
          <p:cNvPr id="7" name="Content Placeholder 6">
            <a:extLst>
              <a:ext uri="{FF2B5EF4-FFF2-40B4-BE49-F238E27FC236}">
                <a16:creationId xmlns:a16="http://schemas.microsoft.com/office/drawing/2014/main" id="{1A7B3526-E2D0-0EEA-3870-D106E48268B1}"/>
              </a:ext>
            </a:extLst>
          </p:cNvPr>
          <p:cNvPicPr>
            <a:picLocks noGrp="1" noChangeAspect="1"/>
          </p:cNvPicPr>
          <p:nvPr>
            <p:ph idx="1"/>
          </p:nvPr>
        </p:nvPicPr>
        <p:blipFill>
          <a:blip r:embed="rId2"/>
          <a:stretch>
            <a:fillRect/>
          </a:stretch>
        </p:blipFill>
        <p:spPr>
          <a:xfrm>
            <a:off x="76200" y="1838134"/>
            <a:ext cx="8991600" cy="4248531"/>
          </a:xfrm>
          <a:noFill/>
        </p:spPr>
      </p:pic>
    </p:spTree>
    <p:extLst>
      <p:ext uri="{BB962C8B-B14F-4D97-AF65-F5344CB8AC3E}">
        <p14:creationId xmlns:p14="http://schemas.microsoft.com/office/powerpoint/2010/main" val="388636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4</a:t>
            </a:r>
          </a:p>
        </p:txBody>
      </p:sp>
      <p:sp>
        <p:nvSpPr>
          <p:cNvPr id="5" name="Content Placeholder 4">
            <a:extLst>
              <a:ext uri="{FF2B5EF4-FFF2-40B4-BE49-F238E27FC236}">
                <a16:creationId xmlns:a16="http://schemas.microsoft.com/office/drawing/2014/main" id="{57E72EC5-CA2B-1BB5-3130-18B240E3811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CD98171-6950-5944-B741-2E7E222BF556}"/>
              </a:ext>
            </a:extLst>
          </p:cNvPr>
          <p:cNvPicPr>
            <a:picLocks noChangeAspect="1"/>
          </p:cNvPicPr>
          <p:nvPr/>
        </p:nvPicPr>
        <p:blipFill>
          <a:blip r:embed="rId2"/>
          <a:stretch>
            <a:fillRect/>
          </a:stretch>
        </p:blipFill>
        <p:spPr>
          <a:xfrm>
            <a:off x="0" y="1263441"/>
            <a:ext cx="9144000" cy="4331118"/>
          </a:xfrm>
          <a:prstGeom prst="rect">
            <a:avLst/>
          </a:prstGeom>
        </p:spPr>
      </p:pic>
    </p:spTree>
    <p:extLst>
      <p:ext uri="{BB962C8B-B14F-4D97-AF65-F5344CB8AC3E}">
        <p14:creationId xmlns:p14="http://schemas.microsoft.com/office/powerpoint/2010/main" val="263511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BuildTools</a:t>
            </a:r>
            <a:r>
              <a:rPr kumimoji="0" lang="en-US" altLang="en-US" sz="2800" b="0" i="0" u="none" strike="noStrike" cap="none" normalizeH="0" baseline="0" dirty="0">
                <a:ln>
                  <a:noFill/>
                </a:ln>
                <a:solidFill>
                  <a:schemeClr val="tx1"/>
                </a:solidFill>
                <a:effectLst/>
                <a:latin typeface="Arial" panose="020B0604020202020204" pitchFamily="34" charset="0"/>
              </a:rPr>
              <a:t>: Project management software for construction professionals to streamline workflow.</a:t>
            </a:r>
          </a:p>
          <a:p>
            <a:pPr marL="0" marR="0" lvl="0" indent="0" algn="l" defTabSz="914400" rtl="0" eaLnBrk="0" fontAlgn="base" latinLnBrk="0" hangingPunct="0">
              <a:lnSpc>
                <a:spcPct val="100000"/>
              </a:lnSpc>
              <a:spcBef>
                <a:spcPct val="0"/>
              </a:spcBef>
              <a:spcAft>
                <a:spcPct val="0"/>
              </a:spcAft>
              <a:buClrTx/>
              <a:buSzTx/>
              <a:tabLst/>
            </a:pPr>
            <a:r>
              <a:rPr lang="en-US"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https://www.buildtools.com/</a:t>
            </a:r>
            <a:endParaRPr lang="en-US"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Procore</a:t>
            </a:r>
            <a:r>
              <a:rPr kumimoji="0" lang="en-US" altLang="en-US" sz="2800" b="0" i="0" u="none" strike="noStrike" cap="none" normalizeH="0" baseline="0" dirty="0">
                <a:ln>
                  <a:noFill/>
                </a:ln>
                <a:solidFill>
                  <a:schemeClr val="tx1"/>
                </a:solidFill>
                <a:effectLst/>
                <a:latin typeface="Arial" panose="020B0604020202020204" pitchFamily="34" charset="0"/>
              </a:rPr>
              <a:t>: Comprehensive construction management platform for enhancing project efficiency and collaboration.</a:t>
            </a:r>
          </a:p>
          <a:p>
            <a:pPr marL="0" marR="0" lvl="0" indent="0" algn="l" defTabSz="914400" rtl="0" eaLnBrk="0" fontAlgn="base" latinLnBrk="0" hangingPunct="0">
              <a:lnSpc>
                <a:spcPct val="100000"/>
              </a:lnSpc>
              <a:spcBef>
                <a:spcPct val="0"/>
              </a:spcBef>
              <a:spcAft>
                <a:spcPct val="0"/>
              </a:spcAft>
              <a:buClrTx/>
              <a:buSzTx/>
              <a:tabLst/>
            </a:pPr>
            <a:r>
              <a:rPr lang="en-US"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https://www.procore.com/</a:t>
            </a:r>
            <a:endParaRPr lang="en-US"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CoConstruct</a:t>
            </a:r>
            <a:r>
              <a:rPr kumimoji="0" lang="en-US" altLang="en-US" sz="2800" b="0" i="0" u="none" strike="noStrike" cap="none" normalizeH="0" baseline="0" dirty="0">
                <a:ln>
                  <a:noFill/>
                </a:ln>
                <a:solidFill>
                  <a:schemeClr val="tx1"/>
                </a:solidFill>
                <a:effectLst/>
                <a:latin typeface="Arial" panose="020B0604020202020204" pitchFamily="34" charset="0"/>
              </a:rPr>
              <a:t>: Software for builders and remodelers to manage projects, clients, and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https://www.coconstruct.com/</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566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FB8ED-2723-24A3-FDE7-3C655758E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F57AE-1B33-5DC6-63BB-3E2A3EC3DDC8}"/>
              </a:ext>
            </a:extLst>
          </p:cNvPr>
          <p:cNvSpPr>
            <a:spLocks noGrp="1"/>
          </p:cNvSpPr>
          <p:nvPr>
            <p:ph type="title"/>
          </p:nvPr>
        </p:nvSpPr>
        <p:spPr/>
        <p:txBody>
          <a:bodyPr/>
          <a:lstStyle/>
          <a:p>
            <a:endParaRPr lang="en-US" dirty="0"/>
          </a:p>
        </p:txBody>
      </p:sp>
      <p:sp>
        <p:nvSpPr>
          <p:cNvPr id="6" name="Rectangle 3">
            <a:extLst>
              <a:ext uri="{FF2B5EF4-FFF2-40B4-BE49-F238E27FC236}">
                <a16:creationId xmlns:a16="http://schemas.microsoft.com/office/drawing/2014/main" id="{9995EC70-165C-581A-8681-71550ABB6926}"/>
              </a:ext>
            </a:extLst>
          </p:cNvPr>
          <p:cNvSpPr>
            <a:spLocks noChangeArrowheads="1"/>
          </p:cNvSpPr>
          <p:nvPr/>
        </p:nvSpPr>
        <p:spPr bwMode="auto">
          <a:xfrm rot="10800000" flipV="1">
            <a:off x="1828800" y="2667000"/>
            <a:ext cx="5334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8000" b="1" i="0" u="none" strike="noStrike" cap="none" normalizeH="0" baseline="0" dirty="0">
                <a:ln>
                  <a:noFill/>
                </a:ln>
                <a:solidFill>
                  <a:schemeClr val="tx1"/>
                </a:solidFill>
                <a:effectLst/>
                <a:latin typeface="Arial" panose="020B0604020202020204" pitchFamily="34" charset="0"/>
              </a:rPr>
              <a:t>Thank You</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750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nSpc>
                <a:spcPct val="200000"/>
              </a:lnSpc>
            </a:pPr>
            <a:r>
              <a:rPr lang="en-GB" sz="2400" b="0" dirty="0">
                <a:latin typeface="Times New Roman" panose="02020603050405020304" pitchFamily="18" charset="0"/>
                <a:cs typeface="Times New Roman" panose="02020603050405020304" pitchFamily="18" charset="0"/>
              </a:rPr>
              <a:t>Seamless communication, transparency, and efficient project management are crucial in the residential construction industry.</a:t>
            </a:r>
          </a:p>
          <a:p>
            <a:pPr>
              <a:lnSpc>
                <a:spcPct val="200000"/>
              </a:lnSpc>
            </a:pPr>
            <a:r>
              <a:rPr lang="en-GB" sz="2400" b="0" dirty="0">
                <a:latin typeface="Times New Roman" panose="02020603050405020304" pitchFamily="18" charset="0"/>
                <a:cs typeface="Times New Roman" panose="02020603050405020304" pitchFamily="18" charset="0"/>
              </a:rPr>
              <a:t>The proposal introduces </a:t>
            </a:r>
            <a:r>
              <a:rPr lang="en-GB" sz="2400" dirty="0">
                <a:latin typeface="Times New Roman" panose="02020603050405020304" pitchFamily="18" charset="0"/>
                <a:cs typeface="Times New Roman" panose="02020603050405020304" pitchFamily="18" charset="0"/>
              </a:rPr>
              <a:t>Builder Management Software </a:t>
            </a:r>
            <a:r>
              <a:rPr lang="en-GB" sz="2400" b="0" dirty="0">
                <a:latin typeface="Times New Roman" panose="02020603050405020304" pitchFamily="18" charset="0"/>
                <a:cs typeface="Times New Roman" panose="02020603050405020304" pitchFamily="18" charset="0"/>
              </a:rPr>
              <a:t>to address key pain points faced by both customers and builders.</a:t>
            </a:r>
          </a:p>
          <a:p>
            <a:pPr>
              <a:lnSpc>
                <a:spcPct val="200000"/>
              </a:lnSpc>
            </a:pPr>
            <a:r>
              <a:rPr lang="en-GB" sz="2400" b="0" dirty="0">
                <a:latin typeface="Times New Roman" panose="02020603050405020304" pitchFamily="18" charset="0"/>
                <a:cs typeface="Times New Roman" panose="02020603050405020304" pitchFamily="18" charset="0"/>
              </a:rPr>
              <a:t>The software will provide a </a:t>
            </a:r>
            <a:r>
              <a:rPr lang="en-GB" sz="2400" dirty="0">
                <a:latin typeface="Times New Roman" panose="02020603050405020304" pitchFamily="18" charset="0"/>
                <a:cs typeface="Times New Roman" panose="02020603050405020304" pitchFamily="18" charset="0"/>
              </a:rPr>
              <a:t>centralized platform </a:t>
            </a:r>
            <a:r>
              <a:rPr lang="en-GB" sz="2400" b="0" dirty="0">
                <a:latin typeface="Times New Roman" panose="02020603050405020304" pitchFamily="18" charset="0"/>
                <a:cs typeface="Times New Roman" panose="02020603050405020304" pitchFamily="18" charset="0"/>
              </a:rPr>
              <a:t>for real-time tracking and management of residential construction projects.</a:t>
            </a:r>
          </a:p>
        </p:txBody>
      </p:sp>
    </p:spTree>
    <p:extLst>
      <p:ext uri="{BB962C8B-B14F-4D97-AF65-F5344CB8AC3E}">
        <p14:creationId xmlns:p14="http://schemas.microsoft.com/office/powerpoint/2010/main" val="18059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E0118-361F-059E-1C51-F072FA36B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B6D91E-4F0B-94FA-77BE-89B34937A2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7435E58-A6C8-0BDC-301D-E2A8E83CCE46}"/>
              </a:ext>
            </a:extLst>
          </p:cNvPr>
          <p:cNvSpPr>
            <a:spLocks noGrp="1"/>
          </p:cNvSpPr>
          <p:nvPr>
            <p:ph idx="1"/>
          </p:nvPr>
        </p:nvSpPr>
        <p:spPr/>
        <p:txBody>
          <a:bodyPr>
            <a:normAutofit/>
          </a:bodyPr>
          <a:lstStyle/>
          <a:p>
            <a:pPr marL="0" marR="0" indent="0" algn="l" rtl="0" eaLnBrk="0" fontAlgn="base" latinLnBrk="0" hangingPunct="0"/>
            <a:endParaRPr lang="en-US" sz="1400" dirty="0">
              <a:effectLst/>
            </a:endParaRPr>
          </a:p>
          <a:p>
            <a:pPr marL="0" marR="0" indent="0" algn="l" rtl="0" eaLnBrk="0" fontAlgn="base" latinLnBrk="0" hangingPunct="0">
              <a:buNone/>
            </a:pPr>
            <a:r>
              <a:rPr lang="en-US" sz="2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Key features include:</a:t>
            </a:r>
            <a:endParaRPr lang="en-US" sz="2000" dirty="0">
              <a:effectLst/>
            </a:endParaRPr>
          </a:p>
          <a:p>
            <a:pPr marL="0" marR="0" indent="0" algn="l" rtl="0" eaLnBrk="0" fontAlgn="base" latinLnBrk="0" hangingPunct="0"/>
            <a:r>
              <a:rPr lang="en-US" sz="2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Enhanced communication</a:t>
            </a:r>
            <a:r>
              <a:rPr lang="en-US" sz="2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 between customers, builders, and </a:t>
            </a:r>
            <a:r>
              <a:rPr lang="en-US" sz="2800" b="0" i="0" kern="1200" baseline="0" dirty="0" err="1">
                <a:ln>
                  <a:noFill/>
                </a:ln>
                <a:solidFill>
                  <a:srgbClr val="000000"/>
                </a:solidFill>
                <a:effectLst/>
                <a:latin typeface="Times New Roman" panose="02020603050405020304" pitchFamily="18" charset="0"/>
                <a:ea typeface="+mn-ea"/>
                <a:cs typeface="Times New Roman" panose="02020603050405020304" pitchFamily="18" charset="0"/>
              </a:rPr>
              <a:t>tradies</a:t>
            </a:r>
            <a:r>
              <a:rPr lang="en-US" sz="2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a:t>
            </a:r>
            <a:endParaRPr lang="en-US" sz="2000" dirty="0">
              <a:effectLst/>
            </a:endParaRPr>
          </a:p>
          <a:p>
            <a:pPr marL="0" marR="0" indent="0" algn="l" rtl="0" eaLnBrk="0" fontAlgn="base" latinLnBrk="0" hangingPunct="0"/>
            <a:r>
              <a:rPr lang="en-US" sz="2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Increased transparency</a:t>
            </a:r>
            <a:r>
              <a:rPr lang="en-US" sz="2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 at all stages of the construction process.</a:t>
            </a:r>
            <a:endParaRPr lang="en-US" sz="2000" dirty="0">
              <a:effectLst/>
            </a:endParaRPr>
          </a:p>
          <a:p>
            <a:pPr marL="0" marR="0" indent="0" algn="l" rtl="0" eaLnBrk="0" fontAlgn="base" latinLnBrk="0" hangingPunct="0"/>
            <a:r>
              <a:rPr lang="en-US" sz="2800" b="1"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Improved accountability</a:t>
            </a:r>
            <a:r>
              <a:rPr lang="en-US" sz="2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 for all parties involved.</a:t>
            </a:r>
            <a:endParaRPr lang="en-US" sz="2000" dirty="0">
              <a:effectLst/>
            </a:endParaRPr>
          </a:p>
          <a:p>
            <a:pPr marL="0" marR="0" indent="0" algn="l" rtl="0" eaLnBrk="0" fontAlgn="base" latinLnBrk="0" hangingPunct="0"/>
            <a:r>
              <a:rPr lang="en-US" sz="2800" b="0" i="0" kern="1200" baseline="0" dirty="0">
                <a:ln>
                  <a:noFill/>
                </a:ln>
                <a:solidFill>
                  <a:srgbClr val="000000"/>
                </a:solidFill>
                <a:effectLst/>
                <a:latin typeface="Times New Roman" panose="02020603050405020304" pitchFamily="18" charset="0"/>
                <a:ea typeface="+mn-ea"/>
                <a:cs typeface="Times New Roman" panose="02020603050405020304" pitchFamily="18" charset="0"/>
              </a:rPr>
              <a:t>The software aims to ensure project success by addressing challenges in communication and management. </a:t>
            </a:r>
            <a:endParaRPr lang="en-US" sz="2000" dirty="0">
              <a:effectLst/>
            </a:endParaRPr>
          </a:p>
        </p:txBody>
      </p:sp>
    </p:spTree>
    <p:extLst>
      <p:ext uri="{BB962C8B-B14F-4D97-AF65-F5344CB8AC3E}">
        <p14:creationId xmlns:p14="http://schemas.microsoft.com/office/powerpoint/2010/main" val="109372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software like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BuildTools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Houzz Pro,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Buildertrend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some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b="0" dirty="0">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onstruction management needs but have gaps in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offer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management, budget tracking,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updates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lack in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customer experience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b="0" dirty="0">
                <a:latin typeface="Times New Roman" panose="02020603050405020304" pitchFamily="18" charset="0"/>
                <a:cs typeface="Times New Roman" panose="02020603050405020304" pitchFamily="18" charset="0"/>
              </a:rPr>
              <a:t>Our Software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communication channel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collaboration. </a:t>
            </a:r>
          </a:p>
        </p:txBody>
      </p:sp>
    </p:spTree>
    <p:extLst>
      <p:ext uri="{BB962C8B-B14F-4D97-AF65-F5344CB8AC3E}">
        <p14:creationId xmlns:p14="http://schemas.microsoft.com/office/powerpoint/2010/main" val="7439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face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builders, leading to misunderstandings and disputes.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project details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materials and finishes are often verbally discussed but not properly tracked.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struggle to track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progress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payments, and builder adherence to agreed-upon specifications.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web app will offer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platform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communication, progress updates, and documented agreements to reduce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misunderstandings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ensure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264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fontScale="92500"/>
          </a:bodyPr>
          <a:lstStyle/>
          <a:p>
            <a:pPr marL="0" indent="0" eaLnBrk="0" fontAlgn="base" hangingPunct="0">
              <a:spcBef>
                <a:spcPct val="0"/>
              </a:spcBef>
              <a:spcAft>
                <a:spcPct val="0"/>
              </a:spcAft>
              <a:buNone/>
            </a:pPr>
            <a:r>
              <a:rPr lang="en-US" sz="2800" u="sng" dirty="0">
                <a:latin typeface="Times New Roman" panose="02020603050405020304" pitchFamily="18" charset="0"/>
                <a:cs typeface="Times New Roman" panose="02020603050405020304" pitchFamily="18" charset="0"/>
              </a:rPr>
              <a:t>Features of the project</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Chat &amp; Communication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seamless communication between customers, builders,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project coordination.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Selection &amp; Documentation Tracking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documented agreements for customer selections like materials, appliances, and finishes, reducing misunderstandings.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generates project-related documents and searches through keywords for efficient information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&amp; Task Management Dashboards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Centralized dashboards for tracking progress, deadlines, payments, and task milestones, keeping everything 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Verified Builders Status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verification system to ensure builders comply with Victorian standards, boosting credibility and trust.</a:t>
            </a:r>
          </a:p>
        </p:txBody>
      </p:sp>
    </p:spTree>
    <p:extLst>
      <p:ext uri="{BB962C8B-B14F-4D97-AF65-F5344CB8AC3E}">
        <p14:creationId xmlns:p14="http://schemas.microsoft.com/office/powerpoint/2010/main" val="3587366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pPr lvl="0" eaLnBrk="0" fontAlgn="base" hangingPunct="0">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Tx/>
              <a:buChar char="•"/>
            </a:pPr>
            <a:r>
              <a:rPr lang="en-US" dirty="0"/>
              <a:t>Methodology/Algorithm</a:t>
            </a:r>
          </a:p>
          <a:p>
            <a:pPr marL="0" lvl="0" indent="0" eaLnBrk="0" fontAlgn="base" hangingPunct="0">
              <a:spcBef>
                <a:spcPct val="0"/>
              </a:spcBef>
              <a:spcAft>
                <a:spcPct val="0"/>
              </a:spcAft>
              <a:buNone/>
            </a:pPr>
            <a:endParaRPr lang="en-US" altLang="en-US" sz="2000" b="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2800" b="0" dirty="0">
                <a:latin typeface="Times New Roman" panose="02020603050405020304" pitchFamily="18" charset="0"/>
                <a:cs typeface="Times New Roman" panose="02020603050405020304" pitchFamily="18" charset="0"/>
              </a:rPr>
              <a:t>Sprints and Iterations:</a:t>
            </a:r>
          </a:p>
          <a:p>
            <a:pPr lvl="0" eaLnBrk="0" fontAlgn="base" hangingPunct="0">
              <a:spcBef>
                <a:spcPct val="0"/>
              </a:spcBef>
              <a:spcAft>
                <a:spcPct val="0"/>
              </a:spcAft>
              <a:buFontTx/>
              <a:buChar char="•"/>
            </a:pPr>
            <a:r>
              <a:rPr lang="en-US" altLang="en-US" sz="2800" b="0" dirty="0">
                <a:latin typeface="Times New Roman" panose="02020603050405020304" pitchFamily="18" charset="0"/>
                <a:cs typeface="Times New Roman" panose="02020603050405020304" pitchFamily="18" charset="0"/>
              </a:rPr>
              <a:t> Daily Stand-ups: </a:t>
            </a:r>
          </a:p>
          <a:p>
            <a:pPr lvl="0" eaLnBrk="0" fontAlgn="base" hangingPunct="0">
              <a:spcBef>
                <a:spcPct val="0"/>
              </a:spcBef>
              <a:spcAft>
                <a:spcPct val="0"/>
              </a:spcAft>
              <a:buFontTx/>
              <a:buChar char="•"/>
            </a:pPr>
            <a:r>
              <a:rPr lang="en-US" altLang="en-US" sz="2800" b="0" dirty="0">
                <a:latin typeface="Times New Roman" panose="02020603050405020304" pitchFamily="18" charset="0"/>
                <a:cs typeface="Times New Roman" panose="02020603050405020304" pitchFamily="18" charset="0"/>
              </a:rPr>
              <a:t>User Stories and Backlog: </a:t>
            </a:r>
          </a:p>
          <a:p>
            <a:pPr lvl="0" eaLnBrk="0" fontAlgn="base" hangingPunct="0">
              <a:spcBef>
                <a:spcPct val="0"/>
              </a:spcBef>
              <a:spcAft>
                <a:spcPct val="0"/>
              </a:spcAft>
              <a:buFontTx/>
              <a:buChar char="•"/>
            </a:pPr>
            <a:r>
              <a:rPr lang="en-US" altLang="en-US" sz="2800" b="0" dirty="0">
                <a:latin typeface="Times New Roman" panose="02020603050405020304" pitchFamily="18" charset="0"/>
                <a:cs typeface="Times New Roman" panose="02020603050405020304" pitchFamily="18" charset="0"/>
              </a:rPr>
              <a:t>Continuous Integration and Delivery (CI/CD):</a:t>
            </a:r>
          </a:p>
        </p:txBody>
      </p:sp>
    </p:spTree>
    <p:extLst>
      <p:ext uri="{BB962C8B-B14F-4D97-AF65-F5344CB8AC3E}">
        <p14:creationId xmlns:p14="http://schemas.microsoft.com/office/powerpoint/2010/main" val="287230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(Cont. )</a:t>
            </a:r>
          </a:p>
        </p:txBody>
      </p:sp>
      <p:sp>
        <p:nvSpPr>
          <p:cNvPr id="3" name="Content Placeholder 2"/>
          <p:cNvSpPr>
            <a:spLocks noGrp="1"/>
          </p:cNvSpPr>
          <p:nvPr>
            <p:ph idx="1"/>
          </p:nvPr>
        </p:nvSpPr>
        <p:spPr/>
        <p:txBody>
          <a:bodyPr>
            <a:normAutofit lnSpcReduction="10000"/>
          </a:bodyPr>
          <a:lstStyle/>
          <a:p>
            <a:r>
              <a:rPr lang="en-US" u="sng" dirty="0">
                <a:latin typeface="Times New Roman" panose="02020603050405020304" pitchFamily="18" charset="0"/>
                <a:cs typeface="Times New Roman" panose="02020603050405020304" pitchFamily="18" charset="0"/>
              </a:rPr>
              <a:t>Technologies to be used</a:t>
            </a:r>
          </a:p>
          <a:p>
            <a:pPr marL="0" indent="0">
              <a:buNone/>
            </a:pPr>
            <a:endParaRPr lang="en-US" u="sng" dirty="0">
              <a:latin typeface="Times New Roman" panose="02020603050405020304" pitchFamily="18" charset="0"/>
              <a:cs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Frontend: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React.js</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Backend/Database: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Firebase</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Real-Time Communication: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Real time Firebase Database</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Task Scheduling &amp; Progress Tracking: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Firebase </a:t>
            </a:r>
            <a:r>
              <a:rPr lang="en-US" b="0" dirty="0" err="1">
                <a:effectLst/>
                <a:latin typeface="Times New Roman" panose="02020603050405020304" pitchFamily="18" charset="0"/>
                <a:ea typeface="Calibri" panose="020F0502020204030204" pitchFamily="34" charset="0"/>
                <a:cs typeface="Times New Roman" panose="02020603050405020304" pitchFamily="18" charset="0"/>
              </a:rPr>
              <a:t>Firestore</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 for scheduled tasks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909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810</Words>
  <Application>Microsoft Office PowerPoint</Application>
  <PresentationFormat>On-screen Show (4:3)</PresentationFormat>
  <Paragraphs>103</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FYP Proposal Defense &lt;&lt;Builder Management System&gt;&gt;</vt:lpstr>
      <vt:lpstr>Table of Contents</vt:lpstr>
      <vt:lpstr>Introduction</vt:lpstr>
      <vt:lpstr>Introduction</vt:lpstr>
      <vt:lpstr>Background</vt:lpstr>
      <vt:lpstr>Problem Statement</vt:lpstr>
      <vt:lpstr>Proposed Solution</vt:lpstr>
      <vt:lpstr>Proposed Solution</vt:lpstr>
      <vt:lpstr>Proposed Solution (Cont. )</vt:lpstr>
      <vt:lpstr>Proposed Solution (Cont. )</vt:lpstr>
      <vt:lpstr>Project Scope</vt:lpstr>
      <vt:lpstr>Project Scope</vt:lpstr>
      <vt:lpstr>Work Flow Diagram</vt:lpstr>
      <vt:lpstr>Sequence Diagram</vt:lpstr>
      <vt:lpstr>Sequence Diagram</vt:lpstr>
      <vt:lpstr>Sequence Diagram</vt:lpstr>
      <vt:lpstr>Sequence Diagram</vt:lpstr>
      <vt:lpstr>Work Breakdown Structure</vt:lpstr>
      <vt:lpstr>Use-Case Diagram</vt:lpstr>
      <vt:lpstr>Prototype Designs (screen 1)</vt:lpstr>
      <vt:lpstr>Screen 2</vt:lpstr>
      <vt:lpstr>Screen 3</vt:lpstr>
      <vt:lpstr>Screen 4</vt:lpstr>
      <vt:lpstr>References</vt:lpstr>
      <vt:lpstr>PowerPoint Presentation</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02-131212-009</cp:lastModifiedBy>
  <cp:revision>42</cp:revision>
  <dcterms:created xsi:type="dcterms:W3CDTF">2006-08-16T00:00:00Z</dcterms:created>
  <dcterms:modified xsi:type="dcterms:W3CDTF">2025-02-03T07:16:32Z</dcterms:modified>
  <cp:version>1</cp:version>
</cp:coreProperties>
</file>