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4548-A720-D47E-DE94-A247FAEA9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78" y="882376"/>
            <a:ext cx="10546362" cy="2926080"/>
          </a:xfrm>
        </p:spPr>
        <p:txBody>
          <a:bodyPr/>
          <a:lstStyle/>
          <a:p>
            <a:r>
              <a:rPr lang="en-US" sz="7200" i="1" spc="10" dirty="0">
                <a:latin typeface="Times New Roman"/>
                <a:cs typeface="Times New Roman"/>
              </a:rPr>
              <a:t>Numerical</a:t>
            </a:r>
            <a:r>
              <a:rPr lang="en-US" sz="7200" i="1" spc="-60" dirty="0">
                <a:latin typeface="Times New Roman"/>
                <a:cs typeface="Times New Roman"/>
              </a:rPr>
              <a:t> </a:t>
            </a:r>
            <a:r>
              <a:rPr lang="en-US" sz="7200" i="1" spc="10" dirty="0">
                <a:latin typeface="Times New Roman"/>
                <a:cs typeface="Times New Roman"/>
              </a:rPr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3ED9B-902B-4D6C-5782-D25021E3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460" y="5100123"/>
            <a:ext cx="5826369" cy="138816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Course Instructor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sz="2400" b="1" spc="-20" dirty="0">
                <a:latin typeface="Times New Roman"/>
                <a:cs typeface="Times New Roman"/>
              </a:rPr>
              <a:t>Engr. Rahemeen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1800" u="sng" spc="10" dirty="0">
                <a:solidFill>
                  <a:srgbClr val="008EE6"/>
                </a:solidFill>
                <a:uFill>
                  <a:solidFill>
                    <a:srgbClr val="008EE6"/>
                  </a:solidFill>
                </a:uFill>
                <a:latin typeface="Times New Roman"/>
                <a:cs typeface="Times New Roman"/>
              </a:rPr>
              <a:t>Rahemeen.bukc@bahria.edu.pk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4F0A-542B-FF38-15AF-16766481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D5FC2-B826-034A-BAF5-95C8AD70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These types of errors occur due to simplified assumptions made during mathematical problems.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These also occur when the data is obtained from certain physical measurements of the parameters of the proposed problem.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3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7CB6-1C91-E0E7-4480-77C731F0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Round-off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C1E8D-9855-14B1-74DA-35C57105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402" y="1825906"/>
            <a:ext cx="9872871" cy="4038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The error caused by replacing a number a by its closest machine number is called the roundoff error.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Approximate the following decimal numbers to three digits by using rounding 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98ECA-5776-0A17-8313-528D8CDF9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71" y="3429000"/>
            <a:ext cx="3055846" cy="241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B9CE-EB55-92B3-46DC-5589B018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Chopping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4BBB-C890-0E4B-08ED-BB259897A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In chopping error, digits that are beyond the storage capacity of the computer are dropped.</a:t>
            </a:r>
          </a:p>
          <a:p>
            <a:pPr fontAlgn="base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If the word length of the computer is 4 digits, then a number like 32.5472 will be stored as 32.54.</a:t>
            </a:r>
          </a:p>
          <a:p>
            <a:pPr fontAlgn="base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let us consider the normalized representation of the given number i.e., 32.5472 – 32.54 = 0.0072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6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32E7-810C-1D01-1CFF-D5A7158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C47A-58C4-C772-557B-2251C3F1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Truncation errors are the difference between the actual value of the function and the truncated value of the given function. </a:t>
            </a:r>
          </a:p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Truncation errors mainly arise when we approximate functions represented by an infinite series instead of using the actual value.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C53CF-5420-1B05-89F2-534FADB9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756" y="3767667"/>
            <a:ext cx="7389414" cy="122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0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6F9B-1580-C1F7-0809-8CEA9E52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and Relative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D04E-F8F3-2561-45EE-EC248F28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72356"/>
            <a:ext cx="9872871" cy="43236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absolute error eˆ of the error e is defined as the absolute value of the error 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relative error e˜ of the error e is defined as the ratio between the absolute error eˆ and the absolute value of the exact solution x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0897B-9A8E-94FC-4306-1F9BF14C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993" y="2183342"/>
            <a:ext cx="3128963" cy="733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A05E5-54B1-00BF-8927-B8B39C2FF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626" b="12034"/>
          <a:stretch/>
        </p:blipFill>
        <p:spPr>
          <a:xfrm>
            <a:off x="3740060" y="3940971"/>
            <a:ext cx="4128399" cy="10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1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95E4-9588-32FC-79AE-F64F2901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5CF90-F275-990D-0A82-19F26D6E5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212" y="3638188"/>
            <a:ext cx="9340156" cy="2610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9AE6D-64B7-CEB1-7383-7C640E20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11" y="1687853"/>
            <a:ext cx="8186937" cy="191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BB522-E1DF-08EB-9D2E-76C6580F7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619" y="774417"/>
            <a:ext cx="9172665" cy="5613357"/>
          </a:xfrm>
        </p:spPr>
      </p:pic>
    </p:spTree>
    <p:extLst>
      <p:ext uri="{BB962C8B-B14F-4D97-AF65-F5344CB8AC3E}">
        <p14:creationId xmlns:p14="http://schemas.microsoft.com/office/powerpoint/2010/main" val="380810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1C3F-E07A-4D56-A883-D22EFC48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Course</a:t>
            </a:r>
            <a:r>
              <a:rPr lang="en-US" sz="4400" spc="-60" dirty="0"/>
              <a:t> </a:t>
            </a:r>
            <a:r>
              <a:rPr lang="en-US" sz="4400" dirty="0"/>
              <a:t>Details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A58CA-103C-B183-D8DE-B8E951F13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188" y="2083444"/>
            <a:ext cx="9031953" cy="3167544"/>
          </a:xfrm>
        </p:spPr>
      </p:pic>
    </p:spTree>
    <p:extLst>
      <p:ext uri="{BB962C8B-B14F-4D97-AF65-F5344CB8AC3E}">
        <p14:creationId xmlns:p14="http://schemas.microsoft.com/office/powerpoint/2010/main" val="117893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68BC-AE87-1353-507D-F35C270D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spc="-30" dirty="0"/>
              <a:t> </a:t>
            </a:r>
            <a:r>
              <a:rPr lang="en-US" spc="-5" dirty="0"/>
              <a:t>Numerical</a:t>
            </a:r>
            <a:r>
              <a:rPr lang="en-US" spc="-55" dirty="0"/>
              <a:t> </a:t>
            </a:r>
            <a:r>
              <a:rPr lang="en-US" dirty="0"/>
              <a:t>Methods??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4AE1-FB31-DAFF-6AA6-D9ADC6756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To accurately approximate the solutions of problems that cannot  be solved exactly (by analytical method).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F089-419B-E4A1-7FAC-54AFC475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  <a:r>
              <a:rPr lang="en-US" spc="10" dirty="0"/>
              <a:t> </a:t>
            </a:r>
            <a:r>
              <a:rPr lang="en-US" dirty="0"/>
              <a:t>of</a:t>
            </a:r>
            <a:r>
              <a:rPr lang="en-US" spc="-20" dirty="0"/>
              <a:t> </a:t>
            </a:r>
            <a:r>
              <a:rPr lang="en-US" dirty="0"/>
              <a:t>the</a:t>
            </a:r>
            <a:r>
              <a:rPr lang="en-US" spc="-180" dirty="0"/>
              <a:t> </a:t>
            </a:r>
            <a:r>
              <a:rPr lang="en-US" spc="-5" dirty="0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97F2-E07D-4013-6AFD-575A8BEF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378460">
              <a:lnSpc>
                <a:spcPct val="100000"/>
              </a:lnSpc>
              <a:spcBef>
                <a:spcPts val="114"/>
              </a:spcBef>
              <a:buFont typeface="Wingdings"/>
              <a:buChar char=""/>
              <a:tabLst>
                <a:tab pos="390525" algn="l"/>
                <a:tab pos="39116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Image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Processing</a:t>
            </a:r>
            <a:endParaRPr lang="en-US" sz="2400" dirty="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390525" algn="l"/>
                <a:tab pos="391160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Computer</a:t>
            </a:r>
            <a:r>
              <a:rPr lang="en-US" sz="2400" spc="-10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Vision</a:t>
            </a:r>
            <a:endParaRPr lang="en-US" sz="2400" dirty="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390525" algn="l"/>
                <a:tab pos="391160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Computer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Graphics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(rendering,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animation),</a:t>
            </a:r>
          </a:p>
          <a:p>
            <a:pPr marL="390525" indent="-37846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390525" algn="l"/>
                <a:tab pos="391160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Climate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Modeling,</a:t>
            </a:r>
          </a:p>
          <a:p>
            <a:pPr marL="390525" indent="-37846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390525" algn="l"/>
                <a:tab pos="391160" algn="l"/>
              </a:tabLst>
            </a:pPr>
            <a:r>
              <a:rPr lang="en-US" sz="2400" spc="-25" dirty="0">
                <a:latin typeface="Times New Roman"/>
                <a:cs typeface="Times New Roman"/>
              </a:rPr>
              <a:t>Weather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Predictions,</a:t>
            </a:r>
          </a:p>
          <a:p>
            <a:pPr marL="390525" indent="-37846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390525" algn="l"/>
                <a:tab pos="39116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“Virtual”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crash-testing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spc="15" dirty="0">
                <a:latin typeface="Times New Roman"/>
                <a:cs typeface="Times New Roman"/>
              </a:rPr>
              <a:t>of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cars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etc.</a:t>
            </a:r>
            <a:endParaRPr lang="en-US" sz="2400" dirty="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390525" algn="l"/>
                <a:tab pos="391160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medical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imaging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(CT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=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Computed</a:t>
            </a:r>
            <a:r>
              <a:rPr lang="en-US" sz="2400" spc="-9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Tomography),</a:t>
            </a:r>
            <a:endParaRPr lang="en-US" sz="2400" dirty="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390525" algn="l"/>
                <a:tab pos="391160" algn="l"/>
              </a:tabLst>
            </a:pPr>
            <a:r>
              <a:rPr lang="en-US" sz="2400" spc="10" dirty="0">
                <a:latin typeface="Times New Roman"/>
                <a:cs typeface="Times New Roman"/>
              </a:rPr>
              <a:t>CAD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solidFill>
                  <a:srgbClr val="1F2123"/>
                </a:solidFill>
                <a:latin typeface="Times New Roman"/>
                <a:cs typeface="Times New Roman"/>
              </a:rPr>
              <a:t>Computer-Aided</a:t>
            </a:r>
            <a:r>
              <a:rPr lang="en-US" sz="2400" spc="-55" dirty="0">
                <a:solidFill>
                  <a:srgbClr val="1F2123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rgbClr val="1F2123"/>
                </a:solidFill>
                <a:latin typeface="Times New Roman"/>
                <a:cs typeface="Times New Roman"/>
              </a:rPr>
              <a:t>Design)</a:t>
            </a:r>
            <a:endParaRPr lang="en-US" sz="2400" dirty="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390525" algn="l"/>
                <a:tab pos="391160" algn="l"/>
              </a:tabLst>
            </a:pPr>
            <a:r>
              <a:rPr lang="en-US" sz="2400" spc="5" dirty="0">
                <a:solidFill>
                  <a:srgbClr val="1F2123"/>
                </a:solidFill>
                <a:latin typeface="Times New Roman"/>
                <a:cs typeface="Times New Roman"/>
              </a:rPr>
              <a:t>And</a:t>
            </a:r>
            <a:r>
              <a:rPr lang="en-US" sz="2400" spc="-30" dirty="0">
                <a:solidFill>
                  <a:srgbClr val="1F212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1F2123"/>
                </a:solidFill>
                <a:latin typeface="Times New Roman"/>
                <a:cs typeface="Times New Roman"/>
              </a:rPr>
              <a:t>many</a:t>
            </a:r>
            <a:r>
              <a:rPr lang="en-US" sz="2400" spc="-25" dirty="0">
                <a:solidFill>
                  <a:srgbClr val="1F2123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1F2123"/>
                </a:solidFill>
                <a:latin typeface="Times New Roman"/>
                <a:cs typeface="Times New Roman"/>
              </a:rPr>
              <a:t>more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4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97FD-F82A-F42F-EC14-99A7753E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spc="-5" dirty="0"/>
              <a:t>Challenges/Issues</a:t>
            </a:r>
            <a:r>
              <a:rPr lang="en-US" spc="15" dirty="0"/>
              <a:t> </a:t>
            </a:r>
            <a:r>
              <a:rPr lang="en-US" spc="-15" dirty="0"/>
              <a:t>in</a:t>
            </a:r>
            <a:r>
              <a:rPr lang="en-US" spc="-10" dirty="0"/>
              <a:t> </a:t>
            </a:r>
            <a:r>
              <a:rPr lang="en-US" spc="5" dirty="0"/>
              <a:t>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C15C-0893-E116-50B4-EEB2E82C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378460">
              <a:lnSpc>
                <a:spcPct val="100000"/>
              </a:lnSpc>
              <a:spcBef>
                <a:spcPts val="114"/>
              </a:spcBef>
              <a:buFont typeface="Wingdings"/>
              <a:buChar char=""/>
              <a:tabLst>
                <a:tab pos="390525" algn="l"/>
                <a:tab pos="391160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Accuracy</a:t>
            </a:r>
            <a:endParaRPr lang="en-US" sz="2400" dirty="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390525" algn="l"/>
                <a:tab pos="391160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Precision</a:t>
            </a:r>
            <a:endParaRPr lang="en-US" sz="2400" dirty="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390525" algn="l"/>
                <a:tab pos="39116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Errors</a:t>
            </a:r>
            <a:r>
              <a:rPr lang="en-US" sz="2400" spc="-15" dirty="0">
                <a:latin typeface="Times New Roman"/>
                <a:cs typeface="Times New Roman"/>
              </a:rPr>
              <a:t> (True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10" dirty="0">
                <a:latin typeface="Times New Roman"/>
                <a:cs typeface="Times New Roman"/>
              </a:rPr>
              <a:t>&amp;</a:t>
            </a:r>
            <a:r>
              <a:rPr lang="en-US" sz="2400" spc="-145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Approximate)</a:t>
            </a:r>
            <a:endParaRPr lang="en-US" sz="2400" dirty="0">
              <a:latin typeface="Times New Roman"/>
              <a:cs typeface="Times New Roman"/>
            </a:endParaRPr>
          </a:p>
          <a:p>
            <a:pPr marL="390525" indent="-37846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390525" algn="l"/>
                <a:tab pos="391160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Significant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Figures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5" dirty="0">
                <a:latin typeface="Times New Roman"/>
                <a:cs typeface="Times New Roman"/>
              </a:rPr>
              <a:t>etc.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5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5A57-3516-F587-B8E1-3A5027B6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A</a:t>
            </a:r>
            <a:r>
              <a:rPr lang="en-US" spc="20" dirty="0"/>
              <a:t>c</a:t>
            </a:r>
            <a:r>
              <a:rPr lang="en-US" spc="-15" dirty="0"/>
              <a:t>c</a:t>
            </a:r>
            <a:r>
              <a:rPr lang="en-US" spc="10" dirty="0"/>
              <a:t>u</a:t>
            </a:r>
            <a:r>
              <a:rPr lang="en-US" spc="-15" dirty="0"/>
              <a:t>r</a:t>
            </a:r>
            <a:r>
              <a:rPr lang="en-US" dirty="0"/>
              <a:t>a</a:t>
            </a:r>
            <a:r>
              <a:rPr lang="en-US" spc="20" dirty="0"/>
              <a:t>c</a:t>
            </a:r>
            <a:r>
              <a:rPr lang="en-US" dirty="0"/>
              <a:t>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0DE2-36D9-86A8-8B2A-90FA168C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378460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390525" algn="l"/>
                <a:tab pos="391160" algn="l"/>
              </a:tabLst>
            </a:pPr>
            <a:r>
              <a:rPr lang="en-US" sz="2400" b="1" spc="-5" dirty="0">
                <a:latin typeface="Times New Roman"/>
                <a:cs typeface="Times New Roman"/>
              </a:rPr>
              <a:t>Accuracy:</a:t>
            </a:r>
            <a:endParaRPr lang="en-US" sz="2400" dirty="0">
              <a:latin typeface="Times New Roman"/>
              <a:cs typeface="Times New Roman"/>
            </a:endParaRPr>
          </a:p>
          <a:p>
            <a:pPr marL="767080">
              <a:lnSpc>
                <a:spcPts val="2745"/>
              </a:lnSpc>
              <a:spcBef>
                <a:spcPts val="25"/>
              </a:spcBef>
            </a:pPr>
            <a:r>
              <a:rPr lang="en-US" sz="2400" spc="10" dirty="0">
                <a:solidFill>
                  <a:schemeClr val="tx1"/>
                </a:solidFill>
                <a:latin typeface="Times New Roman"/>
                <a:cs typeface="Times New Roman"/>
              </a:rPr>
              <a:t>“How</a:t>
            </a:r>
            <a:r>
              <a:rPr lang="en-US" sz="24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closely</a:t>
            </a:r>
            <a:r>
              <a:rPr lang="en-US" sz="24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computed</a:t>
            </a:r>
            <a:r>
              <a:rPr lang="en-US" sz="24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10" dirty="0">
                <a:solidFill>
                  <a:schemeClr val="tx1"/>
                </a:solidFill>
                <a:latin typeface="Times New Roman"/>
                <a:cs typeface="Times New Roman"/>
              </a:rPr>
              <a:t>value</a:t>
            </a:r>
            <a:r>
              <a:rPr lang="en-US" sz="24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agrees</a:t>
            </a:r>
            <a:r>
              <a:rPr lang="en-US" sz="24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with</a:t>
            </a:r>
            <a:r>
              <a:rPr lang="en-US" sz="24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the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true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value”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0525" indent="-378460">
              <a:lnSpc>
                <a:spcPts val="3125"/>
              </a:lnSpc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lang="en-US" sz="2400" b="1" spc="-5" dirty="0">
                <a:latin typeface="Times New Roman"/>
                <a:cs typeface="Times New Roman"/>
              </a:rPr>
              <a:t>Bias/Inaccuracy</a:t>
            </a:r>
            <a:r>
              <a:rPr lang="en-US" sz="2400" b="1" spc="-4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marL="767080">
              <a:lnSpc>
                <a:spcPts val="2745"/>
              </a:lnSpc>
              <a:spcBef>
                <a:spcPts val="25"/>
              </a:spcBef>
            </a:pPr>
            <a:r>
              <a:rPr lang="en-US" sz="2400" spc="10" dirty="0">
                <a:solidFill>
                  <a:schemeClr val="tx1"/>
                </a:solidFill>
                <a:latin typeface="Times New Roman"/>
                <a:cs typeface="Times New Roman"/>
              </a:rPr>
              <a:t>“A systematic deviation from the truth”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Calibri"/>
              <a:cs typeface="Calibri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4459D-8A78-AED2-64EE-CDF3A675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601" y="4044211"/>
            <a:ext cx="5515060" cy="21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9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9151-B93A-D213-E5F1-A523680A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P</a:t>
            </a:r>
            <a:r>
              <a:rPr lang="en-US" spc="-50" dirty="0"/>
              <a:t>r</a:t>
            </a:r>
            <a:r>
              <a:rPr lang="en-US" spc="-15" dirty="0"/>
              <a:t>ec</a:t>
            </a:r>
            <a:r>
              <a:rPr lang="en-US" spc="5" dirty="0"/>
              <a:t>i</a:t>
            </a:r>
            <a:r>
              <a:rPr lang="en-US" dirty="0"/>
              <a:t>s</a:t>
            </a:r>
            <a:r>
              <a:rPr lang="en-US" spc="5" dirty="0"/>
              <a:t>i</a:t>
            </a:r>
            <a:r>
              <a:rPr lang="en-US" dirty="0"/>
              <a:t>o</a:t>
            </a:r>
            <a:r>
              <a:rPr lang="en-US" spc="-25" dirty="0"/>
              <a:t>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A74F-70CA-1DAE-1695-31D881FC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0525" indent="-378460">
              <a:lnSpc>
                <a:spcPts val="3175"/>
              </a:lnSpc>
              <a:spcBef>
                <a:spcPts val="90"/>
              </a:spcBef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lang="en-US" sz="2400" b="1" spc="-15" dirty="0">
                <a:latin typeface="Times New Roman"/>
                <a:cs typeface="Times New Roman"/>
              </a:rPr>
              <a:t>Precision</a:t>
            </a:r>
            <a:r>
              <a:rPr lang="en-US" sz="2400" b="1" spc="-3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marL="767080">
              <a:lnSpc>
                <a:spcPts val="3170"/>
              </a:lnSpc>
            </a:pP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“How</a:t>
            </a:r>
            <a:r>
              <a:rPr lang="en-US" sz="2400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closely </a:t>
            </a:r>
            <a:r>
              <a:rPr lang="en-US" sz="2400" spc="-10" dirty="0">
                <a:solidFill>
                  <a:schemeClr val="tx1"/>
                </a:solidFill>
                <a:latin typeface="Times New Roman"/>
                <a:cs typeface="Times New Roman"/>
              </a:rPr>
              <a:t>individual</a:t>
            </a:r>
            <a:r>
              <a:rPr lang="en-US" sz="24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computed values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Times New Roman"/>
                <a:cs typeface="Times New Roman"/>
              </a:rPr>
              <a:t>agree</a:t>
            </a:r>
            <a:r>
              <a:rPr lang="en-US" sz="24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with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each </a:t>
            </a:r>
            <a:r>
              <a:rPr lang="en-US" sz="2400" spc="-10" dirty="0">
                <a:solidFill>
                  <a:schemeClr val="tx1"/>
                </a:solidFill>
                <a:latin typeface="Times New Roman"/>
                <a:cs typeface="Times New Roman"/>
              </a:rPr>
              <a:t>other”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0525" indent="-378460">
              <a:lnSpc>
                <a:spcPts val="3170"/>
              </a:lnSpc>
              <a:buFont typeface="Arial MT"/>
              <a:buChar char="•"/>
              <a:tabLst>
                <a:tab pos="390525" algn="l"/>
                <a:tab pos="391160" algn="l"/>
              </a:tabLst>
            </a:pPr>
            <a:r>
              <a:rPr lang="en-US" sz="2400" b="1" spc="-10" dirty="0">
                <a:latin typeface="Times New Roman"/>
                <a:cs typeface="Times New Roman"/>
              </a:rPr>
              <a:t>Uncertainty/Imprecision</a:t>
            </a:r>
            <a:r>
              <a:rPr lang="en-US" sz="2400" b="1" spc="-4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marL="1521460">
              <a:lnSpc>
                <a:spcPts val="3175"/>
              </a:lnSpc>
            </a:pPr>
            <a:r>
              <a:rPr lang="en-US" sz="2400" spc="-10" dirty="0">
                <a:solidFill>
                  <a:schemeClr val="tx1"/>
                </a:solidFill>
                <a:latin typeface="Times New Roman"/>
                <a:cs typeface="Times New Roman"/>
              </a:rPr>
              <a:t>“magnitude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lang="en-US" sz="24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Times New Roman"/>
                <a:cs typeface="Times New Roman"/>
              </a:rPr>
              <a:t>scatter”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B8877-F399-1C08-D207-7AEE9CA1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633" y="4015451"/>
            <a:ext cx="5728088" cy="22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9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6F889-817C-6905-3E42-41356B0BA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169" y="395111"/>
            <a:ext cx="9923609" cy="5954165"/>
          </a:xfrm>
        </p:spPr>
      </p:pic>
    </p:spTree>
    <p:extLst>
      <p:ext uri="{BB962C8B-B14F-4D97-AF65-F5344CB8AC3E}">
        <p14:creationId xmlns:p14="http://schemas.microsoft.com/office/powerpoint/2010/main" val="182140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69EB-9AEA-3E2B-53EA-51BBB915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CEF7-84DC-5EE2-7356-DCC6E63B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The numerical error is the difference between the exact solution and the approximate solution.</a:t>
            </a:r>
          </a:p>
          <a:p>
            <a:pPr fontAlgn="base"/>
            <a:endParaRPr lang="en-US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812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154</TotalTime>
  <Words>398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MT</vt:lpstr>
      <vt:lpstr>Calibri</vt:lpstr>
      <vt:lpstr>Corbel</vt:lpstr>
      <vt:lpstr>Roboto</vt:lpstr>
      <vt:lpstr>Times New Roman</vt:lpstr>
      <vt:lpstr>Wingdings</vt:lpstr>
      <vt:lpstr>Basis</vt:lpstr>
      <vt:lpstr>Numerical Analysis</vt:lpstr>
      <vt:lpstr>Course Details</vt:lpstr>
      <vt:lpstr>Why Numerical Methods??</vt:lpstr>
      <vt:lpstr>Some of the Applications</vt:lpstr>
      <vt:lpstr>Some Challenges/Issues in NC</vt:lpstr>
      <vt:lpstr>Accuracy:</vt:lpstr>
      <vt:lpstr>Precision:</vt:lpstr>
      <vt:lpstr>PowerPoint Presentation</vt:lpstr>
      <vt:lpstr>Error Analysis</vt:lpstr>
      <vt:lpstr>Inherent Error</vt:lpstr>
      <vt:lpstr>Round-off Error</vt:lpstr>
      <vt:lpstr>Chopping Error</vt:lpstr>
      <vt:lpstr>Truncation Error</vt:lpstr>
      <vt:lpstr>Absolute and Relative Errors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rahemeen</dc:creator>
  <cp:lastModifiedBy>rahemeen</cp:lastModifiedBy>
  <cp:revision>15</cp:revision>
  <dcterms:created xsi:type="dcterms:W3CDTF">2023-09-19T09:11:56Z</dcterms:created>
  <dcterms:modified xsi:type="dcterms:W3CDTF">2024-09-09T06:21:08Z</dcterms:modified>
</cp:coreProperties>
</file>