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0" r:id="rId4"/>
    <p:sldId id="273" r:id="rId5"/>
    <p:sldId id="281" r:id="rId6"/>
    <p:sldId id="282"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93DF1AC-A5BD-41E2-9452-1F3B9326CE91}" type="datetimeFigureOut">
              <a:rPr lang="en-US" smtClean="0"/>
              <a:t>11/4/2024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CA1033-CBAE-4502-B58A-A4BB50A8E00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13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40102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6534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76956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DF1AC-A5BD-41E2-9452-1F3B9326CE91}"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DF1AC-A5BD-41E2-9452-1F3B9326CE91}"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3973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DF1AC-A5BD-41E2-9452-1F3B9326CE91}"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3774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DF1AC-A5BD-41E2-9452-1F3B9326CE91}"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106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DF1AC-A5BD-41E2-9452-1F3B9326CE91}"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398758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90895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65707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93DF1AC-A5BD-41E2-9452-1F3B9326CE91}" type="datetimeFigureOut">
              <a:rPr lang="en-US" smtClean="0"/>
              <a:t>11/4/2024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CA1033-CBAE-4502-B58A-A4BB50A8E00E}" type="slidenum">
              <a:rPr lang="en-US" smtClean="0"/>
              <a:t>‹#›</a:t>
            </a:fld>
            <a:endParaRPr lang="en-US"/>
          </a:p>
        </p:txBody>
      </p:sp>
    </p:spTree>
    <p:extLst>
      <p:ext uri="{BB962C8B-B14F-4D97-AF65-F5344CB8AC3E}">
        <p14:creationId xmlns:p14="http://schemas.microsoft.com/office/powerpoint/2010/main" val="1702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howme.com/sh/?h=bkzczG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4548-A720-D47E-DE94-A247FAEA98AB}"/>
              </a:ext>
            </a:extLst>
          </p:cNvPr>
          <p:cNvSpPr>
            <a:spLocks noGrp="1"/>
          </p:cNvSpPr>
          <p:nvPr>
            <p:ph type="ctrTitle"/>
          </p:nvPr>
        </p:nvSpPr>
        <p:spPr>
          <a:xfrm>
            <a:off x="689765" y="821125"/>
            <a:ext cx="10546362" cy="3059288"/>
          </a:xfrm>
        </p:spPr>
        <p:txBody>
          <a:bodyPr>
            <a:normAutofit/>
          </a:bodyPr>
          <a:lstStyle/>
          <a:p>
            <a:r>
              <a:rPr lang="en-US" sz="4900" dirty="0">
                <a:effectLst/>
              </a:rPr>
              <a:t>Integration</a:t>
            </a:r>
            <a:br>
              <a:rPr lang="en-US" sz="4900" dirty="0">
                <a:effectLst/>
              </a:rPr>
            </a:br>
            <a:r>
              <a:rPr lang="en-US" sz="4900" dirty="0">
                <a:effectLst/>
              </a:rPr>
              <a:t>using</a:t>
            </a:r>
            <a:br>
              <a:rPr lang="en-US" sz="4900" dirty="0">
                <a:effectLst/>
              </a:rPr>
            </a:br>
            <a:r>
              <a:rPr lang="en-US" sz="4900" dirty="0">
                <a:effectLst/>
              </a:rPr>
              <a:t>trapezoidal rule</a:t>
            </a:r>
            <a:endParaRPr lang="en-US" dirty="0"/>
          </a:p>
        </p:txBody>
      </p:sp>
      <p:sp>
        <p:nvSpPr>
          <p:cNvPr id="3" name="Subtitle 2">
            <a:extLst>
              <a:ext uri="{FF2B5EF4-FFF2-40B4-BE49-F238E27FC236}">
                <a16:creationId xmlns:a16="http://schemas.microsoft.com/office/drawing/2014/main" id="{BFD3ED9B-902B-4D6C-5782-D25021E38297}"/>
              </a:ext>
            </a:extLst>
          </p:cNvPr>
          <p:cNvSpPr>
            <a:spLocks noGrp="1"/>
          </p:cNvSpPr>
          <p:nvPr>
            <p:ph type="subTitle" idx="1"/>
          </p:nvPr>
        </p:nvSpPr>
        <p:spPr>
          <a:xfrm>
            <a:off x="6096000" y="4891779"/>
            <a:ext cx="5826369" cy="1388165"/>
          </a:xfrm>
        </p:spPr>
        <p:txBody>
          <a:bodyPr/>
          <a:lstStyle/>
          <a:p>
            <a:pPr marL="12700">
              <a:lnSpc>
                <a:spcPct val="100000"/>
              </a:lnSpc>
              <a:spcBef>
                <a:spcPts val="835"/>
              </a:spcBef>
            </a:pPr>
            <a:r>
              <a:rPr lang="en-US" sz="2400" spc="-10" dirty="0">
                <a:latin typeface="Times New Roman"/>
                <a:cs typeface="Times New Roman"/>
              </a:rPr>
              <a:t>Course Instructor</a:t>
            </a:r>
            <a:endParaRPr lang="en-US" sz="2400" dirty="0">
              <a:latin typeface="Times New Roman"/>
              <a:cs typeface="Times New Roman"/>
            </a:endParaRPr>
          </a:p>
          <a:p>
            <a:pPr marL="12700">
              <a:lnSpc>
                <a:spcPct val="100000"/>
              </a:lnSpc>
              <a:spcBef>
                <a:spcPts val="730"/>
              </a:spcBef>
            </a:pPr>
            <a:r>
              <a:rPr lang="en-US" sz="2400" b="1" spc="-20" dirty="0">
                <a:latin typeface="Times New Roman"/>
                <a:cs typeface="Times New Roman"/>
              </a:rPr>
              <a:t>Engr. Rahemeen</a:t>
            </a:r>
            <a:endParaRPr lang="en-US" sz="2400" dirty="0">
              <a:latin typeface="Times New Roman"/>
              <a:cs typeface="Times New Roman"/>
            </a:endParaRPr>
          </a:p>
          <a:p>
            <a:pPr marL="12700">
              <a:lnSpc>
                <a:spcPct val="100000"/>
              </a:lnSpc>
              <a:spcBef>
                <a:spcPts val="795"/>
              </a:spcBef>
            </a:pPr>
            <a:r>
              <a:rPr lang="en-US" sz="1800" u="sng" spc="10" dirty="0">
                <a:solidFill>
                  <a:srgbClr val="008EE6"/>
                </a:solidFill>
                <a:uFill>
                  <a:solidFill>
                    <a:srgbClr val="008EE6"/>
                  </a:solidFill>
                </a:uFill>
                <a:latin typeface="Times New Roman"/>
                <a:cs typeface="Times New Roman"/>
              </a:rPr>
              <a:t>Rahemeen.bukc@bahria.edu.pk</a:t>
            </a: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8356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68BC-AE87-1353-507D-F35C270D71C3}"/>
              </a:ext>
            </a:extLst>
          </p:cNvPr>
          <p:cNvSpPr>
            <a:spLocks noGrp="1"/>
          </p:cNvSpPr>
          <p:nvPr>
            <p:ph type="title"/>
          </p:nvPr>
        </p:nvSpPr>
        <p:spPr/>
        <p:txBody>
          <a:bodyPr/>
          <a:lstStyle/>
          <a:p>
            <a:r>
              <a:rPr lang="en-US" dirty="0"/>
              <a:t>Trapezoidal Rule</a:t>
            </a:r>
          </a:p>
        </p:txBody>
      </p:sp>
      <p:sp>
        <p:nvSpPr>
          <p:cNvPr id="3" name="Content Placeholder 2">
            <a:extLst>
              <a:ext uri="{FF2B5EF4-FFF2-40B4-BE49-F238E27FC236}">
                <a16:creationId xmlns:a16="http://schemas.microsoft.com/office/drawing/2014/main" id="{89EC4AE1-FB31-DAFF-6AA6-D9ADC6756F23}"/>
              </a:ext>
            </a:extLst>
          </p:cNvPr>
          <p:cNvSpPr>
            <a:spLocks noGrp="1"/>
          </p:cNvSpPr>
          <p:nvPr>
            <p:ph idx="1"/>
          </p:nvPr>
        </p:nvSpPr>
        <p:spPr>
          <a:xfrm>
            <a:off x="849489" y="1643664"/>
            <a:ext cx="9872871" cy="4604736"/>
          </a:xfrm>
        </p:spPr>
        <p:txBody>
          <a:bodyPr>
            <a:normAutofit/>
          </a:bodyPr>
          <a:lstStyle/>
          <a:p>
            <a:pPr algn="just" fontAlgn="base"/>
            <a:r>
              <a:rPr lang="en-US" sz="1800" b="0" i="0" dirty="0">
                <a:solidFill>
                  <a:srgbClr val="333333"/>
                </a:solidFill>
                <a:effectLst/>
                <a:latin typeface="Times New Roman" panose="02020603050405020304" pitchFamily="18" charset="0"/>
                <a:cs typeface="Times New Roman" panose="02020603050405020304" pitchFamily="18" charset="0"/>
              </a:rPr>
              <a:t>In mathematics, the trapezoidal rule, also known as the trapezoid rule is a technique for approximating the definite integral in numerical analysis.</a:t>
            </a:r>
          </a:p>
          <a:p>
            <a:pPr algn="just" fontAlgn="base"/>
            <a:r>
              <a:rPr lang="en-US" sz="1800" b="0" i="0" dirty="0">
                <a:solidFill>
                  <a:srgbClr val="333333"/>
                </a:solidFill>
                <a:effectLst/>
                <a:latin typeface="Times New Roman" panose="02020603050405020304" pitchFamily="18" charset="0"/>
                <a:cs typeface="Times New Roman" panose="02020603050405020304" pitchFamily="18" charset="0"/>
              </a:rPr>
              <a:t>The trapezoidal rule is an integration rule used to calculate the area under a curve by dividing the curve into small trapezoids. </a:t>
            </a:r>
          </a:p>
          <a:p>
            <a:pPr algn="just" fontAlgn="base"/>
            <a:r>
              <a:rPr lang="en-US" sz="1800" dirty="0">
                <a:solidFill>
                  <a:srgbClr val="333333"/>
                </a:solidFill>
                <a:latin typeface="Times New Roman" panose="02020603050405020304" pitchFamily="18" charset="0"/>
                <a:cs typeface="Times New Roman" panose="02020603050405020304" pitchFamily="18" charset="0"/>
              </a:rPr>
              <a:t>Under the trapezoidal rule, we evaluate the area under a curve is by dividing the total area into little trapezoids rather than rectangles.</a:t>
            </a:r>
          </a:p>
          <a:p>
            <a:pPr algn="just" fontAlgn="base"/>
            <a:r>
              <a:rPr lang="en-US" sz="1800" dirty="0">
                <a:solidFill>
                  <a:srgbClr val="333333"/>
                </a:solidFill>
                <a:latin typeface="Times New Roman" panose="02020603050405020304" pitchFamily="18" charset="0"/>
                <a:cs typeface="Times New Roman" panose="02020603050405020304" pitchFamily="18" charset="0"/>
              </a:rPr>
              <a:t>This rule is used for approximating the definite integrals where it uses the linear approximations of the functions. The trapezoidal rule takes the average of the left and the right sum.</a:t>
            </a:r>
          </a:p>
          <a:p>
            <a:pPr algn="just" fontAlgn="base"/>
            <a:endParaRPr lang="en-US" sz="1800" dirty="0">
              <a:solidFill>
                <a:srgbClr val="333333"/>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E1A7CE3-0F3E-3D68-F780-0A0A557EA33B}"/>
              </a:ext>
            </a:extLst>
          </p:cNvPr>
          <p:cNvSpPr>
            <a:spLocks noChangeArrowheads="1"/>
          </p:cNvSpPr>
          <p:nvPr/>
        </p:nvSpPr>
        <p:spPr bwMode="auto">
          <a:xfrm>
            <a:off x="0" y="136267"/>
            <a:ext cx="60593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Forward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descr="\Delta Y_{r}=Y_{r+1}-Y_{r}        ">
            <a:extLst>
              <a:ext uri="{FF2B5EF4-FFF2-40B4-BE49-F238E27FC236}">
                <a16:creationId xmlns:a16="http://schemas.microsoft.com/office/drawing/2014/main" id="{5526B4C1-7DD3-2493-08F0-941964679E8D}"/>
              </a:ext>
            </a:extLst>
          </p:cNvPr>
          <p:cNvSpPr>
            <a:spLocks noChangeAspect="1" noChangeArrowheads="1"/>
          </p:cNvSpPr>
          <p:nvPr/>
        </p:nvSpPr>
        <p:spPr bwMode="auto">
          <a:xfrm>
            <a:off x="127000" y="-46039"/>
            <a:ext cx="1819275" cy="12700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223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CE27E-033A-9433-78CA-ED8DE769E26F}"/>
              </a:ext>
            </a:extLst>
          </p:cNvPr>
          <p:cNvSpPr>
            <a:spLocks noGrp="1"/>
          </p:cNvSpPr>
          <p:nvPr>
            <p:ph idx="1"/>
          </p:nvPr>
        </p:nvSpPr>
        <p:spPr>
          <a:xfrm>
            <a:off x="1143000" y="717631"/>
            <a:ext cx="9872871" cy="5378370"/>
          </a:xfrm>
        </p:spPr>
        <p:txBody>
          <a:bodyPr>
            <a:normAutofit/>
          </a:bodyPr>
          <a:lstStyle/>
          <a:p>
            <a:pPr algn="l" fontAlgn="base"/>
            <a:r>
              <a:rPr lang="en-US" sz="1800" dirty="0">
                <a:solidFill>
                  <a:srgbClr val="333333"/>
                </a:solidFill>
                <a:latin typeface="Times New Roman" panose="02020603050405020304" pitchFamily="18" charset="0"/>
                <a:cs typeface="Times New Roman" panose="02020603050405020304" pitchFamily="18" charset="0"/>
              </a:rPr>
              <a:t>Let y = f(x) be continuous on [a, b]. We divide the interval [a, b] into n equal subintervals, each of width, h = (b - a)/n,</a:t>
            </a:r>
          </a:p>
          <a:p>
            <a:pPr marL="45720" indent="0" algn="ctr" fontAlgn="base">
              <a:buNone/>
            </a:pPr>
            <a:r>
              <a:rPr lang="en-US" sz="1800" b="1" dirty="0">
                <a:solidFill>
                  <a:srgbClr val="333333"/>
                </a:solidFill>
                <a:latin typeface="Times New Roman" panose="02020603050405020304" pitchFamily="18" charset="0"/>
                <a:cs typeface="Times New Roman" panose="02020603050405020304" pitchFamily="18" charset="0"/>
              </a:rPr>
              <a:t>Area = (h/2) [y0 + 2 (y1 + y2 + y3 + ..... + yn-1) + </a:t>
            </a:r>
            <a:r>
              <a:rPr lang="en-US" sz="1800" b="1" dirty="0" err="1">
                <a:solidFill>
                  <a:srgbClr val="333333"/>
                </a:solidFill>
                <a:latin typeface="Times New Roman" panose="02020603050405020304" pitchFamily="18" charset="0"/>
                <a:cs typeface="Times New Roman" panose="02020603050405020304" pitchFamily="18" charset="0"/>
              </a:rPr>
              <a:t>yn</a:t>
            </a:r>
            <a:r>
              <a:rPr lang="en-US" sz="1800" b="1" dirty="0">
                <a:solidFill>
                  <a:srgbClr val="333333"/>
                </a:solidFill>
                <a:latin typeface="Times New Roman" panose="02020603050405020304" pitchFamily="18" charset="0"/>
                <a:cs typeface="Times New Roman" panose="02020603050405020304" pitchFamily="18" charset="0"/>
              </a:rPr>
              <a:t>] </a:t>
            </a:r>
            <a:r>
              <a:rPr lang="en-US" sz="1800" dirty="0">
                <a:solidFill>
                  <a:srgbClr val="333333"/>
                </a:solidFill>
                <a:latin typeface="Times New Roman" panose="02020603050405020304" pitchFamily="18" charset="0"/>
                <a:cs typeface="Times New Roman" panose="02020603050405020304" pitchFamily="18" charset="0"/>
              </a:rPr>
              <a:t>where,</a:t>
            </a:r>
          </a:p>
          <a:p>
            <a:pPr marL="45720" indent="0" algn="ctr" fontAlgn="base">
              <a:buNone/>
            </a:pPr>
            <a:r>
              <a:rPr lang="en-US" sz="1800" dirty="0">
                <a:solidFill>
                  <a:srgbClr val="333333"/>
                </a:solidFill>
                <a:latin typeface="Times New Roman" panose="02020603050405020304" pitchFamily="18" charset="0"/>
                <a:cs typeface="Times New Roman" panose="02020603050405020304" pitchFamily="18" charset="0"/>
              </a:rPr>
              <a:t>y0, y1,y2…. are the values of function at x = 1, 2, 3….. respectively.</a:t>
            </a:r>
          </a:p>
          <a:p>
            <a:endParaRPr lang="en-US" sz="1800" dirty="0"/>
          </a:p>
        </p:txBody>
      </p:sp>
      <p:pic>
        <p:nvPicPr>
          <p:cNvPr id="5" name="Picture 4">
            <a:extLst>
              <a:ext uri="{FF2B5EF4-FFF2-40B4-BE49-F238E27FC236}">
                <a16:creationId xmlns:a16="http://schemas.microsoft.com/office/drawing/2014/main" id="{5AC91C1A-9BA6-8E67-0AB7-CA2DABCE2E52}"/>
              </a:ext>
            </a:extLst>
          </p:cNvPr>
          <p:cNvPicPr>
            <a:picLocks noChangeAspect="1"/>
          </p:cNvPicPr>
          <p:nvPr/>
        </p:nvPicPr>
        <p:blipFill>
          <a:blip r:embed="rId2"/>
          <a:stretch>
            <a:fillRect/>
          </a:stretch>
        </p:blipFill>
        <p:spPr>
          <a:xfrm>
            <a:off x="3441952" y="2208835"/>
            <a:ext cx="5100163" cy="4364791"/>
          </a:xfrm>
          <a:prstGeom prst="rect">
            <a:avLst/>
          </a:prstGeom>
        </p:spPr>
      </p:pic>
    </p:spTree>
    <p:extLst>
      <p:ext uri="{BB962C8B-B14F-4D97-AF65-F5344CB8AC3E}">
        <p14:creationId xmlns:p14="http://schemas.microsoft.com/office/powerpoint/2010/main" val="361516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D526F7-6D9E-4BB0-5089-5C4EFA983FFB}"/>
              </a:ext>
            </a:extLst>
          </p:cNvPr>
          <p:cNvSpPr>
            <a:spLocks noGrp="1"/>
          </p:cNvSpPr>
          <p:nvPr>
            <p:ph type="title"/>
          </p:nvPr>
        </p:nvSpPr>
        <p:spPr>
          <a:xfrm>
            <a:off x="1143000" y="277661"/>
            <a:ext cx="9875520" cy="738339"/>
          </a:xfrm>
        </p:spPr>
        <p:txBody>
          <a:bodyPr/>
          <a:lstStyle/>
          <a:p>
            <a:r>
              <a:rPr lang="en-US" dirty="0"/>
              <a:t>Example </a:t>
            </a:r>
          </a:p>
        </p:txBody>
      </p:sp>
      <p:pic>
        <p:nvPicPr>
          <p:cNvPr id="3" name="Picture 2">
            <a:extLst>
              <a:ext uri="{FF2B5EF4-FFF2-40B4-BE49-F238E27FC236}">
                <a16:creationId xmlns:a16="http://schemas.microsoft.com/office/drawing/2014/main" id="{6449D06C-EE4C-E5F6-8A81-2158D6158C64}"/>
              </a:ext>
            </a:extLst>
          </p:cNvPr>
          <p:cNvPicPr>
            <a:picLocks noChangeAspect="1"/>
          </p:cNvPicPr>
          <p:nvPr/>
        </p:nvPicPr>
        <p:blipFill>
          <a:blip r:embed="rId2"/>
          <a:stretch>
            <a:fillRect/>
          </a:stretch>
        </p:blipFill>
        <p:spPr>
          <a:xfrm>
            <a:off x="905933" y="838023"/>
            <a:ext cx="5810956" cy="1584326"/>
          </a:xfrm>
          <a:prstGeom prst="rect">
            <a:avLst/>
          </a:prstGeom>
        </p:spPr>
      </p:pic>
      <p:pic>
        <p:nvPicPr>
          <p:cNvPr id="9" name="Picture 8">
            <a:extLst>
              <a:ext uri="{FF2B5EF4-FFF2-40B4-BE49-F238E27FC236}">
                <a16:creationId xmlns:a16="http://schemas.microsoft.com/office/drawing/2014/main" id="{1ED7D88D-960E-A250-710E-8B5113F67721}"/>
              </a:ext>
            </a:extLst>
          </p:cNvPr>
          <p:cNvPicPr>
            <a:picLocks noChangeAspect="1"/>
          </p:cNvPicPr>
          <p:nvPr/>
        </p:nvPicPr>
        <p:blipFill>
          <a:blip r:embed="rId3"/>
          <a:stretch>
            <a:fillRect/>
          </a:stretch>
        </p:blipFill>
        <p:spPr>
          <a:xfrm>
            <a:off x="1007534" y="2422349"/>
            <a:ext cx="4704645" cy="4177725"/>
          </a:xfrm>
          <a:prstGeom prst="rect">
            <a:avLst/>
          </a:prstGeom>
        </p:spPr>
      </p:pic>
    </p:spTree>
    <p:extLst>
      <p:ext uri="{BB962C8B-B14F-4D97-AF65-F5344CB8AC3E}">
        <p14:creationId xmlns:p14="http://schemas.microsoft.com/office/powerpoint/2010/main" val="14624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561B01-6D4D-381A-7DEE-2F382FBCF159}"/>
              </a:ext>
            </a:extLst>
          </p:cNvPr>
          <p:cNvPicPr>
            <a:picLocks noGrp="1" noChangeAspect="1"/>
          </p:cNvPicPr>
          <p:nvPr>
            <p:ph idx="1"/>
          </p:nvPr>
        </p:nvPicPr>
        <p:blipFill>
          <a:blip r:embed="rId2"/>
          <a:stretch>
            <a:fillRect/>
          </a:stretch>
        </p:blipFill>
        <p:spPr>
          <a:xfrm>
            <a:off x="1257300" y="378442"/>
            <a:ext cx="5561189" cy="842937"/>
          </a:xfrm>
        </p:spPr>
      </p:pic>
      <p:pic>
        <p:nvPicPr>
          <p:cNvPr id="3" name="Picture 2">
            <a:extLst>
              <a:ext uri="{FF2B5EF4-FFF2-40B4-BE49-F238E27FC236}">
                <a16:creationId xmlns:a16="http://schemas.microsoft.com/office/drawing/2014/main" id="{22050A45-02A6-7781-F7E5-7381B50848C2}"/>
              </a:ext>
            </a:extLst>
          </p:cNvPr>
          <p:cNvPicPr>
            <a:picLocks noChangeAspect="1"/>
          </p:cNvPicPr>
          <p:nvPr/>
        </p:nvPicPr>
        <p:blipFill>
          <a:blip r:embed="rId3"/>
          <a:stretch>
            <a:fillRect/>
          </a:stretch>
        </p:blipFill>
        <p:spPr>
          <a:xfrm>
            <a:off x="1336851" y="1092111"/>
            <a:ext cx="5481638" cy="5492365"/>
          </a:xfrm>
          <a:prstGeom prst="rect">
            <a:avLst/>
          </a:prstGeom>
        </p:spPr>
      </p:pic>
    </p:spTree>
    <p:extLst>
      <p:ext uri="{BB962C8B-B14F-4D97-AF65-F5344CB8AC3E}">
        <p14:creationId xmlns:p14="http://schemas.microsoft.com/office/powerpoint/2010/main" val="208043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061-2E1B-F5E9-D3D3-DDBD97212153}"/>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92D21169-3C7B-9C4A-4AB2-134498458675}"/>
              </a:ext>
            </a:extLst>
          </p:cNvPr>
          <p:cNvSpPr>
            <a:spLocks noGrp="1"/>
          </p:cNvSpPr>
          <p:nvPr>
            <p:ph idx="1"/>
          </p:nvPr>
        </p:nvSpPr>
        <p:spPr/>
        <p:txBody>
          <a:bodyPr/>
          <a:lstStyle/>
          <a:p>
            <a:r>
              <a:rPr lang="en-US" dirty="0">
                <a:hlinkClick r:id="rId2"/>
              </a:rPr>
              <a:t>https://www.showme.com/sh/?h=bkzczGC</a:t>
            </a:r>
            <a:endParaRPr lang="en-US" dirty="0"/>
          </a:p>
          <a:p>
            <a:endParaRPr lang="en-US" dirty="0"/>
          </a:p>
        </p:txBody>
      </p:sp>
    </p:spTree>
    <p:extLst>
      <p:ext uri="{BB962C8B-B14F-4D97-AF65-F5344CB8AC3E}">
        <p14:creationId xmlns:p14="http://schemas.microsoft.com/office/powerpoint/2010/main" val="390254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C1C4-5D26-4803-9FC1-6B08E0D12884}"/>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BDCA959E-5FA7-42C2-9FC8-E32BA3BC470E}"/>
              </a:ext>
            </a:extLst>
          </p:cNvPr>
          <p:cNvSpPr>
            <a:spLocks noGrp="1"/>
          </p:cNvSpPr>
          <p:nvPr>
            <p:ph idx="1"/>
          </p:nvPr>
        </p:nvSpPr>
        <p:spPr>
          <a:xfrm>
            <a:off x="1143000" y="1783644"/>
            <a:ext cx="9872871" cy="4312356"/>
          </a:xfrm>
        </p:spPr>
        <p:txBody>
          <a:bodyPr>
            <a:normAutofit/>
          </a:bodyPr>
          <a:lstStyle/>
          <a:p>
            <a:pPr marL="45720" indent="0">
              <a:buNone/>
            </a:pPr>
            <a:endParaRPr lang="en-US" sz="2000" dirty="0">
              <a:solidFill>
                <a:srgbClr val="000000"/>
              </a:solidFill>
              <a:latin typeface="Times New Roman" panose="02020603050405020304" pitchFamily="18" charset="0"/>
            </a:endParaRPr>
          </a:p>
          <a:p>
            <a:pPr marL="45720" indent="0">
              <a:buNone/>
            </a:pPr>
            <a:endParaRPr lang="en-US" sz="2000"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D7C3D472-E777-31A7-0B4C-7FB4FEF6CF4C}"/>
              </a:ext>
            </a:extLst>
          </p:cNvPr>
          <p:cNvSpPr txBox="1"/>
          <p:nvPr/>
        </p:nvSpPr>
        <p:spPr>
          <a:xfrm>
            <a:off x="993422" y="1783644"/>
            <a:ext cx="10052928" cy="2585323"/>
          </a:xfrm>
          <a:prstGeom prst="rect">
            <a:avLst/>
          </a:prstGeom>
          <a:noFill/>
        </p:spPr>
        <p:txBody>
          <a:bodyPr wrap="square">
            <a:spAutoFit/>
          </a:bodyPr>
          <a:lstStyle/>
          <a:p>
            <a:r>
              <a:rPr lang="en-US" b="1" i="0" dirty="0">
                <a:solidFill>
                  <a:srgbClr val="000000"/>
                </a:solidFill>
                <a:effectLst/>
                <a:latin typeface="Georgia" panose="02040502050405020303" pitchFamily="18" charset="0"/>
              </a:rPr>
              <a:t>Question # 01:</a:t>
            </a:r>
          </a:p>
          <a:p>
            <a:r>
              <a:rPr lang="en-US" b="0" i="0" dirty="0">
                <a:solidFill>
                  <a:srgbClr val="000000"/>
                </a:solidFill>
                <a:effectLst/>
                <a:latin typeface="Georgia" panose="02040502050405020303" pitchFamily="18" charset="0"/>
              </a:rPr>
              <a:t>Approximate the area under the curve :</a:t>
            </a:r>
          </a:p>
          <a:p>
            <a:endParaRPr lang="en-US" b="0" i="0" dirty="0">
              <a:solidFill>
                <a:srgbClr val="000000"/>
              </a:solidFill>
              <a:effectLst/>
              <a:latin typeface="Georgia" panose="02040502050405020303" pitchFamily="18" charset="0"/>
            </a:endParaRP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between </a:t>
            </a:r>
            <a:r>
              <a:rPr lang="en-US" dirty="0"/>
              <a:t>x=1</a:t>
            </a:r>
            <a:r>
              <a:rPr lang="en-US" b="0" i="0" dirty="0">
                <a:solidFill>
                  <a:srgbClr val="000000"/>
                </a:solidFill>
                <a:effectLst/>
                <a:latin typeface="Georgia" panose="02040502050405020303" pitchFamily="18" charset="0"/>
              </a:rPr>
              <a:t> and </a:t>
            </a:r>
            <a:r>
              <a:rPr lang="en-US" dirty="0"/>
              <a:t>x=5</a:t>
            </a:r>
            <a:r>
              <a:rPr lang="en-US" b="0" i="0" dirty="0">
                <a:solidFill>
                  <a:srgbClr val="000000"/>
                </a:solidFill>
                <a:effectLst/>
                <a:latin typeface="Georgia" panose="02040502050405020303" pitchFamily="18" charset="0"/>
              </a:rPr>
              <a:t> using the Trapezoidal Rule with </a:t>
            </a:r>
            <a:r>
              <a:rPr lang="en-US" dirty="0"/>
              <a:t>n=4</a:t>
            </a:r>
            <a:r>
              <a:rPr lang="en-US" b="0" i="0" dirty="0">
                <a:solidFill>
                  <a:srgbClr val="000000"/>
                </a:solidFill>
                <a:effectLst/>
                <a:latin typeface="Georgia" panose="02040502050405020303" pitchFamily="18" charset="0"/>
              </a:rPr>
              <a:t> subintervals.</a:t>
            </a:r>
          </a:p>
          <a:p>
            <a:endParaRPr lang="en-US" dirty="0">
              <a:solidFill>
                <a:srgbClr val="000000"/>
              </a:solidFill>
              <a:latin typeface="Georgia" panose="02040502050405020303" pitchFamily="18" charset="0"/>
            </a:endParaRPr>
          </a:p>
          <a:p>
            <a:r>
              <a:rPr lang="en-US" b="1" i="0" dirty="0">
                <a:solidFill>
                  <a:srgbClr val="000000"/>
                </a:solidFill>
                <a:effectLst/>
                <a:latin typeface="Georgia" panose="02040502050405020303" pitchFamily="18" charset="0"/>
              </a:rPr>
              <a:t>Question # 02:</a:t>
            </a:r>
          </a:p>
          <a:p>
            <a:r>
              <a:rPr lang="en-US" b="0" i="0" dirty="0">
                <a:solidFill>
                  <a:srgbClr val="000000"/>
                </a:solidFill>
                <a:effectLst/>
                <a:latin typeface="Georgia" panose="02040502050405020303" pitchFamily="18" charset="0"/>
              </a:rPr>
              <a:t>Use the Trapezoidal Rule with </a:t>
            </a:r>
            <a:r>
              <a:rPr lang="en-US" dirty="0"/>
              <a:t>n=6</a:t>
            </a:r>
            <a:r>
              <a:rPr lang="en-US" b="0" i="0" dirty="0">
                <a:solidFill>
                  <a:srgbClr val="000000"/>
                </a:solidFill>
                <a:effectLst/>
                <a:latin typeface="Georgia" panose="02040502050405020303" pitchFamily="18" charset="0"/>
              </a:rPr>
              <a:t> to approximate</a:t>
            </a:r>
          </a:p>
          <a:p>
            <a:endParaRPr lang="en-US" dirty="0"/>
          </a:p>
        </p:txBody>
      </p:sp>
      <p:pic>
        <p:nvPicPr>
          <p:cNvPr id="7" name="Picture 6">
            <a:extLst>
              <a:ext uri="{FF2B5EF4-FFF2-40B4-BE49-F238E27FC236}">
                <a16:creationId xmlns:a16="http://schemas.microsoft.com/office/drawing/2014/main" id="{6F327F46-5771-4A52-3045-EF36F81EF19A}"/>
              </a:ext>
            </a:extLst>
          </p:cNvPr>
          <p:cNvPicPr>
            <a:picLocks noChangeAspect="1"/>
          </p:cNvPicPr>
          <p:nvPr/>
        </p:nvPicPr>
        <p:blipFill>
          <a:blip r:embed="rId2"/>
          <a:stretch>
            <a:fillRect/>
          </a:stretch>
        </p:blipFill>
        <p:spPr>
          <a:xfrm>
            <a:off x="4429211" y="2356781"/>
            <a:ext cx="1590675" cy="581025"/>
          </a:xfrm>
          <a:prstGeom prst="rect">
            <a:avLst/>
          </a:prstGeom>
        </p:spPr>
      </p:pic>
      <p:pic>
        <p:nvPicPr>
          <p:cNvPr id="6" name="Picture 5">
            <a:extLst>
              <a:ext uri="{FF2B5EF4-FFF2-40B4-BE49-F238E27FC236}">
                <a16:creationId xmlns:a16="http://schemas.microsoft.com/office/drawing/2014/main" id="{2ADB8E8C-D5AC-CBBF-5566-3AB9D68B0828}"/>
              </a:ext>
            </a:extLst>
          </p:cNvPr>
          <p:cNvPicPr>
            <a:picLocks noChangeAspect="1"/>
          </p:cNvPicPr>
          <p:nvPr/>
        </p:nvPicPr>
        <p:blipFill>
          <a:blip r:embed="rId3"/>
          <a:stretch>
            <a:fillRect/>
          </a:stretch>
        </p:blipFill>
        <p:spPr>
          <a:xfrm>
            <a:off x="4643523" y="4111850"/>
            <a:ext cx="1162050" cy="800100"/>
          </a:xfrm>
          <a:prstGeom prst="rect">
            <a:avLst/>
          </a:prstGeom>
        </p:spPr>
      </p:pic>
    </p:spTree>
    <p:extLst>
      <p:ext uri="{BB962C8B-B14F-4D97-AF65-F5344CB8AC3E}">
        <p14:creationId xmlns:p14="http://schemas.microsoft.com/office/powerpoint/2010/main" val="37664260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874</TotalTime>
  <Words>279</Words>
  <Application>Microsoft Office PowerPoint</Application>
  <PresentationFormat>Widescreen</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Basis</vt:lpstr>
      <vt:lpstr>Integration using trapezoidal rule</vt:lpstr>
      <vt:lpstr>Trapezoidal Rule</vt:lpstr>
      <vt:lpstr>PowerPoint Presentation</vt:lpstr>
      <vt:lpstr>Example </vt:lpstr>
      <vt:lpstr>PowerPoint Presentation</vt:lpstr>
      <vt:lpstr>Application</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dc:title>
  <dc:creator>rahemeen</dc:creator>
  <cp:lastModifiedBy>rahemeen</cp:lastModifiedBy>
  <cp:revision>139</cp:revision>
  <dcterms:created xsi:type="dcterms:W3CDTF">2023-09-19T09:11:56Z</dcterms:created>
  <dcterms:modified xsi:type="dcterms:W3CDTF">2024-11-05T05:06:10Z</dcterms:modified>
</cp:coreProperties>
</file>