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42" r:id="rId5"/>
    <p:sldId id="359" r:id="rId6"/>
    <p:sldId id="373" r:id="rId7"/>
    <p:sldId id="375" r:id="rId8"/>
    <p:sldId id="382" r:id="rId9"/>
    <p:sldId id="383" r:id="rId10"/>
    <p:sldId id="394" r:id="rId11"/>
    <p:sldId id="391" r:id="rId12"/>
    <p:sldId id="395" r:id="rId13"/>
    <p:sldId id="384" r:id="rId14"/>
    <p:sldId id="396" r:id="rId15"/>
    <p:sldId id="397" r:id="rId16"/>
    <p:sldId id="398" r:id="rId17"/>
    <p:sldId id="399" r:id="rId18"/>
    <p:sldId id="404" r:id="rId19"/>
    <p:sldId id="405" r:id="rId20"/>
    <p:sldId id="406" r:id="rId21"/>
    <p:sldId id="407" r:id="rId22"/>
    <p:sldId id="403" r:id="rId23"/>
    <p:sldId id="408" r:id="rId24"/>
    <p:sldId id="409" r:id="rId25"/>
    <p:sldId id="402" r:id="rId26"/>
    <p:sldId id="410" r:id="rId27"/>
    <p:sldId id="4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0" d="100"/>
          <a:sy n="70" d="100"/>
        </p:scale>
        <p:origin x="536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C7971-4E9B-CFD8-0F44-B2BC4BF41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C59818-995F-A3CD-A6F8-3737192F59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D78653-2088-7855-5A61-DD3A263EE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E4823-667B-EB3B-05C8-86A84AEEC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336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08B56-7B2E-923C-B78E-0613AADE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E1D28-A417-61D8-FDAC-7D1AB77F69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AB473-51D6-D688-F574-728036EA7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DA51-10A6-EFDA-1D1A-6FF176717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259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B8DF1-F765-70F7-C161-BBFA1254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42D97E-E782-F6CF-64CC-3E487C01B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F79514-44D2-186E-3F58-F61EC36D56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E84D8-79EE-5FCB-9F3D-8B8404183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5544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E34E-98E1-8310-1B14-F1B67C8D0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153B3-6A5C-D286-3636-D6F9146E2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C63B4-7A9D-F227-1AC6-91140F0DC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551EA-EAC9-CEB7-E945-64C16B31C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721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E45FD-3AAD-ED99-1FE7-657162A26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5D713-FFBD-61C9-281C-B49F55C2B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2097B5-885B-876E-B64E-7F5AC0329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D44B2-DEB5-DFFD-2517-B51760017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65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C251-9045-924C-DF15-F90F73CB1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C865B9-EFF1-F7F2-99F5-70A73D79A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DAA07-AEEB-DFEF-97F5-1BC369111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384A0-12D1-73E4-B3B0-173D19BDE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0730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5F062-5A00-D26E-981E-BE27B20B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56717-70D4-9720-0E29-EE5FE250C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10FC1-760D-EED5-F61F-84D888E5C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AD0ED-0177-9F75-9BC3-9D85A094D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824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B283C-8A95-D639-2CE8-73CEE5A77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132BFE-9F25-840B-162E-44A50C8F7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E6991-A9AA-CE82-EFD0-4EC9B99D5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9D8F3-3F97-754B-C42E-4BDE234A7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362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1E5B8-3441-F688-8ADD-71FE3B22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51E7D-5F9B-3A68-B93C-6EBE60FA1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9514F6-222E-194A-1A92-B849DC29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F8F7D-94F6-8069-3026-EE653A75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86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61D7-227A-6983-7499-30057F322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552593-805E-5249-414A-96F4316CD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B4715-A39F-E900-7AE8-DC45AE705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A51BA-19F6-CBB1-9948-652154796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A0D88-ACC7-F231-29B3-11913FAB1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7C391-9EAE-869D-0A20-6A6851403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DD0B0-DB43-5066-611A-3BD13080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EBCD5-1713-17D2-0A11-42CF91A34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08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DCF6-2769-A0F5-39D0-48B0BEA6D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E7576B-6E0D-76B5-1512-43FE138B6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41F5D-4087-681B-DCCB-94AF797C1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6EBED-C397-8EC9-4AE3-AAC142532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720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429FE-E58D-8CCE-5814-C587C88E8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B5583-C9A7-E79E-BAEB-67B298F70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5AEF40-3014-96A3-B461-4E4153EF8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6A7CA-6255-9F2F-316C-3074B4472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51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EF96A-B8E6-172E-534C-C7915EECE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7D44CF-6D0D-AE11-1936-EAD076EAB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FE8030-A6E0-7E14-E0FB-575F6F86F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944EB-2A71-7E65-8850-512F03986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3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774D-38B6-CC16-88EC-1D6086BD4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8F71E-2703-0E35-6319-34E004E7C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C2844-3FEF-32B7-0721-EF7344E23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959E7-369D-E92C-56F2-8604CC6079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98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761DE-6247-D70A-F042-167C44A54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3EE1DA-2FB5-F726-A765-A4AA2611A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C85C90-0F23-8766-6AA7-D9BE44A62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C989C-AA1E-D7A9-FA98-0AD158002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319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A326A-F41F-200E-D0B1-B642605A3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CDDFC5-3370-D8FC-39BC-19F0BE510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EB71B3-0DD9-8914-1A2F-09A8549EA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74E5-6D6F-6BF8-18E9-FE2E29882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54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4C3D-0B66-C915-C683-59C77E266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5C500-1F74-0BD3-2686-FC9EADD11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2EC43-2D10-20DA-CFBB-7660C867C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DBBD6-026F-008F-EB38-6E4583450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118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7C479-EF9E-7DA0-7764-92021481D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578B9-C35A-20F6-6E63-6167181B1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10792-3DB3-8F7D-B113-C7BB1415C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139D-5BC8-0667-6E8D-0F3F6F0E4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006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9C0D5-08D6-39D7-7B99-71EFBAA2E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E5A02-B7DA-D8E7-0148-47BE1F35E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0890B-138B-C22D-A64E-C8708BB57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1ADD-47DD-C818-1FBC-D623A2598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2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11500" dirty="0"/>
              <a:t>Open SSL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Shoaib Akhter</a:t>
            </a:r>
          </a:p>
          <a:p>
            <a:r>
              <a:rPr lang="en-US" dirty="0"/>
              <a:t>02-131212-009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735A-2C0D-5ABF-3994-96D87B923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7AE36BA-9E09-0A52-93DB-E52779F784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3151" y="2107051"/>
            <a:ext cx="7992998" cy="2387865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i="0" dirty="0">
                <a:effectLst/>
                <a:latin typeface="DeepSeek-CJK-patch"/>
              </a:rPr>
              <a:t>Basic Concepts 	in OpenSSL</a:t>
            </a:r>
            <a:endParaRPr lang="en-US" sz="7200" b="0" i="0" dirty="0">
              <a:effectLst/>
              <a:latin typeface="DeepSeek-CJK-patch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90AFF2-00E9-9C26-67C6-1107C642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6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C6BCB-48B7-C55F-ABC7-B0BEDDDB1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0408-2306-72CF-3C9A-C94C4757E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325499" cy="855001"/>
          </a:xfrm>
        </p:spPr>
        <p:txBody>
          <a:bodyPr/>
          <a:lstStyle/>
          <a:p>
            <a:r>
              <a:rPr lang="en-US" sz="4000" b="1" dirty="0"/>
              <a:t>Basic Concepts in OpenSSL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CC2F75-A5DF-34FA-8167-79EC82A31FC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Symmetric Encryption</a:t>
            </a:r>
            <a:r>
              <a:rPr lang="en-GB" sz="2800" dirty="0"/>
              <a:t>: Same key is used to encrypt and decrypt data (e.g., AES).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Asymmetric Encryption</a:t>
            </a:r>
            <a:r>
              <a:rPr lang="en-GB" sz="2800" dirty="0"/>
              <a:t>: Public and private key pair is used (e.g., 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Hashing</a:t>
            </a:r>
            <a:r>
              <a:rPr lang="en-GB" sz="2800" dirty="0"/>
              <a:t>: Converts data into a fixed-size hash value (e.g., SHA-256).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BB3EB-0293-743A-38F8-C2708A8A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3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FBD32-7804-BBEC-67D7-F92D63AB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1E96-57A2-820C-464E-2E928665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325499" cy="855001"/>
          </a:xfrm>
        </p:spPr>
        <p:txBody>
          <a:bodyPr/>
          <a:lstStyle/>
          <a:p>
            <a:r>
              <a:rPr lang="en-US" sz="5400" b="1" dirty="0"/>
              <a:t>SSL/TLS Protocols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F7290-228C-3489-1058-ED1FD79E040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SSL and TLS are cryptographic protocols.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Provide secure communication over insecure networks.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TLS is the modern and more secure replacement of SSL.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OpenSSL implements TLS 1.0 to 1.3.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CEBAA1-1CAC-C9DF-4B9A-56C2A3D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5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ED22F-24D6-DBD8-AD8D-79190F8DB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5F8F-D8D6-84EE-AEDB-9B5997DA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325499" cy="855001"/>
          </a:xfrm>
        </p:spPr>
        <p:txBody>
          <a:bodyPr/>
          <a:lstStyle/>
          <a:p>
            <a:r>
              <a:rPr lang="en-GB" sz="3600" b="1" dirty="0"/>
              <a:t>Certificates and PKI </a:t>
            </a:r>
            <a:br>
              <a:rPr lang="en-GB" sz="3600" b="1" dirty="0"/>
            </a:br>
            <a:r>
              <a:rPr lang="en-GB" sz="3600" b="1" dirty="0"/>
              <a:t>(Public   Key   Infrastructure)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AAE23-9ACF-D397-08B3-D382205C73F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OpenSSL helps in generating and managing X.509 certificates.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Certificate Authority (CA) signs and verifies certificates.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Ensures the identity of communication parties.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09B442-B334-EAC9-97AA-5249F692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BE1408C-C61A-6690-80AC-DEB3BAC2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OpenSSL helps in generating and managing X.509 certificates.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 Authority (CA) signs and verifies certificates.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 identity of communication parties.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FD85079F-6BB2-9653-BE74-D3419E321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D803F320-24C1-2B59-924C-0840D3CAE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1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27EC9-4843-ABEA-70D1-79351FE3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A0AF3-8656-8A64-3288-FE207E6C1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000" b="1" dirty="0"/>
              <a:t>OpenSSL in Real-world </a:t>
            </a:r>
            <a:br>
              <a:rPr lang="en-US" sz="4000" b="1" dirty="0"/>
            </a:br>
            <a:r>
              <a:rPr lang="en-US" sz="4000" b="1" dirty="0"/>
              <a:t>Applications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A2852-CFF1-C618-8296-C28DEA17E33E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Web Servers:</a:t>
            </a:r>
          </a:p>
          <a:p>
            <a:pPr marL="0" indent="0">
              <a:buNone/>
            </a:pPr>
            <a:r>
              <a:rPr lang="en-GB" sz="2800" dirty="0"/>
              <a:t>SSL is used to encrypt communication between browsers and web servers, ensuring data like login credentials, credit card numbers, and personal information is secure.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DE1E70-B602-72A9-0B01-FE008FF2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5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1673-3B57-D813-A34E-C97089833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4E01-6428-EB9B-CF0B-9015EEA4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000" b="1" dirty="0"/>
              <a:t>OpenSSL in Real-world </a:t>
            </a:r>
            <a:br>
              <a:rPr lang="en-US" sz="4000" b="1" dirty="0"/>
            </a:br>
            <a:r>
              <a:rPr lang="en-US" sz="4000" b="1" dirty="0"/>
              <a:t>Applications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5F74B1-A760-49C2-AC36-BBE61405870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Email Security:</a:t>
            </a:r>
          </a:p>
          <a:p>
            <a:pPr marL="0" indent="0">
              <a:buNone/>
            </a:pPr>
            <a:r>
              <a:rPr lang="en-GB" sz="2800" dirty="0"/>
              <a:t>SSL encrypts data in email protocols like SMTPS, IMAPS, and POP3S, securing email transmission.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B1C3DC-EA4F-4B8C-5A3F-DEA0A0776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98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8700F-DC1A-43C3-1078-04B4B18D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5C0B-2B6D-4631-7016-8330F8EE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000" b="1" dirty="0"/>
              <a:t>OpenSSL in Real-world </a:t>
            </a:r>
            <a:br>
              <a:rPr lang="en-US" sz="4000" b="1" dirty="0"/>
            </a:br>
            <a:r>
              <a:rPr lang="en-US" sz="4000" b="1" dirty="0"/>
              <a:t>Applications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E509C-6C5B-D3D4-96AD-165AB3812DA4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VPNs (Virtual Private Networks):</a:t>
            </a:r>
          </a:p>
          <a:p>
            <a:pPr marL="0" indent="0">
              <a:buNone/>
            </a:pPr>
            <a:r>
              <a:rPr lang="en-GB" sz="2800" dirty="0"/>
              <a:t>SSL VPNs allow secure remote access over public networks, commonly used in corporate environments.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49555-603A-65AF-674B-AE9204C0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394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0F293-4E4C-E2A7-8A86-8A454EBFE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2D692-3E29-2E78-FE93-8D5917B5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000" b="1" dirty="0"/>
              <a:t>OpenSSL in Real-world </a:t>
            </a:r>
            <a:br>
              <a:rPr lang="en-US" sz="4000" b="1" dirty="0"/>
            </a:br>
            <a:r>
              <a:rPr lang="en-US" sz="4000" b="1" dirty="0"/>
              <a:t>Applications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DB603-1EB4-42B5-7681-27058FB4C438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E-commerce Transactions:</a:t>
            </a:r>
          </a:p>
          <a:p>
            <a:pPr marL="0" indent="0">
              <a:buNone/>
            </a:pPr>
            <a:r>
              <a:rPr lang="en-GB" sz="2800" dirty="0"/>
              <a:t>SSL ensures payment details are encrypted during online purchases.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BE36F-89C8-12DB-4816-05204D13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77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94A5-D7E9-F8B7-75A9-C7C1F94BE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E068-BCA9-7324-AFD3-85259707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000" b="1" dirty="0"/>
              <a:t>OpenSSL in Real-world </a:t>
            </a:r>
            <a:br>
              <a:rPr lang="en-US" sz="4000" b="1" dirty="0"/>
            </a:br>
            <a:r>
              <a:rPr lang="en-US" sz="4000" b="1" dirty="0"/>
              <a:t>Applications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BF93E-941C-CAB4-6937-3770B5ACD22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Mobile Applications &amp; APIs:</a:t>
            </a:r>
          </a:p>
          <a:p>
            <a:pPr marL="0" indent="0">
              <a:buNone/>
            </a:pPr>
            <a:r>
              <a:rPr lang="en-GB" sz="2800" dirty="0"/>
              <a:t>Mobile apps use SSL to protect user data and app-server communication.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4A09A2-9A7F-9209-12F8-DCD79180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93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ABD48-5CFC-6041-F8A2-61CED83E4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2391-F35F-B0B1-83E2-794586C3F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400" b="1" dirty="0"/>
              <a:t>Features of OpenSSL</a:t>
            </a:r>
            <a:endParaRPr lang="en-US" sz="6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51BC8-7940-4BB4-DE9E-E214C81776B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r>
              <a:rPr lang="en-GB" sz="2800" dirty="0"/>
              <a:t>Support for SSL/TLS Protocols</a:t>
            </a:r>
          </a:p>
          <a:p>
            <a:r>
              <a:rPr lang="en-US" sz="2800" dirty="0"/>
              <a:t>Cryptographic Algorithms</a:t>
            </a:r>
          </a:p>
          <a:p>
            <a:pPr lvl="1"/>
            <a:r>
              <a:rPr lang="fr-FR" sz="2600" dirty="0" err="1"/>
              <a:t>Symmetric</a:t>
            </a:r>
            <a:r>
              <a:rPr lang="fr-FR" sz="2600" dirty="0"/>
              <a:t> </a:t>
            </a:r>
            <a:r>
              <a:rPr lang="fr-FR" sz="2600" dirty="0" err="1"/>
              <a:t>encryption</a:t>
            </a:r>
            <a:r>
              <a:rPr lang="fr-FR" sz="2600" dirty="0"/>
              <a:t>: AES, DES, 3DES</a:t>
            </a:r>
          </a:p>
          <a:p>
            <a:pPr lvl="1"/>
            <a:r>
              <a:rPr lang="en-US" sz="2600" dirty="0"/>
              <a:t>Asymmetric encryption: RSA, DSA, DH, ECC</a:t>
            </a:r>
          </a:p>
          <a:p>
            <a:pPr lvl="1"/>
            <a:r>
              <a:rPr lang="en-GB" sz="2600" dirty="0"/>
              <a:t>Hash functions: SHA-1, SHA-2, SHA-3, MD5</a:t>
            </a:r>
            <a:endParaRPr lang="en-US" sz="2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8A9F50-6B5B-BD22-3449-057CA349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1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2058035"/>
          </a:xfrm>
        </p:spPr>
        <p:txBody>
          <a:bodyPr/>
          <a:lstStyle/>
          <a:p>
            <a:r>
              <a:rPr lang="en-US" sz="4000" b="1" dirty="0"/>
              <a:t>Agenda</a:t>
            </a:r>
            <a:endParaRPr lang="en-US" b="1" dirty="0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51760"/>
            <a:ext cx="4466504" cy="3851275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r>
              <a:rPr lang="en-US" b="1" i="0" dirty="0">
                <a:effectLst/>
                <a:latin typeface="DeepSeek-CJK-patch"/>
              </a:rPr>
              <a:t>Introduction to OpenSSL</a:t>
            </a:r>
            <a:endParaRPr lang="en-US" dirty="0"/>
          </a:p>
          <a:p>
            <a:pPr algn="l"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Key Features of OpenSSL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Basic Concepts in OpenSSL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Working with Certificates</a:t>
            </a:r>
            <a:endParaRPr lang="en-US" b="0" i="0" dirty="0">
              <a:effectLst/>
              <a:latin typeface="DeepSeek-CJK-patch"/>
            </a:endParaRPr>
          </a:p>
          <a:p>
            <a:pPr algn="l"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Advanced OpenSSL Topics</a:t>
            </a:r>
          </a:p>
          <a:p>
            <a:pPr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US" b="1" i="0" dirty="0">
                <a:effectLst/>
                <a:latin typeface="DeepSeek-CJK-patch"/>
              </a:rPr>
              <a:t>Practical Use Cases</a:t>
            </a:r>
          </a:p>
          <a:p>
            <a:pPr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r>
              <a:rPr lang="en-GB" b="1" i="0" dirty="0">
                <a:effectLst/>
                <a:latin typeface="DeepSeek-CJK-patch"/>
              </a:rPr>
              <a:t>Best Practices for OpenSSL Security</a:t>
            </a:r>
            <a:endParaRPr lang="en-GB" b="0" i="0" dirty="0">
              <a:effectLst/>
              <a:latin typeface="DeepSeek-CJK-patch"/>
            </a:endParaRPr>
          </a:p>
          <a:p>
            <a:pPr>
              <a:lnSpc>
                <a:spcPct val="100000"/>
              </a:lnSpc>
              <a:spcBef>
                <a:spcPts val="1372"/>
              </a:spcBef>
              <a:spcAft>
                <a:spcPts val="1029"/>
              </a:spcAft>
            </a:pPr>
            <a:endParaRPr lang="en-US" b="0" i="0" dirty="0">
              <a:effectLst/>
              <a:latin typeface="DeepSeek-CJK-patch"/>
            </a:endParaRPr>
          </a:p>
          <a:p>
            <a:pPr algn="l">
              <a:spcBef>
                <a:spcPts val="1372"/>
              </a:spcBef>
              <a:spcAft>
                <a:spcPts val="1029"/>
              </a:spcAft>
            </a:pPr>
            <a:endParaRPr lang="en-US" b="0" i="0" dirty="0"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8CBE8-5E5A-1A50-A26A-3612264A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4FCC-3D35-6621-2A0A-3A737E5EB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400" b="1" dirty="0"/>
              <a:t>Features of OpenSSL</a:t>
            </a:r>
            <a:endParaRPr lang="en-US" sz="6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B608F-1A91-675D-8163-F2E1609ADE3B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r>
              <a:rPr lang="en-US" sz="2800" dirty="0"/>
              <a:t>Certificate Management</a:t>
            </a:r>
          </a:p>
          <a:p>
            <a:r>
              <a:rPr lang="en-US" sz="2800" dirty="0"/>
              <a:t>Digital Signatures</a:t>
            </a:r>
          </a:p>
          <a:p>
            <a:r>
              <a:rPr lang="en-US" sz="2800" dirty="0"/>
              <a:t>Command Line Tools</a:t>
            </a:r>
          </a:p>
          <a:p>
            <a:r>
              <a:rPr lang="en-US" sz="2800" dirty="0"/>
              <a:t>Random Number Generation</a:t>
            </a:r>
          </a:p>
          <a:p>
            <a:r>
              <a:rPr lang="en-US" sz="2800" dirty="0"/>
              <a:t>Library 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76C34-A8DF-A5FA-C769-D9FED275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09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C6A6A-AFCD-787E-7AF6-B316471FC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0C16-698B-D318-D744-218B5161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727835" cy="855001"/>
          </a:xfrm>
        </p:spPr>
        <p:txBody>
          <a:bodyPr/>
          <a:lstStyle/>
          <a:p>
            <a:r>
              <a:rPr lang="en-US" sz="4400" b="1" dirty="0"/>
              <a:t>Features of OpenSSL</a:t>
            </a:r>
            <a:endParaRPr lang="en-US" sz="6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EE71C-FEA2-138C-F860-1F230B9AB287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r>
              <a:rPr lang="en-US" sz="2800" dirty="0"/>
              <a:t>Cross-Platform Support</a:t>
            </a:r>
          </a:p>
          <a:p>
            <a:r>
              <a:rPr lang="en-US" sz="2800" dirty="0"/>
              <a:t>Open-Source and Community Driven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7E49A0-A195-5143-BF31-4B80D5BE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16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74C08-4992-2A78-22F4-44375870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FA7EA-3ED0-2CEF-3872-FF7B770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548641"/>
            <a:ext cx="8727835" cy="1220760"/>
          </a:xfrm>
        </p:spPr>
        <p:txBody>
          <a:bodyPr/>
          <a:lstStyle/>
          <a:p>
            <a:r>
              <a:rPr lang="en-US" sz="5400" b="1" dirty="0"/>
              <a:t>Conclusion</a:t>
            </a:r>
            <a:endParaRPr lang="en-US" sz="5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7367F-0D41-57F7-3675-89F28F2D751F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OpenSSL is a backbone for encrypted and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Covers both basic and advanced security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Essential tool for anyone working in cybersecurity and network security.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2845E1-88C1-89BC-52AE-4489A3B1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C6610BD-F6A1-819E-1C2B-844B64BF7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325746-72E8-6444-7C14-49E403525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09FAF39B-C532-3845-C70E-D587B5D65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D06E0C8A-46BE-EA49-8CD4-DA3536E4C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82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50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07A5C-DD53-FD9E-DCF9-F4EA82209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752CA9B-1BA0-82D2-2A71-091795C85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615" y="2809173"/>
            <a:ext cx="7992998" cy="1568837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dirty="0">
                <a:latin typeface="DeepSeek-CJK-patch"/>
              </a:rPr>
              <a:t>Any Question?</a:t>
            </a:r>
            <a:endParaRPr lang="en-US" sz="7200" b="0" i="0" dirty="0">
              <a:effectLst/>
              <a:latin typeface="DeepSeek-CJK-patch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1C19B0-9498-0053-EA05-F3737DEF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493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9E245-49AB-FCA4-C923-71EE026AE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BC60D4B7-8915-E609-E392-83D62B8C9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6615" y="2809173"/>
            <a:ext cx="7992998" cy="1568837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dirty="0">
                <a:latin typeface="DeepSeek-CJK-patch"/>
              </a:rPr>
              <a:t>   Thank you</a:t>
            </a:r>
            <a:endParaRPr lang="en-US" sz="7200" b="0" i="0" dirty="0">
              <a:effectLst/>
              <a:latin typeface="DeepSeek-CJK-patch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D51DC-175F-AFF7-953F-5E3325CE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2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3202" y="2107051"/>
            <a:ext cx="8168621" cy="2387865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i="0" dirty="0">
                <a:effectLst/>
                <a:latin typeface="DeepSeek-CJK-patch"/>
              </a:rPr>
              <a:t>	Introduction 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i="0" dirty="0">
                <a:effectLst/>
                <a:latin typeface="DeepSeek-CJK-patch"/>
              </a:rPr>
              <a:t>	  to OpenSSL</a:t>
            </a:r>
            <a:endParaRPr lang="en-US" sz="7200" b="0" i="0" dirty="0">
              <a:effectLst/>
              <a:latin typeface="DeepSeek-CJK-patch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6000" b="1" i="0" dirty="0">
                <a:effectLst/>
                <a:latin typeface="DeepSeek-CJK-patch"/>
              </a:rPr>
              <a:t>What is OpenSSL?</a:t>
            </a:r>
            <a:endParaRPr lang="en-US" sz="8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600" b="0" i="0" dirty="0">
                <a:effectLst/>
                <a:latin typeface="DeepSeek-CJK-patch"/>
              </a:rPr>
              <a:t>OpenSSL stands for </a:t>
            </a:r>
            <a:r>
              <a:rPr lang="en-US" sz="3600" dirty="0">
                <a:latin typeface="DeepSeek-CJK-patch"/>
              </a:rPr>
              <a:t>Open Secure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US" sz="3600" dirty="0">
                <a:latin typeface="DeepSeek-CJK-patch"/>
              </a:rPr>
              <a:t>   Sockets Layer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endParaRPr lang="en-GB" sz="36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600" b="0" i="0" dirty="0">
                <a:effectLst/>
                <a:latin typeface="DeepSeek-CJK-patch"/>
              </a:rPr>
              <a:t>OpenSSL is an open-source toolkit for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dirty="0">
                <a:latin typeface="DeepSeek-CJK-patch"/>
              </a:rPr>
              <a:t>  </a:t>
            </a:r>
            <a:r>
              <a:rPr lang="en-GB" sz="3600" b="0" i="0" dirty="0">
                <a:effectLst/>
                <a:latin typeface="DeepSeek-CJK-patch"/>
              </a:rPr>
              <a:t> SSL/TLS protocols.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36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600" b="0" i="0" dirty="0">
                <a:effectLst/>
                <a:latin typeface="DeepSeek-CJK-patch"/>
              </a:rPr>
              <a:t>Provides cryptographic functions for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dirty="0">
                <a:latin typeface="DeepSeek-CJK-patch"/>
              </a:rPr>
              <a:t>  </a:t>
            </a:r>
            <a:r>
              <a:rPr lang="en-GB" sz="3600" b="0" i="0" dirty="0">
                <a:effectLst/>
                <a:latin typeface="DeepSeek-CJK-patch"/>
              </a:rPr>
              <a:t> secure communication.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GB" sz="3600" b="0" i="0" dirty="0"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600" b="0" i="0" dirty="0">
                <a:effectLst/>
                <a:latin typeface="DeepSeek-CJK-patch"/>
              </a:rPr>
              <a:t>Used for encryption, decryption,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dirty="0">
                <a:latin typeface="DeepSeek-CJK-patch"/>
              </a:rPr>
              <a:t>  </a:t>
            </a:r>
            <a:r>
              <a:rPr lang="en-GB" sz="3600" b="0" i="0" dirty="0">
                <a:effectLst/>
                <a:latin typeface="DeepSeek-CJK-patch"/>
              </a:rPr>
              <a:t> certificates, and key management.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F4083-206E-7552-C814-C76880BF0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864A-1E60-5C5F-7E48-201EB64DB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822579" cy="1656304"/>
          </a:xfrm>
        </p:spPr>
        <p:txBody>
          <a:bodyPr/>
          <a:lstStyle/>
          <a:p>
            <a:r>
              <a:rPr lang="en-US" sz="6000" b="1" i="0" dirty="0">
                <a:effectLst/>
                <a:latin typeface="DeepSeek-CJK-patch"/>
              </a:rPr>
              <a:t>Why is it important?</a:t>
            </a:r>
            <a:endParaRPr lang="en-US" sz="8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1A845-64F2-E5F0-F731-22CCB8043C85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600" b="0" i="0" dirty="0">
                <a:effectLst/>
                <a:latin typeface="DeepSeek-CJK-patch"/>
              </a:rPr>
              <a:t>Secures web servers (HTTPS), VPNs, emails, and more.  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sz="3600" b="0" i="0" dirty="0">
                <a:effectLst/>
                <a:latin typeface="DeepSeek-CJK-patch"/>
              </a:rPr>
              <a:t> Supports strong encryption algorithms.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AE39F5-4B0E-CF9D-4655-45EFA91E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03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54412-D691-5285-DA49-0962851A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0CCC004-88F9-7FFC-CDB4-05E651DCB6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2398" y="2011801"/>
            <a:ext cx="8266176" cy="2387865"/>
          </a:xfrm>
        </p:spPr>
        <p:txBody>
          <a:bodyPr/>
          <a:lstStyle/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dirty="0">
                <a:latin typeface="DeepSeek-CJK-patch"/>
              </a:rPr>
              <a:t>  </a:t>
            </a:r>
            <a:r>
              <a:rPr lang="en-US" sz="7200" b="1" i="0" dirty="0">
                <a:effectLst/>
                <a:latin typeface="DeepSeek-CJK-patch"/>
              </a:rPr>
              <a:t>Key Features </a:t>
            </a:r>
          </a:p>
          <a:p>
            <a:pPr algn="l">
              <a:spcBef>
                <a:spcPts val="1372"/>
              </a:spcBef>
              <a:spcAft>
                <a:spcPts val="1029"/>
              </a:spcAft>
            </a:pPr>
            <a:r>
              <a:rPr lang="en-US" sz="7200" b="1" i="0" dirty="0">
                <a:effectLst/>
                <a:latin typeface="DeepSeek-CJK-patch"/>
              </a:rPr>
              <a:t>	of OpenSSL</a:t>
            </a:r>
            <a:endParaRPr lang="en-US" sz="7200" b="0" i="0" dirty="0">
              <a:effectLst/>
              <a:latin typeface="DeepSeek-CJK-patch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E828-4C05-B928-4912-180FFA48E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876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656E-A3B3-9384-8558-B6289F7BC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5C64-8011-B4A5-F626-D5D37E816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b="1" dirty="0"/>
              <a:t>Key Features of OpenSSL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94534-3E95-0AEB-25E8-9845D558C360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4800" b="1" i="0" dirty="0">
                <a:effectLst/>
                <a:latin typeface="DeepSeek-CJK-patch"/>
              </a:rPr>
              <a:t>Supports Multiple Protocols: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endParaRPr lang="en-GB" sz="3600" b="1" i="0" dirty="0">
              <a:effectLst/>
              <a:latin typeface="DeepSeek-CJK-patch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b="0" i="0" dirty="0">
                <a:effectLst/>
                <a:latin typeface="DeepSeek-CJK-patch"/>
              </a:rPr>
              <a:t>   - SSL (Secure Sockets Layer)  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dirty="0">
                <a:latin typeface="DeepSeek-CJK-patch"/>
              </a:rPr>
              <a:t> </a:t>
            </a:r>
            <a:r>
              <a:rPr lang="en-GB" sz="3600" b="0" i="0" dirty="0">
                <a:effectLst/>
                <a:latin typeface="DeepSeek-CJK-patch"/>
              </a:rPr>
              <a:t>  - TLS (Transport Layer Security) 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endParaRPr lang="en-GB" sz="3600" dirty="0">
              <a:latin typeface="DeepSeek-CJK-patch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4800" b="1" i="0" dirty="0">
                <a:effectLst/>
                <a:latin typeface="DeepSeek-CJK-patch"/>
              </a:rPr>
              <a:t>Cryptographic Functions: 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endParaRPr lang="en-GB" sz="4800" b="1" i="0" dirty="0">
              <a:effectLst/>
              <a:latin typeface="DeepSeek-CJK-patch"/>
            </a:endParaRP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b="0" i="0" dirty="0">
                <a:effectLst/>
                <a:latin typeface="DeepSeek-CJK-patch"/>
              </a:rPr>
              <a:t>   - Symmetric &amp; Asymmetric Encryption  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b="0" i="0" dirty="0">
                <a:effectLst/>
                <a:latin typeface="DeepSeek-CJK-patch"/>
              </a:rPr>
              <a:t>   - Hashing (SHA, MD5)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b="0" i="0" dirty="0">
                <a:effectLst/>
                <a:latin typeface="DeepSeek-CJK-patch"/>
              </a:rPr>
              <a:t>   - Digital Signatures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8BBC2-E92F-8786-CBCE-5C1C332B9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68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A8594-C6BF-5566-0951-55DEBC48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48A-245C-E1ED-6158-704321CC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000" b="1" dirty="0"/>
              <a:t>Key Features of OpenSSL</a:t>
            </a:r>
            <a:endParaRPr lang="en-US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A862-7C2A-B2D3-A1EE-8020552A6899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4800" b="1" i="0" dirty="0">
                <a:effectLst/>
                <a:latin typeface="DeepSeek-CJK-patch"/>
              </a:rPr>
              <a:t>Certificate Management: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4800" b="1" i="0" dirty="0">
                <a:effectLst/>
                <a:latin typeface="DeepSeek-CJK-patch"/>
              </a:rPr>
              <a:t>  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4800" b="1" i="0" dirty="0">
                <a:effectLst/>
                <a:latin typeface="DeepSeek-CJK-patch"/>
              </a:rPr>
              <a:t>   - </a:t>
            </a:r>
            <a:r>
              <a:rPr lang="en-GB" sz="3600" b="1" i="0" dirty="0">
                <a:effectLst/>
                <a:latin typeface="DeepSeek-CJK-patch"/>
              </a:rPr>
              <a:t>Creation, signing, and verification of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buNone/>
            </a:pPr>
            <a:r>
              <a:rPr lang="en-GB" sz="3600" b="1" i="0" dirty="0">
                <a:effectLst/>
                <a:latin typeface="DeepSeek-CJK-patch"/>
              </a:rPr>
              <a:t>       certificates.</a:t>
            </a:r>
            <a:endParaRPr lang="en-GB" sz="3600" b="0" i="0" dirty="0">
              <a:effectLst/>
              <a:latin typeface="DeepSeek-CJK-patch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30620A-202E-2025-9A50-C255363D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58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E8E65-0570-D5A8-51A3-177824601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51FB-1EEE-8869-1FBA-FBF4F4CF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914399"/>
            <a:ext cx="8325499" cy="855001"/>
          </a:xfrm>
        </p:spPr>
        <p:txBody>
          <a:bodyPr/>
          <a:lstStyle/>
          <a:p>
            <a:r>
              <a:rPr lang="en-US" sz="4400" b="1" dirty="0"/>
              <a:t>Key Features of OpenSSL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8CAA6-B5E4-CBD7-299C-29D3D2087C26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8219581" cy="36766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Support for symmetric and asymmetric encryption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Digital certificates and certificate signing.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SSL/TLS protocols for secure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Random number generation.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10DAB-F2CE-DB37-7598-26CD48A4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24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{730DF299-3032-416B-9A38-63A11B4FC257}tf11936837_win32</Template>
  <TotalTime>77</TotalTime>
  <Words>643</Words>
  <Application>Microsoft Office PowerPoint</Application>
  <PresentationFormat>Widescreen</PresentationFormat>
  <Paragraphs>151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Nova</vt:lpstr>
      <vt:lpstr>Biome</vt:lpstr>
      <vt:lpstr>Calibri</vt:lpstr>
      <vt:lpstr>DeepSeek-CJK-patch</vt:lpstr>
      <vt:lpstr>Custom</vt:lpstr>
      <vt:lpstr>Open SSL</vt:lpstr>
      <vt:lpstr>Agenda</vt:lpstr>
      <vt:lpstr>PowerPoint Presentation</vt:lpstr>
      <vt:lpstr>What is OpenSSL?</vt:lpstr>
      <vt:lpstr>Why is it important?</vt:lpstr>
      <vt:lpstr>PowerPoint Presentation</vt:lpstr>
      <vt:lpstr>Key Features of OpenSSL</vt:lpstr>
      <vt:lpstr>Key Features of OpenSSL</vt:lpstr>
      <vt:lpstr>Key Features of OpenSSL</vt:lpstr>
      <vt:lpstr>PowerPoint Presentation</vt:lpstr>
      <vt:lpstr>Basic Concepts in OpenSSL</vt:lpstr>
      <vt:lpstr>SSL/TLS Protocols</vt:lpstr>
      <vt:lpstr>Certificates and PKI  (Public   Key   Infrastructure)</vt:lpstr>
      <vt:lpstr>OpenSSL in Real-world  Applications</vt:lpstr>
      <vt:lpstr>OpenSSL in Real-world  Applications</vt:lpstr>
      <vt:lpstr>OpenSSL in Real-world  Applications</vt:lpstr>
      <vt:lpstr>OpenSSL in Real-world  Applications</vt:lpstr>
      <vt:lpstr>OpenSSL in Real-world  Applications</vt:lpstr>
      <vt:lpstr>Features of OpenSSL</vt:lpstr>
      <vt:lpstr>Features of OpenSSL</vt:lpstr>
      <vt:lpstr>Features of OpenSSL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02-131212-009</dc:creator>
  <cp:lastModifiedBy>02-131212-009</cp:lastModifiedBy>
  <cp:revision>3</cp:revision>
  <dcterms:created xsi:type="dcterms:W3CDTF">2025-05-04T03:36:42Z</dcterms:created>
  <dcterms:modified xsi:type="dcterms:W3CDTF">2025-05-13T02:53:38Z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