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76"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53F5EFC-D9DD-4B7C-8AD6-5A36DAB51611}"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768EB-FF56-4064-BF57-A9791905A4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24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3F5EFC-D9DD-4B7C-8AD6-5A36DAB51611}"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768EB-FF56-4064-BF57-A9791905A406}" type="slidenum">
              <a:rPr lang="en-US" smtClean="0"/>
              <a:t>‹#›</a:t>
            </a:fld>
            <a:endParaRPr lang="en-US"/>
          </a:p>
        </p:txBody>
      </p:sp>
    </p:spTree>
    <p:extLst>
      <p:ext uri="{BB962C8B-B14F-4D97-AF65-F5344CB8AC3E}">
        <p14:creationId xmlns:p14="http://schemas.microsoft.com/office/powerpoint/2010/main" val="170897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3F5EFC-D9DD-4B7C-8AD6-5A36DAB51611}"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768EB-FF56-4064-BF57-A9791905A40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72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3F5EFC-D9DD-4B7C-8AD6-5A36DAB51611}"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768EB-FF56-4064-BF57-A9791905A406}" type="slidenum">
              <a:rPr lang="en-US" smtClean="0"/>
              <a:t>‹#›</a:t>
            </a:fld>
            <a:endParaRPr lang="en-US"/>
          </a:p>
        </p:txBody>
      </p:sp>
    </p:spTree>
    <p:extLst>
      <p:ext uri="{BB962C8B-B14F-4D97-AF65-F5344CB8AC3E}">
        <p14:creationId xmlns:p14="http://schemas.microsoft.com/office/powerpoint/2010/main" val="1219519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3F5EFC-D9DD-4B7C-8AD6-5A36DAB51611}"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768EB-FF56-4064-BF57-A9791905A4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48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3F5EFC-D9DD-4B7C-8AD6-5A36DAB51611}"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768EB-FF56-4064-BF57-A9791905A406}" type="slidenum">
              <a:rPr lang="en-US" smtClean="0"/>
              <a:t>‹#›</a:t>
            </a:fld>
            <a:endParaRPr lang="en-US"/>
          </a:p>
        </p:txBody>
      </p:sp>
    </p:spTree>
    <p:extLst>
      <p:ext uri="{BB962C8B-B14F-4D97-AF65-F5344CB8AC3E}">
        <p14:creationId xmlns:p14="http://schemas.microsoft.com/office/powerpoint/2010/main" val="277256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3F5EFC-D9DD-4B7C-8AD6-5A36DAB51611}" type="datetimeFigureOut">
              <a:rPr lang="en-US" smtClean="0"/>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768EB-FF56-4064-BF57-A9791905A406}" type="slidenum">
              <a:rPr lang="en-US" smtClean="0"/>
              <a:t>‹#›</a:t>
            </a:fld>
            <a:endParaRPr lang="en-US"/>
          </a:p>
        </p:txBody>
      </p:sp>
    </p:spTree>
    <p:extLst>
      <p:ext uri="{BB962C8B-B14F-4D97-AF65-F5344CB8AC3E}">
        <p14:creationId xmlns:p14="http://schemas.microsoft.com/office/powerpoint/2010/main" val="229391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53F5EFC-D9DD-4B7C-8AD6-5A36DAB51611}" type="datetimeFigureOut">
              <a:rPr lang="en-US" smtClean="0"/>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768EB-FF56-4064-BF57-A9791905A406}" type="slidenum">
              <a:rPr lang="en-US" smtClean="0"/>
              <a:t>‹#›</a:t>
            </a:fld>
            <a:endParaRPr lang="en-US"/>
          </a:p>
        </p:txBody>
      </p:sp>
    </p:spTree>
    <p:extLst>
      <p:ext uri="{BB962C8B-B14F-4D97-AF65-F5344CB8AC3E}">
        <p14:creationId xmlns:p14="http://schemas.microsoft.com/office/powerpoint/2010/main" val="160019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3F5EFC-D9DD-4B7C-8AD6-5A36DAB51611}" type="datetimeFigureOut">
              <a:rPr lang="en-US" smtClean="0"/>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768EB-FF56-4064-BF57-A9791905A406}" type="slidenum">
              <a:rPr lang="en-US" smtClean="0"/>
              <a:t>‹#›</a:t>
            </a:fld>
            <a:endParaRPr lang="en-US"/>
          </a:p>
        </p:txBody>
      </p:sp>
    </p:spTree>
    <p:extLst>
      <p:ext uri="{BB962C8B-B14F-4D97-AF65-F5344CB8AC3E}">
        <p14:creationId xmlns:p14="http://schemas.microsoft.com/office/powerpoint/2010/main" val="324432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53F5EFC-D9DD-4B7C-8AD6-5A36DAB51611}"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768EB-FF56-4064-BF57-A9791905A406}" type="slidenum">
              <a:rPr lang="en-US" smtClean="0"/>
              <a:t>‹#›</a:t>
            </a:fld>
            <a:endParaRPr lang="en-US"/>
          </a:p>
        </p:txBody>
      </p:sp>
    </p:spTree>
    <p:extLst>
      <p:ext uri="{BB962C8B-B14F-4D97-AF65-F5344CB8AC3E}">
        <p14:creationId xmlns:p14="http://schemas.microsoft.com/office/powerpoint/2010/main" val="64469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53F5EFC-D9DD-4B7C-8AD6-5A36DAB51611}"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768EB-FF56-4064-BF57-A9791905A40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4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53F5EFC-D9DD-4B7C-8AD6-5A36DAB51611}" type="datetimeFigureOut">
              <a:rPr lang="en-US" smtClean="0"/>
              <a:t>3/8/2024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13768EB-FF56-4064-BF57-A9791905A40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183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parser.com/blog/docparser-affordable-nanonets-alternativ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Change_data_captur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parser.com/blog/data-extraction-too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outerShdw blurRad="38100" dist="38100" dir="2700000" algn="tl">
                    <a:srgbClr val="000000">
                      <a:alpha val="43137"/>
                    </a:srgbClr>
                  </a:outerShdw>
                </a:effectLst>
                <a:latin typeface="Algerian" panose="04020705040A02060702" pitchFamily="82" charset="0"/>
              </a:rPr>
              <a:t>Big Data Extraction</a:t>
            </a:r>
            <a:endParaRPr lang="en-US" b="1" dirty="0">
              <a:effectLst>
                <a:outerShdw blurRad="38100" dist="38100" dir="2700000" algn="tl">
                  <a:srgbClr val="000000">
                    <a:alpha val="43137"/>
                  </a:srgbClr>
                </a:outerShdw>
              </a:effectLst>
              <a:latin typeface="Algerian" panose="04020705040A02060702" pitchFamily="82" charset="0"/>
            </a:endParaRPr>
          </a:p>
        </p:txBody>
      </p:sp>
      <p:sp>
        <p:nvSpPr>
          <p:cNvPr id="3" name="Subtitle 2"/>
          <p:cNvSpPr>
            <a:spLocks noGrp="1"/>
          </p:cNvSpPr>
          <p:nvPr>
            <p:ph type="subTitle" idx="1"/>
          </p:nvPr>
        </p:nvSpPr>
        <p:spPr>
          <a:xfrm>
            <a:off x="8610600" y="5908431"/>
            <a:ext cx="3200400" cy="514746"/>
          </a:xfrm>
        </p:spPr>
        <p:txBody>
          <a:bodyPr/>
          <a:lstStyle/>
          <a:p>
            <a:r>
              <a:rPr lang="en-US" b="1" dirty="0" smtClean="0"/>
              <a:t>Dr. Salahuddin Shaikh</a:t>
            </a:r>
            <a:endParaRPr lang="en-US" b="1" dirty="0"/>
          </a:p>
        </p:txBody>
      </p:sp>
    </p:spTree>
    <p:extLst>
      <p:ext uri="{BB962C8B-B14F-4D97-AF65-F5344CB8AC3E}">
        <p14:creationId xmlns:p14="http://schemas.microsoft.com/office/powerpoint/2010/main" val="1805881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just five reasons you should consider using data extraction:</a:t>
            </a:r>
          </a:p>
        </p:txBody>
      </p:sp>
      <p:sp>
        <p:nvSpPr>
          <p:cNvPr id="3" name="Content Placeholder 2"/>
          <p:cNvSpPr>
            <a:spLocks noGrp="1"/>
          </p:cNvSpPr>
          <p:nvPr>
            <p:ph idx="1"/>
          </p:nvPr>
        </p:nvSpPr>
        <p:spPr/>
        <p:txBody>
          <a:bodyPr>
            <a:normAutofit/>
          </a:bodyPr>
          <a:lstStyle/>
          <a:p>
            <a:pPr algn="just"/>
            <a:r>
              <a:rPr lang="en-US" sz="3000" b="1" dirty="0">
                <a:latin typeface="Times New Roman" panose="02020603050405020304" pitchFamily="18" charset="0"/>
                <a:cs typeface="Times New Roman" panose="02020603050405020304" pitchFamily="18" charset="0"/>
              </a:rPr>
              <a:t>#4 It can save you &amp; your business time</a:t>
            </a:r>
          </a:p>
          <a:p>
            <a:pPr algn="just"/>
            <a:r>
              <a:rPr lang="en-US" sz="3000" dirty="0">
                <a:latin typeface="Times New Roman" panose="02020603050405020304" pitchFamily="18" charset="0"/>
                <a:cs typeface="Times New Roman" panose="02020603050405020304" pitchFamily="18" charset="0"/>
              </a:rPr>
              <a:t>Time is money. And wasted time is a big issue for businesses.</a:t>
            </a:r>
          </a:p>
          <a:p>
            <a:pPr algn="just"/>
            <a:r>
              <a:rPr lang="en-US" sz="3000" dirty="0">
                <a:latin typeface="Times New Roman" panose="02020603050405020304" pitchFamily="18" charset="0"/>
                <a:cs typeface="Times New Roman" panose="02020603050405020304" pitchFamily="18" charset="0"/>
              </a:rPr>
              <a:t>Any tool that can improve processes and save time should be explored. When used correctly, data </a:t>
            </a:r>
            <a:r>
              <a:rPr lang="en-US" sz="3000" dirty="0">
                <a:latin typeface="Times New Roman" panose="02020603050405020304" pitchFamily="18" charset="0"/>
                <a:cs typeface="Times New Roman" panose="02020603050405020304" pitchFamily="18" charset="0"/>
                <a:hlinkClick r:id="rId2"/>
              </a:rPr>
              <a:t>extraction tools</a:t>
            </a:r>
            <a:r>
              <a:rPr lang="en-US" sz="3000" dirty="0">
                <a:latin typeface="Times New Roman" panose="02020603050405020304" pitchFamily="18" charset="0"/>
                <a:cs typeface="Times New Roman" panose="02020603050405020304" pitchFamily="18" charset="0"/>
              </a:rPr>
              <a:t> can save your business time, giving staff time to concentrate on more important tasks.</a:t>
            </a:r>
          </a:p>
        </p:txBody>
      </p:sp>
    </p:spTree>
    <p:extLst>
      <p:ext uri="{BB962C8B-B14F-4D97-AF65-F5344CB8AC3E}">
        <p14:creationId xmlns:p14="http://schemas.microsoft.com/office/powerpoint/2010/main" val="388970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just five reasons you should consider using data extraction:</a:t>
            </a:r>
          </a:p>
        </p:txBody>
      </p:sp>
      <p:sp>
        <p:nvSpPr>
          <p:cNvPr id="3" name="Content Placeholder 2"/>
          <p:cNvSpPr>
            <a:spLocks noGrp="1"/>
          </p:cNvSpPr>
          <p:nvPr>
            <p:ph idx="1"/>
          </p:nvPr>
        </p:nvSpPr>
        <p:spPr/>
        <p:txBody>
          <a:bodyPr>
            <a:normAutofit/>
          </a:bodyPr>
          <a:lstStyle/>
          <a:p>
            <a:pPr algn="just"/>
            <a:r>
              <a:rPr lang="en-US" sz="3000" b="1" dirty="0">
                <a:latin typeface="Times New Roman" panose="02020603050405020304" pitchFamily="18" charset="0"/>
                <a:cs typeface="Times New Roman" panose="02020603050405020304" pitchFamily="18" charset="0"/>
              </a:rPr>
              <a:t>#5 It can help reduce costs</a:t>
            </a:r>
          </a:p>
          <a:p>
            <a:pPr algn="just"/>
            <a:r>
              <a:rPr lang="en-US" sz="3000" dirty="0">
                <a:latin typeface="Times New Roman" panose="02020603050405020304" pitchFamily="18" charset="0"/>
                <a:cs typeface="Times New Roman" panose="02020603050405020304" pitchFamily="18" charset="0"/>
              </a:rPr>
              <a:t>And finally, by automating long and repetitive tasks where possible, businesses can save money in both the short and long term.</a:t>
            </a:r>
          </a:p>
          <a:p>
            <a:pPr algn="just"/>
            <a:r>
              <a:rPr lang="en-US" sz="3000" dirty="0">
                <a:latin typeface="Times New Roman" panose="02020603050405020304" pitchFamily="18" charset="0"/>
                <a:cs typeface="Times New Roman" panose="02020603050405020304" pitchFamily="18" charset="0"/>
              </a:rPr>
              <a:t>In the day to day running of your businesses and as it grows, you don’t need to worry about scaling and investing in a large team to handle your data needs.</a:t>
            </a:r>
          </a:p>
        </p:txBody>
      </p:sp>
    </p:spTree>
    <p:extLst>
      <p:ext uri="{BB962C8B-B14F-4D97-AF65-F5344CB8AC3E}">
        <p14:creationId xmlns:p14="http://schemas.microsoft.com/office/powerpoint/2010/main" val="2408549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How Is Data Extracted</a:t>
            </a:r>
            <a:r>
              <a:rPr lang="en-US" dirty="0" smtClean="0"/>
              <a:t>?</a:t>
            </a:r>
            <a:endParaRPr lang="en-US" dirty="0"/>
          </a:p>
        </p:txBody>
      </p:sp>
      <p:sp>
        <p:nvSpPr>
          <p:cNvPr id="3" name="Content Placeholder 2"/>
          <p:cNvSpPr>
            <a:spLocks noGrp="1"/>
          </p:cNvSpPr>
          <p:nvPr>
            <p:ph idx="1"/>
          </p:nvPr>
        </p:nvSpPr>
        <p:spPr>
          <a:xfrm>
            <a:off x="770910" y="2216277"/>
            <a:ext cx="6027669" cy="4023360"/>
          </a:xfrm>
        </p:spPr>
        <p:txBody>
          <a:bodyPr>
            <a:normAutofit/>
          </a:bodyPr>
          <a:lstStyle/>
          <a:p>
            <a:pPr algn="just"/>
            <a:r>
              <a:rPr lang="en-US" sz="2800" dirty="0">
                <a:latin typeface="Times New Roman" panose="02020603050405020304" pitchFamily="18" charset="0"/>
                <a:cs typeface="Times New Roman" panose="02020603050405020304" pitchFamily="18" charset="0"/>
              </a:rPr>
              <a:t>Now you know what data extraction is and why you should be using it in your business, how exactly does it work?</a:t>
            </a:r>
          </a:p>
          <a:p>
            <a:pPr algn="just"/>
            <a:r>
              <a:rPr lang="en-US" sz="2800" dirty="0">
                <a:latin typeface="Times New Roman" panose="02020603050405020304" pitchFamily="18" charset="0"/>
                <a:cs typeface="Times New Roman" panose="02020603050405020304" pitchFamily="18" charset="0"/>
              </a:rPr>
              <a:t>When it comes to data extractions, there two main types: structured and unstructured.</a:t>
            </a:r>
          </a:p>
          <a:p>
            <a:pPr algn="just"/>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051797" y="2084832"/>
            <a:ext cx="4981575" cy="4286250"/>
          </a:xfrm>
          <a:prstGeom prst="rect">
            <a:avLst/>
          </a:prstGeom>
        </p:spPr>
      </p:pic>
    </p:spTree>
    <p:extLst>
      <p:ext uri="{BB962C8B-B14F-4D97-AF65-F5344CB8AC3E}">
        <p14:creationId xmlns:p14="http://schemas.microsoft.com/office/powerpoint/2010/main" val="1070173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sp>
        <p:nvSpPr>
          <p:cNvPr id="3" name="Content Placeholder 2"/>
          <p:cNvSpPr>
            <a:spLocks noGrp="1"/>
          </p:cNvSpPr>
          <p:nvPr>
            <p:ph idx="1"/>
          </p:nvPr>
        </p:nvSpPr>
        <p:spPr/>
        <p:txBody>
          <a:bodyPr>
            <a:normAutofit/>
          </a:bodyPr>
          <a:lstStyle/>
          <a:p>
            <a:pPr algn="just"/>
            <a:r>
              <a:rPr lang="en-US" sz="3000" dirty="0">
                <a:latin typeface="Times New Roman" panose="02020603050405020304" pitchFamily="18" charset="0"/>
                <a:cs typeface="Times New Roman" panose="02020603050405020304" pitchFamily="18" charset="0"/>
              </a:rPr>
              <a:t>Here are what each type of data means:</a:t>
            </a:r>
          </a:p>
          <a:p>
            <a:pPr algn="just" fontAlgn="base"/>
            <a:r>
              <a:rPr lang="en-US" sz="3000" b="1" dirty="0">
                <a:latin typeface="Times New Roman" panose="02020603050405020304" pitchFamily="18" charset="0"/>
                <a:cs typeface="Times New Roman" panose="02020603050405020304" pitchFamily="18" charset="0"/>
              </a:rPr>
              <a:t>Structured data</a:t>
            </a:r>
            <a:r>
              <a:rPr lang="en-US" sz="3000" dirty="0">
                <a:latin typeface="Times New Roman" panose="02020603050405020304" pitchFamily="18" charset="0"/>
                <a:cs typeface="Times New Roman" panose="02020603050405020304" pitchFamily="18" charset="0"/>
              </a:rPr>
              <a:t> – when the process is typically performed within the source system. It’s common to utilize full or incremental extraction methods here.</a:t>
            </a:r>
          </a:p>
          <a:p>
            <a:pPr algn="just" fontAlgn="base"/>
            <a:r>
              <a:rPr lang="en-US" sz="3000" b="1" dirty="0">
                <a:latin typeface="Times New Roman" panose="02020603050405020304" pitchFamily="18" charset="0"/>
                <a:cs typeface="Times New Roman" panose="02020603050405020304" pitchFamily="18" charset="0"/>
              </a:rPr>
              <a:t>Unstructured data</a:t>
            </a:r>
            <a:r>
              <a:rPr lang="en-US" sz="3000" dirty="0">
                <a:latin typeface="Times New Roman" panose="02020603050405020304" pitchFamily="18" charset="0"/>
                <a:cs typeface="Times New Roman" panose="02020603050405020304" pitchFamily="18" charset="0"/>
              </a:rPr>
              <a:t> – when you work with unstructured data, a large part of the job task preparing the data. Things like removing whitespace and symbols, removing duplicate results, and deciding how to handle any missing values.</a:t>
            </a:r>
          </a:p>
          <a:p>
            <a:pPr algn="just"/>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33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is data extracted: structured &amp; unstructured data</a:t>
            </a:r>
            <a:br>
              <a:rPr lang="en-US" b="1" dirty="0"/>
            </a:br>
            <a:endParaRPr lang="en-US" dirty="0"/>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Virtually all data extraction is performed for one of three reasons: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archive the data for secure long-term storage.</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use within a new context (during domain changes for example).</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order to prepare it for later-stage analysis (the most common reason for extraction).</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Let’s start off by taking a look at how structured data is commonly derived.</a:t>
            </a:r>
          </a:p>
          <a:p>
            <a:pPr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290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857" y="289794"/>
            <a:ext cx="9720072" cy="1499616"/>
          </a:xfrm>
        </p:spPr>
        <p:txBody>
          <a:bodyPr>
            <a:normAutofit fontScale="90000"/>
          </a:bodyPr>
          <a:lstStyle/>
          <a:p>
            <a:r>
              <a:rPr lang="en-US" b="1" dirty="0"/>
              <a:t>How is data extracted: structured &amp; unstructured data</a:t>
            </a:r>
            <a:br>
              <a:rPr lang="en-US" b="1" dirty="0"/>
            </a:br>
            <a:endParaRPr lang="en-US" dirty="0"/>
          </a:p>
        </p:txBody>
      </p:sp>
      <p:pic>
        <p:nvPicPr>
          <p:cNvPr id="4" name="Picture 3"/>
          <p:cNvPicPr>
            <a:picLocks noChangeAspect="1"/>
          </p:cNvPicPr>
          <p:nvPr/>
        </p:nvPicPr>
        <p:blipFill>
          <a:blip r:embed="rId2"/>
          <a:stretch>
            <a:fillRect/>
          </a:stretch>
        </p:blipFill>
        <p:spPr>
          <a:xfrm>
            <a:off x="1491175" y="1789410"/>
            <a:ext cx="8257735" cy="4653593"/>
          </a:xfrm>
          <a:prstGeom prst="rect">
            <a:avLst/>
          </a:prstGeom>
        </p:spPr>
      </p:pic>
    </p:spTree>
    <p:extLst>
      <p:ext uri="{BB962C8B-B14F-4D97-AF65-F5344CB8AC3E}">
        <p14:creationId xmlns:p14="http://schemas.microsoft.com/office/powerpoint/2010/main" val="397310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Structured data </a:t>
            </a:r>
            <a:r>
              <a:rPr lang="en-US" b="1" dirty="0" smtClean="0"/>
              <a:t>extraction</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Structured data refers to data formatted according to standardized models, making it ready for analysis. </a:t>
            </a:r>
            <a:endParaRPr lang="en-US" sz="3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It </a:t>
            </a:r>
            <a:r>
              <a:rPr lang="en-US" sz="3000" dirty="0">
                <a:latin typeface="Times New Roman" panose="02020603050405020304" pitchFamily="18" charset="0"/>
                <a:cs typeface="Times New Roman" panose="02020603050405020304" pitchFamily="18" charset="0"/>
              </a:rPr>
              <a:t>can be extracted via a relatively straightforward method known as logical data extraction. Structured data extraction is itself broken down into two subtypes, i.e., full and incremental extraction.</a:t>
            </a:r>
          </a:p>
        </p:txBody>
      </p:sp>
    </p:spTree>
    <p:extLst>
      <p:ext uri="{BB962C8B-B14F-4D97-AF65-F5344CB8AC3E}">
        <p14:creationId xmlns:p14="http://schemas.microsoft.com/office/powerpoint/2010/main" val="211312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extraction</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3000" dirty="0" smtClean="0">
                <a:latin typeface="Times New Roman" panose="02020603050405020304" pitchFamily="18" charset="0"/>
                <a:cs typeface="Times New Roman" panose="02020603050405020304" pitchFamily="18" charset="0"/>
              </a:rPr>
              <a:t>As </a:t>
            </a:r>
            <a:r>
              <a:rPr lang="en-US" sz="3000" dirty="0">
                <a:latin typeface="Times New Roman" panose="02020603050405020304" pitchFamily="18" charset="0"/>
                <a:cs typeface="Times New Roman" panose="02020603050405020304" pitchFamily="18" charset="0"/>
              </a:rPr>
              <a:t>the name might already suggest, this method refers to a single-trip retrieval of data from a given source. It is extracted without any supplements in the form of additional logical information from the system. This is relatively uncomplicated when performed with the right data extraction tools.</a:t>
            </a:r>
          </a:p>
          <a:p>
            <a:pPr algn="just"/>
            <a:r>
              <a:rPr lang="en-US" sz="3000" dirty="0">
                <a:latin typeface="Times New Roman" panose="02020603050405020304" pitchFamily="18" charset="0"/>
                <a:cs typeface="Times New Roman" panose="02020603050405020304" pitchFamily="18" charset="0"/>
              </a:rPr>
              <a:t>That being said, if it is vital to know which changes to the data are continually being made within the source system, the second extraction method is required.</a:t>
            </a:r>
          </a:p>
          <a:p>
            <a:pPr algn="just"/>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22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Incremental </a:t>
            </a:r>
            <a:r>
              <a:rPr lang="en-US" b="1" dirty="0" smtClean="0"/>
              <a:t>extraction</a:t>
            </a:r>
            <a:endParaRPr lang="en-US" dirty="0"/>
          </a:p>
        </p:txBody>
      </p:sp>
      <p:sp>
        <p:nvSpPr>
          <p:cNvPr id="3" name="Content Placeholder 2"/>
          <p:cNvSpPr>
            <a:spLocks noGrp="1"/>
          </p:cNvSpPr>
          <p:nvPr>
            <p:ph idx="1"/>
          </p:nvPr>
        </p:nvSpPr>
        <p:spPr/>
        <p:txBody>
          <a:bodyPr>
            <a:normAutofit/>
          </a:bodyPr>
          <a:lstStyle/>
          <a:p>
            <a:pPr algn="just"/>
            <a:r>
              <a:rPr lang="en-US" sz="3000" dirty="0" smtClean="0">
                <a:latin typeface="Times New Roman" panose="02020603050405020304" pitchFamily="18" charset="0"/>
                <a:cs typeface="Times New Roman" panose="02020603050405020304" pitchFamily="18" charset="0"/>
              </a:rPr>
              <a:t>Extracting </a:t>
            </a:r>
            <a:r>
              <a:rPr lang="en-US" sz="3000" dirty="0">
                <a:latin typeface="Times New Roman" panose="02020603050405020304" pitchFamily="18" charset="0"/>
                <a:cs typeface="Times New Roman" panose="02020603050405020304" pitchFamily="18" charset="0"/>
              </a:rPr>
              <a:t>incrementally is an ongoing and more complex logical process, as it’s not limited to the initial retrieval. Recurring visits to the source system are required in order to monitor for and extract any recent changes the source has made to the data. Determining which changes have occurred while avoiding repeated extraction of the entire data set is where additional logic is required. This is termed </a:t>
            </a:r>
            <a:r>
              <a:rPr lang="en-US" sz="3000" dirty="0">
                <a:latin typeface="Times New Roman" panose="02020603050405020304" pitchFamily="18" charset="0"/>
                <a:cs typeface="Times New Roman" panose="02020603050405020304" pitchFamily="18" charset="0"/>
                <a:hlinkClick r:id="rId2"/>
              </a:rPr>
              <a:t>Change Data Capture</a:t>
            </a:r>
            <a:r>
              <a:rPr lang="en-US" sz="3000" dirty="0">
                <a:latin typeface="Times New Roman" panose="02020603050405020304" pitchFamily="18" charset="0"/>
                <a:cs typeface="Times New Roman" panose="02020603050405020304" pitchFamily="18" charset="0"/>
              </a:rPr>
              <a:t> (CDC) and is the preferred practice.</a:t>
            </a:r>
          </a:p>
          <a:p>
            <a:pPr algn="just"/>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857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962230"/>
          </a:xfrm>
        </p:spPr>
        <p:txBody>
          <a:bodyPr/>
          <a:lstStyle/>
          <a:p>
            <a:r>
              <a:rPr lang="en-US" b="1" dirty="0"/>
              <a:t>Unstructured data </a:t>
            </a:r>
            <a:r>
              <a:rPr lang="en-US" b="1" dirty="0" smtClean="0"/>
              <a:t>extraction</a:t>
            </a:r>
            <a:endParaRPr lang="en-US" dirty="0"/>
          </a:p>
        </p:txBody>
      </p:sp>
      <p:sp>
        <p:nvSpPr>
          <p:cNvPr id="3" name="Content Placeholder 2"/>
          <p:cNvSpPr>
            <a:spLocks noGrp="1"/>
          </p:cNvSpPr>
          <p:nvPr>
            <p:ph idx="1"/>
          </p:nvPr>
        </p:nvSpPr>
        <p:spPr>
          <a:xfrm>
            <a:off x="309489" y="1681088"/>
            <a:ext cx="11690253" cy="5176911"/>
          </a:xfrm>
        </p:spPr>
        <p:txBody>
          <a:bodyPr>
            <a:noAutofit/>
          </a:bodyPr>
          <a:lstStyle/>
          <a:p>
            <a:pPr algn="just">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Without </a:t>
            </a:r>
            <a:r>
              <a:rPr lang="en-US" sz="3000" dirty="0">
                <a:latin typeface="Times New Roman" panose="02020603050405020304" pitchFamily="18" charset="0"/>
                <a:cs typeface="Times New Roman" panose="02020603050405020304" pitchFamily="18" charset="0"/>
              </a:rPr>
              <a:t>a doubt, extracting unstructured data is more complex than in the case of its structured counterpart. No wonder – the types of data that constitute this group are highly varied. Examples of data sources include web pages, emails, text documents, PDFs, scanned text, mainframe reports, or spool files. However, it’s crucial to remember that the information contained within them is no less valuable than that found in structured forms!</a:t>
            </a:r>
          </a:p>
          <a:p>
            <a:pPr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The capacity to extract and process unstructured data is equally as important despite the process’s challenging nature. To render the data ready for analysis, further work is required, and it goes beyond mere extraction. Examples of this are removing whitespace, symbols, and duplicate results, or filling in missing values.</a:t>
            </a:r>
          </a:p>
          <a:p>
            <a:pPr algn="just">
              <a:buFont typeface="Wingdings" panose="05000000000000000000" pitchFamily="2" charset="2"/>
              <a:buChar char="§"/>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33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extraction</a:t>
            </a:r>
            <a:r>
              <a:rPr lang="en-US" dirty="0" smtClean="0"/>
              <a:t>?</a:t>
            </a:r>
            <a:endParaRPr lang="en-US" dirty="0"/>
          </a:p>
        </p:txBody>
      </p:sp>
      <p:sp>
        <p:nvSpPr>
          <p:cNvPr id="3" name="Content Placeholder 2"/>
          <p:cNvSpPr>
            <a:spLocks noGrp="1"/>
          </p:cNvSpPr>
          <p:nvPr>
            <p:ph idx="1"/>
          </p:nvPr>
        </p:nvSpPr>
        <p:spPr>
          <a:xfrm>
            <a:off x="196948" y="2286000"/>
            <a:ext cx="11746523" cy="4396154"/>
          </a:xfrm>
        </p:spPr>
        <p:txBody>
          <a:bodyPr>
            <a:noAutofit/>
          </a:bodyPr>
          <a:lstStyle/>
          <a:p>
            <a:pPr algn="just">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Data extraction is the process of getting data from a source for further data processing, storage or analysis elsewhere. The term </a:t>
            </a:r>
            <a:r>
              <a:rPr lang="en-US" sz="3000" i="1" dirty="0">
                <a:latin typeface="Times New Roman" panose="02020603050405020304" pitchFamily="18" charset="0"/>
                <a:cs typeface="Times New Roman" panose="02020603050405020304" pitchFamily="18" charset="0"/>
              </a:rPr>
              <a:t>data collection</a:t>
            </a:r>
            <a:r>
              <a:rPr lang="en-US" sz="3000" dirty="0">
                <a:latin typeface="Times New Roman" panose="02020603050405020304" pitchFamily="18" charset="0"/>
                <a:cs typeface="Times New Roman" panose="02020603050405020304" pitchFamily="18" charset="0"/>
              </a:rPr>
              <a:t> is often used when talking about data extraction.</a:t>
            </a:r>
          </a:p>
          <a:p>
            <a:pPr algn="just">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Data is typically analyzed and then crawled through in order to get any relevant information from the sources (such as database or document). More data processing can also be done to add metadata</a:t>
            </a:r>
            <a:r>
              <a:rPr lang="en-US" sz="3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Data extraction refers to the process of procuring data from a given source and moving it to a new context, either on-site, cloud-based, or a hybrid of both</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527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 of Data </a:t>
            </a:r>
            <a:r>
              <a:rPr lang="en-US" b="1" dirty="0" smtClean="0"/>
              <a:t>Extraction</a:t>
            </a:r>
            <a:endParaRPr lang="en-US" dirty="0"/>
          </a:p>
        </p:txBody>
      </p:sp>
      <p:sp>
        <p:nvSpPr>
          <p:cNvPr id="3" name="Content Placeholder 2"/>
          <p:cNvSpPr>
            <a:spLocks noGrp="1"/>
          </p:cNvSpPr>
          <p:nvPr>
            <p:ph idx="1"/>
          </p:nvPr>
        </p:nvSpPr>
        <p:spPr>
          <a:xfrm>
            <a:off x="267286" y="2286000"/>
            <a:ext cx="11718388" cy="4023360"/>
          </a:xfrm>
        </p:spPr>
        <p:txBody>
          <a:bodyPr>
            <a:noAutofit/>
          </a:bodyPr>
          <a:lstStyle/>
          <a:p>
            <a:pPr algn="just"/>
            <a:r>
              <a:rPr lang="en-US" sz="2600" dirty="0">
                <a:latin typeface="Times New Roman" panose="02020603050405020304" pitchFamily="18" charset="0"/>
                <a:cs typeface="Times New Roman" panose="02020603050405020304" pitchFamily="18" charset="0"/>
              </a:rPr>
              <a:t>Even though data extraction is one of the most essential steps in the journey toward data analysis, it is not without its own challenges. Some of these include</a:t>
            </a:r>
          </a:p>
          <a:p>
            <a:pPr algn="just"/>
            <a:r>
              <a:rPr lang="en-US" sz="2600" b="1" dirty="0">
                <a:latin typeface="Times New Roman" panose="02020603050405020304" pitchFamily="18" charset="0"/>
                <a:cs typeface="Times New Roman" panose="02020603050405020304" pitchFamily="18" charset="0"/>
              </a:rPr>
              <a:t>Data Volume Management</a:t>
            </a:r>
            <a:r>
              <a:rPr lang="en-US" sz="2600" dirty="0">
                <a:latin typeface="Times New Roman" panose="02020603050405020304" pitchFamily="18" charset="0"/>
                <a:cs typeface="Times New Roman" panose="02020603050405020304" pitchFamily="18" charset="0"/>
              </a:rPr>
              <a:t>: Your data architecture is designed to handle a specific ingestion volume. If data extraction processes are created for small amounts of data, they may not function properly when dealing with larger quantities. When this happens, parallel extraction solutions may be necessary, but they can be challenging to engineer and maintain.</a:t>
            </a:r>
          </a:p>
          <a:p>
            <a:pPr algn="just"/>
            <a:r>
              <a:rPr lang="en-US" sz="2600" b="1" dirty="0">
                <a:latin typeface="Times New Roman" panose="02020603050405020304" pitchFamily="18" charset="0"/>
                <a:cs typeface="Times New Roman" panose="02020603050405020304" pitchFamily="18" charset="0"/>
              </a:rPr>
              <a:t>Data Source/API Constraints</a:t>
            </a:r>
            <a:r>
              <a:rPr lang="en-US" sz="2600" dirty="0">
                <a:latin typeface="Times New Roman" panose="02020603050405020304" pitchFamily="18" charset="0"/>
                <a:cs typeface="Times New Roman" panose="02020603050405020304" pitchFamily="18" charset="0"/>
              </a:rPr>
              <a:t>: Data sources vary and so do extractable fields. So it’s important to consider the limitations of your data sources when extracting data. For instance, some sources like APIs and </a:t>
            </a:r>
            <a:r>
              <a:rPr lang="en-US" sz="2600" dirty="0" err="1">
                <a:latin typeface="Times New Roman" panose="02020603050405020304" pitchFamily="18" charset="0"/>
                <a:cs typeface="Times New Roman" panose="02020603050405020304" pitchFamily="18" charset="0"/>
              </a:rPr>
              <a:t>webhooks</a:t>
            </a:r>
            <a:r>
              <a:rPr lang="en-US" sz="2600" dirty="0">
                <a:latin typeface="Times New Roman" panose="02020603050405020304" pitchFamily="18" charset="0"/>
                <a:cs typeface="Times New Roman" panose="02020603050405020304" pitchFamily="18" charset="0"/>
              </a:rPr>
              <a:t> may have restrictions on how much data can be extracted at once.</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362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 of Data </a:t>
            </a:r>
            <a:r>
              <a:rPr lang="en-US" b="1" dirty="0" smtClean="0"/>
              <a:t>Extraction</a:t>
            </a:r>
            <a:endParaRPr lang="en-US" dirty="0"/>
          </a:p>
        </p:txBody>
      </p:sp>
      <p:sp>
        <p:nvSpPr>
          <p:cNvPr id="3" name="Content Placeholder 2"/>
          <p:cNvSpPr>
            <a:spLocks noGrp="1"/>
          </p:cNvSpPr>
          <p:nvPr>
            <p:ph idx="1"/>
          </p:nvPr>
        </p:nvSpPr>
        <p:spPr>
          <a:xfrm>
            <a:off x="267286" y="2286000"/>
            <a:ext cx="11718388" cy="4023360"/>
          </a:xfrm>
        </p:spPr>
        <p:txBody>
          <a:bodyPr>
            <a:noAutofit/>
          </a:bodyPr>
          <a:lstStyle/>
          <a:p>
            <a:pPr algn="just"/>
            <a:r>
              <a:rPr lang="en-US" sz="2600" b="1" dirty="0">
                <a:latin typeface="Times New Roman" panose="02020603050405020304" pitchFamily="18" charset="0"/>
                <a:cs typeface="Times New Roman" panose="02020603050405020304" pitchFamily="18" charset="0"/>
              </a:rPr>
              <a:t>Synchronous Extraction</a:t>
            </a:r>
            <a:r>
              <a:rPr lang="en-US" sz="2600" dirty="0">
                <a:latin typeface="Times New Roman" panose="02020603050405020304" pitchFamily="18" charset="0"/>
                <a:cs typeface="Times New Roman" panose="02020603050405020304" pitchFamily="18" charset="0"/>
              </a:rPr>
              <a:t>: Your extraction scripts must run with precision, taking into account factors such as data latency, volume, source limitations, and validation. The symphony of extraction becomes a complex masterpiece when multiple architectural designs are utilized to cater to different business needs.</a:t>
            </a:r>
          </a:p>
          <a:p>
            <a:pPr algn="just"/>
            <a:r>
              <a:rPr lang="en-US" sz="2600" b="1" dirty="0">
                <a:latin typeface="Times New Roman" panose="02020603050405020304" pitchFamily="18" charset="0"/>
                <a:cs typeface="Times New Roman" panose="02020603050405020304" pitchFamily="18" charset="0"/>
              </a:rPr>
              <a:t>Prior Data Validation</a:t>
            </a:r>
            <a:r>
              <a:rPr lang="en-US" sz="2600" dirty="0">
                <a:latin typeface="Times New Roman" panose="02020603050405020304" pitchFamily="18" charset="0"/>
                <a:cs typeface="Times New Roman" panose="02020603050405020304" pitchFamily="18" charset="0"/>
              </a:rPr>
              <a:t>: Data validation can happen at the extraction stage or the transformation stage. If done during extraction, one should check for any missing or corrupted data, such as empty fields or nonsensical values.</a:t>
            </a:r>
          </a:p>
          <a:p>
            <a:pPr algn="just"/>
            <a:r>
              <a:rPr lang="en-US" sz="2600" b="1" dirty="0">
                <a:latin typeface="Times New Roman" panose="02020603050405020304" pitchFamily="18" charset="0"/>
                <a:cs typeface="Times New Roman" panose="02020603050405020304" pitchFamily="18" charset="0"/>
              </a:rPr>
              <a:t>Intensive Data Monitoring</a:t>
            </a:r>
            <a:r>
              <a:rPr lang="en-US" sz="2600" dirty="0">
                <a:latin typeface="Times New Roman" panose="02020603050405020304" pitchFamily="18" charset="0"/>
                <a:cs typeface="Times New Roman" panose="02020603050405020304" pitchFamily="18" charset="0"/>
              </a:rPr>
              <a:t>: To ensure the proper functioning of your data extraction system, it is important to monitor it on several levels, including resource allocation (e.g. computational power and memory), error detection (e.g. missing or corrupted data), and reliability (e.g. proper execution of extraction scripts)</a:t>
            </a:r>
          </a:p>
        </p:txBody>
      </p:sp>
    </p:spTree>
    <p:extLst>
      <p:ext uri="{BB962C8B-B14F-4D97-AF65-F5344CB8AC3E}">
        <p14:creationId xmlns:p14="http://schemas.microsoft.com/office/powerpoint/2010/main" val="96977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t>data extraction </a:t>
            </a:r>
            <a:r>
              <a:rPr lang="en-US" sz="5400" dirty="0" smtClean="0"/>
              <a:t>as Extract/Transform/Load </a:t>
            </a:r>
            <a:r>
              <a:rPr lang="en-US" sz="5400" dirty="0"/>
              <a:t>(ETL)</a:t>
            </a:r>
            <a:endParaRPr lang="en-US" dirty="0"/>
          </a:p>
        </p:txBody>
      </p:sp>
      <p:sp>
        <p:nvSpPr>
          <p:cNvPr id="3" name="Content Placeholder 2"/>
          <p:cNvSpPr>
            <a:spLocks noGrp="1"/>
          </p:cNvSpPr>
          <p:nvPr>
            <p:ph idx="1"/>
          </p:nvPr>
        </p:nvSpPr>
        <p:spPr>
          <a:xfrm>
            <a:off x="337625" y="2286000"/>
            <a:ext cx="11662117" cy="4023360"/>
          </a:xfrm>
        </p:spPr>
        <p:txBody>
          <a:bodyPr>
            <a:noAutofit/>
          </a:bodyPr>
          <a:lstStyle/>
          <a:p>
            <a:pPr algn="just">
              <a:buFont typeface="Wingdings" panose="05000000000000000000" pitchFamily="2" charset="2"/>
              <a:buChar char="v"/>
            </a:pPr>
            <a:r>
              <a:rPr lang="en-US" sz="3000" dirty="0" smtClean="0">
                <a:latin typeface="Times New Roman" panose="02020603050405020304" pitchFamily="18" charset="0"/>
                <a:cs typeface="Times New Roman" panose="02020603050405020304" pitchFamily="18" charset="0"/>
              </a:rPr>
              <a:t>It is perhaps the most important operation of the Extract/Transform/Load (ETL) process because it is the foundation for critical analyses and  decision making processes that are vital to organizations.</a:t>
            </a:r>
          </a:p>
          <a:p>
            <a:pPr algn="just">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Data extraction is the backbone of ETL (Extract, Transform, Load), a process that drives the data and analytics workflows of many organizations. It’s the most demanding stage of any data-related project, requiring careful planning and execution to ensure a smooth data pipeline. Factors like data sources, extraction methods, and the accuracy of extracted data all play a role in determining the success of the data extraction process.</a:t>
            </a:r>
            <a:endParaRPr lang="en-US" sz="3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61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t>data extraction </a:t>
            </a:r>
            <a:r>
              <a:rPr lang="en-US" sz="5400" dirty="0" smtClean="0"/>
              <a:t>as Extract/Transform/Load </a:t>
            </a:r>
            <a:r>
              <a:rPr lang="en-US" sz="5400" dirty="0"/>
              <a:t>(ETL)</a:t>
            </a:r>
            <a:endParaRPr lang="en-US" dirty="0"/>
          </a:p>
        </p:txBody>
      </p:sp>
      <p:sp>
        <p:nvSpPr>
          <p:cNvPr id="3" name="Content Placeholder 2"/>
          <p:cNvSpPr>
            <a:spLocks noGrp="1"/>
          </p:cNvSpPr>
          <p:nvPr>
            <p:ph idx="1"/>
          </p:nvPr>
        </p:nvSpPr>
        <p:spPr>
          <a:xfrm>
            <a:off x="337625" y="2286000"/>
            <a:ext cx="11662117" cy="4023360"/>
          </a:xfrm>
        </p:spPr>
        <p:txBody>
          <a:bodyPr>
            <a:noAutofit/>
          </a:bodyPr>
          <a:lstStyle/>
          <a:p>
            <a:pPr algn="just"/>
            <a:r>
              <a:rPr lang="en-US" sz="2400" dirty="0">
                <a:latin typeface="Times New Roman" panose="02020603050405020304" pitchFamily="18" charset="0"/>
                <a:cs typeface="Times New Roman" panose="02020603050405020304" pitchFamily="18" charset="0"/>
              </a:rPr>
              <a:t>The full ETL process lets organizations bring data from different sources into a single location.</a:t>
            </a:r>
          </a:p>
          <a:p>
            <a:pPr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Extraction</a:t>
            </a:r>
            <a:r>
              <a:rPr lang="en-US" sz="2400" dirty="0">
                <a:latin typeface="Times New Roman" panose="02020603050405020304" pitchFamily="18" charset="0"/>
                <a:cs typeface="Times New Roman" panose="02020603050405020304" pitchFamily="18" charset="0"/>
              </a:rPr>
              <a:t> gathers data from one or more sources. The process of extracting data includes locating and identifying the relevant data, then preparing to be transformed and loaded.</a:t>
            </a:r>
          </a:p>
          <a:p>
            <a:pPr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Transformation</a:t>
            </a:r>
            <a:r>
              <a:rPr lang="en-US" sz="2400" dirty="0">
                <a:latin typeface="Times New Roman" panose="02020603050405020304" pitchFamily="18" charset="0"/>
                <a:cs typeface="Times New Roman" panose="02020603050405020304" pitchFamily="18" charset="0"/>
              </a:rPr>
              <a:t> is where data is sorted and organized. Cleansing — such as removing missing values — also happens during this step. Depending on the destination you choose, data transformation could include data typing, JSON structures, object names, and time zones to ensure compatibility with the data destination.</a:t>
            </a:r>
          </a:p>
          <a:p>
            <a:pPr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Loading</a:t>
            </a:r>
            <a:r>
              <a:rPr lang="en-US" sz="2400" dirty="0">
                <a:latin typeface="Times New Roman" panose="02020603050405020304" pitchFamily="18" charset="0"/>
                <a:cs typeface="Times New Roman" panose="02020603050405020304" pitchFamily="18" charset="0"/>
              </a:rPr>
              <a:t> is the last step, where the transformed data is delivered to a central repository for immediate or future analysis.</a:t>
            </a:r>
          </a:p>
        </p:txBody>
      </p:sp>
    </p:spTree>
    <p:extLst>
      <p:ext uri="{BB962C8B-B14F-4D97-AF65-F5344CB8AC3E}">
        <p14:creationId xmlns:p14="http://schemas.microsoft.com/office/powerpoint/2010/main" val="1469025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t>data extraction </a:t>
            </a:r>
            <a:r>
              <a:rPr lang="en-US" sz="5400" dirty="0" smtClean="0"/>
              <a:t>as Extract/Transform/Load </a:t>
            </a:r>
            <a:r>
              <a:rPr lang="en-US" sz="5400" dirty="0"/>
              <a:t>(ETL)</a:t>
            </a:r>
            <a:endParaRPr lang="en-US" dirty="0"/>
          </a:p>
        </p:txBody>
      </p:sp>
      <p:pic>
        <p:nvPicPr>
          <p:cNvPr id="4" name="Content Placeholder 3"/>
          <p:cNvPicPr>
            <a:picLocks noGrp="1" noChangeAspect="1"/>
          </p:cNvPicPr>
          <p:nvPr>
            <p:ph idx="1"/>
          </p:nvPr>
        </p:nvPicPr>
        <p:blipFill>
          <a:blip r:embed="rId2"/>
          <a:stretch>
            <a:fillRect/>
          </a:stretch>
        </p:blipFill>
        <p:spPr>
          <a:xfrm>
            <a:off x="1127760" y="2387600"/>
            <a:ext cx="10302239" cy="3850640"/>
          </a:xfrm>
          <a:prstGeom prst="rect">
            <a:avLst/>
          </a:prstGeom>
        </p:spPr>
      </p:pic>
    </p:spTree>
    <p:extLst>
      <p:ext uri="{BB962C8B-B14F-4D97-AF65-F5344CB8AC3E}">
        <p14:creationId xmlns:p14="http://schemas.microsoft.com/office/powerpoint/2010/main" val="3415364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 extraction is important</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To summarize studies in a common format to facilitate synthesis and coherent presentation of data </a:t>
            </a:r>
            <a:endParaRPr lang="en-US" sz="3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To identify numerical data for meta-analyses </a:t>
            </a:r>
            <a:endParaRPr lang="en-US" sz="3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To obtain information to assess more objectively the risk of bias in and applicability of studies  </a:t>
            </a:r>
            <a:endParaRPr lang="en-US" sz="3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To identify systematically missing or incorrectly assessed data, outcomes that are never studied, and underrepresented populations</a:t>
            </a:r>
          </a:p>
        </p:txBody>
      </p:sp>
    </p:spTree>
    <p:extLst>
      <p:ext uri="{BB962C8B-B14F-4D97-AF65-F5344CB8AC3E}">
        <p14:creationId xmlns:p14="http://schemas.microsoft.com/office/powerpoint/2010/main" val="258213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just five reasons you should consider using data extraction:</a:t>
            </a:r>
          </a:p>
        </p:txBody>
      </p:sp>
      <p:sp>
        <p:nvSpPr>
          <p:cNvPr id="3" name="Content Placeholder 2"/>
          <p:cNvSpPr>
            <a:spLocks noGrp="1"/>
          </p:cNvSpPr>
          <p:nvPr>
            <p:ph idx="1"/>
          </p:nvPr>
        </p:nvSpPr>
        <p:spPr/>
        <p:txBody>
          <a:bodyPr>
            <a:normAutofit/>
          </a:bodyPr>
          <a:lstStyle/>
          <a:p>
            <a:pPr algn="just"/>
            <a:r>
              <a:rPr lang="en-US" sz="2800" b="1" dirty="0"/>
              <a:t>#1 It can improve accuracy &amp; reduce human error</a:t>
            </a:r>
          </a:p>
          <a:p>
            <a:pPr algn="just"/>
            <a:r>
              <a:rPr lang="en-US" sz="2800" dirty="0"/>
              <a:t>By automating data entry processes for repetitive tasks, </a:t>
            </a:r>
            <a:r>
              <a:rPr lang="en-US" sz="2800" dirty="0">
                <a:hlinkClick r:id="rId2"/>
              </a:rPr>
              <a:t>data extraction tools</a:t>
            </a:r>
            <a:r>
              <a:rPr lang="en-US" sz="2800" dirty="0"/>
              <a:t> can help improve the accuracy of your data inputs by reducing human errors.</a:t>
            </a:r>
          </a:p>
          <a:p>
            <a:pPr algn="just"/>
            <a:r>
              <a:rPr lang="en-US" sz="2800" dirty="0"/>
              <a:t>If your staff is entering large amounts of data day in and day out, there is a high chance of errors and inaccuracies through human error. By automating the process, you can go some way to removing these errors and get more accurate data overall.</a:t>
            </a:r>
          </a:p>
        </p:txBody>
      </p:sp>
    </p:spTree>
    <p:extLst>
      <p:ext uri="{BB962C8B-B14F-4D97-AF65-F5344CB8AC3E}">
        <p14:creationId xmlns:p14="http://schemas.microsoft.com/office/powerpoint/2010/main" val="257022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just five reasons you should consider using data extraction:</a:t>
            </a:r>
          </a:p>
        </p:txBody>
      </p:sp>
      <p:sp>
        <p:nvSpPr>
          <p:cNvPr id="3" name="Content Placeholder 2"/>
          <p:cNvSpPr>
            <a:spLocks noGrp="1"/>
          </p:cNvSpPr>
          <p:nvPr>
            <p:ph idx="1"/>
          </p:nvPr>
        </p:nvSpPr>
        <p:spPr/>
        <p:txBody>
          <a:bodyPr>
            <a:normAutofit/>
          </a:bodyPr>
          <a:lstStyle/>
          <a:p>
            <a:pPr algn="just"/>
            <a:r>
              <a:rPr lang="en-US" sz="2800" b="1" dirty="0">
                <a:latin typeface="Times New Roman" panose="02020603050405020304" pitchFamily="18" charset="0"/>
                <a:cs typeface="Times New Roman" panose="02020603050405020304" pitchFamily="18" charset="0"/>
              </a:rPr>
              <a:t>#2 It can increase employee productivity</a:t>
            </a:r>
          </a:p>
          <a:p>
            <a:pPr algn="just"/>
            <a:r>
              <a:rPr lang="en-US" sz="2800" dirty="0">
                <a:latin typeface="Times New Roman" panose="02020603050405020304" pitchFamily="18" charset="0"/>
                <a:cs typeface="Times New Roman" panose="02020603050405020304" pitchFamily="18" charset="0"/>
              </a:rPr>
              <a:t>Removing the need for lots of manual data entry means your staff can spend more time on important tasks that only a human can do. Typically these types of tasks add more value to a business.</a:t>
            </a:r>
          </a:p>
          <a:p>
            <a:pPr algn="just"/>
            <a:r>
              <a:rPr lang="en-US" sz="2800" dirty="0">
                <a:latin typeface="Times New Roman" panose="02020603050405020304" pitchFamily="18" charset="0"/>
                <a:cs typeface="Times New Roman" panose="02020603050405020304" pitchFamily="18" charset="0"/>
              </a:rPr>
              <a:t>Because they are using their skills to complete more meaningful tasks (vs endless data entry) it means employees can feel more satisfied in their job, leading to an increase in productivity.</a:t>
            </a:r>
          </a:p>
        </p:txBody>
      </p:sp>
    </p:spTree>
    <p:extLst>
      <p:ext uri="{BB962C8B-B14F-4D97-AF65-F5344CB8AC3E}">
        <p14:creationId xmlns:p14="http://schemas.microsoft.com/office/powerpoint/2010/main" val="400653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are just five reasons you should consider using data extraction:</a:t>
            </a:r>
          </a:p>
        </p:txBody>
      </p:sp>
      <p:sp>
        <p:nvSpPr>
          <p:cNvPr id="3" name="Content Placeholder 2"/>
          <p:cNvSpPr>
            <a:spLocks noGrp="1"/>
          </p:cNvSpPr>
          <p:nvPr>
            <p:ph idx="1"/>
          </p:nvPr>
        </p:nvSpPr>
        <p:spPr/>
        <p:txBody>
          <a:bodyPr>
            <a:normAutofit/>
          </a:bodyPr>
          <a:lstStyle/>
          <a:p>
            <a:pPr algn="just"/>
            <a:r>
              <a:rPr lang="en-US" sz="2800" b="1" dirty="0">
                <a:latin typeface="Times New Roman" panose="02020603050405020304" pitchFamily="18" charset="0"/>
                <a:cs typeface="Times New Roman" panose="02020603050405020304" pitchFamily="18" charset="0"/>
              </a:rPr>
              <a:t>#3 It can improve visibility</a:t>
            </a:r>
          </a:p>
          <a:p>
            <a:pPr algn="just"/>
            <a:r>
              <a:rPr lang="en-US" sz="2800" dirty="0">
                <a:latin typeface="Times New Roman" panose="02020603050405020304" pitchFamily="18" charset="0"/>
                <a:cs typeface="Times New Roman" panose="02020603050405020304" pitchFamily="18" charset="0"/>
              </a:rPr>
              <a:t>Using data extraction to stay on top of data processing allows your team to get their hands on data faster. This simple process of extracting and storing data means it is more visible to everyone in your business that needs to see it.</a:t>
            </a:r>
          </a:p>
          <a:p>
            <a:pPr algn="just"/>
            <a:r>
              <a:rPr lang="en-US" sz="2800" dirty="0">
                <a:latin typeface="Times New Roman" panose="02020603050405020304" pitchFamily="18" charset="0"/>
                <a:cs typeface="Times New Roman" panose="02020603050405020304" pitchFamily="18" charset="0"/>
              </a:rPr>
              <a:t>What’s more, when employees have access to the information they need, there are no delays in waiting on the data being inputted into the system.</a:t>
            </a:r>
          </a:p>
        </p:txBody>
      </p:sp>
    </p:spTree>
    <p:extLst>
      <p:ext uri="{BB962C8B-B14F-4D97-AF65-F5344CB8AC3E}">
        <p14:creationId xmlns:p14="http://schemas.microsoft.com/office/powerpoint/2010/main" val="358612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TotalTime>
  <Words>1748</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Times New Roman</vt:lpstr>
      <vt:lpstr>Tw Cen MT</vt:lpstr>
      <vt:lpstr>Tw Cen MT Condensed</vt:lpstr>
      <vt:lpstr>Wingdings</vt:lpstr>
      <vt:lpstr>Wingdings 3</vt:lpstr>
      <vt:lpstr>Integral</vt:lpstr>
      <vt:lpstr>Big Data Extraction</vt:lpstr>
      <vt:lpstr>What is data extraction?</vt:lpstr>
      <vt:lpstr>data extraction as Extract/Transform/Load (ETL)</vt:lpstr>
      <vt:lpstr>data extraction as Extract/Transform/Load (ETL)</vt:lpstr>
      <vt:lpstr>data extraction as Extract/Transform/Load (ETL)</vt:lpstr>
      <vt:lpstr>why data extraction is important</vt:lpstr>
      <vt:lpstr>Here are just five reasons you should consider using data extraction:</vt:lpstr>
      <vt:lpstr>Here are just five reasons you should consider using data extraction:</vt:lpstr>
      <vt:lpstr>Here are just five reasons you should consider using data extraction:</vt:lpstr>
      <vt:lpstr>Here are just five reasons you should consider using data extraction:</vt:lpstr>
      <vt:lpstr>Here are just five reasons you should consider using data extraction:</vt:lpstr>
      <vt:lpstr>So, How Is Data Extracted?</vt:lpstr>
      <vt:lpstr>Data Type</vt:lpstr>
      <vt:lpstr>How is data extracted: structured &amp; unstructured data </vt:lpstr>
      <vt:lpstr>How is data extracted: structured &amp; unstructured data </vt:lpstr>
      <vt:lpstr>Structured data extraction</vt:lpstr>
      <vt:lpstr>Full extraction </vt:lpstr>
      <vt:lpstr>Incremental extraction</vt:lpstr>
      <vt:lpstr>Unstructured data extraction</vt:lpstr>
      <vt:lpstr>Challenges of Data Extraction</vt:lpstr>
      <vt:lpstr>Challenges of Data Extraction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Extraction</dc:title>
  <dc:creator>Dr Salahuddin Shaikh</dc:creator>
  <cp:lastModifiedBy>Dr. Salahuddin Shaikh</cp:lastModifiedBy>
  <cp:revision>9</cp:revision>
  <dcterms:created xsi:type="dcterms:W3CDTF">2023-03-21T05:50:56Z</dcterms:created>
  <dcterms:modified xsi:type="dcterms:W3CDTF">2024-03-08T13:07:02Z</dcterms:modified>
</cp:coreProperties>
</file>