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4" r:id="rId4"/>
    <p:sldId id="289" r:id="rId5"/>
    <p:sldId id="258" r:id="rId6"/>
    <p:sldId id="259" r:id="rId7"/>
    <p:sldId id="260" r:id="rId8"/>
    <p:sldId id="261" r:id="rId9"/>
    <p:sldId id="265" r:id="rId10"/>
    <p:sldId id="262" r:id="rId11"/>
    <p:sldId id="264" r:id="rId12"/>
    <p:sldId id="263" r:id="rId13"/>
    <p:sldId id="275" r:id="rId14"/>
    <p:sldId id="326" r:id="rId15"/>
    <p:sldId id="287" r:id="rId16"/>
    <p:sldId id="325" r:id="rId17"/>
    <p:sldId id="266" r:id="rId18"/>
    <p:sldId id="276" r:id="rId19"/>
    <p:sldId id="277" r:id="rId20"/>
    <p:sldId id="278" r:id="rId21"/>
    <p:sldId id="323" r:id="rId22"/>
    <p:sldId id="279" r:id="rId23"/>
    <p:sldId id="280" r:id="rId24"/>
    <p:sldId id="288" r:id="rId25"/>
    <p:sldId id="281" r:id="rId26"/>
    <p:sldId id="282" r:id="rId27"/>
    <p:sldId id="283" r:id="rId28"/>
    <p:sldId id="284" r:id="rId29"/>
    <p:sldId id="267" r:id="rId30"/>
    <p:sldId id="285" r:id="rId31"/>
    <p:sldId id="290" r:id="rId32"/>
    <p:sldId id="291" r:id="rId33"/>
    <p:sldId id="296" r:id="rId34"/>
    <p:sldId id="297" r:id="rId35"/>
    <p:sldId id="298" r:id="rId36"/>
    <p:sldId id="299" r:id="rId37"/>
    <p:sldId id="300" r:id="rId38"/>
    <p:sldId id="301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wordpress PPT template 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68400"/>
            <a:ext cx="77724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2417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4FC3547-FFE7-4F09-AAE4-BF1057E995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2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>
        <p:tmplLst>
          <p:tmpl>
            <p:tnLst>
              <p:par>
                <p:cTn presetID="53" presetClass="entr" presetSubtype="0" fill="hold" nodeType="afterEffect">
                  <p:stCondLst>
                    <p:cond delay="0"/>
                  </p:stCondLst>
                  <p:iterate type="lt">
                    <p:tmPct val="4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7DB91-D15D-4336-BDEA-1855D05F47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7794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3038"/>
            <a:ext cx="2057400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3038"/>
            <a:ext cx="6019800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F9FC3-54FC-4460-A137-812023E6B0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5898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8B0-B2D4-4AA6-B73C-30D0DDF8F8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14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6FE21-332A-43AB-99DE-92F6B4B37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586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50123-92D8-48DD-9FB9-F620E60472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258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8810F-2CD2-437B-AE87-63CA3948ED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26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29872-50D4-4814-AB40-83E8F887C5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050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2F44B-53CF-49F5-8682-31DBDF4230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25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4C3A6-A796-4B85-A55A-E9544E622B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87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A34EC-0905-4594-84AB-8B0688DAC3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494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wordpress PPT template slid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73038"/>
            <a:ext cx="713898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45225"/>
            <a:ext cx="13414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2FC61E-3008-45F3-8B4D-A4F6C11698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2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2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2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://en.wikipedia.org/wiki/Nutch" TargetMode="Externa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609600"/>
            <a:ext cx="6248400" cy="14700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B050"/>
                </a:solidFill>
                <a:latin typeface="Cambria" pitchFamily="18" charset="0"/>
              </a:rPr>
              <a:t>Hadoop</a:t>
            </a:r>
            <a:r>
              <a:rPr lang="en-US" b="1" dirty="0" smtClean="0">
                <a:solidFill>
                  <a:srgbClr val="00B050"/>
                </a:solidFill>
                <a:latin typeface="Cambria" pitchFamily="18" charset="0"/>
              </a:rPr>
              <a:t>, a distributed framework for Big Data</a:t>
            </a:r>
            <a:endParaRPr lang="en-US" b="1" dirty="0">
              <a:solidFill>
                <a:srgbClr val="00B050"/>
              </a:solidFill>
              <a:latin typeface="Cambria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038600"/>
            <a:ext cx="3558745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943600"/>
            <a:ext cx="3429000" cy="8756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Some </a:t>
            </a:r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Milestones 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6781800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b="1" dirty="0" smtClean="0"/>
              <a:t>2008 - </a:t>
            </a:r>
            <a:r>
              <a:rPr lang="en-US" sz="1600" b="1" dirty="0" err="1" smtClean="0"/>
              <a:t>Hadoop</a:t>
            </a:r>
            <a:r>
              <a:rPr lang="en-US" sz="1600" b="1" dirty="0" smtClean="0"/>
              <a:t> Wins Terabyte Sort  Benchmark (</a:t>
            </a:r>
            <a:r>
              <a:rPr lang="en-US" sz="1600" dirty="0" smtClean="0"/>
              <a:t>sorted 1 terabyte of data in 209 seconds, compared to previous record of 297 seconds)</a:t>
            </a:r>
          </a:p>
          <a:p>
            <a:endParaRPr lang="en-US" sz="1600" dirty="0" smtClean="0"/>
          </a:p>
          <a:p>
            <a:r>
              <a:rPr lang="en-US" sz="1600" dirty="0" smtClean="0"/>
              <a:t>2009 - Avro and </a:t>
            </a:r>
            <a:r>
              <a:rPr lang="en-US" sz="1600" dirty="0" err="1" smtClean="0"/>
              <a:t>Chukwa</a:t>
            </a:r>
            <a:r>
              <a:rPr lang="en-US" sz="1600" dirty="0" smtClean="0"/>
              <a:t> became new members of </a:t>
            </a:r>
            <a:r>
              <a:rPr lang="en-US" sz="1600" dirty="0" err="1" smtClean="0"/>
              <a:t>Hadoop</a:t>
            </a:r>
            <a:r>
              <a:rPr lang="en-US" sz="1600" dirty="0" smtClean="0"/>
              <a:t> Framework family</a:t>
            </a:r>
          </a:p>
          <a:p>
            <a:endParaRPr lang="en-US" sz="1600" dirty="0" smtClean="0"/>
          </a:p>
          <a:p>
            <a:r>
              <a:rPr lang="en-US" sz="1600" dirty="0" smtClean="0"/>
              <a:t>2010 - </a:t>
            </a:r>
            <a:r>
              <a:rPr lang="en-US" sz="1600" dirty="0" err="1" smtClean="0"/>
              <a:t>Hadoop's</a:t>
            </a:r>
            <a:r>
              <a:rPr lang="en-US" sz="1600" dirty="0" smtClean="0"/>
              <a:t> </a:t>
            </a:r>
            <a:r>
              <a:rPr lang="en-US" sz="1600" dirty="0" err="1" smtClean="0"/>
              <a:t>Hbase</a:t>
            </a:r>
            <a:r>
              <a:rPr lang="en-US" sz="1600" dirty="0" smtClean="0"/>
              <a:t>, Hive and Pig subprojects completed, adding more computational power to </a:t>
            </a:r>
            <a:r>
              <a:rPr lang="en-US" sz="1600" dirty="0" err="1" smtClean="0"/>
              <a:t>Hadoop</a:t>
            </a:r>
            <a:r>
              <a:rPr lang="en-US" sz="1600" dirty="0" smtClean="0"/>
              <a:t> framework</a:t>
            </a:r>
          </a:p>
          <a:p>
            <a:endParaRPr lang="en-US" sz="1600" dirty="0" smtClean="0"/>
          </a:p>
          <a:p>
            <a:r>
              <a:rPr lang="en-US" sz="1600" b="1" dirty="0" smtClean="0"/>
              <a:t>2011 - </a:t>
            </a:r>
            <a:r>
              <a:rPr lang="en-US" sz="1600" b="1" dirty="0" err="1" smtClean="0"/>
              <a:t>ZooKeeper</a:t>
            </a:r>
            <a:r>
              <a:rPr lang="en-US" sz="1600" b="1" dirty="0" smtClean="0"/>
              <a:t> Completed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2013 - </a:t>
            </a:r>
            <a:r>
              <a:rPr lang="en-US" sz="1600" b="1" dirty="0" err="1" smtClean="0"/>
              <a:t>Hadoop</a:t>
            </a:r>
            <a:r>
              <a:rPr lang="en-US" sz="1600" b="1" dirty="0" smtClean="0"/>
              <a:t> 1.1.2 and </a:t>
            </a:r>
            <a:r>
              <a:rPr lang="en-US" sz="1600" b="1" dirty="0" err="1" smtClean="0"/>
              <a:t>Hadoop</a:t>
            </a:r>
            <a:r>
              <a:rPr lang="en-US" sz="1600" b="1" dirty="0" smtClean="0"/>
              <a:t> 2.0.3 alpha. 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- </a:t>
            </a:r>
            <a:r>
              <a:rPr lang="en-US" sz="1600" b="1" dirty="0" err="1" smtClean="0"/>
              <a:t>Ambari</a:t>
            </a:r>
            <a:r>
              <a:rPr lang="en-US" sz="1600" b="1" dirty="0" smtClean="0"/>
              <a:t>, Cassandra, Mahout have been added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38343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What is </a:t>
            </a:r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?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1600" y="1066800"/>
            <a:ext cx="6629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err="1" smtClean="0"/>
              <a:t>Hadoop</a:t>
            </a:r>
            <a:r>
              <a:rPr lang="en-US" b="1" u="sng" dirty="0"/>
              <a:t>: </a:t>
            </a:r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open-source software framework that supports data-intensive distributed applications, licensed under the Apache v2 </a:t>
            </a:r>
            <a:r>
              <a:rPr lang="en-US" dirty="0" smtClean="0"/>
              <a:t>license.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/>
              <a:t>Goals / Requirements: </a:t>
            </a:r>
            <a:endParaRPr lang="en-US" b="1" u="sng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Abstract and facilitate the storage and processing of large and/or rapidly growing data sets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Structured and non-structured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Simple programming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</a:t>
            </a:r>
            <a:r>
              <a:rPr lang="en-US" dirty="0"/>
              <a:t>scalability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commodity </a:t>
            </a:r>
            <a:r>
              <a:rPr lang="en-US" dirty="0" smtClean="0"/>
              <a:t>(cheap!) hardware with little redundancy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Fault-tolerance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 computation rather than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71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Framework Tools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5" name="Picture 2" descr="http://rationalintelligence.com/wp_log/wp-content/uploads/2011/08/Picture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" y="1371600"/>
            <a:ext cx="7543800" cy="435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465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73038"/>
            <a:ext cx="7138988" cy="490537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1600200"/>
            <a:ext cx="7086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Distributed, with some </a:t>
            </a:r>
            <a:r>
              <a:rPr lang="en-US" dirty="0" smtClean="0"/>
              <a:t>centralization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nodes of cluster are where most of the computational power and storage of the system </a:t>
            </a:r>
            <a:r>
              <a:rPr lang="en-US" dirty="0" smtClean="0"/>
              <a:t>lies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nodes run </a:t>
            </a:r>
            <a:r>
              <a:rPr lang="en-US" dirty="0" err="1"/>
              <a:t>TaskTracker</a:t>
            </a:r>
            <a:r>
              <a:rPr lang="en-US" dirty="0"/>
              <a:t> to accept and reply to </a:t>
            </a:r>
            <a:r>
              <a:rPr lang="en-US" dirty="0" err="1"/>
              <a:t>MapReduce</a:t>
            </a:r>
            <a:r>
              <a:rPr lang="en-US" dirty="0"/>
              <a:t> tasks, and also </a:t>
            </a:r>
            <a:r>
              <a:rPr lang="en-US" dirty="0" err="1"/>
              <a:t>DataNode</a:t>
            </a:r>
            <a:r>
              <a:rPr lang="en-US" dirty="0"/>
              <a:t> to store needed blocks closely as </a:t>
            </a:r>
            <a:r>
              <a:rPr lang="en-US" dirty="0" smtClean="0"/>
              <a:t>possible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Central control node runs </a:t>
            </a:r>
            <a:r>
              <a:rPr lang="en-US" dirty="0" err="1"/>
              <a:t>NameNode</a:t>
            </a:r>
            <a:r>
              <a:rPr lang="en-US" dirty="0"/>
              <a:t> to keep track of HDFS directories &amp; files, and </a:t>
            </a:r>
            <a:r>
              <a:rPr lang="en-US" dirty="0" err="1"/>
              <a:t>JobTracker</a:t>
            </a:r>
            <a:r>
              <a:rPr lang="en-US" dirty="0"/>
              <a:t> to dispatch compute tasks to 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Written in Java, also supports Python and Ruby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26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mbria" pitchFamily="18" charset="0"/>
              </a:rPr>
              <a:t>Hadoop’s Architecture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562100"/>
            <a:ext cx="73056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8440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73038"/>
            <a:ext cx="7138988" cy="490537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6" name="Picture 2" descr="http://www.atlantbh.com/wp-content/uploads/2012/01/Hadoop-Clus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744" y="1371600"/>
            <a:ext cx="7183705" cy="3793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6996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HDFS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19200"/>
            <a:ext cx="868679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6948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u="sng" dirty="0" err="1" smtClean="0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</a:t>
            </a:r>
            <a:r>
              <a:rPr lang="en-US" u="sng" dirty="0"/>
              <a:t>D</a:t>
            </a:r>
            <a:r>
              <a:rPr lang="en-US" dirty="0"/>
              <a:t>istributed </a:t>
            </a:r>
            <a:r>
              <a:rPr lang="en-US" u="sng" dirty="0" err="1" smtClean="0"/>
              <a:t>F</a:t>
            </a:r>
            <a:r>
              <a:rPr lang="en-US" dirty="0" err="1" smtClean="0"/>
              <a:t>ile</a:t>
            </a:r>
            <a:r>
              <a:rPr lang="en-US" u="sng" dirty="0" err="1" smtClean="0"/>
              <a:t>s</a:t>
            </a:r>
            <a:r>
              <a:rPr lang="en-US" dirty="0" err="1" smtClean="0"/>
              <a:t>ystem</a:t>
            </a:r>
            <a:endParaRPr lang="en-US" dirty="0" smtClean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Tailored to needs of </a:t>
            </a:r>
            <a:r>
              <a:rPr lang="en-US" dirty="0" err="1"/>
              <a:t>MapReduce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Targeted towards many reads of </a:t>
            </a:r>
            <a:r>
              <a:rPr lang="en-US" dirty="0" err="1" smtClean="0"/>
              <a:t>filestreams</a:t>
            </a:r>
            <a:endParaRPr lang="en-US" dirty="0" smtClean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Writes are more costly </a:t>
            </a:r>
            <a:endParaRPr lang="en-US" dirty="0" smtClean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High degree of data replication (3x by default</a:t>
            </a:r>
            <a:r>
              <a:rPr lang="en-US" dirty="0" smtClean="0"/>
              <a:t>)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 need for RAID on normal </a:t>
            </a:r>
            <a:r>
              <a:rPr lang="en-US" dirty="0" smtClean="0"/>
              <a:t>nodes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Large </a:t>
            </a:r>
            <a:r>
              <a:rPr lang="en-US" dirty="0" err="1" smtClean="0"/>
              <a:t>blocksize</a:t>
            </a:r>
            <a:r>
              <a:rPr lang="en-US" dirty="0" smtClean="0"/>
              <a:t> </a:t>
            </a:r>
            <a:r>
              <a:rPr lang="en-US" dirty="0"/>
              <a:t>(64MB</a:t>
            </a:r>
            <a:r>
              <a:rPr lang="en-US" dirty="0" smtClean="0"/>
              <a:t>)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Location awareness of </a:t>
            </a:r>
            <a:r>
              <a:rPr lang="en-US" dirty="0" err="1"/>
              <a:t>DataNodes</a:t>
            </a:r>
            <a:r>
              <a:rPr lang="en-US" dirty="0"/>
              <a:t> in network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82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u="sng" dirty="0" err="1" smtClean="0"/>
              <a:t>NameNode</a:t>
            </a:r>
            <a:r>
              <a:rPr lang="en-US" b="1" u="sng" dirty="0" smtClean="0"/>
              <a:t>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Stores metadata for the files, like the directory structure of a typical FS</a:t>
            </a:r>
            <a:r>
              <a:rPr lang="en-US" dirty="0" smtClean="0"/>
              <a:t>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server holding the </a:t>
            </a:r>
            <a:r>
              <a:rPr lang="en-US" dirty="0" err="1"/>
              <a:t>NameNode</a:t>
            </a:r>
            <a:r>
              <a:rPr lang="en-US" dirty="0"/>
              <a:t> instance is quite crucial, as there is only one. </a:t>
            </a:r>
            <a:endParaRPr lang="en-US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Transaction log for file deletes/adds, etc. Does not use transactions for whole blocks or file-streams, only metadata</a:t>
            </a:r>
            <a:r>
              <a:rPr lang="en-US" dirty="0" smtClean="0"/>
              <a:t>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Handles creation of more replica blocks when necessary after a </a:t>
            </a:r>
            <a:r>
              <a:rPr lang="en-US" dirty="0" err="1"/>
              <a:t>DataNode</a:t>
            </a:r>
            <a:r>
              <a:rPr lang="en-US" dirty="0"/>
              <a:t> failure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22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u="sng" dirty="0" err="1" smtClean="0"/>
              <a:t>DataNode</a:t>
            </a:r>
            <a:r>
              <a:rPr lang="en-US" b="1" u="sng" dirty="0" smtClean="0"/>
              <a:t>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Stores the actual data in </a:t>
            </a:r>
            <a:r>
              <a:rPr lang="en-US" dirty="0" smtClean="0"/>
              <a:t>HDFS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Can run on any underlying </a:t>
            </a:r>
            <a:r>
              <a:rPr lang="en-US" dirty="0" err="1"/>
              <a:t>filesystem</a:t>
            </a:r>
            <a:r>
              <a:rPr lang="en-US" dirty="0"/>
              <a:t> (ext3/4, NTFS,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Notifies </a:t>
            </a:r>
            <a:r>
              <a:rPr lang="en-US" dirty="0" err="1"/>
              <a:t>NameNode</a:t>
            </a:r>
            <a:r>
              <a:rPr lang="en-US" dirty="0"/>
              <a:t> of what blocks it </a:t>
            </a:r>
            <a:r>
              <a:rPr lang="en-US" dirty="0" smtClean="0"/>
              <a:t>has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NameNode</a:t>
            </a:r>
            <a:r>
              <a:rPr lang="en-US" dirty="0"/>
              <a:t> replicates blocks 2x in local rack, 1x elsewhere</a:t>
            </a:r>
          </a:p>
        </p:txBody>
      </p:sp>
    </p:spTree>
    <p:extLst>
      <p:ext uri="{BB962C8B-B14F-4D97-AF65-F5344CB8AC3E}">
        <p14:creationId xmlns:p14="http://schemas.microsoft.com/office/powerpoint/2010/main" val="3209900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Introduction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Introduction: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Hadoop’s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history and advantages</a:t>
            </a:r>
          </a:p>
          <a:p>
            <a:pPr>
              <a:buAutoNum type="arabicPeriod"/>
            </a:pP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ambria" pitchFamily="18" charset="0"/>
            </a:endParaRPr>
          </a:p>
          <a:p>
            <a:pPr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Architecture in detail</a:t>
            </a:r>
          </a:p>
          <a:p>
            <a:pPr>
              <a:buAutoNum type="arabicPeriod"/>
            </a:pP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ambria" pitchFamily="18" charset="0"/>
            </a:endParaRPr>
          </a:p>
          <a:p>
            <a:pPr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Hadoop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in industry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Architecture: </a:t>
            </a:r>
            <a:r>
              <a:rPr lang="en-US" dirty="0" err="1" smtClean="0">
                <a:latin typeface="Cambria" pitchFamily="18" charset="0"/>
              </a:rPr>
              <a:t>MapReduce</a:t>
            </a:r>
            <a:r>
              <a:rPr lang="en-US" dirty="0" smtClean="0">
                <a:latin typeface="Cambria" pitchFamily="18" charset="0"/>
              </a:rPr>
              <a:t> Engine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6" name="Picture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80" y="1264920"/>
            <a:ext cx="758952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94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5795898" cy="348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u="sng" dirty="0" err="1"/>
              <a:t>MapReduce</a:t>
            </a:r>
            <a:r>
              <a:rPr lang="en-US" b="1" u="sng" dirty="0"/>
              <a:t> </a:t>
            </a:r>
            <a:r>
              <a:rPr lang="en-US" b="1" u="sng" dirty="0" smtClean="0"/>
              <a:t>Engine:</a:t>
            </a:r>
          </a:p>
          <a:p>
            <a:pPr>
              <a:buSzPct val="100000"/>
            </a:pPr>
            <a:endParaRPr lang="en-US" b="1" u="sng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JobTracker</a:t>
            </a:r>
            <a:r>
              <a:rPr lang="en-US" dirty="0"/>
              <a:t> &amp; 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JobTracker</a:t>
            </a:r>
            <a:r>
              <a:rPr lang="en-US" dirty="0"/>
              <a:t> splits up data into smaller tasks(“Map”) and sends it to the </a:t>
            </a:r>
            <a:r>
              <a:rPr lang="en-US" dirty="0" err="1"/>
              <a:t>TaskTracker</a:t>
            </a:r>
            <a:r>
              <a:rPr lang="en-US" dirty="0"/>
              <a:t> process in each </a:t>
            </a:r>
            <a:r>
              <a:rPr lang="en-US" dirty="0" smtClean="0"/>
              <a:t>node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TaskTracker</a:t>
            </a:r>
            <a:r>
              <a:rPr lang="en-US" dirty="0"/>
              <a:t> reports back to the </a:t>
            </a:r>
            <a:r>
              <a:rPr lang="en-US" dirty="0" err="1"/>
              <a:t>JobTracker</a:t>
            </a:r>
            <a:r>
              <a:rPr lang="en-US" dirty="0"/>
              <a:t> node and reports on job progress, sends data (“Reduce”) or requests new jobs</a:t>
            </a:r>
          </a:p>
        </p:txBody>
      </p:sp>
    </p:spTree>
    <p:extLst>
      <p:ext uri="{BB962C8B-B14F-4D97-AF65-F5344CB8AC3E}">
        <p14:creationId xmlns:p14="http://schemas.microsoft.com/office/powerpoint/2010/main" val="2918238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None of these components are necessarily limited to using HDFS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Many other distributed file-systems with quite different architectures work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Many other software packages besides </a:t>
            </a:r>
            <a:r>
              <a:rPr lang="en-US" dirty="0" err="1" smtClean="0"/>
              <a:t>Hadoop's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platform make use of HDFS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39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524000"/>
            <a:ext cx="6629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 smtClean="0"/>
              <a:t>Hadoop</a:t>
            </a:r>
            <a:r>
              <a:rPr lang="en-US" dirty="0" smtClean="0"/>
              <a:t> is in use at most organizations that handle big data: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Yahoo!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Facebook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Amazon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Netflix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Etc…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itchFamily="34" charset="0"/>
              <a:buChar char="•"/>
            </a:pPr>
            <a:r>
              <a:rPr lang="en-US" dirty="0" smtClean="0"/>
              <a:t>Some examples of scale: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Yahoo!’s Search </a:t>
            </a:r>
            <a:r>
              <a:rPr lang="en-US" dirty="0" err="1" smtClean="0"/>
              <a:t>Webmap</a:t>
            </a:r>
            <a:r>
              <a:rPr lang="en-US" dirty="0" smtClean="0"/>
              <a:t> runs on 10,000 core Linux cluster and powers Yahoo! Web search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FB’s </a:t>
            </a:r>
            <a:r>
              <a:rPr lang="en-US" dirty="0" err="1" smtClean="0"/>
              <a:t>Hadoop</a:t>
            </a:r>
            <a:r>
              <a:rPr lang="en-US" dirty="0" smtClean="0"/>
              <a:t> cluster hosts 100+ PB of data (July, 2012) &amp; growing at ½ PB/day (Nov, 2012)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59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436674"/>
            <a:ext cx="6629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Advertisement (Mining user behavior to generate recommendations)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Searches (group related documents)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Security (search for uncommon patterns)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828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Three main applications of </a:t>
            </a:r>
            <a:r>
              <a:rPr lang="en-US" b="1" u="sng" dirty="0" err="1" smtClean="0"/>
              <a:t>Hadoop</a:t>
            </a:r>
            <a:r>
              <a:rPr lang="en-US" b="1" u="sng" dirty="0" smtClean="0"/>
              <a:t>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458128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90600" y="1676400"/>
            <a:ext cx="6629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Non-</a:t>
            </a:r>
            <a:r>
              <a:rPr lang="en-US" dirty="0" err="1" smtClean="0"/>
              <a:t>realtime</a:t>
            </a:r>
            <a:r>
              <a:rPr lang="en-US" dirty="0" smtClean="0"/>
              <a:t> large dataset computing: </a:t>
            </a: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NY Times was dynamically generating PDFs of articles from 1851-1922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W</a:t>
            </a:r>
            <a:r>
              <a:rPr lang="en-US" dirty="0" smtClean="0"/>
              <a:t>anted to pre-generate &amp; statically serve articles to improve performance</a:t>
            </a:r>
          </a:p>
          <a:p>
            <a:pPr marL="285750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Using </a:t>
            </a:r>
            <a:r>
              <a:rPr lang="en-US" dirty="0" err="1" smtClean="0"/>
              <a:t>Hadoop</a:t>
            </a:r>
            <a:r>
              <a:rPr lang="en-US" dirty="0" smtClean="0"/>
              <a:t> + </a:t>
            </a:r>
            <a:r>
              <a:rPr lang="en-US" dirty="0" err="1" smtClean="0"/>
              <a:t>MapReduce</a:t>
            </a:r>
            <a:r>
              <a:rPr lang="en-US" dirty="0" smtClean="0"/>
              <a:t> running on EC2 / S3, converted 4TB of TIFFs into 11 million PDF articles in 24 </a:t>
            </a:r>
            <a:r>
              <a:rPr lang="en-US" dirty="0" err="1" smtClean="0"/>
              <a:t>hrs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2521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Wild: Facebook Messages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4800" y="1676400"/>
            <a:ext cx="4648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Design requirements: 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Integrate display of email, SMS and chat messages between pairs and groups of users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Strong control over who users receive messages from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Suited for production use between 500 million people immediately after launch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Stringent latency &amp; uptime requirements</a:t>
            </a:r>
          </a:p>
        </p:txBody>
      </p:sp>
      <p:pic>
        <p:nvPicPr>
          <p:cNvPr id="1026" name="Picture 2" descr="http://news.cnet.com/i/bto/20080407/popout_window_540x48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0" b="12033"/>
          <a:stretch/>
        </p:blipFill>
        <p:spPr bwMode="auto">
          <a:xfrm>
            <a:off x="5105400" y="1673352"/>
            <a:ext cx="385888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683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95900" y="1219200"/>
            <a:ext cx="377378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System requirements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High write throughput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Cheap, elastic storage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Low latency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High consistency (within a single data center good enough)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Disk-efficient sequential and random read performance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050" name="Picture 2" descr="http://www.digitaltrends.com/wp-content/uploads/2012/05/Facebook-Messenger-Read-Receip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87157"/>
            <a:ext cx="4467725" cy="329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306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3400" y="1371600"/>
            <a:ext cx="7277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Classic alternatives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These requirements typically met using large MySQL cluster &amp; caching tiers using </a:t>
            </a:r>
            <a:r>
              <a:rPr lang="en-US" dirty="0" err="1"/>
              <a:t>Memcached</a:t>
            </a: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Content on HDFS could be loaded into MySQL or </a:t>
            </a:r>
            <a:r>
              <a:rPr lang="en-US" dirty="0" err="1"/>
              <a:t>Memcached</a:t>
            </a:r>
            <a:r>
              <a:rPr lang="en-US" dirty="0"/>
              <a:t> if needed by web tier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Problems with previous solutions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MySQL has low random write </a:t>
            </a:r>
            <a:r>
              <a:rPr lang="en-US" dirty="0" smtClean="0"/>
              <a:t>throughput… BIG problem for messaging!</a:t>
            </a: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Difficult to scale MySQL clusters rapidly while maintaining performance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MySQL clusters have high management overhead, require more expensive hardware </a:t>
            </a:r>
          </a:p>
        </p:txBody>
      </p:sp>
    </p:spTree>
    <p:extLst>
      <p:ext uri="{BB962C8B-B14F-4D97-AF65-F5344CB8AC3E}">
        <p14:creationId xmlns:p14="http://schemas.microsoft.com/office/powerpoint/2010/main" val="941691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82019"/>
            <a:ext cx="79248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568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1295400"/>
            <a:ext cx="72771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Facebook’s solution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err="1" smtClean="0"/>
              <a:t>Hadoop</a:t>
            </a:r>
            <a:r>
              <a:rPr lang="en-US" dirty="0" smtClean="0"/>
              <a:t> + </a:t>
            </a:r>
            <a:r>
              <a:rPr lang="en-US" dirty="0" err="1" smtClean="0"/>
              <a:t>HBase</a:t>
            </a:r>
            <a:r>
              <a:rPr lang="en-US" dirty="0" smtClean="0"/>
              <a:t> as foundations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Improve &amp; adapt HDFS and </a:t>
            </a:r>
            <a:r>
              <a:rPr lang="en-US" dirty="0" err="1" smtClean="0"/>
              <a:t>HBase</a:t>
            </a:r>
            <a:r>
              <a:rPr lang="en-US" dirty="0" smtClean="0"/>
              <a:t> to scale to FB’s workload and operational considerations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r>
              <a:rPr lang="en-US" dirty="0" smtClean="0"/>
              <a:t>Major concern was availability: </a:t>
            </a:r>
            <a:r>
              <a:rPr lang="en-US" dirty="0" err="1" smtClean="0"/>
              <a:t>NameNode</a:t>
            </a:r>
            <a:r>
              <a:rPr lang="en-US" dirty="0" smtClean="0"/>
              <a:t> is SPOF &amp; failover times are at least 20 minutes </a:t>
            </a:r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r>
              <a:rPr lang="en-US" dirty="0" smtClean="0"/>
              <a:t>Proprietary “</a:t>
            </a:r>
            <a:r>
              <a:rPr lang="en-US" dirty="0" err="1" smtClean="0"/>
              <a:t>AvatarNode</a:t>
            </a:r>
            <a:r>
              <a:rPr lang="en-US" dirty="0" smtClean="0"/>
              <a:t>”: eliminates SPOF, makes HDFS safe to deploy even with 24/7 uptime requirement</a:t>
            </a:r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r>
              <a:rPr lang="en-US" dirty="0" smtClean="0"/>
              <a:t>Performance improvements for </a:t>
            </a:r>
            <a:r>
              <a:rPr lang="en-US" dirty="0" err="1" smtClean="0"/>
              <a:t>realtime</a:t>
            </a:r>
            <a:r>
              <a:rPr lang="en-US" dirty="0" smtClean="0"/>
              <a:t> workload: RPC timeout. Rather fail fast and try a different </a:t>
            </a:r>
            <a:r>
              <a:rPr lang="en-US" dirty="0" err="1" smtClean="0"/>
              <a:t>DataNode</a:t>
            </a:r>
            <a:endParaRPr lang="en-US" dirty="0" smtClean="0"/>
          </a:p>
          <a:p>
            <a:pPr marL="1200150" lvl="2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200150" lvl="2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96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File System</a:t>
            </a:r>
          </a:p>
          <a:p>
            <a:r>
              <a:rPr lang="en-US" dirty="0" smtClean="0"/>
              <a:t>Fault Tolerance</a:t>
            </a:r>
          </a:p>
          <a:p>
            <a:r>
              <a:rPr lang="en-US" dirty="0" smtClean="0"/>
              <a:t>Open Data Format</a:t>
            </a:r>
          </a:p>
          <a:p>
            <a:r>
              <a:rPr lang="en-US" dirty="0" smtClean="0"/>
              <a:t>Flexible Schema</a:t>
            </a:r>
          </a:p>
          <a:p>
            <a:r>
              <a:rPr lang="en-US" dirty="0" err="1" smtClean="0"/>
              <a:t>Queryable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10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Hadoop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943600"/>
          </a:xfrm>
        </p:spPr>
        <p:txBody>
          <a:bodyPr/>
          <a:lstStyle/>
          <a:p>
            <a:r>
              <a:rPr lang="en-US" sz="2800" dirty="0" smtClean="0"/>
              <a:t>Need to process Multi Petabyte Datasets</a:t>
            </a:r>
          </a:p>
          <a:p>
            <a:r>
              <a:rPr lang="en-US" sz="2800" dirty="0" smtClean="0"/>
              <a:t>Data may not have strict schema</a:t>
            </a:r>
          </a:p>
          <a:p>
            <a:r>
              <a:rPr lang="en-US" sz="2800" dirty="0" smtClean="0"/>
              <a:t>Expensive to build reliability in each application</a:t>
            </a:r>
          </a:p>
          <a:p>
            <a:r>
              <a:rPr lang="en-US" sz="2800" dirty="0" smtClean="0"/>
              <a:t>Nodes fails everyday</a:t>
            </a:r>
          </a:p>
          <a:p>
            <a:r>
              <a:rPr lang="en-US" sz="2800" dirty="0" smtClean="0"/>
              <a:t>Need common infrastructure</a:t>
            </a:r>
          </a:p>
          <a:p>
            <a:r>
              <a:rPr lang="en-US" sz="2800" dirty="0" smtClean="0"/>
              <a:t>Very Large Distributed File System</a:t>
            </a:r>
          </a:p>
          <a:p>
            <a:r>
              <a:rPr lang="en-US" sz="2800" dirty="0" smtClean="0"/>
              <a:t>Assumes Commodity Hardware</a:t>
            </a:r>
          </a:p>
          <a:p>
            <a:r>
              <a:rPr lang="en-US" sz="2800" dirty="0" smtClean="0"/>
              <a:t>Optimized for Batch Processing</a:t>
            </a:r>
          </a:p>
          <a:p>
            <a:r>
              <a:rPr lang="en-US" sz="2800" dirty="0" smtClean="0"/>
              <a:t>Runs on heterogeneous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59666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A Block Sever</a:t>
            </a:r>
          </a:p>
          <a:p>
            <a:pPr lvl="1"/>
            <a:r>
              <a:rPr lang="en-US" sz="2900" dirty="0" smtClean="0"/>
              <a:t>Stores data in local file system</a:t>
            </a:r>
          </a:p>
          <a:p>
            <a:pPr lvl="1"/>
            <a:r>
              <a:rPr lang="en-US" sz="2900" dirty="0" smtClean="0"/>
              <a:t>Stores meta-data of a block - checksum</a:t>
            </a:r>
          </a:p>
          <a:p>
            <a:pPr lvl="1"/>
            <a:r>
              <a:rPr lang="en-US" sz="2900" dirty="0" smtClean="0"/>
              <a:t>Serves data and meta-data to clients</a:t>
            </a:r>
          </a:p>
          <a:p>
            <a:r>
              <a:rPr lang="en-US" sz="3200" dirty="0" smtClean="0"/>
              <a:t>Block Report</a:t>
            </a:r>
          </a:p>
          <a:p>
            <a:pPr lvl="1"/>
            <a:r>
              <a:rPr lang="en-US" sz="2900" dirty="0" smtClean="0"/>
              <a:t>Periodically sends a report of all existing blocks to </a:t>
            </a:r>
            <a:r>
              <a:rPr lang="en-US" sz="2900" dirty="0" err="1" smtClean="0"/>
              <a:t>NameNode</a:t>
            </a:r>
            <a:endParaRPr lang="en-US" sz="2900" dirty="0" smtClean="0"/>
          </a:p>
          <a:p>
            <a:r>
              <a:rPr lang="en-US" sz="3200" dirty="0" smtClean="0"/>
              <a:t>Facilitate Pipelining of Data</a:t>
            </a:r>
          </a:p>
          <a:p>
            <a:pPr lvl="1"/>
            <a:r>
              <a:rPr lang="en-US" sz="2900" dirty="0" smtClean="0"/>
              <a:t>Forwards data to other specified </a:t>
            </a:r>
            <a:r>
              <a:rPr lang="en-US" sz="2900" dirty="0" err="1" smtClean="0"/>
              <a:t>DataNodes</a:t>
            </a:r>
            <a:endParaRPr lang="en-US" sz="29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23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Replication Strategy</a:t>
            </a:r>
          </a:p>
          <a:p>
            <a:pPr lvl="1"/>
            <a:r>
              <a:rPr lang="en-US" dirty="0" smtClean="0"/>
              <a:t>One replica on local node</a:t>
            </a:r>
          </a:p>
          <a:p>
            <a:pPr lvl="1"/>
            <a:r>
              <a:rPr lang="en-US" dirty="0" smtClean="0"/>
              <a:t>Second replica on a remote rack</a:t>
            </a:r>
          </a:p>
          <a:p>
            <a:pPr lvl="1"/>
            <a:r>
              <a:rPr lang="en-US" dirty="0" smtClean="0"/>
              <a:t>Third replica on same remote rack</a:t>
            </a:r>
          </a:p>
          <a:p>
            <a:pPr lvl="1"/>
            <a:r>
              <a:rPr lang="en-US" dirty="0" smtClean="0"/>
              <a:t>Additional replicas are randomly placed</a:t>
            </a:r>
          </a:p>
          <a:p>
            <a:r>
              <a:rPr lang="en-US" dirty="0" smtClean="0"/>
              <a:t>Clients read from nearest replica</a:t>
            </a:r>
          </a:p>
        </p:txBody>
      </p:sp>
    </p:spTree>
    <p:extLst>
      <p:ext uri="{BB962C8B-B14F-4D97-AF65-F5344CB8AC3E}">
        <p14:creationId xmlns:p14="http://schemas.microsoft.com/office/powerpoint/2010/main" val="1419867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Checksums to validate data – CRC32</a:t>
            </a:r>
          </a:p>
          <a:p>
            <a:r>
              <a:rPr lang="en-US" dirty="0" smtClean="0"/>
              <a:t>File Creation</a:t>
            </a:r>
          </a:p>
          <a:p>
            <a:pPr lvl="1"/>
            <a:r>
              <a:rPr lang="en-US" dirty="0" smtClean="0"/>
              <a:t>Client computes checksum per 512 byte</a:t>
            </a:r>
          </a:p>
          <a:p>
            <a:pPr lvl="1"/>
            <a:r>
              <a:rPr lang="en-US" dirty="0" err="1" smtClean="0"/>
              <a:t>DataNode</a:t>
            </a:r>
            <a:r>
              <a:rPr lang="en-US" dirty="0" smtClean="0"/>
              <a:t> stores the checksum</a:t>
            </a:r>
          </a:p>
          <a:p>
            <a:r>
              <a:rPr lang="en-US" dirty="0" smtClean="0"/>
              <a:t>File Access</a:t>
            </a:r>
          </a:p>
          <a:p>
            <a:pPr lvl="1"/>
            <a:r>
              <a:rPr lang="en-US" dirty="0" smtClean="0"/>
              <a:t>Client retrieves the data and checksum from </a:t>
            </a:r>
            <a:r>
              <a:rPr lang="en-US" dirty="0" err="1" smtClean="0"/>
              <a:t>DataNode</a:t>
            </a:r>
            <a:endParaRPr lang="en-US" dirty="0" smtClean="0"/>
          </a:p>
          <a:p>
            <a:pPr lvl="1"/>
            <a:r>
              <a:rPr lang="en-US" dirty="0" smtClean="0"/>
              <a:t>If validation fails, client tries other replicas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83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retrieves a list of </a:t>
            </a:r>
            <a:r>
              <a:rPr lang="en-US" dirty="0" err="1" smtClean="0"/>
              <a:t>DataNodes</a:t>
            </a:r>
            <a:r>
              <a:rPr lang="en-US" dirty="0" smtClean="0"/>
              <a:t> on which to place replicas of a block</a:t>
            </a:r>
          </a:p>
          <a:p>
            <a:r>
              <a:rPr lang="en-US" dirty="0" smtClean="0"/>
              <a:t>Client writes block to the first </a:t>
            </a:r>
            <a:r>
              <a:rPr lang="en-US" dirty="0" err="1" smtClean="0"/>
              <a:t>DataNode</a:t>
            </a:r>
            <a:endParaRPr lang="en-US" dirty="0" smtClean="0"/>
          </a:p>
          <a:p>
            <a:r>
              <a:rPr lang="en-US" dirty="0" smtClean="0"/>
              <a:t>The first </a:t>
            </a:r>
            <a:r>
              <a:rPr lang="en-US" dirty="0" err="1" smtClean="0"/>
              <a:t>DataNode</a:t>
            </a:r>
            <a:r>
              <a:rPr lang="en-US" dirty="0" smtClean="0"/>
              <a:t> forwards the data to the next </a:t>
            </a:r>
            <a:r>
              <a:rPr lang="en-US" dirty="0" err="1" smtClean="0"/>
              <a:t>DataNode</a:t>
            </a:r>
            <a:r>
              <a:rPr lang="en-US" dirty="0" smtClean="0"/>
              <a:t> in the Pipeline</a:t>
            </a:r>
          </a:p>
          <a:p>
            <a:r>
              <a:rPr lang="en-US" dirty="0" smtClean="0"/>
              <a:t>When all replicas are written, the client moves on to write the next block in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59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programming model</a:t>
            </a:r>
          </a:p>
          <a:p>
            <a:pPr lvl="1"/>
            <a:r>
              <a:rPr lang="en-US" dirty="0" smtClean="0"/>
              <a:t>Framework for distributed processing of large data sets</a:t>
            </a:r>
          </a:p>
          <a:p>
            <a:pPr lvl="1"/>
            <a:r>
              <a:rPr lang="en-US" dirty="0" smtClean="0"/>
              <a:t>Pluggable user code runs in generic framework</a:t>
            </a:r>
          </a:p>
          <a:p>
            <a:r>
              <a:rPr lang="en-US" dirty="0" smtClean="0"/>
              <a:t>Common design pattern in data processing</a:t>
            </a:r>
          </a:p>
          <a:p>
            <a:pPr lvl="1"/>
            <a:r>
              <a:rPr lang="en-US" dirty="0" smtClean="0"/>
              <a:t>cat *  | </a:t>
            </a:r>
            <a:r>
              <a:rPr lang="en-US" dirty="0" err="1" smtClean="0"/>
              <a:t>grep</a:t>
            </a:r>
            <a:r>
              <a:rPr lang="en-US" dirty="0" smtClean="0"/>
              <a:t> | sort      | </a:t>
            </a:r>
            <a:r>
              <a:rPr lang="en-US" dirty="0" err="1" smtClean="0"/>
              <a:t>uniq</a:t>
            </a:r>
            <a:r>
              <a:rPr lang="en-US" dirty="0" smtClean="0"/>
              <a:t> -c | cat &gt; file</a:t>
            </a:r>
          </a:p>
          <a:p>
            <a:pPr lvl="1"/>
            <a:r>
              <a:rPr lang="en-US" dirty="0" smtClean="0"/>
              <a:t>input | </a:t>
            </a:r>
            <a:r>
              <a:rPr lang="en-US" b="1" dirty="0" smtClean="0"/>
              <a:t>map</a:t>
            </a:r>
            <a:r>
              <a:rPr lang="en-US" dirty="0" smtClean="0"/>
              <a:t> | shuffle | </a:t>
            </a:r>
            <a:r>
              <a:rPr lang="en-US" b="1" dirty="0" smtClean="0"/>
              <a:t>reduce</a:t>
            </a:r>
            <a:r>
              <a:rPr lang="en-US" dirty="0" smtClean="0"/>
              <a:t> | output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23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processing</a:t>
            </a:r>
          </a:p>
          <a:p>
            <a:r>
              <a:rPr lang="en-US" dirty="0" smtClean="0"/>
              <a:t>Web search indexing</a:t>
            </a:r>
          </a:p>
          <a:p>
            <a:r>
              <a:rPr lang="en-US" dirty="0" smtClean="0"/>
              <a:t>Ad-hoc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04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Component</a:t>
            </a:r>
          </a:p>
          <a:p>
            <a:pPr lvl="1"/>
            <a:r>
              <a:rPr lang="en-US" dirty="0" err="1" smtClean="0"/>
              <a:t>JobClient</a:t>
            </a:r>
            <a:endParaRPr lang="en-US" dirty="0" smtClean="0"/>
          </a:p>
          <a:p>
            <a:pPr lvl="1"/>
            <a:r>
              <a:rPr lang="en-US" dirty="0" err="1" smtClean="0"/>
              <a:t>JobTracker</a:t>
            </a:r>
            <a:endParaRPr lang="en-US" dirty="0" smtClean="0"/>
          </a:p>
          <a:p>
            <a:pPr lvl="1"/>
            <a:r>
              <a:rPr lang="en-US" dirty="0" err="1" smtClean="0"/>
              <a:t>TaskTracker</a:t>
            </a:r>
            <a:endParaRPr lang="en-US" dirty="0" smtClean="0"/>
          </a:p>
          <a:p>
            <a:pPr lvl="1"/>
            <a:r>
              <a:rPr lang="en-US" dirty="0" smtClean="0"/>
              <a:t>Child</a:t>
            </a:r>
          </a:p>
          <a:p>
            <a:r>
              <a:rPr lang="en-US" dirty="0" smtClean="0"/>
              <a:t>Job Creation/Execution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37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Hadoop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top level project, open-source implementation of frameworks for reliable, scalable, distributed computing and data storage.</a:t>
            </a:r>
          </a:p>
          <a:p>
            <a:r>
              <a:rPr lang="en-US" dirty="0"/>
              <a:t>It is a flexible and highly-available architecture for large scale computation and data processing on a network of commodity hardware.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54" y="102972"/>
            <a:ext cx="50800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77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MapReduce</a:t>
            </a:r>
            <a:r>
              <a:rPr lang="en-US" sz="4000" dirty="0" smtClean="0"/>
              <a:t> Process (</a:t>
            </a:r>
            <a:r>
              <a:rPr lang="en-US" sz="4000" dirty="0" err="1" smtClean="0"/>
              <a:t>org.apache.hadoop.mapred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59666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JobClient</a:t>
            </a:r>
            <a:endParaRPr lang="en-US" dirty="0" smtClean="0"/>
          </a:p>
          <a:p>
            <a:pPr lvl="1"/>
            <a:r>
              <a:rPr lang="en-US" dirty="0" smtClean="0"/>
              <a:t>Submit job</a:t>
            </a:r>
          </a:p>
          <a:p>
            <a:r>
              <a:rPr lang="en-US" dirty="0" err="1" smtClean="0"/>
              <a:t>JobTracker</a:t>
            </a:r>
            <a:endParaRPr lang="en-US" dirty="0" smtClean="0"/>
          </a:p>
          <a:p>
            <a:pPr lvl="1"/>
            <a:r>
              <a:rPr lang="en-US" dirty="0" smtClean="0"/>
              <a:t>Manage and schedule job, split job into tasks</a:t>
            </a:r>
          </a:p>
          <a:p>
            <a:r>
              <a:rPr lang="en-US" dirty="0" err="1" smtClean="0"/>
              <a:t>TaskTracker</a:t>
            </a:r>
            <a:endParaRPr lang="en-US" dirty="0" smtClean="0"/>
          </a:p>
          <a:p>
            <a:pPr lvl="1"/>
            <a:r>
              <a:rPr lang="en-US" dirty="0" smtClean="0"/>
              <a:t>Start and monitor the task execution</a:t>
            </a:r>
          </a:p>
          <a:p>
            <a:r>
              <a:rPr lang="en-US" dirty="0" smtClean="0"/>
              <a:t>Child</a:t>
            </a:r>
          </a:p>
          <a:p>
            <a:pPr lvl="1"/>
            <a:r>
              <a:rPr lang="en-US" dirty="0" smtClean="0"/>
              <a:t>The process that really execute 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74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Inter Process Communication</a:t>
            </a:r>
            <a:br>
              <a:rPr lang="en-US" sz="3600" dirty="0" smtClean="0"/>
            </a:br>
            <a:r>
              <a:rPr lang="en-US" sz="3600" dirty="0" smtClean="0"/>
              <a:t>IPC/RPC (</a:t>
            </a:r>
            <a:r>
              <a:rPr lang="en-US" sz="3600" dirty="0" err="1" smtClean="0"/>
              <a:t>org.apache.hadoop.ipc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73320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Protocol</a:t>
            </a:r>
          </a:p>
          <a:p>
            <a:pPr lvl="1"/>
            <a:r>
              <a:rPr lang="en-US" dirty="0" err="1" smtClean="0"/>
              <a:t>JobClient</a:t>
            </a:r>
            <a:r>
              <a:rPr lang="en-US" dirty="0" smtClean="0"/>
              <a:t>  &lt;-------------&gt; </a:t>
            </a:r>
            <a:r>
              <a:rPr lang="en-US" dirty="0" err="1" smtClean="0"/>
              <a:t>JobTracker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TaskTracker</a:t>
            </a:r>
            <a:r>
              <a:rPr lang="en-US" dirty="0" smtClean="0"/>
              <a:t>  &lt;------------&gt; </a:t>
            </a:r>
            <a:r>
              <a:rPr lang="en-US" dirty="0" err="1" smtClean="0"/>
              <a:t>JobTracker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TaskTracker</a:t>
            </a:r>
            <a:r>
              <a:rPr lang="en-US" dirty="0" smtClean="0"/>
              <a:t> &lt;-------------&gt; Child</a:t>
            </a:r>
          </a:p>
          <a:p>
            <a:r>
              <a:rPr lang="en-US" dirty="0" err="1" smtClean="0"/>
              <a:t>JobTracker</a:t>
            </a:r>
            <a:r>
              <a:rPr lang="en-US" dirty="0" smtClean="0"/>
              <a:t> </a:t>
            </a:r>
            <a:r>
              <a:rPr lang="en-US" dirty="0" err="1" smtClean="0"/>
              <a:t>impliments</a:t>
            </a:r>
            <a:r>
              <a:rPr lang="en-US" dirty="0" smtClean="0"/>
              <a:t> both protocol and works as server in both IPC</a:t>
            </a:r>
          </a:p>
          <a:p>
            <a:r>
              <a:rPr lang="en-US" dirty="0" err="1" smtClean="0"/>
              <a:t>TaskTracker</a:t>
            </a:r>
            <a:r>
              <a:rPr lang="en-US" dirty="0" smtClean="0"/>
              <a:t> implements the </a:t>
            </a:r>
            <a:r>
              <a:rPr lang="en-US" dirty="0" err="1" smtClean="0"/>
              <a:t>TaskUmbilicalProtocol</a:t>
            </a:r>
            <a:r>
              <a:rPr lang="en-US" dirty="0" smtClean="0"/>
              <a:t>; Child gets task information and reports task status through it.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6378" y="3236128"/>
            <a:ext cx="290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JobSubmissionProtocol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4575" y="3883820"/>
            <a:ext cx="252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InterTrackerProtocol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4366" y="4604443"/>
            <a:ext cx="279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TaskUmbilicalProtocol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8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JobClient.submitJob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Check input and output, e.g. check if the output directory is already existing</a:t>
            </a:r>
          </a:p>
          <a:p>
            <a:pPr lvl="1"/>
            <a:r>
              <a:rPr lang="en-US" dirty="0" err="1" smtClean="0"/>
              <a:t>job.getInputFormat</a:t>
            </a:r>
            <a:r>
              <a:rPr lang="en-US" dirty="0" smtClean="0"/>
              <a:t>().</a:t>
            </a:r>
            <a:r>
              <a:rPr lang="en-US" dirty="0" err="1" smtClean="0"/>
              <a:t>validateInput</a:t>
            </a:r>
            <a:r>
              <a:rPr lang="en-US" dirty="0" smtClean="0"/>
              <a:t>(job);</a:t>
            </a:r>
          </a:p>
          <a:p>
            <a:pPr lvl="1"/>
            <a:r>
              <a:rPr lang="en-US" dirty="0" err="1" smtClean="0"/>
              <a:t>job.getOutputFormat</a:t>
            </a:r>
            <a:r>
              <a:rPr lang="en-US" dirty="0" smtClean="0"/>
              <a:t>().</a:t>
            </a:r>
            <a:r>
              <a:rPr lang="en-US" dirty="0" err="1" smtClean="0"/>
              <a:t>checkOutputSpecs</a:t>
            </a:r>
            <a:r>
              <a:rPr lang="en-US" dirty="0" smtClean="0"/>
              <a:t>(</a:t>
            </a:r>
            <a:r>
              <a:rPr lang="en-US" dirty="0" err="1" smtClean="0"/>
              <a:t>fs</a:t>
            </a:r>
            <a:r>
              <a:rPr lang="en-US" dirty="0" smtClean="0"/>
              <a:t>, job);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InputSplits</a:t>
            </a:r>
            <a:r>
              <a:rPr lang="en-US" dirty="0" smtClean="0"/>
              <a:t>, sort, and write output to HDFS</a:t>
            </a:r>
          </a:p>
          <a:p>
            <a:pPr lvl="1"/>
            <a:r>
              <a:rPr lang="en-US" dirty="0" err="1" smtClean="0"/>
              <a:t>InputSplit</a:t>
            </a:r>
            <a:r>
              <a:rPr lang="en-US" dirty="0" smtClean="0"/>
              <a:t>[] splits = </a:t>
            </a:r>
            <a:r>
              <a:rPr lang="en-US" dirty="0" err="1" smtClean="0"/>
              <a:t>job.getInputFormat</a:t>
            </a:r>
            <a:r>
              <a:rPr lang="en-US" dirty="0" smtClean="0"/>
              <a:t>().</a:t>
            </a:r>
          </a:p>
          <a:p>
            <a:pPr marL="3492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dirty="0" err="1" smtClean="0"/>
              <a:t>getSplits</a:t>
            </a:r>
            <a:r>
              <a:rPr lang="en-US" dirty="0" smtClean="0"/>
              <a:t>(job, </a:t>
            </a:r>
            <a:r>
              <a:rPr lang="en-US" dirty="0" err="1" smtClean="0"/>
              <a:t>job.getNumMapTasks</a:t>
            </a:r>
            <a:r>
              <a:rPr lang="en-US" dirty="0" smtClean="0"/>
              <a:t>());</a:t>
            </a:r>
          </a:p>
          <a:p>
            <a:pPr lvl="1"/>
            <a:r>
              <a:rPr lang="en-US" dirty="0" err="1" smtClean="0"/>
              <a:t>writeSplitsFile</a:t>
            </a:r>
            <a:r>
              <a:rPr lang="en-US" dirty="0" smtClean="0"/>
              <a:t>(splits, out); // out is $SYSTEMDIR/$JOBID/</a:t>
            </a:r>
            <a:r>
              <a:rPr lang="en-US" dirty="0" err="1" smtClean="0"/>
              <a:t>job.split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40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JobClient.submitJob</a:t>
            </a:r>
            <a:r>
              <a:rPr lang="en-US" dirty="0"/>
              <a:t>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jar file and configuration file will be uploaded to HDFS system directory</a:t>
            </a:r>
          </a:p>
          <a:p>
            <a:pPr lvl="1"/>
            <a:r>
              <a:rPr lang="en-US" dirty="0" err="1" smtClean="0"/>
              <a:t>job.write</a:t>
            </a:r>
            <a:r>
              <a:rPr lang="en-US" dirty="0" smtClean="0"/>
              <a:t>(out);  </a:t>
            </a:r>
            <a:r>
              <a:rPr lang="en-US" sz="2000" dirty="0" smtClean="0"/>
              <a:t>// out is $SYSTEMDIR/$JOBID/</a:t>
            </a:r>
            <a:r>
              <a:rPr lang="en-US" sz="2000" dirty="0" err="1" smtClean="0"/>
              <a:t>job.xml</a:t>
            </a:r>
            <a:endParaRPr lang="en-US" sz="2000" dirty="0" smtClean="0"/>
          </a:p>
          <a:p>
            <a:r>
              <a:rPr lang="en-US" dirty="0" err="1" smtClean="0"/>
              <a:t>JobStatus</a:t>
            </a:r>
            <a:r>
              <a:rPr lang="en-US" dirty="0" smtClean="0"/>
              <a:t> status = </a:t>
            </a:r>
            <a:r>
              <a:rPr lang="en-US" dirty="0" err="1" smtClean="0"/>
              <a:t>jobSubmitClient.submitJob</a:t>
            </a:r>
            <a:r>
              <a:rPr lang="en-US" dirty="0" smtClean="0"/>
              <a:t>(</a:t>
            </a:r>
            <a:r>
              <a:rPr lang="en-US" dirty="0" err="1" smtClean="0"/>
              <a:t>jobId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This is an RPC invocation, </a:t>
            </a:r>
            <a:r>
              <a:rPr lang="en-US" dirty="0" err="1" smtClean="0"/>
              <a:t>jobSubmitClient</a:t>
            </a:r>
            <a:r>
              <a:rPr lang="en-US" dirty="0" smtClean="0"/>
              <a:t> is a proxy created in the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63641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initialization on </a:t>
            </a:r>
            <a:r>
              <a:rPr lang="en-US" dirty="0" err="1" smtClean="0"/>
              <a:t>JobTracker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JobTracker.submitJob</a:t>
            </a:r>
            <a:r>
              <a:rPr lang="en-US" dirty="0" smtClean="0"/>
              <a:t>(</a:t>
            </a:r>
            <a:r>
              <a:rPr lang="en-US" dirty="0" err="1" smtClean="0"/>
              <a:t>jobID</a:t>
            </a:r>
            <a:r>
              <a:rPr lang="en-US" dirty="0" smtClean="0"/>
              <a:t>) &lt;-- receive RPC invocation request</a:t>
            </a:r>
          </a:p>
          <a:p>
            <a:r>
              <a:rPr lang="en-US" dirty="0" err="1" smtClean="0"/>
              <a:t>JobInProgress</a:t>
            </a:r>
            <a:r>
              <a:rPr lang="en-US" dirty="0" smtClean="0"/>
              <a:t> job = new </a:t>
            </a:r>
            <a:r>
              <a:rPr lang="en-US" dirty="0" err="1" smtClean="0"/>
              <a:t>JobInProgress</a:t>
            </a:r>
            <a:r>
              <a:rPr lang="en-US" dirty="0" smtClean="0"/>
              <a:t>(</a:t>
            </a:r>
            <a:r>
              <a:rPr lang="en-US" dirty="0" err="1" smtClean="0"/>
              <a:t>jobId</a:t>
            </a:r>
            <a:r>
              <a:rPr lang="en-US" dirty="0" smtClean="0"/>
              <a:t>, this, </a:t>
            </a:r>
            <a:r>
              <a:rPr lang="en-US" dirty="0" err="1" smtClean="0"/>
              <a:t>this.conf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the job into Job Queue</a:t>
            </a:r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obs.put</a:t>
            </a:r>
            <a:r>
              <a:rPr lang="en-US" dirty="0" smtClean="0"/>
              <a:t>(</a:t>
            </a:r>
            <a:r>
              <a:rPr lang="en-US" dirty="0" err="1" smtClean="0"/>
              <a:t>job.getProfile</a:t>
            </a:r>
            <a:r>
              <a:rPr lang="en-US" dirty="0" smtClean="0"/>
              <a:t>().</a:t>
            </a:r>
            <a:r>
              <a:rPr lang="en-US" dirty="0" err="1" smtClean="0"/>
              <a:t>getJobId</a:t>
            </a:r>
            <a:r>
              <a:rPr lang="en-US" dirty="0" smtClean="0"/>
              <a:t>(), job);</a:t>
            </a:r>
          </a:p>
          <a:p>
            <a:pPr lvl="1"/>
            <a:r>
              <a:rPr lang="en-US" dirty="0" err="1" smtClean="0"/>
              <a:t>jobsByPriority.add</a:t>
            </a:r>
            <a:r>
              <a:rPr lang="en-US" dirty="0" smtClean="0"/>
              <a:t>(job);</a:t>
            </a:r>
          </a:p>
          <a:p>
            <a:pPr lvl="1"/>
            <a:r>
              <a:rPr lang="en-US" dirty="0" err="1" smtClean="0"/>
              <a:t>jobInitQueue.add</a:t>
            </a:r>
            <a:r>
              <a:rPr lang="en-US" dirty="0" smtClean="0"/>
              <a:t>(job);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90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initialization on </a:t>
            </a:r>
            <a:r>
              <a:rPr lang="en-US" dirty="0" err="1"/>
              <a:t>JobTracker</a:t>
            </a:r>
            <a:r>
              <a:rPr lang="en-US" dirty="0"/>
              <a:t>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 by priority</a:t>
            </a:r>
          </a:p>
          <a:p>
            <a:pPr lvl="1"/>
            <a:r>
              <a:rPr lang="en-US" dirty="0" err="1" smtClean="0"/>
              <a:t>resortPriority</a:t>
            </a:r>
            <a:r>
              <a:rPr lang="en-US" dirty="0" smtClean="0"/>
              <a:t>();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ompare the </a:t>
            </a:r>
            <a:r>
              <a:rPr lang="en-US" dirty="0" err="1" smtClean="0"/>
              <a:t>JobPrioity</a:t>
            </a:r>
            <a:r>
              <a:rPr lang="en-US" dirty="0" smtClean="0"/>
              <a:t> first, then compare the </a:t>
            </a:r>
            <a:r>
              <a:rPr lang="en-US" dirty="0" err="1" smtClean="0"/>
              <a:t>JobSubmissionTime</a:t>
            </a:r>
            <a:endParaRPr lang="en-US" dirty="0" smtClean="0"/>
          </a:p>
          <a:p>
            <a:r>
              <a:rPr lang="en-US" dirty="0" smtClean="0"/>
              <a:t>Wake </a:t>
            </a:r>
            <a:r>
              <a:rPr lang="en-US" dirty="0" err="1" smtClean="0"/>
              <a:t>JobInitThread</a:t>
            </a:r>
            <a:endParaRPr lang="en-US" dirty="0" smtClean="0"/>
          </a:p>
          <a:p>
            <a:pPr lvl="1"/>
            <a:r>
              <a:rPr lang="en-US" dirty="0" err="1" smtClean="0"/>
              <a:t>jobInitQueue.notifyall</a:t>
            </a:r>
            <a:r>
              <a:rPr lang="en-US" dirty="0" smtClean="0"/>
              <a:t>();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ob = </a:t>
            </a:r>
            <a:r>
              <a:rPr lang="en-US" dirty="0" err="1" smtClean="0"/>
              <a:t>jobInitQueue.remove</a:t>
            </a:r>
            <a:r>
              <a:rPr lang="en-US" dirty="0" smtClean="0"/>
              <a:t>(0);</a:t>
            </a:r>
          </a:p>
          <a:p>
            <a:pPr lvl="1"/>
            <a:r>
              <a:rPr lang="en-US" dirty="0" err="1" smtClean="0"/>
              <a:t>job.initTasks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40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JobInProgress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JobInProgress</a:t>
            </a:r>
            <a:r>
              <a:rPr lang="en-US" dirty="0" smtClean="0"/>
              <a:t>(String </a:t>
            </a:r>
            <a:r>
              <a:rPr lang="en-US" dirty="0" err="1" smtClean="0"/>
              <a:t>jobid</a:t>
            </a:r>
            <a:r>
              <a:rPr lang="en-US" dirty="0" smtClean="0"/>
              <a:t>, </a:t>
            </a:r>
            <a:r>
              <a:rPr lang="en-US" dirty="0" err="1" smtClean="0"/>
              <a:t>JobTracker</a:t>
            </a:r>
            <a:r>
              <a:rPr lang="en-US" dirty="0" smtClean="0"/>
              <a:t> </a:t>
            </a:r>
            <a:r>
              <a:rPr lang="en-US" dirty="0" err="1" smtClean="0"/>
              <a:t>jobtracker</a:t>
            </a:r>
            <a:r>
              <a:rPr lang="en-US" dirty="0" smtClean="0"/>
              <a:t>, </a:t>
            </a:r>
            <a:r>
              <a:rPr lang="en-US" dirty="0" err="1" smtClean="0"/>
              <a:t>JobConf</a:t>
            </a:r>
            <a:r>
              <a:rPr lang="en-US" dirty="0" smtClean="0"/>
              <a:t> </a:t>
            </a:r>
            <a:r>
              <a:rPr lang="en-US" dirty="0" err="1" smtClean="0"/>
              <a:t>default_conf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JobInProgress.initTasks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DataInputStream</a:t>
            </a:r>
            <a:r>
              <a:rPr lang="en-US" dirty="0" smtClean="0"/>
              <a:t> </a:t>
            </a:r>
            <a:r>
              <a:rPr lang="en-US" dirty="0" err="1" smtClean="0"/>
              <a:t>splitFile</a:t>
            </a:r>
            <a:r>
              <a:rPr lang="en-US" dirty="0" smtClean="0"/>
              <a:t> = </a:t>
            </a:r>
            <a:r>
              <a:rPr lang="en-US" dirty="0" err="1" smtClean="0"/>
              <a:t>fs.open</a:t>
            </a:r>
            <a:r>
              <a:rPr lang="en-US" dirty="0" smtClean="0"/>
              <a:t>(new Path(</a:t>
            </a:r>
            <a:r>
              <a:rPr lang="en-US" dirty="0" err="1" smtClean="0"/>
              <a:t>conf.get</a:t>
            </a:r>
            <a:r>
              <a:rPr lang="en-US" dirty="0" smtClean="0"/>
              <a:t>(“</a:t>
            </a:r>
            <a:r>
              <a:rPr lang="en-US" dirty="0" err="1" smtClean="0"/>
              <a:t>mapred.job.split.file</a:t>
            </a:r>
            <a:r>
              <a:rPr lang="en-US" dirty="0" smtClean="0"/>
              <a:t>”))); </a:t>
            </a:r>
          </a:p>
          <a:p>
            <a:pPr marL="3492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// </a:t>
            </a:r>
            <a:r>
              <a:rPr lang="en-US" dirty="0" err="1" smtClean="0"/>
              <a:t>mapred.job.split.file</a:t>
            </a:r>
            <a:r>
              <a:rPr lang="en-US" dirty="0" smtClean="0"/>
              <a:t> --&gt; $SYSTEMDIR/$JOBID/</a:t>
            </a:r>
            <a:r>
              <a:rPr lang="en-US" dirty="0" err="1" smtClean="0"/>
              <a:t>job.split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0829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JobInProgress</a:t>
            </a:r>
            <a:r>
              <a:rPr lang="en-US" dirty="0"/>
              <a:t>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splits = </a:t>
            </a:r>
            <a:r>
              <a:rPr lang="en-US" dirty="0" err="1" smtClean="0"/>
              <a:t>JobClient.readSplitFile</a:t>
            </a:r>
            <a:r>
              <a:rPr lang="en-US" dirty="0" smtClean="0"/>
              <a:t>(</a:t>
            </a:r>
            <a:r>
              <a:rPr lang="en-US" dirty="0" err="1" smtClean="0"/>
              <a:t>splitFile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numMapTasks</a:t>
            </a:r>
            <a:r>
              <a:rPr lang="en-US" dirty="0" smtClean="0"/>
              <a:t> = </a:t>
            </a:r>
            <a:r>
              <a:rPr lang="en-US" dirty="0" err="1" smtClean="0"/>
              <a:t>splits.length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maps[</a:t>
            </a:r>
            <a:r>
              <a:rPr lang="en-US" dirty="0" err="1" smtClean="0"/>
              <a:t>i</a:t>
            </a:r>
            <a:r>
              <a:rPr lang="en-US" dirty="0" smtClean="0"/>
              <a:t>] = new </a:t>
            </a:r>
            <a:r>
              <a:rPr lang="en-US" dirty="0" err="1" smtClean="0"/>
              <a:t>TaskInProgress</a:t>
            </a:r>
            <a:r>
              <a:rPr lang="en-US" dirty="0" smtClean="0"/>
              <a:t>(</a:t>
            </a:r>
            <a:r>
              <a:rPr lang="en-US" dirty="0" err="1" smtClean="0"/>
              <a:t>jobId</a:t>
            </a:r>
            <a:r>
              <a:rPr lang="en-US" dirty="0" smtClean="0"/>
              <a:t>, </a:t>
            </a:r>
            <a:r>
              <a:rPr lang="en-US" dirty="0" err="1" smtClean="0"/>
              <a:t>jobFile</a:t>
            </a:r>
            <a:r>
              <a:rPr lang="en-US" dirty="0" smtClean="0"/>
              <a:t>, splits[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jobtracker</a:t>
            </a:r>
            <a:r>
              <a:rPr lang="en-US" dirty="0" smtClean="0"/>
              <a:t>, </a:t>
            </a:r>
            <a:r>
              <a:rPr lang="en-US" dirty="0" err="1" smtClean="0"/>
              <a:t>conf</a:t>
            </a:r>
            <a:r>
              <a:rPr lang="en-US" dirty="0" smtClean="0"/>
              <a:t>, this,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reduces[</a:t>
            </a:r>
            <a:r>
              <a:rPr lang="en-US" dirty="0" err="1" smtClean="0"/>
              <a:t>i</a:t>
            </a:r>
            <a:r>
              <a:rPr lang="en-US" dirty="0" smtClean="0"/>
              <a:t>] = new </a:t>
            </a:r>
            <a:r>
              <a:rPr lang="en-US" dirty="0" err="1" smtClean="0"/>
              <a:t>TaskInProgress</a:t>
            </a:r>
            <a:r>
              <a:rPr lang="en-US" dirty="0" smtClean="0"/>
              <a:t>(</a:t>
            </a:r>
            <a:r>
              <a:rPr lang="en-US" dirty="0" err="1" smtClean="0"/>
              <a:t>jobId</a:t>
            </a:r>
            <a:r>
              <a:rPr lang="en-US" dirty="0" smtClean="0"/>
              <a:t>, </a:t>
            </a:r>
            <a:r>
              <a:rPr lang="en-US" dirty="0" err="1" smtClean="0"/>
              <a:t>jobFile</a:t>
            </a:r>
            <a:r>
              <a:rPr lang="en-US" dirty="0" smtClean="0"/>
              <a:t>, splits[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jobtracker</a:t>
            </a:r>
            <a:r>
              <a:rPr lang="en-US" dirty="0" smtClean="0"/>
              <a:t>, </a:t>
            </a:r>
            <a:r>
              <a:rPr lang="en-US" dirty="0" err="1" smtClean="0"/>
              <a:t>conf</a:t>
            </a:r>
            <a:r>
              <a:rPr lang="en-US" dirty="0" smtClean="0"/>
              <a:t>, this,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JobStatus</a:t>
            </a:r>
            <a:r>
              <a:rPr lang="en-US" dirty="0" smtClean="0"/>
              <a:t> --&gt; </a:t>
            </a:r>
            <a:r>
              <a:rPr lang="en-US" dirty="0" err="1" smtClean="0"/>
              <a:t>JobStatus.RUNNING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61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JobTracker</a:t>
            </a:r>
            <a:r>
              <a:rPr lang="en-US" dirty="0" smtClean="0"/>
              <a:t> Task Scheduling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Task </a:t>
            </a:r>
            <a:r>
              <a:rPr lang="en-US" dirty="0" err="1" smtClean="0"/>
              <a:t>getNewTaskForTaskTracker</a:t>
            </a:r>
            <a:r>
              <a:rPr lang="en-US" dirty="0" smtClean="0"/>
              <a:t>(String </a:t>
            </a:r>
            <a:r>
              <a:rPr lang="en-US" dirty="0" err="1" smtClean="0"/>
              <a:t>taskTracker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Compute the maximum tasks that can be running on 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maxCurrentMap</a:t>
            </a:r>
            <a:r>
              <a:rPr lang="en-US" dirty="0" smtClean="0"/>
              <a:t> Tasks = </a:t>
            </a:r>
            <a:r>
              <a:rPr lang="en-US" dirty="0" err="1" smtClean="0"/>
              <a:t>tts.getMaxMapTasks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maxMapLoad</a:t>
            </a:r>
            <a:r>
              <a:rPr lang="en-US" dirty="0" smtClean="0"/>
              <a:t> = </a:t>
            </a:r>
            <a:r>
              <a:rPr lang="en-US" dirty="0" err="1" smtClean="0"/>
              <a:t>Math.min</a:t>
            </a:r>
            <a:r>
              <a:rPr lang="en-US" dirty="0" smtClean="0"/>
              <a:t>(</a:t>
            </a:r>
            <a:r>
              <a:rPr lang="en-US" dirty="0" err="1" smtClean="0"/>
              <a:t>maxCurrentMapTasks</a:t>
            </a:r>
            <a:r>
              <a:rPr lang="en-US" dirty="0" smtClean="0"/>
              <a:t>,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Math.ceil</a:t>
            </a:r>
            <a:r>
              <a:rPr lang="en-US" dirty="0" smtClean="0"/>
              <a:t>(double) </a:t>
            </a:r>
            <a:r>
              <a:rPr lang="en-US" dirty="0" err="1" smtClean="0"/>
              <a:t>remainingMapLoad</a:t>
            </a:r>
            <a:r>
              <a:rPr lang="en-US" dirty="0" smtClean="0"/>
              <a:t>/</a:t>
            </a:r>
            <a:r>
              <a:rPr lang="en-US" dirty="0" err="1" smtClean="0"/>
              <a:t>numTaskTrackers</a:t>
            </a:r>
            <a:r>
              <a:rPr lang="en-US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74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JobTracker</a:t>
            </a:r>
            <a:r>
              <a:rPr lang="en-US" dirty="0"/>
              <a:t> Task Scheduling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numMaps</a:t>
            </a:r>
            <a:r>
              <a:rPr lang="en-US" dirty="0" smtClean="0"/>
              <a:t> = </a:t>
            </a:r>
            <a:r>
              <a:rPr lang="en-US" dirty="0" err="1" smtClean="0"/>
              <a:t>tts.countMapTasks</a:t>
            </a:r>
            <a:r>
              <a:rPr lang="en-US" dirty="0" smtClean="0"/>
              <a:t>(); // running tasks number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numMaps</a:t>
            </a:r>
            <a:r>
              <a:rPr lang="en-US" dirty="0" smtClean="0"/>
              <a:t> &lt; </a:t>
            </a:r>
            <a:r>
              <a:rPr lang="en-US" dirty="0" err="1" smtClean="0"/>
              <a:t>maxMapLoad</a:t>
            </a:r>
            <a:r>
              <a:rPr lang="en-US" dirty="0" smtClean="0"/>
              <a:t>, then more tasks can be allocated, then based on priority, pick the first job from the </a:t>
            </a:r>
            <a:r>
              <a:rPr lang="en-US" dirty="0" err="1" smtClean="0"/>
              <a:t>jobsByPriority</a:t>
            </a:r>
            <a:r>
              <a:rPr lang="en-US" dirty="0" smtClean="0"/>
              <a:t> Queue, create a task, and return to 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1"/>
            <a:r>
              <a:rPr lang="en-US" dirty="0" smtClean="0"/>
              <a:t>Task t = </a:t>
            </a:r>
            <a:r>
              <a:rPr lang="en-US" dirty="0" err="1" smtClean="0"/>
              <a:t>job.obtainNewMapTask</a:t>
            </a:r>
            <a:r>
              <a:rPr lang="en-US" dirty="0" smtClean="0"/>
              <a:t>(</a:t>
            </a:r>
            <a:r>
              <a:rPr lang="en-US" dirty="0" err="1" smtClean="0"/>
              <a:t>tts</a:t>
            </a:r>
            <a:r>
              <a:rPr lang="en-US" dirty="0" smtClean="0"/>
              <a:t>, </a:t>
            </a:r>
            <a:r>
              <a:rPr lang="en-US" dirty="0" err="1" smtClean="0"/>
              <a:t>numTaskTrackers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04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Brief History of </a:t>
            </a:r>
            <a:r>
              <a:rPr lang="en-US" dirty="0" err="1" smtClean="0">
                <a:latin typeface="Cambria" pitchFamily="18" charset="0"/>
              </a:rPr>
              <a:t>Hadoop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7048" y="1295400"/>
            <a:ext cx="7215188" cy="1600199"/>
          </a:xfrm>
        </p:spPr>
        <p:txBody>
          <a:bodyPr/>
          <a:lstStyle/>
          <a:p>
            <a:r>
              <a:rPr lang="en-US" dirty="0" smtClean="0"/>
              <a:t>Designed to answer the question: </a:t>
            </a:r>
            <a:r>
              <a:rPr lang="en-US" b="1" dirty="0" smtClean="0"/>
              <a:t>“How to process big data with reasonable cost and time?”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6" name="Picture 2" descr="http://2.bp.blogspot.com/-Y0yKsyAy3QQ/UGv2G6PLYBI/AAAAAAAAAOw/mG4diacSefQ/s320/web-crawler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24200"/>
            <a:ext cx="3286125" cy="289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920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TaskTracker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initialize()</a:t>
            </a:r>
          </a:p>
          <a:p>
            <a:pPr lvl="1"/>
            <a:r>
              <a:rPr lang="en-US" dirty="0" smtClean="0"/>
              <a:t>Remove original local directory</a:t>
            </a:r>
          </a:p>
          <a:p>
            <a:pPr lvl="1"/>
            <a:r>
              <a:rPr lang="en-US" dirty="0" smtClean="0"/>
              <a:t>RPC initialization</a:t>
            </a:r>
          </a:p>
          <a:p>
            <a:pPr lvl="2"/>
            <a:r>
              <a:rPr lang="en-US" dirty="0" err="1" smtClean="0"/>
              <a:t>TaskReportServer</a:t>
            </a:r>
            <a:r>
              <a:rPr lang="en-US" dirty="0" smtClean="0"/>
              <a:t> = </a:t>
            </a:r>
            <a:r>
              <a:rPr lang="en-US" dirty="0" err="1" smtClean="0"/>
              <a:t>RPC.getServer</a:t>
            </a:r>
            <a:r>
              <a:rPr lang="en-US" dirty="0" smtClean="0"/>
              <a:t>(this, </a:t>
            </a:r>
            <a:r>
              <a:rPr lang="en-US" dirty="0" err="1" smtClean="0"/>
              <a:t>bindAddress</a:t>
            </a:r>
            <a:r>
              <a:rPr lang="en-US" dirty="0" smtClean="0"/>
              <a:t>, </a:t>
            </a:r>
            <a:r>
              <a:rPr lang="en-US" dirty="0" err="1" smtClean="0"/>
              <a:t>tmpPort</a:t>
            </a:r>
            <a:r>
              <a:rPr lang="en-US" dirty="0" smtClean="0"/>
              <a:t>, max, false, this, </a:t>
            </a:r>
            <a:r>
              <a:rPr lang="en-US" dirty="0" err="1" smtClean="0"/>
              <a:t>fConf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InterTrackerProtocol</a:t>
            </a:r>
            <a:r>
              <a:rPr lang="en-US" dirty="0" smtClean="0"/>
              <a:t> </a:t>
            </a:r>
            <a:r>
              <a:rPr lang="en-US" dirty="0" err="1" smtClean="0"/>
              <a:t>jobClient</a:t>
            </a:r>
            <a:r>
              <a:rPr lang="en-US" dirty="0" smtClean="0"/>
              <a:t> = (</a:t>
            </a:r>
            <a:r>
              <a:rPr lang="en-US" dirty="0" err="1" smtClean="0"/>
              <a:t>InterTrackerProtocol</a:t>
            </a:r>
            <a:r>
              <a:rPr lang="en-US" dirty="0" smtClean="0"/>
              <a:t>) </a:t>
            </a:r>
            <a:r>
              <a:rPr lang="en-US" dirty="0" err="1" smtClean="0"/>
              <a:t>RPC.waitForProxy</a:t>
            </a:r>
            <a:r>
              <a:rPr lang="en-US" dirty="0" smtClean="0"/>
              <a:t>(</a:t>
            </a:r>
            <a:r>
              <a:rPr lang="en-US" dirty="0" err="1" smtClean="0"/>
              <a:t>InterTrackerProtocol.class</a:t>
            </a:r>
            <a:r>
              <a:rPr lang="en-US" dirty="0" smtClean="0"/>
              <a:t>, </a:t>
            </a:r>
            <a:r>
              <a:rPr lang="en-US" dirty="0" err="1" smtClean="0"/>
              <a:t>InterTrackerProtocol.versionID</a:t>
            </a:r>
            <a:r>
              <a:rPr lang="en-US" dirty="0" smtClean="0"/>
              <a:t>, </a:t>
            </a:r>
            <a:r>
              <a:rPr lang="en-US" dirty="0" err="1" smtClean="0"/>
              <a:t>jobTrackAddr</a:t>
            </a:r>
            <a:r>
              <a:rPr lang="en-US" dirty="0" smtClean="0"/>
              <a:t>, </a:t>
            </a:r>
            <a:r>
              <a:rPr lang="en-US" dirty="0" err="1" smtClean="0"/>
              <a:t>this.fConf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58445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TaskTracker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run();</a:t>
            </a:r>
          </a:p>
          <a:p>
            <a:r>
              <a:rPr lang="en-US" dirty="0" err="1" smtClean="0"/>
              <a:t>offerService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TaskTracker</a:t>
            </a:r>
            <a:r>
              <a:rPr lang="en-US" dirty="0" smtClean="0"/>
              <a:t> talks to </a:t>
            </a:r>
            <a:r>
              <a:rPr lang="en-US" dirty="0" err="1" smtClean="0"/>
              <a:t>JobTracker</a:t>
            </a:r>
            <a:r>
              <a:rPr lang="en-US" dirty="0" smtClean="0"/>
              <a:t> with </a:t>
            </a:r>
            <a:r>
              <a:rPr lang="en-US" dirty="0" err="1" smtClean="0"/>
              <a:t>HeartBeat</a:t>
            </a:r>
            <a:r>
              <a:rPr lang="en-US" dirty="0" smtClean="0"/>
              <a:t> message periodically</a:t>
            </a:r>
          </a:p>
          <a:p>
            <a:pPr lvl="1"/>
            <a:r>
              <a:rPr lang="en-US" dirty="0" err="1" smtClean="0"/>
              <a:t>HeatbeatResponse</a:t>
            </a:r>
            <a:r>
              <a:rPr lang="en-US" dirty="0" smtClean="0"/>
              <a:t> </a:t>
            </a:r>
            <a:r>
              <a:rPr lang="en-US" dirty="0" err="1" smtClean="0"/>
              <a:t>heartbeatResponse</a:t>
            </a:r>
            <a:r>
              <a:rPr lang="en-US" dirty="0" smtClean="0"/>
              <a:t> = </a:t>
            </a:r>
            <a:r>
              <a:rPr lang="en-US" dirty="0" err="1" smtClean="0"/>
              <a:t>transmitHeartBeat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146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176880" cy="1447800"/>
          </a:xfrm>
        </p:spPr>
        <p:txBody>
          <a:bodyPr/>
          <a:lstStyle/>
          <a:p>
            <a:r>
              <a:rPr lang="en-US" dirty="0" smtClean="0"/>
              <a:t>Run Task on </a:t>
            </a:r>
            <a:r>
              <a:rPr lang="en-US" dirty="0" err="1" smtClean="0"/>
              <a:t>TaskTracker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TaskTracker.localizeJob</a:t>
            </a:r>
            <a:r>
              <a:rPr lang="en-US" dirty="0" smtClean="0"/>
              <a:t>(</a:t>
            </a:r>
            <a:r>
              <a:rPr lang="en-US" dirty="0" err="1" smtClean="0"/>
              <a:t>TaskInProgress</a:t>
            </a:r>
            <a:r>
              <a:rPr lang="en-US" dirty="0" smtClean="0"/>
              <a:t> tip);</a:t>
            </a:r>
          </a:p>
          <a:p>
            <a:r>
              <a:rPr lang="en-US" dirty="0" err="1" smtClean="0"/>
              <a:t>launchTasksForJob</a:t>
            </a:r>
            <a:r>
              <a:rPr lang="en-US" dirty="0" smtClean="0"/>
              <a:t>(tip, new </a:t>
            </a:r>
            <a:r>
              <a:rPr lang="en-US" dirty="0" err="1" smtClean="0"/>
              <a:t>JobConf</a:t>
            </a:r>
            <a:r>
              <a:rPr lang="en-US" dirty="0" smtClean="0"/>
              <a:t>(</a:t>
            </a:r>
            <a:r>
              <a:rPr lang="en-US" dirty="0" err="1" smtClean="0"/>
              <a:t>rjob.jobFile</a:t>
            </a:r>
            <a:r>
              <a:rPr lang="en-US" dirty="0" smtClean="0"/>
              <a:t>));</a:t>
            </a:r>
          </a:p>
          <a:p>
            <a:pPr lvl="1"/>
            <a:r>
              <a:rPr lang="en-US" dirty="0" err="1" smtClean="0"/>
              <a:t>tip.launchTask</a:t>
            </a:r>
            <a:r>
              <a:rPr lang="en-US" dirty="0" smtClean="0"/>
              <a:t>(); // </a:t>
            </a:r>
            <a:r>
              <a:rPr lang="en-US" dirty="0" err="1" smtClean="0"/>
              <a:t>TaskTracker.TaskInProgress</a:t>
            </a:r>
            <a:endParaRPr lang="en-US" dirty="0" smtClean="0"/>
          </a:p>
          <a:p>
            <a:pPr lvl="1"/>
            <a:r>
              <a:rPr lang="en-US" dirty="0" err="1" smtClean="0"/>
              <a:t>tip.localizeTask</a:t>
            </a:r>
            <a:r>
              <a:rPr lang="en-US" dirty="0" smtClean="0"/>
              <a:t>(task); // create folder, symbol link</a:t>
            </a:r>
          </a:p>
          <a:p>
            <a:pPr lvl="1"/>
            <a:r>
              <a:rPr lang="en-US" dirty="0" smtClean="0"/>
              <a:t>runner = </a:t>
            </a:r>
            <a:r>
              <a:rPr lang="en-US" dirty="0" err="1" smtClean="0"/>
              <a:t>task.createRunner</a:t>
            </a:r>
            <a:r>
              <a:rPr lang="en-US" dirty="0" smtClean="0"/>
              <a:t>(</a:t>
            </a:r>
            <a:r>
              <a:rPr lang="en-US" dirty="0" err="1" smtClean="0"/>
              <a:t>TaskTracker.this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runner.start</a:t>
            </a:r>
            <a:r>
              <a:rPr lang="en-US" dirty="0" smtClean="0"/>
              <a:t>(); // start </a:t>
            </a:r>
            <a:r>
              <a:rPr lang="en-US" dirty="0" err="1" smtClean="0"/>
              <a:t>TaskRunner</a:t>
            </a:r>
            <a:r>
              <a:rPr lang="en-US" dirty="0" smtClean="0"/>
              <a:t>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44350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217846" cy="1447800"/>
          </a:xfrm>
        </p:spPr>
        <p:txBody>
          <a:bodyPr/>
          <a:lstStyle/>
          <a:p>
            <a:r>
              <a:rPr lang="en-US" dirty="0"/>
              <a:t>Run Task on </a:t>
            </a:r>
            <a:r>
              <a:rPr lang="en-US" dirty="0" err="1"/>
              <a:t>TaskTracker</a:t>
            </a:r>
            <a:r>
              <a:rPr lang="en-US" dirty="0"/>
              <a:t>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TaskRunner.run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Configure child process’ </a:t>
            </a:r>
            <a:r>
              <a:rPr lang="en-US" dirty="0" err="1" smtClean="0"/>
              <a:t>jvm</a:t>
            </a:r>
            <a:r>
              <a:rPr lang="en-US" dirty="0" smtClean="0"/>
              <a:t> parameters, i.e. </a:t>
            </a:r>
            <a:r>
              <a:rPr lang="en-US" dirty="0" err="1" smtClean="0"/>
              <a:t>classpath</a:t>
            </a:r>
            <a:r>
              <a:rPr lang="en-US" dirty="0" smtClean="0"/>
              <a:t>, </a:t>
            </a:r>
            <a:r>
              <a:rPr lang="en-US" dirty="0" err="1" smtClean="0"/>
              <a:t>taskid</a:t>
            </a:r>
            <a:r>
              <a:rPr lang="en-US" dirty="0" smtClean="0"/>
              <a:t>, </a:t>
            </a:r>
            <a:r>
              <a:rPr lang="en-US" dirty="0" err="1" smtClean="0"/>
              <a:t>taskReportServer’s</a:t>
            </a:r>
            <a:r>
              <a:rPr lang="en-US" dirty="0" smtClean="0"/>
              <a:t> address &amp; port</a:t>
            </a:r>
          </a:p>
          <a:p>
            <a:pPr lvl="1"/>
            <a:r>
              <a:rPr lang="en-US" dirty="0" smtClean="0"/>
              <a:t>Start Child Process</a:t>
            </a:r>
          </a:p>
          <a:p>
            <a:pPr lvl="2"/>
            <a:r>
              <a:rPr lang="en-US" dirty="0" err="1" smtClean="0"/>
              <a:t>runChild</a:t>
            </a:r>
            <a:r>
              <a:rPr lang="en-US" dirty="0" smtClean="0"/>
              <a:t>(</a:t>
            </a:r>
            <a:r>
              <a:rPr lang="en-US" dirty="0" err="1" smtClean="0"/>
              <a:t>wrappedCommand</a:t>
            </a:r>
            <a:r>
              <a:rPr lang="en-US" dirty="0" smtClean="0"/>
              <a:t>, </a:t>
            </a:r>
            <a:r>
              <a:rPr lang="en-US" dirty="0" err="1" smtClean="0"/>
              <a:t>workDir</a:t>
            </a:r>
            <a:r>
              <a:rPr lang="en-US" dirty="0" smtClean="0"/>
              <a:t>, </a:t>
            </a:r>
            <a:r>
              <a:rPr lang="en-US" dirty="0" err="1" smtClean="0"/>
              <a:t>taskid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05242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Child.main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RPC Proxy, and execute RPC invocation</a:t>
            </a:r>
          </a:p>
          <a:p>
            <a:pPr lvl="1"/>
            <a:r>
              <a:rPr lang="en-US" dirty="0" err="1" smtClean="0"/>
              <a:t>TaskUmbilicalProtocol</a:t>
            </a:r>
            <a:r>
              <a:rPr lang="en-US" dirty="0" smtClean="0"/>
              <a:t> umbilical = (</a:t>
            </a:r>
            <a:r>
              <a:rPr lang="en-US" dirty="0" err="1" smtClean="0"/>
              <a:t>TaskUmbilicalProtocol</a:t>
            </a:r>
            <a:r>
              <a:rPr lang="en-US" dirty="0" smtClean="0"/>
              <a:t>) </a:t>
            </a:r>
            <a:r>
              <a:rPr lang="en-US" dirty="0" err="1" smtClean="0"/>
              <a:t>RPC.getProxy</a:t>
            </a:r>
            <a:r>
              <a:rPr lang="en-US" dirty="0" smtClean="0"/>
              <a:t>(</a:t>
            </a:r>
            <a:r>
              <a:rPr lang="en-US" dirty="0" err="1" smtClean="0"/>
              <a:t>TaskUmbilicalProtocol.class</a:t>
            </a:r>
            <a:r>
              <a:rPr lang="en-US" dirty="0" smtClean="0"/>
              <a:t>, </a:t>
            </a:r>
            <a:r>
              <a:rPr lang="en-US" dirty="0" err="1" smtClean="0"/>
              <a:t>TaskUmbilicalProtocol.versionID</a:t>
            </a:r>
            <a:r>
              <a:rPr lang="en-US" dirty="0" smtClean="0"/>
              <a:t>, address, </a:t>
            </a:r>
            <a:r>
              <a:rPr lang="en-US" dirty="0" err="1" smtClean="0"/>
              <a:t>defaultConf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Task task = </a:t>
            </a:r>
            <a:r>
              <a:rPr lang="en-US" dirty="0" err="1" smtClean="0"/>
              <a:t>umbilical.getTask</a:t>
            </a:r>
            <a:r>
              <a:rPr lang="en-US" dirty="0" smtClean="0"/>
              <a:t>(</a:t>
            </a:r>
            <a:r>
              <a:rPr lang="en-US" dirty="0" err="1" smtClean="0"/>
              <a:t>taskid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task.run</a:t>
            </a:r>
            <a:r>
              <a:rPr lang="en-US" dirty="0" smtClean="0"/>
              <a:t>(); // </a:t>
            </a:r>
            <a:r>
              <a:rPr lang="en-US" dirty="0" err="1" smtClean="0"/>
              <a:t>mapTask</a:t>
            </a:r>
            <a:r>
              <a:rPr lang="en-US" dirty="0" smtClean="0"/>
              <a:t> / </a:t>
            </a:r>
            <a:r>
              <a:rPr lang="en-US" dirty="0" err="1" smtClean="0"/>
              <a:t>reduceTask.run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4325020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Job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Child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ask.done</a:t>
            </a:r>
            <a:r>
              <a:rPr lang="en-US" dirty="0" smtClean="0"/>
              <a:t>(</a:t>
            </a:r>
            <a:r>
              <a:rPr lang="en-US" dirty="0" err="1" smtClean="0"/>
              <a:t>umilical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RPC call: </a:t>
            </a:r>
            <a:r>
              <a:rPr lang="en-US" dirty="0" err="1" smtClean="0"/>
              <a:t>umbilical.done</a:t>
            </a:r>
            <a:r>
              <a:rPr lang="en-US" dirty="0" smtClean="0"/>
              <a:t>(</a:t>
            </a:r>
            <a:r>
              <a:rPr lang="en-US" dirty="0" err="1" smtClean="0"/>
              <a:t>taskId</a:t>
            </a:r>
            <a:r>
              <a:rPr lang="en-US" dirty="0" smtClean="0"/>
              <a:t>, </a:t>
            </a:r>
            <a:r>
              <a:rPr lang="en-US" dirty="0" err="1" smtClean="0"/>
              <a:t>shouldBePromoted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TaskTracker</a:t>
            </a:r>
            <a:endParaRPr lang="en-US" dirty="0" smtClean="0"/>
          </a:p>
          <a:p>
            <a:pPr lvl="1"/>
            <a:r>
              <a:rPr lang="en-US" dirty="0" smtClean="0"/>
              <a:t>done(</a:t>
            </a:r>
            <a:r>
              <a:rPr lang="en-US" dirty="0" err="1" smtClean="0"/>
              <a:t>taskId</a:t>
            </a:r>
            <a:r>
              <a:rPr lang="en-US" dirty="0" smtClean="0"/>
              <a:t>, </a:t>
            </a:r>
            <a:r>
              <a:rPr lang="en-US" dirty="0" err="1" smtClean="0"/>
              <a:t>shouldPromote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TaskInProgress</a:t>
            </a:r>
            <a:r>
              <a:rPr lang="en-US" dirty="0" smtClean="0"/>
              <a:t> tip = </a:t>
            </a:r>
            <a:r>
              <a:rPr lang="en-US" dirty="0" err="1" smtClean="0"/>
              <a:t>tasks.get</a:t>
            </a:r>
            <a:r>
              <a:rPr lang="en-US" dirty="0" smtClean="0"/>
              <a:t>(</a:t>
            </a:r>
            <a:r>
              <a:rPr lang="en-US" dirty="0" err="1" smtClean="0"/>
              <a:t>taskid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/>
              <a:t>t</a:t>
            </a:r>
            <a:r>
              <a:rPr lang="en-US" dirty="0" err="1" smtClean="0"/>
              <a:t>ip.reportDone</a:t>
            </a:r>
            <a:r>
              <a:rPr lang="en-US" dirty="0" smtClean="0"/>
              <a:t>(</a:t>
            </a:r>
            <a:r>
              <a:rPr lang="en-US" dirty="0" err="1" smtClean="0"/>
              <a:t>shouldPromote</a:t>
            </a:r>
            <a:r>
              <a:rPr lang="en-US" dirty="0" smtClean="0"/>
              <a:t>);</a:t>
            </a:r>
          </a:p>
          <a:p>
            <a:pPr lvl="3"/>
            <a:r>
              <a:rPr lang="en-US" dirty="0" err="1" smtClean="0"/>
              <a:t>taskStatus.setRunState</a:t>
            </a:r>
            <a:r>
              <a:rPr lang="en-US" dirty="0" smtClean="0"/>
              <a:t>(</a:t>
            </a:r>
            <a:r>
              <a:rPr lang="en-US" dirty="0" err="1" smtClean="0"/>
              <a:t>TaskStatus.State.SUCCEEDED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92482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Job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JobTracker</a:t>
            </a:r>
            <a:endParaRPr lang="en-US" dirty="0" smtClean="0"/>
          </a:p>
          <a:p>
            <a:pPr lvl="1"/>
            <a:r>
              <a:rPr lang="en-US" dirty="0" err="1" smtClean="0"/>
              <a:t>TaskStatus</a:t>
            </a:r>
            <a:r>
              <a:rPr lang="en-US" dirty="0" smtClean="0"/>
              <a:t> report: </a:t>
            </a:r>
            <a:r>
              <a:rPr lang="en-US" dirty="0" err="1" smtClean="0"/>
              <a:t>status.getTaskReports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TaskInProgress</a:t>
            </a:r>
            <a:r>
              <a:rPr lang="en-US" dirty="0" smtClean="0"/>
              <a:t> tip = </a:t>
            </a:r>
            <a:r>
              <a:rPr lang="en-US" dirty="0" err="1" smtClean="0"/>
              <a:t>taskidToTIPMap.get</a:t>
            </a:r>
            <a:r>
              <a:rPr lang="en-US" dirty="0" smtClean="0"/>
              <a:t>(</a:t>
            </a:r>
            <a:r>
              <a:rPr lang="en-US" dirty="0" err="1" smtClean="0"/>
              <a:t>taskId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JobInProgress</a:t>
            </a:r>
            <a:r>
              <a:rPr lang="en-US" dirty="0" smtClean="0"/>
              <a:t> update </a:t>
            </a:r>
            <a:r>
              <a:rPr lang="en-US" dirty="0" err="1" smtClean="0"/>
              <a:t>JobStatus</a:t>
            </a:r>
            <a:endParaRPr lang="en-US" dirty="0" smtClean="0"/>
          </a:p>
          <a:p>
            <a:pPr lvl="2"/>
            <a:r>
              <a:rPr lang="en-US" dirty="0" err="1" smtClean="0"/>
              <a:t>tip.getJob</a:t>
            </a:r>
            <a:r>
              <a:rPr lang="en-US" dirty="0" smtClean="0"/>
              <a:t>().</a:t>
            </a:r>
            <a:r>
              <a:rPr lang="en-US" dirty="0" err="1" smtClean="0"/>
              <a:t>updateTaskStatus</a:t>
            </a:r>
            <a:r>
              <a:rPr lang="en-US" dirty="0" smtClean="0"/>
              <a:t>(tip, report, </a:t>
            </a:r>
            <a:r>
              <a:rPr lang="en-US" dirty="0" err="1" smtClean="0"/>
              <a:t>myMetrics</a:t>
            </a:r>
            <a:r>
              <a:rPr lang="en-US" dirty="0" smtClean="0"/>
              <a:t>);</a:t>
            </a:r>
          </a:p>
          <a:p>
            <a:pPr lvl="3"/>
            <a:r>
              <a:rPr lang="en-US" dirty="0" smtClean="0"/>
              <a:t>One task of current job is finished</a:t>
            </a:r>
          </a:p>
          <a:p>
            <a:pPr lvl="3"/>
            <a:r>
              <a:rPr lang="en-US" dirty="0" err="1" smtClean="0"/>
              <a:t>completedTask</a:t>
            </a:r>
            <a:r>
              <a:rPr lang="en-US" dirty="0" smtClean="0"/>
              <a:t>(tip, </a:t>
            </a:r>
            <a:r>
              <a:rPr lang="en-US" dirty="0" err="1" smtClean="0"/>
              <a:t>taskStatus</a:t>
            </a:r>
            <a:r>
              <a:rPr lang="en-US" dirty="0" smtClean="0"/>
              <a:t>, metrics);</a:t>
            </a:r>
          </a:p>
          <a:p>
            <a:pPr lvl="3"/>
            <a:r>
              <a:rPr lang="en-US" dirty="0" smtClean="0"/>
              <a:t>If (</a:t>
            </a:r>
            <a:r>
              <a:rPr lang="en-US" dirty="0" err="1" smtClean="0"/>
              <a:t>this.status.getRunState</a:t>
            </a:r>
            <a:r>
              <a:rPr lang="en-US" dirty="0" smtClean="0"/>
              <a:t>() == </a:t>
            </a:r>
            <a:r>
              <a:rPr lang="en-US" dirty="0" err="1" smtClean="0"/>
              <a:t>JobStatus.RUNNING</a:t>
            </a:r>
            <a:r>
              <a:rPr lang="en-US" dirty="0" smtClean="0"/>
              <a:t> &amp;&amp; </a:t>
            </a:r>
            <a:r>
              <a:rPr lang="en-US" dirty="0" err="1" smtClean="0"/>
              <a:t>allDone</a:t>
            </a:r>
            <a:r>
              <a:rPr lang="en-US" dirty="0" smtClean="0"/>
              <a:t>) {</a:t>
            </a:r>
            <a:r>
              <a:rPr lang="en-US" dirty="0" err="1" smtClean="0"/>
              <a:t>this.status.setRunState</a:t>
            </a:r>
            <a:r>
              <a:rPr lang="en-US" dirty="0" smtClean="0"/>
              <a:t>(</a:t>
            </a:r>
            <a:r>
              <a:rPr lang="en-US" dirty="0" err="1" smtClean="0"/>
              <a:t>JobStatus.SUCCEEDED</a:t>
            </a:r>
            <a:r>
              <a:rPr lang="en-US" dirty="0" smtClean="0"/>
              <a:t>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25198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Count</a:t>
            </a:r>
          </a:p>
          <a:p>
            <a:pPr lvl="1"/>
            <a:r>
              <a:rPr lang="en-US" dirty="0" err="1"/>
              <a:t>hadoop</a:t>
            </a:r>
            <a:r>
              <a:rPr lang="en-US" dirty="0"/>
              <a:t> jar hadoop-0.20.2-examples.jar </a:t>
            </a:r>
            <a:r>
              <a:rPr lang="en-US" dirty="0" err="1"/>
              <a:t>wordcount</a:t>
            </a:r>
            <a:r>
              <a:rPr lang="en-US" dirty="0"/>
              <a:t> </a:t>
            </a:r>
            <a:r>
              <a:rPr lang="en-US" dirty="0" smtClean="0"/>
              <a:t>&lt;input </a:t>
            </a:r>
            <a:r>
              <a:rPr lang="en-US" dirty="0" err="1" smtClean="0"/>
              <a:t>dir</a:t>
            </a:r>
            <a:r>
              <a:rPr lang="en-US" dirty="0" smtClean="0"/>
              <a:t>&gt; &lt;output </a:t>
            </a:r>
            <a:r>
              <a:rPr lang="en-US" dirty="0" err="1" smtClean="0"/>
              <a:t>dir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Hive</a:t>
            </a:r>
          </a:p>
          <a:p>
            <a:pPr lvl="1"/>
            <a:r>
              <a:rPr lang="en-US" dirty="0"/>
              <a:t>hive -f </a:t>
            </a:r>
            <a:r>
              <a:rPr lang="en-US" dirty="0" err="1"/>
              <a:t>pagerank.hive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65372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Search engines in 1990s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5" b="53852"/>
          <a:stretch/>
        </p:blipFill>
        <p:spPr>
          <a:xfrm>
            <a:off x="4648200" y="931091"/>
            <a:ext cx="4127787" cy="23295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r="15294" b="33824"/>
          <a:stretch/>
        </p:blipFill>
        <p:spPr>
          <a:xfrm>
            <a:off x="533401" y="4191000"/>
            <a:ext cx="3733800" cy="25165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7548" b="54154"/>
          <a:stretch/>
        </p:blipFill>
        <p:spPr>
          <a:xfrm>
            <a:off x="4648200" y="3429000"/>
            <a:ext cx="4191000" cy="20202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0173" y="506146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1996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56533" y="13716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1996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67019" y="55626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1997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7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49" b="25399"/>
          <a:stretch/>
        </p:blipFill>
        <p:spPr>
          <a:xfrm>
            <a:off x="553721" y="1295400"/>
            <a:ext cx="3733800" cy="2722253"/>
          </a:xfrm>
        </p:spPr>
      </p:pic>
      <p:sp>
        <p:nvSpPr>
          <p:cNvPr id="24" name="Rectangle 23"/>
          <p:cNvSpPr/>
          <p:nvPr/>
        </p:nvSpPr>
        <p:spPr>
          <a:xfrm>
            <a:off x="750172" y="26670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1996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486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9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Google search engines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14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3" r="4486" b="43237"/>
          <a:stretch/>
        </p:blipFill>
        <p:spPr>
          <a:xfrm>
            <a:off x="1295400" y="1066800"/>
            <a:ext cx="5878286" cy="2833828"/>
          </a:xfrm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1" t="43719" r="3802" b="14336"/>
          <a:stretch/>
        </p:blipFill>
        <p:spPr bwMode="auto">
          <a:xfrm>
            <a:off x="1295401" y="4120330"/>
            <a:ext cx="5867399" cy="220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10522" y="27432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1998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0" y="485313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2013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566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Developers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5" t="12286" r="24349" b="37429"/>
          <a:stretch/>
        </p:blipFill>
        <p:spPr bwMode="auto">
          <a:xfrm>
            <a:off x="838200" y="1219200"/>
            <a:ext cx="2100943" cy="2873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4114800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Doug Cutting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3330476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2005</a:t>
            </a:r>
            <a:r>
              <a:rPr lang="en-US" dirty="0" smtClean="0"/>
              <a:t>: Doug Cutting and </a:t>
            </a:r>
            <a:r>
              <a:rPr lang="en-US" dirty="0"/>
              <a:t> Michael J. </a:t>
            </a:r>
            <a:r>
              <a:rPr lang="en-US" dirty="0" err="1" smtClean="0"/>
              <a:t>Cafarella</a:t>
            </a:r>
            <a:r>
              <a:rPr lang="en-US" dirty="0" smtClean="0"/>
              <a:t> developed </a:t>
            </a:r>
            <a:r>
              <a:rPr lang="en-US" dirty="0" err="1" smtClean="0"/>
              <a:t>Hadoop</a:t>
            </a:r>
            <a:r>
              <a:rPr lang="en-US" dirty="0" smtClean="0"/>
              <a:t> to support </a:t>
            </a:r>
            <a:r>
              <a:rPr lang="en-US" dirty="0"/>
              <a:t>distribution for the </a:t>
            </a:r>
            <a:r>
              <a:rPr lang="en-US" dirty="0" err="1">
                <a:hlinkClick r:id="rId5" tooltip="Nutch"/>
              </a:rPr>
              <a:t>Nutch</a:t>
            </a:r>
            <a:r>
              <a:rPr lang="en-US" dirty="0"/>
              <a:t> search engine </a:t>
            </a:r>
            <a:r>
              <a:rPr lang="en-US" dirty="0" smtClean="0"/>
              <a:t>project.</a:t>
            </a:r>
          </a:p>
          <a:p>
            <a:endParaRPr lang="en-US" dirty="0"/>
          </a:p>
          <a:p>
            <a:r>
              <a:rPr lang="en-US" dirty="0" smtClean="0"/>
              <a:t>The project was funded by Yahoo.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B050"/>
                </a:solidFill>
              </a:rPr>
              <a:t>2006</a:t>
            </a:r>
            <a:r>
              <a:rPr lang="en-US" dirty="0" smtClean="0"/>
              <a:t>: Yahoo gave the project to Apache </a:t>
            </a:r>
          </a:p>
          <a:p>
            <a:r>
              <a:rPr lang="en-US" dirty="0" smtClean="0"/>
              <a:t>Software Foundation.</a:t>
            </a:r>
            <a:endParaRPr lang="en-US" dirty="0"/>
          </a:p>
        </p:txBody>
      </p:sp>
      <p:pic>
        <p:nvPicPr>
          <p:cNvPr id="8" name="Picture 4" descr="Nutch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4" y="4572000"/>
            <a:ext cx="128587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Lucene Nutch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43" y="4060371"/>
            <a:ext cx="11525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1774162"/>
            <a:ext cx="4419611" cy="10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11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Google Origins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0" t="30325" r="15980" b="50000"/>
          <a:stretch/>
        </p:blipFill>
        <p:spPr bwMode="auto">
          <a:xfrm>
            <a:off x="1447800" y="1853402"/>
            <a:ext cx="3962400" cy="80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t="37977" r="20992" b="32709"/>
          <a:stretch/>
        </p:blipFill>
        <p:spPr bwMode="auto">
          <a:xfrm>
            <a:off x="1447800" y="2940472"/>
            <a:ext cx="3962400" cy="128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1000" y="21640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2003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33585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2004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http://davidepalmisano.com/wp-content/uploads/2012/10/hdfs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090" y="1845090"/>
            <a:ext cx="2514600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562600" y="224932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8" name="Picture 4" descr="http://fcl.uncc.edu/nhnguye1/cloud_computi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00"/>
            <a:ext cx="2514600" cy="77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5638800" y="341389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30" name="Picture 6" descr="https://si0.twimg.com/profile_images/1921741692/HBase-Twitter3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4" b="31153"/>
          <a:stretch/>
        </p:blipFill>
        <p:spPr bwMode="auto">
          <a:xfrm>
            <a:off x="6300788" y="4235193"/>
            <a:ext cx="2514600" cy="9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5673436" y="4724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32" name="Picture 8" descr="Google BigTable Database Service Launch Rumoure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504333"/>
            <a:ext cx="2133600" cy="123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62742" y="48635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2006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44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press-PowerPoint-Template">
  <a:themeElements>
    <a:clrScheme name="Wordpress PowerPoint Template 13">
      <a:dk1>
        <a:srgbClr val="464646"/>
      </a:dk1>
      <a:lt1>
        <a:srgbClr val="FFFFFF"/>
      </a:lt1>
      <a:dk2>
        <a:srgbClr val="FFFFFF"/>
      </a:dk2>
      <a:lt2>
        <a:srgbClr val="13455B"/>
      </a:lt2>
      <a:accent1>
        <a:srgbClr val="E4F2FD"/>
      </a:accent1>
      <a:accent2>
        <a:srgbClr val="2C99C7"/>
      </a:accent2>
      <a:accent3>
        <a:srgbClr val="FFFFFF"/>
      </a:accent3>
      <a:accent4>
        <a:srgbClr val="3A3A3A"/>
      </a:accent4>
      <a:accent5>
        <a:srgbClr val="EFF7FE"/>
      </a:accent5>
      <a:accent6>
        <a:srgbClr val="278AB4"/>
      </a:accent6>
      <a:hlink>
        <a:srgbClr val="21759B"/>
      </a:hlink>
      <a:folHlink>
        <a:srgbClr val="D54E21"/>
      </a:folHlink>
    </a:clrScheme>
    <a:fontScheme name="Wordpress 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ordpress 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3">
        <a:dk1>
          <a:srgbClr val="464646"/>
        </a:dk1>
        <a:lt1>
          <a:srgbClr val="FFFFFF"/>
        </a:lt1>
        <a:dk2>
          <a:srgbClr val="FFFFFF"/>
        </a:dk2>
        <a:lt2>
          <a:srgbClr val="13455B"/>
        </a:lt2>
        <a:accent1>
          <a:srgbClr val="E4F2FD"/>
        </a:accent1>
        <a:accent2>
          <a:srgbClr val="2C99C7"/>
        </a:accent2>
        <a:accent3>
          <a:srgbClr val="FFFFFF"/>
        </a:accent3>
        <a:accent4>
          <a:srgbClr val="3A3A3A"/>
        </a:accent4>
        <a:accent5>
          <a:srgbClr val="EFF7FE"/>
        </a:accent5>
        <a:accent6>
          <a:srgbClr val="278AB4"/>
        </a:accent6>
        <a:hlink>
          <a:srgbClr val="21759B"/>
        </a:hlink>
        <a:folHlink>
          <a:srgbClr val="D54E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</TotalTime>
  <Words>1997</Words>
  <Application>Microsoft Office PowerPoint</Application>
  <PresentationFormat>On-screen Show (4:3)</PresentationFormat>
  <Paragraphs>384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Cambria</vt:lpstr>
      <vt:lpstr>Courier New</vt:lpstr>
      <vt:lpstr>Wingdings</vt:lpstr>
      <vt:lpstr>Wordpress-PowerPoint-Template</vt:lpstr>
      <vt:lpstr>Hadoop, a distributed framework for Big Data</vt:lpstr>
      <vt:lpstr>Introduction</vt:lpstr>
      <vt:lpstr>PowerPoint Presentation</vt:lpstr>
      <vt:lpstr>What is Hadoop?</vt:lpstr>
      <vt:lpstr>Brief History of Hadoop</vt:lpstr>
      <vt:lpstr>Search engines in 1990s</vt:lpstr>
      <vt:lpstr>Google search engines</vt:lpstr>
      <vt:lpstr>Hadoop’s Developers</vt:lpstr>
      <vt:lpstr>Google Origins</vt:lpstr>
      <vt:lpstr>Some Hadoop Milestones </vt:lpstr>
      <vt:lpstr>What is Hadoop?</vt:lpstr>
      <vt:lpstr>Hadoop Framework Tools</vt:lpstr>
      <vt:lpstr>Hadoop’s Architecture</vt:lpstr>
      <vt:lpstr>Hadoop’s Architecture</vt:lpstr>
      <vt:lpstr>Hadoop’s Architecture</vt:lpstr>
      <vt:lpstr>HDFS</vt:lpstr>
      <vt:lpstr>Hadoop’s Architecture</vt:lpstr>
      <vt:lpstr>Hadoop’s Architecture</vt:lpstr>
      <vt:lpstr>Hadoop’s Architecture</vt:lpstr>
      <vt:lpstr>Hadoop’s Architecture: MapReduce Engine</vt:lpstr>
      <vt:lpstr>PowerPoint Presentation</vt:lpstr>
      <vt:lpstr>Hadoop’s Architecture</vt:lpstr>
      <vt:lpstr>Hadoop’s Architecture</vt:lpstr>
      <vt:lpstr>Hadoop in the Wild</vt:lpstr>
      <vt:lpstr>Hadoop in the Wild</vt:lpstr>
      <vt:lpstr>Hadoop in the Wild</vt:lpstr>
      <vt:lpstr>Hadoop in the Wild: Facebook Messages</vt:lpstr>
      <vt:lpstr>Hadoop in the Wild</vt:lpstr>
      <vt:lpstr>Hadoop in the Wild</vt:lpstr>
      <vt:lpstr>Hadoop in the Wild</vt:lpstr>
      <vt:lpstr>Hadoop Highlights</vt:lpstr>
      <vt:lpstr>Why use Hadoop?</vt:lpstr>
      <vt:lpstr>DataNode</vt:lpstr>
      <vt:lpstr>Block Placement</vt:lpstr>
      <vt:lpstr>Data Correctness</vt:lpstr>
      <vt:lpstr>Data Pipelining</vt:lpstr>
      <vt:lpstr>Hadoop MapReduce</vt:lpstr>
      <vt:lpstr>MapReduce Usage</vt:lpstr>
      <vt:lpstr>Closer Look</vt:lpstr>
      <vt:lpstr>MapReduce Process (org.apache.hadoop.mapred)</vt:lpstr>
      <vt:lpstr>Inter Process Communication IPC/RPC (org.apache.hadoop.ipc)</vt:lpstr>
      <vt:lpstr>JobClient.submitJob - 1</vt:lpstr>
      <vt:lpstr>JobClient.submitJob - 2</vt:lpstr>
      <vt:lpstr>Job initialization on JobTracker - 1</vt:lpstr>
      <vt:lpstr>Job initialization on JobTracker - 2</vt:lpstr>
      <vt:lpstr>JobInProgress - 1</vt:lpstr>
      <vt:lpstr>JobInProgress - 2</vt:lpstr>
      <vt:lpstr>JobTracker Task Scheduling - 1</vt:lpstr>
      <vt:lpstr>JobTracker Task Scheduling - 2</vt:lpstr>
      <vt:lpstr>Start TaskTracker - 1</vt:lpstr>
      <vt:lpstr>Start TaskTracker - 2</vt:lpstr>
      <vt:lpstr>Run Task on TaskTracker - 1</vt:lpstr>
      <vt:lpstr>Run Task on TaskTracker - 2</vt:lpstr>
      <vt:lpstr>Child.main()</vt:lpstr>
      <vt:lpstr>Finish Job - 1</vt:lpstr>
      <vt:lpstr>Finish Job - 2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phuferris</dc:creator>
  <cp:lastModifiedBy>Dr. Salahuddin Shaikh</cp:lastModifiedBy>
  <cp:revision>79</cp:revision>
  <dcterms:created xsi:type="dcterms:W3CDTF">2013-04-19T19:10:00Z</dcterms:created>
  <dcterms:modified xsi:type="dcterms:W3CDTF">2024-09-24T06:59:55Z</dcterms:modified>
</cp:coreProperties>
</file>