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6" r:id="rId4"/>
    <p:sldId id="297" r:id="rId5"/>
    <p:sldId id="301" r:id="rId6"/>
    <p:sldId id="300" r:id="rId7"/>
    <p:sldId id="298" r:id="rId8"/>
    <p:sldId id="299" r:id="rId9"/>
    <p:sldId id="286" r:id="rId10"/>
    <p:sldId id="288" r:id="rId11"/>
    <p:sldId id="302" r:id="rId12"/>
    <p:sldId id="303" r:id="rId13"/>
    <p:sldId id="305" r:id="rId14"/>
    <p:sldId id="30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65" y="821125"/>
            <a:ext cx="10546362" cy="3059288"/>
          </a:xfrm>
        </p:spPr>
        <p:txBody>
          <a:bodyPr>
            <a:normAutofit/>
          </a:bodyPr>
          <a:lstStyle/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solving Linear Equations</a:t>
            </a:r>
            <a:r>
              <a:rPr lang="en-US" sz="1200" b="1" dirty="0">
                <a:solidFill>
                  <a:srgbClr val="0372A6"/>
                </a:solidFill>
                <a:effectLst/>
              </a:rPr>
              <a:t/>
            </a:r>
            <a:br>
              <a:rPr lang="en-US" sz="1200" b="1" dirty="0">
                <a:solidFill>
                  <a:srgbClr val="0372A6"/>
                </a:solidFill>
                <a:effectLst/>
              </a:rPr>
            </a:br>
            <a:r>
              <a:rPr lang="en-US" sz="4900" dirty="0"/>
              <a:t>using LU Decomposition</a:t>
            </a:r>
            <a:br>
              <a:rPr lang="en-US" sz="49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91779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</a:t>
            </a:r>
            <a:r>
              <a:rPr lang="en-US" sz="2400" b="1" spc="-20" dirty="0" err="1" smtClean="0">
                <a:latin typeface="Times New Roman"/>
                <a:cs typeface="Times New Roman"/>
              </a:rPr>
              <a:t>Zoobia</a:t>
            </a:r>
            <a:r>
              <a:rPr lang="en-US" sz="2400" b="1" spc="-20" dirty="0" smtClean="0">
                <a:latin typeface="Times New Roman"/>
                <a:cs typeface="Times New Roman"/>
              </a:rPr>
              <a:t> </a:t>
            </a:r>
            <a:r>
              <a:rPr lang="en-US" sz="2400" b="1" spc="-20" dirty="0" err="1" smtClean="0">
                <a:latin typeface="Times New Roman"/>
                <a:cs typeface="Times New Roman"/>
              </a:rPr>
              <a:t>Zeeshan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 smtClean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ZoobiaZeeshan.bukc@bahria.edu.pk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350FBEAA-D7FE-A567-D984-DFFCBE29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876" y="617185"/>
            <a:ext cx="5154524" cy="9222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DCCAC5-22ED-FD97-6452-F51B8DFE28CC}"/>
              </a:ext>
            </a:extLst>
          </p:cNvPr>
          <p:cNvSpPr txBox="1"/>
          <p:nvPr/>
        </p:nvSpPr>
        <p:spPr>
          <a:xfrm>
            <a:off x="1347876" y="1671934"/>
            <a:ext cx="1018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By expanding the left side matrices, we get;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8E01443-45E6-A3DE-AA30-5A225FCA6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53" y="2021890"/>
            <a:ext cx="7281262" cy="11032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322527-14FF-222D-4474-8D3B8D8696D4}"/>
              </a:ext>
            </a:extLst>
          </p:cNvPr>
          <p:cNvSpPr txBox="1"/>
          <p:nvPr/>
        </p:nvSpPr>
        <p:spPr>
          <a:xfrm>
            <a:off x="1347876" y="312511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Thus, by equating the corresponding elements, we get;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11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1,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12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1,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1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21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11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3,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21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12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+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22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1,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21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+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-3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31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11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1,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31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12 </a:t>
            </a:r>
            <a:r>
              <a:rPr lang="nl-NL" b="0" i="0" dirty="0">
                <a:effectLst/>
                <a:latin typeface="Poppins" panose="00000500000000000000" pitchFamily="2" charset="0"/>
              </a:rPr>
              <a:t>+ 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32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22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-2,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31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13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+ 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32</a:t>
            </a:r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+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-5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Solving these equations, we get;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22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-2,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-6, u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33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3</a:t>
            </a:r>
          </a:p>
          <a:p>
            <a:pPr algn="l"/>
            <a:r>
              <a:rPr lang="nl-NL" b="0" i="0" dirty="0">
                <a:effectLst/>
                <a:latin typeface="Poppins" panose="00000500000000000000" pitchFamily="2" charset="0"/>
              </a:rPr>
              <a:t>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21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3, 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31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1, l</a:t>
            </a:r>
            <a:r>
              <a:rPr lang="nl-NL" b="0" i="0" baseline="-25000" dirty="0">
                <a:effectLst/>
                <a:latin typeface="Poppins" panose="00000500000000000000" pitchFamily="2" charset="0"/>
              </a:rPr>
              <a:t>32</a:t>
            </a:r>
            <a:r>
              <a:rPr lang="nl-NL" b="0" i="0" dirty="0">
                <a:effectLst/>
                <a:latin typeface="Poppins" panose="00000500000000000000" pitchFamily="2" charset="0"/>
              </a:rPr>
              <a:t> = 3/2</a:t>
            </a:r>
          </a:p>
        </p:txBody>
      </p:sp>
    </p:spTree>
    <p:extLst>
      <p:ext uri="{BB962C8B-B14F-4D97-AF65-F5344CB8AC3E}">
        <p14:creationId xmlns:p14="http://schemas.microsoft.com/office/powerpoint/2010/main" val="426736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6099A5-3FCF-DA60-4998-CCFDB3D8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45067"/>
            <a:ext cx="9872871" cy="5350933"/>
          </a:xfrm>
        </p:spPr>
        <p:txBody>
          <a:bodyPr/>
          <a:lstStyle/>
          <a:p>
            <a:pPr marL="45720" indent="0" algn="l">
              <a:buNone/>
            </a:pP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</a:rPr>
              <a:t>Step 2: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</a:rPr>
              <a:t> LUX = B</a:t>
            </a:r>
          </a:p>
          <a:p>
            <a:pPr marL="45720" indent="0" algn="l">
              <a:buNone/>
            </a:pP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</a:rPr>
              <a:t>Step 3: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</a:rPr>
              <a:t> Let UX = Y</a:t>
            </a:r>
          </a:p>
          <a:p>
            <a:pPr marL="45720" indent="0" algn="l">
              <a:buNone/>
            </a:pP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</a:rPr>
              <a:t>Step 4: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</a:rPr>
              <a:t> From the previous two steps, we have LY = B</a:t>
            </a:r>
          </a:p>
          <a:p>
            <a:pPr marL="4572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</a:rPr>
              <a:t>Thus,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053F41-459C-7B0A-6AE7-2868FA11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8" y="2315985"/>
            <a:ext cx="3271693" cy="1215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0453B9-0A7E-0381-81FE-D851B7DB6508}"/>
              </a:ext>
            </a:extLst>
          </p:cNvPr>
          <p:cNvSpPr txBox="1"/>
          <p:nvPr/>
        </p:nvSpPr>
        <p:spPr>
          <a:xfrm>
            <a:off x="1176128" y="3706125"/>
            <a:ext cx="100224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Poppins" panose="00000500000000000000" pitchFamily="2" charset="0"/>
              </a:rPr>
              <a:t>So,</a:t>
            </a:r>
          </a:p>
          <a:p>
            <a:pPr algn="l"/>
            <a:endParaRPr lang="es-E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s-ES" b="0" i="0" dirty="0">
                <a:effectLst/>
                <a:latin typeface="Poppins" panose="00000500000000000000" pitchFamily="2" charset="0"/>
              </a:rPr>
              <a:t>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= 1</a:t>
            </a:r>
          </a:p>
          <a:p>
            <a:pPr algn="l"/>
            <a:r>
              <a:rPr lang="es-ES" b="0" i="0" dirty="0">
                <a:effectLst/>
                <a:latin typeface="Poppins" panose="00000500000000000000" pitchFamily="2" charset="0"/>
              </a:rPr>
              <a:t>3y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+ 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= 5</a:t>
            </a:r>
          </a:p>
          <a:p>
            <a:pPr algn="l"/>
            <a:r>
              <a:rPr lang="es-ES" b="0" i="0" dirty="0">
                <a:effectLst/>
                <a:latin typeface="Poppins" panose="00000500000000000000" pitchFamily="2" charset="0"/>
              </a:rPr>
              <a:t>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+ (3/2)y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+ 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= 10</a:t>
            </a:r>
            <a:endParaRPr lang="es-ES" dirty="0">
              <a:latin typeface="Poppins" panose="00000500000000000000" pitchFamily="2" charset="0"/>
            </a:endParaRPr>
          </a:p>
          <a:p>
            <a:pPr algn="l"/>
            <a:endParaRPr lang="es-E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s-ES" b="0" i="0" dirty="0" err="1">
                <a:effectLst/>
                <a:latin typeface="Poppins" panose="00000500000000000000" pitchFamily="2" charset="0"/>
              </a:rPr>
              <a:t>By</a:t>
            </a:r>
            <a:r>
              <a:rPr lang="es-ES" b="0" i="0" dirty="0">
                <a:effectLst/>
                <a:latin typeface="Poppins" panose="00000500000000000000" pitchFamily="2" charset="0"/>
              </a:rPr>
              <a:t> </a:t>
            </a:r>
            <a:r>
              <a:rPr lang="es-ES" b="0" i="0" dirty="0" err="1">
                <a:effectLst/>
                <a:latin typeface="Poppins" panose="00000500000000000000" pitchFamily="2" charset="0"/>
              </a:rPr>
              <a:t>Solving</a:t>
            </a:r>
            <a:r>
              <a:rPr lang="es-ES" b="0" i="0" dirty="0">
                <a:effectLst/>
                <a:latin typeface="Poppins" panose="00000500000000000000" pitchFamily="2" charset="0"/>
              </a:rPr>
              <a:t> </a:t>
            </a:r>
            <a:r>
              <a:rPr lang="es-ES" b="0" i="0" dirty="0" err="1">
                <a:effectLst/>
                <a:latin typeface="Poppins" panose="00000500000000000000" pitchFamily="2" charset="0"/>
              </a:rPr>
              <a:t>these</a:t>
            </a:r>
            <a:r>
              <a:rPr lang="es-ES" b="0" i="0" dirty="0">
                <a:effectLst/>
                <a:latin typeface="Poppins" panose="00000500000000000000" pitchFamily="2" charset="0"/>
              </a:rPr>
              <a:t> </a:t>
            </a:r>
            <a:r>
              <a:rPr lang="es-ES" b="0" i="0" dirty="0" err="1">
                <a:effectLst/>
                <a:latin typeface="Poppins" panose="00000500000000000000" pitchFamily="2" charset="0"/>
              </a:rPr>
              <a:t>equations</a:t>
            </a:r>
            <a:r>
              <a:rPr lang="es-ES" b="0" i="0" dirty="0">
                <a:effectLst/>
                <a:latin typeface="Poppins" panose="00000500000000000000" pitchFamily="2" charset="0"/>
              </a:rPr>
              <a:t>, </a:t>
            </a:r>
            <a:r>
              <a:rPr lang="es-ES" b="0" i="0" dirty="0" err="1">
                <a:effectLst/>
                <a:latin typeface="Poppins" panose="00000500000000000000" pitchFamily="2" charset="0"/>
              </a:rPr>
              <a:t>we</a:t>
            </a:r>
            <a:r>
              <a:rPr lang="es-ES" b="0" i="0" dirty="0">
                <a:effectLst/>
                <a:latin typeface="Poppins" panose="00000500000000000000" pitchFamily="2" charset="0"/>
              </a:rPr>
              <a:t> </a:t>
            </a:r>
            <a:r>
              <a:rPr lang="es-ES" b="0" i="0" dirty="0" err="1">
                <a:effectLst/>
                <a:latin typeface="Poppins" panose="00000500000000000000" pitchFamily="2" charset="0"/>
              </a:rPr>
              <a:t>get</a:t>
            </a:r>
            <a:r>
              <a:rPr lang="es-ES" b="0" i="0" dirty="0">
                <a:effectLst/>
                <a:latin typeface="Poppins" panose="00000500000000000000" pitchFamily="2" charset="0"/>
              </a:rPr>
              <a:t>;</a:t>
            </a:r>
          </a:p>
          <a:p>
            <a:pPr algn="l"/>
            <a:endParaRPr lang="es-E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s-ES" b="0" i="0" dirty="0">
                <a:effectLst/>
                <a:latin typeface="Poppins" panose="00000500000000000000" pitchFamily="2" charset="0"/>
              </a:rPr>
              <a:t>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= 1, 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= 2, y</a:t>
            </a:r>
            <a:r>
              <a:rPr lang="es-E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s-ES" b="0" i="0" dirty="0">
                <a:effectLst/>
                <a:latin typeface="Poppins" panose="00000500000000000000" pitchFamily="2" charset="0"/>
              </a:rPr>
              <a:t> = 6</a:t>
            </a:r>
          </a:p>
        </p:txBody>
      </p:sp>
    </p:spTree>
    <p:extLst>
      <p:ext uri="{BB962C8B-B14F-4D97-AF65-F5344CB8AC3E}">
        <p14:creationId xmlns:p14="http://schemas.microsoft.com/office/powerpoint/2010/main" val="132360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3ED07A-525E-AEE3-AEDF-5A9C1D5D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91822"/>
            <a:ext cx="9872871" cy="520417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Step 5: 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Now, consider UX = Y. So,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56E5FD-0D12-BC77-57BB-25758BFE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79" y="1264355"/>
            <a:ext cx="3784777" cy="1169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5284CB-A7E4-6405-F6D1-CFD6C8D38597}"/>
              </a:ext>
            </a:extLst>
          </p:cNvPr>
          <p:cNvSpPr txBox="1"/>
          <p:nvPr/>
        </p:nvSpPr>
        <p:spPr>
          <a:xfrm>
            <a:off x="1340378" y="2805931"/>
            <a:ext cx="100613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By expanding this equation, we get;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1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-2x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6x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2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3x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6</a:t>
            </a:r>
          </a:p>
          <a:p>
            <a:pPr algn="l"/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Solving these equations, we can get;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2,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-7 and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6</a:t>
            </a:r>
          </a:p>
          <a:p>
            <a:pPr algn="l"/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Therefore, the solution of the given system of equations is </a:t>
            </a:r>
            <a:r>
              <a:rPr lang="en-US" b="1" i="0" dirty="0">
                <a:effectLst/>
                <a:highlight>
                  <a:srgbClr val="FFFF00"/>
                </a:highlight>
                <a:latin typeface="Poppins" panose="00000500000000000000" pitchFamily="2" charset="0"/>
              </a:rPr>
              <a:t>(6, -7, 2)</a:t>
            </a:r>
            <a:r>
              <a:rPr lang="en-US" b="0" i="0" dirty="0">
                <a:effectLst/>
                <a:latin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93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3D7F7-98D0-4318-24A2-E3B6205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85155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CROUT’S METHOD</a:t>
            </a:r>
          </a:p>
        </p:txBody>
      </p:sp>
    </p:spTree>
    <p:extLst>
      <p:ext uri="{BB962C8B-B14F-4D97-AF65-F5344CB8AC3E}">
        <p14:creationId xmlns:p14="http://schemas.microsoft.com/office/powerpoint/2010/main" val="161469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08F317-314E-BC64-E00A-1AA1B34F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052095"/>
            <a:ext cx="9872871" cy="5396089"/>
          </a:xfrm>
        </p:spPr>
        <p:txBody>
          <a:bodyPr/>
          <a:lstStyle/>
          <a:p>
            <a:pPr marL="4572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Equations 2x+3y-z=5, 3x+2y+z=10, x-5y+3z=0 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Crout's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8CE89E06-0C95-BD11-6ED6-6FC1F70A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91" y="566673"/>
            <a:ext cx="9875520" cy="48542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892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644"/>
            <a:ext cx="10679289" cy="4312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C3D472-E777-31A7-0B4C-7FB4FEF6CF4C}"/>
              </a:ext>
            </a:extLst>
          </p:cNvPr>
          <p:cNvSpPr txBox="1"/>
          <p:nvPr/>
        </p:nvSpPr>
        <p:spPr>
          <a:xfrm>
            <a:off x="1143000" y="1864132"/>
            <a:ext cx="106792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# 01: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Equations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x+y+z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=1, 4x+3y-z=6, 3x+5y+3z=4 using Doolittle’s method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# 02: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 Equations 2x+y+2z=2, x+5y+3z=4,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x+y-z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 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Crout's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F66BA-427C-4A63-1BAC-F90D5DF6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710" y="587934"/>
            <a:ext cx="9875520" cy="837202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mtClean="0"/>
              <a:t>Linear </a:t>
            </a:r>
            <a:r>
              <a:rPr lang="en-US" dirty="0"/>
              <a:t>Equation in NA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854DE-295E-BE28-5D85-371628F8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97" y="1527821"/>
            <a:ext cx="10771637" cy="4323644"/>
          </a:xfrm>
        </p:spPr>
        <p:txBody>
          <a:bodyPr>
            <a:normAutofit/>
          </a:bodyPr>
          <a:lstStyle/>
          <a:p>
            <a:pPr algn="just" fontAlgn="base"/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of a matrix is the factorization of a given square matrix into two triangular matrices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 upper triangular matrix and one lower triangular matrix, such that the product of these two matrices gives the original matrix. </a:t>
            </a:r>
          </a:p>
          <a:p>
            <a:pPr algn="just" fontAlgn="base"/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introduced by Alan Turing in 1948, who also created the Turing machine.</a:t>
            </a:r>
          </a:p>
          <a:p>
            <a:pPr algn="just" fontAlgn="base"/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of factorizing a matrix as a product of two triangular matrices has various applications such as a solution of a system of equations, which itself is an integral part of many applications such as finding current in a circuit and solution of discrete dynamical system problems; finding the inverse of a matrix and finding the determinant of the matrix.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D5A90A-024C-D224-3F45-DD9BB281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56357"/>
            <a:ext cx="9872871" cy="533964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 are techniques that attempt to find the exact solutions of 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by applying a finite number of operations, such as matrix factorization, elimination, or inversion. 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direct methods are Newton's method, Gaussian elimination, and QR decomposition. 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 have the advantage of being fast, reliable, and easy to implement, but they also have some drawbacks, such as requiring a lot of memory and computational resources, being sensitive to round-off errors, and failing to converge or produce accurate results for some systems.</a:t>
            </a:r>
          </a:p>
          <a:p>
            <a:pPr marL="4572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 are techniques that start with an initial guess or approximation of the solutions of </a:t>
            </a:r>
            <a:r>
              <a:rPr lang="en-US" sz="18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systems, and then refine it by applying a sequence of operations, such as function evaluation, linearization, or correction, until a desired level of accuracy or convergence is reached. 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iterative methods are fixed-point iteration, bisection method, and secant method. Iterative methods have the advantage of being flexible, adaptable, and efficient, but they also have some drawbacks, such as requiring a good initial guess, being dependent on the choice of parameters or stopping criteria, and converging slowly or diverging for some systems.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F66BA-427C-4A63-1BAC-F90D5DF6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710" y="587934"/>
            <a:ext cx="9875520" cy="83720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LU Decomposition/Triangularization method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854DE-295E-BE28-5D85-371628F8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97" y="1527821"/>
            <a:ext cx="10771637" cy="4323644"/>
          </a:xfrm>
        </p:spPr>
        <p:txBody>
          <a:bodyPr>
            <a:normAutofit/>
          </a:bodyPr>
          <a:lstStyle/>
          <a:p>
            <a:pPr algn="just" fontAlgn="base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 of a matrix is the factorization of a given square matrix into two triangular matrices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upper triangular matrix and one lower triangular matrix, such that the product of these two matrices gives the original matrix. </a:t>
            </a:r>
          </a:p>
          <a:p>
            <a:pPr algn="just" fontAlgn="base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introduced by Alan Turing in 1948, who also created the Turing machine.</a:t>
            </a:r>
          </a:p>
          <a:p>
            <a:pPr algn="just" fontAlgn="base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of factorizing a matrix as a product of two triangular matrices has various applications such as a solution of a system of equations, which itself is an integral part of many applications such as finding current in a circuit and solution of discrete dynamical system problems; finding the inverse of a matrix and finding the determinant of the matrix.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2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39C0-AFAB-28B0-6849-BCAF6882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34005"/>
          </a:xfrm>
        </p:spPr>
        <p:txBody>
          <a:bodyPr/>
          <a:lstStyle/>
          <a:p>
            <a:r>
              <a:rPr lang="en-US" dirty="0"/>
              <a:t>LU Decomposition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8F87C-27EF-94DD-14C7-83E1DCA6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3605"/>
            <a:ext cx="9872871" cy="4452395"/>
          </a:xfrm>
        </p:spPr>
        <p:txBody>
          <a:bodyPr/>
          <a:lstStyle/>
          <a:p>
            <a:pPr marL="4572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Doolittle LU Decomposition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= [L][U]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we factorize in such a way that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diagonal elements of [L] are 1, then the approach is Doolittle’s method. </a:t>
            </a:r>
          </a:p>
          <a:p>
            <a:pPr marL="4572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Crout’s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 Decomposition method</a:t>
            </a:r>
          </a:p>
          <a:p>
            <a:pPr marL="4572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5C2348-7153-B4A9-2235-307CBBA1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65" y="1843346"/>
            <a:ext cx="4939419" cy="123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FD9301-AA86-C156-4C2D-017CAA11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95" y="4431032"/>
            <a:ext cx="4523643" cy="15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7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3D7F7-98D0-4318-24A2-E3B6205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85155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DOOLITTLES’S METHOD</a:t>
            </a:r>
          </a:p>
        </p:txBody>
      </p:sp>
    </p:spTree>
    <p:extLst>
      <p:ext uri="{BB962C8B-B14F-4D97-AF65-F5344CB8AC3E}">
        <p14:creationId xmlns:p14="http://schemas.microsoft.com/office/powerpoint/2010/main" val="135560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6A218C-25F4-808F-81FD-42ECBD13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77333"/>
            <a:ext cx="9872871" cy="5418667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square matrix A can be decomposed into two square matrices L and U such that A = L U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U is an upper triangular matrix formed as a result of applying the Gauss Elimination Method on A, and L is a lower triangular matrix with diagonal elements being equal to 1.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1899A50-A997-72A2-117F-6A4CC5C2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2" y="1851378"/>
            <a:ext cx="9212239" cy="10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D4CE6-9BAD-1CB8-4824-CECD66F6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99911"/>
            <a:ext cx="9872871" cy="5396089"/>
          </a:xfrm>
        </p:spPr>
        <p:txBody>
          <a:bodyPr>
            <a:normAutofit fontScale="85000" lnSpcReduction="20000"/>
          </a:bodyPr>
          <a:lstStyle/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 of equations in three variables:</a:t>
            </a: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b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1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b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1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a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b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1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written in the form of </a:t>
            </a: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AX = B 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pPr marL="45720" indent="0">
              <a:buNone/>
            </a:pPr>
            <a:r>
              <a:rPr lang="en-US" sz="2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Generate a matrix </a:t>
            </a: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= LU </a:t>
            </a:r>
          </a:p>
          <a:p>
            <a:pPr marL="45720" indent="0" algn="l">
              <a:buNone/>
            </a:pPr>
            <a:r>
              <a:rPr lang="en-US" sz="2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Now, we can write </a:t>
            </a: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AX = B 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LUX = B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….(1)</a:t>
            </a:r>
          </a:p>
          <a:p>
            <a:pPr marL="45720" indent="0" algn="l">
              <a:buNone/>
            </a:pPr>
            <a:r>
              <a:rPr lang="en-US" sz="2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 us assume </a:t>
            </a: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UX = Y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….(2)</a:t>
            </a:r>
          </a:p>
          <a:p>
            <a:pPr marL="45720" indent="0" algn="l">
              <a:buNone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equations (1) and (2), we have;</a:t>
            </a: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LY = B</a:t>
            </a:r>
          </a:p>
          <a:p>
            <a:pPr marL="45720" indent="0" algn="l">
              <a:buNone/>
            </a:pP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solving this equation, we get y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1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 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Y in equation (2), we get </a:t>
            </a:r>
            <a:r>
              <a:rPr lang="en-US" sz="21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UX = Y</a:t>
            </a:r>
          </a:p>
          <a:p>
            <a:pPr algn="l"/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solving equation, we get X, 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100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l">
              <a:buNone/>
            </a:pP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29D045-BE0B-6065-1448-7F11E29C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44" y="1844851"/>
            <a:ext cx="34290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A3D89A-0B5E-C40B-989C-68EE8057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47" y="2698837"/>
            <a:ext cx="203835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9A49DB-F2B6-125E-B774-820E7C9D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515" y="3014662"/>
            <a:ext cx="1762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9E8CFBF-0CB1-194E-1197-4C5E8B89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09816"/>
            <a:ext cx="9875520" cy="48542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87FEDB-EF4B-70D0-0C08-FD1E39BB919C}"/>
              </a:ext>
            </a:extLst>
          </p:cNvPr>
          <p:cNvSpPr txBox="1"/>
          <p:nvPr/>
        </p:nvSpPr>
        <p:spPr>
          <a:xfrm>
            <a:off x="1158239" y="895238"/>
            <a:ext cx="102322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Solve the system of equations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1, 3x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3x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5 and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2x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5x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10 by LU decomposition method.</a:t>
            </a:r>
          </a:p>
          <a:p>
            <a:pPr algn="l"/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n-US" b="1" i="0" dirty="0">
                <a:effectLst/>
                <a:latin typeface="Poppins" panose="00000500000000000000" pitchFamily="2" charset="0"/>
              </a:rPr>
              <a:t>Solution: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Given system of equations are: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1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3x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+ 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3x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5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1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2x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2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– 5x</a:t>
            </a:r>
            <a:r>
              <a:rPr lang="en-US" b="0" i="0" baseline="-25000" dirty="0">
                <a:effectLst/>
                <a:latin typeface="Poppins" panose="00000500000000000000" pitchFamily="2" charset="0"/>
              </a:rPr>
              <a:t>3</a:t>
            </a:r>
            <a:r>
              <a:rPr lang="en-US" b="0" i="0" dirty="0">
                <a:effectLst/>
                <a:latin typeface="Poppins" panose="00000500000000000000" pitchFamily="2" charset="0"/>
              </a:rPr>
              <a:t> = 10</a:t>
            </a:r>
          </a:p>
          <a:p>
            <a:pPr algn="l"/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These equations are written in the form of AX = B as: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307EBE-79C5-FDEB-EB79-FA7DD234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8" y="3757559"/>
            <a:ext cx="3899184" cy="1098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F8FC2A-5413-85F3-9DCC-45AE833A87DA}"/>
              </a:ext>
            </a:extLst>
          </p:cNvPr>
          <p:cNvSpPr txBox="1"/>
          <p:nvPr/>
        </p:nvSpPr>
        <p:spPr>
          <a:xfrm>
            <a:off x="1221454" y="5163235"/>
            <a:ext cx="1016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Poppins" panose="00000500000000000000" pitchFamily="2" charset="0"/>
              </a:rPr>
              <a:t>Step 1:</a:t>
            </a:r>
            <a:r>
              <a:rPr lang="en-US" b="0" i="0" dirty="0">
                <a:effectLst/>
                <a:latin typeface="Poppins" panose="00000500000000000000" pitchFamily="2" charset="0"/>
              </a:rPr>
              <a:t> Let us write the above matrix as LU = A.</a:t>
            </a:r>
          </a:p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That means,</a:t>
            </a:r>
          </a:p>
        </p:txBody>
      </p:sp>
    </p:spTree>
    <p:extLst>
      <p:ext uri="{BB962C8B-B14F-4D97-AF65-F5344CB8AC3E}">
        <p14:creationId xmlns:p14="http://schemas.microsoft.com/office/powerpoint/2010/main" val="28681564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528</Words>
  <Application>Microsoft Office PowerPoint</Application>
  <PresentationFormat>Custom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Basis</vt:lpstr>
      <vt:lpstr> solving Linear Equations using LU Decomposition </vt:lpstr>
      <vt:lpstr> Linear Equation in NA </vt:lpstr>
      <vt:lpstr>PowerPoint Presentation</vt:lpstr>
      <vt:lpstr>  LU Decomposition/Triangularization method  </vt:lpstr>
      <vt:lpstr>LU Decomposition Types</vt:lpstr>
      <vt:lpstr>DOOLITTLES’S METHOD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CROUT’S METHOD</vt:lpstr>
      <vt:lpstr>Example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Mobeen Nazar</cp:lastModifiedBy>
  <cp:revision>341</cp:revision>
  <dcterms:created xsi:type="dcterms:W3CDTF">2023-09-19T09:11:56Z</dcterms:created>
  <dcterms:modified xsi:type="dcterms:W3CDTF">2024-12-16T07:24:46Z</dcterms:modified>
</cp:coreProperties>
</file>