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84" r:id="rId3"/>
    <p:sldId id="308" r:id="rId4"/>
    <p:sldId id="297" r:id="rId5"/>
    <p:sldId id="304" r:id="rId6"/>
    <p:sldId id="305" r:id="rId7"/>
    <p:sldId id="306" r:id="rId8"/>
    <p:sldId id="309" r:id="rId9"/>
    <p:sldId id="307" r:id="rId10"/>
    <p:sldId id="31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FF9DB-C203-40F6-AFAF-5FF8D91B2CE7}"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B5C92-00D6-4B1F-82D4-DA91107FBD06}" type="slidenum">
              <a:rPr lang="en-US" smtClean="0"/>
              <a:t>‹#›</a:t>
            </a:fld>
            <a:endParaRPr lang="en-US"/>
          </a:p>
        </p:txBody>
      </p:sp>
    </p:spTree>
    <p:extLst>
      <p:ext uri="{BB962C8B-B14F-4D97-AF65-F5344CB8AC3E}">
        <p14:creationId xmlns:p14="http://schemas.microsoft.com/office/powerpoint/2010/main" val="229846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4B5C92-00D6-4B1F-82D4-DA91107FBD06}" type="slidenum">
              <a:rPr lang="en-US" smtClean="0"/>
              <a:t>5</a:t>
            </a:fld>
            <a:endParaRPr lang="en-US"/>
          </a:p>
        </p:txBody>
      </p:sp>
    </p:spTree>
    <p:extLst>
      <p:ext uri="{BB962C8B-B14F-4D97-AF65-F5344CB8AC3E}">
        <p14:creationId xmlns:p14="http://schemas.microsoft.com/office/powerpoint/2010/main" val="192764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93DF1AC-A5BD-41E2-9452-1F3B9326CE91}" type="datetimeFigureOut">
              <a:rPr lang="en-US" smtClean="0"/>
              <a:t>12/23/2024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CA1033-CBAE-4502-B58A-A4BB50A8E00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13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40102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65346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DF1AC-A5BD-41E2-9452-1F3B9326CE91}"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76956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DF1AC-A5BD-41E2-9452-1F3B9326CE91}"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A1033-CBAE-4502-B58A-A4BB50A8E00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36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3DF1AC-A5BD-41E2-9452-1F3B9326CE91}"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39732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DF1AC-A5BD-41E2-9452-1F3B9326CE91}"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3774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3DF1AC-A5BD-41E2-9452-1F3B9326CE91}"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110620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DF1AC-A5BD-41E2-9452-1F3B9326CE91}"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398758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DF1AC-A5BD-41E2-9452-1F3B9326CE91}"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90895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DF1AC-A5BD-41E2-9452-1F3B9326CE91}"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A1033-CBAE-4502-B58A-A4BB50A8E00E}" type="slidenum">
              <a:rPr lang="en-US" smtClean="0"/>
              <a:t>‹#›</a:t>
            </a:fld>
            <a:endParaRPr lang="en-US"/>
          </a:p>
        </p:txBody>
      </p:sp>
    </p:spTree>
    <p:extLst>
      <p:ext uri="{BB962C8B-B14F-4D97-AF65-F5344CB8AC3E}">
        <p14:creationId xmlns:p14="http://schemas.microsoft.com/office/powerpoint/2010/main" val="265707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93DF1AC-A5BD-41E2-9452-1F3B9326CE91}" type="datetimeFigureOut">
              <a:rPr lang="en-US" smtClean="0"/>
              <a:t>12/23/2024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3CA1033-CBAE-4502-B58A-A4BB50A8E00E}" type="slidenum">
              <a:rPr lang="en-US" smtClean="0"/>
              <a:t>‹#›</a:t>
            </a:fld>
            <a:endParaRPr lang="en-US"/>
          </a:p>
        </p:txBody>
      </p:sp>
    </p:spTree>
    <p:extLst>
      <p:ext uri="{BB962C8B-B14F-4D97-AF65-F5344CB8AC3E}">
        <p14:creationId xmlns:p14="http://schemas.microsoft.com/office/powerpoint/2010/main" val="17026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44548-A720-D47E-DE94-A247FAEA98AB}"/>
              </a:ext>
            </a:extLst>
          </p:cNvPr>
          <p:cNvSpPr>
            <a:spLocks noGrp="1"/>
          </p:cNvSpPr>
          <p:nvPr>
            <p:ph type="ctrTitle"/>
          </p:nvPr>
        </p:nvSpPr>
        <p:spPr>
          <a:xfrm>
            <a:off x="689765" y="821125"/>
            <a:ext cx="10546362" cy="3059288"/>
          </a:xfrm>
        </p:spPr>
        <p:txBody>
          <a:bodyPr>
            <a:normAutofit/>
          </a:bodyPr>
          <a:lstStyle/>
          <a:p>
            <a:r>
              <a:rPr lang="en-US" sz="4900" dirty="0"/>
              <a:t/>
            </a:r>
            <a:br>
              <a:rPr lang="en-US" sz="4900" dirty="0"/>
            </a:br>
            <a:r>
              <a:rPr lang="en-US" sz="4900" dirty="0"/>
              <a:t>Regression in numerical analysis</a:t>
            </a:r>
            <a:endParaRPr lang="en-US" dirty="0"/>
          </a:p>
        </p:txBody>
      </p:sp>
      <p:sp>
        <p:nvSpPr>
          <p:cNvPr id="3" name="Subtitle 2">
            <a:extLst>
              <a:ext uri="{FF2B5EF4-FFF2-40B4-BE49-F238E27FC236}">
                <a16:creationId xmlns:a16="http://schemas.microsoft.com/office/drawing/2014/main" xmlns="" id="{BFD3ED9B-902B-4D6C-5782-D25021E38297}"/>
              </a:ext>
            </a:extLst>
          </p:cNvPr>
          <p:cNvSpPr>
            <a:spLocks noGrp="1"/>
          </p:cNvSpPr>
          <p:nvPr>
            <p:ph type="subTitle" idx="1"/>
          </p:nvPr>
        </p:nvSpPr>
        <p:spPr>
          <a:xfrm>
            <a:off x="6096000" y="4891779"/>
            <a:ext cx="5826369" cy="1388165"/>
          </a:xfrm>
        </p:spPr>
        <p:txBody>
          <a:bodyPr/>
          <a:lstStyle/>
          <a:p>
            <a:pPr marL="12700">
              <a:lnSpc>
                <a:spcPct val="100000"/>
              </a:lnSpc>
              <a:spcBef>
                <a:spcPts val="835"/>
              </a:spcBef>
            </a:pPr>
            <a:r>
              <a:rPr lang="en-US" sz="2400" spc="-10" dirty="0">
                <a:latin typeface="Times New Roman"/>
                <a:cs typeface="Times New Roman"/>
              </a:rPr>
              <a:t>Course Instructor</a:t>
            </a:r>
            <a:endParaRPr lang="en-US" sz="2400" dirty="0">
              <a:latin typeface="Times New Roman"/>
              <a:cs typeface="Times New Roman"/>
            </a:endParaRPr>
          </a:p>
          <a:p>
            <a:pPr marL="12700">
              <a:lnSpc>
                <a:spcPct val="100000"/>
              </a:lnSpc>
              <a:spcBef>
                <a:spcPts val="730"/>
              </a:spcBef>
            </a:pPr>
            <a:r>
              <a:rPr lang="en-US" sz="2400" b="1" spc="-20" dirty="0">
                <a:latin typeface="Times New Roman"/>
                <a:cs typeface="Times New Roman"/>
              </a:rPr>
              <a:t>Engr. </a:t>
            </a:r>
            <a:r>
              <a:rPr lang="en-US" sz="2400" b="1" spc="-20" dirty="0" err="1" smtClean="0">
                <a:latin typeface="Times New Roman"/>
                <a:cs typeface="Times New Roman"/>
              </a:rPr>
              <a:t>Zoobia</a:t>
            </a:r>
            <a:r>
              <a:rPr lang="en-US" sz="2400" b="1" spc="-20" dirty="0" smtClean="0">
                <a:latin typeface="Times New Roman"/>
                <a:cs typeface="Times New Roman"/>
              </a:rPr>
              <a:t> </a:t>
            </a:r>
            <a:r>
              <a:rPr lang="en-US" sz="2400" b="1" spc="-20" dirty="0" err="1" smtClean="0">
                <a:latin typeface="Times New Roman"/>
                <a:cs typeface="Times New Roman"/>
              </a:rPr>
              <a:t>Zeeshan</a:t>
            </a:r>
            <a:endParaRPr lang="en-US" sz="2400" dirty="0">
              <a:latin typeface="Times New Roman"/>
              <a:cs typeface="Times New Roman"/>
            </a:endParaRPr>
          </a:p>
          <a:p>
            <a:pPr marL="12700">
              <a:lnSpc>
                <a:spcPct val="100000"/>
              </a:lnSpc>
              <a:spcBef>
                <a:spcPts val="795"/>
              </a:spcBef>
            </a:pPr>
            <a:r>
              <a:rPr lang="en-US" sz="1800" u="sng" spc="10" dirty="0">
                <a:solidFill>
                  <a:srgbClr val="008EE6"/>
                </a:solidFill>
                <a:uFill>
                  <a:solidFill>
                    <a:srgbClr val="008EE6"/>
                  </a:solidFill>
                </a:uFill>
                <a:latin typeface="Times New Roman"/>
                <a:cs typeface="Times New Roman"/>
              </a:rPr>
              <a:t>z</a:t>
            </a:r>
            <a:r>
              <a:rPr lang="en-US" sz="1800" u="sng" spc="10" dirty="0" smtClean="0">
                <a:solidFill>
                  <a:srgbClr val="008EE6"/>
                </a:solidFill>
                <a:uFill>
                  <a:solidFill>
                    <a:srgbClr val="008EE6"/>
                  </a:solidFill>
                </a:uFill>
                <a:latin typeface="Times New Roman"/>
                <a:cs typeface="Times New Roman"/>
              </a:rPr>
              <a:t>oobiazeeshan.bukc@bahria.edu.pk</a:t>
            </a:r>
            <a:endParaRPr lang="en-US" sz="1800" dirty="0">
              <a:latin typeface="Times New Roman"/>
              <a:cs typeface="Times New Roman"/>
            </a:endParaRPr>
          </a:p>
          <a:p>
            <a:endParaRPr lang="en-US" dirty="0"/>
          </a:p>
        </p:txBody>
      </p:sp>
    </p:spTree>
    <p:extLst>
      <p:ext uri="{BB962C8B-B14F-4D97-AF65-F5344CB8AC3E}">
        <p14:creationId xmlns:p14="http://schemas.microsoft.com/office/powerpoint/2010/main" val="4283569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to Read with Example</a:t>
            </a:r>
            <a:endParaRPr lang="en-US" dirty="0"/>
          </a:p>
        </p:txBody>
      </p:sp>
      <p:sp>
        <p:nvSpPr>
          <p:cNvPr id="3" name="Content Placeholder 2"/>
          <p:cNvSpPr>
            <a:spLocks noGrp="1"/>
          </p:cNvSpPr>
          <p:nvPr>
            <p:ph idx="1"/>
          </p:nvPr>
        </p:nvSpPr>
        <p:spPr/>
        <p:txBody>
          <a:bodyPr/>
          <a:lstStyle/>
          <a:p>
            <a:r>
              <a:rPr lang="en-US" dirty="0" smtClean="0">
                <a:solidFill>
                  <a:schemeClr val="tx1"/>
                </a:solidFill>
              </a:rPr>
              <a:t>Cost Function</a:t>
            </a:r>
            <a:endParaRPr lang="en-US" dirty="0">
              <a:solidFill>
                <a:schemeClr val="tx1"/>
              </a:solidFill>
            </a:endParaRPr>
          </a:p>
        </p:txBody>
      </p:sp>
    </p:spTree>
    <p:extLst>
      <p:ext uri="{BB962C8B-B14F-4D97-AF65-F5344CB8AC3E}">
        <p14:creationId xmlns:p14="http://schemas.microsoft.com/office/powerpoint/2010/main" val="240149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EF66BA-427C-4A63-1BAC-F90D5DF61B09}"/>
              </a:ext>
            </a:extLst>
          </p:cNvPr>
          <p:cNvSpPr>
            <a:spLocks noGrp="1"/>
          </p:cNvSpPr>
          <p:nvPr>
            <p:ph type="title"/>
          </p:nvPr>
        </p:nvSpPr>
        <p:spPr>
          <a:xfrm>
            <a:off x="1004710" y="587934"/>
            <a:ext cx="9875520" cy="837202"/>
          </a:xfrm>
        </p:spPr>
        <p:txBody>
          <a:bodyPr>
            <a:normAutofit/>
          </a:bodyPr>
          <a:lstStyle/>
          <a:p>
            <a:r>
              <a:rPr lang="en-US" dirty="0"/>
              <a:t>Linear Regression</a:t>
            </a:r>
          </a:p>
        </p:txBody>
      </p:sp>
      <p:sp>
        <p:nvSpPr>
          <p:cNvPr id="3" name="Content Placeholder 2">
            <a:extLst>
              <a:ext uri="{FF2B5EF4-FFF2-40B4-BE49-F238E27FC236}">
                <a16:creationId xmlns:a16="http://schemas.microsoft.com/office/drawing/2014/main" xmlns="" id="{2C4854DE-295E-BE28-5D85-371628F8C553}"/>
              </a:ext>
            </a:extLst>
          </p:cNvPr>
          <p:cNvSpPr>
            <a:spLocks noGrp="1"/>
          </p:cNvSpPr>
          <p:nvPr>
            <p:ph idx="1"/>
          </p:nvPr>
        </p:nvSpPr>
        <p:spPr>
          <a:xfrm>
            <a:off x="878497" y="1527821"/>
            <a:ext cx="10771637" cy="4323644"/>
          </a:xfrm>
        </p:spPr>
        <p:txBody>
          <a:bodyPr>
            <a:normAutofit/>
          </a:bodyPr>
          <a:lstStyle/>
          <a:p>
            <a:pPr algn="just" fontAlgn="base"/>
            <a:r>
              <a:rPr lang="en-US" sz="1800" b="0" i="0" dirty="0">
                <a:solidFill>
                  <a:srgbClr val="222222"/>
                </a:solidFill>
                <a:effectLst/>
                <a:latin typeface="Times New Roman" panose="02020603050405020304" pitchFamily="18" charset="0"/>
                <a:cs typeface="Times New Roman" panose="02020603050405020304" pitchFamily="18" charset="0"/>
              </a:rPr>
              <a:t>Linear regression predicts the relationship between two variables by assuming a linear connection between the independent and dependent variables. </a:t>
            </a:r>
          </a:p>
          <a:p>
            <a:pPr algn="just" fontAlgn="base"/>
            <a:r>
              <a:rPr lang="en-US" sz="1800" b="0" i="0" dirty="0">
                <a:solidFill>
                  <a:srgbClr val="222222"/>
                </a:solidFill>
                <a:effectLst/>
                <a:latin typeface="Times New Roman" panose="02020603050405020304" pitchFamily="18" charset="0"/>
                <a:cs typeface="Times New Roman" panose="02020603050405020304" pitchFamily="18" charset="0"/>
              </a:rPr>
              <a:t>It seeks the optimal line that minimizes the sum of squared differences between predicted and actual values. </a:t>
            </a:r>
          </a:p>
          <a:p>
            <a:pPr algn="just" fontAlgn="base"/>
            <a:r>
              <a:rPr lang="en-US" sz="1800" b="0" i="0" dirty="0">
                <a:solidFill>
                  <a:srgbClr val="222222"/>
                </a:solidFill>
                <a:effectLst/>
                <a:latin typeface="Times New Roman" panose="02020603050405020304" pitchFamily="18" charset="0"/>
                <a:cs typeface="Times New Roman" panose="02020603050405020304" pitchFamily="18" charset="0"/>
              </a:rPr>
              <a:t>Applied in various domains like economics and finance, this method analyzes and forecasts data trends. </a:t>
            </a:r>
          </a:p>
          <a:p>
            <a:pPr algn="just" fontAlgn="base"/>
            <a:r>
              <a:rPr lang="en-US" sz="1800" b="0" i="0" dirty="0">
                <a:solidFill>
                  <a:srgbClr val="222222"/>
                </a:solidFill>
                <a:effectLst/>
                <a:latin typeface="Times New Roman" panose="02020603050405020304" pitchFamily="18" charset="0"/>
                <a:cs typeface="Times New Roman" panose="02020603050405020304" pitchFamily="18" charset="0"/>
              </a:rPr>
              <a:t>It can extend to multiple linear regression involving several independent variables and logistic regression, suitable for binary classification problems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In a simple linear regression, there is one independent variable and one dependent variable. </a:t>
            </a:r>
          </a:p>
          <a:p>
            <a:pPr algn="just"/>
            <a:r>
              <a:rPr lang="en-US" sz="1800" dirty="0">
                <a:solidFill>
                  <a:srgbClr val="222222"/>
                </a:solidFill>
                <a:latin typeface="Times New Roman" panose="02020603050405020304" pitchFamily="18" charset="0"/>
                <a:cs typeface="Times New Roman" panose="02020603050405020304" pitchFamily="18" charset="0"/>
              </a:rPr>
              <a:t>The model estimates the slope and intercept of the line of best fit, which represents the relationship between the variables. </a:t>
            </a:r>
          </a:p>
          <a:p>
            <a:pPr algn="just"/>
            <a:r>
              <a:rPr lang="en-US" sz="1800" dirty="0">
                <a:solidFill>
                  <a:srgbClr val="222222"/>
                </a:solidFill>
                <a:latin typeface="Times New Roman" panose="02020603050405020304" pitchFamily="18" charset="0"/>
                <a:cs typeface="Times New Roman" panose="02020603050405020304" pitchFamily="18" charset="0"/>
              </a:rPr>
              <a:t>The slope represents the change in the dependent variable for each unit change in the independent variable, while the intercept represents the predicted value of the dependent variable when the independent variable is zero.</a:t>
            </a:r>
          </a:p>
        </p:txBody>
      </p:sp>
    </p:spTree>
    <p:extLst>
      <p:ext uri="{BB962C8B-B14F-4D97-AF65-F5344CB8AC3E}">
        <p14:creationId xmlns:p14="http://schemas.microsoft.com/office/powerpoint/2010/main" val="35929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3AA9244-4597-BC37-C7D5-5B0D0DD04E82}"/>
              </a:ext>
            </a:extLst>
          </p:cNvPr>
          <p:cNvPicPr>
            <a:picLocks noGrp="1" noChangeAspect="1"/>
          </p:cNvPicPr>
          <p:nvPr>
            <p:ph idx="1"/>
          </p:nvPr>
        </p:nvPicPr>
        <p:blipFill>
          <a:blip r:embed="rId2"/>
          <a:stretch>
            <a:fillRect/>
          </a:stretch>
        </p:blipFill>
        <p:spPr>
          <a:xfrm>
            <a:off x="1449561" y="968838"/>
            <a:ext cx="9292877" cy="4920324"/>
          </a:xfrm>
        </p:spPr>
      </p:pic>
    </p:spTree>
    <p:extLst>
      <p:ext uri="{BB962C8B-B14F-4D97-AF65-F5344CB8AC3E}">
        <p14:creationId xmlns:p14="http://schemas.microsoft.com/office/powerpoint/2010/main" val="91575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EF66BA-427C-4A63-1BAC-F90D5DF61B09}"/>
              </a:ext>
            </a:extLst>
          </p:cNvPr>
          <p:cNvSpPr>
            <a:spLocks noGrp="1"/>
          </p:cNvSpPr>
          <p:nvPr>
            <p:ph type="title"/>
          </p:nvPr>
        </p:nvSpPr>
        <p:spPr>
          <a:xfrm>
            <a:off x="1004710" y="587934"/>
            <a:ext cx="9875520" cy="837202"/>
          </a:xfrm>
        </p:spPr>
        <p:txBody>
          <a:bodyPr>
            <a:normAutofit fontScale="90000"/>
          </a:bodyPr>
          <a:lstStyle/>
          <a:p>
            <a:r>
              <a:rPr lang="en-US" dirty="0"/>
              <a:t/>
            </a:r>
            <a:br>
              <a:rPr lang="en-US" dirty="0"/>
            </a:br>
            <a:r>
              <a:rPr lang="en-US" dirty="0"/>
              <a:t/>
            </a:r>
            <a:br>
              <a:rPr lang="en-US" dirty="0"/>
            </a:br>
            <a:r>
              <a:rPr lang="en-US" dirty="0"/>
              <a:t>Regression Calculation</a:t>
            </a:r>
            <a:r>
              <a:rPr lang="en-US" b="1" i="0" dirty="0">
                <a:solidFill>
                  <a:srgbClr val="0F0F0F"/>
                </a:solidFill>
                <a:effectLst/>
                <a:latin typeface="Roboto" panose="02000000000000000000" pitchFamily="2" charset="0"/>
              </a:rPr>
              <a:t/>
            </a:r>
            <a:br>
              <a:rPr lang="en-US" b="1" i="0" dirty="0">
                <a:solidFill>
                  <a:srgbClr val="0F0F0F"/>
                </a:solidFill>
                <a:effectLst/>
                <a:latin typeface="Roboto" panose="02000000000000000000" pitchFamily="2" charset="0"/>
              </a:rPr>
            </a:br>
            <a:r>
              <a:rPr lang="en-US" dirty="0"/>
              <a:t/>
            </a:r>
            <a:br>
              <a:rPr lang="en-US" dirty="0"/>
            </a:br>
            <a:endParaRPr lang="en-US" dirty="0"/>
          </a:p>
        </p:txBody>
      </p:sp>
      <p:sp>
        <p:nvSpPr>
          <p:cNvPr id="3" name="Content Placeholder 2">
            <a:extLst>
              <a:ext uri="{FF2B5EF4-FFF2-40B4-BE49-F238E27FC236}">
                <a16:creationId xmlns:a16="http://schemas.microsoft.com/office/drawing/2014/main" xmlns="" id="{2C4854DE-295E-BE28-5D85-371628F8C553}"/>
              </a:ext>
            </a:extLst>
          </p:cNvPr>
          <p:cNvSpPr>
            <a:spLocks noGrp="1"/>
          </p:cNvSpPr>
          <p:nvPr>
            <p:ph idx="1"/>
          </p:nvPr>
        </p:nvSpPr>
        <p:spPr>
          <a:xfrm>
            <a:off x="878497" y="1527821"/>
            <a:ext cx="10771637" cy="4323644"/>
          </a:xfrm>
        </p:spPr>
        <p:txBody>
          <a:bodyPr>
            <a:normAutofit/>
          </a:bodyPr>
          <a:lstStyle/>
          <a:p>
            <a:pPr algn="just"/>
            <a:r>
              <a:rPr lang="en-US" sz="1800" b="0" i="0" dirty="0">
                <a:solidFill>
                  <a:srgbClr val="222222"/>
                </a:solidFill>
                <a:effectLst/>
                <a:latin typeface="Times New Roman" panose="02020603050405020304" pitchFamily="18" charset="0"/>
                <a:cs typeface="Times New Roman" panose="02020603050405020304" pitchFamily="18" charset="0"/>
              </a:rPr>
              <a:t>To calculate best-fit line linear regression uses a traditional slope-intercept form which is given below,</a:t>
            </a:r>
          </a:p>
          <a:p>
            <a:pPr marL="45720" indent="0" algn="ctr">
              <a:buNone/>
            </a:pPr>
            <a:r>
              <a:rPr lang="en-US"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Y</a:t>
            </a:r>
            <a:r>
              <a:rPr lang="en-US" sz="1800" b="1"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i </a:t>
            </a:r>
            <a:r>
              <a:rPr lang="en-US"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 </a:t>
            </a:r>
            <a:r>
              <a:rPr lang="el-GR"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β</a:t>
            </a:r>
            <a:r>
              <a:rPr lang="el-GR" sz="1800" b="1"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0</a:t>
            </a:r>
            <a:r>
              <a:rPr lang="el-GR"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 + β</a:t>
            </a:r>
            <a:r>
              <a:rPr lang="el-GR" sz="1800" b="1"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1</a:t>
            </a:r>
            <a:r>
              <a:rPr lang="en-US"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X</a:t>
            </a:r>
            <a:r>
              <a:rPr lang="en-US" sz="1800" b="1"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i </a:t>
            </a:r>
            <a:endParaRPr lang="en-US" sz="1800" b="0" i="0" dirty="0">
              <a:solidFill>
                <a:srgbClr val="222222"/>
              </a:solidFill>
              <a:effectLst/>
              <a:highlight>
                <a:srgbClr val="FFFF00"/>
              </a:highlight>
              <a:latin typeface="Times New Roman" panose="02020603050405020304" pitchFamily="18" charset="0"/>
              <a:cs typeface="Times New Roman" panose="02020603050405020304" pitchFamily="18" charset="0"/>
            </a:endParaRPr>
          </a:p>
          <a:p>
            <a:pPr marL="4572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where </a:t>
            </a:r>
          </a:p>
          <a:p>
            <a:pPr marL="4572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Y</a:t>
            </a:r>
            <a:r>
              <a:rPr lang="en-US" sz="1800" b="0" i="0" baseline="-25000" dirty="0">
                <a:solidFill>
                  <a:srgbClr val="222222"/>
                </a:solidFill>
                <a:effectLst/>
                <a:latin typeface="Times New Roman" panose="02020603050405020304" pitchFamily="18" charset="0"/>
                <a:cs typeface="Times New Roman" panose="02020603050405020304" pitchFamily="18" charset="0"/>
              </a:rPr>
              <a:t>i</a:t>
            </a:r>
            <a:r>
              <a:rPr lang="en-US" sz="1800" b="0" i="0" dirty="0">
                <a:solidFill>
                  <a:srgbClr val="222222"/>
                </a:solidFill>
                <a:effectLst/>
                <a:latin typeface="Times New Roman" panose="02020603050405020304" pitchFamily="18" charset="0"/>
                <a:cs typeface="Times New Roman" panose="02020603050405020304" pitchFamily="18" charset="0"/>
              </a:rPr>
              <a:t> = Dependent variable,  </a:t>
            </a:r>
          </a:p>
          <a:p>
            <a:pPr marL="45720" indent="0" algn="just">
              <a:buNone/>
            </a:pPr>
            <a:r>
              <a:rPr lang="el-GR" sz="1800" b="1" i="0" dirty="0">
                <a:solidFill>
                  <a:srgbClr val="222222"/>
                </a:solidFill>
                <a:effectLst/>
                <a:latin typeface="Times New Roman" panose="02020603050405020304" pitchFamily="18" charset="0"/>
                <a:cs typeface="Times New Roman" panose="02020603050405020304" pitchFamily="18" charset="0"/>
              </a:rPr>
              <a:t>β</a:t>
            </a:r>
            <a:r>
              <a:rPr lang="el-GR" sz="1800" b="1" i="0" baseline="-25000" dirty="0">
                <a:solidFill>
                  <a:srgbClr val="222222"/>
                </a:solidFill>
                <a:effectLst/>
                <a:latin typeface="Times New Roman" panose="02020603050405020304" pitchFamily="18" charset="0"/>
                <a:cs typeface="Times New Roman" panose="02020603050405020304" pitchFamily="18" charset="0"/>
              </a:rPr>
              <a:t>0</a:t>
            </a:r>
            <a:r>
              <a:rPr lang="el-GR" sz="1800" b="0" i="0" dirty="0">
                <a:solidFill>
                  <a:srgbClr val="222222"/>
                </a:solidFill>
                <a:effectLst/>
                <a:latin typeface="Times New Roman" panose="02020603050405020304" pitchFamily="18" charset="0"/>
                <a:cs typeface="Times New Roman" panose="02020603050405020304" pitchFamily="18" charset="0"/>
              </a:rPr>
              <a:t> = </a:t>
            </a:r>
            <a:r>
              <a:rPr lang="en-US" sz="1800" b="0" i="0" dirty="0" smtClean="0">
                <a:solidFill>
                  <a:srgbClr val="222222"/>
                </a:solidFill>
                <a:effectLst/>
                <a:latin typeface="Times New Roman" panose="02020603050405020304" pitchFamily="18" charset="0"/>
                <a:cs typeface="Times New Roman" panose="02020603050405020304" pitchFamily="18" charset="0"/>
              </a:rPr>
              <a:t>constant/Intercept(the value of Y when x=0),</a:t>
            </a:r>
            <a:r>
              <a:rPr lang="en-US" sz="1800" b="0" i="0" dirty="0">
                <a:solidFill>
                  <a:srgbClr val="222222"/>
                </a:solidFill>
                <a:effectLst/>
                <a:latin typeface="Times New Roman" panose="02020603050405020304" pitchFamily="18" charset="0"/>
                <a:cs typeface="Times New Roman" panose="02020603050405020304" pitchFamily="18" charset="0"/>
              </a:rPr>
              <a:t> </a:t>
            </a:r>
          </a:p>
          <a:p>
            <a:pPr marL="45720" indent="0" algn="just">
              <a:buNone/>
            </a:pPr>
            <a:r>
              <a:rPr lang="el-GR" sz="1800" b="1" i="0" dirty="0">
                <a:solidFill>
                  <a:srgbClr val="222222"/>
                </a:solidFill>
                <a:effectLst/>
                <a:latin typeface="Times New Roman" panose="02020603050405020304" pitchFamily="18" charset="0"/>
                <a:cs typeface="Times New Roman" panose="02020603050405020304" pitchFamily="18" charset="0"/>
              </a:rPr>
              <a:t>β</a:t>
            </a:r>
            <a:r>
              <a:rPr lang="el-GR" sz="1800" b="1" i="0" baseline="-25000" dirty="0">
                <a:solidFill>
                  <a:srgbClr val="222222"/>
                </a:solidFill>
                <a:effectLst/>
                <a:latin typeface="Times New Roman" panose="02020603050405020304" pitchFamily="18" charset="0"/>
                <a:cs typeface="Times New Roman" panose="02020603050405020304" pitchFamily="18" charset="0"/>
              </a:rPr>
              <a:t>1</a:t>
            </a:r>
            <a:r>
              <a:rPr lang="el-GR" sz="1800" b="0" i="0" dirty="0">
                <a:solidFill>
                  <a:srgbClr val="222222"/>
                </a:solidFill>
                <a:effectLst/>
                <a:latin typeface="Times New Roman" panose="02020603050405020304" pitchFamily="18" charset="0"/>
                <a:cs typeface="Times New Roman" panose="02020603050405020304" pitchFamily="18" charset="0"/>
              </a:rPr>
              <a:t> = </a:t>
            </a:r>
            <a:r>
              <a:rPr lang="en-US" sz="1800" b="0" i="0" dirty="0" smtClean="0">
                <a:solidFill>
                  <a:srgbClr val="222222"/>
                </a:solidFill>
                <a:effectLst/>
                <a:latin typeface="Times New Roman" panose="02020603050405020304" pitchFamily="18" charset="0"/>
                <a:cs typeface="Times New Roman" panose="02020603050405020304" pitchFamily="18" charset="0"/>
              </a:rPr>
              <a:t>Slope/Intercept(how much Y changes for a unit change in X),</a:t>
            </a:r>
            <a:r>
              <a:rPr lang="en-US" sz="1800" b="0" i="0" dirty="0">
                <a:solidFill>
                  <a:srgbClr val="222222"/>
                </a:solidFill>
                <a:effectLst/>
                <a:latin typeface="Times New Roman" panose="02020603050405020304" pitchFamily="18" charset="0"/>
                <a:cs typeface="Times New Roman" panose="02020603050405020304" pitchFamily="18" charset="0"/>
              </a:rPr>
              <a:t> </a:t>
            </a:r>
          </a:p>
          <a:p>
            <a:pPr marL="45720" indent="0" algn="just">
              <a:buNone/>
            </a:pPr>
            <a:r>
              <a:rPr lang="en-US" sz="1800" b="1" i="0" dirty="0">
                <a:solidFill>
                  <a:srgbClr val="222222"/>
                </a:solidFill>
                <a:effectLst/>
                <a:latin typeface="Times New Roman" panose="02020603050405020304" pitchFamily="18" charset="0"/>
                <a:cs typeface="Times New Roman" panose="02020603050405020304" pitchFamily="18" charset="0"/>
              </a:rPr>
              <a:t>X</a:t>
            </a:r>
            <a:r>
              <a:rPr lang="en-US" sz="1800" b="1" i="0" baseline="-25000" dirty="0">
                <a:solidFill>
                  <a:srgbClr val="222222"/>
                </a:solidFill>
                <a:effectLst/>
                <a:latin typeface="Times New Roman" panose="02020603050405020304" pitchFamily="18" charset="0"/>
                <a:cs typeface="Times New Roman" panose="02020603050405020304" pitchFamily="18" charset="0"/>
              </a:rPr>
              <a:t>i</a:t>
            </a:r>
            <a:r>
              <a:rPr lang="en-US" sz="1800" b="0" i="0" dirty="0">
                <a:solidFill>
                  <a:srgbClr val="222222"/>
                </a:solidFill>
                <a:effectLst/>
                <a:latin typeface="Times New Roman" panose="02020603050405020304" pitchFamily="18" charset="0"/>
                <a:cs typeface="Times New Roman" panose="02020603050405020304" pitchFamily="18" charset="0"/>
              </a:rPr>
              <a:t> = Independent variable.</a:t>
            </a:r>
          </a:p>
          <a:p>
            <a:pPr algn="just"/>
            <a:r>
              <a:rPr lang="en-US" sz="1800" b="0" i="0" dirty="0">
                <a:solidFill>
                  <a:srgbClr val="222222"/>
                </a:solidFill>
                <a:effectLst/>
                <a:latin typeface="Times New Roman" panose="02020603050405020304" pitchFamily="18" charset="0"/>
                <a:cs typeface="Times New Roman" panose="02020603050405020304" pitchFamily="18" charset="0"/>
              </a:rPr>
              <a:t>This algorithm explains the linear relationship between the dependent(output) variable y and the independent(predictor) variable X using a straight line  </a:t>
            </a:r>
            <a:r>
              <a:rPr lang="en-US" sz="1800" b="0" i="0" dirty="0">
                <a:solidFill>
                  <a:srgbClr val="222222"/>
                </a:solidFill>
                <a:effectLst/>
                <a:highlight>
                  <a:srgbClr val="FFFF00"/>
                </a:highlight>
                <a:latin typeface="Times New Roman" panose="02020603050405020304" pitchFamily="18" charset="0"/>
                <a:cs typeface="Times New Roman" panose="02020603050405020304" pitchFamily="18" charset="0"/>
              </a:rPr>
              <a:t>Y= B</a:t>
            </a:r>
            <a:r>
              <a:rPr lang="en-US" sz="1800" b="0"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0</a:t>
            </a:r>
            <a:r>
              <a:rPr lang="en-US" sz="1800" b="0" i="0" dirty="0">
                <a:solidFill>
                  <a:srgbClr val="222222"/>
                </a:solidFill>
                <a:effectLst/>
                <a:highlight>
                  <a:srgbClr val="FFFF00"/>
                </a:highlight>
                <a:latin typeface="Times New Roman" panose="02020603050405020304" pitchFamily="18" charset="0"/>
                <a:cs typeface="Times New Roman" panose="02020603050405020304" pitchFamily="18" charset="0"/>
              </a:rPr>
              <a:t> + B</a:t>
            </a:r>
            <a:r>
              <a:rPr lang="en-US" sz="1800" b="0"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1</a:t>
            </a:r>
            <a:r>
              <a:rPr lang="en-US" sz="1800" b="0" i="0" dirty="0">
                <a:solidFill>
                  <a:srgbClr val="222222"/>
                </a:solidFill>
                <a:effectLst/>
                <a:highlight>
                  <a:srgbClr val="FFFF00"/>
                </a:highlight>
                <a:latin typeface="Times New Roman" panose="02020603050405020304" pitchFamily="18" charset="0"/>
                <a:cs typeface="Times New Roman" panose="02020603050405020304" pitchFamily="18" charset="0"/>
              </a:rPr>
              <a:t> X.</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32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F2A5458-4198-C424-804F-3085F7AED544}"/>
              </a:ext>
            </a:extLst>
          </p:cNvPr>
          <p:cNvPicPr>
            <a:picLocks noChangeAspect="1"/>
          </p:cNvPicPr>
          <p:nvPr/>
        </p:nvPicPr>
        <p:blipFill>
          <a:blip r:embed="rId3"/>
          <a:stretch>
            <a:fillRect/>
          </a:stretch>
        </p:blipFill>
        <p:spPr>
          <a:xfrm>
            <a:off x="2001933" y="960698"/>
            <a:ext cx="7771742" cy="3861810"/>
          </a:xfrm>
          <a:prstGeom prst="rect">
            <a:avLst/>
          </a:prstGeom>
        </p:spPr>
      </p:pic>
      <p:sp>
        <p:nvSpPr>
          <p:cNvPr id="9" name="TextBox 8">
            <a:extLst>
              <a:ext uri="{FF2B5EF4-FFF2-40B4-BE49-F238E27FC236}">
                <a16:creationId xmlns:a16="http://schemas.microsoft.com/office/drawing/2014/main" xmlns="" id="{4892A44C-29EA-C484-5291-75AF4C5B7FF9}"/>
              </a:ext>
            </a:extLst>
          </p:cNvPr>
          <p:cNvSpPr txBox="1"/>
          <p:nvPr/>
        </p:nvSpPr>
        <p:spPr>
          <a:xfrm>
            <a:off x="1128890" y="5109439"/>
            <a:ext cx="10611554" cy="923330"/>
          </a:xfrm>
          <a:prstGeom prst="rect">
            <a:avLst/>
          </a:prstGeom>
          <a:noFill/>
        </p:spPr>
        <p:txBody>
          <a:bodyPr wrap="square">
            <a:spAutoFit/>
          </a:bodyPr>
          <a:lstStyle/>
          <a:p>
            <a:r>
              <a:rPr lang="en-US" b="0" i="0" dirty="0">
                <a:solidFill>
                  <a:srgbClr val="222222"/>
                </a:solidFill>
                <a:effectLst/>
                <a:latin typeface="Times New Roman" panose="02020603050405020304" pitchFamily="18" charset="0"/>
                <a:cs typeface="Times New Roman" panose="02020603050405020304" pitchFamily="18" charset="0"/>
              </a:rPr>
              <a:t>1. The goal of the linear regression algorithm is to get the </a:t>
            </a:r>
            <a:r>
              <a:rPr lang="en-US" b="1" i="0" dirty="0">
                <a:solidFill>
                  <a:srgbClr val="222222"/>
                </a:solidFill>
                <a:effectLst/>
                <a:latin typeface="Times New Roman" panose="02020603050405020304" pitchFamily="18" charset="0"/>
                <a:cs typeface="Times New Roman" panose="02020603050405020304" pitchFamily="18" charset="0"/>
              </a:rPr>
              <a:t>best values for B</a:t>
            </a:r>
            <a:r>
              <a:rPr lang="en-US" b="1" i="0" baseline="-25000" dirty="0">
                <a:solidFill>
                  <a:srgbClr val="222222"/>
                </a:solidFill>
                <a:effectLst/>
                <a:latin typeface="Times New Roman" panose="02020603050405020304" pitchFamily="18" charset="0"/>
                <a:cs typeface="Times New Roman" panose="02020603050405020304" pitchFamily="18" charset="0"/>
              </a:rPr>
              <a:t>0</a:t>
            </a:r>
            <a:r>
              <a:rPr lang="en-US" b="1" i="0" dirty="0">
                <a:solidFill>
                  <a:srgbClr val="222222"/>
                </a:solidFill>
                <a:effectLst/>
                <a:latin typeface="Times New Roman" panose="02020603050405020304" pitchFamily="18" charset="0"/>
                <a:cs typeface="Times New Roman" panose="02020603050405020304" pitchFamily="18" charset="0"/>
              </a:rPr>
              <a:t> and B</a:t>
            </a:r>
            <a:r>
              <a:rPr lang="en-US" b="1" i="0" baseline="-25000" dirty="0">
                <a:solidFill>
                  <a:srgbClr val="222222"/>
                </a:solidFill>
                <a:effectLst/>
                <a:latin typeface="Times New Roman" panose="02020603050405020304" pitchFamily="18" charset="0"/>
                <a:cs typeface="Times New Roman" panose="02020603050405020304" pitchFamily="18" charset="0"/>
              </a:rPr>
              <a:t>1</a:t>
            </a:r>
            <a:r>
              <a:rPr lang="en-US" b="0" i="0" dirty="0">
                <a:solidFill>
                  <a:srgbClr val="222222"/>
                </a:solidFill>
                <a:effectLst/>
                <a:latin typeface="Times New Roman" panose="02020603050405020304" pitchFamily="18" charset="0"/>
                <a:cs typeface="Times New Roman" panose="02020603050405020304" pitchFamily="18" charset="0"/>
              </a:rPr>
              <a:t> to find the best fit line. </a:t>
            </a:r>
          </a:p>
          <a:p>
            <a:r>
              <a:rPr lang="en-US" b="0" i="0" dirty="0">
                <a:solidFill>
                  <a:srgbClr val="222222"/>
                </a:solidFill>
                <a:effectLst/>
                <a:latin typeface="Times New Roman" panose="02020603050405020304" pitchFamily="18" charset="0"/>
                <a:cs typeface="Times New Roman" panose="02020603050405020304" pitchFamily="18" charset="0"/>
              </a:rPr>
              <a:t>2. The best fit line is a line that has the least error which means the error between predicted values and actual values should be minimum.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2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5F3DA-B4B9-15CB-0024-5C2E80918950}"/>
              </a:ext>
            </a:extLst>
          </p:cNvPr>
          <p:cNvSpPr>
            <a:spLocks noGrp="1"/>
          </p:cNvSpPr>
          <p:nvPr>
            <p:ph type="title"/>
          </p:nvPr>
        </p:nvSpPr>
        <p:spPr>
          <a:xfrm>
            <a:off x="1143000" y="609600"/>
            <a:ext cx="9875520" cy="790222"/>
          </a:xfrm>
        </p:spPr>
        <p:txBody>
          <a:bodyPr>
            <a:normAutofit fontScale="90000"/>
          </a:bodyPr>
          <a:lstStyle/>
          <a:p>
            <a:r>
              <a:rPr lang="en-US" dirty="0"/>
              <a:t/>
            </a:r>
            <a:br>
              <a:rPr lang="en-US" dirty="0"/>
            </a:br>
            <a:r>
              <a:rPr lang="en-US" dirty="0"/>
              <a:t>Random Error(Residuals)</a:t>
            </a:r>
            <a:br>
              <a:rPr lang="en-US" dirty="0"/>
            </a:br>
            <a:endParaRPr lang="en-US" dirty="0"/>
          </a:p>
        </p:txBody>
      </p:sp>
      <p:sp>
        <p:nvSpPr>
          <p:cNvPr id="3" name="Content Placeholder 2">
            <a:extLst>
              <a:ext uri="{FF2B5EF4-FFF2-40B4-BE49-F238E27FC236}">
                <a16:creationId xmlns:a16="http://schemas.microsoft.com/office/drawing/2014/main" xmlns="" id="{F36B1011-2A75-2AA3-497D-EB231E325470}"/>
              </a:ext>
            </a:extLst>
          </p:cNvPr>
          <p:cNvSpPr>
            <a:spLocks noGrp="1"/>
          </p:cNvSpPr>
          <p:nvPr>
            <p:ph idx="1"/>
          </p:nvPr>
        </p:nvSpPr>
        <p:spPr>
          <a:xfrm>
            <a:off x="1143000" y="1399821"/>
            <a:ext cx="9872871" cy="4696179"/>
          </a:xfrm>
        </p:spPr>
        <p:txBody>
          <a:bodyPr>
            <a:normAutofit/>
          </a:bodyPr>
          <a:lstStyle/>
          <a:p>
            <a:pPr algn="just"/>
            <a:r>
              <a:rPr lang="en-US" sz="1800" b="0" i="0" dirty="0">
                <a:solidFill>
                  <a:schemeClr val="tx1"/>
                </a:solidFill>
                <a:effectLst/>
                <a:latin typeface="Times New Roman" panose="02020603050405020304" pitchFamily="18" charset="0"/>
                <a:cs typeface="Times New Roman" panose="02020603050405020304" pitchFamily="18" charset="0"/>
              </a:rPr>
              <a:t>In regression, the difference between the observed value of the dependent variable(</a:t>
            </a:r>
            <a:r>
              <a:rPr lang="en-US" sz="1800" b="1" i="0" dirty="0" err="1">
                <a:solidFill>
                  <a:schemeClr val="tx1"/>
                </a:solidFill>
                <a:effectLst/>
                <a:latin typeface="Times New Roman" panose="02020603050405020304" pitchFamily="18" charset="0"/>
                <a:cs typeface="Times New Roman" panose="02020603050405020304" pitchFamily="18" charset="0"/>
              </a:rPr>
              <a:t>y</a:t>
            </a:r>
            <a:r>
              <a:rPr lang="en-US" sz="1800" b="1" i="0" baseline="-25000" dirty="0" err="1">
                <a:solidFill>
                  <a:schemeClr val="tx1"/>
                </a:solidFill>
                <a:effectLst/>
                <a:latin typeface="Times New Roman" panose="02020603050405020304" pitchFamily="18" charset="0"/>
                <a:cs typeface="Times New Roman" panose="02020603050405020304" pitchFamily="18" charset="0"/>
              </a:rPr>
              <a:t>i</a:t>
            </a:r>
            <a:r>
              <a:rPr lang="en-US" sz="1800" b="0" i="0" dirty="0">
                <a:solidFill>
                  <a:schemeClr val="tx1"/>
                </a:solidFill>
                <a:effectLst/>
                <a:latin typeface="Times New Roman" panose="02020603050405020304" pitchFamily="18" charset="0"/>
                <a:cs typeface="Times New Roman" panose="02020603050405020304" pitchFamily="18" charset="0"/>
              </a:rPr>
              <a:t>) and the predicted value(</a:t>
            </a:r>
            <a:r>
              <a:rPr lang="en-US" sz="1800" b="1" i="0" dirty="0">
                <a:solidFill>
                  <a:schemeClr val="tx1"/>
                </a:solidFill>
                <a:effectLst/>
                <a:latin typeface="Times New Roman" panose="02020603050405020304" pitchFamily="18" charset="0"/>
                <a:cs typeface="Times New Roman" panose="02020603050405020304" pitchFamily="18" charset="0"/>
              </a:rPr>
              <a:t>predicted</a:t>
            </a:r>
            <a:r>
              <a:rPr lang="en-US" sz="1800" b="0" i="0" dirty="0">
                <a:solidFill>
                  <a:schemeClr val="tx1"/>
                </a:solidFill>
                <a:effectLst/>
                <a:latin typeface="Times New Roman" panose="02020603050405020304" pitchFamily="18" charset="0"/>
                <a:cs typeface="Times New Roman" panose="02020603050405020304" pitchFamily="18" charset="0"/>
              </a:rPr>
              <a:t>) is called the residuals.</a:t>
            </a:r>
          </a:p>
          <a:p>
            <a:pPr marL="45720" indent="0" algn="ctr">
              <a:buNone/>
            </a:pPr>
            <a:r>
              <a:rPr lang="en-US" sz="1800" b="1" i="0" dirty="0" err="1">
                <a:solidFill>
                  <a:srgbClr val="222222"/>
                </a:solidFill>
                <a:effectLst/>
                <a:highlight>
                  <a:srgbClr val="FFFF00"/>
                </a:highlight>
                <a:latin typeface="Times New Roman" panose="02020603050405020304" pitchFamily="18" charset="0"/>
                <a:cs typeface="Times New Roman" panose="02020603050405020304" pitchFamily="18" charset="0"/>
              </a:rPr>
              <a:t>ε</a:t>
            </a:r>
            <a:r>
              <a:rPr lang="en-US" sz="1800" b="1" i="0" baseline="-25000" dirty="0" err="1">
                <a:solidFill>
                  <a:srgbClr val="222222"/>
                </a:solidFill>
                <a:effectLst/>
                <a:highlight>
                  <a:srgbClr val="FFFF00"/>
                </a:highlight>
                <a:latin typeface="Times New Roman" panose="02020603050405020304" pitchFamily="18" charset="0"/>
                <a:cs typeface="Times New Roman" panose="02020603050405020304" pitchFamily="18" charset="0"/>
              </a:rPr>
              <a:t>i</a:t>
            </a:r>
            <a:r>
              <a:rPr lang="en-US" sz="1800" b="1"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 </a:t>
            </a:r>
            <a:r>
              <a:rPr lang="en-US"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 </a:t>
            </a:r>
            <a:r>
              <a:rPr lang="en-US" sz="1800" b="0" i="0" dirty="0">
                <a:solidFill>
                  <a:srgbClr val="222222"/>
                </a:solidFill>
                <a:effectLst/>
                <a:highlight>
                  <a:srgbClr val="FFFF00"/>
                </a:highlight>
                <a:latin typeface="Times New Roman" panose="02020603050405020304" pitchFamily="18" charset="0"/>
                <a:cs typeface="Times New Roman" panose="02020603050405020304" pitchFamily="18" charset="0"/>
              </a:rPr>
              <a:t> </a:t>
            </a:r>
            <a:r>
              <a:rPr lang="en-US" sz="1800" b="1" i="0" dirty="0" err="1">
                <a:solidFill>
                  <a:srgbClr val="222222"/>
                </a:solidFill>
                <a:effectLst/>
                <a:highlight>
                  <a:srgbClr val="FFFF00"/>
                </a:highlight>
                <a:latin typeface="Times New Roman" panose="02020603050405020304" pitchFamily="18" charset="0"/>
                <a:cs typeface="Times New Roman" panose="02020603050405020304" pitchFamily="18" charset="0"/>
              </a:rPr>
              <a:t>y</a:t>
            </a:r>
            <a:r>
              <a:rPr lang="en-US" sz="1800" b="1" i="0" baseline="-25000" dirty="0" err="1">
                <a:solidFill>
                  <a:srgbClr val="222222"/>
                </a:solidFill>
                <a:effectLst/>
                <a:highlight>
                  <a:srgbClr val="FFFF00"/>
                </a:highlight>
                <a:latin typeface="Times New Roman" panose="02020603050405020304" pitchFamily="18" charset="0"/>
                <a:cs typeface="Times New Roman" panose="02020603050405020304" pitchFamily="18" charset="0"/>
              </a:rPr>
              <a:t>predicted</a:t>
            </a:r>
            <a:r>
              <a:rPr lang="en-US" sz="1800" b="0" i="0" dirty="0">
                <a:solidFill>
                  <a:srgbClr val="222222"/>
                </a:solidFill>
                <a:effectLst/>
                <a:highlight>
                  <a:srgbClr val="FFFF00"/>
                </a:highlight>
                <a:latin typeface="Times New Roman" panose="02020603050405020304" pitchFamily="18" charset="0"/>
                <a:cs typeface="Times New Roman" panose="02020603050405020304" pitchFamily="18" charset="0"/>
              </a:rPr>
              <a:t> –   </a:t>
            </a:r>
            <a:r>
              <a:rPr lang="en-US" sz="1800" b="1" i="0" dirty="0" err="1">
                <a:solidFill>
                  <a:srgbClr val="222222"/>
                </a:solidFill>
                <a:effectLst/>
                <a:highlight>
                  <a:srgbClr val="FFFF00"/>
                </a:highlight>
                <a:latin typeface="Times New Roman" panose="02020603050405020304" pitchFamily="18" charset="0"/>
                <a:cs typeface="Times New Roman" panose="02020603050405020304" pitchFamily="18" charset="0"/>
              </a:rPr>
              <a:t>y</a:t>
            </a:r>
            <a:r>
              <a:rPr lang="en-US" sz="1800" b="1" i="0" baseline="-25000" dirty="0" err="1">
                <a:solidFill>
                  <a:srgbClr val="222222"/>
                </a:solidFill>
                <a:effectLst/>
                <a:highlight>
                  <a:srgbClr val="FFFF00"/>
                </a:highlight>
                <a:latin typeface="Times New Roman" panose="02020603050405020304" pitchFamily="18" charset="0"/>
                <a:cs typeface="Times New Roman" panose="02020603050405020304" pitchFamily="18" charset="0"/>
              </a:rPr>
              <a:t>i</a:t>
            </a:r>
            <a:endParaRPr lang="en-US" sz="1800" b="0" i="0" dirty="0">
              <a:solidFill>
                <a:srgbClr val="222222"/>
              </a:solidFill>
              <a:effectLst/>
              <a:highlight>
                <a:srgbClr val="FFFF00"/>
              </a:highlight>
              <a:latin typeface="Times New Roman" panose="02020603050405020304" pitchFamily="18" charset="0"/>
              <a:cs typeface="Times New Roman" panose="02020603050405020304" pitchFamily="18" charset="0"/>
            </a:endParaRPr>
          </a:p>
          <a:p>
            <a:pPr marL="45720" indent="0" algn="ctr">
              <a:buNone/>
            </a:pPr>
            <a:r>
              <a:rPr lang="en-US"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where </a:t>
            </a:r>
            <a:r>
              <a:rPr lang="en-US" sz="1800" b="1" i="0" dirty="0" err="1">
                <a:solidFill>
                  <a:srgbClr val="222222"/>
                </a:solidFill>
                <a:effectLst/>
                <a:highlight>
                  <a:srgbClr val="FFFF00"/>
                </a:highlight>
                <a:latin typeface="Times New Roman" panose="02020603050405020304" pitchFamily="18" charset="0"/>
                <a:cs typeface="Times New Roman" panose="02020603050405020304" pitchFamily="18" charset="0"/>
              </a:rPr>
              <a:t>y</a:t>
            </a:r>
            <a:r>
              <a:rPr lang="en-US" sz="1800" b="1" i="0" baseline="-25000" dirty="0" err="1">
                <a:solidFill>
                  <a:srgbClr val="222222"/>
                </a:solidFill>
                <a:effectLst/>
                <a:highlight>
                  <a:srgbClr val="FFFF00"/>
                </a:highlight>
                <a:latin typeface="Times New Roman" panose="02020603050405020304" pitchFamily="18" charset="0"/>
                <a:cs typeface="Times New Roman" panose="02020603050405020304" pitchFamily="18" charset="0"/>
              </a:rPr>
              <a:t>predicted</a:t>
            </a:r>
            <a:r>
              <a:rPr lang="en-US"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 =   B</a:t>
            </a:r>
            <a:r>
              <a:rPr lang="en-US" sz="1800" b="1"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0</a:t>
            </a:r>
            <a:r>
              <a:rPr lang="en-US"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 + B</a:t>
            </a:r>
            <a:r>
              <a:rPr lang="en-US" sz="1800" b="1"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1</a:t>
            </a:r>
            <a:r>
              <a:rPr lang="en-US" sz="1800" b="1" i="0" dirty="0">
                <a:solidFill>
                  <a:srgbClr val="222222"/>
                </a:solidFill>
                <a:effectLst/>
                <a:highlight>
                  <a:srgbClr val="FFFF00"/>
                </a:highlight>
                <a:latin typeface="Times New Roman" panose="02020603050405020304" pitchFamily="18" charset="0"/>
                <a:cs typeface="Times New Roman" panose="02020603050405020304" pitchFamily="18" charset="0"/>
              </a:rPr>
              <a:t> X</a:t>
            </a:r>
            <a:r>
              <a:rPr lang="en-US" sz="1800" b="1" i="0" baseline="-25000" dirty="0">
                <a:solidFill>
                  <a:srgbClr val="222222"/>
                </a:solidFill>
                <a:effectLst/>
                <a:highlight>
                  <a:srgbClr val="FFFF00"/>
                </a:highlight>
                <a:latin typeface="Times New Roman" panose="02020603050405020304" pitchFamily="18" charset="0"/>
                <a:cs typeface="Times New Roman" panose="02020603050405020304" pitchFamily="18" charset="0"/>
              </a:rPr>
              <a:t>i</a:t>
            </a:r>
            <a:endParaRPr lang="en-US" sz="1800" b="0" i="0" dirty="0">
              <a:solidFill>
                <a:srgbClr val="222222"/>
              </a:solidFill>
              <a:effectLst/>
              <a:highlight>
                <a:srgbClr val="FFFF00"/>
              </a:highlight>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In simple terms, the best fit line is a line that fits the given scatter plot in the best way. Mathematically, the best fit line is obtained by minimizing the Residual Sum of Squares(RSS).</a:t>
            </a:r>
          </a:p>
        </p:txBody>
      </p:sp>
    </p:spTree>
    <p:extLst>
      <p:ext uri="{BB962C8B-B14F-4D97-AF65-F5344CB8AC3E}">
        <p14:creationId xmlns:p14="http://schemas.microsoft.com/office/powerpoint/2010/main" val="272799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5F3DA-B4B9-15CB-0024-5C2E80918950}"/>
              </a:ext>
            </a:extLst>
          </p:cNvPr>
          <p:cNvSpPr>
            <a:spLocks noGrp="1"/>
          </p:cNvSpPr>
          <p:nvPr>
            <p:ph type="title"/>
          </p:nvPr>
        </p:nvSpPr>
        <p:spPr>
          <a:xfrm>
            <a:off x="1143000" y="609600"/>
            <a:ext cx="9875520" cy="790222"/>
          </a:xfrm>
        </p:spPr>
        <p:txBody>
          <a:bodyPr>
            <a:normAutofit fontScale="90000"/>
          </a:bodyPr>
          <a:lstStyle/>
          <a:p>
            <a:r>
              <a:rPr lang="en-US" dirty="0"/>
              <a:t/>
            </a:r>
            <a:br>
              <a:rPr lang="en-US" dirty="0"/>
            </a:br>
            <a:r>
              <a:rPr lang="en-US" dirty="0"/>
              <a:t>Cost Function</a:t>
            </a:r>
            <a:r>
              <a:rPr lang="en-US" b="0" i="0" dirty="0">
                <a:solidFill>
                  <a:srgbClr val="222222"/>
                </a:solidFill>
                <a:effectLst/>
                <a:latin typeface="Lato" panose="020F0502020204030203" pitchFamily="34" charset="0"/>
              </a:rPr>
              <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xmlns="" id="{F36B1011-2A75-2AA3-497D-EB231E325470}"/>
              </a:ext>
            </a:extLst>
          </p:cNvPr>
          <p:cNvSpPr>
            <a:spLocks noGrp="1"/>
          </p:cNvSpPr>
          <p:nvPr>
            <p:ph idx="1"/>
          </p:nvPr>
        </p:nvSpPr>
        <p:spPr>
          <a:xfrm>
            <a:off x="1143000" y="1399821"/>
            <a:ext cx="10574867" cy="4696179"/>
          </a:xfrm>
        </p:spPr>
        <p:txBody>
          <a:bodyPr>
            <a:normAutofit/>
          </a:bodyPr>
          <a:lstStyle/>
          <a:p>
            <a:pPr algn="just"/>
            <a:r>
              <a:rPr lang="en-US" sz="1800" b="0" i="0" dirty="0">
                <a:solidFill>
                  <a:srgbClr val="222222"/>
                </a:solidFill>
                <a:effectLst/>
                <a:latin typeface="Times New Roman" panose="02020603050405020304" pitchFamily="18" charset="0"/>
                <a:cs typeface="Times New Roman" panose="02020603050405020304" pitchFamily="18" charset="0"/>
              </a:rPr>
              <a:t>The cost function helps to work out the optimal values for B</a:t>
            </a:r>
            <a:r>
              <a:rPr lang="en-US" sz="1800" b="0" i="0" baseline="-25000" dirty="0">
                <a:solidFill>
                  <a:srgbClr val="222222"/>
                </a:solidFill>
                <a:effectLst/>
                <a:latin typeface="Times New Roman" panose="02020603050405020304" pitchFamily="18" charset="0"/>
                <a:cs typeface="Times New Roman" panose="02020603050405020304" pitchFamily="18" charset="0"/>
              </a:rPr>
              <a:t>0</a:t>
            </a:r>
            <a:r>
              <a:rPr lang="en-US" sz="1800" b="0" i="0" dirty="0">
                <a:solidFill>
                  <a:srgbClr val="222222"/>
                </a:solidFill>
                <a:effectLst/>
                <a:latin typeface="Times New Roman" panose="02020603050405020304" pitchFamily="18" charset="0"/>
                <a:cs typeface="Times New Roman" panose="02020603050405020304" pitchFamily="18" charset="0"/>
              </a:rPr>
              <a:t> and B</a:t>
            </a:r>
            <a:r>
              <a:rPr lang="en-US" sz="1800" b="0" i="0" baseline="-25000" dirty="0">
                <a:solidFill>
                  <a:srgbClr val="222222"/>
                </a:solidFill>
                <a:effectLst/>
                <a:latin typeface="Times New Roman" panose="02020603050405020304" pitchFamily="18" charset="0"/>
                <a:cs typeface="Times New Roman" panose="02020603050405020304" pitchFamily="18" charset="0"/>
              </a:rPr>
              <a:t>1</a:t>
            </a:r>
            <a:r>
              <a:rPr lang="en-US" sz="1800" b="0" i="0" dirty="0">
                <a:solidFill>
                  <a:srgbClr val="222222"/>
                </a:solidFill>
                <a:effectLst/>
                <a:latin typeface="Times New Roman" panose="02020603050405020304" pitchFamily="18" charset="0"/>
                <a:cs typeface="Times New Roman" panose="02020603050405020304" pitchFamily="18" charset="0"/>
              </a:rPr>
              <a:t>, which provides the best fit line for the data points.</a:t>
            </a:r>
          </a:p>
          <a:p>
            <a:pPr algn="just"/>
            <a:r>
              <a:rPr lang="en-US" sz="1800" b="0" i="0" dirty="0">
                <a:solidFill>
                  <a:srgbClr val="222222"/>
                </a:solidFill>
                <a:effectLst/>
                <a:latin typeface="Times New Roman" panose="02020603050405020304" pitchFamily="18" charset="0"/>
                <a:cs typeface="Times New Roman" panose="02020603050405020304" pitchFamily="18" charset="0"/>
              </a:rPr>
              <a:t>In Linear Regression, generally </a:t>
            </a:r>
            <a:r>
              <a:rPr lang="en-US" sz="1800" b="1" i="0" dirty="0">
                <a:solidFill>
                  <a:srgbClr val="222222"/>
                </a:solidFill>
                <a:effectLst/>
                <a:latin typeface="Times New Roman" panose="02020603050405020304" pitchFamily="18" charset="0"/>
                <a:cs typeface="Times New Roman" panose="02020603050405020304" pitchFamily="18" charset="0"/>
              </a:rPr>
              <a:t>Mean Squared Error (MSE)</a:t>
            </a:r>
            <a:r>
              <a:rPr lang="en-US" sz="1800" b="0" i="0" dirty="0">
                <a:solidFill>
                  <a:srgbClr val="222222"/>
                </a:solidFill>
                <a:effectLst/>
                <a:latin typeface="Times New Roman" panose="02020603050405020304" pitchFamily="18" charset="0"/>
                <a:cs typeface="Times New Roman" panose="02020603050405020304" pitchFamily="18" charset="0"/>
              </a:rPr>
              <a:t> cost function is used, which is the average of squared error that occurred between the </a:t>
            </a:r>
            <a:r>
              <a:rPr lang="en-US" sz="1800" b="1" i="0" dirty="0" err="1">
                <a:solidFill>
                  <a:srgbClr val="222222"/>
                </a:solidFill>
                <a:effectLst/>
                <a:latin typeface="Times New Roman" panose="02020603050405020304" pitchFamily="18" charset="0"/>
                <a:cs typeface="Times New Roman" panose="02020603050405020304" pitchFamily="18" charset="0"/>
              </a:rPr>
              <a:t>y</a:t>
            </a:r>
            <a:r>
              <a:rPr lang="en-US" sz="1800" b="1" i="0" baseline="-25000" dirty="0" err="1">
                <a:solidFill>
                  <a:srgbClr val="222222"/>
                </a:solidFill>
                <a:effectLst/>
                <a:latin typeface="Times New Roman" panose="02020603050405020304" pitchFamily="18" charset="0"/>
                <a:cs typeface="Times New Roman" panose="02020603050405020304" pitchFamily="18" charset="0"/>
              </a:rPr>
              <a:t>predicted</a:t>
            </a:r>
            <a:r>
              <a:rPr lang="en-US" sz="1800" b="0" i="0" dirty="0">
                <a:solidFill>
                  <a:srgbClr val="222222"/>
                </a:solidFill>
                <a:effectLst/>
                <a:latin typeface="Times New Roman" panose="02020603050405020304" pitchFamily="18" charset="0"/>
                <a:cs typeface="Times New Roman" panose="02020603050405020304" pitchFamily="18" charset="0"/>
              </a:rPr>
              <a:t> and </a:t>
            </a:r>
            <a:r>
              <a:rPr lang="en-US" sz="1800" b="1" i="0" dirty="0" err="1">
                <a:solidFill>
                  <a:srgbClr val="222222"/>
                </a:solidFill>
                <a:effectLst/>
                <a:latin typeface="Times New Roman" panose="02020603050405020304" pitchFamily="18" charset="0"/>
                <a:cs typeface="Times New Roman" panose="02020603050405020304" pitchFamily="18" charset="0"/>
              </a:rPr>
              <a:t>y</a:t>
            </a:r>
            <a:r>
              <a:rPr lang="en-US" sz="1800" b="1" i="0" baseline="-25000" dirty="0" err="1">
                <a:solidFill>
                  <a:srgbClr val="222222"/>
                </a:solidFill>
                <a:effectLst/>
                <a:latin typeface="Times New Roman" panose="02020603050405020304" pitchFamily="18" charset="0"/>
                <a:cs typeface="Times New Roman" panose="02020603050405020304" pitchFamily="18" charset="0"/>
              </a:rPr>
              <a:t>i</a:t>
            </a:r>
            <a:r>
              <a:rPr lang="en-US" sz="1800" b="0" i="0" dirty="0">
                <a:solidFill>
                  <a:srgbClr val="222222"/>
                </a:solidFill>
                <a:effectLst/>
                <a:latin typeface="Times New Roman" panose="02020603050405020304" pitchFamily="18" charset="0"/>
                <a:cs typeface="Times New Roman" panose="02020603050405020304" pitchFamily="18" charset="0"/>
              </a:rPr>
              <a:t>.</a:t>
            </a:r>
          </a:p>
          <a:p>
            <a:pPr algn="just"/>
            <a:r>
              <a:rPr lang="en-US" sz="1800" b="0" i="0" dirty="0">
                <a:solidFill>
                  <a:srgbClr val="222222"/>
                </a:solidFill>
                <a:effectLst/>
                <a:latin typeface="Times New Roman" panose="02020603050405020304" pitchFamily="18" charset="0"/>
                <a:cs typeface="Times New Roman" panose="02020603050405020304" pitchFamily="18" charset="0"/>
              </a:rPr>
              <a:t>We calculate MSE using simple linear equation y=</a:t>
            </a:r>
            <a:r>
              <a:rPr lang="en-US" sz="1800" b="0" i="0" dirty="0" err="1">
                <a:solidFill>
                  <a:srgbClr val="222222"/>
                </a:solidFill>
                <a:effectLst/>
                <a:latin typeface="Times New Roman" panose="02020603050405020304" pitchFamily="18" charset="0"/>
                <a:cs typeface="Times New Roman" panose="02020603050405020304" pitchFamily="18" charset="0"/>
              </a:rPr>
              <a:t>mx+b</a:t>
            </a:r>
            <a:r>
              <a:rPr lang="en-US" sz="1800" b="0" i="0" dirty="0">
                <a:solidFill>
                  <a:srgbClr val="222222"/>
                </a:solidFill>
                <a:effectLst/>
                <a:latin typeface="Times New Roman" panose="02020603050405020304" pitchFamily="18" charset="0"/>
                <a:cs typeface="Times New Roman" panose="02020603050405020304" pitchFamily="18" charset="0"/>
              </a:rPr>
              <a:t>:</a:t>
            </a: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24379628-B559-0F73-9E6E-E8209BB0DFEF}"/>
              </a:ext>
            </a:extLst>
          </p:cNvPr>
          <p:cNvPicPr>
            <a:picLocks noChangeAspect="1"/>
          </p:cNvPicPr>
          <p:nvPr/>
        </p:nvPicPr>
        <p:blipFill>
          <a:blip r:embed="rId2"/>
          <a:stretch>
            <a:fillRect/>
          </a:stretch>
        </p:blipFill>
        <p:spPr>
          <a:xfrm>
            <a:off x="4500562" y="3405011"/>
            <a:ext cx="3190875" cy="685800"/>
          </a:xfrm>
          <a:prstGeom prst="rect">
            <a:avLst/>
          </a:prstGeom>
        </p:spPr>
      </p:pic>
      <p:sp>
        <p:nvSpPr>
          <p:cNvPr id="10" name="TextBox 9">
            <a:extLst>
              <a:ext uri="{FF2B5EF4-FFF2-40B4-BE49-F238E27FC236}">
                <a16:creationId xmlns:a16="http://schemas.microsoft.com/office/drawing/2014/main" xmlns="" id="{14C6D31F-0157-27F2-4F36-49A1BD65B6ED}"/>
              </a:ext>
            </a:extLst>
          </p:cNvPr>
          <p:cNvSpPr txBox="1"/>
          <p:nvPr/>
        </p:nvSpPr>
        <p:spPr>
          <a:xfrm>
            <a:off x="1305807" y="4420359"/>
            <a:ext cx="10186282" cy="1200329"/>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Using the MSE function, we’ll update the values of B</a:t>
            </a:r>
            <a:r>
              <a:rPr lang="en-US" b="0" i="0" baseline="-25000" dirty="0">
                <a:effectLst/>
                <a:latin typeface="Times New Roman" panose="02020603050405020304" pitchFamily="18" charset="0"/>
                <a:cs typeface="Times New Roman" panose="02020603050405020304" pitchFamily="18" charset="0"/>
              </a:rPr>
              <a:t>0</a:t>
            </a:r>
            <a:r>
              <a:rPr lang="en-US" b="0" i="0" dirty="0">
                <a:effectLst/>
                <a:latin typeface="Times New Roman" panose="02020603050405020304" pitchFamily="18" charset="0"/>
                <a:cs typeface="Times New Roman" panose="02020603050405020304" pitchFamily="18" charset="0"/>
              </a:rPr>
              <a:t> and B</a:t>
            </a:r>
            <a:r>
              <a:rPr lang="en-US" b="0" i="0" baseline="-25000" dirty="0">
                <a:effectLst/>
                <a:latin typeface="Times New Roman" panose="02020603050405020304" pitchFamily="18" charset="0"/>
                <a:cs typeface="Times New Roman" panose="02020603050405020304" pitchFamily="18" charset="0"/>
              </a:rPr>
              <a:t>1</a:t>
            </a:r>
            <a:r>
              <a:rPr lang="en-US" b="0" i="0" dirty="0">
                <a:effectLst/>
                <a:latin typeface="Times New Roman" panose="02020603050405020304" pitchFamily="18" charset="0"/>
                <a:cs typeface="Times New Roman" panose="02020603050405020304" pitchFamily="18" charset="0"/>
              </a:rPr>
              <a:t> such that the MSE value settles at the minima.  </a:t>
            </a:r>
          </a:p>
          <a:p>
            <a:pPr algn="just"/>
            <a:r>
              <a:rPr lang="en-US" b="0" i="0" dirty="0">
                <a:effectLst/>
                <a:latin typeface="Times New Roman" panose="02020603050405020304" pitchFamily="18" charset="0"/>
                <a:cs typeface="Times New Roman" panose="02020603050405020304" pitchFamily="18" charset="0"/>
              </a:rPr>
              <a:t>These parameters can be determined using the gradient descent method such that the value for the cost function is minimum.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98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Steps to Understand Linear </a:t>
            </a:r>
            <a:r>
              <a:rPr lang="en-US" b="1" dirty="0" smtClean="0">
                <a:solidFill>
                  <a:schemeClr val="tx1"/>
                </a:solidFill>
              </a:rPr>
              <a:t>Regression</a:t>
            </a:r>
            <a:endParaRPr lang="en-US" dirty="0"/>
          </a:p>
        </p:txBody>
      </p:sp>
      <p:sp>
        <p:nvSpPr>
          <p:cNvPr id="3" name="Content Placeholder 2"/>
          <p:cNvSpPr>
            <a:spLocks noGrp="1"/>
          </p:cNvSpPr>
          <p:nvPr>
            <p:ph idx="1"/>
          </p:nvPr>
        </p:nvSpPr>
        <p:spPr/>
        <p:txBody>
          <a:bodyPr/>
          <a:lstStyle/>
          <a:p>
            <a:r>
              <a:rPr lang="en-US" b="1" dirty="0" smtClean="0">
                <a:solidFill>
                  <a:schemeClr val="tx1"/>
                </a:solidFill>
              </a:rPr>
              <a:t>Plot </a:t>
            </a:r>
            <a:r>
              <a:rPr lang="en-US" b="1" dirty="0">
                <a:solidFill>
                  <a:schemeClr val="tx1"/>
                </a:solidFill>
              </a:rPr>
              <a:t>the Data</a:t>
            </a:r>
            <a:r>
              <a:rPr lang="en-US" dirty="0">
                <a:solidFill>
                  <a:schemeClr val="tx1"/>
                </a:solidFill>
              </a:rPr>
              <a:t>: First, visualize your data by plotting it on a graph to see if it looks like a straight line. The goal of linear regression is to fit a line that best represents the data.</a:t>
            </a:r>
          </a:p>
          <a:p>
            <a:r>
              <a:rPr lang="en-US" b="1" dirty="0">
                <a:solidFill>
                  <a:schemeClr val="tx1"/>
                </a:solidFill>
              </a:rPr>
              <a:t>Find the Best-Fit Line</a:t>
            </a:r>
            <a:r>
              <a:rPr lang="en-US" dirty="0">
                <a:solidFill>
                  <a:schemeClr val="tx1"/>
                </a:solidFill>
              </a:rPr>
              <a:t>: The line that best fits the data is the one that minimizes the "error" (the difference between the observed values and the predicted values). This is done using a method called </a:t>
            </a:r>
            <a:r>
              <a:rPr lang="en-US" b="1" dirty="0">
                <a:solidFill>
                  <a:schemeClr val="tx1"/>
                </a:solidFill>
              </a:rPr>
              <a:t>Least Squares</a:t>
            </a:r>
            <a:r>
              <a:rPr lang="en-US" dirty="0">
                <a:solidFill>
                  <a:schemeClr val="tx1"/>
                </a:solidFill>
              </a:rPr>
              <a:t>.</a:t>
            </a:r>
          </a:p>
          <a:p>
            <a:r>
              <a:rPr lang="en-US" b="1" dirty="0">
                <a:solidFill>
                  <a:schemeClr val="tx1"/>
                </a:solidFill>
              </a:rPr>
              <a:t>Equation of the Line</a:t>
            </a:r>
            <a:r>
              <a:rPr lang="en-US" dirty="0">
                <a:solidFill>
                  <a:schemeClr val="tx1"/>
                </a:solidFill>
              </a:rPr>
              <a:t>: After fitting the line, we have the equation of the line, which we can use to predict </a:t>
            </a:r>
            <a:r>
              <a:rPr lang="en-US" dirty="0" smtClean="0">
                <a:solidFill>
                  <a:schemeClr val="tx1"/>
                </a:solidFill>
              </a:rPr>
              <a:t>Y </a:t>
            </a:r>
            <a:r>
              <a:rPr lang="en-US" dirty="0">
                <a:solidFill>
                  <a:schemeClr val="tx1"/>
                </a:solidFill>
              </a:rPr>
              <a:t>for new values of </a:t>
            </a:r>
            <a:r>
              <a:rPr lang="en-US" dirty="0" smtClean="0">
                <a:solidFill>
                  <a:schemeClr val="tx1"/>
                </a:solidFill>
              </a:rPr>
              <a:t>X</a:t>
            </a:r>
            <a:r>
              <a:rPr lang="en-US" dirty="0">
                <a:solidFill>
                  <a:schemeClr val="tx1"/>
                </a:solidFill>
              </a:rPr>
              <a:t>.</a:t>
            </a:r>
          </a:p>
          <a:p>
            <a:endParaRPr lang="en-US" dirty="0"/>
          </a:p>
        </p:txBody>
      </p:sp>
    </p:spTree>
    <p:extLst>
      <p:ext uri="{BB962C8B-B14F-4D97-AF65-F5344CB8AC3E}">
        <p14:creationId xmlns:p14="http://schemas.microsoft.com/office/powerpoint/2010/main" val="204037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60DD48BB-636A-E433-50C6-CC6BC3BA917A}"/>
              </a:ext>
            </a:extLst>
          </p:cNvPr>
          <p:cNvPicPr>
            <a:picLocks noGrp="1" noChangeAspect="1"/>
          </p:cNvPicPr>
          <p:nvPr>
            <p:ph idx="1"/>
          </p:nvPr>
        </p:nvPicPr>
        <p:blipFill>
          <a:blip r:embed="rId2"/>
          <a:stretch>
            <a:fillRect/>
          </a:stretch>
        </p:blipFill>
        <p:spPr>
          <a:xfrm>
            <a:off x="849954" y="423320"/>
            <a:ext cx="10632132" cy="1219200"/>
          </a:xfrm>
          <a:prstGeom prst="rect">
            <a:avLst/>
          </a:prstGeom>
        </p:spPr>
      </p:pic>
      <p:pic>
        <p:nvPicPr>
          <p:cNvPr id="6" name="Picture 5">
            <a:extLst>
              <a:ext uri="{FF2B5EF4-FFF2-40B4-BE49-F238E27FC236}">
                <a16:creationId xmlns:a16="http://schemas.microsoft.com/office/drawing/2014/main" xmlns="" id="{989161CC-0C0C-B8A7-1450-FB5008251578}"/>
              </a:ext>
            </a:extLst>
          </p:cNvPr>
          <p:cNvPicPr>
            <a:picLocks noChangeAspect="1"/>
          </p:cNvPicPr>
          <p:nvPr/>
        </p:nvPicPr>
        <p:blipFill>
          <a:blip r:embed="rId3"/>
          <a:stretch>
            <a:fillRect/>
          </a:stretch>
        </p:blipFill>
        <p:spPr>
          <a:xfrm>
            <a:off x="1000425" y="1653130"/>
            <a:ext cx="9172575" cy="4781550"/>
          </a:xfrm>
          <a:prstGeom prst="rect">
            <a:avLst/>
          </a:prstGeom>
        </p:spPr>
      </p:pic>
    </p:spTree>
    <p:extLst>
      <p:ext uri="{BB962C8B-B14F-4D97-AF65-F5344CB8AC3E}">
        <p14:creationId xmlns:p14="http://schemas.microsoft.com/office/powerpoint/2010/main" val="33099117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2293</TotalTime>
  <Words>364</Words>
  <Application>Microsoft Office PowerPoint</Application>
  <PresentationFormat>Custom</PresentationFormat>
  <Paragraphs>41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Basis</vt:lpstr>
      <vt:lpstr> Regression in numerical analysis</vt:lpstr>
      <vt:lpstr>Linear Regression</vt:lpstr>
      <vt:lpstr>PowerPoint Presentation</vt:lpstr>
      <vt:lpstr>  Regression Calculation  </vt:lpstr>
      <vt:lpstr>PowerPoint Presentation</vt:lpstr>
      <vt:lpstr> Random Error(Residuals) </vt:lpstr>
      <vt:lpstr> Cost Function </vt:lpstr>
      <vt:lpstr>Steps to Understand Linear Regression</vt:lpstr>
      <vt:lpstr>PowerPoint Presentation</vt:lpstr>
      <vt:lpstr>Topic to Read with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Analysis</dc:title>
  <dc:creator>rahemeen</dc:creator>
  <cp:lastModifiedBy>Mobeen Nazar</cp:lastModifiedBy>
  <cp:revision>363</cp:revision>
  <dcterms:created xsi:type="dcterms:W3CDTF">2023-09-19T09:11:56Z</dcterms:created>
  <dcterms:modified xsi:type="dcterms:W3CDTF">2024-12-23T05:27:41Z</dcterms:modified>
</cp:coreProperties>
</file>