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42" r:id="rId2"/>
    <p:sldId id="400" r:id="rId3"/>
    <p:sldId id="326" r:id="rId4"/>
    <p:sldId id="465" r:id="rId5"/>
    <p:sldId id="407" r:id="rId6"/>
    <p:sldId id="435" r:id="rId7"/>
    <p:sldId id="436" r:id="rId8"/>
    <p:sldId id="437" r:id="rId9"/>
    <p:sldId id="438" r:id="rId10"/>
    <p:sldId id="444" r:id="rId11"/>
    <p:sldId id="439" r:id="rId12"/>
    <p:sldId id="440" r:id="rId13"/>
    <p:sldId id="441" r:id="rId14"/>
    <p:sldId id="442" r:id="rId15"/>
    <p:sldId id="443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462" r:id="rId34"/>
    <p:sldId id="463" r:id="rId35"/>
    <p:sldId id="464" r:id="rId36"/>
    <p:sldId id="325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4671" autoAdjust="0"/>
  </p:normalViewPr>
  <p:slideViewPr>
    <p:cSldViewPr>
      <p:cViewPr varScale="1">
        <p:scale>
          <a:sx n="81" d="100"/>
          <a:sy n="81" d="100"/>
        </p:scale>
        <p:origin x="15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C595574E-417B-E714-ABF8-4574FFF059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D6ECA299-8ED1-913B-BBD2-99ECA544EEE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9718AC3C-7B66-9CD8-FA15-ECC791A3420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29756328-0E50-404F-381F-49C6A9812E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366" name="Rectangle 6">
            <a:extLst>
              <a:ext uri="{FF2B5EF4-FFF2-40B4-BE49-F238E27FC236}">
                <a16:creationId xmlns:a16="http://schemas.microsoft.com/office/drawing/2014/main" id="{6635E3C5-5AF5-A035-FE25-FA76583FEA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67" name="Rectangle 7">
            <a:extLst>
              <a:ext uri="{FF2B5EF4-FFF2-40B4-BE49-F238E27FC236}">
                <a16:creationId xmlns:a16="http://schemas.microsoft.com/office/drawing/2014/main" id="{3D8782F0-06F3-930B-A6B8-C28B43F463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B72629E-3313-4B86-85A0-B5E3763B72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/>
              <a:t>More Discussion about of the Lecture</a:t>
            </a: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714041A-80FC-4B2B-95F7-419F6DD0F9DF}" type="slidenum">
              <a:rPr lang="en-US" sz="1200" smtClean="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B212DC-33D6-574D-B4B1-097392AF8B9F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F1A69B-74C7-9C72-8B6B-5D3E4C59A636}"/>
              </a:ext>
            </a:extLst>
          </p:cNvPr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411CB-CA7E-7AE5-608C-B93DAEB270CF}"/>
              </a:ext>
            </a:extLst>
          </p:cNvPr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  <a:solidFill>
            <a:srgbClr val="99CC00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27">
            <a:extLst>
              <a:ext uri="{FF2B5EF4-FFF2-40B4-BE49-F238E27FC236}">
                <a16:creationId xmlns:a16="http://schemas.microsoft.com/office/drawing/2014/main" id="{38207C4F-3CFD-F653-2A28-9C33F0F5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6">
            <a:extLst>
              <a:ext uri="{FF2B5EF4-FFF2-40B4-BE49-F238E27FC236}">
                <a16:creationId xmlns:a16="http://schemas.microsoft.com/office/drawing/2014/main" id="{EE18A75F-B6AE-3438-3002-B69AEA1F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8">
            <a:extLst>
              <a:ext uri="{FF2B5EF4-FFF2-40B4-BE49-F238E27FC236}">
                <a16:creationId xmlns:a16="http://schemas.microsoft.com/office/drawing/2014/main" id="{A54FE23D-5452-F68C-F86D-66A4B670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88A9F8-3BAF-4ADB-9EF1-D5D54F3F18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96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C740C87F-140F-8ED3-BC69-770DE7E1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E5611E75-A980-464F-FDDC-23F32568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4B719954-99AC-AF4F-E6A5-0A39AEAD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1C375B-145B-466F-8331-2B546D78BE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3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67C546-1426-5EB1-591D-842128699866}"/>
              </a:ext>
            </a:extLst>
          </p:cNvPr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D80E8-7B34-4C9F-7E81-BD03DE0F7BD2}"/>
              </a:ext>
            </a:extLst>
          </p:cNvPr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DC545-0D79-CD2B-5635-3D4E7866D330}"/>
              </a:ext>
            </a:extLst>
          </p:cNvPr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6D6F13F-4856-96A6-67FF-F71A203B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5A0F450-C5E4-ED93-C4A2-7064A55F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C3C90FB-3534-582C-6107-40D748D4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A319CB89-7299-4048-80DC-E465B66FF6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566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8153400" cy="774192"/>
          </a:xfrm>
        </p:spPr>
        <p:txBody>
          <a:bodyPr/>
          <a:lstStyle>
            <a:lvl1pPr marR="9144" algn="l">
              <a:defRPr sz="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FF513E4D-E05C-9D47-2786-DEE47E7EF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12AFF-6DE5-D912-9D05-32BDD69D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57A6B518-98CE-BBCC-4D07-393C36C3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F9D34-2782-40E7-90DD-13881DD242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96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8FFD5D16-E917-33E7-C8D3-891FFF20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3A98452-F2C5-7948-2EC9-1D3C487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9B120BFC-FCE7-B190-7D5F-61E5B33D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518D4B-2606-4A21-807D-2DB5F1B357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9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EDEDF4-D276-127B-9E02-0843128EF98E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DC0A4-1B55-BAE8-692F-A7A677585A42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1A02D-D54F-A54D-7E42-BE65F3836C8F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3751A60F-9B9C-B42A-C704-ACC31D65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2">
            <a:extLst>
              <a:ext uri="{FF2B5EF4-FFF2-40B4-BE49-F238E27FC236}">
                <a16:creationId xmlns:a16="http://schemas.microsoft.com/office/drawing/2014/main" id="{B724D2B0-BC28-0686-0839-9E6510687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9DA3055F-58B7-45EE-89FB-6C3E957ED3B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75B251DB-F174-89E8-D6DB-5EA321A44D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0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3B756D08-F161-D5D6-DBC9-FB3F03EC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3887224-5B0E-D270-71B3-CA514538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0FF9699F-DF98-2004-6CCF-441BB018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CFCA0F-2DC6-48B2-AF94-E92450D5D9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653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729B7551-DFDD-16A8-3B50-473745E2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09A7E49-EAB6-0EA2-1843-D7819A94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F27F2051-785A-28C8-C97E-D4A1AD96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73518-D2A5-4239-9AD2-E44B84C47D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43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A6977C5E-C981-F2E3-DED5-17F9EB62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F01B50B-5246-CDCA-5777-129101A1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B65F18A6-95A6-3DFE-D8EC-C9DF2EC2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87636-139E-4C02-B11C-AE891744AF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35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1EED1-479D-2F5F-6926-11945AAE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BCD67-39BF-5905-F3D1-2C62933A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5E9BE-E48B-A1EF-DCA8-E3521323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93F2CB-E9CE-4814-BA1D-8EBBC10285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75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A289BE30-0A83-B60B-C432-A81ED762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8F2C746-0E09-19CF-5DF0-822854F8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C7C01E5B-D3CC-2064-AFFA-0F5DA256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B2CB5-3811-4860-A7B0-1914BC7F6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95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83FCDD-A610-81F3-1097-299E48E6C6B1}"/>
              </a:ext>
            </a:extLst>
          </p:cNvPr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7ABEA3-F129-0020-2FFD-05487DF10729}"/>
              </a:ext>
            </a:extLst>
          </p:cNvPr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E0BA8-270B-6AD7-56C8-62A9F3A6549D}"/>
              </a:ext>
            </a:extLst>
          </p:cNvPr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FBC2EE-8EC9-9EF0-E00C-E6F0A5A10232}"/>
              </a:ext>
            </a:extLst>
          </p:cNvPr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>
            <a:extLst>
              <a:ext uri="{FF2B5EF4-FFF2-40B4-BE49-F238E27FC236}">
                <a16:creationId xmlns:a16="http://schemas.microsoft.com/office/drawing/2014/main" id="{A0C8396D-51E1-3A07-BE64-CE1CF542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2">
            <a:extLst>
              <a:ext uri="{FF2B5EF4-FFF2-40B4-BE49-F238E27FC236}">
                <a16:creationId xmlns:a16="http://schemas.microsoft.com/office/drawing/2014/main" id="{AB83ED7D-DB2E-7784-2B20-9974646BA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8519EE5E-8FDA-448F-BC20-BEF946BAF87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472581DD-6B10-6B42-34B2-8839887030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7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996FCCED-9769-DDAD-E25E-EA3D2B3B1A2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D0B5B8B8-B2A2-1D06-36AC-4296FA0440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90550" y="3810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BB776D3-FDDF-18EC-07A6-C4053A202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0541A-8112-2A0D-79FB-D7285A274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5D9A9C-5F1B-5BA9-774E-3A6352EE0F8B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964F1-B74C-CAB0-D531-EBDB002470AA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DCFECB-CB65-21AF-3B52-E2FC21433570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rgbClr val="92D05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-128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D7F495A-CDDB-592E-D2C9-2965179DB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ea typeface="MS PGothic" panose="020B0600070205080204" pitchFamily="34" charset="-128"/>
              </a:defRPr>
            </a:lvl1pPr>
          </a:lstStyle>
          <a:p>
            <a:fld id="{042396F1-BC94-4FB4-B507-84FFC4F3410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33" r:id="rId2"/>
    <p:sldLayoutId id="2147483741" r:id="rId3"/>
    <p:sldLayoutId id="2147483734" r:id="rId4"/>
    <p:sldLayoutId id="2147483735" r:id="rId5"/>
    <p:sldLayoutId id="2147483736" r:id="rId6"/>
    <p:sldLayoutId id="2147483742" r:id="rId7"/>
    <p:sldLayoutId id="2147483737" r:id="rId8"/>
    <p:sldLayoutId id="2147483743" r:id="rId9"/>
    <p:sldLayoutId id="2147483738" r:id="rId10"/>
    <p:sldLayoutId id="2147483744" r:id="rId11"/>
    <p:sldLayoutId id="214748373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MS PGothic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MS PGothic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MS PGothic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MS PGothic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MS PGothic" pitchFamily="34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FE85F-4E30-194C-E481-5AC239A09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686800" cy="914400"/>
          </a:xfrm>
        </p:spPr>
        <p:txBody>
          <a:bodyPr>
            <a:noAutofit/>
          </a:bodyPr>
          <a:lstStyle/>
          <a:p>
            <a:pPr marL="24161750" indent="-24161750" eaLnBrk="1" hangingPunct="1">
              <a:defRPr/>
            </a:pPr>
            <a:r>
              <a:rPr lang="en-US" sz="2800" b="1" cap="none" dirty="0">
                <a:solidFill>
                  <a:srgbClr val="B32C1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-128"/>
                <a:cs typeface="Arial" charset="0"/>
              </a:rPr>
              <a:t>Engineering Ethics                       </a:t>
            </a:r>
            <a:r>
              <a:rPr lang="en-US" sz="2400" b="1" cap="none" dirty="0">
                <a:solidFill>
                  <a:srgbClr val="B32C1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-128"/>
                <a:cs typeface="Arial" charset="0"/>
              </a:rPr>
              <a:t>(HSS-422)          (3+0)</a:t>
            </a:r>
          </a:p>
        </p:txBody>
      </p:sp>
      <p:pic>
        <p:nvPicPr>
          <p:cNvPr id="7171" name="Picture 6">
            <a:extLst>
              <a:ext uri="{FF2B5EF4-FFF2-40B4-BE49-F238E27FC236}">
                <a16:creationId xmlns:a16="http://schemas.microsoft.com/office/drawing/2014/main" id="{74BB7897-E8C2-47E6-B8A8-271C2A288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144780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5">
            <a:extLst>
              <a:ext uri="{FF2B5EF4-FFF2-40B4-BE49-F238E27FC236}">
                <a16:creationId xmlns:a16="http://schemas.microsoft.com/office/drawing/2014/main" id="{A4C521A8-E0A0-174C-B43D-01C7D7AAB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1700213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itle 3">
            <a:extLst>
              <a:ext uri="{FF2B5EF4-FFF2-40B4-BE49-F238E27FC236}">
                <a16:creationId xmlns:a16="http://schemas.microsoft.com/office/drawing/2014/main" id="{B37E0F5F-789C-7A75-2042-75DA8138C6C7}"/>
              </a:ext>
            </a:extLst>
          </p:cNvPr>
          <p:cNvSpPr txBox="1">
            <a:spLocks/>
          </p:cNvSpPr>
          <p:nvPr/>
        </p:nvSpPr>
        <p:spPr bwMode="auto">
          <a:xfrm>
            <a:off x="2209800" y="6134100"/>
            <a:ext cx="2438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80000"/>
              </a:lnSpc>
            </a:pPr>
            <a:endParaRPr lang="en-US" altLang="en-US" sz="2600" b="1" dirty="0"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B4AFF572-8320-7835-92C4-3D6280736B4E}"/>
              </a:ext>
            </a:extLst>
          </p:cNvPr>
          <p:cNvSpPr txBox="1">
            <a:spLocks/>
          </p:cNvSpPr>
          <p:nvPr/>
        </p:nvSpPr>
        <p:spPr bwMode="auto">
          <a:xfrm>
            <a:off x="2362200" y="4114800"/>
            <a:ext cx="6477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3600" b="1" dirty="0">
                <a:solidFill>
                  <a:srgbClr val="800040"/>
                </a:solidFill>
                <a:latin typeface="Calibri" pitchFamily="34" charset="0"/>
                <a:cs typeface="Arial" charset="0"/>
              </a:rPr>
              <a:t>ENGR. SYED RIZWAN ALI</a:t>
            </a:r>
            <a:endParaRPr lang="en-US" sz="3200" b="1" dirty="0">
              <a:solidFill>
                <a:srgbClr val="800040"/>
              </a:solidFill>
              <a:latin typeface="Calibri" pitchFamily="34" charset="0"/>
              <a:cs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3200" b="1" dirty="0">
                <a:solidFill>
                  <a:srgbClr val="800040"/>
                </a:solidFill>
                <a:latin typeface="Calibri" pitchFamily="34" charset="0"/>
                <a:cs typeface="Arial" charset="0"/>
              </a:rPr>
              <a:t>Assistant Professor,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b="1" dirty="0">
                <a:solidFill>
                  <a:srgbClr val="800040"/>
                </a:solidFill>
                <a:latin typeface="Calibri" pitchFamily="34" charset="0"/>
                <a:cs typeface="Arial" charset="0"/>
              </a:rPr>
              <a:t>Head of Business Incubation Center,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b="1" dirty="0">
                <a:solidFill>
                  <a:srgbClr val="800040"/>
                </a:solidFill>
                <a:latin typeface="Calibri" pitchFamily="34" charset="0"/>
                <a:cs typeface="Arial" charset="0"/>
              </a:rPr>
              <a:t>Bahria University (Karachi Campus)</a:t>
            </a:r>
          </a:p>
          <a:p>
            <a:pPr algn="r" eaLnBrk="1" hangingPunct="1">
              <a:lnSpc>
                <a:spcPct val="80000"/>
              </a:lnSpc>
            </a:pPr>
            <a:endParaRPr lang="en-US" sz="2600" b="1" dirty="0">
              <a:solidFill>
                <a:schemeClr val="tx2"/>
              </a:solidFill>
              <a:latin typeface="Tw Cen MT" pitchFamily="34" charset="0"/>
              <a:cs typeface="Arial" charset="0"/>
            </a:endParaRPr>
          </a:p>
        </p:txBody>
      </p:sp>
      <p:pic>
        <p:nvPicPr>
          <p:cNvPr id="5" name="Picture 4" descr="A book cover with text&#10;&#10;Description automatically generated">
            <a:extLst>
              <a:ext uri="{FF2B5EF4-FFF2-40B4-BE49-F238E27FC236}">
                <a16:creationId xmlns:a16="http://schemas.microsoft.com/office/drawing/2014/main" id="{9A585A6F-8C19-EB1E-D469-89D998F76A8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1" r="33999" b="11905"/>
          <a:stretch/>
        </p:blipFill>
        <p:spPr>
          <a:xfrm>
            <a:off x="7227125" y="1740568"/>
            <a:ext cx="1752600" cy="2526632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E48C0-99F9-CC37-2ADA-D4ADED86E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EE625018-0AF8-2510-0438-049353A74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Pakistan Engineering Code of Ethics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BA13875-D980-2BA7-A8E7-75E5D0862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latin typeface="+mj-lt"/>
              </a:rPr>
              <a:t> Code of Conduct:</a:t>
            </a:r>
            <a:endParaRPr lang="en-US" sz="32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accreditation procedures, and continuous professional development.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  <a:p>
            <a:pPr marL="457200" indent="-45720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https://www.pec.org.pk/downloads-documents/code-of-ethics/</a:t>
            </a:r>
          </a:p>
        </p:txBody>
      </p:sp>
    </p:spTree>
    <p:extLst>
      <p:ext uri="{BB962C8B-B14F-4D97-AF65-F5344CB8AC3E}">
        <p14:creationId xmlns:p14="http://schemas.microsoft.com/office/powerpoint/2010/main" val="191843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A005E-58BB-9C62-4276-D42A640CD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21808FA1-DAFB-094B-6AF6-CF2CD7545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PEC Code of Ethics 01- 10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7D516CC-FF35-7E92-6682-81860E17C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latin typeface="+mj-lt"/>
              </a:rPr>
              <a:t> Code of Ethics 01 -10:</a:t>
            </a:r>
            <a:endParaRPr lang="en-US" sz="32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The Pakistan Engineering Council's Code of Ethics, as outlined in Articles 1 to 10, establishes a framework to guide the professional and ethical conduct of engineers in Pakistan. 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Here is a high-level summary of each article.</a:t>
            </a:r>
          </a:p>
          <a:p>
            <a:pPr marL="912813" indent="-514350" algn="just">
              <a:buClr>
                <a:srgbClr val="0070C0"/>
              </a:buClr>
              <a:buSzPct val="70000"/>
              <a:buFont typeface="+mj-lt"/>
              <a:buAutoNum type="arabicParenR"/>
            </a:pPr>
            <a:r>
              <a:rPr lang="en-US" sz="2800" dirty="0">
                <a:latin typeface="+mj-lt"/>
              </a:rPr>
              <a:t>Introduction and Applicability.</a:t>
            </a:r>
          </a:p>
          <a:p>
            <a:pPr marL="912813" indent="-514350" algn="just">
              <a:buClr>
                <a:srgbClr val="0070C0"/>
              </a:buClr>
              <a:buSzPct val="70000"/>
              <a:buFont typeface="+mj-lt"/>
              <a:buAutoNum type="arabicParenR"/>
            </a:pPr>
            <a:r>
              <a:rPr lang="en-US" sz="2800" dirty="0">
                <a:latin typeface="+mj-lt"/>
              </a:rPr>
              <a:t>Professional Conduct.</a:t>
            </a:r>
          </a:p>
          <a:p>
            <a:pPr marL="912813" indent="-514350" algn="just">
              <a:buClr>
                <a:srgbClr val="0070C0"/>
              </a:buClr>
              <a:buSzPct val="70000"/>
              <a:buFont typeface="+mj-lt"/>
              <a:buAutoNum type="arabicParenR"/>
            </a:pPr>
            <a:r>
              <a:rPr lang="en-US" sz="2800" dirty="0">
                <a:latin typeface="+mj-lt"/>
              </a:rPr>
              <a:t>Integrity in Professional Matters.</a:t>
            </a:r>
          </a:p>
          <a:p>
            <a:pPr marL="912813" indent="-514350" algn="just">
              <a:buClr>
                <a:srgbClr val="0070C0"/>
              </a:buClr>
              <a:buSzPct val="70000"/>
              <a:buFont typeface="+mj-lt"/>
              <a:buAutoNum type="arabicParenR"/>
            </a:pPr>
            <a:r>
              <a:rPr lang="en-US" sz="2800" dirty="0">
                <a:latin typeface="+mj-lt"/>
              </a:rPr>
              <a:t>Safety, Health, and Welfare of the Public.</a:t>
            </a:r>
          </a:p>
          <a:p>
            <a:pPr marL="912813" indent="-514350" algn="just">
              <a:buClr>
                <a:srgbClr val="0070C0"/>
              </a:buClr>
              <a:buSzPct val="70000"/>
              <a:buFont typeface="+mj-lt"/>
              <a:buAutoNum type="arabicParenR"/>
            </a:pPr>
            <a:r>
              <a:rPr lang="en-US" sz="2800" dirty="0">
                <a:latin typeface="+mj-lt"/>
              </a:rPr>
              <a:t>Dignity of the Profession.</a:t>
            </a:r>
          </a:p>
        </p:txBody>
      </p:sp>
    </p:spTree>
    <p:extLst>
      <p:ext uri="{BB962C8B-B14F-4D97-AF65-F5344CB8AC3E}">
        <p14:creationId xmlns:p14="http://schemas.microsoft.com/office/powerpoint/2010/main" val="2876195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00777-8FC2-C3F7-0CE2-234F5BAF8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9FAA3626-C2D7-4B7E-2AB7-C1D7C0E26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PEC Code of Ethics 01- 10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5B06D54-3B7F-90AF-5764-2B6EEE899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latin typeface="+mj-lt"/>
              </a:rPr>
              <a:t> Code of Ethics 01 -10:</a:t>
            </a:r>
            <a:endParaRPr lang="en-US" sz="32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Here is a high-level summary of each article.</a:t>
            </a:r>
          </a:p>
          <a:p>
            <a:pPr marL="912813" indent="-514350" algn="just">
              <a:buClr>
                <a:srgbClr val="0070C0"/>
              </a:buClr>
              <a:buSzPct val="70000"/>
              <a:buFont typeface="+mj-lt"/>
              <a:buAutoNum type="arabicParenR" startAt="6"/>
            </a:pPr>
            <a:r>
              <a:rPr lang="en-US" sz="2800" dirty="0">
                <a:latin typeface="+mj-lt"/>
              </a:rPr>
              <a:t>Enhancement of Public Understanding and Confidence.</a:t>
            </a:r>
          </a:p>
          <a:p>
            <a:pPr marL="912813" indent="-514350" algn="just">
              <a:buClr>
                <a:srgbClr val="0070C0"/>
              </a:buClr>
              <a:buSzPct val="70000"/>
              <a:buFont typeface="+mj-lt"/>
              <a:buAutoNum type="arabicParenR" startAt="6"/>
            </a:pPr>
            <a:r>
              <a:rPr lang="en-US" sz="2800" dirty="0">
                <a:latin typeface="+mj-lt"/>
              </a:rPr>
              <a:t>Opinions Based on Knowledge and Honest Conviction.</a:t>
            </a:r>
          </a:p>
          <a:p>
            <a:pPr marL="912813" indent="-514350" algn="just">
              <a:buClr>
                <a:srgbClr val="0070C0"/>
              </a:buClr>
              <a:buSzPct val="70000"/>
              <a:buFont typeface="+mj-lt"/>
              <a:buAutoNum type="arabicParenR" startAt="6"/>
            </a:pPr>
            <a:r>
              <a:rPr lang="en-US" sz="2800" dirty="0">
                <a:latin typeface="+mj-lt"/>
              </a:rPr>
              <a:t>Competence and Qualifications.</a:t>
            </a:r>
          </a:p>
          <a:p>
            <a:pPr marL="912813" indent="-514350" algn="just">
              <a:buClr>
                <a:srgbClr val="0070C0"/>
              </a:buClr>
              <a:buSzPct val="70000"/>
              <a:buFont typeface="+mj-lt"/>
              <a:buAutoNum type="arabicParenR" startAt="6"/>
            </a:pPr>
            <a:r>
              <a:rPr lang="en-US" sz="2800" dirty="0">
                <a:latin typeface="+mj-lt"/>
              </a:rPr>
              <a:t>Confidentiality.</a:t>
            </a:r>
          </a:p>
          <a:p>
            <a:pPr marL="912813" indent="-514350" algn="just">
              <a:buClr>
                <a:srgbClr val="0070C0"/>
              </a:buClr>
              <a:buSzPct val="70000"/>
              <a:buFont typeface="+mj-lt"/>
              <a:buAutoNum type="arabicParenR" startAt="6"/>
            </a:pPr>
            <a:r>
              <a:rPr lang="en-US" sz="2800" dirty="0">
                <a:latin typeface="+mj-lt"/>
              </a:rPr>
              <a:t>Fair Remuneration and Ethical Business Practices</a:t>
            </a:r>
          </a:p>
          <a:p>
            <a:pPr marL="912813" indent="-514350" algn="just">
              <a:buClr>
                <a:srgbClr val="0070C0"/>
              </a:buClr>
              <a:buSzPct val="70000"/>
              <a:buFont typeface="+mj-lt"/>
              <a:buAutoNum type="arabicParenR" startAt="6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05412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8A649-6FBE-EF7A-E7B5-17554E622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77F4AF0-B0DA-C2BF-BA4B-99FD3244F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PEC Code of Ethics 01- 10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815A8CE-1347-391A-AB52-09E3F50C7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514350" indent="-514350" algn="just">
              <a:buClr>
                <a:srgbClr val="0070C0"/>
              </a:buClr>
              <a:buFont typeface="+mj-lt"/>
              <a:buAutoNum type="arabicPeriod"/>
            </a:pPr>
            <a:r>
              <a:rPr lang="en-US" sz="3200" b="1" dirty="0">
                <a:latin typeface="+mj-lt"/>
              </a:rPr>
              <a:t>Introduction and Applicability: </a:t>
            </a:r>
            <a:r>
              <a:rPr lang="en-US" sz="3200" dirty="0">
                <a:latin typeface="+mj-lt"/>
              </a:rPr>
              <a:t>This article introduces the Code of Conduct, stating its name and immediate enforcement. It applies to all members of the Pakistan Engineering Council (PEC).</a:t>
            </a:r>
          </a:p>
          <a:p>
            <a:pPr marL="514350" indent="-514350" algn="just">
              <a:buClr>
                <a:srgbClr val="0070C0"/>
              </a:buClr>
              <a:buFont typeface="+mj-lt"/>
              <a:buAutoNum type="arabicPeriod"/>
            </a:pPr>
            <a:r>
              <a:rPr lang="en-US" sz="3200" b="1" dirty="0">
                <a:latin typeface="+mj-lt"/>
              </a:rPr>
              <a:t>Professional Conduct: </a:t>
            </a:r>
            <a:r>
              <a:rPr lang="en-US" sz="3200" dirty="0">
                <a:latin typeface="+mj-lt"/>
              </a:rPr>
              <a:t>Engineers are expected to uphold the honor and dignity of their profession, adhere to the ideology of Pakistan, serve honestly, and use their knowledge for the welfare of mankind. </a:t>
            </a:r>
          </a:p>
        </p:txBody>
      </p:sp>
    </p:spTree>
    <p:extLst>
      <p:ext uri="{BB962C8B-B14F-4D97-AF65-F5344CB8AC3E}">
        <p14:creationId xmlns:p14="http://schemas.microsoft.com/office/powerpoint/2010/main" val="419962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ACA7E-DD54-09B2-A5C7-ECE10C500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21F35BAD-89DE-E2DD-E2A2-E6B11FAE3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PEC Code of Ethics 01- 10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DC38118-2F1B-2FD2-E54F-D185C81E6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514350" indent="-514350" algn="just">
              <a:buClr>
                <a:srgbClr val="0070C0"/>
              </a:buClr>
              <a:buFont typeface="+mj-lt"/>
              <a:buAutoNum type="arabicPeriod" startAt="2"/>
            </a:pPr>
            <a:r>
              <a:rPr lang="en-US" sz="3200" b="1" dirty="0">
                <a:latin typeface="+mj-lt"/>
              </a:rPr>
              <a:t>Professional Conduct: </a:t>
            </a:r>
            <a:r>
              <a:rPr lang="en-US" sz="3200" dirty="0">
                <a:latin typeface="+mj-lt"/>
              </a:rPr>
              <a:t>They should also promote self-reliance in Pakistan and avoid personal gains at the expense of national interest.</a:t>
            </a:r>
          </a:p>
          <a:p>
            <a:pPr marL="514350" indent="-514350" algn="just">
              <a:buClr>
                <a:srgbClr val="0070C0"/>
              </a:buClr>
              <a:buFont typeface="+mj-lt"/>
              <a:buAutoNum type="arabicPeriod" startAt="2"/>
            </a:pPr>
            <a:r>
              <a:rPr lang="en-US" sz="3200" b="1" dirty="0">
                <a:latin typeface="+mj-lt"/>
              </a:rPr>
              <a:t>Integrity in Professional Matters: </a:t>
            </a:r>
            <a:r>
              <a:rPr lang="en-US" sz="3200" dirty="0">
                <a:latin typeface="+mj-lt"/>
              </a:rPr>
              <a:t>Engineers should act with the highest standards of integrity, being honest in their professional duties, accepting their mistakes, and not distorting facts for personal benefit.</a:t>
            </a:r>
          </a:p>
        </p:txBody>
      </p:sp>
    </p:spTree>
    <p:extLst>
      <p:ext uri="{BB962C8B-B14F-4D97-AF65-F5344CB8AC3E}">
        <p14:creationId xmlns:p14="http://schemas.microsoft.com/office/powerpoint/2010/main" val="15434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A4FDB-140D-685B-9506-55E01C299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E03F2CE3-0D22-D756-98A4-E669E1849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PEC Code of Ethics 01- 10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B0804F2-466D-D34E-6A33-1C3F36E12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514350" indent="-514350" algn="just">
              <a:buClr>
                <a:srgbClr val="0070C0"/>
              </a:buClr>
              <a:buFont typeface="+mj-lt"/>
              <a:buAutoNum type="arabicPeriod" startAt="4"/>
            </a:pPr>
            <a:r>
              <a:rPr lang="en-US" sz="3100" b="1" dirty="0">
                <a:latin typeface="+mj-lt"/>
              </a:rPr>
              <a:t>Safety, Health, and Welfare of the Public: </a:t>
            </a:r>
            <a:r>
              <a:rPr lang="en-US" sz="3100" dirty="0">
                <a:latin typeface="+mj-lt"/>
              </a:rPr>
              <a:t>Engineers must prioritize public welfare in their professional duties, ensuring safety, health, and well-being in their projects and adhering to accepted engineering standards.</a:t>
            </a:r>
          </a:p>
          <a:p>
            <a:pPr marL="514350" indent="-514350" algn="just">
              <a:buClr>
                <a:srgbClr val="0070C0"/>
              </a:buClr>
              <a:buFont typeface="+mj-lt"/>
              <a:buAutoNum type="arabicPeriod" startAt="4"/>
            </a:pPr>
            <a:r>
              <a:rPr lang="en-US" sz="3100" b="1" dirty="0">
                <a:latin typeface="+mj-lt"/>
              </a:rPr>
              <a:t>Dignity of the Profession: </a:t>
            </a:r>
            <a:r>
              <a:rPr lang="en-US" sz="3100" dirty="0">
                <a:latin typeface="+mj-lt"/>
              </a:rPr>
              <a:t>This article emphasizes avoiding actions that discredit the profession's dignity. It provides guidelines on advertising professional services and engaging in public writing or speaking in a manner that respects the profession's integrity.</a:t>
            </a:r>
          </a:p>
        </p:txBody>
      </p:sp>
    </p:spTree>
    <p:extLst>
      <p:ext uri="{BB962C8B-B14F-4D97-AF65-F5344CB8AC3E}">
        <p14:creationId xmlns:p14="http://schemas.microsoft.com/office/powerpoint/2010/main" val="17246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DA423-0014-BDF8-C87C-DEC6A77A4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DE83CB0E-5219-8021-28F1-FBC3CCC39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PEC Code of Ethics 01- 10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8BA644A-FD63-7CB3-6BDC-0392C7B52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514350" indent="-514350" algn="just">
              <a:buClr>
                <a:srgbClr val="0070C0"/>
              </a:buClr>
              <a:buFont typeface="+mj-lt"/>
              <a:buAutoNum type="arabicPeriod" startAt="6"/>
            </a:pPr>
            <a:r>
              <a:rPr lang="en-US" sz="3200" b="1" dirty="0">
                <a:latin typeface="+mj-lt"/>
              </a:rPr>
              <a:t>Enhancement of Public Understanding and Confidence: </a:t>
            </a:r>
            <a:r>
              <a:rPr lang="en-US" sz="3200" dirty="0">
                <a:latin typeface="+mj-lt"/>
              </a:rPr>
              <a:t>Engineers are encouraged to educate the public about engineering, its achievements, and to clarify misconceptions about the profession.</a:t>
            </a:r>
          </a:p>
          <a:p>
            <a:pPr marL="514350" indent="-514350" algn="just">
              <a:buClr>
                <a:srgbClr val="0070C0"/>
              </a:buClr>
              <a:buFont typeface="+mj-lt"/>
              <a:buAutoNum type="arabicPeriod" startAt="6"/>
            </a:pPr>
            <a:endParaRPr lang="en-US" sz="3200" dirty="0">
              <a:latin typeface="+mj-lt"/>
            </a:endParaRPr>
          </a:p>
          <a:p>
            <a:pPr marL="514350" indent="-514350" algn="just">
              <a:buClr>
                <a:srgbClr val="0070C0"/>
              </a:buClr>
              <a:buFont typeface="+mj-lt"/>
              <a:buAutoNum type="arabicPeriod" startAt="6"/>
            </a:pPr>
            <a:r>
              <a:rPr lang="en-US" sz="3200" b="1" dirty="0">
                <a:latin typeface="+mj-lt"/>
              </a:rPr>
              <a:t>Opinions Based on Knowledge and Honest Conviction:</a:t>
            </a:r>
            <a:r>
              <a:rPr lang="en-US" sz="3200" dirty="0">
                <a:latin typeface="+mj-lt"/>
              </a:rPr>
              <a:t> Engineers should only express opinions on engineering subjects that are based on adequate knowledge and honest conviction.</a:t>
            </a:r>
          </a:p>
          <a:p>
            <a:pPr marL="514350" indent="-514350" algn="just">
              <a:buClr>
                <a:srgbClr val="0070C0"/>
              </a:buClr>
              <a:buFont typeface="+mj-lt"/>
              <a:buAutoNum type="arabicPeriod" startAt="6"/>
            </a:pPr>
            <a:endParaRPr lang="en-US" sz="3200" dirty="0">
              <a:latin typeface="+mj-lt"/>
            </a:endParaRPr>
          </a:p>
          <a:p>
            <a:pPr marL="514350" indent="-514350" algn="just">
              <a:buClr>
                <a:srgbClr val="0070C0"/>
              </a:buClr>
              <a:buFont typeface="+mj-lt"/>
              <a:buAutoNum type="arabicPeriod" startAt="6"/>
            </a:pPr>
            <a:r>
              <a:rPr lang="en-US" sz="3200" dirty="0">
                <a:latin typeface="+mj-lt"/>
              </a:rPr>
              <a:t>Competence and Qualifications: Engineers should only undertake assignments for which they are qualified and engage or recommend specialists when necessary. They should also advocate for appropriate engineering services and encourage competition.</a:t>
            </a:r>
          </a:p>
        </p:txBody>
      </p:sp>
    </p:spTree>
    <p:extLst>
      <p:ext uri="{BB962C8B-B14F-4D97-AF65-F5344CB8AC3E}">
        <p14:creationId xmlns:p14="http://schemas.microsoft.com/office/powerpoint/2010/main" val="145552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0334A-902F-B12C-B99B-F1CC8D88B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8C8D445D-74A6-63B0-5D75-A96DEA2D4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PEC Code of Ethics 01- 10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CF4C7D3-A464-705A-DEC7-DCF22B66C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514350" indent="-514350" algn="just">
              <a:buClr>
                <a:srgbClr val="0070C0"/>
              </a:buClr>
              <a:buFont typeface="+mj-lt"/>
              <a:buAutoNum type="arabicPeriod" startAt="8"/>
            </a:pPr>
            <a:r>
              <a:rPr lang="en-US" sz="3200" b="1" dirty="0">
                <a:latin typeface="+mj-lt"/>
              </a:rPr>
              <a:t>Competence and Qualifications: </a:t>
            </a:r>
            <a:r>
              <a:rPr lang="en-US" sz="3200" dirty="0">
                <a:latin typeface="+mj-lt"/>
              </a:rPr>
              <a:t>Engineers should only undertake assignments for which they are qualified and engage or recommend specialists when necessary. They should also advocate for appropriate engineering services and encourage competition.</a:t>
            </a:r>
          </a:p>
          <a:p>
            <a:pPr marL="514350" indent="-514350" algn="just">
              <a:buClr>
                <a:srgbClr val="0070C0"/>
              </a:buClr>
              <a:buFont typeface="+mj-lt"/>
              <a:buAutoNum type="arabicPeriod" startAt="8"/>
            </a:pPr>
            <a:r>
              <a:rPr lang="en-US" sz="3200" b="1" dirty="0">
                <a:latin typeface="+mj-lt"/>
              </a:rPr>
              <a:t>Confidentiality: </a:t>
            </a:r>
            <a:r>
              <a:rPr lang="en-US" sz="3200" dirty="0">
                <a:latin typeface="+mj-lt"/>
              </a:rPr>
              <a:t>Engineers must respect the confidentiality of their clients' or employers' business affairs and technical processes.</a:t>
            </a:r>
          </a:p>
        </p:txBody>
      </p:sp>
    </p:spTree>
    <p:extLst>
      <p:ext uri="{BB962C8B-B14F-4D97-AF65-F5344CB8AC3E}">
        <p14:creationId xmlns:p14="http://schemas.microsoft.com/office/powerpoint/2010/main" val="336033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FAC7E-1CA2-8317-C326-4358016AA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A37613E-FBC3-5734-1010-ED126BB71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PEC Code of Ethics 01- 10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387F04D-7576-E6B4-CDD5-C8290138D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47713" indent="-747713" algn="just">
              <a:buClr>
                <a:srgbClr val="0070C0"/>
              </a:buClr>
              <a:buFont typeface="+mj-lt"/>
              <a:buAutoNum type="arabicPeriod" startAt="10"/>
            </a:pPr>
            <a:r>
              <a:rPr lang="en-US" sz="3200" b="1" dirty="0">
                <a:latin typeface="+mj-lt"/>
              </a:rPr>
              <a:t>Fair Remuneration and Ethical Business Practices: </a:t>
            </a:r>
            <a:r>
              <a:rPr lang="en-US" sz="3200" dirty="0">
                <a:latin typeface="+mj-lt"/>
              </a:rPr>
              <a:t>Engineers should uphold fair compensation principles for engineering work, avoid undercutting professional fees, and ensure their employees are compensated.</a:t>
            </a:r>
          </a:p>
        </p:txBody>
      </p:sp>
    </p:spTree>
    <p:extLst>
      <p:ext uri="{BB962C8B-B14F-4D97-AF65-F5344CB8AC3E}">
        <p14:creationId xmlns:p14="http://schemas.microsoft.com/office/powerpoint/2010/main" val="3594611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8B23A-05B2-EE4C-6F5D-948A0107D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35E7FFE-BFDD-70EA-BFE6-7579079B2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Case Study – Example 01 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AB0F95D-C97E-A3D1-B15A-0045AC9D4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100" b="1" dirty="0">
                <a:latin typeface="+mj-lt"/>
              </a:rPr>
              <a:t> Case Study: Applying the Pakistan Engineering Code of Ethics:</a:t>
            </a:r>
            <a:endParaRPr lang="en-US" sz="31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b="1" dirty="0">
                <a:latin typeface="+mj-lt"/>
              </a:rPr>
              <a:t>Scenario: </a:t>
            </a:r>
            <a:r>
              <a:rPr lang="en-US" sz="3100" dirty="0">
                <a:latin typeface="+mj-lt"/>
              </a:rPr>
              <a:t>A civil engineer, Zara, is working on a new dam project in a remote area. The project is behind schedule and over budget. Zara's supervisor, Mr. Khan, pressures her to approve construction materials that haven't undergone proper testing to expedite the project. 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Zara knows using untested materials could compromise the dam's safety and potentially lead to disaster. </a:t>
            </a:r>
          </a:p>
          <a:p>
            <a:pPr marL="912813" indent="-514350" algn="just">
              <a:buClr>
                <a:srgbClr val="0070C0"/>
              </a:buClr>
              <a:buSzPct val="70000"/>
              <a:buFont typeface="+mj-lt"/>
              <a:buAutoNum type="arabicParenR" startAt="6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087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7010400" cy="18288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4000" spc="-254" dirty="0"/>
              <a:t>PAKISTAN ENGINEERING CODE OF ETHICS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19800"/>
            <a:ext cx="6781800" cy="7620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dirty="0"/>
              <a:t>Week No  </a:t>
            </a:r>
            <a:r>
              <a:rPr lang="en-US" sz="3200" dirty="0"/>
              <a:t>04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By  Engr. Syed Rizwan Ali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6D6695D-2657-46D4-A8F4-6DFD0B0C0BF3}"/>
              </a:ext>
            </a:extLst>
          </p:cNvPr>
          <p:cNvSpPr txBox="1">
            <a:spLocks/>
          </p:cNvSpPr>
          <p:nvPr/>
        </p:nvSpPr>
        <p:spPr bwMode="auto">
          <a:xfrm>
            <a:off x="457200" y="304800"/>
            <a:ext cx="868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2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  <a:ea typeface="MS PGothic" pitchFamily="34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  <a:ea typeface="MS PGothic" pitchFamily="34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  <a:ea typeface="MS PGothic" pitchFamily="34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  <a:ea typeface="MS PGothic" pitchFamily="34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marL="24161750" indent="-24161750" eaLnBrk="1" hangingPunct="1">
              <a:defRPr/>
            </a:pPr>
            <a:r>
              <a:rPr lang="en-US" sz="2400" b="1" cap="none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-128"/>
                <a:cs typeface="Arial" charset="0"/>
              </a:rPr>
              <a:t>Engineering Ethics  (HSS-422)                                        (3+0)</a:t>
            </a:r>
            <a:endParaRPr lang="en-US" sz="2400" b="1" dirty="0">
              <a:latin typeface="Arial" charset="0"/>
              <a:cs typeface="Arial" charset="0"/>
            </a:endParaRPr>
          </a:p>
        </p:txBody>
      </p:sp>
      <p:pic>
        <p:nvPicPr>
          <p:cNvPr id="4" name="Picture 3" descr="A book cover with text&#10;&#10;Description automatically generated">
            <a:extLst>
              <a:ext uri="{FF2B5EF4-FFF2-40B4-BE49-F238E27FC236}">
                <a16:creationId xmlns:a16="http://schemas.microsoft.com/office/drawing/2014/main" id="{D78CA485-6A37-BAC7-5543-2E5C502C4B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1" r="33999" b="11905"/>
          <a:stretch/>
        </p:blipFill>
        <p:spPr>
          <a:xfrm>
            <a:off x="7257535" y="1635826"/>
            <a:ext cx="1581665" cy="2286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B3E55-C8AE-92C1-D1C4-5C0FD2B77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987BB0A3-A32C-7F2A-2155-30ED22DDD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Case Study – Example 01 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BDFC9BF2-4B0B-90F5-78A1-E36C04459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100" b="1" dirty="0">
                <a:latin typeface="+mj-lt"/>
              </a:rPr>
              <a:t>Code of Ethics in Action::</a:t>
            </a:r>
            <a:endParaRPr lang="en-US" sz="31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Several principles of the Pakistan Engineering Code of Ethics (PEC Code) come into play in this situation</a:t>
            </a:r>
            <a:r>
              <a:rPr lang="en-US" sz="3100" b="1" dirty="0">
                <a:latin typeface="+mj-lt"/>
              </a:rPr>
              <a:t>: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b="1" dirty="0">
                <a:latin typeface="+mj-lt"/>
              </a:rPr>
              <a:t>Public Safety: </a:t>
            </a:r>
            <a:r>
              <a:rPr lang="en-US" sz="3100" dirty="0">
                <a:latin typeface="+mj-lt"/>
              </a:rPr>
              <a:t>The PEC Code prioritizes the safety, health, and welfare of the public </a:t>
            </a:r>
            <a:r>
              <a:rPr lang="en-US" sz="3100" b="1" dirty="0">
                <a:latin typeface="+mj-lt"/>
              </a:rPr>
              <a:t>(https://www.ntc-hec.org.pk/eet.php). </a:t>
            </a:r>
            <a:r>
              <a:rPr lang="en-US" sz="3100" dirty="0">
                <a:latin typeface="+mj-lt"/>
              </a:rPr>
              <a:t>Zara has a clear ethical obligation to ensure the dam's structural integrity.</a:t>
            </a:r>
          </a:p>
          <a:p>
            <a:pPr marL="912813" indent="-514350" algn="just">
              <a:buClr>
                <a:srgbClr val="0070C0"/>
              </a:buClr>
              <a:buSzPct val="70000"/>
              <a:buFont typeface="+mj-lt"/>
              <a:buAutoNum type="arabicParenR" startAt="6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3994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E1CAF-5677-90E1-C3DE-CB1669C4D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8EFD08DC-BB0B-A295-F276-559B94EB9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Case Study – Example 01 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43B7B7F-DADD-C7E0-1E25-C41264E68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100" b="1" dirty="0">
                <a:latin typeface="+mj-lt"/>
              </a:rPr>
              <a:t>Code of Ethics in Action::</a:t>
            </a:r>
            <a:endParaRPr lang="en-US" sz="31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b="1" dirty="0">
                <a:latin typeface="+mj-lt"/>
              </a:rPr>
              <a:t>Competence: </a:t>
            </a:r>
            <a:r>
              <a:rPr lang="en-US" sz="3100" dirty="0">
                <a:latin typeface="+mj-lt"/>
              </a:rPr>
              <a:t>Engineers should only practice within their area of expertise </a:t>
            </a:r>
            <a:r>
              <a:rPr lang="en-US" sz="3100" b="1" dirty="0">
                <a:latin typeface="+mj-lt"/>
              </a:rPr>
              <a:t>(https://www.ntc-hec.org.pk/eet.php). </a:t>
            </a:r>
            <a:r>
              <a:rPr lang="en-US" sz="3100" dirty="0">
                <a:latin typeface="+mj-lt"/>
              </a:rPr>
              <a:t>Approving untested materials falls outside Zara's ethical responsibility if she has concerns about their quality.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b="1" dirty="0">
                <a:latin typeface="+mj-lt"/>
              </a:rPr>
              <a:t>Honesty: </a:t>
            </a:r>
            <a:r>
              <a:rPr lang="en-US" sz="3100" dirty="0">
                <a:latin typeface="+mj-lt"/>
              </a:rPr>
              <a:t>The code emphasizes truthfulness and avoiding deceptive acts </a:t>
            </a:r>
            <a:r>
              <a:rPr lang="en-US" sz="3100" b="1" dirty="0">
                <a:latin typeface="+mj-lt"/>
              </a:rPr>
              <a:t>(https://www.ntc-hec.org.pk/eet.php). </a:t>
            </a:r>
            <a:r>
              <a:rPr lang="en-US" sz="3100" dirty="0">
                <a:latin typeface="+mj-lt"/>
              </a:rPr>
              <a:t>Zara should be honest with Mr. Khan about her reservations regarding the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2542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40AE4-2B65-C87F-37AC-16E022F92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C1544682-55E8-C698-D32C-4F8383B8F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Case Study – Example 01 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F7C73D5-42A9-EECF-DA0A-B771AD891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100" b="1" dirty="0">
                <a:latin typeface="+mj-lt"/>
              </a:rPr>
              <a:t>Code of Ethics in Action::</a:t>
            </a:r>
            <a:endParaRPr lang="en-US" sz="31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Zara should be honest with Mr. Khan about her reservations regarding the materials.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b="1" dirty="0">
                <a:latin typeface="+mj-lt"/>
              </a:rPr>
              <a:t>Conflict of Interest: </a:t>
            </a:r>
            <a:r>
              <a:rPr lang="en-US" sz="3100" dirty="0">
                <a:latin typeface="+mj-lt"/>
              </a:rPr>
              <a:t>The PEC Code discourages situations where personal gain could influence professional judgment</a:t>
            </a:r>
            <a:r>
              <a:rPr lang="en-US" sz="3100" b="1" dirty="0">
                <a:latin typeface="+mj-lt"/>
              </a:rPr>
              <a:t> (https://www.pec.org.pk/downloads-documents/code-of-conduct/). </a:t>
            </a:r>
            <a:r>
              <a:rPr lang="en-US" sz="3100" dirty="0">
                <a:latin typeface="+mj-lt"/>
              </a:rPr>
              <a:t>Expediting the project might benefit Mr.. Khan's career, but Zara shouldn't prioritize that over public safety.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100" dirty="0">
              <a:latin typeface="+mj-lt"/>
            </a:endParaRPr>
          </a:p>
          <a:p>
            <a:pPr marL="912813" indent="-514350" algn="just">
              <a:buClr>
                <a:srgbClr val="0070C0"/>
              </a:buClr>
              <a:buSzPct val="70000"/>
              <a:buFont typeface="+mj-lt"/>
              <a:buAutoNum type="arabicParenR" startAt="6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26806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D1C73-91C7-72B2-5A05-25E92C13D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5090C004-2D49-E572-3C35-35122A98F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Case Study – Example 01 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69D5F31-C3D5-3729-B911-48901F248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100" b="1" dirty="0">
                <a:latin typeface="+mj-lt"/>
              </a:rPr>
              <a:t>Possible Courses of Action:</a:t>
            </a:r>
            <a:endParaRPr lang="en-US" sz="31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b="1" dirty="0">
                <a:latin typeface="+mj-lt"/>
              </a:rPr>
              <a:t>Open Communication</a:t>
            </a:r>
            <a:r>
              <a:rPr lang="en-US" sz="3100" dirty="0">
                <a:latin typeface="+mj-lt"/>
              </a:rPr>
              <a:t>: Zara can explain her concerns to Mr. Khan, emphasizing the potential safety risks and legal repercussions of using untested materials.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b="1" dirty="0">
                <a:latin typeface="+mj-lt"/>
              </a:rPr>
              <a:t>Seek Guidance: </a:t>
            </a:r>
            <a:r>
              <a:rPr lang="en-US" sz="3100" dirty="0">
                <a:latin typeface="+mj-lt"/>
              </a:rPr>
              <a:t>She can consult senior engineers or the PEC for advice on how to navigate this situation ethically.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b="1" dirty="0">
                <a:latin typeface="+mj-lt"/>
              </a:rPr>
              <a:t>Documentation:</a:t>
            </a:r>
            <a:r>
              <a:rPr lang="en-US" sz="3100" dirty="0">
                <a:latin typeface="+mj-lt"/>
              </a:rPr>
              <a:t> Zara should document her concerns in writing, keeping a record of her communication with Mr. Khan (Cont.)</a:t>
            </a:r>
          </a:p>
        </p:txBody>
      </p:sp>
    </p:spTree>
    <p:extLst>
      <p:ext uri="{BB962C8B-B14F-4D97-AF65-F5344CB8AC3E}">
        <p14:creationId xmlns:p14="http://schemas.microsoft.com/office/powerpoint/2010/main" val="1013366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E2619-BA30-E49C-935B-5AB080A5E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32CC5591-375D-AF1F-2275-5AC0F4B22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Case Study – Example 01 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EBE8A17-2878-5FB9-D816-D5F1CC344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100" b="1" dirty="0">
                <a:latin typeface="+mj-lt"/>
              </a:rPr>
              <a:t>Possible Courses of Action:</a:t>
            </a:r>
            <a:endParaRPr lang="en-US" sz="31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b="1" dirty="0">
                <a:latin typeface="+mj-lt"/>
              </a:rPr>
              <a:t>Documentation:</a:t>
            </a:r>
            <a:r>
              <a:rPr lang="en-US" sz="3100" dirty="0">
                <a:latin typeface="+mj-lt"/>
              </a:rPr>
              <a:t> Mr. Khan and any attempts to address the issue.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b="1" dirty="0">
                <a:latin typeface="+mj-lt"/>
              </a:rPr>
              <a:t>Escalate if Necessary: </a:t>
            </a:r>
            <a:r>
              <a:rPr lang="en-US" sz="3100" dirty="0">
                <a:latin typeface="+mj-lt"/>
              </a:rPr>
              <a:t>If Mr. Khan remains insistent, Zara may need to escalate the issue to higher management within the company or report it to the PEC as a potential ethics violation.</a:t>
            </a:r>
          </a:p>
        </p:txBody>
      </p:sp>
    </p:spTree>
    <p:extLst>
      <p:ext uri="{BB962C8B-B14F-4D97-AF65-F5344CB8AC3E}">
        <p14:creationId xmlns:p14="http://schemas.microsoft.com/office/powerpoint/2010/main" val="1418107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6CE86-79E8-981A-896A-83F5C1328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D11DF24C-11BA-C8B9-18AB-B526FAB1E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Case Study – Example 01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BC20FB8-15F9-77C4-FA85-6550ACB1A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100" b="1" dirty="0">
                <a:latin typeface="+mj-lt"/>
              </a:rPr>
              <a:t>Conclusion:</a:t>
            </a:r>
            <a:endParaRPr lang="en-US" sz="31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The Pakistan Engineering Code of Ethics equips engineers like Zara with a framework for making ethical decisions that prioritize public safety, professional integrity, and responsible practice. 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By understanding and upholding the code, engineers can ensure their work contributes positively to society.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1850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D4256-20F7-42E9-CF18-892053980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D101484B-31A6-B6C4-ABD6-69BB2E722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Case Study – Example 01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319165B-4838-C871-4F86-65C0B2F02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100" b="1" dirty="0">
                <a:latin typeface="+mj-lt"/>
              </a:rPr>
              <a:t>Additional Notes:</a:t>
            </a:r>
            <a:endParaRPr lang="en-US" sz="31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This case study presents a simplified scenario. Real-life situations may involve more complex ethical considerations.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The PEC offers resources and guidance to engineers facing ethical dilemmas (https://www.pec.org.pk/).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1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9142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78E11-EACF-AB63-6747-4D9FD2D2A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3C1E5EAD-98F0-ED26-431B-9CBA523A1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Case Study – Example 02 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823C718-F248-33AD-8A08-C227011EB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100" b="1" dirty="0">
                <a:latin typeface="+mj-lt"/>
              </a:rPr>
              <a:t>Case Study - The Ethical Choice in Code - Pakistan Engineering Code of Ethics and Software Development:</a:t>
            </a:r>
            <a:endParaRPr lang="en-US" sz="31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b="1" dirty="0">
                <a:latin typeface="+mj-lt"/>
              </a:rPr>
              <a:t>Scenario: </a:t>
            </a:r>
            <a:r>
              <a:rPr lang="en-US" sz="3100" dirty="0">
                <a:latin typeface="+mj-lt"/>
              </a:rPr>
              <a:t>Ali, a talented software engineer working for a growing startup, is tasked with developing a new financial trading platform. To meet a tight deadline, the team lead suggests implementing a third-party library without proper security audits. Ali suspects the library might have vulnerabilities, but voicing his concerns could lead to delays and potential conflict.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2357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2684F-D6DD-AE0C-24C7-DF5F1A53F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BDE96893-B1AF-7EEE-477E-345EAB03B5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Case Study – Example 02 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61BD2C3-B26E-5065-0CBA-FD5B49991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100" b="1" dirty="0">
                <a:latin typeface="+mj-lt"/>
              </a:rPr>
              <a:t>The PEC Code and Software Engineering:</a:t>
            </a:r>
            <a:endParaRPr lang="en-US" sz="31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The Pakistan Engineering Code of Ethics (PEC Code) applies broadly to all engineering disciplines, including software engineering. 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Here's how some principles translate to Ali's situation: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b="1" dirty="0">
                <a:latin typeface="+mj-lt"/>
              </a:rPr>
              <a:t>Public Safety: </a:t>
            </a:r>
            <a:r>
              <a:rPr lang="en-US" sz="3100" dirty="0">
                <a:latin typeface="+mj-lt"/>
              </a:rPr>
              <a:t>Software facilitating financial transactions carries significant security risks. The PEC Code emphasizes protecting public safety and welfare (https://www.ntc-hec.org.pk/eet.php). </a:t>
            </a:r>
          </a:p>
        </p:txBody>
      </p:sp>
    </p:spTree>
    <p:extLst>
      <p:ext uri="{BB962C8B-B14F-4D97-AF65-F5344CB8AC3E}">
        <p14:creationId xmlns:p14="http://schemas.microsoft.com/office/powerpoint/2010/main" val="2049131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85561-E2AF-003E-FD45-4F0775078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57F6E37B-AEA7-2BD0-A582-D93BC4DA1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Case Study – Example 02 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AFF7240-7BF6-AB6C-2DD9-0C44F6D8D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100" b="1" dirty="0">
                <a:latin typeface="+mj-lt"/>
              </a:rPr>
              <a:t>The PEC Code and Software Engineering:</a:t>
            </a:r>
            <a:endParaRPr lang="en-US" sz="31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Unsecure software could lead to financial loss or data breaches for users.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b="1" dirty="0">
                <a:latin typeface="+mj-lt"/>
              </a:rPr>
              <a:t>Competence: </a:t>
            </a:r>
            <a:r>
              <a:rPr lang="en-US" sz="3100" dirty="0">
                <a:latin typeface="+mj-lt"/>
              </a:rPr>
              <a:t>Engineers should practice within their expertise </a:t>
            </a:r>
            <a:r>
              <a:rPr lang="en-US" sz="3100" b="1" dirty="0">
                <a:latin typeface="+mj-lt"/>
              </a:rPr>
              <a:t>(https://www.ntc-hec.org.pk/eet.php). </a:t>
            </a:r>
            <a:r>
              <a:rPr lang="en-US" sz="3100" dirty="0">
                <a:latin typeface="+mj-lt"/>
              </a:rPr>
              <a:t>While Ali might not be a security expert, he has a responsibility to flag potential security concerns.</a:t>
            </a:r>
          </a:p>
        </p:txBody>
      </p:sp>
    </p:spTree>
    <p:extLst>
      <p:ext uri="{BB962C8B-B14F-4D97-AF65-F5344CB8AC3E}">
        <p14:creationId xmlns:p14="http://schemas.microsoft.com/office/powerpoint/2010/main" val="356263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F551E6A9-7FCD-8222-7568-17089F7C8CE8}"/>
              </a:ext>
            </a:extLst>
          </p:cNvPr>
          <p:cNvSpPr txBox="1">
            <a:spLocks/>
          </p:cNvSpPr>
          <p:nvPr/>
        </p:nvSpPr>
        <p:spPr>
          <a:xfrm>
            <a:off x="612775" y="1600200"/>
            <a:ext cx="8378825" cy="5257800"/>
          </a:xfrm>
          <a:prstGeom prst="rect">
            <a:avLst/>
          </a:prstGeom>
        </p:spPr>
        <p:txBody>
          <a:bodyPr/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  <a:defRPr/>
            </a:pPr>
            <a:r>
              <a:rPr lang="en-GB" sz="3200" dirty="0"/>
              <a:t>In this Lecture will cover ..</a:t>
            </a:r>
          </a:p>
          <a:p>
            <a:pPr algn="just">
              <a:defRPr/>
            </a:pPr>
            <a:r>
              <a:rPr lang="en-US" altLang="en-US" sz="2600" dirty="0"/>
              <a:t>Prioritize Public Safety: To prioritize the safety, health, and welfare of the public in their engineering decisions.</a:t>
            </a:r>
          </a:p>
          <a:p>
            <a:pPr algn="just">
              <a:defRPr/>
            </a:pPr>
            <a:r>
              <a:rPr lang="en-US" altLang="en-US" sz="2600" dirty="0"/>
              <a:t>Maintain Professional Competence: Practicing within their area of expertise and acknowledging limitations when necessary.</a:t>
            </a:r>
          </a:p>
          <a:p>
            <a:pPr algn="just">
              <a:defRPr/>
            </a:pPr>
            <a:r>
              <a:rPr lang="en-US" altLang="en-US" sz="2600" dirty="0"/>
              <a:t>Uphold Honesty and Integrity: To truthful communication, avoiding deceptive practices, and acting with integrity in all professional interactions.</a:t>
            </a:r>
          </a:p>
          <a:p>
            <a:pPr algn="just">
              <a:defRPr/>
            </a:pPr>
            <a:r>
              <a:rPr lang="en-US" altLang="en-US" sz="2600" dirty="0"/>
              <a:t>Identify and Manage Conflicts of Interest: where personal gain could influence professional judgment and take steps to manage those conflicts ethically.</a:t>
            </a:r>
          </a:p>
          <a:p>
            <a:pPr marL="0" indent="0" algn="just">
              <a:buNone/>
              <a:defRPr/>
            </a:pPr>
            <a:endParaRPr lang="en-US" sz="270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0E2B85A-B195-9F42-DB6F-CE72D241B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Learning Outcomes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7055F-2F25-D125-77EB-EB1CC48C4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B21FA1B1-901E-EE09-8F48-1EFD28418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Case Study – Example 02 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A4CCDE89-DCBA-6324-B947-B99D54194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100" b="1" dirty="0">
                <a:latin typeface="+mj-lt"/>
              </a:rPr>
              <a:t>The PEC Code and Software Engineering:</a:t>
            </a:r>
            <a:endParaRPr lang="en-US" sz="31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b="1" dirty="0">
                <a:latin typeface="+mj-lt"/>
              </a:rPr>
              <a:t>Honesty and Integrity: </a:t>
            </a:r>
            <a:r>
              <a:rPr lang="en-US" sz="3100" dirty="0">
                <a:latin typeface="+mj-lt"/>
              </a:rPr>
              <a:t>The code promotes truthfulness and avoiding deceptive practices </a:t>
            </a:r>
            <a:r>
              <a:rPr lang="en-US" sz="3100" b="1" dirty="0">
                <a:latin typeface="+mj-lt"/>
              </a:rPr>
              <a:t>(https://www.pec.org.pk/downloads-documents/code-of-conduct/). </a:t>
            </a:r>
            <a:r>
              <a:rPr lang="en-US" sz="3100" dirty="0">
                <a:latin typeface="+mj-lt"/>
              </a:rPr>
              <a:t>Ali should be honest about his concerns regarding the library's security.</a:t>
            </a:r>
          </a:p>
        </p:txBody>
      </p:sp>
    </p:spTree>
    <p:extLst>
      <p:ext uri="{BB962C8B-B14F-4D97-AF65-F5344CB8AC3E}">
        <p14:creationId xmlns:p14="http://schemas.microsoft.com/office/powerpoint/2010/main" val="4006279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FAE1A-21E5-AB9F-BE6F-E104696EE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BA24730B-E6F3-6A5D-555A-A35B41643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Case Study – Example 02 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8EBAAA15-8280-FEC5-1614-8D788168A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100" b="1" dirty="0">
                <a:latin typeface="+mj-lt"/>
              </a:rPr>
              <a:t>Navigating the Ethical Path:</a:t>
            </a:r>
            <a:endParaRPr lang="en-US" sz="31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b="1" dirty="0">
                <a:latin typeface="+mj-lt"/>
              </a:rPr>
              <a:t>Ali can utilize the PEC Code to make an informed decision: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Open Communication: Ali can discuss his concerns with the team lead, highlighting the potential risks associated with an unvetted library. He can suggest alternative libraries with established security audits or propose a delay to allow for proper vetting.</a:t>
            </a:r>
          </a:p>
        </p:txBody>
      </p:sp>
    </p:spTree>
    <p:extLst>
      <p:ext uri="{BB962C8B-B14F-4D97-AF65-F5344CB8AC3E}">
        <p14:creationId xmlns:p14="http://schemas.microsoft.com/office/powerpoint/2010/main" val="13730134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FD44C-7689-72ED-6EF3-C604CD068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9D7A9645-6A98-0149-D9FF-334A6BD45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Case Study – Example 02 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4FCF33C-FD4E-09FF-3F19-F8CDF73B0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100" b="1" dirty="0">
                <a:latin typeface="+mj-lt"/>
              </a:rPr>
              <a:t>Navigating the Ethical Path:</a:t>
            </a:r>
            <a:endParaRPr lang="en-US" sz="31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b="1" dirty="0">
                <a:latin typeface="+mj-lt"/>
              </a:rPr>
              <a:t>Ali can utilize the PEC Code to make an informed decision: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Collaboration: Working with the team, Ali could explore options like conducting a basic security assessment of the library or contacting the developer for security documentation.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Documentation: Keeping a record of his concerns and communication with the team leader demonstrates Ali's adherence to ethical principles.</a:t>
            </a:r>
          </a:p>
        </p:txBody>
      </p:sp>
    </p:spTree>
    <p:extLst>
      <p:ext uri="{BB962C8B-B14F-4D97-AF65-F5344CB8AC3E}">
        <p14:creationId xmlns:p14="http://schemas.microsoft.com/office/powerpoint/2010/main" val="4095014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FD8C1-9B1D-4D6A-8EBF-0E403F3E8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A4FE5C98-8A9C-A11A-07A5-C8C64972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Case Study – Example 02 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FE3A23B-75E2-7398-E118-EAABAE978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763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100" b="1" dirty="0">
                <a:latin typeface="+mj-lt"/>
              </a:rPr>
              <a:t>Navigating the Ethical Path:</a:t>
            </a:r>
            <a:endParaRPr lang="en-US" sz="31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b="1" dirty="0">
                <a:latin typeface="+mj-lt"/>
              </a:rPr>
              <a:t>Escalation and Advocacy:</a:t>
            </a:r>
            <a:endParaRPr lang="en-US" sz="31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900" dirty="0">
                <a:latin typeface="+mj-lt"/>
              </a:rPr>
              <a:t>If the team lead remains dismissive, Ali might need to consider further action: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900" b="1" dirty="0">
                <a:latin typeface="+mj-lt"/>
              </a:rPr>
              <a:t>Consult Senior Engineers</a:t>
            </a:r>
            <a:r>
              <a:rPr lang="en-US" sz="2900" dirty="0">
                <a:latin typeface="+mj-lt"/>
              </a:rPr>
              <a:t>: Discussing the situation with more experienced colleagues or seeking guidance from a security expert within the company could provide valuable support.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900" b="1" dirty="0">
                <a:latin typeface="+mj-lt"/>
              </a:rPr>
              <a:t>Report to Management: </a:t>
            </a:r>
            <a:r>
              <a:rPr lang="en-US" sz="2900" dirty="0">
                <a:latin typeface="+mj-lt"/>
              </a:rPr>
              <a:t>If necessary, Ali could escalate the issue to higher management, emphasizing the potential consequences of using unsecure software.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5476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752D7-D2B5-7E04-3D9F-91946670D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E58D9715-C2E5-B6EA-CDE2-B93EDEFE3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Case Study – Example 02 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FCFE768-241C-AC56-8468-2C3E7B4B2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100" b="1" dirty="0">
                <a:latin typeface="+mj-lt"/>
              </a:rPr>
              <a:t>Conclusion:</a:t>
            </a:r>
            <a:endParaRPr lang="en-US" sz="31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The PEC Code provides a framework for software engineers like Ali to navigate ethical dilemmas. 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By prioritizing user safety, advocating for secure coding practices, and upholding professional integrity, Ali contributes to building trustworthy and reliable software.</a:t>
            </a:r>
          </a:p>
        </p:txBody>
      </p:sp>
    </p:spTree>
    <p:extLst>
      <p:ext uri="{BB962C8B-B14F-4D97-AF65-F5344CB8AC3E}">
        <p14:creationId xmlns:p14="http://schemas.microsoft.com/office/powerpoint/2010/main" val="3020933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B5C09-2277-E93D-8310-07BAECD74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390107C9-4B86-FDE5-C534-08FA5B78B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Case Study – Example 02 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F544798-43AD-D09A-9235-952F6C6CA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100" b="1" dirty="0">
                <a:latin typeface="+mj-lt"/>
              </a:rPr>
              <a:t>Conclusion:</a:t>
            </a:r>
            <a:endParaRPr lang="en-US" sz="31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b="1" dirty="0">
                <a:latin typeface="+mj-lt"/>
              </a:rPr>
              <a:t>Additional Notes: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This case study focuses on security, but the PEC Code applies to broader ethical considerations in software development, such as intellectual property rights, user privacy, and accessibility.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Software engineering bodies like the Institute of Electrical and Electronics Engineers (IEEE) also offer ethical codes that can complement the PEC Cod</a:t>
            </a:r>
          </a:p>
        </p:txBody>
      </p:sp>
    </p:spTree>
    <p:extLst>
      <p:ext uri="{BB962C8B-B14F-4D97-AF65-F5344CB8AC3E}">
        <p14:creationId xmlns:p14="http://schemas.microsoft.com/office/powerpoint/2010/main" val="3247067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BA415C8-F9EC-50F0-0D1C-44FAF427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676400"/>
            <a:ext cx="8153400" cy="4343400"/>
          </a:xfrm>
        </p:spPr>
        <p:txBody>
          <a:bodyPr/>
          <a:lstStyle/>
          <a:p>
            <a:pPr algn="ctr" eaLnBrk="1" hangingPunct="1"/>
            <a:r>
              <a:rPr lang="en-GB" altLang="en-US" sz="8800" b="1">
                <a:solidFill>
                  <a:schemeClr val="tx1"/>
                </a:solidFill>
              </a:rPr>
              <a:t>Thanks </a:t>
            </a:r>
            <a:br>
              <a:rPr lang="en-GB" altLang="en-US" sz="8800" b="1">
                <a:solidFill>
                  <a:schemeClr val="tx1"/>
                </a:solidFill>
              </a:rPr>
            </a:br>
            <a:r>
              <a:rPr lang="en-GB" altLang="en-US" sz="8800" b="1">
                <a:solidFill>
                  <a:schemeClr val="tx1"/>
                </a:solidFill>
              </a:rPr>
              <a:t>Any Question </a:t>
            </a:r>
            <a:r>
              <a:rPr lang="en-GB" altLang="en-US" sz="8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?????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31D0E-F9BF-B9E7-521F-AC47DCF9E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BB4CF50-BAD0-0CD9-0357-1A218D99FC3D}"/>
              </a:ext>
            </a:extLst>
          </p:cNvPr>
          <p:cNvSpPr txBox="1">
            <a:spLocks/>
          </p:cNvSpPr>
          <p:nvPr/>
        </p:nvSpPr>
        <p:spPr>
          <a:xfrm>
            <a:off x="612775" y="1600200"/>
            <a:ext cx="8378825" cy="5257800"/>
          </a:xfrm>
          <a:prstGeom prst="rect">
            <a:avLst/>
          </a:prstGeom>
        </p:spPr>
        <p:txBody>
          <a:bodyPr/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  <a:defRPr/>
            </a:pPr>
            <a:r>
              <a:rPr lang="en-GB" sz="3200" dirty="0"/>
              <a:t>In this Lecture will cover ..</a:t>
            </a:r>
          </a:p>
          <a:p>
            <a:pPr algn="just">
              <a:defRPr/>
            </a:pPr>
            <a:r>
              <a:rPr lang="en-US" altLang="en-US" sz="2700" dirty="0"/>
              <a:t>Promote Ethical Conduct: To speak up against unethical practices, report violations of the Code, and advocate for ethical decision-making within their profession</a:t>
            </a:r>
          </a:p>
          <a:p>
            <a:pPr algn="just">
              <a:defRPr/>
            </a:pPr>
            <a:endParaRPr lang="en-US" sz="2700" dirty="0"/>
          </a:p>
          <a:p>
            <a:pPr algn="just">
              <a:defRPr/>
            </a:pPr>
            <a:endParaRPr lang="en-US" sz="270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EC965EB-180C-AD5B-FD53-9B3247790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Learning Outcomes </a:t>
            </a:r>
          </a:p>
        </p:txBody>
      </p:sp>
    </p:spTree>
    <p:extLst>
      <p:ext uri="{BB962C8B-B14F-4D97-AF65-F5344CB8AC3E}">
        <p14:creationId xmlns:p14="http://schemas.microsoft.com/office/powerpoint/2010/main" val="331999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217CDD72-3D1C-AF25-D5FE-0FFF75031C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Pakistan Engineering Code of Ethics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538C1B7-FC82-9561-8B47-2280F9DEE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latin typeface="+mj-lt"/>
              </a:rPr>
              <a:t>Background:</a:t>
            </a:r>
            <a:endParaRPr lang="en-US" sz="32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The </a:t>
            </a:r>
            <a:r>
              <a:rPr lang="en-US" sz="3200" u="sng" dirty="0">
                <a:latin typeface="+mj-lt"/>
              </a:rPr>
              <a:t>Pakistan Engineering Council (PEC) </a:t>
            </a:r>
            <a:r>
              <a:rPr lang="en-US" sz="3200" dirty="0">
                <a:latin typeface="+mj-lt"/>
              </a:rPr>
              <a:t>has established a </a:t>
            </a:r>
            <a:r>
              <a:rPr lang="en-US" sz="3200" u="sng" dirty="0">
                <a:latin typeface="+mj-lt"/>
              </a:rPr>
              <a:t>comprehensive Code of Ethics </a:t>
            </a:r>
            <a:r>
              <a:rPr lang="en-US" sz="3200" dirty="0">
                <a:latin typeface="+mj-lt"/>
              </a:rPr>
              <a:t>and </a:t>
            </a:r>
            <a:r>
              <a:rPr lang="en-US" sz="3200" u="sng" dirty="0">
                <a:latin typeface="+mj-lt"/>
              </a:rPr>
              <a:t>Code of Conduct for its members</a:t>
            </a:r>
            <a:r>
              <a:rPr lang="en-US" sz="3200" dirty="0">
                <a:latin typeface="+mj-lt"/>
              </a:rPr>
              <a:t>, aimed at upholding </a:t>
            </a:r>
            <a:r>
              <a:rPr lang="en-US" sz="3200" u="sng" dirty="0">
                <a:latin typeface="+mj-lt"/>
              </a:rPr>
              <a:t>the honor, integrity, and dignity </a:t>
            </a:r>
            <a:r>
              <a:rPr lang="en-US" sz="3200" dirty="0">
                <a:latin typeface="+mj-lt"/>
              </a:rPr>
              <a:t>of the </a:t>
            </a:r>
            <a:r>
              <a:rPr lang="en-US" sz="3200" u="sng" dirty="0">
                <a:latin typeface="+mj-lt"/>
              </a:rPr>
              <a:t>engineering profession</a:t>
            </a:r>
            <a:r>
              <a:rPr lang="en-US" sz="3200" dirty="0">
                <a:latin typeface="+mj-lt"/>
              </a:rPr>
              <a:t>. 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These guidelines are designed to ensure that engineers in </a:t>
            </a:r>
            <a:r>
              <a:rPr lang="en-US" sz="3200" u="sng" dirty="0">
                <a:latin typeface="+mj-lt"/>
              </a:rPr>
              <a:t>Pakistan conduct themselves </a:t>
            </a:r>
            <a:r>
              <a:rPr lang="en-US" sz="3200" dirty="0">
                <a:latin typeface="+mj-lt"/>
              </a:rPr>
              <a:t>in a manner that is </a:t>
            </a:r>
            <a:r>
              <a:rPr lang="en-US" sz="3200" u="sng" dirty="0">
                <a:latin typeface="+mj-lt"/>
              </a:rPr>
              <a:t>both ethical and professional</a:t>
            </a:r>
            <a:r>
              <a:rPr lang="en-US" sz="3200" dirty="0">
                <a:latin typeface="+mj-lt"/>
              </a:rPr>
              <a:t>, contributing positively to society and the nation.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  <a:p>
            <a:pPr marL="0" indent="0" algn="just">
              <a:buClr>
                <a:schemeClr val="accent1"/>
              </a:buClr>
            </a:pP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773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7D152-076D-C20A-C890-5D60EFD4B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BB91B59B-4344-7217-1BBD-3D6A01EAB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Pakistan Engineering Code of Ethics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49C5697-4205-5360-7D2E-FBFA8218E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latin typeface="+mj-lt"/>
              </a:rPr>
              <a:t>Code of Ethics :</a:t>
            </a:r>
            <a:endParaRPr lang="en-US" sz="32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They are </a:t>
            </a:r>
            <a:r>
              <a:rPr lang="en-US" sz="3200" u="sng" dirty="0">
                <a:latin typeface="+mj-lt"/>
              </a:rPr>
              <a:t>grounded in principles </a:t>
            </a:r>
            <a:r>
              <a:rPr lang="en-US" sz="3200" dirty="0">
                <a:latin typeface="+mj-lt"/>
              </a:rPr>
              <a:t>derived from the </a:t>
            </a:r>
            <a:r>
              <a:rPr lang="en-US" sz="3200" u="sng" dirty="0">
                <a:latin typeface="+mj-lt"/>
              </a:rPr>
              <a:t>Holy Quran</a:t>
            </a:r>
            <a:r>
              <a:rPr lang="en-US" sz="3200" dirty="0">
                <a:latin typeface="+mj-lt"/>
              </a:rPr>
              <a:t>, emphasizing the importance of </a:t>
            </a:r>
            <a:r>
              <a:rPr lang="en-US" sz="3200" u="sng" dirty="0">
                <a:latin typeface="+mj-lt"/>
              </a:rPr>
              <a:t>trust, justice, honesty, and equitable treatment in professional dealings</a:t>
            </a:r>
            <a:r>
              <a:rPr lang="en-US" sz="3200" dirty="0">
                <a:latin typeface="+mj-lt"/>
              </a:rPr>
              <a:t>. 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It highlights the responsibility of engineers to apply their </a:t>
            </a:r>
            <a:r>
              <a:rPr lang="en-US" sz="3200" u="sng" dirty="0">
                <a:latin typeface="+mj-lt"/>
              </a:rPr>
              <a:t>knowledge for the benefit of society</a:t>
            </a:r>
            <a:r>
              <a:rPr lang="en-US" sz="3200" dirty="0">
                <a:latin typeface="+mj-lt"/>
              </a:rPr>
              <a:t>, to act justly and with </a:t>
            </a:r>
            <a:r>
              <a:rPr lang="en-US" sz="3200" u="sng" dirty="0">
                <a:latin typeface="+mj-lt"/>
              </a:rPr>
              <a:t>integrity,</a:t>
            </a:r>
            <a:r>
              <a:rPr lang="en-US" sz="3200" dirty="0">
                <a:latin typeface="+mj-lt"/>
              </a:rPr>
              <a:t> and to avoid actions that would discredit the profession.</a:t>
            </a:r>
          </a:p>
        </p:txBody>
      </p:sp>
    </p:spTree>
    <p:extLst>
      <p:ext uri="{BB962C8B-B14F-4D97-AF65-F5344CB8AC3E}">
        <p14:creationId xmlns:p14="http://schemas.microsoft.com/office/powerpoint/2010/main" val="141599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3BF0A-BCD6-9847-5F6A-E757C08BE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F02261D2-3DE0-487A-919C-0BE3639D5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Pakistan Engineering Code of Ethics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4AFD2AD2-FFCC-C385-C6B0-2FEA167C4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latin typeface="+mj-lt"/>
              </a:rPr>
              <a:t> Code of Conduct:</a:t>
            </a:r>
            <a:endParaRPr lang="en-US" sz="32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The Code of Conduct, on the other hand, outlines specific professional </a:t>
            </a:r>
            <a:r>
              <a:rPr lang="en-US" sz="3200" u="sng" dirty="0">
                <a:latin typeface="+mj-lt"/>
              </a:rPr>
              <a:t>behaviors expected from members. 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It includes maintaining and </a:t>
            </a:r>
            <a:r>
              <a:rPr lang="en-US" sz="3200" u="sng" dirty="0">
                <a:latin typeface="+mj-lt"/>
              </a:rPr>
              <a:t>advancing the honor and dignity of the profession</a:t>
            </a:r>
            <a:r>
              <a:rPr lang="en-US" sz="3200" dirty="0">
                <a:latin typeface="+mj-lt"/>
              </a:rPr>
              <a:t>, being honest and impartial, </a:t>
            </a:r>
            <a:r>
              <a:rPr lang="en-US" sz="3200" u="sng" dirty="0">
                <a:latin typeface="+mj-lt"/>
              </a:rPr>
              <a:t>serving the country </a:t>
            </a:r>
            <a:r>
              <a:rPr lang="en-US" sz="3200" dirty="0">
                <a:latin typeface="+mj-lt"/>
              </a:rPr>
              <a:t>and </a:t>
            </a:r>
            <a:r>
              <a:rPr lang="en-US" sz="3200" u="sng" dirty="0">
                <a:latin typeface="+mj-lt"/>
              </a:rPr>
              <a:t>clients with devotion,</a:t>
            </a:r>
            <a:r>
              <a:rPr lang="en-US" sz="3200" dirty="0">
                <a:latin typeface="+mj-lt"/>
              </a:rPr>
              <a:t> and using </a:t>
            </a:r>
            <a:r>
              <a:rPr lang="en-US" sz="3200" u="sng" dirty="0">
                <a:latin typeface="+mj-lt"/>
              </a:rPr>
              <a:t>knowledge and skill </a:t>
            </a:r>
            <a:r>
              <a:rPr lang="en-US" sz="3200" dirty="0">
                <a:latin typeface="+mj-lt"/>
              </a:rPr>
              <a:t>for the </a:t>
            </a:r>
            <a:r>
              <a:rPr lang="en-US" sz="3200" u="sng" dirty="0">
                <a:latin typeface="+mj-lt"/>
              </a:rPr>
              <a:t>advancement and welfare of mankind</a:t>
            </a:r>
            <a:r>
              <a:rPr lang="en-US" sz="3200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81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7B195-3B6B-678E-9024-CF7DD470D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0076CBF7-2D76-4FC9-3C4B-202CC9377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Pakistan Engineering Code of Ethics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64CE02E-5B2E-5982-B1FA-9836F20BA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latin typeface="+mj-lt"/>
              </a:rPr>
              <a:t> Code of Conduct:</a:t>
            </a:r>
            <a:endParaRPr lang="en-US" sz="32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It also </a:t>
            </a:r>
            <a:r>
              <a:rPr lang="en-US" sz="3200" u="sng" dirty="0">
                <a:latin typeface="+mj-lt"/>
              </a:rPr>
              <a:t>stresses the importance </a:t>
            </a:r>
            <a:r>
              <a:rPr lang="en-US" sz="3200" dirty="0">
                <a:latin typeface="+mj-lt"/>
              </a:rPr>
              <a:t>of </a:t>
            </a:r>
            <a:r>
              <a:rPr lang="en-US" sz="3200" u="sng" dirty="0">
                <a:latin typeface="+mj-lt"/>
              </a:rPr>
              <a:t>not sacrificing national interest</a:t>
            </a:r>
            <a:r>
              <a:rPr lang="en-US" sz="3200" dirty="0">
                <a:latin typeface="+mj-lt"/>
              </a:rPr>
              <a:t> for </a:t>
            </a:r>
            <a:r>
              <a:rPr lang="en-US" sz="3200" u="sng" dirty="0">
                <a:latin typeface="+mj-lt"/>
              </a:rPr>
              <a:t>personal gain, upholding safety and welfare in professional duties</a:t>
            </a:r>
            <a:r>
              <a:rPr lang="en-US" sz="3200" dirty="0">
                <a:latin typeface="+mj-lt"/>
              </a:rPr>
              <a:t>, and avoiding acts that could discredit the profession.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Furthermore, the PEC provides various documents and regulations that support the engineering profession in Pakistan, including guidelines for engineering education, accreditation procedures, and continuous professional development.</a:t>
            </a:r>
          </a:p>
        </p:txBody>
      </p:sp>
    </p:spTree>
    <p:extLst>
      <p:ext uri="{BB962C8B-B14F-4D97-AF65-F5344CB8AC3E}">
        <p14:creationId xmlns:p14="http://schemas.microsoft.com/office/powerpoint/2010/main" val="15511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ECAED-5126-52D1-3073-F9C24DD30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03C78EE3-FB79-4CE2-9A0D-C899B9FE42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143000"/>
          </a:xfrm>
        </p:spPr>
        <p:txBody>
          <a:bodyPr/>
          <a:lstStyle/>
          <a:p>
            <a:pPr algn="just" eaLnBrk="1" hangingPunct="1"/>
            <a:r>
              <a:rPr lang="en-US" altLang="en-US" sz="3600" b="1" dirty="0"/>
              <a:t>Pakistan Engineering Code of Ethics 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E2A19E4-8A09-308E-3915-CBEA988A8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002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84138" tIns="42863" rIns="84138" bIns="42863"/>
          <a:lstStyle>
            <a:lvl1pPr marL="342900" indent="-3429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762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algn="just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latin typeface="+mj-lt"/>
              </a:rPr>
              <a:t> Code of Conduct:</a:t>
            </a:r>
            <a:endParaRPr lang="en-US" sz="32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It also </a:t>
            </a:r>
            <a:r>
              <a:rPr lang="en-US" sz="3200" u="sng" dirty="0">
                <a:latin typeface="+mj-lt"/>
              </a:rPr>
              <a:t>stresses the importance </a:t>
            </a:r>
            <a:r>
              <a:rPr lang="en-US" sz="3200" dirty="0">
                <a:latin typeface="+mj-lt"/>
              </a:rPr>
              <a:t>of </a:t>
            </a:r>
            <a:r>
              <a:rPr lang="en-US" sz="3200" u="sng" dirty="0">
                <a:latin typeface="+mj-lt"/>
              </a:rPr>
              <a:t>not sacrificing national interest</a:t>
            </a:r>
            <a:r>
              <a:rPr lang="en-US" sz="3200" dirty="0">
                <a:latin typeface="+mj-lt"/>
              </a:rPr>
              <a:t> for </a:t>
            </a:r>
            <a:r>
              <a:rPr lang="en-US" sz="3200" u="sng" dirty="0">
                <a:latin typeface="+mj-lt"/>
              </a:rPr>
              <a:t>personal gain, upholding safety and welfare in professional duties</a:t>
            </a:r>
            <a:r>
              <a:rPr lang="en-US" sz="3200" dirty="0">
                <a:latin typeface="+mj-lt"/>
              </a:rPr>
              <a:t>, and avoiding acts that could discredit the profession.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Furthermore, the PEC provides various documents and regulations that support the engineering profession in Pakistan, including guidelines for engineering education, </a:t>
            </a:r>
          </a:p>
        </p:txBody>
      </p:sp>
    </p:spTree>
    <p:extLst>
      <p:ext uri="{BB962C8B-B14F-4D97-AF65-F5344CB8AC3E}">
        <p14:creationId xmlns:p14="http://schemas.microsoft.com/office/powerpoint/2010/main" val="2977550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</TotalTime>
  <Words>2279</Words>
  <Application>Microsoft Office PowerPoint</Application>
  <PresentationFormat>On-screen Show (4:3)</PresentationFormat>
  <Paragraphs>156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ＭＳ Ｐゴシック</vt:lpstr>
      <vt:lpstr>Arial</vt:lpstr>
      <vt:lpstr>Calibri</vt:lpstr>
      <vt:lpstr>Times New Roman</vt:lpstr>
      <vt:lpstr>Tw Cen MT</vt:lpstr>
      <vt:lpstr>Wingdings</vt:lpstr>
      <vt:lpstr>Wingdings 2</vt:lpstr>
      <vt:lpstr>Theme1</vt:lpstr>
      <vt:lpstr>Engineering Ethics                       (HSS-422)          (3+0)</vt:lpstr>
      <vt:lpstr>PAKISTAN ENGINEERING CODE OF ETHICS </vt:lpstr>
      <vt:lpstr>Learning Outcomes </vt:lpstr>
      <vt:lpstr>Learning Outcomes </vt:lpstr>
      <vt:lpstr>Pakistan Engineering Code of Ethics </vt:lpstr>
      <vt:lpstr>Pakistan Engineering Code of Ethics </vt:lpstr>
      <vt:lpstr>Pakistan Engineering Code of Ethics </vt:lpstr>
      <vt:lpstr>Pakistan Engineering Code of Ethics </vt:lpstr>
      <vt:lpstr>Pakistan Engineering Code of Ethics </vt:lpstr>
      <vt:lpstr>Pakistan Engineering Code of Ethics </vt:lpstr>
      <vt:lpstr>PEC Code of Ethics 01- 10</vt:lpstr>
      <vt:lpstr>PEC Code of Ethics 01- 10</vt:lpstr>
      <vt:lpstr>PEC Code of Ethics 01- 10</vt:lpstr>
      <vt:lpstr>PEC Code of Ethics 01- 10</vt:lpstr>
      <vt:lpstr>PEC Code of Ethics 01- 10</vt:lpstr>
      <vt:lpstr>PEC Code of Ethics 01- 10</vt:lpstr>
      <vt:lpstr>PEC Code of Ethics 01- 10</vt:lpstr>
      <vt:lpstr>PEC Code of Ethics 01- 10</vt:lpstr>
      <vt:lpstr>Case Study – Example 01  </vt:lpstr>
      <vt:lpstr>Case Study – Example 01  </vt:lpstr>
      <vt:lpstr>Case Study – Example 01  </vt:lpstr>
      <vt:lpstr>Case Study – Example 01  </vt:lpstr>
      <vt:lpstr>Case Study – Example 01  </vt:lpstr>
      <vt:lpstr>Case Study – Example 01  </vt:lpstr>
      <vt:lpstr>Case Study – Example 01 </vt:lpstr>
      <vt:lpstr>Case Study – Example 01 </vt:lpstr>
      <vt:lpstr>Case Study – Example 02  </vt:lpstr>
      <vt:lpstr>Case Study – Example 02  </vt:lpstr>
      <vt:lpstr>Case Study – Example 02  </vt:lpstr>
      <vt:lpstr>Case Study – Example 02  </vt:lpstr>
      <vt:lpstr>Case Study – Example 02  </vt:lpstr>
      <vt:lpstr>Case Study – Example 02  </vt:lpstr>
      <vt:lpstr>Case Study – Example 02  </vt:lpstr>
      <vt:lpstr>Case Study – Example 02  </vt:lpstr>
      <vt:lpstr>Case Study – Example 02  </vt:lpstr>
      <vt:lpstr>Thanks  Any Question ?????</vt:lpstr>
    </vt:vector>
  </TitlesOfParts>
  <Company>T E V T 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GTTI</dc:creator>
  <cp:lastModifiedBy>managerbic  BUKC</cp:lastModifiedBy>
  <cp:revision>231</cp:revision>
  <dcterms:created xsi:type="dcterms:W3CDTF">2005-08-17T17:38:01Z</dcterms:created>
  <dcterms:modified xsi:type="dcterms:W3CDTF">2024-03-04T06:07:22Z</dcterms:modified>
</cp:coreProperties>
</file>