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73" r:id="rId2"/>
    <p:sldId id="274" r:id="rId3"/>
    <p:sldId id="275" r:id="rId4"/>
    <p:sldId id="281" r:id="rId5"/>
    <p:sldId id="282" r:id="rId6"/>
    <p:sldId id="276" r:id="rId7"/>
    <p:sldId id="277" r:id="rId8"/>
    <p:sldId id="278" r:id="rId9"/>
    <p:sldId id="279" r:id="rId10"/>
    <p:sldId id="283" r:id="rId11"/>
    <p:sldId id="284" r:id="rId12"/>
    <p:sldId id="286" r:id="rId13"/>
    <p:sldId id="280"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869BA3-7F8B-4DC4-B8D3-44DD48E1D264}"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9E197-46B3-4C7F-9339-0ECE2E5E2553}" type="slidenum">
              <a:rPr lang="en-IN" smtClean="0"/>
              <a:t>‹#›</a:t>
            </a:fld>
            <a:endParaRPr lang="en-IN"/>
          </a:p>
        </p:txBody>
      </p:sp>
    </p:spTree>
    <p:extLst>
      <p:ext uri="{BB962C8B-B14F-4D97-AF65-F5344CB8AC3E}">
        <p14:creationId xmlns:p14="http://schemas.microsoft.com/office/powerpoint/2010/main" val="6968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869BA3-7F8B-4DC4-B8D3-44DD48E1D264}"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9E197-46B3-4C7F-9339-0ECE2E5E2553}" type="slidenum">
              <a:rPr lang="en-IN" smtClean="0"/>
              <a:t>‹#›</a:t>
            </a:fld>
            <a:endParaRPr lang="en-IN"/>
          </a:p>
        </p:txBody>
      </p:sp>
    </p:spTree>
    <p:extLst>
      <p:ext uri="{BB962C8B-B14F-4D97-AF65-F5344CB8AC3E}">
        <p14:creationId xmlns:p14="http://schemas.microsoft.com/office/powerpoint/2010/main" val="388888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869BA3-7F8B-4DC4-B8D3-44DD48E1D264}"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9E197-46B3-4C7F-9339-0ECE2E5E255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69841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869BA3-7F8B-4DC4-B8D3-44DD48E1D264}"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9E197-46B3-4C7F-9339-0ECE2E5E2553}" type="slidenum">
              <a:rPr lang="en-IN" smtClean="0"/>
              <a:t>‹#›</a:t>
            </a:fld>
            <a:endParaRPr lang="en-IN"/>
          </a:p>
        </p:txBody>
      </p:sp>
    </p:spTree>
    <p:extLst>
      <p:ext uri="{BB962C8B-B14F-4D97-AF65-F5344CB8AC3E}">
        <p14:creationId xmlns:p14="http://schemas.microsoft.com/office/powerpoint/2010/main" val="3084775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869BA3-7F8B-4DC4-B8D3-44DD48E1D264}"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9E197-46B3-4C7F-9339-0ECE2E5E255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5920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869BA3-7F8B-4DC4-B8D3-44DD48E1D264}"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9E197-46B3-4C7F-9339-0ECE2E5E2553}" type="slidenum">
              <a:rPr lang="en-IN" smtClean="0"/>
              <a:t>‹#›</a:t>
            </a:fld>
            <a:endParaRPr lang="en-IN"/>
          </a:p>
        </p:txBody>
      </p:sp>
    </p:spTree>
    <p:extLst>
      <p:ext uri="{BB962C8B-B14F-4D97-AF65-F5344CB8AC3E}">
        <p14:creationId xmlns:p14="http://schemas.microsoft.com/office/powerpoint/2010/main" val="101064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869BA3-7F8B-4DC4-B8D3-44DD48E1D264}"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9E197-46B3-4C7F-9339-0ECE2E5E2553}" type="slidenum">
              <a:rPr lang="en-IN" smtClean="0"/>
              <a:t>‹#›</a:t>
            </a:fld>
            <a:endParaRPr lang="en-IN"/>
          </a:p>
        </p:txBody>
      </p:sp>
    </p:spTree>
    <p:extLst>
      <p:ext uri="{BB962C8B-B14F-4D97-AF65-F5344CB8AC3E}">
        <p14:creationId xmlns:p14="http://schemas.microsoft.com/office/powerpoint/2010/main" val="7785193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869BA3-7F8B-4DC4-B8D3-44DD48E1D264}"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9E197-46B3-4C7F-9339-0ECE2E5E2553}" type="slidenum">
              <a:rPr lang="en-IN" smtClean="0"/>
              <a:t>‹#›</a:t>
            </a:fld>
            <a:endParaRPr lang="en-IN"/>
          </a:p>
        </p:txBody>
      </p:sp>
    </p:spTree>
    <p:extLst>
      <p:ext uri="{BB962C8B-B14F-4D97-AF65-F5344CB8AC3E}">
        <p14:creationId xmlns:p14="http://schemas.microsoft.com/office/powerpoint/2010/main" val="297232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869BA3-7F8B-4DC4-B8D3-44DD48E1D264}"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9E197-46B3-4C7F-9339-0ECE2E5E2553}" type="slidenum">
              <a:rPr lang="en-IN" smtClean="0"/>
              <a:t>‹#›</a:t>
            </a:fld>
            <a:endParaRPr lang="en-IN"/>
          </a:p>
        </p:txBody>
      </p:sp>
    </p:spTree>
    <p:extLst>
      <p:ext uri="{BB962C8B-B14F-4D97-AF65-F5344CB8AC3E}">
        <p14:creationId xmlns:p14="http://schemas.microsoft.com/office/powerpoint/2010/main" val="1110143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869BA3-7F8B-4DC4-B8D3-44DD48E1D264}" type="datetimeFigureOut">
              <a:rPr lang="en-IN" smtClean="0"/>
              <a:t>22-05-2024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9E197-46B3-4C7F-9339-0ECE2E5E2553}" type="slidenum">
              <a:rPr lang="en-IN" smtClean="0"/>
              <a:t>‹#›</a:t>
            </a:fld>
            <a:endParaRPr lang="en-IN"/>
          </a:p>
        </p:txBody>
      </p:sp>
    </p:spTree>
    <p:extLst>
      <p:ext uri="{BB962C8B-B14F-4D97-AF65-F5344CB8AC3E}">
        <p14:creationId xmlns:p14="http://schemas.microsoft.com/office/powerpoint/2010/main" val="113398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869BA3-7F8B-4DC4-B8D3-44DD48E1D264}"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9E197-46B3-4C7F-9339-0ECE2E5E2553}" type="slidenum">
              <a:rPr lang="en-IN" smtClean="0"/>
              <a:t>‹#›</a:t>
            </a:fld>
            <a:endParaRPr lang="en-IN"/>
          </a:p>
        </p:txBody>
      </p:sp>
    </p:spTree>
    <p:extLst>
      <p:ext uri="{BB962C8B-B14F-4D97-AF65-F5344CB8AC3E}">
        <p14:creationId xmlns:p14="http://schemas.microsoft.com/office/powerpoint/2010/main" val="139842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869BA3-7F8B-4DC4-B8D3-44DD48E1D264}" type="datetimeFigureOut">
              <a:rPr lang="en-IN" smtClean="0"/>
              <a:t>22-05-2024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C9E197-46B3-4C7F-9339-0ECE2E5E2553}" type="slidenum">
              <a:rPr lang="en-IN" smtClean="0"/>
              <a:t>‹#›</a:t>
            </a:fld>
            <a:endParaRPr lang="en-IN"/>
          </a:p>
        </p:txBody>
      </p:sp>
    </p:spTree>
    <p:extLst>
      <p:ext uri="{BB962C8B-B14F-4D97-AF65-F5344CB8AC3E}">
        <p14:creationId xmlns:p14="http://schemas.microsoft.com/office/powerpoint/2010/main" val="347044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9869BA3-7F8B-4DC4-B8D3-44DD48E1D264}" type="datetimeFigureOut">
              <a:rPr lang="en-IN" smtClean="0"/>
              <a:t>22-05-2024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C9E197-46B3-4C7F-9339-0ECE2E5E2553}" type="slidenum">
              <a:rPr lang="en-IN" smtClean="0"/>
              <a:t>‹#›</a:t>
            </a:fld>
            <a:endParaRPr lang="en-IN"/>
          </a:p>
        </p:txBody>
      </p:sp>
    </p:spTree>
    <p:extLst>
      <p:ext uri="{BB962C8B-B14F-4D97-AF65-F5344CB8AC3E}">
        <p14:creationId xmlns:p14="http://schemas.microsoft.com/office/powerpoint/2010/main" val="90599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869BA3-7F8B-4DC4-B8D3-44DD48E1D264}" type="datetimeFigureOut">
              <a:rPr lang="en-IN" smtClean="0"/>
              <a:t>22-05-2024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C9E197-46B3-4C7F-9339-0ECE2E5E2553}" type="slidenum">
              <a:rPr lang="en-IN" smtClean="0"/>
              <a:t>‹#›</a:t>
            </a:fld>
            <a:endParaRPr lang="en-IN"/>
          </a:p>
        </p:txBody>
      </p:sp>
    </p:spTree>
    <p:extLst>
      <p:ext uri="{BB962C8B-B14F-4D97-AF65-F5344CB8AC3E}">
        <p14:creationId xmlns:p14="http://schemas.microsoft.com/office/powerpoint/2010/main" val="178772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869BA3-7F8B-4DC4-B8D3-44DD48E1D264}"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9E197-46B3-4C7F-9339-0ECE2E5E2553}" type="slidenum">
              <a:rPr lang="en-IN" smtClean="0"/>
              <a:t>‹#›</a:t>
            </a:fld>
            <a:endParaRPr lang="en-IN"/>
          </a:p>
        </p:txBody>
      </p:sp>
    </p:spTree>
    <p:extLst>
      <p:ext uri="{BB962C8B-B14F-4D97-AF65-F5344CB8AC3E}">
        <p14:creationId xmlns:p14="http://schemas.microsoft.com/office/powerpoint/2010/main" val="1837544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9869BA3-7F8B-4DC4-B8D3-44DD48E1D264}" type="datetimeFigureOut">
              <a:rPr lang="en-IN" smtClean="0"/>
              <a:t>22-05-2024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C9E197-46B3-4C7F-9339-0ECE2E5E2553}" type="slidenum">
              <a:rPr lang="en-IN" smtClean="0"/>
              <a:t>‹#›</a:t>
            </a:fld>
            <a:endParaRPr lang="en-IN"/>
          </a:p>
        </p:txBody>
      </p:sp>
    </p:spTree>
    <p:extLst>
      <p:ext uri="{BB962C8B-B14F-4D97-AF65-F5344CB8AC3E}">
        <p14:creationId xmlns:p14="http://schemas.microsoft.com/office/powerpoint/2010/main" val="2687905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869BA3-7F8B-4DC4-B8D3-44DD48E1D264}" type="datetimeFigureOut">
              <a:rPr lang="en-IN" smtClean="0"/>
              <a:t>22-05-2024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0C9E197-46B3-4C7F-9339-0ECE2E5E2553}" type="slidenum">
              <a:rPr lang="en-IN" smtClean="0"/>
              <a:t>‹#›</a:t>
            </a:fld>
            <a:endParaRPr lang="en-IN"/>
          </a:p>
        </p:txBody>
      </p:sp>
    </p:spTree>
    <p:extLst>
      <p:ext uri="{BB962C8B-B14F-4D97-AF65-F5344CB8AC3E}">
        <p14:creationId xmlns:p14="http://schemas.microsoft.com/office/powerpoint/2010/main" val="739128226"/>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EC1D-4A27-7524-C243-F9855739DC3E}"/>
              </a:ext>
            </a:extLst>
          </p:cNvPr>
          <p:cNvSpPr>
            <a:spLocks noGrp="1"/>
          </p:cNvSpPr>
          <p:nvPr>
            <p:ph type="ctrTitle"/>
          </p:nvPr>
        </p:nvSpPr>
        <p:spPr>
          <a:xfrm>
            <a:off x="1451814" y="263211"/>
            <a:ext cx="9144000" cy="1571676"/>
          </a:xfrm>
        </p:spPr>
        <p:txBody>
          <a:bodyPr>
            <a:normAutofit fontScale="90000"/>
          </a:bodyPr>
          <a:lstStyle/>
          <a:p>
            <a:pPr algn="ctr"/>
            <a:r>
              <a:rPr lang="en-US" sz="2000" dirty="0">
                <a:solidFill>
                  <a:schemeClr val="accent2">
                    <a:lumMod val="50000"/>
                  </a:schemeClr>
                </a:solidFill>
                <a:latin typeface="Times New Roman" panose="02020603050405020304" pitchFamily="18" charset="0"/>
                <a:ea typeface="Tahoma" panose="020B0604030504040204" pitchFamily="34" charset="0"/>
                <a:cs typeface="Times New Roman" panose="02020603050405020304" pitchFamily="18" charset="0"/>
              </a:rPr>
              <a:t>Adarsh Institute of Technology &amp;                                                                                                                                                                                              Research Centre, Vita</a:t>
            </a:r>
            <a:br>
              <a:rPr lang="en-US" sz="2000" dirty="0">
                <a:solidFill>
                  <a:schemeClr val="accent2">
                    <a:lumMod val="50000"/>
                  </a:schemeClr>
                </a:solidFill>
                <a:latin typeface="Times New Roman" panose="02020603050405020304" pitchFamily="18" charset="0"/>
                <a:ea typeface="Tahoma" panose="020B0604030504040204" pitchFamily="34" charset="0"/>
                <a:cs typeface="Times New Roman" panose="02020603050405020304" pitchFamily="18" charset="0"/>
              </a:rPr>
            </a:br>
            <a:r>
              <a:rPr lang="en-US" sz="2000" dirty="0">
                <a:solidFill>
                  <a:schemeClr val="accent2">
                    <a:lumMod val="50000"/>
                  </a:schemeClr>
                </a:solidFill>
                <a:latin typeface="Times New Roman" panose="02020603050405020304" pitchFamily="18" charset="0"/>
                <a:ea typeface="Tahoma" panose="020B0604030504040204" pitchFamily="34" charset="0"/>
                <a:cs typeface="Times New Roman" panose="02020603050405020304" pitchFamily="18" charset="0"/>
              </a:rPr>
              <a:t>Department of Computer Science Engineering</a:t>
            </a:r>
            <a:br>
              <a:rPr lang="en-US" sz="2000" dirty="0">
                <a:solidFill>
                  <a:schemeClr val="accent2">
                    <a:lumMod val="50000"/>
                  </a:schemeClr>
                </a:solidFill>
                <a:latin typeface="Times New Roman" panose="02020603050405020304" pitchFamily="18" charset="0"/>
                <a:ea typeface="Tahoma" panose="020B0604030504040204" pitchFamily="34" charset="0"/>
                <a:cs typeface="Times New Roman" panose="02020603050405020304" pitchFamily="18" charset="0"/>
              </a:rPr>
            </a:br>
            <a:r>
              <a:rPr lang="en-US" sz="2000" dirty="0">
                <a:solidFill>
                  <a:schemeClr val="accent2">
                    <a:lumMod val="50000"/>
                  </a:schemeClr>
                </a:solidFill>
                <a:latin typeface="Times New Roman" panose="02020603050405020304" pitchFamily="18" charset="0"/>
                <a:ea typeface="Tahoma" panose="020B0604030504040204" pitchFamily="34" charset="0"/>
                <a:cs typeface="Times New Roman" panose="02020603050405020304" pitchFamily="18" charset="0"/>
              </a:rPr>
              <a:t>           Class-TY(</a:t>
            </a:r>
            <a:r>
              <a:rPr lang="en-US" sz="2000" dirty="0" err="1">
                <a:solidFill>
                  <a:schemeClr val="accent2">
                    <a:lumMod val="50000"/>
                  </a:schemeClr>
                </a:solidFill>
                <a:latin typeface="Times New Roman" panose="02020603050405020304" pitchFamily="18" charset="0"/>
                <a:ea typeface="Tahoma" panose="020B0604030504040204" pitchFamily="34" charset="0"/>
                <a:cs typeface="Times New Roman" panose="02020603050405020304" pitchFamily="18" charset="0"/>
              </a:rPr>
              <a:t>B.Tech</a:t>
            </a:r>
            <a:r>
              <a:rPr lang="en-US" sz="2000" dirty="0">
                <a:solidFill>
                  <a:schemeClr val="accent2">
                    <a:lumMod val="50000"/>
                  </a:schemeClr>
                </a:solidFill>
                <a:latin typeface="Times New Roman" panose="02020603050405020304" pitchFamily="18" charset="0"/>
                <a:ea typeface="Tahoma" panose="020B0604030504040204" pitchFamily="34" charset="0"/>
                <a:cs typeface="Times New Roman" panose="02020603050405020304" pitchFamily="18" charset="0"/>
              </a:rPr>
              <a:t>)</a:t>
            </a:r>
            <a:r>
              <a:rPr lang="en-US" sz="2000" dirty="0">
                <a:latin typeface="Times New Roman" panose="02020603050405020304" pitchFamily="18" charset="0"/>
                <a:ea typeface="Tahoma" panose="020B0604030504040204" pitchFamily="34" charset="0"/>
                <a:cs typeface="Times New Roman" panose="02020603050405020304" pitchFamily="18" charset="0"/>
              </a:rPr>
              <a:t/>
            </a:r>
            <a:br>
              <a:rPr lang="en-US" sz="2000" dirty="0">
                <a:latin typeface="Times New Roman" panose="02020603050405020304" pitchFamily="18" charset="0"/>
                <a:ea typeface="Tahoma" panose="020B0604030504040204" pitchFamily="34" charset="0"/>
                <a:cs typeface="Times New Roman" panose="02020603050405020304" pitchFamily="18" charset="0"/>
              </a:rPr>
            </a:b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35758F7A-2C40-5F86-1CD1-79EA2833A7E6}"/>
              </a:ext>
            </a:extLst>
          </p:cNvPr>
          <p:cNvSpPr>
            <a:spLocks noGrp="1"/>
          </p:cNvSpPr>
          <p:nvPr>
            <p:ph type="subTitle" idx="1"/>
          </p:nvPr>
        </p:nvSpPr>
        <p:spPr>
          <a:xfrm>
            <a:off x="1481228" y="1834888"/>
            <a:ext cx="9144000" cy="5023112"/>
          </a:xfrm>
        </p:spPr>
        <p:txBody>
          <a:bodyPr>
            <a:normAutofit fontScale="32500" lnSpcReduction="20000"/>
          </a:bodyPr>
          <a:lstStyle/>
          <a:p>
            <a:pPr algn="ctr"/>
            <a:r>
              <a:rPr lang="en-US" sz="4900" dirty="0">
                <a:solidFill>
                  <a:schemeClr val="tx1">
                    <a:lumMod val="65000"/>
                    <a:lumOff val="35000"/>
                  </a:schemeClr>
                </a:solidFill>
                <a:latin typeface="Times New Roman" pitchFamily="18" charset="0"/>
                <a:cs typeface="Times New Roman" pitchFamily="18" charset="0"/>
              </a:rPr>
              <a:t> Mini- Project- II Presentation </a:t>
            </a:r>
            <a:r>
              <a:rPr lang="en-US" sz="4900" dirty="0" smtClean="0">
                <a:solidFill>
                  <a:schemeClr val="tx1">
                    <a:lumMod val="65000"/>
                    <a:lumOff val="35000"/>
                  </a:schemeClr>
                </a:solidFill>
                <a:latin typeface="Times New Roman" pitchFamily="18" charset="0"/>
                <a:cs typeface="Times New Roman" pitchFamily="18" charset="0"/>
              </a:rPr>
              <a:t>on</a:t>
            </a:r>
          </a:p>
          <a:p>
            <a:pPr algn="ctr"/>
            <a:r>
              <a:rPr lang="en-US" sz="5500" dirty="0" smtClean="0">
                <a:solidFill>
                  <a:schemeClr val="tx1">
                    <a:lumMod val="65000"/>
                    <a:lumOff val="35000"/>
                  </a:schemeClr>
                </a:solidFill>
                <a:latin typeface="Times New Roman" pitchFamily="18" charset="0"/>
                <a:cs typeface="Times New Roman" pitchFamily="18" charset="0"/>
              </a:rPr>
              <a:t>            </a:t>
            </a:r>
            <a:r>
              <a:rPr lang="en-US" sz="5500" b="1" dirty="0" smtClean="0">
                <a:solidFill>
                  <a:schemeClr val="tx1">
                    <a:lumMod val="65000"/>
                    <a:lumOff val="35000"/>
                  </a:schemeClr>
                </a:solidFill>
                <a:latin typeface="Times New Roman" pitchFamily="18" charset="0"/>
                <a:cs typeface="Times New Roman" pitchFamily="18" charset="0"/>
              </a:rPr>
              <a:t>“</a:t>
            </a:r>
            <a:r>
              <a:rPr lang="en-US" sz="6200" b="1" dirty="0" smtClean="0">
                <a:solidFill>
                  <a:schemeClr val="tx1">
                    <a:lumMod val="65000"/>
                    <a:lumOff val="35000"/>
                  </a:schemeClr>
                </a:solidFill>
                <a:latin typeface="Times New Roman" pitchFamily="18" charset="0"/>
                <a:cs typeface="Times New Roman" pitchFamily="18" charset="0"/>
              </a:rPr>
              <a:t>Website Box</a:t>
            </a:r>
            <a:r>
              <a:rPr lang="en-US" sz="6200" b="1" dirty="0" smtClean="0">
                <a:solidFill>
                  <a:schemeClr val="tx1">
                    <a:lumMod val="65000"/>
                    <a:lumOff val="35000"/>
                  </a:schemeClr>
                </a:solidFill>
                <a:latin typeface="Times New Roman" pitchFamily="18" charset="0"/>
                <a:cs typeface="Times New Roman" pitchFamily="18" charset="0"/>
              </a:rPr>
              <a:t>”</a:t>
            </a:r>
          </a:p>
          <a:p>
            <a:pPr algn="l"/>
            <a:r>
              <a:rPr lang="en-US" sz="5500" dirty="0" smtClean="0">
                <a:solidFill>
                  <a:schemeClr val="tx1">
                    <a:lumMod val="65000"/>
                    <a:lumOff val="35000"/>
                  </a:schemeClr>
                </a:solidFill>
                <a:latin typeface="Times New Roman" pitchFamily="18" charset="0"/>
                <a:cs typeface="Times New Roman" pitchFamily="18" charset="0"/>
              </a:rPr>
              <a:t> 				 </a:t>
            </a:r>
            <a:r>
              <a:rPr lang="en-US" sz="5500" dirty="0">
                <a:solidFill>
                  <a:schemeClr val="accent2">
                    <a:lumMod val="50000"/>
                  </a:schemeClr>
                </a:solidFill>
                <a:latin typeface="Times New Roman" pitchFamily="18" charset="0"/>
                <a:cs typeface="Times New Roman" pitchFamily="18" charset="0"/>
              </a:rPr>
              <a:t>Presented by :</a:t>
            </a:r>
            <a:r>
              <a:rPr lang="en-US" altLang="en-US" sz="5500" dirty="0">
                <a:solidFill>
                  <a:schemeClr val="accent2">
                    <a:lumMod val="50000"/>
                  </a:schemeClr>
                </a:solidFill>
                <a:latin typeface="Times New Roman" pitchFamily="18" charset="0"/>
                <a:cs typeface="Times New Roman" pitchFamily="18" charset="0"/>
              </a:rPr>
              <a:t> </a:t>
            </a:r>
          </a:p>
          <a:p>
            <a:pPr lvl="3"/>
            <a:r>
              <a:rPr lang="en-US" altLang="en-US" sz="5600" dirty="0" smtClean="0">
                <a:solidFill>
                  <a:schemeClr val="accent2">
                    <a:lumMod val="50000"/>
                  </a:schemeClr>
                </a:solidFill>
                <a:latin typeface="Times New Roman" pitchFamily="18" charset="0"/>
                <a:cs typeface="Times New Roman" pitchFamily="18" charset="0"/>
              </a:rPr>
              <a:t>1.Sanika </a:t>
            </a:r>
            <a:r>
              <a:rPr lang="en-US" altLang="en-US" sz="5600" dirty="0" err="1" smtClean="0">
                <a:solidFill>
                  <a:schemeClr val="accent2">
                    <a:lumMod val="50000"/>
                  </a:schemeClr>
                </a:solidFill>
                <a:latin typeface="Times New Roman" pitchFamily="18" charset="0"/>
                <a:cs typeface="Times New Roman" pitchFamily="18" charset="0"/>
              </a:rPr>
              <a:t>Kapse</a:t>
            </a:r>
            <a:r>
              <a:rPr lang="en-US" altLang="en-US" sz="5600" dirty="0" smtClean="0">
                <a:solidFill>
                  <a:schemeClr val="accent2">
                    <a:lumMod val="50000"/>
                  </a:schemeClr>
                </a:solidFill>
                <a:latin typeface="Times New Roman" pitchFamily="18" charset="0"/>
                <a:cs typeface="Times New Roman" pitchFamily="18" charset="0"/>
              </a:rPr>
              <a:t>                     </a:t>
            </a:r>
            <a:r>
              <a:rPr lang="en-US" altLang="en-US" sz="5600" dirty="0" smtClean="0">
                <a:solidFill>
                  <a:schemeClr val="accent2">
                    <a:lumMod val="50000"/>
                  </a:schemeClr>
                </a:solidFill>
                <a:latin typeface="Times New Roman" pitchFamily="18" charset="0"/>
                <a:cs typeface="Times New Roman" pitchFamily="18" charset="0"/>
              </a:rPr>
              <a:t> CS3051</a:t>
            </a:r>
            <a:endParaRPr lang="en-US" altLang="en-US" sz="5600" dirty="0">
              <a:solidFill>
                <a:schemeClr val="accent2">
                  <a:lumMod val="50000"/>
                </a:schemeClr>
              </a:solidFill>
              <a:latin typeface="Times New Roman" pitchFamily="18" charset="0"/>
              <a:cs typeface="Times New Roman" pitchFamily="18" charset="0"/>
            </a:endParaRPr>
          </a:p>
          <a:p>
            <a:pPr lvl="3"/>
            <a:r>
              <a:rPr lang="en-US" altLang="en-US" sz="5600" dirty="0" smtClean="0">
                <a:solidFill>
                  <a:schemeClr val="accent2">
                    <a:lumMod val="50000"/>
                  </a:schemeClr>
                </a:solidFill>
                <a:latin typeface="Times New Roman" pitchFamily="18" charset="0"/>
                <a:cs typeface="Times New Roman" pitchFamily="18" charset="0"/>
              </a:rPr>
              <a:t>  </a:t>
            </a:r>
            <a:r>
              <a:rPr lang="en-US" altLang="en-US" sz="5600" dirty="0" smtClean="0">
                <a:solidFill>
                  <a:schemeClr val="accent2">
                    <a:lumMod val="50000"/>
                  </a:schemeClr>
                </a:solidFill>
                <a:latin typeface="Times New Roman" pitchFamily="18" charset="0"/>
                <a:cs typeface="Times New Roman" pitchFamily="18" charset="0"/>
              </a:rPr>
              <a:t>2.Sakshi </a:t>
            </a:r>
            <a:r>
              <a:rPr lang="en-US" altLang="en-US" sz="5600" dirty="0" err="1">
                <a:solidFill>
                  <a:schemeClr val="accent2">
                    <a:lumMod val="50000"/>
                  </a:schemeClr>
                </a:solidFill>
                <a:latin typeface="Times New Roman" pitchFamily="18" charset="0"/>
                <a:cs typeface="Times New Roman" pitchFamily="18" charset="0"/>
              </a:rPr>
              <a:t>Kadam</a:t>
            </a:r>
            <a:r>
              <a:rPr lang="en-US" altLang="en-US" sz="5600" dirty="0">
                <a:solidFill>
                  <a:schemeClr val="accent2">
                    <a:lumMod val="50000"/>
                  </a:schemeClr>
                </a:solidFill>
                <a:latin typeface="Times New Roman" pitchFamily="18" charset="0"/>
                <a:cs typeface="Times New Roman" pitchFamily="18" charset="0"/>
              </a:rPr>
              <a:t>	  </a:t>
            </a:r>
            <a:r>
              <a:rPr lang="en-US" altLang="en-US" sz="5600" dirty="0" smtClean="0">
                <a:solidFill>
                  <a:schemeClr val="accent2">
                    <a:lumMod val="50000"/>
                  </a:schemeClr>
                </a:solidFill>
                <a:latin typeface="Times New Roman" pitchFamily="18" charset="0"/>
                <a:cs typeface="Times New Roman" pitchFamily="18" charset="0"/>
              </a:rPr>
              <a:t>               CS3052</a:t>
            </a:r>
            <a:r>
              <a:rPr lang="en-US" altLang="en-US" sz="5600" dirty="0">
                <a:solidFill>
                  <a:schemeClr val="accent2">
                    <a:lumMod val="50000"/>
                  </a:schemeClr>
                </a:solidFill>
                <a:latin typeface="Times New Roman" pitchFamily="18" charset="0"/>
                <a:cs typeface="Times New Roman" pitchFamily="18" charset="0"/>
              </a:rPr>
              <a:t>	</a:t>
            </a:r>
          </a:p>
          <a:p>
            <a:pPr lvl="3"/>
            <a:r>
              <a:rPr lang="en-US" altLang="en-US" sz="5600" dirty="0" smtClean="0">
                <a:solidFill>
                  <a:schemeClr val="accent2">
                    <a:lumMod val="50000"/>
                  </a:schemeClr>
                </a:solidFill>
                <a:latin typeface="Times New Roman" pitchFamily="18" charset="0"/>
                <a:cs typeface="Times New Roman" pitchFamily="18" charset="0"/>
              </a:rPr>
              <a:t>  3.Simran </a:t>
            </a:r>
            <a:r>
              <a:rPr lang="en-US" altLang="en-US" sz="5600" dirty="0" err="1">
                <a:solidFill>
                  <a:schemeClr val="accent2">
                    <a:lumMod val="50000"/>
                  </a:schemeClr>
                </a:solidFill>
                <a:latin typeface="Times New Roman" pitchFamily="18" charset="0"/>
                <a:cs typeface="Times New Roman" pitchFamily="18" charset="0"/>
              </a:rPr>
              <a:t>Kadam</a:t>
            </a:r>
            <a:r>
              <a:rPr lang="en-US" altLang="en-US" sz="5600" dirty="0">
                <a:solidFill>
                  <a:schemeClr val="accent2">
                    <a:lumMod val="50000"/>
                  </a:schemeClr>
                </a:solidFill>
                <a:latin typeface="Times New Roman" pitchFamily="18" charset="0"/>
                <a:cs typeface="Times New Roman" pitchFamily="18" charset="0"/>
              </a:rPr>
              <a:t>	</a:t>
            </a:r>
            <a:r>
              <a:rPr lang="en-US" altLang="en-US" sz="5600" dirty="0" smtClean="0">
                <a:solidFill>
                  <a:schemeClr val="accent2">
                    <a:lumMod val="50000"/>
                  </a:schemeClr>
                </a:solidFill>
                <a:latin typeface="Times New Roman" pitchFamily="18" charset="0"/>
                <a:cs typeface="Times New Roman" pitchFamily="18" charset="0"/>
              </a:rPr>
              <a:t>               </a:t>
            </a:r>
            <a:r>
              <a:rPr lang="en-US" altLang="en-US" sz="5600" dirty="0" smtClean="0">
                <a:solidFill>
                  <a:schemeClr val="accent2">
                    <a:lumMod val="50000"/>
                  </a:schemeClr>
                </a:solidFill>
                <a:latin typeface="Times New Roman" pitchFamily="18" charset="0"/>
                <a:cs typeface="Times New Roman" pitchFamily="18" charset="0"/>
              </a:rPr>
              <a:t>  </a:t>
            </a:r>
            <a:r>
              <a:rPr lang="en-US" altLang="en-US" sz="5600" dirty="0" smtClean="0">
                <a:solidFill>
                  <a:schemeClr val="accent2">
                    <a:lumMod val="50000"/>
                  </a:schemeClr>
                </a:solidFill>
                <a:latin typeface="Times New Roman" pitchFamily="18" charset="0"/>
                <a:cs typeface="Times New Roman" pitchFamily="18" charset="0"/>
              </a:rPr>
              <a:t>CS3053</a:t>
            </a:r>
            <a:r>
              <a:rPr lang="en-US" altLang="en-US" sz="5600" dirty="0">
                <a:solidFill>
                  <a:schemeClr val="accent2">
                    <a:lumMod val="50000"/>
                  </a:schemeClr>
                </a:solidFill>
                <a:latin typeface="Times New Roman" pitchFamily="18" charset="0"/>
                <a:cs typeface="Times New Roman" pitchFamily="18" charset="0"/>
              </a:rPr>
              <a:t>	</a:t>
            </a:r>
            <a:endParaRPr lang="en-US" altLang="en-US" sz="5600" dirty="0" smtClean="0">
              <a:solidFill>
                <a:schemeClr val="accent2">
                  <a:lumMod val="50000"/>
                </a:schemeClr>
              </a:solidFill>
              <a:latin typeface="Times New Roman" pitchFamily="18" charset="0"/>
              <a:cs typeface="Times New Roman" pitchFamily="18" charset="0"/>
            </a:endParaRPr>
          </a:p>
          <a:p>
            <a:pPr lvl="3"/>
            <a:r>
              <a:rPr lang="en-US" altLang="en-US" sz="5600" dirty="0" smtClean="0">
                <a:solidFill>
                  <a:schemeClr val="accent2">
                    <a:lumMod val="50000"/>
                  </a:schemeClr>
                </a:solidFill>
                <a:latin typeface="Times New Roman" pitchFamily="18" charset="0"/>
                <a:cs typeface="Times New Roman" pitchFamily="18" charset="0"/>
              </a:rPr>
              <a:t>  4.Harshada </a:t>
            </a:r>
            <a:r>
              <a:rPr lang="en-US" altLang="en-US" sz="5600" dirty="0" err="1">
                <a:solidFill>
                  <a:schemeClr val="accent2">
                    <a:lumMod val="50000"/>
                  </a:schemeClr>
                </a:solidFill>
                <a:latin typeface="Times New Roman" pitchFamily="18" charset="0"/>
                <a:cs typeface="Times New Roman" pitchFamily="18" charset="0"/>
              </a:rPr>
              <a:t>Patil</a:t>
            </a:r>
            <a:r>
              <a:rPr lang="en-US" altLang="en-US" sz="5600" dirty="0">
                <a:solidFill>
                  <a:schemeClr val="accent2">
                    <a:lumMod val="50000"/>
                  </a:schemeClr>
                </a:solidFill>
                <a:latin typeface="Times New Roman" pitchFamily="18" charset="0"/>
                <a:cs typeface="Times New Roman" pitchFamily="18" charset="0"/>
              </a:rPr>
              <a:t>		</a:t>
            </a:r>
            <a:r>
              <a:rPr lang="en-US" altLang="en-US" sz="5600" dirty="0" smtClean="0">
                <a:solidFill>
                  <a:schemeClr val="accent2">
                    <a:lumMod val="50000"/>
                  </a:schemeClr>
                </a:solidFill>
                <a:latin typeface="Times New Roman" pitchFamily="18" charset="0"/>
                <a:cs typeface="Times New Roman" pitchFamily="18" charset="0"/>
              </a:rPr>
              <a:t>      </a:t>
            </a:r>
            <a:r>
              <a:rPr lang="en-US" altLang="en-US" sz="5600" dirty="0" smtClean="0">
                <a:solidFill>
                  <a:schemeClr val="accent2">
                    <a:lumMod val="50000"/>
                  </a:schemeClr>
                </a:solidFill>
                <a:latin typeface="Times New Roman" pitchFamily="18" charset="0"/>
                <a:cs typeface="Times New Roman" pitchFamily="18" charset="0"/>
              </a:rPr>
              <a:t>   </a:t>
            </a:r>
            <a:r>
              <a:rPr lang="en-US" altLang="en-US" sz="5600" dirty="0" smtClean="0">
                <a:solidFill>
                  <a:schemeClr val="accent2">
                    <a:lumMod val="50000"/>
                  </a:schemeClr>
                </a:solidFill>
                <a:latin typeface="Times New Roman" pitchFamily="18" charset="0"/>
                <a:cs typeface="Times New Roman" pitchFamily="18" charset="0"/>
              </a:rPr>
              <a:t>CS3054</a:t>
            </a:r>
            <a:r>
              <a:rPr lang="en-US" altLang="en-US" sz="5600" dirty="0">
                <a:solidFill>
                  <a:schemeClr val="accent2">
                    <a:lumMod val="50000"/>
                  </a:schemeClr>
                </a:solidFill>
                <a:latin typeface="Times New Roman" pitchFamily="18" charset="0"/>
                <a:cs typeface="Times New Roman" pitchFamily="18" charset="0"/>
              </a:rPr>
              <a:t>	</a:t>
            </a:r>
          </a:p>
          <a:p>
            <a:pPr lvl="3"/>
            <a:r>
              <a:rPr lang="en-US" altLang="en-US" sz="5600" dirty="0" smtClean="0">
                <a:solidFill>
                  <a:schemeClr val="accent2">
                    <a:lumMod val="50000"/>
                  </a:schemeClr>
                </a:solidFill>
                <a:latin typeface="Times New Roman" pitchFamily="18" charset="0"/>
                <a:cs typeface="Times New Roman" pitchFamily="18" charset="0"/>
              </a:rPr>
              <a:t>      5.Bhore </a:t>
            </a:r>
            <a:r>
              <a:rPr lang="en-US" altLang="en-US" sz="5600" dirty="0">
                <a:solidFill>
                  <a:schemeClr val="accent2">
                    <a:lumMod val="50000"/>
                  </a:schemeClr>
                </a:solidFill>
                <a:latin typeface="Times New Roman" pitchFamily="18" charset="0"/>
                <a:cs typeface="Times New Roman" pitchFamily="18" charset="0"/>
              </a:rPr>
              <a:t>Saksham   </a:t>
            </a:r>
            <a:r>
              <a:rPr lang="en-US" altLang="en-US" sz="5600" dirty="0" smtClean="0">
                <a:solidFill>
                  <a:schemeClr val="accent2">
                    <a:lumMod val="50000"/>
                  </a:schemeClr>
                </a:solidFill>
                <a:latin typeface="Times New Roman" pitchFamily="18" charset="0"/>
                <a:cs typeface="Times New Roman" pitchFamily="18" charset="0"/>
              </a:rPr>
              <a:t>                </a:t>
            </a:r>
            <a:r>
              <a:rPr lang="en-US" altLang="en-US" sz="5600" dirty="0" smtClean="0">
                <a:solidFill>
                  <a:schemeClr val="accent2">
                    <a:lumMod val="50000"/>
                  </a:schemeClr>
                </a:solidFill>
                <a:latin typeface="Times New Roman" pitchFamily="18" charset="0"/>
                <a:cs typeface="Times New Roman" pitchFamily="18" charset="0"/>
              </a:rPr>
              <a:t>CS3055 </a:t>
            </a:r>
            <a:r>
              <a:rPr lang="en-US" altLang="en-US" sz="5600" dirty="0">
                <a:solidFill>
                  <a:schemeClr val="accent2">
                    <a:lumMod val="50000"/>
                  </a:schemeClr>
                </a:solidFill>
                <a:latin typeface="Times New Roman" pitchFamily="18" charset="0"/>
                <a:cs typeface="Times New Roman" pitchFamily="18" charset="0"/>
              </a:rPr>
              <a:t>	</a:t>
            </a:r>
            <a:endParaRPr lang="zh-CN" altLang="en-US" sz="5600" dirty="0"/>
          </a:p>
          <a:p>
            <a:pPr algn="ctr"/>
            <a:r>
              <a:rPr lang="en-US" sz="5600" dirty="0">
                <a:latin typeface="Times New Roman" pitchFamily="18" charset="0"/>
                <a:cs typeface="Times New Roman" pitchFamily="18" charset="0"/>
              </a:rPr>
              <a:t>                           </a:t>
            </a:r>
            <a:endParaRPr lang="en-US" sz="5600" dirty="0">
              <a:latin typeface="Cambria" pitchFamily="18" charset="0"/>
              <a:cs typeface="Times New Roman" pitchFamily="18" charset="0"/>
            </a:endParaRPr>
          </a:p>
          <a:p>
            <a:pPr lvl="1"/>
            <a:r>
              <a:rPr lang="en-US" sz="4600" dirty="0">
                <a:latin typeface="Times New Roman" pitchFamily="18" charset="0"/>
                <a:cs typeface="Times New Roman" pitchFamily="18" charset="0"/>
              </a:rPr>
              <a:t>     </a:t>
            </a:r>
            <a:r>
              <a:rPr lang="en-US" sz="4600" dirty="0">
                <a:solidFill>
                  <a:schemeClr val="accent2">
                    <a:lumMod val="50000"/>
                  </a:schemeClr>
                </a:solidFill>
                <a:latin typeface="Times New Roman" pitchFamily="18" charset="0"/>
                <a:cs typeface="Times New Roman" pitchFamily="18" charset="0"/>
              </a:rPr>
              <a:t>Academic </a:t>
            </a:r>
            <a:r>
              <a:rPr lang="en-US" sz="4600" dirty="0" smtClean="0">
                <a:solidFill>
                  <a:schemeClr val="accent2">
                    <a:lumMod val="50000"/>
                  </a:schemeClr>
                </a:solidFill>
                <a:latin typeface="Times New Roman" pitchFamily="18" charset="0"/>
                <a:cs typeface="Times New Roman" pitchFamily="18" charset="0"/>
              </a:rPr>
              <a:t>Year:</a:t>
            </a:r>
            <a:endParaRPr lang="en-US" sz="4600" dirty="0">
              <a:latin typeface="Cambria" pitchFamily="18" charset="0"/>
              <a:cs typeface="Times New Roman" pitchFamily="18" charset="0"/>
            </a:endParaRPr>
          </a:p>
          <a:p>
            <a:pPr lvl="1"/>
            <a:r>
              <a:rPr lang="en-US" sz="4600" dirty="0">
                <a:solidFill>
                  <a:schemeClr val="accent2">
                    <a:lumMod val="50000"/>
                  </a:schemeClr>
                </a:solidFill>
                <a:latin typeface="Times New Roman" pitchFamily="18" charset="0"/>
                <a:cs typeface="Times New Roman" pitchFamily="18" charset="0"/>
              </a:rPr>
              <a:t>   </a:t>
            </a:r>
            <a:r>
              <a:rPr lang="en-US" sz="4600" dirty="0" smtClean="0">
                <a:solidFill>
                  <a:schemeClr val="accent2">
                    <a:lumMod val="50000"/>
                  </a:schemeClr>
                </a:solidFill>
                <a:latin typeface="Times New Roman" pitchFamily="18" charset="0"/>
                <a:cs typeface="Times New Roman" pitchFamily="18" charset="0"/>
              </a:rPr>
              <a:t>2023-2024</a:t>
            </a:r>
            <a:r>
              <a:rPr lang="en-US" sz="4600" dirty="0" smtClean="0">
                <a:solidFill>
                  <a:schemeClr val="tx1">
                    <a:lumMod val="65000"/>
                    <a:lumOff val="35000"/>
                  </a:schemeClr>
                </a:solidFill>
                <a:latin typeface="Times New Roman" pitchFamily="18" charset="0"/>
                <a:cs typeface="Times New Roman" pitchFamily="18" charset="0"/>
              </a:rPr>
              <a:t> </a:t>
            </a:r>
            <a:endParaRPr lang="en-US" sz="4600" dirty="0">
              <a:solidFill>
                <a:schemeClr val="tx1">
                  <a:lumMod val="65000"/>
                  <a:lumOff val="35000"/>
                </a:schemeClr>
              </a:solidFill>
              <a:latin typeface="Times New Roman" pitchFamily="18" charset="0"/>
              <a:cs typeface="Times New Roman" pitchFamily="18" charset="0"/>
            </a:endParaRPr>
          </a:p>
          <a:p>
            <a:pPr lvl="1"/>
            <a:endParaRPr lang="en-US" dirty="0">
              <a:solidFill>
                <a:schemeClr val="tx1">
                  <a:lumMod val="65000"/>
                  <a:lumOff val="35000"/>
                </a:schemeClr>
              </a:solidFill>
              <a:latin typeface="Times New Roman" pitchFamily="18" charset="0"/>
              <a:cs typeface="Times New Roman" pitchFamily="18" charset="0"/>
            </a:endParaRPr>
          </a:p>
          <a:p>
            <a:pPr lvl="1" algn="r"/>
            <a:r>
              <a:rPr lang="en-US" sz="5500" dirty="0">
                <a:solidFill>
                  <a:schemeClr val="tx1">
                    <a:lumMod val="65000"/>
                    <a:lumOff val="35000"/>
                  </a:schemeClr>
                </a:solidFill>
                <a:latin typeface="Times New Roman" pitchFamily="18" charset="0"/>
                <a:cs typeface="Times New Roman" pitchFamily="18" charset="0"/>
              </a:rPr>
              <a:t>        </a:t>
            </a:r>
            <a:r>
              <a:rPr lang="en-US" sz="5500" dirty="0">
                <a:solidFill>
                  <a:schemeClr val="accent2">
                    <a:lumMod val="50000"/>
                  </a:schemeClr>
                </a:solidFill>
                <a:latin typeface="Times New Roman" panose="02020603050405020304" pitchFamily="18" charset="0"/>
                <a:cs typeface="Times New Roman" panose="02020603050405020304" pitchFamily="18" charset="0"/>
              </a:rPr>
              <a:t>Under Guidance of</a:t>
            </a:r>
            <a:endParaRPr lang="zh-CN" altLang="en-US" sz="5500" dirty="0">
              <a:solidFill>
                <a:schemeClr val="accent2">
                  <a:lumMod val="50000"/>
                </a:schemeClr>
              </a:solidFill>
              <a:latin typeface="Times New Roman" panose="02020603050405020304" pitchFamily="18" charset="0"/>
              <a:cs typeface="Times New Roman" panose="02020603050405020304" pitchFamily="18" charset="0"/>
            </a:endParaRPr>
          </a:p>
          <a:p>
            <a:pPr lvl="1" algn="r"/>
            <a:r>
              <a:rPr lang="en-IN" sz="5500" dirty="0">
                <a:solidFill>
                  <a:schemeClr val="accent3"/>
                </a:solidFill>
              </a:rPr>
              <a:t>	 </a:t>
            </a:r>
            <a:r>
              <a:rPr lang="en-IN" sz="5500" dirty="0" smtClean="0">
                <a:solidFill>
                  <a:schemeClr val="accent3"/>
                </a:solidFill>
              </a:rPr>
              <a:t>  </a:t>
            </a:r>
            <a:r>
              <a:rPr lang="en-IN" sz="5500" dirty="0" err="1" smtClean="0">
                <a:solidFill>
                  <a:srgbClr val="0070C0"/>
                </a:solidFill>
              </a:rPr>
              <a:t>Asst.Prof.</a:t>
            </a:r>
            <a:r>
              <a:rPr lang="en-IN" sz="5500" dirty="0" err="1" smtClean="0">
                <a:solidFill>
                  <a:srgbClr val="0070C0"/>
                </a:solidFill>
                <a:latin typeface="Times New Roman" panose="02020603050405020304" pitchFamily="18" charset="0"/>
                <a:cs typeface="Times New Roman" panose="02020603050405020304" pitchFamily="18" charset="0"/>
              </a:rPr>
              <a:t>Mr</a:t>
            </a:r>
            <a:r>
              <a:rPr lang="en-US" sz="5500" dirty="0">
                <a:solidFill>
                  <a:srgbClr val="0070C0"/>
                </a:solidFill>
                <a:latin typeface="Times New Roman" panose="02020603050405020304" pitchFamily="18" charset="0"/>
                <a:cs typeface="Times New Roman" panose="02020603050405020304" pitchFamily="18" charset="0"/>
              </a:rPr>
              <a:t>.</a:t>
            </a:r>
            <a:r>
              <a:rPr lang="en-US" sz="5500" dirty="0" err="1">
                <a:solidFill>
                  <a:srgbClr val="0070C0"/>
                </a:solidFill>
                <a:latin typeface="Times New Roman" panose="02020603050405020304" pitchFamily="18" charset="0"/>
                <a:cs typeface="Times New Roman" panose="02020603050405020304" pitchFamily="18" charset="0"/>
              </a:rPr>
              <a:t>D.K.Jadhav</a:t>
            </a:r>
            <a:endParaRPr lang="en-US" sz="5500" dirty="0">
              <a:solidFill>
                <a:srgbClr val="0070C0"/>
              </a:solidFill>
              <a:latin typeface="Times New Roman" panose="02020603050405020304" pitchFamily="18" charset="0"/>
              <a:cs typeface="Times New Roman" panose="02020603050405020304" pitchFamily="18" charset="0"/>
            </a:endParaRPr>
          </a:p>
          <a:p>
            <a:r>
              <a:rPr lang="en-US" dirty="0">
                <a:latin typeface="Times New Roman" pitchFamily="18" charset="0"/>
                <a:cs typeface="Times New Roman" pitchFamily="18" charset="0"/>
              </a:rPr>
              <a:t>                                     </a:t>
            </a:r>
            <a:endParaRPr lang="en-IN" dirty="0"/>
          </a:p>
          <a:p>
            <a:pPr marL="0" indent="0" algn="ctr">
              <a:buNone/>
            </a:pPr>
            <a:endParaRPr lang="en-IN" dirty="0"/>
          </a:p>
        </p:txBody>
      </p:sp>
      <p:pic>
        <p:nvPicPr>
          <p:cNvPr id="4" name="Content Placeholder 4">
            <a:extLst>
              <a:ext uri="{FF2B5EF4-FFF2-40B4-BE49-F238E27FC236}">
                <a16:creationId xmlns:a16="http://schemas.microsoft.com/office/drawing/2014/main" id="{B190A251-07EA-AFB0-2D14-D2A7486B104B}"/>
              </a:ext>
            </a:extLst>
          </p:cNvPr>
          <p:cNvPicPr>
            <a:picLocks noChangeAspect="1"/>
          </p:cNvPicPr>
          <p:nvPr/>
        </p:nvPicPr>
        <p:blipFill>
          <a:blip r:embed="rId2" cstate="print"/>
          <a:stretch>
            <a:fillRect/>
          </a:stretch>
        </p:blipFill>
        <p:spPr>
          <a:xfrm>
            <a:off x="242668" y="152400"/>
            <a:ext cx="1663892" cy="1473276"/>
          </a:xfrm>
          <a:prstGeom prst="rect">
            <a:avLst/>
          </a:prstGeom>
        </p:spPr>
      </p:pic>
      <p:pic>
        <p:nvPicPr>
          <p:cNvPr id="5" name="Picture 4">
            <a:extLst>
              <a:ext uri="{FF2B5EF4-FFF2-40B4-BE49-F238E27FC236}">
                <a16:creationId xmlns:a16="http://schemas.microsoft.com/office/drawing/2014/main" id="{AB69533C-B1A6-D3AD-5C00-9F95F4EF41EE}"/>
              </a:ext>
            </a:extLst>
          </p:cNvPr>
          <p:cNvPicPr>
            <a:picLocks noChangeAspect="1"/>
          </p:cNvPicPr>
          <p:nvPr/>
        </p:nvPicPr>
        <p:blipFill>
          <a:blip r:embed="rId3" cstate="print"/>
          <a:stretch>
            <a:fillRect/>
          </a:stretch>
        </p:blipFill>
        <p:spPr>
          <a:xfrm>
            <a:off x="10257182" y="0"/>
            <a:ext cx="1449963" cy="1473276"/>
          </a:xfrm>
          <a:prstGeom prst="rect">
            <a:avLst/>
          </a:prstGeom>
        </p:spPr>
      </p:pic>
    </p:spTree>
    <p:extLst>
      <p:ext uri="{BB962C8B-B14F-4D97-AF65-F5344CB8AC3E}">
        <p14:creationId xmlns:p14="http://schemas.microsoft.com/office/powerpoint/2010/main" val="41709521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9372"/>
          </a:xfrm>
        </p:spPr>
        <p:txBody>
          <a:bodyPr>
            <a:normAutofit/>
          </a:bodyPr>
          <a:lstStyle/>
          <a:p>
            <a:r>
              <a:rPr lang="en-US" sz="2000" dirty="0">
                <a:latin typeface="Times New Roman" panose="02020603050405020304" pitchFamily="18" charset="0"/>
                <a:cs typeface="Times New Roman" panose="02020603050405020304" pitchFamily="18" charset="0"/>
              </a:rPr>
              <a:t>SNAPSHOTS</a:t>
            </a:r>
            <a:endParaRPr lang="en-US" sz="2000" dirty="0"/>
          </a:p>
        </p:txBody>
      </p:sp>
      <p:pic>
        <p:nvPicPr>
          <p:cNvPr id="4" name="Content Placeholder 3"/>
          <p:cNvPicPr>
            <a:picLocks noGrp="1" noChangeAspect="1"/>
          </p:cNvPicPr>
          <p:nvPr>
            <p:ph idx="1"/>
          </p:nvPr>
        </p:nvPicPr>
        <p:blipFill>
          <a:blip r:embed="rId2"/>
          <a:stretch>
            <a:fillRect/>
          </a:stretch>
        </p:blipFill>
        <p:spPr>
          <a:xfrm>
            <a:off x="2759624" y="480173"/>
            <a:ext cx="6120914" cy="2487384"/>
          </a:xfrm>
          <a:prstGeom prst="rect">
            <a:avLst/>
          </a:prstGeom>
        </p:spPr>
      </p:pic>
      <p:pic>
        <p:nvPicPr>
          <p:cNvPr id="5" name="Picture 4"/>
          <p:cNvPicPr>
            <a:picLocks noChangeAspect="1"/>
          </p:cNvPicPr>
          <p:nvPr/>
        </p:nvPicPr>
        <p:blipFill>
          <a:blip r:embed="rId3"/>
          <a:stretch>
            <a:fillRect/>
          </a:stretch>
        </p:blipFill>
        <p:spPr>
          <a:xfrm>
            <a:off x="2489982" y="3367206"/>
            <a:ext cx="7244861" cy="2993395"/>
          </a:xfrm>
          <a:prstGeom prst="rect">
            <a:avLst/>
          </a:prstGeom>
        </p:spPr>
      </p:pic>
    </p:spTree>
    <p:extLst>
      <p:ext uri="{BB962C8B-B14F-4D97-AF65-F5344CB8AC3E}">
        <p14:creationId xmlns:p14="http://schemas.microsoft.com/office/powerpoint/2010/main" val="3005130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Times New Roman" panose="02020603050405020304" pitchFamily="18" charset="0"/>
                <a:cs typeface="Times New Roman" panose="02020603050405020304" pitchFamily="18" charset="0"/>
              </a:rPr>
              <a:t>SNAPSHOTS</a:t>
            </a:r>
            <a:endParaRPr lang="en-US" sz="2000" dirty="0"/>
          </a:p>
        </p:txBody>
      </p:sp>
      <p:pic>
        <p:nvPicPr>
          <p:cNvPr id="4" name="Content Placeholder 3"/>
          <p:cNvPicPr>
            <a:picLocks noGrp="1"/>
          </p:cNvPicPr>
          <p:nvPr>
            <p:ph idx="1"/>
          </p:nvPr>
        </p:nvPicPr>
        <p:blipFill>
          <a:blip r:embed="rId2"/>
          <a:stretch>
            <a:fillRect/>
          </a:stretch>
        </p:blipFill>
        <p:spPr>
          <a:xfrm>
            <a:off x="1153550" y="1153551"/>
            <a:ext cx="9298745" cy="4311699"/>
          </a:xfrm>
          <a:prstGeom prst="rect">
            <a:avLst/>
          </a:prstGeom>
        </p:spPr>
      </p:pic>
    </p:spTree>
    <p:extLst>
      <p:ext uri="{BB962C8B-B14F-4D97-AF65-F5344CB8AC3E}">
        <p14:creationId xmlns:p14="http://schemas.microsoft.com/office/powerpoint/2010/main" val="616908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67618"/>
            <a:ext cx="8596668" cy="762782"/>
          </a:xfrm>
        </p:spPr>
        <p:txBody>
          <a:bodyPr>
            <a:normAutofit/>
          </a:bodyPr>
          <a:lstStyle/>
          <a:p>
            <a:pPr lvl="0"/>
            <a:r>
              <a:rPr lang="en-US" sz="2000" b="1" dirty="0">
                <a:latin typeface="Times New Roman" panose="02020603050405020304" pitchFamily="18" charset="0"/>
                <a:cs typeface="Times New Roman" panose="02020603050405020304" pitchFamily="18" charset="0"/>
              </a:rPr>
              <a:t>Future Scope</a:t>
            </a:r>
            <a:br>
              <a:rPr lang="en-US" sz="2000" b="1"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Each project can be represented by board with task organized into list.</a:t>
            </a:r>
          </a:p>
          <a:p>
            <a:r>
              <a:rPr lang="en-US" dirty="0" smtClean="0">
                <a:latin typeface="Times New Roman" panose="02020603050405020304" pitchFamily="18" charset="0"/>
                <a:cs typeface="Times New Roman" panose="02020603050405020304" pitchFamily="18" charset="0"/>
              </a:rPr>
              <a:t>It is very useful for guide as well as students.</a:t>
            </a:r>
          </a:p>
          <a:p>
            <a:r>
              <a:rPr lang="en-US" dirty="0" smtClean="0">
                <a:latin typeface="Times New Roman" panose="02020603050405020304" pitchFamily="18" charset="0"/>
                <a:cs typeface="Times New Roman" panose="02020603050405020304" pitchFamily="18" charset="0"/>
              </a:rPr>
              <a:t>It is straight forward to distinguish between different types of tasks, priorities or statuses.</a:t>
            </a:r>
          </a:p>
          <a:p>
            <a:r>
              <a:rPr lang="en-US" dirty="0" smtClean="0">
                <a:latin typeface="Times New Roman" panose="02020603050405020304" pitchFamily="18" charset="0"/>
                <a:cs typeface="Times New Roman" panose="02020603050405020304" pitchFamily="18" charset="0"/>
              </a:rPr>
              <a:t>This keeps everyone in the loop , and promotes transparent communication.</a:t>
            </a:r>
          </a:p>
          <a:p>
            <a:r>
              <a:rPr lang="en-US" dirty="0" smtClean="0">
                <a:latin typeface="Times New Roman" panose="02020603050405020304" pitchFamily="18" charset="0"/>
                <a:cs typeface="Times New Roman" panose="02020603050405020304" pitchFamily="18" charset="0"/>
              </a:rPr>
              <a:t>This is best platform for finding websites at one place.</a:t>
            </a:r>
          </a:p>
        </p:txBody>
      </p:sp>
    </p:spTree>
    <p:extLst>
      <p:ext uri="{BB962C8B-B14F-4D97-AF65-F5344CB8AC3E}">
        <p14:creationId xmlns:p14="http://schemas.microsoft.com/office/powerpoint/2010/main" val="22851273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8F696-513C-473B-7660-596A643676A0}"/>
              </a:ext>
            </a:extLst>
          </p:cNvPr>
          <p:cNvSpPr>
            <a:spLocks noGrp="1"/>
          </p:cNvSpPr>
          <p:nvPr>
            <p:ph type="title"/>
          </p:nvPr>
        </p:nvSpPr>
        <p:spPr>
          <a:xfrm>
            <a:off x="677334" y="1378634"/>
            <a:ext cx="8596668" cy="551766"/>
          </a:xfrm>
        </p:spPr>
        <p:txBody>
          <a:bodyPr>
            <a:normAutofit fontScale="90000"/>
          </a:bodyPr>
          <a:lstStyle/>
          <a:p>
            <a:r>
              <a:rPr lang="en-US" sz="2200" dirty="0">
                <a:latin typeface="Times New Roman" panose="02020603050405020304" pitchFamily="18" charset="0"/>
                <a:cs typeface="Times New Roman" panose="02020603050405020304" pitchFamily="18" charset="0"/>
              </a:rPr>
              <a:t>Conclusion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FCB0D5-45A8-85A3-F1E0-075843AF6DCE}"/>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Website box is useful for college purpose.</a:t>
            </a:r>
          </a:p>
          <a:p>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This website box is very useful for the college projects as well as office projects. </a:t>
            </a:r>
            <a:endPar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We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can easily access anyone’s projects by saving time</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main admin can hold the all control of website box. </a:t>
            </a:r>
            <a:endPar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website box is good application for time saving. This is safe and secure for storing projects at one place . </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5722434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08296"/>
            <a:ext cx="8596668" cy="622104"/>
          </a:xfrm>
        </p:spPr>
        <p:txBody>
          <a:bodyPr/>
          <a:lstStyle/>
          <a:p>
            <a:r>
              <a:rPr lang="en-US" sz="2000" dirty="0">
                <a:latin typeface="Times New Roman" panose="02020603050405020304" pitchFamily="18" charset="0"/>
                <a:cs typeface="Times New Roman" panose="02020603050405020304" pitchFamily="18" charset="0"/>
              </a:rPr>
              <a:t>REFERENCES</a:t>
            </a:r>
            <a:endParaRPr lang="en-US" sz="2000"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Gopal </a:t>
            </a: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Chandangole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Aparna</a:t>
            </a:r>
            <a:r>
              <a:rPr lang="en-US" dirty="0">
                <a:latin typeface="Times New Roman" panose="02020603050405020304" pitchFamily="18" charset="0"/>
                <a:cs typeface="Times New Roman" panose="02020603050405020304" pitchFamily="18" charset="0"/>
              </a:rPr>
              <a:t> V. Mote, </a:t>
            </a:r>
            <a:r>
              <a:rPr lang="en-US" dirty="0" err="1">
                <a:latin typeface="Times New Roman" panose="02020603050405020304" pitchFamily="18" charset="0"/>
                <a:cs typeface="Times New Roman" panose="02020603050405020304" pitchFamily="18" charset="0"/>
              </a:rPr>
              <a:t>Enrichng</a:t>
            </a:r>
            <a:r>
              <a:rPr lang="en-US" dirty="0">
                <a:latin typeface="Times New Roman" panose="02020603050405020304" pitchFamily="18" charset="0"/>
                <a:cs typeface="Times New Roman" panose="02020603050405020304" pitchFamily="18" charset="0"/>
              </a:rPr>
              <a:t> Information Security in Educational data Mining using Big Data</a:t>
            </a:r>
          </a:p>
          <a:p>
            <a:r>
              <a:rPr lang="en-US" dirty="0">
                <a:latin typeface="Times New Roman" panose="02020603050405020304" pitchFamily="18" charset="0"/>
                <a:cs typeface="Times New Roman" panose="02020603050405020304" pitchFamily="18" charset="0"/>
              </a:rPr>
              <a:t>LINK: https://www.ijpub.org.</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 Agrawal, T 1 </a:t>
            </a:r>
            <a:r>
              <a:rPr lang="en-US" dirty="0" err="1">
                <a:latin typeface="Times New Roman" panose="02020603050405020304" pitchFamily="18" charset="0"/>
                <a:cs typeface="Times New Roman" panose="02020603050405020304" pitchFamily="18" charset="0"/>
              </a:rPr>
              <a:t>mielinski,A</a:t>
            </a:r>
            <a:r>
              <a:rPr lang="en-US" dirty="0">
                <a:latin typeface="Times New Roman" panose="02020603050405020304" pitchFamily="18" charset="0"/>
                <a:cs typeface="Times New Roman" panose="02020603050405020304" pitchFamily="18" charset="0"/>
              </a:rPr>
              <a:t> Swami. Database Mining :A performance perspective[IEEE 1993]</a:t>
            </a:r>
          </a:p>
        </p:txBody>
      </p:sp>
    </p:spTree>
    <p:extLst>
      <p:ext uri="{BB962C8B-B14F-4D97-AF65-F5344CB8AC3E}">
        <p14:creationId xmlns:p14="http://schemas.microsoft.com/office/powerpoint/2010/main" val="24514248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BCC5-E684-68CF-6D39-6A8E422CE170}"/>
              </a:ext>
            </a:extLst>
          </p:cNvPr>
          <p:cNvSpPr>
            <a:spLocks noGrp="1"/>
          </p:cNvSpPr>
          <p:nvPr>
            <p:ph type="title"/>
          </p:nvPr>
        </p:nvSpPr>
        <p:spPr>
          <a:xfrm>
            <a:off x="677334" y="1349828"/>
            <a:ext cx="8596668" cy="580571"/>
          </a:xfrm>
        </p:spPr>
        <p:txBody>
          <a:bodyPr>
            <a:normAutofit/>
          </a:bodyPr>
          <a:lstStyle/>
          <a:p>
            <a:r>
              <a:rPr lang="en-IN" sz="2000" dirty="0" smtClean="0">
                <a:latin typeface="Times New Roman" panose="02020603050405020304" pitchFamily="18" charset="0"/>
                <a:cs typeface="Times New Roman" panose="02020603050405020304" pitchFamily="18" charset="0"/>
              </a:rPr>
              <a:t>INDEX</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F7AF70-3EC3-9284-0A24-77F34326B1B6}"/>
              </a:ext>
            </a:extLst>
          </p:cNvPr>
          <p:cNvSpPr>
            <a:spLocks noGrp="1"/>
          </p:cNvSpPr>
          <p:nvPr>
            <p:ph idx="1"/>
          </p:nvPr>
        </p:nvSpPr>
        <p:spPr/>
        <p:txBody>
          <a:bodyPr>
            <a:normAutofit fontScale="85000" lnSpcReduction="20000"/>
          </a:bodyPr>
          <a:lstStyle/>
          <a:p>
            <a:r>
              <a:rPr lang="en-US" sz="2000" dirty="0" smtClean="0">
                <a:latin typeface="Times New Roman" panose="02020603050405020304" pitchFamily="18" charset="0"/>
                <a:cs typeface="Times New Roman" panose="02020603050405020304" pitchFamily="18" charset="0"/>
              </a:rPr>
              <a:t>INTRODUCTION</a:t>
            </a:r>
          </a:p>
          <a:p>
            <a:r>
              <a:rPr lang="en-US" sz="2000" dirty="0" smtClean="0">
                <a:latin typeface="Times New Roman" panose="02020603050405020304" pitchFamily="18" charset="0"/>
                <a:cs typeface="Times New Roman" panose="02020603050405020304" pitchFamily="18" charset="0"/>
              </a:rPr>
              <a:t>OBJECTIVES</a:t>
            </a:r>
          </a:p>
          <a:p>
            <a:r>
              <a:rPr lang="en-US" sz="2000" dirty="0" smtClean="0">
                <a:latin typeface="Times New Roman" panose="02020603050405020304" pitchFamily="18" charset="0"/>
                <a:cs typeface="Times New Roman" panose="02020603050405020304" pitchFamily="18" charset="0"/>
              </a:rPr>
              <a:t>LITERATURE REVIEW</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EXISTING SYSTEM</a:t>
            </a:r>
          </a:p>
          <a:p>
            <a:r>
              <a:rPr lang="en-US" sz="2000" dirty="0" smtClean="0">
                <a:latin typeface="Times New Roman" panose="02020603050405020304" pitchFamily="18" charset="0"/>
                <a:cs typeface="Times New Roman" panose="02020603050405020304" pitchFamily="18" charset="0"/>
              </a:rPr>
              <a:t>PROPOSED </a:t>
            </a:r>
            <a:r>
              <a:rPr lang="en-US" sz="2000" dirty="0">
                <a:latin typeface="Times New Roman" panose="02020603050405020304" pitchFamily="18" charset="0"/>
                <a:cs typeface="Times New Roman" panose="02020603050405020304" pitchFamily="18" charset="0"/>
              </a:rPr>
              <a:t>SYSTEM</a:t>
            </a:r>
          </a:p>
          <a:p>
            <a:r>
              <a:rPr lang="en-US" sz="2000" dirty="0" smtClean="0">
                <a:latin typeface="Times New Roman" panose="02020603050405020304" pitchFamily="18" charset="0"/>
                <a:cs typeface="Times New Roman" panose="02020603050405020304" pitchFamily="18" charset="0"/>
              </a:rPr>
              <a:t>HW/SW </a:t>
            </a:r>
            <a:r>
              <a:rPr lang="en-US" sz="2000" dirty="0">
                <a:latin typeface="Times New Roman" panose="02020603050405020304" pitchFamily="18" charset="0"/>
                <a:cs typeface="Times New Roman" panose="02020603050405020304" pitchFamily="18" charset="0"/>
              </a:rPr>
              <a:t>REQUIREMENT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SYSTEM ARCHITECTURE</a:t>
            </a:r>
          </a:p>
          <a:p>
            <a:r>
              <a:rPr lang="en-US" sz="2000" dirty="0" smtClean="0">
                <a:latin typeface="Times New Roman" panose="02020603050405020304" pitchFamily="18" charset="0"/>
                <a:cs typeface="Times New Roman" panose="02020603050405020304" pitchFamily="18" charset="0"/>
              </a:rPr>
              <a:t>SNAPSHOTS</a:t>
            </a:r>
          </a:p>
          <a:p>
            <a:r>
              <a:rPr lang="en-US" sz="2000" dirty="0" smtClean="0">
                <a:latin typeface="Times New Roman" panose="02020603050405020304" pitchFamily="18" charset="0"/>
                <a:cs typeface="Times New Roman" panose="02020603050405020304" pitchFamily="18" charset="0"/>
              </a:rPr>
              <a:t>FUTURE SCOP</a:t>
            </a:r>
          </a:p>
          <a:p>
            <a:r>
              <a:rPr lang="en-US" sz="2000" dirty="0" smtClean="0">
                <a:latin typeface="Times New Roman" panose="02020603050405020304" pitchFamily="18" charset="0"/>
                <a:cs typeface="Times New Roman" panose="02020603050405020304" pitchFamily="18" charset="0"/>
              </a:rPr>
              <a:t>CONCLUSION</a:t>
            </a:r>
          </a:p>
          <a:p>
            <a:r>
              <a:rPr lang="en-US" sz="2000" dirty="0" smtClean="0">
                <a:latin typeface="Times New Roman" panose="02020603050405020304" pitchFamily="18" charset="0"/>
                <a:cs typeface="Times New Roman" panose="02020603050405020304" pitchFamily="18" charset="0"/>
              </a:rPr>
              <a:t>REFERENCES  </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382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E480-0A5E-0393-0491-52DFE3176148}"/>
              </a:ext>
            </a:extLst>
          </p:cNvPr>
          <p:cNvSpPr>
            <a:spLocks noGrp="1"/>
          </p:cNvSpPr>
          <p:nvPr>
            <p:ph type="title"/>
          </p:nvPr>
        </p:nvSpPr>
        <p:spPr>
          <a:xfrm>
            <a:off x="677334" y="1223888"/>
            <a:ext cx="8596668" cy="706511"/>
          </a:xfrm>
        </p:spPr>
        <p:txBody>
          <a:bodyPr>
            <a:normAutofit/>
          </a:bodyPr>
          <a:lstStyle/>
          <a:p>
            <a:r>
              <a:rPr lang="en-US" sz="2000" dirty="0">
                <a:latin typeface="Times New Roman" panose="02020603050405020304" pitchFamily="18" charset="0"/>
                <a:cs typeface="Times New Roman" panose="02020603050405020304" pitchFamily="18" charset="0"/>
              </a:rPr>
              <a:t>INTRODUCTION</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E136BA7-C9A7-E70F-5EA3-DDFAC825972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website box is designed for storing all website at one place which is easy for finding any website.</a:t>
            </a:r>
          </a:p>
          <a:p>
            <a:r>
              <a:rPr lang="en-US" sz="2000" dirty="0">
                <a:latin typeface="Times New Roman" panose="02020603050405020304" pitchFamily="18" charset="0"/>
                <a:cs typeface="Times New Roman" panose="02020603050405020304" pitchFamily="18" charset="0"/>
              </a:rPr>
              <a:t>This is very useful for teaching staff of any college.</a:t>
            </a:r>
          </a:p>
          <a:p>
            <a:r>
              <a:rPr lang="en-US" sz="2000" dirty="0">
                <a:latin typeface="Times New Roman" panose="02020603050405020304" pitchFamily="18" charset="0"/>
                <a:cs typeface="Times New Roman" panose="02020603050405020304" pitchFamily="18" charset="0"/>
              </a:rPr>
              <a:t>In short in website box there is collection of all website which is created by students of particular class.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761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32114"/>
            <a:ext cx="8596668" cy="798286"/>
          </a:xfrm>
        </p:spPr>
        <p:txBody>
          <a:bodyPr>
            <a:normAutofit fontScale="90000"/>
          </a:bodyPr>
          <a:lstStyle/>
          <a:p>
            <a:r>
              <a:rPr lang="en-US" sz="2200" dirty="0">
                <a:latin typeface="Times New Roman" panose="02020603050405020304" pitchFamily="18" charset="0"/>
                <a:cs typeface="Times New Roman" panose="02020603050405020304" pitchFamily="18" charset="0"/>
              </a:rPr>
              <a:t>OBJECTIVES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create a centralized and user-friendly platform for a specific department within your college or </a:t>
            </a:r>
            <a:r>
              <a:rPr lang="en-US" dirty="0" smtClean="0">
                <a:latin typeface="Times New Roman" panose="02020603050405020304" pitchFamily="18" charset="0"/>
                <a:cs typeface="Times New Roman" panose="02020603050405020304" pitchFamily="18" charset="0"/>
              </a:rPr>
              <a:t>university.</a:t>
            </a:r>
          </a:p>
          <a:p>
            <a:r>
              <a:rPr lang="en-US" dirty="0">
                <a:latin typeface="Times New Roman" panose="02020603050405020304" pitchFamily="18" charset="0"/>
                <a:cs typeface="Times New Roman" panose="02020603050405020304" pitchFamily="18" charset="0"/>
              </a:rPr>
              <a:t>This platform aims to improve access to projects information, streamline communication, and enhance collaboration for faculty, staff, and students within the </a:t>
            </a:r>
            <a:r>
              <a:rPr lang="en-US" dirty="0" smtClean="0">
                <a:latin typeface="Times New Roman" panose="02020603050405020304" pitchFamily="18" charset="0"/>
                <a:cs typeface="Times New Roman" panose="02020603050405020304" pitchFamily="18" charset="0"/>
              </a:rPr>
              <a:t>department.</a:t>
            </a:r>
          </a:p>
          <a:p>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roject </a:t>
            </a:r>
            <a:r>
              <a:rPr lang="en-US" dirty="0">
                <a:latin typeface="Times New Roman" panose="02020603050405020304" pitchFamily="18" charset="0"/>
                <a:cs typeface="Times New Roman" panose="02020603050405020304" pitchFamily="18" charset="0"/>
              </a:rPr>
              <a:t>aims to create a more efficient and effective system for managing and accessing projects information, ultimately benefiting all members of the projects groups.</a:t>
            </a:r>
          </a:p>
        </p:txBody>
      </p:sp>
    </p:spTree>
    <p:extLst>
      <p:ext uri="{BB962C8B-B14F-4D97-AF65-F5344CB8AC3E}">
        <p14:creationId xmlns:p14="http://schemas.microsoft.com/office/powerpoint/2010/main" val="115071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84738"/>
            <a:ext cx="8596668" cy="945662"/>
          </a:xfrm>
        </p:spPr>
        <p:txBody>
          <a:bodyPr>
            <a:noAutofit/>
          </a:bodyPr>
          <a:lstStyle/>
          <a:p>
            <a:r>
              <a:rPr lang="en-US" sz="2000" dirty="0">
                <a:latin typeface="Times New Roman" panose="02020603050405020304" pitchFamily="18" charset="0"/>
                <a:cs typeface="Times New Roman" panose="02020603050405020304" pitchFamily="18" charset="0"/>
              </a:rPr>
              <a:t>LITERATURE REVIEW</a:t>
            </a:r>
            <a:br>
              <a:rPr lang="en-US" sz="2000" dirty="0">
                <a:latin typeface="Times New Roman" panose="02020603050405020304" pitchFamily="18" charset="0"/>
                <a:cs typeface="Times New Roman" panose="02020603050405020304" pitchFamily="18" charset="0"/>
              </a:rPr>
            </a:b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1306479"/>
              </p:ext>
            </p:extLst>
          </p:nvPr>
        </p:nvGraphicFramePr>
        <p:xfrm>
          <a:off x="829995" y="1930399"/>
          <a:ext cx="8679766" cy="4442265"/>
        </p:xfrm>
        <a:graphic>
          <a:graphicData uri="http://schemas.openxmlformats.org/drawingml/2006/table">
            <a:tbl>
              <a:tblPr firstRow="1" firstCol="1" bandRow="1">
                <a:tableStyleId>{5C22544A-7EE6-4342-B048-85BDC9FD1C3A}</a:tableStyleId>
              </a:tblPr>
              <a:tblGrid>
                <a:gridCol w="659555">
                  <a:extLst>
                    <a:ext uri="{9D8B030D-6E8A-4147-A177-3AD203B41FA5}">
                      <a16:colId xmlns:a16="http://schemas.microsoft.com/office/drawing/2014/main" val="3069556874"/>
                    </a:ext>
                  </a:extLst>
                </a:gridCol>
                <a:gridCol w="1495045">
                  <a:extLst>
                    <a:ext uri="{9D8B030D-6E8A-4147-A177-3AD203B41FA5}">
                      <a16:colId xmlns:a16="http://schemas.microsoft.com/office/drawing/2014/main" val="1865012836"/>
                    </a:ext>
                  </a:extLst>
                </a:gridCol>
                <a:gridCol w="1494225">
                  <a:extLst>
                    <a:ext uri="{9D8B030D-6E8A-4147-A177-3AD203B41FA5}">
                      <a16:colId xmlns:a16="http://schemas.microsoft.com/office/drawing/2014/main" val="2655684241"/>
                    </a:ext>
                  </a:extLst>
                </a:gridCol>
                <a:gridCol w="1123533">
                  <a:extLst>
                    <a:ext uri="{9D8B030D-6E8A-4147-A177-3AD203B41FA5}">
                      <a16:colId xmlns:a16="http://schemas.microsoft.com/office/drawing/2014/main" val="2059922392"/>
                    </a:ext>
                  </a:extLst>
                </a:gridCol>
                <a:gridCol w="3907408">
                  <a:extLst>
                    <a:ext uri="{9D8B030D-6E8A-4147-A177-3AD203B41FA5}">
                      <a16:colId xmlns:a16="http://schemas.microsoft.com/office/drawing/2014/main" val="668020792"/>
                    </a:ext>
                  </a:extLst>
                </a:gridCol>
              </a:tblGrid>
              <a:tr h="475211">
                <a:tc>
                  <a:txBody>
                    <a:bodyPr/>
                    <a:lstStyle/>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Sr.</a:t>
                      </a:r>
                    </a:p>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No</a:t>
                      </a:r>
                      <a:endParaRPr lang="en-US" sz="1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tc>
                  <a:txBody>
                    <a:bodyPr/>
                    <a:lstStyle/>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Title of the Paper</a:t>
                      </a:r>
                      <a:endParaRPr lang="en-US" sz="1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tc>
                  <a:txBody>
                    <a:bodyPr/>
                    <a:lstStyle/>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Authors</a:t>
                      </a:r>
                      <a:endParaRPr lang="en-US" sz="1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tc>
                  <a:txBody>
                    <a:bodyPr/>
                    <a:lstStyle/>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Publisher</a:t>
                      </a:r>
                      <a:endParaRPr lang="en-US" sz="1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tc>
                  <a:txBody>
                    <a:bodyPr/>
                    <a:lstStyle/>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Paper List</a:t>
                      </a:r>
                      <a:endParaRPr lang="en-US" sz="1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extLst>
                  <a:ext uri="{0D108BD9-81ED-4DB2-BD59-A6C34878D82A}">
                    <a16:rowId xmlns:a16="http://schemas.microsoft.com/office/drawing/2014/main" val="1272394560"/>
                  </a:ext>
                </a:extLst>
              </a:tr>
              <a:tr h="1399364">
                <a:tc>
                  <a:txBody>
                    <a:bodyPr/>
                    <a:lstStyle/>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1.</a:t>
                      </a:r>
                      <a:endParaRPr lang="en-US" sz="1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tc>
                  <a:txBody>
                    <a:bodyPr/>
                    <a:lstStyle/>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Website box</a:t>
                      </a:r>
                      <a:endParaRPr lang="en-US" sz="1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tc>
                  <a:txBody>
                    <a:bodyPr/>
                    <a:lstStyle/>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John Smith</a:t>
                      </a:r>
                      <a:endParaRPr lang="en-US" sz="1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tc>
                  <a:txBody>
                    <a:bodyPr/>
                    <a:lstStyle/>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IEEE (2020)</a:t>
                      </a:r>
                      <a:endParaRPr lang="en-US" sz="1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tc>
                  <a:txBody>
                    <a:bodyPr/>
                    <a:lstStyle/>
                    <a:p>
                      <a:pPr marL="0" marR="0" indent="0" algn="just">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The paper titled ”Implementing an Integrated College Management System: A </a:t>
                      </a:r>
                      <a:r>
                        <a:rPr lang="en-US" sz="1000" dirty="0" err="1">
                          <a:effectLst/>
                          <a:latin typeface="Times New Roman" panose="02020603050405020304" pitchFamily="18" charset="0"/>
                          <a:cs typeface="Times New Roman" panose="02020603050405020304" pitchFamily="18" charset="0"/>
                        </a:rPr>
                        <a:t>LiteratureWebsite</a:t>
                      </a:r>
                      <a:r>
                        <a:rPr lang="en-US" sz="1000" dirty="0">
                          <a:effectLst/>
                          <a:latin typeface="Times New Roman" panose="02020603050405020304" pitchFamily="18" charset="0"/>
                          <a:cs typeface="Times New Roman" panose="02020603050405020304" pitchFamily="18" charset="0"/>
                        </a:rPr>
                        <a:t> Box Review” provides a comprehensive analysis of existing literature on college management systems (CMS) and their implementation in educational institutions.</a:t>
                      </a:r>
                      <a:endParaRPr lang="en-US" sz="10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extLst>
                  <a:ext uri="{0D108BD9-81ED-4DB2-BD59-A6C34878D82A}">
                    <a16:rowId xmlns:a16="http://schemas.microsoft.com/office/drawing/2014/main" val="3849086637"/>
                  </a:ext>
                </a:extLst>
              </a:tr>
              <a:tr h="1399364">
                <a:tc>
                  <a:txBody>
                    <a:bodyPr/>
                    <a:lstStyle/>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2.</a:t>
                      </a:r>
                      <a:endParaRPr lang="en-US" sz="1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tc>
                  <a:txBody>
                    <a:bodyPr/>
                    <a:lstStyle/>
                    <a:p>
                      <a:pPr marL="0" marR="0" indent="0" algn="l">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Website Box</a:t>
                      </a:r>
                      <a:endParaRPr lang="en-US" sz="10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tc>
                  <a:txBody>
                    <a:bodyPr/>
                    <a:lstStyle/>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Jane Doe</a:t>
                      </a:r>
                      <a:endParaRPr lang="en-US" sz="1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tc>
                  <a:txBody>
                    <a:bodyPr/>
                    <a:lstStyle/>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IEEE(2021)</a:t>
                      </a:r>
                      <a:endParaRPr lang="en-US" sz="1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tc>
                  <a:txBody>
                    <a:bodyPr/>
                    <a:lstStyle/>
                    <a:p>
                      <a:pPr marL="0" marR="0" indent="0" algn="just">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The authors review various aspects of CMS, including their functionalities, benefits, challenges, and best practices. They also explore the impact of CMS on administrative processes, academic operations, student services, and overall organizational efficiency.</a:t>
                      </a:r>
                      <a:endParaRPr lang="en-US" sz="10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extLst>
                  <a:ext uri="{0D108BD9-81ED-4DB2-BD59-A6C34878D82A}">
                    <a16:rowId xmlns:a16="http://schemas.microsoft.com/office/drawing/2014/main" val="3600349486"/>
                  </a:ext>
                </a:extLst>
              </a:tr>
              <a:tr h="1168326">
                <a:tc>
                  <a:txBody>
                    <a:bodyPr/>
                    <a:lstStyle/>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3.</a:t>
                      </a:r>
                      <a:endParaRPr lang="en-US" sz="1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tc>
                  <a:txBody>
                    <a:bodyPr/>
                    <a:lstStyle/>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Website Box</a:t>
                      </a:r>
                      <a:endParaRPr lang="en-US" sz="1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tc>
                  <a:txBody>
                    <a:bodyPr/>
                    <a:lstStyle/>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Sarah Johnson</a:t>
                      </a:r>
                      <a:endParaRPr lang="en-US" sz="1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tc>
                  <a:txBody>
                    <a:bodyPr/>
                    <a:lstStyle/>
                    <a:p>
                      <a:pPr marL="0" marR="0" indent="0" algn="l">
                        <a:lnSpc>
                          <a:spcPct val="107000"/>
                        </a:lnSpc>
                        <a:spcBef>
                          <a:spcPts val="0"/>
                        </a:spcBef>
                        <a:spcAft>
                          <a:spcPts val="0"/>
                        </a:spcAft>
                      </a:pPr>
                      <a:r>
                        <a:rPr lang="en-US" sz="1000">
                          <a:effectLst/>
                          <a:latin typeface="Times New Roman" panose="02020603050405020304" pitchFamily="18" charset="0"/>
                          <a:cs typeface="Times New Roman" panose="02020603050405020304" pitchFamily="18" charset="0"/>
                        </a:rPr>
                        <a:t>IEEE(2022)</a:t>
                      </a:r>
                      <a:endParaRPr lang="en-US" sz="10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tc>
                  <a:txBody>
                    <a:bodyPr/>
                    <a:lstStyle/>
                    <a:p>
                      <a:pPr marL="0" marR="0" indent="0" algn="just">
                        <a:lnSpc>
                          <a:spcPct val="107000"/>
                        </a:lnSpc>
                        <a:spcBef>
                          <a:spcPts val="0"/>
                        </a:spcBef>
                        <a:spcAft>
                          <a:spcPts val="0"/>
                        </a:spcAft>
                      </a:pPr>
                      <a:r>
                        <a:rPr lang="en-US" sz="1000" dirty="0">
                          <a:effectLst/>
                          <a:latin typeface="Times New Roman" panose="02020603050405020304" pitchFamily="18" charset="0"/>
                          <a:cs typeface="Times New Roman" panose="02020603050405020304" pitchFamily="18" charset="0"/>
                        </a:rPr>
                        <a:t>The authors identify common challenges faced during CMS implementation, such as resistance to change, integration issues with existing systems, data migration complexities, training requirements, and maintenance costs.</a:t>
                      </a:r>
                      <a:endParaRPr lang="en-US" sz="10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endParaRPr>
                    </a:p>
                  </a:txBody>
                  <a:tcPr marL="76200" marR="75565" marT="20955" marB="0"/>
                </a:tc>
                <a:extLst>
                  <a:ext uri="{0D108BD9-81ED-4DB2-BD59-A6C34878D82A}">
                    <a16:rowId xmlns:a16="http://schemas.microsoft.com/office/drawing/2014/main" val="2877690400"/>
                  </a:ext>
                </a:extLst>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79293" tIns="0"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Existing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
            </a:r>
            <a:br>
              <a:rPr kumimoji="0" lang="en-US" altLang="en-US" sz="1000" b="0" i="0" u="none" strike="noStrike" cap="none" normalizeH="0" baseline="0" smtClean="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b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53863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8AE0E-3B59-04BF-4858-167CCF4146C6}"/>
              </a:ext>
            </a:extLst>
          </p:cNvPr>
          <p:cNvSpPr>
            <a:spLocks noGrp="1"/>
          </p:cNvSpPr>
          <p:nvPr>
            <p:ph type="title"/>
          </p:nvPr>
        </p:nvSpPr>
        <p:spPr>
          <a:xfrm>
            <a:off x="677334" y="1139482"/>
            <a:ext cx="8596668" cy="790917"/>
          </a:xfrm>
        </p:spPr>
        <p:txBody>
          <a:bodyPr>
            <a:normAutofit/>
          </a:bodyPr>
          <a:lstStyle/>
          <a:p>
            <a:r>
              <a:rPr lang="en-US" sz="2000" dirty="0">
                <a:latin typeface="Times New Roman" panose="02020603050405020304" pitchFamily="18" charset="0"/>
                <a:cs typeface="Times New Roman" panose="02020603050405020304" pitchFamily="18" charset="0"/>
              </a:rPr>
              <a:t>EXISTING SYSTEM</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C60CB1-A43E-914C-6588-71B9BA874D0E}"/>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Complicated to </a:t>
            </a:r>
            <a:r>
              <a:rPr lang="en-US" sz="2000" dirty="0" smtClean="0">
                <a:latin typeface="Times New Roman" panose="02020603050405020304" pitchFamily="18" charset="0"/>
                <a:cs typeface="Times New Roman" panose="02020603050405020304" pitchFamily="18" charset="0"/>
              </a:rPr>
              <a:t>differentiate projects Batchwise for guide.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Difficult to </a:t>
            </a:r>
            <a:r>
              <a:rPr lang="en-US" sz="2000" dirty="0" smtClean="0">
                <a:latin typeface="Times New Roman" panose="02020603050405020304" pitchFamily="18" charset="0"/>
                <a:cs typeface="Times New Roman" panose="02020603050405020304" pitchFamily="18" charset="0"/>
              </a:rPr>
              <a:t>understand which project is in which batch or which group.</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not possible to collect vast type of project from the students at time .</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Difficult </a:t>
            </a:r>
            <a:r>
              <a:rPr lang="en-IN" sz="2000" dirty="0" smtClean="0">
                <a:latin typeface="Times New Roman" panose="02020603050405020304" pitchFamily="18" charset="0"/>
                <a:cs typeface="Times New Roman" panose="02020603050405020304" pitchFamily="18" charset="0"/>
              </a:rPr>
              <a:t>to organize all projects at a one place at a time.</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33448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EECB6-0C4D-63AD-A23F-F56CB70822AE}"/>
              </a:ext>
            </a:extLst>
          </p:cNvPr>
          <p:cNvSpPr>
            <a:spLocks noGrp="1"/>
          </p:cNvSpPr>
          <p:nvPr>
            <p:ph type="title"/>
          </p:nvPr>
        </p:nvSpPr>
        <p:spPr>
          <a:xfrm>
            <a:off x="677334" y="1153550"/>
            <a:ext cx="8596668" cy="776849"/>
          </a:xfrm>
        </p:spPr>
        <p:txBody>
          <a:bodyPr>
            <a:normAutofit/>
          </a:bodyPr>
          <a:lstStyle/>
          <a:p>
            <a:r>
              <a:rPr lang="en-US" sz="2000" dirty="0">
                <a:latin typeface="Times New Roman" panose="02020603050405020304" pitchFamily="18" charset="0"/>
                <a:cs typeface="Times New Roman" panose="02020603050405020304" pitchFamily="18" charset="0"/>
              </a:rPr>
              <a:t>PROPOSED SYSTEM</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C3F359-7F54-CBB2-F50D-0EB95D37CE1C}"/>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Easy to </a:t>
            </a:r>
            <a:r>
              <a:rPr lang="en-US" sz="2000" dirty="0" smtClean="0">
                <a:latin typeface="Times New Roman" panose="02020603050405020304" pitchFamily="18" charset="0"/>
                <a:cs typeface="Times New Roman" panose="02020603050405020304" pitchFamily="18" charset="0"/>
              </a:rPr>
              <a:t>collect the all projects at a time in one place.</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Unchallenging  </a:t>
            </a:r>
            <a:r>
              <a:rPr lang="en-US" sz="2000" dirty="0">
                <a:latin typeface="Times New Roman" panose="02020603050405020304" pitchFamily="18" charset="0"/>
                <a:cs typeface="Times New Roman" panose="02020603050405020304" pitchFamily="18" charset="0"/>
              </a:rPr>
              <a:t>to differentiate </a:t>
            </a:r>
            <a:r>
              <a:rPr lang="en-US" sz="2000" dirty="0" smtClean="0">
                <a:latin typeface="Times New Roman" panose="02020603050405020304" pitchFamily="18" charset="0"/>
                <a:cs typeface="Times New Roman" panose="02020603050405020304" pitchFamily="18" charset="0"/>
              </a:rPr>
              <a:t>projects </a:t>
            </a:r>
            <a:r>
              <a:rPr lang="en-US" sz="2000" dirty="0" err="1" smtClean="0">
                <a:latin typeface="Times New Roman" panose="02020603050405020304" pitchFamily="18" charset="0"/>
                <a:cs typeface="Times New Roman" panose="02020603050405020304" pitchFamily="18" charset="0"/>
              </a:rPr>
              <a:t>batchwise</a:t>
            </a:r>
            <a:r>
              <a:rPr lang="en-US" sz="2000" dirty="0" smtClean="0">
                <a:latin typeface="Times New Roman" panose="02020603050405020304" pitchFamily="18" charset="0"/>
                <a:cs typeface="Times New Roman" panose="02020603050405020304" pitchFamily="18" charset="0"/>
              </a:rPr>
              <a:t> and groupwise</a:t>
            </a:r>
            <a:r>
              <a:rPr lang="en-US" sz="2000" dirty="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Uncomplicated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understand projects of each batch.</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More </a:t>
            </a:r>
            <a:r>
              <a:rPr lang="en-IN" sz="2000" dirty="0" smtClean="0">
                <a:latin typeface="Times New Roman" panose="02020603050405020304" pitchFamily="18" charset="0"/>
                <a:cs typeface="Times New Roman" panose="02020603050405020304" pitchFamily="18" charset="0"/>
              </a:rPr>
              <a:t>effective for guide for finding project at minimum time.</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41975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23543-388F-46FC-3496-319747847F1F}"/>
              </a:ext>
            </a:extLst>
          </p:cNvPr>
          <p:cNvSpPr>
            <a:spLocks noGrp="1"/>
          </p:cNvSpPr>
          <p:nvPr>
            <p:ph type="title"/>
          </p:nvPr>
        </p:nvSpPr>
        <p:spPr>
          <a:xfrm>
            <a:off x="677334" y="1209822"/>
            <a:ext cx="8596668" cy="720578"/>
          </a:xfrm>
        </p:spPr>
        <p:txBody>
          <a:bodyPr>
            <a:normAutofit/>
          </a:bodyPr>
          <a:lstStyle/>
          <a:p>
            <a:r>
              <a:rPr lang="en-US" sz="2000" dirty="0" smtClean="0">
                <a:latin typeface="Times New Roman" panose="02020603050405020304" pitchFamily="18" charset="0"/>
                <a:cs typeface="Times New Roman" panose="02020603050405020304" pitchFamily="18" charset="0"/>
              </a:rPr>
              <a:t>HW/SW </a:t>
            </a:r>
            <a:r>
              <a:rPr lang="en-US" sz="2000" dirty="0">
                <a:latin typeface="Times New Roman" panose="02020603050405020304" pitchFamily="18" charset="0"/>
                <a:cs typeface="Times New Roman" panose="02020603050405020304" pitchFamily="18" charset="0"/>
              </a:rPr>
              <a:t>REQUIREMENT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9EE7B3-9CE9-1C61-9D18-0E7ED2DD023F}"/>
              </a:ext>
            </a:extLst>
          </p:cNvPr>
          <p:cNvSpPr>
            <a:spLocks noGrp="1"/>
          </p:cNvSpPr>
          <p:nvPr>
            <p:ph idx="1"/>
          </p:nvPr>
        </p:nvSpPr>
        <p:spPr>
          <a:xfrm>
            <a:off x="677334" y="2160589"/>
            <a:ext cx="8596668" cy="4437159"/>
          </a:xfrm>
        </p:spPr>
        <p:txBody>
          <a:bodyPr>
            <a:normAutofit/>
          </a:bodyPr>
          <a:lstStyle/>
          <a:p>
            <a:pPr marL="342900" lvl="0" indent="-342900" algn="just">
              <a:lnSpc>
                <a:spcPct val="115000"/>
              </a:lnSpc>
              <a:spcBef>
                <a:spcPts val="40"/>
              </a:spcBef>
              <a:spcAft>
                <a:spcPts val="0"/>
              </a:spcAft>
              <a:buFont typeface="Symbol" panose="05050102010706020507" pitchFamily="18" charset="2"/>
              <a:buChar char=""/>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HARDWARE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0" lvl="0" indent="0" algn="just">
              <a:lnSpc>
                <a:spcPct val="115000"/>
              </a:lnSpc>
              <a:spcBef>
                <a:spcPts val="40"/>
              </a:spcBef>
              <a:spcAft>
                <a:spcPts val="0"/>
              </a:spcAft>
              <a:buNone/>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1.  I5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processor based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computer</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15000"/>
              </a:lnSpc>
              <a:spcBef>
                <a:spcPts val="40"/>
              </a:spcBef>
              <a:spcAft>
                <a:spcPts val="0"/>
              </a:spcAft>
              <a:buNone/>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2. Internet connection</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15000"/>
              </a:lnSpc>
              <a:spcBef>
                <a:spcPts val="40"/>
              </a:spcBef>
              <a:spcAft>
                <a:spcPts val="0"/>
              </a:spcAft>
              <a:buNone/>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3.Ram 32gb or more.</a:t>
            </a:r>
            <a:endParaRPr lang="en-IN" sz="20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15000"/>
              </a:lnSpc>
              <a:spcBef>
                <a:spcPts val="40"/>
              </a:spcBef>
              <a:spcAft>
                <a:spcPts val="0"/>
              </a:spcAft>
              <a:buNone/>
            </a:pP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4.500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GB hard disk space</a:t>
            </a:r>
          </a:p>
          <a:p>
            <a:pPr marL="342900" lvl="0" indent="-342900" algn="just">
              <a:lnSpc>
                <a:spcPct val="115000"/>
              </a:lnSpc>
              <a:spcBef>
                <a:spcPts val="40"/>
              </a:spcBef>
              <a:spcAft>
                <a:spcPts val="0"/>
              </a:spcAft>
              <a:buFont typeface="Symbol" panose="05050102010706020507" pitchFamily="18" charset="2"/>
              <a:buChar char=""/>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15000"/>
              </a:lnSpc>
              <a:spcBef>
                <a:spcPts val="40"/>
              </a:spcBef>
              <a:spcAft>
                <a:spcPts val="0"/>
              </a:spcAft>
              <a:buNone/>
            </a:pP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SOFTWARE:</a:t>
            </a:r>
          </a:p>
          <a:p>
            <a:pPr marL="0" indent="0">
              <a:buNone/>
            </a:pPr>
            <a:r>
              <a:rPr lang="en-IN" sz="2000" dirty="0" smtClean="0">
                <a:latin typeface="Times New Roman" panose="02020603050405020304" pitchFamily="18" charset="0"/>
                <a:cs typeface="Times New Roman" panose="02020603050405020304" pitchFamily="18" charset="0"/>
              </a:rPr>
              <a:t>  		1.Programming languages: HTML,CSS,JS</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2.Framework:Boostrap </a:t>
            </a:r>
          </a:p>
          <a:p>
            <a:pPr marL="0" indent="0">
              <a:buNone/>
            </a:pPr>
            <a:r>
              <a:rPr lang="en-IN" sz="2000" dirty="0" smtClean="0">
                <a:latin typeface="Times New Roman" panose="02020603050405020304" pitchFamily="18" charset="0"/>
                <a:cs typeface="Times New Roman" panose="02020603050405020304" pitchFamily="18" charset="0"/>
              </a:rPr>
              <a:t>		3.Window 10</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1582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1A4D-C241-4DF3-5BED-06872A981B44}"/>
              </a:ext>
            </a:extLst>
          </p:cNvPr>
          <p:cNvSpPr>
            <a:spLocks noGrp="1"/>
          </p:cNvSpPr>
          <p:nvPr>
            <p:ph type="title"/>
          </p:nvPr>
        </p:nvSpPr>
        <p:spPr>
          <a:xfrm>
            <a:off x="677334" y="759655"/>
            <a:ext cx="8596668" cy="604912"/>
          </a:xfrm>
        </p:spPr>
        <p:txBody>
          <a:bodyPr>
            <a:normAutofit/>
          </a:bodyPr>
          <a:lstStyle/>
          <a:p>
            <a:r>
              <a:rPr lang="en-US" sz="2000">
                <a:latin typeface="Times New Roman" panose="02020603050405020304" pitchFamily="18" charset="0"/>
                <a:cs typeface="Times New Roman" panose="02020603050405020304" pitchFamily="18" charset="0"/>
              </a:rPr>
              <a:t>SYSTEM </a:t>
            </a:r>
            <a:r>
              <a:rPr lang="en-US" sz="2000" smtClean="0">
                <a:latin typeface="Times New Roman" panose="02020603050405020304" pitchFamily="18" charset="0"/>
                <a:cs typeface="Times New Roman" panose="02020603050405020304" pitchFamily="18" charset="0"/>
              </a:rPr>
              <a:t> ARCHITECTURE</a:t>
            </a:r>
            <a:endParaRPr lang="en-US" sz="2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66838204-B69C-0BFF-3117-85B0394FD934}"/>
              </a:ext>
            </a:extLst>
          </p:cNvPr>
          <p:cNvPicPr>
            <a:picLocks noGrp="1" noChangeAspect="1"/>
          </p:cNvPicPr>
          <p:nvPr>
            <p:ph idx="1"/>
          </p:nvPr>
        </p:nvPicPr>
        <p:blipFill>
          <a:blip r:embed="rId2"/>
          <a:stretch>
            <a:fillRect/>
          </a:stretch>
        </p:blipFill>
        <p:spPr>
          <a:xfrm>
            <a:off x="562708" y="1195754"/>
            <a:ext cx="9200270" cy="5416061"/>
          </a:xfrm>
          <a:prstGeom prst="rect">
            <a:avLst/>
          </a:prstGeom>
        </p:spPr>
      </p:pic>
    </p:spTree>
    <p:extLst>
      <p:ext uri="{BB962C8B-B14F-4D97-AF65-F5344CB8AC3E}">
        <p14:creationId xmlns:p14="http://schemas.microsoft.com/office/powerpoint/2010/main" val="269273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TotalTime>
  <Words>603</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Cambria</vt:lpstr>
      <vt:lpstr>华文新魏</vt:lpstr>
      <vt:lpstr>Symbol</vt:lpstr>
      <vt:lpstr>Tahoma</vt:lpstr>
      <vt:lpstr>Times New Roman</vt:lpstr>
      <vt:lpstr>Trebuchet MS</vt:lpstr>
      <vt:lpstr>Wingdings 3</vt:lpstr>
      <vt:lpstr>Facet</vt:lpstr>
      <vt:lpstr>Adarsh Institute of Technology &amp;                                                                                                                                                                                              Research Centre, Vita Department of Computer Science Engineering            Class-TY(B.Tech) </vt:lpstr>
      <vt:lpstr>INDEX</vt:lpstr>
      <vt:lpstr>INTRODUCTION</vt:lpstr>
      <vt:lpstr>OBJECTIVES </vt:lpstr>
      <vt:lpstr>LITERATURE REVIEW </vt:lpstr>
      <vt:lpstr>EXISTING SYSTEM </vt:lpstr>
      <vt:lpstr>PROPOSED SYSTEM </vt:lpstr>
      <vt:lpstr>HW/SW REQUIREMENT  </vt:lpstr>
      <vt:lpstr>SYSTEM  ARCHITECTURE</vt:lpstr>
      <vt:lpstr>SNAPSHOTS</vt:lpstr>
      <vt:lpstr>SNAPSHOTS</vt:lpstr>
      <vt:lpstr>Future Scope </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Adarsh Institute of Technology &amp;                                                                                                                                                                                              Research Centre, Vita Department of Computer Science Engineering            Class-TY(B.Tech)</dc:title>
  <dc:creator>harshada patil</dc:creator>
  <cp:lastModifiedBy>Saksham</cp:lastModifiedBy>
  <cp:revision>17</cp:revision>
  <dcterms:created xsi:type="dcterms:W3CDTF">2024-05-21T15:48:06Z</dcterms:created>
  <dcterms:modified xsi:type="dcterms:W3CDTF">2024-05-22T09:58:17Z</dcterms:modified>
</cp:coreProperties>
</file>