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56" r:id="rId4"/>
    <p:sldId id="257" r:id="rId5"/>
    <p:sldId id="258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3067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3FE9E-522D-4669-9E37-94E565B663CF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D12C5-4C35-41B5-A2AE-5A638B35D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6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D12C5-4C35-41B5-A2AE-5A638B35D8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76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Lager radius </a:t>
            </a:r>
            <a:r>
              <a:rPr lang="en-US" dirty="0" err="1"/>
              <a:t>val</a:t>
            </a:r>
            <a:r>
              <a:rPr lang="en-US" dirty="0"/>
              <a:t> =&gt; Less impact</a:t>
            </a:r>
          </a:p>
          <a:p>
            <a:r>
              <a:rPr lang="en-US" dirty="0"/>
              <a:t>Small &amp; fixed radius =&gt; distinct, definite impact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D12C5-4C35-41B5-A2AE-5A638B35D8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D12C5-4C35-41B5-A2AE-5A638B35D8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7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5D37-78C9-45F1-9EDD-DA406ABC8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D93F-B7BB-49D5-85D2-FB8789641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8D25-0BA9-4BCF-AD6C-F1C515CB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3CAB-35A4-48C4-9D70-3D8B0438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0311-81ED-4917-8B17-77BB97E9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2F0C-213E-4411-B1FF-C4181B5D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7A55C-09C1-4F08-AD1C-CF0D6B8F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758C-6A0E-46DF-9E9B-8032432A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321E-7410-4C06-A19C-C99332C9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DCB3-09A2-4506-9014-34B9B73E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22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5734D-B8F5-4393-A410-0D956D01A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6671B-C296-4238-ACE3-0C469B688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0979-3BB1-45B5-A5C7-BAE5218E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B963-2488-4242-800D-2466956F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465F-6421-4A4A-B71D-AC8D92EF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2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B07A-0E6C-4EB3-B4EB-F5AA0C1D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C8B6-8D22-4E1C-BA1C-FAC93368F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AE04-9B57-48C1-A0F5-5B470B7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39C7-6076-48E3-999E-313C01AC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9697F-7262-407C-B9A2-05310CAE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57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421B-9597-428A-9E2A-DADD64BE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7A975-A0A9-4223-A5DB-34CD3B84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BDA57-CCB6-44B6-978D-CAD481A0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EC59F-B913-4E2D-B70B-F18643A2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60380-505D-476F-B903-AFDCCCFF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59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328F-EE11-4083-860B-0D8FA88E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9E5E-20B6-4D1B-88A7-9C8F072D1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EA21-AE54-4CBF-92C6-502216B77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5DC5-9466-4692-9233-11F7FEF5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193FA-C90D-4ED9-8E73-74DB4B1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08DD2-A78F-4B01-B5D0-21424A30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0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C806-0017-4952-8948-B2375842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4B2C-7EF0-4973-B27B-015C6AD7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60D7B-98B8-4085-BD27-CCF89418A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CC0D1-F8CC-477A-8813-416BD2412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3BD49-B3A2-41D3-9435-4A6E43D05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2C032-EBF6-4226-B0B8-C588825C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8D330-C597-4A0B-948F-2AC09D96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EAFC8-B7DF-421C-A87D-3A8F228C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7325-5504-40C0-BC82-927B7D35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4176-1567-4542-AF93-31140D9B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ED387-9BE7-4007-9FB0-7AC6301D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57549-D45D-447F-A53E-7BCC4FBB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31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4B763-A1F8-453C-8FFE-792755D3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1FE83-DDE4-44DA-8B4E-AD5B64F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BEBBB-5640-4E61-AFCB-5E5DA431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6352-75F5-48D8-8DDE-CEDE2F6E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2B49-6007-4A85-A84A-784B7521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7D683-7DF5-4BCE-8E13-FEC7EC2F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DCC0C-8C5F-4FC0-95FE-FBC5BE10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CD951-1E91-4244-961E-43CE4B4F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BD1B4-9E48-4A6C-BDC4-89603B2E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E01B-57C3-4995-ADE2-5744AAFC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8D12B-5F5B-4BED-8BFC-8ED64962C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FB7A3-21E5-4733-AB42-1A39E9CA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26A4B-517D-47E9-9F2E-6BA2169F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4F64-513C-4928-B3F6-A62FA7D6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C7565-440C-480C-AAB6-E714FDDF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EFA2E-7890-4381-BD1E-1E7A0439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8FA1-C72C-48B0-A4CA-15EE21C50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68DE-3B14-4445-A8A9-C9AAF84A5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B3C68-DB0C-4B43-96D4-4ADC053D2635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F65D-0A13-4938-BC3B-D5ED37C9E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23C6-67AC-44A4-AC7B-4947FE4EC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1A4B-AD5C-4C87-AA06-930CA7862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FC5D-9320-4D0A-BB61-BFDB26C4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14"/>
            <a:ext cx="10515600" cy="6197602"/>
          </a:xfrm>
        </p:spPr>
        <p:txBody>
          <a:bodyPr/>
          <a:lstStyle/>
          <a:p>
            <a:r>
              <a:rPr lang="en-GB" dirty="0"/>
              <a:t>Input = 20 x 3</a:t>
            </a:r>
          </a:p>
          <a:p>
            <a:r>
              <a:rPr lang="en-GB" dirty="0"/>
              <a:t>Network = 10 x 10 x 3</a:t>
            </a:r>
          </a:p>
          <a:p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6E82F2-31A4-43E1-A72B-1AE48A62C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28158"/>
              </p:ext>
            </p:extLst>
          </p:nvPr>
        </p:nvGraphicFramePr>
        <p:xfrm>
          <a:off x="957943" y="1590524"/>
          <a:ext cx="1248227" cy="472319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4290521406"/>
                    </a:ext>
                  </a:extLst>
                </a:gridCol>
                <a:gridCol w="379669">
                  <a:extLst>
                    <a:ext uri="{9D8B030D-6E8A-4147-A177-3AD203B41FA5}">
                      <a16:colId xmlns:a16="http://schemas.microsoft.com/office/drawing/2014/main" val="2503617824"/>
                    </a:ext>
                  </a:extLst>
                </a:gridCol>
                <a:gridCol w="431678">
                  <a:extLst>
                    <a:ext uri="{9D8B030D-6E8A-4147-A177-3AD203B41FA5}">
                      <a16:colId xmlns:a16="http://schemas.microsoft.com/office/drawing/2014/main" val="2614699229"/>
                    </a:ext>
                  </a:extLst>
                </a:gridCol>
              </a:tblGrid>
              <a:tr h="590399"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16483"/>
                  </a:ext>
                </a:extLst>
              </a:tr>
              <a:tr h="590399"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7839"/>
                  </a:ext>
                </a:extLst>
              </a:tr>
              <a:tr h="590399"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73933"/>
                  </a:ext>
                </a:extLst>
              </a:tr>
              <a:tr h="590399">
                <a:tc>
                  <a:txBody>
                    <a:bodyPr/>
                    <a:lstStyle/>
                    <a:p>
                      <a:r>
                        <a:rPr lang="en-GB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34204"/>
                  </a:ext>
                </a:extLst>
              </a:tr>
              <a:tr h="590399">
                <a:tc>
                  <a:txBody>
                    <a:bodyPr/>
                    <a:lstStyle/>
                    <a:p>
                      <a:r>
                        <a:rPr lang="en-GB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98949"/>
                  </a:ext>
                </a:extLst>
              </a:tr>
              <a:tr h="590399">
                <a:tc>
                  <a:txBody>
                    <a:bodyPr/>
                    <a:lstStyle/>
                    <a:p>
                      <a:r>
                        <a:rPr lang="en-GB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46634"/>
                  </a:ext>
                </a:extLst>
              </a:tr>
              <a:tr h="590399">
                <a:tc>
                  <a:txBody>
                    <a:bodyPr/>
                    <a:lstStyle/>
                    <a:p>
                      <a:r>
                        <a:rPr lang="en-GB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5544"/>
                  </a:ext>
                </a:extLst>
              </a:tr>
              <a:tr h="590399">
                <a:tc>
                  <a:txBody>
                    <a:bodyPr/>
                    <a:lstStyle/>
                    <a:p>
                      <a:r>
                        <a:rPr lang="en-GB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3312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45F2B6-5F43-497A-A190-ABA135D34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46100"/>
              </p:ext>
            </p:extLst>
          </p:nvPr>
        </p:nvGraphicFramePr>
        <p:xfrm>
          <a:off x="3345543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91505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21616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74215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45659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995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78955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49877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0030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2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6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22213"/>
                  </a:ext>
                </a:extLst>
              </a:tr>
            </a:tbl>
          </a:graphicData>
        </a:graphic>
      </p:graphicFrame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95937655-AEE1-41D0-94CA-1F05B584E4AE}"/>
              </a:ext>
            </a:extLst>
          </p:cNvPr>
          <p:cNvSpPr/>
          <p:nvPr/>
        </p:nvSpPr>
        <p:spPr>
          <a:xfrm>
            <a:off x="2536372" y="3153228"/>
            <a:ext cx="406400" cy="5515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2F82-324B-48B6-9313-E65E5B64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9" y="390525"/>
            <a:ext cx="6193367" cy="1006475"/>
          </a:xfrm>
        </p:spPr>
        <p:txBody>
          <a:bodyPr>
            <a:normAutofit/>
          </a:bodyPr>
          <a:lstStyle/>
          <a:p>
            <a:r>
              <a:rPr lang="en-GB" dirty="0"/>
              <a:t>Parameter Decaying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BD588A-4434-4B8B-BD45-095A1F5D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9277" y="2220843"/>
            <a:ext cx="4922563" cy="3691923"/>
          </a:xfrm>
          <a:prstGeom prst="rect">
            <a:avLst/>
          </a:prstGeom>
        </p:spPr>
      </p:pic>
      <p:pic>
        <p:nvPicPr>
          <p:cNvPr id="10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1681200C-8CC5-4788-9736-EA8796B28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73" y="2182588"/>
            <a:ext cx="4948066" cy="3711050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C2E3D1AF-2CA9-451D-A679-EF096F873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18" y="2182588"/>
            <a:ext cx="4973571" cy="373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1929E00-D123-4D29-9DEB-9DEC7162E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9953" y="3316042"/>
            <a:ext cx="313548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&lt; T/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.radius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*T/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.radius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.radius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Calculate Learning Rate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alpha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.alpha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CF0AA6-EA7B-452A-BF0F-879F4B54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822" y="3324440"/>
            <a:ext cx="391724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radius_init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.radius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radius_init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llambda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math.log(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radius_init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Calculate Learning Rate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alpha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.alpha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2A1A6-C82E-4AAC-9FD7-5667471BDF75}"/>
              </a:ext>
            </a:extLst>
          </p:cNvPr>
          <p:cNvSpPr txBox="1"/>
          <p:nvPr/>
        </p:nvSpPr>
        <p:spPr>
          <a:xfrm>
            <a:off x="4159953" y="2387600"/>
            <a:ext cx="257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Simpler Radius Decaying</a:t>
            </a:r>
          </a:p>
          <a:p>
            <a:r>
              <a:rPr lang="en-US" dirty="0"/>
              <a:t>(Smaller range)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8C4EB-3147-490F-BEBB-0F4EB545940B}"/>
              </a:ext>
            </a:extLst>
          </p:cNvPr>
          <p:cNvSpPr txBox="1"/>
          <p:nvPr/>
        </p:nvSpPr>
        <p:spPr>
          <a:xfrm>
            <a:off x="7622822" y="2387600"/>
            <a:ext cx="2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Radius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421C31-CF3F-4517-8C34-0092DBCD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9" y="390525"/>
            <a:ext cx="6193367" cy="1006475"/>
          </a:xfrm>
        </p:spPr>
        <p:txBody>
          <a:bodyPr>
            <a:normAutofit/>
          </a:bodyPr>
          <a:lstStyle/>
          <a:p>
            <a:r>
              <a:rPr lang="en-GB" dirty="0"/>
              <a:t>Parameter Decaying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B135B-57EC-46D8-924C-769F3E4444BF}"/>
              </a:ext>
            </a:extLst>
          </p:cNvPr>
          <p:cNvSpPr txBox="1"/>
          <p:nvPr/>
        </p:nvSpPr>
        <p:spPr>
          <a:xfrm>
            <a:off x="796575" y="2387600"/>
            <a:ext cx="2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Radius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0BA3566-4954-468B-8FE6-AC9A44F9B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75" y="3223036"/>
            <a:ext cx="299084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Calculate Radius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radius_init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llambda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math.log(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radius_init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.radius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radius_init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math.exp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*t*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llambda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Calculate Learning Rate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alpha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.alpha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math.exp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t 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llambda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FC5D-9320-4D0A-BB61-BFDB26C4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14"/>
            <a:ext cx="10515600" cy="6197602"/>
          </a:xfrm>
        </p:spPr>
        <p:txBody>
          <a:bodyPr/>
          <a:lstStyle/>
          <a:p>
            <a:r>
              <a:rPr lang="en-GB" dirty="0"/>
              <a:t>Input = 20 x 3</a:t>
            </a:r>
          </a:p>
          <a:p>
            <a:r>
              <a:rPr lang="en-GB" dirty="0"/>
              <a:t>Network = 10 x 10 x 3 = 100 x 3</a:t>
            </a:r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4D1EF3-2D14-46F3-827A-37D70A827D27}"/>
              </a:ext>
            </a:extLst>
          </p:cNvPr>
          <p:cNvSpPr/>
          <p:nvPr/>
        </p:nvSpPr>
        <p:spPr>
          <a:xfrm>
            <a:off x="838200" y="1349829"/>
            <a:ext cx="653143" cy="6386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722A06-1002-45A3-82ED-6C7E0EAD91AC}"/>
              </a:ext>
            </a:extLst>
          </p:cNvPr>
          <p:cNvSpPr/>
          <p:nvPr/>
        </p:nvSpPr>
        <p:spPr>
          <a:xfrm>
            <a:off x="838200" y="2111829"/>
            <a:ext cx="653143" cy="6386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0AE1DA-711D-4DB9-8E7F-288498856952}"/>
              </a:ext>
            </a:extLst>
          </p:cNvPr>
          <p:cNvSpPr/>
          <p:nvPr/>
        </p:nvSpPr>
        <p:spPr>
          <a:xfrm>
            <a:off x="838200" y="2873829"/>
            <a:ext cx="653143" cy="6386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F467E8-7777-48E0-A96F-2920C799D4D5}"/>
              </a:ext>
            </a:extLst>
          </p:cNvPr>
          <p:cNvSpPr/>
          <p:nvPr/>
        </p:nvSpPr>
        <p:spPr>
          <a:xfrm>
            <a:off x="838200" y="5159829"/>
            <a:ext cx="653143" cy="6386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6398AA-9843-4963-B883-6FFD7220C70F}"/>
              </a:ext>
            </a:extLst>
          </p:cNvPr>
          <p:cNvSpPr/>
          <p:nvPr/>
        </p:nvSpPr>
        <p:spPr>
          <a:xfrm>
            <a:off x="6695072" y="5904407"/>
            <a:ext cx="780142" cy="7728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1ED202-836B-43B0-8366-B83DA08B77A1}"/>
              </a:ext>
            </a:extLst>
          </p:cNvPr>
          <p:cNvSpPr/>
          <p:nvPr/>
        </p:nvSpPr>
        <p:spPr>
          <a:xfrm>
            <a:off x="6752772" y="326573"/>
            <a:ext cx="653143" cy="6386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47401B-9E58-44BC-9095-AE8CA3AF5240}"/>
              </a:ext>
            </a:extLst>
          </p:cNvPr>
          <p:cNvSpPr/>
          <p:nvPr/>
        </p:nvSpPr>
        <p:spPr>
          <a:xfrm>
            <a:off x="6752772" y="1088573"/>
            <a:ext cx="653143" cy="6386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380363-7F60-4D74-8305-9FF57004CE44}"/>
              </a:ext>
            </a:extLst>
          </p:cNvPr>
          <p:cNvSpPr/>
          <p:nvPr/>
        </p:nvSpPr>
        <p:spPr>
          <a:xfrm>
            <a:off x="6752772" y="1850573"/>
            <a:ext cx="653143" cy="6386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1519DF-5852-4714-AEB1-17692AA2DA6D}"/>
              </a:ext>
            </a:extLst>
          </p:cNvPr>
          <p:cNvSpPr/>
          <p:nvPr/>
        </p:nvSpPr>
        <p:spPr>
          <a:xfrm>
            <a:off x="1132114" y="41801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F4DA4E-0B30-43DF-B6B6-2AF709DD1850}"/>
              </a:ext>
            </a:extLst>
          </p:cNvPr>
          <p:cNvSpPr/>
          <p:nvPr/>
        </p:nvSpPr>
        <p:spPr>
          <a:xfrm>
            <a:off x="1139367" y="4332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D4C25D-2065-4FDE-AB93-C984FD238BC8}"/>
              </a:ext>
            </a:extLst>
          </p:cNvPr>
          <p:cNvSpPr/>
          <p:nvPr/>
        </p:nvSpPr>
        <p:spPr>
          <a:xfrm>
            <a:off x="1132113" y="45139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0A32E0-5C35-41E7-8719-59D87FFBE986}"/>
              </a:ext>
            </a:extLst>
          </p:cNvPr>
          <p:cNvSpPr/>
          <p:nvPr/>
        </p:nvSpPr>
        <p:spPr>
          <a:xfrm>
            <a:off x="7032171" y="40215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60F824-4649-460C-A3F3-9857C815AD5D}"/>
              </a:ext>
            </a:extLst>
          </p:cNvPr>
          <p:cNvSpPr/>
          <p:nvPr/>
        </p:nvSpPr>
        <p:spPr>
          <a:xfrm>
            <a:off x="7039424" y="41739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4A6FC3-058C-42C1-8D77-FFFC30A90DDB}"/>
              </a:ext>
            </a:extLst>
          </p:cNvPr>
          <p:cNvSpPr/>
          <p:nvPr/>
        </p:nvSpPr>
        <p:spPr>
          <a:xfrm>
            <a:off x="7032170" y="43553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6B55CF-C95D-4B1C-BA80-2BE5585EE42F}"/>
              </a:ext>
            </a:extLst>
          </p:cNvPr>
          <p:cNvCxnSpPr>
            <a:stCxn id="10" idx="6"/>
          </p:cNvCxnSpPr>
          <p:nvPr/>
        </p:nvCxnSpPr>
        <p:spPr>
          <a:xfrm flipV="1">
            <a:off x="1491343" y="783771"/>
            <a:ext cx="5203729" cy="240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70ED51-6D56-4E14-AE58-2AE8F538A8E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491343" y="3193144"/>
            <a:ext cx="5040086" cy="297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F54E88-BC31-4584-96EA-493C938B1C4A}"/>
              </a:ext>
            </a:extLst>
          </p:cNvPr>
          <p:cNvCxnSpPr>
            <a:stCxn id="10" idx="6"/>
          </p:cNvCxnSpPr>
          <p:nvPr/>
        </p:nvCxnSpPr>
        <p:spPr>
          <a:xfrm flipV="1">
            <a:off x="1491343" y="1524000"/>
            <a:ext cx="5040086" cy="166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D61BB2-F400-414C-B01A-D266D8885EC1}"/>
              </a:ext>
            </a:extLst>
          </p:cNvPr>
          <p:cNvCxnSpPr>
            <a:stCxn id="10" idx="6"/>
          </p:cNvCxnSpPr>
          <p:nvPr/>
        </p:nvCxnSpPr>
        <p:spPr>
          <a:xfrm flipV="1">
            <a:off x="1491343" y="2206174"/>
            <a:ext cx="5040086" cy="98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20ACB9E-5C4A-491F-B614-619E867292E5}"/>
              </a:ext>
            </a:extLst>
          </p:cNvPr>
          <p:cNvSpPr txBox="1"/>
          <p:nvPr/>
        </p:nvSpPr>
        <p:spPr>
          <a:xfrm>
            <a:off x="7858845" y="461221"/>
            <a:ext cx="386243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Choose the closest node for each input</a:t>
            </a:r>
          </a:p>
          <a:p>
            <a:pPr marL="342900" indent="-342900">
              <a:buAutoNum type="arabicPeriod"/>
            </a:pPr>
            <a:r>
              <a:rPr lang="en-GB" dirty="0"/>
              <a:t>Update the closest &amp; neighbour node’s weights 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157F002-88E0-4EA3-94AE-AA926610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45" y="2070928"/>
            <a:ext cx="3515511" cy="11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1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B24B83-3AAA-4AC7-B8C4-90758BFF1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2215"/>
              </p:ext>
            </p:extLst>
          </p:nvPr>
        </p:nvGraphicFramePr>
        <p:xfrm>
          <a:off x="406398" y="465060"/>
          <a:ext cx="6081486" cy="59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81">
                  <a:extLst>
                    <a:ext uri="{9D8B030D-6E8A-4147-A177-3AD203B41FA5}">
                      <a16:colId xmlns:a16="http://schemas.microsoft.com/office/drawing/2014/main" val="1532281983"/>
                    </a:ext>
                  </a:extLst>
                </a:gridCol>
                <a:gridCol w="1013581">
                  <a:extLst>
                    <a:ext uri="{9D8B030D-6E8A-4147-A177-3AD203B41FA5}">
                      <a16:colId xmlns:a16="http://schemas.microsoft.com/office/drawing/2014/main" val="883972294"/>
                    </a:ext>
                  </a:extLst>
                </a:gridCol>
                <a:gridCol w="1013581">
                  <a:extLst>
                    <a:ext uri="{9D8B030D-6E8A-4147-A177-3AD203B41FA5}">
                      <a16:colId xmlns:a16="http://schemas.microsoft.com/office/drawing/2014/main" val="1570648673"/>
                    </a:ext>
                  </a:extLst>
                </a:gridCol>
                <a:gridCol w="1013581">
                  <a:extLst>
                    <a:ext uri="{9D8B030D-6E8A-4147-A177-3AD203B41FA5}">
                      <a16:colId xmlns:a16="http://schemas.microsoft.com/office/drawing/2014/main" val="826206484"/>
                    </a:ext>
                  </a:extLst>
                </a:gridCol>
                <a:gridCol w="1013581">
                  <a:extLst>
                    <a:ext uri="{9D8B030D-6E8A-4147-A177-3AD203B41FA5}">
                      <a16:colId xmlns:a16="http://schemas.microsoft.com/office/drawing/2014/main" val="3357190315"/>
                    </a:ext>
                  </a:extLst>
                </a:gridCol>
                <a:gridCol w="1013581">
                  <a:extLst>
                    <a:ext uri="{9D8B030D-6E8A-4147-A177-3AD203B41FA5}">
                      <a16:colId xmlns:a16="http://schemas.microsoft.com/office/drawing/2014/main" val="4067741211"/>
                    </a:ext>
                  </a:extLst>
                </a:gridCol>
              </a:tblGrid>
              <a:tr h="9879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>
                          <a:solidFill>
                            <a:schemeClr val="tx1"/>
                          </a:solidFill>
                        </a:rPr>
                        <a:t>bmuY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 - radius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57008"/>
                  </a:ext>
                </a:extLst>
              </a:tr>
              <a:tr h="9879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63416"/>
                  </a:ext>
                </a:extLst>
              </a:tr>
              <a:tr h="9879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bmuX</a:t>
                      </a:r>
                      <a:r>
                        <a:rPr lang="en-GB" sz="1000" dirty="0"/>
                        <a:t> - radius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(</a:t>
                      </a:r>
                      <a:r>
                        <a:rPr lang="en-GB" sz="1000" dirty="0" err="1"/>
                        <a:t>bmuX</a:t>
                      </a:r>
                      <a:r>
                        <a:rPr lang="en-GB" sz="1000" dirty="0"/>
                        <a:t>,</a:t>
                      </a:r>
                    </a:p>
                    <a:p>
                      <a:r>
                        <a:rPr lang="en-GB" sz="1000" dirty="0"/>
                        <a:t>       </a:t>
                      </a:r>
                      <a:r>
                        <a:rPr lang="en-GB" sz="1000" dirty="0" err="1"/>
                        <a:t>bmuY</a:t>
                      </a:r>
                      <a:r>
                        <a:rPr lang="en-GB" sz="100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bmuX</a:t>
                      </a:r>
                      <a:r>
                        <a:rPr lang="en-GB" sz="1000" dirty="0"/>
                        <a:t> + radius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73730"/>
                  </a:ext>
                </a:extLst>
              </a:tr>
              <a:tr h="9879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1269"/>
                  </a:ext>
                </a:extLst>
              </a:tr>
              <a:tr h="9879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/>
                        <a:t>bmuY</a:t>
                      </a:r>
                      <a:r>
                        <a:rPr lang="en-GB" sz="1000" dirty="0"/>
                        <a:t> + radius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50467"/>
                  </a:ext>
                </a:extLst>
              </a:tr>
              <a:tr h="9879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2651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514DBB-A4EC-4D16-A341-04D8E79CFA10}"/>
              </a:ext>
            </a:extLst>
          </p:cNvPr>
          <p:cNvSpPr txBox="1"/>
          <p:nvPr/>
        </p:nvSpPr>
        <p:spPr>
          <a:xfrm>
            <a:off x="7510502" y="465060"/>
            <a:ext cx="38624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How to choose neighbour nodes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3C304-E7B7-4F63-B110-2E3CA4EE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502" y="1332573"/>
            <a:ext cx="3709005" cy="1520959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BAD9D11-6764-493C-8944-B8F52B1D1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02" y="3098006"/>
            <a:ext cx="3145656" cy="181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9681-5A17-48B6-8F07-053C8814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29" y="403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def </a:t>
            </a:r>
            <a:r>
              <a:rPr lang="en-GB" dirty="0" err="1"/>
              <a:t>WithinRadius</a:t>
            </a:r>
            <a:r>
              <a:rPr lang="en-GB" dirty="0"/>
              <a:t>(self, </a:t>
            </a:r>
            <a:r>
              <a:rPr lang="en-GB" dirty="0" err="1"/>
              <a:t>bmuX</a:t>
            </a:r>
            <a:r>
              <a:rPr lang="en-GB" dirty="0"/>
              <a:t>, </a:t>
            </a:r>
            <a:r>
              <a:rPr lang="en-GB" dirty="0" err="1"/>
              <a:t>bmuY</a:t>
            </a:r>
            <a:r>
              <a:rPr lang="en-GB" dirty="0"/>
              <a:t>, </a:t>
            </a:r>
            <a:r>
              <a:rPr lang="en-GB" dirty="0" err="1"/>
              <a:t>bmuNode</a:t>
            </a:r>
            <a:r>
              <a:rPr lang="en-GB" dirty="0"/>
              <a:t>, radius):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### Travel neighbours inside the radius scope</a:t>
            </a:r>
          </a:p>
          <a:p>
            <a:pPr marL="0" indent="0">
              <a:buNone/>
            </a:pPr>
            <a:r>
              <a:rPr lang="en-GB" dirty="0"/>
              <a:t>### Instead of calculating specific distance,</a:t>
            </a:r>
          </a:p>
          <a:p>
            <a:pPr marL="0" indent="0">
              <a:buNone/>
            </a:pPr>
            <a:r>
              <a:rPr lang="en-GB" dirty="0"/>
              <a:t>### this function treats the diagonal neighbours as distance 1</a:t>
            </a:r>
          </a:p>
          <a:p>
            <a:pPr marL="0" indent="0">
              <a:buNone/>
            </a:pPr>
            <a:r>
              <a:rPr lang="en-GB" dirty="0"/>
              <a:t>Approximation &gt; might cause poor performance</a:t>
            </a:r>
          </a:p>
          <a:p>
            <a:pPr marL="0" indent="0">
              <a:buNone/>
            </a:pPr>
            <a:r>
              <a:rPr lang="en-GB" dirty="0"/>
              <a:t>However, the main idea is updating neighbours and the scope gets smaller as the iterations proceed</a:t>
            </a:r>
          </a:p>
        </p:txBody>
      </p:sp>
    </p:spTree>
    <p:extLst>
      <p:ext uri="{BB962C8B-B14F-4D97-AF65-F5344CB8AC3E}">
        <p14:creationId xmlns:p14="http://schemas.microsoft.com/office/powerpoint/2010/main" val="407267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9681-5A17-48B6-8F07-053C8814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29" y="403225"/>
            <a:ext cx="10515600" cy="4351338"/>
          </a:xfrm>
        </p:spPr>
        <p:txBody>
          <a:bodyPr/>
          <a:lstStyle/>
          <a:p>
            <a:r>
              <a:rPr lang="en-GB" dirty="0"/>
              <a:t>Design Decision Mistake -&gt; chose (m x n) x 3 instead of m x n x 3</a:t>
            </a:r>
          </a:p>
          <a:p>
            <a:r>
              <a:rPr lang="en-GB" dirty="0"/>
              <a:t>Reason : did not consider Radius</a:t>
            </a:r>
          </a:p>
          <a:p>
            <a:r>
              <a:rPr lang="en-GB" dirty="0"/>
              <a:t>Would have done : m x n x 3 =&gt; code would be much clean and efficient</a:t>
            </a:r>
          </a:p>
        </p:txBody>
      </p:sp>
    </p:spTree>
    <p:extLst>
      <p:ext uri="{BB962C8B-B14F-4D97-AF65-F5344CB8AC3E}">
        <p14:creationId xmlns:p14="http://schemas.microsoft.com/office/powerpoint/2010/main" val="71429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B99CE428-CA98-49DE-AD10-C32F185BF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7" y="2017450"/>
            <a:ext cx="11893265" cy="19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2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2F82-324B-48B6-9313-E65E5B64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92D6FFE-C51F-4632-B15B-0FF0E3783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4603"/>
            <a:ext cx="2860978" cy="2145734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FD8DEFD-AEC9-4435-A055-2CD2EA2E5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04" y="2659231"/>
            <a:ext cx="2841475" cy="2131106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F70B4EA2-D5EC-4E12-B141-D9A406B7C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9231"/>
            <a:ext cx="2860978" cy="2145734"/>
          </a:xfrm>
          <a:prstGeom prst="rect">
            <a:avLst/>
          </a:prstGeom>
        </p:spPr>
      </p:pic>
      <p:pic>
        <p:nvPicPr>
          <p:cNvPr id="18" name="Picture 17" descr="Square&#10;&#10;Description automatically generated with medium confidence">
            <a:extLst>
              <a:ext uri="{FF2B5EF4-FFF2-40B4-BE49-F238E27FC236}">
                <a16:creationId xmlns:a16="http://schemas.microsoft.com/office/drawing/2014/main" id="{0E19D125-579A-46AE-9798-ED7CA3B97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8" y="2673859"/>
            <a:ext cx="2841475" cy="2131106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5158907-1FB2-48F0-92EE-8B721200D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47" y="-396309"/>
            <a:ext cx="3797905" cy="28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3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2F82-324B-48B6-9313-E65E5B64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F3A8B4-45BA-480C-8568-9C9802148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34" y="0"/>
            <a:ext cx="2975429" cy="2231572"/>
          </a:xfrm>
          <a:prstGeom prst="rect">
            <a:avLst/>
          </a:prstGeom>
        </p:spPr>
      </p:pic>
      <p:pic>
        <p:nvPicPr>
          <p:cNvPr id="7" name="Picture 6" descr="A picture containing colorful&#10;&#10;Description automatically generated">
            <a:extLst>
              <a:ext uri="{FF2B5EF4-FFF2-40B4-BE49-F238E27FC236}">
                <a16:creationId xmlns:a16="http://schemas.microsoft.com/office/drawing/2014/main" id="{A790F7A0-6693-4E7C-8917-8657B841F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8" y="2402000"/>
            <a:ext cx="3706133" cy="2779599"/>
          </a:xfrm>
          <a:prstGeom prst="rect">
            <a:avLst/>
          </a:prstGeom>
        </p:spPr>
      </p:pic>
      <p:pic>
        <p:nvPicPr>
          <p:cNvPr id="8" name="Picture 7" descr="Shape, square&#10;&#10;Description automatically generated">
            <a:extLst>
              <a:ext uri="{FF2B5EF4-FFF2-40B4-BE49-F238E27FC236}">
                <a16:creationId xmlns:a16="http://schemas.microsoft.com/office/drawing/2014/main" id="{0E4540BA-0FA9-4221-BC4C-0AA02C75B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01" y="2402000"/>
            <a:ext cx="3706131" cy="2779599"/>
          </a:xfrm>
          <a:prstGeom prst="rect">
            <a:avLst/>
          </a:prstGeom>
        </p:spPr>
      </p:pic>
      <p:pic>
        <p:nvPicPr>
          <p:cNvPr id="9" name="Picture 8" descr="Shape, square&#10;&#10;Description automatically generated">
            <a:extLst>
              <a:ext uri="{FF2B5EF4-FFF2-40B4-BE49-F238E27FC236}">
                <a16:creationId xmlns:a16="http://schemas.microsoft.com/office/drawing/2014/main" id="{EDFF44F2-8726-4235-8CCB-D0E1D24C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96" y="2402000"/>
            <a:ext cx="3706131" cy="277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7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2F82-324B-48B6-9313-E65E5B64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80A8851-229A-4794-8758-C3A6D6174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" y="1588425"/>
            <a:ext cx="4025900" cy="3019425"/>
          </a:xfrm>
          <a:prstGeom prst="rect">
            <a:avLst/>
          </a:prstGeom>
        </p:spPr>
      </p:pic>
      <p:pic>
        <p:nvPicPr>
          <p:cNvPr id="7" name="Picture 6" descr="A picture containing qr code&#10;&#10;Description automatically generated">
            <a:extLst>
              <a:ext uri="{FF2B5EF4-FFF2-40B4-BE49-F238E27FC236}">
                <a16:creationId xmlns:a16="http://schemas.microsoft.com/office/drawing/2014/main" id="{71AA705B-61AD-41D2-A06B-B2C0EC167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82" y="1626195"/>
            <a:ext cx="3975540" cy="2981655"/>
          </a:xfrm>
          <a:prstGeom prst="rect">
            <a:avLst/>
          </a:prstGeom>
        </p:spPr>
      </p:pic>
      <p:pic>
        <p:nvPicPr>
          <p:cNvPr id="9" name="Picture 8" descr="A picture containing qr code&#10;&#10;Description automatically generated">
            <a:extLst>
              <a:ext uri="{FF2B5EF4-FFF2-40B4-BE49-F238E27FC236}">
                <a16:creationId xmlns:a16="http://schemas.microsoft.com/office/drawing/2014/main" id="{E3CB6783-DEA0-4A4F-A520-FFEF3FE2F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378" y="1647692"/>
            <a:ext cx="3911246" cy="293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414</Words>
  <Application>Microsoft Office PowerPoint</Application>
  <PresentationFormat>Widescreen</PresentationFormat>
  <Paragraphs>64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Result</vt:lpstr>
      <vt:lpstr>Result</vt:lpstr>
      <vt:lpstr>Parameter Decaying Rate</vt:lpstr>
      <vt:lpstr>Parameter Decaying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Kim</dc:creator>
  <cp:lastModifiedBy>Sunny Kim</cp:lastModifiedBy>
  <cp:revision>10</cp:revision>
  <dcterms:created xsi:type="dcterms:W3CDTF">2021-04-13T21:05:27Z</dcterms:created>
  <dcterms:modified xsi:type="dcterms:W3CDTF">2021-04-15T06:48:28Z</dcterms:modified>
</cp:coreProperties>
</file>