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238-86B3-4F37-8752-4BFF1867DE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B169-C09C-41E6-AE53-8F2563B7E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238-86B3-4F37-8752-4BFF1867DE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B169-C09C-41E6-AE53-8F2563B7E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238-86B3-4F37-8752-4BFF1867DE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B169-C09C-41E6-AE53-8F2563B7E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238-86B3-4F37-8752-4BFF1867DE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B169-C09C-41E6-AE53-8F2563B7E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238-86B3-4F37-8752-4BFF1867DE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B169-C09C-41E6-AE53-8F2563B7E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238-86B3-4F37-8752-4BFF1867DE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B169-C09C-41E6-AE53-8F2563B7E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238-86B3-4F37-8752-4BFF1867DE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B169-C09C-41E6-AE53-8F2563B7E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238-86B3-4F37-8752-4BFF1867DE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B169-C09C-41E6-AE53-8F2563B7E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238-86B3-4F37-8752-4BFF1867DE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B169-C09C-41E6-AE53-8F2563B7E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238-86B3-4F37-8752-4BFF1867DE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B169-C09C-41E6-AE53-8F2563B7E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238-86B3-4F37-8752-4BFF1867DE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D0B169-C09C-41E6-AE53-8F2563B7E4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3C238-86B3-4F37-8752-4BFF1867DE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D0B169-C09C-41E6-AE53-8F2563B7E49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6000" dirty="0" smtClean="0"/>
              <a:t>Tracking NIH Grant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Binfeng</a:t>
            </a:r>
            <a:r>
              <a:rPr lang="en-US" sz="3200" dirty="0" smtClean="0"/>
              <a:t>(Steve) Xia, Ph.D.</a:t>
            </a:r>
          </a:p>
          <a:p>
            <a:r>
              <a:rPr lang="en-US" sz="3200" dirty="0" smtClean="0"/>
              <a:t>Nov 15, 2017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Time needed for Publishing the First Paper since Project Started</a:t>
            </a:r>
            <a:endParaRPr lang="en-US" sz="3400" dirty="0"/>
          </a:p>
        </p:txBody>
      </p:sp>
      <p:pic>
        <p:nvPicPr>
          <p:cNvPr id="4" name="Picture 3" descr="Finalist_p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447800"/>
            <a:ext cx="8458200" cy="49523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Time needed for Publishing the First Paper since Project </a:t>
            </a:r>
            <a:r>
              <a:rPr lang="en-US" sz="3200" b="1" dirty="0" smtClean="0"/>
              <a:t>Started (Group by US Regions)</a:t>
            </a:r>
            <a:endParaRPr lang="en-US" sz="2800" dirty="0"/>
          </a:p>
        </p:txBody>
      </p:sp>
      <p:pic>
        <p:nvPicPr>
          <p:cNvPr id="7" name="Picture 6" descr="Finalist_p10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8612266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6858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Articles Published by Grant Winners (1) 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Group by States</a:t>
            </a:r>
            <a:endParaRPr lang="en-US" sz="36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Finalist_p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19200"/>
            <a:ext cx="8734425" cy="517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Articles Published by Grant Winners (2) </a:t>
            </a:r>
            <a:r>
              <a:rPr lang="en-US" sz="2700" b="1" i="1" dirty="0" smtClean="0">
                <a:latin typeface="Arial" pitchFamily="34" charset="0"/>
                <a:cs typeface="Arial" pitchFamily="34" charset="0"/>
              </a:rPr>
              <a:t>Group by US Regions and basic statistics</a:t>
            </a:r>
            <a:endParaRPr lang="en-US" dirty="0"/>
          </a:p>
        </p:txBody>
      </p:sp>
      <p:pic>
        <p:nvPicPr>
          <p:cNvPr id="4" name="Content Placeholder 3" descr="Finalist_p2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219200"/>
            <a:ext cx="8153400" cy="55686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latin typeface="Arial" pitchFamily="34" charset="0"/>
                <a:cs typeface="Arial" pitchFamily="34" charset="0"/>
              </a:rPr>
              <a:t>Articles Published by Grant Winners (3) </a:t>
            </a:r>
            <a:r>
              <a:rPr lang="en-US" sz="2700" b="1" i="1" dirty="0" smtClean="0">
                <a:latin typeface="Arial" pitchFamily="34" charset="0"/>
                <a:cs typeface="Arial" pitchFamily="34" charset="0"/>
              </a:rPr>
              <a:t>Group by States in US Northeast Region</a:t>
            </a:r>
            <a:endParaRPr lang="en-US" sz="2700" dirty="0"/>
          </a:p>
        </p:txBody>
      </p:sp>
      <p:pic>
        <p:nvPicPr>
          <p:cNvPr id="4" name="Content Placeholder 3" descr="Finalist_p3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7696200" cy="52564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latin typeface="Arial" pitchFamily="34" charset="0"/>
                <a:cs typeface="Arial" pitchFamily="34" charset="0"/>
              </a:rPr>
              <a:t>Articles Published by Grant Winners (3) </a:t>
            </a:r>
            <a:r>
              <a:rPr lang="en-US" sz="2700" b="1" i="1" dirty="0" smtClean="0">
                <a:latin typeface="Arial" pitchFamily="34" charset="0"/>
                <a:cs typeface="Arial" pitchFamily="34" charset="0"/>
              </a:rPr>
              <a:t>Group by US Regions in Density Plot</a:t>
            </a:r>
            <a:endParaRPr lang="en-US" sz="2700" dirty="0"/>
          </a:p>
        </p:txBody>
      </p:sp>
      <p:pic>
        <p:nvPicPr>
          <p:cNvPr id="6" name="Content Placeholder 5" descr="Finalist_p4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8382000" cy="49704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 anchor="ctr">
            <a:normAutofit/>
          </a:bodyPr>
          <a:lstStyle/>
          <a:p>
            <a:r>
              <a:rPr lang="en-US" sz="3400" b="1" dirty="0" smtClean="0"/>
              <a:t>Total Number of Grants Awarded by States</a:t>
            </a:r>
            <a:endParaRPr lang="en-US" sz="3400" b="1" dirty="0"/>
          </a:p>
        </p:txBody>
      </p:sp>
      <p:pic>
        <p:nvPicPr>
          <p:cNvPr id="4" name="Content Placeholder 3" descr="Finalist_p5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353" y="1143000"/>
            <a:ext cx="8866647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Total Grant Fund (in USD) Received by States</a:t>
            </a:r>
            <a:endParaRPr lang="en-US" sz="3400" dirty="0"/>
          </a:p>
        </p:txBody>
      </p:sp>
      <p:pic>
        <p:nvPicPr>
          <p:cNvPr id="4" name="Content Placeholder 3" descr="Finalist_p6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351" y="1219200"/>
            <a:ext cx="8866649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20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Cost for Publishing Each Paper (USD) in US</a:t>
            </a:r>
          </a:p>
        </p:txBody>
      </p:sp>
      <p:pic>
        <p:nvPicPr>
          <p:cNvPr id="4" name="Content Placeholder 3" descr="Finalist_p7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142999"/>
            <a:ext cx="8458200" cy="52036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15112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Cost for Published Each Paper in US Regions</a:t>
            </a:r>
            <a:endParaRPr lang="en-US" sz="3400" dirty="0"/>
          </a:p>
        </p:txBody>
      </p:sp>
      <p:pic>
        <p:nvPicPr>
          <p:cNvPr id="4" name="Content Placeholder 3" descr="Finalist_p8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686800" cy="53442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</TotalTime>
  <Words>130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Tracking NIH Grant</vt:lpstr>
      <vt:lpstr>Articles Published by Grant Winners (1) Group by States</vt:lpstr>
      <vt:lpstr>Articles Published by Grant Winners (2) Group by US Regions and basic statistics</vt:lpstr>
      <vt:lpstr>Articles Published by Grant Winners (3) Group by States in US Northeast Region</vt:lpstr>
      <vt:lpstr>Articles Published by Grant Winners (3) Group by US Regions in Density Plot</vt:lpstr>
      <vt:lpstr>Total Number of Grants Awarded by States</vt:lpstr>
      <vt:lpstr>Total Grant Fund (in USD) Received by States</vt:lpstr>
      <vt:lpstr>Cost for Publishing Each Paper (USD) in US</vt:lpstr>
      <vt:lpstr>Cost for Published Each Paper in US Regions</vt:lpstr>
      <vt:lpstr>Time needed for Publishing the First Paper since Project Started</vt:lpstr>
      <vt:lpstr>Time needed for Publishing the First Paper since Project Started (Group by US Regions)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18</cp:revision>
  <dcterms:created xsi:type="dcterms:W3CDTF">2017-11-14T23:00:02Z</dcterms:created>
  <dcterms:modified xsi:type="dcterms:W3CDTF">2017-11-15T03:02:24Z</dcterms:modified>
</cp:coreProperties>
</file>