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9" r:id="rId3"/>
    <p:sldId id="365" r:id="rId5"/>
    <p:sldId id="380" r:id="rId6"/>
    <p:sldId id="378" r:id="rId7"/>
    <p:sldId id="382" r:id="rId8"/>
    <p:sldId id="386" r:id="rId9"/>
    <p:sldId id="383" r:id="rId10"/>
    <p:sldId id="384" r:id="rId11"/>
    <p:sldId id="385" r:id="rId12"/>
    <p:sldId id="379" r:id="rId13"/>
    <p:sldId id="407" r:id="rId14"/>
    <p:sldId id="408" r:id="rId15"/>
    <p:sldId id="409" r:id="rId16"/>
    <p:sldId id="410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0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3BFF"/>
    <a:srgbClr val="FF2600"/>
    <a:srgbClr val="FF9966"/>
    <a:srgbClr val="9999FF"/>
    <a:srgbClr val="3574AD"/>
    <a:srgbClr val="50A168"/>
    <a:srgbClr val="FF40FF"/>
    <a:srgbClr val="193FFF"/>
    <a:srgbClr val="95B8A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1234" autoAdjust="0"/>
  </p:normalViewPr>
  <p:slideViewPr>
    <p:cSldViewPr>
      <p:cViewPr varScale="1">
        <p:scale>
          <a:sx n="69" d="100"/>
          <a:sy n="69" d="100"/>
        </p:scale>
        <p:origin x="19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1CBDD-99C9-4212-B43A-5C1AAD3E4B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B2E6B-0F1F-4F53-8492-751319174D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F5795-6F3D-4B37-A5A8-349FD89F8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D200-09F0-4584-B62C-5165A5836F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D200-09F0-4584-B62C-5165A5836F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当然，信道不可靠，收敛速度很慢，我们需要考虑各种异常，比较常见的就是死锁。这种异常在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交错执行时比较容易产生。举个例子，如图，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都发现自己的编号过低转而提出更高编号的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，会导致死循环，即有限时间内无法达成一致观点。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后者认同前者，其作用是加快算法收敛，使得结果趋于一致。这里我的理解是，更在乎结果尽快趋于一致，至于最终结果是什么重要性要弱一些。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一步步地加强最初一致性问题的约束条件，最终导出了一个可实现的一致性模型。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加锁，某种程度形成一个核心的提议者，便于提出一个较为统一的提议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算法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决议的提出与批准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主要分为两个阶段，一个是提交，一个是决策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kumimoji="0" lang="zh-CN" altLang="en-US" sz="1200" dirty="0">
                    <a:solidFill>
                      <a:srgbClr val="262626"/>
                    </a:solidFill>
                    <a:latin typeface="Tahoma"/>
                    <a:ea typeface="+mn-ea"/>
                  </a:rPr>
                  <a:t>两种情况：若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所有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Acceptor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都未接收过值（都为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null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），</a:t>
                </a:r>
                <a:r>
                  <a:rPr kumimoji="0" lang="zh-CN" altLang="en-US" sz="1200" dirty="0">
                    <a:solidFill>
                      <a:srgbClr val="262626"/>
                    </a:solidFill>
                    <a:latin typeface="Tahoma"/>
                    <a:ea typeface="+mn-ea"/>
                  </a:rPr>
                  <a:t>若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有部分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Acceptor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接收过值，则</a:t>
                </a:r>
                <a:r>
                  <a:rPr kumimoji="0" lang="en-US" altLang="zh-CN" sz="1200" dirty="0">
                    <a:solidFill>
                      <a:srgbClr val="262626"/>
                    </a:solidFill>
                    <a:latin typeface="Tahoma"/>
                    <a:ea typeface="+mn-ea"/>
                  </a:rPr>
                  <a:t>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200" i="0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+mn-ea"/>
                      </a:rPr>
                      <m:t>ok</m:t>
                    </m:r>
                    <m:r>
                      <a:rPr kumimoji="0" lang="en-US" altLang="zh-CN" sz="1200" i="0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kumimoji="0" lang="en-US" altLang="zh-CN" sz="12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altLang="zh-CN" sz="12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  <m:sub>
                        <m:r>
                          <a:rPr kumimoji="0" lang="en-US" altLang="zh-CN" sz="12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h𝑖𝑔h𝑒𝑠𝑡</m:t>
                        </m:r>
                        <m:r>
                          <a:rPr kumimoji="0" lang="en-US" altLang="zh-CN" sz="12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_</m:t>
                        </m:r>
                        <m:r>
                          <a:rPr kumimoji="0" lang="en-US" altLang="zh-CN" sz="12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𝑎𝑐𝑐𝑒𝑝𝑡𝑒𝑑</m:t>
                        </m:r>
                      </m:sub>
                    </m:sSub>
                    <m:r>
                      <a:rPr kumimoji="0" lang="en-US" altLang="zh-CN" sz="1200" b="0" i="1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kumimoji="0" lang="en-US" altLang="zh-CN" sz="12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altLang="zh-CN" sz="12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12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𝑎𝑐𝑐𝑒𝑝𝑡𝑒𝑑</m:t>
                        </m:r>
                      </m:sub>
                    </m:sSub>
                  </m:oMath>
                </a14:m>
                <a:r>
                  <a:rPr kumimoji="0" lang="en-US" altLang="zh-CN" sz="1200" dirty="0">
                    <a:solidFill>
                      <a:srgbClr val="262626"/>
                    </a:solidFill>
                    <a:latin typeface="Tahoma"/>
                    <a:ea typeface="+mn-ea"/>
                  </a:rPr>
                  <a:t>&gt;</a:t>
                </a:r>
                <a:r>
                  <a:rPr kumimoji="0" lang="zh-CN" altLang="en-US" sz="1200" dirty="0">
                    <a:solidFill>
                      <a:srgbClr val="262626"/>
                    </a:solidFill>
                    <a:latin typeface="Tahoma"/>
                    <a:ea typeface="+mn-ea"/>
                  </a:rPr>
                  <a:t>，对应后者认同前者的原则。</a:t>
                </a:r>
                <a:endParaRPr kumimoji="0" lang="en-US" altLang="zh-CN" sz="1200" dirty="0">
                  <a:solidFill>
                    <a:srgbClr val="262626"/>
                  </a:solidFill>
                  <a:latin typeface="Tahoma"/>
                  <a:ea typeface="+mn-e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Promise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：只信任最后一次提交的版本号的请求，使其他版本号写入失效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kumimoji="0" lang="en-US" altLang="zh-CN" sz="1200" dirty="0">
                  <a:solidFill>
                    <a:srgbClr val="262626"/>
                  </a:solidFill>
                  <a:latin typeface="Tahoma"/>
                  <a:ea typeface="+mn-ea"/>
                </a:endParaRPr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算法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决议的提出与批准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主要分为两个阶段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kumimoji="0" lang="zh-CN" altLang="en-US" sz="1200" dirty="0">
                    <a:solidFill>
                      <a:srgbClr val="262626"/>
                    </a:solidFill>
                    <a:latin typeface="Tahoma" panose="020B0604030504040204"/>
                    <a:ea typeface="+mn-ea"/>
                  </a:rPr>
                  <a:t>两种情况，若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所有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Acceptor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都未接收过值（都为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null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），</a:t>
                </a:r>
                <a:r>
                  <a:rPr kumimoji="0" lang="zh-CN" altLang="en-US" sz="1200" dirty="0">
                    <a:solidFill>
                      <a:srgbClr val="262626"/>
                    </a:solidFill>
                    <a:latin typeface="Tahoma" panose="020B0604030504040204"/>
                    <a:ea typeface="+mn-ea"/>
                  </a:rPr>
                  <a:t>若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有部分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Acceptor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接收过值，则</a:t>
                </a:r>
                <a:r>
                  <a:rPr kumimoji="0" lang="en-US" altLang="zh-CN" sz="1200" dirty="0">
                    <a:solidFill>
                      <a:srgbClr val="262626"/>
                    </a:solidFill>
                    <a:latin typeface="Tahoma" panose="020B0604030504040204"/>
                    <a:ea typeface="+mn-ea"/>
                  </a:rPr>
                  <a:t>&lt;</a:t>
                </a:r>
                <a:r>
                  <a:rPr kumimoji="0" lang="en-US" altLang="zh-CN" sz="1200" i="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+mn-ea"/>
                  </a:rPr>
                  <a:t>ok, </a:t>
                </a:r>
                <a:r>
                  <a:rPr kumimoji="0" lang="en-US" altLang="zh-CN" sz="1200" b="0" i="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+mn-ea"/>
                  </a:rPr>
                  <a:t>𝑛_(ℎ𝑖𝑔ℎ𝑒𝑠𝑡_𝑎𝑐𝑐𝑒𝑝𝑡𝑒𝑑), 𝑣_𝑎𝑐𝑐𝑒𝑝𝑡𝑒𝑑</a:t>
                </a:r>
                <a:r>
                  <a:rPr kumimoji="0" lang="en-US" altLang="zh-CN" sz="1200" dirty="0">
                    <a:solidFill>
                      <a:srgbClr val="262626"/>
                    </a:solidFill>
                    <a:latin typeface="Tahoma" panose="020B0604030504040204"/>
                    <a:ea typeface="+mn-ea"/>
                  </a:rPr>
                  <a:t>&gt;</a:t>
                </a:r>
                <a:endParaRPr kumimoji="0" lang="en-US" altLang="zh-CN" sz="1200" dirty="0">
                  <a:solidFill>
                    <a:srgbClr val="262626"/>
                  </a:solidFill>
                  <a:latin typeface="Tahoma" panose="020B0604030504040204"/>
                  <a:ea typeface="+mn-ea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只信任最后一次提交的版本号的请求，使其他版本号写入失效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262626"/>
                </a:solidFill>
                <a:ea typeface="+mn-ea"/>
              </a:rPr>
              <a:t>Proposer</a:t>
            </a:r>
            <a:r>
              <a:rPr lang="zh-CN" altLang="en-US" sz="1200" dirty="0">
                <a:solidFill>
                  <a:srgbClr val="262626"/>
                </a:solidFill>
                <a:ea typeface="+mn-ea"/>
              </a:rPr>
              <a:t>宕机，</a:t>
            </a:r>
            <a:r>
              <a:rPr lang="en-US" altLang="zh-CN" sz="1200" dirty="0">
                <a:solidFill>
                  <a:srgbClr val="262626"/>
                </a:solidFill>
                <a:ea typeface="+mn-ea"/>
              </a:rPr>
              <a:t>Acceptor</a:t>
            </a:r>
            <a:r>
              <a:rPr lang="zh-CN" altLang="en-US" sz="1200" dirty="0">
                <a:solidFill>
                  <a:srgbClr val="262626"/>
                </a:solidFill>
                <a:ea typeface="+mn-ea"/>
              </a:rPr>
              <a:t>在接收 </a:t>
            </a:r>
            <a:r>
              <a:rPr lang="en-US" altLang="zh-CN" sz="1200" dirty="0">
                <a:solidFill>
                  <a:srgbClr val="262626"/>
                </a:solidFill>
                <a:ea typeface="+mn-ea"/>
              </a:rPr>
              <a:t>proposal </a:t>
            </a:r>
            <a:r>
              <a:rPr lang="zh-CN" altLang="en-US" sz="1200" dirty="0">
                <a:solidFill>
                  <a:srgbClr val="262626"/>
                </a:solidFill>
                <a:ea typeface="+mn-ea"/>
              </a:rPr>
              <a:t>后宕机，</a:t>
            </a:r>
            <a:r>
              <a:rPr lang="en-US" altLang="zh-CN" sz="1200" dirty="0">
                <a:solidFill>
                  <a:srgbClr val="262626"/>
                </a:solidFill>
                <a:ea typeface="+mn-ea"/>
              </a:rPr>
              <a:t>Proposer</a:t>
            </a:r>
            <a:r>
              <a:rPr lang="zh-CN" altLang="en-US" sz="1200" dirty="0">
                <a:solidFill>
                  <a:srgbClr val="262626"/>
                </a:solidFill>
                <a:ea typeface="+mn-ea"/>
              </a:rPr>
              <a:t>接收消息后宕机，</a:t>
            </a:r>
            <a:r>
              <a:rPr lang="en-US" altLang="zh-CN" sz="1200" dirty="0">
                <a:solidFill>
                  <a:srgbClr val="262626"/>
                </a:solidFill>
                <a:ea typeface="+mn-ea"/>
              </a:rPr>
              <a:t>Acceptor</a:t>
            </a:r>
            <a:r>
              <a:rPr lang="zh-CN" altLang="en-US" sz="1200" dirty="0">
                <a:solidFill>
                  <a:srgbClr val="262626"/>
                </a:solidFill>
                <a:ea typeface="+mn-ea"/>
              </a:rPr>
              <a:t>在 </a:t>
            </a:r>
            <a:r>
              <a:rPr lang="en-US" altLang="zh-CN" sz="1200" dirty="0">
                <a:solidFill>
                  <a:srgbClr val="262626"/>
                </a:solidFill>
                <a:ea typeface="+mn-ea"/>
              </a:rPr>
              <a:t>accept</a:t>
            </a:r>
            <a:r>
              <a:rPr lang="zh-CN" altLang="en-US" sz="1200" dirty="0">
                <a:solidFill>
                  <a:srgbClr val="262626"/>
                </a:solidFill>
                <a:ea typeface="+mn-ea"/>
              </a:rPr>
              <a:t>后宕机，</a:t>
            </a:r>
            <a:r>
              <a:rPr lang="en-US" altLang="zh-CN" sz="1200" dirty="0">
                <a:solidFill>
                  <a:srgbClr val="262626"/>
                </a:solidFill>
                <a:ea typeface="+mn-ea"/>
              </a:rPr>
              <a:t>learn</a:t>
            </a:r>
            <a:r>
              <a:rPr lang="zh-CN" altLang="en-US" sz="1200" dirty="0">
                <a:solidFill>
                  <a:srgbClr val="262626"/>
                </a:solidFill>
                <a:ea typeface="+mn-ea"/>
              </a:rPr>
              <a:t>宕机，存储失败等等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4BBEA-9AF2-3041-88C0-AAD65F0A246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3568" y="1772816"/>
            <a:ext cx="7772400" cy="1143000"/>
          </a:xfrm>
        </p:spPr>
        <p:txBody>
          <a:bodyPr/>
          <a:lstStyle>
            <a:lvl1pPr algn="ctr">
              <a:defRPr sz="40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91608"/>
            <a:ext cx="6400800" cy="1273696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4AADD2-2545-4C7F-8D9F-2B8508F9F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9C5216-126B-4A64-9FF2-2DCB179393E6}" type="slidenum">
              <a:rPr lang="zh-CN" altLang="en-US" smtClean="0"/>
            </a:fld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 bwMode="auto">
          <a:xfrm>
            <a:off x="0" y="3645024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4AADD2-2545-4C7F-8D9F-2B8508F9F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9C5216-126B-4A64-9FF2-2DCB1793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4AADD2-2545-4C7F-8D9F-2B8508F9F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9C5216-126B-4A64-9FF2-2DCB1793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30" y="1220758"/>
            <a:ext cx="8496944" cy="5016557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sz="1800" b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25000"/>
              </a:lnSpc>
              <a:defRPr sz="1575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5000"/>
              </a:lnSpc>
              <a:defRPr sz="1350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25000"/>
              </a:lnSpc>
              <a:defRPr sz="1125"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25000"/>
              </a:lnSpc>
              <a:defRPr sz="1015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3739" y="68627"/>
            <a:ext cx="8222719" cy="864096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clarencewxl@gmail.com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5C257E-DC26-416E-8D3F-E8F1995382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1196752"/>
            <a:ext cx="8559552" cy="4248472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93FFF"/>
              </a:buClr>
              <a:buFont typeface="Wingdings" panose="05000000000000000000" pitchFamily="2" charset="2"/>
              <a:buChar char="n"/>
              <a:defRPr kumimoji="1" lang="zh-CN" altLang="en-US" sz="2400" b="0" cap="none" spc="0" baseline="0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93FFF"/>
              </a:buClr>
              <a:buFont typeface="Wingdings" panose="05000000000000000000" pitchFamily="2" charset="2"/>
              <a:buChar char="n"/>
              <a:defRPr kumimoji="1" lang="zh-CN" altLang="en-US" sz="2000" b="0" cap="none" spc="0" baseline="0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93FFF"/>
              </a:buClr>
              <a:buFont typeface="Wingdings" panose="05000000000000000000" pitchFamily="2" charset="2"/>
              <a:buChar char="n"/>
              <a:defRPr kumimoji="1" lang="zh-CN" altLang="en-US" sz="2000" b="0" cap="none" spc="0" baseline="0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93FFF"/>
              </a:buClr>
              <a:buFont typeface="Wingdings" panose="05000000000000000000" pitchFamily="2" charset="2"/>
              <a:buChar char="n"/>
              <a:defRPr kumimoji="1" lang="zh-CN" altLang="en-US" sz="2000" b="0" cap="none" spc="0" baseline="0" dirty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93FFF"/>
              </a:buClr>
              <a:buFont typeface="Wingdings" panose="05000000000000000000" pitchFamily="2" charset="2"/>
              <a:buChar char="n"/>
              <a:defRPr kumimoji="1" lang="zh-CN" altLang="en-US" sz="2000" b="0" cap="none" spc="0" baseline="0" dirty="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4AADD2-2545-4C7F-8D9F-2B8508F9F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9C5216-126B-4A64-9FF2-2DCB1793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4AADD2-2545-4C7F-8D9F-2B8508F9F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9C5216-126B-4A64-9FF2-2DCB1793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4AADD2-2545-4C7F-8D9F-2B8508F9F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9C5216-126B-4A64-9FF2-2DCB1793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4AADD2-2545-4C7F-8D9F-2B8508F9F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9C5216-126B-4A64-9FF2-2DCB1793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4AADD2-2545-4C7F-8D9F-2B8508F9F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9C5216-126B-4A64-9FF2-2DCB1793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4AADD2-2545-4C7F-8D9F-2B8508F9F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9C5216-126B-4A64-9FF2-2DCB1793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4AADD2-2545-4C7F-8D9F-2B8508F9F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9C5216-126B-4A64-9FF2-2DCB179393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87524" y="344402"/>
            <a:ext cx="8568952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endParaRPr lang="zh-CN" alt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524" y="1181409"/>
            <a:ext cx="8559552" cy="4248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 bwMode="auto">
          <a:xfrm>
            <a:off x="0" y="980728"/>
            <a:ext cx="91440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8"/>
          <p:cNvSpPr txBox="1"/>
          <p:nvPr userDrawn="1"/>
        </p:nvSpPr>
        <p:spPr>
          <a:xfrm>
            <a:off x="8424428" y="6525344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315D865-C375-41BE-B1C6-2AD4F45ECB54}" type="slidenum">
              <a:rPr lang="zh-CN" altLang="en-US" sz="900" b="0" cap="all" spc="0" smtClean="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fld>
            <a:endParaRPr lang="zh-CN" altLang="en-US" sz="900" b="0" cap="all" spc="0" dirty="0">
              <a:ln w="9000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 cap="none" spc="0">
          <a:ln w="17780" cmpd="sng">
            <a:noFill/>
            <a:prstDash val="solid"/>
            <a:miter lim="800000"/>
          </a:ln>
          <a:gradFill rotWithShape="1">
            <a:gsLst>
              <a:gs pos="0">
                <a:srgbClr val="000000">
                  <a:tint val="92000"/>
                  <a:shade val="100000"/>
                  <a:satMod val="150000"/>
                </a:srgbClr>
              </a:gs>
              <a:gs pos="49000">
                <a:srgbClr val="000000">
                  <a:tint val="89000"/>
                  <a:shade val="90000"/>
                  <a:satMod val="150000"/>
                </a:srgbClr>
              </a:gs>
              <a:gs pos="50000">
                <a:srgbClr val="000000">
                  <a:tint val="100000"/>
                  <a:shade val="75000"/>
                  <a:satMod val="150000"/>
                </a:srgbClr>
              </a:gs>
              <a:gs pos="95000">
                <a:srgbClr val="000000">
                  <a:shade val="47000"/>
                  <a:satMod val="150000"/>
                </a:srgbClr>
              </a:gs>
              <a:gs pos="100000">
                <a:srgbClr val="000000">
                  <a:shade val="39000"/>
                  <a:satMod val="150000"/>
                </a:srgbClr>
              </a:gs>
            </a:gsLst>
            <a:lin ang="5400000"/>
          </a:gradFill>
          <a:effectLst>
            <a:outerShdw blurRad="50800" algn="tl" rotWithShape="0">
              <a:srgbClr val="000000"/>
            </a:outerShdw>
          </a:effectLst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93FFF"/>
        </a:buClr>
        <a:buSzPct val="60000"/>
        <a:buFont typeface="Wingdings" panose="05000000000000000000" pitchFamily="2" charset="2"/>
        <a:buChar char="n"/>
        <a:defRPr kumimoji="1" lang="zh-CN" altLang="en-US" sz="2400" b="0" cap="none" spc="0" baseline="0" dirty="0" smtClean="0">
          <a:ln w="9000" cmpd="sng">
            <a:solidFill>
              <a:schemeClr val="tx1"/>
            </a:solidFill>
            <a:prstDash val="solid"/>
          </a:ln>
          <a:solidFill>
            <a:schemeClr val="tx1"/>
          </a:solidFill>
          <a:effectLst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93FFF"/>
        </a:buClr>
        <a:buSzPct val="55000"/>
        <a:buFont typeface="Wingdings" panose="05000000000000000000" pitchFamily="2" charset="2"/>
        <a:buChar char="n"/>
        <a:defRPr kumimoji="1" lang="zh-CN" altLang="en-US" sz="2000" b="0" cap="none" spc="0" baseline="0" dirty="0" smtClean="0">
          <a:ln w="9000" cmpd="sng">
            <a:solidFill>
              <a:schemeClr val="tx1"/>
            </a:solidFill>
            <a:prstDash val="solid"/>
          </a:ln>
          <a:solidFill>
            <a:schemeClr val="tx1"/>
          </a:solidFill>
          <a:effectLst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93FFF"/>
        </a:buClr>
        <a:buSzPct val="50000"/>
        <a:buFont typeface="Wingdings" panose="05000000000000000000" pitchFamily="2" charset="2"/>
        <a:buChar char="n"/>
        <a:defRPr kumimoji="1" lang="zh-CN" altLang="en-US" sz="2000" b="0" cap="none" spc="0" baseline="0" dirty="0" smtClean="0">
          <a:ln w="9000" cmpd="sng">
            <a:solidFill>
              <a:schemeClr val="tx1"/>
            </a:solidFill>
            <a:prstDash val="solid"/>
          </a:ln>
          <a:solidFill>
            <a:schemeClr val="tx1"/>
          </a:solidFill>
          <a:effectLst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93FFF"/>
        </a:buClr>
        <a:buSzPct val="55000"/>
        <a:buFont typeface="Wingdings" panose="05000000000000000000" pitchFamily="2" charset="2"/>
        <a:buChar char="n"/>
        <a:defRPr kumimoji="1" lang="zh-CN" altLang="en-US" sz="2000" b="0" cap="none" spc="0" baseline="0" dirty="0" smtClean="0">
          <a:ln w="9000" cmpd="sng">
            <a:solidFill>
              <a:schemeClr val="tx1"/>
            </a:solidFill>
            <a:prstDash val="solid"/>
          </a:ln>
          <a:solidFill>
            <a:schemeClr val="tx1"/>
          </a:solidFill>
          <a:effectLst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93FFF"/>
        </a:buClr>
        <a:buSzPct val="50000"/>
        <a:buFont typeface="Wingdings" panose="05000000000000000000" pitchFamily="2" charset="2"/>
        <a:buChar char="n"/>
        <a:defRPr kumimoji="1" lang="zh-CN" altLang="en-US" sz="2000" b="0" cap="none" spc="0" baseline="0" dirty="0" smtClean="0">
          <a:ln w="9000" cmpd="sng">
            <a:solidFill>
              <a:schemeClr val="tx1"/>
            </a:solidFill>
            <a:prstDash val="solid"/>
          </a:ln>
          <a:solidFill>
            <a:schemeClr val="tx1"/>
          </a:solidFill>
          <a:effectLst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en.wikipedia.org/wiki/Consensus_(computer_science)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4062" y="2420888"/>
            <a:ext cx="5235875" cy="752646"/>
          </a:xfrm>
        </p:spPr>
        <p:txBody>
          <a:bodyPr/>
          <a:lstStyle/>
          <a:p>
            <a:r>
              <a:rPr lang="en-US" altLang="zh-CN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Paxos</a:t>
            </a:r>
            <a:r>
              <a:rPr lang="zh-CN" altLang="en-US" dirty="0">
                <a:effectLst/>
                <a:latin typeface="+mj-ea"/>
                <a:ea typeface="+mj-ea"/>
              </a:rPr>
              <a:t>原理及简单实现</a:t>
            </a:r>
            <a:endParaRPr lang="en-US" altLang="zh-CN" sz="3600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23200" y="-220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6228184" y="4941168"/>
            <a:ext cx="2664296" cy="14727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胡勇民：</a:t>
            </a:r>
            <a:r>
              <a:rPr lang="en-US" altLang="zh-CN" sz="2000" b="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SY1806613</a:t>
            </a:r>
            <a:endParaRPr lang="zh-CN" altLang="zh-CN" sz="2000" b="0" kern="100" dirty="0">
              <a:solidFill>
                <a:schemeClr val="tx1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刘璨：</a:t>
            </a:r>
            <a:r>
              <a:rPr lang="en-US" altLang="zh-CN" sz="2000" b="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SY1806704</a:t>
            </a:r>
            <a:endParaRPr lang="zh-CN" altLang="zh-CN" sz="2000" b="0" kern="100" dirty="0">
              <a:solidFill>
                <a:schemeClr val="tx1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胡继文：</a:t>
            </a:r>
            <a:r>
              <a:rPr lang="en-US" altLang="zh-CN" sz="2000" b="0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SY1806718</a:t>
            </a:r>
            <a:endParaRPr lang="zh-CN" altLang="zh-CN" sz="2000" b="0" kern="100" dirty="0">
              <a:solidFill>
                <a:schemeClr val="tx1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24798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Basic-</a:t>
            </a:r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(Liveness problem)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图片包含 文字, 地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8295941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Multi-</a:t>
            </a:r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(Algorithm)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87524" y="1188873"/>
            <a:ext cx="8460940" cy="526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36004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u"/>
              <a:defRPr kumimoji="1" sz="24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262626"/>
                </a:solidFill>
                <a:ea typeface="宋体" panose="02010600030101010101" pitchFamily="2" charset="-122"/>
              </a:rPr>
              <a:t>basic </a:t>
            </a:r>
            <a:r>
              <a:rPr lang="en-US" altLang="zh-CN" sz="2200" dirty="0" err="1">
                <a:solidFill>
                  <a:srgbClr val="262626"/>
                </a:solidFill>
                <a:ea typeface="宋体" panose="02010600030101010101" pitchFamily="2" charset="-122"/>
              </a:rPr>
              <a:t>paxos</a:t>
            </a:r>
            <a:r>
              <a:rPr lang="zh-CN" altLang="en-US" sz="2200" dirty="0">
                <a:solidFill>
                  <a:srgbClr val="262626"/>
                </a:solidFill>
                <a:ea typeface="宋体" panose="02010600030101010101" pitchFamily="2" charset="-122"/>
              </a:rPr>
              <a:t>的局限性</a:t>
            </a:r>
            <a:endParaRPr lang="en-US" altLang="zh-CN" sz="22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从上图可以看出，第二阶段的时候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仍需要等着，只有在第二阶段大半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acceptor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返回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accepted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后，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才能得到成功的信息。而在高并发情况下可能需要更多的网络来回，极端情况下甚至可能形成活锁。为此有必要对其进行改进。</a:t>
            </a:r>
            <a:endParaRPr lang="zh-CN" altLang="en-US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1772816"/>
            <a:ext cx="6578264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Multi-</a:t>
            </a:r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(Algorithm)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87524" y="1188872"/>
            <a:ext cx="8604956" cy="533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36004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u"/>
              <a:defRPr kumimoji="1" sz="24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262626"/>
                </a:solidFill>
                <a:ea typeface="宋体" panose="02010600030101010101" pitchFamily="2" charset="-122"/>
              </a:rPr>
              <a:t>Multi-</a:t>
            </a:r>
            <a:r>
              <a:rPr lang="en-US" altLang="zh-CN" sz="2200" dirty="0" err="1">
                <a:solidFill>
                  <a:srgbClr val="262626"/>
                </a:solidFill>
                <a:ea typeface="宋体" panose="02010600030101010101" pitchFamily="2" charset="-122"/>
              </a:rPr>
              <a:t>Paxos</a:t>
            </a:r>
            <a:r>
              <a:rPr lang="zh-CN" altLang="en-US" sz="2200" dirty="0">
                <a:solidFill>
                  <a:srgbClr val="262626"/>
                </a:solidFill>
                <a:ea typeface="宋体" panose="02010600030101010101" pitchFamily="2" charset="-122"/>
              </a:rPr>
              <a:t>有两点改进：</a:t>
            </a: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针对每一个要确定的值，运行一次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Paxos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算法实例（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Instance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），形成决议。每一个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Paxos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实例使用唯一的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Instance ID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标识。例如，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个进程对同一个值进行写操作，每一次写都是一个实例，所以会产生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个实例，同时写操作也被串行化了，避免不一致性的情况出现。</a:t>
            </a:r>
            <a:endParaRPr lang="zh-CN" altLang="en-US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在所有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Proposers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中选举一个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Leader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，由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Leader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唯一地提交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Proposal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给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Acceptors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进行表决。这样没有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Proposer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竞争，解决了活锁问题。在系统中仅有一个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Leader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进行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提交的情况下，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Prepare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阶段就可以跳过，从而将两阶段变为一阶段，提高效率。</a:t>
            </a:r>
            <a:endParaRPr lang="zh-CN" altLang="en-US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Multi-</a:t>
            </a:r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(Algorithm)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3645024"/>
            <a:ext cx="4248472" cy="86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选主的时候，半数的</a:t>
            </a:r>
            <a:r>
              <a:rPr lang="en-US" altLang="zh-CN" dirty="0" err="1"/>
              <a:t>vx</a:t>
            </a:r>
            <a:r>
              <a:rPr lang="zh-CN" altLang="en-US" dirty="0"/>
              <a:t>就可以确定集群最大</a:t>
            </a:r>
            <a:r>
              <a:rPr lang="en-US" altLang="zh-CN" dirty="0" err="1"/>
              <a:t>vn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1600" y="5050330"/>
            <a:ext cx="4248472" cy="128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vn</a:t>
            </a:r>
            <a:r>
              <a:rPr lang="zh-CN" altLang="en-US" dirty="0"/>
              <a:t>生成过程中，必须达成通知到半数节点的目的，</a:t>
            </a:r>
            <a:r>
              <a:rPr lang="en-US" altLang="zh-CN" dirty="0" err="1"/>
              <a:t>vn</a:t>
            </a:r>
            <a:r>
              <a:rPr lang="zh-CN" altLang="en-US" dirty="0"/>
              <a:t>才能成功生成，所以一定有半数以上的节点知道</a:t>
            </a:r>
            <a:r>
              <a:rPr lang="en-US" altLang="zh-CN" dirty="0" err="1"/>
              <a:t>vn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188513" y="980728"/>
            <a:ext cx="8802978" cy="212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36004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u"/>
              <a:defRPr kumimoji="1" sz="24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262626"/>
                </a:solidFill>
                <a:ea typeface="宋体" panose="02010600030101010101" pitchFamily="2" charset="-122"/>
              </a:rPr>
              <a:t>选主状态</a:t>
            </a:r>
            <a:endParaRPr lang="en-US" altLang="zh-CN" sz="22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由集群中的任意节点拉票发起选主，拉票中带上自己的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vx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，通过收集集群中半数以上的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vx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，来更新自己的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vx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值，得到目前集群通过的最大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vx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vn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。</a:t>
            </a:r>
            <a:endParaRPr lang="zh-CN" altLang="en-US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262626"/>
                </a:solidFill>
                <a:ea typeface="宋体" panose="02010600030101010101" pitchFamily="2" charset="-122"/>
              </a:rPr>
              <a:t>为何选主的时候，半数的</a:t>
            </a:r>
            <a:r>
              <a:rPr lang="en-US" altLang="zh-CN" sz="2200" dirty="0" err="1">
                <a:solidFill>
                  <a:srgbClr val="262626"/>
                </a:solidFill>
                <a:ea typeface="宋体" panose="02010600030101010101" pitchFamily="2" charset="-122"/>
              </a:rPr>
              <a:t>vx</a:t>
            </a:r>
            <a:r>
              <a:rPr lang="zh-CN" altLang="en-US" sz="2200" dirty="0">
                <a:solidFill>
                  <a:srgbClr val="262626"/>
                </a:solidFill>
                <a:ea typeface="宋体" panose="02010600030101010101" pitchFamily="2" charset="-122"/>
              </a:rPr>
              <a:t>就可以确定集群最大</a:t>
            </a:r>
            <a:r>
              <a:rPr lang="en-US" altLang="zh-CN" sz="2200" dirty="0" err="1">
                <a:solidFill>
                  <a:srgbClr val="262626"/>
                </a:solidFill>
                <a:ea typeface="宋体" panose="02010600030101010101" pitchFamily="2" charset="-122"/>
              </a:rPr>
              <a:t>vn</a:t>
            </a:r>
            <a:r>
              <a:rPr lang="zh-CN" altLang="en-US" sz="2200" dirty="0">
                <a:solidFill>
                  <a:srgbClr val="262626"/>
                </a:solidFill>
                <a:ea typeface="宋体" panose="02010600030101010101" pitchFamily="2" charset="-122"/>
              </a:rPr>
              <a:t>？</a:t>
            </a:r>
            <a:endParaRPr lang="en-US" altLang="zh-CN" sz="22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74295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74295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  <p:cxnSp>
        <p:nvCxnSpPr>
          <p:cNvPr id="10" name="曲线连接符 9"/>
          <p:cNvCxnSpPr>
            <a:stCxn id="3" idx="1"/>
            <a:endCxn id="6" idx="1"/>
          </p:cNvCxnSpPr>
          <p:nvPr/>
        </p:nvCxnSpPr>
        <p:spPr bwMode="auto">
          <a:xfrm rot="10800000" flipV="1">
            <a:off x="971600" y="4077770"/>
            <a:ext cx="12700" cy="1613055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6" idx="3"/>
            <a:endCxn id="3" idx="3"/>
          </p:cNvCxnSpPr>
          <p:nvPr/>
        </p:nvCxnSpPr>
        <p:spPr bwMode="auto">
          <a:xfrm flipV="1">
            <a:off x="5220072" y="4077771"/>
            <a:ext cx="12700" cy="1613055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 bwMode="auto">
          <a:xfrm>
            <a:off x="6732240" y="3826441"/>
            <a:ext cx="1368152" cy="13681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7416316" y="3826441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7416316" y="4546521"/>
            <a:ext cx="468052" cy="447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文本框 29"/>
          <p:cNvSpPr txBox="1"/>
          <p:nvPr/>
        </p:nvSpPr>
        <p:spPr>
          <a:xfrm>
            <a:off x="6913624" y="444044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vn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7565759" y="419377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vx</a:t>
            </a:r>
            <a:endParaRPr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516216" y="541690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鸽笼原理可知大多数一定包含</a:t>
            </a:r>
            <a:r>
              <a:rPr lang="en-US" altLang="zh-CN" dirty="0" err="1"/>
              <a:t>vn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Multi-</a:t>
            </a:r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(Algorithm)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87524" y="1188873"/>
            <a:ext cx="8604956" cy="26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36004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u"/>
              <a:defRPr kumimoji="1" sz="24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262626"/>
                </a:solidFill>
                <a:ea typeface="宋体" panose="02010600030101010101" pitchFamily="2" charset="-122"/>
              </a:rPr>
              <a:t>强</a:t>
            </a:r>
            <a:r>
              <a:rPr lang="en-US" altLang="zh-CN" sz="2200" dirty="0">
                <a:solidFill>
                  <a:srgbClr val="262626"/>
                </a:solidFill>
                <a:ea typeface="宋体" panose="02010600030101010101" pitchFamily="2" charset="-122"/>
              </a:rPr>
              <a:t>leader</a:t>
            </a:r>
            <a:r>
              <a:rPr lang="zh-CN" altLang="en-US" sz="2200" dirty="0">
                <a:solidFill>
                  <a:srgbClr val="262626"/>
                </a:solidFill>
                <a:ea typeface="宋体" panose="02010600030101010101" pitchFamily="2" charset="-122"/>
              </a:rPr>
              <a:t>状态</a:t>
            </a:r>
            <a:endParaRPr lang="en-US" altLang="zh-CN" sz="22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leader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vn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的演变了如指掌，每次把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vn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的值直接在一阶段中发送给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acceptor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，和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basic 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paxos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的区别：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basic 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paxos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一阶段的时候，</a:t>
            </a:r>
            <a:r>
              <a:rPr lang="en-US" altLang="zh-CN" sz="2100" dirty="0">
                <a:solidFill>
                  <a:srgbClr val="262626"/>
                </a:solidFill>
                <a:ea typeface="宋体" panose="02010600030101010101" pitchFamily="2" charset="-122"/>
              </a:rPr>
              <a:t>proposer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vn</a:t>
            </a:r>
            <a:r>
              <a:rPr lang="zh-CN" altLang="en-US" sz="2100" dirty="0">
                <a:solidFill>
                  <a:srgbClr val="262626"/>
                </a:solidFill>
                <a:ea typeface="宋体" panose="02010600030101010101" pitchFamily="2" charset="-122"/>
              </a:rPr>
              <a:t>的值一无所知，要依赖一阶段的结果来算</a:t>
            </a:r>
            <a:r>
              <a:rPr lang="en-US" altLang="zh-CN" sz="2100" dirty="0" err="1">
                <a:solidFill>
                  <a:srgbClr val="262626"/>
                </a:solidFill>
                <a:ea typeface="宋体" panose="02010600030101010101" pitchFamily="2" charset="-122"/>
              </a:rPr>
              <a:t>vn</a:t>
            </a: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262626"/>
                </a:solidFill>
                <a:ea typeface="宋体" panose="02010600030101010101" pitchFamily="2" charset="-122"/>
              </a:rPr>
              <a:t>multi-</a:t>
            </a:r>
            <a:r>
              <a:rPr lang="en-US" altLang="zh-CN" sz="2200" dirty="0" err="1">
                <a:solidFill>
                  <a:srgbClr val="262626"/>
                </a:solidFill>
                <a:ea typeface="宋体" panose="02010600030101010101" pitchFamily="2" charset="-122"/>
              </a:rPr>
              <a:t>paxos</a:t>
            </a:r>
            <a:r>
              <a:rPr lang="zh-CN" altLang="en-US" sz="2200" dirty="0">
                <a:solidFill>
                  <a:srgbClr val="262626"/>
                </a:solidFill>
                <a:ea typeface="宋体" panose="02010600030101010101" pitchFamily="2" charset="-122"/>
              </a:rPr>
              <a:t>强</a:t>
            </a:r>
            <a:r>
              <a:rPr lang="en-US" altLang="zh-CN" sz="2200" dirty="0">
                <a:solidFill>
                  <a:srgbClr val="262626"/>
                </a:solidFill>
                <a:ea typeface="宋体" panose="02010600030101010101" pitchFamily="2" charset="-122"/>
              </a:rPr>
              <a:t>leader</a:t>
            </a:r>
            <a:r>
              <a:rPr lang="zh-CN" altLang="en-US" sz="2200" dirty="0">
                <a:solidFill>
                  <a:srgbClr val="262626"/>
                </a:solidFill>
                <a:ea typeface="宋体" panose="02010600030101010101" pitchFamily="2" charset="-122"/>
              </a:rPr>
              <a:t>状态的流程图：</a:t>
            </a:r>
            <a:endParaRPr lang="en-US" altLang="zh-CN" sz="22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22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74295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  <a:p>
            <a:pPr marL="74295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100" dirty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4077072"/>
            <a:ext cx="7181379" cy="21217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655" y="4877435"/>
            <a:ext cx="8089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主要有</a:t>
            </a:r>
            <a:r>
              <a:rPr lang="en-US" altLang="zh-CN" b="1" dirty="0"/>
              <a:t>5</a:t>
            </a:r>
            <a:r>
              <a:rPr lang="zh-CN" altLang="en-US" b="1" dirty="0"/>
              <a:t>大功能模块：</a:t>
            </a:r>
            <a:endParaRPr lang="zh-CN" altLang="en-US" b="1" dirty="0"/>
          </a:p>
          <a:p>
            <a:r>
              <a:rPr lang="en-US" altLang="zh-CN" b="1" dirty="0"/>
              <a:t>composable_paxos</a:t>
            </a:r>
            <a:r>
              <a:rPr lang="zh-CN" altLang="en-US" b="1" dirty="0"/>
              <a:t>：</a:t>
            </a:r>
            <a:r>
              <a:rPr lang="en-US" altLang="zh-CN" b="1" dirty="0"/>
              <a:t>paxos</a:t>
            </a:r>
            <a:r>
              <a:rPr lang="zh-CN" altLang="en-US" b="1" dirty="0"/>
              <a:t>算法的核心逻辑模块</a:t>
            </a:r>
            <a:endParaRPr lang="zh-CN" altLang="en-US" b="1" dirty="0"/>
          </a:p>
          <a:p>
            <a:r>
              <a:rPr lang="en-US" altLang="zh-CN" b="1" dirty="0"/>
              <a:t>replicated_value:</a:t>
            </a:r>
            <a:r>
              <a:rPr lang="zh-CN" altLang="en-US" b="1" dirty="0"/>
              <a:t>日志更新维护模块</a:t>
            </a:r>
            <a:endParaRPr lang="zh-CN" altLang="en-US" b="1" dirty="0"/>
          </a:p>
          <a:p>
            <a:r>
              <a:rPr lang="en-US" altLang="zh-CN" b="1" dirty="0"/>
              <a:t>resolution_strategy:</a:t>
            </a:r>
            <a:r>
              <a:rPr lang="zh-CN" altLang="en-US" b="1" dirty="0"/>
              <a:t>解决</a:t>
            </a:r>
            <a:r>
              <a:rPr lang="zh-CN" altLang="en-US" b="1" dirty="0"/>
              <a:t>多</a:t>
            </a:r>
            <a:r>
              <a:rPr lang="en-US" altLang="zh-CN" b="1" dirty="0"/>
              <a:t>paxos</a:t>
            </a:r>
            <a:r>
              <a:rPr lang="zh-CN" altLang="en-US" b="1" dirty="0"/>
              <a:t>实例之间冲突问题，保证</a:t>
            </a:r>
            <a:r>
              <a:rPr lang="en-US" altLang="zh-CN" b="1" dirty="0"/>
              <a:t>paxos</a:t>
            </a:r>
            <a:r>
              <a:rPr lang="zh-CN" altLang="en-US" b="1" dirty="0"/>
              <a:t>实例能顺利完成共识</a:t>
            </a:r>
            <a:endParaRPr lang="zh-CN" altLang="en-US" b="1" dirty="0"/>
          </a:p>
          <a:p>
            <a:r>
              <a:rPr lang="en-US" altLang="zh-CN" b="1" dirty="0"/>
              <a:t>sync_strategy:</a:t>
            </a:r>
            <a:r>
              <a:rPr lang="zh-CN" altLang="en-US" b="1" dirty="0"/>
              <a:t>同步日志模块</a:t>
            </a:r>
            <a:endParaRPr lang="zh-CN" altLang="en-US" b="1" dirty="0"/>
          </a:p>
          <a:p>
            <a:r>
              <a:rPr lang="en-US" altLang="zh-CN" b="1" dirty="0"/>
              <a:t>master_strategy:</a:t>
            </a:r>
            <a:r>
              <a:rPr lang="zh-CN" altLang="en-US" b="1" dirty="0"/>
              <a:t>实现选主功能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1162685"/>
            <a:ext cx="3063240" cy="3296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172210"/>
            <a:ext cx="808926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composable_paxos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paxos</a:t>
            </a:r>
            <a:r>
              <a:rPr lang="zh-CN" altLang="en-US" sz="2400" b="1" dirty="0"/>
              <a:t>算法的核心逻辑模块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一个</a:t>
            </a:r>
            <a:r>
              <a:rPr lang="en-US" altLang="zh-CN" b="1" dirty="0"/>
              <a:t>paxosInstance</a:t>
            </a:r>
            <a:r>
              <a:rPr lang="zh-CN" altLang="en-US" b="1" dirty="0"/>
              <a:t>要有</a:t>
            </a:r>
            <a:r>
              <a:rPr lang="en-US" altLang="zh-CN" b="1" dirty="0"/>
              <a:t>3</a:t>
            </a:r>
            <a:r>
              <a:rPr lang="zh-CN" altLang="en-US" b="1" dirty="0"/>
              <a:t>个组成部分，</a:t>
            </a:r>
            <a:r>
              <a:rPr lang="en-US" altLang="zh-CN" b="1" dirty="0"/>
              <a:t>proposor</a:t>
            </a:r>
            <a:r>
              <a:rPr lang="zh-CN" altLang="en-US" b="1" dirty="0"/>
              <a:t>、</a:t>
            </a:r>
            <a:r>
              <a:rPr lang="en-US" altLang="zh-CN" b="1" dirty="0"/>
              <a:t>acceptor</a:t>
            </a:r>
            <a:r>
              <a:rPr lang="zh-CN" altLang="en-US" b="1" dirty="0"/>
              <a:t>、</a:t>
            </a:r>
            <a:r>
              <a:rPr lang="en-US" altLang="zh-CN" b="1" dirty="0"/>
              <a:t>learner</a:t>
            </a:r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9475" y="2160905"/>
            <a:ext cx="6597650" cy="446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172210"/>
            <a:ext cx="87496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 def receive_prepare(self, msg):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        if msg.proposal_id &gt;= self.promised_id:</a:t>
            </a:r>
            <a:endParaRPr lang="zh-CN" altLang="en-US" b="1" dirty="0"/>
          </a:p>
          <a:p>
            <a:r>
              <a:rPr lang="zh-CN" altLang="en-US" b="1" dirty="0"/>
              <a:t>            self.promised_id = msg.proposal_id</a:t>
            </a:r>
            <a:endParaRPr lang="zh-CN" altLang="en-US" b="1" dirty="0"/>
          </a:p>
          <a:p>
            <a:r>
              <a:rPr lang="zh-CN" altLang="en-US" b="1" dirty="0"/>
              <a:t>            return Promise(self.network_uid, msg.from_uid, self.promised_id, self.accepted_id, self.accepted_value)</a:t>
            </a:r>
            <a:endParaRPr lang="zh-CN" altLang="en-US" b="1" dirty="0"/>
          </a:p>
          <a:p>
            <a:r>
              <a:rPr lang="zh-CN" altLang="en-US" b="1" dirty="0"/>
              <a:t>        else:</a:t>
            </a:r>
            <a:endParaRPr lang="zh-CN" altLang="en-US" b="1" dirty="0"/>
          </a:p>
          <a:p>
            <a:r>
              <a:rPr lang="zh-CN" altLang="en-US" b="1" dirty="0"/>
              <a:t>           </a:t>
            </a:r>
            <a:r>
              <a:rPr lang="zh-CN" altLang="en-US" b="1" dirty="0">
                <a:solidFill>
                  <a:srgbClr val="FF0000"/>
                </a:solidFill>
              </a:rPr>
              <a:t> return Nack(self.network_uid, msg.from_uid, msg.proposal_id, self.promised_id)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172210"/>
            <a:ext cx="8089265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</a:t>
            </a:r>
            <a:r>
              <a:rPr lang="zh-CN" altLang="en-US" sz="1600" b="1" dirty="0"/>
              <a:t> def receive_promise(self, msg):</a:t>
            </a:r>
            <a:endParaRPr lang="zh-CN" altLang="en-US" sz="1600" b="1" dirty="0"/>
          </a:p>
          <a:p>
            <a:endParaRPr lang="zh-CN" altLang="en-US" sz="1600" b="1" dirty="0"/>
          </a:p>
          <a:p>
            <a:r>
              <a:rPr lang="zh-CN" altLang="en-US" sz="1600" b="1" dirty="0"/>
              <a:t>        self.observe_proposal( msg.proposal_id )</a:t>
            </a:r>
            <a:endParaRPr lang="zh-CN" altLang="en-US" sz="1600" b="1" dirty="0"/>
          </a:p>
          <a:p>
            <a:endParaRPr lang="zh-CN" altLang="en-US" sz="1600" b="1" dirty="0"/>
          </a:p>
          <a:p>
            <a:r>
              <a:rPr lang="zh-CN" altLang="en-US" sz="1600" b="1" dirty="0"/>
              <a:t>        if not self.leader and msg.proposal_id == self.proposal_id and msg.from_uid not in self.promises_received:</a:t>
            </a:r>
            <a:endParaRPr lang="zh-CN" altLang="en-US" sz="1600" b="1" dirty="0"/>
          </a:p>
          <a:p>
            <a:endParaRPr lang="zh-CN" altLang="en-US" sz="1600" b="1" dirty="0"/>
          </a:p>
          <a:p>
            <a:r>
              <a:rPr lang="zh-CN" altLang="en-US" sz="1600" b="1" dirty="0"/>
              <a:t>            self.promises_received.add( msg.from_uid )</a:t>
            </a:r>
            <a:endParaRPr lang="zh-CN" altLang="en-US" sz="1600" b="1" dirty="0"/>
          </a:p>
          <a:p>
            <a:endParaRPr lang="zh-CN" altLang="en-US" sz="1600" b="1" dirty="0"/>
          </a:p>
          <a:p>
            <a:r>
              <a:rPr lang="zh-CN" altLang="en-US" sz="1600" b="1" dirty="0"/>
              <a:t>            </a:t>
            </a:r>
            <a:r>
              <a:rPr lang="zh-CN" altLang="en-US" sz="1600" b="1" dirty="0">
                <a:solidFill>
                  <a:srgbClr val="FF0000"/>
                </a:solidFill>
              </a:rPr>
              <a:t>if msg.last_accepted_id &gt; self.highest_accepted_id: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                self.highest_accepted_id = msg.last_accepted_id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                if msg.last_accepted_value is not None: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                    self.proposed_value = msg.last_accepted_value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endParaRPr lang="zh-CN" altLang="en-US" sz="1600" b="1" dirty="0"/>
          </a:p>
          <a:p>
            <a:r>
              <a:rPr lang="zh-CN" altLang="en-US" sz="1600" b="1" dirty="0"/>
              <a:t>           </a:t>
            </a:r>
            <a:r>
              <a:rPr lang="zh-CN" altLang="en-US" sz="1600" b="1" dirty="0">
                <a:solidFill>
                  <a:srgbClr val="FF0000"/>
                </a:solidFill>
              </a:rPr>
              <a:t> if len(self.promises_received) == self.quorum_size:</a:t>
            </a:r>
            <a:endParaRPr lang="zh-CN" altLang="en-US" sz="1600" b="1" dirty="0"/>
          </a:p>
          <a:p>
            <a:r>
              <a:rPr lang="zh-CN" altLang="en-US" sz="1600" b="1" dirty="0"/>
              <a:t>                self.leader = True</a:t>
            </a:r>
            <a:endParaRPr lang="zh-CN" altLang="en-US" sz="1600" b="1" dirty="0"/>
          </a:p>
          <a:p>
            <a:endParaRPr lang="zh-CN" altLang="en-US" sz="1600" b="1" dirty="0"/>
          </a:p>
          <a:p>
            <a:r>
              <a:rPr lang="zh-CN" altLang="en-US" sz="1600" b="1" dirty="0"/>
              <a:t>                if self.proposed_value is not None:</a:t>
            </a:r>
            <a:endParaRPr lang="zh-CN" altLang="en-US" sz="1600" b="1" dirty="0"/>
          </a:p>
          <a:p>
            <a:r>
              <a:rPr lang="zh-CN" altLang="en-US" sz="1600" b="1" dirty="0"/>
              <a:t>                    </a:t>
            </a:r>
            <a:r>
              <a:rPr lang="zh-CN" altLang="en-US" sz="1600" b="1" dirty="0">
                <a:solidFill>
                  <a:srgbClr val="FF0000"/>
                </a:solidFill>
              </a:rPr>
              <a:t>self.current_accept_msg = Accept(self.network_uid, self.proposal_id, self.proposed_value)</a:t>
            </a:r>
            <a:endParaRPr lang="zh-CN" altLang="en-US" sz="1600" b="1" dirty="0"/>
          </a:p>
          <a:p>
            <a:r>
              <a:rPr lang="zh-CN" altLang="en-US" sz="1600" b="1" dirty="0"/>
              <a:t>                    return self.current_accept_msg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172210"/>
            <a:ext cx="8089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ym typeface="+mn-ea"/>
              </a:rPr>
              <a:t>replicated_value:</a:t>
            </a:r>
            <a:r>
              <a:rPr lang="zh-CN" altLang="en-US" sz="2400" b="1" dirty="0">
                <a:sym typeface="+mn-ea"/>
              </a:rPr>
              <a:t>日志更新维护模块</a:t>
            </a:r>
            <a:endParaRPr lang="zh-CN" altLang="en-US" sz="2400" b="1" dirty="0"/>
          </a:p>
          <a:p>
            <a:pPr algn="ctr"/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75" y="2031365"/>
            <a:ext cx="579755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Consensus Problem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5"/>
          <p:cNvSpPr txBox="1"/>
          <p:nvPr/>
        </p:nvSpPr>
        <p:spPr>
          <a:xfrm>
            <a:off x="224472" y="1608960"/>
            <a:ext cx="8695055" cy="838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290" indent="-275590">
              <a:lnSpc>
                <a:spcPct val="130000"/>
              </a:lnSpc>
              <a:buClr>
                <a:srgbClr val="000099"/>
              </a:buClr>
              <a:buFont typeface="Wingdings" panose="05000000000000000000"/>
              <a:buChar char=""/>
              <a:tabLst>
                <a:tab pos="288925" algn="l"/>
              </a:tabLst>
            </a:pPr>
            <a:r>
              <a:rPr sz="2400" b="1" dirty="0">
                <a:solidFill>
                  <a:srgbClr val="000099"/>
                </a:solidFill>
                <a:latin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T</a:t>
            </a:r>
            <a:r>
              <a:rPr sz="2000" dirty="0">
                <a:latin typeface="Arial" panose="020B0604020202020204"/>
                <a:cs typeface="Arial" panose="020B0604020202020204"/>
              </a:rPr>
              <a:t>he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u="sng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co</a:t>
            </a:r>
            <a:r>
              <a:rPr sz="2000" u="sng" spc="-10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n</a:t>
            </a:r>
            <a:r>
              <a:rPr sz="2000" u="sng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se</a:t>
            </a:r>
            <a:r>
              <a:rPr sz="2000" u="sng" spc="-10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n</a:t>
            </a:r>
            <a:r>
              <a:rPr sz="2000" u="sng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sus</a:t>
            </a:r>
            <a:r>
              <a:rPr sz="2000" u="sng" spc="5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 </a:t>
            </a:r>
            <a:r>
              <a:rPr sz="2000" u="sng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pr</a:t>
            </a:r>
            <a:r>
              <a:rPr sz="2000" u="sng" spc="-10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o</a:t>
            </a:r>
            <a:r>
              <a:rPr sz="2000" u="sng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b</a:t>
            </a:r>
            <a:r>
              <a:rPr sz="2000" u="sng" spc="-10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l</a:t>
            </a:r>
            <a:r>
              <a:rPr sz="2000" u="sng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em</a:t>
            </a:r>
            <a:r>
              <a:rPr sz="2000" spc="25" dirty="0">
                <a:solidFill>
                  <a:srgbClr val="009999"/>
                </a:solidFill>
                <a:latin typeface="Arial" panose="020B0604020202020204"/>
                <a:cs typeface="Arial" panose="020B0604020202020204"/>
                <a:hlinkClick r:id="rId1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re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q</a:t>
            </a:r>
            <a:r>
              <a:rPr sz="2000" dirty="0">
                <a:latin typeface="Arial" panose="020B0604020202020204"/>
                <a:cs typeface="Arial" panose="020B0604020202020204"/>
              </a:rPr>
              <a:t>u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latin typeface="Arial" panose="020B0604020202020204"/>
                <a:cs typeface="Arial" panose="020B0604020202020204"/>
              </a:rPr>
              <a:t>res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am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</a:t>
            </a:r>
            <a:r>
              <a:rPr sz="2000" dirty="0">
                <a:latin typeface="Arial" panose="020B0604020202020204"/>
                <a:cs typeface="Arial" panose="020B0604020202020204"/>
              </a:rPr>
              <a:t>ng</a:t>
            </a:r>
            <a:r>
              <a:rPr sz="2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um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2000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of pr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cess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(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</a:t>
            </a:r>
            <a:r>
              <a:rPr sz="2000" dirty="0">
                <a:latin typeface="Arial" panose="020B0604020202020204"/>
                <a:cs typeface="Arial" panose="020B0604020202020204"/>
              </a:rPr>
              <a:t>r a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gen</a:t>
            </a:r>
            <a:r>
              <a:rPr sz="2000" dirty="0">
                <a:latin typeface="Arial" panose="020B0604020202020204"/>
                <a:cs typeface="Arial" panose="020B0604020202020204"/>
              </a:rPr>
              <a:t>ts)</a:t>
            </a:r>
            <a:r>
              <a:rPr sz="20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for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si</a:t>
            </a:r>
            <a:r>
              <a:rPr sz="20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2000" spc="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da</a:t>
            </a:r>
            <a:r>
              <a:rPr sz="2000" dirty="0">
                <a:latin typeface="Arial" panose="020B0604020202020204"/>
                <a:cs typeface="Arial" panose="020B0604020202020204"/>
              </a:rPr>
              <a:t>ta v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000" dirty="0">
                <a:latin typeface="Arial" panose="020B0604020202020204"/>
                <a:cs typeface="Arial" panose="020B0604020202020204"/>
              </a:rPr>
              <a:t>l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u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2000" dirty="0">
                <a:latin typeface="Arial" panose="020B0604020202020204"/>
                <a:cs typeface="Arial" panose="020B0604020202020204"/>
              </a:rPr>
              <a:t>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内容占位符 2"/>
          <p:cNvSpPr txBox="1"/>
          <p:nvPr/>
        </p:nvSpPr>
        <p:spPr bwMode="auto">
          <a:xfrm>
            <a:off x="224471" y="3284984"/>
            <a:ext cx="8695055" cy="260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36004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u"/>
              <a:defRPr kumimoji="1" sz="24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理解 </a:t>
            </a:r>
            <a:r>
              <a:rPr lang="en-US" altLang="zh-CN" sz="22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Consensus </a:t>
            </a:r>
            <a:r>
              <a:rPr lang="zh-CN" altLang="en-US" sz="22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问题的</a:t>
            </a:r>
            <a:r>
              <a:rPr lang="zh-CN" altLang="en-US" sz="2200" b="1" dirty="0">
                <a:solidFill>
                  <a:srgbClr val="7030A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关键</a:t>
            </a:r>
            <a:r>
              <a:rPr lang="zh-CN" altLang="en-US" sz="22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：</a:t>
            </a:r>
            <a:endParaRPr lang="en-US" altLang="zh-CN" sz="2200" dirty="0">
              <a:solidFill>
                <a:srgbClr val="26262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1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绝对公平，相互独立：所有参与者</a:t>
            </a:r>
            <a:r>
              <a:rPr lang="zh-CN" altLang="en-US" sz="2100" dirty="0">
                <a:solidFill>
                  <a:srgbClr val="443BFF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均可</a:t>
            </a:r>
            <a:r>
              <a:rPr lang="zh-CN" altLang="en-US" sz="21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提案，均可参与提案的决策；</a:t>
            </a:r>
            <a:endParaRPr lang="zh-CN" altLang="en-US" sz="2100" dirty="0">
              <a:solidFill>
                <a:srgbClr val="26262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1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针对某一件事达成完全一致：一件事，只能有</a:t>
            </a:r>
            <a:r>
              <a:rPr lang="zh-CN" altLang="en-US" sz="2100" dirty="0">
                <a:solidFill>
                  <a:srgbClr val="443BFF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一个结论</a:t>
            </a:r>
            <a:r>
              <a:rPr lang="zh-CN" altLang="en-US" sz="21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；</a:t>
            </a:r>
            <a:endParaRPr lang="en-US" altLang="zh-CN" sz="2100" dirty="0">
              <a:solidFill>
                <a:srgbClr val="26262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1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已经达成一致的结论，</a:t>
            </a:r>
            <a:r>
              <a:rPr lang="zh-CN" altLang="en-US" sz="2100" dirty="0">
                <a:solidFill>
                  <a:srgbClr val="443BFF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不可被推翻</a:t>
            </a:r>
            <a:r>
              <a:rPr lang="zh-CN" altLang="en-US" sz="21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；</a:t>
            </a:r>
            <a:endParaRPr lang="zh-CN" altLang="en-US" sz="2100" dirty="0">
              <a:solidFill>
                <a:srgbClr val="26262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1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在整个决策的过程中，</a:t>
            </a:r>
            <a:r>
              <a:rPr lang="zh-CN" altLang="en-US" sz="2100" dirty="0">
                <a:solidFill>
                  <a:srgbClr val="443BFF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没有</a:t>
            </a:r>
            <a:r>
              <a:rPr lang="zh-CN" altLang="en-US" sz="21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参与者</a:t>
            </a:r>
            <a:r>
              <a:rPr lang="zh-CN" altLang="en-US" sz="2100" dirty="0">
                <a:solidFill>
                  <a:srgbClr val="443BFF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说谎</a:t>
            </a:r>
            <a:r>
              <a:rPr lang="zh-CN" altLang="en-US" sz="2100" dirty="0">
                <a:solidFill>
                  <a:srgbClr val="262626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；</a:t>
            </a:r>
            <a:endParaRPr lang="en-US" altLang="zh-CN" sz="2100" dirty="0">
              <a:solidFill>
                <a:srgbClr val="262626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altLang="zh-CN" sz="2000" kern="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172210"/>
            <a:ext cx="884301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ym typeface="+mn-ea"/>
              </a:rPr>
              <a:t>replicated_value:</a:t>
            </a:r>
            <a:r>
              <a:rPr lang="zh-CN" altLang="en-US" sz="2400" b="1" dirty="0">
                <a:sym typeface="+mn-ea"/>
              </a:rPr>
              <a:t>日志更新维护模块</a:t>
            </a:r>
            <a:endParaRPr lang="zh-CN" altLang="en-US" sz="2400" b="1" dirty="0">
              <a:sym typeface="+mn-ea"/>
            </a:endParaRPr>
          </a:p>
          <a:p>
            <a:pPr algn="ctr"/>
            <a:endParaRPr lang="zh-CN" altLang="en-US" b="1" dirty="0"/>
          </a:p>
          <a:p>
            <a:r>
              <a:rPr lang="zh-CN" altLang="en-US" b="1" dirty="0"/>
              <a:t>def save_state(self, instance_number, current_value, promised_id, accepted_id, accepted_value):</a:t>
            </a:r>
            <a:endParaRPr lang="zh-CN" altLang="en-US" b="1" dirty="0"/>
          </a:p>
          <a:p>
            <a:r>
              <a:rPr lang="zh-CN" altLang="en-US" b="1" dirty="0"/>
              <a:t>def load_state(self):</a:t>
            </a:r>
            <a:endParaRPr lang="zh-CN" altLang="en-US" b="1" dirty="0"/>
          </a:p>
          <a:p>
            <a:r>
              <a:rPr lang="zh-CN" altLang="en-US" b="1" dirty="0"/>
              <a:t>通过这两个方法来将交互信息存储。</a:t>
            </a:r>
            <a:endParaRPr lang="zh-CN" altLang="en-US" b="1" dirty="0"/>
          </a:p>
          <a:p>
            <a:r>
              <a:rPr lang="zh-CN" altLang="en-US" b="1" dirty="0"/>
              <a:t>在发送</a:t>
            </a:r>
            <a:r>
              <a:rPr lang="en-US" altLang="zh-CN" b="1" dirty="0"/>
              <a:t>accept</a:t>
            </a:r>
            <a:r>
              <a:rPr lang="zh-CN" altLang="en-US" b="1" dirty="0"/>
              <a:t>和</a:t>
            </a:r>
            <a:r>
              <a:rPr lang="en-US" altLang="zh-CN" b="1" dirty="0"/>
              <a:t>promise</a:t>
            </a:r>
            <a:r>
              <a:rPr lang="zh-CN" altLang="en-US" b="1" dirty="0"/>
              <a:t>之前就要把数据先存储起来</a:t>
            </a:r>
            <a:endParaRPr lang="zh-CN" altLang="en-US" b="1" dirty="0"/>
          </a:p>
          <a:p>
            <a:r>
              <a:rPr lang="zh-CN" altLang="en-US" b="1" dirty="0"/>
              <a:t>日志数剧本地化，持久化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en-US" altLang="zh-CN" b="1" dirty="0"/>
              <a:t>def advance_instance(self, new_instance_number, new_current_value, catchup=False):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 def receive_accepted(self, from_uid, instance_number, proposal_id, proposal_value):</a:t>
            </a:r>
            <a:endParaRPr lang="zh-CN" altLang="en-US" b="1" dirty="0"/>
          </a:p>
          <a:p>
            <a:r>
              <a:rPr lang="zh-CN" altLang="en-US" b="1" dirty="0"/>
              <a:t>self.advance_instance( self.instance_number + 1, proposal_value )</a:t>
            </a:r>
            <a:endParaRPr lang="zh-CN" altLang="en-US" b="1" dirty="0"/>
          </a:p>
          <a:p>
            <a:r>
              <a:rPr lang="zh-CN" altLang="en-US" b="1" dirty="0"/>
              <a:t>当前实例收到足够的</a:t>
            </a:r>
            <a:r>
              <a:rPr lang="en-US" altLang="zh-CN" b="1" dirty="0"/>
              <a:t>accepted</a:t>
            </a:r>
            <a:r>
              <a:rPr lang="zh-CN" altLang="en-US" b="1" dirty="0"/>
              <a:t>完成一致性认同之后，通过</a:t>
            </a:r>
            <a:r>
              <a:rPr lang="zh-CN" altLang="en-US" b="1" dirty="0">
                <a:sym typeface="+mn-ea"/>
              </a:rPr>
              <a:t>instance_number + 1来产生</a:t>
            </a:r>
            <a:r>
              <a:rPr lang="zh-CN" altLang="en-US" b="1" dirty="0"/>
              <a:t>下一个</a:t>
            </a:r>
            <a:r>
              <a:rPr lang="en-US" altLang="zh-CN" b="1" dirty="0"/>
              <a:t>instance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2662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172210"/>
            <a:ext cx="80892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ym typeface="+mn-ea"/>
              </a:rPr>
              <a:t>resolution_strategy:</a:t>
            </a:r>
            <a:r>
              <a:rPr lang="zh-CN" altLang="en-US" sz="2400" b="1" dirty="0">
                <a:sym typeface="+mn-ea"/>
              </a:rPr>
              <a:t>处理多</a:t>
            </a:r>
            <a:r>
              <a:rPr lang="en-US" altLang="zh-CN" sz="2400" b="1" dirty="0">
                <a:sym typeface="+mn-ea"/>
              </a:rPr>
              <a:t>paxos</a:t>
            </a:r>
            <a:r>
              <a:rPr lang="zh-CN" altLang="en-US" sz="2400" b="1" dirty="0">
                <a:sym typeface="+mn-ea"/>
              </a:rPr>
              <a:t>实例之间冲突问题，保证</a:t>
            </a:r>
            <a:r>
              <a:rPr lang="en-US" altLang="zh-CN" sz="2400" b="1" dirty="0">
                <a:sym typeface="+mn-ea"/>
              </a:rPr>
              <a:t>paxos</a:t>
            </a:r>
            <a:r>
              <a:rPr lang="zh-CN" altLang="en-US" sz="2400" b="1" dirty="0">
                <a:sym typeface="+mn-ea"/>
              </a:rPr>
              <a:t>实例能顺利完成共识</a:t>
            </a:r>
            <a:endParaRPr lang="zh-CN" altLang="en-US" b="1" dirty="0"/>
          </a:p>
          <a:p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930" y="2828290"/>
            <a:ext cx="6083300" cy="214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172210"/>
            <a:ext cx="80892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resolution_strategy:</a:t>
            </a:r>
            <a:r>
              <a:rPr lang="zh-CN" altLang="en-US" b="1" dirty="0">
                <a:sym typeface="+mn-ea"/>
              </a:rPr>
              <a:t>处理多</a:t>
            </a:r>
            <a:r>
              <a:rPr lang="en-US" altLang="zh-CN" b="1" dirty="0">
                <a:sym typeface="+mn-ea"/>
              </a:rPr>
              <a:t>paxos</a:t>
            </a:r>
            <a:r>
              <a:rPr lang="zh-CN" altLang="en-US" b="1" dirty="0">
                <a:sym typeface="+mn-ea"/>
              </a:rPr>
              <a:t>实例之间冲突问题，保证</a:t>
            </a:r>
            <a:r>
              <a:rPr lang="en-US" altLang="zh-CN" b="1" dirty="0">
                <a:sym typeface="+mn-ea"/>
              </a:rPr>
              <a:t>paxos</a:t>
            </a:r>
            <a:r>
              <a:rPr lang="zh-CN" altLang="en-US" b="1" dirty="0">
                <a:sym typeface="+mn-ea"/>
              </a:rPr>
              <a:t>实例能顺利完成共识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相比于</a:t>
            </a:r>
            <a:r>
              <a:rPr lang="en-US" altLang="zh-CN" b="1" dirty="0"/>
              <a:t>replicated_value</a:t>
            </a:r>
            <a:r>
              <a:rPr lang="zh-CN" altLang="en-US" b="1" dirty="0"/>
              <a:t>模块，这里的模块是多个实例并行运行，所以在重写</a:t>
            </a:r>
            <a:r>
              <a:rPr lang="en-US" altLang="zh-CN" b="1" dirty="0"/>
              <a:t>replicated_value</a:t>
            </a:r>
            <a:r>
              <a:rPr lang="zh-CN" altLang="en-US" b="1" dirty="0"/>
              <a:t>模块时要先判断相应的</a:t>
            </a:r>
            <a:r>
              <a:rPr lang="en-US" altLang="zh-CN" b="1" dirty="0"/>
              <a:t>instance_number</a:t>
            </a:r>
            <a:endParaRPr lang="zh-CN" altLang="en-US" b="1" dirty="0"/>
          </a:p>
          <a:p>
            <a:endParaRPr lang="en-US" altLang="zh-CN" b="1" dirty="0"/>
          </a:p>
          <a:p>
            <a:r>
              <a:rPr lang="zh-CN" altLang="en-US" b="1" dirty="0"/>
              <a:t>def drive_to_resolution(self):</a:t>
            </a:r>
            <a:endParaRPr lang="zh-CN" altLang="en-US" b="1" dirty="0"/>
          </a:p>
          <a:p>
            <a:r>
              <a:rPr lang="zh-CN" altLang="en-US" b="1" dirty="0"/>
              <a:t>推进一个</a:t>
            </a:r>
            <a:r>
              <a:rPr lang="en-US" altLang="zh-CN" b="1" dirty="0"/>
              <a:t>instance</a:t>
            </a:r>
            <a:r>
              <a:rPr lang="zh-CN" altLang="en-US" b="1" dirty="0"/>
              <a:t>，通过发送一个</a:t>
            </a:r>
            <a:r>
              <a:rPr lang="en-US" altLang="zh-CN" b="1" dirty="0"/>
              <a:t>prepare</a:t>
            </a:r>
            <a:r>
              <a:rPr lang="zh-CN" altLang="en-US" b="1" dirty="0"/>
              <a:t>来启动一个</a:t>
            </a:r>
            <a:r>
              <a:rPr lang="en-US" altLang="zh-CN" b="1" dirty="0"/>
              <a:t>instance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def receive_nack(self, from_uid, instance_number, proposal_id, promised_proposal_id):</a:t>
            </a:r>
            <a:endParaRPr lang="zh-CN" altLang="en-US" b="1" dirty="0"/>
          </a:p>
          <a:p>
            <a:r>
              <a:rPr lang="zh-CN" altLang="en-US" b="1" dirty="0"/>
              <a:t>在该方法中，为了解决多实例共同请求</a:t>
            </a:r>
            <a:r>
              <a:rPr lang="en-US" altLang="zh-CN" b="1" dirty="0"/>
              <a:t>proposal</a:t>
            </a:r>
            <a:r>
              <a:rPr lang="zh-CN" altLang="en-US" b="1" dirty="0"/>
              <a:t>造成了冲突问题，每次造成冲突的时候要将，</a:t>
            </a:r>
            <a:r>
              <a:rPr lang="en-US" altLang="zh-CN" b="1" dirty="0"/>
              <a:t>bakcoff_time</a:t>
            </a:r>
            <a:r>
              <a:rPr lang="zh-CN" altLang="en-US" b="1" dirty="0"/>
              <a:t>乘二，是指数退避法来避免碰撞。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172210"/>
            <a:ext cx="80892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ym typeface="+mn-ea"/>
              </a:rPr>
              <a:t>master_strategy:</a:t>
            </a:r>
            <a:r>
              <a:rPr lang="zh-CN" altLang="en-US" sz="2400" b="1" dirty="0">
                <a:sym typeface="+mn-ea"/>
              </a:rPr>
              <a:t>实现选主功能</a:t>
            </a:r>
            <a:endParaRPr lang="zh-CN" altLang="en-US" b="1" dirty="0"/>
          </a:p>
          <a:p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230" y="1982470"/>
            <a:ext cx="374015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95" y="1162685"/>
            <a:ext cx="920623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ym typeface="+mn-ea"/>
              </a:rPr>
              <a:t>master_strategy:</a:t>
            </a:r>
            <a:r>
              <a:rPr lang="zh-CN" altLang="en-US" sz="2400" b="1" dirty="0">
                <a:sym typeface="+mn-ea"/>
              </a:rPr>
              <a:t>实现选主功能</a:t>
            </a:r>
            <a:endParaRPr lang="zh-CN" altLang="en-US" sz="2400" b="1" dirty="0">
              <a:sym typeface="+mn-ea"/>
            </a:endParaRPr>
          </a:p>
          <a:p>
            <a:pPr algn="ctr"/>
            <a:endParaRPr lang="zh-CN" altLang="en-US" sz="2400" b="1" dirty="0">
              <a:sym typeface="+mn-ea"/>
            </a:endParaRPr>
          </a:p>
          <a:p>
            <a:pPr algn="l"/>
            <a:r>
              <a:rPr lang="zh-CN" altLang="en-US" b="1" dirty="0">
                <a:sym typeface="+mn-ea"/>
              </a:rPr>
              <a:t>主节点有</a:t>
            </a:r>
            <a:r>
              <a:rPr lang="en-US" altLang="zh-CN" b="1" dirty="0">
                <a:sym typeface="+mn-ea"/>
              </a:rPr>
              <a:t>10</a:t>
            </a:r>
            <a:r>
              <a:rPr lang="zh-CN" altLang="en-US" b="1" dirty="0">
                <a:sym typeface="+mn-ea"/>
              </a:rPr>
              <a:t>秒的生命周期，其他节点可以探查主节点状况，在主节点挂掉后保证新的主节点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  <a:p>
            <a:r>
              <a:rPr lang="zh-CN" altLang="en-US" b="1" dirty="0"/>
              <a:t>    def update_lease(self, master_uid):</a:t>
            </a:r>
            <a:endParaRPr lang="zh-CN" altLang="en-US" b="1" dirty="0"/>
          </a:p>
          <a:p>
            <a:r>
              <a:rPr lang="zh-CN" altLang="en-US" b="1" dirty="0"/>
              <a:t>        self.master_uid = master_uid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        if self.network_uid != master_uid:</a:t>
            </a:r>
            <a:endParaRPr lang="zh-CN" altLang="en-US" b="1" dirty="0"/>
          </a:p>
          <a:p>
            <a:r>
              <a:rPr lang="zh-CN" altLang="en-US" b="1" dirty="0"/>
              <a:t>            self.start_master_lease_timer()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        if master_uid == self.network_uid:</a:t>
            </a:r>
            <a:endParaRPr lang="zh-CN" altLang="en-US" b="1" dirty="0"/>
          </a:p>
          <a:p>
            <a:r>
              <a:rPr lang="zh-CN" altLang="en-US" b="1" dirty="0"/>
              <a:t>            renew_delay = (self.lease_start + self.lease_window - 1) - time.time()</a:t>
            </a:r>
            <a:endParaRPr lang="zh-CN" altLang="en-US" b="1" dirty="0"/>
          </a:p>
          <a:p>
            <a:r>
              <a:rPr lang="zh-CN" altLang="en-US" b="1" dirty="0"/>
              <a:t>            </a:t>
            </a:r>
            <a:endParaRPr lang="zh-CN" altLang="en-US" b="1" dirty="0"/>
          </a:p>
          <a:p>
            <a:r>
              <a:rPr lang="zh-CN" altLang="en-US" b="1" dirty="0"/>
              <a:t>            if renew_delay &gt; 0:</a:t>
            </a:r>
            <a:endParaRPr lang="zh-CN" altLang="en-US" b="1" dirty="0"/>
          </a:p>
          <a:p>
            <a:r>
              <a:rPr lang="zh-CN" altLang="en-US" b="1" dirty="0"/>
              <a:t>                reactor.callLater(renew_delay, lambda : self.propose_update(self.network_uid, False))</a:t>
            </a:r>
            <a:endParaRPr lang="zh-CN" altLang="en-US" b="1" dirty="0"/>
          </a:p>
          <a:p>
            <a:r>
              <a:rPr lang="zh-CN" altLang="en-US" b="1" dirty="0"/>
              <a:t>            else:</a:t>
            </a:r>
            <a:endParaRPr lang="zh-CN" altLang="en-US" b="1" dirty="0"/>
          </a:p>
          <a:p>
            <a:r>
              <a:rPr lang="zh-CN" altLang="en-US" b="1" dirty="0"/>
              <a:t>                self.propose_update(self.network_uid, False)</a:t>
            </a:r>
            <a:endParaRPr lang="zh-CN" altLang="en-US" b="1" dirty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95" y="1162685"/>
            <a:ext cx="920623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ym typeface="+mn-ea"/>
              </a:rPr>
              <a:t>master_strategy:</a:t>
            </a:r>
            <a:r>
              <a:rPr lang="zh-CN" altLang="en-US" sz="2400" b="1" dirty="0">
                <a:sym typeface="+mn-ea"/>
              </a:rPr>
              <a:t>实现选主功能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重写</a:t>
            </a:r>
            <a:r>
              <a:rPr lang="en-US" altLang="zh-CN" b="1" dirty="0">
                <a:sym typeface="+mn-ea"/>
              </a:rPr>
              <a:t>resolution_strategy</a:t>
            </a:r>
            <a:r>
              <a:rPr lang="zh-CN" altLang="en-US" b="1" dirty="0">
                <a:sym typeface="+mn-ea"/>
              </a:rPr>
              <a:t>的方法，考虑存在主节点时如何取得一致性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  <a:p>
            <a:r>
              <a:rPr lang="zh-CN" altLang="en-US" b="1" dirty="0"/>
              <a:t>    def drive_to_resolution(self):</a:t>
            </a:r>
            <a:endParaRPr lang="zh-CN" altLang="en-US" b="1" dirty="0"/>
          </a:p>
          <a:p>
            <a:r>
              <a:rPr lang="zh-CN" altLang="en-US" b="1" dirty="0"/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  if self.master_uid == self.network_uid: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self.stop_driving()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if self.paxos.proposal_id.number == 1: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   self.send_accept(self.paxos.proposal_id, self.paxos.proposed_value)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else: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   self.paxos.prepare()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self.retransmit_task = task.LoopingCall( lambda : self.send_prepare(self.paxos.proposal_id) )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self.retransmit_task.start( self.retransmit_interval/1000.0, now=False )</a:t>
            </a:r>
            <a:endParaRPr lang="zh-CN" altLang="en-US" b="1" dirty="0"/>
          </a:p>
          <a:p>
            <a:r>
              <a:rPr lang="zh-CN" altLang="en-US" b="1" dirty="0"/>
              <a:t>        else:</a:t>
            </a:r>
            <a:endParaRPr lang="zh-CN" altLang="en-US" b="1" dirty="0"/>
          </a:p>
          <a:p>
            <a:r>
              <a:rPr lang="zh-CN" altLang="en-US" b="1" dirty="0"/>
              <a:t>            super(DedicatedMasterStrategyMixin,self).drive_to_resolution()</a:t>
            </a:r>
            <a:endParaRPr lang="zh-CN" altLang="en-US" b="1" dirty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154430"/>
            <a:ext cx="80892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sync_strategy:</a:t>
            </a:r>
            <a:r>
              <a:rPr lang="zh-CN" altLang="en-US" b="1" dirty="0">
                <a:sym typeface="+mn-ea"/>
              </a:rPr>
              <a:t>保证重新连接进网络的服务器同步最新的日志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    def receive_catchup(self, from_uid, instance_number, current_value):</a:t>
            </a:r>
            <a:endParaRPr lang="zh-CN" altLang="en-US" b="1" dirty="0"/>
          </a:p>
          <a:p>
            <a:r>
              <a:rPr lang="zh-CN" altLang="en-US" b="1" dirty="0"/>
              <a:t>        if instance_number &gt; self.instance_number:</a:t>
            </a:r>
            <a:endParaRPr lang="zh-CN" altLang="en-US" b="1" dirty="0"/>
          </a:p>
          <a:p>
            <a:r>
              <a:rPr lang="zh-CN" altLang="en-US" b="1" dirty="0"/>
              <a:t>            print 'SYNCHRONIZED: ', instance_number, current_value</a:t>
            </a:r>
            <a:endParaRPr lang="zh-CN" altLang="en-US" b="1" dirty="0"/>
          </a:p>
          <a:p>
            <a:r>
              <a:rPr lang="zh-CN" altLang="en-US" b="1" dirty="0"/>
              <a:t>            self.advance_instance(instance_number, current_value, catchup=True)</a:t>
            </a:r>
            <a:endParaRPr lang="zh-CN" altLang="en-US" b="1" dirty="0"/>
          </a:p>
          <a:p>
            <a:r>
              <a:rPr lang="zh-CN" altLang="en-US" b="1" dirty="0"/>
              <a:t>在接收到</a:t>
            </a:r>
            <a:r>
              <a:rPr lang="en-US" altLang="zh-CN" b="1" dirty="0"/>
              <a:t>catchup</a:t>
            </a:r>
            <a:r>
              <a:rPr lang="zh-CN" altLang="en-US" b="1" dirty="0"/>
              <a:t>之后应该怎么处理。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1615" y="4030345"/>
            <a:ext cx="4870450" cy="109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Reference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87524" y="2201507"/>
            <a:ext cx="885647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36004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u"/>
              <a:defRPr kumimoji="1" sz="24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[1]. </a:t>
            </a:r>
            <a:r>
              <a:rPr lang="en-US" altLang="zh-CN" sz="2100" dirty="0" err="1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Lamport</a:t>
            </a:r>
            <a:r>
              <a:rPr lang="en-US" altLang="zh-CN" sz="21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L. </a:t>
            </a:r>
            <a:r>
              <a:rPr lang="en-US" altLang="zh-CN" sz="2100" dirty="0" err="1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Paxos</a:t>
            </a:r>
            <a:r>
              <a:rPr lang="en-US" altLang="zh-CN" sz="21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made simple[J]. ACM </a:t>
            </a:r>
            <a:r>
              <a:rPr lang="en-US" altLang="zh-CN" sz="2100" dirty="0" err="1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Sigact</a:t>
            </a:r>
            <a:r>
              <a:rPr lang="en-US" altLang="zh-CN" sz="21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News, 2001, 32(4): 18-25.</a:t>
            </a:r>
            <a:endParaRPr lang="en-US" altLang="zh-CN" sz="2100" dirty="0">
              <a:solidFill>
                <a:srgbClr val="26262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1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[2]. </a:t>
            </a:r>
            <a:r>
              <a:rPr lang="en-US" altLang="zh-CN" sz="2100" u="sng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https://github.com/cocagne/multi-paxos-example/</a:t>
            </a:r>
            <a:endParaRPr lang="en-US" altLang="zh-CN" sz="2100" u="sng" dirty="0">
              <a:solidFill>
                <a:srgbClr val="26262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287524" y="1196752"/>
                <a:ext cx="8506014" cy="5316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p"/>
                  <a:defRPr kumimoji="1" sz="28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defRPr>
                </a:lvl1pPr>
                <a:lvl2pPr marL="36004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SzPct val="80000"/>
                  <a:buFont typeface="Wingdings" panose="05000000000000000000" pitchFamily="2" charset="2"/>
                  <a:buChar char="u"/>
                  <a:defRPr kumimoji="1" sz="24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Paxos</m:t>
                    </m:r>
                  </m:oMath>
                </a14:m>
                <a:r>
                  <a:rPr lang="zh-CN" altLang="en-US" sz="22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协议</a:t>
                </a:r>
                <a:r>
                  <a:rPr lang="en-US" altLang="zh-CN" sz="22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200" dirty="0" err="1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Lamport</a:t>
                </a:r>
                <a:r>
                  <a:rPr lang="en-US" altLang="zh-CN" sz="22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2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：</a:t>
                </a:r>
                <a:endParaRPr lang="en-US" altLang="zh-CN" sz="2200" dirty="0">
                  <a:solidFill>
                    <a:srgbClr val="26262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一类协议的</a:t>
                </a:r>
                <a:r>
                  <a:rPr lang="zh-CN" altLang="en-US" sz="2100" dirty="0">
                    <a:solidFill>
                      <a:srgbClr val="443BFF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统称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，常见如：</a:t>
                </a: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basic-</a:t>
                </a:r>
                <a:r>
                  <a:rPr lang="en-US" altLang="zh-CN" sz="2100" dirty="0" err="1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paxos</a:t>
                </a: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、</a:t>
                </a: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multi-</a:t>
                </a:r>
                <a:r>
                  <a:rPr lang="en-US" altLang="zh-CN" sz="2100" dirty="0" err="1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paxos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、</a:t>
                </a: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raft 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等。</a:t>
                </a:r>
                <a:endParaRPr lang="en-US" altLang="zh-CN" sz="2100" dirty="0">
                  <a:solidFill>
                    <a:srgbClr val="26262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solidFill>
                    <a:srgbClr val="26262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 sz="2200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axos</m:t>
                    </m:r>
                  </m:oMath>
                </a14:m>
                <a:r>
                  <a:rPr lang="zh-CN" altLang="en-US" sz="2200" dirty="0">
                    <a:solidFill>
                      <a:srgbClr val="262626"/>
                    </a:solidFill>
                    <a:latin typeface="Cambria" panose="02040503050406030204" pitchFamily="18" charset="0"/>
                    <a:ea typeface="宋体" panose="02010600030101010101" pitchFamily="2" charset="-122"/>
                  </a:rPr>
                  <a:t>协议</a:t>
                </a:r>
                <a:r>
                  <a:rPr lang="zh-CN" altLang="en-US" sz="2200" dirty="0">
                    <a:solidFill>
                      <a:srgbClr val="443BFF"/>
                    </a:solidFill>
                    <a:latin typeface="Cambria" panose="02040503050406030204" pitchFamily="18" charset="0"/>
                    <a:ea typeface="宋体" panose="02010600030101010101" pitchFamily="2" charset="-122"/>
                  </a:rPr>
                  <a:t>解决的问题</a:t>
                </a:r>
                <a:r>
                  <a:rPr lang="zh-CN" altLang="en-US" sz="2200" dirty="0">
                    <a:solidFill>
                      <a:srgbClr val="262626"/>
                    </a:solidFill>
                    <a:latin typeface="Cambria" panose="02040503050406030204" pitchFamily="18" charset="0"/>
                    <a:ea typeface="宋体" panose="02010600030101010101" pitchFamily="2" charset="-122"/>
                  </a:rPr>
                  <a:t>：</a:t>
                </a:r>
                <a:endParaRPr lang="en-US" altLang="zh-CN" sz="2200" dirty="0">
                  <a:solidFill>
                    <a:srgbClr val="262626"/>
                  </a:solidFill>
                  <a:latin typeface="Cambria" panose="020405030504060302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u="sng" dirty="0">
                    <a:latin typeface="Cambria" panose="02040503050406030204" pitchFamily="18" charset="0"/>
                    <a:ea typeface="宋体" panose="02010600030101010101" pitchFamily="2" charset="-122"/>
                  </a:rPr>
                  <a:t>在</a:t>
                </a:r>
                <a:r>
                  <a:rPr lang="zh-CN" altLang="en-US" sz="2100" b="1" u="sng" dirty="0">
                    <a:solidFill>
                      <a:srgbClr val="FF2600"/>
                    </a:solidFill>
                    <a:latin typeface="Cambria" panose="02040503050406030204" pitchFamily="18" charset="0"/>
                    <a:ea typeface="宋体" panose="02010600030101010101" pitchFamily="2" charset="-122"/>
                  </a:rPr>
                  <a:t>不可靠信道</a:t>
                </a:r>
                <a:r>
                  <a:rPr lang="zh-CN" altLang="en-US" sz="2100" u="sng" dirty="0">
                    <a:latin typeface="Cambria" panose="02040503050406030204" pitchFamily="18" charset="0"/>
                    <a:ea typeface="宋体" panose="02010600030101010101" pitchFamily="2" charset="-122"/>
                  </a:rPr>
                  <a:t>中，多个参与者</a:t>
                </a:r>
                <a:r>
                  <a:rPr lang="zh-CN" altLang="en-US" sz="2100" b="1" u="sng" dirty="0">
                    <a:solidFill>
                      <a:srgbClr val="443BFF"/>
                    </a:solidFill>
                    <a:latin typeface="Cambria" panose="02040503050406030204" pitchFamily="18" charset="0"/>
                    <a:ea typeface="宋体" panose="02010600030101010101" pitchFamily="2" charset="-122"/>
                  </a:rPr>
                  <a:t>达成一致观点</a:t>
                </a: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，即将所有节点都写入同一个值或者一个命令序列，且被写入后不再更改。</a:t>
                </a:r>
                <a:endParaRPr lang="en-US" altLang="zh-CN" sz="2100" dirty="0">
                  <a:latin typeface="Cambria" panose="020405030504060302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dirty="0">
                  <a:latin typeface="Cambria" panose="020405030504060302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基本</a:t>
                </a:r>
                <a:r>
                  <a:rPr lang="zh-CN" altLang="en-US" sz="2200" dirty="0">
                    <a:solidFill>
                      <a:srgbClr val="443BFF"/>
                    </a:solidFill>
                    <a:latin typeface="Cambria" panose="02040503050406030204" pitchFamily="18" charset="0"/>
                    <a:ea typeface="宋体" panose="02010600030101010101" pitchFamily="2" charset="-122"/>
                  </a:rPr>
                  <a:t>假设</a:t>
                </a:r>
                <a:r>
                  <a:rPr lang="zh-CN" altLang="en-US" sz="22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：</a:t>
                </a:r>
                <a:endParaRPr lang="en-US" altLang="zh-CN" sz="2200" dirty="0">
                  <a:latin typeface="Cambria" panose="020405030504060302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节点间采用消息通信</a:t>
                </a:r>
                <a:endParaRPr lang="en-US" altLang="zh-CN" sz="2100" dirty="0">
                  <a:latin typeface="Cambria" panose="020405030504060302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采用异步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100" dirty="0">
                    <a:solidFill>
                      <a:srgbClr val="443BFF"/>
                    </a:solidFill>
                    <a:latin typeface="Cambria" panose="02040503050406030204" pitchFamily="18" charset="0"/>
                    <a:ea typeface="宋体" panose="02010600030101010101" pitchFamily="2" charset="-122"/>
                  </a:rPr>
                  <a:t>twisted</a:t>
                </a: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库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、非拜占庭模型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(</a:t>
                </a: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不存在消息篡改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)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消息可能丢失、重复、乱序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(</a:t>
                </a: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网络不可靠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100" kern="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24" y="1196752"/>
                <a:ext cx="8506014" cy="5316846"/>
              </a:xfrm>
              <a:prstGeom prst="rect">
                <a:avLst/>
              </a:prstGeom>
              <a:blipFill rotWithShape="1">
                <a:blip r:embed="rId1"/>
                <a:stretch>
                  <a:fillRect l="-430" r="-788" b="-25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Basic-</a:t>
            </a:r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(basic concepts)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287524" y="1211475"/>
                <a:ext cx="8856476" cy="5316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p"/>
                  <a:defRPr kumimoji="1" sz="28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defRPr>
                </a:lvl1pPr>
                <a:lvl2pPr marL="36004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SzPct val="80000"/>
                  <a:buFont typeface="Wingdings" panose="05000000000000000000" pitchFamily="2" charset="2"/>
                  <a:buChar char="u"/>
                  <a:defRPr kumimoji="1" sz="24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zh-CN" altLang="en-US" sz="22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三个</m:t>
                    </m:r>
                  </m:oMath>
                </a14:m>
                <a:r>
                  <a:rPr lang="zh-CN" altLang="en-US" sz="2200" dirty="0">
                    <a:solidFill>
                      <a:srgbClr val="443BFF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角色</a:t>
                </a:r>
                <a:r>
                  <a:rPr lang="zh-CN" altLang="en-US" sz="22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：</a:t>
                </a:r>
                <a:endParaRPr lang="en-US" altLang="zh-CN" sz="2200" dirty="0">
                  <a:solidFill>
                    <a:srgbClr val="26262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Proposer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	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提出提案，提案信息包括提议编号</a:t>
                </a: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(number)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和提议</a:t>
                </a: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(value)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Acceptor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	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对提议进行决策，即是否 </a:t>
                </a: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accept value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Learner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	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把通过的确定性取值</a:t>
                </a:r>
                <a:r>
                  <a:rPr lang="zh-CN" altLang="en-US" sz="2100" dirty="0">
                    <a:solidFill>
                      <a:srgbClr val="443BFF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同步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给其他未确定的 </a:t>
                </a:r>
                <a:r>
                  <a:rPr lang="en-US" altLang="zh-CN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Acceptors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100" dirty="0">
                    <a:solidFill>
                      <a:srgbClr val="FF26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Note</a:t>
                </a:r>
                <a:r>
                  <a:rPr lang="zh-CN" altLang="en-US" sz="21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：每个参与者可担任多个角色</a:t>
                </a:r>
                <a:endParaRPr lang="en-US" altLang="zh-CN" sz="2100" dirty="0">
                  <a:solidFill>
                    <a:srgbClr val="26262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000" dirty="0">
                  <a:solidFill>
                    <a:srgbClr val="26262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solidFill>
                      <a:srgbClr val="262626"/>
                    </a:solidFill>
                    <a:latin typeface="Cambria" panose="02040503050406030204" pitchFamily="18" charset="0"/>
                    <a:ea typeface="宋体" panose="02010600030101010101" pitchFamily="2" charset="-122"/>
                  </a:rPr>
                  <a:t>算法保证一致性的</a:t>
                </a:r>
                <a:r>
                  <a:rPr lang="zh-CN" altLang="en-US" sz="2200" dirty="0">
                    <a:solidFill>
                      <a:srgbClr val="443BFF"/>
                    </a:solidFill>
                    <a:latin typeface="Cambria" panose="02040503050406030204" pitchFamily="18" charset="0"/>
                    <a:ea typeface="宋体" panose="02010600030101010101" pitchFamily="2" charset="-122"/>
                  </a:rPr>
                  <a:t>基本语义</a:t>
                </a:r>
                <a:r>
                  <a:rPr lang="zh-CN" altLang="en-US" sz="2200" dirty="0">
                    <a:solidFill>
                      <a:srgbClr val="262626"/>
                    </a:solidFill>
                    <a:latin typeface="Cambria" panose="02040503050406030204" pitchFamily="18" charset="0"/>
                    <a:ea typeface="宋体" panose="02010600030101010101" pitchFamily="2" charset="-122"/>
                  </a:rPr>
                  <a:t>：</a:t>
                </a:r>
                <a:endParaRPr lang="en-US" altLang="zh-CN" sz="2200" dirty="0">
                  <a:solidFill>
                    <a:srgbClr val="262626"/>
                  </a:solidFill>
                  <a:latin typeface="Cambria" panose="020405030504060302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提议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(value)</a:t>
                </a: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只有在被 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proposers </a:t>
                </a: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提出后才能被批准</a:t>
                </a:r>
                <a:endParaRPr lang="en-US" altLang="zh-CN" sz="2100" dirty="0">
                  <a:latin typeface="Cambria" panose="020405030504060302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在一次 </a:t>
                </a:r>
                <a:r>
                  <a:rPr lang="en-US" altLang="zh-CN" sz="2100" dirty="0" err="1">
                    <a:latin typeface="Cambria" panose="02040503050406030204" pitchFamily="18" charset="0"/>
                    <a:ea typeface="宋体" panose="02010600030101010101" pitchFamily="2" charset="-122"/>
                  </a:rPr>
                  <a:t>Paxos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算法的执行实例中，只批准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(chosen)</a:t>
                </a: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一个 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value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Learners </a:t>
                </a: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只能获得被批准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(chosen)</a:t>
                </a:r>
                <a:r>
                  <a:rPr lang="zh-CN" altLang="en-US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的 </a:t>
                </a:r>
                <a:r>
                  <a:rPr lang="en-US" altLang="zh-CN" sz="2100" dirty="0">
                    <a:latin typeface="Cambria" panose="02040503050406030204" pitchFamily="18" charset="0"/>
                    <a:ea typeface="宋体" panose="02010600030101010101" pitchFamily="2" charset="-122"/>
                  </a:rPr>
                  <a:t>value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kern="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24" y="1211475"/>
                <a:ext cx="8856476" cy="5316846"/>
              </a:xfrm>
              <a:prstGeom prst="rect">
                <a:avLst/>
              </a:prstGeom>
              <a:blipFill rotWithShape="1">
                <a:blip r:embed="rId1"/>
                <a:stretch>
                  <a:fillRect l="-4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Basic-</a:t>
            </a:r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(basic concepts)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287524" y="1161488"/>
                <a:ext cx="8506014" cy="5329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p"/>
                  <a:defRPr kumimoji="1" sz="28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defRPr>
                </a:lvl1pPr>
                <a:lvl2pPr marL="36004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SzPct val="80000"/>
                  <a:buFont typeface="Wingdings" panose="05000000000000000000" pitchFamily="2" charset="2"/>
                  <a:buChar char="u"/>
                  <a:defRPr kumimoji="1" sz="24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基于上述语义，可推导出</a:t>
                </a:r>
                <a:r>
                  <a:rPr lang="zh-CN" altLang="en-US" sz="2200" dirty="0">
                    <a:solidFill>
                      <a:srgbClr val="443BFF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四个约束</a:t>
                </a:r>
                <a:r>
                  <a:rPr lang="zh-CN" altLang="en-US" sz="2200" dirty="0">
                    <a:solidFill>
                      <a:srgbClr val="26262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，用以实现一致性</a:t>
                </a:r>
                <a:endParaRPr lang="en-US" altLang="zh-CN" sz="2200" dirty="0">
                  <a:solidFill>
                    <a:srgbClr val="26262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50000"/>
                  </a:lnSpc>
                  <a:spcBef>
                    <a:spcPts val="0"/>
                  </a:spcBef>
                  <a:buNone/>
                </a:pPr>
                <a:endParaRPr lang="en-US" altLang="zh-CN" sz="2200" b="0" dirty="0">
                  <a:solidFill>
                    <a:srgbClr val="26262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P1 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：一个</a:t>
                </a:r>
                <a:r>
                  <a:rPr lang="en-US" altLang="zh-CN" sz="2100" dirty="0">
                    <a:solidFill>
                      <a:srgbClr val="443BFF"/>
                    </a:solidFill>
                    <a:ea typeface="宋体" panose="02010600030101010101" pitchFamily="2" charset="-122"/>
                  </a:rPr>
                  <a:t>acceptor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必须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第一次收到的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proposal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；</a:t>
                </a:r>
                <a:endParaRPr lang="en-US" altLang="zh-CN" sz="21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 i="0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P</m:t>
                    </m:r>
                    <m:sSup>
                      <m:sSupPr>
                        <m:ctrlPr>
                          <a:rPr lang="en-US" altLang="zh-CN" sz="21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10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b="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a</m:t>
                        </m:r>
                      </m:sup>
                    </m:sSup>
                    <m:r>
                      <a:rPr lang="zh-CN" altLang="en-US" sz="2100" i="1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</m:oMath>
                </a14:m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一旦一个具有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value </a:t>
                </a:r>
                <a:r>
                  <a:rPr lang="en-US" altLang="zh-CN" sz="2100" i="1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的提案被批准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(chosen)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，那么之后任何</a:t>
                </a:r>
                <a:r>
                  <a:rPr lang="en-US" altLang="zh-CN" sz="2100" dirty="0">
                    <a:solidFill>
                      <a:srgbClr val="443BFF"/>
                    </a:solidFill>
                    <a:ea typeface="宋体" panose="02010600030101010101" pitchFamily="2" charset="-122"/>
                  </a:rPr>
                  <a:t>acceptor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再次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 accept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的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proposal </a:t>
                </a:r>
                <a:r>
                  <a:rPr lang="zh-CN" altLang="en-US" sz="2100" u="sng" dirty="0">
                    <a:solidFill>
                      <a:srgbClr val="FF2600"/>
                    </a:solidFill>
                    <a:ea typeface="宋体" panose="02010600030101010101" pitchFamily="2" charset="-122"/>
                  </a:rPr>
                  <a:t>必须具有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value </a:t>
                </a:r>
                <a:r>
                  <a:rPr lang="en-US" altLang="zh-CN" sz="2100" i="1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；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sz="2100" b="1" dirty="0">
                    <a:solidFill>
                      <a:srgbClr val="FF2600"/>
                    </a:solidFill>
                    <a:ea typeface="宋体" panose="02010600030101010101" pitchFamily="2" charset="-122"/>
                  </a:rPr>
                  <a:t>后者认同前者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 i="0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P</m:t>
                    </m:r>
                    <m:sSup>
                      <m:sSupPr>
                        <m:ctrlPr>
                          <a:rPr lang="en-US" altLang="zh-CN" sz="21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10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b="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b</m:t>
                        </m:r>
                      </m:sup>
                    </m:sSup>
                    <m:r>
                      <a:rPr lang="zh-CN" altLang="en-US" sz="2100" i="1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</m:oMath>
                </a14:m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一旦一个具有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value </a:t>
                </a:r>
                <a:r>
                  <a:rPr lang="en-US" altLang="zh-CN" sz="2100" i="1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的提案被批准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(chosen)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，那么以后任何 </a:t>
                </a:r>
                <a:r>
                  <a:rPr lang="en-US" altLang="zh-CN" sz="2100" dirty="0">
                    <a:solidFill>
                      <a:srgbClr val="7030A0"/>
                    </a:solidFill>
                    <a:ea typeface="宋体" panose="02010600030101010101" pitchFamily="2" charset="-122"/>
                  </a:rPr>
                  <a:t>proposer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提出的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proposal </a:t>
                </a:r>
                <a:r>
                  <a:rPr lang="zh-CN" altLang="en-US" sz="2100" u="sng" dirty="0">
                    <a:solidFill>
                      <a:srgbClr val="FF2600"/>
                    </a:solidFill>
                    <a:ea typeface="宋体" panose="02010600030101010101" pitchFamily="2" charset="-122"/>
                  </a:rPr>
                  <a:t>必须具有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value </a:t>
                </a:r>
                <a:r>
                  <a:rPr lang="en-US" altLang="zh-CN" sz="2100" i="1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；</a:t>
                </a:r>
                <a:endParaRPr lang="en-US" altLang="zh-CN" sz="21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P</m:t>
                    </m:r>
                    <m:sSup>
                      <m:sSupPr>
                        <m:ctrlPr>
                          <a:rPr lang="en-US" altLang="zh-CN" sz="21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100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b="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</m:t>
                        </m:r>
                      </m:sup>
                    </m:sSup>
                    <m:r>
                      <a:rPr lang="zh-CN" altLang="en-US" sz="2100" i="1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：若</m:t>
                    </m:r>
                  </m:oMath>
                </a14:m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一个编号为 </a:t>
                </a:r>
                <a:r>
                  <a:rPr lang="en-US" altLang="zh-CN" sz="2100" i="1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n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的提案具有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value </a:t>
                </a:r>
                <a:r>
                  <a:rPr lang="en-US" altLang="zh-CN" sz="2100" i="1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，那么存在一个</a:t>
                </a:r>
                <a:r>
                  <a:rPr lang="zh-CN" altLang="en-US" sz="2100" dirty="0">
                    <a:solidFill>
                      <a:srgbClr val="443BFF"/>
                    </a:solidFill>
                    <a:ea typeface="宋体" panose="02010600030101010101" pitchFamily="2" charset="-122"/>
                  </a:rPr>
                  <a:t>多数派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a)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要么其中所有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acceptor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都没有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 accept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编号小于 </a:t>
                </a:r>
                <a:r>
                  <a:rPr lang="en-US" altLang="zh-CN" sz="2100" i="1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n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的任何提案；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b)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要么大多数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acceptor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批准的所有编号小于 </a:t>
                </a:r>
                <a:r>
                  <a:rPr lang="en-US" altLang="zh-CN" sz="2100" i="1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n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的提案中编号最大的那个提案具有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value </a:t>
                </a:r>
                <a:r>
                  <a:rPr lang="en-US" altLang="zh-CN" sz="2100" i="1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;</a:t>
                </a: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24" y="1161488"/>
                <a:ext cx="8506014" cy="5329662"/>
              </a:xfrm>
              <a:prstGeom prst="rect">
                <a:avLst/>
              </a:prstGeom>
              <a:blipFill rotWithShape="1">
                <a:blip r:embed="rId1"/>
                <a:stretch>
                  <a:fillRect l="-931" r="-7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Basic-</a:t>
            </a:r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(Algorithm)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291278" y="1448780"/>
                <a:ext cx="8676964" cy="48605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p"/>
                  <a:defRPr kumimoji="1" sz="28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defRPr>
                </a:lvl1pPr>
                <a:lvl2pPr marL="36004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SzPct val="80000"/>
                  <a:buFont typeface="Wingdings" panose="05000000000000000000" pitchFamily="2" charset="2"/>
                  <a:buChar char="u"/>
                  <a:defRPr kumimoji="1" sz="24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算法变量定义：</a:t>
                </a:r>
                <a:endParaRPr lang="en-US" altLang="zh-CN" sz="22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Proposal Number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：</a:t>
                </a:r>
                <a:r>
                  <a:rPr lang="zh-CN" altLang="en-US" sz="2100" u="sng" dirty="0">
                    <a:solidFill>
                      <a:srgbClr val="443BFF"/>
                    </a:solidFill>
                    <a:ea typeface="宋体" panose="02010600030101010101" pitchFamily="2" charset="-122"/>
                  </a:rPr>
                  <a:t>唯一标识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所有的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Propose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，包括不同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Proposers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发出的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Propose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，同一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Proposer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发出的不同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Propose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。单一递增，大小代表了优先级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sz="2100" b="1" dirty="0">
                    <a:solidFill>
                      <a:srgbClr val="FF2600"/>
                    </a:solidFill>
                    <a:ea typeface="宋体" panose="02010600030101010101" pitchFamily="2" charset="-122"/>
                  </a:rPr>
                  <a:t>作用？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)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；另外参考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Chubby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论文中提议</a:t>
                </a:r>
                <a:r>
                  <a:rPr lang="zh-CN" altLang="en-US" sz="2100" dirty="0">
                    <a:solidFill>
                      <a:srgbClr val="7030A0"/>
                    </a:solidFill>
                    <a:ea typeface="宋体" panose="02010600030101010101" pitchFamily="2" charset="-122"/>
                  </a:rPr>
                  <a:t>编号的给定方法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，假设有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n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个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Proposer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，每个编号为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1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100" b="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sub>
                    </m:sSub>
                    <m:r>
                      <a:rPr lang="zh-CN" altLang="en-US" sz="2100" i="1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100" b="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则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Proposal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编号的任何值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</m:oMath>
                </a14:m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都应该大于它已知的最大值，并且满足：</a:t>
                </a:r>
                <a:endParaRPr lang="en-US" altLang="zh-CN" sz="21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marL="74295" lvl="1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r>
                        <a:rPr lang="en-US" altLang="zh-CN" sz="2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=</m:t>
                      </m:r>
                      <m:r>
                        <a:rPr lang="en-US" altLang="zh-CN" sz="2100" b="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𝑘</m:t>
                      </m:r>
                      <m:r>
                        <a:rPr lang="en-US" altLang="zh-CN" sz="2100" b="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∗</m:t>
                      </m:r>
                      <m:r>
                        <a:rPr lang="en-US" altLang="zh-CN" sz="2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2100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+</m:t>
                      </m:r>
                      <m:sSub>
                        <m:sSubPr>
                          <m:ctrlPr>
                            <a:rPr lang="en-US" altLang="zh-CN" sz="2100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100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sz="2100" b="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Value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：提议的值，可以是某个操作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设置某个变量的值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…)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；</a:t>
                </a:r>
                <a:endParaRPr lang="en-US" altLang="zh-CN" sz="21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Instance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：由用户请求转化的 </a:t>
                </a:r>
                <a:r>
                  <a:rPr lang="en-US" altLang="zh-CN" sz="2100" dirty="0" err="1">
                    <a:solidFill>
                      <a:srgbClr val="262626"/>
                    </a:solidFill>
                    <a:ea typeface="宋体" panose="02010600030101010101" pitchFamily="2" charset="-122"/>
                  </a:rPr>
                  <a:t>Paxos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zh-CN" altLang="en-US" sz="2100" dirty="0">
                    <a:solidFill>
                      <a:srgbClr val="7030A0"/>
                    </a:solidFill>
                    <a:ea typeface="宋体" panose="02010600030101010101" pitchFamily="2" charset="-122"/>
                  </a:rPr>
                  <a:t>实例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；</a:t>
                </a:r>
                <a:endParaRPr lang="en-US" altLang="zh-CN" sz="21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278" y="1448780"/>
                <a:ext cx="8676964" cy="4860540"/>
              </a:xfrm>
              <a:prstGeom prst="rect">
                <a:avLst/>
              </a:prstGeom>
              <a:blipFill rotWithShape="1">
                <a:blip r:embed="rId1"/>
                <a:stretch>
                  <a:fillRect l="-422" r="-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Basic-</a:t>
            </a:r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(Algorithm)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170765" y="980728"/>
                <a:ext cx="8910482" cy="3644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p"/>
                  <a:defRPr kumimoji="1" sz="28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defRPr>
                </a:lvl1pPr>
                <a:lvl2pPr marL="36004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SzPct val="80000"/>
                  <a:buFont typeface="Wingdings" panose="05000000000000000000" pitchFamily="2" charset="2"/>
                  <a:buChar char="u"/>
                  <a:defRPr kumimoji="1" sz="24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Prepare </a:t>
                </a: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阶段：</a:t>
                </a:r>
                <a:endParaRPr lang="en-US" altLang="zh-CN" sz="22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当</a:t>
                </a:r>
                <a:r>
                  <a:rPr lang="en-US" altLang="zh-CN" sz="2100" dirty="0" err="1">
                    <a:solidFill>
                      <a:srgbClr val="443BFF"/>
                    </a:solidFill>
                    <a:ea typeface="宋体" panose="02010600030101010101" pitchFamily="2" charset="-122"/>
                  </a:rPr>
                  <a:t>Porposer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提出方案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00" b="0" i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sub>
                    </m:sSub>
                  </m:oMath>
                </a14:m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，需要先向大多数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Acceptor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 发出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prepare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请求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含</a:t>
                </a:r>
                <a:r>
                  <a:rPr kumimoji="0" lang="zh-CN" altLang="en-US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序列号</a:t>
                </a:r>
                <a:r>
                  <a:rPr kumimoji="0" lang="en-US" altLang="zh-CN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b="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sub>
                    </m:sSub>
                  </m:oMath>
                </a14:m>
                <a:r>
                  <a:rPr kumimoji="0" lang="en-US" altLang="zh-CN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&gt;)</a:t>
                </a:r>
                <a:r>
                  <a:rPr kumimoji="0" lang="zh-CN" altLang="en-US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；</a:t>
                </a:r>
                <a:endParaRPr lang="en-US" altLang="zh-CN" sz="2100" i="0" dirty="0">
                  <a:solidFill>
                    <a:srgbClr val="26262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当</a:t>
                </a:r>
                <a:r>
                  <a:rPr lang="en-US" altLang="zh-CN" sz="2100" dirty="0">
                    <a:solidFill>
                      <a:srgbClr val="443BFF"/>
                    </a:solidFill>
                    <a:ea typeface="宋体" panose="02010600030101010101" pitchFamily="2" charset="-122"/>
                  </a:rPr>
                  <a:t>Acceptor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接收到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prepare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请求</a:t>
                </a:r>
                <a:r>
                  <a:rPr kumimoji="0" lang="en-US" altLang="zh-CN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b="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sub>
                    </m:sSub>
                  </m:oMath>
                </a14:m>
                <a:r>
                  <a:rPr kumimoji="0" lang="en-US" altLang="zh-CN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&gt;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时，检查自身上次回复过的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prepare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请求</a:t>
                </a:r>
                <a:r>
                  <a:rPr kumimoji="0" lang="en-US" altLang="zh-CN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b="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max</m:t>
                        </m:r>
                        <m:r>
                          <a:rPr kumimoji="0" lang="en-US" altLang="zh-CN" sz="2100" b="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kumimoji="0" lang="en-US" altLang="zh-CN" sz="2100" b="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last</m:t>
                        </m:r>
                      </m:sub>
                    </m:sSub>
                  </m:oMath>
                </a14:m>
                <a:r>
                  <a:rPr kumimoji="0" lang="en-US" altLang="zh-CN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&gt; </a:t>
                </a:r>
                <a:r>
                  <a:rPr kumimoji="0" lang="zh-CN" altLang="en-US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 smtClean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i="1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sub>
                    </m:sSub>
                    <m:r>
                      <a:rPr kumimoji="0" lang="en-US" altLang="zh-CN" sz="2100" b="0" i="1" dirty="0" smtClean="0">
                        <a:solidFill>
                          <a:srgbClr val="FF26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</m:oMath>
                </a14:m>
                <a:r>
                  <a:rPr kumimoji="0" lang="en-US" altLang="zh-CN" sz="2100" dirty="0">
                    <a:solidFill>
                      <a:srgbClr val="FF26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 smtClean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max</m:t>
                        </m:r>
                        <m:r>
                          <a:rPr kumimoji="0" lang="en-US" altLang="zh-CN" sz="2100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kumimoji="0" lang="en-US" altLang="zh-CN" sz="2100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last</m:t>
                        </m:r>
                      </m:sub>
                    </m:sSub>
                    <m:r>
                      <a:rPr kumimoji="0" lang="zh-CN" altLang="en-US" sz="2100" i="1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，回复</m:t>
                    </m:r>
                  </m:oMath>
                </a14:m>
                <a:r>
                  <a:rPr kumimoji="0" lang="en-US" altLang="zh-CN" sz="2100" i="1" dirty="0">
                    <a:solidFill>
                      <a:srgbClr val="443BFF"/>
                    </a:solidFill>
                    <a:latin typeface="Tahoma"/>
                    <a:ea typeface="宋体" panose="02010600030101010101" pitchFamily="2" charset="-122"/>
                  </a:rPr>
                  <a:t>&lt;</a:t>
                </a:r>
                <a14:m>
                  <m:oMath xmlns:m="http://schemas.openxmlformats.org/officeDocument/2006/math">
                    <m:r>
                      <a:rPr kumimoji="0" lang="en-US" altLang="zh-CN" sz="2100" i="1" dirty="0" smtClean="0">
                        <a:solidFill>
                          <a:srgbClr val="443B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𝑜𝑘</m:t>
                    </m:r>
                    <m:r>
                      <a:rPr kumimoji="0" lang="en-US" altLang="zh-CN" sz="2100" i="1" dirty="0" smtClean="0">
                        <a:solidFill>
                          <a:srgbClr val="443B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kumimoji="0" lang="en-US" altLang="zh-CN" sz="2100" b="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b="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kumimoji="0" lang="en-US" altLang="zh-CN" sz="2100" b="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h𝑖𝑔h𝑒𝑠𝑡</m:t>
                        </m:r>
                        <m:r>
                          <a:rPr kumimoji="0" lang="en-US" altLang="zh-CN" sz="2100" b="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a:rPr kumimoji="0" lang="en-US" altLang="zh-CN" sz="2100" b="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𝑎𝑐𝑐𝑒𝑝𝑡𝑒𝑑</m:t>
                        </m:r>
                      </m:sub>
                    </m:sSub>
                    <m:r>
                      <a:rPr kumimoji="0" lang="en-US" altLang="zh-CN" sz="2100" b="0" i="1" dirty="0" smtClean="0">
                        <a:solidFill>
                          <a:srgbClr val="443B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kumimoji="0" lang="en-US" altLang="zh-CN" sz="2100" b="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b="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2100" b="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𝑎𝑐𝑐𝑒𝑝𝑡𝑒𝑑</m:t>
                        </m:r>
                      </m:sub>
                    </m:sSub>
                  </m:oMath>
                </a14:m>
                <a:r>
                  <a:rPr kumimoji="0" lang="en-US" altLang="zh-CN" sz="2100" i="1" dirty="0">
                    <a:solidFill>
                      <a:srgbClr val="443BFF"/>
                    </a:solidFill>
                    <a:latin typeface="Tahoma"/>
                    <a:ea typeface="宋体" panose="02010600030101010101" pitchFamily="2" charset="-122"/>
                  </a:rPr>
                  <a:t>&gt;</a:t>
                </a:r>
                <a:r>
                  <a:rPr kumimoji="0" lang="zh-CN" altLang="en-US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并</a:t>
                </a:r>
                <a:r>
                  <a:rPr kumimoji="0" lang="en-US" altLang="zh-CN" sz="2100" dirty="0">
                    <a:solidFill>
                      <a:srgbClr val="26262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promise</a:t>
                </a:r>
                <a:r>
                  <a:rPr kumimoji="0" lang="zh-CN" altLang="en-US" sz="2100" dirty="0">
                    <a:solidFill>
                      <a:srgbClr val="26262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不再处理编号小于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1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b="0" i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kumimoji="0" lang="zh-CN" altLang="en-US" sz="2100" dirty="0">
                    <a:solidFill>
                      <a:srgbClr val="26262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的请求，即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i="0" dirty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max</m:t>
                        </m:r>
                        <m:r>
                          <a:rPr kumimoji="0" lang="en-US" altLang="zh-CN" sz="2100" b="0" i="0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kumimoji="0" lang="en-US" altLang="zh-CN" sz="2100" b="0" i="0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last</m:t>
                        </m:r>
                      </m:sub>
                    </m:sSub>
                    <m:r>
                      <a:rPr kumimoji="0" lang="en-US" altLang="zh-CN" sz="2100" b="0" i="0" dirty="0" smtClean="0">
                        <a:solidFill>
                          <a:srgbClr val="443B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kumimoji="0" lang="en-US" altLang="zh-CN" sz="2100" dirty="0">
                    <a:solidFill>
                      <a:srgbClr val="443BFF"/>
                    </a:solidFill>
                    <a:latin typeface="Tahoma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b="0" i="0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sub>
                    </m:sSub>
                    <m:r>
                      <a:rPr kumimoji="0" lang="en-US" altLang="zh-CN" sz="2100" i="1" dirty="0">
                        <a:solidFill>
                          <a:srgbClr val="443B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altLang="en-US" sz="2100" dirty="0">
                    <a:solidFill>
                      <a:srgbClr val="26262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；否则，</a:t>
                </a:r>
                <a:r>
                  <a:rPr kumimoji="0" lang="en-US" altLang="zh-CN" sz="2100" dirty="0">
                    <a:solidFill>
                      <a:srgbClr val="443B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reject</a:t>
                </a:r>
                <a:r>
                  <a:rPr kumimoji="0" lang="zh-CN" altLang="en-US" sz="21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失败请求需回到上步，修改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kumimoji="0" lang="zh-CN" altLang="en-US" sz="2100" dirty="0">
                    <a:solidFill>
                      <a:srgbClr val="26262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再重新发起提议；</a:t>
                </a:r>
                <a:r>
                  <a:rPr kumimoji="0" lang="en-US" altLang="zh-CN" sz="2100" dirty="0">
                    <a:solidFill>
                      <a:srgbClr val="26262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kumimoji="0" lang="en-US" altLang="zh-CN" sz="2100" dirty="0">
                    <a:solidFill>
                      <a:srgbClr val="FF26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Note</a:t>
                </a:r>
                <a:r>
                  <a:rPr kumimoji="0" lang="zh-CN" altLang="en-US" sz="2100" dirty="0">
                    <a:solidFill>
                      <a:srgbClr val="26262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：两种情况</a:t>
                </a:r>
                <a:r>
                  <a:rPr kumimoji="0" lang="en-US" altLang="zh-CN" sz="2100" dirty="0">
                    <a:solidFill>
                      <a:srgbClr val="26262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765" y="980728"/>
                <a:ext cx="8910482" cy="3644422"/>
              </a:xfrm>
              <a:prstGeom prst="rect">
                <a:avLst/>
              </a:prstGeom>
              <a:blipFill rotWithShape="1">
                <a:blip r:embed="rId1"/>
                <a:stretch>
                  <a:fillRect l="-410" r="-8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8" name="图片 7" descr="图片包含 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2" y="4625150"/>
            <a:ext cx="8640000" cy="18884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Basic-</a:t>
            </a:r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(Algorithm)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224516" y="908720"/>
                <a:ext cx="8919483" cy="3024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p"/>
                  <a:defRPr kumimoji="1" sz="28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defRPr>
                </a:lvl1pPr>
                <a:lvl2pPr marL="36004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SzPct val="80000"/>
                  <a:buFont typeface="Wingdings" panose="05000000000000000000" pitchFamily="2" charset="2"/>
                  <a:buChar char="u"/>
                  <a:defRPr kumimoji="1" sz="24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 </a:t>
                </a: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阶段：</a:t>
                </a:r>
                <a:endParaRPr lang="en-US" altLang="zh-CN" sz="22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收到半数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Acceptors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承诺的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Proposer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，发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请求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b="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  <m:r>
                      <a:rPr kumimoji="0" lang="en-US" altLang="zh-CN" sz="2100" i="1" dirty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,  </m:t>
                    </m:r>
                    <m:sSub>
                      <m:sSubPr>
                        <m:ctrlPr>
                          <a:rPr kumimoji="0" lang="en-US" altLang="zh-CN" sz="21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b="0" i="0" dirty="0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0" lang="en-US" altLang="zh-CN" sz="2100" dirty="0">
                    <a:solidFill>
                      <a:srgbClr val="262626"/>
                    </a:solidFill>
                    <a:latin typeface="Tahoma"/>
                    <a:ea typeface="宋体" panose="02010600030101010101" pitchFamily="2" charset="-122"/>
                  </a:rPr>
                  <a:t>&gt;)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到所有节点：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i="1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  <m:r>
                      <a:rPr kumimoji="0" lang="en-US" altLang="zh-CN" sz="2100" i="1" dirty="0" smtClean="0">
                        <a:solidFill>
                          <a:srgbClr val="FF26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</m:t>
                    </m:r>
                  </m:oMath>
                </a14:m>
                <a:r>
                  <a:rPr kumimoji="0" lang="en-US" altLang="zh-CN" sz="2100" dirty="0">
                    <a:solidFill>
                      <a:srgbClr val="FF2600"/>
                    </a:solidFill>
                    <a:latin typeface="Tahoma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max</m:t>
                        </m:r>
                        <m:r>
                          <a:rPr kumimoji="0" lang="en-US" altLang="zh-CN" sz="2100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kumimoji="0" lang="en-US" altLang="zh-CN" sz="2100" dirty="0">
                            <a:solidFill>
                              <a:srgbClr val="FF26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last</m:t>
                        </m:r>
                      </m:sub>
                    </m:sSub>
                  </m:oMath>
                </a14:m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kumimoji="0" lang="en-US" altLang="zh-CN" sz="2100" b="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h𝑖𝑔h𝑒𝑠𝑡</m:t>
                        </m:r>
                        <m:r>
                          <a:rPr kumimoji="0" lang="en-US" altLang="zh-CN" sz="2100" b="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a:rPr kumimoji="0" lang="en-US" altLang="zh-CN" sz="2100" b="0" i="1" dirty="0" smtClean="0">
                            <a:solidFill>
                              <a:srgbClr val="443B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𝑎𝑐𝑐𝑒𝑝𝑡𝑒𝑑</m:t>
                        </m:r>
                      </m:sub>
                    </m:sSub>
                    <m:r>
                      <a:rPr kumimoji="0" lang="en-US" altLang="zh-CN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kumimoji="0" lang="en-US" altLang="zh-CN" sz="2100" dirty="0">
                    <a:solidFill>
                      <a:schemeClr val="tx1"/>
                    </a:solidFill>
                    <a:latin typeface="Tahoma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n-US" altLang="zh-CN" sz="2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21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max</m:t>
                            </m:r>
                            <m:r>
                              <a:rPr kumimoji="0" lang="en-US" altLang="zh-CN" sz="21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1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last</m:t>
                            </m:r>
                          </m:sub>
                        </m:sSub>
                        <m:r>
                          <a:rPr kumimoji="0" lang="en-US" altLang="zh-CN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kumimoji="0" lang="en-US" altLang="zh-CN" sz="2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n-US" altLang="zh-CN" sz="21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1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CN" sz="21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𝑎𝑐𝑐𝑒𝑝𝑡𝑒𝑑</m:t>
                            </m:r>
                          </m:sub>
                        </m:sSub>
                        <m:r>
                          <a:rPr kumimoji="0" lang="en-US" altLang="zh-CN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kumimoji="0" lang="en-US" altLang="zh-CN" sz="21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21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kumimoji="0" lang="zh-CN" altLang="en-US" sz="21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并本地持久化，返回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accepted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给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Proposer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；若该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Proposer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收到的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accepted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过半，则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在本轮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Instance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中被批准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(chosen)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，否则返回上一阶段；</a:t>
                </a:r>
                <a:endParaRPr lang="en-US" altLang="zh-CN" sz="21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否则，</a:t>
                </a:r>
                <a:r>
                  <a:rPr lang="en-US" altLang="zh-CN" sz="2100" dirty="0">
                    <a:solidFill>
                      <a:srgbClr val="443BFF"/>
                    </a:solidFill>
                    <a:ea typeface="宋体" panose="02010600030101010101" pitchFamily="2" charset="-122"/>
                  </a:rPr>
                  <a:t>reject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并且返回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max</m:t>
                        </m:r>
                        <m:r>
                          <a:rPr kumimoji="0" lang="en-US" altLang="zh-CN" sz="2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kumimoji="0" lang="en-US" altLang="zh-CN" sz="2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last</m:t>
                        </m:r>
                      </m:sub>
                    </m:sSub>
                    <m:r>
                      <a:rPr kumimoji="0" lang="zh-CN" altLang="en-US" sz="21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kumimoji="0" lang="zh-CN" altLang="en-US" sz="21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失败请求需返回上一阶段重新开始；</a:t>
                </a:r>
                <a:endParaRPr lang="en-US" altLang="zh-CN" sz="21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516" y="908720"/>
                <a:ext cx="8919483" cy="3024336"/>
              </a:xfrm>
              <a:prstGeom prst="rect">
                <a:avLst/>
              </a:prstGeom>
              <a:blipFill rotWithShape="1">
                <a:blip r:embed="rId1"/>
                <a:stretch>
                  <a:fillRect l="-820" r="-820" b="-30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 descr="图片包含 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" y="4179056"/>
            <a:ext cx="8640000" cy="2306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/>
          <p:nvPr/>
        </p:nvSpPr>
        <p:spPr bwMode="auto">
          <a:xfrm>
            <a:off x="287524" y="344402"/>
            <a:ext cx="8676964" cy="552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cap="none" spc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Basic-</a:t>
            </a:r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Paxos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(Algorithm)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/>
              </p:cNvPr>
              <p:cNvSpPr txBox="1">
                <a:spLocks/>
              </p:cNvSpPr>
              <p:nvPr/>
            </p:nvSpPr>
            <p:spPr bwMode="auto">
              <a:xfrm>
                <a:off x="287524" y="1188873"/>
                <a:ext cx="8802978" cy="5328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p"/>
                  <a:defRPr kumimoji="1" sz="28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defRPr>
                </a:lvl1pPr>
                <a:lvl2pPr marL="360045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SzPct val="80000"/>
                  <a:buFont typeface="Wingdings" panose="05000000000000000000" pitchFamily="2" charset="2"/>
                  <a:buChar char="u"/>
                  <a:defRPr kumimoji="1" sz="24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Commit </a:t>
                </a: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阶段</a:t>
                </a: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可优化</a:t>
                </a: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)</a:t>
                </a: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：</a:t>
                </a:r>
                <a:endParaRPr lang="en-US" altLang="zh-CN" sz="22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发出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请求的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Proposer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，在收到过半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Acceptors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的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accepted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之后，标志着本次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成功，可向所有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Acceptors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追加 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Commit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消息，也即</a:t>
                </a:r>
                <a:r>
                  <a:rPr lang="en-US" altLang="zh-CN" sz="2100" dirty="0">
                    <a:solidFill>
                      <a:srgbClr val="443BFF"/>
                    </a:solidFill>
                    <a:ea typeface="宋体" panose="02010600030101010101" pitchFamily="2" charset="-122"/>
                  </a:rPr>
                  <a:t>Learn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的过程</a:t>
                </a:r>
                <a:endParaRPr lang="en-US" altLang="zh-CN" sz="21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异常情况</a:t>
                </a: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rgbClr val="FF2600"/>
                    </a:solidFill>
                    <a:ea typeface="宋体" panose="02010600030101010101" pitchFamily="2" charset="-122"/>
                  </a:rPr>
                  <a:t>持久存储</a:t>
                </a: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)</a:t>
                </a: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执行过程中有多种异常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宕机，存储失败等等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)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，因此所有节点都需实现持久存储，以做到重启后仍能正确参与 </a:t>
                </a:r>
                <a:r>
                  <a:rPr lang="en-US" altLang="zh-CN" sz="2100" dirty="0" err="1">
                    <a:solidFill>
                      <a:srgbClr val="262626"/>
                    </a:solidFill>
                    <a:ea typeface="宋体" panose="02010600030101010101" pitchFamily="2" charset="-122"/>
                  </a:rPr>
                  <a:t>Paxos</a:t>
                </a:r>
                <a:r>
                  <a:rPr lang="en-US" altLang="zh-CN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zh-CN" altLang="en-US" sz="21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处理；</a:t>
                </a:r>
                <a:endParaRPr lang="en-US" altLang="zh-CN" sz="21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Proposer</a:t>
                </a: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存储已提交的最大 </a:t>
                </a: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Proposal </a:t>
                </a: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编号、决议编号</a:t>
                </a: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(Instance id)</a:t>
                </a: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；</a:t>
                </a:r>
                <a:endParaRPr lang="en-US" altLang="zh-CN" sz="22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marL="360000" lvl="1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Acceptor</a:t>
                </a: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存储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max</m:t>
                        </m:r>
                        <m:r>
                          <a:rPr kumimoji="0"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kumimoji="0"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last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kumimoji="0" lang="en-US" altLang="zh-CN" sz="2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h𝑖𝑔h𝑒𝑠𝑡</m:t>
                        </m:r>
                        <m:r>
                          <a:rPr kumimoji="0" lang="en-US" altLang="zh-CN" sz="2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_</m:t>
                        </m:r>
                        <m:r>
                          <a:rPr kumimoji="0" lang="en-US" altLang="zh-CN" sz="2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𝑎𝑐𝑐𝑒𝑝𝑡𝑒𝑑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2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𝑎𝑐𝑐𝑒𝑝𝑡𝑒𝑑</m:t>
                        </m:r>
                      </m:sub>
                    </m:sSub>
                    <m:r>
                      <a:rPr kumimoji="0" lang="zh-CN" altLang="en-US" sz="2100" i="1" dirty="0" smtClean="0">
                        <a:solidFill>
                          <a:srgbClr val="443B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、</m:t>
                    </m:r>
                  </m:oMath>
                </a14:m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 Instance id</a:t>
                </a: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；</a:t>
                </a:r>
                <a:endParaRPr lang="en-US" altLang="zh-CN" sz="22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marL="360000" lvl="1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Learner  </a:t>
                </a:r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存储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b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𝑙𝑒𝑎𝑟𝑛𝑒𝑑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𝑙𝑒𝑎𝑟𝑛𝑒𝑑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262626"/>
                    </a:solidFill>
                    <a:ea typeface="宋体" panose="02010600030101010101" pitchFamily="2" charset="-122"/>
                  </a:rPr>
                  <a:t>；</a:t>
                </a:r>
                <a:endParaRPr lang="en-US" altLang="zh-CN" sz="22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2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marL="74295" lvl="1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1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  <a:p>
                <a:pPr marL="74295" lvl="1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100" dirty="0">
                  <a:solidFill>
                    <a:srgbClr val="262626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24" y="1188873"/>
                <a:ext cx="8802978" cy="5328592"/>
              </a:xfrm>
              <a:prstGeom prst="rect">
                <a:avLst/>
              </a:prstGeom>
              <a:blipFill rotWithShape="1">
                <a:blip r:embed="rId1"/>
                <a:stretch>
                  <a:fillRect l="-831" r="-8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0.1|4.2|7.8|3.1|3|1.5"/>
</p:tagLst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000000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60000"/>
            <a:lumOff val="40000"/>
          </a:schemeClr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5405</Words>
  <Application>WPS 演示</Application>
  <PresentationFormat>全屏显示(4:3)</PresentationFormat>
  <Paragraphs>239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Tahoma</vt:lpstr>
      <vt:lpstr>微软雅黑</vt:lpstr>
      <vt:lpstr>Times New Roman</vt:lpstr>
      <vt:lpstr>黑体</vt:lpstr>
      <vt:lpstr>Cambria</vt:lpstr>
      <vt:lpstr>Wingdings</vt:lpstr>
      <vt:lpstr>Arial</vt:lpstr>
      <vt:lpstr>Cambria Math</vt:lpstr>
      <vt:lpstr>Tahoma</vt:lpstr>
      <vt:lpstr>Arial Unicode MS</vt:lpstr>
      <vt:lpstr>Calibri</vt:lpstr>
      <vt:lpstr>主题1</vt:lpstr>
      <vt:lpstr>Paxos原理及简单实现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zeedom</dc:creator>
  <cp:lastModifiedBy>刘璨</cp:lastModifiedBy>
  <cp:revision>5471</cp:revision>
  <dcterms:created xsi:type="dcterms:W3CDTF">2013-11-25T03:01:00Z</dcterms:created>
  <dcterms:modified xsi:type="dcterms:W3CDTF">2019-05-22T15:24:16Z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