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4"/>
  </p:sldMasterIdLst>
  <p:notesMasterIdLst>
    <p:notesMasterId r:id="rId30"/>
  </p:notesMasterIdLst>
  <p:handoutMasterIdLst>
    <p:handoutMasterId r:id="rId31"/>
  </p:handoutMasterIdLst>
  <p:sldIdLst>
    <p:sldId id="410" r:id="rId5"/>
    <p:sldId id="409" r:id="rId6"/>
    <p:sldId id="428" r:id="rId7"/>
    <p:sldId id="429" r:id="rId8"/>
    <p:sldId id="430" r:id="rId9"/>
    <p:sldId id="431" r:id="rId10"/>
    <p:sldId id="432" r:id="rId11"/>
    <p:sldId id="433" r:id="rId12"/>
    <p:sldId id="434" r:id="rId13"/>
    <p:sldId id="435" r:id="rId14"/>
    <p:sldId id="436" r:id="rId15"/>
    <p:sldId id="437" r:id="rId16"/>
    <p:sldId id="438" r:id="rId17"/>
    <p:sldId id="439" r:id="rId18"/>
    <p:sldId id="440" r:id="rId19"/>
    <p:sldId id="441" r:id="rId20"/>
    <p:sldId id="442" r:id="rId21"/>
    <p:sldId id="443" r:id="rId22"/>
    <p:sldId id="444" r:id="rId23"/>
    <p:sldId id="445" r:id="rId24"/>
    <p:sldId id="447" r:id="rId25"/>
    <p:sldId id="450" r:id="rId26"/>
    <p:sldId id="446" r:id="rId27"/>
    <p:sldId id="448" r:id="rId28"/>
    <p:sldId id="449" r:id="rId2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8" pos="5472">
          <p15:clr>
            <a:srgbClr val="A4A3A4"/>
          </p15:clr>
        </p15:guide>
        <p15:guide id="9" pos="436">
          <p15:clr>
            <a:srgbClr val="A4A3A4"/>
          </p15:clr>
        </p15:guide>
        <p15:guide id="10"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3A1B"/>
    <a:srgbClr val="000000"/>
    <a:srgbClr val="D6D6D6"/>
    <a:srgbClr val="FF484C"/>
    <a:srgbClr val="093C71"/>
    <a:srgbClr val="789DF1"/>
    <a:srgbClr val="6B8AD1"/>
    <a:srgbClr val="0678F2"/>
    <a:srgbClr val="0957A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DEAD6-2EF4-3343-BF4C-06B346B1A1F4}" v="660" dt="2022-01-05T22:41:47.2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21" autoAdjust="0"/>
    <p:restoredTop sz="37500" autoAdjust="0"/>
  </p:normalViewPr>
  <p:slideViewPr>
    <p:cSldViewPr snapToGrid="0" showGuides="1">
      <p:cViewPr>
        <p:scale>
          <a:sx n="179" d="100"/>
          <a:sy n="179" d="100"/>
        </p:scale>
        <p:origin x="2080" y="160"/>
      </p:cViewPr>
      <p:guideLst>
        <p:guide pos="5472"/>
        <p:guide pos="436"/>
        <p:guide orient="horz" pos="1620"/>
      </p:guideLst>
    </p:cSldViewPr>
  </p:slideViewPr>
  <p:notesTextViewPr>
    <p:cViewPr>
      <p:scale>
        <a:sx n="1" d="1"/>
        <a:sy n="1" d="1"/>
      </p:scale>
      <p:origin x="0" y="0"/>
    </p:cViewPr>
  </p:notesTextViewPr>
  <p:sorterViewPr>
    <p:cViewPr>
      <p:scale>
        <a:sx n="66" d="100"/>
        <a:sy n="66" d="100"/>
      </p:scale>
      <p:origin x="0" y="0"/>
    </p:cViewPr>
  </p:sorterViewPr>
  <p:gridSpacing cx="457200" cy="457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6F9CC7-A661-1A4E-A6A8-32B1898B85F1}" type="datetimeFigureOut">
              <a:rPr lang="en-US" smtClean="0"/>
              <a:t>1/5/22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A4A3040-57E1-9842-871F-A54D1C6150C2}" type="slidenum">
              <a:rPr lang="en-US" smtClean="0"/>
              <a:t>‹#›</a:t>
            </a:fld>
            <a:endParaRPr lang="en-US"/>
          </a:p>
        </p:txBody>
      </p:sp>
    </p:spTree>
    <p:extLst>
      <p:ext uri="{BB962C8B-B14F-4D97-AF65-F5344CB8AC3E}">
        <p14:creationId xmlns:p14="http://schemas.microsoft.com/office/powerpoint/2010/main" val="6368978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8F8F64-9C61-D445-B66B-487A9AA63591}" type="datetimeFigureOut">
              <a:rPr lang="en-US" smtClean="0"/>
              <a:t>1/5/22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458E03-19E1-9046-80D8-7C2702296107}" type="slidenum">
              <a:rPr lang="en-US" smtClean="0"/>
              <a:t>‹#›</a:t>
            </a:fld>
            <a:endParaRPr lang="en-US"/>
          </a:p>
        </p:txBody>
      </p:sp>
    </p:spTree>
    <p:extLst>
      <p:ext uri="{BB962C8B-B14F-4D97-AF65-F5344CB8AC3E}">
        <p14:creationId xmlns:p14="http://schemas.microsoft.com/office/powerpoint/2010/main" val="401300391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458E03-19E1-9046-80D8-7C2702296107}" type="slidenum">
              <a:rPr lang="en-US" smtClean="0"/>
              <a:t>1</a:t>
            </a:fld>
            <a:endParaRPr lang="en-US"/>
          </a:p>
        </p:txBody>
      </p:sp>
    </p:spTree>
    <p:extLst>
      <p:ext uri="{BB962C8B-B14F-4D97-AF65-F5344CB8AC3E}">
        <p14:creationId xmlns:p14="http://schemas.microsoft.com/office/powerpoint/2010/main" val="2427963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458E03-19E1-9046-80D8-7C2702296107}" type="slidenum">
              <a:rPr lang="en-US" smtClean="0"/>
              <a:t>10</a:t>
            </a:fld>
            <a:endParaRPr lang="en-US"/>
          </a:p>
        </p:txBody>
      </p:sp>
    </p:spTree>
    <p:extLst>
      <p:ext uri="{BB962C8B-B14F-4D97-AF65-F5344CB8AC3E}">
        <p14:creationId xmlns:p14="http://schemas.microsoft.com/office/powerpoint/2010/main" val="792469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Breakout: Identify the Product Value Stream</a:t>
            </a:r>
          </a:p>
        </p:txBody>
      </p:sp>
      <p:sp>
        <p:nvSpPr>
          <p:cNvPr id="4" name="Slide Number Placeholder 3"/>
          <p:cNvSpPr>
            <a:spLocks noGrp="1"/>
          </p:cNvSpPr>
          <p:nvPr>
            <p:ph type="sldNum" sz="quarter" idx="5"/>
          </p:nvPr>
        </p:nvSpPr>
        <p:spPr/>
        <p:txBody>
          <a:bodyPr/>
          <a:lstStyle/>
          <a:p>
            <a:fld id="{E4458E03-19E1-9046-80D8-7C2702296107}" type="slidenum">
              <a:rPr lang="en-US" smtClean="0"/>
              <a:t>11</a:t>
            </a:fld>
            <a:endParaRPr lang="en-US"/>
          </a:p>
        </p:txBody>
      </p:sp>
    </p:spTree>
    <p:extLst>
      <p:ext uri="{BB962C8B-B14F-4D97-AF65-F5344CB8AC3E}">
        <p14:creationId xmlns:p14="http://schemas.microsoft.com/office/powerpoint/2010/main" val="1964649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this match your experience today?</a:t>
            </a:r>
          </a:p>
          <a:p>
            <a:r>
              <a:rPr lang="en-US" dirty="0"/>
              <a:t>What is being done by this role today but is not on this list?</a:t>
            </a:r>
          </a:p>
          <a:p>
            <a:r>
              <a:rPr lang="en-US" dirty="0"/>
              <a:t>Why should this role be responsible for these things?</a:t>
            </a:r>
          </a:p>
          <a:p>
            <a:r>
              <a:rPr lang="en-US" dirty="0"/>
              <a:t>Why should this role avoid the DON’Ts?</a:t>
            </a:r>
          </a:p>
        </p:txBody>
      </p:sp>
      <p:sp>
        <p:nvSpPr>
          <p:cNvPr id="4" name="Slide Number Placeholder 3"/>
          <p:cNvSpPr>
            <a:spLocks noGrp="1"/>
          </p:cNvSpPr>
          <p:nvPr>
            <p:ph type="sldNum" sz="quarter" idx="5"/>
          </p:nvPr>
        </p:nvSpPr>
        <p:spPr/>
        <p:txBody>
          <a:bodyPr/>
          <a:lstStyle/>
          <a:p>
            <a:fld id="{E4458E03-19E1-9046-80D8-7C2702296107}" type="slidenum">
              <a:rPr lang="en-US" smtClean="0"/>
              <a:t>12</a:t>
            </a:fld>
            <a:endParaRPr lang="en-US"/>
          </a:p>
        </p:txBody>
      </p:sp>
    </p:spTree>
    <p:extLst>
      <p:ext uri="{BB962C8B-B14F-4D97-AF65-F5344CB8AC3E}">
        <p14:creationId xmlns:p14="http://schemas.microsoft.com/office/powerpoint/2010/main" val="1512975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this match your experience today?</a:t>
            </a:r>
          </a:p>
          <a:p>
            <a:r>
              <a:rPr lang="en-US" dirty="0"/>
              <a:t>What is being done by this role today but is not on this list?</a:t>
            </a:r>
          </a:p>
          <a:p>
            <a:r>
              <a:rPr lang="en-US" dirty="0"/>
              <a:t>Why should this role be responsible for these things?</a:t>
            </a:r>
          </a:p>
          <a:p>
            <a:r>
              <a:rPr lang="en-US" dirty="0"/>
              <a:t>Why should this role avoid the DON’Ts?</a:t>
            </a:r>
          </a:p>
          <a:p>
            <a:endParaRPr lang="en-US" dirty="0"/>
          </a:p>
        </p:txBody>
      </p:sp>
      <p:sp>
        <p:nvSpPr>
          <p:cNvPr id="4" name="Slide Number Placeholder 3"/>
          <p:cNvSpPr>
            <a:spLocks noGrp="1"/>
          </p:cNvSpPr>
          <p:nvPr>
            <p:ph type="sldNum" sz="quarter" idx="5"/>
          </p:nvPr>
        </p:nvSpPr>
        <p:spPr/>
        <p:txBody>
          <a:bodyPr/>
          <a:lstStyle/>
          <a:p>
            <a:fld id="{E4458E03-19E1-9046-80D8-7C2702296107}" type="slidenum">
              <a:rPr lang="en-US" smtClean="0"/>
              <a:t>13</a:t>
            </a:fld>
            <a:endParaRPr lang="en-US"/>
          </a:p>
        </p:txBody>
      </p:sp>
    </p:spTree>
    <p:extLst>
      <p:ext uri="{BB962C8B-B14F-4D97-AF65-F5344CB8AC3E}">
        <p14:creationId xmlns:p14="http://schemas.microsoft.com/office/powerpoint/2010/main" val="3319234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this match your experience today?</a:t>
            </a:r>
          </a:p>
          <a:p>
            <a:r>
              <a:rPr lang="en-US" dirty="0"/>
              <a:t>What is being done by this role today but is not on this list?</a:t>
            </a:r>
          </a:p>
          <a:p>
            <a:r>
              <a:rPr lang="en-US" dirty="0"/>
              <a:t>Why should this role be responsible for these things?</a:t>
            </a:r>
          </a:p>
          <a:p>
            <a:r>
              <a:rPr lang="en-US" dirty="0"/>
              <a:t>Why should this role avoid the DON’Ts?</a:t>
            </a:r>
          </a:p>
          <a:p>
            <a:endParaRPr lang="en-US" dirty="0"/>
          </a:p>
        </p:txBody>
      </p:sp>
      <p:sp>
        <p:nvSpPr>
          <p:cNvPr id="4" name="Slide Number Placeholder 3"/>
          <p:cNvSpPr>
            <a:spLocks noGrp="1"/>
          </p:cNvSpPr>
          <p:nvPr>
            <p:ph type="sldNum" sz="quarter" idx="5"/>
          </p:nvPr>
        </p:nvSpPr>
        <p:spPr/>
        <p:txBody>
          <a:bodyPr/>
          <a:lstStyle/>
          <a:p>
            <a:fld id="{E4458E03-19E1-9046-80D8-7C2702296107}" type="slidenum">
              <a:rPr lang="en-US" smtClean="0"/>
              <a:t>14</a:t>
            </a:fld>
            <a:endParaRPr lang="en-US"/>
          </a:p>
        </p:txBody>
      </p:sp>
    </p:spTree>
    <p:extLst>
      <p:ext uri="{BB962C8B-B14F-4D97-AF65-F5344CB8AC3E}">
        <p14:creationId xmlns:p14="http://schemas.microsoft.com/office/powerpoint/2010/main" val="624161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this match your experience today?</a:t>
            </a:r>
          </a:p>
          <a:p>
            <a:r>
              <a:rPr lang="en-US" dirty="0"/>
              <a:t>What is being done by this role today but is not on this list?</a:t>
            </a:r>
          </a:p>
          <a:p>
            <a:r>
              <a:rPr lang="en-US" dirty="0"/>
              <a:t>Why should this role be responsible for these things?</a:t>
            </a:r>
          </a:p>
          <a:p>
            <a:r>
              <a:rPr lang="en-US" dirty="0"/>
              <a:t>Why should this role avoid the DON’Ts?</a:t>
            </a:r>
          </a:p>
          <a:p>
            <a:endParaRPr lang="en-US" dirty="0"/>
          </a:p>
        </p:txBody>
      </p:sp>
      <p:sp>
        <p:nvSpPr>
          <p:cNvPr id="4" name="Slide Number Placeholder 3"/>
          <p:cNvSpPr>
            <a:spLocks noGrp="1"/>
          </p:cNvSpPr>
          <p:nvPr>
            <p:ph type="sldNum" sz="quarter" idx="5"/>
          </p:nvPr>
        </p:nvSpPr>
        <p:spPr/>
        <p:txBody>
          <a:bodyPr/>
          <a:lstStyle/>
          <a:p>
            <a:fld id="{E4458E03-19E1-9046-80D8-7C2702296107}" type="slidenum">
              <a:rPr lang="en-US" smtClean="0"/>
              <a:t>15</a:t>
            </a:fld>
            <a:endParaRPr lang="en-US"/>
          </a:p>
        </p:txBody>
      </p:sp>
    </p:spTree>
    <p:extLst>
      <p:ext uri="{BB962C8B-B14F-4D97-AF65-F5344CB8AC3E}">
        <p14:creationId xmlns:p14="http://schemas.microsoft.com/office/powerpoint/2010/main" val="1804105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this match your experience today?</a:t>
            </a:r>
          </a:p>
          <a:p>
            <a:r>
              <a:rPr lang="en-US" dirty="0"/>
              <a:t>What is being done by this role today but is not on this list?</a:t>
            </a:r>
          </a:p>
          <a:p>
            <a:r>
              <a:rPr lang="en-US" dirty="0"/>
              <a:t>Why should this role be responsible for these things?</a:t>
            </a:r>
          </a:p>
          <a:p>
            <a:r>
              <a:rPr lang="en-US" dirty="0"/>
              <a:t>Why should this role avoid the DON’Ts?</a:t>
            </a:r>
          </a:p>
        </p:txBody>
      </p:sp>
      <p:sp>
        <p:nvSpPr>
          <p:cNvPr id="4" name="Slide Number Placeholder 3"/>
          <p:cNvSpPr>
            <a:spLocks noGrp="1"/>
          </p:cNvSpPr>
          <p:nvPr>
            <p:ph type="sldNum" sz="quarter" idx="5"/>
          </p:nvPr>
        </p:nvSpPr>
        <p:spPr/>
        <p:txBody>
          <a:bodyPr/>
          <a:lstStyle/>
          <a:p>
            <a:fld id="{E4458E03-19E1-9046-80D8-7C2702296107}" type="slidenum">
              <a:rPr lang="en-US" smtClean="0"/>
              <a:t>16</a:t>
            </a:fld>
            <a:endParaRPr lang="en-US"/>
          </a:p>
        </p:txBody>
      </p:sp>
    </p:spTree>
    <p:extLst>
      <p:ext uri="{BB962C8B-B14F-4D97-AF65-F5344CB8AC3E}">
        <p14:creationId xmlns:p14="http://schemas.microsoft.com/office/powerpoint/2010/main" val="32346129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this match your experience today?</a:t>
            </a:r>
          </a:p>
          <a:p>
            <a:r>
              <a:rPr lang="en-US" dirty="0"/>
              <a:t>What is being done by this role today but is not on this list?</a:t>
            </a:r>
          </a:p>
          <a:p>
            <a:r>
              <a:rPr lang="en-US" dirty="0"/>
              <a:t>Why should this role be responsible for these things?</a:t>
            </a:r>
          </a:p>
          <a:p>
            <a:r>
              <a:rPr lang="en-US" dirty="0"/>
              <a:t>Why should this role avoid the DON’Ts?</a:t>
            </a:r>
          </a:p>
          <a:p>
            <a:endParaRPr lang="en-US" dirty="0"/>
          </a:p>
        </p:txBody>
      </p:sp>
      <p:sp>
        <p:nvSpPr>
          <p:cNvPr id="4" name="Slide Number Placeholder 3"/>
          <p:cNvSpPr>
            <a:spLocks noGrp="1"/>
          </p:cNvSpPr>
          <p:nvPr>
            <p:ph type="sldNum" sz="quarter" idx="5"/>
          </p:nvPr>
        </p:nvSpPr>
        <p:spPr/>
        <p:txBody>
          <a:bodyPr/>
          <a:lstStyle/>
          <a:p>
            <a:fld id="{E4458E03-19E1-9046-80D8-7C2702296107}" type="slidenum">
              <a:rPr lang="en-US" smtClean="0"/>
              <a:t>17</a:t>
            </a:fld>
            <a:endParaRPr lang="en-US"/>
          </a:p>
        </p:txBody>
      </p:sp>
    </p:spTree>
    <p:extLst>
      <p:ext uri="{BB962C8B-B14F-4D97-AF65-F5344CB8AC3E}">
        <p14:creationId xmlns:p14="http://schemas.microsoft.com/office/powerpoint/2010/main" val="18041652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this match your experience today?</a:t>
            </a:r>
          </a:p>
          <a:p>
            <a:r>
              <a:rPr lang="en-US" dirty="0"/>
              <a:t>What is being done by this role today but is not on this list?</a:t>
            </a:r>
          </a:p>
          <a:p>
            <a:r>
              <a:rPr lang="en-US" dirty="0"/>
              <a:t>Why should this role be responsible for these things?</a:t>
            </a:r>
          </a:p>
          <a:p>
            <a:r>
              <a:rPr lang="en-US" dirty="0"/>
              <a:t>Why should this role avoid the DON’Ts?</a:t>
            </a:r>
          </a:p>
          <a:p>
            <a:endParaRPr lang="en-US" dirty="0"/>
          </a:p>
        </p:txBody>
      </p:sp>
      <p:sp>
        <p:nvSpPr>
          <p:cNvPr id="4" name="Slide Number Placeholder 3"/>
          <p:cNvSpPr>
            <a:spLocks noGrp="1"/>
          </p:cNvSpPr>
          <p:nvPr>
            <p:ph type="sldNum" sz="quarter" idx="5"/>
          </p:nvPr>
        </p:nvSpPr>
        <p:spPr/>
        <p:txBody>
          <a:bodyPr/>
          <a:lstStyle/>
          <a:p>
            <a:fld id="{E4458E03-19E1-9046-80D8-7C2702296107}" type="slidenum">
              <a:rPr lang="en-US" smtClean="0"/>
              <a:t>18</a:t>
            </a:fld>
            <a:endParaRPr lang="en-US"/>
          </a:p>
        </p:txBody>
      </p:sp>
    </p:spTree>
    <p:extLst>
      <p:ext uri="{BB962C8B-B14F-4D97-AF65-F5344CB8AC3E}">
        <p14:creationId xmlns:p14="http://schemas.microsoft.com/office/powerpoint/2010/main" val="3415659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step here has a number, and below each role You can see their associated involvement in that step.</a:t>
            </a:r>
          </a:p>
          <a:p>
            <a:r>
              <a:rPr lang="en-US" dirty="0"/>
              <a:t>If the number is in a grey circle, that means they are not required to participate regularly in that step.</a:t>
            </a:r>
          </a:p>
          <a:p>
            <a:r>
              <a:rPr lang="en-US" dirty="0"/>
              <a:t>If a number is missing and not associated with a role, it means they should not participate at all in that step. </a:t>
            </a:r>
          </a:p>
          <a:p>
            <a:endParaRPr lang="en-US" dirty="0"/>
          </a:p>
          <a:p>
            <a:r>
              <a:rPr lang="en-US" dirty="0"/>
              <a:t>Who are the top 3 busiest roles in Part 1 of the Product Development Process</a:t>
            </a:r>
          </a:p>
          <a:p>
            <a:pPr marL="228600" indent="-228600">
              <a:buFont typeface="+mj-lt"/>
              <a:buAutoNum type="arabicPeriod"/>
            </a:pPr>
            <a:r>
              <a:rPr lang="en-US" dirty="0"/>
              <a:t>The Product Manager</a:t>
            </a:r>
          </a:p>
          <a:p>
            <a:pPr marL="228600" indent="-228600">
              <a:buFont typeface="+mj-lt"/>
              <a:buAutoNum type="arabicPeriod"/>
            </a:pPr>
            <a:r>
              <a:rPr lang="en-US" dirty="0"/>
              <a:t>The Client</a:t>
            </a:r>
          </a:p>
          <a:p>
            <a:pPr marL="228600" indent="-228600">
              <a:buFont typeface="+mj-lt"/>
              <a:buAutoNum type="arabicPeriod"/>
            </a:pPr>
            <a:r>
              <a:rPr lang="en-US" dirty="0"/>
              <a:t>The PO</a:t>
            </a:r>
          </a:p>
          <a:p>
            <a:endParaRPr lang="en-US" dirty="0"/>
          </a:p>
          <a:p>
            <a:r>
              <a:rPr lang="en-US" dirty="0"/>
              <a:t>What is the &lt;insert role from above here&gt; doing in these activities?</a:t>
            </a:r>
          </a:p>
          <a:p>
            <a:r>
              <a:rPr lang="en-US" dirty="0"/>
              <a:t>Why should &lt;insert role from above here&gt; do that at this step?</a:t>
            </a:r>
          </a:p>
          <a:p>
            <a:r>
              <a:rPr lang="en-US" dirty="0"/>
              <a:t>Why should &lt;insert role from above here&gt; avoid doing &lt;some out of order activity&gt; at that time?</a:t>
            </a:r>
          </a:p>
          <a:p>
            <a:r>
              <a:rPr lang="en-US" dirty="0"/>
              <a:t>Why isn’t &lt;insert role from above here&gt; involved in this step?</a:t>
            </a:r>
          </a:p>
          <a:p>
            <a:endParaRPr lang="en-US" dirty="0"/>
          </a:p>
          <a:p>
            <a:endParaRPr lang="en-US" dirty="0"/>
          </a:p>
        </p:txBody>
      </p:sp>
      <p:sp>
        <p:nvSpPr>
          <p:cNvPr id="4" name="Slide Number Placeholder 3"/>
          <p:cNvSpPr>
            <a:spLocks noGrp="1"/>
          </p:cNvSpPr>
          <p:nvPr>
            <p:ph type="sldNum" sz="quarter" idx="5"/>
          </p:nvPr>
        </p:nvSpPr>
        <p:spPr/>
        <p:txBody>
          <a:bodyPr/>
          <a:lstStyle/>
          <a:p>
            <a:fld id="{E4458E03-19E1-9046-80D8-7C2702296107}" type="slidenum">
              <a:rPr lang="en-US" smtClean="0"/>
              <a:t>19</a:t>
            </a:fld>
            <a:endParaRPr lang="en-US"/>
          </a:p>
        </p:txBody>
      </p:sp>
    </p:spTree>
    <p:extLst>
      <p:ext uri="{BB962C8B-B14F-4D97-AF65-F5344CB8AC3E}">
        <p14:creationId xmlns:p14="http://schemas.microsoft.com/office/powerpoint/2010/main" val="1703077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458E03-19E1-9046-80D8-7C2702296107}" type="slidenum">
              <a:rPr lang="en-US" smtClean="0"/>
              <a:t>2</a:t>
            </a:fld>
            <a:endParaRPr lang="en-US"/>
          </a:p>
        </p:txBody>
      </p:sp>
    </p:spTree>
    <p:extLst>
      <p:ext uri="{BB962C8B-B14F-4D97-AF65-F5344CB8AC3E}">
        <p14:creationId xmlns:p14="http://schemas.microsoft.com/office/powerpoint/2010/main" val="2279027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Let’s check out the busiest people in Part 2:</a:t>
            </a:r>
          </a:p>
          <a:p>
            <a:pPr marL="228600" indent="-228600">
              <a:buFont typeface="+mj-lt"/>
              <a:buAutoNum type="arabicPeriod"/>
            </a:pPr>
            <a:r>
              <a:rPr lang="en-US" dirty="0"/>
              <a:t>The Product Owner</a:t>
            </a:r>
          </a:p>
          <a:p>
            <a:pPr marL="228600" indent="-228600">
              <a:buFont typeface="+mj-lt"/>
              <a:buAutoNum type="arabicPeriod"/>
            </a:pPr>
            <a:r>
              <a:rPr lang="en-US" dirty="0"/>
              <a:t>Then the Agile Dev Team</a:t>
            </a:r>
          </a:p>
          <a:p>
            <a:pPr marL="228600" indent="-228600">
              <a:buFont typeface="+mj-lt"/>
              <a:buAutoNum type="arabicPeriod"/>
            </a:pPr>
            <a:r>
              <a:rPr lang="en-US" dirty="0"/>
              <a:t>Then the Scrum Master</a:t>
            </a:r>
          </a:p>
          <a:p>
            <a:pPr marL="228600" indent="-228600">
              <a:buFont typeface="+mj-lt"/>
              <a:buAutoNum type="arabicPeriod"/>
            </a:pPr>
            <a:endParaRPr lang="en-US" dirty="0"/>
          </a:p>
          <a:p>
            <a:pPr marL="0" indent="0">
              <a:buFont typeface="+mj-lt"/>
              <a:buNone/>
            </a:pPr>
            <a:r>
              <a:rPr lang="en-US" dirty="0"/>
              <a:t>During Part 2 the Product Manager lives at the Solution Train Level completely above the Red Line</a:t>
            </a:r>
          </a:p>
          <a:p>
            <a:pPr marL="0" indent="0">
              <a:buFont typeface="+mj-lt"/>
              <a:buNone/>
            </a:pPr>
            <a:r>
              <a:rPr lang="en-US" dirty="0"/>
              <a:t>Who else lives above the Red Line? (answer: the RTE) What are they doing? (answer: ensuring everyone is managing their interest in the process and outcome of the PI by coaching them)</a:t>
            </a:r>
          </a:p>
          <a:p>
            <a:pPr marL="0" indent="0">
              <a:buFont typeface="+mj-lt"/>
              <a:buNone/>
            </a:pPr>
            <a:endParaRPr lang="en-US" dirty="0"/>
          </a:p>
          <a:p>
            <a:pPr marL="0" indent="0">
              <a:buFont typeface="+mj-lt"/>
              <a:buNone/>
            </a:pPr>
            <a:r>
              <a:rPr lang="en-US" dirty="0"/>
              <a:t>Where does the Scrum Master Live in relationship to the Red Line? How involved is that Scrum Master in Steps X or Y and why?</a:t>
            </a:r>
          </a:p>
          <a:p>
            <a:pPr marL="0" indent="0">
              <a:buFont typeface="+mj-lt"/>
              <a:buNone/>
            </a:pPr>
            <a:endParaRPr lang="en-US" dirty="0"/>
          </a:p>
          <a:p>
            <a:pPr marL="0" indent="0">
              <a:buFont typeface="+mj-lt"/>
              <a:buNone/>
            </a:pPr>
            <a:endParaRPr lang="en-US" dirty="0"/>
          </a:p>
          <a:p>
            <a:pPr marL="0" indent="0">
              <a:buFont typeface="+mj-lt"/>
              <a:buNone/>
            </a:pPr>
            <a:r>
              <a:rPr lang="en-US" dirty="0"/>
              <a:t>Why does a client participate in Step 8.3?</a:t>
            </a:r>
          </a:p>
          <a:p>
            <a:pPr marL="0" indent="0">
              <a:buFont typeface="+mj-lt"/>
              <a:buNone/>
            </a:pPr>
            <a:r>
              <a:rPr lang="en-US" dirty="0"/>
              <a:t>Why would the Client participate in Step 6, the Solution Train Plan update?</a:t>
            </a:r>
          </a:p>
          <a:p>
            <a:pPr marL="0" indent="0">
              <a:buFont typeface="+mj-lt"/>
              <a:buNone/>
            </a:pPr>
            <a:endParaRPr lang="en-US" dirty="0"/>
          </a:p>
          <a:p>
            <a:pPr marL="0" indent="0">
              <a:buFont typeface="+mj-lt"/>
              <a:buNone/>
            </a:pPr>
            <a:r>
              <a:rPr lang="en-US" dirty="0"/>
              <a:t>Where are Subject Matter Experts involved, who are they on the board?</a:t>
            </a:r>
          </a:p>
          <a:p>
            <a:pPr marL="0" indent="0">
              <a:buFont typeface="+mj-lt"/>
              <a:buNone/>
            </a:pPr>
            <a:r>
              <a:rPr lang="en-US" dirty="0"/>
              <a:t>Where are technical architects involved, who are they on the board? Why are they not required? Do they “do things” or “coach” or “mentor” or all of the above?</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E4458E03-19E1-9046-80D8-7C2702296107}" type="slidenum">
              <a:rPr lang="en-US" smtClean="0"/>
              <a:t>20</a:t>
            </a:fld>
            <a:endParaRPr lang="en-US"/>
          </a:p>
        </p:txBody>
      </p:sp>
    </p:spTree>
    <p:extLst>
      <p:ext uri="{BB962C8B-B14F-4D97-AF65-F5344CB8AC3E}">
        <p14:creationId xmlns:p14="http://schemas.microsoft.com/office/powerpoint/2010/main" val="37693556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 story mapping is about </a:t>
            </a:r>
          </a:p>
          <a:p>
            <a:pPr marL="171450" indent="-171450">
              <a:buFont typeface="Arial" panose="020B0604020202020204" pitchFamily="34" charset="0"/>
              <a:buChar char="•"/>
            </a:pPr>
            <a:r>
              <a:rPr lang="en-US" dirty="0"/>
              <a:t>first, identifying the goals for a feature</a:t>
            </a:r>
          </a:p>
          <a:p>
            <a:pPr marL="171450" indent="-171450">
              <a:buFont typeface="Arial" panose="020B0604020202020204" pitchFamily="34" charset="0"/>
              <a:buChar char="•"/>
            </a:pPr>
            <a:r>
              <a:rPr lang="en-US" dirty="0"/>
              <a:t>Then identifying the incremental factors that create the value proposition of the goal</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BREAKOUT: Build a </a:t>
            </a:r>
            <a:r>
              <a:rPr lang="en-US"/>
              <a:t>Feature Story Map</a:t>
            </a:r>
            <a:endParaRPr lang="en-US" dirty="0"/>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A Feature is fundamentally a container for a set of goals</a:t>
            </a:r>
          </a:p>
          <a:p>
            <a:pPr marL="0" indent="0">
              <a:buFont typeface="Arial" panose="020B0604020202020204" pitchFamily="34" charset="0"/>
              <a:buNone/>
            </a:pPr>
            <a:r>
              <a:rPr lang="en-US" dirty="0"/>
              <a:t>If a Product Feature grows too large during mapping, how could you break it up?  (answer: break up the feature by feature goals)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Must a team sprint on one goal at a time? (answer: No. If they stay focused on the feature, it will reduce context switching, but they could be asked to make progress on the top two feature goals in a single sprint)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a feature is broken up, however, while you can focus on making progress on more than one feature goal at a time, avoid focusing on making progress in multiple features at the same time.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Feature story mapping identifies the initial list of Goal PBIs. Before the PBI is brought to the team for refinement, it is good to ensure each PBI explains:</a:t>
            </a:r>
          </a:p>
          <a:p>
            <a:pPr marL="171450" indent="-171450">
              <a:buFont typeface="Arial" panose="020B0604020202020204" pitchFamily="34" charset="0"/>
              <a:buChar char="•"/>
            </a:pPr>
            <a:r>
              <a:rPr lang="en-US" dirty="0"/>
              <a:t>The Target: Who, What, and WHY</a:t>
            </a:r>
          </a:p>
          <a:p>
            <a:pPr marL="171450" indent="-171450">
              <a:buFont typeface="Arial" panose="020B0604020202020204" pitchFamily="34" charset="0"/>
              <a:buChar char="•"/>
            </a:pPr>
            <a:r>
              <a:rPr lang="en-US" dirty="0"/>
              <a:t>The initial success scenarios: GIVEN, WHEN, THEN</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During Refinement, the team reviews the Feature context, and then the PO presents a PBI and unpacks the initial TARGET and SCENARIO factors.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team begins asking refining questions to identify:</a:t>
            </a:r>
          </a:p>
          <a:p>
            <a:pPr marL="171450" indent="-171450">
              <a:buFont typeface="Arial" panose="020B0604020202020204" pitchFamily="34" charset="0"/>
              <a:buChar char="•"/>
            </a:pPr>
            <a:r>
              <a:rPr lang="en-US" dirty="0"/>
              <a:t>More details in scenarios and turns them into Gherkin-Style Acceptance Criteria</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Next the team considers the scenarios to determine their APPROACH by using something like the UX Canvas:</a:t>
            </a:r>
          </a:p>
          <a:p>
            <a:pPr marL="171450" indent="-171450">
              <a:buFont typeface="Arial" panose="020B0604020202020204" pitchFamily="34" charset="0"/>
              <a:buChar char="•"/>
            </a:pPr>
            <a:r>
              <a:rPr lang="en-US" dirty="0"/>
              <a:t>Ensure you share an understanding of The problem (the WHAT), </a:t>
            </a:r>
          </a:p>
          <a:p>
            <a:pPr marL="171450" indent="-171450">
              <a:buFont typeface="Arial" panose="020B0604020202020204" pitchFamily="34" charset="0"/>
              <a:buChar char="•"/>
            </a:pPr>
            <a:r>
              <a:rPr lang="en-US" dirty="0"/>
              <a:t>the targeted outcome (the WHY), </a:t>
            </a:r>
          </a:p>
          <a:p>
            <a:pPr marL="171450" indent="-171450">
              <a:buFont typeface="Arial" panose="020B0604020202020204" pitchFamily="34" charset="0"/>
              <a:buChar char="•"/>
            </a:pPr>
            <a:r>
              <a:rPr lang="en-US" dirty="0"/>
              <a:t>the primary users (the WHO), </a:t>
            </a:r>
          </a:p>
          <a:p>
            <a:pPr marL="171450" indent="-171450">
              <a:buFont typeface="Arial" panose="020B0604020202020204" pitchFamily="34" charset="0"/>
              <a:buChar char="•"/>
            </a:pPr>
            <a:r>
              <a:rPr lang="en-US" dirty="0"/>
              <a:t>any specific user outcomes and benefits (the scenario-focused Acceptance Criteria), </a:t>
            </a:r>
          </a:p>
          <a:p>
            <a:pPr marL="171450" indent="-171450">
              <a:buFont typeface="Arial" panose="020B0604020202020204" pitchFamily="34" charset="0"/>
              <a:buChar char="•"/>
            </a:pPr>
            <a:r>
              <a:rPr lang="en-US" dirty="0"/>
              <a:t>the solution (their APPROACH),</a:t>
            </a:r>
          </a:p>
          <a:p>
            <a:pPr marL="171450" indent="-171450">
              <a:buFont typeface="Arial" panose="020B0604020202020204" pitchFamily="34" charset="0"/>
              <a:buChar char="•"/>
            </a:pPr>
            <a:r>
              <a:rPr lang="en-US" dirty="0"/>
              <a:t> the business benefit hypothesis (justifying the APPROACH), </a:t>
            </a:r>
          </a:p>
          <a:p>
            <a:pPr marL="171450" indent="-171450">
              <a:buFont typeface="Arial" panose="020B0604020202020204" pitchFamily="34" charset="0"/>
              <a:buChar char="•"/>
            </a:pPr>
            <a:r>
              <a:rPr lang="en-US" dirty="0"/>
              <a:t>important things to do first (cross-team dependencies, needed research spikes, necessary enablers, risks, unresolved ambiguity), </a:t>
            </a:r>
          </a:p>
          <a:p>
            <a:pPr marL="171450" indent="-171450">
              <a:buFont typeface="Arial" panose="020B0604020202020204" pitchFamily="34" charset="0"/>
              <a:buChar char="•"/>
            </a:pPr>
            <a:r>
              <a:rPr lang="en-US" dirty="0"/>
              <a:t>And is the PBI representing a good MVP for this element of the goal (should we break up the PBI into multiple PBIs of good value to the client)?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At this point the team measures their approach using Fibonacci points applied in a relative style (this PBI is shaping up like PBI X and we said that was 3 points. It is a bit larger but I still think it is a 3).</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the points feel too large (larger than any PBI point estimate they have completed in a sprint previously), then the team works with the PO to slice up the story. Some good examples for how to appropriately slice are:</a:t>
            </a:r>
          </a:p>
          <a:p>
            <a:pPr marL="171450" indent="-171450">
              <a:buFont typeface="Arial" panose="020B0604020202020204" pitchFamily="34" charset="0"/>
              <a:buChar char="•"/>
            </a:pPr>
            <a:r>
              <a:rPr lang="en-US" dirty="0"/>
              <a:t>Based on TARGET user (the WHO). If there are multiple users who need slightly different things from the same experience, then separate them.</a:t>
            </a:r>
          </a:p>
          <a:p>
            <a:pPr marL="171450" indent="-171450">
              <a:buFont typeface="Arial" panose="020B0604020202020204" pitchFamily="34" charset="0"/>
              <a:buChar char="•"/>
            </a:pPr>
            <a:r>
              <a:rPr lang="en-US" dirty="0"/>
              <a:t>Based on scenarios. Sometimes you can find affinity groups of related Acceptance Criteria.</a:t>
            </a:r>
          </a:p>
          <a:p>
            <a:pPr marL="171450" indent="-171450">
              <a:buFont typeface="Arial" panose="020B0604020202020204" pitchFamily="34" charset="0"/>
              <a:buChar char="•"/>
            </a:pPr>
            <a:r>
              <a:rPr lang="en-US" dirty="0"/>
              <a:t>Based on data sets (See the above example)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Name some ways it is not recommended to break up a PBI (and talk about why)?</a:t>
            </a:r>
          </a:p>
        </p:txBody>
      </p:sp>
      <p:sp>
        <p:nvSpPr>
          <p:cNvPr id="4" name="Slide Number Placeholder 3"/>
          <p:cNvSpPr>
            <a:spLocks noGrp="1"/>
          </p:cNvSpPr>
          <p:nvPr>
            <p:ph type="sldNum" sz="quarter" idx="5"/>
          </p:nvPr>
        </p:nvSpPr>
        <p:spPr/>
        <p:txBody>
          <a:bodyPr/>
          <a:lstStyle/>
          <a:p>
            <a:fld id="{E4458E03-19E1-9046-80D8-7C2702296107}" type="slidenum">
              <a:rPr lang="en-US" smtClean="0"/>
              <a:t>21</a:t>
            </a:fld>
            <a:endParaRPr lang="en-US"/>
          </a:p>
        </p:txBody>
      </p:sp>
    </p:spTree>
    <p:extLst>
      <p:ext uri="{BB962C8B-B14F-4D97-AF65-F5344CB8AC3E}">
        <p14:creationId xmlns:p14="http://schemas.microsoft.com/office/powerpoint/2010/main" val="1433867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458E03-19E1-9046-80D8-7C2702296107}" type="slidenum">
              <a:rPr lang="en-US" smtClean="0"/>
              <a:t>22</a:t>
            </a:fld>
            <a:endParaRPr lang="en-US"/>
          </a:p>
        </p:txBody>
      </p:sp>
    </p:spTree>
    <p:extLst>
      <p:ext uri="{BB962C8B-B14F-4D97-AF65-F5344CB8AC3E}">
        <p14:creationId xmlns:p14="http://schemas.microsoft.com/office/powerpoint/2010/main" val="427589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458E03-19E1-9046-80D8-7C2702296107}" type="slidenum">
              <a:rPr lang="en-US" smtClean="0"/>
              <a:t>23</a:t>
            </a:fld>
            <a:endParaRPr lang="en-US"/>
          </a:p>
        </p:txBody>
      </p:sp>
    </p:spTree>
    <p:extLst>
      <p:ext uri="{BB962C8B-B14F-4D97-AF65-F5344CB8AC3E}">
        <p14:creationId xmlns:p14="http://schemas.microsoft.com/office/powerpoint/2010/main" val="33472203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458E03-19E1-9046-80D8-7C2702296107}" type="slidenum">
              <a:rPr lang="en-US" smtClean="0"/>
              <a:t>24</a:t>
            </a:fld>
            <a:endParaRPr lang="en-US"/>
          </a:p>
        </p:txBody>
      </p:sp>
    </p:spTree>
    <p:extLst>
      <p:ext uri="{BB962C8B-B14F-4D97-AF65-F5344CB8AC3E}">
        <p14:creationId xmlns:p14="http://schemas.microsoft.com/office/powerpoint/2010/main" val="36649814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458E03-19E1-9046-80D8-7C2702296107}" type="slidenum">
              <a:rPr lang="en-US" smtClean="0"/>
              <a:t>25</a:t>
            </a:fld>
            <a:endParaRPr lang="en-US"/>
          </a:p>
        </p:txBody>
      </p:sp>
    </p:spTree>
    <p:extLst>
      <p:ext uri="{BB962C8B-B14F-4D97-AF65-F5344CB8AC3E}">
        <p14:creationId xmlns:p14="http://schemas.microsoft.com/office/powerpoint/2010/main" val="960160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458E03-19E1-9046-80D8-7C2702296107}" type="slidenum">
              <a:rPr lang="en-US" smtClean="0"/>
              <a:t>3</a:t>
            </a:fld>
            <a:endParaRPr lang="en-US"/>
          </a:p>
        </p:txBody>
      </p:sp>
    </p:spTree>
    <p:extLst>
      <p:ext uri="{BB962C8B-B14F-4D97-AF65-F5344CB8AC3E}">
        <p14:creationId xmlns:p14="http://schemas.microsoft.com/office/powerpoint/2010/main" val="3022278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458E03-19E1-9046-80D8-7C2702296107}" type="slidenum">
              <a:rPr lang="en-US" smtClean="0"/>
              <a:t>4</a:t>
            </a:fld>
            <a:endParaRPr lang="en-US"/>
          </a:p>
        </p:txBody>
      </p:sp>
    </p:spTree>
    <p:extLst>
      <p:ext uri="{BB962C8B-B14F-4D97-AF65-F5344CB8AC3E}">
        <p14:creationId xmlns:p14="http://schemas.microsoft.com/office/powerpoint/2010/main" val="540290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458E03-19E1-9046-80D8-7C2702296107}" type="slidenum">
              <a:rPr lang="en-US" smtClean="0"/>
              <a:t>5</a:t>
            </a:fld>
            <a:endParaRPr lang="en-US"/>
          </a:p>
        </p:txBody>
      </p:sp>
    </p:spTree>
    <p:extLst>
      <p:ext uri="{BB962C8B-B14F-4D97-AF65-F5344CB8AC3E}">
        <p14:creationId xmlns:p14="http://schemas.microsoft.com/office/powerpoint/2010/main" val="2515569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458E03-19E1-9046-80D8-7C2702296107}" type="slidenum">
              <a:rPr lang="en-US" smtClean="0"/>
              <a:t>6</a:t>
            </a:fld>
            <a:endParaRPr lang="en-US"/>
          </a:p>
        </p:txBody>
      </p:sp>
    </p:spTree>
    <p:extLst>
      <p:ext uri="{BB962C8B-B14F-4D97-AF65-F5344CB8AC3E}">
        <p14:creationId xmlns:p14="http://schemas.microsoft.com/office/powerpoint/2010/main" val="3391818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458E03-19E1-9046-80D8-7C2702296107}" type="slidenum">
              <a:rPr lang="en-US" smtClean="0"/>
              <a:t>7</a:t>
            </a:fld>
            <a:endParaRPr lang="en-US"/>
          </a:p>
        </p:txBody>
      </p:sp>
    </p:spTree>
    <p:extLst>
      <p:ext uri="{BB962C8B-B14F-4D97-AF65-F5344CB8AC3E}">
        <p14:creationId xmlns:p14="http://schemas.microsoft.com/office/powerpoint/2010/main" val="443613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458E03-19E1-9046-80D8-7C2702296107}" type="slidenum">
              <a:rPr lang="en-US" smtClean="0"/>
              <a:t>8</a:t>
            </a:fld>
            <a:endParaRPr lang="en-US"/>
          </a:p>
        </p:txBody>
      </p:sp>
    </p:spTree>
    <p:extLst>
      <p:ext uri="{BB962C8B-B14F-4D97-AF65-F5344CB8AC3E}">
        <p14:creationId xmlns:p14="http://schemas.microsoft.com/office/powerpoint/2010/main" val="3806189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458E03-19E1-9046-80D8-7C2702296107}" type="slidenum">
              <a:rPr lang="en-US" smtClean="0"/>
              <a:t>9</a:t>
            </a:fld>
            <a:endParaRPr lang="en-US"/>
          </a:p>
        </p:txBody>
      </p:sp>
    </p:spTree>
    <p:extLst>
      <p:ext uri="{BB962C8B-B14F-4D97-AF65-F5344CB8AC3E}">
        <p14:creationId xmlns:p14="http://schemas.microsoft.com/office/powerpoint/2010/main" val="31507864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7.v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8.v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5.emf"/><Relationship Id="rId18" Type="http://schemas.openxmlformats.org/officeDocument/2006/relationships/image" Target="../media/image20.emf"/><Relationship Id="rId3" Type="http://schemas.openxmlformats.org/officeDocument/2006/relationships/image" Target="../media/image5.emf"/><Relationship Id="rId7" Type="http://schemas.openxmlformats.org/officeDocument/2006/relationships/image" Target="../media/image9.emf"/><Relationship Id="rId12" Type="http://schemas.openxmlformats.org/officeDocument/2006/relationships/image" Target="../media/image14.emf"/><Relationship Id="rId17" Type="http://schemas.openxmlformats.org/officeDocument/2006/relationships/image" Target="../media/image19.emf"/><Relationship Id="rId2" Type="http://schemas.openxmlformats.org/officeDocument/2006/relationships/image" Target="../media/image4.emf"/><Relationship Id="rId16" Type="http://schemas.openxmlformats.org/officeDocument/2006/relationships/image" Target="../media/image18.emf"/><Relationship Id="rId1" Type="http://schemas.openxmlformats.org/officeDocument/2006/relationships/slideMaster" Target="../slideMasters/slideMaster1.xml"/><Relationship Id="rId6" Type="http://schemas.openxmlformats.org/officeDocument/2006/relationships/image" Target="../media/image8.emf"/><Relationship Id="rId11" Type="http://schemas.openxmlformats.org/officeDocument/2006/relationships/image" Target="../media/image13.emf"/><Relationship Id="rId5" Type="http://schemas.openxmlformats.org/officeDocument/2006/relationships/image" Target="../media/image7.emf"/><Relationship Id="rId15" Type="http://schemas.openxmlformats.org/officeDocument/2006/relationships/image" Target="../media/image17.emf"/><Relationship Id="rId10" Type="http://schemas.openxmlformats.org/officeDocument/2006/relationships/image" Target="../media/image12.emf"/><Relationship Id="rId19" Type="http://schemas.openxmlformats.org/officeDocument/2006/relationships/image" Target="../media/image21.emf"/><Relationship Id="rId4" Type="http://schemas.openxmlformats.org/officeDocument/2006/relationships/image" Target="../media/image6.emf"/><Relationship Id="rId9" Type="http://schemas.openxmlformats.org/officeDocument/2006/relationships/image" Target="../media/image11.emf"/><Relationship Id="rId14" Type="http://schemas.openxmlformats.org/officeDocument/2006/relationships/image" Target="../media/image16.em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5.emf"/><Relationship Id="rId18" Type="http://schemas.openxmlformats.org/officeDocument/2006/relationships/image" Target="../media/image20.emf"/><Relationship Id="rId3" Type="http://schemas.openxmlformats.org/officeDocument/2006/relationships/image" Target="../media/image5.emf"/><Relationship Id="rId7" Type="http://schemas.openxmlformats.org/officeDocument/2006/relationships/image" Target="../media/image9.emf"/><Relationship Id="rId12" Type="http://schemas.openxmlformats.org/officeDocument/2006/relationships/image" Target="../media/image14.emf"/><Relationship Id="rId17" Type="http://schemas.openxmlformats.org/officeDocument/2006/relationships/image" Target="../media/image19.emf"/><Relationship Id="rId2" Type="http://schemas.openxmlformats.org/officeDocument/2006/relationships/image" Target="../media/image4.emf"/><Relationship Id="rId16" Type="http://schemas.openxmlformats.org/officeDocument/2006/relationships/image" Target="../media/image18.emf"/><Relationship Id="rId1" Type="http://schemas.openxmlformats.org/officeDocument/2006/relationships/slideMaster" Target="../slideMasters/slideMaster1.xml"/><Relationship Id="rId6" Type="http://schemas.openxmlformats.org/officeDocument/2006/relationships/image" Target="../media/image8.emf"/><Relationship Id="rId11" Type="http://schemas.openxmlformats.org/officeDocument/2006/relationships/image" Target="../media/image13.emf"/><Relationship Id="rId5" Type="http://schemas.openxmlformats.org/officeDocument/2006/relationships/image" Target="../media/image7.emf"/><Relationship Id="rId15" Type="http://schemas.openxmlformats.org/officeDocument/2006/relationships/image" Target="../media/image17.emf"/><Relationship Id="rId10" Type="http://schemas.openxmlformats.org/officeDocument/2006/relationships/image" Target="../media/image12.emf"/><Relationship Id="rId19" Type="http://schemas.openxmlformats.org/officeDocument/2006/relationships/image" Target="../media/image21.emf"/><Relationship Id="rId4" Type="http://schemas.openxmlformats.org/officeDocument/2006/relationships/image" Target="../media/image6.emf"/><Relationship Id="rId9" Type="http://schemas.openxmlformats.org/officeDocument/2006/relationships/image" Target="../media/image11.emf"/><Relationship Id="rId14" Type="http://schemas.openxmlformats.org/officeDocument/2006/relationships/image" Target="../media/image16.emf"/></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4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3.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No Photo">
    <p:bg>
      <p:bgPr>
        <a:solidFill>
          <a:schemeClr val="accent1"/>
        </a:solidFill>
        <a:effectLst/>
      </p:bgPr>
    </p:bg>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685800" y="4800602"/>
            <a:ext cx="6680200"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defRPr/>
            </a:pPr>
            <a:r>
              <a:rPr lang="en-US" sz="600" dirty="0">
                <a:solidFill>
                  <a:srgbClr val="FFFFFF"/>
                </a:solidFill>
              </a:rPr>
              <a:t>© 2019 UnitedHealth Group. Any use, copying or distribution without written permission from UnitedHealth Group is prohibited.</a:t>
            </a:r>
          </a:p>
        </p:txBody>
      </p:sp>
      <p:sp>
        <p:nvSpPr>
          <p:cNvPr id="10" name="Text Placeholder 9"/>
          <p:cNvSpPr>
            <a:spLocks noGrp="1"/>
          </p:cNvSpPr>
          <p:nvPr>
            <p:ph type="body" sz="quarter" idx="10" hasCustomPrompt="1"/>
          </p:nvPr>
        </p:nvSpPr>
        <p:spPr>
          <a:xfrm>
            <a:off x="685801" y="1716741"/>
            <a:ext cx="7956529" cy="1121709"/>
          </a:xfrm>
          <a:prstGeom prst="rect">
            <a:avLst/>
          </a:prstGeom>
        </p:spPr>
        <p:txBody>
          <a:bodyPr vert="horz" lIns="0" rIns="0" anchor="b">
            <a:noAutofit/>
          </a:bodyPr>
          <a:lstStyle>
            <a:lvl1pPr marL="0" indent="0">
              <a:buNone/>
              <a:defRPr sz="4800" b="1" i="0">
                <a:solidFill>
                  <a:schemeClr val="bg1"/>
                </a:solidFill>
                <a:latin typeface="+mj-lt"/>
                <a:cs typeface="Arial"/>
              </a:defRPr>
            </a:lvl1pPr>
          </a:lstStyle>
          <a:p>
            <a:r>
              <a:rPr lang="en-US" dirty="0"/>
              <a:t>Title Arial Bold 48pt</a:t>
            </a:r>
          </a:p>
        </p:txBody>
      </p:sp>
      <p:sp>
        <p:nvSpPr>
          <p:cNvPr id="11" name="Text Placeholder 9"/>
          <p:cNvSpPr>
            <a:spLocks noGrp="1"/>
          </p:cNvSpPr>
          <p:nvPr>
            <p:ph type="body" sz="quarter" idx="11" hasCustomPrompt="1"/>
          </p:nvPr>
        </p:nvSpPr>
        <p:spPr>
          <a:xfrm>
            <a:off x="685801" y="2866956"/>
            <a:ext cx="7956529" cy="783431"/>
          </a:xfrm>
          <a:prstGeom prst="rect">
            <a:avLst/>
          </a:prstGeom>
        </p:spPr>
        <p:txBody>
          <a:bodyPr vert="horz" lIns="0" rIns="0">
            <a:normAutofit/>
          </a:bodyPr>
          <a:lstStyle>
            <a:lvl1pPr marL="0" indent="0">
              <a:buNone/>
              <a:defRPr sz="2000" b="1" i="0">
                <a:solidFill>
                  <a:schemeClr val="accent4"/>
                </a:solidFill>
                <a:latin typeface="+mn-lt"/>
                <a:cs typeface="Arial"/>
              </a:defRPr>
            </a:lvl1pPr>
          </a:lstStyle>
          <a:p>
            <a:r>
              <a:rPr lang="en-US" dirty="0"/>
              <a:t>Subtitle Here Arial 20pt</a:t>
            </a:r>
          </a:p>
        </p:txBody>
      </p:sp>
      <p:pic>
        <p:nvPicPr>
          <p:cNvPr id="8" name="Picture 7">
            <a:extLst>
              <a:ext uri="{FF2B5EF4-FFF2-40B4-BE49-F238E27FC236}">
                <a16:creationId xmlns:a16="http://schemas.microsoft.com/office/drawing/2014/main" id="{F1B4C3A6-4B3F-46E6-8D2E-2A97869C20B6}"/>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 t="1" r="2064" b="-1"/>
          <a:stretch/>
        </p:blipFill>
        <p:spPr>
          <a:xfrm>
            <a:off x="685803" y="514351"/>
            <a:ext cx="1789953" cy="133731"/>
          </a:xfrm>
          <a:prstGeom prst="rect">
            <a:avLst/>
          </a:prstGeom>
        </p:spPr>
      </p:pic>
    </p:spTree>
    <p:extLst>
      <p:ext uri="{BB962C8B-B14F-4D97-AF65-F5344CB8AC3E}">
        <p14:creationId xmlns:p14="http://schemas.microsoft.com/office/powerpoint/2010/main" val="2342415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 Grey">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CEB07A22-DB36-4F5C-8F7B-5F8983EF0C3B}"/>
              </a:ext>
            </a:extLst>
          </p:cNvPr>
          <p:cNvGraphicFramePr>
            <a:graphicFrameLocks noChangeAspect="1"/>
          </p:cNvGraphicFramePr>
          <p:nvPr>
            <p:custDataLst>
              <p:tags r:id="rId2"/>
            </p:custDataLst>
            <p:extLst>
              <p:ext uri="{D42A27DB-BD31-4B8C-83A1-F6EECF244321}">
                <p14:modId xmlns:p14="http://schemas.microsoft.com/office/powerpoint/2010/main" val="446724946"/>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4097" name="think-cell Slide" r:id="rId4" imgW="408" imgH="408" progId="TCLayout.ActiveDocument.1">
                  <p:embed/>
                </p:oleObj>
              </mc:Choice>
              <mc:Fallback>
                <p:oleObj name="think-cell Slide" r:id="rId4" imgW="408" imgH="408" progId="TCLayout.ActiveDocument.1">
                  <p:embed/>
                  <p:pic>
                    <p:nvPicPr>
                      <p:cNvPr id="11" name="Object 10" hidden="1">
                        <a:extLst>
                          <a:ext uri="{FF2B5EF4-FFF2-40B4-BE49-F238E27FC236}">
                            <a16:creationId xmlns:a16="http://schemas.microsoft.com/office/drawing/2014/main" id="{CEB07A22-DB36-4F5C-8F7B-5F8983EF0C3B}"/>
                          </a:ext>
                        </a:extLst>
                      </p:cNvPr>
                      <p:cNvPicPr/>
                      <p:nvPr/>
                    </p:nvPicPr>
                    <p:blipFill>
                      <a:blip r:embed="rId5"/>
                      <a:stretch>
                        <a:fillRect/>
                      </a:stretch>
                    </p:blipFill>
                    <p:spPr>
                      <a:xfrm>
                        <a:off x="1589" y="1192"/>
                        <a:ext cx="1587" cy="1190"/>
                      </a:xfrm>
                      <a:prstGeom prst="rect">
                        <a:avLst/>
                      </a:prstGeom>
                    </p:spPr>
                  </p:pic>
                </p:oleObj>
              </mc:Fallback>
            </mc:AlternateContent>
          </a:graphicData>
        </a:graphic>
      </p:graphicFrame>
      <p:sp>
        <p:nvSpPr>
          <p:cNvPr id="4" name="Rectangle 3"/>
          <p:cNvSpPr/>
          <p:nvPr/>
        </p:nvSpPr>
        <p:spPr>
          <a:xfrm>
            <a:off x="0" y="0"/>
            <a:ext cx="9144000" cy="1028700"/>
          </a:xfrm>
          <a:prstGeom prst="rect">
            <a:avLst/>
          </a:prstGeom>
          <a:solidFill>
            <a:srgbClr val="EEEEEE"/>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solidFill>
                <a:schemeClr val="accent1"/>
              </a:solidFill>
            </a:endParaRPr>
          </a:p>
        </p:txBody>
      </p:sp>
      <p:sp>
        <p:nvSpPr>
          <p:cNvPr id="8" name="Title 1"/>
          <p:cNvSpPr>
            <a:spLocks noGrp="1"/>
          </p:cNvSpPr>
          <p:nvPr>
            <p:ph type="title" hasCustomPrompt="1"/>
          </p:nvPr>
        </p:nvSpPr>
        <p:spPr>
          <a:xfrm>
            <a:off x="692378" y="376669"/>
            <a:ext cx="7994423" cy="475722"/>
          </a:xfrm>
          <a:prstGeom prst="rect">
            <a:avLst/>
          </a:prstGeom>
        </p:spPr>
        <p:txBody>
          <a:bodyPr vert="horz" lIns="0" rIns="0" anchor="ctr"/>
          <a:lstStyle>
            <a:lvl1pPr>
              <a:defRPr sz="3600" b="1" i="0">
                <a:solidFill>
                  <a:schemeClr val="accent1"/>
                </a:solidFill>
                <a:latin typeface="+mj-lt"/>
                <a:cs typeface="Arial"/>
              </a:defRPr>
            </a:lvl1pPr>
          </a:lstStyle>
          <a:p>
            <a:r>
              <a:rPr lang="en-US" dirty="0"/>
              <a:t>Arial Bold 36pt</a:t>
            </a:r>
          </a:p>
        </p:txBody>
      </p:sp>
      <p:sp>
        <p:nvSpPr>
          <p:cNvPr id="2" name="Slide Number Placeholder 1">
            <a:extLst>
              <a:ext uri="{FF2B5EF4-FFF2-40B4-BE49-F238E27FC236}">
                <a16:creationId xmlns:a16="http://schemas.microsoft.com/office/drawing/2014/main" id="{77DE31FD-76CB-4691-BC02-CD0A00A274BB}"/>
              </a:ext>
            </a:extLst>
          </p:cNvPr>
          <p:cNvSpPr>
            <a:spLocks noGrp="1"/>
          </p:cNvSpPr>
          <p:nvPr>
            <p:ph type="sldNum" sz="quarter" idx="12"/>
          </p:nvPr>
        </p:nvSpPr>
        <p:spPr/>
        <p:txBody>
          <a:bodyPr/>
          <a:lstStyle/>
          <a:p>
            <a:fld id="{6575370D-4E78-C44F-8DB3-41D140BF8DE9}" type="slidenum">
              <a:rPr lang="en-US" smtClean="0"/>
              <a:pPr/>
              <a:t>‹#›</a:t>
            </a:fld>
            <a:endParaRPr lang="en-US" dirty="0"/>
          </a:p>
        </p:txBody>
      </p:sp>
      <p:pic>
        <p:nvPicPr>
          <p:cNvPr id="13" name="Picture 12">
            <a:extLst>
              <a:ext uri="{FF2B5EF4-FFF2-40B4-BE49-F238E27FC236}">
                <a16:creationId xmlns:a16="http://schemas.microsoft.com/office/drawing/2014/main" id="{FF9ED14C-F6CB-485D-8587-48893DD8E23C}"/>
              </a:ext>
            </a:extLst>
          </p:cNvPr>
          <p:cNvPicPr>
            <a:picLocks noChangeAspect="1"/>
          </p:cNvPicPr>
          <p:nvPr userDrawn="1"/>
        </p:nvPicPr>
        <p:blipFill rotWithShape="1">
          <a:blip r:embed="rId6" cstate="print">
            <a:extLst>
              <a:ext uri="{28A0092B-C50C-407E-A947-70E740481C1C}">
                <a14:useLocalDpi xmlns:a14="http://schemas.microsoft.com/office/drawing/2010/main"/>
              </a:ext>
            </a:extLst>
          </a:blip>
          <a:srcRect l="1" t="1" r="1909" b="-1"/>
          <a:stretch/>
        </p:blipFill>
        <p:spPr>
          <a:xfrm>
            <a:off x="685801" y="4892521"/>
            <a:ext cx="1333070" cy="99441"/>
          </a:xfrm>
          <a:prstGeom prst="rect">
            <a:avLst/>
          </a:prstGeom>
        </p:spPr>
      </p:pic>
      <p:sp>
        <p:nvSpPr>
          <p:cNvPr id="14" name="TextBox 13">
            <a:extLst>
              <a:ext uri="{FF2B5EF4-FFF2-40B4-BE49-F238E27FC236}">
                <a16:creationId xmlns:a16="http://schemas.microsoft.com/office/drawing/2014/main" id="{E5D2CDE3-20DC-4C4A-BBDB-67D563FC97D8}"/>
              </a:ext>
            </a:extLst>
          </p:cNvPr>
          <p:cNvSpPr txBox="1">
            <a:spLocks noChangeArrowheads="1"/>
          </p:cNvSpPr>
          <p:nvPr userDrawn="1"/>
        </p:nvSpPr>
        <p:spPr bwMode="auto">
          <a:xfrm>
            <a:off x="3302000" y="4900549"/>
            <a:ext cx="517313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lgn="r">
              <a:defRPr/>
            </a:pPr>
            <a:r>
              <a:rPr lang="en-US" sz="600" dirty="0"/>
              <a:t>© 2019 UnitedHealth Group. Any use, copying or distribution without written permission from UnitedHealth Group is prohibited.</a:t>
            </a:r>
          </a:p>
        </p:txBody>
      </p:sp>
      <p:sp>
        <p:nvSpPr>
          <p:cNvPr id="12" name="Content Placeholder 9">
            <a:extLst>
              <a:ext uri="{FF2B5EF4-FFF2-40B4-BE49-F238E27FC236}">
                <a16:creationId xmlns:a16="http://schemas.microsoft.com/office/drawing/2014/main" id="{2F5FB23F-1707-49AF-9719-58956A258E28}"/>
              </a:ext>
            </a:extLst>
          </p:cNvPr>
          <p:cNvSpPr>
            <a:spLocks noGrp="1"/>
          </p:cNvSpPr>
          <p:nvPr>
            <p:ph sz="quarter" idx="13" hasCustomPrompt="1"/>
          </p:nvPr>
        </p:nvSpPr>
        <p:spPr>
          <a:xfrm>
            <a:off x="4843464" y="1400176"/>
            <a:ext cx="3546475" cy="3108722"/>
          </a:xfrm>
        </p:spPr>
        <p:txBody>
          <a:bodyPr/>
          <a:lstStyle>
            <a:lvl1pPr>
              <a:defRPr/>
            </a:lvl1pPr>
            <a:lvl2pPr>
              <a:defRPr/>
            </a:lvl2pPr>
            <a:lvl3pPr>
              <a:defRPr/>
            </a:lvl3pPr>
            <a:lvl4pPr>
              <a:defRPr/>
            </a:lvl4pPr>
            <a:lvl5pPr>
              <a:defRPr/>
            </a:lvl5pPr>
          </a:lstStyle>
          <a:p>
            <a:pPr lvl="0"/>
            <a:r>
              <a:rPr lang="en-US" dirty="0"/>
              <a:t>Arial 24pt </a:t>
            </a:r>
          </a:p>
          <a:p>
            <a:pPr lvl="1"/>
            <a:r>
              <a:rPr lang="en-US" dirty="0"/>
              <a:t>Arial 24pt </a:t>
            </a:r>
          </a:p>
          <a:p>
            <a:pPr lvl="2"/>
            <a:r>
              <a:rPr lang="en-US" dirty="0"/>
              <a:t>Arial 20pt </a:t>
            </a:r>
          </a:p>
          <a:p>
            <a:pPr lvl="3"/>
            <a:r>
              <a:rPr lang="en-US" dirty="0"/>
              <a:t>Arial 20pt </a:t>
            </a:r>
          </a:p>
          <a:p>
            <a:pPr lvl="4"/>
            <a:r>
              <a:rPr lang="en-US" dirty="0"/>
              <a:t>Arial 20pt </a:t>
            </a:r>
          </a:p>
        </p:txBody>
      </p:sp>
      <p:sp>
        <p:nvSpPr>
          <p:cNvPr id="15" name="Content Placeholder 9">
            <a:extLst>
              <a:ext uri="{FF2B5EF4-FFF2-40B4-BE49-F238E27FC236}">
                <a16:creationId xmlns:a16="http://schemas.microsoft.com/office/drawing/2014/main" id="{1981F70E-E282-4481-8640-3169F7AD4F20}"/>
              </a:ext>
            </a:extLst>
          </p:cNvPr>
          <p:cNvSpPr>
            <a:spLocks noGrp="1"/>
          </p:cNvSpPr>
          <p:nvPr>
            <p:ph sz="quarter" idx="14" hasCustomPrompt="1"/>
          </p:nvPr>
        </p:nvSpPr>
        <p:spPr>
          <a:xfrm>
            <a:off x="685800" y="1400176"/>
            <a:ext cx="3888512" cy="3125385"/>
          </a:xfrm>
        </p:spPr>
        <p:txBody>
          <a:bodyPr/>
          <a:lstStyle>
            <a:lvl1pPr>
              <a:defRPr/>
            </a:lvl1pPr>
            <a:lvl2pPr>
              <a:defRPr/>
            </a:lvl2pPr>
            <a:lvl3pPr>
              <a:defRPr/>
            </a:lvl3pPr>
            <a:lvl4pPr>
              <a:defRPr/>
            </a:lvl4pPr>
            <a:lvl5pPr>
              <a:defRPr/>
            </a:lvl5pPr>
          </a:lstStyle>
          <a:p>
            <a:pPr lvl="0"/>
            <a:r>
              <a:rPr lang="en-US" dirty="0"/>
              <a:t>Arial 24pt </a:t>
            </a:r>
          </a:p>
          <a:p>
            <a:pPr lvl="1"/>
            <a:r>
              <a:rPr lang="en-US" dirty="0"/>
              <a:t>Arial 24pt </a:t>
            </a:r>
          </a:p>
          <a:p>
            <a:pPr lvl="2"/>
            <a:r>
              <a:rPr lang="en-US" dirty="0"/>
              <a:t>Arial 20pt </a:t>
            </a:r>
          </a:p>
          <a:p>
            <a:pPr lvl="3"/>
            <a:r>
              <a:rPr lang="en-US" dirty="0"/>
              <a:t>Arial 20pt </a:t>
            </a:r>
          </a:p>
          <a:p>
            <a:pPr lvl="4"/>
            <a:r>
              <a:rPr lang="en-US" dirty="0"/>
              <a:t>Arial 20pt </a:t>
            </a:r>
          </a:p>
        </p:txBody>
      </p:sp>
    </p:spTree>
    <p:extLst>
      <p:ext uri="{BB962C8B-B14F-4D97-AF65-F5344CB8AC3E}">
        <p14:creationId xmlns:p14="http://schemas.microsoft.com/office/powerpoint/2010/main" val="988103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 Blue - No Logo">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CE784BDB-E988-46C6-870F-D47074561CA7}"/>
              </a:ext>
            </a:extLst>
          </p:cNvPr>
          <p:cNvGraphicFramePr>
            <a:graphicFrameLocks noChangeAspect="1"/>
          </p:cNvGraphicFramePr>
          <p:nvPr>
            <p:custDataLst>
              <p:tags r:id="rId2"/>
            </p:custDataLst>
            <p:extLst>
              <p:ext uri="{D42A27DB-BD31-4B8C-83A1-F6EECF244321}">
                <p14:modId xmlns:p14="http://schemas.microsoft.com/office/powerpoint/2010/main" val="1367681587"/>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5121" name="think-cell Slide" r:id="rId4" imgW="408" imgH="408" progId="TCLayout.ActiveDocument.1">
                  <p:embed/>
                </p:oleObj>
              </mc:Choice>
              <mc:Fallback>
                <p:oleObj name="think-cell Slide" r:id="rId4" imgW="408" imgH="408" progId="TCLayout.ActiveDocument.1">
                  <p:embed/>
                  <p:pic>
                    <p:nvPicPr>
                      <p:cNvPr id="11" name="Object 10" hidden="1">
                        <a:extLst>
                          <a:ext uri="{FF2B5EF4-FFF2-40B4-BE49-F238E27FC236}">
                            <a16:creationId xmlns:a16="http://schemas.microsoft.com/office/drawing/2014/main" id="{CE784BDB-E988-46C6-870F-D47074561CA7}"/>
                          </a:ext>
                        </a:extLst>
                      </p:cNvPr>
                      <p:cNvPicPr/>
                      <p:nvPr/>
                    </p:nvPicPr>
                    <p:blipFill>
                      <a:blip r:embed="rId5"/>
                      <a:stretch>
                        <a:fillRect/>
                      </a:stretch>
                    </p:blipFill>
                    <p:spPr>
                      <a:xfrm>
                        <a:off x="1589" y="1192"/>
                        <a:ext cx="1587" cy="1190"/>
                      </a:xfrm>
                      <a:prstGeom prst="rect">
                        <a:avLst/>
                      </a:prstGeom>
                    </p:spPr>
                  </p:pic>
                </p:oleObj>
              </mc:Fallback>
            </mc:AlternateContent>
          </a:graphicData>
        </a:graphic>
      </p:graphicFrame>
      <p:sp>
        <p:nvSpPr>
          <p:cNvPr id="8" name="Title 1"/>
          <p:cNvSpPr>
            <a:spLocks noGrp="1"/>
          </p:cNvSpPr>
          <p:nvPr>
            <p:ph type="title" hasCustomPrompt="1"/>
          </p:nvPr>
        </p:nvSpPr>
        <p:spPr>
          <a:xfrm>
            <a:off x="692378" y="376669"/>
            <a:ext cx="7994423" cy="475722"/>
          </a:xfrm>
          <a:prstGeom prst="rect">
            <a:avLst/>
          </a:prstGeom>
        </p:spPr>
        <p:txBody>
          <a:bodyPr vert="horz" lIns="0" rIns="0" anchor="ctr"/>
          <a:lstStyle>
            <a:lvl1pPr>
              <a:defRPr sz="3600" b="1" i="0">
                <a:solidFill>
                  <a:schemeClr val="bg1"/>
                </a:solidFill>
                <a:latin typeface="+mj-lt"/>
                <a:cs typeface="Arial"/>
              </a:defRPr>
            </a:lvl1pPr>
          </a:lstStyle>
          <a:p>
            <a:r>
              <a:rPr lang="en-US" dirty="0"/>
              <a:t>Arial Bold 36pt</a:t>
            </a:r>
          </a:p>
        </p:txBody>
      </p:sp>
      <p:sp>
        <p:nvSpPr>
          <p:cNvPr id="6" name="Content Placeholder 9">
            <a:extLst>
              <a:ext uri="{FF2B5EF4-FFF2-40B4-BE49-F238E27FC236}">
                <a16:creationId xmlns:a16="http://schemas.microsoft.com/office/drawing/2014/main" id="{ABCBEB69-3596-474E-9135-A9830D9A4E1A}"/>
              </a:ext>
            </a:extLst>
          </p:cNvPr>
          <p:cNvSpPr>
            <a:spLocks noGrp="1"/>
          </p:cNvSpPr>
          <p:nvPr>
            <p:ph sz="quarter" idx="13" hasCustomPrompt="1"/>
          </p:nvPr>
        </p:nvSpPr>
        <p:spPr>
          <a:xfrm>
            <a:off x="4843464" y="1400176"/>
            <a:ext cx="3546475" cy="3108722"/>
          </a:xfrm>
        </p:spPr>
        <p:txBody>
          <a:bodyPr/>
          <a:lstStyle>
            <a:lvl1pPr>
              <a:defRPr/>
            </a:lvl1pPr>
            <a:lvl2pPr>
              <a:defRPr/>
            </a:lvl2pPr>
            <a:lvl3pPr>
              <a:defRPr/>
            </a:lvl3pPr>
            <a:lvl4pPr>
              <a:defRPr/>
            </a:lvl4pPr>
            <a:lvl5pPr>
              <a:defRPr/>
            </a:lvl5pPr>
          </a:lstStyle>
          <a:p>
            <a:pPr lvl="0"/>
            <a:r>
              <a:rPr lang="en-US" dirty="0"/>
              <a:t>Arial 24pt </a:t>
            </a:r>
          </a:p>
          <a:p>
            <a:pPr lvl="1"/>
            <a:r>
              <a:rPr lang="en-US" dirty="0"/>
              <a:t>Arial 24pt </a:t>
            </a:r>
          </a:p>
          <a:p>
            <a:pPr lvl="2"/>
            <a:r>
              <a:rPr lang="en-US" dirty="0"/>
              <a:t>Arial 20pt </a:t>
            </a:r>
          </a:p>
          <a:p>
            <a:pPr lvl="3"/>
            <a:r>
              <a:rPr lang="en-US" dirty="0"/>
              <a:t>Arial 20pt </a:t>
            </a:r>
          </a:p>
          <a:p>
            <a:pPr lvl="4"/>
            <a:r>
              <a:rPr lang="en-US" dirty="0"/>
              <a:t>Arial 20pt </a:t>
            </a:r>
          </a:p>
        </p:txBody>
      </p:sp>
      <p:sp>
        <p:nvSpPr>
          <p:cNvPr id="7" name="Content Placeholder 9">
            <a:extLst>
              <a:ext uri="{FF2B5EF4-FFF2-40B4-BE49-F238E27FC236}">
                <a16:creationId xmlns:a16="http://schemas.microsoft.com/office/drawing/2014/main" id="{59EC4164-BF83-4701-B080-54331D734322}"/>
              </a:ext>
            </a:extLst>
          </p:cNvPr>
          <p:cNvSpPr>
            <a:spLocks noGrp="1"/>
          </p:cNvSpPr>
          <p:nvPr>
            <p:ph sz="quarter" idx="14" hasCustomPrompt="1"/>
          </p:nvPr>
        </p:nvSpPr>
        <p:spPr>
          <a:xfrm>
            <a:off x="685800" y="1400176"/>
            <a:ext cx="3888512" cy="3125385"/>
          </a:xfrm>
        </p:spPr>
        <p:txBody>
          <a:bodyPr/>
          <a:lstStyle>
            <a:lvl1pPr>
              <a:defRPr/>
            </a:lvl1pPr>
            <a:lvl2pPr>
              <a:defRPr/>
            </a:lvl2pPr>
            <a:lvl3pPr>
              <a:defRPr/>
            </a:lvl3pPr>
            <a:lvl4pPr>
              <a:defRPr/>
            </a:lvl4pPr>
            <a:lvl5pPr>
              <a:defRPr/>
            </a:lvl5pPr>
          </a:lstStyle>
          <a:p>
            <a:pPr lvl="0"/>
            <a:r>
              <a:rPr lang="en-US" dirty="0"/>
              <a:t>Arial 24pt </a:t>
            </a:r>
          </a:p>
          <a:p>
            <a:pPr lvl="1"/>
            <a:r>
              <a:rPr lang="en-US" dirty="0"/>
              <a:t>Arial 24pt </a:t>
            </a:r>
          </a:p>
          <a:p>
            <a:pPr lvl="2"/>
            <a:r>
              <a:rPr lang="en-US" dirty="0"/>
              <a:t>Arial 20pt </a:t>
            </a:r>
          </a:p>
          <a:p>
            <a:pPr lvl="3"/>
            <a:r>
              <a:rPr lang="en-US" dirty="0"/>
              <a:t>Arial 20pt </a:t>
            </a:r>
          </a:p>
          <a:p>
            <a:pPr lvl="4"/>
            <a:r>
              <a:rPr lang="en-US" dirty="0"/>
              <a:t>Arial 20pt </a:t>
            </a:r>
          </a:p>
        </p:txBody>
      </p:sp>
    </p:spTree>
    <p:extLst>
      <p:ext uri="{BB962C8B-B14F-4D97-AF65-F5344CB8AC3E}">
        <p14:creationId xmlns:p14="http://schemas.microsoft.com/office/powerpoint/2010/main" val="3901643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 Grey - No Logo">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9D666CB8-BE49-43A5-891C-D674DD7EAC6E}"/>
              </a:ext>
            </a:extLst>
          </p:cNvPr>
          <p:cNvGraphicFramePr>
            <a:graphicFrameLocks noChangeAspect="1"/>
          </p:cNvGraphicFramePr>
          <p:nvPr>
            <p:custDataLst>
              <p:tags r:id="rId2"/>
            </p:custDataLst>
            <p:extLst>
              <p:ext uri="{D42A27DB-BD31-4B8C-83A1-F6EECF244321}">
                <p14:modId xmlns:p14="http://schemas.microsoft.com/office/powerpoint/2010/main" val="2866457931"/>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6145" name="think-cell Slide" r:id="rId4" imgW="408" imgH="408" progId="TCLayout.ActiveDocument.1">
                  <p:embed/>
                </p:oleObj>
              </mc:Choice>
              <mc:Fallback>
                <p:oleObj name="think-cell Slide" r:id="rId4" imgW="408" imgH="408" progId="TCLayout.ActiveDocument.1">
                  <p:embed/>
                  <p:pic>
                    <p:nvPicPr>
                      <p:cNvPr id="11" name="Object 10" hidden="1">
                        <a:extLst>
                          <a:ext uri="{FF2B5EF4-FFF2-40B4-BE49-F238E27FC236}">
                            <a16:creationId xmlns:a16="http://schemas.microsoft.com/office/drawing/2014/main" id="{9D666CB8-BE49-43A5-891C-D674DD7EAC6E}"/>
                          </a:ext>
                        </a:extLst>
                      </p:cNvPr>
                      <p:cNvPicPr/>
                      <p:nvPr/>
                    </p:nvPicPr>
                    <p:blipFill>
                      <a:blip r:embed="rId5"/>
                      <a:stretch>
                        <a:fillRect/>
                      </a:stretch>
                    </p:blipFill>
                    <p:spPr>
                      <a:xfrm>
                        <a:off x="1589" y="1192"/>
                        <a:ext cx="1587" cy="1190"/>
                      </a:xfrm>
                      <a:prstGeom prst="rect">
                        <a:avLst/>
                      </a:prstGeom>
                    </p:spPr>
                  </p:pic>
                </p:oleObj>
              </mc:Fallback>
            </mc:AlternateContent>
          </a:graphicData>
        </a:graphic>
      </p:graphicFrame>
      <p:sp>
        <p:nvSpPr>
          <p:cNvPr id="4" name="Rectangle 3"/>
          <p:cNvSpPr/>
          <p:nvPr/>
        </p:nvSpPr>
        <p:spPr>
          <a:xfrm>
            <a:off x="0" y="0"/>
            <a:ext cx="9144000" cy="1028700"/>
          </a:xfrm>
          <a:prstGeom prst="rect">
            <a:avLst/>
          </a:prstGeom>
          <a:solidFill>
            <a:srgbClr val="EEEEEE"/>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8" name="Title 1"/>
          <p:cNvSpPr>
            <a:spLocks noGrp="1"/>
          </p:cNvSpPr>
          <p:nvPr>
            <p:ph type="title" hasCustomPrompt="1"/>
          </p:nvPr>
        </p:nvSpPr>
        <p:spPr>
          <a:xfrm>
            <a:off x="692378" y="376669"/>
            <a:ext cx="7994423" cy="475722"/>
          </a:xfrm>
          <a:prstGeom prst="rect">
            <a:avLst/>
          </a:prstGeom>
        </p:spPr>
        <p:txBody>
          <a:bodyPr vert="horz" lIns="0" rIns="0" anchor="ctr"/>
          <a:lstStyle>
            <a:lvl1pPr>
              <a:defRPr sz="3600" b="1" i="0">
                <a:solidFill>
                  <a:srgbClr val="003C71"/>
                </a:solidFill>
                <a:latin typeface="+mj-lt"/>
                <a:cs typeface="Arial"/>
              </a:defRPr>
            </a:lvl1pPr>
          </a:lstStyle>
          <a:p>
            <a:r>
              <a:rPr lang="en-US" dirty="0"/>
              <a:t>Arial Bold 36pt</a:t>
            </a:r>
          </a:p>
        </p:txBody>
      </p:sp>
      <p:sp>
        <p:nvSpPr>
          <p:cNvPr id="7" name="Content Placeholder 9">
            <a:extLst>
              <a:ext uri="{FF2B5EF4-FFF2-40B4-BE49-F238E27FC236}">
                <a16:creationId xmlns:a16="http://schemas.microsoft.com/office/drawing/2014/main" id="{AC51204B-23C2-4328-9E01-1ABF4E53A650}"/>
              </a:ext>
            </a:extLst>
          </p:cNvPr>
          <p:cNvSpPr>
            <a:spLocks noGrp="1"/>
          </p:cNvSpPr>
          <p:nvPr>
            <p:ph sz="quarter" idx="13" hasCustomPrompt="1"/>
          </p:nvPr>
        </p:nvSpPr>
        <p:spPr>
          <a:xfrm>
            <a:off x="4843464" y="1400176"/>
            <a:ext cx="3546475" cy="3108722"/>
          </a:xfrm>
        </p:spPr>
        <p:txBody>
          <a:bodyPr/>
          <a:lstStyle>
            <a:lvl1pPr>
              <a:defRPr/>
            </a:lvl1pPr>
            <a:lvl2pPr>
              <a:defRPr/>
            </a:lvl2pPr>
            <a:lvl3pPr>
              <a:defRPr/>
            </a:lvl3pPr>
            <a:lvl4pPr>
              <a:defRPr/>
            </a:lvl4pPr>
            <a:lvl5pPr>
              <a:defRPr/>
            </a:lvl5pPr>
          </a:lstStyle>
          <a:p>
            <a:pPr lvl="0"/>
            <a:r>
              <a:rPr lang="en-US" dirty="0"/>
              <a:t>Arial 24pt </a:t>
            </a:r>
          </a:p>
          <a:p>
            <a:pPr lvl="1"/>
            <a:r>
              <a:rPr lang="en-US" dirty="0"/>
              <a:t>Arial 24pt </a:t>
            </a:r>
          </a:p>
          <a:p>
            <a:pPr lvl="2"/>
            <a:r>
              <a:rPr lang="en-US" dirty="0"/>
              <a:t>Arial 20pt </a:t>
            </a:r>
          </a:p>
          <a:p>
            <a:pPr lvl="3"/>
            <a:r>
              <a:rPr lang="en-US" dirty="0"/>
              <a:t>Arial 20pt </a:t>
            </a:r>
          </a:p>
          <a:p>
            <a:pPr lvl="4"/>
            <a:r>
              <a:rPr lang="en-US" dirty="0"/>
              <a:t>Arial 20pt </a:t>
            </a:r>
          </a:p>
        </p:txBody>
      </p:sp>
      <p:sp>
        <p:nvSpPr>
          <p:cNvPr id="9" name="Content Placeholder 9">
            <a:extLst>
              <a:ext uri="{FF2B5EF4-FFF2-40B4-BE49-F238E27FC236}">
                <a16:creationId xmlns:a16="http://schemas.microsoft.com/office/drawing/2014/main" id="{F0391FB2-AFE5-45D8-A37D-D26598F5A458}"/>
              </a:ext>
            </a:extLst>
          </p:cNvPr>
          <p:cNvSpPr>
            <a:spLocks noGrp="1"/>
          </p:cNvSpPr>
          <p:nvPr>
            <p:ph sz="quarter" idx="14" hasCustomPrompt="1"/>
          </p:nvPr>
        </p:nvSpPr>
        <p:spPr>
          <a:xfrm>
            <a:off x="685800" y="1400176"/>
            <a:ext cx="3888512" cy="3125385"/>
          </a:xfrm>
        </p:spPr>
        <p:txBody>
          <a:bodyPr/>
          <a:lstStyle>
            <a:lvl1pPr>
              <a:defRPr/>
            </a:lvl1pPr>
            <a:lvl2pPr>
              <a:defRPr/>
            </a:lvl2pPr>
            <a:lvl3pPr>
              <a:defRPr/>
            </a:lvl3pPr>
            <a:lvl4pPr>
              <a:defRPr/>
            </a:lvl4pPr>
            <a:lvl5pPr>
              <a:defRPr/>
            </a:lvl5pPr>
          </a:lstStyle>
          <a:p>
            <a:pPr lvl="0"/>
            <a:r>
              <a:rPr lang="en-US" dirty="0"/>
              <a:t>Arial 24pt </a:t>
            </a:r>
          </a:p>
          <a:p>
            <a:pPr lvl="1"/>
            <a:r>
              <a:rPr lang="en-US" dirty="0"/>
              <a:t>Arial 24pt </a:t>
            </a:r>
          </a:p>
          <a:p>
            <a:pPr lvl="2"/>
            <a:r>
              <a:rPr lang="en-US" dirty="0"/>
              <a:t>Arial 20pt </a:t>
            </a:r>
          </a:p>
          <a:p>
            <a:pPr lvl="3"/>
            <a:r>
              <a:rPr lang="en-US" dirty="0"/>
              <a:t>Arial 20pt </a:t>
            </a:r>
          </a:p>
          <a:p>
            <a:pPr lvl="4"/>
            <a:r>
              <a:rPr lang="en-US" dirty="0"/>
              <a:t>Arial 20pt </a:t>
            </a:r>
          </a:p>
        </p:txBody>
      </p:sp>
    </p:spTree>
    <p:extLst>
      <p:ext uri="{BB962C8B-B14F-4D97-AF65-F5344CB8AC3E}">
        <p14:creationId xmlns:p14="http://schemas.microsoft.com/office/powerpoint/2010/main" val="3634586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 Column - Blue">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49283DE3-A361-44CB-A7DB-BB4BA7CA6367}"/>
              </a:ext>
            </a:extLst>
          </p:cNvPr>
          <p:cNvGraphicFramePr>
            <a:graphicFrameLocks noChangeAspect="1"/>
          </p:cNvGraphicFramePr>
          <p:nvPr>
            <p:custDataLst>
              <p:tags r:id="rId2"/>
            </p:custDataLst>
            <p:extLst>
              <p:ext uri="{D42A27DB-BD31-4B8C-83A1-F6EECF244321}">
                <p14:modId xmlns:p14="http://schemas.microsoft.com/office/powerpoint/2010/main" val="1420939402"/>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7169" name="think-cell Slide" r:id="rId4" imgW="408" imgH="408" progId="TCLayout.ActiveDocument.1">
                  <p:embed/>
                </p:oleObj>
              </mc:Choice>
              <mc:Fallback>
                <p:oleObj name="think-cell Slide" r:id="rId4" imgW="408" imgH="408" progId="TCLayout.ActiveDocument.1">
                  <p:embed/>
                  <p:pic>
                    <p:nvPicPr>
                      <p:cNvPr id="9" name="Object 8" hidden="1">
                        <a:extLst>
                          <a:ext uri="{FF2B5EF4-FFF2-40B4-BE49-F238E27FC236}">
                            <a16:creationId xmlns:a16="http://schemas.microsoft.com/office/drawing/2014/main" id="{49283DE3-A361-44CB-A7DB-BB4BA7CA6367}"/>
                          </a:ext>
                        </a:extLst>
                      </p:cNvPr>
                      <p:cNvPicPr/>
                      <p:nvPr/>
                    </p:nvPicPr>
                    <p:blipFill>
                      <a:blip r:embed="rId5"/>
                      <a:stretch>
                        <a:fillRect/>
                      </a:stretch>
                    </p:blipFill>
                    <p:spPr>
                      <a:xfrm>
                        <a:off x="1589" y="1192"/>
                        <a:ext cx="1587" cy="119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379346EB-56AE-4AF5-897A-A3F2927E236E}"/>
              </a:ext>
            </a:extLst>
          </p:cNvPr>
          <p:cNvSpPr>
            <a:spLocks noGrp="1"/>
          </p:cNvSpPr>
          <p:nvPr>
            <p:ph sz="quarter" idx="12" hasCustomPrompt="1"/>
          </p:nvPr>
        </p:nvSpPr>
        <p:spPr>
          <a:xfrm>
            <a:off x="704850" y="1400175"/>
            <a:ext cx="4572000" cy="3112294"/>
          </a:xfrm>
        </p:spPr>
        <p:txBody>
          <a:bodyPr/>
          <a:lstStyle>
            <a:lvl1pPr>
              <a:defRPr/>
            </a:lvl1pPr>
            <a:lvl2pPr>
              <a:defRPr/>
            </a:lvl2pPr>
            <a:lvl3pPr>
              <a:defRPr/>
            </a:lvl3pPr>
            <a:lvl4pPr>
              <a:defRPr/>
            </a:lvl4pPr>
            <a:lvl5pPr>
              <a:defRPr/>
            </a:lvl5pPr>
          </a:lstStyle>
          <a:p>
            <a:pPr lvl="0"/>
            <a:r>
              <a:rPr lang="en-US" dirty="0"/>
              <a:t>Arial 24pt </a:t>
            </a:r>
          </a:p>
          <a:p>
            <a:pPr lvl="1"/>
            <a:r>
              <a:rPr lang="en-US" dirty="0"/>
              <a:t>Arial 24pt </a:t>
            </a:r>
          </a:p>
          <a:p>
            <a:pPr lvl="2"/>
            <a:r>
              <a:rPr lang="en-US" dirty="0"/>
              <a:t>Arial 20pt </a:t>
            </a:r>
          </a:p>
          <a:p>
            <a:pPr lvl="3"/>
            <a:r>
              <a:rPr lang="en-US" dirty="0"/>
              <a:t>Arial 20pt </a:t>
            </a:r>
          </a:p>
          <a:p>
            <a:pPr lvl="4"/>
            <a:r>
              <a:rPr lang="en-US" dirty="0"/>
              <a:t>Arial 20pt </a:t>
            </a:r>
          </a:p>
        </p:txBody>
      </p:sp>
      <p:sp>
        <p:nvSpPr>
          <p:cNvPr id="8" name="Title 1"/>
          <p:cNvSpPr>
            <a:spLocks noGrp="1"/>
          </p:cNvSpPr>
          <p:nvPr>
            <p:ph type="title" hasCustomPrompt="1"/>
          </p:nvPr>
        </p:nvSpPr>
        <p:spPr>
          <a:xfrm>
            <a:off x="692378" y="376669"/>
            <a:ext cx="7994423" cy="475722"/>
          </a:xfrm>
          <a:prstGeom prst="rect">
            <a:avLst/>
          </a:prstGeom>
        </p:spPr>
        <p:txBody>
          <a:bodyPr vert="horz" lIns="0" rIns="0" anchor="ctr"/>
          <a:lstStyle>
            <a:lvl1pPr>
              <a:defRPr sz="3600" b="1" i="0">
                <a:solidFill>
                  <a:schemeClr val="bg1"/>
                </a:solidFill>
                <a:latin typeface="+mj-lt"/>
                <a:cs typeface="Arial"/>
              </a:defRPr>
            </a:lvl1pPr>
          </a:lstStyle>
          <a:p>
            <a:r>
              <a:rPr lang="en-US" dirty="0"/>
              <a:t>Arial Bold 36pt</a:t>
            </a:r>
          </a:p>
        </p:txBody>
      </p:sp>
      <p:sp>
        <p:nvSpPr>
          <p:cNvPr id="2" name="Slide Number Placeholder 1">
            <a:extLst>
              <a:ext uri="{FF2B5EF4-FFF2-40B4-BE49-F238E27FC236}">
                <a16:creationId xmlns:a16="http://schemas.microsoft.com/office/drawing/2014/main" id="{084A8A23-9D14-4EAB-8517-67BEE952D6B5}"/>
              </a:ext>
            </a:extLst>
          </p:cNvPr>
          <p:cNvSpPr>
            <a:spLocks noGrp="1"/>
          </p:cNvSpPr>
          <p:nvPr>
            <p:ph type="sldNum" sz="quarter" idx="11"/>
          </p:nvPr>
        </p:nvSpPr>
        <p:spPr/>
        <p:txBody>
          <a:bodyPr/>
          <a:lstStyle/>
          <a:p>
            <a:fld id="{6575370D-4E78-C44F-8DB3-41D140BF8DE9}" type="slidenum">
              <a:rPr lang="en-US" smtClean="0"/>
              <a:pPr/>
              <a:t>‹#›</a:t>
            </a:fld>
            <a:endParaRPr lang="en-US" dirty="0"/>
          </a:p>
        </p:txBody>
      </p:sp>
      <p:pic>
        <p:nvPicPr>
          <p:cNvPr id="7" name="Picture 6">
            <a:extLst>
              <a:ext uri="{FF2B5EF4-FFF2-40B4-BE49-F238E27FC236}">
                <a16:creationId xmlns:a16="http://schemas.microsoft.com/office/drawing/2014/main" id="{482EECD7-8DE4-4843-81AB-C8528D3BDBEB}"/>
              </a:ext>
            </a:extLst>
          </p:cNvPr>
          <p:cNvPicPr>
            <a:picLocks noChangeAspect="1"/>
          </p:cNvPicPr>
          <p:nvPr userDrawn="1"/>
        </p:nvPicPr>
        <p:blipFill rotWithShape="1">
          <a:blip r:embed="rId6" cstate="print">
            <a:extLst>
              <a:ext uri="{28A0092B-C50C-407E-A947-70E740481C1C}">
                <a14:useLocalDpi xmlns:a14="http://schemas.microsoft.com/office/drawing/2010/main"/>
              </a:ext>
            </a:extLst>
          </a:blip>
          <a:srcRect l="1" t="1" r="1909" b="-1"/>
          <a:stretch/>
        </p:blipFill>
        <p:spPr>
          <a:xfrm>
            <a:off x="685801" y="4892521"/>
            <a:ext cx="1333070" cy="99441"/>
          </a:xfrm>
          <a:prstGeom prst="rect">
            <a:avLst/>
          </a:prstGeom>
        </p:spPr>
      </p:pic>
      <p:sp>
        <p:nvSpPr>
          <p:cNvPr id="10" name="TextBox 9">
            <a:extLst>
              <a:ext uri="{FF2B5EF4-FFF2-40B4-BE49-F238E27FC236}">
                <a16:creationId xmlns:a16="http://schemas.microsoft.com/office/drawing/2014/main" id="{4FBA9FE6-5D3D-4CD9-9F1E-59951946190E}"/>
              </a:ext>
            </a:extLst>
          </p:cNvPr>
          <p:cNvSpPr txBox="1">
            <a:spLocks noChangeArrowheads="1"/>
          </p:cNvSpPr>
          <p:nvPr userDrawn="1"/>
        </p:nvSpPr>
        <p:spPr bwMode="auto">
          <a:xfrm>
            <a:off x="3302000" y="4900549"/>
            <a:ext cx="517313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lgn="r">
              <a:defRPr/>
            </a:pPr>
            <a:r>
              <a:rPr lang="en-US" sz="600" dirty="0"/>
              <a:t>© 2019 UnitedHealth Group. Any use, copying or distribution without written permission from UnitedHealth Group is prohibited.</a:t>
            </a:r>
          </a:p>
        </p:txBody>
      </p:sp>
    </p:spTree>
    <p:extLst>
      <p:ext uri="{BB962C8B-B14F-4D97-AF65-F5344CB8AC3E}">
        <p14:creationId xmlns:p14="http://schemas.microsoft.com/office/powerpoint/2010/main" val="1425417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 Column - Grey">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2885F07E-1995-4D79-913A-0FE00230E8C0}"/>
              </a:ext>
            </a:extLst>
          </p:cNvPr>
          <p:cNvGraphicFramePr>
            <a:graphicFrameLocks noChangeAspect="1"/>
          </p:cNvGraphicFramePr>
          <p:nvPr>
            <p:custDataLst>
              <p:tags r:id="rId2"/>
            </p:custDataLst>
            <p:extLst>
              <p:ext uri="{D42A27DB-BD31-4B8C-83A1-F6EECF244321}">
                <p14:modId xmlns:p14="http://schemas.microsoft.com/office/powerpoint/2010/main" val="4004057228"/>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8193" name="think-cell Slide" r:id="rId4" imgW="408" imgH="408" progId="TCLayout.ActiveDocument.1">
                  <p:embed/>
                </p:oleObj>
              </mc:Choice>
              <mc:Fallback>
                <p:oleObj name="think-cell Slide" r:id="rId4" imgW="408" imgH="408" progId="TCLayout.ActiveDocument.1">
                  <p:embed/>
                  <p:pic>
                    <p:nvPicPr>
                      <p:cNvPr id="9" name="Object 8" hidden="1">
                        <a:extLst>
                          <a:ext uri="{FF2B5EF4-FFF2-40B4-BE49-F238E27FC236}">
                            <a16:creationId xmlns:a16="http://schemas.microsoft.com/office/drawing/2014/main" id="{2885F07E-1995-4D79-913A-0FE00230E8C0}"/>
                          </a:ext>
                        </a:extLst>
                      </p:cNvPr>
                      <p:cNvPicPr/>
                      <p:nvPr/>
                    </p:nvPicPr>
                    <p:blipFill>
                      <a:blip r:embed="rId5"/>
                      <a:stretch>
                        <a:fillRect/>
                      </a:stretch>
                    </p:blipFill>
                    <p:spPr>
                      <a:xfrm>
                        <a:off x="1589" y="1192"/>
                        <a:ext cx="1587" cy="119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0C2AA7B9-FD94-4FA2-91D7-313588B4E3AC}"/>
              </a:ext>
            </a:extLst>
          </p:cNvPr>
          <p:cNvSpPr>
            <a:spLocks noGrp="1"/>
          </p:cNvSpPr>
          <p:nvPr>
            <p:ph sz="quarter" idx="12" hasCustomPrompt="1"/>
          </p:nvPr>
        </p:nvSpPr>
        <p:spPr>
          <a:xfrm>
            <a:off x="704850" y="1400175"/>
            <a:ext cx="4572000" cy="3112294"/>
          </a:xfrm>
        </p:spPr>
        <p:txBody>
          <a:bodyPr/>
          <a:lstStyle>
            <a:lvl1pPr>
              <a:defRPr/>
            </a:lvl1pPr>
            <a:lvl2pPr>
              <a:defRPr/>
            </a:lvl2pPr>
            <a:lvl3pPr>
              <a:defRPr/>
            </a:lvl3pPr>
            <a:lvl4pPr>
              <a:defRPr/>
            </a:lvl4pPr>
            <a:lvl5pPr>
              <a:defRPr/>
            </a:lvl5pPr>
          </a:lstStyle>
          <a:p>
            <a:pPr lvl="0"/>
            <a:r>
              <a:rPr lang="en-US" dirty="0"/>
              <a:t>Arial 24pt </a:t>
            </a:r>
          </a:p>
          <a:p>
            <a:pPr lvl="1"/>
            <a:r>
              <a:rPr lang="en-US" dirty="0"/>
              <a:t>Arial 24pt </a:t>
            </a:r>
          </a:p>
          <a:p>
            <a:pPr lvl="2"/>
            <a:r>
              <a:rPr lang="en-US" dirty="0"/>
              <a:t>Arial 20pt </a:t>
            </a:r>
          </a:p>
          <a:p>
            <a:pPr lvl="3"/>
            <a:r>
              <a:rPr lang="en-US" dirty="0"/>
              <a:t>Arial 20pt </a:t>
            </a:r>
          </a:p>
          <a:p>
            <a:pPr lvl="4"/>
            <a:r>
              <a:rPr lang="en-US" dirty="0"/>
              <a:t>Arial 20pt </a:t>
            </a:r>
          </a:p>
        </p:txBody>
      </p:sp>
      <p:sp>
        <p:nvSpPr>
          <p:cNvPr id="4" name="Rectangle 3"/>
          <p:cNvSpPr/>
          <p:nvPr/>
        </p:nvSpPr>
        <p:spPr>
          <a:xfrm>
            <a:off x="0" y="0"/>
            <a:ext cx="9144000" cy="1028700"/>
          </a:xfrm>
          <a:prstGeom prst="rect">
            <a:avLst/>
          </a:prstGeom>
          <a:solidFill>
            <a:srgbClr val="EEEEEE"/>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8" name="Title 1"/>
          <p:cNvSpPr>
            <a:spLocks noGrp="1"/>
          </p:cNvSpPr>
          <p:nvPr>
            <p:ph type="title" hasCustomPrompt="1"/>
          </p:nvPr>
        </p:nvSpPr>
        <p:spPr>
          <a:xfrm>
            <a:off x="692378" y="376669"/>
            <a:ext cx="7994423" cy="475722"/>
          </a:xfrm>
          <a:prstGeom prst="rect">
            <a:avLst/>
          </a:prstGeom>
        </p:spPr>
        <p:txBody>
          <a:bodyPr vert="horz" lIns="0" rIns="0" anchor="ctr"/>
          <a:lstStyle>
            <a:lvl1pPr>
              <a:defRPr sz="3600" b="1" i="0">
                <a:solidFill>
                  <a:srgbClr val="003C71"/>
                </a:solidFill>
                <a:latin typeface="+mj-lt"/>
                <a:cs typeface="Arial"/>
              </a:defRPr>
            </a:lvl1pPr>
          </a:lstStyle>
          <a:p>
            <a:r>
              <a:rPr lang="en-US" dirty="0"/>
              <a:t>Arial Bold 36pt</a:t>
            </a:r>
          </a:p>
        </p:txBody>
      </p:sp>
      <p:sp>
        <p:nvSpPr>
          <p:cNvPr id="2" name="Slide Number Placeholder 1">
            <a:extLst>
              <a:ext uri="{FF2B5EF4-FFF2-40B4-BE49-F238E27FC236}">
                <a16:creationId xmlns:a16="http://schemas.microsoft.com/office/drawing/2014/main" id="{CFEEE624-2216-435F-988E-56B329CCA99A}"/>
              </a:ext>
            </a:extLst>
          </p:cNvPr>
          <p:cNvSpPr>
            <a:spLocks noGrp="1"/>
          </p:cNvSpPr>
          <p:nvPr>
            <p:ph type="sldNum" sz="quarter" idx="11"/>
          </p:nvPr>
        </p:nvSpPr>
        <p:spPr/>
        <p:txBody>
          <a:bodyPr/>
          <a:lstStyle/>
          <a:p>
            <a:fld id="{6575370D-4E78-C44F-8DB3-41D140BF8DE9}" type="slidenum">
              <a:rPr lang="en-US" smtClean="0"/>
              <a:pPr/>
              <a:t>‹#›</a:t>
            </a:fld>
            <a:endParaRPr lang="en-US" dirty="0"/>
          </a:p>
        </p:txBody>
      </p:sp>
      <p:pic>
        <p:nvPicPr>
          <p:cNvPr id="10" name="Picture 9">
            <a:extLst>
              <a:ext uri="{FF2B5EF4-FFF2-40B4-BE49-F238E27FC236}">
                <a16:creationId xmlns:a16="http://schemas.microsoft.com/office/drawing/2014/main" id="{45970F7C-EB02-4AC9-92D2-56B162379937}"/>
              </a:ext>
            </a:extLst>
          </p:cNvPr>
          <p:cNvPicPr>
            <a:picLocks noChangeAspect="1"/>
          </p:cNvPicPr>
          <p:nvPr userDrawn="1"/>
        </p:nvPicPr>
        <p:blipFill rotWithShape="1">
          <a:blip r:embed="rId6" cstate="print">
            <a:extLst>
              <a:ext uri="{28A0092B-C50C-407E-A947-70E740481C1C}">
                <a14:useLocalDpi xmlns:a14="http://schemas.microsoft.com/office/drawing/2010/main"/>
              </a:ext>
            </a:extLst>
          </a:blip>
          <a:srcRect l="1" t="1" r="1909" b="-1"/>
          <a:stretch/>
        </p:blipFill>
        <p:spPr>
          <a:xfrm>
            <a:off x="685801" y="4892521"/>
            <a:ext cx="1333070" cy="99441"/>
          </a:xfrm>
          <a:prstGeom prst="rect">
            <a:avLst/>
          </a:prstGeom>
        </p:spPr>
      </p:pic>
      <p:sp>
        <p:nvSpPr>
          <p:cNvPr id="11" name="TextBox 10">
            <a:extLst>
              <a:ext uri="{FF2B5EF4-FFF2-40B4-BE49-F238E27FC236}">
                <a16:creationId xmlns:a16="http://schemas.microsoft.com/office/drawing/2014/main" id="{27DB6B2B-8290-4419-B4A6-AD60B060B8F4}"/>
              </a:ext>
            </a:extLst>
          </p:cNvPr>
          <p:cNvSpPr txBox="1">
            <a:spLocks noChangeArrowheads="1"/>
          </p:cNvSpPr>
          <p:nvPr userDrawn="1"/>
        </p:nvSpPr>
        <p:spPr bwMode="auto">
          <a:xfrm>
            <a:off x="3302000" y="4900549"/>
            <a:ext cx="517313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lgn="r">
              <a:defRPr/>
            </a:pPr>
            <a:r>
              <a:rPr lang="en-US" sz="600" dirty="0"/>
              <a:t>© 2019 UnitedHealth Group. Any use, copying or distribution without written permission from UnitedHealth Group is prohibited.</a:t>
            </a:r>
          </a:p>
        </p:txBody>
      </p:sp>
    </p:spTree>
    <p:extLst>
      <p:ext uri="{BB962C8B-B14F-4D97-AF65-F5344CB8AC3E}">
        <p14:creationId xmlns:p14="http://schemas.microsoft.com/office/powerpoint/2010/main" val="3186734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uote -Slide - Blue">
    <p:bg>
      <p:bgPr>
        <a:solidFill>
          <a:schemeClr val="accent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3B5F5B-6677-4944-B6D3-69D8D5370642}"/>
              </a:ext>
            </a:extLst>
          </p:cNvPr>
          <p:cNvSpPr>
            <a:spLocks noGrp="1"/>
          </p:cNvSpPr>
          <p:nvPr>
            <p:ph type="sldNum" sz="quarter" idx="11"/>
          </p:nvPr>
        </p:nvSpPr>
        <p:spPr/>
        <p:txBody>
          <a:bodyPr/>
          <a:lstStyle>
            <a:lvl1pPr>
              <a:defRPr>
                <a:solidFill>
                  <a:schemeClr val="bg1"/>
                </a:solidFill>
              </a:defRPr>
            </a:lvl1pPr>
          </a:lstStyle>
          <a:p>
            <a:fld id="{6575370D-4E78-C44F-8DB3-41D140BF8DE9}" type="slidenum">
              <a:rPr lang="en-US" smtClean="0"/>
              <a:pPr/>
              <a:t>‹#›</a:t>
            </a:fld>
            <a:endParaRPr lang="en-US" dirty="0"/>
          </a:p>
        </p:txBody>
      </p:sp>
      <p:sp>
        <p:nvSpPr>
          <p:cNvPr id="6" name="Text Placeholder 3">
            <a:extLst>
              <a:ext uri="{FF2B5EF4-FFF2-40B4-BE49-F238E27FC236}">
                <a16:creationId xmlns:a16="http://schemas.microsoft.com/office/drawing/2014/main" id="{7D8A6F42-7A4A-477C-804A-281B93939E45}"/>
              </a:ext>
            </a:extLst>
          </p:cNvPr>
          <p:cNvSpPr>
            <a:spLocks noGrp="1"/>
          </p:cNvSpPr>
          <p:nvPr>
            <p:ph type="body" sz="quarter" idx="12" hasCustomPrompt="1"/>
          </p:nvPr>
        </p:nvSpPr>
        <p:spPr>
          <a:xfrm>
            <a:off x="1660525" y="1077913"/>
            <a:ext cx="5822950" cy="2987675"/>
          </a:xfrm>
        </p:spPr>
        <p:txBody>
          <a:bodyPr anchor="ctr">
            <a:noAutofit/>
          </a:bodyPr>
          <a:lstStyle>
            <a:lvl1pPr marL="0" indent="0" algn="ctr">
              <a:buNone/>
              <a:defRPr sz="3200">
                <a:solidFill>
                  <a:schemeClr val="bg1"/>
                </a:solidFill>
              </a:defRPr>
            </a:lvl1pPr>
            <a:lvl2pPr marL="342900" indent="0" algn="ctr">
              <a:buNone/>
              <a:defRPr sz="3200">
                <a:solidFill>
                  <a:schemeClr val="bg1"/>
                </a:solidFill>
              </a:defRPr>
            </a:lvl2pPr>
            <a:lvl3pPr marL="685800" indent="0" algn="ctr">
              <a:buNone/>
              <a:defRPr sz="3200">
                <a:solidFill>
                  <a:schemeClr val="bg1"/>
                </a:solidFill>
              </a:defRPr>
            </a:lvl3pPr>
            <a:lvl4pPr marL="1028700" indent="0" algn="ctr">
              <a:buNone/>
              <a:defRPr sz="3200">
                <a:solidFill>
                  <a:schemeClr val="bg1"/>
                </a:solidFill>
              </a:defRPr>
            </a:lvl4pPr>
            <a:lvl5pPr marL="1371600" indent="0" algn="ctr">
              <a:buNone/>
              <a:defRPr sz="3200">
                <a:solidFill>
                  <a:schemeClr val="bg1"/>
                </a:solidFill>
              </a:defRPr>
            </a:lvl5pPr>
          </a:lstStyle>
          <a:p>
            <a:pPr lvl="0"/>
            <a:r>
              <a:rPr lang="en-US" dirty="0"/>
              <a:t>Arial 32pt</a:t>
            </a:r>
          </a:p>
        </p:txBody>
      </p:sp>
    </p:spTree>
    <p:extLst>
      <p:ext uri="{BB962C8B-B14F-4D97-AF65-F5344CB8AC3E}">
        <p14:creationId xmlns:p14="http://schemas.microsoft.com/office/powerpoint/2010/main" val="2080889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Quote -Slide - Grey">
    <p:bg>
      <p:bgPr>
        <a:solidFill>
          <a:schemeClr val="bg2"/>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309AC4-8FA3-46DD-A62A-C8969FCA1FE4}"/>
              </a:ext>
            </a:extLst>
          </p:cNvPr>
          <p:cNvSpPr>
            <a:spLocks noGrp="1"/>
          </p:cNvSpPr>
          <p:nvPr>
            <p:ph type="sldNum" sz="quarter" idx="11"/>
          </p:nvPr>
        </p:nvSpPr>
        <p:spPr/>
        <p:txBody>
          <a:bodyPr/>
          <a:lstStyle/>
          <a:p>
            <a:fld id="{6575370D-4E78-C44F-8DB3-41D140BF8DE9}" type="slidenum">
              <a:rPr lang="en-US" smtClean="0"/>
              <a:pPr/>
              <a:t>‹#›</a:t>
            </a:fld>
            <a:endParaRPr lang="en-US" dirty="0"/>
          </a:p>
        </p:txBody>
      </p:sp>
      <p:sp>
        <p:nvSpPr>
          <p:cNvPr id="4" name="Text Placeholder 3">
            <a:extLst>
              <a:ext uri="{FF2B5EF4-FFF2-40B4-BE49-F238E27FC236}">
                <a16:creationId xmlns:a16="http://schemas.microsoft.com/office/drawing/2014/main" id="{4D3F9F47-EC76-421B-9FFD-7AE95FA5A0FA}"/>
              </a:ext>
            </a:extLst>
          </p:cNvPr>
          <p:cNvSpPr>
            <a:spLocks noGrp="1"/>
          </p:cNvSpPr>
          <p:nvPr>
            <p:ph type="body" sz="quarter" idx="12" hasCustomPrompt="1"/>
          </p:nvPr>
        </p:nvSpPr>
        <p:spPr>
          <a:xfrm>
            <a:off x="1660525" y="1077913"/>
            <a:ext cx="5822950" cy="2987675"/>
          </a:xfrm>
        </p:spPr>
        <p:txBody>
          <a:bodyPr anchor="ctr">
            <a:noAutofit/>
          </a:bodyPr>
          <a:lstStyle>
            <a:lvl1pPr marL="0" indent="0" algn="ctr">
              <a:buNone/>
              <a:defRPr sz="3200">
                <a:solidFill>
                  <a:schemeClr val="tx1"/>
                </a:solidFill>
              </a:defRPr>
            </a:lvl1pPr>
            <a:lvl2pPr marL="342900" indent="0" algn="ctr">
              <a:buNone/>
              <a:defRPr sz="3200">
                <a:solidFill>
                  <a:schemeClr val="bg1"/>
                </a:solidFill>
              </a:defRPr>
            </a:lvl2pPr>
            <a:lvl3pPr marL="685800" indent="0" algn="ctr">
              <a:buNone/>
              <a:defRPr sz="3200">
                <a:solidFill>
                  <a:schemeClr val="bg1"/>
                </a:solidFill>
              </a:defRPr>
            </a:lvl3pPr>
            <a:lvl4pPr marL="1028700" indent="0" algn="ctr">
              <a:buNone/>
              <a:defRPr sz="3200">
                <a:solidFill>
                  <a:schemeClr val="bg1"/>
                </a:solidFill>
              </a:defRPr>
            </a:lvl4pPr>
            <a:lvl5pPr marL="1371600" indent="0" algn="ctr">
              <a:buNone/>
              <a:defRPr sz="3200">
                <a:solidFill>
                  <a:schemeClr val="bg1"/>
                </a:solidFill>
              </a:defRPr>
            </a:lvl5pPr>
          </a:lstStyle>
          <a:p>
            <a:pPr lvl="0"/>
            <a:r>
              <a:rPr lang="en-US" dirty="0"/>
              <a:t>Arial 32pt</a:t>
            </a:r>
          </a:p>
        </p:txBody>
      </p:sp>
    </p:spTree>
    <p:extLst>
      <p:ext uri="{BB962C8B-B14F-4D97-AF65-F5344CB8AC3E}">
        <p14:creationId xmlns:p14="http://schemas.microsoft.com/office/powerpoint/2010/main" val="42433429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allout - Blue">
    <p:bg>
      <p:bgPr>
        <a:solidFill>
          <a:schemeClr val="accent1"/>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31175" y="1285297"/>
            <a:ext cx="3512956" cy="2563751"/>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dirty="0"/>
              <a:t>Arial 24pt</a:t>
            </a:r>
          </a:p>
        </p:txBody>
      </p:sp>
      <p:sp>
        <p:nvSpPr>
          <p:cNvPr id="2" name="Slide Number Placeholder 1">
            <a:extLst>
              <a:ext uri="{FF2B5EF4-FFF2-40B4-BE49-F238E27FC236}">
                <a16:creationId xmlns:a16="http://schemas.microsoft.com/office/drawing/2014/main" id="{EED19DF3-147D-4708-B2F3-7D803781BEBE}"/>
              </a:ext>
            </a:extLst>
          </p:cNvPr>
          <p:cNvSpPr>
            <a:spLocks noGrp="1"/>
          </p:cNvSpPr>
          <p:nvPr>
            <p:ph type="sldNum" sz="quarter" idx="10"/>
          </p:nvPr>
        </p:nvSpPr>
        <p:spPr/>
        <p:txBody>
          <a:bodyPr/>
          <a:lstStyle/>
          <a:p>
            <a:fld id="{6575370D-4E78-C44F-8DB3-41D140BF8DE9}" type="slidenum">
              <a:rPr lang="en-US" smtClean="0"/>
              <a:pPr/>
              <a:t>‹#›</a:t>
            </a:fld>
            <a:endParaRPr lang="en-US" dirty="0"/>
          </a:p>
        </p:txBody>
      </p:sp>
      <p:grpSp>
        <p:nvGrpSpPr>
          <p:cNvPr id="48" name="Group 47"/>
          <p:cNvGrpSpPr>
            <a:grpSpLocks noChangeAspect="1"/>
          </p:cNvGrpSpPr>
          <p:nvPr userDrawn="1"/>
        </p:nvGrpSpPr>
        <p:grpSpPr>
          <a:xfrm>
            <a:off x="4206199" y="1112114"/>
            <a:ext cx="4871405" cy="2968350"/>
            <a:chOff x="1111594" y="437716"/>
            <a:chExt cx="6739341" cy="4106556"/>
          </a:xfrm>
        </p:grpSpPr>
        <p:sp>
          <p:nvSpPr>
            <p:cNvPr id="49" name="line11"/>
            <p:cNvSpPr/>
            <p:nvPr userDrawn="1"/>
          </p:nvSpPr>
          <p:spPr>
            <a:xfrm rot="5400000">
              <a:off x="3381718" y="949096"/>
              <a:ext cx="408426" cy="433785"/>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3" name="line12"/>
            <p:cNvSpPr/>
            <p:nvPr userDrawn="1"/>
          </p:nvSpPr>
          <p:spPr>
            <a:xfrm rot="5400000">
              <a:off x="2686902" y="1347258"/>
              <a:ext cx="408426" cy="828121"/>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4" name="line10"/>
            <p:cNvSpPr/>
            <p:nvPr userDrawn="1"/>
          </p:nvSpPr>
          <p:spPr>
            <a:xfrm rot="5400000">
              <a:off x="2312985" y="2008914"/>
              <a:ext cx="208285" cy="828121"/>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5" name="line9"/>
            <p:cNvSpPr/>
            <p:nvPr userDrawn="1"/>
          </p:nvSpPr>
          <p:spPr>
            <a:xfrm rot="5400000">
              <a:off x="2595393" y="2882789"/>
              <a:ext cx="208285" cy="828121"/>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6" name="line8"/>
            <p:cNvSpPr/>
            <p:nvPr userDrawn="1"/>
          </p:nvSpPr>
          <p:spPr>
            <a:xfrm rot="5400000">
              <a:off x="2828751" y="2911826"/>
              <a:ext cx="208285" cy="2000741"/>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7" name="line7"/>
            <p:cNvSpPr/>
            <p:nvPr userDrawn="1"/>
          </p:nvSpPr>
          <p:spPr>
            <a:xfrm rot="16200000" flipV="1">
              <a:off x="3024041" y="3944448"/>
              <a:ext cx="208285" cy="685797"/>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8" name="line6"/>
            <p:cNvSpPr/>
            <p:nvPr userDrawn="1"/>
          </p:nvSpPr>
          <p:spPr>
            <a:xfrm rot="5400000" flipH="1" flipV="1">
              <a:off x="5240288" y="3849539"/>
              <a:ext cx="398101" cy="685797"/>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9" name="line5"/>
            <p:cNvSpPr/>
            <p:nvPr userDrawn="1"/>
          </p:nvSpPr>
          <p:spPr>
            <a:xfrm rot="5400000" flipH="1" flipV="1">
              <a:off x="5736620" y="2891042"/>
              <a:ext cx="288010" cy="1528087"/>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00" name="line4"/>
            <p:cNvSpPr/>
            <p:nvPr userDrawn="1"/>
          </p:nvSpPr>
          <p:spPr>
            <a:xfrm rot="5400000" flipH="1" flipV="1">
              <a:off x="5609901" y="2512168"/>
              <a:ext cx="288010" cy="949791"/>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01" name="line3"/>
            <p:cNvSpPr/>
            <p:nvPr userDrawn="1"/>
          </p:nvSpPr>
          <p:spPr>
            <a:xfrm rot="5400000" flipH="1" flipV="1">
              <a:off x="5757188" y="1531171"/>
              <a:ext cx="288010" cy="1244362"/>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02" name="line2"/>
            <p:cNvSpPr/>
            <p:nvPr userDrawn="1"/>
          </p:nvSpPr>
          <p:spPr>
            <a:xfrm rot="16200000" flipH="1">
              <a:off x="5419026" y="1038421"/>
              <a:ext cx="144005" cy="1244362"/>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03" name="line1"/>
            <p:cNvSpPr/>
            <p:nvPr userDrawn="1"/>
          </p:nvSpPr>
          <p:spPr>
            <a:xfrm rot="16200000" flipH="1">
              <a:off x="4739290" y="969300"/>
              <a:ext cx="445353" cy="430304"/>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pic>
          <p:nvPicPr>
            <p:cNvPr id="104" name="Picture 7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75560" y="1013460"/>
              <a:ext cx="3398520" cy="3398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 name="Picture 79"/>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828387" y="3247273"/>
              <a:ext cx="521283" cy="409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80"/>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231604" y="3247273"/>
              <a:ext cx="536074" cy="463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8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196083" y="1557104"/>
              <a:ext cx="606741" cy="494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84"/>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4868846" y="1587747"/>
              <a:ext cx="476277" cy="476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 name="Picture 86"/>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5279011" y="449100"/>
              <a:ext cx="628956" cy="42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0" name="Picture 87"/>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6195178" y="771748"/>
              <a:ext cx="436042" cy="736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1" name="Picture 89"/>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968503" y="2664907"/>
              <a:ext cx="293272" cy="449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 name="Picture 90"/>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1212820" y="3250406"/>
              <a:ext cx="441734" cy="461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 name="Picture 91"/>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2314282" y="3869181"/>
              <a:ext cx="575152" cy="326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4" name="Picture 92"/>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1191058" y="1648263"/>
              <a:ext cx="431866" cy="574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5" name="Picture 94"/>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799990" y="1079562"/>
              <a:ext cx="399932" cy="374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6" name="Picture 96"/>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6305183" y="2598232"/>
              <a:ext cx="436378" cy="445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7" name="Picture 97"/>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780873" y="3217510"/>
              <a:ext cx="510405" cy="534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 name="Picture 98"/>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5829024" y="3932368"/>
              <a:ext cx="654152" cy="33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9" name="TextBox 118"/>
            <p:cNvSpPr txBox="1"/>
            <p:nvPr userDrawn="1"/>
          </p:nvSpPr>
          <p:spPr>
            <a:xfrm>
              <a:off x="2455421" y="895275"/>
              <a:ext cx="904810" cy="344892"/>
            </a:xfrm>
            <a:prstGeom prst="rect">
              <a:avLst/>
            </a:prstGeom>
            <a:noFill/>
          </p:spPr>
          <p:txBody>
            <a:bodyPr wrap="none" lIns="0" tIns="0" rIns="0" bIns="0" rtlCol="0">
              <a:spAutoFit/>
            </a:bodyPr>
            <a:lstStyle/>
            <a:p>
              <a:pPr>
                <a:lnSpc>
                  <a:spcPct val="90000"/>
                </a:lnSpc>
              </a:pPr>
              <a:r>
                <a:rPr lang="en-US" sz="900" dirty="0">
                  <a:solidFill>
                    <a:schemeClr val="bg1">
                      <a:lumMod val="95000"/>
                    </a:schemeClr>
                  </a:solidFill>
                </a:rPr>
                <a:t>greater team</a:t>
              </a:r>
              <a:br>
                <a:rPr lang="en-US" sz="900" dirty="0">
                  <a:solidFill>
                    <a:schemeClr val="bg1">
                      <a:lumMod val="95000"/>
                    </a:schemeClr>
                  </a:solidFill>
                </a:rPr>
              </a:br>
              <a:r>
                <a:rPr lang="en-US" sz="900" dirty="0">
                  <a:solidFill>
                    <a:schemeClr val="bg1">
                      <a:lumMod val="95000"/>
                    </a:schemeClr>
                  </a:solidFill>
                </a:rPr>
                <a:t>collaboration</a:t>
              </a:r>
            </a:p>
          </p:txBody>
        </p:sp>
        <p:sp>
          <p:nvSpPr>
            <p:cNvPr id="120" name="TextBox 119"/>
            <p:cNvSpPr txBox="1"/>
            <p:nvPr userDrawn="1"/>
          </p:nvSpPr>
          <p:spPr>
            <a:xfrm>
              <a:off x="1846973" y="1489160"/>
              <a:ext cx="656431" cy="517339"/>
            </a:xfrm>
            <a:prstGeom prst="rect">
              <a:avLst/>
            </a:prstGeom>
            <a:noFill/>
          </p:spPr>
          <p:txBody>
            <a:bodyPr wrap="none" lIns="0" tIns="0" rIns="0" bIns="0" rtlCol="0">
              <a:spAutoFit/>
            </a:bodyPr>
            <a:lstStyle/>
            <a:p>
              <a:pPr>
                <a:lnSpc>
                  <a:spcPct val="90000"/>
                </a:lnSpc>
              </a:pPr>
              <a:r>
                <a:rPr lang="en-US" sz="900" dirty="0">
                  <a:solidFill>
                    <a:schemeClr val="bg1">
                      <a:lumMod val="95000"/>
                    </a:schemeClr>
                  </a:solidFill>
                </a:rPr>
                <a:t>bring the</a:t>
              </a:r>
              <a:br>
                <a:rPr lang="en-US" sz="900" dirty="0">
                  <a:solidFill>
                    <a:schemeClr val="bg1">
                      <a:lumMod val="95000"/>
                    </a:schemeClr>
                  </a:solidFill>
                </a:rPr>
              </a:br>
              <a:r>
                <a:rPr lang="en-US" sz="900" dirty="0">
                  <a:solidFill>
                    <a:schemeClr val="bg1">
                      <a:lumMod val="95000"/>
                    </a:schemeClr>
                  </a:solidFill>
                </a:rPr>
                <a:t>customer</a:t>
              </a:r>
              <a:br>
                <a:rPr lang="en-US" sz="900" dirty="0">
                  <a:solidFill>
                    <a:schemeClr val="bg1">
                      <a:lumMod val="95000"/>
                    </a:schemeClr>
                  </a:solidFill>
                </a:rPr>
              </a:br>
              <a:r>
                <a:rPr lang="en-US" sz="900" dirty="0">
                  <a:solidFill>
                    <a:schemeClr val="bg1">
                      <a:lumMod val="95000"/>
                    </a:schemeClr>
                  </a:solidFill>
                </a:rPr>
                <a:t>closer</a:t>
              </a:r>
            </a:p>
          </p:txBody>
        </p:sp>
        <p:sp>
          <p:nvSpPr>
            <p:cNvPr id="121" name="TextBox 120"/>
            <p:cNvSpPr txBox="1"/>
            <p:nvPr userDrawn="1"/>
          </p:nvSpPr>
          <p:spPr>
            <a:xfrm>
              <a:off x="1111594" y="2250116"/>
              <a:ext cx="1002388" cy="344892"/>
            </a:xfrm>
            <a:prstGeom prst="rect">
              <a:avLst/>
            </a:prstGeom>
            <a:noFill/>
          </p:spPr>
          <p:txBody>
            <a:bodyPr wrap="none" lIns="0" tIns="0" rIns="0" bIns="0" rtlCol="0">
              <a:spAutoFit/>
            </a:bodyPr>
            <a:lstStyle/>
            <a:p>
              <a:pPr>
                <a:lnSpc>
                  <a:spcPct val="90000"/>
                </a:lnSpc>
              </a:pPr>
              <a:r>
                <a:rPr lang="en-US" sz="900" dirty="0">
                  <a:solidFill>
                    <a:schemeClr val="bg1">
                      <a:lumMod val="95000"/>
                    </a:schemeClr>
                  </a:solidFill>
                </a:rPr>
                <a:t>partnerships</a:t>
              </a:r>
              <a:br>
                <a:rPr lang="en-US" sz="900" dirty="0">
                  <a:solidFill>
                    <a:schemeClr val="bg1">
                      <a:lumMod val="95000"/>
                    </a:schemeClr>
                  </a:solidFill>
                </a:rPr>
              </a:br>
              <a:r>
                <a:rPr lang="en-US" sz="900" dirty="0">
                  <a:solidFill>
                    <a:schemeClr val="bg1">
                      <a:lumMod val="95000"/>
                    </a:schemeClr>
                  </a:solidFill>
                </a:rPr>
                <a:t>over contracts</a:t>
              </a:r>
            </a:p>
          </p:txBody>
        </p:sp>
        <p:sp>
          <p:nvSpPr>
            <p:cNvPr id="122" name="TextBox 121"/>
            <p:cNvSpPr txBox="1"/>
            <p:nvPr userDrawn="1"/>
          </p:nvSpPr>
          <p:spPr>
            <a:xfrm>
              <a:off x="1975804" y="3108774"/>
              <a:ext cx="549983" cy="344892"/>
            </a:xfrm>
            <a:prstGeom prst="rect">
              <a:avLst/>
            </a:prstGeom>
            <a:noFill/>
          </p:spPr>
          <p:txBody>
            <a:bodyPr wrap="none" lIns="0" tIns="0" rIns="0" bIns="0" rtlCol="0">
              <a:spAutoFit/>
            </a:bodyPr>
            <a:lstStyle/>
            <a:p>
              <a:pPr>
                <a:lnSpc>
                  <a:spcPct val="90000"/>
                </a:lnSpc>
              </a:pPr>
              <a:r>
                <a:rPr lang="en-US" sz="900" dirty="0">
                  <a:solidFill>
                    <a:schemeClr val="bg1">
                      <a:lumMod val="95000"/>
                    </a:schemeClr>
                  </a:solidFill>
                </a:rPr>
                <a:t>lean</a:t>
              </a:r>
              <a:br>
                <a:rPr lang="en-US" sz="900" dirty="0">
                  <a:solidFill>
                    <a:schemeClr val="bg1">
                      <a:lumMod val="95000"/>
                    </a:schemeClr>
                  </a:solidFill>
                </a:rPr>
              </a:br>
              <a:r>
                <a:rPr lang="en-US" sz="900" dirty="0">
                  <a:solidFill>
                    <a:schemeClr val="bg1">
                      <a:lumMod val="95000"/>
                    </a:schemeClr>
                  </a:solidFill>
                </a:rPr>
                <a:t>thinking</a:t>
              </a:r>
            </a:p>
          </p:txBody>
        </p:sp>
        <p:sp>
          <p:nvSpPr>
            <p:cNvPr id="123" name="TextBox 122"/>
            <p:cNvSpPr txBox="1"/>
            <p:nvPr userDrawn="1"/>
          </p:nvSpPr>
          <p:spPr>
            <a:xfrm>
              <a:off x="1157350" y="3721272"/>
              <a:ext cx="771750" cy="344892"/>
            </a:xfrm>
            <a:prstGeom prst="rect">
              <a:avLst/>
            </a:prstGeom>
            <a:noFill/>
          </p:spPr>
          <p:txBody>
            <a:bodyPr wrap="none" lIns="0" tIns="0" rIns="0" bIns="0" rtlCol="0">
              <a:spAutoFit/>
            </a:bodyPr>
            <a:lstStyle/>
            <a:p>
              <a:pPr>
                <a:lnSpc>
                  <a:spcPct val="90000"/>
                </a:lnSpc>
              </a:pPr>
              <a:r>
                <a:rPr lang="en-US" sz="900" dirty="0">
                  <a:solidFill>
                    <a:schemeClr val="bg1">
                      <a:lumMod val="95000"/>
                    </a:schemeClr>
                  </a:solidFill>
                </a:rPr>
                <a:t>continuous</a:t>
              </a:r>
              <a:br>
                <a:rPr lang="en-US" sz="900" dirty="0">
                  <a:solidFill>
                    <a:schemeClr val="bg1">
                      <a:lumMod val="95000"/>
                    </a:schemeClr>
                  </a:solidFill>
                </a:rPr>
              </a:br>
              <a:r>
                <a:rPr lang="en-US" sz="900" dirty="0">
                  <a:solidFill>
                    <a:schemeClr val="bg1">
                      <a:lumMod val="95000"/>
                    </a:schemeClr>
                  </a:solidFill>
                </a:rPr>
                <a:t>quality</a:t>
              </a:r>
            </a:p>
          </p:txBody>
        </p:sp>
        <p:sp>
          <p:nvSpPr>
            <p:cNvPr id="124" name="TextBox 123"/>
            <p:cNvSpPr txBox="1"/>
            <p:nvPr userDrawn="1"/>
          </p:nvSpPr>
          <p:spPr>
            <a:xfrm>
              <a:off x="2353308" y="4199380"/>
              <a:ext cx="833844" cy="344892"/>
            </a:xfrm>
            <a:prstGeom prst="rect">
              <a:avLst/>
            </a:prstGeom>
            <a:noFill/>
          </p:spPr>
          <p:txBody>
            <a:bodyPr wrap="none" lIns="0" tIns="0" rIns="0" bIns="0" rtlCol="0">
              <a:spAutoFit/>
            </a:bodyPr>
            <a:lstStyle/>
            <a:p>
              <a:pPr>
                <a:lnSpc>
                  <a:spcPct val="90000"/>
                </a:lnSpc>
              </a:pPr>
              <a:r>
                <a:rPr lang="en-US" sz="900" dirty="0">
                  <a:solidFill>
                    <a:schemeClr val="bg1">
                      <a:lumMod val="95000"/>
                    </a:schemeClr>
                  </a:solidFill>
                </a:rPr>
                <a:t>empowered</a:t>
              </a:r>
              <a:br>
                <a:rPr lang="en-US" sz="900" dirty="0">
                  <a:solidFill>
                    <a:schemeClr val="bg1">
                      <a:lumMod val="95000"/>
                    </a:schemeClr>
                  </a:solidFill>
                </a:rPr>
              </a:br>
              <a:r>
                <a:rPr lang="en-US" sz="900" dirty="0">
                  <a:solidFill>
                    <a:schemeClr val="bg1">
                      <a:lumMod val="95000"/>
                    </a:schemeClr>
                  </a:solidFill>
                </a:rPr>
                <a:t>teams</a:t>
              </a:r>
            </a:p>
          </p:txBody>
        </p:sp>
        <p:sp>
          <p:nvSpPr>
            <p:cNvPr id="125" name="TextBox 124"/>
            <p:cNvSpPr txBox="1"/>
            <p:nvPr userDrawn="1"/>
          </p:nvSpPr>
          <p:spPr>
            <a:xfrm>
              <a:off x="5838952" y="4303194"/>
              <a:ext cx="816103" cy="172447"/>
            </a:xfrm>
            <a:prstGeom prst="rect">
              <a:avLst/>
            </a:prstGeom>
            <a:noFill/>
          </p:spPr>
          <p:txBody>
            <a:bodyPr wrap="none" lIns="0" tIns="0" rIns="0" bIns="0" rtlCol="0">
              <a:spAutoFit/>
            </a:bodyPr>
            <a:lstStyle/>
            <a:p>
              <a:pPr>
                <a:lnSpc>
                  <a:spcPct val="90000"/>
                </a:lnSpc>
              </a:pPr>
              <a:r>
                <a:rPr lang="en-US" sz="900" dirty="0">
                  <a:solidFill>
                    <a:schemeClr val="bg1">
                      <a:lumMod val="95000"/>
                    </a:schemeClr>
                  </a:solidFill>
                </a:rPr>
                <a:t>higher NPS</a:t>
              </a:r>
            </a:p>
          </p:txBody>
        </p:sp>
        <p:sp>
          <p:nvSpPr>
            <p:cNvPr id="126" name="TextBox 125"/>
            <p:cNvSpPr txBox="1"/>
            <p:nvPr userDrawn="1"/>
          </p:nvSpPr>
          <p:spPr>
            <a:xfrm>
              <a:off x="6681010" y="3730682"/>
              <a:ext cx="887068" cy="172447"/>
            </a:xfrm>
            <a:prstGeom prst="rect">
              <a:avLst/>
            </a:prstGeom>
            <a:noFill/>
          </p:spPr>
          <p:txBody>
            <a:bodyPr wrap="none" lIns="0" tIns="0" rIns="0" bIns="0" rtlCol="0">
              <a:spAutoFit/>
            </a:bodyPr>
            <a:lstStyle/>
            <a:p>
              <a:pPr>
                <a:lnSpc>
                  <a:spcPct val="90000"/>
                </a:lnSpc>
              </a:pPr>
              <a:r>
                <a:rPr lang="en-US" sz="900" dirty="0">
                  <a:solidFill>
                    <a:schemeClr val="bg1">
                      <a:lumMod val="95000"/>
                    </a:schemeClr>
                  </a:solidFill>
                </a:rPr>
                <a:t>predictability</a:t>
              </a:r>
            </a:p>
          </p:txBody>
        </p:sp>
        <p:sp>
          <p:nvSpPr>
            <p:cNvPr id="127" name="TextBox 126"/>
            <p:cNvSpPr txBox="1"/>
            <p:nvPr userDrawn="1"/>
          </p:nvSpPr>
          <p:spPr>
            <a:xfrm>
              <a:off x="6349676" y="3050822"/>
              <a:ext cx="629819" cy="344892"/>
            </a:xfrm>
            <a:prstGeom prst="rect">
              <a:avLst/>
            </a:prstGeom>
            <a:noFill/>
          </p:spPr>
          <p:txBody>
            <a:bodyPr wrap="none" lIns="0" tIns="0" rIns="0" bIns="0" rtlCol="0">
              <a:spAutoFit/>
            </a:bodyPr>
            <a:lstStyle/>
            <a:p>
              <a:pPr>
                <a:lnSpc>
                  <a:spcPct val="90000"/>
                </a:lnSpc>
              </a:pPr>
              <a:r>
                <a:rPr lang="en-US" sz="900" dirty="0">
                  <a:solidFill>
                    <a:schemeClr val="bg1">
                      <a:lumMod val="95000"/>
                    </a:schemeClr>
                  </a:solidFill>
                </a:rPr>
                <a:t>business</a:t>
              </a:r>
              <a:br>
                <a:rPr lang="en-US" sz="900" dirty="0">
                  <a:solidFill>
                    <a:schemeClr val="bg1">
                      <a:lumMod val="95000"/>
                    </a:schemeClr>
                  </a:solidFill>
                </a:rPr>
              </a:br>
              <a:r>
                <a:rPr lang="en-US" sz="900" dirty="0">
                  <a:solidFill>
                    <a:schemeClr val="bg1">
                      <a:lumMod val="95000"/>
                    </a:schemeClr>
                  </a:solidFill>
                </a:rPr>
                <a:t>value</a:t>
              </a:r>
            </a:p>
          </p:txBody>
        </p:sp>
        <p:sp>
          <p:nvSpPr>
            <p:cNvPr id="128" name="TextBox 127"/>
            <p:cNvSpPr txBox="1"/>
            <p:nvPr userDrawn="1"/>
          </p:nvSpPr>
          <p:spPr>
            <a:xfrm>
              <a:off x="6582427" y="2225875"/>
              <a:ext cx="1268508" cy="344892"/>
            </a:xfrm>
            <a:prstGeom prst="rect">
              <a:avLst/>
            </a:prstGeom>
            <a:noFill/>
          </p:spPr>
          <p:txBody>
            <a:bodyPr wrap="none" lIns="0" tIns="0" rIns="0" bIns="0" rtlCol="0">
              <a:spAutoFit/>
            </a:bodyPr>
            <a:lstStyle/>
            <a:p>
              <a:pPr>
                <a:lnSpc>
                  <a:spcPct val="90000"/>
                </a:lnSpc>
              </a:pPr>
              <a:r>
                <a:rPr lang="en-US" sz="900" dirty="0">
                  <a:solidFill>
                    <a:schemeClr val="bg1">
                      <a:lumMod val="95000"/>
                    </a:schemeClr>
                  </a:solidFill>
                </a:rPr>
                <a:t>quicker value with</a:t>
              </a:r>
              <a:br>
                <a:rPr lang="en-US" sz="900" dirty="0">
                  <a:solidFill>
                    <a:schemeClr val="bg1">
                      <a:lumMod val="95000"/>
                    </a:schemeClr>
                  </a:solidFill>
                </a:rPr>
              </a:br>
              <a:r>
                <a:rPr lang="en-US" sz="900" dirty="0">
                  <a:solidFill>
                    <a:schemeClr val="bg1">
                      <a:lumMod val="95000"/>
                    </a:schemeClr>
                  </a:solidFill>
                </a:rPr>
                <a:t>incremental work</a:t>
              </a:r>
            </a:p>
          </p:txBody>
        </p:sp>
        <p:sp>
          <p:nvSpPr>
            <p:cNvPr id="129" name="TextBox 128"/>
            <p:cNvSpPr txBox="1"/>
            <p:nvPr userDrawn="1"/>
          </p:nvSpPr>
          <p:spPr>
            <a:xfrm>
              <a:off x="6155751" y="1531219"/>
              <a:ext cx="612077" cy="517339"/>
            </a:xfrm>
            <a:prstGeom prst="rect">
              <a:avLst/>
            </a:prstGeom>
            <a:noFill/>
          </p:spPr>
          <p:txBody>
            <a:bodyPr wrap="none" lIns="0" tIns="0" rIns="0" bIns="0" rtlCol="0">
              <a:spAutoFit/>
            </a:bodyPr>
            <a:lstStyle/>
            <a:p>
              <a:pPr>
                <a:lnSpc>
                  <a:spcPct val="90000"/>
                </a:lnSpc>
              </a:pPr>
              <a:r>
                <a:rPr lang="en-US" sz="900" dirty="0">
                  <a:solidFill>
                    <a:schemeClr val="bg1">
                      <a:lumMod val="95000"/>
                    </a:schemeClr>
                  </a:solidFill>
                </a:rPr>
                <a:t>improve</a:t>
              </a:r>
              <a:br>
                <a:rPr lang="en-US" sz="900" dirty="0">
                  <a:solidFill>
                    <a:schemeClr val="bg1">
                      <a:lumMod val="95000"/>
                    </a:schemeClr>
                  </a:solidFill>
                </a:rPr>
              </a:br>
              <a:r>
                <a:rPr lang="en-US" sz="900" dirty="0">
                  <a:solidFill>
                    <a:schemeClr val="bg1">
                      <a:lumMod val="95000"/>
                    </a:schemeClr>
                  </a:solidFill>
                </a:rPr>
                <a:t>products</a:t>
              </a:r>
              <a:br>
                <a:rPr lang="en-US" sz="900" dirty="0">
                  <a:solidFill>
                    <a:schemeClr val="bg1">
                      <a:lumMod val="95000"/>
                    </a:schemeClr>
                  </a:solidFill>
                </a:rPr>
              </a:br>
              <a:r>
                <a:rPr lang="en-US" sz="900" dirty="0">
                  <a:solidFill>
                    <a:schemeClr val="bg1">
                      <a:lumMod val="95000"/>
                    </a:schemeClr>
                  </a:solidFill>
                </a:rPr>
                <a:t>faster</a:t>
              </a:r>
            </a:p>
          </p:txBody>
        </p:sp>
        <p:sp>
          <p:nvSpPr>
            <p:cNvPr id="130" name="TextBox 129"/>
            <p:cNvSpPr txBox="1"/>
            <p:nvPr userDrawn="1"/>
          </p:nvSpPr>
          <p:spPr>
            <a:xfrm>
              <a:off x="5236450" y="884776"/>
              <a:ext cx="931422" cy="344892"/>
            </a:xfrm>
            <a:prstGeom prst="rect">
              <a:avLst/>
            </a:prstGeom>
            <a:noFill/>
          </p:spPr>
          <p:txBody>
            <a:bodyPr wrap="none" lIns="0" tIns="0" rIns="0" bIns="0" rtlCol="0">
              <a:spAutoFit/>
            </a:bodyPr>
            <a:lstStyle/>
            <a:p>
              <a:pPr>
                <a:lnSpc>
                  <a:spcPct val="90000"/>
                </a:lnSpc>
              </a:pPr>
              <a:r>
                <a:rPr lang="en-US" sz="900" dirty="0">
                  <a:solidFill>
                    <a:schemeClr val="bg1">
                      <a:lumMod val="95000"/>
                    </a:schemeClr>
                  </a:solidFill>
                </a:rPr>
                <a:t>respond to</a:t>
              </a:r>
              <a:br>
                <a:rPr lang="en-US" sz="900" dirty="0">
                  <a:solidFill>
                    <a:schemeClr val="bg1">
                      <a:lumMod val="95000"/>
                    </a:schemeClr>
                  </a:solidFill>
                </a:rPr>
              </a:br>
              <a:r>
                <a:rPr lang="en-US" sz="900" dirty="0">
                  <a:solidFill>
                    <a:schemeClr val="bg1">
                      <a:lumMod val="95000"/>
                    </a:schemeClr>
                  </a:solidFill>
                </a:rPr>
                <a:t>market faster</a:t>
              </a:r>
            </a:p>
          </p:txBody>
        </p:sp>
        <p:pic>
          <p:nvPicPr>
            <p:cNvPr id="131" name="Picture 99"/>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2390125" y="437716"/>
              <a:ext cx="832582" cy="439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 name="Picture 100"/>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3441270" y="1811928"/>
              <a:ext cx="1681378" cy="162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 name="Picture 101"/>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6762756" y="1763177"/>
              <a:ext cx="451591" cy="4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4" name="TextBox 133"/>
            <p:cNvSpPr txBox="1"/>
            <p:nvPr userDrawn="1"/>
          </p:nvSpPr>
          <p:spPr>
            <a:xfrm>
              <a:off x="4068681" y="2226529"/>
              <a:ext cx="558853" cy="383214"/>
            </a:xfrm>
            <a:prstGeom prst="rect">
              <a:avLst/>
            </a:prstGeom>
            <a:noFill/>
          </p:spPr>
          <p:txBody>
            <a:bodyPr wrap="none" lIns="0" tIns="0" rIns="0" bIns="0" rtlCol="0">
              <a:spAutoFit/>
            </a:bodyPr>
            <a:lstStyle/>
            <a:p>
              <a:pPr algn="ctr"/>
              <a:r>
                <a:rPr lang="en-US" sz="900" dirty="0"/>
                <a:t>Agile</a:t>
              </a:r>
              <a:br>
                <a:rPr lang="en-US" sz="900" dirty="0"/>
              </a:br>
              <a:r>
                <a:rPr lang="en-US" sz="900" dirty="0"/>
                <a:t>Mindset</a:t>
              </a:r>
            </a:p>
          </p:txBody>
        </p:sp>
      </p:grpSp>
    </p:spTree>
    <p:extLst>
      <p:ext uri="{BB962C8B-B14F-4D97-AF65-F5344CB8AC3E}">
        <p14:creationId xmlns:p14="http://schemas.microsoft.com/office/powerpoint/2010/main" val="31731034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1_Callout - Blue">
    <p:bg>
      <p:bgPr>
        <a:solidFill>
          <a:schemeClr val="accent1"/>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31175" y="1285297"/>
            <a:ext cx="3512956" cy="2563751"/>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dirty="0"/>
              <a:t>Arial 24pt</a:t>
            </a:r>
          </a:p>
        </p:txBody>
      </p:sp>
      <p:sp>
        <p:nvSpPr>
          <p:cNvPr id="2" name="Slide Number Placeholder 1">
            <a:extLst>
              <a:ext uri="{FF2B5EF4-FFF2-40B4-BE49-F238E27FC236}">
                <a16:creationId xmlns:a16="http://schemas.microsoft.com/office/drawing/2014/main" id="{EED19DF3-147D-4708-B2F3-7D803781BEBE}"/>
              </a:ext>
            </a:extLst>
          </p:cNvPr>
          <p:cNvSpPr>
            <a:spLocks noGrp="1"/>
          </p:cNvSpPr>
          <p:nvPr>
            <p:ph type="sldNum" sz="quarter" idx="10"/>
          </p:nvPr>
        </p:nvSpPr>
        <p:spPr/>
        <p:txBody>
          <a:bodyPr/>
          <a:lstStyle/>
          <a:p>
            <a:fld id="{6575370D-4E78-C44F-8DB3-41D140BF8DE9}" type="slidenum">
              <a:rPr lang="en-US" smtClean="0"/>
              <a:pPr/>
              <a:t>‹#›</a:t>
            </a:fld>
            <a:endParaRPr lang="en-US" dirty="0"/>
          </a:p>
        </p:txBody>
      </p:sp>
    </p:spTree>
    <p:extLst>
      <p:ext uri="{BB962C8B-B14F-4D97-AF65-F5344CB8AC3E}">
        <p14:creationId xmlns:p14="http://schemas.microsoft.com/office/powerpoint/2010/main" val="39660311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allout - White">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FC494E-489C-428C-9F7A-FE2481D20937}"/>
              </a:ext>
            </a:extLst>
          </p:cNvPr>
          <p:cNvSpPr>
            <a:spLocks noGrp="1"/>
          </p:cNvSpPr>
          <p:nvPr>
            <p:ph type="sldNum" sz="quarter" idx="10"/>
          </p:nvPr>
        </p:nvSpPr>
        <p:spPr/>
        <p:txBody>
          <a:bodyPr/>
          <a:lstStyle/>
          <a:p>
            <a:fld id="{6575370D-4E78-C44F-8DB3-41D140BF8DE9}" type="slidenum">
              <a:rPr lang="en-US" smtClean="0"/>
              <a:pPr/>
              <a:t>‹#›</a:t>
            </a:fld>
            <a:endParaRPr lang="en-US" dirty="0"/>
          </a:p>
        </p:txBody>
      </p:sp>
      <p:sp>
        <p:nvSpPr>
          <p:cNvPr id="4" name="Title 1">
            <a:extLst>
              <a:ext uri="{FF2B5EF4-FFF2-40B4-BE49-F238E27FC236}">
                <a16:creationId xmlns:a16="http://schemas.microsoft.com/office/drawing/2014/main" id="{9366FF79-1096-4893-96E2-9D59D69F2249}"/>
              </a:ext>
            </a:extLst>
          </p:cNvPr>
          <p:cNvSpPr>
            <a:spLocks noGrp="1"/>
          </p:cNvSpPr>
          <p:nvPr>
            <p:ph type="title" hasCustomPrompt="1"/>
          </p:nvPr>
        </p:nvSpPr>
        <p:spPr>
          <a:xfrm>
            <a:off x="531175" y="1285297"/>
            <a:ext cx="3512956" cy="2563751"/>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tx1"/>
                </a:solidFill>
                <a:latin typeface="+mj-lt"/>
                <a:cs typeface="Arial"/>
              </a:defRPr>
            </a:lvl1pPr>
          </a:lstStyle>
          <a:p>
            <a:r>
              <a:rPr lang="en-US" dirty="0"/>
              <a:t>Arial 24pt</a:t>
            </a:r>
          </a:p>
        </p:txBody>
      </p:sp>
      <p:grpSp>
        <p:nvGrpSpPr>
          <p:cNvPr id="48" name="Group 47"/>
          <p:cNvGrpSpPr>
            <a:grpSpLocks noChangeAspect="1"/>
          </p:cNvGrpSpPr>
          <p:nvPr userDrawn="1"/>
        </p:nvGrpSpPr>
        <p:grpSpPr>
          <a:xfrm>
            <a:off x="4206199" y="1112114"/>
            <a:ext cx="4871405" cy="2968350"/>
            <a:chOff x="1111594" y="437716"/>
            <a:chExt cx="6739341" cy="4106556"/>
          </a:xfrm>
        </p:grpSpPr>
        <p:sp>
          <p:nvSpPr>
            <p:cNvPr id="49" name="line11"/>
            <p:cNvSpPr/>
            <p:nvPr userDrawn="1"/>
          </p:nvSpPr>
          <p:spPr>
            <a:xfrm rot="5400000">
              <a:off x="3381718" y="949096"/>
              <a:ext cx="408426" cy="433785"/>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3" name="line12"/>
            <p:cNvSpPr/>
            <p:nvPr userDrawn="1"/>
          </p:nvSpPr>
          <p:spPr>
            <a:xfrm rot="5400000">
              <a:off x="2686902" y="1347258"/>
              <a:ext cx="408426" cy="828121"/>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4" name="line10"/>
            <p:cNvSpPr/>
            <p:nvPr userDrawn="1"/>
          </p:nvSpPr>
          <p:spPr>
            <a:xfrm rot="5400000">
              <a:off x="2312985" y="2008914"/>
              <a:ext cx="208285" cy="828121"/>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5" name="line9"/>
            <p:cNvSpPr/>
            <p:nvPr userDrawn="1"/>
          </p:nvSpPr>
          <p:spPr>
            <a:xfrm rot="5400000">
              <a:off x="2595393" y="2882789"/>
              <a:ext cx="208285" cy="828121"/>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6" name="line8"/>
            <p:cNvSpPr/>
            <p:nvPr userDrawn="1"/>
          </p:nvSpPr>
          <p:spPr>
            <a:xfrm rot="5400000">
              <a:off x="2828751" y="2911826"/>
              <a:ext cx="208285" cy="2000741"/>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7" name="line7"/>
            <p:cNvSpPr/>
            <p:nvPr userDrawn="1"/>
          </p:nvSpPr>
          <p:spPr>
            <a:xfrm rot="16200000" flipV="1">
              <a:off x="3024041" y="3944448"/>
              <a:ext cx="208285" cy="685797"/>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8" name="line6"/>
            <p:cNvSpPr/>
            <p:nvPr userDrawn="1"/>
          </p:nvSpPr>
          <p:spPr>
            <a:xfrm rot="5400000" flipH="1" flipV="1">
              <a:off x="5240288" y="3849539"/>
              <a:ext cx="398101" cy="685797"/>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9" name="line5"/>
            <p:cNvSpPr/>
            <p:nvPr userDrawn="1"/>
          </p:nvSpPr>
          <p:spPr>
            <a:xfrm rot="5400000" flipH="1" flipV="1">
              <a:off x="5736620" y="2891042"/>
              <a:ext cx="288010" cy="1528087"/>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00" name="line4"/>
            <p:cNvSpPr/>
            <p:nvPr userDrawn="1"/>
          </p:nvSpPr>
          <p:spPr>
            <a:xfrm rot="5400000" flipH="1" flipV="1">
              <a:off x="5609901" y="2512168"/>
              <a:ext cx="288010" cy="949791"/>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01" name="line3"/>
            <p:cNvSpPr/>
            <p:nvPr userDrawn="1"/>
          </p:nvSpPr>
          <p:spPr>
            <a:xfrm rot="5400000" flipH="1" flipV="1">
              <a:off x="5757188" y="1531171"/>
              <a:ext cx="288010" cy="1244362"/>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02" name="line2"/>
            <p:cNvSpPr/>
            <p:nvPr userDrawn="1"/>
          </p:nvSpPr>
          <p:spPr>
            <a:xfrm rot="16200000" flipH="1">
              <a:off x="5419026" y="1038421"/>
              <a:ext cx="144005" cy="1244362"/>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03" name="line1"/>
            <p:cNvSpPr/>
            <p:nvPr userDrawn="1"/>
          </p:nvSpPr>
          <p:spPr>
            <a:xfrm rot="16200000" flipH="1">
              <a:off x="4739290" y="969300"/>
              <a:ext cx="445353" cy="430304"/>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pic>
          <p:nvPicPr>
            <p:cNvPr id="104" name="Picture 7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75560" y="1013460"/>
              <a:ext cx="3398520" cy="3398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 name="Picture 79"/>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828387" y="3247273"/>
              <a:ext cx="521283" cy="409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80"/>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231604" y="3247273"/>
              <a:ext cx="536074" cy="463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8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196083" y="1557104"/>
              <a:ext cx="606741" cy="494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84"/>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4868846" y="1587747"/>
              <a:ext cx="476277" cy="476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 name="Picture 86"/>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5279011" y="449100"/>
              <a:ext cx="628956" cy="42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0" name="Picture 87"/>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6195178" y="771748"/>
              <a:ext cx="436042" cy="736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1" name="Picture 89"/>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968503" y="2664907"/>
              <a:ext cx="293272" cy="449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 name="Picture 90"/>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1212820" y="3250406"/>
              <a:ext cx="441734" cy="461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 name="Picture 91"/>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2314282" y="3869181"/>
              <a:ext cx="575152" cy="326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4" name="Picture 92"/>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1191058" y="1648263"/>
              <a:ext cx="431866" cy="574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5" name="Picture 94"/>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799990" y="1079562"/>
              <a:ext cx="399932" cy="374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6" name="Picture 96"/>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6305183" y="2598232"/>
              <a:ext cx="436378" cy="445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7" name="Picture 97"/>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780873" y="3217510"/>
              <a:ext cx="510405" cy="534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 name="Picture 98"/>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5829024" y="3932368"/>
              <a:ext cx="654152" cy="33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9" name="TextBox 118"/>
            <p:cNvSpPr txBox="1"/>
            <p:nvPr userDrawn="1"/>
          </p:nvSpPr>
          <p:spPr>
            <a:xfrm>
              <a:off x="2455421" y="895275"/>
              <a:ext cx="904810" cy="344892"/>
            </a:xfrm>
            <a:prstGeom prst="rect">
              <a:avLst/>
            </a:prstGeom>
            <a:noFill/>
          </p:spPr>
          <p:txBody>
            <a:bodyPr wrap="none" lIns="0" tIns="0" rIns="0" bIns="0" rtlCol="0">
              <a:spAutoFit/>
            </a:bodyPr>
            <a:lstStyle/>
            <a:p>
              <a:pPr>
                <a:lnSpc>
                  <a:spcPct val="90000"/>
                </a:lnSpc>
              </a:pPr>
              <a:r>
                <a:rPr lang="en-US" sz="900" dirty="0">
                  <a:solidFill>
                    <a:schemeClr val="tx1"/>
                  </a:solidFill>
                </a:rPr>
                <a:t>greater team</a:t>
              </a:r>
              <a:br>
                <a:rPr lang="en-US" sz="900" dirty="0">
                  <a:solidFill>
                    <a:schemeClr val="tx1"/>
                  </a:solidFill>
                </a:rPr>
              </a:br>
              <a:r>
                <a:rPr lang="en-US" sz="900" dirty="0">
                  <a:solidFill>
                    <a:schemeClr val="tx1"/>
                  </a:solidFill>
                </a:rPr>
                <a:t>collaboration</a:t>
              </a:r>
            </a:p>
          </p:txBody>
        </p:sp>
        <p:sp>
          <p:nvSpPr>
            <p:cNvPr id="120" name="TextBox 119"/>
            <p:cNvSpPr txBox="1"/>
            <p:nvPr userDrawn="1"/>
          </p:nvSpPr>
          <p:spPr>
            <a:xfrm>
              <a:off x="1846973" y="1489160"/>
              <a:ext cx="656431" cy="517339"/>
            </a:xfrm>
            <a:prstGeom prst="rect">
              <a:avLst/>
            </a:prstGeom>
            <a:noFill/>
          </p:spPr>
          <p:txBody>
            <a:bodyPr wrap="none" lIns="0" tIns="0" rIns="0" bIns="0" rtlCol="0">
              <a:spAutoFit/>
            </a:bodyPr>
            <a:lstStyle/>
            <a:p>
              <a:pPr>
                <a:lnSpc>
                  <a:spcPct val="90000"/>
                </a:lnSpc>
              </a:pPr>
              <a:r>
                <a:rPr lang="en-US" sz="900" dirty="0">
                  <a:solidFill>
                    <a:schemeClr val="tx1"/>
                  </a:solidFill>
                </a:rPr>
                <a:t>bring the</a:t>
              </a:r>
              <a:br>
                <a:rPr lang="en-US" sz="900" dirty="0">
                  <a:solidFill>
                    <a:schemeClr val="tx1"/>
                  </a:solidFill>
                </a:rPr>
              </a:br>
              <a:r>
                <a:rPr lang="en-US" sz="900" dirty="0">
                  <a:solidFill>
                    <a:schemeClr val="tx1"/>
                  </a:solidFill>
                </a:rPr>
                <a:t>customer</a:t>
              </a:r>
              <a:br>
                <a:rPr lang="en-US" sz="900" dirty="0">
                  <a:solidFill>
                    <a:schemeClr val="tx1"/>
                  </a:solidFill>
                </a:rPr>
              </a:br>
              <a:r>
                <a:rPr lang="en-US" sz="900" dirty="0">
                  <a:solidFill>
                    <a:schemeClr val="tx1"/>
                  </a:solidFill>
                </a:rPr>
                <a:t>closer</a:t>
              </a:r>
            </a:p>
          </p:txBody>
        </p:sp>
        <p:sp>
          <p:nvSpPr>
            <p:cNvPr id="121" name="TextBox 120"/>
            <p:cNvSpPr txBox="1"/>
            <p:nvPr userDrawn="1"/>
          </p:nvSpPr>
          <p:spPr>
            <a:xfrm>
              <a:off x="1111594" y="2250116"/>
              <a:ext cx="1002388" cy="344892"/>
            </a:xfrm>
            <a:prstGeom prst="rect">
              <a:avLst/>
            </a:prstGeom>
            <a:noFill/>
          </p:spPr>
          <p:txBody>
            <a:bodyPr wrap="none" lIns="0" tIns="0" rIns="0" bIns="0" rtlCol="0">
              <a:spAutoFit/>
            </a:bodyPr>
            <a:lstStyle/>
            <a:p>
              <a:pPr>
                <a:lnSpc>
                  <a:spcPct val="90000"/>
                </a:lnSpc>
              </a:pPr>
              <a:r>
                <a:rPr lang="en-US" sz="900" dirty="0">
                  <a:solidFill>
                    <a:schemeClr val="tx1"/>
                  </a:solidFill>
                </a:rPr>
                <a:t>partnerships</a:t>
              </a:r>
              <a:br>
                <a:rPr lang="en-US" sz="900" dirty="0">
                  <a:solidFill>
                    <a:schemeClr val="tx1"/>
                  </a:solidFill>
                </a:rPr>
              </a:br>
              <a:r>
                <a:rPr lang="en-US" sz="900" dirty="0">
                  <a:solidFill>
                    <a:schemeClr val="tx1"/>
                  </a:solidFill>
                </a:rPr>
                <a:t>over contracts</a:t>
              </a:r>
            </a:p>
          </p:txBody>
        </p:sp>
        <p:sp>
          <p:nvSpPr>
            <p:cNvPr id="122" name="TextBox 121"/>
            <p:cNvSpPr txBox="1"/>
            <p:nvPr userDrawn="1"/>
          </p:nvSpPr>
          <p:spPr>
            <a:xfrm>
              <a:off x="1975804" y="3108774"/>
              <a:ext cx="549983" cy="344892"/>
            </a:xfrm>
            <a:prstGeom prst="rect">
              <a:avLst/>
            </a:prstGeom>
            <a:noFill/>
          </p:spPr>
          <p:txBody>
            <a:bodyPr wrap="none" lIns="0" tIns="0" rIns="0" bIns="0" rtlCol="0">
              <a:spAutoFit/>
            </a:bodyPr>
            <a:lstStyle/>
            <a:p>
              <a:pPr>
                <a:lnSpc>
                  <a:spcPct val="90000"/>
                </a:lnSpc>
              </a:pPr>
              <a:r>
                <a:rPr lang="en-US" sz="900" dirty="0">
                  <a:solidFill>
                    <a:schemeClr val="tx1"/>
                  </a:solidFill>
                </a:rPr>
                <a:t>lean</a:t>
              </a:r>
              <a:br>
                <a:rPr lang="en-US" sz="900" dirty="0">
                  <a:solidFill>
                    <a:schemeClr val="tx1"/>
                  </a:solidFill>
                </a:rPr>
              </a:br>
              <a:r>
                <a:rPr lang="en-US" sz="900" dirty="0">
                  <a:solidFill>
                    <a:schemeClr val="tx1"/>
                  </a:solidFill>
                </a:rPr>
                <a:t>thinking</a:t>
              </a:r>
            </a:p>
          </p:txBody>
        </p:sp>
        <p:sp>
          <p:nvSpPr>
            <p:cNvPr id="123" name="TextBox 122"/>
            <p:cNvSpPr txBox="1"/>
            <p:nvPr userDrawn="1"/>
          </p:nvSpPr>
          <p:spPr>
            <a:xfrm>
              <a:off x="1157350" y="3721272"/>
              <a:ext cx="771750" cy="344892"/>
            </a:xfrm>
            <a:prstGeom prst="rect">
              <a:avLst/>
            </a:prstGeom>
            <a:noFill/>
          </p:spPr>
          <p:txBody>
            <a:bodyPr wrap="none" lIns="0" tIns="0" rIns="0" bIns="0" rtlCol="0">
              <a:spAutoFit/>
            </a:bodyPr>
            <a:lstStyle/>
            <a:p>
              <a:pPr>
                <a:lnSpc>
                  <a:spcPct val="90000"/>
                </a:lnSpc>
              </a:pPr>
              <a:r>
                <a:rPr lang="en-US" sz="900" dirty="0">
                  <a:solidFill>
                    <a:schemeClr val="tx1"/>
                  </a:solidFill>
                </a:rPr>
                <a:t>continuous</a:t>
              </a:r>
              <a:br>
                <a:rPr lang="en-US" sz="900" dirty="0">
                  <a:solidFill>
                    <a:schemeClr val="tx1"/>
                  </a:solidFill>
                </a:rPr>
              </a:br>
              <a:r>
                <a:rPr lang="en-US" sz="900" dirty="0">
                  <a:solidFill>
                    <a:schemeClr val="tx1"/>
                  </a:solidFill>
                </a:rPr>
                <a:t>quality</a:t>
              </a:r>
            </a:p>
          </p:txBody>
        </p:sp>
        <p:sp>
          <p:nvSpPr>
            <p:cNvPr id="124" name="TextBox 123"/>
            <p:cNvSpPr txBox="1"/>
            <p:nvPr userDrawn="1"/>
          </p:nvSpPr>
          <p:spPr>
            <a:xfrm>
              <a:off x="2353308" y="4199380"/>
              <a:ext cx="833844" cy="344892"/>
            </a:xfrm>
            <a:prstGeom prst="rect">
              <a:avLst/>
            </a:prstGeom>
            <a:noFill/>
          </p:spPr>
          <p:txBody>
            <a:bodyPr wrap="none" lIns="0" tIns="0" rIns="0" bIns="0" rtlCol="0">
              <a:spAutoFit/>
            </a:bodyPr>
            <a:lstStyle/>
            <a:p>
              <a:pPr>
                <a:lnSpc>
                  <a:spcPct val="90000"/>
                </a:lnSpc>
              </a:pPr>
              <a:r>
                <a:rPr lang="en-US" sz="900" dirty="0">
                  <a:solidFill>
                    <a:schemeClr val="tx1"/>
                  </a:solidFill>
                </a:rPr>
                <a:t>empowered</a:t>
              </a:r>
              <a:br>
                <a:rPr lang="en-US" sz="900" dirty="0">
                  <a:solidFill>
                    <a:schemeClr val="tx1"/>
                  </a:solidFill>
                </a:rPr>
              </a:br>
              <a:r>
                <a:rPr lang="en-US" sz="900" dirty="0">
                  <a:solidFill>
                    <a:schemeClr val="tx1"/>
                  </a:solidFill>
                </a:rPr>
                <a:t>teams</a:t>
              </a:r>
            </a:p>
          </p:txBody>
        </p:sp>
        <p:sp>
          <p:nvSpPr>
            <p:cNvPr id="125" name="TextBox 124"/>
            <p:cNvSpPr txBox="1"/>
            <p:nvPr userDrawn="1"/>
          </p:nvSpPr>
          <p:spPr>
            <a:xfrm>
              <a:off x="5838952" y="4303194"/>
              <a:ext cx="816103" cy="172447"/>
            </a:xfrm>
            <a:prstGeom prst="rect">
              <a:avLst/>
            </a:prstGeom>
            <a:noFill/>
          </p:spPr>
          <p:txBody>
            <a:bodyPr wrap="none" lIns="0" tIns="0" rIns="0" bIns="0" rtlCol="0">
              <a:spAutoFit/>
            </a:bodyPr>
            <a:lstStyle/>
            <a:p>
              <a:pPr>
                <a:lnSpc>
                  <a:spcPct val="90000"/>
                </a:lnSpc>
              </a:pPr>
              <a:r>
                <a:rPr lang="en-US" sz="900" dirty="0">
                  <a:solidFill>
                    <a:schemeClr val="tx1"/>
                  </a:solidFill>
                </a:rPr>
                <a:t>higher NPS</a:t>
              </a:r>
            </a:p>
          </p:txBody>
        </p:sp>
        <p:sp>
          <p:nvSpPr>
            <p:cNvPr id="126" name="TextBox 125"/>
            <p:cNvSpPr txBox="1"/>
            <p:nvPr userDrawn="1"/>
          </p:nvSpPr>
          <p:spPr>
            <a:xfrm>
              <a:off x="6681010" y="3730682"/>
              <a:ext cx="887068" cy="172447"/>
            </a:xfrm>
            <a:prstGeom prst="rect">
              <a:avLst/>
            </a:prstGeom>
            <a:noFill/>
          </p:spPr>
          <p:txBody>
            <a:bodyPr wrap="none" lIns="0" tIns="0" rIns="0" bIns="0" rtlCol="0">
              <a:spAutoFit/>
            </a:bodyPr>
            <a:lstStyle/>
            <a:p>
              <a:pPr>
                <a:lnSpc>
                  <a:spcPct val="90000"/>
                </a:lnSpc>
              </a:pPr>
              <a:r>
                <a:rPr lang="en-US" sz="900" dirty="0">
                  <a:solidFill>
                    <a:schemeClr val="tx1"/>
                  </a:solidFill>
                </a:rPr>
                <a:t>predictability</a:t>
              </a:r>
            </a:p>
          </p:txBody>
        </p:sp>
        <p:sp>
          <p:nvSpPr>
            <p:cNvPr id="127" name="TextBox 126"/>
            <p:cNvSpPr txBox="1"/>
            <p:nvPr userDrawn="1"/>
          </p:nvSpPr>
          <p:spPr>
            <a:xfrm>
              <a:off x="6349676" y="3050822"/>
              <a:ext cx="629819" cy="344892"/>
            </a:xfrm>
            <a:prstGeom prst="rect">
              <a:avLst/>
            </a:prstGeom>
            <a:noFill/>
          </p:spPr>
          <p:txBody>
            <a:bodyPr wrap="none" lIns="0" tIns="0" rIns="0" bIns="0" rtlCol="0">
              <a:spAutoFit/>
            </a:bodyPr>
            <a:lstStyle/>
            <a:p>
              <a:pPr>
                <a:lnSpc>
                  <a:spcPct val="90000"/>
                </a:lnSpc>
              </a:pPr>
              <a:r>
                <a:rPr lang="en-US" sz="900" dirty="0">
                  <a:solidFill>
                    <a:schemeClr val="tx1"/>
                  </a:solidFill>
                </a:rPr>
                <a:t>business</a:t>
              </a:r>
              <a:br>
                <a:rPr lang="en-US" sz="900" dirty="0">
                  <a:solidFill>
                    <a:schemeClr val="tx1"/>
                  </a:solidFill>
                </a:rPr>
              </a:br>
              <a:r>
                <a:rPr lang="en-US" sz="900" dirty="0">
                  <a:solidFill>
                    <a:schemeClr val="tx1"/>
                  </a:solidFill>
                </a:rPr>
                <a:t>value</a:t>
              </a:r>
            </a:p>
          </p:txBody>
        </p:sp>
        <p:sp>
          <p:nvSpPr>
            <p:cNvPr id="128" name="TextBox 127"/>
            <p:cNvSpPr txBox="1"/>
            <p:nvPr userDrawn="1"/>
          </p:nvSpPr>
          <p:spPr>
            <a:xfrm>
              <a:off x="6582427" y="2225875"/>
              <a:ext cx="1268508" cy="344892"/>
            </a:xfrm>
            <a:prstGeom prst="rect">
              <a:avLst/>
            </a:prstGeom>
            <a:noFill/>
          </p:spPr>
          <p:txBody>
            <a:bodyPr wrap="none" lIns="0" tIns="0" rIns="0" bIns="0" rtlCol="0">
              <a:spAutoFit/>
            </a:bodyPr>
            <a:lstStyle/>
            <a:p>
              <a:pPr>
                <a:lnSpc>
                  <a:spcPct val="90000"/>
                </a:lnSpc>
              </a:pPr>
              <a:r>
                <a:rPr lang="en-US" sz="900" dirty="0">
                  <a:solidFill>
                    <a:schemeClr val="tx1"/>
                  </a:solidFill>
                </a:rPr>
                <a:t>quicker value with</a:t>
              </a:r>
              <a:br>
                <a:rPr lang="en-US" sz="900" dirty="0">
                  <a:solidFill>
                    <a:schemeClr val="tx1"/>
                  </a:solidFill>
                </a:rPr>
              </a:br>
              <a:r>
                <a:rPr lang="en-US" sz="900" dirty="0">
                  <a:solidFill>
                    <a:schemeClr val="tx1"/>
                  </a:solidFill>
                </a:rPr>
                <a:t>incremental work</a:t>
              </a:r>
            </a:p>
          </p:txBody>
        </p:sp>
        <p:sp>
          <p:nvSpPr>
            <p:cNvPr id="129" name="TextBox 128"/>
            <p:cNvSpPr txBox="1"/>
            <p:nvPr userDrawn="1"/>
          </p:nvSpPr>
          <p:spPr>
            <a:xfrm>
              <a:off x="6155751" y="1531219"/>
              <a:ext cx="612077" cy="517339"/>
            </a:xfrm>
            <a:prstGeom prst="rect">
              <a:avLst/>
            </a:prstGeom>
            <a:noFill/>
          </p:spPr>
          <p:txBody>
            <a:bodyPr wrap="none" lIns="0" tIns="0" rIns="0" bIns="0" rtlCol="0">
              <a:spAutoFit/>
            </a:bodyPr>
            <a:lstStyle/>
            <a:p>
              <a:pPr>
                <a:lnSpc>
                  <a:spcPct val="90000"/>
                </a:lnSpc>
              </a:pPr>
              <a:r>
                <a:rPr lang="en-US" sz="900" dirty="0">
                  <a:solidFill>
                    <a:schemeClr val="tx1"/>
                  </a:solidFill>
                </a:rPr>
                <a:t>improve</a:t>
              </a:r>
              <a:br>
                <a:rPr lang="en-US" sz="900" dirty="0">
                  <a:solidFill>
                    <a:schemeClr val="tx1"/>
                  </a:solidFill>
                </a:rPr>
              </a:br>
              <a:r>
                <a:rPr lang="en-US" sz="900" dirty="0">
                  <a:solidFill>
                    <a:schemeClr val="tx1"/>
                  </a:solidFill>
                </a:rPr>
                <a:t>products</a:t>
              </a:r>
              <a:br>
                <a:rPr lang="en-US" sz="900" dirty="0">
                  <a:solidFill>
                    <a:schemeClr val="tx1"/>
                  </a:solidFill>
                </a:rPr>
              </a:br>
              <a:r>
                <a:rPr lang="en-US" sz="900" dirty="0">
                  <a:solidFill>
                    <a:schemeClr val="tx1"/>
                  </a:solidFill>
                </a:rPr>
                <a:t>faster</a:t>
              </a:r>
            </a:p>
          </p:txBody>
        </p:sp>
        <p:sp>
          <p:nvSpPr>
            <p:cNvPr id="130" name="TextBox 129"/>
            <p:cNvSpPr txBox="1"/>
            <p:nvPr userDrawn="1"/>
          </p:nvSpPr>
          <p:spPr>
            <a:xfrm>
              <a:off x="5236450" y="884776"/>
              <a:ext cx="931422" cy="344892"/>
            </a:xfrm>
            <a:prstGeom prst="rect">
              <a:avLst/>
            </a:prstGeom>
            <a:noFill/>
          </p:spPr>
          <p:txBody>
            <a:bodyPr wrap="none" lIns="0" tIns="0" rIns="0" bIns="0" rtlCol="0">
              <a:spAutoFit/>
            </a:bodyPr>
            <a:lstStyle/>
            <a:p>
              <a:pPr>
                <a:lnSpc>
                  <a:spcPct val="90000"/>
                </a:lnSpc>
              </a:pPr>
              <a:r>
                <a:rPr lang="en-US" sz="900" dirty="0">
                  <a:solidFill>
                    <a:schemeClr val="tx1"/>
                  </a:solidFill>
                </a:rPr>
                <a:t>respond to</a:t>
              </a:r>
              <a:br>
                <a:rPr lang="en-US" sz="900" dirty="0">
                  <a:solidFill>
                    <a:schemeClr val="tx1"/>
                  </a:solidFill>
                </a:rPr>
              </a:br>
              <a:r>
                <a:rPr lang="en-US" sz="900" dirty="0">
                  <a:solidFill>
                    <a:schemeClr val="tx1"/>
                  </a:solidFill>
                </a:rPr>
                <a:t>market faster</a:t>
              </a:r>
            </a:p>
          </p:txBody>
        </p:sp>
        <p:pic>
          <p:nvPicPr>
            <p:cNvPr id="131" name="Picture 99"/>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2390125" y="437716"/>
              <a:ext cx="832582" cy="439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 name="Picture 100"/>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3441270" y="1811928"/>
              <a:ext cx="1681378" cy="162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 name="Picture 101"/>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6762756" y="1763177"/>
              <a:ext cx="451591" cy="4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4" name="TextBox 133"/>
            <p:cNvSpPr txBox="1"/>
            <p:nvPr userDrawn="1"/>
          </p:nvSpPr>
          <p:spPr>
            <a:xfrm>
              <a:off x="4068681" y="2226529"/>
              <a:ext cx="558853" cy="383214"/>
            </a:xfrm>
            <a:prstGeom prst="rect">
              <a:avLst/>
            </a:prstGeom>
            <a:noFill/>
          </p:spPr>
          <p:txBody>
            <a:bodyPr wrap="none" lIns="0" tIns="0" rIns="0" bIns="0" rtlCol="0">
              <a:spAutoFit/>
            </a:bodyPr>
            <a:lstStyle/>
            <a:p>
              <a:pPr algn="ctr"/>
              <a:r>
                <a:rPr lang="en-US" sz="900" dirty="0"/>
                <a:t>Agile</a:t>
              </a:r>
              <a:br>
                <a:rPr lang="en-US" sz="900" dirty="0"/>
              </a:br>
              <a:r>
                <a:rPr lang="en-US" sz="900" dirty="0"/>
                <a:t>Mindset</a:t>
              </a:r>
            </a:p>
          </p:txBody>
        </p:sp>
      </p:grpSp>
    </p:spTree>
    <p:extLst>
      <p:ext uri="{BB962C8B-B14F-4D97-AF65-F5344CB8AC3E}">
        <p14:creationId xmlns:p14="http://schemas.microsoft.com/office/powerpoint/2010/main" val="3786531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Add Photo">
    <p:spTree>
      <p:nvGrpSpPr>
        <p:cNvPr id="1" name=""/>
        <p:cNvGrpSpPr/>
        <p:nvPr/>
      </p:nvGrpSpPr>
      <p:grpSpPr>
        <a:xfrm>
          <a:off x="0" y="0"/>
          <a:ext cx="0" cy="0"/>
          <a:chOff x="0" y="0"/>
          <a:chExt cx="0" cy="0"/>
        </a:xfrm>
      </p:grpSpPr>
      <p:sp>
        <p:nvSpPr>
          <p:cNvPr id="3" name="Rectangle 2"/>
          <p:cNvSpPr/>
          <p:nvPr/>
        </p:nvSpPr>
        <p:spPr>
          <a:xfrm>
            <a:off x="0" y="3257550"/>
            <a:ext cx="9144000" cy="18859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8" name="TextBox 7"/>
          <p:cNvSpPr txBox="1">
            <a:spLocks noChangeArrowheads="1"/>
          </p:cNvSpPr>
          <p:nvPr/>
        </p:nvSpPr>
        <p:spPr bwMode="auto">
          <a:xfrm>
            <a:off x="685800" y="4812144"/>
            <a:ext cx="6680200" cy="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defRPr/>
            </a:pPr>
            <a:r>
              <a:rPr lang="en-US" sz="525" dirty="0">
                <a:solidFill>
                  <a:srgbClr val="FFFFFF"/>
                </a:solidFill>
              </a:rPr>
              <a:t>© 2019 UnitedHealth Group. Any use, copying or distribution without written permission from UnitedHealth Group is prohibited.</a:t>
            </a:r>
          </a:p>
        </p:txBody>
      </p:sp>
      <p:sp>
        <p:nvSpPr>
          <p:cNvPr id="9" name="Text Placeholder 9"/>
          <p:cNvSpPr>
            <a:spLocks noGrp="1"/>
          </p:cNvSpPr>
          <p:nvPr>
            <p:ph type="body" sz="quarter" idx="10" hasCustomPrompt="1"/>
          </p:nvPr>
        </p:nvSpPr>
        <p:spPr>
          <a:xfrm>
            <a:off x="685801" y="3345224"/>
            <a:ext cx="7956529" cy="783431"/>
          </a:xfrm>
          <a:prstGeom prst="rect">
            <a:avLst/>
          </a:prstGeom>
        </p:spPr>
        <p:txBody>
          <a:bodyPr vert="horz" lIns="0" rIns="0" anchor="b">
            <a:noAutofit/>
          </a:bodyPr>
          <a:lstStyle>
            <a:lvl1pPr marL="0" indent="0">
              <a:buNone/>
              <a:defRPr sz="4800" b="1" i="0">
                <a:solidFill>
                  <a:schemeClr val="bg1"/>
                </a:solidFill>
                <a:latin typeface="Arial"/>
                <a:cs typeface="Arial"/>
              </a:defRPr>
            </a:lvl1pPr>
          </a:lstStyle>
          <a:p>
            <a:r>
              <a:rPr lang="en-US" dirty="0"/>
              <a:t>Title Arial Bold 48pt</a:t>
            </a:r>
          </a:p>
        </p:txBody>
      </p:sp>
      <p:sp>
        <p:nvSpPr>
          <p:cNvPr id="10" name="Text Placeholder 9"/>
          <p:cNvSpPr>
            <a:spLocks noGrp="1"/>
          </p:cNvSpPr>
          <p:nvPr>
            <p:ph type="body" sz="quarter" idx="11" hasCustomPrompt="1"/>
          </p:nvPr>
        </p:nvSpPr>
        <p:spPr>
          <a:xfrm>
            <a:off x="685801" y="4157162"/>
            <a:ext cx="7956529" cy="404418"/>
          </a:xfrm>
          <a:prstGeom prst="rect">
            <a:avLst/>
          </a:prstGeom>
        </p:spPr>
        <p:txBody>
          <a:bodyPr vert="horz" lIns="0" rIns="0">
            <a:normAutofit/>
          </a:bodyPr>
          <a:lstStyle>
            <a:lvl1pPr marL="0" indent="0">
              <a:buNone/>
              <a:defRPr sz="2000" b="1" i="0">
                <a:solidFill>
                  <a:schemeClr val="accent4"/>
                </a:solidFill>
                <a:latin typeface="+mn-lt"/>
                <a:cs typeface="Arial"/>
              </a:defRPr>
            </a:lvl1pPr>
          </a:lstStyle>
          <a:p>
            <a:pPr lvl="0"/>
            <a:r>
              <a:rPr lang="en-US" dirty="0"/>
              <a:t>Subtitle Here Arial 20pt</a:t>
            </a:r>
          </a:p>
        </p:txBody>
      </p:sp>
      <p:pic>
        <p:nvPicPr>
          <p:cNvPr id="11" name="Picture 10">
            <a:extLst>
              <a:ext uri="{FF2B5EF4-FFF2-40B4-BE49-F238E27FC236}">
                <a16:creationId xmlns:a16="http://schemas.microsoft.com/office/drawing/2014/main" id="{D088F558-8576-42A0-963D-4D545F5B5C0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2" r="2147" b="-2"/>
          <a:stretch/>
        </p:blipFill>
        <p:spPr>
          <a:xfrm>
            <a:off x="685801" y="520356"/>
            <a:ext cx="1792224" cy="134015"/>
          </a:xfrm>
          <a:prstGeom prst="rect">
            <a:avLst/>
          </a:prstGeom>
        </p:spPr>
      </p:pic>
      <p:sp>
        <p:nvSpPr>
          <p:cNvPr id="4" name="Picture Placeholder 3">
            <a:extLst>
              <a:ext uri="{FF2B5EF4-FFF2-40B4-BE49-F238E27FC236}">
                <a16:creationId xmlns:a16="http://schemas.microsoft.com/office/drawing/2014/main" id="{0EE736AD-9A94-4FFF-824B-401F7808E57E}"/>
              </a:ext>
            </a:extLst>
          </p:cNvPr>
          <p:cNvSpPr>
            <a:spLocks noGrp="1"/>
          </p:cNvSpPr>
          <p:nvPr>
            <p:ph type="pic" sz="quarter" idx="12" hasCustomPrompt="1"/>
          </p:nvPr>
        </p:nvSpPr>
        <p:spPr>
          <a:xfrm>
            <a:off x="0" y="796925"/>
            <a:ext cx="9144000" cy="2460625"/>
          </a:xfrm>
          <a:solidFill>
            <a:schemeClr val="bg2"/>
          </a:solidFill>
        </p:spPr>
        <p:txBody>
          <a:bodyPr/>
          <a:lstStyle>
            <a:lvl1pPr marL="0" marR="0" indent="0" algn="ctr" defTabSz="685800" rtl="0" eaLnBrk="1" fontAlgn="auto" latinLnBrk="0" hangingPunct="1">
              <a:lnSpc>
                <a:spcPct val="150000"/>
              </a:lnSpc>
              <a:spcBef>
                <a:spcPts val="0"/>
              </a:spcBef>
              <a:spcAft>
                <a:spcPts val="0"/>
              </a:spcAft>
              <a:buClr>
                <a:schemeClr val="tx1"/>
              </a:buClr>
              <a:buSzTx/>
              <a:buFontTx/>
              <a:buNone/>
              <a:tabLst/>
              <a:defRPr/>
            </a:lvl1pPr>
          </a:lstStyle>
          <a:p>
            <a:pPr marL="257175" marR="0" lvl="0" indent="-257175" algn="l" defTabSz="685800" rtl="0" eaLnBrk="1" fontAlgn="auto" latinLnBrk="0" hangingPunct="1">
              <a:lnSpc>
                <a:spcPct val="150000"/>
              </a:lnSpc>
              <a:spcBef>
                <a:spcPts val="0"/>
              </a:spcBef>
              <a:spcAft>
                <a:spcPts val="0"/>
              </a:spcAft>
              <a:buClr>
                <a:schemeClr val="tx1"/>
              </a:buClr>
              <a:buSzTx/>
              <a:buFont typeface="Arial" pitchFamily="34" charset="0"/>
              <a:buChar char="•"/>
              <a:tabLst/>
              <a:defRPr/>
            </a:pPr>
            <a:r>
              <a:rPr lang="en-US" dirty="0"/>
              <a:t>Click icon to add photo</a:t>
            </a:r>
          </a:p>
        </p:txBody>
      </p:sp>
    </p:spTree>
    <p:extLst>
      <p:ext uri="{BB962C8B-B14F-4D97-AF65-F5344CB8AC3E}">
        <p14:creationId xmlns:p14="http://schemas.microsoft.com/office/powerpoint/2010/main" val="2229100975"/>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Callout - White">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FC494E-489C-428C-9F7A-FE2481D20937}"/>
              </a:ext>
            </a:extLst>
          </p:cNvPr>
          <p:cNvSpPr>
            <a:spLocks noGrp="1"/>
          </p:cNvSpPr>
          <p:nvPr>
            <p:ph type="sldNum" sz="quarter" idx="10"/>
          </p:nvPr>
        </p:nvSpPr>
        <p:spPr/>
        <p:txBody>
          <a:bodyPr/>
          <a:lstStyle/>
          <a:p>
            <a:fld id="{6575370D-4E78-C44F-8DB3-41D140BF8DE9}" type="slidenum">
              <a:rPr lang="en-US" smtClean="0"/>
              <a:pPr/>
              <a:t>‹#›</a:t>
            </a:fld>
            <a:endParaRPr lang="en-US" dirty="0"/>
          </a:p>
        </p:txBody>
      </p:sp>
      <p:sp>
        <p:nvSpPr>
          <p:cNvPr id="4" name="Title 1">
            <a:extLst>
              <a:ext uri="{FF2B5EF4-FFF2-40B4-BE49-F238E27FC236}">
                <a16:creationId xmlns:a16="http://schemas.microsoft.com/office/drawing/2014/main" id="{9366FF79-1096-4893-96E2-9D59D69F2249}"/>
              </a:ext>
            </a:extLst>
          </p:cNvPr>
          <p:cNvSpPr>
            <a:spLocks noGrp="1"/>
          </p:cNvSpPr>
          <p:nvPr>
            <p:ph type="title" hasCustomPrompt="1"/>
          </p:nvPr>
        </p:nvSpPr>
        <p:spPr>
          <a:xfrm>
            <a:off x="531175" y="1285297"/>
            <a:ext cx="3512956" cy="2563751"/>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tx1"/>
                </a:solidFill>
                <a:latin typeface="+mj-lt"/>
                <a:cs typeface="Arial"/>
              </a:defRPr>
            </a:lvl1pPr>
          </a:lstStyle>
          <a:p>
            <a:r>
              <a:rPr lang="en-US" dirty="0"/>
              <a:t>Arial 24pt</a:t>
            </a:r>
          </a:p>
        </p:txBody>
      </p:sp>
    </p:spTree>
    <p:extLst>
      <p:ext uri="{BB962C8B-B14F-4D97-AF65-F5344CB8AC3E}">
        <p14:creationId xmlns:p14="http://schemas.microsoft.com/office/powerpoint/2010/main" val="1574621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 Key Callouts - 01">
    <p:spTree>
      <p:nvGrpSpPr>
        <p:cNvPr id="1" name=""/>
        <p:cNvGrpSpPr/>
        <p:nvPr/>
      </p:nvGrpSpPr>
      <p:grpSpPr>
        <a:xfrm>
          <a:off x="0" y="0"/>
          <a:ext cx="0" cy="0"/>
          <a:chOff x="0" y="0"/>
          <a:chExt cx="0" cy="0"/>
        </a:xfrm>
      </p:grpSpPr>
      <p:sp>
        <p:nvSpPr>
          <p:cNvPr id="3" name="Rectangle 2"/>
          <p:cNvSpPr/>
          <p:nvPr/>
        </p:nvSpPr>
        <p:spPr>
          <a:xfrm>
            <a:off x="0" y="0"/>
            <a:ext cx="4572000" cy="5143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dirty="0"/>
          </a:p>
        </p:txBody>
      </p:sp>
      <p:sp>
        <p:nvSpPr>
          <p:cNvPr id="4" name="Rectangle 3"/>
          <p:cNvSpPr/>
          <p:nvPr/>
        </p:nvSpPr>
        <p:spPr>
          <a:xfrm>
            <a:off x="4572000" y="0"/>
            <a:ext cx="4572000" cy="5143500"/>
          </a:xfrm>
          <a:prstGeom prst="rect">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2" name="Slide Number Placeholder 1">
            <a:extLst>
              <a:ext uri="{FF2B5EF4-FFF2-40B4-BE49-F238E27FC236}">
                <a16:creationId xmlns:a16="http://schemas.microsoft.com/office/drawing/2014/main" id="{D35E1CC8-863A-4E30-B0CD-2D7D58DB13D3}"/>
              </a:ext>
            </a:extLst>
          </p:cNvPr>
          <p:cNvSpPr>
            <a:spLocks noGrp="1"/>
          </p:cNvSpPr>
          <p:nvPr>
            <p:ph type="sldNum" sz="quarter" idx="12"/>
          </p:nvPr>
        </p:nvSpPr>
        <p:spPr/>
        <p:txBody>
          <a:bodyPr/>
          <a:lstStyle>
            <a:lvl1pPr>
              <a:defRPr>
                <a:solidFill>
                  <a:schemeClr val="bg1"/>
                </a:solidFill>
              </a:defRPr>
            </a:lvl1pPr>
          </a:lstStyle>
          <a:p>
            <a:fld id="{6575370D-4E78-C44F-8DB3-41D140BF8DE9}" type="slidenum">
              <a:rPr lang="en-US" smtClean="0"/>
              <a:pPr/>
              <a:t>‹#›</a:t>
            </a:fld>
            <a:endParaRPr lang="en-US" dirty="0"/>
          </a:p>
        </p:txBody>
      </p:sp>
      <p:sp>
        <p:nvSpPr>
          <p:cNvPr id="7" name="Title 1">
            <a:extLst>
              <a:ext uri="{FF2B5EF4-FFF2-40B4-BE49-F238E27FC236}">
                <a16:creationId xmlns:a16="http://schemas.microsoft.com/office/drawing/2014/main" id="{09B8395C-9ED9-4E60-AADF-9D31FFCD146B}"/>
              </a:ext>
            </a:extLst>
          </p:cNvPr>
          <p:cNvSpPr>
            <a:spLocks noGrp="1"/>
          </p:cNvSpPr>
          <p:nvPr>
            <p:ph type="title" hasCustomPrompt="1"/>
          </p:nvPr>
        </p:nvSpPr>
        <p:spPr>
          <a:xfrm>
            <a:off x="531175" y="1285297"/>
            <a:ext cx="3512956" cy="2563751"/>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dirty="0"/>
              <a:t>Arial 24pt</a:t>
            </a:r>
          </a:p>
        </p:txBody>
      </p:sp>
      <p:sp>
        <p:nvSpPr>
          <p:cNvPr id="10" name="Text Placeholder 5">
            <a:extLst>
              <a:ext uri="{FF2B5EF4-FFF2-40B4-BE49-F238E27FC236}">
                <a16:creationId xmlns:a16="http://schemas.microsoft.com/office/drawing/2014/main" id="{30248F4D-8066-414E-9636-AEB6A7A654D4}"/>
              </a:ext>
            </a:extLst>
          </p:cNvPr>
          <p:cNvSpPr>
            <a:spLocks noGrp="1"/>
          </p:cNvSpPr>
          <p:nvPr>
            <p:ph type="body" sz="quarter" idx="13" hasCustomPrompt="1"/>
          </p:nvPr>
        </p:nvSpPr>
        <p:spPr>
          <a:xfrm>
            <a:off x="4994630" y="1285875"/>
            <a:ext cx="3511550" cy="2563813"/>
          </a:xfrm>
        </p:spPr>
        <p:txBody>
          <a:bodyPr anchor="ctr"/>
          <a:lstStyle>
            <a:lvl1pPr marL="0" indent="0" algn="ctr">
              <a:buNone/>
              <a:defRPr>
                <a:solidFill>
                  <a:schemeClr val="bg1"/>
                </a:solidFill>
              </a:defRPr>
            </a:lvl1pPr>
          </a:lstStyle>
          <a:p>
            <a:pPr lvl="0"/>
            <a:r>
              <a:rPr lang="en-US" dirty="0"/>
              <a:t>Arial 24pt</a:t>
            </a:r>
          </a:p>
        </p:txBody>
      </p:sp>
    </p:spTree>
    <p:extLst>
      <p:ext uri="{BB962C8B-B14F-4D97-AF65-F5344CB8AC3E}">
        <p14:creationId xmlns:p14="http://schemas.microsoft.com/office/powerpoint/2010/main" val="26994127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 Key Callouts - 02">
    <p:spTree>
      <p:nvGrpSpPr>
        <p:cNvPr id="1" name=""/>
        <p:cNvGrpSpPr/>
        <p:nvPr/>
      </p:nvGrpSpPr>
      <p:grpSpPr>
        <a:xfrm>
          <a:off x="0" y="0"/>
          <a:ext cx="0" cy="0"/>
          <a:chOff x="0" y="0"/>
          <a:chExt cx="0" cy="0"/>
        </a:xfrm>
      </p:grpSpPr>
      <p:sp>
        <p:nvSpPr>
          <p:cNvPr id="3" name="Rectangle 2"/>
          <p:cNvSpPr/>
          <p:nvPr/>
        </p:nvSpPr>
        <p:spPr>
          <a:xfrm>
            <a:off x="0" y="0"/>
            <a:ext cx="4572000" cy="5143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4" name="Rectangle 3"/>
          <p:cNvSpPr/>
          <p:nvPr/>
        </p:nvSpPr>
        <p:spPr>
          <a:xfrm>
            <a:off x="4572000" y="0"/>
            <a:ext cx="4572000" cy="5143500"/>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2" name="Slide Number Placeholder 1">
            <a:extLst>
              <a:ext uri="{FF2B5EF4-FFF2-40B4-BE49-F238E27FC236}">
                <a16:creationId xmlns:a16="http://schemas.microsoft.com/office/drawing/2014/main" id="{193BFE0A-41E4-4215-A8D5-C69FDF59B116}"/>
              </a:ext>
            </a:extLst>
          </p:cNvPr>
          <p:cNvSpPr>
            <a:spLocks noGrp="1"/>
          </p:cNvSpPr>
          <p:nvPr>
            <p:ph type="sldNum" sz="quarter" idx="12"/>
          </p:nvPr>
        </p:nvSpPr>
        <p:spPr/>
        <p:txBody>
          <a:bodyPr/>
          <a:lstStyle>
            <a:lvl1pPr>
              <a:defRPr>
                <a:solidFill>
                  <a:schemeClr val="bg1"/>
                </a:solidFill>
              </a:defRPr>
            </a:lvl1pPr>
          </a:lstStyle>
          <a:p>
            <a:fld id="{6575370D-4E78-C44F-8DB3-41D140BF8DE9}" type="slidenum">
              <a:rPr lang="en-US" smtClean="0"/>
              <a:pPr/>
              <a:t>‹#›</a:t>
            </a:fld>
            <a:endParaRPr lang="en-US" dirty="0"/>
          </a:p>
        </p:txBody>
      </p:sp>
      <p:sp>
        <p:nvSpPr>
          <p:cNvPr id="7" name="Title 1">
            <a:extLst>
              <a:ext uri="{FF2B5EF4-FFF2-40B4-BE49-F238E27FC236}">
                <a16:creationId xmlns:a16="http://schemas.microsoft.com/office/drawing/2014/main" id="{04EA95BD-2B33-48E4-B2D9-0462FC67DA6A}"/>
              </a:ext>
            </a:extLst>
          </p:cNvPr>
          <p:cNvSpPr>
            <a:spLocks noGrp="1"/>
          </p:cNvSpPr>
          <p:nvPr>
            <p:ph type="title" hasCustomPrompt="1"/>
          </p:nvPr>
        </p:nvSpPr>
        <p:spPr>
          <a:xfrm>
            <a:off x="531175" y="1285297"/>
            <a:ext cx="3512956" cy="2563751"/>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dirty="0"/>
              <a:t>Arial 24pt</a:t>
            </a:r>
          </a:p>
        </p:txBody>
      </p:sp>
      <p:sp>
        <p:nvSpPr>
          <p:cNvPr id="9" name="Text Placeholder 5">
            <a:extLst>
              <a:ext uri="{FF2B5EF4-FFF2-40B4-BE49-F238E27FC236}">
                <a16:creationId xmlns:a16="http://schemas.microsoft.com/office/drawing/2014/main" id="{0A135A51-B1BD-4414-8DAC-E981669E288A}"/>
              </a:ext>
            </a:extLst>
          </p:cNvPr>
          <p:cNvSpPr>
            <a:spLocks noGrp="1"/>
          </p:cNvSpPr>
          <p:nvPr>
            <p:ph type="body" sz="quarter" idx="13" hasCustomPrompt="1"/>
          </p:nvPr>
        </p:nvSpPr>
        <p:spPr>
          <a:xfrm>
            <a:off x="4994630" y="1285875"/>
            <a:ext cx="3511550" cy="2563813"/>
          </a:xfrm>
        </p:spPr>
        <p:txBody>
          <a:bodyPr anchor="ctr"/>
          <a:lstStyle>
            <a:lvl1pPr marL="0" indent="0" algn="ctr">
              <a:buNone/>
              <a:defRPr>
                <a:solidFill>
                  <a:schemeClr val="bg1"/>
                </a:solidFill>
              </a:defRPr>
            </a:lvl1pPr>
          </a:lstStyle>
          <a:p>
            <a:pPr lvl="0"/>
            <a:r>
              <a:rPr lang="en-US" dirty="0"/>
              <a:t>Arial 24pt</a:t>
            </a:r>
          </a:p>
        </p:txBody>
      </p:sp>
    </p:spTree>
    <p:extLst>
      <p:ext uri="{BB962C8B-B14F-4D97-AF65-F5344CB8AC3E}">
        <p14:creationId xmlns:p14="http://schemas.microsoft.com/office/powerpoint/2010/main" val="38670966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2 Key Callouts - 03">
    <p:spTree>
      <p:nvGrpSpPr>
        <p:cNvPr id="1" name=""/>
        <p:cNvGrpSpPr/>
        <p:nvPr/>
      </p:nvGrpSpPr>
      <p:grpSpPr>
        <a:xfrm>
          <a:off x="0" y="0"/>
          <a:ext cx="0" cy="0"/>
          <a:chOff x="0" y="0"/>
          <a:chExt cx="0" cy="0"/>
        </a:xfrm>
      </p:grpSpPr>
      <p:sp>
        <p:nvSpPr>
          <p:cNvPr id="4" name="Rectangle 3"/>
          <p:cNvSpPr/>
          <p:nvPr/>
        </p:nvSpPr>
        <p:spPr>
          <a:xfrm>
            <a:off x="4572000" y="0"/>
            <a:ext cx="4572000" cy="514350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3" name="Rectangle 2"/>
          <p:cNvSpPr/>
          <p:nvPr/>
        </p:nvSpPr>
        <p:spPr>
          <a:xfrm>
            <a:off x="0" y="0"/>
            <a:ext cx="4572000" cy="5143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2" name="Slide Number Placeholder 1">
            <a:extLst>
              <a:ext uri="{FF2B5EF4-FFF2-40B4-BE49-F238E27FC236}">
                <a16:creationId xmlns:a16="http://schemas.microsoft.com/office/drawing/2014/main" id="{DDAF119C-904B-4C64-A89E-A937DFB84BFE}"/>
              </a:ext>
            </a:extLst>
          </p:cNvPr>
          <p:cNvSpPr>
            <a:spLocks noGrp="1"/>
          </p:cNvSpPr>
          <p:nvPr>
            <p:ph type="sldNum" sz="quarter" idx="12"/>
          </p:nvPr>
        </p:nvSpPr>
        <p:spPr/>
        <p:txBody>
          <a:bodyPr/>
          <a:lstStyle>
            <a:lvl1pPr>
              <a:defRPr>
                <a:solidFill>
                  <a:schemeClr val="bg1"/>
                </a:solidFill>
              </a:defRPr>
            </a:lvl1pPr>
          </a:lstStyle>
          <a:p>
            <a:fld id="{6575370D-4E78-C44F-8DB3-41D140BF8DE9}" type="slidenum">
              <a:rPr lang="en-US" smtClean="0"/>
              <a:pPr/>
              <a:t>‹#›</a:t>
            </a:fld>
            <a:endParaRPr lang="en-US" dirty="0"/>
          </a:p>
        </p:txBody>
      </p:sp>
      <p:sp>
        <p:nvSpPr>
          <p:cNvPr id="7" name="Title 1">
            <a:extLst>
              <a:ext uri="{FF2B5EF4-FFF2-40B4-BE49-F238E27FC236}">
                <a16:creationId xmlns:a16="http://schemas.microsoft.com/office/drawing/2014/main" id="{793D9056-AEB7-4C9D-9C19-D04468A5E1CB}"/>
              </a:ext>
            </a:extLst>
          </p:cNvPr>
          <p:cNvSpPr>
            <a:spLocks noGrp="1"/>
          </p:cNvSpPr>
          <p:nvPr>
            <p:ph type="title" hasCustomPrompt="1"/>
          </p:nvPr>
        </p:nvSpPr>
        <p:spPr>
          <a:xfrm>
            <a:off x="531175" y="1285297"/>
            <a:ext cx="3512956" cy="2563751"/>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dirty="0"/>
              <a:t>Arial 24pt</a:t>
            </a:r>
          </a:p>
        </p:txBody>
      </p:sp>
      <p:sp>
        <p:nvSpPr>
          <p:cNvPr id="6" name="Text Placeholder 5">
            <a:extLst>
              <a:ext uri="{FF2B5EF4-FFF2-40B4-BE49-F238E27FC236}">
                <a16:creationId xmlns:a16="http://schemas.microsoft.com/office/drawing/2014/main" id="{2AE533B8-9217-4751-8BF0-C1181127E63C}"/>
              </a:ext>
            </a:extLst>
          </p:cNvPr>
          <p:cNvSpPr>
            <a:spLocks noGrp="1"/>
          </p:cNvSpPr>
          <p:nvPr>
            <p:ph type="body" sz="quarter" idx="13" hasCustomPrompt="1"/>
          </p:nvPr>
        </p:nvSpPr>
        <p:spPr>
          <a:xfrm>
            <a:off x="4994630" y="1285875"/>
            <a:ext cx="3511550" cy="2563813"/>
          </a:xfrm>
        </p:spPr>
        <p:txBody>
          <a:bodyPr anchor="ctr"/>
          <a:lstStyle>
            <a:lvl1pPr marL="0" indent="0" algn="ctr">
              <a:buNone/>
              <a:defRPr/>
            </a:lvl1pPr>
          </a:lstStyle>
          <a:p>
            <a:pPr lvl="0"/>
            <a:r>
              <a:rPr lang="en-US" dirty="0"/>
              <a:t>Arial 24pt</a:t>
            </a:r>
          </a:p>
        </p:txBody>
      </p:sp>
    </p:spTree>
    <p:extLst>
      <p:ext uri="{BB962C8B-B14F-4D97-AF65-F5344CB8AC3E}">
        <p14:creationId xmlns:p14="http://schemas.microsoft.com/office/powerpoint/2010/main" val="16895224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2 Key Callouts - 04">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D679628-AC3D-4B88-BFD1-D3F1240CCAC2}"/>
              </a:ext>
            </a:extLst>
          </p:cNvPr>
          <p:cNvGraphicFramePr>
            <a:graphicFrameLocks noChangeAspect="1"/>
          </p:cNvGraphicFramePr>
          <p:nvPr>
            <p:custDataLst>
              <p:tags r:id="rId2"/>
            </p:custDataLst>
            <p:extLst>
              <p:ext uri="{D42A27DB-BD31-4B8C-83A1-F6EECF244321}">
                <p14:modId xmlns:p14="http://schemas.microsoft.com/office/powerpoint/2010/main" val="2091334139"/>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9217" name="think-cell Slide" r:id="rId4" imgW="408" imgH="408" progId="TCLayout.ActiveDocument.1">
                  <p:embed/>
                </p:oleObj>
              </mc:Choice>
              <mc:Fallback>
                <p:oleObj name="think-cell Slide" r:id="rId4" imgW="408" imgH="408" progId="TCLayout.ActiveDocument.1">
                  <p:embed/>
                  <p:pic>
                    <p:nvPicPr>
                      <p:cNvPr id="4" name="Object 3" hidden="1">
                        <a:extLst>
                          <a:ext uri="{FF2B5EF4-FFF2-40B4-BE49-F238E27FC236}">
                            <a16:creationId xmlns:a16="http://schemas.microsoft.com/office/drawing/2014/main" id="{5D679628-AC3D-4B88-BFD1-D3F1240CCAC2}"/>
                          </a:ext>
                        </a:extLst>
                      </p:cNvPr>
                      <p:cNvPicPr/>
                      <p:nvPr/>
                    </p:nvPicPr>
                    <p:blipFill>
                      <a:blip r:embed="rId5"/>
                      <a:stretch>
                        <a:fillRect/>
                      </a:stretch>
                    </p:blipFill>
                    <p:spPr>
                      <a:xfrm>
                        <a:off x="1589" y="1192"/>
                        <a:ext cx="1587" cy="1190"/>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D8B8B3B3-B4BA-44ED-BCBD-9BE67E5C5939}"/>
              </a:ext>
            </a:extLst>
          </p:cNvPr>
          <p:cNvSpPr/>
          <p:nvPr/>
        </p:nvSpPr>
        <p:spPr>
          <a:xfrm>
            <a:off x="4572000" y="0"/>
            <a:ext cx="4572000" cy="514350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3" name="Rectangle 2"/>
          <p:cNvSpPr/>
          <p:nvPr/>
        </p:nvSpPr>
        <p:spPr>
          <a:xfrm>
            <a:off x="0" y="0"/>
            <a:ext cx="4572000" cy="5143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2" name="Slide Number Placeholder 1">
            <a:extLst>
              <a:ext uri="{FF2B5EF4-FFF2-40B4-BE49-F238E27FC236}">
                <a16:creationId xmlns:a16="http://schemas.microsoft.com/office/drawing/2014/main" id="{F508BA86-FFEE-4622-BBB5-A1E903FF919F}"/>
              </a:ext>
            </a:extLst>
          </p:cNvPr>
          <p:cNvSpPr>
            <a:spLocks noGrp="1"/>
          </p:cNvSpPr>
          <p:nvPr>
            <p:ph type="sldNum" sz="quarter" idx="12"/>
          </p:nvPr>
        </p:nvSpPr>
        <p:spPr/>
        <p:txBody>
          <a:bodyPr/>
          <a:lstStyle/>
          <a:p>
            <a:fld id="{6575370D-4E78-C44F-8DB3-41D140BF8DE9}" type="slidenum">
              <a:rPr lang="en-US" smtClean="0"/>
              <a:pPr/>
              <a:t>‹#›</a:t>
            </a:fld>
            <a:endParaRPr lang="en-US" dirty="0"/>
          </a:p>
        </p:txBody>
      </p:sp>
      <p:sp>
        <p:nvSpPr>
          <p:cNvPr id="9" name="Title 1">
            <a:extLst>
              <a:ext uri="{FF2B5EF4-FFF2-40B4-BE49-F238E27FC236}">
                <a16:creationId xmlns:a16="http://schemas.microsoft.com/office/drawing/2014/main" id="{4EF62922-61D2-43A6-B8DE-FFDF3C3553ED}"/>
              </a:ext>
            </a:extLst>
          </p:cNvPr>
          <p:cNvSpPr>
            <a:spLocks noGrp="1"/>
          </p:cNvSpPr>
          <p:nvPr>
            <p:ph type="title" hasCustomPrompt="1"/>
          </p:nvPr>
        </p:nvSpPr>
        <p:spPr>
          <a:xfrm>
            <a:off x="531175" y="1285297"/>
            <a:ext cx="3512956" cy="2563751"/>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dirty="0"/>
              <a:t>Arial 24pt</a:t>
            </a:r>
          </a:p>
        </p:txBody>
      </p:sp>
      <p:sp>
        <p:nvSpPr>
          <p:cNvPr id="10" name="Text Placeholder 5">
            <a:extLst>
              <a:ext uri="{FF2B5EF4-FFF2-40B4-BE49-F238E27FC236}">
                <a16:creationId xmlns:a16="http://schemas.microsoft.com/office/drawing/2014/main" id="{42717245-58C3-429D-B775-6F5D87D76DCD}"/>
              </a:ext>
            </a:extLst>
          </p:cNvPr>
          <p:cNvSpPr>
            <a:spLocks noGrp="1"/>
          </p:cNvSpPr>
          <p:nvPr>
            <p:ph type="body" sz="quarter" idx="13" hasCustomPrompt="1"/>
          </p:nvPr>
        </p:nvSpPr>
        <p:spPr>
          <a:xfrm>
            <a:off x="4994630" y="1285875"/>
            <a:ext cx="3511550" cy="2563813"/>
          </a:xfrm>
        </p:spPr>
        <p:txBody>
          <a:bodyPr anchor="ctr"/>
          <a:lstStyle>
            <a:lvl1pPr marL="0" indent="0" algn="ctr">
              <a:buNone/>
              <a:defRPr/>
            </a:lvl1pPr>
          </a:lstStyle>
          <a:p>
            <a:pPr lvl="0"/>
            <a:r>
              <a:rPr lang="en-US" dirty="0"/>
              <a:t>Arial 24pt</a:t>
            </a:r>
          </a:p>
        </p:txBody>
      </p:sp>
    </p:spTree>
    <p:extLst>
      <p:ext uri="{BB962C8B-B14F-4D97-AF65-F5344CB8AC3E}">
        <p14:creationId xmlns:p14="http://schemas.microsoft.com/office/powerpoint/2010/main" val="36026100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01">
    <p:spTree>
      <p:nvGrpSpPr>
        <p:cNvPr id="1" name=""/>
        <p:cNvGrpSpPr/>
        <p:nvPr/>
      </p:nvGrpSpPr>
      <p:grpSpPr>
        <a:xfrm>
          <a:off x="0" y="0"/>
          <a:ext cx="0" cy="0"/>
          <a:chOff x="0" y="0"/>
          <a:chExt cx="0" cy="0"/>
        </a:xfrm>
      </p:grpSpPr>
      <p:sp>
        <p:nvSpPr>
          <p:cNvPr id="3" name="Rectangle 2"/>
          <p:cNvSpPr/>
          <p:nvPr/>
        </p:nvSpPr>
        <p:spPr>
          <a:xfrm>
            <a:off x="0" y="514350"/>
            <a:ext cx="5943600" cy="46291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4" name="Title 1"/>
          <p:cNvSpPr>
            <a:spLocks noGrp="1"/>
          </p:cNvSpPr>
          <p:nvPr>
            <p:ph type="title" hasCustomPrompt="1"/>
          </p:nvPr>
        </p:nvSpPr>
        <p:spPr>
          <a:xfrm>
            <a:off x="568014" y="1285297"/>
            <a:ext cx="4807575" cy="2563751"/>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dirty="0"/>
              <a:t>Arial 24pt</a:t>
            </a:r>
          </a:p>
        </p:txBody>
      </p:sp>
      <p:sp>
        <p:nvSpPr>
          <p:cNvPr id="2" name="Slide Number Placeholder 1">
            <a:extLst>
              <a:ext uri="{FF2B5EF4-FFF2-40B4-BE49-F238E27FC236}">
                <a16:creationId xmlns:a16="http://schemas.microsoft.com/office/drawing/2014/main" id="{67EA0AF8-80EB-4DC1-9CC7-8D5DB2BAFCB3}"/>
              </a:ext>
            </a:extLst>
          </p:cNvPr>
          <p:cNvSpPr>
            <a:spLocks noGrp="1"/>
          </p:cNvSpPr>
          <p:nvPr>
            <p:ph type="sldNum" sz="quarter" idx="10"/>
          </p:nvPr>
        </p:nvSpPr>
        <p:spPr/>
        <p:txBody>
          <a:bodyPr/>
          <a:lstStyle/>
          <a:p>
            <a:fld id="{6575370D-4E78-C44F-8DB3-41D140BF8DE9}" type="slidenum">
              <a:rPr lang="en-US" smtClean="0"/>
              <a:pPr/>
              <a:t>‹#›</a:t>
            </a:fld>
            <a:endParaRPr lang="en-US" dirty="0"/>
          </a:p>
        </p:txBody>
      </p:sp>
    </p:spTree>
    <p:extLst>
      <p:ext uri="{BB962C8B-B14F-4D97-AF65-F5344CB8AC3E}">
        <p14:creationId xmlns:p14="http://schemas.microsoft.com/office/powerpoint/2010/main" val="32063057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02">
    <p:spTree>
      <p:nvGrpSpPr>
        <p:cNvPr id="1" name=""/>
        <p:cNvGrpSpPr/>
        <p:nvPr/>
      </p:nvGrpSpPr>
      <p:grpSpPr>
        <a:xfrm>
          <a:off x="0" y="0"/>
          <a:ext cx="0" cy="0"/>
          <a:chOff x="0" y="0"/>
          <a:chExt cx="0" cy="0"/>
        </a:xfrm>
      </p:grpSpPr>
      <p:sp>
        <p:nvSpPr>
          <p:cNvPr id="5" name="Rectangle 4"/>
          <p:cNvSpPr/>
          <p:nvPr/>
        </p:nvSpPr>
        <p:spPr>
          <a:xfrm>
            <a:off x="5943600" y="0"/>
            <a:ext cx="3200400" cy="4629150"/>
          </a:xfrm>
          <a:prstGeom prst="rect">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dirty="0">
              <a:solidFill>
                <a:schemeClr val="bg2"/>
              </a:solidFill>
            </a:endParaRPr>
          </a:p>
        </p:txBody>
      </p:sp>
      <p:sp>
        <p:nvSpPr>
          <p:cNvPr id="8" name="Text Placeholder 9">
            <a:extLst>
              <a:ext uri="{FF2B5EF4-FFF2-40B4-BE49-F238E27FC236}">
                <a16:creationId xmlns:a16="http://schemas.microsoft.com/office/drawing/2014/main" id="{56AFB9C0-8003-4855-B8A8-12A3A1EF98E1}"/>
              </a:ext>
            </a:extLst>
          </p:cNvPr>
          <p:cNvSpPr>
            <a:spLocks noGrp="1"/>
          </p:cNvSpPr>
          <p:nvPr>
            <p:ph type="body" sz="quarter" idx="12" hasCustomPrompt="1"/>
          </p:nvPr>
        </p:nvSpPr>
        <p:spPr>
          <a:xfrm>
            <a:off x="6329326" y="1285296"/>
            <a:ext cx="2428948" cy="2563751"/>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400" b="0" i="0">
                <a:solidFill>
                  <a:srgbClr val="FFFFFF"/>
                </a:solidFill>
                <a:latin typeface="+mj-lt"/>
                <a:cs typeface="Arial"/>
              </a:defRPr>
            </a:lvl1pPr>
          </a:lstStyle>
          <a:p>
            <a:pPr lvl="0"/>
            <a:r>
              <a:rPr lang="en-US" dirty="0"/>
              <a:t>Arial 24pt</a:t>
            </a:r>
          </a:p>
        </p:txBody>
      </p:sp>
      <p:sp>
        <p:nvSpPr>
          <p:cNvPr id="3" name="Rectangle 2"/>
          <p:cNvSpPr/>
          <p:nvPr/>
        </p:nvSpPr>
        <p:spPr>
          <a:xfrm>
            <a:off x="0" y="514350"/>
            <a:ext cx="5943600" cy="46291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2" name="Slide Number Placeholder 1">
            <a:extLst>
              <a:ext uri="{FF2B5EF4-FFF2-40B4-BE49-F238E27FC236}">
                <a16:creationId xmlns:a16="http://schemas.microsoft.com/office/drawing/2014/main" id="{CF0AF651-02E6-4B30-A22D-888B2699DF66}"/>
              </a:ext>
            </a:extLst>
          </p:cNvPr>
          <p:cNvSpPr>
            <a:spLocks noGrp="1"/>
          </p:cNvSpPr>
          <p:nvPr>
            <p:ph type="sldNum" sz="quarter" idx="11"/>
          </p:nvPr>
        </p:nvSpPr>
        <p:spPr/>
        <p:txBody>
          <a:bodyPr/>
          <a:lstStyle/>
          <a:p>
            <a:fld id="{6575370D-4E78-C44F-8DB3-41D140BF8DE9}" type="slidenum">
              <a:rPr lang="en-US" smtClean="0"/>
              <a:pPr/>
              <a:t>‹#›</a:t>
            </a:fld>
            <a:endParaRPr lang="en-US" dirty="0"/>
          </a:p>
        </p:txBody>
      </p:sp>
      <p:sp>
        <p:nvSpPr>
          <p:cNvPr id="7" name="Title 1">
            <a:extLst>
              <a:ext uri="{FF2B5EF4-FFF2-40B4-BE49-F238E27FC236}">
                <a16:creationId xmlns:a16="http://schemas.microsoft.com/office/drawing/2014/main" id="{ADBF864C-6942-4A53-A7BC-F9F4980F877F}"/>
              </a:ext>
            </a:extLst>
          </p:cNvPr>
          <p:cNvSpPr>
            <a:spLocks noGrp="1"/>
          </p:cNvSpPr>
          <p:nvPr>
            <p:ph type="title" hasCustomPrompt="1"/>
          </p:nvPr>
        </p:nvSpPr>
        <p:spPr>
          <a:xfrm>
            <a:off x="568014" y="1285297"/>
            <a:ext cx="4807575" cy="2563751"/>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dirty="0"/>
              <a:t>Arial 24pt</a:t>
            </a:r>
          </a:p>
        </p:txBody>
      </p:sp>
    </p:spTree>
    <p:extLst>
      <p:ext uri="{BB962C8B-B14F-4D97-AF65-F5344CB8AC3E}">
        <p14:creationId xmlns:p14="http://schemas.microsoft.com/office/powerpoint/2010/main" val="24386304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03">
    <p:spTree>
      <p:nvGrpSpPr>
        <p:cNvPr id="1" name=""/>
        <p:cNvGrpSpPr/>
        <p:nvPr/>
      </p:nvGrpSpPr>
      <p:grpSpPr>
        <a:xfrm>
          <a:off x="0" y="0"/>
          <a:ext cx="0" cy="0"/>
          <a:chOff x="0" y="0"/>
          <a:chExt cx="0" cy="0"/>
        </a:xfrm>
      </p:grpSpPr>
      <p:sp>
        <p:nvSpPr>
          <p:cNvPr id="3" name="Rectangle 2"/>
          <p:cNvSpPr/>
          <p:nvPr/>
        </p:nvSpPr>
        <p:spPr>
          <a:xfrm>
            <a:off x="0" y="514350"/>
            <a:ext cx="5943600" cy="46291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5" name="Rectangle 4"/>
          <p:cNvSpPr/>
          <p:nvPr/>
        </p:nvSpPr>
        <p:spPr>
          <a:xfrm>
            <a:off x="5943600" y="0"/>
            <a:ext cx="3200400" cy="4629150"/>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dirty="0">
              <a:solidFill>
                <a:schemeClr val="bg2"/>
              </a:solidFill>
            </a:endParaRPr>
          </a:p>
        </p:txBody>
      </p:sp>
      <p:sp>
        <p:nvSpPr>
          <p:cNvPr id="2" name="Slide Number Placeholder 1">
            <a:extLst>
              <a:ext uri="{FF2B5EF4-FFF2-40B4-BE49-F238E27FC236}">
                <a16:creationId xmlns:a16="http://schemas.microsoft.com/office/drawing/2014/main" id="{4850E4DE-5492-4AD5-92C8-E0776A214A52}"/>
              </a:ext>
            </a:extLst>
          </p:cNvPr>
          <p:cNvSpPr>
            <a:spLocks noGrp="1"/>
          </p:cNvSpPr>
          <p:nvPr>
            <p:ph type="sldNum" sz="quarter" idx="11"/>
          </p:nvPr>
        </p:nvSpPr>
        <p:spPr/>
        <p:txBody>
          <a:bodyPr/>
          <a:lstStyle/>
          <a:p>
            <a:fld id="{6575370D-4E78-C44F-8DB3-41D140BF8DE9}" type="slidenum">
              <a:rPr lang="en-US" smtClean="0"/>
              <a:pPr/>
              <a:t>‹#›</a:t>
            </a:fld>
            <a:endParaRPr lang="en-US" dirty="0"/>
          </a:p>
        </p:txBody>
      </p:sp>
      <p:sp>
        <p:nvSpPr>
          <p:cNvPr id="7" name="Text Placeholder 9">
            <a:extLst>
              <a:ext uri="{FF2B5EF4-FFF2-40B4-BE49-F238E27FC236}">
                <a16:creationId xmlns:a16="http://schemas.microsoft.com/office/drawing/2014/main" id="{94727030-CC6F-47DA-A8FF-A51BE816C4A0}"/>
              </a:ext>
            </a:extLst>
          </p:cNvPr>
          <p:cNvSpPr>
            <a:spLocks noGrp="1"/>
          </p:cNvSpPr>
          <p:nvPr>
            <p:ph type="body" sz="quarter" idx="12" hasCustomPrompt="1"/>
          </p:nvPr>
        </p:nvSpPr>
        <p:spPr>
          <a:xfrm>
            <a:off x="6329326" y="1285296"/>
            <a:ext cx="2428948" cy="2563751"/>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400" b="0" i="0">
                <a:solidFill>
                  <a:srgbClr val="FFFFFF"/>
                </a:solidFill>
                <a:latin typeface="+mj-lt"/>
                <a:cs typeface="Arial"/>
              </a:defRPr>
            </a:lvl1pPr>
          </a:lstStyle>
          <a:p>
            <a:pPr lvl="0"/>
            <a:r>
              <a:rPr lang="en-US" dirty="0"/>
              <a:t>Arial 24pt</a:t>
            </a:r>
          </a:p>
        </p:txBody>
      </p:sp>
      <p:sp>
        <p:nvSpPr>
          <p:cNvPr id="8" name="Title 1">
            <a:extLst>
              <a:ext uri="{FF2B5EF4-FFF2-40B4-BE49-F238E27FC236}">
                <a16:creationId xmlns:a16="http://schemas.microsoft.com/office/drawing/2014/main" id="{E3790C23-CC2E-4D28-B230-8047B4B5DC00}"/>
              </a:ext>
            </a:extLst>
          </p:cNvPr>
          <p:cNvSpPr>
            <a:spLocks noGrp="1"/>
          </p:cNvSpPr>
          <p:nvPr>
            <p:ph type="title" hasCustomPrompt="1"/>
          </p:nvPr>
        </p:nvSpPr>
        <p:spPr>
          <a:xfrm>
            <a:off x="568014" y="1285297"/>
            <a:ext cx="4807575" cy="2563751"/>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dirty="0"/>
              <a:t>Arial 24pt</a:t>
            </a:r>
          </a:p>
        </p:txBody>
      </p:sp>
    </p:spTree>
    <p:extLst>
      <p:ext uri="{BB962C8B-B14F-4D97-AF65-F5344CB8AC3E}">
        <p14:creationId xmlns:p14="http://schemas.microsoft.com/office/powerpoint/2010/main" val="14366875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04">
    <p:spTree>
      <p:nvGrpSpPr>
        <p:cNvPr id="1" name=""/>
        <p:cNvGrpSpPr/>
        <p:nvPr/>
      </p:nvGrpSpPr>
      <p:grpSpPr>
        <a:xfrm>
          <a:off x="0" y="0"/>
          <a:ext cx="0" cy="0"/>
          <a:chOff x="0" y="0"/>
          <a:chExt cx="0" cy="0"/>
        </a:xfrm>
      </p:grpSpPr>
      <p:sp>
        <p:nvSpPr>
          <p:cNvPr id="3" name="Rectangle 2"/>
          <p:cNvSpPr/>
          <p:nvPr/>
        </p:nvSpPr>
        <p:spPr>
          <a:xfrm>
            <a:off x="0" y="514350"/>
            <a:ext cx="5943600" cy="46291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5" name="Rectangle 4"/>
          <p:cNvSpPr/>
          <p:nvPr/>
        </p:nvSpPr>
        <p:spPr>
          <a:xfrm>
            <a:off x="5943600" y="0"/>
            <a:ext cx="3200400" cy="462915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dirty="0">
              <a:solidFill>
                <a:schemeClr val="bg2"/>
              </a:solidFill>
            </a:endParaRPr>
          </a:p>
        </p:txBody>
      </p:sp>
      <p:sp>
        <p:nvSpPr>
          <p:cNvPr id="7" name="Slide Number Placeholder 6">
            <a:extLst>
              <a:ext uri="{FF2B5EF4-FFF2-40B4-BE49-F238E27FC236}">
                <a16:creationId xmlns:a16="http://schemas.microsoft.com/office/drawing/2014/main" id="{5AEF4FD2-137B-4DA9-9C4E-1C98408E308C}"/>
              </a:ext>
            </a:extLst>
          </p:cNvPr>
          <p:cNvSpPr>
            <a:spLocks noGrp="1"/>
          </p:cNvSpPr>
          <p:nvPr>
            <p:ph type="sldNum" sz="quarter" idx="11"/>
          </p:nvPr>
        </p:nvSpPr>
        <p:spPr/>
        <p:txBody>
          <a:bodyPr/>
          <a:lstStyle/>
          <a:p>
            <a:fld id="{6575370D-4E78-C44F-8DB3-41D140BF8DE9}" type="slidenum">
              <a:rPr lang="en-US" smtClean="0"/>
              <a:pPr/>
              <a:t>‹#›</a:t>
            </a:fld>
            <a:endParaRPr lang="en-US" dirty="0"/>
          </a:p>
        </p:txBody>
      </p:sp>
      <p:sp>
        <p:nvSpPr>
          <p:cNvPr id="8" name="Text Placeholder 9">
            <a:extLst>
              <a:ext uri="{FF2B5EF4-FFF2-40B4-BE49-F238E27FC236}">
                <a16:creationId xmlns:a16="http://schemas.microsoft.com/office/drawing/2014/main" id="{DDAD72D0-D49B-4C52-87C7-0375CDE2789A}"/>
              </a:ext>
            </a:extLst>
          </p:cNvPr>
          <p:cNvSpPr>
            <a:spLocks noGrp="1"/>
          </p:cNvSpPr>
          <p:nvPr>
            <p:ph type="body" sz="quarter" idx="12" hasCustomPrompt="1"/>
          </p:nvPr>
        </p:nvSpPr>
        <p:spPr>
          <a:xfrm>
            <a:off x="6329326" y="1285296"/>
            <a:ext cx="2428948" cy="2563751"/>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400" b="0" i="0">
                <a:solidFill>
                  <a:schemeClr val="tx1"/>
                </a:solidFill>
                <a:latin typeface="+mj-lt"/>
                <a:cs typeface="Arial"/>
              </a:defRPr>
            </a:lvl1pPr>
          </a:lstStyle>
          <a:p>
            <a:pPr lvl="0"/>
            <a:r>
              <a:rPr lang="en-US" dirty="0"/>
              <a:t>Arial 24pt</a:t>
            </a:r>
          </a:p>
        </p:txBody>
      </p:sp>
      <p:sp>
        <p:nvSpPr>
          <p:cNvPr id="10" name="Title 1">
            <a:extLst>
              <a:ext uri="{FF2B5EF4-FFF2-40B4-BE49-F238E27FC236}">
                <a16:creationId xmlns:a16="http://schemas.microsoft.com/office/drawing/2014/main" id="{9037DEC9-EE1B-4C68-80EC-24BD45907ADA}"/>
              </a:ext>
            </a:extLst>
          </p:cNvPr>
          <p:cNvSpPr>
            <a:spLocks noGrp="1"/>
          </p:cNvSpPr>
          <p:nvPr>
            <p:ph type="title" hasCustomPrompt="1"/>
          </p:nvPr>
        </p:nvSpPr>
        <p:spPr>
          <a:xfrm>
            <a:off x="568014" y="1285297"/>
            <a:ext cx="4807575" cy="2563751"/>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dirty="0"/>
              <a:t>Arial 24pt</a:t>
            </a:r>
          </a:p>
        </p:txBody>
      </p:sp>
    </p:spTree>
    <p:extLst>
      <p:ext uri="{BB962C8B-B14F-4D97-AF65-F5344CB8AC3E}">
        <p14:creationId xmlns:p14="http://schemas.microsoft.com/office/powerpoint/2010/main" val="27952776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671824-AB27-4A04-A61E-6CA454917B28}"/>
              </a:ext>
            </a:extLst>
          </p:cNvPr>
          <p:cNvSpPr>
            <a:spLocks noGrp="1"/>
          </p:cNvSpPr>
          <p:nvPr>
            <p:ph type="sldNum" sz="quarter" idx="10"/>
          </p:nvPr>
        </p:nvSpPr>
        <p:spPr/>
        <p:txBody>
          <a:bodyPr/>
          <a:lstStyle/>
          <a:p>
            <a:fld id="{6575370D-4E78-C44F-8DB3-41D140BF8DE9}" type="slidenum">
              <a:rPr lang="en-US" smtClean="0"/>
              <a:pPr/>
              <a:t>‹#›</a:t>
            </a:fld>
            <a:endParaRPr lang="en-US" dirty="0"/>
          </a:p>
        </p:txBody>
      </p:sp>
      <p:sp>
        <p:nvSpPr>
          <p:cNvPr id="4" name="TextBox 3">
            <a:extLst>
              <a:ext uri="{FF2B5EF4-FFF2-40B4-BE49-F238E27FC236}">
                <a16:creationId xmlns:a16="http://schemas.microsoft.com/office/drawing/2014/main" id="{B0CAD1EF-2822-4F1E-8399-8C17B38C6FB3}"/>
              </a:ext>
            </a:extLst>
          </p:cNvPr>
          <p:cNvSpPr txBox="1">
            <a:spLocks noChangeArrowheads="1"/>
          </p:cNvSpPr>
          <p:nvPr userDrawn="1"/>
        </p:nvSpPr>
        <p:spPr bwMode="auto">
          <a:xfrm>
            <a:off x="3302000" y="4900549"/>
            <a:ext cx="517313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lgn="r">
              <a:defRPr/>
            </a:pPr>
            <a:r>
              <a:rPr lang="en-US" sz="600" dirty="0"/>
              <a:t>© 2019 UnitedHealth Group. Any use, copying or distribution without written permission from UnitedHealth Group is prohibited.</a:t>
            </a:r>
          </a:p>
        </p:txBody>
      </p:sp>
      <p:sp>
        <p:nvSpPr>
          <p:cNvPr id="5" name="Title 1">
            <a:extLst>
              <a:ext uri="{FF2B5EF4-FFF2-40B4-BE49-F238E27FC236}">
                <a16:creationId xmlns:a16="http://schemas.microsoft.com/office/drawing/2014/main" id="{A0F8A284-6FAE-48F8-B310-72F1B8144A56}"/>
              </a:ext>
            </a:extLst>
          </p:cNvPr>
          <p:cNvSpPr>
            <a:spLocks noGrp="1"/>
          </p:cNvSpPr>
          <p:nvPr>
            <p:ph type="title" hasCustomPrompt="1"/>
          </p:nvPr>
        </p:nvSpPr>
        <p:spPr>
          <a:xfrm>
            <a:off x="1474938" y="416103"/>
            <a:ext cx="6194124" cy="1750038"/>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accent1"/>
                </a:solidFill>
                <a:latin typeface="+mj-lt"/>
                <a:cs typeface="Arial"/>
              </a:defRPr>
            </a:lvl1pPr>
          </a:lstStyle>
          <a:p>
            <a:r>
              <a:rPr lang="en-US" dirty="0"/>
              <a:t>Arial 24pt</a:t>
            </a:r>
          </a:p>
        </p:txBody>
      </p:sp>
    </p:spTree>
    <p:extLst>
      <p:ext uri="{BB962C8B-B14F-4D97-AF65-F5344CB8AC3E}">
        <p14:creationId xmlns:p14="http://schemas.microsoft.com/office/powerpoint/2010/main" val="1772060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Breaker-Blue">
    <p:bg>
      <p:bgPr>
        <a:solidFill>
          <a:schemeClr val="accent1"/>
        </a:solid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0" hasCustomPrompt="1"/>
          </p:nvPr>
        </p:nvSpPr>
        <p:spPr>
          <a:xfrm>
            <a:off x="838668" y="1869562"/>
            <a:ext cx="7956529" cy="1665208"/>
          </a:xfrm>
          <a:prstGeom prst="rect">
            <a:avLst/>
          </a:prstGeom>
        </p:spPr>
        <p:txBody>
          <a:bodyPr vert="horz" lIns="0" rIns="0" anchor="ctr">
            <a:noAutofit/>
          </a:bodyPr>
          <a:lstStyle>
            <a:lvl1pPr marL="0" indent="0" defTabSz="1018824">
              <a:lnSpc>
                <a:spcPts val="6685"/>
              </a:lnSpc>
              <a:spcBef>
                <a:spcPts val="0"/>
              </a:spcBef>
              <a:buClr>
                <a:schemeClr val="accent5"/>
              </a:buClr>
              <a:buNone/>
              <a:defRPr sz="6000" b="1" i="0">
                <a:solidFill>
                  <a:schemeClr val="bg1"/>
                </a:solidFill>
                <a:latin typeface="+mj-lt"/>
                <a:cs typeface="Arial"/>
              </a:defRPr>
            </a:lvl1pPr>
          </a:lstStyle>
          <a:p>
            <a:pPr marL="0" lvl="0" indent="0" defTabSz="1018824">
              <a:lnSpc>
                <a:spcPts val="6685"/>
              </a:lnSpc>
              <a:buClr>
                <a:schemeClr val="accent5"/>
              </a:buClr>
              <a:buNone/>
            </a:pPr>
            <a:r>
              <a:rPr lang="en-US" dirty="0"/>
              <a:t>BREAKER </a:t>
            </a:r>
            <a:br>
              <a:rPr lang="en-US" dirty="0"/>
            </a:br>
            <a:r>
              <a:rPr lang="en-US" dirty="0"/>
              <a:t>ARIAL BOLD 60PT</a:t>
            </a:r>
          </a:p>
        </p:txBody>
      </p:sp>
    </p:spTree>
    <p:extLst>
      <p:ext uri="{BB962C8B-B14F-4D97-AF65-F5344CB8AC3E}">
        <p14:creationId xmlns:p14="http://schemas.microsoft.com/office/powerpoint/2010/main" val="25815500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Stacked - Key Callouts -01">
    <p:spTree>
      <p:nvGrpSpPr>
        <p:cNvPr id="1" name=""/>
        <p:cNvGrpSpPr/>
        <p:nvPr/>
      </p:nvGrpSpPr>
      <p:grpSpPr>
        <a:xfrm>
          <a:off x="0" y="0"/>
          <a:ext cx="0" cy="0"/>
          <a:chOff x="0" y="0"/>
          <a:chExt cx="0" cy="0"/>
        </a:xfrm>
      </p:grpSpPr>
      <p:sp>
        <p:nvSpPr>
          <p:cNvPr id="4" name="Rectangle 3"/>
          <p:cNvSpPr/>
          <p:nvPr/>
        </p:nvSpPr>
        <p:spPr>
          <a:xfrm>
            <a:off x="0" y="0"/>
            <a:ext cx="9144000" cy="25717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6" name="Title 1"/>
          <p:cNvSpPr>
            <a:spLocks noGrp="1"/>
          </p:cNvSpPr>
          <p:nvPr>
            <p:ph type="title" hasCustomPrompt="1"/>
          </p:nvPr>
        </p:nvSpPr>
        <p:spPr>
          <a:xfrm>
            <a:off x="1474938" y="416103"/>
            <a:ext cx="6194124" cy="1750038"/>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dirty="0"/>
              <a:t>Arial 24pt</a:t>
            </a:r>
          </a:p>
        </p:txBody>
      </p:sp>
      <p:sp>
        <p:nvSpPr>
          <p:cNvPr id="2" name="Slide Number Placeholder 1">
            <a:extLst>
              <a:ext uri="{FF2B5EF4-FFF2-40B4-BE49-F238E27FC236}">
                <a16:creationId xmlns:a16="http://schemas.microsoft.com/office/drawing/2014/main" id="{6DA15AF5-4611-427F-B6D7-1BF2272D34D9}"/>
              </a:ext>
            </a:extLst>
          </p:cNvPr>
          <p:cNvSpPr>
            <a:spLocks noGrp="1"/>
          </p:cNvSpPr>
          <p:nvPr>
            <p:ph type="sldNum" sz="quarter" idx="10"/>
          </p:nvPr>
        </p:nvSpPr>
        <p:spPr/>
        <p:txBody>
          <a:bodyPr/>
          <a:lstStyle/>
          <a:p>
            <a:fld id="{6575370D-4E78-C44F-8DB3-41D140BF8DE9}" type="slidenum">
              <a:rPr lang="en-US" smtClean="0"/>
              <a:pPr/>
              <a:t>‹#›</a:t>
            </a:fld>
            <a:endParaRPr lang="en-US" dirty="0"/>
          </a:p>
        </p:txBody>
      </p:sp>
    </p:spTree>
    <p:extLst>
      <p:ext uri="{BB962C8B-B14F-4D97-AF65-F5344CB8AC3E}">
        <p14:creationId xmlns:p14="http://schemas.microsoft.com/office/powerpoint/2010/main" val="39588327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tacked - Key Callouts -02">
    <p:spTree>
      <p:nvGrpSpPr>
        <p:cNvPr id="1" name=""/>
        <p:cNvGrpSpPr/>
        <p:nvPr/>
      </p:nvGrpSpPr>
      <p:grpSpPr>
        <a:xfrm>
          <a:off x="0" y="0"/>
          <a:ext cx="0" cy="0"/>
          <a:chOff x="0" y="0"/>
          <a:chExt cx="0" cy="0"/>
        </a:xfrm>
      </p:grpSpPr>
      <p:sp>
        <p:nvSpPr>
          <p:cNvPr id="8" name="Rectangle 7"/>
          <p:cNvSpPr/>
          <p:nvPr/>
        </p:nvSpPr>
        <p:spPr>
          <a:xfrm>
            <a:off x="0" y="0"/>
            <a:ext cx="9144000" cy="25717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7" name="Text Placeholder 3"/>
          <p:cNvSpPr>
            <a:spLocks noGrp="1"/>
          </p:cNvSpPr>
          <p:nvPr>
            <p:ph type="body" sz="quarter" idx="11" hasCustomPrompt="1"/>
          </p:nvPr>
        </p:nvSpPr>
        <p:spPr>
          <a:xfrm>
            <a:off x="1454151" y="2800351"/>
            <a:ext cx="6202363" cy="1765697"/>
          </a:xfrm>
          <a:prstGeom prst="rect">
            <a:avLst/>
          </a:prstGeom>
        </p:spPr>
        <p:txBody>
          <a:bodyPr vert="horz" anchor="ctr">
            <a:normAutofit/>
          </a:bodyPr>
          <a:lstStyle>
            <a:lvl1pPr marL="0" indent="0" algn="ctr">
              <a:buNone/>
              <a:defRPr sz="2400" b="0" i="0">
                <a:solidFill>
                  <a:schemeClr val="accent1"/>
                </a:solidFill>
                <a:latin typeface="+mj-lt"/>
                <a:cs typeface="Arial"/>
              </a:defRPr>
            </a:lvl1pPr>
          </a:lstStyle>
          <a:p>
            <a:pPr lvl="0"/>
            <a:r>
              <a:rPr lang="en-US" dirty="0"/>
              <a:t>Arial 24pt</a:t>
            </a:r>
          </a:p>
        </p:txBody>
      </p:sp>
      <p:sp>
        <p:nvSpPr>
          <p:cNvPr id="2" name="Slide Number Placeholder 1">
            <a:extLst>
              <a:ext uri="{FF2B5EF4-FFF2-40B4-BE49-F238E27FC236}">
                <a16:creationId xmlns:a16="http://schemas.microsoft.com/office/drawing/2014/main" id="{AAD0ECD9-04D3-4F17-86BE-B9E55D6DC7F1}"/>
              </a:ext>
            </a:extLst>
          </p:cNvPr>
          <p:cNvSpPr>
            <a:spLocks noGrp="1"/>
          </p:cNvSpPr>
          <p:nvPr>
            <p:ph type="sldNum" sz="quarter" idx="12"/>
          </p:nvPr>
        </p:nvSpPr>
        <p:spPr/>
        <p:txBody>
          <a:bodyPr/>
          <a:lstStyle/>
          <a:p>
            <a:fld id="{6575370D-4E78-C44F-8DB3-41D140BF8DE9}" type="slidenum">
              <a:rPr lang="en-US" smtClean="0"/>
              <a:pPr/>
              <a:t>‹#›</a:t>
            </a:fld>
            <a:endParaRPr lang="en-US" dirty="0"/>
          </a:p>
        </p:txBody>
      </p:sp>
      <p:sp>
        <p:nvSpPr>
          <p:cNvPr id="6" name="Title 1">
            <a:extLst>
              <a:ext uri="{FF2B5EF4-FFF2-40B4-BE49-F238E27FC236}">
                <a16:creationId xmlns:a16="http://schemas.microsoft.com/office/drawing/2014/main" id="{41A1ED42-DC5A-485A-9A02-28E5B571FC1A}"/>
              </a:ext>
            </a:extLst>
          </p:cNvPr>
          <p:cNvSpPr>
            <a:spLocks noGrp="1"/>
          </p:cNvSpPr>
          <p:nvPr>
            <p:ph type="title" hasCustomPrompt="1"/>
          </p:nvPr>
        </p:nvSpPr>
        <p:spPr>
          <a:xfrm>
            <a:off x="1474938" y="416103"/>
            <a:ext cx="6194124" cy="1750038"/>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dirty="0"/>
              <a:t>Arial 24pt</a:t>
            </a:r>
          </a:p>
        </p:txBody>
      </p:sp>
    </p:spTree>
    <p:extLst>
      <p:ext uri="{BB962C8B-B14F-4D97-AF65-F5344CB8AC3E}">
        <p14:creationId xmlns:p14="http://schemas.microsoft.com/office/powerpoint/2010/main" val="13467475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acked - Key Callouts -03">
    <p:spTree>
      <p:nvGrpSpPr>
        <p:cNvPr id="1" name=""/>
        <p:cNvGrpSpPr/>
        <p:nvPr/>
      </p:nvGrpSpPr>
      <p:grpSpPr>
        <a:xfrm>
          <a:off x="0" y="0"/>
          <a:ext cx="0" cy="0"/>
          <a:chOff x="0" y="0"/>
          <a:chExt cx="0" cy="0"/>
        </a:xfrm>
      </p:grpSpPr>
      <p:sp>
        <p:nvSpPr>
          <p:cNvPr id="5" name="Rectangle 4"/>
          <p:cNvSpPr/>
          <p:nvPr/>
        </p:nvSpPr>
        <p:spPr>
          <a:xfrm>
            <a:off x="0" y="2571750"/>
            <a:ext cx="9144000" cy="2571750"/>
          </a:xfrm>
          <a:prstGeom prst="rect">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8" name="Rectangle 7"/>
          <p:cNvSpPr/>
          <p:nvPr/>
        </p:nvSpPr>
        <p:spPr>
          <a:xfrm>
            <a:off x="0" y="0"/>
            <a:ext cx="9144000" cy="25717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2" name="Slide Number Placeholder 1">
            <a:extLst>
              <a:ext uri="{FF2B5EF4-FFF2-40B4-BE49-F238E27FC236}">
                <a16:creationId xmlns:a16="http://schemas.microsoft.com/office/drawing/2014/main" id="{3A372490-5BB5-4E46-80F8-94B4E97B2D78}"/>
              </a:ext>
            </a:extLst>
          </p:cNvPr>
          <p:cNvSpPr>
            <a:spLocks noGrp="1"/>
          </p:cNvSpPr>
          <p:nvPr>
            <p:ph type="sldNum" sz="quarter" idx="12"/>
          </p:nvPr>
        </p:nvSpPr>
        <p:spPr/>
        <p:txBody>
          <a:bodyPr/>
          <a:lstStyle>
            <a:lvl1pPr>
              <a:defRPr>
                <a:solidFill>
                  <a:schemeClr val="bg1"/>
                </a:solidFill>
              </a:defRPr>
            </a:lvl1pPr>
          </a:lstStyle>
          <a:p>
            <a:fld id="{6575370D-4E78-C44F-8DB3-41D140BF8DE9}" type="slidenum">
              <a:rPr lang="en-US" smtClean="0"/>
              <a:pPr/>
              <a:t>‹#›</a:t>
            </a:fld>
            <a:endParaRPr lang="en-US" dirty="0"/>
          </a:p>
        </p:txBody>
      </p:sp>
      <p:sp>
        <p:nvSpPr>
          <p:cNvPr id="9" name="Text Placeholder 3">
            <a:extLst>
              <a:ext uri="{FF2B5EF4-FFF2-40B4-BE49-F238E27FC236}">
                <a16:creationId xmlns:a16="http://schemas.microsoft.com/office/drawing/2014/main" id="{E867C875-BB11-4913-BBD8-EA3E407A6E86}"/>
              </a:ext>
            </a:extLst>
          </p:cNvPr>
          <p:cNvSpPr>
            <a:spLocks noGrp="1"/>
          </p:cNvSpPr>
          <p:nvPr>
            <p:ph type="body" sz="quarter" idx="11" hasCustomPrompt="1"/>
          </p:nvPr>
        </p:nvSpPr>
        <p:spPr>
          <a:xfrm>
            <a:off x="1454151" y="2800351"/>
            <a:ext cx="6202363" cy="1765697"/>
          </a:xfrm>
          <a:prstGeom prst="rect">
            <a:avLst/>
          </a:prstGeom>
        </p:spPr>
        <p:txBody>
          <a:bodyPr vert="horz" anchor="ctr">
            <a:normAutofit/>
          </a:bodyPr>
          <a:lstStyle>
            <a:lvl1pPr marL="0" indent="0" algn="ctr">
              <a:buNone/>
              <a:defRPr sz="2400" b="0" i="0">
                <a:solidFill>
                  <a:schemeClr val="bg1"/>
                </a:solidFill>
                <a:latin typeface="+mj-lt"/>
                <a:cs typeface="Arial"/>
              </a:defRPr>
            </a:lvl1pPr>
          </a:lstStyle>
          <a:p>
            <a:pPr lvl="0"/>
            <a:r>
              <a:rPr lang="en-US" dirty="0"/>
              <a:t>Arial 24pt</a:t>
            </a:r>
          </a:p>
        </p:txBody>
      </p:sp>
      <p:sp>
        <p:nvSpPr>
          <p:cNvPr id="10" name="Title 1">
            <a:extLst>
              <a:ext uri="{FF2B5EF4-FFF2-40B4-BE49-F238E27FC236}">
                <a16:creationId xmlns:a16="http://schemas.microsoft.com/office/drawing/2014/main" id="{407A3B00-7469-4656-A6B9-34CB681AB004}"/>
              </a:ext>
            </a:extLst>
          </p:cNvPr>
          <p:cNvSpPr>
            <a:spLocks noGrp="1"/>
          </p:cNvSpPr>
          <p:nvPr>
            <p:ph type="title" hasCustomPrompt="1"/>
          </p:nvPr>
        </p:nvSpPr>
        <p:spPr>
          <a:xfrm>
            <a:off x="1474938" y="416103"/>
            <a:ext cx="6194124" cy="1750038"/>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dirty="0"/>
              <a:t>Arial 24pt</a:t>
            </a:r>
          </a:p>
        </p:txBody>
      </p:sp>
    </p:spTree>
    <p:extLst>
      <p:ext uri="{BB962C8B-B14F-4D97-AF65-F5344CB8AC3E}">
        <p14:creationId xmlns:p14="http://schemas.microsoft.com/office/powerpoint/2010/main" val="15266831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acked - Key Callouts -04">
    <p:spTree>
      <p:nvGrpSpPr>
        <p:cNvPr id="1" name=""/>
        <p:cNvGrpSpPr/>
        <p:nvPr/>
      </p:nvGrpSpPr>
      <p:grpSpPr>
        <a:xfrm>
          <a:off x="0" y="0"/>
          <a:ext cx="0" cy="0"/>
          <a:chOff x="0" y="0"/>
          <a:chExt cx="0" cy="0"/>
        </a:xfrm>
      </p:grpSpPr>
      <p:sp>
        <p:nvSpPr>
          <p:cNvPr id="5" name="Rectangle 4"/>
          <p:cNvSpPr/>
          <p:nvPr/>
        </p:nvSpPr>
        <p:spPr>
          <a:xfrm>
            <a:off x="0" y="2571750"/>
            <a:ext cx="9144000" cy="2571750"/>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8" name="Rectangle 7"/>
          <p:cNvSpPr/>
          <p:nvPr/>
        </p:nvSpPr>
        <p:spPr>
          <a:xfrm>
            <a:off x="0" y="0"/>
            <a:ext cx="9144000" cy="25717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2" name="Slide Number Placeholder 1">
            <a:extLst>
              <a:ext uri="{FF2B5EF4-FFF2-40B4-BE49-F238E27FC236}">
                <a16:creationId xmlns:a16="http://schemas.microsoft.com/office/drawing/2014/main" id="{53CF35B5-B3DE-44ED-93D1-EFEB2CC7B489}"/>
              </a:ext>
            </a:extLst>
          </p:cNvPr>
          <p:cNvSpPr>
            <a:spLocks noGrp="1"/>
          </p:cNvSpPr>
          <p:nvPr>
            <p:ph type="sldNum" sz="quarter" idx="12"/>
          </p:nvPr>
        </p:nvSpPr>
        <p:spPr/>
        <p:txBody>
          <a:bodyPr/>
          <a:lstStyle>
            <a:lvl1pPr>
              <a:defRPr>
                <a:solidFill>
                  <a:schemeClr val="bg1"/>
                </a:solidFill>
              </a:defRPr>
            </a:lvl1pPr>
          </a:lstStyle>
          <a:p>
            <a:fld id="{6575370D-4E78-C44F-8DB3-41D140BF8DE9}" type="slidenum">
              <a:rPr lang="en-US" smtClean="0"/>
              <a:pPr/>
              <a:t>‹#›</a:t>
            </a:fld>
            <a:endParaRPr lang="en-US" dirty="0"/>
          </a:p>
        </p:txBody>
      </p:sp>
      <p:sp>
        <p:nvSpPr>
          <p:cNvPr id="9" name="Text Placeholder 3">
            <a:extLst>
              <a:ext uri="{FF2B5EF4-FFF2-40B4-BE49-F238E27FC236}">
                <a16:creationId xmlns:a16="http://schemas.microsoft.com/office/drawing/2014/main" id="{56827B22-9442-4E00-843D-EFE50816072F}"/>
              </a:ext>
            </a:extLst>
          </p:cNvPr>
          <p:cNvSpPr>
            <a:spLocks noGrp="1"/>
          </p:cNvSpPr>
          <p:nvPr>
            <p:ph type="body" sz="quarter" idx="11" hasCustomPrompt="1"/>
          </p:nvPr>
        </p:nvSpPr>
        <p:spPr>
          <a:xfrm>
            <a:off x="1454151" y="2800351"/>
            <a:ext cx="6202363" cy="1765697"/>
          </a:xfrm>
          <a:prstGeom prst="rect">
            <a:avLst/>
          </a:prstGeom>
        </p:spPr>
        <p:txBody>
          <a:bodyPr vert="horz" anchor="ctr">
            <a:normAutofit/>
          </a:bodyPr>
          <a:lstStyle>
            <a:lvl1pPr marL="0" indent="0" algn="ctr">
              <a:buNone/>
              <a:defRPr sz="2400" b="0" i="0">
                <a:solidFill>
                  <a:schemeClr val="bg1"/>
                </a:solidFill>
                <a:latin typeface="+mj-lt"/>
                <a:cs typeface="Arial"/>
              </a:defRPr>
            </a:lvl1pPr>
          </a:lstStyle>
          <a:p>
            <a:pPr lvl="0"/>
            <a:r>
              <a:rPr lang="en-US" dirty="0"/>
              <a:t>Arial 24pt</a:t>
            </a:r>
          </a:p>
        </p:txBody>
      </p:sp>
      <p:sp>
        <p:nvSpPr>
          <p:cNvPr id="10" name="Title 1">
            <a:extLst>
              <a:ext uri="{FF2B5EF4-FFF2-40B4-BE49-F238E27FC236}">
                <a16:creationId xmlns:a16="http://schemas.microsoft.com/office/drawing/2014/main" id="{728B6A40-A954-4726-BD1A-5C5D060FBBFC}"/>
              </a:ext>
            </a:extLst>
          </p:cNvPr>
          <p:cNvSpPr>
            <a:spLocks noGrp="1"/>
          </p:cNvSpPr>
          <p:nvPr>
            <p:ph type="title" hasCustomPrompt="1"/>
          </p:nvPr>
        </p:nvSpPr>
        <p:spPr>
          <a:xfrm>
            <a:off x="1474938" y="416103"/>
            <a:ext cx="6194124" cy="1750038"/>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dirty="0"/>
              <a:t>Arial 24pt</a:t>
            </a:r>
          </a:p>
        </p:txBody>
      </p:sp>
    </p:spTree>
    <p:extLst>
      <p:ext uri="{BB962C8B-B14F-4D97-AF65-F5344CB8AC3E}">
        <p14:creationId xmlns:p14="http://schemas.microsoft.com/office/powerpoint/2010/main" val="42109205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tacked - Key Callouts -05">
    <p:spTree>
      <p:nvGrpSpPr>
        <p:cNvPr id="1" name=""/>
        <p:cNvGrpSpPr/>
        <p:nvPr/>
      </p:nvGrpSpPr>
      <p:grpSpPr>
        <a:xfrm>
          <a:off x="0" y="0"/>
          <a:ext cx="0" cy="0"/>
          <a:chOff x="0" y="0"/>
          <a:chExt cx="0" cy="0"/>
        </a:xfrm>
      </p:grpSpPr>
      <p:sp>
        <p:nvSpPr>
          <p:cNvPr id="5" name="Rectangle 4"/>
          <p:cNvSpPr/>
          <p:nvPr/>
        </p:nvSpPr>
        <p:spPr>
          <a:xfrm>
            <a:off x="0" y="2571750"/>
            <a:ext cx="9144000" cy="257175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8" name="Rectangle 7"/>
          <p:cNvSpPr/>
          <p:nvPr/>
        </p:nvSpPr>
        <p:spPr>
          <a:xfrm>
            <a:off x="0" y="0"/>
            <a:ext cx="9144000" cy="25717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2" name="Slide Number Placeholder 1">
            <a:extLst>
              <a:ext uri="{FF2B5EF4-FFF2-40B4-BE49-F238E27FC236}">
                <a16:creationId xmlns:a16="http://schemas.microsoft.com/office/drawing/2014/main" id="{72E1AE0A-DC89-4EA6-B36F-D24225FF3D67}"/>
              </a:ext>
            </a:extLst>
          </p:cNvPr>
          <p:cNvSpPr>
            <a:spLocks noGrp="1"/>
          </p:cNvSpPr>
          <p:nvPr>
            <p:ph type="sldNum" sz="quarter" idx="12"/>
          </p:nvPr>
        </p:nvSpPr>
        <p:spPr/>
        <p:txBody>
          <a:bodyPr/>
          <a:lstStyle>
            <a:lvl1pPr>
              <a:defRPr>
                <a:solidFill>
                  <a:schemeClr val="tx1"/>
                </a:solidFill>
              </a:defRPr>
            </a:lvl1pPr>
          </a:lstStyle>
          <a:p>
            <a:fld id="{6575370D-4E78-C44F-8DB3-41D140BF8DE9}" type="slidenum">
              <a:rPr lang="en-US" smtClean="0"/>
              <a:pPr/>
              <a:t>‹#›</a:t>
            </a:fld>
            <a:endParaRPr lang="en-US" dirty="0"/>
          </a:p>
        </p:txBody>
      </p:sp>
      <p:sp>
        <p:nvSpPr>
          <p:cNvPr id="9" name="Text Placeholder 3">
            <a:extLst>
              <a:ext uri="{FF2B5EF4-FFF2-40B4-BE49-F238E27FC236}">
                <a16:creationId xmlns:a16="http://schemas.microsoft.com/office/drawing/2014/main" id="{A42BDB48-468F-4D12-AD39-9CF2E8D99170}"/>
              </a:ext>
            </a:extLst>
          </p:cNvPr>
          <p:cNvSpPr>
            <a:spLocks noGrp="1"/>
          </p:cNvSpPr>
          <p:nvPr>
            <p:ph type="body" sz="quarter" idx="11" hasCustomPrompt="1"/>
          </p:nvPr>
        </p:nvSpPr>
        <p:spPr>
          <a:xfrm>
            <a:off x="1454151" y="2800351"/>
            <a:ext cx="6202363" cy="1765697"/>
          </a:xfrm>
          <a:prstGeom prst="rect">
            <a:avLst/>
          </a:prstGeom>
        </p:spPr>
        <p:txBody>
          <a:bodyPr vert="horz" anchor="ctr">
            <a:normAutofit/>
          </a:bodyPr>
          <a:lstStyle>
            <a:lvl1pPr marL="0" indent="0" algn="ctr">
              <a:buNone/>
              <a:defRPr sz="2400" b="0" i="0">
                <a:solidFill>
                  <a:schemeClr val="tx1"/>
                </a:solidFill>
                <a:latin typeface="+mj-lt"/>
                <a:cs typeface="Arial"/>
              </a:defRPr>
            </a:lvl1pPr>
          </a:lstStyle>
          <a:p>
            <a:pPr lvl="0"/>
            <a:r>
              <a:rPr lang="en-US" dirty="0"/>
              <a:t>Arial 24pt</a:t>
            </a:r>
          </a:p>
        </p:txBody>
      </p:sp>
      <p:sp>
        <p:nvSpPr>
          <p:cNvPr id="10" name="Title 1">
            <a:extLst>
              <a:ext uri="{FF2B5EF4-FFF2-40B4-BE49-F238E27FC236}">
                <a16:creationId xmlns:a16="http://schemas.microsoft.com/office/drawing/2014/main" id="{6EAA90FE-39B8-44F3-B624-0734659E3F04}"/>
              </a:ext>
            </a:extLst>
          </p:cNvPr>
          <p:cNvSpPr>
            <a:spLocks noGrp="1"/>
          </p:cNvSpPr>
          <p:nvPr>
            <p:ph type="title" hasCustomPrompt="1"/>
          </p:nvPr>
        </p:nvSpPr>
        <p:spPr>
          <a:xfrm>
            <a:off x="1474938" y="416103"/>
            <a:ext cx="6194124" cy="1750038"/>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dirty="0"/>
              <a:t>Arial 24pt</a:t>
            </a:r>
          </a:p>
        </p:txBody>
      </p:sp>
    </p:spTree>
    <p:extLst>
      <p:ext uri="{BB962C8B-B14F-4D97-AF65-F5344CB8AC3E}">
        <p14:creationId xmlns:p14="http://schemas.microsoft.com/office/powerpoint/2010/main" val="40679582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3 Column - Key Callouts - 01">
    <p:spTree>
      <p:nvGrpSpPr>
        <p:cNvPr id="1" name=""/>
        <p:cNvGrpSpPr/>
        <p:nvPr/>
      </p:nvGrpSpPr>
      <p:grpSpPr>
        <a:xfrm>
          <a:off x="0" y="0"/>
          <a:ext cx="0" cy="0"/>
          <a:chOff x="0" y="0"/>
          <a:chExt cx="0" cy="0"/>
        </a:xfrm>
      </p:grpSpPr>
      <p:sp>
        <p:nvSpPr>
          <p:cNvPr id="4" name="Rectangle 3"/>
          <p:cNvSpPr/>
          <p:nvPr/>
        </p:nvSpPr>
        <p:spPr>
          <a:xfrm>
            <a:off x="3044952" y="514350"/>
            <a:ext cx="3054096" cy="4629150"/>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6" name="Rectangle 5"/>
          <p:cNvSpPr/>
          <p:nvPr/>
        </p:nvSpPr>
        <p:spPr>
          <a:xfrm>
            <a:off x="0" y="0"/>
            <a:ext cx="3044952" cy="46291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2" name="Slide Number Placeholder 1">
            <a:extLst>
              <a:ext uri="{FF2B5EF4-FFF2-40B4-BE49-F238E27FC236}">
                <a16:creationId xmlns:a16="http://schemas.microsoft.com/office/drawing/2014/main" id="{E6D84179-83D2-4D72-B343-D5999BEEAA7C}"/>
              </a:ext>
            </a:extLst>
          </p:cNvPr>
          <p:cNvSpPr>
            <a:spLocks noGrp="1"/>
          </p:cNvSpPr>
          <p:nvPr>
            <p:ph type="sldNum" sz="quarter" idx="12"/>
          </p:nvPr>
        </p:nvSpPr>
        <p:spPr/>
        <p:txBody>
          <a:bodyPr/>
          <a:lstStyle/>
          <a:p>
            <a:fld id="{6575370D-4E78-C44F-8DB3-41D140BF8DE9}" type="slidenum">
              <a:rPr lang="en-US" smtClean="0"/>
              <a:pPr/>
              <a:t>‹#›</a:t>
            </a:fld>
            <a:endParaRPr lang="en-US" dirty="0"/>
          </a:p>
        </p:txBody>
      </p:sp>
      <p:sp>
        <p:nvSpPr>
          <p:cNvPr id="7" name="Text Placeholder 3">
            <a:extLst>
              <a:ext uri="{FF2B5EF4-FFF2-40B4-BE49-F238E27FC236}">
                <a16:creationId xmlns:a16="http://schemas.microsoft.com/office/drawing/2014/main" id="{449AC607-6E56-43DE-9ED4-D63885180633}"/>
              </a:ext>
            </a:extLst>
          </p:cNvPr>
          <p:cNvSpPr>
            <a:spLocks noGrp="1"/>
          </p:cNvSpPr>
          <p:nvPr>
            <p:ph type="body" sz="quarter" idx="16" hasCustomPrompt="1"/>
          </p:nvPr>
        </p:nvSpPr>
        <p:spPr>
          <a:xfrm>
            <a:off x="221608" y="1183583"/>
            <a:ext cx="2623658" cy="2782929"/>
          </a:xfrm>
          <a:prstGeom prst="rect">
            <a:avLst/>
          </a:prstGeom>
        </p:spPr>
        <p:txBody>
          <a:bodyPr vert="horz" anchor="ctr">
            <a:normAutofit/>
          </a:bodyPr>
          <a:lstStyle>
            <a:lvl1pPr marL="0" indent="0" algn="ctr">
              <a:buNone/>
              <a:defRPr sz="2000" b="0" i="0">
                <a:solidFill>
                  <a:schemeClr val="bg1"/>
                </a:solidFill>
                <a:latin typeface="+mj-lt"/>
                <a:cs typeface="Arial"/>
              </a:defRPr>
            </a:lvl1pPr>
          </a:lstStyle>
          <a:p>
            <a:pPr lvl="0"/>
            <a:r>
              <a:rPr lang="en-US" dirty="0"/>
              <a:t>Arial 20pt</a:t>
            </a:r>
          </a:p>
        </p:txBody>
      </p:sp>
      <p:sp>
        <p:nvSpPr>
          <p:cNvPr id="8" name="Text Placeholder 3">
            <a:extLst>
              <a:ext uri="{FF2B5EF4-FFF2-40B4-BE49-F238E27FC236}">
                <a16:creationId xmlns:a16="http://schemas.microsoft.com/office/drawing/2014/main" id="{B3087A13-B3B9-4620-8299-8325476CC27B}"/>
              </a:ext>
            </a:extLst>
          </p:cNvPr>
          <p:cNvSpPr>
            <a:spLocks noGrp="1"/>
          </p:cNvSpPr>
          <p:nvPr>
            <p:ph type="body" sz="quarter" idx="15" hasCustomPrompt="1"/>
          </p:nvPr>
        </p:nvSpPr>
        <p:spPr>
          <a:xfrm>
            <a:off x="3257261" y="1183583"/>
            <a:ext cx="2623658" cy="2782929"/>
          </a:xfrm>
          <a:prstGeom prst="rect">
            <a:avLst/>
          </a:prstGeom>
        </p:spPr>
        <p:txBody>
          <a:bodyPr vert="horz" anchor="ctr">
            <a:normAutofit/>
          </a:bodyPr>
          <a:lstStyle>
            <a:lvl1pPr marL="0" indent="0" algn="ctr">
              <a:buNone/>
              <a:defRPr sz="2000" b="0" i="0">
                <a:solidFill>
                  <a:schemeClr val="bg1"/>
                </a:solidFill>
                <a:latin typeface="+mj-lt"/>
                <a:cs typeface="Arial"/>
              </a:defRPr>
            </a:lvl1pPr>
          </a:lstStyle>
          <a:p>
            <a:pPr lvl="0"/>
            <a:r>
              <a:rPr lang="en-US" dirty="0"/>
              <a:t>Arial 20pt</a:t>
            </a:r>
          </a:p>
        </p:txBody>
      </p:sp>
    </p:spTree>
    <p:extLst>
      <p:ext uri="{BB962C8B-B14F-4D97-AF65-F5344CB8AC3E}">
        <p14:creationId xmlns:p14="http://schemas.microsoft.com/office/powerpoint/2010/main" val="37313968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3 Column - Key Callouts - 02">
    <p:spTree>
      <p:nvGrpSpPr>
        <p:cNvPr id="1" name=""/>
        <p:cNvGrpSpPr/>
        <p:nvPr/>
      </p:nvGrpSpPr>
      <p:grpSpPr>
        <a:xfrm>
          <a:off x="0" y="0"/>
          <a:ext cx="0" cy="0"/>
          <a:chOff x="0" y="0"/>
          <a:chExt cx="0" cy="0"/>
        </a:xfrm>
      </p:grpSpPr>
      <p:sp>
        <p:nvSpPr>
          <p:cNvPr id="4" name="Rectangle 3"/>
          <p:cNvSpPr/>
          <p:nvPr/>
        </p:nvSpPr>
        <p:spPr>
          <a:xfrm>
            <a:off x="3044952" y="514350"/>
            <a:ext cx="3054096" cy="4629150"/>
          </a:xfrm>
          <a:prstGeom prst="rect">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6" name="Rectangle 5"/>
          <p:cNvSpPr/>
          <p:nvPr/>
        </p:nvSpPr>
        <p:spPr>
          <a:xfrm>
            <a:off x="0" y="0"/>
            <a:ext cx="3044952" cy="46291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7" name="Rectangle 6"/>
          <p:cNvSpPr/>
          <p:nvPr/>
        </p:nvSpPr>
        <p:spPr>
          <a:xfrm>
            <a:off x="6096000" y="0"/>
            <a:ext cx="3063240" cy="462915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2" name="Slide Number Placeholder 1">
            <a:extLst>
              <a:ext uri="{FF2B5EF4-FFF2-40B4-BE49-F238E27FC236}">
                <a16:creationId xmlns:a16="http://schemas.microsoft.com/office/drawing/2014/main" id="{14065D36-7F11-4FC3-8499-1D7016E2C643}"/>
              </a:ext>
            </a:extLst>
          </p:cNvPr>
          <p:cNvSpPr>
            <a:spLocks noGrp="1"/>
          </p:cNvSpPr>
          <p:nvPr>
            <p:ph type="sldNum" sz="quarter" idx="13"/>
          </p:nvPr>
        </p:nvSpPr>
        <p:spPr/>
        <p:txBody>
          <a:bodyPr/>
          <a:lstStyle/>
          <a:p>
            <a:fld id="{6575370D-4E78-C44F-8DB3-41D140BF8DE9}" type="slidenum">
              <a:rPr lang="en-US" smtClean="0"/>
              <a:pPr/>
              <a:t>‹#›</a:t>
            </a:fld>
            <a:endParaRPr lang="en-US" dirty="0"/>
          </a:p>
        </p:txBody>
      </p:sp>
      <p:sp>
        <p:nvSpPr>
          <p:cNvPr id="9" name="Text Placeholder 3">
            <a:extLst>
              <a:ext uri="{FF2B5EF4-FFF2-40B4-BE49-F238E27FC236}">
                <a16:creationId xmlns:a16="http://schemas.microsoft.com/office/drawing/2014/main" id="{EEAC83AA-D84E-48C1-AD66-D71DF76EF41D}"/>
              </a:ext>
            </a:extLst>
          </p:cNvPr>
          <p:cNvSpPr>
            <a:spLocks noGrp="1"/>
          </p:cNvSpPr>
          <p:nvPr>
            <p:ph type="body" sz="quarter" idx="16" hasCustomPrompt="1"/>
          </p:nvPr>
        </p:nvSpPr>
        <p:spPr>
          <a:xfrm>
            <a:off x="221608" y="1183583"/>
            <a:ext cx="2623658" cy="2782929"/>
          </a:xfrm>
          <a:prstGeom prst="rect">
            <a:avLst/>
          </a:prstGeom>
        </p:spPr>
        <p:txBody>
          <a:bodyPr vert="horz" anchor="ctr">
            <a:normAutofit/>
          </a:bodyPr>
          <a:lstStyle>
            <a:lvl1pPr marL="0" indent="0" algn="ctr">
              <a:buNone/>
              <a:defRPr sz="2000" b="0" i="0">
                <a:solidFill>
                  <a:schemeClr val="bg1"/>
                </a:solidFill>
                <a:latin typeface="+mj-lt"/>
                <a:cs typeface="Arial"/>
              </a:defRPr>
            </a:lvl1pPr>
          </a:lstStyle>
          <a:p>
            <a:pPr lvl="0"/>
            <a:r>
              <a:rPr lang="en-US" dirty="0"/>
              <a:t>Arial 20pt</a:t>
            </a:r>
          </a:p>
        </p:txBody>
      </p:sp>
      <p:sp>
        <p:nvSpPr>
          <p:cNvPr id="10" name="Text Placeholder 3">
            <a:extLst>
              <a:ext uri="{FF2B5EF4-FFF2-40B4-BE49-F238E27FC236}">
                <a16:creationId xmlns:a16="http://schemas.microsoft.com/office/drawing/2014/main" id="{4B08FD0D-8B2A-4BDC-AE36-6B880C2B3791}"/>
              </a:ext>
            </a:extLst>
          </p:cNvPr>
          <p:cNvSpPr>
            <a:spLocks noGrp="1"/>
          </p:cNvSpPr>
          <p:nvPr>
            <p:ph type="body" sz="quarter" idx="15" hasCustomPrompt="1"/>
          </p:nvPr>
        </p:nvSpPr>
        <p:spPr>
          <a:xfrm>
            <a:off x="3257261" y="1183583"/>
            <a:ext cx="2623658" cy="2782929"/>
          </a:xfrm>
          <a:prstGeom prst="rect">
            <a:avLst/>
          </a:prstGeom>
        </p:spPr>
        <p:txBody>
          <a:bodyPr vert="horz" anchor="ctr">
            <a:normAutofit/>
          </a:bodyPr>
          <a:lstStyle>
            <a:lvl1pPr marL="0" indent="0" algn="ctr">
              <a:buNone/>
              <a:defRPr sz="2000" b="0" i="0">
                <a:solidFill>
                  <a:schemeClr val="bg1"/>
                </a:solidFill>
                <a:latin typeface="+mj-lt"/>
                <a:cs typeface="Arial"/>
              </a:defRPr>
            </a:lvl1pPr>
          </a:lstStyle>
          <a:p>
            <a:pPr lvl="0"/>
            <a:r>
              <a:rPr lang="en-US" dirty="0"/>
              <a:t>Arial 20pt</a:t>
            </a:r>
          </a:p>
        </p:txBody>
      </p:sp>
      <p:sp>
        <p:nvSpPr>
          <p:cNvPr id="13" name="Text Placeholder 3">
            <a:extLst>
              <a:ext uri="{FF2B5EF4-FFF2-40B4-BE49-F238E27FC236}">
                <a16:creationId xmlns:a16="http://schemas.microsoft.com/office/drawing/2014/main" id="{497FF39F-B11E-45C8-81F5-34208026D09E}"/>
              </a:ext>
            </a:extLst>
          </p:cNvPr>
          <p:cNvSpPr>
            <a:spLocks noGrp="1"/>
          </p:cNvSpPr>
          <p:nvPr>
            <p:ph type="body" sz="quarter" idx="14" hasCustomPrompt="1"/>
          </p:nvPr>
        </p:nvSpPr>
        <p:spPr>
          <a:xfrm>
            <a:off x="6320501" y="1183583"/>
            <a:ext cx="2623658" cy="2782929"/>
          </a:xfrm>
          <a:prstGeom prst="rect">
            <a:avLst/>
          </a:prstGeom>
        </p:spPr>
        <p:txBody>
          <a:bodyPr vert="horz" anchor="ctr">
            <a:normAutofit/>
          </a:bodyPr>
          <a:lstStyle>
            <a:lvl1pPr marL="0" indent="0" algn="ctr">
              <a:buNone/>
              <a:defRPr sz="2000" b="0" i="0">
                <a:solidFill>
                  <a:schemeClr val="tx1"/>
                </a:solidFill>
                <a:latin typeface="+mj-lt"/>
                <a:cs typeface="Arial"/>
              </a:defRPr>
            </a:lvl1pPr>
          </a:lstStyle>
          <a:p>
            <a:pPr lvl="0"/>
            <a:r>
              <a:rPr lang="en-US" dirty="0"/>
              <a:t>Arial 20pt</a:t>
            </a:r>
          </a:p>
        </p:txBody>
      </p:sp>
    </p:spTree>
    <p:extLst>
      <p:ext uri="{BB962C8B-B14F-4D97-AF65-F5344CB8AC3E}">
        <p14:creationId xmlns:p14="http://schemas.microsoft.com/office/powerpoint/2010/main" val="4811108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05">
    <p:spTree>
      <p:nvGrpSpPr>
        <p:cNvPr id="1" name=""/>
        <p:cNvGrpSpPr/>
        <p:nvPr/>
      </p:nvGrpSpPr>
      <p:grpSpPr>
        <a:xfrm>
          <a:off x="0" y="0"/>
          <a:ext cx="0" cy="0"/>
          <a:chOff x="0" y="0"/>
          <a:chExt cx="0" cy="0"/>
        </a:xfrm>
      </p:grpSpPr>
      <p:sp>
        <p:nvSpPr>
          <p:cNvPr id="5" name="Rectangle 4"/>
          <p:cNvSpPr/>
          <p:nvPr/>
        </p:nvSpPr>
        <p:spPr>
          <a:xfrm>
            <a:off x="4572000" y="3429000"/>
            <a:ext cx="4572000" cy="1714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dirty="0"/>
          </a:p>
        </p:txBody>
      </p:sp>
      <p:sp>
        <p:nvSpPr>
          <p:cNvPr id="2" name="Slide Number Placeholder 1">
            <a:extLst>
              <a:ext uri="{FF2B5EF4-FFF2-40B4-BE49-F238E27FC236}">
                <a16:creationId xmlns:a16="http://schemas.microsoft.com/office/drawing/2014/main" id="{588DC506-2E65-435F-BC2D-518DDD8FBE81}"/>
              </a:ext>
            </a:extLst>
          </p:cNvPr>
          <p:cNvSpPr>
            <a:spLocks noGrp="1"/>
          </p:cNvSpPr>
          <p:nvPr>
            <p:ph type="sldNum" sz="quarter" idx="12"/>
          </p:nvPr>
        </p:nvSpPr>
        <p:spPr/>
        <p:txBody>
          <a:bodyPr/>
          <a:lstStyle>
            <a:lvl1pPr>
              <a:defRPr>
                <a:solidFill>
                  <a:schemeClr val="bg1"/>
                </a:solidFill>
              </a:defRPr>
            </a:lvl1pPr>
          </a:lstStyle>
          <a:p>
            <a:fld id="{6575370D-4E78-C44F-8DB3-41D140BF8DE9}" type="slidenum">
              <a:rPr lang="en-US" smtClean="0"/>
              <a:pPr/>
              <a:t>‹#›</a:t>
            </a:fld>
            <a:endParaRPr lang="en-US" dirty="0"/>
          </a:p>
        </p:txBody>
      </p:sp>
      <p:sp>
        <p:nvSpPr>
          <p:cNvPr id="6" name="Text Placeholder 9">
            <a:extLst>
              <a:ext uri="{FF2B5EF4-FFF2-40B4-BE49-F238E27FC236}">
                <a16:creationId xmlns:a16="http://schemas.microsoft.com/office/drawing/2014/main" id="{8E35DE89-3D85-4C7C-BB2A-E6E4E8390067}"/>
              </a:ext>
            </a:extLst>
          </p:cNvPr>
          <p:cNvSpPr>
            <a:spLocks noGrp="1"/>
          </p:cNvSpPr>
          <p:nvPr>
            <p:ph type="body" sz="quarter" idx="10" hasCustomPrompt="1"/>
          </p:nvPr>
        </p:nvSpPr>
        <p:spPr>
          <a:xfrm>
            <a:off x="579171" y="1183583"/>
            <a:ext cx="3440306" cy="2782929"/>
          </a:xfrm>
          <a:prstGeom prst="rect">
            <a:avLst/>
          </a:prstGeom>
        </p:spPr>
        <p:txBody>
          <a:bodyPr vert="horz" anchor="ctr">
            <a:normAutofit/>
          </a:bodyPr>
          <a:lstStyle>
            <a:lvl1pPr marL="0" marR="0" indent="0" algn="ctr" defTabSz="685800" rtl="0" eaLnBrk="1" fontAlgn="auto" latinLnBrk="0" hangingPunct="1">
              <a:lnSpc>
                <a:spcPct val="100000"/>
              </a:lnSpc>
              <a:spcBef>
                <a:spcPts val="0"/>
              </a:spcBef>
              <a:spcAft>
                <a:spcPts val="0"/>
              </a:spcAft>
              <a:buClrTx/>
              <a:buSzTx/>
              <a:buFontTx/>
              <a:buNone/>
              <a:tabLst/>
              <a:defRPr sz="2400" b="0" i="0">
                <a:solidFill>
                  <a:schemeClr val="accent1"/>
                </a:solidFill>
                <a:latin typeface="+mj-lt"/>
                <a:cs typeface="Arial"/>
              </a:defRPr>
            </a:lvl1pPr>
          </a:lstStyle>
          <a:p>
            <a:pPr lvl="0"/>
            <a:r>
              <a:rPr lang="en-US" dirty="0"/>
              <a:t>Arial 24pt</a:t>
            </a:r>
          </a:p>
        </p:txBody>
      </p:sp>
      <p:sp>
        <p:nvSpPr>
          <p:cNvPr id="7" name="Text Placeholder 9">
            <a:extLst>
              <a:ext uri="{FF2B5EF4-FFF2-40B4-BE49-F238E27FC236}">
                <a16:creationId xmlns:a16="http://schemas.microsoft.com/office/drawing/2014/main" id="{B2973438-EF4E-4C65-84D6-95D5BE61E0F7}"/>
              </a:ext>
            </a:extLst>
          </p:cNvPr>
          <p:cNvSpPr>
            <a:spLocks noGrp="1"/>
          </p:cNvSpPr>
          <p:nvPr>
            <p:ph type="body" sz="quarter" idx="11" hasCustomPrompt="1"/>
          </p:nvPr>
        </p:nvSpPr>
        <p:spPr>
          <a:xfrm>
            <a:off x="5273682" y="3430541"/>
            <a:ext cx="3073514" cy="1722206"/>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chemeClr val="bg1"/>
                </a:solidFill>
                <a:latin typeface="+mj-lt"/>
                <a:cs typeface="Arial"/>
              </a:defRPr>
            </a:lvl1pPr>
          </a:lstStyle>
          <a:p>
            <a:pPr lvl="0"/>
            <a:r>
              <a:rPr lang="en-US" dirty="0"/>
              <a:t>Arial 20pt</a:t>
            </a:r>
          </a:p>
        </p:txBody>
      </p:sp>
    </p:spTree>
    <p:extLst>
      <p:ext uri="{BB962C8B-B14F-4D97-AF65-F5344CB8AC3E}">
        <p14:creationId xmlns:p14="http://schemas.microsoft.com/office/powerpoint/2010/main" val="22979107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06">
    <p:spTree>
      <p:nvGrpSpPr>
        <p:cNvPr id="1" name=""/>
        <p:cNvGrpSpPr/>
        <p:nvPr/>
      </p:nvGrpSpPr>
      <p:grpSpPr>
        <a:xfrm>
          <a:off x="0" y="0"/>
          <a:ext cx="0" cy="0"/>
          <a:chOff x="0" y="0"/>
          <a:chExt cx="0" cy="0"/>
        </a:xfrm>
      </p:grpSpPr>
      <p:sp>
        <p:nvSpPr>
          <p:cNvPr id="6" name="Rectangle 5"/>
          <p:cNvSpPr/>
          <p:nvPr/>
        </p:nvSpPr>
        <p:spPr>
          <a:xfrm>
            <a:off x="0" y="0"/>
            <a:ext cx="4572000" cy="5143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dirty="0"/>
          </a:p>
        </p:txBody>
      </p:sp>
      <p:sp>
        <p:nvSpPr>
          <p:cNvPr id="2" name="Slide Number Placeholder 1">
            <a:extLst>
              <a:ext uri="{FF2B5EF4-FFF2-40B4-BE49-F238E27FC236}">
                <a16:creationId xmlns:a16="http://schemas.microsoft.com/office/drawing/2014/main" id="{E36C2C92-2CE5-4ABD-972B-42B5B52329D5}"/>
              </a:ext>
            </a:extLst>
          </p:cNvPr>
          <p:cNvSpPr>
            <a:spLocks noGrp="1"/>
          </p:cNvSpPr>
          <p:nvPr>
            <p:ph type="sldNum" sz="quarter" idx="12"/>
          </p:nvPr>
        </p:nvSpPr>
        <p:spPr/>
        <p:txBody>
          <a:bodyPr/>
          <a:lstStyle/>
          <a:p>
            <a:fld id="{6575370D-4E78-C44F-8DB3-41D140BF8DE9}" type="slidenum">
              <a:rPr lang="en-US" smtClean="0"/>
              <a:pPr/>
              <a:t>‹#›</a:t>
            </a:fld>
            <a:endParaRPr lang="en-US" dirty="0"/>
          </a:p>
        </p:txBody>
      </p:sp>
      <p:sp>
        <p:nvSpPr>
          <p:cNvPr id="7" name="Text Placeholder 9">
            <a:extLst>
              <a:ext uri="{FF2B5EF4-FFF2-40B4-BE49-F238E27FC236}">
                <a16:creationId xmlns:a16="http://schemas.microsoft.com/office/drawing/2014/main" id="{4AFFF825-44D9-4E24-AE16-B25BC7A3AD57}"/>
              </a:ext>
            </a:extLst>
          </p:cNvPr>
          <p:cNvSpPr>
            <a:spLocks noGrp="1"/>
          </p:cNvSpPr>
          <p:nvPr>
            <p:ph type="body" sz="quarter" idx="10" hasCustomPrompt="1"/>
          </p:nvPr>
        </p:nvSpPr>
        <p:spPr>
          <a:xfrm>
            <a:off x="579171" y="1183583"/>
            <a:ext cx="3440306" cy="2782929"/>
          </a:xfrm>
          <a:prstGeom prst="rect">
            <a:avLst/>
          </a:prstGeom>
        </p:spPr>
        <p:txBody>
          <a:bodyPr vert="horz" anchor="ctr">
            <a:normAutofit/>
          </a:bodyPr>
          <a:lstStyle>
            <a:lvl1pPr marL="0" marR="0" indent="0" algn="ctr" defTabSz="685800" rtl="0" eaLnBrk="1" fontAlgn="auto" latinLnBrk="0" hangingPunct="1">
              <a:lnSpc>
                <a:spcPct val="100000"/>
              </a:lnSpc>
              <a:spcBef>
                <a:spcPts val="0"/>
              </a:spcBef>
              <a:spcAft>
                <a:spcPts val="0"/>
              </a:spcAft>
              <a:buClrTx/>
              <a:buSzTx/>
              <a:buFontTx/>
              <a:buNone/>
              <a:tabLst/>
              <a:defRPr sz="2400" b="0" i="0">
                <a:solidFill>
                  <a:schemeClr val="bg1"/>
                </a:solidFill>
                <a:latin typeface="+mj-lt"/>
                <a:cs typeface="Arial"/>
              </a:defRPr>
            </a:lvl1pPr>
          </a:lstStyle>
          <a:p>
            <a:pPr lvl="0"/>
            <a:r>
              <a:rPr lang="en-US" dirty="0"/>
              <a:t>Arial 24pt</a:t>
            </a:r>
          </a:p>
        </p:txBody>
      </p:sp>
      <p:sp>
        <p:nvSpPr>
          <p:cNvPr id="9" name="Text Placeholder 9">
            <a:extLst>
              <a:ext uri="{FF2B5EF4-FFF2-40B4-BE49-F238E27FC236}">
                <a16:creationId xmlns:a16="http://schemas.microsoft.com/office/drawing/2014/main" id="{5CD279F6-E27E-4AD1-80C2-55CDF8F7D3B8}"/>
              </a:ext>
            </a:extLst>
          </p:cNvPr>
          <p:cNvSpPr>
            <a:spLocks noGrp="1"/>
          </p:cNvSpPr>
          <p:nvPr>
            <p:ph type="body" sz="quarter" idx="11" hasCustomPrompt="1"/>
          </p:nvPr>
        </p:nvSpPr>
        <p:spPr>
          <a:xfrm>
            <a:off x="5273682" y="3430541"/>
            <a:ext cx="3073514" cy="1722206"/>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rgbClr val="003C71"/>
                </a:solidFill>
                <a:latin typeface="+mj-lt"/>
                <a:cs typeface="Arial"/>
              </a:defRPr>
            </a:lvl1pPr>
          </a:lstStyle>
          <a:p>
            <a:pPr lvl="0"/>
            <a:r>
              <a:rPr lang="en-US" dirty="0"/>
              <a:t>Arial 20pt</a:t>
            </a:r>
          </a:p>
        </p:txBody>
      </p:sp>
    </p:spTree>
    <p:extLst>
      <p:ext uri="{BB962C8B-B14F-4D97-AF65-F5344CB8AC3E}">
        <p14:creationId xmlns:p14="http://schemas.microsoft.com/office/powerpoint/2010/main" val="33460780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07">
    <p:spTree>
      <p:nvGrpSpPr>
        <p:cNvPr id="1" name=""/>
        <p:cNvGrpSpPr/>
        <p:nvPr/>
      </p:nvGrpSpPr>
      <p:grpSpPr>
        <a:xfrm>
          <a:off x="0" y="0"/>
          <a:ext cx="0" cy="0"/>
          <a:chOff x="0" y="0"/>
          <a:chExt cx="0" cy="0"/>
        </a:xfrm>
      </p:grpSpPr>
      <p:sp>
        <p:nvSpPr>
          <p:cNvPr id="5" name="Rectangle 4"/>
          <p:cNvSpPr/>
          <p:nvPr/>
        </p:nvSpPr>
        <p:spPr>
          <a:xfrm>
            <a:off x="4572000" y="3429000"/>
            <a:ext cx="4572000" cy="171450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dirty="0"/>
          </a:p>
        </p:txBody>
      </p:sp>
      <p:sp>
        <p:nvSpPr>
          <p:cNvPr id="6" name="Rectangle 5"/>
          <p:cNvSpPr/>
          <p:nvPr/>
        </p:nvSpPr>
        <p:spPr>
          <a:xfrm>
            <a:off x="0" y="0"/>
            <a:ext cx="4572000" cy="5143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dirty="0"/>
          </a:p>
        </p:txBody>
      </p:sp>
      <p:sp>
        <p:nvSpPr>
          <p:cNvPr id="2" name="Slide Number Placeholder 1">
            <a:extLst>
              <a:ext uri="{FF2B5EF4-FFF2-40B4-BE49-F238E27FC236}">
                <a16:creationId xmlns:a16="http://schemas.microsoft.com/office/drawing/2014/main" id="{1A91A15D-16B9-4A74-B0F1-B3E47DF10BB0}"/>
              </a:ext>
            </a:extLst>
          </p:cNvPr>
          <p:cNvSpPr>
            <a:spLocks noGrp="1"/>
          </p:cNvSpPr>
          <p:nvPr>
            <p:ph type="sldNum" sz="quarter" idx="12"/>
          </p:nvPr>
        </p:nvSpPr>
        <p:spPr/>
        <p:txBody>
          <a:bodyPr/>
          <a:lstStyle>
            <a:lvl1pPr>
              <a:defRPr>
                <a:solidFill>
                  <a:schemeClr val="bg1"/>
                </a:solidFill>
              </a:defRPr>
            </a:lvl1pPr>
          </a:lstStyle>
          <a:p>
            <a:fld id="{6575370D-4E78-C44F-8DB3-41D140BF8DE9}" type="slidenum">
              <a:rPr lang="en-US" smtClean="0"/>
              <a:pPr/>
              <a:t>‹#›</a:t>
            </a:fld>
            <a:endParaRPr lang="en-US" dirty="0"/>
          </a:p>
        </p:txBody>
      </p:sp>
      <p:sp>
        <p:nvSpPr>
          <p:cNvPr id="7" name="Text Placeholder 9">
            <a:extLst>
              <a:ext uri="{FF2B5EF4-FFF2-40B4-BE49-F238E27FC236}">
                <a16:creationId xmlns:a16="http://schemas.microsoft.com/office/drawing/2014/main" id="{C6F490BF-9532-4FCD-B2D3-418BF517E79B}"/>
              </a:ext>
            </a:extLst>
          </p:cNvPr>
          <p:cNvSpPr>
            <a:spLocks noGrp="1"/>
          </p:cNvSpPr>
          <p:nvPr>
            <p:ph type="body" sz="quarter" idx="10" hasCustomPrompt="1"/>
          </p:nvPr>
        </p:nvSpPr>
        <p:spPr>
          <a:xfrm>
            <a:off x="579171" y="1183583"/>
            <a:ext cx="3440306" cy="2782929"/>
          </a:xfrm>
          <a:prstGeom prst="rect">
            <a:avLst/>
          </a:prstGeom>
        </p:spPr>
        <p:txBody>
          <a:bodyPr vert="horz" anchor="ctr">
            <a:normAutofit/>
          </a:bodyPr>
          <a:lstStyle>
            <a:lvl1pPr marL="0" marR="0" indent="0" algn="ctr" defTabSz="685800" rtl="0" eaLnBrk="1" fontAlgn="auto" latinLnBrk="0" hangingPunct="1">
              <a:lnSpc>
                <a:spcPct val="100000"/>
              </a:lnSpc>
              <a:spcBef>
                <a:spcPts val="0"/>
              </a:spcBef>
              <a:spcAft>
                <a:spcPts val="0"/>
              </a:spcAft>
              <a:buClrTx/>
              <a:buSzTx/>
              <a:buFontTx/>
              <a:buNone/>
              <a:tabLst/>
              <a:defRPr sz="2400" b="0" i="0">
                <a:solidFill>
                  <a:schemeClr val="bg1"/>
                </a:solidFill>
                <a:latin typeface="+mj-lt"/>
                <a:cs typeface="Arial"/>
              </a:defRPr>
            </a:lvl1pPr>
          </a:lstStyle>
          <a:p>
            <a:pPr lvl="0"/>
            <a:r>
              <a:rPr lang="en-US" dirty="0"/>
              <a:t>Arial 24pt</a:t>
            </a:r>
          </a:p>
        </p:txBody>
      </p:sp>
      <p:sp>
        <p:nvSpPr>
          <p:cNvPr id="9" name="Text Placeholder 9">
            <a:extLst>
              <a:ext uri="{FF2B5EF4-FFF2-40B4-BE49-F238E27FC236}">
                <a16:creationId xmlns:a16="http://schemas.microsoft.com/office/drawing/2014/main" id="{4CD3F6E3-FA85-444A-AB5A-EC17B396D378}"/>
              </a:ext>
            </a:extLst>
          </p:cNvPr>
          <p:cNvSpPr>
            <a:spLocks noGrp="1"/>
          </p:cNvSpPr>
          <p:nvPr>
            <p:ph type="body" sz="quarter" idx="11" hasCustomPrompt="1"/>
          </p:nvPr>
        </p:nvSpPr>
        <p:spPr>
          <a:xfrm>
            <a:off x="5273682" y="3430541"/>
            <a:ext cx="3073514" cy="1722206"/>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chemeClr val="tx1"/>
                </a:solidFill>
                <a:latin typeface="+mj-lt"/>
                <a:cs typeface="Arial"/>
              </a:defRPr>
            </a:lvl1pPr>
          </a:lstStyle>
          <a:p>
            <a:pPr lvl="0"/>
            <a:r>
              <a:rPr lang="en-US" dirty="0"/>
              <a:t>Arial 20pt</a:t>
            </a:r>
          </a:p>
        </p:txBody>
      </p:sp>
    </p:spTree>
    <p:extLst>
      <p:ext uri="{BB962C8B-B14F-4D97-AF65-F5344CB8AC3E}">
        <p14:creationId xmlns:p14="http://schemas.microsoft.com/office/powerpoint/2010/main" val="1402166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Breaker-Lt Blue">
    <p:bg>
      <p:bgPr>
        <a:solidFill>
          <a:schemeClr val="accent2"/>
        </a:solidFill>
        <a:effectLst/>
      </p:bgPr>
    </p:bg>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92CD38B8-AC7E-43B4-8C33-BAAD49087078}"/>
              </a:ext>
            </a:extLst>
          </p:cNvPr>
          <p:cNvSpPr>
            <a:spLocks noGrp="1"/>
          </p:cNvSpPr>
          <p:nvPr>
            <p:ph type="body" sz="quarter" idx="10" hasCustomPrompt="1"/>
          </p:nvPr>
        </p:nvSpPr>
        <p:spPr>
          <a:xfrm>
            <a:off x="838668" y="1869562"/>
            <a:ext cx="7956529" cy="1665208"/>
          </a:xfrm>
          <a:prstGeom prst="rect">
            <a:avLst/>
          </a:prstGeom>
        </p:spPr>
        <p:txBody>
          <a:bodyPr vert="horz" lIns="0" rIns="0" anchor="ctr">
            <a:noAutofit/>
          </a:bodyPr>
          <a:lstStyle>
            <a:lvl1pPr marL="0" indent="0" defTabSz="1018824">
              <a:lnSpc>
                <a:spcPts val="6685"/>
              </a:lnSpc>
              <a:spcBef>
                <a:spcPts val="0"/>
              </a:spcBef>
              <a:buClr>
                <a:schemeClr val="accent5"/>
              </a:buClr>
              <a:buNone/>
              <a:defRPr sz="6000" b="1" i="0">
                <a:solidFill>
                  <a:schemeClr val="bg1"/>
                </a:solidFill>
                <a:latin typeface="+mj-lt"/>
                <a:cs typeface="Arial"/>
              </a:defRPr>
            </a:lvl1pPr>
          </a:lstStyle>
          <a:p>
            <a:pPr marL="0" lvl="0" indent="0" defTabSz="1018824">
              <a:lnSpc>
                <a:spcPts val="6685"/>
              </a:lnSpc>
              <a:buClr>
                <a:schemeClr val="accent5"/>
              </a:buClr>
              <a:buNone/>
            </a:pPr>
            <a:r>
              <a:rPr lang="en-US" dirty="0"/>
              <a:t>BREAKER </a:t>
            </a:r>
            <a:br>
              <a:rPr lang="en-US" dirty="0"/>
            </a:br>
            <a:r>
              <a:rPr lang="en-US" dirty="0"/>
              <a:t>ARIAL BOLD 60PT</a:t>
            </a:r>
          </a:p>
        </p:txBody>
      </p:sp>
    </p:spTree>
    <p:extLst>
      <p:ext uri="{BB962C8B-B14F-4D97-AF65-F5344CB8AC3E}">
        <p14:creationId xmlns:p14="http://schemas.microsoft.com/office/powerpoint/2010/main" val="186272725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08">
    <p:spTree>
      <p:nvGrpSpPr>
        <p:cNvPr id="1" name=""/>
        <p:cNvGrpSpPr/>
        <p:nvPr/>
      </p:nvGrpSpPr>
      <p:grpSpPr>
        <a:xfrm>
          <a:off x="0" y="0"/>
          <a:ext cx="0" cy="0"/>
          <a:chOff x="0" y="0"/>
          <a:chExt cx="0" cy="0"/>
        </a:xfrm>
      </p:grpSpPr>
      <p:sp>
        <p:nvSpPr>
          <p:cNvPr id="5" name="Rectangle 4"/>
          <p:cNvSpPr/>
          <p:nvPr/>
        </p:nvSpPr>
        <p:spPr>
          <a:xfrm>
            <a:off x="4572000" y="3429000"/>
            <a:ext cx="4572000" cy="171450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dirty="0"/>
          </a:p>
        </p:txBody>
      </p:sp>
      <p:sp>
        <p:nvSpPr>
          <p:cNvPr id="6" name="Rectangle 5"/>
          <p:cNvSpPr/>
          <p:nvPr/>
        </p:nvSpPr>
        <p:spPr>
          <a:xfrm>
            <a:off x="0" y="0"/>
            <a:ext cx="4572000" cy="5143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dirty="0"/>
          </a:p>
        </p:txBody>
      </p:sp>
      <p:sp>
        <p:nvSpPr>
          <p:cNvPr id="7" name="Rectangle 6"/>
          <p:cNvSpPr/>
          <p:nvPr/>
        </p:nvSpPr>
        <p:spPr>
          <a:xfrm>
            <a:off x="4572000" y="0"/>
            <a:ext cx="4572000" cy="1714500"/>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dirty="0"/>
          </a:p>
        </p:txBody>
      </p:sp>
      <p:sp>
        <p:nvSpPr>
          <p:cNvPr id="2" name="Slide Number Placeholder 1">
            <a:extLst>
              <a:ext uri="{FF2B5EF4-FFF2-40B4-BE49-F238E27FC236}">
                <a16:creationId xmlns:a16="http://schemas.microsoft.com/office/drawing/2014/main" id="{F23601C5-02F7-445D-AB36-350CE6DF4B05}"/>
              </a:ext>
            </a:extLst>
          </p:cNvPr>
          <p:cNvSpPr>
            <a:spLocks noGrp="1"/>
          </p:cNvSpPr>
          <p:nvPr>
            <p:ph type="sldNum" sz="quarter" idx="13"/>
          </p:nvPr>
        </p:nvSpPr>
        <p:spPr/>
        <p:txBody>
          <a:bodyPr/>
          <a:lstStyle>
            <a:lvl1pPr>
              <a:defRPr>
                <a:solidFill>
                  <a:schemeClr val="bg1"/>
                </a:solidFill>
              </a:defRPr>
            </a:lvl1pPr>
          </a:lstStyle>
          <a:p>
            <a:fld id="{6575370D-4E78-C44F-8DB3-41D140BF8DE9}" type="slidenum">
              <a:rPr lang="en-US" smtClean="0"/>
              <a:pPr/>
              <a:t>‹#›</a:t>
            </a:fld>
            <a:endParaRPr lang="en-US" dirty="0"/>
          </a:p>
        </p:txBody>
      </p:sp>
      <p:sp>
        <p:nvSpPr>
          <p:cNvPr id="10" name="Text Placeholder 9">
            <a:extLst>
              <a:ext uri="{FF2B5EF4-FFF2-40B4-BE49-F238E27FC236}">
                <a16:creationId xmlns:a16="http://schemas.microsoft.com/office/drawing/2014/main" id="{F218A3D4-6F7E-4E71-A0DD-92C5BB4B5E71}"/>
              </a:ext>
            </a:extLst>
          </p:cNvPr>
          <p:cNvSpPr>
            <a:spLocks noGrp="1"/>
          </p:cNvSpPr>
          <p:nvPr>
            <p:ph type="body" sz="quarter" idx="10" hasCustomPrompt="1"/>
          </p:nvPr>
        </p:nvSpPr>
        <p:spPr>
          <a:xfrm>
            <a:off x="579171" y="1183583"/>
            <a:ext cx="3440306" cy="2782929"/>
          </a:xfrm>
          <a:prstGeom prst="rect">
            <a:avLst/>
          </a:prstGeom>
        </p:spPr>
        <p:txBody>
          <a:bodyPr vert="horz" anchor="ctr">
            <a:normAutofit/>
          </a:bodyPr>
          <a:lstStyle>
            <a:lvl1pPr marL="0" marR="0" indent="0" algn="ctr" defTabSz="685800" rtl="0" eaLnBrk="1" fontAlgn="auto" latinLnBrk="0" hangingPunct="1">
              <a:lnSpc>
                <a:spcPct val="100000"/>
              </a:lnSpc>
              <a:spcBef>
                <a:spcPts val="0"/>
              </a:spcBef>
              <a:spcAft>
                <a:spcPts val="0"/>
              </a:spcAft>
              <a:buClrTx/>
              <a:buSzTx/>
              <a:buFontTx/>
              <a:buNone/>
              <a:tabLst/>
              <a:defRPr sz="2400" b="0" i="0">
                <a:solidFill>
                  <a:schemeClr val="bg1"/>
                </a:solidFill>
                <a:latin typeface="+mj-lt"/>
                <a:cs typeface="Arial"/>
              </a:defRPr>
            </a:lvl1pPr>
          </a:lstStyle>
          <a:p>
            <a:pPr lvl="0"/>
            <a:r>
              <a:rPr lang="en-US" dirty="0"/>
              <a:t>Arial 24pt</a:t>
            </a:r>
          </a:p>
        </p:txBody>
      </p:sp>
      <p:sp>
        <p:nvSpPr>
          <p:cNvPr id="11" name="Text Placeholder 9">
            <a:extLst>
              <a:ext uri="{FF2B5EF4-FFF2-40B4-BE49-F238E27FC236}">
                <a16:creationId xmlns:a16="http://schemas.microsoft.com/office/drawing/2014/main" id="{10C9A2EB-FA32-45BF-9CE6-FE3B91C1D61A}"/>
              </a:ext>
            </a:extLst>
          </p:cNvPr>
          <p:cNvSpPr>
            <a:spLocks noGrp="1"/>
          </p:cNvSpPr>
          <p:nvPr>
            <p:ph type="body" sz="quarter" idx="11" hasCustomPrompt="1"/>
          </p:nvPr>
        </p:nvSpPr>
        <p:spPr>
          <a:xfrm>
            <a:off x="5273682" y="3430541"/>
            <a:ext cx="3073514" cy="1722206"/>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chemeClr val="tx1"/>
                </a:solidFill>
                <a:latin typeface="+mj-lt"/>
                <a:cs typeface="Arial"/>
              </a:defRPr>
            </a:lvl1pPr>
          </a:lstStyle>
          <a:p>
            <a:pPr lvl="0"/>
            <a:r>
              <a:rPr lang="en-US" dirty="0"/>
              <a:t>Arial 20pt</a:t>
            </a:r>
          </a:p>
        </p:txBody>
      </p:sp>
      <p:sp>
        <p:nvSpPr>
          <p:cNvPr id="12" name="Text Placeholder 9">
            <a:extLst>
              <a:ext uri="{FF2B5EF4-FFF2-40B4-BE49-F238E27FC236}">
                <a16:creationId xmlns:a16="http://schemas.microsoft.com/office/drawing/2014/main" id="{4D79AE23-A75B-49A1-B8C2-914AFA6BADA6}"/>
              </a:ext>
            </a:extLst>
          </p:cNvPr>
          <p:cNvSpPr>
            <a:spLocks noGrp="1"/>
          </p:cNvSpPr>
          <p:nvPr>
            <p:ph type="body" sz="quarter" idx="12" hasCustomPrompt="1"/>
          </p:nvPr>
        </p:nvSpPr>
        <p:spPr>
          <a:xfrm>
            <a:off x="5273682" y="1541"/>
            <a:ext cx="3073514" cy="1722206"/>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rgbClr val="FFFFFF"/>
                </a:solidFill>
                <a:latin typeface="+mj-lt"/>
                <a:cs typeface="Arial"/>
              </a:defRPr>
            </a:lvl1pPr>
          </a:lstStyle>
          <a:p>
            <a:pPr lvl="0"/>
            <a:r>
              <a:rPr lang="en-US" dirty="0"/>
              <a:t>Arial 20pt</a:t>
            </a:r>
          </a:p>
        </p:txBody>
      </p:sp>
    </p:spTree>
    <p:extLst>
      <p:ext uri="{BB962C8B-B14F-4D97-AF65-F5344CB8AC3E}">
        <p14:creationId xmlns:p14="http://schemas.microsoft.com/office/powerpoint/2010/main" val="40761044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09">
    <p:spTree>
      <p:nvGrpSpPr>
        <p:cNvPr id="1" name=""/>
        <p:cNvGrpSpPr/>
        <p:nvPr/>
      </p:nvGrpSpPr>
      <p:grpSpPr>
        <a:xfrm>
          <a:off x="0" y="0"/>
          <a:ext cx="0" cy="0"/>
          <a:chOff x="0" y="0"/>
          <a:chExt cx="0" cy="0"/>
        </a:xfrm>
      </p:grpSpPr>
      <p:sp>
        <p:nvSpPr>
          <p:cNvPr id="5" name="Rectangle 4"/>
          <p:cNvSpPr/>
          <p:nvPr/>
        </p:nvSpPr>
        <p:spPr>
          <a:xfrm>
            <a:off x="4572000" y="3429000"/>
            <a:ext cx="4572000" cy="171450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dirty="0"/>
          </a:p>
        </p:txBody>
      </p:sp>
      <p:sp>
        <p:nvSpPr>
          <p:cNvPr id="6" name="Rectangle 5"/>
          <p:cNvSpPr/>
          <p:nvPr/>
        </p:nvSpPr>
        <p:spPr>
          <a:xfrm>
            <a:off x="0" y="0"/>
            <a:ext cx="4572000" cy="5143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dirty="0"/>
          </a:p>
        </p:txBody>
      </p:sp>
      <p:sp>
        <p:nvSpPr>
          <p:cNvPr id="7" name="Rectangle 6"/>
          <p:cNvSpPr/>
          <p:nvPr/>
        </p:nvSpPr>
        <p:spPr>
          <a:xfrm>
            <a:off x="4572000" y="0"/>
            <a:ext cx="4572000" cy="1714500"/>
          </a:xfrm>
          <a:prstGeom prst="rect">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dirty="0"/>
          </a:p>
        </p:txBody>
      </p:sp>
      <p:sp>
        <p:nvSpPr>
          <p:cNvPr id="2" name="Slide Number Placeholder 1">
            <a:extLst>
              <a:ext uri="{FF2B5EF4-FFF2-40B4-BE49-F238E27FC236}">
                <a16:creationId xmlns:a16="http://schemas.microsoft.com/office/drawing/2014/main" id="{103501CD-FBDB-4BFE-8B67-3F9CEC46E818}"/>
              </a:ext>
            </a:extLst>
          </p:cNvPr>
          <p:cNvSpPr>
            <a:spLocks noGrp="1"/>
          </p:cNvSpPr>
          <p:nvPr>
            <p:ph type="sldNum" sz="quarter" idx="13"/>
          </p:nvPr>
        </p:nvSpPr>
        <p:spPr/>
        <p:txBody>
          <a:bodyPr/>
          <a:lstStyle>
            <a:lvl1pPr>
              <a:defRPr>
                <a:solidFill>
                  <a:schemeClr val="bg1"/>
                </a:solidFill>
              </a:defRPr>
            </a:lvl1pPr>
          </a:lstStyle>
          <a:p>
            <a:fld id="{6575370D-4E78-C44F-8DB3-41D140BF8DE9}" type="slidenum">
              <a:rPr lang="en-US" smtClean="0"/>
              <a:pPr/>
              <a:t>‹#›</a:t>
            </a:fld>
            <a:endParaRPr lang="en-US" dirty="0"/>
          </a:p>
        </p:txBody>
      </p:sp>
      <p:sp>
        <p:nvSpPr>
          <p:cNvPr id="10" name="Text Placeholder 9">
            <a:extLst>
              <a:ext uri="{FF2B5EF4-FFF2-40B4-BE49-F238E27FC236}">
                <a16:creationId xmlns:a16="http://schemas.microsoft.com/office/drawing/2014/main" id="{C4F0C22E-24C4-425B-AD00-57F80463EF63}"/>
              </a:ext>
            </a:extLst>
          </p:cNvPr>
          <p:cNvSpPr>
            <a:spLocks noGrp="1"/>
          </p:cNvSpPr>
          <p:nvPr>
            <p:ph type="body" sz="quarter" idx="10" hasCustomPrompt="1"/>
          </p:nvPr>
        </p:nvSpPr>
        <p:spPr>
          <a:xfrm>
            <a:off x="579171" y="1183583"/>
            <a:ext cx="3440306" cy="2782929"/>
          </a:xfrm>
          <a:prstGeom prst="rect">
            <a:avLst/>
          </a:prstGeom>
        </p:spPr>
        <p:txBody>
          <a:bodyPr vert="horz" anchor="ctr">
            <a:normAutofit/>
          </a:bodyPr>
          <a:lstStyle>
            <a:lvl1pPr marL="0" marR="0" indent="0" algn="ctr" defTabSz="685800" rtl="0" eaLnBrk="1" fontAlgn="auto" latinLnBrk="0" hangingPunct="1">
              <a:lnSpc>
                <a:spcPct val="100000"/>
              </a:lnSpc>
              <a:spcBef>
                <a:spcPts val="0"/>
              </a:spcBef>
              <a:spcAft>
                <a:spcPts val="0"/>
              </a:spcAft>
              <a:buClrTx/>
              <a:buSzTx/>
              <a:buFontTx/>
              <a:buNone/>
              <a:tabLst/>
              <a:defRPr sz="2400" b="0" i="0">
                <a:solidFill>
                  <a:schemeClr val="bg1"/>
                </a:solidFill>
                <a:latin typeface="+mj-lt"/>
                <a:cs typeface="Arial"/>
              </a:defRPr>
            </a:lvl1pPr>
          </a:lstStyle>
          <a:p>
            <a:pPr lvl="0"/>
            <a:r>
              <a:rPr lang="en-US" dirty="0"/>
              <a:t>Arial 24pt</a:t>
            </a:r>
          </a:p>
        </p:txBody>
      </p:sp>
      <p:sp>
        <p:nvSpPr>
          <p:cNvPr id="11" name="Text Placeholder 9">
            <a:extLst>
              <a:ext uri="{FF2B5EF4-FFF2-40B4-BE49-F238E27FC236}">
                <a16:creationId xmlns:a16="http://schemas.microsoft.com/office/drawing/2014/main" id="{9E4B1944-F748-46C2-A158-AF11D46D5170}"/>
              </a:ext>
            </a:extLst>
          </p:cNvPr>
          <p:cNvSpPr>
            <a:spLocks noGrp="1"/>
          </p:cNvSpPr>
          <p:nvPr>
            <p:ph type="body" sz="quarter" idx="11" hasCustomPrompt="1"/>
          </p:nvPr>
        </p:nvSpPr>
        <p:spPr>
          <a:xfrm>
            <a:off x="5273682" y="3430541"/>
            <a:ext cx="3073514" cy="1722206"/>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chemeClr val="tx1"/>
                </a:solidFill>
                <a:latin typeface="+mj-lt"/>
                <a:cs typeface="Arial"/>
              </a:defRPr>
            </a:lvl1pPr>
          </a:lstStyle>
          <a:p>
            <a:pPr lvl="0"/>
            <a:r>
              <a:rPr lang="en-US" dirty="0"/>
              <a:t>Arial 20pt</a:t>
            </a:r>
          </a:p>
        </p:txBody>
      </p:sp>
      <p:sp>
        <p:nvSpPr>
          <p:cNvPr id="12" name="Text Placeholder 9">
            <a:extLst>
              <a:ext uri="{FF2B5EF4-FFF2-40B4-BE49-F238E27FC236}">
                <a16:creationId xmlns:a16="http://schemas.microsoft.com/office/drawing/2014/main" id="{F1343BEA-428F-426E-81AD-9C107093DAC5}"/>
              </a:ext>
            </a:extLst>
          </p:cNvPr>
          <p:cNvSpPr>
            <a:spLocks noGrp="1"/>
          </p:cNvSpPr>
          <p:nvPr>
            <p:ph type="body" sz="quarter" idx="12" hasCustomPrompt="1"/>
          </p:nvPr>
        </p:nvSpPr>
        <p:spPr>
          <a:xfrm>
            <a:off x="5273682" y="1541"/>
            <a:ext cx="3073514" cy="1722206"/>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rgbClr val="FFFFFF"/>
                </a:solidFill>
                <a:latin typeface="+mj-lt"/>
                <a:cs typeface="Arial"/>
              </a:defRPr>
            </a:lvl1pPr>
          </a:lstStyle>
          <a:p>
            <a:pPr lvl="0"/>
            <a:r>
              <a:rPr lang="en-US" dirty="0"/>
              <a:t>Arial 20pt</a:t>
            </a:r>
          </a:p>
        </p:txBody>
      </p:sp>
    </p:spTree>
    <p:extLst>
      <p:ext uri="{BB962C8B-B14F-4D97-AF65-F5344CB8AC3E}">
        <p14:creationId xmlns:p14="http://schemas.microsoft.com/office/powerpoint/2010/main" val="12759034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10">
    <p:spTree>
      <p:nvGrpSpPr>
        <p:cNvPr id="1" name=""/>
        <p:cNvGrpSpPr/>
        <p:nvPr/>
      </p:nvGrpSpPr>
      <p:grpSpPr>
        <a:xfrm>
          <a:off x="0" y="0"/>
          <a:ext cx="0" cy="0"/>
          <a:chOff x="0" y="0"/>
          <a:chExt cx="0" cy="0"/>
        </a:xfrm>
      </p:grpSpPr>
      <p:sp>
        <p:nvSpPr>
          <p:cNvPr id="5" name="Rectangle 4"/>
          <p:cNvSpPr/>
          <p:nvPr/>
        </p:nvSpPr>
        <p:spPr>
          <a:xfrm>
            <a:off x="4572000" y="3429000"/>
            <a:ext cx="4572000" cy="171450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dirty="0"/>
          </a:p>
        </p:txBody>
      </p:sp>
      <p:sp>
        <p:nvSpPr>
          <p:cNvPr id="6" name="Rectangle 5"/>
          <p:cNvSpPr/>
          <p:nvPr/>
        </p:nvSpPr>
        <p:spPr>
          <a:xfrm>
            <a:off x="0" y="0"/>
            <a:ext cx="4572000" cy="5143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dirty="0"/>
          </a:p>
        </p:txBody>
      </p:sp>
      <p:sp>
        <p:nvSpPr>
          <p:cNvPr id="7" name="Rectangle 6"/>
          <p:cNvSpPr/>
          <p:nvPr/>
        </p:nvSpPr>
        <p:spPr>
          <a:xfrm>
            <a:off x="4572000" y="0"/>
            <a:ext cx="4572000" cy="1714500"/>
          </a:xfrm>
          <a:prstGeom prst="rect">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dirty="0"/>
          </a:p>
        </p:txBody>
      </p:sp>
      <p:sp>
        <p:nvSpPr>
          <p:cNvPr id="10" name="Rectangle 9"/>
          <p:cNvSpPr/>
          <p:nvPr/>
        </p:nvSpPr>
        <p:spPr>
          <a:xfrm>
            <a:off x="4572000" y="1714500"/>
            <a:ext cx="4572000" cy="1714500"/>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dirty="0"/>
          </a:p>
        </p:txBody>
      </p:sp>
      <p:sp>
        <p:nvSpPr>
          <p:cNvPr id="2" name="Slide Number Placeholder 1">
            <a:extLst>
              <a:ext uri="{FF2B5EF4-FFF2-40B4-BE49-F238E27FC236}">
                <a16:creationId xmlns:a16="http://schemas.microsoft.com/office/drawing/2014/main" id="{9D6E48B6-20E6-4119-8366-1E4FE241DFD2}"/>
              </a:ext>
            </a:extLst>
          </p:cNvPr>
          <p:cNvSpPr>
            <a:spLocks noGrp="1"/>
          </p:cNvSpPr>
          <p:nvPr>
            <p:ph type="sldNum" sz="quarter" idx="14"/>
          </p:nvPr>
        </p:nvSpPr>
        <p:spPr/>
        <p:txBody>
          <a:bodyPr/>
          <a:lstStyle>
            <a:lvl1pPr>
              <a:defRPr>
                <a:solidFill>
                  <a:schemeClr val="bg1"/>
                </a:solidFill>
              </a:defRPr>
            </a:lvl1pPr>
          </a:lstStyle>
          <a:p>
            <a:fld id="{6575370D-4E78-C44F-8DB3-41D140BF8DE9}" type="slidenum">
              <a:rPr lang="en-US" smtClean="0"/>
              <a:pPr/>
              <a:t>‹#›</a:t>
            </a:fld>
            <a:endParaRPr lang="en-US" dirty="0"/>
          </a:p>
        </p:txBody>
      </p:sp>
      <p:sp>
        <p:nvSpPr>
          <p:cNvPr id="12" name="Text Placeholder 9">
            <a:extLst>
              <a:ext uri="{FF2B5EF4-FFF2-40B4-BE49-F238E27FC236}">
                <a16:creationId xmlns:a16="http://schemas.microsoft.com/office/drawing/2014/main" id="{CD72B495-1B75-421F-8509-FA88C4C94B16}"/>
              </a:ext>
            </a:extLst>
          </p:cNvPr>
          <p:cNvSpPr>
            <a:spLocks noGrp="1"/>
          </p:cNvSpPr>
          <p:nvPr>
            <p:ph type="body" sz="quarter" idx="10" hasCustomPrompt="1"/>
          </p:nvPr>
        </p:nvSpPr>
        <p:spPr>
          <a:xfrm>
            <a:off x="579171" y="1183583"/>
            <a:ext cx="3440306" cy="2782929"/>
          </a:xfrm>
          <a:prstGeom prst="rect">
            <a:avLst/>
          </a:prstGeom>
        </p:spPr>
        <p:txBody>
          <a:bodyPr vert="horz" anchor="ctr">
            <a:normAutofit/>
          </a:bodyPr>
          <a:lstStyle>
            <a:lvl1pPr marL="0" marR="0" indent="0" algn="ctr" defTabSz="685800" rtl="0" eaLnBrk="1" fontAlgn="auto" latinLnBrk="0" hangingPunct="1">
              <a:lnSpc>
                <a:spcPct val="100000"/>
              </a:lnSpc>
              <a:spcBef>
                <a:spcPts val="0"/>
              </a:spcBef>
              <a:spcAft>
                <a:spcPts val="0"/>
              </a:spcAft>
              <a:buClrTx/>
              <a:buSzTx/>
              <a:buFontTx/>
              <a:buNone/>
              <a:tabLst/>
              <a:defRPr sz="2400" b="0" i="0">
                <a:solidFill>
                  <a:schemeClr val="bg1"/>
                </a:solidFill>
                <a:latin typeface="+mj-lt"/>
                <a:cs typeface="Arial"/>
              </a:defRPr>
            </a:lvl1pPr>
          </a:lstStyle>
          <a:p>
            <a:pPr lvl="0"/>
            <a:r>
              <a:rPr lang="en-US" dirty="0"/>
              <a:t>Arial 24pt</a:t>
            </a:r>
          </a:p>
        </p:txBody>
      </p:sp>
      <p:sp>
        <p:nvSpPr>
          <p:cNvPr id="13" name="Text Placeholder 9">
            <a:extLst>
              <a:ext uri="{FF2B5EF4-FFF2-40B4-BE49-F238E27FC236}">
                <a16:creationId xmlns:a16="http://schemas.microsoft.com/office/drawing/2014/main" id="{473FFFA9-53F4-41A9-8B65-75C793B61AB4}"/>
              </a:ext>
            </a:extLst>
          </p:cNvPr>
          <p:cNvSpPr>
            <a:spLocks noGrp="1"/>
          </p:cNvSpPr>
          <p:nvPr>
            <p:ph type="body" sz="quarter" idx="11" hasCustomPrompt="1"/>
          </p:nvPr>
        </p:nvSpPr>
        <p:spPr>
          <a:xfrm>
            <a:off x="5273682" y="3430541"/>
            <a:ext cx="3073514" cy="1722206"/>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chemeClr val="tx1"/>
                </a:solidFill>
                <a:latin typeface="+mj-lt"/>
                <a:cs typeface="Arial"/>
              </a:defRPr>
            </a:lvl1pPr>
          </a:lstStyle>
          <a:p>
            <a:pPr lvl="0"/>
            <a:r>
              <a:rPr lang="en-US" dirty="0"/>
              <a:t>Arial 20pt</a:t>
            </a:r>
          </a:p>
        </p:txBody>
      </p:sp>
      <p:sp>
        <p:nvSpPr>
          <p:cNvPr id="14" name="Text Placeholder 9">
            <a:extLst>
              <a:ext uri="{FF2B5EF4-FFF2-40B4-BE49-F238E27FC236}">
                <a16:creationId xmlns:a16="http://schemas.microsoft.com/office/drawing/2014/main" id="{61C6E911-B68A-48DC-8F9A-DD26D4C5F68B}"/>
              </a:ext>
            </a:extLst>
          </p:cNvPr>
          <p:cNvSpPr>
            <a:spLocks noGrp="1"/>
          </p:cNvSpPr>
          <p:nvPr>
            <p:ph type="body" sz="quarter" idx="12" hasCustomPrompt="1"/>
          </p:nvPr>
        </p:nvSpPr>
        <p:spPr>
          <a:xfrm>
            <a:off x="5273682" y="1541"/>
            <a:ext cx="3073514" cy="1722206"/>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rgbClr val="FFFFFF"/>
                </a:solidFill>
                <a:latin typeface="+mj-lt"/>
                <a:cs typeface="Arial"/>
              </a:defRPr>
            </a:lvl1pPr>
          </a:lstStyle>
          <a:p>
            <a:pPr lvl="0"/>
            <a:r>
              <a:rPr lang="en-US" dirty="0"/>
              <a:t>Arial 20pt</a:t>
            </a:r>
          </a:p>
        </p:txBody>
      </p:sp>
      <p:sp>
        <p:nvSpPr>
          <p:cNvPr id="15" name="Text Placeholder 9">
            <a:extLst>
              <a:ext uri="{FF2B5EF4-FFF2-40B4-BE49-F238E27FC236}">
                <a16:creationId xmlns:a16="http://schemas.microsoft.com/office/drawing/2014/main" id="{CFD84F5D-F59D-4554-B3C3-B9AD9BB9934C}"/>
              </a:ext>
            </a:extLst>
          </p:cNvPr>
          <p:cNvSpPr>
            <a:spLocks noGrp="1"/>
          </p:cNvSpPr>
          <p:nvPr>
            <p:ph type="body" sz="quarter" idx="13" hasCustomPrompt="1"/>
          </p:nvPr>
        </p:nvSpPr>
        <p:spPr>
          <a:xfrm>
            <a:off x="5273682" y="1716041"/>
            <a:ext cx="3073514" cy="1722206"/>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rgbClr val="FFFFFF"/>
                </a:solidFill>
                <a:latin typeface="+mj-lt"/>
                <a:cs typeface="Arial"/>
              </a:defRPr>
            </a:lvl1pPr>
          </a:lstStyle>
          <a:p>
            <a:pPr lvl="0"/>
            <a:r>
              <a:rPr lang="en-US" dirty="0"/>
              <a:t>Arial 20pt</a:t>
            </a:r>
          </a:p>
        </p:txBody>
      </p:sp>
    </p:spTree>
    <p:extLst>
      <p:ext uri="{BB962C8B-B14F-4D97-AF65-F5344CB8AC3E}">
        <p14:creationId xmlns:p14="http://schemas.microsoft.com/office/powerpoint/2010/main" val="387568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2 Column - Key Callouts - 11">
    <p:spTree>
      <p:nvGrpSpPr>
        <p:cNvPr id="1" name=""/>
        <p:cNvGrpSpPr/>
        <p:nvPr/>
      </p:nvGrpSpPr>
      <p:grpSpPr>
        <a:xfrm>
          <a:off x="0" y="0"/>
          <a:ext cx="0" cy="0"/>
          <a:chOff x="0" y="0"/>
          <a:chExt cx="0" cy="0"/>
        </a:xfrm>
      </p:grpSpPr>
      <p:sp>
        <p:nvSpPr>
          <p:cNvPr id="5" name="Rectangle 4"/>
          <p:cNvSpPr/>
          <p:nvPr/>
        </p:nvSpPr>
        <p:spPr>
          <a:xfrm>
            <a:off x="4572000" y="3429000"/>
            <a:ext cx="4572000" cy="171450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dirty="0"/>
          </a:p>
        </p:txBody>
      </p:sp>
      <p:sp>
        <p:nvSpPr>
          <p:cNvPr id="3" name="Text Placeholder 9"/>
          <p:cNvSpPr>
            <a:spLocks noGrp="1"/>
          </p:cNvSpPr>
          <p:nvPr>
            <p:ph type="body" sz="quarter" idx="10" hasCustomPrompt="1"/>
          </p:nvPr>
        </p:nvSpPr>
        <p:spPr>
          <a:xfrm>
            <a:off x="579171" y="1183583"/>
            <a:ext cx="3440306" cy="2782929"/>
          </a:xfrm>
          <a:prstGeom prst="rect">
            <a:avLst/>
          </a:prstGeom>
        </p:spPr>
        <p:txBody>
          <a:bodyPr vert="horz" anchor="ctr">
            <a:normAutofit/>
          </a:bodyPr>
          <a:lstStyle>
            <a:lvl1pPr marL="0" marR="0" indent="0" algn="ctr" defTabSz="685800" rtl="0" eaLnBrk="1" fontAlgn="auto" latinLnBrk="0" hangingPunct="1">
              <a:lnSpc>
                <a:spcPct val="100000"/>
              </a:lnSpc>
              <a:spcBef>
                <a:spcPts val="0"/>
              </a:spcBef>
              <a:spcAft>
                <a:spcPts val="0"/>
              </a:spcAft>
              <a:buClrTx/>
              <a:buSzTx/>
              <a:buFontTx/>
              <a:buNone/>
              <a:tabLst/>
              <a:defRPr sz="2400" b="0" i="0">
                <a:solidFill>
                  <a:schemeClr val="tx1"/>
                </a:solidFill>
                <a:latin typeface="+mj-lt"/>
                <a:cs typeface="Arial"/>
              </a:defRPr>
            </a:lvl1pPr>
          </a:lstStyle>
          <a:p>
            <a:pPr lvl="0"/>
            <a:r>
              <a:rPr lang="en-US" dirty="0"/>
              <a:t>Arial 24pt</a:t>
            </a:r>
          </a:p>
        </p:txBody>
      </p:sp>
      <p:sp>
        <p:nvSpPr>
          <p:cNvPr id="8" name="Text Placeholder 9"/>
          <p:cNvSpPr>
            <a:spLocks noGrp="1"/>
          </p:cNvSpPr>
          <p:nvPr>
            <p:ph type="body" sz="quarter" idx="11" hasCustomPrompt="1"/>
          </p:nvPr>
        </p:nvSpPr>
        <p:spPr>
          <a:xfrm>
            <a:off x="5273682" y="3430541"/>
            <a:ext cx="3073514" cy="1722206"/>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chemeClr val="tx1"/>
                </a:solidFill>
                <a:latin typeface="+mj-lt"/>
                <a:cs typeface="Arial"/>
              </a:defRPr>
            </a:lvl1pPr>
          </a:lstStyle>
          <a:p>
            <a:pPr lvl="0"/>
            <a:r>
              <a:rPr lang="en-US" dirty="0"/>
              <a:t>Arial 20pt</a:t>
            </a:r>
          </a:p>
        </p:txBody>
      </p:sp>
      <p:sp>
        <p:nvSpPr>
          <p:cNvPr id="7" name="Rectangle 6"/>
          <p:cNvSpPr/>
          <p:nvPr/>
        </p:nvSpPr>
        <p:spPr>
          <a:xfrm>
            <a:off x="4572000" y="0"/>
            <a:ext cx="4572000" cy="1714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dirty="0"/>
          </a:p>
        </p:txBody>
      </p:sp>
      <p:sp>
        <p:nvSpPr>
          <p:cNvPr id="9" name="Text Placeholder 9"/>
          <p:cNvSpPr>
            <a:spLocks noGrp="1"/>
          </p:cNvSpPr>
          <p:nvPr>
            <p:ph type="body" sz="quarter" idx="12" hasCustomPrompt="1"/>
          </p:nvPr>
        </p:nvSpPr>
        <p:spPr>
          <a:xfrm>
            <a:off x="5273682" y="1541"/>
            <a:ext cx="3073514" cy="1722206"/>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rgbClr val="FFFFFF"/>
                </a:solidFill>
                <a:latin typeface="+mj-lt"/>
                <a:cs typeface="Arial"/>
              </a:defRPr>
            </a:lvl1pPr>
          </a:lstStyle>
          <a:p>
            <a:pPr lvl="0"/>
            <a:r>
              <a:rPr lang="en-US" dirty="0"/>
              <a:t>Arial 20pt</a:t>
            </a:r>
          </a:p>
        </p:txBody>
      </p:sp>
      <p:sp>
        <p:nvSpPr>
          <p:cNvPr id="10" name="Rectangle 9"/>
          <p:cNvSpPr/>
          <p:nvPr/>
        </p:nvSpPr>
        <p:spPr>
          <a:xfrm>
            <a:off x="4572000" y="1714500"/>
            <a:ext cx="4572000" cy="1714500"/>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dirty="0"/>
          </a:p>
        </p:txBody>
      </p:sp>
      <p:sp>
        <p:nvSpPr>
          <p:cNvPr id="11" name="Text Placeholder 9"/>
          <p:cNvSpPr>
            <a:spLocks noGrp="1"/>
          </p:cNvSpPr>
          <p:nvPr>
            <p:ph type="body" sz="quarter" idx="13" hasCustomPrompt="1"/>
          </p:nvPr>
        </p:nvSpPr>
        <p:spPr>
          <a:xfrm>
            <a:off x="5273682" y="1716041"/>
            <a:ext cx="3073514" cy="1722206"/>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rgbClr val="FFFFFF"/>
                </a:solidFill>
                <a:latin typeface="+mj-lt"/>
                <a:cs typeface="Arial"/>
              </a:defRPr>
            </a:lvl1pPr>
          </a:lstStyle>
          <a:p>
            <a:pPr lvl="0"/>
            <a:r>
              <a:rPr lang="en-US" dirty="0"/>
              <a:t>Arial 20pt</a:t>
            </a:r>
          </a:p>
        </p:txBody>
      </p:sp>
      <p:sp>
        <p:nvSpPr>
          <p:cNvPr id="2" name="Slide Number Placeholder 1">
            <a:extLst>
              <a:ext uri="{FF2B5EF4-FFF2-40B4-BE49-F238E27FC236}">
                <a16:creationId xmlns:a16="http://schemas.microsoft.com/office/drawing/2014/main" id="{CCAA0658-C736-4E01-9628-4A4310E4CC7E}"/>
              </a:ext>
            </a:extLst>
          </p:cNvPr>
          <p:cNvSpPr>
            <a:spLocks noGrp="1"/>
          </p:cNvSpPr>
          <p:nvPr>
            <p:ph type="sldNum" sz="quarter" idx="14"/>
          </p:nvPr>
        </p:nvSpPr>
        <p:spPr/>
        <p:txBody>
          <a:bodyPr/>
          <a:lstStyle>
            <a:lvl1pPr>
              <a:defRPr>
                <a:solidFill>
                  <a:schemeClr val="tx1"/>
                </a:solidFill>
              </a:defRPr>
            </a:lvl1pPr>
          </a:lstStyle>
          <a:p>
            <a:fld id="{6575370D-4E78-C44F-8DB3-41D140BF8DE9}" type="slidenum">
              <a:rPr lang="en-US" smtClean="0"/>
              <a:pPr/>
              <a:t>‹#›</a:t>
            </a:fld>
            <a:endParaRPr lang="en-US" dirty="0"/>
          </a:p>
        </p:txBody>
      </p:sp>
    </p:spTree>
    <p:extLst>
      <p:ext uri="{BB962C8B-B14F-4D97-AF65-F5344CB8AC3E}">
        <p14:creationId xmlns:p14="http://schemas.microsoft.com/office/powerpoint/2010/main" val="382339310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6FBE2-E8AC-4DC9-BEC5-86D077626D34}"/>
              </a:ext>
            </a:extLst>
          </p:cNvPr>
          <p:cNvSpPr>
            <a:spLocks noGrp="1"/>
          </p:cNvSpPr>
          <p:nvPr>
            <p:ph type="title" hasCustomPrompt="1"/>
          </p:nvPr>
        </p:nvSpPr>
        <p:spPr/>
        <p:txBody>
          <a:bodyPr/>
          <a:lstStyle>
            <a:lvl1pPr>
              <a:defRPr/>
            </a:lvl1pPr>
          </a:lstStyle>
          <a:p>
            <a:r>
              <a:rPr lang="en-US" dirty="0"/>
              <a:t>Arial Bold 36pt</a:t>
            </a:r>
          </a:p>
        </p:txBody>
      </p:sp>
      <p:sp>
        <p:nvSpPr>
          <p:cNvPr id="3" name="Slide Number Placeholder 2">
            <a:extLst>
              <a:ext uri="{FF2B5EF4-FFF2-40B4-BE49-F238E27FC236}">
                <a16:creationId xmlns:a16="http://schemas.microsoft.com/office/drawing/2014/main" id="{F3E3DF7E-82DA-4511-9613-383EAB5DF045}"/>
              </a:ext>
            </a:extLst>
          </p:cNvPr>
          <p:cNvSpPr>
            <a:spLocks noGrp="1"/>
          </p:cNvSpPr>
          <p:nvPr>
            <p:ph type="sldNum" sz="quarter" idx="10"/>
          </p:nvPr>
        </p:nvSpPr>
        <p:spPr/>
        <p:txBody>
          <a:bodyPr/>
          <a:lstStyle/>
          <a:p>
            <a:fld id="{C7CA7E87-410D-4887-AABD-1ABCEA8A29CF}" type="slidenum">
              <a:rPr lang="en-US" smtClean="0"/>
              <a:pPr/>
              <a:t>‹#›</a:t>
            </a:fld>
            <a:endParaRPr lang="en-US"/>
          </a:p>
        </p:txBody>
      </p:sp>
      <p:sp>
        <p:nvSpPr>
          <p:cNvPr id="4" name="TextBox 3">
            <a:extLst>
              <a:ext uri="{FF2B5EF4-FFF2-40B4-BE49-F238E27FC236}">
                <a16:creationId xmlns:a16="http://schemas.microsoft.com/office/drawing/2014/main" id="{FA9190F4-B4B6-4D00-B061-469B72C01C86}"/>
              </a:ext>
            </a:extLst>
          </p:cNvPr>
          <p:cNvSpPr txBox="1">
            <a:spLocks noChangeArrowheads="1"/>
          </p:cNvSpPr>
          <p:nvPr userDrawn="1"/>
        </p:nvSpPr>
        <p:spPr bwMode="auto">
          <a:xfrm>
            <a:off x="3302000" y="4900549"/>
            <a:ext cx="517313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lgn="r">
              <a:defRPr/>
            </a:pPr>
            <a:r>
              <a:rPr lang="en-US" sz="600" dirty="0"/>
              <a:t>© 2019 UnitedHealth Group. Any use, copying or distribution without written permission from UnitedHealth Group is prohibited.</a:t>
            </a:r>
          </a:p>
        </p:txBody>
      </p:sp>
    </p:spTree>
    <p:extLst>
      <p:ext uri="{BB962C8B-B14F-4D97-AF65-F5344CB8AC3E}">
        <p14:creationId xmlns:p14="http://schemas.microsoft.com/office/powerpoint/2010/main" val="2615631773"/>
      </p:ext>
    </p:extLst>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1_Full Page - Gre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F644B7D-EB0F-436E-9968-604FA6033505}"/>
              </a:ext>
            </a:extLst>
          </p:cNvPr>
          <p:cNvGraphicFramePr>
            <a:graphicFrameLocks noChangeAspect="1"/>
          </p:cNvGraphicFramePr>
          <p:nvPr>
            <p:custDataLst>
              <p:tags r:id="rId2"/>
            </p:custDataLst>
            <p:extLst>
              <p:ext uri="{D42A27DB-BD31-4B8C-83A1-F6EECF244321}">
                <p14:modId xmlns:p14="http://schemas.microsoft.com/office/powerpoint/2010/main" val="2570181736"/>
              </p:ext>
            </p:extLst>
          </p:nvPr>
        </p:nvGraphicFramePr>
        <p:xfrm>
          <a:off x="1591" y="1192"/>
          <a:ext cx="1587" cy="1190"/>
        </p:xfrm>
        <a:graphic>
          <a:graphicData uri="http://schemas.openxmlformats.org/presentationml/2006/ole">
            <mc:AlternateContent xmlns:mc="http://schemas.openxmlformats.org/markup-compatibility/2006">
              <mc:Choice xmlns:v="urn:schemas-microsoft-com:vml" Requires="v">
                <p:oleObj spid="_x0000_s10241" name="think-cell Slide" r:id="rId4" imgW="408" imgH="408" progId="TCLayout.ActiveDocument.1">
                  <p:embed/>
                </p:oleObj>
              </mc:Choice>
              <mc:Fallback>
                <p:oleObj name="think-cell Slide" r:id="rId4" imgW="408" imgH="408" progId="TCLayout.ActiveDocument.1">
                  <p:embed/>
                  <p:pic>
                    <p:nvPicPr>
                      <p:cNvPr id="6" name="Object 5" hidden="1">
                        <a:extLst>
                          <a:ext uri="{FF2B5EF4-FFF2-40B4-BE49-F238E27FC236}">
                            <a16:creationId xmlns:a16="http://schemas.microsoft.com/office/drawing/2014/main" id="{CF644B7D-EB0F-436E-9968-604FA6033505}"/>
                          </a:ext>
                        </a:extLst>
                      </p:cNvPr>
                      <p:cNvPicPr/>
                      <p:nvPr/>
                    </p:nvPicPr>
                    <p:blipFill>
                      <a:blip r:embed="rId5"/>
                      <a:stretch>
                        <a:fillRect/>
                      </a:stretch>
                    </p:blipFill>
                    <p:spPr>
                      <a:xfrm>
                        <a:off x="1591" y="1192"/>
                        <a:ext cx="1587" cy="1190"/>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6D316E1B-CC8A-4535-8B29-F32E4F33F4BB}"/>
              </a:ext>
            </a:extLst>
          </p:cNvPr>
          <p:cNvSpPr/>
          <p:nvPr/>
        </p:nvSpPr>
        <p:spPr>
          <a:xfrm>
            <a:off x="0" y="0"/>
            <a:ext cx="9144000" cy="1028700"/>
          </a:xfrm>
          <a:prstGeom prst="rec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solidFill>
                <a:srgbClr val="424242"/>
              </a:solidFill>
            </a:endParaRPr>
          </a:p>
        </p:txBody>
      </p:sp>
      <p:sp>
        <p:nvSpPr>
          <p:cNvPr id="2" name="Title 1">
            <a:extLst>
              <a:ext uri="{FF2B5EF4-FFF2-40B4-BE49-F238E27FC236}">
                <a16:creationId xmlns:a16="http://schemas.microsoft.com/office/drawing/2014/main" id="{E1263E92-64DE-40BC-845A-2B9C514D89C4}"/>
              </a:ext>
            </a:extLst>
          </p:cNvPr>
          <p:cNvSpPr>
            <a:spLocks noGrp="1"/>
          </p:cNvSpPr>
          <p:nvPr>
            <p:ph type="title" hasCustomPrompt="1"/>
          </p:nvPr>
        </p:nvSpPr>
        <p:spPr/>
        <p:txBody>
          <a:bodyPr/>
          <a:lstStyle>
            <a:lvl1pPr>
              <a:defRPr>
                <a:solidFill>
                  <a:schemeClr val="accent1"/>
                </a:solidFill>
              </a:defRPr>
            </a:lvl1pPr>
          </a:lstStyle>
          <a:p>
            <a:r>
              <a:rPr lang="en-US" dirty="0"/>
              <a:t>Arial Bold 36pt</a:t>
            </a:r>
          </a:p>
        </p:txBody>
      </p:sp>
      <p:sp>
        <p:nvSpPr>
          <p:cNvPr id="4" name="Content Placeholder 3">
            <a:extLst>
              <a:ext uri="{FF2B5EF4-FFF2-40B4-BE49-F238E27FC236}">
                <a16:creationId xmlns:a16="http://schemas.microsoft.com/office/drawing/2014/main" id="{2087185B-7B77-40DF-9AE9-0B7AC509CDB6}"/>
              </a:ext>
            </a:extLst>
          </p:cNvPr>
          <p:cNvSpPr>
            <a:spLocks noGrp="1"/>
          </p:cNvSpPr>
          <p:nvPr>
            <p:ph sz="quarter" idx="10" hasCustomPrompt="1"/>
          </p:nvPr>
        </p:nvSpPr>
        <p:spPr>
          <a:xfrm>
            <a:off x="704088" y="1405891"/>
            <a:ext cx="7982712" cy="3286125"/>
          </a:xfrm>
        </p:spPr>
        <p:txBody>
          <a:bodyPr/>
          <a:lstStyle>
            <a:lvl1pPr>
              <a:defRPr/>
            </a:lvl1pPr>
            <a:lvl2pPr>
              <a:defRPr/>
            </a:lvl2pPr>
            <a:lvl3pPr>
              <a:defRPr/>
            </a:lvl3pPr>
            <a:lvl4pPr>
              <a:defRPr/>
            </a:lvl4pPr>
            <a:lvl5pPr>
              <a:defRPr/>
            </a:lvl5pPr>
          </a:lstStyle>
          <a:p>
            <a:pPr lvl="0"/>
            <a:r>
              <a:rPr lang="en-US" dirty="0"/>
              <a:t>Arial 24pt </a:t>
            </a:r>
          </a:p>
          <a:p>
            <a:pPr lvl="1"/>
            <a:r>
              <a:rPr lang="en-US" dirty="0"/>
              <a:t>Arial 24pt </a:t>
            </a:r>
          </a:p>
          <a:p>
            <a:pPr lvl="2"/>
            <a:r>
              <a:rPr lang="en-US" dirty="0"/>
              <a:t>Arial 20pt </a:t>
            </a:r>
          </a:p>
          <a:p>
            <a:pPr lvl="3"/>
            <a:r>
              <a:rPr lang="en-US" dirty="0"/>
              <a:t>Arial 20pt </a:t>
            </a:r>
          </a:p>
          <a:p>
            <a:pPr lvl="4"/>
            <a:r>
              <a:rPr lang="en-US" dirty="0"/>
              <a:t>Arial 20pt </a:t>
            </a:r>
          </a:p>
        </p:txBody>
      </p:sp>
      <p:sp>
        <p:nvSpPr>
          <p:cNvPr id="7" name="Slide Number Placeholder 6">
            <a:extLst>
              <a:ext uri="{FF2B5EF4-FFF2-40B4-BE49-F238E27FC236}">
                <a16:creationId xmlns:a16="http://schemas.microsoft.com/office/drawing/2014/main" id="{8805F6AA-99CB-468F-8116-E8CAEF4A8093}"/>
              </a:ext>
            </a:extLst>
          </p:cNvPr>
          <p:cNvSpPr>
            <a:spLocks noGrp="1"/>
          </p:cNvSpPr>
          <p:nvPr>
            <p:ph type="sldNum" sz="quarter" idx="11"/>
          </p:nvPr>
        </p:nvSpPr>
        <p:spPr/>
        <p:txBody>
          <a:bodyPr/>
          <a:lstStyle/>
          <a:p>
            <a:fld id="{6575370D-4E78-C44F-8DB3-41D140BF8DE9}" type="slidenum">
              <a:rPr lang="en-US" smtClean="0">
                <a:solidFill>
                  <a:srgbClr val="424242"/>
                </a:solidFill>
              </a:rPr>
              <a:pPr/>
              <a:t>‹#›</a:t>
            </a:fld>
            <a:endParaRPr lang="en-US" dirty="0">
              <a:solidFill>
                <a:srgbClr val="424242"/>
              </a:solidFill>
            </a:endParaRPr>
          </a:p>
        </p:txBody>
      </p:sp>
    </p:spTree>
    <p:extLst>
      <p:ext uri="{BB962C8B-B14F-4D97-AF65-F5344CB8AC3E}">
        <p14:creationId xmlns:p14="http://schemas.microsoft.com/office/powerpoint/2010/main" val="17359466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4_Divider Slide 2">
    <p:spTree>
      <p:nvGrpSpPr>
        <p:cNvPr id="1" name=""/>
        <p:cNvGrpSpPr/>
        <p:nvPr/>
      </p:nvGrpSpPr>
      <p:grpSpPr>
        <a:xfrm>
          <a:off x="0" y="0"/>
          <a:ext cx="0" cy="0"/>
          <a:chOff x="0" y="0"/>
          <a:chExt cx="0" cy="0"/>
        </a:xfrm>
      </p:grpSpPr>
      <p:sp>
        <p:nvSpPr>
          <p:cNvPr id="10" name="Slide Number Placeholder 5"/>
          <p:cNvSpPr txBox="1">
            <a:spLocks/>
          </p:cNvSpPr>
          <p:nvPr userDrawn="1"/>
        </p:nvSpPr>
        <p:spPr>
          <a:xfrm>
            <a:off x="8229600" y="4881126"/>
            <a:ext cx="457200" cy="157163"/>
          </a:xfrm>
          <a:prstGeom prst="rect">
            <a:avLst/>
          </a:prstGeom>
        </p:spPr>
        <p:txBody>
          <a:bodyPr vert="horz" wrap="none" lIns="0" tIns="0" rIns="0" bIns="0" rtlCol="0" anchor="ctr"/>
          <a:lstStyle>
            <a:defPPr>
              <a:defRPr lang="en-US"/>
            </a:defPPr>
            <a:lvl1pPr marL="0" algn="r" defTabSz="914400" rtl="0" eaLnBrk="1" latinLnBrk="0" hangingPunct="1">
              <a:defRPr sz="800" b="1"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EE22CD0-11F5-4647-B802-77FC0A9339C4}" type="slidenum">
              <a:rPr lang="en-US" smtClean="0">
                <a:solidFill>
                  <a:srgbClr val="53565A"/>
                </a:solidFill>
              </a:rPr>
              <a:pPr/>
              <a:t>‹#›</a:t>
            </a:fld>
            <a:endParaRPr lang="en-US" sz="900" dirty="0">
              <a:solidFill>
                <a:srgbClr val="53565A"/>
              </a:solidFill>
            </a:endParaRPr>
          </a:p>
        </p:txBody>
      </p:sp>
    </p:spTree>
    <p:custDataLst>
      <p:tags r:id="rId1"/>
    </p:custDataLst>
    <p:extLst>
      <p:ext uri="{BB962C8B-B14F-4D97-AF65-F5344CB8AC3E}">
        <p14:creationId xmlns:p14="http://schemas.microsoft.com/office/powerpoint/2010/main" val="35945316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reaker-Green">
    <p:bg>
      <p:bgPr>
        <a:solidFill>
          <a:schemeClr val="accent3"/>
        </a:solidFill>
        <a:effectLst/>
      </p:bgPr>
    </p:bg>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C8D84EE0-D6D3-4DF7-89EB-A483591203B1}"/>
              </a:ext>
            </a:extLst>
          </p:cNvPr>
          <p:cNvSpPr>
            <a:spLocks noGrp="1"/>
          </p:cNvSpPr>
          <p:nvPr>
            <p:ph type="body" sz="quarter" idx="10" hasCustomPrompt="1"/>
          </p:nvPr>
        </p:nvSpPr>
        <p:spPr>
          <a:xfrm>
            <a:off x="838668" y="1869562"/>
            <a:ext cx="7956529" cy="1665208"/>
          </a:xfrm>
          <a:prstGeom prst="rect">
            <a:avLst/>
          </a:prstGeom>
        </p:spPr>
        <p:txBody>
          <a:bodyPr vert="horz" lIns="0" rIns="0" anchor="ctr">
            <a:noAutofit/>
          </a:bodyPr>
          <a:lstStyle>
            <a:lvl1pPr marL="0" indent="0" defTabSz="1018824">
              <a:lnSpc>
                <a:spcPts val="6685"/>
              </a:lnSpc>
              <a:spcBef>
                <a:spcPts val="0"/>
              </a:spcBef>
              <a:buClr>
                <a:schemeClr val="accent5"/>
              </a:buClr>
              <a:buNone/>
              <a:defRPr sz="6000" b="1" i="0">
                <a:solidFill>
                  <a:schemeClr val="bg1"/>
                </a:solidFill>
                <a:latin typeface="+mj-lt"/>
                <a:cs typeface="Arial"/>
              </a:defRPr>
            </a:lvl1pPr>
          </a:lstStyle>
          <a:p>
            <a:pPr marL="0" lvl="0" indent="0" defTabSz="1018824">
              <a:lnSpc>
                <a:spcPts val="6685"/>
              </a:lnSpc>
              <a:buClr>
                <a:schemeClr val="accent5"/>
              </a:buClr>
              <a:buNone/>
            </a:pPr>
            <a:r>
              <a:rPr lang="en-US" dirty="0"/>
              <a:t>BREAKER </a:t>
            </a:r>
            <a:br>
              <a:rPr lang="en-US" dirty="0"/>
            </a:br>
            <a:r>
              <a:rPr lang="en-US" dirty="0"/>
              <a:t>ARIAL BOLD 60PT</a:t>
            </a:r>
          </a:p>
        </p:txBody>
      </p:sp>
    </p:spTree>
    <p:extLst>
      <p:ext uri="{BB962C8B-B14F-4D97-AF65-F5344CB8AC3E}">
        <p14:creationId xmlns:p14="http://schemas.microsoft.com/office/powerpoint/2010/main" val="665471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reaker-Grey">
    <p:bg>
      <p:bgPr>
        <a:solidFill>
          <a:srgbClr val="999999"/>
        </a:solidFill>
        <a:effectLst/>
      </p:bgPr>
    </p:bg>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8F3880FB-D2C3-4337-B7B6-06E1B7DC60AA}"/>
              </a:ext>
            </a:extLst>
          </p:cNvPr>
          <p:cNvSpPr>
            <a:spLocks noGrp="1"/>
          </p:cNvSpPr>
          <p:nvPr>
            <p:ph type="body" sz="quarter" idx="10" hasCustomPrompt="1"/>
          </p:nvPr>
        </p:nvSpPr>
        <p:spPr>
          <a:xfrm>
            <a:off x="838668" y="1869562"/>
            <a:ext cx="7956529" cy="1665208"/>
          </a:xfrm>
          <a:prstGeom prst="rect">
            <a:avLst/>
          </a:prstGeom>
        </p:spPr>
        <p:txBody>
          <a:bodyPr vert="horz" lIns="0" rIns="0" anchor="ctr">
            <a:noAutofit/>
          </a:bodyPr>
          <a:lstStyle>
            <a:lvl1pPr marL="0" indent="0" defTabSz="1018824">
              <a:lnSpc>
                <a:spcPts val="6685"/>
              </a:lnSpc>
              <a:spcBef>
                <a:spcPts val="0"/>
              </a:spcBef>
              <a:buClr>
                <a:schemeClr val="accent5"/>
              </a:buClr>
              <a:buNone/>
              <a:defRPr sz="6000" b="1" i="0">
                <a:solidFill>
                  <a:schemeClr val="bg1"/>
                </a:solidFill>
                <a:latin typeface="+mj-lt"/>
                <a:cs typeface="Arial"/>
              </a:defRPr>
            </a:lvl1pPr>
          </a:lstStyle>
          <a:p>
            <a:pPr marL="0" lvl="0" indent="0" defTabSz="1018824">
              <a:lnSpc>
                <a:spcPts val="6685"/>
              </a:lnSpc>
              <a:buClr>
                <a:schemeClr val="accent5"/>
              </a:buClr>
              <a:buNone/>
            </a:pPr>
            <a:r>
              <a:rPr lang="en-US" dirty="0"/>
              <a:t>BREAKER </a:t>
            </a:r>
            <a:br>
              <a:rPr lang="en-US" dirty="0"/>
            </a:br>
            <a:r>
              <a:rPr lang="en-US" dirty="0"/>
              <a:t>ARIAL BOLD 60PT</a:t>
            </a:r>
          </a:p>
        </p:txBody>
      </p:sp>
    </p:spTree>
    <p:extLst>
      <p:ext uri="{BB962C8B-B14F-4D97-AF65-F5344CB8AC3E}">
        <p14:creationId xmlns:p14="http://schemas.microsoft.com/office/powerpoint/2010/main" val="3397617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Full Page -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FB18392-0FDE-4A9D-8675-682554B980EC}"/>
              </a:ext>
            </a:extLst>
          </p:cNvPr>
          <p:cNvSpPr/>
          <p:nvPr userDrawn="1"/>
        </p:nvSpPr>
        <p:spPr>
          <a:xfrm>
            <a:off x="0" y="0"/>
            <a:ext cx="9144000" cy="10287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927E40C9-7517-4B2D-AAB7-5F2E4A6EF518}"/>
              </a:ext>
            </a:extLst>
          </p:cNvPr>
          <p:cNvSpPr>
            <a:spLocks noGrp="1"/>
          </p:cNvSpPr>
          <p:nvPr>
            <p:ph type="title" hasCustomPrompt="1"/>
          </p:nvPr>
        </p:nvSpPr>
        <p:spPr/>
        <p:txBody>
          <a:bodyPr/>
          <a:lstStyle>
            <a:lvl1pPr>
              <a:defRPr/>
            </a:lvl1pPr>
          </a:lstStyle>
          <a:p>
            <a:r>
              <a:rPr lang="en-US" dirty="0"/>
              <a:t>Arial Bold 36pt</a:t>
            </a:r>
          </a:p>
        </p:txBody>
      </p:sp>
      <p:sp>
        <p:nvSpPr>
          <p:cNvPr id="4" name="Content Placeholder 3">
            <a:extLst>
              <a:ext uri="{FF2B5EF4-FFF2-40B4-BE49-F238E27FC236}">
                <a16:creationId xmlns:a16="http://schemas.microsoft.com/office/drawing/2014/main" id="{9636DBF8-2606-48AE-B144-B248B9B846AE}"/>
              </a:ext>
            </a:extLst>
          </p:cNvPr>
          <p:cNvSpPr>
            <a:spLocks noGrp="1"/>
          </p:cNvSpPr>
          <p:nvPr>
            <p:ph sz="quarter" idx="10" hasCustomPrompt="1"/>
          </p:nvPr>
        </p:nvSpPr>
        <p:spPr>
          <a:xfrm>
            <a:off x="704088" y="1405890"/>
            <a:ext cx="7982712" cy="3280410"/>
          </a:xfrm>
        </p:spPr>
        <p:txBody>
          <a:bodyPr/>
          <a:lstStyle>
            <a:lvl1pPr>
              <a:defRPr/>
            </a:lvl1pPr>
            <a:lvl2pPr>
              <a:defRPr/>
            </a:lvl2pPr>
            <a:lvl3pPr>
              <a:defRPr/>
            </a:lvl3pPr>
            <a:lvl4pPr>
              <a:defRPr/>
            </a:lvl4pPr>
            <a:lvl5pPr>
              <a:defRPr/>
            </a:lvl5pPr>
          </a:lstStyle>
          <a:p>
            <a:pPr lvl="0"/>
            <a:r>
              <a:rPr lang="en-US" dirty="0"/>
              <a:t>Arial 24pt </a:t>
            </a:r>
          </a:p>
          <a:p>
            <a:pPr lvl="1"/>
            <a:r>
              <a:rPr lang="en-US" dirty="0"/>
              <a:t>Arial 24pt </a:t>
            </a:r>
          </a:p>
          <a:p>
            <a:pPr lvl="2"/>
            <a:r>
              <a:rPr lang="en-US" dirty="0"/>
              <a:t>Arial 20pt </a:t>
            </a:r>
          </a:p>
          <a:p>
            <a:pPr lvl="3"/>
            <a:r>
              <a:rPr lang="en-US" dirty="0"/>
              <a:t>Arial 20pt </a:t>
            </a:r>
          </a:p>
          <a:p>
            <a:pPr lvl="4"/>
            <a:r>
              <a:rPr lang="en-US" dirty="0"/>
              <a:t>Arial 20pt </a:t>
            </a:r>
          </a:p>
        </p:txBody>
      </p:sp>
      <p:sp>
        <p:nvSpPr>
          <p:cNvPr id="5" name="Slide Number Placeholder 4">
            <a:extLst>
              <a:ext uri="{FF2B5EF4-FFF2-40B4-BE49-F238E27FC236}">
                <a16:creationId xmlns:a16="http://schemas.microsoft.com/office/drawing/2014/main" id="{F838042B-8F0F-4283-A029-A5A4A27BE0DD}"/>
              </a:ext>
            </a:extLst>
          </p:cNvPr>
          <p:cNvSpPr>
            <a:spLocks noGrp="1"/>
          </p:cNvSpPr>
          <p:nvPr>
            <p:ph type="sldNum" sz="quarter" idx="11"/>
          </p:nvPr>
        </p:nvSpPr>
        <p:spPr/>
        <p:txBody>
          <a:bodyPr/>
          <a:lstStyle/>
          <a:p>
            <a:fld id="{6575370D-4E78-C44F-8DB3-41D140BF8DE9}" type="slidenum">
              <a:rPr lang="en-US" smtClean="0"/>
              <a:pPr/>
              <a:t>‹#›</a:t>
            </a:fld>
            <a:endParaRPr lang="en-US" dirty="0"/>
          </a:p>
        </p:txBody>
      </p:sp>
      <p:pic>
        <p:nvPicPr>
          <p:cNvPr id="10" name="Picture 9">
            <a:extLst>
              <a:ext uri="{FF2B5EF4-FFF2-40B4-BE49-F238E27FC236}">
                <a16:creationId xmlns:a16="http://schemas.microsoft.com/office/drawing/2014/main" id="{77E75CA7-F867-4BE9-B137-EBA615DB606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2" r="2147" b="-2"/>
          <a:stretch/>
        </p:blipFill>
        <p:spPr>
          <a:xfrm>
            <a:off x="685801" y="4889754"/>
            <a:ext cx="1366859" cy="102208"/>
          </a:xfrm>
          <a:prstGeom prst="rect">
            <a:avLst/>
          </a:prstGeom>
        </p:spPr>
      </p:pic>
      <p:sp>
        <p:nvSpPr>
          <p:cNvPr id="11" name="TextBox 10">
            <a:extLst>
              <a:ext uri="{FF2B5EF4-FFF2-40B4-BE49-F238E27FC236}">
                <a16:creationId xmlns:a16="http://schemas.microsoft.com/office/drawing/2014/main" id="{E1C65A50-DEA6-4CC9-8E90-5F13B4BCA22B}"/>
              </a:ext>
            </a:extLst>
          </p:cNvPr>
          <p:cNvSpPr txBox="1">
            <a:spLocks noChangeArrowheads="1"/>
          </p:cNvSpPr>
          <p:nvPr userDrawn="1"/>
        </p:nvSpPr>
        <p:spPr bwMode="auto">
          <a:xfrm>
            <a:off x="3302000" y="4900549"/>
            <a:ext cx="517313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lgn="r">
              <a:defRPr/>
            </a:pPr>
            <a:r>
              <a:rPr lang="en-US" sz="600" dirty="0"/>
              <a:t>© 2019 UnitedHealth Group. Any use, copying or distribution without written permission from UnitedHealth Group is prohibited.</a:t>
            </a:r>
          </a:p>
        </p:txBody>
      </p:sp>
    </p:spTree>
    <p:extLst>
      <p:ext uri="{BB962C8B-B14F-4D97-AF65-F5344CB8AC3E}">
        <p14:creationId xmlns:p14="http://schemas.microsoft.com/office/powerpoint/2010/main" val="161087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ll Page - Gre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F644B7D-EB0F-436E-9968-604FA6033505}"/>
              </a:ext>
            </a:extLst>
          </p:cNvPr>
          <p:cNvGraphicFramePr>
            <a:graphicFrameLocks noChangeAspect="1"/>
          </p:cNvGraphicFramePr>
          <p:nvPr>
            <p:custDataLst>
              <p:tags r:id="rId2"/>
            </p:custDataLst>
            <p:extLst>
              <p:ext uri="{D42A27DB-BD31-4B8C-83A1-F6EECF244321}">
                <p14:modId xmlns:p14="http://schemas.microsoft.com/office/powerpoint/2010/main" val="509027235"/>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2049" name="think-cell Slide" r:id="rId4" imgW="408" imgH="408" progId="TCLayout.ActiveDocument.1">
                  <p:embed/>
                </p:oleObj>
              </mc:Choice>
              <mc:Fallback>
                <p:oleObj name="think-cell Slide" r:id="rId4" imgW="408" imgH="408" progId="TCLayout.ActiveDocument.1">
                  <p:embed/>
                  <p:pic>
                    <p:nvPicPr>
                      <p:cNvPr id="6" name="Object 5" hidden="1">
                        <a:extLst>
                          <a:ext uri="{FF2B5EF4-FFF2-40B4-BE49-F238E27FC236}">
                            <a16:creationId xmlns:a16="http://schemas.microsoft.com/office/drawing/2014/main" id="{CF644B7D-EB0F-436E-9968-604FA6033505}"/>
                          </a:ext>
                        </a:extLst>
                      </p:cNvPr>
                      <p:cNvPicPr/>
                      <p:nvPr/>
                    </p:nvPicPr>
                    <p:blipFill>
                      <a:blip r:embed="rId5"/>
                      <a:stretch>
                        <a:fillRect/>
                      </a:stretch>
                    </p:blipFill>
                    <p:spPr>
                      <a:xfrm>
                        <a:off x="1589" y="1192"/>
                        <a:ext cx="1587" cy="1190"/>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6D316E1B-CC8A-4535-8B29-F32E4F33F4BB}"/>
              </a:ext>
            </a:extLst>
          </p:cNvPr>
          <p:cNvSpPr/>
          <p:nvPr/>
        </p:nvSpPr>
        <p:spPr>
          <a:xfrm>
            <a:off x="0" y="0"/>
            <a:ext cx="9144000" cy="1028700"/>
          </a:xfrm>
          <a:prstGeom prst="rec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2" name="Title 1">
            <a:extLst>
              <a:ext uri="{FF2B5EF4-FFF2-40B4-BE49-F238E27FC236}">
                <a16:creationId xmlns:a16="http://schemas.microsoft.com/office/drawing/2014/main" id="{E1263E92-64DE-40BC-845A-2B9C514D89C4}"/>
              </a:ext>
            </a:extLst>
          </p:cNvPr>
          <p:cNvSpPr>
            <a:spLocks noGrp="1"/>
          </p:cNvSpPr>
          <p:nvPr>
            <p:ph type="title" hasCustomPrompt="1"/>
          </p:nvPr>
        </p:nvSpPr>
        <p:spPr/>
        <p:txBody>
          <a:bodyPr/>
          <a:lstStyle>
            <a:lvl1pPr>
              <a:defRPr>
                <a:solidFill>
                  <a:schemeClr val="accent1"/>
                </a:solidFill>
              </a:defRPr>
            </a:lvl1pPr>
          </a:lstStyle>
          <a:p>
            <a:r>
              <a:rPr lang="en-US" dirty="0"/>
              <a:t>Arial Bold 36pt</a:t>
            </a:r>
          </a:p>
        </p:txBody>
      </p:sp>
      <p:sp>
        <p:nvSpPr>
          <p:cNvPr id="4" name="Content Placeholder 3">
            <a:extLst>
              <a:ext uri="{FF2B5EF4-FFF2-40B4-BE49-F238E27FC236}">
                <a16:creationId xmlns:a16="http://schemas.microsoft.com/office/drawing/2014/main" id="{2087185B-7B77-40DF-9AE9-0B7AC509CDB6}"/>
              </a:ext>
            </a:extLst>
          </p:cNvPr>
          <p:cNvSpPr>
            <a:spLocks noGrp="1"/>
          </p:cNvSpPr>
          <p:nvPr>
            <p:ph sz="quarter" idx="10" hasCustomPrompt="1"/>
          </p:nvPr>
        </p:nvSpPr>
        <p:spPr>
          <a:xfrm>
            <a:off x="704088" y="1405890"/>
            <a:ext cx="7982712" cy="3286125"/>
          </a:xfrm>
        </p:spPr>
        <p:txBody>
          <a:bodyPr/>
          <a:lstStyle>
            <a:lvl1pPr>
              <a:defRPr/>
            </a:lvl1pPr>
            <a:lvl2pPr>
              <a:defRPr/>
            </a:lvl2pPr>
            <a:lvl3pPr>
              <a:defRPr/>
            </a:lvl3pPr>
            <a:lvl4pPr>
              <a:defRPr/>
            </a:lvl4pPr>
            <a:lvl5pPr>
              <a:defRPr/>
            </a:lvl5pPr>
          </a:lstStyle>
          <a:p>
            <a:pPr lvl="0"/>
            <a:r>
              <a:rPr lang="en-US" dirty="0"/>
              <a:t>Arial 24pt </a:t>
            </a:r>
          </a:p>
          <a:p>
            <a:pPr lvl="1"/>
            <a:r>
              <a:rPr lang="en-US" dirty="0"/>
              <a:t>Arial 24pt </a:t>
            </a:r>
          </a:p>
          <a:p>
            <a:pPr lvl="2"/>
            <a:r>
              <a:rPr lang="en-US" dirty="0"/>
              <a:t>Arial 20pt </a:t>
            </a:r>
          </a:p>
          <a:p>
            <a:pPr lvl="3"/>
            <a:r>
              <a:rPr lang="en-US" dirty="0"/>
              <a:t>Arial 20pt </a:t>
            </a:r>
          </a:p>
          <a:p>
            <a:pPr lvl="4"/>
            <a:r>
              <a:rPr lang="en-US" dirty="0"/>
              <a:t>Arial 20pt </a:t>
            </a:r>
          </a:p>
        </p:txBody>
      </p:sp>
      <p:sp>
        <p:nvSpPr>
          <p:cNvPr id="7" name="Slide Number Placeholder 6">
            <a:extLst>
              <a:ext uri="{FF2B5EF4-FFF2-40B4-BE49-F238E27FC236}">
                <a16:creationId xmlns:a16="http://schemas.microsoft.com/office/drawing/2014/main" id="{8805F6AA-99CB-468F-8116-E8CAEF4A8093}"/>
              </a:ext>
            </a:extLst>
          </p:cNvPr>
          <p:cNvSpPr>
            <a:spLocks noGrp="1"/>
          </p:cNvSpPr>
          <p:nvPr>
            <p:ph type="sldNum" sz="quarter" idx="11"/>
          </p:nvPr>
        </p:nvSpPr>
        <p:spPr/>
        <p:txBody>
          <a:bodyPr/>
          <a:lstStyle/>
          <a:p>
            <a:fld id="{6575370D-4E78-C44F-8DB3-41D140BF8DE9}" type="slidenum">
              <a:rPr lang="en-US" smtClean="0"/>
              <a:pPr/>
              <a:t>‹#›</a:t>
            </a:fld>
            <a:endParaRPr lang="en-US" dirty="0"/>
          </a:p>
        </p:txBody>
      </p:sp>
      <p:pic>
        <p:nvPicPr>
          <p:cNvPr id="10" name="Picture 9">
            <a:extLst>
              <a:ext uri="{FF2B5EF4-FFF2-40B4-BE49-F238E27FC236}">
                <a16:creationId xmlns:a16="http://schemas.microsoft.com/office/drawing/2014/main" id="{FEDD541F-1852-4358-AE90-42ED9E8DDCDE}"/>
              </a:ext>
            </a:extLst>
          </p:cNvPr>
          <p:cNvPicPr>
            <a:picLocks noChangeAspect="1"/>
          </p:cNvPicPr>
          <p:nvPr userDrawn="1"/>
        </p:nvPicPr>
        <p:blipFill rotWithShape="1">
          <a:blip r:embed="rId6" cstate="print">
            <a:extLst>
              <a:ext uri="{28A0092B-C50C-407E-A947-70E740481C1C}">
                <a14:useLocalDpi xmlns:a14="http://schemas.microsoft.com/office/drawing/2010/main"/>
              </a:ext>
            </a:extLst>
          </a:blip>
          <a:srcRect l="1" t="1" r="1909" b="-1"/>
          <a:stretch/>
        </p:blipFill>
        <p:spPr>
          <a:xfrm>
            <a:off x="685801" y="4892521"/>
            <a:ext cx="1333070" cy="99441"/>
          </a:xfrm>
          <a:prstGeom prst="rect">
            <a:avLst/>
          </a:prstGeom>
        </p:spPr>
      </p:pic>
      <p:sp>
        <p:nvSpPr>
          <p:cNvPr id="11" name="TextBox 10">
            <a:extLst>
              <a:ext uri="{FF2B5EF4-FFF2-40B4-BE49-F238E27FC236}">
                <a16:creationId xmlns:a16="http://schemas.microsoft.com/office/drawing/2014/main" id="{15025355-9375-403E-9D97-ADA1DD444385}"/>
              </a:ext>
            </a:extLst>
          </p:cNvPr>
          <p:cNvSpPr txBox="1">
            <a:spLocks noChangeArrowheads="1"/>
          </p:cNvSpPr>
          <p:nvPr userDrawn="1"/>
        </p:nvSpPr>
        <p:spPr bwMode="auto">
          <a:xfrm>
            <a:off x="3302000" y="4900549"/>
            <a:ext cx="517313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lgn="r">
              <a:defRPr/>
            </a:pPr>
            <a:r>
              <a:rPr lang="en-US" sz="600" dirty="0"/>
              <a:t>© 2019 UnitedHealth Group. Any use, copying or distribution without written permission from UnitedHealth Group is prohibited.</a:t>
            </a:r>
          </a:p>
        </p:txBody>
      </p:sp>
    </p:spTree>
    <p:extLst>
      <p:ext uri="{BB962C8B-B14F-4D97-AF65-F5344CB8AC3E}">
        <p14:creationId xmlns:p14="http://schemas.microsoft.com/office/powerpoint/2010/main" val="1454279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 Blue">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DDB5CC5C-F030-4724-81FA-33C3B9159A30}"/>
              </a:ext>
            </a:extLst>
          </p:cNvPr>
          <p:cNvSpPr>
            <a:spLocks noGrp="1"/>
          </p:cNvSpPr>
          <p:nvPr>
            <p:ph sz="quarter" idx="13" hasCustomPrompt="1"/>
          </p:nvPr>
        </p:nvSpPr>
        <p:spPr>
          <a:xfrm>
            <a:off x="4843464" y="1400176"/>
            <a:ext cx="3546475" cy="3108722"/>
          </a:xfrm>
        </p:spPr>
        <p:txBody>
          <a:bodyPr/>
          <a:lstStyle>
            <a:lvl1pPr>
              <a:defRPr/>
            </a:lvl1pPr>
            <a:lvl2pPr>
              <a:defRPr/>
            </a:lvl2pPr>
            <a:lvl3pPr>
              <a:defRPr/>
            </a:lvl3pPr>
            <a:lvl4pPr>
              <a:defRPr/>
            </a:lvl4pPr>
            <a:lvl5pPr>
              <a:defRPr/>
            </a:lvl5pPr>
          </a:lstStyle>
          <a:p>
            <a:pPr lvl="0"/>
            <a:r>
              <a:rPr lang="en-US" dirty="0"/>
              <a:t>Arial 24pt </a:t>
            </a:r>
          </a:p>
          <a:p>
            <a:pPr lvl="1"/>
            <a:r>
              <a:rPr lang="en-US" dirty="0"/>
              <a:t>Arial 24pt </a:t>
            </a:r>
          </a:p>
          <a:p>
            <a:pPr lvl="2"/>
            <a:r>
              <a:rPr lang="en-US" dirty="0"/>
              <a:t>Arial 20pt </a:t>
            </a:r>
          </a:p>
          <a:p>
            <a:pPr lvl="3"/>
            <a:r>
              <a:rPr lang="en-US" dirty="0"/>
              <a:t>Arial 20pt </a:t>
            </a:r>
          </a:p>
          <a:p>
            <a:pPr lvl="4"/>
            <a:r>
              <a:rPr lang="en-US" dirty="0"/>
              <a:t>Arial 20pt </a:t>
            </a:r>
          </a:p>
        </p:txBody>
      </p:sp>
      <p:sp>
        <p:nvSpPr>
          <p:cNvPr id="14" name="Content Placeholder 9">
            <a:extLst>
              <a:ext uri="{FF2B5EF4-FFF2-40B4-BE49-F238E27FC236}">
                <a16:creationId xmlns:a16="http://schemas.microsoft.com/office/drawing/2014/main" id="{EB30387D-7E51-4F68-8F96-43BFBF86D0D5}"/>
              </a:ext>
            </a:extLst>
          </p:cNvPr>
          <p:cNvSpPr>
            <a:spLocks noGrp="1"/>
          </p:cNvSpPr>
          <p:nvPr>
            <p:ph sz="quarter" idx="14" hasCustomPrompt="1"/>
          </p:nvPr>
        </p:nvSpPr>
        <p:spPr>
          <a:xfrm>
            <a:off x="685800" y="1400176"/>
            <a:ext cx="3888512" cy="3125385"/>
          </a:xfrm>
        </p:spPr>
        <p:txBody>
          <a:bodyPr/>
          <a:lstStyle>
            <a:lvl1pPr>
              <a:defRPr/>
            </a:lvl1pPr>
            <a:lvl2pPr>
              <a:defRPr/>
            </a:lvl2pPr>
            <a:lvl3pPr>
              <a:defRPr/>
            </a:lvl3pPr>
            <a:lvl4pPr>
              <a:defRPr/>
            </a:lvl4pPr>
            <a:lvl5pPr>
              <a:defRPr/>
            </a:lvl5pPr>
          </a:lstStyle>
          <a:p>
            <a:pPr lvl="0"/>
            <a:r>
              <a:rPr lang="en-US" dirty="0"/>
              <a:t>Arial 24pt </a:t>
            </a:r>
          </a:p>
          <a:p>
            <a:pPr lvl="1"/>
            <a:r>
              <a:rPr lang="en-US" dirty="0"/>
              <a:t>Arial 24pt </a:t>
            </a:r>
          </a:p>
          <a:p>
            <a:pPr lvl="2"/>
            <a:r>
              <a:rPr lang="en-US" dirty="0"/>
              <a:t>Arial 20pt </a:t>
            </a:r>
          </a:p>
          <a:p>
            <a:pPr lvl="3"/>
            <a:r>
              <a:rPr lang="en-US" dirty="0"/>
              <a:t>Arial 20pt </a:t>
            </a:r>
          </a:p>
          <a:p>
            <a:pPr lvl="4"/>
            <a:r>
              <a:rPr lang="en-US" dirty="0"/>
              <a:t>Arial 20pt </a:t>
            </a:r>
          </a:p>
        </p:txBody>
      </p:sp>
      <p:sp>
        <p:nvSpPr>
          <p:cNvPr id="7" name="Rectangle 6">
            <a:extLst>
              <a:ext uri="{FF2B5EF4-FFF2-40B4-BE49-F238E27FC236}">
                <a16:creationId xmlns:a16="http://schemas.microsoft.com/office/drawing/2014/main" id="{BD4E6F08-3FBF-486D-9237-EECD97B54844}"/>
              </a:ext>
            </a:extLst>
          </p:cNvPr>
          <p:cNvSpPr/>
          <p:nvPr userDrawn="1"/>
        </p:nvSpPr>
        <p:spPr>
          <a:xfrm>
            <a:off x="0" y="0"/>
            <a:ext cx="9144000" cy="10287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11" name="Object 10" hidden="1">
            <a:extLst>
              <a:ext uri="{FF2B5EF4-FFF2-40B4-BE49-F238E27FC236}">
                <a16:creationId xmlns:a16="http://schemas.microsoft.com/office/drawing/2014/main" id="{45240704-9DD9-4D59-BBFF-411FC9AAEC40}"/>
              </a:ext>
            </a:extLst>
          </p:cNvPr>
          <p:cNvGraphicFramePr>
            <a:graphicFrameLocks noChangeAspect="1"/>
          </p:cNvGraphicFramePr>
          <p:nvPr>
            <p:custDataLst>
              <p:tags r:id="rId2"/>
            </p:custDataLst>
            <p:extLst>
              <p:ext uri="{D42A27DB-BD31-4B8C-83A1-F6EECF244321}">
                <p14:modId xmlns:p14="http://schemas.microsoft.com/office/powerpoint/2010/main" val="2145979103"/>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3073" name="think-cell Slide" r:id="rId4" imgW="408" imgH="408" progId="TCLayout.ActiveDocument.1">
                  <p:embed/>
                </p:oleObj>
              </mc:Choice>
              <mc:Fallback>
                <p:oleObj name="think-cell Slide" r:id="rId4" imgW="408" imgH="408" progId="TCLayout.ActiveDocument.1">
                  <p:embed/>
                  <p:pic>
                    <p:nvPicPr>
                      <p:cNvPr id="11" name="Object 10" hidden="1">
                        <a:extLst>
                          <a:ext uri="{FF2B5EF4-FFF2-40B4-BE49-F238E27FC236}">
                            <a16:creationId xmlns:a16="http://schemas.microsoft.com/office/drawing/2014/main" id="{45240704-9DD9-4D59-BBFF-411FC9AAEC40}"/>
                          </a:ext>
                        </a:extLst>
                      </p:cNvPr>
                      <p:cNvPicPr/>
                      <p:nvPr/>
                    </p:nvPicPr>
                    <p:blipFill>
                      <a:blip r:embed="rId5"/>
                      <a:stretch>
                        <a:fillRect/>
                      </a:stretch>
                    </p:blipFill>
                    <p:spPr>
                      <a:xfrm>
                        <a:off x="1589" y="1192"/>
                        <a:ext cx="1587" cy="1190"/>
                      </a:xfrm>
                      <a:prstGeom prst="rect">
                        <a:avLst/>
                      </a:prstGeom>
                    </p:spPr>
                  </p:pic>
                </p:oleObj>
              </mc:Fallback>
            </mc:AlternateContent>
          </a:graphicData>
        </a:graphic>
      </p:graphicFrame>
      <p:sp>
        <p:nvSpPr>
          <p:cNvPr id="8" name="Title 1"/>
          <p:cNvSpPr>
            <a:spLocks noGrp="1"/>
          </p:cNvSpPr>
          <p:nvPr>
            <p:ph type="title" hasCustomPrompt="1"/>
          </p:nvPr>
        </p:nvSpPr>
        <p:spPr>
          <a:xfrm>
            <a:off x="692378" y="376669"/>
            <a:ext cx="7994423" cy="475722"/>
          </a:xfrm>
          <a:prstGeom prst="rect">
            <a:avLst/>
          </a:prstGeom>
        </p:spPr>
        <p:txBody>
          <a:bodyPr vert="horz" lIns="0" rIns="0" anchor="ctr"/>
          <a:lstStyle>
            <a:lvl1pPr>
              <a:defRPr sz="3600" b="1" i="0">
                <a:solidFill>
                  <a:schemeClr val="bg1"/>
                </a:solidFill>
                <a:latin typeface="+mj-lt"/>
                <a:cs typeface="Arial"/>
              </a:defRPr>
            </a:lvl1pPr>
          </a:lstStyle>
          <a:p>
            <a:r>
              <a:rPr lang="en-US" dirty="0"/>
              <a:t>Arial Bold 36pt</a:t>
            </a:r>
          </a:p>
        </p:txBody>
      </p:sp>
      <p:sp>
        <p:nvSpPr>
          <p:cNvPr id="2" name="Slide Number Placeholder 1">
            <a:extLst>
              <a:ext uri="{FF2B5EF4-FFF2-40B4-BE49-F238E27FC236}">
                <a16:creationId xmlns:a16="http://schemas.microsoft.com/office/drawing/2014/main" id="{A5D6A73B-A327-4304-AE2F-3414E47D3E62}"/>
              </a:ext>
            </a:extLst>
          </p:cNvPr>
          <p:cNvSpPr>
            <a:spLocks noGrp="1"/>
          </p:cNvSpPr>
          <p:nvPr>
            <p:ph type="sldNum" sz="quarter" idx="12"/>
          </p:nvPr>
        </p:nvSpPr>
        <p:spPr/>
        <p:txBody>
          <a:bodyPr/>
          <a:lstStyle/>
          <a:p>
            <a:fld id="{6575370D-4E78-C44F-8DB3-41D140BF8DE9}" type="slidenum">
              <a:rPr lang="en-US" smtClean="0"/>
              <a:pPr/>
              <a:t>‹#›</a:t>
            </a:fld>
            <a:endParaRPr lang="en-US" dirty="0"/>
          </a:p>
        </p:txBody>
      </p:sp>
      <p:pic>
        <p:nvPicPr>
          <p:cNvPr id="12" name="Picture 11">
            <a:extLst>
              <a:ext uri="{FF2B5EF4-FFF2-40B4-BE49-F238E27FC236}">
                <a16:creationId xmlns:a16="http://schemas.microsoft.com/office/drawing/2014/main" id="{613337D0-5BDC-4C8C-A86F-6EC63BA47762}"/>
              </a:ext>
            </a:extLst>
          </p:cNvPr>
          <p:cNvPicPr>
            <a:picLocks noChangeAspect="1"/>
          </p:cNvPicPr>
          <p:nvPr userDrawn="1"/>
        </p:nvPicPr>
        <p:blipFill rotWithShape="1">
          <a:blip r:embed="rId6" cstate="print">
            <a:extLst>
              <a:ext uri="{28A0092B-C50C-407E-A947-70E740481C1C}">
                <a14:useLocalDpi xmlns:a14="http://schemas.microsoft.com/office/drawing/2010/main"/>
              </a:ext>
            </a:extLst>
          </a:blip>
          <a:srcRect l="1" t="1" r="1909" b="-1"/>
          <a:stretch/>
        </p:blipFill>
        <p:spPr>
          <a:xfrm>
            <a:off x="685801" y="4892521"/>
            <a:ext cx="1333070" cy="99441"/>
          </a:xfrm>
          <a:prstGeom prst="rect">
            <a:avLst/>
          </a:prstGeom>
        </p:spPr>
      </p:pic>
      <p:sp>
        <p:nvSpPr>
          <p:cNvPr id="13" name="TextBox 12">
            <a:extLst>
              <a:ext uri="{FF2B5EF4-FFF2-40B4-BE49-F238E27FC236}">
                <a16:creationId xmlns:a16="http://schemas.microsoft.com/office/drawing/2014/main" id="{78045B41-B935-4648-82FB-DD59221EF1EB}"/>
              </a:ext>
            </a:extLst>
          </p:cNvPr>
          <p:cNvSpPr txBox="1">
            <a:spLocks noChangeArrowheads="1"/>
          </p:cNvSpPr>
          <p:nvPr userDrawn="1"/>
        </p:nvSpPr>
        <p:spPr bwMode="auto">
          <a:xfrm>
            <a:off x="3302000" y="4900549"/>
            <a:ext cx="517313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lgn="r">
              <a:defRPr/>
            </a:pPr>
            <a:r>
              <a:rPr lang="en-US" sz="600" dirty="0"/>
              <a:t>© 2019 UnitedHealth Group. Any use, copying or distribution without written permission from UnitedHealth Group is prohibited.</a:t>
            </a:r>
          </a:p>
        </p:txBody>
      </p:sp>
    </p:spTree>
    <p:extLst>
      <p:ext uri="{BB962C8B-B14F-4D97-AF65-F5344CB8AC3E}">
        <p14:creationId xmlns:p14="http://schemas.microsoft.com/office/powerpoint/2010/main" val="403386997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50" Type="http://schemas.openxmlformats.org/officeDocument/2006/relationships/oleObject" Target="../embeddings/oleObject1.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ags" Target="../tags/tag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49"/>
            </p:custDataLst>
            <p:extLst>
              <p:ext uri="{D42A27DB-BD31-4B8C-83A1-F6EECF244321}">
                <p14:modId xmlns:p14="http://schemas.microsoft.com/office/powerpoint/2010/main" val="1887562698"/>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1025" name="think-cell Slide" r:id="rId50" imgW="408" imgH="408" progId="TCLayout.ActiveDocument.1">
                  <p:embed/>
                </p:oleObj>
              </mc:Choice>
              <mc:Fallback>
                <p:oleObj name="think-cell Slide" r:id="rId50" imgW="408" imgH="408" progId="TCLayout.ActiveDocument.1">
                  <p:embed/>
                  <p:pic>
                    <p:nvPicPr>
                      <p:cNvPr id="3" name="Object 2" hidden="1"/>
                      <p:cNvPicPr/>
                      <p:nvPr/>
                    </p:nvPicPr>
                    <p:blipFill>
                      <a:blip r:embed="rId51"/>
                      <a:stretch>
                        <a:fillRect/>
                      </a:stretch>
                    </p:blipFill>
                    <p:spPr>
                      <a:xfrm>
                        <a:off x="1589" y="1192"/>
                        <a:ext cx="1587" cy="1190"/>
                      </a:xfrm>
                      <a:prstGeom prst="rect">
                        <a:avLst/>
                      </a:prstGeom>
                    </p:spPr>
                  </p:pic>
                </p:oleObj>
              </mc:Fallback>
            </mc:AlternateContent>
          </a:graphicData>
        </a:graphic>
      </p:graphicFrame>
      <p:sp>
        <p:nvSpPr>
          <p:cNvPr id="11" name="Text Placeholder 2">
            <a:extLst>
              <a:ext uri="{FF2B5EF4-FFF2-40B4-BE49-F238E27FC236}">
                <a16:creationId xmlns:a16="http://schemas.microsoft.com/office/drawing/2014/main" id="{34506607-EB73-43D2-BE51-66EA2B0D2F85}"/>
              </a:ext>
            </a:extLst>
          </p:cNvPr>
          <p:cNvSpPr>
            <a:spLocks noGrp="1"/>
          </p:cNvSpPr>
          <p:nvPr>
            <p:ph type="body" idx="1"/>
          </p:nvPr>
        </p:nvSpPr>
        <p:spPr>
          <a:xfrm>
            <a:off x="704088" y="1405890"/>
            <a:ext cx="7982712" cy="3281742"/>
          </a:xfrm>
          <a:prstGeom prst="rect">
            <a:avLst/>
          </a:prstGeom>
          <a:noFill/>
        </p:spPr>
        <p:txBody>
          <a:bodyPr vert="horz" lIns="0" tIns="0" rIns="0" bIns="0" rtlCol="0">
            <a:normAutofit/>
          </a:bodyPr>
          <a:lstStyle/>
          <a:p>
            <a:pPr lvl="0"/>
            <a:r>
              <a:rPr lang="en-US" dirty="0"/>
              <a:t>Arial 24pt </a:t>
            </a:r>
          </a:p>
          <a:p>
            <a:pPr lvl="1"/>
            <a:r>
              <a:rPr lang="en-US" dirty="0"/>
              <a:t>Arial 24pt </a:t>
            </a:r>
          </a:p>
          <a:p>
            <a:pPr lvl="2"/>
            <a:r>
              <a:rPr lang="en-US" dirty="0"/>
              <a:t>Arial 20pt </a:t>
            </a:r>
          </a:p>
          <a:p>
            <a:pPr lvl="3"/>
            <a:r>
              <a:rPr lang="en-US" dirty="0"/>
              <a:t>Arial 20pt </a:t>
            </a:r>
          </a:p>
          <a:p>
            <a:pPr lvl="4"/>
            <a:r>
              <a:rPr lang="en-US" dirty="0"/>
              <a:t>Arial 20pt </a:t>
            </a:r>
          </a:p>
        </p:txBody>
      </p:sp>
      <p:sp>
        <p:nvSpPr>
          <p:cNvPr id="7" name="Rectangle 6">
            <a:extLst>
              <a:ext uri="{FF2B5EF4-FFF2-40B4-BE49-F238E27FC236}">
                <a16:creationId xmlns:a16="http://schemas.microsoft.com/office/drawing/2014/main" id="{29CBB91F-DEA0-4B10-BA5B-6F6730BF7DB1}"/>
              </a:ext>
            </a:extLst>
          </p:cNvPr>
          <p:cNvSpPr/>
          <p:nvPr/>
        </p:nvSpPr>
        <p:spPr>
          <a:xfrm>
            <a:off x="0" y="0"/>
            <a:ext cx="9144000" cy="10287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0" name="Title Placeholder 1">
            <a:extLst>
              <a:ext uri="{FF2B5EF4-FFF2-40B4-BE49-F238E27FC236}">
                <a16:creationId xmlns:a16="http://schemas.microsoft.com/office/drawing/2014/main" id="{E3BE5EAD-7101-4A5C-91EA-76D1064EDA43}"/>
              </a:ext>
            </a:extLst>
          </p:cNvPr>
          <p:cNvSpPr>
            <a:spLocks noGrp="1"/>
          </p:cNvSpPr>
          <p:nvPr>
            <p:ph type="title"/>
          </p:nvPr>
        </p:nvSpPr>
        <p:spPr>
          <a:xfrm>
            <a:off x="694944" y="377190"/>
            <a:ext cx="7991856" cy="473202"/>
          </a:xfrm>
          <a:prstGeom prst="rect">
            <a:avLst/>
          </a:prstGeom>
        </p:spPr>
        <p:txBody>
          <a:bodyPr vert="horz" lIns="0" tIns="45720" rIns="0" bIns="45720" rtlCol="0" anchor="ctr">
            <a:noAutofit/>
          </a:bodyPr>
          <a:lstStyle/>
          <a:p>
            <a:endParaRPr lang="en-US" dirty="0"/>
          </a:p>
        </p:txBody>
      </p:sp>
      <p:sp>
        <p:nvSpPr>
          <p:cNvPr id="22" name="Slide Number Placeholder 5">
            <a:extLst>
              <a:ext uri="{FF2B5EF4-FFF2-40B4-BE49-F238E27FC236}">
                <a16:creationId xmlns:a16="http://schemas.microsoft.com/office/drawing/2014/main" id="{0C6CEFB6-0A93-463B-A478-FF601D39B80D}"/>
              </a:ext>
            </a:extLst>
          </p:cNvPr>
          <p:cNvSpPr>
            <a:spLocks noGrp="1"/>
          </p:cNvSpPr>
          <p:nvPr>
            <p:ph type="sldNum" sz="quarter" idx="4"/>
          </p:nvPr>
        </p:nvSpPr>
        <p:spPr>
          <a:xfrm>
            <a:off x="8659368" y="4889754"/>
            <a:ext cx="256032" cy="102870"/>
          </a:xfrm>
          <a:prstGeom prst="rect">
            <a:avLst/>
          </a:prstGeom>
        </p:spPr>
        <p:txBody>
          <a:bodyPr vert="horz" lIns="0" tIns="0" rIns="0" bIns="0" rtlCol="0" anchor="b" anchorCtr="0"/>
          <a:lstStyle>
            <a:lvl1pPr algn="r">
              <a:defRPr sz="700">
                <a:solidFill>
                  <a:schemeClr val="tx1"/>
                </a:solidFill>
              </a:defRPr>
            </a:lvl1pPr>
          </a:lstStyle>
          <a:p>
            <a:fld id="{C7CA7E87-410D-4887-AABD-1ABCEA8A29CF}" type="slidenum">
              <a:rPr lang="en-US" smtClean="0"/>
              <a:pPr/>
              <a:t>‹#›</a:t>
            </a:fld>
            <a:endParaRPr lang="en-US"/>
          </a:p>
        </p:txBody>
      </p:sp>
    </p:spTree>
    <p:extLst>
      <p:ext uri="{BB962C8B-B14F-4D97-AF65-F5344CB8AC3E}">
        <p14:creationId xmlns:p14="http://schemas.microsoft.com/office/powerpoint/2010/main" val="3618871534"/>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5" r:id="rId13"/>
    <p:sldLayoutId id="2147483726" r:id="rId14"/>
    <p:sldLayoutId id="2147483729" r:id="rId15"/>
    <p:sldLayoutId id="2147483730" r:id="rId16"/>
    <p:sldLayoutId id="2147483731" r:id="rId17"/>
    <p:sldLayoutId id="2147483760" r:id="rId18"/>
    <p:sldLayoutId id="2147483732" r:id="rId19"/>
    <p:sldLayoutId id="2147483761" r:id="rId20"/>
    <p:sldLayoutId id="2147483733" r:id="rId21"/>
    <p:sldLayoutId id="2147483734" r:id="rId22"/>
    <p:sldLayoutId id="2147483735" r:id="rId23"/>
    <p:sldLayoutId id="2147483736" r:id="rId24"/>
    <p:sldLayoutId id="2147483737" r:id="rId25"/>
    <p:sldLayoutId id="2147483738" r:id="rId26"/>
    <p:sldLayoutId id="2147483739" r:id="rId27"/>
    <p:sldLayoutId id="2147483740" r:id="rId28"/>
    <p:sldLayoutId id="2147483742" r:id="rId29"/>
    <p:sldLayoutId id="2147483741" r:id="rId30"/>
    <p:sldLayoutId id="2147483743" r:id="rId31"/>
    <p:sldLayoutId id="2147483744" r:id="rId32"/>
    <p:sldLayoutId id="2147483745" r:id="rId33"/>
    <p:sldLayoutId id="2147483746" r:id="rId34"/>
    <p:sldLayoutId id="2147483747" r:id="rId35"/>
    <p:sldLayoutId id="2147483748" r:id="rId36"/>
    <p:sldLayoutId id="2147483750" r:id="rId37"/>
    <p:sldLayoutId id="2147483751" r:id="rId38"/>
    <p:sldLayoutId id="2147483752" r:id="rId39"/>
    <p:sldLayoutId id="2147483753" r:id="rId40"/>
    <p:sldLayoutId id="2147483754" r:id="rId41"/>
    <p:sldLayoutId id="2147483755" r:id="rId42"/>
    <p:sldLayoutId id="2147483756" r:id="rId43"/>
    <p:sldLayoutId id="2147483757" r:id="rId44"/>
    <p:sldLayoutId id="2147483758" r:id="rId45"/>
    <p:sldLayoutId id="2147483759" r:id="rId46"/>
  </p:sldLayoutIdLst>
  <p:hf hdr="0" ftr="0" dt="0"/>
  <p:txStyles>
    <p:titleStyle>
      <a:lvl1pPr algn="l" defTabSz="685800" rtl="0" eaLnBrk="1" latinLnBrk="0" hangingPunct="1">
        <a:spcBef>
          <a:spcPct val="0"/>
        </a:spcBef>
        <a:buNone/>
        <a:tabLst>
          <a:tab pos="914400" algn="l"/>
        </a:tabLst>
        <a:defRPr sz="3600" b="1" kern="1200">
          <a:solidFill>
            <a:schemeClr val="bg1"/>
          </a:solidFill>
          <a:latin typeface="+mj-lt"/>
          <a:ea typeface="+mj-ea"/>
          <a:cs typeface="+mj-cs"/>
        </a:defRPr>
      </a:lvl1pPr>
    </p:titleStyle>
    <p:bodyStyle>
      <a:lvl1pPr marL="257175" indent="-257175" algn="l" defTabSz="685800" rtl="0" eaLnBrk="1" latinLnBrk="0" hangingPunct="1">
        <a:lnSpc>
          <a:spcPct val="150000"/>
        </a:lnSpc>
        <a:spcBef>
          <a:spcPts val="0"/>
        </a:spcBef>
        <a:buClr>
          <a:schemeClr val="tx1"/>
        </a:buClr>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ts val="675"/>
        </a:spcBef>
        <a:buClr>
          <a:schemeClr val="tx1"/>
        </a:buClr>
        <a:buFont typeface="Arial" pitchFamily="34" charset="0"/>
        <a:buChar char="–"/>
        <a:defRPr sz="2400" kern="1200">
          <a:solidFill>
            <a:schemeClr val="tx1"/>
          </a:solidFill>
          <a:latin typeface="+mn-lt"/>
          <a:ea typeface="+mn-ea"/>
          <a:cs typeface="+mn-cs"/>
        </a:defRPr>
      </a:lvl2pPr>
      <a:lvl3pPr marL="857250" indent="-171450" algn="l" defTabSz="685800" rtl="0" eaLnBrk="1" latinLnBrk="0" hangingPunct="1">
        <a:spcBef>
          <a:spcPts val="675"/>
        </a:spcBef>
        <a:buClr>
          <a:schemeClr val="tx1"/>
        </a:buClr>
        <a:buFont typeface="Arial" pitchFamily="34" charset="0"/>
        <a:buChar char="•"/>
        <a:defRPr sz="2000" kern="1200">
          <a:solidFill>
            <a:schemeClr val="tx1"/>
          </a:solidFill>
          <a:latin typeface="+mn-lt"/>
          <a:ea typeface="+mn-ea"/>
          <a:cs typeface="+mn-cs"/>
        </a:defRPr>
      </a:lvl3pPr>
      <a:lvl4pPr marL="1200150" indent="-171450" algn="l" defTabSz="685800" rtl="0" eaLnBrk="1" latinLnBrk="0" hangingPunct="1">
        <a:spcBef>
          <a:spcPts val="675"/>
        </a:spcBef>
        <a:buClr>
          <a:schemeClr val="tx1"/>
        </a:buClr>
        <a:buFont typeface="Arial" pitchFamily="34" charset="0"/>
        <a:buChar char="–"/>
        <a:defRPr sz="2000" kern="1200">
          <a:solidFill>
            <a:schemeClr val="tx1"/>
          </a:solidFill>
          <a:latin typeface="+mn-lt"/>
          <a:ea typeface="+mn-ea"/>
          <a:cs typeface="+mn-cs"/>
        </a:defRPr>
      </a:lvl4pPr>
      <a:lvl5pPr marL="1543050" indent="-171450" algn="l" defTabSz="685800" rtl="0" eaLnBrk="1" latinLnBrk="0" hangingPunct="1">
        <a:spcBef>
          <a:spcPts val="675"/>
        </a:spcBef>
        <a:buClr>
          <a:schemeClr val="tx1"/>
        </a:buClr>
        <a:buFont typeface="Arial" pitchFamily="34" charset="0"/>
        <a:buChar char="•"/>
        <a:defRPr sz="20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964" userDrawn="1">
          <p15:clr>
            <a:srgbClr val="F26B43"/>
          </p15:clr>
        </p15:guide>
        <p15:guide id="4" orient="horz" pos="864">
          <p15:clr>
            <a:srgbClr val="F26B43"/>
          </p15:clr>
        </p15:guide>
        <p15:guide id="5" orient="horz" pos="3936">
          <p15:clr>
            <a:srgbClr val="F26B43"/>
          </p15:clr>
        </p15:guide>
        <p15:guide id="6" pos="440">
          <p15:clr>
            <a:srgbClr val="F26B43"/>
          </p15:clr>
        </p15:guide>
        <p15:guide id="7" pos="547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8.png"/><Relationship Id="rId7"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4.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8.png"/><Relationship Id="rId7"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4.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8.png"/><Relationship Id="rId7"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4.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8.png"/><Relationship Id="rId7"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4.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8.png"/><Relationship Id="rId7"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4.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8.png"/><Relationship Id="rId7"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4.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8.png"/><Relationship Id="rId7"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4.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6.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6.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D7A692-5A62-4808-ACDF-A203C9AD7DDC}"/>
              </a:ext>
            </a:extLst>
          </p:cNvPr>
          <p:cNvSpPr>
            <a:spLocks noGrp="1"/>
          </p:cNvSpPr>
          <p:nvPr>
            <p:ph type="body" sz="quarter" idx="10"/>
          </p:nvPr>
        </p:nvSpPr>
        <p:spPr/>
        <p:txBody>
          <a:bodyPr/>
          <a:lstStyle/>
          <a:p>
            <a:r>
              <a:rPr lang="en-US" dirty="0"/>
              <a:t>Product Agile WORKSHOP</a:t>
            </a:r>
          </a:p>
        </p:txBody>
      </p:sp>
      <p:sp>
        <p:nvSpPr>
          <p:cNvPr id="3" name="Text Placeholder 2">
            <a:extLst>
              <a:ext uri="{FF2B5EF4-FFF2-40B4-BE49-F238E27FC236}">
                <a16:creationId xmlns:a16="http://schemas.microsoft.com/office/drawing/2014/main" id="{9C464281-A00E-4AA4-A926-28495382AE7F}"/>
              </a:ext>
            </a:extLst>
          </p:cNvPr>
          <p:cNvSpPr>
            <a:spLocks noGrp="1"/>
          </p:cNvSpPr>
          <p:nvPr>
            <p:ph type="body" sz="quarter" idx="11"/>
          </p:nvPr>
        </p:nvSpPr>
        <p:spPr/>
        <p:txBody>
          <a:bodyPr>
            <a:normAutofit/>
          </a:bodyPr>
          <a:lstStyle/>
          <a:p>
            <a:r>
              <a:rPr lang="en-US" dirty="0"/>
              <a:t>OCEP AGILE REFRESHER</a:t>
            </a:r>
          </a:p>
        </p:txBody>
      </p:sp>
      <p:pic>
        <p:nvPicPr>
          <p:cNvPr id="6" name="Picture Placeholder 5" descr="A group of people in a meeting&#10;&#10;Description automatically generated with medium confidence">
            <a:extLst>
              <a:ext uri="{FF2B5EF4-FFF2-40B4-BE49-F238E27FC236}">
                <a16:creationId xmlns:a16="http://schemas.microsoft.com/office/drawing/2014/main" id="{7BB75540-318F-E14D-8CBA-76A480FEC9FD}"/>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29818" b="29818"/>
          <a:stretch>
            <a:fillRect/>
          </a:stretch>
        </p:blipFill>
        <p:spPr>
          <a:xfrm>
            <a:off x="0" y="796925"/>
            <a:ext cx="9144000" cy="2460625"/>
          </a:xfrm>
        </p:spPr>
      </p:pic>
    </p:spTree>
    <p:extLst>
      <p:ext uri="{BB962C8B-B14F-4D97-AF65-F5344CB8AC3E}">
        <p14:creationId xmlns:p14="http://schemas.microsoft.com/office/powerpoint/2010/main" val="248201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BF91E-A7CE-4D94-9FCE-6025ADB837E7}"/>
              </a:ext>
            </a:extLst>
          </p:cNvPr>
          <p:cNvSpPr>
            <a:spLocks noGrp="1"/>
          </p:cNvSpPr>
          <p:nvPr>
            <p:ph type="title"/>
          </p:nvPr>
        </p:nvSpPr>
        <p:spPr>
          <a:xfrm>
            <a:off x="694944" y="0"/>
            <a:ext cx="7991856" cy="1030637"/>
          </a:xfrm>
        </p:spPr>
        <p:txBody>
          <a:bodyPr/>
          <a:lstStyle/>
          <a:p>
            <a:r>
              <a:rPr lang="en-US" dirty="0"/>
              <a:t>WORKSHOP</a:t>
            </a:r>
            <a:br>
              <a:rPr lang="en-US" dirty="0"/>
            </a:br>
            <a:r>
              <a:rPr lang="en-US" sz="2400" dirty="0"/>
              <a:t>PRODUCT VALUE STREAM</a:t>
            </a:r>
          </a:p>
        </p:txBody>
      </p:sp>
      <p:sp>
        <p:nvSpPr>
          <p:cNvPr id="4" name="Slide Number Placeholder 3">
            <a:extLst>
              <a:ext uri="{FF2B5EF4-FFF2-40B4-BE49-F238E27FC236}">
                <a16:creationId xmlns:a16="http://schemas.microsoft.com/office/drawing/2014/main" id="{A53EF7C5-293E-4688-BE1D-CB071C256CFF}"/>
              </a:ext>
            </a:extLst>
          </p:cNvPr>
          <p:cNvSpPr>
            <a:spLocks noGrp="1"/>
          </p:cNvSpPr>
          <p:nvPr>
            <p:ph type="sldNum" sz="quarter" idx="11"/>
          </p:nvPr>
        </p:nvSpPr>
        <p:spPr/>
        <p:txBody>
          <a:bodyPr/>
          <a:lstStyle/>
          <a:p>
            <a:fld id="{6575370D-4E78-C44F-8DB3-41D140BF8DE9}" type="slidenum">
              <a:rPr lang="en-US" smtClean="0"/>
              <a:pPr/>
              <a:t>10</a:t>
            </a:fld>
            <a:endParaRPr lang="en-US" dirty="0"/>
          </a:p>
        </p:txBody>
      </p:sp>
      <p:sp>
        <p:nvSpPr>
          <p:cNvPr id="7" name="TextBox 6">
            <a:extLst>
              <a:ext uri="{FF2B5EF4-FFF2-40B4-BE49-F238E27FC236}">
                <a16:creationId xmlns:a16="http://schemas.microsoft.com/office/drawing/2014/main" id="{51F895E7-9D3D-A944-86B9-04B3E9393C43}"/>
              </a:ext>
            </a:extLst>
          </p:cNvPr>
          <p:cNvSpPr txBox="1"/>
          <p:nvPr/>
        </p:nvSpPr>
        <p:spPr>
          <a:xfrm>
            <a:off x="593164" y="1099974"/>
            <a:ext cx="8322236" cy="1569660"/>
          </a:xfrm>
          <a:prstGeom prst="rect">
            <a:avLst/>
          </a:prstGeom>
          <a:noFill/>
        </p:spPr>
        <p:txBody>
          <a:bodyPr wrap="square" rtlCol="0">
            <a:spAutoFit/>
          </a:bodyPr>
          <a:lstStyle/>
          <a:p>
            <a:r>
              <a:rPr lang="en-US" sz="1600" b="1" dirty="0">
                <a:solidFill>
                  <a:srgbClr val="000000"/>
                </a:solidFill>
              </a:rPr>
              <a:t>How long does it take to get a PBI from ideation to refinement with the team?</a:t>
            </a:r>
          </a:p>
          <a:p>
            <a:pPr marL="285750" indent="-285750">
              <a:buFont typeface="Arial" panose="020B0604020202020204" pitchFamily="34" charset="0"/>
              <a:buChar char="•"/>
            </a:pPr>
            <a:r>
              <a:rPr lang="en-US" sz="1600" dirty="0">
                <a:solidFill>
                  <a:schemeClr val="bg2">
                    <a:lumMod val="50000"/>
                  </a:schemeClr>
                </a:solidFill>
              </a:rPr>
              <a:t>Activities and Wait are measured in approximate d(</a:t>
            </a:r>
            <a:r>
              <a:rPr lang="en-US" sz="1600" dirty="0" err="1">
                <a:solidFill>
                  <a:schemeClr val="bg2">
                    <a:lumMod val="50000"/>
                  </a:schemeClr>
                </a:solidFill>
              </a:rPr>
              <a:t>ays</a:t>
            </a:r>
            <a:r>
              <a:rPr lang="en-US" sz="1600" dirty="0">
                <a:solidFill>
                  <a:schemeClr val="bg2">
                    <a:lumMod val="50000"/>
                  </a:schemeClr>
                </a:solidFill>
              </a:rPr>
              <a:t>) and h(hours)</a:t>
            </a:r>
          </a:p>
          <a:p>
            <a:pPr marL="285750" indent="-285750">
              <a:buFont typeface="Arial" panose="020B0604020202020204" pitchFamily="34" charset="0"/>
              <a:buChar char="•"/>
            </a:pPr>
            <a:r>
              <a:rPr lang="en-US" sz="1600" dirty="0">
                <a:solidFill>
                  <a:schemeClr val="bg2">
                    <a:lumMod val="50000"/>
                  </a:schemeClr>
                </a:solidFill>
              </a:rPr>
              <a:t>Add up the time from Left to Right in the top Row</a:t>
            </a:r>
            <a:br>
              <a:rPr lang="en-US" sz="1600" dirty="0">
                <a:solidFill>
                  <a:srgbClr val="000000"/>
                </a:solidFill>
              </a:rPr>
            </a:br>
            <a:br>
              <a:rPr lang="en-US" sz="1600" dirty="0">
                <a:solidFill>
                  <a:srgbClr val="000000"/>
                </a:solidFill>
              </a:rPr>
            </a:br>
            <a:r>
              <a:rPr lang="en-US" sz="1600" i="1" dirty="0">
                <a:solidFill>
                  <a:srgbClr val="000000"/>
                </a:solidFill>
              </a:rPr>
              <a:t>Analyze this from time to time and make this a topic at Team-level retrospectives!</a:t>
            </a:r>
            <a:br>
              <a:rPr lang="en-US" sz="1600" i="1" dirty="0">
                <a:solidFill>
                  <a:srgbClr val="000000"/>
                </a:solidFill>
              </a:rPr>
            </a:br>
            <a:r>
              <a:rPr lang="en-US" sz="1600" i="1" dirty="0">
                <a:solidFill>
                  <a:srgbClr val="000000"/>
                </a:solidFill>
              </a:rPr>
              <a:t>If you are dependent on other teams or people, discuss at Product-level retrospectives!</a:t>
            </a:r>
          </a:p>
        </p:txBody>
      </p:sp>
      <p:grpSp>
        <p:nvGrpSpPr>
          <p:cNvPr id="17" name="Group 16">
            <a:extLst>
              <a:ext uri="{FF2B5EF4-FFF2-40B4-BE49-F238E27FC236}">
                <a16:creationId xmlns:a16="http://schemas.microsoft.com/office/drawing/2014/main" id="{F8614873-2794-284D-8844-16077CFBEBCF}"/>
              </a:ext>
            </a:extLst>
          </p:cNvPr>
          <p:cNvGrpSpPr/>
          <p:nvPr/>
        </p:nvGrpSpPr>
        <p:grpSpPr>
          <a:xfrm>
            <a:off x="7803313" y="2797923"/>
            <a:ext cx="632389" cy="595209"/>
            <a:chOff x="7085465" y="2797923"/>
            <a:chExt cx="632389" cy="595209"/>
          </a:xfrm>
        </p:grpSpPr>
        <p:sp>
          <p:nvSpPr>
            <p:cNvPr id="8" name="Oval 7">
              <a:extLst>
                <a:ext uri="{FF2B5EF4-FFF2-40B4-BE49-F238E27FC236}">
                  <a16:creationId xmlns:a16="http://schemas.microsoft.com/office/drawing/2014/main" id="{4D7E3E22-F919-F943-98DA-06CE65BB5DF8}"/>
                </a:ext>
              </a:extLst>
            </p:cNvPr>
            <p:cNvSpPr/>
            <p:nvPr/>
          </p:nvSpPr>
          <p:spPr>
            <a:xfrm>
              <a:off x="7085465" y="2802696"/>
              <a:ext cx="632389" cy="59043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1" name="TextBox 10">
              <a:extLst>
                <a:ext uri="{FF2B5EF4-FFF2-40B4-BE49-F238E27FC236}">
                  <a16:creationId xmlns:a16="http://schemas.microsoft.com/office/drawing/2014/main" id="{82023655-4D07-594A-AAE0-F4D1285E4A75}"/>
                </a:ext>
              </a:extLst>
            </p:cNvPr>
            <p:cNvSpPr txBox="1"/>
            <p:nvPr/>
          </p:nvSpPr>
          <p:spPr>
            <a:xfrm>
              <a:off x="7190012" y="2797923"/>
              <a:ext cx="423294" cy="531613"/>
            </a:xfrm>
            <a:prstGeom prst="rect">
              <a:avLst/>
            </a:prstGeom>
            <a:noFill/>
          </p:spPr>
          <p:txBody>
            <a:bodyPr wrap="none" rtlCol="0">
              <a:spAutoFit/>
            </a:bodyPr>
            <a:lstStyle/>
            <a:p>
              <a:r>
                <a:rPr lang="en-US" sz="3200" b="1" dirty="0">
                  <a:solidFill>
                    <a:schemeClr val="bg1"/>
                  </a:solidFill>
                </a:rPr>
                <a:t>?</a:t>
              </a:r>
              <a:endParaRPr lang="en-US" sz="2400" b="1" dirty="0">
                <a:solidFill>
                  <a:schemeClr val="bg1"/>
                </a:solidFill>
              </a:endParaRPr>
            </a:p>
          </p:txBody>
        </p:sp>
      </p:grpSp>
      <p:grpSp>
        <p:nvGrpSpPr>
          <p:cNvPr id="15" name="Group 14">
            <a:extLst>
              <a:ext uri="{FF2B5EF4-FFF2-40B4-BE49-F238E27FC236}">
                <a16:creationId xmlns:a16="http://schemas.microsoft.com/office/drawing/2014/main" id="{3A5B3EAB-304F-6C4B-ABA4-6F3A1B26D1C1}"/>
              </a:ext>
            </a:extLst>
          </p:cNvPr>
          <p:cNvGrpSpPr/>
          <p:nvPr/>
        </p:nvGrpSpPr>
        <p:grpSpPr>
          <a:xfrm>
            <a:off x="8291805" y="2717032"/>
            <a:ext cx="945350" cy="1719303"/>
            <a:chOff x="8061069" y="2571750"/>
            <a:chExt cx="945350" cy="1719303"/>
          </a:xfrm>
        </p:grpSpPr>
        <p:pic>
          <p:nvPicPr>
            <p:cNvPr id="10" name="Picture 2">
              <a:extLst>
                <a:ext uri="{FF2B5EF4-FFF2-40B4-BE49-F238E27FC236}">
                  <a16:creationId xmlns:a16="http://schemas.microsoft.com/office/drawing/2014/main" id="{77B79FF1-9E2C-164F-8594-D74AE9DB31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1069" y="2571750"/>
              <a:ext cx="945350" cy="15561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257EE2B-088E-4F4F-9D22-F43FE0A0293C}"/>
                </a:ext>
              </a:extLst>
            </p:cNvPr>
            <p:cNvSpPr txBox="1"/>
            <p:nvPr/>
          </p:nvSpPr>
          <p:spPr>
            <a:xfrm>
              <a:off x="8151840" y="3921721"/>
              <a:ext cx="854579" cy="369332"/>
            </a:xfrm>
            <a:prstGeom prst="rect">
              <a:avLst/>
            </a:prstGeom>
            <a:noFill/>
          </p:spPr>
          <p:txBody>
            <a:bodyPr wrap="square" rtlCol="0">
              <a:spAutoFit/>
            </a:bodyPr>
            <a:lstStyle/>
            <a:p>
              <a:r>
                <a:rPr lang="en-US" dirty="0">
                  <a:solidFill>
                    <a:srgbClr val="093C71"/>
                  </a:solidFill>
                </a:rPr>
                <a:t>Client</a:t>
              </a:r>
            </a:p>
          </p:txBody>
        </p:sp>
      </p:grpSp>
      <p:sp>
        <p:nvSpPr>
          <p:cNvPr id="16" name="Rounded Rectangle 15">
            <a:extLst>
              <a:ext uri="{FF2B5EF4-FFF2-40B4-BE49-F238E27FC236}">
                <a16:creationId xmlns:a16="http://schemas.microsoft.com/office/drawing/2014/main" id="{D913781C-F0F8-5246-8CB2-965E1698C85B}"/>
              </a:ext>
            </a:extLst>
          </p:cNvPr>
          <p:cNvSpPr/>
          <p:nvPr/>
        </p:nvSpPr>
        <p:spPr>
          <a:xfrm>
            <a:off x="5930788" y="2817401"/>
            <a:ext cx="1121732" cy="561024"/>
          </a:xfrm>
          <a:prstGeom prst="roundRect">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Activity 1</a:t>
            </a:r>
          </a:p>
          <a:p>
            <a:pPr algn="ctr"/>
            <a:r>
              <a:rPr lang="en-US" sz="1400" dirty="0"/>
              <a:t>NV: 5d</a:t>
            </a:r>
          </a:p>
        </p:txBody>
      </p:sp>
      <p:sp>
        <p:nvSpPr>
          <p:cNvPr id="18" name="Rounded Rectangle 17">
            <a:extLst>
              <a:ext uri="{FF2B5EF4-FFF2-40B4-BE49-F238E27FC236}">
                <a16:creationId xmlns:a16="http://schemas.microsoft.com/office/drawing/2014/main" id="{63DF1602-2AAA-4E4A-AD88-AA2C3531EA26}"/>
              </a:ext>
            </a:extLst>
          </p:cNvPr>
          <p:cNvSpPr/>
          <p:nvPr/>
        </p:nvSpPr>
        <p:spPr>
          <a:xfrm>
            <a:off x="4033623" y="2817401"/>
            <a:ext cx="1121732" cy="561024"/>
          </a:xfrm>
          <a:prstGeom prst="roundRect">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Activity 2</a:t>
            </a:r>
            <a:br>
              <a:rPr lang="en-US" sz="1400" dirty="0"/>
            </a:br>
            <a:r>
              <a:rPr lang="en-US" sz="1400" dirty="0"/>
              <a:t>V: 5d</a:t>
            </a:r>
          </a:p>
        </p:txBody>
      </p:sp>
      <p:sp>
        <p:nvSpPr>
          <p:cNvPr id="19" name="Rounded Rectangle 18">
            <a:extLst>
              <a:ext uri="{FF2B5EF4-FFF2-40B4-BE49-F238E27FC236}">
                <a16:creationId xmlns:a16="http://schemas.microsoft.com/office/drawing/2014/main" id="{FD1BB970-71F8-C945-B72B-310F448B0B99}"/>
              </a:ext>
            </a:extLst>
          </p:cNvPr>
          <p:cNvSpPr/>
          <p:nvPr/>
        </p:nvSpPr>
        <p:spPr>
          <a:xfrm>
            <a:off x="2136457" y="2817401"/>
            <a:ext cx="1121732" cy="561024"/>
          </a:xfrm>
          <a:prstGeom prst="roundRect">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Activity 3</a:t>
            </a:r>
          </a:p>
          <a:p>
            <a:pPr algn="ctr"/>
            <a:r>
              <a:rPr lang="en-US" sz="1400" dirty="0"/>
              <a:t>NV: 10d</a:t>
            </a:r>
          </a:p>
        </p:txBody>
      </p:sp>
      <p:sp>
        <p:nvSpPr>
          <p:cNvPr id="20" name="Rounded Rectangle 19">
            <a:extLst>
              <a:ext uri="{FF2B5EF4-FFF2-40B4-BE49-F238E27FC236}">
                <a16:creationId xmlns:a16="http://schemas.microsoft.com/office/drawing/2014/main" id="{587759B4-5798-4A48-B687-2088193D49DE}"/>
              </a:ext>
            </a:extLst>
          </p:cNvPr>
          <p:cNvSpPr/>
          <p:nvPr/>
        </p:nvSpPr>
        <p:spPr>
          <a:xfrm>
            <a:off x="5930788" y="3712200"/>
            <a:ext cx="1121732" cy="561024"/>
          </a:xfrm>
          <a:prstGeom prst="roundRect">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Activity 6</a:t>
            </a:r>
          </a:p>
        </p:txBody>
      </p:sp>
      <p:sp>
        <p:nvSpPr>
          <p:cNvPr id="21" name="Rounded Rectangle 20">
            <a:extLst>
              <a:ext uri="{FF2B5EF4-FFF2-40B4-BE49-F238E27FC236}">
                <a16:creationId xmlns:a16="http://schemas.microsoft.com/office/drawing/2014/main" id="{1805F8FE-657E-4B48-9188-F789CC713308}"/>
              </a:ext>
            </a:extLst>
          </p:cNvPr>
          <p:cNvSpPr/>
          <p:nvPr/>
        </p:nvSpPr>
        <p:spPr>
          <a:xfrm>
            <a:off x="4033623" y="3712200"/>
            <a:ext cx="1121732" cy="561024"/>
          </a:xfrm>
          <a:prstGeom prst="roundRect">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Activity 5</a:t>
            </a:r>
          </a:p>
        </p:txBody>
      </p:sp>
      <p:sp>
        <p:nvSpPr>
          <p:cNvPr id="22" name="Rounded Rectangle 21">
            <a:extLst>
              <a:ext uri="{FF2B5EF4-FFF2-40B4-BE49-F238E27FC236}">
                <a16:creationId xmlns:a16="http://schemas.microsoft.com/office/drawing/2014/main" id="{11E21DE4-C8D3-AB4F-B64B-3260F00978CC}"/>
              </a:ext>
            </a:extLst>
          </p:cNvPr>
          <p:cNvSpPr/>
          <p:nvPr/>
        </p:nvSpPr>
        <p:spPr>
          <a:xfrm>
            <a:off x="2136457" y="3712200"/>
            <a:ext cx="1121732" cy="561024"/>
          </a:xfrm>
          <a:prstGeom prst="roundRect">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Activity 4</a:t>
            </a:r>
          </a:p>
        </p:txBody>
      </p:sp>
      <p:grpSp>
        <p:nvGrpSpPr>
          <p:cNvPr id="59" name="Group 58">
            <a:extLst>
              <a:ext uri="{FF2B5EF4-FFF2-40B4-BE49-F238E27FC236}">
                <a16:creationId xmlns:a16="http://schemas.microsoft.com/office/drawing/2014/main" id="{7F7C9912-9F69-3F49-856E-0B89F6E3F4FF}"/>
              </a:ext>
            </a:extLst>
          </p:cNvPr>
          <p:cNvGrpSpPr/>
          <p:nvPr/>
        </p:nvGrpSpPr>
        <p:grpSpPr>
          <a:xfrm>
            <a:off x="7803313" y="3699880"/>
            <a:ext cx="632389" cy="590436"/>
            <a:chOff x="7085465" y="3682788"/>
            <a:chExt cx="632389" cy="590436"/>
          </a:xfrm>
        </p:grpSpPr>
        <p:sp>
          <p:nvSpPr>
            <p:cNvPr id="24" name="Oval 23">
              <a:extLst>
                <a:ext uri="{FF2B5EF4-FFF2-40B4-BE49-F238E27FC236}">
                  <a16:creationId xmlns:a16="http://schemas.microsoft.com/office/drawing/2014/main" id="{54E316BD-F082-0640-AE68-A9023C3B5F24}"/>
                </a:ext>
              </a:extLst>
            </p:cNvPr>
            <p:cNvSpPr/>
            <p:nvPr/>
          </p:nvSpPr>
          <p:spPr>
            <a:xfrm>
              <a:off x="7085465" y="3682788"/>
              <a:ext cx="632389" cy="5904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25" name="TextBox 24">
              <a:extLst>
                <a:ext uri="{FF2B5EF4-FFF2-40B4-BE49-F238E27FC236}">
                  <a16:creationId xmlns:a16="http://schemas.microsoft.com/office/drawing/2014/main" id="{787780AF-4DAF-5F40-9D92-B7179927D91B}"/>
                </a:ext>
              </a:extLst>
            </p:cNvPr>
            <p:cNvSpPr txBox="1"/>
            <p:nvPr/>
          </p:nvSpPr>
          <p:spPr>
            <a:xfrm>
              <a:off x="7249834" y="3686561"/>
              <a:ext cx="320922" cy="584775"/>
            </a:xfrm>
            <a:prstGeom prst="rect">
              <a:avLst/>
            </a:prstGeom>
            <a:noFill/>
          </p:spPr>
          <p:txBody>
            <a:bodyPr wrap="none" rtlCol="0">
              <a:spAutoFit/>
            </a:bodyPr>
            <a:lstStyle/>
            <a:p>
              <a:r>
                <a:rPr lang="en-US" sz="3200" b="1" dirty="0">
                  <a:solidFill>
                    <a:schemeClr val="bg1"/>
                  </a:solidFill>
                </a:rPr>
                <a:t>!</a:t>
              </a:r>
              <a:endParaRPr lang="en-US" sz="2400" b="1" dirty="0">
                <a:solidFill>
                  <a:schemeClr val="bg1"/>
                </a:solidFill>
              </a:endParaRPr>
            </a:p>
          </p:txBody>
        </p:sp>
      </p:grpSp>
      <p:pic>
        <p:nvPicPr>
          <p:cNvPr id="30" name="Picture 29" descr="Icon&#10;&#10;Description automatically generated">
            <a:extLst>
              <a:ext uri="{FF2B5EF4-FFF2-40B4-BE49-F238E27FC236}">
                <a16:creationId xmlns:a16="http://schemas.microsoft.com/office/drawing/2014/main" id="{3D8839F0-B923-E947-BD74-7A4B2946F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9960" y="2915162"/>
            <a:ext cx="326224" cy="365502"/>
          </a:xfrm>
          <a:prstGeom prst="rect">
            <a:avLst/>
          </a:prstGeom>
        </p:spPr>
      </p:pic>
      <p:pic>
        <p:nvPicPr>
          <p:cNvPr id="31" name="Picture 30" descr="Icon&#10;&#10;Description automatically generated">
            <a:extLst>
              <a:ext uri="{FF2B5EF4-FFF2-40B4-BE49-F238E27FC236}">
                <a16:creationId xmlns:a16="http://schemas.microsoft.com/office/drawing/2014/main" id="{40E78316-E064-9D4A-9218-5A4429000D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82794" y="2915162"/>
            <a:ext cx="326224" cy="365502"/>
          </a:xfrm>
          <a:prstGeom prst="rect">
            <a:avLst/>
          </a:prstGeom>
        </p:spPr>
      </p:pic>
      <p:pic>
        <p:nvPicPr>
          <p:cNvPr id="32" name="Picture 31" descr="Icon&#10;&#10;Description automatically generated">
            <a:extLst>
              <a:ext uri="{FF2B5EF4-FFF2-40B4-BE49-F238E27FC236}">
                <a16:creationId xmlns:a16="http://schemas.microsoft.com/office/drawing/2014/main" id="{430AA80C-8A3C-F341-81DE-2A967AE8A1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82794" y="3809961"/>
            <a:ext cx="326224" cy="365502"/>
          </a:xfrm>
          <a:prstGeom prst="rect">
            <a:avLst/>
          </a:prstGeom>
        </p:spPr>
      </p:pic>
      <p:pic>
        <p:nvPicPr>
          <p:cNvPr id="33" name="Picture 32" descr="Icon&#10;&#10;Description automatically generated">
            <a:extLst>
              <a:ext uri="{FF2B5EF4-FFF2-40B4-BE49-F238E27FC236}">
                <a16:creationId xmlns:a16="http://schemas.microsoft.com/office/drawing/2014/main" id="{2500D392-E5EE-E94A-8009-557E79FAA4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9960" y="3809961"/>
            <a:ext cx="326224" cy="365502"/>
          </a:xfrm>
          <a:prstGeom prst="rect">
            <a:avLst/>
          </a:prstGeom>
        </p:spPr>
      </p:pic>
      <p:grpSp>
        <p:nvGrpSpPr>
          <p:cNvPr id="35" name="Group 34">
            <a:extLst>
              <a:ext uri="{FF2B5EF4-FFF2-40B4-BE49-F238E27FC236}">
                <a16:creationId xmlns:a16="http://schemas.microsoft.com/office/drawing/2014/main" id="{0374C671-0BF9-0F4A-9A19-3D67F1503620}"/>
              </a:ext>
            </a:extLst>
          </p:cNvPr>
          <p:cNvGrpSpPr/>
          <p:nvPr/>
        </p:nvGrpSpPr>
        <p:grpSpPr>
          <a:xfrm>
            <a:off x="-43270" y="2817401"/>
            <a:ext cx="1485775" cy="1550796"/>
            <a:chOff x="3737553" y="2628596"/>
            <a:chExt cx="1628196" cy="1713907"/>
          </a:xfrm>
        </p:grpSpPr>
        <p:grpSp>
          <p:nvGrpSpPr>
            <p:cNvPr id="36" name="Group 35">
              <a:extLst>
                <a:ext uri="{FF2B5EF4-FFF2-40B4-BE49-F238E27FC236}">
                  <a16:creationId xmlns:a16="http://schemas.microsoft.com/office/drawing/2014/main" id="{98288FF7-9741-A547-BE3C-193326019423}"/>
                </a:ext>
              </a:extLst>
            </p:cNvPr>
            <p:cNvGrpSpPr/>
            <p:nvPr/>
          </p:nvGrpSpPr>
          <p:grpSpPr>
            <a:xfrm>
              <a:off x="3737553" y="2628596"/>
              <a:ext cx="1628196" cy="1587481"/>
              <a:chOff x="5198740" y="1933248"/>
              <a:chExt cx="1628196" cy="1587481"/>
            </a:xfrm>
          </p:grpSpPr>
          <p:pic>
            <p:nvPicPr>
              <p:cNvPr id="38" name="Picture 6">
                <a:extLst>
                  <a:ext uri="{FF2B5EF4-FFF2-40B4-BE49-F238E27FC236}">
                    <a16:creationId xmlns:a16="http://schemas.microsoft.com/office/drawing/2014/main" id="{6958B5AE-1628-1A4A-89FE-BA834E9A5F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5523" y="2063796"/>
                <a:ext cx="911413" cy="136156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a:extLst>
                  <a:ext uri="{FF2B5EF4-FFF2-40B4-BE49-F238E27FC236}">
                    <a16:creationId xmlns:a16="http://schemas.microsoft.com/office/drawing/2014/main" id="{433E3AAD-C8AB-CD49-80B4-880E65E95C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951" y="1933248"/>
                <a:ext cx="845770" cy="1390696"/>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a:extLst>
                  <a:ext uri="{FF2B5EF4-FFF2-40B4-BE49-F238E27FC236}">
                    <a16:creationId xmlns:a16="http://schemas.microsoft.com/office/drawing/2014/main" id="{495E664D-A06B-8941-BFB6-CC9E2AD90E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8740" y="2063796"/>
                <a:ext cx="993093" cy="1456933"/>
              </a:xfrm>
              <a:prstGeom prst="rect">
                <a:avLst/>
              </a:prstGeom>
              <a:noFill/>
              <a:extLst>
                <a:ext uri="{909E8E84-426E-40DD-AFC4-6F175D3DCCD1}">
                  <a14:hiddenFill xmlns:a14="http://schemas.microsoft.com/office/drawing/2010/main">
                    <a:solidFill>
                      <a:srgbClr val="FFFFFF"/>
                    </a:solidFill>
                  </a14:hiddenFill>
                </a:ext>
              </a:extLst>
            </p:spPr>
          </p:pic>
        </p:grpSp>
        <p:sp>
          <p:nvSpPr>
            <p:cNvPr id="37" name="Rounded Rectangle 36">
              <a:extLst>
                <a:ext uri="{FF2B5EF4-FFF2-40B4-BE49-F238E27FC236}">
                  <a16:creationId xmlns:a16="http://schemas.microsoft.com/office/drawing/2014/main" id="{4B5B591F-7DAE-D446-8F61-6CDEB3D652AE}"/>
                </a:ext>
              </a:extLst>
            </p:cNvPr>
            <p:cNvSpPr/>
            <p:nvPr/>
          </p:nvSpPr>
          <p:spPr>
            <a:xfrm>
              <a:off x="3811214" y="4120706"/>
              <a:ext cx="1528582" cy="221797"/>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Agile Dev Team</a:t>
              </a:r>
              <a:endParaRPr lang="en-US" sz="1600" dirty="0"/>
            </a:p>
          </p:txBody>
        </p:sp>
      </p:grpSp>
      <p:cxnSp>
        <p:nvCxnSpPr>
          <p:cNvPr id="29" name="Straight Arrow Connector 28">
            <a:extLst>
              <a:ext uri="{FF2B5EF4-FFF2-40B4-BE49-F238E27FC236}">
                <a16:creationId xmlns:a16="http://schemas.microsoft.com/office/drawing/2014/main" id="{267E9E27-7D18-ED48-B600-FB601F733E21}"/>
              </a:ext>
            </a:extLst>
          </p:cNvPr>
          <p:cNvCxnSpPr>
            <a:cxnSpLocks/>
            <a:stCxn id="8" idx="2"/>
            <a:endCxn id="53" idx="3"/>
          </p:cNvCxnSpPr>
          <p:nvPr/>
        </p:nvCxnSpPr>
        <p:spPr>
          <a:xfrm flipH="1" flipV="1">
            <a:off x="7616584" y="3097913"/>
            <a:ext cx="186729" cy="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1D8C1D4-9EF1-F14F-B004-B88FF5053702}"/>
              </a:ext>
            </a:extLst>
          </p:cNvPr>
          <p:cNvCxnSpPr>
            <a:stCxn id="16" idx="1"/>
            <a:endCxn id="30" idx="3"/>
          </p:cNvCxnSpPr>
          <p:nvPr/>
        </p:nvCxnSpPr>
        <p:spPr>
          <a:xfrm flipH="1">
            <a:off x="5706184" y="3097913"/>
            <a:ext cx="224604"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17DB778-BD4E-3D45-B926-056034F32236}"/>
              </a:ext>
            </a:extLst>
          </p:cNvPr>
          <p:cNvCxnSpPr>
            <a:stCxn id="30" idx="1"/>
            <a:endCxn id="18" idx="3"/>
          </p:cNvCxnSpPr>
          <p:nvPr/>
        </p:nvCxnSpPr>
        <p:spPr>
          <a:xfrm flipH="1">
            <a:off x="5155355" y="3097913"/>
            <a:ext cx="22460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EEFF510-595C-4B4C-AE20-0A1BF986118D}"/>
              </a:ext>
            </a:extLst>
          </p:cNvPr>
          <p:cNvCxnSpPr>
            <a:stCxn id="18" idx="1"/>
            <a:endCxn id="31" idx="3"/>
          </p:cNvCxnSpPr>
          <p:nvPr/>
        </p:nvCxnSpPr>
        <p:spPr>
          <a:xfrm flipH="1">
            <a:off x="3809018" y="3097913"/>
            <a:ext cx="22460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21E28BE-C1BE-F845-8239-CE8400004C56}"/>
              </a:ext>
            </a:extLst>
          </p:cNvPr>
          <p:cNvCxnSpPr>
            <a:stCxn id="31" idx="1"/>
            <a:endCxn id="19" idx="3"/>
          </p:cNvCxnSpPr>
          <p:nvPr/>
        </p:nvCxnSpPr>
        <p:spPr>
          <a:xfrm flipH="1">
            <a:off x="3258189" y="3097913"/>
            <a:ext cx="22460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712834D-90AA-C84D-B771-466B819F946B}"/>
              </a:ext>
            </a:extLst>
          </p:cNvPr>
          <p:cNvCxnSpPr>
            <a:stCxn id="22" idx="3"/>
            <a:endCxn id="32" idx="1"/>
          </p:cNvCxnSpPr>
          <p:nvPr/>
        </p:nvCxnSpPr>
        <p:spPr>
          <a:xfrm>
            <a:off x="3258189" y="3992712"/>
            <a:ext cx="22460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FD549F3-4CDF-2746-BC8C-778CE1EBEC3A}"/>
              </a:ext>
            </a:extLst>
          </p:cNvPr>
          <p:cNvCxnSpPr>
            <a:stCxn id="32" idx="3"/>
            <a:endCxn id="21" idx="1"/>
          </p:cNvCxnSpPr>
          <p:nvPr/>
        </p:nvCxnSpPr>
        <p:spPr>
          <a:xfrm>
            <a:off x="3809018" y="3992712"/>
            <a:ext cx="22460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07DD7142-77B6-794D-BEFC-B74B3B4082B4}"/>
              </a:ext>
            </a:extLst>
          </p:cNvPr>
          <p:cNvCxnSpPr>
            <a:stCxn id="21" idx="3"/>
            <a:endCxn id="33" idx="1"/>
          </p:cNvCxnSpPr>
          <p:nvPr/>
        </p:nvCxnSpPr>
        <p:spPr>
          <a:xfrm>
            <a:off x="5155355" y="3992712"/>
            <a:ext cx="22460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F79B797-AF85-5A47-82D9-126EF41E4F11}"/>
              </a:ext>
            </a:extLst>
          </p:cNvPr>
          <p:cNvCxnSpPr>
            <a:stCxn id="33" idx="3"/>
            <a:endCxn id="20" idx="1"/>
          </p:cNvCxnSpPr>
          <p:nvPr/>
        </p:nvCxnSpPr>
        <p:spPr>
          <a:xfrm>
            <a:off x="5706184" y="3992712"/>
            <a:ext cx="224604"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93F1552-6B10-B941-B4CC-59DC87243611}"/>
              </a:ext>
            </a:extLst>
          </p:cNvPr>
          <p:cNvCxnSpPr>
            <a:cxnSpLocks/>
            <a:stCxn id="20" idx="3"/>
            <a:endCxn id="55" idx="1"/>
          </p:cNvCxnSpPr>
          <p:nvPr/>
        </p:nvCxnSpPr>
        <p:spPr>
          <a:xfrm>
            <a:off x="7052520" y="3992712"/>
            <a:ext cx="237840" cy="62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a:extLst>
              <a:ext uri="{FF2B5EF4-FFF2-40B4-BE49-F238E27FC236}">
                <a16:creationId xmlns:a16="http://schemas.microsoft.com/office/drawing/2014/main" id="{8D87F8D6-7967-DB45-826A-748D3E0CF3D2}"/>
              </a:ext>
            </a:extLst>
          </p:cNvPr>
          <p:cNvCxnSpPr>
            <a:cxnSpLocks/>
            <a:stCxn id="66" idx="1"/>
            <a:endCxn id="38" idx="3"/>
          </p:cNvCxnSpPr>
          <p:nvPr/>
        </p:nvCxnSpPr>
        <p:spPr>
          <a:xfrm rot="10800000" flipV="1">
            <a:off x="1442505" y="3096487"/>
            <a:ext cx="218608" cy="455030"/>
          </a:xfrm>
          <a:prstGeom prst="bent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8E6905F2-834A-3C49-B576-645EC27DFCD5}"/>
              </a:ext>
            </a:extLst>
          </p:cNvPr>
          <p:cNvCxnSpPr>
            <a:cxnSpLocks/>
            <a:stCxn id="38" idx="3"/>
            <a:endCxn id="70" idx="1"/>
          </p:cNvCxnSpPr>
          <p:nvPr/>
        </p:nvCxnSpPr>
        <p:spPr>
          <a:xfrm>
            <a:off x="1442505" y="3551517"/>
            <a:ext cx="234274" cy="440855"/>
          </a:xfrm>
          <a:prstGeom prst="bentConnector3">
            <a:avLst>
              <a:gd name="adj1" fmla="val 4635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53" name="Picture 52" descr="Icon&#10;&#10;Description automatically generated">
            <a:extLst>
              <a:ext uri="{FF2B5EF4-FFF2-40B4-BE49-F238E27FC236}">
                <a16:creationId xmlns:a16="http://schemas.microsoft.com/office/drawing/2014/main" id="{8948FE13-4AF8-5441-A07D-46F90B5E9B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0360" y="2915162"/>
            <a:ext cx="326224" cy="365502"/>
          </a:xfrm>
          <a:prstGeom prst="rect">
            <a:avLst/>
          </a:prstGeom>
        </p:spPr>
      </p:pic>
      <p:cxnSp>
        <p:nvCxnSpPr>
          <p:cNvPr id="12" name="Straight Arrow Connector 11">
            <a:extLst>
              <a:ext uri="{FF2B5EF4-FFF2-40B4-BE49-F238E27FC236}">
                <a16:creationId xmlns:a16="http://schemas.microsoft.com/office/drawing/2014/main" id="{E2168C53-E5E8-B04A-91BF-A696B0FEA736}"/>
              </a:ext>
            </a:extLst>
          </p:cNvPr>
          <p:cNvCxnSpPr>
            <a:stCxn id="53" idx="1"/>
            <a:endCxn id="16" idx="3"/>
          </p:cNvCxnSpPr>
          <p:nvPr/>
        </p:nvCxnSpPr>
        <p:spPr>
          <a:xfrm flipH="1">
            <a:off x="7052520" y="3097913"/>
            <a:ext cx="237840"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55" name="Picture 54" descr="Icon&#10;&#10;Description automatically generated">
            <a:extLst>
              <a:ext uri="{FF2B5EF4-FFF2-40B4-BE49-F238E27FC236}">
                <a16:creationId xmlns:a16="http://schemas.microsoft.com/office/drawing/2014/main" id="{70F3F3B3-8664-D74B-B82A-87CF3BF164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0360" y="3810589"/>
            <a:ext cx="326224" cy="365502"/>
          </a:xfrm>
          <a:prstGeom prst="rect">
            <a:avLst/>
          </a:prstGeom>
        </p:spPr>
      </p:pic>
      <p:cxnSp>
        <p:nvCxnSpPr>
          <p:cNvPr id="34" name="Straight Arrow Connector 33">
            <a:extLst>
              <a:ext uri="{FF2B5EF4-FFF2-40B4-BE49-F238E27FC236}">
                <a16:creationId xmlns:a16="http://schemas.microsoft.com/office/drawing/2014/main" id="{C9039DB5-0239-BB48-90E5-96ABC835CBD4}"/>
              </a:ext>
            </a:extLst>
          </p:cNvPr>
          <p:cNvCxnSpPr>
            <a:stCxn id="55" idx="3"/>
            <a:endCxn id="24" idx="2"/>
          </p:cNvCxnSpPr>
          <p:nvPr/>
        </p:nvCxnSpPr>
        <p:spPr>
          <a:xfrm>
            <a:off x="7616584" y="3993340"/>
            <a:ext cx="186729" cy="175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41BFD9F2-2034-A040-BEC9-D04CFCC8E06D}"/>
              </a:ext>
            </a:extLst>
          </p:cNvPr>
          <p:cNvSpPr txBox="1"/>
          <p:nvPr/>
        </p:nvSpPr>
        <p:spPr>
          <a:xfrm>
            <a:off x="7144149" y="3266829"/>
            <a:ext cx="601896" cy="276999"/>
          </a:xfrm>
          <a:prstGeom prst="rect">
            <a:avLst/>
          </a:prstGeom>
          <a:noFill/>
        </p:spPr>
        <p:txBody>
          <a:bodyPr wrap="none" rtlCol="0">
            <a:spAutoFit/>
          </a:bodyPr>
          <a:lstStyle/>
          <a:p>
            <a:r>
              <a:rPr lang="en-US" sz="1200" b="1" dirty="0"/>
              <a:t>W: 2d</a:t>
            </a:r>
          </a:p>
        </p:txBody>
      </p:sp>
      <p:sp>
        <p:nvSpPr>
          <p:cNvPr id="60" name="TextBox 59">
            <a:extLst>
              <a:ext uri="{FF2B5EF4-FFF2-40B4-BE49-F238E27FC236}">
                <a16:creationId xmlns:a16="http://schemas.microsoft.com/office/drawing/2014/main" id="{036B5109-4E26-CD40-8C6A-C46AEB38CDD3}"/>
              </a:ext>
            </a:extLst>
          </p:cNvPr>
          <p:cNvSpPr txBox="1"/>
          <p:nvPr/>
        </p:nvSpPr>
        <p:spPr>
          <a:xfrm>
            <a:off x="5225533" y="3266829"/>
            <a:ext cx="712503" cy="276999"/>
          </a:xfrm>
          <a:prstGeom prst="rect">
            <a:avLst/>
          </a:prstGeom>
          <a:noFill/>
        </p:spPr>
        <p:txBody>
          <a:bodyPr wrap="none" rtlCol="0">
            <a:spAutoFit/>
          </a:bodyPr>
          <a:lstStyle/>
          <a:p>
            <a:r>
              <a:rPr lang="en-US" sz="1200" b="1" dirty="0"/>
              <a:t>NW: 0d</a:t>
            </a:r>
          </a:p>
        </p:txBody>
      </p:sp>
      <p:sp>
        <p:nvSpPr>
          <p:cNvPr id="62" name="TextBox 61">
            <a:extLst>
              <a:ext uri="{FF2B5EF4-FFF2-40B4-BE49-F238E27FC236}">
                <a16:creationId xmlns:a16="http://schemas.microsoft.com/office/drawing/2014/main" id="{CC0BC426-2EEC-454A-9A88-C2E74C1DD7DC}"/>
              </a:ext>
            </a:extLst>
          </p:cNvPr>
          <p:cNvSpPr txBox="1"/>
          <p:nvPr/>
        </p:nvSpPr>
        <p:spPr>
          <a:xfrm>
            <a:off x="3328367" y="3266829"/>
            <a:ext cx="601896" cy="276999"/>
          </a:xfrm>
          <a:prstGeom prst="rect">
            <a:avLst/>
          </a:prstGeom>
          <a:noFill/>
        </p:spPr>
        <p:txBody>
          <a:bodyPr wrap="none" rtlCol="0">
            <a:spAutoFit/>
          </a:bodyPr>
          <a:lstStyle/>
          <a:p>
            <a:r>
              <a:rPr lang="en-US" sz="1200" b="1" dirty="0"/>
              <a:t>W: 2d</a:t>
            </a:r>
          </a:p>
        </p:txBody>
      </p:sp>
      <p:pic>
        <p:nvPicPr>
          <p:cNvPr id="66" name="Picture 65" descr="Icon&#10;&#10;Description automatically generated">
            <a:extLst>
              <a:ext uri="{FF2B5EF4-FFF2-40B4-BE49-F238E27FC236}">
                <a16:creationId xmlns:a16="http://schemas.microsoft.com/office/drawing/2014/main" id="{51CFCE26-E7F0-B54C-983C-40C68EB82B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1113" y="2913736"/>
            <a:ext cx="326224" cy="365502"/>
          </a:xfrm>
          <a:prstGeom prst="rect">
            <a:avLst/>
          </a:prstGeom>
        </p:spPr>
      </p:pic>
      <p:pic>
        <p:nvPicPr>
          <p:cNvPr id="70" name="Picture 69" descr="Icon&#10;&#10;Description automatically generated">
            <a:extLst>
              <a:ext uri="{FF2B5EF4-FFF2-40B4-BE49-F238E27FC236}">
                <a16:creationId xmlns:a16="http://schemas.microsoft.com/office/drawing/2014/main" id="{EF78FB5C-4284-6F4A-A792-B22DF2F309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6779" y="3809621"/>
            <a:ext cx="326224" cy="365502"/>
          </a:xfrm>
          <a:prstGeom prst="rect">
            <a:avLst/>
          </a:prstGeom>
        </p:spPr>
      </p:pic>
      <p:cxnSp>
        <p:nvCxnSpPr>
          <p:cNvPr id="74" name="Straight Arrow Connector 73">
            <a:extLst>
              <a:ext uri="{FF2B5EF4-FFF2-40B4-BE49-F238E27FC236}">
                <a16:creationId xmlns:a16="http://schemas.microsoft.com/office/drawing/2014/main" id="{B9ADC066-E09D-6249-A8EC-7853AEBEA4C2}"/>
              </a:ext>
            </a:extLst>
          </p:cNvPr>
          <p:cNvCxnSpPr>
            <a:stCxn id="19" idx="1"/>
            <a:endCxn id="66" idx="3"/>
          </p:cNvCxnSpPr>
          <p:nvPr/>
        </p:nvCxnSpPr>
        <p:spPr>
          <a:xfrm flipH="1" flipV="1">
            <a:off x="1987337" y="3096487"/>
            <a:ext cx="149120" cy="142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8D43C7C-23B2-8F4B-8E91-8779C9FAF58E}"/>
              </a:ext>
            </a:extLst>
          </p:cNvPr>
          <p:cNvCxnSpPr>
            <a:stCxn id="70" idx="3"/>
            <a:endCxn id="22" idx="1"/>
          </p:cNvCxnSpPr>
          <p:nvPr/>
        </p:nvCxnSpPr>
        <p:spPr>
          <a:xfrm>
            <a:off x="2003003" y="3992372"/>
            <a:ext cx="133454" cy="34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24AAB159-5E70-2441-87C2-501F5BA2F6A1}"/>
              </a:ext>
            </a:extLst>
          </p:cNvPr>
          <p:cNvSpPr/>
          <p:nvPr/>
        </p:nvSpPr>
        <p:spPr>
          <a:xfrm>
            <a:off x="1536352" y="3570622"/>
            <a:ext cx="6899349" cy="8899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Tree>
    <p:extLst>
      <p:ext uri="{BB962C8B-B14F-4D97-AF65-F5344CB8AC3E}">
        <p14:creationId xmlns:p14="http://schemas.microsoft.com/office/powerpoint/2010/main" val="498828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BF91E-A7CE-4D94-9FCE-6025ADB837E7}"/>
              </a:ext>
            </a:extLst>
          </p:cNvPr>
          <p:cNvSpPr>
            <a:spLocks noGrp="1"/>
          </p:cNvSpPr>
          <p:nvPr>
            <p:ph type="title"/>
          </p:nvPr>
        </p:nvSpPr>
        <p:spPr>
          <a:xfrm>
            <a:off x="694944" y="0"/>
            <a:ext cx="7991856" cy="1030637"/>
          </a:xfrm>
        </p:spPr>
        <p:txBody>
          <a:bodyPr/>
          <a:lstStyle/>
          <a:p>
            <a:r>
              <a:rPr lang="en-US" dirty="0"/>
              <a:t>WORKSHOP</a:t>
            </a:r>
            <a:br>
              <a:rPr lang="en-US" dirty="0"/>
            </a:br>
            <a:r>
              <a:rPr lang="en-US" sz="2400" dirty="0"/>
              <a:t>PRODUCT VALUE STREAM</a:t>
            </a:r>
          </a:p>
        </p:txBody>
      </p:sp>
      <p:sp>
        <p:nvSpPr>
          <p:cNvPr id="4" name="Slide Number Placeholder 3">
            <a:extLst>
              <a:ext uri="{FF2B5EF4-FFF2-40B4-BE49-F238E27FC236}">
                <a16:creationId xmlns:a16="http://schemas.microsoft.com/office/drawing/2014/main" id="{A53EF7C5-293E-4688-BE1D-CB071C256CFF}"/>
              </a:ext>
            </a:extLst>
          </p:cNvPr>
          <p:cNvSpPr>
            <a:spLocks noGrp="1"/>
          </p:cNvSpPr>
          <p:nvPr>
            <p:ph type="sldNum" sz="quarter" idx="11"/>
          </p:nvPr>
        </p:nvSpPr>
        <p:spPr/>
        <p:txBody>
          <a:bodyPr/>
          <a:lstStyle/>
          <a:p>
            <a:fld id="{6575370D-4E78-C44F-8DB3-41D140BF8DE9}" type="slidenum">
              <a:rPr lang="en-US" smtClean="0"/>
              <a:pPr/>
              <a:t>11</a:t>
            </a:fld>
            <a:endParaRPr lang="en-US" dirty="0"/>
          </a:p>
        </p:txBody>
      </p:sp>
      <p:sp>
        <p:nvSpPr>
          <p:cNvPr id="7" name="TextBox 6">
            <a:extLst>
              <a:ext uri="{FF2B5EF4-FFF2-40B4-BE49-F238E27FC236}">
                <a16:creationId xmlns:a16="http://schemas.microsoft.com/office/drawing/2014/main" id="{51F895E7-9D3D-A944-86B9-04B3E9393C43}"/>
              </a:ext>
            </a:extLst>
          </p:cNvPr>
          <p:cNvSpPr txBox="1"/>
          <p:nvPr/>
        </p:nvSpPr>
        <p:spPr>
          <a:xfrm>
            <a:off x="593164" y="1099974"/>
            <a:ext cx="8322236" cy="1569660"/>
          </a:xfrm>
          <a:prstGeom prst="rect">
            <a:avLst/>
          </a:prstGeom>
          <a:noFill/>
        </p:spPr>
        <p:txBody>
          <a:bodyPr wrap="square" rtlCol="0">
            <a:spAutoFit/>
          </a:bodyPr>
          <a:lstStyle/>
          <a:p>
            <a:r>
              <a:rPr lang="en-US" sz="1600" b="1" dirty="0">
                <a:solidFill>
                  <a:srgbClr val="000000"/>
                </a:solidFill>
              </a:rPr>
              <a:t>How long does it take to get a PBI from refinement to production?</a:t>
            </a:r>
          </a:p>
          <a:p>
            <a:pPr marL="285750" indent="-285750">
              <a:buFont typeface="Arial" panose="020B0604020202020204" pitchFamily="34" charset="0"/>
              <a:buChar char="•"/>
            </a:pPr>
            <a:r>
              <a:rPr lang="en-US" sz="1600" dirty="0">
                <a:solidFill>
                  <a:schemeClr val="bg2">
                    <a:lumMod val="50000"/>
                  </a:schemeClr>
                </a:solidFill>
              </a:rPr>
              <a:t>Do you refine each story with the team before you add it to a sprint?</a:t>
            </a:r>
          </a:p>
          <a:p>
            <a:pPr marL="285750" indent="-285750">
              <a:buFont typeface="Arial" panose="020B0604020202020204" pitchFamily="34" charset="0"/>
              <a:buChar char="•"/>
            </a:pPr>
            <a:r>
              <a:rPr lang="en-US" sz="1600" dirty="0">
                <a:solidFill>
                  <a:schemeClr val="bg2">
                    <a:lumMod val="50000"/>
                  </a:schemeClr>
                </a:solidFill>
              </a:rPr>
              <a:t>Are you dependent on other teams or people off the team during a sprint?</a:t>
            </a:r>
          </a:p>
          <a:p>
            <a:pPr marL="285750" indent="-285750">
              <a:buFont typeface="Arial" panose="020B0604020202020204" pitchFamily="34" charset="0"/>
              <a:buChar char="•"/>
            </a:pPr>
            <a:r>
              <a:rPr lang="en-US" sz="1600" dirty="0">
                <a:solidFill>
                  <a:schemeClr val="bg2">
                    <a:lumMod val="50000"/>
                  </a:schemeClr>
                </a:solidFill>
              </a:rPr>
              <a:t>Does the sprinting workflow have “gated” activities that are not automated?</a:t>
            </a:r>
            <a:br>
              <a:rPr lang="en-US" sz="1600" dirty="0">
                <a:solidFill>
                  <a:srgbClr val="000000"/>
                </a:solidFill>
              </a:rPr>
            </a:br>
            <a:br>
              <a:rPr lang="en-US" sz="1600" dirty="0">
                <a:solidFill>
                  <a:srgbClr val="000000"/>
                </a:solidFill>
              </a:rPr>
            </a:br>
            <a:r>
              <a:rPr lang="en-US" sz="1600" i="1" dirty="0">
                <a:solidFill>
                  <a:srgbClr val="000000"/>
                </a:solidFill>
              </a:rPr>
              <a:t>Analyze this topic at Team-level retrospectives and Product-level retrospectives!</a:t>
            </a:r>
          </a:p>
        </p:txBody>
      </p:sp>
      <p:grpSp>
        <p:nvGrpSpPr>
          <p:cNvPr id="17" name="Group 16">
            <a:extLst>
              <a:ext uri="{FF2B5EF4-FFF2-40B4-BE49-F238E27FC236}">
                <a16:creationId xmlns:a16="http://schemas.microsoft.com/office/drawing/2014/main" id="{F8614873-2794-284D-8844-16077CFBEBCF}"/>
              </a:ext>
            </a:extLst>
          </p:cNvPr>
          <p:cNvGrpSpPr/>
          <p:nvPr/>
        </p:nvGrpSpPr>
        <p:grpSpPr>
          <a:xfrm>
            <a:off x="7803313" y="2797923"/>
            <a:ext cx="632389" cy="595209"/>
            <a:chOff x="7085465" y="2797923"/>
            <a:chExt cx="632389" cy="595209"/>
          </a:xfrm>
        </p:grpSpPr>
        <p:sp>
          <p:nvSpPr>
            <p:cNvPr id="8" name="Oval 7">
              <a:extLst>
                <a:ext uri="{FF2B5EF4-FFF2-40B4-BE49-F238E27FC236}">
                  <a16:creationId xmlns:a16="http://schemas.microsoft.com/office/drawing/2014/main" id="{4D7E3E22-F919-F943-98DA-06CE65BB5DF8}"/>
                </a:ext>
              </a:extLst>
            </p:cNvPr>
            <p:cNvSpPr/>
            <p:nvPr/>
          </p:nvSpPr>
          <p:spPr>
            <a:xfrm>
              <a:off x="7085465" y="2802696"/>
              <a:ext cx="632389" cy="59043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1" name="TextBox 10">
              <a:extLst>
                <a:ext uri="{FF2B5EF4-FFF2-40B4-BE49-F238E27FC236}">
                  <a16:creationId xmlns:a16="http://schemas.microsoft.com/office/drawing/2014/main" id="{82023655-4D07-594A-AAE0-F4D1285E4A75}"/>
                </a:ext>
              </a:extLst>
            </p:cNvPr>
            <p:cNvSpPr txBox="1"/>
            <p:nvPr/>
          </p:nvSpPr>
          <p:spPr>
            <a:xfrm>
              <a:off x="7190012" y="2797923"/>
              <a:ext cx="423294" cy="531613"/>
            </a:xfrm>
            <a:prstGeom prst="rect">
              <a:avLst/>
            </a:prstGeom>
            <a:noFill/>
          </p:spPr>
          <p:txBody>
            <a:bodyPr wrap="none" rtlCol="0">
              <a:spAutoFit/>
            </a:bodyPr>
            <a:lstStyle/>
            <a:p>
              <a:r>
                <a:rPr lang="en-US" sz="3200" b="1" dirty="0">
                  <a:solidFill>
                    <a:schemeClr val="bg1"/>
                  </a:solidFill>
                </a:rPr>
                <a:t>?</a:t>
              </a:r>
              <a:endParaRPr lang="en-US" sz="2400" b="1" dirty="0">
                <a:solidFill>
                  <a:schemeClr val="bg1"/>
                </a:solidFill>
              </a:endParaRPr>
            </a:p>
          </p:txBody>
        </p:sp>
      </p:grpSp>
      <p:grpSp>
        <p:nvGrpSpPr>
          <p:cNvPr id="15" name="Group 14">
            <a:extLst>
              <a:ext uri="{FF2B5EF4-FFF2-40B4-BE49-F238E27FC236}">
                <a16:creationId xmlns:a16="http://schemas.microsoft.com/office/drawing/2014/main" id="{3A5B3EAB-304F-6C4B-ABA4-6F3A1B26D1C1}"/>
              </a:ext>
            </a:extLst>
          </p:cNvPr>
          <p:cNvGrpSpPr/>
          <p:nvPr/>
        </p:nvGrpSpPr>
        <p:grpSpPr>
          <a:xfrm>
            <a:off x="8291805" y="2717032"/>
            <a:ext cx="945350" cy="1719303"/>
            <a:chOff x="8061069" y="2571750"/>
            <a:chExt cx="945350" cy="1719303"/>
          </a:xfrm>
        </p:grpSpPr>
        <p:pic>
          <p:nvPicPr>
            <p:cNvPr id="10" name="Picture 2">
              <a:extLst>
                <a:ext uri="{FF2B5EF4-FFF2-40B4-BE49-F238E27FC236}">
                  <a16:creationId xmlns:a16="http://schemas.microsoft.com/office/drawing/2014/main" id="{77B79FF1-9E2C-164F-8594-D74AE9DB31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1069" y="2571750"/>
              <a:ext cx="945350" cy="15561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257EE2B-088E-4F4F-9D22-F43FE0A0293C}"/>
                </a:ext>
              </a:extLst>
            </p:cNvPr>
            <p:cNvSpPr txBox="1"/>
            <p:nvPr/>
          </p:nvSpPr>
          <p:spPr>
            <a:xfrm>
              <a:off x="8151840" y="3921721"/>
              <a:ext cx="854579" cy="369332"/>
            </a:xfrm>
            <a:prstGeom prst="rect">
              <a:avLst/>
            </a:prstGeom>
            <a:noFill/>
          </p:spPr>
          <p:txBody>
            <a:bodyPr wrap="square" rtlCol="0">
              <a:spAutoFit/>
            </a:bodyPr>
            <a:lstStyle/>
            <a:p>
              <a:r>
                <a:rPr lang="en-US" dirty="0">
                  <a:solidFill>
                    <a:srgbClr val="093C71"/>
                  </a:solidFill>
                </a:rPr>
                <a:t>Client</a:t>
              </a:r>
            </a:p>
          </p:txBody>
        </p:sp>
      </p:grpSp>
      <p:sp>
        <p:nvSpPr>
          <p:cNvPr id="16" name="Rounded Rectangle 15">
            <a:extLst>
              <a:ext uri="{FF2B5EF4-FFF2-40B4-BE49-F238E27FC236}">
                <a16:creationId xmlns:a16="http://schemas.microsoft.com/office/drawing/2014/main" id="{D913781C-F0F8-5246-8CB2-965E1698C85B}"/>
              </a:ext>
            </a:extLst>
          </p:cNvPr>
          <p:cNvSpPr/>
          <p:nvPr/>
        </p:nvSpPr>
        <p:spPr>
          <a:xfrm>
            <a:off x="5930788" y="2817401"/>
            <a:ext cx="1121732" cy="561024"/>
          </a:xfrm>
          <a:prstGeom prst="roundRect">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Activity 1</a:t>
            </a:r>
          </a:p>
          <a:p>
            <a:pPr algn="ctr"/>
            <a:r>
              <a:rPr lang="en-US" sz="1400" dirty="0"/>
              <a:t>NV: 5d</a:t>
            </a:r>
          </a:p>
        </p:txBody>
      </p:sp>
      <p:sp>
        <p:nvSpPr>
          <p:cNvPr id="18" name="Rounded Rectangle 17">
            <a:extLst>
              <a:ext uri="{FF2B5EF4-FFF2-40B4-BE49-F238E27FC236}">
                <a16:creationId xmlns:a16="http://schemas.microsoft.com/office/drawing/2014/main" id="{63DF1602-2AAA-4E4A-AD88-AA2C3531EA26}"/>
              </a:ext>
            </a:extLst>
          </p:cNvPr>
          <p:cNvSpPr/>
          <p:nvPr/>
        </p:nvSpPr>
        <p:spPr>
          <a:xfrm>
            <a:off x="4033623" y="2817401"/>
            <a:ext cx="1121732" cy="561024"/>
          </a:xfrm>
          <a:prstGeom prst="roundRect">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Activity 2</a:t>
            </a:r>
            <a:br>
              <a:rPr lang="en-US" sz="1400" dirty="0"/>
            </a:br>
            <a:r>
              <a:rPr lang="en-US" sz="1400" dirty="0"/>
              <a:t>V: 5d</a:t>
            </a:r>
          </a:p>
        </p:txBody>
      </p:sp>
      <p:sp>
        <p:nvSpPr>
          <p:cNvPr id="19" name="Rounded Rectangle 18">
            <a:extLst>
              <a:ext uri="{FF2B5EF4-FFF2-40B4-BE49-F238E27FC236}">
                <a16:creationId xmlns:a16="http://schemas.microsoft.com/office/drawing/2014/main" id="{FD1BB970-71F8-C945-B72B-310F448B0B99}"/>
              </a:ext>
            </a:extLst>
          </p:cNvPr>
          <p:cNvSpPr/>
          <p:nvPr/>
        </p:nvSpPr>
        <p:spPr>
          <a:xfrm>
            <a:off x="2136457" y="2817401"/>
            <a:ext cx="1121732" cy="561024"/>
          </a:xfrm>
          <a:prstGeom prst="roundRect">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Activity 3</a:t>
            </a:r>
          </a:p>
          <a:p>
            <a:pPr algn="ctr"/>
            <a:r>
              <a:rPr lang="en-US" sz="1400" dirty="0"/>
              <a:t>NV: 10d</a:t>
            </a:r>
          </a:p>
        </p:txBody>
      </p:sp>
      <p:sp>
        <p:nvSpPr>
          <p:cNvPr id="20" name="Rounded Rectangle 19">
            <a:extLst>
              <a:ext uri="{FF2B5EF4-FFF2-40B4-BE49-F238E27FC236}">
                <a16:creationId xmlns:a16="http://schemas.microsoft.com/office/drawing/2014/main" id="{587759B4-5798-4A48-B687-2088193D49DE}"/>
              </a:ext>
            </a:extLst>
          </p:cNvPr>
          <p:cNvSpPr/>
          <p:nvPr/>
        </p:nvSpPr>
        <p:spPr>
          <a:xfrm>
            <a:off x="5930788" y="3712200"/>
            <a:ext cx="1121732" cy="561024"/>
          </a:xfrm>
          <a:prstGeom prst="roundRect">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Activity 6</a:t>
            </a:r>
          </a:p>
          <a:p>
            <a:pPr algn="ctr"/>
            <a:r>
              <a:rPr lang="en-US" sz="1400" dirty="0"/>
              <a:t>NV: 2d</a:t>
            </a:r>
          </a:p>
        </p:txBody>
      </p:sp>
      <p:sp>
        <p:nvSpPr>
          <p:cNvPr id="21" name="Rounded Rectangle 20">
            <a:extLst>
              <a:ext uri="{FF2B5EF4-FFF2-40B4-BE49-F238E27FC236}">
                <a16:creationId xmlns:a16="http://schemas.microsoft.com/office/drawing/2014/main" id="{1805F8FE-657E-4B48-9188-F789CC713308}"/>
              </a:ext>
            </a:extLst>
          </p:cNvPr>
          <p:cNvSpPr/>
          <p:nvPr/>
        </p:nvSpPr>
        <p:spPr>
          <a:xfrm>
            <a:off x="4033623" y="3712200"/>
            <a:ext cx="1121732" cy="561024"/>
          </a:xfrm>
          <a:prstGeom prst="roundRect">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Activity 5</a:t>
            </a:r>
          </a:p>
          <a:p>
            <a:pPr algn="ctr"/>
            <a:r>
              <a:rPr lang="en-US" sz="1400" dirty="0"/>
              <a:t>V: 10d</a:t>
            </a:r>
          </a:p>
        </p:txBody>
      </p:sp>
      <p:sp>
        <p:nvSpPr>
          <p:cNvPr id="22" name="Rounded Rectangle 21">
            <a:extLst>
              <a:ext uri="{FF2B5EF4-FFF2-40B4-BE49-F238E27FC236}">
                <a16:creationId xmlns:a16="http://schemas.microsoft.com/office/drawing/2014/main" id="{11E21DE4-C8D3-AB4F-B64B-3260F00978CC}"/>
              </a:ext>
            </a:extLst>
          </p:cNvPr>
          <p:cNvSpPr/>
          <p:nvPr/>
        </p:nvSpPr>
        <p:spPr>
          <a:xfrm>
            <a:off x="2136457" y="3712200"/>
            <a:ext cx="1121732" cy="561024"/>
          </a:xfrm>
          <a:prstGeom prst="roundRect">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Activity 4</a:t>
            </a:r>
          </a:p>
          <a:p>
            <a:pPr algn="ctr"/>
            <a:r>
              <a:rPr lang="en-US" sz="1400" dirty="0"/>
              <a:t>V: 10d</a:t>
            </a:r>
          </a:p>
        </p:txBody>
      </p:sp>
      <p:grpSp>
        <p:nvGrpSpPr>
          <p:cNvPr id="59" name="Group 58">
            <a:extLst>
              <a:ext uri="{FF2B5EF4-FFF2-40B4-BE49-F238E27FC236}">
                <a16:creationId xmlns:a16="http://schemas.microsoft.com/office/drawing/2014/main" id="{7F7C9912-9F69-3F49-856E-0B89F6E3F4FF}"/>
              </a:ext>
            </a:extLst>
          </p:cNvPr>
          <p:cNvGrpSpPr/>
          <p:nvPr/>
        </p:nvGrpSpPr>
        <p:grpSpPr>
          <a:xfrm>
            <a:off x="7803313" y="3699880"/>
            <a:ext cx="632389" cy="590436"/>
            <a:chOff x="7085465" y="3682788"/>
            <a:chExt cx="632389" cy="590436"/>
          </a:xfrm>
        </p:grpSpPr>
        <p:sp>
          <p:nvSpPr>
            <p:cNvPr id="24" name="Oval 23">
              <a:extLst>
                <a:ext uri="{FF2B5EF4-FFF2-40B4-BE49-F238E27FC236}">
                  <a16:creationId xmlns:a16="http://schemas.microsoft.com/office/drawing/2014/main" id="{54E316BD-F082-0640-AE68-A9023C3B5F24}"/>
                </a:ext>
              </a:extLst>
            </p:cNvPr>
            <p:cNvSpPr/>
            <p:nvPr/>
          </p:nvSpPr>
          <p:spPr>
            <a:xfrm>
              <a:off x="7085465" y="3682788"/>
              <a:ext cx="632389" cy="5904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25" name="TextBox 24">
              <a:extLst>
                <a:ext uri="{FF2B5EF4-FFF2-40B4-BE49-F238E27FC236}">
                  <a16:creationId xmlns:a16="http://schemas.microsoft.com/office/drawing/2014/main" id="{787780AF-4DAF-5F40-9D92-B7179927D91B}"/>
                </a:ext>
              </a:extLst>
            </p:cNvPr>
            <p:cNvSpPr txBox="1"/>
            <p:nvPr/>
          </p:nvSpPr>
          <p:spPr>
            <a:xfrm>
              <a:off x="7249834" y="3686561"/>
              <a:ext cx="320922" cy="584775"/>
            </a:xfrm>
            <a:prstGeom prst="rect">
              <a:avLst/>
            </a:prstGeom>
            <a:noFill/>
          </p:spPr>
          <p:txBody>
            <a:bodyPr wrap="none" rtlCol="0">
              <a:spAutoFit/>
            </a:bodyPr>
            <a:lstStyle/>
            <a:p>
              <a:r>
                <a:rPr lang="en-US" sz="3200" b="1" dirty="0">
                  <a:solidFill>
                    <a:schemeClr val="bg1"/>
                  </a:solidFill>
                </a:rPr>
                <a:t>!</a:t>
              </a:r>
              <a:endParaRPr lang="en-US" sz="2400" b="1" dirty="0">
                <a:solidFill>
                  <a:schemeClr val="bg1"/>
                </a:solidFill>
              </a:endParaRPr>
            </a:p>
          </p:txBody>
        </p:sp>
      </p:grpSp>
      <p:pic>
        <p:nvPicPr>
          <p:cNvPr id="30" name="Picture 29" descr="Icon&#10;&#10;Description automatically generated">
            <a:extLst>
              <a:ext uri="{FF2B5EF4-FFF2-40B4-BE49-F238E27FC236}">
                <a16:creationId xmlns:a16="http://schemas.microsoft.com/office/drawing/2014/main" id="{3D8839F0-B923-E947-BD74-7A4B2946F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9960" y="2915162"/>
            <a:ext cx="326224" cy="365502"/>
          </a:xfrm>
          <a:prstGeom prst="rect">
            <a:avLst/>
          </a:prstGeom>
        </p:spPr>
      </p:pic>
      <p:pic>
        <p:nvPicPr>
          <p:cNvPr id="31" name="Picture 30" descr="Icon&#10;&#10;Description automatically generated">
            <a:extLst>
              <a:ext uri="{FF2B5EF4-FFF2-40B4-BE49-F238E27FC236}">
                <a16:creationId xmlns:a16="http://schemas.microsoft.com/office/drawing/2014/main" id="{40E78316-E064-9D4A-9218-5A4429000D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82794" y="2915162"/>
            <a:ext cx="326224" cy="365502"/>
          </a:xfrm>
          <a:prstGeom prst="rect">
            <a:avLst/>
          </a:prstGeom>
        </p:spPr>
      </p:pic>
      <p:pic>
        <p:nvPicPr>
          <p:cNvPr id="32" name="Picture 31" descr="Icon&#10;&#10;Description automatically generated">
            <a:extLst>
              <a:ext uri="{FF2B5EF4-FFF2-40B4-BE49-F238E27FC236}">
                <a16:creationId xmlns:a16="http://schemas.microsoft.com/office/drawing/2014/main" id="{430AA80C-8A3C-F341-81DE-2A967AE8A1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82794" y="3809961"/>
            <a:ext cx="326224" cy="365502"/>
          </a:xfrm>
          <a:prstGeom prst="rect">
            <a:avLst/>
          </a:prstGeom>
        </p:spPr>
      </p:pic>
      <p:pic>
        <p:nvPicPr>
          <p:cNvPr id="33" name="Picture 32" descr="Icon&#10;&#10;Description automatically generated">
            <a:extLst>
              <a:ext uri="{FF2B5EF4-FFF2-40B4-BE49-F238E27FC236}">
                <a16:creationId xmlns:a16="http://schemas.microsoft.com/office/drawing/2014/main" id="{2500D392-E5EE-E94A-8009-557E79FAA4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9960" y="3809961"/>
            <a:ext cx="326224" cy="365502"/>
          </a:xfrm>
          <a:prstGeom prst="rect">
            <a:avLst/>
          </a:prstGeom>
        </p:spPr>
      </p:pic>
      <p:grpSp>
        <p:nvGrpSpPr>
          <p:cNvPr id="35" name="Group 34">
            <a:extLst>
              <a:ext uri="{FF2B5EF4-FFF2-40B4-BE49-F238E27FC236}">
                <a16:creationId xmlns:a16="http://schemas.microsoft.com/office/drawing/2014/main" id="{0374C671-0BF9-0F4A-9A19-3D67F1503620}"/>
              </a:ext>
            </a:extLst>
          </p:cNvPr>
          <p:cNvGrpSpPr/>
          <p:nvPr/>
        </p:nvGrpSpPr>
        <p:grpSpPr>
          <a:xfrm>
            <a:off x="-43270" y="2817401"/>
            <a:ext cx="1485775" cy="1550796"/>
            <a:chOff x="3737553" y="2628596"/>
            <a:chExt cx="1628196" cy="1713907"/>
          </a:xfrm>
        </p:grpSpPr>
        <p:grpSp>
          <p:nvGrpSpPr>
            <p:cNvPr id="36" name="Group 35">
              <a:extLst>
                <a:ext uri="{FF2B5EF4-FFF2-40B4-BE49-F238E27FC236}">
                  <a16:creationId xmlns:a16="http://schemas.microsoft.com/office/drawing/2014/main" id="{98288FF7-9741-A547-BE3C-193326019423}"/>
                </a:ext>
              </a:extLst>
            </p:cNvPr>
            <p:cNvGrpSpPr/>
            <p:nvPr/>
          </p:nvGrpSpPr>
          <p:grpSpPr>
            <a:xfrm>
              <a:off x="3737553" y="2628596"/>
              <a:ext cx="1628196" cy="1587481"/>
              <a:chOff x="5198740" y="1933248"/>
              <a:chExt cx="1628196" cy="1587481"/>
            </a:xfrm>
          </p:grpSpPr>
          <p:pic>
            <p:nvPicPr>
              <p:cNvPr id="38" name="Picture 6">
                <a:extLst>
                  <a:ext uri="{FF2B5EF4-FFF2-40B4-BE49-F238E27FC236}">
                    <a16:creationId xmlns:a16="http://schemas.microsoft.com/office/drawing/2014/main" id="{6958B5AE-1628-1A4A-89FE-BA834E9A5F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5523" y="2063796"/>
                <a:ext cx="911413" cy="136156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a:extLst>
                  <a:ext uri="{FF2B5EF4-FFF2-40B4-BE49-F238E27FC236}">
                    <a16:creationId xmlns:a16="http://schemas.microsoft.com/office/drawing/2014/main" id="{433E3AAD-C8AB-CD49-80B4-880E65E95C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951" y="1933248"/>
                <a:ext cx="845770" cy="1390696"/>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a:extLst>
                  <a:ext uri="{FF2B5EF4-FFF2-40B4-BE49-F238E27FC236}">
                    <a16:creationId xmlns:a16="http://schemas.microsoft.com/office/drawing/2014/main" id="{495E664D-A06B-8941-BFB6-CC9E2AD90E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8740" y="2063796"/>
                <a:ext cx="993093" cy="1456933"/>
              </a:xfrm>
              <a:prstGeom prst="rect">
                <a:avLst/>
              </a:prstGeom>
              <a:noFill/>
              <a:extLst>
                <a:ext uri="{909E8E84-426E-40DD-AFC4-6F175D3DCCD1}">
                  <a14:hiddenFill xmlns:a14="http://schemas.microsoft.com/office/drawing/2010/main">
                    <a:solidFill>
                      <a:srgbClr val="FFFFFF"/>
                    </a:solidFill>
                  </a14:hiddenFill>
                </a:ext>
              </a:extLst>
            </p:spPr>
          </p:pic>
        </p:grpSp>
        <p:sp>
          <p:nvSpPr>
            <p:cNvPr id="37" name="Rounded Rectangle 36">
              <a:extLst>
                <a:ext uri="{FF2B5EF4-FFF2-40B4-BE49-F238E27FC236}">
                  <a16:creationId xmlns:a16="http://schemas.microsoft.com/office/drawing/2014/main" id="{4B5B591F-7DAE-D446-8F61-6CDEB3D652AE}"/>
                </a:ext>
              </a:extLst>
            </p:cNvPr>
            <p:cNvSpPr/>
            <p:nvPr/>
          </p:nvSpPr>
          <p:spPr>
            <a:xfrm>
              <a:off x="3811214" y="4120706"/>
              <a:ext cx="1528582" cy="221797"/>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Agile Dev Team</a:t>
              </a:r>
              <a:endParaRPr lang="en-US" sz="1600" dirty="0"/>
            </a:p>
          </p:txBody>
        </p:sp>
      </p:grpSp>
      <p:cxnSp>
        <p:nvCxnSpPr>
          <p:cNvPr id="29" name="Straight Arrow Connector 28">
            <a:extLst>
              <a:ext uri="{FF2B5EF4-FFF2-40B4-BE49-F238E27FC236}">
                <a16:creationId xmlns:a16="http://schemas.microsoft.com/office/drawing/2014/main" id="{267E9E27-7D18-ED48-B600-FB601F733E21}"/>
              </a:ext>
            </a:extLst>
          </p:cNvPr>
          <p:cNvCxnSpPr>
            <a:cxnSpLocks/>
            <a:stCxn id="8" idx="2"/>
            <a:endCxn id="53" idx="3"/>
          </p:cNvCxnSpPr>
          <p:nvPr/>
        </p:nvCxnSpPr>
        <p:spPr>
          <a:xfrm flipH="1" flipV="1">
            <a:off x="7616584" y="3097913"/>
            <a:ext cx="186729" cy="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1D8C1D4-9EF1-F14F-B004-B88FF5053702}"/>
              </a:ext>
            </a:extLst>
          </p:cNvPr>
          <p:cNvCxnSpPr>
            <a:stCxn id="16" idx="1"/>
            <a:endCxn id="30" idx="3"/>
          </p:cNvCxnSpPr>
          <p:nvPr/>
        </p:nvCxnSpPr>
        <p:spPr>
          <a:xfrm flipH="1">
            <a:off x="5706184" y="3097913"/>
            <a:ext cx="224604"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17DB778-BD4E-3D45-B926-056034F32236}"/>
              </a:ext>
            </a:extLst>
          </p:cNvPr>
          <p:cNvCxnSpPr>
            <a:stCxn id="30" idx="1"/>
            <a:endCxn id="18" idx="3"/>
          </p:cNvCxnSpPr>
          <p:nvPr/>
        </p:nvCxnSpPr>
        <p:spPr>
          <a:xfrm flipH="1">
            <a:off x="5155355" y="3097913"/>
            <a:ext cx="22460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EEFF510-595C-4B4C-AE20-0A1BF986118D}"/>
              </a:ext>
            </a:extLst>
          </p:cNvPr>
          <p:cNvCxnSpPr>
            <a:stCxn id="18" idx="1"/>
            <a:endCxn id="31" idx="3"/>
          </p:cNvCxnSpPr>
          <p:nvPr/>
        </p:nvCxnSpPr>
        <p:spPr>
          <a:xfrm flipH="1">
            <a:off x="3809018" y="3097913"/>
            <a:ext cx="22460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21E28BE-C1BE-F845-8239-CE8400004C56}"/>
              </a:ext>
            </a:extLst>
          </p:cNvPr>
          <p:cNvCxnSpPr>
            <a:stCxn id="31" idx="1"/>
            <a:endCxn id="19" idx="3"/>
          </p:cNvCxnSpPr>
          <p:nvPr/>
        </p:nvCxnSpPr>
        <p:spPr>
          <a:xfrm flipH="1">
            <a:off x="3258189" y="3097913"/>
            <a:ext cx="22460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712834D-90AA-C84D-B771-466B819F946B}"/>
              </a:ext>
            </a:extLst>
          </p:cNvPr>
          <p:cNvCxnSpPr>
            <a:stCxn id="22" idx="3"/>
            <a:endCxn id="32" idx="1"/>
          </p:cNvCxnSpPr>
          <p:nvPr/>
        </p:nvCxnSpPr>
        <p:spPr>
          <a:xfrm>
            <a:off x="3258189" y="3992712"/>
            <a:ext cx="22460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FD549F3-4CDF-2746-BC8C-778CE1EBEC3A}"/>
              </a:ext>
            </a:extLst>
          </p:cNvPr>
          <p:cNvCxnSpPr>
            <a:stCxn id="32" idx="3"/>
            <a:endCxn id="21" idx="1"/>
          </p:cNvCxnSpPr>
          <p:nvPr/>
        </p:nvCxnSpPr>
        <p:spPr>
          <a:xfrm>
            <a:off x="3809018" y="3992712"/>
            <a:ext cx="22460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07DD7142-77B6-794D-BEFC-B74B3B4082B4}"/>
              </a:ext>
            </a:extLst>
          </p:cNvPr>
          <p:cNvCxnSpPr>
            <a:stCxn id="21" idx="3"/>
            <a:endCxn id="33" idx="1"/>
          </p:cNvCxnSpPr>
          <p:nvPr/>
        </p:nvCxnSpPr>
        <p:spPr>
          <a:xfrm>
            <a:off x="5155355" y="3992712"/>
            <a:ext cx="22460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F79B797-AF85-5A47-82D9-126EF41E4F11}"/>
              </a:ext>
            </a:extLst>
          </p:cNvPr>
          <p:cNvCxnSpPr>
            <a:stCxn id="33" idx="3"/>
            <a:endCxn id="20" idx="1"/>
          </p:cNvCxnSpPr>
          <p:nvPr/>
        </p:nvCxnSpPr>
        <p:spPr>
          <a:xfrm>
            <a:off x="5706184" y="3992712"/>
            <a:ext cx="224604"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93F1552-6B10-B941-B4CC-59DC87243611}"/>
              </a:ext>
            </a:extLst>
          </p:cNvPr>
          <p:cNvCxnSpPr>
            <a:cxnSpLocks/>
            <a:stCxn id="20" idx="3"/>
            <a:endCxn id="55" idx="1"/>
          </p:cNvCxnSpPr>
          <p:nvPr/>
        </p:nvCxnSpPr>
        <p:spPr>
          <a:xfrm>
            <a:off x="7052520" y="3992712"/>
            <a:ext cx="237840" cy="62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a:extLst>
              <a:ext uri="{FF2B5EF4-FFF2-40B4-BE49-F238E27FC236}">
                <a16:creationId xmlns:a16="http://schemas.microsoft.com/office/drawing/2014/main" id="{8D87F8D6-7967-DB45-826A-748D3E0CF3D2}"/>
              </a:ext>
            </a:extLst>
          </p:cNvPr>
          <p:cNvCxnSpPr>
            <a:cxnSpLocks/>
            <a:stCxn id="66" idx="1"/>
            <a:endCxn id="38" idx="3"/>
          </p:cNvCxnSpPr>
          <p:nvPr/>
        </p:nvCxnSpPr>
        <p:spPr>
          <a:xfrm rot="10800000" flipV="1">
            <a:off x="1442505" y="3096487"/>
            <a:ext cx="218608" cy="455030"/>
          </a:xfrm>
          <a:prstGeom prst="bent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8E6905F2-834A-3C49-B576-645EC27DFCD5}"/>
              </a:ext>
            </a:extLst>
          </p:cNvPr>
          <p:cNvCxnSpPr>
            <a:cxnSpLocks/>
            <a:stCxn id="38" idx="3"/>
            <a:endCxn id="70" idx="1"/>
          </p:cNvCxnSpPr>
          <p:nvPr/>
        </p:nvCxnSpPr>
        <p:spPr>
          <a:xfrm>
            <a:off x="1442505" y="3551517"/>
            <a:ext cx="234274" cy="440855"/>
          </a:xfrm>
          <a:prstGeom prst="bentConnector3">
            <a:avLst>
              <a:gd name="adj1" fmla="val 4635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53" name="Picture 52" descr="Icon&#10;&#10;Description automatically generated">
            <a:extLst>
              <a:ext uri="{FF2B5EF4-FFF2-40B4-BE49-F238E27FC236}">
                <a16:creationId xmlns:a16="http://schemas.microsoft.com/office/drawing/2014/main" id="{8948FE13-4AF8-5441-A07D-46F90B5E9B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0360" y="2915162"/>
            <a:ext cx="326224" cy="365502"/>
          </a:xfrm>
          <a:prstGeom prst="rect">
            <a:avLst/>
          </a:prstGeom>
        </p:spPr>
      </p:pic>
      <p:cxnSp>
        <p:nvCxnSpPr>
          <p:cNvPr id="12" name="Straight Arrow Connector 11">
            <a:extLst>
              <a:ext uri="{FF2B5EF4-FFF2-40B4-BE49-F238E27FC236}">
                <a16:creationId xmlns:a16="http://schemas.microsoft.com/office/drawing/2014/main" id="{E2168C53-E5E8-B04A-91BF-A696B0FEA736}"/>
              </a:ext>
            </a:extLst>
          </p:cNvPr>
          <p:cNvCxnSpPr>
            <a:stCxn id="53" idx="1"/>
            <a:endCxn id="16" idx="3"/>
          </p:cNvCxnSpPr>
          <p:nvPr/>
        </p:nvCxnSpPr>
        <p:spPr>
          <a:xfrm flipH="1">
            <a:off x="7052520" y="3097913"/>
            <a:ext cx="237840"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55" name="Picture 54" descr="Icon&#10;&#10;Description automatically generated">
            <a:extLst>
              <a:ext uri="{FF2B5EF4-FFF2-40B4-BE49-F238E27FC236}">
                <a16:creationId xmlns:a16="http://schemas.microsoft.com/office/drawing/2014/main" id="{70F3F3B3-8664-D74B-B82A-87CF3BF164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0360" y="3810589"/>
            <a:ext cx="326224" cy="365502"/>
          </a:xfrm>
          <a:prstGeom prst="rect">
            <a:avLst/>
          </a:prstGeom>
        </p:spPr>
      </p:pic>
      <p:cxnSp>
        <p:nvCxnSpPr>
          <p:cNvPr id="34" name="Straight Arrow Connector 33">
            <a:extLst>
              <a:ext uri="{FF2B5EF4-FFF2-40B4-BE49-F238E27FC236}">
                <a16:creationId xmlns:a16="http://schemas.microsoft.com/office/drawing/2014/main" id="{C9039DB5-0239-BB48-90E5-96ABC835CBD4}"/>
              </a:ext>
            </a:extLst>
          </p:cNvPr>
          <p:cNvCxnSpPr>
            <a:stCxn id="55" idx="3"/>
            <a:endCxn id="24" idx="2"/>
          </p:cNvCxnSpPr>
          <p:nvPr/>
        </p:nvCxnSpPr>
        <p:spPr>
          <a:xfrm>
            <a:off x="7616584" y="3993340"/>
            <a:ext cx="186729" cy="175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41BFD9F2-2034-A040-BEC9-D04CFCC8E06D}"/>
              </a:ext>
            </a:extLst>
          </p:cNvPr>
          <p:cNvSpPr txBox="1"/>
          <p:nvPr/>
        </p:nvSpPr>
        <p:spPr>
          <a:xfrm>
            <a:off x="7144149" y="3266829"/>
            <a:ext cx="601896" cy="276999"/>
          </a:xfrm>
          <a:prstGeom prst="rect">
            <a:avLst/>
          </a:prstGeom>
          <a:noFill/>
        </p:spPr>
        <p:txBody>
          <a:bodyPr wrap="none" rtlCol="0">
            <a:spAutoFit/>
          </a:bodyPr>
          <a:lstStyle/>
          <a:p>
            <a:r>
              <a:rPr lang="en-US" sz="1200" b="1" dirty="0"/>
              <a:t>W: 2d</a:t>
            </a:r>
          </a:p>
        </p:txBody>
      </p:sp>
      <p:sp>
        <p:nvSpPr>
          <p:cNvPr id="60" name="TextBox 59">
            <a:extLst>
              <a:ext uri="{FF2B5EF4-FFF2-40B4-BE49-F238E27FC236}">
                <a16:creationId xmlns:a16="http://schemas.microsoft.com/office/drawing/2014/main" id="{036B5109-4E26-CD40-8C6A-C46AEB38CDD3}"/>
              </a:ext>
            </a:extLst>
          </p:cNvPr>
          <p:cNvSpPr txBox="1"/>
          <p:nvPr/>
        </p:nvSpPr>
        <p:spPr>
          <a:xfrm>
            <a:off x="5225533" y="3266829"/>
            <a:ext cx="712503" cy="276999"/>
          </a:xfrm>
          <a:prstGeom prst="rect">
            <a:avLst/>
          </a:prstGeom>
          <a:noFill/>
        </p:spPr>
        <p:txBody>
          <a:bodyPr wrap="none" rtlCol="0">
            <a:spAutoFit/>
          </a:bodyPr>
          <a:lstStyle/>
          <a:p>
            <a:r>
              <a:rPr lang="en-US" sz="1200" b="1" dirty="0"/>
              <a:t>NW: 0d</a:t>
            </a:r>
          </a:p>
        </p:txBody>
      </p:sp>
      <p:sp>
        <p:nvSpPr>
          <p:cNvPr id="62" name="TextBox 61">
            <a:extLst>
              <a:ext uri="{FF2B5EF4-FFF2-40B4-BE49-F238E27FC236}">
                <a16:creationId xmlns:a16="http://schemas.microsoft.com/office/drawing/2014/main" id="{CC0BC426-2EEC-454A-9A88-C2E74C1DD7DC}"/>
              </a:ext>
            </a:extLst>
          </p:cNvPr>
          <p:cNvSpPr txBox="1"/>
          <p:nvPr/>
        </p:nvSpPr>
        <p:spPr>
          <a:xfrm>
            <a:off x="3328367" y="3266829"/>
            <a:ext cx="601896" cy="276999"/>
          </a:xfrm>
          <a:prstGeom prst="rect">
            <a:avLst/>
          </a:prstGeom>
          <a:noFill/>
        </p:spPr>
        <p:txBody>
          <a:bodyPr wrap="none" rtlCol="0">
            <a:spAutoFit/>
          </a:bodyPr>
          <a:lstStyle/>
          <a:p>
            <a:r>
              <a:rPr lang="en-US" sz="1200" b="1" dirty="0"/>
              <a:t>W: 2d</a:t>
            </a:r>
          </a:p>
        </p:txBody>
      </p:sp>
      <p:pic>
        <p:nvPicPr>
          <p:cNvPr id="66" name="Picture 65" descr="Icon&#10;&#10;Description automatically generated">
            <a:extLst>
              <a:ext uri="{FF2B5EF4-FFF2-40B4-BE49-F238E27FC236}">
                <a16:creationId xmlns:a16="http://schemas.microsoft.com/office/drawing/2014/main" id="{51CFCE26-E7F0-B54C-983C-40C68EB82B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1113" y="2913736"/>
            <a:ext cx="326224" cy="365502"/>
          </a:xfrm>
          <a:prstGeom prst="rect">
            <a:avLst/>
          </a:prstGeom>
        </p:spPr>
      </p:pic>
      <p:pic>
        <p:nvPicPr>
          <p:cNvPr id="70" name="Picture 69" descr="Icon&#10;&#10;Description automatically generated">
            <a:extLst>
              <a:ext uri="{FF2B5EF4-FFF2-40B4-BE49-F238E27FC236}">
                <a16:creationId xmlns:a16="http://schemas.microsoft.com/office/drawing/2014/main" id="{EF78FB5C-4284-6F4A-A792-B22DF2F309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6779" y="3809621"/>
            <a:ext cx="326224" cy="365502"/>
          </a:xfrm>
          <a:prstGeom prst="rect">
            <a:avLst/>
          </a:prstGeom>
        </p:spPr>
      </p:pic>
      <p:cxnSp>
        <p:nvCxnSpPr>
          <p:cNvPr id="74" name="Straight Arrow Connector 73">
            <a:extLst>
              <a:ext uri="{FF2B5EF4-FFF2-40B4-BE49-F238E27FC236}">
                <a16:creationId xmlns:a16="http://schemas.microsoft.com/office/drawing/2014/main" id="{B9ADC066-E09D-6249-A8EC-7853AEBEA4C2}"/>
              </a:ext>
            </a:extLst>
          </p:cNvPr>
          <p:cNvCxnSpPr>
            <a:stCxn id="19" idx="1"/>
            <a:endCxn id="66" idx="3"/>
          </p:cNvCxnSpPr>
          <p:nvPr/>
        </p:nvCxnSpPr>
        <p:spPr>
          <a:xfrm flipH="1" flipV="1">
            <a:off x="1987337" y="3096487"/>
            <a:ext cx="149120" cy="142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8D43C7C-23B2-8F4B-8E91-8779C9FAF58E}"/>
              </a:ext>
            </a:extLst>
          </p:cNvPr>
          <p:cNvCxnSpPr>
            <a:stCxn id="70" idx="3"/>
            <a:endCxn id="22" idx="1"/>
          </p:cNvCxnSpPr>
          <p:nvPr/>
        </p:nvCxnSpPr>
        <p:spPr>
          <a:xfrm>
            <a:off x="2003003" y="3992372"/>
            <a:ext cx="133454" cy="34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24AAB159-5E70-2441-87C2-501F5BA2F6A1}"/>
              </a:ext>
            </a:extLst>
          </p:cNvPr>
          <p:cNvSpPr/>
          <p:nvPr/>
        </p:nvSpPr>
        <p:spPr>
          <a:xfrm>
            <a:off x="1437278" y="2752620"/>
            <a:ext cx="6998424" cy="83600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57" name="TextBox 56">
            <a:extLst>
              <a:ext uri="{FF2B5EF4-FFF2-40B4-BE49-F238E27FC236}">
                <a16:creationId xmlns:a16="http://schemas.microsoft.com/office/drawing/2014/main" id="{2795027D-3AD4-7F49-8E36-A390B5C61BD1}"/>
              </a:ext>
            </a:extLst>
          </p:cNvPr>
          <p:cNvSpPr txBox="1"/>
          <p:nvPr/>
        </p:nvSpPr>
        <p:spPr>
          <a:xfrm>
            <a:off x="7144149" y="4166172"/>
            <a:ext cx="601896" cy="276999"/>
          </a:xfrm>
          <a:prstGeom prst="rect">
            <a:avLst/>
          </a:prstGeom>
          <a:noFill/>
        </p:spPr>
        <p:txBody>
          <a:bodyPr wrap="none" rtlCol="0">
            <a:spAutoFit/>
          </a:bodyPr>
          <a:lstStyle/>
          <a:p>
            <a:r>
              <a:rPr lang="en-US" sz="1200" b="1" dirty="0"/>
              <a:t>W: 2d</a:t>
            </a:r>
          </a:p>
        </p:txBody>
      </p:sp>
      <p:sp>
        <p:nvSpPr>
          <p:cNvPr id="64" name="TextBox 63">
            <a:extLst>
              <a:ext uri="{FF2B5EF4-FFF2-40B4-BE49-F238E27FC236}">
                <a16:creationId xmlns:a16="http://schemas.microsoft.com/office/drawing/2014/main" id="{7D2BB917-D681-6242-B18C-CC81A6CD5F7A}"/>
              </a:ext>
            </a:extLst>
          </p:cNvPr>
          <p:cNvSpPr txBox="1"/>
          <p:nvPr/>
        </p:nvSpPr>
        <p:spPr>
          <a:xfrm>
            <a:off x="5225533" y="4166172"/>
            <a:ext cx="712503" cy="276999"/>
          </a:xfrm>
          <a:prstGeom prst="rect">
            <a:avLst/>
          </a:prstGeom>
          <a:noFill/>
        </p:spPr>
        <p:txBody>
          <a:bodyPr wrap="none" rtlCol="0">
            <a:spAutoFit/>
          </a:bodyPr>
          <a:lstStyle/>
          <a:p>
            <a:r>
              <a:rPr lang="en-US" sz="1200" b="1" dirty="0"/>
              <a:t>NW: 0d</a:t>
            </a:r>
          </a:p>
        </p:txBody>
      </p:sp>
      <p:sp>
        <p:nvSpPr>
          <p:cNvPr id="65" name="TextBox 64">
            <a:extLst>
              <a:ext uri="{FF2B5EF4-FFF2-40B4-BE49-F238E27FC236}">
                <a16:creationId xmlns:a16="http://schemas.microsoft.com/office/drawing/2014/main" id="{6F2C784E-47A1-7140-8E17-D120E296CD68}"/>
              </a:ext>
            </a:extLst>
          </p:cNvPr>
          <p:cNvSpPr txBox="1"/>
          <p:nvPr/>
        </p:nvSpPr>
        <p:spPr>
          <a:xfrm>
            <a:off x="3328367" y="4166172"/>
            <a:ext cx="601896" cy="276999"/>
          </a:xfrm>
          <a:prstGeom prst="rect">
            <a:avLst/>
          </a:prstGeom>
          <a:noFill/>
        </p:spPr>
        <p:txBody>
          <a:bodyPr wrap="none" rtlCol="0">
            <a:spAutoFit/>
          </a:bodyPr>
          <a:lstStyle/>
          <a:p>
            <a:r>
              <a:rPr lang="en-US" sz="1200" b="1" dirty="0"/>
              <a:t>W: 2d</a:t>
            </a:r>
          </a:p>
        </p:txBody>
      </p:sp>
      <p:pic>
        <p:nvPicPr>
          <p:cNvPr id="67" name="Picture 66" descr="A picture containing text, sign&#10;&#10;Description automatically generated">
            <a:extLst>
              <a:ext uri="{FF2B5EF4-FFF2-40B4-BE49-F238E27FC236}">
                <a16:creationId xmlns:a16="http://schemas.microsoft.com/office/drawing/2014/main" id="{BDF370C5-9F57-5E49-9033-28D4103FAB5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80519" y="1677875"/>
            <a:ext cx="227341" cy="221462"/>
          </a:xfrm>
          <a:prstGeom prst="rect">
            <a:avLst/>
          </a:prstGeom>
        </p:spPr>
      </p:pic>
      <p:pic>
        <p:nvPicPr>
          <p:cNvPr id="68" name="Picture 67" descr="Icon&#10;&#10;Description automatically generated">
            <a:extLst>
              <a:ext uri="{FF2B5EF4-FFF2-40B4-BE49-F238E27FC236}">
                <a16:creationId xmlns:a16="http://schemas.microsoft.com/office/drawing/2014/main" id="{3F73FFD2-9083-AB45-B75A-A8DDBE6FD6A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44149" y="1404119"/>
            <a:ext cx="227341" cy="221462"/>
          </a:xfrm>
          <a:prstGeom prst="rect">
            <a:avLst/>
          </a:prstGeom>
        </p:spPr>
      </p:pic>
      <p:pic>
        <p:nvPicPr>
          <p:cNvPr id="69" name="Picture 68" descr="A picture containing text, sign&#10;&#10;Description automatically generated">
            <a:extLst>
              <a:ext uri="{FF2B5EF4-FFF2-40B4-BE49-F238E27FC236}">
                <a16:creationId xmlns:a16="http://schemas.microsoft.com/office/drawing/2014/main" id="{D6E25F86-173C-7C45-99E7-8CA0DF81191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83071" y="1917211"/>
            <a:ext cx="227341" cy="221462"/>
          </a:xfrm>
          <a:prstGeom prst="rect">
            <a:avLst/>
          </a:prstGeom>
        </p:spPr>
      </p:pic>
    </p:spTree>
    <p:extLst>
      <p:ext uri="{BB962C8B-B14F-4D97-AF65-F5344CB8AC3E}">
        <p14:creationId xmlns:p14="http://schemas.microsoft.com/office/powerpoint/2010/main" val="857475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Box 96">
            <a:extLst>
              <a:ext uri="{FF2B5EF4-FFF2-40B4-BE49-F238E27FC236}">
                <a16:creationId xmlns:a16="http://schemas.microsoft.com/office/drawing/2014/main" id="{F7BA37CC-1212-C547-821F-FEAB32B4E949}"/>
              </a:ext>
            </a:extLst>
          </p:cNvPr>
          <p:cNvSpPr txBox="1"/>
          <p:nvPr/>
        </p:nvSpPr>
        <p:spPr>
          <a:xfrm>
            <a:off x="593164" y="1373102"/>
            <a:ext cx="2602963" cy="1569660"/>
          </a:xfrm>
          <a:prstGeom prst="rect">
            <a:avLst/>
          </a:prstGeom>
          <a:noFill/>
        </p:spPr>
        <p:txBody>
          <a:bodyPr wrap="square" rtlCol="0">
            <a:spAutoFit/>
          </a:bodyPr>
          <a:lstStyle/>
          <a:p>
            <a:r>
              <a:rPr lang="en-US" sz="1600" b="1" dirty="0">
                <a:solidFill>
                  <a:schemeClr val="bg2">
                    <a:lumMod val="50000"/>
                  </a:schemeClr>
                </a:solidFill>
              </a:rPr>
              <a:t>Role:</a:t>
            </a:r>
          </a:p>
          <a:p>
            <a:r>
              <a:rPr lang="en-US" sz="1600" b="1" dirty="0">
                <a:solidFill>
                  <a:schemeClr val="bg2">
                    <a:lumMod val="50000"/>
                  </a:schemeClr>
                </a:solidFill>
              </a:rPr>
              <a:t>Core Responsibilities:</a:t>
            </a:r>
          </a:p>
          <a:p>
            <a:r>
              <a:rPr lang="en-US" sz="1600" b="1" dirty="0">
                <a:solidFill>
                  <a:schemeClr val="bg2">
                    <a:lumMod val="50000"/>
                  </a:schemeClr>
                </a:solidFill>
              </a:rPr>
              <a:t>DOs:</a:t>
            </a:r>
          </a:p>
          <a:p>
            <a:endParaRPr lang="en-US" sz="1600" b="1" dirty="0">
              <a:solidFill>
                <a:schemeClr val="bg2">
                  <a:lumMod val="50000"/>
                </a:schemeClr>
              </a:solidFill>
            </a:endParaRPr>
          </a:p>
          <a:p>
            <a:endParaRPr lang="en-US" sz="1600" b="1" dirty="0">
              <a:solidFill>
                <a:schemeClr val="bg2">
                  <a:lumMod val="50000"/>
                </a:schemeClr>
              </a:solidFill>
            </a:endParaRPr>
          </a:p>
          <a:p>
            <a:r>
              <a:rPr lang="en-US" sz="1600" b="1" dirty="0">
                <a:solidFill>
                  <a:schemeClr val="bg2">
                    <a:lumMod val="50000"/>
                  </a:schemeClr>
                </a:solidFill>
              </a:rPr>
              <a:t>DON’Ts:</a:t>
            </a:r>
          </a:p>
        </p:txBody>
      </p:sp>
      <p:sp>
        <p:nvSpPr>
          <p:cNvPr id="4" name="Slide Number Placeholder 3">
            <a:extLst>
              <a:ext uri="{FF2B5EF4-FFF2-40B4-BE49-F238E27FC236}">
                <a16:creationId xmlns:a16="http://schemas.microsoft.com/office/drawing/2014/main" id="{A53EF7C5-293E-4688-BE1D-CB071C256CFF}"/>
              </a:ext>
            </a:extLst>
          </p:cNvPr>
          <p:cNvSpPr>
            <a:spLocks noGrp="1"/>
          </p:cNvSpPr>
          <p:nvPr>
            <p:ph type="sldNum" sz="quarter" idx="11"/>
          </p:nvPr>
        </p:nvSpPr>
        <p:spPr/>
        <p:txBody>
          <a:bodyPr/>
          <a:lstStyle/>
          <a:p>
            <a:fld id="{6575370D-4E78-C44F-8DB3-41D140BF8DE9}" type="slidenum">
              <a:rPr lang="en-US" smtClean="0"/>
              <a:pPr/>
              <a:t>12</a:t>
            </a:fld>
            <a:endParaRPr lang="en-US" dirty="0"/>
          </a:p>
        </p:txBody>
      </p:sp>
      <p:sp>
        <p:nvSpPr>
          <p:cNvPr id="7" name="TextBox 6">
            <a:extLst>
              <a:ext uri="{FF2B5EF4-FFF2-40B4-BE49-F238E27FC236}">
                <a16:creationId xmlns:a16="http://schemas.microsoft.com/office/drawing/2014/main" id="{51F895E7-9D3D-A944-86B9-04B3E9393C43}"/>
              </a:ext>
            </a:extLst>
          </p:cNvPr>
          <p:cNvSpPr txBox="1"/>
          <p:nvPr/>
        </p:nvSpPr>
        <p:spPr>
          <a:xfrm>
            <a:off x="593164" y="1031606"/>
            <a:ext cx="8093636" cy="369332"/>
          </a:xfrm>
          <a:prstGeom prst="rect">
            <a:avLst/>
          </a:prstGeom>
          <a:noFill/>
        </p:spPr>
        <p:txBody>
          <a:bodyPr wrap="square" rtlCol="0">
            <a:spAutoFit/>
          </a:bodyPr>
          <a:lstStyle/>
          <a:p>
            <a:r>
              <a:rPr lang="en-US" sz="1600" b="1" dirty="0">
                <a:solidFill>
                  <a:srgbClr val="000000"/>
                </a:solidFill>
              </a:rPr>
              <a:t>Who participates?              </a:t>
            </a:r>
            <a:r>
              <a:rPr lang="en-US" b="1" dirty="0">
                <a:solidFill>
                  <a:schemeClr val="bg2">
                    <a:lumMod val="50000"/>
                  </a:schemeClr>
                </a:solidFill>
              </a:rPr>
              <a:t>PRODUCT MANAGER</a:t>
            </a:r>
          </a:p>
        </p:txBody>
      </p:sp>
      <p:pic>
        <p:nvPicPr>
          <p:cNvPr id="67" name="Picture 66" descr="A picture containing text, sign&#10;&#10;Description automatically generated">
            <a:extLst>
              <a:ext uri="{FF2B5EF4-FFF2-40B4-BE49-F238E27FC236}">
                <a16:creationId xmlns:a16="http://schemas.microsoft.com/office/drawing/2014/main" id="{BDF370C5-9F57-5E49-9033-28D4103FAB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2313" y="2656035"/>
            <a:ext cx="227341" cy="221462"/>
          </a:xfrm>
          <a:prstGeom prst="rect">
            <a:avLst/>
          </a:prstGeom>
        </p:spPr>
      </p:pic>
      <p:pic>
        <p:nvPicPr>
          <p:cNvPr id="68" name="Picture 67" descr="Icon&#10;&#10;Description automatically generated">
            <a:extLst>
              <a:ext uri="{FF2B5EF4-FFF2-40B4-BE49-F238E27FC236}">
                <a16:creationId xmlns:a16="http://schemas.microsoft.com/office/drawing/2014/main" id="{3F73FFD2-9083-AB45-B75A-A8DDBE6FD6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2566" y="1910284"/>
            <a:ext cx="227341" cy="221462"/>
          </a:xfrm>
          <a:prstGeom prst="rect">
            <a:avLst/>
          </a:prstGeom>
        </p:spPr>
      </p:pic>
      <p:grpSp>
        <p:nvGrpSpPr>
          <p:cNvPr id="71" name="Group 70">
            <a:extLst>
              <a:ext uri="{FF2B5EF4-FFF2-40B4-BE49-F238E27FC236}">
                <a16:creationId xmlns:a16="http://schemas.microsoft.com/office/drawing/2014/main" id="{182C487A-E8F7-B345-B8B5-0C506028FAA1}"/>
              </a:ext>
            </a:extLst>
          </p:cNvPr>
          <p:cNvGrpSpPr/>
          <p:nvPr/>
        </p:nvGrpSpPr>
        <p:grpSpPr>
          <a:xfrm>
            <a:off x="544137" y="3218824"/>
            <a:ext cx="845770" cy="1443304"/>
            <a:chOff x="440108" y="1918681"/>
            <a:chExt cx="845770" cy="1443304"/>
          </a:xfrm>
        </p:grpSpPr>
        <p:pic>
          <p:nvPicPr>
            <p:cNvPr id="72" name="Picture 2">
              <a:extLst>
                <a:ext uri="{FF2B5EF4-FFF2-40B4-BE49-F238E27FC236}">
                  <a16:creationId xmlns:a16="http://schemas.microsoft.com/office/drawing/2014/main" id="{500B7EAC-C88D-DD4C-BE67-BC1BD8AD1C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108" y="1918681"/>
              <a:ext cx="845770" cy="1390696"/>
            </a:xfrm>
            <a:prstGeom prst="rect">
              <a:avLst/>
            </a:prstGeom>
            <a:noFill/>
            <a:extLst>
              <a:ext uri="{909E8E84-426E-40DD-AFC4-6F175D3DCCD1}">
                <a14:hiddenFill xmlns:a14="http://schemas.microsoft.com/office/drawing/2010/main">
                  <a:solidFill>
                    <a:srgbClr val="FFFFFF"/>
                  </a:solidFill>
                </a14:hiddenFill>
              </a:ext>
            </a:extLst>
          </p:spPr>
        </p:pic>
        <p:sp>
          <p:nvSpPr>
            <p:cNvPr id="73" name="Rounded Rectangle 72">
              <a:extLst>
                <a:ext uri="{FF2B5EF4-FFF2-40B4-BE49-F238E27FC236}">
                  <a16:creationId xmlns:a16="http://schemas.microsoft.com/office/drawing/2014/main" id="{E0071787-899E-4746-814D-BB9C5B38F85A}"/>
                </a:ext>
              </a:extLst>
            </p:cNvPr>
            <p:cNvSpPr/>
            <p:nvPr/>
          </p:nvSpPr>
          <p:spPr>
            <a:xfrm>
              <a:off x="466768" y="3191439"/>
              <a:ext cx="819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PM</a:t>
              </a:r>
              <a:endParaRPr lang="en-US" dirty="0"/>
            </a:p>
          </p:txBody>
        </p:sp>
      </p:grpSp>
      <p:grpSp>
        <p:nvGrpSpPr>
          <p:cNvPr id="75" name="Group 74">
            <a:extLst>
              <a:ext uri="{FF2B5EF4-FFF2-40B4-BE49-F238E27FC236}">
                <a16:creationId xmlns:a16="http://schemas.microsoft.com/office/drawing/2014/main" id="{DD1CA8B2-1021-C548-BEE6-BF57A64BA4F8}"/>
              </a:ext>
            </a:extLst>
          </p:cNvPr>
          <p:cNvGrpSpPr/>
          <p:nvPr/>
        </p:nvGrpSpPr>
        <p:grpSpPr>
          <a:xfrm>
            <a:off x="2635187" y="3177717"/>
            <a:ext cx="993093" cy="1456933"/>
            <a:chOff x="366446" y="3268351"/>
            <a:chExt cx="993093" cy="1456933"/>
          </a:xfrm>
        </p:grpSpPr>
        <p:pic>
          <p:nvPicPr>
            <p:cNvPr id="77" name="Picture 4">
              <a:extLst>
                <a:ext uri="{FF2B5EF4-FFF2-40B4-BE49-F238E27FC236}">
                  <a16:creationId xmlns:a16="http://schemas.microsoft.com/office/drawing/2014/main" id="{2F06FDC6-BADB-EA49-B8D8-E0C784BB1A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446" y="3268351"/>
              <a:ext cx="993093" cy="1456933"/>
            </a:xfrm>
            <a:prstGeom prst="rect">
              <a:avLst/>
            </a:prstGeom>
            <a:noFill/>
            <a:extLst>
              <a:ext uri="{909E8E84-426E-40DD-AFC4-6F175D3DCCD1}">
                <a14:hiddenFill xmlns:a14="http://schemas.microsoft.com/office/drawing/2010/main">
                  <a:solidFill>
                    <a:srgbClr val="FFFFFF"/>
                  </a:solidFill>
                </a14:hiddenFill>
              </a:ext>
            </a:extLst>
          </p:spPr>
        </p:pic>
        <p:sp>
          <p:nvSpPr>
            <p:cNvPr id="78" name="Rounded Rectangle 77">
              <a:extLst>
                <a:ext uri="{FF2B5EF4-FFF2-40B4-BE49-F238E27FC236}">
                  <a16:creationId xmlns:a16="http://schemas.microsoft.com/office/drawing/2014/main" id="{CE89DF9B-571F-DB48-B908-13B46142725A}"/>
                </a:ext>
              </a:extLst>
            </p:cNvPr>
            <p:cNvSpPr/>
            <p:nvPr/>
          </p:nvSpPr>
          <p:spPr>
            <a:xfrm>
              <a:off x="466768" y="4554738"/>
              <a:ext cx="819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PO</a:t>
              </a:r>
              <a:endParaRPr lang="en-US" dirty="0"/>
            </a:p>
          </p:txBody>
        </p:sp>
      </p:grpSp>
      <p:grpSp>
        <p:nvGrpSpPr>
          <p:cNvPr id="79" name="Group 78">
            <a:extLst>
              <a:ext uri="{FF2B5EF4-FFF2-40B4-BE49-F238E27FC236}">
                <a16:creationId xmlns:a16="http://schemas.microsoft.com/office/drawing/2014/main" id="{A34827ED-63D7-1A4E-9FBC-3D0E2E7338B2}"/>
              </a:ext>
            </a:extLst>
          </p:cNvPr>
          <p:cNvGrpSpPr/>
          <p:nvPr/>
        </p:nvGrpSpPr>
        <p:grpSpPr>
          <a:xfrm>
            <a:off x="1587802" y="3255431"/>
            <a:ext cx="911413" cy="1405809"/>
            <a:chOff x="7775387" y="1947815"/>
            <a:chExt cx="911413" cy="1405809"/>
          </a:xfrm>
        </p:grpSpPr>
        <p:pic>
          <p:nvPicPr>
            <p:cNvPr id="80" name="Picture 6">
              <a:extLst>
                <a:ext uri="{FF2B5EF4-FFF2-40B4-BE49-F238E27FC236}">
                  <a16:creationId xmlns:a16="http://schemas.microsoft.com/office/drawing/2014/main" id="{731425B4-B99F-9840-B00B-1FF8B84A4C5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75387" y="1947815"/>
              <a:ext cx="911413" cy="1361562"/>
            </a:xfrm>
            <a:prstGeom prst="rect">
              <a:avLst/>
            </a:prstGeom>
            <a:noFill/>
            <a:extLst>
              <a:ext uri="{909E8E84-426E-40DD-AFC4-6F175D3DCCD1}">
                <a14:hiddenFill xmlns:a14="http://schemas.microsoft.com/office/drawing/2010/main">
                  <a:solidFill>
                    <a:srgbClr val="FFFFFF"/>
                  </a:solidFill>
                </a14:hiddenFill>
              </a:ext>
            </a:extLst>
          </p:spPr>
        </p:pic>
        <p:sp>
          <p:nvSpPr>
            <p:cNvPr id="81" name="Rounded Rectangle 80">
              <a:extLst>
                <a:ext uri="{FF2B5EF4-FFF2-40B4-BE49-F238E27FC236}">
                  <a16:creationId xmlns:a16="http://schemas.microsoft.com/office/drawing/2014/main" id="{B0D77A93-14A2-1948-AA08-803F4B84981D}"/>
                </a:ext>
              </a:extLst>
            </p:cNvPr>
            <p:cNvSpPr/>
            <p:nvPr/>
          </p:nvSpPr>
          <p:spPr>
            <a:xfrm>
              <a:off x="7833671" y="3183078"/>
              <a:ext cx="819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RTE</a:t>
              </a:r>
              <a:endParaRPr lang="en-US" dirty="0"/>
            </a:p>
          </p:txBody>
        </p:sp>
      </p:grpSp>
      <p:grpSp>
        <p:nvGrpSpPr>
          <p:cNvPr id="82" name="Group 81">
            <a:extLst>
              <a:ext uri="{FF2B5EF4-FFF2-40B4-BE49-F238E27FC236}">
                <a16:creationId xmlns:a16="http://schemas.microsoft.com/office/drawing/2014/main" id="{2783592A-3D32-4748-B4D7-5E81086DE7A2}"/>
              </a:ext>
            </a:extLst>
          </p:cNvPr>
          <p:cNvGrpSpPr/>
          <p:nvPr/>
        </p:nvGrpSpPr>
        <p:grpSpPr>
          <a:xfrm>
            <a:off x="5468810" y="3159877"/>
            <a:ext cx="845770" cy="1457116"/>
            <a:chOff x="7807011" y="3259807"/>
            <a:chExt cx="845770" cy="1457116"/>
          </a:xfrm>
        </p:grpSpPr>
        <p:pic>
          <p:nvPicPr>
            <p:cNvPr id="83" name="Picture 2">
              <a:extLst>
                <a:ext uri="{FF2B5EF4-FFF2-40B4-BE49-F238E27FC236}">
                  <a16:creationId xmlns:a16="http://schemas.microsoft.com/office/drawing/2014/main" id="{291ABC1F-0784-EB41-9716-E1D7D555BE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7011" y="3259807"/>
              <a:ext cx="845770" cy="1390696"/>
            </a:xfrm>
            <a:prstGeom prst="rect">
              <a:avLst/>
            </a:prstGeom>
            <a:noFill/>
            <a:extLst>
              <a:ext uri="{909E8E84-426E-40DD-AFC4-6F175D3DCCD1}">
                <a14:hiddenFill xmlns:a14="http://schemas.microsoft.com/office/drawing/2010/main">
                  <a:solidFill>
                    <a:srgbClr val="FFFFFF"/>
                  </a:solidFill>
                </a14:hiddenFill>
              </a:ext>
            </a:extLst>
          </p:spPr>
        </p:pic>
        <p:sp>
          <p:nvSpPr>
            <p:cNvPr id="84" name="Rounded Rectangle 83">
              <a:extLst>
                <a:ext uri="{FF2B5EF4-FFF2-40B4-BE49-F238E27FC236}">
                  <a16:creationId xmlns:a16="http://schemas.microsoft.com/office/drawing/2014/main" id="{597D4D19-1FFE-5245-B6AA-DF2684376932}"/>
                </a:ext>
              </a:extLst>
            </p:cNvPr>
            <p:cNvSpPr/>
            <p:nvPr/>
          </p:nvSpPr>
          <p:spPr>
            <a:xfrm>
              <a:off x="7833671" y="4546377"/>
              <a:ext cx="819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SM</a:t>
              </a:r>
              <a:endParaRPr lang="en-US" dirty="0"/>
            </a:p>
          </p:txBody>
        </p:sp>
      </p:grpSp>
      <p:grpSp>
        <p:nvGrpSpPr>
          <p:cNvPr id="85" name="Group 84">
            <a:extLst>
              <a:ext uri="{FF2B5EF4-FFF2-40B4-BE49-F238E27FC236}">
                <a16:creationId xmlns:a16="http://schemas.microsoft.com/office/drawing/2014/main" id="{1EE6FEC1-6713-5C49-BE80-930E9A1BFD2F}"/>
              </a:ext>
            </a:extLst>
          </p:cNvPr>
          <p:cNvGrpSpPr/>
          <p:nvPr/>
        </p:nvGrpSpPr>
        <p:grpSpPr>
          <a:xfrm>
            <a:off x="3710476" y="3080882"/>
            <a:ext cx="1628424" cy="1553768"/>
            <a:chOff x="3737553" y="2628596"/>
            <a:chExt cx="1628196" cy="1713907"/>
          </a:xfrm>
        </p:grpSpPr>
        <p:grpSp>
          <p:nvGrpSpPr>
            <p:cNvPr id="86" name="Group 85">
              <a:extLst>
                <a:ext uri="{FF2B5EF4-FFF2-40B4-BE49-F238E27FC236}">
                  <a16:creationId xmlns:a16="http://schemas.microsoft.com/office/drawing/2014/main" id="{FBC98784-F21F-0843-AAA1-86FC24608A50}"/>
                </a:ext>
              </a:extLst>
            </p:cNvPr>
            <p:cNvGrpSpPr/>
            <p:nvPr/>
          </p:nvGrpSpPr>
          <p:grpSpPr>
            <a:xfrm>
              <a:off x="3737553" y="2628596"/>
              <a:ext cx="1628196" cy="1587481"/>
              <a:chOff x="5198740" y="1933248"/>
              <a:chExt cx="1628196" cy="1587481"/>
            </a:xfrm>
          </p:grpSpPr>
          <p:pic>
            <p:nvPicPr>
              <p:cNvPr id="88" name="Picture 6">
                <a:extLst>
                  <a:ext uri="{FF2B5EF4-FFF2-40B4-BE49-F238E27FC236}">
                    <a16:creationId xmlns:a16="http://schemas.microsoft.com/office/drawing/2014/main" id="{E911081F-1FCF-0B49-A566-783AE47DC9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15523" y="2063796"/>
                <a:ext cx="911413" cy="1361562"/>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a:extLst>
                  <a:ext uri="{FF2B5EF4-FFF2-40B4-BE49-F238E27FC236}">
                    <a16:creationId xmlns:a16="http://schemas.microsoft.com/office/drawing/2014/main" id="{FB6B5CD8-2744-234C-9CC0-4472288E3F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5951" y="1933248"/>
                <a:ext cx="845770" cy="1390696"/>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4">
                <a:extLst>
                  <a:ext uri="{FF2B5EF4-FFF2-40B4-BE49-F238E27FC236}">
                    <a16:creationId xmlns:a16="http://schemas.microsoft.com/office/drawing/2014/main" id="{3FC74084-DC2B-F046-965F-B0912FAE28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8740" y="2063796"/>
                <a:ext cx="993093" cy="1456933"/>
              </a:xfrm>
              <a:prstGeom prst="rect">
                <a:avLst/>
              </a:prstGeom>
              <a:noFill/>
              <a:extLst>
                <a:ext uri="{909E8E84-426E-40DD-AFC4-6F175D3DCCD1}">
                  <a14:hiddenFill xmlns:a14="http://schemas.microsoft.com/office/drawing/2010/main">
                    <a:solidFill>
                      <a:srgbClr val="FFFFFF"/>
                    </a:solidFill>
                  </a14:hiddenFill>
                </a:ext>
              </a:extLst>
            </p:spPr>
          </p:pic>
        </p:grpSp>
        <p:sp>
          <p:nvSpPr>
            <p:cNvPr id="87" name="Rounded Rectangle 86">
              <a:extLst>
                <a:ext uri="{FF2B5EF4-FFF2-40B4-BE49-F238E27FC236}">
                  <a16:creationId xmlns:a16="http://schemas.microsoft.com/office/drawing/2014/main" id="{6BA5A82B-B75C-7449-864D-EDDD9F8FDEF1}"/>
                </a:ext>
              </a:extLst>
            </p:cNvPr>
            <p:cNvSpPr/>
            <p:nvPr/>
          </p:nvSpPr>
          <p:spPr>
            <a:xfrm>
              <a:off x="3811214" y="4120706"/>
              <a:ext cx="1528582" cy="221797"/>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Agile Dev Team</a:t>
              </a:r>
              <a:endParaRPr lang="en-US" dirty="0"/>
            </a:p>
          </p:txBody>
        </p:sp>
      </p:grpSp>
      <p:grpSp>
        <p:nvGrpSpPr>
          <p:cNvPr id="91" name="Group 90">
            <a:extLst>
              <a:ext uri="{FF2B5EF4-FFF2-40B4-BE49-F238E27FC236}">
                <a16:creationId xmlns:a16="http://schemas.microsoft.com/office/drawing/2014/main" id="{EE6ECE9E-71C8-4948-BFA8-F7FC34B3BDBE}"/>
              </a:ext>
            </a:extLst>
          </p:cNvPr>
          <p:cNvGrpSpPr/>
          <p:nvPr/>
        </p:nvGrpSpPr>
        <p:grpSpPr>
          <a:xfrm>
            <a:off x="6470447" y="3199232"/>
            <a:ext cx="911413" cy="1405809"/>
            <a:chOff x="7775387" y="1947815"/>
            <a:chExt cx="911413" cy="1405809"/>
          </a:xfrm>
        </p:grpSpPr>
        <p:pic>
          <p:nvPicPr>
            <p:cNvPr id="92" name="Picture 6">
              <a:extLst>
                <a:ext uri="{FF2B5EF4-FFF2-40B4-BE49-F238E27FC236}">
                  <a16:creationId xmlns:a16="http://schemas.microsoft.com/office/drawing/2014/main" id="{9C26332F-478F-DB4A-9871-0168EDBF41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75387" y="1947815"/>
              <a:ext cx="911413" cy="1361562"/>
            </a:xfrm>
            <a:prstGeom prst="rect">
              <a:avLst/>
            </a:prstGeom>
            <a:noFill/>
            <a:extLst>
              <a:ext uri="{909E8E84-426E-40DD-AFC4-6F175D3DCCD1}">
                <a14:hiddenFill xmlns:a14="http://schemas.microsoft.com/office/drawing/2010/main">
                  <a:solidFill>
                    <a:srgbClr val="FFFFFF"/>
                  </a:solidFill>
                </a14:hiddenFill>
              </a:ext>
            </a:extLst>
          </p:spPr>
        </p:pic>
        <p:sp>
          <p:nvSpPr>
            <p:cNvPr id="93" name="Rounded Rectangle 92">
              <a:extLst>
                <a:ext uri="{FF2B5EF4-FFF2-40B4-BE49-F238E27FC236}">
                  <a16:creationId xmlns:a16="http://schemas.microsoft.com/office/drawing/2014/main" id="{672D22A0-18E9-7A42-ABE8-8EE7C440C305}"/>
                </a:ext>
              </a:extLst>
            </p:cNvPr>
            <p:cNvSpPr/>
            <p:nvPr/>
          </p:nvSpPr>
          <p:spPr>
            <a:xfrm>
              <a:off x="7833671" y="3183078"/>
              <a:ext cx="819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Client</a:t>
              </a:r>
              <a:endParaRPr lang="en-US" dirty="0"/>
            </a:p>
          </p:txBody>
        </p:sp>
      </p:grpSp>
      <p:sp>
        <p:nvSpPr>
          <p:cNvPr id="94" name="Title 1">
            <a:extLst>
              <a:ext uri="{FF2B5EF4-FFF2-40B4-BE49-F238E27FC236}">
                <a16:creationId xmlns:a16="http://schemas.microsoft.com/office/drawing/2014/main" id="{288DE8B1-D124-B04C-8B21-D86753B6EDF9}"/>
              </a:ext>
            </a:extLst>
          </p:cNvPr>
          <p:cNvSpPr>
            <a:spLocks noGrp="1"/>
          </p:cNvSpPr>
          <p:nvPr>
            <p:ph type="title"/>
          </p:nvPr>
        </p:nvSpPr>
        <p:spPr>
          <a:xfrm>
            <a:off x="694944" y="0"/>
            <a:ext cx="7991856" cy="1030637"/>
          </a:xfrm>
        </p:spPr>
        <p:txBody>
          <a:bodyPr/>
          <a:lstStyle/>
          <a:p>
            <a:r>
              <a:rPr lang="en-US" dirty="0"/>
              <a:t>WORKSHOP</a:t>
            </a:r>
            <a:br>
              <a:rPr lang="en-US" dirty="0"/>
            </a:br>
            <a:r>
              <a:rPr lang="en-US" sz="2400" dirty="0"/>
              <a:t>PRODUCT DEVELOPMENT PROCESS: ACTORS</a:t>
            </a:r>
          </a:p>
        </p:txBody>
      </p:sp>
      <p:grpSp>
        <p:nvGrpSpPr>
          <p:cNvPr id="13" name="Group 12">
            <a:extLst>
              <a:ext uri="{FF2B5EF4-FFF2-40B4-BE49-F238E27FC236}">
                <a16:creationId xmlns:a16="http://schemas.microsoft.com/office/drawing/2014/main" id="{C6163A59-7087-B044-BBB2-DF580F3D2F82}"/>
              </a:ext>
            </a:extLst>
          </p:cNvPr>
          <p:cNvGrpSpPr/>
          <p:nvPr/>
        </p:nvGrpSpPr>
        <p:grpSpPr>
          <a:xfrm>
            <a:off x="7467534" y="3168083"/>
            <a:ext cx="985110" cy="1436958"/>
            <a:chOff x="7257819" y="3175487"/>
            <a:chExt cx="985110" cy="1436958"/>
          </a:xfrm>
        </p:grpSpPr>
        <p:pic>
          <p:nvPicPr>
            <p:cNvPr id="9" name="Picture 8" descr="A picture containing text, silhouette&#10;&#10;Description automatically generated">
              <a:extLst>
                <a:ext uri="{FF2B5EF4-FFF2-40B4-BE49-F238E27FC236}">
                  <a16:creationId xmlns:a16="http://schemas.microsoft.com/office/drawing/2014/main" id="{3E980E46-9DC9-DF43-969C-DDF6C847651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98236" y="3175487"/>
              <a:ext cx="941702" cy="1400480"/>
            </a:xfrm>
            <a:prstGeom prst="rect">
              <a:avLst/>
            </a:prstGeom>
          </p:spPr>
        </p:pic>
        <p:sp>
          <p:nvSpPr>
            <p:cNvPr id="95" name="Rounded Rectangle 94">
              <a:extLst>
                <a:ext uri="{FF2B5EF4-FFF2-40B4-BE49-F238E27FC236}">
                  <a16:creationId xmlns:a16="http://schemas.microsoft.com/office/drawing/2014/main" id="{04E13834-6005-5D44-9EBA-49D10484B406}"/>
                </a:ext>
              </a:extLst>
            </p:cNvPr>
            <p:cNvSpPr/>
            <p:nvPr/>
          </p:nvSpPr>
          <p:spPr>
            <a:xfrm>
              <a:off x="7257819" y="4441899"/>
              <a:ext cx="985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Specialist</a:t>
              </a:r>
              <a:endParaRPr lang="en-US" dirty="0"/>
            </a:p>
          </p:txBody>
        </p:sp>
      </p:grpSp>
      <p:sp>
        <p:nvSpPr>
          <p:cNvPr id="23" name="Rectangle 22">
            <a:extLst>
              <a:ext uri="{FF2B5EF4-FFF2-40B4-BE49-F238E27FC236}">
                <a16:creationId xmlns:a16="http://schemas.microsoft.com/office/drawing/2014/main" id="{E22DFDCA-1C26-2A4D-B262-CBA610F69A1B}"/>
              </a:ext>
            </a:extLst>
          </p:cNvPr>
          <p:cNvSpPr/>
          <p:nvPr/>
        </p:nvSpPr>
        <p:spPr>
          <a:xfrm>
            <a:off x="119641" y="3255431"/>
            <a:ext cx="390477" cy="1478939"/>
          </a:xfrm>
          <a:prstGeom prst="rect">
            <a:avLst/>
          </a:prstGeom>
          <a:solidFill>
            <a:schemeClr val="bg1">
              <a:alpha val="5953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6" name="Rectangle 95">
            <a:extLst>
              <a:ext uri="{FF2B5EF4-FFF2-40B4-BE49-F238E27FC236}">
                <a16:creationId xmlns:a16="http://schemas.microsoft.com/office/drawing/2014/main" id="{BC9CCA0D-8B45-4143-9729-523DAD8E49D5}"/>
              </a:ext>
            </a:extLst>
          </p:cNvPr>
          <p:cNvSpPr/>
          <p:nvPr/>
        </p:nvSpPr>
        <p:spPr>
          <a:xfrm>
            <a:off x="1587802" y="3255431"/>
            <a:ext cx="7327597" cy="1478939"/>
          </a:xfrm>
          <a:prstGeom prst="rect">
            <a:avLst/>
          </a:prstGeom>
          <a:solidFill>
            <a:schemeClr val="bg1">
              <a:alpha val="5953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8" name="TextBox 97">
            <a:extLst>
              <a:ext uri="{FF2B5EF4-FFF2-40B4-BE49-F238E27FC236}">
                <a16:creationId xmlns:a16="http://schemas.microsoft.com/office/drawing/2014/main" id="{7A33A8DF-13B8-B544-93BA-FF7E0622E5FB}"/>
              </a:ext>
            </a:extLst>
          </p:cNvPr>
          <p:cNvSpPr txBox="1"/>
          <p:nvPr/>
        </p:nvSpPr>
        <p:spPr>
          <a:xfrm>
            <a:off x="3176037" y="1390151"/>
            <a:ext cx="5739362" cy="1815882"/>
          </a:xfrm>
          <a:prstGeom prst="rect">
            <a:avLst/>
          </a:prstGeom>
          <a:noFill/>
        </p:spPr>
        <p:txBody>
          <a:bodyPr wrap="square" rtlCol="0">
            <a:spAutoFit/>
          </a:bodyPr>
          <a:lstStyle/>
          <a:p>
            <a:pPr marL="285750" indent="-285750">
              <a:buFont typeface="Arial" panose="020B0604020202020204" pitchFamily="34" charset="0"/>
              <a:buChar char="•"/>
            </a:pPr>
            <a:r>
              <a:rPr lang="en-US" sz="1600" i="1" dirty="0">
                <a:solidFill>
                  <a:schemeClr val="bg2">
                    <a:lumMod val="50000"/>
                  </a:schemeClr>
                </a:solidFill>
              </a:rPr>
              <a:t>Own Product Vision, and the roadmap (capabilities-level).</a:t>
            </a:r>
          </a:p>
          <a:p>
            <a:pPr marL="285750" indent="-285750">
              <a:buFont typeface="Arial" panose="020B0604020202020204" pitchFamily="34" charset="0"/>
              <a:buChar char="•"/>
            </a:pPr>
            <a:r>
              <a:rPr lang="en-US" sz="1600" i="1" dirty="0">
                <a:solidFill>
                  <a:schemeClr val="bg2">
                    <a:lumMod val="50000"/>
                  </a:schemeClr>
                </a:solidFill>
              </a:rPr>
              <a:t>Ensure “Solution Trains” deliver the right value.</a:t>
            </a:r>
          </a:p>
          <a:p>
            <a:pPr marL="285750" indent="-285750">
              <a:buFont typeface="Arial" panose="020B0604020202020204" pitchFamily="34" charset="0"/>
              <a:buChar char="•"/>
            </a:pPr>
            <a:r>
              <a:rPr lang="en-US" sz="1600" i="1" dirty="0">
                <a:solidFill>
                  <a:schemeClr val="bg2">
                    <a:lumMod val="50000"/>
                  </a:schemeClr>
                </a:solidFill>
              </a:rPr>
              <a:t>Ensure initiative dependencies are coordinated, Participate in reducing team dependencies, ensure initiative execution matches team(s) velocities</a:t>
            </a:r>
          </a:p>
          <a:p>
            <a:pPr marL="285750" indent="-285750">
              <a:buFont typeface="Arial" panose="020B0604020202020204" pitchFamily="34" charset="0"/>
              <a:buChar char="•"/>
            </a:pPr>
            <a:r>
              <a:rPr lang="en-US" sz="1600" i="1" dirty="0">
                <a:solidFill>
                  <a:schemeClr val="bg2">
                    <a:lumMod val="50000"/>
                  </a:schemeClr>
                </a:solidFill>
              </a:rPr>
              <a:t>Try to build a deadline-oriented roadmap, use a Gantt chart</a:t>
            </a:r>
          </a:p>
        </p:txBody>
      </p:sp>
    </p:spTree>
    <p:extLst>
      <p:ext uri="{BB962C8B-B14F-4D97-AF65-F5344CB8AC3E}">
        <p14:creationId xmlns:p14="http://schemas.microsoft.com/office/powerpoint/2010/main" val="1118893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Box 96">
            <a:extLst>
              <a:ext uri="{FF2B5EF4-FFF2-40B4-BE49-F238E27FC236}">
                <a16:creationId xmlns:a16="http://schemas.microsoft.com/office/drawing/2014/main" id="{F7BA37CC-1212-C547-821F-FEAB32B4E949}"/>
              </a:ext>
            </a:extLst>
          </p:cNvPr>
          <p:cNvSpPr txBox="1"/>
          <p:nvPr/>
        </p:nvSpPr>
        <p:spPr>
          <a:xfrm>
            <a:off x="593164" y="1373102"/>
            <a:ext cx="2602963" cy="1569660"/>
          </a:xfrm>
          <a:prstGeom prst="rect">
            <a:avLst/>
          </a:prstGeom>
          <a:noFill/>
        </p:spPr>
        <p:txBody>
          <a:bodyPr wrap="square" rtlCol="0">
            <a:spAutoFit/>
          </a:bodyPr>
          <a:lstStyle/>
          <a:p>
            <a:r>
              <a:rPr lang="en-US" sz="1600" b="1" dirty="0">
                <a:solidFill>
                  <a:schemeClr val="bg2">
                    <a:lumMod val="50000"/>
                  </a:schemeClr>
                </a:solidFill>
              </a:rPr>
              <a:t>Role:</a:t>
            </a:r>
          </a:p>
          <a:p>
            <a:r>
              <a:rPr lang="en-US" sz="1600" b="1" dirty="0">
                <a:solidFill>
                  <a:schemeClr val="bg2">
                    <a:lumMod val="50000"/>
                  </a:schemeClr>
                </a:solidFill>
              </a:rPr>
              <a:t>Core Responsibilities:</a:t>
            </a:r>
          </a:p>
          <a:p>
            <a:r>
              <a:rPr lang="en-US" sz="1600" b="1" dirty="0">
                <a:solidFill>
                  <a:schemeClr val="bg2">
                    <a:lumMod val="50000"/>
                  </a:schemeClr>
                </a:solidFill>
              </a:rPr>
              <a:t>DOs:</a:t>
            </a:r>
          </a:p>
          <a:p>
            <a:endParaRPr lang="en-US" sz="1600" b="1" dirty="0">
              <a:solidFill>
                <a:schemeClr val="bg2">
                  <a:lumMod val="50000"/>
                </a:schemeClr>
              </a:solidFill>
            </a:endParaRPr>
          </a:p>
          <a:p>
            <a:endParaRPr lang="en-US" sz="1600" b="1" dirty="0">
              <a:solidFill>
                <a:schemeClr val="bg2">
                  <a:lumMod val="50000"/>
                </a:schemeClr>
              </a:solidFill>
            </a:endParaRPr>
          </a:p>
          <a:p>
            <a:r>
              <a:rPr lang="en-US" sz="1600" b="1" dirty="0">
                <a:solidFill>
                  <a:schemeClr val="bg2">
                    <a:lumMod val="50000"/>
                  </a:schemeClr>
                </a:solidFill>
              </a:rPr>
              <a:t>DON’Ts:</a:t>
            </a:r>
          </a:p>
        </p:txBody>
      </p:sp>
      <p:sp>
        <p:nvSpPr>
          <p:cNvPr id="4" name="Slide Number Placeholder 3">
            <a:extLst>
              <a:ext uri="{FF2B5EF4-FFF2-40B4-BE49-F238E27FC236}">
                <a16:creationId xmlns:a16="http://schemas.microsoft.com/office/drawing/2014/main" id="{A53EF7C5-293E-4688-BE1D-CB071C256CFF}"/>
              </a:ext>
            </a:extLst>
          </p:cNvPr>
          <p:cNvSpPr>
            <a:spLocks noGrp="1"/>
          </p:cNvSpPr>
          <p:nvPr>
            <p:ph type="sldNum" sz="quarter" idx="11"/>
          </p:nvPr>
        </p:nvSpPr>
        <p:spPr/>
        <p:txBody>
          <a:bodyPr/>
          <a:lstStyle/>
          <a:p>
            <a:fld id="{6575370D-4E78-C44F-8DB3-41D140BF8DE9}" type="slidenum">
              <a:rPr lang="en-US" smtClean="0"/>
              <a:pPr/>
              <a:t>13</a:t>
            </a:fld>
            <a:endParaRPr lang="en-US" dirty="0"/>
          </a:p>
        </p:txBody>
      </p:sp>
      <p:sp>
        <p:nvSpPr>
          <p:cNvPr id="7" name="TextBox 6">
            <a:extLst>
              <a:ext uri="{FF2B5EF4-FFF2-40B4-BE49-F238E27FC236}">
                <a16:creationId xmlns:a16="http://schemas.microsoft.com/office/drawing/2014/main" id="{51F895E7-9D3D-A944-86B9-04B3E9393C43}"/>
              </a:ext>
            </a:extLst>
          </p:cNvPr>
          <p:cNvSpPr txBox="1"/>
          <p:nvPr/>
        </p:nvSpPr>
        <p:spPr>
          <a:xfrm>
            <a:off x="593164" y="1031606"/>
            <a:ext cx="8093636" cy="369332"/>
          </a:xfrm>
          <a:prstGeom prst="rect">
            <a:avLst/>
          </a:prstGeom>
          <a:noFill/>
        </p:spPr>
        <p:txBody>
          <a:bodyPr wrap="square" rtlCol="0">
            <a:spAutoFit/>
          </a:bodyPr>
          <a:lstStyle/>
          <a:p>
            <a:r>
              <a:rPr lang="en-US" sz="1600" b="1" dirty="0">
                <a:solidFill>
                  <a:srgbClr val="000000"/>
                </a:solidFill>
              </a:rPr>
              <a:t>Who participates?              </a:t>
            </a:r>
            <a:r>
              <a:rPr lang="en-US" b="1" dirty="0">
                <a:solidFill>
                  <a:schemeClr val="bg2">
                    <a:lumMod val="50000"/>
                  </a:schemeClr>
                </a:solidFill>
              </a:rPr>
              <a:t>RELEASE TRAIN ENGINEER</a:t>
            </a:r>
          </a:p>
        </p:txBody>
      </p:sp>
      <p:pic>
        <p:nvPicPr>
          <p:cNvPr id="67" name="Picture 66" descr="A picture containing text, sign&#10;&#10;Description automatically generated">
            <a:extLst>
              <a:ext uri="{FF2B5EF4-FFF2-40B4-BE49-F238E27FC236}">
                <a16:creationId xmlns:a16="http://schemas.microsoft.com/office/drawing/2014/main" id="{BDF370C5-9F57-5E49-9033-28D4103FAB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2313" y="2656035"/>
            <a:ext cx="227341" cy="221462"/>
          </a:xfrm>
          <a:prstGeom prst="rect">
            <a:avLst/>
          </a:prstGeom>
        </p:spPr>
      </p:pic>
      <p:pic>
        <p:nvPicPr>
          <p:cNvPr id="68" name="Picture 67" descr="Icon&#10;&#10;Description automatically generated">
            <a:extLst>
              <a:ext uri="{FF2B5EF4-FFF2-40B4-BE49-F238E27FC236}">
                <a16:creationId xmlns:a16="http://schemas.microsoft.com/office/drawing/2014/main" id="{3F73FFD2-9083-AB45-B75A-A8DDBE6FD6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2566" y="1910284"/>
            <a:ext cx="227341" cy="221462"/>
          </a:xfrm>
          <a:prstGeom prst="rect">
            <a:avLst/>
          </a:prstGeom>
        </p:spPr>
      </p:pic>
      <p:grpSp>
        <p:nvGrpSpPr>
          <p:cNvPr id="71" name="Group 70">
            <a:extLst>
              <a:ext uri="{FF2B5EF4-FFF2-40B4-BE49-F238E27FC236}">
                <a16:creationId xmlns:a16="http://schemas.microsoft.com/office/drawing/2014/main" id="{182C487A-E8F7-B345-B8B5-0C506028FAA1}"/>
              </a:ext>
            </a:extLst>
          </p:cNvPr>
          <p:cNvGrpSpPr/>
          <p:nvPr/>
        </p:nvGrpSpPr>
        <p:grpSpPr>
          <a:xfrm>
            <a:off x="544137" y="3218824"/>
            <a:ext cx="845770" cy="1443304"/>
            <a:chOff x="440108" y="1918681"/>
            <a:chExt cx="845770" cy="1443304"/>
          </a:xfrm>
        </p:grpSpPr>
        <p:pic>
          <p:nvPicPr>
            <p:cNvPr id="72" name="Picture 2">
              <a:extLst>
                <a:ext uri="{FF2B5EF4-FFF2-40B4-BE49-F238E27FC236}">
                  <a16:creationId xmlns:a16="http://schemas.microsoft.com/office/drawing/2014/main" id="{500B7EAC-C88D-DD4C-BE67-BC1BD8AD1C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108" y="1918681"/>
              <a:ext cx="845770" cy="1390696"/>
            </a:xfrm>
            <a:prstGeom prst="rect">
              <a:avLst/>
            </a:prstGeom>
            <a:noFill/>
            <a:extLst>
              <a:ext uri="{909E8E84-426E-40DD-AFC4-6F175D3DCCD1}">
                <a14:hiddenFill xmlns:a14="http://schemas.microsoft.com/office/drawing/2010/main">
                  <a:solidFill>
                    <a:srgbClr val="FFFFFF"/>
                  </a:solidFill>
                </a14:hiddenFill>
              </a:ext>
            </a:extLst>
          </p:spPr>
        </p:pic>
        <p:sp>
          <p:nvSpPr>
            <p:cNvPr id="73" name="Rounded Rectangle 72">
              <a:extLst>
                <a:ext uri="{FF2B5EF4-FFF2-40B4-BE49-F238E27FC236}">
                  <a16:creationId xmlns:a16="http://schemas.microsoft.com/office/drawing/2014/main" id="{E0071787-899E-4746-814D-BB9C5B38F85A}"/>
                </a:ext>
              </a:extLst>
            </p:cNvPr>
            <p:cNvSpPr/>
            <p:nvPr/>
          </p:nvSpPr>
          <p:spPr>
            <a:xfrm>
              <a:off x="466768" y="3191439"/>
              <a:ext cx="819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PM</a:t>
              </a:r>
              <a:endParaRPr lang="en-US" dirty="0"/>
            </a:p>
          </p:txBody>
        </p:sp>
      </p:grpSp>
      <p:grpSp>
        <p:nvGrpSpPr>
          <p:cNvPr id="75" name="Group 74">
            <a:extLst>
              <a:ext uri="{FF2B5EF4-FFF2-40B4-BE49-F238E27FC236}">
                <a16:creationId xmlns:a16="http://schemas.microsoft.com/office/drawing/2014/main" id="{DD1CA8B2-1021-C548-BEE6-BF57A64BA4F8}"/>
              </a:ext>
            </a:extLst>
          </p:cNvPr>
          <p:cNvGrpSpPr/>
          <p:nvPr/>
        </p:nvGrpSpPr>
        <p:grpSpPr>
          <a:xfrm>
            <a:off x="2635187" y="3177717"/>
            <a:ext cx="993093" cy="1456933"/>
            <a:chOff x="366446" y="3268351"/>
            <a:chExt cx="993093" cy="1456933"/>
          </a:xfrm>
        </p:grpSpPr>
        <p:pic>
          <p:nvPicPr>
            <p:cNvPr id="77" name="Picture 4">
              <a:extLst>
                <a:ext uri="{FF2B5EF4-FFF2-40B4-BE49-F238E27FC236}">
                  <a16:creationId xmlns:a16="http://schemas.microsoft.com/office/drawing/2014/main" id="{2F06FDC6-BADB-EA49-B8D8-E0C784BB1A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446" y="3268351"/>
              <a:ext cx="993093" cy="1456933"/>
            </a:xfrm>
            <a:prstGeom prst="rect">
              <a:avLst/>
            </a:prstGeom>
            <a:noFill/>
            <a:extLst>
              <a:ext uri="{909E8E84-426E-40DD-AFC4-6F175D3DCCD1}">
                <a14:hiddenFill xmlns:a14="http://schemas.microsoft.com/office/drawing/2010/main">
                  <a:solidFill>
                    <a:srgbClr val="FFFFFF"/>
                  </a:solidFill>
                </a14:hiddenFill>
              </a:ext>
            </a:extLst>
          </p:spPr>
        </p:pic>
        <p:sp>
          <p:nvSpPr>
            <p:cNvPr id="78" name="Rounded Rectangle 77">
              <a:extLst>
                <a:ext uri="{FF2B5EF4-FFF2-40B4-BE49-F238E27FC236}">
                  <a16:creationId xmlns:a16="http://schemas.microsoft.com/office/drawing/2014/main" id="{CE89DF9B-571F-DB48-B908-13B46142725A}"/>
                </a:ext>
              </a:extLst>
            </p:cNvPr>
            <p:cNvSpPr/>
            <p:nvPr/>
          </p:nvSpPr>
          <p:spPr>
            <a:xfrm>
              <a:off x="466768" y="4554738"/>
              <a:ext cx="819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PO</a:t>
              </a:r>
              <a:endParaRPr lang="en-US" dirty="0"/>
            </a:p>
          </p:txBody>
        </p:sp>
      </p:grpSp>
      <p:grpSp>
        <p:nvGrpSpPr>
          <p:cNvPr id="79" name="Group 78">
            <a:extLst>
              <a:ext uri="{FF2B5EF4-FFF2-40B4-BE49-F238E27FC236}">
                <a16:creationId xmlns:a16="http://schemas.microsoft.com/office/drawing/2014/main" id="{A34827ED-63D7-1A4E-9FBC-3D0E2E7338B2}"/>
              </a:ext>
            </a:extLst>
          </p:cNvPr>
          <p:cNvGrpSpPr/>
          <p:nvPr/>
        </p:nvGrpSpPr>
        <p:grpSpPr>
          <a:xfrm>
            <a:off x="1587802" y="3255431"/>
            <a:ext cx="911413" cy="1405809"/>
            <a:chOff x="7775387" y="1947815"/>
            <a:chExt cx="911413" cy="1405809"/>
          </a:xfrm>
        </p:grpSpPr>
        <p:pic>
          <p:nvPicPr>
            <p:cNvPr id="80" name="Picture 6">
              <a:extLst>
                <a:ext uri="{FF2B5EF4-FFF2-40B4-BE49-F238E27FC236}">
                  <a16:creationId xmlns:a16="http://schemas.microsoft.com/office/drawing/2014/main" id="{731425B4-B99F-9840-B00B-1FF8B84A4C5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75387" y="1947815"/>
              <a:ext cx="911413" cy="1361562"/>
            </a:xfrm>
            <a:prstGeom prst="rect">
              <a:avLst/>
            </a:prstGeom>
            <a:noFill/>
            <a:extLst>
              <a:ext uri="{909E8E84-426E-40DD-AFC4-6F175D3DCCD1}">
                <a14:hiddenFill xmlns:a14="http://schemas.microsoft.com/office/drawing/2010/main">
                  <a:solidFill>
                    <a:srgbClr val="FFFFFF"/>
                  </a:solidFill>
                </a14:hiddenFill>
              </a:ext>
            </a:extLst>
          </p:spPr>
        </p:pic>
        <p:sp>
          <p:nvSpPr>
            <p:cNvPr id="81" name="Rounded Rectangle 80">
              <a:extLst>
                <a:ext uri="{FF2B5EF4-FFF2-40B4-BE49-F238E27FC236}">
                  <a16:creationId xmlns:a16="http://schemas.microsoft.com/office/drawing/2014/main" id="{B0D77A93-14A2-1948-AA08-803F4B84981D}"/>
                </a:ext>
              </a:extLst>
            </p:cNvPr>
            <p:cNvSpPr/>
            <p:nvPr/>
          </p:nvSpPr>
          <p:spPr>
            <a:xfrm>
              <a:off x="7833671" y="3183078"/>
              <a:ext cx="819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RTE</a:t>
              </a:r>
              <a:endParaRPr lang="en-US" dirty="0"/>
            </a:p>
          </p:txBody>
        </p:sp>
      </p:grpSp>
      <p:grpSp>
        <p:nvGrpSpPr>
          <p:cNvPr id="82" name="Group 81">
            <a:extLst>
              <a:ext uri="{FF2B5EF4-FFF2-40B4-BE49-F238E27FC236}">
                <a16:creationId xmlns:a16="http://schemas.microsoft.com/office/drawing/2014/main" id="{2783592A-3D32-4748-B4D7-5E81086DE7A2}"/>
              </a:ext>
            </a:extLst>
          </p:cNvPr>
          <p:cNvGrpSpPr/>
          <p:nvPr/>
        </p:nvGrpSpPr>
        <p:grpSpPr>
          <a:xfrm>
            <a:off x="5468810" y="3159877"/>
            <a:ext cx="845770" cy="1457116"/>
            <a:chOff x="7807011" y="3259807"/>
            <a:chExt cx="845770" cy="1457116"/>
          </a:xfrm>
        </p:grpSpPr>
        <p:pic>
          <p:nvPicPr>
            <p:cNvPr id="83" name="Picture 2">
              <a:extLst>
                <a:ext uri="{FF2B5EF4-FFF2-40B4-BE49-F238E27FC236}">
                  <a16:creationId xmlns:a16="http://schemas.microsoft.com/office/drawing/2014/main" id="{291ABC1F-0784-EB41-9716-E1D7D555BE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7011" y="3259807"/>
              <a:ext cx="845770" cy="1390696"/>
            </a:xfrm>
            <a:prstGeom prst="rect">
              <a:avLst/>
            </a:prstGeom>
            <a:noFill/>
            <a:extLst>
              <a:ext uri="{909E8E84-426E-40DD-AFC4-6F175D3DCCD1}">
                <a14:hiddenFill xmlns:a14="http://schemas.microsoft.com/office/drawing/2010/main">
                  <a:solidFill>
                    <a:srgbClr val="FFFFFF"/>
                  </a:solidFill>
                </a14:hiddenFill>
              </a:ext>
            </a:extLst>
          </p:spPr>
        </p:pic>
        <p:sp>
          <p:nvSpPr>
            <p:cNvPr id="84" name="Rounded Rectangle 83">
              <a:extLst>
                <a:ext uri="{FF2B5EF4-FFF2-40B4-BE49-F238E27FC236}">
                  <a16:creationId xmlns:a16="http://schemas.microsoft.com/office/drawing/2014/main" id="{597D4D19-1FFE-5245-B6AA-DF2684376932}"/>
                </a:ext>
              </a:extLst>
            </p:cNvPr>
            <p:cNvSpPr/>
            <p:nvPr/>
          </p:nvSpPr>
          <p:spPr>
            <a:xfrm>
              <a:off x="7833671" y="4546377"/>
              <a:ext cx="819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SM</a:t>
              </a:r>
              <a:endParaRPr lang="en-US" dirty="0"/>
            </a:p>
          </p:txBody>
        </p:sp>
      </p:grpSp>
      <p:grpSp>
        <p:nvGrpSpPr>
          <p:cNvPr id="85" name="Group 84">
            <a:extLst>
              <a:ext uri="{FF2B5EF4-FFF2-40B4-BE49-F238E27FC236}">
                <a16:creationId xmlns:a16="http://schemas.microsoft.com/office/drawing/2014/main" id="{1EE6FEC1-6713-5C49-BE80-930E9A1BFD2F}"/>
              </a:ext>
            </a:extLst>
          </p:cNvPr>
          <p:cNvGrpSpPr/>
          <p:nvPr/>
        </p:nvGrpSpPr>
        <p:grpSpPr>
          <a:xfrm>
            <a:off x="3710476" y="3080882"/>
            <a:ext cx="1628424" cy="1553768"/>
            <a:chOff x="3737553" y="2628596"/>
            <a:chExt cx="1628196" cy="1713907"/>
          </a:xfrm>
        </p:grpSpPr>
        <p:grpSp>
          <p:nvGrpSpPr>
            <p:cNvPr id="86" name="Group 85">
              <a:extLst>
                <a:ext uri="{FF2B5EF4-FFF2-40B4-BE49-F238E27FC236}">
                  <a16:creationId xmlns:a16="http://schemas.microsoft.com/office/drawing/2014/main" id="{FBC98784-F21F-0843-AAA1-86FC24608A50}"/>
                </a:ext>
              </a:extLst>
            </p:cNvPr>
            <p:cNvGrpSpPr/>
            <p:nvPr/>
          </p:nvGrpSpPr>
          <p:grpSpPr>
            <a:xfrm>
              <a:off x="3737553" y="2628596"/>
              <a:ext cx="1628196" cy="1587481"/>
              <a:chOff x="5198740" y="1933248"/>
              <a:chExt cx="1628196" cy="1587481"/>
            </a:xfrm>
          </p:grpSpPr>
          <p:pic>
            <p:nvPicPr>
              <p:cNvPr id="88" name="Picture 6">
                <a:extLst>
                  <a:ext uri="{FF2B5EF4-FFF2-40B4-BE49-F238E27FC236}">
                    <a16:creationId xmlns:a16="http://schemas.microsoft.com/office/drawing/2014/main" id="{E911081F-1FCF-0B49-A566-783AE47DC9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15523" y="2063796"/>
                <a:ext cx="911413" cy="1361562"/>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a:extLst>
                  <a:ext uri="{FF2B5EF4-FFF2-40B4-BE49-F238E27FC236}">
                    <a16:creationId xmlns:a16="http://schemas.microsoft.com/office/drawing/2014/main" id="{FB6B5CD8-2744-234C-9CC0-4472288E3F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5951" y="1933248"/>
                <a:ext cx="845770" cy="1390696"/>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4">
                <a:extLst>
                  <a:ext uri="{FF2B5EF4-FFF2-40B4-BE49-F238E27FC236}">
                    <a16:creationId xmlns:a16="http://schemas.microsoft.com/office/drawing/2014/main" id="{3FC74084-DC2B-F046-965F-B0912FAE28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8740" y="2063796"/>
                <a:ext cx="993093" cy="1456933"/>
              </a:xfrm>
              <a:prstGeom prst="rect">
                <a:avLst/>
              </a:prstGeom>
              <a:noFill/>
              <a:extLst>
                <a:ext uri="{909E8E84-426E-40DD-AFC4-6F175D3DCCD1}">
                  <a14:hiddenFill xmlns:a14="http://schemas.microsoft.com/office/drawing/2010/main">
                    <a:solidFill>
                      <a:srgbClr val="FFFFFF"/>
                    </a:solidFill>
                  </a14:hiddenFill>
                </a:ext>
              </a:extLst>
            </p:spPr>
          </p:pic>
        </p:grpSp>
        <p:sp>
          <p:nvSpPr>
            <p:cNvPr id="87" name="Rounded Rectangle 86">
              <a:extLst>
                <a:ext uri="{FF2B5EF4-FFF2-40B4-BE49-F238E27FC236}">
                  <a16:creationId xmlns:a16="http://schemas.microsoft.com/office/drawing/2014/main" id="{6BA5A82B-B75C-7449-864D-EDDD9F8FDEF1}"/>
                </a:ext>
              </a:extLst>
            </p:cNvPr>
            <p:cNvSpPr/>
            <p:nvPr/>
          </p:nvSpPr>
          <p:spPr>
            <a:xfrm>
              <a:off x="3811214" y="4120706"/>
              <a:ext cx="1528582" cy="221797"/>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Agile Dev Team</a:t>
              </a:r>
              <a:endParaRPr lang="en-US" dirty="0"/>
            </a:p>
          </p:txBody>
        </p:sp>
      </p:grpSp>
      <p:grpSp>
        <p:nvGrpSpPr>
          <p:cNvPr id="91" name="Group 90">
            <a:extLst>
              <a:ext uri="{FF2B5EF4-FFF2-40B4-BE49-F238E27FC236}">
                <a16:creationId xmlns:a16="http://schemas.microsoft.com/office/drawing/2014/main" id="{EE6ECE9E-71C8-4948-BFA8-F7FC34B3BDBE}"/>
              </a:ext>
            </a:extLst>
          </p:cNvPr>
          <p:cNvGrpSpPr/>
          <p:nvPr/>
        </p:nvGrpSpPr>
        <p:grpSpPr>
          <a:xfrm>
            <a:off x="6470447" y="3199232"/>
            <a:ext cx="911413" cy="1405809"/>
            <a:chOff x="7775387" y="1947815"/>
            <a:chExt cx="911413" cy="1405809"/>
          </a:xfrm>
        </p:grpSpPr>
        <p:pic>
          <p:nvPicPr>
            <p:cNvPr id="92" name="Picture 6">
              <a:extLst>
                <a:ext uri="{FF2B5EF4-FFF2-40B4-BE49-F238E27FC236}">
                  <a16:creationId xmlns:a16="http://schemas.microsoft.com/office/drawing/2014/main" id="{9C26332F-478F-DB4A-9871-0168EDBF41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75387" y="1947815"/>
              <a:ext cx="911413" cy="1361562"/>
            </a:xfrm>
            <a:prstGeom prst="rect">
              <a:avLst/>
            </a:prstGeom>
            <a:noFill/>
            <a:extLst>
              <a:ext uri="{909E8E84-426E-40DD-AFC4-6F175D3DCCD1}">
                <a14:hiddenFill xmlns:a14="http://schemas.microsoft.com/office/drawing/2010/main">
                  <a:solidFill>
                    <a:srgbClr val="FFFFFF"/>
                  </a:solidFill>
                </a14:hiddenFill>
              </a:ext>
            </a:extLst>
          </p:spPr>
        </p:pic>
        <p:sp>
          <p:nvSpPr>
            <p:cNvPr id="93" name="Rounded Rectangle 92">
              <a:extLst>
                <a:ext uri="{FF2B5EF4-FFF2-40B4-BE49-F238E27FC236}">
                  <a16:creationId xmlns:a16="http://schemas.microsoft.com/office/drawing/2014/main" id="{672D22A0-18E9-7A42-ABE8-8EE7C440C305}"/>
                </a:ext>
              </a:extLst>
            </p:cNvPr>
            <p:cNvSpPr/>
            <p:nvPr/>
          </p:nvSpPr>
          <p:spPr>
            <a:xfrm>
              <a:off x="7833671" y="3183078"/>
              <a:ext cx="819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Client</a:t>
              </a:r>
              <a:endParaRPr lang="en-US" dirty="0"/>
            </a:p>
          </p:txBody>
        </p:sp>
      </p:grpSp>
      <p:sp>
        <p:nvSpPr>
          <p:cNvPr id="94" name="Title 1">
            <a:extLst>
              <a:ext uri="{FF2B5EF4-FFF2-40B4-BE49-F238E27FC236}">
                <a16:creationId xmlns:a16="http://schemas.microsoft.com/office/drawing/2014/main" id="{288DE8B1-D124-B04C-8B21-D86753B6EDF9}"/>
              </a:ext>
            </a:extLst>
          </p:cNvPr>
          <p:cNvSpPr>
            <a:spLocks noGrp="1"/>
          </p:cNvSpPr>
          <p:nvPr>
            <p:ph type="title"/>
          </p:nvPr>
        </p:nvSpPr>
        <p:spPr>
          <a:xfrm>
            <a:off x="694944" y="0"/>
            <a:ext cx="7991856" cy="1030637"/>
          </a:xfrm>
        </p:spPr>
        <p:txBody>
          <a:bodyPr/>
          <a:lstStyle/>
          <a:p>
            <a:r>
              <a:rPr lang="en-US" dirty="0"/>
              <a:t>WORKSHOP</a:t>
            </a:r>
            <a:br>
              <a:rPr lang="en-US" dirty="0"/>
            </a:br>
            <a:r>
              <a:rPr lang="en-US" sz="2400" dirty="0"/>
              <a:t>PRODUCT DEVELOPMENT PROCESS: ACTORS</a:t>
            </a:r>
          </a:p>
        </p:txBody>
      </p:sp>
      <p:grpSp>
        <p:nvGrpSpPr>
          <p:cNvPr id="13" name="Group 12">
            <a:extLst>
              <a:ext uri="{FF2B5EF4-FFF2-40B4-BE49-F238E27FC236}">
                <a16:creationId xmlns:a16="http://schemas.microsoft.com/office/drawing/2014/main" id="{C6163A59-7087-B044-BBB2-DF580F3D2F82}"/>
              </a:ext>
            </a:extLst>
          </p:cNvPr>
          <p:cNvGrpSpPr/>
          <p:nvPr/>
        </p:nvGrpSpPr>
        <p:grpSpPr>
          <a:xfrm>
            <a:off x="7467534" y="3168083"/>
            <a:ext cx="985110" cy="1436958"/>
            <a:chOff x="7257819" y="3175487"/>
            <a:chExt cx="985110" cy="1436958"/>
          </a:xfrm>
        </p:grpSpPr>
        <p:pic>
          <p:nvPicPr>
            <p:cNvPr id="9" name="Picture 8" descr="A picture containing text, silhouette&#10;&#10;Description automatically generated">
              <a:extLst>
                <a:ext uri="{FF2B5EF4-FFF2-40B4-BE49-F238E27FC236}">
                  <a16:creationId xmlns:a16="http://schemas.microsoft.com/office/drawing/2014/main" id="{3E980E46-9DC9-DF43-969C-DDF6C847651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98236" y="3175487"/>
              <a:ext cx="941702" cy="1400480"/>
            </a:xfrm>
            <a:prstGeom prst="rect">
              <a:avLst/>
            </a:prstGeom>
          </p:spPr>
        </p:pic>
        <p:sp>
          <p:nvSpPr>
            <p:cNvPr id="95" name="Rounded Rectangle 94">
              <a:extLst>
                <a:ext uri="{FF2B5EF4-FFF2-40B4-BE49-F238E27FC236}">
                  <a16:creationId xmlns:a16="http://schemas.microsoft.com/office/drawing/2014/main" id="{04E13834-6005-5D44-9EBA-49D10484B406}"/>
                </a:ext>
              </a:extLst>
            </p:cNvPr>
            <p:cNvSpPr/>
            <p:nvPr/>
          </p:nvSpPr>
          <p:spPr>
            <a:xfrm>
              <a:off x="7257819" y="4441899"/>
              <a:ext cx="985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Specialist</a:t>
              </a:r>
              <a:endParaRPr lang="en-US" dirty="0"/>
            </a:p>
          </p:txBody>
        </p:sp>
      </p:grpSp>
      <p:sp>
        <p:nvSpPr>
          <p:cNvPr id="23" name="Rectangle 22">
            <a:extLst>
              <a:ext uri="{FF2B5EF4-FFF2-40B4-BE49-F238E27FC236}">
                <a16:creationId xmlns:a16="http://schemas.microsoft.com/office/drawing/2014/main" id="{E22DFDCA-1C26-2A4D-B262-CBA610F69A1B}"/>
              </a:ext>
            </a:extLst>
          </p:cNvPr>
          <p:cNvSpPr/>
          <p:nvPr/>
        </p:nvSpPr>
        <p:spPr>
          <a:xfrm>
            <a:off x="119641" y="3255431"/>
            <a:ext cx="1394500" cy="1478939"/>
          </a:xfrm>
          <a:prstGeom prst="rect">
            <a:avLst/>
          </a:prstGeom>
          <a:solidFill>
            <a:schemeClr val="bg1">
              <a:alpha val="5953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6" name="Rectangle 95">
            <a:extLst>
              <a:ext uri="{FF2B5EF4-FFF2-40B4-BE49-F238E27FC236}">
                <a16:creationId xmlns:a16="http://schemas.microsoft.com/office/drawing/2014/main" id="{BC9CCA0D-8B45-4143-9729-523DAD8E49D5}"/>
              </a:ext>
            </a:extLst>
          </p:cNvPr>
          <p:cNvSpPr/>
          <p:nvPr/>
        </p:nvSpPr>
        <p:spPr>
          <a:xfrm>
            <a:off x="2557499" y="3255431"/>
            <a:ext cx="6357900" cy="1478939"/>
          </a:xfrm>
          <a:prstGeom prst="rect">
            <a:avLst/>
          </a:prstGeom>
          <a:solidFill>
            <a:schemeClr val="bg1">
              <a:alpha val="5953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8" name="TextBox 97">
            <a:extLst>
              <a:ext uri="{FF2B5EF4-FFF2-40B4-BE49-F238E27FC236}">
                <a16:creationId xmlns:a16="http://schemas.microsoft.com/office/drawing/2014/main" id="{7A33A8DF-13B8-B544-93BA-FF7E0622E5FB}"/>
              </a:ext>
            </a:extLst>
          </p:cNvPr>
          <p:cNvSpPr txBox="1"/>
          <p:nvPr/>
        </p:nvSpPr>
        <p:spPr>
          <a:xfrm>
            <a:off x="3176037" y="1390151"/>
            <a:ext cx="5739362" cy="1815882"/>
          </a:xfrm>
          <a:prstGeom prst="rect">
            <a:avLst/>
          </a:prstGeom>
          <a:noFill/>
        </p:spPr>
        <p:txBody>
          <a:bodyPr wrap="square" rtlCol="0">
            <a:spAutoFit/>
          </a:bodyPr>
          <a:lstStyle/>
          <a:p>
            <a:pPr marL="285750" indent="-285750">
              <a:buFont typeface="Arial" panose="020B0604020202020204" pitchFamily="34" charset="0"/>
              <a:buChar char="•"/>
            </a:pPr>
            <a:r>
              <a:rPr lang="en-US" sz="1600" i="1" dirty="0">
                <a:solidFill>
                  <a:schemeClr val="bg2">
                    <a:lumMod val="50000"/>
                  </a:schemeClr>
                </a:solidFill>
              </a:rPr>
              <a:t>Ensure scaled-level events and artifacts are successful</a:t>
            </a:r>
          </a:p>
          <a:p>
            <a:pPr marL="285750" indent="-285750">
              <a:buFont typeface="Arial" panose="020B0604020202020204" pitchFamily="34" charset="0"/>
              <a:buChar char="•"/>
            </a:pPr>
            <a:r>
              <a:rPr lang="en-US" sz="1600" i="1" dirty="0">
                <a:solidFill>
                  <a:schemeClr val="bg2">
                    <a:lumMod val="50000"/>
                  </a:schemeClr>
                </a:solidFill>
              </a:rPr>
              <a:t>Coach POs and SMs on working with other Teams</a:t>
            </a:r>
          </a:p>
          <a:p>
            <a:pPr marL="285750" indent="-285750">
              <a:buFont typeface="Arial" panose="020B0604020202020204" pitchFamily="34" charset="0"/>
              <a:buChar char="•"/>
            </a:pPr>
            <a:r>
              <a:rPr lang="en-US" sz="1600" i="1" dirty="0">
                <a:solidFill>
                  <a:schemeClr val="bg2">
                    <a:lumMod val="50000"/>
                  </a:schemeClr>
                </a:solidFill>
              </a:rPr>
              <a:t>Help POs pre-plan for next PI, Help SMs establish cross-team collaboration during a PI, coordinate PI Planning event, ensure information radiators are available to all</a:t>
            </a:r>
          </a:p>
          <a:p>
            <a:pPr marL="285750" indent="-285750">
              <a:buFont typeface="Arial" panose="020B0604020202020204" pitchFamily="34" charset="0"/>
              <a:buChar char="•"/>
            </a:pPr>
            <a:r>
              <a:rPr lang="en-US" sz="1600" i="1" dirty="0">
                <a:solidFill>
                  <a:schemeClr val="bg2">
                    <a:lumMod val="50000"/>
                  </a:schemeClr>
                </a:solidFill>
              </a:rPr>
              <a:t>Plan the PI, Manage cross-team dependencies for teams, become responsible for PI delivery or status reporting</a:t>
            </a:r>
          </a:p>
        </p:txBody>
      </p:sp>
    </p:spTree>
    <p:extLst>
      <p:ext uri="{BB962C8B-B14F-4D97-AF65-F5344CB8AC3E}">
        <p14:creationId xmlns:p14="http://schemas.microsoft.com/office/powerpoint/2010/main" val="547837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Box 96">
            <a:extLst>
              <a:ext uri="{FF2B5EF4-FFF2-40B4-BE49-F238E27FC236}">
                <a16:creationId xmlns:a16="http://schemas.microsoft.com/office/drawing/2014/main" id="{F7BA37CC-1212-C547-821F-FEAB32B4E949}"/>
              </a:ext>
            </a:extLst>
          </p:cNvPr>
          <p:cNvSpPr txBox="1"/>
          <p:nvPr/>
        </p:nvSpPr>
        <p:spPr>
          <a:xfrm>
            <a:off x="593164" y="1373102"/>
            <a:ext cx="2602963" cy="1569660"/>
          </a:xfrm>
          <a:prstGeom prst="rect">
            <a:avLst/>
          </a:prstGeom>
          <a:noFill/>
        </p:spPr>
        <p:txBody>
          <a:bodyPr wrap="square" rtlCol="0">
            <a:spAutoFit/>
          </a:bodyPr>
          <a:lstStyle/>
          <a:p>
            <a:r>
              <a:rPr lang="en-US" sz="1600" b="1" dirty="0">
                <a:solidFill>
                  <a:schemeClr val="bg2">
                    <a:lumMod val="50000"/>
                  </a:schemeClr>
                </a:solidFill>
              </a:rPr>
              <a:t>Role:</a:t>
            </a:r>
          </a:p>
          <a:p>
            <a:r>
              <a:rPr lang="en-US" sz="1600" b="1" dirty="0">
                <a:solidFill>
                  <a:schemeClr val="bg2">
                    <a:lumMod val="50000"/>
                  </a:schemeClr>
                </a:solidFill>
              </a:rPr>
              <a:t>Core Responsibilities:</a:t>
            </a:r>
          </a:p>
          <a:p>
            <a:r>
              <a:rPr lang="en-US" sz="1600" b="1" dirty="0">
                <a:solidFill>
                  <a:schemeClr val="bg2">
                    <a:lumMod val="50000"/>
                  </a:schemeClr>
                </a:solidFill>
              </a:rPr>
              <a:t>DOs:</a:t>
            </a:r>
          </a:p>
          <a:p>
            <a:endParaRPr lang="en-US" sz="1600" b="1" dirty="0">
              <a:solidFill>
                <a:schemeClr val="bg2">
                  <a:lumMod val="50000"/>
                </a:schemeClr>
              </a:solidFill>
            </a:endParaRPr>
          </a:p>
          <a:p>
            <a:endParaRPr lang="en-US" sz="1600" b="1" dirty="0">
              <a:solidFill>
                <a:schemeClr val="bg2">
                  <a:lumMod val="50000"/>
                </a:schemeClr>
              </a:solidFill>
            </a:endParaRPr>
          </a:p>
          <a:p>
            <a:r>
              <a:rPr lang="en-US" sz="1600" b="1" dirty="0">
                <a:solidFill>
                  <a:schemeClr val="bg2">
                    <a:lumMod val="50000"/>
                  </a:schemeClr>
                </a:solidFill>
              </a:rPr>
              <a:t>DON’Ts:</a:t>
            </a:r>
          </a:p>
        </p:txBody>
      </p:sp>
      <p:sp>
        <p:nvSpPr>
          <p:cNvPr id="4" name="Slide Number Placeholder 3">
            <a:extLst>
              <a:ext uri="{FF2B5EF4-FFF2-40B4-BE49-F238E27FC236}">
                <a16:creationId xmlns:a16="http://schemas.microsoft.com/office/drawing/2014/main" id="{A53EF7C5-293E-4688-BE1D-CB071C256CFF}"/>
              </a:ext>
            </a:extLst>
          </p:cNvPr>
          <p:cNvSpPr>
            <a:spLocks noGrp="1"/>
          </p:cNvSpPr>
          <p:nvPr>
            <p:ph type="sldNum" sz="quarter" idx="11"/>
          </p:nvPr>
        </p:nvSpPr>
        <p:spPr/>
        <p:txBody>
          <a:bodyPr/>
          <a:lstStyle/>
          <a:p>
            <a:fld id="{6575370D-4E78-C44F-8DB3-41D140BF8DE9}" type="slidenum">
              <a:rPr lang="en-US" smtClean="0"/>
              <a:pPr/>
              <a:t>14</a:t>
            </a:fld>
            <a:endParaRPr lang="en-US" dirty="0"/>
          </a:p>
        </p:txBody>
      </p:sp>
      <p:sp>
        <p:nvSpPr>
          <p:cNvPr id="7" name="TextBox 6">
            <a:extLst>
              <a:ext uri="{FF2B5EF4-FFF2-40B4-BE49-F238E27FC236}">
                <a16:creationId xmlns:a16="http://schemas.microsoft.com/office/drawing/2014/main" id="{51F895E7-9D3D-A944-86B9-04B3E9393C43}"/>
              </a:ext>
            </a:extLst>
          </p:cNvPr>
          <p:cNvSpPr txBox="1"/>
          <p:nvPr/>
        </p:nvSpPr>
        <p:spPr>
          <a:xfrm>
            <a:off x="593164" y="1031606"/>
            <a:ext cx="8093636" cy="369332"/>
          </a:xfrm>
          <a:prstGeom prst="rect">
            <a:avLst/>
          </a:prstGeom>
          <a:noFill/>
        </p:spPr>
        <p:txBody>
          <a:bodyPr wrap="square" rtlCol="0">
            <a:spAutoFit/>
          </a:bodyPr>
          <a:lstStyle/>
          <a:p>
            <a:r>
              <a:rPr lang="en-US" sz="1600" b="1" dirty="0">
                <a:solidFill>
                  <a:srgbClr val="000000"/>
                </a:solidFill>
              </a:rPr>
              <a:t>Who participates?              </a:t>
            </a:r>
            <a:r>
              <a:rPr lang="en-US" b="1" dirty="0">
                <a:solidFill>
                  <a:schemeClr val="bg2">
                    <a:lumMod val="50000"/>
                  </a:schemeClr>
                </a:solidFill>
              </a:rPr>
              <a:t>PRODUCT OWNER</a:t>
            </a:r>
          </a:p>
        </p:txBody>
      </p:sp>
      <p:pic>
        <p:nvPicPr>
          <p:cNvPr id="67" name="Picture 66" descr="A picture containing text, sign&#10;&#10;Description automatically generated">
            <a:extLst>
              <a:ext uri="{FF2B5EF4-FFF2-40B4-BE49-F238E27FC236}">
                <a16:creationId xmlns:a16="http://schemas.microsoft.com/office/drawing/2014/main" id="{BDF370C5-9F57-5E49-9033-28D4103FAB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2313" y="2656035"/>
            <a:ext cx="227341" cy="221462"/>
          </a:xfrm>
          <a:prstGeom prst="rect">
            <a:avLst/>
          </a:prstGeom>
        </p:spPr>
      </p:pic>
      <p:pic>
        <p:nvPicPr>
          <p:cNvPr id="68" name="Picture 67" descr="Icon&#10;&#10;Description automatically generated">
            <a:extLst>
              <a:ext uri="{FF2B5EF4-FFF2-40B4-BE49-F238E27FC236}">
                <a16:creationId xmlns:a16="http://schemas.microsoft.com/office/drawing/2014/main" id="{3F73FFD2-9083-AB45-B75A-A8DDBE6FD6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2566" y="1910284"/>
            <a:ext cx="227341" cy="221462"/>
          </a:xfrm>
          <a:prstGeom prst="rect">
            <a:avLst/>
          </a:prstGeom>
        </p:spPr>
      </p:pic>
      <p:grpSp>
        <p:nvGrpSpPr>
          <p:cNvPr id="71" name="Group 70">
            <a:extLst>
              <a:ext uri="{FF2B5EF4-FFF2-40B4-BE49-F238E27FC236}">
                <a16:creationId xmlns:a16="http://schemas.microsoft.com/office/drawing/2014/main" id="{182C487A-E8F7-B345-B8B5-0C506028FAA1}"/>
              </a:ext>
            </a:extLst>
          </p:cNvPr>
          <p:cNvGrpSpPr/>
          <p:nvPr/>
        </p:nvGrpSpPr>
        <p:grpSpPr>
          <a:xfrm>
            <a:off x="544137" y="3218824"/>
            <a:ext cx="845770" cy="1443304"/>
            <a:chOff x="440108" y="1918681"/>
            <a:chExt cx="845770" cy="1443304"/>
          </a:xfrm>
        </p:grpSpPr>
        <p:pic>
          <p:nvPicPr>
            <p:cNvPr id="72" name="Picture 2">
              <a:extLst>
                <a:ext uri="{FF2B5EF4-FFF2-40B4-BE49-F238E27FC236}">
                  <a16:creationId xmlns:a16="http://schemas.microsoft.com/office/drawing/2014/main" id="{500B7EAC-C88D-DD4C-BE67-BC1BD8AD1C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108" y="1918681"/>
              <a:ext cx="845770" cy="1390696"/>
            </a:xfrm>
            <a:prstGeom prst="rect">
              <a:avLst/>
            </a:prstGeom>
            <a:noFill/>
            <a:extLst>
              <a:ext uri="{909E8E84-426E-40DD-AFC4-6F175D3DCCD1}">
                <a14:hiddenFill xmlns:a14="http://schemas.microsoft.com/office/drawing/2010/main">
                  <a:solidFill>
                    <a:srgbClr val="FFFFFF"/>
                  </a:solidFill>
                </a14:hiddenFill>
              </a:ext>
            </a:extLst>
          </p:spPr>
        </p:pic>
        <p:sp>
          <p:nvSpPr>
            <p:cNvPr id="73" name="Rounded Rectangle 72">
              <a:extLst>
                <a:ext uri="{FF2B5EF4-FFF2-40B4-BE49-F238E27FC236}">
                  <a16:creationId xmlns:a16="http://schemas.microsoft.com/office/drawing/2014/main" id="{E0071787-899E-4746-814D-BB9C5B38F85A}"/>
                </a:ext>
              </a:extLst>
            </p:cNvPr>
            <p:cNvSpPr/>
            <p:nvPr/>
          </p:nvSpPr>
          <p:spPr>
            <a:xfrm>
              <a:off x="466768" y="3191439"/>
              <a:ext cx="819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PM</a:t>
              </a:r>
              <a:endParaRPr lang="en-US" dirty="0"/>
            </a:p>
          </p:txBody>
        </p:sp>
      </p:grpSp>
      <p:grpSp>
        <p:nvGrpSpPr>
          <p:cNvPr id="75" name="Group 74">
            <a:extLst>
              <a:ext uri="{FF2B5EF4-FFF2-40B4-BE49-F238E27FC236}">
                <a16:creationId xmlns:a16="http://schemas.microsoft.com/office/drawing/2014/main" id="{DD1CA8B2-1021-C548-BEE6-BF57A64BA4F8}"/>
              </a:ext>
            </a:extLst>
          </p:cNvPr>
          <p:cNvGrpSpPr/>
          <p:nvPr/>
        </p:nvGrpSpPr>
        <p:grpSpPr>
          <a:xfrm>
            <a:off x="2635187" y="3177717"/>
            <a:ext cx="993093" cy="1456933"/>
            <a:chOff x="366446" y="3268351"/>
            <a:chExt cx="993093" cy="1456933"/>
          </a:xfrm>
        </p:grpSpPr>
        <p:pic>
          <p:nvPicPr>
            <p:cNvPr id="77" name="Picture 4">
              <a:extLst>
                <a:ext uri="{FF2B5EF4-FFF2-40B4-BE49-F238E27FC236}">
                  <a16:creationId xmlns:a16="http://schemas.microsoft.com/office/drawing/2014/main" id="{2F06FDC6-BADB-EA49-B8D8-E0C784BB1A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446" y="3268351"/>
              <a:ext cx="993093" cy="1456933"/>
            </a:xfrm>
            <a:prstGeom prst="rect">
              <a:avLst/>
            </a:prstGeom>
            <a:noFill/>
            <a:extLst>
              <a:ext uri="{909E8E84-426E-40DD-AFC4-6F175D3DCCD1}">
                <a14:hiddenFill xmlns:a14="http://schemas.microsoft.com/office/drawing/2010/main">
                  <a:solidFill>
                    <a:srgbClr val="FFFFFF"/>
                  </a:solidFill>
                </a14:hiddenFill>
              </a:ext>
            </a:extLst>
          </p:spPr>
        </p:pic>
        <p:sp>
          <p:nvSpPr>
            <p:cNvPr id="78" name="Rounded Rectangle 77">
              <a:extLst>
                <a:ext uri="{FF2B5EF4-FFF2-40B4-BE49-F238E27FC236}">
                  <a16:creationId xmlns:a16="http://schemas.microsoft.com/office/drawing/2014/main" id="{CE89DF9B-571F-DB48-B908-13B46142725A}"/>
                </a:ext>
              </a:extLst>
            </p:cNvPr>
            <p:cNvSpPr/>
            <p:nvPr/>
          </p:nvSpPr>
          <p:spPr>
            <a:xfrm>
              <a:off x="466768" y="4554738"/>
              <a:ext cx="819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PO</a:t>
              </a:r>
              <a:endParaRPr lang="en-US" dirty="0"/>
            </a:p>
          </p:txBody>
        </p:sp>
      </p:grpSp>
      <p:grpSp>
        <p:nvGrpSpPr>
          <p:cNvPr id="79" name="Group 78">
            <a:extLst>
              <a:ext uri="{FF2B5EF4-FFF2-40B4-BE49-F238E27FC236}">
                <a16:creationId xmlns:a16="http://schemas.microsoft.com/office/drawing/2014/main" id="{A34827ED-63D7-1A4E-9FBC-3D0E2E7338B2}"/>
              </a:ext>
            </a:extLst>
          </p:cNvPr>
          <p:cNvGrpSpPr/>
          <p:nvPr/>
        </p:nvGrpSpPr>
        <p:grpSpPr>
          <a:xfrm>
            <a:off x="1587802" y="3255431"/>
            <a:ext cx="911413" cy="1405809"/>
            <a:chOff x="7775387" y="1947815"/>
            <a:chExt cx="911413" cy="1405809"/>
          </a:xfrm>
        </p:grpSpPr>
        <p:pic>
          <p:nvPicPr>
            <p:cNvPr id="80" name="Picture 6">
              <a:extLst>
                <a:ext uri="{FF2B5EF4-FFF2-40B4-BE49-F238E27FC236}">
                  <a16:creationId xmlns:a16="http://schemas.microsoft.com/office/drawing/2014/main" id="{731425B4-B99F-9840-B00B-1FF8B84A4C5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75387" y="1947815"/>
              <a:ext cx="911413" cy="1361562"/>
            </a:xfrm>
            <a:prstGeom prst="rect">
              <a:avLst/>
            </a:prstGeom>
            <a:noFill/>
            <a:extLst>
              <a:ext uri="{909E8E84-426E-40DD-AFC4-6F175D3DCCD1}">
                <a14:hiddenFill xmlns:a14="http://schemas.microsoft.com/office/drawing/2010/main">
                  <a:solidFill>
                    <a:srgbClr val="FFFFFF"/>
                  </a:solidFill>
                </a14:hiddenFill>
              </a:ext>
            </a:extLst>
          </p:spPr>
        </p:pic>
        <p:sp>
          <p:nvSpPr>
            <p:cNvPr id="81" name="Rounded Rectangle 80">
              <a:extLst>
                <a:ext uri="{FF2B5EF4-FFF2-40B4-BE49-F238E27FC236}">
                  <a16:creationId xmlns:a16="http://schemas.microsoft.com/office/drawing/2014/main" id="{B0D77A93-14A2-1948-AA08-803F4B84981D}"/>
                </a:ext>
              </a:extLst>
            </p:cNvPr>
            <p:cNvSpPr/>
            <p:nvPr/>
          </p:nvSpPr>
          <p:spPr>
            <a:xfrm>
              <a:off x="7833671" y="3183078"/>
              <a:ext cx="819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RTE</a:t>
              </a:r>
              <a:endParaRPr lang="en-US" dirty="0"/>
            </a:p>
          </p:txBody>
        </p:sp>
      </p:grpSp>
      <p:grpSp>
        <p:nvGrpSpPr>
          <p:cNvPr id="82" name="Group 81">
            <a:extLst>
              <a:ext uri="{FF2B5EF4-FFF2-40B4-BE49-F238E27FC236}">
                <a16:creationId xmlns:a16="http://schemas.microsoft.com/office/drawing/2014/main" id="{2783592A-3D32-4748-B4D7-5E81086DE7A2}"/>
              </a:ext>
            </a:extLst>
          </p:cNvPr>
          <p:cNvGrpSpPr/>
          <p:nvPr/>
        </p:nvGrpSpPr>
        <p:grpSpPr>
          <a:xfrm>
            <a:off x="5468810" y="3159877"/>
            <a:ext cx="845770" cy="1457116"/>
            <a:chOff x="7807011" y="3259807"/>
            <a:chExt cx="845770" cy="1457116"/>
          </a:xfrm>
        </p:grpSpPr>
        <p:pic>
          <p:nvPicPr>
            <p:cNvPr id="83" name="Picture 2">
              <a:extLst>
                <a:ext uri="{FF2B5EF4-FFF2-40B4-BE49-F238E27FC236}">
                  <a16:creationId xmlns:a16="http://schemas.microsoft.com/office/drawing/2014/main" id="{291ABC1F-0784-EB41-9716-E1D7D555BE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7011" y="3259807"/>
              <a:ext cx="845770" cy="1390696"/>
            </a:xfrm>
            <a:prstGeom prst="rect">
              <a:avLst/>
            </a:prstGeom>
            <a:noFill/>
            <a:extLst>
              <a:ext uri="{909E8E84-426E-40DD-AFC4-6F175D3DCCD1}">
                <a14:hiddenFill xmlns:a14="http://schemas.microsoft.com/office/drawing/2010/main">
                  <a:solidFill>
                    <a:srgbClr val="FFFFFF"/>
                  </a:solidFill>
                </a14:hiddenFill>
              </a:ext>
            </a:extLst>
          </p:spPr>
        </p:pic>
        <p:sp>
          <p:nvSpPr>
            <p:cNvPr id="84" name="Rounded Rectangle 83">
              <a:extLst>
                <a:ext uri="{FF2B5EF4-FFF2-40B4-BE49-F238E27FC236}">
                  <a16:creationId xmlns:a16="http://schemas.microsoft.com/office/drawing/2014/main" id="{597D4D19-1FFE-5245-B6AA-DF2684376932}"/>
                </a:ext>
              </a:extLst>
            </p:cNvPr>
            <p:cNvSpPr/>
            <p:nvPr/>
          </p:nvSpPr>
          <p:spPr>
            <a:xfrm>
              <a:off x="7833671" y="4546377"/>
              <a:ext cx="819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SM</a:t>
              </a:r>
              <a:endParaRPr lang="en-US" dirty="0"/>
            </a:p>
          </p:txBody>
        </p:sp>
      </p:grpSp>
      <p:grpSp>
        <p:nvGrpSpPr>
          <p:cNvPr id="85" name="Group 84">
            <a:extLst>
              <a:ext uri="{FF2B5EF4-FFF2-40B4-BE49-F238E27FC236}">
                <a16:creationId xmlns:a16="http://schemas.microsoft.com/office/drawing/2014/main" id="{1EE6FEC1-6713-5C49-BE80-930E9A1BFD2F}"/>
              </a:ext>
            </a:extLst>
          </p:cNvPr>
          <p:cNvGrpSpPr/>
          <p:nvPr/>
        </p:nvGrpSpPr>
        <p:grpSpPr>
          <a:xfrm>
            <a:off x="3710476" y="3080882"/>
            <a:ext cx="1628424" cy="1553768"/>
            <a:chOff x="3737553" y="2628596"/>
            <a:chExt cx="1628196" cy="1713907"/>
          </a:xfrm>
        </p:grpSpPr>
        <p:grpSp>
          <p:nvGrpSpPr>
            <p:cNvPr id="86" name="Group 85">
              <a:extLst>
                <a:ext uri="{FF2B5EF4-FFF2-40B4-BE49-F238E27FC236}">
                  <a16:creationId xmlns:a16="http://schemas.microsoft.com/office/drawing/2014/main" id="{FBC98784-F21F-0843-AAA1-86FC24608A50}"/>
                </a:ext>
              </a:extLst>
            </p:cNvPr>
            <p:cNvGrpSpPr/>
            <p:nvPr/>
          </p:nvGrpSpPr>
          <p:grpSpPr>
            <a:xfrm>
              <a:off x="3737553" y="2628596"/>
              <a:ext cx="1628196" cy="1587481"/>
              <a:chOff x="5198740" y="1933248"/>
              <a:chExt cx="1628196" cy="1587481"/>
            </a:xfrm>
          </p:grpSpPr>
          <p:pic>
            <p:nvPicPr>
              <p:cNvPr id="88" name="Picture 6">
                <a:extLst>
                  <a:ext uri="{FF2B5EF4-FFF2-40B4-BE49-F238E27FC236}">
                    <a16:creationId xmlns:a16="http://schemas.microsoft.com/office/drawing/2014/main" id="{E911081F-1FCF-0B49-A566-783AE47DC9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15523" y="2063796"/>
                <a:ext cx="911413" cy="1361562"/>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a:extLst>
                  <a:ext uri="{FF2B5EF4-FFF2-40B4-BE49-F238E27FC236}">
                    <a16:creationId xmlns:a16="http://schemas.microsoft.com/office/drawing/2014/main" id="{FB6B5CD8-2744-234C-9CC0-4472288E3F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5951" y="1933248"/>
                <a:ext cx="845770" cy="1390696"/>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4">
                <a:extLst>
                  <a:ext uri="{FF2B5EF4-FFF2-40B4-BE49-F238E27FC236}">
                    <a16:creationId xmlns:a16="http://schemas.microsoft.com/office/drawing/2014/main" id="{3FC74084-DC2B-F046-965F-B0912FAE28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8740" y="2063796"/>
                <a:ext cx="993093" cy="1456933"/>
              </a:xfrm>
              <a:prstGeom prst="rect">
                <a:avLst/>
              </a:prstGeom>
              <a:noFill/>
              <a:extLst>
                <a:ext uri="{909E8E84-426E-40DD-AFC4-6F175D3DCCD1}">
                  <a14:hiddenFill xmlns:a14="http://schemas.microsoft.com/office/drawing/2010/main">
                    <a:solidFill>
                      <a:srgbClr val="FFFFFF"/>
                    </a:solidFill>
                  </a14:hiddenFill>
                </a:ext>
              </a:extLst>
            </p:spPr>
          </p:pic>
        </p:grpSp>
        <p:sp>
          <p:nvSpPr>
            <p:cNvPr id="87" name="Rounded Rectangle 86">
              <a:extLst>
                <a:ext uri="{FF2B5EF4-FFF2-40B4-BE49-F238E27FC236}">
                  <a16:creationId xmlns:a16="http://schemas.microsoft.com/office/drawing/2014/main" id="{6BA5A82B-B75C-7449-864D-EDDD9F8FDEF1}"/>
                </a:ext>
              </a:extLst>
            </p:cNvPr>
            <p:cNvSpPr/>
            <p:nvPr/>
          </p:nvSpPr>
          <p:spPr>
            <a:xfrm>
              <a:off x="3811214" y="4120706"/>
              <a:ext cx="1528582" cy="221797"/>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Agile Dev Team</a:t>
              </a:r>
              <a:endParaRPr lang="en-US" dirty="0"/>
            </a:p>
          </p:txBody>
        </p:sp>
      </p:grpSp>
      <p:grpSp>
        <p:nvGrpSpPr>
          <p:cNvPr id="91" name="Group 90">
            <a:extLst>
              <a:ext uri="{FF2B5EF4-FFF2-40B4-BE49-F238E27FC236}">
                <a16:creationId xmlns:a16="http://schemas.microsoft.com/office/drawing/2014/main" id="{EE6ECE9E-71C8-4948-BFA8-F7FC34B3BDBE}"/>
              </a:ext>
            </a:extLst>
          </p:cNvPr>
          <p:cNvGrpSpPr/>
          <p:nvPr/>
        </p:nvGrpSpPr>
        <p:grpSpPr>
          <a:xfrm>
            <a:off x="6470447" y="3199232"/>
            <a:ext cx="911413" cy="1405809"/>
            <a:chOff x="7775387" y="1947815"/>
            <a:chExt cx="911413" cy="1405809"/>
          </a:xfrm>
        </p:grpSpPr>
        <p:pic>
          <p:nvPicPr>
            <p:cNvPr id="92" name="Picture 6">
              <a:extLst>
                <a:ext uri="{FF2B5EF4-FFF2-40B4-BE49-F238E27FC236}">
                  <a16:creationId xmlns:a16="http://schemas.microsoft.com/office/drawing/2014/main" id="{9C26332F-478F-DB4A-9871-0168EDBF41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75387" y="1947815"/>
              <a:ext cx="911413" cy="1361562"/>
            </a:xfrm>
            <a:prstGeom prst="rect">
              <a:avLst/>
            </a:prstGeom>
            <a:noFill/>
            <a:extLst>
              <a:ext uri="{909E8E84-426E-40DD-AFC4-6F175D3DCCD1}">
                <a14:hiddenFill xmlns:a14="http://schemas.microsoft.com/office/drawing/2010/main">
                  <a:solidFill>
                    <a:srgbClr val="FFFFFF"/>
                  </a:solidFill>
                </a14:hiddenFill>
              </a:ext>
            </a:extLst>
          </p:spPr>
        </p:pic>
        <p:sp>
          <p:nvSpPr>
            <p:cNvPr id="93" name="Rounded Rectangle 92">
              <a:extLst>
                <a:ext uri="{FF2B5EF4-FFF2-40B4-BE49-F238E27FC236}">
                  <a16:creationId xmlns:a16="http://schemas.microsoft.com/office/drawing/2014/main" id="{672D22A0-18E9-7A42-ABE8-8EE7C440C305}"/>
                </a:ext>
              </a:extLst>
            </p:cNvPr>
            <p:cNvSpPr/>
            <p:nvPr/>
          </p:nvSpPr>
          <p:spPr>
            <a:xfrm>
              <a:off x="7833671" y="3183078"/>
              <a:ext cx="819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Client</a:t>
              </a:r>
              <a:endParaRPr lang="en-US" dirty="0"/>
            </a:p>
          </p:txBody>
        </p:sp>
      </p:grpSp>
      <p:sp>
        <p:nvSpPr>
          <p:cNvPr id="94" name="Title 1">
            <a:extLst>
              <a:ext uri="{FF2B5EF4-FFF2-40B4-BE49-F238E27FC236}">
                <a16:creationId xmlns:a16="http://schemas.microsoft.com/office/drawing/2014/main" id="{288DE8B1-D124-B04C-8B21-D86753B6EDF9}"/>
              </a:ext>
            </a:extLst>
          </p:cNvPr>
          <p:cNvSpPr>
            <a:spLocks noGrp="1"/>
          </p:cNvSpPr>
          <p:nvPr>
            <p:ph type="title"/>
          </p:nvPr>
        </p:nvSpPr>
        <p:spPr>
          <a:xfrm>
            <a:off x="694944" y="0"/>
            <a:ext cx="7991856" cy="1030637"/>
          </a:xfrm>
        </p:spPr>
        <p:txBody>
          <a:bodyPr/>
          <a:lstStyle/>
          <a:p>
            <a:r>
              <a:rPr lang="en-US" dirty="0"/>
              <a:t>WORKSHOP</a:t>
            </a:r>
            <a:br>
              <a:rPr lang="en-US" dirty="0"/>
            </a:br>
            <a:r>
              <a:rPr lang="en-US" sz="2400" dirty="0"/>
              <a:t>PRODUCT DEVELOPMENT PROCESS: ACTORS</a:t>
            </a:r>
          </a:p>
        </p:txBody>
      </p:sp>
      <p:grpSp>
        <p:nvGrpSpPr>
          <p:cNvPr id="13" name="Group 12">
            <a:extLst>
              <a:ext uri="{FF2B5EF4-FFF2-40B4-BE49-F238E27FC236}">
                <a16:creationId xmlns:a16="http://schemas.microsoft.com/office/drawing/2014/main" id="{C6163A59-7087-B044-BBB2-DF580F3D2F82}"/>
              </a:ext>
            </a:extLst>
          </p:cNvPr>
          <p:cNvGrpSpPr/>
          <p:nvPr/>
        </p:nvGrpSpPr>
        <p:grpSpPr>
          <a:xfrm>
            <a:off x="7467534" y="3168083"/>
            <a:ext cx="985110" cy="1436958"/>
            <a:chOff x="7257819" y="3175487"/>
            <a:chExt cx="985110" cy="1436958"/>
          </a:xfrm>
        </p:grpSpPr>
        <p:pic>
          <p:nvPicPr>
            <p:cNvPr id="9" name="Picture 8" descr="A picture containing text, silhouette&#10;&#10;Description automatically generated">
              <a:extLst>
                <a:ext uri="{FF2B5EF4-FFF2-40B4-BE49-F238E27FC236}">
                  <a16:creationId xmlns:a16="http://schemas.microsoft.com/office/drawing/2014/main" id="{3E980E46-9DC9-DF43-969C-DDF6C847651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98236" y="3175487"/>
              <a:ext cx="941702" cy="1400480"/>
            </a:xfrm>
            <a:prstGeom prst="rect">
              <a:avLst/>
            </a:prstGeom>
          </p:spPr>
        </p:pic>
        <p:sp>
          <p:nvSpPr>
            <p:cNvPr id="95" name="Rounded Rectangle 94">
              <a:extLst>
                <a:ext uri="{FF2B5EF4-FFF2-40B4-BE49-F238E27FC236}">
                  <a16:creationId xmlns:a16="http://schemas.microsoft.com/office/drawing/2014/main" id="{04E13834-6005-5D44-9EBA-49D10484B406}"/>
                </a:ext>
              </a:extLst>
            </p:cNvPr>
            <p:cNvSpPr/>
            <p:nvPr/>
          </p:nvSpPr>
          <p:spPr>
            <a:xfrm>
              <a:off x="7257819" y="4441899"/>
              <a:ext cx="985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Specialist</a:t>
              </a:r>
              <a:endParaRPr lang="en-US" dirty="0"/>
            </a:p>
          </p:txBody>
        </p:sp>
      </p:grpSp>
      <p:sp>
        <p:nvSpPr>
          <p:cNvPr id="23" name="Rectangle 22">
            <a:extLst>
              <a:ext uri="{FF2B5EF4-FFF2-40B4-BE49-F238E27FC236}">
                <a16:creationId xmlns:a16="http://schemas.microsoft.com/office/drawing/2014/main" id="{E22DFDCA-1C26-2A4D-B262-CBA610F69A1B}"/>
              </a:ext>
            </a:extLst>
          </p:cNvPr>
          <p:cNvSpPr/>
          <p:nvPr/>
        </p:nvSpPr>
        <p:spPr>
          <a:xfrm>
            <a:off x="119640" y="3255431"/>
            <a:ext cx="2488885" cy="1478939"/>
          </a:xfrm>
          <a:prstGeom prst="rect">
            <a:avLst/>
          </a:prstGeom>
          <a:solidFill>
            <a:schemeClr val="bg1">
              <a:alpha val="5953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6" name="Rectangle 95">
            <a:extLst>
              <a:ext uri="{FF2B5EF4-FFF2-40B4-BE49-F238E27FC236}">
                <a16:creationId xmlns:a16="http://schemas.microsoft.com/office/drawing/2014/main" id="{BC9CCA0D-8B45-4143-9729-523DAD8E49D5}"/>
              </a:ext>
            </a:extLst>
          </p:cNvPr>
          <p:cNvSpPr/>
          <p:nvPr/>
        </p:nvSpPr>
        <p:spPr>
          <a:xfrm>
            <a:off x="3654941" y="3255431"/>
            <a:ext cx="5260458" cy="1478939"/>
          </a:xfrm>
          <a:prstGeom prst="rect">
            <a:avLst/>
          </a:prstGeom>
          <a:solidFill>
            <a:schemeClr val="bg1">
              <a:alpha val="5953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8" name="TextBox 97">
            <a:extLst>
              <a:ext uri="{FF2B5EF4-FFF2-40B4-BE49-F238E27FC236}">
                <a16:creationId xmlns:a16="http://schemas.microsoft.com/office/drawing/2014/main" id="{7A33A8DF-13B8-B544-93BA-FF7E0622E5FB}"/>
              </a:ext>
            </a:extLst>
          </p:cNvPr>
          <p:cNvSpPr txBox="1"/>
          <p:nvPr/>
        </p:nvSpPr>
        <p:spPr>
          <a:xfrm>
            <a:off x="3176037" y="1390151"/>
            <a:ext cx="5739362" cy="1815882"/>
          </a:xfrm>
          <a:prstGeom prst="rect">
            <a:avLst/>
          </a:prstGeom>
          <a:noFill/>
        </p:spPr>
        <p:txBody>
          <a:bodyPr wrap="square" rtlCol="0">
            <a:spAutoFit/>
          </a:bodyPr>
          <a:lstStyle/>
          <a:p>
            <a:pPr marL="285750" indent="-285750">
              <a:buFont typeface="Arial" panose="020B0604020202020204" pitchFamily="34" charset="0"/>
              <a:buChar char="•"/>
            </a:pPr>
            <a:r>
              <a:rPr lang="en-US" sz="1600" i="1" dirty="0">
                <a:solidFill>
                  <a:schemeClr val="bg2">
                    <a:lumMod val="50000"/>
                  </a:schemeClr>
                </a:solidFill>
              </a:rPr>
              <a:t>Ensure Initiative Vision is turned into backlog value</a:t>
            </a:r>
          </a:p>
          <a:p>
            <a:pPr marL="285750" indent="-285750">
              <a:buFont typeface="Arial" panose="020B0604020202020204" pitchFamily="34" charset="0"/>
              <a:buChar char="•"/>
            </a:pPr>
            <a:r>
              <a:rPr lang="en-US" sz="1600" i="1" dirty="0">
                <a:solidFill>
                  <a:schemeClr val="bg2">
                    <a:lumMod val="50000"/>
                  </a:schemeClr>
                </a:solidFill>
              </a:rPr>
              <a:t>Prioritize backlog and promote shared PBI clarity</a:t>
            </a:r>
          </a:p>
          <a:p>
            <a:pPr marL="285750" indent="-285750">
              <a:buFont typeface="Arial" panose="020B0604020202020204" pitchFamily="34" charset="0"/>
              <a:buChar char="•"/>
            </a:pPr>
            <a:r>
              <a:rPr lang="en-US" sz="1600" i="1" dirty="0">
                <a:solidFill>
                  <a:schemeClr val="bg2">
                    <a:lumMod val="50000"/>
                  </a:schemeClr>
                </a:solidFill>
              </a:rPr>
              <a:t>Orchestrate the creation of the backlog, facilitate clarification of PBIs, coordinate backlog content communication for all, set Sprint agenda</a:t>
            </a:r>
          </a:p>
          <a:p>
            <a:pPr marL="285750" indent="-285750">
              <a:buFont typeface="Arial" panose="020B0604020202020204" pitchFamily="34" charset="0"/>
              <a:buChar char="•"/>
            </a:pPr>
            <a:r>
              <a:rPr lang="en-US" sz="1600" i="1" dirty="0">
                <a:solidFill>
                  <a:schemeClr val="bg2">
                    <a:lumMod val="50000"/>
                  </a:schemeClr>
                </a:solidFill>
              </a:rPr>
              <a:t>Manage a project plan, tell Dev Teams which stories to work on, ask for arbitrary status updates from the team</a:t>
            </a:r>
          </a:p>
        </p:txBody>
      </p:sp>
    </p:spTree>
    <p:extLst>
      <p:ext uri="{BB962C8B-B14F-4D97-AF65-F5344CB8AC3E}">
        <p14:creationId xmlns:p14="http://schemas.microsoft.com/office/powerpoint/2010/main" val="3247711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Box 96">
            <a:extLst>
              <a:ext uri="{FF2B5EF4-FFF2-40B4-BE49-F238E27FC236}">
                <a16:creationId xmlns:a16="http://schemas.microsoft.com/office/drawing/2014/main" id="{F7BA37CC-1212-C547-821F-FEAB32B4E949}"/>
              </a:ext>
            </a:extLst>
          </p:cNvPr>
          <p:cNvSpPr txBox="1"/>
          <p:nvPr/>
        </p:nvSpPr>
        <p:spPr>
          <a:xfrm>
            <a:off x="593164" y="1373102"/>
            <a:ext cx="2602963" cy="1815882"/>
          </a:xfrm>
          <a:prstGeom prst="rect">
            <a:avLst/>
          </a:prstGeom>
          <a:noFill/>
        </p:spPr>
        <p:txBody>
          <a:bodyPr wrap="square" rtlCol="0">
            <a:spAutoFit/>
          </a:bodyPr>
          <a:lstStyle/>
          <a:p>
            <a:r>
              <a:rPr lang="en-US" sz="1600" b="1" dirty="0">
                <a:solidFill>
                  <a:schemeClr val="bg2">
                    <a:lumMod val="50000"/>
                  </a:schemeClr>
                </a:solidFill>
              </a:rPr>
              <a:t>Role:</a:t>
            </a:r>
          </a:p>
          <a:p>
            <a:r>
              <a:rPr lang="en-US" sz="1600" b="1" dirty="0">
                <a:solidFill>
                  <a:schemeClr val="bg2">
                    <a:lumMod val="50000"/>
                  </a:schemeClr>
                </a:solidFill>
              </a:rPr>
              <a:t>Core Responsibilities:</a:t>
            </a:r>
          </a:p>
          <a:p>
            <a:r>
              <a:rPr lang="en-US" sz="1600" b="1" dirty="0">
                <a:solidFill>
                  <a:schemeClr val="bg2">
                    <a:lumMod val="50000"/>
                  </a:schemeClr>
                </a:solidFill>
              </a:rPr>
              <a:t>DOs:</a:t>
            </a:r>
          </a:p>
          <a:p>
            <a:br>
              <a:rPr lang="en-US" sz="1600" b="1" dirty="0">
                <a:solidFill>
                  <a:schemeClr val="bg2">
                    <a:lumMod val="50000"/>
                  </a:schemeClr>
                </a:solidFill>
              </a:rPr>
            </a:br>
            <a:endParaRPr lang="en-US" sz="1600" b="1" dirty="0">
              <a:solidFill>
                <a:schemeClr val="bg2">
                  <a:lumMod val="50000"/>
                </a:schemeClr>
              </a:solidFill>
            </a:endParaRPr>
          </a:p>
          <a:p>
            <a:endParaRPr lang="en-US" sz="1600" b="1" dirty="0">
              <a:solidFill>
                <a:schemeClr val="bg2">
                  <a:lumMod val="50000"/>
                </a:schemeClr>
              </a:solidFill>
            </a:endParaRPr>
          </a:p>
          <a:p>
            <a:r>
              <a:rPr lang="en-US" sz="1600" b="1" dirty="0">
                <a:solidFill>
                  <a:schemeClr val="bg2">
                    <a:lumMod val="50000"/>
                  </a:schemeClr>
                </a:solidFill>
              </a:rPr>
              <a:t>DON’Ts:</a:t>
            </a:r>
          </a:p>
        </p:txBody>
      </p:sp>
      <p:sp>
        <p:nvSpPr>
          <p:cNvPr id="4" name="Slide Number Placeholder 3">
            <a:extLst>
              <a:ext uri="{FF2B5EF4-FFF2-40B4-BE49-F238E27FC236}">
                <a16:creationId xmlns:a16="http://schemas.microsoft.com/office/drawing/2014/main" id="{A53EF7C5-293E-4688-BE1D-CB071C256CFF}"/>
              </a:ext>
            </a:extLst>
          </p:cNvPr>
          <p:cNvSpPr>
            <a:spLocks noGrp="1"/>
          </p:cNvSpPr>
          <p:nvPr>
            <p:ph type="sldNum" sz="quarter" idx="11"/>
          </p:nvPr>
        </p:nvSpPr>
        <p:spPr/>
        <p:txBody>
          <a:bodyPr/>
          <a:lstStyle/>
          <a:p>
            <a:fld id="{6575370D-4E78-C44F-8DB3-41D140BF8DE9}" type="slidenum">
              <a:rPr lang="en-US" smtClean="0"/>
              <a:pPr/>
              <a:t>15</a:t>
            </a:fld>
            <a:endParaRPr lang="en-US" dirty="0"/>
          </a:p>
        </p:txBody>
      </p:sp>
      <p:sp>
        <p:nvSpPr>
          <p:cNvPr id="7" name="TextBox 6">
            <a:extLst>
              <a:ext uri="{FF2B5EF4-FFF2-40B4-BE49-F238E27FC236}">
                <a16:creationId xmlns:a16="http://schemas.microsoft.com/office/drawing/2014/main" id="{51F895E7-9D3D-A944-86B9-04B3E9393C43}"/>
              </a:ext>
            </a:extLst>
          </p:cNvPr>
          <p:cNvSpPr txBox="1"/>
          <p:nvPr/>
        </p:nvSpPr>
        <p:spPr>
          <a:xfrm>
            <a:off x="593164" y="1031606"/>
            <a:ext cx="8093636" cy="369332"/>
          </a:xfrm>
          <a:prstGeom prst="rect">
            <a:avLst/>
          </a:prstGeom>
          <a:noFill/>
        </p:spPr>
        <p:txBody>
          <a:bodyPr wrap="square" rtlCol="0">
            <a:spAutoFit/>
          </a:bodyPr>
          <a:lstStyle/>
          <a:p>
            <a:r>
              <a:rPr lang="en-US" sz="1600" b="1" dirty="0">
                <a:solidFill>
                  <a:srgbClr val="000000"/>
                </a:solidFill>
              </a:rPr>
              <a:t>Who participates?              </a:t>
            </a:r>
            <a:r>
              <a:rPr lang="en-US" b="1" dirty="0">
                <a:solidFill>
                  <a:schemeClr val="bg2">
                    <a:lumMod val="50000"/>
                  </a:schemeClr>
                </a:solidFill>
              </a:rPr>
              <a:t>AGILE DEV TEAM</a:t>
            </a:r>
          </a:p>
        </p:txBody>
      </p:sp>
      <p:pic>
        <p:nvPicPr>
          <p:cNvPr id="67" name="Picture 66" descr="A picture containing text, sign&#10;&#10;Description automatically generated">
            <a:extLst>
              <a:ext uri="{FF2B5EF4-FFF2-40B4-BE49-F238E27FC236}">
                <a16:creationId xmlns:a16="http://schemas.microsoft.com/office/drawing/2014/main" id="{BDF370C5-9F57-5E49-9033-28D4103FAB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3589" y="2938415"/>
            <a:ext cx="227341" cy="221462"/>
          </a:xfrm>
          <a:prstGeom prst="rect">
            <a:avLst/>
          </a:prstGeom>
        </p:spPr>
      </p:pic>
      <p:pic>
        <p:nvPicPr>
          <p:cNvPr id="68" name="Picture 67" descr="Icon&#10;&#10;Description automatically generated">
            <a:extLst>
              <a:ext uri="{FF2B5EF4-FFF2-40B4-BE49-F238E27FC236}">
                <a16:creationId xmlns:a16="http://schemas.microsoft.com/office/drawing/2014/main" id="{3F73FFD2-9083-AB45-B75A-A8DDBE6FD6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2566" y="1910284"/>
            <a:ext cx="227341" cy="221462"/>
          </a:xfrm>
          <a:prstGeom prst="rect">
            <a:avLst/>
          </a:prstGeom>
        </p:spPr>
      </p:pic>
      <p:grpSp>
        <p:nvGrpSpPr>
          <p:cNvPr id="71" name="Group 70">
            <a:extLst>
              <a:ext uri="{FF2B5EF4-FFF2-40B4-BE49-F238E27FC236}">
                <a16:creationId xmlns:a16="http://schemas.microsoft.com/office/drawing/2014/main" id="{182C487A-E8F7-B345-B8B5-0C506028FAA1}"/>
              </a:ext>
            </a:extLst>
          </p:cNvPr>
          <p:cNvGrpSpPr/>
          <p:nvPr/>
        </p:nvGrpSpPr>
        <p:grpSpPr>
          <a:xfrm>
            <a:off x="544137" y="3218824"/>
            <a:ext cx="845770" cy="1443304"/>
            <a:chOff x="440108" y="1918681"/>
            <a:chExt cx="845770" cy="1443304"/>
          </a:xfrm>
        </p:grpSpPr>
        <p:pic>
          <p:nvPicPr>
            <p:cNvPr id="72" name="Picture 2">
              <a:extLst>
                <a:ext uri="{FF2B5EF4-FFF2-40B4-BE49-F238E27FC236}">
                  <a16:creationId xmlns:a16="http://schemas.microsoft.com/office/drawing/2014/main" id="{500B7EAC-C88D-DD4C-BE67-BC1BD8AD1C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108" y="1918681"/>
              <a:ext cx="845770" cy="1390696"/>
            </a:xfrm>
            <a:prstGeom prst="rect">
              <a:avLst/>
            </a:prstGeom>
            <a:noFill/>
            <a:extLst>
              <a:ext uri="{909E8E84-426E-40DD-AFC4-6F175D3DCCD1}">
                <a14:hiddenFill xmlns:a14="http://schemas.microsoft.com/office/drawing/2010/main">
                  <a:solidFill>
                    <a:srgbClr val="FFFFFF"/>
                  </a:solidFill>
                </a14:hiddenFill>
              </a:ext>
            </a:extLst>
          </p:spPr>
        </p:pic>
        <p:sp>
          <p:nvSpPr>
            <p:cNvPr id="73" name="Rounded Rectangle 72">
              <a:extLst>
                <a:ext uri="{FF2B5EF4-FFF2-40B4-BE49-F238E27FC236}">
                  <a16:creationId xmlns:a16="http://schemas.microsoft.com/office/drawing/2014/main" id="{E0071787-899E-4746-814D-BB9C5B38F85A}"/>
                </a:ext>
              </a:extLst>
            </p:cNvPr>
            <p:cNvSpPr/>
            <p:nvPr/>
          </p:nvSpPr>
          <p:spPr>
            <a:xfrm>
              <a:off x="466768" y="3191439"/>
              <a:ext cx="819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PM</a:t>
              </a:r>
              <a:endParaRPr lang="en-US" dirty="0"/>
            </a:p>
          </p:txBody>
        </p:sp>
      </p:grpSp>
      <p:grpSp>
        <p:nvGrpSpPr>
          <p:cNvPr id="75" name="Group 74">
            <a:extLst>
              <a:ext uri="{FF2B5EF4-FFF2-40B4-BE49-F238E27FC236}">
                <a16:creationId xmlns:a16="http://schemas.microsoft.com/office/drawing/2014/main" id="{DD1CA8B2-1021-C548-BEE6-BF57A64BA4F8}"/>
              </a:ext>
            </a:extLst>
          </p:cNvPr>
          <p:cNvGrpSpPr/>
          <p:nvPr/>
        </p:nvGrpSpPr>
        <p:grpSpPr>
          <a:xfrm>
            <a:off x="2635187" y="3177717"/>
            <a:ext cx="993093" cy="1456933"/>
            <a:chOff x="366446" y="3268351"/>
            <a:chExt cx="993093" cy="1456933"/>
          </a:xfrm>
        </p:grpSpPr>
        <p:pic>
          <p:nvPicPr>
            <p:cNvPr id="77" name="Picture 4">
              <a:extLst>
                <a:ext uri="{FF2B5EF4-FFF2-40B4-BE49-F238E27FC236}">
                  <a16:creationId xmlns:a16="http://schemas.microsoft.com/office/drawing/2014/main" id="{2F06FDC6-BADB-EA49-B8D8-E0C784BB1A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446" y="3268351"/>
              <a:ext cx="993093" cy="1456933"/>
            </a:xfrm>
            <a:prstGeom prst="rect">
              <a:avLst/>
            </a:prstGeom>
            <a:noFill/>
            <a:extLst>
              <a:ext uri="{909E8E84-426E-40DD-AFC4-6F175D3DCCD1}">
                <a14:hiddenFill xmlns:a14="http://schemas.microsoft.com/office/drawing/2010/main">
                  <a:solidFill>
                    <a:srgbClr val="FFFFFF"/>
                  </a:solidFill>
                </a14:hiddenFill>
              </a:ext>
            </a:extLst>
          </p:spPr>
        </p:pic>
        <p:sp>
          <p:nvSpPr>
            <p:cNvPr id="78" name="Rounded Rectangle 77">
              <a:extLst>
                <a:ext uri="{FF2B5EF4-FFF2-40B4-BE49-F238E27FC236}">
                  <a16:creationId xmlns:a16="http://schemas.microsoft.com/office/drawing/2014/main" id="{CE89DF9B-571F-DB48-B908-13B46142725A}"/>
                </a:ext>
              </a:extLst>
            </p:cNvPr>
            <p:cNvSpPr/>
            <p:nvPr/>
          </p:nvSpPr>
          <p:spPr>
            <a:xfrm>
              <a:off x="466768" y="4554738"/>
              <a:ext cx="819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PO</a:t>
              </a:r>
              <a:endParaRPr lang="en-US" dirty="0"/>
            </a:p>
          </p:txBody>
        </p:sp>
      </p:grpSp>
      <p:grpSp>
        <p:nvGrpSpPr>
          <p:cNvPr id="79" name="Group 78">
            <a:extLst>
              <a:ext uri="{FF2B5EF4-FFF2-40B4-BE49-F238E27FC236}">
                <a16:creationId xmlns:a16="http://schemas.microsoft.com/office/drawing/2014/main" id="{A34827ED-63D7-1A4E-9FBC-3D0E2E7338B2}"/>
              </a:ext>
            </a:extLst>
          </p:cNvPr>
          <p:cNvGrpSpPr/>
          <p:nvPr/>
        </p:nvGrpSpPr>
        <p:grpSpPr>
          <a:xfrm>
            <a:off x="1587802" y="3255431"/>
            <a:ext cx="911413" cy="1405809"/>
            <a:chOff x="7775387" y="1947815"/>
            <a:chExt cx="911413" cy="1405809"/>
          </a:xfrm>
        </p:grpSpPr>
        <p:pic>
          <p:nvPicPr>
            <p:cNvPr id="80" name="Picture 6">
              <a:extLst>
                <a:ext uri="{FF2B5EF4-FFF2-40B4-BE49-F238E27FC236}">
                  <a16:creationId xmlns:a16="http://schemas.microsoft.com/office/drawing/2014/main" id="{731425B4-B99F-9840-B00B-1FF8B84A4C5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75387" y="1947815"/>
              <a:ext cx="911413" cy="1361562"/>
            </a:xfrm>
            <a:prstGeom prst="rect">
              <a:avLst/>
            </a:prstGeom>
            <a:noFill/>
            <a:extLst>
              <a:ext uri="{909E8E84-426E-40DD-AFC4-6F175D3DCCD1}">
                <a14:hiddenFill xmlns:a14="http://schemas.microsoft.com/office/drawing/2010/main">
                  <a:solidFill>
                    <a:srgbClr val="FFFFFF"/>
                  </a:solidFill>
                </a14:hiddenFill>
              </a:ext>
            </a:extLst>
          </p:spPr>
        </p:pic>
        <p:sp>
          <p:nvSpPr>
            <p:cNvPr id="81" name="Rounded Rectangle 80">
              <a:extLst>
                <a:ext uri="{FF2B5EF4-FFF2-40B4-BE49-F238E27FC236}">
                  <a16:creationId xmlns:a16="http://schemas.microsoft.com/office/drawing/2014/main" id="{B0D77A93-14A2-1948-AA08-803F4B84981D}"/>
                </a:ext>
              </a:extLst>
            </p:cNvPr>
            <p:cNvSpPr/>
            <p:nvPr/>
          </p:nvSpPr>
          <p:spPr>
            <a:xfrm>
              <a:off x="7833671" y="3183078"/>
              <a:ext cx="819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RTE</a:t>
              </a:r>
              <a:endParaRPr lang="en-US" dirty="0"/>
            </a:p>
          </p:txBody>
        </p:sp>
      </p:grpSp>
      <p:grpSp>
        <p:nvGrpSpPr>
          <p:cNvPr id="82" name="Group 81">
            <a:extLst>
              <a:ext uri="{FF2B5EF4-FFF2-40B4-BE49-F238E27FC236}">
                <a16:creationId xmlns:a16="http://schemas.microsoft.com/office/drawing/2014/main" id="{2783592A-3D32-4748-B4D7-5E81086DE7A2}"/>
              </a:ext>
            </a:extLst>
          </p:cNvPr>
          <p:cNvGrpSpPr/>
          <p:nvPr/>
        </p:nvGrpSpPr>
        <p:grpSpPr>
          <a:xfrm>
            <a:off x="5468810" y="3159877"/>
            <a:ext cx="845770" cy="1457116"/>
            <a:chOff x="7807011" y="3259807"/>
            <a:chExt cx="845770" cy="1457116"/>
          </a:xfrm>
        </p:grpSpPr>
        <p:pic>
          <p:nvPicPr>
            <p:cNvPr id="83" name="Picture 2">
              <a:extLst>
                <a:ext uri="{FF2B5EF4-FFF2-40B4-BE49-F238E27FC236}">
                  <a16:creationId xmlns:a16="http://schemas.microsoft.com/office/drawing/2014/main" id="{291ABC1F-0784-EB41-9716-E1D7D555BE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7011" y="3259807"/>
              <a:ext cx="845770" cy="1390696"/>
            </a:xfrm>
            <a:prstGeom prst="rect">
              <a:avLst/>
            </a:prstGeom>
            <a:noFill/>
            <a:extLst>
              <a:ext uri="{909E8E84-426E-40DD-AFC4-6F175D3DCCD1}">
                <a14:hiddenFill xmlns:a14="http://schemas.microsoft.com/office/drawing/2010/main">
                  <a:solidFill>
                    <a:srgbClr val="FFFFFF"/>
                  </a:solidFill>
                </a14:hiddenFill>
              </a:ext>
            </a:extLst>
          </p:spPr>
        </p:pic>
        <p:sp>
          <p:nvSpPr>
            <p:cNvPr id="84" name="Rounded Rectangle 83">
              <a:extLst>
                <a:ext uri="{FF2B5EF4-FFF2-40B4-BE49-F238E27FC236}">
                  <a16:creationId xmlns:a16="http://schemas.microsoft.com/office/drawing/2014/main" id="{597D4D19-1FFE-5245-B6AA-DF2684376932}"/>
                </a:ext>
              </a:extLst>
            </p:cNvPr>
            <p:cNvSpPr/>
            <p:nvPr/>
          </p:nvSpPr>
          <p:spPr>
            <a:xfrm>
              <a:off x="7833671" y="4546377"/>
              <a:ext cx="819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SM</a:t>
              </a:r>
              <a:endParaRPr lang="en-US" dirty="0"/>
            </a:p>
          </p:txBody>
        </p:sp>
      </p:grpSp>
      <p:grpSp>
        <p:nvGrpSpPr>
          <p:cNvPr id="85" name="Group 84">
            <a:extLst>
              <a:ext uri="{FF2B5EF4-FFF2-40B4-BE49-F238E27FC236}">
                <a16:creationId xmlns:a16="http://schemas.microsoft.com/office/drawing/2014/main" id="{1EE6FEC1-6713-5C49-BE80-930E9A1BFD2F}"/>
              </a:ext>
            </a:extLst>
          </p:cNvPr>
          <p:cNvGrpSpPr/>
          <p:nvPr/>
        </p:nvGrpSpPr>
        <p:grpSpPr>
          <a:xfrm>
            <a:off x="3710476" y="3080882"/>
            <a:ext cx="1628424" cy="1553768"/>
            <a:chOff x="3737553" y="2628596"/>
            <a:chExt cx="1628196" cy="1713907"/>
          </a:xfrm>
        </p:grpSpPr>
        <p:grpSp>
          <p:nvGrpSpPr>
            <p:cNvPr id="86" name="Group 85">
              <a:extLst>
                <a:ext uri="{FF2B5EF4-FFF2-40B4-BE49-F238E27FC236}">
                  <a16:creationId xmlns:a16="http://schemas.microsoft.com/office/drawing/2014/main" id="{FBC98784-F21F-0843-AAA1-86FC24608A50}"/>
                </a:ext>
              </a:extLst>
            </p:cNvPr>
            <p:cNvGrpSpPr/>
            <p:nvPr/>
          </p:nvGrpSpPr>
          <p:grpSpPr>
            <a:xfrm>
              <a:off x="3737553" y="2628596"/>
              <a:ext cx="1628196" cy="1587481"/>
              <a:chOff x="5198740" y="1933248"/>
              <a:chExt cx="1628196" cy="1587481"/>
            </a:xfrm>
          </p:grpSpPr>
          <p:pic>
            <p:nvPicPr>
              <p:cNvPr id="88" name="Picture 6">
                <a:extLst>
                  <a:ext uri="{FF2B5EF4-FFF2-40B4-BE49-F238E27FC236}">
                    <a16:creationId xmlns:a16="http://schemas.microsoft.com/office/drawing/2014/main" id="{E911081F-1FCF-0B49-A566-783AE47DC9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15523" y="2063796"/>
                <a:ext cx="911413" cy="1361562"/>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a:extLst>
                  <a:ext uri="{FF2B5EF4-FFF2-40B4-BE49-F238E27FC236}">
                    <a16:creationId xmlns:a16="http://schemas.microsoft.com/office/drawing/2014/main" id="{FB6B5CD8-2744-234C-9CC0-4472288E3F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5951" y="1933248"/>
                <a:ext cx="845770" cy="1390696"/>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4">
                <a:extLst>
                  <a:ext uri="{FF2B5EF4-FFF2-40B4-BE49-F238E27FC236}">
                    <a16:creationId xmlns:a16="http://schemas.microsoft.com/office/drawing/2014/main" id="{3FC74084-DC2B-F046-965F-B0912FAE28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8740" y="2063796"/>
                <a:ext cx="993093" cy="1456933"/>
              </a:xfrm>
              <a:prstGeom prst="rect">
                <a:avLst/>
              </a:prstGeom>
              <a:noFill/>
              <a:extLst>
                <a:ext uri="{909E8E84-426E-40DD-AFC4-6F175D3DCCD1}">
                  <a14:hiddenFill xmlns:a14="http://schemas.microsoft.com/office/drawing/2010/main">
                    <a:solidFill>
                      <a:srgbClr val="FFFFFF"/>
                    </a:solidFill>
                  </a14:hiddenFill>
                </a:ext>
              </a:extLst>
            </p:spPr>
          </p:pic>
        </p:grpSp>
        <p:sp>
          <p:nvSpPr>
            <p:cNvPr id="87" name="Rounded Rectangle 86">
              <a:extLst>
                <a:ext uri="{FF2B5EF4-FFF2-40B4-BE49-F238E27FC236}">
                  <a16:creationId xmlns:a16="http://schemas.microsoft.com/office/drawing/2014/main" id="{6BA5A82B-B75C-7449-864D-EDDD9F8FDEF1}"/>
                </a:ext>
              </a:extLst>
            </p:cNvPr>
            <p:cNvSpPr/>
            <p:nvPr/>
          </p:nvSpPr>
          <p:spPr>
            <a:xfrm>
              <a:off x="3811214" y="4120706"/>
              <a:ext cx="1528582" cy="221797"/>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Agile Dev Team</a:t>
              </a:r>
              <a:endParaRPr lang="en-US" dirty="0"/>
            </a:p>
          </p:txBody>
        </p:sp>
      </p:grpSp>
      <p:grpSp>
        <p:nvGrpSpPr>
          <p:cNvPr id="91" name="Group 90">
            <a:extLst>
              <a:ext uri="{FF2B5EF4-FFF2-40B4-BE49-F238E27FC236}">
                <a16:creationId xmlns:a16="http://schemas.microsoft.com/office/drawing/2014/main" id="{EE6ECE9E-71C8-4948-BFA8-F7FC34B3BDBE}"/>
              </a:ext>
            </a:extLst>
          </p:cNvPr>
          <p:cNvGrpSpPr/>
          <p:nvPr/>
        </p:nvGrpSpPr>
        <p:grpSpPr>
          <a:xfrm>
            <a:off x="6470447" y="3199232"/>
            <a:ext cx="911413" cy="1405809"/>
            <a:chOff x="7775387" y="1947815"/>
            <a:chExt cx="911413" cy="1405809"/>
          </a:xfrm>
        </p:grpSpPr>
        <p:pic>
          <p:nvPicPr>
            <p:cNvPr id="92" name="Picture 6">
              <a:extLst>
                <a:ext uri="{FF2B5EF4-FFF2-40B4-BE49-F238E27FC236}">
                  <a16:creationId xmlns:a16="http://schemas.microsoft.com/office/drawing/2014/main" id="{9C26332F-478F-DB4A-9871-0168EDBF41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75387" y="1947815"/>
              <a:ext cx="911413" cy="1361562"/>
            </a:xfrm>
            <a:prstGeom prst="rect">
              <a:avLst/>
            </a:prstGeom>
            <a:noFill/>
            <a:extLst>
              <a:ext uri="{909E8E84-426E-40DD-AFC4-6F175D3DCCD1}">
                <a14:hiddenFill xmlns:a14="http://schemas.microsoft.com/office/drawing/2010/main">
                  <a:solidFill>
                    <a:srgbClr val="FFFFFF"/>
                  </a:solidFill>
                </a14:hiddenFill>
              </a:ext>
            </a:extLst>
          </p:spPr>
        </p:pic>
        <p:sp>
          <p:nvSpPr>
            <p:cNvPr id="93" name="Rounded Rectangle 92">
              <a:extLst>
                <a:ext uri="{FF2B5EF4-FFF2-40B4-BE49-F238E27FC236}">
                  <a16:creationId xmlns:a16="http://schemas.microsoft.com/office/drawing/2014/main" id="{672D22A0-18E9-7A42-ABE8-8EE7C440C305}"/>
                </a:ext>
              </a:extLst>
            </p:cNvPr>
            <p:cNvSpPr/>
            <p:nvPr/>
          </p:nvSpPr>
          <p:spPr>
            <a:xfrm>
              <a:off x="7833671" y="3183078"/>
              <a:ext cx="819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Client</a:t>
              </a:r>
              <a:endParaRPr lang="en-US" dirty="0"/>
            </a:p>
          </p:txBody>
        </p:sp>
      </p:grpSp>
      <p:sp>
        <p:nvSpPr>
          <p:cNvPr id="94" name="Title 1">
            <a:extLst>
              <a:ext uri="{FF2B5EF4-FFF2-40B4-BE49-F238E27FC236}">
                <a16:creationId xmlns:a16="http://schemas.microsoft.com/office/drawing/2014/main" id="{288DE8B1-D124-B04C-8B21-D86753B6EDF9}"/>
              </a:ext>
            </a:extLst>
          </p:cNvPr>
          <p:cNvSpPr>
            <a:spLocks noGrp="1"/>
          </p:cNvSpPr>
          <p:nvPr>
            <p:ph type="title"/>
          </p:nvPr>
        </p:nvSpPr>
        <p:spPr>
          <a:xfrm>
            <a:off x="694944" y="0"/>
            <a:ext cx="7991856" cy="1030637"/>
          </a:xfrm>
        </p:spPr>
        <p:txBody>
          <a:bodyPr/>
          <a:lstStyle/>
          <a:p>
            <a:r>
              <a:rPr lang="en-US" dirty="0"/>
              <a:t>WORKSHOP</a:t>
            </a:r>
            <a:br>
              <a:rPr lang="en-US" dirty="0"/>
            </a:br>
            <a:r>
              <a:rPr lang="en-US" sz="2400" dirty="0"/>
              <a:t>PRODUCT DEVELOPMENT PROCESS: ACTORS</a:t>
            </a:r>
          </a:p>
        </p:txBody>
      </p:sp>
      <p:grpSp>
        <p:nvGrpSpPr>
          <p:cNvPr id="13" name="Group 12">
            <a:extLst>
              <a:ext uri="{FF2B5EF4-FFF2-40B4-BE49-F238E27FC236}">
                <a16:creationId xmlns:a16="http://schemas.microsoft.com/office/drawing/2014/main" id="{C6163A59-7087-B044-BBB2-DF580F3D2F82}"/>
              </a:ext>
            </a:extLst>
          </p:cNvPr>
          <p:cNvGrpSpPr/>
          <p:nvPr/>
        </p:nvGrpSpPr>
        <p:grpSpPr>
          <a:xfrm>
            <a:off x="7467534" y="3168083"/>
            <a:ext cx="985110" cy="1436958"/>
            <a:chOff x="7257819" y="3175487"/>
            <a:chExt cx="985110" cy="1436958"/>
          </a:xfrm>
        </p:grpSpPr>
        <p:pic>
          <p:nvPicPr>
            <p:cNvPr id="9" name="Picture 8" descr="A picture containing text, silhouette&#10;&#10;Description automatically generated">
              <a:extLst>
                <a:ext uri="{FF2B5EF4-FFF2-40B4-BE49-F238E27FC236}">
                  <a16:creationId xmlns:a16="http://schemas.microsoft.com/office/drawing/2014/main" id="{3E980E46-9DC9-DF43-969C-DDF6C847651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98236" y="3175487"/>
              <a:ext cx="941702" cy="1400480"/>
            </a:xfrm>
            <a:prstGeom prst="rect">
              <a:avLst/>
            </a:prstGeom>
          </p:spPr>
        </p:pic>
        <p:sp>
          <p:nvSpPr>
            <p:cNvPr id="95" name="Rounded Rectangle 94">
              <a:extLst>
                <a:ext uri="{FF2B5EF4-FFF2-40B4-BE49-F238E27FC236}">
                  <a16:creationId xmlns:a16="http://schemas.microsoft.com/office/drawing/2014/main" id="{04E13834-6005-5D44-9EBA-49D10484B406}"/>
                </a:ext>
              </a:extLst>
            </p:cNvPr>
            <p:cNvSpPr/>
            <p:nvPr/>
          </p:nvSpPr>
          <p:spPr>
            <a:xfrm>
              <a:off x="7257819" y="4441899"/>
              <a:ext cx="985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Specialist</a:t>
              </a:r>
              <a:endParaRPr lang="en-US" dirty="0"/>
            </a:p>
          </p:txBody>
        </p:sp>
      </p:grpSp>
      <p:sp>
        <p:nvSpPr>
          <p:cNvPr id="23" name="Rectangle 22">
            <a:extLst>
              <a:ext uri="{FF2B5EF4-FFF2-40B4-BE49-F238E27FC236}">
                <a16:creationId xmlns:a16="http://schemas.microsoft.com/office/drawing/2014/main" id="{E22DFDCA-1C26-2A4D-B262-CBA610F69A1B}"/>
              </a:ext>
            </a:extLst>
          </p:cNvPr>
          <p:cNvSpPr/>
          <p:nvPr/>
        </p:nvSpPr>
        <p:spPr>
          <a:xfrm>
            <a:off x="119640" y="3255431"/>
            <a:ext cx="3544814" cy="1478939"/>
          </a:xfrm>
          <a:prstGeom prst="rect">
            <a:avLst/>
          </a:prstGeom>
          <a:solidFill>
            <a:schemeClr val="bg1">
              <a:alpha val="5953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6" name="Rectangle 95">
            <a:extLst>
              <a:ext uri="{FF2B5EF4-FFF2-40B4-BE49-F238E27FC236}">
                <a16:creationId xmlns:a16="http://schemas.microsoft.com/office/drawing/2014/main" id="{BC9CCA0D-8B45-4143-9729-523DAD8E49D5}"/>
              </a:ext>
            </a:extLst>
          </p:cNvPr>
          <p:cNvSpPr/>
          <p:nvPr/>
        </p:nvSpPr>
        <p:spPr>
          <a:xfrm>
            <a:off x="5386613" y="3255431"/>
            <a:ext cx="3528785" cy="1478939"/>
          </a:xfrm>
          <a:prstGeom prst="rect">
            <a:avLst/>
          </a:prstGeom>
          <a:solidFill>
            <a:schemeClr val="bg1">
              <a:alpha val="5953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8" name="TextBox 97">
            <a:extLst>
              <a:ext uri="{FF2B5EF4-FFF2-40B4-BE49-F238E27FC236}">
                <a16:creationId xmlns:a16="http://schemas.microsoft.com/office/drawing/2014/main" id="{7A33A8DF-13B8-B544-93BA-FF7E0622E5FB}"/>
              </a:ext>
            </a:extLst>
          </p:cNvPr>
          <p:cNvSpPr txBox="1"/>
          <p:nvPr/>
        </p:nvSpPr>
        <p:spPr>
          <a:xfrm>
            <a:off x="3176037" y="1390151"/>
            <a:ext cx="5739362" cy="1815882"/>
          </a:xfrm>
          <a:prstGeom prst="rect">
            <a:avLst/>
          </a:prstGeom>
          <a:noFill/>
        </p:spPr>
        <p:txBody>
          <a:bodyPr wrap="square" rtlCol="0">
            <a:spAutoFit/>
          </a:bodyPr>
          <a:lstStyle/>
          <a:p>
            <a:pPr marL="285750" indent="-285750">
              <a:buFont typeface="Arial" panose="020B0604020202020204" pitchFamily="34" charset="0"/>
              <a:buChar char="•"/>
            </a:pPr>
            <a:r>
              <a:rPr lang="en-US" sz="1600" i="1" dirty="0">
                <a:solidFill>
                  <a:schemeClr val="bg2">
                    <a:lumMod val="50000"/>
                  </a:schemeClr>
                </a:solidFill>
              </a:rPr>
              <a:t>Analyze, Plan, and Execute PBI vision to production</a:t>
            </a:r>
          </a:p>
          <a:p>
            <a:pPr marL="285750" indent="-285750">
              <a:buFont typeface="Arial" panose="020B0604020202020204" pitchFamily="34" charset="0"/>
              <a:buChar char="•"/>
            </a:pPr>
            <a:r>
              <a:rPr lang="en-US" sz="1600" i="1" dirty="0">
                <a:solidFill>
                  <a:schemeClr val="bg2">
                    <a:lumMod val="50000"/>
                  </a:schemeClr>
                </a:solidFill>
              </a:rPr>
              <a:t>Analysis, Design, Development, Testing, Go-Live, Support</a:t>
            </a:r>
          </a:p>
          <a:p>
            <a:pPr marL="285750" indent="-285750">
              <a:buFont typeface="Arial" panose="020B0604020202020204" pitchFamily="34" charset="0"/>
              <a:buChar char="•"/>
            </a:pPr>
            <a:r>
              <a:rPr lang="en-US" sz="1600" i="1" dirty="0">
                <a:solidFill>
                  <a:schemeClr val="bg2">
                    <a:lumMod val="50000"/>
                  </a:schemeClr>
                </a:solidFill>
              </a:rPr>
              <a:t>Participate in backlog refinement, determine testable PBI acceptance criteria, estimate PBIs, select PBIs for sprints that match PO Sprint Agenda, author the Sprint Plan, inspect and adapt plan daily, review sprint outcomes </a:t>
            </a:r>
          </a:p>
          <a:p>
            <a:pPr marL="285750" indent="-285750">
              <a:buFont typeface="Arial" panose="020B0604020202020204" pitchFamily="34" charset="0"/>
              <a:buChar char="•"/>
            </a:pPr>
            <a:r>
              <a:rPr lang="en-US" sz="1600" i="1" dirty="0">
                <a:solidFill>
                  <a:schemeClr val="bg2">
                    <a:lumMod val="50000"/>
                  </a:schemeClr>
                </a:solidFill>
              </a:rPr>
              <a:t>Let others do any of the above for them</a:t>
            </a:r>
          </a:p>
        </p:txBody>
      </p:sp>
    </p:spTree>
    <p:extLst>
      <p:ext uri="{BB962C8B-B14F-4D97-AF65-F5344CB8AC3E}">
        <p14:creationId xmlns:p14="http://schemas.microsoft.com/office/powerpoint/2010/main" val="3342573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Box 96">
            <a:extLst>
              <a:ext uri="{FF2B5EF4-FFF2-40B4-BE49-F238E27FC236}">
                <a16:creationId xmlns:a16="http://schemas.microsoft.com/office/drawing/2014/main" id="{F7BA37CC-1212-C547-821F-FEAB32B4E949}"/>
              </a:ext>
            </a:extLst>
          </p:cNvPr>
          <p:cNvSpPr txBox="1"/>
          <p:nvPr/>
        </p:nvSpPr>
        <p:spPr>
          <a:xfrm>
            <a:off x="593164" y="1373102"/>
            <a:ext cx="2602963" cy="1815882"/>
          </a:xfrm>
          <a:prstGeom prst="rect">
            <a:avLst/>
          </a:prstGeom>
          <a:noFill/>
        </p:spPr>
        <p:txBody>
          <a:bodyPr wrap="square" rtlCol="0">
            <a:spAutoFit/>
          </a:bodyPr>
          <a:lstStyle/>
          <a:p>
            <a:r>
              <a:rPr lang="en-US" sz="1600" b="1" dirty="0">
                <a:solidFill>
                  <a:schemeClr val="bg2">
                    <a:lumMod val="50000"/>
                  </a:schemeClr>
                </a:solidFill>
              </a:rPr>
              <a:t>Role:</a:t>
            </a:r>
          </a:p>
          <a:p>
            <a:r>
              <a:rPr lang="en-US" sz="1600" b="1" dirty="0">
                <a:solidFill>
                  <a:schemeClr val="bg2">
                    <a:lumMod val="50000"/>
                  </a:schemeClr>
                </a:solidFill>
              </a:rPr>
              <a:t>Core Responsibilities:</a:t>
            </a:r>
          </a:p>
          <a:p>
            <a:r>
              <a:rPr lang="en-US" sz="1600" b="1" dirty="0">
                <a:solidFill>
                  <a:schemeClr val="bg2">
                    <a:lumMod val="50000"/>
                  </a:schemeClr>
                </a:solidFill>
              </a:rPr>
              <a:t>DOs:</a:t>
            </a:r>
          </a:p>
          <a:p>
            <a:br>
              <a:rPr lang="en-US" sz="1600" b="1" dirty="0">
                <a:solidFill>
                  <a:schemeClr val="bg2">
                    <a:lumMod val="50000"/>
                  </a:schemeClr>
                </a:solidFill>
              </a:rPr>
            </a:br>
            <a:endParaRPr lang="en-US" sz="1600" b="1" dirty="0">
              <a:solidFill>
                <a:schemeClr val="bg2">
                  <a:lumMod val="50000"/>
                </a:schemeClr>
              </a:solidFill>
            </a:endParaRPr>
          </a:p>
          <a:p>
            <a:endParaRPr lang="en-US" sz="1600" b="1" dirty="0">
              <a:solidFill>
                <a:schemeClr val="bg2">
                  <a:lumMod val="50000"/>
                </a:schemeClr>
              </a:solidFill>
            </a:endParaRPr>
          </a:p>
          <a:p>
            <a:r>
              <a:rPr lang="en-US" sz="1600" b="1" dirty="0">
                <a:solidFill>
                  <a:schemeClr val="bg2">
                    <a:lumMod val="50000"/>
                  </a:schemeClr>
                </a:solidFill>
              </a:rPr>
              <a:t>DON’Ts:</a:t>
            </a:r>
          </a:p>
        </p:txBody>
      </p:sp>
      <p:sp>
        <p:nvSpPr>
          <p:cNvPr id="4" name="Slide Number Placeholder 3">
            <a:extLst>
              <a:ext uri="{FF2B5EF4-FFF2-40B4-BE49-F238E27FC236}">
                <a16:creationId xmlns:a16="http://schemas.microsoft.com/office/drawing/2014/main" id="{A53EF7C5-293E-4688-BE1D-CB071C256CFF}"/>
              </a:ext>
            </a:extLst>
          </p:cNvPr>
          <p:cNvSpPr>
            <a:spLocks noGrp="1"/>
          </p:cNvSpPr>
          <p:nvPr>
            <p:ph type="sldNum" sz="quarter" idx="11"/>
          </p:nvPr>
        </p:nvSpPr>
        <p:spPr/>
        <p:txBody>
          <a:bodyPr/>
          <a:lstStyle/>
          <a:p>
            <a:fld id="{6575370D-4E78-C44F-8DB3-41D140BF8DE9}" type="slidenum">
              <a:rPr lang="en-US" smtClean="0"/>
              <a:pPr/>
              <a:t>16</a:t>
            </a:fld>
            <a:endParaRPr lang="en-US" dirty="0"/>
          </a:p>
        </p:txBody>
      </p:sp>
      <p:sp>
        <p:nvSpPr>
          <p:cNvPr id="7" name="TextBox 6">
            <a:extLst>
              <a:ext uri="{FF2B5EF4-FFF2-40B4-BE49-F238E27FC236}">
                <a16:creationId xmlns:a16="http://schemas.microsoft.com/office/drawing/2014/main" id="{51F895E7-9D3D-A944-86B9-04B3E9393C43}"/>
              </a:ext>
            </a:extLst>
          </p:cNvPr>
          <p:cNvSpPr txBox="1"/>
          <p:nvPr/>
        </p:nvSpPr>
        <p:spPr>
          <a:xfrm>
            <a:off x="593164" y="1031606"/>
            <a:ext cx="8093636" cy="369332"/>
          </a:xfrm>
          <a:prstGeom prst="rect">
            <a:avLst/>
          </a:prstGeom>
          <a:noFill/>
        </p:spPr>
        <p:txBody>
          <a:bodyPr wrap="square" rtlCol="0">
            <a:spAutoFit/>
          </a:bodyPr>
          <a:lstStyle/>
          <a:p>
            <a:r>
              <a:rPr lang="en-US" sz="1600" b="1" dirty="0">
                <a:solidFill>
                  <a:srgbClr val="000000"/>
                </a:solidFill>
              </a:rPr>
              <a:t>Who participates?              </a:t>
            </a:r>
            <a:r>
              <a:rPr lang="en-US" b="1" dirty="0">
                <a:solidFill>
                  <a:schemeClr val="bg2">
                    <a:lumMod val="50000"/>
                  </a:schemeClr>
                </a:solidFill>
              </a:rPr>
              <a:t>SCRUM MASTER</a:t>
            </a:r>
          </a:p>
        </p:txBody>
      </p:sp>
      <p:pic>
        <p:nvPicPr>
          <p:cNvPr id="67" name="Picture 66" descr="A picture containing text, sign&#10;&#10;Description automatically generated">
            <a:extLst>
              <a:ext uri="{FF2B5EF4-FFF2-40B4-BE49-F238E27FC236}">
                <a16:creationId xmlns:a16="http://schemas.microsoft.com/office/drawing/2014/main" id="{BDF370C5-9F57-5E49-9033-28D4103FAB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3589" y="2938415"/>
            <a:ext cx="227341" cy="221462"/>
          </a:xfrm>
          <a:prstGeom prst="rect">
            <a:avLst/>
          </a:prstGeom>
        </p:spPr>
      </p:pic>
      <p:pic>
        <p:nvPicPr>
          <p:cNvPr id="68" name="Picture 67" descr="Icon&#10;&#10;Description automatically generated">
            <a:extLst>
              <a:ext uri="{FF2B5EF4-FFF2-40B4-BE49-F238E27FC236}">
                <a16:creationId xmlns:a16="http://schemas.microsoft.com/office/drawing/2014/main" id="{3F73FFD2-9083-AB45-B75A-A8DDBE6FD6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2566" y="1910284"/>
            <a:ext cx="227341" cy="221462"/>
          </a:xfrm>
          <a:prstGeom prst="rect">
            <a:avLst/>
          </a:prstGeom>
        </p:spPr>
      </p:pic>
      <p:grpSp>
        <p:nvGrpSpPr>
          <p:cNvPr id="71" name="Group 70">
            <a:extLst>
              <a:ext uri="{FF2B5EF4-FFF2-40B4-BE49-F238E27FC236}">
                <a16:creationId xmlns:a16="http://schemas.microsoft.com/office/drawing/2014/main" id="{182C487A-E8F7-B345-B8B5-0C506028FAA1}"/>
              </a:ext>
            </a:extLst>
          </p:cNvPr>
          <p:cNvGrpSpPr/>
          <p:nvPr/>
        </p:nvGrpSpPr>
        <p:grpSpPr>
          <a:xfrm>
            <a:off x="544137" y="3218824"/>
            <a:ext cx="845770" cy="1443304"/>
            <a:chOff x="440108" y="1918681"/>
            <a:chExt cx="845770" cy="1443304"/>
          </a:xfrm>
        </p:grpSpPr>
        <p:pic>
          <p:nvPicPr>
            <p:cNvPr id="72" name="Picture 2">
              <a:extLst>
                <a:ext uri="{FF2B5EF4-FFF2-40B4-BE49-F238E27FC236}">
                  <a16:creationId xmlns:a16="http://schemas.microsoft.com/office/drawing/2014/main" id="{500B7EAC-C88D-DD4C-BE67-BC1BD8AD1C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108" y="1918681"/>
              <a:ext cx="845770" cy="1390696"/>
            </a:xfrm>
            <a:prstGeom prst="rect">
              <a:avLst/>
            </a:prstGeom>
            <a:noFill/>
            <a:extLst>
              <a:ext uri="{909E8E84-426E-40DD-AFC4-6F175D3DCCD1}">
                <a14:hiddenFill xmlns:a14="http://schemas.microsoft.com/office/drawing/2010/main">
                  <a:solidFill>
                    <a:srgbClr val="FFFFFF"/>
                  </a:solidFill>
                </a14:hiddenFill>
              </a:ext>
            </a:extLst>
          </p:spPr>
        </p:pic>
        <p:sp>
          <p:nvSpPr>
            <p:cNvPr id="73" name="Rounded Rectangle 72">
              <a:extLst>
                <a:ext uri="{FF2B5EF4-FFF2-40B4-BE49-F238E27FC236}">
                  <a16:creationId xmlns:a16="http://schemas.microsoft.com/office/drawing/2014/main" id="{E0071787-899E-4746-814D-BB9C5B38F85A}"/>
                </a:ext>
              </a:extLst>
            </p:cNvPr>
            <p:cNvSpPr/>
            <p:nvPr/>
          </p:nvSpPr>
          <p:spPr>
            <a:xfrm>
              <a:off x="466768" y="3191439"/>
              <a:ext cx="819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PM</a:t>
              </a:r>
              <a:endParaRPr lang="en-US" dirty="0"/>
            </a:p>
          </p:txBody>
        </p:sp>
      </p:grpSp>
      <p:grpSp>
        <p:nvGrpSpPr>
          <p:cNvPr id="75" name="Group 74">
            <a:extLst>
              <a:ext uri="{FF2B5EF4-FFF2-40B4-BE49-F238E27FC236}">
                <a16:creationId xmlns:a16="http://schemas.microsoft.com/office/drawing/2014/main" id="{DD1CA8B2-1021-C548-BEE6-BF57A64BA4F8}"/>
              </a:ext>
            </a:extLst>
          </p:cNvPr>
          <p:cNvGrpSpPr/>
          <p:nvPr/>
        </p:nvGrpSpPr>
        <p:grpSpPr>
          <a:xfrm>
            <a:off x="2635187" y="3177717"/>
            <a:ext cx="993093" cy="1456933"/>
            <a:chOff x="366446" y="3268351"/>
            <a:chExt cx="993093" cy="1456933"/>
          </a:xfrm>
        </p:grpSpPr>
        <p:pic>
          <p:nvPicPr>
            <p:cNvPr id="77" name="Picture 4">
              <a:extLst>
                <a:ext uri="{FF2B5EF4-FFF2-40B4-BE49-F238E27FC236}">
                  <a16:creationId xmlns:a16="http://schemas.microsoft.com/office/drawing/2014/main" id="{2F06FDC6-BADB-EA49-B8D8-E0C784BB1A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446" y="3268351"/>
              <a:ext cx="993093" cy="1456933"/>
            </a:xfrm>
            <a:prstGeom prst="rect">
              <a:avLst/>
            </a:prstGeom>
            <a:noFill/>
            <a:extLst>
              <a:ext uri="{909E8E84-426E-40DD-AFC4-6F175D3DCCD1}">
                <a14:hiddenFill xmlns:a14="http://schemas.microsoft.com/office/drawing/2010/main">
                  <a:solidFill>
                    <a:srgbClr val="FFFFFF"/>
                  </a:solidFill>
                </a14:hiddenFill>
              </a:ext>
            </a:extLst>
          </p:spPr>
        </p:pic>
        <p:sp>
          <p:nvSpPr>
            <p:cNvPr id="78" name="Rounded Rectangle 77">
              <a:extLst>
                <a:ext uri="{FF2B5EF4-FFF2-40B4-BE49-F238E27FC236}">
                  <a16:creationId xmlns:a16="http://schemas.microsoft.com/office/drawing/2014/main" id="{CE89DF9B-571F-DB48-B908-13B46142725A}"/>
                </a:ext>
              </a:extLst>
            </p:cNvPr>
            <p:cNvSpPr/>
            <p:nvPr/>
          </p:nvSpPr>
          <p:spPr>
            <a:xfrm>
              <a:off x="466768" y="4554738"/>
              <a:ext cx="819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PO</a:t>
              </a:r>
              <a:endParaRPr lang="en-US" dirty="0"/>
            </a:p>
          </p:txBody>
        </p:sp>
      </p:grpSp>
      <p:grpSp>
        <p:nvGrpSpPr>
          <p:cNvPr id="79" name="Group 78">
            <a:extLst>
              <a:ext uri="{FF2B5EF4-FFF2-40B4-BE49-F238E27FC236}">
                <a16:creationId xmlns:a16="http://schemas.microsoft.com/office/drawing/2014/main" id="{A34827ED-63D7-1A4E-9FBC-3D0E2E7338B2}"/>
              </a:ext>
            </a:extLst>
          </p:cNvPr>
          <p:cNvGrpSpPr/>
          <p:nvPr/>
        </p:nvGrpSpPr>
        <p:grpSpPr>
          <a:xfrm>
            <a:off x="1587802" y="3255431"/>
            <a:ext cx="911413" cy="1405809"/>
            <a:chOff x="7775387" y="1947815"/>
            <a:chExt cx="911413" cy="1405809"/>
          </a:xfrm>
        </p:grpSpPr>
        <p:pic>
          <p:nvPicPr>
            <p:cNvPr id="80" name="Picture 6">
              <a:extLst>
                <a:ext uri="{FF2B5EF4-FFF2-40B4-BE49-F238E27FC236}">
                  <a16:creationId xmlns:a16="http://schemas.microsoft.com/office/drawing/2014/main" id="{731425B4-B99F-9840-B00B-1FF8B84A4C5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75387" y="1947815"/>
              <a:ext cx="911413" cy="1361562"/>
            </a:xfrm>
            <a:prstGeom prst="rect">
              <a:avLst/>
            </a:prstGeom>
            <a:noFill/>
            <a:extLst>
              <a:ext uri="{909E8E84-426E-40DD-AFC4-6F175D3DCCD1}">
                <a14:hiddenFill xmlns:a14="http://schemas.microsoft.com/office/drawing/2010/main">
                  <a:solidFill>
                    <a:srgbClr val="FFFFFF"/>
                  </a:solidFill>
                </a14:hiddenFill>
              </a:ext>
            </a:extLst>
          </p:spPr>
        </p:pic>
        <p:sp>
          <p:nvSpPr>
            <p:cNvPr id="81" name="Rounded Rectangle 80">
              <a:extLst>
                <a:ext uri="{FF2B5EF4-FFF2-40B4-BE49-F238E27FC236}">
                  <a16:creationId xmlns:a16="http://schemas.microsoft.com/office/drawing/2014/main" id="{B0D77A93-14A2-1948-AA08-803F4B84981D}"/>
                </a:ext>
              </a:extLst>
            </p:cNvPr>
            <p:cNvSpPr/>
            <p:nvPr/>
          </p:nvSpPr>
          <p:spPr>
            <a:xfrm>
              <a:off x="7833671" y="3183078"/>
              <a:ext cx="819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RTE</a:t>
              </a:r>
              <a:endParaRPr lang="en-US" dirty="0"/>
            </a:p>
          </p:txBody>
        </p:sp>
      </p:grpSp>
      <p:grpSp>
        <p:nvGrpSpPr>
          <p:cNvPr id="82" name="Group 81">
            <a:extLst>
              <a:ext uri="{FF2B5EF4-FFF2-40B4-BE49-F238E27FC236}">
                <a16:creationId xmlns:a16="http://schemas.microsoft.com/office/drawing/2014/main" id="{2783592A-3D32-4748-B4D7-5E81086DE7A2}"/>
              </a:ext>
            </a:extLst>
          </p:cNvPr>
          <p:cNvGrpSpPr/>
          <p:nvPr/>
        </p:nvGrpSpPr>
        <p:grpSpPr>
          <a:xfrm>
            <a:off x="5468810" y="3159877"/>
            <a:ext cx="845770" cy="1457116"/>
            <a:chOff x="7807011" y="3259807"/>
            <a:chExt cx="845770" cy="1457116"/>
          </a:xfrm>
        </p:grpSpPr>
        <p:pic>
          <p:nvPicPr>
            <p:cNvPr id="83" name="Picture 2">
              <a:extLst>
                <a:ext uri="{FF2B5EF4-FFF2-40B4-BE49-F238E27FC236}">
                  <a16:creationId xmlns:a16="http://schemas.microsoft.com/office/drawing/2014/main" id="{291ABC1F-0784-EB41-9716-E1D7D555BE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7011" y="3259807"/>
              <a:ext cx="845770" cy="1390696"/>
            </a:xfrm>
            <a:prstGeom prst="rect">
              <a:avLst/>
            </a:prstGeom>
            <a:noFill/>
            <a:extLst>
              <a:ext uri="{909E8E84-426E-40DD-AFC4-6F175D3DCCD1}">
                <a14:hiddenFill xmlns:a14="http://schemas.microsoft.com/office/drawing/2010/main">
                  <a:solidFill>
                    <a:srgbClr val="FFFFFF"/>
                  </a:solidFill>
                </a14:hiddenFill>
              </a:ext>
            </a:extLst>
          </p:spPr>
        </p:pic>
        <p:sp>
          <p:nvSpPr>
            <p:cNvPr id="84" name="Rounded Rectangle 83">
              <a:extLst>
                <a:ext uri="{FF2B5EF4-FFF2-40B4-BE49-F238E27FC236}">
                  <a16:creationId xmlns:a16="http://schemas.microsoft.com/office/drawing/2014/main" id="{597D4D19-1FFE-5245-B6AA-DF2684376932}"/>
                </a:ext>
              </a:extLst>
            </p:cNvPr>
            <p:cNvSpPr/>
            <p:nvPr/>
          </p:nvSpPr>
          <p:spPr>
            <a:xfrm>
              <a:off x="7833671" y="4546377"/>
              <a:ext cx="819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SM</a:t>
              </a:r>
              <a:endParaRPr lang="en-US" dirty="0"/>
            </a:p>
          </p:txBody>
        </p:sp>
      </p:grpSp>
      <p:grpSp>
        <p:nvGrpSpPr>
          <p:cNvPr id="85" name="Group 84">
            <a:extLst>
              <a:ext uri="{FF2B5EF4-FFF2-40B4-BE49-F238E27FC236}">
                <a16:creationId xmlns:a16="http://schemas.microsoft.com/office/drawing/2014/main" id="{1EE6FEC1-6713-5C49-BE80-930E9A1BFD2F}"/>
              </a:ext>
            </a:extLst>
          </p:cNvPr>
          <p:cNvGrpSpPr/>
          <p:nvPr/>
        </p:nvGrpSpPr>
        <p:grpSpPr>
          <a:xfrm>
            <a:off x="3710476" y="3080882"/>
            <a:ext cx="1628424" cy="1553768"/>
            <a:chOff x="3737553" y="2628596"/>
            <a:chExt cx="1628196" cy="1713907"/>
          </a:xfrm>
        </p:grpSpPr>
        <p:grpSp>
          <p:nvGrpSpPr>
            <p:cNvPr id="86" name="Group 85">
              <a:extLst>
                <a:ext uri="{FF2B5EF4-FFF2-40B4-BE49-F238E27FC236}">
                  <a16:creationId xmlns:a16="http://schemas.microsoft.com/office/drawing/2014/main" id="{FBC98784-F21F-0843-AAA1-86FC24608A50}"/>
                </a:ext>
              </a:extLst>
            </p:cNvPr>
            <p:cNvGrpSpPr/>
            <p:nvPr/>
          </p:nvGrpSpPr>
          <p:grpSpPr>
            <a:xfrm>
              <a:off x="3737553" y="2628596"/>
              <a:ext cx="1628196" cy="1587481"/>
              <a:chOff x="5198740" y="1933248"/>
              <a:chExt cx="1628196" cy="1587481"/>
            </a:xfrm>
          </p:grpSpPr>
          <p:pic>
            <p:nvPicPr>
              <p:cNvPr id="88" name="Picture 6">
                <a:extLst>
                  <a:ext uri="{FF2B5EF4-FFF2-40B4-BE49-F238E27FC236}">
                    <a16:creationId xmlns:a16="http://schemas.microsoft.com/office/drawing/2014/main" id="{E911081F-1FCF-0B49-A566-783AE47DC9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15523" y="2063796"/>
                <a:ext cx="911413" cy="1361562"/>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a:extLst>
                  <a:ext uri="{FF2B5EF4-FFF2-40B4-BE49-F238E27FC236}">
                    <a16:creationId xmlns:a16="http://schemas.microsoft.com/office/drawing/2014/main" id="{FB6B5CD8-2744-234C-9CC0-4472288E3F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5951" y="1933248"/>
                <a:ext cx="845770" cy="1390696"/>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4">
                <a:extLst>
                  <a:ext uri="{FF2B5EF4-FFF2-40B4-BE49-F238E27FC236}">
                    <a16:creationId xmlns:a16="http://schemas.microsoft.com/office/drawing/2014/main" id="{3FC74084-DC2B-F046-965F-B0912FAE28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8740" y="2063796"/>
                <a:ext cx="993093" cy="1456933"/>
              </a:xfrm>
              <a:prstGeom prst="rect">
                <a:avLst/>
              </a:prstGeom>
              <a:noFill/>
              <a:extLst>
                <a:ext uri="{909E8E84-426E-40DD-AFC4-6F175D3DCCD1}">
                  <a14:hiddenFill xmlns:a14="http://schemas.microsoft.com/office/drawing/2010/main">
                    <a:solidFill>
                      <a:srgbClr val="FFFFFF"/>
                    </a:solidFill>
                  </a14:hiddenFill>
                </a:ext>
              </a:extLst>
            </p:spPr>
          </p:pic>
        </p:grpSp>
        <p:sp>
          <p:nvSpPr>
            <p:cNvPr id="87" name="Rounded Rectangle 86">
              <a:extLst>
                <a:ext uri="{FF2B5EF4-FFF2-40B4-BE49-F238E27FC236}">
                  <a16:creationId xmlns:a16="http://schemas.microsoft.com/office/drawing/2014/main" id="{6BA5A82B-B75C-7449-864D-EDDD9F8FDEF1}"/>
                </a:ext>
              </a:extLst>
            </p:cNvPr>
            <p:cNvSpPr/>
            <p:nvPr/>
          </p:nvSpPr>
          <p:spPr>
            <a:xfrm>
              <a:off x="3811214" y="4120706"/>
              <a:ext cx="1528582" cy="221797"/>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Agile Dev Team</a:t>
              </a:r>
              <a:endParaRPr lang="en-US" dirty="0"/>
            </a:p>
          </p:txBody>
        </p:sp>
      </p:grpSp>
      <p:grpSp>
        <p:nvGrpSpPr>
          <p:cNvPr id="91" name="Group 90">
            <a:extLst>
              <a:ext uri="{FF2B5EF4-FFF2-40B4-BE49-F238E27FC236}">
                <a16:creationId xmlns:a16="http://schemas.microsoft.com/office/drawing/2014/main" id="{EE6ECE9E-71C8-4948-BFA8-F7FC34B3BDBE}"/>
              </a:ext>
            </a:extLst>
          </p:cNvPr>
          <p:cNvGrpSpPr/>
          <p:nvPr/>
        </p:nvGrpSpPr>
        <p:grpSpPr>
          <a:xfrm>
            <a:off x="6470447" y="3199232"/>
            <a:ext cx="911413" cy="1405809"/>
            <a:chOff x="7775387" y="1947815"/>
            <a:chExt cx="911413" cy="1405809"/>
          </a:xfrm>
        </p:grpSpPr>
        <p:pic>
          <p:nvPicPr>
            <p:cNvPr id="92" name="Picture 6">
              <a:extLst>
                <a:ext uri="{FF2B5EF4-FFF2-40B4-BE49-F238E27FC236}">
                  <a16:creationId xmlns:a16="http://schemas.microsoft.com/office/drawing/2014/main" id="{9C26332F-478F-DB4A-9871-0168EDBF41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75387" y="1947815"/>
              <a:ext cx="911413" cy="1361562"/>
            </a:xfrm>
            <a:prstGeom prst="rect">
              <a:avLst/>
            </a:prstGeom>
            <a:noFill/>
            <a:extLst>
              <a:ext uri="{909E8E84-426E-40DD-AFC4-6F175D3DCCD1}">
                <a14:hiddenFill xmlns:a14="http://schemas.microsoft.com/office/drawing/2010/main">
                  <a:solidFill>
                    <a:srgbClr val="FFFFFF"/>
                  </a:solidFill>
                </a14:hiddenFill>
              </a:ext>
            </a:extLst>
          </p:spPr>
        </p:pic>
        <p:sp>
          <p:nvSpPr>
            <p:cNvPr id="93" name="Rounded Rectangle 92">
              <a:extLst>
                <a:ext uri="{FF2B5EF4-FFF2-40B4-BE49-F238E27FC236}">
                  <a16:creationId xmlns:a16="http://schemas.microsoft.com/office/drawing/2014/main" id="{672D22A0-18E9-7A42-ABE8-8EE7C440C305}"/>
                </a:ext>
              </a:extLst>
            </p:cNvPr>
            <p:cNvSpPr/>
            <p:nvPr/>
          </p:nvSpPr>
          <p:spPr>
            <a:xfrm>
              <a:off x="7833671" y="3183078"/>
              <a:ext cx="819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Client</a:t>
              </a:r>
              <a:endParaRPr lang="en-US" dirty="0"/>
            </a:p>
          </p:txBody>
        </p:sp>
      </p:grpSp>
      <p:sp>
        <p:nvSpPr>
          <p:cNvPr id="94" name="Title 1">
            <a:extLst>
              <a:ext uri="{FF2B5EF4-FFF2-40B4-BE49-F238E27FC236}">
                <a16:creationId xmlns:a16="http://schemas.microsoft.com/office/drawing/2014/main" id="{288DE8B1-D124-B04C-8B21-D86753B6EDF9}"/>
              </a:ext>
            </a:extLst>
          </p:cNvPr>
          <p:cNvSpPr>
            <a:spLocks noGrp="1"/>
          </p:cNvSpPr>
          <p:nvPr>
            <p:ph type="title"/>
          </p:nvPr>
        </p:nvSpPr>
        <p:spPr>
          <a:xfrm>
            <a:off x="694944" y="0"/>
            <a:ext cx="7991856" cy="1030637"/>
          </a:xfrm>
        </p:spPr>
        <p:txBody>
          <a:bodyPr/>
          <a:lstStyle/>
          <a:p>
            <a:r>
              <a:rPr lang="en-US" dirty="0"/>
              <a:t>WORKSHOP</a:t>
            </a:r>
            <a:br>
              <a:rPr lang="en-US" dirty="0"/>
            </a:br>
            <a:r>
              <a:rPr lang="en-US" sz="2400" dirty="0"/>
              <a:t>PRODUCT DEVELOPMENT PROCESS: ACTORS</a:t>
            </a:r>
          </a:p>
        </p:txBody>
      </p:sp>
      <p:grpSp>
        <p:nvGrpSpPr>
          <p:cNvPr id="13" name="Group 12">
            <a:extLst>
              <a:ext uri="{FF2B5EF4-FFF2-40B4-BE49-F238E27FC236}">
                <a16:creationId xmlns:a16="http://schemas.microsoft.com/office/drawing/2014/main" id="{C6163A59-7087-B044-BBB2-DF580F3D2F82}"/>
              </a:ext>
            </a:extLst>
          </p:cNvPr>
          <p:cNvGrpSpPr/>
          <p:nvPr/>
        </p:nvGrpSpPr>
        <p:grpSpPr>
          <a:xfrm>
            <a:off x="7467534" y="3168083"/>
            <a:ext cx="985110" cy="1436958"/>
            <a:chOff x="7257819" y="3175487"/>
            <a:chExt cx="985110" cy="1436958"/>
          </a:xfrm>
        </p:grpSpPr>
        <p:pic>
          <p:nvPicPr>
            <p:cNvPr id="9" name="Picture 8" descr="A picture containing text, silhouette&#10;&#10;Description automatically generated">
              <a:extLst>
                <a:ext uri="{FF2B5EF4-FFF2-40B4-BE49-F238E27FC236}">
                  <a16:creationId xmlns:a16="http://schemas.microsoft.com/office/drawing/2014/main" id="{3E980E46-9DC9-DF43-969C-DDF6C847651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98236" y="3175487"/>
              <a:ext cx="941702" cy="1400480"/>
            </a:xfrm>
            <a:prstGeom prst="rect">
              <a:avLst/>
            </a:prstGeom>
          </p:spPr>
        </p:pic>
        <p:sp>
          <p:nvSpPr>
            <p:cNvPr id="95" name="Rounded Rectangle 94">
              <a:extLst>
                <a:ext uri="{FF2B5EF4-FFF2-40B4-BE49-F238E27FC236}">
                  <a16:creationId xmlns:a16="http://schemas.microsoft.com/office/drawing/2014/main" id="{04E13834-6005-5D44-9EBA-49D10484B406}"/>
                </a:ext>
              </a:extLst>
            </p:cNvPr>
            <p:cNvSpPr/>
            <p:nvPr/>
          </p:nvSpPr>
          <p:spPr>
            <a:xfrm>
              <a:off x="7257819" y="4441899"/>
              <a:ext cx="985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Specialist</a:t>
              </a:r>
              <a:endParaRPr lang="en-US" dirty="0"/>
            </a:p>
          </p:txBody>
        </p:sp>
      </p:grpSp>
      <p:sp>
        <p:nvSpPr>
          <p:cNvPr id="23" name="Rectangle 22">
            <a:extLst>
              <a:ext uri="{FF2B5EF4-FFF2-40B4-BE49-F238E27FC236}">
                <a16:creationId xmlns:a16="http://schemas.microsoft.com/office/drawing/2014/main" id="{E22DFDCA-1C26-2A4D-B262-CBA610F69A1B}"/>
              </a:ext>
            </a:extLst>
          </p:cNvPr>
          <p:cNvSpPr/>
          <p:nvPr/>
        </p:nvSpPr>
        <p:spPr>
          <a:xfrm>
            <a:off x="119640" y="3255431"/>
            <a:ext cx="5263496" cy="1478939"/>
          </a:xfrm>
          <a:prstGeom prst="rect">
            <a:avLst/>
          </a:prstGeom>
          <a:solidFill>
            <a:schemeClr val="bg1">
              <a:alpha val="5953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6" name="Rectangle 95">
            <a:extLst>
              <a:ext uri="{FF2B5EF4-FFF2-40B4-BE49-F238E27FC236}">
                <a16:creationId xmlns:a16="http://schemas.microsoft.com/office/drawing/2014/main" id="{BC9CCA0D-8B45-4143-9729-523DAD8E49D5}"/>
              </a:ext>
            </a:extLst>
          </p:cNvPr>
          <p:cNvSpPr/>
          <p:nvPr/>
        </p:nvSpPr>
        <p:spPr>
          <a:xfrm>
            <a:off x="6444490" y="3255431"/>
            <a:ext cx="2470908" cy="1478939"/>
          </a:xfrm>
          <a:prstGeom prst="rect">
            <a:avLst/>
          </a:prstGeom>
          <a:solidFill>
            <a:schemeClr val="bg1">
              <a:alpha val="5953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8" name="TextBox 97">
            <a:extLst>
              <a:ext uri="{FF2B5EF4-FFF2-40B4-BE49-F238E27FC236}">
                <a16:creationId xmlns:a16="http://schemas.microsoft.com/office/drawing/2014/main" id="{7A33A8DF-13B8-B544-93BA-FF7E0622E5FB}"/>
              </a:ext>
            </a:extLst>
          </p:cNvPr>
          <p:cNvSpPr txBox="1"/>
          <p:nvPr/>
        </p:nvSpPr>
        <p:spPr>
          <a:xfrm>
            <a:off x="3176037" y="1390151"/>
            <a:ext cx="5739362" cy="1815882"/>
          </a:xfrm>
          <a:prstGeom prst="rect">
            <a:avLst/>
          </a:prstGeom>
          <a:noFill/>
        </p:spPr>
        <p:txBody>
          <a:bodyPr wrap="square" rtlCol="0">
            <a:spAutoFit/>
          </a:bodyPr>
          <a:lstStyle/>
          <a:p>
            <a:pPr marL="285750" indent="-285750">
              <a:buFont typeface="Arial" panose="020B0604020202020204" pitchFamily="34" charset="0"/>
              <a:buChar char="•"/>
            </a:pPr>
            <a:r>
              <a:rPr lang="en-US" sz="1600" i="1" dirty="0">
                <a:solidFill>
                  <a:schemeClr val="bg2">
                    <a:lumMod val="50000"/>
                  </a:schemeClr>
                </a:solidFill>
              </a:rPr>
              <a:t>Continuously improve Agile factors across all actors</a:t>
            </a:r>
          </a:p>
          <a:p>
            <a:pPr marL="285750" indent="-285750">
              <a:buFont typeface="Arial" panose="020B0604020202020204" pitchFamily="34" charset="0"/>
              <a:buChar char="•"/>
            </a:pPr>
            <a:r>
              <a:rPr lang="en-US" sz="1600" i="1" dirty="0">
                <a:solidFill>
                  <a:schemeClr val="bg2">
                    <a:lumMod val="50000"/>
                  </a:schemeClr>
                </a:solidFill>
              </a:rPr>
              <a:t>Ensure everyone “masters scrum”</a:t>
            </a:r>
          </a:p>
          <a:p>
            <a:pPr marL="285750" indent="-285750">
              <a:buFont typeface="Arial" panose="020B0604020202020204" pitchFamily="34" charset="0"/>
              <a:buChar char="•"/>
            </a:pPr>
            <a:r>
              <a:rPr lang="en-US" sz="1600" i="1" dirty="0">
                <a:solidFill>
                  <a:schemeClr val="bg2">
                    <a:lumMod val="50000"/>
                  </a:schemeClr>
                </a:solidFill>
              </a:rPr>
              <a:t>Ensure all scrum events occur and coach according to definition, be a sounding-board on method selection and implementation with the framework, mature org agility</a:t>
            </a:r>
          </a:p>
          <a:p>
            <a:pPr marL="285750" indent="-285750">
              <a:buFont typeface="Arial" panose="020B0604020202020204" pitchFamily="34" charset="0"/>
              <a:buChar char="•"/>
            </a:pPr>
            <a:r>
              <a:rPr lang="en-US" sz="1600" i="1" dirty="0">
                <a:solidFill>
                  <a:schemeClr val="bg2">
                    <a:lumMod val="50000"/>
                  </a:schemeClr>
                </a:solidFill>
              </a:rPr>
              <a:t>Become a secretary, take responsibility (only model for a short period) for anything in the framework</a:t>
            </a:r>
          </a:p>
        </p:txBody>
      </p:sp>
    </p:spTree>
    <p:extLst>
      <p:ext uri="{BB962C8B-B14F-4D97-AF65-F5344CB8AC3E}">
        <p14:creationId xmlns:p14="http://schemas.microsoft.com/office/powerpoint/2010/main" val="3986301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Box 96">
            <a:extLst>
              <a:ext uri="{FF2B5EF4-FFF2-40B4-BE49-F238E27FC236}">
                <a16:creationId xmlns:a16="http://schemas.microsoft.com/office/drawing/2014/main" id="{F7BA37CC-1212-C547-821F-FEAB32B4E949}"/>
              </a:ext>
            </a:extLst>
          </p:cNvPr>
          <p:cNvSpPr txBox="1"/>
          <p:nvPr/>
        </p:nvSpPr>
        <p:spPr>
          <a:xfrm>
            <a:off x="593164" y="1373102"/>
            <a:ext cx="2602963" cy="1815882"/>
          </a:xfrm>
          <a:prstGeom prst="rect">
            <a:avLst/>
          </a:prstGeom>
          <a:noFill/>
        </p:spPr>
        <p:txBody>
          <a:bodyPr wrap="square" rtlCol="0">
            <a:spAutoFit/>
          </a:bodyPr>
          <a:lstStyle/>
          <a:p>
            <a:r>
              <a:rPr lang="en-US" sz="1600" b="1" dirty="0">
                <a:solidFill>
                  <a:schemeClr val="bg2">
                    <a:lumMod val="50000"/>
                  </a:schemeClr>
                </a:solidFill>
              </a:rPr>
              <a:t>Role:</a:t>
            </a:r>
          </a:p>
          <a:p>
            <a:r>
              <a:rPr lang="en-US" sz="1600" b="1" dirty="0">
                <a:solidFill>
                  <a:schemeClr val="bg2">
                    <a:lumMod val="50000"/>
                  </a:schemeClr>
                </a:solidFill>
              </a:rPr>
              <a:t>Core Responsibilities:</a:t>
            </a:r>
          </a:p>
          <a:p>
            <a:r>
              <a:rPr lang="en-US" sz="1600" b="1" dirty="0">
                <a:solidFill>
                  <a:schemeClr val="bg2">
                    <a:lumMod val="50000"/>
                  </a:schemeClr>
                </a:solidFill>
              </a:rPr>
              <a:t>DOs:</a:t>
            </a:r>
          </a:p>
          <a:p>
            <a:br>
              <a:rPr lang="en-US" sz="1600" b="1" dirty="0">
                <a:solidFill>
                  <a:schemeClr val="bg2">
                    <a:lumMod val="50000"/>
                  </a:schemeClr>
                </a:solidFill>
              </a:rPr>
            </a:br>
            <a:endParaRPr lang="en-US" sz="1600" b="1" dirty="0">
              <a:solidFill>
                <a:schemeClr val="bg2">
                  <a:lumMod val="50000"/>
                </a:schemeClr>
              </a:solidFill>
            </a:endParaRPr>
          </a:p>
          <a:p>
            <a:endParaRPr lang="en-US" sz="1600" b="1" dirty="0">
              <a:solidFill>
                <a:schemeClr val="bg2">
                  <a:lumMod val="50000"/>
                </a:schemeClr>
              </a:solidFill>
            </a:endParaRPr>
          </a:p>
          <a:p>
            <a:r>
              <a:rPr lang="en-US" sz="1600" b="1" dirty="0">
                <a:solidFill>
                  <a:schemeClr val="bg2">
                    <a:lumMod val="50000"/>
                  </a:schemeClr>
                </a:solidFill>
              </a:rPr>
              <a:t>DON’Ts:</a:t>
            </a:r>
          </a:p>
        </p:txBody>
      </p:sp>
      <p:sp>
        <p:nvSpPr>
          <p:cNvPr id="4" name="Slide Number Placeholder 3">
            <a:extLst>
              <a:ext uri="{FF2B5EF4-FFF2-40B4-BE49-F238E27FC236}">
                <a16:creationId xmlns:a16="http://schemas.microsoft.com/office/drawing/2014/main" id="{A53EF7C5-293E-4688-BE1D-CB071C256CFF}"/>
              </a:ext>
            </a:extLst>
          </p:cNvPr>
          <p:cNvSpPr>
            <a:spLocks noGrp="1"/>
          </p:cNvSpPr>
          <p:nvPr>
            <p:ph type="sldNum" sz="quarter" idx="11"/>
          </p:nvPr>
        </p:nvSpPr>
        <p:spPr/>
        <p:txBody>
          <a:bodyPr/>
          <a:lstStyle/>
          <a:p>
            <a:fld id="{6575370D-4E78-C44F-8DB3-41D140BF8DE9}" type="slidenum">
              <a:rPr lang="en-US" smtClean="0"/>
              <a:pPr/>
              <a:t>17</a:t>
            </a:fld>
            <a:endParaRPr lang="en-US" dirty="0"/>
          </a:p>
        </p:txBody>
      </p:sp>
      <p:sp>
        <p:nvSpPr>
          <p:cNvPr id="7" name="TextBox 6">
            <a:extLst>
              <a:ext uri="{FF2B5EF4-FFF2-40B4-BE49-F238E27FC236}">
                <a16:creationId xmlns:a16="http://schemas.microsoft.com/office/drawing/2014/main" id="{51F895E7-9D3D-A944-86B9-04B3E9393C43}"/>
              </a:ext>
            </a:extLst>
          </p:cNvPr>
          <p:cNvSpPr txBox="1"/>
          <p:nvPr/>
        </p:nvSpPr>
        <p:spPr>
          <a:xfrm>
            <a:off x="593164" y="1031606"/>
            <a:ext cx="8093636" cy="369332"/>
          </a:xfrm>
          <a:prstGeom prst="rect">
            <a:avLst/>
          </a:prstGeom>
          <a:noFill/>
        </p:spPr>
        <p:txBody>
          <a:bodyPr wrap="square" rtlCol="0">
            <a:spAutoFit/>
          </a:bodyPr>
          <a:lstStyle/>
          <a:p>
            <a:r>
              <a:rPr lang="en-US" sz="1600" b="1" dirty="0">
                <a:solidFill>
                  <a:srgbClr val="000000"/>
                </a:solidFill>
              </a:rPr>
              <a:t>Who participates?              </a:t>
            </a:r>
            <a:r>
              <a:rPr lang="en-US" b="1" dirty="0">
                <a:solidFill>
                  <a:schemeClr val="bg2">
                    <a:lumMod val="50000"/>
                  </a:schemeClr>
                </a:solidFill>
              </a:rPr>
              <a:t>CLIENT</a:t>
            </a:r>
          </a:p>
        </p:txBody>
      </p:sp>
      <p:pic>
        <p:nvPicPr>
          <p:cNvPr id="67" name="Picture 66" descr="A picture containing text, sign&#10;&#10;Description automatically generated">
            <a:extLst>
              <a:ext uri="{FF2B5EF4-FFF2-40B4-BE49-F238E27FC236}">
                <a16:creationId xmlns:a16="http://schemas.microsoft.com/office/drawing/2014/main" id="{BDF370C5-9F57-5E49-9033-28D4103FAB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3589" y="2938415"/>
            <a:ext cx="227341" cy="221462"/>
          </a:xfrm>
          <a:prstGeom prst="rect">
            <a:avLst/>
          </a:prstGeom>
        </p:spPr>
      </p:pic>
      <p:pic>
        <p:nvPicPr>
          <p:cNvPr id="68" name="Picture 67" descr="Icon&#10;&#10;Description automatically generated">
            <a:extLst>
              <a:ext uri="{FF2B5EF4-FFF2-40B4-BE49-F238E27FC236}">
                <a16:creationId xmlns:a16="http://schemas.microsoft.com/office/drawing/2014/main" id="{3F73FFD2-9083-AB45-B75A-A8DDBE6FD6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2566" y="1910284"/>
            <a:ext cx="227341" cy="221462"/>
          </a:xfrm>
          <a:prstGeom prst="rect">
            <a:avLst/>
          </a:prstGeom>
        </p:spPr>
      </p:pic>
      <p:grpSp>
        <p:nvGrpSpPr>
          <p:cNvPr id="71" name="Group 70">
            <a:extLst>
              <a:ext uri="{FF2B5EF4-FFF2-40B4-BE49-F238E27FC236}">
                <a16:creationId xmlns:a16="http://schemas.microsoft.com/office/drawing/2014/main" id="{182C487A-E8F7-B345-B8B5-0C506028FAA1}"/>
              </a:ext>
            </a:extLst>
          </p:cNvPr>
          <p:cNvGrpSpPr/>
          <p:nvPr/>
        </p:nvGrpSpPr>
        <p:grpSpPr>
          <a:xfrm>
            <a:off x="544137" y="3218824"/>
            <a:ext cx="845770" cy="1443304"/>
            <a:chOff x="440108" y="1918681"/>
            <a:chExt cx="845770" cy="1443304"/>
          </a:xfrm>
        </p:grpSpPr>
        <p:pic>
          <p:nvPicPr>
            <p:cNvPr id="72" name="Picture 2">
              <a:extLst>
                <a:ext uri="{FF2B5EF4-FFF2-40B4-BE49-F238E27FC236}">
                  <a16:creationId xmlns:a16="http://schemas.microsoft.com/office/drawing/2014/main" id="{500B7EAC-C88D-DD4C-BE67-BC1BD8AD1C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108" y="1918681"/>
              <a:ext cx="845770" cy="1390696"/>
            </a:xfrm>
            <a:prstGeom prst="rect">
              <a:avLst/>
            </a:prstGeom>
            <a:noFill/>
            <a:extLst>
              <a:ext uri="{909E8E84-426E-40DD-AFC4-6F175D3DCCD1}">
                <a14:hiddenFill xmlns:a14="http://schemas.microsoft.com/office/drawing/2010/main">
                  <a:solidFill>
                    <a:srgbClr val="FFFFFF"/>
                  </a:solidFill>
                </a14:hiddenFill>
              </a:ext>
            </a:extLst>
          </p:spPr>
        </p:pic>
        <p:sp>
          <p:nvSpPr>
            <p:cNvPr id="73" name="Rounded Rectangle 72">
              <a:extLst>
                <a:ext uri="{FF2B5EF4-FFF2-40B4-BE49-F238E27FC236}">
                  <a16:creationId xmlns:a16="http://schemas.microsoft.com/office/drawing/2014/main" id="{E0071787-899E-4746-814D-BB9C5B38F85A}"/>
                </a:ext>
              </a:extLst>
            </p:cNvPr>
            <p:cNvSpPr/>
            <p:nvPr/>
          </p:nvSpPr>
          <p:spPr>
            <a:xfrm>
              <a:off x="466768" y="3191439"/>
              <a:ext cx="819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PM</a:t>
              </a:r>
              <a:endParaRPr lang="en-US" dirty="0"/>
            </a:p>
          </p:txBody>
        </p:sp>
      </p:grpSp>
      <p:grpSp>
        <p:nvGrpSpPr>
          <p:cNvPr id="75" name="Group 74">
            <a:extLst>
              <a:ext uri="{FF2B5EF4-FFF2-40B4-BE49-F238E27FC236}">
                <a16:creationId xmlns:a16="http://schemas.microsoft.com/office/drawing/2014/main" id="{DD1CA8B2-1021-C548-BEE6-BF57A64BA4F8}"/>
              </a:ext>
            </a:extLst>
          </p:cNvPr>
          <p:cNvGrpSpPr/>
          <p:nvPr/>
        </p:nvGrpSpPr>
        <p:grpSpPr>
          <a:xfrm>
            <a:off x="2635187" y="3177717"/>
            <a:ext cx="993093" cy="1456933"/>
            <a:chOff x="366446" y="3268351"/>
            <a:chExt cx="993093" cy="1456933"/>
          </a:xfrm>
        </p:grpSpPr>
        <p:pic>
          <p:nvPicPr>
            <p:cNvPr id="77" name="Picture 4">
              <a:extLst>
                <a:ext uri="{FF2B5EF4-FFF2-40B4-BE49-F238E27FC236}">
                  <a16:creationId xmlns:a16="http://schemas.microsoft.com/office/drawing/2014/main" id="{2F06FDC6-BADB-EA49-B8D8-E0C784BB1A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446" y="3268351"/>
              <a:ext cx="993093" cy="1456933"/>
            </a:xfrm>
            <a:prstGeom prst="rect">
              <a:avLst/>
            </a:prstGeom>
            <a:noFill/>
            <a:extLst>
              <a:ext uri="{909E8E84-426E-40DD-AFC4-6F175D3DCCD1}">
                <a14:hiddenFill xmlns:a14="http://schemas.microsoft.com/office/drawing/2010/main">
                  <a:solidFill>
                    <a:srgbClr val="FFFFFF"/>
                  </a:solidFill>
                </a14:hiddenFill>
              </a:ext>
            </a:extLst>
          </p:spPr>
        </p:pic>
        <p:sp>
          <p:nvSpPr>
            <p:cNvPr id="78" name="Rounded Rectangle 77">
              <a:extLst>
                <a:ext uri="{FF2B5EF4-FFF2-40B4-BE49-F238E27FC236}">
                  <a16:creationId xmlns:a16="http://schemas.microsoft.com/office/drawing/2014/main" id="{CE89DF9B-571F-DB48-B908-13B46142725A}"/>
                </a:ext>
              </a:extLst>
            </p:cNvPr>
            <p:cNvSpPr/>
            <p:nvPr/>
          </p:nvSpPr>
          <p:spPr>
            <a:xfrm>
              <a:off x="466768" y="4554738"/>
              <a:ext cx="819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PO</a:t>
              </a:r>
              <a:endParaRPr lang="en-US" dirty="0"/>
            </a:p>
          </p:txBody>
        </p:sp>
      </p:grpSp>
      <p:grpSp>
        <p:nvGrpSpPr>
          <p:cNvPr id="79" name="Group 78">
            <a:extLst>
              <a:ext uri="{FF2B5EF4-FFF2-40B4-BE49-F238E27FC236}">
                <a16:creationId xmlns:a16="http://schemas.microsoft.com/office/drawing/2014/main" id="{A34827ED-63D7-1A4E-9FBC-3D0E2E7338B2}"/>
              </a:ext>
            </a:extLst>
          </p:cNvPr>
          <p:cNvGrpSpPr/>
          <p:nvPr/>
        </p:nvGrpSpPr>
        <p:grpSpPr>
          <a:xfrm>
            <a:off x="1587802" y="3255431"/>
            <a:ext cx="911413" cy="1405809"/>
            <a:chOff x="7775387" y="1947815"/>
            <a:chExt cx="911413" cy="1405809"/>
          </a:xfrm>
        </p:grpSpPr>
        <p:pic>
          <p:nvPicPr>
            <p:cNvPr id="80" name="Picture 6">
              <a:extLst>
                <a:ext uri="{FF2B5EF4-FFF2-40B4-BE49-F238E27FC236}">
                  <a16:creationId xmlns:a16="http://schemas.microsoft.com/office/drawing/2014/main" id="{731425B4-B99F-9840-B00B-1FF8B84A4C5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75387" y="1947815"/>
              <a:ext cx="911413" cy="1361562"/>
            </a:xfrm>
            <a:prstGeom prst="rect">
              <a:avLst/>
            </a:prstGeom>
            <a:noFill/>
            <a:extLst>
              <a:ext uri="{909E8E84-426E-40DD-AFC4-6F175D3DCCD1}">
                <a14:hiddenFill xmlns:a14="http://schemas.microsoft.com/office/drawing/2010/main">
                  <a:solidFill>
                    <a:srgbClr val="FFFFFF"/>
                  </a:solidFill>
                </a14:hiddenFill>
              </a:ext>
            </a:extLst>
          </p:spPr>
        </p:pic>
        <p:sp>
          <p:nvSpPr>
            <p:cNvPr id="81" name="Rounded Rectangle 80">
              <a:extLst>
                <a:ext uri="{FF2B5EF4-FFF2-40B4-BE49-F238E27FC236}">
                  <a16:creationId xmlns:a16="http://schemas.microsoft.com/office/drawing/2014/main" id="{B0D77A93-14A2-1948-AA08-803F4B84981D}"/>
                </a:ext>
              </a:extLst>
            </p:cNvPr>
            <p:cNvSpPr/>
            <p:nvPr/>
          </p:nvSpPr>
          <p:spPr>
            <a:xfrm>
              <a:off x="7833671" y="3183078"/>
              <a:ext cx="819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RTE</a:t>
              </a:r>
              <a:endParaRPr lang="en-US" dirty="0"/>
            </a:p>
          </p:txBody>
        </p:sp>
      </p:grpSp>
      <p:grpSp>
        <p:nvGrpSpPr>
          <p:cNvPr id="82" name="Group 81">
            <a:extLst>
              <a:ext uri="{FF2B5EF4-FFF2-40B4-BE49-F238E27FC236}">
                <a16:creationId xmlns:a16="http://schemas.microsoft.com/office/drawing/2014/main" id="{2783592A-3D32-4748-B4D7-5E81086DE7A2}"/>
              </a:ext>
            </a:extLst>
          </p:cNvPr>
          <p:cNvGrpSpPr/>
          <p:nvPr/>
        </p:nvGrpSpPr>
        <p:grpSpPr>
          <a:xfrm>
            <a:off x="5468810" y="3159877"/>
            <a:ext cx="845770" cy="1457116"/>
            <a:chOff x="7807011" y="3259807"/>
            <a:chExt cx="845770" cy="1457116"/>
          </a:xfrm>
        </p:grpSpPr>
        <p:pic>
          <p:nvPicPr>
            <p:cNvPr id="83" name="Picture 2">
              <a:extLst>
                <a:ext uri="{FF2B5EF4-FFF2-40B4-BE49-F238E27FC236}">
                  <a16:creationId xmlns:a16="http://schemas.microsoft.com/office/drawing/2014/main" id="{291ABC1F-0784-EB41-9716-E1D7D555BE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7011" y="3259807"/>
              <a:ext cx="845770" cy="1390696"/>
            </a:xfrm>
            <a:prstGeom prst="rect">
              <a:avLst/>
            </a:prstGeom>
            <a:noFill/>
            <a:extLst>
              <a:ext uri="{909E8E84-426E-40DD-AFC4-6F175D3DCCD1}">
                <a14:hiddenFill xmlns:a14="http://schemas.microsoft.com/office/drawing/2010/main">
                  <a:solidFill>
                    <a:srgbClr val="FFFFFF"/>
                  </a:solidFill>
                </a14:hiddenFill>
              </a:ext>
            </a:extLst>
          </p:spPr>
        </p:pic>
        <p:sp>
          <p:nvSpPr>
            <p:cNvPr id="84" name="Rounded Rectangle 83">
              <a:extLst>
                <a:ext uri="{FF2B5EF4-FFF2-40B4-BE49-F238E27FC236}">
                  <a16:creationId xmlns:a16="http://schemas.microsoft.com/office/drawing/2014/main" id="{597D4D19-1FFE-5245-B6AA-DF2684376932}"/>
                </a:ext>
              </a:extLst>
            </p:cNvPr>
            <p:cNvSpPr/>
            <p:nvPr/>
          </p:nvSpPr>
          <p:spPr>
            <a:xfrm>
              <a:off x="7833671" y="4546377"/>
              <a:ext cx="819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SM</a:t>
              </a:r>
              <a:endParaRPr lang="en-US" dirty="0"/>
            </a:p>
          </p:txBody>
        </p:sp>
      </p:grpSp>
      <p:grpSp>
        <p:nvGrpSpPr>
          <p:cNvPr id="85" name="Group 84">
            <a:extLst>
              <a:ext uri="{FF2B5EF4-FFF2-40B4-BE49-F238E27FC236}">
                <a16:creationId xmlns:a16="http://schemas.microsoft.com/office/drawing/2014/main" id="{1EE6FEC1-6713-5C49-BE80-930E9A1BFD2F}"/>
              </a:ext>
            </a:extLst>
          </p:cNvPr>
          <p:cNvGrpSpPr/>
          <p:nvPr/>
        </p:nvGrpSpPr>
        <p:grpSpPr>
          <a:xfrm>
            <a:off x="3710476" y="3080882"/>
            <a:ext cx="1628424" cy="1553768"/>
            <a:chOff x="3737553" y="2628596"/>
            <a:chExt cx="1628196" cy="1713907"/>
          </a:xfrm>
        </p:grpSpPr>
        <p:grpSp>
          <p:nvGrpSpPr>
            <p:cNvPr id="86" name="Group 85">
              <a:extLst>
                <a:ext uri="{FF2B5EF4-FFF2-40B4-BE49-F238E27FC236}">
                  <a16:creationId xmlns:a16="http://schemas.microsoft.com/office/drawing/2014/main" id="{FBC98784-F21F-0843-AAA1-86FC24608A50}"/>
                </a:ext>
              </a:extLst>
            </p:cNvPr>
            <p:cNvGrpSpPr/>
            <p:nvPr/>
          </p:nvGrpSpPr>
          <p:grpSpPr>
            <a:xfrm>
              <a:off x="3737553" y="2628596"/>
              <a:ext cx="1628196" cy="1587481"/>
              <a:chOff x="5198740" y="1933248"/>
              <a:chExt cx="1628196" cy="1587481"/>
            </a:xfrm>
          </p:grpSpPr>
          <p:pic>
            <p:nvPicPr>
              <p:cNvPr id="88" name="Picture 6">
                <a:extLst>
                  <a:ext uri="{FF2B5EF4-FFF2-40B4-BE49-F238E27FC236}">
                    <a16:creationId xmlns:a16="http://schemas.microsoft.com/office/drawing/2014/main" id="{E911081F-1FCF-0B49-A566-783AE47DC9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15523" y="2063796"/>
                <a:ext cx="911413" cy="1361562"/>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a:extLst>
                  <a:ext uri="{FF2B5EF4-FFF2-40B4-BE49-F238E27FC236}">
                    <a16:creationId xmlns:a16="http://schemas.microsoft.com/office/drawing/2014/main" id="{FB6B5CD8-2744-234C-9CC0-4472288E3F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5951" y="1933248"/>
                <a:ext cx="845770" cy="1390696"/>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4">
                <a:extLst>
                  <a:ext uri="{FF2B5EF4-FFF2-40B4-BE49-F238E27FC236}">
                    <a16:creationId xmlns:a16="http://schemas.microsoft.com/office/drawing/2014/main" id="{3FC74084-DC2B-F046-965F-B0912FAE28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8740" y="2063796"/>
                <a:ext cx="993093" cy="1456933"/>
              </a:xfrm>
              <a:prstGeom prst="rect">
                <a:avLst/>
              </a:prstGeom>
              <a:noFill/>
              <a:extLst>
                <a:ext uri="{909E8E84-426E-40DD-AFC4-6F175D3DCCD1}">
                  <a14:hiddenFill xmlns:a14="http://schemas.microsoft.com/office/drawing/2010/main">
                    <a:solidFill>
                      <a:srgbClr val="FFFFFF"/>
                    </a:solidFill>
                  </a14:hiddenFill>
                </a:ext>
              </a:extLst>
            </p:spPr>
          </p:pic>
        </p:grpSp>
        <p:sp>
          <p:nvSpPr>
            <p:cNvPr id="87" name="Rounded Rectangle 86">
              <a:extLst>
                <a:ext uri="{FF2B5EF4-FFF2-40B4-BE49-F238E27FC236}">
                  <a16:creationId xmlns:a16="http://schemas.microsoft.com/office/drawing/2014/main" id="{6BA5A82B-B75C-7449-864D-EDDD9F8FDEF1}"/>
                </a:ext>
              </a:extLst>
            </p:cNvPr>
            <p:cNvSpPr/>
            <p:nvPr/>
          </p:nvSpPr>
          <p:spPr>
            <a:xfrm>
              <a:off x="3811214" y="4120706"/>
              <a:ext cx="1528582" cy="221797"/>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Agile Dev Team</a:t>
              </a:r>
              <a:endParaRPr lang="en-US" dirty="0"/>
            </a:p>
          </p:txBody>
        </p:sp>
      </p:grpSp>
      <p:grpSp>
        <p:nvGrpSpPr>
          <p:cNvPr id="91" name="Group 90">
            <a:extLst>
              <a:ext uri="{FF2B5EF4-FFF2-40B4-BE49-F238E27FC236}">
                <a16:creationId xmlns:a16="http://schemas.microsoft.com/office/drawing/2014/main" id="{EE6ECE9E-71C8-4948-BFA8-F7FC34B3BDBE}"/>
              </a:ext>
            </a:extLst>
          </p:cNvPr>
          <p:cNvGrpSpPr/>
          <p:nvPr/>
        </p:nvGrpSpPr>
        <p:grpSpPr>
          <a:xfrm>
            <a:off x="6470447" y="3199232"/>
            <a:ext cx="911413" cy="1405809"/>
            <a:chOff x="7775387" y="1947815"/>
            <a:chExt cx="911413" cy="1405809"/>
          </a:xfrm>
        </p:grpSpPr>
        <p:pic>
          <p:nvPicPr>
            <p:cNvPr id="92" name="Picture 6">
              <a:extLst>
                <a:ext uri="{FF2B5EF4-FFF2-40B4-BE49-F238E27FC236}">
                  <a16:creationId xmlns:a16="http://schemas.microsoft.com/office/drawing/2014/main" id="{9C26332F-478F-DB4A-9871-0168EDBF41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75387" y="1947815"/>
              <a:ext cx="911413" cy="1361562"/>
            </a:xfrm>
            <a:prstGeom prst="rect">
              <a:avLst/>
            </a:prstGeom>
            <a:noFill/>
            <a:extLst>
              <a:ext uri="{909E8E84-426E-40DD-AFC4-6F175D3DCCD1}">
                <a14:hiddenFill xmlns:a14="http://schemas.microsoft.com/office/drawing/2010/main">
                  <a:solidFill>
                    <a:srgbClr val="FFFFFF"/>
                  </a:solidFill>
                </a14:hiddenFill>
              </a:ext>
            </a:extLst>
          </p:spPr>
        </p:pic>
        <p:sp>
          <p:nvSpPr>
            <p:cNvPr id="93" name="Rounded Rectangle 92">
              <a:extLst>
                <a:ext uri="{FF2B5EF4-FFF2-40B4-BE49-F238E27FC236}">
                  <a16:creationId xmlns:a16="http://schemas.microsoft.com/office/drawing/2014/main" id="{672D22A0-18E9-7A42-ABE8-8EE7C440C305}"/>
                </a:ext>
              </a:extLst>
            </p:cNvPr>
            <p:cNvSpPr/>
            <p:nvPr/>
          </p:nvSpPr>
          <p:spPr>
            <a:xfrm>
              <a:off x="7833671" y="3183078"/>
              <a:ext cx="819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Client</a:t>
              </a:r>
              <a:endParaRPr lang="en-US" dirty="0"/>
            </a:p>
          </p:txBody>
        </p:sp>
      </p:grpSp>
      <p:sp>
        <p:nvSpPr>
          <p:cNvPr id="94" name="Title 1">
            <a:extLst>
              <a:ext uri="{FF2B5EF4-FFF2-40B4-BE49-F238E27FC236}">
                <a16:creationId xmlns:a16="http://schemas.microsoft.com/office/drawing/2014/main" id="{288DE8B1-D124-B04C-8B21-D86753B6EDF9}"/>
              </a:ext>
            </a:extLst>
          </p:cNvPr>
          <p:cNvSpPr>
            <a:spLocks noGrp="1"/>
          </p:cNvSpPr>
          <p:nvPr>
            <p:ph type="title"/>
          </p:nvPr>
        </p:nvSpPr>
        <p:spPr>
          <a:xfrm>
            <a:off x="694944" y="0"/>
            <a:ext cx="7991856" cy="1030637"/>
          </a:xfrm>
        </p:spPr>
        <p:txBody>
          <a:bodyPr/>
          <a:lstStyle/>
          <a:p>
            <a:r>
              <a:rPr lang="en-US" dirty="0"/>
              <a:t>WORKSHOP</a:t>
            </a:r>
            <a:br>
              <a:rPr lang="en-US" dirty="0"/>
            </a:br>
            <a:r>
              <a:rPr lang="en-US" sz="2400" dirty="0"/>
              <a:t>PRODUCT DEVELOPMENT PROCESS: ACTORS</a:t>
            </a:r>
          </a:p>
        </p:txBody>
      </p:sp>
      <p:grpSp>
        <p:nvGrpSpPr>
          <p:cNvPr id="13" name="Group 12">
            <a:extLst>
              <a:ext uri="{FF2B5EF4-FFF2-40B4-BE49-F238E27FC236}">
                <a16:creationId xmlns:a16="http://schemas.microsoft.com/office/drawing/2014/main" id="{C6163A59-7087-B044-BBB2-DF580F3D2F82}"/>
              </a:ext>
            </a:extLst>
          </p:cNvPr>
          <p:cNvGrpSpPr/>
          <p:nvPr/>
        </p:nvGrpSpPr>
        <p:grpSpPr>
          <a:xfrm>
            <a:off x="7467534" y="3168083"/>
            <a:ext cx="985110" cy="1436958"/>
            <a:chOff x="7257819" y="3175487"/>
            <a:chExt cx="985110" cy="1436958"/>
          </a:xfrm>
        </p:grpSpPr>
        <p:pic>
          <p:nvPicPr>
            <p:cNvPr id="9" name="Picture 8" descr="A picture containing text, silhouette&#10;&#10;Description automatically generated">
              <a:extLst>
                <a:ext uri="{FF2B5EF4-FFF2-40B4-BE49-F238E27FC236}">
                  <a16:creationId xmlns:a16="http://schemas.microsoft.com/office/drawing/2014/main" id="{3E980E46-9DC9-DF43-969C-DDF6C847651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98236" y="3175487"/>
              <a:ext cx="941702" cy="1400480"/>
            </a:xfrm>
            <a:prstGeom prst="rect">
              <a:avLst/>
            </a:prstGeom>
          </p:spPr>
        </p:pic>
        <p:sp>
          <p:nvSpPr>
            <p:cNvPr id="95" name="Rounded Rectangle 94">
              <a:extLst>
                <a:ext uri="{FF2B5EF4-FFF2-40B4-BE49-F238E27FC236}">
                  <a16:creationId xmlns:a16="http://schemas.microsoft.com/office/drawing/2014/main" id="{04E13834-6005-5D44-9EBA-49D10484B406}"/>
                </a:ext>
              </a:extLst>
            </p:cNvPr>
            <p:cNvSpPr/>
            <p:nvPr/>
          </p:nvSpPr>
          <p:spPr>
            <a:xfrm>
              <a:off x="7257819" y="4441899"/>
              <a:ext cx="985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Specialist</a:t>
              </a:r>
              <a:endParaRPr lang="en-US" dirty="0"/>
            </a:p>
          </p:txBody>
        </p:sp>
      </p:grpSp>
      <p:sp>
        <p:nvSpPr>
          <p:cNvPr id="23" name="Rectangle 22">
            <a:extLst>
              <a:ext uri="{FF2B5EF4-FFF2-40B4-BE49-F238E27FC236}">
                <a16:creationId xmlns:a16="http://schemas.microsoft.com/office/drawing/2014/main" id="{E22DFDCA-1C26-2A4D-B262-CBA610F69A1B}"/>
              </a:ext>
            </a:extLst>
          </p:cNvPr>
          <p:cNvSpPr/>
          <p:nvPr/>
        </p:nvSpPr>
        <p:spPr>
          <a:xfrm>
            <a:off x="119639" y="3255431"/>
            <a:ext cx="6265133" cy="1478939"/>
          </a:xfrm>
          <a:prstGeom prst="rect">
            <a:avLst/>
          </a:prstGeom>
          <a:solidFill>
            <a:schemeClr val="bg1">
              <a:alpha val="5953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6" name="Rectangle 95">
            <a:extLst>
              <a:ext uri="{FF2B5EF4-FFF2-40B4-BE49-F238E27FC236}">
                <a16:creationId xmlns:a16="http://schemas.microsoft.com/office/drawing/2014/main" id="{BC9CCA0D-8B45-4143-9729-523DAD8E49D5}"/>
              </a:ext>
            </a:extLst>
          </p:cNvPr>
          <p:cNvSpPr/>
          <p:nvPr/>
        </p:nvSpPr>
        <p:spPr>
          <a:xfrm>
            <a:off x="7381860" y="3255431"/>
            <a:ext cx="1533538" cy="1478939"/>
          </a:xfrm>
          <a:prstGeom prst="rect">
            <a:avLst/>
          </a:prstGeom>
          <a:solidFill>
            <a:schemeClr val="bg1">
              <a:alpha val="5953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8" name="TextBox 97">
            <a:extLst>
              <a:ext uri="{FF2B5EF4-FFF2-40B4-BE49-F238E27FC236}">
                <a16:creationId xmlns:a16="http://schemas.microsoft.com/office/drawing/2014/main" id="{7A33A8DF-13B8-B544-93BA-FF7E0622E5FB}"/>
              </a:ext>
            </a:extLst>
          </p:cNvPr>
          <p:cNvSpPr txBox="1"/>
          <p:nvPr/>
        </p:nvSpPr>
        <p:spPr>
          <a:xfrm>
            <a:off x="3176037" y="1390151"/>
            <a:ext cx="5739362" cy="2062103"/>
          </a:xfrm>
          <a:prstGeom prst="rect">
            <a:avLst/>
          </a:prstGeom>
          <a:noFill/>
        </p:spPr>
        <p:txBody>
          <a:bodyPr wrap="square" rtlCol="0">
            <a:spAutoFit/>
          </a:bodyPr>
          <a:lstStyle/>
          <a:p>
            <a:pPr marL="285750" indent="-285750">
              <a:buFont typeface="Arial" panose="020B0604020202020204" pitchFamily="34" charset="0"/>
              <a:buChar char="•"/>
            </a:pPr>
            <a:r>
              <a:rPr lang="en-US" sz="1600" i="1" dirty="0">
                <a:solidFill>
                  <a:schemeClr val="bg2">
                    <a:lumMod val="50000"/>
                  </a:schemeClr>
                </a:solidFill>
              </a:rPr>
              <a:t>Communicate needs in terms of roles and outcomes</a:t>
            </a:r>
          </a:p>
          <a:p>
            <a:pPr marL="285750" indent="-285750">
              <a:buFont typeface="Arial" panose="020B0604020202020204" pitchFamily="34" charset="0"/>
              <a:buChar char="•"/>
            </a:pPr>
            <a:r>
              <a:rPr lang="en-US" sz="1600" i="1" dirty="0">
                <a:solidFill>
                  <a:schemeClr val="bg2">
                    <a:lumMod val="50000"/>
                  </a:schemeClr>
                </a:solidFill>
              </a:rPr>
              <a:t>Own the domain-space usage of product solutions</a:t>
            </a:r>
          </a:p>
          <a:p>
            <a:pPr marL="285750" indent="-285750">
              <a:buFont typeface="Arial" panose="020B0604020202020204" pitchFamily="34" charset="0"/>
              <a:buChar char="•"/>
            </a:pPr>
            <a:r>
              <a:rPr lang="en-US" sz="1600" i="1" dirty="0">
                <a:solidFill>
                  <a:schemeClr val="bg2">
                    <a:lumMod val="50000"/>
                  </a:schemeClr>
                </a:solidFill>
              </a:rPr>
              <a:t>Participate in sharing insights during product management creation of the backlog, answer questions during refinement, participate in realized work during Sprints, provide insights during Sprint Reviews on “what’s next”</a:t>
            </a:r>
          </a:p>
          <a:p>
            <a:pPr marL="285750" indent="-285750">
              <a:buFont typeface="Arial" panose="020B0604020202020204" pitchFamily="34" charset="0"/>
              <a:buChar char="•"/>
            </a:pPr>
            <a:r>
              <a:rPr lang="en-US" sz="1600" i="1" dirty="0">
                <a:solidFill>
                  <a:schemeClr val="bg2">
                    <a:lumMod val="50000"/>
                  </a:schemeClr>
                </a:solidFill>
              </a:rPr>
              <a:t>Answer ideation questions and disappear until the work is done</a:t>
            </a:r>
          </a:p>
        </p:txBody>
      </p:sp>
    </p:spTree>
    <p:extLst>
      <p:ext uri="{BB962C8B-B14F-4D97-AF65-F5344CB8AC3E}">
        <p14:creationId xmlns:p14="http://schemas.microsoft.com/office/powerpoint/2010/main" val="2922848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Box 96">
            <a:extLst>
              <a:ext uri="{FF2B5EF4-FFF2-40B4-BE49-F238E27FC236}">
                <a16:creationId xmlns:a16="http://schemas.microsoft.com/office/drawing/2014/main" id="{F7BA37CC-1212-C547-821F-FEAB32B4E949}"/>
              </a:ext>
            </a:extLst>
          </p:cNvPr>
          <p:cNvSpPr txBox="1"/>
          <p:nvPr/>
        </p:nvSpPr>
        <p:spPr>
          <a:xfrm>
            <a:off x="593164" y="1373102"/>
            <a:ext cx="2602963" cy="1815882"/>
          </a:xfrm>
          <a:prstGeom prst="rect">
            <a:avLst/>
          </a:prstGeom>
          <a:noFill/>
        </p:spPr>
        <p:txBody>
          <a:bodyPr wrap="square" rtlCol="0">
            <a:spAutoFit/>
          </a:bodyPr>
          <a:lstStyle/>
          <a:p>
            <a:r>
              <a:rPr lang="en-US" sz="1600" b="1" dirty="0">
                <a:solidFill>
                  <a:schemeClr val="bg2">
                    <a:lumMod val="50000"/>
                  </a:schemeClr>
                </a:solidFill>
              </a:rPr>
              <a:t>Role:</a:t>
            </a:r>
          </a:p>
          <a:p>
            <a:r>
              <a:rPr lang="en-US" sz="1600" b="1" dirty="0">
                <a:solidFill>
                  <a:schemeClr val="bg2">
                    <a:lumMod val="50000"/>
                  </a:schemeClr>
                </a:solidFill>
              </a:rPr>
              <a:t>Core Responsibilities:</a:t>
            </a:r>
          </a:p>
          <a:p>
            <a:r>
              <a:rPr lang="en-US" sz="1600" b="1" dirty="0">
                <a:solidFill>
                  <a:schemeClr val="bg2">
                    <a:lumMod val="50000"/>
                  </a:schemeClr>
                </a:solidFill>
              </a:rPr>
              <a:t>DOs:</a:t>
            </a:r>
          </a:p>
          <a:p>
            <a:br>
              <a:rPr lang="en-US" sz="1600" b="1" dirty="0">
                <a:solidFill>
                  <a:schemeClr val="bg2">
                    <a:lumMod val="50000"/>
                  </a:schemeClr>
                </a:solidFill>
              </a:rPr>
            </a:br>
            <a:endParaRPr lang="en-US" sz="1600" b="1" dirty="0">
              <a:solidFill>
                <a:schemeClr val="bg2">
                  <a:lumMod val="50000"/>
                </a:schemeClr>
              </a:solidFill>
            </a:endParaRPr>
          </a:p>
          <a:p>
            <a:endParaRPr lang="en-US" sz="1600" b="1" dirty="0">
              <a:solidFill>
                <a:schemeClr val="bg2">
                  <a:lumMod val="50000"/>
                </a:schemeClr>
              </a:solidFill>
            </a:endParaRPr>
          </a:p>
          <a:p>
            <a:r>
              <a:rPr lang="en-US" sz="1600" b="1" dirty="0">
                <a:solidFill>
                  <a:schemeClr val="bg2">
                    <a:lumMod val="50000"/>
                  </a:schemeClr>
                </a:solidFill>
              </a:rPr>
              <a:t>DON’Ts:</a:t>
            </a:r>
          </a:p>
        </p:txBody>
      </p:sp>
      <p:sp>
        <p:nvSpPr>
          <p:cNvPr id="4" name="Slide Number Placeholder 3">
            <a:extLst>
              <a:ext uri="{FF2B5EF4-FFF2-40B4-BE49-F238E27FC236}">
                <a16:creationId xmlns:a16="http://schemas.microsoft.com/office/drawing/2014/main" id="{A53EF7C5-293E-4688-BE1D-CB071C256CFF}"/>
              </a:ext>
            </a:extLst>
          </p:cNvPr>
          <p:cNvSpPr>
            <a:spLocks noGrp="1"/>
          </p:cNvSpPr>
          <p:nvPr>
            <p:ph type="sldNum" sz="quarter" idx="11"/>
          </p:nvPr>
        </p:nvSpPr>
        <p:spPr/>
        <p:txBody>
          <a:bodyPr/>
          <a:lstStyle/>
          <a:p>
            <a:fld id="{6575370D-4E78-C44F-8DB3-41D140BF8DE9}" type="slidenum">
              <a:rPr lang="en-US" smtClean="0"/>
              <a:pPr/>
              <a:t>18</a:t>
            </a:fld>
            <a:endParaRPr lang="en-US" dirty="0"/>
          </a:p>
        </p:txBody>
      </p:sp>
      <p:sp>
        <p:nvSpPr>
          <p:cNvPr id="7" name="TextBox 6">
            <a:extLst>
              <a:ext uri="{FF2B5EF4-FFF2-40B4-BE49-F238E27FC236}">
                <a16:creationId xmlns:a16="http://schemas.microsoft.com/office/drawing/2014/main" id="{51F895E7-9D3D-A944-86B9-04B3E9393C43}"/>
              </a:ext>
            </a:extLst>
          </p:cNvPr>
          <p:cNvSpPr txBox="1"/>
          <p:nvPr/>
        </p:nvSpPr>
        <p:spPr>
          <a:xfrm>
            <a:off x="593164" y="1031606"/>
            <a:ext cx="8093636" cy="369332"/>
          </a:xfrm>
          <a:prstGeom prst="rect">
            <a:avLst/>
          </a:prstGeom>
          <a:noFill/>
        </p:spPr>
        <p:txBody>
          <a:bodyPr wrap="square" rtlCol="0">
            <a:spAutoFit/>
          </a:bodyPr>
          <a:lstStyle/>
          <a:p>
            <a:r>
              <a:rPr lang="en-US" sz="1600" b="1" dirty="0">
                <a:solidFill>
                  <a:srgbClr val="000000"/>
                </a:solidFill>
              </a:rPr>
              <a:t>Who participates?              </a:t>
            </a:r>
            <a:r>
              <a:rPr lang="en-US" b="1" dirty="0">
                <a:solidFill>
                  <a:schemeClr val="bg2">
                    <a:lumMod val="50000"/>
                  </a:schemeClr>
                </a:solidFill>
              </a:rPr>
              <a:t>SPECIALISTS</a:t>
            </a:r>
          </a:p>
        </p:txBody>
      </p:sp>
      <p:pic>
        <p:nvPicPr>
          <p:cNvPr id="67" name="Picture 66" descr="A picture containing text, sign&#10;&#10;Description automatically generated">
            <a:extLst>
              <a:ext uri="{FF2B5EF4-FFF2-40B4-BE49-F238E27FC236}">
                <a16:creationId xmlns:a16="http://schemas.microsoft.com/office/drawing/2014/main" id="{BDF370C5-9F57-5E49-9033-28D4103FAB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3589" y="2938415"/>
            <a:ext cx="227341" cy="221462"/>
          </a:xfrm>
          <a:prstGeom prst="rect">
            <a:avLst/>
          </a:prstGeom>
        </p:spPr>
      </p:pic>
      <p:pic>
        <p:nvPicPr>
          <p:cNvPr id="68" name="Picture 67" descr="Icon&#10;&#10;Description automatically generated">
            <a:extLst>
              <a:ext uri="{FF2B5EF4-FFF2-40B4-BE49-F238E27FC236}">
                <a16:creationId xmlns:a16="http://schemas.microsoft.com/office/drawing/2014/main" id="{3F73FFD2-9083-AB45-B75A-A8DDBE6FD6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2566" y="1910284"/>
            <a:ext cx="227341" cy="221462"/>
          </a:xfrm>
          <a:prstGeom prst="rect">
            <a:avLst/>
          </a:prstGeom>
        </p:spPr>
      </p:pic>
      <p:grpSp>
        <p:nvGrpSpPr>
          <p:cNvPr id="71" name="Group 70">
            <a:extLst>
              <a:ext uri="{FF2B5EF4-FFF2-40B4-BE49-F238E27FC236}">
                <a16:creationId xmlns:a16="http://schemas.microsoft.com/office/drawing/2014/main" id="{182C487A-E8F7-B345-B8B5-0C506028FAA1}"/>
              </a:ext>
            </a:extLst>
          </p:cNvPr>
          <p:cNvGrpSpPr/>
          <p:nvPr/>
        </p:nvGrpSpPr>
        <p:grpSpPr>
          <a:xfrm>
            <a:off x="544137" y="3218824"/>
            <a:ext cx="845770" cy="1443304"/>
            <a:chOff x="440108" y="1918681"/>
            <a:chExt cx="845770" cy="1443304"/>
          </a:xfrm>
        </p:grpSpPr>
        <p:pic>
          <p:nvPicPr>
            <p:cNvPr id="72" name="Picture 2">
              <a:extLst>
                <a:ext uri="{FF2B5EF4-FFF2-40B4-BE49-F238E27FC236}">
                  <a16:creationId xmlns:a16="http://schemas.microsoft.com/office/drawing/2014/main" id="{500B7EAC-C88D-DD4C-BE67-BC1BD8AD1C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108" y="1918681"/>
              <a:ext cx="845770" cy="1390696"/>
            </a:xfrm>
            <a:prstGeom prst="rect">
              <a:avLst/>
            </a:prstGeom>
            <a:noFill/>
            <a:extLst>
              <a:ext uri="{909E8E84-426E-40DD-AFC4-6F175D3DCCD1}">
                <a14:hiddenFill xmlns:a14="http://schemas.microsoft.com/office/drawing/2010/main">
                  <a:solidFill>
                    <a:srgbClr val="FFFFFF"/>
                  </a:solidFill>
                </a14:hiddenFill>
              </a:ext>
            </a:extLst>
          </p:spPr>
        </p:pic>
        <p:sp>
          <p:nvSpPr>
            <p:cNvPr id="73" name="Rounded Rectangle 72">
              <a:extLst>
                <a:ext uri="{FF2B5EF4-FFF2-40B4-BE49-F238E27FC236}">
                  <a16:creationId xmlns:a16="http://schemas.microsoft.com/office/drawing/2014/main" id="{E0071787-899E-4746-814D-BB9C5B38F85A}"/>
                </a:ext>
              </a:extLst>
            </p:cNvPr>
            <p:cNvSpPr/>
            <p:nvPr/>
          </p:nvSpPr>
          <p:spPr>
            <a:xfrm>
              <a:off x="466768" y="3191439"/>
              <a:ext cx="819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PM</a:t>
              </a:r>
              <a:endParaRPr lang="en-US" dirty="0"/>
            </a:p>
          </p:txBody>
        </p:sp>
      </p:grpSp>
      <p:grpSp>
        <p:nvGrpSpPr>
          <p:cNvPr id="75" name="Group 74">
            <a:extLst>
              <a:ext uri="{FF2B5EF4-FFF2-40B4-BE49-F238E27FC236}">
                <a16:creationId xmlns:a16="http://schemas.microsoft.com/office/drawing/2014/main" id="{DD1CA8B2-1021-C548-BEE6-BF57A64BA4F8}"/>
              </a:ext>
            </a:extLst>
          </p:cNvPr>
          <p:cNvGrpSpPr/>
          <p:nvPr/>
        </p:nvGrpSpPr>
        <p:grpSpPr>
          <a:xfrm>
            <a:off x="2635187" y="3177717"/>
            <a:ext cx="993093" cy="1456933"/>
            <a:chOff x="366446" y="3268351"/>
            <a:chExt cx="993093" cy="1456933"/>
          </a:xfrm>
        </p:grpSpPr>
        <p:pic>
          <p:nvPicPr>
            <p:cNvPr id="77" name="Picture 4">
              <a:extLst>
                <a:ext uri="{FF2B5EF4-FFF2-40B4-BE49-F238E27FC236}">
                  <a16:creationId xmlns:a16="http://schemas.microsoft.com/office/drawing/2014/main" id="{2F06FDC6-BADB-EA49-B8D8-E0C784BB1A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446" y="3268351"/>
              <a:ext cx="993093" cy="1456933"/>
            </a:xfrm>
            <a:prstGeom prst="rect">
              <a:avLst/>
            </a:prstGeom>
            <a:noFill/>
            <a:extLst>
              <a:ext uri="{909E8E84-426E-40DD-AFC4-6F175D3DCCD1}">
                <a14:hiddenFill xmlns:a14="http://schemas.microsoft.com/office/drawing/2010/main">
                  <a:solidFill>
                    <a:srgbClr val="FFFFFF"/>
                  </a:solidFill>
                </a14:hiddenFill>
              </a:ext>
            </a:extLst>
          </p:spPr>
        </p:pic>
        <p:sp>
          <p:nvSpPr>
            <p:cNvPr id="78" name="Rounded Rectangle 77">
              <a:extLst>
                <a:ext uri="{FF2B5EF4-FFF2-40B4-BE49-F238E27FC236}">
                  <a16:creationId xmlns:a16="http://schemas.microsoft.com/office/drawing/2014/main" id="{CE89DF9B-571F-DB48-B908-13B46142725A}"/>
                </a:ext>
              </a:extLst>
            </p:cNvPr>
            <p:cNvSpPr/>
            <p:nvPr/>
          </p:nvSpPr>
          <p:spPr>
            <a:xfrm>
              <a:off x="466768" y="4554738"/>
              <a:ext cx="819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PO</a:t>
              </a:r>
              <a:endParaRPr lang="en-US" dirty="0"/>
            </a:p>
          </p:txBody>
        </p:sp>
      </p:grpSp>
      <p:grpSp>
        <p:nvGrpSpPr>
          <p:cNvPr id="79" name="Group 78">
            <a:extLst>
              <a:ext uri="{FF2B5EF4-FFF2-40B4-BE49-F238E27FC236}">
                <a16:creationId xmlns:a16="http://schemas.microsoft.com/office/drawing/2014/main" id="{A34827ED-63D7-1A4E-9FBC-3D0E2E7338B2}"/>
              </a:ext>
            </a:extLst>
          </p:cNvPr>
          <p:cNvGrpSpPr/>
          <p:nvPr/>
        </p:nvGrpSpPr>
        <p:grpSpPr>
          <a:xfrm>
            <a:off x="1587802" y="3255431"/>
            <a:ext cx="911413" cy="1405809"/>
            <a:chOff x="7775387" y="1947815"/>
            <a:chExt cx="911413" cy="1405809"/>
          </a:xfrm>
        </p:grpSpPr>
        <p:pic>
          <p:nvPicPr>
            <p:cNvPr id="80" name="Picture 6">
              <a:extLst>
                <a:ext uri="{FF2B5EF4-FFF2-40B4-BE49-F238E27FC236}">
                  <a16:creationId xmlns:a16="http://schemas.microsoft.com/office/drawing/2014/main" id="{731425B4-B99F-9840-B00B-1FF8B84A4C5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75387" y="1947815"/>
              <a:ext cx="911413" cy="1361562"/>
            </a:xfrm>
            <a:prstGeom prst="rect">
              <a:avLst/>
            </a:prstGeom>
            <a:noFill/>
            <a:extLst>
              <a:ext uri="{909E8E84-426E-40DD-AFC4-6F175D3DCCD1}">
                <a14:hiddenFill xmlns:a14="http://schemas.microsoft.com/office/drawing/2010/main">
                  <a:solidFill>
                    <a:srgbClr val="FFFFFF"/>
                  </a:solidFill>
                </a14:hiddenFill>
              </a:ext>
            </a:extLst>
          </p:spPr>
        </p:pic>
        <p:sp>
          <p:nvSpPr>
            <p:cNvPr id="81" name="Rounded Rectangle 80">
              <a:extLst>
                <a:ext uri="{FF2B5EF4-FFF2-40B4-BE49-F238E27FC236}">
                  <a16:creationId xmlns:a16="http://schemas.microsoft.com/office/drawing/2014/main" id="{B0D77A93-14A2-1948-AA08-803F4B84981D}"/>
                </a:ext>
              </a:extLst>
            </p:cNvPr>
            <p:cNvSpPr/>
            <p:nvPr/>
          </p:nvSpPr>
          <p:spPr>
            <a:xfrm>
              <a:off x="7833671" y="3183078"/>
              <a:ext cx="819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RTE</a:t>
              </a:r>
              <a:endParaRPr lang="en-US" dirty="0"/>
            </a:p>
          </p:txBody>
        </p:sp>
      </p:grpSp>
      <p:grpSp>
        <p:nvGrpSpPr>
          <p:cNvPr id="82" name="Group 81">
            <a:extLst>
              <a:ext uri="{FF2B5EF4-FFF2-40B4-BE49-F238E27FC236}">
                <a16:creationId xmlns:a16="http://schemas.microsoft.com/office/drawing/2014/main" id="{2783592A-3D32-4748-B4D7-5E81086DE7A2}"/>
              </a:ext>
            </a:extLst>
          </p:cNvPr>
          <p:cNvGrpSpPr/>
          <p:nvPr/>
        </p:nvGrpSpPr>
        <p:grpSpPr>
          <a:xfrm>
            <a:off x="5468810" y="3159877"/>
            <a:ext cx="845770" cy="1457116"/>
            <a:chOff x="7807011" y="3259807"/>
            <a:chExt cx="845770" cy="1457116"/>
          </a:xfrm>
        </p:grpSpPr>
        <p:pic>
          <p:nvPicPr>
            <p:cNvPr id="83" name="Picture 2">
              <a:extLst>
                <a:ext uri="{FF2B5EF4-FFF2-40B4-BE49-F238E27FC236}">
                  <a16:creationId xmlns:a16="http://schemas.microsoft.com/office/drawing/2014/main" id="{291ABC1F-0784-EB41-9716-E1D7D555BE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7011" y="3259807"/>
              <a:ext cx="845770" cy="1390696"/>
            </a:xfrm>
            <a:prstGeom prst="rect">
              <a:avLst/>
            </a:prstGeom>
            <a:noFill/>
            <a:extLst>
              <a:ext uri="{909E8E84-426E-40DD-AFC4-6F175D3DCCD1}">
                <a14:hiddenFill xmlns:a14="http://schemas.microsoft.com/office/drawing/2010/main">
                  <a:solidFill>
                    <a:srgbClr val="FFFFFF"/>
                  </a:solidFill>
                </a14:hiddenFill>
              </a:ext>
            </a:extLst>
          </p:spPr>
        </p:pic>
        <p:sp>
          <p:nvSpPr>
            <p:cNvPr id="84" name="Rounded Rectangle 83">
              <a:extLst>
                <a:ext uri="{FF2B5EF4-FFF2-40B4-BE49-F238E27FC236}">
                  <a16:creationId xmlns:a16="http://schemas.microsoft.com/office/drawing/2014/main" id="{597D4D19-1FFE-5245-B6AA-DF2684376932}"/>
                </a:ext>
              </a:extLst>
            </p:cNvPr>
            <p:cNvSpPr/>
            <p:nvPr/>
          </p:nvSpPr>
          <p:spPr>
            <a:xfrm>
              <a:off x="7833671" y="4546377"/>
              <a:ext cx="819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SM</a:t>
              </a:r>
              <a:endParaRPr lang="en-US" dirty="0"/>
            </a:p>
          </p:txBody>
        </p:sp>
      </p:grpSp>
      <p:grpSp>
        <p:nvGrpSpPr>
          <p:cNvPr id="85" name="Group 84">
            <a:extLst>
              <a:ext uri="{FF2B5EF4-FFF2-40B4-BE49-F238E27FC236}">
                <a16:creationId xmlns:a16="http://schemas.microsoft.com/office/drawing/2014/main" id="{1EE6FEC1-6713-5C49-BE80-930E9A1BFD2F}"/>
              </a:ext>
            </a:extLst>
          </p:cNvPr>
          <p:cNvGrpSpPr/>
          <p:nvPr/>
        </p:nvGrpSpPr>
        <p:grpSpPr>
          <a:xfrm>
            <a:off x="3710476" y="3080882"/>
            <a:ext cx="1628424" cy="1553768"/>
            <a:chOff x="3737553" y="2628596"/>
            <a:chExt cx="1628196" cy="1713907"/>
          </a:xfrm>
        </p:grpSpPr>
        <p:grpSp>
          <p:nvGrpSpPr>
            <p:cNvPr id="86" name="Group 85">
              <a:extLst>
                <a:ext uri="{FF2B5EF4-FFF2-40B4-BE49-F238E27FC236}">
                  <a16:creationId xmlns:a16="http://schemas.microsoft.com/office/drawing/2014/main" id="{FBC98784-F21F-0843-AAA1-86FC24608A50}"/>
                </a:ext>
              </a:extLst>
            </p:cNvPr>
            <p:cNvGrpSpPr/>
            <p:nvPr/>
          </p:nvGrpSpPr>
          <p:grpSpPr>
            <a:xfrm>
              <a:off x="3737553" y="2628596"/>
              <a:ext cx="1628196" cy="1587481"/>
              <a:chOff x="5198740" y="1933248"/>
              <a:chExt cx="1628196" cy="1587481"/>
            </a:xfrm>
          </p:grpSpPr>
          <p:pic>
            <p:nvPicPr>
              <p:cNvPr id="88" name="Picture 6">
                <a:extLst>
                  <a:ext uri="{FF2B5EF4-FFF2-40B4-BE49-F238E27FC236}">
                    <a16:creationId xmlns:a16="http://schemas.microsoft.com/office/drawing/2014/main" id="{E911081F-1FCF-0B49-A566-783AE47DC9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15523" y="2063796"/>
                <a:ext cx="911413" cy="1361562"/>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a:extLst>
                  <a:ext uri="{FF2B5EF4-FFF2-40B4-BE49-F238E27FC236}">
                    <a16:creationId xmlns:a16="http://schemas.microsoft.com/office/drawing/2014/main" id="{FB6B5CD8-2744-234C-9CC0-4472288E3F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5951" y="1933248"/>
                <a:ext cx="845770" cy="1390696"/>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4">
                <a:extLst>
                  <a:ext uri="{FF2B5EF4-FFF2-40B4-BE49-F238E27FC236}">
                    <a16:creationId xmlns:a16="http://schemas.microsoft.com/office/drawing/2014/main" id="{3FC74084-DC2B-F046-965F-B0912FAE28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8740" y="2063796"/>
                <a:ext cx="993093" cy="1456933"/>
              </a:xfrm>
              <a:prstGeom prst="rect">
                <a:avLst/>
              </a:prstGeom>
              <a:noFill/>
              <a:extLst>
                <a:ext uri="{909E8E84-426E-40DD-AFC4-6F175D3DCCD1}">
                  <a14:hiddenFill xmlns:a14="http://schemas.microsoft.com/office/drawing/2010/main">
                    <a:solidFill>
                      <a:srgbClr val="FFFFFF"/>
                    </a:solidFill>
                  </a14:hiddenFill>
                </a:ext>
              </a:extLst>
            </p:spPr>
          </p:pic>
        </p:grpSp>
        <p:sp>
          <p:nvSpPr>
            <p:cNvPr id="87" name="Rounded Rectangle 86">
              <a:extLst>
                <a:ext uri="{FF2B5EF4-FFF2-40B4-BE49-F238E27FC236}">
                  <a16:creationId xmlns:a16="http://schemas.microsoft.com/office/drawing/2014/main" id="{6BA5A82B-B75C-7449-864D-EDDD9F8FDEF1}"/>
                </a:ext>
              </a:extLst>
            </p:cNvPr>
            <p:cNvSpPr/>
            <p:nvPr/>
          </p:nvSpPr>
          <p:spPr>
            <a:xfrm>
              <a:off x="3811214" y="4120706"/>
              <a:ext cx="1528582" cy="221797"/>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Agile Dev Team</a:t>
              </a:r>
              <a:endParaRPr lang="en-US" dirty="0"/>
            </a:p>
          </p:txBody>
        </p:sp>
      </p:grpSp>
      <p:grpSp>
        <p:nvGrpSpPr>
          <p:cNvPr id="91" name="Group 90">
            <a:extLst>
              <a:ext uri="{FF2B5EF4-FFF2-40B4-BE49-F238E27FC236}">
                <a16:creationId xmlns:a16="http://schemas.microsoft.com/office/drawing/2014/main" id="{EE6ECE9E-71C8-4948-BFA8-F7FC34B3BDBE}"/>
              </a:ext>
            </a:extLst>
          </p:cNvPr>
          <p:cNvGrpSpPr/>
          <p:nvPr/>
        </p:nvGrpSpPr>
        <p:grpSpPr>
          <a:xfrm>
            <a:off x="6470447" y="3199232"/>
            <a:ext cx="911413" cy="1405809"/>
            <a:chOff x="7775387" y="1947815"/>
            <a:chExt cx="911413" cy="1405809"/>
          </a:xfrm>
        </p:grpSpPr>
        <p:pic>
          <p:nvPicPr>
            <p:cNvPr id="92" name="Picture 6">
              <a:extLst>
                <a:ext uri="{FF2B5EF4-FFF2-40B4-BE49-F238E27FC236}">
                  <a16:creationId xmlns:a16="http://schemas.microsoft.com/office/drawing/2014/main" id="{9C26332F-478F-DB4A-9871-0168EDBF41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75387" y="1947815"/>
              <a:ext cx="911413" cy="1361562"/>
            </a:xfrm>
            <a:prstGeom prst="rect">
              <a:avLst/>
            </a:prstGeom>
            <a:noFill/>
            <a:extLst>
              <a:ext uri="{909E8E84-426E-40DD-AFC4-6F175D3DCCD1}">
                <a14:hiddenFill xmlns:a14="http://schemas.microsoft.com/office/drawing/2010/main">
                  <a:solidFill>
                    <a:srgbClr val="FFFFFF"/>
                  </a:solidFill>
                </a14:hiddenFill>
              </a:ext>
            </a:extLst>
          </p:spPr>
        </p:pic>
        <p:sp>
          <p:nvSpPr>
            <p:cNvPr id="93" name="Rounded Rectangle 92">
              <a:extLst>
                <a:ext uri="{FF2B5EF4-FFF2-40B4-BE49-F238E27FC236}">
                  <a16:creationId xmlns:a16="http://schemas.microsoft.com/office/drawing/2014/main" id="{672D22A0-18E9-7A42-ABE8-8EE7C440C305}"/>
                </a:ext>
              </a:extLst>
            </p:cNvPr>
            <p:cNvSpPr/>
            <p:nvPr/>
          </p:nvSpPr>
          <p:spPr>
            <a:xfrm>
              <a:off x="7833671" y="3183078"/>
              <a:ext cx="819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Client</a:t>
              </a:r>
              <a:endParaRPr lang="en-US" dirty="0"/>
            </a:p>
          </p:txBody>
        </p:sp>
      </p:grpSp>
      <p:sp>
        <p:nvSpPr>
          <p:cNvPr id="94" name="Title 1">
            <a:extLst>
              <a:ext uri="{FF2B5EF4-FFF2-40B4-BE49-F238E27FC236}">
                <a16:creationId xmlns:a16="http://schemas.microsoft.com/office/drawing/2014/main" id="{288DE8B1-D124-B04C-8B21-D86753B6EDF9}"/>
              </a:ext>
            </a:extLst>
          </p:cNvPr>
          <p:cNvSpPr>
            <a:spLocks noGrp="1"/>
          </p:cNvSpPr>
          <p:nvPr>
            <p:ph type="title"/>
          </p:nvPr>
        </p:nvSpPr>
        <p:spPr>
          <a:xfrm>
            <a:off x="694944" y="0"/>
            <a:ext cx="7991856" cy="1030637"/>
          </a:xfrm>
        </p:spPr>
        <p:txBody>
          <a:bodyPr/>
          <a:lstStyle/>
          <a:p>
            <a:r>
              <a:rPr lang="en-US" dirty="0"/>
              <a:t>WORKSHOP</a:t>
            </a:r>
            <a:br>
              <a:rPr lang="en-US" dirty="0"/>
            </a:br>
            <a:r>
              <a:rPr lang="en-US" sz="2400" dirty="0"/>
              <a:t>PRODUCT DEVELOPMENT PROCESS: ACTORS</a:t>
            </a:r>
          </a:p>
        </p:txBody>
      </p:sp>
      <p:grpSp>
        <p:nvGrpSpPr>
          <p:cNvPr id="13" name="Group 12">
            <a:extLst>
              <a:ext uri="{FF2B5EF4-FFF2-40B4-BE49-F238E27FC236}">
                <a16:creationId xmlns:a16="http://schemas.microsoft.com/office/drawing/2014/main" id="{C6163A59-7087-B044-BBB2-DF580F3D2F82}"/>
              </a:ext>
            </a:extLst>
          </p:cNvPr>
          <p:cNvGrpSpPr/>
          <p:nvPr/>
        </p:nvGrpSpPr>
        <p:grpSpPr>
          <a:xfrm>
            <a:off x="7467534" y="3168083"/>
            <a:ext cx="985110" cy="1436958"/>
            <a:chOff x="7257819" y="3175487"/>
            <a:chExt cx="985110" cy="1436958"/>
          </a:xfrm>
        </p:grpSpPr>
        <p:pic>
          <p:nvPicPr>
            <p:cNvPr id="9" name="Picture 8" descr="A picture containing text, silhouette&#10;&#10;Description automatically generated">
              <a:extLst>
                <a:ext uri="{FF2B5EF4-FFF2-40B4-BE49-F238E27FC236}">
                  <a16:creationId xmlns:a16="http://schemas.microsoft.com/office/drawing/2014/main" id="{3E980E46-9DC9-DF43-969C-DDF6C847651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98236" y="3175487"/>
              <a:ext cx="941702" cy="1400480"/>
            </a:xfrm>
            <a:prstGeom prst="rect">
              <a:avLst/>
            </a:prstGeom>
          </p:spPr>
        </p:pic>
        <p:sp>
          <p:nvSpPr>
            <p:cNvPr id="95" name="Rounded Rectangle 94">
              <a:extLst>
                <a:ext uri="{FF2B5EF4-FFF2-40B4-BE49-F238E27FC236}">
                  <a16:creationId xmlns:a16="http://schemas.microsoft.com/office/drawing/2014/main" id="{04E13834-6005-5D44-9EBA-49D10484B406}"/>
                </a:ext>
              </a:extLst>
            </p:cNvPr>
            <p:cNvSpPr/>
            <p:nvPr/>
          </p:nvSpPr>
          <p:spPr>
            <a:xfrm>
              <a:off x="7257819" y="4441899"/>
              <a:ext cx="985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Specialist</a:t>
              </a:r>
              <a:endParaRPr lang="en-US" dirty="0"/>
            </a:p>
          </p:txBody>
        </p:sp>
      </p:grpSp>
      <p:sp>
        <p:nvSpPr>
          <p:cNvPr id="23" name="Rectangle 22">
            <a:extLst>
              <a:ext uri="{FF2B5EF4-FFF2-40B4-BE49-F238E27FC236}">
                <a16:creationId xmlns:a16="http://schemas.microsoft.com/office/drawing/2014/main" id="{E22DFDCA-1C26-2A4D-B262-CBA610F69A1B}"/>
              </a:ext>
            </a:extLst>
          </p:cNvPr>
          <p:cNvSpPr/>
          <p:nvPr/>
        </p:nvSpPr>
        <p:spPr>
          <a:xfrm>
            <a:off x="119639" y="3255431"/>
            <a:ext cx="7259230" cy="1478939"/>
          </a:xfrm>
          <a:prstGeom prst="rect">
            <a:avLst/>
          </a:prstGeom>
          <a:solidFill>
            <a:schemeClr val="bg1">
              <a:alpha val="5953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6" name="Rectangle 95">
            <a:extLst>
              <a:ext uri="{FF2B5EF4-FFF2-40B4-BE49-F238E27FC236}">
                <a16:creationId xmlns:a16="http://schemas.microsoft.com/office/drawing/2014/main" id="{BC9CCA0D-8B45-4143-9729-523DAD8E49D5}"/>
              </a:ext>
            </a:extLst>
          </p:cNvPr>
          <p:cNvSpPr/>
          <p:nvPr/>
        </p:nvSpPr>
        <p:spPr>
          <a:xfrm>
            <a:off x="8538318" y="3255431"/>
            <a:ext cx="377080" cy="1478939"/>
          </a:xfrm>
          <a:prstGeom prst="rect">
            <a:avLst/>
          </a:prstGeom>
          <a:solidFill>
            <a:schemeClr val="bg1">
              <a:alpha val="5953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8" name="TextBox 97">
            <a:extLst>
              <a:ext uri="{FF2B5EF4-FFF2-40B4-BE49-F238E27FC236}">
                <a16:creationId xmlns:a16="http://schemas.microsoft.com/office/drawing/2014/main" id="{7A33A8DF-13B8-B544-93BA-FF7E0622E5FB}"/>
              </a:ext>
            </a:extLst>
          </p:cNvPr>
          <p:cNvSpPr txBox="1"/>
          <p:nvPr/>
        </p:nvSpPr>
        <p:spPr>
          <a:xfrm>
            <a:off x="3176037" y="1390151"/>
            <a:ext cx="5739362" cy="2062103"/>
          </a:xfrm>
          <a:prstGeom prst="rect">
            <a:avLst/>
          </a:prstGeom>
          <a:noFill/>
        </p:spPr>
        <p:txBody>
          <a:bodyPr wrap="square" rtlCol="0">
            <a:spAutoFit/>
          </a:bodyPr>
          <a:lstStyle/>
          <a:p>
            <a:pPr marL="285750" indent="-285750">
              <a:buFont typeface="Arial" panose="020B0604020202020204" pitchFamily="34" charset="0"/>
              <a:buChar char="•"/>
            </a:pPr>
            <a:r>
              <a:rPr lang="en-US" sz="1600" i="1" dirty="0">
                <a:solidFill>
                  <a:schemeClr val="bg2">
                    <a:lumMod val="50000"/>
                  </a:schemeClr>
                </a:solidFill>
              </a:rPr>
              <a:t>Contribute to the quality of outcomes</a:t>
            </a:r>
          </a:p>
          <a:p>
            <a:pPr marL="285750" indent="-285750">
              <a:buFont typeface="Arial" panose="020B0604020202020204" pitchFamily="34" charset="0"/>
              <a:buChar char="•"/>
            </a:pPr>
            <a:r>
              <a:rPr lang="en-US" sz="1600" i="1" dirty="0">
                <a:solidFill>
                  <a:schemeClr val="bg2">
                    <a:lumMod val="50000"/>
                  </a:schemeClr>
                </a:solidFill>
              </a:rPr>
              <a:t>Being a resource for the Agile Team throughout</a:t>
            </a:r>
          </a:p>
          <a:p>
            <a:pPr marL="285750" indent="-285750">
              <a:buFont typeface="Arial" panose="020B0604020202020204" pitchFamily="34" charset="0"/>
              <a:buChar char="•"/>
            </a:pPr>
            <a:r>
              <a:rPr lang="en-US" sz="1600" i="1" dirty="0">
                <a:solidFill>
                  <a:schemeClr val="bg2">
                    <a:lumMod val="50000"/>
                  </a:schemeClr>
                </a:solidFill>
              </a:rPr>
              <a:t>Be available in their specialty to offer insights and answers, offer contextual best practices and guidance, attend process events when invited, expose key factors relative to questions, own specialty practice </a:t>
            </a:r>
          </a:p>
          <a:p>
            <a:pPr marL="285750" indent="-285750">
              <a:buFont typeface="Arial" panose="020B0604020202020204" pitchFamily="34" charset="0"/>
              <a:buChar char="•"/>
            </a:pPr>
            <a:r>
              <a:rPr lang="en-US" sz="1600" i="1" dirty="0">
                <a:solidFill>
                  <a:schemeClr val="bg2">
                    <a:lumMod val="50000"/>
                  </a:schemeClr>
                </a:solidFill>
              </a:rPr>
              <a:t>Make decisions for teams, make decisions for products, do work the team or client should be doing</a:t>
            </a:r>
          </a:p>
        </p:txBody>
      </p:sp>
    </p:spTree>
    <p:extLst>
      <p:ext uri="{BB962C8B-B14F-4D97-AF65-F5344CB8AC3E}">
        <p14:creationId xmlns:p14="http://schemas.microsoft.com/office/powerpoint/2010/main" val="375496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3EF7C5-293E-4688-BE1D-CB071C256CFF}"/>
              </a:ext>
            </a:extLst>
          </p:cNvPr>
          <p:cNvSpPr>
            <a:spLocks noGrp="1"/>
          </p:cNvSpPr>
          <p:nvPr>
            <p:ph type="sldNum" sz="quarter" idx="11"/>
          </p:nvPr>
        </p:nvSpPr>
        <p:spPr>
          <a:xfrm>
            <a:off x="8659368" y="4722412"/>
            <a:ext cx="256032" cy="102870"/>
          </a:xfrm>
        </p:spPr>
        <p:txBody>
          <a:bodyPr/>
          <a:lstStyle/>
          <a:p>
            <a:fld id="{6575370D-4E78-C44F-8DB3-41D140BF8DE9}" type="slidenum">
              <a:rPr lang="en-US" smtClean="0"/>
              <a:pPr/>
              <a:t>19</a:t>
            </a:fld>
            <a:endParaRPr lang="en-US" dirty="0"/>
          </a:p>
        </p:txBody>
      </p:sp>
      <p:sp>
        <p:nvSpPr>
          <p:cNvPr id="7" name="TextBox 6">
            <a:extLst>
              <a:ext uri="{FF2B5EF4-FFF2-40B4-BE49-F238E27FC236}">
                <a16:creationId xmlns:a16="http://schemas.microsoft.com/office/drawing/2014/main" id="{51F895E7-9D3D-A944-86B9-04B3E9393C43}"/>
              </a:ext>
            </a:extLst>
          </p:cNvPr>
          <p:cNvSpPr txBox="1"/>
          <p:nvPr/>
        </p:nvSpPr>
        <p:spPr>
          <a:xfrm>
            <a:off x="593164" y="1031606"/>
            <a:ext cx="8093636" cy="338554"/>
          </a:xfrm>
          <a:prstGeom prst="rect">
            <a:avLst/>
          </a:prstGeom>
          <a:noFill/>
        </p:spPr>
        <p:txBody>
          <a:bodyPr wrap="square" rtlCol="0">
            <a:spAutoFit/>
          </a:bodyPr>
          <a:lstStyle/>
          <a:p>
            <a:r>
              <a:rPr lang="en-US" sz="1600" b="1" dirty="0">
                <a:solidFill>
                  <a:srgbClr val="000000"/>
                </a:solidFill>
              </a:rPr>
              <a:t>From IDEATION to READY-FOR-REFINEMENT</a:t>
            </a:r>
            <a:endParaRPr lang="en-US" b="1" dirty="0">
              <a:solidFill>
                <a:schemeClr val="bg2">
                  <a:lumMod val="50000"/>
                </a:schemeClr>
              </a:solidFill>
            </a:endParaRPr>
          </a:p>
        </p:txBody>
      </p:sp>
      <p:grpSp>
        <p:nvGrpSpPr>
          <p:cNvPr id="71" name="Group 70">
            <a:extLst>
              <a:ext uri="{FF2B5EF4-FFF2-40B4-BE49-F238E27FC236}">
                <a16:creationId xmlns:a16="http://schemas.microsoft.com/office/drawing/2014/main" id="{182C487A-E8F7-B345-B8B5-0C506028FAA1}"/>
              </a:ext>
            </a:extLst>
          </p:cNvPr>
          <p:cNvGrpSpPr/>
          <p:nvPr/>
        </p:nvGrpSpPr>
        <p:grpSpPr>
          <a:xfrm>
            <a:off x="544137" y="3022906"/>
            <a:ext cx="845770" cy="1443304"/>
            <a:chOff x="440108" y="1918681"/>
            <a:chExt cx="845770" cy="1443304"/>
          </a:xfrm>
        </p:grpSpPr>
        <p:pic>
          <p:nvPicPr>
            <p:cNvPr id="72" name="Picture 2">
              <a:extLst>
                <a:ext uri="{FF2B5EF4-FFF2-40B4-BE49-F238E27FC236}">
                  <a16:creationId xmlns:a16="http://schemas.microsoft.com/office/drawing/2014/main" id="{500B7EAC-C88D-DD4C-BE67-BC1BD8AD1C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108" y="1918681"/>
              <a:ext cx="845770" cy="1390696"/>
            </a:xfrm>
            <a:prstGeom prst="rect">
              <a:avLst/>
            </a:prstGeom>
            <a:noFill/>
            <a:extLst>
              <a:ext uri="{909E8E84-426E-40DD-AFC4-6F175D3DCCD1}">
                <a14:hiddenFill xmlns:a14="http://schemas.microsoft.com/office/drawing/2010/main">
                  <a:solidFill>
                    <a:srgbClr val="FFFFFF"/>
                  </a:solidFill>
                </a14:hiddenFill>
              </a:ext>
            </a:extLst>
          </p:spPr>
        </p:pic>
        <p:sp>
          <p:nvSpPr>
            <p:cNvPr id="73" name="Rounded Rectangle 72">
              <a:extLst>
                <a:ext uri="{FF2B5EF4-FFF2-40B4-BE49-F238E27FC236}">
                  <a16:creationId xmlns:a16="http://schemas.microsoft.com/office/drawing/2014/main" id="{E0071787-899E-4746-814D-BB9C5B38F85A}"/>
                </a:ext>
              </a:extLst>
            </p:cNvPr>
            <p:cNvSpPr/>
            <p:nvPr/>
          </p:nvSpPr>
          <p:spPr>
            <a:xfrm>
              <a:off x="466768" y="3191439"/>
              <a:ext cx="819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PM</a:t>
              </a:r>
              <a:endParaRPr lang="en-US" dirty="0"/>
            </a:p>
          </p:txBody>
        </p:sp>
      </p:grpSp>
      <p:grpSp>
        <p:nvGrpSpPr>
          <p:cNvPr id="75" name="Group 74">
            <a:extLst>
              <a:ext uri="{FF2B5EF4-FFF2-40B4-BE49-F238E27FC236}">
                <a16:creationId xmlns:a16="http://schemas.microsoft.com/office/drawing/2014/main" id="{DD1CA8B2-1021-C548-BEE6-BF57A64BA4F8}"/>
              </a:ext>
            </a:extLst>
          </p:cNvPr>
          <p:cNvGrpSpPr/>
          <p:nvPr/>
        </p:nvGrpSpPr>
        <p:grpSpPr>
          <a:xfrm>
            <a:off x="2635187" y="3010375"/>
            <a:ext cx="993093" cy="1456933"/>
            <a:chOff x="366446" y="3268351"/>
            <a:chExt cx="993093" cy="1456933"/>
          </a:xfrm>
        </p:grpSpPr>
        <p:pic>
          <p:nvPicPr>
            <p:cNvPr id="77" name="Picture 4">
              <a:extLst>
                <a:ext uri="{FF2B5EF4-FFF2-40B4-BE49-F238E27FC236}">
                  <a16:creationId xmlns:a16="http://schemas.microsoft.com/office/drawing/2014/main" id="{2F06FDC6-BADB-EA49-B8D8-E0C784BB1A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446" y="3268351"/>
              <a:ext cx="993093" cy="1456933"/>
            </a:xfrm>
            <a:prstGeom prst="rect">
              <a:avLst/>
            </a:prstGeom>
            <a:noFill/>
            <a:extLst>
              <a:ext uri="{909E8E84-426E-40DD-AFC4-6F175D3DCCD1}">
                <a14:hiddenFill xmlns:a14="http://schemas.microsoft.com/office/drawing/2010/main">
                  <a:solidFill>
                    <a:srgbClr val="FFFFFF"/>
                  </a:solidFill>
                </a14:hiddenFill>
              </a:ext>
            </a:extLst>
          </p:spPr>
        </p:pic>
        <p:sp>
          <p:nvSpPr>
            <p:cNvPr id="78" name="Rounded Rectangle 77">
              <a:extLst>
                <a:ext uri="{FF2B5EF4-FFF2-40B4-BE49-F238E27FC236}">
                  <a16:creationId xmlns:a16="http://schemas.microsoft.com/office/drawing/2014/main" id="{CE89DF9B-571F-DB48-B908-13B46142725A}"/>
                </a:ext>
              </a:extLst>
            </p:cNvPr>
            <p:cNvSpPr/>
            <p:nvPr/>
          </p:nvSpPr>
          <p:spPr>
            <a:xfrm>
              <a:off x="466768" y="4554738"/>
              <a:ext cx="819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PO</a:t>
              </a:r>
              <a:endParaRPr lang="en-US" dirty="0"/>
            </a:p>
          </p:txBody>
        </p:sp>
      </p:grpSp>
      <p:grpSp>
        <p:nvGrpSpPr>
          <p:cNvPr id="79" name="Group 78">
            <a:extLst>
              <a:ext uri="{FF2B5EF4-FFF2-40B4-BE49-F238E27FC236}">
                <a16:creationId xmlns:a16="http://schemas.microsoft.com/office/drawing/2014/main" id="{A34827ED-63D7-1A4E-9FBC-3D0E2E7338B2}"/>
              </a:ext>
            </a:extLst>
          </p:cNvPr>
          <p:cNvGrpSpPr/>
          <p:nvPr/>
        </p:nvGrpSpPr>
        <p:grpSpPr>
          <a:xfrm>
            <a:off x="1587802" y="3059513"/>
            <a:ext cx="911413" cy="1405809"/>
            <a:chOff x="7775387" y="1947815"/>
            <a:chExt cx="911413" cy="1405809"/>
          </a:xfrm>
        </p:grpSpPr>
        <p:pic>
          <p:nvPicPr>
            <p:cNvPr id="80" name="Picture 6">
              <a:extLst>
                <a:ext uri="{FF2B5EF4-FFF2-40B4-BE49-F238E27FC236}">
                  <a16:creationId xmlns:a16="http://schemas.microsoft.com/office/drawing/2014/main" id="{731425B4-B99F-9840-B00B-1FF8B84A4C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5387" y="1947815"/>
              <a:ext cx="911413" cy="1361562"/>
            </a:xfrm>
            <a:prstGeom prst="rect">
              <a:avLst/>
            </a:prstGeom>
            <a:noFill/>
            <a:extLst>
              <a:ext uri="{909E8E84-426E-40DD-AFC4-6F175D3DCCD1}">
                <a14:hiddenFill xmlns:a14="http://schemas.microsoft.com/office/drawing/2010/main">
                  <a:solidFill>
                    <a:srgbClr val="FFFFFF"/>
                  </a:solidFill>
                </a14:hiddenFill>
              </a:ext>
            </a:extLst>
          </p:spPr>
        </p:pic>
        <p:sp>
          <p:nvSpPr>
            <p:cNvPr id="81" name="Rounded Rectangle 80">
              <a:extLst>
                <a:ext uri="{FF2B5EF4-FFF2-40B4-BE49-F238E27FC236}">
                  <a16:creationId xmlns:a16="http://schemas.microsoft.com/office/drawing/2014/main" id="{B0D77A93-14A2-1948-AA08-803F4B84981D}"/>
                </a:ext>
              </a:extLst>
            </p:cNvPr>
            <p:cNvSpPr/>
            <p:nvPr/>
          </p:nvSpPr>
          <p:spPr>
            <a:xfrm>
              <a:off x="7833671" y="3183078"/>
              <a:ext cx="819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RTE</a:t>
              </a:r>
              <a:endParaRPr lang="en-US" dirty="0"/>
            </a:p>
          </p:txBody>
        </p:sp>
      </p:grpSp>
      <p:grpSp>
        <p:nvGrpSpPr>
          <p:cNvPr id="82" name="Group 81">
            <a:extLst>
              <a:ext uri="{FF2B5EF4-FFF2-40B4-BE49-F238E27FC236}">
                <a16:creationId xmlns:a16="http://schemas.microsoft.com/office/drawing/2014/main" id="{2783592A-3D32-4748-B4D7-5E81086DE7A2}"/>
              </a:ext>
            </a:extLst>
          </p:cNvPr>
          <p:cNvGrpSpPr/>
          <p:nvPr/>
        </p:nvGrpSpPr>
        <p:grpSpPr>
          <a:xfrm>
            <a:off x="5468810" y="2992535"/>
            <a:ext cx="845770" cy="1457116"/>
            <a:chOff x="7807011" y="3259807"/>
            <a:chExt cx="845770" cy="1457116"/>
          </a:xfrm>
        </p:grpSpPr>
        <p:pic>
          <p:nvPicPr>
            <p:cNvPr id="83" name="Picture 2">
              <a:extLst>
                <a:ext uri="{FF2B5EF4-FFF2-40B4-BE49-F238E27FC236}">
                  <a16:creationId xmlns:a16="http://schemas.microsoft.com/office/drawing/2014/main" id="{291ABC1F-0784-EB41-9716-E1D7D555BE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7011" y="3259807"/>
              <a:ext cx="845770" cy="1390696"/>
            </a:xfrm>
            <a:prstGeom prst="rect">
              <a:avLst/>
            </a:prstGeom>
            <a:noFill/>
            <a:extLst>
              <a:ext uri="{909E8E84-426E-40DD-AFC4-6F175D3DCCD1}">
                <a14:hiddenFill xmlns:a14="http://schemas.microsoft.com/office/drawing/2010/main">
                  <a:solidFill>
                    <a:srgbClr val="FFFFFF"/>
                  </a:solidFill>
                </a14:hiddenFill>
              </a:ext>
            </a:extLst>
          </p:spPr>
        </p:pic>
        <p:sp>
          <p:nvSpPr>
            <p:cNvPr id="84" name="Rounded Rectangle 83">
              <a:extLst>
                <a:ext uri="{FF2B5EF4-FFF2-40B4-BE49-F238E27FC236}">
                  <a16:creationId xmlns:a16="http://schemas.microsoft.com/office/drawing/2014/main" id="{597D4D19-1FFE-5245-B6AA-DF2684376932}"/>
                </a:ext>
              </a:extLst>
            </p:cNvPr>
            <p:cNvSpPr/>
            <p:nvPr/>
          </p:nvSpPr>
          <p:spPr>
            <a:xfrm>
              <a:off x="7833671" y="4546377"/>
              <a:ext cx="819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SM</a:t>
              </a:r>
              <a:endParaRPr lang="en-US" dirty="0"/>
            </a:p>
          </p:txBody>
        </p:sp>
      </p:grpSp>
      <p:grpSp>
        <p:nvGrpSpPr>
          <p:cNvPr id="85" name="Group 84">
            <a:extLst>
              <a:ext uri="{FF2B5EF4-FFF2-40B4-BE49-F238E27FC236}">
                <a16:creationId xmlns:a16="http://schemas.microsoft.com/office/drawing/2014/main" id="{1EE6FEC1-6713-5C49-BE80-930E9A1BFD2F}"/>
              </a:ext>
            </a:extLst>
          </p:cNvPr>
          <p:cNvGrpSpPr/>
          <p:nvPr/>
        </p:nvGrpSpPr>
        <p:grpSpPr>
          <a:xfrm>
            <a:off x="3710476" y="2913540"/>
            <a:ext cx="1628424" cy="1553768"/>
            <a:chOff x="3737553" y="2628596"/>
            <a:chExt cx="1628196" cy="1713907"/>
          </a:xfrm>
        </p:grpSpPr>
        <p:grpSp>
          <p:nvGrpSpPr>
            <p:cNvPr id="86" name="Group 85">
              <a:extLst>
                <a:ext uri="{FF2B5EF4-FFF2-40B4-BE49-F238E27FC236}">
                  <a16:creationId xmlns:a16="http://schemas.microsoft.com/office/drawing/2014/main" id="{FBC98784-F21F-0843-AAA1-86FC24608A50}"/>
                </a:ext>
              </a:extLst>
            </p:cNvPr>
            <p:cNvGrpSpPr/>
            <p:nvPr/>
          </p:nvGrpSpPr>
          <p:grpSpPr>
            <a:xfrm>
              <a:off x="3737553" y="2628596"/>
              <a:ext cx="1628196" cy="1587481"/>
              <a:chOff x="5198740" y="1933248"/>
              <a:chExt cx="1628196" cy="1587481"/>
            </a:xfrm>
          </p:grpSpPr>
          <p:pic>
            <p:nvPicPr>
              <p:cNvPr id="88" name="Picture 6">
                <a:extLst>
                  <a:ext uri="{FF2B5EF4-FFF2-40B4-BE49-F238E27FC236}">
                    <a16:creationId xmlns:a16="http://schemas.microsoft.com/office/drawing/2014/main" id="{E911081F-1FCF-0B49-A566-783AE47DC9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5523" y="2063796"/>
                <a:ext cx="911413" cy="1361562"/>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a:extLst>
                  <a:ext uri="{FF2B5EF4-FFF2-40B4-BE49-F238E27FC236}">
                    <a16:creationId xmlns:a16="http://schemas.microsoft.com/office/drawing/2014/main" id="{FB6B5CD8-2744-234C-9CC0-4472288E3F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951" y="1933248"/>
                <a:ext cx="845770" cy="1390696"/>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4">
                <a:extLst>
                  <a:ext uri="{FF2B5EF4-FFF2-40B4-BE49-F238E27FC236}">
                    <a16:creationId xmlns:a16="http://schemas.microsoft.com/office/drawing/2014/main" id="{3FC74084-DC2B-F046-965F-B0912FAE28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8740" y="2063796"/>
                <a:ext cx="993093" cy="1456933"/>
              </a:xfrm>
              <a:prstGeom prst="rect">
                <a:avLst/>
              </a:prstGeom>
              <a:noFill/>
              <a:extLst>
                <a:ext uri="{909E8E84-426E-40DD-AFC4-6F175D3DCCD1}">
                  <a14:hiddenFill xmlns:a14="http://schemas.microsoft.com/office/drawing/2010/main">
                    <a:solidFill>
                      <a:srgbClr val="FFFFFF"/>
                    </a:solidFill>
                  </a14:hiddenFill>
                </a:ext>
              </a:extLst>
            </p:spPr>
          </p:pic>
        </p:grpSp>
        <p:sp>
          <p:nvSpPr>
            <p:cNvPr id="87" name="Rounded Rectangle 86">
              <a:extLst>
                <a:ext uri="{FF2B5EF4-FFF2-40B4-BE49-F238E27FC236}">
                  <a16:creationId xmlns:a16="http://schemas.microsoft.com/office/drawing/2014/main" id="{6BA5A82B-B75C-7449-864D-EDDD9F8FDEF1}"/>
                </a:ext>
              </a:extLst>
            </p:cNvPr>
            <p:cNvSpPr/>
            <p:nvPr/>
          </p:nvSpPr>
          <p:spPr>
            <a:xfrm>
              <a:off x="3811214" y="4120706"/>
              <a:ext cx="1528582" cy="221797"/>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Agile Dev Team</a:t>
              </a:r>
              <a:endParaRPr lang="en-US" dirty="0"/>
            </a:p>
          </p:txBody>
        </p:sp>
      </p:grpSp>
      <p:grpSp>
        <p:nvGrpSpPr>
          <p:cNvPr id="91" name="Group 90">
            <a:extLst>
              <a:ext uri="{FF2B5EF4-FFF2-40B4-BE49-F238E27FC236}">
                <a16:creationId xmlns:a16="http://schemas.microsoft.com/office/drawing/2014/main" id="{EE6ECE9E-71C8-4948-BFA8-F7FC34B3BDBE}"/>
              </a:ext>
            </a:extLst>
          </p:cNvPr>
          <p:cNvGrpSpPr/>
          <p:nvPr/>
        </p:nvGrpSpPr>
        <p:grpSpPr>
          <a:xfrm>
            <a:off x="6470447" y="3046178"/>
            <a:ext cx="911413" cy="1405809"/>
            <a:chOff x="7775387" y="1947815"/>
            <a:chExt cx="911413" cy="1405809"/>
          </a:xfrm>
        </p:grpSpPr>
        <p:pic>
          <p:nvPicPr>
            <p:cNvPr id="92" name="Picture 6">
              <a:extLst>
                <a:ext uri="{FF2B5EF4-FFF2-40B4-BE49-F238E27FC236}">
                  <a16:creationId xmlns:a16="http://schemas.microsoft.com/office/drawing/2014/main" id="{9C26332F-478F-DB4A-9871-0168EDBF41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5387" y="1947815"/>
              <a:ext cx="911413" cy="1361562"/>
            </a:xfrm>
            <a:prstGeom prst="rect">
              <a:avLst/>
            </a:prstGeom>
            <a:noFill/>
            <a:extLst>
              <a:ext uri="{909E8E84-426E-40DD-AFC4-6F175D3DCCD1}">
                <a14:hiddenFill xmlns:a14="http://schemas.microsoft.com/office/drawing/2010/main">
                  <a:solidFill>
                    <a:srgbClr val="FFFFFF"/>
                  </a:solidFill>
                </a14:hiddenFill>
              </a:ext>
            </a:extLst>
          </p:spPr>
        </p:pic>
        <p:sp>
          <p:nvSpPr>
            <p:cNvPr id="93" name="Rounded Rectangle 92">
              <a:extLst>
                <a:ext uri="{FF2B5EF4-FFF2-40B4-BE49-F238E27FC236}">
                  <a16:creationId xmlns:a16="http://schemas.microsoft.com/office/drawing/2014/main" id="{672D22A0-18E9-7A42-ABE8-8EE7C440C305}"/>
                </a:ext>
              </a:extLst>
            </p:cNvPr>
            <p:cNvSpPr/>
            <p:nvPr/>
          </p:nvSpPr>
          <p:spPr>
            <a:xfrm>
              <a:off x="7833671" y="3183078"/>
              <a:ext cx="819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Client</a:t>
              </a:r>
              <a:endParaRPr lang="en-US" dirty="0"/>
            </a:p>
          </p:txBody>
        </p:sp>
      </p:grpSp>
      <p:sp>
        <p:nvSpPr>
          <p:cNvPr id="94" name="Title 1">
            <a:extLst>
              <a:ext uri="{FF2B5EF4-FFF2-40B4-BE49-F238E27FC236}">
                <a16:creationId xmlns:a16="http://schemas.microsoft.com/office/drawing/2014/main" id="{288DE8B1-D124-B04C-8B21-D86753B6EDF9}"/>
              </a:ext>
            </a:extLst>
          </p:cNvPr>
          <p:cNvSpPr>
            <a:spLocks noGrp="1"/>
          </p:cNvSpPr>
          <p:nvPr>
            <p:ph type="title"/>
          </p:nvPr>
        </p:nvSpPr>
        <p:spPr>
          <a:xfrm>
            <a:off x="694944" y="0"/>
            <a:ext cx="7991856" cy="1030637"/>
          </a:xfrm>
        </p:spPr>
        <p:txBody>
          <a:bodyPr/>
          <a:lstStyle/>
          <a:p>
            <a:r>
              <a:rPr lang="en-US" dirty="0"/>
              <a:t>WORKSHOP</a:t>
            </a:r>
            <a:br>
              <a:rPr lang="en-US" dirty="0"/>
            </a:br>
            <a:r>
              <a:rPr lang="en-US" sz="2400" dirty="0"/>
              <a:t>PRODUCT DEVELOPMENT PROCESS: Part 1</a:t>
            </a:r>
          </a:p>
        </p:txBody>
      </p:sp>
      <p:grpSp>
        <p:nvGrpSpPr>
          <p:cNvPr id="13" name="Group 12">
            <a:extLst>
              <a:ext uri="{FF2B5EF4-FFF2-40B4-BE49-F238E27FC236}">
                <a16:creationId xmlns:a16="http://schemas.microsoft.com/office/drawing/2014/main" id="{C6163A59-7087-B044-BBB2-DF580F3D2F82}"/>
              </a:ext>
            </a:extLst>
          </p:cNvPr>
          <p:cNvGrpSpPr/>
          <p:nvPr/>
        </p:nvGrpSpPr>
        <p:grpSpPr>
          <a:xfrm>
            <a:off x="7467534" y="3000741"/>
            <a:ext cx="985110" cy="1436958"/>
            <a:chOff x="7257819" y="3175487"/>
            <a:chExt cx="985110" cy="1436958"/>
          </a:xfrm>
        </p:grpSpPr>
        <p:pic>
          <p:nvPicPr>
            <p:cNvPr id="9" name="Picture 8" descr="A picture containing text, silhouette&#10;&#10;Description automatically generated">
              <a:extLst>
                <a:ext uri="{FF2B5EF4-FFF2-40B4-BE49-F238E27FC236}">
                  <a16:creationId xmlns:a16="http://schemas.microsoft.com/office/drawing/2014/main" id="{3E980E46-9DC9-DF43-969C-DDF6C84765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98236" y="3175487"/>
              <a:ext cx="941702" cy="1400480"/>
            </a:xfrm>
            <a:prstGeom prst="rect">
              <a:avLst/>
            </a:prstGeom>
          </p:spPr>
        </p:pic>
        <p:sp>
          <p:nvSpPr>
            <p:cNvPr id="95" name="Rounded Rectangle 94">
              <a:extLst>
                <a:ext uri="{FF2B5EF4-FFF2-40B4-BE49-F238E27FC236}">
                  <a16:creationId xmlns:a16="http://schemas.microsoft.com/office/drawing/2014/main" id="{04E13834-6005-5D44-9EBA-49D10484B406}"/>
                </a:ext>
              </a:extLst>
            </p:cNvPr>
            <p:cNvSpPr/>
            <p:nvPr/>
          </p:nvSpPr>
          <p:spPr>
            <a:xfrm>
              <a:off x="7257819" y="4441899"/>
              <a:ext cx="985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Specialist</a:t>
              </a:r>
              <a:endParaRPr lang="en-US" dirty="0"/>
            </a:p>
          </p:txBody>
        </p:sp>
      </p:grpSp>
      <p:sp>
        <p:nvSpPr>
          <p:cNvPr id="23" name="Rectangle 22">
            <a:extLst>
              <a:ext uri="{FF2B5EF4-FFF2-40B4-BE49-F238E27FC236}">
                <a16:creationId xmlns:a16="http://schemas.microsoft.com/office/drawing/2014/main" id="{E22DFDCA-1C26-2A4D-B262-CBA610F69A1B}"/>
              </a:ext>
            </a:extLst>
          </p:cNvPr>
          <p:cNvSpPr/>
          <p:nvPr/>
        </p:nvSpPr>
        <p:spPr>
          <a:xfrm>
            <a:off x="3681942" y="3010375"/>
            <a:ext cx="2699840" cy="1542711"/>
          </a:xfrm>
          <a:prstGeom prst="rect">
            <a:avLst/>
          </a:prstGeom>
          <a:solidFill>
            <a:schemeClr val="bg1">
              <a:alpha val="5953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6" name="Rectangle 95">
            <a:extLst>
              <a:ext uri="{FF2B5EF4-FFF2-40B4-BE49-F238E27FC236}">
                <a16:creationId xmlns:a16="http://schemas.microsoft.com/office/drawing/2014/main" id="{BC9CCA0D-8B45-4143-9729-523DAD8E49D5}"/>
              </a:ext>
            </a:extLst>
          </p:cNvPr>
          <p:cNvSpPr/>
          <p:nvPr/>
        </p:nvSpPr>
        <p:spPr>
          <a:xfrm>
            <a:off x="7406125" y="3051482"/>
            <a:ext cx="1167078" cy="1478939"/>
          </a:xfrm>
          <a:prstGeom prst="rect">
            <a:avLst/>
          </a:prstGeom>
          <a:solidFill>
            <a:schemeClr val="bg1">
              <a:alpha val="5953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35" name="Rounded Rectangle 34">
            <a:extLst>
              <a:ext uri="{FF2B5EF4-FFF2-40B4-BE49-F238E27FC236}">
                <a16:creationId xmlns:a16="http://schemas.microsoft.com/office/drawing/2014/main" id="{B3B9394A-10B6-0948-9407-C25EBC12A65E}"/>
              </a:ext>
            </a:extLst>
          </p:cNvPr>
          <p:cNvSpPr/>
          <p:nvPr/>
        </p:nvSpPr>
        <p:spPr>
          <a:xfrm>
            <a:off x="485715" y="1705753"/>
            <a:ext cx="1244951" cy="561024"/>
          </a:xfrm>
          <a:prstGeom prst="roundRect">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1. New Product Value Proposed</a:t>
            </a:r>
          </a:p>
        </p:txBody>
      </p:sp>
      <p:sp>
        <p:nvSpPr>
          <p:cNvPr id="36" name="Rounded Rectangle 35">
            <a:extLst>
              <a:ext uri="{FF2B5EF4-FFF2-40B4-BE49-F238E27FC236}">
                <a16:creationId xmlns:a16="http://schemas.microsoft.com/office/drawing/2014/main" id="{D56B1E92-23DF-D64C-A506-7F1197B459C4}"/>
              </a:ext>
            </a:extLst>
          </p:cNvPr>
          <p:cNvSpPr/>
          <p:nvPr/>
        </p:nvSpPr>
        <p:spPr>
          <a:xfrm>
            <a:off x="1896366" y="1705753"/>
            <a:ext cx="1783758" cy="561024"/>
          </a:xfrm>
          <a:prstGeom prst="roundRect">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2. Product Capability &amp; Features Created</a:t>
            </a:r>
          </a:p>
        </p:txBody>
      </p:sp>
      <p:sp>
        <p:nvSpPr>
          <p:cNvPr id="37" name="Rounded Rectangle 36">
            <a:extLst>
              <a:ext uri="{FF2B5EF4-FFF2-40B4-BE49-F238E27FC236}">
                <a16:creationId xmlns:a16="http://schemas.microsoft.com/office/drawing/2014/main" id="{E35E506E-53BB-ED45-BC8B-3B2B77F12214}"/>
              </a:ext>
            </a:extLst>
          </p:cNvPr>
          <p:cNvSpPr/>
          <p:nvPr/>
        </p:nvSpPr>
        <p:spPr>
          <a:xfrm>
            <a:off x="3869071" y="1705753"/>
            <a:ext cx="1980310" cy="561024"/>
          </a:xfrm>
          <a:prstGeom prst="roundRect">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3. Product Capability Solution Train investigation</a:t>
            </a:r>
          </a:p>
        </p:txBody>
      </p:sp>
      <p:sp>
        <p:nvSpPr>
          <p:cNvPr id="38" name="Rounded Rectangle 37">
            <a:extLst>
              <a:ext uri="{FF2B5EF4-FFF2-40B4-BE49-F238E27FC236}">
                <a16:creationId xmlns:a16="http://schemas.microsoft.com/office/drawing/2014/main" id="{23C3441B-1314-0D44-A18B-608B2C2A7B43}"/>
              </a:ext>
            </a:extLst>
          </p:cNvPr>
          <p:cNvSpPr/>
          <p:nvPr/>
        </p:nvSpPr>
        <p:spPr>
          <a:xfrm>
            <a:off x="6053639" y="1705753"/>
            <a:ext cx="1463040" cy="561024"/>
          </a:xfrm>
          <a:prstGeom prst="roundRect">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4. Initial Feature Allocations </a:t>
            </a:r>
          </a:p>
        </p:txBody>
      </p:sp>
      <p:cxnSp>
        <p:nvCxnSpPr>
          <p:cNvPr id="3" name="Straight Arrow Connector 2">
            <a:extLst>
              <a:ext uri="{FF2B5EF4-FFF2-40B4-BE49-F238E27FC236}">
                <a16:creationId xmlns:a16="http://schemas.microsoft.com/office/drawing/2014/main" id="{2F41533B-B0A9-7E4F-8CB3-5ED5C4C8AAF3}"/>
              </a:ext>
            </a:extLst>
          </p:cNvPr>
          <p:cNvCxnSpPr>
            <a:stCxn id="35" idx="3"/>
            <a:endCxn id="36" idx="1"/>
          </p:cNvCxnSpPr>
          <p:nvPr/>
        </p:nvCxnSpPr>
        <p:spPr>
          <a:xfrm>
            <a:off x="1730666" y="1986265"/>
            <a:ext cx="165700"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14851C2-EBC9-FC4C-90DF-A213A820BE58}"/>
              </a:ext>
            </a:extLst>
          </p:cNvPr>
          <p:cNvCxnSpPr>
            <a:stCxn id="36" idx="3"/>
            <a:endCxn id="37" idx="1"/>
          </p:cNvCxnSpPr>
          <p:nvPr/>
        </p:nvCxnSpPr>
        <p:spPr>
          <a:xfrm>
            <a:off x="3680124" y="1986265"/>
            <a:ext cx="188947"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1AC53D6-2E82-F64C-8299-86788D4A9097}"/>
              </a:ext>
            </a:extLst>
          </p:cNvPr>
          <p:cNvCxnSpPr>
            <a:cxnSpLocks/>
            <a:stCxn id="37" idx="3"/>
            <a:endCxn id="38" idx="1"/>
          </p:cNvCxnSpPr>
          <p:nvPr/>
        </p:nvCxnSpPr>
        <p:spPr>
          <a:xfrm>
            <a:off x="5849381" y="1986265"/>
            <a:ext cx="204258"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DE8B9554-2784-F640-81AB-6C572F837DEB}"/>
              </a:ext>
            </a:extLst>
          </p:cNvPr>
          <p:cNvSpPr/>
          <p:nvPr/>
        </p:nvSpPr>
        <p:spPr>
          <a:xfrm>
            <a:off x="134181" y="1875170"/>
            <a:ext cx="222190" cy="22219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15" name="Straight Arrow Connector 14">
            <a:extLst>
              <a:ext uri="{FF2B5EF4-FFF2-40B4-BE49-F238E27FC236}">
                <a16:creationId xmlns:a16="http://schemas.microsoft.com/office/drawing/2014/main" id="{75B3BC79-C584-3C45-BC31-031E8AF44047}"/>
              </a:ext>
            </a:extLst>
          </p:cNvPr>
          <p:cNvCxnSpPr>
            <a:cxnSpLocks/>
            <a:stCxn id="11" idx="6"/>
            <a:endCxn id="35" idx="1"/>
          </p:cNvCxnSpPr>
          <p:nvPr/>
        </p:nvCxnSpPr>
        <p:spPr>
          <a:xfrm>
            <a:off x="356371" y="1986265"/>
            <a:ext cx="129344"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3" name="Rounded Rectangle 52">
            <a:extLst>
              <a:ext uri="{FF2B5EF4-FFF2-40B4-BE49-F238E27FC236}">
                <a16:creationId xmlns:a16="http://schemas.microsoft.com/office/drawing/2014/main" id="{1B7F9FFE-BADC-2E4F-9F02-67F49B7AF35F}"/>
              </a:ext>
            </a:extLst>
          </p:cNvPr>
          <p:cNvSpPr/>
          <p:nvPr/>
        </p:nvSpPr>
        <p:spPr>
          <a:xfrm>
            <a:off x="7720937" y="1705753"/>
            <a:ext cx="1325105" cy="561024"/>
          </a:xfrm>
          <a:prstGeom prst="roundRect">
            <a:avLst/>
          </a:prstGeom>
          <a:gradFill>
            <a:gsLst>
              <a:gs pos="99000">
                <a:schemeClr val="accent4"/>
              </a:gs>
              <a:gs pos="0">
                <a:schemeClr val="accent4">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2">
                    <a:lumMod val="50000"/>
                  </a:schemeClr>
                </a:solidFill>
              </a:rPr>
              <a:t>5. Feature Story Mapping</a:t>
            </a:r>
          </a:p>
        </p:txBody>
      </p:sp>
      <p:cxnSp>
        <p:nvCxnSpPr>
          <p:cNvPr id="26" name="Straight Arrow Connector 25">
            <a:extLst>
              <a:ext uri="{FF2B5EF4-FFF2-40B4-BE49-F238E27FC236}">
                <a16:creationId xmlns:a16="http://schemas.microsoft.com/office/drawing/2014/main" id="{3322C8FE-C4E9-FD49-A9CD-CF6EB70B977A}"/>
              </a:ext>
            </a:extLst>
          </p:cNvPr>
          <p:cNvCxnSpPr>
            <a:stCxn id="38" idx="3"/>
            <a:endCxn id="53" idx="1"/>
          </p:cNvCxnSpPr>
          <p:nvPr/>
        </p:nvCxnSpPr>
        <p:spPr>
          <a:xfrm>
            <a:off x="7516679" y="1986265"/>
            <a:ext cx="204258"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A32A676-1E9B-4140-BDB0-8702FE96DB10}"/>
              </a:ext>
            </a:extLst>
          </p:cNvPr>
          <p:cNvSpPr/>
          <p:nvPr/>
        </p:nvSpPr>
        <p:spPr>
          <a:xfrm>
            <a:off x="423566" y="4509902"/>
            <a:ext cx="222190" cy="222190"/>
          </a:xfrm>
          <a:prstGeom prst="ellipse">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a:t>
            </a:r>
          </a:p>
        </p:txBody>
      </p:sp>
      <p:sp>
        <p:nvSpPr>
          <p:cNvPr id="65" name="Oval 64">
            <a:extLst>
              <a:ext uri="{FF2B5EF4-FFF2-40B4-BE49-F238E27FC236}">
                <a16:creationId xmlns:a16="http://schemas.microsoft.com/office/drawing/2014/main" id="{E8A9F5C6-717A-2D40-A071-E8D1D1A243E2}"/>
              </a:ext>
            </a:extLst>
          </p:cNvPr>
          <p:cNvSpPr/>
          <p:nvPr/>
        </p:nvSpPr>
        <p:spPr>
          <a:xfrm>
            <a:off x="652823" y="4509902"/>
            <a:ext cx="222190" cy="222190"/>
          </a:xfrm>
          <a:prstGeom prst="ellipse">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2</a:t>
            </a:r>
          </a:p>
        </p:txBody>
      </p:sp>
      <p:sp>
        <p:nvSpPr>
          <p:cNvPr id="66" name="Oval 65">
            <a:extLst>
              <a:ext uri="{FF2B5EF4-FFF2-40B4-BE49-F238E27FC236}">
                <a16:creationId xmlns:a16="http://schemas.microsoft.com/office/drawing/2014/main" id="{E0148427-BFAC-CB47-9260-78304DB3BF43}"/>
              </a:ext>
            </a:extLst>
          </p:cNvPr>
          <p:cNvSpPr/>
          <p:nvPr/>
        </p:nvSpPr>
        <p:spPr>
          <a:xfrm>
            <a:off x="882080" y="4509902"/>
            <a:ext cx="222190" cy="222190"/>
          </a:xfrm>
          <a:prstGeom prst="ellipse">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3</a:t>
            </a:r>
          </a:p>
        </p:txBody>
      </p:sp>
      <p:sp>
        <p:nvSpPr>
          <p:cNvPr id="69" name="Oval 68">
            <a:extLst>
              <a:ext uri="{FF2B5EF4-FFF2-40B4-BE49-F238E27FC236}">
                <a16:creationId xmlns:a16="http://schemas.microsoft.com/office/drawing/2014/main" id="{0C19380A-2908-1740-9970-F653AEF1425A}"/>
              </a:ext>
            </a:extLst>
          </p:cNvPr>
          <p:cNvSpPr/>
          <p:nvPr/>
        </p:nvSpPr>
        <p:spPr>
          <a:xfrm>
            <a:off x="1111337" y="4509902"/>
            <a:ext cx="222190" cy="222190"/>
          </a:xfrm>
          <a:prstGeom prst="ellipse">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4</a:t>
            </a:r>
          </a:p>
        </p:txBody>
      </p:sp>
      <p:sp>
        <p:nvSpPr>
          <p:cNvPr id="99" name="Oval 98">
            <a:extLst>
              <a:ext uri="{FF2B5EF4-FFF2-40B4-BE49-F238E27FC236}">
                <a16:creationId xmlns:a16="http://schemas.microsoft.com/office/drawing/2014/main" id="{5AA0B1BA-E476-B84D-A74D-FBDAA1A2C834}"/>
              </a:ext>
            </a:extLst>
          </p:cNvPr>
          <p:cNvSpPr/>
          <p:nvPr/>
        </p:nvSpPr>
        <p:spPr>
          <a:xfrm>
            <a:off x="1832306" y="4509902"/>
            <a:ext cx="222190" cy="222190"/>
          </a:xfrm>
          <a:prstGeom prst="ellipse">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3</a:t>
            </a:r>
          </a:p>
        </p:txBody>
      </p:sp>
      <p:sp>
        <p:nvSpPr>
          <p:cNvPr id="102" name="Oval 101">
            <a:extLst>
              <a:ext uri="{FF2B5EF4-FFF2-40B4-BE49-F238E27FC236}">
                <a16:creationId xmlns:a16="http://schemas.microsoft.com/office/drawing/2014/main" id="{D5A009F4-190F-A347-B7CA-9582B9EE451B}"/>
              </a:ext>
            </a:extLst>
          </p:cNvPr>
          <p:cNvSpPr/>
          <p:nvPr/>
        </p:nvSpPr>
        <p:spPr>
          <a:xfrm>
            <a:off x="2916890" y="4509902"/>
            <a:ext cx="222190" cy="222190"/>
          </a:xfrm>
          <a:prstGeom prst="ellipse">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4</a:t>
            </a:r>
          </a:p>
        </p:txBody>
      </p:sp>
      <p:sp>
        <p:nvSpPr>
          <p:cNvPr id="103" name="Oval 102">
            <a:extLst>
              <a:ext uri="{FF2B5EF4-FFF2-40B4-BE49-F238E27FC236}">
                <a16:creationId xmlns:a16="http://schemas.microsoft.com/office/drawing/2014/main" id="{F3D6A82E-2070-544D-B1E8-4772E97510C3}"/>
              </a:ext>
            </a:extLst>
          </p:cNvPr>
          <p:cNvSpPr/>
          <p:nvPr/>
        </p:nvSpPr>
        <p:spPr>
          <a:xfrm>
            <a:off x="3146146" y="4509902"/>
            <a:ext cx="201991" cy="222190"/>
          </a:xfrm>
          <a:prstGeom prst="ellipse">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5</a:t>
            </a:r>
          </a:p>
        </p:txBody>
      </p:sp>
      <p:sp>
        <p:nvSpPr>
          <p:cNvPr id="104" name="Oval 103">
            <a:extLst>
              <a:ext uri="{FF2B5EF4-FFF2-40B4-BE49-F238E27FC236}">
                <a16:creationId xmlns:a16="http://schemas.microsoft.com/office/drawing/2014/main" id="{B1E292D5-0D2B-764E-8FB7-29E6A73F68F5}"/>
              </a:ext>
            </a:extLst>
          </p:cNvPr>
          <p:cNvSpPr/>
          <p:nvPr/>
        </p:nvSpPr>
        <p:spPr>
          <a:xfrm>
            <a:off x="4427359" y="4509902"/>
            <a:ext cx="201991" cy="222190"/>
          </a:xfrm>
          <a:prstGeom prst="ellipse">
            <a:avLst/>
          </a:prstGeom>
          <a:gradFill>
            <a:gsLst>
              <a:gs pos="0">
                <a:schemeClr val="tx1">
                  <a:lumMod val="20000"/>
                  <a:lumOff val="80000"/>
                </a:schemeClr>
              </a:gs>
              <a:gs pos="100000">
                <a:schemeClr val="bg2">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5</a:t>
            </a:r>
          </a:p>
        </p:txBody>
      </p:sp>
      <p:sp>
        <p:nvSpPr>
          <p:cNvPr id="105" name="Oval 104">
            <a:extLst>
              <a:ext uri="{FF2B5EF4-FFF2-40B4-BE49-F238E27FC236}">
                <a16:creationId xmlns:a16="http://schemas.microsoft.com/office/drawing/2014/main" id="{ABE22899-C295-3F47-995E-BC3E1628738F}"/>
              </a:ext>
            </a:extLst>
          </p:cNvPr>
          <p:cNvSpPr/>
          <p:nvPr/>
        </p:nvSpPr>
        <p:spPr>
          <a:xfrm>
            <a:off x="6630990" y="4509902"/>
            <a:ext cx="222190" cy="222190"/>
          </a:xfrm>
          <a:prstGeom prst="ellipse">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a:t>
            </a:r>
          </a:p>
        </p:txBody>
      </p:sp>
      <p:sp>
        <p:nvSpPr>
          <p:cNvPr id="106" name="Oval 105">
            <a:extLst>
              <a:ext uri="{FF2B5EF4-FFF2-40B4-BE49-F238E27FC236}">
                <a16:creationId xmlns:a16="http://schemas.microsoft.com/office/drawing/2014/main" id="{5E57B158-1106-F540-9C25-9A553E39610B}"/>
              </a:ext>
            </a:extLst>
          </p:cNvPr>
          <p:cNvSpPr/>
          <p:nvPr/>
        </p:nvSpPr>
        <p:spPr>
          <a:xfrm>
            <a:off x="6860247" y="4509902"/>
            <a:ext cx="222190" cy="222190"/>
          </a:xfrm>
          <a:prstGeom prst="ellipse">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2</a:t>
            </a:r>
          </a:p>
        </p:txBody>
      </p:sp>
      <p:sp>
        <p:nvSpPr>
          <p:cNvPr id="107" name="Oval 106">
            <a:extLst>
              <a:ext uri="{FF2B5EF4-FFF2-40B4-BE49-F238E27FC236}">
                <a16:creationId xmlns:a16="http://schemas.microsoft.com/office/drawing/2014/main" id="{7FED6759-960D-CA41-9596-8704E3287D2E}"/>
              </a:ext>
            </a:extLst>
          </p:cNvPr>
          <p:cNvSpPr/>
          <p:nvPr/>
        </p:nvSpPr>
        <p:spPr>
          <a:xfrm>
            <a:off x="7089504" y="4509902"/>
            <a:ext cx="201991" cy="222190"/>
          </a:xfrm>
          <a:prstGeom prst="ellipse">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5</a:t>
            </a:r>
          </a:p>
        </p:txBody>
      </p:sp>
      <p:sp>
        <p:nvSpPr>
          <p:cNvPr id="110" name="Oval 109">
            <a:extLst>
              <a:ext uri="{FF2B5EF4-FFF2-40B4-BE49-F238E27FC236}">
                <a16:creationId xmlns:a16="http://schemas.microsoft.com/office/drawing/2014/main" id="{873FE35A-5492-664A-B1B9-6F9B792FA199}"/>
              </a:ext>
            </a:extLst>
          </p:cNvPr>
          <p:cNvSpPr/>
          <p:nvPr/>
        </p:nvSpPr>
        <p:spPr>
          <a:xfrm>
            <a:off x="7874436" y="4509902"/>
            <a:ext cx="201991" cy="222190"/>
          </a:xfrm>
          <a:prstGeom prst="ellipse">
            <a:avLst/>
          </a:prstGeom>
          <a:gradFill>
            <a:gsLst>
              <a:gs pos="0">
                <a:schemeClr val="tx1">
                  <a:lumMod val="20000"/>
                  <a:lumOff val="80000"/>
                </a:schemeClr>
              </a:gs>
              <a:gs pos="100000">
                <a:schemeClr val="bg2">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3</a:t>
            </a:r>
          </a:p>
        </p:txBody>
      </p:sp>
      <p:sp>
        <p:nvSpPr>
          <p:cNvPr id="111" name="Oval 110">
            <a:extLst>
              <a:ext uri="{FF2B5EF4-FFF2-40B4-BE49-F238E27FC236}">
                <a16:creationId xmlns:a16="http://schemas.microsoft.com/office/drawing/2014/main" id="{8F293777-04FE-6A4A-8228-E903BFECC6E1}"/>
              </a:ext>
            </a:extLst>
          </p:cNvPr>
          <p:cNvSpPr/>
          <p:nvPr/>
        </p:nvSpPr>
        <p:spPr>
          <a:xfrm>
            <a:off x="1335855" y="4509902"/>
            <a:ext cx="201991" cy="222190"/>
          </a:xfrm>
          <a:prstGeom prst="ellipse">
            <a:avLst/>
          </a:prstGeom>
          <a:gradFill>
            <a:gsLst>
              <a:gs pos="0">
                <a:schemeClr val="tx1">
                  <a:lumMod val="20000"/>
                  <a:lumOff val="80000"/>
                </a:schemeClr>
              </a:gs>
              <a:gs pos="100000">
                <a:schemeClr val="bg2">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5</a:t>
            </a:r>
          </a:p>
        </p:txBody>
      </p:sp>
      <p:sp>
        <p:nvSpPr>
          <p:cNvPr id="112" name="Oval 111">
            <a:extLst>
              <a:ext uri="{FF2B5EF4-FFF2-40B4-BE49-F238E27FC236}">
                <a16:creationId xmlns:a16="http://schemas.microsoft.com/office/drawing/2014/main" id="{328645D0-13B2-C640-AA54-5FE37812E829}"/>
              </a:ext>
            </a:extLst>
          </p:cNvPr>
          <p:cNvSpPr/>
          <p:nvPr/>
        </p:nvSpPr>
        <p:spPr>
          <a:xfrm>
            <a:off x="2078104" y="4509902"/>
            <a:ext cx="201991" cy="222190"/>
          </a:xfrm>
          <a:prstGeom prst="ellipse">
            <a:avLst/>
          </a:prstGeom>
          <a:gradFill>
            <a:gsLst>
              <a:gs pos="0">
                <a:schemeClr val="tx1">
                  <a:lumMod val="20000"/>
                  <a:lumOff val="80000"/>
                </a:schemeClr>
              </a:gs>
              <a:gs pos="100000">
                <a:schemeClr val="bg2">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4</a:t>
            </a:r>
          </a:p>
        </p:txBody>
      </p:sp>
    </p:spTree>
    <p:extLst>
      <p:ext uri="{BB962C8B-B14F-4D97-AF65-F5344CB8AC3E}">
        <p14:creationId xmlns:p14="http://schemas.microsoft.com/office/powerpoint/2010/main" val="3028063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BF91E-A7CE-4D94-9FCE-6025ADB837E7}"/>
              </a:ext>
            </a:extLst>
          </p:cNvPr>
          <p:cNvSpPr>
            <a:spLocks noGrp="1"/>
          </p:cNvSpPr>
          <p:nvPr>
            <p:ph type="title"/>
          </p:nvPr>
        </p:nvSpPr>
        <p:spPr/>
        <p:txBody>
          <a:bodyPr/>
          <a:lstStyle/>
          <a:p>
            <a:r>
              <a:rPr lang="en-US" dirty="0"/>
              <a:t>WORKSHOP GOALS</a:t>
            </a:r>
          </a:p>
        </p:txBody>
      </p:sp>
      <p:sp>
        <p:nvSpPr>
          <p:cNvPr id="3" name="Content Placeholder 2">
            <a:extLst>
              <a:ext uri="{FF2B5EF4-FFF2-40B4-BE49-F238E27FC236}">
                <a16:creationId xmlns:a16="http://schemas.microsoft.com/office/drawing/2014/main" id="{F60EA9FB-47EE-4559-B523-7871F15C6596}"/>
              </a:ext>
            </a:extLst>
          </p:cNvPr>
          <p:cNvSpPr>
            <a:spLocks noGrp="1"/>
          </p:cNvSpPr>
          <p:nvPr>
            <p:ph sz="quarter" idx="10"/>
          </p:nvPr>
        </p:nvSpPr>
        <p:spPr/>
        <p:txBody>
          <a:bodyPr vert="horz" lIns="0" tIns="0" rIns="0" bIns="0" rtlCol="0" anchor="t">
            <a:normAutofit lnSpcReduction="10000"/>
          </a:bodyPr>
          <a:lstStyle/>
          <a:p>
            <a:pPr marL="0" indent="0">
              <a:buNone/>
            </a:pPr>
            <a:r>
              <a:rPr lang="en-US" dirty="0"/>
              <a:t>During this workshop we will review…</a:t>
            </a:r>
          </a:p>
          <a:p>
            <a:r>
              <a:rPr lang="en-US" dirty="0"/>
              <a:t>Refresher: The Difference between Product and Project</a:t>
            </a:r>
          </a:p>
          <a:p>
            <a:r>
              <a:rPr lang="en-US" dirty="0"/>
              <a:t>Refresher: Maintaining a Product Value Stream</a:t>
            </a:r>
          </a:p>
          <a:p>
            <a:r>
              <a:rPr lang="en-US" dirty="0"/>
              <a:t>Refresher: The Product Development Process</a:t>
            </a:r>
          </a:p>
          <a:p>
            <a:r>
              <a:rPr lang="en-US" dirty="0"/>
              <a:t>Refresher: Product Backlog Item Maturity</a:t>
            </a:r>
          </a:p>
          <a:p>
            <a:r>
              <a:rPr lang="en-US" dirty="0"/>
              <a:t>Refresher: Product Ownership Metrics</a:t>
            </a:r>
          </a:p>
          <a:p>
            <a:endParaRPr lang="en-US" dirty="0"/>
          </a:p>
        </p:txBody>
      </p:sp>
      <p:sp>
        <p:nvSpPr>
          <p:cNvPr id="4" name="Slide Number Placeholder 3">
            <a:extLst>
              <a:ext uri="{FF2B5EF4-FFF2-40B4-BE49-F238E27FC236}">
                <a16:creationId xmlns:a16="http://schemas.microsoft.com/office/drawing/2014/main" id="{A53EF7C5-293E-4688-BE1D-CB071C256CFF}"/>
              </a:ext>
            </a:extLst>
          </p:cNvPr>
          <p:cNvSpPr>
            <a:spLocks noGrp="1"/>
          </p:cNvSpPr>
          <p:nvPr>
            <p:ph type="sldNum" sz="quarter" idx="11"/>
          </p:nvPr>
        </p:nvSpPr>
        <p:spPr/>
        <p:txBody>
          <a:bodyPr/>
          <a:lstStyle/>
          <a:p>
            <a:fld id="{6575370D-4E78-C44F-8DB3-41D140BF8DE9}" type="slidenum">
              <a:rPr lang="en-US" smtClean="0"/>
              <a:pPr/>
              <a:t>2</a:t>
            </a:fld>
            <a:endParaRPr lang="en-US" dirty="0"/>
          </a:p>
        </p:txBody>
      </p:sp>
    </p:spTree>
    <p:extLst>
      <p:ext uri="{BB962C8B-B14F-4D97-AF65-F5344CB8AC3E}">
        <p14:creationId xmlns:p14="http://schemas.microsoft.com/office/powerpoint/2010/main" val="1131157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Rounded Rectangle 208">
            <a:extLst>
              <a:ext uri="{FF2B5EF4-FFF2-40B4-BE49-F238E27FC236}">
                <a16:creationId xmlns:a16="http://schemas.microsoft.com/office/drawing/2014/main" id="{676BA6D0-6571-1048-A036-8357C3A87264}"/>
              </a:ext>
            </a:extLst>
          </p:cNvPr>
          <p:cNvSpPr/>
          <p:nvPr/>
        </p:nvSpPr>
        <p:spPr>
          <a:xfrm>
            <a:off x="3869229" y="1374873"/>
            <a:ext cx="1224265" cy="736612"/>
          </a:xfrm>
          <a:prstGeom prst="round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p>
          <a:p>
            <a:endParaRPr lang="en-US" sz="1100" dirty="0"/>
          </a:p>
          <a:p>
            <a:endParaRPr lang="en-US" sz="1100" dirty="0"/>
          </a:p>
          <a:p>
            <a:endParaRPr lang="en-US" sz="1100" dirty="0"/>
          </a:p>
          <a:p>
            <a:endParaRPr lang="en-US" sz="1100" dirty="0"/>
          </a:p>
        </p:txBody>
      </p:sp>
      <p:sp>
        <p:nvSpPr>
          <p:cNvPr id="115" name="Rounded Rectangle 114">
            <a:extLst>
              <a:ext uri="{FF2B5EF4-FFF2-40B4-BE49-F238E27FC236}">
                <a16:creationId xmlns:a16="http://schemas.microsoft.com/office/drawing/2014/main" id="{AFDA6B67-7043-D244-B727-2ED49F50E3A2}"/>
              </a:ext>
            </a:extLst>
          </p:cNvPr>
          <p:cNvSpPr/>
          <p:nvPr/>
        </p:nvSpPr>
        <p:spPr>
          <a:xfrm>
            <a:off x="740091" y="1939444"/>
            <a:ext cx="7444167" cy="1048199"/>
          </a:xfrm>
          <a:prstGeom prst="roundRect">
            <a:avLst/>
          </a:prstGeom>
          <a:gradFill>
            <a:gsLst>
              <a:gs pos="99000">
                <a:schemeClr val="tx2">
                  <a:lumMod val="60000"/>
                  <a:lumOff val="40000"/>
                </a:schemeClr>
              </a:gs>
              <a:gs pos="0">
                <a:schemeClr val="tx2">
                  <a:lumMod val="20000"/>
                  <a:lumOff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0000"/>
                </a:solidFill>
              </a:rPr>
              <a:t>8. Sprint (1 or more)</a:t>
            </a:r>
            <a:endParaRPr lang="en-US" sz="1100" dirty="0"/>
          </a:p>
          <a:p>
            <a:endParaRPr lang="en-US" sz="1100" dirty="0"/>
          </a:p>
          <a:p>
            <a:endParaRPr lang="en-US" sz="1100" dirty="0"/>
          </a:p>
        </p:txBody>
      </p:sp>
      <p:sp>
        <p:nvSpPr>
          <p:cNvPr id="7" name="TextBox 6">
            <a:extLst>
              <a:ext uri="{FF2B5EF4-FFF2-40B4-BE49-F238E27FC236}">
                <a16:creationId xmlns:a16="http://schemas.microsoft.com/office/drawing/2014/main" id="{51F895E7-9D3D-A944-86B9-04B3E9393C43}"/>
              </a:ext>
            </a:extLst>
          </p:cNvPr>
          <p:cNvSpPr txBox="1"/>
          <p:nvPr/>
        </p:nvSpPr>
        <p:spPr>
          <a:xfrm>
            <a:off x="593164" y="1031606"/>
            <a:ext cx="8093636" cy="338554"/>
          </a:xfrm>
          <a:prstGeom prst="rect">
            <a:avLst/>
          </a:prstGeom>
          <a:noFill/>
        </p:spPr>
        <p:txBody>
          <a:bodyPr wrap="square" rtlCol="0">
            <a:spAutoFit/>
          </a:bodyPr>
          <a:lstStyle/>
          <a:p>
            <a:r>
              <a:rPr lang="en-US" sz="1600" b="1" dirty="0">
                <a:solidFill>
                  <a:srgbClr val="000000"/>
                </a:solidFill>
              </a:rPr>
              <a:t>From REFINEMENT to PRODUCTION</a:t>
            </a:r>
            <a:endParaRPr lang="en-US" b="1" dirty="0">
              <a:solidFill>
                <a:schemeClr val="bg2">
                  <a:lumMod val="50000"/>
                </a:schemeClr>
              </a:solidFill>
            </a:endParaRPr>
          </a:p>
        </p:txBody>
      </p:sp>
      <p:sp>
        <p:nvSpPr>
          <p:cNvPr id="94" name="Title 1">
            <a:extLst>
              <a:ext uri="{FF2B5EF4-FFF2-40B4-BE49-F238E27FC236}">
                <a16:creationId xmlns:a16="http://schemas.microsoft.com/office/drawing/2014/main" id="{288DE8B1-D124-B04C-8B21-D86753B6EDF9}"/>
              </a:ext>
            </a:extLst>
          </p:cNvPr>
          <p:cNvSpPr>
            <a:spLocks noGrp="1"/>
          </p:cNvSpPr>
          <p:nvPr>
            <p:ph type="title"/>
          </p:nvPr>
        </p:nvSpPr>
        <p:spPr>
          <a:xfrm>
            <a:off x="694944" y="0"/>
            <a:ext cx="7991856" cy="1030637"/>
          </a:xfrm>
        </p:spPr>
        <p:txBody>
          <a:bodyPr/>
          <a:lstStyle/>
          <a:p>
            <a:r>
              <a:rPr lang="en-US" dirty="0"/>
              <a:t>WORKSHOP</a:t>
            </a:r>
            <a:br>
              <a:rPr lang="en-US" dirty="0"/>
            </a:br>
            <a:r>
              <a:rPr lang="en-US" sz="2400" dirty="0"/>
              <a:t>PRODUCT DEVELOPMENT PROCESS: Part 2</a:t>
            </a:r>
          </a:p>
        </p:txBody>
      </p:sp>
      <p:sp>
        <p:nvSpPr>
          <p:cNvPr id="35" name="Rounded Rectangle 34">
            <a:extLst>
              <a:ext uri="{FF2B5EF4-FFF2-40B4-BE49-F238E27FC236}">
                <a16:creationId xmlns:a16="http://schemas.microsoft.com/office/drawing/2014/main" id="{B3B9394A-10B6-0948-9407-C25EBC12A65E}"/>
              </a:ext>
            </a:extLst>
          </p:cNvPr>
          <p:cNvSpPr/>
          <p:nvPr/>
        </p:nvSpPr>
        <p:spPr>
          <a:xfrm>
            <a:off x="2283754" y="2186694"/>
            <a:ext cx="2184100" cy="238696"/>
          </a:xfrm>
          <a:prstGeom prst="roundRect">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8.a Team Product Refinement</a:t>
            </a:r>
          </a:p>
        </p:txBody>
      </p:sp>
      <p:sp>
        <p:nvSpPr>
          <p:cNvPr id="36" name="Rounded Rectangle 35">
            <a:extLst>
              <a:ext uri="{FF2B5EF4-FFF2-40B4-BE49-F238E27FC236}">
                <a16:creationId xmlns:a16="http://schemas.microsoft.com/office/drawing/2014/main" id="{D56B1E92-23DF-D64C-A506-7F1197B459C4}"/>
              </a:ext>
            </a:extLst>
          </p:cNvPr>
          <p:cNvSpPr/>
          <p:nvPr/>
        </p:nvSpPr>
        <p:spPr>
          <a:xfrm>
            <a:off x="4651016" y="2186694"/>
            <a:ext cx="2089850" cy="238696"/>
          </a:xfrm>
          <a:prstGeom prst="roundRect">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8.b Feature PBI Prioritization</a:t>
            </a:r>
          </a:p>
        </p:txBody>
      </p:sp>
      <p:sp>
        <p:nvSpPr>
          <p:cNvPr id="37" name="Rounded Rectangle 36">
            <a:extLst>
              <a:ext uri="{FF2B5EF4-FFF2-40B4-BE49-F238E27FC236}">
                <a16:creationId xmlns:a16="http://schemas.microsoft.com/office/drawing/2014/main" id="{E35E506E-53BB-ED45-BC8B-3B2B77F12214}"/>
              </a:ext>
            </a:extLst>
          </p:cNvPr>
          <p:cNvSpPr/>
          <p:nvPr/>
        </p:nvSpPr>
        <p:spPr>
          <a:xfrm>
            <a:off x="903887" y="2556982"/>
            <a:ext cx="1925655" cy="338555"/>
          </a:xfrm>
          <a:prstGeom prst="roundRect">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8.1 Team Sprint Planning</a:t>
            </a:r>
          </a:p>
        </p:txBody>
      </p:sp>
      <p:sp>
        <p:nvSpPr>
          <p:cNvPr id="38" name="Rounded Rectangle 37">
            <a:extLst>
              <a:ext uri="{FF2B5EF4-FFF2-40B4-BE49-F238E27FC236}">
                <a16:creationId xmlns:a16="http://schemas.microsoft.com/office/drawing/2014/main" id="{23C3441B-1314-0D44-A18B-608B2C2A7B43}"/>
              </a:ext>
            </a:extLst>
          </p:cNvPr>
          <p:cNvSpPr/>
          <p:nvPr/>
        </p:nvSpPr>
        <p:spPr>
          <a:xfrm>
            <a:off x="3048413" y="2556982"/>
            <a:ext cx="1214954" cy="338555"/>
          </a:xfrm>
          <a:prstGeom prst="roundRect">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8.2 Daily Scrum</a:t>
            </a:r>
          </a:p>
        </p:txBody>
      </p:sp>
      <p:cxnSp>
        <p:nvCxnSpPr>
          <p:cNvPr id="3" name="Straight Arrow Connector 2">
            <a:extLst>
              <a:ext uri="{FF2B5EF4-FFF2-40B4-BE49-F238E27FC236}">
                <a16:creationId xmlns:a16="http://schemas.microsoft.com/office/drawing/2014/main" id="{2F41533B-B0A9-7E4F-8CB3-5ED5C4C8AAF3}"/>
              </a:ext>
            </a:extLst>
          </p:cNvPr>
          <p:cNvCxnSpPr>
            <a:cxnSpLocks/>
            <a:stCxn id="35" idx="3"/>
            <a:endCxn id="36" idx="1"/>
          </p:cNvCxnSpPr>
          <p:nvPr/>
        </p:nvCxnSpPr>
        <p:spPr>
          <a:xfrm>
            <a:off x="4467854" y="2306042"/>
            <a:ext cx="183162"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1AC53D6-2E82-F64C-8299-86788D4A9097}"/>
              </a:ext>
            </a:extLst>
          </p:cNvPr>
          <p:cNvCxnSpPr>
            <a:cxnSpLocks/>
            <a:stCxn id="37" idx="3"/>
            <a:endCxn id="38" idx="1"/>
          </p:cNvCxnSpPr>
          <p:nvPr/>
        </p:nvCxnSpPr>
        <p:spPr>
          <a:xfrm>
            <a:off x="2829542" y="2726260"/>
            <a:ext cx="218871"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3" name="Rounded Rectangle 52">
            <a:extLst>
              <a:ext uri="{FF2B5EF4-FFF2-40B4-BE49-F238E27FC236}">
                <a16:creationId xmlns:a16="http://schemas.microsoft.com/office/drawing/2014/main" id="{1B7F9FFE-BADC-2E4F-9F02-67F49B7AF35F}"/>
              </a:ext>
            </a:extLst>
          </p:cNvPr>
          <p:cNvSpPr/>
          <p:nvPr/>
        </p:nvSpPr>
        <p:spPr>
          <a:xfrm>
            <a:off x="148622" y="1468401"/>
            <a:ext cx="153499" cy="338554"/>
          </a:xfrm>
          <a:prstGeom prst="roundRect">
            <a:avLst/>
          </a:prstGeom>
          <a:gradFill>
            <a:gsLst>
              <a:gs pos="99000">
                <a:schemeClr val="accent4"/>
              </a:gs>
              <a:gs pos="0">
                <a:schemeClr val="accent4">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2">
                    <a:lumMod val="50000"/>
                  </a:schemeClr>
                </a:solidFill>
              </a:rPr>
              <a:t>5</a:t>
            </a:r>
          </a:p>
        </p:txBody>
      </p:sp>
      <p:sp>
        <p:nvSpPr>
          <p:cNvPr id="76" name="Rounded Rectangle 75">
            <a:extLst>
              <a:ext uri="{FF2B5EF4-FFF2-40B4-BE49-F238E27FC236}">
                <a16:creationId xmlns:a16="http://schemas.microsoft.com/office/drawing/2014/main" id="{334F6929-D63A-CC48-9552-BD30DF3D0E23}"/>
              </a:ext>
            </a:extLst>
          </p:cNvPr>
          <p:cNvSpPr/>
          <p:nvPr/>
        </p:nvSpPr>
        <p:spPr>
          <a:xfrm>
            <a:off x="4471719" y="2555698"/>
            <a:ext cx="1462730" cy="338555"/>
          </a:xfrm>
          <a:prstGeom prst="roundRect">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8.3 Sprint Review</a:t>
            </a:r>
          </a:p>
        </p:txBody>
      </p:sp>
      <p:cxnSp>
        <p:nvCxnSpPr>
          <p:cNvPr id="33" name="Straight Arrow Connector 32">
            <a:extLst>
              <a:ext uri="{FF2B5EF4-FFF2-40B4-BE49-F238E27FC236}">
                <a16:creationId xmlns:a16="http://schemas.microsoft.com/office/drawing/2014/main" id="{8B0BCC8C-CC5A-4243-99EC-CB7161C63944}"/>
              </a:ext>
            </a:extLst>
          </p:cNvPr>
          <p:cNvCxnSpPr>
            <a:cxnSpLocks/>
            <a:stCxn id="38" idx="3"/>
            <a:endCxn id="76" idx="1"/>
          </p:cNvCxnSpPr>
          <p:nvPr/>
        </p:nvCxnSpPr>
        <p:spPr>
          <a:xfrm flipV="1">
            <a:off x="4263367" y="2724976"/>
            <a:ext cx="208352" cy="128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7" name="Rounded Rectangle 96">
            <a:extLst>
              <a:ext uri="{FF2B5EF4-FFF2-40B4-BE49-F238E27FC236}">
                <a16:creationId xmlns:a16="http://schemas.microsoft.com/office/drawing/2014/main" id="{5A7222B3-5890-274D-96F2-20E6B3FDC5D4}"/>
              </a:ext>
            </a:extLst>
          </p:cNvPr>
          <p:cNvSpPr/>
          <p:nvPr/>
        </p:nvSpPr>
        <p:spPr>
          <a:xfrm>
            <a:off x="6162288" y="2550410"/>
            <a:ext cx="1777385" cy="338555"/>
          </a:xfrm>
          <a:prstGeom prst="roundRect">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8.4. Sprint Retrospective</a:t>
            </a:r>
          </a:p>
        </p:txBody>
      </p:sp>
      <p:cxnSp>
        <p:nvCxnSpPr>
          <p:cNvPr id="41" name="Straight Arrow Connector 40">
            <a:extLst>
              <a:ext uri="{FF2B5EF4-FFF2-40B4-BE49-F238E27FC236}">
                <a16:creationId xmlns:a16="http://schemas.microsoft.com/office/drawing/2014/main" id="{97E1AACA-29DB-5949-AF18-DA889DE5D3E0}"/>
              </a:ext>
            </a:extLst>
          </p:cNvPr>
          <p:cNvCxnSpPr>
            <a:cxnSpLocks/>
            <a:stCxn id="76" idx="3"/>
            <a:endCxn id="97" idx="1"/>
          </p:cNvCxnSpPr>
          <p:nvPr/>
        </p:nvCxnSpPr>
        <p:spPr>
          <a:xfrm flipV="1">
            <a:off x="5934449" y="2719688"/>
            <a:ext cx="227839" cy="528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2" name="Rounded Rectangle 111">
            <a:extLst>
              <a:ext uri="{FF2B5EF4-FFF2-40B4-BE49-F238E27FC236}">
                <a16:creationId xmlns:a16="http://schemas.microsoft.com/office/drawing/2014/main" id="{68F1345B-72D7-6440-9A42-3E1308E6E393}"/>
              </a:ext>
            </a:extLst>
          </p:cNvPr>
          <p:cNvSpPr/>
          <p:nvPr/>
        </p:nvSpPr>
        <p:spPr>
          <a:xfrm>
            <a:off x="403590" y="1468401"/>
            <a:ext cx="1851955" cy="338553"/>
          </a:xfrm>
          <a:prstGeom prst="roundRect">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6. Solution Train Updates</a:t>
            </a:r>
          </a:p>
        </p:txBody>
      </p:sp>
      <p:sp>
        <p:nvSpPr>
          <p:cNvPr id="113" name="Rounded Rectangle 112">
            <a:extLst>
              <a:ext uri="{FF2B5EF4-FFF2-40B4-BE49-F238E27FC236}">
                <a16:creationId xmlns:a16="http://schemas.microsoft.com/office/drawing/2014/main" id="{5692395D-3828-D145-9607-EF350D0DAE1E}"/>
              </a:ext>
            </a:extLst>
          </p:cNvPr>
          <p:cNvSpPr/>
          <p:nvPr/>
        </p:nvSpPr>
        <p:spPr>
          <a:xfrm>
            <a:off x="2371612" y="1475679"/>
            <a:ext cx="1381550" cy="338553"/>
          </a:xfrm>
          <a:prstGeom prst="roundRect">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7. Pre-PI Planning</a:t>
            </a:r>
          </a:p>
        </p:txBody>
      </p:sp>
      <p:sp>
        <p:nvSpPr>
          <p:cNvPr id="114" name="Rounded Rectangle 113">
            <a:extLst>
              <a:ext uri="{FF2B5EF4-FFF2-40B4-BE49-F238E27FC236}">
                <a16:creationId xmlns:a16="http://schemas.microsoft.com/office/drawing/2014/main" id="{5F863E6D-D6CA-4A43-A308-A87369EF9DFA}"/>
              </a:ext>
            </a:extLst>
          </p:cNvPr>
          <p:cNvSpPr/>
          <p:nvPr/>
        </p:nvSpPr>
        <p:spPr>
          <a:xfrm>
            <a:off x="5361765" y="1475679"/>
            <a:ext cx="1925654" cy="338553"/>
          </a:xfrm>
          <a:prstGeom prst="roundRect">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9. Post-PI Inspect &amp; Adapt</a:t>
            </a:r>
          </a:p>
        </p:txBody>
      </p:sp>
      <p:sp>
        <p:nvSpPr>
          <p:cNvPr id="116" name="Slide Number Placeholder 3">
            <a:extLst>
              <a:ext uri="{FF2B5EF4-FFF2-40B4-BE49-F238E27FC236}">
                <a16:creationId xmlns:a16="http://schemas.microsoft.com/office/drawing/2014/main" id="{2320C731-C856-7C43-BF63-6C06C5562466}"/>
              </a:ext>
            </a:extLst>
          </p:cNvPr>
          <p:cNvSpPr>
            <a:spLocks noGrp="1"/>
          </p:cNvSpPr>
          <p:nvPr>
            <p:ph type="sldNum" sz="quarter" idx="11"/>
          </p:nvPr>
        </p:nvSpPr>
        <p:spPr>
          <a:xfrm>
            <a:off x="8659368" y="4722412"/>
            <a:ext cx="256032" cy="102870"/>
          </a:xfrm>
        </p:spPr>
        <p:txBody>
          <a:bodyPr/>
          <a:lstStyle/>
          <a:p>
            <a:fld id="{6575370D-4E78-C44F-8DB3-41D140BF8DE9}" type="slidenum">
              <a:rPr lang="en-US" smtClean="0"/>
              <a:pPr/>
              <a:t>20</a:t>
            </a:fld>
            <a:endParaRPr lang="en-US" dirty="0"/>
          </a:p>
        </p:txBody>
      </p:sp>
      <p:grpSp>
        <p:nvGrpSpPr>
          <p:cNvPr id="117" name="Group 116">
            <a:extLst>
              <a:ext uri="{FF2B5EF4-FFF2-40B4-BE49-F238E27FC236}">
                <a16:creationId xmlns:a16="http://schemas.microsoft.com/office/drawing/2014/main" id="{AD087737-2CFF-804D-94D0-782AC16C40CC}"/>
              </a:ext>
            </a:extLst>
          </p:cNvPr>
          <p:cNvGrpSpPr/>
          <p:nvPr/>
        </p:nvGrpSpPr>
        <p:grpSpPr>
          <a:xfrm>
            <a:off x="472697" y="2987186"/>
            <a:ext cx="845770" cy="1443304"/>
            <a:chOff x="440108" y="1918681"/>
            <a:chExt cx="845770" cy="1443304"/>
          </a:xfrm>
        </p:grpSpPr>
        <p:pic>
          <p:nvPicPr>
            <p:cNvPr id="118" name="Picture 2">
              <a:extLst>
                <a:ext uri="{FF2B5EF4-FFF2-40B4-BE49-F238E27FC236}">
                  <a16:creationId xmlns:a16="http://schemas.microsoft.com/office/drawing/2014/main" id="{C88AB823-8AD2-BE47-8C30-40634D0D2C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108" y="1918681"/>
              <a:ext cx="845770" cy="1390696"/>
            </a:xfrm>
            <a:prstGeom prst="rect">
              <a:avLst/>
            </a:prstGeom>
            <a:noFill/>
            <a:extLst>
              <a:ext uri="{909E8E84-426E-40DD-AFC4-6F175D3DCCD1}">
                <a14:hiddenFill xmlns:a14="http://schemas.microsoft.com/office/drawing/2010/main">
                  <a:solidFill>
                    <a:srgbClr val="FFFFFF"/>
                  </a:solidFill>
                </a14:hiddenFill>
              </a:ext>
            </a:extLst>
          </p:spPr>
        </p:pic>
        <p:sp>
          <p:nvSpPr>
            <p:cNvPr id="119" name="Rounded Rectangle 118">
              <a:extLst>
                <a:ext uri="{FF2B5EF4-FFF2-40B4-BE49-F238E27FC236}">
                  <a16:creationId xmlns:a16="http://schemas.microsoft.com/office/drawing/2014/main" id="{A72B70B1-F0BB-194E-A5D3-54064B7F09E1}"/>
                </a:ext>
              </a:extLst>
            </p:cNvPr>
            <p:cNvSpPr/>
            <p:nvPr/>
          </p:nvSpPr>
          <p:spPr>
            <a:xfrm>
              <a:off x="466768" y="3191439"/>
              <a:ext cx="819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PM</a:t>
              </a:r>
              <a:endParaRPr lang="en-US" dirty="0"/>
            </a:p>
          </p:txBody>
        </p:sp>
      </p:grpSp>
      <p:grpSp>
        <p:nvGrpSpPr>
          <p:cNvPr id="120" name="Group 119">
            <a:extLst>
              <a:ext uri="{FF2B5EF4-FFF2-40B4-BE49-F238E27FC236}">
                <a16:creationId xmlns:a16="http://schemas.microsoft.com/office/drawing/2014/main" id="{FCD09B6D-A6AE-C846-B005-9D02C1C86F99}"/>
              </a:ext>
            </a:extLst>
          </p:cNvPr>
          <p:cNvGrpSpPr/>
          <p:nvPr/>
        </p:nvGrpSpPr>
        <p:grpSpPr>
          <a:xfrm>
            <a:off x="2635187" y="2946079"/>
            <a:ext cx="993093" cy="1456933"/>
            <a:chOff x="366446" y="3268351"/>
            <a:chExt cx="993093" cy="1456933"/>
          </a:xfrm>
        </p:grpSpPr>
        <p:pic>
          <p:nvPicPr>
            <p:cNvPr id="121" name="Picture 4">
              <a:extLst>
                <a:ext uri="{FF2B5EF4-FFF2-40B4-BE49-F238E27FC236}">
                  <a16:creationId xmlns:a16="http://schemas.microsoft.com/office/drawing/2014/main" id="{63BF3589-41F5-554A-BA4A-7417800884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446" y="3268351"/>
              <a:ext cx="993093" cy="1456933"/>
            </a:xfrm>
            <a:prstGeom prst="rect">
              <a:avLst/>
            </a:prstGeom>
            <a:noFill/>
            <a:extLst>
              <a:ext uri="{909E8E84-426E-40DD-AFC4-6F175D3DCCD1}">
                <a14:hiddenFill xmlns:a14="http://schemas.microsoft.com/office/drawing/2010/main">
                  <a:solidFill>
                    <a:srgbClr val="FFFFFF"/>
                  </a:solidFill>
                </a14:hiddenFill>
              </a:ext>
            </a:extLst>
          </p:spPr>
        </p:pic>
        <p:sp>
          <p:nvSpPr>
            <p:cNvPr id="122" name="Rounded Rectangle 121">
              <a:extLst>
                <a:ext uri="{FF2B5EF4-FFF2-40B4-BE49-F238E27FC236}">
                  <a16:creationId xmlns:a16="http://schemas.microsoft.com/office/drawing/2014/main" id="{F4E90152-3478-BF4A-A5C2-D67E15BDBFAE}"/>
                </a:ext>
              </a:extLst>
            </p:cNvPr>
            <p:cNvSpPr/>
            <p:nvPr/>
          </p:nvSpPr>
          <p:spPr>
            <a:xfrm>
              <a:off x="466768" y="4554738"/>
              <a:ext cx="819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PO</a:t>
              </a:r>
              <a:endParaRPr lang="en-US" dirty="0"/>
            </a:p>
          </p:txBody>
        </p:sp>
      </p:grpSp>
      <p:grpSp>
        <p:nvGrpSpPr>
          <p:cNvPr id="123" name="Group 122">
            <a:extLst>
              <a:ext uri="{FF2B5EF4-FFF2-40B4-BE49-F238E27FC236}">
                <a16:creationId xmlns:a16="http://schemas.microsoft.com/office/drawing/2014/main" id="{88E4EE6A-6EEE-FD4D-AE7C-60548204C972}"/>
              </a:ext>
            </a:extLst>
          </p:cNvPr>
          <p:cNvGrpSpPr/>
          <p:nvPr/>
        </p:nvGrpSpPr>
        <p:grpSpPr>
          <a:xfrm>
            <a:off x="1516362" y="3023793"/>
            <a:ext cx="911413" cy="1405809"/>
            <a:chOff x="7775387" y="1947815"/>
            <a:chExt cx="911413" cy="1405809"/>
          </a:xfrm>
        </p:grpSpPr>
        <p:pic>
          <p:nvPicPr>
            <p:cNvPr id="124" name="Picture 6">
              <a:extLst>
                <a:ext uri="{FF2B5EF4-FFF2-40B4-BE49-F238E27FC236}">
                  <a16:creationId xmlns:a16="http://schemas.microsoft.com/office/drawing/2014/main" id="{7A5415BB-416D-E24C-96B1-BDE10C712B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5387" y="1947815"/>
              <a:ext cx="911413" cy="1361562"/>
            </a:xfrm>
            <a:prstGeom prst="rect">
              <a:avLst/>
            </a:prstGeom>
            <a:noFill/>
            <a:extLst>
              <a:ext uri="{909E8E84-426E-40DD-AFC4-6F175D3DCCD1}">
                <a14:hiddenFill xmlns:a14="http://schemas.microsoft.com/office/drawing/2010/main">
                  <a:solidFill>
                    <a:srgbClr val="FFFFFF"/>
                  </a:solidFill>
                </a14:hiddenFill>
              </a:ext>
            </a:extLst>
          </p:spPr>
        </p:pic>
        <p:sp>
          <p:nvSpPr>
            <p:cNvPr id="125" name="Rounded Rectangle 124">
              <a:extLst>
                <a:ext uri="{FF2B5EF4-FFF2-40B4-BE49-F238E27FC236}">
                  <a16:creationId xmlns:a16="http://schemas.microsoft.com/office/drawing/2014/main" id="{B65F9BDE-01BC-384C-B4A5-78E95B1F2EB7}"/>
                </a:ext>
              </a:extLst>
            </p:cNvPr>
            <p:cNvSpPr/>
            <p:nvPr/>
          </p:nvSpPr>
          <p:spPr>
            <a:xfrm>
              <a:off x="7833671" y="3183078"/>
              <a:ext cx="819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RTE</a:t>
              </a:r>
              <a:endParaRPr lang="en-US" dirty="0"/>
            </a:p>
          </p:txBody>
        </p:sp>
      </p:grpSp>
      <p:grpSp>
        <p:nvGrpSpPr>
          <p:cNvPr id="126" name="Group 125">
            <a:extLst>
              <a:ext uri="{FF2B5EF4-FFF2-40B4-BE49-F238E27FC236}">
                <a16:creationId xmlns:a16="http://schemas.microsoft.com/office/drawing/2014/main" id="{225303A2-605F-8247-83D5-852097B935F4}"/>
              </a:ext>
            </a:extLst>
          </p:cNvPr>
          <p:cNvGrpSpPr/>
          <p:nvPr/>
        </p:nvGrpSpPr>
        <p:grpSpPr>
          <a:xfrm>
            <a:off x="5561682" y="2928239"/>
            <a:ext cx="845770" cy="1457116"/>
            <a:chOff x="7807011" y="3259807"/>
            <a:chExt cx="845770" cy="1457116"/>
          </a:xfrm>
        </p:grpSpPr>
        <p:pic>
          <p:nvPicPr>
            <p:cNvPr id="127" name="Picture 2">
              <a:extLst>
                <a:ext uri="{FF2B5EF4-FFF2-40B4-BE49-F238E27FC236}">
                  <a16:creationId xmlns:a16="http://schemas.microsoft.com/office/drawing/2014/main" id="{3681EBF4-081C-DA45-80C1-E4C79EB73F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7011" y="3259807"/>
              <a:ext cx="845770" cy="1390696"/>
            </a:xfrm>
            <a:prstGeom prst="rect">
              <a:avLst/>
            </a:prstGeom>
            <a:noFill/>
            <a:extLst>
              <a:ext uri="{909E8E84-426E-40DD-AFC4-6F175D3DCCD1}">
                <a14:hiddenFill xmlns:a14="http://schemas.microsoft.com/office/drawing/2010/main">
                  <a:solidFill>
                    <a:srgbClr val="FFFFFF"/>
                  </a:solidFill>
                </a14:hiddenFill>
              </a:ext>
            </a:extLst>
          </p:spPr>
        </p:pic>
        <p:sp>
          <p:nvSpPr>
            <p:cNvPr id="128" name="Rounded Rectangle 127">
              <a:extLst>
                <a:ext uri="{FF2B5EF4-FFF2-40B4-BE49-F238E27FC236}">
                  <a16:creationId xmlns:a16="http://schemas.microsoft.com/office/drawing/2014/main" id="{ADAF92F0-DEC6-1747-8F99-D8B4BEC08BA2}"/>
                </a:ext>
              </a:extLst>
            </p:cNvPr>
            <p:cNvSpPr/>
            <p:nvPr/>
          </p:nvSpPr>
          <p:spPr>
            <a:xfrm>
              <a:off x="7833671" y="4546377"/>
              <a:ext cx="819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SM</a:t>
              </a:r>
              <a:endParaRPr lang="en-US" dirty="0"/>
            </a:p>
          </p:txBody>
        </p:sp>
      </p:grpSp>
      <p:grpSp>
        <p:nvGrpSpPr>
          <p:cNvPr id="129" name="Group 128">
            <a:extLst>
              <a:ext uri="{FF2B5EF4-FFF2-40B4-BE49-F238E27FC236}">
                <a16:creationId xmlns:a16="http://schemas.microsoft.com/office/drawing/2014/main" id="{609F40C3-3882-FA47-AC60-86F5A03D6B59}"/>
              </a:ext>
            </a:extLst>
          </p:cNvPr>
          <p:cNvGrpSpPr/>
          <p:nvPr/>
        </p:nvGrpSpPr>
        <p:grpSpPr>
          <a:xfrm>
            <a:off x="3710476" y="2920674"/>
            <a:ext cx="1628424" cy="1482328"/>
            <a:chOff x="3737553" y="2707396"/>
            <a:chExt cx="1628196" cy="1635107"/>
          </a:xfrm>
        </p:grpSpPr>
        <p:grpSp>
          <p:nvGrpSpPr>
            <p:cNvPr id="130" name="Group 129">
              <a:extLst>
                <a:ext uri="{FF2B5EF4-FFF2-40B4-BE49-F238E27FC236}">
                  <a16:creationId xmlns:a16="http://schemas.microsoft.com/office/drawing/2014/main" id="{C32D3E33-45DA-0B48-9C12-C062E41DD42A}"/>
                </a:ext>
              </a:extLst>
            </p:cNvPr>
            <p:cNvGrpSpPr/>
            <p:nvPr/>
          </p:nvGrpSpPr>
          <p:grpSpPr>
            <a:xfrm>
              <a:off x="3737553" y="2707396"/>
              <a:ext cx="1628196" cy="1587481"/>
              <a:chOff x="5198740" y="2012048"/>
              <a:chExt cx="1628196" cy="1587481"/>
            </a:xfrm>
          </p:grpSpPr>
          <p:pic>
            <p:nvPicPr>
              <p:cNvPr id="132" name="Picture 6">
                <a:extLst>
                  <a:ext uri="{FF2B5EF4-FFF2-40B4-BE49-F238E27FC236}">
                    <a16:creationId xmlns:a16="http://schemas.microsoft.com/office/drawing/2014/main" id="{CE117C3A-FAB6-4647-92DF-DE025A0E13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5523" y="2142596"/>
                <a:ext cx="911413" cy="1361562"/>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2">
                <a:extLst>
                  <a:ext uri="{FF2B5EF4-FFF2-40B4-BE49-F238E27FC236}">
                    <a16:creationId xmlns:a16="http://schemas.microsoft.com/office/drawing/2014/main" id="{47D83C0C-8E09-2248-AFB4-33DD93DB61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951" y="2012048"/>
                <a:ext cx="845770" cy="1390696"/>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4">
                <a:extLst>
                  <a:ext uri="{FF2B5EF4-FFF2-40B4-BE49-F238E27FC236}">
                    <a16:creationId xmlns:a16="http://schemas.microsoft.com/office/drawing/2014/main" id="{9EE3ACC7-02B8-6241-8409-73E33AEC8B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8740" y="2142597"/>
                <a:ext cx="993093" cy="1456932"/>
              </a:xfrm>
              <a:prstGeom prst="rect">
                <a:avLst/>
              </a:prstGeom>
              <a:noFill/>
              <a:extLst>
                <a:ext uri="{909E8E84-426E-40DD-AFC4-6F175D3DCCD1}">
                  <a14:hiddenFill xmlns:a14="http://schemas.microsoft.com/office/drawing/2010/main">
                    <a:solidFill>
                      <a:srgbClr val="FFFFFF"/>
                    </a:solidFill>
                  </a14:hiddenFill>
                </a:ext>
              </a:extLst>
            </p:spPr>
          </p:pic>
        </p:grpSp>
        <p:sp>
          <p:nvSpPr>
            <p:cNvPr id="131" name="Rounded Rectangle 130">
              <a:extLst>
                <a:ext uri="{FF2B5EF4-FFF2-40B4-BE49-F238E27FC236}">
                  <a16:creationId xmlns:a16="http://schemas.microsoft.com/office/drawing/2014/main" id="{34386073-7D43-6D43-8858-F6F23330B96E}"/>
                </a:ext>
              </a:extLst>
            </p:cNvPr>
            <p:cNvSpPr/>
            <p:nvPr/>
          </p:nvSpPr>
          <p:spPr>
            <a:xfrm>
              <a:off x="3811214" y="4120706"/>
              <a:ext cx="1528582" cy="221797"/>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Agile Dev Team</a:t>
              </a:r>
              <a:endParaRPr lang="en-US" dirty="0"/>
            </a:p>
          </p:txBody>
        </p:sp>
      </p:grpSp>
      <p:grpSp>
        <p:nvGrpSpPr>
          <p:cNvPr id="135" name="Group 134">
            <a:extLst>
              <a:ext uri="{FF2B5EF4-FFF2-40B4-BE49-F238E27FC236}">
                <a16:creationId xmlns:a16="http://schemas.microsoft.com/office/drawing/2014/main" id="{8980A5F6-63AD-FC40-B228-6C89B0DC0083}"/>
              </a:ext>
            </a:extLst>
          </p:cNvPr>
          <p:cNvGrpSpPr/>
          <p:nvPr/>
        </p:nvGrpSpPr>
        <p:grpSpPr>
          <a:xfrm>
            <a:off x="6813348" y="2967594"/>
            <a:ext cx="911413" cy="1405809"/>
            <a:chOff x="7775387" y="1947815"/>
            <a:chExt cx="911413" cy="1405809"/>
          </a:xfrm>
        </p:grpSpPr>
        <p:pic>
          <p:nvPicPr>
            <p:cNvPr id="136" name="Picture 6">
              <a:extLst>
                <a:ext uri="{FF2B5EF4-FFF2-40B4-BE49-F238E27FC236}">
                  <a16:creationId xmlns:a16="http://schemas.microsoft.com/office/drawing/2014/main" id="{65A4B579-84E2-D646-8274-674A25D118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5387" y="1947815"/>
              <a:ext cx="911413" cy="1361562"/>
            </a:xfrm>
            <a:prstGeom prst="rect">
              <a:avLst/>
            </a:prstGeom>
            <a:noFill/>
            <a:extLst>
              <a:ext uri="{909E8E84-426E-40DD-AFC4-6F175D3DCCD1}">
                <a14:hiddenFill xmlns:a14="http://schemas.microsoft.com/office/drawing/2010/main">
                  <a:solidFill>
                    <a:srgbClr val="FFFFFF"/>
                  </a:solidFill>
                </a14:hiddenFill>
              </a:ext>
            </a:extLst>
          </p:spPr>
        </p:pic>
        <p:sp>
          <p:nvSpPr>
            <p:cNvPr id="137" name="Rounded Rectangle 136">
              <a:extLst>
                <a:ext uri="{FF2B5EF4-FFF2-40B4-BE49-F238E27FC236}">
                  <a16:creationId xmlns:a16="http://schemas.microsoft.com/office/drawing/2014/main" id="{344C4E11-ADD6-514E-A43C-9A37ED2DF532}"/>
                </a:ext>
              </a:extLst>
            </p:cNvPr>
            <p:cNvSpPr/>
            <p:nvPr/>
          </p:nvSpPr>
          <p:spPr>
            <a:xfrm>
              <a:off x="7833671" y="3183078"/>
              <a:ext cx="819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Client</a:t>
              </a:r>
              <a:endParaRPr lang="en-US" dirty="0"/>
            </a:p>
          </p:txBody>
        </p:sp>
      </p:grpSp>
      <p:grpSp>
        <p:nvGrpSpPr>
          <p:cNvPr id="138" name="Group 137">
            <a:extLst>
              <a:ext uri="{FF2B5EF4-FFF2-40B4-BE49-F238E27FC236}">
                <a16:creationId xmlns:a16="http://schemas.microsoft.com/office/drawing/2014/main" id="{51D175B3-84E8-AE44-8FE7-2D9E7F8944FC}"/>
              </a:ext>
            </a:extLst>
          </p:cNvPr>
          <p:cNvGrpSpPr/>
          <p:nvPr/>
        </p:nvGrpSpPr>
        <p:grpSpPr>
          <a:xfrm>
            <a:off x="8003318" y="2936445"/>
            <a:ext cx="985110" cy="1436958"/>
            <a:chOff x="7257819" y="3175487"/>
            <a:chExt cx="985110" cy="1436958"/>
          </a:xfrm>
        </p:grpSpPr>
        <p:pic>
          <p:nvPicPr>
            <p:cNvPr id="139" name="Picture 138" descr="A picture containing text, silhouette&#10;&#10;Description automatically generated">
              <a:extLst>
                <a:ext uri="{FF2B5EF4-FFF2-40B4-BE49-F238E27FC236}">
                  <a16:creationId xmlns:a16="http://schemas.microsoft.com/office/drawing/2014/main" id="{BBE63DA7-F516-8A43-A276-BB4A0FB62EC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98236" y="3175487"/>
              <a:ext cx="941702" cy="1400480"/>
            </a:xfrm>
            <a:prstGeom prst="rect">
              <a:avLst/>
            </a:prstGeom>
          </p:spPr>
        </p:pic>
        <p:sp>
          <p:nvSpPr>
            <p:cNvPr id="140" name="Rounded Rectangle 139">
              <a:extLst>
                <a:ext uri="{FF2B5EF4-FFF2-40B4-BE49-F238E27FC236}">
                  <a16:creationId xmlns:a16="http://schemas.microsoft.com/office/drawing/2014/main" id="{AA88F343-EB26-4541-9645-358F3D440977}"/>
                </a:ext>
              </a:extLst>
            </p:cNvPr>
            <p:cNvSpPr/>
            <p:nvPr/>
          </p:nvSpPr>
          <p:spPr>
            <a:xfrm>
              <a:off x="7257819" y="4441899"/>
              <a:ext cx="985110" cy="170546"/>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Specialist</a:t>
              </a:r>
              <a:endParaRPr lang="en-US" dirty="0"/>
            </a:p>
          </p:txBody>
        </p:sp>
      </p:grpSp>
      <p:sp>
        <p:nvSpPr>
          <p:cNvPr id="143" name="Oval 142">
            <a:extLst>
              <a:ext uri="{FF2B5EF4-FFF2-40B4-BE49-F238E27FC236}">
                <a16:creationId xmlns:a16="http://schemas.microsoft.com/office/drawing/2014/main" id="{E86A72A5-9AAA-F847-B12E-0D7AD21BEF33}"/>
              </a:ext>
            </a:extLst>
          </p:cNvPr>
          <p:cNvSpPr/>
          <p:nvPr/>
        </p:nvSpPr>
        <p:spPr>
          <a:xfrm>
            <a:off x="437854" y="4440650"/>
            <a:ext cx="222190" cy="222190"/>
          </a:xfrm>
          <a:prstGeom prst="ellipse">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6</a:t>
            </a:r>
          </a:p>
        </p:txBody>
      </p:sp>
      <p:sp>
        <p:nvSpPr>
          <p:cNvPr id="144" name="Oval 143">
            <a:extLst>
              <a:ext uri="{FF2B5EF4-FFF2-40B4-BE49-F238E27FC236}">
                <a16:creationId xmlns:a16="http://schemas.microsoft.com/office/drawing/2014/main" id="{B5FB8F59-CAF3-A34E-B39D-E52BEC68BCFB}"/>
              </a:ext>
            </a:extLst>
          </p:cNvPr>
          <p:cNvSpPr/>
          <p:nvPr/>
        </p:nvSpPr>
        <p:spPr>
          <a:xfrm>
            <a:off x="667111" y="4440650"/>
            <a:ext cx="222190" cy="222190"/>
          </a:xfrm>
          <a:prstGeom prst="ellipse">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7</a:t>
            </a:r>
          </a:p>
        </p:txBody>
      </p:sp>
      <p:sp>
        <p:nvSpPr>
          <p:cNvPr id="146" name="Oval 145">
            <a:extLst>
              <a:ext uri="{FF2B5EF4-FFF2-40B4-BE49-F238E27FC236}">
                <a16:creationId xmlns:a16="http://schemas.microsoft.com/office/drawing/2014/main" id="{3662D220-AA31-0540-B2A3-95B08DD34784}"/>
              </a:ext>
            </a:extLst>
          </p:cNvPr>
          <p:cNvSpPr/>
          <p:nvPr/>
        </p:nvSpPr>
        <p:spPr>
          <a:xfrm>
            <a:off x="897024" y="4440650"/>
            <a:ext cx="222190" cy="222190"/>
          </a:xfrm>
          <a:prstGeom prst="ellipse">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9</a:t>
            </a:r>
          </a:p>
        </p:txBody>
      </p:sp>
      <p:cxnSp>
        <p:nvCxnSpPr>
          <p:cNvPr id="157" name="Straight Arrow Connector 156">
            <a:extLst>
              <a:ext uri="{FF2B5EF4-FFF2-40B4-BE49-F238E27FC236}">
                <a16:creationId xmlns:a16="http://schemas.microsoft.com/office/drawing/2014/main" id="{AE35094C-D013-6147-8ACE-7F5F0272A62F}"/>
              </a:ext>
            </a:extLst>
          </p:cNvPr>
          <p:cNvCxnSpPr>
            <a:stCxn id="53" idx="3"/>
            <a:endCxn id="112" idx="1"/>
          </p:cNvCxnSpPr>
          <p:nvPr/>
        </p:nvCxnSpPr>
        <p:spPr>
          <a:xfrm>
            <a:off x="302121" y="1637678"/>
            <a:ext cx="101469"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CDF707D7-5CF5-3248-B588-9BE5AFC04CA7}"/>
              </a:ext>
            </a:extLst>
          </p:cNvPr>
          <p:cNvCxnSpPr>
            <a:stCxn id="112" idx="3"/>
            <a:endCxn id="113" idx="1"/>
          </p:cNvCxnSpPr>
          <p:nvPr/>
        </p:nvCxnSpPr>
        <p:spPr>
          <a:xfrm>
            <a:off x="2255545" y="1637678"/>
            <a:ext cx="116067" cy="727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Elbow Connector 160">
            <a:extLst>
              <a:ext uri="{FF2B5EF4-FFF2-40B4-BE49-F238E27FC236}">
                <a16:creationId xmlns:a16="http://schemas.microsoft.com/office/drawing/2014/main" id="{7FA6B7D3-C900-8C40-B251-5779EA441E6F}"/>
              </a:ext>
            </a:extLst>
          </p:cNvPr>
          <p:cNvCxnSpPr>
            <a:cxnSpLocks/>
            <a:stCxn id="113" idx="3"/>
            <a:endCxn id="115" idx="1"/>
          </p:cNvCxnSpPr>
          <p:nvPr/>
        </p:nvCxnSpPr>
        <p:spPr>
          <a:xfrm flipH="1">
            <a:off x="740091" y="1644956"/>
            <a:ext cx="3013071" cy="818588"/>
          </a:xfrm>
          <a:prstGeom prst="bentConnector5">
            <a:avLst>
              <a:gd name="adj1" fmla="val -2371"/>
              <a:gd name="adj2" fmla="val 28327"/>
              <a:gd name="adj3" fmla="val 107587"/>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Elbow Connector 162">
            <a:extLst>
              <a:ext uri="{FF2B5EF4-FFF2-40B4-BE49-F238E27FC236}">
                <a16:creationId xmlns:a16="http://schemas.microsoft.com/office/drawing/2014/main" id="{5CFB8009-F02B-6F4E-9CFF-B59BEC4F640A}"/>
              </a:ext>
            </a:extLst>
          </p:cNvPr>
          <p:cNvCxnSpPr>
            <a:stCxn id="115" idx="3"/>
            <a:endCxn id="114" idx="1"/>
          </p:cNvCxnSpPr>
          <p:nvPr/>
        </p:nvCxnSpPr>
        <p:spPr>
          <a:xfrm flipH="1" flipV="1">
            <a:off x="5361765" y="1644956"/>
            <a:ext cx="2822493" cy="818588"/>
          </a:xfrm>
          <a:prstGeom prst="bentConnector5">
            <a:avLst>
              <a:gd name="adj1" fmla="val -8099"/>
              <a:gd name="adj2" fmla="val 71673"/>
              <a:gd name="adj3" fmla="val 108099"/>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Elbow Connector 166">
            <a:extLst>
              <a:ext uri="{FF2B5EF4-FFF2-40B4-BE49-F238E27FC236}">
                <a16:creationId xmlns:a16="http://schemas.microsoft.com/office/drawing/2014/main" id="{BD20F0DE-0823-C849-8743-C2BA346B3879}"/>
              </a:ext>
            </a:extLst>
          </p:cNvPr>
          <p:cNvCxnSpPr>
            <a:stCxn id="114" idx="0"/>
            <a:endCxn id="112" idx="0"/>
          </p:cNvCxnSpPr>
          <p:nvPr/>
        </p:nvCxnSpPr>
        <p:spPr>
          <a:xfrm rot="16200000" flipV="1">
            <a:off x="3823441" y="-1025472"/>
            <a:ext cx="7278" cy="4995024"/>
          </a:xfrm>
          <a:prstGeom prst="bentConnector3">
            <a:avLst>
              <a:gd name="adj1" fmla="val 1964949"/>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C54F9BB1-F2C4-564D-A3FB-D27E968D4A91}"/>
              </a:ext>
            </a:extLst>
          </p:cNvPr>
          <p:cNvCxnSpPr>
            <a:cxnSpLocks/>
            <a:stCxn id="114" idx="3"/>
            <a:endCxn id="173" idx="1"/>
          </p:cNvCxnSpPr>
          <p:nvPr/>
        </p:nvCxnSpPr>
        <p:spPr>
          <a:xfrm>
            <a:off x="7287419" y="1644956"/>
            <a:ext cx="12008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3" name="Rounded Rectangle 172">
            <a:extLst>
              <a:ext uri="{FF2B5EF4-FFF2-40B4-BE49-F238E27FC236}">
                <a16:creationId xmlns:a16="http://schemas.microsoft.com/office/drawing/2014/main" id="{549F50AD-D674-C44A-9770-27CE9BCACDD7}"/>
              </a:ext>
            </a:extLst>
          </p:cNvPr>
          <p:cNvSpPr/>
          <p:nvPr/>
        </p:nvSpPr>
        <p:spPr>
          <a:xfrm>
            <a:off x="7407504" y="1475679"/>
            <a:ext cx="1643632" cy="338553"/>
          </a:xfrm>
          <a:prstGeom prst="roundRect">
            <a:avLst/>
          </a:prstGeom>
          <a:solidFill>
            <a:srgbClr val="FF4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10. Solution Train End</a:t>
            </a:r>
          </a:p>
        </p:txBody>
      </p:sp>
      <p:grpSp>
        <p:nvGrpSpPr>
          <p:cNvPr id="178" name="Group 177">
            <a:extLst>
              <a:ext uri="{FF2B5EF4-FFF2-40B4-BE49-F238E27FC236}">
                <a16:creationId xmlns:a16="http://schemas.microsoft.com/office/drawing/2014/main" id="{73148F72-9A96-014A-BB02-CDDED2CDF9F3}"/>
              </a:ext>
            </a:extLst>
          </p:cNvPr>
          <p:cNvGrpSpPr/>
          <p:nvPr/>
        </p:nvGrpSpPr>
        <p:grpSpPr>
          <a:xfrm>
            <a:off x="1061608" y="4422801"/>
            <a:ext cx="341760" cy="261610"/>
            <a:chOff x="1275921" y="4515673"/>
            <a:chExt cx="341760" cy="261610"/>
          </a:xfrm>
        </p:grpSpPr>
        <p:sp>
          <p:nvSpPr>
            <p:cNvPr id="175" name="Oval 174">
              <a:extLst>
                <a:ext uri="{FF2B5EF4-FFF2-40B4-BE49-F238E27FC236}">
                  <a16:creationId xmlns:a16="http://schemas.microsoft.com/office/drawing/2014/main" id="{C812E46F-728C-5346-A508-AC8583050861}"/>
                </a:ext>
              </a:extLst>
            </p:cNvPr>
            <p:cNvSpPr/>
            <p:nvPr/>
          </p:nvSpPr>
          <p:spPr>
            <a:xfrm>
              <a:off x="1338221" y="4533522"/>
              <a:ext cx="222190" cy="222190"/>
            </a:xfrm>
            <a:prstGeom prst="ellipse">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76" name="TextBox 175">
              <a:extLst>
                <a:ext uri="{FF2B5EF4-FFF2-40B4-BE49-F238E27FC236}">
                  <a16:creationId xmlns:a16="http://schemas.microsoft.com/office/drawing/2014/main" id="{D408D53E-D73A-7C45-A88E-59E2477458E6}"/>
                </a:ext>
              </a:extLst>
            </p:cNvPr>
            <p:cNvSpPr txBox="1"/>
            <p:nvPr/>
          </p:nvSpPr>
          <p:spPr>
            <a:xfrm>
              <a:off x="1275921" y="4515673"/>
              <a:ext cx="341760" cy="261610"/>
            </a:xfrm>
            <a:prstGeom prst="rect">
              <a:avLst/>
            </a:prstGeom>
            <a:noFill/>
          </p:spPr>
          <p:txBody>
            <a:bodyPr wrap="none" rtlCol="0">
              <a:spAutoFit/>
            </a:bodyPr>
            <a:lstStyle/>
            <a:p>
              <a:r>
                <a:rPr lang="en-US" sz="1100" dirty="0">
                  <a:solidFill>
                    <a:schemeClr val="bg1"/>
                  </a:solidFill>
                </a:rPr>
                <a:t>10</a:t>
              </a:r>
              <a:endParaRPr lang="en-US" sz="2000" dirty="0">
                <a:solidFill>
                  <a:schemeClr val="bg1"/>
                </a:solidFill>
              </a:endParaRPr>
            </a:p>
          </p:txBody>
        </p:sp>
      </p:grpSp>
      <p:sp>
        <p:nvSpPr>
          <p:cNvPr id="204" name="Rounded Rectangle 203">
            <a:extLst>
              <a:ext uri="{FF2B5EF4-FFF2-40B4-BE49-F238E27FC236}">
                <a16:creationId xmlns:a16="http://schemas.microsoft.com/office/drawing/2014/main" id="{99F5C58B-DA1E-EF4D-BBCA-FED3D3347513}"/>
              </a:ext>
            </a:extLst>
          </p:cNvPr>
          <p:cNvSpPr/>
          <p:nvPr/>
        </p:nvSpPr>
        <p:spPr>
          <a:xfrm>
            <a:off x="3959679" y="1473887"/>
            <a:ext cx="1041102" cy="246572"/>
          </a:xfrm>
          <a:prstGeom prst="roundRect">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t>X. Scrum of Scrums</a:t>
            </a:r>
          </a:p>
        </p:txBody>
      </p:sp>
      <p:sp>
        <p:nvSpPr>
          <p:cNvPr id="205" name="Rounded Rectangle 204">
            <a:extLst>
              <a:ext uri="{FF2B5EF4-FFF2-40B4-BE49-F238E27FC236}">
                <a16:creationId xmlns:a16="http://schemas.microsoft.com/office/drawing/2014/main" id="{61EFC7E9-B277-4942-918D-A45D8517ACEC}"/>
              </a:ext>
            </a:extLst>
          </p:cNvPr>
          <p:cNvSpPr/>
          <p:nvPr/>
        </p:nvSpPr>
        <p:spPr>
          <a:xfrm>
            <a:off x="3959679" y="1780292"/>
            <a:ext cx="1041102" cy="246572"/>
          </a:xfrm>
          <a:prstGeom prst="roundRect">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t>Y. PO Sync</a:t>
            </a:r>
          </a:p>
        </p:txBody>
      </p:sp>
      <p:sp>
        <p:nvSpPr>
          <p:cNvPr id="211" name="Oval 210">
            <a:extLst>
              <a:ext uri="{FF2B5EF4-FFF2-40B4-BE49-F238E27FC236}">
                <a16:creationId xmlns:a16="http://schemas.microsoft.com/office/drawing/2014/main" id="{79B9DD2D-0FA0-8F40-B528-840369FA8B30}"/>
              </a:ext>
            </a:extLst>
          </p:cNvPr>
          <p:cNvSpPr/>
          <p:nvPr/>
        </p:nvSpPr>
        <p:spPr>
          <a:xfrm>
            <a:off x="1518496" y="4440650"/>
            <a:ext cx="222190" cy="222190"/>
          </a:xfrm>
          <a:prstGeom prst="ellipse">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6</a:t>
            </a:r>
          </a:p>
        </p:txBody>
      </p:sp>
      <p:sp>
        <p:nvSpPr>
          <p:cNvPr id="212" name="Oval 211">
            <a:extLst>
              <a:ext uri="{FF2B5EF4-FFF2-40B4-BE49-F238E27FC236}">
                <a16:creationId xmlns:a16="http://schemas.microsoft.com/office/drawing/2014/main" id="{9F87193B-B900-DC4B-BA71-597243130F03}"/>
              </a:ext>
            </a:extLst>
          </p:cNvPr>
          <p:cNvSpPr/>
          <p:nvPr/>
        </p:nvSpPr>
        <p:spPr>
          <a:xfrm>
            <a:off x="1747753" y="4440650"/>
            <a:ext cx="222190" cy="222190"/>
          </a:xfrm>
          <a:prstGeom prst="ellipse">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7</a:t>
            </a:r>
          </a:p>
        </p:txBody>
      </p:sp>
      <p:grpSp>
        <p:nvGrpSpPr>
          <p:cNvPr id="216" name="Group 215">
            <a:extLst>
              <a:ext uri="{FF2B5EF4-FFF2-40B4-BE49-F238E27FC236}">
                <a16:creationId xmlns:a16="http://schemas.microsoft.com/office/drawing/2014/main" id="{E3A8AFAA-95BC-A14B-B993-1834030EF9E3}"/>
              </a:ext>
            </a:extLst>
          </p:cNvPr>
          <p:cNvGrpSpPr/>
          <p:nvPr/>
        </p:nvGrpSpPr>
        <p:grpSpPr>
          <a:xfrm>
            <a:off x="2149401" y="4423992"/>
            <a:ext cx="341760" cy="261610"/>
            <a:chOff x="1275921" y="4515673"/>
            <a:chExt cx="341760" cy="261610"/>
          </a:xfrm>
        </p:grpSpPr>
        <p:sp>
          <p:nvSpPr>
            <p:cNvPr id="217" name="Oval 216">
              <a:extLst>
                <a:ext uri="{FF2B5EF4-FFF2-40B4-BE49-F238E27FC236}">
                  <a16:creationId xmlns:a16="http://schemas.microsoft.com/office/drawing/2014/main" id="{3D23945D-0EDD-204F-A8D2-778FEBE827DA}"/>
                </a:ext>
              </a:extLst>
            </p:cNvPr>
            <p:cNvSpPr/>
            <p:nvPr/>
          </p:nvSpPr>
          <p:spPr>
            <a:xfrm>
              <a:off x="1338221" y="4533522"/>
              <a:ext cx="222190" cy="222190"/>
            </a:xfrm>
            <a:prstGeom prst="ellipse">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18" name="TextBox 217">
              <a:extLst>
                <a:ext uri="{FF2B5EF4-FFF2-40B4-BE49-F238E27FC236}">
                  <a16:creationId xmlns:a16="http://schemas.microsoft.com/office/drawing/2014/main" id="{17A8F1CE-4ECD-9544-9D55-FF99CFD894F8}"/>
                </a:ext>
              </a:extLst>
            </p:cNvPr>
            <p:cNvSpPr txBox="1"/>
            <p:nvPr/>
          </p:nvSpPr>
          <p:spPr>
            <a:xfrm>
              <a:off x="1275921" y="4515673"/>
              <a:ext cx="341760" cy="261610"/>
            </a:xfrm>
            <a:prstGeom prst="rect">
              <a:avLst/>
            </a:prstGeom>
            <a:noFill/>
          </p:spPr>
          <p:txBody>
            <a:bodyPr wrap="none" rtlCol="0">
              <a:spAutoFit/>
            </a:bodyPr>
            <a:lstStyle/>
            <a:p>
              <a:r>
                <a:rPr lang="en-US" sz="1100" dirty="0">
                  <a:solidFill>
                    <a:schemeClr val="bg1"/>
                  </a:solidFill>
                </a:rPr>
                <a:t>10</a:t>
              </a:r>
              <a:endParaRPr lang="en-US" sz="2000" dirty="0">
                <a:solidFill>
                  <a:schemeClr val="bg1"/>
                </a:solidFill>
              </a:endParaRPr>
            </a:p>
          </p:txBody>
        </p:sp>
      </p:grpSp>
      <p:sp>
        <p:nvSpPr>
          <p:cNvPr id="219" name="Oval 218">
            <a:extLst>
              <a:ext uri="{FF2B5EF4-FFF2-40B4-BE49-F238E27FC236}">
                <a16:creationId xmlns:a16="http://schemas.microsoft.com/office/drawing/2014/main" id="{54B8E462-83EF-B94E-8D36-22A25C6C5881}"/>
              </a:ext>
            </a:extLst>
          </p:cNvPr>
          <p:cNvSpPr/>
          <p:nvPr/>
        </p:nvSpPr>
        <p:spPr>
          <a:xfrm>
            <a:off x="1639941" y="4647603"/>
            <a:ext cx="222190" cy="222190"/>
          </a:xfrm>
          <a:prstGeom prst="ellipse">
            <a:avLst/>
          </a:prstGeom>
          <a:gradFill>
            <a:gsLst>
              <a:gs pos="99000">
                <a:schemeClr val="tx2">
                  <a:lumMod val="60000"/>
                  <a:lumOff val="40000"/>
                </a:schemeClr>
              </a:gs>
              <a:gs pos="0">
                <a:schemeClr val="tx2">
                  <a:lumMod val="20000"/>
                  <a:lumOff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00000"/>
                </a:solidFill>
              </a:rPr>
              <a:t>X</a:t>
            </a:r>
          </a:p>
        </p:txBody>
      </p:sp>
      <p:sp>
        <p:nvSpPr>
          <p:cNvPr id="220" name="Oval 219">
            <a:extLst>
              <a:ext uri="{FF2B5EF4-FFF2-40B4-BE49-F238E27FC236}">
                <a16:creationId xmlns:a16="http://schemas.microsoft.com/office/drawing/2014/main" id="{D273B85A-6A15-244E-9CA4-28B8BC76E35A}"/>
              </a:ext>
            </a:extLst>
          </p:cNvPr>
          <p:cNvSpPr/>
          <p:nvPr/>
        </p:nvSpPr>
        <p:spPr>
          <a:xfrm>
            <a:off x="1869198" y="4647603"/>
            <a:ext cx="222190" cy="222190"/>
          </a:xfrm>
          <a:prstGeom prst="ellipse">
            <a:avLst/>
          </a:prstGeom>
          <a:gradFill>
            <a:gsLst>
              <a:gs pos="99000">
                <a:schemeClr val="tx2">
                  <a:lumMod val="60000"/>
                  <a:lumOff val="40000"/>
                </a:schemeClr>
              </a:gs>
              <a:gs pos="0">
                <a:schemeClr val="tx2">
                  <a:lumMod val="20000"/>
                  <a:lumOff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00000"/>
                </a:solidFill>
              </a:rPr>
              <a:t>Y</a:t>
            </a:r>
          </a:p>
        </p:txBody>
      </p:sp>
      <p:sp>
        <p:nvSpPr>
          <p:cNvPr id="221" name="Oval 220">
            <a:extLst>
              <a:ext uri="{FF2B5EF4-FFF2-40B4-BE49-F238E27FC236}">
                <a16:creationId xmlns:a16="http://schemas.microsoft.com/office/drawing/2014/main" id="{81886C7E-6DBC-B44B-A177-7AD9EA3DCA51}"/>
              </a:ext>
            </a:extLst>
          </p:cNvPr>
          <p:cNvSpPr/>
          <p:nvPr/>
        </p:nvSpPr>
        <p:spPr>
          <a:xfrm>
            <a:off x="1978060" y="4440650"/>
            <a:ext cx="222190" cy="222190"/>
          </a:xfrm>
          <a:prstGeom prst="ellipse">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9</a:t>
            </a:r>
          </a:p>
        </p:txBody>
      </p:sp>
      <p:sp>
        <p:nvSpPr>
          <p:cNvPr id="222" name="Oval 221">
            <a:extLst>
              <a:ext uri="{FF2B5EF4-FFF2-40B4-BE49-F238E27FC236}">
                <a16:creationId xmlns:a16="http://schemas.microsoft.com/office/drawing/2014/main" id="{6E0D3932-5F26-B447-9DC9-30FFF18FACD4}"/>
              </a:ext>
            </a:extLst>
          </p:cNvPr>
          <p:cNvSpPr/>
          <p:nvPr/>
        </p:nvSpPr>
        <p:spPr>
          <a:xfrm>
            <a:off x="2568496" y="4426362"/>
            <a:ext cx="222190" cy="222190"/>
          </a:xfrm>
          <a:prstGeom prst="ellipse">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6</a:t>
            </a:r>
          </a:p>
        </p:txBody>
      </p:sp>
      <p:sp>
        <p:nvSpPr>
          <p:cNvPr id="223" name="Oval 222">
            <a:extLst>
              <a:ext uri="{FF2B5EF4-FFF2-40B4-BE49-F238E27FC236}">
                <a16:creationId xmlns:a16="http://schemas.microsoft.com/office/drawing/2014/main" id="{6891A0E2-3E86-1046-8F36-131691E24397}"/>
              </a:ext>
            </a:extLst>
          </p:cNvPr>
          <p:cNvSpPr/>
          <p:nvPr/>
        </p:nvSpPr>
        <p:spPr>
          <a:xfrm>
            <a:off x="2797753" y="4426362"/>
            <a:ext cx="222190" cy="222190"/>
          </a:xfrm>
          <a:prstGeom prst="ellipse">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7</a:t>
            </a:r>
          </a:p>
        </p:txBody>
      </p:sp>
      <p:sp>
        <p:nvSpPr>
          <p:cNvPr id="224" name="Oval 223">
            <a:extLst>
              <a:ext uri="{FF2B5EF4-FFF2-40B4-BE49-F238E27FC236}">
                <a16:creationId xmlns:a16="http://schemas.microsoft.com/office/drawing/2014/main" id="{1B8EF4F1-CDD4-8D4A-BFB2-6A0A8BC9FA3E}"/>
              </a:ext>
            </a:extLst>
          </p:cNvPr>
          <p:cNvSpPr/>
          <p:nvPr/>
        </p:nvSpPr>
        <p:spPr>
          <a:xfrm>
            <a:off x="3027666" y="4426362"/>
            <a:ext cx="222190" cy="222190"/>
          </a:xfrm>
          <a:prstGeom prst="ellipse">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9</a:t>
            </a:r>
          </a:p>
        </p:txBody>
      </p:sp>
      <p:grpSp>
        <p:nvGrpSpPr>
          <p:cNvPr id="225" name="Group 224">
            <a:extLst>
              <a:ext uri="{FF2B5EF4-FFF2-40B4-BE49-F238E27FC236}">
                <a16:creationId xmlns:a16="http://schemas.microsoft.com/office/drawing/2014/main" id="{324C1484-750A-9E48-A587-1923A2650620}"/>
              </a:ext>
            </a:extLst>
          </p:cNvPr>
          <p:cNvGrpSpPr/>
          <p:nvPr/>
        </p:nvGrpSpPr>
        <p:grpSpPr>
          <a:xfrm>
            <a:off x="3192250" y="4408513"/>
            <a:ext cx="341760" cy="261610"/>
            <a:chOff x="1275921" y="4515673"/>
            <a:chExt cx="341760" cy="261610"/>
          </a:xfrm>
        </p:grpSpPr>
        <p:sp>
          <p:nvSpPr>
            <p:cNvPr id="226" name="Oval 225">
              <a:extLst>
                <a:ext uri="{FF2B5EF4-FFF2-40B4-BE49-F238E27FC236}">
                  <a16:creationId xmlns:a16="http://schemas.microsoft.com/office/drawing/2014/main" id="{68168555-D210-4143-9CDB-58E0BB32F70C}"/>
                </a:ext>
              </a:extLst>
            </p:cNvPr>
            <p:cNvSpPr/>
            <p:nvPr/>
          </p:nvSpPr>
          <p:spPr>
            <a:xfrm>
              <a:off x="1338221" y="4533522"/>
              <a:ext cx="222190" cy="222190"/>
            </a:xfrm>
            <a:prstGeom prst="ellipse">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27" name="TextBox 226">
              <a:extLst>
                <a:ext uri="{FF2B5EF4-FFF2-40B4-BE49-F238E27FC236}">
                  <a16:creationId xmlns:a16="http://schemas.microsoft.com/office/drawing/2014/main" id="{2F5C2262-0702-D048-A9C8-C0070350F22D}"/>
                </a:ext>
              </a:extLst>
            </p:cNvPr>
            <p:cNvSpPr txBox="1"/>
            <p:nvPr/>
          </p:nvSpPr>
          <p:spPr>
            <a:xfrm>
              <a:off x="1275921" y="4515673"/>
              <a:ext cx="341760" cy="261610"/>
            </a:xfrm>
            <a:prstGeom prst="rect">
              <a:avLst/>
            </a:prstGeom>
            <a:noFill/>
          </p:spPr>
          <p:txBody>
            <a:bodyPr wrap="none" rtlCol="0">
              <a:spAutoFit/>
            </a:bodyPr>
            <a:lstStyle/>
            <a:p>
              <a:r>
                <a:rPr lang="en-US" sz="1100" dirty="0">
                  <a:solidFill>
                    <a:schemeClr val="bg1"/>
                  </a:solidFill>
                </a:rPr>
                <a:t>10</a:t>
              </a:r>
              <a:endParaRPr lang="en-US" sz="2000" dirty="0">
                <a:solidFill>
                  <a:schemeClr val="bg1"/>
                </a:solidFill>
              </a:endParaRPr>
            </a:p>
          </p:txBody>
        </p:sp>
      </p:grpSp>
      <p:grpSp>
        <p:nvGrpSpPr>
          <p:cNvPr id="228" name="Group 227">
            <a:extLst>
              <a:ext uri="{FF2B5EF4-FFF2-40B4-BE49-F238E27FC236}">
                <a16:creationId xmlns:a16="http://schemas.microsoft.com/office/drawing/2014/main" id="{62886707-CFB5-E047-9B77-93F0F790C50C}"/>
              </a:ext>
            </a:extLst>
          </p:cNvPr>
          <p:cNvGrpSpPr/>
          <p:nvPr/>
        </p:nvGrpSpPr>
        <p:grpSpPr>
          <a:xfrm>
            <a:off x="2502845" y="4645451"/>
            <a:ext cx="380232" cy="261610"/>
            <a:chOff x="1275921" y="4515673"/>
            <a:chExt cx="380232" cy="261610"/>
          </a:xfrm>
        </p:grpSpPr>
        <p:sp>
          <p:nvSpPr>
            <p:cNvPr id="229" name="Oval 228">
              <a:extLst>
                <a:ext uri="{FF2B5EF4-FFF2-40B4-BE49-F238E27FC236}">
                  <a16:creationId xmlns:a16="http://schemas.microsoft.com/office/drawing/2014/main" id="{85CE5912-79CB-EB40-9075-3F83EF65755C}"/>
                </a:ext>
              </a:extLst>
            </p:cNvPr>
            <p:cNvSpPr/>
            <p:nvPr/>
          </p:nvSpPr>
          <p:spPr>
            <a:xfrm>
              <a:off x="1338221" y="4533522"/>
              <a:ext cx="222190" cy="222190"/>
            </a:xfrm>
            <a:prstGeom prst="ellipse">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30" name="TextBox 229">
              <a:extLst>
                <a:ext uri="{FF2B5EF4-FFF2-40B4-BE49-F238E27FC236}">
                  <a16:creationId xmlns:a16="http://schemas.microsoft.com/office/drawing/2014/main" id="{0FF16ECC-3369-F242-BE3A-49F7DE075E46}"/>
                </a:ext>
              </a:extLst>
            </p:cNvPr>
            <p:cNvSpPr txBox="1"/>
            <p:nvPr/>
          </p:nvSpPr>
          <p:spPr>
            <a:xfrm>
              <a:off x="1275921" y="4515673"/>
              <a:ext cx="380232" cy="261610"/>
            </a:xfrm>
            <a:prstGeom prst="rect">
              <a:avLst/>
            </a:prstGeom>
            <a:noFill/>
          </p:spPr>
          <p:txBody>
            <a:bodyPr wrap="none" rtlCol="0">
              <a:spAutoFit/>
            </a:bodyPr>
            <a:lstStyle/>
            <a:p>
              <a:r>
                <a:rPr lang="en-US" sz="1100" dirty="0">
                  <a:solidFill>
                    <a:schemeClr val="bg1"/>
                  </a:solidFill>
                </a:rPr>
                <a:t>8.b</a:t>
              </a:r>
              <a:endParaRPr lang="en-US" sz="2000" dirty="0">
                <a:solidFill>
                  <a:schemeClr val="bg1"/>
                </a:solidFill>
              </a:endParaRPr>
            </a:p>
          </p:txBody>
        </p:sp>
      </p:grpSp>
      <p:grpSp>
        <p:nvGrpSpPr>
          <p:cNvPr id="231" name="Group 230">
            <a:extLst>
              <a:ext uri="{FF2B5EF4-FFF2-40B4-BE49-F238E27FC236}">
                <a16:creationId xmlns:a16="http://schemas.microsoft.com/office/drawing/2014/main" id="{765D58FB-2B6A-854E-B2EC-9707939C68E5}"/>
              </a:ext>
            </a:extLst>
          </p:cNvPr>
          <p:cNvGrpSpPr/>
          <p:nvPr/>
        </p:nvGrpSpPr>
        <p:grpSpPr>
          <a:xfrm>
            <a:off x="2720977" y="4645451"/>
            <a:ext cx="380232" cy="261610"/>
            <a:chOff x="1275921" y="4515673"/>
            <a:chExt cx="380232" cy="261610"/>
          </a:xfrm>
        </p:grpSpPr>
        <p:sp>
          <p:nvSpPr>
            <p:cNvPr id="232" name="Oval 231">
              <a:extLst>
                <a:ext uri="{FF2B5EF4-FFF2-40B4-BE49-F238E27FC236}">
                  <a16:creationId xmlns:a16="http://schemas.microsoft.com/office/drawing/2014/main" id="{D050826B-0970-5C45-979A-5614F96F79F2}"/>
                </a:ext>
              </a:extLst>
            </p:cNvPr>
            <p:cNvSpPr/>
            <p:nvPr/>
          </p:nvSpPr>
          <p:spPr>
            <a:xfrm>
              <a:off x="1338221" y="4533522"/>
              <a:ext cx="222190" cy="222190"/>
            </a:xfrm>
            <a:prstGeom prst="ellipse">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33" name="TextBox 232">
              <a:extLst>
                <a:ext uri="{FF2B5EF4-FFF2-40B4-BE49-F238E27FC236}">
                  <a16:creationId xmlns:a16="http://schemas.microsoft.com/office/drawing/2014/main" id="{ABAB5BCA-3280-4E48-8437-DE79A63CED09}"/>
                </a:ext>
              </a:extLst>
            </p:cNvPr>
            <p:cNvSpPr txBox="1"/>
            <p:nvPr/>
          </p:nvSpPr>
          <p:spPr>
            <a:xfrm>
              <a:off x="1275921" y="4515673"/>
              <a:ext cx="380232" cy="261610"/>
            </a:xfrm>
            <a:prstGeom prst="rect">
              <a:avLst/>
            </a:prstGeom>
            <a:noFill/>
          </p:spPr>
          <p:txBody>
            <a:bodyPr wrap="none" rtlCol="0">
              <a:spAutoFit/>
            </a:bodyPr>
            <a:lstStyle/>
            <a:p>
              <a:r>
                <a:rPr lang="en-US" sz="1100" dirty="0">
                  <a:solidFill>
                    <a:schemeClr val="bg1"/>
                  </a:solidFill>
                </a:rPr>
                <a:t>8.1</a:t>
              </a:r>
              <a:endParaRPr lang="en-US" sz="2000" dirty="0">
                <a:solidFill>
                  <a:schemeClr val="bg1"/>
                </a:solidFill>
              </a:endParaRPr>
            </a:p>
          </p:txBody>
        </p:sp>
      </p:grpSp>
      <p:grpSp>
        <p:nvGrpSpPr>
          <p:cNvPr id="234" name="Group 233">
            <a:extLst>
              <a:ext uri="{FF2B5EF4-FFF2-40B4-BE49-F238E27FC236}">
                <a16:creationId xmlns:a16="http://schemas.microsoft.com/office/drawing/2014/main" id="{D7C2275E-27CB-934C-92B7-3A82CA1CB464}"/>
              </a:ext>
            </a:extLst>
          </p:cNvPr>
          <p:cNvGrpSpPr/>
          <p:nvPr/>
        </p:nvGrpSpPr>
        <p:grpSpPr>
          <a:xfrm>
            <a:off x="2960020" y="4641049"/>
            <a:ext cx="380232" cy="261610"/>
            <a:chOff x="1265004" y="4511271"/>
            <a:chExt cx="380232" cy="261610"/>
          </a:xfrm>
        </p:grpSpPr>
        <p:sp>
          <p:nvSpPr>
            <p:cNvPr id="235" name="Oval 234">
              <a:extLst>
                <a:ext uri="{FF2B5EF4-FFF2-40B4-BE49-F238E27FC236}">
                  <a16:creationId xmlns:a16="http://schemas.microsoft.com/office/drawing/2014/main" id="{8C3EBC5E-A1B5-5B43-B175-6DEFADB7E4D1}"/>
                </a:ext>
              </a:extLst>
            </p:cNvPr>
            <p:cNvSpPr/>
            <p:nvPr/>
          </p:nvSpPr>
          <p:spPr>
            <a:xfrm>
              <a:off x="1338221" y="4533522"/>
              <a:ext cx="222190" cy="222190"/>
            </a:xfrm>
            <a:prstGeom prst="ellipse">
              <a:avLst/>
            </a:prstGeom>
            <a:gradFill>
              <a:gsLst>
                <a:gs pos="99000">
                  <a:schemeClr val="tx2">
                    <a:lumMod val="60000"/>
                    <a:lumOff val="40000"/>
                  </a:schemeClr>
                </a:gs>
                <a:gs pos="0">
                  <a:schemeClr val="tx2">
                    <a:lumMod val="20000"/>
                    <a:lumOff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36" name="TextBox 235">
              <a:extLst>
                <a:ext uri="{FF2B5EF4-FFF2-40B4-BE49-F238E27FC236}">
                  <a16:creationId xmlns:a16="http://schemas.microsoft.com/office/drawing/2014/main" id="{A9A203BB-272F-0448-8015-7212B11D0A66}"/>
                </a:ext>
              </a:extLst>
            </p:cNvPr>
            <p:cNvSpPr txBox="1"/>
            <p:nvPr/>
          </p:nvSpPr>
          <p:spPr>
            <a:xfrm>
              <a:off x="1265004" y="4511271"/>
              <a:ext cx="380232" cy="261610"/>
            </a:xfrm>
            <a:prstGeom prst="rect">
              <a:avLst/>
            </a:prstGeom>
            <a:noFill/>
          </p:spPr>
          <p:txBody>
            <a:bodyPr wrap="none" rtlCol="0">
              <a:spAutoFit/>
            </a:bodyPr>
            <a:lstStyle/>
            <a:p>
              <a:r>
                <a:rPr lang="en-US" sz="1100" dirty="0">
                  <a:solidFill>
                    <a:srgbClr val="000000"/>
                  </a:solidFill>
                </a:rPr>
                <a:t>8.2</a:t>
              </a:r>
              <a:endParaRPr lang="en-US" sz="2000" dirty="0">
                <a:solidFill>
                  <a:srgbClr val="000000"/>
                </a:solidFill>
              </a:endParaRPr>
            </a:p>
          </p:txBody>
        </p:sp>
      </p:grpSp>
      <p:grpSp>
        <p:nvGrpSpPr>
          <p:cNvPr id="237" name="Group 236">
            <a:extLst>
              <a:ext uri="{FF2B5EF4-FFF2-40B4-BE49-F238E27FC236}">
                <a16:creationId xmlns:a16="http://schemas.microsoft.com/office/drawing/2014/main" id="{C5714EEE-807B-1F4D-868F-272C711A88B5}"/>
              </a:ext>
            </a:extLst>
          </p:cNvPr>
          <p:cNvGrpSpPr/>
          <p:nvPr/>
        </p:nvGrpSpPr>
        <p:grpSpPr>
          <a:xfrm>
            <a:off x="3188243" y="4645451"/>
            <a:ext cx="380232" cy="261610"/>
            <a:chOff x="1275921" y="4515673"/>
            <a:chExt cx="380232" cy="261610"/>
          </a:xfrm>
        </p:grpSpPr>
        <p:sp>
          <p:nvSpPr>
            <p:cNvPr id="238" name="Oval 237">
              <a:extLst>
                <a:ext uri="{FF2B5EF4-FFF2-40B4-BE49-F238E27FC236}">
                  <a16:creationId xmlns:a16="http://schemas.microsoft.com/office/drawing/2014/main" id="{AF562EDB-7F42-8648-A79A-313E050035B8}"/>
                </a:ext>
              </a:extLst>
            </p:cNvPr>
            <p:cNvSpPr/>
            <p:nvPr/>
          </p:nvSpPr>
          <p:spPr>
            <a:xfrm>
              <a:off x="1338221" y="4533522"/>
              <a:ext cx="222190" cy="222190"/>
            </a:xfrm>
            <a:prstGeom prst="ellipse">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39" name="TextBox 238">
              <a:extLst>
                <a:ext uri="{FF2B5EF4-FFF2-40B4-BE49-F238E27FC236}">
                  <a16:creationId xmlns:a16="http://schemas.microsoft.com/office/drawing/2014/main" id="{AD66B6D7-B035-8F42-A9F7-B6011E971F36}"/>
                </a:ext>
              </a:extLst>
            </p:cNvPr>
            <p:cNvSpPr txBox="1"/>
            <p:nvPr/>
          </p:nvSpPr>
          <p:spPr>
            <a:xfrm>
              <a:off x="1275921" y="4515673"/>
              <a:ext cx="380232" cy="261610"/>
            </a:xfrm>
            <a:prstGeom prst="rect">
              <a:avLst/>
            </a:prstGeom>
            <a:noFill/>
          </p:spPr>
          <p:txBody>
            <a:bodyPr wrap="none" rtlCol="0">
              <a:spAutoFit/>
            </a:bodyPr>
            <a:lstStyle/>
            <a:p>
              <a:r>
                <a:rPr lang="en-US" sz="1100" dirty="0">
                  <a:solidFill>
                    <a:schemeClr val="bg1"/>
                  </a:solidFill>
                </a:rPr>
                <a:t>8.3</a:t>
              </a:r>
              <a:endParaRPr lang="en-US" sz="2000" dirty="0">
                <a:solidFill>
                  <a:schemeClr val="bg1"/>
                </a:solidFill>
              </a:endParaRPr>
            </a:p>
          </p:txBody>
        </p:sp>
      </p:grpSp>
      <p:grpSp>
        <p:nvGrpSpPr>
          <p:cNvPr id="240" name="Group 239">
            <a:extLst>
              <a:ext uri="{FF2B5EF4-FFF2-40B4-BE49-F238E27FC236}">
                <a16:creationId xmlns:a16="http://schemas.microsoft.com/office/drawing/2014/main" id="{B6FF9891-6488-7942-8B07-7040CE140306}"/>
              </a:ext>
            </a:extLst>
          </p:cNvPr>
          <p:cNvGrpSpPr/>
          <p:nvPr/>
        </p:nvGrpSpPr>
        <p:grpSpPr>
          <a:xfrm>
            <a:off x="3419759" y="4409704"/>
            <a:ext cx="380232" cy="261610"/>
            <a:chOff x="1275921" y="4515673"/>
            <a:chExt cx="380232" cy="261610"/>
          </a:xfrm>
        </p:grpSpPr>
        <p:sp>
          <p:nvSpPr>
            <p:cNvPr id="241" name="Oval 240">
              <a:extLst>
                <a:ext uri="{FF2B5EF4-FFF2-40B4-BE49-F238E27FC236}">
                  <a16:creationId xmlns:a16="http://schemas.microsoft.com/office/drawing/2014/main" id="{629D8538-E90B-234A-854E-90EFFC0BC92A}"/>
                </a:ext>
              </a:extLst>
            </p:cNvPr>
            <p:cNvSpPr/>
            <p:nvPr/>
          </p:nvSpPr>
          <p:spPr>
            <a:xfrm>
              <a:off x="1338221" y="4533522"/>
              <a:ext cx="222190" cy="222190"/>
            </a:xfrm>
            <a:prstGeom prst="ellipse">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42" name="TextBox 241">
              <a:extLst>
                <a:ext uri="{FF2B5EF4-FFF2-40B4-BE49-F238E27FC236}">
                  <a16:creationId xmlns:a16="http://schemas.microsoft.com/office/drawing/2014/main" id="{A18669ED-9074-F04B-B5D4-AE72CB565458}"/>
                </a:ext>
              </a:extLst>
            </p:cNvPr>
            <p:cNvSpPr txBox="1"/>
            <p:nvPr/>
          </p:nvSpPr>
          <p:spPr>
            <a:xfrm>
              <a:off x="1275921" y="4515673"/>
              <a:ext cx="380232" cy="261610"/>
            </a:xfrm>
            <a:prstGeom prst="rect">
              <a:avLst/>
            </a:prstGeom>
            <a:noFill/>
          </p:spPr>
          <p:txBody>
            <a:bodyPr wrap="none" rtlCol="0">
              <a:spAutoFit/>
            </a:bodyPr>
            <a:lstStyle/>
            <a:p>
              <a:r>
                <a:rPr lang="en-US" sz="1100" dirty="0">
                  <a:solidFill>
                    <a:schemeClr val="bg1"/>
                  </a:solidFill>
                </a:rPr>
                <a:t>8.a</a:t>
              </a:r>
              <a:endParaRPr lang="en-US" sz="2000" dirty="0">
                <a:solidFill>
                  <a:schemeClr val="bg1"/>
                </a:solidFill>
              </a:endParaRPr>
            </a:p>
          </p:txBody>
        </p:sp>
      </p:grpSp>
      <p:grpSp>
        <p:nvGrpSpPr>
          <p:cNvPr id="243" name="Group 242">
            <a:extLst>
              <a:ext uri="{FF2B5EF4-FFF2-40B4-BE49-F238E27FC236}">
                <a16:creationId xmlns:a16="http://schemas.microsoft.com/office/drawing/2014/main" id="{C940CAD4-76AC-1D4D-B205-D359A4F56ECE}"/>
              </a:ext>
            </a:extLst>
          </p:cNvPr>
          <p:cNvGrpSpPr/>
          <p:nvPr/>
        </p:nvGrpSpPr>
        <p:grpSpPr>
          <a:xfrm>
            <a:off x="3424215" y="4645958"/>
            <a:ext cx="380232" cy="261610"/>
            <a:chOff x="1275921" y="4515673"/>
            <a:chExt cx="380232" cy="261610"/>
          </a:xfrm>
        </p:grpSpPr>
        <p:sp>
          <p:nvSpPr>
            <p:cNvPr id="244" name="Oval 243">
              <a:extLst>
                <a:ext uri="{FF2B5EF4-FFF2-40B4-BE49-F238E27FC236}">
                  <a16:creationId xmlns:a16="http://schemas.microsoft.com/office/drawing/2014/main" id="{DD82DADB-6FFA-574E-86D1-C8809F7FDA9B}"/>
                </a:ext>
              </a:extLst>
            </p:cNvPr>
            <p:cNvSpPr/>
            <p:nvPr/>
          </p:nvSpPr>
          <p:spPr>
            <a:xfrm>
              <a:off x="1338221" y="4533522"/>
              <a:ext cx="222190" cy="222190"/>
            </a:xfrm>
            <a:prstGeom prst="ellipse">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45" name="TextBox 244">
              <a:extLst>
                <a:ext uri="{FF2B5EF4-FFF2-40B4-BE49-F238E27FC236}">
                  <a16:creationId xmlns:a16="http://schemas.microsoft.com/office/drawing/2014/main" id="{6159C0A0-662B-3649-8ED3-F70A0AA57D89}"/>
                </a:ext>
              </a:extLst>
            </p:cNvPr>
            <p:cNvSpPr txBox="1"/>
            <p:nvPr/>
          </p:nvSpPr>
          <p:spPr>
            <a:xfrm>
              <a:off x="1275921" y="4515673"/>
              <a:ext cx="380232" cy="261610"/>
            </a:xfrm>
            <a:prstGeom prst="rect">
              <a:avLst/>
            </a:prstGeom>
            <a:noFill/>
          </p:spPr>
          <p:txBody>
            <a:bodyPr wrap="none" rtlCol="0">
              <a:spAutoFit/>
            </a:bodyPr>
            <a:lstStyle/>
            <a:p>
              <a:r>
                <a:rPr lang="en-US" sz="1100" dirty="0">
                  <a:solidFill>
                    <a:schemeClr val="bg1"/>
                  </a:solidFill>
                </a:rPr>
                <a:t>8.4</a:t>
              </a:r>
              <a:endParaRPr lang="en-US" sz="2000" dirty="0">
                <a:solidFill>
                  <a:schemeClr val="bg1"/>
                </a:solidFill>
              </a:endParaRPr>
            </a:p>
          </p:txBody>
        </p:sp>
      </p:grpSp>
      <p:grpSp>
        <p:nvGrpSpPr>
          <p:cNvPr id="249" name="Group 248">
            <a:extLst>
              <a:ext uri="{FF2B5EF4-FFF2-40B4-BE49-F238E27FC236}">
                <a16:creationId xmlns:a16="http://schemas.microsoft.com/office/drawing/2014/main" id="{364376AA-0266-7749-A68D-5FB260B06D40}"/>
              </a:ext>
            </a:extLst>
          </p:cNvPr>
          <p:cNvGrpSpPr/>
          <p:nvPr/>
        </p:nvGrpSpPr>
        <p:grpSpPr>
          <a:xfrm>
            <a:off x="4024265" y="4423992"/>
            <a:ext cx="380232" cy="261610"/>
            <a:chOff x="1275921" y="4515673"/>
            <a:chExt cx="380232" cy="261610"/>
          </a:xfrm>
        </p:grpSpPr>
        <p:sp>
          <p:nvSpPr>
            <p:cNvPr id="250" name="Oval 249">
              <a:extLst>
                <a:ext uri="{FF2B5EF4-FFF2-40B4-BE49-F238E27FC236}">
                  <a16:creationId xmlns:a16="http://schemas.microsoft.com/office/drawing/2014/main" id="{92A18367-DDD4-7D40-97C6-C7A75E0FEB2A}"/>
                </a:ext>
              </a:extLst>
            </p:cNvPr>
            <p:cNvSpPr/>
            <p:nvPr/>
          </p:nvSpPr>
          <p:spPr>
            <a:xfrm>
              <a:off x="1338221" y="4533522"/>
              <a:ext cx="222190" cy="222190"/>
            </a:xfrm>
            <a:prstGeom prst="ellipse">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51" name="TextBox 250">
              <a:extLst>
                <a:ext uri="{FF2B5EF4-FFF2-40B4-BE49-F238E27FC236}">
                  <a16:creationId xmlns:a16="http://schemas.microsoft.com/office/drawing/2014/main" id="{985EBB8A-5CF7-E74C-95D1-633EE6720116}"/>
                </a:ext>
              </a:extLst>
            </p:cNvPr>
            <p:cNvSpPr txBox="1"/>
            <p:nvPr/>
          </p:nvSpPr>
          <p:spPr>
            <a:xfrm>
              <a:off x="1275921" y="4515673"/>
              <a:ext cx="380232" cy="261610"/>
            </a:xfrm>
            <a:prstGeom prst="rect">
              <a:avLst/>
            </a:prstGeom>
            <a:noFill/>
          </p:spPr>
          <p:txBody>
            <a:bodyPr wrap="none" rtlCol="0">
              <a:spAutoFit/>
            </a:bodyPr>
            <a:lstStyle/>
            <a:p>
              <a:r>
                <a:rPr lang="en-US" sz="1100" dirty="0">
                  <a:solidFill>
                    <a:schemeClr val="bg1"/>
                  </a:solidFill>
                </a:rPr>
                <a:t>8.1</a:t>
              </a:r>
              <a:endParaRPr lang="en-US" sz="2000" dirty="0">
                <a:solidFill>
                  <a:schemeClr val="bg1"/>
                </a:solidFill>
              </a:endParaRPr>
            </a:p>
          </p:txBody>
        </p:sp>
      </p:grpSp>
      <p:grpSp>
        <p:nvGrpSpPr>
          <p:cNvPr id="255" name="Group 254">
            <a:extLst>
              <a:ext uri="{FF2B5EF4-FFF2-40B4-BE49-F238E27FC236}">
                <a16:creationId xmlns:a16="http://schemas.microsoft.com/office/drawing/2014/main" id="{3693863B-5F70-9947-A261-33A78B71197A}"/>
              </a:ext>
            </a:extLst>
          </p:cNvPr>
          <p:cNvGrpSpPr/>
          <p:nvPr/>
        </p:nvGrpSpPr>
        <p:grpSpPr>
          <a:xfrm>
            <a:off x="4491531" y="4423992"/>
            <a:ext cx="380232" cy="261610"/>
            <a:chOff x="1275921" y="4515673"/>
            <a:chExt cx="380232" cy="261610"/>
          </a:xfrm>
        </p:grpSpPr>
        <p:sp>
          <p:nvSpPr>
            <p:cNvPr id="256" name="Oval 255">
              <a:extLst>
                <a:ext uri="{FF2B5EF4-FFF2-40B4-BE49-F238E27FC236}">
                  <a16:creationId xmlns:a16="http://schemas.microsoft.com/office/drawing/2014/main" id="{3B59955F-4B53-404A-A8DE-1497D6F31C73}"/>
                </a:ext>
              </a:extLst>
            </p:cNvPr>
            <p:cNvSpPr/>
            <p:nvPr/>
          </p:nvSpPr>
          <p:spPr>
            <a:xfrm>
              <a:off x="1338221" y="4533522"/>
              <a:ext cx="222190" cy="222190"/>
            </a:xfrm>
            <a:prstGeom prst="ellipse">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57" name="TextBox 256">
              <a:extLst>
                <a:ext uri="{FF2B5EF4-FFF2-40B4-BE49-F238E27FC236}">
                  <a16:creationId xmlns:a16="http://schemas.microsoft.com/office/drawing/2014/main" id="{BC44FB32-7F37-0E47-AA4C-5AC65349DBAB}"/>
                </a:ext>
              </a:extLst>
            </p:cNvPr>
            <p:cNvSpPr txBox="1"/>
            <p:nvPr/>
          </p:nvSpPr>
          <p:spPr>
            <a:xfrm>
              <a:off x="1275921" y="4515673"/>
              <a:ext cx="380232" cy="261610"/>
            </a:xfrm>
            <a:prstGeom prst="rect">
              <a:avLst/>
            </a:prstGeom>
            <a:noFill/>
          </p:spPr>
          <p:txBody>
            <a:bodyPr wrap="none" rtlCol="0">
              <a:spAutoFit/>
            </a:bodyPr>
            <a:lstStyle/>
            <a:p>
              <a:r>
                <a:rPr lang="en-US" sz="1100" dirty="0">
                  <a:solidFill>
                    <a:schemeClr val="bg1"/>
                  </a:solidFill>
                </a:rPr>
                <a:t>8.3</a:t>
              </a:r>
              <a:endParaRPr lang="en-US" sz="2000" dirty="0">
                <a:solidFill>
                  <a:schemeClr val="bg1"/>
                </a:solidFill>
              </a:endParaRPr>
            </a:p>
          </p:txBody>
        </p:sp>
      </p:grpSp>
      <p:grpSp>
        <p:nvGrpSpPr>
          <p:cNvPr id="258" name="Group 257">
            <a:extLst>
              <a:ext uri="{FF2B5EF4-FFF2-40B4-BE49-F238E27FC236}">
                <a16:creationId xmlns:a16="http://schemas.microsoft.com/office/drawing/2014/main" id="{78D9B766-48B0-5443-AD97-C65B1E8D8189}"/>
              </a:ext>
            </a:extLst>
          </p:cNvPr>
          <p:cNvGrpSpPr/>
          <p:nvPr/>
        </p:nvGrpSpPr>
        <p:grpSpPr>
          <a:xfrm>
            <a:off x="4727503" y="4424499"/>
            <a:ext cx="380232" cy="261610"/>
            <a:chOff x="1275921" y="4515673"/>
            <a:chExt cx="380232" cy="261610"/>
          </a:xfrm>
        </p:grpSpPr>
        <p:sp>
          <p:nvSpPr>
            <p:cNvPr id="259" name="Oval 258">
              <a:extLst>
                <a:ext uri="{FF2B5EF4-FFF2-40B4-BE49-F238E27FC236}">
                  <a16:creationId xmlns:a16="http://schemas.microsoft.com/office/drawing/2014/main" id="{274ED7DF-96E6-C440-8617-2CDDAFF1F12E}"/>
                </a:ext>
              </a:extLst>
            </p:cNvPr>
            <p:cNvSpPr/>
            <p:nvPr/>
          </p:nvSpPr>
          <p:spPr>
            <a:xfrm>
              <a:off x="1338221" y="4533522"/>
              <a:ext cx="222190" cy="222190"/>
            </a:xfrm>
            <a:prstGeom prst="ellipse">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60" name="TextBox 259">
              <a:extLst>
                <a:ext uri="{FF2B5EF4-FFF2-40B4-BE49-F238E27FC236}">
                  <a16:creationId xmlns:a16="http://schemas.microsoft.com/office/drawing/2014/main" id="{F236F08A-E5A0-5A44-BF37-464F1FFB70DF}"/>
                </a:ext>
              </a:extLst>
            </p:cNvPr>
            <p:cNvSpPr txBox="1"/>
            <p:nvPr/>
          </p:nvSpPr>
          <p:spPr>
            <a:xfrm>
              <a:off x="1275921" y="4515673"/>
              <a:ext cx="380232" cy="261610"/>
            </a:xfrm>
            <a:prstGeom prst="rect">
              <a:avLst/>
            </a:prstGeom>
            <a:noFill/>
          </p:spPr>
          <p:txBody>
            <a:bodyPr wrap="none" rtlCol="0">
              <a:spAutoFit/>
            </a:bodyPr>
            <a:lstStyle/>
            <a:p>
              <a:r>
                <a:rPr lang="en-US" sz="1100" dirty="0">
                  <a:solidFill>
                    <a:schemeClr val="bg1"/>
                  </a:solidFill>
                </a:rPr>
                <a:t>8.4</a:t>
              </a:r>
              <a:endParaRPr lang="en-US" sz="2000" dirty="0">
                <a:solidFill>
                  <a:schemeClr val="bg1"/>
                </a:solidFill>
              </a:endParaRPr>
            </a:p>
          </p:txBody>
        </p:sp>
      </p:grpSp>
      <p:grpSp>
        <p:nvGrpSpPr>
          <p:cNvPr id="261" name="Group 260">
            <a:extLst>
              <a:ext uri="{FF2B5EF4-FFF2-40B4-BE49-F238E27FC236}">
                <a16:creationId xmlns:a16="http://schemas.microsoft.com/office/drawing/2014/main" id="{D583EE4B-3671-D547-9702-09FB948CAFFB}"/>
              </a:ext>
            </a:extLst>
          </p:cNvPr>
          <p:cNvGrpSpPr/>
          <p:nvPr/>
        </p:nvGrpSpPr>
        <p:grpSpPr>
          <a:xfrm>
            <a:off x="3784553" y="4416846"/>
            <a:ext cx="380232" cy="261610"/>
            <a:chOff x="1275921" y="4515673"/>
            <a:chExt cx="380232" cy="261610"/>
          </a:xfrm>
        </p:grpSpPr>
        <p:sp>
          <p:nvSpPr>
            <p:cNvPr id="262" name="Oval 261">
              <a:extLst>
                <a:ext uri="{FF2B5EF4-FFF2-40B4-BE49-F238E27FC236}">
                  <a16:creationId xmlns:a16="http://schemas.microsoft.com/office/drawing/2014/main" id="{E7F6A954-4DF2-A642-BFAE-8822B8598F6C}"/>
                </a:ext>
              </a:extLst>
            </p:cNvPr>
            <p:cNvSpPr/>
            <p:nvPr/>
          </p:nvSpPr>
          <p:spPr>
            <a:xfrm>
              <a:off x="1338221" y="4533522"/>
              <a:ext cx="222190" cy="222190"/>
            </a:xfrm>
            <a:prstGeom prst="ellipse">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63" name="TextBox 262">
              <a:extLst>
                <a:ext uri="{FF2B5EF4-FFF2-40B4-BE49-F238E27FC236}">
                  <a16:creationId xmlns:a16="http://schemas.microsoft.com/office/drawing/2014/main" id="{5BB95284-4139-6846-A5DD-90DC7C88CE14}"/>
                </a:ext>
              </a:extLst>
            </p:cNvPr>
            <p:cNvSpPr txBox="1"/>
            <p:nvPr/>
          </p:nvSpPr>
          <p:spPr>
            <a:xfrm>
              <a:off x="1275921" y="4515673"/>
              <a:ext cx="380232" cy="261610"/>
            </a:xfrm>
            <a:prstGeom prst="rect">
              <a:avLst/>
            </a:prstGeom>
            <a:noFill/>
          </p:spPr>
          <p:txBody>
            <a:bodyPr wrap="none" rtlCol="0">
              <a:spAutoFit/>
            </a:bodyPr>
            <a:lstStyle/>
            <a:p>
              <a:r>
                <a:rPr lang="en-US" sz="1100" dirty="0">
                  <a:solidFill>
                    <a:schemeClr val="bg1"/>
                  </a:solidFill>
                </a:rPr>
                <a:t>8.a</a:t>
              </a:r>
              <a:endParaRPr lang="en-US" sz="2000" dirty="0">
                <a:solidFill>
                  <a:schemeClr val="bg1"/>
                </a:solidFill>
              </a:endParaRPr>
            </a:p>
          </p:txBody>
        </p:sp>
      </p:grpSp>
      <p:grpSp>
        <p:nvGrpSpPr>
          <p:cNvPr id="264" name="Group 263">
            <a:extLst>
              <a:ext uri="{FF2B5EF4-FFF2-40B4-BE49-F238E27FC236}">
                <a16:creationId xmlns:a16="http://schemas.microsoft.com/office/drawing/2014/main" id="{A1D6CD4A-B16B-7C4F-A628-502751E6E8FA}"/>
              </a:ext>
            </a:extLst>
          </p:cNvPr>
          <p:cNvGrpSpPr/>
          <p:nvPr/>
        </p:nvGrpSpPr>
        <p:grpSpPr>
          <a:xfrm>
            <a:off x="4260435" y="4423992"/>
            <a:ext cx="380232" cy="261610"/>
            <a:chOff x="1275921" y="4515673"/>
            <a:chExt cx="380232" cy="261610"/>
          </a:xfrm>
        </p:grpSpPr>
        <p:sp>
          <p:nvSpPr>
            <p:cNvPr id="265" name="Oval 264">
              <a:extLst>
                <a:ext uri="{FF2B5EF4-FFF2-40B4-BE49-F238E27FC236}">
                  <a16:creationId xmlns:a16="http://schemas.microsoft.com/office/drawing/2014/main" id="{A7CB7A42-4EEF-F543-A06D-FBF17E9F734C}"/>
                </a:ext>
              </a:extLst>
            </p:cNvPr>
            <p:cNvSpPr/>
            <p:nvPr/>
          </p:nvSpPr>
          <p:spPr>
            <a:xfrm>
              <a:off x="1338221" y="4533522"/>
              <a:ext cx="222190" cy="222190"/>
            </a:xfrm>
            <a:prstGeom prst="ellipse">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66" name="TextBox 265">
              <a:extLst>
                <a:ext uri="{FF2B5EF4-FFF2-40B4-BE49-F238E27FC236}">
                  <a16:creationId xmlns:a16="http://schemas.microsoft.com/office/drawing/2014/main" id="{B9C7B492-8980-1144-8A61-9F63FD068F27}"/>
                </a:ext>
              </a:extLst>
            </p:cNvPr>
            <p:cNvSpPr txBox="1"/>
            <p:nvPr/>
          </p:nvSpPr>
          <p:spPr>
            <a:xfrm>
              <a:off x="1275921" y="4515673"/>
              <a:ext cx="380232" cy="261610"/>
            </a:xfrm>
            <a:prstGeom prst="rect">
              <a:avLst/>
            </a:prstGeom>
            <a:noFill/>
          </p:spPr>
          <p:txBody>
            <a:bodyPr wrap="none" rtlCol="0">
              <a:spAutoFit/>
            </a:bodyPr>
            <a:lstStyle/>
            <a:p>
              <a:r>
                <a:rPr lang="en-US" sz="1100" dirty="0">
                  <a:solidFill>
                    <a:schemeClr val="bg1"/>
                  </a:solidFill>
                </a:rPr>
                <a:t>8.2</a:t>
              </a:r>
              <a:endParaRPr lang="en-US" sz="2000" dirty="0">
                <a:solidFill>
                  <a:schemeClr val="bg1"/>
                </a:solidFill>
              </a:endParaRPr>
            </a:p>
          </p:txBody>
        </p:sp>
      </p:grpSp>
      <p:grpSp>
        <p:nvGrpSpPr>
          <p:cNvPr id="268" name="Group 267">
            <a:extLst>
              <a:ext uri="{FF2B5EF4-FFF2-40B4-BE49-F238E27FC236}">
                <a16:creationId xmlns:a16="http://schemas.microsoft.com/office/drawing/2014/main" id="{4506C149-0676-2A40-AD49-3A4D6B492031}"/>
              </a:ext>
            </a:extLst>
          </p:cNvPr>
          <p:cNvGrpSpPr/>
          <p:nvPr/>
        </p:nvGrpSpPr>
        <p:grpSpPr>
          <a:xfrm>
            <a:off x="5601650" y="4423992"/>
            <a:ext cx="380232" cy="261610"/>
            <a:chOff x="1275921" y="4515673"/>
            <a:chExt cx="380232" cy="261610"/>
          </a:xfrm>
        </p:grpSpPr>
        <p:sp>
          <p:nvSpPr>
            <p:cNvPr id="269" name="Oval 268">
              <a:extLst>
                <a:ext uri="{FF2B5EF4-FFF2-40B4-BE49-F238E27FC236}">
                  <a16:creationId xmlns:a16="http://schemas.microsoft.com/office/drawing/2014/main" id="{15A77B58-9351-D440-A6F7-E5E74C219933}"/>
                </a:ext>
              </a:extLst>
            </p:cNvPr>
            <p:cNvSpPr/>
            <p:nvPr/>
          </p:nvSpPr>
          <p:spPr>
            <a:xfrm>
              <a:off x="1338221" y="4533522"/>
              <a:ext cx="222190" cy="222190"/>
            </a:xfrm>
            <a:prstGeom prst="ellipse">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70" name="TextBox 269">
              <a:extLst>
                <a:ext uri="{FF2B5EF4-FFF2-40B4-BE49-F238E27FC236}">
                  <a16:creationId xmlns:a16="http://schemas.microsoft.com/office/drawing/2014/main" id="{A20F842B-B000-9A44-976C-892ECA6E5573}"/>
                </a:ext>
              </a:extLst>
            </p:cNvPr>
            <p:cNvSpPr txBox="1"/>
            <p:nvPr/>
          </p:nvSpPr>
          <p:spPr>
            <a:xfrm>
              <a:off x="1275921" y="4515673"/>
              <a:ext cx="380232" cy="261610"/>
            </a:xfrm>
            <a:prstGeom prst="rect">
              <a:avLst/>
            </a:prstGeom>
            <a:noFill/>
          </p:spPr>
          <p:txBody>
            <a:bodyPr wrap="none" rtlCol="0">
              <a:spAutoFit/>
            </a:bodyPr>
            <a:lstStyle/>
            <a:p>
              <a:r>
                <a:rPr lang="en-US" sz="1100" dirty="0">
                  <a:solidFill>
                    <a:schemeClr val="bg1"/>
                  </a:solidFill>
                </a:rPr>
                <a:t>8.1</a:t>
              </a:r>
              <a:endParaRPr lang="en-US" sz="2000" dirty="0">
                <a:solidFill>
                  <a:schemeClr val="bg1"/>
                </a:solidFill>
              </a:endParaRPr>
            </a:p>
          </p:txBody>
        </p:sp>
      </p:grpSp>
      <p:grpSp>
        <p:nvGrpSpPr>
          <p:cNvPr id="271" name="Group 270">
            <a:extLst>
              <a:ext uri="{FF2B5EF4-FFF2-40B4-BE49-F238E27FC236}">
                <a16:creationId xmlns:a16="http://schemas.microsoft.com/office/drawing/2014/main" id="{ADB17484-ACF8-7440-A68D-0A9CAB9E80E7}"/>
              </a:ext>
            </a:extLst>
          </p:cNvPr>
          <p:cNvGrpSpPr/>
          <p:nvPr/>
        </p:nvGrpSpPr>
        <p:grpSpPr>
          <a:xfrm>
            <a:off x="6068916" y="4423992"/>
            <a:ext cx="380232" cy="261610"/>
            <a:chOff x="1275921" y="4515673"/>
            <a:chExt cx="380232" cy="261610"/>
          </a:xfrm>
        </p:grpSpPr>
        <p:sp>
          <p:nvSpPr>
            <p:cNvPr id="272" name="Oval 271">
              <a:extLst>
                <a:ext uri="{FF2B5EF4-FFF2-40B4-BE49-F238E27FC236}">
                  <a16:creationId xmlns:a16="http://schemas.microsoft.com/office/drawing/2014/main" id="{77E8C5D5-6C58-9A44-B31D-0AEEADA92440}"/>
                </a:ext>
              </a:extLst>
            </p:cNvPr>
            <p:cNvSpPr/>
            <p:nvPr/>
          </p:nvSpPr>
          <p:spPr>
            <a:xfrm>
              <a:off x="1338221" y="4533522"/>
              <a:ext cx="222190" cy="222190"/>
            </a:xfrm>
            <a:prstGeom prst="ellipse">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73" name="TextBox 272">
              <a:extLst>
                <a:ext uri="{FF2B5EF4-FFF2-40B4-BE49-F238E27FC236}">
                  <a16:creationId xmlns:a16="http://schemas.microsoft.com/office/drawing/2014/main" id="{02E37460-FCD7-394C-B958-E387A9075EB4}"/>
                </a:ext>
              </a:extLst>
            </p:cNvPr>
            <p:cNvSpPr txBox="1"/>
            <p:nvPr/>
          </p:nvSpPr>
          <p:spPr>
            <a:xfrm>
              <a:off x="1275921" y="4515673"/>
              <a:ext cx="380232" cy="261610"/>
            </a:xfrm>
            <a:prstGeom prst="rect">
              <a:avLst/>
            </a:prstGeom>
            <a:noFill/>
          </p:spPr>
          <p:txBody>
            <a:bodyPr wrap="none" rtlCol="0">
              <a:spAutoFit/>
            </a:bodyPr>
            <a:lstStyle/>
            <a:p>
              <a:r>
                <a:rPr lang="en-US" sz="1100" dirty="0">
                  <a:solidFill>
                    <a:schemeClr val="bg1"/>
                  </a:solidFill>
                </a:rPr>
                <a:t>8.3</a:t>
              </a:r>
              <a:endParaRPr lang="en-US" sz="2000" dirty="0">
                <a:solidFill>
                  <a:schemeClr val="bg1"/>
                </a:solidFill>
              </a:endParaRPr>
            </a:p>
          </p:txBody>
        </p:sp>
      </p:grpSp>
      <p:grpSp>
        <p:nvGrpSpPr>
          <p:cNvPr id="274" name="Group 273">
            <a:extLst>
              <a:ext uri="{FF2B5EF4-FFF2-40B4-BE49-F238E27FC236}">
                <a16:creationId xmlns:a16="http://schemas.microsoft.com/office/drawing/2014/main" id="{B6C63FD7-D81F-D649-BCE5-21164422167C}"/>
              </a:ext>
            </a:extLst>
          </p:cNvPr>
          <p:cNvGrpSpPr/>
          <p:nvPr/>
        </p:nvGrpSpPr>
        <p:grpSpPr>
          <a:xfrm>
            <a:off x="6304888" y="4424499"/>
            <a:ext cx="380232" cy="261610"/>
            <a:chOff x="1275921" y="4515673"/>
            <a:chExt cx="380232" cy="261610"/>
          </a:xfrm>
        </p:grpSpPr>
        <p:sp>
          <p:nvSpPr>
            <p:cNvPr id="275" name="Oval 274">
              <a:extLst>
                <a:ext uri="{FF2B5EF4-FFF2-40B4-BE49-F238E27FC236}">
                  <a16:creationId xmlns:a16="http://schemas.microsoft.com/office/drawing/2014/main" id="{2E6D97AD-2B33-3040-8719-313C70DB0523}"/>
                </a:ext>
              </a:extLst>
            </p:cNvPr>
            <p:cNvSpPr/>
            <p:nvPr/>
          </p:nvSpPr>
          <p:spPr>
            <a:xfrm>
              <a:off x="1338221" y="4533522"/>
              <a:ext cx="222190" cy="222190"/>
            </a:xfrm>
            <a:prstGeom prst="ellipse">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76" name="TextBox 275">
              <a:extLst>
                <a:ext uri="{FF2B5EF4-FFF2-40B4-BE49-F238E27FC236}">
                  <a16:creationId xmlns:a16="http://schemas.microsoft.com/office/drawing/2014/main" id="{93553F45-2001-0744-A383-DFF86FF32D97}"/>
                </a:ext>
              </a:extLst>
            </p:cNvPr>
            <p:cNvSpPr txBox="1"/>
            <p:nvPr/>
          </p:nvSpPr>
          <p:spPr>
            <a:xfrm>
              <a:off x="1275921" y="4515673"/>
              <a:ext cx="380232" cy="261610"/>
            </a:xfrm>
            <a:prstGeom prst="rect">
              <a:avLst/>
            </a:prstGeom>
            <a:noFill/>
          </p:spPr>
          <p:txBody>
            <a:bodyPr wrap="none" rtlCol="0">
              <a:spAutoFit/>
            </a:bodyPr>
            <a:lstStyle/>
            <a:p>
              <a:r>
                <a:rPr lang="en-US" sz="1100" dirty="0">
                  <a:solidFill>
                    <a:schemeClr val="bg1"/>
                  </a:solidFill>
                </a:rPr>
                <a:t>8.4</a:t>
              </a:r>
              <a:endParaRPr lang="en-US" sz="2000" dirty="0">
                <a:solidFill>
                  <a:schemeClr val="bg1"/>
                </a:solidFill>
              </a:endParaRPr>
            </a:p>
          </p:txBody>
        </p:sp>
      </p:grpSp>
      <p:grpSp>
        <p:nvGrpSpPr>
          <p:cNvPr id="277" name="Group 276">
            <a:extLst>
              <a:ext uri="{FF2B5EF4-FFF2-40B4-BE49-F238E27FC236}">
                <a16:creationId xmlns:a16="http://schemas.microsoft.com/office/drawing/2014/main" id="{847724F2-FF4C-D34F-98E1-A503034519BD}"/>
              </a:ext>
            </a:extLst>
          </p:cNvPr>
          <p:cNvGrpSpPr/>
          <p:nvPr/>
        </p:nvGrpSpPr>
        <p:grpSpPr>
          <a:xfrm>
            <a:off x="5361938" y="4416846"/>
            <a:ext cx="380232" cy="261610"/>
            <a:chOff x="1275921" y="4515673"/>
            <a:chExt cx="380232" cy="261610"/>
          </a:xfrm>
        </p:grpSpPr>
        <p:sp>
          <p:nvSpPr>
            <p:cNvPr id="278" name="Oval 277">
              <a:extLst>
                <a:ext uri="{FF2B5EF4-FFF2-40B4-BE49-F238E27FC236}">
                  <a16:creationId xmlns:a16="http://schemas.microsoft.com/office/drawing/2014/main" id="{36F350D5-701A-FD4A-91EF-0BD32368EFA4}"/>
                </a:ext>
              </a:extLst>
            </p:cNvPr>
            <p:cNvSpPr/>
            <p:nvPr/>
          </p:nvSpPr>
          <p:spPr>
            <a:xfrm>
              <a:off x="1338221" y="4533522"/>
              <a:ext cx="222190" cy="222190"/>
            </a:xfrm>
            <a:prstGeom prst="ellipse">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79" name="TextBox 278">
              <a:extLst>
                <a:ext uri="{FF2B5EF4-FFF2-40B4-BE49-F238E27FC236}">
                  <a16:creationId xmlns:a16="http://schemas.microsoft.com/office/drawing/2014/main" id="{446B7EC8-792D-474B-9341-1B07515EA59B}"/>
                </a:ext>
              </a:extLst>
            </p:cNvPr>
            <p:cNvSpPr txBox="1"/>
            <p:nvPr/>
          </p:nvSpPr>
          <p:spPr>
            <a:xfrm>
              <a:off x="1275921" y="4515673"/>
              <a:ext cx="380232" cy="261610"/>
            </a:xfrm>
            <a:prstGeom prst="rect">
              <a:avLst/>
            </a:prstGeom>
            <a:noFill/>
          </p:spPr>
          <p:txBody>
            <a:bodyPr wrap="none" rtlCol="0">
              <a:spAutoFit/>
            </a:bodyPr>
            <a:lstStyle/>
            <a:p>
              <a:r>
                <a:rPr lang="en-US" sz="1100" dirty="0">
                  <a:solidFill>
                    <a:schemeClr val="bg1"/>
                  </a:solidFill>
                </a:rPr>
                <a:t>8.a</a:t>
              </a:r>
              <a:endParaRPr lang="en-US" sz="2000" dirty="0">
                <a:solidFill>
                  <a:schemeClr val="bg1"/>
                </a:solidFill>
              </a:endParaRPr>
            </a:p>
          </p:txBody>
        </p:sp>
      </p:grpSp>
      <p:sp>
        <p:nvSpPr>
          <p:cNvPr id="283" name="Oval 282">
            <a:extLst>
              <a:ext uri="{FF2B5EF4-FFF2-40B4-BE49-F238E27FC236}">
                <a16:creationId xmlns:a16="http://schemas.microsoft.com/office/drawing/2014/main" id="{DB0278EC-144E-3E40-9CA9-ADBE485D689A}"/>
              </a:ext>
            </a:extLst>
          </p:cNvPr>
          <p:cNvSpPr/>
          <p:nvPr/>
        </p:nvSpPr>
        <p:spPr>
          <a:xfrm>
            <a:off x="5788499" y="4654747"/>
            <a:ext cx="222191" cy="222190"/>
          </a:xfrm>
          <a:prstGeom prst="ellipse">
            <a:avLst/>
          </a:prstGeom>
          <a:gradFill>
            <a:gsLst>
              <a:gs pos="99000">
                <a:schemeClr val="tx2">
                  <a:lumMod val="60000"/>
                  <a:lumOff val="40000"/>
                </a:schemeClr>
              </a:gs>
              <a:gs pos="0">
                <a:schemeClr val="tx2">
                  <a:lumMod val="20000"/>
                  <a:lumOff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00000"/>
                </a:solidFill>
              </a:rPr>
              <a:t>X</a:t>
            </a:r>
          </a:p>
        </p:txBody>
      </p:sp>
      <p:sp>
        <p:nvSpPr>
          <p:cNvPr id="284" name="Oval 283">
            <a:extLst>
              <a:ext uri="{FF2B5EF4-FFF2-40B4-BE49-F238E27FC236}">
                <a16:creationId xmlns:a16="http://schemas.microsoft.com/office/drawing/2014/main" id="{F791E57D-8DB6-C34D-B4BE-4D9B90837F68}"/>
              </a:ext>
            </a:extLst>
          </p:cNvPr>
          <p:cNvSpPr/>
          <p:nvPr/>
        </p:nvSpPr>
        <p:spPr>
          <a:xfrm>
            <a:off x="6017311" y="4654747"/>
            <a:ext cx="222191" cy="222190"/>
          </a:xfrm>
          <a:prstGeom prst="ellipse">
            <a:avLst/>
          </a:prstGeom>
          <a:gradFill>
            <a:gsLst>
              <a:gs pos="99000">
                <a:schemeClr val="tx2">
                  <a:lumMod val="60000"/>
                  <a:lumOff val="40000"/>
                </a:schemeClr>
              </a:gs>
              <a:gs pos="0">
                <a:schemeClr val="tx2">
                  <a:lumMod val="20000"/>
                  <a:lumOff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00000"/>
                </a:solidFill>
              </a:rPr>
              <a:t>Y</a:t>
            </a:r>
          </a:p>
        </p:txBody>
      </p:sp>
      <p:sp>
        <p:nvSpPr>
          <p:cNvPr id="285" name="Oval 284">
            <a:extLst>
              <a:ext uri="{FF2B5EF4-FFF2-40B4-BE49-F238E27FC236}">
                <a16:creationId xmlns:a16="http://schemas.microsoft.com/office/drawing/2014/main" id="{8D0FABC5-AB05-CC48-A889-75C3F1E2478A}"/>
              </a:ext>
            </a:extLst>
          </p:cNvPr>
          <p:cNvSpPr/>
          <p:nvPr/>
        </p:nvSpPr>
        <p:spPr>
          <a:xfrm>
            <a:off x="2906413" y="4868841"/>
            <a:ext cx="222190" cy="222190"/>
          </a:xfrm>
          <a:prstGeom prst="ellipse">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Y</a:t>
            </a:r>
          </a:p>
        </p:txBody>
      </p:sp>
      <p:sp>
        <p:nvSpPr>
          <p:cNvPr id="286" name="Oval 285">
            <a:extLst>
              <a:ext uri="{FF2B5EF4-FFF2-40B4-BE49-F238E27FC236}">
                <a16:creationId xmlns:a16="http://schemas.microsoft.com/office/drawing/2014/main" id="{86F363EC-EB43-EF4C-A092-55C59BBFD6C3}"/>
              </a:ext>
            </a:extLst>
          </p:cNvPr>
          <p:cNvSpPr/>
          <p:nvPr/>
        </p:nvSpPr>
        <p:spPr>
          <a:xfrm>
            <a:off x="5030173" y="4440094"/>
            <a:ext cx="222190" cy="222190"/>
          </a:xfrm>
          <a:prstGeom prst="ellipse">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X</a:t>
            </a:r>
          </a:p>
        </p:txBody>
      </p:sp>
      <p:grpSp>
        <p:nvGrpSpPr>
          <p:cNvPr id="290" name="Group 289">
            <a:extLst>
              <a:ext uri="{FF2B5EF4-FFF2-40B4-BE49-F238E27FC236}">
                <a16:creationId xmlns:a16="http://schemas.microsoft.com/office/drawing/2014/main" id="{AEA0F714-4DEA-8446-8FB2-68EEB691413A}"/>
              </a:ext>
            </a:extLst>
          </p:cNvPr>
          <p:cNvGrpSpPr/>
          <p:nvPr/>
        </p:nvGrpSpPr>
        <p:grpSpPr>
          <a:xfrm>
            <a:off x="5476240" y="4648172"/>
            <a:ext cx="380232" cy="261610"/>
            <a:chOff x="1268777" y="4515673"/>
            <a:chExt cx="380232" cy="261610"/>
          </a:xfrm>
        </p:grpSpPr>
        <p:sp>
          <p:nvSpPr>
            <p:cNvPr id="291" name="Oval 290">
              <a:extLst>
                <a:ext uri="{FF2B5EF4-FFF2-40B4-BE49-F238E27FC236}">
                  <a16:creationId xmlns:a16="http://schemas.microsoft.com/office/drawing/2014/main" id="{35F915AD-C21C-9940-B5B6-0D60FC3279A5}"/>
                </a:ext>
              </a:extLst>
            </p:cNvPr>
            <p:cNvSpPr/>
            <p:nvPr/>
          </p:nvSpPr>
          <p:spPr>
            <a:xfrm>
              <a:off x="1338221" y="4533522"/>
              <a:ext cx="222190" cy="222190"/>
            </a:xfrm>
            <a:prstGeom prst="ellipse">
              <a:avLst/>
            </a:prstGeom>
            <a:gradFill>
              <a:gsLst>
                <a:gs pos="99000">
                  <a:schemeClr val="tx2">
                    <a:lumMod val="60000"/>
                    <a:lumOff val="40000"/>
                  </a:schemeClr>
                </a:gs>
                <a:gs pos="0">
                  <a:schemeClr val="tx2">
                    <a:lumMod val="20000"/>
                    <a:lumOff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92" name="TextBox 291">
              <a:extLst>
                <a:ext uri="{FF2B5EF4-FFF2-40B4-BE49-F238E27FC236}">
                  <a16:creationId xmlns:a16="http://schemas.microsoft.com/office/drawing/2014/main" id="{E7131F0A-207C-E045-82AB-3BADD3085FD4}"/>
                </a:ext>
              </a:extLst>
            </p:cNvPr>
            <p:cNvSpPr txBox="1"/>
            <p:nvPr/>
          </p:nvSpPr>
          <p:spPr>
            <a:xfrm>
              <a:off x="1268777" y="4515673"/>
              <a:ext cx="380232" cy="261610"/>
            </a:xfrm>
            <a:prstGeom prst="rect">
              <a:avLst/>
            </a:prstGeom>
            <a:noFill/>
          </p:spPr>
          <p:txBody>
            <a:bodyPr wrap="none" rtlCol="0">
              <a:spAutoFit/>
            </a:bodyPr>
            <a:lstStyle/>
            <a:p>
              <a:r>
                <a:rPr lang="en-US" sz="1100" dirty="0">
                  <a:solidFill>
                    <a:srgbClr val="000000"/>
                  </a:solidFill>
                </a:rPr>
                <a:t>8.b</a:t>
              </a:r>
              <a:endParaRPr lang="en-US" sz="2000" dirty="0">
                <a:solidFill>
                  <a:srgbClr val="000000"/>
                </a:solidFill>
              </a:endParaRPr>
            </a:p>
          </p:txBody>
        </p:sp>
      </p:grpSp>
      <p:grpSp>
        <p:nvGrpSpPr>
          <p:cNvPr id="293" name="Group 292">
            <a:extLst>
              <a:ext uri="{FF2B5EF4-FFF2-40B4-BE49-F238E27FC236}">
                <a16:creationId xmlns:a16="http://schemas.microsoft.com/office/drawing/2014/main" id="{7938CE14-0EAD-A84A-9DFE-466F9481F580}"/>
              </a:ext>
            </a:extLst>
          </p:cNvPr>
          <p:cNvGrpSpPr/>
          <p:nvPr/>
        </p:nvGrpSpPr>
        <p:grpSpPr>
          <a:xfrm>
            <a:off x="5825800" y="4419226"/>
            <a:ext cx="380232" cy="261610"/>
            <a:chOff x="1265004" y="4511271"/>
            <a:chExt cx="380232" cy="261610"/>
          </a:xfrm>
        </p:grpSpPr>
        <p:sp>
          <p:nvSpPr>
            <p:cNvPr id="294" name="Oval 293">
              <a:extLst>
                <a:ext uri="{FF2B5EF4-FFF2-40B4-BE49-F238E27FC236}">
                  <a16:creationId xmlns:a16="http://schemas.microsoft.com/office/drawing/2014/main" id="{756DEC9D-98F2-7045-B161-4DC12E5575A3}"/>
                </a:ext>
              </a:extLst>
            </p:cNvPr>
            <p:cNvSpPr/>
            <p:nvPr/>
          </p:nvSpPr>
          <p:spPr>
            <a:xfrm>
              <a:off x="1338221" y="4533522"/>
              <a:ext cx="222190" cy="222190"/>
            </a:xfrm>
            <a:prstGeom prst="ellipse">
              <a:avLst/>
            </a:prstGeom>
            <a:gradFill>
              <a:gsLst>
                <a:gs pos="99000">
                  <a:schemeClr val="tx2">
                    <a:lumMod val="60000"/>
                    <a:lumOff val="40000"/>
                  </a:schemeClr>
                </a:gs>
                <a:gs pos="0">
                  <a:schemeClr val="tx2">
                    <a:lumMod val="20000"/>
                    <a:lumOff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95" name="TextBox 294">
              <a:extLst>
                <a:ext uri="{FF2B5EF4-FFF2-40B4-BE49-F238E27FC236}">
                  <a16:creationId xmlns:a16="http://schemas.microsoft.com/office/drawing/2014/main" id="{38C2EE3D-F291-C84A-BE00-7B942BD8A4D8}"/>
                </a:ext>
              </a:extLst>
            </p:cNvPr>
            <p:cNvSpPr txBox="1"/>
            <p:nvPr/>
          </p:nvSpPr>
          <p:spPr>
            <a:xfrm>
              <a:off x="1265004" y="4511271"/>
              <a:ext cx="380232" cy="261610"/>
            </a:xfrm>
            <a:prstGeom prst="rect">
              <a:avLst/>
            </a:prstGeom>
            <a:noFill/>
          </p:spPr>
          <p:txBody>
            <a:bodyPr wrap="none" rtlCol="0">
              <a:spAutoFit/>
            </a:bodyPr>
            <a:lstStyle/>
            <a:p>
              <a:r>
                <a:rPr lang="en-US" sz="1100" dirty="0">
                  <a:solidFill>
                    <a:srgbClr val="000000"/>
                  </a:solidFill>
                </a:rPr>
                <a:t>8.2</a:t>
              </a:r>
              <a:endParaRPr lang="en-US" sz="2000" dirty="0">
                <a:solidFill>
                  <a:srgbClr val="000000"/>
                </a:solidFill>
              </a:endParaRPr>
            </a:p>
          </p:txBody>
        </p:sp>
      </p:grpSp>
      <p:sp>
        <p:nvSpPr>
          <p:cNvPr id="296" name="Oval 295">
            <a:extLst>
              <a:ext uri="{FF2B5EF4-FFF2-40B4-BE49-F238E27FC236}">
                <a16:creationId xmlns:a16="http://schemas.microsoft.com/office/drawing/2014/main" id="{C93C74DF-0DB3-8448-B7A5-FAD69B19E917}"/>
              </a:ext>
            </a:extLst>
          </p:cNvPr>
          <p:cNvSpPr/>
          <p:nvPr/>
        </p:nvSpPr>
        <p:spPr>
          <a:xfrm>
            <a:off x="7055009" y="4405879"/>
            <a:ext cx="222190" cy="248868"/>
          </a:xfrm>
          <a:prstGeom prst="ellipse">
            <a:avLst/>
          </a:prstGeom>
          <a:gradFill>
            <a:gsLst>
              <a:gs pos="99000">
                <a:schemeClr val="tx2">
                  <a:lumMod val="60000"/>
                  <a:lumOff val="40000"/>
                </a:schemeClr>
              </a:gs>
              <a:gs pos="0">
                <a:schemeClr val="tx2">
                  <a:lumMod val="20000"/>
                  <a:lumOff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00000"/>
                </a:solidFill>
              </a:rPr>
              <a:t>8</a:t>
            </a:r>
          </a:p>
        </p:txBody>
      </p:sp>
      <p:grpSp>
        <p:nvGrpSpPr>
          <p:cNvPr id="300" name="Group 299">
            <a:extLst>
              <a:ext uri="{FF2B5EF4-FFF2-40B4-BE49-F238E27FC236}">
                <a16:creationId xmlns:a16="http://schemas.microsoft.com/office/drawing/2014/main" id="{8EFC61C1-2A13-1F4E-B8C4-1FC13E76CFB3}"/>
              </a:ext>
            </a:extLst>
          </p:cNvPr>
          <p:cNvGrpSpPr/>
          <p:nvPr/>
        </p:nvGrpSpPr>
        <p:grpSpPr>
          <a:xfrm>
            <a:off x="7236267" y="4403067"/>
            <a:ext cx="380232" cy="261610"/>
            <a:chOff x="1275921" y="4515673"/>
            <a:chExt cx="380232" cy="261610"/>
          </a:xfrm>
        </p:grpSpPr>
        <p:sp>
          <p:nvSpPr>
            <p:cNvPr id="301" name="Oval 300">
              <a:extLst>
                <a:ext uri="{FF2B5EF4-FFF2-40B4-BE49-F238E27FC236}">
                  <a16:creationId xmlns:a16="http://schemas.microsoft.com/office/drawing/2014/main" id="{F861ABB6-AC57-2546-8269-E0831DBCA9D2}"/>
                </a:ext>
              </a:extLst>
            </p:cNvPr>
            <p:cNvSpPr/>
            <p:nvPr/>
          </p:nvSpPr>
          <p:spPr>
            <a:xfrm>
              <a:off x="1338221" y="4533522"/>
              <a:ext cx="222190" cy="222190"/>
            </a:xfrm>
            <a:prstGeom prst="ellipse">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02" name="TextBox 301">
              <a:extLst>
                <a:ext uri="{FF2B5EF4-FFF2-40B4-BE49-F238E27FC236}">
                  <a16:creationId xmlns:a16="http://schemas.microsoft.com/office/drawing/2014/main" id="{35EB0C3F-FD92-B24F-A689-F02FD0091A45}"/>
                </a:ext>
              </a:extLst>
            </p:cNvPr>
            <p:cNvSpPr txBox="1"/>
            <p:nvPr/>
          </p:nvSpPr>
          <p:spPr>
            <a:xfrm>
              <a:off x="1275921" y="4515673"/>
              <a:ext cx="380232" cy="261610"/>
            </a:xfrm>
            <a:prstGeom prst="rect">
              <a:avLst/>
            </a:prstGeom>
            <a:noFill/>
          </p:spPr>
          <p:txBody>
            <a:bodyPr wrap="none" rtlCol="0">
              <a:spAutoFit/>
            </a:bodyPr>
            <a:lstStyle/>
            <a:p>
              <a:r>
                <a:rPr lang="en-US" sz="1100" dirty="0">
                  <a:solidFill>
                    <a:schemeClr val="bg1"/>
                  </a:solidFill>
                </a:rPr>
                <a:t>8.3</a:t>
              </a:r>
              <a:endParaRPr lang="en-US" sz="2000" dirty="0">
                <a:solidFill>
                  <a:schemeClr val="bg1"/>
                </a:solidFill>
              </a:endParaRPr>
            </a:p>
          </p:txBody>
        </p:sp>
      </p:grpSp>
      <p:sp>
        <p:nvSpPr>
          <p:cNvPr id="303" name="Oval 302">
            <a:extLst>
              <a:ext uri="{FF2B5EF4-FFF2-40B4-BE49-F238E27FC236}">
                <a16:creationId xmlns:a16="http://schemas.microsoft.com/office/drawing/2014/main" id="{5B634D1D-4AE9-8241-BEFF-DFEBFE88478C}"/>
              </a:ext>
            </a:extLst>
          </p:cNvPr>
          <p:cNvSpPr/>
          <p:nvPr/>
        </p:nvSpPr>
        <p:spPr>
          <a:xfrm>
            <a:off x="8527113" y="4440650"/>
            <a:ext cx="222190" cy="222190"/>
          </a:xfrm>
          <a:prstGeom prst="ellipse">
            <a:avLst/>
          </a:prstGeom>
          <a:gradFill>
            <a:gsLst>
              <a:gs pos="99000">
                <a:schemeClr val="tx2">
                  <a:lumMod val="60000"/>
                  <a:lumOff val="40000"/>
                </a:schemeClr>
              </a:gs>
              <a:gs pos="0">
                <a:schemeClr val="tx2">
                  <a:lumMod val="20000"/>
                  <a:lumOff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00000"/>
                </a:solidFill>
              </a:rPr>
              <a:t>9</a:t>
            </a:r>
          </a:p>
        </p:txBody>
      </p:sp>
      <p:sp>
        <p:nvSpPr>
          <p:cNvPr id="306" name="Oval 305">
            <a:extLst>
              <a:ext uri="{FF2B5EF4-FFF2-40B4-BE49-F238E27FC236}">
                <a16:creationId xmlns:a16="http://schemas.microsoft.com/office/drawing/2014/main" id="{DD73969D-9338-4D44-B12B-438C1E34416E}"/>
              </a:ext>
            </a:extLst>
          </p:cNvPr>
          <p:cNvSpPr/>
          <p:nvPr/>
        </p:nvSpPr>
        <p:spPr>
          <a:xfrm>
            <a:off x="8278639" y="4440650"/>
            <a:ext cx="222190" cy="222190"/>
          </a:xfrm>
          <a:prstGeom prst="ellipse">
            <a:avLst/>
          </a:prstGeom>
          <a:gradFill>
            <a:gsLst>
              <a:gs pos="99000">
                <a:schemeClr val="tx2">
                  <a:lumMod val="60000"/>
                  <a:lumOff val="40000"/>
                </a:schemeClr>
              </a:gs>
              <a:gs pos="0">
                <a:schemeClr val="tx2">
                  <a:lumMod val="20000"/>
                  <a:lumOff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00000"/>
                </a:solidFill>
              </a:rPr>
              <a:t>8</a:t>
            </a:r>
          </a:p>
        </p:txBody>
      </p:sp>
      <p:grpSp>
        <p:nvGrpSpPr>
          <p:cNvPr id="308" name="Group 307">
            <a:extLst>
              <a:ext uri="{FF2B5EF4-FFF2-40B4-BE49-F238E27FC236}">
                <a16:creationId xmlns:a16="http://schemas.microsoft.com/office/drawing/2014/main" id="{614A6E44-59E3-2448-B285-83008EC8AB9C}"/>
              </a:ext>
            </a:extLst>
          </p:cNvPr>
          <p:cNvGrpSpPr/>
          <p:nvPr/>
        </p:nvGrpSpPr>
        <p:grpSpPr>
          <a:xfrm>
            <a:off x="7475802" y="4402560"/>
            <a:ext cx="341760" cy="261610"/>
            <a:chOff x="1275921" y="4515673"/>
            <a:chExt cx="341760" cy="261610"/>
          </a:xfrm>
        </p:grpSpPr>
        <p:sp>
          <p:nvSpPr>
            <p:cNvPr id="309" name="Oval 308">
              <a:extLst>
                <a:ext uri="{FF2B5EF4-FFF2-40B4-BE49-F238E27FC236}">
                  <a16:creationId xmlns:a16="http://schemas.microsoft.com/office/drawing/2014/main" id="{A0928F1F-7C05-CF44-A8F6-9A79C8609277}"/>
                </a:ext>
              </a:extLst>
            </p:cNvPr>
            <p:cNvSpPr/>
            <p:nvPr/>
          </p:nvSpPr>
          <p:spPr>
            <a:xfrm>
              <a:off x="1338221" y="4533522"/>
              <a:ext cx="222190" cy="222190"/>
            </a:xfrm>
            <a:prstGeom prst="ellipse">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10" name="TextBox 309">
              <a:extLst>
                <a:ext uri="{FF2B5EF4-FFF2-40B4-BE49-F238E27FC236}">
                  <a16:creationId xmlns:a16="http://schemas.microsoft.com/office/drawing/2014/main" id="{1F84FC31-12D5-C546-9133-F2A4FD3B29A0}"/>
                </a:ext>
              </a:extLst>
            </p:cNvPr>
            <p:cNvSpPr txBox="1"/>
            <p:nvPr/>
          </p:nvSpPr>
          <p:spPr>
            <a:xfrm>
              <a:off x="1275921" y="4515673"/>
              <a:ext cx="341760" cy="261610"/>
            </a:xfrm>
            <a:prstGeom prst="rect">
              <a:avLst/>
            </a:prstGeom>
            <a:noFill/>
          </p:spPr>
          <p:txBody>
            <a:bodyPr wrap="none" rtlCol="0">
              <a:spAutoFit/>
            </a:bodyPr>
            <a:lstStyle/>
            <a:p>
              <a:r>
                <a:rPr lang="en-US" sz="1100" dirty="0">
                  <a:solidFill>
                    <a:schemeClr val="bg1"/>
                  </a:solidFill>
                </a:rPr>
                <a:t>10</a:t>
              </a:r>
              <a:endParaRPr lang="en-US" sz="2000" dirty="0">
                <a:solidFill>
                  <a:schemeClr val="bg1"/>
                </a:solidFill>
              </a:endParaRPr>
            </a:p>
          </p:txBody>
        </p:sp>
      </p:grpSp>
      <p:cxnSp>
        <p:nvCxnSpPr>
          <p:cNvPr id="313" name="Straight Connector 312">
            <a:extLst>
              <a:ext uri="{FF2B5EF4-FFF2-40B4-BE49-F238E27FC236}">
                <a16:creationId xmlns:a16="http://schemas.microsoft.com/office/drawing/2014/main" id="{4E1721E5-3F40-AC4F-9EF1-3ECED8963AC1}"/>
              </a:ext>
            </a:extLst>
          </p:cNvPr>
          <p:cNvCxnSpPr>
            <a:cxnSpLocks/>
          </p:cNvCxnSpPr>
          <p:nvPr/>
        </p:nvCxnSpPr>
        <p:spPr>
          <a:xfrm>
            <a:off x="593164" y="2111485"/>
            <a:ext cx="7685475" cy="0"/>
          </a:xfrm>
          <a:prstGeom prst="line">
            <a:avLst/>
          </a:prstGeom>
          <a:ln w="1270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315" name="Oval 314">
            <a:extLst>
              <a:ext uri="{FF2B5EF4-FFF2-40B4-BE49-F238E27FC236}">
                <a16:creationId xmlns:a16="http://schemas.microsoft.com/office/drawing/2014/main" id="{018F9ABC-F57C-DB4B-AED0-8468D32DA614}"/>
              </a:ext>
            </a:extLst>
          </p:cNvPr>
          <p:cNvSpPr/>
          <p:nvPr/>
        </p:nvSpPr>
        <p:spPr>
          <a:xfrm>
            <a:off x="6826390" y="4405879"/>
            <a:ext cx="222190" cy="248868"/>
          </a:xfrm>
          <a:prstGeom prst="ellipse">
            <a:avLst/>
          </a:prstGeom>
          <a:gradFill>
            <a:gsLst>
              <a:gs pos="99000">
                <a:schemeClr val="tx2">
                  <a:lumMod val="60000"/>
                  <a:lumOff val="40000"/>
                </a:schemeClr>
              </a:gs>
              <a:gs pos="0">
                <a:schemeClr val="tx2">
                  <a:lumMod val="20000"/>
                  <a:lumOff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00000"/>
                </a:solidFill>
              </a:rPr>
              <a:t>6</a:t>
            </a:r>
          </a:p>
        </p:txBody>
      </p:sp>
    </p:spTree>
    <p:extLst>
      <p:ext uri="{BB962C8B-B14F-4D97-AF65-F5344CB8AC3E}">
        <p14:creationId xmlns:p14="http://schemas.microsoft.com/office/powerpoint/2010/main" val="2363076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1F895E7-9D3D-A944-86B9-04B3E9393C43}"/>
              </a:ext>
            </a:extLst>
          </p:cNvPr>
          <p:cNvSpPr txBox="1"/>
          <p:nvPr/>
        </p:nvSpPr>
        <p:spPr>
          <a:xfrm>
            <a:off x="593164" y="1031606"/>
            <a:ext cx="8093636" cy="338554"/>
          </a:xfrm>
          <a:prstGeom prst="rect">
            <a:avLst/>
          </a:prstGeom>
          <a:noFill/>
        </p:spPr>
        <p:txBody>
          <a:bodyPr wrap="square" rtlCol="0">
            <a:spAutoFit/>
          </a:bodyPr>
          <a:lstStyle/>
          <a:p>
            <a:r>
              <a:rPr lang="en-US" sz="1600" b="1" dirty="0">
                <a:solidFill>
                  <a:srgbClr val="000000"/>
                </a:solidFill>
              </a:rPr>
              <a:t>WHEN TO DO WHAT</a:t>
            </a:r>
            <a:endParaRPr lang="en-US" b="1" dirty="0">
              <a:solidFill>
                <a:schemeClr val="bg2">
                  <a:lumMod val="50000"/>
                </a:schemeClr>
              </a:solidFill>
            </a:endParaRPr>
          </a:p>
        </p:txBody>
      </p:sp>
      <p:sp>
        <p:nvSpPr>
          <p:cNvPr id="94" name="Title 1">
            <a:extLst>
              <a:ext uri="{FF2B5EF4-FFF2-40B4-BE49-F238E27FC236}">
                <a16:creationId xmlns:a16="http://schemas.microsoft.com/office/drawing/2014/main" id="{288DE8B1-D124-B04C-8B21-D86753B6EDF9}"/>
              </a:ext>
            </a:extLst>
          </p:cNvPr>
          <p:cNvSpPr>
            <a:spLocks noGrp="1"/>
          </p:cNvSpPr>
          <p:nvPr>
            <p:ph type="title"/>
          </p:nvPr>
        </p:nvSpPr>
        <p:spPr>
          <a:xfrm>
            <a:off x="694944" y="0"/>
            <a:ext cx="7991856" cy="1030637"/>
          </a:xfrm>
        </p:spPr>
        <p:txBody>
          <a:bodyPr/>
          <a:lstStyle/>
          <a:p>
            <a:r>
              <a:rPr lang="en-US" dirty="0"/>
              <a:t>WORKSHOP</a:t>
            </a:r>
            <a:br>
              <a:rPr lang="en-US" dirty="0"/>
            </a:br>
            <a:r>
              <a:rPr lang="en-US" sz="2400" dirty="0"/>
              <a:t>PRODUCT BACKLOG ITEM MATURITY</a:t>
            </a:r>
          </a:p>
        </p:txBody>
      </p:sp>
      <p:sp>
        <p:nvSpPr>
          <p:cNvPr id="8" name="Rounded Rectangle 7">
            <a:extLst>
              <a:ext uri="{FF2B5EF4-FFF2-40B4-BE49-F238E27FC236}">
                <a16:creationId xmlns:a16="http://schemas.microsoft.com/office/drawing/2014/main" id="{2B9EBB05-D160-6A4D-B2FB-BC6ABA1AE9C1}"/>
              </a:ext>
            </a:extLst>
          </p:cNvPr>
          <p:cNvSpPr/>
          <p:nvPr/>
        </p:nvSpPr>
        <p:spPr>
          <a:xfrm>
            <a:off x="434653" y="1484297"/>
            <a:ext cx="2458565" cy="561024"/>
          </a:xfrm>
          <a:prstGeom prst="roundRect">
            <a:avLst/>
          </a:prstGeom>
          <a:gradFill>
            <a:gsLst>
              <a:gs pos="99000">
                <a:schemeClr val="accent4"/>
              </a:gs>
              <a:gs pos="0">
                <a:schemeClr val="accent4">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2">
                    <a:lumMod val="50000"/>
                  </a:schemeClr>
                </a:solidFill>
              </a:rPr>
              <a:t>5. Feature Story Mapping</a:t>
            </a:r>
          </a:p>
        </p:txBody>
      </p:sp>
      <p:pic>
        <p:nvPicPr>
          <p:cNvPr id="9" name="Picture 2">
            <a:extLst>
              <a:ext uri="{FF2B5EF4-FFF2-40B4-BE49-F238E27FC236}">
                <a16:creationId xmlns:a16="http://schemas.microsoft.com/office/drawing/2014/main" id="{9DB22DF2-2D90-2042-B33F-A0DC99D504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3231" y="2347602"/>
            <a:ext cx="4031633" cy="2217398"/>
          </a:xfrm>
          <a:prstGeom prst="rect">
            <a:avLst/>
          </a:prstGeom>
          <a:noFill/>
          <a:extLst>
            <a:ext uri="{909E8E84-426E-40DD-AFC4-6F175D3DCCD1}">
              <a14:hiddenFill xmlns:a14="http://schemas.microsoft.com/office/drawing/2010/main">
                <a:solidFill>
                  <a:srgbClr val="FFFFFF"/>
                </a:solidFill>
              </a14:hiddenFill>
            </a:ext>
          </a:extLst>
        </p:spPr>
      </p:pic>
      <p:sp>
        <p:nvSpPr>
          <p:cNvPr id="10" name="Rounded Rectangle 9">
            <a:extLst>
              <a:ext uri="{FF2B5EF4-FFF2-40B4-BE49-F238E27FC236}">
                <a16:creationId xmlns:a16="http://schemas.microsoft.com/office/drawing/2014/main" id="{81B07396-3D42-1743-9A94-7A4725EFA8BE}"/>
              </a:ext>
            </a:extLst>
          </p:cNvPr>
          <p:cNvSpPr/>
          <p:nvPr/>
        </p:nvSpPr>
        <p:spPr>
          <a:xfrm>
            <a:off x="3114675" y="1491483"/>
            <a:ext cx="3757612" cy="546652"/>
          </a:xfrm>
          <a:prstGeom prst="roundRect">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8.a Team Product Refinement</a:t>
            </a:r>
          </a:p>
        </p:txBody>
      </p:sp>
      <p:sp>
        <p:nvSpPr>
          <p:cNvPr id="11" name="Rounded Rectangle 10">
            <a:extLst>
              <a:ext uri="{FF2B5EF4-FFF2-40B4-BE49-F238E27FC236}">
                <a16:creationId xmlns:a16="http://schemas.microsoft.com/office/drawing/2014/main" id="{65A7DCA6-4CEA-904F-96C5-100311888D7C}"/>
              </a:ext>
            </a:extLst>
          </p:cNvPr>
          <p:cNvSpPr/>
          <p:nvPr/>
        </p:nvSpPr>
        <p:spPr>
          <a:xfrm>
            <a:off x="7093744" y="1491483"/>
            <a:ext cx="1911702" cy="546652"/>
          </a:xfrm>
          <a:prstGeom prst="roundRect">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8.b Feature PBI Prioritization</a:t>
            </a:r>
          </a:p>
        </p:txBody>
      </p:sp>
      <p:cxnSp>
        <p:nvCxnSpPr>
          <p:cNvPr id="4" name="Straight Arrow Connector 3">
            <a:extLst>
              <a:ext uri="{FF2B5EF4-FFF2-40B4-BE49-F238E27FC236}">
                <a16:creationId xmlns:a16="http://schemas.microsoft.com/office/drawing/2014/main" id="{C31D6B1F-70B8-0541-95BB-5D268271761E}"/>
              </a:ext>
            </a:extLst>
          </p:cNvPr>
          <p:cNvCxnSpPr>
            <a:cxnSpLocks/>
            <a:stCxn id="8" idx="3"/>
            <a:endCxn id="10" idx="1"/>
          </p:cNvCxnSpPr>
          <p:nvPr/>
        </p:nvCxnSpPr>
        <p:spPr>
          <a:xfrm>
            <a:off x="2893218" y="1764809"/>
            <a:ext cx="221457"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86046082-ADEA-DB46-A374-042E0FE8C084}"/>
              </a:ext>
            </a:extLst>
          </p:cNvPr>
          <p:cNvCxnSpPr>
            <a:cxnSpLocks/>
            <a:stCxn id="10" idx="3"/>
            <a:endCxn id="11" idx="1"/>
          </p:cNvCxnSpPr>
          <p:nvPr/>
        </p:nvCxnSpPr>
        <p:spPr>
          <a:xfrm>
            <a:off x="6872287" y="1764809"/>
            <a:ext cx="221457"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8DE5457B-3B51-0942-AA45-B200FD2A3F5F}"/>
              </a:ext>
            </a:extLst>
          </p:cNvPr>
          <p:cNvSpPr/>
          <p:nvPr/>
        </p:nvSpPr>
        <p:spPr>
          <a:xfrm>
            <a:off x="434653" y="2526062"/>
            <a:ext cx="2494298" cy="223362"/>
          </a:xfrm>
          <a:prstGeom prst="roundRect">
            <a:avLst>
              <a:gd name="adj" fmla="val 3934"/>
            </a:avLst>
          </a:prstGeom>
          <a:gradFill>
            <a:gsLst>
              <a:gs pos="99000">
                <a:schemeClr val="accent4"/>
              </a:gs>
              <a:gs pos="0">
                <a:schemeClr val="accent4">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bg2">
                    <a:lumMod val="50000"/>
                  </a:schemeClr>
                </a:solidFill>
              </a:rPr>
              <a:t>Feature Story Mapping: New Member Campaign</a:t>
            </a:r>
          </a:p>
        </p:txBody>
      </p:sp>
      <p:sp>
        <p:nvSpPr>
          <p:cNvPr id="18" name="Rounded Rectangle 17">
            <a:extLst>
              <a:ext uri="{FF2B5EF4-FFF2-40B4-BE49-F238E27FC236}">
                <a16:creationId xmlns:a16="http://schemas.microsoft.com/office/drawing/2014/main" id="{76A55319-10F9-FF41-A7F9-40B2B233D0CF}"/>
              </a:ext>
            </a:extLst>
          </p:cNvPr>
          <p:cNvSpPr/>
          <p:nvPr/>
        </p:nvSpPr>
        <p:spPr>
          <a:xfrm>
            <a:off x="434653" y="2821789"/>
            <a:ext cx="794080" cy="256881"/>
          </a:xfrm>
          <a:prstGeom prst="roundRect">
            <a:avLst>
              <a:gd name="adj" fmla="val 3934"/>
            </a:avLst>
          </a:prstGeom>
          <a:gradFill>
            <a:gsLst>
              <a:gs pos="99000">
                <a:schemeClr val="accent4"/>
              </a:gs>
              <a:gs pos="0">
                <a:schemeClr val="accent4">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bg2">
                    <a:lumMod val="50000"/>
                  </a:schemeClr>
                </a:solidFill>
              </a:rPr>
              <a:t>Find New Members</a:t>
            </a:r>
          </a:p>
        </p:txBody>
      </p:sp>
      <p:sp>
        <p:nvSpPr>
          <p:cNvPr id="19" name="Rounded Rectangle 18">
            <a:extLst>
              <a:ext uri="{FF2B5EF4-FFF2-40B4-BE49-F238E27FC236}">
                <a16:creationId xmlns:a16="http://schemas.microsoft.com/office/drawing/2014/main" id="{80297D90-68FE-ED44-A011-4F1BFA3DFB70}"/>
              </a:ext>
            </a:extLst>
          </p:cNvPr>
          <p:cNvSpPr/>
          <p:nvPr/>
        </p:nvSpPr>
        <p:spPr>
          <a:xfrm>
            <a:off x="2134870" y="2821789"/>
            <a:ext cx="794081" cy="256881"/>
          </a:xfrm>
          <a:prstGeom prst="roundRect">
            <a:avLst>
              <a:gd name="adj" fmla="val 3934"/>
            </a:avLst>
          </a:prstGeom>
          <a:gradFill>
            <a:gsLst>
              <a:gs pos="99000">
                <a:schemeClr val="accent4"/>
              </a:gs>
              <a:gs pos="0">
                <a:schemeClr val="accent4">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bg2">
                    <a:lumMod val="50000"/>
                  </a:schemeClr>
                </a:solidFill>
              </a:rPr>
              <a:t>Save Member Result Set</a:t>
            </a:r>
          </a:p>
        </p:txBody>
      </p:sp>
      <p:sp>
        <p:nvSpPr>
          <p:cNvPr id="20" name="Rounded Rectangle 19">
            <a:extLst>
              <a:ext uri="{FF2B5EF4-FFF2-40B4-BE49-F238E27FC236}">
                <a16:creationId xmlns:a16="http://schemas.microsoft.com/office/drawing/2014/main" id="{C4A45597-C8A2-AB40-9DA7-7B06CE43C598}"/>
              </a:ext>
            </a:extLst>
          </p:cNvPr>
          <p:cNvSpPr/>
          <p:nvPr/>
        </p:nvSpPr>
        <p:spPr>
          <a:xfrm>
            <a:off x="1283633" y="2821789"/>
            <a:ext cx="794080" cy="256881"/>
          </a:xfrm>
          <a:prstGeom prst="roundRect">
            <a:avLst>
              <a:gd name="adj" fmla="val 3934"/>
            </a:avLst>
          </a:prstGeom>
          <a:gradFill>
            <a:gsLst>
              <a:gs pos="99000">
                <a:schemeClr val="accent4"/>
              </a:gs>
              <a:gs pos="0">
                <a:schemeClr val="accent4">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bg2">
                    <a:lumMod val="50000"/>
                  </a:schemeClr>
                </a:solidFill>
              </a:rPr>
              <a:t>Campaign Export</a:t>
            </a:r>
          </a:p>
        </p:txBody>
      </p:sp>
      <p:sp>
        <p:nvSpPr>
          <p:cNvPr id="21" name="Rounded Rectangle 20">
            <a:extLst>
              <a:ext uri="{FF2B5EF4-FFF2-40B4-BE49-F238E27FC236}">
                <a16:creationId xmlns:a16="http://schemas.microsoft.com/office/drawing/2014/main" id="{0D448483-01F1-BA4A-B585-57812CABF45D}"/>
              </a:ext>
            </a:extLst>
          </p:cNvPr>
          <p:cNvSpPr/>
          <p:nvPr/>
        </p:nvSpPr>
        <p:spPr>
          <a:xfrm>
            <a:off x="434653" y="3161360"/>
            <a:ext cx="794080" cy="137148"/>
          </a:xfrm>
          <a:prstGeom prst="roundRect">
            <a:avLst>
              <a:gd name="adj" fmla="val 3934"/>
            </a:avLst>
          </a:prstGeom>
          <a:gradFill>
            <a:gsLst>
              <a:gs pos="99000">
                <a:schemeClr val="accent1">
                  <a:lumMod val="60000"/>
                  <a:lumOff val="40000"/>
                </a:schemeClr>
              </a:gs>
              <a:gs pos="0">
                <a:schemeClr val="accent1">
                  <a:lumMod val="20000"/>
                  <a:lumOff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bg2">
                    <a:lumMod val="50000"/>
                  </a:schemeClr>
                </a:solidFill>
              </a:rPr>
              <a:t>By Location</a:t>
            </a:r>
          </a:p>
        </p:txBody>
      </p:sp>
      <p:sp>
        <p:nvSpPr>
          <p:cNvPr id="22" name="Rounded Rectangle 21">
            <a:extLst>
              <a:ext uri="{FF2B5EF4-FFF2-40B4-BE49-F238E27FC236}">
                <a16:creationId xmlns:a16="http://schemas.microsoft.com/office/drawing/2014/main" id="{8C056CEB-167A-7E4E-839F-9D6540A91E71}"/>
              </a:ext>
            </a:extLst>
          </p:cNvPr>
          <p:cNvSpPr/>
          <p:nvPr/>
        </p:nvSpPr>
        <p:spPr>
          <a:xfrm>
            <a:off x="434653" y="3433461"/>
            <a:ext cx="794080" cy="137148"/>
          </a:xfrm>
          <a:prstGeom prst="roundRect">
            <a:avLst>
              <a:gd name="adj" fmla="val 3934"/>
            </a:avLst>
          </a:prstGeom>
          <a:gradFill>
            <a:gsLst>
              <a:gs pos="99000">
                <a:schemeClr val="accent1">
                  <a:lumMod val="60000"/>
                  <a:lumOff val="40000"/>
                </a:schemeClr>
              </a:gs>
              <a:gs pos="0">
                <a:schemeClr val="accent1">
                  <a:lumMod val="20000"/>
                  <a:lumOff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bg2">
                    <a:lumMod val="50000"/>
                  </a:schemeClr>
                </a:solidFill>
              </a:rPr>
              <a:t>By Age</a:t>
            </a:r>
          </a:p>
        </p:txBody>
      </p:sp>
      <p:sp>
        <p:nvSpPr>
          <p:cNvPr id="23" name="Rounded Rectangle 22">
            <a:extLst>
              <a:ext uri="{FF2B5EF4-FFF2-40B4-BE49-F238E27FC236}">
                <a16:creationId xmlns:a16="http://schemas.microsoft.com/office/drawing/2014/main" id="{F3B66294-D4EC-8E4B-B38D-241F698821D5}"/>
              </a:ext>
            </a:extLst>
          </p:cNvPr>
          <p:cNvSpPr/>
          <p:nvPr/>
        </p:nvSpPr>
        <p:spPr>
          <a:xfrm>
            <a:off x="434653" y="3705562"/>
            <a:ext cx="794080" cy="137148"/>
          </a:xfrm>
          <a:prstGeom prst="roundRect">
            <a:avLst>
              <a:gd name="adj" fmla="val 3934"/>
            </a:avLst>
          </a:prstGeom>
          <a:gradFill>
            <a:gsLst>
              <a:gs pos="99000">
                <a:schemeClr val="accent1">
                  <a:lumMod val="60000"/>
                  <a:lumOff val="40000"/>
                </a:schemeClr>
              </a:gs>
              <a:gs pos="0">
                <a:schemeClr val="accent1">
                  <a:lumMod val="20000"/>
                  <a:lumOff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bg2">
                    <a:lumMod val="50000"/>
                  </a:schemeClr>
                </a:solidFill>
              </a:rPr>
              <a:t>By Plan ID</a:t>
            </a:r>
          </a:p>
        </p:txBody>
      </p:sp>
      <p:sp>
        <p:nvSpPr>
          <p:cNvPr id="24" name="Rounded Rectangle 23">
            <a:extLst>
              <a:ext uri="{FF2B5EF4-FFF2-40B4-BE49-F238E27FC236}">
                <a16:creationId xmlns:a16="http://schemas.microsoft.com/office/drawing/2014/main" id="{ABDBD10E-9A3C-BA43-B644-8E17CC01D306}"/>
              </a:ext>
            </a:extLst>
          </p:cNvPr>
          <p:cNvSpPr/>
          <p:nvPr/>
        </p:nvSpPr>
        <p:spPr>
          <a:xfrm>
            <a:off x="434653" y="3977662"/>
            <a:ext cx="794080" cy="137148"/>
          </a:xfrm>
          <a:prstGeom prst="roundRect">
            <a:avLst>
              <a:gd name="adj" fmla="val 3934"/>
            </a:avLst>
          </a:prstGeom>
          <a:gradFill>
            <a:gsLst>
              <a:gs pos="99000">
                <a:schemeClr val="accent1">
                  <a:lumMod val="60000"/>
                  <a:lumOff val="40000"/>
                </a:schemeClr>
              </a:gs>
              <a:gs pos="0">
                <a:schemeClr val="accent1">
                  <a:lumMod val="20000"/>
                  <a:lumOff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bg2">
                    <a:lumMod val="50000"/>
                  </a:schemeClr>
                </a:solidFill>
              </a:rPr>
              <a:t>By Family</a:t>
            </a:r>
          </a:p>
        </p:txBody>
      </p:sp>
      <p:sp>
        <p:nvSpPr>
          <p:cNvPr id="25" name="Rounded Rectangle 24">
            <a:extLst>
              <a:ext uri="{FF2B5EF4-FFF2-40B4-BE49-F238E27FC236}">
                <a16:creationId xmlns:a16="http://schemas.microsoft.com/office/drawing/2014/main" id="{B7884ED1-C515-9542-999B-2E2CB0922464}"/>
              </a:ext>
            </a:extLst>
          </p:cNvPr>
          <p:cNvSpPr/>
          <p:nvPr/>
        </p:nvSpPr>
        <p:spPr>
          <a:xfrm>
            <a:off x="2134870" y="3161360"/>
            <a:ext cx="794081" cy="137148"/>
          </a:xfrm>
          <a:prstGeom prst="roundRect">
            <a:avLst>
              <a:gd name="adj" fmla="val 3934"/>
            </a:avLst>
          </a:prstGeom>
          <a:gradFill>
            <a:gsLst>
              <a:gs pos="99000">
                <a:schemeClr val="accent1">
                  <a:lumMod val="60000"/>
                  <a:lumOff val="40000"/>
                </a:schemeClr>
              </a:gs>
              <a:gs pos="0">
                <a:schemeClr val="accent1">
                  <a:lumMod val="20000"/>
                  <a:lumOff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bg2">
                    <a:lumMod val="50000"/>
                  </a:schemeClr>
                </a:solidFill>
              </a:rPr>
              <a:t>By Date</a:t>
            </a:r>
          </a:p>
        </p:txBody>
      </p:sp>
      <p:sp>
        <p:nvSpPr>
          <p:cNvPr id="26" name="Rounded Rectangle 25">
            <a:extLst>
              <a:ext uri="{FF2B5EF4-FFF2-40B4-BE49-F238E27FC236}">
                <a16:creationId xmlns:a16="http://schemas.microsoft.com/office/drawing/2014/main" id="{56BFAFEB-0CA1-DB44-A522-A88F1FB80155}"/>
              </a:ext>
            </a:extLst>
          </p:cNvPr>
          <p:cNvSpPr/>
          <p:nvPr/>
        </p:nvSpPr>
        <p:spPr>
          <a:xfrm>
            <a:off x="2134870" y="3433461"/>
            <a:ext cx="794081" cy="137148"/>
          </a:xfrm>
          <a:prstGeom prst="roundRect">
            <a:avLst>
              <a:gd name="adj" fmla="val 3934"/>
            </a:avLst>
          </a:prstGeom>
          <a:gradFill>
            <a:gsLst>
              <a:gs pos="99000">
                <a:schemeClr val="accent1">
                  <a:lumMod val="60000"/>
                  <a:lumOff val="40000"/>
                </a:schemeClr>
              </a:gs>
              <a:gs pos="0">
                <a:schemeClr val="accent1">
                  <a:lumMod val="20000"/>
                  <a:lumOff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bg2">
                    <a:lumMod val="50000"/>
                  </a:schemeClr>
                </a:solidFill>
              </a:rPr>
              <a:t>By Version</a:t>
            </a:r>
          </a:p>
        </p:txBody>
      </p:sp>
      <p:sp>
        <p:nvSpPr>
          <p:cNvPr id="27" name="Rounded Rectangle 26">
            <a:extLst>
              <a:ext uri="{FF2B5EF4-FFF2-40B4-BE49-F238E27FC236}">
                <a16:creationId xmlns:a16="http://schemas.microsoft.com/office/drawing/2014/main" id="{B9AD2EA4-EC91-ED47-95AC-4E5A3DE3D625}"/>
              </a:ext>
            </a:extLst>
          </p:cNvPr>
          <p:cNvSpPr/>
          <p:nvPr/>
        </p:nvSpPr>
        <p:spPr>
          <a:xfrm>
            <a:off x="2134870" y="3705562"/>
            <a:ext cx="794081" cy="137148"/>
          </a:xfrm>
          <a:prstGeom prst="roundRect">
            <a:avLst>
              <a:gd name="adj" fmla="val 3934"/>
            </a:avLst>
          </a:prstGeom>
          <a:gradFill>
            <a:gsLst>
              <a:gs pos="99000">
                <a:schemeClr val="accent1">
                  <a:lumMod val="60000"/>
                  <a:lumOff val="40000"/>
                </a:schemeClr>
              </a:gs>
              <a:gs pos="0">
                <a:schemeClr val="accent1">
                  <a:lumMod val="20000"/>
                  <a:lumOff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bg2">
                    <a:lumMod val="50000"/>
                  </a:schemeClr>
                </a:solidFill>
              </a:rPr>
              <a:t>By Expiration</a:t>
            </a:r>
          </a:p>
        </p:txBody>
      </p:sp>
      <p:sp>
        <p:nvSpPr>
          <p:cNvPr id="28" name="Rounded Rectangle 27">
            <a:extLst>
              <a:ext uri="{FF2B5EF4-FFF2-40B4-BE49-F238E27FC236}">
                <a16:creationId xmlns:a16="http://schemas.microsoft.com/office/drawing/2014/main" id="{87630228-666D-1F4B-893D-7326D485721A}"/>
              </a:ext>
            </a:extLst>
          </p:cNvPr>
          <p:cNvSpPr/>
          <p:nvPr/>
        </p:nvSpPr>
        <p:spPr>
          <a:xfrm>
            <a:off x="2134870" y="3977662"/>
            <a:ext cx="794081" cy="137148"/>
          </a:xfrm>
          <a:prstGeom prst="roundRect">
            <a:avLst>
              <a:gd name="adj" fmla="val 3934"/>
            </a:avLst>
          </a:prstGeom>
          <a:gradFill>
            <a:gsLst>
              <a:gs pos="99000">
                <a:schemeClr val="accent1">
                  <a:lumMod val="60000"/>
                  <a:lumOff val="40000"/>
                </a:schemeClr>
              </a:gs>
              <a:gs pos="0">
                <a:schemeClr val="accent1">
                  <a:lumMod val="20000"/>
                  <a:lumOff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bg2">
                    <a:lumMod val="50000"/>
                  </a:schemeClr>
                </a:solidFill>
              </a:rPr>
              <a:t>Online</a:t>
            </a:r>
          </a:p>
        </p:txBody>
      </p:sp>
      <p:sp>
        <p:nvSpPr>
          <p:cNvPr id="29" name="Rounded Rectangle 28">
            <a:extLst>
              <a:ext uri="{FF2B5EF4-FFF2-40B4-BE49-F238E27FC236}">
                <a16:creationId xmlns:a16="http://schemas.microsoft.com/office/drawing/2014/main" id="{3BBBCE30-715A-F947-9C70-12D7C99121A7}"/>
              </a:ext>
            </a:extLst>
          </p:cNvPr>
          <p:cNvSpPr/>
          <p:nvPr/>
        </p:nvSpPr>
        <p:spPr>
          <a:xfrm>
            <a:off x="2134870" y="4210500"/>
            <a:ext cx="794081" cy="137148"/>
          </a:xfrm>
          <a:prstGeom prst="roundRect">
            <a:avLst>
              <a:gd name="adj" fmla="val 3934"/>
            </a:avLst>
          </a:prstGeom>
          <a:gradFill>
            <a:gsLst>
              <a:gs pos="99000">
                <a:schemeClr val="accent1">
                  <a:lumMod val="60000"/>
                  <a:lumOff val="40000"/>
                </a:schemeClr>
              </a:gs>
              <a:gs pos="0">
                <a:schemeClr val="accent1">
                  <a:lumMod val="20000"/>
                  <a:lumOff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bg2">
                    <a:lumMod val="50000"/>
                  </a:schemeClr>
                </a:solidFill>
              </a:rPr>
              <a:t>Offline</a:t>
            </a:r>
          </a:p>
        </p:txBody>
      </p:sp>
      <p:sp>
        <p:nvSpPr>
          <p:cNvPr id="30" name="Rounded Rectangle 29">
            <a:extLst>
              <a:ext uri="{FF2B5EF4-FFF2-40B4-BE49-F238E27FC236}">
                <a16:creationId xmlns:a16="http://schemas.microsoft.com/office/drawing/2014/main" id="{C510E72C-99B0-2443-8DEC-551DD00C1448}"/>
              </a:ext>
            </a:extLst>
          </p:cNvPr>
          <p:cNvSpPr/>
          <p:nvPr/>
        </p:nvSpPr>
        <p:spPr>
          <a:xfrm>
            <a:off x="1283633" y="3161360"/>
            <a:ext cx="794080" cy="137148"/>
          </a:xfrm>
          <a:prstGeom prst="roundRect">
            <a:avLst>
              <a:gd name="adj" fmla="val 3934"/>
            </a:avLst>
          </a:prstGeom>
          <a:gradFill>
            <a:gsLst>
              <a:gs pos="99000">
                <a:schemeClr val="accent1">
                  <a:lumMod val="60000"/>
                  <a:lumOff val="40000"/>
                </a:schemeClr>
              </a:gs>
              <a:gs pos="0">
                <a:schemeClr val="accent1">
                  <a:lumMod val="20000"/>
                  <a:lumOff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bg2">
                    <a:lumMod val="50000"/>
                  </a:schemeClr>
                </a:solidFill>
              </a:rPr>
              <a:t>For Excel</a:t>
            </a:r>
          </a:p>
        </p:txBody>
      </p:sp>
      <p:sp>
        <p:nvSpPr>
          <p:cNvPr id="31" name="Rounded Rectangle 30">
            <a:extLst>
              <a:ext uri="{FF2B5EF4-FFF2-40B4-BE49-F238E27FC236}">
                <a16:creationId xmlns:a16="http://schemas.microsoft.com/office/drawing/2014/main" id="{24975C2B-5AA9-3545-BC01-78D471E11FCA}"/>
              </a:ext>
            </a:extLst>
          </p:cNvPr>
          <p:cNvSpPr/>
          <p:nvPr/>
        </p:nvSpPr>
        <p:spPr>
          <a:xfrm>
            <a:off x="1283633" y="3433461"/>
            <a:ext cx="794080" cy="137148"/>
          </a:xfrm>
          <a:prstGeom prst="roundRect">
            <a:avLst>
              <a:gd name="adj" fmla="val 3934"/>
            </a:avLst>
          </a:prstGeom>
          <a:gradFill>
            <a:gsLst>
              <a:gs pos="99000">
                <a:schemeClr val="accent1">
                  <a:lumMod val="60000"/>
                  <a:lumOff val="40000"/>
                </a:schemeClr>
              </a:gs>
              <a:gs pos="0">
                <a:schemeClr val="accent1">
                  <a:lumMod val="20000"/>
                  <a:lumOff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bg2">
                    <a:lumMod val="50000"/>
                  </a:schemeClr>
                </a:solidFill>
              </a:rPr>
              <a:t>For Mailer+</a:t>
            </a:r>
          </a:p>
        </p:txBody>
      </p:sp>
      <p:sp>
        <p:nvSpPr>
          <p:cNvPr id="32" name="Rounded Rectangle 31">
            <a:extLst>
              <a:ext uri="{FF2B5EF4-FFF2-40B4-BE49-F238E27FC236}">
                <a16:creationId xmlns:a16="http://schemas.microsoft.com/office/drawing/2014/main" id="{656C17A5-ABC8-1D43-8DF1-A18D672B12E2}"/>
              </a:ext>
            </a:extLst>
          </p:cNvPr>
          <p:cNvSpPr/>
          <p:nvPr/>
        </p:nvSpPr>
        <p:spPr>
          <a:xfrm>
            <a:off x="1283633" y="3705562"/>
            <a:ext cx="794080" cy="137148"/>
          </a:xfrm>
          <a:prstGeom prst="roundRect">
            <a:avLst>
              <a:gd name="adj" fmla="val 3934"/>
            </a:avLst>
          </a:prstGeom>
          <a:gradFill>
            <a:gsLst>
              <a:gs pos="99000">
                <a:schemeClr val="accent1">
                  <a:lumMod val="60000"/>
                  <a:lumOff val="40000"/>
                </a:schemeClr>
              </a:gs>
              <a:gs pos="0">
                <a:schemeClr val="accent1">
                  <a:lumMod val="20000"/>
                  <a:lumOff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bg2">
                    <a:lumMod val="50000"/>
                  </a:schemeClr>
                </a:solidFill>
              </a:rPr>
              <a:t>In JSON</a:t>
            </a:r>
          </a:p>
        </p:txBody>
      </p:sp>
      <p:sp>
        <p:nvSpPr>
          <p:cNvPr id="33" name="Rounded Rectangle 32">
            <a:extLst>
              <a:ext uri="{FF2B5EF4-FFF2-40B4-BE49-F238E27FC236}">
                <a16:creationId xmlns:a16="http://schemas.microsoft.com/office/drawing/2014/main" id="{5C11F270-C995-C144-8F54-7B5352494C83}"/>
              </a:ext>
            </a:extLst>
          </p:cNvPr>
          <p:cNvSpPr/>
          <p:nvPr/>
        </p:nvSpPr>
        <p:spPr>
          <a:xfrm>
            <a:off x="1283633" y="3977662"/>
            <a:ext cx="794080" cy="137148"/>
          </a:xfrm>
          <a:prstGeom prst="roundRect">
            <a:avLst>
              <a:gd name="adj" fmla="val 3934"/>
            </a:avLst>
          </a:prstGeom>
          <a:gradFill>
            <a:gsLst>
              <a:gs pos="99000">
                <a:schemeClr val="accent1">
                  <a:lumMod val="60000"/>
                  <a:lumOff val="40000"/>
                </a:schemeClr>
              </a:gs>
              <a:gs pos="0">
                <a:schemeClr val="accent1">
                  <a:lumMod val="20000"/>
                  <a:lumOff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bg2">
                    <a:lumMod val="50000"/>
                  </a:schemeClr>
                </a:solidFill>
              </a:rPr>
              <a:t>For Word</a:t>
            </a:r>
          </a:p>
        </p:txBody>
      </p:sp>
      <p:cxnSp>
        <p:nvCxnSpPr>
          <p:cNvPr id="14" name="Straight Arrow Connector 13">
            <a:extLst>
              <a:ext uri="{FF2B5EF4-FFF2-40B4-BE49-F238E27FC236}">
                <a16:creationId xmlns:a16="http://schemas.microsoft.com/office/drawing/2014/main" id="{A9618345-D99E-B943-971F-AD4975D0217C}"/>
              </a:ext>
            </a:extLst>
          </p:cNvPr>
          <p:cNvCxnSpPr>
            <a:cxnSpLocks/>
          </p:cNvCxnSpPr>
          <p:nvPr/>
        </p:nvCxnSpPr>
        <p:spPr>
          <a:xfrm>
            <a:off x="434653" y="2421740"/>
            <a:ext cx="2464594"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12AE612-3CFE-D84A-B65E-D1D8C69AFB2B}"/>
              </a:ext>
            </a:extLst>
          </p:cNvPr>
          <p:cNvCxnSpPr>
            <a:cxnSpLocks/>
          </p:cNvCxnSpPr>
          <p:nvPr/>
        </p:nvCxnSpPr>
        <p:spPr>
          <a:xfrm flipV="1">
            <a:off x="342909" y="3161360"/>
            <a:ext cx="0" cy="146779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759B412A-38CC-414F-AA8E-01AD401D7CBC}"/>
              </a:ext>
            </a:extLst>
          </p:cNvPr>
          <p:cNvSpPr/>
          <p:nvPr/>
        </p:nvSpPr>
        <p:spPr>
          <a:xfrm>
            <a:off x="1228733" y="2343150"/>
            <a:ext cx="1014405" cy="1829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lumMod val="50000"/>
                  </a:schemeClr>
                </a:solidFill>
              </a:rPr>
              <a:t>Feature Goal Priority</a:t>
            </a:r>
          </a:p>
        </p:txBody>
      </p:sp>
      <p:sp>
        <p:nvSpPr>
          <p:cNvPr id="51" name="Rectangle 50">
            <a:extLst>
              <a:ext uri="{FF2B5EF4-FFF2-40B4-BE49-F238E27FC236}">
                <a16:creationId xmlns:a16="http://schemas.microsoft.com/office/drawing/2014/main" id="{500BD49A-EE3F-C944-86A4-765629463DA1}"/>
              </a:ext>
            </a:extLst>
          </p:cNvPr>
          <p:cNvSpPr/>
          <p:nvPr/>
        </p:nvSpPr>
        <p:spPr>
          <a:xfrm rot="16200000">
            <a:off x="-267589" y="3839899"/>
            <a:ext cx="1221573" cy="1829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lumMod val="50000"/>
                  </a:schemeClr>
                </a:solidFill>
              </a:rPr>
              <a:t>Feature Goal PBI Priority</a:t>
            </a:r>
          </a:p>
        </p:txBody>
      </p:sp>
      <p:sp>
        <p:nvSpPr>
          <p:cNvPr id="53" name="Rounded Rectangle 52">
            <a:extLst>
              <a:ext uri="{FF2B5EF4-FFF2-40B4-BE49-F238E27FC236}">
                <a16:creationId xmlns:a16="http://schemas.microsoft.com/office/drawing/2014/main" id="{316B5C92-A076-F243-B7A5-0534718E87A8}"/>
              </a:ext>
            </a:extLst>
          </p:cNvPr>
          <p:cNvSpPr/>
          <p:nvPr/>
        </p:nvSpPr>
        <p:spPr>
          <a:xfrm>
            <a:off x="434653" y="4205897"/>
            <a:ext cx="794080" cy="137148"/>
          </a:xfrm>
          <a:prstGeom prst="roundRect">
            <a:avLst>
              <a:gd name="adj" fmla="val 3934"/>
            </a:avLst>
          </a:prstGeom>
          <a:gradFill>
            <a:gsLst>
              <a:gs pos="99000">
                <a:schemeClr val="accent1">
                  <a:lumMod val="60000"/>
                  <a:lumOff val="40000"/>
                </a:schemeClr>
              </a:gs>
              <a:gs pos="0">
                <a:schemeClr val="accent1">
                  <a:lumMod val="20000"/>
                  <a:lumOff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bg2">
                    <a:lumMod val="50000"/>
                  </a:schemeClr>
                </a:solidFill>
              </a:rPr>
              <a:t>By Employer</a:t>
            </a:r>
          </a:p>
        </p:txBody>
      </p:sp>
      <p:sp>
        <p:nvSpPr>
          <p:cNvPr id="54" name="Rounded Rectangle 53">
            <a:extLst>
              <a:ext uri="{FF2B5EF4-FFF2-40B4-BE49-F238E27FC236}">
                <a16:creationId xmlns:a16="http://schemas.microsoft.com/office/drawing/2014/main" id="{E6566578-8DB8-8245-8362-F62942393E49}"/>
              </a:ext>
            </a:extLst>
          </p:cNvPr>
          <p:cNvSpPr/>
          <p:nvPr/>
        </p:nvSpPr>
        <p:spPr>
          <a:xfrm>
            <a:off x="434653" y="4436607"/>
            <a:ext cx="794080" cy="137148"/>
          </a:xfrm>
          <a:prstGeom prst="roundRect">
            <a:avLst>
              <a:gd name="adj" fmla="val 3934"/>
            </a:avLst>
          </a:prstGeom>
          <a:gradFill>
            <a:gsLst>
              <a:gs pos="99000">
                <a:schemeClr val="accent1">
                  <a:lumMod val="60000"/>
                  <a:lumOff val="40000"/>
                </a:schemeClr>
              </a:gs>
              <a:gs pos="0">
                <a:schemeClr val="accent1">
                  <a:lumMod val="20000"/>
                  <a:lumOff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bg2">
                    <a:lumMod val="50000"/>
                  </a:schemeClr>
                </a:solidFill>
              </a:rPr>
              <a:t>By Condition</a:t>
            </a:r>
          </a:p>
        </p:txBody>
      </p:sp>
      <p:sp>
        <p:nvSpPr>
          <p:cNvPr id="55" name="TextBox 54">
            <a:extLst>
              <a:ext uri="{FF2B5EF4-FFF2-40B4-BE49-F238E27FC236}">
                <a16:creationId xmlns:a16="http://schemas.microsoft.com/office/drawing/2014/main" id="{9D60E2D5-4BEB-6B45-ADAF-B9D77C7E6B27}"/>
              </a:ext>
            </a:extLst>
          </p:cNvPr>
          <p:cNvSpPr txBox="1"/>
          <p:nvPr/>
        </p:nvSpPr>
        <p:spPr>
          <a:xfrm>
            <a:off x="7024864" y="2325922"/>
            <a:ext cx="1980582" cy="1754326"/>
          </a:xfrm>
          <a:prstGeom prst="rect">
            <a:avLst/>
          </a:prstGeom>
          <a:noFill/>
        </p:spPr>
        <p:txBody>
          <a:bodyPr wrap="square" rtlCol="0">
            <a:spAutoFit/>
          </a:bodyPr>
          <a:lstStyle/>
          <a:p>
            <a:pPr marL="171450" indent="-171450">
              <a:buFont typeface="Arial" panose="020B0604020202020204" pitchFamily="34" charset="0"/>
              <a:buChar char="•"/>
            </a:pPr>
            <a:r>
              <a:rPr lang="en-US" sz="1200" dirty="0">
                <a:solidFill>
                  <a:srgbClr val="000000"/>
                </a:solidFill>
              </a:rPr>
              <a:t>Does a PBI have an associated Research Spike?</a:t>
            </a:r>
          </a:p>
          <a:p>
            <a:pPr marL="171450" indent="-171450">
              <a:buFont typeface="Arial" panose="020B0604020202020204" pitchFamily="34" charset="0"/>
              <a:buChar char="•"/>
            </a:pPr>
            <a:r>
              <a:rPr lang="en-US" sz="1200" dirty="0">
                <a:solidFill>
                  <a:srgbClr val="000000"/>
                </a:solidFill>
              </a:rPr>
              <a:t>Does a PBI have an associated enabler?</a:t>
            </a:r>
          </a:p>
          <a:p>
            <a:pPr marL="171450" indent="-171450">
              <a:buFont typeface="Arial" panose="020B0604020202020204" pitchFamily="34" charset="0"/>
              <a:buChar char="•"/>
            </a:pPr>
            <a:r>
              <a:rPr lang="en-US" sz="1200" dirty="0">
                <a:solidFill>
                  <a:srgbClr val="000000"/>
                </a:solidFill>
              </a:rPr>
              <a:t>Is one PBI more ambiguous than another within the feature goal?</a:t>
            </a:r>
            <a:endParaRPr lang="en-US" sz="1400" dirty="0">
              <a:solidFill>
                <a:schemeClr val="bg2">
                  <a:lumMod val="50000"/>
                </a:schemeClr>
              </a:solidFill>
            </a:endParaRPr>
          </a:p>
        </p:txBody>
      </p:sp>
    </p:spTree>
    <p:extLst>
      <p:ext uri="{BB962C8B-B14F-4D97-AF65-F5344CB8AC3E}">
        <p14:creationId xmlns:p14="http://schemas.microsoft.com/office/powerpoint/2010/main" val="3225708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Box 144">
            <a:extLst>
              <a:ext uri="{FF2B5EF4-FFF2-40B4-BE49-F238E27FC236}">
                <a16:creationId xmlns:a16="http://schemas.microsoft.com/office/drawing/2014/main" id="{BAB743AC-C4A7-4241-ACF4-8AA6A0B09F4C}"/>
              </a:ext>
            </a:extLst>
          </p:cNvPr>
          <p:cNvSpPr txBox="1"/>
          <p:nvPr/>
        </p:nvSpPr>
        <p:spPr>
          <a:xfrm>
            <a:off x="4762848" y="1343022"/>
            <a:ext cx="4309715" cy="3539430"/>
          </a:xfrm>
          <a:prstGeom prst="rect">
            <a:avLst/>
          </a:prstGeom>
          <a:noFill/>
        </p:spPr>
        <p:txBody>
          <a:bodyPr wrap="square" rtlCol="0">
            <a:spAutoFit/>
          </a:bodyPr>
          <a:lstStyle/>
          <a:p>
            <a:r>
              <a:rPr lang="en-US" sz="1600" b="1" dirty="0">
                <a:solidFill>
                  <a:srgbClr val="B93A1B"/>
                </a:solidFill>
              </a:rPr>
              <a:t>DON’Ts</a:t>
            </a:r>
          </a:p>
          <a:p>
            <a:pPr marL="285750" indent="-285750">
              <a:buFont typeface="Arial" panose="020B0604020202020204" pitchFamily="34" charset="0"/>
              <a:buChar char="•"/>
            </a:pPr>
            <a:r>
              <a:rPr lang="en-US" sz="1600" b="1" dirty="0"/>
              <a:t>Focus on arbitrary deadlines (only include a deadline if there is a strict contractual or regulatory requirement – instead, focus on negotiating priority of features over Initiative deadlines)</a:t>
            </a:r>
          </a:p>
          <a:p>
            <a:pPr marL="285750" indent="-285750">
              <a:buFont typeface="Arial" panose="020B0604020202020204" pitchFamily="34" charset="0"/>
              <a:buChar char="•"/>
            </a:pPr>
            <a:r>
              <a:rPr lang="en-US" sz="1600" b="1" dirty="0"/>
              <a:t>Rank Features across Initiatives at the same priority for the same allocated team (you must put them in an order, across Initiatives even if that order must change later)</a:t>
            </a:r>
          </a:p>
          <a:p>
            <a:pPr marL="285750" indent="-285750">
              <a:buFont typeface="Arial" panose="020B0604020202020204" pitchFamily="34" charset="0"/>
              <a:buChar char="•"/>
            </a:pPr>
            <a:r>
              <a:rPr lang="en-US" sz="1600" b="1" dirty="0"/>
              <a:t>Change the priority of a Feature in-progress (everything after it can change, be sure what’s next is “ready”)</a:t>
            </a:r>
          </a:p>
        </p:txBody>
      </p:sp>
      <p:sp>
        <p:nvSpPr>
          <p:cNvPr id="7" name="TextBox 6">
            <a:extLst>
              <a:ext uri="{FF2B5EF4-FFF2-40B4-BE49-F238E27FC236}">
                <a16:creationId xmlns:a16="http://schemas.microsoft.com/office/drawing/2014/main" id="{51F895E7-9D3D-A944-86B9-04B3E9393C43}"/>
              </a:ext>
            </a:extLst>
          </p:cNvPr>
          <p:cNvSpPr txBox="1"/>
          <p:nvPr/>
        </p:nvSpPr>
        <p:spPr>
          <a:xfrm>
            <a:off x="593164" y="1031606"/>
            <a:ext cx="8093636" cy="338554"/>
          </a:xfrm>
          <a:prstGeom prst="rect">
            <a:avLst/>
          </a:prstGeom>
          <a:noFill/>
        </p:spPr>
        <p:txBody>
          <a:bodyPr wrap="square" rtlCol="0">
            <a:spAutoFit/>
          </a:bodyPr>
          <a:lstStyle/>
          <a:p>
            <a:r>
              <a:rPr lang="en-US" sz="1600" b="1" dirty="0">
                <a:solidFill>
                  <a:srgbClr val="000000"/>
                </a:solidFill>
              </a:rPr>
              <a:t>ROADMAPPING</a:t>
            </a:r>
            <a:endParaRPr lang="en-US" b="1" dirty="0">
              <a:solidFill>
                <a:schemeClr val="bg2">
                  <a:lumMod val="50000"/>
                </a:schemeClr>
              </a:solidFill>
            </a:endParaRPr>
          </a:p>
        </p:txBody>
      </p:sp>
      <p:sp>
        <p:nvSpPr>
          <p:cNvPr id="94" name="Title 1">
            <a:extLst>
              <a:ext uri="{FF2B5EF4-FFF2-40B4-BE49-F238E27FC236}">
                <a16:creationId xmlns:a16="http://schemas.microsoft.com/office/drawing/2014/main" id="{288DE8B1-D124-B04C-8B21-D86753B6EDF9}"/>
              </a:ext>
            </a:extLst>
          </p:cNvPr>
          <p:cNvSpPr>
            <a:spLocks noGrp="1"/>
          </p:cNvSpPr>
          <p:nvPr>
            <p:ph type="title"/>
          </p:nvPr>
        </p:nvSpPr>
        <p:spPr>
          <a:xfrm>
            <a:off x="694944" y="0"/>
            <a:ext cx="7991856" cy="1030637"/>
          </a:xfrm>
        </p:spPr>
        <p:txBody>
          <a:bodyPr/>
          <a:lstStyle/>
          <a:p>
            <a:r>
              <a:rPr lang="en-US" dirty="0"/>
              <a:t>WORKSHOP</a:t>
            </a:r>
            <a:br>
              <a:rPr lang="en-US" dirty="0"/>
            </a:br>
            <a:r>
              <a:rPr lang="en-US" sz="2400" dirty="0"/>
              <a:t>PRODUCT OWNERSHIP METRICS</a:t>
            </a:r>
          </a:p>
        </p:txBody>
      </p:sp>
      <p:sp>
        <p:nvSpPr>
          <p:cNvPr id="2" name="TextBox 1">
            <a:extLst>
              <a:ext uri="{FF2B5EF4-FFF2-40B4-BE49-F238E27FC236}">
                <a16:creationId xmlns:a16="http://schemas.microsoft.com/office/drawing/2014/main" id="{16D9A23C-A827-8F4E-8F6B-1F4368E2C9EE}"/>
              </a:ext>
            </a:extLst>
          </p:cNvPr>
          <p:cNvSpPr txBox="1"/>
          <p:nvPr/>
        </p:nvSpPr>
        <p:spPr>
          <a:xfrm>
            <a:off x="593163" y="1343022"/>
            <a:ext cx="4104015" cy="3570208"/>
          </a:xfrm>
          <a:prstGeom prst="rect">
            <a:avLst/>
          </a:prstGeom>
          <a:noFill/>
        </p:spPr>
        <p:txBody>
          <a:bodyPr wrap="square" rtlCol="0">
            <a:spAutoFit/>
          </a:bodyPr>
          <a:lstStyle/>
          <a:p>
            <a:r>
              <a:rPr lang="en-US" sz="1600" b="1" dirty="0">
                <a:solidFill>
                  <a:schemeClr val="accent3"/>
                </a:solidFill>
              </a:rPr>
              <a:t>DOs</a:t>
            </a:r>
          </a:p>
          <a:p>
            <a:pPr marL="285750" indent="-285750">
              <a:buFont typeface="Arial" panose="020B0604020202020204" pitchFamily="34" charset="0"/>
              <a:buChar char="•"/>
            </a:pPr>
            <a:r>
              <a:rPr lang="en-US" sz="1400" b="1" dirty="0"/>
              <a:t>Track Initiatives as Capabilities, as an aggregate of its prioritized features </a:t>
            </a:r>
          </a:p>
          <a:p>
            <a:pPr marL="285750" indent="-285750">
              <a:buFont typeface="Arial" panose="020B0604020202020204" pitchFamily="34" charset="0"/>
              <a:buChar char="•"/>
            </a:pPr>
            <a:r>
              <a:rPr lang="en-US" sz="1400" b="1" dirty="0"/>
              <a:t>Track Initiative Features in the roadmap</a:t>
            </a:r>
          </a:p>
          <a:p>
            <a:pPr marL="285750" indent="-285750">
              <a:buFont typeface="Arial" panose="020B0604020202020204" pitchFamily="34" charset="0"/>
              <a:buChar char="•"/>
            </a:pPr>
            <a:r>
              <a:rPr lang="en-US" sz="1400" b="1" dirty="0"/>
              <a:t>Track Feature size in T-Shirt sizes</a:t>
            </a:r>
          </a:p>
          <a:p>
            <a:pPr marL="285750" indent="-285750">
              <a:buFont typeface="Arial" panose="020B0604020202020204" pitchFamily="34" charset="0"/>
              <a:buChar char="•"/>
            </a:pPr>
            <a:r>
              <a:rPr lang="en-US" sz="1400" b="1" dirty="0"/>
              <a:t>Track Feature in roadmap as a calculation of aggregate child PBI story points divided by the team’s current velocity</a:t>
            </a:r>
          </a:p>
          <a:p>
            <a:pPr marL="285750" indent="-285750">
              <a:buFont typeface="Arial" panose="020B0604020202020204" pitchFamily="34" charset="0"/>
              <a:buChar char="•"/>
            </a:pPr>
            <a:r>
              <a:rPr lang="en-US" sz="1400" b="1" dirty="0"/>
              <a:t>Reports on Roadmap progress should be hierarchies by Feature priority with percentage of completion, with progress in terms of number of sprints accomplished with details on Feature changes in: prioritization, Feature scope, team velocity factors (staff changes, poor estimation, staff availability), dependency risks</a:t>
            </a:r>
          </a:p>
        </p:txBody>
      </p:sp>
      <p:pic>
        <p:nvPicPr>
          <p:cNvPr id="141" name="Picture 140" descr="A picture containing text, sign&#10;&#10;Description automatically generated">
            <a:extLst>
              <a:ext uri="{FF2B5EF4-FFF2-40B4-BE49-F238E27FC236}">
                <a16:creationId xmlns:a16="http://schemas.microsoft.com/office/drawing/2014/main" id="{517C3FDD-8171-9E4A-B5D6-A92644092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0578" y="1413947"/>
            <a:ext cx="231173" cy="221462"/>
          </a:xfrm>
          <a:prstGeom prst="rect">
            <a:avLst/>
          </a:prstGeom>
        </p:spPr>
      </p:pic>
      <p:pic>
        <p:nvPicPr>
          <p:cNvPr id="142" name="Picture 141" descr="Icon&#10;&#10;Description automatically generated">
            <a:extLst>
              <a:ext uri="{FF2B5EF4-FFF2-40B4-BE49-F238E27FC236}">
                <a16:creationId xmlns:a16="http://schemas.microsoft.com/office/drawing/2014/main" id="{6987CA4B-B96D-A249-8BE2-2658703451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8279" y="1392515"/>
            <a:ext cx="231173" cy="221462"/>
          </a:xfrm>
          <a:prstGeom prst="rect">
            <a:avLst/>
          </a:prstGeom>
        </p:spPr>
      </p:pic>
    </p:spTree>
    <p:extLst>
      <p:ext uri="{BB962C8B-B14F-4D97-AF65-F5344CB8AC3E}">
        <p14:creationId xmlns:p14="http://schemas.microsoft.com/office/powerpoint/2010/main" val="124593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Box 144">
            <a:extLst>
              <a:ext uri="{FF2B5EF4-FFF2-40B4-BE49-F238E27FC236}">
                <a16:creationId xmlns:a16="http://schemas.microsoft.com/office/drawing/2014/main" id="{BAB743AC-C4A7-4241-ACF4-8AA6A0B09F4C}"/>
              </a:ext>
            </a:extLst>
          </p:cNvPr>
          <p:cNvSpPr txBox="1"/>
          <p:nvPr/>
        </p:nvSpPr>
        <p:spPr>
          <a:xfrm>
            <a:off x="4636294" y="1343022"/>
            <a:ext cx="4436269" cy="3293209"/>
          </a:xfrm>
          <a:prstGeom prst="rect">
            <a:avLst/>
          </a:prstGeom>
          <a:noFill/>
        </p:spPr>
        <p:txBody>
          <a:bodyPr wrap="square" rtlCol="0">
            <a:spAutoFit/>
          </a:bodyPr>
          <a:lstStyle/>
          <a:p>
            <a:r>
              <a:rPr lang="en-US" sz="1600" b="1" dirty="0">
                <a:solidFill>
                  <a:srgbClr val="B93A1B"/>
                </a:solidFill>
              </a:rPr>
              <a:t>DON’Ts</a:t>
            </a:r>
          </a:p>
          <a:p>
            <a:pPr marL="285750" indent="-285750">
              <a:buFont typeface="Arial" panose="020B0604020202020204" pitchFamily="34" charset="0"/>
              <a:buChar char="•"/>
            </a:pPr>
            <a:r>
              <a:rPr lang="en-US" sz="1600" b="1" dirty="0"/>
              <a:t>Run time studies in an on-going manner. </a:t>
            </a:r>
            <a:r>
              <a:rPr lang="en-US" sz="1600" b="1" i="1" dirty="0"/>
              <a:t>It will harm long term productivity metrics with an extremely low return on investment relative to the amount of data collection.</a:t>
            </a:r>
          </a:p>
          <a:p>
            <a:pPr marL="285750" indent="-285750">
              <a:buFont typeface="Arial" panose="020B0604020202020204" pitchFamily="34" charset="0"/>
              <a:buChar char="•"/>
            </a:pPr>
            <a:r>
              <a:rPr lang="en-US" sz="1600" b="1" dirty="0"/>
              <a:t>Neglect to identify potential change hypothesis without testing them. </a:t>
            </a:r>
            <a:r>
              <a:rPr lang="en-US" sz="1600" b="1" i="1" dirty="0"/>
              <a:t>Test and measure the resulting effectiveness.</a:t>
            </a:r>
          </a:p>
          <a:p>
            <a:pPr marL="285750" indent="-285750">
              <a:buFont typeface="Arial" panose="020B0604020202020204" pitchFamily="34" charset="0"/>
              <a:buChar char="•"/>
            </a:pPr>
            <a:r>
              <a:rPr lang="en-US" sz="1600" b="1" dirty="0"/>
              <a:t>Replace Retrospectives with time studies. </a:t>
            </a:r>
            <a:r>
              <a:rPr lang="en-US" sz="1600" b="1" i="1" dirty="0"/>
              <a:t>Whole Agile Teams (PO, SM, Dev Team) do and own the time study and the change hypotheses.</a:t>
            </a:r>
          </a:p>
        </p:txBody>
      </p:sp>
      <p:sp>
        <p:nvSpPr>
          <p:cNvPr id="7" name="TextBox 6">
            <a:extLst>
              <a:ext uri="{FF2B5EF4-FFF2-40B4-BE49-F238E27FC236}">
                <a16:creationId xmlns:a16="http://schemas.microsoft.com/office/drawing/2014/main" id="{51F895E7-9D3D-A944-86B9-04B3E9393C43}"/>
              </a:ext>
            </a:extLst>
          </p:cNvPr>
          <p:cNvSpPr txBox="1"/>
          <p:nvPr/>
        </p:nvSpPr>
        <p:spPr>
          <a:xfrm>
            <a:off x="593164" y="1031606"/>
            <a:ext cx="8093636" cy="338554"/>
          </a:xfrm>
          <a:prstGeom prst="rect">
            <a:avLst/>
          </a:prstGeom>
          <a:noFill/>
        </p:spPr>
        <p:txBody>
          <a:bodyPr wrap="square" rtlCol="0">
            <a:spAutoFit/>
          </a:bodyPr>
          <a:lstStyle/>
          <a:p>
            <a:r>
              <a:rPr lang="en-US" sz="1600" b="1" dirty="0">
                <a:solidFill>
                  <a:srgbClr val="000000"/>
                </a:solidFill>
              </a:rPr>
              <a:t>VALUE STREAM METRICS</a:t>
            </a:r>
            <a:endParaRPr lang="en-US" b="1" dirty="0">
              <a:solidFill>
                <a:schemeClr val="bg2">
                  <a:lumMod val="50000"/>
                </a:schemeClr>
              </a:solidFill>
            </a:endParaRPr>
          </a:p>
        </p:txBody>
      </p:sp>
      <p:sp>
        <p:nvSpPr>
          <p:cNvPr id="94" name="Title 1">
            <a:extLst>
              <a:ext uri="{FF2B5EF4-FFF2-40B4-BE49-F238E27FC236}">
                <a16:creationId xmlns:a16="http://schemas.microsoft.com/office/drawing/2014/main" id="{288DE8B1-D124-B04C-8B21-D86753B6EDF9}"/>
              </a:ext>
            </a:extLst>
          </p:cNvPr>
          <p:cNvSpPr>
            <a:spLocks noGrp="1"/>
          </p:cNvSpPr>
          <p:nvPr>
            <p:ph type="title"/>
          </p:nvPr>
        </p:nvSpPr>
        <p:spPr>
          <a:xfrm>
            <a:off x="694944" y="0"/>
            <a:ext cx="7991856" cy="1030637"/>
          </a:xfrm>
        </p:spPr>
        <p:txBody>
          <a:bodyPr/>
          <a:lstStyle/>
          <a:p>
            <a:r>
              <a:rPr lang="en-US" dirty="0"/>
              <a:t>WORKSHOP</a:t>
            </a:r>
            <a:br>
              <a:rPr lang="en-US" dirty="0"/>
            </a:br>
            <a:r>
              <a:rPr lang="en-US" sz="2400" dirty="0"/>
              <a:t>PRODUCT OWNERSHIP METRICS</a:t>
            </a:r>
          </a:p>
        </p:txBody>
      </p:sp>
      <p:sp>
        <p:nvSpPr>
          <p:cNvPr id="2" name="TextBox 1">
            <a:extLst>
              <a:ext uri="{FF2B5EF4-FFF2-40B4-BE49-F238E27FC236}">
                <a16:creationId xmlns:a16="http://schemas.microsoft.com/office/drawing/2014/main" id="{16D9A23C-A827-8F4E-8F6B-1F4368E2C9EE}"/>
              </a:ext>
            </a:extLst>
          </p:cNvPr>
          <p:cNvSpPr txBox="1"/>
          <p:nvPr/>
        </p:nvSpPr>
        <p:spPr>
          <a:xfrm>
            <a:off x="593163" y="1343022"/>
            <a:ext cx="4104015" cy="3139321"/>
          </a:xfrm>
          <a:prstGeom prst="rect">
            <a:avLst/>
          </a:prstGeom>
          <a:noFill/>
        </p:spPr>
        <p:txBody>
          <a:bodyPr wrap="square" rtlCol="0">
            <a:spAutoFit/>
          </a:bodyPr>
          <a:lstStyle/>
          <a:p>
            <a:r>
              <a:rPr lang="en-US" sz="1600" b="1" dirty="0">
                <a:solidFill>
                  <a:schemeClr val="accent3"/>
                </a:solidFill>
              </a:rPr>
              <a:t>DOs</a:t>
            </a:r>
          </a:p>
          <a:p>
            <a:pPr marL="285750" indent="-285750">
              <a:buFont typeface="Arial" panose="020B0604020202020204" pitchFamily="34" charset="0"/>
              <a:buChar char="•"/>
            </a:pPr>
            <a:r>
              <a:rPr lang="en-US" sz="1400" b="1" dirty="0"/>
              <a:t>Periodically perform a limited time study on the identified value stream (a)value-add, (b) non-value-add, and (c)wait-time time lengths.</a:t>
            </a:r>
          </a:p>
          <a:p>
            <a:pPr marL="285750" indent="-285750">
              <a:buFont typeface="Arial" panose="020B0604020202020204" pitchFamily="34" charset="0"/>
              <a:buChar char="•"/>
            </a:pPr>
            <a:r>
              <a:rPr lang="en-US" sz="1400" b="1" dirty="0"/>
              <a:t>Use the results of periodic time studies as a starting point to identify root-causes for long process times, wait times, and transform or eliminate non-value-add activities</a:t>
            </a:r>
          </a:p>
          <a:p>
            <a:pPr marL="285750" indent="-285750">
              <a:buFont typeface="Arial" panose="020B0604020202020204" pitchFamily="34" charset="0"/>
              <a:buChar char="•"/>
            </a:pPr>
            <a:r>
              <a:rPr lang="en-US" sz="1400" b="1" dirty="0"/>
              <a:t>If high-level study reveals long running activities within a process, break out the process and value stream map the sub-process to determine waste factors.</a:t>
            </a:r>
          </a:p>
        </p:txBody>
      </p:sp>
      <p:pic>
        <p:nvPicPr>
          <p:cNvPr id="141" name="Picture 140" descr="A picture containing text, sign&#10;&#10;Description automatically generated">
            <a:extLst>
              <a:ext uri="{FF2B5EF4-FFF2-40B4-BE49-F238E27FC236}">
                <a16:creationId xmlns:a16="http://schemas.microsoft.com/office/drawing/2014/main" id="{517C3FDD-8171-9E4A-B5D6-A92644092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0578" y="1413947"/>
            <a:ext cx="231173" cy="221462"/>
          </a:xfrm>
          <a:prstGeom prst="rect">
            <a:avLst/>
          </a:prstGeom>
        </p:spPr>
      </p:pic>
      <p:pic>
        <p:nvPicPr>
          <p:cNvPr id="142" name="Picture 141" descr="Icon&#10;&#10;Description automatically generated">
            <a:extLst>
              <a:ext uri="{FF2B5EF4-FFF2-40B4-BE49-F238E27FC236}">
                <a16:creationId xmlns:a16="http://schemas.microsoft.com/office/drawing/2014/main" id="{6987CA4B-B96D-A249-8BE2-2658703451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8279" y="1392515"/>
            <a:ext cx="231173" cy="221462"/>
          </a:xfrm>
          <a:prstGeom prst="rect">
            <a:avLst/>
          </a:prstGeom>
        </p:spPr>
      </p:pic>
    </p:spTree>
    <p:extLst>
      <p:ext uri="{BB962C8B-B14F-4D97-AF65-F5344CB8AC3E}">
        <p14:creationId xmlns:p14="http://schemas.microsoft.com/office/powerpoint/2010/main" val="357766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Box 144">
            <a:extLst>
              <a:ext uri="{FF2B5EF4-FFF2-40B4-BE49-F238E27FC236}">
                <a16:creationId xmlns:a16="http://schemas.microsoft.com/office/drawing/2014/main" id="{BAB743AC-C4A7-4241-ACF4-8AA6A0B09F4C}"/>
              </a:ext>
            </a:extLst>
          </p:cNvPr>
          <p:cNvSpPr txBox="1"/>
          <p:nvPr/>
        </p:nvSpPr>
        <p:spPr>
          <a:xfrm>
            <a:off x="4636294" y="1343022"/>
            <a:ext cx="4436269" cy="3785652"/>
          </a:xfrm>
          <a:prstGeom prst="rect">
            <a:avLst/>
          </a:prstGeom>
          <a:noFill/>
        </p:spPr>
        <p:txBody>
          <a:bodyPr wrap="square" rtlCol="0">
            <a:spAutoFit/>
          </a:bodyPr>
          <a:lstStyle/>
          <a:p>
            <a:r>
              <a:rPr lang="en-US" sz="1600" b="1" dirty="0">
                <a:solidFill>
                  <a:srgbClr val="B93A1B"/>
                </a:solidFill>
              </a:rPr>
              <a:t>DON’Ts</a:t>
            </a:r>
          </a:p>
          <a:p>
            <a:pPr marL="285750" indent="-285750">
              <a:buFont typeface="Arial" panose="020B0604020202020204" pitchFamily="34" charset="0"/>
              <a:buChar char="•"/>
            </a:pPr>
            <a:r>
              <a:rPr lang="en-US" sz="1600" b="1" dirty="0"/>
              <a:t>Work on multiple features at the same time. </a:t>
            </a:r>
            <a:r>
              <a:rPr lang="en-US" sz="1600" b="1" i="1" dirty="0"/>
              <a:t>This will reduce your feature cycle time for both features.</a:t>
            </a:r>
          </a:p>
          <a:p>
            <a:pPr marL="285750" indent="-285750">
              <a:buFont typeface="Arial" panose="020B0604020202020204" pitchFamily="34" charset="0"/>
              <a:buChar char="•"/>
            </a:pPr>
            <a:r>
              <a:rPr lang="en-US" sz="1600" b="1" dirty="0"/>
              <a:t>Change the content of a Sprint unless the sprint goal is truly dead. </a:t>
            </a:r>
            <a:r>
              <a:rPr lang="en-US" sz="1600" b="1" i="1" dirty="0"/>
              <a:t>Changing your goal in the middle of a Sprint eliminates the outcome of the current goal, and ensures problems in the new goal, introducing errors and rush.</a:t>
            </a:r>
          </a:p>
          <a:p>
            <a:pPr marL="285750" indent="-285750">
              <a:buFont typeface="Arial" panose="020B0604020202020204" pitchFamily="34" charset="0"/>
              <a:buChar char="•"/>
            </a:pPr>
            <a:r>
              <a:rPr lang="en-US" sz="1600" b="1" dirty="0"/>
              <a:t>Multitask the team. </a:t>
            </a:r>
            <a:r>
              <a:rPr lang="en-US" sz="1600" b="1" i="1" dirty="0"/>
              <a:t>Refining in priority order increased the likelihood that exploring the next feature or PBI will relate to the previous one.</a:t>
            </a:r>
            <a:endParaRPr lang="en-US" sz="1600" b="1" dirty="0"/>
          </a:p>
          <a:p>
            <a:pPr marL="285750" indent="-285750">
              <a:buFont typeface="Arial" panose="020B0604020202020204" pitchFamily="34" charset="0"/>
              <a:buChar char="•"/>
            </a:pPr>
            <a:endParaRPr lang="en-US" sz="1600" b="1" dirty="0"/>
          </a:p>
        </p:txBody>
      </p:sp>
      <p:sp>
        <p:nvSpPr>
          <p:cNvPr id="7" name="TextBox 6">
            <a:extLst>
              <a:ext uri="{FF2B5EF4-FFF2-40B4-BE49-F238E27FC236}">
                <a16:creationId xmlns:a16="http://schemas.microsoft.com/office/drawing/2014/main" id="{51F895E7-9D3D-A944-86B9-04B3E9393C43}"/>
              </a:ext>
            </a:extLst>
          </p:cNvPr>
          <p:cNvSpPr txBox="1"/>
          <p:nvPr/>
        </p:nvSpPr>
        <p:spPr>
          <a:xfrm>
            <a:off x="593164" y="1031606"/>
            <a:ext cx="8093636" cy="338554"/>
          </a:xfrm>
          <a:prstGeom prst="rect">
            <a:avLst/>
          </a:prstGeom>
          <a:noFill/>
        </p:spPr>
        <p:txBody>
          <a:bodyPr wrap="square" rtlCol="0">
            <a:spAutoFit/>
          </a:bodyPr>
          <a:lstStyle/>
          <a:p>
            <a:r>
              <a:rPr lang="en-US" sz="1600" b="1" dirty="0">
                <a:solidFill>
                  <a:srgbClr val="000000"/>
                </a:solidFill>
              </a:rPr>
              <a:t>FEATURE METRICS</a:t>
            </a:r>
            <a:endParaRPr lang="en-US" b="1" dirty="0">
              <a:solidFill>
                <a:schemeClr val="bg2">
                  <a:lumMod val="50000"/>
                </a:schemeClr>
              </a:solidFill>
            </a:endParaRPr>
          </a:p>
        </p:txBody>
      </p:sp>
      <p:sp>
        <p:nvSpPr>
          <p:cNvPr id="94" name="Title 1">
            <a:extLst>
              <a:ext uri="{FF2B5EF4-FFF2-40B4-BE49-F238E27FC236}">
                <a16:creationId xmlns:a16="http://schemas.microsoft.com/office/drawing/2014/main" id="{288DE8B1-D124-B04C-8B21-D86753B6EDF9}"/>
              </a:ext>
            </a:extLst>
          </p:cNvPr>
          <p:cNvSpPr>
            <a:spLocks noGrp="1"/>
          </p:cNvSpPr>
          <p:nvPr>
            <p:ph type="title"/>
          </p:nvPr>
        </p:nvSpPr>
        <p:spPr>
          <a:xfrm>
            <a:off x="694944" y="0"/>
            <a:ext cx="7991856" cy="1030637"/>
          </a:xfrm>
        </p:spPr>
        <p:txBody>
          <a:bodyPr/>
          <a:lstStyle/>
          <a:p>
            <a:r>
              <a:rPr lang="en-US" dirty="0"/>
              <a:t>WORKSHOP</a:t>
            </a:r>
            <a:br>
              <a:rPr lang="en-US" dirty="0"/>
            </a:br>
            <a:r>
              <a:rPr lang="en-US" sz="2400" dirty="0"/>
              <a:t>PRODUCT OWNERSHIP METRICS</a:t>
            </a:r>
          </a:p>
        </p:txBody>
      </p:sp>
      <p:sp>
        <p:nvSpPr>
          <p:cNvPr id="2" name="TextBox 1">
            <a:extLst>
              <a:ext uri="{FF2B5EF4-FFF2-40B4-BE49-F238E27FC236}">
                <a16:creationId xmlns:a16="http://schemas.microsoft.com/office/drawing/2014/main" id="{16D9A23C-A827-8F4E-8F6B-1F4368E2C9EE}"/>
              </a:ext>
            </a:extLst>
          </p:cNvPr>
          <p:cNvSpPr txBox="1"/>
          <p:nvPr/>
        </p:nvSpPr>
        <p:spPr>
          <a:xfrm>
            <a:off x="593163" y="1343022"/>
            <a:ext cx="4104015" cy="3570208"/>
          </a:xfrm>
          <a:prstGeom prst="rect">
            <a:avLst/>
          </a:prstGeom>
          <a:noFill/>
        </p:spPr>
        <p:txBody>
          <a:bodyPr wrap="square" rtlCol="0">
            <a:spAutoFit/>
          </a:bodyPr>
          <a:lstStyle/>
          <a:p>
            <a:r>
              <a:rPr lang="en-US" sz="1600" b="1" dirty="0">
                <a:solidFill>
                  <a:schemeClr val="accent3"/>
                </a:solidFill>
              </a:rPr>
              <a:t>DOs</a:t>
            </a:r>
          </a:p>
          <a:p>
            <a:pPr marL="285750" indent="-285750">
              <a:buFont typeface="Arial" panose="020B0604020202020204" pitchFamily="34" charset="0"/>
              <a:buChar char="•"/>
            </a:pPr>
            <a:r>
              <a:rPr lang="en-US" sz="1400" b="1" dirty="0"/>
              <a:t>Embrace the sprinting Feature Cycle Time metric.</a:t>
            </a:r>
          </a:p>
          <a:p>
            <a:pPr marL="742950" lvl="1" indent="-285750">
              <a:buFont typeface="Arial" panose="020B0604020202020204" pitchFamily="34" charset="0"/>
              <a:buChar char="•"/>
            </a:pPr>
            <a:r>
              <a:rPr lang="en-US" sz="1400" b="1" dirty="0"/>
              <a:t>From the time the first PBI in the feature moves from TODO to IN-PROGRESS, until the last PBI in the feature moves to ACCEPTED.</a:t>
            </a:r>
          </a:p>
          <a:p>
            <a:pPr marL="285750" indent="-285750">
              <a:buFont typeface="Arial" panose="020B0604020202020204" pitchFamily="34" charset="0"/>
              <a:buChar char="•"/>
            </a:pPr>
            <a:r>
              <a:rPr lang="en-US" sz="1400" b="1" dirty="0"/>
              <a:t>Each Feature should be a set of related deliverable client value</a:t>
            </a:r>
          </a:p>
          <a:p>
            <a:pPr marL="285750" indent="-285750">
              <a:buFont typeface="Arial" panose="020B0604020202020204" pitchFamily="34" charset="0"/>
              <a:buChar char="•"/>
            </a:pPr>
            <a:r>
              <a:rPr lang="en-US" sz="1400" b="1" dirty="0"/>
              <a:t>If a feature is too large, break up the feature by sorting deliverable value PBIs into multiple features.</a:t>
            </a:r>
          </a:p>
          <a:p>
            <a:pPr marL="285750" indent="-285750">
              <a:buFont typeface="Arial" panose="020B0604020202020204" pitchFamily="34" charset="0"/>
              <a:buChar char="•"/>
            </a:pPr>
            <a:r>
              <a:rPr lang="en-US" sz="1400" b="1" dirty="0"/>
              <a:t>Refine whole features before you start to do work on any PBI in the feature</a:t>
            </a:r>
          </a:p>
          <a:p>
            <a:pPr marL="285750" indent="-285750">
              <a:buFont typeface="Arial" panose="020B0604020202020204" pitchFamily="34" charset="0"/>
              <a:buChar char="•"/>
            </a:pPr>
            <a:r>
              <a:rPr lang="en-US" sz="1400" b="1" dirty="0"/>
              <a:t>Complete Features in sprinting before you start sprinting on a new Feature</a:t>
            </a:r>
          </a:p>
        </p:txBody>
      </p:sp>
      <p:pic>
        <p:nvPicPr>
          <p:cNvPr id="141" name="Picture 140" descr="A picture containing text, sign&#10;&#10;Description automatically generated">
            <a:extLst>
              <a:ext uri="{FF2B5EF4-FFF2-40B4-BE49-F238E27FC236}">
                <a16:creationId xmlns:a16="http://schemas.microsoft.com/office/drawing/2014/main" id="{517C3FDD-8171-9E4A-B5D6-A92644092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0578" y="1413947"/>
            <a:ext cx="231173" cy="221462"/>
          </a:xfrm>
          <a:prstGeom prst="rect">
            <a:avLst/>
          </a:prstGeom>
        </p:spPr>
      </p:pic>
      <p:pic>
        <p:nvPicPr>
          <p:cNvPr id="142" name="Picture 141" descr="Icon&#10;&#10;Description automatically generated">
            <a:extLst>
              <a:ext uri="{FF2B5EF4-FFF2-40B4-BE49-F238E27FC236}">
                <a16:creationId xmlns:a16="http://schemas.microsoft.com/office/drawing/2014/main" id="{6987CA4B-B96D-A249-8BE2-2658703451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8279" y="1392515"/>
            <a:ext cx="231173" cy="221462"/>
          </a:xfrm>
          <a:prstGeom prst="rect">
            <a:avLst/>
          </a:prstGeom>
        </p:spPr>
      </p:pic>
    </p:spTree>
    <p:extLst>
      <p:ext uri="{BB962C8B-B14F-4D97-AF65-F5344CB8AC3E}">
        <p14:creationId xmlns:p14="http://schemas.microsoft.com/office/powerpoint/2010/main" val="1052379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Box 144">
            <a:extLst>
              <a:ext uri="{FF2B5EF4-FFF2-40B4-BE49-F238E27FC236}">
                <a16:creationId xmlns:a16="http://schemas.microsoft.com/office/drawing/2014/main" id="{BAB743AC-C4A7-4241-ACF4-8AA6A0B09F4C}"/>
              </a:ext>
            </a:extLst>
          </p:cNvPr>
          <p:cNvSpPr txBox="1"/>
          <p:nvPr/>
        </p:nvSpPr>
        <p:spPr>
          <a:xfrm>
            <a:off x="4636294" y="1343022"/>
            <a:ext cx="4436269" cy="4278094"/>
          </a:xfrm>
          <a:prstGeom prst="rect">
            <a:avLst/>
          </a:prstGeom>
          <a:noFill/>
        </p:spPr>
        <p:txBody>
          <a:bodyPr wrap="square" rtlCol="0">
            <a:spAutoFit/>
          </a:bodyPr>
          <a:lstStyle/>
          <a:p>
            <a:r>
              <a:rPr lang="en-US" sz="1600" b="1" dirty="0">
                <a:solidFill>
                  <a:srgbClr val="B93A1B"/>
                </a:solidFill>
              </a:rPr>
              <a:t>DON’Ts</a:t>
            </a:r>
          </a:p>
          <a:p>
            <a:pPr marL="285750" indent="-285750">
              <a:buFont typeface="Arial" panose="020B0604020202020204" pitchFamily="34" charset="0"/>
              <a:buChar char="•"/>
            </a:pPr>
            <a:r>
              <a:rPr lang="en-US" sz="1600" b="1" dirty="0"/>
              <a:t>Reward increased Velocity. </a:t>
            </a:r>
            <a:r>
              <a:rPr lang="en-US" sz="1600" b="1" i="1" dirty="0"/>
              <a:t>Focus on Continuous Improvement and stabilizing velocity to reward consistency and sustainable improvement.</a:t>
            </a:r>
            <a:endParaRPr lang="en-US" sz="1600" b="1" dirty="0"/>
          </a:p>
          <a:p>
            <a:pPr marL="285750" indent="-285750">
              <a:buFont typeface="Arial" panose="020B0604020202020204" pitchFamily="34" charset="0"/>
              <a:buChar char="•"/>
            </a:pPr>
            <a:r>
              <a:rPr lang="en-US" sz="1600" b="1" dirty="0"/>
              <a:t>Change the Sprint cadence. </a:t>
            </a:r>
            <a:r>
              <a:rPr lang="en-US" sz="1600" b="1" i="1" dirty="0"/>
              <a:t>Changing the cadence makes it difficult to use the Velocity measure to help load a sprint.</a:t>
            </a:r>
            <a:endParaRPr lang="en-US" sz="1600" b="1" dirty="0"/>
          </a:p>
          <a:p>
            <a:pPr marL="285750" indent="-285750">
              <a:buFont typeface="Arial" panose="020B0604020202020204" pitchFamily="34" charset="0"/>
              <a:buChar char="•"/>
            </a:pPr>
            <a:r>
              <a:rPr lang="en-US" sz="1600" b="1" dirty="0"/>
              <a:t>Ask staff to focus on doing their tasks. </a:t>
            </a:r>
            <a:r>
              <a:rPr lang="en-US" sz="1600" b="1" i="1" dirty="0"/>
              <a:t>Instead, ask staff to finish PBIs.</a:t>
            </a:r>
            <a:endParaRPr lang="en-US" sz="1600" b="1" dirty="0"/>
          </a:p>
          <a:p>
            <a:pPr marL="285750" indent="-285750">
              <a:buFont typeface="Arial" panose="020B0604020202020204" pitchFamily="34" charset="0"/>
              <a:buChar char="•"/>
            </a:pPr>
            <a:r>
              <a:rPr lang="en-US" sz="1600" b="1" dirty="0"/>
              <a:t>Reward partial points for work that did not deliver value for a client.</a:t>
            </a:r>
          </a:p>
          <a:p>
            <a:pPr marL="285750" indent="-285750">
              <a:buFont typeface="Arial" panose="020B0604020202020204" pitchFamily="34" charset="0"/>
              <a:buChar char="•"/>
            </a:pPr>
            <a:r>
              <a:rPr lang="en-US" sz="1600" b="1" dirty="0"/>
              <a:t>Sequester knowledge in sprint by working in a silo. </a:t>
            </a:r>
            <a:r>
              <a:rPr lang="en-US" sz="1600" b="1" i="1" dirty="0"/>
              <a:t>Share and update daily</a:t>
            </a:r>
            <a:endParaRPr lang="en-US" sz="1600" b="1" dirty="0"/>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endParaRPr lang="en-US" sz="1600" b="1" dirty="0"/>
          </a:p>
        </p:txBody>
      </p:sp>
      <p:sp>
        <p:nvSpPr>
          <p:cNvPr id="7" name="TextBox 6">
            <a:extLst>
              <a:ext uri="{FF2B5EF4-FFF2-40B4-BE49-F238E27FC236}">
                <a16:creationId xmlns:a16="http://schemas.microsoft.com/office/drawing/2014/main" id="{51F895E7-9D3D-A944-86B9-04B3E9393C43}"/>
              </a:ext>
            </a:extLst>
          </p:cNvPr>
          <p:cNvSpPr txBox="1"/>
          <p:nvPr/>
        </p:nvSpPr>
        <p:spPr>
          <a:xfrm>
            <a:off x="593164" y="1031606"/>
            <a:ext cx="8093636" cy="338554"/>
          </a:xfrm>
          <a:prstGeom prst="rect">
            <a:avLst/>
          </a:prstGeom>
          <a:noFill/>
        </p:spPr>
        <p:txBody>
          <a:bodyPr wrap="square" rtlCol="0">
            <a:spAutoFit/>
          </a:bodyPr>
          <a:lstStyle/>
          <a:p>
            <a:r>
              <a:rPr lang="en-US" sz="1600" b="1" dirty="0">
                <a:solidFill>
                  <a:srgbClr val="000000"/>
                </a:solidFill>
              </a:rPr>
              <a:t>SPRINT METRICS</a:t>
            </a:r>
            <a:endParaRPr lang="en-US" b="1" dirty="0">
              <a:solidFill>
                <a:schemeClr val="bg2">
                  <a:lumMod val="50000"/>
                </a:schemeClr>
              </a:solidFill>
            </a:endParaRPr>
          </a:p>
        </p:txBody>
      </p:sp>
      <p:sp>
        <p:nvSpPr>
          <p:cNvPr id="94" name="Title 1">
            <a:extLst>
              <a:ext uri="{FF2B5EF4-FFF2-40B4-BE49-F238E27FC236}">
                <a16:creationId xmlns:a16="http://schemas.microsoft.com/office/drawing/2014/main" id="{288DE8B1-D124-B04C-8B21-D86753B6EDF9}"/>
              </a:ext>
            </a:extLst>
          </p:cNvPr>
          <p:cNvSpPr>
            <a:spLocks noGrp="1"/>
          </p:cNvSpPr>
          <p:nvPr>
            <p:ph type="title"/>
          </p:nvPr>
        </p:nvSpPr>
        <p:spPr>
          <a:xfrm>
            <a:off x="694944" y="0"/>
            <a:ext cx="7991856" cy="1030637"/>
          </a:xfrm>
        </p:spPr>
        <p:txBody>
          <a:bodyPr/>
          <a:lstStyle/>
          <a:p>
            <a:r>
              <a:rPr lang="en-US" dirty="0"/>
              <a:t>WORKSHOP</a:t>
            </a:r>
            <a:br>
              <a:rPr lang="en-US" dirty="0"/>
            </a:br>
            <a:r>
              <a:rPr lang="en-US" sz="2400" dirty="0"/>
              <a:t>PRODUCT OWNERSHIP METRICS</a:t>
            </a:r>
          </a:p>
        </p:txBody>
      </p:sp>
      <p:sp>
        <p:nvSpPr>
          <p:cNvPr id="2" name="TextBox 1">
            <a:extLst>
              <a:ext uri="{FF2B5EF4-FFF2-40B4-BE49-F238E27FC236}">
                <a16:creationId xmlns:a16="http://schemas.microsoft.com/office/drawing/2014/main" id="{16D9A23C-A827-8F4E-8F6B-1F4368E2C9EE}"/>
              </a:ext>
            </a:extLst>
          </p:cNvPr>
          <p:cNvSpPr txBox="1"/>
          <p:nvPr/>
        </p:nvSpPr>
        <p:spPr>
          <a:xfrm>
            <a:off x="593163" y="1343022"/>
            <a:ext cx="4100281" cy="3785652"/>
          </a:xfrm>
          <a:prstGeom prst="rect">
            <a:avLst/>
          </a:prstGeom>
          <a:noFill/>
        </p:spPr>
        <p:txBody>
          <a:bodyPr wrap="square" rtlCol="0">
            <a:spAutoFit/>
          </a:bodyPr>
          <a:lstStyle/>
          <a:p>
            <a:r>
              <a:rPr lang="en-US" sz="1600" b="1" dirty="0">
                <a:solidFill>
                  <a:schemeClr val="accent3"/>
                </a:solidFill>
              </a:rPr>
              <a:t>DOs</a:t>
            </a:r>
          </a:p>
          <a:p>
            <a:pPr marL="285750" indent="-285750">
              <a:buFont typeface="Arial" panose="020B0604020202020204" pitchFamily="34" charset="0"/>
              <a:buChar char="•"/>
            </a:pPr>
            <a:r>
              <a:rPr lang="en-US" sz="1400" b="1" dirty="0"/>
              <a:t>Embrace TEAM VELOCITY as a measure of team productivity over a consistent cadence (how many relative points DONE by a team per 2-week sprint, for example).</a:t>
            </a:r>
          </a:p>
          <a:p>
            <a:pPr marL="285750" indent="-285750">
              <a:buFont typeface="Arial" panose="020B0604020202020204" pitchFamily="34" charset="0"/>
              <a:buChar char="•"/>
            </a:pPr>
            <a:r>
              <a:rPr lang="en-US" sz="1400" b="1" dirty="0"/>
              <a:t>Embrace PBI Cycle Time showing how long it took from the moment the PBI moved to IN-PROGRESS to ACCEPTED.</a:t>
            </a:r>
          </a:p>
          <a:p>
            <a:pPr marL="285750" indent="-285750">
              <a:buFont typeface="Arial" panose="020B0604020202020204" pitchFamily="34" charset="0"/>
              <a:buChar char="•"/>
            </a:pPr>
            <a:r>
              <a:rPr lang="en-US" sz="1400" b="1" dirty="0"/>
              <a:t>Embrace SPRINT BURN-UP showing Sprint point load over the course of the sprint, team point completion (for whole PBIs) aggregated throughout the sprint, showing DONE achieved daily.</a:t>
            </a:r>
          </a:p>
          <a:p>
            <a:pPr marL="285750" indent="-285750">
              <a:buFont typeface="Arial" panose="020B0604020202020204" pitchFamily="34" charset="0"/>
              <a:buChar char="•"/>
            </a:pPr>
            <a:r>
              <a:rPr lang="en-US" sz="1400" b="1" dirty="0"/>
              <a:t>Reward whole Team Continuous Process Improvement resulting from Retrospective tested hypotheses for improvement.</a:t>
            </a:r>
          </a:p>
          <a:p>
            <a:endParaRPr lang="en-US" sz="1400" b="1" dirty="0"/>
          </a:p>
        </p:txBody>
      </p:sp>
      <p:pic>
        <p:nvPicPr>
          <p:cNvPr id="141" name="Picture 140" descr="A picture containing text, sign&#10;&#10;Description automatically generated">
            <a:extLst>
              <a:ext uri="{FF2B5EF4-FFF2-40B4-BE49-F238E27FC236}">
                <a16:creationId xmlns:a16="http://schemas.microsoft.com/office/drawing/2014/main" id="{517C3FDD-8171-9E4A-B5D6-A92644092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0578" y="1413947"/>
            <a:ext cx="231173" cy="221462"/>
          </a:xfrm>
          <a:prstGeom prst="rect">
            <a:avLst/>
          </a:prstGeom>
        </p:spPr>
      </p:pic>
      <p:pic>
        <p:nvPicPr>
          <p:cNvPr id="142" name="Picture 141" descr="Icon&#10;&#10;Description automatically generated">
            <a:extLst>
              <a:ext uri="{FF2B5EF4-FFF2-40B4-BE49-F238E27FC236}">
                <a16:creationId xmlns:a16="http://schemas.microsoft.com/office/drawing/2014/main" id="{6987CA4B-B96D-A249-8BE2-2658703451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8279" y="1392515"/>
            <a:ext cx="231173" cy="221462"/>
          </a:xfrm>
          <a:prstGeom prst="rect">
            <a:avLst/>
          </a:prstGeom>
        </p:spPr>
      </p:pic>
    </p:spTree>
    <p:extLst>
      <p:ext uri="{BB962C8B-B14F-4D97-AF65-F5344CB8AC3E}">
        <p14:creationId xmlns:p14="http://schemas.microsoft.com/office/powerpoint/2010/main" val="2074634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BF91E-A7CE-4D94-9FCE-6025ADB837E7}"/>
              </a:ext>
            </a:extLst>
          </p:cNvPr>
          <p:cNvSpPr>
            <a:spLocks noGrp="1"/>
          </p:cNvSpPr>
          <p:nvPr>
            <p:ph type="title"/>
          </p:nvPr>
        </p:nvSpPr>
        <p:spPr>
          <a:xfrm>
            <a:off x="694944" y="0"/>
            <a:ext cx="7991856" cy="1030637"/>
          </a:xfrm>
        </p:spPr>
        <p:txBody>
          <a:bodyPr/>
          <a:lstStyle/>
          <a:p>
            <a:r>
              <a:rPr lang="en-US" dirty="0"/>
              <a:t>WORKSHOP</a:t>
            </a:r>
            <a:br>
              <a:rPr lang="en-US" dirty="0"/>
            </a:br>
            <a:r>
              <a:rPr lang="en-US" sz="2400" dirty="0"/>
              <a:t>PRODUCT VS PROJECT                         </a:t>
            </a:r>
          </a:p>
        </p:txBody>
      </p:sp>
      <p:sp>
        <p:nvSpPr>
          <p:cNvPr id="4" name="Slide Number Placeholder 3">
            <a:extLst>
              <a:ext uri="{FF2B5EF4-FFF2-40B4-BE49-F238E27FC236}">
                <a16:creationId xmlns:a16="http://schemas.microsoft.com/office/drawing/2014/main" id="{A53EF7C5-293E-4688-BE1D-CB071C256CFF}"/>
              </a:ext>
            </a:extLst>
          </p:cNvPr>
          <p:cNvSpPr>
            <a:spLocks noGrp="1"/>
          </p:cNvSpPr>
          <p:nvPr>
            <p:ph type="sldNum" sz="quarter" idx="11"/>
          </p:nvPr>
        </p:nvSpPr>
        <p:spPr/>
        <p:txBody>
          <a:bodyPr/>
          <a:lstStyle/>
          <a:p>
            <a:fld id="{6575370D-4E78-C44F-8DB3-41D140BF8DE9}" type="slidenum">
              <a:rPr lang="en-US" smtClean="0"/>
              <a:pPr/>
              <a:t>3</a:t>
            </a:fld>
            <a:endParaRPr lang="en-US" dirty="0"/>
          </a:p>
        </p:txBody>
      </p:sp>
      <p:graphicFrame>
        <p:nvGraphicFramePr>
          <p:cNvPr id="9" name="Table 9">
            <a:extLst>
              <a:ext uri="{FF2B5EF4-FFF2-40B4-BE49-F238E27FC236}">
                <a16:creationId xmlns:a16="http://schemas.microsoft.com/office/drawing/2014/main" id="{F58AAA17-F0E0-2047-9C8D-27FA1011C3F5}"/>
              </a:ext>
            </a:extLst>
          </p:cNvPr>
          <p:cNvGraphicFramePr>
            <a:graphicFrameLocks noGrp="1"/>
          </p:cNvGraphicFramePr>
          <p:nvPr>
            <p:extLst>
              <p:ext uri="{D42A27DB-BD31-4B8C-83A1-F6EECF244321}">
                <p14:modId xmlns:p14="http://schemas.microsoft.com/office/powerpoint/2010/main" val="3176595752"/>
              </p:ext>
            </p:extLst>
          </p:nvPr>
        </p:nvGraphicFramePr>
        <p:xfrm>
          <a:off x="694944" y="1244922"/>
          <a:ext cx="7991856" cy="2908300"/>
        </p:xfrm>
        <a:graphic>
          <a:graphicData uri="http://schemas.openxmlformats.org/drawingml/2006/table">
            <a:tbl>
              <a:tblPr firstRow="1" bandRow="1">
                <a:tableStyleId>{5C22544A-7EE6-4342-B048-85BDC9FD1C3A}</a:tableStyleId>
              </a:tblPr>
              <a:tblGrid>
                <a:gridCol w="2148995">
                  <a:extLst>
                    <a:ext uri="{9D8B030D-6E8A-4147-A177-3AD203B41FA5}">
                      <a16:colId xmlns:a16="http://schemas.microsoft.com/office/drawing/2014/main" val="308731384"/>
                    </a:ext>
                  </a:extLst>
                </a:gridCol>
                <a:gridCol w="3277892">
                  <a:extLst>
                    <a:ext uri="{9D8B030D-6E8A-4147-A177-3AD203B41FA5}">
                      <a16:colId xmlns:a16="http://schemas.microsoft.com/office/drawing/2014/main" val="1388887954"/>
                    </a:ext>
                  </a:extLst>
                </a:gridCol>
                <a:gridCol w="2564969">
                  <a:extLst>
                    <a:ext uri="{9D8B030D-6E8A-4147-A177-3AD203B41FA5}">
                      <a16:colId xmlns:a16="http://schemas.microsoft.com/office/drawing/2014/main" val="3123271955"/>
                    </a:ext>
                  </a:extLst>
                </a:gridCol>
              </a:tblGrid>
              <a:tr h="370840">
                <a:tc>
                  <a:txBody>
                    <a:bodyPr/>
                    <a:lstStyle/>
                    <a:p>
                      <a:r>
                        <a:rPr lang="en-US" dirty="0"/>
                        <a:t>ATTRIBUTE</a:t>
                      </a:r>
                    </a:p>
                  </a:txBody>
                  <a:tcPr/>
                </a:tc>
                <a:tc>
                  <a:txBody>
                    <a:bodyPr/>
                    <a:lstStyle/>
                    <a:p>
                      <a:r>
                        <a:rPr lang="en-US" dirty="0"/>
                        <a:t>PROJECT</a:t>
                      </a:r>
                    </a:p>
                  </a:txBody>
                  <a:tcPr/>
                </a:tc>
                <a:tc>
                  <a:txBody>
                    <a:bodyPr/>
                    <a:lstStyle/>
                    <a:p>
                      <a:r>
                        <a:rPr lang="en-US" dirty="0"/>
                        <a:t>PRODUCT</a:t>
                      </a:r>
                    </a:p>
                  </a:txBody>
                  <a:tcPr/>
                </a:tc>
                <a:extLst>
                  <a:ext uri="{0D108BD9-81ED-4DB2-BD59-A6C34878D82A}">
                    <a16:rowId xmlns:a16="http://schemas.microsoft.com/office/drawing/2014/main" val="1321642057"/>
                  </a:ext>
                </a:extLst>
              </a:tr>
              <a:tr h="370840">
                <a:tc>
                  <a:txBody>
                    <a:bodyPr/>
                    <a:lstStyle/>
                    <a:p>
                      <a:r>
                        <a:rPr lang="en-US" dirty="0"/>
                        <a:t>Initiative Kick-off</a:t>
                      </a:r>
                    </a:p>
                  </a:txBody>
                  <a:tcPr/>
                </a:tc>
                <a:tc>
                  <a:txBody>
                    <a:bodyPr/>
                    <a:lstStyle/>
                    <a:p>
                      <a:r>
                        <a:rPr lang="en-US" dirty="0"/>
                        <a:t>Project Manager (</a:t>
                      </a:r>
                      <a:r>
                        <a:rPr lang="en-US" dirty="0" err="1"/>
                        <a:t>PrjM</a:t>
                      </a:r>
                      <a:r>
                        <a:rPr lang="en-US" dirty="0"/>
                        <a:t>) brings together client, stakeholders, team to review high-level Project Management Initiative</a:t>
                      </a:r>
                    </a:p>
                  </a:txBody>
                  <a:tcPr/>
                </a:tc>
                <a:tc>
                  <a:txBody>
                    <a:bodyPr/>
                    <a:lstStyle/>
                    <a:p>
                      <a:r>
                        <a:rPr lang="en-US" dirty="0"/>
                        <a:t>N/A (</a:t>
                      </a:r>
                      <a:r>
                        <a:rPr lang="en-US" i="1" dirty="0"/>
                        <a:t>Initiatives are just content in the backlog that requires prioritization and refinement)</a:t>
                      </a:r>
                      <a:endParaRPr lang="en-US" dirty="0"/>
                    </a:p>
                  </a:txBody>
                  <a:tcPr/>
                </a:tc>
                <a:extLst>
                  <a:ext uri="{0D108BD9-81ED-4DB2-BD59-A6C34878D82A}">
                    <a16:rowId xmlns:a16="http://schemas.microsoft.com/office/drawing/2014/main" val="1180150847"/>
                  </a:ext>
                </a:extLst>
              </a:tr>
              <a:tr h="370840">
                <a:tc>
                  <a:txBody>
                    <a:bodyPr/>
                    <a:lstStyle/>
                    <a:p>
                      <a:r>
                        <a:rPr lang="en-US" dirty="0"/>
                        <a:t>Initiative Content</a:t>
                      </a:r>
                    </a:p>
                  </a:txBody>
                  <a:tcPr/>
                </a:tc>
                <a:tc>
                  <a:txBody>
                    <a:bodyPr/>
                    <a:lstStyle/>
                    <a:p>
                      <a:r>
                        <a:rPr lang="en-US" dirty="0" err="1"/>
                        <a:t>PrjM</a:t>
                      </a:r>
                      <a:r>
                        <a:rPr lang="en-US" dirty="0"/>
                        <a:t> leads creation of Work Breakdown Structure, milestones, and resource allocations</a:t>
                      </a:r>
                    </a:p>
                  </a:txBody>
                  <a:tcPr/>
                </a:tc>
                <a:tc>
                  <a:txBody>
                    <a:bodyPr/>
                    <a:lstStyle/>
                    <a:p>
                      <a:r>
                        <a:rPr lang="en-US" dirty="0"/>
                        <a:t>Product Owner (PO) works with client to create Features under Capability in Product Backlog.</a:t>
                      </a:r>
                    </a:p>
                  </a:txBody>
                  <a:tcPr/>
                </a:tc>
                <a:extLst>
                  <a:ext uri="{0D108BD9-81ED-4DB2-BD59-A6C34878D82A}">
                    <a16:rowId xmlns:a16="http://schemas.microsoft.com/office/drawing/2014/main" val="3694025932"/>
                  </a:ext>
                </a:extLst>
              </a:tr>
              <a:tr h="370840">
                <a:tc>
                  <a:txBody>
                    <a:bodyPr/>
                    <a:lstStyle/>
                    <a:p>
                      <a:r>
                        <a:rPr lang="en-US" dirty="0"/>
                        <a:t>Initiative Content Analysis</a:t>
                      </a:r>
                    </a:p>
                  </a:txBody>
                  <a:tcPr/>
                </a:tc>
                <a:tc>
                  <a:txBody>
                    <a:bodyPr/>
                    <a:lstStyle/>
                    <a:p>
                      <a:r>
                        <a:rPr lang="en-US" dirty="0" err="1"/>
                        <a:t>PrjM</a:t>
                      </a:r>
                      <a:r>
                        <a:rPr lang="en-US" dirty="0"/>
                        <a:t> works with specialized roles (architects, analysts, </a:t>
                      </a:r>
                      <a:r>
                        <a:rPr lang="en-US" dirty="0" err="1"/>
                        <a:t>etc</a:t>
                      </a:r>
                      <a:r>
                        <a:rPr lang="en-US" dirty="0"/>
                        <a:t>) to examine WBS goals and further decompose and estimate </a:t>
                      </a:r>
                    </a:p>
                  </a:txBody>
                  <a:tcPr/>
                </a:tc>
                <a:tc>
                  <a:txBody>
                    <a:bodyPr/>
                    <a:lstStyle/>
                    <a:p>
                      <a:r>
                        <a:rPr lang="en-US" dirty="0"/>
                        <a:t>PO leads team in Product Refinement sessions and specialized roles may attend to guide and support the team</a:t>
                      </a:r>
                    </a:p>
                  </a:txBody>
                  <a:tcPr/>
                </a:tc>
                <a:extLst>
                  <a:ext uri="{0D108BD9-81ED-4DB2-BD59-A6C34878D82A}">
                    <a16:rowId xmlns:a16="http://schemas.microsoft.com/office/drawing/2014/main" val="289323329"/>
                  </a:ext>
                </a:extLst>
              </a:tr>
            </a:tbl>
          </a:graphicData>
        </a:graphic>
      </p:graphicFrame>
      <p:sp>
        <p:nvSpPr>
          <p:cNvPr id="11" name="TextBox 10">
            <a:extLst>
              <a:ext uri="{FF2B5EF4-FFF2-40B4-BE49-F238E27FC236}">
                <a16:creationId xmlns:a16="http://schemas.microsoft.com/office/drawing/2014/main" id="{8CDA4539-5AB9-CE40-850F-6FA15BC60BD0}"/>
              </a:ext>
            </a:extLst>
          </p:cNvPr>
          <p:cNvSpPr txBox="1"/>
          <p:nvPr/>
        </p:nvSpPr>
        <p:spPr>
          <a:xfrm>
            <a:off x="7771165" y="578798"/>
            <a:ext cx="915635" cy="369332"/>
          </a:xfrm>
          <a:prstGeom prst="rect">
            <a:avLst/>
          </a:prstGeom>
          <a:noFill/>
        </p:spPr>
        <p:txBody>
          <a:bodyPr wrap="none" rtlCol="0">
            <a:spAutoFit/>
          </a:bodyPr>
          <a:lstStyle/>
          <a:p>
            <a:r>
              <a:rPr lang="en-US" dirty="0">
                <a:solidFill>
                  <a:schemeClr val="bg1"/>
                </a:solidFill>
              </a:rPr>
              <a:t>(1 of 3)</a:t>
            </a:r>
          </a:p>
        </p:txBody>
      </p:sp>
    </p:spTree>
    <p:extLst>
      <p:ext uri="{BB962C8B-B14F-4D97-AF65-F5344CB8AC3E}">
        <p14:creationId xmlns:p14="http://schemas.microsoft.com/office/powerpoint/2010/main" val="1442312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BF91E-A7CE-4D94-9FCE-6025ADB837E7}"/>
              </a:ext>
            </a:extLst>
          </p:cNvPr>
          <p:cNvSpPr>
            <a:spLocks noGrp="1"/>
          </p:cNvSpPr>
          <p:nvPr>
            <p:ph type="title"/>
          </p:nvPr>
        </p:nvSpPr>
        <p:spPr>
          <a:xfrm>
            <a:off x="694944" y="0"/>
            <a:ext cx="7991856" cy="1030637"/>
          </a:xfrm>
        </p:spPr>
        <p:txBody>
          <a:bodyPr/>
          <a:lstStyle/>
          <a:p>
            <a:r>
              <a:rPr lang="en-US" dirty="0"/>
              <a:t>WORKSHOP</a:t>
            </a:r>
            <a:br>
              <a:rPr lang="en-US" dirty="0"/>
            </a:br>
            <a:r>
              <a:rPr lang="en-US" sz="2400" dirty="0"/>
              <a:t>PRODUCT VS PROJECT                         </a:t>
            </a:r>
          </a:p>
        </p:txBody>
      </p:sp>
      <p:sp>
        <p:nvSpPr>
          <p:cNvPr id="4" name="Slide Number Placeholder 3">
            <a:extLst>
              <a:ext uri="{FF2B5EF4-FFF2-40B4-BE49-F238E27FC236}">
                <a16:creationId xmlns:a16="http://schemas.microsoft.com/office/drawing/2014/main" id="{A53EF7C5-293E-4688-BE1D-CB071C256CFF}"/>
              </a:ext>
            </a:extLst>
          </p:cNvPr>
          <p:cNvSpPr>
            <a:spLocks noGrp="1"/>
          </p:cNvSpPr>
          <p:nvPr>
            <p:ph type="sldNum" sz="quarter" idx="11"/>
          </p:nvPr>
        </p:nvSpPr>
        <p:spPr/>
        <p:txBody>
          <a:bodyPr/>
          <a:lstStyle/>
          <a:p>
            <a:fld id="{6575370D-4E78-C44F-8DB3-41D140BF8DE9}" type="slidenum">
              <a:rPr lang="en-US" smtClean="0"/>
              <a:pPr/>
              <a:t>4</a:t>
            </a:fld>
            <a:endParaRPr lang="en-US" dirty="0"/>
          </a:p>
        </p:txBody>
      </p:sp>
      <p:graphicFrame>
        <p:nvGraphicFramePr>
          <p:cNvPr id="9" name="Table 9">
            <a:extLst>
              <a:ext uri="{FF2B5EF4-FFF2-40B4-BE49-F238E27FC236}">
                <a16:creationId xmlns:a16="http://schemas.microsoft.com/office/drawing/2014/main" id="{F58AAA17-F0E0-2047-9C8D-27FA1011C3F5}"/>
              </a:ext>
            </a:extLst>
          </p:cNvPr>
          <p:cNvGraphicFramePr>
            <a:graphicFrameLocks noGrp="1"/>
          </p:cNvGraphicFramePr>
          <p:nvPr>
            <p:extLst>
              <p:ext uri="{D42A27DB-BD31-4B8C-83A1-F6EECF244321}">
                <p14:modId xmlns:p14="http://schemas.microsoft.com/office/powerpoint/2010/main" val="1244187193"/>
              </p:ext>
            </p:extLst>
          </p:nvPr>
        </p:nvGraphicFramePr>
        <p:xfrm>
          <a:off x="694944" y="1244922"/>
          <a:ext cx="7991856" cy="3434080"/>
        </p:xfrm>
        <a:graphic>
          <a:graphicData uri="http://schemas.openxmlformats.org/drawingml/2006/table">
            <a:tbl>
              <a:tblPr firstRow="1" bandRow="1">
                <a:tableStyleId>{5C22544A-7EE6-4342-B048-85BDC9FD1C3A}</a:tableStyleId>
              </a:tblPr>
              <a:tblGrid>
                <a:gridCol w="2172242">
                  <a:extLst>
                    <a:ext uri="{9D8B030D-6E8A-4147-A177-3AD203B41FA5}">
                      <a16:colId xmlns:a16="http://schemas.microsoft.com/office/drawing/2014/main" val="308731384"/>
                    </a:ext>
                  </a:extLst>
                </a:gridCol>
                <a:gridCol w="3254645">
                  <a:extLst>
                    <a:ext uri="{9D8B030D-6E8A-4147-A177-3AD203B41FA5}">
                      <a16:colId xmlns:a16="http://schemas.microsoft.com/office/drawing/2014/main" val="1388887954"/>
                    </a:ext>
                  </a:extLst>
                </a:gridCol>
                <a:gridCol w="2564969">
                  <a:extLst>
                    <a:ext uri="{9D8B030D-6E8A-4147-A177-3AD203B41FA5}">
                      <a16:colId xmlns:a16="http://schemas.microsoft.com/office/drawing/2014/main" val="3123271955"/>
                    </a:ext>
                  </a:extLst>
                </a:gridCol>
              </a:tblGrid>
              <a:tr h="370840">
                <a:tc>
                  <a:txBody>
                    <a:bodyPr/>
                    <a:lstStyle/>
                    <a:p>
                      <a:r>
                        <a:rPr lang="en-US" dirty="0"/>
                        <a:t>ATTRIBUTE</a:t>
                      </a:r>
                    </a:p>
                  </a:txBody>
                  <a:tcPr/>
                </a:tc>
                <a:tc>
                  <a:txBody>
                    <a:bodyPr/>
                    <a:lstStyle/>
                    <a:p>
                      <a:r>
                        <a:rPr lang="en-US" dirty="0"/>
                        <a:t>PROJECT</a:t>
                      </a:r>
                    </a:p>
                  </a:txBody>
                  <a:tcPr/>
                </a:tc>
                <a:tc>
                  <a:txBody>
                    <a:bodyPr/>
                    <a:lstStyle/>
                    <a:p>
                      <a:r>
                        <a:rPr lang="en-US" dirty="0"/>
                        <a:t>PRODUCT</a:t>
                      </a:r>
                    </a:p>
                  </a:txBody>
                  <a:tcPr/>
                </a:tc>
                <a:extLst>
                  <a:ext uri="{0D108BD9-81ED-4DB2-BD59-A6C34878D82A}">
                    <a16:rowId xmlns:a16="http://schemas.microsoft.com/office/drawing/2014/main" val="1321642057"/>
                  </a:ext>
                </a:extLst>
              </a:tr>
              <a:tr h="370840">
                <a:tc>
                  <a:txBody>
                    <a:bodyPr/>
                    <a:lstStyle/>
                    <a:p>
                      <a:r>
                        <a:rPr lang="en-US" dirty="0"/>
                        <a:t>Initiative Prioritization</a:t>
                      </a:r>
                    </a:p>
                  </a:txBody>
                  <a:tcPr/>
                </a:tc>
                <a:tc>
                  <a:txBody>
                    <a:bodyPr/>
                    <a:lstStyle/>
                    <a:p>
                      <a:r>
                        <a:rPr lang="en-US" dirty="0" err="1"/>
                        <a:t>PrjM</a:t>
                      </a:r>
                      <a:r>
                        <a:rPr lang="en-US" dirty="0"/>
                        <a:t> responsible for technical activity-focused dependency-oriented finish to start timeline with a focus on estimations, critical path, and resource availability</a:t>
                      </a:r>
                    </a:p>
                  </a:txBody>
                  <a:tcPr/>
                </a:tc>
                <a:tc>
                  <a:txBody>
                    <a:bodyPr/>
                    <a:lstStyle/>
                    <a:p>
                      <a:r>
                        <a:rPr lang="en-US" dirty="0"/>
                        <a:t>PO establishes User-focused value-driven increments prioritized often based on “weighted shorted-job first” with an eye on dependency reduction outside the team</a:t>
                      </a:r>
                    </a:p>
                  </a:txBody>
                  <a:tcPr/>
                </a:tc>
                <a:extLst>
                  <a:ext uri="{0D108BD9-81ED-4DB2-BD59-A6C34878D82A}">
                    <a16:rowId xmlns:a16="http://schemas.microsoft.com/office/drawing/2014/main" val="1180150847"/>
                  </a:ext>
                </a:extLst>
              </a:tr>
              <a:tr h="370840">
                <a:tc>
                  <a:txBody>
                    <a:bodyPr/>
                    <a:lstStyle/>
                    <a:p>
                      <a:r>
                        <a:rPr lang="en-US" dirty="0"/>
                        <a:t>Initiative Progress Management</a:t>
                      </a:r>
                    </a:p>
                  </a:txBody>
                  <a:tcPr/>
                </a:tc>
                <a:tc>
                  <a:txBody>
                    <a:bodyPr/>
                    <a:lstStyle/>
                    <a:p>
                      <a:r>
                        <a:rPr lang="en-US" dirty="0" err="1"/>
                        <a:t>PrjM</a:t>
                      </a:r>
                      <a:r>
                        <a:rPr lang="en-US" dirty="0"/>
                        <a:t> leads resource re-allocation while maximizing parallel activity to reduce risk around the critical path</a:t>
                      </a:r>
                    </a:p>
                  </a:txBody>
                  <a:tcPr/>
                </a:tc>
                <a:tc>
                  <a:txBody>
                    <a:bodyPr/>
                    <a:lstStyle/>
                    <a:p>
                      <a:r>
                        <a:rPr lang="en-US" dirty="0"/>
                        <a:t>Product Owner (PO) observes team-level velocity to approximate product backlog item (PBI) completion, sprint-by-sprint, while serving team in Team-level retrospectives to support continuous process improvement</a:t>
                      </a:r>
                    </a:p>
                  </a:txBody>
                  <a:tcPr/>
                </a:tc>
                <a:extLst>
                  <a:ext uri="{0D108BD9-81ED-4DB2-BD59-A6C34878D82A}">
                    <a16:rowId xmlns:a16="http://schemas.microsoft.com/office/drawing/2014/main" val="3694025932"/>
                  </a:ext>
                </a:extLst>
              </a:tr>
            </a:tbl>
          </a:graphicData>
        </a:graphic>
      </p:graphicFrame>
      <p:sp>
        <p:nvSpPr>
          <p:cNvPr id="11" name="TextBox 10">
            <a:extLst>
              <a:ext uri="{FF2B5EF4-FFF2-40B4-BE49-F238E27FC236}">
                <a16:creationId xmlns:a16="http://schemas.microsoft.com/office/drawing/2014/main" id="{8CDA4539-5AB9-CE40-850F-6FA15BC60BD0}"/>
              </a:ext>
            </a:extLst>
          </p:cNvPr>
          <p:cNvSpPr txBox="1"/>
          <p:nvPr/>
        </p:nvSpPr>
        <p:spPr>
          <a:xfrm>
            <a:off x="7771165" y="578798"/>
            <a:ext cx="915635" cy="369332"/>
          </a:xfrm>
          <a:prstGeom prst="rect">
            <a:avLst/>
          </a:prstGeom>
          <a:noFill/>
        </p:spPr>
        <p:txBody>
          <a:bodyPr wrap="none" rtlCol="0">
            <a:spAutoFit/>
          </a:bodyPr>
          <a:lstStyle/>
          <a:p>
            <a:r>
              <a:rPr lang="en-US" dirty="0">
                <a:solidFill>
                  <a:schemeClr val="bg1"/>
                </a:solidFill>
              </a:rPr>
              <a:t>(2 of 3)</a:t>
            </a:r>
          </a:p>
        </p:txBody>
      </p:sp>
    </p:spTree>
    <p:extLst>
      <p:ext uri="{BB962C8B-B14F-4D97-AF65-F5344CB8AC3E}">
        <p14:creationId xmlns:p14="http://schemas.microsoft.com/office/powerpoint/2010/main" val="492213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BF91E-A7CE-4D94-9FCE-6025ADB837E7}"/>
              </a:ext>
            </a:extLst>
          </p:cNvPr>
          <p:cNvSpPr>
            <a:spLocks noGrp="1"/>
          </p:cNvSpPr>
          <p:nvPr>
            <p:ph type="title"/>
          </p:nvPr>
        </p:nvSpPr>
        <p:spPr>
          <a:xfrm>
            <a:off x="694944" y="0"/>
            <a:ext cx="7991856" cy="1030637"/>
          </a:xfrm>
        </p:spPr>
        <p:txBody>
          <a:bodyPr/>
          <a:lstStyle/>
          <a:p>
            <a:r>
              <a:rPr lang="en-US" dirty="0"/>
              <a:t>WORKSHOP</a:t>
            </a:r>
            <a:br>
              <a:rPr lang="en-US" dirty="0"/>
            </a:br>
            <a:r>
              <a:rPr lang="en-US" sz="2400" dirty="0"/>
              <a:t>PRODUCT VS PROJECT                         </a:t>
            </a:r>
          </a:p>
        </p:txBody>
      </p:sp>
      <p:sp>
        <p:nvSpPr>
          <p:cNvPr id="4" name="Slide Number Placeholder 3">
            <a:extLst>
              <a:ext uri="{FF2B5EF4-FFF2-40B4-BE49-F238E27FC236}">
                <a16:creationId xmlns:a16="http://schemas.microsoft.com/office/drawing/2014/main" id="{A53EF7C5-293E-4688-BE1D-CB071C256CFF}"/>
              </a:ext>
            </a:extLst>
          </p:cNvPr>
          <p:cNvSpPr>
            <a:spLocks noGrp="1"/>
          </p:cNvSpPr>
          <p:nvPr>
            <p:ph type="sldNum" sz="quarter" idx="11"/>
          </p:nvPr>
        </p:nvSpPr>
        <p:spPr/>
        <p:txBody>
          <a:bodyPr/>
          <a:lstStyle/>
          <a:p>
            <a:fld id="{6575370D-4E78-C44F-8DB3-41D140BF8DE9}" type="slidenum">
              <a:rPr lang="en-US" smtClean="0"/>
              <a:pPr/>
              <a:t>5</a:t>
            </a:fld>
            <a:endParaRPr lang="en-US" dirty="0"/>
          </a:p>
        </p:txBody>
      </p:sp>
      <p:graphicFrame>
        <p:nvGraphicFramePr>
          <p:cNvPr id="9" name="Table 9">
            <a:extLst>
              <a:ext uri="{FF2B5EF4-FFF2-40B4-BE49-F238E27FC236}">
                <a16:creationId xmlns:a16="http://schemas.microsoft.com/office/drawing/2014/main" id="{F58AAA17-F0E0-2047-9C8D-27FA1011C3F5}"/>
              </a:ext>
            </a:extLst>
          </p:cNvPr>
          <p:cNvGraphicFramePr>
            <a:graphicFrameLocks noGrp="1"/>
          </p:cNvGraphicFramePr>
          <p:nvPr>
            <p:extLst>
              <p:ext uri="{D42A27DB-BD31-4B8C-83A1-F6EECF244321}">
                <p14:modId xmlns:p14="http://schemas.microsoft.com/office/powerpoint/2010/main" val="3475350840"/>
              </p:ext>
            </p:extLst>
          </p:nvPr>
        </p:nvGraphicFramePr>
        <p:xfrm>
          <a:off x="694944" y="1244922"/>
          <a:ext cx="7991856" cy="3022600"/>
        </p:xfrm>
        <a:graphic>
          <a:graphicData uri="http://schemas.openxmlformats.org/drawingml/2006/table">
            <a:tbl>
              <a:tblPr firstRow="1" bandRow="1">
                <a:tableStyleId>{5C22544A-7EE6-4342-B048-85BDC9FD1C3A}</a:tableStyleId>
              </a:tblPr>
              <a:tblGrid>
                <a:gridCol w="2365971">
                  <a:extLst>
                    <a:ext uri="{9D8B030D-6E8A-4147-A177-3AD203B41FA5}">
                      <a16:colId xmlns:a16="http://schemas.microsoft.com/office/drawing/2014/main" val="308731384"/>
                    </a:ext>
                  </a:extLst>
                </a:gridCol>
                <a:gridCol w="3060916">
                  <a:extLst>
                    <a:ext uri="{9D8B030D-6E8A-4147-A177-3AD203B41FA5}">
                      <a16:colId xmlns:a16="http://schemas.microsoft.com/office/drawing/2014/main" val="1388887954"/>
                    </a:ext>
                  </a:extLst>
                </a:gridCol>
                <a:gridCol w="2564969">
                  <a:extLst>
                    <a:ext uri="{9D8B030D-6E8A-4147-A177-3AD203B41FA5}">
                      <a16:colId xmlns:a16="http://schemas.microsoft.com/office/drawing/2014/main" val="3123271955"/>
                    </a:ext>
                  </a:extLst>
                </a:gridCol>
              </a:tblGrid>
              <a:tr h="370840">
                <a:tc>
                  <a:txBody>
                    <a:bodyPr/>
                    <a:lstStyle/>
                    <a:p>
                      <a:r>
                        <a:rPr lang="en-US" dirty="0"/>
                        <a:t>ATTRIBUTE</a:t>
                      </a:r>
                    </a:p>
                  </a:txBody>
                  <a:tcPr/>
                </a:tc>
                <a:tc>
                  <a:txBody>
                    <a:bodyPr/>
                    <a:lstStyle/>
                    <a:p>
                      <a:r>
                        <a:rPr lang="en-US" dirty="0"/>
                        <a:t>PROJECT</a:t>
                      </a:r>
                    </a:p>
                  </a:txBody>
                  <a:tcPr/>
                </a:tc>
                <a:tc>
                  <a:txBody>
                    <a:bodyPr/>
                    <a:lstStyle/>
                    <a:p>
                      <a:r>
                        <a:rPr lang="en-US" dirty="0"/>
                        <a:t>PRODUCT</a:t>
                      </a:r>
                    </a:p>
                  </a:txBody>
                  <a:tcPr/>
                </a:tc>
                <a:extLst>
                  <a:ext uri="{0D108BD9-81ED-4DB2-BD59-A6C34878D82A}">
                    <a16:rowId xmlns:a16="http://schemas.microsoft.com/office/drawing/2014/main" val="1321642057"/>
                  </a:ext>
                </a:extLst>
              </a:tr>
              <a:tr h="370840">
                <a:tc>
                  <a:txBody>
                    <a:bodyPr/>
                    <a:lstStyle/>
                    <a:p>
                      <a:r>
                        <a:rPr lang="en-US" dirty="0"/>
                        <a:t>Initiative Risk Management</a:t>
                      </a:r>
                    </a:p>
                  </a:txBody>
                  <a:tcPr/>
                </a:tc>
                <a:tc>
                  <a:txBody>
                    <a:bodyPr/>
                    <a:lstStyle/>
                    <a:p>
                      <a:r>
                        <a:rPr lang="en-US" dirty="0" err="1"/>
                        <a:t>PrjM</a:t>
                      </a:r>
                      <a:r>
                        <a:rPr lang="en-US" dirty="0"/>
                        <a:t> focused on negotiating changing expectations with client by communicating root-cause factors and maintaining a risk registry (risk breakdown structure) to coordinate resolution, mitigation, and ownership)</a:t>
                      </a:r>
                    </a:p>
                  </a:txBody>
                  <a:tcPr/>
                </a:tc>
                <a:tc>
                  <a:txBody>
                    <a:bodyPr/>
                    <a:lstStyle/>
                    <a:p>
                      <a:r>
                        <a:rPr lang="en-US" dirty="0"/>
                        <a:t>PO supports team by helping coordinate risks identified by the team coming from Product Refinement, Sprint Planning, and is a resource to the team during Daily Scrum meetings.</a:t>
                      </a:r>
                    </a:p>
                  </a:txBody>
                  <a:tcPr/>
                </a:tc>
                <a:extLst>
                  <a:ext uri="{0D108BD9-81ED-4DB2-BD59-A6C34878D82A}">
                    <a16:rowId xmlns:a16="http://schemas.microsoft.com/office/drawing/2014/main" val="1180150847"/>
                  </a:ext>
                </a:extLst>
              </a:tr>
              <a:tr h="370840">
                <a:tc>
                  <a:txBody>
                    <a:bodyPr/>
                    <a:lstStyle/>
                    <a:p>
                      <a:r>
                        <a:rPr lang="en-US" dirty="0"/>
                        <a:t>Initiative Timeline Management</a:t>
                      </a:r>
                    </a:p>
                  </a:txBody>
                  <a:tcPr/>
                </a:tc>
                <a:tc>
                  <a:txBody>
                    <a:bodyPr/>
                    <a:lstStyle/>
                    <a:p>
                      <a:r>
                        <a:rPr lang="en-US" dirty="0" err="1"/>
                        <a:t>PrjM</a:t>
                      </a:r>
                      <a:r>
                        <a:rPr lang="en-US" dirty="0"/>
                        <a:t> owns master project plan, watches critical path items that connect initiative technical SDLC-style milestones focusing on predetermined deadline (Estimation by date)</a:t>
                      </a:r>
                    </a:p>
                  </a:txBody>
                  <a:tcPr/>
                </a:tc>
                <a:tc>
                  <a:txBody>
                    <a:bodyPr/>
                    <a:lstStyle/>
                    <a:p>
                      <a:r>
                        <a:rPr lang="en-US" dirty="0"/>
                        <a:t>PO focus on Prod Backlog priority, maturing the state of features by refinement and sprinting, updating roadmaps relative to team velocity. (Empiricism by Quarter)</a:t>
                      </a:r>
                    </a:p>
                  </a:txBody>
                  <a:tcPr/>
                </a:tc>
                <a:extLst>
                  <a:ext uri="{0D108BD9-81ED-4DB2-BD59-A6C34878D82A}">
                    <a16:rowId xmlns:a16="http://schemas.microsoft.com/office/drawing/2014/main" val="1914662502"/>
                  </a:ext>
                </a:extLst>
              </a:tr>
            </a:tbl>
          </a:graphicData>
        </a:graphic>
      </p:graphicFrame>
      <p:sp>
        <p:nvSpPr>
          <p:cNvPr id="11" name="TextBox 10">
            <a:extLst>
              <a:ext uri="{FF2B5EF4-FFF2-40B4-BE49-F238E27FC236}">
                <a16:creationId xmlns:a16="http://schemas.microsoft.com/office/drawing/2014/main" id="{8CDA4539-5AB9-CE40-850F-6FA15BC60BD0}"/>
              </a:ext>
            </a:extLst>
          </p:cNvPr>
          <p:cNvSpPr txBox="1"/>
          <p:nvPr/>
        </p:nvSpPr>
        <p:spPr>
          <a:xfrm>
            <a:off x="7771165" y="578798"/>
            <a:ext cx="915635" cy="369332"/>
          </a:xfrm>
          <a:prstGeom prst="rect">
            <a:avLst/>
          </a:prstGeom>
          <a:noFill/>
        </p:spPr>
        <p:txBody>
          <a:bodyPr wrap="none" rtlCol="0">
            <a:spAutoFit/>
          </a:bodyPr>
          <a:lstStyle/>
          <a:p>
            <a:r>
              <a:rPr lang="en-US" dirty="0">
                <a:solidFill>
                  <a:schemeClr val="bg1"/>
                </a:solidFill>
              </a:rPr>
              <a:t>(3 of 3)</a:t>
            </a:r>
          </a:p>
        </p:txBody>
      </p:sp>
    </p:spTree>
    <p:extLst>
      <p:ext uri="{BB962C8B-B14F-4D97-AF65-F5344CB8AC3E}">
        <p14:creationId xmlns:p14="http://schemas.microsoft.com/office/powerpoint/2010/main" val="3370668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BF91E-A7CE-4D94-9FCE-6025ADB837E7}"/>
              </a:ext>
            </a:extLst>
          </p:cNvPr>
          <p:cNvSpPr>
            <a:spLocks noGrp="1"/>
          </p:cNvSpPr>
          <p:nvPr>
            <p:ph type="title"/>
          </p:nvPr>
        </p:nvSpPr>
        <p:spPr>
          <a:xfrm>
            <a:off x="694944" y="0"/>
            <a:ext cx="7991856" cy="1030637"/>
          </a:xfrm>
        </p:spPr>
        <p:txBody>
          <a:bodyPr/>
          <a:lstStyle/>
          <a:p>
            <a:r>
              <a:rPr lang="en-US" dirty="0"/>
              <a:t>WORKSHOP</a:t>
            </a:r>
            <a:br>
              <a:rPr lang="en-US" dirty="0"/>
            </a:br>
            <a:r>
              <a:rPr lang="en-US" sz="2400" dirty="0"/>
              <a:t>PRODUCT VALUE STREAM</a:t>
            </a:r>
          </a:p>
        </p:txBody>
      </p:sp>
      <p:sp>
        <p:nvSpPr>
          <p:cNvPr id="4" name="Slide Number Placeholder 3">
            <a:extLst>
              <a:ext uri="{FF2B5EF4-FFF2-40B4-BE49-F238E27FC236}">
                <a16:creationId xmlns:a16="http://schemas.microsoft.com/office/drawing/2014/main" id="{A53EF7C5-293E-4688-BE1D-CB071C256CFF}"/>
              </a:ext>
            </a:extLst>
          </p:cNvPr>
          <p:cNvSpPr>
            <a:spLocks noGrp="1"/>
          </p:cNvSpPr>
          <p:nvPr>
            <p:ph type="sldNum" sz="quarter" idx="11"/>
          </p:nvPr>
        </p:nvSpPr>
        <p:spPr/>
        <p:txBody>
          <a:bodyPr/>
          <a:lstStyle/>
          <a:p>
            <a:fld id="{6575370D-4E78-C44F-8DB3-41D140BF8DE9}" type="slidenum">
              <a:rPr lang="en-US" smtClean="0"/>
              <a:pPr/>
              <a:t>6</a:t>
            </a:fld>
            <a:endParaRPr lang="en-US" dirty="0"/>
          </a:p>
        </p:txBody>
      </p:sp>
      <p:pic>
        <p:nvPicPr>
          <p:cNvPr id="11266" name="Picture 2">
            <a:extLst>
              <a:ext uri="{FF2B5EF4-FFF2-40B4-BE49-F238E27FC236}">
                <a16:creationId xmlns:a16="http://schemas.microsoft.com/office/drawing/2014/main" id="{EBE5659B-CD92-194F-8E8A-247BFFD079B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584" b="23408"/>
          <a:stretch/>
        </p:blipFill>
        <p:spPr bwMode="auto">
          <a:xfrm>
            <a:off x="2286000" y="1030637"/>
            <a:ext cx="6858000" cy="370373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C0D1E99-D529-5244-9ECA-671AA1D93A7E}"/>
              </a:ext>
            </a:extLst>
          </p:cNvPr>
          <p:cNvSpPr/>
          <p:nvPr/>
        </p:nvSpPr>
        <p:spPr>
          <a:xfrm>
            <a:off x="1845892" y="1030637"/>
            <a:ext cx="7298108" cy="3703734"/>
          </a:xfrm>
          <a:prstGeom prst="rect">
            <a:avLst/>
          </a:prstGeom>
          <a:gradFill>
            <a:gsLst>
              <a:gs pos="9000">
                <a:schemeClr val="bg1"/>
              </a:gs>
              <a:gs pos="99000">
                <a:schemeClr val="bg1">
                  <a:alpha val="67106"/>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6" name="TextBox 5">
            <a:extLst>
              <a:ext uri="{FF2B5EF4-FFF2-40B4-BE49-F238E27FC236}">
                <a16:creationId xmlns:a16="http://schemas.microsoft.com/office/drawing/2014/main" id="{0C7B5CED-8E99-4048-A400-52FEA0E60FF2}"/>
              </a:ext>
            </a:extLst>
          </p:cNvPr>
          <p:cNvSpPr txBox="1"/>
          <p:nvPr/>
        </p:nvSpPr>
        <p:spPr>
          <a:xfrm>
            <a:off x="1572426" y="1316052"/>
            <a:ext cx="6751178" cy="2793842"/>
          </a:xfrm>
          <a:prstGeom prst="rect">
            <a:avLst/>
          </a:prstGeom>
          <a:noFill/>
        </p:spPr>
        <p:txBody>
          <a:bodyPr wrap="square" rtlCol="0">
            <a:spAutoFit/>
          </a:bodyPr>
          <a:lstStyle/>
          <a:p>
            <a:pPr>
              <a:lnSpc>
                <a:spcPct val="150000"/>
              </a:lnSpc>
            </a:pPr>
            <a:r>
              <a:rPr lang="en-US" sz="2400" b="1" i="1" dirty="0">
                <a:solidFill>
                  <a:schemeClr val="bg2">
                    <a:lumMod val="75000"/>
                  </a:schemeClr>
                </a:solidFill>
              </a:rPr>
              <a:t>Quality in a product or service is not what the supplier puts in. It is </a:t>
            </a:r>
            <a:r>
              <a:rPr lang="en-US" sz="2400" b="1" i="1" dirty="0"/>
              <a:t>what the customer gets out and is willing to pay for. </a:t>
            </a:r>
            <a:r>
              <a:rPr lang="en-US" sz="2400" b="1" i="1" dirty="0">
                <a:solidFill>
                  <a:schemeClr val="bg2">
                    <a:lumMod val="75000"/>
                  </a:schemeClr>
                </a:solidFill>
              </a:rPr>
              <a:t>A product is not quality because it is hard to make and costs a lot of money…</a:t>
            </a:r>
          </a:p>
        </p:txBody>
      </p:sp>
      <p:sp>
        <p:nvSpPr>
          <p:cNvPr id="7" name="TextBox 6">
            <a:extLst>
              <a:ext uri="{FF2B5EF4-FFF2-40B4-BE49-F238E27FC236}">
                <a16:creationId xmlns:a16="http://schemas.microsoft.com/office/drawing/2014/main" id="{51F895E7-9D3D-A944-86B9-04B3E9393C43}"/>
              </a:ext>
            </a:extLst>
          </p:cNvPr>
          <p:cNvSpPr txBox="1"/>
          <p:nvPr/>
        </p:nvSpPr>
        <p:spPr>
          <a:xfrm>
            <a:off x="3725966" y="4210643"/>
            <a:ext cx="4238714" cy="369332"/>
          </a:xfrm>
          <a:prstGeom prst="rect">
            <a:avLst/>
          </a:prstGeom>
          <a:noFill/>
        </p:spPr>
        <p:txBody>
          <a:bodyPr wrap="square" rtlCol="0">
            <a:spAutoFit/>
          </a:bodyPr>
          <a:lstStyle/>
          <a:p>
            <a:r>
              <a:rPr lang="en-US" dirty="0"/>
              <a:t>- PETER DRUCKER</a:t>
            </a:r>
          </a:p>
        </p:txBody>
      </p:sp>
      <p:sp>
        <p:nvSpPr>
          <p:cNvPr id="12" name="TextBox 11">
            <a:extLst>
              <a:ext uri="{FF2B5EF4-FFF2-40B4-BE49-F238E27FC236}">
                <a16:creationId xmlns:a16="http://schemas.microsoft.com/office/drawing/2014/main" id="{C66FE4E9-ED21-B64A-AC7B-3596F844986C}"/>
              </a:ext>
            </a:extLst>
          </p:cNvPr>
          <p:cNvSpPr txBox="1"/>
          <p:nvPr/>
        </p:nvSpPr>
        <p:spPr>
          <a:xfrm>
            <a:off x="-180230" y="-75113"/>
            <a:ext cx="2453412" cy="6447919"/>
          </a:xfrm>
          <a:prstGeom prst="rect">
            <a:avLst/>
          </a:prstGeom>
          <a:noFill/>
        </p:spPr>
        <p:txBody>
          <a:bodyPr wrap="square" rtlCol="0">
            <a:spAutoFit/>
          </a:bodyPr>
          <a:lstStyle/>
          <a:p>
            <a:r>
              <a:rPr lang="en-US" sz="41300" dirty="0">
                <a:solidFill>
                  <a:schemeClr val="bg2">
                    <a:lumMod val="75000"/>
                  </a:schemeClr>
                </a:solidFill>
              </a:rPr>
              <a:t>“</a:t>
            </a:r>
            <a:endParaRPr lang="en-US" sz="1600" dirty="0">
              <a:solidFill>
                <a:schemeClr val="bg2">
                  <a:lumMod val="75000"/>
                </a:schemeClr>
              </a:solidFill>
            </a:endParaRPr>
          </a:p>
        </p:txBody>
      </p:sp>
    </p:spTree>
    <p:extLst>
      <p:ext uri="{BB962C8B-B14F-4D97-AF65-F5344CB8AC3E}">
        <p14:creationId xmlns:p14="http://schemas.microsoft.com/office/powerpoint/2010/main" val="1660987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BF91E-A7CE-4D94-9FCE-6025ADB837E7}"/>
              </a:ext>
            </a:extLst>
          </p:cNvPr>
          <p:cNvSpPr>
            <a:spLocks noGrp="1"/>
          </p:cNvSpPr>
          <p:nvPr>
            <p:ph type="title"/>
          </p:nvPr>
        </p:nvSpPr>
        <p:spPr>
          <a:xfrm>
            <a:off x="694944" y="0"/>
            <a:ext cx="7991856" cy="1030637"/>
          </a:xfrm>
        </p:spPr>
        <p:txBody>
          <a:bodyPr/>
          <a:lstStyle/>
          <a:p>
            <a:r>
              <a:rPr lang="en-US" dirty="0"/>
              <a:t>WORKSHOP</a:t>
            </a:r>
            <a:br>
              <a:rPr lang="en-US" dirty="0"/>
            </a:br>
            <a:r>
              <a:rPr lang="en-US" sz="2400" dirty="0"/>
              <a:t>PRODUCT VALUE STREAM</a:t>
            </a:r>
          </a:p>
        </p:txBody>
      </p:sp>
      <p:sp>
        <p:nvSpPr>
          <p:cNvPr id="4" name="Slide Number Placeholder 3">
            <a:extLst>
              <a:ext uri="{FF2B5EF4-FFF2-40B4-BE49-F238E27FC236}">
                <a16:creationId xmlns:a16="http://schemas.microsoft.com/office/drawing/2014/main" id="{A53EF7C5-293E-4688-BE1D-CB071C256CFF}"/>
              </a:ext>
            </a:extLst>
          </p:cNvPr>
          <p:cNvSpPr>
            <a:spLocks noGrp="1"/>
          </p:cNvSpPr>
          <p:nvPr>
            <p:ph type="sldNum" sz="quarter" idx="11"/>
          </p:nvPr>
        </p:nvSpPr>
        <p:spPr/>
        <p:txBody>
          <a:bodyPr/>
          <a:lstStyle/>
          <a:p>
            <a:fld id="{6575370D-4E78-C44F-8DB3-41D140BF8DE9}" type="slidenum">
              <a:rPr lang="en-US" smtClean="0"/>
              <a:pPr/>
              <a:t>7</a:t>
            </a:fld>
            <a:endParaRPr lang="en-US" dirty="0"/>
          </a:p>
        </p:txBody>
      </p:sp>
      <p:sp>
        <p:nvSpPr>
          <p:cNvPr id="7" name="TextBox 6">
            <a:extLst>
              <a:ext uri="{FF2B5EF4-FFF2-40B4-BE49-F238E27FC236}">
                <a16:creationId xmlns:a16="http://schemas.microsoft.com/office/drawing/2014/main" id="{51F895E7-9D3D-A944-86B9-04B3E9393C43}"/>
              </a:ext>
            </a:extLst>
          </p:cNvPr>
          <p:cNvSpPr txBox="1"/>
          <p:nvPr/>
        </p:nvSpPr>
        <p:spPr>
          <a:xfrm>
            <a:off x="593164" y="1099974"/>
            <a:ext cx="8083296" cy="584775"/>
          </a:xfrm>
          <a:prstGeom prst="rect">
            <a:avLst/>
          </a:prstGeom>
          <a:noFill/>
        </p:spPr>
        <p:txBody>
          <a:bodyPr wrap="square" rtlCol="0">
            <a:spAutoFit/>
          </a:bodyPr>
          <a:lstStyle/>
          <a:p>
            <a:r>
              <a:rPr lang="en-US" sz="1600" dirty="0">
                <a:solidFill>
                  <a:schemeClr val="bg2">
                    <a:lumMod val="75000"/>
                  </a:schemeClr>
                </a:solidFill>
              </a:rPr>
              <a:t>Understanding your product starts with identifying what the customer is paying for despite the cost or labor associated with individual components of the product.</a:t>
            </a:r>
          </a:p>
        </p:txBody>
      </p:sp>
      <p:sp>
        <p:nvSpPr>
          <p:cNvPr id="9" name="TextBox 8">
            <a:extLst>
              <a:ext uri="{FF2B5EF4-FFF2-40B4-BE49-F238E27FC236}">
                <a16:creationId xmlns:a16="http://schemas.microsoft.com/office/drawing/2014/main" id="{A22ACD74-979D-3C47-A296-264CBF403D6B}"/>
              </a:ext>
            </a:extLst>
          </p:cNvPr>
          <p:cNvSpPr txBox="1"/>
          <p:nvPr/>
        </p:nvSpPr>
        <p:spPr>
          <a:xfrm>
            <a:off x="576072" y="1754086"/>
            <a:ext cx="8083296" cy="646331"/>
          </a:xfrm>
          <a:prstGeom prst="rect">
            <a:avLst/>
          </a:prstGeom>
          <a:noFill/>
        </p:spPr>
        <p:txBody>
          <a:bodyPr wrap="square" rtlCol="0">
            <a:spAutoFit/>
          </a:bodyPr>
          <a:lstStyle/>
          <a:p>
            <a:r>
              <a:rPr lang="en-US" dirty="0"/>
              <a:t>You find the components by tracing the path of necessary activity associated with producing the value proposition.</a:t>
            </a:r>
          </a:p>
        </p:txBody>
      </p:sp>
      <p:grpSp>
        <p:nvGrpSpPr>
          <p:cNvPr id="17" name="Group 16">
            <a:extLst>
              <a:ext uri="{FF2B5EF4-FFF2-40B4-BE49-F238E27FC236}">
                <a16:creationId xmlns:a16="http://schemas.microsoft.com/office/drawing/2014/main" id="{F8614873-2794-284D-8844-16077CFBEBCF}"/>
              </a:ext>
            </a:extLst>
          </p:cNvPr>
          <p:cNvGrpSpPr/>
          <p:nvPr/>
        </p:nvGrpSpPr>
        <p:grpSpPr>
          <a:xfrm>
            <a:off x="7085465" y="2797923"/>
            <a:ext cx="632389" cy="595209"/>
            <a:chOff x="7085465" y="2797923"/>
            <a:chExt cx="632389" cy="595209"/>
          </a:xfrm>
        </p:grpSpPr>
        <p:sp>
          <p:nvSpPr>
            <p:cNvPr id="8" name="Oval 7">
              <a:extLst>
                <a:ext uri="{FF2B5EF4-FFF2-40B4-BE49-F238E27FC236}">
                  <a16:creationId xmlns:a16="http://schemas.microsoft.com/office/drawing/2014/main" id="{4D7E3E22-F919-F943-98DA-06CE65BB5DF8}"/>
                </a:ext>
              </a:extLst>
            </p:cNvPr>
            <p:cNvSpPr/>
            <p:nvPr/>
          </p:nvSpPr>
          <p:spPr>
            <a:xfrm>
              <a:off x="7085465" y="2802696"/>
              <a:ext cx="632389" cy="59043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1" name="TextBox 10">
              <a:extLst>
                <a:ext uri="{FF2B5EF4-FFF2-40B4-BE49-F238E27FC236}">
                  <a16:creationId xmlns:a16="http://schemas.microsoft.com/office/drawing/2014/main" id="{82023655-4D07-594A-AAE0-F4D1285E4A75}"/>
                </a:ext>
              </a:extLst>
            </p:cNvPr>
            <p:cNvSpPr txBox="1"/>
            <p:nvPr/>
          </p:nvSpPr>
          <p:spPr>
            <a:xfrm>
              <a:off x="7190012" y="2797923"/>
              <a:ext cx="423294" cy="531613"/>
            </a:xfrm>
            <a:prstGeom prst="rect">
              <a:avLst/>
            </a:prstGeom>
            <a:noFill/>
          </p:spPr>
          <p:txBody>
            <a:bodyPr wrap="none" rtlCol="0">
              <a:spAutoFit/>
            </a:bodyPr>
            <a:lstStyle/>
            <a:p>
              <a:r>
                <a:rPr lang="en-US" sz="3200" b="1" dirty="0">
                  <a:solidFill>
                    <a:schemeClr val="bg1"/>
                  </a:solidFill>
                </a:rPr>
                <a:t>?</a:t>
              </a:r>
              <a:endParaRPr lang="en-US" sz="2400" b="1" dirty="0">
                <a:solidFill>
                  <a:schemeClr val="bg1"/>
                </a:solidFill>
              </a:endParaRPr>
            </a:p>
          </p:txBody>
        </p:sp>
      </p:grpSp>
      <p:grpSp>
        <p:nvGrpSpPr>
          <p:cNvPr id="15" name="Group 14">
            <a:extLst>
              <a:ext uri="{FF2B5EF4-FFF2-40B4-BE49-F238E27FC236}">
                <a16:creationId xmlns:a16="http://schemas.microsoft.com/office/drawing/2014/main" id="{3A5B3EAB-304F-6C4B-ABA4-6F3A1B26D1C1}"/>
              </a:ext>
            </a:extLst>
          </p:cNvPr>
          <p:cNvGrpSpPr/>
          <p:nvPr/>
        </p:nvGrpSpPr>
        <p:grpSpPr>
          <a:xfrm>
            <a:off x="8026885" y="2717032"/>
            <a:ext cx="945350" cy="1719303"/>
            <a:chOff x="8061069" y="2571750"/>
            <a:chExt cx="945350" cy="1719303"/>
          </a:xfrm>
        </p:grpSpPr>
        <p:pic>
          <p:nvPicPr>
            <p:cNvPr id="10" name="Picture 2">
              <a:extLst>
                <a:ext uri="{FF2B5EF4-FFF2-40B4-BE49-F238E27FC236}">
                  <a16:creationId xmlns:a16="http://schemas.microsoft.com/office/drawing/2014/main" id="{77B79FF1-9E2C-164F-8594-D74AE9DB31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1069" y="2571750"/>
              <a:ext cx="945350" cy="15561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257EE2B-088E-4F4F-9D22-F43FE0A0293C}"/>
                </a:ext>
              </a:extLst>
            </p:cNvPr>
            <p:cNvSpPr txBox="1"/>
            <p:nvPr/>
          </p:nvSpPr>
          <p:spPr>
            <a:xfrm>
              <a:off x="8151840" y="3921721"/>
              <a:ext cx="854579" cy="369332"/>
            </a:xfrm>
            <a:prstGeom prst="rect">
              <a:avLst/>
            </a:prstGeom>
            <a:noFill/>
          </p:spPr>
          <p:txBody>
            <a:bodyPr wrap="square" rtlCol="0">
              <a:spAutoFit/>
            </a:bodyPr>
            <a:lstStyle/>
            <a:p>
              <a:r>
                <a:rPr lang="en-US" dirty="0">
                  <a:solidFill>
                    <a:srgbClr val="093C71"/>
                  </a:solidFill>
                </a:rPr>
                <a:t>Client</a:t>
              </a:r>
            </a:p>
          </p:txBody>
        </p:sp>
      </p:grpSp>
      <p:sp>
        <p:nvSpPr>
          <p:cNvPr id="16" name="Rounded Rectangle 15">
            <a:extLst>
              <a:ext uri="{FF2B5EF4-FFF2-40B4-BE49-F238E27FC236}">
                <a16:creationId xmlns:a16="http://schemas.microsoft.com/office/drawing/2014/main" id="{D913781C-F0F8-5246-8CB2-965E1698C85B}"/>
              </a:ext>
            </a:extLst>
          </p:cNvPr>
          <p:cNvSpPr/>
          <p:nvPr/>
        </p:nvSpPr>
        <p:spPr>
          <a:xfrm>
            <a:off x="5665862" y="2817401"/>
            <a:ext cx="1121732" cy="561024"/>
          </a:xfrm>
          <a:prstGeom prst="roundRect">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Activity 1</a:t>
            </a:r>
          </a:p>
        </p:txBody>
      </p:sp>
      <p:sp>
        <p:nvSpPr>
          <p:cNvPr id="18" name="Rounded Rectangle 17">
            <a:extLst>
              <a:ext uri="{FF2B5EF4-FFF2-40B4-BE49-F238E27FC236}">
                <a16:creationId xmlns:a16="http://schemas.microsoft.com/office/drawing/2014/main" id="{63DF1602-2AAA-4E4A-AD88-AA2C3531EA26}"/>
              </a:ext>
            </a:extLst>
          </p:cNvPr>
          <p:cNvSpPr/>
          <p:nvPr/>
        </p:nvSpPr>
        <p:spPr>
          <a:xfrm>
            <a:off x="3768697" y="2817401"/>
            <a:ext cx="1121732" cy="561024"/>
          </a:xfrm>
          <a:prstGeom prst="roundRect">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Activity 2</a:t>
            </a:r>
          </a:p>
        </p:txBody>
      </p:sp>
      <p:sp>
        <p:nvSpPr>
          <p:cNvPr id="19" name="Rounded Rectangle 18">
            <a:extLst>
              <a:ext uri="{FF2B5EF4-FFF2-40B4-BE49-F238E27FC236}">
                <a16:creationId xmlns:a16="http://schemas.microsoft.com/office/drawing/2014/main" id="{FD1BB970-71F8-C945-B72B-310F448B0B99}"/>
              </a:ext>
            </a:extLst>
          </p:cNvPr>
          <p:cNvSpPr/>
          <p:nvPr/>
        </p:nvSpPr>
        <p:spPr>
          <a:xfrm>
            <a:off x="1871531" y="2817401"/>
            <a:ext cx="1121732" cy="561024"/>
          </a:xfrm>
          <a:prstGeom prst="roundRect">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Activity 3</a:t>
            </a:r>
          </a:p>
        </p:txBody>
      </p:sp>
      <p:sp>
        <p:nvSpPr>
          <p:cNvPr id="20" name="Rounded Rectangle 19">
            <a:extLst>
              <a:ext uri="{FF2B5EF4-FFF2-40B4-BE49-F238E27FC236}">
                <a16:creationId xmlns:a16="http://schemas.microsoft.com/office/drawing/2014/main" id="{587759B4-5798-4A48-B687-2088193D49DE}"/>
              </a:ext>
            </a:extLst>
          </p:cNvPr>
          <p:cNvSpPr/>
          <p:nvPr/>
        </p:nvSpPr>
        <p:spPr>
          <a:xfrm>
            <a:off x="5665862" y="3712200"/>
            <a:ext cx="1121732" cy="561024"/>
          </a:xfrm>
          <a:prstGeom prst="roundRect">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Activity 6</a:t>
            </a:r>
          </a:p>
        </p:txBody>
      </p:sp>
      <p:sp>
        <p:nvSpPr>
          <p:cNvPr id="21" name="Rounded Rectangle 20">
            <a:extLst>
              <a:ext uri="{FF2B5EF4-FFF2-40B4-BE49-F238E27FC236}">
                <a16:creationId xmlns:a16="http://schemas.microsoft.com/office/drawing/2014/main" id="{1805F8FE-657E-4B48-9188-F789CC713308}"/>
              </a:ext>
            </a:extLst>
          </p:cNvPr>
          <p:cNvSpPr/>
          <p:nvPr/>
        </p:nvSpPr>
        <p:spPr>
          <a:xfrm>
            <a:off x="3768697" y="3712200"/>
            <a:ext cx="1121732" cy="561024"/>
          </a:xfrm>
          <a:prstGeom prst="roundRect">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Activity 5</a:t>
            </a:r>
          </a:p>
        </p:txBody>
      </p:sp>
      <p:sp>
        <p:nvSpPr>
          <p:cNvPr id="22" name="Rounded Rectangle 21">
            <a:extLst>
              <a:ext uri="{FF2B5EF4-FFF2-40B4-BE49-F238E27FC236}">
                <a16:creationId xmlns:a16="http://schemas.microsoft.com/office/drawing/2014/main" id="{11E21DE4-C8D3-AB4F-B64B-3260F00978CC}"/>
              </a:ext>
            </a:extLst>
          </p:cNvPr>
          <p:cNvSpPr/>
          <p:nvPr/>
        </p:nvSpPr>
        <p:spPr>
          <a:xfrm>
            <a:off x="1871531" y="3712200"/>
            <a:ext cx="1121732" cy="561024"/>
          </a:xfrm>
          <a:prstGeom prst="roundRect">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Activity 4</a:t>
            </a:r>
          </a:p>
        </p:txBody>
      </p:sp>
      <p:grpSp>
        <p:nvGrpSpPr>
          <p:cNvPr id="59" name="Group 58">
            <a:extLst>
              <a:ext uri="{FF2B5EF4-FFF2-40B4-BE49-F238E27FC236}">
                <a16:creationId xmlns:a16="http://schemas.microsoft.com/office/drawing/2014/main" id="{7F7C9912-9F69-3F49-856E-0B89F6E3F4FF}"/>
              </a:ext>
            </a:extLst>
          </p:cNvPr>
          <p:cNvGrpSpPr/>
          <p:nvPr/>
        </p:nvGrpSpPr>
        <p:grpSpPr>
          <a:xfrm>
            <a:off x="7085465" y="3699880"/>
            <a:ext cx="632389" cy="590436"/>
            <a:chOff x="7085465" y="3682788"/>
            <a:chExt cx="632389" cy="590436"/>
          </a:xfrm>
        </p:grpSpPr>
        <p:sp>
          <p:nvSpPr>
            <p:cNvPr id="24" name="Oval 23">
              <a:extLst>
                <a:ext uri="{FF2B5EF4-FFF2-40B4-BE49-F238E27FC236}">
                  <a16:creationId xmlns:a16="http://schemas.microsoft.com/office/drawing/2014/main" id="{54E316BD-F082-0640-AE68-A9023C3B5F24}"/>
                </a:ext>
              </a:extLst>
            </p:cNvPr>
            <p:cNvSpPr/>
            <p:nvPr/>
          </p:nvSpPr>
          <p:spPr>
            <a:xfrm>
              <a:off x="7085465" y="3682788"/>
              <a:ext cx="632389" cy="5904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25" name="TextBox 24">
              <a:extLst>
                <a:ext uri="{FF2B5EF4-FFF2-40B4-BE49-F238E27FC236}">
                  <a16:creationId xmlns:a16="http://schemas.microsoft.com/office/drawing/2014/main" id="{787780AF-4DAF-5F40-9D92-B7179927D91B}"/>
                </a:ext>
              </a:extLst>
            </p:cNvPr>
            <p:cNvSpPr txBox="1"/>
            <p:nvPr/>
          </p:nvSpPr>
          <p:spPr>
            <a:xfrm>
              <a:off x="7249834" y="3686561"/>
              <a:ext cx="320922" cy="584775"/>
            </a:xfrm>
            <a:prstGeom prst="rect">
              <a:avLst/>
            </a:prstGeom>
            <a:noFill/>
          </p:spPr>
          <p:txBody>
            <a:bodyPr wrap="none" rtlCol="0">
              <a:spAutoFit/>
            </a:bodyPr>
            <a:lstStyle/>
            <a:p>
              <a:r>
                <a:rPr lang="en-US" sz="3200" b="1" dirty="0">
                  <a:solidFill>
                    <a:schemeClr val="bg1"/>
                  </a:solidFill>
                </a:rPr>
                <a:t>!</a:t>
              </a:r>
              <a:endParaRPr lang="en-US" sz="2400" b="1" dirty="0">
                <a:solidFill>
                  <a:schemeClr val="bg1"/>
                </a:solidFill>
              </a:endParaRPr>
            </a:p>
          </p:txBody>
        </p:sp>
      </p:grpSp>
      <p:pic>
        <p:nvPicPr>
          <p:cNvPr id="30" name="Picture 29" descr="Icon&#10;&#10;Description automatically generated">
            <a:extLst>
              <a:ext uri="{FF2B5EF4-FFF2-40B4-BE49-F238E27FC236}">
                <a16:creationId xmlns:a16="http://schemas.microsoft.com/office/drawing/2014/main" id="{3D8839F0-B923-E947-BD74-7A4B2946F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5034" y="2915162"/>
            <a:ext cx="326224" cy="365502"/>
          </a:xfrm>
          <a:prstGeom prst="rect">
            <a:avLst/>
          </a:prstGeom>
        </p:spPr>
      </p:pic>
      <p:pic>
        <p:nvPicPr>
          <p:cNvPr id="31" name="Picture 30" descr="Icon&#10;&#10;Description automatically generated">
            <a:extLst>
              <a:ext uri="{FF2B5EF4-FFF2-40B4-BE49-F238E27FC236}">
                <a16:creationId xmlns:a16="http://schemas.microsoft.com/office/drawing/2014/main" id="{40E78316-E064-9D4A-9218-5A4429000D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7868" y="2915162"/>
            <a:ext cx="326224" cy="365502"/>
          </a:xfrm>
          <a:prstGeom prst="rect">
            <a:avLst/>
          </a:prstGeom>
        </p:spPr>
      </p:pic>
      <p:pic>
        <p:nvPicPr>
          <p:cNvPr id="32" name="Picture 31" descr="Icon&#10;&#10;Description automatically generated">
            <a:extLst>
              <a:ext uri="{FF2B5EF4-FFF2-40B4-BE49-F238E27FC236}">
                <a16:creationId xmlns:a16="http://schemas.microsoft.com/office/drawing/2014/main" id="{430AA80C-8A3C-F341-81DE-2A967AE8A1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7868" y="3809961"/>
            <a:ext cx="326224" cy="365502"/>
          </a:xfrm>
          <a:prstGeom prst="rect">
            <a:avLst/>
          </a:prstGeom>
        </p:spPr>
      </p:pic>
      <p:pic>
        <p:nvPicPr>
          <p:cNvPr id="33" name="Picture 32" descr="Icon&#10;&#10;Description automatically generated">
            <a:extLst>
              <a:ext uri="{FF2B5EF4-FFF2-40B4-BE49-F238E27FC236}">
                <a16:creationId xmlns:a16="http://schemas.microsoft.com/office/drawing/2014/main" id="{2500D392-E5EE-E94A-8009-557E79FAA4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5034" y="3809961"/>
            <a:ext cx="326224" cy="365502"/>
          </a:xfrm>
          <a:prstGeom prst="rect">
            <a:avLst/>
          </a:prstGeom>
        </p:spPr>
      </p:pic>
      <p:grpSp>
        <p:nvGrpSpPr>
          <p:cNvPr id="35" name="Group 34">
            <a:extLst>
              <a:ext uri="{FF2B5EF4-FFF2-40B4-BE49-F238E27FC236}">
                <a16:creationId xmlns:a16="http://schemas.microsoft.com/office/drawing/2014/main" id="{0374C671-0BF9-0F4A-9A19-3D67F1503620}"/>
              </a:ext>
            </a:extLst>
          </p:cNvPr>
          <p:cNvGrpSpPr/>
          <p:nvPr/>
        </p:nvGrpSpPr>
        <p:grpSpPr>
          <a:xfrm>
            <a:off x="161151" y="2816435"/>
            <a:ext cx="1485775" cy="1550796"/>
            <a:chOff x="3737553" y="2628596"/>
            <a:chExt cx="1628196" cy="1713907"/>
          </a:xfrm>
        </p:grpSpPr>
        <p:grpSp>
          <p:nvGrpSpPr>
            <p:cNvPr id="36" name="Group 35">
              <a:extLst>
                <a:ext uri="{FF2B5EF4-FFF2-40B4-BE49-F238E27FC236}">
                  <a16:creationId xmlns:a16="http://schemas.microsoft.com/office/drawing/2014/main" id="{98288FF7-9741-A547-BE3C-193326019423}"/>
                </a:ext>
              </a:extLst>
            </p:cNvPr>
            <p:cNvGrpSpPr/>
            <p:nvPr/>
          </p:nvGrpSpPr>
          <p:grpSpPr>
            <a:xfrm>
              <a:off x="3737553" y="2628596"/>
              <a:ext cx="1628196" cy="1587481"/>
              <a:chOff x="5198740" y="1933248"/>
              <a:chExt cx="1628196" cy="1587481"/>
            </a:xfrm>
          </p:grpSpPr>
          <p:pic>
            <p:nvPicPr>
              <p:cNvPr id="38" name="Picture 6">
                <a:extLst>
                  <a:ext uri="{FF2B5EF4-FFF2-40B4-BE49-F238E27FC236}">
                    <a16:creationId xmlns:a16="http://schemas.microsoft.com/office/drawing/2014/main" id="{6958B5AE-1628-1A4A-89FE-BA834E9A5F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5523" y="2063796"/>
                <a:ext cx="911413" cy="136156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a:extLst>
                  <a:ext uri="{FF2B5EF4-FFF2-40B4-BE49-F238E27FC236}">
                    <a16:creationId xmlns:a16="http://schemas.microsoft.com/office/drawing/2014/main" id="{433E3AAD-C8AB-CD49-80B4-880E65E95C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951" y="1933248"/>
                <a:ext cx="845770" cy="1390696"/>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a:extLst>
                  <a:ext uri="{FF2B5EF4-FFF2-40B4-BE49-F238E27FC236}">
                    <a16:creationId xmlns:a16="http://schemas.microsoft.com/office/drawing/2014/main" id="{495E664D-A06B-8941-BFB6-CC9E2AD90E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8740" y="2063796"/>
                <a:ext cx="993093" cy="1456933"/>
              </a:xfrm>
              <a:prstGeom prst="rect">
                <a:avLst/>
              </a:prstGeom>
              <a:noFill/>
              <a:extLst>
                <a:ext uri="{909E8E84-426E-40DD-AFC4-6F175D3DCCD1}">
                  <a14:hiddenFill xmlns:a14="http://schemas.microsoft.com/office/drawing/2010/main">
                    <a:solidFill>
                      <a:srgbClr val="FFFFFF"/>
                    </a:solidFill>
                  </a14:hiddenFill>
                </a:ext>
              </a:extLst>
            </p:spPr>
          </p:pic>
        </p:grpSp>
        <p:sp>
          <p:nvSpPr>
            <p:cNvPr id="37" name="Rounded Rectangle 36">
              <a:extLst>
                <a:ext uri="{FF2B5EF4-FFF2-40B4-BE49-F238E27FC236}">
                  <a16:creationId xmlns:a16="http://schemas.microsoft.com/office/drawing/2014/main" id="{4B5B591F-7DAE-D446-8F61-6CDEB3D652AE}"/>
                </a:ext>
              </a:extLst>
            </p:cNvPr>
            <p:cNvSpPr/>
            <p:nvPr/>
          </p:nvSpPr>
          <p:spPr>
            <a:xfrm>
              <a:off x="3811214" y="4120706"/>
              <a:ext cx="1528582" cy="221797"/>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Agile Dev Team</a:t>
              </a:r>
              <a:endParaRPr lang="en-US" sz="1600" dirty="0"/>
            </a:p>
          </p:txBody>
        </p:sp>
      </p:grpSp>
      <p:cxnSp>
        <p:nvCxnSpPr>
          <p:cNvPr id="29" name="Straight Arrow Connector 28">
            <a:extLst>
              <a:ext uri="{FF2B5EF4-FFF2-40B4-BE49-F238E27FC236}">
                <a16:creationId xmlns:a16="http://schemas.microsoft.com/office/drawing/2014/main" id="{267E9E27-7D18-ED48-B600-FB601F733E21}"/>
              </a:ext>
            </a:extLst>
          </p:cNvPr>
          <p:cNvCxnSpPr>
            <a:stCxn id="8" idx="2"/>
            <a:endCxn id="16" idx="3"/>
          </p:cNvCxnSpPr>
          <p:nvPr/>
        </p:nvCxnSpPr>
        <p:spPr>
          <a:xfrm flipH="1" flipV="1">
            <a:off x="6787594" y="3097913"/>
            <a:ext cx="297871" cy="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1D8C1D4-9EF1-F14F-B004-B88FF5053702}"/>
              </a:ext>
            </a:extLst>
          </p:cNvPr>
          <p:cNvCxnSpPr>
            <a:stCxn id="16" idx="1"/>
            <a:endCxn id="30" idx="3"/>
          </p:cNvCxnSpPr>
          <p:nvPr/>
        </p:nvCxnSpPr>
        <p:spPr>
          <a:xfrm flipH="1">
            <a:off x="5441258" y="3097913"/>
            <a:ext cx="224604"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17DB778-BD4E-3D45-B926-056034F32236}"/>
              </a:ext>
            </a:extLst>
          </p:cNvPr>
          <p:cNvCxnSpPr>
            <a:stCxn id="30" idx="1"/>
            <a:endCxn id="18" idx="3"/>
          </p:cNvCxnSpPr>
          <p:nvPr/>
        </p:nvCxnSpPr>
        <p:spPr>
          <a:xfrm flipH="1">
            <a:off x="4890429" y="3097913"/>
            <a:ext cx="22460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EEFF510-595C-4B4C-AE20-0A1BF986118D}"/>
              </a:ext>
            </a:extLst>
          </p:cNvPr>
          <p:cNvCxnSpPr>
            <a:stCxn id="18" idx="1"/>
            <a:endCxn id="31" idx="3"/>
          </p:cNvCxnSpPr>
          <p:nvPr/>
        </p:nvCxnSpPr>
        <p:spPr>
          <a:xfrm flipH="1">
            <a:off x="3544092" y="3097913"/>
            <a:ext cx="22460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21E28BE-C1BE-F845-8239-CE8400004C56}"/>
              </a:ext>
            </a:extLst>
          </p:cNvPr>
          <p:cNvCxnSpPr>
            <a:stCxn id="31" idx="1"/>
            <a:endCxn id="19" idx="3"/>
          </p:cNvCxnSpPr>
          <p:nvPr/>
        </p:nvCxnSpPr>
        <p:spPr>
          <a:xfrm flipH="1">
            <a:off x="2993263" y="3097913"/>
            <a:ext cx="22460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712834D-90AA-C84D-B771-466B819F946B}"/>
              </a:ext>
            </a:extLst>
          </p:cNvPr>
          <p:cNvCxnSpPr>
            <a:stCxn id="22" idx="3"/>
            <a:endCxn id="32" idx="1"/>
          </p:cNvCxnSpPr>
          <p:nvPr/>
        </p:nvCxnSpPr>
        <p:spPr>
          <a:xfrm>
            <a:off x="2993263" y="3992712"/>
            <a:ext cx="22460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FD549F3-4CDF-2746-BC8C-778CE1EBEC3A}"/>
              </a:ext>
            </a:extLst>
          </p:cNvPr>
          <p:cNvCxnSpPr>
            <a:stCxn id="32" idx="3"/>
            <a:endCxn id="21" idx="1"/>
          </p:cNvCxnSpPr>
          <p:nvPr/>
        </p:nvCxnSpPr>
        <p:spPr>
          <a:xfrm>
            <a:off x="3544092" y="3992712"/>
            <a:ext cx="22460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07DD7142-77B6-794D-BEFC-B74B3B4082B4}"/>
              </a:ext>
            </a:extLst>
          </p:cNvPr>
          <p:cNvCxnSpPr>
            <a:stCxn id="21" idx="3"/>
            <a:endCxn id="33" idx="1"/>
          </p:cNvCxnSpPr>
          <p:nvPr/>
        </p:nvCxnSpPr>
        <p:spPr>
          <a:xfrm>
            <a:off x="4890429" y="3992712"/>
            <a:ext cx="22460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F79B797-AF85-5A47-82D9-126EF41E4F11}"/>
              </a:ext>
            </a:extLst>
          </p:cNvPr>
          <p:cNvCxnSpPr>
            <a:stCxn id="33" idx="3"/>
            <a:endCxn id="20" idx="1"/>
          </p:cNvCxnSpPr>
          <p:nvPr/>
        </p:nvCxnSpPr>
        <p:spPr>
          <a:xfrm>
            <a:off x="5441258" y="3992712"/>
            <a:ext cx="224604"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93F1552-6B10-B941-B4CC-59DC87243611}"/>
              </a:ext>
            </a:extLst>
          </p:cNvPr>
          <p:cNvCxnSpPr>
            <a:stCxn id="20" idx="3"/>
            <a:endCxn id="24" idx="2"/>
          </p:cNvCxnSpPr>
          <p:nvPr/>
        </p:nvCxnSpPr>
        <p:spPr>
          <a:xfrm>
            <a:off x="6787594" y="3992712"/>
            <a:ext cx="297871" cy="238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a:extLst>
              <a:ext uri="{FF2B5EF4-FFF2-40B4-BE49-F238E27FC236}">
                <a16:creationId xmlns:a16="http://schemas.microsoft.com/office/drawing/2014/main" id="{8D87F8D6-7967-DB45-826A-748D3E0CF3D2}"/>
              </a:ext>
            </a:extLst>
          </p:cNvPr>
          <p:cNvCxnSpPr>
            <a:stCxn id="19" idx="1"/>
            <a:endCxn id="38" idx="3"/>
          </p:cNvCxnSpPr>
          <p:nvPr/>
        </p:nvCxnSpPr>
        <p:spPr>
          <a:xfrm rot="10800000" flipV="1">
            <a:off x="1646927" y="3097913"/>
            <a:ext cx="224605" cy="452638"/>
          </a:xfrm>
          <a:prstGeom prst="bentConnector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8E6905F2-834A-3C49-B576-645EC27DFCD5}"/>
              </a:ext>
            </a:extLst>
          </p:cNvPr>
          <p:cNvCxnSpPr>
            <a:stCxn id="38" idx="3"/>
            <a:endCxn id="22" idx="1"/>
          </p:cNvCxnSpPr>
          <p:nvPr/>
        </p:nvCxnSpPr>
        <p:spPr>
          <a:xfrm>
            <a:off x="1646926" y="3550551"/>
            <a:ext cx="224605" cy="442161"/>
          </a:xfrm>
          <a:prstGeom prst="bentConnector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327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BF91E-A7CE-4D94-9FCE-6025ADB837E7}"/>
              </a:ext>
            </a:extLst>
          </p:cNvPr>
          <p:cNvSpPr>
            <a:spLocks noGrp="1"/>
          </p:cNvSpPr>
          <p:nvPr>
            <p:ph type="title"/>
          </p:nvPr>
        </p:nvSpPr>
        <p:spPr>
          <a:xfrm>
            <a:off x="694944" y="0"/>
            <a:ext cx="7991856" cy="1030637"/>
          </a:xfrm>
        </p:spPr>
        <p:txBody>
          <a:bodyPr/>
          <a:lstStyle/>
          <a:p>
            <a:r>
              <a:rPr lang="en-US" dirty="0"/>
              <a:t>WORKSHOP</a:t>
            </a:r>
            <a:br>
              <a:rPr lang="en-US" dirty="0"/>
            </a:br>
            <a:r>
              <a:rPr lang="en-US" sz="2400" dirty="0"/>
              <a:t>PRODUCT VALUE STREAM</a:t>
            </a:r>
          </a:p>
        </p:txBody>
      </p:sp>
      <p:sp>
        <p:nvSpPr>
          <p:cNvPr id="4" name="Slide Number Placeholder 3">
            <a:extLst>
              <a:ext uri="{FF2B5EF4-FFF2-40B4-BE49-F238E27FC236}">
                <a16:creationId xmlns:a16="http://schemas.microsoft.com/office/drawing/2014/main" id="{A53EF7C5-293E-4688-BE1D-CB071C256CFF}"/>
              </a:ext>
            </a:extLst>
          </p:cNvPr>
          <p:cNvSpPr>
            <a:spLocks noGrp="1"/>
          </p:cNvSpPr>
          <p:nvPr>
            <p:ph type="sldNum" sz="quarter" idx="11"/>
          </p:nvPr>
        </p:nvSpPr>
        <p:spPr/>
        <p:txBody>
          <a:bodyPr/>
          <a:lstStyle/>
          <a:p>
            <a:fld id="{6575370D-4E78-C44F-8DB3-41D140BF8DE9}" type="slidenum">
              <a:rPr lang="en-US" smtClean="0"/>
              <a:pPr/>
              <a:t>8</a:t>
            </a:fld>
            <a:endParaRPr lang="en-US" dirty="0"/>
          </a:p>
        </p:txBody>
      </p:sp>
      <p:sp>
        <p:nvSpPr>
          <p:cNvPr id="7" name="TextBox 6">
            <a:extLst>
              <a:ext uri="{FF2B5EF4-FFF2-40B4-BE49-F238E27FC236}">
                <a16:creationId xmlns:a16="http://schemas.microsoft.com/office/drawing/2014/main" id="{51F895E7-9D3D-A944-86B9-04B3E9393C43}"/>
              </a:ext>
            </a:extLst>
          </p:cNvPr>
          <p:cNvSpPr txBox="1"/>
          <p:nvPr/>
        </p:nvSpPr>
        <p:spPr>
          <a:xfrm>
            <a:off x="593164" y="1099974"/>
            <a:ext cx="8083296" cy="1077218"/>
          </a:xfrm>
          <a:prstGeom prst="rect">
            <a:avLst/>
          </a:prstGeom>
          <a:noFill/>
        </p:spPr>
        <p:txBody>
          <a:bodyPr wrap="square" rtlCol="0">
            <a:spAutoFit/>
          </a:bodyPr>
          <a:lstStyle/>
          <a:p>
            <a:r>
              <a:rPr lang="en-US" sz="1600" b="1" dirty="0">
                <a:solidFill>
                  <a:srgbClr val="000000"/>
                </a:solidFill>
              </a:rPr>
              <a:t>For each activity, determine if it is V (value-add) or NV (non-value add):</a:t>
            </a:r>
          </a:p>
          <a:p>
            <a:pPr marL="285750" indent="-285750">
              <a:buFont typeface="Arial" panose="020B0604020202020204" pitchFamily="34" charset="0"/>
              <a:buChar char="•"/>
            </a:pPr>
            <a:r>
              <a:rPr lang="en-US" sz="1600" dirty="0">
                <a:solidFill>
                  <a:schemeClr val="bg2">
                    <a:lumMod val="50000"/>
                  </a:schemeClr>
                </a:solidFill>
              </a:rPr>
              <a:t>Can this activity be done by the Agile Team? (PO, Agile Dev Team Members, SM)</a:t>
            </a:r>
          </a:p>
          <a:p>
            <a:pPr marL="285750" indent="-285750">
              <a:buFont typeface="Arial" panose="020B0604020202020204" pitchFamily="34" charset="0"/>
              <a:buChar char="•"/>
            </a:pPr>
            <a:r>
              <a:rPr lang="en-US" sz="1600" dirty="0">
                <a:solidFill>
                  <a:schemeClr val="bg2">
                    <a:lumMod val="50000"/>
                  </a:schemeClr>
                </a:solidFill>
              </a:rPr>
              <a:t>Does this contribute directly to the value of the outcome?</a:t>
            </a:r>
          </a:p>
          <a:p>
            <a:pPr marL="285750" indent="-285750">
              <a:buFont typeface="Arial" panose="020B0604020202020204" pitchFamily="34" charset="0"/>
              <a:buChar char="•"/>
            </a:pPr>
            <a:r>
              <a:rPr lang="en-US" sz="1600" dirty="0">
                <a:solidFill>
                  <a:schemeClr val="bg2">
                    <a:lumMod val="50000"/>
                  </a:schemeClr>
                </a:solidFill>
              </a:rPr>
              <a:t>Is this activity a “Gate”?</a:t>
            </a:r>
          </a:p>
        </p:txBody>
      </p:sp>
      <p:grpSp>
        <p:nvGrpSpPr>
          <p:cNvPr id="17" name="Group 16">
            <a:extLst>
              <a:ext uri="{FF2B5EF4-FFF2-40B4-BE49-F238E27FC236}">
                <a16:creationId xmlns:a16="http://schemas.microsoft.com/office/drawing/2014/main" id="{F8614873-2794-284D-8844-16077CFBEBCF}"/>
              </a:ext>
            </a:extLst>
          </p:cNvPr>
          <p:cNvGrpSpPr/>
          <p:nvPr/>
        </p:nvGrpSpPr>
        <p:grpSpPr>
          <a:xfrm>
            <a:off x="7085465" y="2797923"/>
            <a:ext cx="632389" cy="595209"/>
            <a:chOff x="7085465" y="2797923"/>
            <a:chExt cx="632389" cy="595209"/>
          </a:xfrm>
        </p:grpSpPr>
        <p:sp>
          <p:nvSpPr>
            <p:cNvPr id="8" name="Oval 7">
              <a:extLst>
                <a:ext uri="{FF2B5EF4-FFF2-40B4-BE49-F238E27FC236}">
                  <a16:creationId xmlns:a16="http://schemas.microsoft.com/office/drawing/2014/main" id="{4D7E3E22-F919-F943-98DA-06CE65BB5DF8}"/>
                </a:ext>
              </a:extLst>
            </p:cNvPr>
            <p:cNvSpPr/>
            <p:nvPr/>
          </p:nvSpPr>
          <p:spPr>
            <a:xfrm>
              <a:off x="7085465" y="2802696"/>
              <a:ext cx="632389" cy="59043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1" name="TextBox 10">
              <a:extLst>
                <a:ext uri="{FF2B5EF4-FFF2-40B4-BE49-F238E27FC236}">
                  <a16:creationId xmlns:a16="http://schemas.microsoft.com/office/drawing/2014/main" id="{82023655-4D07-594A-AAE0-F4D1285E4A75}"/>
                </a:ext>
              </a:extLst>
            </p:cNvPr>
            <p:cNvSpPr txBox="1"/>
            <p:nvPr/>
          </p:nvSpPr>
          <p:spPr>
            <a:xfrm>
              <a:off x="7190012" y="2797923"/>
              <a:ext cx="423294" cy="531613"/>
            </a:xfrm>
            <a:prstGeom prst="rect">
              <a:avLst/>
            </a:prstGeom>
            <a:noFill/>
          </p:spPr>
          <p:txBody>
            <a:bodyPr wrap="none" rtlCol="0">
              <a:spAutoFit/>
            </a:bodyPr>
            <a:lstStyle/>
            <a:p>
              <a:r>
                <a:rPr lang="en-US" sz="3200" b="1" dirty="0">
                  <a:solidFill>
                    <a:schemeClr val="bg1"/>
                  </a:solidFill>
                </a:rPr>
                <a:t>?</a:t>
              </a:r>
              <a:endParaRPr lang="en-US" sz="2400" b="1" dirty="0">
                <a:solidFill>
                  <a:schemeClr val="bg1"/>
                </a:solidFill>
              </a:endParaRPr>
            </a:p>
          </p:txBody>
        </p:sp>
      </p:grpSp>
      <p:grpSp>
        <p:nvGrpSpPr>
          <p:cNvPr id="15" name="Group 14">
            <a:extLst>
              <a:ext uri="{FF2B5EF4-FFF2-40B4-BE49-F238E27FC236}">
                <a16:creationId xmlns:a16="http://schemas.microsoft.com/office/drawing/2014/main" id="{3A5B3EAB-304F-6C4B-ABA4-6F3A1B26D1C1}"/>
              </a:ext>
            </a:extLst>
          </p:cNvPr>
          <p:cNvGrpSpPr/>
          <p:nvPr/>
        </p:nvGrpSpPr>
        <p:grpSpPr>
          <a:xfrm>
            <a:off x="8026885" y="2717032"/>
            <a:ext cx="945350" cy="1719303"/>
            <a:chOff x="8061069" y="2571750"/>
            <a:chExt cx="945350" cy="1719303"/>
          </a:xfrm>
        </p:grpSpPr>
        <p:pic>
          <p:nvPicPr>
            <p:cNvPr id="10" name="Picture 2">
              <a:extLst>
                <a:ext uri="{FF2B5EF4-FFF2-40B4-BE49-F238E27FC236}">
                  <a16:creationId xmlns:a16="http://schemas.microsoft.com/office/drawing/2014/main" id="{77B79FF1-9E2C-164F-8594-D74AE9DB31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1069" y="2571750"/>
              <a:ext cx="945350" cy="15561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257EE2B-088E-4F4F-9D22-F43FE0A0293C}"/>
                </a:ext>
              </a:extLst>
            </p:cNvPr>
            <p:cNvSpPr txBox="1"/>
            <p:nvPr/>
          </p:nvSpPr>
          <p:spPr>
            <a:xfrm>
              <a:off x="8151840" y="3921721"/>
              <a:ext cx="854579" cy="369332"/>
            </a:xfrm>
            <a:prstGeom prst="rect">
              <a:avLst/>
            </a:prstGeom>
            <a:noFill/>
          </p:spPr>
          <p:txBody>
            <a:bodyPr wrap="square" rtlCol="0">
              <a:spAutoFit/>
            </a:bodyPr>
            <a:lstStyle/>
            <a:p>
              <a:r>
                <a:rPr lang="en-US" dirty="0">
                  <a:solidFill>
                    <a:srgbClr val="093C71"/>
                  </a:solidFill>
                </a:rPr>
                <a:t>Client</a:t>
              </a:r>
            </a:p>
          </p:txBody>
        </p:sp>
      </p:grpSp>
      <p:sp>
        <p:nvSpPr>
          <p:cNvPr id="16" name="Rounded Rectangle 15">
            <a:extLst>
              <a:ext uri="{FF2B5EF4-FFF2-40B4-BE49-F238E27FC236}">
                <a16:creationId xmlns:a16="http://schemas.microsoft.com/office/drawing/2014/main" id="{D913781C-F0F8-5246-8CB2-965E1698C85B}"/>
              </a:ext>
            </a:extLst>
          </p:cNvPr>
          <p:cNvSpPr/>
          <p:nvPr/>
        </p:nvSpPr>
        <p:spPr>
          <a:xfrm>
            <a:off x="5665862" y="2817401"/>
            <a:ext cx="1121732" cy="561024"/>
          </a:xfrm>
          <a:prstGeom prst="roundRect">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Activity 1</a:t>
            </a:r>
          </a:p>
        </p:txBody>
      </p:sp>
      <p:sp>
        <p:nvSpPr>
          <p:cNvPr id="18" name="Rounded Rectangle 17">
            <a:extLst>
              <a:ext uri="{FF2B5EF4-FFF2-40B4-BE49-F238E27FC236}">
                <a16:creationId xmlns:a16="http://schemas.microsoft.com/office/drawing/2014/main" id="{63DF1602-2AAA-4E4A-AD88-AA2C3531EA26}"/>
              </a:ext>
            </a:extLst>
          </p:cNvPr>
          <p:cNvSpPr/>
          <p:nvPr/>
        </p:nvSpPr>
        <p:spPr>
          <a:xfrm>
            <a:off x="3768697" y="2817401"/>
            <a:ext cx="1121732" cy="561024"/>
          </a:xfrm>
          <a:prstGeom prst="roundRect">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Activity 2</a:t>
            </a:r>
          </a:p>
        </p:txBody>
      </p:sp>
      <p:sp>
        <p:nvSpPr>
          <p:cNvPr id="19" name="Rounded Rectangle 18">
            <a:extLst>
              <a:ext uri="{FF2B5EF4-FFF2-40B4-BE49-F238E27FC236}">
                <a16:creationId xmlns:a16="http://schemas.microsoft.com/office/drawing/2014/main" id="{FD1BB970-71F8-C945-B72B-310F448B0B99}"/>
              </a:ext>
            </a:extLst>
          </p:cNvPr>
          <p:cNvSpPr/>
          <p:nvPr/>
        </p:nvSpPr>
        <p:spPr>
          <a:xfrm>
            <a:off x="1871531" y="2817401"/>
            <a:ext cx="1121732" cy="561024"/>
          </a:xfrm>
          <a:prstGeom prst="roundRect">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Activity 3</a:t>
            </a:r>
          </a:p>
        </p:txBody>
      </p:sp>
      <p:sp>
        <p:nvSpPr>
          <p:cNvPr id="20" name="Rounded Rectangle 19">
            <a:extLst>
              <a:ext uri="{FF2B5EF4-FFF2-40B4-BE49-F238E27FC236}">
                <a16:creationId xmlns:a16="http://schemas.microsoft.com/office/drawing/2014/main" id="{587759B4-5798-4A48-B687-2088193D49DE}"/>
              </a:ext>
            </a:extLst>
          </p:cNvPr>
          <p:cNvSpPr/>
          <p:nvPr/>
        </p:nvSpPr>
        <p:spPr>
          <a:xfrm>
            <a:off x="5665862" y="3712200"/>
            <a:ext cx="1121732" cy="561024"/>
          </a:xfrm>
          <a:prstGeom prst="roundRect">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Activity 6</a:t>
            </a:r>
          </a:p>
        </p:txBody>
      </p:sp>
      <p:sp>
        <p:nvSpPr>
          <p:cNvPr id="21" name="Rounded Rectangle 20">
            <a:extLst>
              <a:ext uri="{FF2B5EF4-FFF2-40B4-BE49-F238E27FC236}">
                <a16:creationId xmlns:a16="http://schemas.microsoft.com/office/drawing/2014/main" id="{1805F8FE-657E-4B48-9188-F789CC713308}"/>
              </a:ext>
            </a:extLst>
          </p:cNvPr>
          <p:cNvSpPr/>
          <p:nvPr/>
        </p:nvSpPr>
        <p:spPr>
          <a:xfrm>
            <a:off x="3768697" y="3712200"/>
            <a:ext cx="1121732" cy="561024"/>
          </a:xfrm>
          <a:prstGeom prst="roundRect">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Activity 5</a:t>
            </a:r>
          </a:p>
        </p:txBody>
      </p:sp>
      <p:sp>
        <p:nvSpPr>
          <p:cNvPr id="22" name="Rounded Rectangle 21">
            <a:extLst>
              <a:ext uri="{FF2B5EF4-FFF2-40B4-BE49-F238E27FC236}">
                <a16:creationId xmlns:a16="http://schemas.microsoft.com/office/drawing/2014/main" id="{11E21DE4-C8D3-AB4F-B64B-3260F00978CC}"/>
              </a:ext>
            </a:extLst>
          </p:cNvPr>
          <p:cNvSpPr/>
          <p:nvPr/>
        </p:nvSpPr>
        <p:spPr>
          <a:xfrm>
            <a:off x="1871531" y="3712200"/>
            <a:ext cx="1121732" cy="561024"/>
          </a:xfrm>
          <a:prstGeom prst="roundRect">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Activity 4</a:t>
            </a:r>
          </a:p>
        </p:txBody>
      </p:sp>
      <p:grpSp>
        <p:nvGrpSpPr>
          <p:cNvPr id="59" name="Group 58">
            <a:extLst>
              <a:ext uri="{FF2B5EF4-FFF2-40B4-BE49-F238E27FC236}">
                <a16:creationId xmlns:a16="http://schemas.microsoft.com/office/drawing/2014/main" id="{7F7C9912-9F69-3F49-856E-0B89F6E3F4FF}"/>
              </a:ext>
            </a:extLst>
          </p:cNvPr>
          <p:cNvGrpSpPr/>
          <p:nvPr/>
        </p:nvGrpSpPr>
        <p:grpSpPr>
          <a:xfrm>
            <a:off x="7085465" y="3699880"/>
            <a:ext cx="632389" cy="590436"/>
            <a:chOff x="7085465" y="3682788"/>
            <a:chExt cx="632389" cy="590436"/>
          </a:xfrm>
        </p:grpSpPr>
        <p:sp>
          <p:nvSpPr>
            <p:cNvPr id="24" name="Oval 23">
              <a:extLst>
                <a:ext uri="{FF2B5EF4-FFF2-40B4-BE49-F238E27FC236}">
                  <a16:creationId xmlns:a16="http://schemas.microsoft.com/office/drawing/2014/main" id="{54E316BD-F082-0640-AE68-A9023C3B5F24}"/>
                </a:ext>
              </a:extLst>
            </p:cNvPr>
            <p:cNvSpPr/>
            <p:nvPr/>
          </p:nvSpPr>
          <p:spPr>
            <a:xfrm>
              <a:off x="7085465" y="3682788"/>
              <a:ext cx="632389" cy="5904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25" name="TextBox 24">
              <a:extLst>
                <a:ext uri="{FF2B5EF4-FFF2-40B4-BE49-F238E27FC236}">
                  <a16:creationId xmlns:a16="http://schemas.microsoft.com/office/drawing/2014/main" id="{787780AF-4DAF-5F40-9D92-B7179927D91B}"/>
                </a:ext>
              </a:extLst>
            </p:cNvPr>
            <p:cNvSpPr txBox="1"/>
            <p:nvPr/>
          </p:nvSpPr>
          <p:spPr>
            <a:xfrm>
              <a:off x="7249834" y="3686561"/>
              <a:ext cx="320922" cy="584775"/>
            </a:xfrm>
            <a:prstGeom prst="rect">
              <a:avLst/>
            </a:prstGeom>
            <a:noFill/>
          </p:spPr>
          <p:txBody>
            <a:bodyPr wrap="none" rtlCol="0">
              <a:spAutoFit/>
            </a:bodyPr>
            <a:lstStyle/>
            <a:p>
              <a:r>
                <a:rPr lang="en-US" sz="3200" b="1" dirty="0">
                  <a:solidFill>
                    <a:schemeClr val="bg1"/>
                  </a:solidFill>
                </a:rPr>
                <a:t>!</a:t>
              </a:r>
              <a:endParaRPr lang="en-US" sz="2400" b="1" dirty="0">
                <a:solidFill>
                  <a:schemeClr val="bg1"/>
                </a:solidFill>
              </a:endParaRPr>
            </a:p>
          </p:txBody>
        </p:sp>
      </p:grpSp>
      <p:pic>
        <p:nvPicPr>
          <p:cNvPr id="30" name="Picture 29" descr="Icon&#10;&#10;Description automatically generated">
            <a:extLst>
              <a:ext uri="{FF2B5EF4-FFF2-40B4-BE49-F238E27FC236}">
                <a16:creationId xmlns:a16="http://schemas.microsoft.com/office/drawing/2014/main" id="{3D8839F0-B923-E947-BD74-7A4B2946F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5034" y="2915162"/>
            <a:ext cx="326224" cy="365502"/>
          </a:xfrm>
          <a:prstGeom prst="rect">
            <a:avLst/>
          </a:prstGeom>
        </p:spPr>
      </p:pic>
      <p:pic>
        <p:nvPicPr>
          <p:cNvPr id="31" name="Picture 30" descr="Icon&#10;&#10;Description automatically generated">
            <a:extLst>
              <a:ext uri="{FF2B5EF4-FFF2-40B4-BE49-F238E27FC236}">
                <a16:creationId xmlns:a16="http://schemas.microsoft.com/office/drawing/2014/main" id="{40E78316-E064-9D4A-9218-5A4429000D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7868" y="2915162"/>
            <a:ext cx="326224" cy="365502"/>
          </a:xfrm>
          <a:prstGeom prst="rect">
            <a:avLst/>
          </a:prstGeom>
        </p:spPr>
      </p:pic>
      <p:pic>
        <p:nvPicPr>
          <p:cNvPr id="32" name="Picture 31" descr="Icon&#10;&#10;Description automatically generated">
            <a:extLst>
              <a:ext uri="{FF2B5EF4-FFF2-40B4-BE49-F238E27FC236}">
                <a16:creationId xmlns:a16="http://schemas.microsoft.com/office/drawing/2014/main" id="{430AA80C-8A3C-F341-81DE-2A967AE8A1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7868" y="3809961"/>
            <a:ext cx="326224" cy="365502"/>
          </a:xfrm>
          <a:prstGeom prst="rect">
            <a:avLst/>
          </a:prstGeom>
        </p:spPr>
      </p:pic>
      <p:pic>
        <p:nvPicPr>
          <p:cNvPr id="33" name="Picture 32" descr="Icon&#10;&#10;Description automatically generated">
            <a:extLst>
              <a:ext uri="{FF2B5EF4-FFF2-40B4-BE49-F238E27FC236}">
                <a16:creationId xmlns:a16="http://schemas.microsoft.com/office/drawing/2014/main" id="{2500D392-E5EE-E94A-8009-557E79FAA4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5034" y="3809961"/>
            <a:ext cx="326224" cy="365502"/>
          </a:xfrm>
          <a:prstGeom prst="rect">
            <a:avLst/>
          </a:prstGeom>
        </p:spPr>
      </p:pic>
      <p:grpSp>
        <p:nvGrpSpPr>
          <p:cNvPr id="35" name="Group 34">
            <a:extLst>
              <a:ext uri="{FF2B5EF4-FFF2-40B4-BE49-F238E27FC236}">
                <a16:creationId xmlns:a16="http://schemas.microsoft.com/office/drawing/2014/main" id="{0374C671-0BF9-0F4A-9A19-3D67F1503620}"/>
              </a:ext>
            </a:extLst>
          </p:cNvPr>
          <p:cNvGrpSpPr/>
          <p:nvPr/>
        </p:nvGrpSpPr>
        <p:grpSpPr>
          <a:xfrm>
            <a:off x="161151" y="2816435"/>
            <a:ext cx="1485775" cy="1550796"/>
            <a:chOff x="3737553" y="2628596"/>
            <a:chExt cx="1628196" cy="1713907"/>
          </a:xfrm>
        </p:grpSpPr>
        <p:grpSp>
          <p:nvGrpSpPr>
            <p:cNvPr id="36" name="Group 35">
              <a:extLst>
                <a:ext uri="{FF2B5EF4-FFF2-40B4-BE49-F238E27FC236}">
                  <a16:creationId xmlns:a16="http://schemas.microsoft.com/office/drawing/2014/main" id="{98288FF7-9741-A547-BE3C-193326019423}"/>
                </a:ext>
              </a:extLst>
            </p:cNvPr>
            <p:cNvGrpSpPr/>
            <p:nvPr/>
          </p:nvGrpSpPr>
          <p:grpSpPr>
            <a:xfrm>
              <a:off x="3737553" y="2628596"/>
              <a:ext cx="1628196" cy="1587481"/>
              <a:chOff x="5198740" y="1933248"/>
              <a:chExt cx="1628196" cy="1587481"/>
            </a:xfrm>
          </p:grpSpPr>
          <p:pic>
            <p:nvPicPr>
              <p:cNvPr id="38" name="Picture 6">
                <a:extLst>
                  <a:ext uri="{FF2B5EF4-FFF2-40B4-BE49-F238E27FC236}">
                    <a16:creationId xmlns:a16="http://schemas.microsoft.com/office/drawing/2014/main" id="{6958B5AE-1628-1A4A-89FE-BA834E9A5F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5523" y="2063796"/>
                <a:ext cx="911413" cy="136156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a:extLst>
                  <a:ext uri="{FF2B5EF4-FFF2-40B4-BE49-F238E27FC236}">
                    <a16:creationId xmlns:a16="http://schemas.microsoft.com/office/drawing/2014/main" id="{433E3AAD-C8AB-CD49-80B4-880E65E95C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951" y="1933248"/>
                <a:ext cx="845770" cy="1390696"/>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a:extLst>
                  <a:ext uri="{FF2B5EF4-FFF2-40B4-BE49-F238E27FC236}">
                    <a16:creationId xmlns:a16="http://schemas.microsoft.com/office/drawing/2014/main" id="{495E664D-A06B-8941-BFB6-CC9E2AD90E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8740" y="2063796"/>
                <a:ext cx="993093" cy="1456933"/>
              </a:xfrm>
              <a:prstGeom prst="rect">
                <a:avLst/>
              </a:prstGeom>
              <a:noFill/>
              <a:extLst>
                <a:ext uri="{909E8E84-426E-40DD-AFC4-6F175D3DCCD1}">
                  <a14:hiddenFill xmlns:a14="http://schemas.microsoft.com/office/drawing/2010/main">
                    <a:solidFill>
                      <a:srgbClr val="FFFFFF"/>
                    </a:solidFill>
                  </a14:hiddenFill>
                </a:ext>
              </a:extLst>
            </p:spPr>
          </p:pic>
        </p:grpSp>
        <p:sp>
          <p:nvSpPr>
            <p:cNvPr id="37" name="Rounded Rectangle 36">
              <a:extLst>
                <a:ext uri="{FF2B5EF4-FFF2-40B4-BE49-F238E27FC236}">
                  <a16:creationId xmlns:a16="http://schemas.microsoft.com/office/drawing/2014/main" id="{4B5B591F-7DAE-D446-8F61-6CDEB3D652AE}"/>
                </a:ext>
              </a:extLst>
            </p:cNvPr>
            <p:cNvSpPr/>
            <p:nvPr/>
          </p:nvSpPr>
          <p:spPr>
            <a:xfrm>
              <a:off x="3811214" y="4120706"/>
              <a:ext cx="1528582" cy="221797"/>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Agile Dev Team</a:t>
              </a:r>
              <a:endParaRPr lang="en-US" sz="1600" dirty="0"/>
            </a:p>
          </p:txBody>
        </p:sp>
      </p:grpSp>
      <p:cxnSp>
        <p:nvCxnSpPr>
          <p:cNvPr id="29" name="Straight Arrow Connector 28">
            <a:extLst>
              <a:ext uri="{FF2B5EF4-FFF2-40B4-BE49-F238E27FC236}">
                <a16:creationId xmlns:a16="http://schemas.microsoft.com/office/drawing/2014/main" id="{267E9E27-7D18-ED48-B600-FB601F733E21}"/>
              </a:ext>
            </a:extLst>
          </p:cNvPr>
          <p:cNvCxnSpPr>
            <a:stCxn id="8" idx="2"/>
            <a:endCxn id="16" idx="3"/>
          </p:cNvCxnSpPr>
          <p:nvPr/>
        </p:nvCxnSpPr>
        <p:spPr>
          <a:xfrm flipH="1" flipV="1">
            <a:off x="6787594" y="3097913"/>
            <a:ext cx="297871" cy="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1D8C1D4-9EF1-F14F-B004-B88FF5053702}"/>
              </a:ext>
            </a:extLst>
          </p:cNvPr>
          <p:cNvCxnSpPr>
            <a:stCxn id="16" idx="1"/>
            <a:endCxn id="30" idx="3"/>
          </p:cNvCxnSpPr>
          <p:nvPr/>
        </p:nvCxnSpPr>
        <p:spPr>
          <a:xfrm flipH="1">
            <a:off x="5441258" y="3097913"/>
            <a:ext cx="224604"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17DB778-BD4E-3D45-B926-056034F32236}"/>
              </a:ext>
            </a:extLst>
          </p:cNvPr>
          <p:cNvCxnSpPr>
            <a:stCxn id="30" idx="1"/>
            <a:endCxn id="18" idx="3"/>
          </p:cNvCxnSpPr>
          <p:nvPr/>
        </p:nvCxnSpPr>
        <p:spPr>
          <a:xfrm flipH="1">
            <a:off x="4890429" y="3097913"/>
            <a:ext cx="22460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EEFF510-595C-4B4C-AE20-0A1BF986118D}"/>
              </a:ext>
            </a:extLst>
          </p:cNvPr>
          <p:cNvCxnSpPr>
            <a:stCxn id="18" idx="1"/>
            <a:endCxn id="31" idx="3"/>
          </p:cNvCxnSpPr>
          <p:nvPr/>
        </p:nvCxnSpPr>
        <p:spPr>
          <a:xfrm flipH="1">
            <a:off x="3544092" y="3097913"/>
            <a:ext cx="22460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21E28BE-C1BE-F845-8239-CE8400004C56}"/>
              </a:ext>
            </a:extLst>
          </p:cNvPr>
          <p:cNvCxnSpPr>
            <a:stCxn id="31" idx="1"/>
            <a:endCxn id="19" idx="3"/>
          </p:cNvCxnSpPr>
          <p:nvPr/>
        </p:nvCxnSpPr>
        <p:spPr>
          <a:xfrm flipH="1">
            <a:off x="2993263" y="3097913"/>
            <a:ext cx="22460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712834D-90AA-C84D-B771-466B819F946B}"/>
              </a:ext>
            </a:extLst>
          </p:cNvPr>
          <p:cNvCxnSpPr>
            <a:stCxn id="22" idx="3"/>
            <a:endCxn id="32" idx="1"/>
          </p:cNvCxnSpPr>
          <p:nvPr/>
        </p:nvCxnSpPr>
        <p:spPr>
          <a:xfrm>
            <a:off x="2993263" y="3992712"/>
            <a:ext cx="22460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FD549F3-4CDF-2746-BC8C-778CE1EBEC3A}"/>
              </a:ext>
            </a:extLst>
          </p:cNvPr>
          <p:cNvCxnSpPr>
            <a:stCxn id="32" idx="3"/>
            <a:endCxn id="21" idx="1"/>
          </p:cNvCxnSpPr>
          <p:nvPr/>
        </p:nvCxnSpPr>
        <p:spPr>
          <a:xfrm>
            <a:off x="3544092" y="3992712"/>
            <a:ext cx="22460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07DD7142-77B6-794D-BEFC-B74B3B4082B4}"/>
              </a:ext>
            </a:extLst>
          </p:cNvPr>
          <p:cNvCxnSpPr>
            <a:stCxn id="21" idx="3"/>
            <a:endCxn id="33" idx="1"/>
          </p:cNvCxnSpPr>
          <p:nvPr/>
        </p:nvCxnSpPr>
        <p:spPr>
          <a:xfrm>
            <a:off x="4890429" y="3992712"/>
            <a:ext cx="22460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F79B797-AF85-5A47-82D9-126EF41E4F11}"/>
              </a:ext>
            </a:extLst>
          </p:cNvPr>
          <p:cNvCxnSpPr>
            <a:stCxn id="33" idx="3"/>
            <a:endCxn id="20" idx="1"/>
          </p:cNvCxnSpPr>
          <p:nvPr/>
        </p:nvCxnSpPr>
        <p:spPr>
          <a:xfrm>
            <a:off x="5441258" y="3992712"/>
            <a:ext cx="224604"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93F1552-6B10-B941-B4CC-59DC87243611}"/>
              </a:ext>
            </a:extLst>
          </p:cNvPr>
          <p:cNvCxnSpPr>
            <a:stCxn id="20" idx="3"/>
            <a:endCxn id="24" idx="2"/>
          </p:cNvCxnSpPr>
          <p:nvPr/>
        </p:nvCxnSpPr>
        <p:spPr>
          <a:xfrm>
            <a:off x="6787594" y="3992712"/>
            <a:ext cx="297871" cy="238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a:extLst>
              <a:ext uri="{FF2B5EF4-FFF2-40B4-BE49-F238E27FC236}">
                <a16:creationId xmlns:a16="http://schemas.microsoft.com/office/drawing/2014/main" id="{8D87F8D6-7967-DB45-826A-748D3E0CF3D2}"/>
              </a:ext>
            </a:extLst>
          </p:cNvPr>
          <p:cNvCxnSpPr>
            <a:stCxn id="19" idx="1"/>
            <a:endCxn id="38" idx="3"/>
          </p:cNvCxnSpPr>
          <p:nvPr/>
        </p:nvCxnSpPr>
        <p:spPr>
          <a:xfrm rot="10800000" flipV="1">
            <a:off x="1646927" y="3097913"/>
            <a:ext cx="224605" cy="452638"/>
          </a:xfrm>
          <a:prstGeom prst="bentConnector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8E6905F2-834A-3C49-B576-645EC27DFCD5}"/>
              </a:ext>
            </a:extLst>
          </p:cNvPr>
          <p:cNvCxnSpPr>
            <a:stCxn id="38" idx="3"/>
            <a:endCxn id="22" idx="1"/>
          </p:cNvCxnSpPr>
          <p:nvPr/>
        </p:nvCxnSpPr>
        <p:spPr>
          <a:xfrm>
            <a:off x="1646926" y="3550551"/>
            <a:ext cx="224605" cy="442161"/>
          </a:xfrm>
          <a:prstGeom prst="bentConnector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24AAB159-5E70-2441-87C2-501F5BA2F6A1}"/>
              </a:ext>
            </a:extLst>
          </p:cNvPr>
          <p:cNvSpPr/>
          <p:nvPr/>
        </p:nvSpPr>
        <p:spPr>
          <a:xfrm>
            <a:off x="228369" y="2717032"/>
            <a:ext cx="5437493" cy="165019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45" name="Rectangle 44">
            <a:extLst>
              <a:ext uri="{FF2B5EF4-FFF2-40B4-BE49-F238E27FC236}">
                <a16:creationId xmlns:a16="http://schemas.microsoft.com/office/drawing/2014/main" id="{0709BCDE-AB07-D643-8F6F-9707FBB2638F}"/>
              </a:ext>
            </a:extLst>
          </p:cNvPr>
          <p:cNvSpPr/>
          <p:nvPr/>
        </p:nvSpPr>
        <p:spPr>
          <a:xfrm>
            <a:off x="6787593" y="2768598"/>
            <a:ext cx="2084752" cy="165019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47" name="Rectangle 46">
            <a:extLst>
              <a:ext uri="{FF2B5EF4-FFF2-40B4-BE49-F238E27FC236}">
                <a16:creationId xmlns:a16="http://schemas.microsoft.com/office/drawing/2014/main" id="{2894E29B-3888-3646-9CD7-419288BD2981}"/>
              </a:ext>
            </a:extLst>
          </p:cNvPr>
          <p:cNvSpPr/>
          <p:nvPr/>
        </p:nvSpPr>
        <p:spPr>
          <a:xfrm>
            <a:off x="5661934" y="3550551"/>
            <a:ext cx="1125658" cy="9677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pic>
        <p:nvPicPr>
          <p:cNvPr id="6" name="Picture 5" descr="A picture containing text, sign&#10;&#10;Description automatically generated">
            <a:extLst>
              <a:ext uri="{FF2B5EF4-FFF2-40B4-BE49-F238E27FC236}">
                <a16:creationId xmlns:a16="http://schemas.microsoft.com/office/drawing/2014/main" id="{35DAB233-D9F8-214C-8C65-F53E150B3D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53639" y="1927083"/>
            <a:ext cx="227341" cy="221462"/>
          </a:xfrm>
          <a:prstGeom prst="rect">
            <a:avLst/>
          </a:prstGeom>
        </p:spPr>
      </p:pic>
      <p:pic>
        <p:nvPicPr>
          <p:cNvPr id="13" name="Picture 12" descr="Icon&#10;&#10;Description automatically generated">
            <a:extLst>
              <a:ext uri="{FF2B5EF4-FFF2-40B4-BE49-F238E27FC236}">
                <a16:creationId xmlns:a16="http://schemas.microsoft.com/office/drawing/2014/main" id="{49244989-D134-FC42-AD9F-1010487604F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17604" y="1417121"/>
            <a:ext cx="227341" cy="221462"/>
          </a:xfrm>
          <a:prstGeom prst="rect">
            <a:avLst/>
          </a:prstGeom>
        </p:spPr>
      </p:pic>
      <p:pic>
        <p:nvPicPr>
          <p:cNvPr id="51" name="Picture 50" descr="Icon&#10;&#10;Description automatically generated">
            <a:extLst>
              <a:ext uri="{FF2B5EF4-FFF2-40B4-BE49-F238E27FC236}">
                <a16:creationId xmlns:a16="http://schemas.microsoft.com/office/drawing/2014/main" id="{47AF97E5-4A5C-B144-9F00-FB6C0FE4E10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11092" y="1638583"/>
            <a:ext cx="227341" cy="221462"/>
          </a:xfrm>
          <a:prstGeom prst="rect">
            <a:avLst/>
          </a:prstGeom>
        </p:spPr>
      </p:pic>
    </p:spTree>
    <p:extLst>
      <p:ext uri="{BB962C8B-B14F-4D97-AF65-F5344CB8AC3E}">
        <p14:creationId xmlns:p14="http://schemas.microsoft.com/office/powerpoint/2010/main" val="3553654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BF91E-A7CE-4D94-9FCE-6025ADB837E7}"/>
              </a:ext>
            </a:extLst>
          </p:cNvPr>
          <p:cNvSpPr>
            <a:spLocks noGrp="1"/>
          </p:cNvSpPr>
          <p:nvPr>
            <p:ph type="title"/>
          </p:nvPr>
        </p:nvSpPr>
        <p:spPr>
          <a:xfrm>
            <a:off x="694944" y="0"/>
            <a:ext cx="7991856" cy="1030637"/>
          </a:xfrm>
        </p:spPr>
        <p:txBody>
          <a:bodyPr/>
          <a:lstStyle/>
          <a:p>
            <a:r>
              <a:rPr lang="en-US" dirty="0"/>
              <a:t>WORKSHOP</a:t>
            </a:r>
            <a:br>
              <a:rPr lang="en-US" dirty="0"/>
            </a:br>
            <a:r>
              <a:rPr lang="en-US" sz="2400" dirty="0"/>
              <a:t>PRODUCT VALUE STREAM</a:t>
            </a:r>
          </a:p>
        </p:txBody>
      </p:sp>
      <p:sp>
        <p:nvSpPr>
          <p:cNvPr id="4" name="Slide Number Placeholder 3">
            <a:extLst>
              <a:ext uri="{FF2B5EF4-FFF2-40B4-BE49-F238E27FC236}">
                <a16:creationId xmlns:a16="http://schemas.microsoft.com/office/drawing/2014/main" id="{A53EF7C5-293E-4688-BE1D-CB071C256CFF}"/>
              </a:ext>
            </a:extLst>
          </p:cNvPr>
          <p:cNvSpPr>
            <a:spLocks noGrp="1"/>
          </p:cNvSpPr>
          <p:nvPr>
            <p:ph type="sldNum" sz="quarter" idx="11"/>
          </p:nvPr>
        </p:nvSpPr>
        <p:spPr/>
        <p:txBody>
          <a:bodyPr/>
          <a:lstStyle/>
          <a:p>
            <a:fld id="{6575370D-4E78-C44F-8DB3-41D140BF8DE9}" type="slidenum">
              <a:rPr lang="en-US" smtClean="0"/>
              <a:pPr/>
              <a:t>9</a:t>
            </a:fld>
            <a:endParaRPr lang="en-US" dirty="0"/>
          </a:p>
        </p:txBody>
      </p:sp>
      <p:sp>
        <p:nvSpPr>
          <p:cNvPr id="7" name="TextBox 6">
            <a:extLst>
              <a:ext uri="{FF2B5EF4-FFF2-40B4-BE49-F238E27FC236}">
                <a16:creationId xmlns:a16="http://schemas.microsoft.com/office/drawing/2014/main" id="{51F895E7-9D3D-A944-86B9-04B3E9393C43}"/>
              </a:ext>
            </a:extLst>
          </p:cNvPr>
          <p:cNvSpPr txBox="1"/>
          <p:nvPr/>
        </p:nvSpPr>
        <p:spPr>
          <a:xfrm>
            <a:off x="593164" y="1099974"/>
            <a:ext cx="8083296" cy="1569660"/>
          </a:xfrm>
          <a:prstGeom prst="rect">
            <a:avLst/>
          </a:prstGeom>
          <a:noFill/>
        </p:spPr>
        <p:txBody>
          <a:bodyPr wrap="square" rtlCol="0">
            <a:spAutoFit/>
          </a:bodyPr>
          <a:lstStyle/>
          <a:p>
            <a:r>
              <a:rPr lang="en-US" sz="1600" b="1" dirty="0">
                <a:solidFill>
                  <a:srgbClr val="000000"/>
                </a:solidFill>
              </a:rPr>
              <a:t>Between each activity, is there W (wait time) or NW (Non-wait time)?</a:t>
            </a:r>
          </a:p>
          <a:p>
            <a:pPr marL="285750" indent="-285750">
              <a:buFont typeface="Arial" panose="020B0604020202020204" pitchFamily="34" charset="0"/>
              <a:buChar char="•"/>
            </a:pPr>
            <a:r>
              <a:rPr lang="en-US" sz="1600" dirty="0">
                <a:solidFill>
                  <a:schemeClr val="bg2">
                    <a:lumMod val="50000"/>
                  </a:schemeClr>
                </a:solidFill>
              </a:rPr>
              <a:t>Is the movement between activities… </a:t>
            </a:r>
          </a:p>
          <a:p>
            <a:pPr marL="742950" lvl="1" indent="-285750">
              <a:buFont typeface="Arial" panose="020B0604020202020204" pitchFamily="34" charset="0"/>
              <a:buChar char="•"/>
            </a:pPr>
            <a:r>
              <a:rPr lang="en-US" sz="1600" dirty="0">
                <a:solidFill>
                  <a:schemeClr val="bg2">
                    <a:lumMod val="50000"/>
                  </a:schemeClr>
                </a:solidFill>
              </a:rPr>
              <a:t>on-demand (as opposed to scheduled periodically)?</a:t>
            </a:r>
          </a:p>
          <a:p>
            <a:pPr marL="742950" lvl="1" indent="-285750">
              <a:buFont typeface="Arial" panose="020B0604020202020204" pitchFamily="34" charset="0"/>
              <a:buChar char="•"/>
            </a:pPr>
            <a:r>
              <a:rPr lang="en-US" sz="1600" dirty="0">
                <a:solidFill>
                  <a:schemeClr val="bg2">
                    <a:lumMod val="50000"/>
                  </a:schemeClr>
                </a:solidFill>
              </a:rPr>
              <a:t>push (as opposed to pull)? </a:t>
            </a:r>
          </a:p>
          <a:p>
            <a:pPr marL="285750" indent="-285750">
              <a:buFont typeface="Arial" panose="020B0604020202020204" pitchFamily="34" charset="0"/>
              <a:buChar char="•"/>
            </a:pPr>
            <a:r>
              <a:rPr lang="en-US" sz="1600" dirty="0">
                <a:solidFill>
                  <a:schemeClr val="bg2">
                    <a:lumMod val="50000"/>
                  </a:schemeClr>
                </a:solidFill>
              </a:rPr>
              <a:t>Is the next actor in the activity chain a fixed person (as opposed to a role where multiple people could do the activity)?</a:t>
            </a:r>
          </a:p>
        </p:txBody>
      </p:sp>
      <p:grpSp>
        <p:nvGrpSpPr>
          <p:cNvPr id="17" name="Group 16">
            <a:extLst>
              <a:ext uri="{FF2B5EF4-FFF2-40B4-BE49-F238E27FC236}">
                <a16:creationId xmlns:a16="http://schemas.microsoft.com/office/drawing/2014/main" id="{F8614873-2794-284D-8844-16077CFBEBCF}"/>
              </a:ext>
            </a:extLst>
          </p:cNvPr>
          <p:cNvGrpSpPr/>
          <p:nvPr/>
        </p:nvGrpSpPr>
        <p:grpSpPr>
          <a:xfrm>
            <a:off x="7085465" y="2797923"/>
            <a:ext cx="632389" cy="595209"/>
            <a:chOff x="7085465" y="2797923"/>
            <a:chExt cx="632389" cy="595209"/>
          </a:xfrm>
        </p:grpSpPr>
        <p:sp>
          <p:nvSpPr>
            <p:cNvPr id="8" name="Oval 7">
              <a:extLst>
                <a:ext uri="{FF2B5EF4-FFF2-40B4-BE49-F238E27FC236}">
                  <a16:creationId xmlns:a16="http://schemas.microsoft.com/office/drawing/2014/main" id="{4D7E3E22-F919-F943-98DA-06CE65BB5DF8}"/>
                </a:ext>
              </a:extLst>
            </p:cNvPr>
            <p:cNvSpPr/>
            <p:nvPr/>
          </p:nvSpPr>
          <p:spPr>
            <a:xfrm>
              <a:off x="7085465" y="2802696"/>
              <a:ext cx="632389" cy="59043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1" name="TextBox 10">
              <a:extLst>
                <a:ext uri="{FF2B5EF4-FFF2-40B4-BE49-F238E27FC236}">
                  <a16:creationId xmlns:a16="http://schemas.microsoft.com/office/drawing/2014/main" id="{82023655-4D07-594A-AAE0-F4D1285E4A75}"/>
                </a:ext>
              </a:extLst>
            </p:cNvPr>
            <p:cNvSpPr txBox="1"/>
            <p:nvPr/>
          </p:nvSpPr>
          <p:spPr>
            <a:xfrm>
              <a:off x="7190012" y="2797923"/>
              <a:ext cx="423294" cy="531613"/>
            </a:xfrm>
            <a:prstGeom prst="rect">
              <a:avLst/>
            </a:prstGeom>
            <a:noFill/>
          </p:spPr>
          <p:txBody>
            <a:bodyPr wrap="none" rtlCol="0">
              <a:spAutoFit/>
            </a:bodyPr>
            <a:lstStyle/>
            <a:p>
              <a:r>
                <a:rPr lang="en-US" sz="3200" b="1" dirty="0">
                  <a:solidFill>
                    <a:schemeClr val="bg1"/>
                  </a:solidFill>
                </a:rPr>
                <a:t>?</a:t>
              </a:r>
              <a:endParaRPr lang="en-US" sz="2400" b="1" dirty="0">
                <a:solidFill>
                  <a:schemeClr val="bg1"/>
                </a:solidFill>
              </a:endParaRPr>
            </a:p>
          </p:txBody>
        </p:sp>
      </p:grpSp>
      <p:grpSp>
        <p:nvGrpSpPr>
          <p:cNvPr id="15" name="Group 14">
            <a:extLst>
              <a:ext uri="{FF2B5EF4-FFF2-40B4-BE49-F238E27FC236}">
                <a16:creationId xmlns:a16="http://schemas.microsoft.com/office/drawing/2014/main" id="{3A5B3EAB-304F-6C4B-ABA4-6F3A1B26D1C1}"/>
              </a:ext>
            </a:extLst>
          </p:cNvPr>
          <p:cNvGrpSpPr/>
          <p:nvPr/>
        </p:nvGrpSpPr>
        <p:grpSpPr>
          <a:xfrm>
            <a:off x="8026885" y="2717032"/>
            <a:ext cx="945350" cy="1719303"/>
            <a:chOff x="8061069" y="2571750"/>
            <a:chExt cx="945350" cy="1719303"/>
          </a:xfrm>
        </p:grpSpPr>
        <p:pic>
          <p:nvPicPr>
            <p:cNvPr id="10" name="Picture 2">
              <a:extLst>
                <a:ext uri="{FF2B5EF4-FFF2-40B4-BE49-F238E27FC236}">
                  <a16:creationId xmlns:a16="http://schemas.microsoft.com/office/drawing/2014/main" id="{77B79FF1-9E2C-164F-8594-D74AE9DB31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1069" y="2571750"/>
              <a:ext cx="945350" cy="15561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257EE2B-088E-4F4F-9D22-F43FE0A0293C}"/>
                </a:ext>
              </a:extLst>
            </p:cNvPr>
            <p:cNvSpPr txBox="1"/>
            <p:nvPr/>
          </p:nvSpPr>
          <p:spPr>
            <a:xfrm>
              <a:off x="8151840" y="3921721"/>
              <a:ext cx="854579" cy="369332"/>
            </a:xfrm>
            <a:prstGeom prst="rect">
              <a:avLst/>
            </a:prstGeom>
            <a:noFill/>
          </p:spPr>
          <p:txBody>
            <a:bodyPr wrap="square" rtlCol="0">
              <a:spAutoFit/>
            </a:bodyPr>
            <a:lstStyle/>
            <a:p>
              <a:r>
                <a:rPr lang="en-US" dirty="0">
                  <a:solidFill>
                    <a:srgbClr val="093C71"/>
                  </a:solidFill>
                </a:rPr>
                <a:t>Client</a:t>
              </a:r>
            </a:p>
          </p:txBody>
        </p:sp>
      </p:grpSp>
      <p:sp>
        <p:nvSpPr>
          <p:cNvPr id="16" name="Rounded Rectangle 15">
            <a:extLst>
              <a:ext uri="{FF2B5EF4-FFF2-40B4-BE49-F238E27FC236}">
                <a16:creationId xmlns:a16="http://schemas.microsoft.com/office/drawing/2014/main" id="{D913781C-F0F8-5246-8CB2-965E1698C85B}"/>
              </a:ext>
            </a:extLst>
          </p:cNvPr>
          <p:cNvSpPr/>
          <p:nvPr/>
        </p:nvSpPr>
        <p:spPr>
          <a:xfrm>
            <a:off x="5665862" y="2817401"/>
            <a:ext cx="1121732" cy="561024"/>
          </a:xfrm>
          <a:prstGeom prst="roundRect">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Activity 1</a:t>
            </a:r>
          </a:p>
        </p:txBody>
      </p:sp>
      <p:sp>
        <p:nvSpPr>
          <p:cNvPr id="18" name="Rounded Rectangle 17">
            <a:extLst>
              <a:ext uri="{FF2B5EF4-FFF2-40B4-BE49-F238E27FC236}">
                <a16:creationId xmlns:a16="http://schemas.microsoft.com/office/drawing/2014/main" id="{63DF1602-2AAA-4E4A-AD88-AA2C3531EA26}"/>
              </a:ext>
            </a:extLst>
          </p:cNvPr>
          <p:cNvSpPr/>
          <p:nvPr/>
        </p:nvSpPr>
        <p:spPr>
          <a:xfrm>
            <a:off x="3768697" y="2817401"/>
            <a:ext cx="1121732" cy="561024"/>
          </a:xfrm>
          <a:prstGeom prst="roundRect">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Activity 2</a:t>
            </a:r>
          </a:p>
        </p:txBody>
      </p:sp>
      <p:sp>
        <p:nvSpPr>
          <p:cNvPr id="19" name="Rounded Rectangle 18">
            <a:extLst>
              <a:ext uri="{FF2B5EF4-FFF2-40B4-BE49-F238E27FC236}">
                <a16:creationId xmlns:a16="http://schemas.microsoft.com/office/drawing/2014/main" id="{FD1BB970-71F8-C945-B72B-310F448B0B99}"/>
              </a:ext>
            </a:extLst>
          </p:cNvPr>
          <p:cNvSpPr/>
          <p:nvPr/>
        </p:nvSpPr>
        <p:spPr>
          <a:xfrm>
            <a:off x="1871531" y="2817401"/>
            <a:ext cx="1121732" cy="561024"/>
          </a:xfrm>
          <a:prstGeom prst="roundRect">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Activity 3</a:t>
            </a:r>
          </a:p>
        </p:txBody>
      </p:sp>
      <p:sp>
        <p:nvSpPr>
          <p:cNvPr id="20" name="Rounded Rectangle 19">
            <a:extLst>
              <a:ext uri="{FF2B5EF4-FFF2-40B4-BE49-F238E27FC236}">
                <a16:creationId xmlns:a16="http://schemas.microsoft.com/office/drawing/2014/main" id="{587759B4-5798-4A48-B687-2088193D49DE}"/>
              </a:ext>
            </a:extLst>
          </p:cNvPr>
          <p:cNvSpPr/>
          <p:nvPr/>
        </p:nvSpPr>
        <p:spPr>
          <a:xfrm>
            <a:off x="5665862" y="3712200"/>
            <a:ext cx="1121732" cy="561024"/>
          </a:xfrm>
          <a:prstGeom prst="roundRect">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Activity 6</a:t>
            </a:r>
          </a:p>
        </p:txBody>
      </p:sp>
      <p:sp>
        <p:nvSpPr>
          <p:cNvPr id="21" name="Rounded Rectangle 20">
            <a:extLst>
              <a:ext uri="{FF2B5EF4-FFF2-40B4-BE49-F238E27FC236}">
                <a16:creationId xmlns:a16="http://schemas.microsoft.com/office/drawing/2014/main" id="{1805F8FE-657E-4B48-9188-F789CC713308}"/>
              </a:ext>
            </a:extLst>
          </p:cNvPr>
          <p:cNvSpPr/>
          <p:nvPr/>
        </p:nvSpPr>
        <p:spPr>
          <a:xfrm>
            <a:off x="3768697" y="3712200"/>
            <a:ext cx="1121732" cy="561024"/>
          </a:xfrm>
          <a:prstGeom prst="roundRect">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Activity 5</a:t>
            </a:r>
          </a:p>
        </p:txBody>
      </p:sp>
      <p:sp>
        <p:nvSpPr>
          <p:cNvPr id="22" name="Rounded Rectangle 21">
            <a:extLst>
              <a:ext uri="{FF2B5EF4-FFF2-40B4-BE49-F238E27FC236}">
                <a16:creationId xmlns:a16="http://schemas.microsoft.com/office/drawing/2014/main" id="{11E21DE4-C8D3-AB4F-B64B-3260F00978CC}"/>
              </a:ext>
            </a:extLst>
          </p:cNvPr>
          <p:cNvSpPr/>
          <p:nvPr/>
        </p:nvSpPr>
        <p:spPr>
          <a:xfrm>
            <a:off x="1871531" y="3712200"/>
            <a:ext cx="1121732" cy="561024"/>
          </a:xfrm>
          <a:prstGeom prst="roundRect">
            <a:avLst/>
          </a:prstGeom>
          <a:gradFill>
            <a:gsLst>
              <a:gs pos="99000">
                <a:srgbClr val="0678F2"/>
              </a:gs>
              <a:gs pos="0">
                <a:srgbClr val="789DF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Activity 4</a:t>
            </a:r>
          </a:p>
        </p:txBody>
      </p:sp>
      <p:grpSp>
        <p:nvGrpSpPr>
          <p:cNvPr id="59" name="Group 58">
            <a:extLst>
              <a:ext uri="{FF2B5EF4-FFF2-40B4-BE49-F238E27FC236}">
                <a16:creationId xmlns:a16="http://schemas.microsoft.com/office/drawing/2014/main" id="{7F7C9912-9F69-3F49-856E-0B89F6E3F4FF}"/>
              </a:ext>
            </a:extLst>
          </p:cNvPr>
          <p:cNvGrpSpPr/>
          <p:nvPr/>
        </p:nvGrpSpPr>
        <p:grpSpPr>
          <a:xfrm>
            <a:off x="7085465" y="3699880"/>
            <a:ext cx="632389" cy="590436"/>
            <a:chOff x="7085465" y="3682788"/>
            <a:chExt cx="632389" cy="590436"/>
          </a:xfrm>
        </p:grpSpPr>
        <p:sp>
          <p:nvSpPr>
            <p:cNvPr id="24" name="Oval 23">
              <a:extLst>
                <a:ext uri="{FF2B5EF4-FFF2-40B4-BE49-F238E27FC236}">
                  <a16:creationId xmlns:a16="http://schemas.microsoft.com/office/drawing/2014/main" id="{54E316BD-F082-0640-AE68-A9023C3B5F24}"/>
                </a:ext>
              </a:extLst>
            </p:cNvPr>
            <p:cNvSpPr/>
            <p:nvPr/>
          </p:nvSpPr>
          <p:spPr>
            <a:xfrm>
              <a:off x="7085465" y="3682788"/>
              <a:ext cx="632389" cy="5904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25" name="TextBox 24">
              <a:extLst>
                <a:ext uri="{FF2B5EF4-FFF2-40B4-BE49-F238E27FC236}">
                  <a16:creationId xmlns:a16="http://schemas.microsoft.com/office/drawing/2014/main" id="{787780AF-4DAF-5F40-9D92-B7179927D91B}"/>
                </a:ext>
              </a:extLst>
            </p:cNvPr>
            <p:cNvSpPr txBox="1"/>
            <p:nvPr/>
          </p:nvSpPr>
          <p:spPr>
            <a:xfrm>
              <a:off x="7249834" y="3686561"/>
              <a:ext cx="320922" cy="584775"/>
            </a:xfrm>
            <a:prstGeom prst="rect">
              <a:avLst/>
            </a:prstGeom>
            <a:noFill/>
          </p:spPr>
          <p:txBody>
            <a:bodyPr wrap="none" rtlCol="0">
              <a:spAutoFit/>
            </a:bodyPr>
            <a:lstStyle/>
            <a:p>
              <a:r>
                <a:rPr lang="en-US" sz="3200" b="1" dirty="0">
                  <a:solidFill>
                    <a:schemeClr val="bg1"/>
                  </a:solidFill>
                </a:rPr>
                <a:t>!</a:t>
              </a:r>
              <a:endParaRPr lang="en-US" sz="2400" b="1" dirty="0">
                <a:solidFill>
                  <a:schemeClr val="bg1"/>
                </a:solidFill>
              </a:endParaRPr>
            </a:p>
          </p:txBody>
        </p:sp>
      </p:grpSp>
      <p:pic>
        <p:nvPicPr>
          <p:cNvPr id="30" name="Picture 29" descr="Icon&#10;&#10;Description automatically generated">
            <a:extLst>
              <a:ext uri="{FF2B5EF4-FFF2-40B4-BE49-F238E27FC236}">
                <a16:creationId xmlns:a16="http://schemas.microsoft.com/office/drawing/2014/main" id="{3D8839F0-B923-E947-BD74-7A4B2946F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5034" y="2915162"/>
            <a:ext cx="326224" cy="365502"/>
          </a:xfrm>
          <a:prstGeom prst="rect">
            <a:avLst/>
          </a:prstGeom>
        </p:spPr>
      </p:pic>
      <p:pic>
        <p:nvPicPr>
          <p:cNvPr id="31" name="Picture 30" descr="Icon&#10;&#10;Description automatically generated">
            <a:extLst>
              <a:ext uri="{FF2B5EF4-FFF2-40B4-BE49-F238E27FC236}">
                <a16:creationId xmlns:a16="http://schemas.microsoft.com/office/drawing/2014/main" id="{40E78316-E064-9D4A-9218-5A4429000D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7868" y="2915162"/>
            <a:ext cx="326224" cy="365502"/>
          </a:xfrm>
          <a:prstGeom prst="rect">
            <a:avLst/>
          </a:prstGeom>
        </p:spPr>
      </p:pic>
      <p:pic>
        <p:nvPicPr>
          <p:cNvPr id="32" name="Picture 31" descr="Icon&#10;&#10;Description automatically generated">
            <a:extLst>
              <a:ext uri="{FF2B5EF4-FFF2-40B4-BE49-F238E27FC236}">
                <a16:creationId xmlns:a16="http://schemas.microsoft.com/office/drawing/2014/main" id="{430AA80C-8A3C-F341-81DE-2A967AE8A1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7868" y="3809961"/>
            <a:ext cx="326224" cy="365502"/>
          </a:xfrm>
          <a:prstGeom prst="rect">
            <a:avLst/>
          </a:prstGeom>
        </p:spPr>
      </p:pic>
      <p:pic>
        <p:nvPicPr>
          <p:cNvPr id="33" name="Picture 32" descr="Icon&#10;&#10;Description automatically generated">
            <a:extLst>
              <a:ext uri="{FF2B5EF4-FFF2-40B4-BE49-F238E27FC236}">
                <a16:creationId xmlns:a16="http://schemas.microsoft.com/office/drawing/2014/main" id="{2500D392-E5EE-E94A-8009-557E79FAA4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5034" y="3809961"/>
            <a:ext cx="326224" cy="365502"/>
          </a:xfrm>
          <a:prstGeom prst="rect">
            <a:avLst/>
          </a:prstGeom>
        </p:spPr>
      </p:pic>
      <p:grpSp>
        <p:nvGrpSpPr>
          <p:cNvPr id="35" name="Group 34">
            <a:extLst>
              <a:ext uri="{FF2B5EF4-FFF2-40B4-BE49-F238E27FC236}">
                <a16:creationId xmlns:a16="http://schemas.microsoft.com/office/drawing/2014/main" id="{0374C671-0BF9-0F4A-9A19-3D67F1503620}"/>
              </a:ext>
            </a:extLst>
          </p:cNvPr>
          <p:cNvGrpSpPr/>
          <p:nvPr/>
        </p:nvGrpSpPr>
        <p:grpSpPr>
          <a:xfrm>
            <a:off x="161151" y="2816435"/>
            <a:ext cx="1485775" cy="1550796"/>
            <a:chOff x="3737553" y="2628596"/>
            <a:chExt cx="1628196" cy="1713907"/>
          </a:xfrm>
        </p:grpSpPr>
        <p:grpSp>
          <p:nvGrpSpPr>
            <p:cNvPr id="36" name="Group 35">
              <a:extLst>
                <a:ext uri="{FF2B5EF4-FFF2-40B4-BE49-F238E27FC236}">
                  <a16:creationId xmlns:a16="http://schemas.microsoft.com/office/drawing/2014/main" id="{98288FF7-9741-A547-BE3C-193326019423}"/>
                </a:ext>
              </a:extLst>
            </p:cNvPr>
            <p:cNvGrpSpPr/>
            <p:nvPr/>
          </p:nvGrpSpPr>
          <p:grpSpPr>
            <a:xfrm>
              <a:off x="3737553" y="2628596"/>
              <a:ext cx="1628196" cy="1587481"/>
              <a:chOff x="5198740" y="1933248"/>
              <a:chExt cx="1628196" cy="1587481"/>
            </a:xfrm>
          </p:grpSpPr>
          <p:pic>
            <p:nvPicPr>
              <p:cNvPr id="38" name="Picture 6">
                <a:extLst>
                  <a:ext uri="{FF2B5EF4-FFF2-40B4-BE49-F238E27FC236}">
                    <a16:creationId xmlns:a16="http://schemas.microsoft.com/office/drawing/2014/main" id="{6958B5AE-1628-1A4A-89FE-BA834E9A5F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5523" y="2063796"/>
                <a:ext cx="911413" cy="136156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a:extLst>
                  <a:ext uri="{FF2B5EF4-FFF2-40B4-BE49-F238E27FC236}">
                    <a16:creationId xmlns:a16="http://schemas.microsoft.com/office/drawing/2014/main" id="{433E3AAD-C8AB-CD49-80B4-880E65E95C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951" y="1933248"/>
                <a:ext cx="845770" cy="1390696"/>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a:extLst>
                  <a:ext uri="{FF2B5EF4-FFF2-40B4-BE49-F238E27FC236}">
                    <a16:creationId xmlns:a16="http://schemas.microsoft.com/office/drawing/2014/main" id="{495E664D-A06B-8941-BFB6-CC9E2AD90E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8740" y="2063796"/>
                <a:ext cx="993093" cy="1456933"/>
              </a:xfrm>
              <a:prstGeom prst="rect">
                <a:avLst/>
              </a:prstGeom>
              <a:noFill/>
              <a:extLst>
                <a:ext uri="{909E8E84-426E-40DD-AFC4-6F175D3DCCD1}">
                  <a14:hiddenFill xmlns:a14="http://schemas.microsoft.com/office/drawing/2010/main">
                    <a:solidFill>
                      <a:srgbClr val="FFFFFF"/>
                    </a:solidFill>
                  </a14:hiddenFill>
                </a:ext>
              </a:extLst>
            </p:spPr>
          </p:pic>
        </p:grpSp>
        <p:sp>
          <p:nvSpPr>
            <p:cNvPr id="37" name="Rounded Rectangle 36">
              <a:extLst>
                <a:ext uri="{FF2B5EF4-FFF2-40B4-BE49-F238E27FC236}">
                  <a16:creationId xmlns:a16="http://schemas.microsoft.com/office/drawing/2014/main" id="{4B5B591F-7DAE-D446-8F61-6CDEB3D652AE}"/>
                </a:ext>
              </a:extLst>
            </p:cNvPr>
            <p:cNvSpPr/>
            <p:nvPr/>
          </p:nvSpPr>
          <p:spPr>
            <a:xfrm>
              <a:off x="3811214" y="4120706"/>
              <a:ext cx="1528582" cy="221797"/>
            </a:xfrm>
            <a:prstGeom prst="roundRect">
              <a:avLst/>
            </a:prstGeom>
            <a:solidFill>
              <a:srgbClr val="093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Agile Dev Team</a:t>
              </a:r>
              <a:endParaRPr lang="en-US" sz="1600" dirty="0"/>
            </a:p>
          </p:txBody>
        </p:sp>
      </p:grpSp>
      <p:cxnSp>
        <p:nvCxnSpPr>
          <p:cNvPr id="29" name="Straight Arrow Connector 28">
            <a:extLst>
              <a:ext uri="{FF2B5EF4-FFF2-40B4-BE49-F238E27FC236}">
                <a16:creationId xmlns:a16="http://schemas.microsoft.com/office/drawing/2014/main" id="{267E9E27-7D18-ED48-B600-FB601F733E21}"/>
              </a:ext>
            </a:extLst>
          </p:cNvPr>
          <p:cNvCxnSpPr>
            <a:stCxn id="8" idx="2"/>
            <a:endCxn id="16" idx="3"/>
          </p:cNvCxnSpPr>
          <p:nvPr/>
        </p:nvCxnSpPr>
        <p:spPr>
          <a:xfrm flipH="1" flipV="1">
            <a:off x="6787594" y="3097913"/>
            <a:ext cx="297871" cy="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1D8C1D4-9EF1-F14F-B004-B88FF5053702}"/>
              </a:ext>
            </a:extLst>
          </p:cNvPr>
          <p:cNvCxnSpPr>
            <a:stCxn id="16" idx="1"/>
            <a:endCxn id="30" idx="3"/>
          </p:cNvCxnSpPr>
          <p:nvPr/>
        </p:nvCxnSpPr>
        <p:spPr>
          <a:xfrm flipH="1">
            <a:off x="5441258" y="3097913"/>
            <a:ext cx="224604"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17DB778-BD4E-3D45-B926-056034F32236}"/>
              </a:ext>
            </a:extLst>
          </p:cNvPr>
          <p:cNvCxnSpPr>
            <a:stCxn id="30" idx="1"/>
            <a:endCxn id="18" idx="3"/>
          </p:cNvCxnSpPr>
          <p:nvPr/>
        </p:nvCxnSpPr>
        <p:spPr>
          <a:xfrm flipH="1">
            <a:off x="4890429" y="3097913"/>
            <a:ext cx="22460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EEFF510-595C-4B4C-AE20-0A1BF986118D}"/>
              </a:ext>
            </a:extLst>
          </p:cNvPr>
          <p:cNvCxnSpPr>
            <a:stCxn id="18" idx="1"/>
            <a:endCxn id="31" idx="3"/>
          </p:cNvCxnSpPr>
          <p:nvPr/>
        </p:nvCxnSpPr>
        <p:spPr>
          <a:xfrm flipH="1">
            <a:off x="3544092" y="3097913"/>
            <a:ext cx="22460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21E28BE-C1BE-F845-8239-CE8400004C56}"/>
              </a:ext>
            </a:extLst>
          </p:cNvPr>
          <p:cNvCxnSpPr>
            <a:stCxn id="31" idx="1"/>
            <a:endCxn id="19" idx="3"/>
          </p:cNvCxnSpPr>
          <p:nvPr/>
        </p:nvCxnSpPr>
        <p:spPr>
          <a:xfrm flipH="1">
            <a:off x="2993263" y="3097913"/>
            <a:ext cx="22460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712834D-90AA-C84D-B771-466B819F946B}"/>
              </a:ext>
            </a:extLst>
          </p:cNvPr>
          <p:cNvCxnSpPr>
            <a:stCxn id="22" idx="3"/>
            <a:endCxn id="32" idx="1"/>
          </p:cNvCxnSpPr>
          <p:nvPr/>
        </p:nvCxnSpPr>
        <p:spPr>
          <a:xfrm>
            <a:off x="2993263" y="3992712"/>
            <a:ext cx="22460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FD549F3-4CDF-2746-BC8C-778CE1EBEC3A}"/>
              </a:ext>
            </a:extLst>
          </p:cNvPr>
          <p:cNvCxnSpPr>
            <a:stCxn id="32" idx="3"/>
            <a:endCxn id="21" idx="1"/>
          </p:cNvCxnSpPr>
          <p:nvPr/>
        </p:nvCxnSpPr>
        <p:spPr>
          <a:xfrm>
            <a:off x="3544092" y="3992712"/>
            <a:ext cx="22460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07DD7142-77B6-794D-BEFC-B74B3B4082B4}"/>
              </a:ext>
            </a:extLst>
          </p:cNvPr>
          <p:cNvCxnSpPr>
            <a:stCxn id="21" idx="3"/>
            <a:endCxn id="33" idx="1"/>
          </p:cNvCxnSpPr>
          <p:nvPr/>
        </p:nvCxnSpPr>
        <p:spPr>
          <a:xfrm>
            <a:off x="4890429" y="3992712"/>
            <a:ext cx="22460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F79B797-AF85-5A47-82D9-126EF41E4F11}"/>
              </a:ext>
            </a:extLst>
          </p:cNvPr>
          <p:cNvCxnSpPr>
            <a:stCxn id="33" idx="3"/>
            <a:endCxn id="20" idx="1"/>
          </p:cNvCxnSpPr>
          <p:nvPr/>
        </p:nvCxnSpPr>
        <p:spPr>
          <a:xfrm>
            <a:off x="5441258" y="3992712"/>
            <a:ext cx="224604"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93F1552-6B10-B941-B4CC-59DC87243611}"/>
              </a:ext>
            </a:extLst>
          </p:cNvPr>
          <p:cNvCxnSpPr>
            <a:stCxn id="20" idx="3"/>
            <a:endCxn id="24" idx="2"/>
          </p:cNvCxnSpPr>
          <p:nvPr/>
        </p:nvCxnSpPr>
        <p:spPr>
          <a:xfrm>
            <a:off x="6787594" y="3992712"/>
            <a:ext cx="297871" cy="238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a:extLst>
              <a:ext uri="{FF2B5EF4-FFF2-40B4-BE49-F238E27FC236}">
                <a16:creationId xmlns:a16="http://schemas.microsoft.com/office/drawing/2014/main" id="{8D87F8D6-7967-DB45-826A-748D3E0CF3D2}"/>
              </a:ext>
            </a:extLst>
          </p:cNvPr>
          <p:cNvCxnSpPr>
            <a:stCxn id="19" idx="1"/>
            <a:endCxn id="38" idx="3"/>
          </p:cNvCxnSpPr>
          <p:nvPr/>
        </p:nvCxnSpPr>
        <p:spPr>
          <a:xfrm rot="10800000" flipV="1">
            <a:off x="1646927" y="3097913"/>
            <a:ext cx="224605" cy="452638"/>
          </a:xfrm>
          <a:prstGeom prst="bentConnector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8E6905F2-834A-3C49-B576-645EC27DFCD5}"/>
              </a:ext>
            </a:extLst>
          </p:cNvPr>
          <p:cNvCxnSpPr>
            <a:stCxn id="38" idx="3"/>
            <a:endCxn id="22" idx="1"/>
          </p:cNvCxnSpPr>
          <p:nvPr/>
        </p:nvCxnSpPr>
        <p:spPr>
          <a:xfrm>
            <a:off x="1646926" y="3550551"/>
            <a:ext cx="224605" cy="442161"/>
          </a:xfrm>
          <a:prstGeom prst="bentConnector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24AAB159-5E70-2441-87C2-501F5BA2F6A1}"/>
              </a:ext>
            </a:extLst>
          </p:cNvPr>
          <p:cNvSpPr/>
          <p:nvPr/>
        </p:nvSpPr>
        <p:spPr>
          <a:xfrm>
            <a:off x="228369" y="2717032"/>
            <a:ext cx="4877699" cy="165019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45" name="Rectangle 44">
            <a:extLst>
              <a:ext uri="{FF2B5EF4-FFF2-40B4-BE49-F238E27FC236}">
                <a16:creationId xmlns:a16="http://schemas.microsoft.com/office/drawing/2014/main" id="{0709BCDE-AB07-D643-8F6F-9707FBB2638F}"/>
              </a:ext>
            </a:extLst>
          </p:cNvPr>
          <p:cNvSpPr/>
          <p:nvPr/>
        </p:nvSpPr>
        <p:spPr>
          <a:xfrm>
            <a:off x="5450223" y="2768598"/>
            <a:ext cx="3422122" cy="165019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47" name="Rectangle 46">
            <a:extLst>
              <a:ext uri="{FF2B5EF4-FFF2-40B4-BE49-F238E27FC236}">
                <a16:creationId xmlns:a16="http://schemas.microsoft.com/office/drawing/2014/main" id="{2894E29B-3888-3646-9CD7-419288BD2981}"/>
              </a:ext>
            </a:extLst>
          </p:cNvPr>
          <p:cNvSpPr/>
          <p:nvPr/>
        </p:nvSpPr>
        <p:spPr>
          <a:xfrm>
            <a:off x="5106068" y="3559662"/>
            <a:ext cx="335189" cy="9677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pic>
        <p:nvPicPr>
          <p:cNvPr id="6" name="Picture 5" descr="A picture containing text, sign&#10;&#10;Description automatically generated">
            <a:extLst>
              <a:ext uri="{FF2B5EF4-FFF2-40B4-BE49-F238E27FC236}">
                <a16:creationId xmlns:a16="http://schemas.microsoft.com/office/drawing/2014/main" id="{35DAB233-D9F8-214C-8C65-F53E150B3D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56175" y="1934383"/>
            <a:ext cx="227341" cy="221462"/>
          </a:xfrm>
          <a:prstGeom prst="rect">
            <a:avLst/>
          </a:prstGeom>
        </p:spPr>
      </p:pic>
      <p:pic>
        <p:nvPicPr>
          <p:cNvPr id="13" name="Picture 12" descr="Icon&#10;&#10;Description automatically generated">
            <a:extLst>
              <a:ext uri="{FF2B5EF4-FFF2-40B4-BE49-F238E27FC236}">
                <a16:creationId xmlns:a16="http://schemas.microsoft.com/office/drawing/2014/main" id="{49244989-D134-FC42-AD9F-1010487604F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15892" y="1934383"/>
            <a:ext cx="227341" cy="221462"/>
          </a:xfrm>
          <a:prstGeom prst="rect">
            <a:avLst/>
          </a:prstGeom>
        </p:spPr>
      </p:pic>
      <p:pic>
        <p:nvPicPr>
          <p:cNvPr id="51" name="Picture 50" descr="Icon&#10;&#10;Description automatically generated">
            <a:extLst>
              <a:ext uri="{FF2B5EF4-FFF2-40B4-BE49-F238E27FC236}">
                <a16:creationId xmlns:a16="http://schemas.microsoft.com/office/drawing/2014/main" id="{47AF97E5-4A5C-B144-9F00-FB6C0FE4E10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11092" y="1638583"/>
            <a:ext cx="227341" cy="221462"/>
          </a:xfrm>
          <a:prstGeom prst="rect">
            <a:avLst/>
          </a:prstGeom>
        </p:spPr>
      </p:pic>
      <p:pic>
        <p:nvPicPr>
          <p:cNvPr id="49" name="Picture 48" descr="A picture containing text, sign&#10;&#10;Description automatically generated">
            <a:extLst>
              <a:ext uri="{FF2B5EF4-FFF2-40B4-BE49-F238E27FC236}">
                <a16:creationId xmlns:a16="http://schemas.microsoft.com/office/drawing/2014/main" id="{42AA4FFD-60A1-D14D-80F3-D8AAFCD1571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07471" y="2411325"/>
            <a:ext cx="227341" cy="221462"/>
          </a:xfrm>
          <a:prstGeom prst="rect">
            <a:avLst/>
          </a:prstGeom>
        </p:spPr>
      </p:pic>
    </p:spTree>
    <p:extLst>
      <p:ext uri="{BB962C8B-B14F-4D97-AF65-F5344CB8AC3E}">
        <p14:creationId xmlns:p14="http://schemas.microsoft.com/office/powerpoint/2010/main" val="24180848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UHG">
  <a:themeElements>
    <a:clrScheme name="UGH Theme colors">
      <a:dk1>
        <a:srgbClr val="424242"/>
      </a:dk1>
      <a:lt1>
        <a:srgbClr val="FFFFFF"/>
      </a:lt1>
      <a:dk2>
        <a:srgbClr val="424242"/>
      </a:dk2>
      <a:lt2>
        <a:srgbClr val="DADADA"/>
      </a:lt2>
      <a:accent1>
        <a:srgbClr val="003C71"/>
      </a:accent1>
      <a:accent2>
        <a:srgbClr val="0066F5"/>
      </a:accent2>
      <a:accent3>
        <a:srgbClr val="009104"/>
      </a:accent3>
      <a:accent4>
        <a:srgbClr val="AACE15"/>
      </a:accent4>
      <a:accent5>
        <a:srgbClr val="FCAE00"/>
      </a:accent5>
      <a:accent6>
        <a:srgbClr val="FFDA03"/>
      </a:accent6>
      <a:hlink>
        <a:srgbClr val="0066F5"/>
      </a:hlink>
      <a:folHlink>
        <a:srgbClr val="0066F5"/>
      </a:folHlink>
    </a:clrScheme>
    <a:fontScheme name="UnitedHealth Grou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solidFill>
            <a:schemeClr val="accent2"/>
          </a:solid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UHG_BrandRefresh_PPT__opt220_nophotos_16-9-MV" id="{115E492A-1337-476D-B556-3D627CFA40B0}" vid="{CBC53A3B-B7F6-435C-906E-313CA276B4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0FED27490274145BD7BE01393DD056E" ma:contentTypeVersion="2" ma:contentTypeDescription="Create a new document." ma:contentTypeScope="" ma:versionID="20bf4984f121410d40b35ff72ec6418a">
  <xsd:schema xmlns:xsd="http://www.w3.org/2001/XMLSchema" xmlns:xs="http://www.w3.org/2001/XMLSchema" xmlns:p="http://schemas.microsoft.com/office/2006/metadata/properties" xmlns:ns2="173d8ce7-25a4-4d48-8214-b9916c15786b" targetNamespace="http://schemas.microsoft.com/office/2006/metadata/properties" ma:root="true" ma:fieldsID="1609308a460f9f6ba0e38198997e49ef" ns2:_="">
    <xsd:import namespace="173d8ce7-25a4-4d48-8214-b9916c15786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3d8ce7-25a4-4d48-8214-b9916c1578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C8E744A-D351-4BA2-B694-CBBBF8BF0952}">
  <ds:schemaRefs>
    <ds:schemaRef ds:uri="http://schemas.microsoft.com/office/2006/documentManagement/types"/>
    <ds:schemaRef ds:uri="http://www.w3.org/XML/1998/namespace"/>
    <ds:schemaRef ds:uri="http://purl.org/dc/elements/1.1/"/>
    <ds:schemaRef ds:uri="http://purl.org/dc/terms/"/>
    <ds:schemaRef ds:uri="http://schemas.microsoft.com/office/2006/metadata/properties"/>
    <ds:schemaRef ds:uri="http://purl.org/dc/dcmitype/"/>
    <ds:schemaRef ds:uri="http://schemas.microsoft.com/office/infopath/2007/PartnerControls"/>
    <ds:schemaRef ds:uri="http://schemas.openxmlformats.org/package/2006/metadata/core-properties"/>
    <ds:schemaRef ds:uri="173d8ce7-25a4-4d48-8214-b9916c15786b"/>
  </ds:schemaRefs>
</ds:datastoreItem>
</file>

<file path=customXml/itemProps2.xml><?xml version="1.0" encoding="utf-8"?>
<ds:datastoreItem xmlns:ds="http://schemas.openxmlformats.org/officeDocument/2006/customXml" ds:itemID="{74939E10-D911-4D54-82CB-A96994DD3B60}">
  <ds:schemaRefs>
    <ds:schemaRef ds:uri="173d8ce7-25a4-4d48-8214-b9916c15786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4AFA080-7381-4A49-A180-D43F226DE74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UHG_BrandRefresh_PPT__opt220_nophotos_16-9-MV</Template>
  <TotalTime>6329</TotalTime>
  <Words>3845</Words>
  <Application>Microsoft Macintosh PowerPoint</Application>
  <PresentationFormat>On-screen Show (16:9)</PresentationFormat>
  <Paragraphs>586</Paragraphs>
  <Slides>25</Slides>
  <Notes>25</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9" baseType="lpstr">
      <vt:lpstr>Arial</vt:lpstr>
      <vt:lpstr>Calibri</vt:lpstr>
      <vt:lpstr>UHG</vt:lpstr>
      <vt:lpstr>think-cell Slide</vt:lpstr>
      <vt:lpstr>PowerPoint Presentation</vt:lpstr>
      <vt:lpstr>WORKSHOP GOALS</vt:lpstr>
      <vt:lpstr>WORKSHOP PRODUCT VS PROJECT                         </vt:lpstr>
      <vt:lpstr>WORKSHOP PRODUCT VS PROJECT                         </vt:lpstr>
      <vt:lpstr>WORKSHOP PRODUCT VS PROJECT                         </vt:lpstr>
      <vt:lpstr>WORKSHOP PRODUCT VALUE STREAM</vt:lpstr>
      <vt:lpstr>WORKSHOP PRODUCT VALUE STREAM</vt:lpstr>
      <vt:lpstr>WORKSHOP PRODUCT VALUE STREAM</vt:lpstr>
      <vt:lpstr>WORKSHOP PRODUCT VALUE STREAM</vt:lpstr>
      <vt:lpstr>WORKSHOP PRODUCT VALUE STREAM</vt:lpstr>
      <vt:lpstr>WORKSHOP PRODUCT VALUE STREAM</vt:lpstr>
      <vt:lpstr>WORKSHOP PRODUCT DEVELOPMENT PROCESS: ACTORS</vt:lpstr>
      <vt:lpstr>WORKSHOP PRODUCT DEVELOPMENT PROCESS: ACTORS</vt:lpstr>
      <vt:lpstr>WORKSHOP PRODUCT DEVELOPMENT PROCESS: ACTORS</vt:lpstr>
      <vt:lpstr>WORKSHOP PRODUCT DEVELOPMENT PROCESS: ACTORS</vt:lpstr>
      <vt:lpstr>WORKSHOP PRODUCT DEVELOPMENT PROCESS: ACTORS</vt:lpstr>
      <vt:lpstr>WORKSHOP PRODUCT DEVELOPMENT PROCESS: ACTORS</vt:lpstr>
      <vt:lpstr>WORKSHOP PRODUCT DEVELOPMENT PROCESS: ACTORS</vt:lpstr>
      <vt:lpstr>WORKSHOP PRODUCT DEVELOPMENT PROCESS: Part 1</vt:lpstr>
      <vt:lpstr>WORKSHOP PRODUCT DEVELOPMENT PROCESS: Part 2</vt:lpstr>
      <vt:lpstr>WORKSHOP PRODUCT BACKLOG ITEM MATURITY</vt:lpstr>
      <vt:lpstr>WORKSHOP PRODUCT OWNERSHIP METRICS</vt:lpstr>
      <vt:lpstr>WORKSHOP PRODUCT OWNERSHIP METRICS</vt:lpstr>
      <vt:lpstr>WORKSHOP PRODUCT OWNERSHIP METRICS</vt:lpstr>
      <vt:lpstr>WORKSHOP PRODUCT OWNERSHIP METRICS</vt:lpstr>
    </vt:vector>
  </TitlesOfParts>
  <Company>UnitedHealth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Melissa Viens</dc:creator>
  <cp:lastModifiedBy>Steve McDonald</cp:lastModifiedBy>
  <cp:revision>195</cp:revision>
  <dcterms:created xsi:type="dcterms:W3CDTF">2017-06-27T01:28:41Z</dcterms:created>
  <dcterms:modified xsi:type="dcterms:W3CDTF">2022-01-05T23:09:36Z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0x010100B0FED27490274145BD7BE01393DD056E</vt:lpwstr>
  </property>
  <property fmtid="{D5CDD505-2E9C-101B-9397-08002B2CF9AE}" pid="3" name="Order">
    <vt:r8>400</vt:r8>
  </property>
</Properties>
</file>