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70" r:id="rId12"/>
    <p:sldId id="271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0BD5-C56D-EEB2-F1EF-538E1ABA7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Kontrol Sistemleri ve PID Kontrolcü Tasarımı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EF7A1-B4DE-B0E2-682F-2EFD98A6E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Sıfırdan STM32CubeIDE ve HAL </a:t>
            </a:r>
            <a:r>
              <a:rPr lang="tr-TR" dirty="0" err="1"/>
              <a:t>Lib</a:t>
            </a:r>
            <a:r>
              <a:rPr lang="tr-TR" dirty="0"/>
              <a:t>. ile STM32 Programlama</a:t>
            </a:r>
          </a:p>
        </p:txBody>
      </p:sp>
    </p:spTree>
    <p:extLst>
      <p:ext uri="{BB962C8B-B14F-4D97-AF65-F5344CB8AC3E}">
        <p14:creationId xmlns:p14="http://schemas.microsoft.com/office/powerpoint/2010/main" val="200026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Blok Şeması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Kapalı çevrim, hata sinyalinden beslenen bir doğrusal kontrolcü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F17B0-8894-3E15-225F-9DFC957C8054}"/>
              </a:ext>
            </a:extLst>
          </p:cNvPr>
          <p:cNvSpPr txBox="1"/>
          <p:nvPr/>
        </p:nvSpPr>
        <p:spPr>
          <a:xfrm>
            <a:off x="2496000" y="377966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Error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6F074-6054-B776-2499-4C81F81C4598}"/>
              </a:ext>
            </a:extLst>
          </p:cNvPr>
          <p:cNvSpPr/>
          <p:nvPr/>
        </p:nvSpPr>
        <p:spPr>
          <a:xfrm>
            <a:off x="4656000" y="3069000"/>
            <a:ext cx="16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Proportional</a:t>
            </a:r>
            <a:endParaRPr lang="tr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A6CF4-2392-E6FB-7089-2FE8CC18726C}"/>
              </a:ext>
            </a:extLst>
          </p:cNvPr>
          <p:cNvSpPr/>
          <p:nvPr/>
        </p:nvSpPr>
        <p:spPr>
          <a:xfrm>
            <a:off x="4656000" y="3789000"/>
            <a:ext cx="16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Integral</a:t>
            </a:r>
            <a:endParaRPr lang="tr-T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B9A57-A940-0D6D-D1AA-A0795D6AA70B}"/>
              </a:ext>
            </a:extLst>
          </p:cNvPr>
          <p:cNvSpPr/>
          <p:nvPr/>
        </p:nvSpPr>
        <p:spPr>
          <a:xfrm>
            <a:off x="4656000" y="4509000"/>
            <a:ext cx="16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Derivative</a:t>
            </a:r>
            <a:endParaRPr lang="tr-TR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99C3BE6-62F1-193B-2F8F-2123DB0406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16000" y="3249000"/>
            <a:ext cx="1440000" cy="7153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BCA600A-9098-21A8-457C-DEDB3F56D9AB}"/>
              </a:ext>
            </a:extLst>
          </p:cNvPr>
          <p:cNvCxnSpPr>
            <a:endCxn id="7" idx="1"/>
          </p:cNvCxnSpPr>
          <p:nvPr/>
        </p:nvCxnSpPr>
        <p:spPr>
          <a:xfrm>
            <a:off x="3216000" y="3969000"/>
            <a:ext cx="1440000" cy="7200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04F3193-92BE-2E6F-0C31-4B39D346E3C0}"/>
              </a:ext>
            </a:extLst>
          </p:cNvPr>
          <p:cNvCxnSpPr>
            <a:endCxn id="6" idx="1"/>
          </p:cNvCxnSpPr>
          <p:nvPr/>
        </p:nvCxnSpPr>
        <p:spPr>
          <a:xfrm>
            <a:off x="3216000" y="3964334"/>
            <a:ext cx="1440000" cy="46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87EBE0-C1EA-CF3A-9E94-CDE520A54215}"/>
              </a:ext>
            </a:extLst>
          </p:cNvPr>
          <p:cNvSpPr/>
          <p:nvPr/>
        </p:nvSpPr>
        <p:spPr>
          <a:xfrm>
            <a:off x="7316925" y="3789000"/>
            <a:ext cx="360000" cy="35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CDC468-9E4C-D136-6E85-212865587160}"/>
              </a:ext>
            </a:extLst>
          </p:cNvPr>
          <p:cNvCxnSpPr>
            <a:stCxn id="6" idx="3"/>
            <a:endCxn id="14" idx="2"/>
          </p:cNvCxnSpPr>
          <p:nvPr/>
        </p:nvCxnSpPr>
        <p:spPr>
          <a:xfrm flipV="1">
            <a:off x="6276000" y="3964334"/>
            <a:ext cx="1040925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D2ADDA-5B41-BDB1-0355-1CF73AAF2199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6276000" y="3249000"/>
            <a:ext cx="1093646" cy="591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408F50-CF88-EE4D-3D57-40AEE18EE65F}"/>
              </a:ext>
            </a:extLst>
          </p:cNvPr>
          <p:cNvCxnSpPr>
            <a:stCxn id="7" idx="3"/>
            <a:endCxn id="14" idx="3"/>
          </p:cNvCxnSpPr>
          <p:nvPr/>
        </p:nvCxnSpPr>
        <p:spPr>
          <a:xfrm flipV="1">
            <a:off x="6276000" y="4088314"/>
            <a:ext cx="1093646" cy="60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ECD136-FE08-C462-2C1C-AD8B72F99448}"/>
              </a:ext>
            </a:extLst>
          </p:cNvPr>
          <p:cNvSpPr txBox="1"/>
          <p:nvPr/>
        </p:nvSpPr>
        <p:spPr>
          <a:xfrm>
            <a:off x="8256000" y="3789000"/>
            <a:ext cx="10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EC9229-B4EB-18F4-F6B4-A216578B521D}"/>
              </a:ext>
            </a:extLst>
          </p:cNvPr>
          <p:cNvCxnSpPr>
            <a:cxnSpLocks/>
            <a:stCxn id="14" idx="6"/>
            <a:endCxn id="23" idx="1"/>
          </p:cNvCxnSpPr>
          <p:nvPr/>
        </p:nvCxnSpPr>
        <p:spPr>
          <a:xfrm>
            <a:off x="7676925" y="3964334"/>
            <a:ext cx="579075" cy="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9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C34D-24D1-E52F-4821-B78FCA66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Sistem Çıkış Sinyalinin Önemli Noktaları</a:t>
            </a:r>
            <a:endParaRPr lang="tr-TR" dirty="0"/>
          </a:p>
        </p:txBody>
      </p:sp>
      <p:pic>
        <p:nvPicPr>
          <p:cNvPr id="1026" name="Picture 2" descr="Step response characteristics. The figure shows peak response, peak time, rise time, settling time, and transient time of the response.">
            <a:extLst>
              <a:ext uri="{FF2B5EF4-FFF2-40B4-BE49-F238E27FC236}">
                <a16:creationId xmlns:a16="http://schemas.microsoft.com/office/drawing/2014/main" id="{874A146C-C343-6F6C-D943-3CF0DF35F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4" y="2160588"/>
            <a:ext cx="517524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FF715-BF2E-4E4C-FBAD-00659C17B217}"/>
              </a:ext>
            </a:extLst>
          </p:cNvPr>
          <p:cNvSpPr txBox="1"/>
          <p:nvPr/>
        </p:nvSpPr>
        <p:spPr>
          <a:xfrm>
            <a:off x="7905750" y="6276975"/>
            <a:ext cx="3964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https://www.mathworks.com/help/control/ref/lti.stepinfo.html</a:t>
            </a:r>
          </a:p>
        </p:txBody>
      </p:sp>
    </p:spTree>
    <p:extLst>
      <p:ext uri="{BB962C8B-B14F-4D97-AF65-F5344CB8AC3E}">
        <p14:creationId xmlns:p14="http://schemas.microsoft.com/office/powerpoint/2010/main" val="168476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C34D-24D1-E52F-4821-B78FCA66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Sistem Çıkış Sinyalinin Önemli Noktaları ve Karşılaştırmalar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FF715-BF2E-4E4C-FBAD-00659C17B217}"/>
              </a:ext>
            </a:extLst>
          </p:cNvPr>
          <p:cNvSpPr txBox="1"/>
          <p:nvPr/>
        </p:nvSpPr>
        <p:spPr>
          <a:xfrm>
            <a:off x="8867775" y="6276975"/>
            <a:ext cx="2824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https://en.wikipedia.org/wiki/PID_controller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0585-0E67-0E76-F317-09DBC0B5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1. Görselde </a:t>
            </a:r>
            <a:r>
              <a:rPr lang="tr-TR" dirty="0" err="1"/>
              <a:t>Kp</a:t>
            </a:r>
            <a:r>
              <a:rPr lang="tr-TR" dirty="0"/>
              <a:t> değişken, Ki, </a:t>
            </a:r>
            <a:r>
              <a:rPr lang="tr-TR" dirty="0" err="1"/>
              <a:t>Kd</a:t>
            </a:r>
            <a:r>
              <a:rPr lang="tr-TR" dirty="0"/>
              <a:t> sabit</a:t>
            </a:r>
          </a:p>
          <a:p>
            <a:r>
              <a:rPr lang="tr-TR" dirty="0"/>
              <a:t>2. Görselde Ki değişken, </a:t>
            </a:r>
            <a:r>
              <a:rPr lang="tr-TR" dirty="0" err="1"/>
              <a:t>Kp</a:t>
            </a:r>
            <a:r>
              <a:rPr lang="tr-TR" dirty="0"/>
              <a:t>, </a:t>
            </a:r>
            <a:r>
              <a:rPr lang="tr-TR" dirty="0" err="1"/>
              <a:t>Kd</a:t>
            </a:r>
            <a:r>
              <a:rPr lang="tr-TR" dirty="0"/>
              <a:t> sabit</a:t>
            </a:r>
          </a:p>
          <a:p>
            <a:r>
              <a:rPr lang="tr-TR" dirty="0"/>
              <a:t>3. Görselde </a:t>
            </a:r>
            <a:r>
              <a:rPr lang="tr-TR" dirty="0" err="1"/>
              <a:t>Kd</a:t>
            </a:r>
            <a:r>
              <a:rPr lang="tr-TR" dirty="0"/>
              <a:t> değişken, </a:t>
            </a:r>
            <a:r>
              <a:rPr lang="tr-TR" dirty="0" err="1"/>
              <a:t>Kp</a:t>
            </a:r>
            <a:r>
              <a:rPr lang="tr-TR" dirty="0"/>
              <a:t>, Ki sabit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79D1F3-EEBB-8D2F-B559-AF293671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91400"/>
            <a:ext cx="3048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81080F3-1831-432B-846E-9F8DA877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8" y="3643775"/>
            <a:ext cx="30480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0E3FC5-2780-6B58-0F9F-D5213CAD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3774"/>
            <a:ext cx="30480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9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Detaylandırılmış Blok Şeması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F17B0-8894-3E15-225F-9DFC957C8054}"/>
              </a:ext>
            </a:extLst>
          </p:cNvPr>
          <p:cNvSpPr txBox="1"/>
          <p:nvPr/>
        </p:nvSpPr>
        <p:spPr>
          <a:xfrm>
            <a:off x="2496000" y="377966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Error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56F074-6054-B776-2499-4C81F81C4598}"/>
                  </a:ext>
                </a:extLst>
              </p:cNvPr>
              <p:cNvSpPr/>
              <p:nvPr/>
            </p:nvSpPr>
            <p:spPr>
              <a:xfrm>
                <a:off x="4296000" y="2709000"/>
                <a:ext cx="19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𝐾𝑝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56F074-6054-B776-2499-4C81F81C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00" y="2709000"/>
                <a:ext cx="198000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36A6CF4-2392-E6FB-7089-2FE8CC18726C}"/>
                  </a:ext>
                </a:extLst>
              </p:cNvPr>
              <p:cNvSpPr/>
              <p:nvPr/>
            </p:nvSpPr>
            <p:spPr>
              <a:xfrm>
                <a:off x="4296000" y="3609000"/>
                <a:ext cx="19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𝐾𝑖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36A6CF4-2392-E6FB-7089-2FE8CC187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00" y="3609000"/>
                <a:ext cx="198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AB9A57-A940-0D6D-D1AA-A0795D6AA70B}"/>
                  </a:ext>
                </a:extLst>
              </p:cNvPr>
              <p:cNvSpPr/>
              <p:nvPr/>
            </p:nvSpPr>
            <p:spPr>
              <a:xfrm>
                <a:off x="4296000" y="4509000"/>
                <a:ext cx="19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𝑑𝑒𝑟𝑟𝑜𝑟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𝐾𝑑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AB9A57-A940-0D6D-D1AA-A0795D6AA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00" y="4509000"/>
                <a:ext cx="198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99C3BE6-62F1-193B-2F8F-2123DB0406D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216000" y="3069000"/>
            <a:ext cx="1080000" cy="8953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BCA600A-9098-21A8-457C-DEDB3F56D9A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16000" y="3969000"/>
            <a:ext cx="1080000" cy="900000"/>
          </a:xfrm>
          <a:prstGeom prst="bentConnector3">
            <a:avLst>
              <a:gd name="adj1" fmla="val 50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04F3193-92BE-2E6F-0C31-4B39D346E3C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000" y="3964334"/>
            <a:ext cx="1080000" cy="46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87EBE0-C1EA-CF3A-9E94-CDE520A54215}"/>
              </a:ext>
            </a:extLst>
          </p:cNvPr>
          <p:cNvSpPr/>
          <p:nvPr/>
        </p:nvSpPr>
        <p:spPr>
          <a:xfrm>
            <a:off x="7316925" y="3789000"/>
            <a:ext cx="360000" cy="35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CDC468-9E4C-D136-6E85-212865587160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6276000" y="3964334"/>
            <a:ext cx="1040925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D2ADDA-5B41-BDB1-0355-1CF73AAF2199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276000" y="3069000"/>
            <a:ext cx="1093646" cy="771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408F50-CF88-EE4D-3D57-40AEE18EE65F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 flipV="1">
            <a:off x="6276000" y="4088314"/>
            <a:ext cx="1093646" cy="78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ECD136-FE08-C462-2C1C-AD8B72F99448}"/>
              </a:ext>
            </a:extLst>
          </p:cNvPr>
          <p:cNvSpPr txBox="1"/>
          <p:nvPr/>
        </p:nvSpPr>
        <p:spPr>
          <a:xfrm>
            <a:off x="8256000" y="3789000"/>
            <a:ext cx="10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EC9229-B4EB-18F4-F6B4-A216578B521D}"/>
              </a:ext>
            </a:extLst>
          </p:cNvPr>
          <p:cNvCxnSpPr>
            <a:cxnSpLocks/>
            <a:stCxn id="14" idx="6"/>
            <a:endCxn id="23" idx="1"/>
          </p:cNvCxnSpPr>
          <p:nvPr/>
        </p:nvCxnSpPr>
        <p:spPr>
          <a:xfrm>
            <a:off x="7676925" y="3964334"/>
            <a:ext cx="579075" cy="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0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7A7-1FA8-65CA-9F9C-BF541106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C Kodu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1B133-A25D-8F39-B60A-053874AA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905000"/>
            <a:ext cx="4495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7A7-1FA8-65CA-9F9C-BF541106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C Kodu-Önemli Noktalar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1B133-A25D-8F39-B60A-053874AA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905000"/>
            <a:ext cx="4495800" cy="4533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46D0A2-15E7-1CD6-99E0-44FFDA385D57}"/>
              </a:ext>
            </a:extLst>
          </p:cNvPr>
          <p:cNvSpPr/>
          <p:nvPr/>
        </p:nvSpPr>
        <p:spPr>
          <a:xfrm>
            <a:off x="4791075" y="4019550"/>
            <a:ext cx="1019175" cy="409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7509D0B-A3AD-2929-D0B9-A026E9720456}"/>
              </a:ext>
            </a:extLst>
          </p:cNvPr>
          <p:cNvSpPr/>
          <p:nvPr/>
        </p:nvSpPr>
        <p:spPr>
          <a:xfrm>
            <a:off x="2538942" y="4057650"/>
            <a:ext cx="1333500" cy="254000"/>
          </a:xfrm>
          <a:prstGeom prst="wedgeRectCallout">
            <a:avLst>
              <a:gd name="adj1" fmla="val 124881"/>
              <a:gd name="adj2" fmla="val 26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Limit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4FB0A72-3D44-DD7F-82D6-240069A0C790}"/>
              </a:ext>
            </a:extLst>
          </p:cNvPr>
          <p:cNvSpPr/>
          <p:nvPr/>
        </p:nvSpPr>
        <p:spPr>
          <a:xfrm>
            <a:off x="2443692" y="3222625"/>
            <a:ext cx="1333500" cy="254000"/>
          </a:xfrm>
          <a:prstGeom prst="wedgeRectCallout">
            <a:avLst>
              <a:gd name="adj1" fmla="val 124881"/>
              <a:gd name="adj2" fmla="val 26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Limit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92F8F82-66A9-E1EA-D5FF-B33E7E3BD81C}"/>
              </a:ext>
            </a:extLst>
          </p:cNvPr>
          <p:cNvSpPr/>
          <p:nvPr/>
        </p:nvSpPr>
        <p:spPr>
          <a:xfrm>
            <a:off x="2443692" y="2322512"/>
            <a:ext cx="1333500" cy="254000"/>
          </a:xfrm>
          <a:prstGeom prst="wedgeRectCallout">
            <a:avLst>
              <a:gd name="adj1" fmla="val 118452"/>
              <a:gd name="adj2" fmla="val 4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Parametrik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4049820-7F8F-58E0-9EF4-BF8F29B25467}"/>
              </a:ext>
            </a:extLst>
          </p:cNvPr>
          <p:cNvSpPr/>
          <p:nvPr/>
        </p:nvSpPr>
        <p:spPr>
          <a:xfrm>
            <a:off x="5810250" y="1016000"/>
            <a:ext cx="1556808" cy="496888"/>
          </a:xfrm>
          <a:prstGeom prst="wedgeRectCallout">
            <a:avLst>
              <a:gd name="adj1" fmla="val -87058"/>
              <a:gd name="adj2" fmla="val 125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OOP benzeri yapıda olmalı</a:t>
            </a:r>
          </a:p>
        </p:txBody>
      </p:sp>
    </p:spTree>
    <p:extLst>
      <p:ext uri="{BB962C8B-B14F-4D97-AF65-F5344CB8AC3E}">
        <p14:creationId xmlns:p14="http://schemas.microsoft.com/office/powerpoint/2010/main" val="266772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Kontrol Teorisi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Kontrol teorisi, dinamik sistemlerin kontrolü ile ilgilenen bir matematik alt alanıdır.</a:t>
            </a:r>
          </a:p>
          <a:p>
            <a:r>
              <a:rPr lang="tr-TR" dirty="0"/>
              <a:t>Kontrol teorisi içerisindeki iki ana problem; kontrol edilecek sistemi doğru modellemek ve bu modele uygun, fiziksel gerçeklerle örtüşecek kontrolcü tasarımını gerçekleştirmektir.</a:t>
            </a:r>
          </a:p>
        </p:txBody>
      </p:sp>
    </p:spTree>
    <p:extLst>
      <p:ext uri="{BB962C8B-B14F-4D97-AF65-F5344CB8AC3E}">
        <p14:creationId xmlns:p14="http://schemas.microsoft.com/office/powerpoint/2010/main" val="17195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Kontrol Sistemleri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Kontrol sistemleri, kontrol edilecek sistemin(Plant) davranışlarını doğrudan veya dolaylı olarak yöneten ve yönlendiren sistemlerdir(Controller).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1A8D2-3924-5023-8E31-1128B6C2A2B6}"/>
              </a:ext>
            </a:extLst>
          </p:cNvPr>
          <p:cNvSpPr/>
          <p:nvPr/>
        </p:nvSpPr>
        <p:spPr>
          <a:xfrm>
            <a:off x="60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Plant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A9689-DCA1-A162-DAE1-DEA13993D60A}"/>
              </a:ext>
            </a:extLst>
          </p:cNvPr>
          <p:cNvSpPr/>
          <p:nvPr/>
        </p:nvSpPr>
        <p:spPr>
          <a:xfrm>
            <a:off x="24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217EE-6C28-A54B-838E-D02F21082CD0}"/>
              </a:ext>
            </a:extLst>
          </p:cNvPr>
          <p:cNvSpPr txBox="1"/>
          <p:nvPr/>
        </p:nvSpPr>
        <p:spPr>
          <a:xfrm>
            <a:off x="8976000" y="3604334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012DBA-2878-55DE-7A75-A7A7436ABB88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256000" y="3789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E3B581-C098-D5D1-F044-3E8B6D43C9C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6000" y="3789000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676302-29C2-6A6E-CCD8-D0E7C8E65874}"/>
              </a:ext>
            </a:extLst>
          </p:cNvPr>
          <p:cNvSpPr txBox="1"/>
          <p:nvPr/>
        </p:nvSpPr>
        <p:spPr>
          <a:xfrm>
            <a:off x="4938053" y="310583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Control</a:t>
            </a:r>
          </a:p>
          <a:p>
            <a:pPr algn="ctr"/>
            <a:r>
              <a:rPr lang="tr-TR" dirty="0"/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35741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Açık Çevrim Kontrol</a:t>
            </a:r>
            <a:br>
              <a:rPr lang="tr-TR" dirty="0"/>
            </a:br>
            <a:r>
              <a:rPr lang="tr-TR" sz="2400" dirty="0"/>
              <a:t>Open </a:t>
            </a:r>
            <a:r>
              <a:rPr lang="tr-TR" sz="2400" dirty="0" err="1"/>
              <a:t>Loop</a:t>
            </a:r>
            <a:r>
              <a:rPr lang="tr-TR" sz="2400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Açık çevrim kontrole örnek step motorlar ile açı kontrolüdür.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56968-BE37-3C02-8952-C67E462A3B0E}"/>
              </a:ext>
            </a:extLst>
          </p:cNvPr>
          <p:cNvSpPr/>
          <p:nvPr/>
        </p:nvSpPr>
        <p:spPr>
          <a:xfrm>
            <a:off x="60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Step Motor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B78FA-658D-9B7D-C5D2-44B15CD7C76A}"/>
              </a:ext>
            </a:extLst>
          </p:cNvPr>
          <p:cNvSpPr/>
          <p:nvPr/>
        </p:nvSpPr>
        <p:spPr>
          <a:xfrm>
            <a:off x="24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Motor Driver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E280C-450C-812E-DDAF-67E9B5E5B888}"/>
              </a:ext>
            </a:extLst>
          </p:cNvPr>
          <p:cNvSpPr txBox="1"/>
          <p:nvPr/>
        </p:nvSpPr>
        <p:spPr>
          <a:xfrm>
            <a:off x="8976000" y="3604334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 (Angle)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F098A-D385-2F3D-E40C-482165CE7C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256000" y="3789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F4774E-2655-412E-E90E-52B1A23EC4D1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656000" y="3789000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B85918-8459-BFBA-8B48-7B9C031DF0EC}"/>
              </a:ext>
            </a:extLst>
          </p:cNvPr>
          <p:cNvSpPr txBox="1"/>
          <p:nvPr/>
        </p:nvSpPr>
        <p:spPr>
          <a:xfrm>
            <a:off x="4938053" y="310583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Control</a:t>
            </a:r>
          </a:p>
          <a:p>
            <a:pPr algn="ctr"/>
            <a:r>
              <a:rPr lang="tr-TR" dirty="0"/>
              <a:t>Signal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63587-F4AC-A450-F56A-07AA3ED2BF07}"/>
              </a:ext>
            </a:extLst>
          </p:cNvPr>
          <p:cNvSpPr txBox="1"/>
          <p:nvPr/>
        </p:nvSpPr>
        <p:spPr>
          <a:xfrm>
            <a:off x="377694" y="3604334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Input (Angle)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AFCF0-7605-EE3B-0F74-96D27C944B2D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1997694" y="3789000"/>
            <a:ext cx="4983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Kapalı Çevrim Kontrol</a:t>
            </a:r>
            <a:br>
              <a:rPr lang="tr-TR" dirty="0"/>
            </a:br>
            <a:r>
              <a:rPr lang="tr-TR" sz="2400" dirty="0" err="1"/>
              <a:t>Closed</a:t>
            </a:r>
            <a:r>
              <a:rPr lang="tr-TR" sz="2400" dirty="0"/>
              <a:t> </a:t>
            </a:r>
            <a:r>
              <a:rPr lang="tr-TR" sz="2400" dirty="0" err="1"/>
              <a:t>Loop</a:t>
            </a:r>
            <a:r>
              <a:rPr lang="tr-TR" sz="2400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Kapalı çevrim kontrole örnek DC motorlar ile hız kontrolüdür.</a:t>
            </a:r>
          </a:p>
          <a:p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1E7A6-D944-9187-2043-DAE03E423108}"/>
              </a:ext>
            </a:extLst>
          </p:cNvPr>
          <p:cNvSpPr/>
          <p:nvPr/>
        </p:nvSpPr>
        <p:spPr>
          <a:xfrm>
            <a:off x="60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DC Motor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9C868-FC3E-AA6B-6FB8-FF62C8CE2472}"/>
              </a:ext>
            </a:extLst>
          </p:cNvPr>
          <p:cNvSpPr/>
          <p:nvPr/>
        </p:nvSpPr>
        <p:spPr>
          <a:xfrm>
            <a:off x="24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Motor 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79C1B-0F6A-D792-3C6C-FEB952824EB1}"/>
              </a:ext>
            </a:extLst>
          </p:cNvPr>
          <p:cNvSpPr txBox="1"/>
          <p:nvPr/>
        </p:nvSpPr>
        <p:spPr>
          <a:xfrm>
            <a:off x="8976000" y="3604334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 (Speed)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6409E8-51C5-8872-E8E7-922841609D7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6000" y="3789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2248B-5543-B81D-A3AD-9928F17163C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6000" y="3789000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D6C301-48D5-26D8-4B35-72329EE39B7A}"/>
              </a:ext>
            </a:extLst>
          </p:cNvPr>
          <p:cNvSpPr txBox="1"/>
          <p:nvPr/>
        </p:nvSpPr>
        <p:spPr>
          <a:xfrm>
            <a:off x="4938053" y="310583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Control</a:t>
            </a:r>
          </a:p>
          <a:p>
            <a:pPr algn="ctr"/>
            <a:r>
              <a:rPr lang="tr-TR" dirty="0"/>
              <a:t>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27696-A8B1-8DBF-41BE-9C0DE6A50D45}"/>
              </a:ext>
            </a:extLst>
          </p:cNvPr>
          <p:cNvSpPr txBox="1"/>
          <p:nvPr/>
        </p:nvSpPr>
        <p:spPr>
          <a:xfrm>
            <a:off x="156000" y="3604334"/>
            <a:ext cx="15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Input (Speed)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9652C1-BC26-D0A7-250C-7D2F31F2FF55}"/>
              </a:ext>
            </a:extLst>
          </p:cNvPr>
          <p:cNvSpPr/>
          <p:nvPr/>
        </p:nvSpPr>
        <p:spPr>
          <a:xfrm>
            <a:off x="1997694" y="3604334"/>
            <a:ext cx="3600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9AEF3E-934F-41DB-B3B4-14022176FE0E}"/>
              </a:ext>
            </a:extLst>
          </p:cNvPr>
          <p:cNvCxnSpPr>
            <a:endCxn id="12" idx="2"/>
          </p:cNvCxnSpPr>
          <p:nvPr/>
        </p:nvCxnSpPr>
        <p:spPr>
          <a:xfrm>
            <a:off x="1734306" y="3789000"/>
            <a:ext cx="2633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47A3EE-082B-D9ED-6002-FD0CBA94F270}"/>
              </a:ext>
            </a:extLst>
          </p:cNvPr>
          <p:cNvCxnSpPr>
            <a:endCxn id="12" idx="4"/>
          </p:cNvCxnSpPr>
          <p:nvPr/>
        </p:nvCxnSpPr>
        <p:spPr>
          <a:xfrm rot="10800000" flipV="1">
            <a:off x="2177694" y="3789000"/>
            <a:ext cx="6438306" cy="184666"/>
          </a:xfrm>
          <a:prstGeom prst="bentConnector4">
            <a:avLst>
              <a:gd name="adj1" fmla="val 109"/>
              <a:gd name="adj2" fmla="val 3888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845DC1-141B-DE6B-8570-8EC2EAA52C26}"/>
              </a:ext>
            </a:extLst>
          </p:cNvPr>
          <p:cNvSpPr txBox="1"/>
          <p:nvPr/>
        </p:nvSpPr>
        <p:spPr>
          <a:xfrm>
            <a:off x="4812391" y="4159797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Feedback</a:t>
            </a:r>
          </a:p>
          <a:p>
            <a:pPr algn="ctr"/>
            <a:r>
              <a:rPr lang="tr-TR" dirty="0"/>
              <a:t>Signal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30D8E-0254-9BEE-0B9A-1D37062A46D7}"/>
              </a:ext>
            </a:extLst>
          </p:cNvPr>
          <p:cNvCxnSpPr>
            <a:stCxn id="12" idx="6"/>
            <a:endCxn id="5" idx="1"/>
          </p:cNvCxnSpPr>
          <p:nvPr/>
        </p:nvCxnSpPr>
        <p:spPr>
          <a:xfrm>
            <a:off x="2357694" y="3789000"/>
            <a:ext cx="1383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4B276-4B36-0350-E7EF-9E825B0835B3}"/>
              </a:ext>
            </a:extLst>
          </p:cNvPr>
          <p:cNvSpPr txBox="1"/>
          <p:nvPr/>
        </p:nvSpPr>
        <p:spPr>
          <a:xfrm>
            <a:off x="1658699" y="2709000"/>
            <a:ext cx="137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Error</a:t>
            </a:r>
            <a:r>
              <a:rPr lang="tr-TR" dirty="0"/>
              <a:t> Signal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DEEDC2-F2A5-077A-5167-1F5DECBD610C}"/>
              </a:ext>
            </a:extLst>
          </p:cNvPr>
          <p:cNvCxnSpPr>
            <a:stCxn id="24" idx="2"/>
            <a:endCxn id="12" idx="6"/>
          </p:cNvCxnSpPr>
          <p:nvPr/>
        </p:nvCxnSpPr>
        <p:spPr>
          <a:xfrm>
            <a:off x="2347350" y="3078332"/>
            <a:ext cx="79497" cy="71066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Kontrol Sistemleri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Sıcaklık kontrolü</a:t>
            </a:r>
          </a:p>
          <a:p>
            <a:r>
              <a:rPr lang="tr-TR" dirty="0"/>
              <a:t>Hız kontrolü (CC)</a:t>
            </a:r>
          </a:p>
          <a:p>
            <a:r>
              <a:rPr lang="tr-TR" dirty="0"/>
              <a:t>Kilitlenme karşıtı frenleme sistemi (ABS)</a:t>
            </a:r>
          </a:p>
          <a:p>
            <a:r>
              <a:rPr lang="tr-TR" dirty="0"/>
              <a:t>Döner kanatlı hava araçları için açı/denge kontrolü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488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Kontrol Sistemi</a:t>
            </a:r>
            <a:br>
              <a:rPr lang="tr-TR" dirty="0"/>
            </a:br>
            <a:r>
              <a:rPr lang="tr-TR" sz="2400" dirty="0"/>
              <a:t>Sıcaklık Kontrolü-Plant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Plant bir oda, sistem, cisim olabilir</a:t>
            </a:r>
          </a:p>
          <a:p>
            <a:r>
              <a:rPr lang="tr-TR" dirty="0"/>
              <a:t>Heater normal bir rezistans olabilir</a:t>
            </a:r>
          </a:p>
          <a:p>
            <a:r>
              <a:rPr lang="tr-TR" dirty="0"/>
              <a:t>Temperature Sensör NTC tarzı basit bir sıcaklık sensörü olabilir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4661F-98B3-961D-E676-C0DFA77F4B4F}"/>
              </a:ext>
            </a:extLst>
          </p:cNvPr>
          <p:cNvSpPr/>
          <p:nvPr/>
        </p:nvSpPr>
        <p:spPr>
          <a:xfrm>
            <a:off x="4656000" y="414900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Plant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C5A37-B37C-D75E-FDFB-5366C6623761}"/>
              </a:ext>
            </a:extLst>
          </p:cNvPr>
          <p:cNvSpPr/>
          <p:nvPr/>
        </p:nvSpPr>
        <p:spPr>
          <a:xfrm>
            <a:off x="3817275" y="432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41688-836A-38EE-21B3-0754302D15A9}"/>
              </a:ext>
            </a:extLst>
          </p:cNvPr>
          <p:cNvSpPr/>
          <p:nvPr/>
        </p:nvSpPr>
        <p:spPr>
          <a:xfrm>
            <a:off x="5916000" y="504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Temp</a:t>
            </a:r>
            <a:r>
              <a:rPr lang="tr-TR" dirty="0"/>
              <a:t>. S.</a:t>
            </a:r>
          </a:p>
        </p:txBody>
      </p:sp>
    </p:spTree>
    <p:extLst>
      <p:ext uri="{BB962C8B-B14F-4D97-AF65-F5344CB8AC3E}">
        <p14:creationId xmlns:p14="http://schemas.microsoft.com/office/powerpoint/2010/main" val="21356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Kontrol Sistemi</a:t>
            </a:r>
            <a:br>
              <a:rPr lang="tr-TR" dirty="0"/>
            </a:br>
            <a:r>
              <a:rPr lang="tr-TR" sz="2400" dirty="0"/>
              <a:t>Sıcaklık Kontrolü-Kontrolcü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Controller bir elektronik kart veya sistem olabilir</a:t>
            </a:r>
          </a:p>
          <a:p>
            <a:r>
              <a:rPr lang="tr-TR" dirty="0" err="1"/>
              <a:t>Ref</a:t>
            </a:r>
            <a:r>
              <a:rPr lang="tr-TR" dirty="0"/>
              <a:t> kullanıcının ayarladığı sıcaklık noktasıdır</a:t>
            </a:r>
          </a:p>
          <a:p>
            <a:r>
              <a:rPr lang="tr-TR" dirty="0" err="1"/>
              <a:t>Temp</a:t>
            </a:r>
            <a:r>
              <a:rPr lang="tr-TR" dirty="0"/>
              <a:t>. S. Girişi mevcut ölçülen sıcaklık değeridir</a:t>
            </a:r>
          </a:p>
          <a:p>
            <a:r>
              <a:rPr lang="tr-TR" dirty="0"/>
              <a:t>Output ısıtıcının sürüldüğü aktüatörü tetikler. Bu yapı röle, MOSFET gibi bir güç sürücü olabilir.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4661F-98B3-961D-E676-C0DFA77F4B4F}"/>
              </a:ext>
            </a:extLst>
          </p:cNvPr>
          <p:cNvSpPr/>
          <p:nvPr/>
        </p:nvSpPr>
        <p:spPr>
          <a:xfrm>
            <a:off x="4656000" y="414900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C5A22-36EE-ADD5-47A5-501DA799F0BA}"/>
              </a:ext>
            </a:extLst>
          </p:cNvPr>
          <p:cNvSpPr/>
          <p:nvPr/>
        </p:nvSpPr>
        <p:spPr>
          <a:xfrm>
            <a:off x="3756000" y="432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ADC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72B21-453A-6512-DB59-CAB8E2A756D9}"/>
              </a:ext>
            </a:extLst>
          </p:cNvPr>
          <p:cNvSpPr/>
          <p:nvPr/>
        </p:nvSpPr>
        <p:spPr>
          <a:xfrm>
            <a:off x="3756000" y="504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ADC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87DC44-466E-BA98-821F-697A64F657EA}"/>
              </a:ext>
            </a:extLst>
          </p:cNvPr>
          <p:cNvSpPr/>
          <p:nvPr/>
        </p:nvSpPr>
        <p:spPr>
          <a:xfrm>
            <a:off x="5916000" y="468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CB09D-320B-8D2B-9727-362634E51A29}"/>
              </a:ext>
            </a:extLst>
          </p:cNvPr>
          <p:cNvSpPr txBox="1"/>
          <p:nvPr/>
        </p:nvSpPr>
        <p:spPr>
          <a:xfrm>
            <a:off x="2496000" y="4329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Ref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745E0-EF97-9928-4912-1D624DE9337E}"/>
              </a:ext>
            </a:extLst>
          </p:cNvPr>
          <p:cNvSpPr txBox="1"/>
          <p:nvPr/>
        </p:nvSpPr>
        <p:spPr>
          <a:xfrm>
            <a:off x="2496000" y="503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Temp</a:t>
            </a:r>
            <a:r>
              <a:rPr lang="tr-TR" dirty="0"/>
              <a:t>. 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9D6795-DD46-CAEA-5B1A-0F02B05A88AB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3216000" y="4509000"/>
            <a:ext cx="540000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1465A-CC07-CA93-FE5F-EABFF146D57F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576000" y="5224334"/>
            <a:ext cx="180000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59549-2A60-B7D7-11F4-7836D933D8F1}"/>
              </a:ext>
            </a:extLst>
          </p:cNvPr>
          <p:cNvSpPr/>
          <p:nvPr/>
        </p:nvSpPr>
        <p:spPr>
          <a:xfrm>
            <a:off x="7536000" y="468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Actuator</a:t>
            </a:r>
            <a:endParaRPr lang="tr-T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0FBCFD-D6BC-6DC1-E6A3-60B6A8278C7D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6996000" y="486900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327494-15E7-C198-B347-17ED79D494A4}"/>
              </a:ext>
            </a:extLst>
          </p:cNvPr>
          <p:cNvSpPr txBox="1"/>
          <p:nvPr/>
        </p:nvSpPr>
        <p:spPr>
          <a:xfrm>
            <a:off x="9156000" y="4679668"/>
            <a:ext cx="10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B8AB56-8648-4645-DE47-119A449866C6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616000" y="4864334"/>
            <a:ext cx="540000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3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Kontrol Sistemi</a:t>
            </a:r>
            <a:br>
              <a:rPr lang="tr-TR" dirty="0"/>
            </a:br>
            <a:r>
              <a:rPr lang="tr-TR" sz="2400" dirty="0"/>
              <a:t>Sıcaklık Kontrolü-İşlemci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Kontrol algoritması ve kontrol sinyali sisteme göre değişkenlik gösterebilir</a:t>
            </a:r>
          </a:p>
          <a:p>
            <a:r>
              <a:rPr lang="tr-TR" dirty="0"/>
              <a:t>Kontrolcü bulanık, aç/kapa, PID kontrolcü vs. olabilir</a:t>
            </a:r>
          </a:p>
          <a:p>
            <a:r>
              <a:rPr lang="tr-TR" dirty="0"/>
              <a:t>Kontrol sinyali PWM, analog veya dijital değer olabilir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A18A0-A20B-9E1D-4612-BB527E77091D}"/>
              </a:ext>
            </a:extLst>
          </p:cNvPr>
          <p:cNvSpPr txBox="1"/>
          <p:nvPr/>
        </p:nvSpPr>
        <p:spPr>
          <a:xfrm>
            <a:off x="1776000" y="4329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Ref</a:t>
            </a:r>
            <a:endParaRPr lang="tr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AEC76-DFDE-9036-BA1F-3C83488FDF28}"/>
              </a:ext>
            </a:extLst>
          </p:cNvPr>
          <p:cNvSpPr txBox="1"/>
          <p:nvPr/>
        </p:nvSpPr>
        <p:spPr>
          <a:xfrm>
            <a:off x="1776000" y="503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Temp</a:t>
            </a:r>
            <a:r>
              <a:rPr lang="tr-TR" dirty="0"/>
              <a:t>. 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DC15EB-0606-208C-8B31-8FC5C39905B4}"/>
              </a:ext>
            </a:extLst>
          </p:cNvPr>
          <p:cNvSpPr/>
          <p:nvPr/>
        </p:nvSpPr>
        <p:spPr>
          <a:xfrm>
            <a:off x="3576000" y="4329001"/>
            <a:ext cx="360000" cy="369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0875D-ED90-1D73-23CC-9BB69B3717E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2496000" y="4513666"/>
            <a:ext cx="1080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8F7E38-09BE-3A9B-FC75-DD35CFF55AF3}"/>
              </a:ext>
            </a:extLst>
          </p:cNvPr>
          <p:cNvCxnSpPr>
            <a:stCxn id="17" idx="3"/>
            <a:endCxn id="6" idx="3"/>
          </p:cNvCxnSpPr>
          <p:nvPr/>
        </p:nvCxnSpPr>
        <p:spPr>
          <a:xfrm flipV="1">
            <a:off x="2856000" y="4644245"/>
            <a:ext cx="772721" cy="5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1A0911-F87C-8A77-6091-0A4B4189A23D}"/>
              </a:ext>
            </a:extLst>
          </p:cNvPr>
          <p:cNvSpPr/>
          <p:nvPr/>
        </p:nvSpPr>
        <p:spPr>
          <a:xfrm>
            <a:off x="4656000" y="4149000"/>
            <a:ext cx="1260000" cy="71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Control </a:t>
            </a:r>
            <a:r>
              <a:rPr lang="tr-TR" dirty="0" err="1"/>
              <a:t>Algorithm</a:t>
            </a:r>
            <a:endParaRPr lang="tr-T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D7D2FA-30B2-8B9D-BE6D-A8C39A0D2C20}"/>
              </a:ext>
            </a:extLst>
          </p:cNvPr>
          <p:cNvCxnSpPr>
            <a:stCxn id="6" idx="6"/>
            <a:endCxn id="26" idx="1"/>
          </p:cNvCxnSpPr>
          <p:nvPr/>
        </p:nvCxnSpPr>
        <p:spPr>
          <a:xfrm flipV="1">
            <a:off x="3936000" y="4504334"/>
            <a:ext cx="720000" cy="9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D4269B-03EC-7712-2309-50239D1EF03D}"/>
              </a:ext>
            </a:extLst>
          </p:cNvPr>
          <p:cNvSpPr txBox="1"/>
          <p:nvPr/>
        </p:nvSpPr>
        <p:spPr>
          <a:xfrm>
            <a:off x="6816000" y="4149000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Control Signal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63DDE-8886-D13B-8DF6-EFD7D9C4EB3A}"/>
              </a:ext>
            </a:extLst>
          </p:cNvPr>
          <p:cNvCxnSpPr>
            <a:stCxn id="26" idx="3"/>
          </p:cNvCxnSpPr>
          <p:nvPr/>
        </p:nvCxnSpPr>
        <p:spPr>
          <a:xfrm>
            <a:off x="5916000" y="4504334"/>
            <a:ext cx="9000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14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445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Trebuchet MS</vt:lpstr>
      <vt:lpstr>Wingdings 3</vt:lpstr>
      <vt:lpstr>Facet</vt:lpstr>
      <vt:lpstr>Kontrol Sistemleri ve PID Kontrolcü Tasarımı</vt:lpstr>
      <vt:lpstr>Kontrol Teorisi</vt:lpstr>
      <vt:lpstr>Kontrol Sistemleri</vt:lpstr>
      <vt:lpstr>Açık Çevrim Kontrol Open Loop Control</vt:lpstr>
      <vt:lpstr>Kapalı Çevrim Kontrol Closed Loop Control</vt:lpstr>
      <vt:lpstr>Örnek Kontrol Sistemleri</vt:lpstr>
      <vt:lpstr>Örnek Kontrol Sistemi Sıcaklık Kontrolü-Plant</vt:lpstr>
      <vt:lpstr>Örnek Kontrol Sistemi Sıcaklık Kontrolü-Kontrolcü</vt:lpstr>
      <vt:lpstr>Örnek Kontrol Sistemi Sıcaklık Kontrolü-İşlemci</vt:lpstr>
      <vt:lpstr>PID Kontrolcü Blok Şeması</vt:lpstr>
      <vt:lpstr>PID Kontrolcü Sistem Çıkış Sinyalinin Önemli Noktaları</vt:lpstr>
      <vt:lpstr>PID Kontrolcü Sistem Çıkış Sinyalinin Önemli Noktaları ve Karşılaştırmalar</vt:lpstr>
      <vt:lpstr>PID Kontrolcü Detaylandırılmış Blok Şeması</vt:lpstr>
      <vt:lpstr>PID Kontrolcü C Kodu</vt:lpstr>
      <vt:lpstr>PID Kontrolcü C Kodu-Önemli Noktalar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 Sistemleri ve PID Kontrolcü Tasarımı</dc:title>
  <dc:creator>Engin Subaşı</dc:creator>
  <cp:lastModifiedBy>Engin Subaşı</cp:lastModifiedBy>
  <cp:revision>7</cp:revision>
  <dcterms:created xsi:type="dcterms:W3CDTF">2022-07-12T13:39:27Z</dcterms:created>
  <dcterms:modified xsi:type="dcterms:W3CDTF">2022-07-12T23:02:16Z</dcterms:modified>
</cp:coreProperties>
</file>