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356" r:id="rId3"/>
    <p:sldId id="339" r:id="rId4"/>
    <p:sldId id="338" r:id="rId5"/>
    <p:sldId id="340" r:id="rId6"/>
    <p:sldId id="345" r:id="rId7"/>
    <p:sldId id="341" r:id="rId8"/>
    <p:sldId id="342" r:id="rId9"/>
    <p:sldId id="346" r:id="rId10"/>
    <p:sldId id="347" r:id="rId11"/>
    <p:sldId id="343" r:id="rId12"/>
    <p:sldId id="348" r:id="rId13"/>
    <p:sldId id="349" r:id="rId14"/>
    <p:sldId id="350" r:id="rId15"/>
    <p:sldId id="285" r:id="rId16"/>
    <p:sldId id="344" r:id="rId17"/>
    <p:sldId id="353" r:id="rId18"/>
    <p:sldId id="351" r:id="rId19"/>
    <p:sldId id="352" r:id="rId20"/>
    <p:sldId id="354"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617D"/>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28071-FD3F-4D6C-BF1A-6CAF9E551AB3}" type="datetimeFigureOut">
              <a:rPr lang="tr-TR" smtClean="0"/>
              <a:t>23.10.2022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06B4-B0F4-4BD1-83C5-DE6EEAB626B5}" type="slidenum">
              <a:rPr lang="tr-TR" smtClean="0"/>
              <a:t>‹#›</a:t>
            </a:fld>
            <a:endParaRPr lang="tr-TR"/>
          </a:p>
        </p:txBody>
      </p:sp>
    </p:spTree>
    <p:extLst>
      <p:ext uri="{BB962C8B-B14F-4D97-AF65-F5344CB8AC3E}">
        <p14:creationId xmlns:p14="http://schemas.microsoft.com/office/powerpoint/2010/main" val="335225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c661e22a1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c661e22a1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661e22a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661e22a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88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63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66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842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1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79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633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108200" y="2346400"/>
            <a:ext cx="5829235" cy="4280099"/>
          </a:xfrm>
          <a:prstGeom prst="rect">
            <a:avLst/>
          </a:prstGeom>
          <a:noFill/>
          <a:ln>
            <a:noFill/>
          </a:ln>
        </p:spPr>
      </p:pic>
      <p:sp>
        <p:nvSpPr>
          <p:cNvPr id="11" name="Google Shape;11;p2"/>
          <p:cNvSpPr txBox="1">
            <a:spLocks noGrp="1"/>
          </p:cNvSpPr>
          <p:nvPr>
            <p:ph type="ctrTitle"/>
          </p:nvPr>
        </p:nvSpPr>
        <p:spPr>
          <a:xfrm>
            <a:off x="914400" y="928567"/>
            <a:ext cx="7188000" cy="39072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Tree>
    <p:extLst>
      <p:ext uri="{BB962C8B-B14F-4D97-AF65-F5344CB8AC3E}">
        <p14:creationId xmlns:p14="http://schemas.microsoft.com/office/powerpoint/2010/main" val="298615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6096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42" name="Google Shape;42;p8"/>
          <p:cNvSpPr txBox="1">
            <a:spLocks noGrp="1"/>
          </p:cNvSpPr>
          <p:nvPr>
            <p:ph type="body" idx="2"/>
          </p:nvPr>
        </p:nvSpPr>
        <p:spPr>
          <a:xfrm>
            <a:off x="45228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43" name="Google Shape;43;p8"/>
          <p:cNvSpPr txBox="1">
            <a:spLocks noGrp="1"/>
          </p:cNvSpPr>
          <p:nvPr>
            <p:ph type="body" idx="3"/>
          </p:nvPr>
        </p:nvSpPr>
        <p:spPr>
          <a:xfrm>
            <a:off x="8435996"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44" name="Google Shape;44;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2831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7830300" y="2967601"/>
            <a:ext cx="4158501" cy="3687199"/>
          </a:xfrm>
          <a:prstGeom prst="rect">
            <a:avLst/>
          </a:prstGeom>
          <a:noFill/>
          <a:ln>
            <a:noFill/>
          </a:ln>
        </p:spPr>
      </p:pic>
      <p:sp>
        <p:nvSpPr>
          <p:cNvPr id="47" name="Google Shape;47;p9"/>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2764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no illustration">
  <p:cSld name="Blank no illustration">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25118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1392233"/>
            <a:ext cx="84004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609600" y="2717800"/>
            <a:ext cx="6572400" cy="24836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733">
                <a:solidFill>
                  <a:schemeClr val="dk2"/>
                </a:solidFill>
                <a:latin typeface="Poppins"/>
                <a:ea typeface="Poppins"/>
                <a:cs typeface="Poppins"/>
                <a:sym typeface="Poppins"/>
              </a:defRPr>
            </a:lvl1pPr>
            <a:lvl2pPr lvl="1" algn="r">
              <a:buNone/>
              <a:defRPr sz="1733">
                <a:solidFill>
                  <a:schemeClr val="dk2"/>
                </a:solidFill>
                <a:latin typeface="Poppins"/>
                <a:ea typeface="Poppins"/>
                <a:cs typeface="Poppins"/>
                <a:sym typeface="Poppins"/>
              </a:defRPr>
            </a:lvl2pPr>
            <a:lvl3pPr lvl="2" algn="r">
              <a:buNone/>
              <a:defRPr sz="1733">
                <a:solidFill>
                  <a:schemeClr val="dk2"/>
                </a:solidFill>
                <a:latin typeface="Poppins"/>
                <a:ea typeface="Poppins"/>
                <a:cs typeface="Poppins"/>
                <a:sym typeface="Poppins"/>
              </a:defRPr>
            </a:lvl3pPr>
            <a:lvl4pPr lvl="3" algn="r">
              <a:buNone/>
              <a:defRPr sz="1733">
                <a:solidFill>
                  <a:schemeClr val="dk2"/>
                </a:solidFill>
                <a:latin typeface="Poppins"/>
                <a:ea typeface="Poppins"/>
                <a:cs typeface="Poppins"/>
                <a:sym typeface="Poppins"/>
              </a:defRPr>
            </a:lvl4pPr>
            <a:lvl5pPr lvl="4" algn="r">
              <a:buNone/>
              <a:defRPr sz="1733">
                <a:solidFill>
                  <a:schemeClr val="dk2"/>
                </a:solidFill>
                <a:latin typeface="Poppins"/>
                <a:ea typeface="Poppins"/>
                <a:cs typeface="Poppins"/>
                <a:sym typeface="Poppins"/>
              </a:defRPr>
            </a:lvl5pPr>
            <a:lvl6pPr lvl="5" algn="r">
              <a:buNone/>
              <a:defRPr sz="1733">
                <a:solidFill>
                  <a:schemeClr val="dk2"/>
                </a:solidFill>
                <a:latin typeface="Poppins"/>
                <a:ea typeface="Poppins"/>
                <a:cs typeface="Poppins"/>
                <a:sym typeface="Poppins"/>
              </a:defRPr>
            </a:lvl6pPr>
            <a:lvl7pPr lvl="6" algn="r">
              <a:buNone/>
              <a:defRPr sz="1733">
                <a:solidFill>
                  <a:schemeClr val="dk2"/>
                </a:solidFill>
                <a:latin typeface="Poppins"/>
                <a:ea typeface="Poppins"/>
                <a:cs typeface="Poppins"/>
                <a:sym typeface="Poppins"/>
              </a:defRPr>
            </a:lvl7pPr>
            <a:lvl8pPr lvl="7" algn="r">
              <a:buNone/>
              <a:defRPr sz="1733">
                <a:solidFill>
                  <a:schemeClr val="dk2"/>
                </a:solidFill>
                <a:latin typeface="Poppins"/>
                <a:ea typeface="Poppins"/>
                <a:cs typeface="Poppins"/>
                <a:sym typeface="Poppins"/>
              </a:defRPr>
            </a:lvl8pPr>
            <a:lvl9pPr lvl="8" algn="r">
              <a:buNone/>
              <a:defRPr sz="1733">
                <a:solidFill>
                  <a:schemeClr val="dk2"/>
                </a:solidFill>
                <a:latin typeface="Poppins"/>
                <a:ea typeface="Poppins"/>
                <a:cs typeface="Poppins"/>
                <a:sym typeface="Poppi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57500782"/>
      </p:ext>
    </p:extLst>
  </p:cSld>
  <p:clrMap bg1="lt1" tx1="dk1" bg2="dk2" tx2="lt2" accent1="accent1" accent2="accent2" accent3="accent3" accent4="accent4" accent5="accent5" accent6="accent6" hlink="hlink" folHlink="folHlink"/>
  <p:sldLayoutIdLst>
    <p:sldLayoutId id="2147483673" r:id="rId1"/>
    <p:sldLayoutId id="2147483679" r:id="rId2"/>
    <p:sldLayoutId id="2147483680" r:id="rId3"/>
    <p:sldLayoutId id="214748368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914400" y="928567"/>
            <a:ext cx="7188000" cy="3907200"/>
          </a:xfrm>
          <a:prstGeom prst="rect">
            <a:avLst/>
          </a:prstGeom>
        </p:spPr>
        <p:txBody>
          <a:bodyPr spcFirstLastPara="1" wrap="square" lIns="0" tIns="0" rIns="0" bIns="0" anchor="t" anchorCtr="0">
            <a:noAutofit/>
          </a:bodyPr>
          <a:lstStyle/>
          <a:p>
            <a:r>
              <a:rPr lang="tr-TR" dirty="0"/>
              <a:t>Mobil Oyun Projesi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FDEB2663-16F6-7D02-28BB-59879487CB6B}"/>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8" name="Resim 7">
            <a:extLst>
              <a:ext uri="{FF2B5EF4-FFF2-40B4-BE49-F238E27FC236}">
                <a16:creationId xmlns:a16="http://schemas.microsoft.com/office/drawing/2014/main" id="{80593412-6A2C-F97D-FC24-1D4AB85F0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886" y="1946054"/>
            <a:ext cx="2167669" cy="4382461"/>
          </a:xfrm>
          <a:prstGeom prst="rect">
            <a:avLst/>
          </a:prstGeom>
        </p:spPr>
      </p:pic>
      <p:pic>
        <p:nvPicPr>
          <p:cNvPr id="10" name="Resim 9">
            <a:extLst>
              <a:ext uri="{FF2B5EF4-FFF2-40B4-BE49-F238E27FC236}">
                <a16:creationId xmlns:a16="http://schemas.microsoft.com/office/drawing/2014/main" id="{185EF0BD-DF9F-3A58-97FD-1D64CD4C1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394" y="1983941"/>
            <a:ext cx="4040583" cy="2004342"/>
          </a:xfrm>
          <a:prstGeom prst="rect">
            <a:avLst/>
          </a:prstGeom>
        </p:spPr>
      </p:pic>
      <p:sp>
        <p:nvSpPr>
          <p:cNvPr id="13" name="Metin kutusu 12">
            <a:extLst>
              <a:ext uri="{FF2B5EF4-FFF2-40B4-BE49-F238E27FC236}">
                <a16:creationId xmlns:a16="http://schemas.microsoft.com/office/drawing/2014/main" id="{0DD122FA-7A66-CBD0-1247-25DE5901A463}"/>
              </a:ext>
            </a:extLst>
          </p:cNvPr>
          <p:cNvSpPr txBox="1"/>
          <p:nvPr/>
        </p:nvSpPr>
        <p:spPr>
          <a:xfrm>
            <a:off x="536180" y="4137285"/>
            <a:ext cx="7899816" cy="2714589"/>
          </a:xfrm>
          <a:prstGeom prst="rect">
            <a:avLst/>
          </a:prstGeom>
          <a:noFill/>
        </p:spPr>
        <p:txBody>
          <a:bodyPr wrap="square" rtlCol="0">
            <a:spAutoFit/>
          </a:bodyPr>
          <a:lstStyle/>
          <a:p>
            <a:pPr algn="just"/>
            <a:r>
              <a:rPr lang="tr-TR" sz="2130" dirty="0">
                <a:solidFill>
                  <a:srgbClr val="65617D"/>
                </a:solidFill>
                <a:latin typeface="Muli"/>
              </a:rPr>
              <a:t>Markette üst sıralara yükselmek için olumlu yorumlar oldukça önemlidir. Sadece bu sebepten ötürü oyunumuzu erkenden </a:t>
            </a:r>
            <a:r>
              <a:rPr lang="tr-TR" sz="2130" dirty="0" err="1">
                <a:solidFill>
                  <a:srgbClr val="65617D"/>
                </a:solidFill>
                <a:latin typeface="Muli"/>
              </a:rPr>
              <a:t>kill</a:t>
            </a:r>
            <a:r>
              <a:rPr lang="tr-TR" sz="2130" dirty="0">
                <a:solidFill>
                  <a:srgbClr val="65617D"/>
                </a:solidFill>
                <a:latin typeface="Muli"/>
              </a:rPr>
              <a:t> etmemek için küçük </a:t>
            </a:r>
            <a:r>
              <a:rPr lang="tr-TR" sz="2130" dirty="0" err="1">
                <a:solidFill>
                  <a:srgbClr val="65617D"/>
                </a:solidFill>
                <a:latin typeface="Muli"/>
              </a:rPr>
              <a:t>trickler</a:t>
            </a:r>
            <a:r>
              <a:rPr lang="tr-TR" sz="2130" dirty="0">
                <a:solidFill>
                  <a:srgbClr val="65617D"/>
                </a:solidFill>
                <a:latin typeface="Muli"/>
              </a:rPr>
              <a:t> kullanmalıyız. Örneğin ilk fotoğraftaki gibi oyun içi değerlendirmeyi kullanıcıya sunuyoruz. Eğer buradan 4 veya 5 yıldız alıyorsak kullanıcıya bizi markette de oylamak ister misin diyerek 2. fotoğrafa yönlendiriyoruz. Şayet burada 3 veya daha az yıldız aldıysak kullanıcıya teşekkür mesajı gösteriyoruz. Bu sayede markette gelebilecek olumsuz yorumların sayısını azaltmış oluyoruz.</a:t>
            </a:r>
          </a:p>
        </p:txBody>
      </p:sp>
      <p:sp>
        <p:nvSpPr>
          <p:cNvPr id="2" name="Google Shape;133;p22">
            <a:extLst>
              <a:ext uri="{FF2B5EF4-FFF2-40B4-BE49-F238E27FC236}">
                <a16:creationId xmlns:a16="http://schemas.microsoft.com/office/drawing/2014/main" id="{57495056-9647-205F-8D47-F0899448DDB7}"/>
              </a:ext>
            </a:extLst>
          </p:cNvPr>
          <p:cNvSpPr txBox="1">
            <a:spLocks noGrp="1"/>
          </p:cNvSpPr>
          <p:nvPr>
            <p:ph type="title"/>
          </p:nvPr>
        </p:nvSpPr>
        <p:spPr>
          <a:xfrm>
            <a:off x="609600" y="840741"/>
            <a:ext cx="8698173" cy="1143200"/>
          </a:xfrm>
          <a:prstGeom prst="rect">
            <a:avLst/>
          </a:prstGeom>
        </p:spPr>
        <p:txBody>
          <a:bodyPr spcFirstLastPara="1" wrap="square" lIns="0" tIns="0" rIns="0" bIns="0" anchor="b" anchorCtr="0">
            <a:noAutofit/>
          </a:bodyPr>
          <a:lstStyle/>
          <a:p>
            <a:r>
              <a:rPr lang="tr-TR" dirty="0"/>
              <a:t>Hedef kitle ihtiyaçlarının belirlenmesi</a:t>
            </a:r>
            <a:endParaRPr dirty="0"/>
          </a:p>
        </p:txBody>
      </p:sp>
    </p:spTree>
    <p:extLst>
      <p:ext uri="{BB962C8B-B14F-4D97-AF65-F5344CB8AC3E}">
        <p14:creationId xmlns:p14="http://schemas.microsoft.com/office/powerpoint/2010/main" val="203429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599" y="477833"/>
            <a:ext cx="11429445" cy="1143200"/>
          </a:xfrm>
          <a:prstGeom prst="rect">
            <a:avLst/>
          </a:prstGeom>
        </p:spPr>
        <p:txBody>
          <a:bodyPr spcFirstLastPara="1" wrap="square" lIns="0" tIns="0" rIns="0" bIns="0" anchor="b" anchorCtr="0">
            <a:noAutofit/>
          </a:bodyPr>
          <a:lstStyle/>
          <a:p>
            <a:r>
              <a:rPr lang="tr-TR" dirty="0"/>
              <a:t>Pazarlama stratejisinin belirlenmesi</a:t>
            </a:r>
            <a:endParaRPr dirty="0"/>
          </a:p>
        </p:txBody>
      </p:sp>
      <p:sp>
        <p:nvSpPr>
          <p:cNvPr id="134" name="Google Shape;134;p22"/>
          <p:cNvSpPr txBox="1">
            <a:spLocks noGrp="1"/>
          </p:cNvSpPr>
          <p:nvPr>
            <p:ph type="body" idx="1"/>
          </p:nvPr>
        </p:nvSpPr>
        <p:spPr>
          <a:xfrm>
            <a:off x="609600" y="2058981"/>
            <a:ext cx="7059600" cy="3791200"/>
          </a:xfrm>
          <a:prstGeom prst="rect">
            <a:avLst/>
          </a:prstGeom>
        </p:spPr>
        <p:txBody>
          <a:bodyPr spcFirstLastPara="1" wrap="square" lIns="0" tIns="0" rIns="0" bIns="0" anchor="t" anchorCtr="0">
            <a:noAutofit/>
          </a:bodyPr>
          <a:lstStyle/>
          <a:p>
            <a:pPr marL="0" indent="0" algn="just">
              <a:buNone/>
            </a:pPr>
            <a:r>
              <a:rPr lang="tr-TR" dirty="0"/>
              <a:t>Günümüz şartlarında oyunumuzun bir çok kişi tarafından keşfedilip </a:t>
            </a:r>
            <a:r>
              <a:rPr lang="tr-TR" dirty="0">
                <a:solidFill>
                  <a:srgbClr val="65617D"/>
                </a:solidFill>
              </a:rPr>
              <a:t>oynanmasını</a:t>
            </a:r>
            <a:r>
              <a:rPr lang="tr-TR" dirty="0"/>
              <a:t> istiyorsak ya çok özgün bir oyun yapmamız ya da çok büyük pazarlama bütçelerine sahip olmamız gerekiyor. Haftada 1000’den fazla yeni oyunun piyasaya sürüldüğünü kabul edersek oyunumuzun bu kadar oyun içerisinden sıyrılıp bir çok insan tarafından oynanmasını sağlamak çok zor bir iş.</a:t>
            </a:r>
            <a:endParaRPr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11</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76114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E39080CB-92B6-DA03-E9A6-F622FC00D309}"/>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1026" name="Picture 2" descr="CPI or CTR? How to best measure your game's marketability - Coda Labs">
            <a:extLst>
              <a:ext uri="{FF2B5EF4-FFF2-40B4-BE49-F238E27FC236}">
                <a16:creationId xmlns:a16="http://schemas.microsoft.com/office/drawing/2014/main" id="{A636EAA2-E9F8-57AB-6463-FDBD34C05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74" y="1754945"/>
            <a:ext cx="8566052" cy="481840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3;p22">
            <a:extLst>
              <a:ext uri="{FF2B5EF4-FFF2-40B4-BE49-F238E27FC236}">
                <a16:creationId xmlns:a16="http://schemas.microsoft.com/office/drawing/2014/main" id="{DABD947D-D53E-868E-CF71-E5E9B6EC10A0}"/>
              </a:ext>
            </a:extLst>
          </p:cNvPr>
          <p:cNvSpPr txBox="1">
            <a:spLocks noGrp="1"/>
          </p:cNvSpPr>
          <p:nvPr>
            <p:ph type="title"/>
          </p:nvPr>
        </p:nvSpPr>
        <p:spPr>
          <a:xfrm>
            <a:off x="609599" y="477833"/>
            <a:ext cx="11429445" cy="1143200"/>
          </a:xfrm>
          <a:prstGeom prst="rect">
            <a:avLst/>
          </a:prstGeom>
        </p:spPr>
        <p:txBody>
          <a:bodyPr spcFirstLastPara="1" wrap="square" lIns="0" tIns="0" rIns="0" bIns="0" anchor="b" anchorCtr="0">
            <a:noAutofit/>
          </a:bodyPr>
          <a:lstStyle/>
          <a:p>
            <a:r>
              <a:rPr lang="tr-TR" dirty="0"/>
              <a:t>Pazarlama stratejisinin belirlenmesi</a:t>
            </a:r>
            <a:endParaRPr dirty="0"/>
          </a:p>
        </p:txBody>
      </p:sp>
    </p:spTree>
    <p:extLst>
      <p:ext uri="{BB962C8B-B14F-4D97-AF65-F5344CB8AC3E}">
        <p14:creationId xmlns:p14="http://schemas.microsoft.com/office/powerpoint/2010/main" val="396825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FEC4C228-8D47-EC59-E5DD-BDB4F78A09D0}"/>
              </a:ext>
            </a:extLst>
          </p:cNvPr>
          <p:cNvSpPr>
            <a:spLocks noGrp="1"/>
          </p:cNvSpPr>
          <p:nvPr>
            <p:ph type="sldNum" idx="12"/>
          </p:nvPr>
        </p:nvSpPr>
        <p:spPr/>
        <p:txBody>
          <a:bodyPr/>
          <a:lstStyle/>
          <a:p>
            <a:fld id="{00000000-1234-1234-1234-123412341234}" type="slidenum">
              <a:rPr lang="en" smtClean="0"/>
              <a:pPr/>
              <a:t>13</a:t>
            </a:fld>
            <a:endParaRPr lang="en"/>
          </a:p>
        </p:txBody>
      </p:sp>
      <p:sp>
        <p:nvSpPr>
          <p:cNvPr id="8" name="Metin kutusu 7">
            <a:extLst>
              <a:ext uri="{FF2B5EF4-FFF2-40B4-BE49-F238E27FC236}">
                <a16:creationId xmlns:a16="http://schemas.microsoft.com/office/drawing/2014/main" id="{FD9B0D29-CD11-B2C4-20EE-4FC4B9E9518A}"/>
              </a:ext>
            </a:extLst>
          </p:cNvPr>
          <p:cNvSpPr txBox="1"/>
          <p:nvPr/>
        </p:nvSpPr>
        <p:spPr>
          <a:xfrm>
            <a:off x="291748" y="1621033"/>
            <a:ext cx="11429445" cy="5909310"/>
          </a:xfrm>
          <a:prstGeom prst="rect">
            <a:avLst/>
          </a:prstGeom>
          <a:noFill/>
        </p:spPr>
        <p:txBody>
          <a:bodyPr wrap="square">
            <a:spAutoFit/>
          </a:bodyPr>
          <a:lstStyle/>
          <a:p>
            <a:pPr algn="just"/>
            <a:r>
              <a:rPr lang="tr-TR" sz="2100" b="1" dirty="0">
                <a:solidFill>
                  <a:srgbClr val="65617D"/>
                </a:solidFill>
                <a:latin typeface="Muli"/>
              </a:rPr>
              <a:t>CTR (</a:t>
            </a:r>
            <a:r>
              <a:rPr lang="tr-TR" sz="2100" b="1" i="0" dirty="0" err="1">
                <a:solidFill>
                  <a:srgbClr val="65617D"/>
                </a:solidFill>
                <a:effectLst/>
                <a:latin typeface="Muli"/>
              </a:rPr>
              <a:t>Click-through</a:t>
            </a:r>
            <a:r>
              <a:rPr lang="tr-TR" sz="2100" b="1" i="0" dirty="0">
                <a:solidFill>
                  <a:srgbClr val="65617D"/>
                </a:solidFill>
                <a:effectLst/>
                <a:latin typeface="Muli"/>
              </a:rPr>
              <a:t> rate): </a:t>
            </a:r>
            <a:r>
              <a:rPr lang="tr-TR" sz="2100" b="0" i="0" dirty="0">
                <a:solidFill>
                  <a:srgbClr val="65617D"/>
                </a:solidFill>
                <a:effectLst/>
                <a:latin typeface="Muli"/>
              </a:rPr>
              <a:t>Oyunun minimum görsel ve </a:t>
            </a:r>
            <a:r>
              <a:rPr lang="tr-TR" sz="2100" b="0" i="0" dirty="0" err="1">
                <a:solidFill>
                  <a:srgbClr val="65617D"/>
                </a:solidFill>
                <a:effectLst/>
                <a:latin typeface="Muli"/>
              </a:rPr>
              <a:t>development</a:t>
            </a:r>
            <a:r>
              <a:rPr lang="tr-TR" sz="2100" b="0" i="0" dirty="0">
                <a:solidFill>
                  <a:srgbClr val="65617D"/>
                </a:solidFill>
                <a:effectLst/>
                <a:latin typeface="Muli"/>
              </a:rPr>
              <a:t> maliyeti ile pazarlamaya açılması. Bunun için oyun içinde olabilecek görseller </a:t>
            </a:r>
            <a:r>
              <a:rPr lang="tr-TR" sz="2100" b="0" i="0" dirty="0" err="1">
                <a:solidFill>
                  <a:srgbClr val="65617D"/>
                </a:solidFill>
                <a:effectLst/>
                <a:latin typeface="Muli"/>
              </a:rPr>
              <a:t>videolaştırılarak</a:t>
            </a:r>
            <a:r>
              <a:rPr lang="tr-TR" sz="2100" b="0" i="0" dirty="0">
                <a:solidFill>
                  <a:srgbClr val="65617D"/>
                </a:solidFill>
                <a:effectLst/>
                <a:latin typeface="Muli"/>
              </a:rPr>
              <a:t> marketing çalışması yapılır. Bu noktada </a:t>
            </a:r>
            <a:r>
              <a:rPr lang="tr-TR" sz="2100" b="0" i="0" dirty="0" err="1">
                <a:solidFill>
                  <a:srgbClr val="65617D"/>
                </a:solidFill>
                <a:effectLst/>
                <a:latin typeface="Muli"/>
              </a:rPr>
              <a:t>creative</a:t>
            </a:r>
            <a:r>
              <a:rPr lang="tr-TR" sz="2100" b="0" i="0" dirty="0">
                <a:solidFill>
                  <a:srgbClr val="65617D"/>
                </a:solidFill>
                <a:effectLst/>
                <a:latin typeface="Muli"/>
              </a:rPr>
              <a:t> ekibin hazırlayacağı videolar kısa, öz ve ilgi çekici olmalıdır. Bu videoda oyunumuz varmış gibi gösterilir fakat amacımız bu oyun olsaydı insanlar buna ilgi gösterir miydi sorusunu cevaplamaktır. Bu sayede marketing çalışması ile ulaşılan kullanıcıların bu reklama tıklaması hedeflenir. Bu sayede oyunun </a:t>
            </a:r>
            <a:r>
              <a:rPr lang="tr-TR" sz="2100" b="0" i="0" dirty="0" err="1">
                <a:solidFill>
                  <a:srgbClr val="65617D"/>
                </a:solidFill>
                <a:effectLst/>
                <a:latin typeface="Muli"/>
              </a:rPr>
              <a:t>development</a:t>
            </a:r>
            <a:r>
              <a:rPr lang="tr-TR" sz="2100" b="0" i="0" dirty="0">
                <a:solidFill>
                  <a:srgbClr val="65617D"/>
                </a:solidFill>
                <a:effectLst/>
                <a:latin typeface="Muli"/>
              </a:rPr>
              <a:t> aşamasına girmeden kullanıcılar tarafından ilgi çekip çekmediği test edilir. Eğer hedeflenen sonuçlara ulaşılamadıysa oyun </a:t>
            </a:r>
            <a:r>
              <a:rPr lang="tr-TR" sz="2100" b="0" i="0" dirty="0" err="1">
                <a:solidFill>
                  <a:srgbClr val="65617D"/>
                </a:solidFill>
                <a:effectLst/>
                <a:latin typeface="Muli"/>
              </a:rPr>
              <a:t>kill</a:t>
            </a:r>
            <a:r>
              <a:rPr lang="tr-TR" sz="2100" b="0" i="0" dirty="0">
                <a:solidFill>
                  <a:srgbClr val="65617D"/>
                </a:solidFill>
                <a:effectLst/>
                <a:latin typeface="Muli"/>
              </a:rPr>
              <a:t> edilir. Bu sayede gereksiz </a:t>
            </a:r>
            <a:r>
              <a:rPr lang="tr-TR" sz="2100" b="0" i="0" dirty="0" err="1">
                <a:solidFill>
                  <a:srgbClr val="65617D"/>
                </a:solidFill>
                <a:effectLst/>
                <a:latin typeface="Muli"/>
              </a:rPr>
              <a:t>development</a:t>
            </a:r>
            <a:r>
              <a:rPr lang="tr-TR" sz="2100" b="0" i="0" dirty="0">
                <a:solidFill>
                  <a:srgbClr val="65617D"/>
                </a:solidFill>
                <a:effectLst/>
                <a:latin typeface="Muli"/>
              </a:rPr>
              <a:t> maliyetlerinden kurtulunmuş olunur. Eğer hedeflenen sonuçlara ulaşıldıysa ikinci aşamaya geçilir ve CPI testi yapılmaya başlanır.</a:t>
            </a:r>
            <a:endParaRPr lang="tr-TR" sz="2100" i="1" dirty="0">
              <a:solidFill>
                <a:srgbClr val="65617D"/>
              </a:solidFill>
              <a:latin typeface="Muli"/>
            </a:endParaRPr>
          </a:p>
          <a:p>
            <a:pPr algn="just"/>
            <a:r>
              <a:rPr lang="tr-TR" sz="2100" b="1" dirty="0">
                <a:solidFill>
                  <a:srgbClr val="65617D"/>
                </a:solidFill>
                <a:latin typeface="Muli"/>
              </a:rPr>
              <a:t>CPI (</a:t>
            </a:r>
            <a:r>
              <a:rPr lang="tr-TR" sz="2100" b="1" dirty="0" err="1">
                <a:solidFill>
                  <a:srgbClr val="65617D"/>
                </a:solidFill>
                <a:latin typeface="Muli"/>
              </a:rPr>
              <a:t>Cost</a:t>
            </a:r>
            <a:r>
              <a:rPr lang="tr-TR" sz="2100" b="1" dirty="0">
                <a:solidFill>
                  <a:srgbClr val="65617D"/>
                </a:solidFill>
                <a:latin typeface="Muli"/>
              </a:rPr>
              <a:t> </a:t>
            </a:r>
            <a:r>
              <a:rPr lang="tr-TR" sz="2100" b="1" dirty="0" err="1">
                <a:solidFill>
                  <a:srgbClr val="65617D"/>
                </a:solidFill>
                <a:latin typeface="Muli"/>
              </a:rPr>
              <a:t>per</a:t>
            </a:r>
            <a:r>
              <a:rPr lang="tr-TR" sz="2100" b="1" dirty="0">
                <a:solidFill>
                  <a:srgbClr val="65617D"/>
                </a:solidFill>
                <a:latin typeface="Muli"/>
              </a:rPr>
              <a:t> </a:t>
            </a:r>
            <a:r>
              <a:rPr lang="tr-TR" sz="2100" b="1" dirty="0" err="1">
                <a:solidFill>
                  <a:srgbClr val="65617D"/>
                </a:solidFill>
                <a:latin typeface="Muli"/>
              </a:rPr>
              <a:t>Install</a:t>
            </a:r>
            <a:r>
              <a:rPr lang="tr-TR" sz="2100" b="1" dirty="0">
                <a:solidFill>
                  <a:srgbClr val="65617D"/>
                </a:solidFill>
                <a:latin typeface="Muli"/>
              </a:rPr>
              <a:t>): </a:t>
            </a:r>
            <a:r>
              <a:rPr lang="tr-TR" sz="2100" b="0" i="0" dirty="0">
                <a:solidFill>
                  <a:srgbClr val="65617D"/>
                </a:solidFill>
                <a:effectLst/>
                <a:latin typeface="Muli"/>
              </a:rPr>
              <a:t>CPI kısaca </a:t>
            </a:r>
            <a:r>
              <a:rPr lang="tr-TR" sz="2100" i="0" dirty="0">
                <a:solidFill>
                  <a:srgbClr val="65617D"/>
                </a:solidFill>
                <a:effectLst/>
                <a:latin typeface="Muli"/>
              </a:rPr>
              <a:t>bir kullanıcının oyununuzu indirmesi ve telefonuna kurması için harcadığımız ortalama para değeridir.</a:t>
            </a:r>
            <a:r>
              <a:rPr lang="tr-TR" sz="2100" dirty="0">
                <a:solidFill>
                  <a:srgbClr val="65617D"/>
                </a:solidFill>
                <a:latin typeface="Muli"/>
              </a:rPr>
              <a:t> </a:t>
            </a:r>
            <a:r>
              <a:rPr lang="tr-TR" sz="2100" b="0" i="0" dirty="0">
                <a:solidFill>
                  <a:srgbClr val="65617D"/>
                </a:solidFill>
                <a:effectLst/>
                <a:latin typeface="Muli"/>
              </a:rPr>
              <a:t>Eğer bu noktaya ulaşmış isek artık ürünü geliştirme sürecindeyiz ve yavaştan marketing sürecine başlayabiliriz. Burada en önemli metrik hedeflenen kitlenin reklama tıklaması değil oyunu indirmesidir. Bu nedenle artık gerçek oyunumuzu markete yüklemeli ve kullanıcıları kaç para karşılığında oyuna çekebildiğimizi görebilmemizdir. Hedefimiz </a:t>
            </a:r>
            <a:r>
              <a:rPr lang="tr-TR" sz="2100" dirty="0">
                <a:solidFill>
                  <a:srgbClr val="65617D"/>
                </a:solidFill>
                <a:latin typeface="Muli"/>
              </a:rPr>
              <a:t>CPI</a:t>
            </a:r>
            <a:r>
              <a:rPr lang="tr-TR" sz="2100" b="0" i="0" dirty="0">
                <a:solidFill>
                  <a:srgbClr val="65617D"/>
                </a:solidFill>
                <a:effectLst/>
                <a:latin typeface="Muli"/>
              </a:rPr>
              <a:t> oranını düşük görmek ve az maliyet ile çok kullanıcıyı oyuna çekmektir. Bu noktada yine marketing için hazırlanan videoların içeriği oldukça önemlidir.                               							</a:t>
            </a:r>
            <a:br>
              <a:rPr lang="tr-TR" sz="2100" b="0" i="0" dirty="0">
                <a:solidFill>
                  <a:srgbClr val="65617D"/>
                </a:solidFill>
                <a:effectLst/>
                <a:latin typeface="Muli"/>
              </a:rPr>
            </a:br>
            <a:endParaRPr lang="tr-TR" sz="2100" i="1" dirty="0">
              <a:solidFill>
                <a:srgbClr val="65617D"/>
              </a:solidFill>
              <a:latin typeface="Muli"/>
            </a:endParaRPr>
          </a:p>
        </p:txBody>
      </p:sp>
      <p:sp>
        <p:nvSpPr>
          <p:cNvPr id="2" name="Google Shape;133;p22">
            <a:extLst>
              <a:ext uri="{FF2B5EF4-FFF2-40B4-BE49-F238E27FC236}">
                <a16:creationId xmlns:a16="http://schemas.microsoft.com/office/drawing/2014/main" id="{B91D3DD3-9235-918C-D4E4-FD94EA9A7FB5}"/>
              </a:ext>
            </a:extLst>
          </p:cNvPr>
          <p:cNvSpPr txBox="1">
            <a:spLocks noGrp="1"/>
          </p:cNvSpPr>
          <p:nvPr>
            <p:ph type="title"/>
          </p:nvPr>
        </p:nvSpPr>
        <p:spPr>
          <a:xfrm>
            <a:off x="609599" y="477833"/>
            <a:ext cx="11429445" cy="1143200"/>
          </a:xfrm>
          <a:prstGeom prst="rect">
            <a:avLst/>
          </a:prstGeom>
        </p:spPr>
        <p:txBody>
          <a:bodyPr spcFirstLastPara="1" wrap="square" lIns="0" tIns="0" rIns="0" bIns="0" anchor="b" anchorCtr="0">
            <a:noAutofit/>
          </a:bodyPr>
          <a:lstStyle/>
          <a:p>
            <a:r>
              <a:rPr lang="tr-TR" dirty="0"/>
              <a:t>Pazarlama stratejisinin belirlenmesi</a:t>
            </a:r>
            <a:endParaRPr dirty="0"/>
          </a:p>
        </p:txBody>
      </p:sp>
    </p:spTree>
    <p:extLst>
      <p:ext uri="{BB962C8B-B14F-4D97-AF65-F5344CB8AC3E}">
        <p14:creationId xmlns:p14="http://schemas.microsoft.com/office/powerpoint/2010/main" val="2926457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BC168C63-1188-88A8-9129-265C9876BBF1}"/>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2050" name="Picture 2" descr="Hyper-casual oyununuz için en uygun reklam öğelerini nasıl belirlersiniz? |  Mobidictum">
            <a:extLst>
              <a:ext uri="{FF2B5EF4-FFF2-40B4-BE49-F238E27FC236}">
                <a16:creationId xmlns:a16="http://schemas.microsoft.com/office/drawing/2014/main" id="{4F9801C2-CEAB-C9E3-19B6-A32345813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932" y="1737404"/>
            <a:ext cx="7592136" cy="447936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3;p22">
            <a:extLst>
              <a:ext uri="{FF2B5EF4-FFF2-40B4-BE49-F238E27FC236}">
                <a16:creationId xmlns:a16="http://schemas.microsoft.com/office/drawing/2014/main" id="{83F241C3-A41F-F22F-C352-4ABABD5C3A44}"/>
              </a:ext>
            </a:extLst>
          </p:cNvPr>
          <p:cNvSpPr txBox="1">
            <a:spLocks noGrp="1"/>
          </p:cNvSpPr>
          <p:nvPr>
            <p:ph type="title"/>
          </p:nvPr>
        </p:nvSpPr>
        <p:spPr>
          <a:xfrm>
            <a:off x="609599" y="477833"/>
            <a:ext cx="11429445" cy="1143200"/>
          </a:xfrm>
          <a:prstGeom prst="rect">
            <a:avLst/>
          </a:prstGeom>
        </p:spPr>
        <p:txBody>
          <a:bodyPr spcFirstLastPara="1" wrap="square" lIns="0" tIns="0" rIns="0" bIns="0" anchor="b" anchorCtr="0">
            <a:noAutofit/>
          </a:bodyPr>
          <a:lstStyle/>
          <a:p>
            <a:r>
              <a:rPr lang="tr-TR" dirty="0"/>
              <a:t>Pazarlama stratejisinin belirlenmesi</a:t>
            </a:r>
            <a:endParaRPr dirty="0"/>
          </a:p>
        </p:txBody>
      </p:sp>
    </p:spTree>
    <p:extLst>
      <p:ext uri="{BB962C8B-B14F-4D97-AF65-F5344CB8AC3E}">
        <p14:creationId xmlns:p14="http://schemas.microsoft.com/office/powerpoint/2010/main" val="2648587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p>
            <a:r>
              <a:rPr lang="en" dirty="0"/>
              <a:t>SWOT Anal</a:t>
            </a:r>
            <a:r>
              <a:rPr lang="tr-TR" dirty="0"/>
              <a:t>izi</a:t>
            </a:r>
            <a:endParaRPr dirty="0"/>
          </a:p>
        </p:txBody>
      </p:sp>
      <p:sp>
        <p:nvSpPr>
          <p:cNvPr id="436" name="Google Shape;436;p4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15</a:t>
            </a:fld>
            <a:endParaRPr kern="0">
              <a:solidFill>
                <a:srgbClr val="A7D86D"/>
              </a:solidFill>
            </a:endParaRPr>
          </a:p>
        </p:txBody>
      </p:sp>
      <p:sp>
        <p:nvSpPr>
          <p:cNvPr id="437" name="Google Shape;437;p43"/>
          <p:cNvSpPr/>
          <p:nvPr/>
        </p:nvSpPr>
        <p:spPr>
          <a:xfrm>
            <a:off x="609599" y="2790667"/>
            <a:ext cx="4263524" cy="1442000"/>
          </a:xfrm>
          <a:prstGeom prst="rect">
            <a:avLst/>
          </a:prstGeom>
          <a:solidFill>
            <a:schemeClr val="lt2"/>
          </a:solidFill>
          <a:ln>
            <a:noFill/>
          </a:ln>
        </p:spPr>
        <p:txBody>
          <a:bodyPr spcFirstLastPara="1" wrap="square" lIns="121900" tIns="121900" rIns="1828800" bIns="121900" anchor="t" anchorCtr="0">
            <a:noAutofit/>
          </a:bodyPr>
          <a:lstStyle/>
          <a:p>
            <a:pPr defTabSz="1219170">
              <a:buClr>
                <a:srgbClr val="000000"/>
              </a:buClr>
            </a:pPr>
            <a:r>
              <a:rPr lang="en" sz="1467" b="1" kern="0" dirty="0">
                <a:solidFill>
                  <a:srgbClr val="65617D"/>
                </a:solidFill>
                <a:latin typeface="Muli"/>
                <a:ea typeface="Muli"/>
                <a:cs typeface="Muli"/>
                <a:sym typeface="Muli"/>
              </a:rPr>
              <a:t>STRENGTHS</a:t>
            </a:r>
            <a:r>
              <a:rPr lang="tr-TR" sz="1467" b="1" kern="0" dirty="0">
                <a:solidFill>
                  <a:srgbClr val="65617D"/>
                </a:solidFill>
                <a:latin typeface="Muli"/>
                <a:ea typeface="Muli"/>
                <a:cs typeface="Muli"/>
                <a:sym typeface="Muli"/>
              </a:rPr>
              <a:t> (GÜÇLÜ YÖNLER)</a:t>
            </a:r>
            <a:endParaRPr sz="1467" b="1" kern="0" dirty="0">
              <a:solidFill>
                <a:srgbClr val="65617D"/>
              </a:solidFill>
              <a:latin typeface="Muli"/>
              <a:ea typeface="Muli"/>
              <a:cs typeface="Muli"/>
              <a:sym typeface="Muli"/>
            </a:endParaRPr>
          </a:p>
          <a:p>
            <a:pPr marL="285750" indent="-285750" defTabSz="1219170">
              <a:spcBef>
                <a:spcPts val="800"/>
              </a:spcBef>
              <a:spcAft>
                <a:spcPts val="800"/>
              </a:spcAft>
              <a:buClr>
                <a:srgbClr val="000000"/>
              </a:buClr>
              <a:buFont typeface="Arial" panose="020B0604020202020204" pitchFamily="34" charset="0"/>
              <a:buChar char="•"/>
            </a:pPr>
            <a:r>
              <a:rPr lang="tr-TR" sz="1467" kern="0" dirty="0">
                <a:solidFill>
                  <a:srgbClr val="65617D"/>
                </a:solidFill>
                <a:latin typeface="Muli"/>
                <a:ea typeface="Muli"/>
                <a:cs typeface="Muli"/>
                <a:sym typeface="Muli"/>
              </a:rPr>
              <a:t>Kısa sürede üretilmesi</a:t>
            </a:r>
          </a:p>
          <a:p>
            <a:pPr marL="285750" indent="-285750" defTabSz="1219170">
              <a:spcBef>
                <a:spcPts val="800"/>
              </a:spcBef>
              <a:spcAft>
                <a:spcPts val="800"/>
              </a:spcAft>
              <a:buClr>
                <a:srgbClr val="000000"/>
              </a:buClr>
              <a:buFont typeface="Arial" panose="020B0604020202020204" pitchFamily="34" charset="0"/>
              <a:buChar char="•"/>
            </a:pPr>
            <a:r>
              <a:rPr lang="tr-TR" sz="1467" kern="0" dirty="0">
                <a:solidFill>
                  <a:srgbClr val="65617D"/>
                </a:solidFill>
                <a:latin typeface="Muli"/>
                <a:ea typeface="Muli"/>
                <a:cs typeface="Muli"/>
                <a:sym typeface="Muli"/>
              </a:rPr>
              <a:t>Düşük üretim maliyeti</a:t>
            </a:r>
            <a:endParaRPr sz="1467" kern="0" dirty="0">
              <a:solidFill>
                <a:srgbClr val="65617D"/>
              </a:solidFill>
              <a:latin typeface="Muli"/>
              <a:ea typeface="Muli"/>
              <a:cs typeface="Muli"/>
              <a:sym typeface="Muli"/>
            </a:endParaRPr>
          </a:p>
        </p:txBody>
      </p:sp>
      <p:sp>
        <p:nvSpPr>
          <p:cNvPr id="438" name="Google Shape;438;p43"/>
          <p:cNvSpPr/>
          <p:nvPr/>
        </p:nvSpPr>
        <p:spPr>
          <a:xfrm>
            <a:off x="3497067" y="2790667"/>
            <a:ext cx="4926194" cy="1442000"/>
          </a:xfrm>
          <a:prstGeom prst="rect">
            <a:avLst/>
          </a:prstGeom>
          <a:solidFill>
            <a:schemeClr val="lt2"/>
          </a:solidFill>
          <a:ln>
            <a:noFill/>
          </a:ln>
        </p:spPr>
        <p:txBody>
          <a:bodyPr spcFirstLastPara="1" wrap="square" lIns="1828800" tIns="121900" rIns="121900" bIns="121900" anchor="t" anchorCtr="0">
            <a:noAutofit/>
          </a:bodyPr>
          <a:lstStyle/>
          <a:p>
            <a:pPr algn="r" defTabSz="1219170">
              <a:buClr>
                <a:srgbClr val="65617D"/>
              </a:buClr>
              <a:buSzPts val="1100"/>
            </a:pPr>
            <a:r>
              <a:rPr lang="en" sz="1467" b="1" kern="0" dirty="0">
                <a:solidFill>
                  <a:srgbClr val="65617D"/>
                </a:solidFill>
                <a:latin typeface="Muli"/>
                <a:ea typeface="Muli"/>
                <a:cs typeface="Muli"/>
                <a:sym typeface="Muli"/>
              </a:rPr>
              <a:t>WEAKNESSES</a:t>
            </a:r>
            <a:r>
              <a:rPr lang="tr-TR" sz="1467" b="1" kern="0" dirty="0">
                <a:solidFill>
                  <a:srgbClr val="65617D"/>
                </a:solidFill>
                <a:latin typeface="Muli"/>
                <a:ea typeface="Muli"/>
                <a:cs typeface="Muli"/>
                <a:sym typeface="Muli"/>
              </a:rPr>
              <a:t> (ZAYIF YÖNLER)</a:t>
            </a:r>
            <a:endParaRPr sz="1467" b="1" kern="0" dirty="0">
              <a:solidFill>
                <a:srgbClr val="65617D"/>
              </a:solidFill>
              <a:latin typeface="Muli"/>
              <a:ea typeface="Muli"/>
              <a:cs typeface="Muli"/>
              <a:sym typeface="Muli"/>
            </a:endParaRPr>
          </a:p>
          <a:p>
            <a:pPr marL="285750" indent="-285750" algn="r" defTabSz="1219170">
              <a:spcBef>
                <a:spcPts val="800"/>
              </a:spcBef>
              <a:spcAft>
                <a:spcPts val="800"/>
              </a:spcAft>
              <a:buClr>
                <a:srgbClr val="000000"/>
              </a:buClr>
              <a:buFont typeface="Arial" panose="020B0604020202020204" pitchFamily="34" charset="0"/>
              <a:buChar char="•"/>
            </a:pPr>
            <a:r>
              <a:rPr lang="tr-TR" sz="1467" kern="0" dirty="0">
                <a:solidFill>
                  <a:srgbClr val="65617D"/>
                </a:solidFill>
                <a:latin typeface="Muli"/>
                <a:ea typeface="Muli"/>
                <a:cs typeface="Muli"/>
                <a:sym typeface="Muli"/>
              </a:rPr>
              <a:t>Oyunun hızlı tüketilebilir olması</a:t>
            </a:r>
          </a:p>
          <a:p>
            <a:pPr marL="285750" indent="-285750" algn="r" defTabSz="1219170">
              <a:spcBef>
                <a:spcPts val="800"/>
              </a:spcBef>
              <a:spcAft>
                <a:spcPts val="800"/>
              </a:spcAft>
              <a:buClr>
                <a:srgbClr val="000000"/>
              </a:buClr>
              <a:buFont typeface="Arial" panose="020B0604020202020204" pitchFamily="34" charset="0"/>
              <a:buChar char="•"/>
            </a:pPr>
            <a:r>
              <a:rPr lang="tr-TR" sz="1467" kern="0" dirty="0">
                <a:solidFill>
                  <a:srgbClr val="65617D"/>
                </a:solidFill>
                <a:latin typeface="Muli"/>
                <a:ea typeface="Muli"/>
                <a:cs typeface="Muli"/>
                <a:sym typeface="Muli"/>
              </a:rPr>
              <a:t>Ömrünün kısa olması</a:t>
            </a:r>
            <a:endParaRPr sz="1467" kern="0" dirty="0">
              <a:solidFill>
                <a:srgbClr val="65617D"/>
              </a:solidFill>
              <a:latin typeface="Muli"/>
              <a:ea typeface="Muli"/>
              <a:cs typeface="Muli"/>
              <a:sym typeface="Muli"/>
            </a:endParaRPr>
          </a:p>
        </p:txBody>
      </p:sp>
      <p:sp>
        <p:nvSpPr>
          <p:cNvPr id="439" name="Google Shape;439;p43"/>
          <p:cNvSpPr/>
          <p:nvPr/>
        </p:nvSpPr>
        <p:spPr>
          <a:xfrm>
            <a:off x="609600" y="4390888"/>
            <a:ext cx="4926194" cy="1442000"/>
          </a:xfrm>
          <a:prstGeom prst="rect">
            <a:avLst/>
          </a:prstGeom>
          <a:solidFill>
            <a:schemeClr val="lt2"/>
          </a:solidFill>
          <a:ln>
            <a:noFill/>
          </a:ln>
        </p:spPr>
        <p:txBody>
          <a:bodyPr spcFirstLastPara="1" wrap="square" lIns="121900" tIns="121900" rIns="1828800" bIns="121900" anchor="b" anchorCtr="0">
            <a:noAutofit/>
          </a:bodyPr>
          <a:lstStyle/>
          <a:p>
            <a:pPr defTabSz="1219170">
              <a:buClr>
                <a:srgbClr val="65617D"/>
              </a:buClr>
              <a:buSzPts val="1100"/>
            </a:pPr>
            <a:endParaRPr sz="1467" b="1" kern="0" dirty="0">
              <a:solidFill>
                <a:srgbClr val="65617D"/>
              </a:solidFill>
              <a:latin typeface="Muli"/>
              <a:ea typeface="Muli"/>
              <a:cs typeface="Muli"/>
              <a:sym typeface="Muli"/>
            </a:endParaRPr>
          </a:p>
          <a:p>
            <a:pPr marL="285750" indent="-285750" defTabSz="1219170">
              <a:spcBef>
                <a:spcPts val="800"/>
              </a:spcBef>
              <a:buClr>
                <a:srgbClr val="65617D"/>
              </a:buClr>
              <a:buSzPts val="1100"/>
              <a:buFont typeface="Arial" panose="020B0604020202020204" pitchFamily="34" charset="0"/>
              <a:buChar char="•"/>
            </a:pPr>
            <a:r>
              <a:rPr lang="tr-TR" sz="1467" kern="0" dirty="0">
                <a:solidFill>
                  <a:srgbClr val="65617D"/>
                </a:solidFill>
                <a:latin typeface="Muli"/>
                <a:ea typeface="Muli"/>
                <a:cs typeface="Muli"/>
                <a:sym typeface="Muli"/>
              </a:rPr>
              <a:t>Kısa sürede gelir kazanmaya başlanması</a:t>
            </a:r>
            <a:endParaRPr sz="1467" kern="0" dirty="0">
              <a:solidFill>
                <a:srgbClr val="65617D"/>
              </a:solidFill>
              <a:latin typeface="Muli"/>
              <a:ea typeface="Muli"/>
              <a:cs typeface="Muli"/>
              <a:sym typeface="Muli"/>
            </a:endParaRPr>
          </a:p>
          <a:p>
            <a:pPr defTabSz="1219170">
              <a:spcBef>
                <a:spcPts val="800"/>
              </a:spcBef>
              <a:spcAft>
                <a:spcPts val="800"/>
              </a:spcAft>
              <a:buClr>
                <a:srgbClr val="65617D"/>
              </a:buClr>
              <a:buSzPts val="1100"/>
            </a:pPr>
            <a:r>
              <a:rPr lang="en" sz="1467" b="1" kern="0" dirty="0">
                <a:solidFill>
                  <a:srgbClr val="65617D"/>
                </a:solidFill>
                <a:latin typeface="Muli"/>
                <a:ea typeface="Muli"/>
                <a:cs typeface="Muli"/>
                <a:sym typeface="Muli"/>
              </a:rPr>
              <a:t>OPPORTUNITIES</a:t>
            </a:r>
            <a:r>
              <a:rPr lang="tr-TR" sz="1467" b="1" kern="0" dirty="0">
                <a:solidFill>
                  <a:srgbClr val="65617D"/>
                </a:solidFill>
                <a:latin typeface="Muli"/>
                <a:ea typeface="Muli"/>
                <a:cs typeface="Muli"/>
                <a:sym typeface="Muli"/>
              </a:rPr>
              <a:t> (FIRSATLAR)</a:t>
            </a:r>
            <a:endParaRPr sz="1467" kern="0" dirty="0">
              <a:solidFill>
                <a:srgbClr val="65617D"/>
              </a:solidFill>
              <a:latin typeface="Muli"/>
              <a:ea typeface="Muli"/>
              <a:cs typeface="Muli"/>
              <a:sym typeface="Muli"/>
            </a:endParaRPr>
          </a:p>
        </p:txBody>
      </p:sp>
      <p:sp>
        <p:nvSpPr>
          <p:cNvPr id="440" name="Google Shape;440;p43"/>
          <p:cNvSpPr/>
          <p:nvPr/>
        </p:nvSpPr>
        <p:spPr>
          <a:xfrm>
            <a:off x="3944203" y="4390888"/>
            <a:ext cx="4479058" cy="1442000"/>
          </a:xfrm>
          <a:prstGeom prst="rect">
            <a:avLst/>
          </a:prstGeom>
          <a:solidFill>
            <a:schemeClr val="lt2"/>
          </a:solidFill>
          <a:ln>
            <a:noFill/>
          </a:ln>
        </p:spPr>
        <p:txBody>
          <a:bodyPr spcFirstLastPara="1" wrap="square" lIns="1828800" tIns="121900" rIns="121900" bIns="121900" anchor="b" anchorCtr="0">
            <a:noAutofit/>
          </a:bodyPr>
          <a:lstStyle/>
          <a:p>
            <a:pPr marL="285750" indent="-285750" algn="r" defTabSz="1219170">
              <a:buClr>
                <a:srgbClr val="65617D"/>
              </a:buClr>
              <a:buSzPts val="1100"/>
              <a:buFont typeface="Arial" panose="020B0604020202020204" pitchFamily="34" charset="0"/>
              <a:buChar char="•"/>
            </a:pPr>
            <a:r>
              <a:rPr lang="tr-TR" sz="1467" kern="0" dirty="0">
                <a:solidFill>
                  <a:srgbClr val="65617D"/>
                </a:solidFill>
                <a:latin typeface="Muli"/>
                <a:ea typeface="Muli"/>
                <a:cs typeface="Muli"/>
                <a:sym typeface="Muli"/>
              </a:rPr>
              <a:t>Oyunun büyük şirketler tarafından klonlanması</a:t>
            </a:r>
            <a:endParaRPr sz="1467" kern="0" dirty="0">
              <a:solidFill>
                <a:srgbClr val="65617D"/>
              </a:solidFill>
              <a:latin typeface="Muli"/>
              <a:ea typeface="Muli"/>
              <a:cs typeface="Muli"/>
              <a:sym typeface="Muli"/>
            </a:endParaRPr>
          </a:p>
          <a:p>
            <a:pPr algn="r" defTabSz="1219170">
              <a:spcBef>
                <a:spcPts val="800"/>
              </a:spcBef>
              <a:spcAft>
                <a:spcPts val="800"/>
              </a:spcAft>
              <a:buClr>
                <a:srgbClr val="000000"/>
              </a:buClr>
            </a:pPr>
            <a:r>
              <a:rPr lang="en" sz="1467" b="1" kern="0" dirty="0">
                <a:solidFill>
                  <a:srgbClr val="65617D"/>
                </a:solidFill>
                <a:latin typeface="Muli"/>
                <a:ea typeface="Muli"/>
                <a:cs typeface="Muli"/>
                <a:sym typeface="Muli"/>
              </a:rPr>
              <a:t>THREATS</a:t>
            </a:r>
            <a:r>
              <a:rPr lang="tr-TR" sz="1467" b="1" kern="0" dirty="0">
                <a:solidFill>
                  <a:srgbClr val="65617D"/>
                </a:solidFill>
                <a:latin typeface="Muli"/>
                <a:ea typeface="Muli"/>
                <a:cs typeface="Muli"/>
                <a:sym typeface="Muli"/>
              </a:rPr>
              <a:t> (TEHDİTLER)</a:t>
            </a:r>
            <a:endParaRPr sz="1467" kern="0" dirty="0">
              <a:solidFill>
                <a:srgbClr val="65617D"/>
              </a:solidFill>
              <a:latin typeface="Muli"/>
              <a:ea typeface="Muli"/>
              <a:cs typeface="Muli"/>
              <a:sym typeface="Muli"/>
            </a:endParaRPr>
          </a:p>
        </p:txBody>
      </p:sp>
      <p:sp>
        <p:nvSpPr>
          <p:cNvPr id="441" name="Google Shape;441;p43"/>
          <p:cNvSpPr/>
          <p:nvPr/>
        </p:nvSpPr>
        <p:spPr>
          <a:xfrm>
            <a:off x="3338545" y="3131904"/>
            <a:ext cx="2199600" cy="2199600"/>
          </a:xfrm>
          <a:prstGeom prst="pie">
            <a:avLst>
              <a:gd name="adj1" fmla="val 10788866"/>
              <a:gd name="adj2" fmla="val 1620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2" name="Google Shape;442;p43"/>
          <p:cNvSpPr/>
          <p:nvPr/>
        </p:nvSpPr>
        <p:spPr>
          <a:xfrm rot="5400000">
            <a:off x="3497069" y="3131904"/>
            <a:ext cx="2199600" cy="2199600"/>
          </a:xfrm>
          <a:prstGeom prst="pie">
            <a:avLst>
              <a:gd name="adj1" fmla="val 10788866"/>
              <a:gd name="adj2" fmla="val 1620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3" name="Google Shape;443;p43"/>
          <p:cNvSpPr/>
          <p:nvPr/>
        </p:nvSpPr>
        <p:spPr>
          <a:xfrm rot="10800000">
            <a:off x="3497069" y="3291656"/>
            <a:ext cx="2199600" cy="2199600"/>
          </a:xfrm>
          <a:prstGeom prst="pie">
            <a:avLst>
              <a:gd name="adj1" fmla="val 10788866"/>
              <a:gd name="adj2" fmla="val 1620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43"/>
          <p:cNvSpPr/>
          <p:nvPr/>
        </p:nvSpPr>
        <p:spPr>
          <a:xfrm rot="-5400000">
            <a:off x="3338545" y="3291656"/>
            <a:ext cx="2199600" cy="2199600"/>
          </a:xfrm>
          <a:prstGeom prst="pie">
            <a:avLst>
              <a:gd name="adj1" fmla="val 10788866"/>
              <a:gd name="adj2" fmla="val 1620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5" name="Google Shape;445;p43"/>
          <p:cNvSpPr/>
          <p:nvPr/>
        </p:nvSpPr>
        <p:spPr>
          <a:xfrm>
            <a:off x="3844936" y="3590711"/>
            <a:ext cx="297875" cy="404088"/>
          </a:xfrm>
          <a:prstGeom prst="rect">
            <a:avLst/>
          </a:prstGeom>
        </p:spPr>
        <p:txBody>
          <a:bodyPr>
            <a:prstTxWarp prst="textPlain">
              <a:avLst/>
            </a:prstTxWarp>
          </a:bodyPr>
          <a:lstStyle/>
          <a:p>
            <a:pPr algn="ctr" defTabSz="1219170">
              <a:buClr>
                <a:srgbClr val="000000"/>
              </a:buClr>
            </a:pPr>
            <a:r>
              <a:rPr sz="1867" b="1" kern="0">
                <a:solidFill>
                  <a:srgbClr val="FFFFFF"/>
                </a:solidFill>
                <a:latin typeface="Poppins"/>
                <a:cs typeface="Arial"/>
                <a:sym typeface="Arial"/>
              </a:rPr>
              <a:t>S</a:t>
            </a:r>
          </a:p>
        </p:txBody>
      </p:sp>
      <p:sp>
        <p:nvSpPr>
          <p:cNvPr id="446" name="Google Shape;446;p43"/>
          <p:cNvSpPr/>
          <p:nvPr/>
        </p:nvSpPr>
        <p:spPr>
          <a:xfrm>
            <a:off x="4769149" y="3597736"/>
            <a:ext cx="563713" cy="394533"/>
          </a:xfrm>
          <a:prstGeom prst="rect">
            <a:avLst/>
          </a:prstGeom>
        </p:spPr>
        <p:txBody>
          <a:bodyPr>
            <a:prstTxWarp prst="textPlain">
              <a:avLst/>
            </a:prstTxWarp>
          </a:bodyPr>
          <a:lstStyle/>
          <a:p>
            <a:pPr algn="ctr" defTabSz="1219170">
              <a:buClr>
                <a:srgbClr val="000000"/>
              </a:buClr>
            </a:pPr>
            <a:r>
              <a:rPr sz="1867" b="1" kern="0">
                <a:solidFill>
                  <a:srgbClr val="FFFFFF"/>
                </a:solidFill>
                <a:latin typeface="Poppins"/>
                <a:cs typeface="Arial"/>
                <a:sym typeface="Arial"/>
              </a:rPr>
              <a:t>W</a:t>
            </a:r>
          </a:p>
        </p:txBody>
      </p:sp>
      <p:sp>
        <p:nvSpPr>
          <p:cNvPr id="447" name="Google Shape;447;p43"/>
          <p:cNvSpPr/>
          <p:nvPr/>
        </p:nvSpPr>
        <p:spPr>
          <a:xfrm>
            <a:off x="3813463" y="4597504"/>
            <a:ext cx="404659" cy="404088"/>
          </a:xfrm>
          <a:prstGeom prst="rect">
            <a:avLst/>
          </a:prstGeom>
        </p:spPr>
        <p:txBody>
          <a:bodyPr>
            <a:prstTxWarp prst="textPlain">
              <a:avLst/>
            </a:prstTxWarp>
          </a:bodyPr>
          <a:lstStyle/>
          <a:p>
            <a:pPr algn="ctr" defTabSz="1219170">
              <a:buClr>
                <a:srgbClr val="000000"/>
              </a:buClr>
            </a:pPr>
            <a:r>
              <a:rPr sz="1867" b="1" kern="0">
                <a:solidFill>
                  <a:srgbClr val="FFFFFF"/>
                </a:solidFill>
                <a:latin typeface="Poppins"/>
                <a:cs typeface="Arial"/>
                <a:sym typeface="Arial"/>
              </a:rPr>
              <a:t>O</a:t>
            </a:r>
          </a:p>
        </p:txBody>
      </p:sp>
      <p:sp>
        <p:nvSpPr>
          <p:cNvPr id="448" name="Google Shape;448;p43"/>
          <p:cNvSpPr/>
          <p:nvPr/>
        </p:nvSpPr>
        <p:spPr>
          <a:xfrm>
            <a:off x="4873123" y="4604528"/>
            <a:ext cx="305180" cy="394533"/>
          </a:xfrm>
          <a:prstGeom prst="rect">
            <a:avLst/>
          </a:prstGeom>
        </p:spPr>
        <p:txBody>
          <a:bodyPr>
            <a:prstTxWarp prst="textPlain">
              <a:avLst/>
            </a:prstTxWarp>
          </a:bodyPr>
          <a:lstStyle/>
          <a:p>
            <a:pPr algn="ctr" defTabSz="1219170">
              <a:buClr>
                <a:srgbClr val="000000"/>
              </a:buClr>
            </a:pPr>
            <a:r>
              <a:rPr sz="1867" b="1" kern="0">
                <a:solidFill>
                  <a:srgbClr val="FFFFFF"/>
                </a:solidFill>
                <a:latin typeface="Poppins"/>
                <a:cs typeface="Arial"/>
                <a:sym typeface="Arial"/>
              </a:rPr>
              <a:t>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Lansman</a:t>
            </a:r>
            <a:endParaRPr dirty="0"/>
          </a:p>
        </p:txBody>
      </p:sp>
      <p:sp>
        <p:nvSpPr>
          <p:cNvPr id="134" name="Google Shape;134;p22"/>
          <p:cNvSpPr txBox="1">
            <a:spLocks noGrp="1"/>
          </p:cNvSpPr>
          <p:nvPr>
            <p:ph type="body" idx="1"/>
          </p:nvPr>
        </p:nvSpPr>
        <p:spPr>
          <a:xfrm>
            <a:off x="609600" y="2058981"/>
            <a:ext cx="7059600" cy="3791200"/>
          </a:xfrm>
          <a:prstGeom prst="rect">
            <a:avLst/>
          </a:prstGeom>
        </p:spPr>
        <p:txBody>
          <a:bodyPr spcFirstLastPara="1" wrap="square" lIns="0" tIns="0" rIns="0" bIns="0" anchor="t" anchorCtr="0">
            <a:noAutofit/>
          </a:bodyPr>
          <a:lstStyle/>
          <a:p>
            <a:pPr marL="0" indent="0" algn="just">
              <a:buNone/>
            </a:pPr>
            <a:r>
              <a:rPr lang="tr-TR" dirty="0"/>
              <a:t>CTR ve CPI testlerinden başarılı sonuçlar aldığımız için geliştirmelere başladık ve lansman aşamasına geçtik. Mobil oyunlarda lansman aşamalı olarak yapılır. İlk aşamaya </a:t>
            </a:r>
            <a:r>
              <a:rPr lang="tr-TR" b="1" dirty="0" err="1"/>
              <a:t>soft</a:t>
            </a:r>
            <a:r>
              <a:rPr lang="tr-TR" b="1" dirty="0"/>
              <a:t> </a:t>
            </a:r>
            <a:r>
              <a:rPr lang="tr-TR" b="1" dirty="0" err="1"/>
              <a:t>launch</a:t>
            </a:r>
            <a:r>
              <a:rPr lang="tr-TR" b="1" dirty="0"/>
              <a:t> </a:t>
            </a:r>
            <a:r>
              <a:rPr lang="tr-TR" dirty="0"/>
              <a:t>adı verilir ve oyun sadece bir veya birkaç ülkede lanse edilir. </a:t>
            </a:r>
            <a:r>
              <a:rPr lang="tr-TR" b="1" dirty="0" err="1"/>
              <a:t>Soft</a:t>
            </a:r>
            <a:r>
              <a:rPr lang="tr-TR" b="1" dirty="0"/>
              <a:t> </a:t>
            </a:r>
            <a:r>
              <a:rPr lang="tr-TR" b="1" dirty="0" err="1"/>
              <a:t>launch</a:t>
            </a:r>
            <a:r>
              <a:rPr lang="tr-TR" b="1" dirty="0"/>
              <a:t> </a:t>
            </a:r>
            <a:r>
              <a:rPr lang="tr-TR" dirty="0"/>
              <a:t>aşamasındaki amaç oyunun çeşitli başarı kriterlerini (gelir, bağlılık vb.) test ederek </a:t>
            </a:r>
            <a:r>
              <a:rPr lang="tr-TR" b="1" dirty="0"/>
              <a:t>global </a:t>
            </a:r>
            <a:r>
              <a:rPr lang="tr-TR" b="1" dirty="0" err="1"/>
              <a:t>launch</a:t>
            </a:r>
            <a:r>
              <a:rPr lang="tr-TR" b="1" dirty="0"/>
              <a:t> </a:t>
            </a:r>
            <a:r>
              <a:rPr lang="tr-TR" dirty="0"/>
              <a:t>aşamasından önce son düzenlemeleri yapmaktır. </a:t>
            </a:r>
            <a:r>
              <a:rPr lang="tr-TR" sz="2130" dirty="0"/>
              <a:t>Artık </a:t>
            </a:r>
            <a:r>
              <a:rPr lang="tr-TR" sz="2130" b="1" dirty="0" err="1"/>
              <a:t>soft</a:t>
            </a:r>
            <a:r>
              <a:rPr lang="tr-TR" sz="2130" b="1" dirty="0"/>
              <a:t> </a:t>
            </a:r>
            <a:r>
              <a:rPr lang="tr-TR" sz="2130" b="1" dirty="0" err="1"/>
              <a:t>launch</a:t>
            </a:r>
            <a:r>
              <a:rPr lang="tr-TR" sz="2130" b="1" dirty="0"/>
              <a:t> </a:t>
            </a:r>
            <a:r>
              <a:rPr lang="tr-TR" sz="2130" dirty="0"/>
              <a:t>aşamasına hazırız.</a:t>
            </a:r>
            <a:endParaRPr sz="2130"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16</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85439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CF59B64C-0AC3-1232-40A6-6D042E9F0A87}"/>
              </a:ext>
            </a:extLst>
          </p:cNvPr>
          <p:cNvSpPr>
            <a:spLocks noGrp="1"/>
          </p:cNvSpPr>
          <p:nvPr>
            <p:ph type="sldNum" idx="12"/>
          </p:nvPr>
        </p:nvSpPr>
        <p:spPr/>
        <p:txBody>
          <a:bodyPr/>
          <a:lstStyle/>
          <a:p>
            <a:fld id="{00000000-1234-1234-1234-123412341234}" type="slidenum">
              <a:rPr lang="en" smtClean="0"/>
              <a:pPr/>
              <a:t>17</a:t>
            </a:fld>
            <a:endParaRPr lang="en"/>
          </a:p>
        </p:txBody>
      </p:sp>
      <p:sp>
        <p:nvSpPr>
          <p:cNvPr id="7" name="Metin kutusu 6">
            <a:extLst>
              <a:ext uri="{FF2B5EF4-FFF2-40B4-BE49-F238E27FC236}">
                <a16:creationId xmlns:a16="http://schemas.microsoft.com/office/drawing/2014/main" id="{C5EA9B6E-3BAB-582E-0C68-3CAE39263240}"/>
              </a:ext>
            </a:extLst>
          </p:cNvPr>
          <p:cNvSpPr txBox="1"/>
          <p:nvPr/>
        </p:nvSpPr>
        <p:spPr>
          <a:xfrm>
            <a:off x="609601" y="1621033"/>
            <a:ext cx="4890448" cy="4353499"/>
          </a:xfrm>
          <a:prstGeom prst="rect">
            <a:avLst/>
          </a:prstGeom>
          <a:noFill/>
        </p:spPr>
        <p:txBody>
          <a:bodyPr wrap="square" rtlCol="0">
            <a:spAutoFit/>
          </a:bodyPr>
          <a:lstStyle/>
          <a:p>
            <a:pPr algn="just"/>
            <a:r>
              <a:rPr lang="tr-TR" sz="2130" b="1" dirty="0" err="1">
                <a:latin typeface="Muli"/>
              </a:rPr>
              <a:t>Soft</a:t>
            </a:r>
            <a:r>
              <a:rPr lang="tr-TR" sz="2130" b="1" dirty="0">
                <a:latin typeface="Muli"/>
              </a:rPr>
              <a:t> </a:t>
            </a:r>
            <a:r>
              <a:rPr lang="tr-TR" sz="2130" b="1" dirty="0" err="1">
                <a:latin typeface="Muli"/>
              </a:rPr>
              <a:t>launch</a:t>
            </a:r>
            <a:r>
              <a:rPr lang="tr-TR" sz="2130" dirty="0" err="1">
                <a:latin typeface="Muli"/>
              </a:rPr>
              <a:t>’a</a:t>
            </a:r>
            <a:r>
              <a:rPr lang="tr-TR" sz="2130" dirty="0">
                <a:latin typeface="Muli"/>
              </a:rPr>
              <a:t> geçiş yapacağımız için proje yönetimi için yardımcı </a:t>
            </a:r>
            <a:r>
              <a:rPr lang="tr-TR" sz="2130" dirty="0" err="1">
                <a:latin typeface="Muli"/>
              </a:rPr>
              <a:t>toollarımızı</a:t>
            </a:r>
            <a:r>
              <a:rPr lang="tr-TR" sz="2130" dirty="0">
                <a:latin typeface="Muli"/>
              </a:rPr>
              <a:t> belirliyoruz. İşlerin aksamaması ve hedeften şaşmamak için oyun sektöründe oldukça popüler ve kullanışlı olan </a:t>
            </a:r>
            <a:r>
              <a:rPr lang="tr-TR" sz="2130" b="1" dirty="0" err="1">
                <a:latin typeface="Muli"/>
              </a:rPr>
              <a:t>Jira</a:t>
            </a:r>
            <a:r>
              <a:rPr lang="tr-TR" sz="2130" dirty="0">
                <a:latin typeface="Muli"/>
              </a:rPr>
              <a:t> ve </a:t>
            </a:r>
            <a:r>
              <a:rPr lang="tr-TR" sz="2130" b="1" dirty="0" err="1">
                <a:latin typeface="Muli"/>
              </a:rPr>
              <a:t>Kanban</a:t>
            </a:r>
            <a:r>
              <a:rPr lang="tr-TR" sz="2130" dirty="0">
                <a:latin typeface="Muli"/>
              </a:rPr>
              <a:t> metodunu kullanacağız. Süreç çok hızlı ve dinamik olduğu için ayrıca </a:t>
            </a:r>
            <a:r>
              <a:rPr lang="tr-TR" sz="2130" b="1" dirty="0">
                <a:latin typeface="Muli"/>
              </a:rPr>
              <a:t>Agile</a:t>
            </a:r>
            <a:r>
              <a:rPr lang="tr-TR" sz="2130" dirty="0">
                <a:latin typeface="Muli"/>
              </a:rPr>
              <a:t> metodunu kullanıyoruz. Development maliyeti düşük ve daha az kişiyle yüksek gelir hedeflediğimiz için </a:t>
            </a:r>
            <a:r>
              <a:rPr lang="tr-TR" sz="2130" b="1" dirty="0" err="1">
                <a:latin typeface="Muli"/>
              </a:rPr>
              <a:t>Hyper-Casual</a:t>
            </a:r>
            <a:r>
              <a:rPr lang="tr-TR" sz="2130" dirty="0">
                <a:latin typeface="Muli"/>
              </a:rPr>
              <a:t> türünde oyun yapmaya karar verdik. Bu sayede çok kısa sürede oyunumuzu canlıya çıkartmayı hedefliyoruz. </a:t>
            </a:r>
          </a:p>
        </p:txBody>
      </p:sp>
      <p:pic>
        <p:nvPicPr>
          <p:cNvPr id="5122" name="Picture 2">
            <a:extLst>
              <a:ext uri="{FF2B5EF4-FFF2-40B4-BE49-F238E27FC236}">
                <a16:creationId xmlns:a16="http://schemas.microsoft.com/office/drawing/2014/main" id="{701BF7A9-C8D0-A3A1-84BB-D08565D41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086" y="1979346"/>
            <a:ext cx="5830464" cy="325762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3;p22">
            <a:extLst>
              <a:ext uri="{FF2B5EF4-FFF2-40B4-BE49-F238E27FC236}">
                <a16:creationId xmlns:a16="http://schemas.microsoft.com/office/drawing/2014/main" id="{7F756F9C-CDE3-D31D-CD5F-6E5F382EDD0A}"/>
              </a:ext>
            </a:extLst>
          </p:cNvPr>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Lansman</a:t>
            </a:r>
            <a:endParaRPr dirty="0"/>
          </a:p>
        </p:txBody>
      </p:sp>
    </p:spTree>
    <p:extLst>
      <p:ext uri="{BB962C8B-B14F-4D97-AF65-F5344CB8AC3E}">
        <p14:creationId xmlns:p14="http://schemas.microsoft.com/office/powerpoint/2010/main" val="290311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631FE688-86E3-7232-AEA0-146598CF76D5}"/>
              </a:ext>
            </a:extLst>
          </p:cNvPr>
          <p:cNvSpPr>
            <a:spLocks noGrp="1"/>
          </p:cNvSpPr>
          <p:nvPr>
            <p:ph type="sldNum" idx="12"/>
          </p:nvPr>
        </p:nvSpPr>
        <p:spPr/>
        <p:txBody>
          <a:bodyPr/>
          <a:lstStyle/>
          <a:p>
            <a:fld id="{00000000-1234-1234-1234-123412341234}" type="slidenum">
              <a:rPr lang="en" smtClean="0"/>
              <a:pPr/>
              <a:t>18</a:t>
            </a:fld>
            <a:endParaRPr lang="en"/>
          </a:p>
        </p:txBody>
      </p:sp>
      <p:sp>
        <p:nvSpPr>
          <p:cNvPr id="7" name="Metin kutusu 6">
            <a:extLst>
              <a:ext uri="{FF2B5EF4-FFF2-40B4-BE49-F238E27FC236}">
                <a16:creationId xmlns:a16="http://schemas.microsoft.com/office/drawing/2014/main" id="{1A1A4E00-CB42-0CB2-191F-7061864442F7}"/>
              </a:ext>
            </a:extLst>
          </p:cNvPr>
          <p:cNvSpPr txBox="1"/>
          <p:nvPr/>
        </p:nvSpPr>
        <p:spPr>
          <a:xfrm>
            <a:off x="609600" y="1621033"/>
            <a:ext cx="10972800" cy="3170099"/>
          </a:xfrm>
          <a:prstGeom prst="rect">
            <a:avLst/>
          </a:prstGeom>
          <a:noFill/>
        </p:spPr>
        <p:txBody>
          <a:bodyPr wrap="square" rtlCol="0">
            <a:spAutoFit/>
          </a:bodyPr>
          <a:lstStyle/>
          <a:p>
            <a:pPr algn="just"/>
            <a:r>
              <a:rPr lang="tr-TR" sz="2000" dirty="0">
                <a:solidFill>
                  <a:srgbClr val="65617D"/>
                </a:solidFill>
                <a:latin typeface="Muli"/>
              </a:rPr>
              <a:t>CPI testlerinden sonra artık ürün </a:t>
            </a:r>
            <a:r>
              <a:rPr lang="tr-TR" sz="2000" dirty="0" err="1">
                <a:solidFill>
                  <a:srgbClr val="65617D"/>
                </a:solidFill>
                <a:latin typeface="Muli"/>
              </a:rPr>
              <a:t>soft</a:t>
            </a:r>
            <a:r>
              <a:rPr lang="tr-TR" sz="2000" dirty="0">
                <a:solidFill>
                  <a:srgbClr val="65617D"/>
                </a:solidFill>
                <a:latin typeface="Muli"/>
              </a:rPr>
              <a:t> </a:t>
            </a:r>
            <a:r>
              <a:rPr lang="tr-TR" sz="2000" dirty="0" err="1">
                <a:solidFill>
                  <a:srgbClr val="65617D"/>
                </a:solidFill>
                <a:latin typeface="Muli"/>
              </a:rPr>
              <a:t>launch</a:t>
            </a:r>
            <a:r>
              <a:rPr lang="tr-TR" sz="2000" dirty="0">
                <a:solidFill>
                  <a:srgbClr val="65617D"/>
                </a:solidFill>
                <a:latin typeface="Muli"/>
              </a:rPr>
              <a:t> olarak canlıya çıkmış ve </a:t>
            </a:r>
            <a:r>
              <a:rPr lang="tr-TR" sz="2000" dirty="0" err="1">
                <a:solidFill>
                  <a:srgbClr val="65617D"/>
                </a:solidFill>
                <a:latin typeface="Muli"/>
              </a:rPr>
              <a:t>core</a:t>
            </a:r>
            <a:r>
              <a:rPr lang="tr-TR" sz="2000" dirty="0">
                <a:solidFill>
                  <a:srgbClr val="65617D"/>
                </a:solidFill>
                <a:latin typeface="Muli"/>
              </a:rPr>
              <a:t> mekanikleri hazır durumdadır. Bundan sonraki süreçte oyunu zenginleştirmek amacıyla oyuna yeni içerikler bu süreçte eklenmeye başlanır. Kullanıcının </a:t>
            </a:r>
            <a:r>
              <a:rPr lang="tr-TR" sz="2000" dirty="0" err="1">
                <a:solidFill>
                  <a:srgbClr val="65617D"/>
                </a:solidFill>
                <a:latin typeface="Muli"/>
              </a:rPr>
              <a:t>retention</a:t>
            </a:r>
            <a:r>
              <a:rPr lang="tr-TR" sz="2000" dirty="0">
                <a:solidFill>
                  <a:srgbClr val="65617D"/>
                </a:solidFill>
                <a:latin typeface="Muli"/>
              </a:rPr>
              <a:t> değerlerinin arttırılması ve oyunda daha fazla süre geçirmesi amacıyla bu özellikler planlanmaya başlanır. Örneğin </a:t>
            </a:r>
            <a:r>
              <a:rPr lang="tr-TR" sz="2000" dirty="0" err="1">
                <a:solidFill>
                  <a:srgbClr val="65617D"/>
                </a:solidFill>
                <a:latin typeface="Muli"/>
              </a:rPr>
              <a:t>retention</a:t>
            </a:r>
            <a:r>
              <a:rPr lang="tr-TR" sz="2000" dirty="0">
                <a:solidFill>
                  <a:srgbClr val="65617D"/>
                </a:solidFill>
                <a:latin typeface="Muli"/>
              </a:rPr>
              <a:t> değerini arttırmak için oyuna günlük bonuslar eklenir ve oyuncunun her gün oyuna gelmesi amaçlanır. Bu sayede D1-D3-D7 </a:t>
            </a:r>
            <a:r>
              <a:rPr lang="tr-TR" sz="2000" dirty="0" err="1">
                <a:solidFill>
                  <a:srgbClr val="65617D"/>
                </a:solidFill>
                <a:latin typeface="Muli"/>
              </a:rPr>
              <a:t>retention</a:t>
            </a:r>
            <a:r>
              <a:rPr lang="tr-TR" sz="2000" dirty="0">
                <a:solidFill>
                  <a:srgbClr val="65617D"/>
                </a:solidFill>
                <a:latin typeface="Muli"/>
              </a:rPr>
              <a:t> değerlerini yüksek tutmaya çalışırız. Bu ekran sadece yeni oyuncuları oyunda tutmak amacıyla geliştirilir. Genellikle D7’ye oyun içi değeri yüksek olan ödül konur. Bu sayede oyuncunun 7 gün boyunca oyuna giriş yapması beklenir. </a:t>
            </a:r>
            <a:r>
              <a:rPr lang="tr-TR" sz="2000" dirty="0" err="1">
                <a:solidFill>
                  <a:srgbClr val="65617D"/>
                </a:solidFill>
                <a:latin typeface="Muli"/>
              </a:rPr>
              <a:t>Soft</a:t>
            </a:r>
            <a:r>
              <a:rPr lang="tr-TR" sz="2000" dirty="0">
                <a:solidFill>
                  <a:srgbClr val="65617D"/>
                </a:solidFill>
                <a:latin typeface="Muli"/>
              </a:rPr>
              <a:t> </a:t>
            </a:r>
            <a:r>
              <a:rPr lang="tr-TR" sz="2000" dirty="0" err="1">
                <a:solidFill>
                  <a:srgbClr val="65617D"/>
                </a:solidFill>
                <a:latin typeface="Muli"/>
              </a:rPr>
              <a:t>launch</a:t>
            </a:r>
            <a:r>
              <a:rPr lang="tr-TR" sz="2000" dirty="0">
                <a:solidFill>
                  <a:srgbClr val="65617D"/>
                </a:solidFill>
                <a:latin typeface="Muli"/>
              </a:rPr>
              <a:t> süresince oyuna yaptığımız ek geliştirmeler ve data takipleriyle birlikte global </a:t>
            </a:r>
            <a:r>
              <a:rPr lang="tr-TR" sz="2000" dirty="0" err="1">
                <a:solidFill>
                  <a:srgbClr val="65617D"/>
                </a:solidFill>
                <a:latin typeface="Muli"/>
              </a:rPr>
              <a:t>launch’a</a:t>
            </a:r>
            <a:r>
              <a:rPr lang="tr-TR" sz="2000" dirty="0">
                <a:solidFill>
                  <a:srgbClr val="65617D"/>
                </a:solidFill>
                <a:latin typeface="Muli"/>
              </a:rPr>
              <a:t> çıkmaya hazır duruma geldik.</a:t>
            </a:r>
          </a:p>
          <a:p>
            <a:pPr algn="just"/>
            <a:endParaRPr lang="tr-TR" sz="2000" dirty="0">
              <a:solidFill>
                <a:srgbClr val="65617D"/>
              </a:solidFill>
              <a:latin typeface="Muli"/>
            </a:endParaRPr>
          </a:p>
        </p:txBody>
      </p:sp>
      <p:pic>
        <p:nvPicPr>
          <p:cNvPr id="3074" name="Picture 2" descr="Daily Login Bonus | My Singing Monsters Wiki | Fandom">
            <a:extLst>
              <a:ext uri="{FF2B5EF4-FFF2-40B4-BE49-F238E27FC236}">
                <a16:creationId xmlns:a16="http://schemas.microsoft.com/office/drawing/2014/main" id="{FBF0AAFE-B960-92A6-6964-A72DCD459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286" y="4406920"/>
            <a:ext cx="4107428" cy="231042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3;p22">
            <a:extLst>
              <a:ext uri="{FF2B5EF4-FFF2-40B4-BE49-F238E27FC236}">
                <a16:creationId xmlns:a16="http://schemas.microsoft.com/office/drawing/2014/main" id="{753D2C49-478B-9C5A-807E-529AE4D15DA7}"/>
              </a:ext>
            </a:extLst>
          </p:cNvPr>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Lansman</a:t>
            </a:r>
            <a:endParaRPr dirty="0"/>
          </a:p>
        </p:txBody>
      </p:sp>
    </p:spTree>
    <p:extLst>
      <p:ext uri="{BB962C8B-B14F-4D97-AF65-F5344CB8AC3E}">
        <p14:creationId xmlns:p14="http://schemas.microsoft.com/office/powerpoint/2010/main" val="25423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9A33C6A2-39D2-4BDA-56A7-35A5F59A266D}"/>
              </a:ext>
            </a:extLst>
          </p:cNvPr>
          <p:cNvSpPr>
            <a:spLocks noGrp="1"/>
          </p:cNvSpPr>
          <p:nvPr>
            <p:ph type="sldNum" idx="12"/>
          </p:nvPr>
        </p:nvSpPr>
        <p:spPr/>
        <p:txBody>
          <a:bodyPr/>
          <a:lstStyle/>
          <a:p>
            <a:fld id="{00000000-1234-1234-1234-123412341234}" type="slidenum">
              <a:rPr lang="en" smtClean="0"/>
              <a:pPr/>
              <a:t>19</a:t>
            </a:fld>
            <a:endParaRPr lang="en"/>
          </a:p>
        </p:txBody>
      </p:sp>
      <p:sp>
        <p:nvSpPr>
          <p:cNvPr id="7" name="Metin kutusu 6">
            <a:extLst>
              <a:ext uri="{FF2B5EF4-FFF2-40B4-BE49-F238E27FC236}">
                <a16:creationId xmlns:a16="http://schemas.microsoft.com/office/drawing/2014/main" id="{42AD51C5-B9DF-4ADC-56FE-9E3704C97E04}"/>
              </a:ext>
            </a:extLst>
          </p:cNvPr>
          <p:cNvSpPr txBox="1"/>
          <p:nvPr/>
        </p:nvSpPr>
        <p:spPr>
          <a:xfrm>
            <a:off x="609600" y="1779622"/>
            <a:ext cx="10697845" cy="4708981"/>
          </a:xfrm>
          <a:prstGeom prst="rect">
            <a:avLst/>
          </a:prstGeom>
          <a:noFill/>
        </p:spPr>
        <p:txBody>
          <a:bodyPr wrap="square" rtlCol="0">
            <a:spAutoFit/>
          </a:bodyPr>
          <a:lstStyle/>
          <a:p>
            <a:pPr algn="just"/>
            <a:r>
              <a:rPr lang="tr-TR" sz="2000" dirty="0">
                <a:latin typeface="Muli"/>
              </a:rPr>
              <a:t>Mobil oyun sektöründe 2 tane büyük market vardır. Bunlar Google Play </a:t>
            </a:r>
            <a:r>
              <a:rPr lang="tr-TR" sz="2000" dirty="0" err="1">
                <a:latin typeface="Muli"/>
              </a:rPr>
              <a:t>Store</a:t>
            </a:r>
            <a:r>
              <a:rPr lang="tr-TR" sz="2000" dirty="0">
                <a:latin typeface="Muli"/>
              </a:rPr>
              <a:t> ve </a:t>
            </a:r>
            <a:r>
              <a:rPr lang="tr-TR" sz="2000" dirty="0" err="1">
                <a:latin typeface="Muli"/>
              </a:rPr>
              <a:t>AppStore’dur</a:t>
            </a:r>
            <a:r>
              <a:rPr lang="tr-TR" sz="2000" dirty="0">
                <a:latin typeface="Muli"/>
              </a:rPr>
              <a:t>. Bütün şirketler bu marketlerde başarılı olmak ve pastadan pay almak için yarışır. Bu sektörde oldukça büyük şirketler </a:t>
            </a:r>
            <a:r>
              <a:rPr lang="tr-TR" sz="2000" dirty="0" err="1">
                <a:latin typeface="Muli"/>
              </a:rPr>
              <a:t>devasal</a:t>
            </a:r>
            <a:r>
              <a:rPr lang="tr-TR" sz="2000" dirty="0">
                <a:latin typeface="Muli"/>
              </a:rPr>
              <a:t> bütçeler ile var olduğu gibi bir de bizim gibi sektöre yeni girmiş ve başarıya aç küçük şirketlerde bulunur. Burada önemli olan konu büyük şirketler genellikle küçük şirketlerin büyümesini engellemek amacıyla hareket eder. Bu noktada bu büyük şirketlerin yapmış olduğu 2 ana hamle vardır. </a:t>
            </a:r>
          </a:p>
          <a:p>
            <a:pPr marL="342900" indent="-342900" algn="just">
              <a:buFont typeface="+mj-lt"/>
              <a:buAutoNum type="arabicPeriod"/>
            </a:pPr>
            <a:r>
              <a:rPr lang="tr-TR" sz="2000" dirty="0">
                <a:latin typeface="Muli"/>
              </a:rPr>
              <a:t>Küçük stüdyoya verilen teklif ile o stüdyonun satın alınması ve kendilerine bağlı hale getirilmesi.</a:t>
            </a:r>
          </a:p>
          <a:p>
            <a:pPr marL="342900" indent="-342900" algn="just">
              <a:buFont typeface="+mj-lt"/>
              <a:buAutoNum type="arabicPeriod"/>
            </a:pPr>
            <a:r>
              <a:rPr lang="tr-TR" sz="2000" dirty="0">
                <a:latin typeface="Muli"/>
              </a:rPr>
              <a:t>Küçük stüdyoların başarılı olma olasılığı yüksek olan oyunlarını klonlamak.</a:t>
            </a:r>
          </a:p>
          <a:p>
            <a:pPr algn="just"/>
            <a:r>
              <a:rPr lang="tr-TR" sz="2000" dirty="0">
                <a:latin typeface="Muli"/>
              </a:rPr>
              <a:t>Bu nedenle küçük bir şirketin başarılı olma ihtimali oldukça zordur. Bu noktada bu küçük stüdyolar şu yola başvurmaktadır;</a:t>
            </a:r>
          </a:p>
          <a:p>
            <a:pPr algn="just"/>
            <a:r>
              <a:rPr lang="tr-TR" sz="2000" dirty="0">
                <a:latin typeface="Muli"/>
              </a:rPr>
              <a:t>Oyunlarını tamamen kendileri geliştirmek fakat markete büyük bir yayıncının ismiyle çıkmak. Bu bir ortaklık modelidir. Bu modelde(yapımcı-yayıncı ortaklığı) küçük stüdyolar büyük yayıncıların adı altında oldukları için büyük şirketlerin onları yok etmesi zorlaşır fakat gelirimizin ortalama %55-65’ini marketingi yapan yayıncı alır. Kazancımız düşer fakat hayatta kalırız. Bu yayıncı şirketlerine örnek olarak </a:t>
            </a:r>
            <a:r>
              <a:rPr lang="tr-TR" sz="2000" dirty="0" err="1">
                <a:latin typeface="Muli"/>
              </a:rPr>
              <a:t>Rollic</a:t>
            </a:r>
            <a:r>
              <a:rPr lang="tr-TR" sz="2000" dirty="0">
                <a:latin typeface="Muli"/>
              </a:rPr>
              <a:t> adlı şirketi verebiliriz. Yapımcı değil yayıncı olan </a:t>
            </a:r>
            <a:r>
              <a:rPr lang="tr-TR" sz="2000" dirty="0" err="1">
                <a:latin typeface="Muli"/>
              </a:rPr>
              <a:t>Rollic’in</a:t>
            </a:r>
            <a:r>
              <a:rPr lang="tr-TR" sz="2000" dirty="0">
                <a:latin typeface="Muli"/>
              </a:rPr>
              <a:t> hisselerinin %80’i, tam tersi bir şekilde yapımcı olup yayıncı olmayan </a:t>
            </a:r>
            <a:r>
              <a:rPr lang="tr-TR" sz="2000" dirty="0" err="1">
                <a:latin typeface="Muli"/>
              </a:rPr>
              <a:t>Zynga</a:t>
            </a:r>
            <a:r>
              <a:rPr lang="tr-TR" sz="2000" dirty="0">
                <a:latin typeface="Muli"/>
              </a:rPr>
              <a:t> tarafından 168 milyon dolara satın alınmıştır. </a:t>
            </a:r>
          </a:p>
        </p:txBody>
      </p:sp>
      <p:sp>
        <p:nvSpPr>
          <p:cNvPr id="2" name="Google Shape;133;p22">
            <a:extLst>
              <a:ext uri="{FF2B5EF4-FFF2-40B4-BE49-F238E27FC236}">
                <a16:creationId xmlns:a16="http://schemas.microsoft.com/office/drawing/2014/main" id="{C26058D0-5098-0478-ECA1-B465D4DC58FE}"/>
              </a:ext>
            </a:extLst>
          </p:cNvPr>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Yayıncı ve yapımcı ilişkisi</a:t>
            </a:r>
            <a:endParaRPr dirty="0"/>
          </a:p>
        </p:txBody>
      </p:sp>
    </p:spTree>
    <p:extLst>
      <p:ext uri="{BB962C8B-B14F-4D97-AF65-F5344CB8AC3E}">
        <p14:creationId xmlns:p14="http://schemas.microsoft.com/office/powerpoint/2010/main" val="128184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341C2ABB-93F7-6EE2-7083-5D523CCC2200}"/>
              </a:ext>
            </a:extLst>
          </p:cNvPr>
          <p:cNvSpPr>
            <a:spLocks noGrp="1"/>
          </p:cNvSpPr>
          <p:nvPr>
            <p:ph type="sldNum" idx="12"/>
          </p:nvPr>
        </p:nvSpPr>
        <p:spPr/>
        <p:txBody>
          <a:bodyPr/>
          <a:lstStyle/>
          <a:p>
            <a:fld id="{00000000-1234-1234-1234-123412341234}" type="slidenum">
              <a:rPr lang="en" smtClean="0"/>
              <a:pPr/>
              <a:t>2</a:t>
            </a:fld>
            <a:endParaRPr lang="en"/>
          </a:p>
        </p:txBody>
      </p:sp>
      <p:sp>
        <p:nvSpPr>
          <p:cNvPr id="5" name="Google Shape;519;p46">
            <a:extLst>
              <a:ext uri="{FF2B5EF4-FFF2-40B4-BE49-F238E27FC236}">
                <a16:creationId xmlns:a16="http://schemas.microsoft.com/office/drawing/2014/main" id="{250F299A-1593-4DB2-F486-54EDC1FB7B93}"/>
              </a:ext>
            </a:extLst>
          </p:cNvPr>
          <p:cNvSpPr txBox="1">
            <a:spLocks/>
          </p:cNvSpPr>
          <p:nvPr/>
        </p:nvSpPr>
        <p:spPr>
          <a:xfrm>
            <a:off x="609600" y="1392233"/>
            <a:ext cx="8400400" cy="1143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r>
              <a:rPr lang="tr-TR" kern="0" dirty="0"/>
              <a:t>Takım Üyeleri</a:t>
            </a:r>
          </a:p>
        </p:txBody>
      </p:sp>
      <p:pic>
        <p:nvPicPr>
          <p:cNvPr id="8" name="Google Shape;521;p46">
            <a:extLst>
              <a:ext uri="{FF2B5EF4-FFF2-40B4-BE49-F238E27FC236}">
                <a16:creationId xmlns:a16="http://schemas.microsoft.com/office/drawing/2014/main" id="{5A005DB5-F065-19DD-06C6-5CF3F8CBA5E0}"/>
              </a:ext>
            </a:extLst>
          </p:cNvPr>
          <p:cNvPicPr preferRelativeResize="0"/>
          <p:nvPr/>
        </p:nvPicPr>
        <p:blipFill rotWithShape="1">
          <a:blip r:embed="rId2">
            <a:alphaModFix/>
          </a:blip>
          <a:srcRect l="19633" t="9820" b="9812"/>
          <a:stretch/>
        </p:blipFill>
        <p:spPr>
          <a:xfrm>
            <a:off x="609600" y="2957633"/>
            <a:ext cx="1598800" cy="1598800"/>
          </a:xfrm>
          <a:prstGeom prst="ellipse">
            <a:avLst/>
          </a:prstGeom>
          <a:noFill/>
          <a:ln>
            <a:noFill/>
          </a:ln>
        </p:spPr>
      </p:pic>
      <p:sp>
        <p:nvSpPr>
          <p:cNvPr id="9" name="Google Shape;522;p46">
            <a:extLst>
              <a:ext uri="{FF2B5EF4-FFF2-40B4-BE49-F238E27FC236}">
                <a16:creationId xmlns:a16="http://schemas.microsoft.com/office/drawing/2014/main" id="{D5D70219-B2D4-0559-B021-FCB88B1DFB2C}"/>
              </a:ext>
            </a:extLst>
          </p:cNvPr>
          <p:cNvSpPr txBox="1"/>
          <p:nvPr/>
        </p:nvSpPr>
        <p:spPr>
          <a:xfrm>
            <a:off x="614995" y="4695945"/>
            <a:ext cx="1598800" cy="7880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600" b="1" kern="0" dirty="0">
                <a:solidFill>
                  <a:srgbClr val="65617D"/>
                </a:solidFill>
                <a:latin typeface="Muli"/>
                <a:ea typeface="Muli"/>
                <a:cs typeface="Muli"/>
                <a:sym typeface="Muli"/>
              </a:rPr>
              <a:t>Ayşe</a:t>
            </a:r>
            <a:br>
              <a:rPr lang="en" sz="1867" kern="0" dirty="0">
                <a:solidFill>
                  <a:srgbClr val="65617D"/>
                </a:solidFill>
                <a:latin typeface="Muli"/>
                <a:ea typeface="Muli"/>
                <a:cs typeface="Muli"/>
                <a:sym typeface="Muli"/>
              </a:rPr>
            </a:br>
            <a:r>
              <a:rPr lang="tr-TR" sz="1067" kern="0" dirty="0">
                <a:solidFill>
                  <a:srgbClr val="65617D"/>
                </a:solidFill>
                <a:latin typeface="Muli"/>
                <a:ea typeface="Muli"/>
                <a:cs typeface="Muli"/>
                <a:sym typeface="Muli"/>
              </a:rPr>
              <a:t>CO </a:t>
            </a:r>
            <a:r>
              <a:rPr lang="tr-TR" sz="1067" kern="0" dirty="0" err="1">
                <a:solidFill>
                  <a:srgbClr val="65617D"/>
                </a:solidFill>
                <a:latin typeface="Muli"/>
                <a:ea typeface="Muli"/>
                <a:cs typeface="Muli"/>
                <a:sym typeface="Muli"/>
              </a:rPr>
              <a:t>Founder</a:t>
            </a:r>
            <a:r>
              <a:rPr lang="tr-TR" sz="1067" kern="0" dirty="0">
                <a:solidFill>
                  <a:srgbClr val="65617D"/>
                </a:solidFill>
                <a:latin typeface="Muli"/>
                <a:ea typeface="Muli"/>
                <a:cs typeface="Muli"/>
                <a:sym typeface="Muli"/>
              </a:rPr>
              <a:t> - </a:t>
            </a:r>
            <a:r>
              <a:rPr lang="tr-TR" sz="1067" kern="0" dirty="0" err="1">
                <a:solidFill>
                  <a:srgbClr val="65617D"/>
                </a:solidFill>
                <a:latin typeface="Muli"/>
                <a:ea typeface="Muli"/>
                <a:cs typeface="Muli"/>
                <a:sym typeface="Muli"/>
              </a:rPr>
              <a:t>Director</a:t>
            </a:r>
            <a:endParaRPr sz="1067" kern="0" dirty="0">
              <a:solidFill>
                <a:srgbClr val="65617D"/>
              </a:solidFill>
              <a:latin typeface="Muli"/>
              <a:ea typeface="Muli"/>
              <a:cs typeface="Muli"/>
              <a:sym typeface="Muli"/>
            </a:endParaRPr>
          </a:p>
          <a:p>
            <a:pPr algn="ctr" defTabSz="1219170">
              <a:spcBef>
                <a:spcPts val="533"/>
              </a:spcBef>
              <a:buClr>
                <a:srgbClr val="000000"/>
              </a:buClr>
            </a:pPr>
            <a:r>
              <a:rPr lang="tr-TR" sz="1200" kern="0" dirty="0">
                <a:solidFill>
                  <a:srgbClr val="65617D"/>
                </a:solidFill>
                <a:latin typeface="Muli"/>
                <a:ea typeface="Muli"/>
                <a:cs typeface="Muli"/>
                <a:sym typeface="Muli"/>
              </a:rPr>
              <a:t>Yatırımcı ilişkilerini ve şirketin aldığı kararların onay mekanizması olan kişi</a:t>
            </a:r>
            <a:endParaRPr sz="1867" kern="0" dirty="0">
              <a:solidFill>
                <a:srgbClr val="65617D"/>
              </a:solidFill>
              <a:latin typeface="Muli"/>
              <a:ea typeface="Muli"/>
              <a:cs typeface="Muli"/>
              <a:sym typeface="Muli"/>
            </a:endParaRPr>
          </a:p>
          <a:p>
            <a:pPr algn="ctr" defTabSz="1219170">
              <a:spcBef>
                <a:spcPts val="533"/>
              </a:spcBef>
              <a:spcAft>
                <a:spcPts val="533"/>
              </a:spcAft>
              <a:buClr>
                <a:srgbClr val="000000"/>
              </a:buClr>
            </a:pPr>
            <a:endParaRPr sz="1867" kern="0" dirty="0">
              <a:solidFill>
                <a:srgbClr val="65617D"/>
              </a:solidFill>
              <a:latin typeface="Muli"/>
              <a:ea typeface="Muli"/>
              <a:cs typeface="Muli"/>
              <a:sym typeface="Muli"/>
            </a:endParaRPr>
          </a:p>
        </p:txBody>
      </p:sp>
      <p:pic>
        <p:nvPicPr>
          <p:cNvPr id="10" name="Google Shape;523;p46">
            <a:extLst>
              <a:ext uri="{FF2B5EF4-FFF2-40B4-BE49-F238E27FC236}">
                <a16:creationId xmlns:a16="http://schemas.microsoft.com/office/drawing/2014/main" id="{2E056D89-8303-FAC8-F252-5DF95D3C174A}"/>
              </a:ext>
            </a:extLst>
          </p:cNvPr>
          <p:cNvPicPr preferRelativeResize="0"/>
          <p:nvPr/>
        </p:nvPicPr>
        <p:blipFill rotWithShape="1">
          <a:blip r:embed="rId3">
            <a:alphaModFix/>
          </a:blip>
          <a:srcRect/>
          <a:stretch/>
        </p:blipFill>
        <p:spPr>
          <a:xfrm>
            <a:off x="9111899" y="2957633"/>
            <a:ext cx="1598800" cy="1598800"/>
          </a:xfrm>
          <a:prstGeom prst="ellipse">
            <a:avLst/>
          </a:prstGeom>
          <a:noFill/>
          <a:ln>
            <a:noFill/>
          </a:ln>
        </p:spPr>
      </p:pic>
      <p:sp>
        <p:nvSpPr>
          <p:cNvPr id="11" name="Google Shape;524;p46">
            <a:extLst>
              <a:ext uri="{FF2B5EF4-FFF2-40B4-BE49-F238E27FC236}">
                <a16:creationId xmlns:a16="http://schemas.microsoft.com/office/drawing/2014/main" id="{6DBEABD3-B1B4-A407-56BE-0F9D4C2AECE3}"/>
              </a:ext>
            </a:extLst>
          </p:cNvPr>
          <p:cNvSpPr txBox="1"/>
          <p:nvPr/>
        </p:nvSpPr>
        <p:spPr>
          <a:xfrm>
            <a:off x="2740571" y="4695945"/>
            <a:ext cx="1598800" cy="7880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600" b="1" kern="0" dirty="0">
                <a:solidFill>
                  <a:srgbClr val="65617D"/>
                </a:solidFill>
                <a:latin typeface="Muli"/>
                <a:ea typeface="Muli"/>
                <a:cs typeface="Muli"/>
                <a:sym typeface="Muli"/>
              </a:rPr>
              <a:t>Engin</a:t>
            </a:r>
            <a:br>
              <a:rPr lang="en" sz="1867" kern="0" dirty="0">
                <a:solidFill>
                  <a:srgbClr val="65617D"/>
                </a:solidFill>
                <a:latin typeface="Muli"/>
                <a:ea typeface="Muli"/>
                <a:cs typeface="Muli"/>
                <a:sym typeface="Muli"/>
              </a:rPr>
            </a:br>
            <a:r>
              <a:rPr lang="tr-TR" sz="1067" kern="0" dirty="0">
                <a:solidFill>
                  <a:srgbClr val="65617D"/>
                </a:solidFill>
                <a:latin typeface="Muli"/>
                <a:ea typeface="Muli"/>
                <a:cs typeface="Muli"/>
                <a:sym typeface="Muli"/>
              </a:rPr>
              <a:t>Product Manager</a:t>
            </a:r>
            <a:endParaRPr sz="1067" kern="0" dirty="0">
              <a:solidFill>
                <a:srgbClr val="65617D"/>
              </a:solidFill>
              <a:latin typeface="Muli"/>
              <a:ea typeface="Muli"/>
              <a:cs typeface="Muli"/>
              <a:sym typeface="Muli"/>
            </a:endParaRPr>
          </a:p>
          <a:p>
            <a:pPr algn="ctr" defTabSz="1219170">
              <a:spcBef>
                <a:spcPts val="533"/>
              </a:spcBef>
              <a:buClr>
                <a:srgbClr val="000000"/>
              </a:buClr>
            </a:pPr>
            <a:r>
              <a:rPr lang="tr-TR" sz="1200" kern="0" dirty="0">
                <a:solidFill>
                  <a:srgbClr val="65617D"/>
                </a:solidFill>
                <a:latin typeface="Muli"/>
                <a:ea typeface="Muli"/>
                <a:cs typeface="Muli"/>
                <a:sym typeface="Muli"/>
              </a:rPr>
              <a:t>Oyun içinde geliştirilmesi gereken özellikleri belirleyen kişi</a:t>
            </a:r>
            <a:endParaRPr sz="1867" kern="0" dirty="0">
              <a:solidFill>
                <a:srgbClr val="65617D"/>
              </a:solidFill>
              <a:latin typeface="Muli"/>
              <a:ea typeface="Muli"/>
              <a:cs typeface="Muli"/>
              <a:sym typeface="Muli"/>
            </a:endParaRPr>
          </a:p>
          <a:p>
            <a:pPr algn="ctr" defTabSz="1219170">
              <a:spcBef>
                <a:spcPts val="533"/>
              </a:spcBef>
              <a:spcAft>
                <a:spcPts val="533"/>
              </a:spcAft>
              <a:buClr>
                <a:srgbClr val="000000"/>
              </a:buClr>
            </a:pPr>
            <a:endParaRPr sz="1867" kern="0" dirty="0">
              <a:solidFill>
                <a:srgbClr val="65617D"/>
              </a:solidFill>
              <a:latin typeface="Muli"/>
              <a:ea typeface="Muli"/>
              <a:cs typeface="Muli"/>
              <a:sym typeface="Muli"/>
            </a:endParaRPr>
          </a:p>
        </p:txBody>
      </p:sp>
      <p:pic>
        <p:nvPicPr>
          <p:cNvPr id="12" name="Google Shape;525;p46">
            <a:extLst>
              <a:ext uri="{FF2B5EF4-FFF2-40B4-BE49-F238E27FC236}">
                <a16:creationId xmlns:a16="http://schemas.microsoft.com/office/drawing/2014/main" id="{B7D9869B-7AC0-E12D-6326-5E28C8819B30}"/>
              </a:ext>
            </a:extLst>
          </p:cNvPr>
          <p:cNvPicPr preferRelativeResize="0"/>
          <p:nvPr/>
        </p:nvPicPr>
        <p:blipFill rotWithShape="1">
          <a:blip r:embed="rId4">
            <a:alphaModFix/>
          </a:blip>
          <a:srcRect l="47271" t="22330" b="24940"/>
          <a:stretch/>
        </p:blipFill>
        <p:spPr>
          <a:xfrm>
            <a:off x="4860751" y="2957633"/>
            <a:ext cx="1598800" cy="1598800"/>
          </a:xfrm>
          <a:prstGeom prst="ellipse">
            <a:avLst/>
          </a:prstGeom>
          <a:noFill/>
          <a:ln>
            <a:noFill/>
          </a:ln>
        </p:spPr>
      </p:pic>
      <p:sp>
        <p:nvSpPr>
          <p:cNvPr id="13" name="Google Shape;526;p46">
            <a:extLst>
              <a:ext uri="{FF2B5EF4-FFF2-40B4-BE49-F238E27FC236}">
                <a16:creationId xmlns:a16="http://schemas.microsoft.com/office/drawing/2014/main" id="{2341B1A9-3111-89D4-FDA0-A2648C263082}"/>
              </a:ext>
            </a:extLst>
          </p:cNvPr>
          <p:cNvSpPr txBox="1"/>
          <p:nvPr/>
        </p:nvSpPr>
        <p:spPr>
          <a:xfrm>
            <a:off x="4866145" y="4695945"/>
            <a:ext cx="1598800" cy="7880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600" b="1" kern="0" dirty="0">
                <a:solidFill>
                  <a:srgbClr val="65617D"/>
                </a:solidFill>
                <a:latin typeface="Muli"/>
                <a:ea typeface="Muli"/>
                <a:cs typeface="Muli"/>
                <a:sym typeface="Muli"/>
              </a:rPr>
              <a:t>Fatma</a:t>
            </a:r>
            <a:br>
              <a:rPr lang="en" sz="1867" kern="0" dirty="0">
                <a:solidFill>
                  <a:srgbClr val="65617D"/>
                </a:solidFill>
                <a:latin typeface="Muli"/>
                <a:ea typeface="Muli"/>
                <a:cs typeface="Muli"/>
                <a:sym typeface="Muli"/>
              </a:rPr>
            </a:br>
            <a:r>
              <a:rPr lang="tr-TR" sz="1067" kern="0" dirty="0">
                <a:solidFill>
                  <a:srgbClr val="65617D"/>
                </a:solidFill>
                <a:latin typeface="Muli"/>
                <a:ea typeface="Muli"/>
                <a:cs typeface="Muli"/>
                <a:sym typeface="Muli"/>
              </a:rPr>
              <a:t>Game Developer</a:t>
            </a:r>
            <a:endParaRPr sz="1067" kern="0" dirty="0">
              <a:solidFill>
                <a:srgbClr val="65617D"/>
              </a:solidFill>
              <a:latin typeface="Muli"/>
              <a:ea typeface="Muli"/>
              <a:cs typeface="Muli"/>
              <a:sym typeface="Muli"/>
            </a:endParaRPr>
          </a:p>
          <a:p>
            <a:pPr algn="ctr" defTabSz="1219170">
              <a:spcBef>
                <a:spcPts val="533"/>
              </a:spcBef>
              <a:buClr>
                <a:srgbClr val="000000"/>
              </a:buClr>
            </a:pPr>
            <a:r>
              <a:rPr lang="tr-TR" sz="1200" kern="0" dirty="0">
                <a:solidFill>
                  <a:srgbClr val="65617D"/>
                </a:solidFill>
                <a:latin typeface="Muli"/>
                <a:ea typeface="Muli"/>
                <a:cs typeface="Muli"/>
                <a:sym typeface="Muli"/>
              </a:rPr>
              <a:t>Product </a:t>
            </a:r>
            <a:r>
              <a:rPr lang="tr-TR" sz="1200" kern="0" dirty="0" err="1">
                <a:solidFill>
                  <a:srgbClr val="65617D"/>
                </a:solidFill>
                <a:latin typeface="Muli"/>
                <a:ea typeface="Muli"/>
                <a:cs typeface="Muli"/>
                <a:sym typeface="Muli"/>
              </a:rPr>
              <a:t>Manager’ın</a:t>
            </a:r>
            <a:r>
              <a:rPr lang="tr-TR" sz="1200" kern="0" dirty="0">
                <a:solidFill>
                  <a:srgbClr val="65617D"/>
                </a:solidFill>
                <a:latin typeface="Muli"/>
                <a:ea typeface="Muli"/>
                <a:cs typeface="Muli"/>
                <a:sym typeface="Muli"/>
              </a:rPr>
              <a:t> isteklerini oyun içine kodlayarak yerleştiren kişi</a:t>
            </a:r>
            <a:endParaRPr sz="1867" kern="0" dirty="0">
              <a:solidFill>
                <a:srgbClr val="65617D"/>
              </a:solidFill>
              <a:latin typeface="Muli"/>
              <a:ea typeface="Muli"/>
              <a:cs typeface="Muli"/>
              <a:sym typeface="Muli"/>
            </a:endParaRPr>
          </a:p>
          <a:p>
            <a:pPr algn="ctr" defTabSz="1219170">
              <a:spcBef>
                <a:spcPts val="533"/>
              </a:spcBef>
              <a:spcAft>
                <a:spcPts val="533"/>
              </a:spcAft>
              <a:buClr>
                <a:srgbClr val="000000"/>
              </a:buClr>
            </a:pPr>
            <a:endParaRPr sz="1867" kern="0" dirty="0">
              <a:solidFill>
                <a:srgbClr val="65617D"/>
              </a:solidFill>
              <a:latin typeface="Muli"/>
              <a:ea typeface="Muli"/>
              <a:cs typeface="Muli"/>
              <a:sym typeface="Muli"/>
            </a:endParaRPr>
          </a:p>
        </p:txBody>
      </p:sp>
      <p:pic>
        <p:nvPicPr>
          <p:cNvPr id="14" name="Google Shape;527;p46">
            <a:extLst>
              <a:ext uri="{FF2B5EF4-FFF2-40B4-BE49-F238E27FC236}">
                <a16:creationId xmlns:a16="http://schemas.microsoft.com/office/drawing/2014/main" id="{7DF74008-7DE2-331A-CD90-5480D25FF05A}"/>
              </a:ext>
            </a:extLst>
          </p:cNvPr>
          <p:cNvPicPr preferRelativeResize="0"/>
          <p:nvPr/>
        </p:nvPicPr>
        <p:blipFill rotWithShape="1">
          <a:blip r:embed="rId5">
            <a:alphaModFix/>
          </a:blip>
          <a:srcRect t="3926" b="29406"/>
          <a:stretch/>
        </p:blipFill>
        <p:spPr>
          <a:xfrm>
            <a:off x="6986325" y="2957633"/>
            <a:ext cx="1598800" cy="1598800"/>
          </a:xfrm>
          <a:prstGeom prst="ellipse">
            <a:avLst/>
          </a:prstGeom>
          <a:noFill/>
          <a:ln>
            <a:noFill/>
          </a:ln>
        </p:spPr>
      </p:pic>
      <p:sp>
        <p:nvSpPr>
          <p:cNvPr id="15" name="Google Shape;528;p46">
            <a:extLst>
              <a:ext uri="{FF2B5EF4-FFF2-40B4-BE49-F238E27FC236}">
                <a16:creationId xmlns:a16="http://schemas.microsoft.com/office/drawing/2014/main" id="{99ECC0E5-5098-E91D-C5D0-9833BE2F5019}"/>
              </a:ext>
            </a:extLst>
          </p:cNvPr>
          <p:cNvSpPr txBox="1"/>
          <p:nvPr/>
        </p:nvSpPr>
        <p:spPr>
          <a:xfrm>
            <a:off x="6991721" y="4695945"/>
            <a:ext cx="1598800" cy="7880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600" b="1" kern="0" dirty="0">
                <a:solidFill>
                  <a:srgbClr val="65617D"/>
                </a:solidFill>
                <a:latin typeface="Muli"/>
                <a:ea typeface="Muli"/>
                <a:cs typeface="Muli"/>
                <a:sym typeface="Muli"/>
              </a:rPr>
              <a:t>Ali</a:t>
            </a:r>
            <a:br>
              <a:rPr lang="en" sz="1867" kern="0" dirty="0">
                <a:solidFill>
                  <a:srgbClr val="65617D"/>
                </a:solidFill>
                <a:latin typeface="Muli"/>
                <a:ea typeface="Muli"/>
                <a:cs typeface="Muli"/>
                <a:sym typeface="Muli"/>
              </a:rPr>
            </a:br>
            <a:r>
              <a:rPr lang="tr-TR" sz="1067" kern="0" dirty="0">
                <a:solidFill>
                  <a:srgbClr val="65617D"/>
                </a:solidFill>
                <a:latin typeface="Muli"/>
                <a:ea typeface="Muli"/>
                <a:cs typeface="Muli"/>
                <a:sym typeface="Muli"/>
              </a:rPr>
              <a:t>Game Designer</a:t>
            </a:r>
            <a:endParaRPr sz="1067" kern="0" dirty="0">
              <a:solidFill>
                <a:srgbClr val="65617D"/>
              </a:solidFill>
              <a:latin typeface="Muli"/>
              <a:ea typeface="Muli"/>
              <a:cs typeface="Muli"/>
              <a:sym typeface="Muli"/>
            </a:endParaRPr>
          </a:p>
          <a:p>
            <a:pPr algn="ctr" defTabSz="1219170">
              <a:spcBef>
                <a:spcPts val="533"/>
              </a:spcBef>
              <a:buClr>
                <a:srgbClr val="000000"/>
              </a:buClr>
            </a:pPr>
            <a:r>
              <a:rPr lang="tr-TR" sz="1200" kern="0" dirty="0">
                <a:solidFill>
                  <a:srgbClr val="65617D"/>
                </a:solidFill>
                <a:latin typeface="Muli"/>
                <a:ea typeface="Muli"/>
                <a:cs typeface="Muli"/>
                <a:sym typeface="Muli"/>
              </a:rPr>
              <a:t>Oyun içi dizayn kararlarını alan, </a:t>
            </a:r>
            <a:r>
              <a:rPr lang="tr-TR" sz="1200" kern="0" dirty="0" err="1">
                <a:solidFill>
                  <a:srgbClr val="65617D"/>
                </a:solidFill>
                <a:latin typeface="Muli"/>
                <a:ea typeface="Muli"/>
                <a:cs typeface="Muli"/>
                <a:sym typeface="Muli"/>
              </a:rPr>
              <a:t>level</a:t>
            </a:r>
            <a:r>
              <a:rPr lang="tr-TR" sz="1200" kern="0" dirty="0">
                <a:solidFill>
                  <a:srgbClr val="65617D"/>
                </a:solidFill>
                <a:latin typeface="Muli"/>
                <a:ea typeface="Muli"/>
                <a:cs typeface="Muli"/>
                <a:sym typeface="Muli"/>
              </a:rPr>
              <a:t> dizaynlarını belirleyen kişi</a:t>
            </a:r>
            <a:endParaRPr sz="1867" kern="0" dirty="0">
              <a:solidFill>
                <a:srgbClr val="65617D"/>
              </a:solidFill>
              <a:latin typeface="Muli"/>
              <a:ea typeface="Muli"/>
              <a:cs typeface="Muli"/>
              <a:sym typeface="Muli"/>
            </a:endParaRPr>
          </a:p>
          <a:p>
            <a:pPr algn="ctr" defTabSz="1219170">
              <a:spcBef>
                <a:spcPts val="533"/>
              </a:spcBef>
              <a:spcAft>
                <a:spcPts val="533"/>
              </a:spcAft>
              <a:buClr>
                <a:srgbClr val="000000"/>
              </a:buClr>
            </a:pPr>
            <a:endParaRPr sz="1867" kern="0" dirty="0">
              <a:solidFill>
                <a:srgbClr val="65617D"/>
              </a:solidFill>
              <a:latin typeface="Muli"/>
              <a:ea typeface="Muli"/>
              <a:cs typeface="Muli"/>
              <a:sym typeface="Muli"/>
            </a:endParaRPr>
          </a:p>
        </p:txBody>
      </p:sp>
      <p:sp>
        <p:nvSpPr>
          <p:cNvPr id="18" name="Google Shape;528;p46">
            <a:extLst>
              <a:ext uri="{FF2B5EF4-FFF2-40B4-BE49-F238E27FC236}">
                <a16:creationId xmlns:a16="http://schemas.microsoft.com/office/drawing/2014/main" id="{4949A2C2-D334-8237-6FB7-4FF1BB03809B}"/>
              </a:ext>
            </a:extLst>
          </p:cNvPr>
          <p:cNvSpPr txBox="1"/>
          <p:nvPr/>
        </p:nvSpPr>
        <p:spPr>
          <a:xfrm>
            <a:off x="9111899" y="4695945"/>
            <a:ext cx="1598800" cy="7880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600" b="1" kern="0" dirty="0">
                <a:solidFill>
                  <a:srgbClr val="65617D"/>
                </a:solidFill>
                <a:latin typeface="Muli"/>
                <a:ea typeface="Muli"/>
                <a:cs typeface="Muli"/>
                <a:sym typeface="Muli"/>
              </a:rPr>
              <a:t>Veli</a:t>
            </a:r>
            <a:br>
              <a:rPr lang="en" sz="1867" kern="0" dirty="0">
                <a:solidFill>
                  <a:srgbClr val="65617D"/>
                </a:solidFill>
                <a:latin typeface="Muli"/>
                <a:ea typeface="Muli"/>
                <a:cs typeface="Muli"/>
                <a:sym typeface="Muli"/>
              </a:rPr>
            </a:br>
            <a:r>
              <a:rPr lang="tr-TR" sz="1067" kern="0" dirty="0">
                <a:solidFill>
                  <a:srgbClr val="65617D"/>
                </a:solidFill>
                <a:latin typeface="Muli"/>
                <a:ea typeface="Muli"/>
                <a:cs typeface="Muli"/>
                <a:sym typeface="Muli"/>
              </a:rPr>
              <a:t>Art Designer</a:t>
            </a:r>
            <a:endParaRPr sz="1067" kern="0" dirty="0">
              <a:solidFill>
                <a:srgbClr val="65617D"/>
              </a:solidFill>
              <a:latin typeface="Muli"/>
              <a:ea typeface="Muli"/>
              <a:cs typeface="Muli"/>
              <a:sym typeface="Muli"/>
            </a:endParaRPr>
          </a:p>
          <a:p>
            <a:pPr algn="ctr" defTabSz="1219170">
              <a:spcBef>
                <a:spcPts val="533"/>
              </a:spcBef>
              <a:buClr>
                <a:srgbClr val="000000"/>
              </a:buClr>
            </a:pPr>
            <a:r>
              <a:rPr lang="tr-TR" sz="1200" kern="0" dirty="0">
                <a:solidFill>
                  <a:srgbClr val="65617D"/>
                </a:solidFill>
                <a:latin typeface="Muli"/>
                <a:ea typeface="Muli"/>
                <a:cs typeface="Muli"/>
                <a:sym typeface="Muli"/>
              </a:rPr>
              <a:t>Product </a:t>
            </a:r>
            <a:r>
              <a:rPr lang="tr-TR" sz="1200" kern="0" dirty="0" err="1">
                <a:solidFill>
                  <a:srgbClr val="65617D"/>
                </a:solidFill>
                <a:latin typeface="Muli"/>
                <a:ea typeface="Muli"/>
                <a:cs typeface="Muli"/>
                <a:sym typeface="Muli"/>
              </a:rPr>
              <a:t>Manager’ın</a:t>
            </a:r>
            <a:r>
              <a:rPr lang="tr-TR" sz="1200" kern="0" dirty="0">
                <a:solidFill>
                  <a:srgbClr val="65617D"/>
                </a:solidFill>
                <a:latin typeface="Muli"/>
                <a:ea typeface="Muli"/>
                <a:cs typeface="Muli"/>
                <a:sym typeface="Muli"/>
              </a:rPr>
              <a:t> fikirleri ve kararlarına göre oyun içine konacak görselleri tasarlayan kişi</a:t>
            </a:r>
            <a:endParaRPr sz="1867" kern="0" dirty="0">
              <a:solidFill>
                <a:srgbClr val="65617D"/>
              </a:solidFill>
              <a:latin typeface="Muli"/>
              <a:ea typeface="Muli"/>
              <a:cs typeface="Muli"/>
              <a:sym typeface="Muli"/>
            </a:endParaRPr>
          </a:p>
          <a:p>
            <a:pPr algn="ctr" defTabSz="1219170">
              <a:spcBef>
                <a:spcPts val="533"/>
              </a:spcBef>
              <a:spcAft>
                <a:spcPts val="533"/>
              </a:spcAft>
              <a:buClr>
                <a:srgbClr val="000000"/>
              </a:buClr>
            </a:pPr>
            <a:endParaRPr sz="1867" kern="0" dirty="0">
              <a:solidFill>
                <a:srgbClr val="65617D"/>
              </a:solidFill>
              <a:latin typeface="Muli"/>
              <a:ea typeface="Muli"/>
              <a:cs typeface="Muli"/>
              <a:sym typeface="Muli"/>
            </a:endParaRPr>
          </a:p>
        </p:txBody>
      </p:sp>
      <p:pic>
        <p:nvPicPr>
          <p:cNvPr id="3" name="Resim 2">
            <a:extLst>
              <a:ext uri="{FF2B5EF4-FFF2-40B4-BE49-F238E27FC236}">
                <a16:creationId xmlns:a16="http://schemas.microsoft.com/office/drawing/2014/main" id="{4D907C8D-9FCF-D125-F082-16C1BAAEAE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5174" y="2957633"/>
            <a:ext cx="1598800" cy="1598800"/>
          </a:xfrm>
          <a:prstGeom prst="rect">
            <a:avLst/>
          </a:prstGeom>
        </p:spPr>
      </p:pic>
    </p:spTree>
    <p:extLst>
      <p:ext uri="{BB962C8B-B14F-4D97-AF65-F5344CB8AC3E}">
        <p14:creationId xmlns:p14="http://schemas.microsoft.com/office/powerpoint/2010/main" val="284580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341C2ABB-93F7-6EE2-7083-5D523CCC2200}"/>
              </a:ext>
            </a:extLst>
          </p:cNvPr>
          <p:cNvSpPr>
            <a:spLocks noGrp="1"/>
          </p:cNvSpPr>
          <p:nvPr>
            <p:ph type="sldNum" idx="12"/>
          </p:nvPr>
        </p:nvSpPr>
        <p:spPr/>
        <p:txBody>
          <a:bodyPr/>
          <a:lstStyle/>
          <a:p>
            <a:fld id="{00000000-1234-1234-1234-123412341234}" type="slidenum">
              <a:rPr lang="en" smtClean="0"/>
              <a:pPr/>
              <a:t>20</a:t>
            </a:fld>
            <a:endParaRPr lang="en"/>
          </a:p>
        </p:txBody>
      </p:sp>
      <p:sp>
        <p:nvSpPr>
          <p:cNvPr id="7" name="Metin kutusu 6">
            <a:extLst>
              <a:ext uri="{FF2B5EF4-FFF2-40B4-BE49-F238E27FC236}">
                <a16:creationId xmlns:a16="http://schemas.microsoft.com/office/drawing/2014/main" id="{5ED5936B-4089-BD20-D0A8-046D1D1A2DD1}"/>
              </a:ext>
            </a:extLst>
          </p:cNvPr>
          <p:cNvSpPr txBox="1"/>
          <p:nvPr/>
        </p:nvSpPr>
        <p:spPr>
          <a:xfrm>
            <a:off x="412442" y="625525"/>
            <a:ext cx="11367115" cy="6232475"/>
          </a:xfrm>
          <a:prstGeom prst="rect">
            <a:avLst/>
          </a:prstGeom>
          <a:noFill/>
        </p:spPr>
        <p:txBody>
          <a:bodyPr wrap="square" rtlCol="0">
            <a:spAutoFit/>
          </a:bodyPr>
          <a:lstStyle/>
          <a:p>
            <a:pPr algn="just"/>
            <a:r>
              <a:rPr lang="tr-TR" sz="1900" dirty="0">
                <a:latin typeface="Muli"/>
              </a:rPr>
              <a:t>Ortalama %55-65 arasındaki gelirimizi büyük bir yayıncıyla paylaşmak yerine risk alarak markete kendi başımıza girmeye karar verdik. Bu sayede gelirimizi kimseyle paylaşmayarak gelirimizi yüksek tutmayı planlıyoruz. Oyunumuzu prototip aşamasında canlıya çıkabilecek konuma getirdiğimizde ise artık </a:t>
            </a:r>
            <a:r>
              <a:rPr lang="tr-TR" sz="1900" dirty="0" err="1">
                <a:latin typeface="Muli"/>
              </a:rPr>
              <a:t>Firebase</a:t>
            </a:r>
            <a:r>
              <a:rPr lang="tr-TR" sz="1900" dirty="0">
                <a:latin typeface="Muli"/>
              </a:rPr>
              <a:t> sayesinde yeni kullanıcılar özelinde A/B testlerimize başlayacağız. Bu A/B testlerinde başarılı olan tarafı seçmek için </a:t>
            </a:r>
            <a:r>
              <a:rPr lang="tr-TR" sz="1900" dirty="0" err="1">
                <a:latin typeface="Muli"/>
              </a:rPr>
              <a:t>retention</a:t>
            </a:r>
            <a:r>
              <a:rPr lang="tr-TR" sz="1900" dirty="0">
                <a:latin typeface="Muli"/>
              </a:rPr>
              <a:t> ve reklam izleme gibi bazı metriklerimiz olacak. Bu sayede kazanan tarafı belirleyeceğiz. Bu testler sayesinde oyunumuzu en optimum hale getirmeye çalışacağız. Bütün bunlara ek olarak oyunda kullanıcının aldığı her aksiyon için oyuna data </a:t>
            </a:r>
            <a:r>
              <a:rPr lang="tr-TR" sz="1900" dirty="0" err="1">
                <a:latin typeface="Muli"/>
              </a:rPr>
              <a:t>eventler</a:t>
            </a:r>
            <a:r>
              <a:rPr lang="tr-TR" sz="1900" dirty="0">
                <a:latin typeface="Muli"/>
              </a:rPr>
              <a:t> ekledik ve bu toplanan dataları Data Analistimiz anlamlandırdı. Ardından oyun için geliştirilen bütün özellikler bu dataların anlamlarına göre şekillenir. Bu sayede oyuncunun oyunda neler yaptığı, hangi ekrana ne zaman tıkladığı gibi konuları takip edebiliriz. Oyunumuz </a:t>
            </a:r>
            <a:r>
              <a:rPr lang="tr-TR" sz="1900" dirty="0" err="1">
                <a:latin typeface="Muli"/>
              </a:rPr>
              <a:t>free</a:t>
            </a:r>
            <a:r>
              <a:rPr lang="tr-TR" sz="1900" dirty="0">
                <a:latin typeface="Muli"/>
              </a:rPr>
              <a:t> </a:t>
            </a:r>
            <a:r>
              <a:rPr lang="tr-TR" sz="1900" dirty="0" err="1">
                <a:latin typeface="Muli"/>
              </a:rPr>
              <a:t>to</a:t>
            </a:r>
            <a:r>
              <a:rPr lang="tr-TR" sz="1900" dirty="0">
                <a:latin typeface="Muli"/>
              </a:rPr>
              <a:t> </a:t>
            </a:r>
            <a:r>
              <a:rPr lang="tr-TR" sz="1900" dirty="0" err="1">
                <a:latin typeface="Muli"/>
              </a:rPr>
              <a:t>play</a:t>
            </a:r>
            <a:r>
              <a:rPr lang="tr-TR" sz="1900" dirty="0">
                <a:latin typeface="Muli"/>
              </a:rPr>
              <a:t> bir oyun. Ana gelir modelimiz </a:t>
            </a:r>
            <a:r>
              <a:rPr lang="tr-TR" sz="1900" dirty="0" err="1">
                <a:latin typeface="Muli"/>
              </a:rPr>
              <a:t>Interstitial</a:t>
            </a:r>
            <a:r>
              <a:rPr lang="tr-TR" sz="1900" dirty="0">
                <a:latin typeface="Muli"/>
              </a:rPr>
              <a:t> reklamlar (geçiş reklamları) ve </a:t>
            </a:r>
            <a:r>
              <a:rPr lang="tr-TR" sz="1900" dirty="0" err="1">
                <a:latin typeface="Muli"/>
              </a:rPr>
              <a:t>Rewarded</a:t>
            </a:r>
            <a:r>
              <a:rPr lang="tr-TR" sz="1900" dirty="0">
                <a:latin typeface="Muli"/>
              </a:rPr>
              <a:t> reklam yani izledikten sonra kullanıcıya ödül verilen reklamlar olacaktır. Örneğin bu noktada kullanıcıya reklam çıkarma sıklığını A/B testi ile test edebilir ve kullanıcıya sunacağımız reklam sayısının en optimize halini bulabiliriz. Bu reklamları gösterebilmek için oyuna bütün dünyada yaygın olarak kullanılan Facebook, </a:t>
            </a:r>
            <a:r>
              <a:rPr lang="tr-TR" sz="1900" dirty="0" err="1">
                <a:latin typeface="Muli"/>
              </a:rPr>
              <a:t>Tiktok</a:t>
            </a:r>
            <a:r>
              <a:rPr lang="tr-TR" sz="1900" dirty="0">
                <a:latin typeface="Muli"/>
              </a:rPr>
              <a:t> gibi </a:t>
            </a:r>
            <a:r>
              <a:rPr lang="tr-TR" sz="1900" dirty="0" err="1">
                <a:latin typeface="Muli"/>
              </a:rPr>
              <a:t>SDK’ları</a:t>
            </a:r>
            <a:r>
              <a:rPr lang="tr-TR" sz="1900" dirty="0">
                <a:latin typeface="Muli"/>
              </a:rPr>
              <a:t> yüklüyoruz. Oyunumuzun ikinci ayında artık para kazanmaya başlıyoruz fakat para kazanmamız </a:t>
            </a:r>
            <a:r>
              <a:rPr lang="tr-TR" sz="1900" dirty="0" err="1">
                <a:latin typeface="Muli"/>
              </a:rPr>
              <a:t>SensorTower</a:t>
            </a:r>
            <a:r>
              <a:rPr lang="tr-TR" sz="1900" dirty="0">
                <a:latin typeface="Muli"/>
              </a:rPr>
              <a:t>(Mobil uygulama analizi yapılan site) üzerinden görüldüğü için büyük şirketlerin radarına girmiş olduk. Bu şirketler sermayesi güçlü ve çok fazla insan gücüne sahip olduğu için bizim için çok risklidir. Bizim yaptığımız oyunun klonunu çok kısa sürede çok daha iyi grafiklerle üretir. Büyük sermayeye sahip oldukları için çok kısa sürede bizim ulaştığımız oyuncu sayısının kat ve kat fazlasına zorlanmadan ulaşır. Bunun tek sebebi bizim oyunumuzda görmüş oldukları potansiyeldir. Büyük şirketlerin oyunu çok daha fazla kişiye ulaştığı için bizim oyunumuz klon olarak gözükmeye bile başlayabilir. Halbuki açgözlülük yapmayıp gelirimizi büyük bir yayıncıyla paylaşsaydık oyunun klonlanma olasılığı çok düşüktü. Oyunumuz artık klonlandığı için gelir-gider tablosunda daha fazla eksiye düşmemek adına oyunumuzu sonlandırıp yeni projelere yelken açıyoruz.</a:t>
            </a:r>
          </a:p>
        </p:txBody>
      </p:sp>
      <p:sp>
        <p:nvSpPr>
          <p:cNvPr id="2" name="Google Shape;133;p22">
            <a:extLst>
              <a:ext uri="{FF2B5EF4-FFF2-40B4-BE49-F238E27FC236}">
                <a16:creationId xmlns:a16="http://schemas.microsoft.com/office/drawing/2014/main" id="{6814F5E6-609F-F417-3757-0BA4A1590DD1}"/>
              </a:ext>
            </a:extLst>
          </p:cNvPr>
          <p:cNvSpPr txBox="1">
            <a:spLocks noGrp="1"/>
          </p:cNvSpPr>
          <p:nvPr>
            <p:ph type="title"/>
          </p:nvPr>
        </p:nvSpPr>
        <p:spPr>
          <a:xfrm>
            <a:off x="412442" y="40943"/>
            <a:ext cx="4003343" cy="665689"/>
          </a:xfrm>
          <a:prstGeom prst="rect">
            <a:avLst/>
          </a:prstGeom>
        </p:spPr>
        <p:txBody>
          <a:bodyPr spcFirstLastPara="1" wrap="square" lIns="0" tIns="0" rIns="0" bIns="0" anchor="b" anchorCtr="0">
            <a:noAutofit/>
          </a:bodyPr>
          <a:lstStyle/>
          <a:p>
            <a:r>
              <a:rPr lang="tr-TR" dirty="0"/>
              <a:t>Oyun Projesi</a:t>
            </a:r>
            <a:endParaRPr dirty="0"/>
          </a:p>
        </p:txBody>
      </p:sp>
    </p:spTree>
    <p:extLst>
      <p:ext uri="{BB962C8B-B14F-4D97-AF65-F5344CB8AC3E}">
        <p14:creationId xmlns:p14="http://schemas.microsoft.com/office/powerpoint/2010/main" val="140970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idx="4294967295"/>
          </p:nvPr>
        </p:nvSpPr>
        <p:spPr>
          <a:xfrm>
            <a:off x="609600" y="1392233"/>
            <a:ext cx="8400400" cy="1143200"/>
          </a:xfrm>
          <a:prstGeom prst="rect">
            <a:avLst/>
          </a:prstGeom>
        </p:spPr>
        <p:txBody>
          <a:bodyPr spcFirstLastPara="1" wrap="square" lIns="0" tIns="0" rIns="0" bIns="0" anchor="b" anchorCtr="0">
            <a:noAutofit/>
          </a:bodyPr>
          <a:lstStyle/>
          <a:p>
            <a:r>
              <a:rPr lang="tr-TR" dirty="0"/>
              <a:t>Ürün Lansman Süreci</a:t>
            </a:r>
            <a:endParaRPr dirty="0"/>
          </a:p>
        </p:txBody>
      </p:sp>
      <p:sp>
        <p:nvSpPr>
          <p:cNvPr id="397" name="Google Shape;397;p4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3</a:t>
            </a:fld>
            <a:endParaRPr kern="0">
              <a:solidFill>
                <a:srgbClr val="A7D86D"/>
              </a:solidFill>
            </a:endParaRPr>
          </a:p>
        </p:txBody>
      </p:sp>
      <p:sp>
        <p:nvSpPr>
          <p:cNvPr id="398" name="Google Shape;398;p41"/>
          <p:cNvSpPr/>
          <p:nvPr/>
        </p:nvSpPr>
        <p:spPr>
          <a:xfrm>
            <a:off x="0" y="39741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99" name="Google Shape;399;p41"/>
          <p:cNvSpPr/>
          <p:nvPr/>
        </p:nvSpPr>
        <p:spPr>
          <a:xfrm>
            <a:off x="0" y="39741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FFFFFF"/>
              </a:solidFill>
              <a:latin typeface="Calibri"/>
              <a:ea typeface="Calibri"/>
              <a:cs typeface="Calibri"/>
              <a:sym typeface="Calibri"/>
            </a:endParaRPr>
          </a:p>
        </p:txBody>
      </p:sp>
      <p:grpSp>
        <p:nvGrpSpPr>
          <p:cNvPr id="400" name="Google Shape;400;p41"/>
          <p:cNvGrpSpPr/>
          <p:nvPr/>
        </p:nvGrpSpPr>
        <p:grpSpPr>
          <a:xfrm>
            <a:off x="2381785" y="3084001"/>
            <a:ext cx="631200" cy="631200"/>
            <a:chOff x="1786339" y="1703401"/>
            <a:chExt cx="473400" cy="473400"/>
          </a:xfrm>
        </p:grpSpPr>
        <p:sp>
          <p:nvSpPr>
            <p:cNvPr id="401" name="Google Shape;401;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02" name="Google Shape;402;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1</a:t>
              </a:r>
              <a:endParaRPr sz="800" kern="0">
                <a:solidFill>
                  <a:srgbClr val="65617D"/>
                </a:solidFill>
                <a:latin typeface="Muli"/>
                <a:ea typeface="Muli"/>
                <a:cs typeface="Muli"/>
                <a:sym typeface="Muli"/>
              </a:endParaRPr>
            </a:p>
          </p:txBody>
        </p:sp>
      </p:grpSp>
      <p:grpSp>
        <p:nvGrpSpPr>
          <p:cNvPr id="403" name="Google Shape;403;p41"/>
          <p:cNvGrpSpPr/>
          <p:nvPr/>
        </p:nvGrpSpPr>
        <p:grpSpPr>
          <a:xfrm>
            <a:off x="5085885" y="3084001"/>
            <a:ext cx="631200" cy="631200"/>
            <a:chOff x="3814414" y="1703401"/>
            <a:chExt cx="473400" cy="473400"/>
          </a:xfrm>
        </p:grpSpPr>
        <p:sp>
          <p:nvSpPr>
            <p:cNvPr id="404" name="Google Shape;404;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05" name="Google Shape;405;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3</a:t>
              </a:r>
              <a:endParaRPr sz="800" kern="0">
                <a:solidFill>
                  <a:srgbClr val="65617D"/>
                </a:solidFill>
                <a:latin typeface="Muli"/>
                <a:ea typeface="Muli"/>
                <a:cs typeface="Muli"/>
                <a:sym typeface="Muli"/>
              </a:endParaRPr>
            </a:p>
          </p:txBody>
        </p:sp>
      </p:grpSp>
      <p:grpSp>
        <p:nvGrpSpPr>
          <p:cNvPr id="406" name="Google Shape;406;p41"/>
          <p:cNvGrpSpPr/>
          <p:nvPr/>
        </p:nvGrpSpPr>
        <p:grpSpPr>
          <a:xfrm>
            <a:off x="7789985" y="3084001"/>
            <a:ext cx="631200" cy="631200"/>
            <a:chOff x="5842489" y="1703401"/>
            <a:chExt cx="473400" cy="473400"/>
          </a:xfrm>
        </p:grpSpPr>
        <p:sp>
          <p:nvSpPr>
            <p:cNvPr id="407" name="Google Shape;407;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08" name="Google Shape;408;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5</a:t>
              </a:r>
              <a:endParaRPr sz="800" kern="0">
                <a:solidFill>
                  <a:srgbClr val="65617D"/>
                </a:solidFill>
                <a:latin typeface="Muli"/>
                <a:ea typeface="Muli"/>
                <a:cs typeface="Muli"/>
                <a:sym typeface="Muli"/>
              </a:endParaRPr>
            </a:p>
          </p:txBody>
        </p:sp>
      </p:grpSp>
      <p:grpSp>
        <p:nvGrpSpPr>
          <p:cNvPr id="409" name="Google Shape;409;p41"/>
          <p:cNvGrpSpPr/>
          <p:nvPr/>
        </p:nvGrpSpPr>
        <p:grpSpPr>
          <a:xfrm>
            <a:off x="9174419" y="5581200"/>
            <a:ext cx="631200" cy="631200"/>
            <a:chOff x="6880814" y="3576300"/>
            <a:chExt cx="473400" cy="473400"/>
          </a:xfrm>
        </p:grpSpPr>
        <p:sp>
          <p:nvSpPr>
            <p:cNvPr id="410" name="Google Shape;410;p41"/>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11" name="Google Shape;411;p41"/>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6</a:t>
              </a:r>
              <a:endParaRPr sz="800" kern="0">
                <a:solidFill>
                  <a:srgbClr val="65617D"/>
                </a:solidFill>
                <a:latin typeface="Muli"/>
                <a:ea typeface="Muli"/>
                <a:cs typeface="Muli"/>
                <a:sym typeface="Muli"/>
              </a:endParaRPr>
            </a:p>
          </p:txBody>
        </p:sp>
      </p:grpSp>
      <p:grpSp>
        <p:nvGrpSpPr>
          <p:cNvPr id="412" name="Google Shape;412;p41"/>
          <p:cNvGrpSpPr/>
          <p:nvPr/>
        </p:nvGrpSpPr>
        <p:grpSpPr>
          <a:xfrm>
            <a:off x="6470319" y="5581200"/>
            <a:ext cx="631200" cy="631200"/>
            <a:chOff x="4852739" y="3576300"/>
            <a:chExt cx="473400" cy="473400"/>
          </a:xfrm>
        </p:grpSpPr>
        <p:sp>
          <p:nvSpPr>
            <p:cNvPr id="413" name="Google Shape;413;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14" name="Google Shape;414;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4</a:t>
              </a:r>
              <a:endParaRPr sz="800" kern="0">
                <a:solidFill>
                  <a:srgbClr val="65617D"/>
                </a:solidFill>
                <a:latin typeface="Muli"/>
                <a:ea typeface="Muli"/>
                <a:cs typeface="Muli"/>
                <a:sym typeface="Muli"/>
              </a:endParaRPr>
            </a:p>
          </p:txBody>
        </p:sp>
      </p:grpSp>
      <p:grpSp>
        <p:nvGrpSpPr>
          <p:cNvPr id="415" name="Google Shape;415;p41"/>
          <p:cNvGrpSpPr/>
          <p:nvPr/>
        </p:nvGrpSpPr>
        <p:grpSpPr>
          <a:xfrm>
            <a:off x="3766219" y="5581200"/>
            <a:ext cx="631200" cy="631200"/>
            <a:chOff x="2824664" y="3576300"/>
            <a:chExt cx="473400" cy="473400"/>
          </a:xfrm>
        </p:grpSpPr>
        <p:sp>
          <p:nvSpPr>
            <p:cNvPr id="416" name="Google Shape;416;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65617D"/>
                </a:solidFill>
                <a:latin typeface="Muli"/>
                <a:ea typeface="Muli"/>
                <a:cs typeface="Muli"/>
                <a:sym typeface="Muli"/>
              </a:endParaRPr>
            </a:p>
          </p:txBody>
        </p:sp>
        <p:sp>
          <p:nvSpPr>
            <p:cNvPr id="417" name="Google Shape;417;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800" kern="0">
                  <a:solidFill>
                    <a:srgbClr val="65617D"/>
                  </a:solidFill>
                  <a:latin typeface="Muli"/>
                  <a:ea typeface="Muli"/>
                  <a:cs typeface="Muli"/>
                  <a:sym typeface="Muli"/>
                </a:rPr>
                <a:t>2</a:t>
              </a:r>
              <a:endParaRPr sz="800" kern="0">
                <a:solidFill>
                  <a:srgbClr val="65617D"/>
                </a:solidFill>
                <a:latin typeface="Muli"/>
                <a:ea typeface="Muli"/>
                <a:cs typeface="Muli"/>
                <a:sym typeface="Muli"/>
              </a:endParaRPr>
            </a:p>
          </p:txBody>
        </p:sp>
      </p:grpSp>
      <p:sp>
        <p:nvSpPr>
          <p:cNvPr id="418" name="Google Shape;418;p41"/>
          <p:cNvSpPr txBox="1"/>
          <p:nvPr/>
        </p:nvSpPr>
        <p:spPr>
          <a:xfrm>
            <a:off x="1785225" y="2774518"/>
            <a:ext cx="1824317" cy="312570"/>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Oyun fikrinin ortaya çıkması</a:t>
            </a:r>
          </a:p>
        </p:txBody>
      </p:sp>
      <p:sp>
        <p:nvSpPr>
          <p:cNvPr id="419" name="Google Shape;419;p41"/>
          <p:cNvSpPr txBox="1"/>
          <p:nvPr/>
        </p:nvSpPr>
        <p:spPr>
          <a:xfrm>
            <a:off x="4306369" y="2354267"/>
            <a:ext cx="2137600" cy="711200"/>
          </a:xfrm>
          <a:prstGeom prst="rect">
            <a:avLst/>
          </a:prstGeom>
          <a:noFill/>
          <a:ln>
            <a:noFill/>
          </a:ln>
        </p:spPr>
        <p:txBody>
          <a:bodyPr spcFirstLastPara="1" wrap="square" lIns="0" tIns="0" rIns="0" bIns="0" anchor="b" anchorCtr="0">
            <a:noAutofit/>
          </a:bodyPr>
          <a:lstStyle/>
          <a:p>
            <a:pPr algn="ctr" defTabSz="1219170">
              <a:buClr>
                <a:srgbClr val="000000"/>
              </a:buClr>
            </a:pPr>
            <a:r>
              <a:rPr lang="tr-TR" sz="1200" kern="0" dirty="0">
                <a:solidFill>
                  <a:srgbClr val="65617D"/>
                </a:solidFill>
                <a:latin typeface="Muli"/>
                <a:ea typeface="Muli"/>
                <a:cs typeface="Muli"/>
                <a:sym typeface="Muli"/>
              </a:rPr>
              <a:t>Başarı kriterinin belirlenmesi ve prototip</a:t>
            </a:r>
            <a:endParaRPr sz="1200" kern="0" dirty="0">
              <a:solidFill>
                <a:srgbClr val="65617D"/>
              </a:solidFill>
              <a:latin typeface="Muli"/>
              <a:ea typeface="Muli"/>
              <a:cs typeface="Muli"/>
              <a:sym typeface="Muli"/>
            </a:endParaRPr>
          </a:p>
        </p:txBody>
      </p:sp>
      <p:sp>
        <p:nvSpPr>
          <p:cNvPr id="420" name="Google Shape;420;p41"/>
          <p:cNvSpPr txBox="1"/>
          <p:nvPr/>
        </p:nvSpPr>
        <p:spPr>
          <a:xfrm>
            <a:off x="7036817" y="2354267"/>
            <a:ext cx="2137600" cy="711200"/>
          </a:xfrm>
          <a:prstGeom prst="rect">
            <a:avLst/>
          </a:prstGeom>
          <a:noFill/>
          <a:ln>
            <a:noFill/>
          </a:ln>
        </p:spPr>
        <p:txBody>
          <a:bodyPr spcFirstLastPara="1" wrap="square" lIns="0" tIns="0" rIns="0" bIns="0" anchor="b" anchorCtr="0">
            <a:noAutofit/>
          </a:bodyPr>
          <a:lstStyle/>
          <a:p>
            <a:pPr algn="ctr" defTabSz="1219170">
              <a:buClr>
                <a:srgbClr val="000000"/>
              </a:buClr>
            </a:pPr>
            <a:r>
              <a:rPr lang="tr-TR" sz="1200" kern="0" dirty="0">
                <a:solidFill>
                  <a:srgbClr val="65617D"/>
                </a:solidFill>
                <a:latin typeface="Muli"/>
                <a:ea typeface="Muli"/>
                <a:cs typeface="Muli"/>
                <a:sym typeface="Muli"/>
              </a:rPr>
              <a:t>Pazarlama stratejisinin belirlenmesi</a:t>
            </a:r>
            <a:endParaRPr sz="1200" kern="0" dirty="0">
              <a:solidFill>
                <a:srgbClr val="65617D"/>
              </a:solidFill>
              <a:latin typeface="Muli"/>
              <a:ea typeface="Muli"/>
              <a:cs typeface="Muli"/>
              <a:sym typeface="Muli"/>
            </a:endParaRPr>
          </a:p>
        </p:txBody>
      </p:sp>
      <p:sp>
        <p:nvSpPr>
          <p:cNvPr id="421" name="Google Shape;421;p41"/>
          <p:cNvSpPr txBox="1"/>
          <p:nvPr/>
        </p:nvSpPr>
        <p:spPr>
          <a:xfrm>
            <a:off x="3012984" y="6230933"/>
            <a:ext cx="21376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200" kern="0" dirty="0">
                <a:solidFill>
                  <a:srgbClr val="65617D"/>
                </a:solidFill>
                <a:latin typeface="Muli"/>
                <a:ea typeface="Muli"/>
                <a:cs typeface="Muli"/>
                <a:sym typeface="Muli"/>
              </a:rPr>
              <a:t>Ticari başarı analizi</a:t>
            </a:r>
            <a:endParaRPr sz="1200" kern="0" dirty="0">
              <a:solidFill>
                <a:srgbClr val="65617D"/>
              </a:solidFill>
              <a:latin typeface="Muli"/>
              <a:ea typeface="Muli"/>
              <a:cs typeface="Muli"/>
              <a:sym typeface="Muli"/>
            </a:endParaRPr>
          </a:p>
        </p:txBody>
      </p:sp>
      <p:sp>
        <p:nvSpPr>
          <p:cNvPr id="422" name="Google Shape;422;p41"/>
          <p:cNvSpPr txBox="1"/>
          <p:nvPr/>
        </p:nvSpPr>
        <p:spPr>
          <a:xfrm>
            <a:off x="5717132" y="6230933"/>
            <a:ext cx="21376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200" kern="0" dirty="0">
                <a:solidFill>
                  <a:srgbClr val="65617D"/>
                </a:solidFill>
                <a:latin typeface="Muli"/>
                <a:ea typeface="Muli"/>
                <a:cs typeface="Muli"/>
                <a:sym typeface="Muli"/>
              </a:rPr>
              <a:t>Hedef kitle ihtiyaçlarının belirlenmesi ve ürünün geliştirilmesi</a:t>
            </a:r>
            <a:endParaRPr sz="1200" kern="0" dirty="0">
              <a:solidFill>
                <a:srgbClr val="65617D"/>
              </a:solidFill>
              <a:latin typeface="Muli"/>
              <a:ea typeface="Muli"/>
              <a:cs typeface="Muli"/>
              <a:sym typeface="Muli"/>
            </a:endParaRPr>
          </a:p>
        </p:txBody>
      </p:sp>
      <p:sp>
        <p:nvSpPr>
          <p:cNvPr id="423" name="Google Shape;423;p41"/>
          <p:cNvSpPr txBox="1"/>
          <p:nvPr/>
        </p:nvSpPr>
        <p:spPr>
          <a:xfrm>
            <a:off x="8421251" y="6230933"/>
            <a:ext cx="21376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tr-TR" sz="1200" kern="0" dirty="0">
                <a:solidFill>
                  <a:srgbClr val="65617D"/>
                </a:solidFill>
                <a:latin typeface="Muli"/>
                <a:ea typeface="Muli"/>
                <a:cs typeface="Muli"/>
                <a:sym typeface="Muli"/>
              </a:rPr>
              <a:t>Lansman</a:t>
            </a:r>
            <a:endParaRPr sz="1200" kern="0" dirty="0">
              <a:solidFill>
                <a:srgbClr val="65617D"/>
              </a:solidFill>
              <a:latin typeface="Muli"/>
              <a:ea typeface="Muli"/>
              <a:cs typeface="Muli"/>
              <a:sym typeface="Muli"/>
            </a:endParaRPr>
          </a:p>
        </p:txBody>
      </p:sp>
      <p:sp>
        <p:nvSpPr>
          <p:cNvPr id="3" name="Google Shape;418;p41">
            <a:extLst>
              <a:ext uri="{FF2B5EF4-FFF2-40B4-BE49-F238E27FC236}">
                <a16:creationId xmlns:a16="http://schemas.microsoft.com/office/drawing/2014/main" id="{2DA48058-1F44-6394-7C83-0A0E7CED05F9}"/>
              </a:ext>
            </a:extLst>
          </p:cNvPr>
          <p:cNvSpPr txBox="1"/>
          <p:nvPr/>
        </p:nvSpPr>
        <p:spPr>
          <a:xfrm>
            <a:off x="2196603" y="4473397"/>
            <a:ext cx="1001560" cy="256506"/>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1 Ağustos 2022</a:t>
            </a:r>
          </a:p>
        </p:txBody>
      </p:sp>
      <p:sp>
        <p:nvSpPr>
          <p:cNvPr id="4" name="Google Shape;418;p41">
            <a:extLst>
              <a:ext uri="{FF2B5EF4-FFF2-40B4-BE49-F238E27FC236}">
                <a16:creationId xmlns:a16="http://schemas.microsoft.com/office/drawing/2014/main" id="{65DB04DD-11BC-EC19-EA08-823C74B83B9B}"/>
              </a:ext>
            </a:extLst>
          </p:cNvPr>
          <p:cNvSpPr txBox="1"/>
          <p:nvPr/>
        </p:nvSpPr>
        <p:spPr>
          <a:xfrm>
            <a:off x="3513468" y="4473397"/>
            <a:ext cx="1136632" cy="256506"/>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15 Ağustos 2022</a:t>
            </a:r>
          </a:p>
        </p:txBody>
      </p:sp>
      <p:sp>
        <p:nvSpPr>
          <p:cNvPr id="5" name="Google Shape;418;p41">
            <a:extLst>
              <a:ext uri="{FF2B5EF4-FFF2-40B4-BE49-F238E27FC236}">
                <a16:creationId xmlns:a16="http://schemas.microsoft.com/office/drawing/2014/main" id="{5DC0B04C-31B4-F990-AB25-746C51363CAC}"/>
              </a:ext>
            </a:extLst>
          </p:cNvPr>
          <p:cNvSpPr txBox="1"/>
          <p:nvPr/>
        </p:nvSpPr>
        <p:spPr>
          <a:xfrm>
            <a:off x="4922569" y="4472763"/>
            <a:ext cx="1136632" cy="256506"/>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29 Ağustos 2022</a:t>
            </a:r>
          </a:p>
        </p:txBody>
      </p:sp>
      <p:sp>
        <p:nvSpPr>
          <p:cNvPr id="6" name="Google Shape;418;p41">
            <a:extLst>
              <a:ext uri="{FF2B5EF4-FFF2-40B4-BE49-F238E27FC236}">
                <a16:creationId xmlns:a16="http://schemas.microsoft.com/office/drawing/2014/main" id="{B3882F93-0165-12F5-E99B-7E58E8D02729}"/>
              </a:ext>
            </a:extLst>
          </p:cNvPr>
          <p:cNvSpPr txBox="1"/>
          <p:nvPr/>
        </p:nvSpPr>
        <p:spPr>
          <a:xfrm>
            <a:off x="6418804" y="4472129"/>
            <a:ext cx="895655" cy="255238"/>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26 Eylül 2022</a:t>
            </a:r>
          </a:p>
        </p:txBody>
      </p:sp>
      <p:sp>
        <p:nvSpPr>
          <p:cNvPr id="7" name="Google Shape;418;p41">
            <a:extLst>
              <a:ext uri="{FF2B5EF4-FFF2-40B4-BE49-F238E27FC236}">
                <a16:creationId xmlns:a16="http://schemas.microsoft.com/office/drawing/2014/main" id="{524872FA-6FC0-E587-8483-5DAC5397EE42}"/>
              </a:ext>
            </a:extLst>
          </p:cNvPr>
          <p:cNvSpPr txBox="1"/>
          <p:nvPr/>
        </p:nvSpPr>
        <p:spPr>
          <a:xfrm>
            <a:off x="7747157" y="4430689"/>
            <a:ext cx="895655" cy="299848"/>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3 Ekim 2022</a:t>
            </a:r>
          </a:p>
        </p:txBody>
      </p:sp>
      <p:sp>
        <p:nvSpPr>
          <p:cNvPr id="8" name="Google Shape;418;p41">
            <a:extLst>
              <a:ext uri="{FF2B5EF4-FFF2-40B4-BE49-F238E27FC236}">
                <a16:creationId xmlns:a16="http://schemas.microsoft.com/office/drawing/2014/main" id="{BA35F404-11E7-046D-A855-E95E6D69560F}"/>
              </a:ext>
            </a:extLst>
          </p:cNvPr>
          <p:cNvSpPr txBox="1"/>
          <p:nvPr/>
        </p:nvSpPr>
        <p:spPr>
          <a:xfrm>
            <a:off x="9052204" y="4512301"/>
            <a:ext cx="895655" cy="215066"/>
          </a:xfrm>
          <a:prstGeom prst="rect">
            <a:avLst/>
          </a:prstGeom>
          <a:noFill/>
          <a:ln>
            <a:noFill/>
          </a:ln>
        </p:spPr>
        <p:txBody>
          <a:bodyPr spcFirstLastPara="1" wrap="square" lIns="0" tIns="0" rIns="0" bIns="0" anchor="b" anchorCtr="0">
            <a:noAutofit/>
          </a:bodyPr>
          <a:lstStyle/>
          <a:p>
            <a:r>
              <a:rPr lang="tr-TR" sz="1200" dirty="0">
                <a:solidFill>
                  <a:srgbClr val="65617D"/>
                </a:solidFill>
                <a:latin typeface="Muli"/>
              </a:rPr>
              <a:t>23 Ekim 2022</a:t>
            </a:r>
          </a:p>
        </p:txBody>
      </p:sp>
    </p:spTree>
    <p:extLst>
      <p:ext uri="{BB962C8B-B14F-4D97-AF65-F5344CB8AC3E}">
        <p14:creationId xmlns:p14="http://schemas.microsoft.com/office/powerpoint/2010/main" val="348778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Oyun fikrinin ortaya çıkması</a:t>
            </a:r>
            <a:endParaRPr dirty="0"/>
          </a:p>
        </p:txBody>
      </p:sp>
      <p:sp>
        <p:nvSpPr>
          <p:cNvPr id="134" name="Google Shape;134;p22"/>
          <p:cNvSpPr txBox="1">
            <a:spLocks noGrp="1"/>
          </p:cNvSpPr>
          <p:nvPr>
            <p:ph type="body" idx="1"/>
          </p:nvPr>
        </p:nvSpPr>
        <p:spPr>
          <a:xfrm>
            <a:off x="609600" y="2058980"/>
            <a:ext cx="7059600" cy="4096159"/>
          </a:xfrm>
          <a:prstGeom prst="rect">
            <a:avLst/>
          </a:prstGeom>
        </p:spPr>
        <p:txBody>
          <a:bodyPr spcFirstLastPara="1" wrap="square" lIns="0" tIns="0" rIns="0" bIns="0" anchor="t" anchorCtr="0">
            <a:noAutofit/>
          </a:bodyPr>
          <a:lstStyle/>
          <a:p>
            <a:pPr marL="0" indent="0" algn="just">
              <a:buNone/>
            </a:pPr>
            <a:r>
              <a:rPr lang="tr-TR" dirty="0"/>
              <a:t>Küçük bir grup olarak projeye başlandığı için büyük stüdyolarda olduğu gibi sektörde deneyimi olan yöneticilerin ortaya fikir koyması ve çeşitli çalışma takımlarının bu fikri olgunlaştırması veya iyi fikri olan başka bir çalışanın şirket içinde karar verme yetkisi olan kişilere fikrini bir şekilde kabul ettirmesi ve tüm ekibin bu fikir üzerinden yürümesi yerine küçük grup içindeki herhangi bir kişinin veya kişilerin fikirlerini belirtmesi ve bu fikirlerin belirli bir havuzda toplanıp ekip içindeki kişiler tarafından değerlendirmesiyle birlikte ortaya çıkacaktır.</a:t>
            </a:r>
            <a:endParaRPr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4</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12977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Ticari başarı analizi</a:t>
            </a:r>
            <a:endParaRPr dirty="0"/>
          </a:p>
        </p:txBody>
      </p:sp>
      <p:sp>
        <p:nvSpPr>
          <p:cNvPr id="134" name="Google Shape;134;p22"/>
          <p:cNvSpPr txBox="1">
            <a:spLocks noGrp="1"/>
          </p:cNvSpPr>
          <p:nvPr>
            <p:ph type="body" idx="1"/>
          </p:nvPr>
        </p:nvSpPr>
        <p:spPr>
          <a:xfrm>
            <a:off x="609599" y="2058980"/>
            <a:ext cx="7059601" cy="4109807"/>
          </a:xfrm>
          <a:prstGeom prst="rect">
            <a:avLst/>
          </a:prstGeom>
        </p:spPr>
        <p:txBody>
          <a:bodyPr spcFirstLastPara="1" wrap="square" lIns="0" tIns="0" rIns="0" bIns="0" anchor="t" anchorCtr="0">
            <a:noAutofit/>
          </a:bodyPr>
          <a:lstStyle/>
          <a:p>
            <a:pPr marL="0" indent="0" algn="just">
              <a:buNone/>
            </a:pPr>
            <a:r>
              <a:rPr lang="tr-TR" dirty="0"/>
              <a:t>Her ne kadar ekipteki kişilerin aklına bir çok fikir gelse de günün sonunda şirketin amacı kârlı birer işletme olup ayakta kalabilmektir. Bu yüzden bu aşamada yapılacak olan, havuzda toplanan oyun fikirlerinin şirkete ne kadar para veya kullanıcı getireceğinin belirlenmesidir. Bu noktada genel olarak 2 farklı noktaya değinilir;</a:t>
            </a:r>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5</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340032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477833"/>
            <a:ext cx="9265920" cy="1143200"/>
          </a:xfrm>
          <a:prstGeom prst="rect">
            <a:avLst/>
          </a:prstGeom>
        </p:spPr>
        <p:txBody>
          <a:bodyPr spcFirstLastPara="1" wrap="square" lIns="0" tIns="0" rIns="0" bIns="0" anchor="b" anchorCtr="0">
            <a:noAutofit/>
          </a:bodyPr>
          <a:lstStyle/>
          <a:p>
            <a:r>
              <a:rPr lang="tr-TR" dirty="0"/>
              <a:t>Ticari başarı analizi</a:t>
            </a:r>
            <a:endParaRPr dirty="0"/>
          </a:p>
        </p:txBody>
      </p:sp>
      <p:sp>
        <p:nvSpPr>
          <p:cNvPr id="134" name="Google Shape;134;p22"/>
          <p:cNvSpPr txBox="1">
            <a:spLocks noGrp="1"/>
          </p:cNvSpPr>
          <p:nvPr>
            <p:ph type="body" idx="1"/>
          </p:nvPr>
        </p:nvSpPr>
        <p:spPr>
          <a:xfrm>
            <a:off x="609599" y="2058980"/>
            <a:ext cx="7059601" cy="4109807"/>
          </a:xfrm>
          <a:prstGeom prst="rect">
            <a:avLst/>
          </a:prstGeom>
        </p:spPr>
        <p:txBody>
          <a:bodyPr spcFirstLastPara="1" wrap="square" lIns="0" tIns="0" rIns="0" bIns="0" anchor="t" anchorCtr="0">
            <a:noAutofit/>
          </a:bodyPr>
          <a:lstStyle/>
          <a:p>
            <a:pPr marL="457200" indent="-457200" algn="just">
              <a:buFont typeface="+mj-lt"/>
              <a:buAutoNum type="arabicPeriod"/>
            </a:pPr>
            <a:r>
              <a:rPr lang="tr-TR" b="1" dirty="0"/>
              <a:t>Pazardaki Potansiyel Market Büyüklüğü: </a:t>
            </a:r>
            <a:r>
              <a:rPr lang="tr-TR" dirty="0"/>
              <a:t>Bu aşamada bakılan oyun türünün şu anda ne kadar kullanıcı sayısı ve gelire sahip olduğu, gelecekte kullanıcı sayısı ve gelir olarak ne kadar büyüklüğe sahip olacağıdır.</a:t>
            </a:r>
          </a:p>
          <a:p>
            <a:pPr marL="457200" indent="-457200" algn="just">
              <a:buFont typeface="+mj-lt"/>
              <a:buAutoNum type="arabicPeriod"/>
            </a:pPr>
            <a:r>
              <a:rPr lang="tr-TR" b="1" dirty="0"/>
              <a:t>Erişilebilir Pazar Büyüklüğü: </a:t>
            </a:r>
            <a:r>
              <a:rPr lang="tr-TR" dirty="0"/>
              <a:t>1. yılın sonunda bu pazarın yüzde kaçına erişebileceğimiz ve gelirimizin ne kadar olacağına elimizdeki kaynaklarla ulaşıyoruz. (Yeni bir oyun türünü ortaya ilk kez biz çıkarıyorsak gelir ve kullanıcı sayısı büyüklüğü kendimizin belirleyeceği rakam olacaktır.)</a:t>
            </a:r>
          </a:p>
          <a:p>
            <a:pPr marL="0" indent="0" algn="just">
              <a:buNone/>
            </a:pPr>
            <a:r>
              <a:rPr lang="tr-TR" dirty="0"/>
              <a:t>1.Yılın sonunda ulaşabileceğimiz kullanıcı sayısı ve gelir genelde pazarın %20-40’ı olarak hedeflenir. </a:t>
            </a:r>
            <a:endParaRPr lang="en-US"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6</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187047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599" y="840741"/>
            <a:ext cx="9749051" cy="1143200"/>
          </a:xfrm>
          <a:prstGeom prst="rect">
            <a:avLst/>
          </a:prstGeom>
        </p:spPr>
        <p:txBody>
          <a:bodyPr spcFirstLastPara="1" wrap="square" lIns="0" tIns="0" rIns="0" bIns="0" anchor="b" anchorCtr="0">
            <a:noAutofit/>
          </a:bodyPr>
          <a:lstStyle/>
          <a:p>
            <a:r>
              <a:rPr lang="tr-TR" dirty="0"/>
              <a:t>Başarı kriterinin belirlenmesi ve prototip</a:t>
            </a:r>
            <a:endParaRPr dirty="0"/>
          </a:p>
        </p:txBody>
      </p:sp>
      <p:sp>
        <p:nvSpPr>
          <p:cNvPr id="134" name="Google Shape;134;p22"/>
          <p:cNvSpPr txBox="1">
            <a:spLocks noGrp="1"/>
          </p:cNvSpPr>
          <p:nvPr>
            <p:ph type="body" idx="1"/>
          </p:nvPr>
        </p:nvSpPr>
        <p:spPr>
          <a:xfrm>
            <a:off x="609600" y="2058981"/>
            <a:ext cx="7059600" cy="3791200"/>
          </a:xfrm>
          <a:prstGeom prst="rect">
            <a:avLst/>
          </a:prstGeom>
        </p:spPr>
        <p:txBody>
          <a:bodyPr spcFirstLastPara="1" wrap="square" lIns="0" tIns="0" rIns="0" bIns="0" anchor="t" anchorCtr="0">
            <a:noAutofit/>
          </a:bodyPr>
          <a:lstStyle/>
          <a:p>
            <a:pPr marL="0" indent="0" algn="just">
              <a:buNone/>
            </a:pPr>
            <a:r>
              <a:rPr lang="tr-TR" dirty="0"/>
              <a:t>Pazardaki üst limitleri gördükten sonra kendimize başarı kriteri belirlemeliyiz. Bu başarı kriteri her şeyi doğru yaptığımızı varsaydığımızda ulaşabileceğimiz maksimum kullanıcı sayısı ve gelir miktarıdır. </a:t>
            </a:r>
          </a:p>
          <a:p>
            <a:pPr marL="0" indent="0" algn="just">
              <a:buNone/>
            </a:pPr>
            <a:r>
              <a:rPr lang="tr-TR" dirty="0"/>
              <a:t>Prototipten beklenen oyunun ilk kullanıcı deneyiminin ilk 10 dakikasını yaşatmasıdır. Kalan oyuncu deneyimi sunum veya animasyonlar ile anlatılır. Prototip aşamasında ilk 10 dakikaya önem verilmesinin nedeni </a:t>
            </a:r>
            <a:r>
              <a:rPr lang="tr-TR" b="1" dirty="0" err="1"/>
              <a:t>free</a:t>
            </a:r>
            <a:r>
              <a:rPr lang="tr-TR" b="1" dirty="0"/>
              <a:t> </a:t>
            </a:r>
            <a:r>
              <a:rPr lang="tr-TR" b="1" dirty="0" err="1"/>
              <a:t>to</a:t>
            </a:r>
            <a:r>
              <a:rPr lang="tr-TR" b="1" dirty="0"/>
              <a:t> </a:t>
            </a:r>
            <a:r>
              <a:rPr lang="tr-TR" b="1" dirty="0" err="1"/>
              <a:t>play</a:t>
            </a:r>
            <a:r>
              <a:rPr lang="tr-TR" b="1" dirty="0"/>
              <a:t> </a:t>
            </a:r>
            <a:r>
              <a:rPr lang="tr-TR" dirty="0"/>
              <a:t>oyun modelinde oyuncuların bir oyunu uzun zaman oynayıp oynamama kararını genellikle ilk 10 dakikada vermesidir.</a:t>
            </a:r>
            <a:endParaRPr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7</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270027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840741"/>
            <a:ext cx="8698173" cy="1143200"/>
          </a:xfrm>
          <a:prstGeom prst="rect">
            <a:avLst/>
          </a:prstGeom>
        </p:spPr>
        <p:txBody>
          <a:bodyPr spcFirstLastPara="1" wrap="square" lIns="0" tIns="0" rIns="0" bIns="0" anchor="b" anchorCtr="0">
            <a:noAutofit/>
          </a:bodyPr>
          <a:lstStyle/>
          <a:p>
            <a:r>
              <a:rPr lang="tr-TR" dirty="0"/>
              <a:t>Hedef kitle ihtiyaçlarının belirlenmesi</a:t>
            </a:r>
            <a:endParaRPr dirty="0"/>
          </a:p>
        </p:txBody>
      </p:sp>
      <p:sp>
        <p:nvSpPr>
          <p:cNvPr id="134" name="Google Shape;134;p22"/>
          <p:cNvSpPr txBox="1">
            <a:spLocks noGrp="1"/>
          </p:cNvSpPr>
          <p:nvPr>
            <p:ph type="body" idx="1"/>
          </p:nvPr>
        </p:nvSpPr>
        <p:spPr>
          <a:xfrm>
            <a:off x="609600" y="2058981"/>
            <a:ext cx="7059600" cy="3791200"/>
          </a:xfrm>
          <a:prstGeom prst="rect">
            <a:avLst/>
          </a:prstGeom>
        </p:spPr>
        <p:txBody>
          <a:bodyPr spcFirstLastPara="1" wrap="square" lIns="0" tIns="0" rIns="0" bIns="0" anchor="t" anchorCtr="0">
            <a:noAutofit/>
          </a:bodyPr>
          <a:lstStyle/>
          <a:p>
            <a:pPr marL="0" indent="0" algn="just">
              <a:buNone/>
            </a:pPr>
            <a:r>
              <a:rPr lang="tr-TR" dirty="0"/>
              <a:t>Sektördeki rekabetin artması ile artık sadece ürün yöneticileri ve oyun tasarımcılarının isteklerine göre değil potansiyel oyuncuların yaptığı geri bildirimlere göre oyuncuların isteklerine de önem verilmeye başlandı. Oyuncuların bir çok alternatif oyuna sahip olması ve bu alternatif oyunların </a:t>
            </a:r>
            <a:r>
              <a:rPr lang="tr-TR" b="1" dirty="0" err="1"/>
              <a:t>free</a:t>
            </a:r>
            <a:r>
              <a:rPr lang="tr-TR" b="1" dirty="0"/>
              <a:t> </a:t>
            </a:r>
            <a:r>
              <a:rPr lang="tr-TR" b="1" dirty="0" err="1"/>
              <a:t>to</a:t>
            </a:r>
            <a:r>
              <a:rPr lang="tr-TR" b="1" dirty="0"/>
              <a:t> </a:t>
            </a:r>
            <a:r>
              <a:rPr lang="tr-TR" b="1" dirty="0" err="1"/>
              <a:t>play</a:t>
            </a:r>
            <a:r>
              <a:rPr lang="tr-TR" b="1" dirty="0"/>
              <a:t> </a:t>
            </a:r>
            <a:r>
              <a:rPr lang="tr-TR" dirty="0"/>
              <a:t>modeliyle ücretsiz bir şekilde oynanabiliyor olması oyuncuları kazanmak için onların isteklerini uygulamaya zorladı. Bu durum </a:t>
            </a:r>
            <a:r>
              <a:rPr lang="tr-TR" b="1" dirty="0"/>
              <a:t>Yeni Kullanıcı Kazanımı </a:t>
            </a:r>
            <a:r>
              <a:rPr lang="tr-TR" dirty="0"/>
              <a:t>maliyetlerinin de artmasıyla iyice dikkat edilmesi gereken bir durum haline geldi. </a:t>
            </a:r>
            <a:endParaRPr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8</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5506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09600" y="840741"/>
            <a:ext cx="8698173" cy="1143200"/>
          </a:xfrm>
          <a:prstGeom prst="rect">
            <a:avLst/>
          </a:prstGeom>
        </p:spPr>
        <p:txBody>
          <a:bodyPr spcFirstLastPara="1" wrap="square" lIns="0" tIns="0" rIns="0" bIns="0" anchor="b" anchorCtr="0">
            <a:noAutofit/>
          </a:bodyPr>
          <a:lstStyle/>
          <a:p>
            <a:r>
              <a:rPr lang="tr-TR" dirty="0"/>
              <a:t>Hedef kitle ihtiyaçlarının belirlenmesi</a:t>
            </a:r>
            <a:endParaRPr dirty="0"/>
          </a:p>
        </p:txBody>
      </p:sp>
      <p:sp>
        <p:nvSpPr>
          <p:cNvPr id="134" name="Google Shape;134;p22"/>
          <p:cNvSpPr txBox="1">
            <a:spLocks noGrp="1"/>
          </p:cNvSpPr>
          <p:nvPr>
            <p:ph type="body" idx="1"/>
          </p:nvPr>
        </p:nvSpPr>
        <p:spPr>
          <a:xfrm>
            <a:off x="609600" y="2058981"/>
            <a:ext cx="7059600" cy="3122393"/>
          </a:xfrm>
          <a:prstGeom prst="rect">
            <a:avLst/>
          </a:prstGeom>
        </p:spPr>
        <p:txBody>
          <a:bodyPr spcFirstLastPara="1" wrap="square" lIns="0" tIns="0" rIns="0" bIns="0" anchor="t" anchorCtr="0">
            <a:noAutofit/>
          </a:bodyPr>
          <a:lstStyle/>
          <a:p>
            <a:pPr marL="0" indent="0" algn="just">
              <a:buNone/>
            </a:pPr>
            <a:r>
              <a:rPr lang="tr-TR" dirty="0"/>
              <a:t>Bunun için oyun geliştirme sürecinde daha fazla oyuncu odaklı davranmamız gerekir. Oyuncuların isteklerini önceliklendirip geliştirme aşamasında bu alana önem veriyoruz. Böylece yeni lanse ettiğimiz oyunun kullanıcılardan aldığı olumlu yorum sayısını yükseltiyoruz. Bu noktada ürün yöneticisinin hedef kitleden gelen geri bildirimleri not alarak ürün haritasına yansıtması ve önceliklendirmesi ürünün başarıya hızlı bir şekilde ulaşabilmesi açısından çok önemlidir.</a:t>
            </a:r>
            <a:endParaRPr dirty="0"/>
          </a:p>
        </p:txBody>
      </p:sp>
      <p:sp>
        <p:nvSpPr>
          <p:cNvPr id="137" name="Google Shape;137;p2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A7D86D"/>
                </a:solidFill>
              </a:rPr>
              <a:pPr defTabSz="1219170">
                <a:buClr>
                  <a:srgbClr val="000000"/>
                </a:buClr>
              </a:pPr>
              <a:t>9</a:t>
            </a:fld>
            <a:endParaRPr kern="0">
              <a:solidFill>
                <a:srgbClr val="A7D86D"/>
              </a:solidFill>
            </a:endParaRPr>
          </a:p>
        </p:txBody>
      </p:sp>
      <p:pic>
        <p:nvPicPr>
          <p:cNvPr id="2" name="Google Shape;638;p49">
            <a:extLst>
              <a:ext uri="{FF2B5EF4-FFF2-40B4-BE49-F238E27FC236}">
                <a16:creationId xmlns:a16="http://schemas.microsoft.com/office/drawing/2014/main" id="{0AF6237F-0978-0C0D-980D-A78F8A5F812F}"/>
              </a:ext>
            </a:extLst>
          </p:cNvPr>
          <p:cNvPicPr preferRelativeResize="0"/>
          <p:nvPr/>
        </p:nvPicPr>
        <p:blipFill>
          <a:blip r:embed="rId3">
            <a:alphaModFix/>
          </a:blip>
          <a:stretch>
            <a:fillRect/>
          </a:stretch>
        </p:blipFill>
        <p:spPr>
          <a:xfrm>
            <a:off x="7669200" y="3352262"/>
            <a:ext cx="4369845" cy="3243273"/>
          </a:xfrm>
          <a:prstGeom prst="rect">
            <a:avLst/>
          </a:prstGeom>
          <a:noFill/>
          <a:ln>
            <a:noFill/>
          </a:ln>
        </p:spPr>
      </p:pic>
    </p:spTree>
    <p:extLst>
      <p:ext uri="{BB962C8B-B14F-4D97-AF65-F5344CB8AC3E}">
        <p14:creationId xmlns:p14="http://schemas.microsoft.com/office/powerpoint/2010/main" val="2528006157"/>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1815</Words>
  <Application>Microsoft Office PowerPoint</Application>
  <PresentationFormat>Geniş ekran</PresentationFormat>
  <Paragraphs>104</Paragraphs>
  <Slides>20</Slides>
  <Notes>11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Muli</vt:lpstr>
      <vt:lpstr>Poppins</vt:lpstr>
      <vt:lpstr>Gower template</vt:lpstr>
      <vt:lpstr>Mobil Oyun Projesi</vt:lpstr>
      <vt:lpstr>PowerPoint Sunusu</vt:lpstr>
      <vt:lpstr>Ürün Lansman Süreci</vt:lpstr>
      <vt:lpstr>Oyun fikrinin ortaya çıkması</vt:lpstr>
      <vt:lpstr>Ticari başarı analizi</vt:lpstr>
      <vt:lpstr>Ticari başarı analizi</vt:lpstr>
      <vt:lpstr>Başarı kriterinin belirlenmesi ve prototip</vt:lpstr>
      <vt:lpstr>Hedef kitle ihtiyaçlarının belirlenmesi</vt:lpstr>
      <vt:lpstr>Hedef kitle ihtiyaçlarının belirlenmesi</vt:lpstr>
      <vt:lpstr>Hedef kitle ihtiyaçlarının belirlenmesi</vt:lpstr>
      <vt:lpstr>Pazarlama stratejisinin belirlenmesi</vt:lpstr>
      <vt:lpstr>Pazarlama stratejisinin belirlenmesi</vt:lpstr>
      <vt:lpstr>Pazarlama stratejisinin belirlenmesi</vt:lpstr>
      <vt:lpstr>Pazarlama stratejisinin belirlenmesi</vt:lpstr>
      <vt:lpstr>SWOT Analizi</vt:lpstr>
      <vt:lpstr>Lansman</vt:lpstr>
      <vt:lpstr>Lansman</vt:lpstr>
      <vt:lpstr>Lansman</vt:lpstr>
      <vt:lpstr>Yayıncı ve yapımcı ilişkisi</vt:lpstr>
      <vt:lpstr>Oyun Projesi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engin</dc:creator>
  <cp:lastModifiedBy>engin</cp:lastModifiedBy>
  <cp:revision>14</cp:revision>
  <dcterms:created xsi:type="dcterms:W3CDTF">2022-10-12T16:46:30Z</dcterms:created>
  <dcterms:modified xsi:type="dcterms:W3CDTF">2022-10-23T11:43:45Z</dcterms:modified>
</cp:coreProperties>
</file>