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60" r:id="rId5"/>
    <p:sldId id="259"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10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12/29/2023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12/29/2023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12/29/2023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12/29/2023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12/29/2023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6A99C04-D47C-B5BF-C00D-63900F9BE06E}"/>
              </a:ext>
            </a:extLst>
          </p:cNvPr>
          <p:cNvSpPr>
            <a:spLocks noGrp="1"/>
          </p:cNvSpPr>
          <p:nvPr>
            <p:ph type="ctrTitle"/>
          </p:nvPr>
        </p:nvSpPr>
        <p:spPr/>
        <p:txBody>
          <a:bodyPr/>
          <a:lstStyle/>
          <a:p>
            <a:r>
              <a:rPr lang="tr-TR" dirty="0"/>
              <a:t>KOTLIN MULTIPLATFORM</a:t>
            </a:r>
          </a:p>
        </p:txBody>
      </p:sp>
      <p:sp>
        <p:nvSpPr>
          <p:cNvPr id="3" name="Alt Başlık 2">
            <a:extLst>
              <a:ext uri="{FF2B5EF4-FFF2-40B4-BE49-F238E27FC236}">
                <a16:creationId xmlns:a16="http://schemas.microsoft.com/office/drawing/2014/main" id="{CCEC6CF0-846F-E4C9-C4A7-D520E4413856}"/>
              </a:ext>
            </a:extLst>
          </p:cNvPr>
          <p:cNvSpPr>
            <a:spLocks noGrp="1"/>
          </p:cNvSpPr>
          <p:nvPr>
            <p:ph type="subTitle" idx="1"/>
          </p:nvPr>
        </p:nvSpPr>
        <p:spPr/>
        <p:txBody>
          <a:bodyPr/>
          <a:lstStyle/>
          <a:p>
            <a:r>
              <a:rPr lang="tr-TR" dirty="0"/>
              <a:t>ENGİN TOSUN 200202028</a:t>
            </a:r>
          </a:p>
        </p:txBody>
      </p:sp>
    </p:spTree>
    <p:extLst>
      <p:ext uri="{BB962C8B-B14F-4D97-AF65-F5344CB8AC3E}">
        <p14:creationId xmlns:p14="http://schemas.microsoft.com/office/powerpoint/2010/main" val="1359333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2C28CA1-681D-45E8-A883-622C63357115}"/>
              </a:ext>
            </a:extLst>
          </p:cNvPr>
          <p:cNvSpPr>
            <a:spLocks noGrp="1"/>
          </p:cNvSpPr>
          <p:nvPr>
            <p:ph type="title"/>
          </p:nvPr>
        </p:nvSpPr>
        <p:spPr>
          <a:xfrm>
            <a:off x="1430321" y="106959"/>
            <a:ext cx="10591102" cy="572549"/>
          </a:xfrm>
        </p:spPr>
        <p:txBody>
          <a:bodyPr>
            <a:normAutofit fontScale="90000"/>
          </a:bodyPr>
          <a:lstStyle/>
          <a:p>
            <a:r>
              <a:rPr lang="tr-TR" dirty="0" err="1"/>
              <a:t>Kotlin</a:t>
            </a:r>
            <a:r>
              <a:rPr lang="tr-TR" dirty="0"/>
              <a:t> </a:t>
            </a:r>
            <a:r>
              <a:rPr lang="tr-TR" dirty="0" err="1"/>
              <a:t>Multiplatform</a:t>
            </a:r>
            <a:r>
              <a:rPr lang="tr-TR" dirty="0"/>
              <a:t> Platformlar arası paylaşım </a:t>
            </a:r>
          </a:p>
        </p:txBody>
      </p:sp>
      <p:sp>
        <p:nvSpPr>
          <p:cNvPr id="3" name="İçerik Yer Tutucusu 2">
            <a:extLst>
              <a:ext uri="{FF2B5EF4-FFF2-40B4-BE49-F238E27FC236}">
                <a16:creationId xmlns:a16="http://schemas.microsoft.com/office/drawing/2014/main" id="{5DBA777B-CF3F-DCD4-B9E5-89C5032E7412}"/>
              </a:ext>
            </a:extLst>
          </p:cNvPr>
          <p:cNvSpPr>
            <a:spLocks noGrp="1"/>
          </p:cNvSpPr>
          <p:nvPr>
            <p:ph idx="1"/>
          </p:nvPr>
        </p:nvSpPr>
        <p:spPr>
          <a:xfrm>
            <a:off x="1497433" y="847287"/>
            <a:ext cx="10314265" cy="5903754"/>
          </a:xfrm>
        </p:spPr>
        <p:txBody>
          <a:bodyPr>
            <a:normAutofit fontScale="92500" lnSpcReduction="20000"/>
          </a:bodyPr>
          <a:lstStyle/>
          <a:p>
            <a:pPr marL="0" indent="0">
              <a:buNone/>
            </a:pPr>
            <a:r>
              <a:rPr lang="tr-TR" dirty="0" err="1"/>
              <a:t>Kotlin</a:t>
            </a:r>
            <a:r>
              <a:rPr lang="tr-TR" dirty="0"/>
              <a:t> </a:t>
            </a:r>
            <a:r>
              <a:rPr lang="tr-TR" dirty="0" err="1"/>
              <a:t>Multiplatform</a:t>
            </a:r>
            <a:r>
              <a:rPr lang="tr-TR" dirty="0"/>
              <a:t>, </a:t>
            </a:r>
            <a:r>
              <a:rPr lang="tr-TR" dirty="0" err="1"/>
              <a:t>Kotlin</a:t>
            </a:r>
            <a:r>
              <a:rPr lang="tr-TR" dirty="0"/>
              <a:t> kodunun farklı platformlar arasında paylaşılmasını sağlar. </a:t>
            </a:r>
            <a:r>
              <a:rPr lang="tr-TR" dirty="0" err="1"/>
              <a:t>JetBrains</a:t>
            </a:r>
            <a:r>
              <a:rPr lang="tr-TR" dirty="0"/>
              <a:t> tarafından geliştirilmiştir.</a:t>
            </a:r>
          </a:p>
          <a:p>
            <a:pPr marL="0" indent="0">
              <a:buNone/>
            </a:pPr>
            <a:r>
              <a:rPr lang="tr-TR" b="1" dirty="0"/>
              <a:t>Nasıl Çalışır?</a:t>
            </a:r>
          </a:p>
          <a:p>
            <a:pPr marL="0" indent="0">
              <a:buNone/>
            </a:pPr>
            <a:r>
              <a:rPr lang="tr-TR" b="1" dirty="0" err="1"/>
              <a:t>Kotlin</a:t>
            </a:r>
            <a:r>
              <a:rPr lang="tr-TR" b="1" dirty="0"/>
              <a:t> kodu diğer platformlara nasıl dönüştürülür?</a:t>
            </a:r>
          </a:p>
          <a:p>
            <a:pPr marL="0" indent="0">
              <a:buNone/>
            </a:pPr>
            <a:r>
              <a:rPr lang="tr-TR" dirty="0"/>
              <a:t>Android için paylaşılan iş mantığı kodu, </a:t>
            </a:r>
            <a:r>
              <a:rPr lang="tr-TR" dirty="0" err="1"/>
              <a:t>JVM'de</a:t>
            </a:r>
            <a:r>
              <a:rPr lang="tr-TR" dirty="0"/>
              <a:t> yürütülebilen Java bayt koduna dönüştürülür ve Android'in sanal makinesi vardır.</a:t>
            </a:r>
          </a:p>
          <a:p>
            <a:pPr marL="0" indent="0">
              <a:buNone/>
            </a:pPr>
            <a:r>
              <a:rPr lang="tr-TR" dirty="0"/>
              <a:t>Ancak iOS söz konusu olduğunda, sanal makine yoktur, bu nedenle kod, iOS'ta yürütülebilen </a:t>
            </a:r>
            <a:r>
              <a:rPr lang="tr-TR" dirty="0" err="1"/>
              <a:t>native</a:t>
            </a:r>
            <a:r>
              <a:rPr lang="tr-TR" dirty="0"/>
              <a:t> </a:t>
            </a:r>
            <a:r>
              <a:rPr lang="tr-TR" dirty="0" err="1"/>
              <a:t>code</a:t>
            </a:r>
            <a:r>
              <a:rPr lang="tr-TR" dirty="0"/>
              <a:t> a dönüştürülür.</a:t>
            </a:r>
          </a:p>
          <a:p>
            <a:pPr marL="0" indent="0">
              <a:buNone/>
            </a:pPr>
            <a:r>
              <a:rPr lang="tr-TR" dirty="0"/>
              <a:t>Yani, bir sonraki soru şu, </a:t>
            </a:r>
          </a:p>
          <a:p>
            <a:pPr marL="0" indent="0">
              <a:buNone/>
            </a:pPr>
            <a:r>
              <a:rPr lang="tr-TR" dirty="0" err="1"/>
              <a:t>Kotlin</a:t>
            </a:r>
            <a:r>
              <a:rPr lang="tr-TR" dirty="0"/>
              <a:t> kodu iOS üzerinde çalışabilecek kaynak koduna nasıl dönüştürülür?</a:t>
            </a:r>
          </a:p>
          <a:p>
            <a:pPr marL="0" indent="0">
              <a:buNone/>
            </a:pPr>
            <a:r>
              <a:rPr lang="tr-TR" dirty="0"/>
              <a:t>Burada </a:t>
            </a:r>
            <a:r>
              <a:rPr lang="tr-TR" dirty="0" err="1"/>
              <a:t>Kotlin</a:t>
            </a:r>
            <a:r>
              <a:rPr lang="tr-TR" dirty="0"/>
              <a:t> Derleyicisi devreye giriyor. Aşağıdaki gibi iki bölümü vardır:</a:t>
            </a:r>
          </a:p>
          <a:p>
            <a:pPr marL="0" indent="0">
              <a:buNone/>
            </a:pPr>
            <a:r>
              <a:rPr lang="tr-TR" dirty="0" err="1"/>
              <a:t>Frontend</a:t>
            </a:r>
            <a:r>
              <a:rPr lang="tr-TR" dirty="0"/>
              <a:t>: </a:t>
            </a:r>
            <a:r>
              <a:rPr lang="tr-TR" dirty="0" err="1"/>
              <a:t>Kotlin</a:t>
            </a:r>
            <a:r>
              <a:rPr lang="tr-TR" dirty="0"/>
              <a:t> kodunu </a:t>
            </a:r>
            <a:r>
              <a:rPr lang="tr-TR" dirty="0" err="1"/>
              <a:t>IR'ye</a:t>
            </a:r>
            <a:r>
              <a:rPr lang="tr-TR" dirty="0"/>
              <a:t> (</a:t>
            </a:r>
            <a:r>
              <a:rPr lang="tr-TR" dirty="0" err="1"/>
              <a:t>Intermediate</a:t>
            </a:r>
            <a:r>
              <a:rPr lang="tr-TR" dirty="0"/>
              <a:t> </a:t>
            </a:r>
            <a:r>
              <a:rPr lang="tr-TR" dirty="0" err="1"/>
              <a:t>Representation</a:t>
            </a:r>
            <a:r>
              <a:rPr lang="tr-TR" dirty="0"/>
              <a:t>-Ara koda) dönüştürür. Bu IR, aşağıda açıklanan </a:t>
            </a:r>
            <a:r>
              <a:rPr lang="tr-TR" dirty="0" err="1"/>
              <a:t>backend</a:t>
            </a:r>
            <a:r>
              <a:rPr lang="tr-TR" dirty="0"/>
              <a:t> kullanılarak makine tarafından çalıştırılabilen yerel koda dönüştürülebilir.</a:t>
            </a:r>
          </a:p>
          <a:p>
            <a:pPr marL="0" indent="0">
              <a:buNone/>
            </a:pPr>
            <a:r>
              <a:rPr lang="tr-TR" dirty="0" err="1"/>
              <a:t>Backend</a:t>
            </a:r>
            <a:r>
              <a:rPr lang="tr-TR" dirty="0"/>
              <a:t>: </a:t>
            </a:r>
            <a:r>
              <a:rPr lang="tr-TR" dirty="0" err="1"/>
              <a:t>IR’ı</a:t>
            </a:r>
            <a:r>
              <a:rPr lang="tr-TR" dirty="0"/>
              <a:t> makinede çalıştırılabilen yerel koda dönüştürür. Bu, </a:t>
            </a:r>
            <a:r>
              <a:rPr lang="tr-TR" dirty="0" err="1"/>
              <a:t>JetBrains</a:t>
            </a:r>
            <a:r>
              <a:rPr lang="tr-TR" dirty="0"/>
              <a:t> tarafından oluşturulan </a:t>
            </a:r>
            <a:r>
              <a:rPr lang="tr-TR" dirty="0" err="1"/>
              <a:t>Kotlin</a:t>
            </a:r>
            <a:r>
              <a:rPr lang="tr-TR" dirty="0"/>
              <a:t>/</a:t>
            </a:r>
            <a:r>
              <a:rPr lang="tr-TR" dirty="0" err="1"/>
              <a:t>Native</a:t>
            </a:r>
            <a:r>
              <a:rPr lang="tr-TR" dirty="0"/>
              <a:t> altyapısı sayesinde mümkündür. </a:t>
            </a:r>
          </a:p>
          <a:p>
            <a:pPr marL="0" indent="0">
              <a:buNone/>
            </a:pPr>
            <a:r>
              <a:rPr lang="tr-TR" dirty="0"/>
              <a:t>Android için </a:t>
            </a:r>
            <a:r>
              <a:rPr lang="tr-TR" dirty="0" err="1"/>
              <a:t>IR'yi</a:t>
            </a:r>
            <a:r>
              <a:rPr lang="tr-TR" dirty="0"/>
              <a:t> Java </a:t>
            </a:r>
            <a:r>
              <a:rPr lang="tr-TR" dirty="0" err="1"/>
              <a:t>Bytecode'a</a:t>
            </a:r>
            <a:r>
              <a:rPr lang="tr-TR" dirty="0"/>
              <a:t> dönüştürür ve iOS için </a:t>
            </a:r>
            <a:r>
              <a:rPr lang="tr-TR" dirty="0" err="1"/>
              <a:t>IR'yi</a:t>
            </a:r>
            <a:r>
              <a:rPr lang="tr-TR" dirty="0"/>
              <a:t> iOS yerel makine koduna dönüştürür.</a:t>
            </a:r>
          </a:p>
          <a:p>
            <a:pPr marL="0" indent="0">
              <a:buNone/>
            </a:pPr>
            <a:r>
              <a:rPr lang="tr-TR" b="0" i="0" dirty="0">
                <a:solidFill>
                  <a:srgbClr val="0F0F0F"/>
                </a:solidFill>
                <a:effectLst/>
                <a:latin typeface="Söhne"/>
              </a:rPr>
              <a:t> </a:t>
            </a:r>
            <a:r>
              <a:rPr lang="tr-TR" b="1" i="0" dirty="0">
                <a:solidFill>
                  <a:srgbClr val="0F0F0F"/>
                </a:solidFill>
                <a:effectLst/>
                <a:latin typeface="Söhne"/>
              </a:rPr>
              <a:t>Özet</a:t>
            </a:r>
            <a:r>
              <a:rPr lang="tr-TR" b="0" i="0" dirty="0">
                <a:solidFill>
                  <a:srgbClr val="0F0F0F"/>
                </a:solidFill>
                <a:effectLst/>
                <a:latin typeface="Söhne"/>
              </a:rPr>
              <a:t>: </a:t>
            </a:r>
            <a:r>
              <a:rPr lang="tr-TR" b="0" i="0" dirty="0" err="1">
                <a:solidFill>
                  <a:srgbClr val="0F0F0F"/>
                </a:solidFill>
                <a:effectLst/>
                <a:latin typeface="Söhne"/>
              </a:rPr>
              <a:t>Kotlin</a:t>
            </a:r>
            <a:r>
              <a:rPr lang="tr-TR" b="0" i="0" dirty="0">
                <a:solidFill>
                  <a:srgbClr val="0F0F0F"/>
                </a:solidFill>
                <a:effectLst/>
                <a:latin typeface="Söhne"/>
              </a:rPr>
              <a:t> </a:t>
            </a:r>
            <a:r>
              <a:rPr lang="tr-TR" b="0" i="0" dirty="0" err="1">
                <a:solidFill>
                  <a:srgbClr val="0F0F0F"/>
                </a:solidFill>
                <a:effectLst/>
                <a:latin typeface="Söhne"/>
              </a:rPr>
              <a:t>code</a:t>
            </a:r>
            <a:r>
              <a:rPr lang="tr-TR" b="0" i="0" dirty="0">
                <a:solidFill>
                  <a:srgbClr val="0F0F0F"/>
                </a:solidFill>
                <a:effectLst/>
                <a:latin typeface="Söhne"/>
              </a:rPr>
              <a:t> &gt; </a:t>
            </a:r>
            <a:r>
              <a:rPr lang="tr-TR" b="0" i="0" dirty="0" err="1">
                <a:solidFill>
                  <a:srgbClr val="0F0F0F"/>
                </a:solidFill>
                <a:effectLst/>
                <a:latin typeface="Söhne"/>
              </a:rPr>
              <a:t>Intermediate</a:t>
            </a:r>
            <a:r>
              <a:rPr lang="tr-TR" b="0" i="0" dirty="0">
                <a:solidFill>
                  <a:srgbClr val="0F0F0F"/>
                </a:solidFill>
                <a:effectLst/>
                <a:latin typeface="Söhne"/>
              </a:rPr>
              <a:t> </a:t>
            </a:r>
            <a:r>
              <a:rPr lang="tr-TR" b="0" i="0" dirty="0" err="1">
                <a:solidFill>
                  <a:srgbClr val="0F0F0F"/>
                </a:solidFill>
                <a:effectLst/>
                <a:latin typeface="Söhne"/>
              </a:rPr>
              <a:t>Representation</a:t>
            </a:r>
            <a:r>
              <a:rPr lang="tr-TR" b="0" i="0" dirty="0">
                <a:solidFill>
                  <a:srgbClr val="0F0F0F"/>
                </a:solidFill>
                <a:effectLst/>
                <a:latin typeface="Söhne"/>
              </a:rPr>
              <a:t> (IR) &gt; Machine-</a:t>
            </a:r>
            <a:r>
              <a:rPr lang="tr-TR" b="0" i="0" dirty="0" err="1">
                <a:solidFill>
                  <a:srgbClr val="0F0F0F"/>
                </a:solidFill>
                <a:effectLst/>
                <a:latin typeface="Söhne"/>
              </a:rPr>
              <a:t>Executable</a:t>
            </a:r>
            <a:r>
              <a:rPr lang="tr-TR" b="0" i="0" dirty="0">
                <a:solidFill>
                  <a:srgbClr val="0F0F0F"/>
                </a:solidFill>
                <a:effectLst/>
                <a:latin typeface="Söhne"/>
              </a:rPr>
              <a:t> </a:t>
            </a:r>
            <a:r>
              <a:rPr lang="tr-TR" b="0" i="0" dirty="0" err="1">
                <a:solidFill>
                  <a:srgbClr val="0F0F0F"/>
                </a:solidFill>
                <a:effectLst/>
                <a:latin typeface="Söhne"/>
              </a:rPr>
              <a:t>Native</a:t>
            </a:r>
            <a:r>
              <a:rPr lang="tr-TR" b="0" i="0" dirty="0">
                <a:solidFill>
                  <a:srgbClr val="0F0F0F"/>
                </a:solidFill>
                <a:effectLst/>
                <a:latin typeface="Söhne"/>
              </a:rPr>
              <a:t> </a:t>
            </a:r>
            <a:r>
              <a:rPr lang="tr-TR" b="0" i="0" dirty="0" err="1">
                <a:solidFill>
                  <a:srgbClr val="0F0F0F"/>
                </a:solidFill>
                <a:effectLst/>
                <a:latin typeface="Söhne"/>
              </a:rPr>
              <a:t>code</a:t>
            </a:r>
            <a:r>
              <a:rPr lang="tr-TR" b="0" i="0" dirty="0">
                <a:solidFill>
                  <a:srgbClr val="0F0F0F"/>
                </a:solidFill>
                <a:effectLst/>
                <a:latin typeface="Söhne"/>
              </a:rPr>
              <a:t>. </a:t>
            </a:r>
            <a:endParaRPr lang="tr-TR" dirty="0"/>
          </a:p>
          <a:p>
            <a:pPr marL="0" indent="0">
              <a:buNone/>
            </a:pPr>
            <a:endParaRPr lang="tr-TR" dirty="0"/>
          </a:p>
          <a:p>
            <a:pPr marL="0" indent="0">
              <a:buNone/>
            </a:pPr>
            <a:endParaRPr lang="tr-TR" dirty="0"/>
          </a:p>
        </p:txBody>
      </p:sp>
    </p:spTree>
    <p:extLst>
      <p:ext uri="{BB962C8B-B14F-4D97-AF65-F5344CB8AC3E}">
        <p14:creationId xmlns:p14="http://schemas.microsoft.com/office/powerpoint/2010/main" val="2122000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E837337-140C-6D9D-9D17-01FC02979ADA}"/>
              </a:ext>
            </a:extLst>
          </p:cNvPr>
          <p:cNvSpPr>
            <a:spLocks noGrp="1"/>
          </p:cNvSpPr>
          <p:nvPr>
            <p:ph type="title"/>
          </p:nvPr>
        </p:nvSpPr>
        <p:spPr/>
        <p:txBody>
          <a:bodyPr/>
          <a:lstStyle/>
          <a:p>
            <a:r>
              <a:rPr lang="tr-TR" dirty="0"/>
              <a:t>Proje Yapısı</a:t>
            </a:r>
          </a:p>
        </p:txBody>
      </p:sp>
      <p:sp>
        <p:nvSpPr>
          <p:cNvPr id="9" name="İçerik Yer Tutucusu 8">
            <a:extLst>
              <a:ext uri="{FF2B5EF4-FFF2-40B4-BE49-F238E27FC236}">
                <a16:creationId xmlns:a16="http://schemas.microsoft.com/office/drawing/2014/main" id="{9DC8E7AE-9B8E-FBD7-7EEA-76A3CE7AE907}"/>
              </a:ext>
            </a:extLst>
          </p:cNvPr>
          <p:cNvSpPr>
            <a:spLocks noGrp="1"/>
          </p:cNvSpPr>
          <p:nvPr>
            <p:ph sz="half" idx="2"/>
          </p:nvPr>
        </p:nvSpPr>
        <p:spPr>
          <a:xfrm>
            <a:off x="5771626" y="981513"/>
            <a:ext cx="6342077" cy="5696124"/>
          </a:xfrm>
        </p:spPr>
        <p:txBody>
          <a:bodyPr>
            <a:normAutofit fontScale="92500" lnSpcReduction="20000"/>
          </a:bodyPr>
          <a:lstStyle/>
          <a:p>
            <a:pPr marL="0" indent="0">
              <a:buNone/>
            </a:pPr>
            <a:r>
              <a:rPr lang="tr-TR" b="1" dirty="0" err="1"/>
              <a:t>androidMain</a:t>
            </a:r>
            <a:r>
              <a:rPr lang="tr-TR" dirty="0"/>
              <a:t> </a:t>
            </a:r>
            <a:r>
              <a:rPr lang="tr-TR" dirty="0" err="1"/>
              <a:t>MainActivity</a:t>
            </a:r>
            <a:r>
              <a:rPr lang="tr-TR" dirty="0"/>
              <a:t> kısmında arayüz için Android’e özgü kodlar.</a:t>
            </a:r>
          </a:p>
          <a:p>
            <a:pPr marL="0" indent="0">
              <a:buNone/>
            </a:pPr>
            <a:r>
              <a:rPr lang="tr-TR" b="1" dirty="0" err="1"/>
              <a:t>desktopMain</a:t>
            </a:r>
            <a:r>
              <a:rPr lang="tr-TR" dirty="0"/>
              <a:t> </a:t>
            </a:r>
            <a:r>
              <a:rPr lang="tr-TR" dirty="0" err="1"/>
              <a:t>main.kt</a:t>
            </a:r>
            <a:r>
              <a:rPr lang="tr-TR" dirty="0"/>
              <a:t> kısmında arayüz için </a:t>
            </a:r>
            <a:r>
              <a:rPr lang="tr-TR" dirty="0" err="1"/>
              <a:t>desktop’a</a:t>
            </a:r>
            <a:r>
              <a:rPr lang="tr-TR" dirty="0"/>
              <a:t> özgü kodlar.</a:t>
            </a:r>
          </a:p>
          <a:p>
            <a:pPr marL="0" indent="0">
              <a:buNone/>
            </a:pPr>
            <a:r>
              <a:rPr lang="tr-TR" b="1" dirty="0" err="1"/>
              <a:t>commonMain</a:t>
            </a:r>
            <a:endParaRPr lang="tr-TR" b="1" dirty="0"/>
          </a:p>
          <a:p>
            <a:pPr marL="0" indent="0">
              <a:buNone/>
            </a:pPr>
            <a:r>
              <a:rPr lang="tr-TR" dirty="0" err="1"/>
              <a:t>commonMain</a:t>
            </a:r>
            <a:r>
              <a:rPr lang="tr-TR" dirty="0"/>
              <a:t> kısmı, platformlar arası ortak kodları barındırarak, tekrar kullanılabilirliği artırır ve kodun bir kısmını birden fazla platformda kullanabilmenizi sağlar. Ancak, her platformun kendine özgü özellikleri olduğu için, platformlara özgü kodlar (</a:t>
            </a:r>
            <a:r>
              <a:rPr lang="tr-TR" dirty="0" err="1"/>
              <a:t>androidMain</a:t>
            </a:r>
            <a:r>
              <a:rPr lang="tr-TR" dirty="0"/>
              <a:t>, </a:t>
            </a:r>
            <a:r>
              <a:rPr lang="tr-TR" dirty="0" err="1"/>
              <a:t>iosMain</a:t>
            </a:r>
            <a:r>
              <a:rPr lang="tr-TR" dirty="0"/>
              <a:t> gibi) yine de gerekebilir.</a:t>
            </a:r>
          </a:p>
          <a:p>
            <a:pPr marL="0" indent="0">
              <a:buNone/>
            </a:pPr>
            <a:endParaRPr lang="tr-TR" dirty="0"/>
          </a:p>
          <a:p>
            <a:pPr marL="0" indent="0">
              <a:buNone/>
            </a:pPr>
            <a:endParaRPr lang="tr-TR" dirty="0"/>
          </a:p>
          <a:p>
            <a:pPr marL="0" indent="0">
              <a:buNone/>
            </a:pPr>
            <a:endParaRPr lang="tr-TR" dirty="0"/>
          </a:p>
          <a:p>
            <a:pPr marL="0" indent="0">
              <a:buNone/>
            </a:pPr>
            <a:r>
              <a:rPr lang="tr-TR" b="1" dirty="0"/>
              <a:t>NOT: </a:t>
            </a:r>
            <a:r>
              <a:rPr lang="tr-TR" dirty="0" err="1"/>
              <a:t>Expected</a:t>
            </a:r>
            <a:r>
              <a:rPr lang="tr-TR" dirty="0"/>
              <a:t>, kodunuzun paylaşılan kısmının platforma özgü bir uygulama gerektirdiğini derleyiciye bildirmek için </a:t>
            </a:r>
            <a:r>
              <a:rPr lang="tr-TR" dirty="0" err="1"/>
              <a:t>commonMain</a:t>
            </a:r>
            <a:r>
              <a:rPr lang="tr-TR" dirty="0"/>
              <a:t> içinde kullanılırken, </a:t>
            </a:r>
            <a:r>
              <a:rPr lang="tr-TR" dirty="0" err="1"/>
              <a:t>actual</a:t>
            </a:r>
            <a:r>
              <a:rPr lang="tr-TR" dirty="0"/>
              <a:t>, derleyiciye platforma özgü bir uygulama sağladığınızı ve paylaşılan modülün kullanıma hazır olduğunu söylemenin yoludur. </a:t>
            </a:r>
          </a:p>
        </p:txBody>
      </p:sp>
      <p:pic>
        <p:nvPicPr>
          <p:cNvPr id="10" name="İçerik Yer Tutucusu 4">
            <a:extLst>
              <a:ext uri="{FF2B5EF4-FFF2-40B4-BE49-F238E27FC236}">
                <a16:creationId xmlns:a16="http://schemas.microsoft.com/office/drawing/2014/main" id="{C6AEEFD6-3BA0-CB73-BF59-13BCC2B31CCF}"/>
              </a:ext>
            </a:extLst>
          </p:cNvPr>
          <p:cNvPicPr>
            <a:picLocks noGrp="1" noChangeAspect="1"/>
          </p:cNvPicPr>
          <p:nvPr>
            <p:ph sz="half" idx="1"/>
          </p:nvPr>
        </p:nvPicPr>
        <p:blipFill>
          <a:blip r:embed="rId2"/>
          <a:stretch>
            <a:fillRect/>
          </a:stretch>
        </p:blipFill>
        <p:spPr>
          <a:xfrm>
            <a:off x="1685658" y="2642987"/>
            <a:ext cx="3820058" cy="2867425"/>
          </a:xfrm>
        </p:spPr>
      </p:pic>
    </p:spTree>
    <p:extLst>
      <p:ext uri="{BB962C8B-B14F-4D97-AF65-F5344CB8AC3E}">
        <p14:creationId xmlns:p14="http://schemas.microsoft.com/office/powerpoint/2010/main" val="951844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çerik Yer Tutucusu 9">
            <a:extLst>
              <a:ext uri="{FF2B5EF4-FFF2-40B4-BE49-F238E27FC236}">
                <a16:creationId xmlns:a16="http://schemas.microsoft.com/office/drawing/2014/main" id="{AF039043-B67D-6A97-72DF-5E9FE45B72C2}"/>
              </a:ext>
            </a:extLst>
          </p:cNvPr>
          <p:cNvPicPr>
            <a:picLocks noGrp="1" noChangeAspect="1"/>
          </p:cNvPicPr>
          <p:nvPr>
            <p:ph sz="half" idx="1"/>
          </p:nvPr>
        </p:nvPicPr>
        <p:blipFill>
          <a:blip r:embed="rId2"/>
          <a:stretch>
            <a:fillRect/>
          </a:stretch>
        </p:blipFill>
        <p:spPr>
          <a:xfrm>
            <a:off x="973123" y="1258349"/>
            <a:ext cx="5538995" cy="3933853"/>
          </a:xfrm>
        </p:spPr>
      </p:pic>
      <p:sp>
        <p:nvSpPr>
          <p:cNvPr id="8" name="İçerik Yer Tutucusu 7">
            <a:extLst>
              <a:ext uri="{FF2B5EF4-FFF2-40B4-BE49-F238E27FC236}">
                <a16:creationId xmlns:a16="http://schemas.microsoft.com/office/drawing/2014/main" id="{90B3DAAE-88A4-C59E-88F0-7F80995679F6}"/>
              </a:ext>
            </a:extLst>
          </p:cNvPr>
          <p:cNvSpPr>
            <a:spLocks noGrp="1"/>
          </p:cNvSpPr>
          <p:nvPr>
            <p:ph sz="half" idx="2"/>
          </p:nvPr>
        </p:nvSpPr>
        <p:spPr>
          <a:xfrm>
            <a:off x="7423025" y="528507"/>
            <a:ext cx="4623566" cy="6031684"/>
          </a:xfrm>
        </p:spPr>
        <p:txBody>
          <a:bodyPr>
            <a:normAutofit fontScale="92500" lnSpcReduction="20000"/>
          </a:bodyPr>
          <a:lstStyle/>
          <a:p>
            <a:pPr marL="0" indent="0">
              <a:buNone/>
            </a:pPr>
            <a:r>
              <a:rPr lang="tr-TR" b="1" dirty="0" err="1"/>
              <a:t>Shared</a:t>
            </a:r>
            <a:r>
              <a:rPr lang="tr-TR" b="1" dirty="0"/>
              <a:t> Business </a:t>
            </a:r>
            <a:r>
              <a:rPr lang="tr-TR" b="1" dirty="0" err="1"/>
              <a:t>Logic</a:t>
            </a:r>
            <a:endParaRPr lang="tr-TR" b="1" dirty="0"/>
          </a:p>
          <a:p>
            <a:pPr marL="0" indent="0">
              <a:buNone/>
            </a:pPr>
            <a:r>
              <a:rPr lang="tr-TR" b="0" i="0" dirty="0">
                <a:solidFill>
                  <a:schemeClr val="tx1"/>
                </a:solidFill>
                <a:effectLst/>
                <a:latin typeface="Times New Roman" panose="02020603050405020304" pitchFamily="18" charset="0"/>
                <a:cs typeface="Times New Roman" panose="02020603050405020304" pitchFamily="18" charset="0"/>
              </a:rPr>
              <a:t>Bu iş mantığı, genellikle veri işleme, ağ çağrıları, </a:t>
            </a:r>
            <a:r>
              <a:rPr lang="tr-TR" b="0" i="0" dirty="0" err="1">
                <a:solidFill>
                  <a:schemeClr val="tx1"/>
                </a:solidFill>
                <a:effectLst/>
                <a:latin typeface="Times New Roman" panose="02020603050405020304" pitchFamily="18" charset="0"/>
                <a:cs typeface="Times New Roman" panose="02020603050405020304" pitchFamily="18" charset="0"/>
              </a:rPr>
              <a:t>veritabanı</a:t>
            </a:r>
            <a:r>
              <a:rPr lang="tr-TR" b="0" i="0" dirty="0">
                <a:solidFill>
                  <a:schemeClr val="tx1"/>
                </a:solidFill>
                <a:effectLst/>
                <a:latin typeface="Times New Roman" panose="02020603050405020304" pitchFamily="18" charset="0"/>
                <a:cs typeface="Times New Roman" panose="02020603050405020304" pitchFamily="18" charset="0"/>
              </a:rPr>
              <a:t> erişimi gibi genel işlemleri kapsar ve farklı platformlarda aynı şekilde çalışacak kodları içerir.</a:t>
            </a:r>
          </a:p>
          <a:p>
            <a:pPr algn="l"/>
            <a:r>
              <a:rPr lang="tr-TR" b="0" i="0" dirty="0" err="1">
                <a:solidFill>
                  <a:srgbClr val="374151"/>
                </a:solidFill>
                <a:effectLst/>
                <a:latin typeface="Söhne"/>
              </a:rPr>
              <a:t>Kotlin</a:t>
            </a:r>
            <a:r>
              <a:rPr lang="tr-TR" b="0" i="0" dirty="0">
                <a:solidFill>
                  <a:srgbClr val="374151"/>
                </a:solidFill>
                <a:effectLst/>
                <a:latin typeface="Söhne"/>
              </a:rPr>
              <a:t> </a:t>
            </a:r>
            <a:r>
              <a:rPr lang="tr-TR" b="0" i="0" dirty="0" err="1">
                <a:solidFill>
                  <a:srgbClr val="374151"/>
                </a:solidFill>
                <a:effectLst/>
                <a:latin typeface="Söhne"/>
              </a:rPr>
              <a:t>Multiplatform'un</a:t>
            </a:r>
            <a:r>
              <a:rPr lang="tr-TR" b="0" i="0" dirty="0">
                <a:solidFill>
                  <a:srgbClr val="374151"/>
                </a:solidFill>
                <a:effectLst/>
                <a:latin typeface="Söhne"/>
              </a:rPr>
              <a:t> temel amacı, belirli iş mantığını paylaşılabilir bir şekilde yazabilmenize olanak sağlamaktır. Örneğin, aynı veri modelini, veri işleme algoritmalarını veya ağ isteklerini paylaşarak, gereksiz tekrarları önleyebilir ve kod tabanını azaltabilirsiniz. Bu, farklı platformlarda aynı iş mantığını paylaşarak tutarlılık ve verimlilik sağlar.</a:t>
            </a:r>
          </a:p>
          <a:p>
            <a:pPr algn="l"/>
            <a:r>
              <a:rPr lang="tr-TR" b="0" i="0" dirty="0">
                <a:solidFill>
                  <a:srgbClr val="374151"/>
                </a:solidFill>
                <a:effectLst/>
                <a:latin typeface="Söhne"/>
              </a:rPr>
              <a:t>Bu yaklaşım, uygulama geliştirme sürecini hızlandırabilir ve bakımı kolaylaştırabilir. Ancak, her platformun kendi özellikleri ve yaşam döngüsü olduğundan, bazı durumlarda platforma özgü kod yazmanız veya platformlar arasında köprüler kurmanız gerekebilir. Bu, iş mantığını paylaşırken dikkate almanız gereken bir noktadır.</a:t>
            </a:r>
          </a:p>
          <a:p>
            <a:pPr marL="0" indent="0">
              <a:buNone/>
            </a:pPr>
            <a:endParaRPr lang="tr-TR" b="1" dirty="0">
              <a:solidFill>
                <a:schemeClr val="tx1"/>
              </a:solidFill>
              <a:latin typeface="Times New Roman" panose="02020603050405020304" pitchFamily="18" charset="0"/>
              <a:cs typeface="Times New Roman" panose="02020603050405020304" pitchFamily="18" charset="0"/>
            </a:endParaRPr>
          </a:p>
          <a:p>
            <a:pPr marL="0" indent="0">
              <a:buNone/>
            </a:pPr>
            <a:endParaRPr lang="tr-TR" b="1" dirty="0"/>
          </a:p>
        </p:txBody>
      </p:sp>
    </p:spTree>
    <p:extLst>
      <p:ext uri="{BB962C8B-B14F-4D97-AF65-F5344CB8AC3E}">
        <p14:creationId xmlns:p14="http://schemas.microsoft.com/office/powerpoint/2010/main" val="2111072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BA61E9-0D42-3AE5-BBC4-A52B9A5C9B92}"/>
              </a:ext>
            </a:extLst>
          </p:cNvPr>
          <p:cNvSpPr>
            <a:spLocks noGrp="1"/>
          </p:cNvSpPr>
          <p:nvPr>
            <p:ph type="title"/>
          </p:nvPr>
        </p:nvSpPr>
        <p:spPr>
          <a:xfrm>
            <a:off x="1371600" y="685800"/>
            <a:ext cx="4724400" cy="639661"/>
          </a:xfrm>
        </p:spPr>
        <p:txBody>
          <a:bodyPr>
            <a:normAutofit/>
          </a:bodyPr>
          <a:lstStyle/>
          <a:p>
            <a:r>
              <a:rPr lang="tr-TR" sz="3500" dirty="0" err="1"/>
              <a:t>Lifecycle</a:t>
            </a:r>
            <a:endParaRPr lang="tr-TR" sz="3500" dirty="0"/>
          </a:p>
        </p:txBody>
      </p:sp>
      <p:sp>
        <p:nvSpPr>
          <p:cNvPr id="3" name="İçerik Yer Tutucusu 2">
            <a:extLst>
              <a:ext uri="{FF2B5EF4-FFF2-40B4-BE49-F238E27FC236}">
                <a16:creationId xmlns:a16="http://schemas.microsoft.com/office/drawing/2014/main" id="{4E5CAEFA-8925-B6D6-531E-3C9149B8D8FB}"/>
              </a:ext>
            </a:extLst>
          </p:cNvPr>
          <p:cNvSpPr>
            <a:spLocks noGrp="1"/>
          </p:cNvSpPr>
          <p:nvPr>
            <p:ph sz="half" idx="1"/>
          </p:nvPr>
        </p:nvSpPr>
        <p:spPr>
          <a:xfrm>
            <a:off x="1371600" y="1417739"/>
            <a:ext cx="5153802" cy="5217954"/>
          </a:xfrm>
        </p:spPr>
        <p:txBody>
          <a:bodyPr>
            <a:normAutofit/>
          </a:bodyPr>
          <a:lstStyle/>
          <a:p>
            <a:pPr marL="0" indent="0">
              <a:buNone/>
            </a:pPr>
            <a:r>
              <a:rPr lang="tr-TR" b="1" dirty="0"/>
              <a:t>Android </a:t>
            </a:r>
            <a:r>
              <a:rPr lang="tr-TR" b="1" dirty="0" err="1"/>
              <a:t>Lifecycle</a:t>
            </a:r>
            <a:r>
              <a:rPr lang="tr-TR" b="1" dirty="0"/>
              <a:t> </a:t>
            </a:r>
          </a:p>
          <a:p>
            <a:pPr marL="0" indent="0">
              <a:buNone/>
            </a:pPr>
            <a:r>
              <a:rPr lang="tr-TR" dirty="0"/>
              <a:t>Android uygulamaları genellikle Activity ve </a:t>
            </a:r>
            <a:r>
              <a:rPr lang="tr-TR" dirty="0" err="1"/>
              <a:t>Fragment'lar</a:t>
            </a:r>
            <a:r>
              <a:rPr lang="tr-TR" dirty="0"/>
              <a:t> üzerinde yaşam döngüsü yönetimini sürdürür. </a:t>
            </a:r>
            <a:r>
              <a:rPr lang="tr-TR" dirty="0" err="1"/>
              <a:t>Compose</a:t>
            </a:r>
            <a:r>
              <a:rPr lang="tr-TR" dirty="0"/>
              <a:t>, bu yapılar üzerine entegre edilebilir.</a:t>
            </a:r>
          </a:p>
          <a:p>
            <a:pPr marL="0" indent="0">
              <a:buNone/>
            </a:pPr>
            <a:endParaRPr lang="tr-TR" dirty="0"/>
          </a:p>
          <a:p>
            <a:pPr marL="0" indent="0">
              <a:buNone/>
            </a:pPr>
            <a:r>
              <a:rPr lang="tr-TR" dirty="0"/>
              <a:t>Örneğin, </a:t>
            </a:r>
            <a:r>
              <a:rPr lang="tr-TR" dirty="0" err="1"/>
              <a:t>MainActivity</a:t>
            </a:r>
            <a:r>
              <a:rPr lang="tr-TR" dirty="0"/>
              <a:t> içinde, </a:t>
            </a:r>
            <a:r>
              <a:rPr lang="tr-TR" dirty="0" err="1"/>
              <a:t>setContent</a:t>
            </a:r>
            <a:r>
              <a:rPr lang="tr-TR" dirty="0"/>
              <a:t> metoduyla </a:t>
            </a:r>
            <a:r>
              <a:rPr lang="tr-TR" dirty="0" err="1"/>
              <a:t>Compose</a:t>
            </a:r>
            <a:r>
              <a:rPr lang="tr-TR" dirty="0"/>
              <a:t> kullanarak bir ekran oluşturabilirsiniz. </a:t>
            </a:r>
            <a:r>
              <a:rPr lang="tr-TR" dirty="0" err="1"/>
              <a:t>Compose</a:t>
            </a:r>
            <a:r>
              <a:rPr lang="tr-TR" dirty="0"/>
              <a:t> bileşenleri, genellikle </a:t>
            </a:r>
            <a:r>
              <a:rPr lang="tr-TR" dirty="0" err="1"/>
              <a:t>setContent</a:t>
            </a:r>
            <a:r>
              <a:rPr lang="tr-TR" dirty="0"/>
              <a:t> ile ilişkilendirilen </a:t>
            </a:r>
            <a:r>
              <a:rPr lang="tr-TR" dirty="0" err="1"/>
              <a:t>onCreate</a:t>
            </a:r>
            <a:r>
              <a:rPr lang="tr-TR" dirty="0"/>
              <a:t> fonksiyonunda oluşturulur. Bu bileşenler </a:t>
            </a:r>
            <a:r>
              <a:rPr lang="tr-TR" dirty="0" err="1"/>
              <a:t>Activity'nin</a:t>
            </a:r>
            <a:r>
              <a:rPr lang="tr-TR" dirty="0"/>
              <a:t> yaşam döngüsüne bağlı olarak oluşturulur, güncellenir ve yok edilir.</a:t>
            </a:r>
          </a:p>
        </p:txBody>
      </p:sp>
      <p:sp>
        <p:nvSpPr>
          <p:cNvPr id="4" name="İçerik Yer Tutucusu 3">
            <a:extLst>
              <a:ext uri="{FF2B5EF4-FFF2-40B4-BE49-F238E27FC236}">
                <a16:creationId xmlns:a16="http://schemas.microsoft.com/office/drawing/2014/main" id="{B787D29F-250C-0E6C-94C9-1F43A3CB6076}"/>
              </a:ext>
            </a:extLst>
          </p:cNvPr>
          <p:cNvSpPr>
            <a:spLocks noGrp="1"/>
          </p:cNvSpPr>
          <p:nvPr>
            <p:ph sz="half" idx="2"/>
          </p:nvPr>
        </p:nvSpPr>
        <p:spPr>
          <a:xfrm>
            <a:off x="6525402" y="1417739"/>
            <a:ext cx="5202407" cy="5217954"/>
          </a:xfrm>
        </p:spPr>
        <p:txBody>
          <a:bodyPr>
            <a:normAutofit/>
          </a:bodyPr>
          <a:lstStyle/>
          <a:p>
            <a:pPr marL="0" indent="0">
              <a:buNone/>
            </a:pPr>
            <a:r>
              <a:rPr lang="tr-TR" b="1" dirty="0"/>
              <a:t>Desktop </a:t>
            </a:r>
            <a:r>
              <a:rPr lang="tr-TR" b="1" dirty="0" err="1"/>
              <a:t>Lifecycle</a:t>
            </a:r>
            <a:endParaRPr lang="tr-TR" b="1" dirty="0"/>
          </a:p>
          <a:p>
            <a:pPr marL="0" indent="0">
              <a:buNone/>
            </a:pPr>
            <a:r>
              <a:rPr lang="tr-TR" dirty="0"/>
              <a:t>Masaüstü uygulamalarında yaşam döngüsü yönetimi genellikle uygulama penceresinin açılması ve kapatılması gibi olaylar üzerine kuruludur.</a:t>
            </a:r>
          </a:p>
          <a:p>
            <a:pPr marL="0" indent="0">
              <a:buNone/>
            </a:pPr>
            <a:endParaRPr lang="tr-TR" dirty="0"/>
          </a:p>
          <a:p>
            <a:pPr marL="0" indent="0">
              <a:buNone/>
            </a:pPr>
            <a:r>
              <a:rPr lang="tr-TR" dirty="0"/>
              <a:t>Örneğin, </a:t>
            </a:r>
            <a:r>
              <a:rPr lang="tr-TR" dirty="0" err="1"/>
              <a:t>DesktopApp</a:t>
            </a:r>
            <a:r>
              <a:rPr lang="tr-TR" dirty="0"/>
              <a:t> içinde, pencerenin oluşturulması, bileşenlerin yerleştirilmesi ve pencerenin kapatılması gibi olaylar yaşam döngüsünü oluşturur. </a:t>
            </a:r>
            <a:r>
              <a:rPr lang="tr-TR" dirty="0" err="1"/>
              <a:t>Compose</a:t>
            </a:r>
            <a:r>
              <a:rPr lang="tr-TR" dirty="0"/>
              <a:t>, bu olaylar aracılığıyla kullanıcı arayüzü oluşturur ve yönetir.</a:t>
            </a:r>
          </a:p>
        </p:txBody>
      </p:sp>
    </p:spTree>
    <p:extLst>
      <p:ext uri="{BB962C8B-B14F-4D97-AF65-F5344CB8AC3E}">
        <p14:creationId xmlns:p14="http://schemas.microsoft.com/office/powerpoint/2010/main" val="2041571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a:extLst>
              <a:ext uri="{FF2B5EF4-FFF2-40B4-BE49-F238E27FC236}">
                <a16:creationId xmlns:a16="http://schemas.microsoft.com/office/drawing/2014/main" id="{8765F3F0-36C9-63B8-E31F-4F74BC00A07D}"/>
              </a:ext>
            </a:extLst>
          </p:cNvPr>
          <p:cNvSpPr>
            <a:spLocks noGrp="1"/>
          </p:cNvSpPr>
          <p:nvPr>
            <p:ph type="title"/>
          </p:nvPr>
        </p:nvSpPr>
        <p:spPr/>
        <p:txBody>
          <a:bodyPr/>
          <a:lstStyle/>
          <a:p>
            <a:r>
              <a:rPr lang="tr-TR" dirty="0" err="1"/>
              <a:t>Common</a:t>
            </a:r>
            <a:r>
              <a:rPr lang="tr-TR" dirty="0"/>
              <a:t> </a:t>
            </a:r>
            <a:r>
              <a:rPr lang="tr-TR" dirty="0" err="1"/>
              <a:t>Lifecycle</a:t>
            </a:r>
            <a:endParaRPr lang="tr-TR" dirty="0"/>
          </a:p>
        </p:txBody>
      </p:sp>
      <p:sp>
        <p:nvSpPr>
          <p:cNvPr id="6" name="İçerik Yer Tutucusu 5">
            <a:extLst>
              <a:ext uri="{FF2B5EF4-FFF2-40B4-BE49-F238E27FC236}">
                <a16:creationId xmlns:a16="http://schemas.microsoft.com/office/drawing/2014/main" id="{1DBC7EBF-BE01-0782-A773-8FC800288D38}"/>
              </a:ext>
            </a:extLst>
          </p:cNvPr>
          <p:cNvSpPr>
            <a:spLocks noGrp="1"/>
          </p:cNvSpPr>
          <p:nvPr>
            <p:ph idx="1"/>
          </p:nvPr>
        </p:nvSpPr>
        <p:spPr/>
        <p:txBody>
          <a:bodyPr/>
          <a:lstStyle/>
          <a:p>
            <a:pPr marL="0" indent="0" algn="l">
              <a:buNone/>
            </a:pPr>
            <a:r>
              <a:rPr lang="tr-TR" b="0" i="0" dirty="0">
                <a:solidFill>
                  <a:srgbClr val="374151"/>
                </a:solidFill>
                <a:effectLst/>
                <a:latin typeface="Söhne"/>
              </a:rPr>
              <a:t>Her iki platformda da </a:t>
            </a:r>
            <a:r>
              <a:rPr lang="tr-TR" b="0" i="0" dirty="0" err="1">
                <a:solidFill>
                  <a:srgbClr val="374151"/>
                </a:solidFill>
                <a:effectLst/>
                <a:latin typeface="Söhne"/>
              </a:rPr>
              <a:t>Compose</a:t>
            </a:r>
            <a:r>
              <a:rPr lang="tr-TR" b="0" i="0" dirty="0">
                <a:solidFill>
                  <a:srgbClr val="374151"/>
                </a:solidFill>
                <a:effectLst/>
                <a:latin typeface="Söhne"/>
              </a:rPr>
              <a:t> kullanırken, yaşam döngüsü genellikle platforma özgüdür. </a:t>
            </a:r>
            <a:r>
              <a:rPr lang="tr-TR" b="0" i="0" dirty="0" err="1">
                <a:solidFill>
                  <a:srgbClr val="374151"/>
                </a:solidFill>
                <a:effectLst/>
                <a:latin typeface="Söhne"/>
              </a:rPr>
              <a:t>Compose</a:t>
            </a:r>
            <a:r>
              <a:rPr lang="tr-TR" b="0" i="0" dirty="0">
                <a:solidFill>
                  <a:srgbClr val="374151"/>
                </a:solidFill>
                <a:effectLst/>
                <a:latin typeface="Söhne"/>
              </a:rPr>
              <a:t>, platforma özgü yaşam döngüsü olaylarına bağlı olarak kullanıcı arayüzünü oluşturur ve günceller. Yani, yaşam döngüsü yönetimi genellikle Android ve masaüstü platformları için ayrıdır.</a:t>
            </a:r>
          </a:p>
          <a:p>
            <a:pPr marL="0" indent="0" algn="l">
              <a:buNone/>
            </a:pPr>
            <a:r>
              <a:rPr lang="tr-TR" b="0" i="0" dirty="0">
                <a:solidFill>
                  <a:srgbClr val="374151"/>
                </a:solidFill>
                <a:effectLst/>
                <a:latin typeface="Söhne"/>
              </a:rPr>
              <a:t>Bu nedenle, Android ve masaüstü platformları için </a:t>
            </a:r>
            <a:r>
              <a:rPr lang="tr-TR" b="0" i="0" dirty="0" err="1">
                <a:solidFill>
                  <a:srgbClr val="374151"/>
                </a:solidFill>
                <a:effectLst/>
                <a:latin typeface="Söhne"/>
              </a:rPr>
              <a:t>Compose</a:t>
            </a:r>
            <a:r>
              <a:rPr lang="tr-TR" b="0" i="0" dirty="0">
                <a:solidFill>
                  <a:srgbClr val="374151"/>
                </a:solidFill>
                <a:effectLst/>
                <a:latin typeface="Söhne"/>
              </a:rPr>
              <a:t> kullanırken, her platformun kendi yaşam döngüsü yönetimini anlamak ve bu platformlara özgü olayları kullanarak </a:t>
            </a:r>
            <a:r>
              <a:rPr lang="tr-TR" b="0" i="0" dirty="0" err="1">
                <a:solidFill>
                  <a:srgbClr val="374151"/>
                </a:solidFill>
                <a:effectLst/>
                <a:latin typeface="Söhne"/>
              </a:rPr>
              <a:t>Compose</a:t>
            </a:r>
            <a:r>
              <a:rPr lang="tr-TR" b="0" i="0" dirty="0">
                <a:solidFill>
                  <a:srgbClr val="374151"/>
                </a:solidFill>
                <a:effectLst/>
                <a:latin typeface="Söhne"/>
              </a:rPr>
              <a:t> kullanıcı arayüzlerini yönetmek önemlidir.</a:t>
            </a:r>
          </a:p>
          <a:p>
            <a:pPr marL="0" indent="0">
              <a:buNone/>
            </a:pPr>
            <a:endParaRPr lang="tr-TR" dirty="0"/>
          </a:p>
        </p:txBody>
      </p:sp>
    </p:spTree>
    <p:extLst>
      <p:ext uri="{BB962C8B-B14F-4D97-AF65-F5344CB8AC3E}">
        <p14:creationId xmlns:p14="http://schemas.microsoft.com/office/powerpoint/2010/main" val="1240351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B1A07D-6F47-C93B-7F53-AEFF193BFC46}"/>
              </a:ext>
            </a:extLst>
          </p:cNvPr>
          <p:cNvSpPr>
            <a:spLocks noGrp="1"/>
          </p:cNvSpPr>
          <p:nvPr>
            <p:ph type="title"/>
          </p:nvPr>
        </p:nvSpPr>
        <p:spPr/>
        <p:txBody>
          <a:bodyPr/>
          <a:lstStyle/>
          <a:p>
            <a:r>
              <a:rPr lang="tr-TR" dirty="0" err="1"/>
              <a:t>Kotlin</a:t>
            </a:r>
            <a:r>
              <a:rPr lang="tr-TR" dirty="0"/>
              <a:t> </a:t>
            </a:r>
            <a:r>
              <a:rPr lang="tr-TR" dirty="0" err="1"/>
              <a:t>Multiplatform</a:t>
            </a:r>
            <a:r>
              <a:rPr lang="tr-TR" dirty="0"/>
              <a:t> Kütüphaneleri</a:t>
            </a:r>
          </a:p>
        </p:txBody>
      </p:sp>
      <p:sp>
        <p:nvSpPr>
          <p:cNvPr id="3" name="İçerik Yer Tutucusu 2">
            <a:extLst>
              <a:ext uri="{FF2B5EF4-FFF2-40B4-BE49-F238E27FC236}">
                <a16:creationId xmlns:a16="http://schemas.microsoft.com/office/drawing/2014/main" id="{C52AB35D-EF90-85CD-BE17-6B9697FDE239}"/>
              </a:ext>
            </a:extLst>
          </p:cNvPr>
          <p:cNvSpPr>
            <a:spLocks noGrp="1"/>
          </p:cNvSpPr>
          <p:nvPr>
            <p:ph idx="1"/>
          </p:nvPr>
        </p:nvSpPr>
        <p:spPr>
          <a:xfrm>
            <a:off x="1371600" y="1593908"/>
            <a:ext cx="9601200" cy="4273492"/>
          </a:xfrm>
        </p:spPr>
        <p:txBody>
          <a:bodyPr/>
          <a:lstStyle/>
          <a:p>
            <a:pPr marL="0" indent="0">
              <a:buNone/>
            </a:pPr>
            <a:r>
              <a:rPr lang="tr-TR" b="1" i="0" dirty="0" err="1">
                <a:effectLst/>
                <a:latin typeface="Söhne"/>
              </a:rPr>
              <a:t>Ktor</a:t>
            </a:r>
            <a:r>
              <a:rPr lang="tr-TR" b="1" i="0" dirty="0">
                <a:effectLst/>
                <a:latin typeface="Söhne"/>
              </a:rPr>
              <a:t>:</a:t>
            </a:r>
            <a:r>
              <a:rPr lang="tr-TR" b="0" i="0" dirty="0">
                <a:solidFill>
                  <a:srgbClr val="374151"/>
                </a:solidFill>
                <a:effectLst/>
                <a:latin typeface="Söhne"/>
              </a:rPr>
              <a:t> Web uygulamaları için kullanılan bir istemci ve sunucu tarafı ağ kütüphanesidir. Farklı platformlarda ağ istekleri göndermek ve almak için kullanılır.</a:t>
            </a:r>
          </a:p>
          <a:p>
            <a:pPr marL="0" indent="0">
              <a:buNone/>
            </a:pPr>
            <a:r>
              <a:rPr lang="tr-TR" b="1" i="0" dirty="0" err="1">
                <a:effectLst/>
                <a:latin typeface="Söhne"/>
              </a:rPr>
              <a:t>SQLDelight</a:t>
            </a:r>
            <a:r>
              <a:rPr lang="tr-TR" b="1" i="0" dirty="0">
                <a:effectLst/>
                <a:latin typeface="Söhne"/>
              </a:rPr>
              <a:t> :</a:t>
            </a:r>
            <a:r>
              <a:rPr lang="tr-TR" b="0" i="0" dirty="0">
                <a:solidFill>
                  <a:srgbClr val="374151"/>
                </a:solidFill>
                <a:effectLst/>
                <a:latin typeface="Söhne"/>
              </a:rPr>
              <a:t> </a:t>
            </a:r>
            <a:r>
              <a:rPr lang="tr-TR" b="0" i="0" dirty="0" err="1">
                <a:solidFill>
                  <a:srgbClr val="374151"/>
                </a:solidFill>
                <a:effectLst/>
                <a:latin typeface="Söhne"/>
              </a:rPr>
              <a:t>SQLDelight</a:t>
            </a:r>
            <a:r>
              <a:rPr lang="tr-TR" b="0" i="0" dirty="0">
                <a:solidFill>
                  <a:srgbClr val="374151"/>
                </a:solidFill>
                <a:effectLst/>
                <a:latin typeface="Söhne"/>
              </a:rPr>
              <a:t>, </a:t>
            </a:r>
            <a:r>
              <a:rPr lang="tr-TR" b="0" i="0" dirty="0" err="1">
                <a:solidFill>
                  <a:srgbClr val="374151"/>
                </a:solidFill>
                <a:effectLst/>
                <a:latin typeface="Söhne"/>
              </a:rPr>
              <a:t>SQLite</a:t>
            </a:r>
            <a:r>
              <a:rPr lang="tr-TR" b="0" i="0" dirty="0">
                <a:solidFill>
                  <a:srgbClr val="374151"/>
                </a:solidFill>
                <a:effectLst/>
                <a:latin typeface="Söhne"/>
              </a:rPr>
              <a:t> </a:t>
            </a:r>
            <a:r>
              <a:rPr lang="tr-TR" b="0" i="0" dirty="0" err="1">
                <a:solidFill>
                  <a:srgbClr val="374151"/>
                </a:solidFill>
                <a:effectLst/>
                <a:latin typeface="Söhne"/>
              </a:rPr>
              <a:t>veritabanı</a:t>
            </a:r>
            <a:r>
              <a:rPr lang="tr-TR" b="0" i="0" dirty="0">
                <a:solidFill>
                  <a:srgbClr val="374151"/>
                </a:solidFill>
                <a:effectLst/>
                <a:latin typeface="Söhne"/>
              </a:rPr>
              <a:t> için </a:t>
            </a:r>
            <a:r>
              <a:rPr lang="tr-TR" b="0" i="0" dirty="0" err="1">
                <a:solidFill>
                  <a:srgbClr val="374151"/>
                </a:solidFill>
                <a:effectLst/>
                <a:latin typeface="Söhne"/>
              </a:rPr>
              <a:t>type-safe</a:t>
            </a:r>
            <a:r>
              <a:rPr lang="tr-TR" b="0" i="0" dirty="0">
                <a:solidFill>
                  <a:srgbClr val="374151"/>
                </a:solidFill>
                <a:effectLst/>
                <a:latin typeface="Söhne"/>
              </a:rPr>
              <a:t> SQL sorguları oluşturmayı sağlar.</a:t>
            </a:r>
          </a:p>
          <a:p>
            <a:pPr marL="0" indent="0">
              <a:buNone/>
            </a:pPr>
            <a:r>
              <a:rPr lang="tr-TR" b="1" i="0" dirty="0" err="1">
                <a:effectLst/>
                <a:latin typeface="Söhne"/>
              </a:rPr>
              <a:t>Ktor</a:t>
            </a:r>
            <a:r>
              <a:rPr lang="tr-TR" b="1" i="0" dirty="0">
                <a:effectLst/>
                <a:latin typeface="Söhne"/>
              </a:rPr>
              <a:t>-Client-</a:t>
            </a:r>
            <a:r>
              <a:rPr lang="tr-TR" b="1" i="0" dirty="0" err="1">
                <a:effectLst/>
                <a:latin typeface="Söhne"/>
              </a:rPr>
              <a:t>Json</a:t>
            </a:r>
            <a:r>
              <a:rPr lang="tr-TR" b="1" i="0" dirty="0">
                <a:effectLst/>
                <a:latin typeface="Söhne"/>
              </a:rPr>
              <a:t>: </a:t>
            </a:r>
            <a:r>
              <a:rPr lang="tr-TR" b="0" i="0" dirty="0" err="1">
                <a:solidFill>
                  <a:srgbClr val="374151"/>
                </a:solidFill>
                <a:effectLst/>
                <a:latin typeface="Söhne"/>
              </a:rPr>
              <a:t>Ktor</a:t>
            </a:r>
            <a:r>
              <a:rPr lang="tr-TR" b="0" i="0" dirty="0">
                <a:solidFill>
                  <a:srgbClr val="374151"/>
                </a:solidFill>
                <a:effectLst/>
                <a:latin typeface="Söhne"/>
              </a:rPr>
              <a:t> ile kullanılarak, HTTP istemcileri üzerinden JSON verileriyle çalışmak için kullanılan kütüphanedir.</a:t>
            </a:r>
          </a:p>
          <a:p>
            <a:pPr marL="0" indent="0">
              <a:buNone/>
            </a:pPr>
            <a:r>
              <a:rPr lang="tr-TR" b="1" i="0" dirty="0" err="1">
                <a:effectLst/>
                <a:latin typeface="Söhne"/>
              </a:rPr>
              <a:t>Kotest</a:t>
            </a:r>
            <a:r>
              <a:rPr lang="tr-TR" b="1" i="0" dirty="0">
                <a:effectLst/>
                <a:latin typeface="Söhne"/>
              </a:rPr>
              <a:t>:</a:t>
            </a:r>
            <a:r>
              <a:rPr lang="tr-TR" b="0" i="0" dirty="0">
                <a:solidFill>
                  <a:srgbClr val="374151"/>
                </a:solidFill>
                <a:effectLst/>
                <a:latin typeface="Söhne"/>
              </a:rPr>
              <a:t> Test yazılımı geliştirme için kullanılan bir </a:t>
            </a:r>
            <a:r>
              <a:rPr lang="tr-TR" b="0" i="0" dirty="0" err="1">
                <a:solidFill>
                  <a:srgbClr val="374151"/>
                </a:solidFill>
                <a:effectLst/>
                <a:latin typeface="Söhne"/>
              </a:rPr>
              <a:t>Kotlin</a:t>
            </a:r>
            <a:r>
              <a:rPr lang="tr-TR" b="0" i="0" dirty="0">
                <a:solidFill>
                  <a:srgbClr val="374151"/>
                </a:solidFill>
                <a:effectLst/>
                <a:latin typeface="Söhne"/>
              </a:rPr>
              <a:t> kütüphanesidir. </a:t>
            </a:r>
          </a:p>
          <a:p>
            <a:pPr marL="0" indent="0">
              <a:buNone/>
            </a:pPr>
            <a:r>
              <a:rPr lang="tr-TR" b="1" i="0" dirty="0" err="1">
                <a:effectLst/>
                <a:latin typeface="Söhne"/>
              </a:rPr>
              <a:t>Okio</a:t>
            </a:r>
            <a:r>
              <a:rPr lang="tr-TR" b="1" i="0" dirty="0">
                <a:effectLst/>
                <a:latin typeface="Söhne"/>
              </a:rPr>
              <a:t>: </a:t>
            </a:r>
            <a:r>
              <a:rPr lang="tr-TR" b="0" i="0" dirty="0" err="1">
                <a:solidFill>
                  <a:srgbClr val="374151"/>
                </a:solidFill>
                <a:effectLst/>
                <a:latin typeface="Söhne"/>
              </a:rPr>
              <a:t>Okio</a:t>
            </a:r>
            <a:r>
              <a:rPr lang="tr-TR" b="0" i="0" dirty="0">
                <a:solidFill>
                  <a:srgbClr val="374151"/>
                </a:solidFill>
                <a:effectLst/>
                <a:latin typeface="Söhne"/>
              </a:rPr>
              <a:t>, özellikle veri akışlarını okumak, yazmak ve manipüle etmek için kullanılır. Dosya işlemleri, ağ işlemleri veya başka veri akışı gerektiren senaryolarda kullanılabilir.</a:t>
            </a:r>
            <a:endParaRPr lang="tr-TR" dirty="0">
              <a:solidFill>
                <a:srgbClr val="374151"/>
              </a:solidFill>
              <a:latin typeface="Söhne"/>
            </a:endParaRPr>
          </a:p>
        </p:txBody>
      </p:sp>
    </p:spTree>
    <p:extLst>
      <p:ext uri="{BB962C8B-B14F-4D97-AF65-F5344CB8AC3E}">
        <p14:creationId xmlns:p14="http://schemas.microsoft.com/office/powerpoint/2010/main" val="2880269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F859FB-E6D9-7866-7F13-A8462A3DD1EB}"/>
              </a:ext>
            </a:extLst>
          </p:cNvPr>
          <p:cNvSpPr>
            <a:spLocks noGrp="1"/>
          </p:cNvSpPr>
          <p:nvPr>
            <p:ph type="title"/>
          </p:nvPr>
        </p:nvSpPr>
        <p:spPr>
          <a:xfrm>
            <a:off x="1371600" y="685800"/>
            <a:ext cx="9391475" cy="975220"/>
          </a:xfrm>
        </p:spPr>
        <p:txBody>
          <a:bodyPr>
            <a:normAutofit/>
          </a:bodyPr>
          <a:lstStyle/>
          <a:p>
            <a:r>
              <a:rPr lang="tr-TR" sz="2700" dirty="0" err="1"/>
              <a:t>Kotlin</a:t>
            </a:r>
            <a:r>
              <a:rPr lang="tr-TR" sz="2700" dirty="0"/>
              <a:t> </a:t>
            </a:r>
            <a:r>
              <a:rPr lang="tr-TR" sz="2700" dirty="0" err="1"/>
              <a:t>Multiplatfrom</a:t>
            </a:r>
            <a:r>
              <a:rPr lang="tr-TR" sz="2700" dirty="0"/>
              <a:t> projesinde arayüz için kullanılabilecek kütüphaneler</a:t>
            </a:r>
          </a:p>
        </p:txBody>
      </p:sp>
      <p:sp>
        <p:nvSpPr>
          <p:cNvPr id="3" name="İçerik Yer Tutucusu 2">
            <a:extLst>
              <a:ext uri="{FF2B5EF4-FFF2-40B4-BE49-F238E27FC236}">
                <a16:creationId xmlns:a16="http://schemas.microsoft.com/office/drawing/2014/main" id="{A588C53F-277F-57FB-5B34-52FF01DE6221}"/>
              </a:ext>
            </a:extLst>
          </p:cNvPr>
          <p:cNvSpPr>
            <a:spLocks noGrp="1"/>
          </p:cNvSpPr>
          <p:nvPr>
            <p:ph idx="1"/>
          </p:nvPr>
        </p:nvSpPr>
        <p:spPr>
          <a:xfrm>
            <a:off x="1447101" y="1774270"/>
            <a:ext cx="9601200" cy="4802699"/>
          </a:xfrm>
        </p:spPr>
        <p:txBody>
          <a:bodyPr>
            <a:normAutofit/>
          </a:bodyPr>
          <a:lstStyle/>
          <a:p>
            <a:pPr marL="0" indent="0" algn="l">
              <a:buNone/>
            </a:pPr>
            <a:r>
              <a:rPr lang="tr-TR" b="1" i="0" dirty="0">
                <a:effectLst/>
                <a:latin typeface="Söhne"/>
              </a:rPr>
              <a:t>Masaüstü Uygulamaları İçin:</a:t>
            </a:r>
          </a:p>
          <a:p>
            <a:pPr algn="l">
              <a:buFont typeface="+mj-lt"/>
              <a:buAutoNum type="arabicPeriod"/>
            </a:pPr>
            <a:r>
              <a:rPr lang="tr-TR" b="1" i="0" dirty="0" err="1">
                <a:solidFill>
                  <a:srgbClr val="374151"/>
                </a:solidFill>
                <a:effectLst/>
                <a:latin typeface="Söhne"/>
              </a:rPr>
              <a:t>JavaFX</a:t>
            </a:r>
            <a:r>
              <a:rPr lang="tr-TR" b="1" i="0" dirty="0">
                <a:solidFill>
                  <a:srgbClr val="374151"/>
                </a:solidFill>
                <a:effectLst/>
                <a:latin typeface="Söhne"/>
              </a:rPr>
              <a:t>:</a:t>
            </a:r>
            <a:r>
              <a:rPr lang="tr-TR" b="0" i="0" dirty="0">
                <a:solidFill>
                  <a:srgbClr val="374151"/>
                </a:solidFill>
                <a:effectLst/>
                <a:latin typeface="Söhne"/>
              </a:rPr>
              <a:t> </a:t>
            </a:r>
            <a:r>
              <a:rPr lang="tr-TR" b="0" i="0" dirty="0" err="1">
                <a:solidFill>
                  <a:srgbClr val="374151"/>
                </a:solidFill>
                <a:effectLst/>
                <a:latin typeface="Söhne"/>
              </a:rPr>
              <a:t>Kotlin</a:t>
            </a:r>
            <a:r>
              <a:rPr lang="tr-TR" b="0" i="0" dirty="0">
                <a:solidFill>
                  <a:srgbClr val="374151"/>
                </a:solidFill>
                <a:effectLst/>
                <a:latin typeface="Söhne"/>
              </a:rPr>
              <a:t> ile </a:t>
            </a:r>
            <a:r>
              <a:rPr lang="tr-TR" b="0" i="0" dirty="0" err="1">
                <a:solidFill>
                  <a:srgbClr val="374151"/>
                </a:solidFill>
                <a:effectLst/>
                <a:latin typeface="Söhne"/>
              </a:rPr>
              <a:t>JavaFX</a:t>
            </a:r>
            <a:r>
              <a:rPr lang="tr-TR" b="0" i="0" dirty="0">
                <a:solidFill>
                  <a:srgbClr val="374151"/>
                </a:solidFill>
                <a:effectLst/>
                <a:latin typeface="Söhne"/>
              </a:rPr>
              <a:t> kullanarak masaüstü uygulamalar geliştirebilirsiniz. </a:t>
            </a:r>
            <a:r>
              <a:rPr lang="tr-TR" b="0" i="0" dirty="0" err="1">
                <a:solidFill>
                  <a:srgbClr val="374151"/>
                </a:solidFill>
                <a:effectLst/>
                <a:latin typeface="Söhne"/>
              </a:rPr>
              <a:t>JavaFX</a:t>
            </a:r>
            <a:r>
              <a:rPr lang="tr-TR" b="0" i="0" dirty="0">
                <a:solidFill>
                  <a:srgbClr val="374151"/>
                </a:solidFill>
                <a:effectLst/>
                <a:latin typeface="Söhne"/>
              </a:rPr>
              <a:t>, kullanıcı arayüzü bileşenlerini oluşturmak için zengin bir kütüphane sağlar.</a:t>
            </a:r>
          </a:p>
          <a:p>
            <a:pPr algn="l">
              <a:buFont typeface="+mj-lt"/>
              <a:buAutoNum type="arabicPeriod"/>
            </a:pPr>
            <a:r>
              <a:rPr lang="tr-TR" b="1" i="0" dirty="0" err="1">
                <a:solidFill>
                  <a:srgbClr val="374151"/>
                </a:solidFill>
                <a:effectLst/>
                <a:latin typeface="Söhne"/>
              </a:rPr>
              <a:t>TornadoFX</a:t>
            </a:r>
            <a:r>
              <a:rPr lang="tr-TR" b="1" i="0" dirty="0">
                <a:solidFill>
                  <a:srgbClr val="374151"/>
                </a:solidFill>
                <a:effectLst/>
                <a:latin typeface="Söhne"/>
              </a:rPr>
              <a:t>:</a:t>
            </a:r>
            <a:r>
              <a:rPr lang="tr-TR" b="0" i="0" dirty="0">
                <a:solidFill>
                  <a:srgbClr val="374151"/>
                </a:solidFill>
                <a:effectLst/>
                <a:latin typeface="Söhne"/>
              </a:rPr>
              <a:t> </a:t>
            </a:r>
            <a:r>
              <a:rPr lang="tr-TR" b="0" i="0" dirty="0" err="1">
                <a:solidFill>
                  <a:srgbClr val="374151"/>
                </a:solidFill>
                <a:effectLst/>
                <a:latin typeface="Söhne"/>
              </a:rPr>
              <a:t>Kotlin</a:t>
            </a:r>
            <a:r>
              <a:rPr lang="tr-TR" b="0" i="0" dirty="0">
                <a:solidFill>
                  <a:srgbClr val="374151"/>
                </a:solidFill>
                <a:effectLst/>
                <a:latin typeface="Söhne"/>
              </a:rPr>
              <a:t> ile </a:t>
            </a:r>
            <a:r>
              <a:rPr lang="tr-TR" b="0" i="0" dirty="0" err="1">
                <a:solidFill>
                  <a:srgbClr val="374151"/>
                </a:solidFill>
                <a:effectLst/>
                <a:latin typeface="Söhne"/>
              </a:rPr>
              <a:t>JavaFX'in</a:t>
            </a:r>
            <a:r>
              <a:rPr lang="tr-TR" b="0" i="0" dirty="0">
                <a:solidFill>
                  <a:srgbClr val="374151"/>
                </a:solidFill>
                <a:effectLst/>
                <a:latin typeface="Söhne"/>
              </a:rPr>
              <a:t> özelliklerini geliştirmek ve kod yazmayı daha kolay hale getirmek için kullanılabilir. </a:t>
            </a:r>
            <a:r>
              <a:rPr lang="tr-TR" b="0" i="0" dirty="0" err="1">
                <a:solidFill>
                  <a:srgbClr val="374151"/>
                </a:solidFill>
                <a:effectLst/>
                <a:latin typeface="Söhne"/>
              </a:rPr>
              <a:t>TornadoFX</a:t>
            </a:r>
            <a:r>
              <a:rPr lang="tr-TR" b="0" i="0" dirty="0">
                <a:solidFill>
                  <a:srgbClr val="374151"/>
                </a:solidFill>
                <a:effectLst/>
                <a:latin typeface="Söhne"/>
              </a:rPr>
              <a:t>, </a:t>
            </a:r>
            <a:r>
              <a:rPr lang="tr-TR" b="0" i="0" dirty="0" err="1">
                <a:solidFill>
                  <a:srgbClr val="374151"/>
                </a:solidFill>
                <a:effectLst/>
                <a:latin typeface="Söhne"/>
              </a:rPr>
              <a:t>JavaFX</a:t>
            </a:r>
            <a:r>
              <a:rPr lang="tr-TR" b="0" i="0" dirty="0">
                <a:solidFill>
                  <a:srgbClr val="374151"/>
                </a:solidFill>
                <a:effectLst/>
                <a:latin typeface="Söhne"/>
              </a:rPr>
              <a:t> üzerine bir DSL (Domain </a:t>
            </a:r>
            <a:r>
              <a:rPr lang="tr-TR" b="0" i="0" dirty="0" err="1">
                <a:solidFill>
                  <a:srgbClr val="374151"/>
                </a:solidFill>
                <a:effectLst/>
                <a:latin typeface="Söhne"/>
              </a:rPr>
              <a:t>Specific</a:t>
            </a:r>
            <a:r>
              <a:rPr lang="tr-TR" b="0" i="0" dirty="0">
                <a:solidFill>
                  <a:srgbClr val="374151"/>
                </a:solidFill>
                <a:effectLst/>
                <a:latin typeface="Söhne"/>
              </a:rPr>
              <a:t> Language) sağlar.</a:t>
            </a:r>
          </a:p>
          <a:p>
            <a:pPr marL="0" indent="0" algn="l">
              <a:buNone/>
            </a:pPr>
            <a:r>
              <a:rPr lang="tr-TR" b="1" i="0" dirty="0">
                <a:effectLst/>
                <a:latin typeface="Söhne"/>
              </a:rPr>
              <a:t>Android Uygulamaları İçin:</a:t>
            </a:r>
          </a:p>
          <a:p>
            <a:pPr algn="l">
              <a:buFont typeface="+mj-lt"/>
              <a:buAutoNum type="arabicPeriod"/>
            </a:pPr>
            <a:r>
              <a:rPr lang="tr-TR" b="1" i="0" dirty="0">
                <a:solidFill>
                  <a:srgbClr val="374151"/>
                </a:solidFill>
                <a:effectLst/>
                <a:latin typeface="Söhne"/>
              </a:rPr>
              <a:t>Android SDK:</a:t>
            </a:r>
            <a:r>
              <a:rPr lang="tr-TR" b="0" i="0" dirty="0">
                <a:solidFill>
                  <a:srgbClr val="374151"/>
                </a:solidFill>
                <a:effectLst/>
                <a:latin typeface="Söhne"/>
              </a:rPr>
              <a:t> Android </a:t>
            </a:r>
            <a:r>
              <a:rPr lang="tr-TR" b="0" i="0" dirty="0" err="1">
                <a:solidFill>
                  <a:srgbClr val="374151"/>
                </a:solidFill>
                <a:effectLst/>
                <a:latin typeface="Söhne"/>
              </a:rPr>
              <a:t>Studio</a:t>
            </a:r>
            <a:r>
              <a:rPr lang="tr-TR" b="0" i="0" dirty="0">
                <a:solidFill>
                  <a:srgbClr val="374151"/>
                </a:solidFill>
                <a:effectLst/>
                <a:latin typeface="Söhne"/>
              </a:rPr>
              <a:t> kullanarak </a:t>
            </a:r>
            <a:r>
              <a:rPr lang="tr-TR" b="0" i="0" dirty="0" err="1">
                <a:solidFill>
                  <a:srgbClr val="374151"/>
                </a:solidFill>
                <a:effectLst/>
                <a:latin typeface="Söhne"/>
              </a:rPr>
              <a:t>Kotlin</a:t>
            </a:r>
            <a:r>
              <a:rPr lang="tr-TR" b="0" i="0" dirty="0">
                <a:solidFill>
                  <a:srgbClr val="374151"/>
                </a:solidFill>
                <a:effectLst/>
                <a:latin typeface="Söhne"/>
              </a:rPr>
              <a:t> ile Android uygulamaları geliştirebilirsiniz. Android SDK, </a:t>
            </a:r>
            <a:r>
              <a:rPr lang="tr-TR" b="0" i="0" dirty="0" err="1">
                <a:solidFill>
                  <a:srgbClr val="374151"/>
                </a:solidFill>
                <a:effectLst/>
                <a:latin typeface="Söhne"/>
              </a:rPr>
              <a:t>Kotlin</a:t>
            </a:r>
            <a:r>
              <a:rPr lang="tr-TR" b="0" i="0" dirty="0">
                <a:solidFill>
                  <a:srgbClr val="374151"/>
                </a:solidFill>
                <a:effectLst/>
                <a:latin typeface="Söhne"/>
              </a:rPr>
              <a:t> için destek sunar ve Android için UI bileşenlerini oluşturmak için XML ve </a:t>
            </a:r>
            <a:r>
              <a:rPr lang="tr-TR" b="0" i="0" dirty="0" err="1">
                <a:solidFill>
                  <a:srgbClr val="374151"/>
                </a:solidFill>
                <a:effectLst/>
                <a:latin typeface="Söhne"/>
              </a:rPr>
              <a:t>Kotlin</a:t>
            </a:r>
            <a:r>
              <a:rPr lang="tr-TR" b="0" i="0" dirty="0">
                <a:solidFill>
                  <a:srgbClr val="374151"/>
                </a:solidFill>
                <a:effectLst/>
                <a:latin typeface="Söhne"/>
              </a:rPr>
              <a:t> kodunu kullanabilirsiniz.</a:t>
            </a:r>
          </a:p>
          <a:p>
            <a:pPr algn="l">
              <a:buFont typeface="+mj-lt"/>
              <a:buAutoNum type="arabicPeriod"/>
            </a:pPr>
            <a:r>
              <a:rPr lang="tr-TR" b="1" i="0" dirty="0" err="1">
                <a:solidFill>
                  <a:srgbClr val="374151"/>
                </a:solidFill>
                <a:effectLst/>
                <a:latin typeface="Söhne"/>
              </a:rPr>
              <a:t>Jetpack</a:t>
            </a:r>
            <a:r>
              <a:rPr lang="tr-TR" b="1" i="0" dirty="0">
                <a:solidFill>
                  <a:srgbClr val="374151"/>
                </a:solidFill>
                <a:effectLst/>
                <a:latin typeface="Söhne"/>
              </a:rPr>
              <a:t> </a:t>
            </a:r>
            <a:r>
              <a:rPr lang="tr-TR" b="1" i="0" dirty="0" err="1">
                <a:solidFill>
                  <a:srgbClr val="374151"/>
                </a:solidFill>
                <a:effectLst/>
                <a:latin typeface="Söhne"/>
              </a:rPr>
              <a:t>Compose</a:t>
            </a:r>
            <a:r>
              <a:rPr lang="tr-TR" b="1" i="0" dirty="0">
                <a:solidFill>
                  <a:srgbClr val="374151"/>
                </a:solidFill>
                <a:effectLst/>
                <a:latin typeface="Söhne"/>
              </a:rPr>
              <a:t>:</a:t>
            </a:r>
            <a:r>
              <a:rPr lang="tr-TR" b="0" i="0" dirty="0">
                <a:solidFill>
                  <a:srgbClr val="374151"/>
                </a:solidFill>
                <a:effectLst/>
                <a:latin typeface="Söhne"/>
              </a:rPr>
              <a:t> </a:t>
            </a:r>
            <a:r>
              <a:rPr lang="tr-TR" b="0" i="0" dirty="0" err="1">
                <a:solidFill>
                  <a:srgbClr val="374151"/>
                </a:solidFill>
                <a:effectLst/>
                <a:latin typeface="Söhne"/>
              </a:rPr>
              <a:t>Jetpack</a:t>
            </a:r>
            <a:r>
              <a:rPr lang="tr-TR" b="0" i="0" dirty="0">
                <a:solidFill>
                  <a:srgbClr val="374151"/>
                </a:solidFill>
                <a:effectLst/>
                <a:latin typeface="Söhne"/>
              </a:rPr>
              <a:t> </a:t>
            </a:r>
            <a:r>
              <a:rPr lang="tr-TR" b="0" i="0" dirty="0" err="1">
                <a:solidFill>
                  <a:srgbClr val="374151"/>
                </a:solidFill>
                <a:effectLst/>
                <a:latin typeface="Söhne"/>
              </a:rPr>
              <a:t>Compose</a:t>
            </a:r>
            <a:r>
              <a:rPr lang="tr-TR" b="0" i="0" dirty="0">
                <a:solidFill>
                  <a:srgbClr val="374151"/>
                </a:solidFill>
                <a:effectLst/>
                <a:latin typeface="Söhne"/>
              </a:rPr>
              <a:t>, modern bir UI </a:t>
            </a:r>
            <a:r>
              <a:rPr lang="tr-TR" b="0" i="0" dirty="0" err="1">
                <a:solidFill>
                  <a:srgbClr val="374151"/>
                </a:solidFill>
                <a:effectLst/>
                <a:latin typeface="Söhne"/>
              </a:rPr>
              <a:t>toolkit'i</a:t>
            </a:r>
            <a:r>
              <a:rPr lang="tr-TR" b="0" i="0" dirty="0">
                <a:solidFill>
                  <a:srgbClr val="374151"/>
                </a:solidFill>
                <a:effectLst/>
                <a:latin typeface="Söhne"/>
              </a:rPr>
              <a:t> olarak </a:t>
            </a:r>
            <a:r>
              <a:rPr lang="tr-TR" b="0" i="0" dirty="0" err="1">
                <a:solidFill>
                  <a:srgbClr val="374151"/>
                </a:solidFill>
                <a:effectLst/>
                <a:latin typeface="Söhne"/>
              </a:rPr>
              <a:t>Kotlin</a:t>
            </a:r>
            <a:r>
              <a:rPr lang="tr-TR" b="0" i="0" dirty="0">
                <a:solidFill>
                  <a:srgbClr val="374151"/>
                </a:solidFill>
                <a:effectLst/>
                <a:latin typeface="Söhne"/>
              </a:rPr>
              <a:t> ile Android uygulamaları için geliştirilmiştir. Bildirimsel bir yaklaşımı benimser ve daha </a:t>
            </a:r>
            <a:r>
              <a:rPr lang="tr-TR" b="0" i="0" dirty="0" err="1">
                <a:solidFill>
                  <a:srgbClr val="374151"/>
                </a:solidFill>
                <a:effectLst/>
                <a:latin typeface="Söhne"/>
              </a:rPr>
              <a:t>deklaratif</a:t>
            </a:r>
            <a:r>
              <a:rPr lang="tr-TR" b="0" i="0" dirty="0">
                <a:solidFill>
                  <a:srgbClr val="374151"/>
                </a:solidFill>
                <a:effectLst/>
                <a:latin typeface="Söhne"/>
              </a:rPr>
              <a:t> bir şekilde arayüzler oluşturmanıza olanak tanır.</a:t>
            </a:r>
          </a:p>
          <a:p>
            <a:pPr marL="0" indent="0" algn="l">
              <a:buNone/>
            </a:pPr>
            <a:endParaRPr lang="tr-TR" b="0" i="0" dirty="0">
              <a:solidFill>
                <a:srgbClr val="374151"/>
              </a:solidFill>
              <a:effectLst/>
              <a:latin typeface="Söhne"/>
            </a:endParaRPr>
          </a:p>
          <a:p>
            <a:pPr marL="0" indent="0">
              <a:buNone/>
            </a:pPr>
            <a:endParaRPr lang="tr-TR" dirty="0"/>
          </a:p>
        </p:txBody>
      </p:sp>
    </p:spTree>
    <p:extLst>
      <p:ext uri="{BB962C8B-B14F-4D97-AF65-F5344CB8AC3E}">
        <p14:creationId xmlns:p14="http://schemas.microsoft.com/office/powerpoint/2010/main" val="2046827333"/>
      </p:ext>
    </p:extLst>
  </p:cSld>
  <p:clrMapOvr>
    <a:masterClrMapping/>
  </p:clrMapOvr>
</p:sld>
</file>

<file path=ppt/theme/theme1.xml><?xml version="1.0" encoding="utf-8"?>
<a:theme xmlns:a="http://schemas.openxmlformats.org/drawingml/2006/main" name="Kırpma">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TM10001105[[fn=Kırpma]]</Template>
  <TotalTime>742</TotalTime>
  <Words>821</Words>
  <Application>Microsoft Office PowerPoint</Application>
  <PresentationFormat>Geniş ekran</PresentationFormat>
  <Paragraphs>53</Paragraphs>
  <Slides>8</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8</vt:i4>
      </vt:variant>
    </vt:vector>
  </HeadingPairs>
  <TitlesOfParts>
    <vt:vector size="12" baseType="lpstr">
      <vt:lpstr>Franklin Gothic Book</vt:lpstr>
      <vt:lpstr>Söhne</vt:lpstr>
      <vt:lpstr>Times New Roman</vt:lpstr>
      <vt:lpstr>Kırpma</vt:lpstr>
      <vt:lpstr>KOTLIN MULTIPLATFORM</vt:lpstr>
      <vt:lpstr>Kotlin Multiplatform Platformlar arası paylaşım </vt:lpstr>
      <vt:lpstr>Proje Yapısı</vt:lpstr>
      <vt:lpstr>PowerPoint Sunusu</vt:lpstr>
      <vt:lpstr>Lifecycle</vt:lpstr>
      <vt:lpstr>Common Lifecycle</vt:lpstr>
      <vt:lpstr>Kotlin Multiplatform Kütüphaneleri</vt:lpstr>
      <vt:lpstr>Kotlin Multiplatfrom projesinde arayüz için kullanılabilecek kütüphaneler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KOTLIN MULTIPLATFORM</dc:title>
  <dc:creator>Engin Tosun</dc:creator>
  <cp:lastModifiedBy>Engin Tosun</cp:lastModifiedBy>
  <cp:revision>8</cp:revision>
  <dcterms:created xsi:type="dcterms:W3CDTF">2023-12-19T14:45:28Z</dcterms:created>
  <dcterms:modified xsi:type="dcterms:W3CDTF">2023-12-29T15:18:16Z</dcterms:modified>
</cp:coreProperties>
</file>