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 id="2147483662" r:id="rId3"/>
    <p:sldMasterId id="2147483663" r:id="rId4"/>
    <p:sldMasterId id="2147483664" r:id="rId5"/>
    <p:sldMasterId id="2147483665" r:id="rId6"/>
    <p:sldMasterId id="2147483666" r:id="rId7"/>
    <p:sldMasterId id="2147483667" r:id="rId8"/>
    <p:sldMasterId id="2147483668" r:id="rId9"/>
    <p:sldMasterId id="2147483669" r:id="rId10"/>
    <p:sldMasterId id="2147483670" r:id="rId11"/>
  </p:sldMasterIdLst>
  <p:notesMasterIdLst>
    <p:notesMasterId r:id="rId52"/>
  </p:notesMasterIdLst>
  <p:sldIdLst>
    <p:sldId id="256" r:id="rId12"/>
    <p:sldId id="258" r:id="rId13"/>
    <p:sldId id="259" r:id="rId14"/>
    <p:sldId id="301" r:id="rId15"/>
    <p:sldId id="260" r:id="rId16"/>
    <p:sldId id="302" r:id="rId17"/>
    <p:sldId id="325" r:id="rId18"/>
    <p:sldId id="304" r:id="rId19"/>
    <p:sldId id="305" r:id="rId20"/>
    <p:sldId id="306" r:id="rId21"/>
    <p:sldId id="307" r:id="rId22"/>
    <p:sldId id="308" r:id="rId23"/>
    <p:sldId id="277" r:id="rId24"/>
    <p:sldId id="278" r:id="rId25"/>
    <p:sldId id="279" r:id="rId26"/>
    <p:sldId id="280" r:id="rId27"/>
    <p:sldId id="281" r:id="rId28"/>
    <p:sldId id="287" r:id="rId29"/>
    <p:sldId id="288" r:id="rId30"/>
    <p:sldId id="289" r:id="rId31"/>
    <p:sldId id="290" r:id="rId32"/>
    <p:sldId id="292" r:id="rId33"/>
    <p:sldId id="293" r:id="rId34"/>
    <p:sldId id="294" r:id="rId35"/>
    <p:sldId id="295" r:id="rId36"/>
    <p:sldId id="297" r:id="rId37"/>
    <p:sldId id="298" r:id="rId38"/>
    <p:sldId id="299" r:id="rId39"/>
    <p:sldId id="318" r:id="rId40"/>
    <p:sldId id="319" r:id="rId41"/>
    <p:sldId id="320" r:id="rId42"/>
    <p:sldId id="309" r:id="rId43"/>
    <p:sldId id="310" r:id="rId44"/>
    <p:sldId id="311" r:id="rId45"/>
    <p:sldId id="313" r:id="rId46"/>
    <p:sldId id="314" r:id="rId47"/>
    <p:sldId id="315" r:id="rId48"/>
    <p:sldId id="316" r:id="rId49"/>
    <p:sldId id="317" r:id="rId50"/>
    <p:sldId id="326" r:id="rId51"/>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2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525" tIns="48250" rIns="96525" bIns="4825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525" tIns="48250" rIns="96525" bIns="4825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525" tIns="48250" rIns="96525" bIns="48250" anchor="b"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705394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2: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361" name="Google Shape;361;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630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23: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SzPts val="1800"/>
              <a:buNone/>
            </a:pPr>
            <a:r>
              <a:rPr lang="en-US"/>
              <a:t>Put picture of advisor and advisors advisor</a:t>
            </a:r>
            <a:endParaRPr/>
          </a:p>
        </p:txBody>
      </p:sp>
      <p:sp>
        <p:nvSpPr>
          <p:cNvPr id="369" name="Google Shape;369;p23: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14</a:t>
            </a:fld>
            <a:endParaRPr/>
          </a:p>
        </p:txBody>
      </p:sp>
    </p:spTree>
    <p:extLst>
      <p:ext uri="{BB962C8B-B14F-4D97-AF65-F5344CB8AC3E}">
        <p14:creationId xmlns:p14="http://schemas.microsoft.com/office/powerpoint/2010/main" val="1453175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4:notes"/>
          <p:cNvSpPr>
            <a:spLocks noGrp="1" noRot="1" noChangeAspect="1"/>
          </p:cNvSpPr>
          <p:nvPr>
            <p:ph type="sldImg" idx="2"/>
          </p:nvPr>
        </p:nvSpPr>
        <p:spPr>
          <a:xfrm>
            <a:off x="1144587"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24:notes"/>
          <p:cNvSpPr txBox="1">
            <a:spLocks noGrp="1"/>
          </p:cNvSpPr>
          <p:nvPr>
            <p:ph type="body" idx="1"/>
          </p:nvPr>
        </p:nvSpPr>
        <p:spPr>
          <a:xfrm>
            <a:off x="685800" y="4343400"/>
            <a:ext cx="5486400" cy="4114800"/>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Need a segway</a:t>
            </a:r>
            <a:endParaRPr/>
          </a:p>
          <a:p>
            <a:pPr marL="0" lvl="0" indent="0" algn="l" rtl="0">
              <a:spcBef>
                <a:spcPts val="0"/>
              </a:spcBef>
              <a:spcAft>
                <a:spcPts val="0"/>
              </a:spcAft>
              <a:buSzPts val="1800"/>
              <a:buNone/>
            </a:pPr>
            <a:r>
              <a:rPr lang="en-US"/>
              <a:t>Make sure to define and discuss ISA and ARM</a:t>
            </a:r>
            <a:endParaRPr/>
          </a:p>
          <a:p>
            <a:pPr marL="0" lvl="0" indent="0" algn="l" rtl="0">
              <a:spcBef>
                <a:spcPts val="0"/>
              </a:spcBef>
              <a:spcAft>
                <a:spcPts val="0"/>
              </a:spcAft>
              <a:buSzPts val="1800"/>
              <a:buNone/>
            </a:pPr>
            <a:endParaRPr/>
          </a:p>
          <a:p>
            <a:pPr marL="0" lvl="0" indent="0" algn="l" rtl="0">
              <a:lnSpc>
                <a:spcPct val="90000"/>
              </a:lnSpc>
              <a:spcBef>
                <a:spcPts val="0"/>
              </a:spcBef>
              <a:spcAft>
                <a:spcPts val="0"/>
              </a:spcAft>
              <a:buClr>
                <a:srgbClr val="CCEEDF"/>
              </a:buClr>
              <a:buSzPts val="1800"/>
              <a:buNone/>
            </a:pPr>
            <a:r>
              <a:rPr lang="en-US">
                <a:solidFill>
                  <a:srgbClr val="CCEEDF"/>
                </a:solidFill>
              </a:rPr>
              <a:t>What happens when the common case is slow?</a:t>
            </a:r>
            <a:endParaRPr/>
          </a:p>
          <a:p>
            <a:pPr marL="0" lvl="1" indent="0" algn="l" rtl="0">
              <a:lnSpc>
                <a:spcPct val="90000"/>
              </a:lnSpc>
              <a:spcBef>
                <a:spcPts val="0"/>
              </a:spcBef>
              <a:spcAft>
                <a:spcPts val="0"/>
              </a:spcAft>
              <a:buClr>
                <a:srgbClr val="CCEEDF"/>
              </a:buClr>
              <a:buSzPts val="1800"/>
              <a:buNone/>
            </a:pPr>
            <a:r>
              <a:rPr lang="en-US">
                <a:solidFill>
                  <a:srgbClr val="CCEEDF"/>
                </a:solidFill>
              </a:rPr>
              <a:t>Can we add some complexity in the ISA for a speedup?</a:t>
            </a:r>
            <a:endParaRPr/>
          </a:p>
          <a:p>
            <a:pPr marL="0" lvl="0" indent="0" algn="l" rtl="0">
              <a:spcBef>
                <a:spcPts val="0"/>
              </a:spcBef>
              <a:spcAft>
                <a:spcPts val="0"/>
              </a:spcAft>
              <a:buNone/>
            </a:pPr>
            <a:endParaRPr>
              <a:solidFill>
                <a:srgbClr val="CCEEDF"/>
              </a:solidFill>
            </a:endParaRPr>
          </a:p>
        </p:txBody>
      </p:sp>
    </p:spTree>
    <p:extLst>
      <p:ext uri="{BB962C8B-B14F-4D97-AF65-F5344CB8AC3E}">
        <p14:creationId xmlns:p14="http://schemas.microsoft.com/office/powerpoint/2010/main" val="3870852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25: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SzPts val="1800"/>
              <a:buNone/>
            </a:pPr>
            <a:r>
              <a:rPr lang="en-US"/>
              <a:t>DEC PDP-8 has about 8 insructions</a:t>
            </a:r>
            <a:endParaRPr/>
          </a:p>
        </p:txBody>
      </p:sp>
      <p:sp>
        <p:nvSpPr>
          <p:cNvPr id="385" name="Google Shape;385;p25: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16</a:t>
            </a:fld>
            <a:endParaRPr/>
          </a:p>
        </p:txBody>
      </p:sp>
    </p:spTree>
    <p:extLst>
      <p:ext uri="{BB962C8B-B14F-4D97-AF65-F5344CB8AC3E}">
        <p14:creationId xmlns:p14="http://schemas.microsoft.com/office/powerpoint/2010/main" val="195023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6: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391" name="Google Shape;391;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93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2: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37" name="Google Shape;437;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20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3: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44" name="Google Shape;444;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241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4: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51" name="Google Shape;451;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93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5: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58" name="Google Shape;458;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210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7: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72" name="Google Shape;472;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40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62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8: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79" name="Google Shape;479;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8684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9: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86" name="Google Shape;486;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941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0: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93" name="Google Shape;493;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184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2: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504" name="Google Shape;504;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407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2" name="Google Shape;512;p43: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1" indent="0" algn="l" rtl="0">
              <a:spcBef>
                <a:spcPts val="0"/>
              </a:spcBef>
              <a:spcAft>
                <a:spcPts val="0"/>
              </a:spcAft>
              <a:buSzPts val="1800"/>
              <a:buNone/>
            </a:pPr>
            <a:r>
              <a:rPr lang="en-US"/>
              <a:t>In 2005, about 98% of the more than one billion mobile phones sold each year used at least one ARM processor.[5] As of 2009, ARM processors account for approximately 90% of all embedded 32-bit RISC processors[6] and are used extensively in consumer electronics, including personal digital assistants (PDAs), tablets, mobile phones, digital media and music players, hand-held game consoles, calculators and computer peripherals such as hard drives and routers.</a:t>
            </a:r>
            <a:endParaRPr/>
          </a:p>
          <a:p>
            <a:pPr marL="0" lvl="0" indent="0" algn="l" rtl="0">
              <a:spcBef>
                <a:spcPts val="0"/>
              </a:spcBef>
              <a:spcAft>
                <a:spcPts val="0"/>
              </a:spcAft>
              <a:buNone/>
            </a:pPr>
            <a:endParaRPr/>
          </a:p>
        </p:txBody>
      </p:sp>
      <p:sp>
        <p:nvSpPr>
          <p:cNvPr id="513" name="Google Shape;513;p43: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27</a:t>
            </a:fld>
            <a:endParaRPr/>
          </a:p>
        </p:txBody>
      </p:sp>
    </p:spTree>
    <p:extLst>
      <p:ext uri="{BB962C8B-B14F-4D97-AF65-F5344CB8AC3E}">
        <p14:creationId xmlns:p14="http://schemas.microsoft.com/office/powerpoint/2010/main" val="1077733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4: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523" name="Google Shape;523;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242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29</a:t>
            </a:fld>
            <a:endParaRPr/>
          </a:p>
        </p:txBody>
      </p:sp>
      <p:sp>
        <p:nvSpPr>
          <p:cNvPr id="161" name="Google Shape;161;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6: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495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30</a:t>
            </a:fld>
            <a:endParaRPr/>
          </a:p>
        </p:txBody>
      </p:sp>
      <p:sp>
        <p:nvSpPr>
          <p:cNvPr id="197" name="Google Shape;197;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7: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48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31</a:t>
            </a:fld>
            <a:endParaRPr/>
          </a:p>
        </p:txBody>
      </p:sp>
      <p:sp>
        <p:nvSpPr>
          <p:cNvPr id="205" name="Google Shape;20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8: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60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33</a:t>
            </a:fld>
            <a:endParaRPr/>
          </a:p>
        </p:txBody>
      </p:sp>
      <p:sp>
        <p:nvSpPr>
          <p:cNvPr id="237" name="Google Shape;23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2: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11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a:t>
            </a:fld>
            <a:endParaRPr/>
          </a:p>
        </p:txBody>
      </p:sp>
      <p:sp>
        <p:nvSpPr>
          <p:cNvPr id="145" name="Google Shape;145;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4: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024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34</a:t>
            </a:fld>
            <a:endParaRPr/>
          </a:p>
        </p:txBody>
      </p:sp>
      <p:sp>
        <p:nvSpPr>
          <p:cNvPr id="245" name="Google Shape;24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13: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513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291" name="Google Shape;29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465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36</a:t>
            </a:fld>
            <a:endParaRPr/>
          </a:p>
        </p:txBody>
      </p:sp>
      <p:sp>
        <p:nvSpPr>
          <p:cNvPr id="298" name="Google Shape;29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16: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303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7: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325" name="Google Shape;32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720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8: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332" name="Google Shape;33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529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9: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340" name="Google Shape;340;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27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p:nvPr/>
        </p:nvSpPr>
        <p:spPr>
          <a:xfrm>
            <a:off x="4144962" y="9121775"/>
            <a:ext cx="3170237" cy="479425"/>
          </a:xfrm>
          <a:prstGeom prst="rect">
            <a:avLst/>
          </a:prstGeom>
          <a:noFill/>
          <a:ln>
            <a:noFill/>
          </a:ln>
        </p:spPr>
        <p:txBody>
          <a:bodyPr spcFirstLastPara="1" wrap="square" lIns="96525" tIns="48250" rIns="96525" bIns="4825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a:t>
            </a:fld>
            <a:endParaRPr/>
          </a:p>
        </p:txBody>
      </p:sp>
      <p:sp>
        <p:nvSpPr>
          <p:cNvPr id="153" name="Google Shape;15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5:notes"/>
          <p:cNvSpPr txBox="1">
            <a:spLocks noGrp="1"/>
          </p:cNvSpPr>
          <p:nvPr>
            <p:ph type="body" idx="1"/>
          </p:nvPr>
        </p:nvSpPr>
        <p:spPr>
          <a:xfrm>
            <a:off x="974725" y="4560887"/>
            <a:ext cx="5365750" cy="4319587"/>
          </a:xfrm>
          <a:prstGeom prst="rect">
            <a:avLst/>
          </a:prstGeom>
          <a:noFill/>
          <a:ln>
            <a:noFill/>
          </a:ln>
        </p:spPr>
        <p:txBody>
          <a:bodyPr spcFirstLastPara="1" wrap="square" lIns="96525" tIns="48250" rIns="96525" bIns="482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48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7: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398" name="Google Shape;398;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22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9: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13" name="Google Shape;413;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95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05" name="Google Shape;405;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78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1: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29" name="Google Shape;429;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28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0:notes"/>
          <p:cNvSpPr txBox="1">
            <a:spLocks noGrp="1"/>
          </p:cNvSpPr>
          <p:nvPr>
            <p:ph type="body" idx="1"/>
          </p:nvPr>
        </p:nvSpPr>
        <p:spPr>
          <a:xfrm>
            <a:off x="974725" y="4560887"/>
            <a:ext cx="5365750" cy="4319587"/>
          </a:xfrm>
          <a:prstGeom prst="rect">
            <a:avLst/>
          </a:prstGeom>
        </p:spPr>
        <p:txBody>
          <a:bodyPr spcFirstLastPara="1" wrap="square" lIns="96525" tIns="48250" rIns="96525" bIns="48250" anchor="t" anchorCtr="0">
            <a:noAutofit/>
          </a:bodyPr>
          <a:lstStyle/>
          <a:p>
            <a:pPr marL="0" lvl="0" indent="0" algn="l" rtl="0">
              <a:spcBef>
                <a:spcPts val="0"/>
              </a:spcBef>
              <a:spcAft>
                <a:spcPts val="0"/>
              </a:spcAft>
              <a:buNone/>
            </a:pPr>
            <a:endParaRPr/>
          </a:p>
        </p:txBody>
      </p:sp>
      <p:sp>
        <p:nvSpPr>
          <p:cNvPr id="421" name="Google Shape;421;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729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1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Google Shape;100;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101" name="Google Shape;101;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21"/>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0" name="Google Shape;120;p23"/>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Tree>
    <p:extLst>
      <p:ext uri="{BB962C8B-B14F-4D97-AF65-F5344CB8AC3E}">
        <p14:creationId xmlns:p14="http://schemas.microsoft.com/office/powerpoint/2010/main" val="335203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3258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0223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0" name="Google Shape;40;p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1" name="Google Shape;41;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a:lvl1pPr>
            <a:lvl2pPr lvl="1" algn="ctr">
              <a:spcBef>
                <a:spcPts val="400"/>
              </a:spcBef>
              <a:spcAft>
                <a:spcPts val="0"/>
              </a:spcAft>
              <a:buClr>
                <a:schemeClr val="dk1"/>
              </a:buClr>
              <a:buSzPts val="2000"/>
              <a:buFont typeface="Times New Roman"/>
              <a:buNone/>
              <a:defRPr/>
            </a:lvl2pPr>
            <a:lvl3pPr lvl="2" algn="ctr">
              <a:spcBef>
                <a:spcPts val="360"/>
              </a:spcBef>
              <a:spcAft>
                <a:spcPts val="0"/>
              </a:spcAft>
              <a:buClr>
                <a:schemeClr val="dk1"/>
              </a:buClr>
              <a:buSzPts val="18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56" name="Google Shape;56;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66" name="Google Shape;66;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76" name="Google Shape;76;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77" name="Google Shape;77;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78" name="Google Shape;78;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79" name="Google Shape;79;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89" name="Google Shape;89;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90" name="Google Shape;90;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72" r:id="rId2"/>
    <p:sldLayoutId id="214748367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105" name="Google Shape;105;p2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6" name="Google Shape;106;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Google Shape;107;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Google Shape;115;p2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Google Shape;116;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Google Shape;117;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30" name="Google Shape;30;p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34" name="Google Shape;34;p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5" name="Google Shape;35;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6" name="Google Shape;36;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45" name="Google Shape;45;p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6" name="Google Shape;46;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50" name="Google Shape;50;p1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1" name="Google Shape;51;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2" name="Google Shape;52;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60" name="Google Shape;60;p1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70" name="Google Shape;70;p1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1" name="Google Shape;71;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2" name="Google Shape;72;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83" name="Google Shape;83;p1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4" name="Google Shape;84;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5" name="Google Shape;85;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9pPr>
          </a:lstStyle>
          <a:p>
            <a:endParaRPr/>
          </a:p>
        </p:txBody>
      </p:sp>
      <p:sp>
        <p:nvSpPr>
          <p:cNvPr id="94" name="Google Shape;94;p1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5" name="Google Shape;95;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6" name="Google Shape;96;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152400" y="381000"/>
            <a:ext cx="8991600" cy="1447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2"/>
              </a:buClr>
              <a:buSzPts val="2500"/>
              <a:buFont typeface="Times New Roman"/>
              <a:buNone/>
            </a:pPr>
            <a:r>
              <a:rPr lang="en-US" sz="2500" b="0" i="0" u="none" dirty="0">
                <a:solidFill>
                  <a:schemeClr val="dk2"/>
                </a:solidFill>
                <a:latin typeface="Times New Roman"/>
                <a:ea typeface="Times New Roman"/>
                <a:cs typeface="Times New Roman"/>
                <a:sym typeface="Times New Roman"/>
              </a:rPr>
              <a:t/>
            </a:r>
            <a:br>
              <a:rPr lang="en-US" sz="2500" b="0" i="0" u="none" dirty="0">
                <a:solidFill>
                  <a:schemeClr val="dk2"/>
                </a:solidFill>
                <a:latin typeface="Times New Roman"/>
                <a:ea typeface="Times New Roman"/>
                <a:cs typeface="Times New Roman"/>
                <a:sym typeface="Times New Roman"/>
              </a:rPr>
            </a:br>
            <a:r>
              <a:rPr lang="en-US" sz="4000" b="0" i="0" u="none" dirty="0">
                <a:solidFill>
                  <a:srgbClr val="FF0000"/>
                </a:solidFill>
                <a:sym typeface="Times New Roman"/>
              </a:rPr>
              <a:t>Computer Architecture I</a:t>
            </a:r>
            <a:br>
              <a:rPr lang="en-US" sz="4000" b="0" i="0" u="none" dirty="0">
                <a:solidFill>
                  <a:srgbClr val="FF0000"/>
                </a:solidFill>
                <a:sym typeface="Times New Roman"/>
              </a:rPr>
            </a:br>
            <a:r>
              <a:rPr lang="en-US" sz="4000" b="0" i="0" u="none" dirty="0" err="1">
                <a:solidFill>
                  <a:srgbClr val="FF0000"/>
                </a:solidFill>
                <a:sym typeface="Times New Roman"/>
              </a:rPr>
              <a:t>Luai</a:t>
            </a:r>
            <a:r>
              <a:rPr lang="en-US" sz="4000" b="0" i="0" u="none" dirty="0">
                <a:solidFill>
                  <a:srgbClr val="FF0000"/>
                </a:solidFill>
                <a:sym typeface="Times New Roman"/>
              </a:rPr>
              <a:t> M. </a:t>
            </a:r>
            <a:r>
              <a:rPr lang="en-US" sz="4000" b="0" i="0" u="none" dirty="0" err="1">
                <a:solidFill>
                  <a:srgbClr val="FF0000"/>
                </a:solidFill>
                <a:sym typeface="Times New Roman"/>
              </a:rPr>
              <a:t>Malhis</a:t>
            </a:r>
            <a:r>
              <a:rPr lang="en-US" sz="4000" b="0" i="0" u="none" dirty="0">
                <a:solidFill>
                  <a:srgbClr val="FF0000"/>
                </a:solidFill>
                <a:sym typeface="Times New Roman"/>
              </a:rPr>
              <a:t>, PhD</a:t>
            </a:r>
            <a:br>
              <a:rPr lang="en-US" sz="4000" b="0" i="0" u="none" dirty="0">
                <a:solidFill>
                  <a:srgbClr val="FF0000"/>
                </a:solidFill>
                <a:sym typeface="Times New Roman"/>
              </a:rPr>
            </a:br>
            <a:endParaRPr sz="4000" dirty="0">
              <a:solidFill>
                <a:srgbClr val="FF0000"/>
              </a:solidFill>
            </a:endParaRPr>
          </a:p>
        </p:txBody>
      </p:sp>
      <p:sp>
        <p:nvSpPr>
          <p:cNvPr id="128" name="Google Shape;128;p24"/>
          <p:cNvSpPr txBox="1">
            <a:spLocks noGrp="1"/>
          </p:cNvSpPr>
          <p:nvPr>
            <p:ph type="body" idx="1"/>
          </p:nvPr>
        </p:nvSpPr>
        <p:spPr>
          <a:xfrm>
            <a:off x="174625" y="1752600"/>
            <a:ext cx="8632492"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200"/>
              <a:buFont typeface="Times New Roman"/>
              <a:buChar char="•"/>
            </a:pPr>
            <a:r>
              <a:rPr lang="en-US" b="0" i="0" u="none" strike="noStrike" cap="none" dirty="0">
                <a:solidFill>
                  <a:schemeClr val="dk1"/>
                </a:solidFill>
                <a:sym typeface="Times New Roman"/>
              </a:rPr>
              <a:t>Course </a:t>
            </a:r>
            <a:r>
              <a:rPr lang="en-US" b="0" i="0" u="none" strike="noStrike" cap="none" dirty="0" smtClean="0">
                <a:solidFill>
                  <a:schemeClr val="dk1"/>
                </a:solidFill>
                <a:sym typeface="Times New Roman"/>
              </a:rPr>
              <a:t>covers:</a:t>
            </a:r>
            <a:endParaRPr dirty="0"/>
          </a:p>
          <a:p>
            <a:pPr marL="342900" marR="0" lvl="0" indent="-342900" algn="l" rtl="0">
              <a:lnSpc>
                <a:spcPct val="100000"/>
              </a:lnSpc>
              <a:spcBef>
                <a:spcPts val="440"/>
              </a:spcBef>
              <a:spcAft>
                <a:spcPts val="0"/>
              </a:spcAft>
              <a:buClr>
                <a:schemeClr val="dk1"/>
              </a:buClr>
              <a:buSzPts val="2200"/>
              <a:buFont typeface="Times New Roman"/>
              <a:buNone/>
            </a:pPr>
            <a:r>
              <a:rPr lang="en-US" b="0" i="0" u="none" strike="noStrike" cap="none" dirty="0">
                <a:solidFill>
                  <a:schemeClr val="dk1"/>
                </a:solidFill>
                <a:sym typeface="Times New Roman"/>
              </a:rPr>
              <a:t>     Processor design and implementation</a:t>
            </a:r>
            <a:endParaRPr dirty="0"/>
          </a:p>
          <a:p>
            <a:pPr marL="342900" marR="0" lvl="0" indent="-342900" algn="l" rtl="0">
              <a:lnSpc>
                <a:spcPct val="100000"/>
              </a:lnSpc>
              <a:spcBef>
                <a:spcPts val="440"/>
              </a:spcBef>
              <a:spcAft>
                <a:spcPts val="0"/>
              </a:spcAft>
              <a:buClr>
                <a:schemeClr val="dk1"/>
              </a:buClr>
              <a:buSzPts val="2200"/>
              <a:buFont typeface="Times New Roman"/>
              <a:buNone/>
            </a:pPr>
            <a:r>
              <a:rPr lang="en-US" b="0" i="0" u="none" strike="noStrike" cap="none" dirty="0">
                <a:solidFill>
                  <a:schemeClr val="dk1"/>
                </a:solidFill>
                <a:sym typeface="Times New Roman"/>
              </a:rPr>
              <a:t>     Memory Design and implementation</a:t>
            </a:r>
            <a:endParaRPr dirty="0"/>
          </a:p>
          <a:p>
            <a:pPr marL="342900" marR="0" lvl="0" indent="-342900" algn="l" rtl="0">
              <a:lnSpc>
                <a:spcPct val="100000"/>
              </a:lnSpc>
              <a:spcBef>
                <a:spcPts val="440"/>
              </a:spcBef>
              <a:spcAft>
                <a:spcPts val="0"/>
              </a:spcAft>
              <a:buClr>
                <a:schemeClr val="dk1"/>
              </a:buClr>
              <a:buSzPts val="2200"/>
              <a:buFont typeface="Times New Roman"/>
              <a:buNone/>
            </a:pPr>
            <a:r>
              <a:rPr lang="en-US" b="0" i="0" u="none" strike="noStrike" cap="none" dirty="0">
                <a:solidFill>
                  <a:schemeClr val="dk1"/>
                </a:solidFill>
                <a:sym typeface="Times New Roman"/>
              </a:rPr>
              <a:t>     Text Book: </a:t>
            </a:r>
            <a:r>
              <a:rPr lang="en-US" b="1" i="0" u="none" strike="noStrike" cap="none" dirty="0">
                <a:solidFill>
                  <a:schemeClr val="dk1"/>
                </a:solidFill>
                <a:sym typeface="Times New Roman"/>
              </a:rPr>
              <a:t>Computer Organization and Design,    </a:t>
            </a:r>
            <a:endParaRPr dirty="0"/>
          </a:p>
          <a:p>
            <a:pPr marL="342900" marR="0" lvl="0" indent="-342900" algn="l" rtl="0">
              <a:lnSpc>
                <a:spcPct val="100000"/>
              </a:lnSpc>
              <a:spcBef>
                <a:spcPts val="440"/>
              </a:spcBef>
              <a:spcAft>
                <a:spcPts val="0"/>
              </a:spcAft>
              <a:buClr>
                <a:schemeClr val="dk1"/>
              </a:buClr>
              <a:buSzPts val="2200"/>
              <a:buFont typeface="Times New Roman"/>
              <a:buNone/>
            </a:pPr>
            <a:r>
              <a:rPr lang="en-US" b="1" i="0" u="none" strike="noStrike" cap="none" dirty="0">
                <a:solidFill>
                  <a:schemeClr val="dk1"/>
                </a:solidFill>
                <a:sym typeface="Times New Roman"/>
              </a:rPr>
              <a:t>       The Hardware/Software Interface by Hennessy  and Patterson</a:t>
            </a:r>
            <a:r>
              <a:rPr lang="en-US" b="1" i="0" u="none" strike="noStrike" cap="none" dirty="0" smtClean="0">
                <a:solidFill>
                  <a:schemeClr val="dk1"/>
                </a:solidFill>
                <a:sym typeface="Times New Roman"/>
              </a:rPr>
              <a:t>.</a:t>
            </a:r>
          </a:p>
          <a:p>
            <a:pPr marL="342900" marR="0" lvl="0" indent="-342900" algn="l" rtl="0">
              <a:lnSpc>
                <a:spcPct val="100000"/>
              </a:lnSpc>
              <a:spcBef>
                <a:spcPts val="440"/>
              </a:spcBef>
              <a:spcAft>
                <a:spcPts val="0"/>
              </a:spcAft>
              <a:buClr>
                <a:schemeClr val="dk1"/>
              </a:buClr>
              <a:buSzPts val="2200"/>
              <a:buFont typeface="Times New Roman"/>
              <a:buNone/>
            </a:pPr>
            <a:endParaRPr b="0" i="0" u="none" strike="noStrike" cap="none" dirty="0">
              <a:solidFill>
                <a:schemeClr val="dk1"/>
              </a:solidFill>
              <a:sym typeface="Times New Roman"/>
            </a:endParaRPr>
          </a:p>
          <a:p>
            <a:pPr marL="342900" marR="0" lvl="0" indent="-342900" algn="l" rtl="0">
              <a:lnSpc>
                <a:spcPct val="100000"/>
              </a:lnSpc>
              <a:spcBef>
                <a:spcPts val="440"/>
              </a:spcBef>
              <a:spcAft>
                <a:spcPts val="0"/>
              </a:spcAft>
              <a:buClr>
                <a:schemeClr val="dk1"/>
              </a:buClr>
              <a:buSzPts val="2200"/>
              <a:buFont typeface="Times New Roman"/>
              <a:buChar char="•"/>
            </a:pPr>
            <a:r>
              <a:rPr lang="en-US" b="0" i="0" u="none" strike="noStrike" cap="none" dirty="0">
                <a:solidFill>
                  <a:schemeClr val="dk1"/>
                </a:solidFill>
                <a:sym typeface="Times New Roman"/>
              </a:rPr>
              <a:t>Course grading: </a:t>
            </a:r>
            <a:endParaRPr b="0" i="0" u="none" strike="noStrike" cap="none" dirty="0">
              <a:solidFill>
                <a:schemeClr val="dk1"/>
              </a:solidFill>
              <a:sym typeface="Times New Roman"/>
            </a:endParaRPr>
          </a:p>
          <a:p>
            <a:pPr marL="342900" marR="0" lvl="0" indent="-342900" algn="l" rtl="0">
              <a:lnSpc>
                <a:spcPct val="100000"/>
              </a:lnSpc>
              <a:spcBef>
                <a:spcPts val="440"/>
              </a:spcBef>
              <a:spcAft>
                <a:spcPts val="0"/>
              </a:spcAft>
              <a:buClr>
                <a:schemeClr val="dk1"/>
              </a:buClr>
              <a:buSzPts val="2200"/>
              <a:buFont typeface="Times New Roman"/>
              <a:buNone/>
            </a:pPr>
            <a:r>
              <a:rPr lang="en-US" b="0" i="0" u="none" strike="noStrike" cap="none" dirty="0">
                <a:solidFill>
                  <a:schemeClr val="dk1"/>
                </a:solidFill>
                <a:sym typeface="Times New Roman"/>
              </a:rPr>
              <a:t>     </a:t>
            </a:r>
            <a:r>
              <a:rPr lang="en-US" dirty="0" smtClean="0"/>
              <a:t>Midterm </a:t>
            </a:r>
            <a:r>
              <a:rPr lang="en-US" b="0" i="0" u="none" strike="noStrike" cap="none" dirty="0" smtClean="0">
                <a:solidFill>
                  <a:schemeClr val="dk1"/>
                </a:solidFill>
                <a:sym typeface="Times New Roman"/>
              </a:rPr>
              <a:t> </a:t>
            </a:r>
            <a:r>
              <a:rPr lang="en-US" dirty="0"/>
              <a:t>E</a:t>
            </a:r>
            <a:r>
              <a:rPr lang="en-US" b="0" i="0" u="none" strike="noStrike" cap="none" dirty="0" smtClean="0">
                <a:solidFill>
                  <a:schemeClr val="dk1"/>
                </a:solidFill>
                <a:sym typeface="Times New Roman"/>
              </a:rPr>
              <a:t>xam :               </a:t>
            </a:r>
            <a:r>
              <a:rPr lang="en-US" b="0" i="0" u="none" strike="noStrike" cap="none" dirty="0">
                <a:solidFill>
                  <a:schemeClr val="dk1"/>
                </a:solidFill>
                <a:sym typeface="Times New Roman"/>
              </a:rPr>
              <a:t>30%</a:t>
            </a:r>
            <a:endParaRPr dirty="0"/>
          </a:p>
          <a:p>
            <a:pPr marL="342900" marR="0" lvl="0" indent="-342900" algn="l" rtl="0">
              <a:lnSpc>
                <a:spcPct val="100000"/>
              </a:lnSpc>
              <a:spcBef>
                <a:spcPts val="440"/>
              </a:spcBef>
              <a:spcAft>
                <a:spcPts val="0"/>
              </a:spcAft>
              <a:buClr>
                <a:schemeClr val="dk1"/>
              </a:buClr>
              <a:buSzPts val="2200"/>
              <a:buFont typeface="Times New Roman"/>
              <a:buNone/>
            </a:pPr>
            <a:r>
              <a:rPr lang="en-US" b="0" i="0" u="none" strike="noStrike" cap="none" dirty="0">
                <a:solidFill>
                  <a:schemeClr val="dk1"/>
                </a:solidFill>
                <a:sym typeface="Times New Roman"/>
              </a:rPr>
              <a:t>     </a:t>
            </a:r>
            <a:r>
              <a:rPr lang="en-US" dirty="0" smtClean="0"/>
              <a:t>Homework Assignments</a:t>
            </a:r>
            <a:r>
              <a:rPr lang="en-US" b="0" i="0" u="none" strike="noStrike" cap="none" dirty="0" smtClean="0">
                <a:solidFill>
                  <a:schemeClr val="dk1"/>
                </a:solidFill>
                <a:sym typeface="Times New Roman"/>
              </a:rPr>
              <a:t>:  20</a:t>
            </a:r>
            <a:r>
              <a:rPr lang="en-US" b="0" i="0" u="none" strike="noStrike" cap="none" dirty="0">
                <a:solidFill>
                  <a:schemeClr val="dk1"/>
                </a:solidFill>
                <a:sym typeface="Times New Roman"/>
              </a:rPr>
              <a:t>%</a:t>
            </a:r>
            <a:endParaRPr b="0" i="0" u="none" strike="noStrike" cap="none" dirty="0">
              <a:solidFill>
                <a:schemeClr val="dk1"/>
              </a:solidFill>
              <a:sym typeface="Times New Roman"/>
            </a:endParaRPr>
          </a:p>
          <a:p>
            <a:pPr marL="342900" marR="0" lvl="0" indent="-342900" algn="l" rtl="0">
              <a:lnSpc>
                <a:spcPct val="100000"/>
              </a:lnSpc>
              <a:spcBef>
                <a:spcPts val="440"/>
              </a:spcBef>
              <a:spcAft>
                <a:spcPts val="0"/>
              </a:spcAft>
              <a:buClr>
                <a:schemeClr val="dk1"/>
              </a:buClr>
              <a:buSzPts val="2200"/>
              <a:buFont typeface="Times New Roman"/>
              <a:buNone/>
            </a:pPr>
            <a:r>
              <a:rPr lang="en-US" b="0" i="0" u="none" strike="noStrike" cap="none" dirty="0">
                <a:solidFill>
                  <a:schemeClr val="dk1"/>
                </a:solidFill>
                <a:sym typeface="Times New Roman"/>
              </a:rPr>
              <a:t>     Final </a:t>
            </a:r>
            <a:r>
              <a:rPr lang="en-US" b="0" i="0" u="none" strike="noStrike" cap="none" dirty="0" smtClean="0">
                <a:solidFill>
                  <a:schemeClr val="dk1"/>
                </a:solidFill>
                <a:sym typeface="Times New Roman"/>
              </a:rPr>
              <a:t>Exam :                      50</a:t>
            </a:r>
            <a:r>
              <a:rPr lang="en-US" b="0" i="0" u="none" strike="noStrike" cap="none" dirty="0">
                <a:solidFill>
                  <a:schemeClr val="dk1"/>
                </a:solidFill>
                <a:sym typeface="Times New Roman"/>
              </a:rPr>
              <a:t>%,   </a:t>
            </a:r>
            <a:endParaRPr dirty="0"/>
          </a:p>
        </p:txBody>
      </p:sp>
      <p:sp>
        <p:nvSpPr>
          <p:cNvPr id="129" name="Google Shape;129;p2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4"/>
          <p:cNvSpPr txBox="1">
            <a:spLocks noGrp="1"/>
          </p:cNvSpPr>
          <p:nvPr>
            <p:ph type="title"/>
          </p:nvPr>
        </p:nvSpPr>
        <p:spPr>
          <a:xfrm>
            <a:off x="457200" y="28575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smtClean="0">
                <a:solidFill>
                  <a:srgbClr val="FF0000"/>
                </a:solidFill>
                <a:latin typeface="Times New Roman"/>
                <a:ea typeface="Times New Roman"/>
                <a:cs typeface="Times New Roman"/>
                <a:sym typeface="Times New Roman"/>
              </a:rPr>
              <a:t>Using </a:t>
            </a:r>
            <a:r>
              <a:rPr lang="en-US" sz="2800" b="0" i="0" u="none" dirty="0">
                <a:solidFill>
                  <a:srgbClr val="FF0000"/>
                </a:solidFill>
                <a:sym typeface="Times New Roman"/>
              </a:rPr>
              <a:t>Register Only (MIPS)</a:t>
            </a:r>
            <a:br>
              <a:rPr lang="en-US" sz="2800" b="0" i="0" u="none" dirty="0">
                <a:solidFill>
                  <a:srgbClr val="FF0000"/>
                </a:solidFill>
                <a:sym typeface="Times New Roman"/>
              </a:rPr>
            </a:br>
            <a:endParaRPr dirty="0">
              <a:solidFill>
                <a:srgbClr val="FF0000"/>
              </a:solidFill>
            </a:endParaRPr>
          </a:p>
        </p:txBody>
      </p:sp>
      <p:sp>
        <p:nvSpPr>
          <p:cNvPr id="432" name="Google Shape;432;p54"/>
          <p:cNvSpPr txBox="1">
            <a:spLocks noGrp="1"/>
          </p:cNvSpPr>
          <p:nvPr>
            <p:ph type="body" idx="1"/>
          </p:nvPr>
        </p:nvSpPr>
        <p:spPr>
          <a:xfrm>
            <a:off x="352425" y="1017587"/>
            <a:ext cx="8458200" cy="472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ALL  Operands must be in Registers or  at most one constant  in an </a:t>
            </a:r>
            <a:r>
              <a:rPr lang="en-US" sz="2000" b="0" i="0" u="none" dirty="0" smtClean="0">
                <a:solidFill>
                  <a:schemeClr val="dk1"/>
                </a:solidFill>
                <a:latin typeface="Times New Roman"/>
                <a:ea typeface="Times New Roman"/>
                <a:cs typeface="Times New Roman"/>
                <a:sym typeface="Times New Roman"/>
              </a:rPr>
              <a:t>instruction</a:t>
            </a:r>
          </a:p>
          <a:p>
            <a:pPr marL="0" marR="0" lvl="0" indent="0" algn="l" rtl="0">
              <a:lnSpc>
                <a:spcPct val="100000"/>
              </a:lnSpc>
              <a:spcBef>
                <a:spcPts val="400"/>
              </a:spcBef>
              <a:spcAft>
                <a:spcPts val="0"/>
              </a:spcAft>
              <a:buClr>
                <a:schemeClr val="dk1"/>
              </a:buClr>
              <a:buSzPts val="2000"/>
              <a:buFont typeface="Times New Roman"/>
              <a:buNone/>
            </a:pPr>
            <a:r>
              <a:rPr lang="en-US" sz="2000" dirty="0" smtClean="0"/>
              <a:t>A= B+C </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r>
              <a:rPr lang="en-US" sz="2000" b="0" i="0" u="none" dirty="0">
                <a:solidFill>
                  <a:schemeClr val="dk1"/>
                </a:solidFill>
                <a:latin typeface="Times New Roman"/>
                <a:ea typeface="Times New Roman"/>
                <a:cs typeface="Times New Roman"/>
                <a:sym typeface="Times New Roman"/>
              </a:rPr>
              <a:t>LOAD R1, B</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LOAD R2, C</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ADD R3,R1,R2</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STORE R3,A</a:t>
            </a:r>
            <a:endParaRPr dirty="0"/>
          </a:p>
          <a:p>
            <a:pPr marL="0" marR="0" lvl="0" indent="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  = B + 5</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r>
              <a:rPr lang="en-US" sz="2000" b="0" i="0" u="none" dirty="0">
                <a:solidFill>
                  <a:schemeClr val="dk1"/>
                </a:solidFill>
                <a:latin typeface="Times New Roman"/>
                <a:ea typeface="Times New Roman"/>
                <a:cs typeface="Times New Roman"/>
                <a:sym typeface="Times New Roman"/>
              </a:rPr>
              <a:t>LOAD R1,B</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ADD  R2,R1,5</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STORE  R2,A</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sp>
        <p:nvSpPr>
          <p:cNvPr id="434" name="Google Shape;434;p5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10</a:t>
            </a:fld>
            <a:endParaRPr/>
          </a:p>
        </p:txBody>
      </p:sp>
    </p:spTree>
    <p:extLst>
      <p:ext uri="{BB962C8B-B14F-4D97-AF65-F5344CB8AC3E}">
        <p14:creationId xmlns:p14="http://schemas.microsoft.com/office/powerpoint/2010/main" val="284534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3"/>
          <p:cNvSpPr txBox="1">
            <a:spLocks noGrp="1"/>
          </p:cNvSpPr>
          <p:nvPr>
            <p:ph type="title"/>
          </p:nvPr>
        </p:nvSpPr>
        <p:spPr>
          <a:xfrm>
            <a:off x="609600" y="228600"/>
            <a:ext cx="7772400" cy="60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dirty="0" smtClean="0">
                <a:solidFill>
                  <a:srgbClr val="FF0000"/>
                </a:solidFill>
              </a:rPr>
              <a:t>Register-Memory and Memory-Memory</a:t>
            </a:r>
            <a:endParaRPr dirty="0">
              <a:solidFill>
                <a:srgbClr val="FF0000"/>
              </a:solidFill>
            </a:endParaRPr>
          </a:p>
        </p:txBody>
      </p:sp>
      <p:sp>
        <p:nvSpPr>
          <p:cNvPr id="424" name="Google Shape;424;p53"/>
          <p:cNvSpPr txBox="1">
            <a:spLocks noGrp="1"/>
          </p:cNvSpPr>
          <p:nvPr>
            <p:ph type="body" idx="1"/>
          </p:nvPr>
        </p:nvSpPr>
        <p:spPr>
          <a:xfrm>
            <a:off x="533400" y="990600"/>
            <a:ext cx="77724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X86 one operand in memory</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r>
              <a:rPr lang="en-US" sz="2400" b="0" i="0" u="none" dirty="0" smtClean="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A = B+C</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Mov</a:t>
            </a:r>
            <a:r>
              <a:rPr lang="en-US" sz="2400" b="0" i="0" u="none" dirty="0">
                <a:solidFill>
                  <a:schemeClr val="dk1"/>
                </a:solidFill>
                <a:latin typeface="Times New Roman"/>
                <a:ea typeface="Times New Roman"/>
                <a:cs typeface="Times New Roman"/>
                <a:sym typeface="Times New Roman"/>
              </a:rPr>
              <a:t>  AX, B</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ADD AX,C</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MOV A,AX </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You Do A = B/5 - C</a:t>
            </a:r>
            <a:endParaRPr dirty="0"/>
          </a:p>
          <a:p>
            <a:pPr marL="342900" marR="0" lvl="0" indent="-3429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VAX ALL Operands in </a:t>
            </a:r>
            <a:r>
              <a:rPr lang="en-US" sz="2400" b="0" i="0" u="none" dirty="0" smtClean="0">
                <a:solidFill>
                  <a:schemeClr val="dk1"/>
                </a:solidFill>
                <a:latin typeface="Times New Roman"/>
                <a:ea typeface="Times New Roman"/>
                <a:cs typeface="Times New Roman"/>
                <a:sym typeface="Times New Roman"/>
              </a:rPr>
              <a:t>Memory</a:t>
            </a:r>
          </a:p>
          <a:p>
            <a:pPr marL="0" marR="0" lvl="0" indent="0" algn="l" rtl="0">
              <a:lnSpc>
                <a:spcPct val="100000"/>
              </a:lnSpc>
              <a:spcBef>
                <a:spcPts val="480"/>
              </a:spcBef>
              <a:spcAft>
                <a:spcPts val="0"/>
              </a:spcAft>
              <a:buClr>
                <a:schemeClr val="dk1"/>
              </a:buClr>
              <a:buSzPts val="2400"/>
              <a:buNone/>
            </a:pPr>
            <a:r>
              <a:rPr lang="en-US" dirty="0"/>
              <a:t> </a:t>
            </a:r>
            <a:r>
              <a:rPr lang="en-US" dirty="0" smtClean="0"/>
              <a:t>        A  =B+C </a:t>
            </a:r>
            <a:r>
              <a:rPr lang="en-US" sz="2400" b="0" i="0" u="none" dirty="0" smtClean="0">
                <a:solidFill>
                  <a:schemeClr val="dk1"/>
                </a:solidFill>
                <a:latin typeface="Times New Roman"/>
                <a:ea typeface="Times New Roman"/>
                <a:cs typeface="Times New Roman"/>
                <a:sym typeface="Times New Roman"/>
              </a:rPr>
              <a:t> </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ADD A,B,C</a:t>
            </a:r>
            <a:endParaRPr dirty="0"/>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You Do A = B/5 – C;</a:t>
            </a:r>
            <a:endParaRPr dirty="0"/>
          </a:p>
          <a:p>
            <a:pPr marL="342900" marR="0" lvl="0" indent="-190500" algn="l" rtl="0">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sp>
        <p:nvSpPr>
          <p:cNvPr id="425" name="Google Shape;425;p53"/>
          <p:cNvSpPr txBox="1"/>
          <p:nvPr/>
        </p:nvSpPr>
        <p:spPr>
          <a:xfrm>
            <a:off x="6858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p:txBody>
      </p:sp>
      <p:sp>
        <p:nvSpPr>
          <p:cNvPr id="426" name="Google Shape;426;p5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11</a:t>
            </a:fld>
            <a:endParaRPr/>
          </a:p>
        </p:txBody>
      </p:sp>
    </p:spTree>
    <p:extLst>
      <p:ext uri="{BB962C8B-B14F-4D97-AF65-F5344CB8AC3E}">
        <p14:creationId xmlns:p14="http://schemas.microsoft.com/office/powerpoint/2010/main" val="438085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285750"/>
            <a:ext cx="7553325" cy="695325"/>
          </a:xfrm>
        </p:spPr>
        <p:txBody>
          <a:bodyPr/>
          <a:lstStyle/>
          <a:p>
            <a:r>
              <a:rPr lang="en-US" dirty="0" smtClean="0">
                <a:solidFill>
                  <a:srgbClr val="FF0000"/>
                </a:solidFill>
              </a:rPr>
              <a:t>ISA’s classifications </a:t>
            </a:r>
            <a:endParaRPr lang="en-US" dirty="0">
              <a:solidFill>
                <a:srgbClr val="FF0000"/>
              </a:solidFill>
            </a:endParaRPr>
          </a:p>
        </p:txBody>
      </p:sp>
      <p:sp>
        <p:nvSpPr>
          <p:cNvPr id="3" name="Text Placeholder 2"/>
          <p:cNvSpPr>
            <a:spLocks noGrp="1"/>
          </p:cNvSpPr>
          <p:nvPr>
            <p:ph type="body" idx="1"/>
          </p:nvPr>
        </p:nvSpPr>
        <p:spPr>
          <a:xfrm>
            <a:off x="400050" y="1285875"/>
            <a:ext cx="7772400" cy="5419725"/>
          </a:xfrm>
        </p:spPr>
        <p:txBody>
          <a:bodyPr/>
          <a:lstStyle/>
          <a:p>
            <a:r>
              <a:rPr lang="en-US" dirty="0" smtClean="0"/>
              <a:t>Complex instruction set computers (CISC): 60’s and 70’s were </a:t>
            </a:r>
            <a:r>
              <a:rPr lang="en-US" dirty="0"/>
              <a:t>very </a:t>
            </a:r>
            <a:r>
              <a:rPr lang="en-US" dirty="0" smtClean="0"/>
              <a:t>complex</a:t>
            </a:r>
            <a:r>
              <a:rPr lang="en-US" dirty="0"/>
              <a:t> </a:t>
            </a:r>
            <a:r>
              <a:rPr lang="en-US" dirty="0" smtClean="0"/>
              <a:t>Necessary </a:t>
            </a:r>
            <a:r>
              <a:rPr lang="en-US" dirty="0"/>
              <a:t>to reduce </a:t>
            </a:r>
            <a:r>
              <a:rPr lang="en-US" dirty="0" smtClean="0"/>
              <a:t> the </a:t>
            </a:r>
            <a:r>
              <a:rPr lang="en-US" dirty="0"/>
              <a:t>number of </a:t>
            </a:r>
            <a:r>
              <a:rPr lang="en-US" dirty="0" smtClean="0"/>
              <a:t>instructions required </a:t>
            </a:r>
            <a:r>
              <a:rPr lang="en-US" dirty="0"/>
              <a:t>to </a:t>
            </a:r>
            <a:r>
              <a:rPr lang="en-US" dirty="0" smtClean="0"/>
              <a:t> fit </a:t>
            </a:r>
            <a:r>
              <a:rPr lang="en-US" dirty="0"/>
              <a:t>a program into memory.</a:t>
            </a:r>
          </a:p>
          <a:p>
            <a:pPr marL="114300" indent="0">
              <a:buNone/>
            </a:pPr>
            <a:r>
              <a:rPr lang="en-US" dirty="0"/>
              <a:t> </a:t>
            </a:r>
            <a:r>
              <a:rPr lang="en-US" dirty="0" smtClean="0"/>
              <a:t>    However, also </a:t>
            </a:r>
            <a:r>
              <a:rPr lang="en-US" dirty="0"/>
              <a:t>greatly increased </a:t>
            </a:r>
            <a:r>
              <a:rPr lang="en-US" dirty="0" smtClean="0"/>
              <a:t>the </a:t>
            </a:r>
            <a:r>
              <a:rPr lang="en-US" dirty="0"/>
              <a:t>complexity of the </a:t>
            </a:r>
          </a:p>
          <a:p>
            <a:pPr marL="114300" indent="0">
              <a:buNone/>
            </a:pPr>
            <a:r>
              <a:rPr lang="en-US" dirty="0" smtClean="0"/>
              <a:t>     ISA </a:t>
            </a:r>
            <a:r>
              <a:rPr lang="en-US" dirty="0"/>
              <a:t>as well</a:t>
            </a:r>
            <a:r>
              <a:rPr lang="en-US" dirty="0" smtClean="0"/>
              <a:t>. The Philosophy is build a complex processor  </a:t>
            </a:r>
          </a:p>
          <a:p>
            <a:pPr marL="114300" indent="0">
              <a:buNone/>
            </a:pPr>
            <a:r>
              <a:rPr lang="en-US" dirty="0"/>
              <a:t> </a:t>
            </a:r>
            <a:r>
              <a:rPr lang="en-US" dirty="0" smtClean="0"/>
              <a:t>     and keep small program size. </a:t>
            </a:r>
          </a:p>
          <a:p>
            <a:pPr marL="114300" indent="0">
              <a:buNone/>
            </a:pPr>
            <a:endParaRPr lang="en-US" dirty="0"/>
          </a:p>
          <a:p>
            <a:r>
              <a:rPr lang="en-US" dirty="0" smtClean="0"/>
              <a:t>Reduce instruction Set Computers:  The Goal is to </a:t>
            </a:r>
            <a:r>
              <a:rPr lang="en-US" dirty="0"/>
              <a:t>reduce the complexity of the ISA while </a:t>
            </a:r>
            <a:r>
              <a:rPr lang="en-US" dirty="0" smtClean="0"/>
              <a:t>maintaining </a:t>
            </a:r>
            <a:r>
              <a:rPr lang="en-US" dirty="0"/>
              <a:t>or increasing performance</a:t>
            </a:r>
            <a:r>
              <a:rPr lang="en-US" dirty="0" smtClean="0"/>
              <a:t>?  The philosophy is large and we need to optimize the processor design to improve performance since and design simple instruction set.  Program size is not an issue. Focus on simplify  and  fast execution. </a:t>
            </a:r>
            <a:endParaRPr lang="en-US" dirty="0"/>
          </a:p>
          <a:p>
            <a:pPr marL="114300" indent="0">
              <a:buNone/>
            </a:pPr>
            <a:r>
              <a:rPr lang="en-US" dirty="0"/>
              <a:t/>
            </a:r>
            <a:br>
              <a:rPr lang="en-US"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87272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sym typeface="Times New Roman"/>
              </a:rPr>
              <a:t>CISC Design </a:t>
            </a:r>
            <a:endParaRPr dirty="0">
              <a:solidFill>
                <a:srgbClr val="FF0000"/>
              </a:solidFill>
            </a:endParaRPr>
          </a:p>
        </p:txBody>
      </p:sp>
      <p:sp>
        <p:nvSpPr>
          <p:cNvPr id="364" name="Google Shape;364;p4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Complex Instruction Set Computers  were very complex</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Necessary to reduce the number of instructions required to fit a program into memory.</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However, also greatly increased the complexity of the ISA as well.</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How do we reduce the complexity of the ISA while maintaining or increasing performance? Go to  RISC</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65" name="Google Shape;365;p4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647700" y="228600"/>
            <a:ext cx="7810500" cy="60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sym typeface="Times New Roman"/>
              </a:rPr>
              <a:t>Reduced Instruction Set Computer (RISC)</a:t>
            </a:r>
            <a:endParaRPr dirty="0">
              <a:solidFill>
                <a:srgbClr val="FF0000"/>
              </a:solidFill>
            </a:endParaRPr>
          </a:p>
        </p:txBody>
      </p:sp>
      <p:sp>
        <p:nvSpPr>
          <p:cNvPr id="372" name="Google Shape;372;p46"/>
          <p:cNvSpPr txBox="1">
            <a:spLocks noGrp="1"/>
          </p:cNvSpPr>
          <p:nvPr>
            <p:ph type="body" idx="1"/>
          </p:nvPr>
        </p:nvSpPr>
        <p:spPr>
          <a:xfrm>
            <a:off x="228600" y="990600"/>
            <a:ext cx="4495800"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Dave Patterson</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RISC Project, 1982</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UC Berkeley</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RISC-I: ½ transistors &amp; 3x faster</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Influences: Sun SPARC, namesake of industry</a:t>
            </a:r>
            <a:endParaRPr/>
          </a:p>
        </p:txBody>
      </p:sp>
      <p:sp>
        <p:nvSpPr>
          <p:cNvPr id="373" name="Google Shape;373;p46"/>
          <p:cNvSpPr txBox="1">
            <a:spLocks noGrp="1"/>
          </p:cNvSpPr>
          <p:nvPr>
            <p:ph type="body" idx="2"/>
          </p:nvPr>
        </p:nvSpPr>
        <p:spPr>
          <a:xfrm>
            <a:off x="4648200" y="762000"/>
            <a:ext cx="4495800" cy="5715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John L. Hennessy</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MIPS, 1981</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Stanford</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Simple pipelining, keep full</a:t>
            </a:r>
            <a:endParaRPr/>
          </a:p>
          <a:p>
            <a:pPr marL="573087" marR="0" lvl="1" indent="-457199"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Influences: MIPS computer system, PlayStation, Nintendo</a:t>
            </a:r>
            <a:endParaRPr/>
          </a:p>
        </p:txBody>
      </p:sp>
      <p:pic>
        <p:nvPicPr>
          <p:cNvPr id="374" name="Google Shape;374;p46"/>
          <p:cNvPicPr preferRelativeResize="0"/>
          <p:nvPr/>
        </p:nvPicPr>
        <p:blipFill rotWithShape="1">
          <a:blip r:embed="rId3">
            <a:alphaModFix/>
          </a:blip>
          <a:srcRect/>
          <a:stretch/>
        </p:blipFill>
        <p:spPr>
          <a:xfrm>
            <a:off x="381000" y="3962400"/>
            <a:ext cx="3797300" cy="2527300"/>
          </a:xfrm>
          <a:prstGeom prst="rect">
            <a:avLst/>
          </a:prstGeom>
          <a:noFill/>
          <a:ln>
            <a:noFill/>
          </a:ln>
        </p:spPr>
      </p:pic>
      <p:pic>
        <p:nvPicPr>
          <p:cNvPr id="375" name="Google Shape;375;p46"/>
          <p:cNvPicPr preferRelativeResize="0"/>
          <p:nvPr/>
        </p:nvPicPr>
        <p:blipFill rotWithShape="1">
          <a:blip r:embed="rId4">
            <a:alphaModFix/>
          </a:blip>
          <a:srcRect/>
          <a:stretch/>
        </p:blipFill>
        <p:spPr>
          <a:xfrm>
            <a:off x="4495800" y="3962400"/>
            <a:ext cx="4446587" cy="21209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609600" y="0"/>
            <a:ext cx="77724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Reduced Instruction Set Computer (RISC)</a:t>
            </a:r>
            <a:endParaRPr/>
          </a:p>
        </p:txBody>
      </p:sp>
      <p:sp>
        <p:nvSpPr>
          <p:cNvPr id="381" name="Google Shape;381;p47"/>
          <p:cNvSpPr txBox="1">
            <a:spLocks noGrp="1"/>
          </p:cNvSpPr>
          <p:nvPr>
            <p:ph type="body" idx="1"/>
          </p:nvPr>
        </p:nvSpPr>
        <p:spPr>
          <a:xfrm>
            <a:off x="228600" y="1139825"/>
            <a:ext cx="8686800" cy="54895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MIPS Design Principles</a:t>
            </a:r>
            <a:endParaRPr/>
          </a:p>
          <a:p>
            <a:pPr marL="342900" marR="0" lvl="0" indent="-1651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Simplicity favors regularity</a:t>
            </a:r>
            <a:endParaRPr/>
          </a:p>
          <a:p>
            <a:pPr marL="742950" marR="0" lvl="1" indent="-285750" algn="l" rtl="0">
              <a:lnSpc>
                <a:spcPct val="9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32 bit instructions</a:t>
            </a:r>
            <a:endParaRPr/>
          </a:p>
          <a:p>
            <a:pPr marL="742950" marR="0" lvl="1" indent="-133350" algn="l" rtl="0">
              <a:lnSpc>
                <a:spcPct val="90000"/>
              </a:lnSpc>
              <a:spcBef>
                <a:spcPts val="48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Smaller is faster</a:t>
            </a:r>
            <a:endParaRPr/>
          </a:p>
          <a:p>
            <a:pPr marL="742950" marR="0" lvl="1" indent="-285750" algn="l" rtl="0">
              <a:lnSpc>
                <a:spcPct val="9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Small register file</a:t>
            </a:r>
            <a:endParaRPr/>
          </a:p>
          <a:p>
            <a:pPr marL="742950" marR="0" lvl="1" indent="-133350" algn="l" rtl="0">
              <a:lnSpc>
                <a:spcPct val="90000"/>
              </a:lnSpc>
              <a:spcBef>
                <a:spcPts val="48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Make the common case fast</a:t>
            </a:r>
            <a:endParaRPr/>
          </a:p>
          <a:p>
            <a:pPr marL="742950" marR="0" lvl="1" indent="-285750" algn="l" rtl="0">
              <a:lnSpc>
                <a:spcPct val="9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Include support for constants</a:t>
            </a:r>
            <a:endParaRPr/>
          </a:p>
          <a:p>
            <a:pPr marL="342900" marR="0" lvl="0" indent="-1651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Good design demands good compromises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704850" y="28575"/>
            <a:ext cx="7410450" cy="9636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sym typeface="Times New Roman"/>
              </a:rPr>
              <a:t>Reduced Instruction Set Computer</a:t>
            </a:r>
            <a:endParaRPr dirty="0">
              <a:solidFill>
                <a:srgbClr val="FF0000"/>
              </a:solidFill>
            </a:endParaRPr>
          </a:p>
        </p:txBody>
      </p:sp>
      <p:sp>
        <p:nvSpPr>
          <p:cNvPr id="388" name="Google Shape;388;p48"/>
          <p:cNvSpPr txBox="1">
            <a:spLocks noGrp="1"/>
          </p:cNvSpPr>
          <p:nvPr>
            <p:ph type="body" idx="1"/>
          </p:nvPr>
        </p:nvSpPr>
        <p:spPr>
          <a:xfrm>
            <a:off x="466725" y="1123950"/>
            <a:ext cx="8524875" cy="55816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MIPS = Reduced Instruction Set Computer (</a:t>
            </a:r>
            <a:r>
              <a:rPr lang="en-US" sz="2400" b="0" i="0" u="none" dirty="0" err="1">
                <a:solidFill>
                  <a:schemeClr val="dk1"/>
                </a:solidFill>
                <a:latin typeface="Times New Roman"/>
                <a:ea typeface="Times New Roman"/>
                <a:cs typeface="Times New Roman"/>
                <a:sym typeface="Times New Roman"/>
              </a:rPr>
              <a:t>RlSC</a:t>
            </a:r>
            <a:r>
              <a:rPr lang="en-US" sz="2400" b="0" i="0" u="none" dirty="0">
                <a:solidFill>
                  <a:schemeClr val="dk1"/>
                </a:solidFill>
                <a:latin typeface="Times New Roman"/>
                <a:ea typeface="Times New Roman"/>
                <a:cs typeface="Times New Roman"/>
                <a:sym typeface="Times New Roman"/>
              </a:rPr>
              <a:t>)</a:t>
            </a:r>
            <a:endParaRPr dirty="0"/>
          </a:p>
          <a:p>
            <a:pPr marL="742950" marR="0" lvl="1" indent="-285750" algn="l" rtl="0">
              <a:lnSpc>
                <a:spcPct val="100000"/>
              </a:lnSpc>
              <a:spcBef>
                <a:spcPts val="400"/>
              </a:spcBef>
              <a:spcAft>
                <a:spcPts val="0"/>
              </a:spcAft>
              <a:buClr>
                <a:schemeClr val="dk1"/>
              </a:buClr>
              <a:buSzPts val="2000"/>
              <a:buFont typeface="Times New Roman"/>
              <a:buChar char="–"/>
            </a:pPr>
            <a:r>
              <a:rPr lang="en-US" sz="2400" b="0" i="0" u="none" strike="noStrike" cap="none" dirty="0">
                <a:solidFill>
                  <a:schemeClr val="dk1"/>
                </a:solidFill>
                <a:sym typeface="Times New Roman"/>
              </a:rPr>
              <a:t>small number  of instructions are 32 bits each, 3 formats</a:t>
            </a:r>
            <a:endParaRPr sz="2400" dirty="0"/>
          </a:p>
          <a:p>
            <a:pPr marL="742950" marR="0" lvl="1" indent="-285750" algn="l" rtl="0">
              <a:lnSpc>
                <a:spcPct val="100000"/>
              </a:lnSpc>
              <a:spcBef>
                <a:spcPts val="400"/>
              </a:spcBef>
              <a:spcAft>
                <a:spcPts val="0"/>
              </a:spcAft>
              <a:buClr>
                <a:schemeClr val="dk1"/>
              </a:buClr>
              <a:buSzPts val="2000"/>
              <a:buFont typeface="Times New Roman"/>
              <a:buChar char="–"/>
            </a:pPr>
            <a:r>
              <a:rPr lang="en-US" sz="2400" b="0" i="0" u="none" strike="noStrike" cap="none" dirty="0">
                <a:solidFill>
                  <a:schemeClr val="dk1"/>
                </a:solidFill>
                <a:sym typeface="Times New Roman"/>
              </a:rPr>
              <a:t>all operands in registers</a:t>
            </a:r>
            <a:endParaRPr sz="2400" dirty="0"/>
          </a:p>
          <a:p>
            <a:pPr marL="1143000" marR="0" lvl="2" indent="-228600" algn="l" rtl="0">
              <a:lnSpc>
                <a:spcPct val="100000"/>
              </a:lnSpc>
              <a:spcBef>
                <a:spcPts val="360"/>
              </a:spcBef>
              <a:spcAft>
                <a:spcPts val="0"/>
              </a:spcAft>
              <a:buClr>
                <a:schemeClr val="dk1"/>
              </a:buClr>
              <a:buSzPts val="1800"/>
              <a:buFont typeface="Times New Roman"/>
              <a:buChar char="•"/>
            </a:pPr>
            <a:r>
              <a:rPr lang="en-US" sz="2400" b="0" i="0" u="none" strike="noStrike" cap="none" dirty="0">
                <a:solidFill>
                  <a:schemeClr val="dk1"/>
                </a:solidFill>
                <a:sym typeface="Times New Roman"/>
              </a:rPr>
              <a:t>almost all are 32 bits each</a:t>
            </a:r>
            <a:endParaRPr sz="2400" dirty="0"/>
          </a:p>
          <a:p>
            <a:pPr marL="742950" marR="0" lvl="1" indent="-285750" algn="l" rtl="0">
              <a:lnSpc>
                <a:spcPct val="100000"/>
              </a:lnSpc>
              <a:spcBef>
                <a:spcPts val="400"/>
              </a:spcBef>
              <a:spcAft>
                <a:spcPts val="0"/>
              </a:spcAft>
              <a:buClr>
                <a:schemeClr val="dk1"/>
              </a:buClr>
              <a:buSzPts val="2000"/>
              <a:buFont typeface="Times New Roman"/>
              <a:buChar char="–"/>
            </a:pPr>
            <a:r>
              <a:rPr lang="en-US" sz="2400" b="0" i="0" u="none" strike="noStrike" cap="none" dirty="0">
                <a:solidFill>
                  <a:schemeClr val="dk1"/>
                </a:solidFill>
                <a:sym typeface="Times New Roman"/>
              </a:rPr>
              <a:t>Few addressing mode  3 to 4 : </a:t>
            </a:r>
            <a:r>
              <a:rPr lang="en-US" sz="2400" b="0" i="0" u="none" strike="noStrike" cap="none" dirty="0" err="1">
                <a:solidFill>
                  <a:schemeClr val="dk1"/>
                </a:solidFill>
                <a:sym typeface="Times New Roman"/>
              </a:rPr>
              <a:t>e.g</a:t>
            </a:r>
            <a:r>
              <a:rPr lang="en-US" sz="2400" b="0" i="0" u="none" strike="noStrike" cap="none" dirty="0">
                <a:solidFill>
                  <a:schemeClr val="dk1"/>
                </a:solidFill>
                <a:sym typeface="Times New Roman"/>
              </a:rPr>
              <a:t> Mem[</a:t>
            </a:r>
            <a:r>
              <a:rPr lang="en-US" sz="2400" b="0" i="0" u="none" strike="noStrike" cap="none" dirty="0" err="1">
                <a:solidFill>
                  <a:schemeClr val="dk1"/>
                </a:solidFill>
                <a:sym typeface="Times New Roman"/>
              </a:rPr>
              <a:t>reg</a:t>
            </a:r>
            <a:r>
              <a:rPr lang="en-US" sz="2400" b="0" i="0" u="none" strike="noStrike" cap="none" dirty="0">
                <a:solidFill>
                  <a:schemeClr val="dk1"/>
                </a:solidFill>
                <a:sym typeface="Times New Roman"/>
              </a:rPr>
              <a:t> + </a:t>
            </a:r>
            <a:r>
              <a:rPr lang="en-US" sz="2400" b="0" i="0" u="none" strike="noStrike" cap="none" dirty="0" err="1">
                <a:solidFill>
                  <a:schemeClr val="dk1"/>
                </a:solidFill>
                <a:sym typeface="Times New Roman"/>
              </a:rPr>
              <a:t>imm</a:t>
            </a:r>
            <a:r>
              <a:rPr lang="en-US" sz="2400" b="0" i="0" u="none" strike="noStrike" cap="none" dirty="0" smtClean="0">
                <a:solidFill>
                  <a:schemeClr val="dk1"/>
                </a:solidFill>
                <a:sym typeface="Times New Roman"/>
              </a:rPr>
              <a:t>]</a:t>
            </a:r>
          </a:p>
          <a:p>
            <a:pPr marL="457200" marR="0" lvl="1" indent="0" algn="l" rtl="0">
              <a:lnSpc>
                <a:spcPct val="100000"/>
              </a:lnSpc>
              <a:spcBef>
                <a:spcPts val="400"/>
              </a:spcBef>
              <a:spcAft>
                <a:spcPts val="0"/>
              </a:spcAft>
              <a:buClr>
                <a:schemeClr val="dk1"/>
              </a:buClr>
              <a:buSzPts val="2000"/>
              <a:buNone/>
            </a:pPr>
            <a:endParaRPr b="0" i="0" u="none" dirty="0">
              <a:solidFill>
                <a:schemeClr val="dk1"/>
              </a:solidFill>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x86 = Complex Instruction Set Computer (</a:t>
            </a:r>
            <a:r>
              <a:rPr lang="en-US" sz="2400" b="0" i="0" u="none" dirty="0" err="1">
                <a:solidFill>
                  <a:schemeClr val="dk1"/>
                </a:solidFill>
                <a:latin typeface="Times New Roman"/>
                <a:ea typeface="Times New Roman"/>
                <a:cs typeface="Times New Roman"/>
                <a:sym typeface="Times New Roman"/>
              </a:rPr>
              <a:t>ClSC</a:t>
            </a:r>
            <a:r>
              <a:rPr lang="en-US" sz="2400" b="0" i="0" u="none" dirty="0">
                <a:solidFill>
                  <a:schemeClr val="dk1"/>
                </a:solidFill>
                <a:latin typeface="Times New Roman"/>
                <a:ea typeface="Times New Roman"/>
                <a:cs typeface="Times New Roman"/>
                <a:sym typeface="Times New Roman"/>
              </a:rPr>
              <a:t>)</a:t>
            </a:r>
            <a:endParaRPr dirty="0"/>
          </a:p>
          <a:p>
            <a:pPr marL="742950" marR="0" lvl="1" indent="-285750" algn="l" rtl="0">
              <a:lnSpc>
                <a:spcPct val="100000"/>
              </a:lnSpc>
              <a:spcBef>
                <a:spcPts val="400"/>
              </a:spcBef>
              <a:spcAft>
                <a:spcPts val="0"/>
              </a:spcAft>
              <a:buClr>
                <a:schemeClr val="dk1"/>
              </a:buClr>
              <a:buSzPts val="2000"/>
              <a:buFont typeface="Times New Roman"/>
              <a:buChar char="–"/>
            </a:pPr>
            <a:r>
              <a:rPr lang="en-US" sz="2400" b="0" i="0" u="none" strike="noStrike" cap="none" dirty="0">
                <a:solidFill>
                  <a:schemeClr val="dk1"/>
                </a:solidFill>
                <a:sym typeface="Times New Roman"/>
              </a:rPr>
              <a:t>Large number of instructions, 1 to 15 bytes each</a:t>
            </a:r>
            <a:endParaRPr sz="2400" dirty="0"/>
          </a:p>
          <a:p>
            <a:pPr marL="742950" marR="0" lvl="1" indent="-285750" algn="l" rtl="0">
              <a:lnSpc>
                <a:spcPct val="100000"/>
              </a:lnSpc>
              <a:spcBef>
                <a:spcPts val="400"/>
              </a:spcBef>
              <a:spcAft>
                <a:spcPts val="0"/>
              </a:spcAft>
              <a:buClr>
                <a:schemeClr val="dk1"/>
              </a:buClr>
              <a:buSzPts val="2000"/>
              <a:buFont typeface="Times New Roman"/>
              <a:buChar char="–"/>
            </a:pPr>
            <a:r>
              <a:rPr lang="en-US" sz="2400" b="0" i="0" u="none" strike="noStrike" cap="none" dirty="0">
                <a:solidFill>
                  <a:schemeClr val="dk1"/>
                </a:solidFill>
                <a:sym typeface="Times New Roman"/>
              </a:rPr>
              <a:t>operands in dedicated registers,  general purpose registers,  memory, on stack, …</a:t>
            </a:r>
            <a:endParaRPr sz="2400" dirty="0"/>
          </a:p>
          <a:p>
            <a:pPr marL="1143000" marR="0" lvl="2" indent="-228600" algn="l" rtl="0">
              <a:lnSpc>
                <a:spcPct val="100000"/>
              </a:lnSpc>
              <a:spcBef>
                <a:spcPts val="360"/>
              </a:spcBef>
              <a:spcAft>
                <a:spcPts val="0"/>
              </a:spcAft>
              <a:buClr>
                <a:schemeClr val="dk1"/>
              </a:buClr>
              <a:buSzPts val="1800"/>
              <a:buFont typeface="Times New Roman"/>
              <a:buChar char="•"/>
            </a:pPr>
            <a:r>
              <a:rPr lang="en-US" sz="2400" b="0" i="0" u="none" strike="noStrike" cap="none" dirty="0">
                <a:solidFill>
                  <a:schemeClr val="dk1"/>
                </a:solidFill>
                <a:sym typeface="Times New Roman"/>
              </a:rPr>
              <a:t>can be 1, 2, 4, 8 bytes, signed or unsigned</a:t>
            </a:r>
            <a:endParaRPr sz="2400" dirty="0"/>
          </a:p>
          <a:p>
            <a:pPr marL="742950" marR="0" lvl="1" indent="-285750" algn="l" rtl="0">
              <a:lnSpc>
                <a:spcPct val="100000"/>
              </a:lnSpc>
              <a:spcBef>
                <a:spcPts val="400"/>
              </a:spcBef>
              <a:spcAft>
                <a:spcPts val="0"/>
              </a:spcAft>
              <a:buClr>
                <a:schemeClr val="dk1"/>
              </a:buClr>
              <a:buSzPts val="2000"/>
              <a:buFont typeface="Times New Roman"/>
              <a:buChar char="–"/>
            </a:pPr>
            <a:r>
              <a:rPr lang="en-US" sz="2400" b="0" i="0" u="none" strike="noStrike" cap="none" dirty="0">
                <a:solidFill>
                  <a:schemeClr val="dk1"/>
                </a:solidFill>
                <a:sym typeface="Times New Roman"/>
              </a:rPr>
              <a:t>10s of addressing modes</a:t>
            </a:r>
            <a:endParaRPr sz="2400" dirty="0"/>
          </a:p>
          <a:p>
            <a:pPr marL="1143000" marR="0" lvl="2" indent="-228600" algn="l" rtl="0">
              <a:lnSpc>
                <a:spcPct val="100000"/>
              </a:lnSpc>
              <a:spcBef>
                <a:spcPts val="360"/>
              </a:spcBef>
              <a:spcAft>
                <a:spcPts val="0"/>
              </a:spcAft>
              <a:buClr>
                <a:schemeClr val="dk1"/>
              </a:buClr>
              <a:buSzPts val="1800"/>
              <a:buFont typeface="Times New Roman"/>
              <a:buChar char="•"/>
            </a:pPr>
            <a:r>
              <a:rPr lang="en-US" sz="2400" b="0" i="0" u="none" strike="noStrike" cap="none" dirty="0">
                <a:solidFill>
                  <a:schemeClr val="dk1"/>
                </a:solidFill>
                <a:sym typeface="Times New Roman"/>
              </a:rPr>
              <a:t>e.g.  Mem[segment + </a:t>
            </a:r>
            <a:r>
              <a:rPr lang="en-US" sz="2400" b="0" i="0" u="none" strike="noStrike" cap="none" dirty="0" err="1">
                <a:solidFill>
                  <a:schemeClr val="dk1"/>
                </a:solidFill>
                <a:sym typeface="Times New Roman"/>
              </a:rPr>
              <a:t>reg</a:t>
            </a:r>
            <a:r>
              <a:rPr lang="en-US" sz="2400" b="0" i="0" u="none" strike="noStrike" cap="none" dirty="0">
                <a:solidFill>
                  <a:schemeClr val="dk1"/>
                </a:solidFill>
                <a:sym typeface="Times New Roman"/>
              </a:rPr>
              <a:t> + </a:t>
            </a:r>
            <a:r>
              <a:rPr lang="en-US" sz="2400" b="0" i="0" u="none" strike="noStrike" cap="none" dirty="0" err="1">
                <a:solidFill>
                  <a:schemeClr val="dk1"/>
                </a:solidFill>
                <a:sym typeface="Times New Roman"/>
              </a:rPr>
              <a:t>reg</a:t>
            </a:r>
            <a:r>
              <a:rPr lang="en-US" sz="2400" b="0" i="0" u="none" strike="noStrike" cap="none" dirty="0">
                <a:solidFill>
                  <a:schemeClr val="dk1"/>
                </a:solidFill>
                <a:sym typeface="Times New Roman"/>
              </a:rPr>
              <a:t>*scale + offset]</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17</a:t>
            </a:fld>
            <a:endParaRPr/>
          </a:p>
        </p:txBody>
      </p:sp>
      <p:sp>
        <p:nvSpPr>
          <p:cNvPr id="394" name="Google Shape;394;p49"/>
          <p:cNvSpPr txBox="1">
            <a:spLocks noGrp="1"/>
          </p:cNvSpPr>
          <p:nvPr>
            <p:ph type="title"/>
          </p:nvPr>
        </p:nvSpPr>
        <p:spPr>
          <a:xfrm>
            <a:off x="685800" y="381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2800"/>
              <a:buFont typeface="Times New Roman"/>
              <a:buNone/>
            </a:pPr>
            <a:r>
              <a:rPr lang="en-US" sz="2800" b="0" i="0" u="none">
                <a:solidFill>
                  <a:srgbClr val="CC0000"/>
                </a:solidFill>
                <a:latin typeface="Times New Roman"/>
                <a:ea typeface="Times New Roman"/>
                <a:cs typeface="Times New Roman"/>
                <a:sym typeface="Times New Roman"/>
              </a:rPr>
              <a:t>Instruction Set Design</a:t>
            </a:r>
            <a:r>
              <a:rPr lang="en-US" sz="2800" b="0" i="0" u="none">
                <a:solidFill>
                  <a:schemeClr val="dk2"/>
                </a:solidFill>
                <a:latin typeface="Times New Roman"/>
                <a:ea typeface="Times New Roman"/>
                <a:cs typeface="Times New Roman"/>
                <a:sym typeface="Times New Roman"/>
              </a:rPr>
              <a:t> </a:t>
            </a:r>
            <a:endParaRPr/>
          </a:p>
        </p:txBody>
      </p:sp>
      <p:sp>
        <p:nvSpPr>
          <p:cNvPr id="395" name="Google Shape;395;p49"/>
          <p:cNvSpPr txBox="1">
            <a:spLocks noGrp="1"/>
          </p:cNvSpPr>
          <p:nvPr>
            <p:ph type="body" idx="1"/>
          </p:nvPr>
        </p:nvSpPr>
        <p:spPr>
          <a:xfrm>
            <a:off x="685800" y="1539875"/>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All the instructions executed by the CPU</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User view of the Machine (Abstraction)</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Describes machine layout and  organization</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programmer’s view of the machine (Assembly)</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Hardware dependent (Each has it own assembly)</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Two types CISC and RISC </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Design for the common case: Hardware/Softwarefaster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Smaller is always faster: register, cache, memory, disk</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Technology and Cost plays a major Role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18</a:t>
            </a:fld>
            <a:endParaRPr/>
          </a:p>
        </p:txBody>
      </p:sp>
      <p:sp>
        <p:nvSpPr>
          <p:cNvPr id="440" name="Google Shape;440;p55"/>
          <p:cNvSpPr txBox="1">
            <a:spLocks noGrp="1"/>
          </p:cNvSpPr>
          <p:nvPr>
            <p:ph type="title"/>
          </p:nvPr>
        </p:nvSpPr>
        <p:spPr>
          <a:xfrm>
            <a:off x="476250" y="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dirty="0">
                <a:solidFill>
                  <a:srgbClr val="CC0000"/>
                </a:solidFill>
                <a:latin typeface="Times New Roman"/>
                <a:ea typeface="Times New Roman"/>
                <a:cs typeface="Times New Roman"/>
                <a:sym typeface="Times New Roman"/>
              </a:rPr>
              <a:t>Addresses per instruction</a:t>
            </a:r>
            <a:endParaRPr dirty="0"/>
          </a:p>
        </p:txBody>
      </p:sp>
      <p:sp>
        <p:nvSpPr>
          <p:cNvPr id="441" name="Google Shape;441;p55"/>
          <p:cNvSpPr txBox="1">
            <a:spLocks noGrp="1"/>
          </p:cNvSpPr>
          <p:nvPr>
            <p:ph type="body" idx="1"/>
          </p:nvPr>
        </p:nvSpPr>
        <p:spPr>
          <a:xfrm>
            <a:off x="256867" y="1347787"/>
            <a:ext cx="8572500" cy="46958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RISC machines</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Load-store and branches: 1 memory address +  1 or 2 registers</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All other 3 registers or 2 registers + immediate</a:t>
            </a:r>
            <a:endParaRPr sz="2400"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CISC machines </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Most of them: Two addresses                                                                                 		( destination ← source op. destination)</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One operand is a register; other is  either register, immediate, or given by memory address</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Some special instructions (string manipulation) can have two memory addresses</a:t>
            </a:r>
            <a:endParaRPr sz="2400" b="0" i="0" u="none" dirty="0">
              <a:solidFill>
                <a:schemeClr val="dk1"/>
              </a:solidFill>
              <a:sym typeface="Times New Roman"/>
            </a:endParaRPr>
          </a:p>
          <a:p>
            <a:pPr marL="342900" lvl="0" indent="-215900" algn="l" rtl="0">
              <a:spcBef>
                <a:spcPts val="40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19</a:t>
            </a:fld>
            <a:endParaRPr/>
          </a:p>
        </p:txBody>
      </p:sp>
      <p:sp>
        <p:nvSpPr>
          <p:cNvPr id="447" name="Google Shape;447;p56"/>
          <p:cNvSpPr txBox="1">
            <a:spLocks noGrp="1"/>
          </p:cNvSpPr>
          <p:nvPr>
            <p:ph type="title"/>
          </p:nvPr>
        </p:nvSpPr>
        <p:spPr>
          <a:xfrm>
            <a:off x="514350" y="1905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dirty="0">
                <a:solidFill>
                  <a:srgbClr val="CC0000"/>
                </a:solidFill>
                <a:latin typeface="Times New Roman"/>
                <a:ea typeface="Times New Roman"/>
                <a:cs typeface="Times New Roman"/>
                <a:sym typeface="Times New Roman"/>
              </a:rPr>
              <a:t>Regularity of instruction formats</a:t>
            </a:r>
            <a:endParaRPr dirty="0"/>
          </a:p>
        </p:txBody>
      </p:sp>
      <p:sp>
        <p:nvSpPr>
          <p:cNvPr id="448" name="Google Shape;448;p56"/>
          <p:cNvSpPr txBox="1">
            <a:spLocks noGrp="1"/>
          </p:cNvSpPr>
          <p:nvPr>
            <p:ph type="body" idx="1"/>
          </p:nvPr>
        </p:nvSpPr>
        <p:spPr>
          <a:xfrm>
            <a:off x="304800" y="1600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Started with fixed format (ease of programming in “machine language”; few instructions)</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Then more flexibility (assembler/compiler): three or four instruction formats, not necessarily the same length</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Then strive for memory compactness. Complex, powerful, variable length instructions (x86)</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Back to regular instruction sets: few formats, instructions of the same length (memory is cheap; instructions must be decoded fast)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457200" y="762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sym typeface="Times New Roman"/>
              </a:rPr>
              <a:t>Computer Components</a:t>
            </a:r>
            <a:endParaRPr dirty="0">
              <a:solidFill>
                <a:srgbClr val="FF0000"/>
              </a:solidFill>
            </a:endParaRPr>
          </a:p>
        </p:txBody>
      </p:sp>
      <p:sp>
        <p:nvSpPr>
          <p:cNvPr id="142" name="Google Shape;142;p26"/>
          <p:cNvSpPr txBox="1">
            <a:spLocks noGrp="1"/>
          </p:cNvSpPr>
          <p:nvPr>
            <p:ph type="body" idx="1"/>
          </p:nvPr>
        </p:nvSpPr>
        <p:spPr>
          <a:xfrm>
            <a:off x="685800" y="2482850"/>
            <a:ext cx="7772400" cy="407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a:t>
            </a:r>
            <a:endParaRPr/>
          </a:p>
        </p:txBody>
      </p:sp>
      <p:sp>
        <p:nvSpPr>
          <p:cNvPr id="141" name="Google Shape;141;p26"/>
          <p:cNvSpPr txBox="1"/>
          <p:nvPr/>
        </p:nvSpPr>
        <p:spPr>
          <a:xfrm>
            <a:off x="685800" y="1508125"/>
            <a:ext cx="7924800" cy="4676775"/>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All general-purpose computers require the following hardware components:</a:t>
            </a:r>
            <a:endParaRPr sz="2200" b="0" i="0" u="none" strike="noStrike" cap="none">
              <a:solidFill>
                <a:schemeClr val="dk1"/>
              </a:solidFill>
              <a:latin typeface="Times New Roman"/>
              <a:ea typeface="Times New Roman"/>
              <a:cs typeface="Times New Roman"/>
              <a:sym typeface="Times New Roman"/>
            </a:endParaRPr>
          </a:p>
          <a:p>
            <a:pPr marL="0" marR="0" lvl="0" indent="-139700" algn="l" rtl="0">
              <a:lnSpc>
                <a:spcPct val="100000"/>
              </a:lnSpc>
              <a:spcBef>
                <a:spcPts val="0"/>
              </a:spcBef>
              <a:spcAft>
                <a:spcPts val="0"/>
              </a:spcAft>
              <a:buClr>
                <a:schemeClr val="dk1"/>
              </a:buClr>
              <a:buSzPts val="2200"/>
              <a:buFont typeface="Times New Roman"/>
              <a:buChar char="•"/>
            </a:pPr>
            <a:r>
              <a:rPr lang="en-US" sz="2200" b="1" i="0" u="none" strike="noStrike" cap="none">
                <a:solidFill>
                  <a:schemeClr val="dk1"/>
                </a:solidFill>
                <a:latin typeface="Times New Roman"/>
                <a:ea typeface="Times New Roman"/>
                <a:cs typeface="Times New Roman"/>
                <a:sym typeface="Times New Roman"/>
              </a:rPr>
              <a:t>Memory:</a:t>
            </a:r>
            <a:r>
              <a:rPr lang="en-US" sz="2200" b="0" i="0" u="none" strike="noStrike" cap="none">
                <a:solidFill>
                  <a:schemeClr val="dk1"/>
                </a:solidFill>
                <a:latin typeface="Times New Roman"/>
                <a:ea typeface="Times New Roman"/>
                <a:cs typeface="Times New Roman"/>
                <a:sym typeface="Times New Roman"/>
              </a:rPr>
              <a:t> enables a computer to store, at least temporarily, data and programs.</a:t>
            </a:r>
            <a:endParaRPr/>
          </a:p>
          <a:p>
            <a:pPr marL="0" marR="0" lvl="0" indent="-139700" algn="l" rtl="0">
              <a:lnSpc>
                <a:spcPct val="100000"/>
              </a:lnSpc>
              <a:spcBef>
                <a:spcPts val="0"/>
              </a:spcBef>
              <a:spcAft>
                <a:spcPts val="0"/>
              </a:spcAft>
              <a:buClr>
                <a:schemeClr val="dk1"/>
              </a:buClr>
              <a:buSzPts val="2200"/>
              <a:buFont typeface="Times New Roman"/>
              <a:buChar char="•"/>
            </a:pPr>
            <a:r>
              <a:rPr lang="en-US" sz="2200" b="1" i="0" u="none" strike="noStrike" cap="none">
                <a:solidFill>
                  <a:schemeClr val="dk1"/>
                </a:solidFill>
                <a:latin typeface="Times New Roman"/>
                <a:ea typeface="Times New Roman"/>
                <a:cs typeface="Times New Roman"/>
                <a:sym typeface="Times New Roman"/>
              </a:rPr>
              <a:t>Mass storage</a:t>
            </a:r>
            <a:r>
              <a:rPr lang="en-US" sz="2200" b="0" i="0" u="none" strike="noStrike" cap="none">
                <a:solidFill>
                  <a:schemeClr val="dk1"/>
                </a:solidFill>
                <a:latin typeface="Times New Roman"/>
                <a:ea typeface="Times New Roman"/>
                <a:cs typeface="Times New Roman"/>
                <a:sym typeface="Times New Roman"/>
              </a:rPr>
              <a:t> </a:t>
            </a:r>
            <a:r>
              <a:rPr lang="en-US" sz="2200" b="1" i="0" u="none" strike="noStrike" cap="none">
                <a:solidFill>
                  <a:schemeClr val="dk1"/>
                </a:solidFill>
                <a:latin typeface="Times New Roman"/>
                <a:ea typeface="Times New Roman"/>
                <a:cs typeface="Times New Roman"/>
                <a:sym typeface="Times New Roman"/>
              </a:rPr>
              <a:t>device:</a:t>
            </a:r>
            <a:r>
              <a:rPr lang="en-US" sz="2200" b="0" i="0" u="none" strike="noStrike" cap="none">
                <a:solidFill>
                  <a:schemeClr val="dk1"/>
                </a:solidFill>
                <a:latin typeface="Times New Roman"/>
                <a:ea typeface="Times New Roman"/>
                <a:cs typeface="Times New Roman"/>
                <a:sym typeface="Times New Roman"/>
              </a:rPr>
              <a:t> allows a computer to permanently retain large amounts of data. Common mass storage devices include disk drives and tape drives.</a:t>
            </a:r>
            <a:endParaRPr/>
          </a:p>
          <a:p>
            <a:pPr marL="0" marR="0" lvl="0" indent="-139700" algn="l" rtl="0">
              <a:lnSpc>
                <a:spcPct val="100000"/>
              </a:lnSpc>
              <a:spcBef>
                <a:spcPts val="0"/>
              </a:spcBef>
              <a:spcAft>
                <a:spcPts val="0"/>
              </a:spcAft>
              <a:buClr>
                <a:schemeClr val="dk1"/>
              </a:buClr>
              <a:buSzPts val="2200"/>
              <a:buFont typeface="Times New Roman"/>
              <a:buChar char="•"/>
            </a:pPr>
            <a:r>
              <a:rPr lang="en-US" sz="2200" b="1" i="0" u="none" strike="noStrike" cap="none">
                <a:solidFill>
                  <a:schemeClr val="dk1"/>
                </a:solidFill>
                <a:latin typeface="Times New Roman"/>
                <a:ea typeface="Times New Roman"/>
                <a:cs typeface="Times New Roman"/>
                <a:sym typeface="Times New Roman"/>
              </a:rPr>
              <a:t>Input device :</a:t>
            </a:r>
            <a:r>
              <a:rPr lang="en-US" sz="2200" b="0" i="0" u="none" strike="noStrike" cap="none">
                <a:solidFill>
                  <a:schemeClr val="dk1"/>
                </a:solidFill>
                <a:latin typeface="Times New Roman"/>
                <a:ea typeface="Times New Roman"/>
                <a:cs typeface="Times New Roman"/>
                <a:sym typeface="Times New Roman"/>
              </a:rPr>
              <a:t> usually a keyboard and mouse, the input device is the conduit through which data and instructions enter a computer.</a:t>
            </a:r>
            <a:endParaRPr/>
          </a:p>
          <a:p>
            <a:pPr marL="0" marR="0" lvl="0" indent="-139700" algn="l" rtl="0">
              <a:lnSpc>
                <a:spcPct val="100000"/>
              </a:lnSpc>
              <a:spcBef>
                <a:spcPts val="0"/>
              </a:spcBef>
              <a:spcAft>
                <a:spcPts val="0"/>
              </a:spcAft>
              <a:buClr>
                <a:schemeClr val="dk1"/>
              </a:buClr>
              <a:buSzPts val="2200"/>
              <a:buFont typeface="Times New Roman"/>
              <a:buChar char="•"/>
            </a:pPr>
            <a:r>
              <a:rPr lang="en-US" sz="2200" b="1" i="0" u="none" strike="noStrike" cap="none">
                <a:solidFill>
                  <a:schemeClr val="dk1"/>
                </a:solidFill>
                <a:latin typeface="Times New Roman"/>
                <a:ea typeface="Times New Roman"/>
                <a:cs typeface="Times New Roman"/>
                <a:sym typeface="Times New Roman"/>
              </a:rPr>
              <a:t>Output device :</a:t>
            </a:r>
            <a:r>
              <a:rPr lang="en-US" sz="2200" b="0" i="0" u="none" strike="noStrike" cap="none">
                <a:solidFill>
                  <a:schemeClr val="dk1"/>
                </a:solidFill>
                <a:latin typeface="Times New Roman"/>
                <a:ea typeface="Times New Roman"/>
                <a:cs typeface="Times New Roman"/>
                <a:sym typeface="Times New Roman"/>
              </a:rPr>
              <a:t> a display screen , printer , or other device that lets you see what the computer has accomplished.</a:t>
            </a:r>
            <a:endParaRPr/>
          </a:p>
          <a:p>
            <a:pPr marL="0" marR="0" lvl="0" indent="-139700" algn="l" rtl="0">
              <a:lnSpc>
                <a:spcPct val="100000"/>
              </a:lnSpc>
              <a:spcBef>
                <a:spcPts val="0"/>
              </a:spcBef>
              <a:spcAft>
                <a:spcPts val="0"/>
              </a:spcAft>
              <a:buClr>
                <a:schemeClr val="dk1"/>
              </a:buClr>
              <a:buSzPts val="2200"/>
              <a:buFont typeface="Times New Roman"/>
              <a:buChar char="•"/>
            </a:pPr>
            <a:r>
              <a:rPr lang="en-US" sz="2200" b="1" i="0" u="none" strike="noStrike" cap="none">
                <a:solidFill>
                  <a:schemeClr val="dk1"/>
                </a:solidFill>
                <a:latin typeface="Times New Roman"/>
                <a:ea typeface="Times New Roman"/>
                <a:cs typeface="Times New Roman"/>
                <a:sym typeface="Times New Roman"/>
              </a:rPr>
              <a:t>Central processing unit</a:t>
            </a:r>
            <a:r>
              <a:rPr lang="en-US" sz="2200" b="0" i="0" u="none" strike="noStrike" cap="none">
                <a:solidFill>
                  <a:schemeClr val="dk1"/>
                </a:solidFill>
                <a:latin typeface="Times New Roman"/>
                <a:ea typeface="Times New Roman"/>
                <a:cs typeface="Times New Roman"/>
                <a:sym typeface="Times New Roman"/>
              </a:rPr>
              <a:t> </a:t>
            </a:r>
            <a:r>
              <a:rPr lang="en-US" sz="2200" b="1" i="0" u="none" strike="noStrike" cap="none">
                <a:solidFill>
                  <a:schemeClr val="dk1"/>
                </a:solidFill>
                <a:latin typeface="Times New Roman"/>
                <a:ea typeface="Times New Roman"/>
                <a:cs typeface="Times New Roman"/>
                <a:sym typeface="Times New Roman"/>
              </a:rPr>
              <a:t>(CPU):</a:t>
            </a:r>
            <a:r>
              <a:rPr lang="en-US" sz="2200" b="0" i="0" u="none" strike="noStrike" cap="none">
                <a:solidFill>
                  <a:schemeClr val="dk1"/>
                </a:solidFill>
                <a:latin typeface="Times New Roman"/>
                <a:ea typeface="Times New Roman"/>
                <a:cs typeface="Times New Roman"/>
                <a:sym typeface="Times New Roman"/>
              </a:rPr>
              <a:t> the heart of the computer, this is the component that actually executes instructions.</a:t>
            </a:r>
            <a:endParaRPr/>
          </a:p>
          <a:p>
            <a:pPr marL="0" marR="0" lvl="0" indent="0" algn="l" rtl="0">
              <a:lnSpc>
                <a:spcPct val="100000"/>
              </a:lnSpc>
              <a:spcBef>
                <a:spcPts val="0"/>
              </a:spcBef>
              <a:spcAft>
                <a:spcPts val="0"/>
              </a:spcAft>
              <a:buNone/>
            </a:pPr>
            <a:endParaRPr sz="2200" b="0" i="0" u="none">
              <a:solidFill>
                <a:schemeClr val="dk1"/>
              </a:solidFill>
              <a:latin typeface="Times New Roman"/>
              <a:ea typeface="Times New Roman"/>
              <a:cs typeface="Times New Roman"/>
              <a:sym typeface="Times New Roman"/>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20</a:t>
            </a:fld>
            <a:endParaRPr/>
          </a:p>
        </p:txBody>
      </p:sp>
      <p:sp>
        <p:nvSpPr>
          <p:cNvPr id="454" name="Google Shape;454;p57"/>
          <p:cNvSpPr txBox="1">
            <a:spLocks noGrp="1"/>
          </p:cNvSpPr>
          <p:nvPr>
            <p:ph type="title"/>
          </p:nvPr>
        </p:nvSpPr>
        <p:spPr>
          <a:xfrm>
            <a:off x="590550" y="1905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dirty="0">
                <a:solidFill>
                  <a:srgbClr val="CC0000"/>
                </a:solidFill>
                <a:latin typeface="Times New Roman"/>
                <a:ea typeface="Times New Roman"/>
                <a:cs typeface="Times New Roman"/>
                <a:sym typeface="Times New Roman"/>
              </a:rPr>
              <a:t>Number of instruction formats</a:t>
            </a:r>
            <a:endParaRPr dirty="0"/>
          </a:p>
        </p:txBody>
      </p:sp>
      <p:sp>
        <p:nvSpPr>
          <p:cNvPr id="455" name="Google Shape;455;p57"/>
          <p:cNvSpPr txBox="1">
            <a:spLocks noGrp="1"/>
          </p:cNvSpPr>
          <p:nvPr>
            <p:ph type="body" idx="1"/>
          </p:nvPr>
        </p:nvSpPr>
        <p:spPr>
          <a:xfrm>
            <a:off x="685800" y="1247776"/>
            <a:ext cx="8172450" cy="5067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RISC: three or four (instructions have same length</a:t>
            </a:r>
            <a:r>
              <a:rPr lang="en-US" sz="2400" b="0" i="0" u="none" dirty="0" smtClean="0">
                <a:solidFill>
                  <a:schemeClr val="dk1"/>
                </a:solidFill>
                <a:latin typeface="Times New Roman"/>
                <a:ea typeface="Times New Roman"/>
                <a:cs typeface="Times New Roman"/>
                <a:sym typeface="Times New Roman"/>
              </a:rPr>
              <a:t>)</a:t>
            </a:r>
          </a:p>
          <a:p>
            <a:pPr marL="0" lvl="0" indent="0" algn="l" rtl="0">
              <a:lnSpc>
                <a:spcPct val="100000"/>
              </a:lnSpc>
              <a:spcBef>
                <a:spcPts val="0"/>
              </a:spcBef>
              <a:spcAft>
                <a:spcPts val="0"/>
              </a:spcAft>
              <a:buClr>
                <a:schemeClr val="dk1"/>
              </a:buClr>
              <a:buSzPts val="2400"/>
              <a:buNone/>
            </a:pPr>
            <a:r>
              <a:rPr lang="en-US" dirty="0"/>
              <a:t> </a:t>
            </a:r>
            <a:r>
              <a:rPr lang="en-US" dirty="0" smtClean="0"/>
              <a:t>               To Keep design simple and  decoding fast. </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CISC</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Several formats, each of fixed (but maybe different) </a:t>
            </a:r>
            <a:r>
              <a:rPr lang="en-US" sz="2400" b="0" i="0" u="none" dirty="0" smtClean="0">
                <a:solidFill>
                  <a:schemeClr val="dk1"/>
                </a:solidFill>
                <a:sym typeface="Times New Roman"/>
              </a:rPr>
              <a:t>lengths. </a:t>
            </a:r>
            <a:r>
              <a:rPr lang="en-US" sz="2400" dirty="0" smtClean="0"/>
              <a:t>Decoding Slow. </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Variable length instructions (depends on opcode, addressing of operands etc. Intel x86 instructions from </a:t>
            </a:r>
            <a:r>
              <a:rPr lang="en-US" sz="2400" b="0" i="0" u="none" dirty="0" smtClean="0">
                <a:solidFill>
                  <a:schemeClr val="dk1"/>
                </a:solidFill>
                <a:sym typeface="Times New Roman"/>
              </a:rPr>
              <a:t>	(1 </a:t>
            </a:r>
            <a:r>
              <a:rPr lang="en-US" sz="2400" b="0" i="0" u="none" dirty="0">
                <a:solidFill>
                  <a:schemeClr val="dk1"/>
                </a:solidFill>
                <a:sym typeface="Times New Roman"/>
              </a:rPr>
              <a:t>to 17 bytes</a:t>
            </a:r>
            <a:r>
              <a:rPr lang="en-US" sz="2400" b="0" i="0" u="none" dirty="0" smtClean="0">
                <a:solidFill>
                  <a:schemeClr val="dk1"/>
                </a:solidFill>
                <a:sym typeface="Times New Roman"/>
              </a:rPr>
              <a:t>) To keep program size small. </a:t>
            </a:r>
          </a:p>
          <a:p>
            <a:pPr marL="742950" lvl="1" indent="-285750" algn="l" rtl="0">
              <a:lnSpc>
                <a:spcPct val="100000"/>
              </a:lnSpc>
              <a:spcBef>
                <a:spcPts val="400"/>
              </a:spcBef>
              <a:spcAft>
                <a:spcPts val="0"/>
              </a:spcAft>
              <a:buClr>
                <a:schemeClr val="dk1"/>
              </a:buClr>
              <a:buSzPts val="2000"/>
              <a:buFont typeface="Times New Roman"/>
              <a:buChar char="–"/>
            </a:pPr>
            <a:r>
              <a:rPr lang="en-US" sz="2400" dirty="0" smtClean="0"/>
              <a:t>One instruction in CISC may requires executing many instructions in RISC. </a:t>
            </a:r>
          </a:p>
          <a:p>
            <a:pPr marL="742950" lvl="1" indent="-285750" algn="l" rtl="0">
              <a:lnSpc>
                <a:spcPct val="100000"/>
              </a:lnSpc>
              <a:spcBef>
                <a:spcPts val="400"/>
              </a:spcBef>
              <a:spcAft>
                <a:spcPts val="0"/>
              </a:spcAft>
              <a:buClr>
                <a:schemeClr val="dk1"/>
              </a:buClr>
              <a:buSzPts val="2000"/>
              <a:buFont typeface="Times New Roman"/>
              <a:buChar char="–"/>
            </a:pPr>
            <a:r>
              <a:rPr lang="en-US" sz="2400" dirty="0" smtClean="0"/>
              <a:t>Therefore same high level language program compiles to more machine instructions in RISC Compared to CISC.</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21</a:t>
            </a:fld>
            <a:endParaRPr/>
          </a:p>
        </p:txBody>
      </p:sp>
      <p:sp>
        <p:nvSpPr>
          <p:cNvPr id="461" name="Google Shape;461;p5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Addressing modes</a:t>
            </a:r>
            <a:endParaRPr/>
          </a:p>
        </p:txBody>
      </p:sp>
      <p:sp>
        <p:nvSpPr>
          <p:cNvPr id="462" name="Google Shape;462;p58"/>
          <p:cNvSpPr txBox="1">
            <a:spLocks noGrp="1"/>
          </p:cNvSpPr>
          <p:nvPr>
            <p:ph type="body" idx="1"/>
          </p:nvPr>
        </p:nvSpPr>
        <p:spPr>
          <a:xfrm>
            <a:off x="685799" y="1981200"/>
            <a:ext cx="8315325"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In early machines: immediate, direct, indirect</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Then index + base (sum of 2 registers instead of -- or in addition to -- index +displacement)</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All kinds of additional modes (indirect addressing, auto-increment, combinations of the above etc.)</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In general RISC</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Immediate, indexed, and sometimes index + base (IBM Power PC)</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CISC</a:t>
            </a:r>
            <a:endParaRPr dirty="0"/>
          </a:p>
          <a:p>
            <a:pPr marL="0" lvl="0" indent="0">
              <a:spcBef>
                <a:spcPts val="480"/>
              </a:spcBef>
              <a:buSzPts val="2400"/>
              <a:buNone/>
            </a:pPr>
            <a:r>
              <a:rPr lang="en-US" dirty="0" smtClean="0"/>
              <a:t>     Complex </a:t>
            </a:r>
            <a:r>
              <a:rPr lang="en-US" dirty="0"/>
              <a:t>addressing </a:t>
            </a:r>
            <a:r>
              <a:rPr lang="en-US" dirty="0" smtClean="0"/>
              <a:t>modes ( See VAX) machine  next  slide</a:t>
            </a:r>
            <a:endParaRPr lang="en-US" dirty="0"/>
          </a:p>
          <a:p>
            <a:pPr marL="342900" lvl="0" indent="-215900" algn="l" rtl="0">
              <a:spcBef>
                <a:spcPts val="40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22</a:t>
            </a:fld>
            <a:endParaRPr/>
          </a:p>
        </p:txBody>
      </p:sp>
      <p:sp>
        <p:nvSpPr>
          <p:cNvPr id="475" name="Google Shape;475;p6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A sample of VAX addressing modes</a:t>
            </a:r>
            <a:endParaRPr/>
          </a:p>
        </p:txBody>
      </p:sp>
      <p:sp>
        <p:nvSpPr>
          <p:cNvPr id="476" name="Google Shape;476;p6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Immediate (with even some small f-p constants)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Direct (register) One instruction for each I-unit type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Indirect (deferred)</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Autodecrement (and autoincrement) . The register is incremented by the I-unit type before (after) the operand is accessed</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Displacement (like MIPS indexed)</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Index like displacement but offset depends on the I-unit</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Combination of the above and more</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23</a:t>
            </a:fld>
            <a:endParaRPr/>
          </a:p>
        </p:txBody>
      </p:sp>
      <p:sp>
        <p:nvSpPr>
          <p:cNvPr id="482" name="Google Shape;482;p61"/>
          <p:cNvSpPr txBox="1">
            <a:spLocks noGrp="1"/>
          </p:cNvSpPr>
          <p:nvPr>
            <p:ph type="title"/>
          </p:nvPr>
        </p:nvSpPr>
        <p:spPr>
          <a:xfrm>
            <a:off x="685800" y="609600"/>
            <a:ext cx="77724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Examples</a:t>
            </a:r>
            <a:endParaRPr/>
          </a:p>
        </p:txBody>
      </p:sp>
      <p:sp>
        <p:nvSpPr>
          <p:cNvPr id="483" name="Google Shape;483;p61"/>
          <p:cNvSpPr txBox="1">
            <a:spLocks noGrp="1"/>
          </p:cNvSpPr>
          <p:nvPr>
            <p:ph type="body" idx="1"/>
          </p:nvPr>
        </p:nvSpPr>
        <p:spPr>
          <a:xfrm>
            <a:off x="685800" y="1600200"/>
            <a:ext cx="81534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register (clears a whole register)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CLRB register (clears the low byte of the register)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(register)  clears memory add whose add. is in reg.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(register)+ as above but then register is incr. by 4</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@(register)+ as above with 1 more level of indirection (register points to address of address)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offset(register) Register + offset mult .by 4 for L, by 1 for B etc</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offset[register] similar but use offset + 4 * register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CLRL 12(R4)+[R1] clear word at add. R4 + 12*4 + R1*4</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then add 4 to R4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24</a:t>
            </a:fld>
            <a:endParaRPr/>
          </a:p>
        </p:txBody>
      </p:sp>
      <p:sp>
        <p:nvSpPr>
          <p:cNvPr id="489" name="Google Shape;489;p6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 RISC Processor</a:t>
            </a:r>
            <a:endParaRPr/>
          </a:p>
        </p:txBody>
      </p:sp>
      <p:sp>
        <p:nvSpPr>
          <p:cNvPr id="490" name="Google Shape;490;p6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MIPS family outgrowth of research at Stanford (Hennessy)</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First RISC Architecture </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Sun family outgrowth of research at Berkeley (Patterson)</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IBM Power/PC family outgrowth of research at IBM </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HP Precision architecture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Currently all  new processor are based on RISC.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4"/>
        <p:cNvGrpSpPr/>
        <p:nvPr/>
      </p:nvGrpSpPr>
      <p:grpSpPr>
        <a:xfrm>
          <a:off x="0" y="0"/>
          <a:ext cx="0" cy="0"/>
          <a:chOff x="0" y="0"/>
          <a:chExt cx="0" cy="0"/>
        </a:xfrm>
      </p:grpSpPr>
      <p:sp>
        <p:nvSpPr>
          <p:cNvPr id="495" name="Google Shape;495;p63"/>
          <p:cNvSpPr txBox="1">
            <a:spLocks noGrp="1"/>
          </p:cNvSpPr>
          <p:nvPr>
            <p:ph type="title"/>
          </p:nvPr>
        </p:nvSpPr>
        <p:spPr>
          <a:xfrm>
            <a:off x="904875" y="247650"/>
            <a:ext cx="7686675"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sym typeface="Times New Roman"/>
              </a:rPr>
              <a:t>RISC vs. CISC</a:t>
            </a:r>
            <a:endParaRPr dirty="0">
              <a:solidFill>
                <a:srgbClr val="FF0000"/>
              </a:solidFill>
            </a:endParaRPr>
          </a:p>
        </p:txBody>
      </p:sp>
      <p:sp>
        <p:nvSpPr>
          <p:cNvPr id="496" name="Google Shape;496;p63"/>
          <p:cNvSpPr txBox="1">
            <a:spLocks noGrp="1"/>
          </p:cNvSpPr>
          <p:nvPr>
            <p:ph type="body" idx="1"/>
          </p:nvPr>
        </p:nvSpPr>
        <p:spPr>
          <a:xfrm>
            <a:off x="104775" y="866775"/>
            <a:ext cx="8848725" cy="5991225"/>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400"/>
              </a:spcBef>
              <a:spcAft>
                <a:spcPts val="0"/>
              </a:spcAft>
              <a:buClr>
                <a:schemeClr val="dk1"/>
              </a:buClr>
              <a:buSzPts val="2000"/>
              <a:buNone/>
            </a:pPr>
            <a:r>
              <a:rPr lang="en-US" b="0" i="0" u="none" strike="noStrike" cap="none" dirty="0" smtClean="0">
                <a:solidFill>
                  <a:schemeClr val="dk1"/>
                </a:solidFill>
                <a:sym typeface="Times New Roman"/>
              </a:rPr>
              <a:t>Complex </a:t>
            </a:r>
            <a:r>
              <a:rPr lang="en-US" b="0" i="0" u="none" strike="noStrike" cap="none" dirty="0">
                <a:solidFill>
                  <a:schemeClr val="dk1"/>
                </a:solidFill>
                <a:sym typeface="Times New Roman"/>
              </a:rPr>
              <a:t>instruction set computer (</a:t>
            </a:r>
            <a:r>
              <a:rPr lang="en-US" b="0" i="0" u="none" strike="noStrike" cap="none" dirty="0">
                <a:solidFill>
                  <a:srgbClr val="FF0033"/>
                </a:solidFill>
                <a:sym typeface="Times New Roman"/>
              </a:rPr>
              <a:t>CISC</a:t>
            </a:r>
            <a:r>
              <a:rPr lang="en-US" b="0" i="0" u="none" strike="noStrike" cap="none" dirty="0">
                <a:solidFill>
                  <a:schemeClr val="dk1"/>
                </a:solidFill>
                <a:sym typeface="Times New Roman"/>
              </a:rPr>
              <a:t>):</a:t>
            </a:r>
            <a:endParaRPr dirty="0"/>
          </a:p>
          <a:p>
            <a:pPr marL="742950" marR="0" lvl="1" indent="-285750" algn="l" rtl="0">
              <a:lnSpc>
                <a:spcPct val="90000"/>
              </a:lnSpc>
              <a:spcBef>
                <a:spcPts val="400"/>
              </a:spcBef>
              <a:spcAft>
                <a:spcPts val="0"/>
              </a:spcAft>
              <a:buClr>
                <a:schemeClr val="dk1"/>
              </a:buClr>
              <a:buSzPts val="2000"/>
              <a:buFont typeface="Times New Roman"/>
              <a:buChar char="–"/>
            </a:pPr>
            <a:r>
              <a:rPr lang="en-US" b="0" i="0" u="none" strike="noStrike" cap="none" dirty="0">
                <a:solidFill>
                  <a:schemeClr val="dk1"/>
                </a:solidFill>
                <a:sym typeface="Times New Roman"/>
              </a:rPr>
              <a:t>Philosophy :  Memory available is small optimize memory usage by reducing  memory needed to store program.  </a:t>
            </a:r>
            <a:endParaRPr dirty="0"/>
          </a:p>
          <a:p>
            <a:pPr marL="742950" marR="0" lvl="1" indent="-285750" algn="l" rtl="0">
              <a:lnSpc>
                <a:spcPct val="90000"/>
              </a:lnSpc>
              <a:spcBef>
                <a:spcPts val="400"/>
              </a:spcBef>
              <a:spcAft>
                <a:spcPts val="0"/>
              </a:spcAft>
              <a:buClr>
                <a:schemeClr val="dk1"/>
              </a:buClr>
              <a:buSzPts val="2000"/>
              <a:buFont typeface="Times New Roman"/>
              <a:buChar char="–"/>
            </a:pPr>
            <a:r>
              <a:rPr lang="en-US" b="0" i="0" u="none" strike="noStrike" cap="none" dirty="0">
                <a:solidFill>
                  <a:schemeClr val="dk1"/>
                </a:solidFill>
                <a:sym typeface="Times New Roman"/>
              </a:rPr>
              <a:t>Characteristics: </a:t>
            </a:r>
            <a:endParaRPr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Large instruction set;   Complex operations;  Complex addressing modes; </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Complex hardware,  long execution </a:t>
            </a:r>
            <a:r>
              <a:rPr lang="en-US" sz="2000" b="0" i="0" u="none" strike="noStrike" cap="none" dirty="0" smtClean="0">
                <a:solidFill>
                  <a:schemeClr val="dk1"/>
                </a:solidFill>
                <a:sym typeface="Times New Roman"/>
              </a:rPr>
              <a:t>time</a:t>
            </a:r>
            <a:r>
              <a:rPr lang="en-US" sz="2000" dirty="0"/>
              <a:t> </a:t>
            </a:r>
            <a:r>
              <a:rPr lang="en-US" sz="2000" dirty="0" smtClean="0"/>
              <a:t>of a single instruction. </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Minimum number of instructions needed for a given task; </a:t>
            </a:r>
            <a:endParaRPr sz="2000" dirty="0"/>
          </a:p>
          <a:p>
            <a:pPr marL="1143000" marR="0" lvl="2" indent="-228600" algn="l" rtl="0">
              <a:lnSpc>
                <a:spcPct val="90000"/>
              </a:lnSpc>
              <a:spcBef>
                <a:spcPts val="400"/>
              </a:spcBef>
              <a:spcAft>
                <a:spcPts val="0"/>
              </a:spcAft>
              <a:buClr>
                <a:schemeClr val="dk1"/>
              </a:buClr>
              <a:buSzPts val="2000"/>
              <a:buFont typeface="Times New Roman"/>
              <a:buNone/>
            </a:pPr>
            <a:endParaRPr sz="2000" b="0" i="0" u="none" strike="noStrike" cap="none" dirty="0">
              <a:solidFill>
                <a:schemeClr val="dk1"/>
              </a:solidFill>
              <a:sym typeface="Times New Roman"/>
            </a:endParaRPr>
          </a:p>
          <a:p>
            <a:pPr marL="457200" marR="0" lvl="1" indent="0" algn="l" rtl="0">
              <a:lnSpc>
                <a:spcPct val="90000"/>
              </a:lnSpc>
              <a:spcBef>
                <a:spcPts val="400"/>
              </a:spcBef>
              <a:spcAft>
                <a:spcPts val="0"/>
              </a:spcAft>
              <a:buClr>
                <a:schemeClr val="dk1"/>
              </a:buClr>
              <a:buSzPts val="2000"/>
              <a:buNone/>
            </a:pPr>
            <a:r>
              <a:rPr lang="en-US" b="0" i="0" u="none" strike="noStrike" cap="none" dirty="0">
                <a:solidFill>
                  <a:schemeClr val="dk1"/>
                </a:solidFill>
                <a:sym typeface="Times New Roman"/>
              </a:rPr>
              <a:t>Reduced instruction set computer (</a:t>
            </a:r>
            <a:r>
              <a:rPr lang="en-US" b="0" i="0" u="none" strike="noStrike" cap="none" dirty="0">
                <a:solidFill>
                  <a:srgbClr val="FF0033"/>
                </a:solidFill>
                <a:sym typeface="Times New Roman"/>
              </a:rPr>
              <a:t>RISC</a:t>
            </a:r>
            <a:r>
              <a:rPr lang="en-US" b="0" i="0" u="none" strike="noStrike" cap="none" dirty="0">
                <a:solidFill>
                  <a:schemeClr val="dk1"/>
                </a:solidFill>
                <a:sym typeface="Times New Roman"/>
              </a:rPr>
              <a:t>):</a:t>
            </a:r>
            <a:endParaRPr dirty="0"/>
          </a:p>
          <a:p>
            <a:pPr marL="742950" marR="0" lvl="1" indent="-285750" algn="l" rtl="0">
              <a:lnSpc>
                <a:spcPct val="90000"/>
              </a:lnSpc>
              <a:spcBef>
                <a:spcPts val="400"/>
              </a:spcBef>
              <a:spcAft>
                <a:spcPts val="0"/>
              </a:spcAft>
              <a:buClr>
                <a:schemeClr val="dk1"/>
              </a:buClr>
              <a:buSzPts val="2000"/>
              <a:buFont typeface="Times New Roman"/>
              <a:buChar char="–"/>
            </a:pPr>
            <a:r>
              <a:rPr lang="en-US" b="0" i="0" u="none" strike="noStrike" cap="none" dirty="0">
                <a:solidFill>
                  <a:schemeClr val="dk1"/>
                </a:solidFill>
                <a:sym typeface="Times New Roman"/>
              </a:rPr>
              <a:t>Philosophy :  Memory  is large optimize instruction set and execution time. </a:t>
            </a:r>
            <a:endParaRPr dirty="0"/>
          </a:p>
          <a:p>
            <a:pPr marL="742950" marR="0" lvl="1" indent="-285750" algn="l" rtl="0">
              <a:lnSpc>
                <a:spcPct val="90000"/>
              </a:lnSpc>
              <a:spcBef>
                <a:spcPts val="400"/>
              </a:spcBef>
              <a:spcAft>
                <a:spcPts val="0"/>
              </a:spcAft>
              <a:buClr>
                <a:schemeClr val="dk1"/>
              </a:buClr>
              <a:buSzPts val="2000"/>
              <a:buFont typeface="Times New Roman"/>
              <a:buChar char="–"/>
            </a:pPr>
            <a:r>
              <a:rPr lang="en-US" b="0" i="0" u="none" strike="noStrike" cap="none" dirty="0">
                <a:solidFill>
                  <a:schemeClr val="dk1"/>
                </a:solidFill>
                <a:sym typeface="Times New Roman"/>
              </a:rPr>
              <a:t>Characteristics: </a:t>
            </a:r>
            <a:endParaRPr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Small instruction set;  Large number of registers; </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 Simple instructions to allow for fast execution (fewer steps); </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Only read/write (load/store) instructions should access the main memory,</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 Simple addressing modes to allow for fast address computation; </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Fixed-length instructions with few formats for fast instruction decoding;  </a:t>
            </a:r>
            <a:endParaRPr sz="2000" dirty="0"/>
          </a:p>
          <a:p>
            <a:pPr marL="1143000" marR="0" lvl="2" indent="-228600" algn="l" rtl="0">
              <a:lnSpc>
                <a:spcPct val="90000"/>
              </a:lnSpc>
              <a:spcBef>
                <a:spcPts val="400"/>
              </a:spcBef>
              <a:spcAft>
                <a:spcPts val="0"/>
              </a:spcAft>
              <a:buClr>
                <a:schemeClr val="dk1"/>
              </a:buClr>
              <a:buSzPts val="2000"/>
              <a:buFont typeface="Times New Roman"/>
              <a:buChar char="•"/>
            </a:pPr>
            <a:r>
              <a:rPr lang="en-US" sz="2000" b="0" i="0" u="none" strike="noStrike" cap="none" dirty="0">
                <a:solidFill>
                  <a:schemeClr val="dk1"/>
                </a:solidFill>
                <a:sym typeface="Times New Roman"/>
              </a:rPr>
              <a:t>simpler and faster hardware implementation, pipelined architecture. </a:t>
            </a:r>
            <a:endParaRPr sz="2000" dirty="0"/>
          </a:p>
          <a:p>
            <a:pPr marL="1143000" marR="0" lvl="2" indent="-101600" algn="l" rtl="0">
              <a:lnSpc>
                <a:spcPct val="90000"/>
              </a:lnSpc>
              <a:spcBef>
                <a:spcPts val="400"/>
              </a:spcBef>
              <a:spcAft>
                <a:spcPts val="0"/>
              </a:spcAft>
              <a:buClr>
                <a:schemeClr val="dk1"/>
              </a:buClr>
              <a:buSzPts val="2000"/>
              <a:buFont typeface="Times New Roman"/>
              <a:buNone/>
            </a:pPr>
            <a:endParaRPr sz="2000" b="0" i="0" u="none" strike="noStrike" cap="none" dirty="0">
              <a:solidFill>
                <a:schemeClr val="dk1"/>
              </a:solidFill>
              <a:sym typeface="Times New Roman"/>
            </a:endParaRPr>
          </a:p>
          <a:p>
            <a:pPr marL="342900" marR="0" lvl="0" indent="-215900" algn="l" rtl="0">
              <a:spcBef>
                <a:spcPts val="400"/>
              </a:spcBef>
              <a:spcAft>
                <a:spcPts val="0"/>
              </a:spcAft>
              <a:buClr>
                <a:schemeClr val="dk1"/>
              </a:buClr>
              <a:buSzPts val="2000"/>
              <a:buFont typeface="Times New Roman"/>
              <a:buNone/>
            </a:pPr>
            <a:endParaRPr sz="2000" b="0" i="0" u="none" strike="noStrike" cap="none" dirty="0">
              <a:solidFill>
                <a:schemeClr val="dk1"/>
              </a:solidFill>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5"/>
          <p:cNvSpPr txBox="1">
            <a:spLocks noGrp="1"/>
          </p:cNvSpPr>
          <p:nvPr>
            <p:ph type="title"/>
          </p:nvPr>
        </p:nvSpPr>
        <p:spPr>
          <a:xfrm>
            <a:off x="228600" y="190500"/>
            <a:ext cx="8564562" cy="2781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Times New Roman"/>
              <a:buNone/>
            </a:pPr>
            <a:r>
              <a:rPr lang="en-US" sz="2800" b="0" i="0" u="none" dirty="0">
                <a:solidFill>
                  <a:schemeClr val="dk2"/>
                </a:solidFill>
                <a:latin typeface="Times New Roman"/>
                <a:ea typeface="Times New Roman"/>
                <a:cs typeface="Times New Roman"/>
                <a:sym typeface="Times New Roman"/>
              </a:rPr>
              <a:t>    ARM Processor         Vs         </a:t>
            </a:r>
            <a:r>
              <a:rPr lang="en-US" sz="2800" b="0" i="0" u="none" dirty="0" smtClean="0">
                <a:solidFill>
                  <a:schemeClr val="dk2"/>
                </a:solidFill>
                <a:latin typeface="Times New Roman"/>
                <a:ea typeface="Times New Roman"/>
                <a:cs typeface="Times New Roman"/>
                <a:sym typeface="Times New Roman"/>
              </a:rPr>
              <a:t>       </a:t>
            </a:r>
            <a:r>
              <a:rPr lang="en-US" sz="2800" b="0" i="0" u="none" dirty="0">
                <a:solidFill>
                  <a:schemeClr val="dk2"/>
                </a:solidFill>
                <a:latin typeface="Times New Roman"/>
                <a:ea typeface="Times New Roman"/>
                <a:cs typeface="Times New Roman"/>
                <a:sym typeface="Times New Roman"/>
              </a:rPr>
              <a:t>X86 architecture </a:t>
            </a:r>
            <a:br>
              <a:rPr lang="en-US" sz="2800" b="0" i="0" u="none" dirty="0">
                <a:solidFill>
                  <a:schemeClr val="dk2"/>
                </a:solidFill>
                <a:latin typeface="Times New Roman"/>
                <a:ea typeface="Times New Roman"/>
                <a:cs typeface="Times New Roman"/>
                <a:sym typeface="Times New Roman"/>
              </a:rPr>
            </a:br>
            <a:r>
              <a:rPr lang="en-US" sz="2400" b="0" i="0" u="none" dirty="0">
                <a:solidFill>
                  <a:schemeClr val="dk2"/>
                </a:solidFill>
                <a:latin typeface="Times New Roman"/>
                <a:ea typeface="Times New Roman"/>
                <a:cs typeface="Times New Roman"/>
                <a:sym typeface="Times New Roman"/>
              </a:rPr>
              <a:t>RISC Architecture                              </a:t>
            </a:r>
            <a:r>
              <a:rPr lang="en-US" sz="2400" b="0" i="0" u="none" dirty="0" smtClean="0">
                <a:solidFill>
                  <a:schemeClr val="dk2"/>
                </a:solidFill>
                <a:latin typeface="Times New Roman"/>
                <a:ea typeface="Times New Roman"/>
                <a:cs typeface="Times New Roman"/>
                <a:sym typeface="Times New Roman"/>
              </a:rPr>
              <a:t>    </a:t>
            </a:r>
            <a:r>
              <a:rPr lang="en-US" sz="2400" b="0" i="0" u="none" dirty="0">
                <a:solidFill>
                  <a:schemeClr val="dk2"/>
                </a:solidFill>
                <a:latin typeface="Times New Roman"/>
                <a:ea typeface="Times New Roman"/>
                <a:cs typeface="Times New Roman"/>
                <a:sym typeface="Times New Roman"/>
              </a:rPr>
              <a:t>CISC Architecture </a:t>
            </a:r>
            <a:br>
              <a:rPr lang="en-US" sz="2400" b="0" i="0" u="none" dirty="0">
                <a:solidFill>
                  <a:schemeClr val="dk2"/>
                </a:solidFill>
                <a:latin typeface="Times New Roman"/>
                <a:ea typeface="Times New Roman"/>
                <a:cs typeface="Times New Roman"/>
                <a:sym typeface="Times New Roman"/>
              </a:rPr>
            </a:br>
            <a:r>
              <a:rPr lang="en-US" sz="2400" b="0" i="0" u="none" dirty="0">
                <a:solidFill>
                  <a:schemeClr val="dk2"/>
                </a:solidFill>
                <a:latin typeface="Times New Roman"/>
                <a:ea typeface="Times New Roman"/>
                <a:cs typeface="Times New Roman"/>
                <a:sym typeface="Times New Roman"/>
              </a:rPr>
              <a:t>Used in current mobile                       </a:t>
            </a:r>
            <a:r>
              <a:rPr lang="en-US" sz="2400" b="0" i="0" u="none" dirty="0" smtClean="0">
                <a:solidFill>
                  <a:schemeClr val="dk2"/>
                </a:solidFill>
                <a:latin typeface="Times New Roman"/>
                <a:ea typeface="Times New Roman"/>
                <a:cs typeface="Times New Roman"/>
                <a:sym typeface="Times New Roman"/>
              </a:rPr>
              <a:t>    </a:t>
            </a:r>
            <a:r>
              <a:rPr lang="en-US" sz="2400" b="0" i="0" u="none" dirty="0">
                <a:solidFill>
                  <a:schemeClr val="dk2"/>
                </a:solidFill>
                <a:latin typeface="Times New Roman"/>
                <a:ea typeface="Times New Roman"/>
                <a:cs typeface="Times New Roman"/>
                <a:sym typeface="Times New Roman"/>
              </a:rPr>
              <a:t>Used in the  building PC</a:t>
            </a:r>
            <a:br>
              <a:rPr lang="en-US" sz="2400" b="0" i="0" u="none" dirty="0">
                <a:solidFill>
                  <a:schemeClr val="dk2"/>
                </a:solidFill>
                <a:latin typeface="Times New Roman"/>
                <a:ea typeface="Times New Roman"/>
                <a:cs typeface="Times New Roman"/>
                <a:sym typeface="Times New Roman"/>
              </a:rPr>
            </a:br>
            <a:r>
              <a:rPr lang="en-US" sz="2400" b="0" i="0" u="none" dirty="0">
                <a:solidFill>
                  <a:schemeClr val="dk2"/>
                </a:solidFill>
                <a:latin typeface="Times New Roman"/>
                <a:ea typeface="Times New Roman"/>
                <a:cs typeface="Times New Roman"/>
                <a:sym typeface="Times New Roman"/>
              </a:rPr>
              <a:t>devices based on </a:t>
            </a:r>
            <a:r>
              <a:rPr lang="en-US" sz="2400" dirty="0" smtClean="0"/>
              <a:t>IOS</a:t>
            </a:r>
            <a:r>
              <a:rPr lang="en-US" sz="2400" b="0" i="0" u="none" dirty="0" smtClean="0">
                <a:solidFill>
                  <a:schemeClr val="dk2"/>
                </a:solidFill>
                <a:latin typeface="Times New Roman"/>
                <a:ea typeface="Times New Roman"/>
                <a:cs typeface="Times New Roman"/>
                <a:sym typeface="Times New Roman"/>
              </a:rPr>
              <a:t> </a:t>
            </a:r>
            <a:r>
              <a:rPr lang="en-US" sz="2400" b="0" i="0" u="none" dirty="0">
                <a:solidFill>
                  <a:schemeClr val="dk2"/>
                </a:solidFill>
                <a:latin typeface="Times New Roman"/>
                <a:ea typeface="Times New Roman"/>
                <a:cs typeface="Times New Roman"/>
                <a:sym typeface="Times New Roman"/>
              </a:rPr>
              <a:t>and                    </a:t>
            </a:r>
            <a:r>
              <a:rPr lang="en-US" sz="2400" b="0" i="0" u="none" dirty="0" smtClean="0">
                <a:solidFill>
                  <a:schemeClr val="dk2"/>
                </a:solidFill>
                <a:latin typeface="Times New Roman"/>
                <a:ea typeface="Times New Roman"/>
                <a:cs typeface="Times New Roman"/>
                <a:sym typeface="Times New Roman"/>
              </a:rPr>
              <a:t>   </a:t>
            </a:r>
            <a:r>
              <a:rPr lang="en-US" sz="2400" b="0" i="0" u="none" dirty="0">
                <a:solidFill>
                  <a:schemeClr val="dk2"/>
                </a:solidFill>
                <a:latin typeface="Times New Roman"/>
                <a:ea typeface="Times New Roman"/>
                <a:cs typeface="Times New Roman"/>
                <a:sym typeface="Times New Roman"/>
              </a:rPr>
              <a:t>based on mac (apple) and</a:t>
            </a:r>
            <a:br>
              <a:rPr lang="en-US" sz="2400" b="0" i="0" u="none" dirty="0">
                <a:solidFill>
                  <a:schemeClr val="dk2"/>
                </a:solidFill>
                <a:latin typeface="Times New Roman"/>
                <a:ea typeface="Times New Roman"/>
                <a:cs typeface="Times New Roman"/>
                <a:sym typeface="Times New Roman"/>
              </a:rPr>
            </a:br>
            <a:r>
              <a:rPr lang="en-US" sz="2400" b="0" i="0" u="none" dirty="0" smtClean="0">
                <a:solidFill>
                  <a:schemeClr val="dk2"/>
                </a:solidFill>
                <a:latin typeface="Times New Roman"/>
                <a:ea typeface="Times New Roman"/>
                <a:cs typeface="Times New Roman"/>
                <a:sym typeface="Times New Roman"/>
              </a:rPr>
              <a:t>Android </a:t>
            </a:r>
            <a:r>
              <a:rPr lang="en-US" sz="2400" b="0" i="0" u="none" dirty="0">
                <a:solidFill>
                  <a:schemeClr val="dk2"/>
                </a:solidFill>
                <a:latin typeface="Times New Roman"/>
                <a:ea typeface="Times New Roman"/>
                <a:cs typeface="Times New Roman"/>
                <a:sym typeface="Times New Roman"/>
              </a:rPr>
              <a:t>Operating systems                   </a:t>
            </a:r>
            <a:r>
              <a:rPr lang="en-US" sz="2400" b="0" i="0" u="none" dirty="0" smtClean="0">
                <a:solidFill>
                  <a:schemeClr val="dk2"/>
                </a:solidFill>
                <a:latin typeface="Times New Roman"/>
                <a:ea typeface="Times New Roman"/>
                <a:cs typeface="Times New Roman"/>
                <a:sym typeface="Times New Roman"/>
              </a:rPr>
              <a:t>  windows </a:t>
            </a:r>
            <a:r>
              <a:rPr lang="en-US" sz="2400" b="0" i="0" u="none" dirty="0">
                <a:solidFill>
                  <a:schemeClr val="dk2"/>
                </a:solidFill>
                <a:latin typeface="Times New Roman"/>
                <a:ea typeface="Times New Roman"/>
                <a:cs typeface="Times New Roman"/>
                <a:sym typeface="Times New Roman"/>
              </a:rPr>
              <a:t>operating systems </a:t>
            </a:r>
            <a:endParaRPr dirty="0"/>
          </a:p>
        </p:txBody>
      </p:sp>
      <p:pic>
        <p:nvPicPr>
          <p:cNvPr id="507" name="Google Shape;507;p65"/>
          <p:cNvPicPr preferRelativeResize="0">
            <a:picLocks noGrp="1"/>
          </p:cNvPicPr>
          <p:nvPr>
            <p:ph type="body" idx="1"/>
          </p:nvPr>
        </p:nvPicPr>
        <p:blipFill rotWithShape="1">
          <a:blip r:embed="rId3">
            <a:alphaModFix/>
          </a:blip>
          <a:srcRect/>
          <a:stretch/>
        </p:blipFill>
        <p:spPr>
          <a:xfrm>
            <a:off x="76200" y="2721037"/>
            <a:ext cx="8763000" cy="2112900"/>
          </a:xfrm>
          <a:prstGeom prst="rect">
            <a:avLst/>
          </a:prstGeom>
          <a:noFill/>
          <a:ln>
            <a:noFill/>
          </a:ln>
        </p:spPr>
      </p:pic>
      <p:sp>
        <p:nvSpPr>
          <p:cNvPr id="508" name="Google Shape;508;p65"/>
          <p:cNvSpPr txBox="1"/>
          <p:nvPr/>
        </p:nvSpPr>
        <p:spPr>
          <a:xfrm>
            <a:off x="334962" y="4680806"/>
            <a:ext cx="8458200" cy="16430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The </a:t>
            </a:r>
            <a:r>
              <a:rPr lang="en-US" sz="1800" b="1" i="0" u="none" dirty="0">
                <a:solidFill>
                  <a:schemeClr val="dk1"/>
                </a:solidFill>
                <a:latin typeface="Times New Roman"/>
                <a:ea typeface="Times New Roman"/>
                <a:cs typeface="Times New Roman"/>
                <a:sym typeface="Times New Roman"/>
              </a:rPr>
              <a:t>x86 architectures</a:t>
            </a:r>
            <a:r>
              <a:rPr lang="en-US" sz="1800" b="0" i="0" u="none" dirty="0">
                <a:solidFill>
                  <a:schemeClr val="dk1"/>
                </a:solidFill>
                <a:latin typeface="Times New Roman"/>
                <a:ea typeface="Times New Roman"/>
                <a:cs typeface="Times New Roman"/>
                <a:sym typeface="Times New Roman"/>
              </a:rPr>
              <a:t> were based on the Intel 8086 microprocessor chip, initially released in 1978. Intel Core 2 Duo – an example of an </a:t>
            </a:r>
            <a:r>
              <a:rPr lang="en-US" sz="1800" b="1" i="0" u="none" dirty="0">
                <a:solidFill>
                  <a:schemeClr val="dk1"/>
                </a:solidFill>
                <a:latin typeface="Times New Roman"/>
                <a:ea typeface="Times New Roman"/>
                <a:cs typeface="Times New Roman"/>
                <a:sym typeface="Times New Roman"/>
              </a:rPr>
              <a:t>x86</a:t>
            </a:r>
            <a:r>
              <a:rPr lang="en-US" sz="1800" b="0" i="0" u="none" dirty="0">
                <a:solidFill>
                  <a:schemeClr val="dk1"/>
                </a:solidFill>
                <a:latin typeface="Times New Roman"/>
                <a:ea typeface="Times New Roman"/>
                <a:cs typeface="Times New Roman"/>
                <a:sym typeface="Times New Roman"/>
              </a:rPr>
              <a:t>-compatible, 64-bit multicore </a:t>
            </a:r>
            <a:r>
              <a:rPr lang="en-US" sz="1800" b="1" i="0" u="none" dirty="0">
                <a:solidFill>
                  <a:schemeClr val="dk1"/>
                </a:solidFill>
                <a:latin typeface="Times New Roman"/>
                <a:ea typeface="Times New Roman"/>
                <a:cs typeface="Times New Roman"/>
                <a:sym typeface="Times New Roman"/>
              </a:rPr>
              <a:t>processor</a:t>
            </a:r>
            <a:r>
              <a:rPr lang="en-US" sz="1800" b="0" i="0" u="none" dirty="0">
                <a:solidFill>
                  <a:schemeClr val="dk1"/>
                </a:solidFill>
                <a:latin typeface="Times New Roman"/>
                <a:ea typeface="Times New Roman"/>
                <a:cs typeface="Times New Roman"/>
                <a:sym typeface="Times New Roman"/>
              </a:rPr>
              <a:t>. AMD Athlon (early version) – a technically different but fully compatible </a:t>
            </a:r>
            <a:r>
              <a:rPr lang="en-US" sz="1800" b="1" i="0" u="none" dirty="0">
                <a:solidFill>
                  <a:schemeClr val="dk1"/>
                </a:solidFill>
                <a:latin typeface="Times New Roman"/>
                <a:ea typeface="Times New Roman"/>
                <a:cs typeface="Times New Roman"/>
                <a:sym typeface="Times New Roman"/>
              </a:rPr>
              <a:t>x86</a:t>
            </a:r>
            <a:r>
              <a:rPr lang="en-US" sz="1800" b="0" i="0" u="none" dirty="0">
                <a:solidFill>
                  <a:schemeClr val="dk1"/>
                </a:solidFill>
                <a:latin typeface="Times New Roman"/>
                <a:ea typeface="Times New Roman"/>
                <a:cs typeface="Times New Roman"/>
                <a:sym typeface="Times New Roman"/>
              </a:rPr>
              <a:t> implementation. Am386, released by AMD in 1991.The x86 architecture </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Many millions of  this processor architectures are produces each year for  PCs </a:t>
            </a:r>
            <a:endParaRPr dirty="0"/>
          </a:p>
        </p:txBody>
      </p:sp>
      <p:sp>
        <p:nvSpPr>
          <p:cNvPr id="509" name="Google Shape;509;p6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6"/>
          <p:cNvSpPr txBox="1">
            <a:spLocks noGrp="1"/>
          </p:cNvSpPr>
          <p:nvPr>
            <p:ph type="title"/>
          </p:nvPr>
        </p:nvSpPr>
        <p:spPr>
          <a:xfrm>
            <a:off x="914400" y="0"/>
            <a:ext cx="763905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a:solidFill>
                  <a:schemeClr val="dk2"/>
                </a:solidFill>
                <a:latin typeface="Times New Roman"/>
                <a:ea typeface="Times New Roman"/>
                <a:cs typeface="Times New Roman"/>
                <a:sym typeface="Times New Roman"/>
              </a:rPr>
              <a:t>ARMDroid vs   WinTel</a:t>
            </a:r>
            <a:endParaRPr/>
          </a:p>
        </p:txBody>
      </p:sp>
      <p:sp>
        <p:nvSpPr>
          <p:cNvPr id="516" name="Google Shape;516;p66"/>
          <p:cNvSpPr txBox="1">
            <a:spLocks noGrp="1"/>
          </p:cNvSpPr>
          <p:nvPr>
            <p:ph type="body" idx="1"/>
          </p:nvPr>
        </p:nvSpPr>
        <p:spPr>
          <a:xfrm>
            <a:off x="225425" y="1096962"/>
            <a:ext cx="3467100" cy="5638800"/>
          </a:xfrm>
          <a:prstGeom prst="rect">
            <a:avLst/>
          </a:prstGeom>
          <a:noFill/>
          <a:ln>
            <a:noFill/>
          </a:ln>
        </p:spPr>
        <p:txBody>
          <a:bodyPr spcFirstLastPara="1" wrap="square" lIns="91425" tIns="45700" rIns="91425" bIns="45700" anchor="t" anchorCtr="0">
            <a:noAutofit/>
          </a:bodyPr>
          <a:lstStyle/>
          <a:p>
            <a:pPr marL="573087" marR="0" lvl="1" indent="-457199" algn="l" rtl="0">
              <a:lnSpc>
                <a:spcPct val="100000"/>
              </a:lnSpc>
              <a:spcBef>
                <a:spcPts val="0"/>
              </a:spcBef>
              <a:spcAft>
                <a:spcPts val="0"/>
              </a:spcAft>
              <a:buClr>
                <a:schemeClr val="dk1"/>
              </a:buClr>
              <a:buSzPts val="2800"/>
              <a:buFont typeface="Arial"/>
              <a:buChar char="•"/>
            </a:pPr>
            <a:r>
              <a:rPr lang="en-US" sz="2800" b="1" i="0" u="none" strike="noStrike" cap="none">
                <a:solidFill>
                  <a:schemeClr val="dk1"/>
                </a:solidFill>
                <a:latin typeface="Times New Roman"/>
                <a:ea typeface="Times New Roman"/>
                <a:cs typeface="Times New Roman"/>
                <a:sym typeface="Times New Roman"/>
              </a:rPr>
              <a:t>Android OS  on   ARM processor</a:t>
            </a:r>
            <a:endParaRPr/>
          </a:p>
          <a:p>
            <a:pPr marL="573087" marR="0" lvl="1" indent="-330199"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517" name="Google Shape;517;p66"/>
          <p:cNvPicPr preferRelativeResize="0"/>
          <p:nvPr/>
        </p:nvPicPr>
        <p:blipFill rotWithShape="1">
          <a:blip r:embed="rId3">
            <a:alphaModFix/>
          </a:blip>
          <a:srcRect/>
          <a:stretch/>
        </p:blipFill>
        <p:spPr>
          <a:xfrm>
            <a:off x="4038600" y="2514600"/>
            <a:ext cx="4381500" cy="4052887"/>
          </a:xfrm>
          <a:prstGeom prst="rect">
            <a:avLst/>
          </a:prstGeom>
          <a:noFill/>
          <a:ln>
            <a:noFill/>
          </a:ln>
        </p:spPr>
      </p:pic>
      <p:pic>
        <p:nvPicPr>
          <p:cNvPr id="518" name="Google Shape;518;p66"/>
          <p:cNvPicPr preferRelativeResize="0"/>
          <p:nvPr/>
        </p:nvPicPr>
        <p:blipFill rotWithShape="1">
          <a:blip r:embed="rId4">
            <a:alphaModFix/>
          </a:blip>
          <a:srcRect/>
          <a:stretch/>
        </p:blipFill>
        <p:spPr>
          <a:xfrm>
            <a:off x="804862" y="2590800"/>
            <a:ext cx="1846262" cy="3238500"/>
          </a:xfrm>
          <a:prstGeom prst="rect">
            <a:avLst/>
          </a:prstGeom>
          <a:noFill/>
          <a:ln>
            <a:noFill/>
          </a:ln>
        </p:spPr>
      </p:pic>
      <p:sp>
        <p:nvSpPr>
          <p:cNvPr id="519" name="Google Shape;519;p66"/>
          <p:cNvSpPr txBox="1"/>
          <p:nvPr/>
        </p:nvSpPr>
        <p:spPr>
          <a:xfrm>
            <a:off x="4495800" y="1066800"/>
            <a:ext cx="3733800" cy="5867400"/>
          </a:xfrm>
          <a:prstGeom prst="rect">
            <a:avLst/>
          </a:prstGeom>
          <a:noFill/>
          <a:ln>
            <a:noFill/>
          </a:ln>
        </p:spPr>
        <p:txBody>
          <a:bodyPr spcFirstLastPara="1" wrap="square" lIns="91425" tIns="45700" rIns="91425" bIns="45700" anchor="t" anchorCtr="0">
            <a:noAutofit/>
          </a:bodyPr>
          <a:lstStyle/>
          <a:p>
            <a:pPr marL="115887" marR="0" lvl="1" indent="0" algn="l" rtl="0">
              <a:lnSpc>
                <a:spcPct val="10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Windows OS on Intel (x86) processor</a:t>
            </a:r>
            <a:endParaRPr/>
          </a:p>
          <a:p>
            <a:pPr marL="115887" marR="0" lvl="1" indent="0" algn="l" rtl="0">
              <a:lnSpc>
                <a:spcPct val="100000"/>
              </a:lnSpc>
              <a:spcBef>
                <a:spcPts val="560"/>
              </a:spcBef>
              <a:spcAft>
                <a:spcPts val="0"/>
              </a:spcAft>
              <a:buClr>
                <a:schemeClr val="dk1"/>
              </a:buClr>
              <a:buSzPts val="2800"/>
              <a:buFont typeface="Times New Roman"/>
              <a:buNone/>
            </a:pPr>
            <a:endParaRPr sz="2800" b="1" i="0" u="none" strike="noStrike" cap="none">
              <a:solidFill>
                <a:schemeClr val="dk1"/>
              </a:solidFill>
              <a:latin typeface="Calibri"/>
              <a:ea typeface="Calibri"/>
              <a:cs typeface="Calibri"/>
              <a:sym typeface="Calibri"/>
            </a:endParaRPr>
          </a:p>
          <a:p>
            <a:pPr marL="115887" marR="0" lvl="1" indent="0" algn="l" rtl="0">
              <a:lnSpc>
                <a:spcPct val="100000"/>
              </a:lnSpc>
              <a:spcBef>
                <a:spcPts val="560"/>
              </a:spcBef>
              <a:spcAft>
                <a:spcPts val="0"/>
              </a:spcAft>
              <a:buClr>
                <a:schemeClr val="dk1"/>
              </a:buClr>
              <a:buSzPts val="2800"/>
              <a:buFont typeface="Times New Roman"/>
              <a:buNone/>
            </a:pPr>
            <a:endParaRPr sz="2800" b="1" i="0" u="none" strike="noStrike" cap="none">
              <a:solidFill>
                <a:schemeClr val="dk1"/>
              </a:solidFill>
              <a:latin typeface="Calibri"/>
              <a:ea typeface="Calibri"/>
              <a:cs typeface="Calibri"/>
              <a:sym typeface="Calibri"/>
            </a:endParaRPr>
          </a:p>
          <a:p>
            <a:pPr marL="115887" marR="0" lvl="1" indent="0" algn="l" rtl="0">
              <a:lnSpc>
                <a:spcPct val="100000"/>
              </a:lnSpc>
              <a:spcBef>
                <a:spcPts val="560"/>
              </a:spcBef>
              <a:spcAft>
                <a:spcPts val="0"/>
              </a:spcAft>
              <a:buClr>
                <a:schemeClr val="dk1"/>
              </a:buClr>
              <a:buSzPts val="2800"/>
              <a:buFont typeface="Times New Roman"/>
              <a:buNone/>
            </a:pPr>
            <a:endParaRPr sz="2800" b="1"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Times New Roman"/>
              <a:buNone/>
            </a:pPr>
            <a:endParaRPr sz="32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a:solidFill>
                <a:schemeClr val="lt1"/>
              </a:solidFill>
              <a:latin typeface="Calibri"/>
              <a:ea typeface="Calibri"/>
              <a:cs typeface="Calibri"/>
              <a:sym typeface="Calibri"/>
            </a:endParaRPr>
          </a:p>
        </p:txBody>
      </p:sp>
      <p:pic>
        <p:nvPicPr>
          <p:cNvPr id="520" name="Google Shape;520;p66"/>
          <p:cNvPicPr preferRelativeResize="0"/>
          <p:nvPr/>
        </p:nvPicPr>
        <p:blipFill rotWithShape="1">
          <a:blip r:embed="rId5">
            <a:alphaModFix/>
          </a:blip>
          <a:srcRect/>
          <a:stretch/>
        </p:blipFill>
        <p:spPr>
          <a:xfrm>
            <a:off x="130175" y="93662"/>
            <a:ext cx="134937" cy="15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7"/>
          <p:cNvSpPr txBox="1">
            <a:spLocks noGrp="1"/>
          </p:cNvSpPr>
          <p:nvPr>
            <p:ph type="title"/>
          </p:nvPr>
        </p:nvSpPr>
        <p:spPr>
          <a:xfrm>
            <a:off x="571500" y="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sym typeface="Times New Roman"/>
              </a:rPr>
              <a:t>Future Architecture  is RISC V</a:t>
            </a:r>
            <a:endParaRPr dirty="0">
              <a:solidFill>
                <a:srgbClr val="FF0000"/>
              </a:solidFill>
            </a:endParaRPr>
          </a:p>
        </p:txBody>
      </p:sp>
      <p:sp>
        <p:nvSpPr>
          <p:cNvPr id="526" name="Google Shape;526;p67"/>
          <p:cNvSpPr txBox="1">
            <a:spLocks noGrp="1"/>
          </p:cNvSpPr>
          <p:nvPr>
            <p:ph type="body" idx="1"/>
          </p:nvPr>
        </p:nvSpPr>
        <p:spPr>
          <a:xfrm>
            <a:off x="685800" y="123825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dirty="0">
                <a:solidFill>
                  <a:schemeClr val="dk1"/>
                </a:solidFill>
                <a:latin typeface="Times New Roman"/>
                <a:ea typeface="Times New Roman"/>
                <a:cs typeface="Times New Roman"/>
                <a:sym typeface="Times New Roman"/>
              </a:rPr>
              <a:t>RISC</a:t>
            </a:r>
            <a:r>
              <a:rPr lang="en-US" sz="2400" b="0" i="0" u="none" dirty="0">
                <a:solidFill>
                  <a:schemeClr val="dk1"/>
                </a:solidFill>
                <a:latin typeface="Times New Roman"/>
                <a:ea typeface="Times New Roman"/>
                <a:cs typeface="Times New Roman"/>
                <a:sym typeface="Times New Roman"/>
              </a:rPr>
              <a:t>-</a:t>
            </a:r>
            <a:r>
              <a:rPr lang="en-US" sz="2400" b="1" i="0" u="none" dirty="0">
                <a:solidFill>
                  <a:schemeClr val="dk1"/>
                </a:solidFill>
                <a:latin typeface="Times New Roman"/>
                <a:ea typeface="Times New Roman"/>
                <a:cs typeface="Times New Roman"/>
                <a:sym typeface="Times New Roman"/>
              </a:rPr>
              <a:t>V</a:t>
            </a:r>
            <a:r>
              <a:rPr lang="en-US" sz="2400" b="0" i="0" u="none" dirty="0">
                <a:solidFill>
                  <a:schemeClr val="dk1"/>
                </a:solidFill>
                <a:latin typeface="Times New Roman"/>
                <a:ea typeface="Times New Roman"/>
                <a:cs typeface="Times New Roman"/>
                <a:sym typeface="Times New Roman"/>
              </a:rPr>
              <a:t> (pronounced "risk-five") is an open instruction set architecture (ISA) based on established reduced instruction set computing (</a:t>
            </a:r>
            <a:r>
              <a:rPr lang="en-US" sz="2400" b="1" i="0" u="none" dirty="0">
                <a:solidFill>
                  <a:schemeClr val="dk1"/>
                </a:solidFill>
                <a:latin typeface="Times New Roman"/>
                <a:ea typeface="Times New Roman"/>
                <a:cs typeface="Times New Roman"/>
                <a:sym typeface="Times New Roman"/>
              </a:rPr>
              <a:t>RISC</a:t>
            </a:r>
            <a:r>
              <a:rPr lang="en-US" sz="2400" b="0" i="0" u="none" dirty="0">
                <a:solidFill>
                  <a:schemeClr val="dk1"/>
                </a:solidFill>
                <a:latin typeface="Times New Roman"/>
                <a:ea typeface="Times New Roman"/>
                <a:cs typeface="Times New Roman"/>
                <a:sym typeface="Times New Roman"/>
              </a:rPr>
              <a:t>) principles. In contrast to most ISAs, the </a:t>
            </a:r>
            <a:r>
              <a:rPr lang="en-US" sz="2400" b="1" i="0" u="none" dirty="0">
                <a:solidFill>
                  <a:schemeClr val="dk1"/>
                </a:solidFill>
                <a:latin typeface="Times New Roman"/>
                <a:ea typeface="Times New Roman"/>
                <a:cs typeface="Times New Roman"/>
                <a:sym typeface="Times New Roman"/>
              </a:rPr>
              <a:t>RISC</a:t>
            </a:r>
            <a:r>
              <a:rPr lang="en-US" sz="2400" b="0" i="0" u="none" dirty="0">
                <a:solidFill>
                  <a:schemeClr val="dk1"/>
                </a:solidFill>
                <a:latin typeface="Times New Roman"/>
                <a:ea typeface="Times New Roman"/>
                <a:cs typeface="Times New Roman"/>
                <a:sym typeface="Times New Roman"/>
              </a:rPr>
              <a:t>-</a:t>
            </a:r>
            <a:r>
              <a:rPr lang="en-US" sz="2400" b="1" i="0" u="none" dirty="0">
                <a:solidFill>
                  <a:schemeClr val="dk1"/>
                </a:solidFill>
                <a:latin typeface="Times New Roman"/>
                <a:ea typeface="Times New Roman"/>
                <a:cs typeface="Times New Roman"/>
                <a:sym typeface="Times New Roman"/>
              </a:rPr>
              <a:t>V</a:t>
            </a:r>
            <a:r>
              <a:rPr lang="en-US" sz="2400" b="0" i="0" u="none" dirty="0">
                <a:solidFill>
                  <a:schemeClr val="dk1"/>
                </a:solidFill>
                <a:latin typeface="Times New Roman"/>
                <a:ea typeface="Times New Roman"/>
                <a:cs typeface="Times New Roman"/>
                <a:sym typeface="Times New Roman"/>
              </a:rPr>
              <a:t> ISA can be freely used for any purpose, permitting anyone to design, manufacture and sell </a:t>
            </a:r>
            <a:r>
              <a:rPr lang="en-US" sz="2400" b="1" i="0" u="none" dirty="0">
                <a:solidFill>
                  <a:schemeClr val="dk1"/>
                </a:solidFill>
                <a:latin typeface="Times New Roman"/>
                <a:ea typeface="Times New Roman"/>
                <a:cs typeface="Times New Roman"/>
                <a:sym typeface="Times New Roman"/>
              </a:rPr>
              <a:t>RISC</a:t>
            </a:r>
            <a:r>
              <a:rPr lang="en-US" sz="2400" b="0" i="0" u="none" dirty="0">
                <a:solidFill>
                  <a:schemeClr val="dk1"/>
                </a:solidFill>
                <a:latin typeface="Times New Roman"/>
                <a:ea typeface="Times New Roman"/>
                <a:cs typeface="Times New Roman"/>
                <a:sym typeface="Times New Roman"/>
              </a:rPr>
              <a:t>-</a:t>
            </a:r>
            <a:r>
              <a:rPr lang="en-US" sz="2400" b="1" i="0" u="none" dirty="0">
                <a:solidFill>
                  <a:schemeClr val="dk1"/>
                </a:solidFill>
                <a:latin typeface="Times New Roman"/>
                <a:ea typeface="Times New Roman"/>
                <a:cs typeface="Times New Roman"/>
                <a:sym typeface="Times New Roman"/>
              </a:rPr>
              <a:t>V</a:t>
            </a:r>
            <a:r>
              <a:rPr lang="en-US" sz="2400" b="0" i="0" u="none" dirty="0">
                <a:solidFill>
                  <a:schemeClr val="dk1"/>
                </a:solidFill>
                <a:latin typeface="Times New Roman"/>
                <a:ea typeface="Times New Roman"/>
                <a:cs typeface="Times New Roman"/>
                <a:sym typeface="Times New Roman"/>
              </a:rPr>
              <a:t> chips and software.  </a:t>
            </a:r>
            <a:endParaRPr dirty="0"/>
          </a:p>
          <a:p>
            <a:pPr marL="342900" marR="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Many of the features of the RISC V architecture  are similar to the </a:t>
            </a:r>
            <a:r>
              <a:rPr lang="en-US" sz="2400" b="0" i="0" u="none" dirty="0" err="1">
                <a:solidFill>
                  <a:schemeClr val="dk1"/>
                </a:solidFill>
                <a:latin typeface="Times New Roman"/>
                <a:ea typeface="Times New Roman"/>
                <a:cs typeface="Times New Roman"/>
                <a:sym typeface="Times New Roman"/>
              </a:rPr>
              <a:t>mips</a:t>
            </a:r>
            <a:r>
              <a:rPr lang="en-US" sz="2400" b="0" i="0" u="none" dirty="0">
                <a:solidFill>
                  <a:schemeClr val="dk1"/>
                </a:solidFill>
                <a:latin typeface="Times New Roman"/>
                <a:ea typeface="Times New Roman"/>
                <a:cs typeface="Times New Roman"/>
                <a:sym typeface="Times New Roman"/>
              </a:rPr>
              <a:t> architecture studying </a:t>
            </a:r>
            <a:r>
              <a:rPr lang="en-US" sz="2400" b="0" i="0" u="none" dirty="0" err="1">
                <a:solidFill>
                  <a:schemeClr val="dk1"/>
                </a:solidFill>
                <a:latin typeface="Times New Roman"/>
                <a:ea typeface="Times New Roman"/>
                <a:cs typeface="Times New Roman"/>
                <a:sym typeface="Times New Roman"/>
              </a:rPr>
              <a:t>mips</a:t>
            </a:r>
            <a:r>
              <a:rPr lang="en-US" sz="2400" b="0" i="0" u="none" dirty="0">
                <a:solidFill>
                  <a:schemeClr val="dk1"/>
                </a:solidFill>
                <a:latin typeface="Times New Roman"/>
                <a:ea typeface="Times New Roman"/>
                <a:cs typeface="Times New Roman"/>
                <a:sym typeface="Times New Roman"/>
              </a:rPr>
              <a:t> that we will study in details for the rest of the semester. </a:t>
            </a:r>
            <a:endParaRPr dirty="0"/>
          </a:p>
          <a:p>
            <a:pPr marL="342900" marR="0" lvl="0" indent="-190500" algn="l" rtl="0">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sp>
        <p:nvSpPr>
          <p:cNvPr id="527" name="Google Shape;527;p6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29</a:t>
            </a:fld>
            <a:endParaRPr/>
          </a:p>
        </p:txBody>
      </p:sp>
      <p:sp>
        <p:nvSpPr>
          <p:cNvPr id="165" name="Google Shape;165;p2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Computer structure: Von Neumann model</a:t>
            </a:r>
            <a:endParaRPr/>
          </a:p>
        </p:txBody>
      </p:sp>
      <p:sp>
        <p:nvSpPr>
          <p:cNvPr id="166" name="Google Shape;166;p29"/>
          <p:cNvSpPr txBox="1"/>
          <p:nvPr/>
        </p:nvSpPr>
        <p:spPr>
          <a:xfrm>
            <a:off x="3276600" y="2286000"/>
            <a:ext cx="3276600" cy="2438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67" name="Google Shape;167;p29"/>
          <p:cNvSpPr txBox="1"/>
          <p:nvPr/>
        </p:nvSpPr>
        <p:spPr>
          <a:xfrm>
            <a:off x="1752600" y="2286000"/>
            <a:ext cx="990600" cy="2438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68" name="Google Shape;168;p29"/>
          <p:cNvSpPr txBox="1"/>
          <p:nvPr/>
        </p:nvSpPr>
        <p:spPr>
          <a:xfrm>
            <a:off x="7315200" y="2286000"/>
            <a:ext cx="914400" cy="2438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69" name="Google Shape;169;p29"/>
          <p:cNvSpPr txBox="1"/>
          <p:nvPr/>
        </p:nvSpPr>
        <p:spPr>
          <a:xfrm>
            <a:off x="1676400" y="2590800"/>
            <a:ext cx="11430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Memory hierarchy</a:t>
            </a:r>
            <a:endParaRPr/>
          </a:p>
        </p:txBody>
      </p:sp>
      <p:sp>
        <p:nvSpPr>
          <p:cNvPr id="170" name="Google Shape;170;p29"/>
          <p:cNvSpPr txBox="1"/>
          <p:nvPr/>
        </p:nvSpPr>
        <p:spPr>
          <a:xfrm>
            <a:off x="7467600" y="2590800"/>
            <a:ext cx="990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I/O</a:t>
            </a:r>
            <a:endParaRPr/>
          </a:p>
        </p:txBody>
      </p:sp>
      <p:sp>
        <p:nvSpPr>
          <p:cNvPr id="171" name="Google Shape;171;p29"/>
          <p:cNvSpPr txBox="1"/>
          <p:nvPr/>
        </p:nvSpPr>
        <p:spPr>
          <a:xfrm>
            <a:off x="3581400" y="2590800"/>
            <a:ext cx="838200" cy="3810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72" name="Google Shape;172;p29"/>
          <p:cNvSpPr txBox="1"/>
          <p:nvPr/>
        </p:nvSpPr>
        <p:spPr>
          <a:xfrm>
            <a:off x="5181600" y="2590800"/>
            <a:ext cx="1066800" cy="457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73" name="Google Shape;173;p29"/>
          <p:cNvSpPr txBox="1"/>
          <p:nvPr/>
        </p:nvSpPr>
        <p:spPr>
          <a:xfrm>
            <a:off x="5257800" y="3352800"/>
            <a:ext cx="990600" cy="304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74" name="Google Shape;174;p29"/>
          <p:cNvSpPr txBox="1"/>
          <p:nvPr/>
        </p:nvSpPr>
        <p:spPr>
          <a:xfrm>
            <a:off x="5257800" y="3886200"/>
            <a:ext cx="990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175" name="Google Shape;175;p29"/>
          <p:cNvSpPr txBox="1"/>
          <p:nvPr/>
        </p:nvSpPr>
        <p:spPr>
          <a:xfrm>
            <a:off x="3581400" y="3429000"/>
            <a:ext cx="12954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cxnSp>
        <p:nvCxnSpPr>
          <p:cNvPr id="176" name="Google Shape;176;p29"/>
          <p:cNvCxnSpPr/>
          <p:nvPr/>
        </p:nvCxnSpPr>
        <p:spPr>
          <a:xfrm>
            <a:off x="3581400" y="3581400"/>
            <a:ext cx="1295400" cy="0"/>
          </a:xfrm>
          <a:prstGeom prst="straightConnector1">
            <a:avLst/>
          </a:prstGeom>
          <a:noFill/>
          <a:ln w="9525" cap="flat" cmpd="sng">
            <a:solidFill>
              <a:schemeClr val="dk1"/>
            </a:solidFill>
            <a:prstDash val="solid"/>
            <a:miter lim="800000"/>
            <a:headEnd type="none" w="med" len="med"/>
            <a:tailEnd type="none" w="med" len="med"/>
          </a:ln>
        </p:spPr>
      </p:cxnSp>
      <p:cxnSp>
        <p:nvCxnSpPr>
          <p:cNvPr id="177" name="Google Shape;177;p29"/>
          <p:cNvCxnSpPr/>
          <p:nvPr/>
        </p:nvCxnSpPr>
        <p:spPr>
          <a:xfrm>
            <a:off x="3581400" y="3733800"/>
            <a:ext cx="1295400" cy="0"/>
          </a:xfrm>
          <a:prstGeom prst="straightConnector1">
            <a:avLst/>
          </a:prstGeom>
          <a:noFill/>
          <a:ln w="9525" cap="flat" cmpd="sng">
            <a:solidFill>
              <a:schemeClr val="dk1"/>
            </a:solidFill>
            <a:prstDash val="solid"/>
            <a:miter lim="800000"/>
            <a:headEnd type="none" w="med" len="med"/>
            <a:tailEnd type="none" w="med" len="med"/>
          </a:ln>
        </p:spPr>
      </p:cxnSp>
      <p:cxnSp>
        <p:nvCxnSpPr>
          <p:cNvPr id="178" name="Google Shape;178;p29"/>
          <p:cNvCxnSpPr/>
          <p:nvPr/>
        </p:nvCxnSpPr>
        <p:spPr>
          <a:xfrm>
            <a:off x="3581400" y="3886200"/>
            <a:ext cx="1295400" cy="0"/>
          </a:xfrm>
          <a:prstGeom prst="straightConnector1">
            <a:avLst/>
          </a:prstGeom>
          <a:noFill/>
          <a:ln w="9525" cap="flat" cmpd="sng">
            <a:solidFill>
              <a:schemeClr val="dk1"/>
            </a:solidFill>
            <a:prstDash val="solid"/>
            <a:miter lim="800000"/>
            <a:headEnd type="none" w="med" len="med"/>
            <a:tailEnd type="none" w="med" len="med"/>
          </a:ln>
        </p:spPr>
      </p:cxnSp>
      <p:cxnSp>
        <p:nvCxnSpPr>
          <p:cNvPr id="179" name="Google Shape;179;p29"/>
          <p:cNvCxnSpPr/>
          <p:nvPr/>
        </p:nvCxnSpPr>
        <p:spPr>
          <a:xfrm>
            <a:off x="3581400" y="4038600"/>
            <a:ext cx="1295400" cy="0"/>
          </a:xfrm>
          <a:prstGeom prst="straightConnector1">
            <a:avLst/>
          </a:prstGeom>
          <a:noFill/>
          <a:ln w="9525" cap="flat" cmpd="sng">
            <a:solidFill>
              <a:schemeClr val="dk1"/>
            </a:solidFill>
            <a:prstDash val="solid"/>
            <a:miter lim="800000"/>
            <a:headEnd type="none" w="med" len="med"/>
            <a:tailEnd type="none" w="med" len="med"/>
          </a:ln>
        </p:spPr>
      </p:cxnSp>
      <p:cxnSp>
        <p:nvCxnSpPr>
          <p:cNvPr id="180" name="Google Shape;180;p29"/>
          <p:cNvCxnSpPr/>
          <p:nvPr/>
        </p:nvCxnSpPr>
        <p:spPr>
          <a:xfrm>
            <a:off x="2743200" y="3505200"/>
            <a:ext cx="533400" cy="0"/>
          </a:xfrm>
          <a:prstGeom prst="straightConnector1">
            <a:avLst/>
          </a:prstGeom>
          <a:noFill/>
          <a:ln w="28575" cap="flat" cmpd="sng">
            <a:solidFill>
              <a:schemeClr val="dk1"/>
            </a:solidFill>
            <a:prstDash val="solid"/>
            <a:miter lim="800000"/>
            <a:headEnd type="none" w="med" len="med"/>
            <a:tailEnd type="none" w="med" len="med"/>
          </a:ln>
        </p:spPr>
      </p:cxnSp>
      <p:cxnSp>
        <p:nvCxnSpPr>
          <p:cNvPr id="181" name="Google Shape;181;p29"/>
          <p:cNvCxnSpPr/>
          <p:nvPr/>
        </p:nvCxnSpPr>
        <p:spPr>
          <a:xfrm>
            <a:off x="6553200" y="3429000"/>
            <a:ext cx="762000" cy="0"/>
          </a:xfrm>
          <a:prstGeom prst="straightConnector1">
            <a:avLst/>
          </a:prstGeom>
          <a:noFill/>
          <a:ln w="28575" cap="flat" cmpd="sng">
            <a:solidFill>
              <a:schemeClr val="dk1"/>
            </a:solidFill>
            <a:prstDash val="solid"/>
            <a:miter lim="800000"/>
            <a:headEnd type="none" w="med" len="med"/>
            <a:tailEnd type="none" w="med" len="med"/>
          </a:ln>
        </p:spPr>
      </p:cxnSp>
      <p:sp>
        <p:nvSpPr>
          <p:cNvPr id="182" name="Google Shape;182;p29"/>
          <p:cNvSpPr txBox="1"/>
          <p:nvPr/>
        </p:nvSpPr>
        <p:spPr>
          <a:xfrm>
            <a:off x="3581400" y="2590800"/>
            <a:ext cx="1676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control</a:t>
            </a:r>
            <a:endParaRPr/>
          </a:p>
        </p:txBody>
      </p:sp>
      <p:sp>
        <p:nvSpPr>
          <p:cNvPr id="183" name="Google Shape;183;p29"/>
          <p:cNvSpPr txBox="1"/>
          <p:nvPr/>
        </p:nvSpPr>
        <p:spPr>
          <a:xfrm>
            <a:off x="5334000" y="2590800"/>
            <a:ext cx="1828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ALU</a:t>
            </a:r>
            <a:endParaRPr/>
          </a:p>
        </p:txBody>
      </p:sp>
      <p:sp>
        <p:nvSpPr>
          <p:cNvPr id="184" name="Google Shape;184;p29"/>
          <p:cNvSpPr txBox="1"/>
          <p:nvPr/>
        </p:nvSpPr>
        <p:spPr>
          <a:xfrm>
            <a:off x="3505200" y="3581400"/>
            <a:ext cx="2362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Registers</a:t>
            </a:r>
            <a:endParaRPr/>
          </a:p>
        </p:txBody>
      </p:sp>
      <p:sp>
        <p:nvSpPr>
          <p:cNvPr id="185" name="Google Shape;185;p29"/>
          <p:cNvSpPr txBox="1"/>
          <p:nvPr/>
        </p:nvSpPr>
        <p:spPr>
          <a:xfrm>
            <a:off x="5486400" y="3352800"/>
            <a:ext cx="1295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PC</a:t>
            </a:r>
            <a:endParaRPr/>
          </a:p>
        </p:txBody>
      </p:sp>
      <p:sp>
        <p:nvSpPr>
          <p:cNvPr id="186" name="Google Shape;186;p29"/>
          <p:cNvSpPr txBox="1"/>
          <p:nvPr/>
        </p:nvSpPr>
        <p:spPr>
          <a:xfrm>
            <a:off x="5334000" y="3886200"/>
            <a:ext cx="1600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state</a:t>
            </a:r>
            <a:endParaRPr/>
          </a:p>
        </p:txBody>
      </p:sp>
      <p:sp>
        <p:nvSpPr>
          <p:cNvPr id="187" name="Google Shape;187;p29"/>
          <p:cNvSpPr txBox="1"/>
          <p:nvPr/>
        </p:nvSpPr>
        <p:spPr>
          <a:xfrm>
            <a:off x="2667000" y="5029200"/>
            <a:ext cx="14478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Memory bus</a:t>
            </a:r>
            <a:endParaRPr/>
          </a:p>
        </p:txBody>
      </p:sp>
      <p:cxnSp>
        <p:nvCxnSpPr>
          <p:cNvPr id="188" name="Google Shape;188;p29"/>
          <p:cNvCxnSpPr/>
          <p:nvPr/>
        </p:nvCxnSpPr>
        <p:spPr>
          <a:xfrm rot="10800000">
            <a:off x="2971800" y="3581400"/>
            <a:ext cx="0" cy="1600200"/>
          </a:xfrm>
          <a:prstGeom prst="straightConnector1">
            <a:avLst/>
          </a:prstGeom>
          <a:noFill/>
          <a:ln w="9525" cap="flat" cmpd="sng">
            <a:solidFill>
              <a:schemeClr val="dk1"/>
            </a:solidFill>
            <a:prstDash val="solid"/>
            <a:miter lim="800000"/>
            <a:headEnd type="none" w="med" len="med"/>
            <a:tailEnd type="triangle" w="med" len="med"/>
          </a:ln>
        </p:spPr>
      </p:cxnSp>
      <p:sp>
        <p:nvSpPr>
          <p:cNvPr id="189" name="Google Shape;189;p29"/>
          <p:cNvSpPr txBox="1"/>
          <p:nvPr/>
        </p:nvSpPr>
        <p:spPr>
          <a:xfrm>
            <a:off x="6629400" y="5181600"/>
            <a:ext cx="990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I/O bus</a:t>
            </a:r>
            <a:endParaRPr/>
          </a:p>
        </p:txBody>
      </p:sp>
      <p:cxnSp>
        <p:nvCxnSpPr>
          <p:cNvPr id="190" name="Google Shape;190;p29"/>
          <p:cNvCxnSpPr/>
          <p:nvPr/>
        </p:nvCxnSpPr>
        <p:spPr>
          <a:xfrm rot="10800000">
            <a:off x="7010400" y="3505200"/>
            <a:ext cx="0" cy="1676400"/>
          </a:xfrm>
          <a:prstGeom prst="straightConnector1">
            <a:avLst/>
          </a:prstGeom>
          <a:noFill/>
          <a:ln w="9525" cap="rnd" cmpd="sng">
            <a:solidFill>
              <a:schemeClr val="dk1"/>
            </a:solidFill>
            <a:prstDash val="solid"/>
            <a:miter lim="800000"/>
            <a:headEnd type="none" w="med" len="med"/>
            <a:tailEnd type="triangle" w="med" len="med"/>
          </a:ln>
        </p:spPr>
      </p:cxnSp>
      <p:sp>
        <p:nvSpPr>
          <p:cNvPr id="191" name="Google Shape;191;p29"/>
          <p:cNvSpPr txBox="1"/>
          <p:nvPr/>
        </p:nvSpPr>
        <p:spPr>
          <a:xfrm>
            <a:off x="3962400" y="1752600"/>
            <a:ext cx="1371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CPU</a:t>
            </a:r>
            <a:endParaRPr/>
          </a:p>
        </p:txBody>
      </p:sp>
      <p:sp>
        <p:nvSpPr>
          <p:cNvPr id="192" name="Google Shape;192;p29"/>
          <p:cNvSpPr txBox="1"/>
          <p:nvPr/>
        </p:nvSpPr>
        <p:spPr>
          <a:xfrm>
            <a:off x="4724400" y="1447800"/>
            <a:ext cx="116363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000"/>
              <a:buFont typeface="Times New Roman"/>
              <a:buNone/>
            </a:pPr>
            <a:r>
              <a:rPr lang="en-US" sz="2000" b="0" i="0" u="none">
                <a:solidFill>
                  <a:schemeClr val="accent1"/>
                </a:solidFill>
                <a:latin typeface="Times New Roman"/>
                <a:ea typeface="Times New Roman"/>
                <a:cs typeface="Times New Roman"/>
                <a:sym typeface="Times New Roman"/>
              </a:rPr>
              <a:t>Data path</a:t>
            </a:r>
            <a:endParaRPr/>
          </a:p>
        </p:txBody>
      </p:sp>
      <p:sp>
        <p:nvSpPr>
          <p:cNvPr id="193" name="Google Shape;193;p29"/>
          <p:cNvSpPr txBox="1"/>
          <p:nvPr/>
        </p:nvSpPr>
        <p:spPr>
          <a:xfrm>
            <a:off x="5943600" y="1447800"/>
            <a:ext cx="184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p:txBody>
      </p:sp>
      <p:sp>
        <p:nvSpPr>
          <p:cNvPr id="194" name="Google Shape;194;p29"/>
          <p:cNvSpPr txBox="1"/>
          <p:nvPr/>
        </p:nvSpPr>
        <p:spPr>
          <a:xfrm>
            <a:off x="4800600" y="1905000"/>
            <a:ext cx="26670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0" i="0" u="none">
                <a:solidFill>
                  <a:srgbClr val="FF0000"/>
                </a:solidFill>
                <a:latin typeface="Times New Roman"/>
                <a:ea typeface="Times New Roman"/>
                <a:cs typeface="Times New Roman"/>
                <a:sym typeface="Times New Roman"/>
              </a:rPr>
              <a:t>Control</a:t>
            </a:r>
            <a:endParaRPr/>
          </a:p>
        </p:txBody>
      </p:sp>
    </p:spTree>
    <p:extLst>
      <p:ext uri="{BB962C8B-B14F-4D97-AF65-F5344CB8AC3E}">
        <p14:creationId xmlns:p14="http://schemas.microsoft.com/office/powerpoint/2010/main" val="61798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a:t>
            </a:fld>
            <a:endParaRPr/>
          </a:p>
        </p:txBody>
      </p:sp>
      <p:sp>
        <p:nvSpPr>
          <p:cNvPr id="149" name="Google Shape;149;p27"/>
          <p:cNvSpPr txBox="1">
            <a:spLocks noGrp="1"/>
          </p:cNvSpPr>
          <p:nvPr>
            <p:ph type="title"/>
          </p:nvPr>
        </p:nvSpPr>
        <p:spPr>
          <a:xfrm>
            <a:off x="666550" y="83619"/>
            <a:ext cx="7286625" cy="7524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dirty="0">
                <a:solidFill>
                  <a:srgbClr val="FF0000"/>
                </a:solidFill>
                <a:sym typeface="Times New Roman"/>
              </a:rPr>
              <a:t>What is Computer Architecture?</a:t>
            </a:r>
            <a:endParaRPr dirty="0">
              <a:solidFill>
                <a:srgbClr val="FF0000"/>
              </a:solidFill>
            </a:endParaRPr>
          </a:p>
        </p:txBody>
      </p:sp>
      <p:sp>
        <p:nvSpPr>
          <p:cNvPr id="150" name="Google Shape;150;p27"/>
          <p:cNvSpPr txBox="1">
            <a:spLocks noGrp="1"/>
          </p:cNvSpPr>
          <p:nvPr>
            <p:ph type="body" idx="1"/>
          </p:nvPr>
        </p:nvSpPr>
        <p:spPr>
          <a:xfrm>
            <a:off x="237924" y="836094"/>
            <a:ext cx="8598067" cy="5091213"/>
          </a:xfrm>
          <a:prstGeom prst="rect">
            <a:avLst/>
          </a:prstGeom>
          <a:noFill/>
          <a:ln>
            <a:noFill/>
          </a:ln>
        </p:spPr>
        <p:txBody>
          <a:bodyPr spcFirstLastPara="1" wrap="square" lIns="91425" tIns="45700" rIns="91425" bIns="45700" anchor="t" anchorCtr="0">
            <a:noAutofit/>
          </a:bodyPr>
          <a:lstStyle/>
          <a:p>
            <a:pPr marL="342900" lvl="0" indent="-190500">
              <a:spcBef>
                <a:spcPts val="0"/>
              </a:spcBef>
              <a:buSzPts val="2400"/>
              <a:buNone/>
            </a:pPr>
            <a:r>
              <a:rPr lang="en-US" dirty="0" smtClean="0"/>
              <a:t>The</a:t>
            </a:r>
            <a:r>
              <a:rPr lang="en-US" dirty="0"/>
              <a:t> </a:t>
            </a:r>
            <a:r>
              <a:rPr lang="en-US" b="1" dirty="0"/>
              <a:t>architecture</a:t>
            </a:r>
            <a:r>
              <a:rPr lang="en-US" dirty="0"/>
              <a:t> of a </a:t>
            </a:r>
            <a:r>
              <a:rPr lang="en-US" dirty="0" smtClean="0"/>
              <a:t>processor is </a:t>
            </a:r>
            <a:r>
              <a:rPr lang="en-US" dirty="0"/>
              <a:t>a description of its basic components and of its basic operations</a:t>
            </a:r>
            <a:r>
              <a:rPr lang="en-US" dirty="0" smtClean="0"/>
              <a:t>.</a:t>
            </a:r>
          </a:p>
          <a:p>
            <a:pPr marL="342900" lvl="0" indent="-190500">
              <a:spcBef>
                <a:spcPts val="0"/>
              </a:spcBef>
              <a:buSzPts val="2400"/>
              <a:buNone/>
            </a:pPr>
            <a:endParaRPr lang="en-US" dirty="0" smtClean="0"/>
          </a:p>
          <a:p>
            <a:pPr marL="342900" lvl="0" indent="-190500">
              <a:spcBef>
                <a:spcPts val="0"/>
              </a:spcBef>
              <a:buSzPts val="2400"/>
              <a:buNone/>
            </a:pPr>
            <a:r>
              <a:rPr lang="en-US" dirty="0"/>
              <a:t>Computer architecture is a set of rules and methods that describe the functionality, organization, and implementation of computer systems </a:t>
            </a:r>
            <a:endParaRPr lang="en-US" dirty="0" smtClean="0"/>
          </a:p>
          <a:p>
            <a:pPr marL="342900" lvl="0" indent="-190500">
              <a:spcBef>
                <a:spcPts val="0"/>
              </a:spcBef>
              <a:buSzPts val="2400"/>
              <a:buNone/>
            </a:pPr>
            <a:endParaRPr sz="2400" b="1" i="0" u="none" dirty="0">
              <a:solidFill>
                <a:schemeClr val="accent2"/>
              </a:solidFill>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Font typeface="Times New Roman"/>
              <a:buNone/>
            </a:pPr>
            <a:r>
              <a:rPr lang="en-US" sz="2800" b="0" i="0" u="none" dirty="0" smtClean="0">
                <a:solidFill>
                  <a:schemeClr val="dk1"/>
                </a:solidFill>
                <a:latin typeface="Times New Roman"/>
                <a:ea typeface="Times New Roman"/>
                <a:cs typeface="Times New Roman"/>
                <a:sym typeface="Times New Roman"/>
              </a:rPr>
              <a:t> When </a:t>
            </a:r>
            <a:r>
              <a:rPr lang="en-US" sz="2800" b="0" i="0" u="none" dirty="0">
                <a:solidFill>
                  <a:schemeClr val="dk1"/>
                </a:solidFill>
                <a:latin typeface="Times New Roman"/>
                <a:ea typeface="Times New Roman"/>
                <a:cs typeface="Times New Roman"/>
                <a:sym typeface="Times New Roman"/>
              </a:rPr>
              <a:t>we study computer architecture we analyze its: </a:t>
            </a:r>
            <a:endParaRPr dirty="0"/>
          </a:p>
          <a:p>
            <a:pPr marL="342900" lvl="0" indent="-342900" algn="l" rtl="0">
              <a:lnSpc>
                <a:spcPct val="100000"/>
              </a:lnSpc>
              <a:spcBef>
                <a:spcPts val="480"/>
              </a:spcBef>
              <a:spcAft>
                <a:spcPts val="120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 </a:t>
            </a:r>
            <a:r>
              <a:rPr lang="en-US" sz="2400" b="1" i="0" u="none" dirty="0">
                <a:solidFill>
                  <a:schemeClr val="accent2"/>
                </a:solidFill>
                <a:latin typeface="Times New Roman"/>
                <a:ea typeface="Times New Roman"/>
                <a:cs typeface="Times New Roman"/>
                <a:sym typeface="Times New Roman"/>
              </a:rPr>
              <a:t>Structure:</a:t>
            </a:r>
            <a:r>
              <a:rPr lang="en-US" sz="2400" b="0" i="0" u="none" dirty="0">
                <a:solidFill>
                  <a:schemeClr val="dk1"/>
                </a:solidFill>
                <a:latin typeface="Times New Roman"/>
                <a:ea typeface="Times New Roman"/>
                <a:cs typeface="Times New Roman"/>
                <a:sym typeface="Times New Roman"/>
              </a:rPr>
              <a:t> static arrangement of the parts</a:t>
            </a:r>
            <a:endParaRPr dirty="0"/>
          </a:p>
          <a:p>
            <a:pPr marL="342900" lvl="0" indent="-342900" algn="l" rtl="0">
              <a:lnSpc>
                <a:spcPct val="100000"/>
              </a:lnSpc>
              <a:spcBef>
                <a:spcPts val="480"/>
              </a:spcBef>
              <a:spcAft>
                <a:spcPts val="1200"/>
              </a:spcAft>
              <a:buClr>
                <a:schemeClr val="accent2"/>
              </a:buClr>
              <a:buSzPts val="2400"/>
              <a:buFont typeface="Times New Roman"/>
              <a:buChar char="•"/>
            </a:pPr>
            <a:r>
              <a:rPr lang="en-US" sz="2400" b="1" i="0" u="none" dirty="0">
                <a:solidFill>
                  <a:schemeClr val="accent2"/>
                </a:solidFill>
                <a:latin typeface="Times New Roman"/>
                <a:ea typeface="Times New Roman"/>
                <a:cs typeface="Times New Roman"/>
                <a:sym typeface="Times New Roman"/>
              </a:rPr>
              <a:t>Organization:</a:t>
            </a:r>
            <a:r>
              <a:rPr lang="en-US" sz="2400" b="1" i="0" u="none"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dynamic interaction of the parts and their control</a:t>
            </a:r>
            <a:endParaRPr dirty="0"/>
          </a:p>
          <a:p>
            <a:pPr marL="342900" lvl="0" indent="-342900" algn="l" rtl="0">
              <a:lnSpc>
                <a:spcPct val="100000"/>
              </a:lnSpc>
              <a:spcBef>
                <a:spcPts val="480"/>
              </a:spcBef>
              <a:spcAft>
                <a:spcPts val="1200"/>
              </a:spcAft>
              <a:buClr>
                <a:schemeClr val="accent2"/>
              </a:buClr>
              <a:buSzPts val="2400"/>
              <a:buFont typeface="Times New Roman"/>
              <a:buChar char="•"/>
            </a:pPr>
            <a:r>
              <a:rPr lang="en-US" sz="2400" b="1" i="0" u="none" dirty="0">
                <a:solidFill>
                  <a:schemeClr val="accent2"/>
                </a:solidFill>
                <a:latin typeface="Times New Roman"/>
                <a:ea typeface="Times New Roman"/>
                <a:cs typeface="Times New Roman"/>
                <a:sym typeface="Times New Roman"/>
              </a:rPr>
              <a:t>Implementation</a:t>
            </a:r>
            <a:r>
              <a:rPr lang="en-US" sz="2400" b="1" i="0" u="none"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design of specific </a:t>
            </a:r>
            <a:r>
              <a:rPr lang="en-US" sz="2400" b="0" i="0" u="none" dirty="0" smtClean="0">
                <a:solidFill>
                  <a:schemeClr val="dk1"/>
                </a:solidFill>
                <a:latin typeface="Times New Roman"/>
                <a:ea typeface="Times New Roman"/>
                <a:cs typeface="Times New Roman"/>
                <a:sym typeface="Times New Roman"/>
              </a:rPr>
              <a:t>components </a:t>
            </a:r>
            <a:endParaRPr dirty="0"/>
          </a:p>
          <a:p>
            <a:pPr marL="342900" lvl="0" indent="-342900" algn="l" rtl="0">
              <a:lnSpc>
                <a:spcPct val="100000"/>
              </a:lnSpc>
              <a:spcBef>
                <a:spcPts val="480"/>
              </a:spcBef>
              <a:spcAft>
                <a:spcPts val="1200"/>
              </a:spcAft>
              <a:buClr>
                <a:schemeClr val="accent2"/>
              </a:buClr>
              <a:buSzPts val="2400"/>
              <a:buFont typeface="Times New Roman"/>
              <a:buChar char="•"/>
            </a:pPr>
            <a:r>
              <a:rPr lang="en-US" sz="2400" b="1" i="0" u="none" dirty="0">
                <a:solidFill>
                  <a:schemeClr val="accent2"/>
                </a:solidFill>
                <a:latin typeface="Times New Roman"/>
                <a:ea typeface="Times New Roman"/>
                <a:cs typeface="Times New Roman"/>
                <a:sym typeface="Times New Roman"/>
              </a:rPr>
              <a:t>Performance:</a:t>
            </a:r>
            <a:r>
              <a:rPr lang="en-US" sz="2400" b="0" i="0" u="none" dirty="0">
                <a:solidFill>
                  <a:schemeClr val="dk1"/>
                </a:solidFill>
                <a:latin typeface="Times New Roman"/>
                <a:ea typeface="Times New Roman"/>
                <a:cs typeface="Times New Roman"/>
                <a:sym typeface="Times New Roman"/>
              </a:rPr>
              <a:t> </a:t>
            </a:r>
            <a:r>
              <a:rPr lang="en-US" dirty="0" smtClean="0"/>
              <a:t>analytical </a:t>
            </a:r>
            <a:r>
              <a:rPr lang="en-US" sz="2400" b="0" i="0" u="none" dirty="0" smtClean="0">
                <a:solidFill>
                  <a:schemeClr val="dk1"/>
                </a:solidFill>
                <a:latin typeface="Times New Roman"/>
                <a:ea typeface="Times New Roman"/>
                <a:cs typeface="Times New Roman"/>
                <a:sym typeface="Times New Roman"/>
              </a:rPr>
              <a:t>study </a:t>
            </a:r>
            <a:r>
              <a:rPr lang="en-US" sz="2400" b="0" i="0" u="none" dirty="0">
                <a:solidFill>
                  <a:schemeClr val="dk1"/>
                </a:solidFill>
                <a:latin typeface="Times New Roman"/>
                <a:ea typeface="Times New Roman"/>
                <a:cs typeface="Times New Roman"/>
                <a:sym typeface="Times New Roman"/>
              </a:rPr>
              <a:t>of the </a:t>
            </a:r>
            <a:r>
              <a:rPr lang="en-US" sz="2400" b="0" i="0" u="none" dirty="0" smtClean="0">
                <a:solidFill>
                  <a:schemeClr val="dk1"/>
                </a:solidFill>
                <a:latin typeface="Times New Roman"/>
                <a:ea typeface="Times New Roman"/>
                <a:cs typeface="Times New Roman"/>
                <a:sym typeface="Times New Roman"/>
              </a:rPr>
              <a:t>system speed. </a:t>
            </a:r>
            <a:endParaRPr sz="2400" b="1"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30</a:t>
            </a:fld>
            <a:endParaRPr/>
          </a:p>
        </p:txBody>
      </p:sp>
      <p:sp>
        <p:nvSpPr>
          <p:cNvPr id="201" name="Google Shape;201;p3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Some Computer families</a:t>
            </a:r>
            <a:endParaRPr/>
          </a:p>
        </p:txBody>
      </p:sp>
      <p:sp>
        <p:nvSpPr>
          <p:cNvPr id="202" name="Google Shape;202;p3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Computers that have the same (or very similar) ISA</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Compatibility of software between various implementations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IBM</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704, 709, 70xx etc.. From 1955 till 1965</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360, 370, 43xx, 33xx From 1965 to the present</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Power PC</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DEC</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PDP-11, VAX From 1970 till 1985</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Alpha (now Compaq, now HP) in 1990’s</a:t>
            </a:r>
            <a:endParaRPr/>
          </a:p>
        </p:txBody>
      </p:sp>
    </p:spTree>
    <p:extLst>
      <p:ext uri="{BB962C8B-B14F-4D97-AF65-F5344CB8AC3E}">
        <p14:creationId xmlns:p14="http://schemas.microsoft.com/office/powerpoint/2010/main" val="8958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31</a:t>
            </a:fld>
            <a:endParaRPr/>
          </a:p>
        </p:txBody>
      </p:sp>
      <p:sp>
        <p:nvSpPr>
          <p:cNvPr id="209" name="Google Shape;20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More computer families</a:t>
            </a:r>
            <a:endParaRPr/>
          </a:p>
        </p:txBody>
      </p:sp>
      <p:sp>
        <p:nvSpPr>
          <p:cNvPr id="210" name="Google Shape;210;p31"/>
          <p:cNvSpPr txBox="1">
            <a:spLocks noGrp="1"/>
          </p:cNvSpPr>
          <p:nvPr>
            <p:ph type="body" idx="1"/>
          </p:nvPr>
        </p:nvSpPr>
        <p:spPr>
          <a:xfrm>
            <a:off x="224366" y="1752600"/>
            <a:ext cx="8695267"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Intel</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Early micros 40xx in early 70’s</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x86 (086,…,486, Pentium, Pentium Pro, Pentium 3, Pentium 4) from 1980 on</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IA-64 (Itanium) in 2001</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SUN</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000" b="0" i="0" u="none" dirty="0" err="1">
                <a:solidFill>
                  <a:schemeClr val="dk1"/>
                </a:solidFill>
                <a:latin typeface="Times New Roman"/>
                <a:ea typeface="Times New Roman"/>
                <a:cs typeface="Times New Roman"/>
                <a:sym typeface="Times New Roman"/>
              </a:rPr>
              <a:t>Sparc</a:t>
            </a:r>
            <a:r>
              <a:rPr lang="en-US" sz="2000" b="0" i="0" u="none" dirty="0">
                <a:solidFill>
                  <a:schemeClr val="dk1"/>
                </a:solidFill>
                <a:latin typeface="Times New Roman"/>
                <a:ea typeface="Times New Roman"/>
                <a:cs typeface="Times New Roman"/>
                <a:sym typeface="Times New Roman"/>
              </a:rPr>
              <a:t>, Ultra </a:t>
            </a:r>
            <a:r>
              <a:rPr lang="en-US" sz="2000" b="0" i="0" u="none" dirty="0" err="1">
                <a:solidFill>
                  <a:schemeClr val="dk1"/>
                </a:solidFill>
                <a:latin typeface="Times New Roman"/>
                <a:ea typeface="Times New Roman"/>
                <a:cs typeface="Times New Roman"/>
                <a:sym typeface="Times New Roman"/>
              </a:rPr>
              <a:t>Sparc</a:t>
            </a:r>
            <a:r>
              <a:rPr lang="en-US" sz="2000" b="0" i="0" u="none" dirty="0">
                <a:solidFill>
                  <a:schemeClr val="dk1"/>
                </a:solidFill>
                <a:latin typeface="Times New Roman"/>
                <a:ea typeface="Times New Roman"/>
                <a:cs typeface="Times New Roman"/>
                <a:sym typeface="Times New Roman"/>
              </a:rPr>
              <a:t> 1985 on</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MIPS-SGI</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000" b="0" i="0" u="none" dirty="0" err="1">
                <a:solidFill>
                  <a:schemeClr val="dk1"/>
                </a:solidFill>
                <a:latin typeface="Times New Roman"/>
                <a:ea typeface="Times New Roman"/>
                <a:cs typeface="Times New Roman"/>
                <a:sym typeface="Times New Roman"/>
              </a:rPr>
              <a:t>Mips</a:t>
            </a:r>
            <a:r>
              <a:rPr lang="en-US" sz="2000" b="0" i="0" u="none" dirty="0">
                <a:solidFill>
                  <a:schemeClr val="dk1"/>
                </a:solidFill>
                <a:latin typeface="Times New Roman"/>
                <a:ea typeface="Times New Roman"/>
                <a:cs typeface="Times New Roman"/>
                <a:sym typeface="Times New Roman"/>
              </a:rPr>
              <a:t> 2000, 3000, 4400, 10000 from 1985 </a:t>
            </a:r>
            <a:r>
              <a:rPr lang="en-US" sz="2000" b="0" i="0" u="none" dirty="0" smtClean="0">
                <a:solidFill>
                  <a:schemeClr val="dk1"/>
                </a:solidFill>
                <a:latin typeface="Times New Roman"/>
                <a:ea typeface="Times New Roman"/>
                <a:cs typeface="Times New Roman"/>
                <a:sym typeface="Times New Roman"/>
              </a:rPr>
              <a:t>on</a:t>
            </a:r>
          </a:p>
          <a:p>
            <a:pPr marL="457200" lvl="1" indent="0" algn="l" rtl="0">
              <a:lnSpc>
                <a:spcPct val="100000"/>
              </a:lnSpc>
              <a:spcBef>
                <a:spcPts val="400"/>
              </a:spcBef>
              <a:spcAft>
                <a:spcPts val="0"/>
              </a:spcAft>
              <a:buClr>
                <a:schemeClr val="dk1"/>
              </a:buClr>
              <a:buSzPts val="2000"/>
              <a:buNone/>
            </a:pPr>
            <a:endParaRPr lang="en-US" dirty="0" smtClean="0"/>
          </a:p>
          <a:p>
            <a:pPr marL="457200" lvl="1" indent="0" algn="l" rtl="0">
              <a:lnSpc>
                <a:spcPct val="100000"/>
              </a:lnSpc>
              <a:spcBef>
                <a:spcPts val="400"/>
              </a:spcBef>
              <a:spcAft>
                <a:spcPts val="0"/>
              </a:spcAft>
              <a:buClr>
                <a:schemeClr val="dk1"/>
              </a:buClr>
              <a:buSzPts val="2000"/>
              <a:buNone/>
            </a:pPr>
            <a:r>
              <a:rPr lang="en-US" sz="2400" dirty="0" smtClean="0"/>
              <a:t>Today there are many more different computer families and architectures especially in the advent of   mobile computing. </a:t>
            </a:r>
            <a:endParaRPr sz="2400" dirty="0"/>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3081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543" y="209550"/>
            <a:ext cx="7081838" cy="733425"/>
          </a:xfrm>
        </p:spPr>
        <p:txBody>
          <a:bodyPr/>
          <a:lstStyle/>
          <a:p>
            <a:r>
              <a:rPr lang="en-US" dirty="0" smtClean="0"/>
              <a:t/>
            </a:r>
            <a:br>
              <a:rPr lang="en-US" dirty="0" smtClean="0"/>
            </a:br>
            <a:r>
              <a:rPr lang="en-US" dirty="0" smtClean="0">
                <a:solidFill>
                  <a:srgbClr val="FF0000"/>
                </a:solidFill>
              </a:rPr>
              <a:t>Another important issue in ISA definition is</a:t>
            </a:r>
            <a:br>
              <a:rPr lang="en-US" dirty="0" smtClean="0">
                <a:solidFill>
                  <a:srgbClr val="FF0000"/>
                </a:solidFill>
              </a:rPr>
            </a:br>
            <a:r>
              <a:rPr lang="en-US" dirty="0" smtClean="0">
                <a:solidFill>
                  <a:srgbClr val="FF0000"/>
                </a:solidFill>
              </a:rPr>
              <a:t> </a:t>
            </a:r>
            <a:r>
              <a:rPr lang="en-US" dirty="0">
                <a:solidFill>
                  <a:srgbClr val="FF0000"/>
                </a:solidFill>
              </a:rPr>
              <a:t>Processor Memory Interface</a:t>
            </a:r>
            <a:r>
              <a:rPr lang="en-US" dirty="0"/>
              <a:t/>
            </a:r>
            <a:br>
              <a:rPr lang="en-US" dirty="0"/>
            </a:br>
            <a:endParaRPr lang="en-US" dirty="0"/>
          </a:p>
        </p:txBody>
      </p:sp>
      <p:sp>
        <p:nvSpPr>
          <p:cNvPr id="3" name="Text Placeholder 2"/>
          <p:cNvSpPr>
            <a:spLocks noGrp="1"/>
          </p:cNvSpPr>
          <p:nvPr>
            <p:ph type="body" idx="1"/>
          </p:nvPr>
        </p:nvSpPr>
        <p:spPr>
          <a:xfrm>
            <a:off x="466725" y="1028699"/>
            <a:ext cx="7991475" cy="5762625"/>
          </a:xfrm>
        </p:spPr>
        <p:txBody>
          <a:bodyPr/>
          <a:lstStyle/>
          <a:p>
            <a:r>
              <a:rPr lang="en-US" b="1" dirty="0" smtClean="0"/>
              <a:t>The </a:t>
            </a:r>
            <a:r>
              <a:rPr lang="en-US" b="1" dirty="0"/>
              <a:t>CPU interacts closely with primary storage, or main memory</a:t>
            </a:r>
            <a:r>
              <a:rPr lang="en-US" dirty="0"/>
              <a:t>, referring to it for both instructions and data. </a:t>
            </a:r>
            <a:r>
              <a:rPr lang="en-US" dirty="0" smtClean="0"/>
              <a:t>Memory </a:t>
            </a:r>
            <a:r>
              <a:rPr lang="en-US" dirty="0"/>
              <a:t>holds both  </a:t>
            </a:r>
            <a:r>
              <a:rPr lang="en-US" dirty="0" smtClean="0"/>
              <a:t>program instructions </a:t>
            </a:r>
            <a:r>
              <a:rPr lang="en-US" dirty="0"/>
              <a:t>and </a:t>
            </a:r>
            <a:r>
              <a:rPr lang="en-US" dirty="0" smtClean="0"/>
              <a:t>data at the time the computer is executing a program.</a:t>
            </a:r>
          </a:p>
          <a:p>
            <a:pPr marL="114300" indent="0">
              <a:buNone/>
            </a:pPr>
            <a:endParaRPr lang="en-US" dirty="0" smtClean="0"/>
          </a:p>
          <a:p>
            <a:r>
              <a:rPr lang="en-US" dirty="0" smtClean="0"/>
              <a:t>RAM </a:t>
            </a:r>
            <a:r>
              <a:rPr lang="en-US" dirty="0"/>
              <a:t>provides the workspace within which a CPU works. Every location in RAM has a numbered address, and RAM is accessed strictly by that address</a:t>
            </a:r>
            <a:r>
              <a:rPr lang="en-US" dirty="0" smtClean="0"/>
              <a:t>.</a:t>
            </a:r>
          </a:p>
          <a:p>
            <a:endParaRPr lang="en-US" dirty="0"/>
          </a:p>
          <a:p>
            <a:r>
              <a:rPr lang="en-US" dirty="0" smtClean="0"/>
              <a:t>How data is interpreted at each address depends if  it is  instruction or data and also on its Endianness (little endian or big endian). </a:t>
            </a:r>
          </a:p>
          <a:p>
            <a:endParaRPr lang="en-US" dirty="0" smtClean="0"/>
          </a:p>
          <a:p>
            <a:endParaRPr lang="en-US" dirty="0" smtClean="0"/>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333990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33</a:t>
            </a:fld>
            <a:endParaRPr/>
          </a:p>
        </p:txBody>
      </p:sp>
      <p:sp>
        <p:nvSpPr>
          <p:cNvPr id="241" name="Google Shape;241;p3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Information units</a:t>
            </a:r>
            <a:endParaRPr/>
          </a:p>
        </p:txBody>
      </p:sp>
      <p:sp>
        <p:nvSpPr>
          <p:cNvPr id="242" name="Google Shape;242;p35"/>
          <p:cNvSpPr txBox="1">
            <a:spLocks noGrp="1"/>
          </p:cNvSpPr>
          <p:nvPr>
            <p:ph type="body" idx="1"/>
          </p:nvPr>
        </p:nvSpPr>
        <p:spPr>
          <a:xfrm>
            <a:off x="6858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Basic unit is the </a:t>
            </a:r>
            <a:r>
              <a:rPr lang="en-US" sz="2400" b="0" i="1" u="none">
                <a:solidFill>
                  <a:schemeClr val="accent2"/>
                </a:solidFill>
                <a:latin typeface="Times New Roman"/>
                <a:ea typeface="Times New Roman"/>
                <a:cs typeface="Times New Roman"/>
                <a:sym typeface="Times New Roman"/>
              </a:rPr>
              <a:t>bit</a:t>
            </a:r>
            <a:r>
              <a:rPr lang="en-US" sz="2400" b="0" i="1" u="none">
                <a:solidFill>
                  <a:srgbClr val="FF0000"/>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(has value 0 or 1)</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Bits are grouped together in information units: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Byte = 8 bits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Word = 4 bytes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Double word = 2 words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etc.</a:t>
            </a:r>
            <a:endParaRPr/>
          </a:p>
        </p:txBody>
      </p:sp>
    </p:spTree>
    <p:extLst>
      <p:ext uri="{BB962C8B-B14F-4D97-AF65-F5344CB8AC3E}">
        <p14:creationId xmlns:p14="http://schemas.microsoft.com/office/powerpoint/2010/main" val="1121575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34</a:t>
            </a:fld>
            <a:endParaRPr/>
          </a:p>
        </p:txBody>
      </p:sp>
      <p:sp>
        <p:nvSpPr>
          <p:cNvPr id="249" name="Google Shape;249;p3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Memory addressing</a:t>
            </a:r>
            <a:endParaRPr/>
          </a:p>
        </p:txBody>
      </p:sp>
      <p:sp>
        <p:nvSpPr>
          <p:cNvPr id="250" name="Google Shape;250;p36"/>
          <p:cNvSpPr txBox="1">
            <a:spLocks noGrp="1"/>
          </p:cNvSpPr>
          <p:nvPr>
            <p:ph type="body" idx="1"/>
          </p:nvPr>
        </p:nvSpPr>
        <p:spPr>
          <a:xfrm>
            <a:off x="685800" y="16764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Memory is an array of information units</a:t>
            </a:r>
            <a:endParaRPr/>
          </a:p>
          <a:p>
            <a:pPr marL="742950" lvl="1" indent="-285750" algn="l" rtl="0">
              <a:lnSpc>
                <a:spcPct val="100000"/>
              </a:lnSpc>
              <a:spcBef>
                <a:spcPts val="44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Each unit has the same size</a:t>
            </a:r>
            <a:endParaRPr/>
          </a:p>
          <a:p>
            <a:pPr marL="742950" lvl="1" indent="-285750" algn="l" rtl="0">
              <a:lnSpc>
                <a:spcPct val="100000"/>
              </a:lnSpc>
              <a:spcBef>
                <a:spcPts val="44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Each unit has its own </a:t>
            </a:r>
            <a:r>
              <a:rPr lang="en-US" sz="2200" b="0" i="1" u="none">
                <a:solidFill>
                  <a:schemeClr val="accent2"/>
                </a:solidFill>
                <a:latin typeface="Times New Roman"/>
                <a:ea typeface="Times New Roman"/>
                <a:cs typeface="Times New Roman"/>
                <a:sym typeface="Times New Roman"/>
              </a:rPr>
              <a:t>address</a:t>
            </a:r>
            <a:endParaRPr/>
          </a:p>
          <a:p>
            <a:pPr marL="742950" lvl="1" indent="-285750" algn="l" rtl="0">
              <a:lnSpc>
                <a:spcPct val="100000"/>
              </a:lnSpc>
              <a:spcBef>
                <a:spcPts val="440"/>
              </a:spcBef>
              <a:spcAft>
                <a:spcPts val="0"/>
              </a:spcAft>
              <a:buClr>
                <a:schemeClr val="accent2"/>
              </a:buClr>
              <a:buSzPts val="2200"/>
              <a:buFont typeface="Times New Roman"/>
              <a:buChar char="–"/>
            </a:pPr>
            <a:r>
              <a:rPr lang="en-US" sz="2200" b="0" i="0" u="none">
                <a:solidFill>
                  <a:schemeClr val="accent2"/>
                </a:solidFill>
                <a:latin typeface="Times New Roman"/>
                <a:ea typeface="Times New Roman"/>
                <a:cs typeface="Times New Roman"/>
                <a:sym typeface="Times New Roman"/>
              </a:rPr>
              <a:t>Address </a:t>
            </a:r>
            <a:r>
              <a:rPr lang="en-US" sz="2200" b="0" i="0" u="none">
                <a:solidFill>
                  <a:schemeClr val="dk1"/>
                </a:solidFill>
                <a:latin typeface="Times New Roman"/>
                <a:ea typeface="Times New Roman"/>
                <a:cs typeface="Times New Roman"/>
                <a:sym typeface="Times New Roman"/>
              </a:rPr>
              <a:t>of an unit and </a:t>
            </a:r>
            <a:r>
              <a:rPr lang="en-US" sz="2200" b="0" i="0" u="none">
                <a:solidFill>
                  <a:schemeClr val="accent1"/>
                </a:solidFill>
                <a:latin typeface="Times New Roman"/>
                <a:ea typeface="Times New Roman"/>
                <a:cs typeface="Times New Roman"/>
                <a:sym typeface="Times New Roman"/>
              </a:rPr>
              <a:t>contents</a:t>
            </a:r>
            <a:r>
              <a:rPr lang="en-US" sz="2200" b="0" i="0" u="none">
                <a:solidFill>
                  <a:schemeClr val="dk1"/>
                </a:solidFill>
                <a:latin typeface="Times New Roman"/>
                <a:ea typeface="Times New Roman"/>
                <a:cs typeface="Times New Roman"/>
                <a:sym typeface="Times New Roman"/>
              </a:rPr>
              <a:t> of the unit at that address are </a:t>
            </a:r>
            <a:r>
              <a:rPr lang="en-US" sz="2200" b="0" i="1" u="none">
                <a:solidFill>
                  <a:schemeClr val="accent2"/>
                </a:solidFill>
                <a:latin typeface="Times New Roman"/>
                <a:ea typeface="Times New Roman"/>
                <a:cs typeface="Times New Roman"/>
                <a:sym typeface="Times New Roman"/>
              </a:rPr>
              <a:t>different</a:t>
            </a:r>
            <a:r>
              <a:rPr lang="en-US" sz="2200" b="0" i="1" u="none">
                <a:solidFill>
                  <a:schemeClr val="dk1"/>
                </a:solidFill>
                <a:latin typeface="Times New Roman"/>
                <a:ea typeface="Times New Roman"/>
                <a:cs typeface="Times New Roman"/>
                <a:sym typeface="Times New Roman"/>
              </a:rPr>
              <a:t>  </a:t>
            </a:r>
            <a:endParaRPr/>
          </a:p>
          <a:p>
            <a:pPr marL="342900" lvl="0" indent="-203200" algn="l" rtl="0">
              <a:spcBef>
                <a:spcPts val="440"/>
              </a:spcBef>
              <a:spcAft>
                <a:spcPts val="0"/>
              </a:spcAft>
              <a:buClr>
                <a:schemeClr val="dk1"/>
              </a:buClr>
              <a:buSzPts val="2200"/>
              <a:buFont typeface="Times New Roman"/>
              <a:buNone/>
            </a:pPr>
            <a:endParaRPr sz="2200" b="0" i="1" u="none">
              <a:solidFill>
                <a:schemeClr val="dk1"/>
              </a:solidFill>
              <a:latin typeface="Times New Roman"/>
              <a:ea typeface="Times New Roman"/>
              <a:cs typeface="Times New Roman"/>
              <a:sym typeface="Times New Roman"/>
            </a:endParaRPr>
          </a:p>
        </p:txBody>
      </p:sp>
      <p:sp>
        <p:nvSpPr>
          <p:cNvPr id="251" name="Google Shape;251;p36"/>
          <p:cNvSpPr txBox="1"/>
          <p:nvPr/>
        </p:nvSpPr>
        <p:spPr>
          <a:xfrm>
            <a:off x="4038600" y="3733800"/>
            <a:ext cx="914400" cy="2133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cxnSp>
        <p:nvCxnSpPr>
          <p:cNvPr id="252" name="Google Shape;252;p36"/>
          <p:cNvCxnSpPr/>
          <p:nvPr/>
        </p:nvCxnSpPr>
        <p:spPr>
          <a:xfrm>
            <a:off x="4038600" y="3962400"/>
            <a:ext cx="914400" cy="0"/>
          </a:xfrm>
          <a:prstGeom prst="straightConnector1">
            <a:avLst/>
          </a:prstGeom>
          <a:noFill/>
          <a:ln w="9525" cap="flat" cmpd="sng">
            <a:solidFill>
              <a:schemeClr val="dk1"/>
            </a:solidFill>
            <a:prstDash val="solid"/>
            <a:miter lim="800000"/>
            <a:headEnd type="none" w="med" len="med"/>
            <a:tailEnd type="none" w="med" len="med"/>
          </a:ln>
        </p:spPr>
      </p:cxnSp>
      <p:cxnSp>
        <p:nvCxnSpPr>
          <p:cNvPr id="253" name="Google Shape;253;p36"/>
          <p:cNvCxnSpPr/>
          <p:nvPr/>
        </p:nvCxnSpPr>
        <p:spPr>
          <a:xfrm>
            <a:off x="4038600" y="4191000"/>
            <a:ext cx="914400" cy="0"/>
          </a:xfrm>
          <a:prstGeom prst="straightConnector1">
            <a:avLst/>
          </a:prstGeom>
          <a:noFill/>
          <a:ln w="9525" cap="flat" cmpd="sng">
            <a:solidFill>
              <a:schemeClr val="dk1"/>
            </a:solidFill>
            <a:prstDash val="solid"/>
            <a:miter lim="800000"/>
            <a:headEnd type="none" w="med" len="med"/>
            <a:tailEnd type="none" w="med" len="med"/>
          </a:ln>
        </p:spPr>
      </p:cxnSp>
      <p:cxnSp>
        <p:nvCxnSpPr>
          <p:cNvPr id="254" name="Google Shape;254;p36"/>
          <p:cNvCxnSpPr/>
          <p:nvPr/>
        </p:nvCxnSpPr>
        <p:spPr>
          <a:xfrm>
            <a:off x="4038600" y="4419600"/>
            <a:ext cx="914400" cy="0"/>
          </a:xfrm>
          <a:prstGeom prst="straightConnector1">
            <a:avLst/>
          </a:prstGeom>
          <a:noFill/>
          <a:ln w="9525" cap="flat" cmpd="sng">
            <a:solidFill>
              <a:schemeClr val="dk1"/>
            </a:solidFill>
            <a:prstDash val="solid"/>
            <a:miter lim="800000"/>
            <a:headEnd type="none" w="med" len="med"/>
            <a:tailEnd type="none" w="med" len="med"/>
          </a:ln>
        </p:spPr>
      </p:cxnSp>
      <p:cxnSp>
        <p:nvCxnSpPr>
          <p:cNvPr id="255" name="Google Shape;255;p36"/>
          <p:cNvCxnSpPr/>
          <p:nvPr/>
        </p:nvCxnSpPr>
        <p:spPr>
          <a:xfrm>
            <a:off x="4038600" y="4648200"/>
            <a:ext cx="914400" cy="0"/>
          </a:xfrm>
          <a:prstGeom prst="straightConnector1">
            <a:avLst/>
          </a:prstGeom>
          <a:noFill/>
          <a:ln w="9525" cap="flat" cmpd="sng">
            <a:solidFill>
              <a:schemeClr val="dk1"/>
            </a:solidFill>
            <a:prstDash val="solid"/>
            <a:miter lim="800000"/>
            <a:headEnd type="none" w="med" len="med"/>
            <a:tailEnd type="none" w="med" len="med"/>
          </a:ln>
        </p:spPr>
      </p:cxnSp>
      <p:cxnSp>
        <p:nvCxnSpPr>
          <p:cNvPr id="256" name="Google Shape;256;p36"/>
          <p:cNvCxnSpPr/>
          <p:nvPr/>
        </p:nvCxnSpPr>
        <p:spPr>
          <a:xfrm>
            <a:off x="4038600" y="4876800"/>
            <a:ext cx="914400" cy="0"/>
          </a:xfrm>
          <a:prstGeom prst="straightConnector1">
            <a:avLst/>
          </a:prstGeom>
          <a:noFill/>
          <a:ln w="9525" cap="flat" cmpd="sng">
            <a:solidFill>
              <a:schemeClr val="dk1"/>
            </a:solidFill>
            <a:prstDash val="solid"/>
            <a:miter lim="800000"/>
            <a:headEnd type="none" w="med" len="med"/>
            <a:tailEnd type="none" w="med" len="med"/>
          </a:ln>
        </p:spPr>
      </p:cxnSp>
      <p:sp>
        <p:nvSpPr>
          <p:cNvPr id="257" name="Google Shape;257;p36"/>
          <p:cNvSpPr txBox="1"/>
          <p:nvPr/>
        </p:nvSpPr>
        <p:spPr>
          <a:xfrm>
            <a:off x="2057400" y="4724400"/>
            <a:ext cx="1066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address</a:t>
            </a:r>
            <a:endParaRPr/>
          </a:p>
        </p:txBody>
      </p:sp>
      <p:sp>
        <p:nvSpPr>
          <p:cNvPr id="258" name="Google Shape;258;p36"/>
          <p:cNvSpPr txBox="1"/>
          <p:nvPr/>
        </p:nvSpPr>
        <p:spPr>
          <a:xfrm>
            <a:off x="3657600" y="3657600"/>
            <a:ext cx="304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0</a:t>
            </a:r>
            <a:endParaRPr/>
          </a:p>
        </p:txBody>
      </p:sp>
      <p:sp>
        <p:nvSpPr>
          <p:cNvPr id="259" name="Google Shape;259;p36"/>
          <p:cNvSpPr txBox="1"/>
          <p:nvPr/>
        </p:nvSpPr>
        <p:spPr>
          <a:xfrm>
            <a:off x="3657600" y="3886200"/>
            <a:ext cx="304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a:t>
            </a:r>
            <a:endParaRPr/>
          </a:p>
        </p:txBody>
      </p:sp>
      <p:sp>
        <p:nvSpPr>
          <p:cNvPr id="260" name="Google Shape;260;p36"/>
          <p:cNvSpPr txBox="1"/>
          <p:nvPr/>
        </p:nvSpPr>
        <p:spPr>
          <a:xfrm>
            <a:off x="3657600" y="4191000"/>
            <a:ext cx="3810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a:t>
            </a:r>
            <a:endParaRPr/>
          </a:p>
        </p:txBody>
      </p:sp>
      <p:cxnSp>
        <p:nvCxnSpPr>
          <p:cNvPr id="261" name="Google Shape;261;p36"/>
          <p:cNvCxnSpPr/>
          <p:nvPr/>
        </p:nvCxnSpPr>
        <p:spPr>
          <a:xfrm rot="10800000" flipH="1">
            <a:off x="2743200" y="3886200"/>
            <a:ext cx="914400" cy="762000"/>
          </a:xfrm>
          <a:prstGeom prst="straightConnector1">
            <a:avLst/>
          </a:prstGeom>
          <a:noFill/>
          <a:ln w="9525" cap="flat" cmpd="sng">
            <a:solidFill>
              <a:schemeClr val="dk1"/>
            </a:solidFill>
            <a:prstDash val="solid"/>
            <a:miter lim="800000"/>
            <a:headEnd type="none" w="med" len="med"/>
            <a:tailEnd type="triangle" w="med" len="med"/>
          </a:ln>
        </p:spPr>
      </p:cxnSp>
      <p:cxnSp>
        <p:nvCxnSpPr>
          <p:cNvPr id="262" name="Google Shape;262;p36"/>
          <p:cNvCxnSpPr/>
          <p:nvPr/>
        </p:nvCxnSpPr>
        <p:spPr>
          <a:xfrm rot="10800000" flipH="1">
            <a:off x="2819400" y="4114800"/>
            <a:ext cx="990600" cy="609600"/>
          </a:xfrm>
          <a:prstGeom prst="straightConnector1">
            <a:avLst/>
          </a:prstGeom>
          <a:noFill/>
          <a:ln w="9525" cap="flat" cmpd="sng">
            <a:solidFill>
              <a:schemeClr val="dk1"/>
            </a:solidFill>
            <a:prstDash val="solid"/>
            <a:miter lim="800000"/>
            <a:headEnd type="none" w="med" len="med"/>
            <a:tailEnd type="triangle" w="med" len="med"/>
          </a:ln>
        </p:spPr>
      </p:cxnSp>
      <p:cxnSp>
        <p:nvCxnSpPr>
          <p:cNvPr id="263" name="Google Shape;263;p36"/>
          <p:cNvCxnSpPr/>
          <p:nvPr/>
        </p:nvCxnSpPr>
        <p:spPr>
          <a:xfrm rot="10800000" flipH="1">
            <a:off x="2971800" y="4419600"/>
            <a:ext cx="685800" cy="457200"/>
          </a:xfrm>
          <a:prstGeom prst="straightConnector1">
            <a:avLst/>
          </a:prstGeom>
          <a:noFill/>
          <a:ln w="9525" cap="flat" cmpd="sng">
            <a:solidFill>
              <a:schemeClr val="dk1"/>
            </a:solidFill>
            <a:prstDash val="solid"/>
            <a:miter lim="800000"/>
            <a:headEnd type="none" w="med" len="med"/>
            <a:tailEnd type="triangle" w="med" len="med"/>
          </a:ln>
        </p:spPr>
      </p:cxnSp>
      <p:sp>
        <p:nvSpPr>
          <p:cNvPr id="264" name="Google Shape;264;p36"/>
          <p:cNvSpPr txBox="1"/>
          <p:nvPr/>
        </p:nvSpPr>
        <p:spPr>
          <a:xfrm>
            <a:off x="4191000" y="3657600"/>
            <a:ext cx="1371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000"/>
              <a:buFont typeface="Times New Roman"/>
              <a:buNone/>
            </a:pPr>
            <a:r>
              <a:rPr lang="en-US" sz="2000" b="0" i="0" u="none">
                <a:solidFill>
                  <a:schemeClr val="accent1"/>
                </a:solidFill>
                <a:latin typeface="Times New Roman"/>
                <a:ea typeface="Times New Roman"/>
                <a:cs typeface="Times New Roman"/>
                <a:sym typeface="Times New Roman"/>
              </a:rPr>
              <a:t>-123</a:t>
            </a:r>
            <a:endParaRPr/>
          </a:p>
        </p:txBody>
      </p:sp>
      <p:sp>
        <p:nvSpPr>
          <p:cNvPr id="265" name="Google Shape;265;p36"/>
          <p:cNvSpPr txBox="1"/>
          <p:nvPr/>
        </p:nvSpPr>
        <p:spPr>
          <a:xfrm>
            <a:off x="4343400" y="3886200"/>
            <a:ext cx="1219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17</a:t>
            </a:r>
            <a:endParaRPr/>
          </a:p>
        </p:txBody>
      </p:sp>
      <p:sp>
        <p:nvSpPr>
          <p:cNvPr id="266" name="Google Shape;266;p36"/>
          <p:cNvSpPr txBox="1"/>
          <p:nvPr/>
        </p:nvSpPr>
        <p:spPr>
          <a:xfrm>
            <a:off x="4343400" y="4114800"/>
            <a:ext cx="7620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a:t>
            </a:r>
            <a:endParaRPr/>
          </a:p>
        </p:txBody>
      </p:sp>
      <p:sp>
        <p:nvSpPr>
          <p:cNvPr id="267" name="Google Shape;267;p36"/>
          <p:cNvSpPr txBox="1"/>
          <p:nvPr/>
        </p:nvSpPr>
        <p:spPr>
          <a:xfrm>
            <a:off x="5486400" y="4343400"/>
            <a:ext cx="1371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contents</a:t>
            </a:r>
            <a:endParaRPr/>
          </a:p>
        </p:txBody>
      </p:sp>
      <p:cxnSp>
        <p:nvCxnSpPr>
          <p:cNvPr id="268" name="Google Shape;268;p36"/>
          <p:cNvCxnSpPr/>
          <p:nvPr/>
        </p:nvCxnSpPr>
        <p:spPr>
          <a:xfrm rot="10800000">
            <a:off x="4800600" y="3886200"/>
            <a:ext cx="11430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269" name="Google Shape;269;p36"/>
          <p:cNvCxnSpPr/>
          <p:nvPr/>
        </p:nvCxnSpPr>
        <p:spPr>
          <a:xfrm rot="10800000">
            <a:off x="4876800" y="4114800"/>
            <a:ext cx="7620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270" name="Google Shape;270;p36"/>
          <p:cNvCxnSpPr/>
          <p:nvPr/>
        </p:nvCxnSpPr>
        <p:spPr>
          <a:xfrm rot="10800000">
            <a:off x="4876800" y="4343400"/>
            <a:ext cx="609600" cy="228600"/>
          </a:xfrm>
          <a:prstGeom prst="straightConnector1">
            <a:avLst/>
          </a:prstGeom>
          <a:noFill/>
          <a:ln w="952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380929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p:nvPr/>
        </p:nvSpPr>
        <p:spPr>
          <a:xfrm>
            <a:off x="6858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p:txBody>
      </p:sp>
      <p:sp>
        <p:nvSpPr>
          <p:cNvPr id="294" name="Google Shape;294;p3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35</a:t>
            </a:fld>
            <a:endParaRPr/>
          </a:p>
        </p:txBody>
      </p:sp>
      <p:sp>
        <p:nvSpPr>
          <p:cNvPr id="295" name="Google Shape;295;p38"/>
          <p:cNvSpPr txBox="1"/>
          <p:nvPr/>
        </p:nvSpPr>
        <p:spPr>
          <a:xfrm>
            <a:off x="20637" y="307975"/>
            <a:ext cx="9123362" cy="6862762"/>
          </a:xfrm>
          <a:prstGeom prst="rect">
            <a:avLst/>
          </a:prstGeom>
          <a:solidFill>
            <a:srgbClr val="FAF5F5"/>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705030"/>
              </a:buClr>
              <a:buSzPts val="2000"/>
              <a:buFont typeface="Arial"/>
              <a:buNone/>
            </a:pPr>
            <a:r>
              <a:rPr lang="en-US" sz="2000" b="1" i="0" u="none">
                <a:solidFill>
                  <a:srgbClr val="705030"/>
                </a:solidFill>
                <a:latin typeface="Arial"/>
                <a:ea typeface="Arial"/>
                <a:cs typeface="Arial"/>
                <a:sym typeface="Arial"/>
              </a:rPr>
              <a:t>Big Endian and Little Endian</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To load word or store word instruction uses only one memory address. The</a:t>
            </a:r>
            <a:r>
              <a:rPr lang="en-US" sz="2000" b="0" i="0" u="none">
                <a:solidFill>
                  <a:srgbClr val="000000"/>
                </a:solidFill>
                <a:latin typeface="Times New Roman"/>
                <a:ea typeface="Times New Roman"/>
                <a:cs typeface="Times New Roman"/>
                <a:sym typeface="Times New Roman"/>
              </a:rPr>
              <a:t> </a:t>
            </a:r>
            <a:r>
              <a:rPr lang="en-US" sz="2000" b="1" i="0" u="none">
                <a:solidFill>
                  <a:srgbClr val="000000"/>
                </a:solidFill>
                <a:latin typeface="Arial"/>
                <a:ea typeface="Arial"/>
                <a:cs typeface="Arial"/>
                <a:sym typeface="Arial"/>
              </a:rPr>
              <a:t>lowest address</a:t>
            </a:r>
            <a:r>
              <a:rPr lang="en-US" sz="2000" b="0" i="0" u="none">
                <a:solidFill>
                  <a:srgbClr val="000000"/>
                </a:solidFill>
                <a:latin typeface="Times New Roman"/>
                <a:ea typeface="Times New Roman"/>
                <a:cs typeface="Times New Roman"/>
                <a:sym typeface="Times New Roman"/>
              </a:rPr>
              <a:t> </a:t>
            </a:r>
            <a:r>
              <a:rPr lang="en-US" sz="2000" b="0" i="0" u="none">
                <a:solidFill>
                  <a:srgbClr val="000000"/>
                </a:solidFill>
                <a:latin typeface="Arial"/>
                <a:ea typeface="Arial"/>
                <a:cs typeface="Arial"/>
                <a:sym typeface="Arial"/>
              </a:rPr>
              <a:t>of the four bytes is used for the address of a block of four contiguous bytes. (we address x we access x, x+1, x+2 and x+3) </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How is a 32-bit pattern held in the four bytes of memory? There are 32 bits in the four bytes and 32 bits in the pattern, but a choice has to be made about which byte of memory gets what part of the pattern. There are two ways that computers commonly do this:</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Big Endian Byte Order:</a:t>
            </a:r>
            <a:r>
              <a:rPr lang="en-US" sz="2000" b="0" i="0" u="none">
                <a:solidFill>
                  <a:srgbClr val="000000"/>
                </a:solidFill>
                <a:latin typeface="Times New Roman"/>
                <a:ea typeface="Times New Roman"/>
                <a:cs typeface="Times New Roman"/>
                <a:sym typeface="Times New Roman"/>
              </a:rPr>
              <a:t> </a:t>
            </a:r>
            <a:r>
              <a:rPr lang="en-US" sz="2000" b="0" i="0" u="none">
                <a:solidFill>
                  <a:srgbClr val="000000"/>
                </a:solidFill>
                <a:latin typeface="Arial"/>
                <a:ea typeface="Arial"/>
                <a:cs typeface="Arial"/>
                <a:sym typeface="Arial"/>
              </a:rPr>
              <a:t>The</a:t>
            </a:r>
            <a:r>
              <a:rPr lang="en-US" sz="2000" b="0" i="0" u="none">
                <a:solidFill>
                  <a:srgbClr val="000000"/>
                </a:solidFill>
                <a:latin typeface="Times New Roman"/>
                <a:ea typeface="Times New Roman"/>
                <a:cs typeface="Times New Roman"/>
                <a:sym typeface="Times New Roman"/>
              </a:rPr>
              <a:t> </a:t>
            </a:r>
            <a:r>
              <a:rPr lang="en-US" sz="2000" b="1" i="0" u="none">
                <a:solidFill>
                  <a:srgbClr val="000000"/>
                </a:solidFill>
                <a:latin typeface="Arial"/>
                <a:ea typeface="Arial"/>
                <a:cs typeface="Arial"/>
                <a:sym typeface="Arial"/>
              </a:rPr>
              <a:t>most significant</a:t>
            </a:r>
            <a:r>
              <a:rPr lang="en-US" sz="2000" b="0" i="0" u="none">
                <a:solidFill>
                  <a:srgbClr val="000000"/>
                </a:solidFill>
                <a:latin typeface="Times New Roman"/>
                <a:ea typeface="Times New Roman"/>
                <a:cs typeface="Times New Roman"/>
                <a:sym typeface="Times New Roman"/>
              </a:rPr>
              <a:t> </a:t>
            </a:r>
            <a:r>
              <a:rPr lang="en-US" sz="2000" b="0" i="0" u="none">
                <a:solidFill>
                  <a:srgbClr val="000000"/>
                </a:solidFill>
                <a:latin typeface="Arial"/>
                <a:ea typeface="Arial"/>
                <a:cs typeface="Arial"/>
                <a:sym typeface="Arial"/>
              </a:rPr>
              <a:t>byte (the "big end") of the data is placed at the byte with the lowest address. The rest of the data is placed in order in the next three bytes in memory.</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Little Endian Byte Order:</a:t>
            </a:r>
            <a:r>
              <a:rPr lang="en-US" sz="2000" b="0" i="0" u="none">
                <a:solidFill>
                  <a:srgbClr val="000000"/>
                </a:solidFill>
                <a:latin typeface="Times New Roman"/>
                <a:ea typeface="Times New Roman"/>
                <a:cs typeface="Times New Roman"/>
                <a:sym typeface="Times New Roman"/>
              </a:rPr>
              <a:t> </a:t>
            </a:r>
            <a:r>
              <a:rPr lang="en-US" sz="2000" b="0" i="0" u="none">
                <a:solidFill>
                  <a:srgbClr val="000000"/>
                </a:solidFill>
                <a:latin typeface="Arial"/>
                <a:ea typeface="Arial"/>
                <a:cs typeface="Arial"/>
                <a:sym typeface="Arial"/>
              </a:rPr>
              <a:t>The</a:t>
            </a:r>
            <a:r>
              <a:rPr lang="en-US" sz="2000" b="0" i="0" u="none">
                <a:solidFill>
                  <a:srgbClr val="000000"/>
                </a:solidFill>
                <a:latin typeface="Times New Roman"/>
                <a:ea typeface="Times New Roman"/>
                <a:cs typeface="Times New Roman"/>
                <a:sym typeface="Times New Roman"/>
              </a:rPr>
              <a:t> </a:t>
            </a:r>
            <a:r>
              <a:rPr lang="en-US" sz="2000" b="1" i="0" u="none">
                <a:solidFill>
                  <a:srgbClr val="000000"/>
                </a:solidFill>
                <a:latin typeface="Arial"/>
                <a:ea typeface="Arial"/>
                <a:cs typeface="Arial"/>
                <a:sym typeface="Arial"/>
              </a:rPr>
              <a:t>least significant</a:t>
            </a:r>
            <a:r>
              <a:rPr lang="en-US" sz="2000" b="0" i="0" u="none">
                <a:solidFill>
                  <a:srgbClr val="000000"/>
                </a:solidFill>
                <a:latin typeface="Times New Roman"/>
                <a:ea typeface="Times New Roman"/>
                <a:cs typeface="Times New Roman"/>
                <a:sym typeface="Times New Roman"/>
              </a:rPr>
              <a:t> </a:t>
            </a:r>
            <a:r>
              <a:rPr lang="en-US" sz="2000" b="0" i="0" u="none">
                <a:solidFill>
                  <a:srgbClr val="000000"/>
                </a:solidFill>
                <a:latin typeface="Arial"/>
                <a:ea typeface="Arial"/>
                <a:cs typeface="Arial"/>
                <a:sym typeface="Arial"/>
              </a:rPr>
              <a:t>byte (the "little end") of the data is placed at the byte with the lowest address. The rest of the data is placed in order in the next three bytes in memory.</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 these definitions, the data, a 32-bit pattern, is regarded as a 32-bit unsigned integer. The "most significant" byte is the one for the largest powers of two: 2</a:t>
            </a:r>
            <a:r>
              <a:rPr lang="en-US" sz="2000" b="0" i="0" u="none" baseline="30000">
                <a:solidFill>
                  <a:srgbClr val="000000"/>
                </a:solidFill>
                <a:latin typeface="Arial"/>
                <a:ea typeface="Arial"/>
                <a:cs typeface="Arial"/>
                <a:sym typeface="Arial"/>
              </a:rPr>
              <a:t>31</a:t>
            </a:r>
            <a:r>
              <a:rPr lang="en-US" sz="2000" b="0" i="0" u="none">
                <a:solidFill>
                  <a:srgbClr val="000000"/>
                </a:solidFill>
                <a:latin typeface="Arial"/>
                <a:ea typeface="Arial"/>
                <a:cs typeface="Arial"/>
                <a:sym typeface="Arial"/>
              </a:rPr>
              <a:t>, ..., 2</a:t>
            </a:r>
            <a:r>
              <a:rPr lang="en-US" sz="2000" b="0" i="0" u="none" baseline="30000">
                <a:solidFill>
                  <a:srgbClr val="000000"/>
                </a:solidFill>
                <a:latin typeface="Arial"/>
                <a:ea typeface="Arial"/>
                <a:cs typeface="Arial"/>
                <a:sym typeface="Arial"/>
              </a:rPr>
              <a:t>24</a:t>
            </a:r>
            <a:r>
              <a:rPr lang="en-US" sz="2000" b="0" i="0" u="none">
                <a:solidFill>
                  <a:srgbClr val="000000"/>
                </a:solidFill>
                <a:latin typeface="Arial"/>
                <a:ea typeface="Arial"/>
                <a:cs typeface="Arial"/>
                <a:sym typeface="Arial"/>
              </a:rPr>
              <a:t>. The "least significant" byte is the one for the smallest powers of two: 2</a:t>
            </a:r>
            <a:r>
              <a:rPr lang="en-US" sz="2000" b="0" i="0" u="none" baseline="30000">
                <a:solidFill>
                  <a:srgbClr val="000000"/>
                </a:solidFill>
                <a:latin typeface="Arial"/>
                <a:ea typeface="Arial"/>
                <a:cs typeface="Arial"/>
                <a:sym typeface="Arial"/>
              </a:rPr>
              <a:t>7</a:t>
            </a:r>
            <a:r>
              <a:rPr lang="en-US" sz="2000" b="0" i="0" u="none">
                <a:solidFill>
                  <a:srgbClr val="000000"/>
                </a:solidFill>
                <a:latin typeface="Arial"/>
                <a:ea typeface="Arial"/>
                <a:cs typeface="Arial"/>
                <a:sym typeface="Arial"/>
              </a:rPr>
              <a:t>, ..., 2</a:t>
            </a:r>
            <a:r>
              <a:rPr lang="en-US" sz="2000" b="0" i="0" u="none" baseline="30000">
                <a:solidFill>
                  <a:srgbClr val="000000"/>
                </a:solidFill>
                <a:latin typeface="Arial"/>
                <a:ea typeface="Arial"/>
                <a:cs typeface="Arial"/>
                <a:sym typeface="Arial"/>
              </a:rPr>
              <a:t>0</a:t>
            </a:r>
            <a:r>
              <a:rPr lang="en-US" sz="2000" b="0" i="0" u="none">
                <a:solidFill>
                  <a:srgbClr val="000000"/>
                </a:solidFill>
                <a:latin typeface="Arial"/>
                <a:ea typeface="Arial"/>
                <a:cs typeface="Arial"/>
                <a:sym typeface="Arial"/>
              </a:rPr>
              <a:t>.</a:t>
            </a:r>
            <a:endParaRPr/>
          </a:p>
        </p:txBody>
      </p:sp>
    </p:spTree>
    <p:extLst>
      <p:ext uri="{BB962C8B-B14F-4D97-AF65-F5344CB8AC3E}">
        <p14:creationId xmlns:p14="http://schemas.microsoft.com/office/powerpoint/2010/main" val="4040649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36</a:t>
            </a:fld>
            <a:endParaRPr/>
          </a:p>
        </p:txBody>
      </p:sp>
      <p:sp>
        <p:nvSpPr>
          <p:cNvPr id="302" name="Google Shape;302;p3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Big-endian vs. little endian</a:t>
            </a:r>
            <a:endParaRPr/>
          </a:p>
        </p:txBody>
      </p:sp>
      <p:sp>
        <p:nvSpPr>
          <p:cNvPr id="303" name="Google Shape;303;p39"/>
          <p:cNvSpPr txBox="1">
            <a:spLocks noGrp="1"/>
          </p:cNvSpPr>
          <p:nvPr>
            <p:ph type="body" idx="1"/>
          </p:nvPr>
        </p:nvSpPr>
        <p:spPr>
          <a:xfrm>
            <a:off x="685800" y="1981200"/>
            <a:ext cx="6781800" cy="2438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Byte order within a word:</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p:txBody>
      </p:sp>
      <p:sp>
        <p:nvSpPr>
          <p:cNvPr id="304" name="Google Shape;304;p39"/>
          <p:cNvSpPr txBox="1"/>
          <p:nvPr/>
        </p:nvSpPr>
        <p:spPr>
          <a:xfrm>
            <a:off x="2743200" y="2743200"/>
            <a:ext cx="2286000" cy="457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cxnSp>
        <p:nvCxnSpPr>
          <p:cNvPr id="305" name="Google Shape;305;p39"/>
          <p:cNvCxnSpPr/>
          <p:nvPr/>
        </p:nvCxnSpPr>
        <p:spPr>
          <a:xfrm>
            <a:off x="3352800" y="27432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06" name="Google Shape;306;p39"/>
          <p:cNvCxnSpPr/>
          <p:nvPr/>
        </p:nvCxnSpPr>
        <p:spPr>
          <a:xfrm>
            <a:off x="3962400" y="27432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07" name="Google Shape;307;p39"/>
          <p:cNvCxnSpPr/>
          <p:nvPr/>
        </p:nvCxnSpPr>
        <p:spPr>
          <a:xfrm>
            <a:off x="4495800" y="27432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08" name="Google Shape;308;p39"/>
          <p:cNvCxnSpPr/>
          <p:nvPr/>
        </p:nvCxnSpPr>
        <p:spPr>
          <a:xfrm>
            <a:off x="5029200" y="2743200"/>
            <a:ext cx="0" cy="457200"/>
          </a:xfrm>
          <a:prstGeom prst="straightConnector1">
            <a:avLst/>
          </a:prstGeom>
          <a:noFill/>
          <a:ln w="9525" cap="flat" cmpd="sng">
            <a:solidFill>
              <a:schemeClr val="dk1"/>
            </a:solidFill>
            <a:prstDash val="solid"/>
            <a:miter lim="800000"/>
            <a:headEnd type="none" w="med" len="med"/>
            <a:tailEnd type="none" w="med" len="med"/>
          </a:ln>
        </p:spPr>
      </p:cxnSp>
      <p:sp>
        <p:nvSpPr>
          <p:cNvPr id="309" name="Google Shape;309;p39"/>
          <p:cNvSpPr txBox="1"/>
          <p:nvPr/>
        </p:nvSpPr>
        <p:spPr>
          <a:xfrm>
            <a:off x="2743200" y="3810000"/>
            <a:ext cx="2286000" cy="457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cxnSp>
        <p:nvCxnSpPr>
          <p:cNvPr id="310" name="Google Shape;310;p39"/>
          <p:cNvCxnSpPr/>
          <p:nvPr/>
        </p:nvCxnSpPr>
        <p:spPr>
          <a:xfrm>
            <a:off x="3352800" y="3810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11" name="Google Shape;311;p39"/>
          <p:cNvCxnSpPr/>
          <p:nvPr/>
        </p:nvCxnSpPr>
        <p:spPr>
          <a:xfrm>
            <a:off x="3962400" y="3810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12" name="Google Shape;312;p39"/>
          <p:cNvCxnSpPr/>
          <p:nvPr/>
        </p:nvCxnSpPr>
        <p:spPr>
          <a:xfrm>
            <a:off x="4495800" y="3810000"/>
            <a:ext cx="0" cy="457200"/>
          </a:xfrm>
          <a:prstGeom prst="straightConnector1">
            <a:avLst/>
          </a:prstGeom>
          <a:noFill/>
          <a:ln w="9525" cap="flat" cmpd="sng">
            <a:solidFill>
              <a:schemeClr val="dk1"/>
            </a:solidFill>
            <a:prstDash val="solid"/>
            <a:miter lim="800000"/>
            <a:headEnd type="none" w="med" len="med"/>
            <a:tailEnd type="none" w="med" len="med"/>
          </a:ln>
        </p:spPr>
      </p:cxnSp>
      <p:sp>
        <p:nvSpPr>
          <p:cNvPr id="313" name="Google Shape;313;p39"/>
          <p:cNvSpPr txBox="1"/>
          <p:nvPr/>
        </p:nvSpPr>
        <p:spPr>
          <a:xfrm>
            <a:off x="4572000" y="2743200"/>
            <a:ext cx="685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a:t>
            </a:r>
            <a:endParaRPr/>
          </a:p>
        </p:txBody>
      </p:sp>
      <p:sp>
        <p:nvSpPr>
          <p:cNvPr id="314" name="Google Shape;314;p39"/>
          <p:cNvSpPr txBox="1"/>
          <p:nvPr/>
        </p:nvSpPr>
        <p:spPr>
          <a:xfrm>
            <a:off x="2895600" y="3810000"/>
            <a:ext cx="685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a:t>
            </a:r>
            <a:endParaRPr/>
          </a:p>
        </p:txBody>
      </p:sp>
      <p:sp>
        <p:nvSpPr>
          <p:cNvPr id="315" name="Google Shape;315;p39"/>
          <p:cNvSpPr txBox="1"/>
          <p:nvPr/>
        </p:nvSpPr>
        <p:spPr>
          <a:xfrm>
            <a:off x="3962400" y="2743200"/>
            <a:ext cx="1295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a:t>
            </a:r>
            <a:endParaRPr/>
          </a:p>
        </p:txBody>
      </p:sp>
      <p:sp>
        <p:nvSpPr>
          <p:cNvPr id="316" name="Google Shape;316;p39"/>
          <p:cNvSpPr txBox="1"/>
          <p:nvPr/>
        </p:nvSpPr>
        <p:spPr>
          <a:xfrm>
            <a:off x="3429000" y="2743200"/>
            <a:ext cx="990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a:t>
            </a:r>
            <a:endParaRPr/>
          </a:p>
        </p:txBody>
      </p:sp>
      <p:sp>
        <p:nvSpPr>
          <p:cNvPr id="317" name="Google Shape;317;p39"/>
          <p:cNvSpPr txBox="1"/>
          <p:nvPr/>
        </p:nvSpPr>
        <p:spPr>
          <a:xfrm>
            <a:off x="2743200" y="2743200"/>
            <a:ext cx="1295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a:t>
            </a:r>
            <a:endParaRPr/>
          </a:p>
        </p:txBody>
      </p:sp>
      <p:sp>
        <p:nvSpPr>
          <p:cNvPr id="318" name="Google Shape;318;p39"/>
          <p:cNvSpPr txBox="1"/>
          <p:nvPr/>
        </p:nvSpPr>
        <p:spPr>
          <a:xfrm>
            <a:off x="3352800" y="3810000"/>
            <a:ext cx="1676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a:t>
            </a:r>
            <a:endParaRPr/>
          </a:p>
        </p:txBody>
      </p:sp>
      <p:sp>
        <p:nvSpPr>
          <p:cNvPr id="319" name="Google Shape;319;p39"/>
          <p:cNvSpPr txBox="1"/>
          <p:nvPr/>
        </p:nvSpPr>
        <p:spPr>
          <a:xfrm>
            <a:off x="3962400" y="3810000"/>
            <a:ext cx="990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a:t>
            </a:r>
            <a:endParaRPr/>
          </a:p>
        </p:txBody>
      </p:sp>
      <p:sp>
        <p:nvSpPr>
          <p:cNvPr id="320" name="Google Shape;320;p39"/>
          <p:cNvSpPr txBox="1"/>
          <p:nvPr/>
        </p:nvSpPr>
        <p:spPr>
          <a:xfrm>
            <a:off x="4495800" y="3810000"/>
            <a:ext cx="20574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a:t>
            </a:r>
            <a:endParaRPr/>
          </a:p>
        </p:txBody>
      </p:sp>
      <p:sp>
        <p:nvSpPr>
          <p:cNvPr id="321" name="Google Shape;321;p39"/>
          <p:cNvSpPr txBox="1"/>
          <p:nvPr/>
        </p:nvSpPr>
        <p:spPr>
          <a:xfrm>
            <a:off x="5334000" y="2743200"/>
            <a:ext cx="19050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Little-endian (we’ll use this)</a:t>
            </a:r>
            <a:endParaRPr/>
          </a:p>
        </p:txBody>
      </p:sp>
      <p:sp>
        <p:nvSpPr>
          <p:cNvPr id="322" name="Google Shape;322;p39"/>
          <p:cNvSpPr txBox="1"/>
          <p:nvPr/>
        </p:nvSpPr>
        <p:spPr>
          <a:xfrm>
            <a:off x="5410200" y="3810000"/>
            <a:ext cx="1981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Big-endian</a:t>
            </a:r>
            <a:endParaRPr/>
          </a:p>
        </p:txBody>
      </p:sp>
    </p:spTree>
    <p:extLst>
      <p:ext uri="{BB962C8B-B14F-4D97-AF65-F5344CB8AC3E}">
        <p14:creationId xmlns:p14="http://schemas.microsoft.com/office/powerpoint/2010/main" val="1713921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37</a:t>
            </a:fld>
            <a:endParaRPr/>
          </a:p>
        </p:txBody>
      </p:sp>
      <p:sp>
        <p:nvSpPr>
          <p:cNvPr id="328" name="Google Shape;328;p40"/>
          <p:cNvSpPr txBox="1"/>
          <p:nvPr/>
        </p:nvSpPr>
        <p:spPr>
          <a:xfrm>
            <a:off x="709612" y="381000"/>
            <a:ext cx="3786187" cy="55705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For example, say that the 32-bit pattern 0x12345678 is stored at address 0x00400000. </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The most significant byte is 0x12; </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The least significant is 0x78.</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Within a</a:t>
            </a:r>
            <a:r>
              <a:rPr lang="en-US" sz="2000" b="0" i="0" u="none">
                <a:solidFill>
                  <a:srgbClr val="000000"/>
                </a:solidFill>
                <a:latin typeface="Times New Roman"/>
                <a:ea typeface="Times New Roman"/>
                <a:cs typeface="Times New Roman"/>
                <a:sym typeface="Times New Roman"/>
              </a:rPr>
              <a:t> </a:t>
            </a:r>
            <a:r>
              <a:rPr lang="en-US" sz="2000" b="1" i="0" u="none">
                <a:solidFill>
                  <a:srgbClr val="000000"/>
                </a:solidFill>
                <a:latin typeface="Arial"/>
                <a:ea typeface="Arial"/>
                <a:cs typeface="Arial"/>
                <a:sym typeface="Arial"/>
              </a:rPr>
              <a:t>byte</a:t>
            </a:r>
            <a:r>
              <a:rPr lang="en-US" sz="2000" b="0" i="0" u="none">
                <a:solidFill>
                  <a:srgbClr val="000000"/>
                </a:solidFill>
                <a:latin typeface="Times New Roman"/>
                <a:ea typeface="Times New Roman"/>
                <a:cs typeface="Times New Roman"/>
                <a:sym typeface="Times New Roman"/>
              </a:rPr>
              <a:t> </a:t>
            </a:r>
            <a:r>
              <a:rPr lang="en-US" sz="2000" b="0" i="0" u="none">
                <a:solidFill>
                  <a:srgbClr val="000000"/>
                </a:solidFill>
                <a:latin typeface="Arial"/>
                <a:ea typeface="Arial"/>
                <a:cs typeface="Arial"/>
                <a:sym typeface="Arial"/>
              </a:rPr>
              <a:t>the order of the bits is the same for all computers (no matter how the bytes themselves are arranged).</a:t>
            </a:r>
            <a:endParaRPr sz="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
            </a:r>
            <a:br>
              <a:rPr lang="en-US" sz="3600" b="0" i="0" u="none">
                <a:solidFill>
                  <a:schemeClr val="dk1"/>
                </a:solidFill>
                <a:latin typeface="Times New Roman"/>
                <a:ea typeface="Times New Roman"/>
                <a:cs typeface="Times New Roman"/>
                <a:sym typeface="Times New Roman"/>
              </a:rPr>
            </a:br>
            <a:endParaRPr/>
          </a:p>
        </p:txBody>
      </p:sp>
      <p:pic>
        <p:nvPicPr>
          <p:cNvPr id="329" name="Google Shape;329;p40" descr="Big Endian and Little Endian"/>
          <p:cNvPicPr preferRelativeResize="0"/>
          <p:nvPr/>
        </p:nvPicPr>
        <p:blipFill rotWithShape="1">
          <a:blip r:embed="rId3">
            <a:alphaModFix/>
          </a:blip>
          <a:srcRect/>
          <a:stretch/>
        </p:blipFill>
        <p:spPr>
          <a:xfrm>
            <a:off x="5715000" y="304800"/>
            <a:ext cx="2328862" cy="3810000"/>
          </a:xfrm>
          <a:prstGeom prst="rect">
            <a:avLst/>
          </a:prstGeom>
          <a:noFill/>
          <a:ln>
            <a:noFill/>
          </a:ln>
        </p:spPr>
      </p:pic>
    </p:spTree>
    <p:extLst>
      <p:ext uri="{BB962C8B-B14F-4D97-AF65-F5344CB8AC3E}">
        <p14:creationId xmlns:p14="http://schemas.microsoft.com/office/powerpoint/2010/main" val="1096852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p:nvPr/>
        </p:nvSpPr>
        <p:spPr>
          <a:xfrm>
            <a:off x="6858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p:txBody>
      </p:sp>
      <p:sp>
        <p:nvSpPr>
          <p:cNvPr id="335" name="Google Shape;335;p4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38</a:t>
            </a:fld>
            <a:endParaRPr/>
          </a:p>
        </p:txBody>
      </p:sp>
      <p:sp>
        <p:nvSpPr>
          <p:cNvPr id="336" name="Google Shape;336;p41"/>
          <p:cNvSpPr txBox="1"/>
          <p:nvPr/>
        </p:nvSpPr>
        <p:spPr>
          <a:xfrm>
            <a:off x="304800" y="115887"/>
            <a:ext cx="8686800" cy="68941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22222"/>
              </a:buClr>
              <a:buSzPts val="2800"/>
              <a:buFont typeface="Times New Roman"/>
              <a:buNone/>
            </a:pPr>
            <a:r>
              <a:rPr lang="en-US" sz="2800" b="1" i="0" u="none" dirty="0">
                <a:solidFill>
                  <a:srgbClr val="FF0000"/>
                </a:solidFill>
                <a:latin typeface="Times New Roman"/>
                <a:ea typeface="Times New Roman"/>
                <a:cs typeface="Times New Roman"/>
                <a:sym typeface="Times New Roman"/>
              </a:rPr>
              <a:t>Memory  </a:t>
            </a:r>
            <a:r>
              <a:rPr lang="en-US" sz="2800" b="1" i="0" u="none" dirty="0" smtClean="0">
                <a:solidFill>
                  <a:srgbClr val="FF0000"/>
                </a:solidFill>
                <a:latin typeface="Times New Roman"/>
                <a:ea typeface="Times New Roman"/>
                <a:cs typeface="Times New Roman"/>
                <a:sym typeface="Times New Roman"/>
              </a:rPr>
              <a:t>alignment</a:t>
            </a:r>
          </a:p>
          <a:p>
            <a:pPr marL="0" marR="0" lvl="0" indent="0" algn="ctr" rtl="0">
              <a:lnSpc>
                <a:spcPct val="100000"/>
              </a:lnSpc>
              <a:spcBef>
                <a:spcPts val="0"/>
              </a:spcBef>
              <a:spcAft>
                <a:spcPts val="0"/>
              </a:spcAft>
              <a:buClr>
                <a:srgbClr val="222222"/>
              </a:buClr>
              <a:buSzPts val="2800"/>
              <a:buFont typeface="Times New Roman"/>
              <a:buNone/>
            </a:pPr>
            <a:endParaRPr dirty="0">
              <a:solidFill>
                <a:srgbClr val="FF0000"/>
              </a:solidFill>
            </a:endParaRPr>
          </a:p>
          <a:p>
            <a:pPr marL="0" marR="0" lvl="0" indent="0" algn="l" rtl="0">
              <a:lnSpc>
                <a:spcPct val="100000"/>
              </a:lnSpc>
              <a:spcBef>
                <a:spcPts val="0"/>
              </a:spcBef>
              <a:spcAft>
                <a:spcPts val="0"/>
              </a:spcAft>
              <a:buClr>
                <a:srgbClr val="222222"/>
              </a:buClr>
              <a:buSzPts val="2000"/>
              <a:buFont typeface="Times New Roman"/>
              <a:buNone/>
            </a:pPr>
            <a:r>
              <a:rPr lang="en-US" sz="2000" b="0" i="0" u="none" dirty="0">
                <a:solidFill>
                  <a:srgbClr val="222222"/>
                </a:solidFill>
                <a:latin typeface="Times New Roman"/>
                <a:ea typeface="Times New Roman"/>
                <a:cs typeface="Times New Roman"/>
                <a:sym typeface="Times New Roman"/>
              </a:rPr>
              <a:t>means when storing data in memory place  the data at a </a:t>
            </a:r>
            <a:r>
              <a:rPr lang="en-US" sz="2000" b="1" i="0" u="none" dirty="0">
                <a:solidFill>
                  <a:srgbClr val="222222"/>
                </a:solidFill>
                <a:latin typeface="Times New Roman"/>
                <a:ea typeface="Times New Roman"/>
                <a:cs typeface="Times New Roman"/>
                <a:sym typeface="Times New Roman"/>
              </a:rPr>
              <a:t>memory</a:t>
            </a:r>
            <a:r>
              <a:rPr lang="en-US" sz="2000" b="0" i="0" u="none" dirty="0">
                <a:solidFill>
                  <a:srgbClr val="222222"/>
                </a:solidFill>
                <a:latin typeface="Times New Roman"/>
                <a:ea typeface="Times New Roman"/>
                <a:cs typeface="Times New Roman"/>
                <a:sym typeface="Times New Roman"/>
              </a:rPr>
              <a:t> address divisible by its size without remainder.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2000"/>
              <a:buFont typeface="Times New Roman"/>
              <a:buNone/>
            </a:pPr>
            <a:r>
              <a:rPr lang="en-US" sz="2000" b="0" i="0" u="none" dirty="0">
                <a:solidFill>
                  <a:srgbClr val="222222"/>
                </a:solidFill>
                <a:latin typeface="Times New Roman"/>
                <a:ea typeface="Times New Roman"/>
                <a:cs typeface="Times New Roman"/>
                <a:sym typeface="Times New Roman"/>
              </a:rPr>
              <a:t>Example:</a:t>
            </a:r>
            <a:endParaRPr dirty="0"/>
          </a:p>
          <a:p>
            <a:pPr marL="0" marR="0" lvl="0" indent="0" algn="l" rtl="0">
              <a:lnSpc>
                <a:spcPct val="100000"/>
              </a:lnSpc>
              <a:spcBef>
                <a:spcPts val="0"/>
              </a:spcBef>
              <a:spcAft>
                <a:spcPts val="0"/>
              </a:spcAft>
              <a:buClr>
                <a:srgbClr val="222222"/>
              </a:buClr>
              <a:buSzPts val="2000"/>
              <a:buFont typeface="Times New Roman"/>
              <a:buNone/>
            </a:pPr>
            <a:r>
              <a:rPr lang="en-US" sz="2000" b="0" i="0" u="none" dirty="0">
                <a:solidFill>
                  <a:srgbClr val="222222"/>
                </a:solidFill>
                <a:latin typeface="Times New Roman"/>
                <a:ea typeface="Times New Roman"/>
                <a:cs typeface="Times New Roman"/>
                <a:sym typeface="Times New Roman"/>
              </a:rPr>
              <a:t> if data size in 4 bytes (</a:t>
            </a:r>
            <a:r>
              <a:rPr lang="en-US" sz="2000" b="0" i="0" u="none" dirty="0" err="1">
                <a:solidFill>
                  <a:srgbClr val="222222"/>
                </a:solidFill>
                <a:latin typeface="Times New Roman"/>
                <a:ea typeface="Times New Roman"/>
                <a:cs typeface="Times New Roman"/>
                <a:sym typeface="Times New Roman"/>
              </a:rPr>
              <a:t>int</a:t>
            </a:r>
            <a:r>
              <a:rPr lang="en-US" sz="2000" b="0" i="0" u="none" dirty="0">
                <a:solidFill>
                  <a:srgbClr val="222222"/>
                </a:solidFill>
                <a:latin typeface="Times New Roman"/>
                <a:ea typeface="Times New Roman"/>
                <a:cs typeface="Times New Roman"/>
                <a:sym typeface="Times New Roman"/>
              </a:rPr>
              <a:t>) it must be stored at  addresses: 0,4,8,12</a:t>
            </a:r>
            <a:endParaRPr dirty="0"/>
          </a:p>
          <a:p>
            <a:pPr marL="0" marR="0" lvl="0" indent="0" algn="l" rtl="0">
              <a:lnSpc>
                <a:spcPct val="100000"/>
              </a:lnSpc>
              <a:spcBef>
                <a:spcPts val="0"/>
              </a:spcBef>
              <a:spcAft>
                <a:spcPts val="0"/>
              </a:spcAft>
              <a:buClr>
                <a:srgbClr val="222222"/>
              </a:buClr>
              <a:buSzPts val="2000"/>
              <a:buFont typeface="Times New Roman"/>
              <a:buNone/>
            </a:pPr>
            <a:r>
              <a:rPr lang="en-US" sz="2000" b="0" i="0" u="none" dirty="0">
                <a:solidFill>
                  <a:srgbClr val="222222"/>
                </a:solidFill>
                <a:latin typeface="Times New Roman"/>
                <a:ea typeface="Times New Roman"/>
                <a:cs typeface="Times New Roman"/>
                <a:sym typeface="Times New Roman"/>
              </a:rPr>
              <a:t> if data size in 2 bytes (short) it must be stored at  addresses: 0,2,4,6</a:t>
            </a:r>
            <a:endParaRPr dirty="0"/>
          </a:p>
          <a:p>
            <a:pPr marL="0" marR="0" lvl="0" indent="0" algn="l" rtl="0">
              <a:lnSpc>
                <a:spcPct val="100000"/>
              </a:lnSpc>
              <a:spcBef>
                <a:spcPts val="0"/>
              </a:spcBef>
              <a:spcAft>
                <a:spcPts val="0"/>
              </a:spcAft>
              <a:buClr>
                <a:srgbClr val="222222"/>
              </a:buClr>
              <a:buSzPts val="2000"/>
              <a:buFont typeface="Times New Roman"/>
              <a:buNone/>
            </a:pPr>
            <a:r>
              <a:rPr lang="en-US" sz="2000" b="0" i="0" u="none" dirty="0">
                <a:solidFill>
                  <a:srgbClr val="222222"/>
                </a:solidFill>
                <a:latin typeface="Times New Roman"/>
                <a:ea typeface="Times New Roman"/>
                <a:cs typeface="Times New Roman"/>
                <a:sym typeface="Times New Roman"/>
              </a:rPr>
              <a:t> if data size in 8 bytes (double) it must be stored at  addresses: 0,8,16,24</a:t>
            </a:r>
            <a:endParaRPr dirty="0"/>
          </a:p>
          <a:p>
            <a:pPr marL="0" marR="0" lvl="0" indent="0" algn="l" rtl="0">
              <a:lnSpc>
                <a:spcPct val="100000"/>
              </a:lnSpc>
              <a:spcBef>
                <a:spcPts val="0"/>
              </a:spcBef>
              <a:spcAft>
                <a:spcPts val="0"/>
              </a:spcAft>
              <a:buClr>
                <a:srgbClr val="222222"/>
              </a:buClr>
              <a:buSzPts val="2000"/>
              <a:buFont typeface="Times New Roman"/>
              <a:buNone/>
            </a:pPr>
            <a:r>
              <a:rPr lang="en-US" sz="2000" b="0" i="0" u="none" dirty="0">
                <a:solidFill>
                  <a:srgbClr val="222222"/>
                </a:solidFill>
                <a:latin typeface="Times New Roman"/>
                <a:ea typeface="Times New Roman"/>
                <a:cs typeface="Times New Roman"/>
                <a:sym typeface="Times New Roman"/>
              </a:rPr>
              <a:t> if data size is 1 byte (char) if can  be stored at any memory address.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dirty="0">
              <a:solidFill>
                <a:srgbClr val="222222"/>
              </a:solidFill>
              <a:latin typeface="Times New Roman"/>
              <a:ea typeface="Times New Roman"/>
              <a:cs typeface="Times New Roman"/>
              <a:sym typeface="Times New Roman"/>
            </a:endParaRPr>
          </a:p>
        </p:txBody>
      </p:sp>
      <p:pic>
        <p:nvPicPr>
          <p:cNvPr id="337" name="Google Shape;337;p41" descr="What is the __attribute__ ((packed)) variable attribute in C, and ..."/>
          <p:cNvPicPr preferRelativeResize="0"/>
          <p:nvPr/>
        </p:nvPicPr>
        <p:blipFill rotWithShape="1">
          <a:blip r:embed="rId3">
            <a:alphaModFix/>
          </a:blip>
          <a:srcRect/>
          <a:stretch/>
        </p:blipFill>
        <p:spPr>
          <a:xfrm>
            <a:off x="1447800" y="3364397"/>
            <a:ext cx="5105400" cy="3235325"/>
          </a:xfrm>
          <a:prstGeom prst="rect">
            <a:avLst/>
          </a:prstGeom>
          <a:noFill/>
          <a:ln>
            <a:noFill/>
          </a:ln>
        </p:spPr>
      </p:pic>
    </p:spTree>
    <p:extLst>
      <p:ext uri="{BB962C8B-B14F-4D97-AF65-F5344CB8AC3E}">
        <p14:creationId xmlns:p14="http://schemas.microsoft.com/office/powerpoint/2010/main" val="1583172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p:nvPr/>
        </p:nvSpPr>
        <p:spPr>
          <a:xfrm>
            <a:off x="228600" y="0"/>
            <a:ext cx="8458200" cy="741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222222"/>
              </a:solidFill>
              <a:latin typeface="Arial"/>
              <a:ea typeface="Arial"/>
              <a:cs typeface="Arial"/>
              <a:sym typeface="Arial"/>
            </a:endParaRPr>
          </a:p>
          <a:p>
            <a:pPr marL="0" marR="0" lvl="0" indent="0" algn="ctr" rtl="0">
              <a:lnSpc>
                <a:spcPct val="100000"/>
              </a:lnSpc>
              <a:spcBef>
                <a:spcPts val="0"/>
              </a:spcBef>
              <a:spcAft>
                <a:spcPts val="0"/>
              </a:spcAft>
              <a:buClr>
                <a:srgbClr val="222222"/>
              </a:buClr>
              <a:buSzPts val="2800"/>
              <a:buFont typeface="Times New Roman"/>
              <a:buNone/>
            </a:pPr>
            <a:r>
              <a:rPr lang="en-US" sz="2800" b="1" i="0" u="none" dirty="0">
                <a:solidFill>
                  <a:srgbClr val="FF0000"/>
                </a:solidFill>
                <a:latin typeface="Times New Roman"/>
                <a:ea typeface="Times New Roman"/>
                <a:cs typeface="Times New Roman"/>
                <a:sym typeface="Times New Roman"/>
              </a:rPr>
              <a:t>Reason For memory Alignment </a:t>
            </a:r>
            <a:endParaRPr dirty="0">
              <a:solidFill>
                <a:srgbClr val="FF0000"/>
              </a:solidFill>
            </a:endParaRPr>
          </a:p>
          <a:p>
            <a:pPr marL="0" marR="0" lvl="0" indent="0" algn="ctr" rtl="0">
              <a:lnSpc>
                <a:spcPct val="100000"/>
              </a:lnSpc>
              <a:spcBef>
                <a:spcPts val="0"/>
              </a:spcBef>
              <a:spcAft>
                <a:spcPts val="0"/>
              </a:spcAft>
              <a:buClr>
                <a:schemeClr val="dk1"/>
              </a:buClr>
              <a:buSzPts val="2400"/>
              <a:buFont typeface="Times New Roman"/>
              <a:buNone/>
            </a:pPr>
            <a:endParaRPr sz="24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2400"/>
              <a:buFont typeface="Times New Roman"/>
              <a:buNone/>
            </a:pPr>
            <a:r>
              <a:rPr lang="en-US" sz="2400" b="0" i="0" u="none" dirty="0">
                <a:solidFill>
                  <a:srgbClr val="222222"/>
                </a:solidFill>
                <a:latin typeface="Times New Roman"/>
                <a:ea typeface="Times New Roman"/>
                <a:cs typeface="Times New Roman"/>
                <a:sym typeface="Times New Roman"/>
              </a:rPr>
              <a:t>Improve system's performance due to the way the CPU handles </a:t>
            </a:r>
            <a:r>
              <a:rPr lang="en-US" sz="2400" b="1" i="0" u="none" dirty="0">
                <a:solidFill>
                  <a:srgbClr val="222222"/>
                </a:solidFill>
                <a:latin typeface="Times New Roman"/>
                <a:ea typeface="Times New Roman"/>
                <a:cs typeface="Times New Roman"/>
                <a:sym typeface="Times New Roman"/>
              </a:rPr>
              <a:t>memory</a:t>
            </a:r>
            <a:r>
              <a:rPr lang="en-US" sz="2400" b="0" i="0" u="none" dirty="0">
                <a:solidFill>
                  <a:srgbClr val="222222"/>
                </a:solidFill>
                <a:latin typeface="Times New Roman"/>
                <a:ea typeface="Times New Roman"/>
                <a:cs typeface="Times New Roman"/>
                <a:sym typeface="Times New Roman"/>
              </a:rPr>
              <a:t>. Most CPUs can access only </a:t>
            </a:r>
            <a:r>
              <a:rPr lang="en-US" sz="2400" b="1" i="0" u="none" dirty="0">
                <a:solidFill>
                  <a:srgbClr val="222222"/>
                </a:solidFill>
                <a:latin typeface="Times New Roman"/>
                <a:ea typeface="Times New Roman"/>
                <a:cs typeface="Times New Roman"/>
                <a:sym typeface="Times New Roman"/>
              </a:rPr>
              <a:t>memory aligned</a:t>
            </a:r>
            <a:r>
              <a:rPr lang="en-US" sz="2400" b="0" i="0" u="none" dirty="0">
                <a:solidFill>
                  <a:srgbClr val="222222"/>
                </a:solidFill>
                <a:latin typeface="Times New Roman"/>
                <a:ea typeface="Times New Roman"/>
                <a:cs typeface="Times New Roman"/>
                <a:sym typeface="Times New Roman"/>
              </a:rPr>
              <a:t> addresses.</a:t>
            </a:r>
            <a:endParaRPr dirty="0"/>
          </a:p>
          <a:p>
            <a:pPr marL="0" marR="0" lvl="0" indent="0" algn="l" rtl="0">
              <a:lnSpc>
                <a:spcPct val="100000"/>
              </a:lnSpc>
              <a:spcBef>
                <a:spcPts val="0"/>
              </a:spcBef>
              <a:spcAft>
                <a:spcPts val="0"/>
              </a:spcAft>
              <a:buClr>
                <a:srgbClr val="222222"/>
              </a:buClr>
              <a:buSzPts val="2400"/>
              <a:buFont typeface="Times New Roman"/>
              <a:buNone/>
            </a:pPr>
            <a:r>
              <a:rPr lang="en-US" sz="2400" b="0" i="0" u="none" dirty="0">
                <a:solidFill>
                  <a:srgbClr val="222222"/>
                </a:solidFill>
                <a:latin typeface="Times New Roman"/>
                <a:ea typeface="Times New Roman"/>
                <a:cs typeface="Times New Roman"/>
                <a:sym typeface="Times New Roman"/>
              </a:rPr>
              <a:t>Each  time we access group of 4 bytes.  </a:t>
            </a:r>
            <a:endParaRPr dirty="0"/>
          </a:p>
          <a:p>
            <a:pPr marL="0" marR="0" lvl="0" indent="0" algn="l" rtl="0">
              <a:lnSpc>
                <a:spcPct val="100000"/>
              </a:lnSpc>
              <a:spcBef>
                <a:spcPts val="0"/>
              </a:spcBef>
              <a:spcAft>
                <a:spcPts val="0"/>
              </a:spcAft>
              <a:buClr>
                <a:srgbClr val="222222"/>
              </a:buClr>
              <a:buSzPts val="2400"/>
              <a:buFont typeface="Times New Roman"/>
              <a:buNone/>
            </a:pPr>
            <a:r>
              <a:rPr lang="en-US" sz="2400" b="0" i="0" u="none" dirty="0">
                <a:solidFill>
                  <a:srgbClr val="222222"/>
                </a:solidFill>
                <a:latin typeface="Times New Roman"/>
                <a:ea typeface="Times New Roman"/>
                <a:cs typeface="Times New Roman"/>
                <a:sym typeface="Times New Roman"/>
              </a:rPr>
              <a:t>0,1,2,3 first group</a:t>
            </a:r>
            <a:endParaRPr dirty="0"/>
          </a:p>
          <a:p>
            <a:pPr marL="0" marR="0" lvl="0" indent="0" algn="l" rtl="0">
              <a:lnSpc>
                <a:spcPct val="100000"/>
              </a:lnSpc>
              <a:spcBef>
                <a:spcPts val="0"/>
              </a:spcBef>
              <a:spcAft>
                <a:spcPts val="0"/>
              </a:spcAft>
              <a:buClr>
                <a:srgbClr val="222222"/>
              </a:buClr>
              <a:buSzPts val="2400"/>
              <a:buFont typeface="Times New Roman"/>
              <a:buNone/>
            </a:pPr>
            <a:r>
              <a:rPr lang="en-US" sz="2400" b="0" i="0" u="none" dirty="0">
                <a:solidFill>
                  <a:srgbClr val="222222"/>
                </a:solidFill>
                <a:latin typeface="Times New Roman"/>
                <a:ea typeface="Times New Roman"/>
                <a:cs typeface="Times New Roman"/>
                <a:sym typeface="Times New Roman"/>
              </a:rPr>
              <a:t>4,5,6,7   second group and </a:t>
            </a:r>
            <a:endParaRPr dirty="0"/>
          </a:p>
          <a:p>
            <a:pPr marL="0" marR="0" lvl="0" indent="0" algn="l" rtl="0">
              <a:lnSpc>
                <a:spcPct val="100000"/>
              </a:lnSpc>
              <a:spcBef>
                <a:spcPts val="0"/>
              </a:spcBef>
              <a:spcAft>
                <a:spcPts val="0"/>
              </a:spcAft>
              <a:buClr>
                <a:srgbClr val="222222"/>
              </a:buClr>
              <a:buSzPts val="2400"/>
              <a:buFont typeface="Times New Roman"/>
              <a:buNone/>
            </a:pPr>
            <a:r>
              <a:rPr lang="en-US" sz="2400" b="0" i="0" u="none" dirty="0">
                <a:solidFill>
                  <a:srgbClr val="222222"/>
                </a:solidFill>
                <a:latin typeface="Times New Roman"/>
                <a:ea typeface="Times New Roman"/>
                <a:cs typeface="Times New Roman"/>
                <a:sym typeface="Times New Roman"/>
              </a:rPr>
              <a:t>8,9,10,11 third group.</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2400"/>
              <a:buFont typeface="Times New Roman"/>
              <a:buNone/>
            </a:pPr>
            <a:r>
              <a:rPr lang="en-US" sz="2400" b="0" i="0" u="none" dirty="0">
                <a:solidFill>
                  <a:srgbClr val="222222"/>
                </a:solidFill>
                <a:latin typeface="Times New Roman"/>
                <a:ea typeface="Times New Roman"/>
                <a:cs typeface="Times New Roman"/>
                <a:sym typeface="Times New Roman"/>
              </a:rPr>
              <a:t>Aliment is necessary to reduce the number of times  we need to go to memory to get data.   </a:t>
            </a:r>
            <a:br>
              <a:rPr lang="en-US" sz="2400" b="0" i="0" u="none" dirty="0">
                <a:solidFill>
                  <a:srgbClr val="222222"/>
                </a:solidFill>
                <a:latin typeface="Times New Roman"/>
                <a:ea typeface="Times New Roman"/>
                <a:cs typeface="Times New Roman"/>
                <a:sym typeface="Times New Roman"/>
              </a:rPr>
            </a:br>
            <a:r>
              <a:rPr lang="en-US" sz="2400" b="0" i="0" u="none" dirty="0">
                <a:solidFill>
                  <a:srgbClr val="222222"/>
                </a:solidFill>
                <a:latin typeface="Times New Roman"/>
                <a:ea typeface="Times New Roman"/>
                <a:cs typeface="Times New Roman"/>
                <a:sym typeface="Times New Roman"/>
              </a:rPr>
              <a:t>If  aligned to read  a word I go to memory once 0,1,2,3</a:t>
            </a:r>
            <a:br>
              <a:rPr lang="en-US" sz="2400" b="0" i="0" u="none" dirty="0">
                <a:solidFill>
                  <a:srgbClr val="222222"/>
                </a:solidFill>
                <a:latin typeface="Times New Roman"/>
                <a:ea typeface="Times New Roman"/>
                <a:cs typeface="Times New Roman"/>
                <a:sym typeface="Times New Roman"/>
              </a:rPr>
            </a:br>
            <a:r>
              <a:rPr lang="en-US" sz="2400" b="0" i="0" u="none" dirty="0">
                <a:solidFill>
                  <a:srgbClr val="222222"/>
                </a:solidFill>
                <a:latin typeface="Times New Roman"/>
                <a:ea typeface="Times New Roman"/>
                <a:cs typeface="Times New Roman"/>
                <a:sym typeface="Times New Roman"/>
              </a:rPr>
              <a:t>If not aligned  word is stored 5,6,7,8 I will nee to go to memory twice and getting data takes even longer for doubles. If short is stored at 7,8 then we need to go to memory twice because once for G1, 4,5,6,7 to get byte 7 and </a:t>
            </a:r>
            <a:r>
              <a:rPr lang="en-US" sz="2400" b="0" i="0" u="none" dirty="0" err="1">
                <a:solidFill>
                  <a:srgbClr val="222222"/>
                </a:solidFill>
                <a:latin typeface="Times New Roman"/>
                <a:ea typeface="Times New Roman"/>
                <a:cs typeface="Times New Roman"/>
                <a:sym typeface="Times New Roman"/>
              </a:rPr>
              <a:t>and</a:t>
            </a:r>
            <a:r>
              <a:rPr lang="en-US" sz="2400" b="0" i="0" u="none" dirty="0">
                <a:solidFill>
                  <a:srgbClr val="222222"/>
                </a:solidFill>
                <a:latin typeface="Times New Roman"/>
                <a:ea typeface="Times New Roman"/>
                <a:cs typeface="Times New Roman"/>
                <a:sym typeface="Times New Roman"/>
              </a:rPr>
              <a:t> another access G2 8,9,10,11  to get bytes 8.</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dirty="0">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dirty="0">
              <a:solidFill>
                <a:srgbClr val="22222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4424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2875"/>
            <a:ext cx="7296150" cy="666750"/>
          </a:xfrm>
        </p:spPr>
        <p:txBody>
          <a:bodyPr/>
          <a:lstStyle/>
          <a:p>
            <a:r>
              <a:rPr lang="en-US" dirty="0" smtClean="0">
                <a:solidFill>
                  <a:srgbClr val="FF0000"/>
                </a:solidFill>
              </a:rPr>
              <a:t>Different processor architectures </a:t>
            </a:r>
            <a:endParaRPr lang="en-US" dirty="0">
              <a:solidFill>
                <a:srgbClr val="FF0000"/>
              </a:solidFill>
            </a:endParaRPr>
          </a:p>
        </p:txBody>
      </p:sp>
      <p:sp>
        <p:nvSpPr>
          <p:cNvPr id="3" name="Text Placeholder 2"/>
          <p:cNvSpPr>
            <a:spLocks noGrp="1"/>
          </p:cNvSpPr>
          <p:nvPr>
            <p:ph type="body" idx="1"/>
          </p:nvPr>
        </p:nvSpPr>
        <p:spPr>
          <a:xfrm>
            <a:off x="190500" y="895350"/>
            <a:ext cx="8953500" cy="5648325"/>
          </a:xfrm>
        </p:spPr>
        <p:txBody>
          <a:bodyPr/>
          <a:lstStyle/>
          <a:p>
            <a:r>
              <a:rPr lang="en-US" dirty="0"/>
              <a:t>Each processor family has its own </a:t>
            </a:r>
            <a:r>
              <a:rPr lang="en-US" dirty="0" smtClean="0"/>
              <a:t>architecture. </a:t>
            </a:r>
            <a:r>
              <a:rPr lang="en-US" dirty="0"/>
              <a:t>	</a:t>
            </a:r>
          </a:p>
          <a:p>
            <a:r>
              <a:rPr lang="en-US" dirty="0" smtClean="0"/>
              <a:t>Assembly </a:t>
            </a:r>
            <a:r>
              <a:rPr lang="en-US" dirty="0"/>
              <a:t>language is a programming view of the architecture of a particular processor. </a:t>
            </a:r>
            <a:endParaRPr lang="en-US" dirty="0" smtClean="0"/>
          </a:p>
          <a:p>
            <a:r>
              <a:rPr lang="en-US" dirty="0" smtClean="0"/>
              <a:t>Each </a:t>
            </a:r>
            <a:r>
              <a:rPr lang="en-US" dirty="0"/>
              <a:t>type of processor has its own assembly language</a:t>
            </a:r>
            <a:r>
              <a:rPr lang="en-US" dirty="0" smtClean="0"/>
              <a:t>.</a:t>
            </a:r>
          </a:p>
          <a:p>
            <a:r>
              <a:rPr lang="en-US" dirty="0" smtClean="0"/>
              <a:t>When </a:t>
            </a:r>
            <a:r>
              <a:rPr lang="en-US" dirty="0"/>
              <a:t>you study an assembly language, you </a:t>
            </a:r>
            <a:r>
              <a:rPr lang="en-US" dirty="0" smtClean="0"/>
              <a:t>get an abstract view of </a:t>
            </a:r>
            <a:r>
              <a:rPr lang="en-US" dirty="0"/>
              <a:t>the architecture of a particular processor. </a:t>
            </a:r>
            <a:r>
              <a:rPr lang="en-US" dirty="0" smtClean="0"/>
              <a:t/>
            </a:r>
            <a:br>
              <a:rPr lang="en-US" dirty="0" smtClean="0"/>
            </a:br>
            <a:endParaRPr lang="en-US" dirty="0" smtClean="0"/>
          </a:p>
          <a:p>
            <a:r>
              <a:rPr lang="en-US" dirty="0" smtClean="0"/>
              <a:t>Designing and implanting a processor  is done in two steps</a:t>
            </a:r>
          </a:p>
          <a:p>
            <a:pPr indent="114300">
              <a:buFont typeface="Wingdings" panose="05000000000000000000" pitchFamily="2" charset="2"/>
              <a:buChar char="Ø"/>
            </a:pPr>
            <a:r>
              <a:rPr lang="en-US" dirty="0"/>
              <a:t>	</a:t>
            </a:r>
            <a:r>
              <a:rPr lang="en-US" dirty="0" smtClean="0"/>
              <a:t> First,  We must define the Instruction Set Architecture. </a:t>
            </a:r>
          </a:p>
          <a:p>
            <a:pPr indent="0">
              <a:buNone/>
            </a:pPr>
            <a:r>
              <a:rPr lang="en-US" dirty="0"/>
              <a:t> </a:t>
            </a:r>
            <a:r>
              <a:rPr lang="en-US" dirty="0" smtClean="0"/>
              <a:t>      The ISA’s defines </a:t>
            </a:r>
            <a:r>
              <a:rPr lang="en-US" dirty="0"/>
              <a:t>the functions and capabilities of the </a:t>
            </a:r>
            <a:r>
              <a:rPr lang="en-US" dirty="0" smtClean="0"/>
              <a:t>CPU.  </a:t>
            </a:r>
          </a:p>
          <a:p>
            <a:pPr marL="800100" lvl="1" indent="-400050">
              <a:buFont typeface="Wingdings" panose="05000000000000000000" pitchFamily="2" charset="2"/>
              <a:buChar char="Ø"/>
            </a:pPr>
            <a:r>
              <a:rPr lang="en-US" sz="2400" dirty="0" smtClean="0"/>
              <a:t>Second, We define and implement the micro-architecture.</a:t>
            </a:r>
          </a:p>
          <a:p>
            <a:pPr marL="400050" lvl="1" indent="0">
              <a:buNone/>
            </a:pPr>
            <a:r>
              <a:rPr lang="en-US" sz="2400" dirty="0" smtClean="0"/>
              <a:t>      We  study s </a:t>
            </a:r>
            <a:r>
              <a:rPr lang="en-US" sz="2400" dirty="0"/>
              <a:t>the </a:t>
            </a:r>
            <a:r>
              <a:rPr lang="en-US" sz="2400" dirty="0" smtClean="0"/>
              <a:t>processor’s internal </a:t>
            </a:r>
            <a:r>
              <a:rPr lang="en-US" sz="2400" dirty="0"/>
              <a:t>organization that </a:t>
            </a:r>
            <a:r>
              <a:rPr lang="en-US" sz="2400" dirty="0" smtClean="0"/>
              <a:t>defines  </a:t>
            </a:r>
          </a:p>
          <a:p>
            <a:pPr marL="400050" lvl="1" indent="0">
              <a:buNone/>
            </a:pPr>
            <a:r>
              <a:rPr lang="en-US" sz="2400" dirty="0" smtClean="0"/>
              <a:t>      </a:t>
            </a:r>
            <a:r>
              <a:rPr lang="en-US" sz="2400" dirty="0" err="1" smtClean="0"/>
              <a:t>datapaths</a:t>
            </a:r>
            <a:r>
              <a:rPr lang="en-US" sz="2400" dirty="0" smtClean="0"/>
              <a:t> components, and how instructions are executed. </a:t>
            </a:r>
          </a:p>
          <a:p>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23916767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21" y="166837"/>
            <a:ext cx="7772400" cy="1143000"/>
          </a:xfrm>
        </p:spPr>
        <p:txBody>
          <a:bodyPr/>
          <a:lstStyle/>
          <a:p>
            <a:r>
              <a:rPr lang="en-US" dirty="0" smtClean="0"/>
              <a:t> Studying Computer Architecture Benefits  : </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4" name="Rectangle 3"/>
          <p:cNvSpPr/>
          <p:nvPr/>
        </p:nvSpPr>
        <p:spPr>
          <a:xfrm>
            <a:off x="439152" y="2015341"/>
            <a:ext cx="7871059" cy="1631216"/>
          </a:xfrm>
          <a:prstGeom prst="rect">
            <a:avLst/>
          </a:prstGeom>
        </p:spPr>
        <p:txBody>
          <a:bodyPr wrap="square">
            <a:spAutoFit/>
          </a:bodyPr>
          <a:lstStyle/>
          <a:p>
            <a:r>
              <a:rPr lang="en-US" sz="2000" b="1" dirty="0" smtClean="0">
                <a:solidFill>
                  <a:srgbClr val="202124"/>
                </a:solidFill>
                <a:latin typeface="Times New Roman" panose="02020603050405020304" pitchFamily="18" charset="0"/>
                <a:cs typeface="Times New Roman" panose="02020603050405020304" pitchFamily="18" charset="0"/>
              </a:rPr>
              <a:t>Hardware point of view:</a:t>
            </a:r>
            <a:br>
              <a:rPr lang="en-US" sz="2000" b="1" dirty="0" smtClean="0">
                <a:solidFill>
                  <a:srgbClr val="202124"/>
                </a:solidFill>
                <a:latin typeface="Times New Roman" panose="02020603050405020304" pitchFamily="18" charset="0"/>
                <a:cs typeface="Times New Roman" panose="02020603050405020304" pitchFamily="18" charset="0"/>
              </a:rPr>
            </a:br>
            <a:r>
              <a:rPr lang="en-US" sz="2000" dirty="0" smtClean="0">
                <a:solidFill>
                  <a:srgbClr val="202124"/>
                </a:solidFill>
                <a:latin typeface="Times New Roman" panose="02020603050405020304" pitchFamily="18" charset="0"/>
                <a:cs typeface="Times New Roman" panose="02020603050405020304" pitchFamily="18" charset="0"/>
              </a:rPr>
              <a:t>It Deals </a:t>
            </a:r>
            <a:r>
              <a:rPr lang="en-US" sz="2000" dirty="0">
                <a:solidFill>
                  <a:srgbClr val="202124"/>
                </a:solidFill>
                <a:latin typeface="Times New Roman" panose="02020603050405020304" pitchFamily="18" charset="0"/>
                <a:cs typeface="Times New Roman" panose="02020603050405020304" pitchFamily="18" charset="0"/>
              </a:rPr>
              <a:t>with the components </a:t>
            </a:r>
            <a:r>
              <a:rPr lang="en-US" sz="2000" dirty="0" smtClean="0">
                <a:solidFill>
                  <a:srgbClr val="202124"/>
                </a:solidFill>
                <a:latin typeface="Times New Roman" panose="02020603050405020304" pitchFamily="18" charset="0"/>
                <a:cs typeface="Times New Roman" panose="02020603050405020304" pitchFamily="18" charset="0"/>
              </a:rPr>
              <a:t>and their </a:t>
            </a:r>
            <a:r>
              <a:rPr lang="en-US" sz="2000" dirty="0">
                <a:solidFill>
                  <a:srgbClr val="202124"/>
                </a:solidFill>
                <a:latin typeface="Times New Roman" panose="02020603050405020304" pitchFamily="18" charset="0"/>
                <a:cs typeface="Times New Roman" panose="02020603050405020304" pitchFamily="18" charset="0"/>
              </a:rPr>
              <a:t>connection in a system. Computer Architecture helps us to understand the functionalities of a </a:t>
            </a:r>
            <a:r>
              <a:rPr lang="en-US" sz="2000" dirty="0" smtClean="0">
                <a:solidFill>
                  <a:srgbClr val="202124"/>
                </a:solidFill>
                <a:latin typeface="Times New Roman" panose="02020603050405020304" pitchFamily="18" charset="0"/>
                <a:cs typeface="Times New Roman" panose="02020603050405020304" pitchFamily="18" charset="0"/>
              </a:rPr>
              <a:t>system. It tells </a:t>
            </a:r>
            <a:r>
              <a:rPr lang="en-US" sz="2000" dirty="0">
                <a:solidFill>
                  <a:srgbClr val="202124"/>
                </a:solidFill>
                <a:latin typeface="Times New Roman" panose="02020603050405020304" pitchFamily="18" charset="0"/>
                <a:cs typeface="Times New Roman" panose="02020603050405020304" pitchFamily="18" charset="0"/>
              </a:rPr>
              <a:t>us how exactly all the units in the system are arranged and interconnected</a:t>
            </a:r>
            <a:r>
              <a:rPr lang="en-US" dirty="0" smtClean="0">
                <a:solidFill>
                  <a:srgbClr val="202124"/>
                </a:solidFill>
                <a:latin typeface="Times New Roman" panose="02020603050405020304" pitchFamily="18" charset="0"/>
                <a:cs typeface="Times New Roman" panose="02020603050405020304" pitchFamily="18" charset="0"/>
              </a:rPr>
              <a:t>.  </a:t>
            </a:r>
            <a:r>
              <a:rPr lang="en-US" sz="2000" dirty="0">
                <a:solidFill>
                  <a:srgbClr val="202124"/>
                </a:solidFill>
                <a:latin typeface="Times New Roman" panose="02020603050405020304" pitchFamily="18" charset="0"/>
                <a:cs typeface="Times New Roman" panose="02020603050405020304" pitchFamily="18" charset="0"/>
              </a:rPr>
              <a:t>It </a:t>
            </a:r>
            <a:r>
              <a:rPr lang="en-US" sz="2000" dirty="0" smtClean="0">
                <a:solidFill>
                  <a:srgbClr val="202124"/>
                </a:solidFill>
                <a:latin typeface="Times New Roman" panose="02020603050405020304" pitchFamily="18" charset="0"/>
                <a:cs typeface="Times New Roman" panose="02020603050405020304" pitchFamily="18" charset="0"/>
              </a:rPr>
              <a:t>gives us knowledge to  </a:t>
            </a:r>
            <a:r>
              <a:rPr lang="en-US" sz="2000" dirty="0">
                <a:solidFill>
                  <a:srgbClr val="202124"/>
                </a:solidFill>
                <a:latin typeface="Times New Roman" panose="02020603050405020304" pitchFamily="18" charset="0"/>
                <a:cs typeface="Times New Roman" panose="02020603050405020304" pitchFamily="18" charset="0"/>
              </a:rPr>
              <a:t>design, develop, and implement new processors. </a:t>
            </a:r>
          </a:p>
        </p:txBody>
      </p:sp>
      <p:sp>
        <p:nvSpPr>
          <p:cNvPr id="5" name="Rectangle 4"/>
          <p:cNvSpPr/>
          <p:nvPr/>
        </p:nvSpPr>
        <p:spPr>
          <a:xfrm>
            <a:off x="439152" y="4131870"/>
            <a:ext cx="7570269" cy="1631216"/>
          </a:xfrm>
          <a:prstGeom prst="rect">
            <a:avLst/>
          </a:prstGeom>
        </p:spPr>
        <p:txBody>
          <a:bodyPr wrap="square">
            <a:spAutoFit/>
          </a:bodyPr>
          <a:lstStyle/>
          <a:p>
            <a:r>
              <a:rPr lang="en-US" sz="2000" b="1" dirty="0" smtClean="0">
                <a:solidFill>
                  <a:srgbClr val="202124"/>
                </a:solidFill>
                <a:latin typeface="Times New Roman" panose="02020603050405020304" pitchFamily="18" charset="0"/>
                <a:cs typeface="Times New Roman" panose="02020603050405020304" pitchFamily="18" charset="0"/>
              </a:rPr>
              <a:t>Software Point view:</a:t>
            </a:r>
          </a:p>
          <a:p>
            <a:r>
              <a:rPr lang="en-US" sz="2000" dirty="0" smtClean="0">
                <a:solidFill>
                  <a:srgbClr val="202124"/>
                </a:solidFill>
                <a:latin typeface="Times New Roman" panose="02020603050405020304" pitchFamily="18" charset="0"/>
                <a:cs typeface="Times New Roman" panose="02020603050405020304" pitchFamily="18" charset="0"/>
              </a:rPr>
              <a:t>It  explores </a:t>
            </a:r>
            <a:r>
              <a:rPr lang="en-US" sz="2000" dirty="0">
                <a:solidFill>
                  <a:srgbClr val="202124"/>
                </a:solidFill>
                <a:latin typeface="Times New Roman" panose="02020603050405020304" pitchFamily="18" charset="0"/>
                <a:cs typeface="Times New Roman" panose="02020603050405020304" pitchFamily="18" charset="0"/>
              </a:rPr>
              <a:t>how machines are designed, built, and operate. Knowing what's inside and how it works will help  </a:t>
            </a:r>
            <a:r>
              <a:rPr lang="en-US" sz="2000" dirty="0" smtClean="0">
                <a:solidFill>
                  <a:srgbClr val="202124"/>
                </a:solidFill>
                <a:latin typeface="Times New Roman" panose="02020603050405020304" pitchFamily="18" charset="0"/>
                <a:cs typeface="Times New Roman" panose="02020603050405020304" pitchFamily="18" charset="0"/>
              </a:rPr>
              <a:t>us design</a:t>
            </a:r>
            <a:r>
              <a:rPr lang="en-US" sz="2000" dirty="0">
                <a:solidFill>
                  <a:srgbClr val="202124"/>
                </a:solidFill>
                <a:latin typeface="Times New Roman" panose="02020603050405020304" pitchFamily="18" charset="0"/>
                <a:cs typeface="Times New Roman" panose="02020603050405020304" pitchFamily="18" charset="0"/>
              </a:rPr>
              <a:t>, develop, and implement </a:t>
            </a:r>
            <a:r>
              <a:rPr lang="en-US" sz="2000" dirty="0" smtClean="0">
                <a:solidFill>
                  <a:srgbClr val="202124"/>
                </a:solidFill>
                <a:latin typeface="Times New Roman" panose="02020603050405020304" pitchFamily="18" charset="0"/>
                <a:cs typeface="Times New Roman" panose="02020603050405020304" pitchFamily="18" charset="0"/>
              </a:rPr>
              <a:t>applications </a:t>
            </a:r>
            <a:r>
              <a:rPr lang="en-US" sz="2000" dirty="0">
                <a:solidFill>
                  <a:srgbClr val="202124"/>
                </a:solidFill>
                <a:latin typeface="Times New Roman" panose="02020603050405020304" pitchFamily="18" charset="0"/>
                <a:cs typeface="Times New Roman" panose="02020603050405020304" pitchFamily="18" charset="0"/>
              </a:rPr>
              <a:t>better, faster, cheaper, more efficient, and easier to use because </a:t>
            </a:r>
            <a:r>
              <a:rPr lang="en-US" sz="2000" dirty="0" smtClean="0">
                <a:solidFill>
                  <a:srgbClr val="202124"/>
                </a:solidFill>
                <a:latin typeface="Times New Roman" panose="02020603050405020304" pitchFamily="18" charset="0"/>
                <a:cs typeface="Times New Roman" panose="02020603050405020304" pitchFamily="18" charset="0"/>
              </a:rPr>
              <a:t>we know how the machine works.  </a:t>
            </a:r>
            <a:endParaRPr lang="en-US" sz="20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7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a:t>
            </a:fld>
            <a:endParaRPr/>
          </a:p>
        </p:txBody>
      </p:sp>
      <p:sp>
        <p:nvSpPr>
          <p:cNvPr id="157" name="Google Shape;157;p28"/>
          <p:cNvSpPr txBox="1">
            <a:spLocks noGrp="1"/>
          </p:cNvSpPr>
          <p:nvPr>
            <p:ph type="title"/>
          </p:nvPr>
        </p:nvSpPr>
        <p:spPr>
          <a:xfrm>
            <a:off x="619125" y="20955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Times New Roman"/>
              <a:buNone/>
            </a:pPr>
            <a:r>
              <a:rPr lang="en-US" sz="3200" b="0" i="0" u="none" dirty="0">
                <a:solidFill>
                  <a:srgbClr val="FF0000"/>
                </a:solidFill>
                <a:latin typeface="Times New Roman"/>
                <a:ea typeface="Times New Roman"/>
                <a:cs typeface="Times New Roman"/>
                <a:sym typeface="Times New Roman"/>
              </a:rPr>
              <a:t>Instruction Set Architecture (ISA)</a:t>
            </a:r>
            <a:endParaRPr dirty="0"/>
          </a:p>
        </p:txBody>
      </p:sp>
      <p:sp>
        <p:nvSpPr>
          <p:cNvPr id="158" name="Google Shape;158;p28"/>
          <p:cNvSpPr txBox="1">
            <a:spLocks noGrp="1"/>
          </p:cNvSpPr>
          <p:nvPr>
            <p:ph type="body" idx="1"/>
          </p:nvPr>
        </p:nvSpPr>
        <p:spPr>
          <a:xfrm>
            <a:off x="619125" y="1433512"/>
            <a:ext cx="8181975" cy="47339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b="0" i="0" u="none" dirty="0">
                <a:solidFill>
                  <a:schemeClr val="dk1"/>
                </a:solidFill>
                <a:sym typeface="Times New Roman"/>
              </a:rPr>
              <a:t>ISA is the interface between hardware and software</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b="0" i="0" u="none" dirty="0">
                <a:solidFill>
                  <a:schemeClr val="dk1"/>
                </a:solidFill>
                <a:sym typeface="Times New Roman"/>
              </a:rPr>
              <a:t>ISA is what is visible to the programmer (and ISA might be different for O.S. and Applications)</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b="0" i="0" u="none" dirty="0">
                <a:solidFill>
                  <a:schemeClr val="dk1"/>
                </a:solidFill>
                <a:sym typeface="Times New Roman"/>
              </a:rPr>
              <a:t>ISA consists of:</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instructions (operations and how they are encoded (opcodes))</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information units (size, how they are addressed etc.)</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registers (or more generally processor state)</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Addressing modes: literal, direct, register etc. </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input-output control: interrupts </a:t>
            </a:r>
            <a:endParaRP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a:t>
            </a:fld>
            <a:endParaRPr/>
          </a:p>
        </p:txBody>
      </p:sp>
      <p:sp>
        <p:nvSpPr>
          <p:cNvPr id="401" name="Google Shape;401;p50"/>
          <p:cNvSpPr txBox="1">
            <a:spLocks noGrp="1"/>
          </p:cNvSpPr>
          <p:nvPr>
            <p:ph type="title"/>
          </p:nvPr>
        </p:nvSpPr>
        <p:spPr>
          <a:xfrm>
            <a:off x="676275"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Evolution of ISA’s</a:t>
            </a:r>
            <a:endParaRPr/>
          </a:p>
        </p:txBody>
      </p:sp>
      <p:sp>
        <p:nvSpPr>
          <p:cNvPr id="402" name="Google Shape;402;p50"/>
          <p:cNvSpPr txBox="1">
            <a:spLocks noGrp="1"/>
          </p:cNvSpPr>
          <p:nvPr>
            <p:ph type="body" idx="1"/>
          </p:nvPr>
        </p:nvSpPr>
        <p:spPr>
          <a:xfrm>
            <a:off x="227012" y="1882775"/>
            <a:ext cx="8478838"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b="0" i="0" u="none" dirty="0">
                <a:solidFill>
                  <a:schemeClr val="dk1"/>
                </a:solidFill>
                <a:sym typeface="Times New Roman"/>
              </a:rPr>
              <a:t>ISA’s have changed over computer “generations”.</a:t>
            </a:r>
            <a:endParaRPr dirty="0"/>
          </a:p>
          <a:p>
            <a:pPr marL="342900" lvl="0" indent="-342900" algn="l" rtl="0">
              <a:lnSpc>
                <a:spcPct val="100000"/>
              </a:lnSpc>
              <a:spcBef>
                <a:spcPts val="480"/>
              </a:spcBef>
              <a:spcAft>
                <a:spcPts val="0"/>
              </a:spcAft>
              <a:buClr>
                <a:schemeClr val="dk1"/>
              </a:buClr>
              <a:buSzPts val="2400"/>
              <a:buFont typeface="Times New Roman"/>
              <a:buChar char="•"/>
            </a:pPr>
            <a:r>
              <a:rPr lang="en-US" b="0" i="0" u="none" dirty="0">
                <a:solidFill>
                  <a:schemeClr val="dk1"/>
                </a:solidFill>
                <a:sym typeface="Times New Roman"/>
              </a:rPr>
              <a:t>A traditional way to look at ISA complexity encompasses:</a:t>
            </a:r>
            <a:endParaRPr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Number of addresses per instruction (number of operands)</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Regularity/size of instruction formats (data sizes and types)</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Instruction Length and Format</a:t>
            </a:r>
            <a:endParaRPr sz="2400" dirty="0"/>
          </a:p>
          <a:p>
            <a:pPr marL="742950" lvl="1" indent="-285750" algn="l" rtl="0">
              <a:lnSpc>
                <a:spcPct val="100000"/>
              </a:lnSpc>
              <a:spcBef>
                <a:spcPts val="400"/>
              </a:spcBef>
              <a:spcAft>
                <a:spcPts val="0"/>
              </a:spcAft>
              <a:buClr>
                <a:schemeClr val="dk1"/>
              </a:buClr>
              <a:buSzPts val="2000"/>
              <a:buFont typeface="Times New Roman"/>
              <a:buChar char="–"/>
            </a:pPr>
            <a:r>
              <a:rPr lang="en-US" sz="2400" b="0" i="0" u="none" dirty="0">
                <a:solidFill>
                  <a:schemeClr val="dk1"/>
                </a:solidFill>
                <a:sym typeface="Times New Roman"/>
              </a:rPr>
              <a:t>Addressing modes ( literal, direct , indirect, relative, displacement)</a:t>
            </a:r>
            <a:endParaRPr sz="2400" dirty="0"/>
          </a:p>
          <a:p>
            <a:pPr marL="342900" lvl="0" indent="-215900" algn="l" rtl="0">
              <a:spcBef>
                <a:spcPts val="400"/>
              </a:spcBef>
              <a:spcAft>
                <a:spcPts val="0"/>
              </a:spcAft>
              <a:buClr>
                <a:schemeClr val="dk1"/>
              </a:buClr>
              <a:buSzPts val="2000"/>
              <a:buFont typeface="Times New Roman"/>
              <a:buNone/>
            </a:pPr>
            <a:endParaRPr b="1" i="0" u="none" dirty="0">
              <a:solidFill>
                <a:schemeClr val="dk1"/>
              </a:solidFill>
              <a:sym typeface="Times New Roman"/>
            </a:endParaRPr>
          </a:p>
        </p:txBody>
      </p:sp>
    </p:spTree>
    <p:extLst>
      <p:ext uri="{BB962C8B-B14F-4D97-AF65-F5344CB8AC3E}">
        <p14:creationId xmlns:p14="http://schemas.microsoft.com/office/powerpoint/2010/main" val="2347125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14300"/>
            <a:ext cx="7772400" cy="1143000"/>
          </a:xfrm>
        </p:spPr>
        <p:txBody>
          <a:bodyPr/>
          <a:lstStyle/>
          <a:p>
            <a:r>
              <a:rPr lang="en-US" dirty="0">
                <a:solidFill>
                  <a:srgbClr val="FF0000"/>
                </a:solidFill>
              </a:rPr>
              <a:t>The Different ISA’s </a:t>
            </a:r>
            <a:br>
              <a:rPr lang="en-US" dirty="0">
                <a:solidFill>
                  <a:srgbClr val="FF0000"/>
                </a:solidFill>
              </a:rPr>
            </a:br>
            <a:r>
              <a:rPr lang="en-US" dirty="0">
                <a:solidFill>
                  <a:srgbClr val="FF0000"/>
                </a:solidFill>
              </a:rPr>
              <a:t>Over the years many ISA’s have been proposed </a:t>
            </a:r>
            <a:endParaRPr lang="en-US" dirty="0"/>
          </a:p>
        </p:txBody>
      </p:sp>
      <p:sp>
        <p:nvSpPr>
          <p:cNvPr id="3" name="Text Placeholder 2"/>
          <p:cNvSpPr>
            <a:spLocks noGrp="1"/>
          </p:cNvSpPr>
          <p:nvPr>
            <p:ph type="body" idx="1"/>
          </p:nvPr>
        </p:nvSpPr>
        <p:spPr>
          <a:xfrm>
            <a:off x="9524" y="1609724"/>
            <a:ext cx="9134476" cy="4638675"/>
          </a:xfrm>
        </p:spPr>
        <p:txBody>
          <a:bodyPr/>
          <a:lstStyle/>
          <a:p>
            <a:r>
              <a:rPr lang="en-US" dirty="0" smtClean="0"/>
              <a:t> Accumulator Based:</a:t>
            </a:r>
          </a:p>
          <a:p>
            <a:pPr marL="114300" indent="0">
              <a:buNone/>
            </a:pPr>
            <a:r>
              <a:rPr lang="en-US" dirty="0"/>
              <a:t> </a:t>
            </a:r>
            <a:r>
              <a:rPr lang="en-US" dirty="0" smtClean="0"/>
              <a:t>     One operand is specified in the instruction (memory address </a:t>
            </a:r>
          </a:p>
          <a:p>
            <a:pPr marL="114300" indent="0">
              <a:buNone/>
            </a:pPr>
            <a:r>
              <a:rPr lang="en-US" dirty="0"/>
              <a:t> </a:t>
            </a:r>
            <a:r>
              <a:rPr lang="en-US" dirty="0" smtClean="0"/>
              <a:t>      or constant). The other operand is implicit in the accumulator. </a:t>
            </a:r>
          </a:p>
          <a:p>
            <a:r>
              <a:rPr lang="en-US" dirty="0" smtClean="0"/>
              <a:t>Stack Based:  Zero operands are  specified in the instruction. All operands are implicit on top of the stack.</a:t>
            </a:r>
          </a:p>
          <a:p>
            <a:r>
              <a:rPr lang="en-US" dirty="0" smtClean="0"/>
              <a:t> Registers:  All specified operands can be registers or constants.</a:t>
            </a:r>
          </a:p>
          <a:p>
            <a:pPr marL="114300" indent="0">
              <a:buNone/>
            </a:pPr>
            <a:r>
              <a:rPr lang="en-US" dirty="0" smtClean="0"/>
              <a:t>      No memory address specified in the instruction. (MIPS)</a:t>
            </a:r>
          </a:p>
          <a:p>
            <a:r>
              <a:rPr lang="en-US" dirty="0" smtClean="0"/>
              <a:t>  Register –Memory: At most on operand Can be a memory address.</a:t>
            </a:r>
          </a:p>
          <a:p>
            <a:pPr marL="114300" indent="0">
              <a:buNone/>
            </a:pPr>
            <a:r>
              <a:rPr lang="en-US" dirty="0" smtClean="0"/>
              <a:t>       other operands can be register or constant. </a:t>
            </a:r>
          </a:p>
          <a:p>
            <a:r>
              <a:rPr lang="en-US" dirty="0" smtClean="0"/>
              <a:t>All Memory:  operands can any combination  of registers or memory </a:t>
            </a:r>
          </a:p>
          <a:p>
            <a:pPr marL="114300" indent="0">
              <a:buNone/>
            </a:pPr>
            <a:r>
              <a:rPr lang="en-US" dirty="0"/>
              <a:t> </a:t>
            </a:r>
            <a:r>
              <a:rPr lang="en-US" dirty="0" smtClean="0"/>
              <a:t>    Even all three operands can be in memory (VAX) </a:t>
            </a:r>
          </a:p>
          <a:p>
            <a:pPr marL="114300" indent="0">
              <a:buNone/>
            </a:pPr>
            <a:r>
              <a:rPr lang="en-US" dirty="0" smtClean="0"/>
              <a:t> </a:t>
            </a:r>
          </a:p>
          <a:p>
            <a:pPr marL="114300" indent="0">
              <a:buNone/>
            </a:pPr>
            <a:r>
              <a:rPr lang="en-US" dirty="0"/>
              <a:t> </a:t>
            </a:r>
            <a:r>
              <a:rPr lang="en-US" dirty="0" smtClean="0"/>
              <a:t>     </a:t>
            </a:r>
          </a:p>
          <a:p>
            <a:pPr marL="114300" indent="0">
              <a:buNone/>
            </a:pPr>
            <a:endParaRPr lang="en-US" dirty="0" smtClean="0"/>
          </a:p>
          <a:p>
            <a:pPr marL="114300" indent="0">
              <a:buNone/>
            </a:pPr>
            <a:endParaRPr lang="en-US" dirty="0"/>
          </a:p>
          <a:p>
            <a:pPr marL="114300" indent="0">
              <a:buNone/>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74790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685800" y="422275"/>
            <a:ext cx="7772400" cy="5016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latin typeface="Times New Roman"/>
                <a:ea typeface="Times New Roman"/>
                <a:cs typeface="Times New Roman"/>
                <a:sym typeface="Times New Roman"/>
              </a:rPr>
              <a:t> Accumulator </a:t>
            </a:r>
            <a:r>
              <a:rPr lang="en-US" sz="2800" b="0" i="0" u="none" dirty="0" smtClean="0">
                <a:solidFill>
                  <a:srgbClr val="FF0000"/>
                </a:solidFill>
                <a:sym typeface="Times New Roman"/>
              </a:rPr>
              <a:t>Architecture</a:t>
            </a:r>
            <a:endParaRPr dirty="0">
              <a:solidFill>
                <a:srgbClr val="FF0000"/>
              </a:solidFill>
            </a:endParaRPr>
          </a:p>
        </p:txBody>
      </p:sp>
      <p:sp>
        <p:nvSpPr>
          <p:cNvPr id="416" name="Google Shape;416;p52"/>
          <p:cNvSpPr txBox="1">
            <a:spLocks noGrp="1"/>
          </p:cNvSpPr>
          <p:nvPr>
            <p:ph type="body" idx="1"/>
          </p:nvPr>
        </p:nvSpPr>
        <p:spPr>
          <a:xfrm>
            <a:off x="457200" y="1333500"/>
            <a:ext cx="8458200" cy="514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One operand must be in the accumulator as source and destination</a:t>
            </a:r>
            <a:endParaRPr dirty="0"/>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A = B+C</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Load B</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Add C</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Store A</a:t>
            </a:r>
            <a:endParaRPr dirty="0"/>
          </a:p>
          <a:p>
            <a:pPr marL="0" marR="0" lvl="0" indent="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A = B/5 + C;</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Load B</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Div</a:t>
            </a:r>
            <a:r>
              <a:rPr lang="en-US" sz="2400" b="0" i="0" u="none" dirty="0">
                <a:solidFill>
                  <a:schemeClr val="dk1"/>
                </a:solidFill>
                <a:latin typeface="Times New Roman"/>
                <a:ea typeface="Times New Roman"/>
                <a:cs typeface="Times New Roman"/>
                <a:sym typeface="Times New Roman"/>
              </a:rPr>
              <a:t> 5</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Add C</a:t>
            </a:r>
            <a:endParaRPr dirty="0"/>
          </a:p>
          <a:p>
            <a:pPr marL="0" marR="0" lvl="0" indent="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Store </a:t>
            </a:r>
            <a:r>
              <a:rPr lang="en-US" sz="2400" b="0" i="0" u="none" dirty="0" smtClean="0">
                <a:solidFill>
                  <a:schemeClr val="dk1"/>
                </a:solidFill>
                <a:latin typeface="Times New Roman"/>
                <a:ea typeface="Times New Roman"/>
                <a:cs typeface="Times New Roman"/>
                <a:sym typeface="Times New Roman"/>
              </a:rPr>
              <a:t>A</a:t>
            </a:r>
          </a:p>
        </p:txBody>
      </p:sp>
      <p:sp>
        <p:nvSpPr>
          <p:cNvPr id="418" name="Google Shape;418;p5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a:t>
            </a:fld>
            <a:endParaRPr/>
          </a:p>
        </p:txBody>
      </p:sp>
    </p:spTree>
    <p:extLst>
      <p:ext uri="{BB962C8B-B14F-4D97-AF65-F5344CB8AC3E}">
        <p14:creationId xmlns:p14="http://schemas.microsoft.com/office/powerpoint/2010/main" val="4001287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1"/>
          <p:cNvSpPr txBox="1">
            <a:spLocks noGrp="1"/>
          </p:cNvSpPr>
          <p:nvPr>
            <p:ph type="title"/>
          </p:nvPr>
        </p:nvSpPr>
        <p:spPr>
          <a:xfrm>
            <a:off x="685800" y="304800"/>
            <a:ext cx="74676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800"/>
              <a:buFont typeface="Times New Roman"/>
              <a:buNone/>
            </a:pPr>
            <a:r>
              <a:rPr lang="en-US" sz="2800" b="0" i="0" u="none" dirty="0">
                <a:solidFill>
                  <a:srgbClr val="FF0000"/>
                </a:solidFill>
                <a:latin typeface="Times New Roman"/>
                <a:ea typeface="Times New Roman"/>
                <a:cs typeface="Times New Roman"/>
                <a:sym typeface="Times New Roman"/>
              </a:rPr>
              <a:t>Stack </a:t>
            </a:r>
            <a:r>
              <a:rPr lang="en-US" sz="2800" b="0" i="0" u="none" dirty="0" smtClean="0">
                <a:solidFill>
                  <a:srgbClr val="FF0000"/>
                </a:solidFill>
                <a:latin typeface="Times New Roman"/>
                <a:ea typeface="Times New Roman"/>
                <a:cs typeface="Times New Roman"/>
                <a:sym typeface="Times New Roman"/>
              </a:rPr>
              <a:t>Architecture</a:t>
            </a:r>
            <a:endParaRPr dirty="0"/>
          </a:p>
        </p:txBody>
      </p:sp>
      <p:sp>
        <p:nvSpPr>
          <p:cNvPr id="408" name="Google Shape;408;p51"/>
          <p:cNvSpPr txBox="1">
            <a:spLocks noGrp="1"/>
          </p:cNvSpPr>
          <p:nvPr>
            <p:ph type="body" idx="1"/>
          </p:nvPr>
        </p:nvSpPr>
        <p:spPr>
          <a:xfrm>
            <a:off x="561975" y="1143000"/>
            <a:ext cx="8229600" cy="56864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All operands must be on the stack</a:t>
            </a:r>
            <a:endParaRPr sz="2000" b="0" i="0" u="none" dirty="0">
              <a:solidFill>
                <a:schemeClr val="dk1"/>
              </a:solidFill>
              <a:latin typeface="Times New Roman"/>
              <a:ea typeface="Times New Roman"/>
              <a:cs typeface="Times New Roman"/>
              <a:sym typeface="Times New Roman"/>
            </a:endParaRPr>
          </a:p>
          <a:p>
            <a:pPr marL="0" marR="0" lvl="0" indent="-12700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A = B + C;</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push B</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push C</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add  </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pop A</a:t>
            </a:r>
            <a:endParaRPr dirty="0"/>
          </a:p>
          <a:p>
            <a:pPr marL="0" marR="0" lvl="0" indent="0" algn="l" rtl="0">
              <a:lnSpc>
                <a:spcPct val="100000"/>
              </a:lnSpc>
              <a:spcBef>
                <a:spcPts val="40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A = B/5 +  C</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push B</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push 5</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div</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push C</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add</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pop A </a:t>
            </a:r>
            <a:endParaRPr dirty="0"/>
          </a:p>
          <a:p>
            <a:pPr marL="342900" marR="0" lvl="0" indent="-215900" algn="l" rtl="0">
              <a:spcBef>
                <a:spcPts val="40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p:txBody>
      </p:sp>
      <p:sp>
        <p:nvSpPr>
          <p:cNvPr id="409" name="Google Shape;409;p51"/>
          <p:cNvSpPr txBox="1"/>
          <p:nvPr/>
        </p:nvSpPr>
        <p:spPr>
          <a:xfrm>
            <a:off x="6858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p:txBody>
      </p:sp>
      <p:sp>
        <p:nvSpPr>
          <p:cNvPr id="410" name="Google Shape;410;p5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a:t>
            </a:fld>
            <a:endParaRPr/>
          </a:p>
        </p:txBody>
      </p:sp>
    </p:spTree>
    <p:extLst>
      <p:ext uri="{BB962C8B-B14F-4D97-AF65-F5344CB8AC3E}">
        <p14:creationId xmlns:p14="http://schemas.microsoft.com/office/powerpoint/2010/main" val="362747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276</TotalTime>
  <Words>2293</Words>
  <Application>Microsoft Office PowerPoint</Application>
  <PresentationFormat>On-screen Show (4:3)</PresentationFormat>
  <Paragraphs>453</Paragraphs>
  <Slides>40</Slides>
  <Notes>35</Notes>
  <HiddenSlides>0</HiddenSlides>
  <MMClips>0</MMClips>
  <ScaleCrop>false</ScaleCrop>
  <HeadingPairs>
    <vt:vector size="6" baseType="variant">
      <vt:variant>
        <vt:lpstr>Fonts Used</vt:lpstr>
      </vt:variant>
      <vt:variant>
        <vt:i4>4</vt:i4>
      </vt:variant>
      <vt:variant>
        <vt:lpstr>Theme</vt:lpstr>
      </vt:variant>
      <vt:variant>
        <vt:i4>11</vt:i4>
      </vt:variant>
      <vt:variant>
        <vt:lpstr>Slide Titles</vt:lpstr>
      </vt:variant>
      <vt:variant>
        <vt:i4>40</vt:i4>
      </vt:variant>
    </vt:vector>
  </HeadingPairs>
  <TitlesOfParts>
    <vt:vector size="55" baseType="lpstr">
      <vt:lpstr>Arial</vt:lpstr>
      <vt:lpstr>Calibri</vt:lpstr>
      <vt:lpstr>Times New Roman</vt:lpstr>
      <vt:lpstr>Wingdings</vt:lpstr>
      <vt:lpstr>2_Default Design</vt:lpstr>
      <vt:lpstr>7_Default Design</vt:lpstr>
      <vt:lpstr>4_Default Design</vt:lpstr>
      <vt:lpstr>Default Design</vt:lpstr>
      <vt:lpstr>1_Default Design</vt:lpstr>
      <vt:lpstr>3_Default Design</vt:lpstr>
      <vt:lpstr>5_Default Design</vt:lpstr>
      <vt:lpstr>8_Default Design</vt:lpstr>
      <vt:lpstr>9_Default Design</vt:lpstr>
      <vt:lpstr>10_Default Design</vt:lpstr>
      <vt:lpstr>11_Default Design</vt:lpstr>
      <vt:lpstr> Computer Architecture I Luai M. Malhis, PhD </vt:lpstr>
      <vt:lpstr>Computer Components</vt:lpstr>
      <vt:lpstr>What is Computer Architecture?</vt:lpstr>
      <vt:lpstr>Different processor architectures </vt:lpstr>
      <vt:lpstr>Instruction Set Architecture (ISA)</vt:lpstr>
      <vt:lpstr>Evolution of ISA’s</vt:lpstr>
      <vt:lpstr>The Different ISA’s  Over the years many ISA’s have been proposed </vt:lpstr>
      <vt:lpstr> Accumulator Architecture</vt:lpstr>
      <vt:lpstr>Stack Architecture</vt:lpstr>
      <vt:lpstr>Using Register Only (MIPS) </vt:lpstr>
      <vt:lpstr>Register-Memory and Memory-Memory</vt:lpstr>
      <vt:lpstr>ISA’s classifications </vt:lpstr>
      <vt:lpstr>CISC Design </vt:lpstr>
      <vt:lpstr>Reduced Instruction Set Computer (RISC)</vt:lpstr>
      <vt:lpstr>Reduced Instruction Set Computer (RISC)</vt:lpstr>
      <vt:lpstr>Reduced Instruction Set Computer</vt:lpstr>
      <vt:lpstr>Instruction Set Design </vt:lpstr>
      <vt:lpstr>Addresses per instruction</vt:lpstr>
      <vt:lpstr>Regularity of instruction formats</vt:lpstr>
      <vt:lpstr>Number of instruction formats</vt:lpstr>
      <vt:lpstr>Addressing modes</vt:lpstr>
      <vt:lpstr>A sample of VAX addressing modes</vt:lpstr>
      <vt:lpstr>Examples</vt:lpstr>
      <vt:lpstr> RISC Processor</vt:lpstr>
      <vt:lpstr>RISC vs. CISC</vt:lpstr>
      <vt:lpstr>    ARM Processor         Vs                X86 architecture  RISC Architecture                                  CISC Architecture  Used in current mobile                           Used in the  building PC devices based on IOS and                       based on mac (apple) and Android Operating systems                     windows operating systems </vt:lpstr>
      <vt:lpstr>ARMDroid vs   WinTel</vt:lpstr>
      <vt:lpstr>Future Architecture  is RISC V</vt:lpstr>
      <vt:lpstr>Computer structure: Von Neumann model</vt:lpstr>
      <vt:lpstr>Some Computer families</vt:lpstr>
      <vt:lpstr>More computer families</vt:lpstr>
      <vt:lpstr> Another important issue in ISA definition is  Processor Memory Interface </vt:lpstr>
      <vt:lpstr>Information units</vt:lpstr>
      <vt:lpstr>Memory addressing</vt:lpstr>
      <vt:lpstr>PowerPoint Presentation</vt:lpstr>
      <vt:lpstr>Big-endian vs. little endian</vt:lpstr>
      <vt:lpstr>PowerPoint Presentation</vt:lpstr>
      <vt:lpstr>PowerPoint Presentation</vt:lpstr>
      <vt:lpstr>PowerPoint Presentation</vt:lpstr>
      <vt:lpstr> Studying Computer Architecture Benefits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 I Luai M. Malhis, PhD </dc:title>
  <cp:lastModifiedBy>Admin</cp:lastModifiedBy>
  <cp:revision>29</cp:revision>
  <dcterms:modified xsi:type="dcterms:W3CDTF">2022-08-10T06:18:32Z</dcterms:modified>
</cp:coreProperties>
</file>