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1" r:id="rId2"/>
    <p:sldMasterId id="2147483673" r:id="rId3"/>
  </p:sldMasterIdLst>
  <p:notesMasterIdLst>
    <p:notesMasterId r:id="rId44"/>
  </p:notesMasterIdLst>
  <p:handoutMasterIdLst>
    <p:handoutMasterId r:id="rId45"/>
  </p:handoutMasterIdLst>
  <p:sldIdLst>
    <p:sldId id="364" r:id="rId4"/>
    <p:sldId id="365" r:id="rId5"/>
    <p:sldId id="366" r:id="rId6"/>
    <p:sldId id="367" r:id="rId7"/>
    <p:sldId id="368" r:id="rId8"/>
    <p:sldId id="369" r:id="rId9"/>
    <p:sldId id="370" r:id="rId10"/>
    <p:sldId id="372" r:id="rId11"/>
    <p:sldId id="373" r:id="rId12"/>
    <p:sldId id="327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78" r:id="rId21"/>
    <p:sldId id="379" r:id="rId22"/>
    <p:sldId id="336" r:id="rId23"/>
    <p:sldId id="337" r:id="rId24"/>
    <p:sldId id="338" r:id="rId25"/>
    <p:sldId id="339" r:id="rId26"/>
    <p:sldId id="344" r:id="rId27"/>
    <p:sldId id="345" r:id="rId28"/>
    <p:sldId id="346" r:id="rId29"/>
    <p:sldId id="347" r:id="rId30"/>
    <p:sldId id="394" r:id="rId31"/>
    <p:sldId id="384" r:id="rId32"/>
    <p:sldId id="350" r:id="rId33"/>
    <p:sldId id="352" r:id="rId34"/>
    <p:sldId id="374" r:id="rId35"/>
    <p:sldId id="385" r:id="rId36"/>
    <p:sldId id="388" r:id="rId37"/>
    <p:sldId id="390" r:id="rId38"/>
    <p:sldId id="387" r:id="rId39"/>
    <p:sldId id="389" r:id="rId40"/>
    <p:sldId id="393" r:id="rId41"/>
    <p:sldId id="391" r:id="rId42"/>
    <p:sldId id="395" r:id="rId43"/>
  </p:sldIdLst>
  <p:sldSz cx="9144000" cy="6858000" type="screen4x3"/>
  <p:notesSz cx="6811963" cy="99425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33FF"/>
    <a:srgbClr val="777777"/>
    <a:srgbClr val="FF0000"/>
    <a:srgbClr val="336699"/>
    <a:srgbClr val="00808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Henk Corporaal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</a:defRPr>
            </a:lvl1pPr>
          </a:lstStyle>
          <a:p>
            <a:fld id="{71E815BA-B5B8-4243-AE8F-6D6FEC2C9F97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Computer Architecture and Organization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625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</a:defRPr>
            </a:lvl1pPr>
          </a:lstStyle>
          <a:p>
            <a:fld id="{34A380E4-6465-44A4-9BEF-192F46C560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58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</a:defRPr>
            </a:lvl1pPr>
          </a:lstStyle>
          <a:p>
            <a:fld id="{556B6F26-C40A-4B8C-AD2C-64FE004D0EFF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5625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tx1"/>
                </a:solidFill>
              </a:defRPr>
            </a:lvl1pPr>
          </a:lstStyle>
          <a:p>
            <a:fld id="{6513277E-9681-46C2-94E3-7EB7F4B798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03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2025"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A7450B9-2F78-4851-AD36-3F62E1633466}" type="slidenum">
              <a:rPr lang="en-US" sz="1300" b="0">
                <a:solidFill>
                  <a:prstClr val="black"/>
                </a:solidFill>
              </a:rPr>
              <a:pPr/>
              <a:t>2</a:t>
            </a:fld>
            <a:endParaRPr lang="en-US" sz="1300" b="0">
              <a:solidFill>
                <a:prstClr val="black"/>
              </a:solidFill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898" y="4721048"/>
            <a:ext cx="5871615" cy="447248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138" tIns="47225" rIns="96138" bIns="47225"/>
          <a:lstStyle/>
          <a:p>
            <a:r>
              <a:rPr lang="en-US" smtClean="0"/>
              <a:t>credential:</a:t>
            </a:r>
          </a:p>
          <a:p>
            <a:r>
              <a:rPr lang="en-US" smtClean="0"/>
              <a:t>bring a computer</a:t>
            </a:r>
          </a:p>
          <a:p>
            <a:r>
              <a:rPr lang="en-US" smtClean="0"/>
              <a:t>die photo</a:t>
            </a:r>
          </a:p>
          <a:p>
            <a:r>
              <a:rPr lang="en-US" smtClean="0"/>
              <a:t>wafer</a:t>
            </a:r>
          </a:p>
          <a:p>
            <a:endParaRPr lang="en-US" smtClean="0"/>
          </a:p>
          <a:p>
            <a:r>
              <a:rPr lang="en-US" smtClean="0"/>
              <a:t>:</a:t>
            </a:r>
          </a:p>
          <a:p>
            <a:r>
              <a:rPr lang="en-US" smtClean="0"/>
              <a:t>This can be an hidden slide.  I just want to use this to do my own planning.</a:t>
            </a:r>
          </a:p>
          <a:p>
            <a:r>
              <a:rPr lang="en-US" smtClean="0"/>
              <a:t>I have rearranged Culler’s lecture slides slightly and add more slides.  This covers everything he covers in his first lecture (and more) but may </a:t>
            </a:r>
          </a:p>
          <a:p>
            <a:r>
              <a:rPr lang="en-US" smtClean="0"/>
              <a:t>We will save the fun part, “ Levels of Organization,” at the end (so student can stay awake): I will show the internal stricture of the SS10/20.</a:t>
            </a:r>
          </a:p>
          <a:p>
            <a:endParaRPr lang="en-US" smtClean="0"/>
          </a:p>
          <a:p>
            <a:r>
              <a:rPr lang="en-US" smtClean="0"/>
              <a:t>Notes to Patterson: You may want to edit the slides in your section or add extra slides to taylor your needs. </a:t>
            </a:r>
          </a:p>
        </p:txBody>
      </p:sp>
      <p:sp>
        <p:nvSpPr>
          <p:cNvPr id="1239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638175"/>
            <a:ext cx="4953000" cy="3714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4241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672DF3-0AE4-493A-9636-A033AF1F201D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BE91A-1E6B-44A9-8E34-3A7D37B279BE}" type="slidenum">
              <a:rPr lang="en-US"/>
              <a:pPr/>
              <a:t>11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24D3F3-B48F-4504-A776-324674921222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9880D-BFCE-4BBB-81FD-D234636A682A}" type="slidenum">
              <a:rPr lang="en-US"/>
              <a:pPr/>
              <a:t>12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8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A31753-CBE9-4C99-BEAF-98517B18C1AB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63664-EE68-487D-8B79-0AFF1FC30DF3}" type="slidenum">
              <a:rPr lang="en-US"/>
              <a:pPr/>
              <a:t>13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EF0CAD-DD37-4E19-AA31-7D9DA0A9021C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7E26F-85DD-48B4-BD62-6BAC488F8644}" type="slidenum">
              <a:rPr lang="en-US"/>
              <a:pPr/>
              <a:t>14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964B27-9C1A-44A5-A4B7-CCF35B7771DC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44D87-E038-4B49-8FEF-319EF69E68D6}" type="slidenum">
              <a:rPr lang="en-US"/>
              <a:pPr/>
              <a:t>15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86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C219328-E57E-432D-A2B8-DA1178ABACB0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7E6A1-909F-42FA-AA97-A0BA896BAC92}" type="slidenum">
              <a:rPr lang="en-US"/>
              <a:pPr/>
              <a:t>16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1A3F3C-DCD5-4AFF-95C6-1998C8CB472D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9113B-03FB-458B-AA7F-34DCC2452EDB}" type="slidenum">
              <a:rPr lang="en-US"/>
              <a:pPr/>
              <a:t>17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4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4056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289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2E1087-EFC4-42B6-B142-8E9A566B012D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E8865-68F6-4227-BDFF-1EEF2CFB641C}" type="slidenum">
              <a:rPr lang="en-US"/>
              <a:pPr/>
              <a:t>20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2025"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388BD56-F6D7-4106-A38E-4F9552DF7567}" type="slidenum">
              <a:rPr lang="en-US" sz="1300" b="0">
                <a:solidFill>
                  <a:prstClr val="black"/>
                </a:solidFill>
              </a:rPr>
              <a:pPr/>
              <a:t>3</a:t>
            </a:fld>
            <a:endParaRPr lang="en-US" sz="1300" b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898" y="4721048"/>
            <a:ext cx="5871615" cy="447248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138" tIns="47225" rIns="96138" bIns="47225"/>
          <a:lstStyle/>
          <a:p>
            <a:r>
              <a:rPr lang="en-US" smtClean="0"/>
              <a:t>credential:</a:t>
            </a:r>
          </a:p>
          <a:p>
            <a:r>
              <a:rPr lang="en-US" smtClean="0"/>
              <a:t>bring a computer</a:t>
            </a:r>
          </a:p>
          <a:p>
            <a:r>
              <a:rPr lang="en-US" smtClean="0"/>
              <a:t>die photo</a:t>
            </a:r>
          </a:p>
          <a:p>
            <a:r>
              <a:rPr lang="en-US" smtClean="0"/>
              <a:t>wafer</a:t>
            </a:r>
          </a:p>
          <a:p>
            <a:endParaRPr lang="en-US" smtClean="0"/>
          </a:p>
          <a:p>
            <a:r>
              <a:rPr lang="en-US" smtClean="0"/>
              <a:t>:</a:t>
            </a:r>
          </a:p>
          <a:p>
            <a:r>
              <a:rPr lang="en-US" smtClean="0"/>
              <a:t>This can be an hidden slide.  I just want to use this to do my own planning.</a:t>
            </a:r>
          </a:p>
          <a:p>
            <a:r>
              <a:rPr lang="en-US" smtClean="0"/>
              <a:t>I have rearranged Culler’s lecture slides slightly and add more slides.  This covers everything he covers in his first lecture (and more) but may </a:t>
            </a:r>
          </a:p>
          <a:p>
            <a:r>
              <a:rPr lang="en-US" smtClean="0"/>
              <a:t>We will save the fun part, “ Levels of Organization,” at the end (so student can stay awake): I will show the internal stricture of the SS10/20.</a:t>
            </a:r>
          </a:p>
          <a:p>
            <a:endParaRPr lang="en-US" smtClean="0"/>
          </a:p>
          <a:p>
            <a:r>
              <a:rPr lang="en-US" smtClean="0"/>
              <a:t>Notes to Patterson: You may want to edit the slides in your section or add extra slides to taylor your needs. </a:t>
            </a:r>
          </a:p>
        </p:txBody>
      </p:sp>
      <p:sp>
        <p:nvSpPr>
          <p:cNvPr id="134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638175"/>
            <a:ext cx="4953000" cy="3714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06560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D32741-61B3-474D-BBF0-3FDCC7EA69B3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9C94F-53F1-4FE3-80B8-168D73901A7F}" type="slidenum">
              <a:rPr lang="en-US"/>
              <a:pPr/>
              <a:t>21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54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C60B84-AD3C-4A16-B564-D8AEC57FEDD6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CB3E1-8342-484D-BB42-AB30621DAD67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5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A24894C-6ED1-480C-9D30-7F9DD369CE5C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5B005-4D89-40E9-9952-5DFB42B6A162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7B5888-37C0-4FC0-B6E4-7D009ED13C07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DFC1A-CF7E-4B32-9491-BA1FFC6D5D6B}" type="slidenum">
              <a:rPr lang="en-US"/>
              <a:pPr/>
              <a:t>24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39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F5F7F9-4460-4C66-94C8-AA2C17C595FB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DECDC-F58E-48C8-9A9F-02688D8D45F2}" type="slidenum">
              <a:rPr lang="en-US"/>
              <a:pPr/>
              <a:t>25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5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488852-D2E6-472D-BF46-37C931EF2DB9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EDA4-096A-4736-AEDC-CA1BA8217895}" type="slidenum">
              <a:rPr lang="en-US"/>
              <a:pPr/>
              <a:t>26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4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A26A9C-10E1-47C1-B42A-FF35CF4ED570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63D0A-F756-4291-8F6A-9DEBD3BDD74F}" type="slidenum">
              <a:rPr lang="en-US"/>
              <a:pPr/>
              <a:t>27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3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C73B12-54E4-49D5-B2C5-BE5A666B2577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ACA26-9636-4FA3-A94E-3414357F66F7}" type="slidenum">
              <a:rPr lang="en-US"/>
              <a:pPr/>
              <a:t>30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2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E10DD0-0973-4E88-B4C5-C767726196AA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5E5A1-21E5-42D7-A471-69BCC1400A34}" type="slidenum">
              <a:rPr lang="en-US"/>
              <a:pPr/>
              <a:t>31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8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B6F26-C40A-4B8C-AD2C-64FE004D0EFF}" type="datetime1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3277E-9681-46C2-94E3-7EB7F4B798C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2025"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4A26F18-BE68-414E-A5CF-0BE855F728E4}" type="slidenum">
              <a:rPr lang="en-US" sz="1300" b="0">
                <a:solidFill>
                  <a:prstClr val="black"/>
                </a:solidFill>
              </a:rPr>
              <a:pPr/>
              <a:t>4</a:t>
            </a:fld>
            <a:endParaRPr lang="en-US" sz="1300" b="0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898" y="4721048"/>
            <a:ext cx="5871615" cy="447248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138" tIns="47225" rIns="96138" bIns="47225"/>
          <a:lstStyle/>
          <a:p>
            <a:r>
              <a:rPr lang="en-US" smtClean="0"/>
              <a:t>credential:</a:t>
            </a:r>
          </a:p>
          <a:p>
            <a:r>
              <a:rPr lang="en-US" smtClean="0"/>
              <a:t>bring a computer</a:t>
            </a:r>
          </a:p>
          <a:p>
            <a:r>
              <a:rPr lang="en-US" smtClean="0"/>
              <a:t>die photo</a:t>
            </a:r>
          </a:p>
          <a:p>
            <a:r>
              <a:rPr lang="en-US" smtClean="0"/>
              <a:t>wafer</a:t>
            </a:r>
          </a:p>
          <a:p>
            <a:endParaRPr lang="en-US" smtClean="0"/>
          </a:p>
          <a:p>
            <a:r>
              <a:rPr lang="en-US" smtClean="0"/>
              <a:t>:</a:t>
            </a:r>
          </a:p>
          <a:p>
            <a:r>
              <a:rPr lang="en-US" smtClean="0"/>
              <a:t>This can be an hidden slide.  I just want to use this to do my own planning.</a:t>
            </a:r>
          </a:p>
          <a:p>
            <a:r>
              <a:rPr lang="en-US" smtClean="0"/>
              <a:t>I have rearranged Culler’s lecture slides slightly and add more slides.  This covers everything he covers in his first lecture (and more) but may </a:t>
            </a:r>
          </a:p>
          <a:p>
            <a:r>
              <a:rPr lang="en-US" smtClean="0"/>
              <a:t>We will save the fun part, “ Levels of Organization,” at the end (so student can stay awake): I will show the internal stricture of the SS10/20.</a:t>
            </a:r>
          </a:p>
          <a:p>
            <a:endParaRPr lang="en-US" smtClean="0"/>
          </a:p>
          <a:p>
            <a:r>
              <a:rPr lang="en-US" smtClean="0"/>
              <a:t>Notes to Patterson: You may want to edit the slides in your section or add extra slides to taylor your needs. </a:t>
            </a:r>
          </a:p>
        </p:txBody>
      </p:sp>
      <p:sp>
        <p:nvSpPr>
          <p:cNvPr id="135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638175"/>
            <a:ext cx="4953000" cy="3714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3067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2025"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FF14178-44D8-4A69-AB28-EEC795403FB7}" type="slidenum">
              <a:rPr lang="en-US" sz="1300" b="0">
                <a:solidFill>
                  <a:prstClr val="black"/>
                </a:solidFill>
              </a:rPr>
              <a:pPr/>
              <a:t>5</a:t>
            </a:fld>
            <a:endParaRPr lang="en-US" sz="1300" b="0">
              <a:solidFill>
                <a:prstClr val="black"/>
              </a:solidFill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898" y="4721048"/>
            <a:ext cx="5871615" cy="447248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138" tIns="47225" rIns="96138" bIns="47225"/>
          <a:lstStyle/>
          <a:p>
            <a:r>
              <a:rPr lang="en-US" smtClean="0"/>
              <a:t>credential:</a:t>
            </a:r>
          </a:p>
          <a:p>
            <a:r>
              <a:rPr lang="en-US" smtClean="0"/>
              <a:t>bring a computer</a:t>
            </a:r>
          </a:p>
          <a:p>
            <a:r>
              <a:rPr lang="en-US" smtClean="0"/>
              <a:t>die photo</a:t>
            </a:r>
          </a:p>
          <a:p>
            <a:r>
              <a:rPr lang="en-US" smtClean="0"/>
              <a:t>wafer</a:t>
            </a:r>
          </a:p>
          <a:p>
            <a:endParaRPr lang="en-US" smtClean="0"/>
          </a:p>
          <a:p>
            <a:r>
              <a:rPr lang="en-US" smtClean="0"/>
              <a:t>:</a:t>
            </a:r>
          </a:p>
          <a:p>
            <a:r>
              <a:rPr lang="en-US" smtClean="0"/>
              <a:t>This can be an hidden slide.  I just want to use this to do my own planning.</a:t>
            </a:r>
          </a:p>
          <a:p>
            <a:r>
              <a:rPr lang="en-US" smtClean="0"/>
              <a:t>I have rearranged Culler’s lecture slides slightly and add more slides.  This covers everything he covers in his first lecture (and more) but may </a:t>
            </a:r>
          </a:p>
          <a:p>
            <a:r>
              <a:rPr lang="en-US" smtClean="0"/>
              <a:t>We will save the fun part, “ Levels of Organization,” at the end (so student can stay awake): I will show the internal stricture of the SS10/20.</a:t>
            </a:r>
          </a:p>
          <a:p>
            <a:endParaRPr lang="en-US" smtClean="0"/>
          </a:p>
          <a:p>
            <a:r>
              <a:rPr lang="en-US" smtClean="0"/>
              <a:t>Notes to Patterson: You may want to edit the slides in your section or add extra slides to taylor your needs. </a:t>
            </a:r>
          </a:p>
        </p:txBody>
      </p:sp>
      <p:sp>
        <p:nvSpPr>
          <p:cNvPr id="139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638175"/>
            <a:ext cx="4953000" cy="3714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6825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2025"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BAFBB481-8786-4DCF-94C0-1006F0970E5F}" type="slidenum">
              <a:rPr lang="en-US" sz="1300" b="0">
                <a:solidFill>
                  <a:prstClr val="black"/>
                </a:solidFill>
              </a:rPr>
              <a:pPr/>
              <a:t>6</a:t>
            </a:fld>
            <a:endParaRPr lang="en-US" sz="1300" b="0">
              <a:solidFill>
                <a:prstClr val="black"/>
              </a:solidFill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898" y="4721048"/>
            <a:ext cx="5871615" cy="447248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138" tIns="47225" rIns="96138" bIns="47225"/>
          <a:lstStyle/>
          <a:p>
            <a:r>
              <a:rPr lang="en-US" smtClean="0"/>
              <a:t>credential:</a:t>
            </a:r>
          </a:p>
          <a:p>
            <a:r>
              <a:rPr lang="en-US" smtClean="0"/>
              <a:t>bring a computer</a:t>
            </a:r>
          </a:p>
          <a:p>
            <a:r>
              <a:rPr lang="en-US" smtClean="0"/>
              <a:t>die photo</a:t>
            </a:r>
          </a:p>
          <a:p>
            <a:r>
              <a:rPr lang="en-US" smtClean="0"/>
              <a:t>wafer</a:t>
            </a:r>
          </a:p>
          <a:p>
            <a:endParaRPr lang="en-US" smtClean="0"/>
          </a:p>
          <a:p>
            <a:r>
              <a:rPr lang="en-US" smtClean="0"/>
              <a:t>:</a:t>
            </a:r>
          </a:p>
          <a:p>
            <a:r>
              <a:rPr lang="en-US" smtClean="0"/>
              <a:t>This can be an hidden slide.  I just want to use this to do my own planning.</a:t>
            </a:r>
          </a:p>
          <a:p>
            <a:r>
              <a:rPr lang="en-US" smtClean="0"/>
              <a:t>I have rearranged Culler’s lecture slides slightly and add more slides.  This covers everything he covers in his first lecture (and more) but may </a:t>
            </a:r>
          </a:p>
          <a:p>
            <a:r>
              <a:rPr lang="en-US" smtClean="0"/>
              <a:t>We will save the fun part, “ Levels of Organization,” at the end (so student can stay awake): I will show the internal stricture of the SS10/20.</a:t>
            </a:r>
          </a:p>
          <a:p>
            <a:endParaRPr lang="en-US" smtClean="0"/>
          </a:p>
          <a:p>
            <a:r>
              <a:rPr lang="en-US" smtClean="0"/>
              <a:t>Notes to Patterson: You may want to edit the slides in your section or add extra slides to taylor your needs. </a:t>
            </a:r>
          </a:p>
        </p:txBody>
      </p:sp>
      <p:sp>
        <p:nvSpPr>
          <p:cNvPr id="1402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638175"/>
            <a:ext cx="4953000" cy="3714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3851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2025"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F5DC207E-2927-4E9D-AD10-3874C7A94E8E}" type="slidenum">
              <a:rPr lang="en-US" sz="1300" b="0">
                <a:solidFill>
                  <a:prstClr val="black"/>
                </a:solidFill>
              </a:rPr>
              <a:pPr/>
              <a:t>7</a:t>
            </a:fld>
            <a:endParaRPr lang="en-US" sz="1300" b="0">
              <a:solidFill>
                <a:prstClr val="black"/>
              </a:solidFill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898" y="4721048"/>
            <a:ext cx="5871615" cy="447248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138" tIns="47225" rIns="96138" bIns="47225"/>
          <a:lstStyle/>
          <a:p>
            <a:r>
              <a:rPr lang="en-US" smtClean="0"/>
              <a:t>credential:</a:t>
            </a:r>
          </a:p>
          <a:p>
            <a:r>
              <a:rPr lang="en-US" smtClean="0"/>
              <a:t>bring a computer</a:t>
            </a:r>
          </a:p>
          <a:p>
            <a:r>
              <a:rPr lang="en-US" smtClean="0"/>
              <a:t>die photo</a:t>
            </a:r>
          </a:p>
          <a:p>
            <a:r>
              <a:rPr lang="en-US" smtClean="0"/>
              <a:t>wafer</a:t>
            </a:r>
          </a:p>
          <a:p>
            <a:endParaRPr lang="en-US" smtClean="0"/>
          </a:p>
          <a:p>
            <a:r>
              <a:rPr lang="en-US" smtClean="0"/>
              <a:t>:</a:t>
            </a:r>
          </a:p>
          <a:p>
            <a:r>
              <a:rPr lang="en-US" smtClean="0"/>
              <a:t>This can be an hidden slide.  I just want to use this to do my own planning.</a:t>
            </a:r>
          </a:p>
          <a:p>
            <a:r>
              <a:rPr lang="en-US" smtClean="0"/>
              <a:t>I have rearranged Culler’s lecture slides slightly and add more slides.  This covers everything he covers in his first lecture (and more) but may </a:t>
            </a:r>
          </a:p>
          <a:p>
            <a:r>
              <a:rPr lang="en-US" smtClean="0"/>
              <a:t>We will save the fun part, “ Levels of Organization,” at the end (so student can stay awake): I will show the internal stricture of the SS10/20.</a:t>
            </a:r>
          </a:p>
          <a:p>
            <a:endParaRPr lang="en-US" smtClean="0"/>
          </a:p>
          <a:p>
            <a:r>
              <a:rPr lang="en-US" smtClean="0"/>
              <a:t>Notes to Patterson: You may want to edit the slides in your section or add extra slides to taylor your needs. </a:t>
            </a:r>
          </a:p>
        </p:txBody>
      </p:sp>
      <p:sp>
        <p:nvSpPr>
          <p:cNvPr id="1454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638175"/>
            <a:ext cx="4953000" cy="3714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7325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2025"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8F6BD70-BC3F-41D5-A250-D0EF9F30F6FC}" type="slidenum">
              <a:rPr lang="en-US" sz="1300" b="0">
                <a:solidFill>
                  <a:prstClr val="black"/>
                </a:solidFill>
              </a:rPr>
              <a:pPr/>
              <a:t>8</a:t>
            </a:fld>
            <a:endParaRPr lang="en-US" sz="1300" b="0">
              <a:solidFill>
                <a:prstClr val="black"/>
              </a:solidFill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898" y="4721048"/>
            <a:ext cx="5871615" cy="447248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138" tIns="47225" rIns="96138" bIns="47225"/>
          <a:lstStyle/>
          <a:p>
            <a:r>
              <a:rPr lang="en-US" smtClean="0"/>
              <a:t>credential:</a:t>
            </a:r>
          </a:p>
          <a:p>
            <a:r>
              <a:rPr lang="en-US" smtClean="0"/>
              <a:t>bring a computer</a:t>
            </a:r>
          </a:p>
          <a:p>
            <a:r>
              <a:rPr lang="en-US" smtClean="0"/>
              <a:t>die photo</a:t>
            </a:r>
          </a:p>
          <a:p>
            <a:r>
              <a:rPr lang="en-US" smtClean="0"/>
              <a:t>wafer</a:t>
            </a:r>
          </a:p>
          <a:p>
            <a:endParaRPr lang="en-US" smtClean="0"/>
          </a:p>
          <a:p>
            <a:r>
              <a:rPr lang="en-US" smtClean="0"/>
              <a:t>:</a:t>
            </a:r>
          </a:p>
          <a:p>
            <a:r>
              <a:rPr lang="en-US" smtClean="0"/>
              <a:t>This can be an hidden slide.  I just want to use this to do my own planning.</a:t>
            </a:r>
          </a:p>
          <a:p>
            <a:r>
              <a:rPr lang="en-US" smtClean="0"/>
              <a:t>I have rearranged Culler’s lecture slides slightly and add more slides.  This covers everything he covers in his first lecture (and more) but may </a:t>
            </a:r>
          </a:p>
          <a:p>
            <a:r>
              <a:rPr lang="en-US" smtClean="0"/>
              <a:t>We will save the fun part, “ Levels of Organization,” at the end (so student can stay awake): I will show the internal stricture of the SS10/20.</a:t>
            </a:r>
          </a:p>
          <a:p>
            <a:endParaRPr lang="en-US" smtClean="0"/>
          </a:p>
          <a:p>
            <a:r>
              <a:rPr lang="en-US" smtClean="0"/>
              <a:t>Notes to Patterson: You may want to edit the slides in your section or add extra slides to taylor your needs. </a:t>
            </a:r>
          </a:p>
        </p:txBody>
      </p:sp>
      <p:sp>
        <p:nvSpPr>
          <p:cNvPr id="1484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638175"/>
            <a:ext cx="4953000" cy="3714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4228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2025"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1807065-9D98-4E1A-BB33-77F38E6308CA}" type="slidenum">
              <a:rPr lang="en-US" sz="1300" b="0">
                <a:solidFill>
                  <a:prstClr val="black"/>
                </a:solidFill>
              </a:rPr>
              <a:pPr/>
              <a:t>9</a:t>
            </a:fld>
            <a:endParaRPr lang="en-US" sz="1300" b="0">
              <a:solidFill>
                <a:prstClr val="black"/>
              </a:solidFill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898" y="4721048"/>
            <a:ext cx="5871615" cy="447248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6138" tIns="47225" rIns="96138" bIns="47225"/>
          <a:lstStyle/>
          <a:p>
            <a:r>
              <a:rPr lang="en-US" smtClean="0"/>
              <a:t>credential:</a:t>
            </a:r>
          </a:p>
          <a:p>
            <a:r>
              <a:rPr lang="en-US" smtClean="0"/>
              <a:t>bring a computer</a:t>
            </a:r>
          </a:p>
          <a:p>
            <a:r>
              <a:rPr lang="en-US" smtClean="0"/>
              <a:t>die photo</a:t>
            </a:r>
          </a:p>
          <a:p>
            <a:r>
              <a:rPr lang="en-US" smtClean="0"/>
              <a:t>wafer</a:t>
            </a:r>
          </a:p>
          <a:p>
            <a:endParaRPr lang="en-US" smtClean="0"/>
          </a:p>
          <a:p>
            <a:r>
              <a:rPr lang="en-US" smtClean="0"/>
              <a:t>:</a:t>
            </a:r>
          </a:p>
          <a:p>
            <a:r>
              <a:rPr lang="en-US" smtClean="0"/>
              <a:t>This can be an hidden slide.  I just want to use this to do my own planning.</a:t>
            </a:r>
          </a:p>
          <a:p>
            <a:r>
              <a:rPr lang="en-US" smtClean="0"/>
              <a:t>I have rearranged Culler’s lecture slides slightly and add more slides.  This covers everything he covers in his first lecture (and more) but may </a:t>
            </a:r>
          </a:p>
          <a:p>
            <a:r>
              <a:rPr lang="en-US" smtClean="0"/>
              <a:t>We will save the fun part, “ Levels of Organization,” at the end (so student can stay awake): I will show the internal stricture of the SS10/20.</a:t>
            </a:r>
          </a:p>
          <a:p>
            <a:endParaRPr lang="en-US" smtClean="0"/>
          </a:p>
          <a:p>
            <a:r>
              <a:rPr lang="en-US" smtClean="0"/>
              <a:t>Notes to Patterson: You may want to edit the slides in your section or add extra slides to taylor your needs. </a:t>
            </a:r>
          </a:p>
        </p:txBody>
      </p:sp>
      <p:sp>
        <p:nvSpPr>
          <p:cNvPr id="1495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638175"/>
            <a:ext cx="4953000" cy="3714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60137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DB6238-6346-492E-B748-55BCED93EFD6}" type="datetime1">
              <a:rPr lang="en-US"/>
              <a:pPr/>
              <a:t>8/23/2021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20CE7-27DB-453E-978D-F46F68F51AD4}" type="slidenum">
              <a:rPr lang="en-US"/>
              <a:pPr/>
              <a:t>10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457200"/>
            <a:ext cx="7848600" cy="1524000"/>
          </a:xfrm>
        </p:spPr>
        <p:txBody>
          <a:bodyPr anchor="b"/>
          <a:lstStyle>
            <a:lvl1pPr algn="ctr">
              <a:lnSpc>
                <a:spcPct val="8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2895600"/>
            <a:ext cx="78486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4800" b="1">
                <a:solidFill>
                  <a:srgbClr val="3333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0" y="6477000"/>
            <a:ext cx="1905000" cy="381000"/>
          </a:xfrm>
        </p:spPr>
        <p:txBody>
          <a:bodyPr/>
          <a:lstStyle>
            <a:lvl1pPr>
              <a:defRPr sz="1200" i="0">
                <a:solidFill>
                  <a:schemeClr val="hlink"/>
                </a:solidFill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 sz="1200" i="0">
                <a:solidFill>
                  <a:schemeClr val="hlink"/>
                </a:solidFill>
              </a:defRPr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 i="0">
                <a:solidFill>
                  <a:schemeClr val="hlink"/>
                </a:solidFill>
              </a:defRPr>
            </a:lvl1pPr>
          </a:lstStyle>
          <a:p>
            <a:fld id="{867FFC89-432A-49AD-A25C-2A7A496173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04734-5ED2-4020-A91C-6A52F6F5F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25DAA-0E8F-4A67-ACD0-9646801D8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848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38481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14900" y="1371600"/>
            <a:ext cx="38481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A67F1C4D-017C-4531-8162-DA9C3CF98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3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57400" y="68580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8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9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10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5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49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7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52A24-C611-444A-8474-05932C010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89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04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08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50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80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2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14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8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033AA-00D0-45D7-ADDE-2982EC2977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622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6183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3582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1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3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04800"/>
            <a:ext cx="752475" cy="368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C4AF-BB8A-4D86-8E01-1660EE5D3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C3511-13B7-48AC-822B-85B88A02DA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845AA-D51D-441E-88CC-BDBBAB56C4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A4B09-82D7-446B-99A2-882E14406C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CEEF3-4663-4743-B1B6-D152FFBF2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BC00D-FD49-4D46-925A-6D8F1B4281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000" i="1">
                <a:solidFill>
                  <a:srgbClr val="777777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rgbClr val="777777"/>
                </a:solidFill>
                <a:latin typeface="+mn-lt"/>
              </a:defRPr>
            </a:lvl1pPr>
          </a:lstStyle>
          <a:p>
            <a:r>
              <a:rPr lang="en-US"/>
              <a:t>TU/e Processor Design 5Z032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rgbClr val="777777"/>
                </a:solidFill>
                <a:latin typeface="+mn-lt"/>
              </a:defRPr>
            </a:lvl1pPr>
          </a:lstStyle>
          <a:p>
            <a:fld id="{12DF4BC1-36A2-4AF5-8FCB-7A6E7D217E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841625" y="4419600"/>
            <a:ext cx="717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kumimoji="0" lang="en-US"/>
              <a:t>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kumimoji="0" lang="en-US">
              <a:solidFill>
                <a:srgbClr val="000000"/>
              </a:solidFill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 userDrawn="1"/>
        </p:nvSpPr>
        <p:spPr bwMode="auto">
          <a:xfrm>
            <a:off x="7239000" y="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465006DC-7522-40D1-8AF0-C39332893295}" type="slidenum">
              <a:rPr kumimoji="0" lang="en-US" sz="1400" b="1" smtClean="0">
                <a:solidFill>
                  <a:srgbClr val="3333CC"/>
                </a:solidFill>
                <a:latin typeface="Helvetica" charset="0"/>
              </a:rPr>
              <a:pPr algn="r"/>
              <a:t>‹#›</a:t>
            </a:fld>
            <a:endParaRPr kumimoji="0" lang="en-US" sz="1400" b="1" smtClean="0">
              <a:solidFill>
                <a:srgbClr val="3333CC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5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3177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860425" indent="-1730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146175" indent="-1714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73188" indent="-1127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30388" indent="-1127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287588" indent="-1127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744788" indent="-1127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201988" indent="-1127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304800"/>
            <a:ext cx="752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609600" y="685800"/>
            <a:ext cx="8001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kumimoji="0" lang="en-US" sz="1800" smtClean="0">
              <a:solidFill>
                <a:srgbClr val="FC0128"/>
              </a:solidFill>
              <a:latin typeface="Arial" pitchFamily="34" charset="0"/>
            </a:endParaRPr>
          </a:p>
        </p:txBody>
      </p:sp>
      <p:sp>
        <p:nvSpPr>
          <p:cNvPr id="1029" name="Text Box 7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endParaRPr kumimoji="0" lang="en-US" sz="1800" smtClean="0">
              <a:solidFill>
                <a:srgbClr val="FC01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203200" indent="-20320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SzPct val="100000"/>
        <a:buChar char="°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2pPr>
      <a:lvl3pPr marL="12573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Char char="-"/>
        <a:defRPr b="1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nab30ISw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hyperlink" Target="https://www.youtube.com/watch?v=FMMHJlLduU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343400"/>
            <a:ext cx="6781800" cy="1905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Arithmetic for Computer</a:t>
            </a:r>
          </a:p>
        </p:txBody>
      </p:sp>
      <p:sp>
        <p:nvSpPr>
          <p:cNvPr id="2051" name="WordArt 1027"/>
          <p:cNvSpPr>
            <a:spLocks noChangeArrowheads="1" noChangeShapeType="1" noTextEdit="1"/>
          </p:cNvSpPr>
          <p:nvPr/>
        </p:nvSpPr>
        <p:spPr bwMode="auto">
          <a:xfrm>
            <a:off x="1066800" y="914400"/>
            <a:ext cx="7010400" cy="990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kumimoji="0" lang="en-US" sz="3600" b="1" kern="10" smtClean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376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669A-06C0-4ABB-9612-077AF2319FBC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operations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334000"/>
          </a:xfrm>
        </p:spPr>
        <p:txBody>
          <a:bodyPr/>
          <a:lstStyle/>
          <a:p>
            <a:r>
              <a:rPr lang="en-US"/>
              <a:t>Sometimes operations on individual bits needed:</a:t>
            </a:r>
          </a:p>
          <a:p>
            <a:pPr lvl="2">
              <a:buFont typeface="Monotype Sorts" pitchFamily="2" charset="2"/>
              <a:buNone/>
            </a:pPr>
            <a:endParaRPr lang="en-US"/>
          </a:p>
          <a:p>
            <a:pPr lvl="2">
              <a:buFont typeface="Monotype Sorts" pitchFamily="2" charset="2"/>
              <a:buNone/>
            </a:pPr>
            <a:r>
              <a:rPr lang="en-US"/>
              <a:t>Logic operation		C operation	MIPS instruction</a:t>
            </a:r>
          </a:p>
          <a:p>
            <a:pPr lvl="2">
              <a:buFont typeface="Monotype Sorts" pitchFamily="2" charset="2"/>
              <a:buNone/>
            </a:pPr>
            <a:r>
              <a:rPr lang="en-US"/>
              <a:t>Shift left logical		</a:t>
            </a:r>
            <a:r>
              <a:rPr lang="en-US">
                <a:latin typeface="Courier New" pitchFamily="49" charset="0"/>
              </a:rPr>
              <a:t>&lt;&lt;		sll</a:t>
            </a:r>
            <a:endParaRPr lang="en-US"/>
          </a:p>
          <a:p>
            <a:pPr lvl="2">
              <a:buFont typeface="Monotype Sorts" pitchFamily="2" charset="2"/>
              <a:buNone/>
            </a:pPr>
            <a:r>
              <a:rPr lang="en-US"/>
              <a:t>Shift right logical	</a:t>
            </a:r>
            <a:r>
              <a:rPr lang="en-US">
                <a:latin typeface="Courier New" pitchFamily="49" charset="0"/>
              </a:rPr>
              <a:t>&gt;&gt;		srl</a:t>
            </a:r>
          </a:p>
          <a:p>
            <a:pPr lvl="2">
              <a:buFont typeface="Monotype Sorts" pitchFamily="2" charset="2"/>
              <a:buNone/>
            </a:pPr>
            <a:r>
              <a:rPr lang="en-US"/>
              <a:t>Bit-by-bit AND		</a:t>
            </a:r>
            <a:r>
              <a:rPr lang="en-US">
                <a:latin typeface="Courier New" pitchFamily="49" charset="0"/>
              </a:rPr>
              <a:t>&amp;		and, andi</a:t>
            </a:r>
          </a:p>
          <a:p>
            <a:pPr lvl="2">
              <a:buFont typeface="Monotype Sorts" pitchFamily="2" charset="2"/>
              <a:buNone/>
            </a:pPr>
            <a:r>
              <a:rPr lang="en-US"/>
              <a:t>Bit-by-bit OR		</a:t>
            </a:r>
            <a:r>
              <a:rPr lang="en-US">
                <a:latin typeface="Courier New" pitchFamily="49" charset="0"/>
              </a:rPr>
              <a:t>|		or, ori</a:t>
            </a:r>
          </a:p>
          <a:p>
            <a:pPr lvl="2">
              <a:buFont typeface="Monotype Sorts" pitchFamily="2" charset="2"/>
              <a:buNone/>
            </a:pPr>
            <a:endParaRPr lang="en-US"/>
          </a:p>
          <a:p>
            <a:r>
              <a:rPr lang="en-US">
                <a:latin typeface="Courier New" pitchFamily="49" charset="0"/>
              </a:rPr>
              <a:t>and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andi</a:t>
            </a:r>
            <a:r>
              <a:rPr lang="en-US"/>
              <a:t> can be used to turn off some bits; </a:t>
            </a:r>
            <a:br>
              <a:rPr lang="en-US"/>
            </a:br>
            <a:r>
              <a:rPr lang="en-US">
                <a:latin typeface="Courier New" pitchFamily="49" charset="0"/>
              </a:rPr>
              <a:t>or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ori</a:t>
            </a:r>
            <a:r>
              <a:rPr lang="en-US"/>
              <a:t> turn on certain bits</a:t>
            </a:r>
          </a:p>
          <a:p>
            <a:r>
              <a:rPr lang="en-US"/>
              <a:t>Of course,  AND en OR can be used for logic operations. </a:t>
            </a:r>
          </a:p>
          <a:p>
            <a:pPr lvl="1"/>
            <a:r>
              <a:rPr lang="en-US"/>
              <a:t>Note: Language C’s logical AND (</a:t>
            </a:r>
            <a:r>
              <a:rPr lang="en-US">
                <a:latin typeface="Courier New" pitchFamily="49" charset="0"/>
              </a:rPr>
              <a:t>&amp;&amp;</a:t>
            </a:r>
            <a:r>
              <a:rPr lang="en-US"/>
              <a:t>) and  OR (</a:t>
            </a:r>
            <a:r>
              <a:rPr lang="en-US">
                <a:latin typeface="Courier New" pitchFamily="49" charset="0"/>
              </a:rPr>
              <a:t>||</a:t>
            </a:r>
            <a:r>
              <a:rPr lang="en-US"/>
              <a:t>) are </a:t>
            </a:r>
            <a:r>
              <a:rPr lang="en-US" i="1"/>
              <a:t>conditional</a:t>
            </a:r>
          </a:p>
          <a:p>
            <a:r>
              <a:rPr lang="en-US">
                <a:latin typeface="Courier New" pitchFamily="49" charset="0"/>
              </a:rPr>
              <a:t>andi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ori</a:t>
            </a:r>
            <a:r>
              <a:rPr lang="en-US"/>
              <a:t> perform no sign extension !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7033-8AAC-453C-9A3C-A4A5655FDB50}" type="slidenum">
              <a:rPr lang="en-US"/>
              <a:pPr/>
              <a:t>11</a:t>
            </a:fld>
            <a:endParaRPr lang="en-US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225425" y="312738"/>
            <a:ext cx="43084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Let's build an ALU to support the </a:t>
            </a:r>
            <a:r>
              <a:rPr lang="en-US">
                <a:latin typeface="Courier New" pitchFamily="49" charset="0"/>
              </a:rPr>
              <a:t>andi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ori</a:t>
            </a:r>
            <a:r>
              <a:rPr lang="en-US"/>
              <a:t> instructions</a:t>
            </a:r>
          </a:p>
          <a:p>
            <a:pPr lvl="1"/>
            <a:r>
              <a:rPr lang="en-US"/>
              <a:t>we'll just build a 1 bit ALU, and use 32 of them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177230" name="Group 78"/>
          <p:cNvGrpSpPr>
            <a:grpSpLocks/>
          </p:cNvGrpSpPr>
          <p:nvPr/>
        </p:nvGrpSpPr>
        <p:grpSpPr bwMode="auto">
          <a:xfrm>
            <a:off x="1828800" y="3733800"/>
            <a:ext cx="3406775" cy="1782763"/>
            <a:chOff x="648" y="1795"/>
            <a:chExt cx="2146" cy="1123"/>
          </a:xfrm>
        </p:grpSpPr>
        <p:sp>
          <p:nvSpPr>
            <p:cNvPr id="177156" name="Rectangle 4"/>
            <p:cNvSpPr>
              <a:spLocks noChangeArrowheads="1"/>
            </p:cNvSpPr>
            <p:nvPr/>
          </p:nvSpPr>
          <p:spPr bwMode="auto">
            <a:xfrm>
              <a:off x="648" y="2531"/>
              <a:ext cx="347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648" y="2270"/>
              <a:ext cx="347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grpSp>
          <p:nvGrpSpPr>
            <p:cNvPr id="177158" name="Group 6"/>
            <p:cNvGrpSpPr>
              <a:grpSpLocks/>
            </p:cNvGrpSpPr>
            <p:nvPr/>
          </p:nvGrpSpPr>
          <p:grpSpPr bwMode="auto">
            <a:xfrm>
              <a:off x="842" y="1795"/>
              <a:ext cx="1952" cy="1054"/>
              <a:chOff x="786" y="1345"/>
              <a:chExt cx="1952" cy="1054"/>
            </a:xfrm>
          </p:grpSpPr>
          <p:sp>
            <p:nvSpPr>
              <p:cNvPr id="177159" name="Rectangle 7"/>
              <p:cNvSpPr>
                <a:spLocks noChangeArrowheads="1"/>
              </p:cNvSpPr>
              <p:nvPr/>
            </p:nvSpPr>
            <p:spPr bwMode="auto">
              <a:xfrm>
                <a:off x="1140" y="1760"/>
                <a:ext cx="497" cy="6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0" name="Line 8"/>
              <p:cNvSpPr>
                <a:spLocks noChangeShapeType="1"/>
              </p:cNvSpPr>
              <p:nvPr/>
            </p:nvSpPr>
            <p:spPr bwMode="auto">
              <a:xfrm>
                <a:off x="786" y="2182"/>
                <a:ext cx="3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1" name="Line 9"/>
              <p:cNvSpPr>
                <a:spLocks noChangeShapeType="1"/>
              </p:cNvSpPr>
              <p:nvPr/>
            </p:nvSpPr>
            <p:spPr bwMode="auto">
              <a:xfrm>
                <a:off x="1420" y="1547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2" name="Rectangle 10"/>
              <p:cNvSpPr>
                <a:spLocks noChangeArrowheads="1"/>
              </p:cNvSpPr>
              <p:nvPr/>
            </p:nvSpPr>
            <p:spPr bwMode="auto">
              <a:xfrm>
                <a:off x="1444" y="1345"/>
                <a:ext cx="1294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l" defTabSz="904875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operation</a:t>
                </a:r>
              </a:p>
            </p:txBody>
          </p:sp>
          <p:sp>
            <p:nvSpPr>
              <p:cNvPr id="177163" name="Line 11"/>
              <p:cNvSpPr>
                <a:spLocks noChangeShapeType="1"/>
              </p:cNvSpPr>
              <p:nvPr/>
            </p:nvSpPr>
            <p:spPr bwMode="auto">
              <a:xfrm>
                <a:off x="786" y="1969"/>
                <a:ext cx="3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4" name="Line 12"/>
              <p:cNvSpPr>
                <a:spLocks noChangeShapeType="1"/>
              </p:cNvSpPr>
              <p:nvPr/>
            </p:nvSpPr>
            <p:spPr bwMode="auto">
              <a:xfrm>
                <a:off x="1638" y="2040"/>
                <a:ext cx="3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65" name="Rectangle 13"/>
              <p:cNvSpPr>
                <a:spLocks noChangeArrowheads="1"/>
              </p:cNvSpPr>
              <p:nvPr/>
            </p:nvSpPr>
            <p:spPr bwMode="auto">
              <a:xfrm>
                <a:off x="2012" y="1843"/>
                <a:ext cx="505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 algn="l" defTabSz="904875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800" b="1">
                    <a:solidFill>
                      <a:srgbClr val="000000"/>
                    </a:solidFill>
                    <a:latin typeface="Arial" charset="0"/>
                  </a:rPr>
                  <a:t>result</a:t>
                </a:r>
              </a:p>
            </p:txBody>
          </p:sp>
        </p:grpSp>
      </p:grpSp>
      <p:sp>
        <p:nvSpPr>
          <p:cNvPr id="177228" name="Rectangle 7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An ALU (arithmetic logic unit)</a:t>
            </a:r>
          </a:p>
        </p:txBody>
      </p:sp>
      <p:grpSp>
        <p:nvGrpSpPr>
          <p:cNvPr id="177231" name="Group 79"/>
          <p:cNvGrpSpPr>
            <a:grpSpLocks/>
          </p:cNvGrpSpPr>
          <p:nvPr/>
        </p:nvGrpSpPr>
        <p:grpSpPr bwMode="auto">
          <a:xfrm>
            <a:off x="8077200" y="1143000"/>
            <a:ext cx="825500" cy="5100638"/>
            <a:chOff x="5088" y="720"/>
            <a:chExt cx="520" cy="3213"/>
          </a:xfrm>
        </p:grpSpPr>
        <p:grpSp>
          <p:nvGrpSpPr>
            <p:cNvPr id="177179" name="Group 27"/>
            <p:cNvGrpSpPr>
              <a:grpSpLocks/>
            </p:cNvGrpSpPr>
            <p:nvPr/>
          </p:nvGrpSpPr>
          <p:grpSpPr bwMode="auto">
            <a:xfrm>
              <a:off x="5088" y="720"/>
              <a:ext cx="520" cy="299"/>
              <a:chOff x="4757" y="699"/>
              <a:chExt cx="520" cy="299"/>
            </a:xfrm>
          </p:grpSpPr>
          <p:sp>
            <p:nvSpPr>
              <p:cNvPr id="177180" name="Rectangle 28"/>
              <p:cNvSpPr>
                <a:spLocks noChangeArrowheads="1"/>
              </p:cNvSpPr>
              <p:nvPr/>
            </p:nvSpPr>
            <p:spPr bwMode="auto">
              <a:xfrm>
                <a:off x="4914" y="769"/>
                <a:ext cx="221" cy="22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81" name="Line 29"/>
              <p:cNvSpPr>
                <a:spLocks noChangeShapeType="1"/>
              </p:cNvSpPr>
              <p:nvPr/>
            </p:nvSpPr>
            <p:spPr bwMode="auto">
              <a:xfrm>
                <a:off x="4757" y="923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82" name="Line 30"/>
              <p:cNvSpPr>
                <a:spLocks noChangeShapeType="1"/>
              </p:cNvSpPr>
              <p:nvPr/>
            </p:nvSpPr>
            <p:spPr bwMode="auto">
              <a:xfrm>
                <a:off x="5036" y="699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83" name="Line 31"/>
              <p:cNvSpPr>
                <a:spLocks noChangeShapeType="1"/>
              </p:cNvSpPr>
              <p:nvPr/>
            </p:nvSpPr>
            <p:spPr bwMode="auto">
              <a:xfrm>
                <a:off x="4757" y="844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84" name="Line 32"/>
              <p:cNvSpPr>
                <a:spLocks noChangeShapeType="1"/>
              </p:cNvSpPr>
              <p:nvPr/>
            </p:nvSpPr>
            <p:spPr bwMode="auto">
              <a:xfrm>
                <a:off x="5136" y="868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7185" name="Group 33"/>
            <p:cNvGrpSpPr>
              <a:grpSpLocks/>
            </p:cNvGrpSpPr>
            <p:nvPr/>
          </p:nvGrpSpPr>
          <p:grpSpPr bwMode="auto">
            <a:xfrm>
              <a:off x="5088" y="1075"/>
              <a:ext cx="520" cy="299"/>
              <a:chOff x="4757" y="1054"/>
              <a:chExt cx="520" cy="299"/>
            </a:xfrm>
          </p:grpSpPr>
          <p:sp>
            <p:nvSpPr>
              <p:cNvPr id="177186" name="Rectangle 34"/>
              <p:cNvSpPr>
                <a:spLocks noChangeArrowheads="1"/>
              </p:cNvSpPr>
              <p:nvPr/>
            </p:nvSpPr>
            <p:spPr bwMode="auto">
              <a:xfrm>
                <a:off x="4914" y="1124"/>
                <a:ext cx="221" cy="22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87" name="Line 35"/>
              <p:cNvSpPr>
                <a:spLocks noChangeShapeType="1"/>
              </p:cNvSpPr>
              <p:nvPr/>
            </p:nvSpPr>
            <p:spPr bwMode="auto">
              <a:xfrm>
                <a:off x="4757" y="1278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88" name="Line 36"/>
              <p:cNvSpPr>
                <a:spLocks noChangeShapeType="1"/>
              </p:cNvSpPr>
              <p:nvPr/>
            </p:nvSpPr>
            <p:spPr bwMode="auto">
              <a:xfrm>
                <a:off x="5036" y="1054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89" name="Line 37"/>
              <p:cNvSpPr>
                <a:spLocks noChangeShapeType="1"/>
              </p:cNvSpPr>
              <p:nvPr/>
            </p:nvSpPr>
            <p:spPr bwMode="auto">
              <a:xfrm>
                <a:off x="4757" y="1199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90" name="Line 38"/>
              <p:cNvSpPr>
                <a:spLocks noChangeShapeType="1"/>
              </p:cNvSpPr>
              <p:nvPr/>
            </p:nvSpPr>
            <p:spPr bwMode="auto">
              <a:xfrm>
                <a:off x="5136" y="1223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7191" name="Group 39"/>
            <p:cNvGrpSpPr>
              <a:grpSpLocks/>
            </p:cNvGrpSpPr>
            <p:nvPr/>
          </p:nvGrpSpPr>
          <p:grpSpPr bwMode="auto">
            <a:xfrm>
              <a:off x="5088" y="1431"/>
              <a:ext cx="520" cy="299"/>
              <a:chOff x="4757" y="1410"/>
              <a:chExt cx="520" cy="299"/>
            </a:xfrm>
          </p:grpSpPr>
          <p:sp>
            <p:nvSpPr>
              <p:cNvPr id="177192" name="Rectangle 40"/>
              <p:cNvSpPr>
                <a:spLocks noChangeArrowheads="1"/>
              </p:cNvSpPr>
              <p:nvPr/>
            </p:nvSpPr>
            <p:spPr bwMode="auto">
              <a:xfrm>
                <a:off x="4914" y="1480"/>
                <a:ext cx="221" cy="22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93" name="Line 41"/>
              <p:cNvSpPr>
                <a:spLocks noChangeShapeType="1"/>
              </p:cNvSpPr>
              <p:nvPr/>
            </p:nvSpPr>
            <p:spPr bwMode="auto">
              <a:xfrm>
                <a:off x="4757" y="1634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94" name="Line 42"/>
              <p:cNvSpPr>
                <a:spLocks noChangeShapeType="1"/>
              </p:cNvSpPr>
              <p:nvPr/>
            </p:nvSpPr>
            <p:spPr bwMode="auto">
              <a:xfrm>
                <a:off x="5036" y="1410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95" name="Line 43"/>
              <p:cNvSpPr>
                <a:spLocks noChangeShapeType="1"/>
              </p:cNvSpPr>
              <p:nvPr/>
            </p:nvSpPr>
            <p:spPr bwMode="auto">
              <a:xfrm>
                <a:off x="4757" y="1555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96" name="Line 44"/>
              <p:cNvSpPr>
                <a:spLocks noChangeShapeType="1"/>
              </p:cNvSpPr>
              <p:nvPr/>
            </p:nvSpPr>
            <p:spPr bwMode="auto">
              <a:xfrm>
                <a:off x="5136" y="1578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7197" name="Group 45"/>
            <p:cNvGrpSpPr>
              <a:grpSpLocks/>
            </p:cNvGrpSpPr>
            <p:nvPr/>
          </p:nvGrpSpPr>
          <p:grpSpPr bwMode="auto">
            <a:xfrm>
              <a:off x="5088" y="1786"/>
              <a:ext cx="520" cy="299"/>
              <a:chOff x="4757" y="1765"/>
              <a:chExt cx="520" cy="299"/>
            </a:xfrm>
          </p:grpSpPr>
          <p:sp>
            <p:nvSpPr>
              <p:cNvPr id="177198" name="Rectangle 46"/>
              <p:cNvSpPr>
                <a:spLocks noChangeArrowheads="1"/>
              </p:cNvSpPr>
              <p:nvPr/>
            </p:nvSpPr>
            <p:spPr bwMode="auto">
              <a:xfrm>
                <a:off x="4914" y="1835"/>
                <a:ext cx="221" cy="22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199" name="Line 47"/>
              <p:cNvSpPr>
                <a:spLocks noChangeShapeType="1"/>
              </p:cNvSpPr>
              <p:nvPr/>
            </p:nvSpPr>
            <p:spPr bwMode="auto">
              <a:xfrm>
                <a:off x="4757" y="1989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00" name="Line 48"/>
              <p:cNvSpPr>
                <a:spLocks noChangeShapeType="1"/>
              </p:cNvSpPr>
              <p:nvPr/>
            </p:nvSpPr>
            <p:spPr bwMode="auto">
              <a:xfrm>
                <a:off x="5036" y="1765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01" name="Line 49"/>
              <p:cNvSpPr>
                <a:spLocks noChangeShapeType="1"/>
              </p:cNvSpPr>
              <p:nvPr/>
            </p:nvSpPr>
            <p:spPr bwMode="auto">
              <a:xfrm>
                <a:off x="4757" y="1910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02" name="Line 50"/>
              <p:cNvSpPr>
                <a:spLocks noChangeShapeType="1"/>
              </p:cNvSpPr>
              <p:nvPr/>
            </p:nvSpPr>
            <p:spPr bwMode="auto">
              <a:xfrm>
                <a:off x="5136" y="1934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7222" name="Group 70"/>
            <p:cNvGrpSpPr>
              <a:grpSpLocks/>
            </p:cNvGrpSpPr>
            <p:nvPr/>
          </p:nvGrpSpPr>
          <p:grpSpPr bwMode="auto">
            <a:xfrm>
              <a:off x="5088" y="3634"/>
              <a:ext cx="520" cy="299"/>
              <a:chOff x="4757" y="3613"/>
              <a:chExt cx="520" cy="299"/>
            </a:xfrm>
          </p:grpSpPr>
          <p:sp>
            <p:nvSpPr>
              <p:cNvPr id="177223" name="Rectangle 71"/>
              <p:cNvSpPr>
                <a:spLocks noChangeArrowheads="1"/>
              </p:cNvSpPr>
              <p:nvPr/>
            </p:nvSpPr>
            <p:spPr bwMode="auto">
              <a:xfrm>
                <a:off x="4914" y="3683"/>
                <a:ext cx="221" cy="22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24" name="Line 72"/>
              <p:cNvSpPr>
                <a:spLocks noChangeShapeType="1"/>
              </p:cNvSpPr>
              <p:nvPr/>
            </p:nvSpPr>
            <p:spPr bwMode="auto">
              <a:xfrm>
                <a:off x="4757" y="3837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25" name="Line 73"/>
              <p:cNvSpPr>
                <a:spLocks noChangeShapeType="1"/>
              </p:cNvSpPr>
              <p:nvPr/>
            </p:nvSpPr>
            <p:spPr bwMode="auto">
              <a:xfrm>
                <a:off x="5036" y="3613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26" name="Line 74"/>
              <p:cNvSpPr>
                <a:spLocks noChangeShapeType="1"/>
              </p:cNvSpPr>
              <p:nvPr/>
            </p:nvSpPr>
            <p:spPr bwMode="auto">
              <a:xfrm>
                <a:off x="4757" y="3758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227" name="Line 75"/>
              <p:cNvSpPr>
                <a:spLocks noChangeShapeType="1"/>
              </p:cNvSpPr>
              <p:nvPr/>
            </p:nvSpPr>
            <p:spPr bwMode="auto">
              <a:xfrm>
                <a:off x="5136" y="3782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7229" name="Line 77"/>
            <p:cNvSpPr>
              <a:spLocks noChangeShapeType="1"/>
            </p:cNvSpPr>
            <p:nvPr/>
          </p:nvSpPr>
          <p:spPr bwMode="auto">
            <a:xfrm>
              <a:off x="5376" y="2208"/>
              <a:ext cx="0" cy="12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34-734D-4D5E-A645-38103ECDD010}" type="slidenum">
              <a:rPr lang="en-US"/>
              <a:pPr/>
              <a:t>12</a:t>
            </a:fld>
            <a:endParaRPr 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225425" y="312738"/>
            <a:ext cx="36449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Selects one of the  inputs to be the output, based on a control input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Lets build our ALU and use a MUX to select the</a:t>
            </a:r>
            <a:br>
              <a:rPr lang="en-US"/>
            </a:br>
            <a:r>
              <a:rPr lang="en-US"/>
              <a:t>outcome for the chosen operation</a:t>
            </a:r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1219200" y="2133600"/>
            <a:ext cx="2366963" cy="1836738"/>
            <a:chOff x="710" y="1052"/>
            <a:chExt cx="1491" cy="1157"/>
          </a:xfrm>
        </p:grpSpPr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1243" y="1545"/>
              <a:ext cx="213" cy="664"/>
            </a:xfrm>
            <a:prstGeom prst="roundRect">
              <a:avLst>
                <a:gd name="adj" fmla="val 4641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>
              <a:off x="889" y="1968"/>
              <a:ext cx="3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3" name="Line 7"/>
            <p:cNvSpPr>
              <a:spLocks noChangeShapeType="1"/>
            </p:cNvSpPr>
            <p:nvPr/>
          </p:nvSpPr>
          <p:spPr bwMode="auto">
            <a:xfrm>
              <a:off x="1349" y="1325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1262" y="1052"/>
              <a:ext cx="363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8185" name="Line 9"/>
            <p:cNvSpPr>
              <a:spLocks noChangeShapeType="1"/>
            </p:cNvSpPr>
            <p:nvPr/>
          </p:nvSpPr>
          <p:spPr bwMode="auto">
            <a:xfrm>
              <a:off x="889" y="1755"/>
              <a:ext cx="3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6" name="Line 10"/>
            <p:cNvSpPr>
              <a:spLocks noChangeShapeType="1"/>
            </p:cNvSpPr>
            <p:nvPr/>
          </p:nvSpPr>
          <p:spPr bwMode="auto">
            <a:xfrm>
              <a:off x="1465" y="1881"/>
              <a:ext cx="3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1838" y="1683"/>
              <a:ext cx="363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710" y="1573"/>
              <a:ext cx="363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718" y="1794"/>
              <a:ext cx="363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</p:grp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2135188" y="3149600"/>
            <a:ext cx="5000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l" defTabSz="904875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2135188" y="3498850"/>
            <a:ext cx="5000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l" defTabSz="904875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Review:  The Multiplexor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3941763" y="2257425"/>
            <a:ext cx="3330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 i="1">
                <a:solidFill>
                  <a:schemeClr val="tx1"/>
                </a:solidFill>
              </a:rPr>
              <a:t>note: we call this a 2-input mux</a:t>
            </a:r>
          </a:p>
          <a:p>
            <a:pPr algn="l"/>
            <a:r>
              <a:rPr lang="en-US" sz="1800" b="1" i="1">
                <a:solidFill>
                  <a:schemeClr val="tx1"/>
                </a:solidFill>
              </a:rPr>
              <a:t>         even though it has 3 inputs!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E6BF-A1FC-4490-81BA-0014B56536D7}" type="slidenum">
              <a:rPr lang="en-US"/>
              <a:pPr/>
              <a:t>13</a:t>
            </a:fld>
            <a:endParaRPr lang="en-US"/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225425" y="312738"/>
            <a:ext cx="38211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848600" cy="2514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US"/>
              <a:t>Not easy to decide the “best” way to build something</a:t>
            </a:r>
          </a:p>
          <a:p>
            <a:pPr lvl="1"/>
            <a:r>
              <a:rPr lang="en-US"/>
              <a:t>Don't want too many inputs to a single gate</a:t>
            </a:r>
          </a:p>
          <a:p>
            <a:pPr lvl="1"/>
            <a:r>
              <a:rPr lang="en-US"/>
              <a:t>Don’t want to have to go through too many gates</a:t>
            </a:r>
          </a:p>
          <a:p>
            <a:pPr lvl="1"/>
            <a:r>
              <a:rPr lang="en-US"/>
              <a:t>For our purposes, ease of comprehension is important</a:t>
            </a:r>
          </a:p>
          <a:p>
            <a:pPr>
              <a:lnSpc>
                <a:spcPct val="110000"/>
              </a:lnSpc>
            </a:pPr>
            <a:r>
              <a:rPr lang="en-US"/>
              <a:t>Let's look at a 1-bit ALU for addition (= full-adder):</a:t>
            </a:r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Different Implementations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5410200" y="3733800"/>
            <a:ext cx="3419475" cy="63817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rgbClr val="003399"/>
                </a:solidFill>
                <a:latin typeface="Courier New" pitchFamily="49" charset="0"/>
              </a:rPr>
              <a:t>c</a:t>
            </a:r>
            <a:r>
              <a:rPr lang="en-US" sz="1800" b="1" baseline="-25000">
                <a:solidFill>
                  <a:srgbClr val="003399"/>
                </a:solidFill>
                <a:latin typeface="Courier New" pitchFamily="49" charset="0"/>
              </a:rPr>
              <a:t>out</a:t>
            </a:r>
            <a:r>
              <a:rPr lang="en-US" sz="1800" b="1">
                <a:solidFill>
                  <a:srgbClr val="003399"/>
                </a:solidFill>
                <a:latin typeface="Courier New" pitchFamily="49" charset="0"/>
              </a:rPr>
              <a:t> = a b + a c</a:t>
            </a:r>
            <a:r>
              <a:rPr lang="en-US" sz="1800" b="1" baseline="-25000">
                <a:solidFill>
                  <a:srgbClr val="003399"/>
                </a:solidFill>
                <a:latin typeface="Courier New" pitchFamily="49" charset="0"/>
              </a:rPr>
              <a:t>in</a:t>
            </a:r>
            <a:r>
              <a:rPr lang="en-US" sz="1800" b="1">
                <a:solidFill>
                  <a:srgbClr val="003399"/>
                </a:solidFill>
                <a:latin typeface="Courier New" pitchFamily="49" charset="0"/>
              </a:rPr>
              <a:t> + b c</a:t>
            </a:r>
            <a:r>
              <a:rPr lang="en-US" sz="1800" b="1" baseline="-25000">
                <a:solidFill>
                  <a:srgbClr val="003399"/>
                </a:solidFill>
                <a:latin typeface="Courier New" pitchFamily="49" charset="0"/>
              </a:rPr>
              <a:t>in</a:t>
            </a:r>
          </a:p>
          <a:p>
            <a:pPr algn="l"/>
            <a:r>
              <a:rPr lang="en-US" sz="1800" b="1">
                <a:solidFill>
                  <a:srgbClr val="003399"/>
                </a:solidFill>
                <a:latin typeface="Courier New" pitchFamily="49" charset="0"/>
              </a:rPr>
              <a:t>sum = a xor b xor c</a:t>
            </a:r>
            <a:r>
              <a:rPr lang="en-US" sz="1800" b="1" baseline="-25000">
                <a:solidFill>
                  <a:srgbClr val="003399"/>
                </a:solidFill>
                <a:latin typeface="Courier New" pitchFamily="49" charset="0"/>
              </a:rPr>
              <a:t>in</a:t>
            </a:r>
            <a:endParaRPr lang="en-US" sz="1800" baseline="-25000">
              <a:solidFill>
                <a:srgbClr val="003399"/>
              </a:solidFill>
              <a:latin typeface="Courier New" pitchFamily="49" charset="0"/>
            </a:endParaRPr>
          </a:p>
        </p:txBody>
      </p:sp>
      <p:sp>
        <p:nvSpPr>
          <p:cNvPr id="179242" name="Text Box 42"/>
          <p:cNvSpPr txBox="1">
            <a:spLocks noChangeArrowheads="1"/>
          </p:cNvSpPr>
          <p:nvPr/>
        </p:nvSpPr>
        <p:spPr bwMode="auto">
          <a:xfrm>
            <a:off x="914400" y="5700713"/>
            <a:ext cx="64420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sz="2000">
                <a:latin typeface="Arial" charset="0"/>
              </a:rPr>
              <a:t>   How could we build a 1-bit ALU for add, and, and or?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sz="2000">
                <a:latin typeface="Arial" charset="0"/>
              </a:rPr>
              <a:t>   How could we build a 32-bit ALU?</a:t>
            </a:r>
          </a:p>
        </p:txBody>
      </p:sp>
      <p:grpSp>
        <p:nvGrpSpPr>
          <p:cNvPr id="179260" name="Group 60"/>
          <p:cNvGrpSpPr>
            <a:grpSpLocks/>
          </p:cNvGrpSpPr>
          <p:nvPr/>
        </p:nvGrpSpPr>
        <p:grpSpPr bwMode="auto">
          <a:xfrm>
            <a:off x="1514475" y="3352800"/>
            <a:ext cx="2965450" cy="2271713"/>
            <a:chOff x="954" y="2112"/>
            <a:chExt cx="1868" cy="1431"/>
          </a:xfrm>
        </p:grpSpPr>
        <p:sp>
          <p:nvSpPr>
            <p:cNvPr id="179213" name="Freeform 13"/>
            <p:cNvSpPr>
              <a:spLocks/>
            </p:cNvSpPr>
            <p:nvPr/>
          </p:nvSpPr>
          <p:spPr bwMode="auto">
            <a:xfrm>
              <a:off x="1500" y="2476"/>
              <a:ext cx="702" cy="653"/>
            </a:xfrm>
            <a:custGeom>
              <a:avLst/>
              <a:gdLst/>
              <a:ahLst/>
              <a:cxnLst>
                <a:cxn ang="0">
                  <a:pos x="699" y="653"/>
                </a:cxn>
                <a:cxn ang="0">
                  <a:pos x="702" y="0"/>
                </a:cxn>
                <a:cxn ang="0">
                  <a:pos x="0" y="0"/>
                </a:cxn>
                <a:cxn ang="0">
                  <a:pos x="0" y="653"/>
                </a:cxn>
                <a:cxn ang="0">
                  <a:pos x="702" y="653"/>
                </a:cxn>
                <a:cxn ang="0">
                  <a:pos x="702" y="653"/>
                </a:cxn>
                <a:cxn ang="0">
                  <a:pos x="699" y="653"/>
                </a:cxn>
              </a:cxnLst>
              <a:rect l="0" t="0" r="r" b="b"/>
              <a:pathLst>
                <a:path w="702" h="653">
                  <a:moveTo>
                    <a:pt x="699" y="653"/>
                  </a:moveTo>
                  <a:lnTo>
                    <a:pt x="702" y="0"/>
                  </a:lnTo>
                  <a:lnTo>
                    <a:pt x="0" y="0"/>
                  </a:lnTo>
                  <a:lnTo>
                    <a:pt x="0" y="653"/>
                  </a:lnTo>
                  <a:lnTo>
                    <a:pt x="702" y="653"/>
                  </a:lnTo>
                  <a:lnTo>
                    <a:pt x="702" y="653"/>
                  </a:lnTo>
                  <a:lnTo>
                    <a:pt x="699" y="653"/>
                  </a:lnTo>
                  <a:close/>
                </a:path>
              </a:pathLst>
            </a:custGeom>
            <a:solidFill>
              <a:srgbClr val="FCE9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241" name="Text Box 41"/>
            <p:cNvSpPr txBox="1">
              <a:spLocks noChangeArrowheads="1"/>
            </p:cNvSpPr>
            <p:nvPr/>
          </p:nvSpPr>
          <p:spPr bwMode="auto">
            <a:xfrm>
              <a:off x="1488" y="3312"/>
              <a:ext cx="8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CarryOut</a:t>
              </a:r>
            </a:p>
          </p:txBody>
        </p:sp>
        <p:sp>
          <p:nvSpPr>
            <p:cNvPr id="179243" name="Text Box 43"/>
            <p:cNvSpPr txBox="1">
              <a:spLocks noChangeArrowheads="1"/>
            </p:cNvSpPr>
            <p:nvPr/>
          </p:nvSpPr>
          <p:spPr bwMode="auto">
            <a:xfrm>
              <a:off x="1531" y="2112"/>
              <a:ext cx="71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CarryIn</a:t>
              </a:r>
            </a:p>
          </p:txBody>
        </p:sp>
        <p:sp>
          <p:nvSpPr>
            <p:cNvPr id="179244" name="Text Box 44"/>
            <p:cNvSpPr txBox="1">
              <a:spLocks noChangeArrowheads="1"/>
            </p:cNvSpPr>
            <p:nvPr/>
          </p:nvSpPr>
          <p:spPr bwMode="auto">
            <a:xfrm>
              <a:off x="2448" y="2688"/>
              <a:ext cx="37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Sum</a:t>
              </a:r>
            </a:p>
          </p:txBody>
        </p:sp>
        <p:sp>
          <p:nvSpPr>
            <p:cNvPr id="179248" name="Line 48"/>
            <p:cNvSpPr>
              <a:spLocks noChangeShapeType="1"/>
            </p:cNvSpPr>
            <p:nvPr/>
          </p:nvSpPr>
          <p:spPr bwMode="auto">
            <a:xfrm>
              <a:off x="1824" y="2304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250" name="Line 50"/>
            <p:cNvSpPr>
              <a:spLocks noChangeShapeType="1"/>
            </p:cNvSpPr>
            <p:nvPr/>
          </p:nvSpPr>
          <p:spPr bwMode="auto">
            <a:xfrm>
              <a:off x="1824" y="3120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256" name="Line 56"/>
            <p:cNvSpPr>
              <a:spLocks noChangeShapeType="1"/>
            </p:cNvSpPr>
            <p:nvPr/>
          </p:nvSpPr>
          <p:spPr bwMode="auto">
            <a:xfrm>
              <a:off x="2208" y="2784"/>
              <a:ext cx="24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257" name="Rectangle 57"/>
            <p:cNvSpPr>
              <a:spLocks noChangeArrowheads="1"/>
            </p:cNvSpPr>
            <p:nvPr/>
          </p:nvSpPr>
          <p:spPr bwMode="auto">
            <a:xfrm>
              <a:off x="1488" y="2496"/>
              <a:ext cx="720" cy="62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258" name="Text Box 58"/>
            <p:cNvSpPr txBox="1">
              <a:spLocks noChangeArrowheads="1"/>
            </p:cNvSpPr>
            <p:nvPr/>
          </p:nvSpPr>
          <p:spPr bwMode="auto">
            <a:xfrm>
              <a:off x="954" y="2492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urier New" pitchFamily="49" charset="0"/>
                </a:rPr>
                <a:t>a</a:t>
              </a:r>
            </a:p>
          </p:txBody>
        </p:sp>
        <p:sp>
          <p:nvSpPr>
            <p:cNvPr id="179259" name="Text Box 59"/>
            <p:cNvSpPr txBox="1">
              <a:spLocks noChangeArrowheads="1"/>
            </p:cNvSpPr>
            <p:nvPr/>
          </p:nvSpPr>
          <p:spPr bwMode="auto">
            <a:xfrm>
              <a:off x="960" y="2876"/>
              <a:ext cx="2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urier New" pitchFamily="49" charset="0"/>
                </a:rPr>
                <a:t>b</a:t>
              </a:r>
            </a:p>
          </p:txBody>
        </p:sp>
        <p:sp>
          <p:nvSpPr>
            <p:cNvPr id="179245" name="Text Box 45"/>
            <p:cNvSpPr txBox="1">
              <a:spLocks noChangeArrowheads="1"/>
            </p:cNvSpPr>
            <p:nvPr/>
          </p:nvSpPr>
          <p:spPr bwMode="auto">
            <a:xfrm>
              <a:off x="1728" y="2640"/>
              <a:ext cx="22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9246" name="Line 46"/>
            <p:cNvSpPr>
              <a:spLocks noChangeShapeType="1"/>
            </p:cNvSpPr>
            <p:nvPr/>
          </p:nvSpPr>
          <p:spPr bwMode="auto">
            <a:xfrm>
              <a:off x="1200" y="2640"/>
              <a:ext cx="28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9247" name="Line 47"/>
            <p:cNvSpPr>
              <a:spLocks noChangeShapeType="1"/>
            </p:cNvSpPr>
            <p:nvPr/>
          </p:nvSpPr>
          <p:spPr bwMode="auto">
            <a:xfrm>
              <a:off x="1200" y="2976"/>
              <a:ext cx="28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A450-C9AE-4500-B5C9-154153620C81}" type="slidenum">
              <a:rPr lang="en-US"/>
              <a:pPr/>
              <a:t>14</a:t>
            </a:fld>
            <a:endParaRPr lang="en-US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225425" y="312738"/>
            <a:ext cx="31448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Building a 32 bit ALU</a:t>
            </a:r>
          </a:p>
        </p:txBody>
      </p:sp>
      <p:pic>
        <p:nvPicPr>
          <p:cNvPr id="18022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3733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22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914400"/>
            <a:ext cx="4191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6075-1DB3-4633-8229-E28068B054F7}" type="slidenum">
              <a:rPr lang="en-US"/>
              <a:pPr/>
              <a:t>15</a:t>
            </a:fld>
            <a:endParaRPr lang="en-US"/>
          </a:p>
        </p:txBody>
      </p:sp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225425" y="312738"/>
            <a:ext cx="49609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Two's complement approach:  just negate </a:t>
            </a:r>
            <a:r>
              <a:rPr lang="en-US" b="1"/>
              <a:t>b</a:t>
            </a:r>
            <a:r>
              <a:rPr lang="en-US"/>
              <a:t> and add</a:t>
            </a:r>
          </a:p>
          <a:p>
            <a:r>
              <a:rPr lang="en-US"/>
              <a:t>How do we negate?</a:t>
            </a:r>
            <a:br>
              <a:rPr lang="en-US"/>
            </a:br>
            <a:endParaRPr lang="en-US"/>
          </a:p>
          <a:p>
            <a:r>
              <a:rPr lang="en-US"/>
              <a:t>A very clever solution: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What about subtraction  (a – b)  ?</a:t>
            </a:r>
          </a:p>
        </p:txBody>
      </p:sp>
      <p:pic>
        <p:nvPicPr>
          <p:cNvPr id="181253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514600"/>
            <a:ext cx="5410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344F-1CB9-4A9D-BE61-D8B92D2AB14D}" type="slidenum">
              <a:rPr lang="en-US"/>
              <a:pPr/>
              <a:t>16</a:t>
            </a:fld>
            <a:endParaRPr lang="en-US"/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25425" y="312738"/>
            <a:ext cx="43465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130000"/>
              </a:lnSpc>
            </a:pPr>
            <a:r>
              <a:rPr lang="en-US"/>
              <a:t>Need to support the set-on-less-than instruction (</a:t>
            </a:r>
            <a:r>
              <a:rPr lang="en-US">
                <a:latin typeface="Courier New" pitchFamily="49" charset="0"/>
              </a:rPr>
              <a:t>slt</a:t>
            </a:r>
            <a:r>
              <a:rPr lang="en-US"/>
              <a:t>)</a:t>
            </a:r>
          </a:p>
          <a:p>
            <a:pPr lvl="1">
              <a:lnSpc>
                <a:spcPct val="130000"/>
              </a:lnSpc>
            </a:pPr>
            <a:r>
              <a:rPr lang="en-US"/>
              <a:t>remember:  </a:t>
            </a:r>
            <a:r>
              <a:rPr lang="en-US">
                <a:latin typeface="Courier New" pitchFamily="49" charset="0"/>
              </a:rPr>
              <a:t>slt rd,rs,rt</a:t>
            </a:r>
            <a:r>
              <a:rPr lang="en-US"/>
              <a:t> is an arithmetic instruction</a:t>
            </a:r>
          </a:p>
          <a:p>
            <a:pPr lvl="1">
              <a:lnSpc>
                <a:spcPct val="130000"/>
              </a:lnSpc>
            </a:pPr>
            <a:r>
              <a:rPr lang="en-US"/>
              <a:t>produces a 1 if </a:t>
            </a:r>
            <a:r>
              <a:rPr lang="en-US">
                <a:latin typeface="Courier New" pitchFamily="49" charset="0"/>
              </a:rPr>
              <a:t>rs &lt; rt</a:t>
            </a:r>
            <a:r>
              <a:rPr lang="en-US"/>
              <a:t> and 0 otherwise</a:t>
            </a:r>
          </a:p>
          <a:p>
            <a:pPr lvl="1">
              <a:lnSpc>
                <a:spcPct val="130000"/>
              </a:lnSpc>
            </a:pPr>
            <a:r>
              <a:rPr lang="en-US"/>
              <a:t>use subtraction:  (a-b) &lt; 0 implies a &lt; b</a:t>
            </a:r>
          </a:p>
          <a:p>
            <a:pPr lvl="1">
              <a:lnSpc>
                <a:spcPct val="13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Need to support test for equality </a:t>
            </a:r>
          </a:p>
          <a:p>
            <a:pPr lvl="1">
              <a:lnSpc>
                <a:spcPct val="130000"/>
              </a:lnSpc>
            </a:pPr>
            <a:r>
              <a:rPr lang="en-US">
                <a:latin typeface="Courier New" pitchFamily="49" charset="0"/>
              </a:rPr>
              <a:t>beq $t5, $t6, label</a:t>
            </a:r>
          </a:p>
          <a:p>
            <a:pPr lvl="1">
              <a:lnSpc>
                <a:spcPct val="130000"/>
              </a:lnSpc>
            </a:pPr>
            <a:r>
              <a:rPr lang="en-US"/>
              <a:t>jump to</a:t>
            </a:r>
            <a:r>
              <a:rPr lang="en-US">
                <a:latin typeface="Courier" pitchFamily="49" charset="0"/>
              </a:rPr>
              <a:t> label</a:t>
            </a:r>
            <a:r>
              <a:rPr lang="en-US"/>
              <a:t>  if  </a:t>
            </a:r>
            <a:r>
              <a:rPr lang="en-US">
                <a:latin typeface="Courier" pitchFamily="49" charset="0"/>
              </a:rPr>
              <a:t>$t5 = $t6</a:t>
            </a:r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use subtraction:  (a-b) = 0 implies a = b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Tailoring the ALU to the MIPS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3352800" cy="762000"/>
          </a:xfrm>
          <a:noFill/>
          <a:ln/>
        </p:spPr>
        <p:txBody>
          <a:bodyPr lIns="90488" tIns="44450" rIns="90488" bIns="44450"/>
          <a:lstStyle/>
          <a:p>
            <a:r>
              <a:rPr lang="en-US" sz="4000" dirty="0"/>
              <a:t>Supporting '</a:t>
            </a:r>
            <a:r>
              <a:rPr lang="en-US" sz="4000" dirty="0" err="1"/>
              <a:t>slt</a:t>
            </a:r>
            <a:r>
              <a:rPr lang="en-US" sz="4000" dirty="0"/>
              <a:t>'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3276600" cy="76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000"/>
              <a:t>Can we figure out the idea?</a:t>
            </a:r>
            <a:br>
              <a:rPr lang="en-US" sz="2000"/>
            </a:br>
            <a:r>
              <a:rPr lang="en-US" sz="2000"/>
              <a:t>(fig. 4.17 2</a:t>
            </a:r>
            <a:r>
              <a:rPr lang="en-US" sz="2000" baseline="30000"/>
              <a:t>nd</a:t>
            </a:r>
            <a:r>
              <a:rPr lang="en-US" sz="2000"/>
              <a:t> ed.)</a:t>
            </a:r>
          </a:p>
        </p:txBody>
      </p:sp>
      <p:pic>
        <p:nvPicPr>
          <p:cNvPr id="183300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1957" y="24384"/>
            <a:ext cx="3962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301" name="Line 5"/>
          <p:cNvSpPr>
            <a:spLocks noChangeShapeType="1"/>
          </p:cNvSpPr>
          <p:nvPr/>
        </p:nvSpPr>
        <p:spPr bwMode="auto">
          <a:xfrm>
            <a:off x="0" y="838200"/>
            <a:ext cx="38465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3505200" y="2133600"/>
            <a:ext cx="11064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 sz="2000" b="1">
                <a:solidFill>
                  <a:srgbClr val="003399"/>
                </a:solidFill>
              </a:rPr>
              <a:t>bits 0-30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3657600" y="5943600"/>
            <a:ext cx="7969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 sz="2000" b="1">
                <a:solidFill>
                  <a:srgbClr val="003399"/>
                </a:solidFill>
              </a:rPr>
              <a:t>bit 31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792788" cy="368300"/>
          </a:xfrm>
        </p:spPr>
        <p:txBody>
          <a:bodyPr/>
          <a:lstStyle/>
          <a:p>
            <a:r>
              <a:rPr lang="en-US" smtClean="0"/>
              <a:t>Overflow in two’s complement addition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789113"/>
          </a:xfrm>
        </p:spPr>
        <p:txBody>
          <a:bodyPr/>
          <a:lstStyle/>
          <a:p>
            <a:r>
              <a:rPr lang="en-US" smtClean="0"/>
              <a:t>Definition:  When two values of the same signs are added:</a:t>
            </a:r>
          </a:p>
          <a:p>
            <a:pPr lvl="1"/>
            <a:r>
              <a:rPr lang="en-US" sz="2000" smtClean="0"/>
              <a:t>Result won’t fit in the number of bits provided</a:t>
            </a:r>
          </a:p>
          <a:p>
            <a:pPr lvl="1"/>
            <a:r>
              <a:rPr lang="en-US" sz="2000" smtClean="0"/>
              <a:t>Result has the opposite sign.</a:t>
            </a:r>
          </a:p>
          <a:p>
            <a:endParaRPr lang="en-US" sz="2000" smtClean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457200" y="3505200"/>
            <a:ext cx="8445500" cy="2717800"/>
            <a:chOff x="240" y="1520"/>
            <a:chExt cx="6079" cy="2094"/>
          </a:xfrm>
        </p:grpSpPr>
        <p:sp>
          <p:nvSpPr>
            <p:cNvPr id="33797" name="AutoShape 11"/>
            <p:cNvSpPr>
              <a:spLocks noChangeArrowheads="1"/>
            </p:cNvSpPr>
            <p:nvPr/>
          </p:nvSpPr>
          <p:spPr bwMode="auto">
            <a:xfrm rot="10800000">
              <a:off x="1872" y="2112"/>
              <a:ext cx="674" cy="694"/>
            </a:xfrm>
            <a:prstGeom prst="moon">
              <a:avLst>
                <a:gd name="adj" fmla="val 82292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0" lang="en-US" sz="1800" smtClean="0">
                <a:solidFill>
                  <a:srgbClr val="FC0128"/>
                </a:solidFill>
                <a:latin typeface="Arial" pitchFamily="34" charset="0"/>
              </a:endParaRPr>
            </a:p>
          </p:txBody>
        </p:sp>
        <p:sp>
          <p:nvSpPr>
            <p:cNvPr id="33798" name="Arc 12"/>
            <p:cNvSpPr>
              <a:spLocks/>
            </p:cNvSpPr>
            <p:nvPr/>
          </p:nvSpPr>
          <p:spPr bwMode="auto">
            <a:xfrm rot="10800000">
              <a:off x="1584" y="2112"/>
              <a:ext cx="335" cy="682"/>
            </a:xfrm>
            <a:custGeom>
              <a:avLst/>
              <a:gdLst>
                <a:gd name="T0" fmla="*/ 3 w 21600"/>
                <a:gd name="T1" fmla="*/ 12 h 37241"/>
                <a:gd name="T2" fmla="*/ 3 w 21600"/>
                <a:gd name="T3" fmla="*/ 0 h 37241"/>
                <a:gd name="T4" fmla="*/ 5 w 21600"/>
                <a:gd name="T5" fmla="*/ 6 h 372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241"/>
                <a:gd name="T11" fmla="*/ 21600 w 21600"/>
                <a:gd name="T12" fmla="*/ 37241 h 37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241" fill="none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</a:path>
                <a:path w="21600" h="37241" stroke="0" extrusionOk="0">
                  <a:moveTo>
                    <a:pt x="10899" y="37240"/>
                  </a:moveTo>
                  <a:cubicBezTo>
                    <a:pt x="4160" y="33397"/>
                    <a:pt x="0" y="26235"/>
                    <a:pt x="0" y="18478"/>
                  </a:cubicBezTo>
                  <a:cubicBezTo>
                    <a:pt x="-1" y="10920"/>
                    <a:pt x="3949" y="3913"/>
                    <a:pt x="10414" y="-1"/>
                  </a:cubicBezTo>
                  <a:lnTo>
                    <a:pt x="21600" y="18478"/>
                  </a:lnTo>
                  <a:lnTo>
                    <a:pt x="10899" y="3724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0" lang="en-US" sz="1800" smtClean="0">
                <a:solidFill>
                  <a:srgbClr val="FC0128"/>
                </a:solidFill>
                <a:latin typeface="Arial" pitchFamily="34" charset="0"/>
              </a:endParaRPr>
            </a:p>
          </p:txBody>
        </p:sp>
        <p:sp>
          <p:nvSpPr>
            <p:cNvPr id="33799" name="Line 13"/>
            <p:cNvSpPr>
              <a:spLocks noChangeShapeType="1"/>
            </p:cNvSpPr>
            <p:nvPr/>
          </p:nvSpPr>
          <p:spPr bwMode="auto">
            <a:xfrm rot="10800000">
              <a:off x="1632" y="2304"/>
              <a:ext cx="33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0" lang="en-US" sz="1800" smtClean="0">
                <a:solidFill>
                  <a:srgbClr val="FC0128"/>
                </a:solidFill>
                <a:latin typeface="Arial" pitchFamily="34" charset="0"/>
              </a:endParaRPr>
            </a:p>
          </p:txBody>
        </p:sp>
        <p:sp>
          <p:nvSpPr>
            <p:cNvPr id="33800" name="Line 14"/>
            <p:cNvSpPr>
              <a:spLocks noChangeShapeType="1"/>
            </p:cNvSpPr>
            <p:nvPr/>
          </p:nvSpPr>
          <p:spPr bwMode="auto">
            <a:xfrm rot="10800000" flipH="1">
              <a:off x="1440" y="2640"/>
              <a:ext cx="5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0" lang="en-US" sz="1800" smtClean="0">
                <a:solidFill>
                  <a:srgbClr val="FC0128"/>
                </a:solidFill>
                <a:latin typeface="Arial" pitchFamily="34" charset="0"/>
              </a:endParaRPr>
            </a:p>
          </p:txBody>
        </p:sp>
        <p:sp>
          <p:nvSpPr>
            <p:cNvPr id="33801" name="Line 15"/>
            <p:cNvSpPr>
              <a:spLocks noChangeShapeType="1"/>
            </p:cNvSpPr>
            <p:nvPr/>
          </p:nvSpPr>
          <p:spPr bwMode="auto">
            <a:xfrm rot="10800000">
              <a:off x="2544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0" lang="en-US" sz="1800" smtClean="0">
                <a:solidFill>
                  <a:srgbClr val="FC0128"/>
                </a:solidFill>
                <a:latin typeface="Arial" pitchFamily="34" charset="0"/>
              </a:endParaRPr>
            </a:p>
          </p:txBody>
        </p:sp>
        <p:sp>
          <p:nvSpPr>
            <p:cNvPr id="33802" name="Line 21"/>
            <p:cNvSpPr>
              <a:spLocks noChangeShapeType="1"/>
            </p:cNvSpPr>
            <p:nvPr/>
          </p:nvSpPr>
          <p:spPr bwMode="auto">
            <a:xfrm>
              <a:off x="2976" y="201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0" lang="en-US" sz="1800" smtClean="0">
                <a:solidFill>
                  <a:srgbClr val="FC0128"/>
                </a:solidFill>
                <a:latin typeface="Arial" pitchFamily="34" charset="0"/>
              </a:endParaRPr>
            </a:p>
          </p:txBody>
        </p:sp>
        <p:sp>
          <p:nvSpPr>
            <p:cNvPr id="33803" name="Line 22"/>
            <p:cNvSpPr>
              <a:spLocks noChangeShapeType="1"/>
            </p:cNvSpPr>
            <p:nvPr/>
          </p:nvSpPr>
          <p:spPr bwMode="auto">
            <a:xfrm flipH="1">
              <a:off x="2880" y="2448"/>
              <a:ext cx="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0" lang="en-US" sz="1800" smtClean="0">
                <a:solidFill>
                  <a:srgbClr val="FC0128"/>
                </a:solidFill>
                <a:latin typeface="Arial" pitchFamily="34" charset="0"/>
              </a:endParaRPr>
            </a:p>
          </p:txBody>
        </p:sp>
        <p:sp>
          <p:nvSpPr>
            <p:cNvPr id="33804" name="Text Box 24"/>
            <p:cNvSpPr txBox="1">
              <a:spLocks noChangeArrowheads="1"/>
            </p:cNvSpPr>
            <p:nvPr/>
          </p:nvSpPr>
          <p:spPr bwMode="auto">
            <a:xfrm>
              <a:off x="2215" y="1520"/>
              <a:ext cx="142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kumimoji="0" lang="en-US" sz="3200" smtClean="0">
                  <a:solidFill>
                    <a:srgbClr val="000000"/>
                  </a:solidFill>
                  <a:latin typeface="Tahoma" pitchFamily="34" charset="0"/>
                </a:rPr>
                <a:t>Overflow?</a:t>
              </a:r>
            </a:p>
          </p:txBody>
        </p:sp>
        <p:sp>
          <p:nvSpPr>
            <p:cNvPr id="33805" name="Text Box 26"/>
            <p:cNvSpPr txBox="1">
              <a:spLocks noChangeArrowheads="1"/>
            </p:cNvSpPr>
            <p:nvPr/>
          </p:nvSpPr>
          <p:spPr bwMode="auto">
            <a:xfrm>
              <a:off x="912" y="2441"/>
              <a:ext cx="6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kumimoji="0" lang="en-US" sz="3200" smtClean="0">
                  <a:solidFill>
                    <a:srgbClr val="000000"/>
                  </a:solidFill>
                  <a:latin typeface="Tahoma" pitchFamily="34" charset="0"/>
                </a:rPr>
                <a:t>C</a:t>
              </a:r>
              <a:r>
                <a:rPr kumimoji="0" lang="en-US" sz="3200" baseline="-25000" smtClean="0">
                  <a:solidFill>
                    <a:srgbClr val="000000"/>
                  </a:solidFill>
                  <a:latin typeface="Tahoma" pitchFamily="34" charset="0"/>
                </a:rPr>
                <a:t>N-1</a:t>
              </a:r>
              <a:endParaRPr kumimoji="0" lang="en-US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3806" name="Text Box 27"/>
            <p:cNvSpPr txBox="1">
              <a:spLocks noChangeArrowheads="1"/>
            </p:cNvSpPr>
            <p:nvPr/>
          </p:nvSpPr>
          <p:spPr bwMode="auto">
            <a:xfrm>
              <a:off x="898" y="2057"/>
              <a:ext cx="442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kumimoji="0" lang="en-US" sz="3200" smtClean="0">
                  <a:solidFill>
                    <a:srgbClr val="000000"/>
                  </a:solidFill>
                  <a:latin typeface="Tahoma" pitchFamily="34" charset="0"/>
                </a:rPr>
                <a:t>C</a:t>
              </a:r>
              <a:r>
                <a:rPr kumimoji="0" lang="en-US" sz="3200" baseline="-25000" smtClean="0">
                  <a:solidFill>
                    <a:srgbClr val="000000"/>
                  </a:solidFill>
                  <a:latin typeface="Tahoma" pitchFamily="34" charset="0"/>
                </a:rPr>
                <a:t>N</a:t>
              </a:r>
              <a:endParaRPr kumimoji="0" lang="en-US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3807" name="Text Box 29"/>
            <p:cNvSpPr txBox="1">
              <a:spLocks noChangeArrowheads="1"/>
            </p:cNvSpPr>
            <p:nvPr/>
          </p:nvSpPr>
          <p:spPr bwMode="auto">
            <a:xfrm>
              <a:off x="240" y="3167"/>
              <a:ext cx="607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itchFamily="34" charset="0"/>
                </a:defRPr>
              </a:lvl9pPr>
            </a:lstStyle>
            <a:p>
              <a:pPr algn="l"/>
              <a:r>
                <a:rPr kumimoji="0" lang="en-US" sz="3200" smtClean="0">
                  <a:solidFill>
                    <a:srgbClr val="005400"/>
                  </a:solidFill>
                  <a:latin typeface="Tahoma" pitchFamily="34" charset="0"/>
                </a:rPr>
                <a:t>Assumes an N-bit adder, with bit N-1 the MSB</a:t>
              </a:r>
              <a:endParaRPr kumimoji="0" lang="en-US" smtClean="0">
                <a:solidFill>
                  <a:srgbClr val="0054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5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495800" y="1055688"/>
            <a:ext cx="136525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sz="3200" dirty="0" smtClean="0">
                <a:solidFill>
                  <a:srgbClr val="FC0128"/>
                </a:solidFill>
                <a:latin typeface="Tahoma" pitchFamily="34" charset="0"/>
              </a:rPr>
              <a:t>10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 1101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 1010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--------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 </a:t>
            </a:r>
            <a:r>
              <a:rPr kumimoji="0" lang="en-US" sz="3200" dirty="0" smtClean="0">
                <a:solidFill>
                  <a:srgbClr val="063DE8"/>
                </a:solidFill>
                <a:latin typeface="Tahoma" pitchFamily="34" charset="0"/>
              </a:rPr>
              <a:t>0111</a:t>
            </a:r>
            <a:endParaRPr kumimoji="0" lang="en-US" sz="2800" dirty="0" smtClean="0">
              <a:solidFill>
                <a:srgbClr val="063DE8"/>
              </a:solidFill>
              <a:latin typeface="Tahoma" pitchFamily="34" charset="0"/>
            </a:endParaRPr>
          </a:p>
          <a:p>
            <a:pPr algn="l"/>
            <a:endParaRPr kumimoji="0" lang="en-US" sz="2800" dirty="0" smtClean="0">
              <a:solidFill>
                <a:srgbClr val="005400"/>
              </a:solidFill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048000" y="1055688"/>
            <a:ext cx="136525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sz="3200" dirty="0" smtClean="0">
                <a:solidFill>
                  <a:srgbClr val="FC0128"/>
                </a:solidFill>
                <a:latin typeface="Tahoma" pitchFamily="34" charset="0"/>
              </a:rPr>
              <a:t>11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 1110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 1101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--------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 </a:t>
            </a:r>
            <a:r>
              <a:rPr kumimoji="0" lang="en-US" sz="3200" dirty="0" smtClean="0">
                <a:solidFill>
                  <a:srgbClr val="063DE8"/>
                </a:solidFill>
                <a:latin typeface="Tahoma" pitchFamily="34" charset="0"/>
              </a:rPr>
              <a:t>1011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47800" y="1055688"/>
            <a:ext cx="136525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dirty="0" smtClean="0">
                <a:solidFill>
                  <a:srgbClr val="FC0128"/>
                </a:solidFill>
                <a:latin typeface="Tahoma" pitchFamily="34" charset="0"/>
              </a:rPr>
              <a:t>01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 0011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 0110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--------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 </a:t>
            </a:r>
            <a:r>
              <a:rPr kumimoji="0" lang="en-US" sz="3200" dirty="0" smtClean="0">
                <a:solidFill>
                  <a:srgbClr val="063DE8"/>
                </a:solidFill>
                <a:latin typeface="Tahoma" pitchFamily="34" charset="0"/>
              </a:rPr>
              <a:t>1001</a:t>
            </a:r>
            <a:endParaRPr kumimoji="0" lang="en-US" sz="2800" dirty="0" smtClean="0">
              <a:solidFill>
                <a:srgbClr val="063DE8"/>
              </a:solidFill>
              <a:latin typeface="Tahoma" pitchFamily="34" charset="0"/>
            </a:endParaRPr>
          </a:p>
          <a:p>
            <a:pPr algn="l"/>
            <a:endParaRPr kumimoji="0" lang="en-US" sz="2800" dirty="0" smtClean="0">
              <a:solidFill>
                <a:srgbClr val="063DE8"/>
              </a:solidFill>
              <a:latin typeface="Tahoma" pitchFamily="34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52400" y="1055688"/>
            <a:ext cx="136525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smtClean="0">
                <a:solidFill>
                  <a:srgbClr val="FC0128"/>
                </a:solidFill>
                <a:latin typeface="Tahoma" pitchFamily="34" charset="0"/>
              </a:rPr>
              <a:t>00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0010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0011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--------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</a:t>
            </a:r>
            <a:r>
              <a:rPr kumimoji="0" lang="en-US" sz="3200" smtClean="0">
                <a:solidFill>
                  <a:srgbClr val="063DE8"/>
                </a:solidFill>
                <a:latin typeface="Tahoma" pitchFamily="34" charset="0"/>
              </a:rPr>
              <a:t>0101</a:t>
            </a:r>
            <a:endParaRPr kumimoji="0" lang="en-US" sz="2800" smtClean="0">
              <a:solidFill>
                <a:srgbClr val="063DE8"/>
              </a:solidFill>
              <a:latin typeface="Tahoma" pitchFamily="34" charset="0"/>
            </a:endParaRPr>
          </a:p>
          <a:p>
            <a:pPr algn="l"/>
            <a:endParaRPr kumimoji="0" lang="en-US" sz="2800" smtClean="0">
              <a:solidFill>
                <a:srgbClr val="005400"/>
              </a:solidFill>
              <a:latin typeface="Tahoma" pitchFamily="34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943600" y="1055688"/>
            <a:ext cx="136525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smtClean="0">
                <a:solidFill>
                  <a:srgbClr val="FC0128"/>
                </a:solidFill>
                <a:latin typeface="Tahoma" pitchFamily="34" charset="0"/>
              </a:rPr>
              <a:t>00</a:t>
            </a:r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  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0010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1100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--------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</a:t>
            </a:r>
            <a:r>
              <a:rPr kumimoji="0" lang="en-US" sz="3200" smtClean="0">
                <a:solidFill>
                  <a:srgbClr val="063DE8"/>
                </a:solidFill>
                <a:latin typeface="Tahoma" pitchFamily="34" charset="0"/>
              </a:rPr>
              <a:t>1110</a:t>
            </a:r>
            <a:endParaRPr kumimoji="0" lang="en-US" sz="2800" smtClean="0">
              <a:solidFill>
                <a:srgbClr val="063DE8"/>
              </a:solidFill>
              <a:latin typeface="Tahoma" pitchFamily="34" charset="0"/>
            </a:endParaRPr>
          </a:p>
          <a:p>
            <a:pPr algn="l"/>
            <a:endParaRPr kumimoji="0" lang="en-US" sz="2800" smtClean="0">
              <a:solidFill>
                <a:srgbClr val="005400"/>
              </a:solidFill>
              <a:latin typeface="Tahoma" pitchFamily="34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543800" y="1055688"/>
            <a:ext cx="136525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smtClean="0">
                <a:solidFill>
                  <a:srgbClr val="FC0128"/>
                </a:solidFill>
                <a:latin typeface="Tahoma" pitchFamily="34" charset="0"/>
              </a:rPr>
              <a:t>11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1110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0100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--------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 </a:t>
            </a:r>
            <a:r>
              <a:rPr kumimoji="0" lang="en-US" sz="3200" smtClean="0">
                <a:solidFill>
                  <a:srgbClr val="063DE8"/>
                </a:solidFill>
                <a:latin typeface="Tahoma" pitchFamily="34" charset="0"/>
              </a:rPr>
              <a:t>0010</a:t>
            </a:r>
            <a:endParaRPr kumimoji="0" lang="en-US" sz="2800" smtClean="0">
              <a:solidFill>
                <a:srgbClr val="063DE8"/>
              </a:solidFill>
              <a:latin typeface="Tahoma" pitchFamily="34" charset="0"/>
            </a:endParaRPr>
          </a:p>
          <a:p>
            <a:pPr algn="l"/>
            <a:endParaRPr kumimoji="0" lang="en-US" sz="2800" smtClean="0">
              <a:solidFill>
                <a:srgbClr val="063DE8"/>
              </a:solidFill>
              <a:latin typeface="Tahoma" pitchFamily="34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193925" y="4681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endParaRPr kumimoji="0" lang="en-US" smtClean="0">
              <a:solidFill>
                <a:srgbClr val="005400"/>
              </a:solidFill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09600" y="136525"/>
            <a:ext cx="4573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sz="2800" smtClean="0">
                <a:solidFill>
                  <a:srgbClr val="081D58"/>
                </a:solidFill>
                <a:latin typeface="Tahoma" pitchFamily="34" charset="0"/>
              </a:rPr>
              <a:t>Addition cases and overflow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752600" y="5246688"/>
            <a:ext cx="885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OFL</a:t>
            </a:r>
            <a:endParaRPr kumimoji="0" lang="en-US" dirty="0" smtClean="0">
              <a:solidFill>
                <a:srgbClr val="005400"/>
              </a:solidFill>
              <a:latin typeface="Tahoma" pitchFamily="34" charset="0"/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800600" y="5246688"/>
            <a:ext cx="885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OFL</a:t>
            </a:r>
            <a:endParaRPr kumimoji="0" lang="en-US" dirty="0" smtClean="0">
              <a:solidFill>
                <a:srgbClr val="005400"/>
              </a:solidFill>
              <a:latin typeface="Tahoma" pitchFamily="34" charset="0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96900" y="3692526"/>
            <a:ext cx="4064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2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3</a:t>
            </a:r>
          </a:p>
          <a:p>
            <a:pPr algn="l"/>
            <a:r>
              <a:rPr kumimoji="0" lang="en-US" sz="3200" smtClean="0">
                <a:solidFill>
                  <a:srgbClr val="063DE8"/>
                </a:solidFill>
                <a:latin typeface="Tahoma" pitchFamily="34" charset="0"/>
              </a:rPr>
              <a:t>5</a:t>
            </a:r>
            <a:endParaRPr kumimoji="0" lang="en-US" smtClean="0">
              <a:solidFill>
                <a:srgbClr val="063DE8"/>
              </a:solidFill>
              <a:latin typeface="Tahoma" pitchFamily="34" charset="0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981200" y="3722688"/>
            <a:ext cx="5540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3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6</a:t>
            </a:r>
          </a:p>
          <a:p>
            <a:pPr algn="l"/>
            <a:r>
              <a:rPr kumimoji="0" lang="en-US" sz="3200" dirty="0" smtClean="0">
                <a:solidFill>
                  <a:srgbClr val="063DE8"/>
                </a:solidFill>
                <a:latin typeface="Tahoma" pitchFamily="34" charset="0"/>
              </a:rPr>
              <a:t>-7</a:t>
            </a:r>
            <a:endParaRPr kumimoji="0" lang="en-US" dirty="0" smtClean="0">
              <a:solidFill>
                <a:srgbClr val="063DE8"/>
              </a:solidFill>
              <a:latin typeface="Tahoma" pitchFamily="34" charset="0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581400" y="3722688"/>
            <a:ext cx="5540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-2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-3</a:t>
            </a:r>
          </a:p>
          <a:p>
            <a:pPr algn="l"/>
            <a:r>
              <a:rPr kumimoji="0" lang="en-US" sz="3200" dirty="0" smtClean="0">
                <a:solidFill>
                  <a:srgbClr val="063DE8"/>
                </a:solidFill>
                <a:latin typeface="Tahoma" pitchFamily="34" charset="0"/>
              </a:rPr>
              <a:t>-5</a:t>
            </a:r>
            <a:endParaRPr kumimoji="0" lang="en-US" dirty="0" smtClean="0">
              <a:solidFill>
                <a:srgbClr val="063DE8"/>
              </a:solidFill>
              <a:latin typeface="Tahoma" pitchFamily="34" charset="0"/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029200" y="3646488"/>
            <a:ext cx="5540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-3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-6</a:t>
            </a:r>
          </a:p>
          <a:p>
            <a:pPr algn="l"/>
            <a:r>
              <a:rPr kumimoji="0" lang="en-US" sz="3200" dirty="0" smtClean="0">
                <a:solidFill>
                  <a:srgbClr val="005400"/>
                </a:solidFill>
                <a:latin typeface="Tahoma" pitchFamily="34" charset="0"/>
              </a:rPr>
              <a:t> </a:t>
            </a:r>
            <a:r>
              <a:rPr kumimoji="0" lang="en-US" sz="3200" dirty="0" smtClean="0">
                <a:solidFill>
                  <a:srgbClr val="063DE8"/>
                </a:solidFill>
                <a:latin typeface="Tahoma" pitchFamily="34" charset="0"/>
              </a:rPr>
              <a:t>7</a:t>
            </a:r>
            <a:endParaRPr kumimoji="0" lang="en-US" dirty="0" smtClean="0">
              <a:solidFill>
                <a:srgbClr val="063DE8"/>
              </a:solidFill>
              <a:latin typeface="Tahoma" pitchFamily="34" charset="0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477000" y="3646488"/>
            <a:ext cx="5540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2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-4</a:t>
            </a:r>
          </a:p>
          <a:p>
            <a:pPr algn="l"/>
            <a:r>
              <a:rPr kumimoji="0" lang="en-US" sz="3200" smtClean="0">
                <a:solidFill>
                  <a:srgbClr val="063DE8"/>
                </a:solidFill>
                <a:latin typeface="Tahoma" pitchFamily="34" charset="0"/>
              </a:rPr>
              <a:t>-2</a:t>
            </a:r>
            <a:endParaRPr kumimoji="0" lang="en-US" smtClean="0">
              <a:solidFill>
                <a:srgbClr val="063DE8"/>
              </a:solidFill>
              <a:latin typeface="Tahoma" pitchFamily="34" charset="0"/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8077200" y="3646488"/>
            <a:ext cx="5540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-2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4</a:t>
            </a:r>
          </a:p>
          <a:p>
            <a:pPr algn="l"/>
            <a:r>
              <a:rPr kumimoji="0" lang="en-US" sz="3200" smtClean="0">
                <a:solidFill>
                  <a:srgbClr val="005400"/>
                </a:solidFill>
                <a:latin typeface="Tahoma" pitchFamily="34" charset="0"/>
              </a:rPr>
              <a:t> </a:t>
            </a:r>
            <a:r>
              <a:rPr kumimoji="0" lang="en-US" sz="3200" smtClean="0">
                <a:solidFill>
                  <a:srgbClr val="063DE8"/>
                </a:solidFill>
                <a:latin typeface="Tahoma" pitchFamily="34" charset="0"/>
              </a:rPr>
              <a:t>2</a:t>
            </a:r>
            <a:endParaRPr kumimoji="0" lang="en-US" smtClean="0">
              <a:solidFill>
                <a:srgbClr val="063DE8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US" sz="4000" smtClean="0">
                <a:solidFill>
                  <a:schemeClr val="accent2"/>
                </a:solidFill>
                <a:latin typeface="Georgia" pitchFamily="18" charset="0"/>
              </a:rPr>
              <a:t>Positive Binary Numbers</a:t>
            </a:r>
          </a:p>
        </p:txBody>
      </p:sp>
      <p:pic>
        <p:nvPicPr>
          <p:cNvPr id="30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077200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8912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8641-22AC-408D-ACBF-45D300D7D3A8}" type="slidenum">
              <a:rPr lang="en-US"/>
              <a:pPr/>
              <a:t>20</a:t>
            </a:fld>
            <a:endParaRPr lang="en-US"/>
          </a:p>
        </p:txBody>
      </p:sp>
      <p:pic>
        <p:nvPicPr>
          <p:cNvPr id="18432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0" y="381000"/>
            <a:ext cx="53721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2819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Supporting the ‘slt’ operation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8E7B-C503-451D-BB07-1B63C5341870}" type="slidenum">
              <a:rPr lang="en-US"/>
              <a:pPr/>
              <a:t>21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4038600" cy="990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Test for equality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3352800" cy="47244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a-b = 0 </a:t>
            </a:r>
            <a:r>
              <a:rPr lang="en-US">
                <a:sym typeface="Symbol" pitchFamily="18" charset="2"/>
              </a:rPr>
              <a:t>a=b</a:t>
            </a:r>
          </a:p>
          <a:p>
            <a:r>
              <a:rPr lang="en-US"/>
              <a:t>Notice control lines: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000">
                <a:latin typeface="Courier New" pitchFamily="49" charset="0"/>
              </a:rPr>
              <a:t>000 = and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001 = or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010 = add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110 = subtract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111 = slt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/>
            </a:r>
            <a:br>
              <a:rPr lang="en-US" sz="2000">
                <a:latin typeface="Courier New" pitchFamily="49" charset="0"/>
              </a:rPr>
            </a:br>
            <a:endParaRPr lang="en-US" sz="2000">
              <a:latin typeface="Courier New" pitchFamily="49" charset="0"/>
            </a:endParaRP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52400" y="4800600"/>
            <a:ext cx="33337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1600" b="1" i="1">
                <a:solidFill>
                  <a:schemeClr val="tx1"/>
                </a:solidFill>
              </a:rPr>
              <a:t>Note:  signal Zero is a 1 when the </a:t>
            </a:r>
            <a:br>
              <a:rPr lang="en-US" sz="1600" b="1" i="1">
                <a:solidFill>
                  <a:schemeClr val="tx1"/>
                </a:solidFill>
              </a:rPr>
            </a:br>
            <a:r>
              <a:rPr lang="en-US" sz="1600" b="1" i="1">
                <a:solidFill>
                  <a:schemeClr val="tx1"/>
                </a:solidFill>
              </a:rPr>
              <a:t>   result is zero!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1600" b="1" i="1">
                <a:solidFill>
                  <a:schemeClr val="tx1"/>
                </a:solidFill>
              </a:rPr>
              <a:t>The Zero output is always calculated</a:t>
            </a:r>
          </a:p>
        </p:txBody>
      </p:sp>
      <p:pic>
        <p:nvPicPr>
          <p:cNvPr id="185349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762000"/>
            <a:ext cx="5486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C5BD-9057-4690-8BE8-D600BB878892}" type="slidenum">
              <a:rPr lang="en-US"/>
              <a:pPr/>
              <a:t>22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 symbol</a:t>
            </a:r>
          </a:p>
        </p:txBody>
      </p:sp>
      <p:sp>
        <p:nvSpPr>
          <p:cNvPr id="186371" name="Freeform 3"/>
          <p:cNvSpPr>
            <a:spLocks/>
          </p:cNvSpPr>
          <p:nvPr/>
        </p:nvSpPr>
        <p:spPr bwMode="auto">
          <a:xfrm>
            <a:off x="3343275" y="2124075"/>
            <a:ext cx="1228725" cy="3209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4" y="582"/>
              </a:cxn>
              <a:cxn ang="0">
                <a:pos x="774" y="1494"/>
              </a:cxn>
              <a:cxn ang="0">
                <a:pos x="6" y="2022"/>
              </a:cxn>
              <a:cxn ang="0">
                <a:pos x="6" y="1350"/>
              </a:cxn>
              <a:cxn ang="0">
                <a:pos x="336" y="1050"/>
              </a:cxn>
              <a:cxn ang="0">
                <a:pos x="0" y="768"/>
              </a:cxn>
              <a:cxn ang="0">
                <a:pos x="0" y="0"/>
              </a:cxn>
            </a:cxnLst>
            <a:rect l="0" t="0" r="r" b="b"/>
            <a:pathLst>
              <a:path w="774" h="2022">
                <a:moveTo>
                  <a:pt x="0" y="0"/>
                </a:moveTo>
                <a:lnTo>
                  <a:pt x="774" y="582"/>
                </a:lnTo>
                <a:lnTo>
                  <a:pt x="774" y="1494"/>
                </a:lnTo>
                <a:lnTo>
                  <a:pt x="6" y="2022"/>
                </a:lnTo>
                <a:lnTo>
                  <a:pt x="6" y="1350"/>
                </a:lnTo>
                <a:lnTo>
                  <a:pt x="336" y="1050"/>
                </a:lnTo>
                <a:lnTo>
                  <a:pt x="0" y="768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733800" y="3505200"/>
            <a:ext cx="8112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5562600" y="3048000"/>
            <a:ext cx="7080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>
                <a:solidFill>
                  <a:schemeClr val="tx1"/>
                </a:solidFill>
              </a:rPr>
              <a:t>zero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562600" y="3581400"/>
            <a:ext cx="860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5562600" y="4114800"/>
            <a:ext cx="12842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>
                <a:solidFill>
                  <a:schemeClr val="tx1"/>
                </a:solidFill>
              </a:rPr>
              <a:t>overflow</a:t>
            </a: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3222625" y="1371600"/>
            <a:ext cx="13335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2051050" y="2667000"/>
            <a:ext cx="3190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1965325" y="4648200"/>
            <a:ext cx="336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3352800" y="5562600"/>
            <a:ext cx="13001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>
                <a:solidFill>
                  <a:schemeClr val="tx1"/>
                </a:solidFill>
              </a:rPr>
              <a:t>carry-out</a:t>
            </a:r>
          </a:p>
        </p:txBody>
      </p:sp>
      <p:sp>
        <p:nvSpPr>
          <p:cNvPr id="186380" name="Line 12"/>
          <p:cNvSpPr>
            <a:spLocks noChangeShapeType="1"/>
          </p:cNvSpPr>
          <p:nvPr/>
        </p:nvSpPr>
        <p:spPr bwMode="auto">
          <a:xfrm>
            <a:off x="2667000" y="4800600"/>
            <a:ext cx="68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1" name="Line 13"/>
          <p:cNvSpPr>
            <a:spLocks noChangeShapeType="1"/>
          </p:cNvSpPr>
          <p:nvPr/>
        </p:nvSpPr>
        <p:spPr bwMode="auto">
          <a:xfrm>
            <a:off x="2667000" y="2819400"/>
            <a:ext cx="68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2" name="Line 14"/>
          <p:cNvSpPr>
            <a:spLocks noChangeShapeType="1"/>
          </p:cNvSpPr>
          <p:nvPr/>
        </p:nvSpPr>
        <p:spPr bwMode="auto">
          <a:xfrm>
            <a:off x="4572000" y="3733800"/>
            <a:ext cx="68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4572000" y="4343400"/>
            <a:ext cx="68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4572000" y="3276600"/>
            <a:ext cx="68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4038600" y="1828800"/>
            <a:ext cx="0" cy="8382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4038600" y="4876800"/>
            <a:ext cx="0" cy="762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 flipH="1">
            <a:off x="4800600" y="3657600"/>
            <a:ext cx="15240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 flipH="1">
            <a:off x="2895600" y="2743200"/>
            <a:ext cx="15240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9" name="Line 21"/>
          <p:cNvSpPr>
            <a:spLocks noChangeShapeType="1"/>
          </p:cNvSpPr>
          <p:nvPr/>
        </p:nvSpPr>
        <p:spPr bwMode="auto">
          <a:xfrm flipH="1">
            <a:off x="2819400" y="4724400"/>
            <a:ext cx="152400" cy="1524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2667000" y="4495800"/>
            <a:ext cx="38735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 sz="16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86391" name="Text Box 23"/>
          <p:cNvSpPr txBox="1">
            <a:spLocks noChangeArrowheads="1"/>
          </p:cNvSpPr>
          <p:nvPr/>
        </p:nvSpPr>
        <p:spPr bwMode="auto">
          <a:xfrm>
            <a:off x="2743200" y="2514600"/>
            <a:ext cx="38735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 sz="16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86392" name="Text Box 24"/>
          <p:cNvSpPr txBox="1">
            <a:spLocks noChangeArrowheads="1"/>
          </p:cNvSpPr>
          <p:nvPr/>
        </p:nvSpPr>
        <p:spPr bwMode="auto">
          <a:xfrm>
            <a:off x="4648200" y="3429000"/>
            <a:ext cx="38735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0" lang="en-US" sz="1600">
                <a:solidFill>
                  <a:schemeClr val="tx1"/>
                </a:solidFill>
              </a:rPr>
              <a:t>32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B648-9A09-46B2-A240-E2B5594E1140}" type="slidenum">
              <a:rPr lang="en-US"/>
              <a:pPr/>
              <a:t>23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990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Conclusions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486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US" dirty="0"/>
              <a:t>We can build an ALU to support the MIPS instruction set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key idea:  use multiplexor to select the output we want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can efficiently perform subtraction using two’s complement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can replicate a 1-bit ALU to produce a 32-bit ALU</a:t>
            </a:r>
          </a:p>
          <a:p>
            <a:pPr>
              <a:lnSpc>
                <a:spcPct val="110000"/>
              </a:lnSpc>
            </a:pPr>
            <a:r>
              <a:rPr lang="en-US" dirty="0"/>
              <a:t>Important points about hardware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of the gates are always working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not efficient from energy perspective !!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speed of a gate is affected by the number of connected outputs it has to drive (so-called Fan-Out)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speed of a circuit is affected by the number of gates in series</a:t>
            </a:r>
            <a:br>
              <a:rPr lang="en-US" dirty="0"/>
            </a:br>
            <a:r>
              <a:rPr lang="en-US" dirty="0"/>
              <a:t>	(on the “critical path” or the “deepest level of logic”)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Unit of measure: FO4 = inverter with Fan-Out of 4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P4 (heavily </a:t>
            </a:r>
            <a:r>
              <a:rPr lang="en-US" dirty="0" err="1"/>
              <a:t>superpipelined</a:t>
            </a:r>
            <a:r>
              <a:rPr lang="en-US" dirty="0"/>
              <a:t>) has about 15 FO4 critical path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9A9A-05CD-447A-96FF-AC2664CB007D}" type="slidenum">
              <a:rPr lang="en-US"/>
              <a:pPr/>
              <a:t>24</a:t>
            </a:fld>
            <a:endParaRPr lang="en-US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225425" y="312738"/>
            <a:ext cx="20542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More complicated than addition</a:t>
            </a:r>
          </a:p>
          <a:p>
            <a:pPr lvl="1"/>
            <a:r>
              <a:rPr lang="en-US" dirty="0"/>
              <a:t>accomplished via shifting and addition</a:t>
            </a:r>
          </a:p>
          <a:p>
            <a:r>
              <a:rPr lang="en-US" dirty="0"/>
              <a:t>More time and more area</a:t>
            </a:r>
          </a:p>
          <a:p>
            <a:r>
              <a:rPr lang="en-US" dirty="0"/>
              <a:t>Let's look at 3 versions based on </a:t>
            </a:r>
            <a:r>
              <a:rPr lang="en-US" dirty="0" smtClean="0"/>
              <a:t>grade school </a:t>
            </a:r>
            <a:r>
              <a:rPr lang="en-US" dirty="0"/>
              <a:t>algorithm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		    0010</a:t>
            </a:r>
            <a:r>
              <a:rPr lang="en-US" sz="1800" dirty="0">
                <a:latin typeface="Times New Roman" charset="0"/>
              </a:rPr>
              <a:t>     (multiplicand)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__</a:t>
            </a:r>
            <a:r>
              <a:rPr lang="en-US" u="sng" dirty="0"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_</a:t>
            </a:r>
            <a:r>
              <a:rPr lang="en-US" u="sng" dirty="0">
                <a:latin typeface="Courier New" pitchFamily="49" charset="0"/>
              </a:rPr>
              <a:t>1011</a:t>
            </a:r>
            <a:r>
              <a:rPr lang="en-US" sz="1800" dirty="0">
                <a:latin typeface="Times New Roman" charset="0"/>
              </a:rPr>
              <a:t>     (multiplier)</a:t>
            </a:r>
            <a:r>
              <a:rPr lang="en-US" u="sng" dirty="0">
                <a:latin typeface="Courier New" pitchFamily="49" charset="0"/>
              </a:rPr>
              <a:t/>
            </a:r>
            <a:br>
              <a:rPr lang="en-US" u="sng" dirty="0">
                <a:latin typeface="Courier New" pitchFamily="49" charset="0"/>
              </a:rPr>
            </a:br>
            <a:endParaRPr lang="en-US" dirty="0"/>
          </a:p>
          <a:p>
            <a:r>
              <a:rPr lang="en-US" dirty="0"/>
              <a:t>Negative numbers:  convert and multiply</a:t>
            </a:r>
          </a:p>
          <a:p>
            <a:pPr lvl="1"/>
            <a:r>
              <a:rPr lang="en-US" dirty="0"/>
              <a:t>there are better techniques, </a:t>
            </a:r>
            <a:r>
              <a:rPr lang="en-US" dirty="0" smtClean="0"/>
              <a:t>we will  </a:t>
            </a:r>
            <a:r>
              <a:rPr lang="en-US" dirty="0"/>
              <a:t>look at them </a:t>
            </a:r>
            <a:r>
              <a:rPr lang="en-US" dirty="0" smtClean="0"/>
              <a:t>later</a:t>
            </a:r>
            <a:endParaRPr lang="en-US" dirty="0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Multiplication </a:t>
            </a:r>
            <a:r>
              <a:rPr lang="en-US" dirty="0" smtClean="0"/>
              <a:t>(0)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65C1-9EE9-47C5-83FC-31F8C1AE278D}" type="slidenum">
              <a:rPr lang="en-US"/>
              <a:pPr/>
              <a:t>25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267200" cy="9906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Multiplication </a:t>
            </a:r>
            <a:r>
              <a:rPr lang="en-US" dirty="0" smtClean="0"/>
              <a:t>(1)</a:t>
            </a:r>
            <a:endParaRPr lang="en-US" dirty="0"/>
          </a:p>
        </p:txBody>
      </p:sp>
      <p:pic>
        <p:nvPicPr>
          <p:cNvPr id="193539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914400"/>
            <a:ext cx="44989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540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90800"/>
            <a:ext cx="46577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2963863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kumimoji="0" lang="en-US">
                <a:solidFill>
                  <a:srgbClr val="003399"/>
                </a:solidFill>
              </a:rPr>
              <a:t>First implementation</a:t>
            </a:r>
          </a:p>
          <a:p>
            <a:pPr algn="l"/>
            <a:r>
              <a:rPr kumimoji="0" lang="en-US">
                <a:solidFill>
                  <a:srgbClr val="003399"/>
                </a:solidFill>
              </a:rPr>
              <a:t>Product initialized to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2163-5090-429C-A76F-F01675EF87A4}" type="slidenum">
              <a:rPr lang="en-US"/>
              <a:pPr/>
              <a:t>26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001000" cy="9906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Multiplication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9456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743200"/>
            <a:ext cx="4657725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64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4238" y="685800"/>
            <a:ext cx="437356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365125" y="1447800"/>
            <a:ext cx="20542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kumimoji="0" lang="en-US">
                <a:solidFill>
                  <a:srgbClr val="003399"/>
                </a:solidFill>
              </a:rPr>
              <a:t>Second 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859-115A-49EB-9807-6EB6A6505140}" type="slidenum">
              <a:rPr lang="en-US"/>
              <a:pPr/>
              <a:t>27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9906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Multiplication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19558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412432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588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838200"/>
            <a:ext cx="426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593725" y="1189038"/>
            <a:ext cx="4314825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kumimoji="0" lang="en-US">
                <a:solidFill>
                  <a:srgbClr val="003399"/>
                </a:solidFill>
              </a:rPr>
              <a:t>Final version</a:t>
            </a:r>
          </a:p>
          <a:p>
            <a:pPr algn="l"/>
            <a:r>
              <a:rPr kumimoji="0" lang="en-US">
                <a:solidFill>
                  <a:srgbClr val="003399"/>
                </a:solidFill>
              </a:rPr>
              <a:t>Product initialized with multiplier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1950"/>
            <a:ext cx="8763000" cy="1676400"/>
          </a:xfrm>
        </p:spPr>
        <p:txBody>
          <a:bodyPr/>
          <a:lstStyle/>
          <a:p>
            <a:r>
              <a:rPr lang="en-US" dirty="0" smtClean="0"/>
              <a:t>Example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Use the Final version of multiplication algorithm to find  9 x 12 = 108 multiplier 12 and multiplicand 9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TU/e Processor Design 5Z032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45AA-D51D-441E-88CC-BDBBAB56C4F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0" y="2667000"/>
            <a:ext cx="85127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0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xample  2    Alg. 3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dirty="0" smtClean="0"/>
              <a:t>2 * 3 =?    </a:t>
            </a:r>
            <a:r>
              <a:rPr lang="en-US" sz="2400" dirty="0" err="1" smtClean="0"/>
              <a:t>Mcand</a:t>
            </a:r>
            <a:r>
              <a:rPr lang="en-US" sz="2400" dirty="0" smtClean="0"/>
              <a:t> =2  </a:t>
            </a:r>
            <a:r>
              <a:rPr lang="en-US" sz="2400" dirty="0" err="1" smtClean="0"/>
              <a:t>Mtlier</a:t>
            </a:r>
            <a:r>
              <a:rPr lang="en-US" sz="2400" dirty="0" smtClean="0"/>
              <a:t> = 3  each size is 4 bits  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45AA-D51D-441E-88CC-BDBBAB56C4F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 descr="Step 2: Booth Algorithm&#10;Look at the first least significant bits of the multiplier “X”, and the previous least&#10;significan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010400" cy="52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46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US" sz="4000" smtClean="0">
                <a:solidFill>
                  <a:schemeClr val="accent2"/>
                </a:solidFill>
                <a:latin typeface="Georgia" pitchFamily="18" charset="0"/>
              </a:rPr>
              <a:t>Negative Numbers</a:t>
            </a:r>
          </a:p>
        </p:txBody>
      </p:sp>
      <p:pic>
        <p:nvPicPr>
          <p:cNvPr id="13315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3832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A86A-3137-4AE6-B576-8F708C297441}" type="slidenum">
              <a:rPr lang="en-US"/>
              <a:pPr/>
              <a:t>30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(1)</a:t>
            </a:r>
            <a:endParaRPr 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924800" cy="5105400"/>
          </a:xfrm>
        </p:spPr>
        <p:txBody>
          <a:bodyPr/>
          <a:lstStyle/>
          <a:p>
            <a:r>
              <a:rPr lang="en-US" dirty="0"/>
              <a:t>Similar to multiplication: repeated </a:t>
            </a:r>
            <a:r>
              <a:rPr lang="en-US" dirty="0" smtClean="0"/>
              <a:t>subtract</a:t>
            </a:r>
            <a:endParaRPr lang="en-US" dirty="0"/>
          </a:p>
          <a:p>
            <a:r>
              <a:rPr lang="en-US" dirty="0"/>
              <a:t>The book discusses again three </a:t>
            </a:r>
            <a:r>
              <a:rPr lang="en-US" dirty="0" smtClean="0"/>
              <a:t>versions</a:t>
            </a:r>
          </a:p>
          <a:p>
            <a:r>
              <a:rPr lang="en-US" dirty="0" smtClean="0"/>
              <a:t>We will look at one version</a:t>
            </a:r>
          </a:p>
          <a:p>
            <a:r>
              <a:rPr lang="en-US" dirty="0" smtClean="0"/>
              <a:t>We have divisor( 32) , dividend(64) and quotient (32) </a:t>
            </a:r>
          </a:p>
          <a:p>
            <a:r>
              <a:rPr lang="en-US" dirty="0" smtClean="0"/>
              <a:t>Three registers: The divisor  and remainder 64 bits quotient 32 bits</a:t>
            </a:r>
          </a:p>
          <a:p>
            <a:r>
              <a:rPr lang="en-US" dirty="0" smtClean="0"/>
              <a:t>Initially divisor is placed in left half of divisor </a:t>
            </a:r>
            <a:r>
              <a:rPr lang="en-US" dirty="0" err="1" smtClean="0"/>
              <a:t>reg</a:t>
            </a:r>
            <a:r>
              <a:rPr lang="en-US" dirty="0" smtClean="0"/>
              <a:t> and dividend is placed in remainder registers.</a:t>
            </a:r>
          </a:p>
          <a:p>
            <a:r>
              <a:rPr lang="en-US" dirty="0" smtClean="0"/>
              <a:t>Do steps in next slide and repeat 33 times divisor +1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/>
              <a:t>There are other two algorithms see the book for more details.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TU/e Processor Design 5Z032</a:t>
            </a:r>
          </a:p>
        </p:txBody>
      </p:sp>
      <p:sp>
        <p:nvSpPr>
          <p:cNvPr id="1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4281-9FC4-4BCA-8B95-790657125141}" type="slidenum">
              <a:rPr lang="en-US"/>
              <a:pPr/>
              <a:t>31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(2)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Repeat 33 times</a:t>
            </a:r>
          </a:p>
          <a:p>
            <a:r>
              <a:rPr lang="en-US" dirty="0" smtClean="0"/>
              <a:t>Divisor is placed in left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half of divisor register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00708" name="Group 4"/>
          <p:cNvGrpSpPr>
            <a:grpSpLocks/>
          </p:cNvGrpSpPr>
          <p:nvPr/>
        </p:nvGrpSpPr>
        <p:grpSpPr bwMode="auto">
          <a:xfrm>
            <a:off x="71438" y="3759200"/>
            <a:ext cx="4881562" cy="2489200"/>
            <a:chOff x="333" y="2016"/>
            <a:chExt cx="3075" cy="1568"/>
          </a:xfrm>
        </p:grpSpPr>
        <p:sp>
          <p:nvSpPr>
            <p:cNvPr id="200709" name="Freeform 5"/>
            <p:cNvSpPr>
              <a:spLocks/>
            </p:cNvSpPr>
            <p:nvPr/>
          </p:nvSpPr>
          <p:spPr bwMode="auto">
            <a:xfrm>
              <a:off x="1923" y="3320"/>
              <a:ext cx="15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3"/>
                </a:cxn>
                <a:cxn ang="0">
                  <a:pos x="0" y="0"/>
                </a:cxn>
              </a:cxnLst>
              <a:rect l="0" t="0" r="r" b="b"/>
              <a:pathLst>
                <a:path w="15" h="3">
                  <a:moveTo>
                    <a:pt x="0" y="0"/>
                  </a:moveTo>
                  <a:lnTo>
                    <a:pt x="1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1016" y="279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11" name="Rectangle 7"/>
            <p:cNvSpPr>
              <a:spLocks noChangeArrowheads="1"/>
            </p:cNvSpPr>
            <p:nvPr/>
          </p:nvSpPr>
          <p:spPr bwMode="auto">
            <a:xfrm>
              <a:off x="1063" y="279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12" name="Rectangle 8"/>
            <p:cNvSpPr>
              <a:spLocks noChangeArrowheads="1"/>
            </p:cNvSpPr>
            <p:nvPr/>
          </p:nvSpPr>
          <p:spPr bwMode="auto">
            <a:xfrm>
              <a:off x="1108" y="2796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13" name="Rectangle 9"/>
            <p:cNvSpPr>
              <a:spLocks noChangeArrowheads="1"/>
            </p:cNvSpPr>
            <p:nvPr/>
          </p:nvSpPr>
          <p:spPr bwMode="auto">
            <a:xfrm>
              <a:off x="1136" y="279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14" name="Rectangle 10"/>
            <p:cNvSpPr>
              <a:spLocks noChangeArrowheads="1"/>
            </p:cNvSpPr>
            <p:nvPr/>
          </p:nvSpPr>
          <p:spPr bwMode="auto">
            <a:xfrm>
              <a:off x="1183" y="2796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15" name="Rectangle 11"/>
            <p:cNvSpPr>
              <a:spLocks noChangeArrowheads="1"/>
            </p:cNvSpPr>
            <p:nvPr/>
          </p:nvSpPr>
          <p:spPr bwMode="auto">
            <a:xfrm>
              <a:off x="1200" y="2796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16" name="Rectangle 12"/>
            <p:cNvSpPr>
              <a:spLocks noChangeArrowheads="1"/>
            </p:cNvSpPr>
            <p:nvPr/>
          </p:nvSpPr>
          <p:spPr bwMode="auto">
            <a:xfrm>
              <a:off x="1225" y="2796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17" name="Rectangle 13"/>
            <p:cNvSpPr>
              <a:spLocks noChangeArrowheads="1"/>
            </p:cNvSpPr>
            <p:nvPr/>
          </p:nvSpPr>
          <p:spPr bwMode="auto">
            <a:xfrm>
              <a:off x="1248" y="2796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18" name="Rectangle 14"/>
            <p:cNvSpPr>
              <a:spLocks noChangeArrowheads="1"/>
            </p:cNvSpPr>
            <p:nvPr/>
          </p:nvSpPr>
          <p:spPr bwMode="auto">
            <a:xfrm>
              <a:off x="1303" y="279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19" name="Rectangle 15"/>
            <p:cNvSpPr>
              <a:spLocks noChangeArrowheads="1"/>
            </p:cNvSpPr>
            <p:nvPr/>
          </p:nvSpPr>
          <p:spPr bwMode="auto">
            <a:xfrm>
              <a:off x="1350" y="2796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20" name="Freeform 16"/>
            <p:cNvSpPr>
              <a:spLocks/>
            </p:cNvSpPr>
            <p:nvPr/>
          </p:nvSpPr>
          <p:spPr bwMode="auto">
            <a:xfrm>
              <a:off x="1487" y="2587"/>
              <a:ext cx="42" cy="4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3"/>
                </a:cxn>
                <a:cxn ang="0">
                  <a:pos x="20" y="43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40" y="0"/>
                </a:cxn>
              </a:cxnLst>
              <a:rect l="0" t="0" r="r" b="b"/>
              <a:pathLst>
                <a:path w="42" h="43">
                  <a:moveTo>
                    <a:pt x="40" y="0"/>
                  </a:moveTo>
                  <a:lnTo>
                    <a:pt x="0" y="3"/>
                  </a:lnTo>
                  <a:lnTo>
                    <a:pt x="20" y="4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21" name="Line 17"/>
            <p:cNvSpPr>
              <a:spLocks noChangeShapeType="1"/>
            </p:cNvSpPr>
            <p:nvPr/>
          </p:nvSpPr>
          <p:spPr bwMode="auto">
            <a:xfrm flipV="1">
              <a:off x="1507" y="2356"/>
              <a:ext cx="1" cy="24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22" name="Freeform 18"/>
            <p:cNvSpPr>
              <a:spLocks/>
            </p:cNvSpPr>
            <p:nvPr/>
          </p:nvSpPr>
          <p:spPr bwMode="auto">
            <a:xfrm>
              <a:off x="884" y="2587"/>
              <a:ext cx="40" cy="4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3"/>
                </a:cxn>
                <a:cxn ang="0">
                  <a:pos x="20" y="43"/>
                </a:cxn>
                <a:cxn ang="0">
                  <a:pos x="40" y="3"/>
                </a:cxn>
                <a:cxn ang="0">
                  <a:pos x="40" y="3"/>
                </a:cxn>
                <a:cxn ang="0">
                  <a:pos x="40" y="0"/>
                </a:cxn>
              </a:cxnLst>
              <a:rect l="0" t="0" r="r" b="b"/>
              <a:pathLst>
                <a:path w="40" h="43">
                  <a:moveTo>
                    <a:pt x="40" y="0"/>
                  </a:moveTo>
                  <a:lnTo>
                    <a:pt x="0" y="3"/>
                  </a:lnTo>
                  <a:lnTo>
                    <a:pt x="20" y="43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23" name="Freeform 19"/>
            <p:cNvSpPr>
              <a:spLocks/>
            </p:cNvSpPr>
            <p:nvPr/>
          </p:nvSpPr>
          <p:spPr bwMode="auto">
            <a:xfrm>
              <a:off x="1567" y="2779"/>
              <a:ext cx="42" cy="39"/>
            </a:xfrm>
            <a:custGeom>
              <a:avLst/>
              <a:gdLst/>
              <a:ahLst/>
              <a:cxnLst>
                <a:cxn ang="0">
                  <a:pos x="40" y="39"/>
                </a:cxn>
                <a:cxn ang="0">
                  <a:pos x="42" y="0"/>
                </a:cxn>
                <a:cxn ang="0">
                  <a:pos x="0" y="20"/>
                </a:cxn>
                <a:cxn ang="0">
                  <a:pos x="42" y="39"/>
                </a:cxn>
                <a:cxn ang="0">
                  <a:pos x="42" y="39"/>
                </a:cxn>
                <a:cxn ang="0">
                  <a:pos x="40" y="39"/>
                </a:cxn>
              </a:cxnLst>
              <a:rect l="0" t="0" r="r" b="b"/>
              <a:pathLst>
                <a:path w="42" h="39">
                  <a:moveTo>
                    <a:pt x="40" y="39"/>
                  </a:moveTo>
                  <a:lnTo>
                    <a:pt x="42" y="0"/>
                  </a:lnTo>
                  <a:lnTo>
                    <a:pt x="0" y="20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24" name="Freeform 20"/>
            <p:cNvSpPr>
              <a:spLocks/>
            </p:cNvSpPr>
            <p:nvPr/>
          </p:nvSpPr>
          <p:spPr bwMode="auto">
            <a:xfrm>
              <a:off x="1592" y="2796"/>
              <a:ext cx="1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3"/>
                </a:cxn>
                <a:cxn ang="0">
                  <a:pos x="0" y="0"/>
                </a:cxn>
              </a:cxnLst>
              <a:rect l="0" t="0" r="r" b="b"/>
              <a:pathLst>
                <a:path w="17" h="3">
                  <a:moveTo>
                    <a:pt x="0" y="0"/>
                  </a:move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25" name="Freeform 21"/>
            <p:cNvSpPr>
              <a:spLocks/>
            </p:cNvSpPr>
            <p:nvPr/>
          </p:nvSpPr>
          <p:spPr bwMode="auto">
            <a:xfrm>
              <a:off x="1592" y="2796"/>
              <a:ext cx="678" cy="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8" y="3"/>
                </a:cxn>
                <a:cxn ang="0">
                  <a:pos x="678" y="360"/>
                </a:cxn>
              </a:cxnLst>
              <a:rect l="0" t="0" r="r" b="b"/>
              <a:pathLst>
                <a:path w="678" h="360">
                  <a:moveTo>
                    <a:pt x="0" y="0"/>
                  </a:moveTo>
                  <a:lnTo>
                    <a:pt x="678" y="3"/>
                  </a:lnTo>
                  <a:lnTo>
                    <a:pt x="678" y="36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26" name="Rectangle 22"/>
            <p:cNvSpPr>
              <a:spLocks noChangeArrowheads="1"/>
            </p:cNvSpPr>
            <p:nvPr/>
          </p:nvSpPr>
          <p:spPr bwMode="auto">
            <a:xfrm>
              <a:off x="2277" y="322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27" name="Rectangle 23"/>
            <p:cNvSpPr>
              <a:spLocks noChangeArrowheads="1"/>
            </p:cNvSpPr>
            <p:nvPr/>
          </p:nvSpPr>
          <p:spPr bwMode="auto">
            <a:xfrm>
              <a:off x="2337" y="322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2382" y="322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29" name="Rectangle 25"/>
            <p:cNvSpPr>
              <a:spLocks noChangeArrowheads="1"/>
            </p:cNvSpPr>
            <p:nvPr/>
          </p:nvSpPr>
          <p:spPr bwMode="auto">
            <a:xfrm>
              <a:off x="2429" y="322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30" name="Rectangle 26"/>
            <p:cNvSpPr>
              <a:spLocks noChangeArrowheads="1"/>
            </p:cNvSpPr>
            <p:nvPr/>
          </p:nvSpPr>
          <p:spPr bwMode="auto">
            <a:xfrm>
              <a:off x="2452" y="322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2479" y="322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2526" y="322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33" name="Rectangle 29"/>
            <p:cNvSpPr>
              <a:spLocks noChangeArrowheads="1"/>
            </p:cNvSpPr>
            <p:nvPr/>
          </p:nvSpPr>
          <p:spPr bwMode="auto">
            <a:xfrm>
              <a:off x="2544" y="322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34" name="Rectangle 30"/>
            <p:cNvSpPr>
              <a:spLocks noChangeArrowheads="1"/>
            </p:cNvSpPr>
            <p:nvPr/>
          </p:nvSpPr>
          <p:spPr bwMode="auto">
            <a:xfrm>
              <a:off x="2566" y="322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35" name="Rectangle 31"/>
            <p:cNvSpPr>
              <a:spLocks noChangeArrowheads="1"/>
            </p:cNvSpPr>
            <p:nvPr/>
          </p:nvSpPr>
          <p:spPr bwMode="auto">
            <a:xfrm>
              <a:off x="2591" y="322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36" name="Rectangle 32"/>
            <p:cNvSpPr>
              <a:spLocks noChangeArrowheads="1"/>
            </p:cNvSpPr>
            <p:nvPr/>
          </p:nvSpPr>
          <p:spPr bwMode="auto">
            <a:xfrm>
              <a:off x="2636" y="322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37" name="Rectangle 33"/>
            <p:cNvSpPr>
              <a:spLocks noChangeArrowheads="1"/>
            </p:cNvSpPr>
            <p:nvPr/>
          </p:nvSpPr>
          <p:spPr bwMode="auto">
            <a:xfrm>
              <a:off x="2678" y="322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38" name="Freeform 34"/>
            <p:cNvSpPr>
              <a:spLocks/>
            </p:cNvSpPr>
            <p:nvPr/>
          </p:nvSpPr>
          <p:spPr bwMode="auto">
            <a:xfrm>
              <a:off x="2160" y="3117"/>
              <a:ext cx="660" cy="310"/>
            </a:xfrm>
            <a:custGeom>
              <a:avLst/>
              <a:gdLst/>
              <a:ahLst/>
              <a:cxnLst>
                <a:cxn ang="0">
                  <a:pos x="660" y="154"/>
                </a:cxn>
                <a:cxn ang="0">
                  <a:pos x="658" y="131"/>
                </a:cxn>
                <a:cxn ang="0">
                  <a:pos x="645" y="106"/>
                </a:cxn>
                <a:cxn ang="0">
                  <a:pos x="626" y="84"/>
                </a:cxn>
                <a:cxn ang="0">
                  <a:pos x="598" y="64"/>
                </a:cxn>
                <a:cxn ang="0">
                  <a:pos x="563" y="47"/>
                </a:cxn>
                <a:cxn ang="0">
                  <a:pos x="526" y="29"/>
                </a:cxn>
                <a:cxn ang="0">
                  <a:pos x="483" y="17"/>
                </a:cxn>
                <a:cxn ang="0">
                  <a:pos x="436" y="7"/>
                </a:cxn>
                <a:cxn ang="0">
                  <a:pos x="384" y="2"/>
                </a:cxn>
                <a:cxn ang="0">
                  <a:pos x="331" y="0"/>
                </a:cxn>
                <a:cxn ang="0">
                  <a:pos x="277" y="2"/>
                </a:cxn>
                <a:cxn ang="0">
                  <a:pos x="227" y="7"/>
                </a:cxn>
                <a:cxn ang="0">
                  <a:pos x="179" y="17"/>
                </a:cxn>
                <a:cxn ang="0">
                  <a:pos x="134" y="29"/>
                </a:cxn>
                <a:cxn ang="0">
                  <a:pos x="97" y="47"/>
                </a:cxn>
                <a:cxn ang="0">
                  <a:pos x="62" y="64"/>
                </a:cxn>
                <a:cxn ang="0">
                  <a:pos x="37" y="84"/>
                </a:cxn>
                <a:cxn ang="0">
                  <a:pos x="17" y="106"/>
                </a:cxn>
                <a:cxn ang="0">
                  <a:pos x="2" y="131"/>
                </a:cxn>
                <a:cxn ang="0">
                  <a:pos x="0" y="156"/>
                </a:cxn>
                <a:cxn ang="0">
                  <a:pos x="2" y="181"/>
                </a:cxn>
                <a:cxn ang="0">
                  <a:pos x="17" y="206"/>
                </a:cxn>
                <a:cxn ang="0">
                  <a:pos x="37" y="226"/>
                </a:cxn>
                <a:cxn ang="0">
                  <a:pos x="62" y="248"/>
                </a:cxn>
                <a:cxn ang="0">
                  <a:pos x="97" y="265"/>
                </a:cxn>
                <a:cxn ang="0">
                  <a:pos x="134" y="280"/>
                </a:cxn>
                <a:cxn ang="0">
                  <a:pos x="179" y="293"/>
                </a:cxn>
                <a:cxn ang="0">
                  <a:pos x="227" y="303"/>
                </a:cxn>
                <a:cxn ang="0">
                  <a:pos x="277" y="308"/>
                </a:cxn>
                <a:cxn ang="0">
                  <a:pos x="331" y="310"/>
                </a:cxn>
                <a:cxn ang="0">
                  <a:pos x="384" y="308"/>
                </a:cxn>
                <a:cxn ang="0">
                  <a:pos x="436" y="303"/>
                </a:cxn>
                <a:cxn ang="0">
                  <a:pos x="483" y="293"/>
                </a:cxn>
                <a:cxn ang="0">
                  <a:pos x="526" y="280"/>
                </a:cxn>
                <a:cxn ang="0">
                  <a:pos x="563" y="265"/>
                </a:cxn>
                <a:cxn ang="0">
                  <a:pos x="598" y="248"/>
                </a:cxn>
                <a:cxn ang="0">
                  <a:pos x="626" y="226"/>
                </a:cxn>
                <a:cxn ang="0">
                  <a:pos x="645" y="206"/>
                </a:cxn>
                <a:cxn ang="0">
                  <a:pos x="658" y="181"/>
                </a:cxn>
                <a:cxn ang="0">
                  <a:pos x="660" y="156"/>
                </a:cxn>
                <a:cxn ang="0">
                  <a:pos x="660" y="156"/>
                </a:cxn>
              </a:cxnLst>
              <a:rect l="0" t="0" r="r" b="b"/>
              <a:pathLst>
                <a:path w="660" h="310">
                  <a:moveTo>
                    <a:pt x="660" y="154"/>
                  </a:moveTo>
                  <a:lnTo>
                    <a:pt x="658" y="131"/>
                  </a:lnTo>
                  <a:lnTo>
                    <a:pt x="645" y="106"/>
                  </a:lnTo>
                  <a:lnTo>
                    <a:pt x="626" y="84"/>
                  </a:lnTo>
                  <a:lnTo>
                    <a:pt x="598" y="64"/>
                  </a:lnTo>
                  <a:lnTo>
                    <a:pt x="563" y="47"/>
                  </a:lnTo>
                  <a:lnTo>
                    <a:pt x="526" y="29"/>
                  </a:lnTo>
                  <a:lnTo>
                    <a:pt x="483" y="17"/>
                  </a:lnTo>
                  <a:lnTo>
                    <a:pt x="436" y="7"/>
                  </a:lnTo>
                  <a:lnTo>
                    <a:pt x="384" y="2"/>
                  </a:lnTo>
                  <a:lnTo>
                    <a:pt x="331" y="0"/>
                  </a:lnTo>
                  <a:lnTo>
                    <a:pt x="277" y="2"/>
                  </a:lnTo>
                  <a:lnTo>
                    <a:pt x="227" y="7"/>
                  </a:lnTo>
                  <a:lnTo>
                    <a:pt x="179" y="17"/>
                  </a:lnTo>
                  <a:lnTo>
                    <a:pt x="134" y="29"/>
                  </a:lnTo>
                  <a:lnTo>
                    <a:pt x="97" y="47"/>
                  </a:lnTo>
                  <a:lnTo>
                    <a:pt x="62" y="64"/>
                  </a:lnTo>
                  <a:lnTo>
                    <a:pt x="37" y="84"/>
                  </a:lnTo>
                  <a:lnTo>
                    <a:pt x="17" y="106"/>
                  </a:lnTo>
                  <a:lnTo>
                    <a:pt x="2" y="131"/>
                  </a:lnTo>
                  <a:lnTo>
                    <a:pt x="0" y="156"/>
                  </a:lnTo>
                  <a:lnTo>
                    <a:pt x="2" y="181"/>
                  </a:lnTo>
                  <a:lnTo>
                    <a:pt x="17" y="206"/>
                  </a:lnTo>
                  <a:lnTo>
                    <a:pt x="37" y="226"/>
                  </a:lnTo>
                  <a:lnTo>
                    <a:pt x="62" y="248"/>
                  </a:lnTo>
                  <a:lnTo>
                    <a:pt x="97" y="265"/>
                  </a:lnTo>
                  <a:lnTo>
                    <a:pt x="134" y="280"/>
                  </a:lnTo>
                  <a:lnTo>
                    <a:pt x="179" y="293"/>
                  </a:lnTo>
                  <a:lnTo>
                    <a:pt x="227" y="303"/>
                  </a:lnTo>
                  <a:lnTo>
                    <a:pt x="277" y="308"/>
                  </a:lnTo>
                  <a:lnTo>
                    <a:pt x="331" y="310"/>
                  </a:lnTo>
                  <a:lnTo>
                    <a:pt x="384" y="308"/>
                  </a:lnTo>
                  <a:lnTo>
                    <a:pt x="436" y="303"/>
                  </a:lnTo>
                  <a:lnTo>
                    <a:pt x="483" y="293"/>
                  </a:lnTo>
                  <a:lnTo>
                    <a:pt x="526" y="280"/>
                  </a:lnTo>
                  <a:lnTo>
                    <a:pt x="563" y="265"/>
                  </a:lnTo>
                  <a:lnTo>
                    <a:pt x="598" y="248"/>
                  </a:lnTo>
                  <a:lnTo>
                    <a:pt x="626" y="226"/>
                  </a:lnTo>
                  <a:lnTo>
                    <a:pt x="645" y="206"/>
                  </a:lnTo>
                  <a:lnTo>
                    <a:pt x="658" y="181"/>
                  </a:lnTo>
                  <a:lnTo>
                    <a:pt x="660" y="156"/>
                  </a:lnTo>
                  <a:lnTo>
                    <a:pt x="660" y="15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39" name="Freeform 35"/>
            <p:cNvSpPr>
              <a:spLocks/>
            </p:cNvSpPr>
            <p:nvPr/>
          </p:nvSpPr>
          <p:spPr bwMode="auto">
            <a:xfrm>
              <a:off x="2564" y="2674"/>
              <a:ext cx="685" cy="249"/>
            </a:xfrm>
            <a:custGeom>
              <a:avLst/>
              <a:gdLst/>
              <a:ahLst/>
              <a:cxnLst>
                <a:cxn ang="0">
                  <a:pos x="685" y="246"/>
                </a:cxn>
                <a:cxn ang="0">
                  <a:pos x="685" y="0"/>
                </a:cxn>
                <a:cxn ang="0">
                  <a:pos x="0" y="0"/>
                </a:cxn>
                <a:cxn ang="0">
                  <a:pos x="0" y="249"/>
                </a:cxn>
                <a:cxn ang="0">
                  <a:pos x="685" y="249"/>
                </a:cxn>
                <a:cxn ang="0">
                  <a:pos x="685" y="249"/>
                </a:cxn>
              </a:cxnLst>
              <a:rect l="0" t="0" r="r" b="b"/>
              <a:pathLst>
                <a:path w="685" h="249">
                  <a:moveTo>
                    <a:pt x="685" y="246"/>
                  </a:moveTo>
                  <a:lnTo>
                    <a:pt x="685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685" y="249"/>
                  </a:lnTo>
                  <a:lnTo>
                    <a:pt x="685" y="24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40" name="Freeform 36"/>
            <p:cNvSpPr>
              <a:spLocks/>
            </p:cNvSpPr>
            <p:nvPr/>
          </p:nvSpPr>
          <p:spPr bwMode="auto">
            <a:xfrm>
              <a:off x="520" y="3149"/>
              <a:ext cx="1371" cy="248"/>
            </a:xfrm>
            <a:custGeom>
              <a:avLst/>
              <a:gdLst/>
              <a:ahLst/>
              <a:cxnLst>
                <a:cxn ang="0">
                  <a:pos x="1371" y="246"/>
                </a:cxn>
                <a:cxn ang="0">
                  <a:pos x="1371" y="0"/>
                </a:cxn>
                <a:cxn ang="0">
                  <a:pos x="0" y="0"/>
                </a:cxn>
                <a:cxn ang="0">
                  <a:pos x="0" y="248"/>
                </a:cxn>
                <a:cxn ang="0">
                  <a:pos x="1371" y="248"/>
                </a:cxn>
                <a:cxn ang="0">
                  <a:pos x="1371" y="248"/>
                </a:cxn>
              </a:cxnLst>
              <a:rect l="0" t="0" r="r" b="b"/>
              <a:pathLst>
                <a:path w="1371" h="248">
                  <a:moveTo>
                    <a:pt x="1371" y="246"/>
                  </a:moveTo>
                  <a:lnTo>
                    <a:pt x="1371" y="0"/>
                  </a:lnTo>
                  <a:lnTo>
                    <a:pt x="0" y="0"/>
                  </a:lnTo>
                  <a:lnTo>
                    <a:pt x="0" y="248"/>
                  </a:lnTo>
                  <a:lnTo>
                    <a:pt x="1371" y="248"/>
                  </a:lnTo>
                  <a:lnTo>
                    <a:pt x="1371" y="24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41" name="Rectangle 37"/>
            <p:cNvSpPr>
              <a:spLocks noChangeArrowheads="1"/>
            </p:cNvSpPr>
            <p:nvPr/>
          </p:nvSpPr>
          <p:spPr bwMode="auto">
            <a:xfrm>
              <a:off x="1656" y="3273"/>
              <a:ext cx="7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W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42" name="Rectangle 38"/>
            <p:cNvSpPr>
              <a:spLocks noChangeArrowheads="1"/>
            </p:cNvSpPr>
            <p:nvPr/>
          </p:nvSpPr>
          <p:spPr bwMode="auto">
            <a:xfrm>
              <a:off x="1736" y="32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43" name="Rectangle 39"/>
            <p:cNvSpPr>
              <a:spLocks noChangeArrowheads="1"/>
            </p:cNvSpPr>
            <p:nvPr/>
          </p:nvSpPr>
          <p:spPr bwMode="auto">
            <a:xfrm>
              <a:off x="1764" y="32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44" name="Rectangle 40"/>
            <p:cNvSpPr>
              <a:spLocks noChangeArrowheads="1"/>
            </p:cNvSpPr>
            <p:nvPr/>
          </p:nvSpPr>
          <p:spPr bwMode="auto">
            <a:xfrm>
              <a:off x="1781" y="32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45" name="Rectangle 41"/>
            <p:cNvSpPr>
              <a:spLocks noChangeArrowheads="1"/>
            </p:cNvSpPr>
            <p:nvPr/>
          </p:nvSpPr>
          <p:spPr bwMode="auto">
            <a:xfrm>
              <a:off x="1806" y="32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46" name="Freeform 42"/>
            <p:cNvSpPr>
              <a:spLocks/>
            </p:cNvSpPr>
            <p:nvPr/>
          </p:nvSpPr>
          <p:spPr bwMode="auto">
            <a:xfrm>
              <a:off x="699" y="2635"/>
              <a:ext cx="1012" cy="328"/>
            </a:xfrm>
            <a:custGeom>
              <a:avLst/>
              <a:gdLst/>
              <a:ahLst/>
              <a:cxnLst>
                <a:cxn ang="0">
                  <a:pos x="1012" y="0"/>
                </a:cxn>
                <a:cxn ang="0">
                  <a:pos x="604" y="0"/>
                </a:cxn>
                <a:cxn ang="0">
                  <a:pos x="506" y="104"/>
                </a:cxn>
                <a:cxn ang="0">
                  <a:pos x="409" y="0"/>
                </a:cxn>
                <a:cxn ang="0">
                  <a:pos x="0" y="0"/>
                </a:cxn>
                <a:cxn ang="0">
                  <a:pos x="309" y="328"/>
                </a:cxn>
                <a:cxn ang="0">
                  <a:pos x="703" y="328"/>
                </a:cxn>
                <a:cxn ang="0">
                  <a:pos x="1012" y="0"/>
                </a:cxn>
                <a:cxn ang="0">
                  <a:pos x="1012" y="0"/>
                </a:cxn>
              </a:cxnLst>
              <a:rect l="0" t="0" r="r" b="b"/>
              <a:pathLst>
                <a:path w="1012" h="328">
                  <a:moveTo>
                    <a:pt x="1012" y="0"/>
                  </a:moveTo>
                  <a:lnTo>
                    <a:pt x="604" y="0"/>
                  </a:lnTo>
                  <a:lnTo>
                    <a:pt x="506" y="104"/>
                  </a:lnTo>
                  <a:lnTo>
                    <a:pt x="409" y="0"/>
                  </a:lnTo>
                  <a:lnTo>
                    <a:pt x="0" y="0"/>
                  </a:lnTo>
                  <a:lnTo>
                    <a:pt x="309" y="328"/>
                  </a:lnTo>
                  <a:lnTo>
                    <a:pt x="703" y="328"/>
                  </a:lnTo>
                  <a:lnTo>
                    <a:pt x="1012" y="0"/>
                  </a:lnTo>
                  <a:lnTo>
                    <a:pt x="10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47" name="Freeform 43"/>
            <p:cNvSpPr>
              <a:spLocks/>
            </p:cNvSpPr>
            <p:nvPr/>
          </p:nvSpPr>
          <p:spPr bwMode="auto">
            <a:xfrm>
              <a:off x="821" y="2108"/>
              <a:ext cx="1371" cy="248"/>
            </a:xfrm>
            <a:custGeom>
              <a:avLst/>
              <a:gdLst/>
              <a:ahLst/>
              <a:cxnLst>
                <a:cxn ang="0">
                  <a:pos x="1371" y="246"/>
                </a:cxn>
                <a:cxn ang="0">
                  <a:pos x="1371" y="0"/>
                </a:cxn>
                <a:cxn ang="0">
                  <a:pos x="0" y="0"/>
                </a:cxn>
                <a:cxn ang="0">
                  <a:pos x="0" y="248"/>
                </a:cxn>
                <a:cxn ang="0">
                  <a:pos x="1371" y="248"/>
                </a:cxn>
                <a:cxn ang="0">
                  <a:pos x="1371" y="248"/>
                </a:cxn>
              </a:cxnLst>
              <a:rect l="0" t="0" r="r" b="b"/>
              <a:pathLst>
                <a:path w="1371" h="248">
                  <a:moveTo>
                    <a:pt x="1371" y="246"/>
                  </a:moveTo>
                  <a:lnTo>
                    <a:pt x="1371" y="0"/>
                  </a:lnTo>
                  <a:lnTo>
                    <a:pt x="0" y="0"/>
                  </a:lnTo>
                  <a:lnTo>
                    <a:pt x="0" y="248"/>
                  </a:lnTo>
                  <a:lnTo>
                    <a:pt x="1371" y="248"/>
                  </a:lnTo>
                  <a:lnTo>
                    <a:pt x="1371" y="24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48" name="Freeform 44"/>
            <p:cNvSpPr>
              <a:spLocks/>
            </p:cNvSpPr>
            <p:nvPr/>
          </p:nvSpPr>
          <p:spPr bwMode="auto">
            <a:xfrm>
              <a:off x="2200" y="2259"/>
              <a:ext cx="40" cy="43"/>
            </a:xfrm>
            <a:custGeom>
              <a:avLst/>
              <a:gdLst/>
              <a:ahLst/>
              <a:cxnLst>
                <a:cxn ang="0">
                  <a:pos x="40" y="40"/>
                </a:cxn>
                <a:cxn ang="0">
                  <a:pos x="40" y="0"/>
                </a:cxn>
                <a:cxn ang="0">
                  <a:pos x="0" y="23"/>
                </a:cxn>
                <a:cxn ang="0">
                  <a:pos x="40" y="43"/>
                </a:cxn>
                <a:cxn ang="0">
                  <a:pos x="40" y="43"/>
                </a:cxn>
                <a:cxn ang="0">
                  <a:pos x="40" y="40"/>
                </a:cxn>
              </a:cxnLst>
              <a:rect l="0" t="0" r="r" b="b"/>
              <a:pathLst>
                <a:path w="40" h="43">
                  <a:moveTo>
                    <a:pt x="40" y="40"/>
                  </a:moveTo>
                  <a:lnTo>
                    <a:pt x="40" y="0"/>
                  </a:lnTo>
                  <a:lnTo>
                    <a:pt x="0" y="2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49" name="Freeform 45"/>
            <p:cNvSpPr>
              <a:spLocks/>
            </p:cNvSpPr>
            <p:nvPr/>
          </p:nvSpPr>
          <p:spPr bwMode="auto">
            <a:xfrm>
              <a:off x="2225" y="2279"/>
              <a:ext cx="15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3"/>
                </a:cxn>
                <a:cxn ang="0">
                  <a:pos x="0" y="0"/>
                </a:cxn>
              </a:cxnLst>
              <a:rect l="0" t="0" r="r" b="b"/>
              <a:pathLst>
                <a:path w="15" h="3">
                  <a:moveTo>
                    <a:pt x="0" y="0"/>
                  </a:moveTo>
                  <a:lnTo>
                    <a:pt x="1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50" name="Freeform 46"/>
            <p:cNvSpPr>
              <a:spLocks/>
            </p:cNvSpPr>
            <p:nvPr/>
          </p:nvSpPr>
          <p:spPr bwMode="auto">
            <a:xfrm>
              <a:off x="2225" y="2279"/>
              <a:ext cx="154" cy="8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4" y="3"/>
                </a:cxn>
                <a:cxn ang="0">
                  <a:pos x="154" y="847"/>
                </a:cxn>
              </a:cxnLst>
              <a:rect l="0" t="0" r="r" b="b"/>
              <a:pathLst>
                <a:path w="154" h="847">
                  <a:moveTo>
                    <a:pt x="0" y="0"/>
                  </a:moveTo>
                  <a:lnTo>
                    <a:pt x="154" y="3"/>
                  </a:lnTo>
                  <a:lnTo>
                    <a:pt x="154" y="84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51" name="Freeform 47"/>
            <p:cNvSpPr>
              <a:spLocks/>
            </p:cNvSpPr>
            <p:nvPr/>
          </p:nvSpPr>
          <p:spPr bwMode="auto">
            <a:xfrm>
              <a:off x="333" y="2451"/>
              <a:ext cx="872" cy="1133"/>
            </a:xfrm>
            <a:custGeom>
              <a:avLst/>
              <a:gdLst/>
              <a:ahLst/>
              <a:cxnLst>
                <a:cxn ang="0">
                  <a:pos x="571" y="151"/>
                </a:cxn>
                <a:cxn ang="0">
                  <a:pos x="571" y="0"/>
                </a:cxn>
                <a:cxn ang="0">
                  <a:pos x="0" y="0"/>
                </a:cxn>
                <a:cxn ang="0">
                  <a:pos x="0" y="1133"/>
                </a:cxn>
                <a:cxn ang="0">
                  <a:pos x="872" y="1133"/>
                </a:cxn>
                <a:cxn ang="0">
                  <a:pos x="872" y="946"/>
                </a:cxn>
              </a:cxnLst>
              <a:rect l="0" t="0" r="r" b="b"/>
              <a:pathLst>
                <a:path w="872" h="1133">
                  <a:moveTo>
                    <a:pt x="571" y="151"/>
                  </a:moveTo>
                  <a:lnTo>
                    <a:pt x="571" y="0"/>
                  </a:lnTo>
                  <a:lnTo>
                    <a:pt x="0" y="0"/>
                  </a:lnTo>
                  <a:lnTo>
                    <a:pt x="0" y="1133"/>
                  </a:lnTo>
                  <a:lnTo>
                    <a:pt x="872" y="1133"/>
                  </a:lnTo>
                  <a:lnTo>
                    <a:pt x="872" y="946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752" name="Rectangle 48"/>
            <p:cNvSpPr>
              <a:spLocks noChangeArrowheads="1"/>
            </p:cNvSpPr>
            <p:nvPr/>
          </p:nvSpPr>
          <p:spPr bwMode="auto">
            <a:xfrm>
              <a:off x="1549" y="237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53" name="Rectangle 49"/>
            <p:cNvSpPr>
              <a:spLocks noChangeArrowheads="1"/>
            </p:cNvSpPr>
            <p:nvPr/>
          </p:nvSpPr>
          <p:spPr bwMode="auto">
            <a:xfrm>
              <a:off x="1594" y="237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54" name="Rectangle 50"/>
            <p:cNvSpPr>
              <a:spLocks noChangeArrowheads="1"/>
            </p:cNvSpPr>
            <p:nvPr/>
          </p:nvSpPr>
          <p:spPr bwMode="auto">
            <a:xfrm>
              <a:off x="1641" y="2376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55" name="Rectangle 51"/>
            <p:cNvSpPr>
              <a:spLocks noChangeArrowheads="1"/>
            </p:cNvSpPr>
            <p:nvPr/>
          </p:nvSpPr>
          <p:spPr bwMode="auto">
            <a:xfrm>
              <a:off x="1664" y="2376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56" name="Rectangle 52"/>
            <p:cNvSpPr>
              <a:spLocks noChangeArrowheads="1"/>
            </p:cNvSpPr>
            <p:nvPr/>
          </p:nvSpPr>
          <p:spPr bwMode="auto">
            <a:xfrm>
              <a:off x="1709" y="2376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57" name="Rectangle 53"/>
            <p:cNvSpPr>
              <a:spLocks noChangeArrowheads="1"/>
            </p:cNvSpPr>
            <p:nvPr/>
          </p:nvSpPr>
          <p:spPr bwMode="auto">
            <a:xfrm>
              <a:off x="1729" y="2376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58" name="Rectangle 54"/>
            <p:cNvSpPr>
              <a:spLocks noChangeArrowheads="1"/>
            </p:cNvSpPr>
            <p:nvPr/>
          </p:nvSpPr>
          <p:spPr bwMode="auto">
            <a:xfrm>
              <a:off x="1751" y="2376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59" name="Rectangle 55"/>
            <p:cNvSpPr>
              <a:spLocks noChangeArrowheads="1"/>
            </p:cNvSpPr>
            <p:nvPr/>
          </p:nvSpPr>
          <p:spPr bwMode="auto">
            <a:xfrm>
              <a:off x="1245" y="341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0" name="Rectangle 56"/>
            <p:cNvSpPr>
              <a:spLocks noChangeArrowheads="1"/>
            </p:cNvSpPr>
            <p:nvPr/>
          </p:nvSpPr>
          <p:spPr bwMode="auto">
            <a:xfrm>
              <a:off x="1293" y="341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1" name="Rectangle 57"/>
            <p:cNvSpPr>
              <a:spLocks noChangeArrowheads="1"/>
            </p:cNvSpPr>
            <p:nvPr/>
          </p:nvSpPr>
          <p:spPr bwMode="auto">
            <a:xfrm>
              <a:off x="1340" y="341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2" name="Rectangle 58"/>
            <p:cNvSpPr>
              <a:spLocks noChangeArrowheads="1"/>
            </p:cNvSpPr>
            <p:nvPr/>
          </p:nvSpPr>
          <p:spPr bwMode="auto">
            <a:xfrm>
              <a:off x="1362" y="341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3" name="Rectangle 59"/>
            <p:cNvSpPr>
              <a:spLocks noChangeArrowheads="1"/>
            </p:cNvSpPr>
            <p:nvPr/>
          </p:nvSpPr>
          <p:spPr bwMode="auto">
            <a:xfrm>
              <a:off x="1407" y="341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4" name="Rectangle 60"/>
            <p:cNvSpPr>
              <a:spLocks noChangeArrowheads="1"/>
            </p:cNvSpPr>
            <p:nvPr/>
          </p:nvSpPr>
          <p:spPr bwMode="auto">
            <a:xfrm>
              <a:off x="1427" y="341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5" name="Rectangle 61"/>
            <p:cNvSpPr>
              <a:spLocks noChangeArrowheads="1"/>
            </p:cNvSpPr>
            <p:nvPr/>
          </p:nvSpPr>
          <p:spPr bwMode="auto">
            <a:xfrm>
              <a:off x="1450" y="341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6" name="Rectangle 62"/>
            <p:cNvSpPr>
              <a:spLocks noChangeArrowheads="1"/>
            </p:cNvSpPr>
            <p:nvPr/>
          </p:nvSpPr>
          <p:spPr bwMode="auto">
            <a:xfrm>
              <a:off x="2776" y="294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7" name="Rectangle 63"/>
            <p:cNvSpPr>
              <a:spLocks noChangeArrowheads="1"/>
            </p:cNvSpPr>
            <p:nvPr/>
          </p:nvSpPr>
          <p:spPr bwMode="auto">
            <a:xfrm>
              <a:off x="2823" y="294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8" name="Rectangle 64"/>
            <p:cNvSpPr>
              <a:spLocks noChangeArrowheads="1"/>
            </p:cNvSpPr>
            <p:nvPr/>
          </p:nvSpPr>
          <p:spPr bwMode="auto">
            <a:xfrm>
              <a:off x="2868" y="294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69" name="Rectangle 65"/>
            <p:cNvSpPr>
              <a:spLocks noChangeArrowheads="1"/>
            </p:cNvSpPr>
            <p:nvPr/>
          </p:nvSpPr>
          <p:spPr bwMode="auto">
            <a:xfrm>
              <a:off x="2893" y="294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70" name="Rectangle 66"/>
            <p:cNvSpPr>
              <a:spLocks noChangeArrowheads="1"/>
            </p:cNvSpPr>
            <p:nvPr/>
          </p:nvSpPr>
          <p:spPr bwMode="auto">
            <a:xfrm>
              <a:off x="2938" y="294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71" name="Rectangle 67"/>
            <p:cNvSpPr>
              <a:spLocks noChangeArrowheads="1"/>
            </p:cNvSpPr>
            <p:nvPr/>
          </p:nvSpPr>
          <p:spPr bwMode="auto">
            <a:xfrm>
              <a:off x="2957" y="294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72" name="Rectangle 68"/>
            <p:cNvSpPr>
              <a:spLocks noChangeArrowheads="1"/>
            </p:cNvSpPr>
            <p:nvPr/>
          </p:nvSpPr>
          <p:spPr bwMode="auto">
            <a:xfrm>
              <a:off x="2980" y="294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773" name="Text Box 69"/>
            <p:cNvSpPr txBox="1">
              <a:spLocks noChangeArrowheads="1"/>
            </p:cNvSpPr>
            <p:nvPr/>
          </p:nvSpPr>
          <p:spPr bwMode="auto">
            <a:xfrm>
              <a:off x="1190" y="2112"/>
              <a:ext cx="4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Divisor</a:t>
              </a:r>
            </a:p>
          </p:txBody>
        </p:sp>
        <p:sp>
          <p:nvSpPr>
            <p:cNvPr id="200774" name="Text Box 70"/>
            <p:cNvSpPr txBox="1">
              <a:spLocks noChangeArrowheads="1"/>
            </p:cNvSpPr>
            <p:nvPr/>
          </p:nvSpPr>
          <p:spPr bwMode="auto">
            <a:xfrm>
              <a:off x="1636" y="2208"/>
              <a:ext cx="5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Shift right</a:t>
              </a:r>
            </a:p>
          </p:txBody>
        </p:sp>
        <p:sp>
          <p:nvSpPr>
            <p:cNvPr id="200775" name="Line 71"/>
            <p:cNvSpPr>
              <a:spLocks noChangeShapeType="1"/>
            </p:cNvSpPr>
            <p:nvPr/>
          </p:nvSpPr>
          <p:spPr bwMode="auto">
            <a:xfrm>
              <a:off x="1344" y="2016"/>
              <a:ext cx="3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76" name="Text Box 72"/>
            <p:cNvSpPr txBox="1">
              <a:spLocks noChangeArrowheads="1"/>
            </p:cNvSpPr>
            <p:nvPr/>
          </p:nvSpPr>
          <p:spPr bwMode="auto">
            <a:xfrm>
              <a:off x="902" y="3120"/>
              <a:ext cx="6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Remainder</a:t>
              </a:r>
            </a:p>
          </p:txBody>
        </p:sp>
        <p:sp>
          <p:nvSpPr>
            <p:cNvPr id="200777" name="Text Box 73"/>
            <p:cNvSpPr txBox="1">
              <a:spLocks noChangeArrowheads="1"/>
            </p:cNvSpPr>
            <p:nvPr/>
          </p:nvSpPr>
          <p:spPr bwMode="auto">
            <a:xfrm>
              <a:off x="2630" y="2647"/>
              <a:ext cx="5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Quotient</a:t>
              </a:r>
            </a:p>
          </p:txBody>
        </p:sp>
        <p:sp>
          <p:nvSpPr>
            <p:cNvPr id="200778" name="Text Box 74"/>
            <p:cNvSpPr txBox="1">
              <a:spLocks noChangeArrowheads="1"/>
            </p:cNvSpPr>
            <p:nvPr/>
          </p:nvSpPr>
          <p:spPr bwMode="auto">
            <a:xfrm>
              <a:off x="2774" y="2784"/>
              <a:ext cx="51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Shift left</a:t>
              </a:r>
            </a:p>
          </p:txBody>
        </p:sp>
        <p:sp>
          <p:nvSpPr>
            <p:cNvPr id="200779" name="Line 75"/>
            <p:cNvSpPr>
              <a:spLocks noChangeShapeType="1"/>
            </p:cNvSpPr>
            <p:nvPr/>
          </p:nvSpPr>
          <p:spPr bwMode="auto">
            <a:xfrm flipH="1">
              <a:off x="2784" y="2592"/>
              <a:ext cx="28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0" name="Line 76"/>
            <p:cNvSpPr>
              <a:spLocks noChangeShapeType="1"/>
            </p:cNvSpPr>
            <p:nvPr/>
          </p:nvSpPr>
          <p:spPr bwMode="auto">
            <a:xfrm flipH="1">
              <a:off x="3264" y="2832"/>
              <a:ext cx="14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1" name="Freeform 77"/>
            <p:cNvSpPr>
              <a:spLocks/>
            </p:cNvSpPr>
            <p:nvPr/>
          </p:nvSpPr>
          <p:spPr bwMode="auto">
            <a:xfrm>
              <a:off x="2832" y="2832"/>
              <a:ext cx="576" cy="432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576" y="432"/>
                </a:cxn>
                <a:cxn ang="0">
                  <a:pos x="0" y="432"/>
                </a:cxn>
              </a:cxnLst>
              <a:rect l="0" t="0" r="r" b="b"/>
              <a:pathLst>
                <a:path w="576" h="432">
                  <a:moveTo>
                    <a:pt x="576" y="0"/>
                  </a:moveTo>
                  <a:lnTo>
                    <a:pt x="576" y="432"/>
                  </a:lnTo>
                  <a:lnTo>
                    <a:pt x="0" y="432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2" name="Line 78"/>
            <p:cNvSpPr>
              <a:spLocks noChangeShapeType="1"/>
            </p:cNvSpPr>
            <p:nvPr/>
          </p:nvSpPr>
          <p:spPr bwMode="auto">
            <a:xfrm flipH="1">
              <a:off x="1872" y="3264"/>
              <a:ext cx="28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3" name="Line 79"/>
            <p:cNvSpPr>
              <a:spLocks noChangeShapeType="1"/>
            </p:cNvSpPr>
            <p:nvPr/>
          </p:nvSpPr>
          <p:spPr bwMode="auto">
            <a:xfrm>
              <a:off x="1200" y="2976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0784" name="Line 80"/>
          <p:cNvSpPr>
            <a:spLocks noChangeShapeType="1"/>
          </p:cNvSpPr>
          <p:nvPr/>
        </p:nvSpPr>
        <p:spPr bwMode="auto">
          <a:xfrm>
            <a:off x="6154738" y="5424488"/>
            <a:ext cx="0" cy="4889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85" name="Line 81"/>
          <p:cNvSpPr>
            <a:spLocks noChangeShapeType="1"/>
          </p:cNvSpPr>
          <p:nvPr/>
        </p:nvSpPr>
        <p:spPr bwMode="auto">
          <a:xfrm>
            <a:off x="6154738" y="4327525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86" name="Line 82"/>
          <p:cNvSpPr>
            <a:spLocks noChangeShapeType="1"/>
          </p:cNvSpPr>
          <p:nvPr/>
        </p:nvSpPr>
        <p:spPr bwMode="auto">
          <a:xfrm>
            <a:off x="6704013" y="3716338"/>
            <a:ext cx="0" cy="3667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87" name="Line 83"/>
          <p:cNvSpPr>
            <a:spLocks noChangeShapeType="1"/>
          </p:cNvSpPr>
          <p:nvPr/>
        </p:nvSpPr>
        <p:spPr bwMode="auto">
          <a:xfrm>
            <a:off x="5605463" y="3716338"/>
            <a:ext cx="0" cy="3667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88" name="Line 84"/>
          <p:cNvSpPr>
            <a:spLocks noChangeShapeType="1"/>
          </p:cNvSpPr>
          <p:nvPr/>
        </p:nvSpPr>
        <p:spPr bwMode="auto">
          <a:xfrm>
            <a:off x="4813300" y="2741613"/>
            <a:ext cx="0" cy="365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89" name="Line 85"/>
          <p:cNvSpPr>
            <a:spLocks noChangeShapeType="1"/>
          </p:cNvSpPr>
          <p:nvPr/>
        </p:nvSpPr>
        <p:spPr bwMode="auto">
          <a:xfrm>
            <a:off x="7678738" y="2741613"/>
            <a:ext cx="0" cy="3651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90" name="Line 86"/>
          <p:cNvSpPr>
            <a:spLocks noChangeShapeType="1"/>
          </p:cNvSpPr>
          <p:nvPr/>
        </p:nvSpPr>
        <p:spPr bwMode="auto">
          <a:xfrm>
            <a:off x="6154738" y="14605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91" name="Line 87"/>
          <p:cNvSpPr>
            <a:spLocks noChangeShapeType="1"/>
          </p:cNvSpPr>
          <p:nvPr/>
        </p:nvSpPr>
        <p:spPr bwMode="auto">
          <a:xfrm>
            <a:off x="6154738" y="544513"/>
            <a:ext cx="0" cy="3063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92" name="Freeform 88"/>
          <p:cNvSpPr>
            <a:spLocks/>
          </p:cNvSpPr>
          <p:nvPr/>
        </p:nvSpPr>
        <p:spPr bwMode="auto">
          <a:xfrm>
            <a:off x="4813300" y="2192338"/>
            <a:ext cx="609600" cy="549275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0"/>
              </a:cxn>
              <a:cxn ang="0">
                <a:pos x="0" y="432"/>
              </a:cxn>
            </a:cxnLst>
            <a:rect l="0" t="0" r="r" b="b"/>
            <a:pathLst>
              <a:path w="480" h="432">
                <a:moveTo>
                  <a:pt x="480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93" name="Freeform 89"/>
          <p:cNvSpPr>
            <a:spLocks/>
          </p:cNvSpPr>
          <p:nvPr/>
        </p:nvSpPr>
        <p:spPr bwMode="auto">
          <a:xfrm>
            <a:off x="6824663" y="2192338"/>
            <a:ext cx="854075" cy="669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0"/>
              </a:cxn>
              <a:cxn ang="0">
                <a:pos x="672" y="528"/>
              </a:cxn>
            </a:cxnLst>
            <a:rect l="0" t="0" r="r" b="b"/>
            <a:pathLst>
              <a:path w="672" h="528">
                <a:moveTo>
                  <a:pt x="0" y="0"/>
                </a:moveTo>
                <a:lnTo>
                  <a:pt x="672" y="0"/>
                </a:lnTo>
                <a:lnTo>
                  <a:pt x="672" y="528"/>
                </a:lnTo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94" name="AutoShape 90"/>
          <p:cNvSpPr>
            <a:spLocks noChangeArrowheads="1"/>
          </p:cNvSpPr>
          <p:nvPr/>
        </p:nvSpPr>
        <p:spPr bwMode="auto">
          <a:xfrm>
            <a:off x="5788025" y="57150"/>
            <a:ext cx="731838" cy="487363"/>
          </a:xfrm>
          <a:prstGeom prst="flowChartAlternateProcess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Start</a:t>
            </a:r>
          </a:p>
        </p:txBody>
      </p:sp>
      <p:sp>
        <p:nvSpPr>
          <p:cNvPr id="200795" name="Text Box 91"/>
          <p:cNvSpPr txBox="1">
            <a:spLocks noChangeArrowheads="1"/>
          </p:cNvSpPr>
          <p:nvPr/>
        </p:nvSpPr>
        <p:spPr bwMode="auto">
          <a:xfrm>
            <a:off x="4579938" y="850900"/>
            <a:ext cx="3105150" cy="742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1. </a:t>
            </a:r>
            <a:r>
              <a:rPr lang="en-US" sz="1400" dirty="0" err="1"/>
              <a:t>Substract</a:t>
            </a:r>
            <a:r>
              <a:rPr lang="en-US" sz="1400" dirty="0"/>
              <a:t> the Divisor register from the</a:t>
            </a:r>
          </a:p>
          <a:p>
            <a:r>
              <a:rPr lang="en-US" sz="1400" dirty="0"/>
              <a:t>Remainder register and place the</a:t>
            </a:r>
          </a:p>
          <a:p>
            <a:r>
              <a:rPr lang="en-US" sz="1400" dirty="0"/>
              <a:t>result in the Remainder register</a:t>
            </a:r>
          </a:p>
        </p:txBody>
      </p:sp>
      <p:sp>
        <p:nvSpPr>
          <p:cNvPr id="200796" name="AutoShape 92"/>
          <p:cNvSpPr>
            <a:spLocks noChangeArrowheads="1"/>
          </p:cNvSpPr>
          <p:nvPr/>
        </p:nvSpPr>
        <p:spPr bwMode="auto">
          <a:xfrm>
            <a:off x="5422900" y="1765300"/>
            <a:ext cx="1463675" cy="854075"/>
          </a:xfrm>
          <a:prstGeom prst="flowChartDecision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Test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/>
              <a:t>Remainder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0797" name="Text Box 93"/>
          <p:cNvSpPr txBox="1">
            <a:spLocks noChangeArrowheads="1"/>
          </p:cNvSpPr>
          <p:nvPr/>
        </p:nvSpPr>
        <p:spPr bwMode="auto">
          <a:xfrm>
            <a:off x="3551238" y="3106738"/>
            <a:ext cx="2305050" cy="742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2.a Shift the Quotient register</a:t>
            </a:r>
          </a:p>
          <a:p>
            <a:r>
              <a:rPr lang="en-US" sz="1400" dirty="0"/>
              <a:t>to the left, setting the </a:t>
            </a:r>
          </a:p>
          <a:p>
            <a:r>
              <a:rPr lang="en-US" sz="1400" dirty="0"/>
              <a:t>rightmost bit to 1</a:t>
            </a:r>
          </a:p>
        </p:txBody>
      </p:sp>
      <p:sp>
        <p:nvSpPr>
          <p:cNvPr id="200798" name="Text Box 94"/>
          <p:cNvSpPr txBox="1">
            <a:spLocks noChangeArrowheads="1"/>
          </p:cNvSpPr>
          <p:nvPr/>
        </p:nvSpPr>
        <p:spPr bwMode="auto">
          <a:xfrm>
            <a:off x="6334125" y="3106738"/>
            <a:ext cx="2657475" cy="742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2.b Restore the original value by </a:t>
            </a:r>
          </a:p>
          <a:p>
            <a:r>
              <a:rPr lang="en-US" sz="1400" dirty="0"/>
              <a:t>adding  the Divisor register. Also, </a:t>
            </a:r>
          </a:p>
          <a:p>
            <a:r>
              <a:rPr lang="en-US" sz="1400" dirty="0"/>
              <a:t>shift a </a:t>
            </a:r>
            <a:r>
              <a:rPr lang="en-US" sz="1400" dirty="0" smtClean="0"/>
              <a:t>0 </a:t>
            </a:r>
            <a:r>
              <a:rPr lang="en-US" sz="1400" dirty="0"/>
              <a:t>into the Quotient register</a:t>
            </a:r>
          </a:p>
        </p:txBody>
      </p:sp>
      <p:sp>
        <p:nvSpPr>
          <p:cNvPr id="200799" name="Text Box 95"/>
          <p:cNvSpPr txBox="1">
            <a:spLocks noChangeArrowheads="1"/>
          </p:cNvSpPr>
          <p:nvPr/>
        </p:nvSpPr>
        <p:spPr bwMode="auto">
          <a:xfrm>
            <a:off x="4911725" y="4073525"/>
            <a:ext cx="2501900" cy="317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Shift Divisor Register right 1 bit</a:t>
            </a:r>
          </a:p>
        </p:txBody>
      </p:sp>
      <p:sp>
        <p:nvSpPr>
          <p:cNvPr id="200800" name="AutoShape 96"/>
          <p:cNvSpPr>
            <a:spLocks noChangeArrowheads="1"/>
          </p:cNvSpPr>
          <p:nvPr/>
        </p:nvSpPr>
        <p:spPr bwMode="auto">
          <a:xfrm>
            <a:off x="5788025" y="5913438"/>
            <a:ext cx="731838" cy="487362"/>
          </a:xfrm>
          <a:prstGeom prst="flowChartAlternateProcess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Done</a:t>
            </a:r>
          </a:p>
        </p:txBody>
      </p:sp>
      <p:sp>
        <p:nvSpPr>
          <p:cNvPr id="200801" name="AutoShape 97"/>
          <p:cNvSpPr>
            <a:spLocks noChangeArrowheads="1"/>
          </p:cNvSpPr>
          <p:nvPr/>
        </p:nvSpPr>
        <p:spPr bwMode="auto">
          <a:xfrm>
            <a:off x="5422900" y="4632325"/>
            <a:ext cx="1463675" cy="854075"/>
          </a:xfrm>
          <a:prstGeom prst="flowChartDecision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33rd repetition?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0802" name="Line 98"/>
          <p:cNvSpPr>
            <a:spLocks noChangeShapeType="1"/>
          </p:cNvSpPr>
          <p:nvPr/>
        </p:nvSpPr>
        <p:spPr bwMode="auto">
          <a:xfrm flipH="1">
            <a:off x="6172200" y="712387"/>
            <a:ext cx="1905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803" name="Freeform 99"/>
          <p:cNvSpPr>
            <a:spLocks/>
          </p:cNvSpPr>
          <p:nvPr/>
        </p:nvSpPr>
        <p:spPr bwMode="auto">
          <a:xfrm>
            <a:off x="6781800" y="685800"/>
            <a:ext cx="2286000" cy="44196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1440" y="0"/>
              </a:cxn>
              <a:cxn ang="0">
                <a:pos x="1440" y="2784"/>
              </a:cxn>
              <a:cxn ang="0">
                <a:pos x="0" y="2784"/>
              </a:cxn>
              <a:cxn ang="0">
                <a:pos x="48" y="2784"/>
              </a:cxn>
            </a:cxnLst>
            <a:rect l="0" t="0" r="r" b="b"/>
            <a:pathLst>
              <a:path w="1440" h="2784">
                <a:moveTo>
                  <a:pt x="816" y="0"/>
                </a:moveTo>
                <a:lnTo>
                  <a:pt x="1440" y="0"/>
                </a:lnTo>
                <a:lnTo>
                  <a:pt x="1440" y="2784"/>
                </a:lnTo>
                <a:lnTo>
                  <a:pt x="0" y="2784"/>
                </a:lnTo>
                <a:lnTo>
                  <a:pt x="48" y="2784"/>
                </a:lnTo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804" name="Text Box 100"/>
          <p:cNvSpPr txBox="1">
            <a:spLocks noChangeArrowheads="1"/>
          </p:cNvSpPr>
          <p:nvPr/>
        </p:nvSpPr>
        <p:spPr bwMode="auto">
          <a:xfrm>
            <a:off x="4784725" y="1916113"/>
            <a:ext cx="5175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&gt;= 0</a:t>
            </a:r>
          </a:p>
        </p:txBody>
      </p:sp>
      <p:sp>
        <p:nvSpPr>
          <p:cNvPr id="200805" name="Text Box 101"/>
          <p:cNvSpPr txBox="1">
            <a:spLocks noChangeArrowheads="1"/>
          </p:cNvSpPr>
          <p:nvPr/>
        </p:nvSpPr>
        <p:spPr bwMode="auto">
          <a:xfrm>
            <a:off x="6994525" y="1916113"/>
            <a:ext cx="4175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&lt; 0</a:t>
            </a:r>
          </a:p>
        </p:txBody>
      </p:sp>
      <p:sp>
        <p:nvSpPr>
          <p:cNvPr id="200806" name="Text Box 102"/>
          <p:cNvSpPr txBox="1">
            <a:spLocks noChangeArrowheads="1"/>
          </p:cNvSpPr>
          <p:nvPr/>
        </p:nvSpPr>
        <p:spPr bwMode="auto">
          <a:xfrm>
            <a:off x="6156325" y="5497513"/>
            <a:ext cx="42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/>
              <a:t>yes</a:t>
            </a:r>
          </a:p>
        </p:txBody>
      </p:sp>
      <p:sp>
        <p:nvSpPr>
          <p:cNvPr id="200807" name="Text Box 103"/>
          <p:cNvSpPr txBox="1">
            <a:spLocks noChangeArrowheads="1"/>
          </p:cNvSpPr>
          <p:nvPr/>
        </p:nvSpPr>
        <p:spPr bwMode="auto">
          <a:xfrm>
            <a:off x="6918325" y="4811713"/>
            <a:ext cx="3619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TU/e Processor Design 5Z032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2A24-C611-444A-8474-05932C010E6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848600" cy="600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43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 example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734425" cy="4876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2A24-C611-444A-8474-05932C010E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9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90600"/>
          </a:xfrm>
        </p:spPr>
        <p:txBody>
          <a:bodyPr/>
          <a:lstStyle/>
          <a:p>
            <a:r>
              <a:rPr lang="en-US" dirty="0" smtClean="0"/>
              <a:t> Modified Booth Recoding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Booth's algorithm</a:t>
            </a:r>
            <a:r>
              <a:rPr lang="en-US" dirty="0"/>
              <a:t> is a </a:t>
            </a:r>
            <a:r>
              <a:rPr lang="en-US" b="1" dirty="0"/>
              <a:t>multiplication algorithm</a:t>
            </a:r>
            <a:r>
              <a:rPr lang="en-US" dirty="0"/>
              <a:t> that multiplies two signed binary numbers in 2's compliment notation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One</a:t>
            </a:r>
            <a:r>
              <a:rPr lang="en-US" dirty="0"/>
              <a:t> </a:t>
            </a:r>
            <a:r>
              <a:rPr lang="en-US" b="1" dirty="0"/>
              <a:t>advantage</a:t>
            </a:r>
            <a:r>
              <a:rPr lang="en-US" dirty="0"/>
              <a:t> of the </a:t>
            </a:r>
            <a:r>
              <a:rPr lang="en-US" b="1" dirty="0"/>
              <a:t>Booth multiplier</a:t>
            </a:r>
            <a:r>
              <a:rPr lang="en-US" dirty="0"/>
              <a:t> is, it reduce the number of partial </a:t>
            </a:r>
            <a:r>
              <a:rPr lang="en-US" dirty="0" smtClean="0"/>
              <a:t>product. The number of steps is reduced in Half.  Can do 8 bit multiplication in 4 steps.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 </a:t>
            </a:r>
            <a:r>
              <a:rPr lang="en-US" b="1" dirty="0"/>
              <a:t>disadvantage of Booth multiplier</a:t>
            </a:r>
            <a:r>
              <a:rPr lang="en-US" dirty="0"/>
              <a:t> is the complexity of the circuit to generate a partial product bit in the </a:t>
            </a:r>
            <a:r>
              <a:rPr lang="en-US" b="1" dirty="0"/>
              <a:t>Booth</a:t>
            </a:r>
            <a:r>
              <a:rPr lang="en-US" dirty="0"/>
              <a:t> </a:t>
            </a:r>
            <a:r>
              <a:rPr lang="en-US" dirty="0" smtClean="0"/>
              <a:t>encoding.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TU/e Processor Design 5Z032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2A24-C611-444A-8474-05932C010E6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2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7886700" cy="914400"/>
          </a:xfrm>
        </p:spPr>
        <p:txBody>
          <a:bodyPr/>
          <a:lstStyle/>
          <a:p>
            <a:r>
              <a:rPr lang="en-US" dirty="0" smtClean="0"/>
              <a:t>How do we recode the </a:t>
            </a:r>
            <a:r>
              <a:rPr lang="en-US" dirty="0" err="1" smtClean="0"/>
              <a:t>multipiler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45" y="772960"/>
            <a:ext cx="9085545" cy="6019800"/>
          </a:xfrm>
        </p:spPr>
        <p:txBody>
          <a:bodyPr/>
          <a:lstStyle/>
          <a:p>
            <a:r>
              <a:rPr lang="en-US" sz="2000" dirty="0" smtClean="0"/>
              <a:t>Add 0 the right of the multiplier and starting form right group the multiplier  into three bit groups and generate  a code according to the following table.  The last bit in one group will also be the </a:t>
            </a:r>
            <a:r>
              <a:rPr lang="en-US" sz="2000" dirty="0" err="1" smtClean="0"/>
              <a:t>frst</a:t>
            </a:r>
            <a:r>
              <a:rPr lang="en-US" sz="2000" dirty="0" smtClean="0"/>
              <a:t> bit in the next group. See examples below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Example if  multiplier is 9 and assume 5 bits then  value is 01001 -&gt; insert 0                 </a:t>
            </a:r>
            <a:r>
              <a:rPr lang="en-US" sz="2000" u="sng" dirty="0" smtClean="0"/>
              <a:t>  </a:t>
            </a:r>
            <a:r>
              <a:rPr lang="en-US" sz="2000" dirty="0" smtClean="0"/>
              <a:t>right value becomes </a:t>
            </a:r>
            <a:r>
              <a:rPr lang="en-US" sz="2000" u="sng" dirty="0" smtClean="0"/>
              <a:t>00</a:t>
            </a:r>
            <a:r>
              <a:rPr lang="en-US" sz="2000" u="sng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u="sng" dirty="0" smtClean="0">
                <a:solidFill>
                  <a:srgbClr val="FF0000"/>
                </a:solidFill>
              </a:rPr>
              <a:t>0</a:t>
            </a:r>
            <a:r>
              <a:rPr lang="en-US" sz="2000" u="sng" dirty="0" smtClean="0"/>
              <a:t>10</a:t>
            </a:r>
            <a:r>
              <a:rPr lang="en-US" sz="2000" dirty="0" smtClean="0"/>
              <a:t> then recoding  groups from right are : 010  (1) </a:t>
            </a:r>
          </a:p>
          <a:p>
            <a:pPr marL="0" indent="0">
              <a:buNone/>
            </a:pPr>
            <a:r>
              <a:rPr lang="en-US" sz="2000" dirty="0" smtClean="0"/>
              <a:t>100 (-2) and 001 (1). You can insert as many  0  bits to left  to the last group the make it three bits. </a:t>
            </a:r>
          </a:p>
          <a:p>
            <a:pPr marL="0" indent="0">
              <a:buNone/>
            </a:pPr>
            <a:r>
              <a:rPr lang="en-US" sz="2000" dirty="0" smtClean="0"/>
              <a:t>If multiplier is -9  and assume 5 bits then  value is 10111 -&gt;  insert 0  right</a:t>
            </a:r>
          </a:p>
          <a:p>
            <a:pPr marL="0" indent="0">
              <a:buNone/>
            </a:pPr>
            <a:r>
              <a:rPr lang="en-US" sz="2000" dirty="0" smtClean="0"/>
              <a:t>value </a:t>
            </a:r>
            <a:r>
              <a:rPr lang="en-US" sz="2000" u="sng" dirty="0" smtClean="0"/>
              <a:t>11</a:t>
            </a:r>
            <a:r>
              <a:rPr lang="en-US" sz="2000" u="sng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u="sng" dirty="0" smtClean="0">
                <a:solidFill>
                  <a:srgbClr val="FF0000"/>
                </a:solidFill>
              </a:rPr>
              <a:t>1</a:t>
            </a:r>
            <a:r>
              <a:rPr lang="en-US" sz="2000" u="sng" dirty="0" smtClean="0"/>
              <a:t>10</a:t>
            </a:r>
            <a:r>
              <a:rPr lang="en-US" sz="2000" dirty="0" smtClean="0"/>
              <a:t> then recoding groups from right: 110 ( -1),  011 (2) and 110 (-1)  You can insert as many 1 to left as needed to the last group  to make three bits.  In Booth recoding we  always find the recoding of the multiplier.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2A24-C611-444A-8474-05932C010E6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24305"/>
            <a:ext cx="611769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0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TU/e Processor Design 5Z032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4B09-82D7-446B-99A2-882E14406CE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122" name="Picture 2" descr="Accumulation of Partial Products for Signed Numbers - Digit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59" y="2760944"/>
            <a:ext cx="6944491" cy="409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075" y="1524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Modified Booth Recoding algorithm </a:t>
            </a:r>
            <a:r>
              <a:rPr lang="en-US" b="1" dirty="0" smtClean="0"/>
              <a:t> example</a:t>
            </a:r>
          </a:p>
          <a:p>
            <a:pPr algn="l"/>
            <a:r>
              <a:rPr lang="en-US" dirty="0" smtClean="0"/>
              <a:t>Assume we want to find 7 x -9. assume 5 bits  are used then</a:t>
            </a:r>
          </a:p>
          <a:p>
            <a:pPr algn="l"/>
            <a:r>
              <a:rPr lang="en-US" dirty="0" smtClean="0"/>
              <a:t>7 in binary 0011  and -9  from recoding see last slide is -1, 2, -1 to find the final product we add the following  partial products:</a:t>
            </a:r>
          </a:p>
          <a:p>
            <a:pPr algn="l"/>
            <a:r>
              <a:rPr lang="en-US" dirty="0" smtClean="0"/>
              <a:t>-1 x 7    shifted 0 bits to the left,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2 x 7 shifted left 2 bits</a:t>
            </a:r>
          </a:p>
          <a:p>
            <a:pPr algn="l"/>
            <a:r>
              <a:rPr lang="en-US" dirty="0" smtClean="0"/>
              <a:t>-1 x 7 shifted left 4 bits.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0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8458200" cy="457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more examples found:     </a:t>
            </a:r>
            <a:r>
              <a:rPr lang="en-US" dirty="0">
                <a:hlinkClick r:id="rId3"/>
              </a:rPr>
              <a:t>https://www.youtube.com/watch?v=SGnab30ISwg</a:t>
            </a:r>
            <a:endParaRPr lang="en-US" dirty="0"/>
          </a:p>
          <a:p>
            <a:r>
              <a:rPr lang="en-US" dirty="0"/>
              <a:t> </a:t>
            </a:r>
          </a:p>
          <a:p>
            <a:pPr algn="l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4B09-82D7-446B-99A2-882E14406CE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421"/>
            <a:ext cx="89535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Booth </a:t>
            </a:r>
            <a:r>
              <a:rPr lang="en-US" b="1" dirty="0"/>
              <a:t>Recoding </a:t>
            </a:r>
            <a:r>
              <a:rPr lang="en-US" b="1" dirty="0" smtClean="0"/>
              <a:t>algorithm;   example 2 </a:t>
            </a:r>
          </a:p>
          <a:p>
            <a:pPr algn="l"/>
            <a:r>
              <a:rPr lang="en-US" sz="2200" dirty="0" smtClean="0"/>
              <a:t>find 14 x 21 assume 21 multiplier  we need 6 bits to represent multiplier 21  signed representation.   21:  010101 three groups</a:t>
            </a:r>
          </a:p>
          <a:p>
            <a:pPr algn="l"/>
            <a:r>
              <a:rPr lang="en-US" sz="2200" dirty="0" smtClean="0"/>
              <a:t>Insert 0 right the groups become  010 (1)  010 (1)   010 (1)</a:t>
            </a:r>
          </a:p>
          <a:p>
            <a:pPr algn="l"/>
            <a:r>
              <a:rPr lang="en-US" sz="2200" dirty="0" smtClean="0"/>
              <a:t>Then we need  partial products  01110 shifted 0, 2 and 4   respectively as seen below then add the partial products to  get  the final value  14 X 21 = 294 More examples found in    </a:t>
            </a:r>
            <a:r>
              <a:rPr lang="en-US" sz="2000" dirty="0">
                <a:hlinkClick r:id="rId3"/>
              </a:rPr>
              <a:t>https://www.youtube.com/watch?v=SGnab30ISwg</a:t>
            </a:r>
            <a:endParaRPr lang="en-US" sz="2000" dirty="0"/>
          </a:p>
          <a:p>
            <a:pPr algn="l"/>
            <a:r>
              <a:rPr lang="en-US" sz="2000" dirty="0">
                <a:solidFill>
                  <a:srgbClr val="003399"/>
                </a:solidFill>
                <a:hlinkClick r:id="rId4"/>
              </a:rPr>
              <a:t>                                                https://www.youtube.com/watch?v=FMMHJlLduU</a:t>
            </a:r>
            <a:endParaRPr lang="en-US" sz="2000" dirty="0">
              <a:solidFill>
                <a:srgbClr val="0033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0" y="2924175"/>
            <a:ext cx="59626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51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848600" cy="990600"/>
          </a:xfrm>
        </p:spPr>
        <p:txBody>
          <a:bodyPr/>
          <a:lstStyle/>
          <a:p>
            <a:r>
              <a:rPr lang="en-US" dirty="0" smtClean="0"/>
              <a:t>Another example 6 *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0110</a:t>
            </a:r>
            <a:r>
              <a:rPr lang="en-US" dirty="0"/>
              <a:t>  ‐ multiplicand </a:t>
            </a:r>
            <a:r>
              <a:rPr lang="en-US" dirty="0" smtClean="0"/>
              <a:t> as  base 2 = </a:t>
            </a:r>
            <a:r>
              <a:rPr lang="en-US" dirty="0"/>
              <a:t>+6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0110 </a:t>
            </a:r>
            <a:r>
              <a:rPr lang="en-US" dirty="0"/>
              <a:t>– </a:t>
            </a:r>
            <a:r>
              <a:rPr lang="en-US" dirty="0" smtClean="0"/>
              <a:t> multiplier </a:t>
            </a:r>
            <a:r>
              <a:rPr lang="en-US" dirty="0"/>
              <a:t>as base 2 = +</a:t>
            </a: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err="1" smtClean="0"/>
              <a:t>Mutiplier</a:t>
            </a:r>
            <a:r>
              <a:rPr lang="en-US" dirty="0" smtClean="0"/>
              <a:t> </a:t>
            </a:r>
            <a:r>
              <a:rPr lang="en-US" dirty="0" err="1" smtClean="0"/>
              <a:t>recodeing</a:t>
            </a:r>
            <a:r>
              <a:rPr lang="en-US" dirty="0" smtClean="0"/>
              <a:t> 01100  groups (011) and (100)</a:t>
            </a:r>
          </a:p>
          <a:p>
            <a:pPr marL="0" indent="0">
              <a:buNone/>
            </a:pPr>
            <a:r>
              <a:rPr lang="en-US" dirty="0" smtClean="0"/>
              <a:t>+</a:t>
            </a:r>
            <a:r>
              <a:rPr lang="en-US" dirty="0"/>
              <a:t>2 ‐2 – multiplier recoded with Booth’s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product = </a:t>
            </a:r>
            <a:r>
              <a:rPr lang="en-US" dirty="0"/>
              <a:t>+</a:t>
            </a:r>
            <a:r>
              <a:rPr lang="en-US" dirty="0" smtClean="0"/>
              <a:t>2*4 *6 </a:t>
            </a:r>
            <a:r>
              <a:rPr lang="en-US" dirty="0"/>
              <a:t>+ (‐2</a:t>
            </a:r>
            <a:r>
              <a:rPr lang="en-US" dirty="0" smtClean="0"/>
              <a:t>) *6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/>
              <a:t>= </a:t>
            </a:r>
            <a:r>
              <a:rPr lang="en-US" dirty="0" smtClean="0"/>
              <a:t>111110100 </a:t>
            </a:r>
            <a:r>
              <a:rPr lang="en-US" dirty="0"/>
              <a:t>– first partial product = ‐2*(+6</a:t>
            </a:r>
            <a:r>
              <a:rPr lang="en-US" dirty="0" smtClean="0"/>
              <a:t>) &lt;&lt;0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+ 000110000</a:t>
            </a:r>
            <a:r>
              <a:rPr lang="en-US" dirty="0"/>
              <a:t> </a:t>
            </a:r>
            <a:r>
              <a:rPr lang="en-US" dirty="0" smtClean="0"/>
              <a:t>‐</a:t>
            </a:r>
            <a:r>
              <a:rPr lang="en-US" dirty="0"/>
              <a:t> second partial product = +2*(+6)&lt;&lt;2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    </a:t>
            </a:r>
            <a:r>
              <a:rPr lang="en-US" dirty="0" smtClean="0"/>
              <a:t>000100100  </a:t>
            </a:r>
            <a:r>
              <a:rPr lang="en-US" dirty="0"/>
              <a:t>– final product  </a:t>
            </a:r>
            <a:r>
              <a:rPr lang="en-US" dirty="0" smtClean="0"/>
              <a:t>= </a:t>
            </a:r>
            <a:r>
              <a:rPr lang="en-US" dirty="0"/>
              <a:t>+</a:t>
            </a:r>
            <a:r>
              <a:rPr lang="en-US" dirty="0" smtClean="0"/>
              <a:t>36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Try - 6 * - 6  get same answer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TU/e Processor Design 5Z032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2A24-C611-444A-8474-05932C010E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0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848600" cy="990600"/>
          </a:xfrm>
        </p:spPr>
        <p:txBody>
          <a:bodyPr/>
          <a:lstStyle/>
          <a:p>
            <a:r>
              <a:rPr lang="en-US" dirty="0" smtClean="0"/>
              <a:t>Another example -6 *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6868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1010</a:t>
            </a:r>
            <a:r>
              <a:rPr lang="en-US" dirty="0"/>
              <a:t>  ‐ multiplicand </a:t>
            </a:r>
            <a:r>
              <a:rPr lang="en-US" dirty="0" smtClean="0"/>
              <a:t> as  base 2 = -6 </a:t>
            </a:r>
          </a:p>
          <a:p>
            <a:pPr marL="0" indent="0">
              <a:buNone/>
            </a:pPr>
            <a:r>
              <a:rPr lang="en-US" dirty="0" smtClean="0"/>
              <a:t>1100 </a:t>
            </a:r>
            <a:r>
              <a:rPr lang="en-US" dirty="0"/>
              <a:t>– </a:t>
            </a:r>
            <a:r>
              <a:rPr lang="en-US" dirty="0" smtClean="0"/>
              <a:t> multiplier </a:t>
            </a:r>
            <a:r>
              <a:rPr lang="en-US" dirty="0"/>
              <a:t>as base 2 = +</a:t>
            </a: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 err="1" smtClean="0"/>
              <a:t>Mutiplier</a:t>
            </a:r>
            <a:r>
              <a:rPr lang="en-US" dirty="0" smtClean="0"/>
              <a:t> </a:t>
            </a:r>
            <a:r>
              <a:rPr lang="en-US" dirty="0" err="1" smtClean="0"/>
              <a:t>recodeing</a:t>
            </a:r>
            <a:r>
              <a:rPr lang="en-US" dirty="0" smtClean="0"/>
              <a:t> 01100  groups (011) and (100)</a:t>
            </a:r>
          </a:p>
          <a:p>
            <a:pPr marL="0" indent="0">
              <a:buNone/>
            </a:pPr>
            <a:r>
              <a:rPr lang="en-US" dirty="0" smtClean="0"/>
              <a:t>+</a:t>
            </a:r>
            <a:r>
              <a:rPr lang="en-US" dirty="0"/>
              <a:t>2 ‐2 – multiplier recoded with Booth’s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product = </a:t>
            </a:r>
            <a:r>
              <a:rPr lang="en-US" dirty="0"/>
              <a:t>+</a:t>
            </a:r>
            <a:r>
              <a:rPr lang="en-US" dirty="0" smtClean="0"/>
              <a:t>2*4 *-6 </a:t>
            </a:r>
            <a:r>
              <a:rPr lang="en-US" dirty="0"/>
              <a:t>+ (‐2</a:t>
            </a:r>
            <a:r>
              <a:rPr lang="en-US" dirty="0" smtClean="0"/>
              <a:t>) *-6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/>
              <a:t>= </a:t>
            </a:r>
            <a:r>
              <a:rPr lang="en-US" dirty="0" smtClean="0"/>
              <a:t>00001100 – </a:t>
            </a:r>
            <a:r>
              <a:rPr lang="en-US" dirty="0"/>
              <a:t>first partial product = ‐2</a:t>
            </a:r>
            <a:r>
              <a:rPr lang="en-US" dirty="0" smtClean="0"/>
              <a:t>*(- 6) &lt;&lt;0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+ 11010000</a:t>
            </a:r>
            <a:r>
              <a:rPr lang="en-US" dirty="0"/>
              <a:t> </a:t>
            </a:r>
            <a:r>
              <a:rPr lang="en-US" dirty="0" smtClean="0"/>
              <a:t>‐</a:t>
            </a:r>
            <a:r>
              <a:rPr lang="en-US" dirty="0"/>
              <a:t> second partial product = +2*(+6)&lt;&lt;2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  </a:t>
            </a:r>
            <a:r>
              <a:rPr lang="en-US" dirty="0" smtClean="0"/>
              <a:t>  11011100  – </a:t>
            </a:r>
            <a:r>
              <a:rPr lang="en-US" dirty="0"/>
              <a:t>final product </a:t>
            </a:r>
            <a:r>
              <a:rPr lang="en-US" dirty="0" smtClean="0"/>
              <a:t>= -36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TU/e Processor Design 5Z032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2A24-C611-444A-8474-05932C010E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9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US" sz="4000" smtClean="0">
                <a:solidFill>
                  <a:schemeClr val="accent2"/>
                </a:solidFill>
                <a:latin typeface="Georgia" pitchFamily="18" charset="0"/>
              </a:rPr>
              <a:t>2’s Complement</a:t>
            </a:r>
          </a:p>
        </p:txBody>
      </p:sp>
      <p:pic>
        <p:nvPicPr>
          <p:cNvPr id="14339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534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6882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Booth recoding add zero right of multiplier group 3 bits and find recoding overlap last bit of a group as the first bit next group.</a:t>
            </a:r>
          </a:p>
          <a:p>
            <a:r>
              <a:rPr lang="en-US" dirty="0" smtClean="0"/>
              <a:t>For each recoding value multiply value with multiplicand and shift result by b bits. 0,2,4..</a:t>
            </a:r>
          </a:p>
          <a:p>
            <a:r>
              <a:rPr lang="en-US" dirty="0" smtClean="0"/>
              <a:t>Add partial products.</a:t>
            </a:r>
          </a:p>
          <a:p>
            <a:r>
              <a:rPr lang="en-US" dirty="0" smtClean="0"/>
              <a:t>Steps half of multiple  before</a:t>
            </a:r>
          </a:p>
          <a:p>
            <a:r>
              <a:rPr lang="en-US" dirty="0" smtClean="0"/>
              <a:t>And </a:t>
            </a:r>
            <a:r>
              <a:rPr lang="en-US" smtClean="0"/>
              <a:t>signed </a:t>
            </a:r>
            <a:r>
              <a:rPr lang="en-US" smtClean="0"/>
              <a:t>multiplication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TU/e Processor Design 5Z032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2A24-C611-444A-8474-05932C010E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8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US" sz="4000" smtClean="0">
                <a:solidFill>
                  <a:schemeClr val="accent2"/>
                </a:solidFill>
                <a:latin typeface="Georgia" pitchFamily="18" charset="0"/>
              </a:rPr>
              <a:t>Signed Operations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229600" cy="40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1044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US" sz="4000" smtClean="0">
                <a:solidFill>
                  <a:schemeClr val="accent2"/>
                </a:solidFill>
                <a:latin typeface="Georgia" pitchFamily="18" charset="0"/>
              </a:rPr>
              <a:t>Signed Extension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57338"/>
            <a:ext cx="6934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0177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  <a:latin typeface="Georgia" pitchFamily="18" charset="0"/>
              </a:rPr>
              <a:t>Binary Subtraction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772400" cy="41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0367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US" sz="4000" smtClean="0">
                <a:solidFill>
                  <a:schemeClr val="accent2"/>
                </a:solidFill>
                <a:latin typeface="Georgia" pitchFamily="18" charset="0"/>
              </a:rPr>
              <a:t>Arithmetic Logic Unit (ALU)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077200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8109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US" sz="4000" smtClean="0">
                <a:solidFill>
                  <a:schemeClr val="accent2"/>
                </a:solidFill>
                <a:latin typeface="Georgia" pitchFamily="18" charset="0"/>
              </a:rPr>
              <a:t>N-bit ALU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676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0104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folHlink"/>
            </a:gs>
          </a:gsLst>
          <a:lin ang="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folHlink"/>
            </a:gs>
          </a:gsLst>
          <a:lin ang="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2391</Words>
  <Application>Microsoft Office PowerPoint</Application>
  <PresentationFormat>On-screen Show (4:3)</PresentationFormat>
  <Paragraphs>513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Arial Narrow</vt:lpstr>
      <vt:lpstr>Courier</vt:lpstr>
      <vt:lpstr>Courier New</vt:lpstr>
      <vt:lpstr>Georgia</vt:lpstr>
      <vt:lpstr>Helvetica</vt:lpstr>
      <vt:lpstr>Monotype Sorts</vt:lpstr>
      <vt:lpstr>Symbol</vt:lpstr>
      <vt:lpstr>Tahoma</vt:lpstr>
      <vt:lpstr>Times New Roman</vt:lpstr>
      <vt:lpstr>Default Design</vt:lpstr>
      <vt:lpstr>Blank Presentation</vt:lpstr>
      <vt:lpstr>1_Default Design</vt:lpstr>
      <vt:lpstr>PowerPoint Presentation</vt:lpstr>
      <vt:lpstr>Positive Binary Numbers</vt:lpstr>
      <vt:lpstr>Negative Numbers</vt:lpstr>
      <vt:lpstr>2’s Complement</vt:lpstr>
      <vt:lpstr>Signed Operations</vt:lpstr>
      <vt:lpstr>Signed Extension </vt:lpstr>
      <vt:lpstr>Binary Subtraction</vt:lpstr>
      <vt:lpstr>Arithmetic Logic Unit (ALU)</vt:lpstr>
      <vt:lpstr>N-bit ALU</vt:lpstr>
      <vt:lpstr>Logic operations</vt:lpstr>
      <vt:lpstr>An ALU (arithmetic logic unit)</vt:lpstr>
      <vt:lpstr>Review:  The Multiplexor</vt:lpstr>
      <vt:lpstr>Different Implementations</vt:lpstr>
      <vt:lpstr>Building a 32 bit ALU</vt:lpstr>
      <vt:lpstr>What about subtraction  (a – b)  ?</vt:lpstr>
      <vt:lpstr>Tailoring the ALU to the MIPS</vt:lpstr>
      <vt:lpstr>Supporting 'slt'</vt:lpstr>
      <vt:lpstr>Overflow in two’s complement addition</vt:lpstr>
      <vt:lpstr>PowerPoint Presentation</vt:lpstr>
      <vt:lpstr>Supporting the ‘slt’ operation</vt:lpstr>
      <vt:lpstr>Test for equality</vt:lpstr>
      <vt:lpstr>ALU symbol</vt:lpstr>
      <vt:lpstr>Conclusions</vt:lpstr>
      <vt:lpstr>Multiplication (0)</vt:lpstr>
      <vt:lpstr>Multiplication (1)</vt:lpstr>
      <vt:lpstr>Multiplication (2)</vt:lpstr>
      <vt:lpstr>Multiplication (3)</vt:lpstr>
      <vt:lpstr>Example 1  Use the Final version of multiplication algorithm to find  9 x 12 = 108 multiplier 12 and multiplicand 9  </vt:lpstr>
      <vt:lpstr> Example  2    Alg. 3   2 * 3 =?    Mcand =2  Mtlier = 3  each size is 4 bits  </vt:lpstr>
      <vt:lpstr>Division (1)</vt:lpstr>
      <vt:lpstr>Division (2)</vt:lpstr>
      <vt:lpstr>PowerPoint Presentation</vt:lpstr>
      <vt:lpstr>Division  example </vt:lpstr>
      <vt:lpstr> Modified Booth Recoding algorithm </vt:lpstr>
      <vt:lpstr>How do we recode the multipiler</vt:lpstr>
      <vt:lpstr>PowerPoint Presentation</vt:lpstr>
      <vt:lpstr>PowerPoint Presentation</vt:lpstr>
      <vt:lpstr>Another example 6 * 6</vt:lpstr>
      <vt:lpstr>Another example -6 * 6</vt:lpstr>
      <vt:lpstr>Summary </vt:lpstr>
    </vt:vector>
  </TitlesOfParts>
  <Company>tudelft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</dc:title>
  <dc:creator>heco</dc:creator>
  <cp:lastModifiedBy>dell</cp:lastModifiedBy>
  <cp:revision>94</cp:revision>
  <dcterms:created xsi:type="dcterms:W3CDTF">1998-11-02T20:40:38Z</dcterms:created>
  <dcterms:modified xsi:type="dcterms:W3CDTF">2021-08-23T13:54:05Z</dcterms:modified>
</cp:coreProperties>
</file>