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8" r:id="rId2"/>
    <p:sldId id="279" r:id="rId3"/>
    <p:sldId id="262" r:id="rId4"/>
    <p:sldId id="273" r:id="rId5"/>
    <p:sldId id="275" r:id="rId6"/>
    <p:sldId id="276" r:id="rId7"/>
    <p:sldId id="278" r:id="rId8"/>
    <p:sldId id="290" r:id="rId9"/>
    <p:sldId id="277" r:id="rId10"/>
    <p:sldId id="270" r:id="rId11"/>
    <p:sldId id="260" r:id="rId12"/>
    <p:sldId id="284" r:id="rId13"/>
    <p:sldId id="280" r:id="rId14"/>
    <p:sldId id="281" r:id="rId15"/>
    <p:sldId id="283" r:id="rId16"/>
    <p:sldId id="272" r:id="rId17"/>
    <p:sldId id="287" r:id="rId18"/>
    <p:sldId id="282" r:id="rId19"/>
    <p:sldId id="268" r:id="rId20"/>
    <p:sldId id="269" r:id="rId21"/>
    <p:sldId id="289" r:id="rId22"/>
    <p:sldId id="285" r:id="rId23"/>
    <p:sldId id="286" r:id="rId24"/>
    <p:sldId id="267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EA81D-A767-4499-8FE0-FEC37B61738F}" v="19" dt="2019-06-26T04:35:32.882"/>
    <p1510:client id="{628F6987-BC63-4C42-92F1-D1F2FE8C5DA8}" v="49" dt="2019-06-25T08:17:32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206" autoAdjust="0"/>
  </p:normalViewPr>
  <p:slideViewPr>
    <p:cSldViewPr snapToGrid="0">
      <p:cViewPr varScale="1">
        <p:scale>
          <a:sx n="101" d="100"/>
          <a:sy n="101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S SUB" userId="a49e7185d84df695" providerId="LiveId" clId="{170EA81D-A767-4499-8FE0-FEC37B61738F}"/>
    <pc:docChg chg="undo custSel addSld delSld modSld">
      <pc:chgData name="KNS SUB" userId="a49e7185d84df695" providerId="LiveId" clId="{170EA81D-A767-4499-8FE0-FEC37B61738F}" dt="2019-06-26T04:35:32.879" v="222"/>
      <pc:docMkLst>
        <pc:docMk/>
      </pc:docMkLst>
      <pc:sldChg chg="modSp">
        <pc:chgData name="KNS SUB" userId="a49e7185d84df695" providerId="LiveId" clId="{170EA81D-A767-4499-8FE0-FEC37B61738F}" dt="2019-06-26T04:28:03.574" v="216" actId="255"/>
        <pc:sldMkLst>
          <pc:docMk/>
          <pc:sldMk cId="1217731054" sldId="269"/>
        </pc:sldMkLst>
        <pc:graphicFrameChg chg="mod modGraphic">
          <ac:chgData name="KNS SUB" userId="a49e7185d84df695" providerId="LiveId" clId="{170EA81D-A767-4499-8FE0-FEC37B61738F}" dt="2019-06-26T04:28:03.574" v="216" actId="255"/>
          <ac:graphicFrameMkLst>
            <pc:docMk/>
            <pc:sldMk cId="1217731054" sldId="269"/>
            <ac:graphicFrameMk id="4" creationId="{263DBBE5-5839-4705-B0D3-E385E77E2F75}"/>
          </ac:graphicFrameMkLst>
        </pc:graphicFrameChg>
      </pc:sldChg>
      <pc:sldChg chg="del">
        <pc:chgData name="KNS SUB" userId="a49e7185d84df695" providerId="LiveId" clId="{170EA81D-A767-4499-8FE0-FEC37B61738F}" dt="2019-06-26T04:35:22.596" v="221" actId="2696"/>
        <pc:sldMkLst>
          <pc:docMk/>
          <pc:sldMk cId="129364983" sldId="270"/>
        </pc:sldMkLst>
      </pc:sldChg>
      <pc:sldChg chg="add">
        <pc:chgData name="KNS SUB" userId="a49e7185d84df695" providerId="LiveId" clId="{170EA81D-A767-4499-8FE0-FEC37B61738F}" dt="2019-06-26T04:35:32.879" v="222"/>
        <pc:sldMkLst>
          <pc:docMk/>
          <pc:sldMk cId="1717497534" sldId="270"/>
        </pc:sldMkLst>
      </pc:sldChg>
      <pc:sldChg chg="del">
        <pc:chgData name="KNS SUB" userId="a49e7185d84df695" providerId="LiveId" clId="{170EA81D-A767-4499-8FE0-FEC37B61738F}" dt="2019-06-26T04:35:22.596" v="221" actId="2696"/>
        <pc:sldMkLst>
          <pc:docMk/>
          <pc:sldMk cId="3764226402" sldId="277"/>
        </pc:sldMkLst>
      </pc:sldChg>
      <pc:sldChg chg="add">
        <pc:chgData name="KNS SUB" userId="a49e7185d84df695" providerId="LiveId" clId="{170EA81D-A767-4499-8FE0-FEC37B61738F}" dt="2019-06-26T04:35:32.879" v="222"/>
        <pc:sldMkLst>
          <pc:docMk/>
          <pc:sldMk cId="4162655786" sldId="277"/>
        </pc:sldMkLst>
      </pc:sldChg>
      <pc:sldChg chg="modSp">
        <pc:chgData name="KNS SUB" userId="a49e7185d84df695" providerId="LiveId" clId="{170EA81D-A767-4499-8FE0-FEC37B61738F}" dt="2019-06-26T04:34:41.722" v="219" actId="403"/>
        <pc:sldMkLst>
          <pc:docMk/>
          <pc:sldMk cId="336711801" sldId="281"/>
        </pc:sldMkLst>
        <pc:graphicFrameChg chg="mod modGraphic">
          <ac:chgData name="KNS SUB" userId="a49e7185d84df695" providerId="LiveId" clId="{170EA81D-A767-4499-8FE0-FEC37B61738F}" dt="2019-06-26T04:34:41.722" v="219" actId="403"/>
          <ac:graphicFrameMkLst>
            <pc:docMk/>
            <pc:sldMk cId="336711801" sldId="281"/>
            <ac:graphicFrameMk id="4" creationId="{02D9C480-0E19-4BC4-8E7A-EB36EBF9944C}"/>
          </ac:graphicFrameMkLst>
        </pc:graphicFrameChg>
        <pc:graphicFrameChg chg="mod modGraphic">
          <ac:chgData name="KNS SUB" userId="a49e7185d84df695" providerId="LiveId" clId="{170EA81D-A767-4499-8FE0-FEC37B61738F}" dt="2019-06-26T04:34:37.472" v="218" actId="403"/>
          <ac:graphicFrameMkLst>
            <pc:docMk/>
            <pc:sldMk cId="336711801" sldId="281"/>
            <ac:graphicFrameMk id="6" creationId="{50FED2AB-C1B8-403A-B916-EEABE0DE0F23}"/>
          </ac:graphicFrameMkLst>
        </pc:graphicFrameChg>
      </pc:sldChg>
      <pc:sldChg chg="modSp">
        <pc:chgData name="KNS SUB" userId="a49e7185d84df695" providerId="LiveId" clId="{170EA81D-A767-4499-8FE0-FEC37B61738F}" dt="2019-06-26T04:34:55.839" v="220" actId="403"/>
        <pc:sldMkLst>
          <pc:docMk/>
          <pc:sldMk cId="4018965246" sldId="284"/>
        </pc:sldMkLst>
        <pc:graphicFrameChg chg="modGraphic">
          <ac:chgData name="KNS SUB" userId="a49e7185d84df695" providerId="LiveId" clId="{170EA81D-A767-4499-8FE0-FEC37B61738F}" dt="2019-06-26T04:34:55.839" v="220" actId="403"/>
          <ac:graphicFrameMkLst>
            <pc:docMk/>
            <pc:sldMk cId="4018965246" sldId="284"/>
            <ac:graphicFrameMk id="4" creationId="{B9DE6F88-2617-4977-9A96-1D3929161823}"/>
          </ac:graphicFrameMkLst>
        </pc:graphicFrameChg>
      </pc:sldChg>
      <pc:sldChg chg="addSp delSp modSp add">
        <pc:chgData name="KNS SUB" userId="a49e7185d84df695" providerId="LiveId" clId="{170EA81D-A767-4499-8FE0-FEC37B61738F}" dt="2019-06-26T04:27:11.895" v="214" actId="33524"/>
        <pc:sldMkLst>
          <pc:docMk/>
          <pc:sldMk cId="1147677826" sldId="290"/>
        </pc:sldMkLst>
        <pc:spChg chg="mod">
          <ac:chgData name="KNS SUB" userId="a49e7185d84df695" providerId="LiveId" clId="{170EA81D-A767-4499-8FE0-FEC37B61738F}" dt="2019-06-26T04:17:06.464" v="191" actId="20577"/>
          <ac:spMkLst>
            <pc:docMk/>
            <pc:sldMk cId="1147677826" sldId="290"/>
            <ac:spMk id="2" creationId="{9EB780E1-1D67-4E25-B857-30072A204222}"/>
          </ac:spMkLst>
        </pc:spChg>
        <pc:spChg chg="add mod">
          <ac:chgData name="KNS SUB" userId="a49e7185d84df695" providerId="LiveId" clId="{170EA81D-A767-4499-8FE0-FEC37B61738F}" dt="2019-06-26T04:18:31.312" v="211" actId="20577"/>
          <ac:spMkLst>
            <pc:docMk/>
            <pc:sldMk cId="1147677826" sldId="290"/>
            <ac:spMk id="4" creationId="{F1F500F6-9C9C-4445-9513-E9C262008457}"/>
          </ac:spMkLst>
        </pc:spChg>
        <pc:graphicFrameChg chg="add del mod modGraphic">
          <ac:chgData name="KNS SUB" userId="a49e7185d84df695" providerId="LiveId" clId="{170EA81D-A767-4499-8FE0-FEC37B61738F}" dt="2019-06-26T04:27:11.895" v="214" actId="33524"/>
          <ac:graphicFrameMkLst>
            <pc:docMk/>
            <pc:sldMk cId="1147677826" sldId="290"/>
            <ac:graphicFrameMk id="3" creationId="{0909DDBE-78CB-4663-A069-53DEE9FE2851}"/>
          </ac:graphicFrameMkLst>
        </pc:graphicFrameChg>
      </pc:sldChg>
    </pc:docChg>
  </pc:docChgLst>
  <pc:docChgLst>
    <pc:chgData name="KNS SUB" userId="a49e7185d84df695" providerId="LiveId" clId="{628F6987-BC63-4C42-92F1-D1F2FE8C5DA8}"/>
    <pc:docChg chg="undo custSel mod addSld delSld modSld">
      <pc:chgData name="KNS SUB" userId="a49e7185d84df695" providerId="LiveId" clId="{628F6987-BC63-4C42-92F1-D1F2FE8C5DA8}" dt="2019-06-27T01:47:40.970" v="359" actId="404"/>
      <pc:docMkLst>
        <pc:docMk/>
      </pc:docMkLst>
      <pc:sldChg chg="addSp modSp">
        <pc:chgData name="KNS SUB" userId="a49e7185d84df695" providerId="LiveId" clId="{628F6987-BC63-4C42-92F1-D1F2FE8C5DA8}" dt="2019-06-22T08:21:06.324" v="113" actId="1036"/>
        <pc:sldMkLst>
          <pc:docMk/>
          <pc:sldMk cId="3660282666" sldId="262"/>
        </pc:sldMkLst>
        <pc:spChg chg="add mod">
          <ac:chgData name="KNS SUB" userId="a49e7185d84df695" providerId="LiveId" clId="{628F6987-BC63-4C42-92F1-D1F2FE8C5DA8}" dt="2019-06-22T08:21:06.324" v="113" actId="1036"/>
          <ac:spMkLst>
            <pc:docMk/>
            <pc:sldMk cId="3660282666" sldId="262"/>
            <ac:spMk id="3" creationId="{F5C90DBD-5605-4A0C-B0A5-9331B5FE4F92}"/>
          </ac:spMkLst>
        </pc:spChg>
        <pc:picChg chg="mod">
          <ac:chgData name="KNS SUB" userId="a49e7185d84df695" providerId="LiveId" clId="{628F6987-BC63-4C42-92F1-D1F2FE8C5DA8}" dt="2019-06-22T08:20:34.082" v="95" actId="1076"/>
          <ac:picMkLst>
            <pc:docMk/>
            <pc:sldMk cId="3660282666" sldId="262"/>
            <ac:picMk id="7" creationId="{761725D0-CD1F-4BBC-963B-BD20173D4A01}"/>
          </ac:picMkLst>
        </pc:picChg>
      </pc:sldChg>
      <pc:sldChg chg="add">
        <pc:chgData name="KNS SUB" userId="a49e7185d84df695" providerId="LiveId" clId="{628F6987-BC63-4C42-92F1-D1F2FE8C5DA8}" dt="2019-06-22T08:34:37.117" v="240"/>
        <pc:sldMkLst>
          <pc:docMk/>
          <pc:sldMk cId="2369991352" sldId="267"/>
        </pc:sldMkLst>
      </pc:sldChg>
      <pc:sldChg chg="modSp">
        <pc:chgData name="KNS SUB" userId="a49e7185d84df695" providerId="LiveId" clId="{628F6987-BC63-4C42-92F1-D1F2FE8C5DA8}" dt="2019-06-25T08:16:38.139" v="283" actId="12"/>
        <pc:sldMkLst>
          <pc:docMk/>
          <pc:sldMk cId="1217731054" sldId="269"/>
        </pc:sldMkLst>
        <pc:graphicFrameChg chg="modGraphic">
          <ac:chgData name="KNS SUB" userId="a49e7185d84df695" providerId="LiveId" clId="{628F6987-BC63-4C42-92F1-D1F2FE8C5DA8}" dt="2019-06-25T08:16:38.139" v="283" actId="12"/>
          <ac:graphicFrameMkLst>
            <pc:docMk/>
            <pc:sldMk cId="1217731054" sldId="269"/>
            <ac:graphicFrameMk id="4" creationId="{263DBBE5-5839-4705-B0D3-E385E77E2F75}"/>
          </ac:graphicFrameMkLst>
        </pc:graphicFrameChg>
      </pc:sldChg>
      <pc:sldChg chg="addSp modSp">
        <pc:chgData name="KNS SUB" userId="a49e7185d84df695" providerId="LiveId" clId="{628F6987-BC63-4C42-92F1-D1F2FE8C5DA8}" dt="2019-06-22T08:32:06.264" v="227" actId="14100"/>
        <pc:sldMkLst>
          <pc:docMk/>
          <pc:sldMk cId="3810525791" sldId="272"/>
        </pc:sldMkLst>
        <pc:spChg chg="add mod">
          <ac:chgData name="KNS SUB" userId="a49e7185d84df695" providerId="LiveId" clId="{628F6987-BC63-4C42-92F1-D1F2FE8C5DA8}" dt="2019-06-22T08:32:06.264" v="227" actId="14100"/>
          <ac:spMkLst>
            <pc:docMk/>
            <pc:sldMk cId="3810525791" sldId="272"/>
            <ac:spMk id="2" creationId="{574DEBCE-CFF5-46C6-B8F6-1A65EA5CBFD8}"/>
          </ac:spMkLst>
        </pc:spChg>
      </pc:sldChg>
      <pc:sldChg chg="addSp modSp">
        <pc:chgData name="KNS SUB" userId="a49e7185d84df695" providerId="LiveId" clId="{628F6987-BC63-4C42-92F1-D1F2FE8C5DA8}" dt="2019-06-22T08:36:32.357" v="249" actId="14100"/>
        <pc:sldMkLst>
          <pc:docMk/>
          <pc:sldMk cId="3171425213" sldId="273"/>
        </pc:sldMkLst>
        <pc:spChg chg="add mod">
          <ac:chgData name="KNS SUB" userId="a49e7185d84df695" providerId="LiveId" clId="{628F6987-BC63-4C42-92F1-D1F2FE8C5DA8}" dt="2019-06-22T08:22:13.911" v="120" actId="1076"/>
          <ac:spMkLst>
            <pc:docMk/>
            <pc:sldMk cId="3171425213" sldId="273"/>
            <ac:spMk id="3" creationId="{4202A37F-C343-464A-8852-A5ABA14FF40D}"/>
          </ac:spMkLst>
        </pc:spChg>
        <pc:graphicFrameChg chg="mod modGraphic">
          <ac:chgData name="KNS SUB" userId="a49e7185d84df695" providerId="LiveId" clId="{628F6987-BC63-4C42-92F1-D1F2FE8C5DA8}" dt="2019-06-22T08:36:32.357" v="249" actId="14100"/>
          <ac:graphicFrameMkLst>
            <pc:docMk/>
            <pc:sldMk cId="3171425213" sldId="273"/>
            <ac:graphicFrameMk id="4" creationId="{6401E102-C9D0-49FF-8294-41F663EE47C4}"/>
          </ac:graphicFrameMkLst>
        </pc:graphicFrameChg>
      </pc:sldChg>
      <pc:sldChg chg="modSp">
        <pc:chgData name="KNS SUB" userId="a49e7185d84df695" providerId="LiveId" clId="{628F6987-BC63-4C42-92F1-D1F2FE8C5DA8}" dt="2019-06-22T08:02:45.907" v="37" actId="2711"/>
        <pc:sldMkLst>
          <pc:docMk/>
          <pc:sldMk cId="2476656881" sldId="275"/>
        </pc:sldMkLst>
        <pc:graphicFrameChg chg="modGraphic">
          <ac:chgData name="KNS SUB" userId="a49e7185d84df695" providerId="LiveId" clId="{628F6987-BC63-4C42-92F1-D1F2FE8C5DA8}" dt="2019-06-22T08:02:45.907" v="37" actId="2711"/>
          <ac:graphicFrameMkLst>
            <pc:docMk/>
            <pc:sldMk cId="2476656881" sldId="275"/>
            <ac:graphicFrameMk id="5" creationId="{F776C8AA-FCC9-4065-AF84-E98935A71156}"/>
          </ac:graphicFrameMkLst>
        </pc:graphicFrameChg>
      </pc:sldChg>
      <pc:sldChg chg="modSp">
        <pc:chgData name="KNS SUB" userId="a49e7185d84df695" providerId="LiveId" clId="{628F6987-BC63-4C42-92F1-D1F2FE8C5DA8}" dt="2019-06-22T08:03:06.795" v="39" actId="2062"/>
        <pc:sldMkLst>
          <pc:docMk/>
          <pc:sldMk cId="1904910358" sldId="276"/>
        </pc:sldMkLst>
        <pc:graphicFrameChg chg="modGraphic">
          <ac:chgData name="KNS SUB" userId="a49e7185d84df695" providerId="LiveId" clId="{628F6987-BC63-4C42-92F1-D1F2FE8C5DA8}" dt="2019-06-22T08:02:58.518" v="38" actId="2062"/>
          <ac:graphicFrameMkLst>
            <pc:docMk/>
            <pc:sldMk cId="1904910358" sldId="276"/>
            <ac:graphicFrameMk id="4" creationId="{2C4E84F1-DB54-49DF-98CF-00CF0DBE1E4F}"/>
          </ac:graphicFrameMkLst>
        </pc:graphicFrameChg>
        <pc:graphicFrameChg chg="modGraphic">
          <ac:chgData name="KNS SUB" userId="a49e7185d84df695" providerId="LiveId" clId="{628F6987-BC63-4C42-92F1-D1F2FE8C5DA8}" dt="2019-06-22T08:03:06.795" v="39" actId="2062"/>
          <ac:graphicFrameMkLst>
            <pc:docMk/>
            <pc:sldMk cId="1904910358" sldId="276"/>
            <ac:graphicFrameMk id="6" creationId="{95D03E66-DC4D-426A-BC85-19C3903504AA}"/>
          </ac:graphicFrameMkLst>
        </pc:graphicFrameChg>
      </pc:sldChg>
      <pc:sldChg chg="addSp delSp modSp">
        <pc:chgData name="KNS SUB" userId="a49e7185d84df695" providerId="LiveId" clId="{628F6987-BC63-4C42-92F1-D1F2FE8C5DA8}" dt="2019-06-22T08:29:35.077" v="212" actId="404"/>
        <pc:sldMkLst>
          <pc:docMk/>
          <pc:sldMk cId="4242197850" sldId="278"/>
        </pc:sldMkLst>
        <pc:spChg chg="add del mod">
          <ac:chgData name="KNS SUB" userId="a49e7185d84df695" providerId="LiveId" clId="{628F6987-BC63-4C42-92F1-D1F2FE8C5DA8}" dt="2019-06-22T08:29:35.077" v="212" actId="404"/>
          <ac:spMkLst>
            <pc:docMk/>
            <pc:sldMk cId="4242197850" sldId="278"/>
            <ac:spMk id="6" creationId="{295547B9-AEB9-4148-8545-FCD55A7BD919}"/>
          </ac:spMkLst>
        </pc:spChg>
        <pc:graphicFrameChg chg="add del">
          <ac:chgData name="KNS SUB" userId="a49e7185d84df695" providerId="LiveId" clId="{628F6987-BC63-4C42-92F1-D1F2FE8C5DA8}" dt="2019-06-22T08:26:48.016" v="166"/>
          <ac:graphicFrameMkLst>
            <pc:docMk/>
            <pc:sldMk cId="4242197850" sldId="278"/>
            <ac:graphicFrameMk id="3" creationId="{AD79ED22-0857-4360-BF98-E6A193303AFB}"/>
          </ac:graphicFrameMkLst>
        </pc:graphicFrameChg>
        <pc:graphicFrameChg chg="add mod modGraphic">
          <ac:chgData name="KNS SUB" userId="a49e7185d84df695" providerId="LiveId" clId="{628F6987-BC63-4C42-92F1-D1F2FE8C5DA8}" dt="2019-06-22T08:29:01.690" v="204"/>
          <ac:graphicFrameMkLst>
            <pc:docMk/>
            <pc:sldMk cId="4242197850" sldId="278"/>
            <ac:graphicFrameMk id="4" creationId="{28EEADCF-3CED-4271-84EA-9B9D1F3AA41F}"/>
          </ac:graphicFrameMkLst>
        </pc:graphicFrameChg>
        <pc:graphicFrameChg chg="del">
          <ac:chgData name="KNS SUB" userId="a49e7185d84df695" providerId="LiveId" clId="{628F6987-BC63-4C42-92F1-D1F2FE8C5DA8}" dt="2019-06-22T08:26:33.396" v="164" actId="478"/>
          <ac:graphicFrameMkLst>
            <pc:docMk/>
            <pc:sldMk cId="4242197850" sldId="278"/>
            <ac:graphicFrameMk id="5" creationId="{83E8C08B-6470-493E-907C-0E20ED8676E6}"/>
          </ac:graphicFrameMkLst>
        </pc:graphicFrameChg>
      </pc:sldChg>
      <pc:sldChg chg="addSp modSp">
        <pc:chgData name="KNS SUB" userId="a49e7185d84df695" providerId="LiveId" clId="{628F6987-BC63-4C42-92F1-D1F2FE8C5DA8}" dt="2019-06-22T08:19:46.855" v="74" actId="114"/>
        <pc:sldMkLst>
          <pc:docMk/>
          <pc:sldMk cId="3021616751" sldId="279"/>
        </pc:sldMkLst>
        <pc:spChg chg="add mod">
          <ac:chgData name="KNS SUB" userId="a49e7185d84df695" providerId="LiveId" clId="{628F6987-BC63-4C42-92F1-D1F2FE8C5DA8}" dt="2019-06-22T08:19:46.855" v="74" actId="114"/>
          <ac:spMkLst>
            <pc:docMk/>
            <pc:sldMk cId="3021616751" sldId="279"/>
            <ac:spMk id="3" creationId="{2B8AB7C4-FD7A-4C9C-8070-B9CA74A0EFC7}"/>
          </ac:spMkLst>
        </pc:spChg>
      </pc:sldChg>
      <pc:sldChg chg="addSp modSp">
        <pc:chgData name="KNS SUB" userId="a49e7185d84df695" providerId="LiveId" clId="{628F6987-BC63-4C42-92F1-D1F2FE8C5DA8}" dt="2019-06-22T08:32:59.914" v="234" actId="404"/>
        <pc:sldMkLst>
          <pc:docMk/>
          <pc:sldMk cId="986387446" sldId="282"/>
        </pc:sldMkLst>
        <pc:spChg chg="add mod">
          <ac:chgData name="KNS SUB" userId="a49e7185d84df695" providerId="LiveId" clId="{628F6987-BC63-4C42-92F1-D1F2FE8C5DA8}" dt="2019-06-22T08:32:59.914" v="234" actId="404"/>
          <ac:spMkLst>
            <pc:docMk/>
            <pc:sldMk cId="986387446" sldId="282"/>
            <ac:spMk id="3" creationId="{AD15EF67-E913-4743-9299-B92C63EE2117}"/>
          </ac:spMkLst>
        </pc:spChg>
      </pc:sldChg>
      <pc:sldChg chg="addSp modSp">
        <pc:chgData name="KNS SUB" userId="a49e7185d84df695" providerId="LiveId" clId="{628F6987-BC63-4C42-92F1-D1F2FE8C5DA8}" dt="2019-06-22T08:31:00.277" v="218" actId="404"/>
        <pc:sldMkLst>
          <pc:docMk/>
          <pc:sldMk cId="4018965246" sldId="284"/>
        </pc:sldMkLst>
        <pc:spChg chg="add mod">
          <ac:chgData name="KNS SUB" userId="a49e7185d84df695" providerId="LiveId" clId="{628F6987-BC63-4C42-92F1-D1F2FE8C5DA8}" dt="2019-06-22T08:31:00.277" v="218" actId="404"/>
          <ac:spMkLst>
            <pc:docMk/>
            <pc:sldMk cId="4018965246" sldId="284"/>
            <ac:spMk id="3" creationId="{791118D2-28D1-4D4A-9B38-576BDE5619D9}"/>
          </ac:spMkLst>
        </pc:spChg>
      </pc:sldChg>
      <pc:sldChg chg="modSp">
        <pc:chgData name="KNS SUB" userId="a49e7185d84df695" providerId="LiveId" clId="{628F6987-BC63-4C42-92F1-D1F2FE8C5DA8}" dt="2019-06-22T08:34:08.578" v="238" actId="2711"/>
        <pc:sldMkLst>
          <pc:docMk/>
          <pc:sldMk cId="1434673906" sldId="285"/>
        </pc:sldMkLst>
        <pc:graphicFrameChg chg="mod modGraphic">
          <ac:chgData name="KNS SUB" userId="a49e7185d84df695" providerId="LiveId" clId="{628F6987-BC63-4C42-92F1-D1F2FE8C5DA8}" dt="2019-06-22T08:34:08.578" v="238" actId="2711"/>
          <ac:graphicFrameMkLst>
            <pc:docMk/>
            <pc:sldMk cId="1434673906" sldId="285"/>
            <ac:graphicFrameMk id="4" creationId="{B02685CB-07C1-4398-94C0-CCE15CB55156}"/>
          </ac:graphicFrameMkLst>
        </pc:graphicFrameChg>
      </pc:sldChg>
      <pc:sldChg chg="add">
        <pc:chgData name="KNS SUB" userId="a49e7185d84df695" providerId="LiveId" clId="{628F6987-BC63-4C42-92F1-D1F2FE8C5DA8}" dt="2019-06-22T08:35:47.263" v="246"/>
        <pc:sldMkLst>
          <pc:docMk/>
          <pc:sldMk cId="1836091200" sldId="287"/>
        </pc:sldMkLst>
      </pc:sldChg>
      <pc:sldChg chg="addSp delSp modSp mod setBg setFolMasterObjs chgLayout">
        <pc:chgData name="KNS SUB" userId="a49e7185d84df695" providerId="LiveId" clId="{628F6987-BC63-4C42-92F1-D1F2FE8C5DA8}" dt="2019-06-27T01:47:40.970" v="359" actId="404"/>
        <pc:sldMkLst>
          <pc:docMk/>
          <pc:sldMk cId="2746644120" sldId="288"/>
        </pc:sldMkLst>
        <pc:spChg chg="mod">
          <ac:chgData name="KNS SUB" userId="a49e7185d84df695" providerId="LiveId" clId="{628F6987-BC63-4C42-92F1-D1F2FE8C5DA8}" dt="2019-06-27T01:41:47.006" v="303" actId="6549"/>
          <ac:spMkLst>
            <pc:docMk/>
            <pc:sldMk cId="2746644120" sldId="288"/>
            <ac:spMk id="3" creationId="{3345F5A3-0274-4428-B042-B97990E93A6E}"/>
          </ac:spMkLst>
        </pc:spChg>
        <pc:spChg chg="del mod">
          <ac:chgData name="KNS SUB" userId="a49e7185d84df695" providerId="LiveId" clId="{628F6987-BC63-4C42-92F1-D1F2FE8C5DA8}" dt="2019-06-27T01:41:56.317" v="304" actId="478"/>
          <ac:spMkLst>
            <pc:docMk/>
            <pc:sldMk cId="2746644120" sldId="288"/>
            <ac:spMk id="4" creationId="{FDD0A9BA-FD3D-4515-899C-BBD95E7C137B}"/>
          </ac:spMkLst>
        </pc:spChg>
        <pc:spChg chg="add mod">
          <ac:chgData name="KNS SUB" userId="a49e7185d84df695" providerId="LiveId" clId="{628F6987-BC63-4C42-92F1-D1F2FE8C5DA8}" dt="2019-06-27T01:47:40.970" v="359" actId="404"/>
          <ac:spMkLst>
            <pc:docMk/>
            <pc:sldMk cId="2746644120" sldId="288"/>
            <ac:spMk id="5" creationId="{E0D86A23-8C1D-4CB7-8DD9-B2A50B48E4C2}"/>
          </ac:spMkLst>
        </pc:spChg>
        <pc:grpChg chg="add del">
          <ac:chgData name="KNS SUB" userId="a49e7185d84df695" providerId="LiveId" clId="{628F6987-BC63-4C42-92F1-D1F2FE8C5DA8}" dt="2019-06-22T08:14:08.201" v="46"/>
          <ac:grpSpMkLst>
            <pc:docMk/>
            <pc:sldMk cId="2746644120" sldId="288"/>
            <ac:grpSpMk id="5" creationId="{932664F0-2789-4867-A78B-C556AB886E64}"/>
          </ac:grpSpMkLst>
        </pc:grpChg>
        <pc:grpChg chg="add 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28" creationId="{D71D90F4-0164-4580-B938-A4B42BDF855B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3" creationId="{22896189-849F-4889-AF63-79E83C54E312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4" creationId="{F89FE057-B6D3-4A86-9FAF-B76E98DAEB33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5" creationId="{226EF840-4F02-4488-9E41-D30BA7ADD33E}"/>
          </ac:grpSpMkLst>
        </pc:grpChg>
      </pc:sldChg>
      <pc:sldChg chg="addSp delSp modSp add">
        <pc:chgData name="KNS SUB" userId="a49e7185d84df695" providerId="LiveId" clId="{628F6987-BC63-4C42-92F1-D1F2FE8C5DA8}" dt="2019-06-25T08:17:36.766" v="302" actId="20577"/>
        <pc:sldMkLst>
          <pc:docMk/>
          <pc:sldMk cId="2396128092" sldId="289"/>
        </pc:sldMkLst>
        <pc:spChg chg="del">
          <ac:chgData name="KNS SUB" userId="a49e7185d84df695" providerId="LiveId" clId="{628F6987-BC63-4C42-92F1-D1F2FE8C5DA8}" dt="2019-06-25T08:17:32.560" v="285"/>
          <ac:spMkLst>
            <pc:docMk/>
            <pc:sldMk cId="2396128092" sldId="289"/>
            <ac:spMk id="2" creationId="{A8EE47AF-0DFD-42E8-9A4C-DFDAE2158307}"/>
          </ac:spMkLst>
        </pc:spChg>
        <pc:spChg chg="add mod">
          <ac:chgData name="KNS SUB" userId="a49e7185d84df695" providerId="LiveId" clId="{628F6987-BC63-4C42-92F1-D1F2FE8C5DA8}" dt="2019-06-25T08:17:36.766" v="302" actId="20577"/>
          <ac:spMkLst>
            <pc:docMk/>
            <pc:sldMk cId="2396128092" sldId="289"/>
            <ac:spMk id="3" creationId="{4A735E46-153C-4A75-9AA7-63E95ABF7F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FC19C-F8F8-4B6A-8FAA-0B6FD596F4BF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F171-4392-4EBE-9022-D3CA355A9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8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-categories/storag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in/azure/security/azure-ad-choose-auth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architecture/cloud-adoption/governance/governance-disciplines" TargetMode="External"/><Relationship Id="rId5" Type="http://schemas.openxmlformats.org/officeDocument/2006/relationships/hyperlink" Target="https://docs.microsoft.com/en-us/azure/architecture/cloud-adoption/governance/identity-baseline/index" TargetMode="External"/><Relationship Id="rId4" Type="http://schemas.openxmlformats.org/officeDocument/2006/relationships/hyperlink" Target="https://docs.microsoft.com/en-us/azure/architecture/cloud-adoption/governance/identity-baseline/toolchai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-categories/database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o365endpoints" TargetMode="External"/><Relationship Id="rId3" Type="http://schemas.openxmlformats.org/officeDocument/2006/relationships/hyperlink" Target="https://blogs.msdn.microsoft.com/azurecat/2017/12/14/mesh-and-hub-and-spoke-networks-on-azure-architectural-considerations-for-virtual-network-peering/" TargetMode="External"/><Relationship Id="rId7" Type="http://schemas.openxmlformats.org/officeDocument/2006/relationships/hyperlink" Target="https://powerbi.microsoft.com/documentation/powerbi-admin-power-bi-expressroute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intune/get-started/network-infrastructure-requirements-for-microsoft-intune" TargetMode="External"/><Relationship Id="rId5" Type="http://schemas.openxmlformats.org/officeDocument/2006/relationships/hyperlink" Target="https://www.microsoft.com/download/details.aspx?id=53602" TargetMode="External"/><Relationship Id="rId10" Type="http://schemas.openxmlformats.org/officeDocument/2006/relationships/hyperlink" Target="https://aka.ms/o365networkingprinciples" TargetMode="External"/><Relationship Id="rId4" Type="http://schemas.openxmlformats.org/officeDocument/2006/relationships/hyperlink" Target="https://www.microsoft.com/download/details.aspx?id=41653" TargetMode="External"/><Relationship Id="rId9" Type="http://schemas.openxmlformats.org/officeDocument/2006/relationships/hyperlink" Target="https://support.office.com/en-us/article/managing-expressroute-for-office-365-connectivity-e4468915-15e1-4530-9361-cd18ce82e23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https://azure.microsoft.com/en-us/product-categories/storage/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01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https://docs.microsoft.com/en-in/azure/security/azure-ad-choose-authn</a:t>
            </a:r>
            <a:endParaRPr lang="en-IN" dirty="0"/>
          </a:p>
          <a:p>
            <a:endParaRPr lang="en-IN" dirty="0"/>
          </a:p>
          <a:p>
            <a:r>
              <a:rPr lang="en-IN" dirty="0"/>
              <a:t>Identity Baseline Tools</a:t>
            </a:r>
          </a:p>
          <a:p>
            <a:r>
              <a:rPr lang="en-IN" dirty="0">
                <a:hlinkClick r:id="rId4"/>
              </a:rPr>
              <a:t>https://docs.microsoft.com/en-us/azure/architecture/cloud-adoption/governance/identity-baseline/toolchain</a:t>
            </a:r>
            <a:endParaRPr lang="en-IN" dirty="0"/>
          </a:p>
          <a:p>
            <a:endParaRPr lang="en-IN" dirty="0"/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Identity Baseline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one of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Five Disciplines of Cloud Governance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discipline focuses on ways of establishing policies that ensure consistency and continuity of user identities regardless of the cloud provider that hosts the application or workload.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/>
              <a:t>Selecting Right Auth Model with AAD</a:t>
            </a:r>
          </a:p>
          <a:p>
            <a:r>
              <a:rPr lang="en-IN" dirty="0"/>
              <a:t>https://youtu.be/YtW2cmVqSEw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92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https://azure.microsoft.com/en-us/product-categories/databases/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70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8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hlinkClick r:id="rId3"/>
              </a:rPr>
              <a:t>Mesh and Hub-and-Spoke Networks on Azure: Architectural Considerations for Virtual Network Peering</a:t>
            </a:r>
            <a:endParaRPr lang="en-US" sz="1200" dirty="0"/>
          </a:p>
          <a:p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Microsoft Azure Datacenter IP Ranges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Microsoft Public IP Space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Network infrastructure requirements for Microsoft Intune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Power BI and ExpressRoute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Office 365 URLs and IP address ranges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Managing ExpressRoute for Office 365 connectivity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Office 365 Network Connectivity Principles</a:t>
            </a:r>
            <a:endParaRPr lang="en-IN" dirty="0"/>
          </a:p>
          <a:p>
            <a:r>
              <a:rPr lang="en-US" dirty="0"/>
              <a:t>Managing Office 365 End Points: https://support.office.com/en-us/article/managing-office-365-endpoints-99cab9d4-ef59-4207-9f2b-3728eb46bf9a?ui=en-US&amp;rs=en-US&amp;ad=US#ID0EACAAA=0._Overview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08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2" y="2109543"/>
            <a:ext cx="10240453" cy="997196"/>
          </a:xfrm>
        </p:spPr>
        <p:txBody>
          <a:bodyPr anchor="b" anchorCtr="0"/>
          <a:lstStyle>
            <a:lvl1pPr>
              <a:defRPr sz="7200" spc="-151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2" y="3425828"/>
            <a:ext cx="10240453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4875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8" y="1447800"/>
            <a:ext cx="5396365" cy="2351413"/>
          </a:xfrm>
        </p:spPr>
        <p:txBody>
          <a:bodyPr>
            <a:spAutoFit/>
          </a:bodyPr>
          <a:lstStyle>
            <a:lvl1pPr marL="292091" indent="-292091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686" indent="-228594">
              <a:defRPr sz="2000"/>
            </a:lvl2pPr>
            <a:lvl3pPr marL="685783" indent="-165096">
              <a:tabLst/>
              <a:defRPr sz="2000"/>
            </a:lvl3pPr>
            <a:lvl4pPr marL="863576" indent="-177796">
              <a:defRPr/>
            </a:lvl4pPr>
            <a:lvl5pPr marL="1028672" indent="-16509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4" y="1447802"/>
            <a:ext cx="5396365" cy="2720745"/>
          </a:xfrm>
        </p:spPr>
        <p:txBody>
          <a:bodyPr>
            <a:spAutoFit/>
          </a:bodyPr>
          <a:lstStyle>
            <a:lvl1pPr marL="339716" indent="-339716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4983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576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672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467" indent="-34289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091" marR="0" lvl="0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92091" marR="0" lvl="1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091" marR="0" lvl="2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091" marR="0" lvl="3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091" marR="0" lvl="4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8986873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5" y="1681909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103940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4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9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5103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4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8971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38"/>
            <a:r>
              <a:rPr lang="en-US" sz="1067" b="1" dirty="0">
                <a:solidFill>
                  <a:srgbClr val="797A7D"/>
                </a:solidFill>
              </a:rPr>
              <a:t>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9252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524" y="0"/>
            <a:ext cx="598802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8" y="1447802"/>
            <a:ext cx="5233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5" y="1681909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5978499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FFFFFF"/>
                </a:solidFill>
              </a:rPr>
              <a:t>          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411033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4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622144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9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FFFFFF"/>
                </a:solidFill>
              </a:rPr>
              <a:t>          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70107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5968971" y="0"/>
            <a:ext cx="622303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4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8971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38"/>
            <a:r>
              <a:rPr lang="en-US" sz="1067" b="1" dirty="0">
                <a:solidFill>
                  <a:srgbClr val="FFFFFF"/>
                </a:solidFill>
              </a:rPr>
              <a:t>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150635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2"/>
            <a:ext cx="12192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839" y="1358056"/>
            <a:ext cx="11155093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839" y="4343405"/>
            <a:ext cx="11155093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99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57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5818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19029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2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6" y="1447803"/>
            <a:ext cx="11155093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1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7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6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917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9" y="228600"/>
            <a:ext cx="11155093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890" indent="-34289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32" indent="-28574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374" indent="-28574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2969" indent="-22859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563" indent="-22859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" y="6238880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14296" tIns="57147" rIns="114296" bIns="57147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73234972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6370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81115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-1" y="0"/>
            <a:ext cx="5285978" cy="6857999"/>
          </a:xfrm>
          <a:prstGeom prst="rect">
            <a:avLst/>
          </a:prstGeom>
          <a:solidFill>
            <a:srgbClr val="0070C0">
              <a:alpha val="7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85717" y="977900"/>
            <a:ext cx="4192510" cy="320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70C0"/>
                </a:solidFill>
                <a:latin typeface="Segoe UI Light"/>
                <a:ea typeface="ＭＳ Ｐゴシック" charset="0"/>
                <a:cs typeface="Segoe UI Light"/>
              </a:defRPr>
            </a:lvl1pPr>
            <a:lvl2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2pPr>
            <a:lvl3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3pPr>
            <a:lvl4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4pPr>
            <a:lvl5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When to use What Services</a:t>
            </a:r>
          </a:p>
          <a:p>
            <a:r>
              <a:rPr lang="en-US" dirty="0">
                <a:solidFill>
                  <a:srgbClr val="000000"/>
                </a:solidFill>
              </a:rPr>
              <a:t>Compute, Storage and Networking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5717" y="4769449"/>
            <a:ext cx="44425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 Light" panose="020B0502040204020203" pitchFamily="34" charset="0"/>
              </a:rPr>
              <a:t>Sastry Kolachina</a:t>
            </a:r>
          </a:p>
          <a:p>
            <a:r>
              <a:rPr lang="en-US" sz="1800" dirty="0">
                <a:solidFill>
                  <a:srgbClr val="000000"/>
                </a:solidFill>
                <a:latin typeface="Segoe UI Light" panose="020B0502040204020203" pitchFamily="34" charset="0"/>
              </a:rPr>
              <a:t>Partner Technology Strategist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85977" y="-2"/>
            <a:ext cx="302023" cy="6857999"/>
          </a:xfrm>
          <a:prstGeom prst="rect">
            <a:avLst/>
          </a:prstGeom>
          <a:solidFill>
            <a:schemeClr val="tx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591704" y="1"/>
            <a:ext cx="302023" cy="6857999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6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1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203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73829"/>
            <a:ext cx="717139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9575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7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06" indent="0">
              <a:buNone/>
              <a:defRPr sz="1961"/>
            </a:lvl2pPr>
            <a:lvl3pPr marL="219386" indent="0">
              <a:buNone/>
              <a:defRPr sz="1961"/>
            </a:lvl3pPr>
            <a:lvl4pPr marL="466779" indent="0">
              <a:buNone/>
              <a:defRPr sz="1765"/>
            </a:lvl4pPr>
            <a:lvl5pPr marL="72506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854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39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46184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6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4172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4172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25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6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1" y="1718926"/>
            <a:ext cx="4105072" cy="3420148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5840" y="5946112"/>
            <a:ext cx="5334000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Solution Provider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black">
          <a:xfrm>
            <a:off x="457200" y="6025321"/>
            <a:ext cx="548640" cy="341703"/>
          </a:xfrm>
          <a:custGeom>
            <a:avLst/>
            <a:gdLst>
              <a:gd name="T0" fmla="*/ 1277 w 1355"/>
              <a:gd name="T1" fmla="*/ 371 h 843"/>
              <a:gd name="T2" fmla="*/ 1157 w 1355"/>
              <a:gd name="T3" fmla="*/ 298 h 843"/>
              <a:gd name="T4" fmla="*/ 1157 w 1355"/>
              <a:gd name="T5" fmla="*/ 277 h 843"/>
              <a:gd name="T6" fmla="*/ 1080 w 1355"/>
              <a:gd name="T7" fmla="*/ 83 h 843"/>
              <a:gd name="T8" fmla="*/ 888 w 1355"/>
              <a:gd name="T9" fmla="*/ 0 h 843"/>
              <a:gd name="T10" fmla="*/ 650 w 1355"/>
              <a:gd name="T11" fmla="*/ 135 h 843"/>
              <a:gd name="T12" fmla="*/ 544 w 1355"/>
              <a:gd name="T13" fmla="*/ 114 h 843"/>
              <a:gd name="T14" fmla="*/ 353 w 1355"/>
              <a:gd name="T15" fmla="*/ 189 h 843"/>
              <a:gd name="T16" fmla="*/ 287 w 1355"/>
              <a:gd name="T17" fmla="*/ 287 h 843"/>
              <a:gd name="T18" fmla="*/ 275 w 1355"/>
              <a:gd name="T19" fmla="*/ 287 h 843"/>
              <a:gd name="T20" fmla="*/ 82 w 1355"/>
              <a:gd name="T21" fmla="*/ 370 h 843"/>
              <a:gd name="T22" fmla="*/ 0 w 1355"/>
              <a:gd name="T23" fmla="*/ 565 h 843"/>
              <a:gd name="T24" fmla="*/ 82 w 1355"/>
              <a:gd name="T25" fmla="*/ 760 h 843"/>
              <a:gd name="T26" fmla="*/ 275 w 1355"/>
              <a:gd name="T27" fmla="*/ 843 h 843"/>
              <a:gd name="T28" fmla="*/ 1080 w 1355"/>
              <a:gd name="T29" fmla="*/ 843 h 843"/>
              <a:gd name="T30" fmla="*/ 1277 w 1355"/>
              <a:gd name="T31" fmla="*/ 760 h 843"/>
              <a:gd name="T32" fmla="*/ 1355 w 1355"/>
              <a:gd name="T33" fmla="*/ 565 h 843"/>
              <a:gd name="T34" fmla="*/ 1277 w 1355"/>
              <a:gd name="T35" fmla="*/ 371 h 843"/>
              <a:gd name="T36" fmla="*/ 1080 w 1355"/>
              <a:gd name="T37" fmla="*/ 766 h 843"/>
              <a:gd name="T38" fmla="*/ 275 w 1355"/>
              <a:gd name="T39" fmla="*/ 766 h 843"/>
              <a:gd name="T40" fmla="*/ 76 w 1355"/>
              <a:gd name="T41" fmla="*/ 565 h 843"/>
              <a:gd name="T42" fmla="*/ 275 w 1355"/>
              <a:gd name="T43" fmla="*/ 364 h 843"/>
              <a:gd name="T44" fmla="*/ 346 w 1355"/>
              <a:gd name="T45" fmla="*/ 381 h 843"/>
              <a:gd name="T46" fmla="*/ 544 w 1355"/>
              <a:gd name="T47" fmla="*/ 191 h 843"/>
              <a:gd name="T48" fmla="*/ 689 w 1355"/>
              <a:gd name="T49" fmla="*/ 255 h 843"/>
              <a:gd name="T50" fmla="*/ 888 w 1355"/>
              <a:gd name="T51" fmla="*/ 77 h 843"/>
              <a:gd name="T52" fmla="*/ 1080 w 1355"/>
              <a:gd name="T53" fmla="*/ 277 h 843"/>
              <a:gd name="T54" fmla="*/ 1064 w 1355"/>
              <a:gd name="T55" fmla="*/ 370 h 843"/>
              <a:gd name="T56" fmla="*/ 1080 w 1355"/>
              <a:gd name="T57" fmla="*/ 364 h 843"/>
              <a:gd name="T58" fmla="*/ 1278 w 1355"/>
              <a:gd name="T59" fmla="*/ 565 h 843"/>
              <a:gd name="T60" fmla="*/ 1080 w 1355"/>
              <a:gd name="T61" fmla="*/ 766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55" h="843">
                <a:moveTo>
                  <a:pt x="1277" y="371"/>
                </a:moveTo>
                <a:cubicBezTo>
                  <a:pt x="1242" y="335"/>
                  <a:pt x="1201" y="311"/>
                  <a:pt x="1157" y="298"/>
                </a:cubicBezTo>
                <a:cubicBezTo>
                  <a:pt x="1157" y="291"/>
                  <a:pt x="1157" y="285"/>
                  <a:pt x="1157" y="277"/>
                </a:cubicBezTo>
                <a:cubicBezTo>
                  <a:pt x="1157" y="205"/>
                  <a:pt x="1130" y="136"/>
                  <a:pt x="1080" y="83"/>
                </a:cubicBezTo>
                <a:cubicBezTo>
                  <a:pt x="1028" y="29"/>
                  <a:pt x="959" y="0"/>
                  <a:pt x="888" y="0"/>
                </a:cubicBezTo>
                <a:cubicBezTo>
                  <a:pt x="789" y="0"/>
                  <a:pt x="700" y="54"/>
                  <a:pt x="650" y="135"/>
                </a:cubicBezTo>
                <a:cubicBezTo>
                  <a:pt x="618" y="121"/>
                  <a:pt x="581" y="114"/>
                  <a:pt x="544" y="114"/>
                </a:cubicBezTo>
                <a:cubicBezTo>
                  <a:pt x="471" y="114"/>
                  <a:pt x="404" y="141"/>
                  <a:pt x="353" y="189"/>
                </a:cubicBezTo>
                <a:cubicBezTo>
                  <a:pt x="324" y="217"/>
                  <a:pt x="302" y="250"/>
                  <a:pt x="287" y="287"/>
                </a:cubicBezTo>
                <a:cubicBezTo>
                  <a:pt x="283" y="287"/>
                  <a:pt x="279" y="287"/>
                  <a:pt x="275" y="287"/>
                </a:cubicBezTo>
                <a:cubicBezTo>
                  <a:pt x="203" y="287"/>
                  <a:pt x="134" y="317"/>
                  <a:pt x="82" y="370"/>
                </a:cubicBezTo>
                <a:cubicBezTo>
                  <a:pt x="29" y="422"/>
                  <a:pt x="0" y="492"/>
                  <a:pt x="0" y="565"/>
                </a:cubicBezTo>
                <a:cubicBezTo>
                  <a:pt x="0" y="638"/>
                  <a:pt x="29" y="707"/>
                  <a:pt x="82" y="760"/>
                </a:cubicBezTo>
                <a:cubicBezTo>
                  <a:pt x="134" y="814"/>
                  <a:pt x="203" y="843"/>
                  <a:pt x="275" y="843"/>
                </a:cubicBezTo>
                <a:cubicBezTo>
                  <a:pt x="1080" y="843"/>
                  <a:pt x="1080" y="843"/>
                  <a:pt x="1080" y="843"/>
                </a:cubicBezTo>
                <a:cubicBezTo>
                  <a:pt x="1155" y="843"/>
                  <a:pt x="1224" y="814"/>
                  <a:pt x="1277" y="760"/>
                </a:cubicBezTo>
                <a:cubicBezTo>
                  <a:pt x="1327" y="707"/>
                  <a:pt x="1355" y="638"/>
                  <a:pt x="1355" y="565"/>
                </a:cubicBezTo>
                <a:cubicBezTo>
                  <a:pt x="1355" y="492"/>
                  <a:pt x="1327" y="422"/>
                  <a:pt x="1277" y="371"/>
                </a:cubicBezTo>
                <a:close/>
                <a:moveTo>
                  <a:pt x="1080" y="766"/>
                </a:moveTo>
                <a:cubicBezTo>
                  <a:pt x="1080" y="766"/>
                  <a:pt x="437" y="766"/>
                  <a:pt x="275" y="766"/>
                </a:cubicBezTo>
                <a:cubicBezTo>
                  <a:pt x="167" y="766"/>
                  <a:pt x="76" y="674"/>
                  <a:pt x="76" y="565"/>
                </a:cubicBezTo>
                <a:cubicBezTo>
                  <a:pt x="76" y="457"/>
                  <a:pt x="167" y="364"/>
                  <a:pt x="275" y="364"/>
                </a:cubicBezTo>
                <a:cubicBezTo>
                  <a:pt x="302" y="364"/>
                  <a:pt x="324" y="370"/>
                  <a:pt x="346" y="381"/>
                </a:cubicBezTo>
                <a:cubicBezTo>
                  <a:pt x="351" y="272"/>
                  <a:pt x="437" y="191"/>
                  <a:pt x="544" y="191"/>
                </a:cubicBezTo>
                <a:cubicBezTo>
                  <a:pt x="603" y="191"/>
                  <a:pt x="650" y="213"/>
                  <a:pt x="689" y="255"/>
                </a:cubicBezTo>
                <a:cubicBezTo>
                  <a:pt x="699" y="158"/>
                  <a:pt x="785" y="77"/>
                  <a:pt x="888" y="77"/>
                </a:cubicBezTo>
                <a:cubicBezTo>
                  <a:pt x="994" y="77"/>
                  <a:pt x="1080" y="169"/>
                  <a:pt x="1080" y="277"/>
                </a:cubicBezTo>
                <a:cubicBezTo>
                  <a:pt x="1080" y="311"/>
                  <a:pt x="1075" y="343"/>
                  <a:pt x="1064" y="370"/>
                </a:cubicBezTo>
                <a:cubicBezTo>
                  <a:pt x="1069" y="364"/>
                  <a:pt x="1075" y="364"/>
                  <a:pt x="1080" y="364"/>
                </a:cubicBezTo>
                <a:cubicBezTo>
                  <a:pt x="1192" y="364"/>
                  <a:pt x="1278" y="457"/>
                  <a:pt x="1278" y="565"/>
                </a:cubicBezTo>
                <a:cubicBezTo>
                  <a:pt x="1278" y="674"/>
                  <a:pt x="1192" y="766"/>
                  <a:pt x="1080" y="7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53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6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6" y="2739679"/>
            <a:ext cx="10248393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2" y="1447800"/>
            <a:ext cx="10240453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67" spc="-15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8526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6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7520247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6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8504146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747897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56" indent="-284156">
              <a:buFont typeface="Wingdings" pitchFamily="2" charset="2"/>
              <a:buChar char=""/>
              <a:defRPr sz="4000"/>
            </a:lvl1pPr>
            <a:lvl2pPr marL="517512" indent="-233357">
              <a:buFont typeface="Wingdings" pitchFamily="2" charset="2"/>
              <a:buChar char=""/>
              <a:defRPr>
                <a:latin typeface="+mn-lt"/>
              </a:defRPr>
            </a:lvl2pPr>
            <a:lvl3pPr marL="741343" indent="-223832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374" indent="-173033">
              <a:buFont typeface="Wingdings" pitchFamily="2" charset="2"/>
              <a:buChar char=""/>
              <a:defRPr>
                <a:latin typeface="+mn-lt"/>
              </a:defRPr>
            </a:lvl4pPr>
            <a:lvl5pPr marL="1087409" indent="-17303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397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57" indent="0">
              <a:buNone/>
              <a:defRPr sz="2000"/>
            </a:lvl3pPr>
            <a:lvl4pPr marL="457189" indent="0">
              <a:buNone/>
              <a:defRPr sz="2000"/>
            </a:lvl4pPr>
            <a:lvl5pPr marL="693720" indent="0"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4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6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57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62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69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9154531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57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4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6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57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62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69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120391362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9" y="1447805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fade/>
  </p:transition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lang="en-US" sz="5467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16" marR="0" indent="-339716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72" marR="0" indent="-233357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492" marR="0" indent="-22541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492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60" marR="0" indent="-23176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679" marR="0" indent="-22541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679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30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9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7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4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5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policy/azure-policy-introduction" TargetMode="External"/><Relationship Id="rId2" Type="http://schemas.openxmlformats.org/officeDocument/2006/relationships/hyperlink" Target="https://docs.microsoft.com/en-us/azure/security/azure-security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microsoft.com/en-us/azure/monitoring-and-diagnostics/monitoring-overview-azure-monitor" TargetMode="External"/><Relationship Id="rId5" Type="http://schemas.openxmlformats.org/officeDocument/2006/relationships/hyperlink" Target="https://docs.microsoft.com/en-us/azure/automation/automation-intro" TargetMode="External"/><Relationship Id="rId4" Type="http://schemas.openxmlformats.org/officeDocument/2006/relationships/hyperlink" Target="https://docs.microsoft.com/en-us/azure/cost-managemen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key-vault/" TargetMode="External"/><Relationship Id="rId7" Type="http://schemas.openxmlformats.org/officeDocument/2006/relationships/hyperlink" Target="https://azure.microsoft.com/en-us/product-categories/security/" TargetMode="External"/><Relationship Id="rId2" Type="http://schemas.openxmlformats.org/officeDocument/2006/relationships/hyperlink" Target="https://azure.microsoft.com/en-us/services/security-center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application-gateway/" TargetMode="External"/><Relationship Id="rId5" Type="http://schemas.openxmlformats.org/officeDocument/2006/relationships/hyperlink" Target="https://azure.microsoft.com/en-us/services/information-protection/" TargetMode="External"/><Relationship Id="rId4" Type="http://schemas.openxmlformats.org/officeDocument/2006/relationships/hyperlink" Target="https://azure.microsoft.com/en-us/services/ddos-protection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cheduler/" TargetMode="External"/><Relationship Id="rId13" Type="http://schemas.openxmlformats.org/officeDocument/2006/relationships/hyperlink" Target="https://azure.microsoft.com/en-us/features/azure-portal/mobile-app/" TargetMode="External"/><Relationship Id="rId3" Type="http://schemas.openxmlformats.org/officeDocument/2006/relationships/hyperlink" Target="https://azure.microsoft.com/en-us/product-categories/management-tools/" TargetMode="External"/><Relationship Id="rId7" Type="http://schemas.openxmlformats.org/officeDocument/2006/relationships/hyperlink" Target="https://azure.microsoft.com/en-us/features/resource-manager/" TargetMode="External"/><Relationship Id="rId12" Type="http://schemas.openxmlformats.org/officeDocument/2006/relationships/hyperlink" Target="https://azure.microsoft.com/en-us/features/azure-portal/" TargetMode="External"/><Relationship Id="rId2" Type="http://schemas.openxmlformats.org/officeDocument/2006/relationships/hyperlink" Target="https://azure.microsoft.com/en-us/services/monitor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advisor/" TargetMode="External"/><Relationship Id="rId11" Type="http://schemas.openxmlformats.org/officeDocument/2006/relationships/hyperlink" Target="https://azure.microsoft.com/en-us/services/managed-applications/" TargetMode="External"/><Relationship Id="rId5" Type="http://schemas.openxmlformats.org/officeDocument/2006/relationships/hyperlink" Target="https://azure.microsoft.com/en-us/services/automation/" TargetMode="External"/><Relationship Id="rId10" Type="http://schemas.openxmlformats.org/officeDocument/2006/relationships/hyperlink" Target="https://azure.microsoft.com/en-us/features/cloud-shell/" TargetMode="External"/><Relationship Id="rId4" Type="http://schemas.openxmlformats.org/officeDocument/2006/relationships/hyperlink" Target="https://azure.microsoft.com/en-us/services/network-watcher/" TargetMode="External"/><Relationship Id="rId9" Type="http://schemas.openxmlformats.org/officeDocument/2006/relationships/hyperlink" Target="https://azure.microsoft.com/en-us/services/traffic-manag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zure-policy/" TargetMode="External"/><Relationship Id="rId7" Type="http://schemas.openxmlformats.org/officeDocument/2006/relationships/hyperlink" Target="https://azure.microsoft.com/en-us/services/security-center/" TargetMode="External"/><Relationship Id="rId2" Type="http://schemas.openxmlformats.org/officeDocument/2006/relationships/hyperlink" Target="https://azure.microsoft.com/en-us/services/cost-management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ite-recovery/" TargetMode="External"/><Relationship Id="rId5" Type="http://schemas.openxmlformats.org/officeDocument/2006/relationships/hyperlink" Target="https://azure.microsoft.com/en-us/services/backup/" TargetMode="External"/><Relationship Id="rId4" Type="http://schemas.openxmlformats.org/officeDocument/2006/relationships/hyperlink" Target="https://azure.microsoft.com/en-us/services/blueprint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ctive-directory-b2c/" TargetMode="External"/><Relationship Id="rId2" Type="http://schemas.openxmlformats.org/officeDocument/2006/relationships/hyperlink" Target="https://azure.microsoft.com/en-us/services/active-directory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azure.microsoft.com/en-us/services/active-directory-d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docs.microsoft.com/en-in/azure/security/azure-ad-choose-auth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ql-data-warehouse/" TargetMode="External"/><Relationship Id="rId13" Type="http://schemas.openxmlformats.org/officeDocument/2006/relationships/hyperlink" Target="https://azure.microsoft.com/en-us/product-categories/databases/" TargetMode="External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hyperlink" Target="https://azure.microsoft.com/en-us/services/virtual-machines/sql-server/" TargetMode="External"/><Relationship Id="rId12" Type="http://schemas.openxmlformats.org/officeDocument/2006/relationships/hyperlink" Target="https://aka.ms/mariaD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postgresql/" TargetMode="External"/><Relationship Id="rId11" Type="http://schemas.openxmlformats.org/officeDocument/2006/relationships/hyperlink" Target="https://azure.microsoft.com/en-us/services/storage/tables/" TargetMode="External"/><Relationship Id="rId5" Type="http://schemas.openxmlformats.org/officeDocument/2006/relationships/hyperlink" Target="https://azure.microsoft.com/en-us/services/mysql/" TargetMode="External"/><Relationship Id="rId10" Type="http://schemas.openxmlformats.org/officeDocument/2006/relationships/hyperlink" Target="https://azure.microsoft.com/en-us/services/cache/" TargetMode="External"/><Relationship Id="rId4" Type="http://schemas.openxmlformats.org/officeDocument/2006/relationships/hyperlink" Target="https://azure.microsoft.com/en-us/services/sql-database/" TargetMode="External"/><Relationship Id="rId9" Type="http://schemas.openxmlformats.org/officeDocument/2006/relationships/hyperlink" Target="https://azure.microsoft.com/en-us/services/database-migratio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paas-vs-sql-server-iaas#business-motivations-for-choosing-azure-sql-database-or-sql-server-on-azure-vm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container-instances/" TargetMode="External"/><Relationship Id="rId3" Type="http://schemas.openxmlformats.org/officeDocument/2006/relationships/hyperlink" Target="https://azure.microsoft.com/en-us/services/virtual-machine-scale-sets/" TargetMode="External"/><Relationship Id="rId7" Type="http://schemas.openxmlformats.org/officeDocument/2006/relationships/hyperlink" Target="https://azure.microsoft.com/en-us/services/app-service/" TargetMode="External"/><Relationship Id="rId2" Type="http://schemas.openxmlformats.org/officeDocument/2006/relationships/hyperlink" Target="https://azure.microsoft.com/en-us/services/virtual-machines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ervice-fabric/" TargetMode="External"/><Relationship Id="rId11" Type="http://schemas.openxmlformats.org/officeDocument/2006/relationships/hyperlink" Target="https://azure.microsoft.com/en-us/product-categories/compute/" TargetMode="External"/><Relationship Id="rId5" Type="http://schemas.openxmlformats.org/officeDocument/2006/relationships/hyperlink" Target="https://azure.microsoft.com/en-us/services/functions/" TargetMode="External"/><Relationship Id="rId10" Type="http://schemas.openxmlformats.org/officeDocument/2006/relationships/hyperlink" Target="https://azure.microsoft.com/en-us/services/cloud-services/" TargetMode="External"/><Relationship Id="rId4" Type="http://schemas.openxmlformats.org/officeDocument/2006/relationships/hyperlink" Target="https://azure.microsoft.com/en-us/services/kubernetes-service/" TargetMode="External"/><Relationship Id="rId9" Type="http://schemas.openxmlformats.org/officeDocument/2006/relationships/hyperlink" Target="https://azure.microsoft.com/en-us/services/batch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dns/" TargetMode="External"/><Relationship Id="rId3" Type="http://schemas.openxmlformats.org/officeDocument/2006/relationships/hyperlink" Target="https://azure.microsoft.com/en-us/services/cdn/" TargetMode="External"/><Relationship Id="rId7" Type="http://schemas.openxmlformats.org/officeDocument/2006/relationships/hyperlink" Target="https://azure.microsoft.com/en-us/services/azure-maps/" TargetMode="External"/><Relationship Id="rId2" Type="http://schemas.openxmlformats.org/officeDocument/2006/relationships/hyperlink" Target="https://azure.microsoft.com/en-us/services/app-service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ignalr-service/" TargetMode="External"/><Relationship Id="rId5" Type="http://schemas.openxmlformats.org/officeDocument/2006/relationships/hyperlink" Target="https://azure.microsoft.com/en-us/services/search/" TargetMode="External"/><Relationship Id="rId4" Type="http://schemas.openxmlformats.org/officeDocument/2006/relationships/hyperlink" Target="https://azure.microsoft.com/en-us/services/media-services/" TargetMode="External"/><Relationship Id="rId9" Type="http://schemas.openxmlformats.org/officeDocument/2006/relationships/hyperlink" Target="https://azure.microsoft.com/en-us/services/application-gateway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azure-sphere/" TargetMode="External"/><Relationship Id="rId3" Type="http://schemas.openxmlformats.org/officeDocument/2006/relationships/hyperlink" Target="https://azure.microsoft.com/en-us/features/iot-accelerators/" TargetMode="External"/><Relationship Id="rId7" Type="http://schemas.openxmlformats.org/officeDocument/2006/relationships/hyperlink" Target="https://azure.microsoft.com/en-us/services/time-series-insights/" TargetMode="External"/><Relationship Id="rId2" Type="http://schemas.openxmlformats.org/officeDocument/2006/relationships/hyperlink" Target="https://azure.microsoft.com/en-us/services/iot-central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digital-twins/" TargetMode="External"/><Relationship Id="rId5" Type="http://schemas.openxmlformats.org/officeDocument/2006/relationships/hyperlink" Target="https://azure.microsoft.com/en-us/services/iot-hub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azure.microsoft.com/en-us/services/iot-edge/" TargetMode="External"/><Relationship Id="rId9" Type="http://schemas.openxmlformats.org/officeDocument/2006/relationships/hyperlink" Target="https://azure.microsoft.com/en-us/services/azure-map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icing/calculator/" TargetMode="External"/><Relationship Id="rId3" Type="http://schemas.openxmlformats.org/officeDocument/2006/relationships/hyperlink" Target="https://docs.microsoft.com/en-us/azure/architecture/" TargetMode="External"/><Relationship Id="rId7" Type="http://schemas.openxmlformats.org/officeDocument/2006/relationships/hyperlink" Target="https://azure.microsoft.com/en-us/pricing/calculator/channe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microsoft.com/kb/2721672" TargetMode="External"/><Relationship Id="rId11" Type="http://schemas.openxmlformats.org/officeDocument/2006/relationships/hyperlink" Target="https://docs.microsoft.com/en-us/azure/cloud-solution-provider/support/monitor-multiple-customers" TargetMode="External"/><Relationship Id="rId5" Type="http://schemas.openxmlformats.org/officeDocument/2006/relationships/hyperlink" Target="https://docs.microsoft.com/en-us/azure/azure-subscription-service-limits" TargetMode="External"/><Relationship Id="rId10" Type="http://schemas.openxmlformats.org/officeDocument/2006/relationships/hyperlink" Target="https://docs.microsoft.com/en-au/azure/monitoring/monitoring-data-collection" TargetMode="External"/><Relationship Id="rId4" Type="http://schemas.openxmlformats.org/officeDocument/2006/relationships/hyperlink" Target="https://docs.microsoft.com/en-us/azure/security/azure-security-getting-started" TargetMode="External"/><Relationship Id="rId9" Type="http://schemas.openxmlformats.org/officeDocument/2006/relationships/hyperlink" Target="https://docs.microsoft.com/en-au/azure/monitoring/monitoring-data-sour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zure/architecture/guide/technology-choices/compute-decision-tree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rchitecture/guide/technology-choices/compute-comparison#note6" TargetMode="External"/><Relationship Id="rId3" Type="http://schemas.openxmlformats.org/officeDocument/2006/relationships/hyperlink" Target="https://docs.microsoft.com/en-us/azure/architecture/guide/technology-choices/compute-comparison#note2" TargetMode="External"/><Relationship Id="rId7" Type="http://schemas.openxmlformats.org/officeDocument/2006/relationships/hyperlink" Target="https://docs.microsoft.com/en-us/azure/aks/networking-overview" TargetMode="External"/><Relationship Id="rId2" Type="http://schemas.openxmlformats.org/officeDocument/2006/relationships/hyperlink" Target="https://docs.microsoft.com/en-us/azure/architecture/guide/technology-choices/compute-comparison#note1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microsoft.com/en-us/azure/architecture/guide/technology-choices/compute-comparison#note5" TargetMode="External"/><Relationship Id="rId5" Type="http://schemas.openxmlformats.org/officeDocument/2006/relationships/hyperlink" Target="https://docs.microsoft.com/en-us/azure/architecture/guide/technology-choices/compute-comparison#note4" TargetMode="External"/><Relationship Id="rId10" Type="http://schemas.openxmlformats.org/officeDocument/2006/relationships/hyperlink" Target="https://docs.microsoft.com/en-us/azure/architecture/guide/technology-choices/compute-comparison" TargetMode="External"/><Relationship Id="rId4" Type="http://schemas.openxmlformats.org/officeDocument/2006/relationships/hyperlink" Target="https://docs.microsoft.com/en-us/azure/architecture/guide/technology-choices/compute-comparison#note3" TargetMode="External"/><Relationship Id="rId9" Type="http://schemas.openxmlformats.org/officeDocument/2006/relationships/hyperlink" Target="https://docs.microsoft.com/en-us/azure/architecture/guide/technology-choices/compute-comparison#note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guide/technology-choices/compute-comparison#note1c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support/legal/sla/batch/" TargetMode="External"/><Relationship Id="rId13" Type="http://schemas.openxmlformats.org/officeDocument/2006/relationships/hyperlink" Target="https://azure.microsoft.com/pricing/details/app-service/" TargetMode="External"/><Relationship Id="rId18" Type="http://schemas.openxmlformats.org/officeDocument/2006/relationships/hyperlink" Target="https://azure.microsoft.com/pricing/details/batch/" TargetMode="External"/><Relationship Id="rId3" Type="http://schemas.openxmlformats.org/officeDocument/2006/relationships/hyperlink" Target="https://azure.microsoft.com/support/legal/sla/app-service/" TargetMode="External"/><Relationship Id="rId21" Type="http://schemas.openxmlformats.org/officeDocument/2006/relationships/hyperlink" Target="https://docs.microsoft.com/en-us/azure/architecture/guide/architecture-styles/web-queue-worker" TargetMode="External"/><Relationship Id="rId7" Type="http://schemas.openxmlformats.org/officeDocument/2006/relationships/hyperlink" Target="https://azure.microsoft.com/support/legal/sla/container-instances/" TargetMode="External"/><Relationship Id="rId12" Type="http://schemas.openxmlformats.org/officeDocument/2006/relationships/hyperlink" Target="https://azure.microsoft.com/pricing/details/virtual-machines/linux/" TargetMode="External"/><Relationship Id="rId17" Type="http://schemas.openxmlformats.org/officeDocument/2006/relationships/hyperlink" Target="https://azure.microsoft.com/pricing/details/container-instances/" TargetMode="External"/><Relationship Id="rId2" Type="http://schemas.openxmlformats.org/officeDocument/2006/relationships/hyperlink" Target="https://azure.microsoft.com/support/legal/sla/virtual-machines/" TargetMode="External"/><Relationship Id="rId16" Type="http://schemas.openxmlformats.org/officeDocument/2006/relationships/hyperlink" Target="https://azure.microsoft.com/pricing/details/kubernetes-service/" TargetMode="External"/><Relationship Id="rId20" Type="http://schemas.openxmlformats.org/officeDocument/2006/relationships/hyperlink" Target="https://docs.microsoft.com/en-us/azure/architecture/guide/architecture-styles/big-compute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support/legal/sla/kubernetes-service" TargetMode="External"/><Relationship Id="rId11" Type="http://schemas.openxmlformats.org/officeDocument/2006/relationships/hyperlink" Target="https://azure.microsoft.com/pricing/details/virtual-machines/windows/" TargetMode="External"/><Relationship Id="rId5" Type="http://schemas.openxmlformats.org/officeDocument/2006/relationships/hyperlink" Target="https://azure.microsoft.com/support/legal/sla/functions/" TargetMode="External"/><Relationship Id="rId15" Type="http://schemas.openxmlformats.org/officeDocument/2006/relationships/hyperlink" Target="https://azure.microsoft.com/pricing/details/functions/" TargetMode="External"/><Relationship Id="rId23" Type="http://schemas.openxmlformats.org/officeDocument/2006/relationships/hyperlink" Target="https://docs.microsoft.com/en-us/azure/architecture/guide/architecture-styles/event-driven" TargetMode="External"/><Relationship Id="rId10" Type="http://schemas.openxmlformats.org/officeDocument/2006/relationships/hyperlink" Target="https://docs.microsoft.com/en-us/azure/architecture/patterns/sidecar" TargetMode="External"/><Relationship Id="rId19" Type="http://schemas.openxmlformats.org/officeDocument/2006/relationships/hyperlink" Target="https://docs.microsoft.com/en-us/azure/architecture/guide/architecture-styles/n-tier" TargetMode="External"/><Relationship Id="rId4" Type="http://schemas.openxmlformats.org/officeDocument/2006/relationships/hyperlink" Target="https://azure.microsoft.com/support/legal/sla/service-fabric/" TargetMode="External"/><Relationship Id="rId9" Type="http://schemas.openxmlformats.org/officeDocument/2006/relationships/hyperlink" Target="https://docs.microsoft.com/en-us/azure/aks/ingress" TargetMode="External"/><Relationship Id="rId14" Type="http://schemas.openxmlformats.org/officeDocument/2006/relationships/hyperlink" Target="https://azure.microsoft.com/pricing/details/service-fabric/" TargetMode="External"/><Relationship Id="rId22" Type="http://schemas.openxmlformats.org/officeDocument/2006/relationships/hyperlink" Target="https://docs.microsoft.com/en-us/azure/architecture/guide/architecture-styles/microservice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torage/queues/" TargetMode="External"/><Relationship Id="rId3" Type="http://schemas.openxmlformats.org/officeDocument/2006/relationships/hyperlink" Target="https://azure.microsoft.com/en-us/services/storage/disks/" TargetMode="External"/><Relationship Id="rId7" Type="http://schemas.openxmlformats.org/officeDocument/2006/relationships/hyperlink" Target="https://azure.microsoft.com/en-us/services/storage/avere-vfx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torage/files/" TargetMode="External"/><Relationship Id="rId11" Type="http://schemas.openxmlformats.org/officeDocument/2006/relationships/hyperlink" Target="https://azure.microsoft.com/en-us/product-categories/storage/" TargetMode="External"/><Relationship Id="rId5" Type="http://schemas.openxmlformats.org/officeDocument/2006/relationships/hyperlink" Target="https://azure.microsoft.com/en-us/services/storage/archive/" TargetMode="External"/><Relationship Id="rId10" Type="http://schemas.openxmlformats.org/officeDocument/2006/relationships/hyperlink" Target="https://azure.microsoft.com/en-us/services/netapp/" TargetMode="External"/><Relationship Id="rId4" Type="http://schemas.openxmlformats.org/officeDocument/2006/relationships/hyperlink" Target="https://azure.microsoft.com/en-us/services/storage/blobs/" TargetMode="External"/><Relationship Id="rId9" Type="http://schemas.openxmlformats.org/officeDocument/2006/relationships/hyperlink" Target="https://azure.microsoft.com/en-us/services/databo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rest/api/storageservices/blob-service-rest-api" TargetMode="External"/><Relationship Id="rId2" Type="http://schemas.openxmlformats.org/officeDocument/2006/relationships/hyperlink" Target="https://docs.microsoft.com/en-us/rest/api/storageservices/file-service-rest-api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ocs.microsoft.com/en-us/rest/api/compute/manageddisks/disks/disks-rest-api" TargetMode="External"/><Relationship Id="rId4" Type="http://schemas.openxmlformats.org/officeDocument/2006/relationships/hyperlink" Target="https://docs.microsoft.com/en-us/azure/storage/blobs/data-lake-storage-introductio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cdn/" TargetMode="External"/><Relationship Id="rId13" Type="http://schemas.openxmlformats.org/officeDocument/2006/relationships/hyperlink" Target="https://azure.microsoft.com/en-us/services/azure-firewall/" TargetMode="External"/><Relationship Id="rId3" Type="http://schemas.openxmlformats.org/officeDocument/2006/relationships/hyperlink" Target="https://azure.microsoft.com/en-us/services/virtual-network/" TargetMode="External"/><Relationship Id="rId7" Type="http://schemas.openxmlformats.org/officeDocument/2006/relationships/hyperlink" Target="https://azure.microsoft.com/en-us/services/dns/" TargetMode="External"/><Relationship Id="rId12" Type="http://schemas.openxmlformats.org/officeDocument/2006/relationships/hyperlink" Target="https://azure.microsoft.com/en-us/services/network-watcher/" TargetMode="External"/><Relationship Id="rId2" Type="http://schemas.openxmlformats.org/officeDocument/2006/relationships/hyperlink" Target="https://azure.microsoft.com/en-us/product-categories/networking/" TargetMode="External"/><Relationship Id="rId16" Type="http://schemas.openxmlformats.org/officeDocument/2006/relationships/hyperlink" Target="https://azure.microsoft.com/en-us/services/azure-bastion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vpn-gateway/" TargetMode="External"/><Relationship Id="rId11" Type="http://schemas.openxmlformats.org/officeDocument/2006/relationships/hyperlink" Target="https://azure.microsoft.com/en-us/services/expressroute/" TargetMode="External"/><Relationship Id="rId5" Type="http://schemas.openxmlformats.org/officeDocument/2006/relationships/hyperlink" Target="https://azure.microsoft.com/en-us/services/application-gateway/" TargetMode="External"/><Relationship Id="rId15" Type="http://schemas.openxmlformats.org/officeDocument/2006/relationships/hyperlink" Target="https://azure.microsoft.com/en-us/services/frontdoor/" TargetMode="External"/><Relationship Id="rId10" Type="http://schemas.openxmlformats.org/officeDocument/2006/relationships/hyperlink" Target="https://azure.microsoft.com/en-us/services/traffic-manager/" TargetMode="External"/><Relationship Id="rId4" Type="http://schemas.openxmlformats.org/officeDocument/2006/relationships/hyperlink" Target="https://azure.microsoft.com/en-us/services/load-balancer/" TargetMode="External"/><Relationship Id="rId9" Type="http://schemas.openxmlformats.org/officeDocument/2006/relationships/hyperlink" Target="https://azure.microsoft.com/en-us/services/ddos-protection/" TargetMode="External"/><Relationship Id="rId14" Type="http://schemas.openxmlformats.org/officeDocument/2006/relationships/hyperlink" Target="https://azure.microsoft.com/en-us/services/virtual-w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5F5A3-0274-4428-B042-B97990E9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43" y="2018102"/>
            <a:ext cx="8148780" cy="19697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b="1" dirty="0">
                <a:cs typeface="Segoe UI Semibold" panose="020B0702040204020203" pitchFamily="34" charset="0"/>
              </a:rPr>
              <a:t>When to use What – Azure Services</a:t>
            </a:r>
            <a:br>
              <a:rPr lang="en-US" sz="4800" dirty="0">
                <a:cs typeface="Segoe UI Semibold" panose="020B0702040204020203" pitchFamily="34" charset="0"/>
              </a:rPr>
            </a:br>
            <a:r>
              <a:rPr lang="en-US" sz="2400" dirty="0">
                <a:cs typeface="Segoe UI Semibold" panose="020B0702040204020203" pitchFamily="34" charset="0"/>
              </a:rPr>
              <a:t>Compute, Storage, Networking, Identity and Database</a:t>
            </a:r>
            <a:br>
              <a:rPr lang="en-US" sz="4800" dirty="0">
                <a:cs typeface="Segoe UI Semibold" panose="020B0702040204020203" pitchFamily="34" charset="0"/>
              </a:rPr>
            </a:br>
            <a:endParaRPr lang="en-IN" sz="4800" dirty="0">
              <a:cs typeface="Segoe UI Semibold" panose="020B07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1D90F4-0164-4580-B938-A4B42BDF855B}"/>
              </a:ext>
            </a:extLst>
          </p:cNvPr>
          <p:cNvGrpSpPr/>
          <p:nvPr/>
        </p:nvGrpSpPr>
        <p:grpSpPr>
          <a:xfrm>
            <a:off x="8283814" y="1103909"/>
            <a:ext cx="3510488" cy="5537837"/>
            <a:chOff x="8925987" y="1341231"/>
            <a:chExt cx="3510488" cy="5537837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7DA6E18-C059-4EF0-9AA7-A4809C9E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96" y="2696006"/>
              <a:ext cx="3246304" cy="4001502"/>
            </a:xfrm>
            <a:custGeom>
              <a:avLst/>
              <a:gdLst>
                <a:gd name="T0" fmla="*/ 0 w 2476"/>
                <a:gd name="T1" fmla="*/ 2588 h 3052"/>
                <a:gd name="T2" fmla="*/ 1237 w 2476"/>
                <a:gd name="T3" fmla="*/ 0 h 3052"/>
                <a:gd name="T4" fmla="*/ 2476 w 2476"/>
                <a:gd name="T5" fmla="*/ 976 h 3052"/>
                <a:gd name="T6" fmla="*/ 495 w 2476"/>
                <a:gd name="T7" fmla="*/ 3052 h 3052"/>
                <a:gd name="T8" fmla="*/ 0 w 2476"/>
                <a:gd name="T9" fmla="*/ 2588 h 3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6" h="3052">
                  <a:moveTo>
                    <a:pt x="0" y="2588"/>
                  </a:moveTo>
                  <a:lnTo>
                    <a:pt x="1237" y="0"/>
                  </a:lnTo>
                  <a:lnTo>
                    <a:pt x="2476" y="976"/>
                  </a:lnTo>
                  <a:lnTo>
                    <a:pt x="495" y="3052"/>
                  </a:lnTo>
                  <a:lnTo>
                    <a:pt x="0" y="2588"/>
                  </a:lnTo>
                  <a:close/>
                </a:path>
              </a:pathLst>
            </a:custGeom>
            <a:solidFill>
              <a:srgbClr val="0072C6">
                <a:lumMod val="20000"/>
                <a:lumOff val="80000"/>
                <a:alpha val="1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534A4876-A476-4656-AD7E-11B089469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5247" y="1341231"/>
              <a:ext cx="1239838" cy="813644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AE9FDDC-71E6-45C6-8C4D-8509EFF1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2390" y="1583889"/>
              <a:ext cx="1239838" cy="813644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5241E6B-26E9-4E4C-8CD8-91158710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174" y="1369064"/>
              <a:ext cx="895827" cy="587887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896189-849F-4889-AF63-79E83C54E312}"/>
                </a:ext>
              </a:extLst>
            </p:cNvPr>
            <p:cNvGrpSpPr/>
            <p:nvPr/>
          </p:nvGrpSpPr>
          <p:grpSpPr>
            <a:xfrm>
              <a:off x="11280477" y="3072737"/>
              <a:ext cx="1155998" cy="1162044"/>
              <a:chOff x="13209584" y="-2840041"/>
              <a:chExt cx="1820862" cy="1830385"/>
            </a:xfrm>
          </p:grpSpPr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EBA9A7C3-FA2C-4C87-A5EE-A365E6B9D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9584" y="-2840041"/>
                <a:ext cx="1820862" cy="1830385"/>
              </a:xfrm>
              <a:prstGeom prst="ellipse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8304AA34-F8ED-4EC6-952C-C3CD4977A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3446" y="-2205042"/>
                <a:ext cx="488950" cy="836611"/>
              </a:xfrm>
              <a:custGeom>
                <a:avLst/>
                <a:gdLst>
                  <a:gd name="T0" fmla="*/ 308 w 308"/>
                  <a:gd name="T1" fmla="*/ 175 h 527"/>
                  <a:gd name="T2" fmla="*/ 305 w 308"/>
                  <a:gd name="T3" fmla="*/ 527 h 527"/>
                  <a:gd name="T4" fmla="*/ 0 w 308"/>
                  <a:gd name="T5" fmla="*/ 351 h 527"/>
                  <a:gd name="T6" fmla="*/ 2 w 308"/>
                  <a:gd name="T7" fmla="*/ 0 h 527"/>
                  <a:gd name="T8" fmla="*/ 308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08" y="175"/>
                    </a:moveTo>
                    <a:lnTo>
                      <a:pt x="305" y="527"/>
                    </a:lnTo>
                    <a:lnTo>
                      <a:pt x="0" y="351"/>
                    </a:lnTo>
                    <a:lnTo>
                      <a:pt x="2" y="0"/>
                    </a:lnTo>
                    <a:lnTo>
                      <a:pt x="308" y="175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81DFDD32-809E-4EF6-B0E2-C9FADE5DD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2396" y="-2205042"/>
                <a:ext cx="484187" cy="836611"/>
              </a:xfrm>
              <a:custGeom>
                <a:avLst/>
                <a:gdLst>
                  <a:gd name="T0" fmla="*/ 0 w 305"/>
                  <a:gd name="T1" fmla="*/ 175 h 527"/>
                  <a:gd name="T2" fmla="*/ 0 w 305"/>
                  <a:gd name="T3" fmla="*/ 527 h 527"/>
                  <a:gd name="T4" fmla="*/ 305 w 305"/>
                  <a:gd name="T5" fmla="*/ 351 h 527"/>
                  <a:gd name="T6" fmla="*/ 305 w 305"/>
                  <a:gd name="T7" fmla="*/ 0 h 527"/>
                  <a:gd name="T8" fmla="*/ 0 w 305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527">
                    <a:moveTo>
                      <a:pt x="0" y="175"/>
                    </a:moveTo>
                    <a:lnTo>
                      <a:pt x="0" y="527"/>
                    </a:lnTo>
                    <a:lnTo>
                      <a:pt x="305" y="351"/>
                    </a:lnTo>
                    <a:lnTo>
                      <a:pt x="30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3E8C9050-0CD1-4F18-8677-7E7D3B81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6621" y="-2484441"/>
                <a:ext cx="969962" cy="557212"/>
              </a:xfrm>
              <a:custGeom>
                <a:avLst/>
                <a:gdLst>
                  <a:gd name="T0" fmla="*/ 306 w 611"/>
                  <a:gd name="T1" fmla="*/ 351 h 351"/>
                  <a:gd name="T2" fmla="*/ 0 w 611"/>
                  <a:gd name="T3" fmla="*/ 173 h 351"/>
                  <a:gd name="T4" fmla="*/ 303 w 611"/>
                  <a:gd name="T5" fmla="*/ 0 h 351"/>
                  <a:gd name="T6" fmla="*/ 611 w 611"/>
                  <a:gd name="T7" fmla="*/ 173 h 351"/>
                  <a:gd name="T8" fmla="*/ 306 w 611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306" y="351"/>
                    </a:moveTo>
                    <a:lnTo>
                      <a:pt x="0" y="173"/>
                    </a:lnTo>
                    <a:lnTo>
                      <a:pt x="303" y="0"/>
                    </a:lnTo>
                    <a:lnTo>
                      <a:pt x="611" y="173"/>
                    </a:lnTo>
                    <a:lnTo>
                      <a:pt x="306" y="351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9FE057-B6D3-4A86-9FAF-B76E98DAEB33}"/>
                </a:ext>
              </a:extLst>
            </p:cNvPr>
            <p:cNvGrpSpPr/>
            <p:nvPr/>
          </p:nvGrpSpPr>
          <p:grpSpPr>
            <a:xfrm>
              <a:off x="10518590" y="2205906"/>
              <a:ext cx="1227128" cy="1233544"/>
              <a:chOff x="15478120" y="-2840041"/>
              <a:chExt cx="1820862" cy="1830385"/>
            </a:xfrm>
          </p:grpSpPr>
          <p:sp>
            <p:nvSpPr>
              <p:cNvPr id="43" name="Oval 9">
                <a:extLst>
                  <a:ext uri="{FF2B5EF4-FFF2-40B4-BE49-F238E27FC236}">
                    <a16:creationId xmlns:a16="http://schemas.microsoft.com/office/drawing/2014/main" id="{82FB5339-BB6C-4A32-A08C-DC349BA5B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8120" y="-2840041"/>
                <a:ext cx="1820862" cy="1830385"/>
              </a:xfrm>
              <a:prstGeom prst="ellipse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0DC4C729-B74E-4B6E-94C2-08CDFAD79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1983" y="-2205042"/>
                <a:ext cx="488950" cy="836611"/>
              </a:xfrm>
              <a:custGeom>
                <a:avLst/>
                <a:gdLst>
                  <a:gd name="T0" fmla="*/ 308 w 308"/>
                  <a:gd name="T1" fmla="*/ 175 h 527"/>
                  <a:gd name="T2" fmla="*/ 305 w 308"/>
                  <a:gd name="T3" fmla="*/ 527 h 527"/>
                  <a:gd name="T4" fmla="*/ 0 w 308"/>
                  <a:gd name="T5" fmla="*/ 351 h 527"/>
                  <a:gd name="T6" fmla="*/ 0 w 308"/>
                  <a:gd name="T7" fmla="*/ 0 h 527"/>
                  <a:gd name="T8" fmla="*/ 308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08" y="175"/>
                    </a:moveTo>
                    <a:lnTo>
                      <a:pt x="305" y="527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308" y="175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CD936D14-6155-4141-A803-CA7484305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6170" y="-2205042"/>
                <a:ext cx="488950" cy="836611"/>
              </a:xfrm>
              <a:custGeom>
                <a:avLst/>
                <a:gdLst>
                  <a:gd name="T0" fmla="*/ 3 w 308"/>
                  <a:gd name="T1" fmla="*/ 175 h 527"/>
                  <a:gd name="T2" fmla="*/ 0 w 308"/>
                  <a:gd name="T3" fmla="*/ 527 h 527"/>
                  <a:gd name="T4" fmla="*/ 306 w 308"/>
                  <a:gd name="T5" fmla="*/ 351 h 527"/>
                  <a:gd name="T6" fmla="*/ 308 w 308"/>
                  <a:gd name="T7" fmla="*/ 0 h 527"/>
                  <a:gd name="T8" fmla="*/ 3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" y="175"/>
                    </a:moveTo>
                    <a:lnTo>
                      <a:pt x="0" y="527"/>
                    </a:lnTo>
                    <a:lnTo>
                      <a:pt x="306" y="351"/>
                    </a:lnTo>
                    <a:lnTo>
                      <a:pt x="308" y="0"/>
                    </a:lnTo>
                    <a:lnTo>
                      <a:pt x="3" y="175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836B3742-CB63-42FC-9CE4-08614EDF3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1983" y="-2484441"/>
                <a:ext cx="973137" cy="557212"/>
              </a:xfrm>
              <a:custGeom>
                <a:avLst/>
                <a:gdLst>
                  <a:gd name="T0" fmla="*/ 308 w 613"/>
                  <a:gd name="T1" fmla="*/ 351 h 351"/>
                  <a:gd name="T2" fmla="*/ 0 w 613"/>
                  <a:gd name="T3" fmla="*/ 173 h 351"/>
                  <a:gd name="T4" fmla="*/ 305 w 613"/>
                  <a:gd name="T5" fmla="*/ 0 h 351"/>
                  <a:gd name="T6" fmla="*/ 613 w 613"/>
                  <a:gd name="T7" fmla="*/ 173 h 351"/>
                  <a:gd name="T8" fmla="*/ 308 w 613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351">
                    <a:moveTo>
                      <a:pt x="308" y="351"/>
                    </a:moveTo>
                    <a:lnTo>
                      <a:pt x="0" y="173"/>
                    </a:lnTo>
                    <a:lnTo>
                      <a:pt x="305" y="0"/>
                    </a:lnTo>
                    <a:lnTo>
                      <a:pt x="613" y="173"/>
                    </a:lnTo>
                    <a:lnTo>
                      <a:pt x="308" y="351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6EF840-4F02-4488-9E41-D30BA7ADD33E}"/>
                </a:ext>
              </a:extLst>
            </p:cNvPr>
            <p:cNvGrpSpPr/>
            <p:nvPr/>
          </p:nvGrpSpPr>
          <p:grpSpPr>
            <a:xfrm>
              <a:off x="10136778" y="3451591"/>
              <a:ext cx="1520689" cy="1531312"/>
              <a:chOff x="9685432" y="3577886"/>
              <a:chExt cx="1520689" cy="1531312"/>
            </a:xfrm>
          </p:grpSpPr>
          <p:sp>
            <p:nvSpPr>
              <p:cNvPr id="39" name="Oval 13">
                <a:extLst>
                  <a:ext uri="{FF2B5EF4-FFF2-40B4-BE49-F238E27FC236}">
                    <a16:creationId xmlns:a16="http://schemas.microsoft.com/office/drawing/2014/main" id="{C6D72E50-3FC9-462D-8C30-F17FCE23A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5432" y="3577886"/>
                <a:ext cx="1520689" cy="1531312"/>
              </a:xfrm>
              <a:prstGeom prst="ellipse">
                <a:avLst/>
              </a:prstGeom>
              <a:solidFill>
                <a:srgbClr val="4668C5">
                  <a:alpha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E7149705-324B-4EC8-B3AE-884C72AD1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0039" y="4109130"/>
                <a:ext cx="406403" cy="699914"/>
              </a:xfrm>
              <a:custGeom>
                <a:avLst/>
                <a:gdLst>
                  <a:gd name="T0" fmla="*/ 306 w 306"/>
                  <a:gd name="T1" fmla="*/ 175 h 527"/>
                  <a:gd name="T2" fmla="*/ 306 w 306"/>
                  <a:gd name="T3" fmla="*/ 527 h 527"/>
                  <a:gd name="T4" fmla="*/ 0 w 306"/>
                  <a:gd name="T5" fmla="*/ 351 h 527"/>
                  <a:gd name="T6" fmla="*/ 0 w 306"/>
                  <a:gd name="T7" fmla="*/ 0 h 527"/>
                  <a:gd name="T8" fmla="*/ 306 w 306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527">
                    <a:moveTo>
                      <a:pt x="306" y="175"/>
                    </a:moveTo>
                    <a:lnTo>
                      <a:pt x="306" y="527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306" y="175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C6E7D490-BF9F-4125-90A2-BDDE5E4FF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440" y="4109130"/>
                <a:ext cx="405074" cy="699914"/>
              </a:xfrm>
              <a:custGeom>
                <a:avLst/>
                <a:gdLst>
                  <a:gd name="T0" fmla="*/ 0 w 305"/>
                  <a:gd name="T1" fmla="*/ 175 h 527"/>
                  <a:gd name="T2" fmla="*/ 0 w 305"/>
                  <a:gd name="T3" fmla="*/ 527 h 527"/>
                  <a:gd name="T4" fmla="*/ 305 w 305"/>
                  <a:gd name="T5" fmla="*/ 351 h 527"/>
                  <a:gd name="T6" fmla="*/ 305 w 305"/>
                  <a:gd name="T7" fmla="*/ 0 h 527"/>
                  <a:gd name="T8" fmla="*/ 0 w 305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527">
                    <a:moveTo>
                      <a:pt x="0" y="175"/>
                    </a:moveTo>
                    <a:lnTo>
                      <a:pt x="0" y="527"/>
                    </a:lnTo>
                    <a:lnTo>
                      <a:pt x="305" y="351"/>
                    </a:lnTo>
                    <a:lnTo>
                      <a:pt x="30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5C68B711-1F05-4A78-863E-904A4C5A1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0039" y="3875383"/>
                <a:ext cx="811477" cy="466167"/>
              </a:xfrm>
              <a:custGeom>
                <a:avLst/>
                <a:gdLst>
                  <a:gd name="T0" fmla="*/ 306 w 611"/>
                  <a:gd name="T1" fmla="*/ 351 h 351"/>
                  <a:gd name="T2" fmla="*/ 0 w 611"/>
                  <a:gd name="T3" fmla="*/ 173 h 351"/>
                  <a:gd name="T4" fmla="*/ 306 w 611"/>
                  <a:gd name="T5" fmla="*/ 0 h 351"/>
                  <a:gd name="T6" fmla="*/ 611 w 611"/>
                  <a:gd name="T7" fmla="*/ 173 h 351"/>
                  <a:gd name="T8" fmla="*/ 306 w 611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306" y="351"/>
                    </a:moveTo>
                    <a:lnTo>
                      <a:pt x="0" y="173"/>
                    </a:lnTo>
                    <a:lnTo>
                      <a:pt x="306" y="0"/>
                    </a:lnTo>
                    <a:lnTo>
                      <a:pt x="611" y="173"/>
                    </a:lnTo>
                    <a:lnTo>
                      <a:pt x="306" y="351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C1AA38-55A2-42AE-8658-56A24A7586B1}"/>
                </a:ext>
              </a:extLst>
            </p:cNvPr>
            <p:cNvSpPr txBox="1"/>
            <p:nvPr/>
          </p:nvSpPr>
          <p:spPr>
            <a:xfrm>
              <a:off x="10272407" y="5327699"/>
              <a:ext cx="593726" cy="593726"/>
            </a:xfrm>
            <a:prstGeom prst="ellipse">
              <a:avLst/>
            </a:prstGeom>
            <a:solidFill>
              <a:srgbClr val="68217A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1" i="0" u="none" strike="noStrike" kern="0" cap="none" spc="0" normalizeH="0" baseline="0" noProof="0" dirty="0">
                <a:ln>
                  <a:noFill/>
                </a:ln>
                <a:solidFill>
                  <a:srgbClr val="68217A">
                    <a:lumMod val="40000"/>
                    <a:lumOff val="6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92695-2C1C-46D7-B6BA-0CC6140416C5}"/>
                </a:ext>
              </a:extLst>
            </p:cNvPr>
            <p:cNvSpPr txBox="1"/>
            <p:nvPr/>
          </p:nvSpPr>
          <p:spPr>
            <a:xfrm>
              <a:off x="8991666" y="5478462"/>
              <a:ext cx="593726" cy="593726"/>
            </a:xfrm>
            <a:prstGeom prst="ellipse">
              <a:avLst/>
            </a:prstGeom>
            <a:solidFill>
              <a:srgbClr val="0072C6">
                <a:lumMod val="60000"/>
                <a:lumOff val="40000"/>
              </a:srgbClr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1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60000"/>
                    <a:lumOff val="4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CFA435-64C1-48C0-9E28-54172887ED38}"/>
                </a:ext>
              </a:extLst>
            </p:cNvPr>
            <p:cNvSpPr txBox="1"/>
            <p:nvPr/>
          </p:nvSpPr>
          <p:spPr>
            <a:xfrm>
              <a:off x="8925987" y="5964668"/>
              <a:ext cx="914400" cy="914400"/>
            </a:xfrm>
            <a:prstGeom prst="ellipse">
              <a:avLst/>
            </a:prstGeom>
            <a:solidFill>
              <a:srgbClr val="002050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86A23-8C1D-4CB7-8DD9-B2A50B48E4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4643" y="4762283"/>
            <a:ext cx="7171397" cy="794064"/>
          </a:xfrm>
        </p:spPr>
        <p:txBody>
          <a:bodyPr/>
          <a:lstStyle/>
          <a:p>
            <a:r>
              <a:rPr lang="en-IN" sz="1800" dirty="0"/>
              <a:t>Sastry Kolachina</a:t>
            </a:r>
          </a:p>
          <a:p>
            <a:r>
              <a:rPr lang="en-IN" sz="1800" dirty="0"/>
              <a:t>Partner Technology Strategist</a:t>
            </a:r>
          </a:p>
        </p:txBody>
      </p:sp>
    </p:spTree>
    <p:extLst>
      <p:ext uri="{BB962C8B-B14F-4D97-AF65-F5344CB8AC3E}">
        <p14:creationId xmlns:p14="http://schemas.microsoft.com/office/powerpoint/2010/main" val="27466441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BDD6-DACE-4007-B26C-A668EE45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62" y="1644655"/>
            <a:ext cx="1965188" cy="2330445"/>
          </a:xfrm>
        </p:spPr>
        <p:txBody>
          <a:bodyPr/>
          <a:lstStyle/>
          <a:p>
            <a:r>
              <a:rPr lang="en-IN" sz="3200" dirty="0"/>
              <a:t>Decision Tree for Azure Networking</a:t>
            </a:r>
          </a:p>
        </p:txBody>
      </p:sp>
      <p:pic>
        <p:nvPicPr>
          <p:cNvPr id="4098" name="Picture 2" descr="https://msdnshared.blob.core.windows.net/media/2018/09/Decision-tree-final-v1.png">
            <a:extLst>
              <a:ext uri="{FF2B5EF4-FFF2-40B4-BE49-F238E27FC236}">
                <a16:creationId xmlns:a16="http://schemas.microsoft.com/office/drawing/2014/main" id="{7470AC21-9A83-490F-B938-7530AA73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15473"/>
            <a:ext cx="9280388" cy="631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E84A28-126C-4713-AA5D-311E87A2AAEA}"/>
              </a:ext>
            </a:extLst>
          </p:cNvPr>
          <p:cNvSpPr/>
          <p:nvPr/>
        </p:nvSpPr>
        <p:spPr>
          <a:xfrm>
            <a:off x="155712" y="6436695"/>
            <a:ext cx="10448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https://blogs.msdn.microsoft.com/ukhybridcloud/2018/09/12/a-decision-tree-for-azure-networking/</a:t>
            </a:r>
          </a:p>
        </p:txBody>
      </p:sp>
    </p:spTree>
    <p:extLst>
      <p:ext uri="{BB962C8B-B14F-4D97-AF65-F5344CB8AC3E}">
        <p14:creationId xmlns:p14="http://schemas.microsoft.com/office/powerpoint/2010/main" val="17174975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F7197D6-9616-412F-AD82-7E4225C7838B}"/>
              </a:ext>
            </a:extLst>
          </p:cNvPr>
          <p:cNvCxnSpPr>
            <a:cxnSpLocks/>
          </p:cNvCxnSpPr>
          <p:nvPr/>
        </p:nvCxnSpPr>
        <p:spPr>
          <a:xfrm>
            <a:off x="6066027" y="5496508"/>
            <a:ext cx="0" cy="379324"/>
          </a:xfrm>
          <a:prstGeom prst="line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26EF179-CD10-4530-87CC-E6713018ED2C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4454069" y="1914132"/>
            <a:ext cx="3238048" cy="3186206"/>
            <a:chOff x="8085" y="74"/>
            <a:chExt cx="2998" cy="2950"/>
          </a:xfrm>
        </p:grpSpPr>
        <p:sp>
          <p:nvSpPr>
            <p:cNvPr id="210" name="Freeform 5">
              <a:extLst>
                <a:ext uri="{FF2B5EF4-FFF2-40B4-BE49-F238E27FC236}">
                  <a16:creationId xmlns:a16="http://schemas.microsoft.com/office/drawing/2014/main" id="{D7D7C372-5A59-4198-95DE-48C262290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9" y="74"/>
              <a:ext cx="1615" cy="244"/>
            </a:xfrm>
            <a:custGeom>
              <a:avLst/>
              <a:gdLst>
                <a:gd name="T0" fmla="*/ 0 w 410"/>
                <a:gd name="T1" fmla="*/ 61 h 62"/>
                <a:gd name="T2" fmla="*/ 205 w 410"/>
                <a:gd name="T3" fmla="*/ 0 h 62"/>
                <a:gd name="T4" fmla="*/ 410 w 410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0" h="62">
                  <a:moveTo>
                    <a:pt x="0" y="61"/>
                  </a:moveTo>
                  <a:cubicBezTo>
                    <a:pt x="59" y="23"/>
                    <a:pt x="129" y="0"/>
                    <a:pt x="205" y="0"/>
                  </a:cubicBezTo>
                  <a:cubicBezTo>
                    <a:pt x="280" y="0"/>
                    <a:pt x="350" y="23"/>
                    <a:pt x="410" y="62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11">
              <a:extLst>
                <a:ext uri="{FF2B5EF4-FFF2-40B4-BE49-F238E27FC236}">
                  <a16:creationId xmlns:a16="http://schemas.microsoft.com/office/drawing/2014/main" id="{E60A974E-C14D-49A3-80FD-DF7E3460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" y="401"/>
              <a:ext cx="575" cy="1532"/>
            </a:xfrm>
            <a:custGeom>
              <a:avLst/>
              <a:gdLst>
                <a:gd name="T0" fmla="*/ 19 w 146"/>
                <a:gd name="T1" fmla="*/ 389 h 389"/>
                <a:gd name="T2" fmla="*/ 24 w 146"/>
                <a:gd name="T3" fmla="*/ 176 h 389"/>
                <a:gd name="T4" fmla="*/ 146 w 14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389">
                  <a:moveTo>
                    <a:pt x="19" y="389"/>
                  </a:moveTo>
                  <a:cubicBezTo>
                    <a:pt x="0" y="321"/>
                    <a:pt x="1" y="248"/>
                    <a:pt x="24" y="176"/>
                  </a:cubicBezTo>
                  <a:cubicBezTo>
                    <a:pt x="47" y="104"/>
                    <a:pt x="91" y="44"/>
                    <a:pt x="146" y="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221A6BDC-DB22-49B9-A7C6-B0FE7FD6B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2" y="405"/>
              <a:ext cx="571" cy="1532"/>
            </a:xfrm>
            <a:custGeom>
              <a:avLst/>
              <a:gdLst>
                <a:gd name="T0" fmla="*/ 0 w 145"/>
                <a:gd name="T1" fmla="*/ 0 h 389"/>
                <a:gd name="T2" fmla="*/ 121 w 145"/>
                <a:gd name="T3" fmla="*/ 175 h 389"/>
                <a:gd name="T4" fmla="*/ 126 w 145"/>
                <a:gd name="T5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389">
                  <a:moveTo>
                    <a:pt x="0" y="0"/>
                  </a:moveTo>
                  <a:cubicBezTo>
                    <a:pt x="55" y="44"/>
                    <a:pt x="98" y="104"/>
                    <a:pt x="121" y="175"/>
                  </a:cubicBezTo>
                  <a:cubicBezTo>
                    <a:pt x="144" y="247"/>
                    <a:pt x="145" y="321"/>
                    <a:pt x="126" y="389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8F5A1C75-EFB9-4B80-80E0-5DDAFB38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" y="2075"/>
              <a:ext cx="1304" cy="949"/>
            </a:xfrm>
            <a:custGeom>
              <a:avLst/>
              <a:gdLst>
                <a:gd name="T0" fmla="*/ 331 w 331"/>
                <a:gd name="T1" fmla="*/ 241 h 241"/>
                <a:gd name="T2" fmla="*/ 130 w 331"/>
                <a:gd name="T3" fmla="*/ 170 h 241"/>
                <a:gd name="T4" fmla="*/ 0 w 331"/>
                <a:gd name="T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" h="241">
                  <a:moveTo>
                    <a:pt x="331" y="241"/>
                  </a:moveTo>
                  <a:cubicBezTo>
                    <a:pt x="261" y="238"/>
                    <a:pt x="191" y="215"/>
                    <a:pt x="130" y="170"/>
                  </a:cubicBezTo>
                  <a:cubicBezTo>
                    <a:pt x="69" y="126"/>
                    <a:pt x="25" y="66"/>
                    <a:pt x="0" y="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2BF0C3A8-6893-4FDD-B3B1-AA6332FE4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" y="2079"/>
              <a:ext cx="1304" cy="945"/>
            </a:xfrm>
            <a:custGeom>
              <a:avLst/>
              <a:gdLst>
                <a:gd name="T0" fmla="*/ 331 w 331"/>
                <a:gd name="T1" fmla="*/ 0 h 240"/>
                <a:gd name="T2" fmla="*/ 202 w 331"/>
                <a:gd name="T3" fmla="*/ 169 h 240"/>
                <a:gd name="T4" fmla="*/ 0 w 331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" h="240">
                  <a:moveTo>
                    <a:pt x="331" y="0"/>
                  </a:moveTo>
                  <a:cubicBezTo>
                    <a:pt x="306" y="66"/>
                    <a:pt x="263" y="125"/>
                    <a:pt x="202" y="169"/>
                  </a:cubicBezTo>
                  <a:cubicBezTo>
                    <a:pt x="141" y="214"/>
                    <a:pt x="70" y="237"/>
                    <a:pt x="0" y="24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4" name="TextBox 114">
            <a:extLst>
              <a:ext uri="{FF2B5EF4-FFF2-40B4-BE49-F238E27FC236}">
                <a16:creationId xmlns:a16="http://schemas.microsoft.com/office/drawing/2014/main" id="{DC4E8956-08D9-4434-8523-BAB5D3015396}"/>
              </a:ext>
            </a:extLst>
          </p:cNvPr>
          <p:cNvSpPr txBox="1">
            <a:spLocks noChangeAspect="1"/>
          </p:cNvSpPr>
          <p:nvPr/>
        </p:nvSpPr>
        <p:spPr>
          <a:xfrm>
            <a:off x="8843588" y="3438217"/>
            <a:ext cx="1336645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PROTECT</a:t>
            </a:r>
          </a:p>
        </p:txBody>
      </p:sp>
      <p:sp>
        <p:nvSpPr>
          <p:cNvPr id="165" name="TextBox 113">
            <a:extLst>
              <a:ext uri="{FF2B5EF4-FFF2-40B4-BE49-F238E27FC236}">
                <a16:creationId xmlns:a16="http://schemas.microsoft.com/office/drawing/2014/main" id="{DAD90C09-5A97-490F-925A-47C03AF63936}"/>
              </a:ext>
            </a:extLst>
          </p:cNvPr>
          <p:cNvSpPr txBox="1">
            <a:spLocks noChangeAspect="1"/>
          </p:cNvSpPr>
          <p:nvPr/>
        </p:nvSpPr>
        <p:spPr>
          <a:xfrm>
            <a:off x="8545602" y="1873272"/>
            <a:ext cx="1181153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SECURE</a:t>
            </a:r>
          </a:p>
        </p:txBody>
      </p:sp>
      <p:sp>
        <p:nvSpPr>
          <p:cNvPr id="166" name="TextBox 116">
            <a:extLst>
              <a:ext uri="{FF2B5EF4-FFF2-40B4-BE49-F238E27FC236}">
                <a16:creationId xmlns:a16="http://schemas.microsoft.com/office/drawing/2014/main" id="{2BD4A911-0EEE-4801-8A84-3CABE0E29E20}"/>
              </a:ext>
            </a:extLst>
          </p:cNvPr>
          <p:cNvSpPr txBox="1">
            <a:spLocks noChangeAspect="1"/>
          </p:cNvSpPr>
          <p:nvPr/>
        </p:nvSpPr>
        <p:spPr>
          <a:xfrm>
            <a:off x="5321402" y="5875833"/>
            <a:ext cx="148925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MONITOR</a:t>
            </a:r>
          </a:p>
        </p:txBody>
      </p:sp>
      <p:sp>
        <p:nvSpPr>
          <p:cNvPr id="167" name="TextBox 117">
            <a:extLst>
              <a:ext uri="{FF2B5EF4-FFF2-40B4-BE49-F238E27FC236}">
                <a16:creationId xmlns:a16="http://schemas.microsoft.com/office/drawing/2014/main" id="{8C064420-0A6B-43D4-8485-1B0C9111008C}"/>
              </a:ext>
            </a:extLst>
          </p:cNvPr>
          <p:cNvSpPr txBox="1">
            <a:spLocks noChangeAspect="1"/>
          </p:cNvSpPr>
          <p:nvPr/>
        </p:nvSpPr>
        <p:spPr>
          <a:xfrm>
            <a:off x="1599036" y="3438217"/>
            <a:ext cx="1688600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CONFIGURE</a:t>
            </a:r>
          </a:p>
        </p:txBody>
      </p:sp>
      <p:sp>
        <p:nvSpPr>
          <p:cNvPr id="168" name="TextBox 118">
            <a:extLst>
              <a:ext uri="{FF2B5EF4-FFF2-40B4-BE49-F238E27FC236}">
                <a16:creationId xmlns:a16="http://schemas.microsoft.com/office/drawing/2014/main" id="{393C3F61-F05B-439C-84D4-788899A4DEA7}"/>
              </a:ext>
            </a:extLst>
          </p:cNvPr>
          <p:cNvSpPr txBox="1">
            <a:spLocks noChangeAspect="1"/>
          </p:cNvSpPr>
          <p:nvPr/>
        </p:nvSpPr>
        <p:spPr>
          <a:xfrm>
            <a:off x="2406077" y="1669163"/>
            <a:ext cx="129176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GOVERN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682F5A2-11ED-48D8-92D6-E55B8D55F010}"/>
              </a:ext>
            </a:extLst>
          </p:cNvPr>
          <p:cNvSpPr/>
          <p:nvPr/>
        </p:nvSpPr>
        <p:spPr bwMode="auto">
          <a:xfrm>
            <a:off x="4811994" y="2247092"/>
            <a:ext cx="2528294" cy="2528294"/>
          </a:xfrm>
          <a:prstGeom prst="ellipse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TextBox 122">
            <a:extLst>
              <a:ext uri="{FF2B5EF4-FFF2-40B4-BE49-F238E27FC236}">
                <a16:creationId xmlns:a16="http://schemas.microsoft.com/office/drawing/2014/main" id="{FED4E6E8-A1ED-4E82-8245-6C9A38084113}"/>
              </a:ext>
            </a:extLst>
          </p:cNvPr>
          <p:cNvSpPr txBox="1"/>
          <p:nvPr/>
        </p:nvSpPr>
        <p:spPr>
          <a:xfrm>
            <a:off x="8544282" y="2227580"/>
            <a:ext cx="3301667" cy="82668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Security management 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2"/>
              </a:rPr>
              <a:t>Azure Security Center and Azure Key Vault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Threat protection 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ATP</a:t>
            </a:r>
          </a:p>
        </p:txBody>
      </p:sp>
      <p:sp>
        <p:nvSpPr>
          <p:cNvPr id="172" name="TextBox 123">
            <a:extLst>
              <a:ext uri="{FF2B5EF4-FFF2-40B4-BE49-F238E27FC236}">
                <a16:creationId xmlns:a16="http://schemas.microsoft.com/office/drawing/2014/main" id="{D4E887AA-E930-47A0-A7B5-C1E244CAAA7F}"/>
              </a:ext>
            </a:extLst>
          </p:cNvPr>
          <p:cNvSpPr txBox="1"/>
          <p:nvPr/>
        </p:nvSpPr>
        <p:spPr>
          <a:xfrm>
            <a:off x="8844717" y="3757728"/>
            <a:ext cx="3079203" cy="78513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Backup </a:t>
            </a:r>
          </a:p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Disaster recovery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Site Recovery, Azure Backup Services</a:t>
            </a:r>
          </a:p>
        </p:txBody>
      </p:sp>
      <p:sp>
        <p:nvSpPr>
          <p:cNvPr id="173" name="TextBox 125">
            <a:extLst>
              <a:ext uri="{FF2B5EF4-FFF2-40B4-BE49-F238E27FC236}">
                <a16:creationId xmlns:a16="http://schemas.microsoft.com/office/drawing/2014/main" id="{F5B1C3BE-F9AF-433F-81E8-DE3EE67B829F}"/>
              </a:ext>
            </a:extLst>
          </p:cNvPr>
          <p:cNvSpPr txBox="1"/>
          <p:nvPr/>
        </p:nvSpPr>
        <p:spPr>
          <a:xfrm>
            <a:off x="27446" y="2099544"/>
            <a:ext cx="3670618" cy="632786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Policy management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3"/>
              </a:rPr>
              <a:t>Azure Policy Management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Cost management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4"/>
              </a:rPr>
              <a:t>Azure Cost Management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4" name="TextBox 130">
            <a:extLst>
              <a:ext uri="{FF2B5EF4-FFF2-40B4-BE49-F238E27FC236}">
                <a16:creationId xmlns:a16="http://schemas.microsoft.com/office/drawing/2014/main" id="{84143235-4DD0-48F5-9F5C-A234E5C7A7C8}"/>
              </a:ext>
            </a:extLst>
          </p:cNvPr>
          <p:cNvSpPr txBox="1"/>
          <p:nvPr/>
        </p:nvSpPr>
        <p:spPr>
          <a:xfrm>
            <a:off x="100853" y="3757726"/>
            <a:ext cx="3385903" cy="764360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Process, Configuration, VM Update management</a:t>
            </a:r>
          </a:p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Automation, Scripting with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5"/>
              </a:rPr>
              <a:t>Azure Automation, DSC and Update Management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BF4707C-D978-46A8-9384-64BC502A7B85}"/>
              </a:ext>
            </a:extLst>
          </p:cNvPr>
          <p:cNvGrpSpPr/>
          <p:nvPr/>
        </p:nvGrpSpPr>
        <p:grpSpPr>
          <a:xfrm>
            <a:off x="7160367" y="3863247"/>
            <a:ext cx="717038" cy="717038"/>
            <a:chOff x="431800" y="3725863"/>
            <a:chExt cx="731520" cy="731520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8AB32B3-730F-4584-A6D5-CD3F07775064}"/>
                </a:ext>
              </a:extLst>
            </p:cNvPr>
            <p:cNvSpPr/>
            <p:nvPr/>
          </p:nvSpPr>
          <p:spPr bwMode="auto">
            <a:xfrm>
              <a:off x="431800" y="37258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12440D3-20E6-428F-99E6-46432EA7DA33}"/>
                </a:ext>
              </a:extLst>
            </p:cNvPr>
            <p:cNvSpPr/>
            <p:nvPr/>
          </p:nvSpPr>
          <p:spPr bwMode="auto">
            <a:xfrm>
              <a:off x="523240" y="38173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9" name="server_2">
              <a:extLst>
                <a:ext uri="{FF2B5EF4-FFF2-40B4-BE49-F238E27FC236}">
                  <a16:creationId xmlns:a16="http://schemas.microsoft.com/office/drawing/2014/main" id="{F749B5E9-FC6C-444B-BA10-8D81656715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211" y="3997541"/>
              <a:ext cx="174512" cy="216598"/>
            </a:xfrm>
            <a:custGeom>
              <a:avLst/>
              <a:gdLst>
                <a:gd name="T0" fmla="*/ 122 w 270"/>
                <a:gd name="T1" fmla="*/ 336 h 336"/>
                <a:gd name="T2" fmla="*/ 0 w 270"/>
                <a:gd name="T3" fmla="*/ 336 h 336"/>
                <a:gd name="T4" fmla="*/ 0 w 270"/>
                <a:gd name="T5" fmla="*/ 0 h 336"/>
                <a:gd name="T6" fmla="*/ 201 w 270"/>
                <a:gd name="T7" fmla="*/ 0 h 336"/>
                <a:gd name="T8" fmla="*/ 201 w 270"/>
                <a:gd name="T9" fmla="*/ 138 h 336"/>
                <a:gd name="T10" fmla="*/ 270 w 270"/>
                <a:gd name="T11" fmla="*/ 245 h 336"/>
                <a:gd name="T12" fmla="*/ 155 w 270"/>
                <a:gd name="T13" fmla="*/ 245 h 336"/>
                <a:gd name="T14" fmla="*/ 155 w 270"/>
                <a:gd name="T15" fmla="*/ 336 h 336"/>
                <a:gd name="T16" fmla="*/ 270 w 270"/>
                <a:gd name="T17" fmla="*/ 336 h 336"/>
                <a:gd name="T18" fmla="*/ 270 w 270"/>
                <a:gd name="T19" fmla="*/ 245 h 336"/>
                <a:gd name="T20" fmla="*/ 245 w 270"/>
                <a:gd name="T21" fmla="*/ 245 h 336"/>
                <a:gd name="T22" fmla="*/ 245 w 270"/>
                <a:gd name="T23" fmla="*/ 211 h 336"/>
                <a:gd name="T24" fmla="*/ 213 w 270"/>
                <a:gd name="T25" fmla="*/ 179 h 336"/>
                <a:gd name="T26" fmla="*/ 181 w 270"/>
                <a:gd name="T27" fmla="*/ 211 h 336"/>
                <a:gd name="T28" fmla="*/ 181 w 270"/>
                <a:gd name="T29" fmla="*/ 245 h 336"/>
                <a:gd name="T30" fmla="*/ 77 w 270"/>
                <a:gd name="T31" fmla="*/ 290 h 336"/>
                <a:gd name="T32" fmla="*/ 122 w 270"/>
                <a:gd name="T33" fmla="*/ 29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0" h="336">
                  <a:moveTo>
                    <a:pt x="122" y="336"/>
                  </a:moveTo>
                  <a:cubicBezTo>
                    <a:pt x="0" y="336"/>
                    <a:pt x="0" y="336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138"/>
                    <a:pt x="201" y="138"/>
                    <a:pt x="201" y="138"/>
                  </a:cubicBezTo>
                  <a:moveTo>
                    <a:pt x="270" y="245"/>
                  </a:moveTo>
                  <a:cubicBezTo>
                    <a:pt x="155" y="245"/>
                    <a:pt x="155" y="245"/>
                    <a:pt x="155" y="245"/>
                  </a:cubicBezTo>
                  <a:cubicBezTo>
                    <a:pt x="155" y="336"/>
                    <a:pt x="155" y="336"/>
                    <a:pt x="155" y="336"/>
                  </a:cubicBezTo>
                  <a:cubicBezTo>
                    <a:pt x="270" y="336"/>
                    <a:pt x="270" y="336"/>
                    <a:pt x="270" y="336"/>
                  </a:cubicBezTo>
                  <a:lnTo>
                    <a:pt x="270" y="245"/>
                  </a:lnTo>
                  <a:close/>
                  <a:moveTo>
                    <a:pt x="245" y="245"/>
                  </a:move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30" y="179"/>
                    <a:pt x="213" y="179"/>
                  </a:cubicBezTo>
                  <a:cubicBezTo>
                    <a:pt x="195" y="179"/>
                    <a:pt x="181" y="193"/>
                    <a:pt x="181" y="211"/>
                  </a:cubicBezTo>
                  <a:cubicBezTo>
                    <a:pt x="181" y="245"/>
                    <a:pt x="181" y="245"/>
                    <a:pt x="181" y="245"/>
                  </a:cubicBezTo>
                  <a:moveTo>
                    <a:pt x="77" y="290"/>
                  </a:moveTo>
                  <a:cubicBezTo>
                    <a:pt x="122" y="290"/>
                    <a:pt x="122" y="290"/>
                    <a:pt x="122" y="290"/>
                  </a:cubicBezTo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B98E7D8-8987-4F56-ADFE-7F52CC67E6FC}"/>
              </a:ext>
            </a:extLst>
          </p:cNvPr>
          <p:cNvGrpSpPr/>
          <p:nvPr/>
        </p:nvGrpSpPr>
        <p:grpSpPr>
          <a:xfrm>
            <a:off x="4377446" y="2252787"/>
            <a:ext cx="717038" cy="717038"/>
            <a:chOff x="431800" y="2925763"/>
            <a:chExt cx="731520" cy="731520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4867B24-EB8E-4C9F-9B07-2808B2FD4165}"/>
                </a:ext>
              </a:extLst>
            </p:cNvPr>
            <p:cNvSpPr/>
            <p:nvPr/>
          </p:nvSpPr>
          <p:spPr bwMode="auto">
            <a:xfrm>
              <a:off x="431800" y="29257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A67B464-216E-407C-B193-334F12851C42}"/>
                </a:ext>
              </a:extLst>
            </p:cNvPr>
            <p:cNvSpPr/>
            <p:nvPr/>
          </p:nvSpPr>
          <p:spPr bwMode="auto">
            <a:xfrm>
              <a:off x="523240" y="30172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Compare_F057">
              <a:extLst>
                <a:ext uri="{FF2B5EF4-FFF2-40B4-BE49-F238E27FC236}">
                  <a16:creationId xmlns:a16="http://schemas.microsoft.com/office/drawing/2014/main" id="{B672988F-46BE-46A7-807E-FAFBB50990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6870" y="3178594"/>
              <a:ext cx="224046" cy="231356"/>
            </a:xfrm>
            <a:custGeom>
              <a:avLst/>
              <a:gdLst>
                <a:gd name="T0" fmla="*/ 0 w 3750"/>
                <a:gd name="T1" fmla="*/ 371 h 3871"/>
                <a:gd name="T2" fmla="*/ 3750 w 3750"/>
                <a:gd name="T3" fmla="*/ 371 h 3871"/>
                <a:gd name="T4" fmla="*/ 1874 w 3750"/>
                <a:gd name="T5" fmla="*/ 0 h 3871"/>
                <a:gd name="T6" fmla="*/ 1874 w 3750"/>
                <a:gd name="T7" fmla="*/ 3352 h 3871"/>
                <a:gd name="T8" fmla="*/ 0 w 3750"/>
                <a:gd name="T9" fmla="*/ 1871 h 3871"/>
                <a:gd name="T10" fmla="*/ 1500 w 3750"/>
                <a:gd name="T11" fmla="*/ 1871 h 3871"/>
                <a:gd name="T12" fmla="*/ 2250 w 3750"/>
                <a:gd name="T13" fmla="*/ 1871 h 3871"/>
                <a:gd name="T14" fmla="*/ 3750 w 3750"/>
                <a:gd name="T15" fmla="*/ 1871 h 3871"/>
                <a:gd name="T16" fmla="*/ 250 w 3750"/>
                <a:gd name="T17" fmla="*/ 3871 h 3871"/>
                <a:gd name="T18" fmla="*/ 3500 w 3750"/>
                <a:gd name="T19" fmla="*/ 3871 h 3871"/>
                <a:gd name="T20" fmla="*/ 3116 w 3750"/>
                <a:gd name="T21" fmla="*/ 3869 h 3871"/>
                <a:gd name="T22" fmla="*/ 634 w 3750"/>
                <a:gd name="T23" fmla="*/ 3869 h 3871"/>
                <a:gd name="T24" fmla="*/ 138 w 3750"/>
                <a:gd name="T25" fmla="*/ 1871 h 3871"/>
                <a:gd name="T26" fmla="*/ 750 w 3750"/>
                <a:gd name="T27" fmla="*/ 2371 h 3871"/>
                <a:gd name="T28" fmla="*/ 1362 w 3750"/>
                <a:gd name="T29" fmla="*/ 1872 h 3871"/>
                <a:gd name="T30" fmla="*/ 2388 w 3750"/>
                <a:gd name="T31" fmla="*/ 1871 h 3871"/>
                <a:gd name="T32" fmla="*/ 3000 w 3750"/>
                <a:gd name="T33" fmla="*/ 2371 h 3871"/>
                <a:gd name="T34" fmla="*/ 3612 w 3750"/>
                <a:gd name="T35" fmla="*/ 1872 h 3871"/>
                <a:gd name="T36" fmla="*/ 764 w 3750"/>
                <a:gd name="T37" fmla="*/ 371 h 3871"/>
                <a:gd name="T38" fmla="*/ 736 w 3750"/>
                <a:gd name="T39" fmla="*/ 371 h 3871"/>
                <a:gd name="T40" fmla="*/ 313 w 3750"/>
                <a:gd name="T41" fmla="*/ 1871 h 3871"/>
                <a:gd name="T42" fmla="*/ 1188 w 3750"/>
                <a:gd name="T43" fmla="*/ 1871 h 3871"/>
                <a:gd name="T44" fmla="*/ 764 w 3750"/>
                <a:gd name="T45" fmla="*/ 371 h 3871"/>
                <a:gd name="T46" fmla="*/ 3014 w 3750"/>
                <a:gd name="T47" fmla="*/ 371 h 3871"/>
                <a:gd name="T48" fmla="*/ 2986 w 3750"/>
                <a:gd name="T49" fmla="*/ 371 h 3871"/>
                <a:gd name="T50" fmla="*/ 2563 w 3750"/>
                <a:gd name="T51" fmla="*/ 1871 h 3871"/>
                <a:gd name="T52" fmla="*/ 3438 w 3750"/>
                <a:gd name="T53" fmla="*/ 1871 h 3871"/>
                <a:gd name="T54" fmla="*/ 3014 w 3750"/>
                <a:gd name="T55" fmla="*/ 371 h 3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50" h="3871">
                  <a:moveTo>
                    <a:pt x="0" y="371"/>
                  </a:moveTo>
                  <a:cubicBezTo>
                    <a:pt x="3750" y="371"/>
                    <a:pt x="3750" y="371"/>
                    <a:pt x="3750" y="371"/>
                  </a:cubicBezTo>
                  <a:moveTo>
                    <a:pt x="1874" y="0"/>
                  </a:moveTo>
                  <a:cubicBezTo>
                    <a:pt x="1874" y="3352"/>
                    <a:pt x="1874" y="3352"/>
                    <a:pt x="1874" y="3352"/>
                  </a:cubicBezTo>
                  <a:moveTo>
                    <a:pt x="0" y="1871"/>
                  </a:moveTo>
                  <a:cubicBezTo>
                    <a:pt x="1500" y="1871"/>
                    <a:pt x="1500" y="1871"/>
                    <a:pt x="1500" y="1871"/>
                  </a:cubicBezTo>
                  <a:moveTo>
                    <a:pt x="2250" y="1871"/>
                  </a:moveTo>
                  <a:cubicBezTo>
                    <a:pt x="3750" y="1871"/>
                    <a:pt x="3750" y="1871"/>
                    <a:pt x="3750" y="1871"/>
                  </a:cubicBezTo>
                  <a:moveTo>
                    <a:pt x="250" y="3871"/>
                  </a:moveTo>
                  <a:cubicBezTo>
                    <a:pt x="3500" y="3871"/>
                    <a:pt x="3500" y="3871"/>
                    <a:pt x="3500" y="3871"/>
                  </a:cubicBezTo>
                  <a:moveTo>
                    <a:pt x="3116" y="3869"/>
                  </a:moveTo>
                  <a:cubicBezTo>
                    <a:pt x="2430" y="3184"/>
                    <a:pt x="1320" y="3184"/>
                    <a:pt x="634" y="3869"/>
                  </a:cubicBezTo>
                  <a:moveTo>
                    <a:pt x="138" y="1871"/>
                  </a:moveTo>
                  <a:cubicBezTo>
                    <a:pt x="195" y="2156"/>
                    <a:pt x="448" y="2371"/>
                    <a:pt x="750" y="2371"/>
                  </a:cubicBezTo>
                  <a:cubicBezTo>
                    <a:pt x="1052" y="2371"/>
                    <a:pt x="1304" y="2157"/>
                    <a:pt x="1362" y="1872"/>
                  </a:cubicBezTo>
                  <a:moveTo>
                    <a:pt x="2388" y="1871"/>
                  </a:moveTo>
                  <a:cubicBezTo>
                    <a:pt x="2446" y="2156"/>
                    <a:pt x="2698" y="2371"/>
                    <a:pt x="3000" y="2371"/>
                  </a:cubicBezTo>
                  <a:cubicBezTo>
                    <a:pt x="3302" y="2371"/>
                    <a:pt x="3554" y="2157"/>
                    <a:pt x="3612" y="1872"/>
                  </a:cubicBezTo>
                  <a:moveTo>
                    <a:pt x="764" y="371"/>
                  </a:moveTo>
                  <a:cubicBezTo>
                    <a:pt x="736" y="371"/>
                    <a:pt x="736" y="371"/>
                    <a:pt x="736" y="371"/>
                  </a:cubicBezTo>
                  <a:cubicBezTo>
                    <a:pt x="313" y="1871"/>
                    <a:pt x="313" y="1871"/>
                    <a:pt x="313" y="1871"/>
                  </a:cubicBezTo>
                  <a:cubicBezTo>
                    <a:pt x="1188" y="1871"/>
                    <a:pt x="1188" y="1871"/>
                    <a:pt x="1188" y="1871"/>
                  </a:cubicBezTo>
                  <a:cubicBezTo>
                    <a:pt x="1188" y="1871"/>
                    <a:pt x="791" y="461"/>
                    <a:pt x="764" y="371"/>
                  </a:cubicBezTo>
                  <a:close/>
                  <a:moveTo>
                    <a:pt x="3014" y="371"/>
                  </a:moveTo>
                  <a:cubicBezTo>
                    <a:pt x="2986" y="371"/>
                    <a:pt x="2986" y="371"/>
                    <a:pt x="2986" y="371"/>
                  </a:cubicBezTo>
                  <a:cubicBezTo>
                    <a:pt x="2563" y="1871"/>
                    <a:pt x="2563" y="1871"/>
                    <a:pt x="2563" y="1871"/>
                  </a:cubicBezTo>
                  <a:cubicBezTo>
                    <a:pt x="3438" y="1871"/>
                    <a:pt x="3438" y="1871"/>
                    <a:pt x="3438" y="1871"/>
                  </a:cubicBezTo>
                  <a:cubicBezTo>
                    <a:pt x="3438" y="1871"/>
                    <a:pt x="3041" y="461"/>
                    <a:pt x="3014" y="371"/>
                  </a:cubicBezTo>
                  <a:close/>
                </a:path>
              </a:pathLst>
            </a:custGeom>
            <a:noFill/>
            <a:ln w="15875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B959DF2-9DE7-4087-81AD-6186804239F9}"/>
              </a:ext>
            </a:extLst>
          </p:cNvPr>
          <p:cNvCxnSpPr>
            <a:stCxn id="207" idx="6"/>
            <a:endCxn id="164" idx="1"/>
          </p:cNvCxnSpPr>
          <p:nvPr/>
        </p:nvCxnSpPr>
        <p:spPr>
          <a:xfrm flipV="1">
            <a:off x="7877405" y="3718831"/>
            <a:ext cx="966183" cy="502935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986E01E-B0CB-42C8-8A40-B9B574249CCC}"/>
              </a:ext>
            </a:extLst>
          </p:cNvPr>
          <p:cNvCxnSpPr>
            <a:cxnSpLocks/>
            <a:stCxn id="201" idx="2"/>
            <a:endCxn id="167" idx="3"/>
          </p:cNvCxnSpPr>
          <p:nvPr/>
        </p:nvCxnSpPr>
        <p:spPr>
          <a:xfrm rot="10800000">
            <a:off x="3287636" y="3718831"/>
            <a:ext cx="981136" cy="572570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42500034-4DEA-4C18-A7F3-FC23EE46FE23}"/>
              </a:ext>
            </a:extLst>
          </p:cNvPr>
          <p:cNvCxnSpPr>
            <a:stCxn id="199" idx="6"/>
            <a:endCxn id="165" idx="1"/>
          </p:cNvCxnSpPr>
          <p:nvPr/>
        </p:nvCxnSpPr>
        <p:spPr>
          <a:xfrm flipV="1">
            <a:off x="7669000" y="2153886"/>
            <a:ext cx="876602" cy="522254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3513CF1-80B1-42EC-928D-6EAB861AD35D}"/>
              </a:ext>
            </a:extLst>
          </p:cNvPr>
          <p:cNvCxnSpPr>
            <a:stCxn id="204" idx="2"/>
            <a:endCxn id="168" idx="3"/>
          </p:cNvCxnSpPr>
          <p:nvPr/>
        </p:nvCxnSpPr>
        <p:spPr>
          <a:xfrm rot="10800000">
            <a:off x="3697838" y="1949778"/>
            <a:ext cx="679608" cy="661529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BD64EFC-81A6-4DDF-B422-BE758F8FBB7E}"/>
              </a:ext>
            </a:extLst>
          </p:cNvPr>
          <p:cNvGrpSpPr/>
          <p:nvPr/>
        </p:nvGrpSpPr>
        <p:grpSpPr>
          <a:xfrm>
            <a:off x="4268772" y="3932882"/>
            <a:ext cx="717038" cy="717038"/>
            <a:chOff x="4180755" y="3548790"/>
            <a:chExt cx="731520" cy="73152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FDDF8B-5104-4988-8546-B50E8A7FEB25}"/>
                </a:ext>
              </a:extLst>
            </p:cNvPr>
            <p:cNvSpPr/>
            <p:nvPr/>
          </p:nvSpPr>
          <p:spPr bwMode="auto">
            <a:xfrm>
              <a:off x="4180755" y="3548790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66F5343-C9B8-4AF1-AC0A-00491B6FCD40}"/>
                </a:ext>
              </a:extLst>
            </p:cNvPr>
            <p:cNvSpPr/>
            <p:nvPr/>
          </p:nvSpPr>
          <p:spPr bwMode="auto">
            <a:xfrm>
              <a:off x="4272195" y="3640230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3" name="Processing_E9F5">
              <a:extLst>
                <a:ext uri="{FF2B5EF4-FFF2-40B4-BE49-F238E27FC236}">
                  <a16:creationId xmlns:a16="http://schemas.microsoft.com/office/drawing/2014/main" id="{5EC28FC5-77D2-4773-A252-771734421A8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04485" y="3809309"/>
              <a:ext cx="274320" cy="238916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5FE535D-6FBE-4A38-92CB-35EA27337062}"/>
              </a:ext>
            </a:extLst>
          </p:cNvPr>
          <p:cNvGrpSpPr/>
          <p:nvPr/>
        </p:nvGrpSpPr>
        <p:grpSpPr>
          <a:xfrm>
            <a:off x="6951962" y="2317621"/>
            <a:ext cx="717038" cy="717038"/>
            <a:chOff x="6846963" y="1679558"/>
            <a:chExt cx="731520" cy="731520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506F8D0F-53E1-4FC1-A0D7-054602DCFBEC}"/>
                </a:ext>
              </a:extLst>
            </p:cNvPr>
            <p:cNvGrpSpPr/>
            <p:nvPr/>
          </p:nvGrpSpPr>
          <p:grpSpPr>
            <a:xfrm>
              <a:off x="6846963" y="1679558"/>
              <a:ext cx="731520" cy="731520"/>
              <a:chOff x="6846963" y="1679558"/>
              <a:chExt cx="731520" cy="731520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F40EB588-1D02-476A-A134-047BEFACDB7D}"/>
                  </a:ext>
                </a:extLst>
              </p:cNvPr>
              <p:cNvSpPr/>
              <p:nvPr/>
            </p:nvSpPr>
            <p:spPr bwMode="auto">
              <a:xfrm>
                <a:off x="6846963" y="1679558"/>
                <a:ext cx="731520" cy="731520"/>
              </a:xfrm>
              <a:prstGeom prst="ellipse">
                <a:avLst/>
              </a:prstGeom>
              <a:solidFill>
                <a:srgbClr val="D2D2D2"/>
              </a:solidFill>
              <a:ln w="28575" cap="flat" cmpd="sng" algn="ctr">
                <a:solidFill>
                  <a:srgbClr val="50505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3F5B627F-EDB3-4C36-A79B-1004A4D206C4}"/>
                  </a:ext>
                </a:extLst>
              </p:cNvPr>
              <p:cNvSpPr/>
              <p:nvPr/>
            </p:nvSpPr>
            <p:spPr bwMode="auto">
              <a:xfrm>
                <a:off x="6938403" y="1770998"/>
                <a:ext cx="548640" cy="548640"/>
              </a:xfrm>
              <a:prstGeom prst="ellipse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98" name="Shield_EA18">
              <a:extLst>
                <a:ext uri="{FF2B5EF4-FFF2-40B4-BE49-F238E27FC236}">
                  <a16:creationId xmlns:a16="http://schemas.microsoft.com/office/drawing/2014/main" id="{E95AF515-5C11-4924-8E0B-38708C5E66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2521" y="1922148"/>
              <a:ext cx="235411" cy="250635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09C2E05-B49C-4ED0-A9ED-872B40566800}"/>
              </a:ext>
            </a:extLst>
          </p:cNvPr>
          <p:cNvGrpSpPr/>
          <p:nvPr/>
        </p:nvGrpSpPr>
        <p:grpSpPr>
          <a:xfrm>
            <a:off x="5716449" y="4895217"/>
            <a:ext cx="717038" cy="717038"/>
            <a:chOff x="440384" y="4525963"/>
            <a:chExt cx="731520" cy="731520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7214C49-3E9C-4144-9DED-0CBEF3401AA0}"/>
                </a:ext>
              </a:extLst>
            </p:cNvPr>
            <p:cNvSpPr/>
            <p:nvPr/>
          </p:nvSpPr>
          <p:spPr bwMode="auto">
            <a:xfrm>
              <a:off x="440384" y="45259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EA61342-9E6B-4A40-AA8E-DD18944ACE67}"/>
                </a:ext>
              </a:extLst>
            </p:cNvPr>
            <p:cNvSpPr/>
            <p:nvPr/>
          </p:nvSpPr>
          <p:spPr bwMode="auto">
            <a:xfrm>
              <a:off x="523240" y="46174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7D1131E9-D076-4215-BD84-5090C242A8D0}"/>
              </a:ext>
            </a:extLst>
          </p:cNvPr>
          <p:cNvSpPr/>
          <p:nvPr/>
        </p:nvSpPr>
        <p:spPr bwMode="auto">
          <a:xfrm>
            <a:off x="5154026" y="2934798"/>
            <a:ext cx="1808366" cy="998084"/>
          </a:xfrm>
          <a:custGeom>
            <a:avLst/>
            <a:gdLst>
              <a:gd name="connsiteX0" fmla="*/ 3361107 w 6810924"/>
              <a:gd name="connsiteY0" fmla="*/ 0 h 3759126"/>
              <a:gd name="connsiteX1" fmla="*/ 4838321 w 6810924"/>
              <a:gd name="connsiteY1" fmla="*/ 979163 h 3759126"/>
              <a:gd name="connsiteX2" fmla="*/ 4860282 w 6810924"/>
              <a:gd name="connsiteY2" fmla="*/ 1039166 h 3759126"/>
              <a:gd name="connsiteX3" fmla="*/ 4977487 w 6810924"/>
              <a:gd name="connsiteY3" fmla="*/ 996268 h 3759126"/>
              <a:gd name="connsiteX4" fmla="*/ 5397728 w 6810924"/>
              <a:gd name="connsiteY4" fmla="*/ 932734 h 3759126"/>
              <a:gd name="connsiteX5" fmla="*/ 6810924 w 6810924"/>
              <a:gd name="connsiteY5" fmla="*/ 2345930 h 3759126"/>
              <a:gd name="connsiteX6" fmla="*/ 5542219 w 6810924"/>
              <a:gd name="connsiteY6" fmla="*/ 3751830 h 3759126"/>
              <a:gd name="connsiteX7" fmla="*/ 5469009 w 6810924"/>
              <a:gd name="connsiteY7" fmla="*/ 3755527 h 3759126"/>
              <a:gd name="connsiteX8" fmla="*/ 5469009 w 6810924"/>
              <a:gd name="connsiteY8" fmla="*/ 3759125 h 3759126"/>
              <a:gd name="connsiteX9" fmla="*/ 5397748 w 6810924"/>
              <a:gd name="connsiteY9" fmla="*/ 3759125 h 3759126"/>
              <a:gd name="connsiteX10" fmla="*/ 5397728 w 6810924"/>
              <a:gd name="connsiteY10" fmla="*/ 3759126 h 3759126"/>
              <a:gd name="connsiteX11" fmla="*/ 5397708 w 6810924"/>
              <a:gd name="connsiteY11" fmla="*/ 3759125 h 3759126"/>
              <a:gd name="connsiteX12" fmla="*/ 779509 w 6810924"/>
              <a:gd name="connsiteY12" fmla="*/ 3759125 h 3759126"/>
              <a:gd name="connsiteX13" fmla="*/ 779489 w 6810924"/>
              <a:gd name="connsiteY13" fmla="*/ 3759126 h 3759126"/>
              <a:gd name="connsiteX14" fmla="*/ 779470 w 6810924"/>
              <a:gd name="connsiteY14" fmla="*/ 3759125 h 3759126"/>
              <a:gd name="connsiteX15" fmla="*/ 760443 w 6810924"/>
              <a:gd name="connsiteY15" fmla="*/ 3759125 h 3759126"/>
              <a:gd name="connsiteX16" fmla="*/ 760443 w 6810924"/>
              <a:gd name="connsiteY16" fmla="*/ 3758165 h 3759126"/>
              <a:gd name="connsiteX17" fmla="*/ 699791 w 6810924"/>
              <a:gd name="connsiteY17" fmla="*/ 3755102 h 3759126"/>
              <a:gd name="connsiteX18" fmla="*/ 0 w 6810924"/>
              <a:gd name="connsiteY18" fmla="*/ 2979637 h 3759126"/>
              <a:gd name="connsiteX19" fmla="*/ 779489 w 6810924"/>
              <a:gd name="connsiteY19" fmla="*/ 2200148 h 3759126"/>
              <a:gd name="connsiteX20" fmla="*/ 869383 w 6810924"/>
              <a:gd name="connsiteY20" fmla="*/ 2205818 h 3759126"/>
              <a:gd name="connsiteX21" fmla="*/ 855381 w 6810924"/>
              <a:gd name="connsiteY21" fmla="*/ 2066924 h 3759126"/>
              <a:gd name="connsiteX22" fmla="*/ 1782273 w 6810924"/>
              <a:gd name="connsiteY22" fmla="*/ 1140032 h 3759126"/>
              <a:gd name="connsiteX23" fmla="*/ 1825926 w 6810924"/>
              <a:gd name="connsiteY23" fmla="*/ 1142236 h 3759126"/>
              <a:gd name="connsiteX24" fmla="*/ 1829983 w 6810924"/>
              <a:gd name="connsiteY24" fmla="*/ 1126458 h 3759126"/>
              <a:gd name="connsiteX25" fmla="*/ 3361107 w 6810924"/>
              <a:gd name="connsiteY25" fmla="*/ 0 h 37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0924" h="3759126">
                <a:moveTo>
                  <a:pt x="3361107" y="0"/>
                </a:moveTo>
                <a:cubicBezTo>
                  <a:pt x="4025175" y="0"/>
                  <a:pt x="4594941" y="403750"/>
                  <a:pt x="4838321" y="979163"/>
                </a:cubicBezTo>
                <a:lnTo>
                  <a:pt x="4860282" y="1039166"/>
                </a:lnTo>
                <a:lnTo>
                  <a:pt x="4977487" y="996268"/>
                </a:lnTo>
                <a:cubicBezTo>
                  <a:pt x="5110241" y="954978"/>
                  <a:pt x="5251387" y="932734"/>
                  <a:pt x="5397728" y="932734"/>
                </a:cubicBezTo>
                <a:cubicBezTo>
                  <a:pt x="6178215" y="932734"/>
                  <a:pt x="6810924" y="1565443"/>
                  <a:pt x="6810924" y="2345930"/>
                </a:cubicBezTo>
                <a:cubicBezTo>
                  <a:pt x="6810924" y="3077637"/>
                  <a:pt x="6254832" y="3679460"/>
                  <a:pt x="5542219" y="3751830"/>
                </a:cubicBezTo>
                <a:lnTo>
                  <a:pt x="5469009" y="3755527"/>
                </a:lnTo>
                <a:lnTo>
                  <a:pt x="5469009" y="3759125"/>
                </a:lnTo>
                <a:lnTo>
                  <a:pt x="5397748" y="3759125"/>
                </a:lnTo>
                <a:lnTo>
                  <a:pt x="5397728" y="3759126"/>
                </a:lnTo>
                <a:lnTo>
                  <a:pt x="5397708" y="3759125"/>
                </a:lnTo>
                <a:lnTo>
                  <a:pt x="779509" y="3759125"/>
                </a:lnTo>
                <a:lnTo>
                  <a:pt x="779489" y="3759126"/>
                </a:lnTo>
                <a:lnTo>
                  <a:pt x="779470" y="3759125"/>
                </a:lnTo>
                <a:lnTo>
                  <a:pt x="760443" y="3759125"/>
                </a:lnTo>
                <a:lnTo>
                  <a:pt x="760443" y="3758165"/>
                </a:lnTo>
                <a:lnTo>
                  <a:pt x="699791" y="3755102"/>
                </a:lnTo>
                <a:cubicBezTo>
                  <a:pt x="306729" y="3715184"/>
                  <a:pt x="0" y="3383231"/>
                  <a:pt x="0" y="2979637"/>
                </a:cubicBezTo>
                <a:cubicBezTo>
                  <a:pt x="0" y="2549137"/>
                  <a:pt x="348989" y="2200148"/>
                  <a:pt x="779489" y="2200148"/>
                </a:cubicBezTo>
                <a:lnTo>
                  <a:pt x="869383" y="2205818"/>
                </a:lnTo>
                <a:lnTo>
                  <a:pt x="855381" y="2066924"/>
                </a:lnTo>
                <a:cubicBezTo>
                  <a:pt x="855381" y="1555016"/>
                  <a:pt x="1270365" y="1140032"/>
                  <a:pt x="1782273" y="1140032"/>
                </a:cubicBezTo>
                <a:lnTo>
                  <a:pt x="1825926" y="1142236"/>
                </a:lnTo>
                <a:lnTo>
                  <a:pt x="1829983" y="1126458"/>
                </a:lnTo>
                <a:cubicBezTo>
                  <a:pt x="2032967" y="473846"/>
                  <a:pt x="2641701" y="0"/>
                  <a:pt x="3361107" y="0"/>
                </a:cubicBezTo>
                <a:close/>
              </a:path>
            </a:pathLst>
          </a:custGeom>
          <a:noFill/>
          <a:ln w="22225" cap="sq">
            <a:solidFill>
              <a:srgbClr val="0072C6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5" name="MS cloud text">
            <a:extLst>
              <a:ext uri="{FF2B5EF4-FFF2-40B4-BE49-F238E27FC236}">
                <a16:creationId xmlns:a16="http://schemas.microsoft.com/office/drawing/2014/main" id="{2ED75611-8509-4028-B2B9-299958E9BEDF}"/>
              </a:ext>
            </a:extLst>
          </p:cNvPr>
          <p:cNvSpPr txBox="1">
            <a:spLocks/>
          </p:cNvSpPr>
          <p:nvPr/>
        </p:nvSpPr>
        <p:spPr>
          <a:xfrm>
            <a:off x="5241535" y="3430983"/>
            <a:ext cx="1746194" cy="270627"/>
          </a:xfrm>
          <a:prstGeom prst="rect">
            <a:avLst/>
          </a:prstGeom>
        </p:spPr>
        <p:txBody>
          <a:bodyPr vert="horz" wrap="square" lIns="143407" tIns="89630" rIns="143407" bIns="8963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Microsoft Azure</a:t>
            </a:r>
          </a:p>
        </p:txBody>
      </p:sp>
      <p:sp>
        <p:nvSpPr>
          <p:cNvPr id="186" name="magnify">
            <a:extLst>
              <a:ext uri="{FF2B5EF4-FFF2-40B4-BE49-F238E27FC236}">
                <a16:creationId xmlns:a16="http://schemas.microsoft.com/office/drawing/2014/main" id="{6189FE93-DD99-4FAC-B494-225AF426156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5964082" y="5132462"/>
            <a:ext cx="247780" cy="243044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rgbClr val="0072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563064E-ABE2-43FE-829B-76BA19FF26C4}"/>
              </a:ext>
            </a:extLst>
          </p:cNvPr>
          <p:cNvGrpSpPr/>
          <p:nvPr/>
        </p:nvGrpSpPr>
        <p:grpSpPr>
          <a:xfrm>
            <a:off x="5702851" y="1489210"/>
            <a:ext cx="717038" cy="717038"/>
            <a:chOff x="5703955" y="1311689"/>
            <a:chExt cx="717140" cy="717140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57ACFC4-6184-4085-A04D-3AA717EF72A2}"/>
                </a:ext>
              </a:extLst>
            </p:cNvPr>
            <p:cNvGrpSpPr/>
            <p:nvPr/>
          </p:nvGrpSpPr>
          <p:grpSpPr>
            <a:xfrm>
              <a:off x="5703955" y="1311689"/>
              <a:ext cx="717140" cy="717140"/>
              <a:chOff x="431800" y="2925763"/>
              <a:chExt cx="731520" cy="731520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96B052D-DCFD-4383-A5CB-D9006E6D290E}"/>
                  </a:ext>
                </a:extLst>
              </p:cNvPr>
              <p:cNvSpPr/>
              <p:nvPr/>
            </p:nvSpPr>
            <p:spPr bwMode="auto">
              <a:xfrm>
                <a:off x="431800" y="2925763"/>
                <a:ext cx="731520" cy="731520"/>
              </a:xfrm>
              <a:prstGeom prst="ellipse">
                <a:avLst/>
              </a:prstGeom>
              <a:solidFill>
                <a:srgbClr val="D2D2D2"/>
              </a:solidFill>
              <a:ln w="28575" cap="flat" cmpd="sng" algn="ctr">
                <a:solidFill>
                  <a:srgbClr val="50505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360A2CD7-8E6A-4F04-AC9B-8941EA733A7D}"/>
                  </a:ext>
                </a:extLst>
              </p:cNvPr>
              <p:cNvSpPr/>
              <p:nvPr/>
            </p:nvSpPr>
            <p:spPr bwMode="auto">
              <a:xfrm>
                <a:off x="523240" y="3017203"/>
                <a:ext cx="548640" cy="548640"/>
              </a:xfrm>
              <a:prstGeom prst="ellipse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92" name="Arrow: Right 191">
              <a:extLst>
                <a:ext uri="{FF2B5EF4-FFF2-40B4-BE49-F238E27FC236}">
                  <a16:creationId xmlns:a16="http://schemas.microsoft.com/office/drawing/2014/main" id="{3FB41E4B-BB60-4A49-A385-8C4AC4D772F6}"/>
                </a:ext>
              </a:extLst>
            </p:cNvPr>
            <p:cNvSpPr/>
            <p:nvPr/>
          </p:nvSpPr>
          <p:spPr bwMode="auto">
            <a:xfrm>
              <a:off x="5929239" y="1539464"/>
              <a:ext cx="319782" cy="261590"/>
            </a:xfrm>
            <a:prstGeom prst="rightArrow">
              <a:avLst/>
            </a:prstGeom>
            <a:noFill/>
            <a:ln w="127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8" name="TextBox 56">
            <a:extLst>
              <a:ext uri="{FF2B5EF4-FFF2-40B4-BE49-F238E27FC236}">
                <a16:creationId xmlns:a16="http://schemas.microsoft.com/office/drawing/2014/main" id="{89CCACD6-E78F-46D4-8571-E0500BB99CC7}"/>
              </a:ext>
            </a:extLst>
          </p:cNvPr>
          <p:cNvSpPr txBox="1">
            <a:spLocks noChangeAspect="1"/>
          </p:cNvSpPr>
          <p:nvPr/>
        </p:nvSpPr>
        <p:spPr>
          <a:xfrm>
            <a:off x="7075396" y="981110"/>
            <a:ext cx="4435946" cy="451198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Site Recovery, Azure Migrate Tool and Partner Solutions</a:t>
            </a:r>
            <a:endParaRPr kumimoji="0" lang="en-US" sz="1765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FBD3B6A-7DD6-439B-A8A4-9EB6BFF2B55B}"/>
              </a:ext>
            </a:extLst>
          </p:cNvPr>
          <p:cNvCxnSpPr>
            <a:cxnSpLocks/>
            <a:stCxn id="193" idx="0"/>
            <a:endCxn id="188" idx="1"/>
          </p:cNvCxnSpPr>
          <p:nvPr/>
        </p:nvCxnSpPr>
        <p:spPr>
          <a:xfrm rot="5400000" flipH="1" flipV="1">
            <a:off x="6427133" y="840947"/>
            <a:ext cx="282501" cy="1014026"/>
          </a:xfrm>
          <a:prstGeom prst="bentConnector2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sp>
        <p:nvSpPr>
          <p:cNvPr id="190" name="TextBox 55">
            <a:extLst>
              <a:ext uri="{FF2B5EF4-FFF2-40B4-BE49-F238E27FC236}">
                <a16:creationId xmlns:a16="http://schemas.microsoft.com/office/drawing/2014/main" id="{A027850F-BE99-432A-80DD-2BA15610E335}"/>
              </a:ext>
            </a:extLst>
          </p:cNvPr>
          <p:cNvSpPr txBox="1"/>
          <p:nvPr/>
        </p:nvSpPr>
        <p:spPr>
          <a:xfrm>
            <a:off x="2073071" y="6283625"/>
            <a:ext cx="7976598" cy="47947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App, Infra &amp; Network monitoring, Log Analytics and Diagnostics with </a:t>
            </a:r>
            <a:r>
              <a:rPr kumimoji="0" lang="en-US" sz="1371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6"/>
              </a:rPr>
              <a:t>Azure Monitor</a:t>
            </a:r>
            <a:endParaRPr kumimoji="0" lang="en-US" sz="1371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05AF7E-2874-4934-9812-D8EE6C00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50" y="155897"/>
            <a:ext cx="11151917" cy="747897"/>
          </a:xfrm>
        </p:spPr>
        <p:txBody>
          <a:bodyPr/>
          <a:lstStyle/>
          <a:p>
            <a:r>
              <a:rPr lang="en-IN" sz="3600" dirty="0"/>
              <a:t>Azure Security, Management and Governance</a:t>
            </a:r>
          </a:p>
        </p:txBody>
      </p:sp>
      <p:sp>
        <p:nvSpPr>
          <p:cNvPr id="55" name="TextBox 117">
            <a:extLst>
              <a:ext uri="{FF2B5EF4-FFF2-40B4-BE49-F238E27FC236}">
                <a16:creationId xmlns:a16="http://schemas.microsoft.com/office/drawing/2014/main" id="{2E809C8B-C5A2-4034-94D9-73423E497ADA}"/>
              </a:ext>
            </a:extLst>
          </p:cNvPr>
          <p:cNvSpPr txBox="1">
            <a:spLocks noChangeAspect="1"/>
          </p:cNvSpPr>
          <p:nvPr/>
        </p:nvSpPr>
        <p:spPr>
          <a:xfrm>
            <a:off x="7001184" y="607055"/>
            <a:ext cx="139852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MIGRATE</a:t>
            </a:r>
          </a:p>
        </p:txBody>
      </p:sp>
    </p:spTree>
    <p:extLst>
      <p:ext uri="{BB962C8B-B14F-4D97-AF65-F5344CB8AC3E}">
        <p14:creationId xmlns:p14="http://schemas.microsoft.com/office/powerpoint/2010/main" val="41423154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25B3-208E-40EE-AB2E-EB3CEDFB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Security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E6F88-2617-4977-9A96-1D39291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61792"/>
              </p:ext>
            </p:extLst>
          </p:nvPr>
        </p:nvGraphicFramePr>
        <p:xfrm>
          <a:off x="519248" y="1447800"/>
          <a:ext cx="11151917" cy="2627854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773521575"/>
                    </a:ext>
                  </a:extLst>
                </a:gridCol>
                <a:gridCol w="2786542">
                  <a:extLst>
                    <a:ext uri="{9D8B030D-6E8A-4147-A177-3AD203B41FA5}">
                      <a16:colId xmlns:a16="http://schemas.microsoft.com/office/drawing/2014/main" val="269683541"/>
                    </a:ext>
                  </a:extLst>
                </a:gridCol>
              </a:tblGrid>
              <a:tr h="31386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5708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Unify security management and enable advanced threat protection for workloads in the cloud and on-premises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Security Center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64153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Safeguard cryptographic keys and other secrets used by cloud apps and services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Key Vault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21515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Azure resources from denial of service threats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DDoS Protection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014343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Control and help secure email, documents, and sensitive data that you share outside your company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Information Protection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905534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applications from common web vulnerabilities and exploits with a built-in web application firewall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Application Gateway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5622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91118D2-28D1-4D4A-9B38-576BDE5619D9}"/>
              </a:ext>
            </a:extLst>
          </p:cNvPr>
          <p:cNvSpPr/>
          <p:nvPr/>
        </p:nvSpPr>
        <p:spPr>
          <a:xfrm>
            <a:off x="519248" y="5765273"/>
            <a:ext cx="8464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7"/>
              </a:rPr>
              <a:t>https://azure.microsoft.com/en-us/product-categories/security/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9652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AA5B-FEBF-47D0-82D0-8A09238F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and Governance – Which Products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FCB319-8FCB-4D82-8BCA-E77F9E345AD5}"/>
              </a:ext>
            </a:extLst>
          </p:cNvPr>
          <p:cNvGraphicFramePr>
            <a:graphicFrameLocks noGrp="1"/>
          </p:cNvGraphicFramePr>
          <p:nvPr/>
        </p:nvGraphicFramePr>
        <p:xfrm>
          <a:off x="1492854" y="976502"/>
          <a:ext cx="8820904" cy="1675110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4214613455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1305303214"/>
                    </a:ext>
                  </a:extLst>
                </a:gridCol>
              </a:tblGrid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monitoring</a:t>
                      </a:r>
                      <a:endParaRPr lang="en-IN" sz="1200" b="1" cap="all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12927"/>
                  </a:ext>
                </a:extLst>
              </a:tr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visibility into the status of Azure platform components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Monitor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1295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Collect, search, and visualize machine data from on-premises and cloud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Log Analytics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49621"/>
                  </a:ext>
                </a:extLst>
              </a:tr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Monitor and diagnose network issues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Network Watcher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4815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89D2D-9D70-436F-9461-FBF11428AD6A}"/>
              </a:ext>
            </a:extLst>
          </p:cNvPr>
          <p:cNvGraphicFramePr>
            <a:graphicFrameLocks noGrp="1"/>
          </p:cNvGraphicFramePr>
          <p:nvPr/>
        </p:nvGraphicFramePr>
        <p:xfrm>
          <a:off x="1492853" y="3085827"/>
          <a:ext cx="8820903" cy="3383282"/>
        </p:xfrm>
        <a:graphic>
          <a:graphicData uri="http://schemas.openxmlformats.org/drawingml/2006/table">
            <a:tbl>
              <a:tblPr firstRow="1"/>
              <a:tblGrid>
                <a:gridCol w="6616814">
                  <a:extLst>
                    <a:ext uri="{9D8B030D-6E8A-4147-A177-3AD203B41FA5}">
                      <a16:colId xmlns:a16="http://schemas.microsoft.com/office/drawing/2014/main" val="496941545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2275593953"/>
                    </a:ext>
                  </a:extLst>
                </a:gridCol>
              </a:tblGrid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configuration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6796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Automate, configure, and update your resources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Automation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7665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personalized recommendations to help manage your Azure environment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Advisor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0605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Deploy and manage your Azure resources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Resource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275308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Create, maintain, and invoke scheduled work for your apps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Scheduler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78184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Route incoming traffic for better performance and availability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Traffic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550252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Azure using a command-line experience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Cloud Shell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46244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deployed solutions for your customers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Azure Managed Applications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67990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Personalize and manage your Azure environment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Microsoft Azure portal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67666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Stay connected to your Azure resources from anywhere at anytime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Azure Mobile App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2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175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2638-BD5D-4D30-92F6-E7B5FA25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and Governance – Which Products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9C480-0E19-4BC4-8E7A-EB36EBF99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59329"/>
              </p:ext>
            </p:extLst>
          </p:nvPr>
        </p:nvGraphicFramePr>
        <p:xfrm>
          <a:off x="1822776" y="1538615"/>
          <a:ext cx="8820904" cy="1742001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1735201953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2564670936"/>
                    </a:ext>
                  </a:extLst>
                </a:gridCol>
              </a:tblGrid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governance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346319"/>
                  </a:ext>
                </a:extLst>
              </a:tr>
              <a:tr h="397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transparency into what you’re spending on cloud resources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Cost Management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67779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Set policies across resources and monitor compliance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Policy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184621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Enabling quick, repeatable creation of governed environments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Blueprints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134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FED2AB-C1B8-403A-B916-EEABE0DE0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9091"/>
              </p:ext>
            </p:extLst>
          </p:nvPr>
        </p:nvGraphicFramePr>
        <p:xfrm>
          <a:off x="1822776" y="3854218"/>
          <a:ext cx="8820904" cy="1746226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131412078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509485081"/>
                    </a:ext>
                  </a:extLst>
                </a:gridCol>
              </a:tblGrid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security and protection</a:t>
                      </a:r>
                      <a:endParaRPr lang="en-IN" sz="1200" b="1" cap="all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12828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Back up your resources and protect against data loss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Backup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2825"/>
                  </a:ext>
                </a:extLst>
              </a:tr>
              <a:tr h="4134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Deliver highly available virtual machines with built-in disaster recovery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Site Recovery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69622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Secure your resources and protect against threats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Security Center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18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8A4B-4655-4044-B5D0-DF2D9AAD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and Access Management – </a:t>
            </a:r>
            <a:r>
              <a:rPr lang="en-IN" sz="3200" dirty="0"/>
              <a:t>Choosing the Right Product?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2EBA9-A52E-4FBD-A114-FBF84779CFB4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447800"/>
          <a:ext cx="11151916" cy="2055812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1627724041"/>
                    </a:ext>
                  </a:extLst>
                </a:gridCol>
                <a:gridCol w="2786541">
                  <a:extLst>
                    <a:ext uri="{9D8B030D-6E8A-4147-A177-3AD203B41FA5}">
                      <a16:colId xmlns:a16="http://schemas.microsoft.com/office/drawing/2014/main" val="2365931344"/>
                    </a:ext>
                  </a:extLst>
                </a:gridCol>
              </a:tblGrid>
              <a:tr h="31576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17144"/>
                  </a:ext>
                </a:extLst>
              </a:tr>
              <a:tr h="51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 identity and access management for cloud and hybrid environments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Active Directory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53413"/>
                  </a:ext>
                </a:extLst>
              </a:tr>
              <a:tr h="51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and protect customer identities and access in the cloud using IAM security features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Active Directory B2C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77269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Join virtual machines in Azure to a domain without deploying domain controllers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Active Directory Domain Services</a:t>
                      </a:r>
                      <a:endParaRPr lang="en-IN" sz="13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2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467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5E0F-9798-4954-B726-11BB52EC78D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9075" y="2473849"/>
            <a:ext cx="2527300" cy="1177925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dirty="0">
                <a:solidFill>
                  <a:srgbClr val="002060"/>
                </a:solidFill>
                <a:latin typeface="+mn-lt"/>
              </a:rPr>
              <a:t>Choosing the Right Authentication Model</a:t>
            </a:r>
          </a:p>
        </p:txBody>
      </p:sp>
      <p:pic>
        <p:nvPicPr>
          <p:cNvPr id="6146" name="Picture 2" descr="Azure AD authentication decision tree">
            <a:extLst>
              <a:ext uri="{FF2B5EF4-FFF2-40B4-BE49-F238E27FC236}">
                <a16:creationId xmlns:a16="http://schemas.microsoft.com/office/drawing/2014/main" id="{1CC55B86-9D52-4F01-A0E9-421B6B2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44450"/>
            <a:ext cx="9377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4DEBCE-CFF5-46C6-B8F6-1A65EA5CBFD8}"/>
              </a:ext>
            </a:extLst>
          </p:cNvPr>
          <p:cNvSpPr/>
          <p:nvPr/>
        </p:nvSpPr>
        <p:spPr>
          <a:xfrm>
            <a:off x="123316" y="3922512"/>
            <a:ext cx="262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+mj-lt"/>
                <a:hlinkClick r:id="rId4"/>
              </a:rPr>
              <a:t>https://docs.microsoft.com/en-in/azure/security/azure-ad-choose-authn</a:t>
            </a:r>
            <a:endParaRPr lang="en-IN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5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A14D47-6D2A-46D7-A698-EE0FA674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91" y="0"/>
            <a:ext cx="9003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648-CCB8-4852-91B2-3555892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Azure Database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604263-577D-4E28-B665-4DFF12E675CE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355702"/>
          <a:ext cx="11151916" cy="4297678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2118398088"/>
                    </a:ext>
                  </a:extLst>
                </a:gridCol>
                <a:gridCol w="2786541">
                  <a:extLst>
                    <a:ext uri="{9D8B030D-6E8A-4147-A177-3AD203B41FA5}">
                      <a16:colId xmlns:a16="http://schemas.microsoft.com/office/drawing/2014/main" val="1635527410"/>
                    </a:ext>
                  </a:extLst>
                </a:gridCol>
              </a:tblGrid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WANT...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946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globally distributed multi-model database, with support for NoSQL choices, with industry-leading performance and SLAs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Cosmos DB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42724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 relational database that provisions quickly, scales on the fly, and includes built-in intelligence and security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SQL Database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6395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MySQL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Database for MySQL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75788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PostgreSQL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Database for PostgreSQL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53623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 host enterprise SQL Server apps in the cloud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SQL Server on Virtual Machines</a:t>
                      </a:r>
                      <a:endParaRPr lang="en-US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51168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elastic data warehouse with security at every level of scale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SQL Data Warehouse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5396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Help migrating your databases to the cloud with no application code changes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Database Migration Service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27603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High throughput and consistent low-latency data access to power fast, scalable applications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Azure Cache for Redis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4732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NoSQL key-value store for rapid development using massive semi-structured datasets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Table Storage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717231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MariaDB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Azure Database for MariaDB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5357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D15EF67-E913-4743-9299-B92C63EE2117}"/>
              </a:ext>
            </a:extLst>
          </p:cNvPr>
          <p:cNvSpPr/>
          <p:nvPr/>
        </p:nvSpPr>
        <p:spPr>
          <a:xfrm>
            <a:off x="519248" y="5925816"/>
            <a:ext cx="8896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+mj-lt"/>
                <a:hlinkClick r:id="rId13"/>
              </a:rPr>
              <a:t>https://azure.microsoft.com/en-us/product-categories/databases/</a:t>
            </a:r>
            <a:endParaRPr lang="en-IN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3874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C375-18E1-465E-962E-38E333E7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SQL Server option in Azure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8E01C-3864-4F49-906F-2B2EC750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912812"/>
            <a:ext cx="8058150" cy="5358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5EFF10-8FE5-4AD6-B2A7-7F55B619C512}"/>
              </a:ext>
            </a:extLst>
          </p:cNvPr>
          <p:cNvSpPr/>
          <p:nvPr/>
        </p:nvSpPr>
        <p:spPr>
          <a:xfrm>
            <a:off x="181976" y="6490895"/>
            <a:ext cx="28488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Choose the right SQL Server option in Azure</a:t>
            </a:r>
            <a:endParaRPr kumimoji="0" lang="en-IN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111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4065-3ACD-4910-9A60-5AA7EEFD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Compute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83AA9-EC67-4362-B549-FFAE4C07EDB4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447801"/>
          <a:ext cx="11247120" cy="3566164"/>
        </p:xfrm>
        <a:graphic>
          <a:graphicData uri="http://schemas.openxmlformats.org/drawingml/2006/table">
            <a:tbl>
              <a:tblPr/>
              <a:tblGrid>
                <a:gridCol w="8436790">
                  <a:extLst>
                    <a:ext uri="{9D8B030D-6E8A-4147-A177-3AD203B41FA5}">
                      <a16:colId xmlns:a16="http://schemas.microsoft.com/office/drawing/2014/main" val="509359616"/>
                    </a:ext>
                  </a:extLst>
                </a:gridCol>
                <a:gridCol w="2810330">
                  <a:extLst>
                    <a:ext uri="{9D8B030D-6E8A-4147-A177-3AD203B41FA5}">
                      <a16:colId xmlns:a16="http://schemas.microsoft.com/office/drawing/2014/main" val="2954522266"/>
                    </a:ext>
                  </a:extLst>
                </a:gridCol>
              </a:tblGrid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02261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Provision Linux and Windows virtual machines in seconds with the configurations of your choice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Virtual Machines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0267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Achieve high availability by autoscaling to create thousands of VMs in minutes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Virtual Machine Scale Sets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08843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Simplify the deployment, management, and operations of Kubernetes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Kubernetes Service (AKS)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03505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app development using an event-driven, serverless architecture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Functions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214835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Develop microservices and orchestrate containers on Windows and Linux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Service Fabric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53154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Quickly create cloud apps for web and mobile with fully managed platform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App Service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61924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Containerize apps and easily run containers with a single command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Container Instances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75226"/>
                  </a:ext>
                </a:extLst>
              </a:tr>
              <a:tr h="593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Cloud-scale job scheduling and compute management with the ability to scale to tens, hundreds, or thousands of virtual machines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Batch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10698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highly available, scalable cloud applications and APIs that help you focus on apps instead of hardware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Cloud Services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1137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8AB7C4-FD7A-4C9C-8070-B9CA74A0EFC7}"/>
              </a:ext>
            </a:extLst>
          </p:cNvPr>
          <p:cNvSpPr/>
          <p:nvPr/>
        </p:nvSpPr>
        <p:spPr>
          <a:xfrm>
            <a:off x="519248" y="5983064"/>
            <a:ext cx="9336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i="1" dirty="0">
                <a:latin typeface="+mj-lt"/>
                <a:hlinkClick r:id="rId11"/>
              </a:rPr>
              <a:t>https://azure.microsoft.com/en-us/product-categories/compute/</a:t>
            </a:r>
            <a:endParaRPr lang="en-IN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6167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BD07-86E0-4C5F-879E-D3DCADFA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SQL Server option in Azure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3DBBE5-5839-4705-B0D3-E385E77E2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69543"/>
              </p:ext>
            </p:extLst>
          </p:nvPr>
        </p:nvGraphicFramePr>
        <p:xfrm>
          <a:off x="431322" y="793631"/>
          <a:ext cx="11467380" cy="5485823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3822460">
                  <a:extLst>
                    <a:ext uri="{9D8B030D-6E8A-4147-A177-3AD203B41FA5}">
                      <a16:colId xmlns:a16="http://schemas.microsoft.com/office/drawing/2014/main" val="4188760351"/>
                    </a:ext>
                  </a:extLst>
                </a:gridCol>
                <a:gridCol w="3822460">
                  <a:extLst>
                    <a:ext uri="{9D8B030D-6E8A-4147-A177-3AD203B41FA5}">
                      <a16:colId xmlns:a16="http://schemas.microsoft.com/office/drawing/2014/main" val="2393498444"/>
                    </a:ext>
                  </a:extLst>
                </a:gridCol>
                <a:gridCol w="3822460">
                  <a:extLst>
                    <a:ext uri="{9D8B030D-6E8A-4147-A177-3AD203B41FA5}">
                      <a16:colId xmlns:a16="http://schemas.microsoft.com/office/drawing/2014/main" val="1218881439"/>
                    </a:ext>
                  </a:extLst>
                </a:gridCol>
              </a:tblGrid>
              <a:tr h="38218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SQL Server on VM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Managed instance in SQL Database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Single database / elastic pool in SQL Database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703731"/>
                  </a:ext>
                </a:extLst>
              </a:tr>
              <a:tr h="2641291"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have full control over the SQL Server engine.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Up to 99.95% availability.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Full parity with the matching version of on-premises SQL Server.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Fixed, well-known database engine version.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Easy migration from SQL Server on-premises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within Azure </a:t>
                      </a:r>
                      <a:r>
                        <a:rPr lang="en-US" sz="12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endParaRPr lang="en-US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have ability to deploy application or services on the host where SQL Server is placed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High compatibility with SQL Server on-premises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99.99% availability guaranteed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backups, patching, recovery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Latest stable Database Engine version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Easy migration from SQL Server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within Azure </a:t>
                      </a:r>
                      <a:r>
                        <a:rPr lang="en-US" sz="12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endParaRPr lang="en-US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advanced intelligence and security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Online change of resources (CPU/storage).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 most commonly used SQL Server features are available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99.99% availability guaranteed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backups, patching, recovery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Latest stable Database Engine version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Ability to assign necessary resources (CPU/storage) to individual databases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advanced intelligence and security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Online change of resources (CPU/storage).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2346"/>
                  </a:ext>
                </a:extLst>
              </a:tr>
              <a:tr h="2462343"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need to manage your backups and patches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need to implement your own High-Availability solution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There is a downtime while changing the resources(CPU/storage)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There is still some minimal number of SQL Server features that are not available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guaranteed exact maintenance time (but nearly transparent)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Compatibility with the SQL Server version can be achieved only using database compatibility levels.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Migration from SQL Server might be hard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Some SQL Server features are not available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guaranteed exact maintenance time (but nearly transparent)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Compatibility with the SQL Server version can be achieved only using database compatibility levels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cannot be assigned (you can limit the access using firewall rules).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653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AD2FD2-BD5F-45A4-802D-802953A25048}"/>
              </a:ext>
            </a:extLst>
          </p:cNvPr>
          <p:cNvSpPr/>
          <p:nvPr/>
        </p:nvSpPr>
        <p:spPr>
          <a:xfrm>
            <a:off x="203200" y="6515101"/>
            <a:ext cx="116077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https://docs.microsoft.com/en-us/azure/sql-database/sql-database-paas-vs-sql-server-iaas#business-motivations-for-choosing-azure-sql-database-or-sql-server-on-azure-vms</a:t>
            </a:r>
          </a:p>
        </p:txBody>
      </p:sp>
    </p:spTree>
    <p:extLst>
      <p:ext uri="{BB962C8B-B14F-4D97-AF65-F5344CB8AC3E}">
        <p14:creationId xmlns:p14="http://schemas.microsoft.com/office/powerpoint/2010/main" val="12177310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735E46-153C-4A75-9AA7-63E95ABF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23961280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847-761B-4182-A746-D37B2598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Solution to Use for Web Apps?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685CB-07C1-4398-94C0-CCE15CB55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76628"/>
              </p:ext>
            </p:extLst>
          </p:nvPr>
        </p:nvGraphicFramePr>
        <p:xfrm>
          <a:off x="519247" y="976502"/>
          <a:ext cx="11151917" cy="5120641"/>
        </p:xfrm>
        <a:graphic>
          <a:graphicData uri="http://schemas.openxmlformats.org/drawingml/2006/table">
            <a:tbl>
              <a:tblPr/>
              <a:tblGrid>
                <a:gridCol w="8365377">
                  <a:extLst>
                    <a:ext uri="{9D8B030D-6E8A-4147-A177-3AD203B41FA5}">
                      <a16:colId xmlns:a16="http://schemas.microsoft.com/office/drawing/2014/main" val="3717713240"/>
                    </a:ext>
                  </a:extLst>
                </a:gridCol>
                <a:gridCol w="2786540">
                  <a:extLst>
                    <a:ext uri="{9D8B030D-6E8A-4147-A177-3AD203B41FA5}">
                      <a16:colId xmlns:a16="http://schemas.microsoft.com/office/drawing/2014/main" val="210619067"/>
                    </a:ext>
                  </a:extLst>
                </a:gridCol>
              </a:tblGrid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34069"/>
                  </a:ext>
                </a:extLst>
              </a:tr>
              <a:tr h="1087413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Build on a fully-managed platform to:Develop and deploy web apps at any scale using .Net Core, Java, Docker, Node.js, and more.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Launch websites quickly, with broad CMS support from the Azure Marketplace.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your feature updates using built-in CI/CD.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App Service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964618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the delivery of high-bandwidth content—from applications and stored content to streaming video—to customers worldwide.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Content Delivery Network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34986"/>
                  </a:ext>
                </a:extLst>
              </a:tr>
              <a:tr h="828186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Encode, store, and stream video and audio at scale.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Deliver broadcast and over-the-top (OTT) video.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media analytics to gain insights about video files.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Media Services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4449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Implement a fully-managed search service that helps you avoid issues with index corruption, scaling, service availability, and service.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Search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4509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real-time functionality to your web app, such as chat room, co-authoring, live dashboard, and instant broadcasting.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SignalR Service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69124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maps, search, routing, and current traffic conditions to your apps with geospatial services.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Maps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12257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Ensure ultra-fast DNS responses and ultra-high availability for all your domain needs.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63AE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Azure DNS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434549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Optimize delivery from application server farms while increasing application security with a web application firewall.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Application Gateway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94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67390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409-DB96-48BA-9FED-1A6FEF04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Solution to Use for Internet of Things?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76BB40-BCE3-4447-9CE6-D4961B53FF03}"/>
              </a:ext>
            </a:extLst>
          </p:cNvPr>
          <p:cNvGraphicFramePr>
            <a:graphicFrameLocks noGrp="1"/>
          </p:cNvGraphicFramePr>
          <p:nvPr/>
        </p:nvGraphicFramePr>
        <p:xfrm>
          <a:off x="677578" y="902229"/>
          <a:ext cx="10939907" cy="2468881"/>
        </p:xfrm>
        <a:graphic>
          <a:graphicData uri="http://schemas.openxmlformats.org/drawingml/2006/table">
            <a:tbl>
              <a:tblPr/>
              <a:tblGrid>
                <a:gridCol w="8206342">
                  <a:extLst>
                    <a:ext uri="{9D8B030D-6E8A-4147-A177-3AD203B41FA5}">
                      <a16:colId xmlns:a16="http://schemas.microsoft.com/office/drawing/2014/main" val="2512752579"/>
                    </a:ext>
                  </a:extLst>
                </a:gridCol>
                <a:gridCol w="2733565">
                  <a:extLst>
                    <a:ext uri="{9D8B030D-6E8A-4147-A177-3AD203B41FA5}">
                      <a16:colId xmlns:a16="http://schemas.microsoft.com/office/drawing/2014/main" val="78805605"/>
                    </a:ext>
                  </a:extLst>
                </a:gridCol>
              </a:tblGrid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30829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Experience fully managed software as a service for IoT—no cloud expertise required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IoT Central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303724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Customize solution templates for common IoT scenarios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IoT solution accelerators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77092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Extend intelligence from the cloud to your edge devices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IoT Edge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54588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Connect, monitor, and control billions of IoT assets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IoT Hub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468316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a digital model of your physical space or assets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Digital Twins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8913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Explore and gain insights from time-series IoT data in real time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Time Series Insights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63784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Build and connect highly secure MCU-powered devices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Azure Sphere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13359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Simple and secure location APIs provide geospatial context to data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Maps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59970"/>
                  </a:ext>
                </a:extLst>
              </a:tr>
            </a:tbl>
          </a:graphicData>
        </a:graphic>
      </p:graphicFrame>
      <p:pic>
        <p:nvPicPr>
          <p:cNvPr id="20482" name="Picture 2" descr="Azure IoT technologies and solutions">
            <a:extLst>
              <a:ext uri="{FF2B5EF4-FFF2-40B4-BE49-F238E27FC236}">
                <a16:creationId xmlns:a16="http://schemas.microsoft.com/office/drawing/2014/main" id="{AD5DE64D-7F92-40B7-80AD-4D35A817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41" y="3574992"/>
            <a:ext cx="6361330" cy="31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946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9FCE-553B-470C-BE0F-556D61D1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9" y="2692405"/>
            <a:ext cx="3017702" cy="1111245"/>
          </a:xfrm>
        </p:spPr>
        <p:txBody>
          <a:bodyPr/>
          <a:lstStyle/>
          <a:p>
            <a:r>
              <a:rPr lang="en-IN" dirty="0"/>
              <a:t>Migration tools decision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6188E-83E2-4A92-9B62-585651C61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69" y="0"/>
            <a:ext cx="6892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9135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D4D-0FAB-4E46-9085-36A5DAEA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Useful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21558-4B30-43E9-B2DB-B53554229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3675994"/>
          </a:xfrm>
        </p:spPr>
        <p:txBody>
          <a:bodyPr/>
          <a:lstStyle/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3"/>
              </a:rPr>
              <a:t>Azure Introduction </a:t>
            </a:r>
            <a:r>
              <a:rPr lang="en-US" sz="1800" dirty="0"/>
              <a:t>– Tenants, Subscriptions, Guidance on Naming Conventions, IP Addressing, Important facts to understand before planning your virtual DC</a:t>
            </a:r>
            <a:endParaRPr lang="en-IN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4"/>
              </a:rPr>
              <a:t>Getting started with Microsoft Azure security</a:t>
            </a:r>
            <a:r>
              <a:rPr lang="en-US" sz="1800" dirty="0"/>
              <a:t> – How Azure Stores Customer Info in various PaaS, IaaS and other scenarios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5"/>
              </a:rPr>
              <a:t>Azure subscription and service limits, quotas, and constraints</a:t>
            </a: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6"/>
              </a:rPr>
              <a:t>List of supported software on Azure</a:t>
            </a: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/>
              <a:t>Azure Pricing Calculator (</a:t>
            </a:r>
            <a:r>
              <a:rPr lang="en-US" sz="1800" dirty="0">
                <a:hlinkClick r:id="rId7"/>
              </a:rPr>
              <a:t>Channel Partners</a:t>
            </a:r>
            <a:r>
              <a:rPr lang="en-US" sz="1800" dirty="0"/>
              <a:t>, </a:t>
            </a:r>
            <a:r>
              <a:rPr lang="en-US" sz="1800" dirty="0">
                <a:hlinkClick r:id="rId8"/>
              </a:rPr>
              <a:t>Customers</a:t>
            </a:r>
            <a:r>
              <a:rPr lang="en-US" sz="1800" dirty="0"/>
              <a:t>)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/>
              <a:t>Monitoring</a:t>
            </a: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9"/>
              </a:rPr>
              <a:t>Sources of monitoring data in Azure</a:t>
            </a:r>
            <a:endParaRPr lang="en-US" sz="1600" dirty="0">
              <a:latin typeface="+mj-lt"/>
            </a:endParaRP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10"/>
              </a:rPr>
              <a:t>Collecting monitoring data in Azure</a:t>
            </a:r>
            <a:endParaRPr lang="en-US" sz="1600" dirty="0">
              <a:latin typeface="+mj-lt"/>
            </a:endParaRP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11"/>
              </a:rPr>
              <a:t>Multi-customer monitoring with Azure Log Analytics </a:t>
            </a:r>
            <a:r>
              <a:rPr lang="en-US" sz="1600" dirty="0">
                <a:latin typeface="+mj-lt"/>
              </a:rPr>
              <a:t>(MSPs/Service Providers)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43EF4-092D-4B2D-9DD3-BB93417A5102}"/>
              </a:ext>
            </a:extLst>
          </p:cNvPr>
          <p:cNvSpPr/>
          <p:nvPr/>
        </p:nvSpPr>
        <p:spPr>
          <a:xfrm>
            <a:off x="519248" y="6008554"/>
            <a:ext cx="52132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*Refer to the notes section for important facts on Azure , will be useful for planning your virtual DC</a:t>
            </a:r>
          </a:p>
        </p:txBody>
      </p:sp>
    </p:spTree>
    <p:extLst>
      <p:ext uri="{BB962C8B-B14F-4D97-AF65-F5344CB8AC3E}">
        <p14:creationId xmlns:p14="http://schemas.microsoft.com/office/powerpoint/2010/main" val="25977218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72B6-6F1B-413B-8333-3EFFCCE9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52" y="110475"/>
            <a:ext cx="11151917" cy="525402"/>
          </a:xfrm>
        </p:spPr>
        <p:txBody>
          <a:bodyPr/>
          <a:lstStyle/>
          <a:p>
            <a:r>
              <a:rPr lang="en-US" sz="3200" dirty="0"/>
              <a:t>Decision tree for Azure compute services</a:t>
            </a:r>
            <a:br>
              <a:rPr lang="en-US" sz="3200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to place your workload?</a:t>
            </a: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phic 6">
            <a:hlinkClick r:id="rId2"/>
            <a:extLst>
              <a:ext uri="{FF2B5EF4-FFF2-40B4-BE49-F238E27FC236}">
                <a16:creationId xmlns:a16="http://schemas.microsoft.com/office/drawing/2014/main" id="{761725D0-CD1F-4BBC-963B-BD20173D4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2161" y="519147"/>
            <a:ext cx="7376908" cy="58197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C90DBD-5605-4A0C-B0A5-9331B5FE4F92}"/>
              </a:ext>
            </a:extLst>
          </p:cNvPr>
          <p:cNvSpPr/>
          <p:nvPr/>
        </p:nvSpPr>
        <p:spPr>
          <a:xfrm>
            <a:off x="297820" y="6401673"/>
            <a:ext cx="8294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latin typeface="+mj-lt"/>
                <a:hlinkClick r:id="rId2"/>
              </a:rPr>
              <a:t>https://docs.microsoft.com/en-us/azure/architecture/guide/technology-choices/compute-decision-tree</a:t>
            </a:r>
            <a:endParaRPr lang="en-IN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02826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418A-F952-4AD0-823E-9A8D10C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br>
              <a:rPr lang="en-US" dirty="0"/>
            </a:br>
            <a:r>
              <a:rPr lang="en-US" sz="2000" dirty="0"/>
              <a:t>Hosting Model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01E102-C9D0-49FF-8294-41F663EE4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49470"/>
              </p:ext>
            </p:extLst>
          </p:nvPr>
        </p:nvGraphicFramePr>
        <p:xfrm>
          <a:off x="202423" y="1190653"/>
          <a:ext cx="11810416" cy="50983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6302">
                  <a:extLst>
                    <a:ext uri="{9D8B030D-6E8A-4147-A177-3AD203B41FA5}">
                      <a16:colId xmlns:a16="http://schemas.microsoft.com/office/drawing/2014/main" val="4255802863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294291196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360591408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836265868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836939381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294034726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4252953363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934605022"/>
                    </a:ext>
                  </a:extLst>
                </a:gridCol>
              </a:tblGrid>
              <a:tr h="52679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  <a:endParaRPr lang="en-IN" sz="1200" b="1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extLst>
                  <a:ext uri="{0D108BD9-81ED-4DB2-BD59-A6C34878D82A}">
                    <a16:rowId xmlns:a16="http://schemas.microsoft.com/office/drawing/2014/main" val="3019574267"/>
                  </a:ext>
                </a:extLst>
              </a:tr>
              <a:tr h="821442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Application composition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Applications, 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Services, guest executables, 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Functions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Scheduled jobs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851106841"/>
                  </a:ext>
                </a:extLst>
              </a:tr>
              <a:tr h="968764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Density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apps per instance via app service plans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services per VM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Serverless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1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containers per node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dedicated instances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apps per VM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3771567302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Minimum number of nodes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2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3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Serverless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1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3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dedicated nodes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4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863420631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 management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959235103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Web hosting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 in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applicable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663410031"/>
                  </a:ext>
                </a:extLst>
              </a:tr>
              <a:tr h="82144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Can be deployed to dedicated </a:t>
                      </a:r>
                      <a:r>
                        <a:rPr lang="en-US" sz="11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r>
                        <a:rPr lang="en-US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?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5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5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Supported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188223568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Hybrid connectivity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6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7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0356456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202A37F-C343-464A-8852-A5ABA14FF40D}"/>
              </a:ext>
            </a:extLst>
          </p:cNvPr>
          <p:cNvSpPr/>
          <p:nvPr/>
        </p:nvSpPr>
        <p:spPr>
          <a:xfrm>
            <a:off x="430443" y="6475506"/>
            <a:ext cx="8748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10"/>
              </a:rPr>
              <a:t>https://docs.microsoft.com/en-us/azure/architecture/guide/technology-choices/compute-comparison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4252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418A-F952-4AD0-823E-9A8D10C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br>
              <a:rPr lang="en-US" dirty="0"/>
            </a:br>
            <a:r>
              <a:rPr lang="en-US" sz="2000" dirty="0"/>
              <a:t>Scalability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76C8AA-FCC9-4065-AF84-E98935A71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56053"/>
              </p:ext>
            </p:extLst>
          </p:nvPr>
        </p:nvGraphicFramePr>
        <p:xfrm>
          <a:off x="519248" y="1349123"/>
          <a:ext cx="11479784" cy="51306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4973">
                  <a:extLst>
                    <a:ext uri="{9D8B030D-6E8A-4147-A177-3AD203B41FA5}">
                      <a16:colId xmlns:a16="http://schemas.microsoft.com/office/drawing/2014/main" val="151807320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027108833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521777807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2975068558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1568841673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0196373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61916104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951620653"/>
                    </a:ext>
                  </a:extLst>
                </a:gridCol>
              </a:tblGrid>
              <a:tr h="89821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Criteria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App Service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Service Fabric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Functions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Kubernetes Service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Container Instances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Batch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061238"/>
                  </a:ext>
                </a:extLst>
              </a:tr>
              <a:tr h="89821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Autoscaling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 scale sets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Built-in service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 scale sets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Built-in service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Not supported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Not supported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N/A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30473"/>
                  </a:ext>
                </a:extLst>
              </a:tr>
              <a:tr h="77991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 built-in support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895544"/>
                  </a:ext>
                </a:extLst>
              </a:tr>
              <a:tr h="255427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Scale limit</a:t>
                      </a:r>
                      <a:r>
                        <a:rPr lang="en-IN" sz="1400" u="none" strike="noStrike" baseline="30000">
                          <a:effectLst/>
                          <a:latin typeface="+mj-lt"/>
                          <a:cs typeface="Segoe UI Semibold" panose="020B0702040204020203" pitchFamily="34" charset="0"/>
                          <a:hlinkClick r:id="rId2"/>
                        </a:rPr>
                        <a:t>1</a:t>
                      </a:r>
                      <a:endParaRPr lang="en-IN" sz="1400">
                        <a:effectLst/>
                        <a:latin typeface="+mj-lt"/>
                        <a:cs typeface="Segoe UI Semibold" panose="020B0702040204020203" pitchFamily="34" charset="0"/>
                      </a:endParaRP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Platform image: 1000 nodes per VMSS, Custom image: 100 nodes per VMSS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instances, 100 with App Service Environment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100 nodes per VMSS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200 instances per Function app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100 nodes per cluster (default limit)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container groups per subscription (default limit).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core limit (default limit).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20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6568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0F04-2727-447C-8234-85C10210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4E84F1-DB54-49DF-98CF-00CF0DBE1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77041"/>
              </p:ext>
            </p:extLst>
          </p:nvPr>
        </p:nvGraphicFramePr>
        <p:xfrm>
          <a:off x="519248" y="1419251"/>
          <a:ext cx="11151920" cy="205581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393990">
                  <a:extLst>
                    <a:ext uri="{9D8B030D-6E8A-4147-A177-3AD203B41FA5}">
                      <a16:colId xmlns:a16="http://schemas.microsoft.com/office/drawing/2014/main" val="440897387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945706266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4243035066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617845377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3052201934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243247944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420613301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407552511"/>
                    </a:ext>
                  </a:extLst>
                </a:gridCol>
              </a:tblGrid>
              <a:tr h="561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</a:p>
                  </a:txBody>
                  <a:tcPr marL="29270" marR="29270" marT="21952" marB="21952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71502"/>
                  </a:ext>
                </a:extLst>
              </a:tr>
              <a:tr h="635935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SLA</a:t>
                      </a:r>
                    </a:p>
                  </a:txBody>
                  <a:tcPr marL="29270" marR="29270" marT="21952" marB="21952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SLA for Virtual Machines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SLA for App Service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SLA for Service Fabric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SLA for Functions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SLA for AKS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SLA for Container Instances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SLA for Azure Batch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03069"/>
                  </a:ext>
                </a:extLst>
              </a:tr>
              <a:tr h="857947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 region failover</a:t>
                      </a:r>
                    </a:p>
                  </a:txBody>
                  <a:tcPr marL="29270" marR="29270" marT="21952" marB="21952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manager, Multi-Region Cluster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914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D03E66-DC4D-426A-BC85-19C390350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73979"/>
              </p:ext>
            </p:extLst>
          </p:nvPr>
        </p:nvGraphicFramePr>
        <p:xfrm>
          <a:off x="519248" y="4102907"/>
          <a:ext cx="11151912" cy="2055812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393989">
                  <a:extLst>
                    <a:ext uri="{9D8B030D-6E8A-4147-A177-3AD203B41FA5}">
                      <a16:colId xmlns:a16="http://schemas.microsoft.com/office/drawing/2014/main" val="3110544260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3047647853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2547244269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3791134389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2663031890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1382752577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1822329083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909797623"/>
                    </a:ext>
                  </a:extLst>
                </a:gridCol>
              </a:tblGrid>
              <a:tr h="480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</a:p>
                  </a:txBody>
                  <a:tcPr marL="52892" marR="52892" marT="39669" marB="39669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59707"/>
                  </a:ext>
                </a:extLst>
              </a:tr>
              <a:tr h="346793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SSL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Configured in VM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Ingress controller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sidecar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335806"/>
                  </a:ext>
                </a:extLst>
              </a:tr>
              <a:tr h="480521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Cost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Windows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Linux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App Service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4"/>
                        </a:rPr>
                        <a:t>Service Fabric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5"/>
                        </a:rPr>
                        <a:t>Azure Functions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6"/>
                        </a:rPr>
                        <a:t>AKS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7"/>
                        </a:rPr>
                        <a:t>Container Instances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8"/>
                        </a:rPr>
                        <a:t>Azure Batch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463381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Suitable architecture styles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9"/>
                        </a:rPr>
                        <a:t>N-Tier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0"/>
                        </a:rPr>
                        <a:t>Big compute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(HPC)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1"/>
                        </a:rPr>
                        <a:t>Web-Queue-Worker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9"/>
                        </a:rPr>
                        <a:t>N-Tier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US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 task automation, batch jobs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0"/>
                        </a:rPr>
                        <a:t>Big compute</a:t>
                      </a:r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(HPC)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122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910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648-CCB8-4852-91B2-3555892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Storage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EEADCF-3CED-4271-84EA-9B9D1F3AA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82641"/>
              </p:ext>
            </p:extLst>
          </p:nvPr>
        </p:nvGraphicFramePr>
        <p:xfrm>
          <a:off x="725936" y="1445150"/>
          <a:ext cx="10789920" cy="3200401"/>
        </p:xfrm>
        <a:graphic>
          <a:graphicData uri="http://schemas.openxmlformats.org/drawingml/2006/table">
            <a:tbl>
              <a:tblPr/>
              <a:tblGrid>
                <a:gridCol w="8093832">
                  <a:extLst>
                    <a:ext uri="{9D8B030D-6E8A-4147-A177-3AD203B41FA5}">
                      <a16:colId xmlns:a16="http://schemas.microsoft.com/office/drawing/2014/main" val="1173775671"/>
                    </a:ext>
                  </a:extLst>
                </a:gridCol>
                <a:gridCol w="2696088">
                  <a:extLst>
                    <a:ext uri="{9D8B030D-6E8A-4147-A177-3AD203B41FA5}">
                      <a16:colId xmlns:a16="http://schemas.microsoft.com/office/drawing/2014/main" val="2425534750"/>
                    </a:ext>
                  </a:extLst>
                </a:gridCol>
              </a:tblGrid>
              <a:tr h="48234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IF YOU WANT TO...</a:t>
                      </a:r>
                    </a:p>
                  </a:txBody>
                  <a:tcPr marL="31533" marR="31533" marT="31533" marB="315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USE THIS</a:t>
                      </a:r>
                    </a:p>
                  </a:txBody>
                  <a:tcPr marL="31533" marR="31533" marT="31533" marB="315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19764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scalable and secure storage for your virtual machines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Disk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893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Find massively scalable, secure storage for your unstructured data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Blob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56397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low-cost storage for rarely accessed data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Archive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542064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secure cloud file shares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File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45432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Run high-performance, file-based workloads in the cloud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Avere vFXT for Azure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48909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secure storage for message-based communication between apps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Queue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8572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Appliances and solutions for data transfer to Azure and edge compute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Data Box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85656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powerful file shares for enterprise workloads, including open-source/Linux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Azure NetApp Files</a:t>
                      </a:r>
                      <a:endParaRPr lang="en-IN" sz="13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21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95547B9-AEB9-4148-8545-FCD55A7BD919}"/>
              </a:ext>
            </a:extLst>
          </p:cNvPr>
          <p:cNvSpPr/>
          <p:nvPr/>
        </p:nvSpPr>
        <p:spPr>
          <a:xfrm>
            <a:off x="725936" y="5983064"/>
            <a:ext cx="7587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11"/>
              </a:rPr>
              <a:t>https://azure.microsoft.com/en-us/product-categories/storage/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1978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0E1-1D67-4E25-B857-30072A20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- Files vs. Blobs vs. Disks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09DDBE-78CB-4663-A069-53DEE9FE2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29823"/>
              </p:ext>
            </p:extLst>
          </p:nvPr>
        </p:nvGraphicFramePr>
        <p:xfrm>
          <a:off x="519248" y="1172909"/>
          <a:ext cx="11124000" cy="5291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6464">
                  <a:extLst>
                    <a:ext uri="{9D8B030D-6E8A-4147-A177-3AD203B41FA5}">
                      <a16:colId xmlns:a16="http://schemas.microsoft.com/office/drawing/2014/main" val="1408934695"/>
                    </a:ext>
                  </a:extLst>
                </a:gridCol>
                <a:gridCol w="5028419">
                  <a:extLst>
                    <a:ext uri="{9D8B030D-6E8A-4147-A177-3AD203B41FA5}">
                      <a16:colId xmlns:a16="http://schemas.microsoft.com/office/drawing/2014/main" val="3848266268"/>
                    </a:ext>
                  </a:extLst>
                </a:gridCol>
                <a:gridCol w="4479117">
                  <a:extLst>
                    <a:ext uri="{9D8B030D-6E8A-4147-A177-3AD203B41FA5}">
                      <a16:colId xmlns:a16="http://schemas.microsoft.com/office/drawing/2014/main" val="1123170173"/>
                    </a:ext>
                  </a:extLst>
                </a:gridCol>
              </a:tblGrid>
              <a:tr h="55192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Feature</a:t>
                      </a:r>
                    </a:p>
                  </a:txBody>
                  <a:tcPr marL="7163" marR="7163" marT="5372" marB="537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Description</a:t>
                      </a:r>
                    </a:p>
                  </a:txBody>
                  <a:tcPr marL="7163" marR="7163" marT="5372" marB="537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When to use</a:t>
                      </a:r>
                    </a:p>
                  </a:txBody>
                  <a:tcPr marL="7163" marR="7163" marT="5372" marB="537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431737"/>
                  </a:ext>
                </a:extLst>
              </a:tr>
              <a:tr h="142320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Files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Provides an SMB interface, client libraries, and a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REST interface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that allows access from anywhere to stored files.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"lift and shift" an application to the cloud which already uses the native file system APIs to share data between it and other applications running in Azure.</a:t>
                      </a:r>
                      <a:b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store development and debugging tools that need to be accessed from many virtual machines.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79499"/>
                  </a:ext>
                </a:extLst>
              </a:tr>
              <a:tr h="1893661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Blobs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Provides client libraries and a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REST </a:t>
                      </a:r>
                      <a:r>
                        <a:rPr lang="en-US" sz="1300" u="none" strike="noStrike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interface</a:t>
                      </a:r>
                      <a:r>
                        <a:rPr lang="en-US" sz="13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that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allows unstructured data to be stored and accessed at a massive scale in block blobs.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Also supports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Data Lake Storage Gen2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for enterprise big data analytics solutions.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your application to support streaming and random-access scenarios.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be able to access application data from anywhere.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build an enterprise data lake on Azure and perform big data analytics.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04780"/>
                  </a:ext>
                </a:extLst>
              </a:tr>
              <a:tr h="142320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Disks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Provides client libraries and a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REST </a:t>
                      </a:r>
                      <a:r>
                        <a:rPr lang="en-US" sz="1300" u="none" strike="noStrike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interface</a:t>
                      </a:r>
                      <a:r>
                        <a:rPr lang="en-US" sz="13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that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allows data to be persistently stored and accessed from an attached virtual hard disk.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lift and shift applications that use native file system APIs to read and write data to persistent disks.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store data that is not required to be accessed from outside the virtual machine to which the disk is attached.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2860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F500F6-9C9C-4445-9513-E9C262008457}"/>
              </a:ext>
            </a:extLst>
          </p:cNvPr>
          <p:cNvSpPr/>
          <p:nvPr/>
        </p:nvSpPr>
        <p:spPr>
          <a:xfrm>
            <a:off x="419819" y="6522815"/>
            <a:ext cx="102194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Segoe UI" panose="020B0502040204020203" pitchFamily="34" charset="0"/>
              </a:rPr>
              <a:t>Above table compares Files, Blobs, and Disks, and shows example scenarios appropriate for each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11476778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8680-94EF-4E25-8BE1-93C03FA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Networking Product To Use?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9527F-2277-4DB7-8856-C3FD9DEC72F3}"/>
              </a:ext>
            </a:extLst>
          </p:cNvPr>
          <p:cNvSpPr/>
          <p:nvPr/>
        </p:nvSpPr>
        <p:spPr>
          <a:xfrm>
            <a:off x="437422" y="647550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+mj-lt"/>
                <a:hlinkClick r:id="rId2"/>
              </a:rPr>
              <a:t>https://azure.microsoft.com/en-us/product-categories/networking/</a:t>
            </a:r>
            <a:endParaRPr lang="en-IN" sz="140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56E8A7-90B7-414E-802F-82958C2E4D85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822962"/>
          <a:ext cx="11338560" cy="5394957"/>
        </p:xfrm>
        <a:graphic>
          <a:graphicData uri="http://schemas.openxmlformats.org/drawingml/2006/table">
            <a:tbl>
              <a:tblPr/>
              <a:tblGrid>
                <a:gridCol w="8505384">
                  <a:extLst>
                    <a:ext uri="{9D8B030D-6E8A-4147-A177-3AD203B41FA5}">
                      <a16:colId xmlns:a16="http://schemas.microsoft.com/office/drawing/2014/main" val="2288935806"/>
                    </a:ext>
                  </a:extLst>
                </a:gridCol>
                <a:gridCol w="2833176">
                  <a:extLst>
                    <a:ext uri="{9D8B030D-6E8A-4147-A177-3AD203B41FA5}">
                      <a16:colId xmlns:a16="http://schemas.microsoft.com/office/drawing/2014/main" val="2394235327"/>
                    </a:ext>
                  </a:extLst>
                </a:gridCol>
              </a:tblGrid>
              <a:tr h="42118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15284" marR="15284" marT="15284" marB="152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15284" marR="15284" marT="15284" marB="152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4822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 everything from virtual machines to incoming VPN connections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Virtual Network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16115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Balance inbound and outbound connections and requests to your applications or service endpoints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Load Balancer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5678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Optimize delivery from application server farms while increasing application security with a web application firewall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Application Gateway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6654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Securely use the internet to access Azure Virtual Networks with high performance VPN gateways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VPN Gateway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6275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Ensure ultra-fast DNS responses and ultra-high availability for all your domain needs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DNS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73940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the delivery of high-bandwidth content to customers worldwide—from applications and stored content to streaming video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Content Delivery Network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2356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Azure applications from the impacts of DDoS attacks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DDoS Protection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58796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Distribute traffic optimally to services across global Azure regions, while providing high availability and responsiveness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Traffic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55516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private network connectivity to access Microsoft cloud services from your corporate networks, as if they were on-premises residing in your own datacenter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ExpressRoute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94388"/>
                  </a:ext>
                </a:extLst>
              </a:tr>
              <a:tr h="2875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Monitor and diagnose conditions at a network scenario level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Network Watcher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8938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Native firewalling capabilities with built-in high availability, unrestricted cloud scalability, and zero maintenance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Azure Firewall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96522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 business offices, retail locations, and sites securely with Virtual WAN, a unified wide-area network portal powered by Azure and the Microsoft global network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4"/>
                        </a:rPr>
                        <a:t>Virtual WAN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49538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Scalable, security-enhanced delivery point for global, microservice-based web applications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5"/>
                        </a:rPr>
                        <a:t>Azure Front Door Service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896260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and fully managed RDP and SSH access to your virtual machines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6"/>
                        </a:rPr>
                        <a:t>Azure Bastion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6557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Exchange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2769</Words>
  <Application>Microsoft Office PowerPoint</Application>
  <PresentationFormat>Widescreen</PresentationFormat>
  <Paragraphs>484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1_Exchange Template 2012 - White Background</vt:lpstr>
      <vt:lpstr>When to use What – Azure Services Compute, Storage, Networking, Identity and Database </vt:lpstr>
      <vt:lpstr>Which Compute Product To Use?</vt:lpstr>
      <vt:lpstr>Decision tree for Azure compute services Where to place your workload?</vt:lpstr>
      <vt:lpstr>Criteria for choosing an Azure compute service Hosting Model</vt:lpstr>
      <vt:lpstr>Criteria for choosing an Azure compute service Scalability</vt:lpstr>
      <vt:lpstr>Criteria for choosing an Azure compute service</vt:lpstr>
      <vt:lpstr>Which Storage Product To Use?</vt:lpstr>
      <vt:lpstr>Azure Storage - Files vs. Blobs vs. Disks</vt:lpstr>
      <vt:lpstr>Which Networking Product To Use?</vt:lpstr>
      <vt:lpstr>Decision Tree for Azure Networking</vt:lpstr>
      <vt:lpstr>Azure Security, Management and Governance</vt:lpstr>
      <vt:lpstr>Which Security Product To Use?</vt:lpstr>
      <vt:lpstr>Management and Governance – Which Products to Use?</vt:lpstr>
      <vt:lpstr>Management and Governance – Which Products to Use?</vt:lpstr>
      <vt:lpstr>Identity and Access Management – Choosing the Right Product?</vt:lpstr>
      <vt:lpstr>PowerPoint Presentation</vt:lpstr>
      <vt:lpstr>PowerPoint Presentation</vt:lpstr>
      <vt:lpstr>Which Azure Database Product To Use?</vt:lpstr>
      <vt:lpstr>Choose the right SQL Server option in Azure</vt:lpstr>
      <vt:lpstr>Choose the right SQL Server option in Azure</vt:lpstr>
      <vt:lpstr>Additional Slides</vt:lpstr>
      <vt:lpstr>Which Solution to Use for Web Apps?</vt:lpstr>
      <vt:lpstr>Which Solution to Use for Internet of Things?</vt:lpstr>
      <vt:lpstr>Migration tools decision guide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to use What Services Compute, Storage and Networking </dc:title>
  <dc:creator>Sastry Kolachina</dc:creator>
  <cp:lastModifiedBy>Sastry Kolachina</cp:lastModifiedBy>
  <cp:revision>1</cp:revision>
  <dcterms:created xsi:type="dcterms:W3CDTF">2019-06-22T07:52:19Z</dcterms:created>
  <dcterms:modified xsi:type="dcterms:W3CDTF">2019-06-27T01:47:43Z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sastrykn@microsoft.com</vt:lpwstr>
  </property>
  <property fmtid="{D5CDD505-2E9C-101B-9397-08002B2CF9AE}" pid="5" name="MSIP_Label_f42aa342-8706-4288-bd11-ebb85995028c_SetDate">
    <vt:lpwstr>2019-06-22T07:56:06.9639474Z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c3a24d5c-f7d7-47b2-b332-b0e82772364b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