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553" r:id="rId3"/>
    <p:sldId id="510" r:id="rId4"/>
    <p:sldId id="498" r:id="rId5"/>
    <p:sldId id="552" r:id="rId6"/>
    <p:sldId id="269" r:id="rId7"/>
    <p:sldId id="497" r:id="rId8"/>
    <p:sldId id="514" r:id="rId9"/>
    <p:sldId id="512" r:id="rId10"/>
    <p:sldId id="513" r:id="rId11"/>
    <p:sldId id="511" r:id="rId12"/>
    <p:sldId id="520" r:id="rId13"/>
    <p:sldId id="515" r:id="rId14"/>
    <p:sldId id="516" r:id="rId15"/>
    <p:sldId id="537" r:id="rId16"/>
    <p:sldId id="518" r:id="rId17"/>
    <p:sldId id="517" r:id="rId18"/>
    <p:sldId id="519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actical Exercise" id="{e0a5b272-41db-40ee-a3ee-2776fd9f607e}">
          <p14:sldIdLst>
            <p14:sldId id="553"/>
            <p14:sldId id="510"/>
            <p14:sldId id="552"/>
            <p14:sldId id="498"/>
          </p14:sldIdLst>
        </p14:section>
        <p14:section name="Data Engineering" id="{d12453be-133f-4e72-849a-ecf09aa75a8a}">
          <p14:sldIdLst>
            <p14:sldId id="497"/>
            <p14:sldId id="514"/>
            <p14:sldId id="512"/>
            <p14:sldId id="513"/>
            <p14:sldId id="511"/>
            <p14:sldId id="520"/>
            <p14:sldId id="515"/>
            <p14:sldId id="516"/>
            <p14:sldId id="537"/>
            <p14:sldId id="518"/>
            <p14:sldId id="517"/>
            <p14:sldId id="519"/>
            <p14:sldId id="269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mir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C469"/>
    <a:srgbClr val="C7DB65"/>
    <a:srgbClr val="00FF00"/>
    <a:srgbClr val="E7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28A9F-7FF5-4C5F-BCDE-112D6763A1DA}" type="datetimeFigureOut">
              <a:rPr lang="pt-BR" smtClean="0"/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D668E-C5E0-4216-BAEE-5038D2F6C32C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FF0B2-45FD-4449-B09A-F116126ACF4A}" type="datetime1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LAG CONTROLLER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BF49-B478-4ADD-BF6E-7B8E9CD81C7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38EF-49F2-46C8-9C8B-7C153EF5DE15}" type="datetime1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LAG CONTROLLER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BF49-B478-4ADD-BF6E-7B8E9CD81C7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5657A-B776-4C90-A16A-4AA01DF8942E}" type="datetime1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LAG CONTROLLER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BF49-B478-4ADD-BF6E-7B8E9CD81C7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955D6-BA0E-4D26-8893-E206D8D408CE}" type="datetime1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LAG CONTROLLER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BF49-B478-4ADD-BF6E-7B8E9CD81C7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C0D3-FA6E-49F6-AE33-64A43500C113}" type="datetime1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LAG CONTROLLER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BF49-B478-4ADD-BF6E-7B8E9CD81C7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F6D8-DF1D-4DA5-AB40-A864F73092C6}" type="datetime1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LAG CONTROLLER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BF49-B478-4ADD-BF6E-7B8E9CD81C7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41E72-D748-440C-A3BF-15388AAFFB5F}" type="datetime1">
              <a:rPr lang="pt-BR" smtClean="0"/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LAG CONTROLLER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BF49-B478-4ADD-BF6E-7B8E9CD81C7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3708-A2D3-422D-B98C-8B60852DB90F}" type="datetime1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LAG CONTROLLER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BF49-B478-4ADD-BF6E-7B8E9CD81C7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1AD4C-E1F8-412A-AA90-53C3D7CDBC91}" type="datetime1">
              <a:rPr lang="pt-BR" smtClean="0"/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LAG CONTROLLER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BF49-B478-4ADD-BF6E-7B8E9CD81C7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E418E-3EF3-4EBF-863E-1CCBA9FF2EAA}" type="datetime1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LAG CONTROLLER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BF49-B478-4ADD-BF6E-7B8E9CD81C7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2A1F4-41FE-4B40-8155-DF410D1685FF}" type="datetime1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LAG CONTROLLER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BF49-B478-4ADD-BF6E-7B8E9CD81C7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B7C4F-B789-4DE2-9779-187729A9E659}" type="datetime1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LAG CONTROLLER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FBF49-B478-4ADD-BF6E-7B8E9CD81C71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5.png"/><Relationship Id="rId7" Type="http://schemas.openxmlformats.org/officeDocument/2006/relationships/image" Target="../media/image4.png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0.png"/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11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5.png"/><Relationship Id="rId7" Type="http://schemas.openxmlformats.org/officeDocument/2006/relationships/image" Target="../media/image4.png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0.png"/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11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5.png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40.png"/><Relationship Id="rId8" Type="http://schemas.openxmlformats.org/officeDocument/2006/relationships/image" Target="../media/image39.png"/><Relationship Id="rId7" Type="http://schemas.openxmlformats.org/officeDocument/2006/relationships/image" Target="../media/image38.png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13.png"/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41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2.png"/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3.png"/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png"/><Relationship Id="rId7" Type="http://schemas.openxmlformats.org/officeDocument/2006/relationships/image" Target="../media/image5.png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0.png"/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13.png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png"/><Relationship Id="rId8" Type="http://schemas.openxmlformats.org/officeDocument/2006/relationships/image" Target="../media/image18.png"/><Relationship Id="rId7" Type="http://schemas.openxmlformats.org/officeDocument/2006/relationships/image" Target="../media/image17.png"/><Relationship Id="rId6" Type="http://schemas.openxmlformats.org/officeDocument/2006/relationships/image" Target="../media/image16.png"/><Relationship Id="rId5" Type="http://schemas.openxmlformats.org/officeDocument/2006/relationships/image" Target="../media/image4.png"/><Relationship Id="rId4" Type="http://schemas.openxmlformats.org/officeDocument/2006/relationships/image" Target="../media/image15.png"/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5" Type="http://schemas.openxmlformats.org/officeDocument/2006/relationships/slideLayout" Target="../slideLayouts/slideLayout1.xml"/><Relationship Id="rId14" Type="http://schemas.openxmlformats.org/officeDocument/2006/relationships/image" Target="../media/image1.jpeg"/><Relationship Id="rId13" Type="http://schemas.openxmlformats.org/officeDocument/2006/relationships/image" Target="../media/image22.png"/><Relationship Id="rId12" Type="http://schemas.openxmlformats.org/officeDocument/2006/relationships/image" Target="../media/image21.png"/><Relationship Id="rId11" Type="http://schemas.openxmlformats.org/officeDocument/2006/relationships/image" Target="../media/image10.png"/><Relationship Id="rId10" Type="http://schemas.openxmlformats.org/officeDocument/2006/relationships/image" Target="../media/image20.png"/><Relationship Id="rId1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png"/><Relationship Id="rId8" Type="http://schemas.openxmlformats.org/officeDocument/2006/relationships/image" Target="../media/image26.png"/><Relationship Id="rId7" Type="http://schemas.openxmlformats.org/officeDocument/2006/relationships/image" Target="../media/image25.png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31.png"/><Relationship Id="rId8" Type="http://schemas.openxmlformats.org/officeDocument/2006/relationships/image" Target="../media/image30.png"/><Relationship Id="rId7" Type="http://schemas.openxmlformats.org/officeDocument/2006/relationships/image" Target="../media/image11.png"/><Relationship Id="rId6" Type="http://schemas.openxmlformats.org/officeDocument/2006/relationships/image" Target="../media/image5.png"/><Relationship Id="rId5" Type="http://schemas.openxmlformats.org/officeDocument/2006/relationships/image" Target="../media/image23.png"/><Relationship Id="rId4" Type="http://schemas.openxmlformats.org/officeDocument/2006/relationships/image" Target="../media/image1.jpeg"/><Relationship Id="rId3" Type="http://schemas.openxmlformats.org/officeDocument/2006/relationships/image" Target="../media/image13.png"/><Relationship Id="rId2" Type="http://schemas.openxmlformats.org/officeDocument/2006/relationships/image" Target="../media/image29.png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33.png"/><Relationship Id="rId10" Type="http://schemas.openxmlformats.org/officeDocument/2006/relationships/image" Target="../media/image32.png"/><Relationship Id="rId1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4.png"/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8.png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-1" y="6485303"/>
            <a:ext cx="2160000" cy="365125"/>
          </a:xfrm>
        </p:spPr>
        <p:txBody>
          <a:bodyPr/>
          <a:lstStyle/>
          <a:p>
            <a:pPr algn="r"/>
            <a:fld id="{58F2E27E-B374-4005-AEAD-BCC01DB16CA8}" type="datetime1">
              <a:rPr lang="pt-BR" sz="2000" b="1" smtClean="0">
                <a:solidFill>
                  <a:srgbClr val="00CC99"/>
                </a:solidFill>
                <a:latin typeface="Lucida Sans" panose="020B0602030504020204" pitchFamily="34" charset="0"/>
              </a:rPr>
            </a:fld>
            <a:endParaRPr lang="pt-BR" sz="2000" b="1" dirty="0">
              <a:solidFill>
                <a:srgbClr val="00CC99"/>
              </a:solidFill>
              <a:latin typeface="Lucida Sans" panose="020B0602030504020204" pitchFamily="34" charset="0"/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10869768" y="6485302"/>
            <a:ext cx="1322231" cy="365125"/>
          </a:xfrm>
        </p:spPr>
        <p:txBody>
          <a:bodyPr/>
          <a:lstStyle/>
          <a:p>
            <a:pPr algn="l"/>
            <a:fld id="{906FBF49-B478-4ADD-BF6E-7B8E9CD81C71}" type="slidenum">
              <a:rPr lang="pt-BR" sz="2000" b="1" smtClean="0">
                <a:solidFill>
                  <a:srgbClr val="00CC99"/>
                </a:solidFill>
                <a:latin typeface="Lucida Sans" panose="020B0602030504020204" pitchFamily="34" charset="0"/>
              </a:rPr>
            </a:fld>
            <a:endParaRPr lang="pt-BR" sz="2000" b="1" dirty="0">
              <a:solidFill>
                <a:srgbClr val="00CC99"/>
              </a:solidFill>
              <a:latin typeface="Lucida Sans" panose="020B0602030504020204" pitchFamily="34" charset="0"/>
            </a:endParaRPr>
          </a:p>
        </p:txBody>
      </p:sp>
      <p:sp>
        <p:nvSpPr>
          <p:cNvPr id="13" name="CaixaDeTexto 11"/>
          <p:cNvSpPr txBox="1"/>
          <p:nvPr/>
        </p:nvSpPr>
        <p:spPr>
          <a:xfrm>
            <a:off x="1633728" y="325261"/>
            <a:ext cx="998677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altLang="pt-BR" sz="4000" b="1" dirty="0">
                <a:solidFill>
                  <a:srgbClr val="00CC99"/>
                </a:solidFill>
                <a:latin typeface="Lucida Sans" panose="020B0602030504020204" pitchFamily="34" charset="0"/>
              </a:rPr>
              <a:t>DATA ARCHITECTURE</a:t>
            </a:r>
            <a:r>
              <a:rPr lang="pt-BR" sz="3200" b="1" dirty="0">
                <a:solidFill>
                  <a:srgbClr val="00CC99"/>
                </a:solidFill>
                <a:latin typeface="Lucida Sans" panose="020B0602030504020204" pitchFamily="34" charset="0"/>
              </a:rPr>
              <a:t> </a:t>
            </a:r>
            <a:r>
              <a:rPr lang="pt-PT" altLang="pt-BR" sz="3200" b="1" dirty="0">
                <a:solidFill>
                  <a:srgbClr val="009999"/>
                </a:solidFill>
                <a:latin typeface="Lucida Sans" panose="020B0602030504020204" pitchFamily="34" charset="0"/>
              </a:rPr>
              <a:t>PIPELINES</a:t>
            </a:r>
            <a:endParaRPr lang="pt-PT" altLang="pt-BR" sz="3200" b="1" dirty="0">
              <a:solidFill>
                <a:srgbClr val="009999"/>
              </a:solidFill>
              <a:latin typeface="Lucida Sans" panose="020B0602030504020204" pitchFamily="34" charset="0"/>
            </a:endParaRPr>
          </a:p>
        </p:txBody>
      </p:sp>
      <p:sp>
        <p:nvSpPr>
          <p:cNvPr id="16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2159998" y="6485303"/>
            <a:ext cx="8709769" cy="365125"/>
          </a:xfrm>
        </p:spPr>
        <p:txBody>
          <a:bodyPr/>
          <a:lstStyle/>
          <a:p>
            <a:r>
              <a:rPr lang="pt-BR" sz="2000" b="1" dirty="0">
                <a:solidFill>
                  <a:srgbClr val="00CC99"/>
                </a:solidFill>
                <a:latin typeface="Lucida Sans" panose="020B0602030504020204" pitchFamily="34" charset="0"/>
                <a:sym typeface="+mn-ea"/>
              </a:rPr>
              <a:t>© </a:t>
            </a:r>
            <a:r>
              <a:rPr lang="pt-PT" altLang="pt-BR" sz="2000" b="1" dirty="0">
                <a:solidFill>
                  <a:srgbClr val="00CC99"/>
                </a:solidFill>
                <a:latin typeface="Lucida Sans" panose="020B0602030504020204" pitchFamily="34" charset="0"/>
                <a:sym typeface="+mn-ea"/>
              </a:rPr>
              <a:t>DATA ENGINEER: LEANDRO ALVES &lt;alves.engleandro@gmail.com&gt;</a:t>
            </a:r>
            <a:endParaRPr lang="pt-PT" altLang="pt-BR" sz="2000" b="1" dirty="0">
              <a:solidFill>
                <a:srgbClr val="00CC99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Picture 10" descr="profile 1"/>
          <p:cNvPicPr>
            <a:picLocks noChangeAspect="1"/>
          </p:cNvPicPr>
          <p:nvPr/>
        </p:nvPicPr>
        <p:blipFill>
          <a:blip r:embed="rId1"/>
          <a:srcRect l="13819" t="18435" r="30965" b="11509"/>
          <a:stretch>
            <a:fillRect/>
          </a:stretch>
        </p:blipFill>
        <p:spPr>
          <a:xfrm>
            <a:off x="424815" y="222250"/>
            <a:ext cx="1304925" cy="1241425"/>
          </a:xfrm>
          <a:prstGeom prst="ellipse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442595" y="3404235"/>
            <a:ext cx="1920240" cy="1799590"/>
            <a:chOff x="625" y="4186"/>
            <a:chExt cx="3024" cy="2834"/>
          </a:xfrm>
        </p:grpSpPr>
        <p:grpSp>
          <p:nvGrpSpPr>
            <p:cNvPr id="4" name="Group 3"/>
            <p:cNvGrpSpPr/>
            <p:nvPr/>
          </p:nvGrpSpPr>
          <p:grpSpPr>
            <a:xfrm rot="0">
              <a:off x="625" y="4186"/>
              <a:ext cx="3024" cy="2834"/>
              <a:chOff x="13174" y="5397"/>
              <a:chExt cx="3024" cy="2834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13174" y="5397"/>
                <a:ext cx="3024" cy="2834"/>
              </a:xfrm>
              <a:prstGeom prst="roundRect">
                <a:avLst>
                  <a:gd name="adj" fmla="val 3955"/>
                </a:avLst>
              </a:prstGeom>
              <a:solidFill>
                <a:schemeClr val="accent1">
                  <a:lumMod val="75000"/>
                  <a:alpha val="2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 anchorCtr="0"/>
              <a:p>
                <a:pPr algn="ctr"/>
                <a:endParaRPr lang="pt-PT" altLang="pt-BR" b="1" dirty="0">
                  <a:solidFill>
                    <a:srgbClr val="009999"/>
                  </a:solidFill>
                  <a:effectLst/>
                  <a:latin typeface="Lucida Sans" panose="020B0602030504020204" pitchFamily="34" charset="0"/>
                  <a:sym typeface="+mn-ea"/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13174" y="5397"/>
                <a:ext cx="3024" cy="864"/>
              </a:xfrm>
              <a:prstGeom prst="roundRect">
                <a:avLst/>
              </a:prstGeom>
              <a:solidFill>
                <a:schemeClr val="accent1">
                  <a:lumMod val="75000"/>
                  <a:alpha val="2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pt-PT" altLang="pt-BR" sz="2000" b="1" dirty="0">
                    <a:solidFill>
                      <a:schemeClr val="bg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Lucida Sans" panose="020B0602030504020204" pitchFamily="34" charset="0"/>
                    <a:sym typeface="+mn-ea"/>
                  </a:rPr>
                  <a:t>DATA SOURCE</a:t>
                </a:r>
                <a:endParaRPr lang="pt-PT" altLang="pt-BR" sz="20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Lucida Sans" panose="020B0602030504020204" pitchFamily="34" charset="0"/>
                  <a:sym typeface="+mn-ea"/>
                </a:endParaRPr>
              </a:p>
            </p:txBody>
          </p:sp>
        </p:grp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62" y="5357"/>
              <a:ext cx="1440" cy="1440"/>
            </a:xfrm>
            <a:prstGeom prst="rect">
              <a:avLst/>
            </a:prstGeom>
          </p:spPr>
        </p:pic>
      </p:grpSp>
      <p:cxnSp>
        <p:nvCxnSpPr>
          <p:cNvPr id="30" name="Elbow Connector 29"/>
          <p:cNvCxnSpPr>
            <a:stCxn id="71" idx="3"/>
            <a:endCxn id="39" idx="1"/>
          </p:cNvCxnSpPr>
          <p:nvPr/>
        </p:nvCxnSpPr>
        <p:spPr>
          <a:xfrm flipV="1">
            <a:off x="6640195" y="4631690"/>
            <a:ext cx="1409700" cy="77025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72" idx="3"/>
            <a:endCxn id="39" idx="1"/>
          </p:cNvCxnSpPr>
          <p:nvPr/>
        </p:nvCxnSpPr>
        <p:spPr>
          <a:xfrm>
            <a:off x="6568440" y="3550285"/>
            <a:ext cx="1481455" cy="1081405"/>
          </a:xfrm>
          <a:prstGeom prst="bentConnector3">
            <a:avLst>
              <a:gd name="adj1" fmla="val 51950"/>
            </a:avLst>
          </a:prstGeom>
          <a:ln w="28575">
            <a:solidFill>
              <a:schemeClr val="tx1"/>
            </a:solidFill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9782175" y="3415665"/>
            <a:ext cx="1920240" cy="1799590"/>
            <a:chOff x="15525" y="4689"/>
            <a:chExt cx="3024" cy="2834"/>
          </a:xfrm>
        </p:grpSpPr>
        <p:grpSp>
          <p:nvGrpSpPr>
            <p:cNvPr id="49" name="Group 48"/>
            <p:cNvGrpSpPr/>
            <p:nvPr/>
          </p:nvGrpSpPr>
          <p:grpSpPr>
            <a:xfrm>
              <a:off x="15525" y="4689"/>
              <a:ext cx="3024" cy="2834"/>
              <a:chOff x="15525" y="4689"/>
              <a:chExt cx="3024" cy="2834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15525" y="4689"/>
                <a:ext cx="3024" cy="2834"/>
              </a:xfrm>
              <a:prstGeom prst="roundRect">
                <a:avLst>
                  <a:gd name="adj" fmla="val 3955"/>
                </a:avLst>
              </a:prstGeom>
              <a:solidFill>
                <a:schemeClr val="accent1">
                  <a:lumMod val="75000"/>
                  <a:alpha val="2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 anchorCtr="0"/>
              <a:p>
                <a:pPr algn="ctr"/>
                <a:endParaRPr lang="pt-PT" altLang="pt-BR" b="1" dirty="0">
                  <a:solidFill>
                    <a:srgbClr val="009999"/>
                  </a:solidFill>
                  <a:effectLst/>
                  <a:latin typeface="Lucida Sans" panose="020B0602030504020204" pitchFamily="34" charset="0"/>
                  <a:sym typeface="+mn-ea"/>
                </a:endParaRP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15525" y="4689"/>
                <a:ext cx="3024" cy="864"/>
              </a:xfrm>
              <a:prstGeom prst="roundRect">
                <a:avLst/>
              </a:prstGeom>
              <a:solidFill>
                <a:schemeClr val="accent1">
                  <a:lumMod val="75000"/>
                  <a:alpha val="2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pt-PT" altLang="pt-BR" sz="2000" b="1" dirty="0">
                    <a:solidFill>
                      <a:schemeClr val="bg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Lucida Sans" panose="020B0602030504020204" pitchFamily="34" charset="0"/>
                    <a:sym typeface="+mn-ea"/>
                  </a:rPr>
                  <a:t>CLIENTS</a:t>
                </a:r>
                <a:endParaRPr lang="pt-PT" altLang="pt-BR" sz="20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Lucida Sans" panose="020B0602030504020204" pitchFamily="34" charset="0"/>
                  <a:sym typeface="+mn-ea"/>
                </a:endParaRPr>
              </a:p>
            </p:txBody>
          </p:sp>
        </p:grpSp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/>
            <a:srcRect t="3238" b="8119"/>
            <a:stretch>
              <a:fillRect/>
            </a:stretch>
          </p:blipFill>
          <p:spPr>
            <a:xfrm>
              <a:off x="15798" y="5841"/>
              <a:ext cx="1056" cy="1008"/>
            </a:xfrm>
            <a:prstGeom prst="ellipse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286" y="6187"/>
              <a:ext cx="1531" cy="1152"/>
            </a:xfrm>
            <a:prstGeom prst="rect">
              <a:avLst/>
            </a:prstGeom>
          </p:spPr>
        </p:pic>
      </p:grpSp>
      <p:grpSp>
        <p:nvGrpSpPr>
          <p:cNvPr id="61" name="Group 60"/>
          <p:cNvGrpSpPr/>
          <p:nvPr/>
        </p:nvGrpSpPr>
        <p:grpSpPr>
          <a:xfrm rot="0">
            <a:off x="4895850" y="1597025"/>
            <a:ext cx="2286000" cy="4489450"/>
            <a:chOff x="14310" y="5397"/>
            <a:chExt cx="3600" cy="7070"/>
          </a:xfrm>
        </p:grpSpPr>
        <p:sp>
          <p:nvSpPr>
            <p:cNvPr id="62" name="Rounded Rectangle 61"/>
            <p:cNvSpPr/>
            <p:nvPr/>
          </p:nvSpPr>
          <p:spPr>
            <a:xfrm>
              <a:off x="14310" y="5397"/>
              <a:ext cx="3600" cy="7070"/>
            </a:xfrm>
            <a:prstGeom prst="roundRect">
              <a:avLst>
                <a:gd name="adj" fmla="val 3955"/>
              </a:avLst>
            </a:prstGeom>
            <a:solidFill>
              <a:schemeClr val="accent1">
                <a:lumMod val="75000"/>
                <a:alpha val="2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 anchorCtr="0"/>
            <a:p>
              <a:pPr algn="ctr"/>
              <a:endParaRPr lang="pt-PT" altLang="pt-BR" b="1" dirty="0">
                <a:solidFill>
                  <a:srgbClr val="009999"/>
                </a:solidFill>
                <a:effectLst/>
                <a:latin typeface="Lucida Sans" panose="020B0602030504020204" pitchFamily="34" charset="0"/>
                <a:sym typeface="+mn-ea"/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14310" y="5397"/>
              <a:ext cx="3600" cy="1008"/>
            </a:xfrm>
            <a:prstGeom prst="roundRect">
              <a:avLst/>
            </a:prstGeom>
            <a:solidFill>
              <a:schemeClr val="accent1">
                <a:lumMod val="75000"/>
                <a:alpha val="2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pt-PT" altLang="pt-BR" sz="20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Lucida Sans" panose="020B0602030504020204" pitchFamily="34" charset="0"/>
                  <a:sym typeface="+mn-ea"/>
                </a:rPr>
                <a:t>LAMBDA (</a:t>
              </a:r>
              <a:r>
                <a:rPr lang="pt-PT" altLang="pt-BR" sz="20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Standard Symbols PS" panose="05050102010706020507" charset="0"/>
                  <a:cs typeface="Standard Symbols PS" panose="05050102010706020507" charset="0"/>
                  <a:sym typeface="+mn-ea"/>
                </a:rPr>
                <a:t>l</a:t>
              </a:r>
              <a:r>
                <a:rPr lang="pt-PT" altLang="pt-BR" sz="20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Lucida Sans" panose="020B0602030504020204" pitchFamily="34" charset="0"/>
                  <a:sym typeface="+mn-ea"/>
                </a:rPr>
                <a:t>) PIPELINE</a:t>
              </a:r>
              <a:endParaRPr lang="pt-PT" altLang="pt-BR" sz="2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Sans" panose="020B0602030504020204" pitchFamily="34" charset="0"/>
                <a:sym typeface="+mn-ea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643505" y="3427095"/>
            <a:ext cx="1920240" cy="1788160"/>
            <a:chOff x="3803" y="4707"/>
            <a:chExt cx="3024" cy="2816"/>
          </a:xfrm>
        </p:grpSpPr>
        <p:grpSp>
          <p:nvGrpSpPr>
            <p:cNvPr id="55" name="Group 54"/>
            <p:cNvGrpSpPr/>
            <p:nvPr/>
          </p:nvGrpSpPr>
          <p:grpSpPr>
            <a:xfrm rot="0">
              <a:off x="3803" y="4707"/>
              <a:ext cx="3024" cy="2816"/>
              <a:chOff x="14310" y="5397"/>
              <a:chExt cx="3024" cy="2816"/>
            </a:xfrm>
          </p:grpSpPr>
          <p:sp>
            <p:nvSpPr>
              <p:cNvPr id="56" name="Rounded Rectangle 55"/>
              <p:cNvSpPr/>
              <p:nvPr/>
            </p:nvSpPr>
            <p:spPr>
              <a:xfrm>
                <a:off x="14310" y="5397"/>
                <a:ext cx="3024" cy="2816"/>
              </a:xfrm>
              <a:prstGeom prst="roundRect">
                <a:avLst>
                  <a:gd name="adj" fmla="val 3955"/>
                </a:avLst>
              </a:prstGeom>
              <a:solidFill>
                <a:schemeClr val="accent1">
                  <a:lumMod val="75000"/>
                  <a:alpha val="2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 anchorCtr="0"/>
              <a:p>
                <a:pPr algn="ctr"/>
                <a:endParaRPr lang="pt-PT" altLang="pt-BR" b="1" dirty="0">
                  <a:solidFill>
                    <a:srgbClr val="009999"/>
                  </a:solidFill>
                  <a:effectLst/>
                  <a:latin typeface="Lucida Sans" panose="020B0602030504020204" pitchFamily="34" charset="0"/>
                  <a:sym typeface="+mn-ea"/>
                </a:endParaRPr>
              </a:p>
            </p:txBody>
          </p:sp>
          <p:sp>
            <p:nvSpPr>
              <p:cNvPr id="57" name="Rounded Rectangle 56"/>
              <p:cNvSpPr/>
              <p:nvPr/>
            </p:nvSpPr>
            <p:spPr>
              <a:xfrm>
                <a:off x="14310" y="5397"/>
                <a:ext cx="3024" cy="1008"/>
              </a:xfrm>
              <a:prstGeom prst="roundRect">
                <a:avLst/>
              </a:prstGeom>
              <a:solidFill>
                <a:schemeClr val="accent1">
                  <a:lumMod val="75000"/>
                  <a:alpha val="2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pt-PT" altLang="pt-BR" sz="2000" b="1" dirty="0">
                    <a:solidFill>
                      <a:schemeClr val="bg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Lucida Sans" panose="020B0602030504020204" pitchFamily="34" charset="0"/>
                    <a:sym typeface="+mn-ea"/>
                  </a:rPr>
                  <a:t>DATA LAKE</a:t>
                </a:r>
                <a:endParaRPr lang="pt-PT" altLang="pt-BR" sz="20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Lucida Sans" panose="020B0602030504020204" pitchFamily="34" charset="0"/>
                  <a:sym typeface="+mn-ea"/>
                </a:endParaRPr>
              </a:p>
            </p:txBody>
          </p:sp>
        </p:grpSp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06" y="5895"/>
              <a:ext cx="1418" cy="1418"/>
            </a:xfrm>
            <a:prstGeom prst="rect">
              <a:avLst/>
            </a:prstGeom>
          </p:spPr>
        </p:pic>
      </p:grpSp>
      <p:grpSp>
        <p:nvGrpSpPr>
          <p:cNvPr id="43" name="Group 42"/>
          <p:cNvGrpSpPr/>
          <p:nvPr/>
        </p:nvGrpSpPr>
        <p:grpSpPr>
          <a:xfrm>
            <a:off x="7541260" y="3427095"/>
            <a:ext cx="1920240" cy="1788160"/>
            <a:chOff x="12446" y="4707"/>
            <a:chExt cx="3024" cy="2816"/>
          </a:xfrm>
        </p:grpSpPr>
        <p:sp>
          <p:nvSpPr>
            <p:cNvPr id="8" name="Rounded Rectangle 7"/>
            <p:cNvSpPr/>
            <p:nvPr/>
          </p:nvSpPr>
          <p:spPr>
            <a:xfrm>
              <a:off x="12446" y="4707"/>
              <a:ext cx="3024" cy="2816"/>
            </a:xfrm>
            <a:prstGeom prst="roundRect">
              <a:avLst>
                <a:gd name="adj" fmla="val 3955"/>
              </a:avLst>
            </a:prstGeom>
            <a:solidFill>
              <a:schemeClr val="accent1">
                <a:lumMod val="75000"/>
                <a:alpha val="2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 anchorCtr="0"/>
            <a:p>
              <a:pPr algn="ctr"/>
              <a:endParaRPr lang="pt-PT" altLang="pt-BR" b="1" dirty="0">
                <a:solidFill>
                  <a:srgbClr val="009999"/>
                </a:solidFill>
                <a:effectLst/>
                <a:latin typeface="Lucida Sans" panose="020B0602030504020204" pitchFamily="34" charset="0"/>
                <a:sym typeface="+mn-ea"/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12446" y="4707"/>
              <a:ext cx="3024" cy="1008"/>
            </a:xfrm>
            <a:prstGeom prst="roundRect">
              <a:avLst/>
            </a:prstGeom>
            <a:solidFill>
              <a:schemeClr val="accent1">
                <a:lumMod val="75000"/>
                <a:alpha val="2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pt-PT" altLang="pt-BR" sz="20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Lucida Sans" panose="020B0602030504020204" pitchFamily="34" charset="0"/>
                  <a:sym typeface="+mn-ea"/>
                </a:rPr>
                <a:t>WAREHOUSE</a:t>
              </a:r>
              <a:endParaRPr lang="pt-PT" altLang="pt-BR" sz="2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Sans" panose="020B0602030504020204" pitchFamily="34" charset="0"/>
                <a:sym typeface="+mn-ea"/>
              </a:endParaRPr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47" y="5884"/>
              <a:ext cx="1423" cy="1440"/>
            </a:xfrm>
            <a:prstGeom prst="rect">
              <a:avLst/>
            </a:prstGeom>
          </p:spPr>
        </p:pic>
      </p:grpSp>
      <p:grpSp>
        <p:nvGrpSpPr>
          <p:cNvPr id="46" name="Group 45"/>
          <p:cNvGrpSpPr/>
          <p:nvPr/>
        </p:nvGrpSpPr>
        <p:grpSpPr>
          <a:xfrm rot="0">
            <a:off x="5078730" y="2323465"/>
            <a:ext cx="1920240" cy="1788160"/>
            <a:chOff x="14310" y="5397"/>
            <a:chExt cx="3024" cy="2816"/>
          </a:xfrm>
        </p:grpSpPr>
        <p:sp>
          <p:nvSpPr>
            <p:cNvPr id="47" name="Rounded Rectangle 46"/>
            <p:cNvSpPr/>
            <p:nvPr/>
          </p:nvSpPr>
          <p:spPr>
            <a:xfrm>
              <a:off x="14310" y="5397"/>
              <a:ext cx="3024" cy="2816"/>
            </a:xfrm>
            <a:prstGeom prst="roundRect">
              <a:avLst>
                <a:gd name="adj" fmla="val 3955"/>
              </a:avLst>
            </a:prstGeom>
            <a:solidFill>
              <a:schemeClr val="accent1">
                <a:lumMod val="75000"/>
                <a:alpha val="2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 anchorCtr="0"/>
            <a:p>
              <a:pPr algn="ctr"/>
              <a:endParaRPr lang="pt-PT" altLang="pt-BR" b="1" dirty="0">
                <a:solidFill>
                  <a:srgbClr val="009999"/>
                </a:solidFill>
                <a:effectLst/>
                <a:latin typeface="Lucida Sans" panose="020B0602030504020204" pitchFamily="34" charset="0"/>
                <a:sym typeface="+mn-ea"/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14310" y="5397"/>
              <a:ext cx="3024" cy="1008"/>
            </a:xfrm>
            <a:prstGeom prst="roundRect">
              <a:avLst/>
            </a:prstGeom>
            <a:solidFill>
              <a:schemeClr val="accent1">
                <a:lumMod val="75000"/>
                <a:alpha val="2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pt-PT" altLang="pt-BR" sz="20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Lucida Sans" panose="020B0602030504020204" pitchFamily="34" charset="0"/>
                  <a:sym typeface="+mn-ea"/>
                </a:rPr>
                <a:t>BATCH LAYER</a:t>
              </a:r>
              <a:endParaRPr lang="pt-PT" altLang="pt-BR" sz="2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Sans" panose="020B0602030504020204" pitchFamily="34" charset="0"/>
                <a:sym typeface="+mn-ea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 rot="0">
            <a:off x="5078730" y="4205605"/>
            <a:ext cx="1920240" cy="1788160"/>
            <a:chOff x="14310" y="5397"/>
            <a:chExt cx="3024" cy="2816"/>
          </a:xfrm>
        </p:grpSpPr>
        <p:sp>
          <p:nvSpPr>
            <p:cNvPr id="58" name="Rounded Rectangle 57"/>
            <p:cNvSpPr/>
            <p:nvPr/>
          </p:nvSpPr>
          <p:spPr>
            <a:xfrm>
              <a:off x="14310" y="5397"/>
              <a:ext cx="3024" cy="2816"/>
            </a:xfrm>
            <a:prstGeom prst="roundRect">
              <a:avLst>
                <a:gd name="adj" fmla="val 3955"/>
              </a:avLst>
            </a:prstGeom>
            <a:solidFill>
              <a:schemeClr val="accent1">
                <a:lumMod val="75000"/>
                <a:alpha val="2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 anchorCtr="0"/>
            <a:p>
              <a:pPr algn="ctr"/>
              <a:endParaRPr lang="pt-PT" altLang="pt-BR" b="1" dirty="0">
                <a:solidFill>
                  <a:srgbClr val="009999"/>
                </a:solidFill>
                <a:effectLst/>
                <a:latin typeface="Lucida Sans" panose="020B0602030504020204" pitchFamily="34" charset="0"/>
                <a:sym typeface="+mn-ea"/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4310" y="5397"/>
              <a:ext cx="3024" cy="1008"/>
            </a:xfrm>
            <a:prstGeom prst="roundRect">
              <a:avLst/>
            </a:prstGeom>
            <a:solidFill>
              <a:schemeClr val="accent1">
                <a:lumMod val="75000"/>
                <a:alpha val="2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pt-PT" altLang="pt-BR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Lucida Sans" panose="020B0602030504020204" pitchFamily="34" charset="0"/>
                  <a:sym typeface="+mn-ea"/>
                </a:rPr>
                <a:t>SPEED LAYER</a:t>
              </a:r>
              <a:endParaRPr lang="pt-PT" altLang="pt-BR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Sans" panose="020B0602030504020204" pitchFamily="34" charset="0"/>
                <a:sym typeface="+mn-ea"/>
              </a:endParaRPr>
            </a:p>
          </p:txBody>
        </p:sp>
      </p:grpSp>
      <p:cxnSp>
        <p:nvCxnSpPr>
          <p:cNvPr id="68" name="Elbow Connector 67"/>
          <p:cNvCxnSpPr>
            <a:stCxn id="67" idx="3"/>
            <a:endCxn id="72" idx="1"/>
          </p:cNvCxnSpPr>
          <p:nvPr/>
        </p:nvCxnSpPr>
        <p:spPr>
          <a:xfrm flipV="1">
            <a:off x="4053840" y="3550285"/>
            <a:ext cx="1417320" cy="1081405"/>
          </a:xfrm>
          <a:prstGeom prst="bentConnector3">
            <a:avLst>
              <a:gd name="adj1" fmla="val 49014"/>
            </a:avLst>
          </a:prstGeom>
          <a:ln w="28575">
            <a:solidFill>
              <a:schemeClr val="tx1"/>
            </a:solidFill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>
            <a:off x="2017395" y="4631690"/>
            <a:ext cx="1116965" cy="0"/>
          </a:xfrm>
          <a:prstGeom prst="bentConnector3">
            <a:avLst>
              <a:gd name="adj1" fmla="val 50028"/>
            </a:avLst>
          </a:prstGeom>
          <a:ln w="28575">
            <a:solidFill>
              <a:schemeClr val="tx1"/>
            </a:solidFill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 flipV="1">
            <a:off x="8953500" y="4620260"/>
            <a:ext cx="962025" cy="0"/>
          </a:xfrm>
          <a:prstGeom prst="bentConnector3">
            <a:avLst>
              <a:gd name="adj1" fmla="val 50033"/>
            </a:avLst>
          </a:prstGeom>
          <a:ln w="28575">
            <a:solidFill>
              <a:schemeClr val="tx1"/>
            </a:solidFill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67" idx="3"/>
            <a:endCxn id="71" idx="1"/>
          </p:cNvCxnSpPr>
          <p:nvPr/>
        </p:nvCxnSpPr>
        <p:spPr>
          <a:xfrm>
            <a:off x="4053840" y="4631690"/>
            <a:ext cx="1384300" cy="77025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1" name="Picture 7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38140" y="4807585"/>
            <a:ext cx="1201928" cy="11887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71160" y="3001645"/>
            <a:ext cx="1097280" cy="1097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 rot="0">
            <a:off x="2026920" y="2268855"/>
            <a:ext cx="1920240" cy="1943100"/>
            <a:chOff x="14310" y="5397"/>
            <a:chExt cx="3024" cy="3060"/>
          </a:xfrm>
        </p:grpSpPr>
        <p:sp>
          <p:nvSpPr>
            <p:cNvPr id="33" name="Rounded Rectangle 32"/>
            <p:cNvSpPr/>
            <p:nvPr/>
          </p:nvSpPr>
          <p:spPr>
            <a:xfrm>
              <a:off x="14310" y="5397"/>
              <a:ext cx="3024" cy="3060"/>
            </a:xfrm>
            <a:prstGeom prst="roundRect">
              <a:avLst>
                <a:gd name="adj" fmla="val 3955"/>
              </a:avLst>
            </a:prstGeom>
            <a:solidFill>
              <a:schemeClr val="accent1">
                <a:lumMod val="75000"/>
                <a:alpha val="2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 anchorCtr="0"/>
            <a:p>
              <a:pPr algn="ctr"/>
              <a:endParaRPr lang="pt-PT" altLang="pt-BR" b="1" dirty="0">
                <a:solidFill>
                  <a:srgbClr val="009999"/>
                </a:solidFill>
                <a:effectLst/>
                <a:latin typeface="Lucida Sans" panose="020B0602030504020204" pitchFamily="34" charset="0"/>
                <a:sym typeface="+mn-ea"/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14310" y="5397"/>
              <a:ext cx="3024" cy="1008"/>
            </a:xfrm>
            <a:prstGeom prst="roundRect">
              <a:avLst/>
            </a:prstGeom>
            <a:solidFill>
              <a:schemeClr val="accent1">
                <a:lumMod val="75000"/>
                <a:alpha val="2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pt-PT" altLang="pt-BR" sz="20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Lucida Sans" panose="020B0602030504020204" pitchFamily="34" charset="0"/>
                  <a:sym typeface="+mn-ea"/>
                </a:rPr>
                <a:t>DATA PROCESSING</a:t>
              </a:r>
              <a:endParaRPr lang="pt-PT" altLang="pt-BR" sz="2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Sans" panose="020B0602030504020204" pitchFamily="34" charset="0"/>
                <a:sym typeface="+mn-ea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-2361565" y="-405765"/>
            <a:ext cx="1652270" cy="1799590"/>
            <a:chOff x="11272" y="6157"/>
            <a:chExt cx="2602" cy="2834"/>
          </a:xfrm>
        </p:grpSpPr>
        <p:grpSp>
          <p:nvGrpSpPr>
            <p:cNvPr id="25" name="Group 24"/>
            <p:cNvGrpSpPr/>
            <p:nvPr/>
          </p:nvGrpSpPr>
          <p:grpSpPr>
            <a:xfrm rot="0">
              <a:off x="11272" y="6157"/>
              <a:ext cx="2603" cy="2834"/>
              <a:chOff x="13174" y="5397"/>
              <a:chExt cx="2603" cy="2834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13174" y="5397"/>
                <a:ext cx="2603" cy="2834"/>
              </a:xfrm>
              <a:prstGeom prst="roundRect">
                <a:avLst>
                  <a:gd name="adj" fmla="val 3955"/>
                </a:avLst>
              </a:prstGeom>
              <a:solidFill>
                <a:schemeClr val="accent1">
                  <a:lumMod val="75000"/>
                  <a:alpha val="2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 anchorCtr="0"/>
              <a:p>
                <a:pPr algn="ctr"/>
                <a:endParaRPr lang="pt-PT" altLang="pt-BR" b="1" dirty="0">
                  <a:solidFill>
                    <a:srgbClr val="009999"/>
                  </a:solidFill>
                  <a:effectLst/>
                  <a:latin typeface="Lucida Sans" panose="020B0602030504020204" pitchFamily="34" charset="0"/>
                  <a:sym typeface="+mn-ea"/>
                </a:endParaRPr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13174" y="5397"/>
                <a:ext cx="2603" cy="1152"/>
              </a:xfrm>
              <a:prstGeom prst="roundRect">
                <a:avLst/>
              </a:prstGeom>
              <a:solidFill>
                <a:schemeClr val="accent1">
                  <a:lumMod val="75000"/>
                  <a:alpha val="2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pt-PT" altLang="pt-BR" sz="2000" b="1" dirty="0">
                    <a:solidFill>
                      <a:schemeClr val="bg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Lucida Sans" panose="020B0602030504020204" pitchFamily="34" charset="0"/>
                    <a:sym typeface="+mn-ea"/>
                  </a:rPr>
                  <a:t>REST API (EC2-AWS)</a:t>
                </a:r>
                <a:endParaRPr lang="pt-PT" altLang="pt-BR" sz="20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Lucida Sans" panose="020B0602030504020204" pitchFamily="34" charset="0"/>
                  <a:sym typeface="+mn-ea"/>
                </a:endParaRPr>
              </a:p>
            </p:txBody>
          </p:sp>
        </p:grp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752" y="7555"/>
              <a:ext cx="1643" cy="1097"/>
            </a:xfrm>
            <a:prstGeom prst="rect">
              <a:avLst/>
            </a:prstGeom>
          </p:spPr>
        </p:pic>
      </p:grp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-1" y="6485303"/>
            <a:ext cx="2160000" cy="365125"/>
          </a:xfrm>
        </p:spPr>
        <p:txBody>
          <a:bodyPr/>
          <a:lstStyle/>
          <a:p>
            <a:pPr algn="r"/>
            <a:fld id="{58F2E27E-B374-4005-AEAD-BCC01DB16CA8}" type="datetime1">
              <a:rPr lang="pt-BR" sz="2000" b="1" smtClean="0">
                <a:solidFill>
                  <a:srgbClr val="00CC99"/>
                </a:solidFill>
                <a:latin typeface="Lucida Sans" panose="020B0602030504020204" pitchFamily="34" charset="0"/>
              </a:rPr>
            </a:fld>
            <a:endParaRPr lang="pt-BR" sz="2000" b="1" dirty="0">
              <a:solidFill>
                <a:srgbClr val="00CC99"/>
              </a:solidFill>
              <a:latin typeface="Lucida Sans" panose="020B0602030504020204" pitchFamily="34" charset="0"/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10869768" y="6485302"/>
            <a:ext cx="1322231" cy="365125"/>
          </a:xfrm>
        </p:spPr>
        <p:txBody>
          <a:bodyPr/>
          <a:lstStyle/>
          <a:p>
            <a:pPr algn="l"/>
            <a:fld id="{906FBF49-B478-4ADD-BF6E-7B8E9CD81C71}" type="slidenum">
              <a:rPr lang="pt-BR" sz="2000" b="1" smtClean="0">
                <a:solidFill>
                  <a:srgbClr val="00CC99"/>
                </a:solidFill>
                <a:latin typeface="Lucida Sans" panose="020B0602030504020204" pitchFamily="34" charset="0"/>
              </a:rPr>
            </a:fld>
            <a:endParaRPr lang="pt-BR" sz="2000" b="1" dirty="0">
              <a:solidFill>
                <a:srgbClr val="00CC99"/>
              </a:solidFill>
              <a:latin typeface="Lucida Sans" panose="020B0602030504020204" pitchFamily="34" charset="0"/>
            </a:endParaRPr>
          </a:p>
        </p:txBody>
      </p:sp>
      <p:sp>
        <p:nvSpPr>
          <p:cNvPr id="13" name="CaixaDeTexto 11"/>
          <p:cNvSpPr txBox="1"/>
          <p:nvPr/>
        </p:nvSpPr>
        <p:spPr>
          <a:xfrm>
            <a:off x="1633728" y="325261"/>
            <a:ext cx="998677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altLang="pt-BR" sz="4000" b="1" dirty="0">
                <a:solidFill>
                  <a:srgbClr val="00CC99"/>
                </a:solidFill>
                <a:latin typeface="Lucida Sans" panose="020B0602030504020204" pitchFamily="34" charset="0"/>
              </a:rPr>
              <a:t>DATA ARCHITECTURE</a:t>
            </a:r>
            <a:r>
              <a:rPr lang="pt-BR" sz="3200" b="1" dirty="0">
                <a:solidFill>
                  <a:srgbClr val="00CC99"/>
                </a:solidFill>
                <a:latin typeface="Lucida Sans" panose="020B0602030504020204" pitchFamily="34" charset="0"/>
              </a:rPr>
              <a:t> </a:t>
            </a:r>
            <a:r>
              <a:rPr lang="pt-PT" altLang="pt-BR" sz="3200" b="1" dirty="0">
                <a:solidFill>
                  <a:srgbClr val="009999"/>
                </a:solidFill>
                <a:latin typeface="Lucida Sans" panose="020B0602030504020204" pitchFamily="34" charset="0"/>
              </a:rPr>
              <a:t>STRUCTURE-PIPELINES</a:t>
            </a:r>
            <a:endParaRPr lang="pt-PT" altLang="pt-BR" sz="3200" b="1" dirty="0">
              <a:solidFill>
                <a:srgbClr val="009999"/>
              </a:solidFill>
              <a:latin typeface="Lucida Sans" panose="020B0602030504020204" pitchFamily="34" charset="0"/>
            </a:endParaRPr>
          </a:p>
        </p:txBody>
      </p:sp>
      <p:sp>
        <p:nvSpPr>
          <p:cNvPr id="16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2159998" y="6485303"/>
            <a:ext cx="8709769" cy="365125"/>
          </a:xfrm>
        </p:spPr>
        <p:txBody>
          <a:bodyPr/>
          <a:lstStyle/>
          <a:p>
            <a:r>
              <a:rPr lang="pt-BR" sz="2000" b="1" dirty="0">
                <a:solidFill>
                  <a:srgbClr val="00CC99"/>
                </a:solidFill>
                <a:latin typeface="Lucida Sans" panose="020B0602030504020204" pitchFamily="34" charset="0"/>
                <a:sym typeface="+mn-ea"/>
              </a:rPr>
              <a:t>© </a:t>
            </a:r>
            <a:r>
              <a:rPr lang="pt-PT" altLang="pt-BR" sz="2000" b="1" dirty="0">
                <a:solidFill>
                  <a:srgbClr val="00CC99"/>
                </a:solidFill>
                <a:latin typeface="Lucida Sans" panose="020B0602030504020204" pitchFamily="34" charset="0"/>
                <a:sym typeface="+mn-ea"/>
              </a:rPr>
              <a:t>DATA ENGINEER: LEANDRO ALVES &lt;alves.engleandro@gmail.com&gt;</a:t>
            </a:r>
            <a:endParaRPr lang="pt-PT" altLang="pt-BR" sz="2000" b="1" dirty="0">
              <a:solidFill>
                <a:srgbClr val="00CC99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Picture 10" descr="profile 1"/>
          <p:cNvPicPr>
            <a:picLocks noChangeAspect="1"/>
          </p:cNvPicPr>
          <p:nvPr/>
        </p:nvPicPr>
        <p:blipFill>
          <a:blip r:embed="rId2"/>
          <a:srcRect l="13819" t="18435" r="30965" b="11509"/>
          <a:stretch>
            <a:fillRect/>
          </a:stretch>
        </p:blipFill>
        <p:spPr>
          <a:xfrm>
            <a:off x="424815" y="222250"/>
            <a:ext cx="1304925" cy="1241425"/>
          </a:xfrm>
          <a:prstGeom prst="ellipse">
            <a:avLst/>
          </a:prstGeom>
        </p:spPr>
      </p:pic>
      <p:grpSp>
        <p:nvGrpSpPr>
          <p:cNvPr id="23" name="Group 22"/>
          <p:cNvGrpSpPr/>
          <p:nvPr/>
        </p:nvGrpSpPr>
        <p:grpSpPr>
          <a:xfrm rot="0">
            <a:off x="12602210" y="4121150"/>
            <a:ext cx="1646555" cy="1645920"/>
            <a:chOff x="2653" y="3076"/>
            <a:chExt cx="2593" cy="2592"/>
          </a:xfrm>
        </p:grpSpPr>
        <p:grpSp>
          <p:nvGrpSpPr>
            <p:cNvPr id="22" name="Group 21"/>
            <p:cNvGrpSpPr/>
            <p:nvPr/>
          </p:nvGrpSpPr>
          <p:grpSpPr>
            <a:xfrm>
              <a:off x="2653" y="3076"/>
              <a:ext cx="2593" cy="2592"/>
              <a:chOff x="12965" y="5201"/>
              <a:chExt cx="2593" cy="2592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12966" y="5201"/>
                <a:ext cx="2592" cy="2592"/>
              </a:xfrm>
              <a:prstGeom prst="roundRect">
                <a:avLst>
                  <a:gd name="adj" fmla="val 3955"/>
                </a:avLst>
              </a:prstGeom>
              <a:solidFill>
                <a:schemeClr val="accent1">
                  <a:lumMod val="75000"/>
                  <a:alpha val="2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 anchorCtr="0"/>
              <a:p>
                <a:pPr algn="ctr"/>
                <a:endParaRPr lang="pt-PT" altLang="pt-BR" b="1" dirty="0">
                  <a:solidFill>
                    <a:srgbClr val="009999"/>
                  </a:solidFill>
                  <a:effectLst/>
                  <a:latin typeface="Lucida Sans" panose="020B0602030504020204" pitchFamily="34" charset="0"/>
                  <a:sym typeface="+mn-ea"/>
                </a:endParaRP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12965" y="5223"/>
                <a:ext cx="2592" cy="864"/>
              </a:xfrm>
              <a:prstGeom prst="roundRect">
                <a:avLst/>
              </a:prstGeom>
              <a:solidFill>
                <a:schemeClr val="accent1">
                  <a:lumMod val="75000"/>
                  <a:alpha val="2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pt-PT" altLang="pt-BR" sz="2000" b="1" dirty="0">
                    <a:solidFill>
                      <a:schemeClr val="bg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Lucida Sans" panose="020B0602030504020204" pitchFamily="34" charset="0"/>
                    <a:sym typeface="+mn-ea"/>
                  </a:rPr>
                  <a:t>BANCO SQL)</a:t>
                </a:r>
                <a:endParaRPr lang="pt-PT" altLang="pt-BR" sz="20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Lucida Sans" panose="020B0602030504020204" pitchFamily="34" charset="0"/>
                  <a:sym typeface="+mn-ea"/>
                </a:endParaRPr>
              </a:p>
            </p:txBody>
          </p:sp>
        </p:grp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3" y="4317"/>
              <a:ext cx="1231" cy="1246"/>
            </a:xfrm>
            <a:prstGeom prst="rect">
              <a:avLst/>
            </a:prstGeom>
          </p:spPr>
        </p:pic>
      </p:grpSp>
      <p:cxnSp>
        <p:nvCxnSpPr>
          <p:cNvPr id="108" name="Elbow Connector 107"/>
          <p:cNvCxnSpPr/>
          <p:nvPr/>
        </p:nvCxnSpPr>
        <p:spPr>
          <a:xfrm rot="10800000" flipV="1">
            <a:off x="-2197100" y="-1397000"/>
            <a:ext cx="1294765" cy="578485"/>
          </a:xfrm>
          <a:prstGeom prst="bentConnector3">
            <a:avLst>
              <a:gd name="adj1" fmla="val 49926"/>
            </a:avLst>
          </a:prstGeom>
          <a:ln w="28575">
            <a:solidFill>
              <a:schemeClr val="tx1"/>
            </a:solidFill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1" name="Picture 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4841" y="4258437"/>
            <a:ext cx="365760" cy="3657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0" name="Group 9"/>
          <p:cNvGrpSpPr/>
          <p:nvPr/>
        </p:nvGrpSpPr>
        <p:grpSpPr>
          <a:xfrm>
            <a:off x="233045" y="2966085"/>
            <a:ext cx="1652270" cy="1799590"/>
            <a:chOff x="625" y="4186"/>
            <a:chExt cx="2602" cy="2834"/>
          </a:xfrm>
        </p:grpSpPr>
        <p:grpSp>
          <p:nvGrpSpPr>
            <p:cNvPr id="4" name="Group 3"/>
            <p:cNvGrpSpPr/>
            <p:nvPr/>
          </p:nvGrpSpPr>
          <p:grpSpPr>
            <a:xfrm rot="0">
              <a:off x="625" y="4186"/>
              <a:ext cx="2603" cy="2834"/>
              <a:chOff x="13174" y="5397"/>
              <a:chExt cx="2603" cy="2834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13174" y="5397"/>
                <a:ext cx="2603" cy="2834"/>
              </a:xfrm>
              <a:prstGeom prst="roundRect">
                <a:avLst>
                  <a:gd name="adj" fmla="val 3955"/>
                </a:avLst>
              </a:prstGeom>
              <a:solidFill>
                <a:schemeClr val="accent1">
                  <a:lumMod val="75000"/>
                  <a:alpha val="2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 anchorCtr="0"/>
              <a:p>
                <a:pPr algn="ctr"/>
                <a:endParaRPr lang="pt-PT" altLang="pt-BR" b="1" dirty="0">
                  <a:solidFill>
                    <a:srgbClr val="009999"/>
                  </a:solidFill>
                  <a:effectLst/>
                  <a:latin typeface="Lucida Sans" panose="020B0602030504020204" pitchFamily="34" charset="0"/>
                  <a:sym typeface="+mn-ea"/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13174" y="5397"/>
                <a:ext cx="2603" cy="864"/>
              </a:xfrm>
              <a:prstGeom prst="roundRect">
                <a:avLst/>
              </a:prstGeom>
              <a:solidFill>
                <a:schemeClr val="accent1">
                  <a:lumMod val="75000"/>
                  <a:alpha val="2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pt-PT" altLang="pt-BR" sz="2000" b="1" dirty="0">
                    <a:solidFill>
                      <a:schemeClr val="bg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Lucida Sans" panose="020B0602030504020204" pitchFamily="34" charset="0"/>
                    <a:sym typeface="+mn-ea"/>
                  </a:rPr>
                  <a:t>DATA SOURCE</a:t>
                </a:r>
                <a:endParaRPr lang="pt-PT" altLang="pt-BR" sz="20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Lucida Sans" panose="020B0602030504020204" pitchFamily="34" charset="0"/>
                  <a:sym typeface="+mn-ea"/>
                </a:endParaRPr>
              </a:p>
            </p:txBody>
          </p:sp>
        </p:grp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22" y="5357"/>
              <a:ext cx="1440" cy="1440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12617450" y="1909445"/>
            <a:ext cx="1652905" cy="1799590"/>
            <a:chOff x="625" y="4186"/>
            <a:chExt cx="2603" cy="2834"/>
          </a:xfrm>
        </p:grpSpPr>
        <p:grpSp>
          <p:nvGrpSpPr>
            <p:cNvPr id="18" name="Group 17"/>
            <p:cNvGrpSpPr/>
            <p:nvPr/>
          </p:nvGrpSpPr>
          <p:grpSpPr>
            <a:xfrm rot="0">
              <a:off x="625" y="4186"/>
              <a:ext cx="2603" cy="2834"/>
              <a:chOff x="13174" y="5397"/>
              <a:chExt cx="2603" cy="2834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13174" y="5397"/>
                <a:ext cx="2603" cy="2834"/>
              </a:xfrm>
              <a:prstGeom prst="roundRect">
                <a:avLst>
                  <a:gd name="adj" fmla="val 3955"/>
                </a:avLst>
              </a:prstGeom>
              <a:solidFill>
                <a:schemeClr val="accent1">
                  <a:lumMod val="75000"/>
                  <a:alpha val="2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 anchorCtr="0"/>
              <a:p>
                <a:pPr algn="ctr"/>
                <a:endParaRPr lang="pt-PT" altLang="pt-BR" b="1" dirty="0">
                  <a:solidFill>
                    <a:srgbClr val="009999"/>
                  </a:solidFill>
                  <a:effectLst/>
                  <a:latin typeface="Lucida Sans" panose="020B0602030504020204" pitchFamily="34" charset="0"/>
                  <a:sym typeface="+mn-ea"/>
                </a:endParaRPr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13174" y="5397"/>
                <a:ext cx="2603" cy="1008"/>
              </a:xfrm>
              <a:prstGeom prst="roundRect">
                <a:avLst/>
              </a:prstGeom>
              <a:solidFill>
                <a:schemeClr val="accent1">
                  <a:lumMod val="75000"/>
                  <a:alpha val="2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pt-PT" altLang="pt-BR" sz="2000" b="1" dirty="0">
                    <a:solidFill>
                      <a:schemeClr val="bg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Lucida Sans" panose="020B0602030504020204" pitchFamily="34" charset="0"/>
                    <a:sym typeface="+mn-ea"/>
                  </a:rPr>
                  <a:t>ETL TOOL</a:t>
                </a:r>
                <a:endParaRPr lang="pt-PT" altLang="pt-BR" sz="20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Lucida Sans" panose="020B0602030504020204" pitchFamily="34" charset="0"/>
                  <a:sym typeface="+mn-ea"/>
                </a:endParaRPr>
              </a:p>
              <a:p>
                <a:pPr lvl="0" algn="ctr">
                  <a:buClrTx/>
                  <a:buSzTx/>
                  <a:buFontTx/>
                </a:pPr>
                <a:r>
                  <a:rPr lang="pt-PT" altLang="pt-BR" sz="2000" b="1" dirty="0">
                    <a:solidFill>
                      <a:schemeClr val="bg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Lucida Sans" panose="020B0602030504020204" pitchFamily="34" charset="0"/>
                    <a:sym typeface="+mn-ea"/>
                  </a:rPr>
                  <a:t>(EC2-AWS)</a:t>
                </a:r>
                <a:endParaRPr lang="pt-PT" altLang="pt-BR" sz="20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Lucida Sans" panose="020B0602030504020204" pitchFamily="34" charset="0"/>
                  <a:sym typeface="+mn-ea"/>
                </a:endParaRPr>
              </a:p>
            </p:txBody>
          </p:sp>
        </p:grp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22" y="5357"/>
              <a:ext cx="1152" cy="1152"/>
            </a:xfrm>
            <a:prstGeom prst="rect">
              <a:avLst/>
            </a:prstGeom>
          </p:spPr>
        </p:pic>
      </p:grpSp>
      <p:cxnSp>
        <p:nvCxnSpPr>
          <p:cNvPr id="29" name="Elbow Connector 28"/>
          <p:cNvCxnSpPr/>
          <p:nvPr/>
        </p:nvCxnSpPr>
        <p:spPr>
          <a:xfrm flipV="1">
            <a:off x="-1680210" y="2914650"/>
            <a:ext cx="1163955" cy="166370"/>
          </a:xfrm>
          <a:prstGeom prst="bentConnector3">
            <a:avLst>
              <a:gd name="adj1" fmla="val 50082"/>
            </a:avLst>
          </a:prstGeom>
          <a:ln w="28575">
            <a:solidFill>
              <a:schemeClr val="tx1"/>
            </a:solidFill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>
            <a:off x="-1680210" y="2337435"/>
            <a:ext cx="821055" cy="5715"/>
          </a:xfrm>
          <a:prstGeom prst="bentConnector3">
            <a:avLst>
              <a:gd name="adj1" fmla="val 50116"/>
            </a:avLst>
          </a:prstGeom>
          <a:ln w="28575">
            <a:solidFill>
              <a:schemeClr val="tx1"/>
            </a:solidFill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rot="10800000">
            <a:off x="-1342390" y="4923155"/>
            <a:ext cx="900430" cy="391160"/>
          </a:xfrm>
          <a:prstGeom prst="bentConnector3">
            <a:avLst>
              <a:gd name="adj1" fmla="val 49929"/>
            </a:avLst>
          </a:prstGeom>
          <a:ln w="28575">
            <a:solidFill>
              <a:schemeClr val="tx1"/>
            </a:solidFill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Text Box 76"/>
          <p:cNvSpPr txBox="1"/>
          <p:nvPr/>
        </p:nvSpPr>
        <p:spPr>
          <a:xfrm>
            <a:off x="-1165860" y="5857875"/>
            <a:ext cx="723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b="1"/>
              <a:t>SQL</a:t>
            </a:r>
            <a:endParaRPr lang="pt-PT" altLang="en-US" b="1"/>
          </a:p>
        </p:txBody>
      </p:sp>
      <p:grpSp>
        <p:nvGrpSpPr>
          <p:cNvPr id="50" name="Group 49"/>
          <p:cNvGrpSpPr/>
          <p:nvPr/>
        </p:nvGrpSpPr>
        <p:grpSpPr>
          <a:xfrm>
            <a:off x="10315575" y="2977515"/>
            <a:ext cx="1652270" cy="1799590"/>
            <a:chOff x="15525" y="4689"/>
            <a:chExt cx="2602" cy="2834"/>
          </a:xfrm>
        </p:grpSpPr>
        <p:grpSp>
          <p:nvGrpSpPr>
            <p:cNvPr id="49" name="Group 48"/>
            <p:cNvGrpSpPr/>
            <p:nvPr/>
          </p:nvGrpSpPr>
          <p:grpSpPr>
            <a:xfrm>
              <a:off x="15525" y="4689"/>
              <a:ext cx="2602" cy="2834"/>
              <a:chOff x="15525" y="4689"/>
              <a:chExt cx="2602" cy="2834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15525" y="4689"/>
                <a:ext cx="2603" cy="2834"/>
              </a:xfrm>
              <a:prstGeom prst="roundRect">
                <a:avLst>
                  <a:gd name="adj" fmla="val 3955"/>
                </a:avLst>
              </a:prstGeom>
              <a:solidFill>
                <a:schemeClr val="accent1">
                  <a:lumMod val="75000"/>
                  <a:alpha val="2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 anchorCtr="0"/>
              <a:p>
                <a:pPr algn="ctr"/>
                <a:endParaRPr lang="pt-PT" altLang="pt-BR" b="1" dirty="0">
                  <a:solidFill>
                    <a:srgbClr val="009999"/>
                  </a:solidFill>
                  <a:effectLst/>
                  <a:latin typeface="Lucida Sans" panose="020B0602030504020204" pitchFamily="34" charset="0"/>
                  <a:sym typeface="+mn-ea"/>
                </a:endParaRP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15525" y="4689"/>
                <a:ext cx="2603" cy="864"/>
              </a:xfrm>
              <a:prstGeom prst="roundRect">
                <a:avLst/>
              </a:prstGeom>
              <a:solidFill>
                <a:schemeClr val="accent1">
                  <a:lumMod val="75000"/>
                  <a:alpha val="2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pt-PT" altLang="pt-BR" sz="2000" b="1" dirty="0">
                    <a:solidFill>
                      <a:schemeClr val="bg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Lucida Sans" panose="020B0602030504020204" pitchFamily="34" charset="0"/>
                    <a:sym typeface="+mn-ea"/>
                  </a:rPr>
                  <a:t>CLIENTS</a:t>
                </a:r>
                <a:endParaRPr lang="pt-PT" altLang="pt-BR" sz="20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Lucida Sans" panose="020B0602030504020204" pitchFamily="34" charset="0"/>
                  <a:sym typeface="+mn-ea"/>
                </a:endParaRPr>
              </a:p>
            </p:txBody>
          </p:sp>
        </p:grpSp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6"/>
            <a:srcRect t="3238" b="8119"/>
            <a:stretch>
              <a:fillRect/>
            </a:stretch>
          </p:blipFill>
          <p:spPr>
            <a:xfrm>
              <a:off x="15798" y="5841"/>
              <a:ext cx="1056" cy="1008"/>
            </a:xfrm>
            <a:prstGeom prst="ellipse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6286" y="6187"/>
              <a:ext cx="1531" cy="1152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 rot="0">
            <a:off x="4084320" y="2268855"/>
            <a:ext cx="1920240" cy="1943100"/>
            <a:chOff x="14310" y="5397"/>
            <a:chExt cx="3024" cy="3060"/>
          </a:xfrm>
        </p:grpSpPr>
        <p:sp>
          <p:nvSpPr>
            <p:cNvPr id="56" name="Rounded Rectangle 55"/>
            <p:cNvSpPr/>
            <p:nvPr/>
          </p:nvSpPr>
          <p:spPr>
            <a:xfrm>
              <a:off x="14310" y="5397"/>
              <a:ext cx="3024" cy="3060"/>
            </a:xfrm>
            <a:prstGeom prst="roundRect">
              <a:avLst>
                <a:gd name="adj" fmla="val 3955"/>
              </a:avLst>
            </a:prstGeom>
            <a:solidFill>
              <a:schemeClr val="accent1">
                <a:lumMod val="75000"/>
                <a:alpha val="2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 anchorCtr="0"/>
            <a:p>
              <a:pPr algn="ctr"/>
              <a:endParaRPr lang="pt-PT" altLang="pt-BR" b="1" dirty="0">
                <a:solidFill>
                  <a:srgbClr val="009999"/>
                </a:solidFill>
                <a:effectLst/>
                <a:latin typeface="Lucida Sans" panose="020B0602030504020204" pitchFamily="34" charset="0"/>
                <a:sym typeface="+mn-ea"/>
              </a:endParaRP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14310" y="5397"/>
              <a:ext cx="3024" cy="1008"/>
            </a:xfrm>
            <a:prstGeom prst="roundRect">
              <a:avLst/>
            </a:prstGeom>
            <a:solidFill>
              <a:schemeClr val="accent1">
                <a:lumMod val="75000"/>
                <a:alpha val="2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pt-PT" altLang="pt-BR" sz="20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Lucida Sans" panose="020B0602030504020204" pitchFamily="34" charset="0"/>
                  <a:sym typeface="+mn-ea"/>
                </a:rPr>
                <a:t>DATA LAKE</a:t>
              </a:r>
              <a:endParaRPr lang="pt-PT" altLang="pt-BR" sz="2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Sans" panose="020B0602030504020204" pitchFamily="34" charset="0"/>
                <a:sym typeface="+mn-ea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 rot="0">
            <a:off x="6147435" y="2268855"/>
            <a:ext cx="1920240" cy="1943100"/>
            <a:chOff x="14310" y="5397"/>
            <a:chExt cx="3024" cy="3060"/>
          </a:xfrm>
        </p:grpSpPr>
        <p:sp>
          <p:nvSpPr>
            <p:cNvPr id="62" name="Rounded Rectangle 61"/>
            <p:cNvSpPr/>
            <p:nvPr/>
          </p:nvSpPr>
          <p:spPr>
            <a:xfrm>
              <a:off x="14310" y="5397"/>
              <a:ext cx="3024" cy="3060"/>
            </a:xfrm>
            <a:prstGeom prst="roundRect">
              <a:avLst>
                <a:gd name="adj" fmla="val 3955"/>
              </a:avLst>
            </a:prstGeom>
            <a:solidFill>
              <a:schemeClr val="accent1">
                <a:lumMod val="75000"/>
                <a:alpha val="2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 anchorCtr="0"/>
            <a:p>
              <a:pPr algn="ctr"/>
              <a:endParaRPr lang="pt-PT" altLang="pt-BR" b="1" dirty="0">
                <a:solidFill>
                  <a:srgbClr val="009999"/>
                </a:solidFill>
                <a:effectLst/>
                <a:latin typeface="Lucida Sans" panose="020B0602030504020204" pitchFamily="34" charset="0"/>
                <a:sym typeface="+mn-ea"/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14310" y="5397"/>
              <a:ext cx="3024" cy="1008"/>
            </a:xfrm>
            <a:prstGeom prst="roundRect">
              <a:avLst/>
            </a:prstGeom>
            <a:solidFill>
              <a:schemeClr val="accent1">
                <a:lumMod val="75000"/>
                <a:alpha val="2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pt-PT" altLang="pt-BR" sz="20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Lucida Sans" panose="020B0602030504020204" pitchFamily="34" charset="0"/>
                  <a:sym typeface="+mn-ea"/>
                </a:rPr>
                <a:t>DATA PIPELINES</a:t>
              </a:r>
              <a:endParaRPr lang="pt-PT" altLang="pt-BR" sz="2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Sans" panose="020B0602030504020204" pitchFamily="34" charset="0"/>
                <a:sym typeface="+mn-ea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 rot="0">
            <a:off x="8239125" y="2268855"/>
            <a:ext cx="1920240" cy="1943100"/>
            <a:chOff x="14310" y="5397"/>
            <a:chExt cx="3024" cy="3060"/>
          </a:xfrm>
        </p:grpSpPr>
        <p:sp>
          <p:nvSpPr>
            <p:cNvPr id="65" name="Rounded Rectangle 64"/>
            <p:cNvSpPr/>
            <p:nvPr/>
          </p:nvSpPr>
          <p:spPr>
            <a:xfrm>
              <a:off x="14310" y="5397"/>
              <a:ext cx="3024" cy="3060"/>
            </a:xfrm>
            <a:prstGeom prst="roundRect">
              <a:avLst>
                <a:gd name="adj" fmla="val 3955"/>
              </a:avLst>
            </a:prstGeom>
            <a:solidFill>
              <a:schemeClr val="accent1">
                <a:lumMod val="75000"/>
                <a:alpha val="2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 anchorCtr="0"/>
            <a:p>
              <a:pPr algn="ctr"/>
              <a:endParaRPr lang="pt-PT" altLang="pt-BR" b="1" dirty="0">
                <a:solidFill>
                  <a:srgbClr val="009999"/>
                </a:solidFill>
                <a:effectLst/>
                <a:latin typeface="Lucida Sans" panose="020B0602030504020204" pitchFamily="34" charset="0"/>
                <a:sym typeface="+mn-ea"/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14310" y="5397"/>
              <a:ext cx="3024" cy="1008"/>
            </a:xfrm>
            <a:prstGeom prst="roundRect">
              <a:avLst/>
            </a:prstGeom>
            <a:solidFill>
              <a:schemeClr val="accent1">
                <a:lumMod val="75000"/>
                <a:alpha val="2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pt-PT" altLang="pt-BR" sz="20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Lucida Sans" panose="020B0602030504020204" pitchFamily="34" charset="0"/>
                  <a:sym typeface="+mn-ea"/>
                </a:rPr>
                <a:t>DATA WAREHOUSE</a:t>
              </a:r>
              <a:endParaRPr lang="pt-PT" altLang="pt-BR" sz="2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Sans" panose="020B0602030504020204" pitchFamily="34" charset="0"/>
                <a:sym typeface="+mn-ea"/>
              </a:endParaRPr>
            </a:p>
          </p:txBody>
        </p:sp>
      </p:grpSp>
      <p:pic>
        <p:nvPicPr>
          <p:cNvPr id="67" name="Picture 6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94225" y="3053715"/>
            <a:ext cx="914400" cy="914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040" y="3051810"/>
            <a:ext cx="993731" cy="10058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13195" y="2886075"/>
            <a:ext cx="1188720" cy="118872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01570" y="2908935"/>
            <a:ext cx="1170940" cy="1170940"/>
          </a:xfrm>
          <a:prstGeom prst="rect">
            <a:avLst/>
          </a:prstGeom>
        </p:spPr>
      </p:pic>
      <p:sp>
        <p:nvSpPr>
          <p:cNvPr id="84" name="Left-Right Arrow 83"/>
          <p:cNvSpPr/>
          <p:nvPr/>
        </p:nvSpPr>
        <p:spPr>
          <a:xfrm>
            <a:off x="2027555" y="4269740"/>
            <a:ext cx="8131810" cy="419735"/>
          </a:xfrm>
          <a:prstGeom prst="leftRightArrow">
            <a:avLst>
              <a:gd name="adj1" fmla="val 33508"/>
              <a:gd name="adj2" fmla="val 143495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 rot="0">
            <a:off x="2052955" y="1292225"/>
            <a:ext cx="1920240" cy="5029200"/>
            <a:chOff x="14310" y="5397"/>
            <a:chExt cx="3024" cy="7920"/>
          </a:xfrm>
        </p:grpSpPr>
        <p:sp>
          <p:nvSpPr>
            <p:cNvPr id="33" name="Rounded Rectangle 32"/>
            <p:cNvSpPr/>
            <p:nvPr/>
          </p:nvSpPr>
          <p:spPr>
            <a:xfrm>
              <a:off x="14310" y="5397"/>
              <a:ext cx="3024" cy="7920"/>
            </a:xfrm>
            <a:prstGeom prst="roundRect">
              <a:avLst>
                <a:gd name="adj" fmla="val 3955"/>
              </a:avLst>
            </a:prstGeom>
            <a:solidFill>
              <a:schemeClr val="accent1">
                <a:lumMod val="75000"/>
                <a:alpha val="2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 anchorCtr="0"/>
            <a:p>
              <a:pPr algn="ctr"/>
              <a:endParaRPr lang="pt-PT" altLang="pt-BR" b="1" dirty="0">
                <a:solidFill>
                  <a:srgbClr val="009999"/>
                </a:solidFill>
                <a:effectLst/>
                <a:latin typeface="Lucida Sans" panose="020B0602030504020204" pitchFamily="34" charset="0"/>
                <a:sym typeface="+mn-ea"/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14310" y="5397"/>
              <a:ext cx="3024" cy="1008"/>
            </a:xfrm>
            <a:prstGeom prst="roundRect">
              <a:avLst/>
            </a:prstGeom>
            <a:solidFill>
              <a:schemeClr val="accent1">
                <a:lumMod val="75000"/>
                <a:alpha val="2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pt-PT" altLang="pt-BR" sz="20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Lucida Sans" panose="020B0602030504020204" pitchFamily="34" charset="0"/>
                  <a:sym typeface="+mn-ea"/>
                </a:rPr>
                <a:t>DATA PROCESSING</a:t>
              </a:r>
              <a:endParaRPr lang="pt-PT" altLang="pt-BR" sz="2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Sans" panose="020B0602030504020204" pitchFamily="34" charset="0"/>
                <a:sym typeface="+mn-ea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-2361565" y="-405765"/>
            <a:ext cx="1652270" cy="1799590"/>
            <a:chOff x="11272" y="6157"/>
            <a:chExt cx="2602" cy="2834"/>
          </a:xfrm>
        </p:grpSpPr>
        <p:grpSp>
          <p:nvGrpSpPr>
            <p:cNvPr id="25" name="Group 24"/>
            <p:cNvGrpSpPr/>
            <p:nvPr/>
          </p:nvGrpSpPr>
          <p:grpSpPr>
            <a:xfrm rot="0">
              <a:off x="11272" y="6157"/>
              <a:ext cx="2603" cy="2834"/>
              <a:chOff x="13174" y="5397"/>
              <a:chExt cx="2603" cy="2834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13174" y="5397"/>
                <a:ext cx="2603" cy="2834"/>
              </a:xfrm>
              <a:prstGeom prst="roundRect">
                <a:avLst>
                  <a:gd name="adj" fmla="val 3955"/>
                </a:avLst>
              </a:prstGeom>
              <a:solidFill>
                <a:schemeClr val="accent1">
                  <a:lumMod val="75000"/>
                  <a:alpha val="2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 anchorCtr="0"/>
              <a:p>
                <a:pPr algn="ctr"/>
                <a:endParaRPr lang="pt-PT" altLang="pt-BR" b="1" dirty="0">
                  <a:solidFill>
                    <a:srgbClr val="009999"/>
                  </a:solidFill>
                  <a:effectLst/>
                  <a:latin typeface="Lucida Sans" panose="020B0602030504020204" pitchFamily="34" charset="0"/>
                  <a:sym typeface="+mn-ea"/>
                </a:endParaRPr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13174" y="5397"/>
                <a:ext cx="2603" cy="1152"/>
              </a:xfrm>
              <a:prstGeom prst="roundRect">
                <a:avLst/>
              </a:prstGeom>
              <a:solidFill>
                <a:schemeClr val="accent1">
                  <a:lumMod val="75000"/>
                  <a:alpha val="2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pt-PT" altLang="pt-BR" sz="2000" b="1" dirty="0">
                    <a:solidFill>
                      <a:schemeClr val="bg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Lucida Sans" panose="020B0602030504020204" pitchFamily="34" charset="0"/>
                    <a:sym typeface="+mn-ea"/>
                  </a:rPr>
                  <a:t>REST API (EC2-AWS)</a:t>
                </a:r>
                <a:endParaRPr lang="pt-PT" altLang="pt-BR" sz="20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Lucida Sans" panose="020B0602030504020204" pitchFamily="34" charset="0"/>
                  <a:sym typeface="+mn-ea"/>
                </a:endParaRPr>
              </a:p>
            </p:txBody>
          </p:sp>
        </p:grp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752" y="7555"/>
              <a:ext cx="1643" cy="1097"/>
            </a:xfrm>
            <a:prstGeom prst="rect">
              <a:avLst/>
            </a:prstGeom>
          </p:spPr>
        </p:pic>
      </p:grp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-1" y="6485303"/>
            <a:ext cx="2160000" cy="365125"/>
          </a:xfrm>
        </p:spPr>
        <p:txBody>
          <a:bodyPr/>
          <a:lstStyle/>
          <a:p>
            <a:pPr algn="r"/>
            <a:fld id="{58F2E27E-B374-4005-AEAD-BCC01DB16CA8}" type="datetime1">
              <a:rPr lang="pt-BR" sz="2000" b="1" smtClean="0">
                <a:solidFill>
                  <a:srgbClr val="00CC99"/>
                </a:solidFill>
                <a:latin typeface="Lucida Sans" panose="020B0602030504020204" pitchFamily="34" charset="0"/>
              </a:rPr>
            </a:fld>
            <a:endParaRPr lang="pt-BR" sz="2000" b="1" dirty="0">
              <a:solidFill>
                <a:srgbClr val="00CC99"/>
              </a:solidFill>
              <a:latin typeface="Lucida Sans" panose="020B0602030504020204" pitchFamily="34" charset="0"/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10869768" y="6485302"/>
            <a:ext cx="1322231" cy="365125"/>
          </a:xfrm>
        </p:spPr>
        <p:txBody>
          <a:bodyPr/>
          <a:lstStyle/>
          <a:p>
            <a:pPr algn="l"/>
            <a:fld id="{906FBF49-B478-4ADD-BF6E-7B8E9CD81C71}" type="slidenum">
              <a:rPr lang="pt-BR" sz="2000" b="1" smtClean="0">
                <a:solidFill>
                  <a:srgbClr val="00CC99"/>
                </a:solidFill>
                <a:latin typeface="Lucida Sans" panose="020B0602030504020204" pitchFamily="34" charset="0"/>
              </a:rPr>
            </a:fld>
            <a:endParaRPr lang="pt-BR" sz="2000" b="1" dirty="0">
              <a:solidFill>
                <a:srgbClr val="00CC99"/>
              </a:solidFill>
              <a:latin typeface="Lucida Sans" panose="020B0602030504020204" pitchFamily="34" charset="0"/>
            </a:endParaRPr>
          </a:p>
        </p:txBody>
      </p:sp>
      <p:sp>
        <p:nvSpPr>
          <p:cNvPr id="13" name="CaixaDeTexto 11"/>
          <p:cNvSpPr txBox="1"/>
          <p:nvPr/>
        </p:nvSpPr>
        <p:spPr>
          <a:xfrm>
            <a:off x="1633728" y="325261"/>
            <a:ext cx="998677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altLang="pt-BR" sz="4000" b="1" dirty="0">
                <a:solidFill>
                  <a:srgbClr val="00CC99"/>
                </a:solidFill>
                <a:latin typeface="Lucida Sans" panose="020B0602030504020204" pitchFamily="34" charset="0"/>
              </a:rPr>
              <a:t>DATA ARCHITECTURE</a:t>
            </a:r>
            <a:r>
              <a:rPr lang="pt-BR" sz="3200" b="1" dirty="0">
                <a:solidFill>
                  <a:srgbClr val="00CC99"/>
                </a:solidFill>
                <a:latin typeface="Lucida Sans" panose="020B0602030504020204" pitchFamily="34" charset="0"/>
              </a:rPr>
              <a:t> </a:t>
            </a:r>
            <a:r>
              <a:rPr lang="pt-PT" altLang="pt-BR" sz="3200" b="1" dirty="0">
                <a:solidFill>
                  <a:srgbClr val="009999"/>
                </a:solidFill>
                <a:latin typeface="Lucida Sans" panose="020B0602030504020204" pitchFamily="34" charset="0"/>
              </a:rPr>
              <a:t>STRUCTURE-PIPELINES</a:t>
            </a:r>
            <a:endParaRPr lang="pt-PT" altLang="pt-BR" sz="3200" b="1" dirty="0">
              <a:solidFill>
                <a:srgbClr val="009999"/>
              </a:solidFill>
              <a:latin typeface="Lucida Sans" panose="020B0602030504020204" pitchFamily="34" charset="0"/>
            </a:endParaRPr>
          </a:p>
        </p:txBody>
      </p:sp>
      <p:sp>
        <p:nvSpPr>
          <p:cNvPr id="16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2159998" y="6485303"/>
            <a:ext cx="8709769" cy="365125"/>
          </a:xfrm>
        </p:spPr>
        <p:txBody>
          <a:bodyPr/>
          <a:lstStyle/>
          <a:p>
            <a:r>
              <a:rPr lang="pt-BR" sz="2000" b="1" dirty="0">
                <a:solidFill>
                  <a:srgbClr val="00CC99"/>
                </a:solidFill>
                <a:latin typeface="Lucida Sans" panose="020B0602030504020204" pitchFamily="34" charset="0"/>
                <a:sym typeface="+mn-ea"/>
              </a:rPr>
              <a:t>© </a:t>
            </a:r>
            <a:r>
              <a:rPr lang="pt-PT" altLang="pt-BR" sz="2000" b="1" dirty="0">
                <a:solidFill>
                  <a:srgbClr val="00CC99"/>
                </a:solidFill>
                <a:latin typeface="Lucida Sans" panose="020B0602030504020204" pitchFamily="34" charset="0"/>
                <a:sym typeface="+mn-ea"/>
              </a:rPr>
              <a:t>DATA ENGINEER: LEANDRO ALVES &lt;alves.engleandro@gmail.com&gt;</a:t>
            </a:r>
            <a:endParaRPr lang="pt-PT" altLang="pt-BR" sz="2000" b="1" dirty="0">
              <a:solidFill>
                <a:srgbClr val="00CC99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Picture 10" descr="profile 1"/>
          <p:cNvPicPr>
            <a:picLocks noChangeAspect="1"/>
          </p:cNvPicPr>
          <p:nvPr/>
        </p:nvPicPr>
        <p:blipFill>
          <a:blip r:embed="rId2"/>
          <a:srcRect l="13819" t="18435" r="30965" b="11509"/>
          <a:stretch>
            <a:fillRect/>
          </a:stretch>
        </p:blipFill>
        <p:spPr>
          <a:xfrm>
            <a:off x="424815" y="222250"/>
            <a:ext cx="1304925" cy="1241425"/>
          </a:xfrm>
          <a:prstGeom prst="ellipse">
            <a:avLst/>
          </a:prstGeom>
        </p:spPr>
      </p:pic>
      <p:grpSp>
        <p:nvGrpSpPr>
          <p:cNvPr id="23" name="Group 22"/>
          <p:cNvGrpSpPr/>
          <p:nvPr/>
        </p:nvGrpSpPr>
        <p:grpSpPr>
          <a:xfrm rot="0">
            <a:off x="12602210" y="4121150"/>
            <a:ext cx="1646555" cy="1645920"/>
            <a:chOff x="2653" y="3076"/>
            <a:chExt cx="2593" cy="2592"/>
          </a:xfrm>
        </p:grpSpPr>
        <p:grpSp>
          <p:nvGrpSpPr>
            <p:cNvPr id="22" name="Group 21"/>
            <p:cNvGrpSpPr/>
            <p:nvPr/>
          </p:nvGrpSpPr>
          <p:grpSpPr>
            <a:xfrm>
              <a:off x="2653" y="3076"/>
              <a:ext cx="2593" cy="2592"/>
              <a:chOff x="12965" y="5201"/>
              <a:chExt cx="2593" cy="2592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12966" y="5201"/>
                <a:ext cx="2592" cy="2592"/>
              </a:xfrm>
              <a:prstGeom prst="roundRect">
                <a:avLst>
                  <a:gd name="adj" fmla="val 3955"/>
                </a:avLst>
              </a:prstGeom>
              <a:solidFill>
                <a:schemeClr val="accent1">
                  <a:lumMod val="75000"/>
                  <a:alpha val="2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 anchorCtr="0"/>
              <a:p>
                <a:pPr algn="ctr"/>
                <a:endParaRPr lang="pt-PT" altLang="pt-BR" b="1" dirty="0">
                  <a:solidFill>
                    <a:srgbClr val="009999"/>
                  </a:solidFill>
                  <a:effectLst/>
                  <a:latin typeface="Lucida Sans" panose="020B0602030504020204" pitchFamily="34" charset="0"/>
                  <a:sym typeface="+mn-ea"/>
                </a:endParaRP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12965" y="5223"/>
                <a:ext cx="2592" cy="864"/>
              </a:xfrm>
              <a:prstGeom prst="roundRect">
                <a:avLst/>
              </a:prstGeom>
              <a:solidFill>
                <a:schemeClr val="accent1">
                  <a:lumMod val="75000"/>
                  <a:alpha val="2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pt-PT" altLang="pt-BR" sz="2000" b="1" dirty="0">
                    <a:solidFill>
                      <a:schemeClr val="bg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Lucida Sans" panose="020B0602030504020204" pitchFamily="34" charset="0"/>
                    <a:sym typeface="+mn-ea"/>
                  </a:rPr>
                  <a:t>BANCO SQL)</a:t>
                </a:r>
                <a:endParaRPr lang="pt-PT" altLang="pt-BR" sz="20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Lucida Sans" panose="020B0602030504020204" pitchFamily="34" charset="0"/>
                  <a:sym typeface="+mn-ea"/>
                </a:endParaRPr>
              </a:p>
            </p:txBody>
          </p:sp>
        </p:grp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3" y="4317"/>
              <a:ext cx="1231" cy="1246"/>
            </a:xfrm>
            <a:prstGeom prst="rect">
              <a:avLst/>
            </a:prstGeom>
          </p:spPr>
        </p:pic>
      </p:grpSp>
      <p:cxnSp>
        <p:nvCxnSpPr>
          <p:cNvPr id="108" name="Elbow Connector 107"/>
          <p:cNvCxnSpPr/>
          <p:nvPr/>
        </p:nvCxnSpPr>
        <p:spPr>
          <a:xfrm rot="10800000" flipV="1">
            <a:off x="-2197100" y="-1397000"/>
            <a:ext cx="1294765" cy="578485"/>
          </a:xfrm>
          <a:prstGeom prst="bentConnector3">
            <a:avLst>
              <a:gd name="adj1" fmla="val 49926"/>
            </a:avLst>
          </a:prstGeom>
          <a:ln w="28575">
            <a:solidFill>
              <a:schemeClr val="tx1"/>
            </a:solidFill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1" name="Picture 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4841" y="4258437"/>
            <a:ext cx="365760" cy="3657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0" name="Group 9"/>
          <p:cNvGrpSpPr/>
          <p:nvPr/>
        </p:nvGrpSpPr>
        <p:grpSpPr>
          <a:xfrm>
            <a:off x="233045" y="2966085"/>
            <a:ext cx="1652270" cy="1799590"/>
            <a:chOff x="625" y="4186"/>
            <a:chExt cx="2602" cy="2834"/>
          </a:xfrm>
        </p:grpSpPr>
        <p:grpSp>
          <p:nvGrpSpPr>
            <p:cNvPr id="4" name="Group 3"/>
            <p:cNvGrpSpPr/>
            <p:nvPr/>
          </p:nvGrpSpPr>
          <p:grpSpPr>
            <a:xfrm rot="0">
              <a:off x="625" y="4186"/>
              <a:ext cx="2603" cy="2834"/>
              <a:chOff x="13174" y="5397"/>
              <a:chExt cx="2603" cy="2834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13174" y="5397"/>
                <a:ext cx="2603" cy="2834"/>
              </a:xfrm>
              <a:prstGeom prst="roundRect">
                <a:avLst>
                  <a:gd name="adj" fmla="val 3955"/>
                </a:avLst>
              </a:prstGeom>
              <a:solidFill>
                <a:schemeClr val="accent1">
                  <a:lumMod val="75000"/>
                  <a:alpha val="2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 anchorCtr="0"/>
              <a:p>
                <a:pPr algn="ctr"/>
                <a:endParaRPr lang="pt-PT" altLang="pt-BR" b="1" dirty="0">
                  <a:solidFill>
                    <a:srgbClr val="009999"/>
                  </a:solidFill>
                  <a:effectLst/>
                  <a:latin typeface="Lucida Sans" panose="020B0602030504020204" pitchFamily="34" charset="0"/>
                  <a:sym typeface="+mn-ea"/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13174" y="5397"/>
                <a:ext cx="2603" cy="864"/>
              </a:xfrm>
              <a:prstGeom prst="roundRect">
                <a:avLst/>
              </a:prstGeom>
              <a:solidFill>
                <a:schemeClr val="accent1">
                  <a:lumMod val="75000"/>
                  <a:alpha val="2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pt-PT" altLang="pt-BR" sz="2000" b="1" dirty="0">
                    <a:solidFill>
                      <a:schemeClr val="bg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Lucida Sans" panose="020B0602030504020204" pitchFamily="34" charset="0"/>
                    <a:sym typeface="+mn-ea"/>
                  </a:rPr>
                  <a:t>DATA SOURCE</a:t>
                </a:r>
                <a:endParaRPr lang="pt-PT" altLang="pt-BR" sz="20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Lucida Sans" panose="020B0602030504020204" pitchFamily="34" charset="0"/>
                  <a:sym typeface="+mn-ea"/>
                </a:endParaRPr>
              </a:p>
            </p:txBody>
          </p:sp>
        </p:grp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22" y="5357"/>
              <a:ext cx="1440" cy="1440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12617450" y="1909445"/>
            <a:ext cx="1652905" cy="1799590"/>
            <a:chOff x="625" y="4186"/>
            <a:chExt cx="2603" cy="2834"/>
          </a:xfrm>
        </p:grpSpPr>
        <p:grpSp>
          <p:nvGrpSpPr>
            <p:cNvPr id="18" name="Group 17"/>
            <p:cNvGrpSpPr/>
            <p:nvPr/>
          </p:nvGrpSpPr>
          <p:grpSpPr>
            <a:xfrm rot="0">
              <a:off x="625" y="4186"/>
              <a:ext cx="2603" cy="2834"/>
              <a:chOff x="13174" y="5397"/>
              <a:chExt cx="2603" cy="2834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13174" y="5397"/>
                <a:ext cx="2603" cy="2834"/>
              </a:xfrm>
              <a:prstGeom prst="roundRect">
                <a:avLst>
                  <a:gd name="adj" fmla="val 3955"/>
                </a:avLst>
              </a:prstGeom>
              <a:solidFill>
                <a:schemeClr val="accent1">
                  <a:lumMod val="75000"/>
                  <a:alpha val="2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 anchorCtr="0"/>
              <a:p>
                <a:pPr algn="ctr"/>
                <a:endParaRPr lang="pt-PT" altLang="pt-BR" b="1" dirty="0">
                  <a:solidFill>
                    <a:srgbClr val="009999"/>
                  </a:solidFill>
                  <a:effectLst/>
                  <a:latin typeface="Lucida Sans" panose="020B0602030504020204" pitchFamily="34" charset="0"/>
                  <a:sym typeface="+mn-ea"/>
                </a:endParaRPr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13174" y="5397"/>
                <a:ext cx="2603" cy="1008"/>
              </a:xfrm>
              <a:prstGeom prst="roundRect">
                <a:avLst/>
              </a:prstGeom>
              <a:solidFill>
                <a:schemeClr val="accent1">
                  <a:lumMod val="75000"/>
                  <a:alpha val="2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pt-PT" altLang="pt-BR" sz="2000" b="1" dirty="0">
                    <a:solidFill>
                      <a:schemeClr val="bg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Lucida Sans" panose="020B0602030504020204" pitchFamily="34" charset="0"/>
                    <a:sym typeface="+mn-ea"/>
                  </a:rPr>
                  <a:t>ETL TOOL</a:t>
                </a:r>
                <a:endParaRPr lang="pt-PT" altLang="pt-BR" sz="20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Lucida Sans" panose="020B0602030504020204" pitchFamily="34" charset="0"/>
                  <a:sym typeface="+mn-ea"/>
                </a:endParaRPr>
              </a:p>
              <a:p>
                <a:pPr lvl="0" algn="ctr">
                  <a:buClrTx/>
                  <a:buSzTx/>
                  <a:buFontTx/>
                </a:pPr>
                <a:r>
                  <a:rPr lang="pt-PT" altLang="pt-BR" sz="2000" b="1" dirty="0">
                    <a:solidFill>
                      <a:schemeClr val="bg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Lucida Sans" panose="020B0602030504020204" pitchFamily="34" charset="0"/>
                    <a:sym typeface="+mn-ea"/>
                  </a:rPr>
                  <a:t>(EC2-AWS)</a:t>
                </a:r>
                <a:endParaRPr lang="pt-PT" altLang="pt-BR" sz="20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Lucida Sans" panose="020B0602030504020204" pitchFamily="34" charset="0"/>
                  <a:sym typeface="+mn-ea"/>
                </a:endParaRPr>
              </a:p>
            </p:txBody>
          </p:sp>
        </p:grp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22" y="5357"/>
              <a:ext cx="1152" cy="1152"/>
            </a:xfrm>
            <a:prstGeom prst="rect">
              <a:avLst/>
            </a:prstGeom>
          </p:spPr>
        </p:pic>
      </p:grpSp>
      <p:cxnSp>
        <p:nvCxnSpPr>
          <p:cNvPr id="29" name="Elbow Connector 28"/>
          <p:cNvCxnSpPr/>
          <p:nvPr/>
        </p:nvCxnSpPr>
        <p:spPr>
          <a:xfrm flipV="1">
            <a:off x="-1680210" y="2914650"/>
            <a:ext cx="1163955" cy="166370"/>
          </a:xfrm>
          <a:prstGeom prst="bentConnector3">
            <a:avLst>
              <a:gd name="adj1" fmla="val 50082"/>
            </a:avLst>
          </a:prstGeom>
          <a:ln w="28575">
            <a:solidFill>
              <a:schemeClr val="tx1"/>
            </a:solidFill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>
            <a:off x="-1680210" y="2337435"/>
            <a:ext cx="821055" cy="5715"/>
          </a:xfrm>
          <a:prstGeom prst="bentConnector3">
            <a:avLst>
              <a:gd name="adj1" fmla="val 50116"/>
            </a:avLst>
          </a:prstGeom>
          <a:ln w="28575">
            <a:solidFill>
              <a:schemeClr val="tx1"/>
            </a:solidFill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rot="10800000">
            <a:off x="-1342390" y="4923155"/>
            <a:ext cx="900430" cy="391160"/>
          </a:xfrm>
          <a:prstGeom prst="bentConnector3">
            <a:avLst>
              <a:gd name="adj1" fmla="val 49929"/>
            </a:avLst>
          </a:prstGeom>
          <a:ln w="28575">
            <a:solidFill>
              <a:schemeClr val="tx1"/>
            </a:solidFill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Text Box 76"/>
          <p:cNvSpPr txBox="1"/>
          <p:nvPr/>
        </p:nvSpPr>
        <p:spPr>
          <a:xfrm>
            <a:off x="-1165860" y="5857875"/>
            <a:ext cx="723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b="1"/>
              <a:t>SQL</a:t>
            </a:r>
            <a:endParaRPr lang="pt-PT" altLang="en-US" b="1"/>
          </a:p>
        </p:txBody>
      </p:sp>
      <p:grpSp>
        <p:nvGrpSpPr>
          <p:cNvPr id="50" name="Group 49"/>
          <p:cNvGrpSpPr/>
          <p:nvPr/>
        </p:nvGrpSpPr>
        <p:grpSpPr>
          <a:xfrm>
            <a:off x="10315575" y="2977515"/>
            <a:ext cx="1652270" cy="1799590"/>
            <a:chOff x="15525" y="4689"/>
            <a:chExt cx="2602" cy="2834"/>
          </a:xfrm>
        </p:grpSpPr>
        <p:grpSp>
          <p:nvGrpSpPr>
            <p:cNvPr id="49" name="Group 48"/>
            <p:cNvGrpSpPr/>
            <p:nvPr/>
          </p:nvGrpSpPr>
          <p:grpSpPr>
            <a:xfrm>
              <a:off x="15525" y="4689"/>
              <a:ext cx="2602" cy="2834"/>
              <a:chOff x="15525" y="4689"/>
              <a:chExt cx="2602" cy="2834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15525" y="4689"/>
                <a:ext cx="2603" cy="2834"/>
              </a:xfrm>
              <a:prstGeom prst="roundRect">
                <a:avLst>
                  <a:gd name="adj" fmla="val 3955"/>
                </a:avLst>
              </a:prstGeom>
              <a:solidFill>
                <a:schemeClr val="accent1">
                  <a:lumMod val="75000"/>
                  <a:alpha val="2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 anchorCtr="0"/>
              <a:p>
                <a:pPr algn="ctr"/>
                <a:endParaRPr lang="pt-PT" altLang="pt-BR" b="1" dirty="0">
                  <a:solidFill>
                    <a:srgbClr val="009999"/>
                  </a:solidFill>
                  <a:effectLst/>
                  <a:latin typeface="Lucida Sans" panose="020B0602030504020204" pitchFamily="34" charset="0"/>
                  <a:sym typeface="+mn-ea"/>
                </a:endParaRP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15525" y="4689"/>
                <a:ext cx="2603" cy="864"/>
              </a:xfrm>
              <a:prstGeom prst="roundRect">
                <a:avLst/>
              </a:prstGeom>
              <a:solidFill>
                <a:schemeClr val="accent1">
                  <a:lumMod val="75000"/>
                  <a:alpha val="2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pt-PT" altLang="pt-BR" sz="2000" b="1" dirty="0">
                    <a:solidFill>
                      <a:schemeClr val="bg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Lucida Sans" panose="020B0602030504020204" pitchFamily="34" charset="0"/>
                    <a:sym typeface="+mn-ea"/>
                  </a:rPr>
                  <a:t>CLIENTS</a:t>
                </a:r>
                <a:endParaRPr lang="pt-PT" altLang="pt-BR" sz="20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Lucida Sans" panose="020B0602030504020204" pitchFamily="34" charset="0"/>
                  <a:sym typeface="+mn-ea"/>
                </a:endParaRPr>
              </a:p>
            </p:txBody>
          </p:sp>
        </p:grpSp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6"/>
            <a:srcRect t="3238" b="8119"/>
            <a:stretch>
              <a:fillRect/>
            </a:stretch>
          </p:blipFill>
          <p:spPr>
            <a:xfrm>
              <a:off x="15798" y="5841"/>
              <a:ext cx="1056" cy="1008"/>
            </a:xfrm>
            <a:prstGeom prst="ellipse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6286" y="6187"/>
              <a:ext cx="1531" cy="1152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 rot="0">
            <a:off x="4110355" y="1292225"/>
            <a:ext cx="1920240" cy="5029200"/>
            <a:chOff x="14310" y="5397"/>
            <a:chExt cx="3024" cy="7920"/>
          </a:xfrm>
        </p:grpSpPr>
        <p:sp>
          <p:nvSpPr>
            <p:cNvPr id="56" name="Rounded Rectangle 55"/>
            <p:cNvSpPr/>
            <p:nvPr/>
          </p:nvSpPr>
          <p:spPr>
            <a:xfrm>
              <a:off x="14310" y="5397"/>
              <a:ext cx="3024" cy="7920"/>
            </a:xfrm>
            <a:prstGeom prst="roundRect">
              <a:avLst>
                <a:gd name="adj" fmla="val 3955"/>
              </a:avLst>
            </a:prstGeom>
            <a:solidFill>
              <a:schemeClr val="accent1">
                <a:lumMod val="75000"/>
                <a:alpha val="2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 anchorCtr="0"/>
            <a:p>
              <a:pPr algn="ctr"/>
              <a:endParaRPr lang="pt-PT" altLang="pt-BR" b="1" dirty="0">
                <a:solidFill>
                  <a:srgbClr val="009999"/>
                </a:solidFill>
                <a:effectLst/>
                <a:latin typeface="Lucida Sans" panose="020B0602030504020204" pitchFamily="34" charset="0"/>
                <a:sym typeface="+mn-ea"/>
              </a:endParaRP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14310" y="5397"/>
              <a:ext cx="3024" cy="1008"/>
            </a:xfrm>
            <a:prstGeom prst="roundRect">
              <a:avLst/>
            </a:prstGeom>
            <a:solidFill>
              <a:schemeClr val="accent1">
                <a:lumMod val="75000"/>
                <a:alpha val="2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pt-PT" altLang="pt-BR" sz="20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Lucida Sans" panose="020B0602030504020204" pitchFamily="34" charset="0"/>
                  <a:sym typeface="+mn-ea"/>
                </a:rPr>
                <a:t>DATA LAKE</a:t>
              </a:r>
              <a:endParaRPr lang="pt-PT" altLang="pt-BR" sz="2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Sans" panose="020B0602030504020204" pitchFamily="34" charset="0"/>
                <a:sym typeface="+mn-ea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 rot="0">
            <a:off x="6173470" y="1292225"/>
            <a:ext cx="1920240" cy="5029200"/>
            <a:chOff x="14310" y="5397"/>
            <a:chExt cx="3024" cy="7920"/>
          </a:xfrm>
        </p:grpSpPr>
        <p:sp>
          <p:nvSpPr>
            <p:cNvPr id="62" name="Rounded Rectangle 61"/>
            <p:cNvSpPr/>
            <p:nvPr/>
          </p:nvSpPr>
          <p:spPr>
            <a:xfrm>
              <a:off x="14310" y="5397"/>
              <a:ext cx="3024" cy="7920"/>
            </a:xfrm>
            <a:prstGeom prst="roundRect">
              <a:avLst>
                <a:gd name="adj" fmla="val 3955"/>
              </a:avLst>
            </a:prstGeom>
            <a:solidFill>
              <a:schemeClr val="accent1">
                <a:lumMod val="75000"/>
                <a:alpha val="2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 anchorCtr="0"/>
            <a:p>
              <a:pPr algn="ctr"/>
              <a:endParaRPr lang="pt-PT" altLang="pt-BR" b="1" dirty="0">
                <a:solidFill>
                  <a:srgbClr val="009999"/>
                </a:solidFill>
                <a:effectLst/>
                <a:latin typeface="Lucida Sans" panose="020B0602030504020204" pitchFamily="34" charset="0"/>
                <a:sym typeface="+mn-ea"/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14310" y="5397"/>
              <a:ext cx="3024" cy="1008"/>
            </a:xfrm>
            <a:prstGeom prst="roundRect">
              <a:avLst/>
            </a:prstGeom>
            <a:solidFill>
              <a:schemeClr val="accent1">
                <a:lumMod val="75000"/>
                <a:alpha val="2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pt-PT" altLang="pt-BR" sz="20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Lucida Sans" panose="020B0602030504020204" pitchFamily="34" charset="0"/>
                  <a:sym typeface="+mn-ea"/>
                </a:rPr>
                <a:t>DATA PIPELINES</a:t>
              </a:r>
              <a:endParaRPr lang="pt-PT" altLang="pt-BR" sz="2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Sans" panose="020B0602030504020204" pitchFamily="34" charset="0"/>
                <a:sym typeface="+mn-ea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 rot="0">
            <a:off x="8265160" y="1292225"/>
            <a:ext cx="1920240" cy="5029200"/>
            <a:chOff x="14310" y="5397"/>
            <a:chExt cx="3024" cy="7920"/>
          </a:xfrm>
        </p:grpSpPr>
        <p:sp>
          <p:nvSpPr>
            <p:cNvPr id="65" name="Rounded Rectangle 64"/>
            <p:cNvSpPr/>
            <p:nvPr/>
          </p:nvSpPr>
          <p:spPr>
            <a:xfrm>
              <a:off x="14310" y="5397"/>
              <a:ext cx="3024" cy="7920"/>
            </a:xfrm>
            <a:prstGeom prst="roundRect">
              <a:avLst>
                <a:gd name="adj" fmla="val 3955"/>
              </a:avLst>
            </a:prstGeom>
            <a:solidFill>
              <a:schemeClr val="accent1">
                <a:lumMod val="75000"/>
                <a:alpha val="2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 anchorCtr="0"/>
            <a:p>
              <a:pPr algn="ctr"/>
              <a:endParaRPr lang="pt-PT" altLang="pt-BR" b="1" dirty="0">
                <a:solidFill>
                  <a:srgbClr val="009999"/>
                </a:solidFill>
                <a:effectLst/>
                <a:latin typeface="Lucida Sans" panose="020B0602030504020204" pitchFamily="34" charset="0"/>
                <a:sym typeface="+mn-ea"/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14310" y="5397"/>
              <a:ext cx="3024" cy="1008"/>
            </a:xfrm>
            <a:prstGeom prst="roundRect">
              <a:avLst/>
            </a:prstGeom>
            <a:solidFill>
              <a:schemeClr val="accent1">
                <a:lumMod val="75000"/>
                <a:alpha val="2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pt-PT" altLang="pt-BR" sz="20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Lucida Sans" panose="020B0602030504020204" pitchFamily="34" charset="0"/>
                  <a:sym typeface="+mn-ea"/>
                </a:rPr>
                <a:t>DATA WAREHOUSE</a:t>
              </a:r>
              <a:endParaRPr lang="pt-PT" altLang="pt-BR" sz="2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Sans" panose="020B0602030504020204" pitchFamily="34" charset="0"/>
                <a:sym typeface="+mn-ea"/>
              </a:endParaRPr>
            </a:p>
          </p:txBody>
        </p:sp>
      </p:grpSp>
      <p:pic>
        <p:nvPicPr>
          <p:cNvPr id="67" name="Picture 6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20260" y="2077085"/>
            <a:ext cx="914400" cy="914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075" y="2075180"/>
            <a:ext cx="993731" cy="10058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53835" y="1909445"/>
            <a:ext cx="1188720" cy="118872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27605" y="1932305"/>
            <a:ext cx="1170940" cy="11709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-1" y="6485303"/>
            <a:ext cx="2160000" cy="365125"/>
          </a:xfrm>
        </p:spPr>
        <p:txBody>
          <a:bodyPr/>
          <a:lstStyle/>
          <a:p>
            <a:pPr algn="r"/>
            <a:fld id="{58F2E27E-B374-4005-AEAD-BCC01DB16CA8}" type="datetime1">
              <a:rPr lang="pt-BR" sz="2000" b="1" smtClean="0">
                <a:solidFill>
                  <a:srgbClr val="00CC99"/>
                </a:solidFill>
                <a:latin typeface="Lucida Sans" panose="020B0602030504020204" pitchFamily="34" charset="0"/>
              </a:rPr>
            </a:fld>
            <a:endParaRPr lang="pt-BR" sz="2000" b="1" dirty="0">
              <a:solidFill>
                <a:srgbClr val="00CC99"/>
              </a:solidFill>
              <a:latin typeface="Lucida Sans" panose="020B0602030504020204" pitchFamily="34" charset="0"/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10869768" y="6485302"/>
            <a:ext cx="1322231" cy="365125"/>
          </a:xfrm>
        </p:spPr>
        <p:txBody>
          <a:bodyPr/>
          <a:lstStyle/>
          <a:p>
            <a:pPr algn="l"/>
            <a:fld id="{906FBF49-B478-4ADD-BF6E-7B8E9CD81C71}" type="slidenum">
              <a:rPr lang="pt-BR" sz="2000" b="1" smtClean="0">
                <a:solidFill>
                  <a:srgbClr val="00CC99"/>
                </a:solidFill>
                <a:latin typeface="Lucida Sans" panose="020B0602030504020204" pitchFamily="34" charset="0"/>
              </a:rPr>
            </a:fld>
            <a:endParaRPr lang="pt-BR" sz="2000" b="1" dirty="0">
              <a:solidFill>
                <a:srgbClr val="00CC99"/>
              </a:solidFill>
              <a:latin typeface="Lucida Sans" panose="020B0602030504020204" pitchFamily="34" charset="0"/>
            </a:endParaRPr>
          </a:p>
        </p:txBody>
      </p:sp>
      <p:sp>
        <p:nvSpPr>
          <p:cNvPr id="13" name="CaixaDeTexto 11"/>
          <p:cNvSpPr txBox="1"/>
          <p:nvPr/>
        </p:nvSpPr>
        <p:spPr>
          <a:xfrm>
            <a:off x="1633728" y="325261"/>
            <a:ext cx="998677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altLang="pt-BR" sz="4000" b="1" dirty="0">
                <a:solidFill>
                  <a:srgbClr val="00CC99"/>
                </a:solidFill>
                <a:latin typeface="Lucida Sans" panose="020B0602030504020204" pitchFamily="34" charset="0"/>
              </a:rPr>
              <a:t>DATA ARCHITECTURE</a:t>
            </a:r>
            <a:r>
              <a:rPr lang="pt-BR" sz="3200" b="1" dirty="0">
                <a:solidFill>
                  <a:srgbClr val="00CC99"/>
                </a:solidFill>
                <a:latin typeface="Lucida Sans" panose="020B0602030504020204" pitchFamily="34" charset="0"/>
              </a:rPr>
              <a:t> </a:t>
            </a:r>
            <a:r>
              <a:rPr lang="pt-PT" altLang="pt-BR" sz="3200" b="1" dirty="0">
                <a:solidFill>
                  <a:srgbClr val="009999"/>
                </a:solidFill>
                <a:latin typeface="Lucida Sans" panose="020B0602030504020204" pitchFamily="34" charset="0"/>
              </a:rPr>
              <a:t>PIPELINES</a:t>
            </a:r>
            <a:endParaRPr lang="pt-PT" altLang="pt-BR" sz="3200" b="1" dirty="0">
              <a:solidFill>
                <a:srgbClr val="009999"/>
              </a:solidFill>
              <a:latin typeface="Lucida Sans" panose="020B0602030504020204" pitchFamily="34" charset="0"/>
            </a:endParaRPr>
          </a:p>
        </p:txBody>
      </p:sp>
      <p:sp>
        <p:nvSpPr>
          <p:cNvPr id="16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2159998" y="6485303"/>
            <a:ext cx="8709769" cy="365125"/>
          </a:xfrm>
        </p:spPr>
        <p:txBody>
          <a:bodyPr/>
          <a:lstStyle/>
          <a:p>
            <a:r>
              <a:rPr lang="pt-BR" sz="2000" b="1" dirty="0">
                <a:solidFill>
                  <a:srgbClr val="00CC99"/>
                </a:solidFill>
                <a:latin typeface="Lucida Sans" panose="020B0602030504020204" pitchFamily="34" charset="0"/>
                <a:sym typeface="+mn-ea"/>
              </a:rPr>
              <a:t>© </a:t>
            </a:r>
            <a:r>
              <a:rPr lang="pt-PT" altLang="pt-BR" sz="2000" b="1" dirty="0">
                <a:solidFill>
                  <a:srgbClr val="00CC99"/>
                </a:solidFill>
                <a:latin typeface="Lucida Sans" panose="020B0602030504020204" pitchFamily="34" charset="0"/>
                <a:sym typeface="+mn-ea"/>
              </a:rPr>
              <a:t>DATA ENGINEER: LEANDRO ALVES &lt;alves.engleandro@gmail.com&gt;</a:t>
            </a:r>
            <a:endParaRPr lang="pt-PT" altLang="pt-BR" sz="2000" b="1" dirty="0">
              <a:solidFill>
                <a:srgbClr val="00CC99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Picture 10" descr="profile 1"/>
          <p:cNvPicPr>
            <a:picLocks noChangeAspect="1"/>
          </p:cNvPicPr>
          <p:nvPr/>
        </p:nvPicPr>
        <p:blipFill>
          <a:blip r:embed="rId1"/>
          <a:srcRect l="13819" t="18435" r="30965" b="11509"/>
          <a:stretch>
            <a:fillRect/>
          </a:stretch>
        </p:blipFill>
        <p:spPr>
          <a:xfrm>
            <a:off x="424815" y="222250"/>
            <a:ext cx="1304925" cy="1241425"/>
          </a:xfrm>
          <a:prstGeom prst="ellipse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2"/>
          <a:srcRect l="5502" t="2686" b="8304"/>
          <a:stretch>
            <a:fillRect/>
          </a:stretch>
        </p:blipFill>
        <p:spPr>
          <a:xfrm>
            <a:off x="2402205" y="1059815"/>
            <a:ext cx="7359015" cy="5273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-1" y="6485303"/>
            <a:ext cx="2160000" cy="365125"/>
          </a:xfrm>
        </p:spPr>
        <p:txBody>
          <a:bodyPr/>
          <a:lstStyle/>
          <a:p>
            <a:pPr algn="r"/>
            <a:fld id="{58F2E27E-B374-4005-AEAD-BCC01DB16CA8}" type="datetime1">
              <a:rPr lang="pt-BR" sz="2000" b="1" smtClean="0">
                <a:solidFill>
                  <a:srgbClr val="00CC99"/>
                </a:solidFill>
                <a:latin typeface="Lucida Sans" panose="020B0602030504020204" pitchFamily="34" charset="0"/>
              </a:rPr>
            </a:fld>
            <a:endParaRPr lang="pt-BR" sz="2000" b="1" dirty="0">
              <a:solidFill>
                <a:srgbClr val="00CC99"/>
              </a:solidFill>
              <a:latin typeface="Lucida Sans" panose="020B0602030504020204" pitchFamily="34" charset="0"/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10869768" y="6485302"/>
            <a:ext cx="1322231" cy="365125"/>
          </a:xfrm>
        </p:spPr>
        <p:txBody>
          <a:bodyPr/>
          <a:lstStyle/>
          <a:p>
            <a:pPr algn="l"/>
            <a:fld id="{906FBF49-B478-4ADD-BF6E-7B8E9CD81C71}" type="slidenum">
              <a:rPr lang="pt-BR" sz="2000" b="1" smtClean="0">
                <a:solidFill>
                  <a:srgbClr val="00CC99"/>
                </a:solidFill>
                <a:latin typeface="Lucida Sans" panose="020B0602030504020204" pitchFamily="34" charset="0"/>
              </a:rPr>
            </a:fld>
            <a:endParaRPr lang="pt-BR" sz="2000" b="1" dirty="0">
              <a:solidFill>
                <a:srgbClr val="00CC99"/>
              </a:solidFill>
              <a:latin typeface="Lucida Sans" panose="020B0602030504020204" pitchFamily="34" charset="0"/>
            </a:endParaRPr>
          </a:p>
        </p:txBody>
      </p:sp>
      <p:sp>
        <p:nvSpPr>
          <p:cNvPr id="13" name="CaixaDeTexto 11"/>
          <p:cNvSpPr txBox="1"/>
          <p:nvPr/>
        </p:nvSpPr>
        <p:spPr>
          <a:xfrm>
            <a:off x="1633728" y="325261"/>
            <a:ext cx="998677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altLang="pt-BR" sz="4000" b="1" dirty="0">
                <a:solidFill>
                  <a:srgbClr val="00CC99"/>
                </a:solidFill>
                <a:latin typeface="Lucida Sans" panose="020B0602030504020204" pitchFamily="34" charset="0"/>
              </a:rPr>
              <a:t>DATA ARCHITECTURE</a:t>
            </a:r>
            <a:r>
              <a:rPr lang="pt-BR" sz="3200" b="1" dirty="0">
                <a:solidFill>
                  <a:srgbClr val="00CC99"/>
                </a:solidFill>
                <a:latin typeface="Lucida Sans" panose="020B0602030504020204" pitchFamily="34" charset="0"/>
              </a:rPr>
              <a:t> </a:t>
            </a:r>
            <a:r>
              <a:rPr lang="pt-PT" altLang="pt-BR" sz="3200" b="1" dirty="0">
                <a:solidFill>
                  <a:srgbClr val="009999"/>
                </a:solidFill>
                <a:latin typeface="Lucida Sans" panose="020B0602030504020204" pitchFamily="34" charset="0"/>
              </a:rPr>
              <a:t>PIPELINES</a:t>
            </a:r>
            <a:endParaRPr lang="pt-PT" altLang="pt-BR" sz="3200" b="1" dirty="0">
              <a:solidFill>
                <a:srgbClr val="009999"/>
              </a:solidFill>
              <a:latin typeface="Lucida Sans" panose="020B0602030504020204" pitchFamily="34" charset="0"/>
            </a:endParaRPr>
          </a:p>
        </p:txBody>
      </p:sp>
      <p:sp>
        <p:nvSpPr>
          <p:cNvPr id="16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2159998" y="6485303"/>
            <a:ext cx="8709769" cy="365125"/>
          </a:xfrm>
        </p:spPr>
        <p:txBody>
          <a:bodyPr/>
          <a:lstStyle/>
          <a:p>
            <a:r>
              <a:rPr lang="pt-BR" sz="2000" b="1" dirty="0">
                <a:solidFill>
                  <a:srgbClr val="00CC99"/>
                </a:solidFill>
                <a:latin typeface="Lucida Sans" panose="020B0602030504020204" pitchFamily="34" charset="0"/>
                <a:sym typeface="+mn-ea"/>
              </a:rPr>
              <a:t>© </a:t>
            </a:r>
            <a:r>
              <a:rPr lang="pt-PT" altLang="pt-BR" sz="2000" b="1" dirty="0">
                <a:solidFill>
                  <a:srgbClr val="00CC99"/>
                </a:solidFill>
                <a:latin typeface="Lucida Sans" panose="020B0602030504020204" pitchFamily="34" charset="0"/>
                <a:sym typeface="+mn-ea"/>
              </a:rPr>
              <a:t>DATA ENGINEER: LEANDRO ALVES &lt;alves.engleandro@gmail.com&gt;</a:t>
            </a:r>
            <a:endParaRPr lang="pt-PT" altLang="pt-BR" sz="2000" b="1" dirty="0">
              <a:solidFill>
                <a:srgbClr val="00CC99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Picture 10" descr="profile 1"/>
          <p:cNvPicPr>
            <a:picLocks noChangeAspect="1"/>
          </p:cNvPicPr>
          <p:nvPr/>
        </p:nvPicPr>
        <p:blipFill>
          <a:blip r:embed="rId1"/>
          <a:srcRect l="13819" t="18435" r="30965" b="11509"/>
          <a:stretch>
            <a:fillRect/>
          </a:stretch>
        </p:blipFill>
        <p:spPr>
          <a:xfrm>
            <a:off x="424815" y="222250"/>
            <a:ext cx="1304925" cy="1241425"/>
          </a:xfrm>
          <a:prstGeom prst="ellipse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442595" y="3404235"/>
            <a:ext cx="1920240" cy="1799590"/>
            <a:chOff x="625" y="4186"/>
            <a:chExt cx="3024" cy="2834"/>
          </a:xfrm>
        </p:grpSpPr>
        <p:grpSp>
          <p:nvGrpSpPr>
            <p:cNvPr id="4" name="Group 3"/>
            <p:cNvGrpSpPr/>
            <p:nvPr/>
          </p:nvGrpSpPr>
          <p:grpSpPr>
            <a:xfrm rot="0">
              <a:off x="625" y="4186"/>
              <a:ext cx="3024" cy="2834"/>
              <a:chOff x="13174" y="5397"/>
              <a:chExt cx="3024" cy="2834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13174" y="5397"/>
                <a:ext cx="3024" cy="2834"/>
              </a:xfrm>
              <a:prstGeom prst="roundRect">
                <a:avLst>
                  <a:gd name="adj" fmla="val 3955"/>
                </a:avLst>
              </a:prstGeom>
              <a:solidFill>
                <a:schemeClr val="accent1">
                  <a:lumMod val="75000"/>
                  <a:alpha val="2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 anchorCtr="0"/>
              <a:p>
                <a:pPr algn="ctr"/>
                <a:endParaRPr lang="pt-PT" altLang="pt-BR" b="1" dirty="0">
                  <a:solidFill>
                    <a:srgbClr val="009999"/>
                  </a:solidFill>
                  <a:effectLst/>
                  <a:latin typeface="Lucida Sans" panose="020B0602030504020204" pitchFamily="34" charset="0"/>
                  <a:sym typeface="+mn-ea"/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13174" y="5397"/>
                <a:ext cx="3024" cy="864"/>
              </a:xfrm>
              <a:prstGeom prst="roundRect">
                <a:avLst/>
              </a:prstGeom>
              <a:solidFill>
                <a:schemeClr val="accent1">
                  <a:lumMod val="75000"/>
                  <a:alpha val="2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pt-PT" altLang="pt-BR" sz="2000" b="1" dirty="0">
                    <a:solidFill>
                      <a:schemeClr val="bg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Lucida Sans" panose="020B0602030504020204" pitchFamily="34" charset="0"/>
                    <a:sym typeface="+mn-ea"/>
                  </a:rPr>
                  <a:t>DATA SOURCE</a:t>
                </a:r>
                <a:endParaRPr lang="pt-PT" altLang="pt-BR" sz="20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Lucida Sans" panose="020B0602030504020204" pitchFamily="34" charset="0"/>
                  <a:sym typeface="+mn-ea"/>
                </a:endParaRPr>
              </a:p>
            </p:txBody>
          </p:sp>
        </p:grp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62" y="5357"/>
              <a:ext cx="1440" cy="1440"/>
            </a:xfrm>
            <a:prstGeom prst="rect">
              <a:avLst/>
            </a:prstGeom>
          </p:spPr>
        </p:pic>
      </p:grpSp>
      <p:cxnSp>
        <p:nvCxnSpPr>
          <p:cNvPr id="30" name="Elbow Connector 29"/>
          <p:cNvCxnSpPr>
            <a:stCxn id="71" idx="3"/>
            <a:endCxn id="39" idx="1"/>
          </p:cNvCxnSpPr>
          <p:nvPr/>
        </p:nvCxnSpPr>
        <p:spPr>
          <a:xfrm flipV="1">
            <a:off x="6640195" y="4631690"/>
            <a:ext cx="1409700" cy="77025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72" idx="3"/>
            <a:endCxn id="39" idx="1"/>
          </p:cNvCxnSpPr>
          <p:nvPr/>
        </p:nvCxnSpPr>
        <p:spPr>
          <a:xfrm>
            <a:off x="6568440" y="3550285"/>
            <a:ext cx="1481455" cy="1081405"/>
          </a:xfrm>
          <a:prstGeom prst="bentConnector3">
            <a:avLst>
              <a:gd name="adj1" fmla="val 51950"/>
            </a:avLst>
          </a:prstGeom>
          <a:ln w="28575">
            <a:solidFill>
              <a:schemeClr val="tx1"/>
            </a:solidFill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9782175" y="3415665"/>
            <a:ext cx="1920240" cy="1799590"/>
            <a:chOff x="15525" y="4689"/>
            <a:chExt cx="3024" cy="2834"/>
          </a:xfrm>
        </p:grpSpPr>
        <p:grpSp>
          <p:nvGrpSpPr>
            <p:cNvPr id="49" name="Group 48"/>
            <p:cNvGrpSpPr/>
            <p:nvPr/>
          </p:nvGrpSpPr>
          <p:grpSpPr>
            <a:xfrm>
              <a:off x="15525" y="4689"/>
              <a:ext cx="3024" cy="2834"/>
              <a:chOff x="15525" y="4689"/>
              <a:chExt cx="3024" cy="2834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15525" y="4689"/>
                <a:ext cx="3024" cy="2834"/>
              </a:xfrm>
              <a:prstGeom prst="roundRect">
                <a:avLst>
                  <a:gd name="adj" fmla="val 3955"/>
                </a:avLst>
              </a:prstGeom>
              <a:solidFill>
                <a:schemeClr val="accent1">
                  <a:lumMod val="75000"/>
                  <a:alpha val="2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 anchorCtr="0"/>
              <a:p>
                <a:pPr algn="ctr"/>
                <a:endParaRPr lang="pt-PT" altLang="pt-BR" b="1" dirty="0">
                  <a:solidFill>
                    <a:srgbClr val="009999"/>
                  </a:solidFill>
                  <a:effectLst/>
                  <a:latin typeface="Lucida Sans" panose="020B0602030504020204" pitchFamily="34" charset="0"/>
                  <a:sym typeface="+mn-ea"/>
                </a:endParaRP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15525" y="4689"/>
                <a:ext cx="3024" cy="864"/>
              </a:xfrm>
              <a:prstGeom prst="roundRect">
                <a:avLst/>
              </a:prstGeom>
              <a:solidFill>
                <a:schemeClr val="accent1">
                  <a:lumMod val="75000"/>
                  <a:alpha val="2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pt-PT" altLang="pt-BR" sz="2000" b="1" dirty="0">
                    <a:solidFill>
                      <a:schemeClr val="bg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Lucida Sans" panose="020B0602030504020204" pitchFamily="34" charset="0"/>
                    <a:sym typeface="+mn-ea"/>
                  </a:rPr>
                  <a:t>CLIENTS</a:t>
                </a:r>
                <a:endParaRPr lang="pt-PT" altLang="pt-BR" sz="20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Lucida Sans" panose="020B0602030504020204" pitchFamily="34" charset="0"/>
                  <a:sym typeface="+mn-ea"/>
                </a:endParaRPr>
              </a:p>
            </p:txBody>
          </p:sp>
        </p:grpSp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/>
            <a:srcRect t="3238" b="8119"/>
            <a:stretch>
              <a:fillRect/>
            </a:stretch>
          </p:blipFill>
          <p:spPr>
            <a:xfrm>
              <a:off x="15798" y="5841"/>
              <a:ext cx="1056" cy="1008"/>
            </a:xfrm>
            <a:prstGeom prst="ellipse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286" y="6187"/>
              <a:ext cx="1531" cy="1152"/>
            </a:xfrm>
            <a:prstGeom prst="rect">
              <a:avLst/>
            </a:prstGeom>
          </p:spPr>
        </p:pic>
      </p:grpSp>
      <p:grpSp>
        <p:nvGrpSpPr>
          <p:cNvPr id="61" name="Group 60"/>
          <p:cNvGrpSpPr/>
          <p:nvPr/>
        </p:nvGrpSpPr>
        <p:grpSpPr>
          <a:xfrm rot="0">
            <a:off x="4895850" y="1597025"/>
            <a:ext cx="2286000" cy="4489450"/>
            <a:chOff x="14310" y="5397"/>
            <a:chExt cx="3600" cy="7070"/>
          </a:xfrm>
        </p:grpSpPr>
        <p:sp>
          <p:nvSpPr>
            <p:cNvPr id="62" name="Rounded Rectangle 61"/>
            <p:cNvSpPr/>
            <p:nvPr/>
          </p:nvSpPr>
          <p:spPr>
            <a:xfrm>
              <a:off x="14310" y="5397"/>
              <a:ext cx="3600" cy="7070"/>
            </a:xfrm>
            <a:prstGeom prst="roundRect">
              <a:avLst>
                <a:gd name="adj" fmla="val 3955"/>
              </a:avLst>
            </a:prstGeom>
            <a:solidFill>
              <a:schemeClr val="accent1">
                <a:lumMod val="75000"/>
                <a:alpha val="2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 anchorCtr="0"/>
            <a:p>
              <a:pPr algn="ctr"/>
              <a:endParaRPr lang="pt-PT" altLang="pt-BR" b="1" dirty="0">
                <a:solidFill>
                  <a:srgbClr val="009999"/>
                </a:solidFill>
                <a:effectLst/>
                <a:latin typeface="Lucida Sans" panose="020B0602030504020204" pitchFamily="34" charset="0"/>
                <a:sym typeface="+mn-ea"/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14310" y="5397"/>
              <a:ext cx="3600" cy="1008"/>
            </a:xfrm>
            <a:prstGeom prst="roundRect">
              <a:avLst/>
            </a:prstGeom>
            <a:solidFill>
              <a:schemeClr val="accent1">
                <a:lumMod val="75000"/>
                <a:alpha val="2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pt-PT" altLang="pt-BR" sz="20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Lucida Sans" panose="020B0602030504020204" pitchFamily="34" charset="0"/>
                  <a:sym typeface="+mn-ea"/>
                </a:rPr>
                <a:t>LAMBADA (</a:t>
              </a:r>
              <a:r>
                <a:rPr lang="pt-PT" altLang="pt-BR" sz="20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Standard Symbols PS" panose="05050102010706020507" charset="0"/>
                  <a:cs typeface="Standard Symbols PS" panose="05050102010706020507" charset="0"/>
                  <a:sym typeface="+mn-ea"/>
                </a:rPr>
                <a:t>l</a:t>
              </a:r>
              <a:r>
                <a:rPr lang="pt-PT" altLang="pt-BR" sz="20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Lucida Sans" panose="020B0602030504020204" pitchFamily="34" charset="0"/>
                  <a:sym typeface="+mn-ea"/>
                </a:rPr>
                <a:t>) PIPELINE</a:t>
              </a:r>
              <a:endParaRPr lang="pt-PT" altLang="pt-BR" sz="2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Sans" panose="020B0602030504020204" pitchFamily="34" charset="0"/>
                <a:sym typeface="+mn-ea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643505" y="3427095"/>
            <a:ext cx="1920240" cy="1788160"/>
            <a:chOff x="3803" y="4707"/>
            <a:chExt cx="3024" cy="2816"/>
          </a:xfrm>
        </p:grpSpPr>
        <p:grpSp>
          <p:nvGrpSpPr>
            <p:cNvPr id="55" name="Group 54"/>
            <p:cNvGrpSpPr/>
            <p:nvPr/>
          </p:nvGrpSpPr>
          <p:grpSpPr>
            <a:xfrm rot="0">
              <a:off x="3803" y="4707"/>
              <a:ext cx="3024" cy="2816"/>
              <a:chOff x="14310" y="5397"/>
              <a:chExt cx="3024" cy="2816"/>
            </a:xfrm>
          </p:grpSpPr>
          <p:sp>
            <p:nvSpPr>
              <p:cNvPr id="56" name="Rounded Rectangle 55"/>
              <p:cNvSpPr/>
              <p:nvPr/>
            </p:nvSpPr>
            <p:spPr>
              <a:xfrm>
                <a:off x="14310" y="5397"/>
                <a:ext cx="3024" cy="2816"/>
              </a:xfrm>
              <a:prstGeom prst="roundRect">
                <a:avLst>
                  <a:gd name="adj" fmla="val 3955"/>
                </a:avLst>
              </a:prstGeom>
              <a:solidFill>
                <a:schemeClr val="accent1">
                  <a:lumMod val="75000"/>
                  <a:alpha val="2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 anchorCtr="0"/>
              <a:p>
                <a:pPr algn="ctr"/>
                <a:endParaRPr lang="pt-PT" altLang="pt-BR" b="1" dirty="0">
                  <a:solidFill>
                    <a:srgbClr val="009999"/>
                  </a:solidFill>
                  <a:effectLst/>
                  <a:latin typeface="Lucida Sans" panose="020B0602030504020204" pitchFamily="34" charset="0"/>
                  <a:sym typeface="+mn-ea"/>
                </a:endParaRPr>
              </a:p>
            </p:txBody>
          </p:sp>
          <p:sp>
            <p:nvSpPr>
              <p:cNvPr id="57" name="Rounded Rectangle 56"/>
              <p:cNvSpPr/>
              <p:nvPr/>
            </p:nvSpPr>
            <p:spPr>
              <a:xfrm>
                <a:off x="14310" y="5397"/>
                <a:ext cx="3024" cy="1008"/>
              </a:xfrm>
              <a:prstGeom prst="roundRect">
                <a:avLst/>
              </a:prstGeom>
              <a:solidFill>
                <a:schemeClr val="accent1">
                  <a:lumMod val="75000"/>
                  <a:alpha val="2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pt-PT" altLang="pt-BR" sz="2000" b="1" dirty="0">
                    <a:solidFill>
                      <a:schemeClr val="bg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Lucida Sans" panose="020B0602030504020204" pitchFamily="34" charset="0"/>
                    <a:sym typeface="+mn-ea"/>
                  </a:rPr>
                  <a:t>DATA LAKE</a:t>
                </a:r>
                <a:endParaRPr lang="pt-PT" altLang="pt-BR" sz="20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Lucida Sans" panose="020B0602030504020204" pitchFamily="34" charset="0"/>
                  <a:sym typeface="+mn-ea"/>
                </a:endParaRPr>
              </a:p>
            </p:txBody>
          </p:sp>
        </p:grpSp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06" y="5895"/>
              <a:ext cx="1418" cy="1418"/>
            </a:xfrm>
            <a:prstGeom prst="rect">
              <a:avLst/>
            </a:prstGeom>
          </p:spPr>
        </p:pic>
      </p:grpSp>
      <p:grpSp>
        <p:nvGrpSpPr>
          <p:cNvPr id="43" name="Group 42"/>
          <p:cNvGrpSpPr/>
          <p:nvPr/>
        </p:nvGrpSpPr>
        <p:grpSpPr>
          <a:xfrm>
            <a:off x="7541260" y="3427095"/>
            <a:ext cx="1920240" cy="1788160"/>
            <a:chOff x="12446" y="4707"/>
            <a:chExt cx="3024" cy="2816"/>
          </a:xfrm>
        </p:grpSpPr>
        <p:sp>
          <p:nvSpPr>
            <p:cNvPr id="8" name="Rounded Rectangle 7"/>
            <p:cNvSpPr/>
            <p:nvPr/>
          </p:nvSpPr>
          <p:spPr>
            <a:xfrm>
              <a:off x="12446" y="4707"/>
              <a:ext cx="3024" cy="2816"/>
            </a:xfrm>
            <a:prstGeom prst="roundRect">
              <a:avLst>
                <a:gd name="adj" fmla="val 3955"/>
              </a:avLst>
            </a:prstGeom>
            <a:solidFill>
              <a:schemeClr val="accent1">
                <a:lumMod val="75000"/>
                <a:alpha val="2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 anchorCtr="0"/>
            <a:p>
              <a:pPr algn="ctr"/>
              <a:endParaRPr lang="pt-PT" altLang="pt-BR" b="1" dirty="0">
                <a:solidFill>
                  <a:srgbClr val="009999"/>
                </a:solidFill>
                <a:effectLst/>
                <a:latin typeface="Lucida Sans" panose="020B0602030504020204" pitchFamily="34" charset="0"/>
                <a:sym typeface="+mn-ea"/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12446" y="4707"/>
              <a:ext cx="3024" cy="1008"/>
            </a:xfrm>
            <a:prstGeom prst="roundRect">
              <a:avLst/>
            </a:prstGeom>
            <a:solidFill>
              <a:schemeClr val="accent1">
                <a:lumMod val="75000"/>
                <a:alpha val="2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pt-PT" altLang="pt-BR" sz="20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Lucida Sans" panose="020B0602030504020204" pitchFamily="34" charset="0"/>
                  <a:sym typeface="+mn-ea"/>
                </a:rPr>
                <a:t>WAREHOUSE</a:t>
              </a:r>
              <a:endParaRPr lang="pt-PT" altLang="pt-BR" sz="2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Sans" panose="020B0602030504020204" pitchFamily="34" charset="0"/>
                <a:sym typeface="+mn-ea"/>
              </a:endParaRPr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47" y="5884"/>
              <a:ext cx="1423" cy="1440"/>
            </a:xfrm>
            <a:prstGeom prst="rect">
              <a:avLst/>
            </a:prstGeom>
          </p:spPr>
        </p:pic>
      </p:grpSp>
      <p:grpSp>
        <p:nvGrpSpPr>
          <p:cNvPr id="46" name="Group 45"/>
          <p:cNvGrpSpPr/>
          <p:nvPr/>
        </p:nvGrpSpPr>
        <p:grpSpPr>
          <a:xfrm rot="0">
            <a:off x="5078730" y="2323465"/>
            <a:ext cx="1920240" cy="1788160"/>
            <a:chOff x="14310" y="5397"/>
            <a:chExt cx="3024" cy="2816"/>
          </a:xfrm>
        </p:grpSpPr>
        <p:sp>
          <p:nvSpPr>
            <p:cNvPr id="47" name="Rounded Rectangle 46"/>
            <p:cNvSpPr/>
            <p:nvPr/>
          </p:nvSpPr>
          <p:spPr>
            <a:xfrm>
              <a:off x="14310" y="5397"/>
              <a:ext cx="3024" cy="2816"/>
            </a:xfrm>
            <a:prstGeom prst="roundRect">
              <a:avLst>
                <a:gd name="adj" fmla="val 3955"/>
              </a:avLst>
            </a:prstGeom>
            <a:solidFill>
              <a:schemeClr val="accent1">
                <a:lumMod val="75000"/>
                <a:alpha val="2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 anchorCtr="0"/>
            <a:p>
              <a:pPr algn="ctr"/>
              <a:endParaRPr lang="pt-PT" altLang="pt-BR" b="1" dirty="0">
                <a:solidFill>
                  <a:srgbClr val="009999"/>
                </a:solidFill>
                <a:effectLst/>
                <a:latin typeface="Lucida Sans" panose="020B0602030504020204" pitchFamily="34" charset="0"/>
                <a:sym typeface="+mn-ea"/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14310" y="5397"/>
              <a:ext cx="3024" cy="1008"/>
            </a:xfrm>
            <a:prstGeom prst="roundRect">
              <a:avLst/>
            </a:prstGeom>
            <a:solidFill>
              <a:schemeClr val="accent1">
                <a:lumMod val="75000"/>
                <a:alpha val="2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pt-PT" altLang="pt-BR" sz="20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Lucida Sans" panose="020B0602030504020204" pitchFamily="34" charset="0"/>
                  <a:sym typeface="+mn-ea"/>
                </a:rPr>
                <a:t>BATCH LAYER</a:t>
              </a:r>
              <a:endParaRPr lang="pt-PT" altLang="pt-BR" sz="2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Sans" panose="020B0602030504020204" pitchFamily="34" charset="0"/>
                <a:sym typeface="+mn-ea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 rot="0">
            <a:off x="5078730" y="4205605"/>
            <a:ext cx="1920240" cy="1788160"/>
            <a:chOff x="14310" y="5397"/>
            <a:chExt cx="3024" cy="2816"/>
          </a:xfrm>
        </p:grpSpPr>
        <p:sp>
          <p:nvSpPr>
            <p:cNvPr id="58" name="Rounded Rectangle 57"/>
            <p:cNvSpPr/>
            <p:nvPr/>
          </p:nvSpPr>
          <p:spPr>
            <a:xfrm>
              <a:off x="14310" y="5397"/>
              <a:ext cx="3024" cy="2816"/>
            </a:xfrm>
            <a:prstGeom prst="roundRect">
              <a:avLst>
                <a:gd name="adj" fmla="val 3955"/>
              </a:avLst>
            </a:prstGeom>
            <a:solidFill>
              <a:schemeClr val="accent1">
                <a:lumMod val="75000"/>
                <a:alpha val="2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 anchorCtr="0"/>
            <a:p>
              <a:pPr algn="ctr"/>
              <a:endParaRPr lang="pt-PT" altLang="pt-BR" b="1" dirty="0">
                <a:solidFill>
                  <a:srgbClr val="009999"/>
                </a:solidFill>
                <a:effectLst/>
                <a:latin typeface="Lucida Sans" panose="020B0602030504020204" pitchFamily="34" charset="0"/>
                <a:sym typeface="+mn-ea"/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4310" y="5397"/>
              <a:ext cx="3024" cy="1008"/>
            </a:xfrm>
            <a:prstGeom prst="roundRect">
              <a:avLst/>
            </a:prstGeom>
            <a:solidFill>
              <a:schemeClr val="accent1">
                <a:lumMod val="75000"/>
                <a:alpha val="2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pt-PT" altLang="pt-BR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Lucida Sans" panose="020B0602030504020204" pitchFamily="34" charset="0"/>
                  <a:sym typeface="+mn-ea"/>
                </a:rPr>
                <a:t>SPEED LAYER</a:t>
              </a:r>
              <a:endParaRPr lang="pt-PT" altLang="pt-BR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Sans" panose="020B0602030504020204" pitchFamily="34" charset="0"/>
                <a:sym typeface="+mn-ea"/>
              </a:endParaRPr>
            </a:p>
          </p:txBody>
        </p:sp>
      </p:grpSp>
      <p:cxnSp>
        <p:nvCxnSpPr>
          <p:cNvPr id="68" name="Elbow Connector 67"/>
          <p:cNvCxnSpPr>
            <a:stCxn id="67" idx="3"/>
            <a:endCxn id="72" idx="1"/>
          </p:cNvCxnSpPr>
          <p:nvPr/>
        </p:nvCxnSpPr>
        <p:spPr>
          <a:xfrm flipV="1">
            <a:off x="4053840" y="3550285"/>
            <a:ext cx="1417320" cy="1081405"/>
          </a:xfrm>
          <a:prstGeom prst="bentConnector3">
            <a:avLst>
              <a:gd name="adj1" fmla="val 49014"/>
            </a:avLst>
          </a:prstGeom>
          <a:ln w="28575">
            <a:solidFill>
              <a:schemeClr val="tx1"/>
            </a:solidFill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>
            <a:off x="2017395" y="4631690"/>
            <a:ext cx="1116965" cy="0"/>
          </a:xfrm>
          <a:prstGeom prst="bentConnector3">
            <a:avLst>
              <a:gd name="adj1" fmla="val 50028"/>
            </a:avLst>
          </a:prstGeom>
          <a:ln w="28575">
            <a:solidFill>
              <a:schemeClr val="tx1"/>
            </a:solidFill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 flipV="1">
            <a:off x="8953500" y="4620260"/>
            <a:ext cx="962025" cy="0"/>
          </a:xfrm>
          <a:prstGeom prst="bentConnector3">
            <a:avLst>
              <a:gd name="adj1" fmla="val 50033"/>
            </a:avLst>
          </a:prstGeom>
          <a:ln w="28575">
            <a:solidFill>
              <a:schemeClr val="tx1"/>
            </a:solidFill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67" idx="3"/>
            <a:endCxn id="71" idx="1"/>
          </p:cNvCxnSpPr>
          <p:nvPr/>
        </p:nvCxnSpPr>
        <p:spPr>
          <a:xfrm>
            <a:off x="4053840" y="4631690"/>
            <a:ext cx="1384300" cy="77025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1" name="Picture 7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38140" y="4807585"/>
            <a:ext cx="1201928" cy="11887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71160" y="3001645"/>
            <a:ext cx="1097280" cy="1097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-1" y="6485303"/>
            <a:ext cx="2160000" cy="365125"/>
          </a:xfrm>
        </p:spPr>
        <p:txBody>
          <a:bodyPr/>
          <a:lstStyle/>
          <a:p>
            <a:pPr algn="r"/>
            <a:fld id="{58F2E27E-B374-4005-AEAD-BCC01DB16CA8}" type="datetime1">
              <a:rPr lang="pt-BR" sz="2000" b="1" smtClean="0">
                <a:solidFill>
                  <a:srgbClr val="00CC99"/>
                </a:solidFill>
                <a:latin typeface="Lucida Sans" panose="020B0602030504020204" pitchFamily="34" charset="0"/>
              </a:rPr>
            </a:fld>
            <a:endParaRPr lang="pt-BR" sz="2000" b="1" dirty="0">
              <a:solidFill>
                <a:srgbClr val="00CC99"/>
              </a:solidFill>
              <a:latin typeface="Lucida Sans" panose="020B0602030504020204" pitchFamily="34" charset="0"/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10869768" y="6485302"/>
            <a:ext cx="1322231" cy="365125"/>
          </a:xfrm>
        </p:spPr>
        <p:txBody>
          <a:bodyPr/>
          <a:lstStyle/>
          <a:p>
            <a:pPr algn="l"/>
            <a:fld id="{906FBF49-B478-4ADD-BF6E-7B8E9CD81C71}" type="slidenum">
              <a:rPr lang="pt-BR" sz="2000" b="1" smtClean="0">
                <a:solidFill>
                  <a:srgbClr val="00CC99"/>
                </a:solidFill>
                <a:latin typeface="Lucida Sans" panose="020B0602030504020204" pitchFamily="34" charset="0"/>
              </a:rPr>
            </a:fld>
            <a:endParaRPr lang="pt-BR" sz="2000" b="1" dirty="0">
              <a:solidFill>
                <a:srgbClr val="00CC99"/>
              </a:solidFill>
              <a:latin typeface="Lucida Sans" panose="020B0602030504020204" pitchFamily="34" charset="0"/>
            </a:endParaRPr>
          </a:p>
        </p:txBody>
      </p:sp>
      <p:sp>
        <p:nvSpPr>
          <p:cNvPr id="13" name="CaixaDeTexto 11"/>
          <p:cNvSpPr txBox="1"/>
          <p:nvPr/>
        </p:nvSpPr>
        <p:spPr>
          <a:xfrm>
            <a:off x="1633728" y="325261"/>
            <a:ext cx="998677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altLang="pt-BR" sz="4000" b="1" dirty="0">
                <a:solidFill>
                  <a:srgbClr val="00CC99"/>
                </a:solidFill>
                <a:latin typeface="Lucida Sans" panose="020B0602030504020204" pitchFamily="34" charset="0"/>
              </a:rPr>
              <a:t>DATA ARCHITECTURE</a:t>
            </a:r>
            <a:r>
              <a:rPr lang="pt-BR" sz="3200" b="1" dirty="0">
                <a:solidFill>
                  <a:srgbClr val="00CC99"/>
                </a:solidFill>
                <a:latin typeface="Lucida Sans" panose="020B0602030504020204" pitchFamily="34" charset="0"/>
              </a:rPr>
              <a:t> </a:t>
            </a:r>
            <a:r>
              <a:rPr lang="pt-PT" altLang="pt-BR" sz="3200" b="1" dirty="0">
                <a:solidFill>
                  <a:srgbClr val="009999"/>
                </a:solidFill>
                <a:latin typeface="Lucida Sans" panose="020B0602030504020204" pitchFamily="34" charset="0"/>
              </a:rPr>
              <a:t>PIPELINES</a:t>
            </a:r>
            <a:endParaRPr lang="pt-PT" altLang="pt-BR" sz="3200" b="1" dirty="0">
              <a:solidFill>
                <a:srgbClr val="009999"/>
              </a:solidFill>
              <a:latin typeface="Lucida Sans" panose="020B0602030504020204" pitchFamily="34" charset="0"/>
            </a:endParaRPr>
          </a:p>
        </p:txBody>
      </p:sp>
      <p:sp>
        <p:nvSpPr>
          <p:cNvPr id="16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2159998" y="6485303"/>
            <a:ext cx="8709769" cy="365125"/>
          </a:xfrm>
        </p:spPr>
        <p:txBody>
          <a:bodyPr/>
          <a:lstStyle/>
          <a:p>
            <a:r>
              <a:rPr lang="pt-BR" sz="2000" b="1" dirty="0">
                <a:solidFill>
                  <a:srgbClr val="00CC99"/>
                </a:solidFill>
                <a:latin typeface="Lucida Sans" panose="020B0602030504020204" pitchFamily="34" charset="0"/>
                <a:sym typeface="+mn-ea"/>
              </a:rPr>
              <a:t>© </a:t>
            </a:r>
            <a:r>
              <a:rPr lang="pt-PT" altLang="pt-BR" sz="2000" b="1" dirty="0">
                <a:solidFill>
                  <a:srgbClr val="00CC99"/>
                </a:solidFill>
                <a:latin typeface="Lucida Sans" panose="020B0602030504020204" pitchFamily="34" charset="0"/>
                <a:sym typeface="+mn-ea"/>
              </a:rPr>
              <a:t>DATA ENGINEER: LEANDRO ALVES &lt;alves.engleandro@gmail.com&gt;</a:t>
            </a:r>
            <a:endParaRPr lang="pt-PT" altLang="pt-BR" sz="2000" b="1" dirty="0">
              <a:solidFill>
                <a:srgbClr val="00CC99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Picture 10" descr="profile 1"/>
          <p:cNvPicPr>
            <a:picLocks noChangeAspect="1"/>
          </p:cNvPicPr>
          <p:nvPr/>
        </p:nvPicPr>
        <p:blipFill>
          <a:blip r:embed="rId1"/>
          <a:srcRect l="13819" t="18435" r="30965" b="11509"/>
          <a:stretch>
            <a:fillRect/>
          </a:stretch>
        </p:blipFill>
        <p:spPr>
          <a:xfrm>
            <a:off x="424815" y="222250"/>
            <a:ext cx="1304925" cy="1241425"/>
          </a:xfrm>
          <a:prstGeom prst="ellipse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442595" y="3404235"/>
            <a:ext cx="1920240" cy="1799590"/>
            <a:chOff x="625" y="4186"/>
            <a:chExt cx="3024" cy="2834"/>
          </a:xfrm>
        </p:grpSpPr>
        <p:grpSp>
          <p:nvGrpSpPr>
            <p:cNvPr id="4" name="Group 3"/>
            <p:cNvGrpSpPr/>
            <p:nvPr/>
          </p:nvGrpSpPr>
          <p:grpSpPr>
            <a:xfrm rot="0">
              <a:off x="625" y="4186"/>
              <a:ext cx="3024" cy="2834"/>
              <a:chOff x="13174" y="5397"/>
              <a:chExt cx="3024" cy="2834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13174" y="5397"/>
                <a:ext cx="3024" cy="2834"/>
              </a:xfrm>
              <a:prstGeom prst="roundRect">
                <a:avLst>
                  <a:gd name="adj" fmla="val 3955"/>
                </a:avLst>
              </a:prstGeom>
              <a:solidFill>
                <a:schemeClr val="accent1">
                  <a:lumMod val="75000"/>
                  <a:alpha val="2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 anchorCtr="0"/>
              <a:p>
                <a:pPr algn="ctr"/>
                <a:endParaRPr lang="pt-PT" altLang="pt-BR" b="1" dirty="0">
                  <a:solidFill>
                    <a:srgbClr val="009999"/>
                  </a:solidFill>
                  <a:effectLst/>
                  <a:latin typeface="Lucida Sans" panose="020B0602030504020204" pitchFamily="34" charset="0"/>
                  <a:sym typeface="+mn-ea"/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13174" y="5397"/>
                <a:ext cx="3024" cy="864"/>
              </a:xfrm>
              <a:prstGeom prst="roundRect">
                <a:avLst/>
              </a:prstGeom>
              <a:solidFill>
                <a:schemeClr val="accent1">
                  <a:lumMod val="75000"/>
                  <a:alpha val="2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pt-PT" altLang="pt-BR" sz="2000" b="1" dirty="0">
                    <a:solidFill>
                      <a:schemeClr val="bg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Lucida Sans" panose="020B0602030504020204" pitchFamily="34" charset="0"/>
                    <a:sym typeface="+mn-ea"/>
                  </a:rPr>
                  <a:t>DATA SOURCE</a:t>
                </a:r>
                <a:endParaRPr lang="pt-PT" altLang="pt-BR" sz="20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Lucida Sans" panose="020B0602030504020204" pitchFamily="34" charset="0"/>
                  <a:sym typeface="+mn-ea"/>
                </a:endParaRPr>
              </a:p>
            </p:txBody>
          </p:sp>
        </p:grp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62" y="5357"/>
              <a:ext cx="1440" cy="1440"/>
            </a:xfrm>
            <a:prstGeom prst="rect">
              <a:avLst/>
            </a:prstGeom>
          </p:spPr>
        </p:pic>
      </p:grpSp>
      <p:cxnSp>
        <p:nvCxnSpPr>
          <p:cNvPr id="30" name="Elbow Connector 29"/>
          <p:cNvCxnSpPr>
            <a:stCxn id="71" idx="3"/>
            <a:endCxn id="39" idx="1"/>
          </p:cNvCxnSpPr>
          <p:nvPr/>
        </p:nvCxnSpPr>
        <p:spPr>
          <a:xfrm flipV="1">
            <a:off x="6640195" y="4631690"/>
            <a:ext cx="1409700" cy="190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9782175" y="3415665"/>
            <a:ext cx="1920240" cy="1799590"/>
            <a:chOff x="15525" y="4689"/>
            <a:chExt cx="3024" cy="2834"/>
          </a:xfrm>
        </p:grpSpPr>
        <p:grpSp>
          <p:nvGrpSpPr>
            <p:cNvPr id="49" name="Group 48"/>
            <p:cNvGrpSpPr/>
            <p:nvPr/>
          </p:nvGrpSpPr>
          <p:grpSpPr>
            <a:xfrm>
              <a:off x="15525" y="4689"/>
              <a:ext cx="3024" cy="2834"/>
              <a:chOff x="15525" y="4689"/>
              <a:chExt cx="3024" cy="2834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15525" y="4689"/>
                <a:ext cx="3024" cy="2834"/>
              </a:xfrm>
              <a:prstGeom prst="roundRect">
                <a:avLst>
                  <a:gd name="adj" fmla="val 3955"/>
                </a:avLst>
              </a:prstGeom>
              <a:solidFill>
                <a:schemeClr val="accent1">
                  <a:lumMod val="75000"/>
                  <a:alpha val="2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 anchorCtr="0"/>
              <a:p>
                <a:pPr algn="ctr"/>
                <a:endParaRPr lang="pt-PT" altLang="pt-BR" b="1" dirty="0">
                  <a:solidFill>
                    <a:srgbClr val="009999"/>
                  </a:solidFill>
                  <a:effectLst/>
                  <a:latin typeface="Lucida Sans" panose="020B0602030504020204" pitchFamily="34" charset="0"/>
                  <a:sym typeface="+mn-ea"/>
                </a:endParaRP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15525" y="4689"/>
                <a:ext cx="3024" cy="864"/>
              </a:xfrm>
              <a:prstGeom prst="roundRect">
                <a:avLst/>
              </a:prstGeom>
              <a:solidFill>
                <a:schemeClr val="accent1">
                  <a:lumMod val="75000"/>
                  <a:alpha val="2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pt-PT" altLang="pt-BR" sz="2000" b="1" dirty="0">
                    <a:solidFill>
                      <a:schemeClr val="bg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Lucida Sans" panose="020B0602030504020204" pitchFamily="34" charset="0"/>
                    <a:sym typeface="+mn-ea"/>
                  </a:rPr>
                  <a:t>CLIENTS</a:t>
                </a:r>
                <a:endParaRPr lang="pt-PT" altLang="pt-BR" sz="20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Lucida Sans" panose="020B0602030504020204" pitchFamily="34" charset="0"/>
                  <a:sym typeface="+mn-ea"/>
                </a:endParaRPr>
              </a:p>
            </p:txBody>
          </p:sp>
        </p:grpSp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/>
            <a:srcRect t="3238" b="8119"/>
            <a:stretch>
              <a:fillRect/>
            </a:stretch>
          </p:blipFill>
          <p:spPr>
            <a:xfrm>
              <a:off x="15798" y="5841"/>
              <a:ext cx="1056" cy="1008"/>
            </a:xfrm>
            <a:prstGeom prst="ellipse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286" y="6187"/>
              <a:ext cx="1531" cy="1152"/>
            </a:xfrm>
            <a:prstGeom prst="rect">
              <a:avLst/>
            </a:prstGeom>
          </p:spPr>
        </p:pic>
      </p:grpSp>
      <p:grpSp>
        <p:nvGrpSpPr>
          <p:cNvPr id="61" name="Group 60"/>
          <p:cNvGrpSpPr/>
          <p:nvPr/>
        </p:nvGrpSpPr>
        <p:grpSpPr>
          <a:xfrm rot="0">
            <a:off x="4895850" y="2588895"/>
            <a:ext cx="2286000" cy="2834640"/>
            <a:chOff x="14310" y="5397"/>
            <a:chExt cx="3600" cy="4320"/>
          </a:xfrm>
        </p:grpSpPr>
        <p:sp>
          <p:nvSpPr>
            <p:cNvPr id="62" name="Rounded Rectangle 61"/>
            <p:cNvSpPr/>
            <p:nvPr/>
          </p:nvSpPr>
          <p:spPr>
            <a:xfrm>
              <a:off x="14310" y="5397"/>
              <a:ext cx="3600" cy="4320"/>
            </a:xfrm>
            <a:prstGeom prst="roundRect">
              <a:avLst>
                <a:gd name="adj" fmla="val 3955"/>
              </a:avLst>
            </a:prstGeom>
            <a:solidFill>
              <a:schemeClr val="accent1">
                <a:lumMod val="75000"/>
                <a:alpha val="2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 anchorCtr="0"/>
            <a:p>
              <a:pPr algn="ctr"/>
              <a:endParaRPr lang="pt-PT" altLang="pt-BR" b="1" dirty="0">
                <a:solidFill>
                  <a:srgbClr val="009999"/>
                </a:solidFill>
                <a:effectLst/>
                <a:latin typeface="Lucida Sans" panose="020B0602030504020204" pitchFamily="34" charset="0"/>
                <a:sym typeface="+mn-ea"/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14310" y="5397"/>
              <a:ext cx="3600" cy="1008"/>
            </a:xfrm>
            <a:prstGeom prst="roundRect">
              <a:avLst/>
            </a:prstGeom>
            <a:solidFill>
              <a:schemeClr val="accent1">
                <a:lumMod val="75000"/>
                <a:alpha val="2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pt-PT" altLang="pt-BR" sz="20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Lucida Sans" panose="020B0602030504020204" pitchFamily="34" charset="0"/>
                  <a:sym typeface="+mn-ea"/>
                </a:rPr>
                <a:t>KAPPA (</a:t>
              </a:r>
              <a:r>
                <a:rPr lang="pt-PT" altLang="pt-BR" sz="20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Standard Symbols PS" panose="05050102010706020507" charset="0"/>
                  <a:cs typeface="Standard Symbols PS" panose="05050102010706020507" charset="0"/>
                  <a:sym typeface="+mn-ea"/>
                </a:rPr>
                <a:t>k</a:t>
              </a:r>
              <a:r>
                <a:rPr lang="pt-PT" altLang="pt-BR" sz="20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Lucida Sans" panose="020B0602030504020204" pitchFamily="34" charset="0"/>
                  <a:sym typeface="+mn-ea"/>
                </a:rPr>
                <a:t>) PIPELINE</a:t>
              </a:r>
              <a:endParaRPr lang="pt-PT" altLang="pt-BR" sz="2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Sans" panose="020B0602030504020204" pitchFamily="34" charset="0"/>
                <a:sym typeface="+mn-ea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643505" y="3427095"/>
            <a:ext cx="1920240" cy="1788160"/>
            <a:chOff x="3803" y="4707"/>
            <a:chExt cx="3024" cy="2816"/>
          </a:xfrm>
        </p:grpSpPr>
        <p:grpSp>
          <p:nvGrpSpPr>
            <p:cNvPr id="55" name="Group 54"/>
            <p:cNvGrpSpPr/>
            <p:nvPr/>
          </p:nvGrpSpPr>
          <p:grpSpPr>
            <a:xfrm rot="0">
              <a:off x="3803" y="4707"/>
              <a:ext cx="3024" cy="2816"/>
              <a:chOff x="14310" y="5397"/>
              <a:chExt cx="3024" cy="2816"/>
            </a:xfrm>
          </p:grpSpPr>
          <p:sp>
            <p:nvSpPr>
              <p:cNvPr id="56" name="Rounded Rectangle 55"/>
              <p:cNvSpPr/>
              <p:nvPr/>
            </p:nvSpPr>
            <p:spPr>
              <a:xfrm>
                <a:off x="14310" y="5397"/>
                <a:ext cx="3024" cy="2816"/>
              </a:xfrm>
              <a:prstGeom prst="roundRect">
                <a:avLst>
                  <a:gd name="adj" fmla="val 3955"/>
                </a:avLst>
              </a:prstGeom>
              <a:solidFill>
                <a:schemeClr val="accent1">
                  <a:lumMod val="75000"/>
                  <a:alpha val="2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 anchorCtr="0"/>
              <a:p>
                <a:pPr algn="ctr"/>
                <a:endParaRPr lang="pt-PT" altLang="pt-BR" b="1" dirty="0">
                  <a:solidFill>
                    <a:srgbClr val="009999"/>
                  </a:solidFill>
                  <a:effectLst/>
                  <a:latin typeface="Lucida Sans" panose="020B0602030504020204" pitchFamily="34" charset="0"/>
                  <a:sym typeface="+mn-ea"/>
                </a:endParaRPr>
              </a:p>
            </p:txBody>
          </p:sp>
          <p:sp>
            <p:nvSpPr>
              <p:cNvPr id="57" name="Rounded Rectangle 56"/>
              <p:cNvSpPr/>
              <p:nvPr/>
            </p:nvSpPr>
            <p:spPr>
              <a:xfrm>
                <a:off x="14310" y="5397"/>
                <a:ext cx="3024" cy="1008"/>
              </a:xfrm>
              <a:prstGeom prst="roundRect">
                <a:avLst/>
              </a:prstGeom>
              <a:solidFill>
                <a:schemeClr val="accent1">
                  <a:lumMod val="75000"/>
                  <a:alpha val="2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pt-PT" altLang="pt-BR" sz="2000" b="1" dirty="0">
                    <a:solidFill>
                      <a:schemeClr val="bg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Lucida Sans" panose="020B0602030504020204" pitchFamily="34" charset="0"/>
                    <a:sym typeface="+mn-ea"/>
                  </a:rPr>
                  <a:t>DATA LAKE</a:t>
                </a:r>
                <a:endParaRPr lang="pt-PT" altLang="pt-BR" sz="20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Lucida Sans" panose="020B0602030504020204" pitchFamily="34" charset="0"/>
                  <a:sym typeface="+mn-ea"/>
                </a:endParaRPr>
              </a:p>
            </p:txBody>
          </p:sp>
        </p:grpSp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06" y="5895"/>
              <a:ext cx="1418" cy="1418"/>
            </a:xfrm>
            <a:prstGeom prst="rect">
              <a:avLst/>
            </a:prstGeom>
          </p:spPr>
        </p:pic>
      </p:grpSp>
      <p:grpSp>
        <p:nvGrpSpPr>
          <p:cNvPr id="43" name="Group 42"/>
          <p:cNvGrpSpPr/>
          <p:nvPr/>
        </p:nvGrpSpPr>
        <p:grpSpPr>
          <a:xfrm>
            <a:off x="7541260" y="3427095"/>
            <a:ext cx="1920240" cy="1788160"/>
            <a:chOff x="12446" y="4707"/>
            <a:chExt cx="3024" cy="2816"/>
          </a:xfrm>
        </p:grpSpPr>
        <p:sp>
          <p:nvSpPr>
            <p:cNvPr id="8" name="Rounded Rectangle 7"/>
            <p:cNvSpPr/>
            <p:nvPr/>
          </p:nvSpPr>
          <p:spPr>
            <a:xfrm>
              <a:off x="12446" y="4707"/>
              <a:ext cx="3024" cy="2816"/>
            </a:xfrm>
            <a:prstGeom prst="roundRect">
              <a:avLst>
                <a:gd name="adj" fmla="val 3955"/>
              </a:avLst>
            </a:prstGeom>
            <a:solidFill>
              <a:schemeClr val="accent1">
                <a:lumMod val="75000"/>
                <a:alpha val="2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 anchorCtr="0"/>
            <a:p>
              <a:pPr algn="ctr"/>
              <a:endParaRPr lang="pt-PT" altLang="pt-BR" b="1" dirty="0">
                <a:solidFill>
                  <a:srgbClr val="009999"/>
                </a:solidFill>
                <a:effectLst/>
                <a:latin typeface="Lucida Sans" panose="020B0602030504020204" pitchFamily="34" charset="0"/>
                <a:sym typeface="+mn-ea"/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12446" y="4707"/>
              <a:ext cx="3024" cy="1008"/>
            </a:xfrm>
            <a:prstGeom prst="roundRect">
              <a:avLst/>
            </a:prstGeom>
            <a:solidFill>
              <a:schemeClr val="accent1">
                <a:lumMod val="75000"/>
                <a:alpha val="2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pt-PT" altLang="pt-BR" sz="20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Lucida Sans" panose="020B0602030504020204" pitchFamily="34" charset="0"/>
                  <a:sym typeface="+mn-ea"/>
                </a:rPr>
                <a:t>WAREHOUSE</a:t>
              </a:r>
              <a:endParaRPr lang="pt-PT" altLang="pt-BR" sz="2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Sans" panose="020B0602030504020204" pitchFamily="34" charset="0"/>
                <a:sym typeface="+mn-ea"/>
              </a:endParaRPr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47" y="5884"/>
              <a:ext cx="1423" cy="1440"/>
            </a:xfrm>
            <a:prstGeom prst="rect">
              <a:avLst/>
            </a:prstGeom>
          </p:spPr>
        </p:pic>
      </p:grpSp>
      <p:grpSp>
        <p:nvGrpSpPr>
          <p:cNvPr id="54" name="Group 53"/>
          <p:cNvGrpSpPr/>
          <p:nvPr/>
        </p:nvGrpSpPr>
        <p:grpSpPr>
          <a:xfrm rot="0">
            <a:off x="5078730" y="3437255"/>
            <a:ext cx="1920240" cy="1788160"/>
            <a:chOff x="14310" y="5397"/>
            <a:chExt cx="3024" cy="2816"/>
          </a:xfrm>
        </p:grpSpPr>
        <p:sp>
          <p:nvSpPr>
            <p:cNvPr id="58" name="Rounded Rectangle 57"/>
            <p:cNvSpPr/>
            <p:nvPr/>
          </p:nvSpPr>
          <p:spPr>
            <a:xfrm>
              <a:off x="14310" y="5397"/>
              <a:ext cx="3024" cy="2816"/>
            </a:xfrm>
            <a:prstGeom prst="roundRect">
              <a:avLst>
                <a:gd name="adj" fmla="val 3955"/>
              </a:avLst>
            </a:prstGeom>
            <a:solidFill>
              <a:schemeClr val="accent1">
                <a:lumMod val="75000"/>
                <a:alpha val="2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 anchorCtr="0"/>
            <a:p>
              <a:pPr algn="ctr"/>
              <a:endParaRPr lang="pt-PT" altLang="pt-BR" b="1" dirty="0">
                <a:solidFill>
                  <a:srgbClr val="009999"/>
                </a:solidFill>
                <a:effectLst/>
                <a:latin typeface="Lucida Sans" panose="020B0602030504020204" pitchFamily="34" charset="0"/>
                <a:sym typeface="+mn-ea"/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4310" y="5397"/>
              <a:ext cx="3024" cy="1008"/>
            </a:xfrm>
            <a:prstGeom prst="roundRect">
              <a:avLst/>
            </a:prstGeom>
            <a:solidFill>
              <a:schemeClr val="accent1">
                <a:lumMod val="75000"/>
                <a:alpha val="2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pt-PT" altLang="pt-BR" sz="16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Lucida Sans" panose="020B0602030504020204" pitchFamily="34" charset="0"/>
                  <a:sym typeface="+mn-ea"/>
                </a:rPr>
                <a:t>NEAR-REALTIME LAYER</a:t>
              </a:r>
              <a:endParaRPr lang="pt-PT" altLang="pt-BR" sz="16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Sans" panose="020B0602030504020204" pitchFamily="34" charset="0"/>
                <a:sym typeface="+mn-ea"/>
              </a:endParaRPr>
            </a:p>
          </p:txBody>
        </p:sp>
      </p:grpSp>
      <p:cxnSp>
        <p:nvCxnSpPr>
          <p:cNvPr id="69" name="Elbow Connector 68"/>
          <p:cNvCxnSpPr/>
          <p:nvPr/>
        </p:nvCxnSpPr>
        <p:spPr>
          <a:xfrm>
            <a:off x="2017395" y="4631690"/>
            <a:ext cx="1116965" cy="0"/>
          </a:xfrm>
          <a:prstGeom prst="bentConnector3">
            <a:avLst>
              <a:gd name="adj1" fmla="val 50028"/>
            </a:avLst>
          </a:prstGeom>
          <a:ln w="28575">
            <a:solidFill>
              <a:schemeClr val="tx1"/>
            </a:solidFill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 flipV="1">
            <a:off x="8953500" y="4620260"/>
            <a:ext cx="962025" cy="0"/>
          </a:xfrm>
          <a:prstGeom prst="bentConnector3">
            <a:avLst>
              <a:gd name="adj1" fmla="val 50033"/>
            </a:avLst>
          </a:prstGeom>
          <a:ln w="28575">
            <a:solidFill>
              <a:schemeClr val="tx1"/>
            </a:solidFill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67" idx="3"/>
            <a:endCxn id="71" idx="1"/>
          </p:cNvCxnSpPr>
          <p:nvPr/>
        </p:nvCxnSpPr>
        <p:spPr>
          <a:xfrm>
            <a:off x="4053840" y="4631690"/>
            <a:ext cx="1384300" cy="190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1" name="Picture 7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38140" y="4039235"/>
            <a:ext cx="1201928" cy="11887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-2361565" y="-405765"/>
            <a:ext cx="1652270" cy="1799590"/>
            <a:chOff x="11272" y="6157"/>
            <a:chExt cx="2602" cy="2834"/>
          </a:xfrm>
        </p:grpSpPr>
        <p:grpSp>
          <p:nvGrpSpPr>
            <p:cNvPr id="25" name="Group 24"/>
            <p:cNvGrpSpPr/>
            <p:nvPr/>
          </p:nvGrpSpPr>
          <p:grpSpPr>
            <a:xfrm rot="0">
              <a:off x="11272" y="6157"/>
              <a:ext cx="2603" cy="2834"/>
              <a:chOff x="13174" y="5397"/>
              <a:chExt cx="2603" cy="2834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13174" y="5397"/>
                <a:ext cx="2603" cy="2834"/>
              </a:xfrm>
              <a:prstGeom prst="roundRect">
                <a:avLst>
                  <a:gd name="adj" fmla="val 3955"/>
                </a:avLst>
              </a:prstGeom>
              <a:solidFill>
                <a:schemeClr val="accent1">
                  <a:lumMod val="75000"/>
                  <a:alpha val="2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 anchorCtr="0"/>
              <a:p>
                <a:pPr algn="ctr"/>
                <a:endParaRPr lang="pt-PT" altLang="pt-BR" b="1" dirty="0">
                  <a:solidFill>
                    <a:srgbClr val="009999"/>
                  </a:solidFill>
                  <a:effectLst/>
                  <a:latin typeface="Lucida Sans" panose="020B0602030504020204" pitchFamily="34" charset="0"/>
                  <a:sym typeface="+mn-ea"/>
                </a:endParaRPr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13174" y="5397"/>
                <a:ext cx="2603" cy="1152"/>
              </a:xfrm>
              <a:prstGeom prst="roundRect">
                <a:avLst/>
              </a:prstGeom>
              <a:solidFill>
                <a:schemeClr val="accent1">
                  <a:lumMod val="75000"/>
                  <a:alpha val="2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pt-PT" altLang="pt-BR" sz="2000" b="1" dirty="0">
                    <a:solidFill>
                      <a:schemeClr val="bg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Lucida Sans" panose="020B0602030504020204" pitchFamily="34" charset="0"/>
                    <a:sym typeface="+mn-ea"/>
                  </a:rPr>
                  <a:t>REST API (EC2-AWS)</a:t>
                </a:r>
                <a:endParaRPr lang="pt-PT" altLang="pt-BR" sz="20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Lucida Sans" panose="020B0602030504020204" pitchFamily="34" charset="0"/>
                  <a:sym typeface="+mn-ea"/>
                </a:endParaRPr>
              </a:p>
            </p:txBody>
          </p:sp>
        </p:grp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752" y="7555"/>
              <a:ext cx="1643" cy="1097"/>
            </a:xfrm>
            <a:prstGeom prst="rect">
              <a:avLst/>
            </a:prstGeom>
          </p:spPr>
        </p:pic>
      </p:grp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-1" y="6485303"/>
            <a:ext cx="2160000" cy="365125"/>
          </a:xfrm>
        </p:spPr>
        <p:txBody>
          <a:bodyPr/>
          <a:lstStyle/>
          <a:p>
            <a:pPr algn="r"/>
            <a:fld id="{58F2E27E-B374-4005-AEAD-BCC01DB16CA8}" type="datetime1">
              <a:rPr lang="pt-BR" sz="2000" b="1" smtClean="0">
                <a:solidFill>
                  <a:srgbClr val="00CC99"/>
                </a:solidFill>
                <a:latin typeface="Lucida Sans" panose="020B0602030504020204" pitchFamily="34" charset="0"/>
              </a:rPr>
            </a:fld>
            <a:endParaRPr lang="pt-BR" sz="2000" b="1" dirty="0">
              <a:solidFill>
                <a:srgbClr val="00CC99"/>
              </a:solidFill>
              <a:latin typeface="Lucida Sans" panose="020B0602030504020204" pitchFamily="34" charset="0"/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10869768" y="6485302"/>
            <a:ext cx="1322231" cy="365125"/>
          </a:xfrm>
        </p:spPr>
        <p:txBody>
          <a:bodyPr/>
          <a:lstStyle/>
          <a:p>
            <a:pPr algn="l"/>
            <a:fld id="{906FBF49-B478-4ADD-BF6E-7B8E9CD81C71}" type="slidenum">
              <a:rPr lang="pt-BR" sz="2000" b="1" smtClean="0">
                <a:solidFill>
                  <a:srgbClr val="00CC99"/>
                </a:solidFill>
                <a:latin typeface="Lucida Sans" panose="020B0602030504020204" pitchFamily="34" charset="0"/>
              </a:rPr>
            </a:fld>
            <a:endParaRPr lang="pt-BR" sz="2000" b="1" dirty="0">
              <a:solidFill>
                <a:srgbClr val="00CC99"/>
              </a:solidFill>
              <a:latin typeface="Lucida Sans" panose="020B0602030504020204" pitchFamily="34" charset="0"/>
            </a:endParaRPr>
          </a:p>
        </p:txBody>
      </p:sp>
      <p:sp>
        <p:nvSpPr>
          <p:cNvPr id="13" name="CaixaDeTexto 11"/>
          <p:cNvSpPr txBox="1"/>
          <p:nvPr/>
        </p:nvSpPr>
        <p:spPr>
          <a:xfrm>
            <a:off x="1633728" y="325261"/>
            <a:ext cx="998677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altLang="pt-BR" sz="4000" b="1" dirty="0">
                <a:solidFill>
                  <a:srgbClr val="00CC99"/>
                </a:solidFill>
                <a:latin typeface="Lucida Sans" panose="020B0602030504020204" pitchFamily="34" charset="0"/>
              </a:rPr>
              <a:t>DATA MODELLING</a:t>
            </a:r>
            <a:r>
              <a:rPr lang="pt-BR" sz="3200" b="1" dirty="0">
                <a:solidFill>
                  <a:srgbClr val="00CC99"/>
                </a:solidFill>
                <a:latin typeface="Lucida Sans" panose="020B0602030504020204" pitchFamily="34" charset="0"/>
              </a:rPr>
              <a:t> </a:t>
            </a:r>
            <a:r>
              <a:rPr lang="pt-PT" altLang="pt-BR" sz="3200" b="1" dirty="0">
                <a:solidFill>
                  <a:srgbClr val="009999"/>
                </a:solidFill>
                <a:latin typeface="Lucida Sans" panose="020B0602030504020204" pitchFamily="34" charset="0"/>
              </a:rPr>
              <a:t>FACT-DIMENSION</a:t>
            </a:r>
            <a:endParaRPr lang="pt-PT" altLang="pt-BR" sz="3200" b="1" dirty="0">
              <a:solidFill>
                <a:srgbClr val="009999"/>
              </a:solidFill>
              <a:latin typeface="Lucida Sans" panose="020B0602030504020204" pitchFamily="34" charset="0"/>
            </a:endParaRPr>
          </a:p>
        </p:txBody>
      </p:sp>
      <p:sp>
        <p:nvSpPr>
          <p:cNvPr id="16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2159998" y="6485303"/>
            <a:ext cx="8709769" cy="365125"/>
          </a:xfrm>
        </p:spPr>
        <p:txBody>
          <a:bodyPr/>
          <a:lstStyle/>
          <a:p>
            <a:r>
              <a:rPr lang="pt-BR" sz="2000" b="1" dirty="0">
                <a:solidFill>
                  <a:srgbClr val="00CC99"/>
                </a:solidFill>
                <a:latin typeface="Lucida Sans" panose="020B0602030504020204" pitchFamily="34" charset="0"/>
                <a:sym typeface="+mn-ea"/>
              </a:rPr>
              <a:t>© </a:t>
            </a:r>
            <a:r>
              <a:rPr lang="pt-PT" altLang="pt-BR" sz="2000" b="1" dirty="0">
                <a:solidFill>
                  <a:srgbClr val="00CC99"/>
                </a:solidFill>
                <a:latin typeface="Lucida Sans" panose="020B0602030504020204" pitchFamily="34" charset="0"/>
                <a:sym typeface="+mn-ea"/>
              </a:rPr>
              <a:t>DATA ENGINEER: LEANDRO ALVES &lt;alves.engleandro@gmail.com&gt;</a:t>
            </a:r>
            <a:endParaRPr lang="pt-PT" altLang="pt-BR" sz="2000" b="1" dirty="0">
              <a:solidFill>
                <a:srgbClr val="00CC99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Picture 10" descr="profile 1"/>
          <p:cNvPicPr>
            <a:picLocks noChangeAspect="1"/>
          </p:cNvPicPr>
          <p:nvPr/>
        </p:nvPicPr>
        <p:blipFill>
          <a:blip r:embed="rId2"/>
          <a:srcRect l="13819" t="18435" r="30965" b="11509"/>
          <a:stretch>
            <a:fillRect/>
          </a:stretch>
        </p:blipFill>
        <p:spPr>
          <a:xfrm>
            <a:off x="424815" y="222250"/>
            <a:ext cx="1304925" cy="1241425"/>
          </a:xfrm>
          <a:prstGeom prst="ellipse">
            <a:avLst/>
          </a:prstGeom>
        </p:spPr>
      </p:pic>
      <p:cxnSp>
        <p:nvCxnSpPr>
          <p:cNvPr id="108" name="Elbow Connector 107"/>
          <p:cNvCxnSpPr/>
          <p:nvPr/>
        </p:nvCxnSpPr>
        <p:spPr>
          <a:xfrm rot="10800000" flipV="1">
            <a:off x="-2197100" y="-1397000"/>
            <a:ext cx="1294765" cy="578485"/>
          </a:xfrm>
          <a:prstGeom prst="bentConnector3">
            <a:avLst>
              <a:gd name="adj1" fmla="val 49926"/>
            </a:avLst>
          </a:prstGeom>
          <a:ln w="28575">
            <a:solidFill>
              <a:schemeClr val="tx1"/>
            </a:solidFill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1" name="Picture 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4841" y="4258437"/>
            <a:ext cx="365760" cy="3657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9" name="Elbow Connector 28"/>
          <p:cNvCxnSpPr/>
          <p:nvPr/>
        </p:nvCxnSpPr>
        <p:spPr>
          <a:xfrm flipV="1">
            <a:off x="-1680210" y="2914650"/>
            <a:ext cx="1163955" cy="166370"/>
          </a:xfrm>
          <a:prstGeom prst="bentConnector3">
            <a:avLst>
              <a:gd name="adj1" fmla="val 50082"/>
            </a:avLst>
          </a:prstGeom>
          <a:ln w="28575">
            <a:solidFill>
              <a:schemeClr val="tx1"/>
            </a:solidFill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>
            <a:off x="-1680210" y="2337435"/>
            <a:ext cx="821055" cy="5715"/>
          </a:xfrm>
          <a:prstGeom prst="bentConnector3">
            <a:avLst>
              <a:gd name="adj1" fmla="val 50116"/>
            </a:avLst>
          </a:prstGeom>
          <a:ln w="28575">
            <a:solidFill>
              <a:schemeClr val="tx1"/>
            </a:solidFill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rot="10800000">
            <a:off x="-1342390" y="4923155"/>
            <a:ext cx="900430" cy="391160"/>
          </a:xfrm>
          <a:prstGeom prst="bentConnector3">
            <a:avLst>
              <a:gd name="adj1" fmla="val 49929"/>
            </a:avLst>
          </a:prstGeom>
          <a:ln w="28575">
            <a:solidFill>
              <a:schemeClr val="tx1"/>
            </a:solidFill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Text Box 76"/>
          <p:cNvSpPr txBox="1"/>
          <p:nvPr/>
        </p:nvSpPr>
        <p:spPr>
          <a:xfrm>
            <a:off x="-1165860" y="5857875"/>
            <a:ext cx="723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b="1"/>
              <a:t>SQL</a:t>
            </a:r>
            <a:endParaRPr lang="pt-PT" altLang="en-US" b="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0505" y="1816735"/>
            <a:ext cx="3902075" cy="39020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8980" y="2623185"/>
            <a:ext cx="2106930" cy="21069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2135" y="1341755"/>
            <a:ext cx="1994535" cy="1419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07245" y="1594485"/>
            <a:ext cx="1445260" cy="14452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33585" y="3503930"/>
            <a:ext cx="1490980" cy="14909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08290" y="4994275"/>
            <a:ext cx="1393825" cy="13938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/>
          <a:srcRect l="4508" t="4831" r="4508" b="4838"/>
          <a:stretch>
            <a:fillRect/>
          </a:stretch>
        </p:blipFill>
        <p:spPr>
          <a:xfrm>
            <a:off x="5481955" y="4305935"/>
            <a:ext cx="1329055" cy="1329055"/>
          </a:xfrm>
          <a:prstGeom prst="ellipse">
            <a:avLst/>
          </a:prstGeom>
        </p:spPr>
      </p:pic>
      <p:sp>
        <p:nvSpPr>
          <p:cNvPr id="12" name="Down Arrow 11"/>
          <p:cNvSpPr/>
          <p:nvPr/>
        </p:nvSpPr>
        <p:spPr>
          <a:xfrm rot="3420000">
            <a:off x="9267190" y="2691130"/>
            <a:ext cx="332105" cy="505460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 rot="19320000">
            <a:off x="7169150" y="2569210"/>
            <a:ext cx="332105" cy="505460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 rot="14040000">
            <a:off x="6891020" y="4131310"/>
            <a:ext cx="332105" cy="505460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 rot="6600000">
            <a:off x="9187180" y="3810635"/>
            <a:ext cx="332105" cy="505460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 rot="10500000">
            <a:off x="8358505" y="4373245"/>
            <a:ext cx="332105" cy="505460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-2361565" y="-405765"/>
            <a:ext cx="1652270" cy="1799590"/>
            <a:chOff x="11272" y="6157"/>
            <a:chExt cx="2602" cy="2834"/>
          </a:xfrm>
        </p:grpSpPr>
        <p:grpSp>
          <p:nvGrpSpPr>
            <p:cNvPr id="25" name="Group 24"/>
            <p:cNvGrpSpPr/>
            <p:nvPr/>
          </p:nvGrpSpPr>
          <p:grpSpPr>
            <a:xfrm rot="0">
              <a:off x="11272" y="6157"/>
              <a:ext cx="2603" cy="2834"/>
              <a:chOff x="13174" y="5397"/>
              <a:chExt cx="2603" cy="2834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13174" y="5397"/>
                <a:ext cx="2603" cy="2834"/>
              </a:xfrm>
              <a:prstGeom prst="roundRect">
                <a:avLst>
                  <a:gd name="adj" fmla="val 3955"/>
                </a:avLst>
              </a:prstGeom>
              <a:solidFill>
                <a:schemeClr val="accent1">
                  <a:lumMod val="75000"/>
                  <a:alpha val="2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 anchorCtr="0"/>
              <a:p>
                <a:pPr algn="ctr"/>
                <a:endParaRPr lang="pt-PT" altLang="pt-BR" b="1" dirty="0">
                  <a:solidFill>
                    <a:srgbClr val="009999"/>
                  </a:solidFill>
                  <a:effectLst/>
                  <a:latin typeface="Lucida Sans" panose="020B0602030504020204" pitchFamily="34" charset="0"/>
                  <a:sym typeface="+mn-ea"/>
                </a:endParaRPr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13174" y="5397"/>
                <a:ext cx="2603" cy="1152"/>
              </a:xfrm>
              <a:prstGeom prst="roundRect">
                <a:avLst/>
              </a:prstGeom>
              <a:solidFill>
                <a:schemeClr val="accent1">
                  <a:lumMod val="75000"/>
                  <a:alpha val="2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pt-PT" altLang="pt-BR" sz="2000" b="1" dirty="0">
                    <a:solidFill>
                      <a:schemeClr val="bg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Lucida Sans" panose="020B0602030504020204" pitchFamily="34" charset="0"/>
                    <a:sym typeface="+mn-ea"/>
                  </a:rPr>
                  <a:t>REST API (EC2-AWS)</a:t>
                </a:r>
                <a:endParaRPr lang="pt-PT" altLang="pt-BR" sz="20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Lucida Sans" panose="020B0602030504020204" pitchFamily="34" charset="0"/>
                  <a:sym typeface="+mn-ea"/>
                </a:endParaRPr>
              </a:p>
            </p:txBody>
          </p:sp>
        </p:grp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752" y="7555"/>
              <a:ext cx="1643" cy="1097"/>
            </a:xfrm>
            <a:prstGeom prst="rect">
              <a:avLst/>
            </a:prstGeom>
          </p:spPr>
        </p:pic>
      </p:grp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-1" y="6485303"/>
            <a:ext cx="2160000" cy="365125"/>
          </a:xfrm>
        </p:spPr>
        <p:txBody>
          <a:bodyPr/>
          <a:lstStyle/>
          <a:p>
            <a:pPr algn="r"/>
            <a:fld id="{58F2E27E-B374-4005-AEAD-BCC01DB16CA8}" type="datetime1">
              <a:rPr lang="pt-BR" sz="2000" b="1" smtClean="0">
                <a:solidFill>
                  <a:srgbClr val="00CC99"/>
                </a:solidFill>
                <a:latin typeface="Lucida Sans" panose="020B0602030504020204" pitchFamily="34" charset="0"/>
              </a:rPr>
            </a:fld>
            <a:endParaRPr lang="pt-BR" sz="2000" b="1" dirty="0">
              <a:solidFill>
                <a:srgbClr val="00CC99"/>
              </a:solidFill>
              <a:latin typeface="Lucida Sans" panose="020B0602030504020204" pitchFamily="34" charset="0"/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10869768" y="6485302"/>
            <a:ext cx="1322231" cy="365125"/>
          </a:xfrm>
        </p:spPr>
        <p:txBody>
          <a:bodyPr/>
          <a:lstStyle/>
          <a:p>
            <a:pPr algn="l"/>
            <a:fld id="{906FBF49-B478-4ADD-BF6E-7B8E9CD81C71}" type="slidenum">
              <a:rPr lang="pt-BR" sz="2000" b="1" smtClean="0">
                <a:solidFill>
                  <a:srgbClr val="00CC99"/>
                </a:solidFill>
                <a:latin typeface="Lucida Sans" panose="020B0602030504020204" pitchFamily="34" charset="0"/>
              </a:rPr>
            </a:fld>
            <a:endParaRPr lang="pt-BR" sz="2000" b="1" dirty="0">
              <a:solidFill>
                <a:srgbClr val="00CC99"/>
              </a:solidFill>
              <a:latin typeface="Lucida Sans" panose="020B0602030504020204" pitchFamily="34" charset="0"/>
            </a:endParaRPr>
          </a:p>
        </p:txBody>
      </p:sp>
      <p:sp>
        <p:nvSpPr>
          <p:cNvPr id="13" name="CaixaDeTexto 11"/>
          <p:cNvSpPr txBox="1"/>
          <p:nvPr/>
        </p:nvSpPr>
        <p:spPr>
          <a:xfrm>
            <a:off x="1633728" y="325261"/>
            <a:ext cx="998677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altLang="pt-BR" sz="4000" b="1" dirty="0">
                <a:solidFill>
                  <a:srgbClr val="00CC99"/>
                </a:solidFill>
                <a:latin typeface="Lucida Sans" panose="020B0602030504020204" pitchFamily="34" charset="0"/>
              </a:rPr>
              <a:t>DATA MODELLING</a:t>
            </a:r>
            <a:r>
              <a:rPr lang="pt-BR" sz="3200" b="1" dirty="0">
                <a:solidFill>
                  <a:srgbClr val="00CC99"/>
                </a:solidFill>
                <a:latin typeface="Lucida Sans" panose="020B0602030504020204" pitchFamily="34" charset="0"/>
              </a:rPr>
              <a:t> </a:t>
            </a:r>
            <a:r>
              <a:rPr lang="pt-PT" altLang="pt-BR" sz="3200" b="1" dirty="0">
                <a:solidFill>
                  <a:srgbClr val="009999"/>
                </a:solidFill>
                <a:latin typeface="Lucida Sans" panose="020B0602030504020204" pitchFamily="34" charset="0"/>
              </a:rPr>
              <a:t>FACT-DIMENSION</a:t>
            </a:r>
            <a:endParaRPr lang="pt-PT" altLang="pt-BR" sz="3200" b="1" dirty="0">
              <a:solidFill>
                <a:srgbClr val="009999"/>
              </a:solidFill>
              <a:latin typeface="Lucida Sans" panose="020B0602030504020204" pitchFamily="34" charset="0"/>
            </a:endParaRPr>
          </a:p>
        </p:txBody>
      </p:sp>
      <p:sp>
        <p:nvSpPr>
          <p:cNvPr id="16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2159998" y="6485303"/>
            <a:ext cx="8709769" cy="365125"/>
          </a:xfrm>
        </p:spPr>
        <p:txBody>
          <a:bodyPr/>
          <a:lstStyle/>
          <a:p>
            <a:r>
              <a:rPr lang="pt-BR" sz="2000" b="1" dirty="0">
                <a:solidFill>
                  <a:srgbClr val="00CC99"/>
                </a:solidFill>
                <a:latin typeface="Lucida Sans" panose="020B0602030504020204" pitchFamily="34" charset="0"/>
                <a:sym typeface="+mn-ea"/>
              </a:rPr>
              <a:t>© </a:t>
            </a:r>
            <a:r>
              <a:rPr lang="pt-PT" altLang="pt-BR" sz="2000" b="1" dirty="0">
                <a:solidFill>
                  <a:srgbClr val="00CC99"/>
                </a:solidFill>
                <a:latin typeface="Lucida Sans" panose="020B0602030504020204" pitchFamily="34" charset="0"/>
                <a:sym typeface="+mn-ea"/>
              </a:rPr>
              <a:t>DATA ENGINEER: LEANDRO ALVES &lt;alves.engleandro@gmail.com&gt;</a:t>
            </a:r>
            <a:endParaRPr lang="pt-PT" altLang="pt-BR" sz="2000" b="1" dirty="0">
              <a:solidFill>
                <a:srgbClr val="00CC99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Picture 10" descr="profile 1"/>
          <p:cNvPicPr>
            <a:picLocks noChangeAspect="1"/>
          </p:cNvPicPr>
          <p:nvPr/>
        </p:nvPicPr>
        <p:blipFill>
          <a:blip r:embed="rId2"/>
          <a:srcRect l="13819" t="18435" r="30965" b="11509"/>
          <a:stretch>
            <a:fillRect/>
          </a:stretch>
        </p:blipFill>
        <p:spPr>
          <a:xfrm>
            <a:off x="424815" y="222250"/>
            <a:ext cx="1304925" cy="1241425"/>
          </a:xfrm>
          <a:prstGeom prst="ellipse">
            <a:avLst/>
          </a:prstGeom>
        </p:spPr>
      </p:pic>
      <p:cxnSp>
        <p:nvCxnSpPr>
          <p:cNvPr id="108" name="Elbow Connector 107"/>
          <p:cNvCxnSpPr/>
          <p:nvPr/>
        </p:nvCxnSpPr>
        <p:spPr>
          <a:xfrm rot="10800000" flipV="1">
            <a:off x="-2197100" y="-1397000"/>
            <a:ext cx="1294765" cy="578485"/>
          </a:xfrm>
          <a:prstGeom prst="bentConnector3">
            <a:avLst>
              <a:gd name="adj1" fmla="val 49926"/>
            </a:avLst>
          </a:prstGeom>
          <a:ln w="28575">
            <a:solidFill>
              <a:schemeClr val="tx1"/>
            </a:solidFill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1" name="Picture 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4841" y="4258437"/>
            <a:ext cx="365760" cy="3657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9" name="Elbow Connector 28"/>
          <p:cNvCxnSpPr/>
          <p:nvPr/>
        </p:nvCxnSpPr>
        <p:spPr>
          <a:xfrm flipV="1">
            <a:off x="-1680210" y="2914650"/>
            <a:ext cx="1163955" cy="166370"/>
          </a:xfrm>
          <a:prstGeom prst="bentConnector3">
            <a:avLst>
              <a:gd name="adj1" fmla="val 50082"/>
            </a:avLst>
          </a:prstGeom>
          <a:ln w="28575">
            <a:solidFill>
              <a:schemeClr val="tx1"/>
            </a:solidFill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>
            <a:off x="-1680210" y="2337435"/>
            <a:ext cx="821055" cy="5715"/>
          </a:xfrm>
          <a:prstGeom prst="bentConnector3">
            <a:avLst>
              <a:gd name="adj1" fmla="val 50116"/>
            </a:avLst>
          </a:prstGeom>
          <a:ln w="28575">
            <a:solidFill>
              <a:schemeClr val="tx1"/>
            </a:solidFill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rot="10800000">
            <a:off x="-1342390" y="4923155"/>
            <a:ext cx="900430" cy="391160"/>
          </a:xfrm>
          <a:prstGeom prst="bentConnector3">
            <a:avLst>
              <a:gd name="adj1" fmla="val 49929"/>
            </a:avLst>
          </a:prstGeom>
          <a:ln w="28575">
            <a:solidFill>
              <a:schemeClr val="tx1"/>
            </a:solidFill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Text Box 76"/>
          <p:cNvSpPr txBox="1"/>
          <p:nvPr/>
        </p:nvSpPr>
        <p:spPr>
          <a:xfrm>
            <a:off x="-1165860" y="5857875"/>
            <a:ext cx="723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b="1"/>
              <a:t>SQL</a:t>
            </a:r>
            <a:endParaRPr lang="pt-PT" altLang="en-US" b="1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1105" y="1178560"/>
            <a:ext cx="7444105" cy="51644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-2361565" y="-405765"/>
            <a:ext cx="1652270" cy="1799590"/>
            <a:chOff x="11272" y="6157"/>
            <a:chExt cx="2602" cy="2834"/>
          </a:xfrm>
        </p:grpSpPr>
        <p:grpSp>
          <p:nvGrpSpPr>
            <p:cNvPr id="25" name="Group 24"/>
            <p:cNvGrpSpPr/>
            <p:nvPr/>
          </p:nvGrpSpPr>
          <p:grpSpPr>
            <a:xfrm rot="0">
              <a:off x="11272" y="6157"/>
              <a:ext cx="2603" cy="2834"/>
              <a:chOff x="13174" y="5397"/>
              <a:chExt cx="2603" cy="2834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13174" y="5397"/>
                <a:ext cx="2603" cy="2834"/>
              </a:xfrm>
              <a:prstGeom prst="roundRect">
                <a:avLst>
                  <a:gd name="adj" fmla="val 3955"/>
                </a:avLst>
              </a:prstGeom>
              <a:solidFill>
                <a:schemeClr val="accent1">
                  <a:lumMod val="75000"/>
                  <a:alpha val="2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 anchorCtr="0"/>
              <a:p>
                <a:pPr algn="ctr"/>
                <a:endParaRPr lang="pt-PT" altLang="pt-BR" b="1" dirty="0">
                  <a:solidFill>
                    <a:srgbClr val="009999"/>
                  </a:solidFill>
                  <a:effectLst/>
                  <a:latin typeface="Lucida Sans" panose="020B0602030504020204" pitchFamily="34" charset="0"/>
                  <a:sym typeface="+mn-ea"/>
                </a:endParaRPr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13174" y="5397"/>
                <a:ext cx="2603" cy="1152"/>
              </a:xfrm>
              <a:prstGeom prst="roundRect">
                <a:avLst/>
              </a:prstGeom>
              <a:solidFill>
                <a:schemeClr val="accent1">
                  <a:lumMod val="75000"/>
                  <a:alpha val="2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pt-PT" altLang="pt-BR" sz="2000" b="1" dirty="0">
                    <a:solidFill>
                      <a:schemeClr val="bg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Lucida Sans" panose="020B0602030504020204" pitchFamily="34" charset="0"/>
                    <a:sym typeface="+mn-ea"/>
                  </a:rPr>
                  <a:t>REST API (EC2-AWS)</a:t>
                </a:r>
                <a:endParaRPr lang="pt-PT" altLang="pt-BR" sz="20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Lucida Sans" panose="020B0602030504020204" pitchFamily="34" charset="0"/>
                  <a:sym typeface="+mn-ea"/>
                </a:endParaRPr>
              </a:p>
            </p:txBody>
          </p:sp>
        </p:grp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752" y="7555"/>
              <a:ext cx="1643" cy="1097"/>
            </a:xfrm>
            <a:prstGeom prst="rect">
              <a:avLst/>
            </a:prstGeom>
          </p:spPr>
        </p:pic>
      </p:grp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-1" y="6485303"/>
            <a:ext cx="2160000" cy="365125"/>
          </a:xfrm>
        </p:spPr>
        <p:txBody>
          <a:bodyPr/>
          <a:lstStyle/>
          <a:p>
            <a:pPr algn="r"/>
            <a:fld id="{58F2E27E-B374-4005-AEAD-BCC01DB16CA8}" type="datetime1">
              <a:rPr lang="pt-BR" sz="2000" b="1" smtClean="0">
                <a:solidFill>
                  <a:srgbClr val="00CC99"/>
                </a:solidFill>
                <a:latin typeface="Lucida Sans" panose="020B0602030504020204" pitchFamily="34" charset="0"/>
              </a:rPr>
            </a:fld>
            <a:endParaRPr lang="pt-BR" sz="2000" b="1" dirty="0">
              <a:solidFill>
                <a:srgbClr val="00CC99"/>
              </a:solidFill>
              <a:latin typeface="Lucida Sans" panose="020B0602030504020204" pitchFamily="34" charset="0"/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10869768" y="6485302"/>
            <a:ext cx="1322231" cy="365125"/>
          </a:xfrm>
        </p:spPr>
        <p:txBody>
          <a:bodyPr/>
          <a:lstStyle/>
          <a:p>
            <a:pPr algn="l"/>
            <a:fld id="{906FBF49-B478-4ADD-BF6E-7B8E9CD81C71}" type="slidenum">
              <a:rPr lang="pt-BR" sz="2000" b="1" smtClean="0">
                <a:solidFill>
                  <a:srgbClr val="00CC99"/>
                </a:solidFill>
                <a:latin typeface="Lucida Sans" panose="020B0602030504020204" pitchFamily="34" charset="0"/>
              </a:rPr>
            </a:fld>
            <a:endParaRPr lang="pt-BR" sz="2000" b="1" dirty="0">
              <a:solidFill>
                <a:srgbClr val="00CC99"/>
              </a:solidFill>
              <a:latin typeface="Lucida Sans" panose="020B0602030504020204" pitchFamily="34" charset="0"/>
            </a:endParaRPr>
          </a:p>
        </p:txBody>
      </p:sp>
      <p:sp>
        <p:nvSpPr>
          <p:cNvPr id="13" name="CaixaDeTexto 11"/>
          <p:cNvSpPr txBox="1"/>
          <p:nvPr/>
        </p:nvSpPr>
        <p:spPr>
          <a:xfrm>
            <a:off x="1633728" y="325261"/>
            <a:ext cx="998677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altLang="pt-BR" sz="4000" b="1" dirty="0">
                <a:solidFill>
                  <a:srgbClr val="00CC99"/>
                </a:solidFill>
                <a:latin typeface="Lucida Sans" panose="020B0602030504020204" pitchFamily="34" charset="0"/>
              </a:rPr>
              <a:t>DATA ARCHITECTURE</a:t>
            </a:r>
            <a:r>
              <a:rPr lang="pt-BR" sz="3200" b="1" dirty="0">
                <a:solidFill>
                  <a:srgbClr val="00CC99"/>
                </a:solidFill>
                <a:latin typeface="Lucida Sans" panose="020B0602030504020204" pitchFamily="34" charset="0"/>
              </a:rPr>
              <a:t> </a:t>
            </a:r>
            <a:r>
              <a:rPr lang="pt-PT" altLang="pt-BR" sz="3200" b="1" dirty="0">
                <a:solidFill>
                  <a:srgbClr val="009999"/>
                </a:solidFill>
                <a:latin typeface="Lucida Sans" panose="020B0602030504020204" pitchFamily="34" charset="0"/>
              </a:rPr>
              <a:t>STRUCTURE-PIPELINES</a:t>
            </a:r>
            <a:endParaRPr lang="pt-PT" altLang="pt-BR" sz="3200" b="1" dirty="0">
              <a:solidFill>
                <a:srgbClr val="009999"/>
              </a:solidFill>
              <a:latin typeface="Lucida Sans" panose="020B0602030504020204" pitchFamily="34" charset="0"/>
            </a:endParaRPr>
          </a:p>
        </p:txBody>
      </p:sp>
      <p:sp>
        <p:nvSpPr>
          <p:cNvPr id="16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2159998" y="6485303"/>
            <a:ext cx="8709769" cy="365125"/>
          </a:xfrm>
        </p:spPr>
        <p:txBody>
          <a:bodyPr/>
          <a:lstStyle/>
          <a:p>
            <a:r>
              <a:rPr lang="pt-BR" sz="2000" b="1" dirty="0">
                <a:solidFill>
                  <a:srgbClr val="00CC99"/>
                </a:solidFill>
                <a:latin typeface="Lucida Sans" panose="020B0602030504020204" pitchFamily="34" charset="0"/>
                <a:sym typeface="+mn-ea"/>
              </a:rPr>
              <a:t>© </a:t>
            </a:r>
            <a:r>
              <a:rPr lang="pt-PT" altLang="pt-BR" sz="2000" b="1" dirty="0">
                <a:solidFill>
                  <a:srgbClr val="00CC99"/>
                </a:solidFill>
                <a:latin typeface="Lucida Sans" panose="020B0602030504020204" pitchFamily="34" charset="0"/>
                <a:sym typeface="+mn-ea"/>
              </a:rPr>
              <a:t>DATA ENGINEER: LEANDRO ALVES &lt;alves.engleandro@gmail.com&gt;</a:t>
            </a:r>
            <a:endParaRPr lang="pt-PT" altLang="pt-BR" sz="2000" b="1" dirty="0">
              <a:solidFill>
                <a:srgbClr val="00CC99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Picture 10" descr="profile 1"/>
          <p:cNvPicPr>
            <a:picLocks noChangeAspect="1"/>
          </p:cNvPicPr>
          <p:nvPr/>
        </p:nvPicPr>
        <p:blipFill>
          <a:blip r:embed="rId2"/>
          <a:srcRect l="13819" t="18435" r="30965" b="11509"/>
          <a:stretch>
            <a:fillRect/>
          </a:stretch>
        </p:blipFill>
        <p:spPr>
          <a:xfrm>
            <a:off x="424815" y="222250"/>
            <a:ext cx="1304925" cy="1241425"/>
          </a:xfrm>
          <a:prstGeom prst="ellipse">
            <a:avLst/>
          </a:prstGeom>
        </p:spPr>
      </p:pic>
      <p:cxnSp>
        <p:nvCxnSpPr>
          <p:cNvPr id="108" name="Elbow Connector 107"/>
          <p:cNvCxnSpPr/>
          <p:nvPr/>
        </p:nvCxnSpPr>
        <p:spPr>
          <a:xfrm rot="10800000" flipV="1">
            <a:off x="-2197100" y="-1397000"/>
            <a:ext cx="1294765" cy="578485"/>
          </a:xfrm>
          <a:prstGeom prst="bentConnector3">
            <a:avLst>
              <a:gd name="adj1" fmla="val 49926"/>
            </a:avLst>
          </a:prstGeom>
          <a:ln w="28575">
            <a:solidFill>
              <a:schemeClr val="tx1"/>
            </a:solidFill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1" name="Picture 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4841" y="4258437"/>
            <a:ext cx="365760" cy="3657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9" name="Elbow Connector 28"/>
          <p:cNvCxnSpPr/>
          <p:nvPr/>
        </p:nvCxnSpPr>
        <p:spPr>
          <a:xfrm flipV="1">
            <a:off x="-1680210" y="2914650"/>
            <a:ext cx="1163955" cy="166370"/>
          </a:xfrm>
          <a:prstGeom prst="bentConnector3">
            <a:avLst>
              <a:gd name="adj1" fmla="val 50082"/>
            </a:avLst>
          </a:prstGeom>
          <a:ln w="28575">
            <a:solidFill>
              <a:schemeClr val="tx1"/>
            </a:solidFill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>
            <a:off x="-1680210" y="2337435"/>
            <a:ext cx="821055" cy="5715"/>
          </a:xfrm>
          <a:prstGeom prst="bentConnector3">
            <a:avLst>
              <a:gd name="adj1" fmla="val 50116"/>
            </a:avLst>
          </a:prstGeom>
          <a:ln w="28575">
            <a:solidFill>
              <a:schemeClr val="tx1"/>
            </a:solidFill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rot="10800000">
            <a:off x="-1342390" y="4923155"/>
            <a:ext cx="900430" cy="391160"/>
          </a:xfrm>
          <a:prstGeom prst="bentConnector3">
            <a:avLst>
              <a:gd name="adj1" fmla="val 49929"/>
            </a:avLst>
          </a:prstGeom>
          <a:ln w="28575">
            <a:solidFill>
              <a:schemeClr val="tx1"/>
            </a:solidFill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Text Box 76"/>
          <p:cNvSpPr txBox="1"/>
          <p:nvPr/>
        </p:nvSpPr>
        <p:spPr>
          <a:xfrm>
            <a:off x="-1165860" y="5857875"/>
            <a:ext cx="723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b="1"/>
              <a:t>SQL</a:t>
            </a:r>
            <a:endParaRPr lang="pt-PT" altLang="en-US" b="1"/>
          </a:p>
        </p:txBody>
      </p:sp>
      <p:sp>
        <p:nvSpPr>
          <p:cNvPr id="23" name="Rounded Rectangle 22"/>
          <p:cNvSpPr/>
          <p:nvPr/>
        </p:nvSpPr>
        <p:spPr>
          <a:xfrm>
            <a:off x="1734820" y="1253490"/>
            <a:ext cx="8961120" cy="2514600"/>
          </a:xfrm>
          <a:prstGeom prst="roundRect">
            <a:avLst>
              <a:gd name="adj" fmla="val 10151"/>
            </a:avLst>
          </a:prstGeom>
          <a:solidFill>
            <a:schemeClr val="accent1">
              <a:lumMod val="75000"/>
              <a:alpha val="2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pt-PT" altLang="pt-BR" sz="20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Lucida Sans" panose="020B0602030504020204" pitchFamily="34" charset="0"/>
              <a:sym typeface="+mn-ea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4163060" y="2929890"/>
            <a:ext cx="6400800" cy="365760"/>
          </a:xfrm>
          <a:prstGeom prst="roundRect">
            <a:avLst/>
          </a:prstGeom>
          <a:solidFill>
            <a:schemeClr val="accent1">
              <a:lumMod val="75000"/>
              <a:alpha val="2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pt-PT" altLang="pt-BR" sz="2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Sans" panose="020B0602030504020204" pitchFamily="34" charset="0"/>
                <a:sym typeface="+mn-ea"/>
              </a:rPr>
              <a:t>DATA PROCESSING (ETL)</a:t>
            </a:r>
            <a:endParaRPr lang="pt-PT" altLang="pt-BR" sz="20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Lucida Sans" panose="020B0602030504020204" pitchFamily="34" charset="0"/>
              <a:sym typeface="+mn-ea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4163695" y="1311275"/>
            <a:ext cx="6400800" cy="365760"/>
          </a:xfrm>
          <a:prstGeom prst="roundRect">
            <a:avLst/>
          </a:prstGeom>
          <a:solidFill>
            <a:schemeClr val="accent1">
              <a:lumMod val="75000"/>
              <a:alpha val="2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pt-PT" altLang="pt-BR" sz="2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Sans" panose="020B0602030504020204" pitchFamily="34" charset="0"/>
                <a:sym typeface="+mn-ea"/>
              </a:rPr>
              <a:t>DATA GATHERING</a:t>
            </a:r>
            <a:endParaRPr lang="pt-PT" altLang="pt-BR" sz="20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Lucida Sans" panose="020B0602030504020204" pitchFamily="34" charset="0"/>
              <a:sym typeface="+mn-ea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4163695" y="1722755"/>
            <a:ext cx="6400800" cy="365760"/>
          </a:xfrm>
          <a:prstGeom prst="roundRect">
            <a:avLst/>
          </a:prstGeom>
          <a:solidFill>
            <a:schemeClr val="accent1">
              <a:lumMod val="75000"/>
              <a:alpha val="2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pt-PT" altLang="pt-BR" sz="2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Sans" panose="020B0602030504020204" pitchFamily="34" charset="0"/>
                <a:sym typeface="+mn-ea"/>
              </a:rPr>
              <a:t>DATA STORAGE</a:t>
            </a:r>
            <a:endParaRPr lang="pt-PT" altLang="pt-BR" sz="20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Lucida Sans" panose="020B0602030504020204" pitchFamily="34" charset="0"/>
              <a:sym typeface="+mn-ea"/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4160520" y="3340100"/>
            <a:ext cx="6400800" cy="365760"/>
          </a:xfrm>
          <a:prstGeom prst="roundRect">
            <a:avLst/>
          </a:prstGeom>
          <a:solidFill>
            <a:schemeClr val="accent1">
              <a:lumMod val="75000"/>
              <a:alpha val="2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pt-PT" altLang="pt-BR" sz="2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Sans" panose="020B0602030504020204" pitchFamily="34" charset="0"/>
                <a:sym typeface="+mn-ea"/>
              </a:rPr>
              <a:t>MACHINE LEARNING (TRAIN, VALIDATE, TUNNING)</a:t>
            </a:r>
            <a:endParaRPr lang="pt-PT" altLang="pt-BR" sz="20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Lucida Sans" panose="020B0602030504020204" pitchFamily="34" charset="0"/>
              <a:sym typeface="+mn-ea"/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4160520" y="2117090"/>
            <a:ext cx="6400800" cy="365760"/>
          </a:xfrm>
          <a:prstGeom prst="roundRect">
            <a:avLst/>
          </a:prstGeom>
          <a:solidFill>
            <a:schemeClr val="accent1">
              <a:lumMod val="75000"/>
              <a:alpha val="2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pt-PT" altLang="pt-BR" sz="2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Sans" panose="020B0602030504020204" pitchFamily="34" charset="0"/>
                <a:sym typeface="+mn-ea"/>
              </a:rPr>
              <a:t>GROUP DATA IN TABLES , LAYERS, CUBES</a:t>
            </a:r>
            <a:endParaRPr lang="pt-PT" altLang="pt-BR" sz="20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Lucida Sans" panose="020B0602030504020204" pitchFamily="34" charset="0"/>
              <a:sym typeface="+mn-ea"/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1802765" y="1310640"/>
            <a:ext cx="2294255" cy="2405380"/>
          </a:xfrm>
          <a:prstGeom prst="roundRect">
            <a:avLst>
              <a:gd name="adj" fmla="val 12952"/>
            </a:avLst>
          </a:prstGeom>
          <a:solidFill>
            <a:schemeClr val="accent1">
              <a:lumMod val="75000"/>
              <a:alpha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t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pt-PT" altLang="pt-BR" sz="2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Sans" panose="020B0602030504020204" pitchFamily="34" charset="0"/>
                <a:sym typeface="+mn-ea"/>
              </a:rPr>
              <a:t>DATA PIPELINES</a:t>
            </a:r>
            <a:endParaRPr lang="pt-PT" altLang="pt-BR" sz="20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Lucida Sans" panose="020B0602030504020204" pitchFamily="34" charset="0"/>
              <a:sym typeface="+mn-ea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171315" y="2520950"/>
            <a:ext cx="6400800" cy="365760"/>
          </a:xfrm>
          <a:prstGeom prst="roundRect">
            <a:avLst/>
          </a:prstGeom>
          <a:solidFill>
            <a:schemeClr val="accent1">
              <a:lumMod val="75000"/>
              <a:alpha val="2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pt-PT" altLang="pt-BR" sz="2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Sans" panose="020B0602030504020204" pitchFamily="34" charset="0"/>
                <a:sym typeface="+mn-ea"/>
              </a:rPr>
              <a:t>DATA MODELLING</a:t>
            </a:r>
            <a:endParaRPr lang="pt-PT" altLang="pt-BR" sz="20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Lucida Sans" panose="020B0602030504020204" pitchFamily="34" charset="0"/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5175" y="1789430"/>
            <a:ext cx="1828800" cy="182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7c469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>
            <a:off x="1841500" y="1019810"/>
            <a:ext cx="8961120" cy="1280160"/>
          </a:xfrm>
          <a:prstGeom prst="roundRect">
            <a:avLst>
              <a:gd name="adj" fmla="val 10151"/>
            </a:avLst>
          </a:prstGeom>
          <a:solidFill>
            <a:schemeClr val="accent1">
              <a:lumMod val="75000"/>
              <a:alpha val="2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pt-PT" altLang="pt-BR" sz="20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Lucida Sans" panose="020B0602030504020204" pitchFamily="34" charset="0"/>
              <a:sym typeface="+mn-ea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7908290" y="4422140"/>
            <a:ext cx="1652270" cy="1799590"/>
            <a:chOff x="11272" y="6157"/>
            <a:chExt cx="2602" cy="2834"/>
          </a:xfrm>
        </p:grpSpPr>
        <p:grpSp>
          <p:nvGrpSpPr>
            <p:cNvPr id="25" name="Group 24"/>
            <p:cNvGrpSpPr/>
            <p:nvPr/>
          </p:nvGrpSpPr>
          <p:grpSpPr>
            <a:xfrm rot="0">
              <a:off x="11272" y="6157"/>
              <a:ext cx="2603" cy="2834"/>
              <a:chOff x="13174" y="5397"/>
              <a:chExt cx="2603" cy="2834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13174" y="5397"/>
                <a:ext cx="2603" cy="2834"/>
              </a:xfrm>
              <a:prstGeom prst="roundRect">
                <a:avLst>
                  <a:gd name="adj" fmla="val 3955"/>
                </a:avLst>
              </a:prstGeom>
              <a:solidFill>
                <a:schemeClr val="accent1">
                  <a:lumMod val="75000"/>
                  <a:alpha val="2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 anchorCtr="0"/>
              <a:p>
                <a:pPr algn="ctr"/>
                <a:endParaRPr lang="pt-PT" altLang="pt-BR" b="1" dirty="0">
                  <a:solidFill>
                    <a:srgbClr val="009999"/>
                  </a:solidFill>
                  <a:effectLst/>
                  <a:latin typeface="Lucida Sans" panose="020B0602030504020204" pitchFamily="34" charset="0"/>
                  <a:sym typeface="+mn-ea"/>
                </a:endParaRPr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13174" y="5397"/>
                <a:ext cx="2603" cy="1152"/>
              </a:xfrm>
              <a:prstGeom prst="roundRect">
                <a:avLst/>
              </a:prstGeom>
              <a:solidFill>
                <a:schemeClr val="accent1">
                  <a:lumMod val="75000"/>
                  <a:alpha val="2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pt-PT" altLang="pt-BR" sz="2000" b="1" dirty="0">
                    <a:solidFill>
                      <a:schemeClr val="bg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Lucida Sans" panose="020B0602030504020204" pitchFamily="34" charset="0"/>
                    <a:sym typeface="+mn-ea"/>
                  </a:rPr>
                  <a:t>REST API (EC2-AWS)</a:t>
                </a:r>
                <a:endParaRPr lang="pt-PT" altLang="pt-BR" sz="20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Lucida Sans" panose="020B0602030504020204" pitchFamily="34" charset="0"/>
                  <a:sym typeface="+mn-ea"/>
                </a:endParaRPr>
              </a:p>
            </p:txBody>
          </p:sp>
        </p:grp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752" y="7555"/>
              <a:ext cx="1643" cy="1097"/>
            </a:xfrm>
            <a:prstGeom prst="rect">
              <a:avLst/>
            </a:prstGeom>
          </p:spPr>
        </p:pic>
      </p:grp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-1" y="6485303"/>
            <a:ext cx="2160000" cy="365125"/>
          </a:xfrm>
        </p:spPr>
        <p:txBody>
          <a:bodyPr/>
          <a:lstStyle/>
          <a:p>
            <a:pPr algn="r"/>
            <a:fld id="{58F2E27E-B374-4005-AEAD-BCC01DB16CA8}" type="datetime1">
              <a:rPr lang="pt-BR" sz="2000" b="1" smtClean="0">
                <a:solidFill>
                  <a:srgbClr val="00CC99"/>
                </a:solidFill>
                <a:latin typeface="Lucida Sans" panose="020B0602030504020204" pitchFamily="34" charset="0"/>
              </a:rPr>
            </a:fld>
            <a:endParaRPr lang="pt-BR" sz="2000" b="1" dirty="0">
              <a:solidFill>
                <a:srgbClr val="00CC99"/>
              </a:solidFill>
              <a:latin typeface="Lucida Sans" panose="020B0602030504020204" pitchFamily="34" charset="0"/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10869768" y="6485302"/>
            <a:ext cx="1322231" cy="365125"/>
          </a:xfrm>
        </p:spPr>
        <p:txBody>
          <a:bodyPr/>
          <a:lstStyle/>
          <a:p>
            <a:pPr algn="l"/>
            <a:fld id="{906FBF49-B478-4ADD-BF6E-7B8E9CD81C71}" type="slidenum">
              <a:rPr lang="pt-BR" sz="2000" b="1" smtClean="0">
                <a:solidFill>
                  <a:srgbClr val="00CC99"/>
                </a:solidFill>
                <a:latin typeface="Lucida Sans" panose="020B0602030504020204" pitchFamily="34" charset="0"/>
              </a:rPr>
            </a:fld>
            <a:endParaRPr lang="pt-BR" sz="2000" b="1" dirty="0">
              <a:solidFill>
                <a:srgbClr val="00CC99"/>
              </a:solidFill>
              <a:latin typeface="Lucida Sans" panose="020B0602030504020204" pitchFamily="34" charset="0"/>
            </a:endParaRPr>
          </a:p>
        </p:txBody>
      </p:sp>
      <p:sp>
        <p:nvSpPr>
          <p:cNvPr id="13" name="CaixaDeTexto 11"/>
          <p:cNvSpPr txBox="1"/>
          <p:nvPr/>
        </p:nvSpPr>
        <p:spPr>
          <a:xfrm>
            <a:off x="1633728" y="325261"/>
            <a:ext cx="998677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altLang="pt-BR" sz="4000" b="1" dirty="0">
                <a:solidFill>
                  <a:srgbClr val="00CC99"/>
                </a:solidFill>
                <a:latin typeface="Lucida Sans" panose="020B0602030504020204" pitchFamily="34" charset="0"/>
              </a:rPr>
              <a:t>DATA ARCHITECTURE</a:t>
            </a:r>
            <a:endParaRPr lang="pt-PT" altLang="pt-BR" sz="3200" b="1" dirty="0">
              <a:solidFill>
                <a:srgbClr val="009999"/>
              </a:solidFill>
              <a:latin typeface="Lucida Sans" panose="020B0602030504020204" pitchFamily="34" charset="0"/>
            </a:endParaRPr>
          </a:p>
        </p:txBody>
      </p:sp>
      <p:sp>
        <p:nvSpPr>
          <p:cNvPr id="16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2159998" y="6485303"/>
            <a:ext cx="8709769" cy="365125"/>
          </a:xfrm>
        </p:spPr>
        <p:txBody>
          <a:bodyPr/>
          <a:lstStyle/>
          <a:p>
            <a:r>
              <a:rPr lang="pt-BR" sz="2000" b="1" dirty="0">
                <a:solidFill>
                  <a:srgbClr val="00CC99"/>
                </a:solidFill>
                <a:latin typeface="Lucida Sans" panose="020B0602030504020204" pitchFamily="34" charset="0"/>
                <a:sym typeface="+mn-ea"/>
              </a:rPr>
              <a:t>© </a:t>
            </a:r>
            <a:r>
              <a:rPr lang="pt-PT" altLang="pt-BR" sz="2000" b="1" dirty="0">
                <a:solidFill>
                  <a:srgbClr val="00CC99"/>
                </a:solidFill>
                <a:latin typeface="Lucida Sans" panose="020B0602030504020204" pitchFamily="34" charset="0"/>
                <a:sym typeface="+mn-ea"/>
              </a:rPr>
              <a:t>DATA ENGINEER: LEANDRO ALVES &lt;alves.engleandro@gmail.com&gt;</a:t>
            </a:r>
            <a:endParaRPr lang="pt-PT" altLang="pt-BR" sz="2000" b="1" dirty="0">
              <a:solidFill>
                <a:srgbClr val="00CC99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Picture 10" descr="profile 1"/>
          <p:cNvPicPr>
            <a:picLocks noChangeAspect="1"/>
          </p:cNvPicPr>
          <p:nvPr/>
        </p:nvPicPr>
        <p:blipFill>
          <a:blip r:embed="rId2"/>
          <a:srcRect l="13819" t="18435" r="30965" b="11509"/>
          <a:stretch>
            <a:fillRect/>
          </a:stretch>
        </p:blipFill>
        <p:spPr>
          <a:xfrm>
            <a:off x="424815" y="222250"/>
            <a:ext cx="1304925" cy="1241425"/>
          </a:xfrm>
          <a:prstGeom prst="ellipse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4869815" y="2449830"/>
            <a:ext cx="2628265" cy="2834640"/>
            <a:chOff x="3401" y="3509"/>
            <a:chExt cx="4139" cy="4464"/>
          </a:xfrm>
        </p:grpSpPr>
        <p:grpSp>
          <p:nvGrpSpPr>
            <p:cNvPr id="32" name="Group 31"/>
            <p:cNvGrpSpPr/>
            <p:nvPr/>
          </p:nvGrpSpPr>
          <p:grpSpPr>
            <a:xfrm rot="0">
              <a:off x="3401" y="3509"/>
              <a:ext cx="4139" cy="4464"/>
              <a:chOff x="14310" y="5397"/>
              <a:chExt cx="4139" cy="4464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14310" y="5397"/>
                <a:ext cx="4138" cy="4464"/>
              </a:xfrm>
              <a:prstGeom prst="roundRect">
                <a:avLst>
                  <a:gd name="adj" fmla="val 3955"/>
                </a:avLst>
              </a:prstGeom>
              <a:solidFill>
                <a:schemeClr val="accent1">
                  <a:lumMod val="75000"/>
                  <a:alpha val="2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 anchorCtr="0"/>
              <a:p>
                <a:pPr algn="ctr"/>
                <a:endParaRPr lang="pt-PT" altLang="pt-BR" b="1" dirty="0">
                  <a:solidFill>
                    <a:srgbClr val="009999"/>
                  </a:solidFill>
                  <a:effectLst/>
                  <a:latin typeface="Lucida Sans" panose="020B0602030504020204" pitchFamily="34" charset="0"/>
                  <a:sym typeface="+mn-ea"/>
                </a:endParaRPr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14310" y="5397"/>
                <a:ext cx="4139" cy="1152"/>
              </a:xfrm>
              <a:prstGeom prst="roundRect">
                <a:avLst/>
              </a:prstGeom>
              <a:solidFill>
                <a:schemeClr val="accent1">
                  <a:lumMod val="75000"/>
                  <a:alpha val="2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pt-PT" altLang="pt-BR" sz="2000" b="1" dirty="0">
                    <a:solidFill>
                      <a:schemeClr val="bg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Lucida Sans" panose="020B0602030504020204" pitchFamily="34" charset="0"/>
                    <a:sym typeface="+mn-ea"/>
                  </a:rPr>
                  <a:t>RELATIONAL DB SERVICE (RDS-AWS)</a:t>
                </a:r>
                <a:endParaRPr lang="pt-PT" altLang="pt-BR" sz="20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Lucida Sans" panose="020B0602030504020204" pitchFamily="34" charset="0"/>
                  <a:sym typeface="+mn-ea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3994" y="4969"/>
              <a:ext cx="2953" cy="2700"/>
              <a:chOff x="2653" y="3076"/>
              <a:chExt cx="2953" cy="2700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2653" y="3076"/>
                <a:ext cx="2953" cy="2700"/>
                <a:chOff x="12965" y="5201"/>
                <a:chExt cx="2953" cy="2700"/>
              </a:xfrm>
            </p:grpSpPr>
            <p:sp>
              <p:nvSpPr>
                <p:cNvPr id="20" name="Rounded Rectangle 19"/>
                <p:cNvSpPr/>
                <p:nvPr/>
              </p:nvSpPr>
              <p:spPr>
                <a:xfrm>
                  <a:off x="12966" y="5201"/>
                  <a:ext cx="2952" cy="2700"/>
                </a:xfrm>
                <a:prstGeom prst="roundRect">
                  <a:avLst>
                    <a:gd name="adj" fmla="val 3955"/>
                  </a:avLst>
                </a:prstGeom>
                <a:solidFill>
                  <a:schemeClr val="accent1">
                    <a:lumMod val="75000"/>
                    <a:alpha val="2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p>
                  <a:pPr algn="ctr"/>
                  <a:endParaRPr lang="pt-PT" altLang="pt-BR" b="1" dirty="0">
                    <a:solidFill>
                      <a:srgbClr val="009999"/>
                    </a:solidFill>
                    <a:effectLst/>
                    <a:latin typeface="Lucida Sans" panose="020B0602030504020204" pitchFamily="34" charset="0"/>
                    <a:sym typeface="+mn-ea"/>
                  </a:endParaRPr>
                </a:p>
              </p:txBody>
            </p:sp>
            <p:sp>
              <p:nvSpPr>
                <p:cNvPr id="21" name="Rounded Rectangle 20"/>
                <p:cNvSpPr/>
                <p:nvPr/>
              </p:nvSpPr>
              <p:spPr>
                <a:xfrm>
                  <a:off x="12965" y="5223"/>
                  <a:ext cx="2953" cy="1152"/>
                </a:xfrm>
                <a:prstGeom prst="roundRect">
                  <a:avLst/>
                </a:prstGeom>
                <a:solidFill>
                  <a:schemeClr val="accent1">
                    <a:lumMod val="75000"/>
                    <a:alpha val="2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>
                    <a:buClrTx/>
                    <a:buSzTx/>
                    <a:buFontTx/>
                  </a:pPr>
                  <a:r>
                    <a:rPr lang="pt-PT" altLang="pt-BR" sz="2000" b="1" dirty="0">
                      <a:solidFill>
                        <a:schemeClr val="bg1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Lucida Sans" panose="020B0602030504020204" pitchFamily="34" charset="0"/>
                      <a:sym typeface="+mn-ea"/>
                    </a:rPr>
                    <a:t>BANCO DE DADOS (SQL)</a:t>
                  </a:r>
                  <a:endParaRPr lang="pt-PT" altLang="pt-BR" sz="2000" b="1" dirty="0">
                    <a:solidFill>
                      <a:schemeClr val="bg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Lucida Sans" panose="020B0602030504020204" pitchFamily="34" charset="0"/>
                    <a:sym typeface="+mn-ea"/>
                  </a:endParaRPr>
                </a:p>
              </p:txBody>
            </p:sp>
          </p:grpSp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98" y="4362"/>
                <a:ext cx="1231" cy="1246"/>
              </a:xfrm>
              <a:prstGeom prst="rect">
                <a:avLst/>
              </a:prstGeom>
            </p:spPr>
          </p:pic>
        </p:grpSp>
      </p:grpSp>
      <p:cxnSp>
        <p:nvCxnSpPr>
          <p:cNvPr id="108" name="Elbow Connector 107"/>
          <p:cNvCxnSpPr/>
          <p:nvPr/>
        </p:nvCxnSpPr>
        <p:spPr>
          <a:xfrm rot="5400000" flipV="1">
            <a:off x="6856730" y="4301490"/>
            <a:ext cx="673735" cy="2038985"/>
          </a:xfrm>
          <a:prstGeom prst="bentConnector2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4" idx="3"/>
            <a:endCxn id="40" idx="4"/>
          </p:cNvCxnSpPr>
          <p:nvPr/>
        </p:nvCxnSpPr>
        <p:spPr>
          <a:xfrm flipV="1">
            <a:off x="9256395" y="4143375"/>
            <a:ext cx="807720" cy="1515110"/>
          </a:xfrm>
          <a:prstGeom prst="bentConnector2">
            <a:avLst/>
          </a:prstGeom>
          <a:ln w="28575">
            <a:solidFill>
              <a:schemeClr val="tx1"/>
            </a:solidFill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1" name="Picture 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399" y="5164582"/>
            <a:ext cx="365760" cy="3657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0" name="Group 9"/>
          <p:cNvGrpSpPr/>
          <p:nvPr/>
        </p:nvGrpSpPr>
        <p:grpSpPr>
          <a:xfrm>
            <a:off x="476885" y="2429510"/>
            <a:ext cx="1652270" cy="1799590"/>
            <a:chOff x="625" y="4186"/>
            <a:chExt cx="2602" cy="2834"/>
          </a:xfrm>
        </p:grpSpPr>
        <p:grpSp>
          <p:nvGrpSpPr>
            <p:cNvPr id="4" name="Group 3"/>
            <p:cNvGrpSpPr/>
            <p:nvPr/>
          </p:nvGrpSpPr>
          <p:grpSpPr>
            <a:xfrm rot="0">
              <a:off x="625" y="4186"/>
              <a:ext cx="2603" cy="2834"/>
              <a:chOff x="13174" y="5397"/>
              <a:chExt cx="2603" cy="2834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13174" y="5397"/>
                <a:ext cx="2603" cy="2834"/>
              </a:xfrm>
              <a:prstGeom prst="roundRect">
                <a:avLst>
                  <a:gd name="adj" fmla="val 3955"/>
                </a:avLst>
              </a:prstGeom>
              <a:solidFill>
                <a:schemeClr val="accent1">
                  <a:lumMod val="75000"/>
                  <a:alpha val="2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 anchorCtr="0"/>
              <a:p>
                <a:pPr algn="ctr"/>
                <a:endParaRPr lang="pt-PT" altLang="pt-BR" b="1" dirty="0">
                  <a:solidFill>
                    <a:srgbClr val="009999"/>
                  </a:solidFill>
                  <a:effectLst/>
                  <a:latin typeface="Lucida Sans" panose="020B0602030504020204" pitchFamily="34" charset="0"/>
                  <a:sym typeface="+mn-ea"/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13174" y="5397"/>
                <a:ext cx="2603" cy="1008"/>
              </a:xfrm>
              <a:prstGeom prst="roundRect">
                <a:avLst/>
              </a:prstGeom>
              <a:solidFill>
                <a:schemeClr val="accent1">
                  <a:lumMod val="75000"/>
                  <a:alpha val="2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pt-PT" altLang="pt-BR" sz="2000" b="1" dirty="0">
                    <a:solidFill>
                      <a:schemeClr val="bg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Lucida Sans" panose="020B0602030504020204" pitchFamily="34" charset="0"/>
                    <a:sym typeface="+mn-ea"/>
                  </a:rPr>
                  <a:t>DATA SOURCE</a:t>
                </a:r>
                <a:endParaRPr lang="pt-PT" altLang="pt-BR" sz="20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Lucida Sans" panose="020B0602030504020204" pitchFamily="34" charset="0"/>
                  <a:sym typeface="+mn-ea"/>
                </a:endParaRPr>
              </a:p>
            </p:txBody>
          </p:sp>
        </p:grp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22" y="5357"/>
              <a:ext cx="1440" cy="1440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 rot="0">
            <a:off x="2723515" y="4325620"/>
            <a:ext cx="1652905" cy="1799590"/>
            <a:chOff x="13174" y="5397"/>
            <a:chExt cx="2603" cy="2834"/>
          </a:xfrm>
        </p:grpSpPr>
        <p:sp>
          <p:nvSpPr>
            <p:cNvPr id="19" name="Rounded Rectangle 18"/>
            <p:cNvSpPr/>
            <p:nvPr/>
          </p:nvSpPr>
          <p:spPr>
            <a:xfrm>
              <a:off x="13174" y="5397"/>
              <a:ext cx="2603" cy="2834"/>
            </a:xfrm>
            <a:prstGeom prst="roundRect">
              <a:avLst>
                <a:gd name="adj" fmla="val 3955"/>
              </a:avLst>
            </a:prstGeom>
            <a:solidFill>
              <a:schemeClr val="accent1">
                <a:lumMod val="75000"/>
                <a:alpha val="2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 anchorCtr="0"/>
            <a:p>
              <a:pPr algn="ctr"/>
              <a:endParaRPr lang="pt-PT" altLang="pt-BR" b="1" dirty="0">
                <a:solidFill>
                  <a:srgbClr val="009999"/>
                </a:solidFill>
                <a:effectLst/>
                <a:latin typeface="Lucida Sans" panose="020B0602030504020204" pitchFamily="34" charset="0"/>
                <a:sym typeface="+mn-ea"/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13174" y="5397"/>
              <a:ext cx="2603" cy="1008"/>
            </a:xfrm>
            <a:prstGeom prst="roundRect">
              <a:avLst/>
            </a:prstGeom>
            <a:solidFill>
              <a:schemeClr val="accent1">
                <a:lumMod val="75000"/>
                <a:alpha val="2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pt-PT" altLang="pt-BR" sz="20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Lucida Sans" panose="020B0602030504020204" pitchFamily="34" charset="0"/>
                  <a:sym typeface="+mn-ea"/>
                </a:rPr>
                <a:t>ETL TOOL</a:t>
              </a:r>
              <a:endParaRPr lang="pt-PT" altLang="pt-BR" sz="2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Sans" panose="020B0602030504020204" pitchFamily="34" charset="0"/>
                <a:sym typeface="+mn-ea"/>
              </a:endParaRPr>
            </a:p>
            <a:p>
              <a:pPr lvl="0" algn="ctr">
                <a:buClrTx/>
                <a:buSzTx/>
                <a:buFontTx/>
              </a:pPr>
              <a:r>
                <a:rPr lang="pt-PT" altLang="pt-BR" sz="20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Lucida Sans" panose="020B0602030504020204" pitchFamily="34" charset="0"/>
                  <a:sym typeface="+mn-ea"/>
                </a:rPr>
                <a:t>(EC2-AWS)</a:t>
              </a:r>
              <a:endParaRPr lang="pt-PT" altLang="pt-BR" sz="2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Sans" panose="020B0602030504020204" pitchFamily="34" charset="0"/>
                <a:sym typeface="+mn-ea"/>
              </a:endParaRPr>
            </a:p>
          </p:txBody>
        </p:sp>
      </p:grpSp>
      <p:cxnSp>
        <p:nvCxnSpPr>
          <p:cNvPr id="30" name="Elbow Connector 29"/>
          <p:cNvCxnSpPr>
            <a:stCxn id="2" idx="3"/>
            <a:endCxn id="29" idx="1"/>
          </p:cNvCxnSpPr>
          <p:nvPr/>
        </p:nvCxnSpPr>
        <p:spPr>
          <a:xfrm>
            <a:off x="1770380" y="3630295"/>
            <a:ext cx="1309370" cy="193103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 rot="0">
            <a:off x="9237345" y="2468880"/>
            <a:ext cx="1652905" cy="1799590"/>
            <a:chOff x="13174" y="5397"/>
            <a:chExt cx="2603" cy="2834"/>
          </a:xfrm>
        </p:grpSpPr>
        <p:sp>
          <p:nvSpPr>
            <p:cNvPr id="37" name="Rounded Rectangle 36"/>
            <p:cNvSpPr/>
            <p:nvPr/>
          </p:nvSpPr>
          <p:spPr>
            <a:xfrm>
              <a:off x="13174" y="5397"/>
              <a:ext cx="2603" cy="2834"/>
            </a:xfrm>
            <a:prstGeom prst="roundRect">
              <a:avLst>
                <a:gd name="adj" fmla="val 3955"/>
              </a:avLst>
            </a:prstGeom>
            <a:solidFill>
              <a:schemeClr val="accent1">
                <a:lumMod val="75000"/>
                <a:alpha val="2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 anchorCtr="0"/>
            <a:p>
              <a:pPr algn="ctr"/>
              <a:endParaRPr lang="pt-PT" altLang="pt-BR" b="1" dirty="0">
                <a:solidFill>
                  <a:srgbClr val="009999"/>
                </a:solidFill>
                <a:effectLst/>
                <a:latin typeface="Lucida Sans" panose="020B0602030504020204" pitchFamily="34" charset="0"/>
                <a:sym typeface="+mn-ea"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13174" y="5397"/>
              <a:ext cx="2603" cy="1008"/>
            </a:xfrm>
            <a:prstGeom prst="roundRect">
              <a:avLst/>
            </a:prstGeom>
            <a:solidFill>
              <a:schemeClr val="accent1">
                <a:lumMod val="75000"/>
                <a:alpha val="2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pt-PT" altLang="pt-BR" sz="20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Lucida Sans" panose="020B0602030504020204" pitchFamily="34" charset="0"/>
                  <a:sym typeface="+mn-ea"/>
                </a:rPr>
                <a:t>CLIENTS</a:t>
              </a:r>
              <a:endParaRPr lang="pt-PT" altLang="pt-BR" sz="2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Sans" panose="020B0602030504020204" pitchFamily="34" charset="0"/>
                <a:sym typeface="+mn-ea"/>
              </a:endParaRPr>
            </a:p>
          </p:txBody>
        </p:sp>
      </p:grpSp>
      <p:pic>
        <p:nvPicPr>
          <p:cNvPr id="40" name="Picture 39"/>
          <p:cNvPicPr>
            <a:picLocks noChangeAspect="1"/>
          </p:cNvPicPr>
          <p:nvPr/>
        </p:nvPicPr>
        <p:blipFill>
          <a:blip r:embed="rId6"/>
          <a:srcRect t="3238" b="8119"/>
          <a:stretch>
            <a:fillRect/>
          </a:stretch>
        </p:blipFill>
        <p:spPr>
          <a:xfrm>
            <a:off x="9554210" y="3169920"/>
            <a:ext cx="1019810" cy="973455"/>
          </a:xfrm>
          <a:prstGeom prst="ellipse">
            <a:avLst/>
          </a:prstGeom>
        </p:spPr>
      </p:pic>
      <p:cxnSp>
        <p:nvCxnSpPr>
          <p:cNvPr id="43" name="Elbow Connector 42"/>
          <p:cNvCxnSpPr>
            <a:stCxn id="12" idx="3"/>
            <a:endCxn id="40" idx="2"/>
          </p:cNvCxnSpPr>
          <p:nvPr/>
        </p:nvCxnSpPr>
        <p:spPr>
          <a:xfrm flipV="1">
            <a:off x="6564630" y="3656965"/>
            <a:ext cx="2989580" cy="932180"/>
          </a:xfrm>
          <a:prstGeom prst="bentConnector3">
            <a:avLst>
              <a:gd name="adj1" fmla="val 38508"/>
            </a:avLst>
          </a:prstGeom>
          <a:ln w="28575">
            <a:solidFill>
              <a:schemeClr val="tx1"/>
            </a:solidFill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Text Box 76"/>
          <p:cNvSpPr txBox="1"/>
          <p:nvPr/>
        </p:nvSpPr>
        <p:spPr>
          <a:xfrm>
            <a:off x="8496300" y="3252470"/>
            <a:ext cx="723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b="1"/>
              <a:t>SQL</a:t>
            </a:r>
            <a:endParaRPr lang="pt-PT" altLang="en-US" b="1"/>
          </a:p>
        </p:txBody>
      </p:sp>
      <p:grpSp>
        <p:nvGrpSpPr>
          <p:cNvPr id="8" name="Group 7"/>
          <p:cNvGrpSpPr/>
          <p:nvPr/>
        </p:nvGrpSpPr>
        <p:grpSpPr>
          <a:xfrm rot="0">
            <a:off x="2707640" y="2444750"/>
            <a:ext cx="1652905" cy="1799590"/>
            <a:chOff x="13174" y="5397"/>
            <a:chExt cx="2603" cy="2834"/>
          </a:xfrm>
        </p:grpSpPr>
        <p:sp>
          <p:nvSpPr>
            <p:cNvPr id="35" name="Rounded Rectangle 34"/>
            <p:cNvSpPr/>
            <p:nvPr/>
          </p:nvSpPr>
          <p:spPr>
            <a:xfrm>
              <a:off x="13174" y="5397"/>
              <a:ext cx="2603" cy="2834"/>
            </a:xfrm>
            <a:prstGeom prst="roundRect">
              <a:avLst>
                <a:gd name="adj" fmla="val 3955"/>
              </a:avLst>
            </a:prstGeom>
            <a:solidFill>
              <a:schemeClr val="accent1">
                <a:lumMod val="75000"/>
                <a:alpha val="2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 anchorCtr="0"/>
            <a:p>
              <a:pPr algn="ctr"/>
              <a:endParaRPr lang="pt-PT" altLang="pt-BR" b="1" dirty="0">
                <a:solidFill>
                  <a:srgbClr val="009999"/>
                </a:solidFill>
                <a:effectLst/>
                <a:latin typeface="Lucida Sans" panose="020B0602030504020204" pitchFamily="34" charset="0"/>
                <a:sym typeface="+mn-ea"/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13174" y="5397"/>
              <a:ext cx="2603" cy="1008"/>
            </a:xfrm>
            <a:prstGeom prst="roundRect">
              <a:avLst/>
            </a:prstGeom>
            <a:solidFill>
              <a:schemeClr val="accent1">
                <a:lumMod val="75000"/>
                <a:alpha val="2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pt-PT" altLang="pt-BR" sz="20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Lucida Sans" panose="020B0602030504020204" pitchFamily="34" charset="0"/>
                  <a:sym typeface="+mn-ea"/>
                </a:rPr>
                <a:t>LAKE</a:t>
              </a:r>
              <a:endParaRPr lang="pt-PT" altLang="pt-BR" sz="2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Sans" panose="020B0602030504020204" pitchFamily="34" charset="0"/>
                <a:sym typeface="+mn-ea"/>
              </a:endParaRPr>
            </a:p>
            <a:p>
              <a:pPr lvl="0" algn="ctr">
                <a:buClrTx/>
                <a:buSzTx/>
                <a:buFontTx/>
              </a:pPr>
              <a:r>
                <a:rPr lang="pt-PT" altLang="pt-BR" sz="20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Lucida Sans" panose="020B0602030504020204" pitchFamily="34" charset="0"/>
                  <a:sym typeface="+mn-ea"/>
                </a:rPr>
                <a:t>(S3-AWS)</a:t>
              </a:r>
              <a:endParaRPr lang="pt-PT" altLang="pt-BR" sz="2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Sans" panose="020B0602030504020204" pitchFamily="34" charset="0"/>
                <a:sym typeface="+mn-ea"/>
              </a:endParaRPr>
            </a:p>
          </p:txBody>
        </p:sp>
      </p:grpSp>
      <p:cxnSp>
        <p:nvCxnSpPr>
          <p:cNvPr id="44" name="Elbow Connector 43"/>
          <p:cNvCxnSpPr/>
          <p:nvPr/>
        </p:nvCxnSpPr>
        <p:spPr>
          <a:xfrm flipH="1" flipV="1">
            <a:off x="4360545" y="3344545"/>
            <a:ext cx="15875" cy="2073910"/>
          </a:xfrm>
          <a:prstGeom prst="bentConnector3">
            <a:avLst>
              <a:gd name="adj1" fmla="val -1128000"/>
            </a:avLst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42" idx="2"/>
            <a:endCxn id="29" idx="2"/>
          </p:cNvCxnSpPr>
          <p:nvPr/>
        </p:nvCxnSpPr>
        <p:spPr>
          <a:xfrm rot="5400000" flipV="1">
            <a:off x="2352993" y="4834573"/>
            <a:ext cx="191135" cy="2269490"/>
          </a:xfrm>
          <a:prstGeom prst="bentConnector3">
            <a:avLst>
              <a:gd name="adj1" fmla="val 218272"/>
            </a:avLst>
          </a:prstGeom>
          <a:ln w="28575">
            <a:solidFill>
              <a:schemeClr val="tx1"/>
            </a:solidFill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7" name="Picture 6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56585" y="3215640"/>
            <a:ext cx="779145" cy="77914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79750" y="5057775"/>
            <a:ext cx="1007110" cy="100711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 rot="0">
            <a:off x="476885" y="4325620"/>
            <a:ext cx="1652905" cy="1799590"/>
            <a:chOff x="13174" y="5397"/>
            <a:chExt cx="2603" cy="2834"/>
          </a:xfrm>
        </p:grpSpPr>
        <p:sp>
          <p:nvSpPr>
            <p:cNvPr id="17" name="Rounded Rectangle 16"/>
            <p:cNvSpPr/>
            <p:nvPr/>
          </p:nvSpPr>
          <p:spPr>
            <a:xfrm>
              <a:off x="13174" y="5397"/>
              <a:ext cx="2603" cy="2834"/>
            </a:xfrm>
            <a:prstGeom prst="roundRect">
              <a:avLst>
                <a:gd name="adj" fmla="val 3955"/>
              </a:avLst>
            </a:prstGeom>
            <a:solidFill>
              <a:schemeClr val="accent1">
                <a:lumMod val="75000"/>
                <a:alpha val="2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 anchorCtr="0"/>
            <a:p>
              <a:pPr algn="ctr"/>
              <a:endParaRPr lang="pt-PT" altLang="pt-BR" b="1" dirty="0">
                <a:solidFill>
                  <a:srgbClr val="009999"/>
                </a:solidFill>
                <a:effectLst/>
                <a:latin typeface="Lucida Sans" panose="020B0602030504020204" pitchFamily="34" charset="0"/>
                <a:sym typeface="+mn-ea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13174" y="5397"/>
              <a:ext cx="2603" cy="1008"/>
            </a:xfrm>
            <a:prstGeom prst="roundRect">
              <a:avLst/>
            </a:prstGeom>
            <a:solidFill>
              <a:schemeClr val="accent1">
                <a:lumMod val="75000"/>
                <a:alpha val="2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pt-PT" altLang="pt-BR" sz="20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Lucida Sans" panose="020B0602030504020204" pitchFamily="34" charset="0"/>
                  <a:sym typeface="+mn-ea"/>
                </a:rPr>
                <a:t>PIPELINE</a:t>
              </a:r>
              <a:endParaRPr lang="pt-PT" altLang="pt-BR" sz="2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Sans" panose="020B0602030504020204" pitchFamily="34" charset="0"/>
                <a:sym typeface="+mn-ea"/>
              </a:endParaRPr>
            </a:p>
            <a:p>
              <a:pPr lvl="0" algn="ctr">
                <a:buClrTx/>
                <a:buSzTx/>
                <a:buFontTx/>
              </a:pPr>
              <a:r>
                <a:rPr lang="pt-PT" altLang="pt-BR" sz="20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Lucida Sans" panose="020B0602030504020204" pitchFamily="34" charset="0"/>
                  <a:sym typeface="+mn-ea"/>
                </a:rPr>
                <a:t>(EC2-AWS)</a:t>
              </a:r>
              <a:endParaRPr lang="pt-PT" altLang="pt-BR" sz="2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Sans" panose="020B0602030504020204" pitchFamily="34" charset="0"/>
                <a:sym typeface="+mn-ea"/>
              </a:endParaRPr>
            </a:p>
          </p:txBody>
        </p:sp>
      </p:grpSp>
      <p:pic>
        <p:nvPicPr>
          <p:cNvPr id="42" name="Picture 4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5200" y="5177155"/>
            <a:ext cx="696595" cy="696595"/>
          </a:xfrm>
          <a:prstGeom prst="rect">
            <a:avLst/>
          </a:prstGeom>
        </p:spPr>
      </p:pic>
      <p:cxnSp>
        <p:nvCxnSpPr>
          <p:cNvPr id="48" name="Elbow Connector 47"/>
          <p:cNvCxnSpPr>
            <a:stCxn id="29" idx="3"/>
            <a:endCxn id="12" idx="1"/>
          </p:cNvCxnSpPr>
          <p:nvPr/>
        </p:nvCxnSpPr>
        <p:spPr>
          <a:xfrm flipV="1">
            <a:off x="4086860" y="4589145"/>
            <a:ext cx="1696085" cy="972185"/>
          </a:xfrm>
          <a:prstGeom prst="bentConnector3">
            <a:avLst>
              <a:gd name="adj1" fmla="val 37701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Elbow Connector 48"/>
          <p:cNvCxnSpPr/>
          <p:nvPr/>
        </p:nvCxnSpPr>
        <p:spPr>
          <a:xfrm>
            <a:off x="4089400" y="5951855"/>
            <a:ext cx="4114800" cy="0"/>
          </a:xfrm>
          <a:prstGeom prst="bentConnector3">
            <a:avLst>
              <a:gd name="adj1" fmla="val 50008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1903095" y="1078230"/>
            <a:ext cx="1518285" cy="1179830"/>
          </a:xfrm>
          <a:prstGeom prst="roundRect">
            <a:avLst>
              <a:gd name="adj" fmla="val 12952"/>
            </a:avLst>
          </a:prstGeom>
          <a:solidFill>
            <a:schemeClr val="accent1">
              <a:lumMod val="75000"/>
              <a:alpha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t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pt-PT" altLang="pt-BR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Sans" panose="020B0602030504020204" pitchFamily="34" charset="0"/>
                <a:sym typeface="+mn-ea"/>
              </a:rPr>
              <a:t>DATA PIPELINES</a:t>
            </a:r>
            <a:endParaRPr lang="pt-PT" altLang="pt-BR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Lucida Sans" panose="020B0602030504020204" pitchFamily="34" charset="0"/>
              <a:sym typeface="+mn-ea"/>
            </a:endParaRP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71090" y="1663065"/>
            <a:ext cx="548640" cy="548640"/>
          </a:xfrm>
          <a:prstGeom prst="rect">
            <a:avLst/>
          </a:prstGeom>
        </p:spPr>
      </p:pic>
      <p:sp>
        <p:nvSpPr>
          <p:cNvPr id="54" name="Rounded Rectangle 53"/>
          <p:cNvSpPr/>
          <p:nvPr/>
        </p:nvSpPr>
        <p:spPr>
          <a:xfrm>
            <a:off x="3546475" y="1063625"/>
            <a:ext cx="7132320" cy="365760"/>
          </a:xfrm>
          <a:prstGeom prst="roundRect">
            <a:avLst/>
          </a:prstGeom>
          <a:solidFill>
            <a:schemeClr val="accent1">
              <a:lumMod val="75000"/>
              <a:alpha val="2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pt-PT" altLang="pt-BR" sz="2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Sans" panose="020B0602030504020204" pitchFamily="34" charset="0"/>
                <a:sym typeface="+mn-ea"/>
              </a:rPr>
              <a:t>LAMBDA ARCHITECTURE</a:t>
            </a:r>
            <a:endParaRPr lang="pt-PT" altLang="pt-BR" sz="20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Lucida Sans" panose="020B0602030504020204" pitchFamily="34" charset="0"/>
              <a:sym typeface="+mn-ea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3546475" y="1471295"/>
            <a:ext cx="7132320" cy="365760"/>
          </a:xfrm>
          <a:prstGeom prst="roundRect">
            <a:avLst/>
          </a:prstGeom>
          <a:solidFill>
            <a:schemeClr val="accent1">
              <a:lumMod val="75000"/>
              <a:alpha val="2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pt-PT" altLang="pt-BR" sz="2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Sans" panose="020B0602030504020204" pitchFamily="34" charset="0"/>
                <a:sym typeface="+mn-ea"/>
              </a:rPr>
              <a:t>CLOUD BASED ON AWS SERVICES (S3, EC2, RDS, ROUTE)</a:t>
            </a:r>
            <a:endParaRPr lang="pt-PT" altLang="pt-BR" sz="20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Lucida Sans" panose="020B0602030504020204" pitchFamily="34" charset="0"/>
              <a:sym typeface="+mn-ea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3546475" y="1915160"/>
            <a:ext cx="7132320" cy="365760"/>
          </a:xfrm>
          <a:prstGeom prst="roundRect">
            <a:avLst/>
          </a:prstGeom>
          <a:solidFill>
            <a:schemeClr val="accent1">
              <a:lumMod val="75000"/>
              <a:alpha val="2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pt-PT" altLang="pt-BR" sz="2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Sans" panose="020B0602030504020204" pitchFamily="34" charset="0"/>
                <a:sym typeface="+mn-ea"/>
              </a:rPr>
              <a:t>TECHS: </a:t>
            </a:r>
            <a:r>
              <a:rPr lang="pt-PT" altLang="pt-BR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Sans" panose="020B0602030504020204" pitchFamily="34" charset="0"/>
                <a:sym typeface="+mn-ea"/>
              </a:rPr>
              <a:t>AWS, DOCKER, PYTHON, DJANGO, POSTGRE, AIRFLOW</a:t>
            </a:r>
            <a:endParaRPr lang="pt-PT" altLang="pt-BR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Lucida Sans" panose="020B0602030504020204" pitchFamily="34" charset="0"/>
              <a:sym typeface="+mn-ea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9961880" y="4462780"/>
            <a:ext cx="1554480" cy="365760"/>
          </a:xfrm>
          <a:prstGeom prst="roundRect">
            <a:avLst/>
          </a:prstGeom>
          <a:solidFill>
            <a:schemeClr val="accent1">
              <a:lumMod val="75000"/>
              <a:alpha val="2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r">
              <a:buClrTx/>
              <a:buSzTx/>
              <a:buFontTx/>
            </a:pPr>
            <a:r>
              <a:rPr lang="pt-PT" altLang="pt-BR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Sans" panose="020B0602030504020204" pitchFamily="34" charset="0"/>
                <a:sym typeface="+mn-ea"/>
              </a:rPr>
              <a:t>FRONT-END</a:t>
            </a:r>
            <a:endParaRPr lang="pt-PT" altLang="pt-BR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Lucida Sans" panose="020B060203050402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7c469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-1" y="6485303"/>
            <a:ext cx="2160000" cy="365125"/>
          </a:xfrm>
        </p:spPr>
        <p:txBody>
          <a:bodyPr/>
          <a:lstStyle/>
          <a:p>
            <a:pPr algn="r"/>
            <a:fld id="{58F2E27E-B374-4005-AEAD-BCC01DB16CA8}" type="datetime1">
              <a:rPr lang="pt-BR" sz="2000" b="1" smtClean="0">
                <a:solidFill>
                  <a:srgbClr val="00CC99"/>
                </a:solidFill>
                <a:latin typeface="Lucida Sans" panose="020B0602030504020204" pitchFamily="34" charset="0"/>
              </a:rPr>
            </a:fld>
            <a:endParaRPr lang="pt-BR" sz="2000" b="1" dirty="0">
              <a:solidFill>
                <a:srgbClr val="00CC99"/>
              </a:solidFill>
              <a:latin typeface="Lucida Sans" panose="020B0602030504020204" pitchFamily="34" charset="0"/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10869768" y="6485302"/>
            <a:ext cx="1322231" cy="365125"/>
          </a:xfrm>
        </p:spPr>
        <p:txBody>
          <a:bodyPr/>
          <a:lstStyle/>
          <a:p>
            <a:pPr algn="l"/>
            <a:fld id="{906FBF49-B478-4ADD-BF6E-7B8E9CD81C71}" type="slidenum">
              <a:rPr lang="pt-BR" sz="2000" b="1" smtClean="0">
                <a:solidFill>
                  <a:srgbClr val="00CC99"/>
                </a:solidFill>
                <a:latin typeface="Lucida Sans" panose="020B0602030504020204" pitchFamily="34" charset="0"/>
              </a:rPr>
            </a:fld>
            <a:endParaRPr lang="pt-BR" sz="2000" b="1" dirty="0">
              <a:solidFill>
                <a:srgbClr val="00CC99"/>
              </a:solidFill>
              <a:latin typeface="Lucida Sans" panose="020B0602030504020204" pitchFamily="34" charset="0"/>
            </a:endParaRPr>
          </a:p>
        </p:txBody>
      </p:sp>
      <p:sp>
        <p:nvSpPr>
          <p:cNvPr id="13" name="CaixaDeTexto 11"/>
          <p:cNvSpPr txBox="1"/>
          <p:nvPr/>
        </p:nvSpPr>
        <p:spPr>
          <a:xfrm>
            <a:off x="1633728" y="325261"/>
            <a:ext cx="998677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altLang="pt-BR" sz="4000" b="1" dirty="0">
                <a:solidFill>
                  <a:srgbClr val="00CC99"/>
                </a:solidFill>
                <a:latin typeface="Lucida Sans" panose="020B0602030504020204" pitchFamily="34" charset="0"/>
              </a:rPr>
              <a:t>DATA MODELLING</a:t>
            </a:r>
            <a:r>
              <a:rPr lang="pt-BR" sz="3200" b="1" dirty="0">
                <a:solidFill>
                  <a:srgbClr val="00CC99"/>
                </a:solidFill>
                <a:latin typeface="Lucida Sans" panose="020B0602030504020204" pitchFamily="34" charset="0"/>
              </a:rPr>
              <a:t> </a:t>
            </a:r>
            <a:r>
              <a:rPr lang="pt-PT" altLang="pt-BR" sz="3200" b="1" dirty="0">
                <a:solidFill>
                  <a:srgbClr val="009999"/>
                </a:solidFill>
                <a:latin typeface="Lucida Sans" panose="020B0602030504020204" pitchFamily="34" charset="0"/>
              </a:rPr>
              <a:t>FACT &amp; DIMENSION</a:t>
            </a:r>
            <a:endParaRPr lang="pt-PT" altLang="pt-BR" sz="3200" b="1" dirty="0">
              <a:solidFill>
                <a:srgbClr val="009999"/>
              </a:solidFill>
              <a:latin typeface="Lucida Sans" panose="020B0602030504020204" pitchFamily="34" charset="0"/>
            </a:endParaRPr>
          </a:p>
        </p:txBody>
      </p:sp>
      <p:sp>
        <p:nvSpPr>
          <p:cNvPr id="16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2159998" y="6485303"/>
            <a:ext cx="8709769" cy="365125"/>
          </a:xfrm>
        </p:spPr>
        <p:txBody>
          <a:bodyPr/>
          <a:lstStyle/>
          <a:p>
            <a:r>
              <a:rPr lang="pt-BR" sz="2000" b="1" dirty="0">
                <a:solidFill>
                  <a:srgbClr val="00CC99"/>
                </a:solidFill>
                <a:latin typeface="Lucida Sans" panose="020B0602030504020204" pitchFamily="34" charset="0"/>
                <a:sym typeface="+mn-ea"/>
              </a:rPr>
              <a:t>© </a:t>
            </a:r>
            <a:r>
              <a:rPr lang="pt-PT" altLang="pt-BR" sz="2000" b="1" dirty="0">
                <a:solidFill>
                  <a:srgbClr val="00CC99"/>
                </a:solidFill>
                <a:latin typeface="Lucida Sans" panose="020B0602030504020204" pitchFamily="34" charset="0"/>
                <a:sym typeface="+mn-ea"/>
              </a:rPr>
              <a:t>DATA ENGINEER: LEANDRO ALVES &lt;alves.engleandro@gmail.com&gt;</a:t>
            </a:r>
            <a:endParaRPr lang="pt-PT" altLang="pt-BR" sz="2000" b="1" dirty="0">
              <a:solidFill>
                <a:srgbClr val="00CC99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Picture 10" descr="profile 1"/>
          <p:cNvPicPr>
            <a:picLocks noChangeAspect="1"/>
          </p:cNvPicPr>
          <p:nvPr/>
        </p:nvPicPr>
        <p:blipFill>
          <a:blip r:embed="rId1"/>
          <a:srcRect l="13819" t="18435" r="30965" b="11509"/>
          <a:stretch>
            <a:fillRect/>
          </a:stretch>
        </p:blipFill>
        <p:spPr>
          <a:xfrm>
            <a:off x="564515" y="222250"/>
            <a:ext cx="1304925" cy="1241425"/>
          </a:xfrm>
          <a:prstGeom prst="ellipse">
            <a:avLst/>
          </a:prstGeom>
        </p:spPr>
      </p:pic>
      <p:sp>
        <p:nvSpPr>
          <p:cNvPr id="37" name="Text Box 36"/>
          <p:cNvSpPr txBox="1"/>
          <p:nvPr/>
        </p:nvSpPr>
        <p:spPr>
          <a:xfrm>
            <a:off x="2857500" y="4874895"/>
            <a:ext cx="395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 b="1"/>
              <a:t>n</a:t>
            </a:r>
            <a:endParaRPr lang="pt-PT" altLang="en-US" b="1"/>
          </a:p>
        </p:txBody>
      </p:sp>
      <p:sp>
        <p:nvSpPr>
          <p:cNvPr id="12" name="Rectangles 11"/>
          <p:cNvSpPr/>
          <p:nvPr/>
        </p:nvSpPr>
        <p:spPr>
          <a:xfrm>
            <a:off x="2024380" y="1931035"/>
            <a:ext cx="4891405" cy="175895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pt-PT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CUSTOMERS</a:t>
            </a:r>
            <a:endParaRPr lang="pt-PT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5" name="Table 14"/>
          <p:cNvGraphicFramePr/>
          <p:nvPr/>
        </p:nvGraphicFramePr>
        <p:xfrm>
          <a:off x="2103120" y="2290445"/>
          <a:ext cx="4709160" cy="1335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945"/>
                <a:gridCol w="1190625"/>
                <a:gridCol w="1058926"/>
                <a:gridCol w="912495"/>
                <a:gridCol w="971169"/>
              </a:tblGrid>
              <a:tr h="4819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PT" altLang="en-US" sz="1200"/>
                        <a:t>id</a:t>
                      </a:r>
                      <a:endParaRPr lang="pt-PT" alt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PT" altLang="en-US" sz="1200"/>
                        <a:t>corporate_name</a:t>
                      </a:r>
                      <a:endParaRPr lang="pt-PT" alt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PT" altLang="en-US" sz="1200"/>
                        <a:t>city</a:t>
                      </a:r>
                      <a:endParaRPr lang="pt-PT" alt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PT" altLang="en-US" sz="1200"/>
                        <a:t>federal_unit</a:t>
                      </a:r>
                      <a:endParaRPr lang="pt-PT" alt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PT" altLang="en-US" sz="1200"/>
                        <a:t>sector</a:t>
                      </a:r>
                      <a:endParaRPr lang="pt-PT" altLang="en-US" sz="1200"/>
                    </a:p>
                  </a:txBody>
                  <a:tcPr anchor="ctr" anchorCtr="0"/>
                </a:tc>
              </a:tr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PT" altLang="en-US" sz="1200" b="1"/>
                        <a:t>INT(PK)</a:t>
                      </a:r>
                      <a:endParaRPr lang="pt-PT" altLang="en-US" sz="1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PT" altLang="en-US" sz="1200" b="1"/>
                        <a:t>CHAR(150)</a:t>
                      </a:r>
                      <a:endParaRPr lang="pt-PT" altLang="en-US" sz="1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PT" altLang="en-US" sz="1200" b="1"/>
                        <a:t>CHAR (150)</a:t>
                      </a:r>
                      <a:endParaRPr lang="pt-PT" altLang="en-US" sz="1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PT" altLang="en-US" sz="1200" b="1"/>
                        <a:t>CHAR (2)</a:t>
                      </a:r>
                      <a:endParaRPr lang="pt-PT" altLang="en-US" sz="1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PT" altLang="en-US" sz="1200" b="1"/>
                        <a:t>Char (150)</a:t>
                      </a:r>
                      <a:endParaRPr lang="pt-PT" altLang="en-US" sz="1200" b="1"/>
                    </a:p>
                  </a:txBody>
                  <a:tcPr anchor="ctr" anchorCtr="0"/>
                </a:tc>
              </a:tr>
              <a:tr h="3790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PT" altLang="en-US" sz="1200" b="0"/>
                        <a:t>1</a:t>
                      </a:r>
                      <a:endParaRPr lang="pt-PT" altLang="en-US" sz="1200" b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/>
                        <a:t>Simplest Software LTDA</a:t>
                      </a:r>
                      <a:endParaRPr lang="en-US" sz="1000" b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PT" altLang="en-US" sz="1200" b="0"/>
                        <a:t>Joinville</a:t>
                      </a:r>
                      <a:endParaRPr lang="pt-PT" altLang="en-US" sz="1200" b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PT" altLang="en-US" sz="1200" b="0"/>
                        <a:t>SC</a:t>
                      </a:r>
                      <a:endParaRPr lang="pt-PT" altLang="en-US" sz="1200" b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PT" altLang="en-US" sz="1200" b="0"/>
                        <a:t>Software</a:t>
                      </a:r>
                      <a:endParaRPr lang="pt-PT" altLang="en-US" sz="1200" b="0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10" name="Rectangles 9"/>
          <p:cNvSpPr/>
          <p:nvPr/>
        </p:nvSpPr>
        <p:spPr>
          <a:xfrm>
            <a:off x="3252470" y="4239895"/>
            <a:ext cx="6989445" cy="175895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pt-PT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PAYMENTS</a:t>
            </a:r>
            <a:endParaRPr lang="pt-PT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4" name="Table 13"/>
          <p:cNvGraphicFramePr/>
          <p:nvPr/>
        </p:nvGraphicFramePr>
        <p:xfrm>
          <a:off x="3344545" y="4629150"/>
          <a:ext cx="6765290" cy="1287780"/>
        </p:xfrm>
        <a:graphic>
          <a:graphicData uri="http://schemas.openxmlformats.org/drawingml/2006/table">
            <a:tbl>
              <a:tblPr firstRow="1">
                <a:tableStyleId>{46F890A9-2807-4EBB-B81D-B2AA78EC7F39}</a:tableStyleId>
              </a:tblPr>
              <a:tblGrid>
                <a:gridCol w="724535"/>
                <a:gridCol w="1044575"/>
                <a:gridCol w="1901825"/>
                <a:gridCol w="871220"/>
                <a:gridCol w="1310640"/>
                <a:gridCol w="912495"/>
              </a:tblGrid>
              <a:tr h="4819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PT" altLang="en-US" sz="1200"/>
                        <a:t>id</a:t>
                      </a:r>
                      <a:endParaRPr lang="pt-PT" altLang="en-US" sz="1200"/>
                    </a:p>
                  </a:txBody>
                  <a:tcPr anchor="ctr" anchorCtr="0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PT" altLang="en-US" sz="1200"/>
                        <a:t>customer_id</a:t>
                      </a:r>
                      <a:endParaRPr lang="pt-PT" altLang="en-US" sz="1200"/>
                    </a:p>
                  </a:txBody>
                  <a:tcPr anchor="ctr" anchorCtr="0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PT" altLang="en-US" sz="1200"/>
                        <a:t>payment_date</a:t>
                      </a:r>
                      <a:endParaRPr lang="pt-PT" altLang="en-US" sz="1200"/>
                    </a:p>
                  </a:txBody>
                  <a:tcPr anchor="ctr" anchorCtr="0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PT" altLang="en-US" sz="1200"/>
                        <a:t>plan_id</a:t>
                      </a:r>
                      <a:endParaRPr lang="pt-PT" altLang="en-US" sz="1200"/>
                    </a:p>
                  </a:txBody>
                  <a:tcPr anchor="ctr" anchorCtr="0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PT" altLang="en-US" sz="1200"/>
                        <a:t>paid_months</a:t>
                      </a:r>
                      <a:endParaRPr lang="pt-PT" altLang="en-US" sz="1200"/>
                    </a:p>
                  </a:txBody>
                  <a:tcPr anchor="ctr" anchorCtr="0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PT" altLang="en-US" sz="1200"/>
                        <a:t>value</a:t>
                      </a:r>
                      <a:endParaRPr lang="pt-PT" altLang="en-US" sz="1200"/>
                    </a:p>
                  </a:txBody>
                  <a:tcPr anchor="ctr" anchorCtr="0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B>
                  </a:tcPr>
                </a:tc>
              </a:tr>
              <a:tr h="3797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PT" altLang="en-US" sz="1200" b="1"/>
                        <a:t>INT </a:t>
                      </a:r>
                      <a:r>
                        <a:rPr lang="pt-PT" altLang="en-US" sz="1000" b="1"/>
                        <a:t>(PK)</a:t>
                      </a:r>
                      <a:endParaRPr lang="pt-PT" altLang="en-US" sz="1000" b="1"/>
                    </a:p>
                  </a:txBody>
                  <a:tcPr anchor="ctr" anchorCtr="0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PT" altLang="en-US" sz="1200" b="1"/>
                        <a:t>INT</a:t>
                      </a:r>
                      <a:endParaRPr lang="pt-PT" altLang="en-US" sz="1200" b="1"/>
                    </a:p>
                  </a:txBody>
                  <a:tcPr anchor="ctr" anchorCtr="0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PT" altLang="en-US" sz="1200" b="1"/>
                        <a:t>DATE(DD/MM/YYYY)</a:t>
                      </a:r>
                      <a:endParaRPr lang="pt-PT" altLang="en-US" sz="1200" b="1"/>
                    </a:p>
                  </a:txBody>
                  <a:tcPr anchor="ctr" anchorCtr="0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PT" altLang="en-US" sz="1200" b="1"/>
                        <a:t>INT</a:t>
                      </a:r>
                      <a:endParaRPr lang="pt-PT" altLang="en-US" sz="1200" b="1"/>
                    </a:p>
                  </a:txBody>
                  <a:tcPr anchor="ctr" anchorCtr="0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PT" altLang="en-US" sz="1200" b="1"/>
                        <a:t>INT</a:t>
                      </a:r>
                      <a:endParaRPr lang="pt-PT" altLang="en-US" sz="1200" b="1"/>
                    </a:p>
                  </a:txBody>
                  <a:tcPr anchor="ctr" anchorCtr="0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PT" altLang="en-US" sz="1200" b="1"/>
                        <a:t>FLOAT</a:t>
                      </a:r>
                      <a:endParaRPr lang="pt-PT" altLang="en-US" sz="1200" b="1"/>
                    </a:p>
                  </a:txBody>
                  <a:tcPr anchor="ctr" anchorCtr="0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B>
                  </a:tcPr>
                </a:tc>
              </a:tr>
              <a:tr h="3790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PT" altLang="en-US" sz="1200"/>
                        <a:t>35</a:t>
                      </a:r>
                      <a:endParaRPr lang="pt-PT" altLang="en-US" sz="1200"/>
                    </a:p>
                  </a:txBody>
                  <a:tcPr anchor="ctr" anchorCtr="0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PT" altLang="en-US" sz="1200"/>
                        <a:t>244</a:t>
                      </a:r>
                      <a:endParaRPr lang="pt-PT" altLang="en-US" sz="1200"/>
                    </a:p>
                  </a:txBody>
                  <a:tcPr anchor="ctr" anchorCtr="0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PT" altLang="en-US" sz="1200"/>
                        <a:t>25/04/2019</a:t>
                      </a:r>
                      <a:endParaRPr lang="pt-PT" altLang="en-US" sz="1200"/>
                    </a:p>
                  </a:txBody>
                  <a:tcPr anchor="ctr" anchorCtr="0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PT" altLang="en-US" sz="1200"/>
                        <a:t>2</a:t>
                      </a:r>
                      <a:endParaRPr lang="pt-PT" altLang="en-US" sz="1200"/>
                    </a:p>
                  </a:txBody>
                  <a:tcPr anchor="ctr" anchorCtr="0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PT" altLang="en-US" sz="1200"/>
                        <a:t>3</a:t>
                      </a:r>
                      <a:endParaRPr lang="pt-PT" altLang="en-US" sz="1200"/>
                    </a:p>
                  </a:txBody>
                  <a:tcPr anchor="ctr" anchorCtr="0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PT" altLang="en-US" sz="1200">
                          <a:sym typeface="+mn-ea"/>
                        </a:rPr>
                        <a:t>R$ 300,00</a:t>
                      </a:r>
                      <a:endParaRPr lang="pt-PT" altLang="en-US" sz="1200"/>
                    </a:p>
                  </a:txBody>
                  <a:tcPr anchor="ctr" anchorCtr="0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cxnSp>
        <p:nvCxnSpPr>
          <p:cNvPr id="108" name="Elbow Connector 107"/>
          <p:cNvCxnSpPr/>
          <p:nvPr/>
        </p:nvCxnSpPr>
        <p:spPr>
          <a:xfrm rot="10800000" flipH="1" flipV="1">
            <a:off x="2103120" y="2958465"/>
            <a:ext cx="1241425" cy="2314575"/>
          </a:xfrm>
          <a:prstGeom prst="bentConnector3">
            <a:avLst>
              <a:gd name="adj1" fmla="val -35447"/>
            </a:avLst>
          </a:prstGeom>
          <a:ln w="38100">
            <a:solidFill>
              <a:schemeClr val="tx1"/>
            </a:solidFill>
            <a:headEnd type="none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s 16"/>
          <p:cNvSpPr/>
          <p:nvPr/>
        </p:nvSpPr>
        <p:spPr>
          <a:xfrm>
            <a:off x="7918450" y="1931035"/>
            <a:ext cx="2323465" cy="175895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pt-PT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PLANS</a:t>
            </a:r>
            <a:endParaRPr lang="pt-PT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8" name="Table 17"/>
          <p:cNvGraphicFramePr/>
          <p:nvPr/>
        </p:nvGraphicFramePr>
        <p:xfrm>
          <a:off x="8026400" y="2326640"/>
          <a:ext cx="2082800" cy="1240790"/>
        </p:xfrm>
        <a:graphic>
          <a:graphicData uri="http://schemas.openxmlformats.org/drawingml/2006/table">
            <a:tbl>
              <a:tblPr firstRow="1">
                <a:tableStyleId>{91EBBBCC-DAD2-459C-BE2E-F6DE35CF9A28}</a:tableStyleId>
              </a:tblPr>
              <a:tblGrid>
                <a:gridCol w="913765"/>
                <a:gridCol w="1169035"/>
              </a:tblGrid>
              <a:tr h="4819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PT" altLang="en-US" sz="1800"/>
                        <a:t>id</a:t>
                      </a:r>
                      <a:endParaRPr lang="pt-PT" altLang="en-US" sz="1800"/>
                    </a:p>
                  </a:txBody>
                  <a:tcPr anchor="ctr" anchorCtr="0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PT" altLang="en-US" sz="1800"/>
                        <a:t>name</a:t>
                      </a:r>
                      <a:endParaRPr lang="pt-PT" altLang="en-US" sz="1800"/>
                    </a:p>
                  </a:txBody>
                  <a:tcPr anchor="ctr" anchorCtr="0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B>
                  </a:tcPr>
                </a:tc>
              </a:tr>
              <a:tr h="3797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PT" altLang="en-US" sz="1400" b="1"/>
                        <a:t>INT</a:t>
                      </a:r>
                      <a:r>
                        <a:rPr lang="pt-PT" altLang="en-US" sz="1200" b="1"/>
                        <a:t>(PK)</a:t>
                      </a:r>
                      <a:endParaRPr lang="pt-PT" altLang="en-US" sz="1200" b="1"/>
                    </a:p>
                  </a:txBody>
                  <a:tcPr anchor="ctr" anchorCtr="0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PT" altLang="en-US" sz="1400" b="1"/>
                        <a:t>Char(10)</a:t>
                      </a:r>
                      <a:endParaRPr lang="pt-PT" altLang="en-US" sz="1400" b="1"/>
                    </a:p>
                  </a:txBody>
                  <a:tcPr anchor="ctr" anchorCtr="0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B>
                  </a:tcPr>
                </a:tc>
              </a:tr>
              <a:tr h="3790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PT" altLang="en-US" sz="1600"/>
                        <a:t>1</a:t>
                      </a:r>
                      <a:endParaRPr lang="pt-PT" altLang="en-US" sz="1600"/>
                    </a:p>
                  </a:txBody>
                  <a:tcPr anchor="ctr" anchorCtr="0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PT" altLang="en-US" sz="1600"/>
                        <a:t>Brass</a:t>
                      </a:r>
                      <a:endParaRPr lang="pt-PT" altLang="en-US" sz="1600"/>
                    </a:p>
                  </a:txBody>
                  <a:tcPr anchor="ctr" anchorCtr="0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1" name="Text Box 20"/>
          <p:cNvSpPr txBox="1"/>
          <p:nvPr/>
        </p:nvSpPr>
        <p:spPr>
          <a:xfrm>
            <a:off x="1641475" y="2564130"/>
            <a:ext cx="395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 b="1"/>
              <a:t>1</a:t>
            </a:r>
            <a:endParaRPr lang="pt-PT" altLang="en-US" b="1"/>
          </a:p>
        </p:txBody>
      </p:sp>
      <p:cxnSp>
        <p:nvCxnSpPr>
          <p:cNvPr id="23" name="Elbow Connector 22"/>
          <p:cNvCxnSpPr>
            <a:stCxn id="17" idx="1"/>
          </p:cNvCxnSpPr>
          <p:nvPr/>
        </p:nvCxnSpPr>
        <p:spPr>
          <a:xfrm rot="10800000" flipV="1">
            <a:off x="7409180" y="2809875"/>
            <a:ext cx="509270" cy="1791335"/>
          </a:xfrm>
          <a:prstGeom prst="bentConnector2">
            <a:avLst/>
          </a:prstGeom>
          <a:ln w="38100">
            <a:solidFill>
              <a:schemeClr val="tx1"/>
            </a:solidFill>
            <a:headEnd type="none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 Box 23"/>
          <p:cNvSpPr txBox="1"/>
          <p:nvPr/>
        </p:nvSpPr>
        <p:spPr>
          <a:xfrm>
            <a:off x="7465695" y="2326640"/>
            <a:ext cx="395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 b="1"/>
              <a:t>1</a:t>
            </a:r>
            <a:endParaRPr lang="pt-PT" altLang="en-US" b="1"/>
          </a:p>
        </p:txBody>
      </p:sp>
      <p:sp>
        <p:nvSpPr>
          <p:cNvPr id="25" name="Text Box 24"/>
          <p:cNvSpPr txBox="1"/>
          <p:nvPr/>
        </p:nvSpPr>
        <p:spPr>
          <a:xfrm>
            <a:off x="7013575" y="3871595"/>
            <a:ext cx="395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 b="1"/>
              <a:t>n</a:t>
            </a:r>
            <a:endParaRPr lang="pt-PT" alt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-1" y="6485303"/>
            <a:ext cx="2160000" cy="365125"/>
          </a:xfrm>
        </p:spPr>
        <p:txBody>
          <a:bodyPr/>
          <a:lstStyle/>
          <a:p>
            <a:pPr algn="r"/>
            <a:fld id="{58F2E27E-B374-4005-AEAD-BCC01DB16CA8}" type="datetime1">
              <a:rPr lang="pt-BR" sz="2000" b="1" smtClean="0">
                <a:solidFill>
                  <a:srgbClr val="00CC99"/>
                </a:solidFill>
                <a:latin typeface="Lucida Sans" panose="020B0602030504020204" pitchFamily="34" charset="0"/>
              </a:rPr>
            </a:fld>
            <a:endParaRPr lang="pt-BR" sz="2000" b="1" dirty="0">
              <a:solidFill>
                <a:srgbClr val="00CC99"/>
              </a:solidFill>
              <a:latin typeface="Lucida Sans" panose="020B0602030504020204" pitchFamily="34" charset="0"/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10869768" y="6485302"/>
            <a:ext cx="1322231" cy="365125"/>
          </a:xfrm>
        </p:spPr>
        <p:txBody>
          <a:bodyPr/>
          <a:lstStyle/>
          <a:p>
            <a:pPr algn="l"/>
            <a:fld id="{906FBF49-B478-4ADD-BF6E-7B8E9CD81C71}" type="slidenum">
              <a:rPr lang="pt-BR" sz="2000" b="1" smtClean="0">
                <a:solidFill>
                  <a:srgbClr val="00CC99"/>
                </a:solidFill>
                <a:latin typeface="Lucida Sans" panose="020B0602030504020204" pitchFamily="34" charset="0"/>
              </a:rPr>
            </a:fld>
            <a:endParaRPr lang="pt-BR" sz="2000" b="1" dirty="0">
              <a:solidFill>
                <a:srgbClr val="00CC99"/>
              </a:solidFill>
              <a:latin typeface="Lucida Sans" panose="020B0602030504020204" pitchFamily="34" charset="0"/>
            </a:endParaRPr>
          </a:p>
        </p:txBody>
      </p:sp>
      <p:sp>
        <p:nvSpPr>
          <p:cNvPr id="13" name="CaixaDeTexto 11"/>
          <p:cNvSpPr txBox="1"/>
          <p:nvPr/>
        </p:nvSpPr>
        <p:spPr>
          <a:xfrm>
            <a:off x="1633728" y="325261"/>
            <a:ext cx="998677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altLang="pt-BR" sz="4000" b="1" dirty="0">
                <a:solidFill>
                  <a:srgbClr val="00CC99"/>
                </a:solidFill>
                <a:latin typeface="Lucida Sans" panose="020B0602030504020204" pitchFamily="34" charset="0"/>
              </a:rPr>
              <a:t>DATA MODELLING</a:t>
            </a:r>
            <a:r>
              <a:rPr lang="pt-BR" sz="3200" b="1" dirty="0">
                <a:solidFill>
                  <a:srgbClr val="00CC99"/>
                </a:solidFill>
                <a:latin typeface="Lucida Sans" panose="020B0602030504020204" pitchFamily="34" charset="0"/>
              </a:rPr>
              <a:t> </a:t>
            </a:r>
            <a:r>
              <a:rPr lang="pt-PT" altLang="pt-BR" sz="3200" b="1" dirty="0">
                <a:solidFill>
                  <a:srgbClr val="009999"/>
                </a:solidFill>
                <a:latin typeface="Lucida Sans" panose="020B0602030504020204" pitchFamily="34" charset="0"/>
              </a:rPr>
              <a:t>FACT &amp; DIMENSION</a:t>
            </a:r>
            <a:endParaRPr lang="pt-PT" altLang="pt-BR" sz="3200" b="1" dirty="0">
              <a:solidFill>
                <a:srgbClr val="009999"/>
              </a:solidFill>
              <a:latin typeface="Lucida Sans" panose="020B0602030504020204" pitchFamily="34" charset="0"/>
            </a:endParaRPr>
          </a:p>
        </p:txBody>
      </p:sp>
      <p:sp>
        <p:nvSpPr>
          <p:cNvPr id="16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2159998" y="6485303"/>
            <a:ext cx="8709769" cy="365125"/>
          </a:xfrm>
        </p:spPr>
        <p:txBody>
          <a:bodyPr/>
          <a:lstStyle/>
          <a:p>
            <a:r>
              <a:rPr lang="pt-BR" sz="2000" b="1" dirty="0">
                <a:solidFill>
                  <a:srgbClr val="00CC99"/>
                </a:solidFill>
                <a:latin typeface="Lucida Sans" panose="020B0602030504020204" pitchFamily="34" charset="0"/>
                <a:sym typeface="+mn-ea"/>
              </a:rPr>
              <a:t>© </a:t>
            </a:r>
            <a:r>
              <a:rPr lang="pt-PT" altLang="pt-BR" sz="2000" b="1" dirty="0">
                <a:solidFill>
                  <a:srgbClr val="00CC99"/>
                </a:solidFill>
                <a:latin typeface="Lucida Sans" panose="020B0602030504020204" pitchFamily="34" charset="0"/>
                <a:sym typeface="+mn-ea"/>
              </a:rPr>
              <a:t>DATA ENGINEER: LEANDRO ALVES &lt;alves.engleandro@gmail.com&gt;</a:t>
            </a:r>
            <a:endParaRPr lang="pt-PT" altLang="pt-BR" sz="2000" b="1" dirty="0">
              <a:solidFill>
                <a:srgbClr val="00CC99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Picture 10" descr="profile 1"/>
          <p:cNvPicPr>
            <a:picLocks noChangeAspect="1"/>
          </p:cNvPicPr>
          <p:nvPr/>
        </p:nvPicPr>
        <p:blipFill>
          <a:blip r:embed="rId1"/>
          <a:srcRect l="13819" t="18435" r="30965" b="11509"/>
          <a:stretch>
            <a:fillRect/>
          </a:stretch>
        </p:blipFill>
        <p:spPr>
          <a:xfrm>
            <a:off x="564515" y="222250"/>
            <a:ext cx="1304925" cy="1241425"/>
          </a:xfrm>
          <a:prstGeom prst="ellipse">
            <a:avLst/>
          </a:prstGeom>
        </p:spPr>
      </p:pic>
      <p:sp>
        <p:nvSpPr>
          <p:cNvPr id="37" name="Text Box 36"/>
          <p:cNvSpPr txBox="1"/>
          <p:nvPr/>
        </p:nvSpPr>
        <p:spPr>
          <a:xfrm>
            <a:off x="501015" y="4761230"/>
            <a:ext cx="395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 b="1"/>
              <a:t>n</a:t>
            </a:r>
            <a:endParaRPr lang="pt-PT" altLang="en-US" b="1"/>
          </a:p>
        </p:txBody>
      </p:sp>
      <p:sp>
        <p:nvSpPr>
          <p:cNvPr id="12" name="Rectangles 11"/>
          <p:cNvSpPr/>
          <p:nvPr/>
        </p:nvSpPr>
        <p:spPr>
          <a:xfrm>
            <a:off x="585470" y="1875155"/>
            <a:ext cx="4635500" cy="175895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pt-PT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DIMENSION: CUSTOMER</a:t>
            </a:r>
            <a:endParaRPr lang="pt-PT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5" name="Table 14"/>
          <p:cNvGraphicFramePr/>
          <p:nvPr/>
        </p:nvGraphicFramePr>
        <p:xfrm>
          <a:off x="664210" y="2206625"/>
          <a:ext cx="4453890" cy="1335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4525"/>
                <a:gridCol w="1139825"/>
                <a:gridCol w="888365"/>
                <a:gridCol w="948690"/>
                <a:gridCol w="832485"/>
              </a:tblGrid>
              <a:tr h="4819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PT" altLang="en-US" sz="1200"/>
                        <a:t>id</a:t>
                      </a:r>
                      <a:endParaRPr lang="pt-PT" alt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PT" altLang="en-US" sz="1200"/>
                        <a:t>corporate_name</a:t>
                      </a:r>
                      <a:endParaRPr lang="pt-PT" alt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PT" altLang="en-US" sz="1200"/>
                        <a:t>city</a:t>
                      </a:r>
                      <a:endParaRPr lang="pt-PT" alt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PT" altLang="en-US" sz="1200"/>
                        <a:t>federal_unit</a:t>
                      </a:r>
                      <a:endParaRPr lang="pt-PT" alt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PT" altLang="en-US" sz="1200"/>
                        <a:t>sector</a:t>
                      </a:r>
                      <a:endParaRPr lang="pt-PT" altLang="en-US" sz="1200"/>
                    </a:p>
                  </a:txBody>
                  <a:tcPr anchor="ctr" anchorCtr="0"/>
                </a:tc>
              </a:tr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PT" altLang="en-US" sz="1200" b="1"/>
                        <a:t>INT(PK)</a:t>
                      </a:r>
                      <a:endParaRPr lang="pt-PT" altLang="en-US" sz="1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PT" altLang="en-US" sz="1200" b="1"/>
                        <a:t>CHAR(150)</a:t>
                      </a:r>
                      <a:endParaRPr lang="pt-PT" altLang="en-US" sz="1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PT" altLang="en-US" sz="1200" b="1"/>
                        <a:t>CHAR (150)</a:t>
                      </a:r>
                      <a:endParaRPr lang="pt-PT" altLang="en-US" sz="1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PT" altLang="en-US" sz="1200" b="1"/>
                        <a:t>CHAR (2)</a:t>
                      </a:r>
                      <a:endParaRPr lang="pt-PT" altLang="en-US" sz="1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PT" altLang="en-US" sz="1200" b="1"/>
                        <a:t>Char (150)</a:t>
                      </a:r>
                      <a:endParaRPr lang="pt-PT" altLang="en-US" sz="1200" b="1"/>
                    </a:p>
                  </a:txBody>
                  <a:tcPr anchor="ctr" anchorCtr="0"/>
                </a:tc>
              </a:tr>
              <a:tr h="3790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PT" altLang="en-US" sz="1200" b="0"/>
                        <a:t>1</a:t>
                      </a:r>
                      <a:endParaRPr lang="pt-PT" altLang="en-US" sz="1200" b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/>
                        <a:t>Simplest Software LTDA</a:t>
                      </a:r>
                      <a:endParaRPr lang="en-US" sz="1000" b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PT" altLang="en-US" sz="1200" b="0"/>
                        <a:t>Joinville</a:t>
                      </a:r>
                      <a:endParaRPr lang="pt-PT" altLang="en-US" sz="1200" b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PT" altLang="en-US" sz="1200" b="0"/>
                        <a:t>SC</a:t>
                      </a:r>
                      <a:endParaRPr lang="pt-PT" altLang="en-US" sz="1200" b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PT" altLang="en-US" sz="1200" b="0"/>
                        <a:t>Software</a:t>
                      </a:r>
                      <a:endParaRPr lang="pt-PT" altLang="en-US" sz="1200" b="0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10" name="Rectangles 9"/>
          <p:cNvSpPr/>
          <p:nvPr/>
        </p:nvSpPr>
        <p:spPr>
          <a:xfrm>
            <a:off x="966470" y="4337685"/>
            <a:ext cx="5854700" cy="175895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pt-PT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FACT: PAYMENTS</a:t>
            </a:r>
            <a:endParaRPr lang="pt-PT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4" name="Table 13"/>
          <p:cNvGraphicFramePr/>
          <p:nvPr/>
        </p:nvGraphicFramePr>
        <p:xfrm>
          <a:off x="1058545" y="4726940"/>
          <a:ext cx="5672455" cy="1293495"/>
        </p:xfrm>
        <a:graphic>
          <a:graphicData uri="http://schemas.openxmlformats.org/drawingml/2006/table">
            <a:tbl>
              <a:tblPr firstRow="1">
                <a:tableStyleId>{46F890A9-2807-4EBB-B81D-B2AA78EC7F39}</a:tableStyleId>
              </a:tblPr>
              <a:tblGrid>
                <a:gridCol w="636905"/>
                <a:gridCol w="918210"/>
                <a:gridCol w="997585"/>
                <a:gridCol w="840740"/>
                <a:gridCol w="922020"/>
                <a:gridCol w="1356995"/>
              </a:tblGrid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PT" altLang="en-US" sz="1200"/>
                        <a:t>id (PK)</a:t>
                      </a:r>
                      <a:endParaRPr lang="pt-PT" altLang="en-US" sz="1200"/>
                    </a:p>
                  </a:txBody>
                  <a:tcPr anchor="ctr" anchorCtr="0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PT" altLang="en-US" sz="1200"/>
                        <a:t>customer (FK)</a:t>
                      </a:r>
                      <a:endParaRPr lang="pt-PT" altLang="en-US" sz="1200"/>
                    </a:p>
                  </a:txBody>
                  <a:tcPr anchor="ctr" anchorCtr="0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PT" altLang="en-US" sz="1200"/>
                        <a:t>date </a:t>
                      </a:r>
                      <a:endParaRPr lang="pt-PT" altLang="en-US" sz="1200"/>
                    </a:p>
                    <a:p>
                      <a:pPr algn="ctr">
                        <a:buNone/>
                      </a:pPr>
                      <a:r>
                        <a:rPr lang="pt-PT" altLang="en-US" sz="1200"/>
                        <a:t>(FK)</a:t>
                      </a:r>
                      <a:endParaRPr lang="pt-PT" altLang="en-US" sz="1200"/>
                    </a:p>
                  </a:txBody>
                  <a:tcPr anchor="ctr" anchorCtr="0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PT" altLang="en-US" sz="1200"/>
                        <a:t>plan (FK)</a:t>
                      </a:r>
                      <a:endParaRPr lang="pt-PT" altLang="en-US" sz="1200"/>
                    </a:p>
                  </a:txBody>
                  <a:tcPr anchor="ctr" anchorCtr="0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PT" altLang="en-US" sz="1200">
                          <a:sym typeface="+mn-ea"/>
                        </a:rPr>
                        <a:t>value</a:t>
                      </a:r>
                      <a:endParaRPr lang="pt-PT" altLang="en-US" sz="1200"/>
                    </a:p>
                  </a:txBody>
                  <a:tcPr anchor="ctr" anchorCtr="0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PT" altLang="en-US" sz="1200">
                          <a:sym typeface="+mn-ea"/>
                        </a:rPr>
                        <a:t>paid_months</a:t>
                      </a:r>
                      <a:endParaRPr lang="pt-PT" altLang="en-US" sz="1200"/>
                    </a:p>
                  </a:txBody>
                  <a:tcPr anchor="ctr" anchorCtr="0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B>
                  </a:tcPr>
                </a:tc>
              </a:tr>
              <a:tr h="3797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PT" altLang="en-US" sz="1200" b="1"/>
                        <a:t>INT </a:t>
                      </a:r>
                      <a:r>
                        <a:rPr lang="pt-PT" altLang="en-US" sz="1200" b="1"/>
                        <a:t>(PK)</a:t>
                      </a:r>
                      <a:endParaRPr lang="pt-PT" altLang="en-US" sz="1200" b="1"/>
                    </a:p>
                  </a:txBody>
                  <a:tcPr anchor="ctr" anchorCtr="0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PT" altLang="en-US" sz="1200" b="1"/>
                        <a:t>INT </a:t>
                      </a:r>
                      <a:endParaRPr lang="pt-PT" altLang="en-US" sz="1200" b="1"/>
                    </a:p>
                    <a:p>
                      <a:pPr algn="ctr">
                        <a:buNone/>
                      </a:pPr>
                      <a:r>
                        <a:rPr lang="pt-PT" altLang="en-US" sz="1200" b="1"/>
                        <a:t>(FK)</a:t>
                      </a:r>
                      <a:endParaRPr lang="pt-PT" altLang="en-US" sz="1200" b="1"/>
                    </a:p>
                  </a:txBody>
                  <a:tcPr anchor="ctr" anchorCtr="0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PT" altLang="en-US" sz="1200" b="1"/>
                        <a:t>INT</a:t>
                      </a:r>
                      <a:endParaRPr lang="pt-PT" altLang="en-US" sz="1200" b="1"/>
                    </a:p>
                    <a:p>
                      <a:pPr algn="ctr">
                        <a:buNone/>
                      </a:pPr>
                      <a:r>
                        <a:rPr lang="pt-PT" altLang="en-US" sz="1200" b="1"/>
                        <a:t>(FK)</a:t>
                      </a:r>
                      <a:endParaRPr lang="pt-PT" altLang="en-US" sz="1200" b="1"/>
                    </a:p>
                  </a:txBody>
                  <a:tcPr anchor="ctr" anchorCtr="0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PT" altLang="en-US" sz="1200" b="1"/>
                        <a:t>INT</a:t>
                      </a:r>
                      <a:endParaRPr lang="pt-PT" altLang="en-US" sz="1200" b="1"/>
                    </a:p>
                  </a:txBody>
                  <a:tcPr anchor="ctr" anchorCtr="0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PT" altLang="en-US" sz="1200" b="1">
                          <a:sym typeface="+mn-ea"/>
                        </a:rPr>
                        <a:t>FLOAT</a:t>
                      </a:r>
                      <a:endParaRPr lang="pt-PT" altLang="en-US" sz="1200" b="1"/>
                    </a:p>
                  </a:txBody>
                  <a:tcPr anchor="ctr" anchorCtr="0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PT" altLang="en-US" sz="1200" b="1">
                          <a:sym typeface="+mn-ea"/>
                        </a:rPr>
                        <a:t>INT</a:t>
                      </a:r>
                      <a:endParaRPr lang="pt-PT" altLang="en-US" sz="1200" b="1"/>
                    </a:p>
                  </a:txBody>
                  <a:tcPr anchor="ctr" anchorCtr="0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B>
                  </a:tcPr>
                </a:tc>
              </a:tr>
              <a:tr h="3790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PT" altLang="en-US" sz="1200"/>
                        <a:t>35</a:t>
                      </a:r>
                      <a:endParaRPr lang="pt-PT" altLang="en-US" sz="1200"/>
                    </a:p>
                  </a:txBody>
                  <a:tcPr anchor="ctr" anchorCtr="0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PT" altLang="en-US" sz="1200"/>
                        <a:t>244</a:t>
                      </a:r>
                      <a:endParaRPr lang="pt-PT" altLang="en-US" sz="1200"/>
                    </a:p>
                  </a:txBody>
                  <a:tcPr anchor="ctr" anchorCtr="0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PT" altLang="en-US" sz="1200"/>
                        <a:t>443</a:t>
                      </a:r>
                      <a:endParaRPr lang="pt-PT" altLang="en-US" sz="1200"/>
                    </a:p>
                  </a:txBody>
                  <a:tcPr anchor="ctr" anchorCtr="0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PT" altLang="en-US" sz="1200"/>
                        <a:t>2</a:t>
                      </a:r>
                      <a:endParaRPr lang="pt-PT" altLang="en-US" sz="1200"/>
                    </a:p>
                  </a:txBody>
                  <a:tcPr anchor="ctr" anchorCtr="0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PT" altLang="en-US" sz="1200">
                          <a:sym typeface="+mn-ea"/>
                        </a:rPr>
                        <a:t>R$ 300,00</a:t>
                      </a:r>
                      <a:endParaRPr lang="pt-PT" altLang="en-US" sz="1200"/>
                    </a:p>
                  </a:txBody>
                  <a:tcPr anchor="ctr" anchorCtr="0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PT" altLang="en-US" sz="1200">
                          <a:sym typeface="+mn-ea"/>
                        </a:rPr>
                        <a:t>3</a:t>
                      </a:r>
                      <a:endParaRPr lang="pt-PT" altLang="en-US" sz="1200"/>
                    </a:p>
                  </a:txBody>
                  <a:tcPr anchor="ctr" anchorCtr="0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cxnSp>
        <p:nvCxnSpPr>
          <p:cNvPr id="108" name="Elbow Connector 107"/>
          <p:cNvCxnSpPr/>
          <p:nvPr/>
        </p:nvCxnSpPr>
        <p:spPr>
          <a:xfrm rot="5400000">
            <a:off x="786130" y="3785235"/>
            <a:ext cx="1583055" cy="1280160"/>
          </a:xfrm>
          <a:prstGeom prst="bentConnector4">
            <a:avLst>
              <a:gd name="adj1" fmla="val 27978"/>
              <a:gd name="adj2" fmla="val 133655"/>
            </a:avLst>
          </a:prstGeom>
          <a:ln w="38100">
            <a:solidFill>
              <a:schemeClr val="tx1"/>
            </a:solidFill>
            <a:headEnd type="none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s 16"/>
          <p:cNvSpPr/>
          <p:nvPr/>
        </p:nvSpPr>
        <p:spPr>
          <a:xfrm>
            <a:off x="9231630" y="1875155"/>
            <a:ext cx="2323465" cy="1758950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pt-PT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DIMENSION:PLAN</a:t>
            </a:r>
            <a:endParaRPr lang="pt-PT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8" name="Table 17"/>
          <p:cNvGraphicFramePr/>
          <p:nvPr/>
        </p:nvGraphicFramePr>
        <p:xfrm>
          <a:off x="9339580" y="2207260"/>
          <a:ext cx="2082800" cy="1315720"/>
        </p:xfrm>
        <a:graphic>
          <a:graphicData uri="http://schemas.openxmlformats.org/drawingml/2006/table">
            <a:tbl>
              <a:tblPr firstRow="1">
                <a:tableStyleId>{91EBBBCC-DAD2-459C-BE2E-F6DE35CF9A28}</a:tableStyleId>
              </a:tblPr>
              <a:tblGrid>
                <a:gridCol w="913765"/>
                <a:gridCol w="1169035"/>
              </a:tblGrid>
              <a:tr h="4197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PT" altLang="en-US" sz="18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id</a:t>
                      </a:r>
                      <a:endParaRPr lang="pt-PT" altLang="en-US" sz="18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 anchorCtr="0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PT" altLang="en-US" sz="18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name</a:t>
                      </a:r>
                      <a:endParaRPr lang="pt-PT" altLang="en-US" sz="18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 anchorCtr="0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4076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PT" altLang="en-US" sz="1400" b="1"/>
                        <a:t>INT </a:t>
                      </a:r>
                      <a:r>
                        <a:rPr lang="pt-PT" altLang="en-US" sz="1200" b="1"/>
                        <a:t>(PK)</a:t>
                      </a:r>
                      <a:endParaRPr lang="pt-PT" altLang="en-US" sz="1200" b="1"/>
                    </a:p>
                  </a:txBody>
                  <a:tcPr anchor="ctr" anchorCtr="0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PT" altLang="en-US" sz="1400" b="1"/>
                        <a:t>Char(10)</a:t>
                      </a:r>
                      <a:endParaRPr lang="pt-PT" altLang="en-US" sz="1400" b="1"/>
                    </a:p>
                  </a:txBody>
                  <a:tcPr anchor="ctr" anchorCtr="0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B>
                  </a:tcPr>
                </a:tc>
              </a:tr>
              <a:tr h="4083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PT" altLang="en-US" sz="1600"/>
                        <a:t>1</a:t>
                      </a:r>
                      <a:endParaRPr lang="pt-PT" altLang="en-US" sz="1600"/>
                    </a:p>
                  </a:txBody>
                  <a:tcPr anchor="ctr" anchorCtr="0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PT" altLang="en-US" sz="1600"/>
                        <a:t>Brass</a:t>
                      </a:r>
                      <a:endParaRPr lang="pt-PT" altLang="en-US" sz="1600"/>
                    </a:p>
                  </a:txBody>
                  <a:tcPr anchor="ctr" anchorCtr="0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1" name="Text Box 20"/>
          <p:cNvSpPr txBox="1"/>
          <p:nvPr/>
        </p:nvSpPr>
        <p:spPr>
          <a:xfrm>
            <a:off x="1771650" y="3653790"/>
            <a:ext cx="395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 b="1"/>
              <a:t>1</a:t>
            </a:r>
            <a:endParaRPr lang="pt-PT" altLang="en-US" b="1"/>
          </a:p>
        </p:txBody>
      </p:sp>
      <p:cxnSp>
        <p:nvCxnSpPr>
          <p:cNvPr id="23" name="Elbow Connector 22"/>
          <p:cNvCxnSpPr>
            <a:stCxn id="17" idx="2"/>
            <a:endCxn id="14" idx="0"/>
          </p:cNvCxnSpPr>
          <p:nvPr/>
        </p:nvCxnSpPr>
        <p:spPr>
          <a:xfrm rot="5400000">
            <a:off x="6690360" y="1028065"/>
            <a:ext cx="1097280" cy="6309360"/>
          </a:xfrm>
          <a:prstGeom prst="bentConnector3">
            <a:avLst>
              <a:gd name="adj1" fmla="val 38310"/>
            </a:avLst>
          </a:prstGeom>
          <a:ln w="38100">
            <a:solidFill>
              <a:schemeClr val="tx1"/>
            </a:solidFill>
            <a:headEnd type="none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 Box 23"/>
          <p:cNvSpPr txBox="1"/>
          <p:nvPr/>
        </p:nvSpPr>
        <p:spPr>
          <a:xfrm>
            <a:off x="10404475" y="3653790"/>
            <a:ext cx="39560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pt-PT" altLang="en-US" b="1"/>
              <a:t>1</a:t>
            </a:r>
            <a:endParaRPr lang="pt-PT" altLang="en-US" b="1"/>
          </a:p>
        </p:txBody>
      </p:sp>
      <p:sp>
        <p:nvSpPr>
          <p:cNvPr id="25" name="Text Box 24"/>
          <p:cNvSpPr txBox="1"/>
          <p:nvPr/>
        </p:nvSpPr>
        <p:spPr>
          <a:xfrm>
            <a:off x="3587115" y="3969385"/>
            <a:ext cx="39560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pt-PT" altLang="en-US" b="1"/>
              <a:t>n</a:t>
            </a:r>
            <a:endParaRPr lang="pt-PT" altLang="en-US" b="1"/>
          </a:p>
        </p:txBody>
      </p:sp>
      <p:sp>
        <p:nvSpPr>
          <p:cNvPr id="2" name="Rectangles 1"/>
          <p:cNvSpPr/>
          <p:nvPr/>
        </p:nvSpPr>
        <p:spPr>
          <a:xfrm>
            <a:off x="5329555" y="1875155"/>
            <a:ext cx="3792855" cy="175895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pt-PT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DIMENSION: DATE</a:t>
            </a:r>
            <a:endParaRPr lang="pt-PT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" name="Table 2"/>
          <p:cNvGraphicFramePr/>
          <p:nvPr/>
        </p:nvGraphicFramePr>
        <p:xfrm>
          <a:off x="5466080" y="2207260"/>
          <a:ext cx="3519805" cy="1334770"/>
        </p:xfrm>
        <a:graphic>
          <a:graphicData uri="http://schemas.openxmlformats.org/drawingml/2006/table">
            <a:tbl>
              <a:tblPr firstRow="1">
                <a:tableStyleId>{91EBBBCC-DAD2-459C-BE2E-F6DE35CF9A28}</a:tableStyleId>
              </a:tblPr>
              <a:tblGrid>
                <a:gridCol w="600075"/>
                <a:gridCol w="1256030"/>
                <a:gridCol w="931545"/>
                <a:gridCol w="732155"/>
              </a:tblGrid>
              <a:tr h="4197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PT" altLang="en-US" sz="1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id</a:t>
                      </a:r>
                      <a:endParaRPr lang="pt-PT" altLang="en-US" sz="1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 anchorCtr="0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PT" altLang="en-US" sz="1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date</a:t>
                      </a:r>
                      <a:endParaRPr lang="pt-PT" altLang="en-US" sz="1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 anchorCtr="0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PT" altLang="en-US" sz="1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month</a:t>
                      </a:r>
                      <a:endParaRPr lang="pt-PT" altLang="en-US" sz="1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 anchorCtr="0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PT" altLang="en-US" sz="1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year</a:t>
                      </a:r>
                      <a:endParaRPr lang="pt-PT" altLang="en-US" sz="1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 anchorCtr="0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</a:tr>
              <a:tr h="4914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PT" altLang="en-US" sz="1400" b="1"/>
                        <a:t>INT</a:t>
                      </a:r>
                      <a:r>
                        <a:rPr lang="pt-PT" altLang="en-US" sz="1200" b="1"/>
                        <a:t>(PK)</a:t>
                      </a:r>
                      <a:endParaRPr lang="pt-PT" altLang="en-US" sz="1200" b="1"/>
                    </a:p>
                  </a:txBody>
                  <a:tcPr anchor="ctr" anchorCtr="0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PT" altLang="en-US" sz="1400" b="1"/>
                        <a:t>Date </a:t>
                      </a:r>
                      <a:r>
                        <a:rPr lang="pt-PT" altLang="en-US" sz="1200" b="1"/>
                        <a:t>(</a:t>
                      </a:r>
                      <a:r>
                        <a:rPr lang="pt-PT" altLang="en-US" sz="1000" b="1"/>
                        <a:t>YYYY/MM/DD)</a:t>
                      </a:r>
                      <a:endParaRPr lang="pt-PT" altLang="en-US" sz="1000" b="1"/>
                    </a:p>
                  </a:txBody>
                  <a:tcPr anchor="ctr" anchorCtr="0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PT" altLang="en-US" sz="1400" b="1"/>
                        <a:t>INT</a:t>
                      </a:r>
                      <a:endParaRPr lang="pt-PT" altLang="en-US" sz="1400" b="1"/>
                    </a:p>
                  </a:txBody>
                  <a:tcPr anchor="ctr" anchorCtr="0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PT" altLang="en-US" sz="1400" b="1"/>
                        <a:t>INT</a:t>
                      </a:r>
                      <a:endParaRPr lang="pt-PT" altLang="en-US" sz="1400" b="1"/>
                    </a:p>
                  </a:txBody>
                  <a:tcPr anchor="ctr" anchorCtr="0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B>
                  </a:tcPr>
                </a:tc>
              </a:tr>
              <a:tr h="4235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PT" altLang="en-US" sz="1600"/>
                        <a:t>1</a:t>
                      </a:r>
                      <a:endParaRPr lang="pt-PT" altLang="en-US" sz="1600"/>
                    </a:p>
                  </a:txBody>
                  <a:tcPr anchor="ctr" anchorCtr="0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PT" altLang="en-US" sz="1600"/>
                        <a:t>25/04/2019</a:t>
                      </a:r>
                      <a:endParaRPr lang="pt-PT" altLang="en-US" sz="1600"/>
                    </a:p>
                  </a:txBody>
                  <a:tcPr anchor="ctr" anchorCtr="0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PT" altLang="en-US" sz="1600"/>
                        <a:t>04</a:t>
                      </a:r>
                      <a:endParaRPr lang="pt-PT" altLang="en-US" sz="1600"/>
                    </a:p>
                  </a:txBody>
                  <a:tcPr anchor="ctr" anchorCtr="0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PT" altLang="en-US" sz="1600"/>
                        <a:t>2019</a:t>
                      </a:r>
                      <a:endParaRPr lang="pt-PT" altLang="en-US" sz="1600"/>
                    </a:p>
                  </a:txBody>
                  <a:tcPr anchor="ctr" anchorCtr="0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cxnSp>
        <p:nvCxnSpPr>
          <p:cNvPr id="4" name="Elbow Connector 3"/>
          <p:cNvCxnSpPr>
            <a:stCxn id="3" idx="2"/>
            <a:endCxn id="10" idx="0"/>
          </p:cNvCxnSpPr>
          <p:nvPr/>
        </p:nvCxnSpPr>
        <p:spPr>
          <a:xfrm rot="5400000">
            <a:off x="4620578" y="2124393"/>
            <a:ext cx="1188720" cy="4023360"/>
          </a:xfrm>
          <a:prstGeom prst="bentConnector3">
            <a:avLst>
              <a:gd name="adj1" fmla="val 31757"/>
            </a:avLst>
          </a:prstGeom>
          <a:ln w="38100">
            <a:solidFill>
              <a:schemeClr val="tx1"/>
            </a:solidFill>
            <a:headEnd type="none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7226935" y="3634105"/>
            <a:ext cx="39560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pt-PT" altLang="en-US" b="1"/>
              <a:t>1</a:t>
            </a:r>
            <a:endParaRPr lang="pt-PT" altLang="en-US" b="1"/>
          </a:p>
        </p:txBody>
      </p:sp>
      <p:sp>
        <p:nvSpPr>
          <p:cNvPr id="6" name="Text Box 5"/>
          <p:cNvSpPr txBox="1"/>
          <p:nvPr/>
        </p:nvSpPr>
        <p:spPr>
          <a:xfrm>
            <a:off x="2782570" y="3941445"/>
            <a:ext cx="42100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pt-PT" altLang="en-US" b="1"/>
              <a:t>n</a:t>
            </a:r>
            <a:endParaRPr lang="pt-PT" altLang="en-US" b="1"/>
          </a:p>
        </p:txBody>
      </p:sp>
      <p:sp>
        <p:nvSpPr>
          <p:cNvPr id="8" name="Rectangles 7"/>
          <p:cNvSpPr/>
          <p:nvPr/>
        </p:nvSpPr>
        <p:spPr>
          <a:xfrm>
            <a:off x="7009765" y="4309745"/>
            <a:ext cx="4587875" cy="1758950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pt-PT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VIEW: MONTHLY REC. REVENUE</a:t>
            </a:r>
            <a:endParaRPr lang="pt-PT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9" name="Table 18"/>
          <p:cNvGraphicFramePr/>
          <p:nvPr/>
        </p:nvGraphicFramePr>
        <p:xfrm>
          <a:off x="7095490" y="4648200"/>
          <a:ext cx="4391660" cy="1334770"/>
        </p:xfrm>
        <a:graphic>
          <a:graphicData uri="http://schemas.openxmlformats.org/drawingml/2006/table">
            <a:tbl>
              <a:tblPr firstRow="1">
                <a:tableStyleId>{91EBBBCC-DAD2-459C-BE2E-F6DE35CF9A28}</a:tableStyleId>
              </a:tblPr>
              <a:tblGrid>
                <a:gridCol w="592455"/>
                <a:gridCol w="1289685"/>
                <a:gridCol w="829945"/>
                <a:gridCol w="957580"/>
                <a:gridCol w="721995"/>
              </a:tblGrid>
              <a:tr h="4197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PT" altLang="en-US" sz="160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id</a:t>
                      </a:r>
                      <a:endParaRPr lang="pt-PT" altLang="en-US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 anchorCtr="0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PT" altLang="en-US" sz="160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customer</a:t>
                      </a:r>
                      <a:endParaRPr lang="pt-PT" altLang="en-US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 anchorCtr="0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PT" altLang="en-US" sz="160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MRR</a:t>
                      </a:r>
                      <a:endParaRPr lang="pt-PT" altLang="en-US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 anchorCtr="0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PT" altLang="en-US" sz="160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month</a:t>
                      </a:r>
                      <a:endParaRPr lang="pt-PT" altLang="en-US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 anchorCtr="0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PT" altLang="en-US" sz="160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year</a:t>
                      </a:r>
                      <a:endParaRPr lang="pt-PT" altLang="en-US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 anchorCtr="0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B>
                    <a:solidFill>
                      <a:srgbClr val="7030A0"/>
                    </a:solidFill>
                  </a:tcPr>
                </a:tc>
              </a:tr>
              <a:tr h="4914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PT" altLang="en-US" sz="1400" b="1"/>
                        <a:t>INT</a:t>
                      </a:r>
                      <a:r>
                        <a:rPr lang="pt-PT" altLang="en-US" sz="1200" b="1"/>
                        <a:t>(PK)</a:t>
                      </a:r>
                      <a:endParaRPr lang="pt-PT" altLang="en-US" sz="1200" b="1"/>
                    </a:p>
                  </a:txBody>
                  <a:tcPr anchor="ctr" anchorCtr="0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PT" altLang="en-US" sz="1400" b="1"/>
                        <a:t>INT</a:t>
                      </a:r>
                      <a:endParaRPr lang="pt-PT" altLang="en-US" sz="1000" b="1"/>
                    </a:p>
                  </a:txBody>
                  <a:tcPr anchor="ctr" anchorCtr="0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PT" altLang="en-US" sz="1400" b="1"/>
                        <a:t>FLOAT</a:t>
                      </a:r>
                      <a:endParaRPr lang="pt-PT" altLang="en-US" sz="1400" b="1"/>
                    </a:p>
                  </a:txBody>
                  <a:tcPr anchor="ctr" anchorCtr="0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PT" altLang="en-US" sz="1400" b="1"/>
                        <a:t>INT</a:t>
                      </a:r>
                      <a:endParaRPr lang="pt-PT" altLang="en-US" sz="1400" b="1"/>
                    </a:p>
                  </a:txBody>
                  <a:tcPr anchor="ctr" anchorCtr="0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PT" altLang="en-US" sz="1400" b="1"/>
                        <a:t>INT</a:t>
                      </a:r>
                      <a:endParaRPr lang="pt-PT" altLang="en-US" sz="1400" b="1"/>
                    </a:p>
                  </a:txBody>
                  <a:tcPr anchor="ctr" anchorCtr="0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B>
                  </a:tcPr>
                </a:tc>
              </a:tr>
              <a:tr h="4235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PT" altLang="en-US" sz="1600"/>
                        <a:t>1</a:t>
                      </a:r>
                      <a:endParaRPr lang="pt-PT" altLang="en-US" sz="1600"/>
                    </a:p>
                  </a:txBody>
                  <a:tcPr anchor="ctr" anchorCtr="0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PT" altLang="en-US" sz="1600"/>
                        <a:t>463</a:t>
                      </a:r>
                      <a:endParaRPr lang="pt-PT" altLang="en-US" sz="1600"/>
                    </a:p>
                  </a:txBody>
                  <a:tcPr anchor="ctr" anchorCtr="0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PT" altLang="en-US" sz="1600"/>
                        <a:t>235.69</a:t>
                      </a:r>
                      <a:endParaRPr lang="pt-PT" altLang="en-US" sz="1600"/>
                    </a:p>
                  </a:txBody>
                  <a:tcPr anchor="ctr" anchorCtr="0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PT" altLang="en-US" sz="1600"/>
                        <a:t>04</a:t>
                      </a:r>
                      <a:endParaRPr lang="pt-PT" altLang="en-US" sz="1600"/>
                    </a:p>
                  </a:txBody>
                  <a:tcPr anchor="ctr" anchorCtr="0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PT" altLang="en-US" sz="1600"/>
                        <a:t>2019</a:t>
                      </a:r>
                      <a:endParaRPr lang="pt-PT" altLang="en-US" sz="1600"/>
                    </a:p>
                  </a:txBody>
                  <a:tcPr anchor="ctr" anchorCtr="0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-1" y="6485303"/>
            <a:ext cx="2160000" cy="365125"/>
          </a:xfrm>
        </p:spPr>
        <p:txBody>
          <a:bodyPr/>
          <a:lstStyle/>
          <a:p>
            <a:pPr algn="r"/>
            <a:fld id="{58F2E27E-B374-4005-AEAD-BCC01DB16CA8}" type="datetime1">
              <a:rPr lang="pt-BR" sz="2000" b="1" smtClean="0">
                <a:solidFill>
                  <a:srgbClr val="00CC99"/>
                </a:solidFill>
                <a:latin typeface="Lucida Sans" panose="020B0602030504020204" pitchFamily="34" charset="0"/>
              </a:rPr>
            </a:fld>
            <a:endParaRPr lang="pt-BR" sz="2000" b="1" dirty="0">
              <a:solidFill>
                <a:srgbClr val="00CC99"/>
              </a:solidFill>
              <a:latin typeface="Lucida Sans" panose="020B0602030504020204" pitchFamily="34" charset="0"/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10869768" y="6485302"/>
            <a:ext cx="1322231" cy="365125"/>
          </a:xfrm>
        </p:spPr>
        <p:txBody>
          <a:bodyPr/>
          <a:lstStyle/>
          <a:p>
            <a:pPr algn="l"/>
            <a:fld id="{906FBF49-B478-4ADD-BF6E-7B8E9CD81C71}" type="slidenum">
              <a:rPr lang="pt-BR" sz="2000" b="1" smtClean="0">
                <a:solidFill>
                  <a:srgbClr val="00CC99"/>
                </a:solidFill>
                <a:latin typeface="Lucida Sans" panose="020B0602030504020204" pitchFamily="34" charset="0"/>
              </a:rPr>
            </a:fld>
            <a:endParaRPr lang="pt-BR" sz="2000" b="1" dirty="0">
              <a:solidFill>
                <a:srgbClr val="00CC99"/>
              </a:solidFill>
              <a:latin typeface="Lucida Sans" panose="020B0602030504020204" pitchFamily="34" charset="0"/>
            </a:endParaRPr>
          </a:p>
        </p:txBody>
      </p:sp>
      <p:sp>
        <p:nvSpPr>
          <p:cNvPr id="13" name="CaixaDeTexto 11"/>
          <p:cNvSpPr txBox="1"/>
          <p:nvPr/>
        </p:nvSpPr>
        <p:spPr>
          <a:xfrm>
            <a:off x="1633728" y="325261"/>
            <a:ext cx="998677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altLang="pt-BR" sz="4000" b="1" dirty="0">
                <a:solidFill>
                  <a:srgbClr val="00CC99"/>
                </a:solidFill>
                <a:latin typeface="Lucida Sans" panose="020B0602030504020204" pitchFamily="34" charset="0"/>
              </a:rPr>
              <a:t>DATA ENGINEERING</a:t>
            </a:r>
            <a:r>
              <a:rPr lang="pt-BR" sz="3200" b="1" dirty="0">
                <a:solidFill>
                  <a:srgbClr val="00CC99"/>
                </a:solidFill>
                <a:latin typeface="Lucida Sans" panose="020B0602030504020204" pitchFamily="34" charset="0"/>
              </a:rPr>
              <a:t> </a:t>
            </a:r>
            <a:r>
              <a:rPr lang="pt-PT" altLang="pt-BR" sz="3200" b="1" dirty="0">
                <a:solidFill>
                  <a:srgbClr val="009999"/>
                </a:solidFill>
                <a:latin typeface="Lucida Sans" panose="020B0602030504020204" pitchFamily="34" charset="0"/>
              </a:rPr>
              <a:t>ETL &amp; PIPELINES</a:t>
            </a:r>
            <a:endParaRPr lang="pt-PT" altLang="pt-BR" sz="3200" b="1" dirty="0">
              <a:solidFill>
                <a:srgbClr val="009999"/>
              </a:solidFill>
              <a:latin typeface="Lucida Sans" panose="020B0602030504020204" pitchFamily="34" charset="0"/>
            </a:endParaRPr>
          </a:p>
        </p:txBody>
      </p:sp>
      <p:sp>
        <p:nvSpPr>
          <p:cNvPr id="16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2159998" y="6485303"/>
            <a:ext cx="8709769" cy="365125"/>
          </a:xfrm>
        </p:spPr>
        <p:txBody>
          <a:bodyPr/>
          <a:lstStyle/>
          <a:p>
            <a:r>
              <a:rPr lang="pt-BR" sz="2000" b="1" dirty="0">
                <a:solidFill>
                  <a:srgbClr val="00CC99"/>
                </a:solidFill>
                <a:latin typeface="Lucida Sans" panose="020B0602030504020204" pitchFamily="34" charset="0"/>
              </a:rPr>
              <a:t>© </a:t>
            </a:r>
            <a:r>
              <a:rPr lang="pt-PT" altLang="pt-BR" sz="2000" b="1" dirty="0">
                <a:solidFill>
                  <a:srgbClr val="00CC99"/>
                </a:solidFill>
                <a:latin typeface="Lucida Sans" panose="020B0602030504020204" pitchFamily="34" charset="0"/>
              </a:rPr>
              <a:t>DATA ENGINEER: LEANDRO ALVES &lt;alves.engleandro@gmail.com&gt;</a:t>
            </a:r>
            <a:endParaRPr lang="pt-PT" altLang="pt-BR" sz="2000" b="1" dirty="0">
              <a:solidFill>
                <a:srgbClr val="00CC99"/>
              </a:solidFill>
              <a:latin typeface="Lucida Sans" panose="020B0602030504020204" pitchFamily="34" charset="0"/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716915" y="1377315"/>
            <a:ext cx="4077970" cy="4837430"/>
            <a:chOff x="1129" y="2449"/>
            <a:chExt cx="6422" cy="7618"/>
          </a:xfrm>
        </p:grpSpPr>
        <p:cxnSp>
          <p:nvCxnSpPr>
            <p:cNvPr id="53" name="Curved Connector 52"/>
            <p:cNvCxnSpPr/>
            <p:nvPr/>
          </p:nvCxnSpPr>
          <p:spPr>
            <a:xfrm rot="10800000" flipH="1">
              <a:off x="5155" y="3396"/>
              <a:ext cx="2253" cy="5876"/>
            </a:xfrm>
            <a:prstGeom prst="curvedConnector5">
              <a:avLst>
                <a:gd name="adj1" fmla="val 221"/>
                <a:gd name="adj2" fmla="val 46903"/>
                <a:gd name="adj3" fmla="val 144252"/>
              </a:avLst>
            </a:prstGeom>
            <a:ln>
              <a:headEnd type="arrow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89" name="Group 88"/>
            <p:cNvGrpSpPr/>
            <p:nvPr/>
          </p:nvGrpSpPr>
          <p:grpSpPr>
            <a:xfrm>
              <a:off x="1129" y="2449"/>
              <a:ext cx="6422" cy="7618"/>
              <a:chOff x="1129" y="2449"/>
              <a:chExt cx="6422" cy="7618"/>
            </a:xfrm>
          </p:grpSpPr>
          <p:cxnSp>
            <p:nvCxnSpPr>
              <p:cNvPr id="50" name="Curved Connector 49"/>
              <p:cNvCxnSpPr>
                <a:stCxn id="35" idx="0"/>
                <a:endCxn id="36" idx="2"/>
              </p:cNvCxnSpPr>
              <p:nvPr/>
            </p:nvCxnSpPr>
            <p:spPr>
              <a:xfrm rot="16200000">
                <a:off x="2753" y="3567"/>
                <a:ext cx="2621" cy="4174"/>
              </a:xfrm>
              <a:prstGeom prst="curvedConnector3">
                <a:avLst>
                  <a:gd name="adj1" fmla="val 50000"/>
                </a:avLst>
              </a:prstGeom>
              <a:ln>
                <a:headEnd type="arrow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Curved Connector 46"/>
              <p:cNvCxnSpPr>
                <a:stCxn id="44" idx="0"/>
                <a:endCxn id="40" idx="3"/>
              </p:cNvCxnSpPr>
              <p:nvPr/>
            </p:nvCxnSpPr>
            <p:spPr>
              <a:xfrm rot="16200000" flipV="1">
                <a:off x="1720" y="4381"/>
                <a:ext cx="4633" cy="3982"/>
              </a:xfrm>
              <a:prstGeom prst="curvedConnector2">
                <a:avLst/>
              </a:prstGeom>
              <a:ln>
                <a:headEnd type="arrow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Curved Connector 47"/>
              <p:cNvCxnSpPr>
                <a:stCxn id="17" idx="3"/>
                <a:endCxn id="38" idx="3"/>
              </p:cNvCxnSpPr>
              <p:nvPr/>
            </p:nvCxnSpPr>
            <p:spPr>
              <a:xfrm flipH="1" flipV="1">
                <a:off x="2963" y="4912"/>
                <a:ext cx="1678" cy="4257"/>
              </a:xfrm>
              <a:prstGeom prst="curvedConnector3">
                <a:avLst>
                  <a:gd name="adj1" fmla="val -655"/>
                </a:avLst>
              </a:prstGeom>
              <a:ln>
                <a:headEnd type="arrow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Curved Connector 48"/>
              <p:cNvCxnSpPr/>
              <p:nvPr/>
            </p:nvCxnSpPr>
            <p:spPr>
              <a:xfrm flipV="1">
                <a:off x="2645" y="3714"/>
                <a:ext cx="677" cy="3826"/>
              </a:xfrm>
              <a:prstGeom prst="curvedConnector3">
                <a:avLst>
                  <a:gd name="adj1" fmla="val 209158"/>
                </a:avLst>
              </a:prstGeom>
              <a:ln>
                <a:headEnd type="arrow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Curved Connector 45"/>
              <p:cNvCxnSpPr>
                <a:stCxn id="17" idx="0"/>
                <a:endCxn id="36" idx="1"/>
              </p:cNvCxnSpPr>
              <p:nvPr/>
            </p:nvCxnSpPr>
            <p:spPr>
              <a:xfrm rot="16200000">
                <a:off x="1885" y="5265"/>
                <a:ext cx="4875" cy="1137"/>
              </a:xfrm>
              <a:prstGeom prst="curvedConnector2">
                <a:avLst/>
              </a:prstGeom>
              <a:ln>
                <a:headEnd type="arrow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3029" y="4360"/>
                <a:ext cx="2534" cy="2534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4002" y="4889"/>
                <a:ext cx="2534" cy="2534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5017" y="5525"/>
                <a:ext cx="2534" cy="2534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66" y="8271"/>
                <a:ext cx="1775" cy="1796"/>
              </a:xfrm>
              <a:prstGeom prst="rect">
                <a:avLst/>
              </a:prstGeom>
            </p:spPr>
          </p:pic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55" y="8689"/>
                <a:ext cx="1746" cy="1165"/>
              </a:xfrm>
              <a:prstGeom prst="rect">
                <a:avLst/>
              </a:prstGeom>
            </p:spPr>
          </p:pic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07" y="6964"/>
                <a:ext cx="1338" cy="1338"/>
              </a:xfrm>
              <a:prstGeom prst="rect">
                <a:avLst/>
              </a:prstGeom>
            </p:spPr>
          </p:pic>
          <p:pic>
            <p:nvPicPr>
              <p:cNvPr id="36" name="Picture 3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91" y="2449"/>
                <a:ext cx="2517" cy="1894"/>
              </a:xfrm>
              <a:prstGeom prst="rect">
                <a:avLst/>
              </a:prstGeom>
            </p:spPr>
          </p:pic>
          <p:pic>
            <p:nvPicPr>
              <p:cNvPr id="37" name="Picture 36" descr="be7833db9bddb4494d2a7c3dd659199a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29" y="4889"/>
                <a:ext cx="917" cy="101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8" name="Picture 37" descr="be7833db9bddb4494d2a7c3dd659199a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46" y="4404"/>
                <a:ext cx="917" cy="101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0" name="Picture 39" descr="be7833db9bddb4494d2a7c3dd659199a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29" y="3548"/>
                <a:ext cx="917" cy="101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3" name="Picture 42" descr="be7833db9bddb4494d2a7c3dd659199a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05" y="3299"/>
                <a:ext cx="917" cy="101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</p:grpSp>
      <p:sp>
        <p:nvSpPr>
          <p:cNvPr id="69" name="Rounded Rectangle 68"/>
          <p:cNvSpPr/>
          <p:nvPr/>
        </p:nvSpPr>
        <p:spPr>
          <a:xfrm>
            <a:off x="8365490" y="1641475"/>
            <a:ext cx="2504440" cy="4002405"/>
          </a:xfrm>
          <a:prstGeom prst="roundRect">
            <a:avLst>
              <a:gd name="adj" fmla="val 3955"/>
            </a:avLst>
          </a:prstGeom>
          <a:solidFill>
            <a:schemeClr val="accent1">
              <a:lumMod val="75000"/>
              <a:alpha val="2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endParaRPr lang="pt-PT" altLang="pt-BR" b="1" dirty="0">
              <a:solidFill>
                <a:srgbClr val="009999"/>
              </a:solidFill>
              <a:effectLst/>
              <a:latin typeface="Lucida Sans" panose="020B0602030504020204" pitchFamily="34" charset="0"/>
              <a:sym typeface="+mn-ea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5794375" y="1646555"/>
            <a:ext cx="2374900" cy="4002405"/>
          </a:xfrm>
          <a:prstGeom prst="roundRect">
            <a:avLst>
              <a:gd name="adj" fmla="val 4491"/>
            </a:avLst>
          </a:prstGeom>
          <a:solidFill>
            <a:schemeClr val="accent1">
              <a:lumMod val="75000"/>
              <a:alpha val="2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endParaRPr lang="pt-PT" altLang="pt-BR" b="1" dirty="0">
              <a:solidFill>
                <a:srgbClr val="009999"/>
              </a:solidFill>
              <a:effectLst/>
              <a:latin typeface="Lucida Sans" panose="020B0602030504020204" pitchFamily="34" charset="0"/>
              <a:sym typeface="+mn-ea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785485" y="1641475"/>
            <a:ext cx="2374900" cy="511175"/>
          </a:xfrm>
          <a:prstGeom prst="roundRect">
            <a:avLst/>
          </a:prstGeom>
          <a:solidFill>
            <a:schemeClr val="accent1">
              <a:lumMod val="75000"/>
              <a:alpha val="2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pt-PT" altLang="pt-BR" sz="2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Sans" panose="020B0602030504020204" pitchFamily="34" charset="0"/>
                <a:sym typeface="+mn-ea"/>
              </a:rPr>
              <a:t>CONSUMER</a:t>
            </a:r>
            <a:endParaRPr lang="pt-PT" altLang="pt-BR" sz="20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Lucida Sans" panose="020B0602030504020204" pitchFamily="34" charset="0"/>
              <a:sym typeface="+mn-ea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784850" y="5118735"/>
            <a:ext cx="2384425" cy="511175"/>
          </a:xfrm>
          <a:prstGeom prst="roundRect">
            <a:avLst/>
          </a:prstGeom>
          <a:solidFill>
            <a:schemeClr val="accent1">
              <a:lumMod val="75000"/>
              <a:alpha val="2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pt-PT" altLang="pt-BR" sz="2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Sans" panose="020B0602030504020204" pitchFamily="34" charset="0"/>
                <a:sym typeface="+mn-ea"/>
              </a:rPr>
              <a:t>PRODUCER</a:t>
            </a:r>
            <a:endParaRPr lang="pt-PT" altLang="pt-BR" sz="20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Lucida Sans" panose="020B0602030504020204" pitchFamily="34" charset="0"/>
              <a:sym typeface="+mn-ea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847840" y="2475865"/>
            <a:ext cx="0" cy="2286000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7096125" y="2461895"/>
            <a:ext cx="0" cy="2286000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82640" y="2320290"/>
            <a:ext cx="909955" cy="9099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rcRect l="7071" r="63770"/>
          <a:stretch>
            <a:fillRect/>
          </a:stretch>
        </p:blipFill>
        <p:spPr>
          <a:xfrm>
            <a:off x="6010275" y="4099560"/>
            <a:ext cx="654685" cy="785495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35470" y="4099560"/>
            <a:ext cx="1430020" cy="841375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94220" y="2320290"/>
            <a:ext cx="1066165" cy="1066165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8"/>
          <a:srcRect l="7071" r="63770"/>
          <a:stretch>
            <a:fillRect/>
          </a:stretch>
        </p:blipFill>
        <p:spPr>
          <a:xfrm>
            <a:off x="9218930" y="2289810"/>
            <a:ext cx="654685" cy="785495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1129" y="2869692"/>
            <a:ext cx="731520" cy="7315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330" y="2809240"/>
            <a:ext cx="855980" cy="865505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666605" y="4435475"/>
            <a:ext cx="1053465" cy="1053465"/>
          </a:xfrm>
          <a:prstGeom prst="rect">
            <a:avLst/>
          </a:prstGeom>
        </p:spPr>
      </p:pic>
      <p:sp>
        <p:nvSpPr>
          <p:cNvPr id="75" name="Rounded Rectangle 74"/>
          <p:cNvSpPr/>
          <p:nvPr/>
        </p:nvSpPr>
        <p:spPr>
          <a:xfrm>
            <a:off x="8365490" y="1646555"/>
            <a:ext cx="2504440" cy="511175"/>
          </a:xfrm>
          <a:prstGeom prst="roundRect">
            <a:avLst>
              <a:gd name="adj" fmla="val 5341"/>
            </a:avLst>
          </a:prstGeom>
          <a:solidFill>
            <a:schemeClr val="accent1">
              <a:lumMod val="75000"/>
              <a:alpha val="2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pt-PT" altLang="pt-BR" sz="2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Sans" panose="020B0602030504020204" pitchFamily="34" charset="0"/>
                <a:sym typeface="+mn-ea"/>
              </a:rPr>
              <a:t>DATA-ORIENTED</a:t>
            </a:r>
            <a:endParaRPr lang="pt-PT" altLang="pt-BR" sz="20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Lucida Sans" panose="020B0602030504020204" pitchFamily="34" charset="0"/>
              <a:sym typeface="+mn-ea"/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8366125" y="3816350"/>
            <a:ext cx="2504440" cy="511175"/>
          </a:xfrm>
          <a:prstGeom prst="roundRect">
            <a:avLst/>
          </a:prstGeom>
          <a:solidFill>
            <a:schemeClr val="accent1">
              <a:lumMod val="75000"/>
              <a:alpha val="2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pt-PT" altLang="pt-BR" sz="2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Sans" panose="020B0602030504020204" pitchFamily="34" charset="0"/>
                <a:sym typeface="+mn-ea"/>
              </a:rPr>
              <a:t>EVENT-ORIENTED</a:t>
            </a:r>
            <a:endParaRPr lang="pt-PT" altLang="pt-BR" sz="20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Lucida Sans" panose="020B0602030504020204" pitchFamily="34" charset="0"/>
              <a:sym typeface="+mn-ea"/>
            </a:endParaRPr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639175" y="4457065"/>
            <a:ext cx="894080" cy="10318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8" name="Rounded Rectangle 87"/>
          <p:cNvSpPr/>
          <p:nvPr/>
        </p:nvSpPr>
        <p:spPr>
          <a:xfrm>
            <a:off x="5784850" y="3418840"/>
            <a:ext cx="2374900" cy="424180"/>
          </a:xfrm>
          <a:prstGeom prst="roundRect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pt-PT" altLang="pt-BR" b="1" dirty="0">
                <a:solidFill>
                  <a:schemeClr val="bg1"/>
                </a:solidFill>
                <a:effectLst/>
                <a:latin typeface="Lucida Sans" panose="020B0602030504020204" pitchFamily="34" charset="0"/>
                <a:sym typeface="+mn-ea"/>
              </a:rPr>
              <a:t>DATA ENGINERING</a:t>
            </a:r>
            <a:endParaRPr lang="pt-PT" altLang="pt-BR" b="1" dirty="0">
              <a:solidFill>
                <a:schemeClr val="bg1"/>
              </a:solidFill>
              <a:effectLst/>
              <a:latin typeface="Lucida Sans" panose="020B0602030504020204" pitchFamily="34" charset="0"/>
              <a:sym typeface="+mn-ea"/>
            </a:endParaRPr>
          </a:p>
        </p:txBody>
      </p:sp>
      <p:pic>
        <p:nvPicPr>
          <p:cNvPr id="11" name="Picture 10" descr="profile 1"/>
          <p:cNvPicPr>
            <a:picLocks noChangeAspect="1"/>
          </p:cNvPicPr>
          <p:nvPr/>
        </p:nvPicPr>
        <p:blipFill>
          <a:blip r:embed="rId14"/>
          <a:srcRect l="13819" t="18435" r="30965" b="11509"/>
          <a:stretch>
            <a:fillRect/>
          </a:stretch>
        </p:blipFill>
        <p:spPr>
          <a:xfrm>
            <a:off x="564515" y="222250"/>
            <a:ext cx="1304925" cy="1241425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Left-Right Arrow 83"/>
          <p:cNvSpPr/>
          <p:nvPr/>
        </p:nvSpPr>
        <p:spPr>
          <a:xfrm>
            <a:off x="3562350" y="2414905"/>
            <a:ext cx="4755515" cy="483235"/>
          </a:xfrm>
          <a:prstGeom prst="leftRightArrow">
            <a:avLst>
              <a:gd name="adj1" fmla="val 41392"/>
              <a:gd name="adj2" fmla="val 104073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-1" y="6485303"/>
            <a:ext cx="2160000" cy="365125"/>
          </a:xfrm>
        </p:spPr>
        <p:txBody>
          <a:bodyPr/>
          <a:lstStyle/>
          <a:p>
            <a:pPr algn="r"/>
            <a:fld id="{58F2E27E-B374-4005-AEAD-BCC01DB16CA8}" type="datetime1">
              <a:rPr lang="pt-BR" sz="2000" b="1" smtClean="0">
                <a:solidFill>
                  <a:srgbClr val="00CC99"/>
                </a:solidFill>
                <a:latin typeface="Lucida Sans" panose="020B0602030504020204" pitchFamily="34" charset="0"/>
              </a:rPr>
            </a:fld>
            <a:endParaRPr lang="pt-BR" sz="2000" b="1" dirty="0">
              <a:solidFill>
                <a:srgbClr val="00CC99"/>
              </a:solidFill>
              <a:latin typeface="Lucida Sans" panose="020B0602030504020204" pitchFamily="34" charset="0"/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10869768" y="6485302"/>
            <a:ext cx="1322231" cy="365125"/>
          </a:xfrm>
        </p:spPr>
        <p:txBody>
          <a:bodyPr/>
          <a:lstStyle/>
          <a:p>
            <a:pPr algn="l"/>
            <a:fld id="{906FBF49-B478-4ADD-BF6E-7B8E9CD81C71}" type="slidenum">
              <a:rPr lang="pt-BR" sz="2000" b="1" smtClean="0">
                <a:solidFill>
                  <a:srgbClr val="00CC99"/>
                </a:solidFill>
                <a:latin typeface="Lucida Sans" panose="020B0602030504020204" pitchFamily="34" charset="0"/>
              </a:rPr>
            </a:fld>
            <a:endParaRPr lang="pt-BR" sz="2000" b="1" dirty="0">
              <a:solidFill>
                <a:srgbClr val="00CC99"/>
              </a:solidFill>
              <a:latin typeface="Lucida Sans" panose="020B0602030504020204" pitchFamily="34" charset="0"/>
            </a:endParaRPr>
          </a:p>
        </p:txBody>
      </p:sp>
      <p:sp>
        <p:nvSpPr>
          <p:cNvPr id="13" name="CaixaDeTexto 11"/>
          <p:cNvSpPr txBox="1"/>
          <p:nvPr/>
        </p:nvSpPr>
        <p:spPr>
          <a:xfrm>
            <a:off x="1633728" y="325261"/>
            <a:ext cx="998677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altLang="pt-BR" sz="4000" b="1" dirty="0">
                <a:solidFill>
                  <a:srgbClr val="00CC99"/>
                </a:solidFill>
                <a:latin typeface="Lucida Sans" panose="020B0602030504020204" pitchFamily="34" charset="0"/>
              </a:rPr>
              <a:t>DATA ARCHITECTURE</a:t>
            </a:r>
            <a:r>
              <a:rPr lang="pt-BR" sz="3200" b="1" dirty="0">
                <a:solidFill>
                  <a:srgbClr val="00CC99"/>
                </a:solidFill>
                <a:latin typeface="Lucida Sans" panose="020B0602030504020204" pitchFamily="34" charset="0"/>
              </a:rPr>
              <a:t> </a:t>
            </a:r>
            <a:r>
              <a:rPr lang="pt-PT" altLang="pt-BR" sz="3200" b="1" dirty="0">
                <a:solidFill>
                  <a:srgbClr val="009999"/>
                </a:solidFill>
                <a:latin typeface="Lucida Sans" panose="020B0602030504020204" pitchFamily="34" charset="0"/>
              </a:rPr>
              <a:t>STRUCTURE-PIPELINES</a:t>
            </a:r>
            <a:endParaRPr lang="pt-PT" altLang="pt-BR" sz="3200" b="1" dirty="0">
              <a:solidFill>
                <a:srgbClr val="009999"/>
              </a:solidFill>
              <a:latin typeface="Lucida Sans" panose="020B0602030504020204" pitchFamily="34" charset="0"/>
            </a:endParaRPr>
          </a:p>
        </p:txBody>
      </p:sp>
      <p:sp>
        <p:nvSpPr>
          <p:cNvPr id="16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2159998" y="6485303"/>
            <a:ext cx="8709769" cy="365125"/>
          </a:xfrm>
        </p:spPr>
        <p:txBody>
          <a:bodyPr/>
          <a:lstStyle/>
          <a:p>
            <a:r>
              <a:rPr lang="pt-BR" sz="2000" b="1" dirty="0">
                <a:solidFill>
                  <a:srgbClr val="00CC99"/>
                </a:solidFill>
                <a:latin typeface="Lucida Sans" panose="020B0602030504020204" pitchFamily="34" charset="0"/>
                <a:sym typeface="+mn-ea"/>
              </a:rPr>
              <a:t>© </a:t>
            </a:r>
            <a:r>
              <a:rPr lang="pt-PT" altLang="pt-BR" sz="2000" b="1" dirty="0">
                <a:solidFill>
                  <a:srgbClr val="00CC99"/>
                </a:solidFill>
                <a:latin typeface="Lucida Sans" panose="020B0602030504020204" pitchFamily="34" charset="0"/>
                <a:sym typeface="+mn-ea"/>
              </a:rPr>
              <a:t>DATA ENGINEER: LEANDRO ALVES &lt;alves.engleandro@gmail.com&gt;</a:t>
            </a:r>
            <a:endParaRPr lang="pt-PT" altLang="pt-BR" sz="2000" b="1" dirty="0">
              <a:solidFill>
                <a:srgbClr val="00CC99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Picture 10" descr="profile 1"/>
          <p:cNvPicPr>
            <a:picLocks noChangeAspect="1"/>
          </p:cNvPicPr>
          <p:nvPr/>
        </p:nvPicPr>
        <p:blipFill>
          <a:blip r:embed="rId1"/>
          <a:srcRect l="13819" t="18435" r="30965" b="11509"/>
          <a:stretch>
            <a:fillRect/>
          </a:stretch>
        </p:blipFill>
        <p:spPr>
          <a:xfrm>
            <a:off x="424815" y="222250"/>
            <a:ext cx="1304925" cy="1241425"/>
          </a:xfrm>
          <a:prstGeom prst="ellipse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1871345" y="1668780"/>
            <a:ext cx="1652270" cy="1799590"/>
            <a:chOff x="625" y="4186"/>
            <a:chExt cx="2602" cy="2834"/>
          </a:xfrm>
        </p:grpSpPr>
        <p:grpSp>
          <p:nvGrpSpPr>
            <p:cNvPr id="4" name="Group 3"/>
            <p:cNvGrpSpPr/>
            <p:nvPr/>
          </p:nvGrpSpPr>
          <p:grpSpPr>
            <a:xfrm rot="0">
              <a:off x="625" y="4186"/>
              <a:ext cx="2603" cy="2834"/>
              <a:chOff x="13174" y="5397"/>
              <a:chExt cx="2603" cy="2834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13174" y="5397"/>
                <a:ext cx="2603" cy="2834"/>
              </a:xfrm>
              <a:prstGeom prst="roundRect">
                <a:avLst>
                  <a:gd name="adj" fmla="val 3955"/>
                </a:avLst>
              </a:prstGeom>
              <a:solidFill>
                <a:schemeClr val="accent1">
                  <a:lumMod val="75000"/>
                  <a:alpha val="2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 anchorCtr="0"/>
              <a:p>
                <a:pPr algn="ctr"/>
                <a:endParaRPr lang="pt-PT" altLang="pt-BR" b="1" dirty="0">
                  <a:solidFill>
                    <a:srgbClr val="009999"/>
                  </a:solidFill>
                  <a:effectLst/>
                  <a:latin typeface="Lucida Sans" panose="020B0602030504020204" pitchFamily="34" charset="0"/>
                  <a:sym typeface="+mn-ea"/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13174" y="5397"/>
                <a:ext cx="2603" cy="864"/>
              </a:xfrm>
              <a:prstGeom prst="roundRect">
                <a:avLst/>
              </a:prstGeom>
              <a:solidFill>
                <a:schemeClr val="accent1">
                  <a:lumMod val="75000"/>
                  <a:alpha val="2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pt-PT" altLang="pt-BR" sz="2000" b="1" dirty="0">
                    <a:solidFill>
                      <a:schemeClr val="bg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Lucida Sans" panose="020B0602030504020204" pitchFamily="34" charset="0"/>
                    <a:sym typeface="+mn-ea"/>
                  </a:rPr>
                  <a:t>DATA</a:t>
                </a:r>
                <a:endParaRPr lang="pt-PT" altLang="pt-BR" sz="20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Lucida Sans" panose="020B0602030504020204" pitchFamily="34" charset="0"/>
                  <a:sym typeface="+mn-ea"/>
                </a:endParaRPr>
              </a:p>
            </p:txBody>
          </p:sp>
        </p:grp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22" y="5357"/>
              <a:ext cx="1440" cy="1440"/>
            </a:xfrm>
            <a:prstGeom prst="rect">
              <a:avLst/>
            </a:prstGeom>
          </p:spPr>
        </p:pic>
      </p:grpSp>
      <p:grpSp>
        <p:nvGrpSpPr>
          <p:cNvPr id="50" name="Group 49"/>
          <p:cNvGrpSpPr/>
          <p:nvPr/>
        </p:nvGrpSpPr>
        <p:grpSpPr>
          <a:xfrm>
            <a:off x="8355965" y="1668780"/>
            <a:ext cx="1652270" cy="1799590"/>
            <a:chOff x="15525" y="4689"/>
            <a:chExt cx="2602" cy="2834"/>
          </a:xfrm>
        </p:grpSpPr>
        <p:grpSp>
          <p:nvGrpSpPr>
            <p:cNvPr id="49" name="Group 48"/>
            <p:cNvGrpSpPr/>
            <p:nvPr/>
          </p:nvGrpSpPr>
          <p:grpSpPr>
            <a:xfrm>
              <a:off x="15525" y="4689"/>
              <a:ext cx="2602" cy="2834"/>
              <a:chOff x="15525" y="4689"/>
              <a:chExt cx="2602" cy="2834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15525" y="4689"/>
                <a:ext cx="2603" cy="2834"/>
              </a:xfrm>
              <a:prstGeom prst="roundRect">
                <a:avLst>
                  <a:gd name="adj" fmla="val 3955"/>
                </a:avLst>
              </a:prstGeom>
              <a:solidFill>
                <a:schemeClr val="accent1">
                  <a:lumMod val="75000"/>
                  <a:alpha val="2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 anchorCtr="0"/>
              <a:p>
                <a:pPr algn="ctr"/>
                <a:endParaRPr lang="pt-PT" altLang="pt-BR" b="1" dirty="0">
                  <a:solidFill>
                    <a:srgbClr val="009999"/>
                  </a:solidFill>
                  <a:effectLst/>
                  <a:latin typeface="Lucida Sans" panose="020B0602030504020204" pitchFamily="34" charset="0"/>
                  <a:sym typeface="+mn-ea"/>
                </a:endParaRP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15525" y="4689"/>
                <a:ext cx="2603" cy="864"/>
              </a:xfrm>
              <a:prstGeom prst="roundRect">
                <a:avLst/>
              </a:prstGeom>
              <a:solidFill>
                <a:schemeClr val="accent1">
                  <a:lumMod val="75000"/>
                  <a:alpha val="2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pt-PT" altLang="pt-BR" sz="2000" b="1" dirty="0">
                    <a:solidFill>
                      <a:schemeClr val="bg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Lucida Sans" panose="020B0602030504020204" pitchFamily="34" charset="0"/>
                    <a:sym typeface="+mn-ea"/>
                  </a:rPr>
                  <a:t>CUSTOMER</a:t>
                </a:r>
                <a:endParaRPr lang="pt-PT" altLang="pt-BR" sz="20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Lucida Sans" panose="020B0602030504020204" pitchFamily="34" charset="0"/>
                  <a:sym typeface="+mn-ea"/>
                </a:endParaRPr>
              </a:p>
            </p:txBody>
          </p:sp>
        </p:grpSp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/>
            <a:srcRect t="3238" b="8119"/>
            <a:stretch>
              <a:fillRect/>
            </a:stretch>
          </p:blipFill>
          <p:spPr>
            <a:xfrm>
              <a:off x="15798" y="5841"/>
              <a:ext cx="1056" cy="1008"/>
            </a:xfrm>
            <a:prstGeom prst="ellipse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286" y="6187"/>
              <a:ext cx="1531" cy="1152"/>
            </a:xfrm>
            <a:prstGeom prst="rect">
              <a:avLst/>
            </a:prstGeom>
          </p:spPr>
        </p:pic>
      </p:grpSp>
      <p:pic>
        <p:nvPicPr>
          <p:cNvPr id="83" name="Picture 8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5980" y="3468370"/>
            <a:ext cx="1737360" cy="17373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4540" y="4397375"/>
            <a:ext cx="1828800" cy="1828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41900" y="4397375"/>
            <a:ext cx="1828800" cy="1828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86880" y="3588385"/>
            <a:ext cx="1645920" cy="16459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6805" y="4981575"/>
            <a:ext cx="2417445" cy="1244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Rounded Rectangle 17"/>
          <p:cNvSpPr/>
          <p:nvPr/>
        </p:nvSpPr>
        <p:spPr>
          <a:xfrm>
            <a:off x="4934585" y="1668780"/>
            <a:ext cx="2011680" cy="548640"/>
          </a:xfrm>
          <a:prstGeom prst="roundRect">
            <a:avLst/>
          </a:prstGeom>
          <a:solidFill>
            <a:schemeClr val="accent1">
              <a:lumMod val="75000"/>
              <a:alpha val="2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pt-PT" altLang="pt-BR" sz="2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Sans" panose="020B0602030504020204" pitchFamily="34" charset="0"/>
                <a:sym typeface="+mn-ea"/>
              </a:rPr>
              <a:t>INTERNET 2.0</a:t>
            </a:r>
            <a:endParaRPr lang="pt-PT" altLang="pt-BR" sz="20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Lucida Sans" panose="020B060203050402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>
            <a:off x="1734820" y="1253490"/>
            <a:ext cx="8869680" cy="2514600"/>
          </a:xfrm>
          <a:prstGeom prst="roundRect">
            <a:avLst>
              <a:gd name="adj" fmla="val 8434"/>
            </a:avLst>
          </a:prstGeom>
          <a:solidFill>
            <a:schemeClr val="accent1">
              <a:lumMod val="75000"/>
              <a:alpha val="2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pt-PT" altLang="pt-BR" sz="20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Lucida Sans" panose="020B0602030504020204" pitchFamily="34" charset="0"/>
              <a:sym typeface="+mn-e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5765" y="5032375"/>
            <a:ext cx="1270000" cy="127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rcRect l="19184" t="14645" r="17642" b="13874"/>
          <a:stretch>
            <a:fillRect/>
          </a:stretch>
        </p:blipFill>
        <p:spPr>
          <a:xfrm>
            <a:off x="9581515" y="4869815"/>
            <a:ext cx="1405255" cy="15900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75" y="4775200"/>
            <a:ext cx="1598295" cy="15982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4" name="Rounded Rectangle 33"/>
          <p:cNvSpPr/>
          <p:nvPr/>
        </p:nvSpPr>
        <p:spPr>
          <a:xfrm>
            <a:off x="4191000" y="2929890"/>
            <a:ext cx="6309360" cy="365760"/>
          </a:xfrm>
          <a:prstGeom prst="roundRect">
            <a:avLst/>
          </a:prstGeom>
          <a:solidFill>
            <a:schemeClr val="accent1">
              <a:lumMod val="75000"/>
              <a:alpha val="2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pt-PT" altLang="pt-BR" sz="2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Sans" panose="020B0602030504020204" pitchFamily="34" charset="0"/>
                <a:sym typeface="+mn-ea"/>
              </a:rPr>
              <a:t>DATABASE MANAGEMENT</a:t>
            </a:r>
            <a:endParaRPr lang="pt-PT" altLang="pt-BR" sz="20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Lucida Sans" panose="020B0602030504020204" pitchFamily="34" charset="0"/>
              <a:sym typeface="+mn-ea"/>
            </a:endParaRP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-1" y="6485303"/>
            <a:ext cx="2160000" cy="365125"/>
          </a:xfrm>
        </p:spPr>
        <p:txBody>
          <a:bodyPr/>
          <a:lstStyle/>
          <a:p>
            <a:pPr algn="r"/>
            <a:fld id="{58F2E27E-B374-4005-AEAD-BCC01DB16CA8}" type="datetime1">
              <a:rPr lang="pt-BR" sz="2000" b="1" smtClean="0">
                <a:solidFill>
                  <a:srgbClr val="00CC99"/>
                </a:solidFill>
                <a:latin typeface="Lucida Sans" panose="020B0602030504020204" pitchFamily="34" charset="0"/>
              </a:rPr>
            </a:fld>
            <a:endParaRPr lang="pt-BR" sz="2000" b="1" dirty="0">
              <a:solidFill>
                <a:srgbClr val="00CC99"/>
              </a:solidFill>
              <a:latin typeface="Lucida Sans" panose="020B0602030504020204" pitchFamily="34" charset="0"/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10869768" y="6485302"/>
            <a:ext cx="1322231" cy="365125"/>
          </a:xfrm>
        </p:spPr>
        <p:txBody>
          <a:bodyPr/>
          <a:lstStyle/>
          <a:p>
            <a:pPr algn="l"/>
            <a:fld id="{906FBF49-B478-4ADD-BF6E-7B8E9CD81C71}" type="slidenum">
              <a:rPr lang="pt-BR" sz="2000" b="1" smtClean="0">
                <a:solidFill>
                  <a:srgbClr val="00CC99"/>
                </a:solidFill>
                <a:latin typeface="Lucida Sans" panose="020B0602030504020204" pitchFamily="34" charset="0"/>
              </a:rPr>
            </a:fld>
            <a:endParaRPr lang="pt-BR" sz="2000" b="1" dirty="0">
              <a:solidFill>
                <a:srgbClr val="00CC99"/>
              </a:solidFill>
              <a:latin typeface="Lucida Sans" panose="020B0602030504020204" pitchFamily="34" charset="0"/>
            </a:endParaRPr>
          </a:p>
        </p:txBody>
      </p:sp>
      <p:sp>
        <p:nvSpPr>
          <p:cNvPr id="13" name="CaixaDeTexto 11"/>
          <p:cNvSpPr txBox="1"/>
          <p:nvPr/>
        </p:nvSpPr>
        <p:spPr>
          <a:xfrm>
            <a:off x="1633728" y="325261"/>
            <a:ext cx="998677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altLang="pt-BR" sz="4000" b="1" dirty="0">
                <a:solidFill>
                  <a:srgbClr val="00CC99"/>
                </a:solidFill>
                <a:latin typeface="Lucida Sans" panose="020B0602030504020204" pitchFamily="34" charset="0"/>
              </a:rPr>
              <a:t>DATA ARCHITECTURE</a:t>
            </a:r>
            <a:r>
              <a:rPr lang="pt-BR" sz="3200" b="1" dirty="0">
                <a:solidFill>
                  <a:srgbClr val="00CC99"/>
                </a:solidFill>
                <a:latin typeface="Lucida Sans" panose="020B0602030504020204" pitchFamily="34" charset="0"/>
              </a:rPr>
              <a:t> </a:t>
            </a:r>
            <a:r>
              <a:rPr lang="pt-PT" altLang="pt-BR" sz="3200" b="1" dirty="0">
                <a:solidFill>
                  <a:srgbClr val="009999"/>
                </a:solidFill>
                <a:latin typeface="Lucida Sans" panose="020B0602030504020204" pitchFamily="34" charset="0"/>
              </a:rPr>
              <a:t>STRUCTURE-PIPELINES</a:t>
            </a:r>
            <a:endParaRPr lang="pt-PT" altLang="pt-BR" sz="3200" b="1" dirty="0">
              <a:solidFill>
                <a:srgbClr val="009999"/>
              </a:solidFill>
              <a:latin typeface="Lucida Sans" panose="020B0602030504020204" pitchFamily="34" charset="0"/>
            </a:endParaRPr>
          </a:p>
        </p:txBody>
      </p:sp>
      <p:sp>
        <p:nvSpPr>
          <p:cNvPr id="16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2159998" y="6485303"/>
            <a:ext cx="8709769" cy="365125"/>
          </a:xfrm>
        </p:spPr>
        <p:txBody>
          <a:bodyPr/>
          <a:lstStyle/>
          <a:p>
            <a:r>
              <a:rPr lang="pt-BR" sz="2000" b="1" dirty="0">
                <a:solidFill>
                  <a:srgbClr val="00CC99"/>
                </a:solidFill>
                <a:latin typeface="Lucida Sans" panose="020B0602030504020204" pitchFamily="34" charset="0"/>
                <a:sym typeface="+mn-ea"/>
              </a:rPr>
              <a:t>© </a:t>
            </a:r>
            <a:r>
              <a:rPr lang="pt-PT" altLang="pt-BR" sz="2000" b="1" dirty="0">
                <a:solidFill>
                  <a:srgbClr val="00CC99"/>
                </a:solidFill>
                <a:latin typeface="Lucida Sans" panose="020B0602030504020204" pitchFamily="34" charset="0"/>
                <a:sym typeface="+mn-ea"/>
              </a:rPr>
              <a:t>DATA ENGINEER: LEANDRO ALVES &lt;alves.engleandro@gmail.com&gt;</a:t>
            </a:r>
            <a:endParaRPr lang="pt-PT" altLang="pt-BR" sz="2000" b="1" dirty="0">
              <a:solidFill>
                <a:srgbClr val="00CC99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Picture 10" descr="profile 1"/>
          <p:cNvPicPr>
            <a:picLocks noChangeAspect="1"/>
          </p:cNvPicPr>
          <p:nvPr/>
        </p:nvPicPr>
        <p:blipFill>
          <a:blip r:embed="rId4"/>
          <a:srcRect l="13819" t="18435" r="30965" b="11509"/>
          <a:stretch>
            <a:fillRect/>
          </a:stretch>
        </p:blipFill>
        <p:spPr>
          <a:xfrm>
            <a:off x="424815" y="222250"/>
            <a:ext cx="1304925" cy="1241425"/>
          </a:xfrm>
          <a:prstGeom prst="ellipse">
            <a:avLst/>
          </a:prstGeom>
        </p:spPr>
      </p:pic>
      <p:sp>
        <p:nvSpPr>
          <p:cNvPr id="57" name="Rounded Rectangle 56"/>
          <p:cNvSpPr/>
          <p:nvPr/>
        </p:nvSpPr>
        <p:spPr>
          <a:xfrm>
            <a:off x="4191635" y="1311275"/>
            <a:ext cx="6309360" cy="365760"/>
          </a:xfrm>
          <a:prstGeom prst="roundRect">
            <a:avLst/>
          </a:prstGeom>
          <a:solidFill>
            <a:schemeClr val="accent1">
              <a:lumMod val="75000"/>
              <a:alpha val="2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pt-PT" altLang="pt-BR" sz="2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Sans" panose="020B0602030504020204" pitchFamily="34" charset="0"/>
                <a:sym typeface="+mn-ea"/>
              </a:rPr>
              <a:t>DATA ARCHITECTURE</a:t>
            </a:r>
            <a:endParaRPr lang="pt-PT" altLang="pt-BR" sz="20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Lucida Sans" panose="020B0602030504020204" pitchFamily="34" charset="0"/>
              <a:sym typeface="+mn-ea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4191635" y="1722755"/>
            <a:ext cx="6309360" cy="365760"/>
          </a:xfrm>
          <a:prstGeom prst="roundRect">
            <a:avLst/>
          </a:prstGeom>
          <a:solidFill>
            <a:schemeClr val="accent1">
              <a:lumMod val="75000"/>
              <a:alpha val="2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pt-PT" altLang="pt-BR" sz="2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Sans" panose="020B0602030504020204" pitchFamily="34" charset="0"/>
                <a:sym typeface="+mn-ea"/>
              </a:rPr>
              <a:t>DATA MODELLING</a:t>
            </a:r>
            <a:endParaRPr lang="pt-PT" altLang="pt-BR" sz="20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Lucida Sans" panose="020B0602030504020204" pitchFamily="34" charset="0"/>
              <a:sym typeface="+mn-ea"/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4188460" y="3340100"/>
            <a:ext cx="6309360" cy="365760"/>
          </a:xfrm>
          <a:prstGeom prst="roundRect">
            <a:avLst/>
          </a:prstGeom>
          <a:solidFill>
            <a:schemeClr val="accent1">
              <a:lumMod val="75000"/>
              <a:alpha val="2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pt-PT" altLang="pt-BR" sz="2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Sans" panose="020B0602030504020204" pitchFamily="34" charset="0"/>
                <a:sym typeface="+mn-ea"/>
              </a:rPr>
              <a:t>DEV-, DATA-, MLOPS &amp; CLOUD COMPUTING</a:t>
            </a:r>
            <a:endParaRPr lang="pt-PT" altLang="pt-BR" sz="20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Lucida Sans" panose="020B0602030504020204" pitchFamily="34" charset="0"/>
              <a:sym typeface="+mn-ea"/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4188460" y="2117090"/>
            <a:ext cx="6309360" cy="365760"/>
          </a:xfrm>
          <a:prstGeom prst="roundRect">
            <a:avLst/>
          </a:prstGeom>
          <a:solidFill>
            <a:schemeClr val="accent1">
              <a:lumMod val="75000"/>
              <a:alpha val="2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pt-PT" altLang="pt-BR" sz="2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Sans" panose="020B0602030504020204" pitchFamily="34" charset="0"/>
                <a:sym typeface="+mn-ea"/>
              </a:rPr>
              <a:t>DATA PROCESSING (ETL)</a:t>
            </a:r>
            <a:endParaRPr lang="pt-PT" altLang="pt-BR" sz="20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Lucida Sans" panose="020B0602030504020204" pitchFamily="34" charset="0"/>
              <a:sym typeface="+mn-ea"/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1802765" y="1314450"/>
            <a:ext cx="2294255" cy="2377440"/>
          </a:xfrm>
          <a:prstGeom prst="roundRect">
            <a:avLst>
              <a:gd name="adj" fmla="val 8607"/>
            </a:avLst>
          </a:prstGeom>
          <a:solidFill>
            <a:schemeClr val="accent1">
              <a:lumMod val="75000"/>
              <a:alpha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t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pt-PT" altLang="pt-BR" sz="2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Sans" panose="020B0602030504020204" pitchFamily="34" charset="0"/>
                <a:sym typeface="+mn-ea"/>
              </a:rPr>
              <a:t>DATA ENGINEERING</a:t>
            </a:r>
            <a:endParaRPr lang="pt-PT" altLang="pt-BR" sz="20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Lucida Sans" panose="020B0602030504020204" pitchFamily="34" charset="0"/>
              <a:sym typeface="+mn-ea"/>
            </a:endParaRPr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4410" y="2107565"/>
            <a:ext cx="1371600" cy="1371600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6665" y="3896360"/>
            <a:ext cx="1177925" cy="11779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55440" y="3796030"/>
            <a:ext cx="1565275" cy="15652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61760" y="3855720"/>
            <a:ext cx="1753235" cy="17532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98205" y="3822700"/>
            <a:ext cx="1924050" cy="12827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19120" y="5169535"/>
            <a:ext cx="1647825" cy="11912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68615" y="4671695"/>
            <a:ext cx="1428115" cy="16167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" name="Rounded Rectangle 21"/>
          <p:cNvSpPr/>
          <p:nvPr/>
        </p:nvSpPr>
        <p:spPr>
          <a:xfrm>
            <a:off x="4199255" y="2520950"/>
            <a:ext cx="6309360" cy="365760"/>
          </a:xfrm>
          <a:prstGeom prst="roundRect">
            <a:avLst/>
          </a:prstGeom>
          <a:solidFill>
            <a:schemeClr val="accent1">
              <a:lumMod val="75000"/>
              <a:alpha val="2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pt-PT" altLang="pt-BR" sz="2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Sans" panose="020B0602030504020204" pitchFamily="34" charset="0"/>
                <a:sym typeface="+mn-ea"/>
              </a:rPr>
              <a:t>DATA FLOW (PIPELINES)</a:t>
            </a:r>
            <a:endParaRPr lang="pt-PT" altLang="pt-BR" sz="20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Lucida Sans" panose="020B060203050402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7c469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-2361565" y="-405765"/>
            <a:ext cx="1652270" cy="1799590"/>
            <a:chOff x="11272" y="6157"/>
            <a:chExt cx="2602" cy="2834"/>
          </a:xfrm>
        </p:grpSpPr>
        <p:grpSp>
          <p:nvGrpSpPr>
            <p:cNvPr id="25" name="Group 24"/>
            <p:cNvGrpSpPr/>
            <p:nvPr/>
          </p:nvGrpSpPr>
          <p:grpSpPr>
            <a:xfrm rot="0">
              <a:off x="11272" y="6157"/>
              <a:ext cx="2603" cy="2834"/>
              <a:chOff x="13174" y="5397"/>
              <a:chExt cx="2603" cy="2834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13174" y="5397"/>
                <a:ext cx="2603" cy="2834"/>
              </a:xfrm>
              <a:prstGeom prst="roundRect">
                <a:avLst>
                  <a:gd name="adj" fmla="val 3955"/>
                </a:avLst>
              </a:prstGeom>
              <a:solidFill>
                <a:schemeClr val="accent1">
                  <a:lumMod val="75000"/>
                  <a:alpha val="2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 anchorCtr="0"/>
              <a:p>
                <a:pPr algn="ctr"/>
                <a:endParaRPr lang="pt-PT" altLang="pt-BR" b="1" dirty="0">
                  <a:solidFill>
                    <a:srgbClr val="009999"/>
                  </a:solidFill>
                  <a:effectLst/>
                  <a:latin typeface="Lucida Sans" panose="020B0602030504020204" pitchFamily="34" charset="0"/>
                  <a:sym typeface="+mn-ea"/>
                </a:endParaRPr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13174" y="5397"/>
                <a:ext cx="2603" cy="1152"/>
              </a:xfrm>
              <a:prstGeom prst="roundRect">
                <a:avLst/>
              </a:prstGeom>
              <a:solidFill>
                <a:schemeClr val="accent1">
                  <a:lumMod val="75000"/>
                  <a:alpha val="2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pt-PT" altLang="pt-BR" sz="2000" b="1" dirty="0">
                    <a:solidFill>
                      <a:schemeClr val="bg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Lucida Sans" panose="020B0602030504020204" pitchFamily="34" charset="0"/>
                    <a:sym typeface="+mn-ea"/>
                  </a:rPr>
                  <a:t>REST API (EC2-AWS)</a:t>
                </a:r>
                <a:endParaRPr lang="pt-PT" altLang="pt-BR" sz="20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Lucida Sans" panose="020B0602030504020204" pitchFamily="34" charset="0"/>
                  <a:sym typeface="+mn-ea"/>
                </a:endParaRPr>
              </a:p>
            </p:txBody>
          </p:sp>
        </p:grp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752" y="7555"/>
              <a:ext cx="1643" cy="1097"/>
            </a:xfrm>
            <a:prstGeom prst="rect">
              <a:avLst/>
            </a:prstGeom>
          </p:spPr>
        </p:pic>
      </p:grp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-1" y="6485303"/>
            <a:ext cx="2160000" cy="365125"/>
          </a:xfrm>
        </p:spPr>
        <p:txBody>
          <a:bodyPr/>
          <a:lstStyle/>
          <a:p>
            <a:pPr algn="r"/>
            <a:fld id="{58F2E27E-B374-4005-AEAD-BCC01DB16CA8}" type="datetime1">
              <a:rPr lang="pt-BR" sz="2000" b="1" smtClean="0">
                <a:solidFill>
                  <a:srgbClr val="00CC99"/>
                </a:solidFill>
                <a:latin typeface="Lucida Sans" panose="020B0602030504020204" pitchFamily="34" charset="0"/>
              </a:rPr>
            </a:fld>
            <a:endParaRPr lang="pt-BR" sz="2000" b="1" dirty="0">
              <a:solidFill>
                <a:srgbClr val="00CC99"/>
              </a:solidFill>
              <a:latin typeface="Lucida Sans" panose="020B0602030504020204" pitchFamily="34" charset="0"/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10869768" y="6485302"/>
            <a:ext cx="1322231" cy="365125"/>
          </a:xfrm>
        </p:spPr>
        <p:txBody>
          <a:bodyPr/>
          <a:lstStyle/>
          <a:p>
            <a:pPr algn="l"/>
            <a:fld id="{906FBF49-B478-4ADD-BF6E-7B8E9CD81C71}" type="slidenum">
              <a:rPr lang="pt-BR" sz="2000" b="1" smtClean="0">
                <a:solidFill>
                  <a:srgbClr val="00CC99"/>
                </a:solidFill>
                <a:latin typeface="Lucida Sans" panose="020B0602030504020204" pitchFamily="34" charset="0"/>
              </a:rPr>
            </a:fld>
            <a:endParaRPr lang="pt-BR" sz="2000" b="1" dirty="0">
              <a:solidFill>
                <a:srgbClr val="00CC99"/>
              </a:solidFill>
              <a:latin typeface="Lucida Sans" panose="020B0602030504020204" pitchFamily="34" charset="0"/>
            </a:endParaRPr>
          </a:p>
        </p:txBody>
      </p:sp>
      <p:sp>
        <p:nvSpPr>
          <p:cNvPr id="13" name="CaixaDeTexto 11"/>
          <p:cNvSpPr txBox="1"/>
          <p:nvPr/>
        </p:nvSpPr>
        <p:spPr>
          <a:xfrm>
            <a:off x="1633728" y="325261"/>
            <a:ext cx="998677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altLang="pt-BR" sz="4000" b="1" dirty="0">
                <a:solidFill>
                  <a:srgbClr val="00CC99"/>
                </a:solidFill>
                <a:latin typeface="Lucida Sans" panose="020B0602030504020204" pitchFamily="34" charset="0"/>
              </a:rPr>
              <a:t>DATA ARCHITECTURE</a:t>
            </a:r>
            <a:r>
              <a:rPr lang="pt-BR" sz="3200" b="1" dirty="0">
                <a:solidFill>
                  <a:srgbClr val="00CC99"/>
                </a:solidFill>
                <a:latin typeface="Lucida Sans" panose="020B0602030504020204" pitchFamily="34" charset="0"/>
              </a:rPr>
              <a:t> </a:t>
            </a:r>
            <a:r>
              <a:rPr lang="pt-PT" altLang="pt-BR" sz="3200" b="1" dirty="0">
                <a:solidFill>
                  <a:srgbClr val="009999"/>
                </a:solidFill>
                <a:latin typeface="Lucida Sans" panose="020B0602030504020204" pitchFamily="34" charset="0"/>
              </a:rPr>
              <a:t>STRUCTURE-PIPELINES</a:t>
            </a:r>
            <a:endParaRPr lang="pt-PT" altLang="pt-BR" sz="3200" b="1" dirty="0">
              <a:solidFill>
                <a:srgbClr val="009999"/>
              </a:solidFill>
              <a:latin typeface="Lucida Sans" panose="020B0602030504020204" pitchFamily="34" charset="0"/>
            </a:endParaRPr>
          </a:p>
        </p:txBody>
      </p:sp>
      <p:sp>
        <p:nvSpPr>
          <p:cNvPr id="16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2159998" y="6485303"/>
            <a:ext cx="8709769" cy="365125"/>
          </a:xfrm>
        </p:spPr>
        <p:txBody>
          <a:bodyPr/>
          <a:lstStyle/>
          <a:p>
            <a:r>
              <a:rPr lang="pt-BR" sz="2000" b="1" dirty="0">
                <a:solidFill>
                  <a:srgbClr val="00CC99"/>
                </a:solidFill>
                <a:latin typeface="Lucida Sans" panose="020B0602030504020204" pitchFamily="34" charset="0"/>
                <a:sym typeface="+mn-ea"/>
              </a:rPr>
              <a:t>© </a:t>
            </a:r>
            <a:r>
              <a:rPr lang="pt-PT" altLang="pt-BR" sz="2000" b="1" dirty="0">
                <a:solidFill>
                  <a:srgbClr val="00CC99"/>
                </a:solidFill>
                <a:latin typeface="Lucida Sans" panose="020B0602030504020204" pitchFamily="34" charset="0"/>
                <a:sym typeface="+mn-ea"/>
              </a:rPr>
              <a:t>DATA ENGINEER: LEANDRO ALVES &lt;alves.engleandro@gmail.com&gt;</a:t>
            </a:r>
            <a:endParaRPr lang="pt-PT" altLang="pt-BR" sz="2000" b="1" dirty="0">
              <a:solidFill>
                <a:srgbClr val="00CC99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Picture 10" descr="profile 1"/>
          <p:cNvPicPr>
            <a:picLocks noChangeAspect="1"/>
          </p:cNvPicPr>
          <p:nvPr/>
        </p:nvPicPr>
        <p:blipFill>
          <a:blip r:embed="rId2"/>
          <a:srcRect l="13819" t="18435" r="30965" b="11509"/>
          <a:stretch>
            <a:fillRect/>
          </a:stretch>
        </p:blipFill>
        <p:spPr>
          <a:xfrm>
            <a:off x="424815" y="222250"/>
            <a:ext cx="1304925" cy="1241425"/>
          </a:xfrm>
          <a:prstGeom prst="ellipse">
            <a:avLst/>
          </a:prstGeom>
        </p:spPr>
      </p:pic>
      <p:cxnSp>
        <p:nvCxnSpPr>
          <p:cNvPr id="108" name="Elbow Connector 107"/>
          <p:cNvCxnSpPr/>
          <p:nvPr/>
        </p:nvCxnSpPr>
        <p:spPr>
          <a:xfrm rot="10800000" flipV="1">
            <a:off x="-2197100" y="-1397000"/>
            <a:ext cx="1294765" cy="578485"/>
          </a:xfrm>
          <a:prstGeom prst="bentConnector3">
            <a:avLst>
              <a:gd name="adj1" fmla="val 49926"/>
            </a:avLst>
          </a:prstGeom>
          <a:ln w="28575">
            <a:solidFill>
              <a:schemeClr val="tx1"/>
            </a:solidFill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1" name="Picture 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4841" y="4258437"/>
            <a:ext cx="365760" cy="3657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9" name="Elbow Connector 28"/>
          <p:cNvCxnSpPr/>
          <p:nvPr/>
        </p:nvCxnSpPr>
        <p:spPr>
          <a:xfrm flipV="1">
            <a:off x="-1680210" y="2914650"/>
            <a:ext cx="1163955" cy="166370"/>
          </a:xfrm>
          <a:prstGeom prst="bentConnector3">
            <a:avLst>
              <a:gd name="adj1" fmla="val 50082"/>
            </a:avLst>
          </a:prstGeom>
          <a:ln w="28575">
            <a:solidFill>
              <a:schemeClr val="tx1"/>
            </a:solidFill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>
            <a:off x="-1680210" y="2337435"/>
            <a:ext cx="821055" cy="5715"/>
          </a:xfrm>
          <a:prstGeom prst="bentConnector3">
            <a:avLst>
              <a:gd name="adj1" fmla="val 50116"/>
            </a:avLst>
          </a:prstGeom>
          <a:ln w="28575">
            <a:solidFill>
              <a:schemeClr val="tx1"/>
            </a:solidFill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rot="10800000">
            <a:off x="-1342390" y="4923155"/>
            <a:ext cx="900430" cy="391160"/>
          </a:xfrm>
          <a:prstGeom prst="bentConnector3">
            <a:avLst>
              <a:gd name="adj1" fmla="val 49929"/>
            </a:avLst>
          </a:prstGeom>
          <a:ln w="28575">
            <a:solidFill>
              <a:schemeClr val="tx1"/>
            </a:solidFill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Text Box 76"/>
          <p:cNvSpPr txBox="1"/>
          <p:nvPr/>
        </p:nvSpPr>
        <p:spPr>
          <a:xfrm>
            <a:off x="-1165860" y="5857875"/>
            <a:ext cx="723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b="1"/>
              <a:t>SQL</a:t>
            </a:r>
            <a:endParaRPr lang="pt-PT" altLang="en-US" b="1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rcRect t="4636" b="5661"/>
          <a:stretch>
            <a:fillRect/>
          </a:stretch>
        </p:blipFill>
        <p:spPr>
          <a:xfrm>
            <a:off x="1746885" y="915035"/>
            <a:ext cx="9324975" cy="555688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rcRect l="423" t="4938" r="69172" b="79359"/>
          <a:stretch>
            <a:fillRect/>
          </a:stretch>
        </p:blipFill>
        <p:spPr>
          <a:xfrm>
            <a:off x="2665095" y="2633345"/>
            <a:ext cx="7011670" cy="24060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-1" y="6485303"/>
            <a:ext cx="2160000" cy="365125"/>
          </a:xfrm>
        </p:spPr>
        <p:txBody>
          <a:bodyPr/>
          <a:lstStyle/>
          <a:p>
            <a:pPr algn="r"/>
            <a:fld id="{58F2E27E-B374-4005-AEAD-BCC01DB16CA8}" type="datetime1">
              <a:rPr lang="pt-BR" sz="2000" b="1" smtClean="0">
                <a:solidFill>
                  <a:srgbClr val="00CC99"/>
                </a:solidFill>
                <a:latin typeface="Lucida Sans" panose="020B0602030504020204" pitchFamily="34" charset="0"/>
              </a:rPr>
            </a:fld>
            <a:endParaRPr lang="pt-BR" sz="2000" b="1" dirty="0">
              <a:solidFill>
                <a:srgbClr val="00CC99"/>
              </a:solidFill>
              <a:latin typeface="Lucida Sans" panose="020B0602030504020204" pitchFamily="34" charset="0"/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10869768" y="6485302"/>
            <a:ext cx="1322231" cy="365125"/>
          </a:xfrm>
        </p:spPr>
        <p:txBody>
          <a:bodyPr/>
          <a:lstStyle/>
          <a:p>
            <a:pPr algn="l"/>
            <a:fld id="{906FBF49-B478-4ADD-BF6E-7B8E9CD81C71}" type="slidenum">
              <a:rPr lang="pt-BR" sz="2000" b="1" smtClean="0">
                <a:solidFill>
                  <a:srgbClr val="00CC99"/>
                </a:solidFill>
                <a:latin typeface="Lucida Sans" panose="020B0602030504020204" pitchFamily="34" charset="0"/>
              </a:rPr>
            </a:fld>
            <a:endParaRPr lang="pt-BR" sz="2000" b="1" dirty="0">
              <a:solidFill>
                <a:srgbClr val="00CC99"/>
              </a:solidFill>
              <a:latin typeface="Lucida Sans" panose="020B0602030504020204" pitchFamily="34" charset="0"/>
            </a:endParaRPr>
          </a:p>
        </p:txBody>
      </p:sp>
      <p:sp>
        <p:nvSpPr>
          <p:cNvPr id="13" name="CaixaDeTexto 11"/>
          <p:cNvSpPr txBox="1"/>
          <p:nvPr/>
        </p:nvSpPr>
        <p:spPr>
          <a:xfrm>
            <a:off x="1633728" y="325261"/>
            <a:ext cx="998677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altLang="pt-BR" sz="4000" b="1" dirty="0">
                <a:solidFill>
                  <a:srgbClr val="00CC99"/>
                </a:solidFill>
                <a:latin typeface="Lucida Sans" panose="020B0602030504020204" pitchFamily="34" charset="0"/>
              </a:rPr>
              <a:t>DATA ARCHITECTURE</a:t>
            </a:r>
            <a:r>
              <a:rPr lang="pt-BR" sz="3200" b="1" dirty="0">
                <a:solidFill>
                  <a:srgbClr val="00CC99"/>
                </a:solidFill>
                <a:latin typeface="Lucida Sans" panose="020B0602030504020204" pitchFamily="34" charset="0"/>
              </a:rPr>
              <a:t> </a:t>
            </a:r>
            <a:r>
              <a:rPr lang="pt-PT" altLang="pt-BR" sz="3200" b="1" dirty="0">
                <a:solidFill>
                  <a:srgbClr val="009999"/>
                </a:solidFill>
                <a:latin typeface="Lucida Sans" panose="020B0602030504020204" pitchFamily="34" charset="0"/>
              </a:rPr>
              <a:t>STRUCTURE-PIPELINES</a:t>
            </a:r>
            <a:endParaRPr lang="pt-PT" altLang="pt-BR" sz="3200" b="1" dirty="0">
              <a:solidFill>
                <a:srgbClr val="009999"/>
              </a:solidFill>
              <a:latin typeface="Lucida Sans" panose="020B0602030504020204" pitchFamily="34" charset="0"/>
            </a:endParaRPr>
          </a:p>
        </p:txBody>
      </p:sp>
      <p:sp>
        <p:nvSpPr>
          <p:cNvPr id="16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2159998" y="6485303"/>
            <a:ext cx="8709769" cy="365125"/>
          </a:xfrm>
        </p:spPr>
        <p:txBody>
          <a:bodyPr/>
          <a:lstStyle/>
          <a:p>
            <a:r>
              <a:rPr lang="pt-BR" sz="2000" b="1" dirty="0">
                <a:solidFill>
                  <a:srgbClr val="00CC99"/>
                </a:solidFill>
                <a:latin typeface="Lucida Sans" panose="020B0602030504020204" pitchFamily="34" charset="0"/>
                <a:sym typeface="+mn-ea"/>
              </a:rPr>
              <a:t>© </a:t>
            </a:r>
            <a:r>
              <a:rPr lang="pt-PT" altLang="pt-BR" sz="2000" b="1" dirty="0">
                <a:solidFill>
                  <a:srgbClr val="00CC99"/>
                </a:solidFill>
                <a:latin typeface="Lucida Sans" panose="020B0602030504020204" pitchFamily="34" charset="0"/>
                <a:sym typeface="+mn-ea"/>
              </a:rPr>
              <a:t>DATA ENGINEER: LEANDRO ALVES &lt;alves.engleandro@gmail.com&gt;</a:t>
            </a:r>
            <a:endParaRPr lang="pt-PT" altLang="pt-BR" sz="2000" b="1" dirty="0">
              <a:solidFill>
                <a:srgbClr val="00CC99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Picture 10" descr="profile 1"/>
          <p:cNvPicPr>
            <a:picLocks noChangeAspect="1"/>
          </p:cNvPicPr>
          <p:nvPr/>
        </p:nvPicPr>
        <p:blipFill>
          <a:blip r:embed="rId1"/>
          <a:srcRect l="13819" t="18435" r="30965" b="11509"/>
          <a:stretch>
            <a:fillRect/>
          </a:stretch>
        </p:blipFill>
        <p:spPr>
          <a:xfrm>
            <a:off x="424815" y="222250"/>
            <a:ext cx="1304925" cy="1241425"/>
          </a:xfrm>
          <a:prstGeom prst="ellipse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765300" y="1087755"/>
            <a:ext cx="8686165" cy="5212080"/>
            <a:chOff x="2780" y="1713"/>
            <a:chExt cx="13679" cy="8208"/>
          </a:xfrm>
        </p:grpSpPr>
        <p:sp>
          <p:nvSpPr>
            <p:cNvPr id="4" name="Rounded Rectangle 3"/>
            <p:cNvSpPr/>
            <p:nvPr/>
          </p:nvSpPr>
          <p:spPr>
            <a:xfrm>
              <a:off x="11851" y="1713"/>
              <a:ext cx="4608" cy="8208"/>
            </a:xfrm>
            <a:prstGeom prst="roundRect">
              <a:avLst>
                <a:gd name="adj" fmla="val 6336"/>
              </a:avLst>
            </a:prstGeom>
            <a:solidFill>
              <a:schemeClr val="accent1">
                <a:lumMod val="75000"/>
                <a:alpha val="2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pt-PT" altLang="pt-BR" sz="2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Sans" panose="020B0602030504020204" pitchFamily="34" charset="0"/>
                <a:sym typeface="+mn-ea"/>
              </a:endParaRPr>
            </a:p>
          </p:txBody>
        </p:sp>
        <p:sp>
          <p:nvSpPr>
            <p:cNvPr id="2" name="Rounded Rectangle 1"/>
            <p:cNvSpPr/>
            <p:nvPr/>
          </p:nvSpPr>
          <p:spPr>
            <a:xfrm>
              <a:off x="7188" y="1713"/>
              <a:ext cx="4608" cy="8208"/>
            </a:xfrm>
            <a:prstGeom prst="roundRect">
              <a:avLst>
                <a:gd name="adj" fmla="val 7291"/>
              </a:avLst>
            </a:prstGeom>
            <a:solidFill>
              <a:schemeClr val="accent1">
                <a:lumMod val="75000"/>
                <a:alpha val="2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pt-PT" altLang="pt-BR" sz="2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Sans" panose="020B0602030504020204" pitchFamily="34" charset="0"/>
                <a:sym typeface="+mn-ea"/>
              </a:endParaRP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7337" y="4376"/>
              <a:ext cx="4320" cy="720"/>
            </a:xfrm>
            <a:prstGeom prst="roundRect">
              <a:avLst/>
            </a:prstGeom>
            <a:solidFill>
              <a:schemeClr val="accent1">
                <a:lumMod val="75000"/>
                <a:alpha val="2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pt-PT" altLang="pt-BR" sz="20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Lucida Sans" panose="020B0602030504020204" pitchFamily="34" charset="0"/>
                  <a:sym typeface="+mn-ea"/>
                </a:rPr>
                <a:t>SQL REGISTERs</a:t>
              </a:r>
              <a:endParaRPr lang="pt-PT" altLang="pt-BR" sz="2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Sans" panose="020B0602030504020204" pitchFamily="34" charset="0"/>
                <a:sym typeface="+mn-ea"/>
              </a:endParaRPr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2780" y="4376"/>
              <a:ext cx="4320" cy="720"/>
            </a:xfrm>
            <a:prstGeom prst="roundRect">
              <a:avLst/>
            </a:prstGeom>
            <a:solidFill>
              <a:schemeClr val="accent1">
                <a:lumMod val="75000"/>
                <a:alpha val="5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pt-PT" altLang="pt-BR" sz="20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Lucida Sans" panose="020B0602030504020204" pitchFamily="34" charset="0"/>
                  <a:sym typeface="+mn-ea"/>
                </a:rPr>
                <a:t>DATA</a:t>
              </a:r>
              <a:endParaRPr lang="pt-PT" altLang="pt-BR" sz="2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Sans" panose="020B0602030504020204" pitchFamily="34" charset="0"/>
                <a:sym typeface="+mn-ea"/>
              </a:endParaRPr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11956" y="3422"/>
              <a:ext cx="4353" cy="720"/>
            </a:xfrm>
            <a:prstGeom prst="roundRect">
              <a:avLst/>
            </a:prstGeom>
            <a:solidFill>
              <a:schemeClr val="accent1">
                <a:lumMod val="75000"/>
                <a:alpha val="5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pt-PT" altLang="pt-BR" sz="20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Lucida Sans" panose="020B0602030504020204" pitchFamily="34" charset="0"/>
                  <a:sym typeface="+mn-ea"/>
                </a:rPr>
                <a:t>DATA LAKE</a:t>
              </a:r>
              <a:endParaRPr lang="pt-PT" altLang="pt-BR" sz="2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Sans" panose="020B0602030504020204" pitchFamily="34" charset="0"/>
                <a:sym typeface="+mn-ea"/>
              </a:endParaRPr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7337" y="3422"/>
              <a:ext cx="4353" cy="720"/>
            </a:xfrm>
            <a:prstGeom prst="roundRect">
              <a:avLst/>
            </a:prstGeom>
            <a:solidFill>
              <a:schemeClr val="accent1">
                <a:lumMod val="75000"/>
                <a:alpha val="5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pt-PT" altLang="pt-BR" sz="20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Lucida Sans" panose="020B0602030504020204" pitchFamily="34" charset="0"/>
                  <a:sym typeface="+mn-ea"/>
                </a:rPr>
                <a:t>DATA WAREHOUSE</a:t>
              </a:r>
              <a:endParaRPr lang="pt-PT" altLang="pt-BR" sz="2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Sans" panose="020B0602030504020204" pitchFamily="34" charset="0"/>
                <a:sym typeface="+mn-ea"/>
              </a:endParaRPr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11956" y="4376"/>
              <a:ext cx="4320" cy="720"/>
            </a:xfrm>
            <a:prstGeom prst="roundRect">
              <a:avLst/>
            </a:prstGeom>
            <a:solidFill>
              <a:schemeClr val="accent1">
                <a:lumMod val="75000"/>
                <a:alpha val="2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pt-PT" altLang="pt-BR" sz="20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Lucida Sans" panose="020B0602030504020204" pitchFamily="34" charset="0"/>
                  <a:sym typeface="+mn-ea"/>
                </a:rPr>
                <a:t>ALL TYPES</a:t>
              </a:r>
              <a:endParaRPr lang="pt-PT" altLang="pt-BR" sz="2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Sans" panose="020B0602030504020204" pitchFamily="34" charset="0"/>
                <a:sym typeface="+mn-ea"/>
              </a:endParaRPr>
            </a:p>
          </p:txBody>
        </p:sp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485" y="1901"/>
              <a:ext cx="1296" cy="129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77" y="1817"/>
              <a:ext cx="1440" cy="1440"/>
            </a:xfrm>
            <a:prstGeom prst="rect">
              <a:avLst/>
            </a:prstGeom>
          </p:spPr>
        </p:pic>
        <p:sp>
          <p:nvSpPr>
            <p:cNvPr id="19" name="Rounded Rectangle 18"/>
            <p:cNvSpPr/>
            <p:nvPr/>
          </p:nvSpPr>
          <p:spPr>
            <a:xfrm>
              <a:off x="7337" y="5142"/>
              <a:ext cx="4320" cy="720"/>
            </a:xfrm>
            <a:prstGeom prst="roundRect">
              <a:avLst/>
            </a:prstGeom>
            <a:solidFill>
              <a:schemeClr val="accent1">
                <a:lumMod val="75000"/>
                <a:alpha val="2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pt-PT" altLang="pt-BR" sz="20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Lucida Sans" panose="020B0602030504020204" pitchFamily="34" charset="0"/>
                  <a:sym typeface="+mn-ea"/>
                </a:rPr>
                <a:t>SCHEMA</a:t>
              </a:r>
              <a:endParaRPr lang="pt-PT" altLang="pt-BR" sz="2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Sans" panose="020B0602030504020204" pitchFamily="34" charset="0"/>
                <a:sym typeface="+mn-ea"/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780" y="5142"/>
              <a:ext cx="4320" cy="720"/>
            </a:xfrm>
            <a:prstGeom prst="roundRect">
              <a:avLst/>
            </a:prstGeom>
            <a:solidFill>
              <a:schemeClr val="accent1">
                <a:lumMod val="75000"/>
                <a:alpha val="5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pt-PT" altLang="pt-BR" sz="20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Lucida Sans" panose="020B0602030504020204" pitchFamily="34" charset="0"/>
                  <a:sym typeface="+mn-ea"/>
                </a:rPr>
                <a:t>SCHEMA</a:t>
              </a:r>
              <a:endParaRPr lang="pt-PT" altLang="pt-BR" sz="2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Sans" panose="020B0602030504020204" pitchFamily="34" charset="0"/>
                <a:sym typeface="+mn-ea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11956" y="5142"/>
              <a:ext cx="4320" cy="720"/>
            </a:xfrm>
            <a:prstGeom prst="roundRect">
              <a:avLst/>
            </a:prstGeom>
            <a:solidFill>
              <a:schemeClr val="accent1">
                <a:lumMod val="75000"/>
                <a:alpha val="2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pt-PT" altLang="pt-BR" sz="20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Lucida Sans" panose="020B0602030504020204" pitchFamily="34" charset="0"/>
                  <a:sym typeface="+mn-ea"/>
                </a:rPr>
                <a:t>SCHEMA-LESS</a:t>
              </a:r>
              <a:endParaRPr lang="pt-PT" altLang="pt-BR" sz="2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Sans" panose="020B0602030504020204" pitchFamily="34" charset="0"/>
                <a:sym typeface="+mn-ea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337" y="5926"/>
              <a:ext cx="4320" cy="720"/>
            </a:xfrm>
            <a:prstGeom prst="roundRect">
              <a:avLst/>
            </a:prstGeom>
            <a:solidFill>
              <a:schemeClr val="accent1">
                <a:lumMod val="75000"/>
                <a:alpha val="2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pt-PT" altLang="pt-BR" sz="20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Lucida Sans" panose="020B0602030504020204" pitchFamily="34" charset="0"/>
                  <a:sym typeface="+mn-ea"/>
                </a:rPr>
                <a:t>RIGID</a:t>
              </a:r>
              <a:endParaRPr lang="pt-PT" altLang="pt-BR" sz="2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Sans" panose="020B0602030504020204" pitchFamily="34" charset="0"/>
                <a:sym typeface="+mn-ea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2780" y="5926"/>
              <a:ext cx="4320" cy="720"/>
            </a:xfrm>
            <a:prstGeom prst="roundRect">
              <a:avLst/>
            </a:prstGeom>
            <a:solidFill>
              <a:schemeClr val="accent1">
                <a:lumMod val="75000"/>
                <a:alpha val="5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pt-PT" altLang="pt-BR" sz="20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Lucida Sans" panose="020B0602030504020204" pitchFamily="34" charset="0"/>
                  <a:sym typeface="+mn-ea"/>
                </a:rPr>
                <a:t>ELASTICITY</a:t>
              </a:r>
              <a:endParaRPr lang="pt-PT" altLang="pt-BR" sz="2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Sans" panose="020B0602030504020204" pitchFamily="34" charset="0"/>
                <a:sym typeface="+mn-ea"/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11956" y="5926"/>
              <a:ext cx="4320" cy="720"/>
            </a:xfrm>
            <a:prstGeom prst="roundRect">
              <a:avLst/>
            </a:prstGeom>
            <a:solidFill>
              <a:schemeClr val="accent1">
                <a:lumMod val="75000"/>
                <a:alpha val="2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pt-PT" altLang="pt-BR" sz="20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Lucida Sans" panose="020B0602030504020204" pitchFamily="34" charset="0"/>
                  <a:sym typeface="+mn-ea"/>
                </a:rPr>
                <a:t>ELASTIC</a:t>
              </a:r>
              <a:endParaRPr lang="pt-PT" altLang="pt-BR" sz="2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Sans" panose="020B0602030504020204" pitchFamily="34" charset="0"/>
                <a:sym typeface="+mn-ea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7337" y="6692"/>
              <a:ext cx="4320" cy="720"/>
            </a:xfrm>
            <a:prstGeom prst="roundRect">
              <a:avLst/>
            </a:prstGeom>
            <a:solidFill>
              <a:schemeClr val="accent1">
                <a:lumMod val="75000"/>
                <a:alpha val="2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pt-PT" altLang="pt-BR" sz="20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Lucida Sans" panose="020B0602030504020204" pitchFamily="34" charset="0"/>
                  <a:sym typeface="+mn-ea"/>
                </a:rPr>
                <a:t>LOW-LEVEL</a:t>
              </a:r>
              <a:endParaRPr lang="pt-PT" altLang="pt-BR" sz="2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Sans" panose="020B0602030504020204" pitchFamily="34" charset="0"/>
                <a:sym typeface="+mn-ea"/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2780" y="6692"/>
              <a:ext cx="4320" cy="720"/>
            </a:xfrm>
            <a:prstGeom prst="roundRect">
              <a:avLst/>
            </a:prstGeom>
            <a:solidFill>
              <a:schemeClr val="accent1">
                <a:lumMod val="75000"/>
                <a:alpha val="5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pt-PT" altLang="pt-BR" sz="20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Lucida Sans" panose="020B0602030504020204" pitchFamily="34" charset="0"/>
                  <a:sym typeface="+mn-ea"/>
                </a:rPr>
                <a:t>SCALABILITY</a:t>
              </a:r>
              <a:endParaRPr lang="pt-PT" altLang="pt-BR" sz="2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Sans" panose="020B0602030504020204" pitchFamily="34" charset="0"/>
                <a:sym typeface="+mn-ea"/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11956" y="6692"/>
              <a:ext cx="4320" cy="720"/>
            </a:xfrm>
            <a:prstGeom prst="roundRect">
              <a:avLst/>
            </a:prstGeom>
            <a:solidFill>
              <a:schemeClr val="accent1">
                <a:lumMod val="75000"/>
                <a:alpha val="2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pt-PT" altLang="pt-BR" sz="20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Lucida Sans" panose="020B0602030504020204" pitchFamily="34" charset="0"/>
                  <a:sym typeface="+mn-ea"/>
                </a:rPr>
                <a:t>HIGH-LEVEL</a:t>
              </a:r>
              <a:endParaRPr lang="pt-PT" altLang="pt-BR" sz="2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Sans" panose="020B0602030504020204" pitchFamily="34" charset="0"/>
                <a:sym typeface="+mn-ea"/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7337" y="7499"/>
              <a:ext cx="4320" cy="720"/>
            </a:xfrm>
            <a:prstGeom prst="roundRect">
              <a:avLst/>
            </a:prstGeom>
            <a:solidFill>
              <a:schemeClr val="accent1">
                <a:lumMod val="75000"/>
                <a:alpha val="2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pt-PT" altLang="pt-BR" sz="20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Lucida Sans" panose="020B0602030504020204" pitchFamily="34" charset="0"/>
                  <a:sym typeface="+mn-ea"/>
                </a:rPr>
                <a:t>-</a:t>
              </a:r>
              <a:endParaRPr lang="pt-PT" altLang="pt-BR" sz="2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Sans" panose="020B0602030504020204" pitchFamily="34" charset="0"/>
                <a:sym typeface="+mn-ea"/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2780" y="7499"/>
              <a:ext cx="4320" cy="720"/>
            </a:xfrm>
            <a:prstGeom prst="roundRect">
              <a:avLst/>
            </a:prstGeom>
            <a:solidFill>
              <a:schemeClr val="accent1">
                <a:lumMod val="75000"/>
                <a:alpha val="5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pt-PT" altLang="pt-BR" sz="20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Lucida Sans" panose="020B0602030504020204" pitchFamily="34" charset="0"/>
                  <a:sym typeface="+mn-ea"/>
                </a:rPr>
                <a:t>STRUCTURE</a:t>
              </a:r>
              <a:endParaRPr lang="pt-PT" altLang="pt-BR" sz="2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Sans" panose="020B0602030504020204" pitchFamily="34" charset="0"/>
                <a:sym typeface="+mn-ea"/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11956" y="7499"/>
              <a:ext cx="4320" cy="720"/>
            </a:xfrm>
            <a:prstGeom prst="roundRect">
              <a:avLst/>
            </a:prstGeom>
            <a:solidFill>
              <a:schemeClr val="accent1">
                <a:lumMod val="75000"/>
                <a:alpha val="2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pt-PT" altLang="pt-BR" sz="20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Lucida Sans" panose="020B0602030504020204" pitchFamily="34" charset="0"/>
                  <a:sym typeface="+mn-ea"/>
                </a:rPr>
                <a:t>-</a:t>
              </a:r>
              <a:endParaRPr lang="pt-PT" altLang="pt-BR" sz="2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Sans" panose="020B0602030504020204" pitchFamily="34" charset="0"/>
                <a:sym typeface="+mn-ea"/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7337" y="8265"/>
              <a:ext cx="4320" cy="720"/>
            </a:xfrm>
            <a:prstGeom prst="roundRect">
              <a:avLst/>
            </a:prstGeom>
            <a:solidFill>
              <a:schemeClr val="accent1">
                <a:lumMod val="75000"/>
                <a:alpha val="2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pt-PT" altLang="pt-BR" sz="20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Lucida Sans" panose="020B0602030504020204" pitchFamily="34" charset="0"/>
                  <a:sym typeface="+mn-ea"/>
                </a:rPr>
                <a:t>-</a:t>
              </a:r>
              <a:endParaRPr lang="pt-PT" altLang="pt-BR" sz="2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Sans" panose="020B0602030504020204" pitchFamily="34" charset="0"/>
                <a:sym typeface="+mn-ea"/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2780" y="8265"/>
              <a:ext cx="4320" cy="720"/>
            </a:xfrm>
            <a:prstGeom prst="roundRect">
              <a:avLst/>
            </a:prstGeom>
            <a:solidFill>
              <a:schemeClr val="accent1">
                <a:lumMod val="75000"/>
                <a:alpha val="5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pt-PT" altLang="pt-BR" sz="20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Lucida Sans" panose="020B0602030504020204" pitchFamily="34" charset="0"/>
                  <a:sym typeface="+mn-ea"/>
                </a:rPr>
                <a:t>STRUCTURE</a:t>
              </a:r>
              <a:endParaRPr lang="pt-PT" altLang="pt-BR" sz="2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Sans" panose="020B0602030504020204" pitchFamily="34" charset="0"/>
                <a:sym typeface="+mn-ea"/>
              </a:endParaRP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11956" y="8265"/>
              <a:ext cx="4320" cy="720"/>
            </a:xfrm>
            <a:prstGeom prst="roundRect">
              <a:avLst/>
            </a:prstGeom>
            <a:solidFill>
              <a:schemeClr val="accent1">
                <a:lumMod val="75000"/>
                <a:alpha val="2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pt-PT" altLang="pt-BR" sz="20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Lucida Sans" panose="020B0602030504020204" pitchFamily="34" charset="0"/>
                  <a:sym typeface="+mn-ea"/>
                </a:rPr>
                <a:t>-</a:t>
              </a:r>
              <a:endParaRPr lang="pt-PT" altLang="pt-BR" sz="2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Sans" panose="020B0602030504020204" pitchFamily="34" charset="0"/>
                <a:sym typeface="+mn-ea"/>
              </a:endParaRP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7337" y="9045"/>
              <a:ext cx="4320" cy="720"/>
            </a:xfrm>
            <a:prstGeom prst="roundRect">
              <a:avLst/>
            </a:prstGeom>
            <a:solidFill>
              <a:schemeClr val="accent1">
                <a:lumMod val="75000"/>
                <a:alpha val="2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pt-PT" altLang="pt-BR" sz="20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Lucida Sans" panose="020B0602030504020204" pitchFamily="34" charset="0"/>
                  <a:sym typeface="+mn-ea"/>
                </a:rPr>
                <a:t>-</a:t>
              </a:r>
              <a:endParaRPr lang="pt-PT" altLang="pt-BR" sz="2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Sans" panose="020B0602030504020204" pitchFamily="34" charset="0"/>
                <a:sym typeface="+mn-ea"/>
              </a:endParaRPr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2780" y="9045"/>
              <a:ext cx="4320" cy="720"/>
            </a:xfrm>
            <a:prstGeom prst="roundRect">
              <a:avLst/>
            </a:prstGeom>
            <a:solidFill>
              <a:schemeClr val="accent1">
                <a:lumMod val="75000"/>
                <a:alpha val="5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pt-PT" altLang="pt-BR" sz="20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Lucida Sans" panose="020B0602030504020204" pitchFamily="34" charset="0"/>
                  <a:sym typeface="+mn-ea"/>
                </a:rPr>
                <a:t>STRUCTURE</a:t>
              </a:r>
              <a:endParaRPr lang="pt-PT" altLang="pt-BR" sz="2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Sans" panose="020B0602030504020204" pitchFamily="34" charset="0"/>
                <a:sym typeface="+mn-ea"/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11956" y="9045"/>
              <a:ext cx="4320" cy="720"/>
            </a:xfrm>
            <a:prstGeom prst="roundRect">
              <a:avLst/>
            </a:prstGeom>
            <a:solidFill>
              <a:schemeClr val="accent1">
                <a:lumMod val="75000"/>
                <a:alpha val="2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pt-PT" altLang="pt-BR" sz="20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Lucida Sans" panose="020B0602030504020204" pitchFamily="34" charset="0"/>
                  <a:sym typeface="+mn-ea"/>
                </a:rPr>
                <a:t>-</a:t>
              </a:r>
              <a:endParaRPr lang="pt-PT" altLang="pt-BR" sz="2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Sans" panose="020B0602030504020204" pitchFamily="34" charset="0"/>
                <a:sym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3700</Words>
  <Application>WPS Presentation</Application>
  <PresentationFormat>Widescreen</PresentationFormat>
  <Paragraphs>604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2" baseType="lpstr">
      <vt:lpstr>Arial</vt:lpstr>
      <vt:lpstr>SimSun</vt:lpstr>
      <vt:lpstr>Wingdings</vt:lpstr>
      <vt:lpstr>Nimbus Roman No9 L</vt:lpstr>
      <vt:lpstr>Lucida Sans</vt:lpstr>
      <vt:lpstr>Ubuntu Light</vt:lpstr>
      <vt:lpstr>Standard Symbols PS</vt:lpstr>
      <vt:lpstr>Microsoft YaHei</vt:lpstr>
      <vt:lpstr>Droid Sans Fallback</vt:lpstr>
      <vt:lpstr>Arial Unicode MS</vt:lpstr>
      <vt:lpstr>Calibri Light</vt:lpstr>
      <vt:lpstr>DejaVu Sans</vt:lpstr>
      <vt:lpstr>Calibri</vt:lpstr>
      <vt:lpstr>OpenSymbol</vt:lpstr>
      <vt:lpstr>Tema do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mimir</cp:lastModifiedBy>
  <cp:revision>497</cp:revision>
  <dcterms:created xsi:type="dcterms:W3CDTF">2022-02-14T01:35:52Z</dcterms:created>
  <dcterms:modified xsi:type="dcterms:W3CDTF">2022-02-14T01:35:52Z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776096D6276842DFA2DA1D2AB99D13CA</vt:lpwstr>
  </property>
  <property fmtid="{D5CDD505-2E9C-101B-9397-08002B2CF9AE}" pid="3" name="KSOProductBuildVer">
    <vt:lpwstr>1033-11.1.0.10920</vt:lpwstr>
  </property>
</Properties>
</file>