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sldIdLst>
    <p:sldId id="455" r:id="rId5"/>
    <p:sldId id="45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 userDrawn="1">
          <p15:clr>
            <a:srgbClr val="A4A3A4"/>
          </p15:clr>
        </p15:guide>
        <p15:guide id="2" orient="horz" pos="2898" userDrawn="1">
          <p15:clr>
            <a:srgbClr val="A4A3A4"/>
          </p15:clr>
        </p15:guide>
        <p15:guide id="3" orient="horz" pos="2412" userDrawn="1">
          <p15:clr>
            <a:srgbClr val="A4A3A4"/>
          </p15:clr>
        </p15:guide>
        <p15:guide id="4" orient="horz" pos="3196" userDrawn="1">
          <p15:clr>
            <a:srgbClr val="A4A3A4"/>
          </p15:clr>
        </p15:guide>
        <p15:guide id="5" orient="horz" pos="1350" userDrawn="1">
          <p15:clr>
            <a:srgbClr val="A4A3A4"/>
          </p15:clr>
        </p15:guide>
        <p15:guide id="6" orient="horz" pos="1378" userDrawn="1">
          <p15:clr>
            <a:srgbClr val="A4A3A4"/>
          </p15:clr>
        </p15:guide>
        <p15:guide id="7" orient="horz" pos="2078" userDrawn="1">
          <p15:clr>
            <a:srgbClr val="A4A3A4"/>
          </p15:clr>
        </p15:guide>
        <p15:guide id="8" orient="horz" pos="125" userDrawn="1">
          <p15:clr>
            <a:srgbClr val="A4A3A4"/>
          </p15:clr>
        </p15:guide>
        <p15:guide id="9" orient="horz" pos="2106" userDrawn="1">
          <p15:clr>
            <a:srgbClr val="A4A3A4"/>
          </p15:clr>
        </p15:guide>
        <p15:guide id="10" orient="horz" pos="2859" userDrawn="1">
          <p15:clr>
            <a:srgbClr val="A4A3A4"/>
          </p15:clr>
        </p15:guide>
        <p15:guide id="11" pos="960" userDrawn="1">
          <p15:clr>
            <a:srgbClr val="A4A3A4"/>
          </p15:clr>
        </p15:guide>
        <p15:guide id="12" pos="1755" userDrawn="1">
          <p15:clr>
            <a:srgbClr val="A4A3A4"/>
          </p15:clr>
        </p15:guide>
        <p15:guide id="13" pos="2883" userDrawn="1">
          <p15:clr>
            <a:srgbClr val="A4A3A4"/>
          </p15:clr>
        </p15:guide>
        <p15:guide id="14" pos="2519" userDrawn="1">
          <p15:clr>
            <a:srgbClr val="A4A3A4"/>
          </p15:clr>
        </p15:guide>
        <p15:guide id="15" pos="4791" userDrawn="1">
          <p15:clr>
            <a:srgbClr val="A4A3A4"/>
          </p15:clr>
        </p15:guide>
        <p15:guide id="16" pos="2487" userDrawn="1">
          <p15:clr>
            <a:srgbClr val="A4A3A4"/>
          </p15:clr>
        </p15:guide>
        <p15:guide id="17" pos="1723" userDrawn="1">
          <p15:clr>
            <a:srgbClr val="A4A3A4"/>
          </p15:clr>
        </p15:guide>
        <p15:guide id="18" pos="987" userDrawn="1">
          <p15:clr>
            <a:srgbClr val="A4A3A4"/>
          </p15:clr>
        </p15:guide>
        <p15:guide id="19" pos="4819" userDrawn="1">
          <p15:clr>
            <a:srgbClr val="A4A3A4"/>
          </p15:clr>
        </p15:guide>
        <p15:guide id="20" pos="3257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3285" userDrawn="1">
          <p15:clr>
            <a:srgbClr val="A4A3A4"/>
          </p15:clr>
        </p15:guide>
        <p15:guide id="23" pos="4023" userDrawn="1">
          <p15:clr>
            <a:srgbClr val="A4A3A4"/>
          </p15:clr>
        </p15:guide>
        <p15:guide id="24" pos="4053" userDrawn="1">
          <p15:clr>
            <a:srgbClr val="A4A3A4"/>
          </p15:clr>
        </p15:guide>
        <p15:guide id="25" pos="5544" userDrawn="1">
          <p15:clr>
            <a:srgbClr val="A4A3A4"/>
          </p15:clr>
        </p15:guide>
        <p15:guide id="26" pos="220" userDrawn="1">
          <p15:clr>
            <a:srgbClr val="A4A3A4"/>
          </p15:clr>
        </p15:guide>
        <p15:guide id="27" pos="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Microsoft Office User" initials="Office" lastIdx="1" clrIdx="2">
    <p:extLst/>
  </p:cmAuthor>
  <p:cmAuthor id="3" name="Microsoft Office User" initials="Office [2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9"/>
    <a:srgbClr val="FFF8AE"/>
    <a:srgbClr val="4F81BD"/>
    <a:srgbClr val="0C9B2E"/>
    <a:srgbClr val="414042"/>
    <a:srgbClr val="595A5D"/>
    <a:srgbClr val="DCDCDC"/>
    <a:srgbClr val="FFFAD0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90804" autoAdjust="0"/>
  </p:normalViewPr>
  <p:slideViewPr>
    <p:cSldViewPr snapToGrid="0" showGuides="1">
      <p:cViewPr varScale="1">
        <p:scale>
          <a:sx n="139" d="100"/>
          <a:sy n="139" d="100"/>
        </p:scale>
        <p:origin x="846" y="12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1"/>
        <p:guide pos="2487"/>
        <p:guide pos="1723"/>
        <p:guide pos="987"/>
        <p:guide pos="4819"/>
        <p:guide pos="3257"/>
        <p:guide/>
        <p:guide pos="3285"/>
        <p:guide pos="4023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Vipkid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是国内领先的少儿英语在线教育公司，帮助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5-12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岁的孩子在家就可以跟全世界最优秀的北美小学老师进行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的视频教学，同步体验美国小学课程。目前拥有学院超过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50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万名，在册北美外教超过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2500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名。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在客户迁移的初期和客户深入沟通业务场景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确定了先搬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web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这块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后动视频这块的步骤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保证可行性和业务迁移的进度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VPC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的概念和客户沟通的比较深入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结合云计算的弹性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能让客户体验到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Cloud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的价值并扩大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revenue.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目前客户在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AWS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上有三个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VPC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对应生产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 Bate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和开发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一个典型的业务迭代周期是开发就下一次的更新给出代码实现后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部署在接近生产环境的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Bate VPC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更新时通过蓝绿部署的方式来实时切换生产环境和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环境的负载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没有问题后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Bate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直接变为生产环境完成一次更新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客户的更新周期由原来的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周缩短为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内容更新做到了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2-3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.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针对客户的业务需求和问题及时引入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Partner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的资源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比如我们在客户抗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DDos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方面引入了安全宝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在跨境传输方面引入了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Aryaka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在远程登录方面引入了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CheckPoint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VPN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，北京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office -AWS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专线链接引入了中企通信。</a:t>
            </a: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0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0" y="3482774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0" y="3863771"/>
            <a:ext cx="3683000" cy="369888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7" y="1749419"/>
            <a:ext cx="7324988" cy="744537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</a:lstStyle>
          <a:p>
            <a:pPr lvl="0"/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11" y="2499766"/>
            <a:ext cx="6041583" cy="48784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1" y="4891343"/>
            <a:ext cx="302777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66259" y="2839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14" name="Picture 13" descr="375px-AWS_Logo_Web-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21" y="4708278"/>
            <a:ext cx="778707" cy="3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9" y="2151897"/>
            <a:ext cx="1924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3" y="2151897"/>
            <a:ext cx="1924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9" y="3963640"/>
            <a:ext cx="1924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3" y="3963640"/>
            <a:ext cx="1924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8" y="928302"/>
            <a:ext cx="1924051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9" y="928302"/>
            <a:ext cx="1924051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3" y="928302"/>
            <a:ext cx="1924051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8" y="2782376"/>
            <a:ext cx="1924051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9" y="2782376"/>
            <a:ext cx="1924051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3" y="2782376"/>
            <a:ext cx="1924051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60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730500" y="3294306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709618" y="1882207"/>
            <a:ext cx="572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Thank you!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 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709618" y="2474876"/>
            <a:ext cx="57247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chemeClr val="tx1"/>
                </a:solidFill>
              </a:rPr>
              <a:t>Remember to complete your evaluations!</a:t>
            </a:r>
            <a:endParaRPr lang="en-US" sz="3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0326" y="795976"/>
            <a:ext cx="1150655" cy="15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Se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13" indent="-285737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2942" indent="-228589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900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Related Sessions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Pre-req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13" indent="-285737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2942" indent="-228589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900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What to Expect</a:t>
            </a:r>
            <a:r>
              <a:rPr lang="en-US" sz="2800" b="1" baseline="0" dirty="0" smtClean="0">
                <a:solidFill>
                  <a:schemeClr val="tx1"/>
                </a:solidFill>
              </a:rPr>
              <a:t> from the Session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40"/>
            <a:ext cx="8205304" cy="54574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13" indent="-285737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2942" indent="-228589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40"/>
            <a:ext cx="8205304" cy="5457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999" y="1009332"/>
            <a:ext cx="8205304" cy="3651568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3366FF"/>
                </a:solidFill>
                <a:latin typeface="Lucida Console"/>
                <a:cs typeface="Lucida Console"/>
              </a:defRPr>
            </a:lvl1pPr>
            <a:lvl2pPr marL="742913" indent="-285737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2942" indent="-228589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; Syntax Test file for 68k Assembly code</a:t>
            </a:r>
          </a:p>
          <a:p>
            <a:pPr lvl="0"/>
            <a:r>
              <a:rPr lang="en-US" dirty="0" smtClean="0"/>
              <a:t>; Some comments about this file</a:t>
            </a:r>
          </a:p>
          <a:p>
            <a:pPr lvl="0"/>
            <a:r>
              <a:rPr lang="en-US" dirty="0" smtClean="0"/>
              <a:t>.D0 00000000</a:t>
            </a:r>
          </a:p>
          <a:p>
            <a:pPr lvl="0"/>
            <a:r>
              <a:rPr lang="en-US" dirty="0" smtClean="0"/>
              <a:t>MS 2100 00000002</a:t>
            </a:r>
          </a:p>
          <a:p>
            <a:pPr lvl="0"/>
            <a:r>
              <a:rPr lang="en-US" dirty="0" smtClean="0"/>
              <a:t>MM 2000;DI</a:t>
            </a:r>
          </a:p>
          <a:p>
            <a:pPr lvl="0"/>
            <a:r>
              <a:rPr lang="en-US" dirty="0" smtClean="0"/>
              <a:t>  LEA.L $002100,A1</a:t>
            </a:r>
          </a:p>
          <a:p>
            <a:pPr lvl="0"/>
            <a:r>
              <a:rPr lang="en-US" dirty="0" smtClean="0"/>
              <a:t>  MOVE.L #2, -(A1)</a:t>
            </a:r>
          </a:p>
          <a:p>
            <a:pPr lvl="0"/>
            <a:r>
              <a:rPr lang="en-US" dirty="0" smtClean="0"/>
              <a:t>  BSR $00002050</a:t>
            </a:r>
          </a:p>
          <a:p>
            <a:pPr lvl="0"/>
            <a:r>
              <a:rPr lang="en-US" dirty="0" smtClean="0"/>
              <a:t>MM 2050;DI</a:t>
            </a:r>
          </a:p>
          <a:p>
            <a:pPr lvl="0"/>
            <a:r>
              <a:rPr lang="en-US" dirty="0" smtClean="0"/>
              <a:t>  MOVE.L (A1)+,D1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5" y="1969206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40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9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9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40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71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71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40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2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532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4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532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532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1" y="3127084"/>
            <a:ext cx="1797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8" y="3127084"/>
            <a:ext cx="1797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1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1" y="1604354"/>
            <a:ext cx="1797051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8" y="1604354"/>
            <a:ext cx="1797051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1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1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6" r:id="rId3"/>
    <p:sldLayoutId id="2147483692" r:id="rId4"/>
    <p:sldLayoutId id="2147483677" r:id="rId5"/>
    <p:sldLayoutId id="2147483678" r:id="rId6"/>
    <p:sldLayoutId id="2147483679" r:id="rId7"/>
    <p:sldLayoutId id="2147483689" r:id="rId8"/>
    <p:sldLayoutId id="2147483690" r:id="rId9"/>
    <p:sldLayoutId id="2147483691" r:id="rId10"/>
    <p:sldLayoutId id="2147483680" r:id="rId11"/>
    <p:sldLayoutId id="2147483686" r:id="rId12"/>
    <p:sldLayoutId id="2147483681" r:id="rId13"/>
    <p:sldLayoutId id="2147483687" r:id="rId14"/>
    <p:sldLayoutId id="2147483693" r:id="rId15"/>
    <p:sldLayoutId id="2147483694" r:id="rId16"/>
  </p:sldLayoutIdLst>
  <p:txStyles>
    <p:titleStyle>
      <a:lvl1pPr algn="l" defTabSz="457178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178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</a:t>
            </a:r>
            <a:r>
              <a:rPr lang="en-US" altLang="zh-CN" dirty="0" err="1" smtClean="0"/>
              <a:t>ipKid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3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73160" y="660127"/>
            <a:ext cx="7653210" cy="43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786257" y="1188914"/>
            <a:ext cx="2956621" cy="3266863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9995" y="1188914"/>
            <a:ext cx="2627084" cy="3266862"/>
          </a:xfrm>
          <a:prstGeom prst="roundRect">
            <a:avLst>
              <a:gd name="adj" fmla="val 9818"/>
            </a:avLst>
          </a:prstGeom>
          <a:solidFill>
            <a:srgbClr val="FFFFFF"/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1852157" y="4249606"/>
            <a:ext cx="14095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srgbClr val="F7981F"/>
                </a:solidFill>
                <a:ea typeface="Verdana" pitchFamily="34" charset="0"/>
                <a:cs typeface="Verdana" pitchFamily="34" charset="0"/>
              </a:rPr>
              <a:t>Availability Zone 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86956" y="2162219"/>
            <a:ext cx="3271335" cy="58963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086957" y="2944825"/>
            <a:ext cx="3266218" cy="58145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6" name="TextBox 32"/>
          <p:cNvSpPr txBox="1">
            <a:spLocks noChangeArrowheads="1"/>
          </p:cNvSpPr>
          <p:nvPr/>
        </p:nvSpPr>
        <p:spPr bwMode="auto">
          <a:xfrm>
            <a:off x="5122547" y="4270650"/>
            <a:ext cx="14095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srgbClr val="F7981F"/>
                </a:solidFill>
                <a:ea typeface="Verdana" pitchFamily="34" charset="0"/>
                <a:cs typeface="Verdana" pitchFamily="34" charset="0"/>
              </a:rPr>
              <a:t>Availability Zone 2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1541617" y="1009871"/>
            <a:ext cx="6264143" cy="3564147"/>
          </a:xfrm>
          <a:prstGeom prst="roundRect">
            <a:avLst>
              <a:gd name="adj" fmla="val 1353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635315" y="2073436"/>
            <a:ext cx="1975142" cy="71998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5104980" y="2866195"/>
            <a:ext cx="1656903" cy="6822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305419" y="3608578"/>
            <a:ext cx="2305037" cy="6822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pic>
        <p:nvPicPr>
          <p:cNvPr id="233" name="Picture 232" descr="VPC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63" y="761867"/>
            <a:ext cx="477927" cy="477927"/>
          </a:xfrm>
          <a:prstGeom prst="rect">
            <a:avLst/>
          </a:prstGeom>
        </p:spPr>
      </p:pic>
      <p:sp>
        <p:nvSpPr>
          <p:cNvPr id="251" name="TextBox 8"/>
          <p:cNvSpPr txBox="1">
            <a:spLocks noChangeArrowheads="1"/>
          </p:cNvSpPr>
          <p:nvPr/>
        </p:nvSpPr>
        <p:spPr bwMode="auto">
          <a:xfrm>
            <a:off x="3891718" y="774269"/>
            <a:ext cx="1388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smtClean="0">
                <a:ea typeface="Verdana" pitchFamily="34" charset="0"/>
                <a:cs typeface="Verdana" pitchFamily="34" charset="0"/>
              </a:rPr>
              <a:t>IGW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42" y="2977142"/>
            <a:ext cx="215900" cy="24130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708" y="3806978"/>
            <a:ext cx="215566" cy="2413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992" y="2223303"/>
            <a:ext cx="215900" cy="241300"/>
          </a:xfrm>
          <a:prstGeom prst="rect">
            <a:avLst/>
          </a:prstGeom>
        </p:spPr>
      </p:pic>
      <p:pic>
        <p:nvPicPr>
          <p:cNvPr id="264" name="Picture 263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08" y="2198238"/>
            <a:ext cx="673554" cy="539327"/>
          </a:xfrm>
          <a:prstGeom prst="rect">
            <a:avLst/>
          </a:prstGeom>
        </p:spPr>
      </p:pic>
      <p:pic>
        <p:nvPicPr>
          <p:cNvPr id="285" name="Picture 284" descr="RDS-DB-Instace-tandby-Multi-AZ-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53" y="3659332"/>
            <a:ext cx="479616" cy="479616"/>
          </a:xfrm>
          <a:prstGeom prst="rect">
            <a:avLst/>
          </a:prstGeom>
        </p:spPr>
      </p:pic>
      <p:sp>
        <p:nvSpPr>
          <p:cNvPr id="301" name="TextBox 8"/>
          <p:cNvSpPr txBox="1">
            <a:spLocks noChangeArrowheads="1"/>
          </p:cNvSpPr>
          <p:nvPr/>
        </p:nvSpPr>
        <p:spPr bwMode="auto">
          <a:xfrm>
            <a:off x="3305269" y="3667991"/>
            <a:ext cx="803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000" dirty="0" smtClean="0">
                <a:ea typeface="Verdana" pitchFamily="34" charset="0"/>
                <a:cs typeface="Verdana" pitchFamily="34" charset="0"/>
              </a:rPr>
              <a:t>RDS Master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04" name="TextBox 8"/>
          <p:cNvSpPr txBox="1">
            <a:spLocks noChangeArrowheads="1"/>
          </p:cNvSpPr>
          <p:nvPr/>
        </p:nvSpPr>
        <p:spPr bwMode="auto">
          <a:xfrm>
            <a:off x="6098435" y="3715832"/>
            <a:ext cx="6752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ea typeface="Verdana" pitchFamily="34" charset="0"/>
                <a:cs typeface="Verdana" pitchFamily="34" charset="0"/>
              </a:rPr>
              <a:t>RDS Slave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1" name="Picture 260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81" y="2199565"/>
            <a:ext cx="626498" cy="501648"/>
          </a:xfrm>
          <a:prstGeom prst="rect">
            <a:avLst/>
          </a:prstGeom>
        </p:spPr>
      </p:pic>
      <p:pic>
        <p:nvPicPr>
          <p:cNvPr id="286" name="Picture 285" descr="RDS-DB-Inst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9" y="3654199"/>
            <a:ext cx="479616" cy="479616"/>
          </a:xfrm>
          <a:prstGeom prst="rect">
            <a:avLst/>
          </a:prstGeom>
        </p:spPr>
      </p:pic>
      <p:pic>
        <p:nvPicPr>
          <p:cNvPr id="262" name="Picture 261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78" y="2972263"/>
            <a:ext cx="647011" cy="518073"/>
          </a:xfrm>
          <a:prstGeom prst="rect">
            <a:avLst/>
          </a:prstGeom>
        </p:spPr>
      </p:pic>
      <p:sp>
        <p:nvSpPr>
          <p:cNvPr id="116" name="Rounded Rectangle 115"/>
          <p:cNvSpPr/>
          <p:nvPr/>
        </p:nvSpPr>
        <p:spPr>
          <a:xfrm>
            <a:off x="5072983" y="2069673"/>
            <a:ext cx="1682083" cy="71998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54" y="2265385"/>
            <a:ext cx="215900" cy="241300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2641729" y="2884567"/>
            <a:ext cx="1954173" cy="6822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702" y="2978662"/>
            <a:ext cx="215900" cy="241300"/>
          </a:xfrm>
          <a:prstGeom prst="rect">
            <a:avLst/>
          </a:prstGeom>
        </p:spPr>
      </p:pic>
      <p:sp>
        <p:nvSpPr>
          <p:cNvPr id="120" name="Rounded Rectangle 119"/>
          <p:cNvSpPr/>
          <p:nvPr/>
        </p:nvSpPr>
        <p:spPr>
          <a:xfrm>
            <a:off x="5081198" y="3583418"/>
            <a:ext cx="2153629" cy="68221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pic>
        <p:nvPicPr>
          <p:cNvPr id="255" name="Picture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060" y="3737837"/>
            <a:ext cx="215900" cy="2413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05696" y="1667302"/>
            <a:ext cx="919430" cy="745980"/>
            <a:chOff x="1027085" y="3299396"/>
            <a:chExt cx="919430" cy="745980"/>
          </a:xfrm>
        </p:grpSpPr>
        <p:sp>
          <p:nvSpPr>
            <p:cNvPr id="128" name="TextBox 8"/>
            <p:cNvSpPr txBox="1">
              <a:spLocks noChangeArrowheads="1"/>
            </p:cNvSpPr>
            <p:nvPr/>
          </p:nvSpPr>
          <p:spPr bwMode="auto">
            <a:xfrm>
              <a:off x="1027085" y="3799155"/>
              <a:ext cx="9194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ea typeface="Verdana" pitchFamily="34" charset="0"/>
                  <a:cs typeface="Verdana" pitchFamily="34" charset="0"/>
                </a:rPr>
                <a:t>Amazon S3</a:t>
              </a:r>
              <a:endParaRPr lang="en-US" sz="1000" dirty="0"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121" name="Picture 120" descr="S3-Bucket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347" y="3299396"/>
              <a:ext cx="562121" cy="562121"/>
            </a:xfrm>
            <a:prstGeom prst="rect">
              <a:avLst/>
            </a:prstGeom>
          </p:spPr>
        </p:pic>
      </p:grpSp>
      <p:sp>
        <p:nvSpPr>
          <p:cNvPr id="123" name="Rounded Rectangle 122"/>
          <p:cNvSpPr/>
          <p:nvPr/>
        </p:nvSpPr>
        <p:spPr>
          <a:xfrm>
            <a:off x="336788" y="656713"/>
            <a:ext cx="7684605" cy="407651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cs typeface="Helvetica Neue"/>
            </a:endParaRPr>
          </a:p>
        </p:txBody>
      </p:sp>
      <p:sp>
        <p:nvSpPr>
          <p:cNvPr id="129" name="TextBox 8"/>
          <p:cNvSpPr txBox="1">
            <a:spLocks noChangeArrowheads="1"/>
          </p:cNvSpPr>
          <p:nvPr/>
        </p:nvSpPr>
        <p:spPr bwMode="auto">
          <a:xfrm>
            <a:off x="631967" y="4353396"/>
            <a:ext cx="9194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ea typeface="Verdana" pitchFamily="34" charset="0"/>
                <a:cs typeface="Verdana" pitchFamily="34" charset="0"/>
              </a:rPr>
              <a:t>BJS region</a:t>
            </a:r>
            <a:endParaRPr lang="en-US" sz="1000" b="1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842887" y="1194054"/>
            <a:ext cx="0" cy="3756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5" idx="0"/>
            <a:endCxn id="121" idx="0"/>
          </p:cNvCxnSpPr>
          <p:nvPr/>
        </p:nvCxnSpPr>
        <p:spPr>
          <a:xfrm rot="16200000" flipH="1" flipV="1">
            <a:off x="2490814" y="-681795"/>
            <a:ext cx="807302" cy="3890891"/>
          </a:xfrm>
          <a:prstGeom prst="bentConnector3">
            <a:avLst>
              <a:gd name="adj1" fmla="val -119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8"/>
          <p:cNvSpPr txBox="1">
            <a:spLocks noChangeArrowheads="1"/>
          </p:cNvSpPr>
          <p:nvPr/>
        </p:nvSpPr>
        <p:spPr bwMode="auto">
          <a:xfrm>
            <a:off x="2967667" y="2499067"/>
            <a:ext cx="9194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ea typeface="Verdana" pitchFamily="34" charset="0"/>
                <a:cs typeface="Verdana" pitchFamily="34" charset="0"/>
              </a:rPr>
              <a:t>Web tier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79" name="TextBox 8"/>
          <p:cNvSpPr txBox="1">
            <a:spLocks noChangeArrowheads="1"/>
          </p:cNvSpPr>
          <p:nvPr/>
        </p:nvSpPr>
        <p:spPr bwMode="auto">
          <a:xfrm>
            <a:off x="2951539" y="3193320"/>
            <a:ext cx="9194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ea typeface="Verdana" pitchFamily="34" charset="0"/>
                <a:cs typeface="Verdana" pitchFamily="34" charset="0"/>
              </a:rPr>
              <a:t>App tier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63" name="Picture 262" descr="EC2-Instanc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71" y="2978662"/>
            <a:ext cx="694498" cy="556097"/>
          </a:xfrm>
          <a:prstGeom prst="rect">
            <a:avLst/>
          </a:prstGeom>
        </p:spPr>
      </p:pic>
      <p:pic>
        <p:nvPicPr>
          <p:cNvPr id="235" name="Picture 234" descr="VPC-Internet-Gatewa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58" y="860000"/>
            <a:ext cx="458904" cy="458904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2575594" y="2452250"/>
            <a:ext cx="61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</a:t>
            </a:r>
            <a:r>
              <a:rPr lang="en-US" altLang="zh-CN" sz="800" dirty="0" smtClean="0"/>
              <a:t>ublic</a:t>
            </a:r>
            <a:r>
              <a:rPr lang="en-US" sz="800" dirty="0" smtClean="0"/>
              <a:t> subnet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08943" y="2477637"/>
            <a:ext cx="61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Public</a:t>
            </a:r>
          </a:p>
          <a:p>
            <a:r>
              <a:rPr lang="en-US" sz="800" dirty="0" smtClean="0"/>
              <a:t>subnet</a:t>
            </a:r>
            <a:endParaRPr 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609268" y="3246493"/>
            <a:ext cx="61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Private subnet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328574" y="3222088"/>
            <a:ext cx="61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Private subnet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4790322" y="1782437"/>
            <a:ext cx="91089" cy="682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>
            <a:endCxn id="264" idx="0"/>
          </p:cNvCxnSpPr>
          <p:nvPr/>
        </p:nvCxnSpPr>
        <p:spPr>
          <a:xfrm>
            <a:off x="4908430" y="1688706"/>
            <a:ext cx="743855" cy="509532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261" idx="0"/>
          </p:cNvCxnSpPr>
          <p:nvPr/>
        </p:nvCxnSpPr>
        <p:spPr>
          <a:xfrm rot="10800000" flipV="1">
            <a:off x="3862730" y="1688705"/>
            <a:ext cx="927592" cy="51085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90322" y="1569663"/>
            <a:ext cx="91089" cy="1719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Amazon-Elastic-Load-Balacin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41" y="1354326"/>
            <a:ext cx="636814" cy="63681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25" y="3690218"/>
            <a:ext cx="397021" cy="4686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6139" y="3841728"/>
            <a:ext cx="463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ea typeface="Verdana" pitchFamily="34" charset="0"/>
                <a:cs typeface="Verdana" pitchFamily="34" charset="0"/>
              </a:rPr>
              <a:t>Redis</a:t>
            </a:r>
            <a:endParaRPr lang="en-US" sz="10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altLang="zh-CN" dirty="0" err="1" smtClean="0"/>
              <a:t>Huivo</a:t>
            </a:r>
            <a:r>
              <a:rPr lang="zh-CN" altLang="en-US" dirty="0" smtClean="0"/>
              <a:t>架构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invent-deck-light_as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B97186A-C99F-45CC-B7F4-3429C34F4B93}" vid="{289605F5-2B1F-4525-8CD4-6C11DB359A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reinvent2015-template-light</Template>
  <TotalTime>6826</TotalTime>
  <Words>307</Words>
  <Application>Microsoft Office PowerPoint</Application>
  <PresentationFormat>全屏显示(16:9)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Neue</vt:lpstr>
      <vt:lpstr>黑体</vt:lpstr>
      <vt:lpstr>宋体</vt:lpstr>
      <vt:lpstr>Arial</vt:lpstr>
      <vt:lpstr>Lucida Console</vt:lpstr>
      <vt:lpstr>Verdana</vt:lpstr>
      <vt:lpstr>reinvent-deck-light_as</vt:lpstr>
      <vt:lpstr>VipKid架构</vt:lpstr>
      <vt:lpstr>Huivo架构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Guidelines</dc:title>
  <dc:creator>Microsoft Office User</dc:creator>
  <cp:lastModifiedBy>Sun, Bo</cp:lastModifiedBy>
  <cp:revision>193</cp:revision>
  <dcterms:created xsi:type="dcterms:W3CDTF">2015-09-21T03:18:01Z</dcterms:created>
  <dcterms:modified xsi:type="dcterms:W3CDTF">2016-12-07T02:49:32Z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