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314" r:id="rId3"/>
    <p:sldId id="311" r:id="rId4"/>
    <p:sldId id="312" r:id="rId5"/>
    <p:sldId id="269" r:id="rId6"/>
    <p:sldId id="258" r:id="rId7"/>
    <p:sldId id="297" r:id="rId8"/>
    <p:sldId id="268" r:id="rId9"/>
    <p:sldId id="280" r:id="rId10"/>
    <p:sldId id="281" r:id="rId11"/>
    <p:sldId id="296" r:id="rId12"/>
    <p:sldId id="282" r:id="rId13"/>
    <p:sldId id="283" r:id="rId14"/>
    <p:sldId id="284" r:id="rId15"/>
    <p:sldId id="285" r:id="rId16"/>
    <p:sldId id="286" r:id="rId17"/>
    <p:sldId id="287" r:id="rId18"/>
    <p:sldId id="298" r:id="rId19"/>
    <p:sldId id="259" r:id="rId20"/>
    <p:sldId id="267" r:id="rId21"/>
    <p:sldId id="307" r:id="rId22"/>
    <p:sldId id="260" r:id="rId23"/>
    <p:sldId id="261" r:id="rId24"/>
    <p:sldId id="262" r:id="rId25"/>
    <p:sldId id="288" r:id="rId26"/>
    <p:sldId id="263" r:id="rId27"/>
    <p:sldId id="265" r:id="rId28"/>
    <p:sldId id="266" r:id="rId29"/>
    <p:sldId id="289" r:id="rId30"/>
    <p:sldId id="294" r:id="rId31"/>
    <p:sldId id="295" r:id="rId32"/>
    <p:sldId id="264" r:id="rId33"/>
    <p:sldId id="270" r:id="rId34"/>
    <p:sldId id="271" r:id="rId35"/>
    <p:sldId id="272" r:id="rId36"/>
    <p:sldId id="291" r:id="rId37"/>
    <p:sldId id="290" r:id="rId38"/>
    <p:sldId id="278" r:id="rId39"/>
    <p:sldId id="276" r:id="rId40"/>
    <p:sldId id="277" r:id="rId41"/>
    <p:sldId id="275" r:id="rId42"/>
    <p:sldId id="274" r:id="rId43"/>
    <p:sldId id="292" r:id="rId44"/>
    <p:sldId id="279" r:id="rId45"/>
    <p:sldId id="293" r:id="rId46"/>
    <p:sldId id="299" r:id="rId47"/>
    <p:sldId id="300" r:id="rId48"/>
    <p:sldId id="302" r:id="rId49"/>
    <p:sldId id="303" r:id="rId50"/>
    <p:sldId id="304" r:id="rId51"/>
    <p:sldId id="306" r:id="rId52"/>
    <p:sldId id="308" r:id="rId53"/>
    <p:sldId id="309" r:id="rId54"/>
    <p:sldId id="310" r:id="rId55"/>
    <p:sldId id="31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24" autoAdjust="0"/>
  </p:normalViewPr>
  <p:slideViewPr>
    <p:cSldViewPr snapToGrid="0" snapToObjects="1" showGuides="1">
      <p:cViewPr varScale="1">
        <p:scale>
          <a:sx n="97" d="100"/>
          <a:sy n="97" d="100"/>
        </p:scale>
        <p:origin x="-3152" y="-96"/>
      </p:cViewPr>
      <p:guideLst>
        <p:guide orient="horz" pos="216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3305B-11B7-F243-ADEF-9E83B33B2B5C}" type="datetimeFigureOut">
              <a:rPr lang="en-US" smtClean="0"/>
              <a:t>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64251-7536-5647-B3E5-6F80AD5AEBFA}" type="slidenum">
              <a:rPr lang="en-US" smtClean="0"/>
              <a:t>‹#›</a:t>
            </a:fld>
            <a:endParaRPr lang="en-US"/>
          </a:p>
        </p:txBody>
      </p:sp>
    </p:spTree>
    <p:extLst>
      <p:ext uri="{BB962C8B-B14F-4D97-AF65-F5344CB8AC3E}">
        <p14:creationId xmlns:p14="http://schemas.microsoft.com/office/powerpoint/2010/main" val="39933830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Resin's cloud support is an extension of its clustering. It is the third generation of Resin clustering, designed for elastic clusters: adding and removing servers from a live cluster.</a:t>
            </a:r>
          </a:p>
          <a:p>
            <a:endParaRPr lang="en-US" dirty="0" smtClean="0"/>
          </a:p>
          <a:p>
            <a:r>
              <a:rPr lang="en-US" dirty="0" smtClean="0"/>
              <a:t>A triple-redundant hub-and-spoke network is the heart of a Resin cluster. The three servers that form the hub are called the 'triad' and are responsible for reliability and for load-balancing clustered services like caching. All other servers can be added or removed without affecting the shared data.</a:t>
            </a:r>
          </a:p>
          <a:p>
            <a:endParaRPr lang="en-US" dirty="0" smtClean="0"/>
          </a:p>
          <a:p>
            <a:r>
              <a:rPr lang="en-US" dirty="0" smtClean="0"/>
              <a:t>Services like clustered deployment, caching, JMS, and load-balancing recognize the new server and automatically add it to the service. When you delete a server, the services will adapt to the smaller network.</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6</a:t>
            </a:fld>
            <a:endParaRPr lang="en-US"/>
          </a:p>
        </p:txBody>
      </p:sp>
    </p:spTree>
    <p:extLst>
      <p:ext uri="{BB962C8B-B14F-4D97-AF65-F5344CB8AC3E}">
        <p14:creationId xmlns:p14="http://schemas.microsoft.com/office/powerpoint/2010/main" val="178069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your application runs on multiple servers, Resin's clustered deployment helps you updating new versions of your application to all servers, and verify that all servers in the cluster are running the same version. When you deploy a new version, Resin ensures that all servers have an identical copy, validates the application, and then deploys it consistently. The clustered deployment is reliable across failures because its built on a transactional version control system (</a:t>
            </a:r>
            <a:r>
              <a:rPr lang="en-US" dirty="0" err="1" smtClean="0"/>
              <a:t>Git</a:t>
            </a:r>
            <a:r>
              <a:rPr lang="en-US" dirty="0" smtClean="0"/>
              <a:t>). After a new server starts or a failed server restarts, it checks with the redundant triad for the latest application version, copying it as necessary and deploying it.</a:t>
            </a:r>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16</a:t>
            </a:fld>
            <a:endParaRPr lang="en-US"/>
          </a:p>
        </p:txBody>
      </p:sp>
    </p:spTree>
    <p:extLst>
      <p:ext uri="{BB962C8B-B14F-4D97-AF65-F5344CB8AC3E}">
        <p14:creationId xmlns:p14="http://schemas.microsoft.com/office/powerpoint/2010/main" val="213943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web applications were entirely stateless, load-balancing alone would be sufficient in meeting all application server scalability needs. In reality, most web applications are relatively heavily </a:t>
            </a:r>
            <a:r>
              <a:rPr lang="en-US" dirty="0" err="1" smtClean="0"/>
              <a:t>stateful</a:t>
            </a:r>
            <a:r>
              <a:rPr lang="en-US" dirty="0" smtClean="0"/>
              <a:t>. Even very simple web applications use the HTTP session to keep track of current login, shopping-cart-like functionality and so on. Component oriented web frameworks like JSF and Wicket in particular tend to heavily use the HTTP session to achieve greater development abstraction. Maintaining application state is also very natural for the CDI (Resin </a:t>
            </a:r>
            <a:r>
              <a:rPr lang="en-US" dirty="0" err="1" smtClean="0"/>
              <a:t>CanDI</a:t>
            </a:r>
            <a:r>
              <a:rPr lang="en-US" dirty="0" smtClean="0"/>
              <a:t>) and Seam programming models with </a:t>
            </a:r>
            <a:r>
              <a:rPr lang="en-US" dirty="0" err="1" smtClean="0"/>
              <a:t>stateful</a:t>
            </a:r>
            <a:r>
              <a:rPr lang="en-US" dirty="0" smtClean="0"/>
              <a:t>, conversational components. When web applications are load-balanced, application state must somehow be shared across application servers. While in most cases you will likely be using a sticky session (discussed in detail shortly) to pin a session to a single server, sharing state is still important for fail-over. Fail-over is the process of seamlessly transferring over an existing session from one server to another when a load-balanced server fails or is taken down (probably for upgrade). Without fail-over, the user would lose a session when a load-balanced server experiences down-time. In order for fail-over to work, application state must be synchronized or replicated in real time across a set of load-balanced servers. This state synchronization or replication process is generally known as clustering. In a similar vein, the set of synchronized, load-balanced servers are collectively called a cluster. Resin supports robust clustering including persistent sessions, distributed sessions and dynamically adding/removing servers from a cluster (elastic/cloud computing).</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17</a:t>
            </a:fld>
            <a:endParaRPr lang="en-US"/>
          </a:p>
        </p:txBody>
      </p:sp>
    </p:spTree>
    <p:extLst>
      <p:ext uri="{BB962C8B-B14F-4D97-AF65-F5344CB8AC3E}">
        <p14:creationId xmlns:p14="http://schemas.microsoft.com/office/powerpoint/2010/main" val="210507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out with one sever. Later add two more to do load</a:t>
            </a:r>
            <a:r>
              <a:rPr lang="en-US" baseline="0" dirty="0" smtClean="0"/>
              <a:t> balancing. Then later add an extra server. Then start adding dynamic instances as needed.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18</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triad hub-and-spoke model solves several clustering issues we've discovered over the years. The three primary issues are the need for triple redundancy, managing elastic servers (particularly removing servers), and giving an understandable user model for persistent storage.</a:t>
            </a:r>
          </a:p>
          <a:p>
            <a:endParaRPr lang="en-US" dirty="0" smtClean="0"/>
          </a:p>
          <a:p>
            <a:r>
              <a:rPr lang="en-US" dirty="0" smtClean="0"/>
              <a:t>Triple redundancy is needed because of server maintenance and load-balancing. When you take down a server for scheduled maintenance, the remaining servers have extra load and they are more vulnerable to a server failure. A triple-redundant hub with one server down for maintenance can survive a crash of one of the two remaining servers. The load is less, too. When one server is down for maintenance, the other two servers share an extra 50% load each. With only a backup system, the extra server would double its load.</a:t>
            </a:r>
          </a:p>
          <a:p>
            <a:endParaRPr lang="en-US" dirty="0" smtClean="0"/>
          </a:p>
        </p:txBody>
      </p:sp>
      <p:sp>
        <p:nvSpPr>
          <p:cNvPr id="4" name="Slide Number Placeholder 3"/>
          <p:cNvSpPr>
            <a:spLocks noGrp="1"/>
          </p:cNvSpPr>
          <p:nvPr>
            <p:ph type="sldNum" sz="quarter" idx="10"/>
          </p:nvPr>
        </p:nvSpPr>
        <p:spPr/>
        <p:txBody>
          <a:bodyPr/>
          <a:lstStyle/>
          <a:p>
            <a:fld id="{09564251-7536-5647-B3E5-6F80AD5AEBFA}" type="slidenum">
              <a:rPr lang="en-US" smtClean="0"/>
              <a:t>19</a:t>
            </a:fld>
            <a:endParaRPr lang="en-US"/>
          </a:p>
        </p:txBody>
      </p:sp>
    </p:spTree>
    <p:extLst>
      <p:ext uri="{BB962C8B-B14F-4D97-AF65-F5344CB8AC3E}">
        <p14:creationId xmlns:p14="http://schemas.microsoft.com/office/powerpoint/2010/main" val="2697419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cluster solutions of varying degrees of features, complexity and magic.</a:t>
            </a:r>
            <a:r>
              <a:rPr lang="en-US" baseline="0" dirty="0" smtClean="0"/>
              <a:t> They range from very expensive to free. There are clustering solutions that rely on custom </a:t>
            </a:r>
            <a:r>
              <a:rPr lang="en-US" baseline="0" dirty="0" err="1" smtClean="0"/>
              <a:t>classloaders</a:t>
            </a:r>
            <a:r>
              <a:rPr lang="en-US" baseline="0" dirty="0" smtClean="0"/>
              <a:t>, automatic discovery, and self forming group clustering. Then there are clustering solutions that strive to be configurable beyond imagination with 10,000 different options. The ability to understand and implement these clustering solutions can be challenging.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Problems such as group splitting and such can be very hard to diagnose or sometimes even the ability to realize that there is a problem is compromised. The more complex and full of features the clustering solution is, the harder it is to implement correctly.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your clustering solution has a four hundred page document and the company that supports or produces your clustering solutions has high priced team of consultants, then you have picked a clustering solution that is hard to implement. It does not matter if it is Open Source or commercial clustering either because if you have to pay for consultants and support to implement it, the actual license cost could be mere dust on the scale.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Even if you don’t hire a army of their consultants, more moving parts means more time figuring out which levers to pull and which feature to include. Mistakes can be costly as clustering problems are notoriously hard to diagnose. A simpler solution, that just works, means less moving parts and more ROI. A simpler solutions means you get operational predictability.</a:t>
            </a:r>
          </a:p>
          <a:p>
            <a:endParaRPr lang="en-US" baseline="0" dirty="0" smtClean="0"/>
          </a:p>
          <a:p>
            <a:r>
              <a:rPr lang="en-US" baseline="0" dirty="0" smtClean="0"/>
              <a:t>Resin clustering takes a different approach. It is built based on the features you need, and nothing else. There is no magic. There is no complex, configurable auto-discovery, or self-forming groups. It is straight forward. It is easy to learn too.</a:t>
            </a:r>
          </a:p>
          <a:p>
            <a:endParaRPr lang="en-US" baseline="0" dirty="0" smtClean="0"/>
          </a:p>
          <a:p>
            <a:r>
              <a:rPr lang="en-US" baseline="0" dirty="0" smtClean="0"/>
              <a:t>There is an XML file that dictates the topology of your cluster. You can configure a hub, spoke servers and a load balancer. You can configure as little as two servers and the rest of the servers would be dynamic with no further XML configuration needed. Adding additional servers are easy because they just point to the hub and the hub manages the clustering bits. Since our cluster is TCP/IP based, if you can ping a hub server from a new server machine, then you can add that new server machine to the cluster with a command line switch. You don’t need networking engineers teams working with specialized cluster setup consultants  to setup a special network just to be able to connect our servers in a cluster. This also makes our clustering solution a perfect fit for public </a:t>
            </a:r>
            <a:r>
              <a:rPr lang="en-US" baseline="0" dirty="0" err="1" smtClean="0"/>
              <a:t>IaaS</a:t>
            </a:r>
            <a:r>
              <a:rPr lang="en-US" baseline="0" dirty="0" smtClean="0"/>
              <a:t> providers. It just works.</a:t>
            </a:r>
            <a:endParaRPr lang="en-US" dirty="0" smtClean="0"/>
          </a:p>
          <a:p>
            <a:endParaRPr lang="en-US" baseline="0" dirty="0" smtClean="0"/>
          </a:p>
          <a:p>
            <a:endParaRPr lang="en-US" baseline="0" dirty="0" smtClean="0"/>
          </a:p>
          <a:p>
            <a:r>
              <a:rPr lang="en-US" baseline="0" dirty="0" smtClean="0"/>
              <a:t>Just because it is simple does not mean there is not a lot of engineering rigor involved. We pained over each byte that gets sent out to reduce the messaging to the bare minimum and data transfer to as small as it can be and no smaller.  We push data out to spoke servers so they do not have to always get data from the hub. The data is versioned with hash keys to verify if data changed since last time retrieved. This focus on simplicity makes our clustering model easier to understand and implement. The focus on Resin clustering is simplicity to implement but performance and scalability amped up to the max.</a:t>
            </a:r>
          </a:p>
          <a:p>
            <a:endParaRPr lang="en-US" baseline="0" dirty="0" smtClean="0"/>
          </a:p>
          <a:p>
            <a:r>
              <a:rPr lang="en-US" baseline="0" dirty="0" smtClean="0"/>
              <a:t>The focus on producing the simplest thing that would work instead of adding every buzzword, neat sound concept is key to our philosophy at </a:t>
            </a:r>
            <a:r>
              <a:rPr lang="en-US" baseline="0" dirty="0" err="1" smtClean="0"/>
              <a:t>Caucho</a:t>
            </a:r>
            <a:r>
              <a:rPr lang="en-US" baseline="0" dirty="0" smtClean="0"/>
              <a:t>. </a:t>
            </a:r>
            <a:r>
              <a:rPr lang="en-US" baseline="0" dirty="0" err="1" smtClean="0"/>
              <a:t>Caucho</a:t>
            </a:r>
            <a:r>
              <a:rPr lang="en-US" baseline="0" dirty="0" smtClean="0"/>
              <a:t> is an engineering company not a company led by champagne induced architectural visions of clustering grandeur. This philosophy produces the easiest to configure, easiest to support, very </a:t>
            </a:r>
            <a:r>
              <a:rPr lang="en-US" baseline="0" dirty="0" err="1" smtClean="0"/>
              <a:t>performant</a:t>
            </a:r>
            <a:r>
              <a:rPr lang="en-US" baseline="0" dirty="0" smtClean="0"/>
              <a:t> clustering solution on the market. We are confident that our solution has the most ROI. Simple. Robust. Fast. Rock Solid clustering.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9564251-7536-5647-B3E5-6F80AD5AEBFA}" type="slidenum">
              <a:rPr lang="en-US" smtClean="0"/>
              <a:t>20</a:t>
            </a:fld>
            <a:endParaRPr lang="en-US"/>
          </a:p>
        </p:txBody>
      </p:sp>
    </p:spTree>
    <p:extLst>
      <p:ext uri="{BB962C8B-B14F-4D97-AF65-F5344CB8AC3E}">
        <p14:creationId xmlns:p14="http://schemas.microsoft.com/office/powerpoint/2010/main" val="1086359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many years of developing Resin's distributed clustering for a wide variety of user configurations, we refined our clustering network to a hub-and-spoke model using a triple-redundant triad of servers as the cluster hub. The triad model provides interlocking benefits for the dynamically scaling server configurations people are using.</a:t>
            </a:r>
          </a:p>
          <a:p>
            <a:endParaRPr lang="en-US" dirty="0" smtClean="0"/>
          </a:p>
          <a:p>
            <a:r>
              <a:rPr lang="en-US" dirty="0" smtClean="0"/>
              <a:t>When you bring down one server for maintenance, the triple redundancy continues to maintain reliability.</a:t>
            </a:r>
          </a:p>
          <a:p>
            <a:r>
              <a:rPr lang="en-US" dirty="0" smtClean="0"/>
              <a:t>You can add and remove dynamic servers safely without affecting the redundant state.</a:t>
            </a:r>
          </a:p>
          <a:p>
            <a:r>
              <a:rPr lang="en-US" dirty="0" smtClean="0"/>
              <a:t>Your network processing will be load-balanced across three servers, eliminating a single point of failure.</a:t>
            </a:r>
          </a:p>
          <a:p>
            <a:r>
              <a:rPr lang="en-US" dirty="0" smtClean="0"/>
              <a:t>Your servers will scale evenly across the cluster pod because each new server only needs to speak to the triad, not all servers.</a:t>
            </a:r>
          </a:p>
          <a:p>
            <a:r>
              <a:rPr lang="en-US" dirty="0" smtClean="0"/>
              <a:t>Your large site can split the cluster into independent "pods" of less than 64-servers to maintain scalability.</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21</a:t>
            </a:fld>
            <a:endParaRPr lang="en-US"/>
          </a:p>
        </p:txBody>
      </p:sp>
    </p:spTree>
    <p:extLst>
      <p:ext uri="{BB962C8B-B14F-4D97-AF65-F5344CB8AC3E}">
        <p14:creationId xmlns:p14="http://schemas.microsoft.com/office/powerpoint/2010/main" val="201951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Elastic servers benefit from the hub-and-spoke model because the 'spoke' servers are not needed for reliability. Because they don't store the primary cache values, the primary application deployment repository, or the queue store, it's possible to add and remove them without affecting the primary system. With other network configurations, removing a server forces a shuffling around backup data to the remaining servers.</a:t>
            </a:r>
          </a:p>
        </p:txBody>
      </p:sp>
      <p:sp>
        <p:nvSpPr>
          <p:cNvPr id="4" name="Slide Number Placeholder 3"/>
          <p:cNvSpPr>
            <a:spLocks noGrp="1"/>
          </p:cNvSpPr>
          <p:nvPr>
            <p:ph type="sldNum" sz="quarter" idx="10"/>
          </p:nvPr>
        </p:nvSpPr>
        <p:spPr/>
        <p:txBody>
          <a:bodyPr/>
          <a:lstStyle/>
          <a:p>
            <a:fld id="{09564251-7536-5647-B3E5-6F80AD5AEBFA}" type="slidenum">
              <a:rPr lang="en-US" smtClean="0"/>
              <a:t>22</a:t>
            </a:fld>
            <a:endParaRPr lang="en-US"/>
          </a:p>
        </p:txBody>
      </p:sp>
    </p:spTree>
    <p:extLst>
      <p:ext uri="{BB962C8B-B14F-4D97-AF65-F5344CB8AC3E}">
        <p14:creationId xmlns:p14="http://schemas.microsoft.com/office/powerpoint/2010/main" val="203501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triad also gives a simpler user model for understanding where things are stored: data is stored in the triad. Other servers just use the data. Understanding the triad means you can feel confident about removing non-triad servers, and also know that the three triad servers are worth additional reliability attention.</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23</a:t>
            </a:fld>
            <a:endParaRPr lang="en-US"/>
          </a:p>
        </p:txBody>
      </p:sp>
    </p:spTree>
    <p:extLst>
      <p:ext uri="{BB962C8B-B14F-4D97-AF65-F5344CB8AC3E}">
        <p14:creationId xmlns:p14="http://schemas.microsoft.com/office/powerpoint/2010/main" val="1269106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Resin lets you add and remove servers dynamically to the system, and automatically adjusts the cluster to manage those servers.</a:t>
            </a:r>
          </a:p>
          <a:p>
            <a:endParaRPr lang="en-US" dirty="0" smtClean="0"/>
          </a:p>
          <a:p>
            <a:r>
              <a:rPr lang="en-US" dirty="0" smtClean="0"/>
              <a:t>Deployed applications pushed to the new server automatically.</a:t>
            </a:r>
          </a:p>
          <a:p>
            <a:r>
              <a:rPr lang="en-US" dirty="0" smtClean="0"/>
              <a:t>Distributed caching updates replicated data with server adds and removes.</a:t>
            </a:r>
          </a:p>
          <a:p>
            <a:r>
              <a:rPr lang="en-US" dirty="0" smtClean="0"/>
              <a:t>Load balancing updates to include the new server or remove the old one.</a:t>
            </a:r>
          </a:p>
          <a:p>
            <a:r>
              <a:rPr lang="en-US" dirty="0" smtClean="0"/>
              <a:t>JMS queues update with the new server.</a:t>
            </a:r>
          </a:p>
          <a:p>
            <a:r>
              <a:rPr lang="en-US" dirty="0" smtClean="0"/>
              <a:t>Administration updates to the new server.</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25</a:t>
            </a:fld>
            <a:endParaRPr lang="en-US"/>
          </a:p>
        </p:txBody>
      </p:sp>
    </p:spTree>
    <p:extLst>
      <p:ext uri="{BB962C8B-B14F-4D97-AF65-F5344CB8AC3E}">
        <p14:creationId xmlns:p14="http://schemas.microsoft.com/office/powerpoint/2010/main" val="74774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baseline cloud configuration is like a normal Resin configuration: define the three triad servers in your </a:t>
            </a:r>
            <a:r>
              <a:rPr lang="en-US" dirty="0" err="1" smtClean="0"/>
              <a:t>resin.xml</a:t>
            </a:r>
            <a:r>
              <a:rPr lang="en-US" dirty="0" smtClean="0"/>
              <a:t>, and copy the </a:t>
            </a:r>
            <a:r>
              <a:rPr lang="en-US" dirty="0" err="1" smtClean="0"/>
              <a:t>resin.xml</a:t>
            </a:r>
            <a:r>
              <a:rPr lang="en-US" dirty="0" smtClean="0"/>
              <a:t> across all servers. You will attach new servers to the cluster when you start it on the command-line. You can still define more servers in the </a:t>
            </a:r>
            <a:r>
              <a:rPr lang="en-US" dirty="0" err="1" smtClean="0"/>
              <a:t>resin.xml</a:t>
            </a:r>
            <a:r>
              <a:rPr lang="en-US" dirty="0" smtClean="0"/>
              <a:t>, or fewer if you have a small deployment; it's just the basic </a:t>
            </a:r>
            <a:r>
              <a:rPr lang="en-US" dirty="0" err="1" smtClean="0"/>
              <a:t>resin.xml</a:t>
            </a:r>
            <a:r>
              <a:rPr lang="en-US" dirty="0" smtClean="0"/>
              <a:t> example that uses three servers.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26</a:t>
            </a:fld>
            <a:endParaRPr lang="en-US"/>
          </a:p>
        </p:txBody>
      </p:sp>
    </p:spTree>
    <p:extLst>
      <p:ext uri="{BB962C8B-B14F-4D97-AF65-F5344CB8AC3E}">
        <p14:creationId xmlns:p14="http://schemas.microsoft.com/office/powerpoint/2010/main" val="140257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7</a:t>
            </a:fld>
            <a:endParaRPr lang="en-US"/>
          </a:p>
        </p:txBody>
      </p:sp>
    </p:spTree>
    <p:extLst>
      <p:ext uri="{BB962C8B-B14F-4D97-AF65-F5344CB8AC3E}">
        <p14:creationId xmlns:p14="http://schemas.microsoft.com/office/powerpoint/2010/main" val="274772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a </a:t>
            </a:r>
            <a:r>
              <a:rPr lang="en-US" dirty="0" err="1" smtClean="0"/>
              <a:t>resin.xml</a:t>
            </a:r>
            <a:r>
              <a:rPr lang="en-US" dirty="0" smtClean="0"/>
              <a:t> with three static servers as the triad.</a:t>
            </a:r>
          </a:p>
          <a:p>
            <a:r>
              <a:rPr lang="en-US" dirty="0" smtClean="0"/>
              <a:t>Start the triad servers as normal.</a:t>
            </a:r>
          </a:p>
          <a:p>
            <a:r>
              <a:rPr lang="en-US" dirty="0" smtClean="0"/>
              <a:t>Deploy .wars to the triad with the command-line 'deploy' to enable automatic deployment to the new servers.</a:t>
            </a:r>
          </a:p>
          <a:p>
            <a:r>
              <a:rPr lang="en-US" dirty="0" smtClean="0"/>
              <a:t>Install a machine (or VM image) with Resin, your licenses, and the </a:t>
            </a:r>
            <a:r>
              <a:rPr lang="en-US" dirty="0" err="1" smtClean="0"/>
              <a:t>resin.xml</a:t>
            </a:r>
            <a:r>
              <a:rPr lang="en-US" dirty="0" smtClean="0"/>
              <a:t>.</a:t>
            </a:r>
          </a:p>
          <a:p>
            <a:r>
              <a:rPr lang="en-US" dirty="0" smtClean="0"/>
              <a:t>Start the new Resin server with a --join-cluster command-line option.</a:t>
            </a:r>
          </a:p>
          <a:p>
            <a:r>
              <a:rPr lang="en-US" dirty="0" smtClean="0"/>
              <a:t>The new server will load the applications from the triad and join in any clustered services like load-balancing and caching.</a:t>
            </a:r>
          </a:p>
          <a:p>
            <a:r>
              <a:rPr lang="en-US" dirty="0" smtClean="0"/>
              <a:t>When load drops, stop the new Resin server as usual.</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27</a:t>
            </a:fld>
            <a:endParaRPr lang="en-US"/>
          </a:p>
        </p:txBody>
      </p:sp>
    </p:spTree>
    <p:extLst>
      <p:ext uri="{BB962C8B-B14F-4D97-AF65-F5344CB8AC3E}">
        <p14:creationId xmlns:p14="http://schemas.microsoft.com/office/powerpoint/2010/main" val="1595198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28</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30</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31</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only two members in the Triad is that if</a:t>
            </a:r>
            <a:r>
              <a:rPr lang="en-US" baseline="0" dirty="0" smtClean="0"/>
              <a:t> one is taken down for maintenance or has a problem then the other server is left to handle all of the Triad responsibilities.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33</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34</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really don’t want the</a:t>
            </a:r>
            <a:r>
              <a:rPr lang="en-US" baseline="0" dirty="0" smtClean="0"/>
              <a:t> Triad to go down. </a:t>
            </a:r>
          </a:p>
          <a:p>
            <a:r>
              <a:rPr lang="en-US" baseline="0" dirty="0" smtClean="0"/>
              <a:t>This is why you want three servers in your Triad.</a:t>
            </a:r>
          </a:p>
          <a:p>
            <a:r>
              <a:rPr lang="en-US" baseline="0" dirty="0" smtClean="0"/>
              <a:t>Your applications can continue to run even if the Triad is down, but in a degraded fashion.</a:t>
            </a:r>
          </a:p>
          <a:p>
            <a:endParaRPr lang="en-US" dirty="0" smtClean="0"/>
          </a:p>
          <a:p>
            <a:r>
              <a:rPr lang="en-US" dirty="0" smtClean="0"/>
              <a:t>Spoke servers in operation continue to work.</a:t>
            </a:r>
          </a:p>
          <a:p>
            <a:r>
              <a:rPr lang="en-US" dirty="0" smtClean="0"/>
              <a:t>Clustering services stop. No new spoke servers can be</a:t>
            </a:r>
            <a:r>
              <a:rPr lang="en-US" baseline="0" dirty="0" smtClean="0"/>
              <a:t> </a:t>
            </a:r>
            <a:r>
              <a:rPr lang="en-US" dirty="0" smtClean="0"/>
              <a:t>added until Triad Server is back up.</a:t>
            </a:r>
          </a:p>
          <a:p>
            <a:endParaRPr lang="en-US" dirty="0" smtClean="0"/>
          </a:p>
          <a:p>
            <a:r>
              <a:rPr lang="en-US" dirty="0" smtClean="0"/>
              <a:t>Cache gets out of sync as each member has local copies that are not synchronized to master. </a:t>
            </a:r>
          </a:p>
          <a:p>
            <a:r>
              <a:rPr lang="en-US" dirty="0" smtClean="0"/>
              <a:t>JMS queue only work within a single server instance. Since load balancer uses sticky session, spoke servers are able to continue operation, but there is no failover support for sessions until Triad comes back up. This means a downed server can mean</a:t>
            </a:r>
            <a:r>
              <a:rPr lang="en-US" baseline="0" dirty="0" smtClean="0"/>
              <a:t> loss of all of the active sessions on that server.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35</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static servers beyond the first</a:t>
            </a:r>
            <a:r>
              <a:rPr lang="en-US" baseline="0" dirty="0" smtClean="0"/>
              <a:t> three are static spoke servers. If they are out of service, the health system can track down time.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37</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Once your traffic increases beyond the capacity of a single application server, your site needs to add a HTTP load balancer as well as the second application server. Your system is now a two tier system: an app-tier with your program and a web-tier for HTTP load-balancing and HTTP proxy caching. Since the load-balancing web-tier is focusing on HTTP and proxy caching, you can usually handle many app-tier servers with a single web-tier load balancer. Although the largest sites will pay for an expensive hardware load balancer, medium and small sites can use Resin's built-in load-balancer as a cost-effective and efficient way to scale a moderate number of servers, while gaining the performance advantage of Resin's HTTP proxy caching.</a:t>
            </a:r>
          </a:p>
          <a:p>
            <a:endParaRPr lang="en-US" dirty="0" smtClean="0"/>
          </a:p>
          <a:p>
            <a:r>
              <a:rPr lang="en-US" dirty="0" smtClean="0"/>
              <a:t>A load balanced system has three main requirements: define the servers to use as the application-tier, define the servers in the web-tier, and select which requests are forwarded (</a:t>
            </a:r>
            <a:r>
              <a:rPr lang="en-US" dirty="0" err="1" smtClean="0"/>
              <a:t>proxied</a:t>
            </a:r>
            <a:r>
              <a:rPr lang="en-US" dirty="0" smtClean="0"/>
              <a:t>) to the backend app-tier servers. Since Resin's clustering configuration already defines the servers in a cluster, the only additional configuration is to use the &lt;</a:t>
            </a:r>
            <a:r>
              <a:rPr lang="en-US" dirty="0" err="1" smtClean="0"/>
              <a:t>resin:LoadBalance</a:t>
            </a:r>
            <a:r>
              <a:rPr lang="en-US" dirty="0" smtClean="0"/>
              <a:t>&gt; tag to forward request to the backend.</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39</a:t>
            </a:fld>
            <a:endParaRPr lang="en-US"/>
          </a:p>
        </p:txBody>
      </p:sp>
    </p:spTree>
    <p:extLst>
      <p:ext uri="{BB962C8B-B14F-4D97-AF65-F5344CB8AC3E}">
        <p14:creationId xmlns:p14="http://schemas.microsoft.com/office/powerpoint/2010/main" val="2547002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out with one sever. Later add two more to do load</a:t>
            </a:r>
            <a:r>
              <a:rPr lang="en-US" baseline="0" dirty="0" smtClean="0"/>
              <a:t> balancing. Then later add an extra server. Then start adding dynamic instances as needed.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42</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Resin's clustering is designed to support a straight-forward elastic-server private cloud: allowing servers to join and leave the cluster while maintaining uptime and reliability without needing configuration changes.</a:t>
            </a:r>
          </a:p>
        </p:txBody>
      </p:sp>
      <p:sp>
        <p:nvSpPr>
          <p:cNvPr id="4" name="Slide Number Placeholder 3"/>
          <p:cNvSpPr>
            <a:spLocks noGrp="1"/>
          </p:cNvSpPr>
          <p:nvPr>
            <p:ph type="sldNum" sz="quarter" idx="10"/>
          </p:nvPr>
        </p:nvSpPr>
        <p:spPr/>
        <p:txBody>
          <a:bodyPr/>
          <a:lstStyle/>
          <a:p>
            <a:fld id="{09564251-7536-5647-B3E5-6F80AD5AEBFA}" type="slidenum">
              <a:rPr lang="en-US" smtClean="0"/>
              <a:t>9</a:t>
            </a:fld>
            <a:endParaRPr lang="en-US"/>
          </a:p>
        </p:txBody>
      </p:sp>
    </p:spTree>
    <p:extLst>
      <p:ext uri="{BB962C8B-B14F-4D97-AF65-F5344CB8AC3E}">
        <p14:creationId xmlns:p14="http://schemas.microsoft.com/office/powerpoint/2010/main" val="686459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most</a:t>
            </a:r>
            <a:r>
              <a:rPr lang="en-US" baseline="0" dirty="0" smtClean="0"/>
              <a:t> customers use less than 64, the pod tag is not needed if you have less than 64 combined servers.</a:t>
            </a:r>
          </a:p>
          <a:p>
            <a:r>
              <a:rPr lang="en-US" baseline="0" dirty="0" smtClean="0"/>
              <a:t>We try to keep the most common case as simple to configure as possible.</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43</a:t>
            </a:fld>
            <a:endParaRPr lang="en-US"/>
          </a:p>
        </p:txBody>
      </p:sp>
    </p:spTree>
    <p:extLst>
      <p:ext uri="{BB962C8B-B14F-4D97-AF65-F5344CB8AC3E}">
        <p14:creationId xmlns:p14="http://schemas.microsoft.com/office/powerpoint/2010/main" val="1628953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Once you surpass 64, then put a hard load balancer in front and you can have as many cluster pods as you like based on how many your hardware load balancer will allow, i.e., how many ports are there on the load balancer.</a:t>
            </a:r>
            <a:endParaRPr lang="en-US" dirty="0" smtClean="0"/>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44</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could have 32 pods with 32 servers or 10 pods with 10 servers, it really depends on the amount of communication the spoke</a:t>
            </a:r>
            <a:r>
              <a:rPr lang="en-US" baseline="0" dirty="0" smtClean="0"/>
              <a:t> servers to triad servers need. It is more about what type of application you have. When deploying to a large cluster, the app deployment always goes to the first pod. The first pod is the master pod. The first pod’s triad is critical. It is responsible for syncing any needed data to the other pods.</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45</a:t>
            </a:fld>
            <a:endParaRPr lang="en-US"/>
          </a:p>
        </p:txBody>
      </p:sp>
    </p:spTree>
    <p:extLst>
      <p:ext uri="{BB962C8B-B14F-4D97-AF65-F5344CB8AC3E}">
        <p14:creationId xmlns:p14="http://schemas.microsoft.com/office/powerpoint/2010/main" val="2747722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load balanced system has three main requirements: define the servers to use as the application-tier, define the servers in the web-tier, and select which requests are forwarded (</a:t>
            </a:r>
            <a:r>
              <a:rPr lang="en-US" dirty="0" err="1" smtClean="0"/>
              <a:t>proxied</a:t>
            </a:r>
            <a:r>
              <a:rPr lang="en-US" dirty="0" smtClean="0"/>
              <a:t>) to the backend app-tier servers. Since Resin's clustering configuration already defines the servers in a cluster, the only additional configuration is to use the &lt;</a:t>
            </a:r>
            <a:r>
              <a:rPr lang="en-US" dirty="0" err="1" smtClean="0"/>
              <a:t>resin:LoadBalance</a:t>
            </a:r>
            <a:r>
              <a:rPr lang="en-US" dirty="0" smtClean="0"/>
              <a:t>&gt; tag to forward request to the backend.</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46</a:t>
            </a:fld>
            <a:endParaRPr lang="en-US"/>
          </a:p>
        </p:txBody>
      </p:sp>
    </p:spTree>
    <p:extLst>
      <p:ext uri="{BB962C8B-B14F-4D97-AF65-F5344CB8AC3E}">
        <p14:creationId xmlns:p14="http://schemas.microsoft.com/office/powerpoint/2010/main" val="2720958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configuration above, the web-tier cluster server load balances across the app-tier cluster servers because of the cluster attribute specified in the &lt;</a:t>
            </a:r>
            <a:r>
              <a:rPr lang="en-US" dirty="0" err="1" smtClean="0"/>
              <a:t>resin:LoadBalance</a:t>
            </a:r>
            <a:r>
              <a:rPr lang="en-US" dirty="0" smtClean="0"/>
              <a:t>&gt; tag. The &lt;cache&gt; tag enables proxy caching at the web tier. The web-tier forwards requests evenly and skips any app-tier server that's down for maintenance/upgrade or restarting due to a crash. The load balancer also steers traffic from a single session to the same app-tier server (</a:t>
            </a:r>
            <a:r>
              <a:rPr lang="en-US" dirty="0" err="1" smtClean="0"/>
              <a:t>a.k.a</a:t>
            </a:r>
            <a:r>
              <a:rPr lang="en-US" dirty="0" smtClean="0"/>
              <a:t> sticky sessions), improving caching and session performance.</a:t>
            </a:r>
          </a:p>
          <a:p>
            <a:endParaRPr lang="en-US" dirty="0" smtClean="0"/>
          </a:p>
          <a:p>
            <a:r>
              <a:rPr lang="en-US" dirty="0" smtClean="0"/>
              <a:t>Each app-tier server produces the same application because they have the same virtual hosts, web-applications and Servlets, and use the same </a:t>
            </a:r>
            <a:r>
              <a:rPr lang="en-US" dirty="0" err="1" smtClean="0"/>
              <a:t>resin.xml</a:t>
            </a:r>
            <a:r>
              <a:rPr lang="en-US" dirty="0" smtClean="0"/>
              <a:t>. Adding a new machine just requires adding a new &lt;server&gt; tag to the cluster. Each server has a unique name like "app-b" and a TCP cluster-port consisting of an &lt;</a:t>
            </a:r>
            <a:r>
              <a:rPr lang="en-US" dirty="0" err="1" smtClean="0"/>
              <a:t>IP,port</a:t>
            </a:r>
            <a:r>
              <a:rPr lang="en-US" dirty="0" smtClean="0"/>
              <a:t>&gt;, so the other servers can communicate with it. Although you can start multiple Resin servers on the same machine, TCP requires the &lt;</a:t>
            </a:r>
            <a:r>
              <a:rPr lang="en-US" dirty="0" err="1" smtClean="0"/>
              <a:t>IP,port</a:t>
            </a:r>
            <a:r>
              <a:rPr lang="en-US" dirty="0" smtClean="0"/>
              <a:t>&gt; to be unique, so you might need to assign unique ports like 6801, 6802 for servers on the same machine. On different machines, you'll use unique IP addresses. Because the cluster-port is for Resin servers to communicate with each other, they'll typically be private IP addresses like 192.168.1.10 and not public IP addresses. In particular, the load balancer on the web-tier uses the cluster-port of the app-tier to forward HTTP requests.</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47</a:t>
            </a:fld>
            <a:endParaRPr lang="en-US"/>
          </a:p>
        </p:txBody>
      </p:sp>
    </p:spTree>
    <p:extLst>
      <p:ext uri="{BB962C8B-B14F-4D97-AF65-F5344CB8AC3E}">
        <p14:creationId xmlns:p14="http://schemas.microsoft.com/office/powerpoint/2010/main" val="514434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out with one sever. Later add two more to do load</a:t>
            </a:r>
            <a:r>
              <a:rPr lang="en-US" baseline="0" dirty="0" smtClean="0"/>
              <a:t> balancing. Then later add an extra server. Then start adding dynamic instances as needed.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48</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out with one sever. Later add two more to do load</a:t>
            </a:r>
            <a:r>
              <a:rPr lang="en-US" baseline="0" dirty="0" smtClean="0"/>
              <a:t> balancing. Then later add an extra server. Then start adding dynamic instances as needed. </a:t>
            </a:r>
          </a:p>
          <a:p>
            <a:endParaRPr lang="en-US" baseline="0" dirty="0" smtClean="0"/>
          </a:p>
          <a:p>
            <a:r>
              <a:rPr lang="en-US" dirty="0" smtClean="0"/>
              <a:t>Since Resin lets you start multiple servers on the same machine, a small site might start the web-tier server and one of the app-tier servers on one machine, and start the second server on a second machine. You can even start all three servers on the same machine, increasing reliability and easing maintenance, without addressing the additional load (although it will still be problematic if the physical machine itself and not just the JVM crashes). If you do put multiple servers on the same machine, remember to change the port to something like 6801, </a:t>
            </a:r>
            <a:r>
              <a:rPr lang="en-US" dirty="0" err="1" smtClean="0"/>
              <a:t>etc</a:t>
            </a:r>
            <a:r>
              <a:rPr lang="en-US" dirty="0" smtClean="0"/>
              <a:t> so the TCP binds do not conflict.</a:t>
            </a:r>
          </a:p>
          <a:p>
            <a:endParaRPr lang="en-US" dirty="0" smtClean="0"/>
          </a:p>
          <a:p>
            <a:r>
              <a:rPr lang="en-US" dirty="0" smtClean="0"/>
              <a:t>In the /resin-admin management page, you can manage all three servers at once, gathering statistics/load and watching for any errors. When setting up /resin-admin on a web-tier server, you'll want to remember to add a separate &lt;web-app&gt; for resin-admin to make sure the &lt;rewrite-dispatch&gt; doesn't </a:t>
            </a:r>
            <a:r>
              <a:rPr lang="en-US" dirty="0" err="1" smtClean="0"/>
              <a:t>inadvertantly</a:t>
            </a:r>
            <a:r>
              <a:rPr lang="en-US" dirty="0" smtClean="0"/>
              <a:t> send the management request to the app-tier.</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49</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what sticky sessions are and why they are important, it is easiest to see what will happen without them. Let us take our previous example and assume that the web tier distributes sessions across the application tier in a totally random fashion. Recall that while Resin can replicate the HTTP session across the cluster, it does not do so by default. Now lets assume that the first request to the web application resolves to app-a and results in the login being stored in the session. If the load-balancer distributes sessions randomly, there is no guarantee that the next request will come to app-a. If it goes to app-b, that server instance will have no knowledge of the login and will start a fresh session, forcing the user to login again. The same issue would be repeated as the user continues to use the application from in what their view should be a single session with well-defined state, making for a pretty confusing experience with application state randomly getting lost!</a:t>
            </a:r>
          </a:p>
          <a:p>
            <a:endParaRPr lang="en-US" dirty="0" smtClean="0"/>
          </a:p>
          <a:p>
            <a:r>
              <a:rPr lang="en-US" dirty="0" smtClean="0"/>
              <a:t>One way to solve this issue would be to fully synchronize the session across the load-balanced servers. Resin does support this through its clustering features (which is discussed in detail in the following sections). The problem is that the cost of continuously doing this synchronization across the entire cluster is very high and relatively unnecessary. This is where sticky sessions come in. With sticky sessions, the load-balancer makes sure that once a session is started, any subsequent requests from the client go to the same server where the session resides. By default, the Resin load-balancer enforces sticky sessions, so you don't really need to do anything to enable 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50</a:t>
            </a:fld>
            <a:endParaRPr lang="en-US"/>
          </a:p>
        </p:txBody>
      </p:sp>
    </p:spTree>
    <p:extLst>
      <p:ext uri="{BB962C8B-B14F-4D97-AF65-F5344CB8AC3E}">
        <p14:creationId xmlns:p14="http://schemas.microsoft.com/office/powerpoint/2010/main" val="7739608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load balancing, maintenance and failover should be invisible to your users, Resin can replicate user's session data across the cluster. When the load-balancer fails over a request to a backup server, or when you dynamically remove a server, the backup can grab the session and continue processing. From the user's perspective, nothing has changed. To make this process fast and reliable, Resin uses the triad servers as a triplicate backup for the user's session.</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51</a:t>
            </a:fld>
            <a:endParaRPr lang="en-US"/>
          </a:p>
        </p:txBody>
      </p:sp>
    </p:spTree>
    <p:extLst>
      <p:ext uri="{BB962C8B-B14F-4D97-AF65-F5344CB8AC3E}">
        <p14:creationId xmlns:p14="http://schemas.microsoft.com/office/powerpoint/2010/main" val="102660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 support the elastic-server cloud, Resin maintains the following when servers are added and removed:</a:t>
            </a:r>
          </a:p>
          <a:p>
            <a:endParaRPr lang="en-US" dirty="0" smtClean="0"/>
          </a:p>
          <a:p>
            <a:r>
              <a:rPr lang="en-US" dirty="0" smtClean="0"/>
              <a:t>Data redundancy with a triad hub.</a:t>
            </a:r>
          </a:p>
          <a:p>
            <a:r>
              <a:rPr lang="en-US" dirty="0" smtClean="0"/>
              <a:t>Application deployment through a clustered transactional repository.</a:t>
            </a:r>
          </a:p>
          <a:p>
            <a:r>
              <a:rPr lang="en-US" dirty="0" smtClean="0"/>
              <a:t>Distributed caching and store for both servlet sessions and </a:t>
            </a:r>
            <a:r>
              <a:rPr lang="en-US" dirty="0" err="1" smtClean="0"/>
              <a:t>JCache</a:t>
            </a:r>
            <a:r>
              <a:rPr lang="en-US" dirty="0" smtClean="0"/>
              <a:t> caching.</a:t>
            </a:r>
          </a:p>
          <a:p>
            <a:r>
              <a:rPr lang="en-US" dirty="0" smtClean="0"/>
              <a:t>Load balancing to the elastic servers.</a:t>
            </a:r>
          </a:p>
          <a:p>
            <a:r>
              <a:rPr lang="en-US" dirty="0" smtClean="0"/>
              <a:t>Distributed management, sensing, and health checks.</a:t>
            </a:r>
          </a:p>
          <a:p>
            <a:r>
              <a:rPr lang="en-US" dirty="0" smtClean="0"/>
              <a:t>Elastic JMS message queues.</a:t>
            </a:r>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10</a:t>
            </a:fld>
            <a:endParaRPr lang="en-US"/>
          </a:p>
        </p:txBody>
      </p:sp>
    </p:spTree>
    <p:extLst>
      <p:ext uri="{BB962C8B-B14F-4D97-AF65-F5344CB8AC3E}">
        <p14:creationId xmlns:p14="http://schemas.microsoft.com/office/powerpoint/2010/main" val="174724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out with one sever. Later add two more to do load</a:t>
            </a:r>
            <a:r>
              <a:rPr lang="en-US" baseline="0" dirty="0" smtClean="0"/>
              <a:t> balancing. Then later add an extra server. Then start adding dynamic instances as needed. </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11</a:t>
            </a:fld>
            <a:endParaRPr lang="en-US"/>
          </a:p>
        </p:txBody>
      </p:sp>
    </p:spTree>
    <p:extLst>
      <p:ext uri="{BB962C8B-B14F-4D97-AF65-F5344CB8AC3E}">
        <p14:creationId xmlns:p14="http://schemas.microsoft.com/office/powerpoint/2010/main" val="352622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Resin, clustering is always enabled. Even if you only have a single server, that server belongs to its own cluster. As you add more servers, the servers are added to the cluster, and automatically gain benefits like clustered health monitoring, heartbeats, distributed management, triple redundancy, and distributed deployment.</a:t>
            </a:r>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12</a:t>
            </a:fld>
            <a:endParaRPr lang="en-US"/>
          </a:p>
        </p:txBody>
      </p:sp>
    </p:spTree>
    <p:extLst>
      <p:ext uri="{BB962C8B-B14F-4D97-AF65-F5344CB8AC3E}">
        <p14:creationId xmlns:p14="http://schemas.microsoft.com/office/powerpoint/2010/main" val="49545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Resin clustering gives you:</a:t>
            </a:r>
          </a:p>
          <a:p>
            <a:endParaRPr lang="en-US" dirty="0" smtClean="0"/>
          </a:p>
          <a:p>
            <a:r>
              <a:rPr lang="en-US" dirty="0" smtClean="0"/>
              <a:t>HTTP Load balancing and failover.</a:t>
            </a:r>
          </a:p>
          <a:p>
            <a:r>
              <a:rPr lang="en-US" dirty="0" smtClean="0"/>
              <a:t>Elastic servers: adding and removing servers dynamically.</a:t>
            </a:r>
          </a:p>
          <a:p>
            <a:r>
              <a:rPr lang="en-US" dirty="0" smtClean="0"/>
              <a:t>Distributed deployment and versioning of applications.</a:t>
            </a:r>
          </a:p>
          <a:p>
            <a:r>
              <a:rPr lang="en-US" dirty="0" smtClean="0"/>
              <a:t>A triple-redundant triad as the reliable cluster hub.</a:t>
            </a:r>
          </a:p>
          <a:p>
            <a:r>
              <a:rPr lang="en-US" dirty="0" smtClean="0"/>
              <a:t>Heartbeat monitoring of all servers in the cluster.</a:t>
            </a:r>
          </a:p>
          <a:p>
            <a:r>
              <a:rPr lang="en-US" dirty="0" smtClean="0"/>
              <a:t>Health sensors, metering and statistics across the cluster.</a:t>
            </a:r>
          </a:p>
          <a:p>
            <a:r>
              <a:rPr lang="en-US" dirty="0" smtClean="0"/>
              <a:t>Clustered JMS queues and topics.</a:t>
            </a:r>
          </a:p>
          <a:p>
            <a:r>
              <a:rPr lang="en-US" dirty="0" smtClean="0"/>
              <a:t>Distributed JMX management.</a:t>
            </a:r>
          </a:p>
          <a:p>
            <a:r>
              <a:rPr lang="en-US" dirty="0" smtClean="0"/>
              <a:t>Clustered caches and distributed sessions.</a:t>
            </a:r>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13</a:t>
            </a:fld>
            <a:endParaRPr lang="en-US"/>
          </a:p>
        </p:txBody>
      </p:sp>
    </p:spTree>
    <p:extLst>
      <p:ext uri="{BB962C8B-B14F-4D97-AF65-F5344CB8AC3E}">
        <p14:creationId xmlns:p14="http://schemas.microsoft.com/office/powerpoint/2010/main" val="209402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most web applications start their life-cycle being deployed to a single server, it eventually becomes necessary to add servers either for performance or for increased reliability. The single-server deployment model is very simple and certainly the one developers are most familiar with since single servers are usually used for development and testing (especially on a developer's local machine). As the usage of a web application grows beyond moderate numbers, the hardware limitations of a single machine simply is not enough (the problem is even more acute when you have more than one high-use application deployed to a single machine). The physical hardware limits of a server usually manifest themselves as chronic high CPU and memory usage despite reasonable performance tuning and hardware upgrades.</a:t>
            </a:r>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14</a:t>
            </a:fld>
            <a:endParaRPr lang="en-US"/>
          </a:p>
        </p:txBody>
      </p:sp>
    </p:spTree>
    <p:extLst>
      <p:ext uri="{BB962C8B-B14F-4D97-AF65-F5344CB8AC3E}">
        <p14:creationId xmlns:p14="http://schemas.microsoft.com/office/powerpoint/2010/main" val="155120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Server load-balancing solves the scaling problem by letting you deploy a single web application to more than one physical machine. These machines can then be used to share the web application traffic, reducing the total workload on a single machine and providing better performance from the perspective of the user. We'll discuss Resin's load-balancing capabilities in greater detail shortly, but load-balancing is usually achieved by transparently redirecting network traffic across multiple machines at the systems level via a hardware or software load-balancer (both of which Resin supports). Load-balancing also increases the reliability/up-time of a system because even if one or more servers go down or are brought down for maintenance, other servers can still continue to handle traffic. With a single server application, any down-time is directly visible to the user, drastically decreasing reliability.</a:t>
            </a:r>
          </a:p>
          <a:p>
            <a:endParaRPr lang="en-US" dirty="0"/>
          </a:p>
        </p:txBody>
      </p:sp>
      <p:sp>
        <p:nvSpPr>
          <p:cNvPr id="4" name="Slide Number Placeholder 3"/>
          <p:cNvSpPr>
            <a:spLocks noGrp="1"/>
          </p:cNvSpPr>
          <p:nvPr>
            <p:ph type="sldNum" sz="quarter" idx="10"/>
          </p:nvPr>
        </p:nvSpPr>
        <p:spPr/>
        <p:txBody>
          <a:bodyPr/>
          <a:lstStyle/>
          <a:p>
            <a:fld id="{09564251-7536-5647-B3E5-6F80AD5AEBFA}" type="slidenum">
              <a:rPr lang="en-US" smtClean="0"/>
              <a:t>15</a:t>
            </a:fld>
            <a:endParaRPr lang="en-US"/>
          </a:p>
        </p:txBody>
      </p:sp>
    </p:spTree>
    <p:extLst>
      <p:ext uri="{BB962C8B-B14F-4D97-AF65-F5344CB8AC3E}">
        <p14:creationId xmlns:p14="http://schemas.microsoft.com/office/powerpoint/2010/main" val="149201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1AA32-E436-5446-A8FB-86194C022B55}" type="datetimeFigureOut">
              <a:rPr lang="en-US" smtClean="0"/>
              <a:t>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1AA32-E436-5446-A8FB-86194C022B55}" type="datetimeFigureOut">
              <a:rPr lang="en-US" smtClean="0"/>
              <a:t>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1AA32-E436-5446-A8FB-86194C022B55}" type="datetimeFigureOut">
              <a:rPr lang="en-US" smtClean="0"/>
              <a:t>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1AA32-E436-5446-A8FB-86194C022B55}" type="datetimeFigureOut">
              <a:rPr lang="en-US" smtClean="0"/>
              <a:t>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1AA32-E436-5446-A8FB-86194C022B55}" type="datetimeFigureOut">
              <a:rPr lang="en-US" smtClean="0"/>
              <a:t>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1AA32-E436-5446-A8FB-86194C022B55}" type="datetimeFigureOut">
              <a:rPr lang="en-US" smtClean="0"/>
              <a:t>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1AA32-E436-5446-A8FB-86194C022B55}" type="datetimeFigureOut">
              <a:rPr lang="en-US" smtClean="0"/>
              <a:t>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1AA32-E436-5446-A8FB-86194C022B55}" type="datetimeFigureOut">
              <a:rPr lang="en-US" smtClean="0"/>
              <a:t>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1AA32-E436-5446-A8FB-86194C022B55}" type="datetimeFigureOut">
              <a:rPr lang="en-US" smtClean="0"/>
              <a:t>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1AA32-E436-5446-A8FB-86194C022B55}" type="datetimeFigureOut">
              <a:rPr lang="en-US" smtClean="0"/>
              <a:t>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1AA32-E436-5446-A8FB-86194C022B55}" type="datetimeFigureOut">
              <a:rPr lang="en-US" smtClean="0"/>
              <a:t>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FDE52-0630-7C4F-8606-80874E2879F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799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01887"/>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1AA32-E436-5446-A8FB-86194C022B55}" type="datetimeFigureOut">
              <a:rPr lang="en-US" smtClean="0"/>
              <a:t>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FDE52-0630-7C4F-8606-80874E2879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1314320"/>
            <a:ext cx="8229600" cy="2531612"/>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8800" b="1" i="0" u="none" strike="noStrike" kern="1200" cap="none" spc="0" normalizeH="0" baseline="0" noProof="0" dirty="0" smtClean="0">
                <a:ln>
                  <a:noFill/>
                </a:ln>
                <a:solidFill>
                  <a:srgbClr val="1C2F61"/>
                </a:solidFill>
                <a:effectLst/>
                <a:uLnTx/>
                <a:uFillTx/>
                <a:latin typeface="+mj-lt"/>
                <a:ea typeface="+mj-ea"/>
                <a:cs typeface="+mj-cs"/>
              </a:rPr>
              <a:t>Resin</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482806"/>
                </a:solidFill>
                <a:effectLst/>
                <a:uLnTx/>
                <a:uFillTx/>
                <a:latin typeface="+mj-lt"/>
                <a:ea typeface="+mj-ea"/>
                <a:cs typeface="+mj-cs"/>
              </a:rPr>
              <a:t>Lightweight,</a:t>
            </a:r>
            <a:r>
              <a:rPr kumimoji="0" lang="en-US" sz="4400" b="1" i="0" u="none" strike="noStrike" kern="1200" cap="none" spc="0" normalizeH="0" noProof="0" dirty="0" smtClean="0">
                <a:ln>
                  <a:noFill/>
                </a:ln>
                <a:solidFill>
                  <a:srgbClr val="482806"/>
                </a:solidFill>
                <a:effectLst/>
                <a:uLnTx/>
                <a:uFillTx/>
                <a:latin typeface="+mj-lt"/>
                <a:ea typeface="+mj-ea"/>
                <a:cs typeface="+mj-cs"/>
              </a:rPr>
              <a:t> </a:t>
            </a:r>
            <a:r>
              <a:rPr lang="en-US" sz="4400" b="1" dirty="0" smtClean="0">
                <a:solidFill>
                  <a:srgbClr val="482806"/>
                </a:solidFill>
                <a:latin typeface="+mj-lt"/>
                <a:ea typeface="+mj-ea"/>
                <a:cs typeface="+mj-cs"/>
              </a:rPr>
              <a:t>Open Source</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482806"/>
                </a:solidFill>
                <a:effectLst/>
                <a:uLnTx/>
                <a:uFillTx/>
                <a:latin typeface="+mj-lt"/>
                <a:ea typeface="+mj-ea"/>
                <a:cs typeface="+mj-cs"/>
              </a:rPr>
              <a:t>Java EE </a:t>
            </a:r>
            <a:r>
              <a:rPr kumimoji="0" lang="en-US" sz="4400" b="1" i="0" u="none" strike="noStrike" kern="1200" cap="none" spc="0" normalizeH="0" baseline="0" noProof="0" dirty="0" err="1" smtClean="0">
                <a:ln>
                  <a:noFill/>
                </a:ln>
                <a:solidFill>
                  <a:srgbClr val="482806"/>
                </a:solidFill>
                <a:effectLst/>
                <a:uLnTx/>
                <a:uFillTx/>
                <a:latin typeface="+mj-lt"/>
                <a:ea typeface="+mj-ea"/>
                <a:cs typeface="+mj-cs"/>
              </a:rPr>
              <a:t>Appication</a:t>
            </a:r>
            <a:r>
              <a:rPr kumimoji="0" lang="en-US" sz="4400" b="1" i="0" u="none" strike="noStrike" kern="1200" cap="none" spc="0" normalizeH="0" noProof="0" dirty="0" smtClean="0">
                <a:ln>
                  <a:noFill/>
                </a:ln>
                <a:solidFill>
                  <a:srgbClr val="482806"/>
                </a:solidFill>
                <a:effectLst/>
                <a:uLnTx/>
                <a:uFillTx/>
                <a:latin typeface="+mj-lt"/>
                <a:ea typeface="+mj-ea"/>
                <a:cs typeface="+mj-cs"/>
              </a:rPr>
              <a:t> Server</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Feature Overview</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p>
          <a:p>
            <a:r>
              <a:rPr lang="en-US" dirty="0"/>
              <a:t>To support </a:t>
            </a:r>
            <a:r>
              <a:rPr lang="en-US" dirty="0" smtClean="0"/>
              <a:t>elastic</a:t>
            </a:r>
            <a:r>
              <a:rPr lang="en-US" dirty="0"/>
              <a:t>-server cloud, Resin maintains the following when servers are added and removed</a:t>
            </a:r>
            <a:r>
              <a:rPr lang="en-US" dirty="0" smtClean="0"/>
              <a:t>:</a:t>
            </a:r>
            <a:endParaRPr lang="en-US" dirty="0"/>
          </a:p>
          <a:p>
            <a:pPr lvl="1"/>
            <a:r>
              <a:rPr lang="en-US" dirty="0"/>
              <a:t>Data redundancy with a triad </a:t>
            </a:r>
            <a:r>
              <a:rPr lang="en-US" dirty="0" smtClean="0"/>
              <a:t>hub</a:t>
            </a:r>
            <a:endParaRPr lang="en-US" dirty="0"/>
          </a:p>
          <a:p>
            <a:pPr lvl="1"/>
            <a:r>
              <a:rPr lang="en-US" dirty="0"/>
              <a:t>Application deployment through a clustered transactional </a:t>
            </a:r>
            <a:r>
              <a:rPr lang="en-US" dirty="0" smtClean="0"/>
              <a:t>repository</a:t>
            </a:r>
            <a:endParaRPr lang="en-US" dirty="0"/>
          </a:p>
          <a:p>
            <a:pPr lvl="1"/>
            <a:r>
              <a:rPr lang="en-US" dirty="0"/>
              <a:t>Distributed caching and store for both servlet sessions and </a:t>
            </a:r>
            <a:r>
              <a:rPr lang="en-US" dirty="0" err="1" smtClean="0"/>
              <a:t>JCache</a:t>
            </a:r>
            <a:r>
              <a:rPr lang="en-US" dirty="0" smtClean="0"/>
              <a:t> caching (and </a:t>
            </a:r>
            <a:r>
              <a:rPr lang="en-US" dirty="0" err="1" smtClean="0"/>
              <a:t>Memcached</a:t>
            </a:r>
            <a:r>
              <a:rPr lang="en-US" dirty="0" smtClean="0"/>
              <a:t>)</a:t>
            </a:r>
            <a:endParaRPr lang="en-US" dirty="0"/>
          </a:p>
          <a:p>
            <a:pPr lvl="1"/>
            <a:r>
              <a:rPr lang="en-US" dirty="0"/>
              <a:t>Load balancing to the elastic </a:t>
            </a:r>
            <a:r>
              <a:rPr lang="en-US" dirty="0" smtClean="0"/>
              <a:t>spoke servers</a:t>
            </a:r>
            <a:endParaRPr lang="en-US" dirty="0"/>
          </a:p>
          <a:p>
            <a:pPr lvl="1"/>
            <a:r>
              <a:rPr lang="en-US" dirty="0"/>
              <a:t>Distributed management, sensing, and health </a:t>
            </a:r>
            <a:r>
              <a:rPr lang="en-US" dirty="0" smtClean="0"/>
              <a:t>checks</a:t>
            </a:r>
            <a:endParaRPr lang="en-US" dirty="0"/>
          </a:p>
          <a:p>
            <a:pPr lvl="1"/>
            <a:r>
              <a:rPr lang="en-US" dirty="0"/>
              <a:t>Elastic JMS message </a:t>
            </a:r>
            <a:r>
              <a:rPr lang="en-US" dirty="0" smtClean="0"/>
              <a:t>queues</a:t>
            </a:r>
            <a:endParaRPr lang="en-US" dirty="0"/>
          </a:p>
          <a:p>
            <a:endParaRPr lang="en-US" dirty="0"/>
          </a:p>
        </p:txBody>
      </p:sp>
    </p:spTree>
    <p:extLst>
      <p:ext uri="{BB962C8B-B14F-4D97-AF65-F5344CB8AC3E}">
        <p14:creationId xmlns:p14="http://schemas.microsoft.com/office/powerpoint/2010/main" val="12880425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Resin Simple Cluster</a:t>
            </a:r>
            <a:endParaRPr lang="en-US" sz="3600" dirty="0"/>
          </a:p>
        </p:txBody>
      </p:sp>
      <p:sp>
        <p:nvSpPr>
          <p:cNvPr id="22" name="Oval 21"/>
          <p:cNvSpPr/>
          <p:nvPr/>
        </p:nvSpPr>
        <p:spPr>
          <a:xfrm>
            <a:off x="1537434" y="1504549"/>
            <a:ext cx="2369387" cy="222738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4" name="Rectangle 3"/>
          <p:cNvSpPr/>
          <p:nvPr/>
        </p:nvSpPr>
        <p:spPr>
          <a:xfrm>
            <a:off x="1814416"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 1</a:t>
            </a:r>
            <a:endParaRPr lang="en-US" sz="1000" dirty="0"/>
          </a:p>
        </p:txBody>
      </p:sp>
      <p:sp>
        <p:nvSpPr>
          <p:cNvPr id="5" name="Rectangle 4"/>
          <p:cNvSpPr/>
          <p:nvPr/>
        </p:nvSpPr>
        <p:spPr>
          <a:xfrm>
            <a:off x="2419153" y="2847295"/>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a:t>
            </a:r>
          </a:p>
          <a:p>
            <a:pPr algn="ctr"/>
            <a:r>
              <a:rPr lang="en-US" sz="1000" dirty="0"/>
              <a:t>3</a:t>
            </a:r>
          </a:p>
        </p:txBody>
      </p:sp>
      <p:sp>
        <p:nvSpPr>
          <p:cNvPr id="6" name="Rectangle 5"/>
          <p:cNvSpPr/>
          <p:nvPr/>
        </p:nvSpPr>
        <p:spPr>
          <a:xfrm>
            <a:off x="3040009"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Triad </a:t>
            </a:r>
            <a:r>
              <a:rPr lang="en-US" sz="1000" dirty="0" smtClean="0"/>
              <a:t>Server</a:t>
            </a:r>
          </a:p>
          <a:p>
            <a:pPr algn="ctr"/>
            <a:r>
              <a:rPr lang="en-US" sz="1000" dirty="0"/>
              <a:t>2</a:t>
            </a:r>
          </a:p>
        </p:txBody>
      </p:sp>
      <p:cxnSp>
        <p:nvCxnSpPr>
          <p:cNvPr id="8" name="Straight Arrow Connector 7"/>
          <p:cNvCxnSpPr>
            <a:stCxn id="4" idx="3"/>
            <a:endCxn id="6" idx="1"/>
          </p:cNvCxnSpPr>
          <p:nvPr/>
        </p:nvCxnSpPr>
        <p:spPr>
          <a:xfrm>
            <a:off x="2435272" y="2320471"/>
            <a:ext cx="60473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3040009" y="2608362"/>
            <a:ext cx="310428"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2124844" y="2608362"/>
            <a:ext cx="294309"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432649" y="172106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A</a:t>
            </a:r>
          </a:p>
        </p:txBody>
      </p:sp>
      <p:sp>
        <p:nvSpPr>
          <p:cNvPr id="21" name="Rectangle 20"/>
          <p:cNvSpPr/>
          <p:nvPr/>
        </p:nvSpPr>
        <p:spPr>
          <a:xfrm>
            <a:off x="5053505"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C</a:t>
            </a:r>
          </a:p>
        </p:txBody>
      </p:sp>
      <p:sp>
        <p:nvSpPr>
          <p:cNvPr id="23" name="Left-Right Arrow 22"/>
          <p:cNvSpPr/>
          <p:nvPr/>
        </p:nvSpPr>
        <p:spPr>
          <a:xfrm>
            <a:off x="3906820" y="2542131"/>
            <a:ext cx="4627381" cy="3051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Spokes Servers are connected to each Triad member</a:t>
            </a:r>
          </a:p>
        </p:txBody>
      </p:sp>
      <p:cxnSp>
        <p:nvCxnSpPr>
          <p:cNvPr id="24" name="Straight Arrow Connector 23"/>
          <p:cNvCxnSpPr/>
          <p:nvPr/>
        </p:nvCxnSpPr>
        <p:spPr>
          <a:xfrm>
            <a:off x="4743077" y="2296846"/>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63933" y="2741698"/>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522842"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B</a:t>
            </a:r>
          </a:p>
        </p:txBody>
      </p:sp>
      <p:cxnSp>
        <p:nvCxnSpPr>
          <p:cNvPr id="20" name="Straight Arrow Connector 19"/>
          <p:cNvCxnSpPr/>
          <p:nvPr/>
        </p:nvCxnSpPr>
        <p:spPr>
          <a:xfrm>
            <a:off x="5833270"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096220"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D</a:t>
            </a:r>
          </a:p>
        </p:txBody>
      </p:sp>
      <p:cxnSp>
        <p:nvCxnSpPr>
          <p:cNvPr id="29" name="Straight Arrow Connector 28"/>
          <p:cNvCxnSpPr/>
          <p:nvPr/>
        </p:nvCxnSpPr>
        <p:spPr>
          <a:xfrm>
            <a:off x="6359170"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Frame 31"/>
          <p:cNvSpPr/>
          <p:nvPr/>
        </p:nvSpPr>
        <p:spPr>
          <a:xfrm>
            <a:off x="1119696" y="954601"/>
            <a:ext cx="7567104" cy="305752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p:cNvSpPr/>
          <p:nvPr/>
        </p:nvSpPr>
        <p:spPr>
          <a:xfrm>
            <a:off x="1814416" y="4854906"/>
            <a:ext cx="6506134"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Resin HTTP Load balancer</a:t>
            </a:r>
            <a:endParaRPr lang="en-US" dirty="0"/>
          </a:p>
        </p:txBody>
      </p:sp>
      <p:cxnSp>
        <p:nvCxnSpPr>
          <p:cNvPr id="7" name="Straight Arrow Connector 6"/>
          <p:cNvCxnSpPr/>
          <p:nvPr/>
        </p:nvCxnSpPr>
        <p:spPr>
          <a:xfrm flipV="1">
            <a:off x="3040009" y="3423078"/>
            <a:ext cx="1" cy="143182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endCxn id="4" idx="2"/>
          </p:cNvCxnSpPr>
          <p:nvPr/>
        </p:nvCxnSpPr>
        <p:spPr>
          <a:xfrm flipV="1">
            <a:off x="2124844" y="2608363"/>
            <a:ext cx="0" cy="2246544"/>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V="1">
            <a:off x="3453539" y="2445259"/>
            <a:ext cx="0" cy="240964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4565033" y="2296846"/>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a:endCxn id="21" idx="2"/>
          </p:cNvCxnSpPr>
          <p:nvPr/>
        </p:nvCxnSpPr>
        <p:spPr>
          <a:xfrm flipV="1">
            <a:off x="5345418" y="362899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p:nvPr/>
        </p:nvCxnSpPr>
        <p:spPr>
          <a:xfrm flipV="1">
            <a:off x="6002984" y="2296847"/>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8" name="Straight Arrow Connector 47"/>
          <p:cNvCxnSpPr/>
          <p:nvPr/>
        </p:nvCxnSpPr>
        <p:spPr>
          <a:xfrm flipV="1">
            <a:off x="6449600"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nvGrpSpPr>
          <p:cNvPr id="58" name="Group 57"/>
          <p:cNvGrpSpPr/>
          <p:nvPr/>
        </p:nvGrpSpPr>
        <p:grpSpPr>
          <a:xfrm>
            <a:off x="5118967" y="1046597"/>
            <a:ext cx="2737585" cy="3818440"/>
            <a:chOff x="5118967" y="1046597"/>
            <a:chExt cx="2737585" cy="3818440"/>
          </a:xfrm>
        </p:grpSpPr>
        <p:grpSp>
          <p:nvGrpSpPr>
            <p:cNvPr id="56" name="Group 55"/>
            <p:cNvGrpSpPr/>
            <p:nvPr/>
          </p:nvGrpSpPr>
          <p:grpSpPr>
            <a:xfrm>
              <a:off x="6614840" y="1744690"/>
              <a:ext cx="1241712" cy="3120347"/>
              <a:chOff x="6614840" y="1744690"/>
              <a:chExt cx="1241712" cy="3120347"/>
            </a:xfrm>
          </p:grpSpPr>
          <p:sp>
            <p:nvSpPr>
              <p:cNvPr id="49" name="Rectangle 48"/>
              <p:cNvSpPr/>
              <p:nvPr/>
            </p:nvSpPr>
            <p:spPr>
              <a:xfrm>
                <a:off x="7235696" y="3063343"/>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F</a:t>
                </a:r>
              </a:p>
            </p:txBody>
          </p:sp>
          <p:cxnSp>
            <p:nvCxnSpPr>
              <p:cNvPr id="50" name="Straight Arrow Connector 49"/>
              <p:cNvCxnSpPr/>
              <p:nvPr/>
            </p:nvCxnSpPr>
            <p:spPr>
              <a:xfrm>
                <a:off x="7546124"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614840"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E</a:t>
                </a:r>
              </a:p>
            </p:txBody>
          </p:sp>
          <p:cxnSp>
            <p:nvCxnSpPr>
              <p:cNvPr id="52" name="Straight Arrow Connector 51"/>
              <p:cNvCxnSpPr/>
              <p:nvPr/>
            </p:nvCxnSpPr>
            <p:spPr>
              <a:xfrm>
                <a:off x="6925268"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6795014" y="2320472"/>
                <a:ext cx="23424" cy="2544565"/>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p:nvPr/>
            </p:nvCxnSpPr>
            <p:spPr>
              <a:xfrm flipV="1">
                <a:off x="7536866"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sp>
          <p:nvSpPr>
            <p:cNvPr id="57" name="TextBox 56"/>
            <p:cNvSpPr txBox="1"/>
            <p:nvPr/>
          </p:nvSpPr>
          <p:spPr>
            <a:xfrm>
              <a:off x="5118967" y="1046597"/>
              <a:ext cx="2351926" cy="646331"/>
            </a:xfrm>
            <a:prstGeom prst="rect">
              <a:avLst/>
            </a:prstGeom>
            <a:noFill/>
          </p:spPr>
          <p:txBody>
            <a:bodyPr wrap="none" rtlCol="0">
              <a:spAutoFit/>
            </a:bodyPr>
            <a:lstStyle/>
            <a:p>
              <a:r>
                <a:rPr lang="en-US" dirty="0" smtClean="0"/>
                <a:t>Dynamic Spoke servers</a:t>
              </a:r>
            </a:p>
            <a:p>
              <a:endParaRPr lang="en-US" dirty="0"/>
            </a:p>
          </p:txBody>
        </p:sp>
      </p:grpSp>
      <p:sp>
        <p:nvSpPr>
          <p:cNvPr id="3" name="TextBox 2"/>
          <p:cNvSpPr txBox="1"/>
          <p:nvPr/>
        </p:nvSpPr>
        <p:spPr>
          <a:xfrm>
            <a:off x="1478282" y="1097314"/>
            <a:ext cx="1980029" cy="369332"/>
          </a:xfrm>
          <a:prstGeom prst="rect">
            <a:avLst/>
          </a:prstGeom>
          <a:noFill/>
        </p:spPr>
        <p:txBody>
          <a:bodyPr wrap="none" rtlCol="0">
            <a:spAutoFit/>
          </a:bodyPr>
          <a:lstStyle/>
          <a:p>
            <a:r>
              <a:rPr lang="en-US" dirty="0" smtClean="0"/>
              <a:t>Static Triad Servers</a:t>
            </a:r>
            <a:endParaRPr lang="en-US" dirty="0"/>
          </a:p>
        </p:txBody>
      </p:sp>
      <p:sp>
        <p:nvSpPr>
          <p:cNvPr id="39" name="TextBox 38"/>
          <p:cNvSpPr txBox="1"/>
          <p:nvPr/>
        </p:nvSpPr>
        <p:spPr>
          <a:xfrm>
            <a:off x="2413580" y="1663249"/>
            <a:ext cx="571040" cy="369332"/>
          </a:xfrm>
          <a:prstGeom prst="rect">
            <a:avLst/>
          </a:prstGeom>
          <a:noFill/>
        </p:spPr>
        <p:txBody>
          <a:bodyPr wrap="none" rtlCol="0">
            <a:spAutoFit/>
          </a:bodyPr>
          <a:lstStyle/>
          <a:p>
            <a:r>
              <a:rPr lang="en-US" dirty="0" smtClean="0"/>
              <a:t>Hub</a:t>
            </a:r>
            <a:endParaRPr lang="en-US" dirty="0"/>
          </a:p>
        </p:txBody>
      </p:sp>
    </p:spTree>
    <p:extLst>
      <p:ext uri="{BB962C8B-B14F-4D97-AF65-F5344CB8AC3E}">
        <p14:creationId xmlns:p14="http://schemas.microsoft.com/office/powerpoint/2010/main" val="3519464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always there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Clustering </a:t>
            </a:r>
            <a:r>
              <a:rPr lang="en-US" dirty="0"/>
              <a:t>is always </a:t>
            </a:r>
            <a:r>
              <a:rPr lang="en-US" dirty="0" smtClean="0"/>
              <a:t>enabled</a:t>
            </a:r>
          </a:p>
          <a:p>
            <a:r>
              <a:rPr lang="en-US" dirty="0" smtClean="0"/>
              <a:t>Even </a:t>
            </a:r>
            <a:r>
              <a:rPr lang="en-US" dirty="0"/>
              <a:t>if you </a:t>
            </a:r>
            <a:r>
              <a:rPr lang="en-US" dirty="0" smtClean="0"/>
              <a:t>have single </a:t>
            </a:r>
            <a:r>
              <a:rPr lang="en-US" dirty="0"/>
              <a:t>server, that server belongs to </a:t>
            </a:r>
            <a:r>
              <a:rPr lang="en-US" dirty="0" smtClean="0"/>
              <a:t>a cluster</a:t>
            </a:r>
          </a:p>
          <a:p>
            <a:r>
              <a:rPr lang="en-US" dirty="0" smtClean="0"/>
              <a:t>As </a:t>
            </a:r>
            <a:r>
              <a:rPr lang="en-US" dirty="0"/>
              <a:t>you add more servers, the servers are added to the </a:t>
            </a:r>
            <a:r>
              <a:rPr lang="en-US" dirty="0" smtClean="0"/>
              <a:t>cluster</a:t>
            </a:r>
          </a:p>
          <a:p>
            <a:r>
              <a:rPr lang="en-US" dirty="0" smtClean="0"/>
              <a:t>Added servers automatically </a:t>
            </a:r>
            <a:r>
              <a:rPr lang="en-US" dirty="0"/>
              <a:t>gain benefits like </a:t>
            </a:r>
            <a:endParaRPr lang="en-US" dirty="0" smtClean="0"/>
          </a:p>
          <a:p>
            <a:pPr lvl="1"/>
            <a:r>
              <a:rPr lang="en-US" dirty="0" smtClean="0"/>
              <a:t>clustered </a:t>
            </a:r>
            <a:r>
              <a:rPr lang="en-US" dirty="0"/>
              <a:t>health monitoring, </a:t>
            </a:r>
            <a:endParaRPr lang="en-US" dirty="0" smtClean="0"/>
          </a:p>
          <a:p>
            <a:pPr lvl="1"/>
            <a:r>
              <a:rPr lang="en-US" dirty="0" smtClean="0"/>
              <a:t>heartbeats</a:t>
            </a:r>
            <a:r>
              <a:rPr lang="en-US" dirty="0"/>
              <a:t>, </a:t>
            </a:r>
            <a:endParaRPr lang="en-US" dirty="0" smtClean="0"/>
          </a:p>
          <a:p>
            <a:pPr lvl="1"/>
            <a:r>
              <a:rPr lang="en-US" dirty="0" smtClean="0"/>
              <a:t>distributed </a:t>
            </a:r>
            <a:r>
              <a:rPr lang="en-US" dirty="0"/>
              <a:t>management, </a:t>
            </a:r>
            <a:endParaRPr lang="en-US" dirty="0" smtClean="0"/>
          </a:p>
          <a:p>
            <a:pPr lvl="1"/>
            <a:r>
              <a:rPr lang="en-US" dirty="0" smtClean="0"/>
              <a:t>triple </a:t>
            </a:r>
            <a:r>
              <a:rPr lang="en-US" dirty="0"/>
              <a:t>redundancy, </a:t>
            </a:r>
            <a:endParaRPr lang="en-US" dirty="0" smtClean="0"/>
          </a:p>
          <a:p>
            <a:pPr lvl="1"/>
            <a:r>
              <a:rPr lang="en-US" dirty="0" smtClean="0"/>
              <a:t>and </a:t>
            </a:r>
            <a:r>
              <a:rPr lang="en-US" dirty="0"/>
              <a:t>distributed </a:t>
            </a:r>
            <a:r>
              <a:rPr lang="en-US" dirty="0" smtClean="0"/>
              <a:t>versioned deployment</a:t>
            </a:r>
            <a:endParaRPr lang="en-US" dirty="0"/>
          </a:p>
          <a:p>
            <a:endParaRPr lang="en-US" dirty="0"/>
          </a:p>
        </p:txBody>
      </p:sp>
    </p:spTree>
    <p:extLst>
      <p:ext uri="{BB962C8B-B14F-4D97-AF65-F5344CB8AC3E}">
        <p14:creationId xmlns:p14="http://schemas.microsoft.com/office/powerpoint/2010/main" val="25939546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Clustering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HTTP </a:t>
            </a:r>
            <a:r>
              <a:rPr lang="en-US" dirty="0"/>
              <a:t>Load balancing and </a:t>
            </a:r>
            <a:r>
              <a:rPr lang="en-US" dirty="0" smtClean="0"/>
              <a:t>failover</a:t>
            </a:r>
            <a:endParaRPr lang="en-US" dirty="0"/>
          </a:p>
          <a:p>
            <a:r>
              <a:rPr lang="en-US" dirty="0"/>
              <a:t>Elastic servers: adding and removing servers </a:t>
            </a:r>
            <a:r>
              <a:rPr lang="en-US" dirty="0" smtClean="0"/>
              <a:t>dynamically</a:t>
            </a:r>
            <a:endParaRPr lang="en-US" dirty="0"/>
          </a:p>
          <a:p>
            <a:r>
              <a:rPr lang="en-US" dirty="0"/>
              <a:t>Distributed deployment and versioning of applications.</a:t>
            </a:r>
          </a:p>
          <a:p>
            <a:r>
              <a:rPr lang="en-US" dirty="0"/>
              <a:t>A triple-redundant triad as the reliable cluster </a:t>
            </a:r>
            <a:r>
              <a:rPr lang="en-US" dirty="0" smtClean="0"/>
              <a:t>hub</a:t>
            </a:r>
            <a:endParaRPr lang="en-US" dirty="0"/>
          </a:p>
          <a:p>
            <a:r>
              <a:rPr lang="en-US" dirty="0"/>
              <a:t>Heartbeat monitoring of all servers in the </a:t>
            </a:r>
            <a:r>
              <a:rPr lang="en-US" dirty="0" smtClean="0"/>
              <a:t>cluster</a:t>
            </a:r>
            <a:endParaRPr lang="en-US" dirty="0"/>
          </a:p>
          <a:p>
            <a:r>
              <a:rPr lang="en-US" dirty="0"/>
              <a:t>Health sensors, metering and statistics across the </a:t>
            </a:r>
            <a:r>
              <a:rPr lang="en-US" dirty="0" smtClean="0"/>
              <a:t>cluster</a:t>
            </a:r>
            <a:endParaRPr lang="en-US" dirty="0"/>
          </a:p>
          <a:p>
            <a:r>
              <a:rPr lang="en-US" dirty="0"/>
              <a:t>Clustered JMS queues and </a:t>
            </a:r>
            <a:r>
              <a:rPr lang="en-US" dirty="0" smtClean="0"/>
              <a:t>topics</a:t>
            </a:r>
            <a:endParaRPr lang="en-US" dirty="0"/>
          </a:p>
          <a:p>
            <a:r>
              <a:rPr lang="en-US" dirty="0"/>
              <a:t>Distributed JMX </a:t>
            </a:r>
            <a:r>
              <a:rPr lang="en-US" dirty="0" smtClean="0"/>
              <a:t>management</a:t>
            </a:r>
            <a:endParaRPr lang="en-US" dirty="0"/>
          </a:p>
          <a:p>
            <a:r>
              <a:rPr lang="en-US" dirty="0"/>
              <a:t>Clustered caches and distributed </a:t>
            </a:r>
            <a:r>
              <a:rPr lang="en-US" dirty="0" smtClean="0"/>
              <a:t>sessions</a:t>
            </a:r>
            <a:endParaRPr lang="en-US" dirty="0"/>
          </a:p>
        </p:txBody>
      </p:sp>
    </p:spTree>
    <p:extLst>
      <p:ext uri="{BB962C8B-B14F-4D97-AF65-F5344CB8AC3E}">
        <p14:creationId xmlns:p14="http://schemas.microsoft.com/office/powerpoint/2010/main" val="10472289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need clustering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most </a:t>
            </a:r>
            <a:r>
              <a:rPr lang="en-US" dirty="0"/>
              <a:t>web applications start </a:t>
            </a:r>
            <a:r>
              <a:rPr lang="en-US" dirty="0" smtClean="0"/>
              <a:t>with a </a:t>
            </a:r>
            <a:r>
              <a:rPr lang="en-US" dirty="0"/>
              <a:t>single server, </a:t>
            </a:r>
            <a:r>
              <a:rPr lang="en-US" dirty="0" smtClean="0"/>
              <a:t>at least during development</a:t>
            </a:r>
            <a:endParaRPr lang="en-US" dirty="0"/>
          </a:p>
          <a:p>
            <a:r>
              <a:rPr lang="en-US" dirty="0" smtClean="0"/>
              <a:t>Later severs get added for </a:t>
            </a:r>
            <a:r>
              <a:rPr lang="en-US" dirty="0"/>
              <a:t>increased </a:t>
            </a:r>
            <a:r>
              <a:rPr lang="en-US" dirty="0" smtClean="0"/>
              <a:t>performance and/or reliability</a:t>
            </a:r>
          </a:p>
          <a:p>
            <a:r>
              <a:rPr lang="en-US" dirty="0" smtClean="0"/>
              <a:t>Developers are familiar with single server deployment</a:t>
            </a:r>
          </a:p>
          <a:p>
            <a:r>
              <a:rPr lang="en-US" dirty="0" smtClean="0"/>
              <a:t>As </a:t>
            </a:r>
            <a:r>
              <a:rPr lang="en-US" dirty="0"/>
              <a:t>web </a:t>
            </a:r>
            <a:r>
              <a:rPr lang="en-US" dirty="0" smtClean="0"/>
              <a:t>application usage grows </a:t>
            </a:r>
          </a:p>
          <a:p>
            <a:pPr lvl="1"/>
            <a:r>
              <a:rPr lang="en-US" dirty="0" smtClean="0"/>
              <a:t>Single server can have hardware </a:t>
            </a:r>
            <a:r>
              <a:rPr lang="en-US" dirty="0"/>
              <a:t>limitations </a:t>
            </a:r>
            <a:r>
              <a:rPr lang="en-US" dirty="0" smtClean="0"/>
              <a:t>especially if more than one app is hosted on app server</a:t>
            </a:r>
          </a:p>
          <a:p>
            <a:pPr lvl="1"/>
            <a:r>
              <a:rPr lang="en-US" dirty="0" smtClean="0"/>
              <a:t>Hardware limits can occur like </a:t>
            </a:r>
            <a:r>
              <a:rPr lang="en-US" dirty="0"/>
              <a:t>chronic high CPU and memory usage </a:t>
            </a:r>
            <a:r>
              <a:rPr lang="en-US" dirty="0" smtClean="0"/>
              <a:t>etc.</a:t>
            </a:r>
          </a:p>
          <a:p>
            <a:pPr lvl="1"/>
            <a:r>
              <a:rPr lang="en-US" dirty="0" smtClean="0"/>
              <a:t>Other resources can be adversely impacted</a:t>
            </a:r>
            <a:endParaRPr lang="en-US" dirty="0"/>
          </a:p>
          <a:p>
            <a:endParaRPr lang="en-US" dirty="0"/>
          </a:p>
          <a:p>
            <a:endParaRPr lang="en-US" dirty="0"/>
          </a:p>
        </p:txBody>
      </p:sp>
    </p:spTree>
    <p:extLst>
      <p:ext uri="{BB962C8B-B14F-4D97-AF65-F5344CB8AC3E}">
        <p14:creationId xmlns:p14="http://schemas.microsoft.com/office/powerpoint/2010/main" val="2290322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Server load balancing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Server </a:t>
            </a:r>
            <a:r>
              <a:rPr lang="en-US" dirty="0"/>
              <a:t>load-balancing solves </a:t>
            </a:r>
            <a:r>
              <a:rPr lang="en-US" dirty="0" smtClean="0"/>
              <a:t>scaling </a:t>
            </a:r>
            <a:r>
              <a:rPr lang="en-US" dirty="0"/>
              <a:t>problem </a:t>
            </a:r>
            <a:endParaRPr lang="en-US" dirty="0" smtClean="0"/>
          </a:p>
          <a:p>
            <a:pPr lvl="1"/>
            <a:r>
              <a:rPr lang="en-US" dirty="0" smtClean="0"/>
              <a:t>lets </a:t>
            </a:r>
            <a:r>
              <a:rPr lang="en-US" dirty="0"/>
              <a:t>you deploy a single web </a:t>
            </a:r>
            <a:r>
              <a:rPr lang="en-US" dirty="0" smtClean="0"/>
              <a:t>app </a:t>
            </a:r>
            <a:r>
              <a:rPr lang="en-US" dirty="0"/>
              <a:t>to more than one physical </a:t>
            </a:r>
            <a:r>
              <a:rPr lang="en-US" dirty="0" smtClean="0"/>
              <a:t>machine</a:t>
            </a:r>
          </a:p>
          <a:p>
            <a:pPr lvl="1"/>
            <a:r>
              <a:rPr lang="en-US" dirty="0" smtClean="0"/>
              <a:t>Machines share </a:t>
            </a:r>
            <a:r>
              <a:rPr lang="en-US" dirty="0"/>
              <a:t>the web application </a:t>
            </a:r>
            <a:r>
              <a:rPr lang="en-US" dirty="0" smtClean="0"/>
              <a:t>traffic</a:t>
            </a:r>
            <a:endParaRPr lang="en-US" dirty="0"/>
          </a:p>
          <a:p>
            <a:pPr lvl="1"/>
            <a:r>
              <a:rPr lang="en-US" dirty="0" smtClean="0"/>
              <a:t>Reducing total </a:t>
            </a:r>
            <a:r>
              <a:rPr lang="en-US" dirty="0"/>
              <a:t>workload on a single machine and providing better performance from the perspective of the </a:t>
            </a:r>
            <a:r>
              <a:rPr lang="en-US" dirty="0" smtClean="0"/>
              <a:t>user</a:t>
            </a:r>
          </a:p>
          <a:p>
            <a:r>
              <a:rPr lang="en-US" dirty="0" smtClean="0"/>
              <a:t>load</a:t>
            </a:r>
            <a:r>
              <a:rPr lang="en-US" dirty="0"/>
              <a:t>-balancing </a:t>
            </a:r>
            <a:r>
              <a:rPr lang="en-US" dirty="0" smtClean="0"/>
              <a:t>achieved </a:t>
            </a:r>
            <a:r>
              <a:rPr lang="en-US" dirty="0"/>
              <a:t>by </a:t>
            </a:r>
            <a:r>
              <a:rPr lang="en-US" dirty="0" smtClean="0"/>
              <a:t>redirecting </a:t>
            </a:r>
            <a:r>
              <a:rPr lang="en-US" dirty="0"/>
              <a:t>network traffic across multiple machines </a:t>
            </a:r>
            <a:r>
              <a:rPr lang="en-US" dirty="0" smtClean="0"/>
              <a:t>via </a:t>
            </a:r>
            <a:r>
              <a:rPr lang="en-US" dirty="0"/>
              <a:t>a hardware or software load-balancer </a:t>
            </a:r>
            <a:endParaRPr lang="en-US" dirty="0" smtClean="0"/>
          </a:p>
          <a:p>
            <a:r>
              <a:rPr lang="en-US" b="1" i="1" dirty="0" smtClean="0"/>
              <a:t>Resin supports software load balancer as well as hardware load balancers </a:t>
            </a:r>
          </a:p>
          <a:p>
            <a:r>
              <a:rPr lang="en-US" dirty="0" smtClean="0"/>
              <a:t>Load</a:t>
            </a:r>
            <a:r>
              <a:rPr lang="en-US" dirty="0"/>
              <a:t>-balancing </a:t>
            </a:r>
            <a:r>
              <a:rPr lang="en-US" dirty="0" smtClean="0"/>
              <a:t>increases reliability</a:t>
            </a:r>
            <a:r>
              <a:rPr lang="en-US" dirty="0"/>
              <a:t>/up-time </a:t>
            </a:r>
            <a:endParaRPr lang="en-US" dirty="0" smtClean="0"/>
          </a:p>
          <a:p>
            <a:pPr lvl="1"/>
            <a:r>
              <a:rPr lang="en-US" dirty="0" smtClean="0"/>
              <a:t>if </a:t>
            </a:r>
            <a:r>
              <a:rPr lang="en-US" dirty="0"/>
              <a:t>one or more servers go down </a:t>
            </a:r>
            <a:r>
              <a:rPr lang="en-US" dirty="0" smtClean="0"/>
              <a:t>for maintenance or due to failure,</a:t>
            </a:r>
          </a:p>
          <a:p>
            <a:pPr lvl="1"/>
            <a:r>
              <a:rPr lang="en-US" dirty="0" smtClean="0"/>
              <a:t>other </a:t>
            </a:r>
            <a:r>
              <a:rPr lang="en-US" dirty="0"/>
              <a:t>servers can still continue to handle </a:t>
            </a:r>
            <a:r>
              <a:rPr lang="en-US" dirty="0" smtClean="0"/>
              <a:t>traffic</a:t>
            </a:r>
          </a:p>
          <a:p>
            <a:r>
              <a:rPr lang="en-US" dirty="0" smtClean="0"/>
              <a:t>With </a:t>
            </a:r>
            <a:r>
              <a:rPr lang="en-US" dirty="0"/>
              <a:t>a single server application, any down-time is directly visible to the user, drastically decreasing </a:t>
            </a:r>
            <a:r>
              <a:rPr lang="en-US" dirty="0" smtClean="0"/>
              <a:t>reliability</a:t>
            </a:r>
            <a:endParaRPr lang="en-US" dirty="0"/>
          </a:p>
          <a:p>
            <a:endParaRPr lang="en-US" dirty="0"/>
          </a:p>
        </p:txBody>
      </p:sp>
    </p:spTree>
    <p:extLst>
      <p:ext uri="{BB962C8B-B14F-4D97-AF65-F5344CB8AC3E}">
        <p14:creationId xmlns:p14="http://schemas.microsoft.com/office/powerpoint/2010/main" val="37958812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Clustered Deployment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Cluster deployment</a:t>
            </a:r>
          </a:p>
          <a:p>
            <a:pPr lvl="1"/>
            <a:r>
              <a:rPr lang="en-US" dirty="0" smtClean="0"/>
              <a:t>Resin's allows deploying web applications to the entire cluster</a:t>
            </a:r>
          </a:p>
          <a:p>
            <a:pPr lvl="1"/>
            <a:r>
              <a:rPr lang="en-US" dirty="0" smtClean="0"/>
              <a:t>Allows </a:t>
            </a:r>
            <a:r>
              <a:rPr lang="en-US" dirty="0"/>
              <a:t>updating new versions of your application to all </a:t>
            </a:r>
            <a:r>
              <a:rPr lang="en-US" dirty="0" smtClean="0"/>
              <a:t>servers in cluster</a:t>
            </a:r>
          </a:p>
          <a:p>
            <a:r>
              <a:rPr lang="en-US" dirty="0"/>
              <a:t>Cluster </a:t>
            </a:r>
            <a:r>
              <a:rPr lang="en-US" dirty="0" smtClean="0"/>
              <a:t>deployment versioning</a:t>
            </a:r>
            <a:endParaRPr lang="en-US" dirty="0"/>
          </a:p>
          <a:p>
            <a:pPr lvl="1"/>
            <a:r>
              <a:rPr lang="en-US" dirty="0" smtClean="0"/>
              <a:t>Verify </a:t>
            </a:r>
            <a:r>
              <a:rPr lang="en-US" dirty="0"/>
              <a:t>that all servers in the cluster are running the same </a:t>
            </a:r>
            <a:r>
              <a:rPr lang="en-US" dirty="0" smtClean="0"/>
              <a:t>version</a:t>
            </a:r>
          </a:p>
          <a:p>
            <a:pPr lvl="1"/>
            <a:r>
              <a:rPr lang="en-US" dirty="0" smtClean="0"/>
              <a:t>When </a:t>
            </a:r>
            <a:r>
              <a:rPr lang="en-US" dirty="0"/>
              <a:t>a new </a:t>
            </a:r>
            <a:r>
              <a:rPr lang="en-US" dirty="0" smtClean="0"/>
              <a:t>version deploys, all </a:t>
            </a:r>
            <a:r>
              <a:rPr lang="en-US" dirty="0"/>
              <a:t>servers have an identical copy, </a:t>
            </a:r>
            <a:r>
              <a:rPr lang="en-US" dirty="0" smtClean="0"/>
              <a:t>then the new app is validated and if successful new app is available on every server in the cluster</a:t>
            </a:r>
          </a:p>
          <a:p>
            <a:pPr lvl="1"/>
            <a:r>
              <a:rPr lang="en-US" dirty="0" smtClean="0"/>
              <a:t>clustered </a:t>
            </a:r>
            <a:r>
              <a:rPr lang="en-US" dirty="0"/>
              <a:t>deployment is reliable across failures because its built on a transactional version control system (</a:t>
            </a:r>
            <a:r>
              <a:rPr lang="en-US" dirty="0" err="1"/>
              <a:t>Git</a:t>
            </a:r>
            <a:r>
              <a:rPr lang="en-US" dirty="0" smtClean="0"/>
              <a:t>)</a:t>
            </a:r>
            <a:endParaRPr lang="en-US" dirty="0"/>
          </a:p>
          <a:p>
            <a:r>
              <a:rPr lang="en-US" dirty="0" smtClean="0"/>
              <a:t>New servers checks </a:t>
            </a:r>
            <a:r>
              <a:rPr lang="en-US" dirty="0"/>
              <a:t>with the </a:t>
            </a:r>
            <a:r>
              <a:rPr lang="en-US" dirty="0" smtClean="0"/>
              <a:t>cluster (redundant triad) </a:t>
            </a:r>
            <a:r>
              <a:rPr lang="en-US" dirty="0"/>
              <a:t>for </a:t>
            </a:r>
            <a:r>
              <a:rPr lang="en-US" dirty="0" smtClean="0"/>
              <a:t>latest version of applications version</a:t>
            </a:r>
            <a:endParaRPr lang="en-US" dirty="0"/>
          </a:p>
          <a:p>
            <a:pPr lvl="1"/>
            <a:r>
              <a:rPr lang="en-US" dirty="0" smtClean="0"/>
              <a:t>Whenever a server comes up it checks for latest version of applications</a:t>
            </a:r>
          </a:p>
          <a:p>
            <a:pPr lvl="1"/>
            <a:r>
              <a:rPr lang="en-US" dirty="0" smtClean="0"/>
              <a:t>Application versions consistent across cluster</a:t>
            </a:r>
            <a:endParaRPr lang="en-US" dirty="0"/>
          </a:p>
        </p:txBody>
      </p:sp>
    </p:spTree>
    <p:extLst>
      <p:ext uri="{BB962C8B-B14F-4D97-AF65-F5344CB8AC3E}">
        <p14:creationId xmlns:p14="http://schemas.microsoft.com/office/powerpoint/2010/main" val="9509841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Stateful</a:t>
            </a:r>
            <a:r>
              <a:rPr lang="en-US" dirty="0" smtClean="0"/>
              <a:t> Web Applications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web applications were </a:t>
            </a:r>
            <a:r>
              <a:rPr lang="en-US" dirty="0" smtClean="0"/>
              <a:t>stateless</a:t>
            </a:r>
            <a:r>
              <a:rPr lang="en-US" dirty="0"/>
              <a:t>, load-balancing alone </a:t>
            </a:r>
            <a:r>
              <a:rPr lang="en-US" dirty="0" smtClean="0"/>
              <a:t>do the trick for scalability</a:t>
            </a:r>
          </a:p>
          <a:p>
            <a:r>
              <a:rPr lang="en-US" dirty="0" smtClean="0"/>
              <a:t>Many </a:t>
            </a:r>
            <a:r>
              <a:rPr lang="en-US" dirty="0"/>
              <a:t>web applications are relatively heavily </a:t>
            </a:r>
            <a:r>
              <a:rPr lang="en-US" dirty="0" err="1"/>
              <a:t>stateful</a:t>
            </a:r>
            <a:r>
              <a:rPr lang="en-US" dirty="0"/>
              <a:t>. </a:t>
            </a:r>
            <a:endParaRPr lang="en-US" dirty="0" smtClean="0"/>
          </a:p>
          <a:p>
            <a:pPr lvl="1"/>
            <a:r>
              <a:rPr lang="en-US" dirty="0" smtClean="0"/>
              <a:t>Even </a:t>
            </a:r>
            <a:r>
              <a:rPr lang="en-US" dirty="0"/>
              <a:t>very simple web applications use the HTTP session to keep track of current login, shopping-cart-like functionality and so on. </a:t>
            </a:r>
          </a:p>
          <a:p>
            <a:pPr lvl="1"/>
            <a:r>
              <a:rPr lang="en-US" dirty="0" smtClean="0"/>
              <a:t>JSF </a:t>
            </a:r>
            <a:r>
              <a:rPr lang="en-US" dirty="0"/>
              <a:t>and Wicket </a:t>
            </a:r>
            <a:r>
              <a:rPr lang="en-US" dirty="0" smtClean="0"/>
              <a:t>heavily </a:t>
            </a:r>
            <a:r>
              <a:rPr lang="en-US" dirty="0"/>
              <a:t>use </a:t>
            </a:r>
            <a:r>
              <a:rPr lang="en-US" dirty="0" smtClean="0"/>
              <a:t> HTTP </a:t>
            </a:r>
            <a:r>
              <a:rPr lang="en-US" dirty="0"/>
              <a:t>session </a:t>
            </a:r>
            <a:r>
              <a:rPr lang="en-US" dirty="0" smtClean="0"/>
              <a:t>a lot</a:t>
            </a:r>
          </a:p>
          <a:p>
            <a:pPr lvl="1"/>
            <a:r>
              <a:rPr lang="en-US" dirty="0" smtClean="0"/>
              <a:t>CDI and Seam also have a lot of conversational state stored in HTTP session</a:t>
            </a:r>
          </a:p>
          <a:p>
            <a:r>
              <a:rPr lang="en-US" dirty="0" smtClean="0"/>
              <a:t>When </a:t>
            </a:r>
            <a:r>
              <a:rPr lang="en-US" dirty="0" err="1" smtClean="0"/>
              <a:t>stateful</a:t>
            </a:r>
            <a:r>
              <a:rPr lang="en-US" dirty="0" smtClean="0"/>
              <a:t> web </a:t>
            </a:r>
            <a:r>
              <a:rPr lang="en-US" dirty="0"/>
              <a:t>applications are load-balanced, </a:t>
            </a:r>
            <a:r>
              <a:rPr lang="en-US" dirty="0" smtClean="0"/>
              <a:t>HTTP sessions are shared </a:t>
            </a:r>
            <a:r>
              <a:rPr lang="en-US" dirty="0"/>
              <a:t>across application </a:t>
            </a:r>
            <a:r>
              <a:rPr lang="en-US" dirty="0" smtClean="0"/>
              <a:t>servers</a:t>
            </a:r>
          </a:p>
          <a:p>
            <a:r>
              <a:rPr lang="en-US" dirty="0" smtClean="0"/>
              <a:t>You can use a sticky session to pin a session to a server</a:t>
            </a:r>
          </a:p>
          <a:p>
            <a:pPr lvl="1"/>
            <a:r>
              <a:rPr lang="en-US" dirty="0" smtClean="0"/>
              <a:t>Session state still needs to be shared (replicated) among multiple servers for failover so users don’t lose their session data</a:t>
            </a:r>
          </a:p>
          <a:p>
            <a:r>
              <a:rPr lang="en-US" dirty="0" smtClean="0"/>
              <a:t>With failover of a </a:t>
            </a:r>
            <a:r>
              <a:rPr lang="en-US" dirty="0" err="1" smtClean="0"/>
              <a:t>stateful</a:t>
            </a:r>
            <a:r>
              <a:rPr lang="en-US" dirty="0" smtClean="0"/>
              <a:t> application, session has to be moved to new server picked by load balancer</a:t>
            </a:r>
          </a:p>
          <a:p>
            <a:r>
              <a:rPr lang="en-US" dirty="0" smtClean="0"/>
              <a:t>Without failover</a:t>
            </a:r>
            <a:r>
              <a:rPr lang="en-US" dirty="0"/>
              <a:t>, the user would lose a session when a load-balanced server experiences down-time. </a:t>
            </a:r>
            <a:endParaRPr lang="en-US" dirty="0" smtClean="0"/>
          </a:p>
        </p:txBody>
      </p:sp>
    </p:spTree>
    <p:extLst>
      <p:ext uri="{BB962C8B-B14F-4D97-AF65-F5344CB8AC3E}">
        <p14:creationId xmlns:p14="http://schemas.microsoft.com/office/powerpoint/2010/main" val="19961198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Failover</a:t>
            </a:r>
            <a:endParaRPr lang="en-US" sz="3600" dirty="0"/>
          </a:p>
        </p:txBody>
      </p:sp>
      <p:sp>
        <p:nvSpPr>
          <p:cNvPr id="22" name="Oval 21"/>
          <p:cNvSpPr/>
          <p:nvPr/>
        </p:nvSpPr>
        <p:spPr>
          <a:xfrm>
            <a:off x="1517215" y="1444847"/>
            <a:ext cx="2254708" cy="1985581"/>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4" name="Rectangle 3"/>
          <p:cNvSpPr/>
          <p:nvPr/>
        </p:nvSpPr>
        <p:spPr>
          <a:xfrm>
            <a:off x="1780791" y="1915556"/>
            <a:ext cx="590806" cy="513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 1</a:t>
            </a:r>
            <a:endParaRPr lang="en-US" sz="1000" dirty="0"/>
          </a:p>
        </p:txBody>
      </p:sp>
      <p:sp>
        <p:nvSpPr>
          <p:cNvPr id="5" name="Rectangle 4"/>
          <p:cNvSpPr/>
          <p:nvPr/>
        </p:nvSpPr>
        <p:spPr>
          <a:xfrm>
            <a:off x="2356259" y="2641824"/>
            <a:ext cx="590806" cy="513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a:t>
            </a:r>
          </a:p>
          <a:p>
            <a:pPr algn="ctr"/>
            <a:r>
              <a:rPr lang="en-US" sz="1000" dirty="0"/>
              <a:t>3</a:t>
            </a:r>
          </a:p>
        </p:txBody>
      </p:sp>
      <p:sp>
        <p:nvSpPr>
          <p:cNvPr id="6" name="Rectangle 5"/>
          <p:cNvSpPr/>
          <p:nvPr/>
        </p:nvSpPr>
        <p:spPr>
          <a:xfrm>
            <a:off x="2947065" y="1915556"/>
            <a:ext cx="590806" cy="513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Triad </a:t>
            </a:r>
            <a:r>
              <a:rPr lang="en-US" sz="1000" dirty="0" smtClean="0"/>
              <a:t>Server</a:t>
            </a:r>
          </a:p>
          <a:p>
            <a:pPr algn="ctr"/>
            <a:r>
              <a:rPr lang="en-US" sz="1000" dirty="0"/>
              <a:t>2</a:t>
            </a:r>
          </a:p>
        </p:txBody>
      </p:sp>
      <p:cxnSp>
        <p:nvCxnSpPr>
          <p:cNvPr id="8" name="Straight Arrow Connector 7"/>
          <p:cNvCxnSpPr>
            <a:stCxn id="4" idx="3"/>
            <a:endCxn id="6" idx="1"/>
          </p:cNvCxnSpPr>
          <p:nvPr/>
        </p:nvCxnSpPr>
        <p:spPr>
          <a:xfrm>
            <a:off x="2371598" y="2172192"/>
            <a:ext cx="57546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2947065" y="2428830"/>
            <a:ext cx="295403" cy="46963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2076195" y="2428830"/>
            <a:ext cx="280064" cy="46963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272301" y="1637857"/>
            <a:ext cx="590806" cy="5132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A</a:t>
            </a:r>
          </a:p>
        </p:txBody>
      </p:sp>
      <p:sp>
        <p:nvSpPr>
          <p:cNvPr id="21" name="Rectangle 20"/>
          <p:cNvSpPr/>
          <p:nvPr/>
        </p:nvSpPr>
        <p:spPr>
          <a:xfrm>
            <a:off x="4863108" y="2825389"/>
            <a:ext cx="590806" cy="5132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C</a:t>
            </a:r>
          </a:p>
        </p:txBody>
      </p:sp>
      <p:sp>
        <p:nvSpPr>
          <p:cNvPr id="23" name="Left-Right Arrow 22"/>
          <p:cNvSpPr/>
          <p:nvPr/>
        </p:nvSpPr>
        <p:spPr>
          <a:xfrm>
            <a:off x="3771922" y="2369789"/>
            <a:ext cx="4403414" cy="27203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Spokes Servers are connected to each Triad member</a:t>
            </a:r>
          </a:p>
        </p:txBody>
      </p:sp>
      <p:cxnSp>
        <p:nvCxnSpPr>
          <p:cNvPr id="24" name="Straight Arrow Connector 23"/>
          <p:cNvCxnSpPr/>
          <p:nvPr/>
        </p:nvCxnSpPr>
        <p:spPr>
          <a:xfrm>
            <a:off x="4567704" y="2151132"/>
            <a:ext cx="0" cy="277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158511" y="2547691"/>
            <a:ext cx="0" cy="277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309728" y="1658918"/>
            <a:ext cx="590806" cy="5132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B</a:t>
            </a:r>
          </a:p>
        </p:txBody>
      </p:sp>
      <p:cxnSp>
        <p:nvCxnSpPr>
          <p:cNvPr id="20" name="Straight Arrow Connector 19"/>
          <p:cNvCxnSpPr/>
          <p:nvPr/>
        </p:nvCxnSpPr>
        <p:spPr>
          <a:xfrm>
            <a:off x="5605132" y="2172192"/>
            <a:ext cx="0" cy="277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855355" y="2825389"/>
            <a:ext cx="590806" cy="5132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D</a:t>
            </a:r>
          </a:p>
        </p:txBody>
      </p:sp>
      <p:cxnSp>
        <p:nvCxnSpPr>
          <p:cNvPr id="29" name="Straight Arrow Connector 28"/>
          <p:cNvCxnSpPr/>
          <p:nvPr/>
        </p:nvCxnSpPr>
        <p:spPr>
          <a:xfrm>
            <a:off x="6105578" y="2556720"/>
            <a:ext cx="0" cy="277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Frame 31"/>
          <p:cNvSpPr/>
          <p:nvPr/>
        </p:nvSpPr>
        <p:spPr>
          <a:xfrm>
            <a:off x="1119696" y="954601"/>
            <a:ext cx="7200854" cy="2725597"/>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p:cNvSpPr/>
          <p:nvPr/>
        </p:nvSpPr>
        <p:spPr>
          <a:xfrm>
            <a:off x="1780791" y="4431489"/>
            <a:ext cx="6191235" cy="81513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Resin HTTP Load balancer</a:t>
            </a:r>
            <a:endParaRPr lang="en-US" dirty="0"/>
          </a:p>
        </p:txBody>
      </p:sp>
      <p:cxnSp>
        <p:nvCxnSpPr>
          <p:cNvPr id="7" name="Straight Arrow Connector 6"/>
          <p:cNvCxnSpPr/>
          <p:nvPr/>
        </p:nvCxnSpPr>
        <p:spPr>
          <a:xfrm flipV="1">
            <a:off x="2947065" y="3155100"/>
            <a:ext cx="1" cy="1276389"/>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endCxn id="4" idx="2"/>
          </p:cNvCxnSpPr>
          <p:nvPr/>
        </p:nvCxnSpPr>
        <p:spPr>
          <a:xfrm flipV="1">
            <a:off x="2076195" y="2428831"/>
            <a:ext cx="0" cy="2002659"/>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V="1">
            <a:off x="3340580" y="2283433"/>
            <a:ext cx="0" cy="2148056"/>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4398278" y="2151132"/>
            <a:ext cx="0" cy="228035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a:endCxn id="21" idx="2"/>
          </p:cNvCxnSpPr>
          <p:nvPr/>
        </p:nvCxnSpPr>
        <p:spPr>
          <a:xfrm flipV="1">
            <a:off x="5140892" y="3338664"/>
            <a:ext cx="17619" cy="1092826"/>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p:nvPr/>
        </p:nvCxnSpPr>
        <p:spPr>
          <a:xfrm flipV="1">
            <a:off x="5766631" y="2151133"/>
            <a:ext cx="0" cy="228035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8" name="Straight Arrow Connector 47"/>
          <p:cNvCxnSpPr/>
          <p:nvPr/>
        </p:nvCxnSpPr>
        <p:spPr>
          <a:xfrm flipV="1">
            <a:off x="6191631" y="3347694"/>
            <a:ext cx="17619" cy="1092826"/>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nvGrpSpPr>
          <p:cNvPr id="58" name="Group 57"/>
          <p:cNvGrpSpPr/>
          <p:nvPr/>
        </p:nvGrpSpPr>
        <p:grpSpPr>
          <a:xfrm>
            <a:off x="4925401" y="1036610"/>
            <a:ext cx="2605085" cy="3403910"/>
            <a:chOff x="5118967" y="1046597"/>
            <a:chExt cx="2737585" cy="3818440"/>
          </a:xfrm>
        </p:grpSpPr>
        <p:grpSp>
          <p:nvGrpSpPr>
            <p:cNvPr id="56" name="Group 55"/>
            <p:cNvGrpSpPr/>
            <p:nvPr/>
          </p:nvGrpSpPr>
          <p:grpSpPr>
            <a:xfrm>
              <a:off x="6614840" y="1744690"/>
              <a:ext cx="1241712" cy="3120347"/>
              <a:chOff x="6614840" y="1744690"/>
              <a:chExt cx="1241712" cy="3120347"/>
            </a:xfrm>
          </p:grpSpPr>
          <p:sp>
            <p:nvSpPr>
              <p:cNvPr id="49" name="Rectangle 48"/>
              <p:cNvSpPr/>
              <p:nvPr/>
            </p:nvSpPr>
            <p:spPr>
              <a:xfrm>
                <a:off x="7235696" y="3063343"/>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F</a:t>
                </a:r>
              </a:p>
            </p:txBody>
          </p:sp>
          <p:cxnSp>
            <p:nvCxnSpPr>
              <p:cNvPr id="50" name="Straight Arrow Connector 49"/>
              <p:cNvCxnSpPr/>
              <p:nvPr/>
            </p:nvCxnSpPr>
            <p:spPr>
              <a:xfrm>
                <a:off x="7546124"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614840"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E</a:t>
                </a:r>
              </a:p>
            </p:txBody>
          </p:sp>
          <p:cxnSp>
            <p:nvCxnSpPr>
              <p:cNvPr id="52" name="Straight Arrow Connector 51"/>
              <p:cNvCxnSpPr/>
              <p:nvPr/>
            </p:nvCxnSpPr>
            <p:spPr>
              <a:xfrm>
                <a:off x="6925268"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6795014" y="2320472"/>
                <a:ext cx="23424" cy="2544565"/>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p:nvPr/>
            </p:nvCxnSpPr>
            <p:spPr>
              <a:xfrm flipV="1">
                <a:off x="7536866"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sp>
          <p:nvSpPr>
            <p:cNvPr id="57" name="TextBox 56"/>
            <p:cNvSpPr txBox="1"/>
            <p:nvPr/>
          </p:nvSpPr>
          <p:spPr>
            <a:xfrm>
              <a:off x="5118967" y="1046597"/>
              <a:ext cx="2351926" cy="646331"/>
            </a:xfrm>
            <a:prstGeom prst="rect">
              <a:avLst/>
            </a:prstGeom>
            <a:noFill/>
          </p:spPr>
          <p:txBody>
            <a:bodyPr wrap="none" rtlCol="0">
              <a:spAutoFit/>
            </a:bodyPr>
            <a:lstStyle/>
            <a:p>
              <a:r>
                <a:rPr lang="en-US" dirty="0" smtClean="0"/>
                <a:t>Dynamic Spoke servers</a:t>
              </a:r>
            </a:p>
            <a:p>
              <a:endParaRPr lang="en-US" dirty="0"/>
            </a:p>
          </p:txBody>
        </p:sp>
      </p:grpSp>
      <p:sp>
        <p:nvSpPr>
          <p:cNvPr id="3" name="TextBox 2"/>
          <p:cNvSpPr txBox="1"/>
          <p:nvPr/>
        </p:nvSpPr>
        <p:spPr>
          <a:xfrm>
            <a:off x="1460926" y="1081821"/>
            <a:ext cx="1884195" cy="329237"/>
          </a:xfrm>
          <a:prstGeom prst="rect">
            <a:avLst/>
          </a:prstGeom>
          <a:noFill/>
        </p:spPr>
        <p:txBody>
          <a:bodyPr wrap="none" rtlCol="0">
            <a:spAutoFit/>
          </a:bodyPr>
          <a:lstStyle/>
          <a:p>
            <a:r>
              <a:rPr lang="en-US" dirty="0" smtClean="0"/>
              <a:t>Static Triad Servers</a:t>
            </a:r>
            <a:endParaRPr lang="en-US" dirty="0"/>
          </a:p>
        </p:txBody>
      </p:sp>
      <p:sp>
        <p:nvSpPr>
          <p:cNvPr id="39" name="TextBox 38"/>
          <p:cNvSpPr txBox="1"/>
          <p:nvPr/>
        </p:nvSpPr>
        <p:spPr>
          <a:xfrm>
            <a:off x="2350956" y="1586318"/>
            <a:ext cx="543402" cy="329237"/>
          </a:xfrm>
          <a:prstGeom prst="rect">
            <a:avLst/>
          </a:prstGeom>
          <a:noFill/>
        </p:spPr>
        <p:txBody>
          <a:bodyPr wrap="none" rtlCol="0">
            <a:spAutoFit/>
          </a:bodyPr>
          <a:lstStyle/>
          <a:p>
            <a:r>
              <a:rPr lang="en-US" dirty="0" smtClean="0"/>
              <a:t>Hub</a:t>
            </a:r>
            <a:endParaRPr lang="en-US" dirty="0"/>
          </a:p>
        </p:txBody>
      </p:sp>
    </p:spTree>
    <p:extLst>
      <p:ext uri="{BB962C8B-B14F-4D97-AF65-F5344CB8AC3E}">
        <p14:creationId xmlns:p14="http://schemas.microsoft.com/office/powerpoint/2010/main" val="22357355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Spoke and Hub</a:t>
            </a:r>
            <a:endParaRPr lang="en-US" dirty="0"/>
          </a:p>
        </p:txBody>
      </p:sp>
      <p:sp>
        <p:nvSpPr>
          <p:cNvPr id="3" name="Content Placeholder 2"/>
          <p:cNvSpPr>
            <a:spLocks noGrp="1"/>
          </p:cNvSpPr>
          <p:nvPr>
            <p:ph idx="1"/>
          </p:nvPr>
        </p:nvSpPr>
        <p:spPr/>
        <p:txBody>
          <a:bodyPr>
            <a:normAutofit fontScale="92500"/>
          </a:bodyPr>
          <a:lstStyle/>
          <a:p>
            <a:r>
              <a:rPr lang="en-US" dirty="0" smtClean="0"/>
              <a:t>Triad based on lessons learned from 13 years of clustering support</a:t>
            </a:r>
          </a:p>
          <a:p>
            <a:r>
              <a:rPr lang="en-US" dirty="0" smtClean="0"/>
              <a:t>Triad is the hub</a:t>
            </a:r>
          </a:p>
          <a:p>
            <a:r>
              <a:rPr lang="en-US" dirty="0" smtClean="0"/>
              <a:t>Triple Redundancy so you perform maintenance on one box while two remain for fault tolerance</a:t>
            </a:r>
          </a:p>
          <a:p>
            <a:pPr lvl="1"/>
            <a:r>
              <a:rPr lang="en-US" dirty="0" smtClean="0"/>
              <a:t>Load increases 50% for each remaining server instead of increasing 200% if just using a backup model</a:t>
            </a:r>
          </a:p>
          <a:p>
            <a:r>
              <a:rPr lang="en-US" dirty="0" smtClean="0"/>
              <a:t>Important persistent data is stored and replicated on Triad servers (easy to understand)</a:t>
            </a:r>
            <a:endParaRPr lang="en-US" dirty="0"/>
          </a:p>
        </p:txBody>
      </p:sp>
    </p:spTree>
    <p:extLst>
      <p:ext uri="{BB962C8B-B14F-4D97-AF65-F5344CB8AC3E}">
        <p14:creationId xmlns:p14="http://schemas.microsoft.com/office/powerpoint/2010/main" val="29870536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Resin 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high</a:t>
            </a:r>
            <a:r>
              <a:rPr lang="en-US" dirty="0"/>
              <a:t>-performance, cloud-optimized </a:t>
            </a:r>
            <a:r>
              <a:rPr lang="en-US" dirty="0" smtClean="0"/>
              <a:t>Java</a:t>
            </a:r>
            <a:r>
              <a:rPr lang="en-US" dirty="0"/>
              <a:t>® application server</a:t>
            </a:r>
          </a:p>
          <a:p>
            <a:r>
              <a:rPr lang="en-US" dirty="0"/>
              <a:t>R</a:t>
            </a:r>
            <a:r>
              <a:rPr lang="en-US" dirty="0" smtClean="0"/>
              <a:t>esin</a:t>
            </a:r>
            <a:r>
              <a:rPr lang="en-US" dirty="0"/>
              <a:t>® cloud support </a:t>
            </a:r>
            <a:endParaRPr lang="en-US" dirty="0" smtClean="0"/>
          </a:p>
          <a:p>
            <a:pPr lvl="1"/>
            <a:r>
              <a:rPr lang="en-US" dirty="0" smtClean="0"/>
              <a:t>third </a:t>
            </a:r>
            <a:r>
              <a:rPr lang="en-US" dirty="0"/>
              <a:t>generation clustering, </a:t>
            </a:r>
            <a:endParaRPr lang="en-US" dirty="0" smtClean="0"/>
          </a:p>
          <a:p>
            <a:pPr lvl="1"/>
            <a:r>
              <a:rPr lang="en-US" dirty="0" smtClean="0"/>
              <a:t>optimized </a:t>
            </a:r>
            <a:r>
              <a:rPr lang="en-US" dirty="0"/>
              <a:t>to run in ec2, </a:t>
            </a:r>
            <a:r>
              <a:rPr lang="en-US" dirty="0" err="1" smtClean="0"/>
              <a:t>IaaS</a:t>
            </a:r>
            <a:r>
              <a:rPr lang="en-US" dirty="0" smtClean="0"/>
              <a:t> environments</a:t>
            </a:r>
            <a:endParaRPr lang="en-US" dirty="0"/>
          </a:p>
          <a:p>
            <a:r>
              <a:rPr lang="en-US" dirty="0" smtClean="0"/>
              <a:t>First </a:t>
            </a:r>
            <a:r>
              <a:rPr lang="en-US" dirty="0"/>
              <a:t>java app server to support java </a:t>
            </a:r>
            <a:r>
              <a:rPr lang="en-US" dirty="0" err="1"/>
              <a:t>ee</a:t>
            </a:r>
            <a:r>
              <a:rPr lang="en-US" dirty="0"/>
              <a:t> </a:t>
            </a:r>
            <a:r>
              <a:rPr lang="en-US" dirty="0" err="1" smtClean="0"/>
              <a:t>WebProfile</a:t>
            </a:r>
            <a:r>
              <a:rPr lang="en-US" dirty="0" smtClean="0"/>
              <a:t>®</a:t>
            </a:r>
            <a:endParaRPr lang="en-US" dirty="0"/>
          </a:p>
          <a:p>
            <a:pPr lvl="1"/>
            <a:r>
              <a:rPr lang="en-US" dirty="0" smtClean="0"/>
              <a:t>supports JMS, </a:t>
            </a:r>
            <a:r>
              <a:rPr lang="en-US" dirty="0"/>
              <a:t>servlets, </a:t>
            </a:r>
            <a:r>
              <a:rPr lang="en-US" dirty="0" smtClean="0"/>
              <a:t>JPA, CDI </a:t>
            </a:r>
            <a:r>
              <a:rPr lang="en-US" dirty="0"/>
              <a:t>and more</a:t>
            </a:r>
          </a:p>
          <a:p>
            <a:r>
              <a:rPr lang="en-US" dirty="0" err="1" smtClean="0"/>
              <a:t>DevOps</a:t>
            </a:r>
            <a:r>
              <a:rPr lang="en-US" dirty="0" smtClean="0"/>
              <a:t> </a:t>
            </a:r>
            <a:r>
              <a:rPr lang="en-US" dirty="0"/>
              <a:t>friendly and cloud ready. </a:t>
            </a:r>
            <a:endParaRPr lang="en-US" dirty="0" smtClean="0"/>
          </a:p>
          <a:p>
            <a:pPr lvl="1"/>
            <a:r>
              <a:rPr lang="en-US" dirty="0" smtClean="0"/>
              <a:t>CLI </a:t>
            </a:r>
            <a:r>
              <a:rPr lang="en-US" dirty="0"/>
              <a:t>and </a:t>
            </a:r>
            <a:r>
              <a:rPr lang="en-US" dirty="0" smtClean="0"/>
              <a:t>REST </a:t>
            </a:r>
            <a:r>
              <a:rPr lang="en-US" dirty="0"/>
              <a:t>controllable cloud </a:t>
            </a:r>
            <a:r>
              <a:rPr lang="en-US" dirty="0" smtClean="0"/>
              <a:t>platform</a:t>
            </a:r>
          </a:p>
          <a:p>
            <a:pPr lvl="1"/>
            <a:r>
              <a:rPr lang="en-US" dirty="0" err="1" smtClean="0"/>
              <a:t>PaaS</a:t>
            </a:r>
            <a:r>
              <a:rPr lang="en-US" dirty="0" smtClean="0"/>
              <a:t> simplicity </a:t>
            </a:r>
            <a:r>
              <a:rPr lang="en-US" dirty="0"/>
              <a:t>with </a:t>
            </a:r>
            <a:r>
              <a:rPr lang="en-US" dirty="0" err="1" smtClean="0"/>
              <a:t>IaaS</a:t>
            </a:r>
            <a:r>
              <a:rPr lang="en-US" dirty="0" smtClean="0"/>
              <a:t> control</a:t>
            </a:r>
            <a:endParaRPr lang="en-US" dirty="0"/>
          </a:p>
        </p:txBody>
      </p:sp>
    </p:spTree>
    <p:extLst>
      <p:ext uri="{BB962C8B-B14F-4D97-AF65-F5344CB8AC3E}">
        <p14:creationId xmlns:p14="http://schemas.microsoft.com/office/powerpoint/2010/main" val="279022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Model 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Easier to understand, no magic</a:t>
            </a:r>
          </a:p>
          <a:p>
            <a:pPr lvl="1"/>
            <a:r>
              <a:rPr lang="en-US" dirty="0" smtClean="0"/>
              <a:t>Complex models very hard to support with Ops</a:t>
            </a:r>
          </a:p>
          <a:p>
            <a:pPr lvl="1"/>
            <a:r>
              <a:rPr lang="en-US" dirty="0" smtClean="0"/>
              <a:t>Triad gives you </a:t>
            </a:r>
            <a:r>
              <a:rPr lang="en-US" b="1" i="1" dirty="0" smtClean="0"/>
              <a:t>operational predictability</a:t>
            </a:r>
          </a:p>
          <a:p>
            <a:pPr lvl="1"/>
            <a:r>
              <a:rPr lang="en-US" dirty="0" smtClean="0"/>
              <a:t>Triad makes private cloud configuration much simpler</a:t>
            </a:r>
          </a:p>
          <a:p>
            <a:r>
              <a:rPr lang="en-US" dirty="0" smtClean="0"/>
              <a:t>Best combination of centralization, reliability and speed</a:t>
            </a:r>
          </a:p>
          <a:p>
            <a:pPr lvl="1"/>
            <a:r>
              <a:rPr lang="en-US" dirty="0" smtClean="0"/>
              <a:t>Centralized responsibilities in hub (called Triad)</a:t>
            </a:r>
          </a:p>
          <a:p>
            <a:pPr lvl="1"/>
            <a:r>
              <a:rPr lang="en-US" dirty="0" smtClean="0"/>
              <a:t>Reliability for upgrading and maintenance</a:t>
            </a:r>
          </a:p>
          <a:p>
            <a:pPr lvl="1"/>
            <a:endParaRPr lang="en-US" dirty="0"/>
          </a:p>
        </p:txBody>
      </p:sp>
    </p:spTree>
    <p:extLst>
      <p:ext uri="{BB962C8B-B14F-4D97-AF65-F5344CB8AC3E}">
        <p14:creationId xmlns:p14="http://schemas.microsoft.com/office/powerpoint/2010/main" val="27103357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Model</a:t>
            </a:r>
            <a:endParaRPr lang="en-US" dirty="0"/>
          </a:p>
        </p:txBody>
      </p:sp>
      <p:sp>
        <p:nvSpPr>
          <p:cNvPr id="3" name="Content Placeholder 2"/>
          <p:cNvSpPr>
            <a:spLocks noGrp="1"/>
          </p:cNvSpPr>
          <p:nvPr>
            <p:ph idx="1"/>
          </p:nvPr>
        </p:nvSpPr>
        <p:spPr>
          <a:xfrm>
            <a:off x="457200" y="1301887"/>
            <a:ext cx="5809919" cy="4525963"/>
          </a:xfrm>
        </p:spPr>
        <p:txBody>
          <a:bodyPr>
            <a:normAutofit fontScale="55000" lnSpcReduction="20000"/>
          </a:bodyPr>
          <a:lstStyle/>
          <a:p>
            <a:r>
              <a:rPr lang="en-US" dirty="0"/>
              <a:t>B</a:t>
            </a:r>
            <a:r>
              <a:rPr lang="en-US" dirty="0" smtClean="0"/>
              <a:t>ased on years of experience from </a:t>
            </a:r>
            <a:r>
              <a:rPr lang="en-US" dirty="0"/>
              <a:t>developing </a:t>
            </a:r>
            <a:r>
              <a:rPr lang="en-US" dirty="0" smtClean="0"/>
              <a:t>distributed </a:t>
            </a:r>
            <a:r>
              <a:rPr lang="en-US" dirty="0"/>
              <a:t>clustering for a wide variety of user </a:t>
            </a:r>
            <a:r>
              <a:rPr lang="en-US" dirty="0" smtClean="0"/>
              <a:t>configurations</a:t>
            </a:r>
          </a:p>
          <a:p>
            <a:r>
              <a:rPr lang="en-US" dirty="0" smtClean="0"/>
              <a:t>Refined to </a:t>
            </a:r>
            <a:r>
              <a:rPr lang="en-US" dirty="0"/>
              <a:t>a hub-and-spoke model </a:t>
            </a:r>
          </a:p>
          <a:p>
            <a:r>
              <a:rPr lang="en-US" dirty="0" smtClean="0"/>
              <a:t>Interlocking </a:t>
            </a:r>
            <a:r>
              <a:rPr lang="en-US" dirty="0"/>
              <a:t>benefits for the dynamically scaling server </a:t>
            </a:r>
            <a:endParaRPr lang="en-US" dirty="0" smtClean="0"/>
          </a:p>
          <a:p>
            <a:r>
              <a:rPr lang="en-US" dirty="0" smtClean="0"/>
              <a:t>When </a:t>
            </a:r>
            <a:r>
              <a:rPr lang="en-US" dirty="0"/>
              <a:t>you bring down one server for maintenance, </a:t>
            </a:r>
            <a:r>
              <a:rPr lang="en-US" b="1" i="1" dirty="0" smtClean="0"/>
              <a:t>triple </a:t>
            </a:r>
            <a:r>
              <a:rPr lang="en-US" b="1" i="1" dirty="0"/>
              <a:t>redundancy continues to maintain </a:t>
            </a:r>
            <a:r>
              <a:rPr lang="en-US" b="1" i="1" dirty="0" smtClean="0"/>
              <a:t>reliability</a:t>
            </a:r>
            <a:endParaRPr lang="en-US" b="1" i="1" dirty="0"/>
          </a:p>
          <a:p>
            <a:r>
              <a:rPr lang="en-US" b="1" i="1" dirty="0" smtClean="0"/>
              <a:t>Elastically</a:t>
            </a:r>
            <a:r>
              <a:rPr lang="en-US" dirty="0" smtClean="0"/>
              <a:t> add </a:t>
            </a:r>
            <a:r>
              <a:rPr lang="en-US" dirty="0"/>
              <a:t>and remove dynamic servers safely without affecting the redundant </a:t>
            </a:r>
            <a:r>
              <a:rPr lang="en-US" dirty="0" smtClean="0"/>
              <a:t>state</a:t>
            </a:r>
            <a:endParaRPr lang="en-US" b="1" i="1" dirty="0"/>
          </a:p>
          <a:p>
            <a:r>
              <a:rPr lang="en-US" dirty="0" smtClean="0"/>
              <a:t>Network </a:t>
            </a:r>
            <a:r>
              <a:rPr lang="en-US" dirty="0"/>
              <a:t>processing </a:t>
            </a:r>
            <a:r>
              <a:rPr lang="en-US" dirty="0" smtClean="0"/>
              <a:t>load-balanced </a:t>
            </a:r>
            <a:r>
              <a:rPr lang="en-US" dirty="0"/>
              <a:t>across three servers, eliminating a single point of </a:t>
            </a:r>
            <a:r>
              <a:rPr lang="en-US" dirty="0" smtClean="0"/>
              <a:t>failure: </a:t>
            </a:r>
            <a:r>
              <a:rPr lang="en-US" b="1" i="1" dirty="0" smtClean="0"/>
              <a:t>fault resistant</a:t>
            </a:r>
            <a:endParaRPr lang="en-US" b="1" i="1" dirty="0"/>
          </a:p>
          <a:p>
            <a:r>
              <a:rPr lang="en-US" dirty="0"/>
              <a:t>Your servers </a:t>
            </a:r>
            <a:r>
              <a:rPr lang="en-US" dirty="0" smtClean="0"/>
              <a:t>scale </a:t>
            </a:r>
            <a:r>
              <a:rPr lang="en-US" dirty="0"/>
              <a:t>evenly across the cluster </a:t>
            </a:r>
            <a:r>
              <a:rPr lang="en-US" dirty="0" smtClean="0"/>
              <a:t>because </a:t>
            </a:r>
            <a:r>
              <a:rPr lang="en-US" dirty="0"/>
              <a:t>each new server only needs to speak to the triad, not all </a:t>
            </a:r>
            <a:r>
              <a:rPr lang="en-US" dirty="0" smtClean="0"/>
              <a:t>servers: </a:t>
            </a:r>
            <a:r>
              <a:rPr lang="en-US" b="1" i="1" dirty="0" smtClean="0"/>
              <a:t>reduced chatter</a:t>
            </a:r>
            <a:r>
              <a:rPr lang="en-US" dirty="0" smtClean="0"/>
              <a:t> and </a:t>
            </a:r>
            <a:r>
              <a:rPr lang="en-US" b="1" i="1" dirty="0" smtClean="0"/>
              <a:t>operational predictability</a:t>
            </a:r>
            <a:endParaRPr lang="en-US" b="1" i="1" dirty="0"/>
          </a:p>
          <a:p>
            <a:r>
              <a:rPr lang="en-US" dirty="0"/>
              <a:t>Your large site can split </a:t>
            </a:r>
            <a:r>
              <a:rPr lang="en-US" dirty="0" smtClean="0"/>
              <a:t>cluster </a:t>
            </a:r>
            <a:r>
              <a:rPr lang="en-US" dirty="0"/>
              <a:t>into independent </a:t>
            </a:r>
            <a:r>
              <a:rPr lang="en-US" dirty="0" smtClean="0"/>
              <a:t>many "</a:t>
            </a:r>
            <a:r>
              <a:rPr lang="en-US" dirty="0"/>
              <a:t>pods" of </a:t>
            </a:r>
            <a:r>
              <a:rPr lang="en-US" dirty="0" smtClean="0"/>
              <a:t>up to </a:t>
            </a:r>
            <a:r>
              <a:rPr lang="en-US" dirty="0"/>
              <a:t>64-servers to maintain </a:t>
            </a:r>
            <a:r>
              <a:rPr lang="en-US" b="1" i="1" dirty="0" smtClean="0"/>
              <a:t>scalability</a:t>
            </a:r>
            <a:endParaRPr lang="en-US" dirty="0"/>
          </a:p>
        </p:txBody>
      </p:sp>
      <p:pic>
        <p:nvPicPr>
          <p:cNvPr id="4" name="Picture 3"/>
          <p:cNvPicPr>
            <a:picLocks noChangeAspect="1"/>
          </p:cNvPicPr>
          <p:nvPr/>
        </p:nvPicPr>
        <p:blipFill>
          <a:blip r:embed="rId3"/>
          <a:stretch>
            <a:fillRect/>
          </a:stretch>
        </p:blipFill>
        <p:spPr>
          <a:xfrm>
            <a:off x="6400800" y="1081737"/>
            <a:ext cx="2743200" cy="4267200"/>
          </a:xfrm>
          <a:prstGeom prst="rect">
            <a:avLst/>
          </a:prstGeom>
        </p:spPr>
      </p:pic>
    </p:spTree>
    <p:extLst>
      <p:ext uri="{BB962C8B-B14F-4D97-AF65-F5344CB8AC3E}">
        <p14:creationId xmlns:p14="http://schemas.microsoft.com/office/powerpoint/2010/main" val="21530213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Elastic Spoke Servers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Non-Triad </a:t>
            </a:r>
            <a:r>
              <a:rPr lang="en-US" dirty="0"/>
              <a:t>servers </a:t>
            </a:r>
            <a:r>
              <a:rPr lang="en-US" dirty="0" smtClean="0"/>
              <a:t>are spokes in hub</a:t>
            </a:r>
            <a:r>
              <a:rPr lang="en-US" dirty="0"/>
              <a:t>-and-spoke model </a:t>
            </a:r>
            <a:endParaRPr lang="en-US" dirty="0" smtClean="0"/>
          </a:p>
          <a:p>
            <a:pPr lvl="1"/>
            <a:r>
              <a:rPr lang="en-US" dirty="0" smtClean="0"/>
              <a:t>'</a:t>
            </a:r>
            <a:r>
              <a:rPr lang="en-US" dirty="0"/>
              <a:t>spoke' servers </a:t>
            </a:r>
            <a:r>
              <a:rPr lang="en-US" dirty="0" smtClean="0"/>
              <a:t>not </a:t>
            </a:r>
            <a:r>
              <a:rPr lang="en-US" dirty="0"/>
              <a:t>needed for </a:t>
            </a:r>
            <a:r>
              <a:rPr lang="en-US" dirty="0" smtClean="0"/>
              <a:t>reliability </a:t>
            </a:r>
          </a:p>
          <a:p>
            <a:r>
              <a:rPr lang="en-US" dirty="0" smtClean="0"/>
              <a:t>Spoke servers </a:t>
            </a:r>
            <a:r>
              <a:rPr lang="en-US" dirty="0"/>
              <a:t>don't store </a:t>
            </a:r>
            <a:endParaRPr lang="en-US" dirty="0" smtClean="0"/>
          </a:p>
          <a:p>
            <a:pPr lvl="1"/>
            <a:r>
              <a:rPr lang="en-US" dirty="0" smtClean="0"/>
              <a:t>primary </a:t>
            </a:r>
            <a:r>
              <a:rPr lang="en-US" dirty="0"/>
              <a:t>cache values, </a:t>
            </a:r>
            <a:endParaRPr lang="en-US" dirty="0" smtClean="0"/>
          </a:p>
          <a:p>
            <a:pPr lvl="1"/>
            <a:r>
              <a:rPr lang="en-US" dirty="0" smtClean="0"/>
              <a:t>primary </a:t>
            </a:r>
            <a:r>
              <a:rPr lang="en-US" dirty="0"/>
              <a:t>application deployment repository, </a:t>
            </a:r>
            <a:endParaRPr lang="en-US" dirty="0" smtClean="0"/>
          </a:p>
          <a:p>
            <a:pPr lvl="1"/>
            <a:r>
              <a:rPr lang="en-US" dirty="0" smtClean="0"/>
              <a:t>queue storage (JMS)</a:t>
            </a:r>
          </a:p>
          <a:p>
            <a:r>
              <a:rPr lang="en-US" dirty="0" smtClean="0"/>
              <a:t>Spoke servers can be added at will</a:t>
            </a:r>
          </a:p>
          <a:p>
            <a:pPr lvl="1"/>
            <a:r>
              <a:rPr lang="en-US" dirty="0" smtClean="0"/>
              <a:t>add </a:t>
            </a:r>
            <a:r>
              <a:rPr lang="en-US" dirty="0"/>
              <a:t>and remove </a:t>
            </a:r>
            <a:r>
              <a:rPr lang="en-US" dirty="0" smtClean="0"/>
              <a:t>them without affecting the primary system </a:t>
            </a:r>
          </a:p>
          <a:p>
            <a:r>
              <a:rPr lang="en-US" dirty="0" smtClean="0"/>
              <a:t>Optimized to reduce excessive data shuffling if a server is removed</a:t>
            </a:r>
          </a:p>
          <a:p>
            <a:pPr marL="0" indent="0">
              <a:buNone/>
            </a:pPr>
            <a:endParaRPr lang="en-US" dirty="0"/>
          </a:p>
          <a:p>
            <a:endParaRPr lang="en-US" dirty="0"/>
          </a:p>
        </p:txBody>
      </p:sp>
    </p:spTree>
    <p:extLst>
      <p:ext uri="{BB962C8B-B14F-4D97-AF65-F5344CB8AC3E}">
        <p14:creationId xmlns:p14="http://schemas.microsoft.com/office/powerpoint/2010/main" val="27669987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Servers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Important data that needs to be replicated is always stored in the Triad</a:t>
            </a:r>
          </a:p>
          <a:p>
            <a:r>
              <a:rPr lang="en-US" dirty="0" smtClean="0"/>
              <a:t>Master Queue data, master cache data, master deployment files</a:t>
            </a:r>
          </a:p>
          <a:p>
            <a:r>
              <a:rPr lang="en-US" dirty="0" smtClean="0"/>
              <a:t>Other servers  just use Triad</a:t>
            </a:r>
          </a:p>
          <a:p>
            <a:r>
              <a:rPr lang="en-US" dirty="0" smtClean="0"/>
              <a:t>This model is easy to understand</a:t>
            </a:r>
          </a:p>
          <a:p>
            <a:pPr lvl="1"/>
            <a:r>
              <a:rPr lang="en-US" dirty="0" smtClean="0"/>
              <a:t>No complex data sharing and copying scheme</a:t>
            </a:r>
          </a:p>
          <a:p>
            <a:pPr lvl="1"/>
            <a:r>
              <a:rPr lang="en-US" dirty="0" smtClean="0"/>
              <a:t>Non-Triad servers are more expendable</a:t>
            </a:r>
          </a:p>
          <a:p>
            <a:pPr lvl="1"/>
            <a:r>
              <a:rPr lang="en-US" dirty="0" smtClean="0"/>
              <a:t>Triad servers are worth additional reliability attention</a:t>
            </a:r>
            <a:endParaRPr lang="en-US" dirty="0"/>
          </a:p>
        </p:txBody>
      </p:sp>
    </p:spTree>
    <p:extLst>
      <p:ext uri="{BB962C8B-B14F-4D97-AF65-F5344CB8AC3E}">
        <p14:creationId xmlns:p14="http://schemas.microsoft.com/office/powerpoint/2010/main" val="22664976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Server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Dynamic server </a:t>
            </a:r>
          </a:p>
          <a:p>
            <a:pPr lvl="1"/>
            <a:r>
              <a:rPr lang="en-US" dirty="0" smtClean="0"/>
              <a:t>Servers that are elastic</a:t>
            </a:r>
          </a:p>
          <a:p>
            <a:pPr lvl="1"/>
            <a:r>
              <a:rPr lang="en-US" dirty="0" smtClean="0"/>
              <a:t>Also described as </a:t>
            </a:r>
            <a:r>
              <a:rPr lang="en-US" b="1" i="1" dirty="0" smtClean="0"/>
              <a:t>elastic servers</a:t>
            </a:r>
          </a:p>
          <a:p>
            <a:pPr lvl="1"/>
            <a:r>
              <a:rPr lang="en-US" dirty="0" smtClean="0"/>
              <a:t>Does not need a fixed IP</a:t>
            </a:r>
          </a:p>
          <a:p>
            <a:pPr lvl="1"/>
            <a:r>
              <a:rPr lang="en-US" dirty="0" smtClean="0"/>
              <a:t>Easy to bring up and down</a:t>
            </a:r>
          </a:p>
          <a:p>
            <a:r>
              <a:rPr lang="en-US" dirty="0" smtClean="0"/>
              <a:t>Static server</a:t>
            </a:r>
          </a:p>
          <a:p>
            <a:pPr lvl="1"/>
            <a:r>
              <a:rPr lang="en-US" dirty="0" smtClean="0"/>
              <a:t>Servers that are configured by id and </a:t>
            </a:r>
            <a:r>
              <a:rPr lang="en-US" dirty="0" err="1" smtClean="0"/>
              <a:t>ip</a:t>
            </a:r>
            <a:r>
              <a:rPr lang="en-US" dirty="0" smtClean="0"/>
              <a:t> address in the </a:t>
            </a:r>
            <a:r>
              <a:rPr lang="en-US" dirty="0" err="1" smtClean="0"/>
              <a:t>resin.xml</a:t>
            </a:r>
            <a:endParaRPr lang="en-US" dirty="0" smtClean="0"/>
          </a:p>
          <a:p>
            <a:r>
              <a:rPr lang="en-US" dirty="0" smtClean="0"/>
              <a:t>First three </a:t>
            </a:r>
            <a:r>
              <a:rPr lang="en-US" b="1" i="1" dirty="0"/>
              <a:t>S</a:t>
            </a:r>
            <a:r>
              <a:rPr lang="en-US" b="1" i="1" dirty="0" smtClean="0"/>
              <a:t>tatic </a:t>
            </a:r>
            <a:r>
              <a:rPr lang="en-US" b="1" i="1" dirty="0"/>
              <a:t>S</a:t>
            </a:r>
            <a:r>
              <a:rPr lang="en-US" b="1" i="1" dirty="0" smtClean="0"/>
              <a:t>ervers</a:t>
            </a:r>
            <a:r>
              <a:rPr lang="en-US" dirty="0" smtClean="0"/>
              <a:t> configured are Triad servers</a:t>
            </a:r>
          </a:p>
          <a:p>
            <a:r>
              <a:rPr lang="en-US" dirty="0" smtClean="0"/>
              <a:t>Triad servers also handle normal requests</a:t>
            </a:r>
            <a:endParaRPr lang="en-US" dirty="0"/>
          </a:p>
        </p:txBody>
      </p:sp>
    </p:spTree>
    <p:extLst>
      <p:ext uri="{BB962C8B-B14F-4D97-AF65-F5344CB8AC3E}">
        <p14:creationId xmlns:p14="http://schemas.microsoft.com/office/powerpoint/2010/main" val="41100263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Elastic Servers with Elastic Cluster Service</a:t>
            </a:r>
            <a:endParaRPr lang="en-US" sz="3600" dirty="0"/>
          </a:p>
        </p:txBody>
      </p:sp>
      <p:sp>
        <p:nvSpPr>
          <p:cNvPr id="3" name="Content Placeholder 2"/>
          <p:cNvSpPr>
            <a:spLocks noGrp="1"/>
          </p:cNvSpPr>
          <p:nvPr>
            <p:ph idx="1"/>
          </p:nvPr>
        </p:nvSpPr>
        <p:spPr/>
        <p:txBody>
          <a:bodyPr>
            <a:normAutofit fontScale="70000" lnSpcReduction="20000"/>
          </a:bodyPr>
          <a:lstStyle/>
          <a:p>
            <a:endParaRPr lang="en-US" dirty="0"/>
          </a:p>
          <a:p>
            <a:r>
              <a:rPr lang="en-US" sz="3400" dirty="0" smtClean="0"/>
              <a:t>Add </a:t>
            </a:r>
            <a:r>
              <a:rPr lang="en-US" sz="3400" dirty="0"/>
              <a:t>and remove servers dynamically to the system</a:t>
            </a:r>
            <a:r>
              <a:rPr lang="en-US" sz="3400" dirty="0" smtClean="0"/>
              <a:t>,</a:t>
            </a:r>
          </a:p>
          <a:p>
            <a:r>
              <a:rPr lang="en-US" sz="3400" dirty="0" smtClean="0"/>
              <a:t>Automatically </a:t>
            </a:r>
            <a:r>
              <a:rPr lang="en-US" sz="3400" dirty="0"/>
              <a:t>adjusts the cluster to manage those </a:t>
            </a:r>
            <a:r>
              <a:rPr lang="en-US" sz="3400" dirty="0" smtClean="0"/>
              <a:t>servers</a:t>
            </a:r>
            <a:endParaRPr lang="en-US" sz="3400" dirty="0"/>
          </a:p>
          <a:p>
            <a:r>
              <a:rPr lang="en-US" sz="3400" dirty="0"/>
              <a:t>D</a:t>
            </a:r>
            <a:r>
              <a:rPr lang="en-US" sz="3400" dirty="0" smtClean="0"/>
              <a:t>eployed </a:t>
            </a:r>
            <a:r>
              <a:rPr lang="en-US" sz="3400" dirty="0"/>
              <a:t>applications </a:t>
            </a:r>
            <a:r>
              <a:rPr lang="en-US" sz="3400" dirty="0" smtClean="0"/>
              <a:t>get pushed </a:t>
            </a:r>
            <a:r>
              <a:rPr lang="en-US" sz="3400" dirty="0"/>
              <a:t>to the new server </a:t>
            </a:r>
            <a:r>
              <a:rPr lang="en-US" sz="3400" dirty="0" smtClean="0"/>
              <a:t>automatically</a:t>
            </a:r>
          </a:p>
          <a:p>
            <a:r>
              <a:rPr lang="en-US" sz="3400" dirty="0" smtClean="0"/>
              <a:t>Distributed </a:t>
            </a:r>
            <a:r>
              <a:rPr lang="en-US" sz="3400" dirty="0"/>
              <a:t>caching </a:t>
            </a:r>
            <a:r>
              <a:rPr lang="en-US" sz="3400" dirty="0" smtClean="0"/>
              <a:t>is notified of the new server</a:t>
            </a:r>
            <a:endParaRPr lang="en-US" sz="3400" dirty="0"/>
          </a:p>
          <a:p>
            <a:r>
              <a:rPr lang="en-US" sz="3400" dirty="0"/>
              <a:t>Load </a:t>
            </a:r>
            <a:r>
              <a:rPr lang="en-US" sz="3400" dirty="0" smtClean="0"/>
              <a:t>balancer updates itself </a:t>
            </a:r>
            <a:r>
              <a:rPr lang="en-US" sz="3400" dirty="0"/>
              <a:t>to include the new </a:t>
            </a:r>
            <a:r>
              <a:rPr lang="en-US" sz="3400" dirty="0" smtClean="0"/>
              <a:t>server</a:t>
            </a:r>
            <a:endParaRPr lang="en-US" sz="3400" dirty="0"/>
          </a:p>
          <a:p>
            <a:r>
              <a:rPr lang="en-US" sz="3400" dirty="0"/>
              <a:t>JMS queues update with the new </a:t>
            </a:r>
            <a:r>
              <a:rPr lang="en-US" sz="3400" dirty="0" smtClean="0"/>
              <a:t>server</a:t>
            </a:r>
            <a:r>
              <a:rPr lang="en-US" sz="3400" dirty="0"/>
              <a:t> </a:t>
            </a:r>
            <a:r>
              <a:rPr lang="en-US" sz="3400" dirty="0" smtClean="0"/>
              <a:t>so the new server can get messages</a:t>
            </a:r>
            <a:endParaRPr lang="en-US" sz="3400" dirty="0"/>
          </a:p>
          <a:p>
            <a:r>
              <a:rPr lang="en-US" sz="3400" dirty="0" smtClean="0"/>
              <a:t>Cluster administration adds the </a:t>
            </a:r>
            <a:r>
              <a:rPr lang="en-US" sz="3400" dirty="0"/>
              <a:t>new </a:t>
            </a:r>
            <a:r>
              <a:rPr lang="en-US" sz="3400" dirty="0" smtClean="0"/>
              <a:t>server so the new server can for example get health heartbeats from the Triad</a:t>
            </a:r>
            <a:endParaRPr lang="en-US" sz="3400" dirty="0"/>
          </a:p>
        </p:txBody>
      </p:sp>
    </p:spTree>
    <p:extLst>
      <p:ext uri="{BB962C8B-B14F-4D97-AF65-F5344CB8AC3E}">
        <p14:creationId xmlns:p14="http://schemas.microsoft.com/office/powerpoint/2010/main" val="23114568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Baseline </a:t>
            </a:r>
            <a:r>
              <a:rPr lang="en-US" dirty="0" err="1" smtClean="0"/>
              <a:t>config</a:t>
            </a:r>
            <a:endParaRPr lang="en-US" dirty="0"/>
          </a:p>
        </p:txBody>
      </p:sp>
      <p:sp>
        <p:nvSpPr>
          <p:cNvPr id="3" name="Content Placeholder 2"/>
          <p:cNvSpPr>
            <a:spLocks noGrp="1"/>
          </p:cNvSpPr>
          <p:nvPr>
            <p:ph idx="1"/>
          </p:nvPr>
        </p:nvSpPr>
        <p:spPr/>
        <p:txBody>
          <a:bodyPr/>
          <a:lstStyle/>
          <a:p>
            <a:r>
              <a:rPr lang="en-US" dirty="0" smtClean="0"/>
              <a:t>Define 3 static servers in </a:t>
            </a:r>
            <a:r>
              <a:rPr lang="en-US" dirty="0" err="1" smtClean="0"/>
              <a:t>resin.xml</a:t>
            </a:r>
            <a:endParaRPr lang="en-US" dirty="0" smtClean="0"/>
          </a:p>
          <a:p>
            <a:pPr lvl="1"/>
            <a:r>
              <a:rPr lang="en-US" dirty="0" smtClean="0"/>
              <a:t>First three are always Triad</a:t>
            </a:r>
          </a:p>
          <a:p>
            <a:pPr lvl="1"/>
            <a:r>
              <a:rPr lang="en-US" dirty="0" smtClean="0"/>
              <a:t>Triad servers are always static</a:t>
            </a:r>
          </a:p>
          <a:p>
            <a:r>
              <a:rPr lang="en-US" dirty="0" smtClean="0"/>
              <a:t>Copy </a:t>
            </a:r>
            <a:r>
              <a:rPr lang="en-US" dirty="0" err="1" smtClean="0"/>
              <a:t>resin.xml</a:t>
            </a:r>
            <a:r>
              <a:rPr lang="en-US" dirty="0" smtClean="0"/>
              <a:t> file to $RESIN_HOME/</a:t>
            </a:r>
            <a:r>
              <a:rPr lang="en-US" dirty="0" err="1" smtClean="0"/>
              <a:t>conf</a:t>
            </a:r>
            <a:r>
              <a:rPr lang="en-US" dirty="0" smtClean="0"/>
              <a:t> across all server boxes</a:t>
            </a:r>
          </a:p>
          <a:p>
            <a:r>
              <a:rPr lang="en-US" dirty="0" smtClean="0"/>
              <a:t>Attach new servers from command-line</a:t>
            </a:r>
          </a:p>
          <a:p>
            <a:pPr lvl="1"/>
            <a:r>
              <a:rPr lang="en-US" dirty="0" smtClean="0"/>
              <a:t>As many as you need</a:t>
            </a:r>
          </a:p>
          <a:p>
            <a:pPr lvl="1"/>
            <a:r>
              <a:rPr lang="en-US" dirty="0" smtClean="0"/>
              <a:t>These are Dynamic Spoke Servers</a:t>
            </a:r>
          </a:p>
        </p:txBody>
      </p:sp>
    </p:spTree>
    <p:extLst>
      <p:ext uri="{BB962C8B-B14F-4D97-AF65-F5344CB8AC3E}">
        <p14:creationId xmlns:p14="http://schemas.microsoft.com/office/powerpoint/2010/main" val="42200413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Baseline cluster setup</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Define a </a:t>
            </a:r>
            <a:r>
              <a:rPr lang="en-US" dirty="0" err="1"/>
              <a:t>resin.xml</a:t>
            </a:r>
            <a:r>
              <a:rPr lang="en-US" dirty="0"/>
              <a:t> with three static servers as the triad.</a:t>
            </a:r>
          </a:p>
          <a:p>
            <a:pPr marL="514350" indent="-514350">
              <a:buFont typeface="+mj-lt"/>
              <a:buAutoNum type="arabicPeriod"/>
            </a:pPr>
            <a:r>
              <a:rPr lang="en-US" dirty="0"/>
              <a:t>Start the triad servers as normal.</a:t>
            </a:r>
          </a:p>
          <a:p>
            <a:pPr marL="514350" indent="-514350">
              <a:buFont typeface="+mj-lt"/>
              <a:buAutoNum type="arabicPeriod"/>
            </a:pPr>
            <a:r>
              <a:rPr lang="en-US" dirty="0"/>
              <a:t>Deploy .wars to the triad with the command-line 'deploy' to enable automatic deployment to the new servers.</a:t>
            </a:r>
          </a:p>
          <a:p>
            <a:pPr marL="514350" indent="-514350">
              <a:buFont typeface="+mj-lt"/>
              <a:buAutoNum type="arabicPeriod"/>
            </a:pPr>
            <a:r>
              <a:rPr lang="en-US" dirty="0"/>
              <a:t>Install a machine (or VM image) with Resin, your licenses, and the </a:t>
            </a:r>
            <a:r>
              <a:rPr lang="en-US" dirty="0" err="1"/>
              <a:t>resin.xml</a:t>
            </a:r>
            <a:r>
              <a:rPr lang="en-US" dirty="0"/>
              <a:t>.</a:t>
            </a:r>
          </a:p>
          <a:p>
            <a:pPr marL="514350" indent="-514350">
              <a:buFont typeface="+mj-lt"/>
              <a:buAutoNum type="arabicPeriod"/>
            </a:pPr>
            <a:r>
              <a:rPr lang="en-US" dirty="0"/>
              <a:t>Start the new Resin server with a --join-cluster command-line option.</a:t>
            </a:r>
          </a:p>
          <a:p>
            <a:pPr marL="514350" indent="-514350">
              <a:buFont typeface="+mj-lt"/>
              <a:buAutoNum type="arabicPeriod"/>
            </a:pPr>
            <a:r>
              <a:rPr lang="en-US" dirty="0"/>
              <a:t>The new server will load the applications from the triad and join in any clustered services like load-balancing and caching.</a:t>
            </a:r>
          </a:p>
          <a:p>
            <a:pPr marL="514350" indent="-514350">
              <a:buFont typeface="+mj-lt"/>
              <a:buAutoNum type="arabicPeriod"/>
            </a:pPr>
            <a:r>
              <a:rPr lang="en-US" dirty="0"/>
              <a:t>When load drops, stop the new Resin server as usual.</a:t>
            </a:r>
          </a:p>
        </p:txBody>
      </p:sp>
    </p:spTree>
    <p:extLst>
      <p:ext uri="{BB962C8B-B14F-4D97-AF65-F5344CB8AC3E}">
        <p14:creationId xmlns:p14="http://schemas.microsoft.com/office/powerpoint/2010/main" val="37881886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8314" y="1832218"/>
            <a:ext cx="3489646" cy="353731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Basic Configuration</a:t>
            </a:r>
            <a:endParaRPr lang="en-US" dirty="0"/>
          </a:p>
        </p:txBody>
      </p:sp>
      <p:sp>
        <p:nvSpPr>
          <p:cNvPr id="4" name="Rectangle 3"/>
          <p:cNvSpPr/>
          <p:nvPr/>
        </p:nvSpPr>
        <p:spPr>
          <a:xfrm>
            <a:off x="96625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endParaRPr lang="en-US" dirty="0"/>
          </a:p>
        </p:txBody>
      </p:sp>
      <p:sp>
        <p:nvSpPr>
          <p:cNvPr id="5" name="Rectangle 4"/>
          <p:cNvSpPr/>
          <p:nvPr/>
        </p:nvSpPr>
        <p:spPr>
          <a:xfrm>
            <a:off x="1856915" y="396463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a:t>
            </a:r>
          </a:p>
          <a:p>
            <a:pPr algn="ctr"/>
            <a:r>
              <a:rPr lang="en-US" dirty="0"/>
              <a:t>3</a:t>
            </a:r>
          </a:p>
        </p:txBody>
      </p:sp>
      <p:sp>
        <p:nvSpPr>
          <p:cNvPr id="6" name="Rectangle 5"/>
          <p:cNvSpPr/>
          <p:nvPr/>
        </p:nvSpPr>
        <p:spPr>
          <a:xfrm>
            <a:off x="277131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Triad </a:t>
            </a:r>
            <a:r>
              <a:rPr lang="en-US" dirty="0" smtClean="0"/>
              <a:t>Server</a:t>
            </a:r>
          </a:p>
          <a:p>
            <a:pPr algn="ctr"/>
            <a:r>
              <a:rPr lang="en-US" dirty="0"/>
              <a:t>2</a:t>
            </a:r>
          </a:p>
        </p:txBody>
      </p:sp>
      <p:cxnSp>
        <p:nvCxnSpPr>
          <p:cNvPr id="8" name="Straight Arrow Connector 7"/>
          <p:cNvCxnSpPr>
            <a:stCxn id="4" idx="3"/>
            <a:endCxn id="6" idx="1"/>
          </p:cNvCxnSpPr>
          <p:nvPr/>
        </p:nvCxnSpPr>
        <p:spPr>
          <a:xfrm>
            <a:off x="1880655" y="3127986"/>
            <a:ext cx="8906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2771315" y="3585186"/>
            <a:ext cx="45720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1423455" y="3585186"/>
            <a:ext cx="43346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822403"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sp>
        <p:nvSpPr>
          <p:cNvPr id="21" name="Rectangle 20"/>
          <p:cNvSpPr/>
          <p:nvPr/>
        </p:nvSpPr>
        <p:spPr>
          <a:xfrm>
            <a:off x="4822403" y="429165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Dynamic </a:t>
            </a:r>
          </a:p>
          <a:p>
            <a:pPr algn="ctr"/>
            <a:r>
              <a:rPr lang="en-US" sz="1600" dirty="0"/>
              <a:t>Spoke</a:t>
            </a:r>
          </a:p>
          <a:p>
            <a:pPr algn="ctr"/>
            <a:r>
              <a:rPr lang="en-US" sz="1600" dirty="0"/>
              <a:t>Server</a:t>
            </a:r>
          </a:p>
          <a:p>
            <a:pPr algn="ctr"/>
            <a:r>
              <a:rPr lang="en-US" sz="1600" dirty="0"/>
              <a:t>B</a:t>
            </a:r>
          </a:p>
        </p:txBody>
      </p:sp>
      <p:sp>
        <p:nvSpPr>
          <p:cNvPr id="23" name="Left-Right Arrow 22"/>
          <p:cNvSpPr/>
          <p:nvPr/>
        </p:nvSpPr>
        <p:spPr>
          <a:xfrm>
            <a:off x="4047960" y="3480004"/>
            <a:ext cx="453372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27960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79603" y="379693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6084832" y="1575901"/>
            <a:ext cx="2959697" cy="2034935"/>
            <a:chOff x="6084832" y="1575901"/>
            <a:chExt cx="2959697" cy="2034935"/>
          </a:xfrm>
        </p:grpSpPr>
        <p:sp>
          <p:nvSpPr>
            <p:cNvPr id="20" name="Rectangle 19"/>
            <p:cNvSpPr/>
            <p:nvPr/>
          </p:nvSpPr>
          <p:spPr>
            <a:xfrm>
              <a:off x="6084832"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endParaRPr lang="en-US" sz="1600" dirty="0"/>
            </a:p>
            <a:p>
              <a:pPr algn="ctr"/>
              <a:r>
                <a:rPr lang="en-US" sz="1600" dirty="0"/>
                <a:t>Spoke</a:t>
              </a:r>
            </a:p>
            <a:p>
              <a:pPr algn="ctr"/>
              <a:r>
                <a:rPr lang="en-US" sz="1600" dirty="0" smtClean="0"/>
                <a:t>Server</a:t>
              </a:r>
            </a:p>
            <a:p>
              <a:pPr algn="ctr"/>
              <a:r>
                <a:rPr lang="en-US" sz="1600" dirty="0"/>
                <a:t>C</a:t>
              </a:r>
              <a:endParaRPr lang="en-US" sz="1600" dirty="0" smtClean="0"/>
            </a:p>
          </p:txBody>
        </p:sp>
        <p:cxnSp>
          <p:nvCxnSpPr>
            <p:cNvPr id="27" name="Straight Arrow Connector 26"/>
            <p:cNvCxnSpPr/>
            <p:nvPr/>
          </p:nvCxnSpPr>
          <p:spPr>
            <a:xfrm>
              <a:off x="6524001" y="311611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204813" y="1575901"/>
              <a:ext cx="1839716" cy="1200329"/>
            </a:xfrm>
            <a:prstGeom prst="rect">
              <a:avLst/>
            </a:prstGeom>
            <a:noFill/>
          </p:spPr>
          <p:txBody>
            <a:bodyPr wrap="none" rtlCol="0">
              <a:spAutoFit/>
            </a:bodyPr>
            <a:lstStyle/>
            <a:p>
              <a:r>
                <a:rPr lang="en-US" dirty="0" smtClean="0"/>
                <a:t>Load increases.</a:t>
              </a:r>
            </a:p>
            <a:p>
              <a:r>
                <a:rPr lang="en-US" dirty="0" smtClean="0"/>
                <a:t>Spin a new server </a:t>
              </a:r>
            </a:p>
            <a:p>
              <a:r>
                <a:rPr lang="en-US" dirty="0" smtClean="0"/>
                <a:t>up</a:t>
              </a:r>
            </a:p>
            <a:p>
              <a:endParaRPr lang="en-US" dirty="0"/>
            </a:p>
          </p:txBody>
        </p:sp>
      </p:grpSp>
    </p:spTree>
    <p:extLst>
      <p:ext uri="{BB962C8B-B14F-4D97-AF65-F5344CB8AC3E}">
        <p14:creationId xmlns:p14="http://schemas.microsoft.com/office/powerpoint/2010/main" val="35465929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in </a:t>
            </a:r>
            <a:r>
              <a:rPr lang="en-US" dirty="0" err="1" smtClean="0"/>
              <a:t>resin.xml</a:t>
            </a:r>
            <a:endParaRPr lang="en-US" dirty="0"/>
          </a:p>
        </p:txBody>
      </p:sp>
      <p:pic>
        <p:nvPicPr>
          <p:cNvPr id="5" name="Picture 4"/>
          <p:cNvPicPr>
            <a:picLocks noChangeAspect="1"/>
          </p:cNvPicPr>
          <p:nvPr/>
        </p:nvPicPr>
        <p:blipFill>
          <a:blip r:embed="rId2"/>
          <a:stretch>
            <a:fillRect/>
          </a:stretch>
        </p:blipFill>
        <p:spPr>
          <a:xfrm>
            <a:off x="255410" y="1649990"/>
            <a:ext cx="7150100" cy="2120900"/>
          </a:xfrm>
          <a:prstGeom prst="rect">
            <a:avLst/>
          </a:prstGeom>
        </p:spPr>
      </p:pic>
      <p:grpSp>
        <p:nvGrpSpPr>
          <p:cNvPr id="10" name="Group 9"/>
          <p:cNvGrpSpPr/>
          <p:nvPr/>
        </p:nvGrpSpPr>
        <p:grpSpPr>
          <a:xfrm>
            <a:off x="498513" y="2730144"/>
            <a:ext cx="8475284" cy="902134"/>
            <a:chOff x="498513" y="2730144"/>
            <a:chExt cx="8475284" cy="902134"/>
          </a:xfrm>
        </p:grpSpPr>
        <p:sp>
          <p:nvSpPr>
            <p:cNvPr id="8" name="Rectangle 7"/>
            <p:cNvSpPr/>
            <p:nvPr/>
          </p:nvSpPr>
          <p:spPr>
            <a:xfrm>
              <a:off x="498513" y="2730144"/>
              <a:ext cx="6682553" cy="902134"/>
            </a:xfrm>
            <a:prstGeom prst="rect">
              <a:avLst/>
            </a:prstGeom>
            <a:solidFill>
              <a:schemeClr val="accent1">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643986" y="2825104"/>
              <a:ext cx="1329811" cy="369332"/>
            </a:xfrm>
            <a:prstGeom prst="rect">
              <a:avLst/>
            </a:prstGeom>
            <a:noFill/>
          </p:spPr>
          <p:txBody>
            <a:bodyPr wrap="none" rtlCol="0">
              <a:spAutoFit/>
            </a:bodyPr>
            <a:lstStyle/>
            <a:p>
              <a:r>
                <a:rPr lang="en-US" dirty="0" smtClean="0"/>
                <a:t>Define Triad</a:t>
              </a:r>
              <a:endParaRPr lang="en-US" dirty="0"/>
            </a:p>
          </p:txBody>
        </p:sp>
      </p:grpSp>
      <p:grpSp>
        <p:nvGrpSpPr>
          <p:cNvPr id="12" name="Group 11"/>
          <p:cNvGrpSpPr/>
          <p:nvPr/>
        </p:nvGrpSpPr>
        <p:grpSpPr>
          <a:xfrm>
            <a:off x="278373" y="3905292"/>
            <a:ext cx="7513370" cy="743631"/>
            <a:chOff x="1044520" y="4059604"/>
            <a:chExt cx="7513370" cy="743631"/>
          </a:xfrm>
        </p:grpSpPr>
        <p:pic>
          <p:nvPicPr>
            <p:cNvPr id="6" name="Picture 5"/>
            <p:cNvPicPr>
              <a:picLocks noChangeAspect="1"/>
            </p:cNvPicPr>
            <p:nvPr/>
          </p:nvPicPr>
          <p:blipFill>
            <a:blip r:embed="rId3"/>
            <a:stretch>
              <a:fillRect/>
            </a:stretch>
          </p:blipFill>
          <p:spPr>
            <a:xfrm>
              <a:off x="1149643" y="4384135"/>
              <a:ext cx="6642100" cy="419100"/>
            </a:xfrm>
            <a:prstGeom prst="rect">
              <a:avLst/>
            </a:prstGeom>
          </p:spPr>
        </p:pic>
        <p:sp>
          <p:nvSpPr>
            <p:cNvPr id="11" name="TextBox 10"/>
            <p:cNvSpPr txBox="1"/>
            <p:nvPr/>
          </p:nvSpPr>
          <p:spPr>
            <a:xfrm>
              <a:off x="1044520" y="4059604"/>
              <a:ext cx="7513370" cy="369332"/>
            </a:xfrm>
            <a:prstGeom prst="rect">
              <a:avLst/>
            </a:prstGeom>
            <a:noFill/>
          </p:spPr>
          <p:txBody>
            <a:bodyPr wrap="none" rtlCol="0">
              <a:spAutoFit/>
            </a:bodyPr>
            <a:lstStyle/>
            <a:p>
              <a:r>
                <a:rPr lang="en-US" dirty="0" smtClean="0"/>
                <a:t>Spin up a new VM instance and add it to the cluster. It talks to the triad to join.</a:t>
              </a:r>
              <a:endParaRPr lang="en-US" dirty="0"/>
            </a:p>
          </p:txBody>
        </p:sp>
      </p:grpSp>
      <p:grpSp>
        <p:nvGrpSpPr>
          <p:cNvPr id="13" name="Group 12"/>
          <p:cNvGrpSpPr/>
          <p:nvPr/>
        </p:nvGrpSpPr>
        <p:grpSpPr>
          <a:xfrm>
            <a:off x="457200" y="4995436"/>
            <a:ext cx="7513370" cy="743631"/>
            <a:chOff x="1044520" y="4059604"/>
            <a:chExt cx="7513370" cy="743631"/>
          </a:xfrm>
        </p:grpSpPr>
        <p:pic>
          <p:nvPicPr>
            <p:cNvPr id="14" name="Picture 13"/>
            <p:cNvPicPr>
              <a:picLocks noChangeAspect="1"/>
            </p:cNvPicPr>
            <p:nvPr/>
          </p:nvPicPr>
          <p:blipFill>
            <a:blip r:embed="rId3"/>
            <a:stretch>
              <a:fillRect/>
            </a:stretch>
          </p:blipFill>
          <p:spPr>
            <a:xfrm>
              <a:off x="1149643" y="4384135"/>
              <a:ext cx="6642100" cy="419100"/>
            </a:xfrm>
            <a:prstGeom prst="rect">
              <a:avLst/>
            </a:prstGeom>
          </p:spPr>
        </p:pic>
        <p:sp>
          <p:nvSpPr>
            <p:cNvPr id="15" name="TextBox 14"/>
            <p:cNvSpPr txBox="1"/>
            <p:nvPr/>
          </p:nvSpPr>
          <p:spPr>
            <a:xfrm>
              <a:off x="1044520" y="4059604"/>
              <a:ext cx="7513370" cy="369332"/>
            </a:xfrm>
            <a:prstGeom prst="rect">
              <a:avLst/>
            </a:prstGeom>
            <a:noFill/>
          </p:spPr>
          <p:txBody>
            <a:bodyPr wrap="none" rtlCol="0">
              <a:spAutoFit/>
            </a:bodyPr>
            <a:lstStyle/>
            <a:p>
              <a:r>
                <a:rPr lang="en-US" dirty="0" smtClean="0"/>
                <a:t>Spin up a new VM instance and add it to the cluster. It talks to the triad to join.</a:t>
              </a:r>
              <a:endParaRPr lang="en-US" dirty="0"/>
            </a:p>
          </p:txBody>
        </p:sp>
      </p:grpSp>
    </p:spTree>
    <p:extLst>
      <p:ext uri="{BB962C8B-B14F-4D97-AF65-F5344CB8AC3E}">
        <p14:creationId xmlns:p14="http://schemas.microsoft.com/office/powerpoint/2010/main" val="393088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Resin 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Older than Tomcat</a:t>
            </a:r>
          </a:p>
          <a:p>
            <a:r>
              <a:rPr lang="en-US" dirty="0" smtClean="0"/>
              <a:t>Used by big companies like Toronto Stock Exchange, </a:t>
            </a:r>
            <a:r>
              <a:rPr lang="en-US" dirty="0" err="1" smtClean="0"/>
              <a:t>Salesforce.com</a:t>
            </a:r>
            <a:r>
              <a:rPr lang="en-US" dirty="0" smtClean="0"/>
              <a:t> and </a:t>
            </a:r>
            <a:r>
              <a:rPr lang="en-US" dirty="0" err="1" smtClean="0"/>
              <a:t>Conde</a:t>
            </a:r>
            <a:r>
              <a:rPr lang="en-US" dirty="0" smtClean="0"/>
              <a:t> Nast</a:t>
            </a:r>
          </a:p>
          <a:p>
            <a:r>
              <a:rPr lang="en-US" dirty="0" smtClean="0"/>
              <a:t>Known for its speed, ease-of-use, and small footprint</a:t>
            </a:r>
          </a:p>
          <a:p>
            <a:r>
              <a:rPr lang="en-US" dirty="0" smtClean="0"/>
              <a:t>Java EE Web Profile Certified</a:t>
            </a:r>
          </a:p>
          <a:p>
            <a:r>
              <a:rPr lang="en-US" dirty="0" smtClean="0"/>
              <a:t>Resin Open Source – fast open source, Java EE </a:t>
            </a:r>
            <a:r>
              <a:rPr lang="en-US" dirty="0" err="1" smtClean="0"/>
              <a:t>WebProfile</a:t>
            </a:r>
            <a:r>
              <a:rPr lang="en-US" dirty="0" smtClean="0"/>
              <a:t> Java Application Server</a:t>
            </a:r>
          </a:p>
          <a:p>
            <a:r>
              <a:rPr lang="en-US" dirty="0"/>
              <a:t>Resin Pro – </a:t>
            </a:r>
            <a:r>
              <a:rPr lang="en-US" dirty="0" smtClean="0"/>
              <a:t>adds world class support</a:t>
            </a:r>
            <a:r>
              <a:rPr lang="en-US" dirty="0"/>
              <a:t>, health system, </a:t>
            </a:r>
            <a:r>
              <a:rPr lang="en-US" dirty="0" smtClean="0"/>
              <a:t>clustering, cloud</a:t>
            </a:r>
            <a:endParaRPr lang="en-US" dirty="0"/>
          </a:p>
          <a:p>
            <a:endParaRPr lang="en-US" dirty="0" smtClean="0"/>
          </a:p>
        </p:txBody>
      </p:sp>
    </p:spTree>
    <p:extLst>
      <p:ext uri="{BB962C8B-B14F-4D97-AF65-F5344CB8AC3E}">
        <p14:creationId xmlns:p14="http://schemas.microsoft.com/office/powerpoint/2010/main" val="18352494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273001" y="1922970"/>
            <a:ext cx="4700338" cy="3644147"/>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New server dynamically joining cloud</a:t>
            </a:r>
            <a:endParaRPr lang="en-US" dirty="0"/>
          </a:p>
        </p:txBody>
      </p:sp>
      <p:sp>
        <p:nvSpPr>
          <p:cNvPr id="4" name="Rectangle 3"/>
          <p:cNvSpPr/>
          <p:nvPr/>
        </p:nvSpPr>
        <p:spPr>
          <a:xfrm>
            <a:off x="1056389" y="2480869"/>
            <a:ext cx="1614258" cy="6352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p>
          <a:p>
            <a:pPr algn="ctr"/>
            <a:r>
              <a:rPr lang="en-US" sz="1600" dirty="0" smtClean="0"/>
              <a:t>192.168.1.10</a:t>
            </a:r>
            <a:endParaRPr lang="en-US" sz="1600" dirty="0"/>
          </a:p>
        </p:txBody>
      </p:sp>
      <p:cxnSp>
        <p:nvCxnSpPr>
          <p:cNvPr id="8" name="Straight Arrow Connector 7"/>
          <p:cNvCxnSpPr>
            <a:stCxn id="4" idx="3"/>
          </p:cNvCxnSpPr>
          <p:nvPr/>
        </p:nvCxnSpPr>
        <p:spPr>
          <a:xfrm>
            <a:off x="2670647" y="2798493"/>
            <a:ext cx="878347" cy="3959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31" idx="0"/>
          </p:cNvCxnSpPr>
          <p:nvPr/>
        </p:nvCxnSpPr>
        <p:spPr>
          <a:xfrm flipH="1">
            <a:off x="2231474" y="3964636"/>
            <a:ext cx="1317520" cy="64255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p:cNvCxnSpPr>
          <p:nvPr/>
        </p:nvCxnSpPr>
        <p:spPr>
          <a:xfrm>
            <a:off x="1863518" y="3116116"/>
            <a:ext cx="154304" cy="16082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Left-Right Arrow 22"/>
          <p:cNvSpPr/>
          <p:nvPr/>
        </p:nvSpPr>
        <p:spPr>
          <a:xfrm>
            <a:off x="4677070" y="3480004"/>
            <a:ext cx="400973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896168" y="3194423"/>
            <a:ext cx="1543041" cy="832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2</a:t>
            </a:r>
          </a:p>
          <a:p>
            <a:pPr algn="ctr"/>
            <a:r>
              <a:rPr lang="en-US" sz="1600" dirty="0" smtClean="0"/>
              <a:t>192.168.1.11</a:t>
            </a:r>
            <a:endParaRPr lang="en-US" sz="1600" dirty="0"/>
          </a:p>
        </p:txBody>
      </p:sp>
      <p:sp>
        <p:nvSpPr>
          <p:cNvPr id="31" name="Rectangle 30"/>
          <p:cNvSpPr/>
          <p:nvPr/>
        </p:nvSpPr>
        <p:spPr>
          <a:xfrm>
            <a:off x="1424345" y="4607195"/>
            <a:ext cx="1614258" cy="5988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3</a:t>
            </a:r>
          </a:p>
          <a:p>
            <a:pPr algn="ctr"/>
            <a:r>
              <a:rPr lang="en-US" sz="1600" dirty="0" smtClean="0"/>
              <a:t>192.168.1.12</a:t>
            </a:r>
            <a:endParaRPr lang="en-US" sz="1600" dirty="0"/>
          </a:p>
        </p:txBody>
      </p:sp>
      <p:sp>
        <p:nvSpPr>
          <p:cNvPr id="43" name="Rectangle 42"/>
          <p:cNvSpPr/>
          <p:nvPr/>
        </p:nvSpPr>
        <p:spPr>
          <a:xfrm>
            <a:off x="5249723"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cxnSp>
        <p:nvCxnSpPr>
          <p:cNvPr id="44" name="Straight Arrow Connector 43"/>
          <p:cNvCxnSpPr/>
          <p:nvPr/>
        </p:nvCxnSpPr>
        <p:spPr>
          <a:xfrm>
            <a:off x="570692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1493038" y="1061433"/>
            <a:ext cx="7513370" cy="743631"/>
            <a:chOff x="1044520" y="4059604"/>
            <a:chExt cx="7513370" cy="743631"/>
          </a:xfrm>
        </p:grpSpPr>
        <p:pic>
          <p:nvPicPr>
            <p:cNvPr id="46" name="Picture 45"/>
            <p:cNvPicPr>
              <a:picLocks noChangeAspect="1"/>
            </p:cNvPicPr>
            <p:nvPr/>
          </p:nvPicPr>
          <p:blipFill>
            <a:blip r:embed="rId3"/>
            <a:stretch>
              <a:fillRect/>
            </a:stretch>
          </p:blipFill>
          <p:spPr>
            <a:xfrm>
              <a:off x="1149643" y="4384135"/>
              <a:ext cx="6642100" cy="419100"/>
            </a:xfrm>
            <a:prstGeom prst="rect">
              <a:avLst/>
            </a:prstGeom>
          </p:spPr>
        </p:pic>
        <p:sp>
          <p:nvSpPr>
            <p:cNvPr id="47" name="TextBox 46"/>
            <p:cNvSpPr txBox="1"/>
            <p:nvPr/>
          </p:nvSpPr>
          <p:spPr>
            <a:xfrm>
              <a:off x="1044520" y="4059604"/>
              <a:ext cx="7513370" cy="369332"/>
            </a:xfrm>
            <a:prstGeom prst="rect">
              <a:avLst/>
            </a:prstGeom>
            <a:noFill/>
          </p:spPr>
          <p:txBody>
            <a:bodyPr wrap="none" rtlCol="0">
              <a:spAutoFit/>
            </a:bodyPr>
            <a:lstStyle/>
            <a:p>
              <a:r>
                <a:rPr lang="en-US" dirty="0" smtClean="0"/>
                <a:t>Spin up a new VM instance and add it to the cluster. It talks to the triad to join.</a:t>
              </a:r>
              <a:endParaRPr lang="en-US" dirty="0"/>
            </a:p>
          </p:txBody>
        </p:sp>
      </p:grpSp>
      <p:sp>
        <p:nvSpPr>
          <p:cNvPr id="48" name="TextBox 47"/>
          <p:cNvSpPr txBox="1"/>
          <p:nvPr/>
        </p:nvSpPr>
        <p:spPr>
          <a:xfrm>
            <a:off x="6896205" y="2480869"/>
            <a:ext cx="2056973" cy="646331"/>
          </a:xfrm>
          <a:prstGeom prst="rect">
            <a:avLst/>
          </a:prstGeom>
          <a:noFill/>
        </p:spPr>
        <p:txBody>
          <a:bodyPr wrap="none" rtlCol="0">
            <a:spAutoFit/>
          </a:bodyPr>
          <a:lstStyle/>
          <a:p>
            <a:r>
              <a:rPr lang="en-US" dirty="0" smtClean="0"/>
              <a:t>Ask for latest </a:t>
            </a:r>
          </a:p>
          <a:p>
            <a:r>
              <a:rPr lang="en-US" dirty="0"/>
              <a:t>a</a:t>
            </a:r>
            <a:r>
              <a:rPr lang="en-US" dirty="0" smtClean="0"/>
              <a:t>pplication versions</a:t>
            </a:r>
            <a:endParaRPr lang="en-US" dirty="0"/>
          </a:p>
        </p:txBody>
      </p:sp>
      <p:sp>
        <p:nvSpPr>
          <p:cNvPr id="49" name="Left Arrow 48"/>
          <p:cNvSpPr/>
          <p:nvPr/>
        </p:nvSpPr>
        <p:spPr>
          <a:xfrm>
            <a:off x="2575691" y="2587701"/>
            <a:ext cx="2674032"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am here need apps</a:t>
            </a:r>
            <a:endParaRPr lang="en-US" dirty="0"/>
          </a:p>
        </p:txBody>
      </p:sp>
      <p:sp>
        <p:nvSpPr>
          <p:cNvPr id="50" name="Rectangle 49"/>
          <p:cNvSpPr/>
          <p:nvPr/>
        </p:nvSpPr>
        <p:spPr>
          <a:xfrm>
            <a:off x="2575690" y="2480869"/>
            <a:ext cx="1163215" cy="5914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My </a:t>
            </a:r>
            <a:r>
              <a:rPr lang="en-US" sz="1400" dirty="0" err="1" smtClean="0"/>
              <a:t>App.war</a:t>
            </a:r>
            <a:endParaRPr lang="en-US" sz="1400" dirty="0"/>
          </a:p>
        </p:txBody>
      </p:sp>
    </p:spTree>
    <p:extLst>
      <p:ext uri="{BB962C8B-B14F-4D97-AF65-F5344CB8AC3E}">
        <p14:creationId xmlns:p14="http://schemas.microsoft.com/office/powerpoint/2010/main" val="2964472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1000" fill="hold"/>
                                        <p:tgtEl>
                                          <p:spTgt spid="50"/>
                                        </p:tgtEl>
                                        <p:attrNameLst>
                                          <p:attrName>ppt_w</p:attrName>
                                        </p:attrNameLst>
                                      </p:cBhvr>
                                      <p:tavLst>
                                        <p:tav tm="0">
                                          <p:val>
                                            <p:fltVal val="0"/>
                                          </p:val>
                                        </p:tav>
                                        <p:tav tm="100000">
                                          <p:val>
                                            <p:strVal val="#ppt_w"/>
                                          </p:val>
                                        </p:tav>
                                      </p:tavLst>
                                    </p:anim>
                                    <p:anim calcmode="lin" valueType="num">
                                      <p:cBhvr>
                                        <p:cTn id="40" dur="1000" fill="hold"/>
                                        <p:tgtEl>
                                          <p:spTgt spid="50"/>
                                        </p:tgtEl>
                                        <p:attrNameLst>
                                          <p:attrName>ppt_h</p:attrName>
                                        </p:attrNameLst>
                                      </p:cBhvr>
                                      <p:tavLst>
                                        <p:tav tm="0">
                                          <p:val>
                                            <p:fltVal val="0"/>
                                          </p:val>
                                        </p:tav>
                                        <p:tav tm="100000">
                                          <p:val>
                                            <p:strVal val="#ppt_h"/>
                                          </p:val>
                                        </p:tav>
                                      </p:tavLst>
                                    </p:anim>
                                    <p:anim calcmode="lin" valueType="num">
                                      <p:cBhvr>
                                        <p:cTn id="41" dur="1000" fill="hold"/>
                                        <p:tgtEl>
                                          <p:spTgt spid="50"/>
                                        </p:tgtEl>
                                        <p:attrNameLst>
                                          <p:attrName>style.rotation</p:attrName>
                                        </p:attrNameLst>
                                      </p:cBhvr>
                                      <p:tavLst>
                                        <p:tav tm="0">
                                          <p:val>
                                            <p:fltVal val="90"/>
                                          </p:val>
                                        </p:tav>
                                        <p:tav tm="100000">
                                          <p:val>
                                            <p:fltVal val="0"/>
                                          </p:val>
                                        </p:tav>
                                      </p:tavLst>
                                    </p:anim>
                                    <p:animEffect transition="in" filter="fade">
                                      <p:cBhvr>
                                        <p:cTn id="42" dur="1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2675 -0.00509 " pathEditMode="relative" ptsTypes="AA">
                                      <p:cBhvr>
                                        <p:cTn id="46" dur="2000" fill="hold"/>
                                        <p:tgtEl>
                                          <p:spTgt spid="50"/>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55" presetClass="exit" presetSubtype="0" fill="hold" grpId="2" nodeType="clickEffect">
                                  <p:stCondLst>
                                    <p:cond delay="0"/>
                                  </p:stCondLst>
                                  <p:childTnLst>
                                    <p:anim calcmode="lin" valueType="num">
                                      <p:cBhvr>
                                        <p:cTn id="50" dur="1000"/>
                                        <p:tgtEl>
                                          <p:spTgt spid="50"/>
                                        </p:tgtEl>
                                        <p:attrNameLst>
                                          <p:attrName>ppt_w</p:attrName>
                                        </p:attrNameLst>
                                      </p:cBhvr>
                                      <p:tavLst>
                                        <p:tav tm="0">
                                          <p:val>
                                            <p:strVal val="ppt_w"/>
                                          </p:val>
                                        </p:tav>
                                        <p:tav tm="100000">
                                          <p:val>
                                            <p:strVal val="ppt_w*0.70"/>
                                          </p:val>
                                        </p:tav>
                                      </p:tavLst>
                                    </p:anim>
                                    <p:anim calcmode="lin" valueType="num">
                                      <p:cBhvr>
                                        <p:cTn id="51" dur="1000"/>
                                        <p:tgtEl>
                                          <p:spTgt spid="50"/>
                                        </p:tgtEl>
                                        <p:attrNameLst>
                                          <p:attrName>ppt_h</p:attrName>
                                        </p:attrNameLst>
                                      </p:cBhvr>
                                      <p:tavLst>
                                        <p:tav tm="0">
                                          <p:val>
                                            <p:strVal val="ppt_h"/>
                                          </p:val>
                                        </p:tav>
                                        <p:tav tm="100000">
                                          <p:val>
                                            <p:strVal val="ppt_h"/>
                                          </p:val>
                                        </p:tav>
                                      </p:tavLst>
                                    </p:anim>
                                    <p:animEffect transition="out" filter="fade">
                                      <p:cBhvr>
                                        <p:cTn id="52" dur="1000"/>
                                        <p:tgtEl>
                                          <p:spTgt spid="50"/>
                                        </p:tgtEl>
                                      </p:cBhvr>
                                    </p:animEffect>
                                    <p:set>
                                      <p:cBhvr>
                                        <p:cTn id="53" dur="1" fill="hold">
                                          <p:stCondLst>
                                            <p:cond delay="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p:bldP spid="49" grpId="0" animBg="1"/>
      <p:bldP spid="49" grpId="1" animBg="1"/>
      <p:bldP spid="50" grpId="0" animBg="1"/>
      <p:bldP spid="50" grpId="1" animBg="1"/>
      <p:bldP spid="50"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273001" y="1922970"/>
            <a:ext cx="4700338" cy="3644147"/>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New server dynamically joining cloud</a:t>
            </a:r>
            <a:endParaRPr lang="en-US" dirty="0"/>
          </a:p>
        </p:txBody>
      </p:sp>
      <p:sp>
        <p:nvSpPr>
          <p:cNvPr id="4" name="Rectangle 3"/>
          <p:cNvSpPr/>
          <p:nvPr/>
        </p:nvSpPr>
        <p:spPr>
          <a:xfrm>
            <a:off x="1056389" y="2480869"/>
            <a:ext cx="1614258" cy="6352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p>
          <a:p>
            <a:pPr algn="ctr"/>
            <a:r>
              <a:rPr lang="en-US" sz="1600" dirty="0" smtClean="0"/>
              <a:t>192.168.1.10</a:t>
            </a:r>
            <a:endParaRPr lang="en-US" sz="1600" dirty="0"/>
          </a:p>
        </p:txBody>
      </p:sp>
      <p:cxnSp>
        <p:nvCxnSpPr>
          <p:cNvPr id="8" name="Straight Arrow Connector 7"/>
          <p:cNvCxnSpPr>
            <a:stCxn id="4" idx="3"/>
          </p:cNvCxnSpPr>
          <p:nvPr/>
        </p:nvCxnSpPr>
        <p:spPr>
          <a:xfrm>
            <a:off x="2670647" y="2798493"/>
            <a:ext cx="878347" cy="39593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31" idx="0"/>
          </p:cNvCxnSpPr>
          <p:nvPr/>
        </p:nvCxnSpPr>
        <p:spPr>
          <a:xfrm flipH="1">
            <a:off x="2231474" y="3964636"/>
            <a:ext cx="1317520" cy="64255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p:cNvCxnSpPr>
          <p:nvPr/>
        </p:nvCxnSpPr>
        <p:spPr>
          <a:xfrm>
            <a:off x="1863518" y="3116116"/>
            <a:ext cx="154304" cy="16082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Left-Right Arrow 22"/>
          <p:cNvSpPr/>
          <p:nvPr/>
        </p:nvSpPr>
        <p:spPr>
          <a:xfrm>
            <a:off x="4677070" y="3480004"/>
            <a:ext cx="400973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2896168" y="3194423"/>
            <a:ext cx="1543041" cy="832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2</a:t>
            </a:r>
          </a:p>
          <a:p>
            <a:pPr algn="ctr"/>
            <a:r>
              <a:rPr lang="en-US" sz="1600" dirty="0" smtClean="0"/>
              <a:t>192.168.1.11</a:t>
            </a:r>
            <a:endParaRPr lang="en-US" sz="1600" dirty="0"/>
          </a:p>
        </p:txBody>
      </p:sp>
      <p:sp>
        <p:nvSpPr>
          <p:cNvPr id="31" name="Rectangle 30"/>
          <p:cNvSpPr/>
          <p:nvPr/>
        </p:nvSpPr>
        <p:spPr>
          <a:xfrm>
            <a:off x="1424345" y="4607195"/>
            <a:ext cx="1614258" cy="5988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3</a:t>
            </a:r>
          </a:p>
          <a:p>
            <a:pPr algn="ctr"/>
            <a:r>
              <a:rPr lang="en-US" sz="1600" dirty="0" smtClean="0"/>
              <a:t>192.168.1.12</a:t>
            </a:r>
            <a:endParaRPr lang="en-US" sz="1600" dirty="0"/>
          </a:p>
        </p:txBody>
      </p:sp>
      <p:sp>
        <p:nvSpPr>
          <p:cNvPr id="43" name="Rectangle 42"/>
          <p:cNvSpPr/>
          <p:nvPr/>
        </p:nvSpPr>
        <p:spPr>
          <a:xfrm>
            <a:off x="6439005" y="2177981"/>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B</a:t>
            </a:r>
          </a:p>
        </p:txBody>
      </p:sp>
      <p:cxnSp>
        <p:nvCxnSpPr>
          <p:cNvPr id="44" name="Straight Arrow Connector 43"/>
          <p:cNvCxnSpPr/>
          <p:nvPr/>
        </p:nvCxnSpPr>
        <p:spPr>
          <a:xfrm>
            <a:off x="6893877" y="3119813"/>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1493038" y="1061433"/>
            <a:ext cx="7513370" cy="743631"/>
            <a:chOff x="1044520" y="4059604"/>
            <a:chExt cx="7513370" cy="743631"/>
          </a:xfrm>
        </p:grpSpPr>
        <p:pic>
          <p:nvPicPr>
            <p:cNvPr id="46" name="Picture 45"/>
            <p:cNvPicPr>
              <a:picLocks noChangeAspect="1"/>
            </p:cNvPicPr>
            <p:nvPr/>
          </p:nvPicPr>
          <p:blipFill>
            <a:blip r:embed="rId3"/>
            <a:stretch>
              <a:fillRect/>
            </a:stretch>
          </p:blipFill>
          <p:spPr>
            <a:xfrm>
              <a:off x="1149643" y="4384135"/>
              <a:ext cx="6642100" cy="419100"/>
            </a:xfrm>
            <a:prstGeom prst="rect">
              <a:avLst/>
            </a:prstGeom>
          </p:spPr>
        </p:pic>
        <p:sp>
          <p:nvSpPr>
            <p:cNvPr id="47" name="TextBox 46"/>
            <p:cNvSpPr txBox="1"/>
            <p:nvPr/>
          </p:nvSpPr>
          <p:spPr>
            <a:xfrm>
              <a:off x="1044520" y="4059604"/>
              <a:ext cx="7513370" cy="369332"/>
            </a:xfrm>
            <a:prstGeom prst="rect">
              <a:avLst/>
            </a:prstGeom>
            <a:noFill/>
          </p:spPr>
          <p:txBody>
            <a:bodyPr wrap="none" rtlCol="0">
              <a:spAutoFit/>
            </a:bodyPr>
            <a:lstStyle/>
            <a:p>
              <a:r>
                <a:rPr lang="en-US" dirty="0" smtClean="0"/>
                <a:t>Spin up a new VM instance and add it to the cluster. It talks to the triad to join.</a:t>
              </a:r>
              <a:endParaRPr lang="en-US" dirty="0"/>
            </a:p>
          </p:txBody>
        </p:sp>
      </p:grpSp>
      <p:sp>
        <p:nvSpPr>
          <p:cNvPr id="48" name="TextBox 47"/>
          <p:cNvSpPr txBox="1"/>
          <p:nvPr/>
        </p:nvSpPr>
        <p:spPr>
          <a:xfrm>
            <a:off x="6324918" y="4078003"/>
            <a:ext cx="2056973" cy="646331"/>
          </a:xfrm>
          <a:prstGeom prst="rect">
            <a:avLst/>
          </a:prstGeom>
          <a:noFill/>
        </p:spPr>
        <p:txBody>
          <a:bodyPr wrap="none" rtlCol="0">
            <a:spAutoFit/>
          </a:bodyPr>
          <a:lstStyle/>
          <a:p>
            <a:r>
              <a:rPr lang="en-US" dirty="0" smtClean="0"/>
              <a:t>Ask for latest </a:t>
            </a:r>
          </a:p>
          <a:p>
            <a:r>
              <a:rPr lang="en-US" dirty="0"/>
              <a:t>a</a:t>
            </a:r>
            <a:r>
              <a:rPr lang="en-US" dirty="0" smtClean="0"/>
              <a:t>pplication versions</a:t>
            </a:r>
            <a:endParaRPr lang="en-US" dirty="0"/>
          </a:p>
        </p:txBody>
      </p:sp>
      <p:sp>
        <p:nvSpPr>
          <p:cNvPr id="19" name="TextBox 18"/>
          <p:cNvSpPr txBox="1"/>
          <p:nvPr/>
        </p:nvSpPr>
        <p:spPr>
          <a:xfrm>
            <a:off x="6164123" y="1718081"/>
            <a:ext cx="1364998" cy="338554"/>
          </a:xfrm>
          <a:prstGeom prst="rect">
            <a:avLst/>
          </a:prstGeom>
          <a:noFill/>
        </p:spPr>
        <p:txBody>
          <a:bodyPr wrap="square" rtlCol="0">
            <a:spAutoFit/>
          </a:bodyPr>
          <a:lstStyle/>
          <a:p>
            <a:endParaRPr lang="en-US" sz="1600" dirty="0"/>
          </a:p>
        </p:txBody>
      </p:sp>
      <p:sp>
        <p:nvSpPr>
          <p:cNvPr id="20" name="Rectangle 19"/>
          <p:cNvSpPr/>
          <p:nvPr/>
        </p:nvSpPr>
        <p:spPr>
          <a:xfrm>
            <a:off x="4973339" y="2212800"/>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cxnSp>
        <p:nvCxnSpPr>
          <p:cNvPr id="21" name="Straight Arrow Connector 20"/>
          <p:cNvCxnSpPr/>
          <p:nvPr/>
        </p:nvCxnSpPr>
        <p:spPr>
          <a:xfrm>
            <a:off x="5430539" y="3127200"/>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9" name="Left Arrow 48"/>
          <p:cNvSpPr/>
          <p:nvPr/>
        </p:nvSpPr>
        <p:spPr>
          <a:xfrm>
            <a:off x="2575691" y="2587701"/>
            <a:ext cx="3863314"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am here need apps</a:t>
            </a:r>
            <a:endParaRPr lang="en-US" dirty="0"/>
          </a:p>
        </p:txBody>
      </p:sp>
      <p:sp>
        <p:nvSpPr>
          <p:cNvPr id="50" name="Rectangle 49"/>
          <p:cNvSpPr/>
          <p:nvPr/>
        </p:nvSpPr>
        <p:spPr>
          <a:xfrm>
            <a:off x="2575690" y="2480869"/>
            <a:ext cx="1163215" cy="5914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My </a:t>
            </a:r>
            <a:r>
              <a:rPr lang="en-US" sz="1400" dirty="0" err="1" smtClean="0"/>
              <a:t>App.war</a:t>
            </a:r>
            <a:endParaRPr lang="en-US" sz="1400" dirty="0"/>
          </a:p>
        </p:txBody>
      </p:sp>
    </p:spTree>
    <p:extLst>
      <p:ext uri="{BB962C8B-B14F-4D97-AF65-F5344CB8AC3E}">
        <p14:creationId xmlns:p14="http://schemas.microsoft.com/office/powerpoint/2010/main" val="163204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1000" fill="hold"/>
                                        <p:tgtEl>
                                          <p:spTgt spid="50"/>
                                        </p:tgtEl>
                                        <p:attrNameLst>
                                          <p:attrName>ppt_w</p:attrName>
                                        </p:attrNameLst>
                                      </p:cBhvr>
                                      <p:tavLst>
                                        <p:tav tm="0">
                                          <p:val>
                                            <p:fltVal val="0"/>
                                          </p:val>
                                        </p:tav>
                                        <p:tav tm="100000">
                                          <p:val>
                                            <p:strVal val="#ppt_w"/>
                                          </p:val>
                                        </p:tav>
                                      </p:tavLst>
                                    </p:anim>
                                    <p:anim calcmode="lin" valueType="num">
                                      <p:cBhvr>
                                        <p:cTn id="40" dur="1000" fill="hold"/>
                                        <p:tgtEl>
                                          <p:spTgt spid="50"/>
                                        </p:tgtEl>
                                        <p:attrNameLst>
                                          <p:attrName>ppt_h</p:attrName>
                                        </p:attrNameLst>
                                      </p:cBhvr>
                                      <p:tavLst>
                                        <p:tav tm="0">
                                          <p:val>
                                            <p:fltVal val="0"/>
                                          </p:val>
                                        </p:tav>
                                        <p:tav tm="100000">
                                          <p:val>
                                            <p:strVal val="#ppt_h"/>
                                          </p:val>
                                        </p:tav>
                                      </p:tavLst>
                                    </p:anim>
                                    <p:anim calcmode="lin" valueType="num">
                                      <p:cBhvr>
                                        <p:cTn id="41" dur="1000" fill="hold"/>
                                        <p:tgtEl>
                                          <p:spTgt spid="50"/>
                                        </p:tgtEl>
                                        <p:attrNameLst>
                                          <p:attrName>style.rotation</p:attrName>
                                        </p:attrNameLst>
                                      </p:cBhvr>
                                      <p:tavLst>
                                        <p:tav tm="0">
                                          <p:val>
                                            <p:fltVal val="90"/>
                                          </p:val>
                                        </p:tav>
                                        <p:tav tm="100000">
                                          <p:val>
                                            <p:fltVal val="0"/>
                                          </p:val>
                                        </p:tav>
                                      </p:tavLst>
                                    </p:anim>
                                    <p:animEffect transition="in" filter="fade">
                                      <p:cBhvr>
                                        <p:cTn id="42" dur="1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1.2576E-6 -3.76215E-6 L 0.37259 -0.00162 " pathEditMode="relative" rAng="0" ptsTypes="AA">
                                      <p:cBhvr>
                                        <p:cTn id="46" dur="2000" fill="hold"/>
                                        <p:tgtEl>
                                          <p:spTgt spid="50"/>
                                        </p:tgtEl>
                                        <p:attrNameLst>
                                          <p:attrName>ppt_x</p:attrName>
                                          <p:attrName>ppt_y</p:attrName>
                                        </p:attrNameLst>
                                      </p:cBhvr>
                                      <p:rCtr x="18621" y="-93"/>
                                    </p:animMotion>
                                  </p:childTnLst>
                                </p:cTn>
                              </p:par>
                            </p:childTnLst>
                          </p:cTn>
                        </p:par>
                      </p:childTnLst>
                    </p:cTn>
                  </p:par>
                  <p:par>
                    <p:cTn id="47" fill="hold">
                      <p:stCondLst>
                        <p:cond delay="indefinite"/>
                      </p:stCondLst>
                      <p:childTnLst>
                        <p:par>
                          <p:cTn id="48" fill="hold">
                            <p:stCondLst>
                              <p:cond delay="0"/>
                            </p:stCondLst>
                            <p:childTnLst>
                              <p:par>
                                <p:cTn id="49" presetID="55" presetClass="exit" presetSubtype="0" fill="hold" grpId="2" nodeType="clickEffect">
                                  <p:stCondLst>
                                    <p:cond delay="0"/>
                                  </p:stCondLst>
                                  <p:childTnLst>
                                    <p:anim calcmode="lin" valueType="num">
                                      <p:cBhvr>
                                        <p:cTn id="50" dur="1000"/>
                                        <p:tgtEl>
                                          <p:spTgt spid="50"/>
                                        </p:tgtEl>
                                        <p:attrNameLst>
                                          <p:attrName>ppt_w</p:attrName>
                                        </p:attrNameLst>
                                      </p:cBhvr>
                                      <p:tavLst>
                                        <p:tav tm="0">
                                          <p:val>
                                            <p:strVal val="ppt_w"/>
                                          </p:val>
                                        </p:tav>
                                        <p:tav tm="100000">
                                          <p:val>
                                            <p:strVal val="ppt_w*0.70"/>
                                          </p:val>
                                        </p:tav>
                                      </p:tavLst>
                                    </p:anim>
                                    <p:anim calcmode="lin" valueType="num">
                                      <p:cBhvr>
                                        <p:cTn id="51" dur="1000"/>
                                        <p:tgtEl>
                                          <p:spTgt spid="50"/>
                                        </p:tgtEl>
                                        <p:attrNameLst>
                                          <p:attrName>ppt_h</p:attrName>
                                        </p:attrNameLst>
                                      </p:cBhvr>
                                      <p:tavLst>
                                        <p:tav tm="0">
                                          <p:val>
                                            <p:strVal val="ppt_h"/>
                                          </p:val>
                                        </p:tav>
                                        <p:tav tm="100000">
                                          <p:val>
                                            <p:strVal val="ppt_h"/>
                                          </p:val>
                                        </p:tav>
                                      </p:tavLst>
                                    </p:anim>
                                    <p:animEffect transition="out" filter="fade">
                                      <p:cBhvr>
                                        <p:cTn id="52" dur="1000"/>
                                        <p:tgtEl>
                                          <p:spTgt spid="50"/>
                                        </p:tgtEl>
                                      </p:cBhvr>
                                    </p:animEffect>
                                    <p:set>
                                      <p:cBhvr>
                                        <p:cTn id="53" dur="1" fill="hold">
                                          <p:stCondLst>
                                            <p:cond delay="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p:bldP spid="49" grpId="0" animBg="1"/>
      <p:bldP spid="49" grpId="1" animBg="1"/>
      <p:bldP spid="50" grpId="0" animBg="1"/>
      <p:bldP spid="50" grpId="1" animBg="1"/>
      <p:bldP spid="50"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Triad with less than three</a:t>
            </a:r>
            <a:endParaRPr lang="en-US" dirty="0"/>
          </a:p>
        </p:txBody>
      </p:sp>
      <p:sp>
        <p:nvSpPr>
          <p:cNvPr id="3" name="Content Placeholder 2"/>
          <p:cNvSpPr>
            <a:spLocks noGrp="1"/>
          </p:cNvSpPr>
          <p:nvPr>
            <p:ph idx="1"/>
          </p:nvPr>
        </p:nvSpPr>
        <p:spPr/>
        <p:txBody>
          <a:bodyPr>
            <a:normAutofit fontScale="92500"/>
          </a:bodyPr>
          <a:lstStyle/>
          <a:p>
            <a:r>
              <a:rPr lang="en-US" dirty="0" smtClean="0"/>
              <a:t>You can have only </a:t>
            </a:r>
            <a:r>
              <a:rPr lang="en-US" b="1" i="1" dirty="0" smtClean="0"/>
              <a:t>one</a:t>
            </a:r>
            <a:r>
              <a:rPr lang="en-US" dirty="0" smtClean="0"/>
              <a:t> Static server in </a:t>
            </a:r>
            <a:r>
              <a:rPr lang="en-US" dirty="0" err="1" smtClean="0"/>
              <a:t>resin.xml</a:t>
            </a:r>
            <a:endParaRPr lang="en-US" dirty="0" smtClean="0"/>
          </a:p>
          <a:p>
            <a:pPr lvl="1"/>
            <a:r>
              <a:rPr lang="en-US" dirty="0" smtClean="0"/>
              <a:t>Configured Server is Triad, but there is no failover, if server goes down, cluster is down</a:t>
            </a:r>
          </a:p>
          <a:p>
            <a:pPr lvl="1"/>
            <a:r>
              <a:rPr lang="en-US" dirty="0" smtClean="0"/>
              <a:t>Triad only has one server in it</a:t>
            </a:r>
          </a:p>
          <a:p>
            <a:r>
              <a:rPr lang="en-US" dirty="0" smtClean="0"/>
              <a:t>You can have two Static Servers in </a:t>
            </a:r>
            <a:r>
              <a:rPr lang="en-US" dirty="0" err="1" smtClean="0"/>
              <a:t>resin.xml</a:t>
            </a:r>
            <a:endParaRPr lang="en-US" dirty="0" smtClean="0"/>
          </a:p>
          <a:p>
            <a:pPr lvl="1"/>
            <a:r>
              <a:rPr lang="en-US" dirty="0" smtClean="0"/>
              <a:t>Both servers are Triad members</a:t>
            </a:r>
          </a:p>
          <a:p>
            <a:pPr lvl="1"/>
            <a:r>
              <a:rPr lang="en-US" dirty="0" smtClean="0"/>
              <a:t>Triad only has two servers in it</a:t>
            </a:r>
          </a:p>
          <a:p>
            <a:pPr lvl="1"/>
            <a:r>
              <a:rPr lang="en-US" dirty="0" smtClean="0"/>
              <a:t>You get failover but not as robust as three</a:t>
            </a:r>
          </a:p>
          <a:p>
            <a:r>
              <a:rPr lang="en-US" dirty="0" smtClean="0"/>
              <a:t>Three is the most reliable</a:t>
            </a:r>
            <a:endParaRPr lang="en-US" dirty="0"/>
          </a:p>
        </p:txBody>
      </p:sp>
    </p:spTree>
    <p:extLst>
      <p:ext uri="{BB962C8B-B14F-4D97-AF65-F5344CB8AC3E}">
        <p14:creationId xmlns:p14="http://schemas.microsoft.com/office/powerpoint/2010/main" val="14193765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8314" y="1832218"/>
            <a:ext cx="3489646" cy="353731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Two Triad Server Hub, problem with load</a:t>
            </a:r>
            <a:endParaRPr lang="en-US" sz="3600" dirty="0"/>
          </a:p>
        </p:txBody>
      </p:sp>
      <p:sp>
        <p:nvSpPr>
          <p:cNvPr id="4" name="Rectangle 3"/>
          <p:cNvSpPr/>
          <p:nvPr/>
        </p:nvSpPr>
        <p:spPr>
          <a:xfrm>
            <a:off x="966255" y="291675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endParaRPr lang="en-US" dirty="0"/>
          </a:p>
        </p:txBody>
      </p:sp>
      <p:sp>
        <p:nvSpPr>
          <p:cNvPr id="5" name="Rectangle 4"/>
          <p:cNvSpPr/>
          <p:nvPr/>
        </p:nvSpPr>
        <p:spPr>
          <a:xfrm>
            <a:off x="2509740" y="2916753"/>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a:t>
            </a:r>
          </a:p>
          <a:p>
            <a:pPr algn="ctr"/>
            <a:r>
              <a:rPr lang="en-US" dirty="0" smtClean="0"/>
              <a:t>2</a:t>
            </a:r>
            <a:endParaRPr lang="en-US" dirty="0"/>
          </a:p>
        </p:txBody>
      </p:sp>
      <p:cxnSp>
        <p:nvCxnSpPr>
          <p:cNvPr id="13" name="Straight Arrow Connector 12"/>
          <p:cNvCxnSpPr/>
          <p:nvPr/>
        </p:nvCxnSpPr>
        <p:spPr>
          <a:xfrm>
            <a:off x="1879765" y="3266344"/>
            <a:ext cx="62997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822403"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sp>
        <p:nvSpPr>
          <p:cNvPr id="21" name="Rectangle 20"/>
          <p:cNvSpPr/>
          <p:nvPr/>
        </p:nvSpPr>
        <p:spPr>
          <a:xfrm>
            <a:off x="4822403" y="429165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Dynamic </a:t>
            </a:r>
          </a:p>
          <a:p>
            <a:pPr algn="ctr"/>
            <a:r>
              <a:rPr lang="en-US" sz="1600" dirty="0"/>
              <a:t>Spoke</a:t>
            </a:r>
          </a:p>
          <a:p>
            <a:pPr algn="ctr"/>
            <a:r>
              <a:rPr lang="en-US" sz="1600" dirty="0"/>
              <a:t>Server</a:t>
            </a:r>
          </a:p>
          <a:p>
            <a:pPr algn="ctr"/>
            <a:r>
              <a:rPr lang="en-US" sz="1600" dirty="0"/>
              <a:t>B</a:t>
            </a:r>
          </a:p>
        </p:txBody>
      </p:sp>
      <p:sp>
        <p:nvSpPr>
          <p:cNvPr id="23" name="Left-Right Arrow 22"/>
          <p:cNvSpPr/>
          <p:nvPr/>
        </p:nvSpPr>
        <p:spPr>
          <a:xfrm>
            <a:off x="4047960" y="3480004"/>
            <a:ext cx="453372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27960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79603" y="379693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842738" y="1462886"/>
            <a:ext cx="5070619" cy="2501750"/>
            <a:chOff x="842738" y="1462886"/>
            <a:chExt cx="5070619" cy="2501750"/>
          </a:xfrm>
        </p:grpSpPr>
        <p:sp>
          <p:nvSpPr>
            <p:cNvPr id="9" name="Rectangle 8"/>
            <p:cNvSpPr/>
            <p:nvPr/>
          </p:nvSpPr>
          <p:spPr>
            <a:xfrm>
              <a:off x="842738" y="2813234"/>
              <a:ext cx="1246302" cy="115140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Down for </a:t>
              </a:r>
            </a:p>
            <a:p>
              <a:pPr algn="ctr"/>
              <a:endParaRPr lang="en-US" dirty="0" smtClean="0"/>
            </a:p>
            <a:p>
              <a:pPr algn="ctr"/>
              <a:r>
                <a:rPr lang="en-US" sz="1400" dirty="0" smtClean="0"/>
                <a:t>maintenance</a:t>
              </a:r>
              <a:endParaRPr lang="en-US" sz="1400" dirty="0"/>
            </a:p>
          </p:txBody>
        </p:sp>
        <p:sp>
          <p:nvSpPr>
            <p:cNvPr id="10" name="TextBox 9"/>
            <p:cNvSpPr txBox="1"/>
            <p:nvPr/>
          </p:nvSpPr>
          <p:spPr>
            <a:xfrm>
              <a:off x="842738" y="1462886"/>
              <a:ext cx="5070619" cy="369332"/>
            </a:xfrm>
            <a:prstGeom prst="rect">
              <a:avLst/>
            </a:prstGeom>
            <a:noFill/>
          </p:spPr>
          <p:txBody>
            <a:bodyPr wrap="none" rtlCol="0">
              <a:spAutoFit/>
            </a:bodyPr>
            <a:lstStyle/>
            <a:p>
              <a:r>
                <a:rPr lang="en-US" dirty="0" smtClean="0"/>
                <a:t>Triad responsibilities of Triad Server 2 goes up 200%</a:t>
              </a:r>
            </a:p>
          </p:txBody>
        </p:sp>
      </p:grpSp>
    </p:spTree>
    <p:extLst>
      <p:ext uri="{BB962C8B-B14F-4D97-AF65-F5344CB8AC3E}">
        <p14:creationId xmlns:p14="http://schemas.microsoft.com/office/powerpoint/2010/main" val="2298083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afterEffect">
                                  <p:stCondLst>
                                    <p:cond delay="0"/>
                                  </p:stCondLst>
                                  <p:childTnLst>
                                    <p:anim calcmode="discrete" valueType="str">
                                      <p:cBhvr>
                                        <p:cTn id="6" dur="2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8314" y="1832218"/>
            <a:ext cx="3489646" cy="353731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Basic Configuration 1 Triad Server down</a:t>
            </a:r>
            <a:endParaRPr lang="en-US" sz="3600" dirty="0"/>
          </a:p>
        </p:txBody>
      </p:sp>
      <p:sp>
        <p:nvSpPr>
          <p:cNvPr id="4" name="Rectangle 3"/>
          <p:cNvSpPr/>
          <p:nvPr/>
        </p:nvSpPr>
        <p:spPr>
          <a:xfrm>
            <a:off x="96625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endParaRPr lang="en-US" dirty="0"/>
          </a:p>
        </p:txBody>
      </p:sp>
      <p:sp>
        <p:nvSpPr>
          <p:cNvPr id="5" name="Rectangle 4"/>
          <p:cNvSpPr/>
          <p:nvPr/>
        </p:nvSpPr>
        <p:spPr>
          <a:xfrm>
            <a:off x="1856915" y="396463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a:t>
            </a:r>
          </a:p>
          <a:p>
            <a:pPr algn="ctr"/>
            <a:r>
              <a:rPr lang="en-US" dirty="0"/>
              <a:t>3</a:t>
            </a:r>
          </a:p>
        </p:txBody>
      </p:sp>
      <p:sp>
        <p:nvSpPr>
          <p:cNvPr id="6" name="Rectangle 5"/>
          <p:cNvSpPr/>
          <p:nvPr/>
        </p:nvSpPr>
        <p:spPr>
          <a:xfrm>
            <a:off x="277131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Triad </a:t>
            </a:r>
            <a:r>
              <a:rPr lang="en-US" dirty="0" smtClean="0"/>
              <a:t>Server</a:t>
            </a:r>
          </a:p>
          <a:p>
            <a:pPr algn="ctr"/>
            <a:r>
              <a:rPr lang="en-US" dirty="0"/>
              <a:t>2</a:t>
            </a:r>
          </a:p>
        </p:txBody>
      </p:sp>
      <p:cxnSp>
        <p:nvCxnSpPr>
          <p:cNvPr id="8" name="Straight Arrow Connector 7"/>
          <p:cNvCxnSpPr>
            <a:stCxn id="4" idx="3"/>
            <a:endCxn id="6" idx="1"/>
          </p:cNvCxnSpPr>
          <p:nvPr/>
        </p:nvCxnSpPr>
        <p:spPr>
          <a:xfrm>
            <a:off x="1880655" y="3127986"/>
            <a:ext cx="8906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2771315" y="3585186"/>
            <a:ext cx="45720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1423455" y="3585186"/>
            <a:ext cx="43346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822403"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sp>
        <p:nvSpPr>
          <p:cNvPr id="21" name="Rectangle 20"/>
          <p:cNvSpPr/>
          <p:nvPr/>
        </p:nvSpPr>
        <p:spPr>
          <a:xfrm>
            <a:off x="4822403" y="429165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Dynamic </a:t>
            </a:r>
          </a:p>
          <a:p>
            <a:pPr algn="ctr"/>
            <a:r>
              <a:rPr lang="en-US" sz="1600" dirty="0"/>
              <a:t>Spoke</a:t>
            </a:r>
          </a:p>
          <a:p>
            <a:pPr algn="ctr"/>
            <a:r>
              <a:rPr lang="en-US" sz="1600" dirty="0"/>
              <a:t>Server</a:t>
            </a:r>
          </a:p>
          <a:p>
            <a:pPr algn="ctr"/>
            <a:r>
              <a:rPr lang="en-US" sz="1600" dirty="0"/>
              <a:t>B</a:t>
            </a:r>
          </a:p>
        </p:txBody>
      </p:sp>
      <p:sp>
        <p:nvSpPr>
          <p:cNvPr id="23" name="Left-Right Arrow 22"/>
          <p:cNvSpPr/>
          <p:nvPr/>
        </p:nvSpPr>
        <p:spPr>
          <a:xfrm>
            <a:off x="4047960" y="3480004"/>
            <a:ext cx="453372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27960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79603" y="379693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752826" y="1194923"/>
            <a:ext cx="5609741" cy="2496138"/>
            <a:chOff x="752826" y="1194923"/>
            <a:chExt cx="5609741" cy="2496138"/>
          </a:xfrm>
        </p:grpSpPr>
        <p:sp>
          <p:nvSpPr>
            <p:cNvPr id="3" name="Rectangle 2"/>
            <p:cNvSpPr/>
            <p:nvPr/>
          </p:nvSpPr>
          <p:spPr>
            <a:xfrm>
              <a:off x="752826" y="2564911"/>
              <a:ext cx="1549866" cy="11261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Down for </a:t>
              </a:r>
            </a:p>
            <a:p>
              <a:pPr algn="ctr"/>
              <a:r>
                <a:rPr lang="en-US" dirty="0" smtClean="0"/>
                <a:t>maintenance</a:t>
              </a:r>
              <a:endParaRPr lang="en-US" dirty="0"/>
            </a:p>
          </p:txBody>
        </p:sp>
        <p:sp>
          <p:nvSpPr>
            <p:cNvPr id="7" name="TextBox 6"/>
            <p:cNvSpPr txBox="1"/>
            <p:nvPr/>
          </p:nvSpPr>
          <p:spPr>
            <a:xfrm>
              <a:off x="2279398" y="1194923"/>
              <a:ext cx="4083169" cy="646331"/>
            </a:xfrm>
            <a:prstGeom prst="rect">
              <a:avLst/>
            </a:prstGeom>
            <a:noFill/>
          </p:spPr>
          <p:txBody>
            <a:bodyPr wrap="none" rtlCol="0">
              <a:spAutoFit/>
            </a:bodyPr>
            <a:lstStyle/>
            <a:p>
              <a:r>
                <a:rPr lang="en-US" dirty="0" smtClean="0"/>
                <a:t>Triad responsibility load increases by 50%</a:t>
              </a:r>
            </a:p>
            <a:p>
              <a:r>
                <a:rPr lang="en-US" dirty="0" smtClean="0"/>
                <a:t>For Triad Server 2 and Triad Server 3</a:t>
              </a:r>
              <a:endParaRPr lang="en-US" dirty="0"/>
            </a:p>
          </p:txBody>
        </p:sp>
      </p:grpSp>
    </p:spTree>
    <p:extLst>
      <p:ext uri="{BB962C8B-B14F-4D97-AF65-F5344CB8AC3E}">
        <p14:creationId xmlns:p14="http://schemas.microsoft.com/office/powerpoint/2010/main" val="2768762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8314" y="1832218"/>
            <a:ext cx="3489646" cy="353731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One Triad Server Hub</a:t>
            </a:r>
            <a:endParaRPr lang="en-US" dirty="0"/>
          </a:p>
        </p:txBody>
      </p:sp>
      <p:sp>
        <p:nvSpPr>
          <p:cNvPr id="4" name="Rectangle 3"/>
          <p:cNvSpPr/>
          <p:nvPr/>
        </p:nvSpPr>
        <p:spPr>
          <a:xfrm>
            <a:off x="1880655" y="309046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endParaRPr lang="en-US" dirty="0"/>
          </a:p>
        </p:txBody>
      </p:sp>
      <p:sp>
        <p:nvSpPr>
          <p:cNvPr id="18" name="Rectangle 17"/>
          <p:cNvSpPr/>
          <p:nvPr/>
        </p:nvSpPr>
        <p:spPr>
          <a:xfrm>
            <a:off x="4822403"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A</a:t>
            </a:r>
          </a:p>
        </p:txBody>
      </p:sp>
      <p:sp>
        <p:nvSpPr>
          <p:cNvPr id="21" name="Rectangle 20"/>
          <p:cNvSpPr/>
          <p:nvPr/>
        </p:nvSpPr>
        <p:spPr>
          <a:xfrm>
            <a:off x="4822403" y="429165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Dynamic </a:t>
            </a:r>
          </a:p>
          <a:p>
            <a:pPr algn="ctr"/>
            <a:r>
              <a:rPr lang="en-US" sz="1600" dirty="0"/>
              <a:t>Spoke</a:t>
            </a:r>
          </a:p>
          <a:p>
            <a:pPr algn="ctr"/>
            <a:r>
              <a:rPr lang="en-US" sz="1600" dirty="0"/>
              <a:t>Server</a:t>
            </a:r>
          </a:p>
          <a:p>
            <a:pPr algn="ctr"/>
            <a:r>
              <a:rPr lang="en-US" sz="1600" dirty="0"/>
              <a:t>B</a:t>
            </a:r>
          </a:p>
        </p:txBody>
      </p:sp>
      <p:sp>
        <p:nvSpPr>
          <p:cNvPr id="23" name="Left-Right Arrow 22"/>
          <p:cNvSpPr/>
          <p:nvPr/>
        </p:nvSpPr>
        <p:spPr>
          <a:xfrm>
            <a:off x="4047960" y="3480004"/>
            <a:ext cx="453372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27960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79603" y="379693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524346" y="954601"/>
            <a:ext cx="6752357" cy="3163787"/>
            <a:chOff x="752826" y="1194923"/>
            <a:chExt cx="6752357" cy="2496138"/>
          </a:xfrm>
        </p:grpSpPr>
        <p:sp>
          <p:nvSpPr>
            <p:cNvPr id="16" name="Rectangle 15"/>
            <p:cNvSpPr/>
            <p:nvPr/>
          </p:nvSpPr>
          <p:spPr>
            <a:xfrm>
              <a:off x="752826" y="2564911"/>
              <a:ext cx="1549866" cy="11261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Down for </a:t>
              </a:r>
            </a:p>
            <a:p>
              <a:pPr algn="ctr"/>
              <a:r>
                <a:rPr lang="en-US" dirty="0" smtClean="0"/>
                <a:t>maintenance</a:t>
              </a:r>
              <a:endParaRPr lang="en-US" dirty="0"/>
            </a:p>
          </p:txBody>
        </p:sp>
        <p:sp>
          <p:nvSpPr>
            <p:cNvPr id="17" name="TextBox 16"/>
            <p:cNvSpPr txBox="1"/>
            <p:nvPr/>
          </p:nvSpPr>
          <p:spPr>
            <a:xfrm>
              <a:off x="2279398" y="1194923"/>
              <a:ext cx="5225785" cy="728481"/>
            </a:xfrm>
            <a:prstGeom prst="rect">
              <a:avLst/>
            </a:prstGeom>
            <a:noFill/>
          </p:spPr>
          <p:txBody>
            <a:bodyPr wrap="none" rtlCol="0">
              <a:spAutoFit/>
            </a:bodyPr>
            <a:lstStyle/>
            <a:p>
              <a:r>
                <a:rPr lang="en-US" dirty="0" smtClean="0"/>
                <a:t>Spoke servers in operation continue to work. </a:t>
              </a:r>
            </a:p>
            <a:p>
              <a:r>
                <a:rPr lang="en-US" dirty="0" smtClean="0"/>
                <a:t>Clustering services stop. No new spoke servers can be</a:t>
              </a:r>
            </a:p>
            <a:p>
              <a:r>
                <a:rPr lang="en-US" dirty="0" smtClean="0"/>
                <a:t>Added until Triad Server is back up</a:t>
              </a:r>
              <a:endParaRPr lang="en-US" dirty="0"/>
            </a:p>
          </p:txBody>
        </p:sp>
      </p:grpSp>
    </p:spTree>
    <p:extLst>
      <p:ext uri="{BB962C8B-B14F-4D97-AF65-F5344CB8AC3E}">
        <p14:creationId xmlns:p14="http://schemas.microsoft.com/office/powerpoint/2010/main" val="1625320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than 3 static servers</a:t>
            </a:r>
            <a:endParaRPr lang="en-US" dirty="0"/>
          </a:p>
        </p:txBody>
      </p:sp>
      <p:sp>
        <p:nvSpPr>
          <p:cNvPr id="3" name="Content Placeholder 2"/>
          <p:cNvSpPr>
            <a:spLocks noGrp="1"/>
          </p:cNvSpPr>
          <p:nvPr>
            <p:ph idx="1"/>
          </p:nvPr>
        </p:nvSpPr>
        <p:spPr/>
        <p:txBody>
          <a:bodyPr/>
          <a:lstStyle/>
          <a:p>
            <a:r>
              <a:rPr lang="en-US" dirty="0" smtClean="0"/>
              <a:t>You can have more than 3 static servers</a:t>
            </a:r>
          </a:p>
          <a:p>
            <a:r>
              <a:rPr lang="en-US" dirty="0" smtClean="0"/>
              <a:t>XML file can document all of the static servers ahead of time</a:t>
            </a:r>
          </a:p>
          <a:p>
            <a:r>
              <a:rPr lang="en-US" dirty="0" smtClean="0"/>
              <a:t>clustering administration (cluster heartbeats) let’s you track up time and down time of all static servers</a:t>
            </a:r>
          </a:p>
          <a:p>
            <a:r>
              <a:rPr lang="en-US" dirty="0" smtClean="0"/>
              <a:t>Static servers show up in Topology</a:t>
            </a:r>
            <a:endParaRPr lang="en-US" dirty="0"/>
          </a:p>
        </p:txBody>
      </p:sp>
    </p:spTree>
    <p:extLst>
      <p:ext uri="{BB962C8B-B14F-4D97-AF65-F5344CB8AC3E}">
        <p14:creationId xmlns:p14="http://schemas.microsoft.com/office/powerpoint/2010/main" val="21636868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558314" y="1832218"/>
            <a:ext cx="3489646" cy="353731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Static servers outside of Triad</a:t>
            </a:r>
            <a:endParaRPr lang="en-US" sz="3600" dirty="0"/>
          </a:p>
        </p:txBody>
      </p:sp>
      <p:sp>
        <p:nvSpPr>
          <p:cNvPr id="4" name="Rectangle 3"/>
          <p:cNvSpPr/>
          <p:nvPr/>
        </p:nvSpPr>
        <p:spPr>
          <a:xfrm>
            <a:off x="96625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 1</a:t>
            </a:r>
            <a:endParaRPr lang="en-US" dirty="0"/>
          </a:p>
        </p:txBody>
      </p:sp>
      <p:sp>
        <p:nvSpPr>
          <p:cNvPr id="5" name="Rectangle 4"/>
          <p:cNvSpPr/>
          <p:nvPr/>
        </p:nvSpPr>
        <p:spPr>
          <a:xfrm>
            <a:off x="1856915" y="396463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Triad Server</a:t>
            </a:r>
          </a:p>
          <a:p>
            <a:pPr algn="ctr"/>
            <a:r>
              <a:rPr lang="en-US" dirty="0"/>
              <a:t>3</a:t>
            </a:r>
          </a:p>
        </p:txBody>
      </p:sp>
      <p:sp>
        <p:nvSpPr>
          <p:cNvPr id="6" name="Rectangle 5"/>
          <p:cNvSpPr/>
          <p:nvPr/>
        </p:nvSpPr>
        <p:spPr>
          <a:xfrm>
            <a:off x="2771315" y="267078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Triad </a:t>
            </a:r>
            <a:r>
              <a:rPr lang="en-US" dirty="0" smtClean="0"/>
              <a:t>Server</a:t>
            </a:r>
          </a:p>
          <a:p>
            <a:pPr algn="ctr"/>
            <a:r>
              <a:rPr lang="en-US" dirty="0"/>
              <a:t>2</a:t>
            </a:r>
          </a:p>
        </p:txBody>
      </p:sp>
      <p:cxnSp>
        <p:nvCxnSpPr>
          <p:cNvPr id="8" name="Straight Arrow Connector 7"/>
          <p:cNvCxnSpPr>
            <a:stCxn id="4" idx="3"/>
            <a:endCxn id="6" idx="1"/>
          </p:cNvCxnSpPr>
          <p:nvPr/>
        </p:nvCxnSpPr>
        <p:spPr>
          <a:xfrm>
            <a:off x="1880655" y="3127986"/>
            <a:ext cx="89066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2771315" y="3585186"/>
            <a:ext cx="45720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1423455" y="3585186"/>
            <a:ext cx="433460" cy="8366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822403" y="217606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Static</a:t>
            </a:r>
          </a:p>
          <a:p>
            <a:pPr algn="ctr"/>
            <a:r>
              <a:rPr lang="en-US" sz="1600" dirty="0" smtClean="0"/>
              <a:t>Spoke</a:t>
            </a:r>
          </a:p>
          <a:p>
            <a:pPr algn="ctr"/>
            <a:r>
              <a:rPr lang="en-US" sz="1600" dirty="0" smtClean="0"/>
              <a:t>Server</a:t>
            </a:r>
          </a:p>
          <a:p>
            <a:pPr algn="ctr"/>
            <a:r>
              <a:rPr lang="en-US" sz="1600" dirty="0"/>
              <a:t>A</a:t>
            </a:r>
          </a:p>
        </p:txBody>
      </p:sp>
      <p:sp>
        <p:nvSpPr>
          <p:cNvPr id="21" name="Rectangle 20"/>
          <p:cNvSpPr/>
          <p:nvPr/>
        </p:nvSpPr>
        <p:spPr>
          <a:xfrm>
            <a:off x="4822403" y="4291656"/>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Static</a:t>
            </a:r>
            <a:endParaRPr lang="en-US" sz="1600" dirty="0"/>
          </a:p>
          <a:p>
            <a:pPr algn="ctr"/>
            <a:r>
              <a:rPr lang="en-US" sz="1600" dirty="0"/>
              <a:t>Spoke</a:t>
            </a:r>
          </a:p>
          <a:p>
            <a:pPr algn="ctr"/>
            <a:r>
              <a:rPr lang="en-US" sz="1600" dirty="0"/>
              <a:t>Server</a:t>
            </a:r>
          </a:p>
          <a:p>
            <a:pPr algn="ctr"/>
            <a:r>
              <a:rPr lang="en-US" sz="1600" dirty="0"/>
              <a:t>B</a:t>
            </a:r>
          </a:p>
        </p:txBody>
      </p:sp>
      <p:sp>
        <p:nvSpPr>
          <p:cNvPr id="23" name="Left-Right Arrow 22"/>
          <p:cNvSpPr/>
          <p:nvPr/>
        </p:nvSpPr>
        <p:spPr>
          <a:xfrm>
            <a:off x="4047960" y="3480004"/>
            <a:ext cx="4533720"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279603"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79603" y="379693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279398" y="1194923"/>
            <a:ext cx="3435368" cy="369332"/>
          </a:xfrm>
          <a:prstGeom prst="rect">
            <a:avLst/>
          </a:prstGeom>
          <a:noFill/>
        </p:spPr>
        <p:txBody>
          <a:bodyPr wrap="none" rtlCol="0">
            <a:spAutoFit/>
          </a:bodyPr>
          <a:lstStyle/>
          <a:p>
            <a:r>
              <a:rPr lang="en-US" dirty="0" smtClean="0"/>
              <a:t>Static servers can be spoke servers</a:t>
            </a:r>
            <a:endParaRPr lang="en-US" dirty="0"/>
          </a:p>
        </p:txBody>
      </p:sp>
      <p:sp>
        <p:nvSpPr>
          <p:cNvPr id="16" name="Rectangle 15"/>
          <p:cNvSpPr/>
          <p:nvPr/>
        </p:nvSpPr>
        <p:spPr>
          <a:xfrm>
            <a:off x="6078671" y="2176066"/>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Dynamic </a:t>
            </a:r>
          </a:p>
          <a:p>
            <a:pPr algn="ctr"/>
            <a:r>
              <a:rPr lang="en-US" sz="1600" dirty="0" smtClean="0"/>
              <a:t>Spoke</a:t>
            </a:r>
          </a:p>
          <a:p>
            <a:pPr algn="ctr"/>
            <a:r>
              <a:rPr lang="en-US" sz="1600" dirty="0" smtClean="0"/>
              <a:t>Server</a:t>
            </a:r>
          </a:p>
          <a:p>
            <a:pPr algn="ctr"/>
            <a:r>
              <a:rPr lang="en-US" sz="1600" dirty="0"/>
              <a:t>C</a:t>
            </a:r>
          </a:p>
        </p:txBody>
      </p:sp>
      <p:cxnSp>
        <p:nvCxnSpPr>
          <p:cNvPr id="17" name="Straight Arrow Connector 16"/>
          <p:cNvCxnSpPr/>
          <p:nvPr/>
        </p:nvCxnSpPr>
        <p:spPr>
          <a:xfrm>
            <a:off x="6535871" y="3090466"/>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090541" y="4284002"/>
            <a:ext cx="9144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t>Dynamic </a:t>
            </a:r>
          </a:p>
          <a:p>
            <a:pPr algn="ctr"/>
            <a:r>
              <a:rPr lang="en-US" sz="1600" dirty="0"/>
              <a:t>Spoke</a:t>
            </a:r>
          </a:p>
          <a:p>
            <a:pPr algn="ctr"/>
            <a:r>
              <a:rPr lang="en-US" sz="1600" dirty="0"/>
              <a:t>Server</a:t>
            </a:r>
          </a:p>
          <a:p>
            <a:pPr algn="ctr"/>
            <a:r>
              <a:rPr lang="en-US" sz="1600" dirty="0"/>
              <a:t>D</a:t>
            </a:r>
          </a:p>
        </p:txBody>
      </p:sp>
      <p:cxnSp>
        <p:nvCxnSpPr>
          <p:cNvPr id="20" name="Straight Arrow Connector 19"/>
          <p:cNvCxnSpPr/>
          <p:nvPr/>
        </p:nvCxnSpPr>
        <p:spPr>
          <a:xfrm>
            <a:off x="6547741" y="3789282"/>
            <a:ext cx="0" cy="494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3484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Tier full featured</a:t>
            </a:r>
            <a:endParaRPr lang="en-US" dirty="0"/>
          </a:p>
        </p:txBody>
      </p:sp>
      <p:sp>
        <p:nvSpPr>
          <p:cNvPr id="3" name="Content Placeholder 2"/>
          <p:cNvSpPr>
            <a:spLocks noGrp="1"/>
          </p:cNvSpPr>
          <p:nvPr>
            <p:ph idx="1"/>
          </p:nvPr>
        </p:nvSpPr>
        <p:spPr>
          <a:xfrm>
            <a:off x="457200" y="1386536"/>
            <a:ext cx="8229600" cy="4525963"/>
          </a:xfrm>
        </p:spPr>
        <p:txBody>
          <a:bodyPr>
            <a:normAutofit fontScale="92500"/>
          </a:bodyPr>
          <a:lstStyle/>
          <a:p>
            <a:r>
              <a:rPr lang="en-US" sz="3700" dirty="0" smtClean="0"/>
              <a:t>Dynamic load balancer that is cluster/cloud aware </a:t>
            </a:r>
          </a:p>
          <a:p>
            <a:pPr lvl="1"/>
            <a:r>
              <a:rPr lang="en-US" sz="3300" dirty="0" smtClean="0"/>
              <a:t>Added servers automatically take load</a:t>
            </a:r>
          </a:p>
          <a:p>
            <a:pPr lvl="1"/>
            <a:r>
              <a:rPr lang="en-US" sz="3200" dirty="0"/>
              <a:t>Features similar to expensive Level 7 Hardware load balancer, </a:t>
            </a:r>
            <a:r>
              <a:rPr lang="en-US" sz="3200" dirty="0" smtClean="0"/>
              <a:t> </a:t>
            </a:r>
          </a:p>
          <a:p>
            <a:pPr lvl="1"/>
            <a:r>
              <a:rPr lang="en-US" sz="3200" dirty="0" smtClean="0"/>
              <a:t>Level 7 is ADC </a:t>
            </a:r>
            <a:r>
              <a:rPr lang="en-US" sz="3200" dirty="0"/>
              <a:t>- Application Delivery </a:t>
            </a:r>
            <a:r>
              <a:rPr lang="en-US" sz="3200" dirty="0" smtClean="0"/>
              <a:t>Controller</a:t>
            </a:r>
            <a:endParaRPr lang="en-US" sz="3300" dirty="0"/>
          </a:p>
          <a:p>
            <a:r>
              <a:rPr lang="en-US" sz="3700" dirty="0" smtClean="0"/>
              <a:t>HTTP </a:t>
            </a:r>
            <a:r>
              <a:rPr lang="en-US" sz="3700" dirty="0"/>
              <a:t>proxy </a:t>
            </a:r>
            <a:r>
              <a:rPr lang="en-US" sz="3700" dirty="0" smtClean="0"/>
              <a:t>caching</a:t>
            </a:r>
            <a:r>
              <a:rPr lang="en-US" sz="3700" dirty="0"/>
              <a:t> </a:t>
            </a:r>
            <a:r>
              <a:rPr lang="en-US" sz="3700" dirty="0" smtClean="0"/>
              <a:t>similar to Squid </a:t>
            </a:r>
          </a:p>
          <a:p>
            <a:r>
              <a:rPr lang="en-US" sz="3700" dirty="0" smtClean="0"/>
              <a:t>HTTP </a:t>
            </a:r>
            <a:r>
              <a:rPr lang="en-US" sz="3700" dirty="0"/>
              <a:t>stack </a:t>
            </a:r>
            <a:r>
              <a:rPr lang="en-US" sz="3700" dirty="0" smtClean="0"/>
              <a:t>faster </a:t>
            </a:r>
            <a:r>
              <a:rPr lang="en-US" sz="3700" dirty="0"/>
              <a:t>than Apache </a:t>
            </a:r>
            <a:r>
              <a:rPr lang="en-US" sz="3700" dirty="0" smtClean="0"/>
              <a:t>HTTPD </a:t>
            </a:r>
            <a:endParaRPr lang="en-US" sz="3700" dirty="0"/>
          </a:p>
          <a:p>
            <a:endParaRPr lang="en-US" dirty="0"/>
          </a:p>
        </p:txBody>
      </p:sp>
    </p:spTree>
    <p:extLst>
      <p:ext uri="{BB962C8B-B14F-4D97-AF65-F5344CB8AC3E}">
        <p14:creationId xmlns:p14="http://schemas.microsoft.com/office/powerpoint/2010/main" val="30638870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Load Balancing </a:t>
            </a:r>
            <a:r>
              <a:rPr lang="en-US" dirty="0" smtClean="0"/>
              <a:t>Easy to add</a:t>
            </a:r>
            <a:endParaRPr lang="en-US" dirty="0"/>
          </a:p>
        </p:txBody>
      </p:sp>
      <p:sp>
        <p:nvSpPr>
          <p:cNvPr id="3" name="Content Placeholder 2"/>
          <p:cNvSpPr>
            <a:spLocks noGrp="1"/>
          </p:cNvSpPr>
          <p:nvPr>
            <p:ph idx="1"/>
          </p:nvPr>
        </p:nvSpPr>
        <p:spPr/>
        <p:txBody>
          <a:bodyPr>
            <a:noAutofit/>
          </a:bodyPr>
          <a:lstStyle/>
          <a:p>
            <a:r>
              <a:rPr lang="en-US" sz="2000" dirty="0" smtClean="0"/>
              <a:t>If </a:t>
            </a:r>
            <a:r>
              <a:rPr lang="en-US" sz="2000" dirty="0"/>
              <a:t>traffic increases beyond </a:t>
            </a:r>
            <a:r>
              <a:rPr lang="en-US" sz="2000" dirty="0" smtClean="0"/>
              <a:t>capacity 1 app </a:t>
            </a:r>
            <a:r>
              <a:rPr lang="en-US" sz="2000" dirty="0"/>
              <a:t>server, </a:t>
            </a:r>
            <a:endParaRPr lang="en-US" sz="2000" dirty="0" smtClean="0"/>
          </a:p>
          <a:p>
            <a:pPr lvl="1"/>
            <a:r>
              <a:rPr lang="en-US" sz="1600" dirty="0" smtClean="0"/>
              <a:t>Add HTTP load balancer as well as the second application server</a:t>
            </a:r>
          </a:p>
          <a:p>
            <a:pPr lvl="1"/>
            <a:r>
              <a:rPr lang="en-US" sz="1600" dirty="0" smtClean="0"/>
              <a:t>The load balancer is in the Resin web</a:t>
            </a:r>
            <a:r>
              <a:rPr lang="en-US" sz="1600" dirty="0"/>
              <a:t>-tier </a:t>
            </a:r>
            <a:r>
              <a:rPr lang="en-US" sz="1600" dirty="0" smtClean="0"/>
              <a:t>used for </a:t>
            </a:r>
            <a:r>
              <a:rPr lang="en-US" sz="1600" dirty="0"/>
              <a:t>HTTP load-balancing and HTTP proxy </a:t>
            </a:r>
            <a:r>
              <a:rPr lang="en-US" sz="1600" dirty="0" smtClean="0"/>
              <a:t>caching</a:t>
            </a:r>
          </a:p>
          <a:p>
            <a:pPr lvl="1"/>
            <a:r>
              <a:rPr lang="en-US" sz="1600" dirty="0"/>
              <a:t>Now you have load balancing and fault </a:t>
            </a:r>
            <a:r>
              <a:rPr lang="en-US" sz="1600" dirty="0" smtClean="0"/>
              <a:t>tolerance</a:t>
            </a:r>
          </a:p>
          <a:p>
            <a:r>
              <a:rPr lang="en-US" sz="2000" dirty="0" smtClean="0"/>
              <a:t>Two tier topology, with web-tier load balancer and app server tier</a:t>
            </a:r>
          </a:p>
          <a:p>
            <a:pPr lvl="1"/>
            <a:r>
              <a:rPr lang="en-US" sz="1600" dirty="0"/>
              <a:t>Easily system becomes two tier </a:t>
            </a:r>
            <a:r>
              <a:rPr lang="en-US" sz="1600" dirty="0" smtClean="0"/>
              <a:t>system</a:t>
            </a:r>
          </a:p>
          <a:p>
            <a:pPr lvl="1"/>
            <a:r>
              <a:rPr lang="en-US" sz="1600" dirty="0" smtClean="0"/>
              <a:t>Resin can function as web-tier load balancer and app-tier app servers</a:t>
            </a:r>
          </a:p>
          <a:p>
            <a:pPr lvl="1"/>
            <a:r>
              <a:rPr lang="en-US" sz="1600" dirty="0" smtClean="0"/>
              <a:t>Easy to setup, same </a:t>
            </a:r>
            <a:r>
              <a:rPr lang="en-US" sz="1600" dirty="0" err="1" smtClean="0"/>
              <a:t>config</a:t>
            </a:r>
            <a:r>
              <a:rPr lang="en-US" sz="1600" dirty="0" smtClean="0"/>
              <a:t> file as before, just a few XML entries and viola you have a HTTP load balancer</a:t>
            </a:r>
          </a:p>
          <a:p>
            <a:pPr lvl="1"/>
            <a:r>
              <a:rPr lang="en-US" sz="1600" dirty="0" smtClean="0"/>
              <a:t>Just add &lt;</a:t>
            </a:r>
            <a:r>
              <a:rPr lang="en-US" sz="1600" dirty="0" err="1"/>
              <a:t>resin:LoadBalance</a:t>
            </a:r>
            <a:r>
              <a:rPr lang="en-US" sz="1600" dirty="0"/>
              <a:t>&gt; tag to forward request to app-</a:t>
            </a:r>
            <a:r>
              <a:rPr lang="en-US" sz="1600" dirty="0" smtClean="0"/>
              <a:t>tier</a:t>
            </a:r>
            <a:endParaRPr lang="en-US" sz="1600" dirty="0"/>
          </a:p>
          <a:p>
            <a:r>
              <a:rPr lang="en-US" sz="2000" dirty="0" smtClean="0"/>
              <a:t>A </a:t>
            </a:r>
            <a:r>
              <a:rPr lang="en-US" sz="2000" dirty="0"/>
              <a:t>load balanced system </a:t>
            </a:r>
            <a:r>
              <a:rPr lang="en-US" sz="2000" dirty="0" smtClean="0"/>
              <a:t>in Resin</a:t>
            </a:r>
          </a:p>
          <a:p>
            <a:pPr lvl="1"/>
            <a:r>
              <a:rPr lang="en-US" sz="1600" dirty="0" smtClean="0"/>
              <a:t>define </a:t>
            </a:r>
            <a:r>
              <a:rPr lang="en-US" sz="1600" dirty="0"/>
              <a:t>the servers to use as the application-tier, </a:t>
            </a:r>
            <a:endParaRPr lang="en-US" sz="1600" dirty="0" smtClean="0"/>
          </a:p>
          <a:p>
            <a:pPr lvl="1"/>
            <a:r>
              <a:rPr lang="en-US" sz="1600" dirty="0" smtClean="0"/>
              <a:t>define </a:t>
            </a:r>
            <a:r>
              <a:rPr lang="en-US" sz="1600" dirty="0"/>
              <a:t>the servers in the web-tier, </a:t>
            </a:r>
            <a:endParaRPr lang="en-US" sz="1600" dirty="0" smtClean="0"/>
          </a:p>
          <a:p>
            <a:pPr lvl="1"/>
            <a:r>
              <a:rPr lang="en-US" sz="1600" dirty="0" smtClean="0"/>
              <a:t>and </a:t>
            </a:r>
            <a:r>
              <a:rPr lang="en-US" sz="1600" dirty="0"/>
              <a:t>select which requests are forwarded (</a:t>
            </a:r>
            <a:r>
              <a:rPr lang="en-US" sz="1600" dirty="0" err="1"/>
              <a:t>proxied</a:t>
            </a:r>
            <a:r>
              <a:rPr lang="en-US" sz="1600" dirty="0"/>
              <a:t>) to the backend app-tier servers. </a:t>
            </a:r>
            <a:endParaRPr lang="en-US" sz="1600" dirty="0" smtClean="0"/>
          </a:p>
        </p:txBody>
      </p:sp>
    </p:spTree>
    <p:extLst>
      <p:ext uri="{BB962C8B-B14F-4D97-AF65-F5344CB8AC3E}">
        <p14:creationId xmlns:p14="http://schemas.microsoft.com/office/powerpoint/2010/main" val="41420785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Quotes</a:t>
            </a:r>
            <a:endParaRPr lang="en-US" dirty="0"/>
          </a:p>
        </p:txBody>
      </p:sp>
      <p:pic>
        <p:nvPicPr>
          <p:cNvPr id="4" name="Picture 3"/>
          <p:cNvPicPr>
            <a:picLocks noChangeAspect="1"/>
          </p:cNvPicPr>
          <p:nvPr/>
        </p:nvPicPr>
        <p:blipFill>
          <a:blip r:embed="rId2"/>
          <a:stretch>
            <a:fillRect/>
          </a:stretch>
        </p:blipFill>
        <p:spPr>
          <a:xfrm>
            <a:off x="292100" y="1175029"/>
            <a:ext cx="8547100" cy="134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57200" y="2521229"/>
            <a:ext cx="8610600" cy="1104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406400" y="3372309"/>
            <a:ext cx="8432800" cy="96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406400" y="4241680"/>
            <a:ext cx="78740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3535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Load Balancing </a:t>
            </a:r>
            <a:r>
              <a:rPr lang="en-US" dirty="0" smtClean="0"/>
              <a:t>Easy to Scale Out</a:t>
            </a:r>
            <a:endParaRPr lang="en-US" dirty="0"/>
          </a:p>
        </p:txBody>
      </p:sp>
      <p:sp>
        <p:nvSpPr>
          <p:cNvPr id="3" name="Content Placeholder 2"/>
          <p:cNvSpPr>
            <a:spLocks noGrp="1"/>
          </p:cNvSpPr>
          <p:nvPr>
            <p:ph idx="1"/>
          </p:nvPr>
        </p:nvSpPr>
        <p:spPr/>
        <p:txBody>
          <a:bodyPr>
            <a:normAutofit fontScale="85000" lnSpcReduction="10000"/>
          </a:bodyPr>
          <a:lstStyle/>
          <a:p>
            <a:r>
              <a:rPr lang="en-US" sz="3700" dirty="0" smtClean="0"/>
              <a:t>Small </a:t>
            </a:r>
            <a:r>
              <a:rPr lang="en-US" sz="3700" dirty="0"/>
              <a:t>to medium level sites (under 64 servers per application) can use Resin’s load balancer which is cloud/cluster aware</a:t>
            </a:r>
          </a:p>
          <a:p>
            <a:r>
              <a:rPr lang="en-US" sz="3700" dirty="0"/>
              <a:t>Beyond 64 servers Resin works with hardware load balancers</a:t>
            </a:r>
          </a:p>
          <a:p>
            <a:pPr lvl="1"/>
            <a:r>
              <a:rPr lang="en-US" sz="3300" dirty="0"/>
              <a:t>Divide servers into </a:t>
            </a:r>
            <a:r>
              <a:rPr lang="en-US" sz="3300" dirty="0" smtClean="0"/>
              <a:t>cluster pods </a:t>
            </a:r>
            <a:r>
              <a:rPr lang="en-US" sz="3300" dirty="0"/>
              <a:t>of up to 64 </a:t>
            </a:r>
            <a:r>
              <a:rPr lang="en-US" sz="3300" dirty="0" smtClean="0"/>
              <a:t>servers </a:t>
            </a:r>
            <a:endParaRPr lang="en-US" sz="3300" dirty="0"/>
          </a:p>
          <a:p>
            <a:pPr lvl="1"/>
            <a:r>
              <a:rPr lang="en-US" sz="3300" dirty="0"/>
              <a:t>hardware load balancer load balances to Resin load balancers</a:t>
            </a:r>
          </a:p>
          <a:p>
            <a:pPr lvl="1"/>
            <a:r>
              <a:rPr lang="en-US" sz="3300" dirty="0" smtClean="0"/>
              <a:t>In effect, hardware </a:t>
            </a:r>
            <a:r>
              <a:rPr lang="en-US" sz="3300" dirty="0"/>
              <a:t>load balancer load balances to Resin </a:t>
            </a:r>
            <a:r>
              <a:rPr lang="en-US" sz="3300" dirty="0" smtClean="0"/>
              <a:t>cluster pods</a:t>
            </a:r>
            <a:endParaRPr lang="en-US" sz="3300" dirty="0"/>
          </a:p>
          <a:p>
            <a:endParaRPr lang="en-US" dirty="0"/>
          </a:p>
        </p:txBody>
      </p:sp>
    </p:spTree>
    <p:extLst>
      <p:ext uri="{BB962C8B-B14F-4D97-AF65-F5344CB8AC3E}">
        <p14:creationId xmlns:p14="http://schemas.microsoft.com/office/powerpoint/2010/main" val="33148897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Balancer</a:t>
            </a:r>
            <a:endParaRPr lang="en-US" dirty="0"/>
          </a:p>
        </p:txBody>
      </p:sp>
      <p:pic>
        <p:nvPicPr>
          <p:cNvPr id="4" name="Picture 3"/>
          <p:cNvPicPr>
            <a:picLocks noChangeAspect="1"/>
          </p:cNvPicPr>
          <p:nvPr/>
        </p:nvPicPr>
        <p:blipFill>
          <a:blip r:embed="rId2"/>
          <a:stretch>
            <a:fillRect/>
          </a:stretch>
        </p:blipFill>
        <p:spPr>
          <a:xfrm>
            <a:off x="2569451" y="1301714"/>
            <a:ext cx="4965700" cy="4787900"/>
          </a:xfrm>
          <a:prstGeom prst="rect">
            <a:avLst/>
          </a:prstGeom>
        </p:spPr>
      </p:pic>
    </p:spTree>
    <p:extLst>
      <p:ext uri="{BB962C8B-B14F-4D97-AF65-F5344CB8AC3E}">
        <p14:creationId xmlns:p14="http://schemas.microsoft.com/office/powerpoint/2010/main" val="217201270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Resin Cloud/Cluster Aware Load Balancer</a:t>
            </a:r>
            <a:endParaRPr lang="en-US" sz="3600" dirty="0"/>
          </a:p>
        </p:txBody>
      </p:sp>
      <p:sp>
        <p:nvSpPr>
          <p:cNvPr id="22" name="Oval 21"/>
          <p:cNvSpPr/>
          <p:nvPr/>
        </p:nvSpPr>
        <p:spPr>
          <a:xfrm>
            <a:off x="1537434" y="1504549"/>
            <a:ext cx="2369387" cy="222738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4" name="Rectangle 3"/>
          <p:cNvSpPr/>
          <p:nvPr/>
        </p:nvSpPr>
        <p:spPr>
          <a:xfrm>
            <a:off x="1814416"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 1</a:t>
            </a:r>
            <a:endParaRPr lang="en-US" sz="1000" dirty="0"/>
          </a:p>
        </p:txBody>
      </p:sp>
      <p:sp>
        <p:nvSpPr>
          <p:cNvPr id="5" name="Rectangle 4"/>
          <p:cNvSpPr/>
          <p:nvPr/>
        </p:nvSpPr>
        <p:spPr>
          <a:xfrm>
            <a:off x="2419153" y="2847295"/>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Triad Server</a:t>
            </a:r>
          </a:p>
          <a:p>
            <a:pPr algn="ctr"/>
            <a:r>
              <a:rPr lang="en-US" sz="1000" dirty="0"/>
              <a:t>3</a:t>
            </a:r>
          </a:p>
        </p:txBody>
      </p:sp>
      <p:sp>
        <p:nvSpPr>
          <p:cNvPr id="6" name="Rectangle 5"/>
          <p:cNvSpPr/>
          <p:nvPr/>
        </p:nvSpPr>
        <p:spPr>
          <a:xfrm>
            <a:off x="3040009"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Triad </a:t>
            </a:r>
            <a:r>
              <a:rPr lang="en-US" sz="1000" dirty="0" smtClean="0"/>
              <a:t>Server</a:t>
            </a:r>
          </a:p>
          <a:p>
            <a:pPr algn="ctr"/>
            <a:r>
              <a:rPr lang="en-US" sz="1000" dirty="0"/>
              <a:t>2</a:t>
            </a:r>
          </a:p>
        </p:txBody>
      </p:sp>
      <p:cxnSp>
        <p:nvCxnSpPr>
          <p:cNvPr id="8" name="Straight Arrow Connector 7"/>
          <p:cNvCxnSpPr>
            <a:stCxn id="4" idx="3"/>
            <a:endCxn id="6" idx="1"/>
          </p:cNvCxnSpPr>
          <p:nvPr/>
        </p:nvCxnSpPr>
        <p:spPr>
          <a:xfrm>
            <a:off x="2435272" y="2320471"/>
            <a:ext cx="60473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3040009" y="2608362"/>
            <a:ext cx="310428"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2124844" y="2608362"/>
            <a:ext cx="294309"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432649" y="172106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A</a:t>
            </a:r>
          </a:p>
        </p:txBody>
      </p:sp>
      <p:sp>
        <p:nvSpPr>
          <p:cNvPr id="21" name="Rectangle 20"/>
          <p:cNvSpPr/>
          <p:nvPr/>
        </p:nvSpPr>
        <p:spPr>
          <a:xfrm>
            <a:off x="5053505"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C</a:t>
            </a:r>
          </a:p>
        </p:txBody>
      </p:sp>
      <p:sp>
        <p:nvSpPr>
          <p:cNvPr id="23" name="Left-Right Arrow 22"/>
          <p:cNvSpPr/>
          <p:nvPr/>
        </p:nvSpPr>
        <p:spPr>
          <a:xfrm>
            <a:off x="3906820" y="2542131"/>
            <a:ext cx="4627381" cy="3051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cxnSp>
        <p:nvCxnSpPr>
          <p:cNvPr id="24" name="Straight Arrow Connector 23"/>
          <p:cNvCxnSpPr/>
          <p:nvPr/>
        </p:nvCxnSpPr>
        <p:spPr>
          <a:xfrm>
            <a:off x="4743077" y="2296846"/>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63933" y="2741698"/>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522842"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B</a:t>
            </a:r>
          </a:p>
        </p:txBody>
      </p:sp>
      <p:cxnSp>
        <p:nvCxnSpPr>
          <p:cNvPr id="20" name="Straight Arrow Connector 19"/>
          <p:cNvCxnSpPr/>
          <p:nvPr/>
        </p:nvCxnSpPr>
        <p:spPr>
          <a:xfrm>
            <a:off x="5833270"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096220"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D</a:t>
            </a:r>
          </a:p>
        </p:txBody>
      </p:sp>
      <p:cxnSp>
        <p:nvCxnSpPr>
          <p:cNvPr id="29" name="Straight Arrow Connector 28"/>
          <p:cNvCxnSpPr/>
          <p:nvPr/>
        </p:nvCxnSpPr>
        <p:spPr>
          <a:xfrm>
            <a:off x="6359170"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Frame 31"/>
          <p:cNvSpPr/>
          <p:nvPr/>
        </p:nvSpPr>
        <p:spPr>
          <a:xfrm>
            <a:off x="1119696" y="954601"/>
            <a:ext cx="7567104" cy="305752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p:cNvSpPr/>
          <p:nvPr/>
        </p:nvSpPr>
        <p:spPr>
          <a:xfrm>
            <a:off x="1814416" y="4854906"/>
            <a:ext cx="6506134"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Resin Web Tier, HTTP Load Balancer with Sticky Session, HTTP Proxy Cache, Faster than Apache HTTPD</a:t>
            </a:r>
            <a:endParaRPr lang="en-US" dirty="0"/>
          </a:p>
        </p:txBody>
      </p:sp>
      <p:cxnSp>
        <p:nvCxnSpPr>
          <p:cNvPr id="7" name="Straight Arrow Connector 6"/>
          <p:cNvCxnSpPr/>
          <p:nvPr/>
        </p:nvCxnSpPr>
        <p:spPr>
          <a:xfrm flipV="1">
            <a:off x="3040009" y="3423078"/>
            <a:ext cx="1" cy="143182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endCxn id="4" idx="2"/>
          </p:cNvCxnSpPr>
          <p:nvPr/>
        </p:nvCxnSpPr>
        <p:spPr>
          <a:xfrm flipV="1">
            <a:off x="2124844" y="2608363"/>
            <a:ext cx="0" cy="2246544"/>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V="1">
            <a:off x="3453539" y="2445259"/>
            <a:ext cx="0" cy="240964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4565033" y="2296846"/>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a:endCxn id="21" idx="2"/>
          </p:cNvCxnSpPr>
          <p:nvPr/>
        </p:nvCxnSpPr>
        <p:spPr>
          <a:xfrm flipV="1">
            <a:off x="5345418" y="362899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p:nvPr/>
        </p:nvCxnSpPr>
        <p:spPr>
          <a:xfrm flipV="1">
            <a:off x="6002984" y="2296847"/>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8" name="Straight Arrow Connector 47"/>
          <p:cNvCxnSpPr/>
          <p:nvPr/>
        </p:nvCxnSpPr>
        <p:spPr>
          <a:xfrm flipV="1">
            <a:off x="6449600"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nvGrpSpPr>
          <p:cNvPr id="58" name="Group 57"/>
          <p:cNvGrpSpPr/>
          <p:nvPr/>
        </p:nvGrpSpPr>
        <p:grpSpPr>
          <a:xfrm>
            <a:off x="5118967" y="1046597"/>
            <a:ext cx="3257735" cy="3818440"/>
            <a:chOff x="5118967" y="1046597"/>
            <a:chExt cx="3257735" cy="3818440"/>
          </a:xfrm>
        </p:grpSpPr>
        <p:grpSp>
          <p:nvGrpSpPr>
            <p:cNvPr id="56" name="Group 55"/>
            <p:cNvGrpSpPr/>
            <p:nvPr/>
          </p:nvGrpSpPr>
          <p:grpSpPr>
            <a:xfrm>
              <a:off x="6614840" y="1744690"/>
              <a:ext cx="1241712" cy="3120347"/>
              <a:chOff x="6614840" y="1744690"/>
              <a:chExt cx="1241712" cy="3120347"/>
            </a:xfrm>
          </p:grpSpPr>
          <p:sp>
            <p:nvSpPr>
              <p:cNvPr id="49" name="Rectangle 48"/>
              <p:cNvSpPr/>
              <p:nvPr/>
            </p:nvSpPr>
            <p:spPr>
              <a:xfrm>
                <a:off x="7235696" y="3063343"/>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t>Dynamic </a:t>
                </a:r>
              </a:p>
              <a:p>
                <a:pPr algn="ctr"/>
                <a:r>
                  <a:rPr lang="en-US" sz="900" dirty="0"/>
                  <a:t>Spoke</a:t>
                </a:r>
              </a:p>
              <a:p>
                <a:pPr algn="ctr"/>
                <a:r>
                  <a:rPr lang="en-US" sz="900" dirty="0"/>
                  <a:t>Server</a:t>
                </a:r>
              </a:p>
              <a:p>
                <a:pPr algn="ctr"/>
                <a:r>
                  <a:rPr lang="en-US" sz="900" dirty="0"/>
                  <a:t>F</a:t>
                </a:r>
              </a:p>
            </p:txBody>
          </p:sp>
          <p:cxnSp>
            <p:nvCxnSpPr>
              <p:cNvPr id="50" name="Straight Arrow Connector 49"/>
              <p:cNvCxnSpPr/>
              <p:nvPr/>
            </p:nvCxnSpPr>
            <p:spPr>
              <a:xfrm>
                <a:off x="7546124"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614840"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Dynamic </a:t>
                </a:r>
              </a:p>
              <a:p>
                <a:pPr algn="ctr"/>
                <a:r>
                  <a:rPr lang="en-US" sz="900" dirty="0" smtClean="0"/>
                  <a:t>Spoke</a:t>
                </a:r>
              </a:p>
              <a:p>
                <a:pPr algn="ctr"/>
                <a:r>
                  <a:rPr lang="en-US" sz="900" dirty="0" smtClean="0"/>
                  <a:t>Server</a:t>
                </a:r>
              </a:p>
              <a:p>
                <a:pPr algn="ctr"/>
                <a:r>
                  <a:rPr lang="en-US" sz="900" dirty="0"/>
                  <a:t>E</a:t>
                </a:r>
              </a:p>
            </p:txBody>
          </p:sp>
          <p:cxnSp>
            <p:nvCxnSpPr>
              <p:cNvPr id="52" name="Straight Arrow Connector 51"/>
              <p:cNvCxnSpPr/>
              <p:nvPr/>
            </p:nvCxnSpPr>
            <p:spPr>
              <a:xfrm>
                <a:off x="6925268"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6795014" y="2320472"/>
                <a:ext cx="23424" cy="2544565"/>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p:nvPr/>
            </p:nvCxnSpPr>
            <p:spPr>
              <a:xfrm flipV="1">
                <a:off x="7536866"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sp>
          <p:nvSpPr>
            <p:cNvPr id="57" name="TextBox 56"/>
            <p:cNvSpPr txBox="1"/>
            <p:nvPr/>
          </p:nvSpPr>
          <p:spPr>
            <a:xfrm>
              <a:off x="5118967" y="1046597"/>
              <a:ext cx="3257735" cy="923330"/>
            </a:xfrm>
            <a:prstGeom prst="rect">
              <a:avLst/>
            </a:prstGeom>
            <a:noFill/>
          </p:spPr>
          <p:txBody>
            <a:bodyPr wrap="none" rtlCol="0">
              <a:spAutoFit/>
            </a:bodyPr>
            <a:lstStyle/>
            <a:p>
              <a:r>
                <a:rPr lang="en-US" dirty="0" smtClean="0"/>
                <a:t>Spin up two new virtual machine </a:t>
              </a:r>
            </a:p>
            <a:p>
              <a:r>
                <a:rPr lang="en-US" dirty="0" smtClean="0"/>
                <a:t>Instances with Resin</a:t>
              </a:r>
            </a:p>
            <a:p>
              <a:endParaRPr lang="en-US" dirty="0"/>
            </a:p>
          </p:txBody>
        </p:sp>
      </p:grpSp>
    </p:spTree>
    <p:extLst>
      <p:ext uri="{BB962C8B-B14F-4D97-AF65-F5344CB8AC3E}">
        <p14:creationId xmlns:p14="http://schemas.microsoft.com/office/powerpoint/2010/main" val="3875547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Pods for Mass scale out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never plan on using more than 64 servers, don’t think about pods</a:t>
            </a:r>
          </a:p>
          <a:p>
            <a:r>
              <a:rPr lang="en-US" dirty="0" smtClean="0"/>
              <a:t>By default a cluster contains 1 pod</a:t>
            </a:r>
          </a:p>
          <a:p>
            <a:r>
              <a:rPr lang="en-US" dirty="0" smtClean="0"/>
              <a:t>A pod is a collection of up to 64 servers</a:t>
            </a:r>
          </a:p>
          <a:p>
            <a:r>
              <a:rPr lang="en-US" dirty="0" smtClean="0"/>
              <a:t>A pod has 1 triad (of up to 3 servers) and up to 61 to 63 static or dynamic servers</a:t>
            </a:r>
          </a:p>
          <a:p>
            <a:r>
              <a:rPr lang="en-US" dirty="0" smtClean="0"/>
              <a:t>Once you go beyond 64, you have to use this configurations &lt;cluster …&gt;&lt;pod&gt;&lt;server…&gt; … &lt;/pod&gt; </a:t>
            </a:r>
          </a:p>
          <a:p>
            <a:pPr lvl="1"/>
            <a:r>
              <a:rPr lang="en-US" dirty="0" smtClean="0"/>
              <a:t>Essentially divide servers up</a:t>
            </a:r>
          </a:p>
          <a:p>
            <a:r>
              <a:rPr lang="en-US" dirty="0" smtClean="0"/>
              <a:t>Below 64 you use this &lt;cluster …&gt;&lt;server&gt; … &lt;/cluster&gt;</a:t>
            </a:r>
          </a:p>
          <a:p>
            <a:r>
              <a:rPr lang="en-US" dirty="0" smtClean="0"/>
              <a:t>This is for cluster </a:t>
            </a:r>
            <a:r>
              <a:rPr lang="en-US" dirty="0" err="1" smtClean="0"/>
              <a:t>communicatoin</a:t>
            </a:r>
            <a:r>
              <a:rPr lang="en-US" dirty="0" smtClean="0"/>
              <a:t> responsiveness.</a:t>
            </a:r>
          </a:p>
          <a:p>
            <a:r>
              <a:rPr lang="en-US" dirty="0" smtClean="0"/>
              <a:t>Each cluster can have up to 64 pods</a:t>
            </a:r>
            <a:endParaRPr lang="en-US" dirty="0"/>
          </a:p>
        </p:txBody>
      </p:sp>
    </p:spTree>
    <p:extLst>
      <p:ext uri="{BB962C8B-B14F-4D97-AF65-F5344CB8AC3E}">
        <p14:creationId xmlns:p14="http://schemas.microsoft.com/office/powerpoint/2010/main" val="6527174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Resin Cloud Aware Load Balancer Massive Scale Out</a:t>
            </a:r>
            <a:endParaRPr lang="en-US" sz="2800" dirty="0"/>
          </a:p>
        </p:txBody>
      </p:sp>
      <p:grpSp>
        <p:nvGrpSpPr>
          <p:cNvPr id="3" name="Group 2"/>
          <p:cNvGrpSpPr/>
          <p:nvPr/>
        </p:nvGrpSpPr>
        <p:grpSpPr>
          <a:xfrm>
            <a:off x="365973" y="1176783"/>
            <a:ext cx="4223976" cy="2891339"/>
            <a:chOff x="1119696" y="954601"/>
            <a:chExt cx="7567104" cy="4814705"/>
          </a:xfrm>
        </p:grpSpPr>
        <p:sp>
          <p:nvSpPr>
            <p:cNvPr id="22" name="Oval 21"/>
            <p:cNvSpPr/>
            <p:nvPr/>
          </p:nvSpPr>
          <p:spPr>
            <a:xfrm>
              <a:off x="1537434" y="1504549"/>
              <a:ext cx="2369387" cy="222738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4" name="Rectangle 3"/>
            <p:cNvSpPr/>
            <p:nvPr/>
          </p:nvSpPr>
          <p:spPr>
            <a:xfrm>
              <a:off x="1814416"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Triad Server 1</a:t>
              </a:r>
              <a:endParaRPr lang="en-US" sz="600" dirty="0"/>
            </a:p>
          </p:txBody>
        </p:sp>
        <p:sp>
          <p:nvSpPr>
            <p:cNvPr id="5" name="Rectangle 4"/>
            <p:cNvSpPr/>
            <p:nvPr/>
          </p:nvSpPr>
          <p:spPr>
            <a:xfrm>
              <a:off x="2419153" y="2847295"/>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Triad Server</a:t>
              </a:r>
            </a:p>
            <a:p>
              <a:pPr algn="ctr"/>
              <a:r>
                <a:rPr lang="en-US" sz="600" dirty="0"/>
                <a:t>3</a:t>
              </a:r>
            </a:p>
          </p:txBody>
        </p:sp>
        <p:sp>
          <p:nvSpPr>
            <p:cNvPr id="6" name="Rectangle 5"/>
            <p:cNvSpPr/>
            <p:nvPr/>
          </p:nvSpPr>
          <p:spPr>
            <a:xfrm>
              <a:off x="3040009"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a:t>Triad </a:t>
              </a:r>
              <a:r>
                <a:rPr lang="en-US" sz="600" dirty="0" smtClean="0"/>
                <a:t>Server</a:t>
              </a:r>
            </a:p>
            <a:p>
              <a:pPr algn="ctr"/>
              <a:r>
                <a:rPr lang="en-US" sz="600" dirty="0"/>
                <a:t>2</a:t>
              </a:r>
            </a:p>
          </p:txBody>
        </p:sp>
        <p:cxnSp>
          <p:nvCxnSpPr>
            <p:cNvPr id="8" name="Straight Arrow Connector 7"/>
            <p:cNvCxnSpPr>
              <a:stCxn id="4" idx="3"/>
              <a:endCxn id="6" idx="1"/>
            </p:cNvCxnSpPr>
            <p:nvPr/>
          </p:nvCxnSpPr>
          <p:spPr>
            <a:xfrm>
              <a:off x="2435272" y="2320471"/>
              <a:ext cx="60473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2"/>
              <a:endCxn id="5" idx="3"/>
            </p:cNvCxnSpPr>
            <p:nvPr/>
          </p:nvCxnSpPr>
          <p:spPr>
            <a:xfrm flipH="1">
              <a:off x="3040009" y="2608362"/>
              <a:ext cx="310428"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5" idx="1"/>
            </p:cNvCxnSpPr>
            <p:nvPr/>
          </p:nvCxnSpPr>
          <p:spPr>
            <a:xfrm>
              <a:off x="2124844" y="2608362"/>
              <a:ext cx="294309"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432649" y="172106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A</a:t>
              </a:r>
            </a:p>
          </p:txBody>
        </p:sp>
        <p:sp>
          <p:nvSpPr>
            <p:cNvPr id="21" name="Rectangle 20"/>
            <p:cNvSpPr/>
            <p:nvPr/>
          </p:nvSpPr>
          <p:spPr>
            <a:xfrm>
              <a:off x="5053505"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C</a:t>
              </a:r>
            </a:p>
          </p:txBody>
        </p:sp>
        <p:sp>
          <p:nvSpPr>
            <p:cNvPr id="23" name="Left-Right Arrow 22"/>
            <p:cNvSpPr/>
            <p:nvPr/>
          </p:nvSpPr>
          <p:spPr>
            <a:xfrm>
              <a:off x="3906820" y="2542131"/>
              <a:ext cx="4627381" cy="3051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cxnSp>
          <p:nvCxnSpPr>
            <p:cNvPr id="24" name="Straight Arrow Connector 23"/>
            <p:cNvCxnSpPr/>
            <p:nvPr/>
          </p:nvCxnSpPr>
          <p:spPr>
            <a:xfrm>
              <a:off x="4743077" y="2296846"/>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63933" y="2741698"/>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522842"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B</a:t>
              </a:r>
            </a:p>
          </p:txBody>
        </p:sp>
        <p:cxnSp>
          <p:nvCxnSpPr>
            <p:cNvPr id="20" name="Straight Arrow Connector 19"/>
            <p:cNvCxnSpPr/>
            <p:nvPr/>
          </p:nvCxnSpPr>
          <p:spPr>
            <a:xfrm>
              <a:off x="5833270"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096220"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D</a:t>
              </a:r>
            </a:p>
          </p:txBody>
        </p:sp>
        <p:cxnSp>
          <p:nvCxnSpPr>
            <p:cNvPr id="29" name="Straight Arrow Connector 28"/>
            <p:cNvCxnSpPr/>
            <p:nvPr/>
          </p:nvCxnSpPr>
          <p:spPr>
            <a:xfrm>
              <a:off x="6359170"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Frame 31"/>
            <p:cNvSpPr/>
            <p:nvPr/>
          </p:nvSpPr>
          <p:spPr>
            <a:xfrm>
              <a:off x="1119696" y="954601"/>
              <a:ext cx="7567104" cy="305752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sz="1100"/>
            </a:p>
          </p:txBody>
        </p:sp>
        <p:sp>
          <p:nvSpPr>
            <p:cNvPr id="12" name="Rectangle 11"/>
            <p:cNvSpPr/>
            <p:nvPr/>
          </p:nvSpPr>
          <p:spPr>
            <a:xfrm>
              <a:off x="1814416" y="4854906"/>
              <a:ext cx="6506134"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Resin HTTP Load Balancer/ Web Tier</a:t>
              </a:r>
              <a:endParaRPr lang="en-US" sz="1100" dirty="0"/>
            </a:p>
          </p:txBody>
        </p:sp>
        <p:cxnSp>
          <p:nvCxnSpPr>
            <p:cNvPr id="7" name="Straight Arrow Connector 6"/>
            <p:cNvCxnSpPr/>
            <p:nvPr/>
          </p:nvCxnSpPr>
          <p:spPr>
            <a:xfrm flipV="1">
              <a:off x="3040009" y="3423078"/>
              <a:ext cx="1" cy="143182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endCxn id="4" idx="2"/>
            </p:cNvCxnSpPr>
            <p:nvPr/>
          </p:nvCxnSpPr>
          <p:spPr>
            <a:xfrm flipV="1">
              <a:off x="2124844" y="2608363"/>
              <a:ext cx="0" cy="2246544"/>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V="1">
              <a:off x="3453539" y="2445259"/>
              <a:ext cx="0" cy="240964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4565033" y="2296846"/>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a:endCxn id="21" idx="2"/>
            </p:cNvCxnSpPr>
            <p:nvPr/>
          </p:nvCxnSpPr>
          <p:spPr>
            <a:xfrm flipV="1">
              <a:off x="5345418" y="362899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p:nvPr/>
          </p:nvCxnSpPr>
          <p:spPr>
            <a:xfrm flipV="1">
              <a:off x="6002984" y="2296847"/>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48" name="Straight Arrow Connector 47"/>
            <p:cNvCxnSpPr/>
            <p:nvPr/>
          </p:nvCxnSpPr>
          <p:spPr>
            <a:xfrm flipV="1">
              <a:off x="6449600"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nvGrpSpPr>
            <p:cNvPr id="58" name="Group 57"/>
            <p:cNvGrpSpPr/>
            <p:nvPr/>
          </p:nvGrpSpPr>
          <p:grpSpPr>
            <a:xfrm>
              <a:off x="5118967" y="1046597"/>
              <a:ext cx="2737585" cy="3818440"/>
              <a:chOff x="5118967" y="1046597"/>
              <a:chExt cx="2737585" cy="3818440"/>
            </a:xfrm>
          </p:grpSpPr>
          <p:grpSp>
            <p:nvGrpSpPr>
              <p:cNvPr id="56" name="Group 55"/>
              <p:cNvGrpSpPr/>
              <p:nvPr/>
            </p:nvGrpSpPr>
            <p:grpSpPr>
              <a:xfrm>
                <a:off x="6614840" y="1744690"/>
                <a:ext cx="1241712" cy="3120347"/>
                <a:chOff x="6614840" y="1744690"/>
                <a:chExt cx="1241712" cy="3120347"/>
              </a:xfrm>
            </p:grpSpPr>
            <p:sp>
              <p:nvSpPr>
                <p:cNvPr id="49" name="Rectangle 48"/>
                <p:cNvSpPr/>
                <p:nvPr/>
              </p:nvSpPr>
              <p:spPr>
                <a:xfrm>
                  <a:off x="7235696" y="3063343"/>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F</a:t>
                  </a:r>
                </a:p>
              </p:txBody>
            </p:sp>
            <p:cxnSp>
              <p:nvCxnSpPr>
                <p:cNvPr id="50" name="Straight Arrow Connector 49"/>
                <p:cNvCxnSpPr/>
                <p:nvPr/>
              </p:nvCxnSpPr>
              <p:spPr>
                <a:xfrm>
                  <a:off x="7546124"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6614840"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E</a:t>
                  </a:r>
                </a:p>
              </p:txBody>
            </p:sp>
            <p:cxnSp>
              <p:nvCxnSpPr>
                <p:cNvPr id="52" name="Straight Arrow Connector 51"/>
                <p:cNvCxnSpPr/>
                <p:nvPr/>
              </p:nvCxnSpPr>
              <p:spPr>
                <a:xfrm>
                  <a:off x="6925268"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6795014" y="2320472"/>
                  <a:ext cx="23424" cy="2544565"/>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p:nvPr/>
              </p:nvCxnSpPr>
              <p:spPr>
                <a:xfrm flipV="1">
                  <a:off x="7536866"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sp>
            <p:nvSpPr>
              <p:cNvPr id="57" name="TextBox 56"/>
              <p:cNvSpPr txBox="1"/>
              <p:nvPr/>
            </p:nvSpPr>
            <p:spPr>
              <a:xfrm>
                <a:off x="5118967" y="1046597"/>
                <a:ext cx="1524540" cy="435637"/>
              </a:xfrm>
              <a:prstGeom prst="rect">
                <a:avLst/>
              </a:prstGeom>
              <a:noFill/>
            </p:spPr>
            <p:txBody>
              <a:bodyPr wrap="none" rtlCol="0">
                <a:spAutoFit/>
              </a:bodyPr>
              <a:lstStyle/>
              <a:p>
                <a:r>
                  <a:rPr lang="en-US" sz="1100" dirty="0" smtClean="0"/>
                  <a:t>Resin pod 1</a:t>
                </a:r>
                <a:endParaRPr lang="en-US" sz="1100" dirty="0"/>
              </a:p>
            </p:txBody>
          </p:sp>
        </p:grpSp>
      </p:grpSp>
      <p:grpSp>
        <p:nvGrpSpPr>
          <p:cNvPr id="38" name="Group 37"/>
          <p:cNvGrpSpPr/>
          <p:nvPr/>
        </p:nvGrpSpPr>
        <p:grpSpPr>
          <a:xfrm>
            <a:off x="4710293" y="1166008"/>
            <a:ext cx="4223976" cy="2891339"/>
            <a:chOff x="1119696" y="954601"/>
            <a:chExt cx="7567104" cy="4814705"/>
          </a:xfrm>
        </p:grpSpPr>
        <p:sp>
          <p:nvSpPr>
            <p:cNvPr id="39" name="Oval 38"/>
            <p:cNvSpPr/>
            <p:nvPr/>
          </p:nvSpPr>
          <p:spPr>
            <a:xfrm>
              <a:off x="1537434" y="1504549"/>
              <a:ext cx="2369387" cy="222738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sp>
          <p:nvSpPr>
            <p:cNvPr id="41" name="Rectangle 40"/>
            <p:cNvSpPr/>
            <p:nvPr/>
          </p:nvSpPr>
          <p:spPr>
            <a:xfrm>
              <a:off x="1814416"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Triad Server 1</a:t>
              </a:r>
              <a:endParaRPr lang="en-US" sz="600" dirty="0"/>
            </a:p>
          </p:txBody>
        </p:sp>
        <p:sp>
          <p:nvSpPr>
            <p:cNvPr id="43" name="Rectangle 42"/>
            <p:cNvSpPr/>
            <p:nvPr/>
          </p:nvSpPr>
          <p:spPr>
            <a:xfrm>
              <a:off x="2419153" y="2847295"/>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Triad Server</a:t>
              </a:r>
            </a:p>
            <a:p>
              <a:pPr algn="ctr"/>
              <a:r>
                <a:rPr lang="en-US" sz="600" dirty="0"/>
                <a:t>3</a:t>
              </a:r>
            </a:p>
          </p:txBody>
        </p:sp>
        <p:sp>
          <p:nvSpPr>
            <p:cNvPr id="44" name="Rectangle 43"/>
            <p:cNvSpPr/>
            <p:nvPr/>
          </p:nvSpPr>
          <p:spPr>
            <a:xfrm>
              <a:off x="3040009" y="2032581"/>
              <a:ext cx="62085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a:t>Triad </a:t>
              </a:r>
              <a:r>
                <a:rPr lang="en-US" sz="600" dirty="0" smtClean="0"/>
                <a:t>Server</a:t>
              </a:r>
            </a:p>
            <a:p>
              <a:pPr algn="ctr"/>
              <a:r>
                <a:rPr lang="en-US" sz="600" dirty="0"/>
                <a:t>2</a:t>
              </a:r>
            </a:p>
          </p:txBody>
        </p:sp>
        <p:cxnSp>
          <p:nvCxnSpPr>
            <p:cNvPr id="45" name="Straight Arrow Connector 44"/>
            <p:cNvCxnSpPr>
              <a:stCxn id="41" idx="3"/>
              <a:endCxn id="44" idx="1"/>
            </p:cNvCxnSpPr>
            <p:nvPr/>
          </p:nvCxnSpPr>
          <p:spPr>
            <a:xfrm>
              <a:off x="2435272" y="2320471"/>
              <a:ext cx="60473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4" idx="2"/>
              <a:endCxn id="43" idx="3"/>
            </p:cNvCxnSpPr>
            <p:nvPr/>
          </p:nvCxnSpPr>
          <p:spPr>
            <a:xfrm flipH="1">
              <a:off x="3040009" y="2608362"/>
              <a:ext cx="310428"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1" idx="2"/>
              <a:endCxn id="43" idx="1"/>
            </p:cNvCxnSpPr>
            <p:nvPr/>
          </p:nvCxnSpPr>
          <p:spPr>
            <a:xfrm>
              <a:off x="2124844" y="2608362"/>
              <a:ext cx="294309" cy="5268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432649" y="172106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A</a:t>
              </a:r>
            </a:p>
          </p:txBody>
        </p:sp>
        <p:sp>
          <p:nvSpPr>
            <p:cNvPr id="60" name="Rectangle 59"/>
            <p:cNvSpPr/>
            <p:nvPr/>
          </p:nvSpPr>
          <p:spPr>
            <a:xfrm>
              <a:off x="5053505"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C</a:t>
              </a:r>
            </a:p>
          </p:txBody>
        </p:sp>
        <p:sp>
          <p:nvSpPr>
            <p:cNvPr id="61" name="Left-Right Arrow 60"/>
            <p:cNvSpPr/>
            <p:nvPr/>
          </p:nvSpPr>
          <p:spPr>
            <a:xfrm>
              <a:off x="3906820" y="2542131"/>
              <a:ext cx="4627381" cy="3051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a:p>
          </p:txBody>
        </p:sp>
        <p:cxnSp>
          <p:nvCxnSpPr>
            <p:cNvPr id="62" name="Straight Arrow Connector 61"/>
            <p:cNvCxnSpPr/>
            <p:nvPr/>
          </p:nvCxnSpPr>
          <p:spPr>
            <a:xfrm>
              <a:off x="4743077" y="2296846"/>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363933" y="2741698"/>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522842"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B</a:t>
              </a:r>
            </a:p>
          </p:txBody>
        </p:sp>
        <p:cxnSp>
          <p:nvCxnSpPr>
            <p:cNvPr id="65" name="Straight Arrow Connector 64"/>
            <p:cNvCxnSpPr/>
            <p:nvPr/>
          </p:nvCxnSpPr>
          <p:spPr>
            <a:xfrm>
              <a:off x="5833270"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6096220" y="3053214"/>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D</a:t>
              </a:r>
            </a:p>
          </p:txBody>
        </p:sp>
        <p:cxnSp>
          <p:nvCxnSpPr>
            <p:cNvPr id="67" name="Straight Arrow Connector 66"/>
            <p:cNvCxnSpPr/>
            <p:nvPr/>
          </p:nvCxnSpPr>
          <p:spPr>
            <a:xfrm>
              <a:off x="6359170"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8" name="Frame 67"/>
            <p:cNvSpPr/>
            <p:nvPr/>
          </p:nvSpPr>
          <p:spPr>
            <a:xfrm>
              <a:off x="1119696" y="954601"/>
              <a:ext cx="7567104" cy="305752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sz="1100"/>
            </a:p>
          </p:txBody>
        </p:sp>
        <p:sp>
          <p:nvSpPr>
            <p:cNvPr id="69" name="Rectangle 68"/>
            <p:cNvSpPr/>
            <p:nvPr/>
          </p:nvSpPr>
          <p:spPr>
            <a:xfrm>
              <a:off x="1814416" y="4854906"/>
              <a:ext cx="6506134"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Resin HTTP Load Balancer / Web Tier</a:t>
              </a:r>
            </a:p>
          </p:txBody>
        </p:sp>
        <p:cxnSp>
          <p:nvCxnSpPr>
            <p:cNvPr id="70" name="Straight Arrow Connector 69"/>
            <p:cNvCxnSpPr/>
            <p:nvPr/>
          </p:nvCxnSpPr>
          <p:spPr>
            <a:xfrm flipV="1">
              <a:off x="3040009" y="3423078"/>
              <a:ext cx="1" cy="143182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1" name="Straight Arrow Connector 70"/>
            <p:cNvCxnSpPr>
              <a:endCxn id="41" idx="2"/>
            </p:cNvCxnSpPr>
            <p:nvPr/>
          </p:nvCxnSpPr>
          <p:spPr>
            <a:xfrm flipV="1">
              <a:off x="2124844" y="2608363"/>
              <a:ext cx="0" cy="2246544"/>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2" name="Straight Arrow Connector 71"/>
            <p:cNvCxnSpPr/>
            <p:nvPr/>
          </p:nvCxnSpPr>
          <p:spPr>
            <a:xfrm flipV="1">
              <a:off x="3453539" y="2445259"/>
              <a:ext cx="0" cy="240964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3" name="Straight Arrow Connector 72"/>
            <p:cNvCxnSpPr/>
            <p:nvPr/>
          </p:nvCxnSpPr>
          <p:spPr>
            <a:xfrm flipV="1">
              <a:off x="4565033" y="2296846"/>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4" name="Straight Arrow Connector 73"/>
            <p:cNvCxnSpPr>
              <a:endCxn id="60" idx="2"/>
            </p:cNvCxnSpPr>
            <p:nvPr/>
          </p:nvCxnSpPr>
          <p:spPr>
            <a:xfrm flipV="1">
              <a:off x="5345418" y="362899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5" name="Straight Arrow Connector 74"/>
            <p:cNvCxnSpPr/>
            <p:nvPr/>
          </p:nvCxnSpPr>
          <p:spPr>
            <a:xfrm flipV="1">
              <a:off x="6002984" y="2296847"/>
              <a:ext cx="0" cy="255806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76" name="Straight Arrow Connector 75"/>
            <p:cNvCxnSpPr/>
            <p:nvPr/>
          </p:nvCxnSpPr>
          <p:spPr>
            <a:xfrm flipV="1">
              <a:off x="6449600"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nvGrpSpPr>
            <p:cNvPr id="77" name="Group 76"/>
            <p:cNvGrpSpPr/>
            <p:nvPr/>
          </p:nvGrpSpPr>
          <p:grpSpPr>
            <a:xfrm>
              <a:off x="5118967" y="1046597"/>
              <a:ext cx="2737585" cy="3818440"/>
              <a:chOff x="5118967" y="1046597"/>
              <a:chExt cx="2737585" cy="3818440"/>
            </a:xfrm>
          </p:grpSpPr>
          <p:grpSp>
            <p:nvGrpSpPr>
              <p:cNvPr id="78" name="Group 77"/>
              <p:cNvGrpSpPr/>
              <p:nvPr/>
            </p:nvGrpSpPr>
            <p:grpSpPr>
              <a:xfrm>
                <a:off x="6614840" y="1744690"/>
                <a:ext cx="1241712" cy="3120347"/>
                <a:chOff x="6614840" y="1744690"/>
                <a:chExt cx="1241712" cy="3120347"/>
              </a:xfrm>
            </p:grpSpPr>
            <p:sp>
              <p:nvSpPr>
                <p:cNvPr id="80" name="Rectangle 79"/>
                <p:cNvSpPr/>
                <p:nvPr/>
              </p:nvSpPr>
              <p:spPr>
                <a:xfrm>
                  <a:off x="7235696" y="3063343"/>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a:t>Dynamic </a:t>
                  </a:r>
                </a:p>
                <a:p>
                  <a:pPr algn="ctr"/>
                  <a:r>
                    <a:rPr lang="en-US" sz="500" dirty="0"/>
                    <a:t>Spoke</a:t>
                  </a:r>
                </a:p>
                <a:p>
                  <a:pPr algn="ctr"/>
                  <a:r>
                    <a:rPr lang="en-US" sz="500" dirty="0"/>
                    <a:t>Server</a:t>
                  </a:r>
                </a:p>
                <a:p>
                  <a:pPr algn="ctr"/>
                  <a:r>
                    <a:rPr lang="en-US" sz="500" dirty="0"/>
                    <a:t>F</a:t>
                  </a:r>
                </a:p>
              </p:txBody>
            </p:sp>
            <p:cxnSp>
              <p:nvCxnSpPr>
                <p:cNvPr id="81" name="Straight Arrow Connector 80"/>
                <p:cNvCxnSpPr/>
                <p:nvPr/>
              </p:nvCxnSpPr>
              <p:spPr>
                <a:xfrm>
                  <a:off x="7546124" y="2751827"/>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6614840" y="1744690"/>
                  <a:ext cx="620856" cy="575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00" dirty="0" smtClean="0"/>
                    <a:t>Dynamic </a:t>
                  </a:r>
                </a:p>
                <a:p>
                  <a:pPr algn="ctr"/>
                  <a:r>
                    <a:rPr lang="en-US" sz="500" dirty="0" smtClean="0"/>
                    <a:t>Spoke</a:t>
                  </a:r>
                </a:p>
                <a:p>
                  <a:pPr algn="ctr"/>
                  <a:r>
                    <a:rPr lang="en-US" sz="500" dirty="0" smtClean="0"/>
                    <a:t>Server</a:t>
                  </a:r>
                </a:p>
                <a:p>
                  <a:pPr algn="ctr"/>
                  <a:r>
                    <a:rPr lang="en-US" sz="500" dirty="0"/>
                    <a:t>E</a:t>
                  </a:r>
                </a:p>
              </p:txBody>
            </p:sp>
            <p:cxnSp>
              <p:nvCxnSpPr>
                <p:cNvPr id="83" name="Straight Arrow Connector 82"/>
                <p:cNvCxnSpPr/>
                <p:nvPr/>
              </p:nvCxnSpPr>
              <p:spPr>
                <a:xfrm>
                  <a:off x="6925268" y="2320471"/>
                  <a:ext cx="0" cy="31151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95014" y="2320472"/>
                  <a:ext cx="23424" cy="2544565"/>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85" name="Straight Arrow Connector 84"/>
                <p:cNvCxnSpPr/>
                <p:nvPr/>
              </p:nvCxnSpPr>
              <p:spPr>
                <a:xfrm flipV="1">
                  <a:off x="7536866" y="3639126"/>
                  <a:ext cx="18515" cy="122591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grpSp>
          <p:sp>
            <p:nvSpPr>
              <p:cNvPr id="79" name="TextBox 78"/>
              <p:cNvSpPr txBox="1"/>
              <p:nvPr/>
            </p:nvSpPr>
            <p:spPr>
              <a:xfrm>
                <a:off x="5118967" y="1046597"/>
                <a:ext cx="1524540" cy="435637"/>
              </a:xfrm>
              <a:prstGeom prst="rect">
                <a:avLst/>
              </a:prstGeom>
              <a:noFill/>
            </p:spPr>
            <p:txBody>
              <a:bodyPr wrap="none" rtlCol="0">
                <a:spAutoFit/>
              </a:bodyPr>
              <a:lstStyle/>
              <a:p>
                <a:r>
                  <a:rPr lang="en-US" sz="1100" dirty="0" smtClean="0"/>
                  <a:t>Resin pod 2</a:t>
                </a:r>
                <a:endParaRPr lang="en-US" sz="1100" dirty="0"/>
              </a:p>
            </p:txBody>
          </p:sp>
        </p:grpSp>
      </p:grpSp>
      <p:pic>
        <p:nvPicPr>
          <p:cNvPr id="9" name="Picture 8"/>
          <p:cNvPicPr>
            <a:picLocks noChangeAspect="1"/>
          </p:cNvPicPr>
          <p:nvPr/>
        </p:nvPicPr>
        <p:blipFill>
          <a:blip r:embed="rId3"/>
          <a:stretch>
            <a:fillRect/>
          </a:stretch>
        </p:blipFill>
        <p:spPr>
          <a:xfrm>
            <a:off x="2828499" y="4484908"/>
            <a:ext cx="3522899" cy="1544709"/>
          </a:xfrm>
          <a:prstGeom prst="rect">
            <a:avLst/>
          </a:prstGeom>
        </p:spPr>
      </p:pic>
      <p:sp>
        <p:nvSpPr>
          <p:cNvPr id="10" name="TextBox 9"/>
          <p:cNvSpPr txBox="1"/>
          <p:nvPr/>
        </p:nvSpPr>
        <p:spPr>
          <a:xfrm>
            <a:off x="433277" y="4997348"/>
            <a:ext cx="2739377" cy="646331"/>
          </a:xfrm>
          <a:prstGeom prst="rect">
            <a:avLst/>
          </a:prstGeom>
          <a:noFill/>
        </p:spPr>
        <p:txBody>
          <a:bodyPr wrap="none" rtlCol="0">
            <a:spAutoFit/>
          </a:bodyPr>
          <a:lstStyle/>
          <a:p>
            <a:r>
              <a:rPr lang="en-US" dirty="0" smtClean="0"/>
              <a:t>Hardware load balancer</a:t>
            </a:r>
          </a:p>
          <a:p>
            <a:r>
              <a:rPr lang="en-US" dirty="0" smtClean="0"/>
              <a:t>With sticky session support</a:t>
            </a:r>
            <a:endParaRPr lang="en-US" dirty="0"/>
          </a:p>
        </p:txBody>
      </p:sp>
      <p:cxnSp>
        <p:nvCxnSpPr>
          <p:cNvPr id="15" name="Straight Arrow Connector 14"/>
          <p:cNvCxnSpPr/>
          <p:nvPr/>
        </p:nvCxnSpPr>
        <p:spPr>
          <a:xfrm flipH="1" flipV="1">
            <a:off x="3351473" y="4057347"/>
            <a:ext cx="1153294" cy="12130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657167" y="4057347"/>
            <a:ext cx="1608905" cy="136541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960974" y="4355002"/>
            <a:ext cx="3251599" cy="1384995"/>
          </a:xfrm>
          <a:prstGeom prst="rect">
            <a:avLst/>
          </a:prstGeom>
          <a:noFill/>
        </p:spPr>
        <p:txBody>
          <a:bodyPr wrap="none" rtlCol="0">
            <a:spAutoFit/>
          </a:bodyPr>
          <a:lstStyle/>
          <a:p>
            <a:r>
              <a:rPr lang="en-US" sz="1400" dirty="0" smtClean="0"/>
              <a:t>If Hardware Load Balancers</a:t>
            </a:r>
          </a:p>
          <a:p>
            <a:r>
              <a:rPr lang="en-US" sz="1400" dirty="0" smtClean="0"/>
              <a:t>Supports 16 Servers.</a:t>
            </a:r>
            <a:endParaRPr lang="en-US" sz="1400" dirty="0"/>
          </a:p>
          <a:p>
            <a:r>
              <a:rPr lang="en-US" sz="1400" dirty="0" smtClean="0"/>
              <a:t>And, Each Server can be LB for </a:t>
            </a:r>
          </a:p>
          <a:p>
            <a:r>
              <a:rPr lang="en-US" sz="1400" dirty="0" smtClean="0"/>
              <a:t>Cluster with 64 servers</a:t>
            </a:r>
            <a:endParaRPr lang="en-US" sz="1400" dirty="0"/>
          </a:p>
          <a:p>
            <a:r>
              <a:rPr lang="en-US" sz="1400" dirty="0" smtClean="0"/>
              <a:t>Then 16 * 64 = 1024 servers</a:t>
            </a:r>
          </a:p>
          <a:p>
            <a:r>
              <a:rPr lang="en-US" sz="1400" dirty="0" smtClean="0"/>
              <a:t> Limitation of Cluster 4096 servers 64 * 64</a:t>
            </a:r>
            <a:endParaRPr lang="en-US" sz="1400" dirty="0"/>
          </a:p>
        </p:txBody>
      </p:sp>
      <p:sp>
        <p:nvSpPr>
          <p:cNvPr id="87" name="Frame 86"/>
          <p:cNvSpPr/>
          <p:nvPr/>
        </p:nvSpPr>
        <p:spPr>
          <a:xfrm>
            <a:off x="166171" y="954601"/>
            <a:ext cx="8918479" cy="342414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extBox 13"/>
          <p:cNvSpPr txBox="1"/>
          <p:nvPr/>
        </p:nvSpPr>
        <p:spPr>
          <a:xfrm>
            <a:off x="3779939" y="4030894"/>
            <a:ext cx="2213830" cy="307777"/>
          </a:xfrm>
          <a:prstGeom prst="rect">
            <a:avLst/>
          </a:prstGeom>
          <a:noFill/>
        </p:spPr>
        <p:txBody>
          <a:bodyPr wrap="none" rtlCol="0">
            <a:spAutoFit/>
          </a:bodyPr>
          <a:lstStyle/>
          <a:p>
            <a:r>
              <a:rPr lang="en-US" sz="1400" dirty="0" smtClean="0"/>
              <a:t>Resin Cluster with two pods</a:t>
            </a:r>
            <a:endParaRPr lang="en-US" sz="1400" dirty="0"/>
          </a:p>
        </p:txBody>
      </p:sp>
    </p:spTree>
    <p:extLst>
      <p:ext uri="{BB962C8B-B14F-4D97-AF65-F5344CB8AC3E}">
        <p14:creationId xmlns:p14="http://schemas.microsoft.com/office/powerpoint/2010/main" val="240401027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Massive scale out: a 20 pod system</a:t>
            </a:r>
            <a:endParaRPr lang="en-US" dirty="0"/>
          </a:p>
        </p:txBody>
      </p:sp>
      <p:grpSp>
        <p:nvGrpSpPr>
          <p:cNvPr id="8" name="Group 7"/>
          <p:cNvGrpSpPr/>
          <p:nvPr/>
        </p:nvGrpSpPr>
        <p:grpSpPr>
          <a:xfrm>
            <a:off x="296726" y="1293850"/>
            <a:ext cx="1958474" cy="1816139"/>
            <a:chOff x="2872430" y="1828008"/>
            <a:chExt cx="3145429" cy="2658921"/>
          </a:xfrm>
        </p:grpSpPr>
        <p:sp>
          <p:nvSpPr>
            <p:cNvPr id="7" name="Oval 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 name="Picture 4"/>
            <p:cNvPicPr>
              <a:picLocks noChangeAspect="1"/>
            </p:cNvPicPr>
            <p:nvPr/>
          </p:nvPicPr>
          <p:blipFill>
            <a:blip r:embed="rId3"/>
            <a:stretch>
              <a:fillRect/>
            </a:stretch>
          </p:blipFill>
          <p:spPr>
            <a:xfrm>
              <a:off x="3472326" y="2247900"/>
              <a:ext cx="1911510" cy="1871055"/>
            </a:xfrm>
            <a:prstGeom prst="rect">
              <a:avLst/>
            </a:prstGeom>
          </p:spPr>
        </p:pic>
      </p:grpSp>
      <p:grpSp>
        <p:nvGrpSpPr>
          <p:cNvPr id="11" name="Group 10"/>
          <p:cNvGrpSpPr/>
          <p:nvPr/>
        </p:nvGrpSpPr>
        <p:grpSpPr>
          <a:xfrm>
            <a:off x="2288535" y="1293850"/>
            <a:ext cx="1958474" cy="1816139"/>
            <a:chOff x="2872430" y="1828008"/>
            <a:chExt cx="3145429" cy="2658921"/>
          </a:xfrm>
        </p:grpSpPr>
        <p:sp>
          <p:nvSpPr>
            <p:cNvPr id="12" name="Oval 1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13" name="Picture 12"/>
            <p:cNvPicPr>
              <a:picLocks noChangeAspect="1"/>
            </p:cNvPicPr>
            <p:nvPr/>
          </p:nvPicPr>
          <p:blipFill>
            <a:blip r:embed="rId3"/>
            <a:stretch>
              <a:fillRect/>
            </a:stretch>
          </p:blipFill>
          <p:spPr>
            <a:xfrm>
              <a:off x="3472326" y="2247900"/>
              <a:ext cx="1911510" cy="1871055"/>
            </a:xfrm>
            <a:prstGeom prst="rect">
              <a:avLst/>
            </a:prstGeom>
          </p:spPr>
        </p:pic>
      </p:grpSp>
      <p:grpSp>
        <p:nvGrpSpPr>
          <p:cNvPr id="14" name="Group 13"/>
          <p:cNvGrpSpPr/>
          <p:nvPr/>
        </p:nvGrpSpPr>
        <p:grpSpPr>
          <a:xfrm>
            <a:off x="4301379" y="1378858"/>
            <a:ext cx="1958474" cy="1816139"/>
            <a:chOff x="2872430" y="1828008"/>
            <a:chExt cx="3145429" cy="2658921"/>
          </a:xfrm>
        </p:grpSpPr>
        <p:sp>
          <p:nvSpPr>
            <p:cNvPr id="15" name="Oval 14"/>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16" name="Picture 15"/>
            <p:cNvPicPr>
              <a:picLocks noChangeAspect="1"/>
            </p:cNvPicPr>
            <p:nvPr/>
          </p:nvPicPr>
          <p:blipFill>
            <a:blip r:embed="rId3"/>
            <a:stretch>
              <a:fillRect/>
            </a:stretch>
          </p:blipFill>
          <p:spPr>
            <a:xfrm>
              <a:off x="3472326" y="2247900"/>
              <a:ext cx="1911510" cy="1871055"/>
            </a:xfrm>
            <a:prstGeom prst="rect">
              <a:avLst/>
            </a:prstGeom>
          </p:spPr>
        </p:pic>
      </p:grpSp>
      <p:grpSp>
        <p:nvGrpSpPr>
          <p:cNvPr id="23" name="Group 22"/>
          <p:cNvGrpSpPr/>
          <p:nvPr/>
        </p:nvGrpSpPr>
        <p:grpSpPr>
          <a:xfrm>
            <a:off x="6259853" y="1378858"/>
            <a:ext cx="1958474" cy="1816139"/>
            <a:chOff x="2872430" y="1828008"/>
            <a:chExt cx="3145429" cy="2658921"/>
          </a:xfrm>
        </p:grpSpPr>
        <p:sp>
          <p:nvSpPr>
            <p:cNvPr id="24" name="Oval 23"/>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25" name="Picture 24"/>
            <p:cNvPicPr>
              <a:picLocks noChangeAspect="1"/>
            </p:cNvPicPr>
            <p:nvPr/>
          </p:nvPicPr>
          <p:blipFill>
            <a:blip r:embed="rId3"/>
            <a:stretch>
              <a:fillRect/>
            </a:stretch>
          </p:blipFill>
          <p:spPr>
            <a:xfrm>
              <a:off x="3472326" y="2247900"/>
              <a:ext cx="1911510" cy="1871055"/>
            </a:xfrm>
            <a:prstGeom prst="rect">
              <a:avLst/>
            </a:prstGeom>
          </p:spPr>
        </p:pic>
      </p:grpSp>
      <p:grpSp>
        <p:nvGrpSpPr>
          <p:cNvPr id="26" name="Group 25"/>
          <p:cNvGrpSpPr/>
          <p:nvPr/>
        </p:nvGrpSpPr>
        <p:grpSpPr>
          <a:xfrm>
            <a:off x="449126" y="1446250"/>
            <a:ext cx="1958474" cy="1816139"/>
            <a:chOff x="2872430" y="1828008"/>
            <a:chExt cx="3145429" cy="2658921"/>
          </a:xfrm>
        </p:grpSpPr>
        <p:sp>
          <p:nvSpPr>
            <p:cNvPr id="27" name="Oval 2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28" name="Picture 27"/>
            <p:cNvPicPr>
              <a:picLocks noChangeAspect="1"/>
            </p:cNvPicPr>
            <p:nvPr/>
          </p:nvPicPr>
          <p:blipFill>
            <a:blip r:embed="rId3"/>
            <a:stretch>
              <a:fillRect/>
            </a:stretch>
          </p:blipFill>
          <p:spPr>
            <a:xfrm>
              <a:off x="3472326" y="2247900"/>
              <a:ext cx="1911510" cy="1871055"/>
            </a:xfrm>
            <a:prstGeom prst="rect">
              <a:avLst/>
            </a:prstGeom>
          </p:spPr>
        </p:pic>
      </p:grpSp>
      <p:grpSp>
        <p:nvGrpSpPr>
          <p:cNvPr id="29" name="Group 28"/>
          <p:cNvGrpSpPr/>
          <p:nvPr/>
        </p:nvGrpSpPr>
        <p:grpSpPr>
          <a:xfrm>
            <a:off x="2440935" y="1446250"/>
            <a:ext cx="1958474" cy="1816139"/>
            <a:chOff x="2872430" y="1828008"/>
            <a:chExt cx="3145429" cy="2658921"/>
          </a:xfrm>
        </p:grpSpPr>
        <p:sp>
          <p:nvSpPr>
            <p:cNvPr id="30" name="Oval 29"/>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1" name="Picture 30"/>
            <p:cNvPicPr>
              <a:picLocks noChangeAspect="1"/>
            </p:cNvPicPr>
            <p:nvPr/>
          </p:nvPicPr>
          <p:blipFill>
            <a:blip r:embed="rId3"/>
            <a:stretch>
              <a:fillRect/>
            </a:stretch>
          </p:blipFill>
          <p:spPr>
            <a:xfrm>
              <a:off x="3472326" y="2247900"/>
              <a:ext cx="1911510" cy="1871055"/>
            </a:xfrm>
            <a:prstGeom prst="rect">
              <a:avLst/>
            </a:prstGeom>
          </p:spPr>
        </p:pic>
      </p:grpSp>
      <p:grpSp>
        <p:nvGrpSpPr>
          <p:cNvPr id="32" name="Group 31"/>
          <p:cNvGrpSpPr/>
          <p:nvPr/>
        </p:nvGrpSpPr>
        <p:grpSpPr>
          <a:xfrm>
            <a:off x="4453779" y="1531258"/>
            <a:ext cx="1958474" cy="1816139"/>
            <a:chOff x="2872430" y="1828008"/>
            <a:chExt cx="3145429" cy="2658921"/>
          </a:xfrm>
        </p:grpSpPr>
        <p:sp>
          <p:nvSpPr>
            <p:cNvPr id="33" name="Oval 32"/>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4" name="Picture 33"/>
            <p:cNvPicPr>
              <a:picLocks noChangeAspect="1"/>
            </p:cNvPicPr>
            <p:nvPr/>
          </p:nvPicPr>
          <p:blipFill>
            <a:blip r:embed="rId3"/>
            <a:stretch>
              <a:fillRect/>
            </a:stretch>
          </p:blipFill>
          <p:spPr>
            <a:xfrm>
              <a:off x="3472326" y="2247900"/>
              <a:ext cx="1911510" cy="1871055"/>
            </a:xfrm>
            <a:prstGeom prst="rect">
              <a:avLst/>
            </a:prstGeom>
          </p:spPr>
        </p:pic>
      </p:grpSp>
      <p:grpSp>
        <p:nvGrpSpPr>
          <p:cNvPr id="35" name="Group 34"/>
          <p:cNvGrpSpPr/>
          <p:nvPr/>
        </p:nvGrpSpPr>
        <p:grpSpPr>
          <a:xfrm>
            <a:off x="6412253" y="1531258"/>
            <a:ext cx="1958474" cy="1816139"/>
            <a:chOff x="2872430" y="1828008"/>
            <a:chExt cx="3145429" cy="2658921"/>
          </a:xfrm>
        </p:grpSpPr>
        <p:sp>
          <p:nvSpPr>
            <p:cNvPr id="36" name="Oval 35"/>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7" name="Picture 36"/>
            <p:cNvPicPr>
              <a:picLocks noChangeAspect="1"/>
            </p:cNvPicPr>
            <p:nvPr/>
          </p:nvPicPr>
          <p:blipFill>
            <a:blip r:embed="rId3"/>
            <a:stretch>
              <a:fillRect/>
            </a:stretch>
          </p:blipFill>
          <p:spPr>
            <a:xfrm>
              <a:off x="3472326" y="2247900"/>
              <a:ext cx="1911510" cy="1871055"/>
            </a:xfrm>
            <a:prstGeom prst="rect">
              <a:avLst/>
            </a:prstGeom>
          </p:spPr>
        </p:pic>
      </p:grpSp>
      <p:grpSp>
        <p:nvGrpSpPr>
          <p:cNvPr id="38" name="Group 37"/>
          <p:cNvGrpSpPr/>
          <p:nvPr/>
        </p:nvGrpSpPr>
        <p:grpSpPr>
          <a:xfrm>
            <a:off x="601526" y="1598650"/>
            <a:ext cx="1958474" cy="1816139"/>
            <a:chOff x="2872430" y="1828008"/>
            <a:chExt cx="3145429" cy="2658921"/>
          </a:xfrm>
        </p:grpSpPr>
        <p:sp>
          <p:nvSpPr>
            <p:cNvPr id="39" name="Oval 38"/>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0" name="Picture 39"/>
            <p:cNvPicPr>
              <a:picLocks noChangeAspect="1"/>
            </p:cNvPicPr>
            <p:nvPr/>
          </p:nvPicPr>
          <p:blipFill>
            <a:blip r:embed="rId3"/>
            <a:stretch>
              <a:fillRect/>
            </a:stretch>
          </p:blipFill>
          <p:spPr>
            <a:xfrm>
              <a:off x="3472326" y="2247900"/>
              <a:ext cx="1911510" cy="1871055"/>
            </a:xfrm>
            <a:prstGeom prst="rect">
              <a:avLst/>
            </a:prstGeom>
          </p:spPr>
        </p:pic>
      </p:grpSp>
      <p:grpSp>
        <p:nvGrpSpPr>
          <p:cNvPr id="41" name="Group 40"/>
          <p:cNvGrpSpPr/>
          <p:nvPr/>
        </p:nvGrpSpPr>
        <p:grpSpPr>
          <a:xfrm>
            <a:off x="2593335" y="1598650"/>
            <a:ext cx="1958474" cy="1816139"/>
            <a:chOff x="2872430" y="1828008"/>
            <a:chExt cx="3145429" cy="2658921"/>
          </a:xfrm>
        </p:grpSpPr>
        <p:sp>
          <p:nvSpPr>
            <p:cNvPr id="42" name="Oval 4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3" name="Picture 42"/>
            <p:cNvPicPr>
              <a:picLocks noChangeAspect="1"/>
            </p:cNvPicPr>
            <p:nvPr/>
          </p:nvPicPr>
          <p:blipFill>
            <a:blip r:embed="rId3"/>
            <a:stretch>
              <a:fillRect/>
            </a:stretch>
          </p:blipFill>
          <p:spPr>
            <a:xfrm>
              <a:off x="3472326" y="2247900"/>
              <a:ext cx="1911510" cy="1871055"/>
            </a:xfrm>
            <a:prstGeom prst="rect">
              <a:avLst/>
            </a:prstGeom>
          </p:spPr>
        </p:pic>
      </p:grpSp>
      <p:grpSp>
        <p:nvGrpSpPr>
          <p:cNvPr id="44" name="Group 43"/>
          <p:cNvGrpSpPr/>
          <p:nvPr/>
        </p:nvGrpSpPr>
        <p:grpSpPr>
          <a:xfrm>
            <a:off x="4606179" y="1683658"/>
            <a:ext cx="1958474" cy="1816139"/>
            <a:chOff x="2872430" y="1828008"/>
            <a:chExt cx="3145429" cy="2658921"/>
          </a:xfrm>
        </p:grpSpPr>
        <p:sp>
          <p:nvSpPr>
            <p:cNvPr id="45" name="Oval 44"/>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6" name="Picture 45"/>
            <p:cNvPicPr>
              <a:picLocks noChangeAspect="1"/>
            </p:cNvPicPr>
            <p:nvPr/>
          </p:nvPicPr>
          <p:blipFill>
            <a:blip r:embed="rId3"/>
            <a:stretch>
              <a:fillRect/>
            </a:stretch>
          </p:blipFill>
          <p:spPr>
            <a:xfrm>
              <a:off x="3472326" y="2247900"/>
              <a:ext cx="1911510" cy="1871055"/>
            </a:xfrm>
            <a:prstGeom prst="rect">
              <a:avLst/>
            </a:prstGeom>
          </p:spPr>
        </p:pic>
      </p:grpSp>
      <p:grpSp>
        <p:nvGrpSpPr>
          <p:cNvPr id="47" name="Group 46"/>
          <p:cNvGrpSpPr/>
          <p:nvPr/>
        </p:nvGrpSpPr>
        <p:grpSpPr>
          <a:xfrm>
            <a:off x="6564653" y="1683658"/>
            <a:ext cx="1958474" cy="1816139"/>
            <a:chOff x="2872430" y="1828008"/>
            <a:chExt cx="3145429" cy="2658921"/>
          </a:xfrm>
        </p:grpSpPr>
        <p:sp>
          <p:nvSpPr>
            <p:cNvPr id="48" name="Oval 47"/>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9" name="Picture 48"/>
            <p:cNvPicPr>
              <a:picLocks noChangeAspect="1"/>
            </p:cNvPicPr>
            <p:nvPr/>
          </p:nvPicPr>
          <p:blipFill>
            <a:blip r:embed="rId3"/>
            <a:stretch>
              <a:fillRect/>
            </a:stretch>
          </p:blipFill>
          <p:spPr>
            <a:xfrm>
              <a:off x="3472326" y="2247900"/>
              <a:ext cx="1911510" cy="1871055"/>
            </a:xfrm>
            <a:prstGeom prst="rect">
              <a:avLst/>
            </a:prstGeom>
          </p:spPr>
        </p:pic>
      </p:grpSp>
      <p:grpSp>
        <p:nvGrpSpPr>
          <p:cNvPr id="50" name="Group 49"/>
          <p:cNvGrpSpPr/>
          <p:nvPr/>
        </p:nvGrpSpPr>
        <p:grpSpPr>
          <a:xfrm>
            <a:off x="753926" y="1751050"/>
            <a:ext cx="1958474" cy="1816139"/>
            <a:chOff x="2872430" y="1828008"/>
            <a:chExt cx="3145429" cy="2658921"/>
          </a:xfrm>
        </p:grpSpPr>
        <p:sp>
          <p:nvSpPr>
            <p:cNvPr id="51" name="Oval 50"/>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2" name="Picture 51"/>
            <p:cNvPicPr>
              <a:picLocks noChangeAspect="1"/>
            </p:cNvPicPr>
            <p:nvPr/>
          </p:nvPicPr>
          <p:blipFill>
            <a:blip r:embed="rId3"/>
            <a:stretch>
              <a:fillRect/>
            </a:stretch>
          </p:blipFill>
          <p:spPr>
            <a:xfrm>
              <a:off x="3472326" y="2247900"/>
              <a:ext cx="1911510" cy="1871055"/>
            </a:xfrm>
            <a:prstGeom prst="rect">
              <a:avLst/>
            </a:prstGeom>
          </p:spPr>
        </p:pic>
      </p:grpSp>
      <p:grpSp>
        <p:nvGrpSpPr>
          <p:cNvPr id="53" name="Group 52"/>
          <p:cNvGrpSpPr/>
          <p:nvPr/>
        </p:nvGrpSpPr>
        <p:grpSpPr>
          <a:xfrm>
            <a:off x="2745735" y="1751050"/>
            <a:ext cx="1958474" cy="1816139"/>
            <a:chOff x="2872430" y="1828008"/>
            <a:chExt cx="3145429" cy="2658921"/>
          </a:xfrm>
        </p:grpSpPr>
        <p:sp>
          <p:nvSpPr>
            <p:cNvPr id="54" name="Oval 53"/>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5</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5" name="Picture 54"/>
            <p:cNvPicPr>
              <a:picLocks noChangeAspect="1"/>
            </p:cNvPicPr>
            <p:nvPr/>
          </p:nvPicPr>
          <p:blipFill>
            <a:blip r:embed="rId3"/>
            <a:stretch>
              <a:fillRect/>
            </a:stretch>
          </p:blipFill>
          <p:spPr>
            <a:xfrm>
              <a:off x="3472326" y="2247900"/>
              <a:ext cx="1911510" cy="1871055"/>
            </a:xfrm>
            <a:prstGeom prst="rect">
              <a:avLst/>
            </a:prstGeom>
          </p:spPr>
        </p:pic>
      </p:grpSp>
      <p:grpSp>
        <p:nvGrpSpPr>
          <p:cNvPr id="56" name="Group 55"/>
          <p:cNvGrpSpPr/>
          <p:nvPr/>
        </p:nvGrpSpPr>
        <p:grpSpPr>
          <a:xfrm>
            <a:off x="4758579" y="1836058"/>
            <a:ext cx="1958474" cy="1816139"/>
            <a:chOff x="2872430" y="1828008"/>
            <a:chExt cx="3145429" cy="2658921"/>
          </a:xfrm>
        </p:grpSpPr>
        <p:sp>
          <p:nvSpPr>
            <p:cNvPr id="57" name="Oval 5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8" name="Picture 57"/>
            <p:cNvPicPr>
              <a:picLocks noChangeAspect="1"/>
            </p:cNvPicPr>
            <p:nvPr/>
          </p:nvPicPr>
          <p:blipFill>
            <a:blip r:embed="rId3"/>
            <a:stretch>
              <a:fillRect/>
            </a:stretch>
          </p:blipFill>
          <p:spPr>
            <a:xfrm>
              <a:off x="3472326" y="2247900"/>
              <a:ext cx="1911510" cy="1871055"/>
            </a:xfrm>
            <a:prstGeom prst="rect">
              <a:avLst/>
            </a:prstGeom>
          </p:spPr>
        </p:pic>
      </p:grpSp>
      <p:grpSp>
        <p:nvGrpSpPr>
          <p:cNvPr id="59" name="Group 58"/>
          <p:cNvGrpSpPr/>
          <p:nvPr/>
        </p:nvGrpSpPr>
        <p:grpSpPr>
          <a:xfrm>
            <a:off x="6717053" y="1836058"/>
            <a:ext cx="1958474" cy="1816139"/>
            <a:chOff x="2872430" y="1828008"/>
            <a:chExt cx="3145429" cy="2658921"/>
          </a:xfrm>
        </p:grpSpPr>
        <p:sp>
          <p:nvSpPr>
            <p:cNvPr id="60" name="Oval 59"/>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1" name="Picture 60"/>
            <p:cNvPicPr>
              <a:picLocks noChangeAspect="1"/>
            </p:cNvPicPr>
            <p:nvPr/>
          </p:nvPicPr>
          <p:blipFill>
            <a:blip r:embed="rId3"/>
            <a:stretch>
              <a:fillRect/>
            </a:stretch>
          </p:blipFill>
          <p:spPr>
            <a:xfrm>
              <a:off x="3472326" y="2247900"/>
              <a:ext cx="1911510" cy="1871055"/>
            </a:xfrm>
            <a:prstGeom prst="rect">
              <a:avLst/>
            </a:prstGeom>
          </p:spPr>
        </p:pic>
      </p:grpSp>
      <p:grpSp>
        <p:nvGrpSpPr>
          <p:cNvPr id="62" name="Group 61"/>
          <p:cNvGrpSpPr/>
          <p:nvPr/>
        </p:nvGrpSpPr>
        <p:grpSpPr>
          <a:xfrm>
            <a:off x="906326" y="1903450"/>
            <a:ext cx="1958474" cy="1816139"/>
            <a:chOff x="2872430" y="1828008"/>
            <a:chExt cx="3145429" cy="2658921"/>
          </a:xfrm>
        </p:grpSpPr>
        <p:sp>
          <p:nvSpPr>
            <p:cNvPr id="63" name="Oval 62"/>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0</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4" name="Picture 63"/>
            <p:cNvPicPr>
              <a:picLocks noChangeAspect="1"/>
            </p:cNvPicPr>
            <p:nvPr/>
          </p:nvPicPr>
          <p:blipFill>
            <a:blip r:embed="rId3"/>
            <a:stretch>
              <a:fillRect/>
            </a:stretch>
          </p:blipFill>
          <p:spPr>
            <a:xfrm>
              <a:off x="3472326" y="2247900"/>
              <a:ext cx="1911510" cy="1871055"/>
            </a:xfrm>
            <a:prstGeom prst="rect">
              <a:avLst/>
            </a:prstGeom>
          </p:spPr>
        </p:pic>
      </p:grpSp>
      <p:grpSp>
        <p:nvGrpSpPr>
          <p:cNvPr id="65" name="Group 64"/>
          <p:cNvGrpSpPr/>
          <p:nvPr/>
        </p:nvGrpSpPr>
        <p:grpSpPr>
          <a:xfrm>
            <a:off x="2898135" y="1903450"/>
            <a:ext cx="1958474" cy="1816139"/>
            <a:chOff x="2872430" y="1828008"/>
            <a:chExt cx="3145429" cy="2658921"/>
          </a:xfrm>
        </p:grpSpPr>
        <p:sp>
          <p:nvSpPr>
            <p:cNvPr id="66" name="Oval 65"/>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5 </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7" name="Picture 66"/>
            <p:cNvPicPr>
              <a:picLocks noChangeAspect="1"/>
            </p:cNvPicPr>
            <p:nvPr/>
          </p:nvPicPr>
          <p:blipFill>
            <a:blip r:embed="rId3"/>
            <a:stretch>
              <a:fillRect/>
            </a:stretch>
          </p:blipFill>
          <p:spPr>
            <a:xfrm>
              <a:off x="3472326" y="2247900"/>
              <a:ext cx="1911510" cy="1871055"/>
            </a:xfrm>
            <a:prstGeom prst="rect">
              <a:avLst/>
            </a:prstGeom>
          </p:spPr>
        </p:pic>
      </p:grpSp>
      <p:grpSp>
        <p:nvGrpSpPr>
          <p:cNvPr id="68" name="Group 67"/>
          <p:cNvGrpSpPr/>
          <p:nvPr/>
        </p:nvGrpSpPr>
        <p:grpSpPr>
          <a:xfrm>
            <a:off x="4910979" y="1988458"/>
            <a:ext cx="1958474" cy="1816139"/>
            <a:chOff x="2872430" y="1828008"/>
            <a:chExt cx="3145429" cy="2658921"/>
          </a:xfrm>
        </p:grpSpPr>
        <p:sp>
          <p:nvSpPr>
            <p:cNvPr id="69" name="Oval 68"/>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10</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70" name="Picture 69"/>
            <p:cNvPicPr>
              <a:picLocks noChangeAspect="1"/>
            </p:cNvPicPr>
            <p:nvPr/>
          </p:nvPicPr>
          <p:blipFill>
            <a:blip r:embed="rId3"/>
            <a:stretch>
              <a:fillRect/>
            </a:stretch>
          </p:blipFill>
          <p:spPr>
            <a:xfrm>
              <a:off x="3472326" y="2247900"/>
              <a:ext cx="1911510" cy="1871055"/>
            </a:xfrm>
            <a:prstGeom prst="rect">
              <a:avLst/>
            </a:prstGeom>
          </p:spPr>
        </p:pic>
      </p:grpSp>
      <p:grpSp>
        <p:nvGrpSpPr>
          <p:cNvPr id="71" name="Group 70"/>
          <p:cNvGrpSpPr/>
          <p:nvPr/>
        </p:nvGrpSpPr>
        <p:grpSpPr>
          <a:xfrm>
            <a:off x="6869453" y="1988458"/>
            <a:ext cx="1958474" cy="1816139"/>
            <a:chOff x="2872430" y="1828008"/>
            <a:chExt cx="3145429" cy="2658921"/>
          </a:xfrm>
        </p:grpSpPr>
        <p:sp>
          <p:nvSpPr>
            <p:cNvPr id="72" name="Oval 7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15</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73" name="Picture 72"/>
            <p:cNvPicPr>
              <a:picLocks noChangeAspect="1"/>
            </p:cNvPicPr>
            <p:nvPr/>
          </p:nvPicPr>
          <p:blipFill>
            <a:blip r:embed="rId3"/>
            <a:stretch>
              <a:fillRect/>
            </a:stretch>
          </p:blipFill>
          <p:spPr>
            <a:xfrm>
              <a:off x="3472326" y="2247900"/>
              <a:ext cx="1911510" cy="1871055"/>
            </a:xfrm>
            <a:prstGeom prst="rect">
              <a:avLst/>
            </a:prstGeom>
          </p:spPr>
        </p:pic>
      </p:grpSp>
      <p:pic>
        <p:nvPicPr>
          <p:cNvPr id="74" name="Picture 73"/>
          <p:cNvPicPr>
            <a:picLocks noChangeAspect="1"/>
          </p:cNvPicPr>
          <p:nvPr/>
        </p:nvPicPr>
        <p:blipFill>
          <a:blip r:embed="rId4"/>
          <a:stretch>
            <a:fillRect/>
          </a:stretch>
        </p:blipFill>
        <p:spPr>
          <a:xfrm>
            <a:off x="2828499" y="4484908"/>
            <a:ext cx="3522899" cy="1544709"/>
          </a:xfrm>
          <a:prstGeom prst="rect">
            <a:avLst/>
          </a:prstGeom>
        </p:spPr>
      </p:pic>
      <p:cxnSp>
        <p:nvCxnSpPr>
          <p:cNvPr id="77" name="Straight Arrow Connector 76"/>
          <p:cNvCxnSpPr/>
          <p:nvPr/>
        </p:nvCxnSpPr>
        <p:spPr>
          <a:xfrm flipH="1" flipV="1">
            <a:off x="2407600" y="356718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34470" y="364836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flipV="1">
            <a:off x="2012831" y="3666372"/>
            <a:ext cx="1330551" cy="119658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532440" y="35258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flipV="1">
            <a:off x="2165231" y="3666372"/>
            <a:ext cx="1281161" cy="112154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H="1" flipV="1">
            <a:off x="3820663" y="34921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H="1" flipV="1">
            <a:off x="3747533" y="357332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flipV="1">
            <a:off x="3446392" y="3610842"/>
            <a:ext cx="1310053" cy="11770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3945504" y="3450809"/>
            <a:ext cx="1087770" cy="1337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H="1" flipV="1">
            <a:off x="3646843" y="36269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5628693" y="3610842"/>
            <a:ext cx="276830" cy="14064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5531208" y="3537712"/>
            <a:ext cx="301185" cy="12502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5158114" y="3666372"/>
            <a:ext cx="470579" cy="112154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V="1">
            <a:off x="5832393" y="3569502"/>
            <a:ext cx="197970" cy="13727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5284499" y="3591332"/>
            <a:ext cx="447204" cy="12716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5905523" y="3743732"/>
            <a:ext cx="1524812" cy="137231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72" idx="3"/>
          </p:cNvCxnSpPr>
          <p:nvPr/>
        </p:nvCxnSpPr>
        <p:spPr>
          <a:xfrm flipV="1">
            <a:off x="5905523" y="3538630"/>
            <a:ext cx="1250742" cy="147672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flipV="1">
            <a:off x="6017484" y="3525850"/>
            <a:ext cx="1073089" cy="15902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endCxn id="72" idx="4"/>
          </p:cNvCxnSpPr>
          <p:nvPr/>
        </p:nvCxnSpPr>
        <p:spPr>
          <a:xfrm flipV="1">
            <a:off x="5832393" y="3804597"/>
            <a:ext cx="2016297" cy="148950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5905523" y="3347398"/>
            <a:ext cx="1032650" cy="176865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6" name="Frame 115"/>
          <p:cNvSpPr/>
          <p:nvPr/>
        </p:nvSpPr>
        <p:spPr>
          <a:xfrm>
            <a:off x="130565" y="954601"/>
            <a:ext cx="8902158" cy="3057521"/>
          </a:xfrm>
          <a:prstGeom prst="frame">
            <a:avLst>
              <a:gd name="adj1" fmla="val 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7" name="TextBox 116"/>
          <p:cNvSpPr txBox="1"/>
          <p:nvPr/>
        </p:nvSpPr>
        <p:spPr>
          <a:xfrm>
            <a:off x="3945503" y="1045136"/>
            <a:ext cx="2983058" cy="369332"/>
          </a:xfrm>
          <a:prstGeom prst="rect">
            <a:avLst/>
          </a:prstGeom>
          <a:noFill/>
        </p:spPr>
        <p:txBody>
          <a:bodyPr wrap="none" rtlCol="0">
            <a:spAutoFit/>
          </a:bodyPr>
          <a:lstStyle/>
          <a:p>
            <a:r>
              <a:rPr lang="en-US" dirty="0" smtClean="0"/>
              <a:t>Very large Resin cloud/cluster</a:t>
            </a:r>
            <a:endParaRPr lang="en-US" dirty="0"/>
          </a:p>
        </p:txBody>
      </p:sp>
    </p:spTree>
    <p:extLst>
      <p:ext uri="{BB962C8B-B14F-4D97-AF65-F5344CB8AC3E}">
        <p14:creationId xmlns:p14="http://schemas.microsoft.com/office/powerpoint/2010/main" val="149790540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Balancer basics</a:t>
            </a:r>
            <a:endParaRPr lang="en-US" dirty="0"/>
          </a:p>
        </p:txBody>
      </p:sp>
      <p:sp>
        <p:nvSpPr>
          <p:cNvPr id="3" name="Content Placeholder 2"/>
          <p:cNvSpPr>
            <a:spLocks noGrp="1"/>
          </p:cNvSpPr>
          <p:nvPr>
            <p:ph idx="1"/>
          </p:nvPr>
        </p:nvSpPr>
        <p:spPr/>
        <p:txBody>
          <a:bodyPr>
            <a:normAutofit/>
          </a:bodyPr>
          <a:lstStyle/>
          <a:p>
            <a:r>
              <a:rPr lang="en-US" dirty="0" smtClean="0"/>
              <a:t>Define servers </a:t>
            </a:r>
            <a:r>
              <a:rPr lang="en-US" dirty="0"/>
              <a:t>to use as </a:t>
            </a:r>
            <a:r>
              <a:rPr lang="en-US" dirty="0" smtClean="0"/>
              <a:t>application</a:t>
            </a:r>
            <a:r>
              <a:rPr lang="en-US" dirty="0"/>
              <a:t>-</a:t>
            </a:r>
            <a:r>
              <a:rPr lang="en-US" dirty="0" smtClean="0"/>
              <a:t>tier</a:t>
            </a:r>
            <a:endParaRPr lang="en-US" dirty="0"/>
          </a:p>
          <a:p>
            <a:r>
              <a:rPr lang="en-US" dirty="0"/>
              <a:t>D</a:t>
            </a:r>
            <a:r>
              <a:rPr lang="en-US" dirty="0" smtClean="0"/>
              <a:t>efine servers </a:t>
            </a:r>
            <a:r>
              <a:rPr lang="en-US" dirty="0"/>
              <a:t>in </a:t>
            </a:r>
            <a:r>
              <a:rPr lang="en-US" dirty="0" smtClean="0"/>
              <a:t>web</a:t>
            </a:r>
            <a:r>
              <a:rPr lang="en-US" dirty="0"/>
              <a:t>-tier, and select which requests are forwarded (</a:t>
            </a:r>
            <a:r>
              <a:rPr lang="en-US" dirty="0" err="1"/>
              <a:t>proxied</a:t>
            </a:r>
            <a:r>
              <a:rPr lang="en-US" dirty="0"/>
              <a:t>) to the backend app-tier </a:t>
            </a:r>
            <a:r>
              <a:rPr lang="en-US" dirty="0" smtClean="0"/>
              <a:t>servers</a:t>
            </a:r>
          </a:p>
          <a:p>
            <a:r>
              <a:rPr lang="en-US" dirty="0" smtClean="0"/>
              <a:t>Since clustering </a:t>
            </a:r>
            <a:r>
              <a:rPr lang="en-US" dirty="0"/>
              <a:t>configuration already </a:t>
            </a:r>
            <a:r>
              <a:rPr lang="en-US" dirty="0" smtClean="0"/>
              <a:t>defined, only one additional </a:t>
            </a:r>
            <a:r>
              <a:rPr lang="en-US" dirty="0"/>
              <a:t>configuration </a:t>
            </a:r>
            <a:r>
              <a:rPr lang="en-US" dirty="0" smtClean="0"/>
              <a:t>used </a:t>
            </a:r>
            <a:r>
              <a:rPr lang="en-US" dirty="0"/>
              <a:t>forward request to </a:t>
            </a:r>
            <a:r>
              <a:rPr lang="en-US" dirty="0" smtClean="0"/>
              <a:t>app tier</a:t>
            </a:r>
          </a:p>
          <a:p>
            <a:pPr marL="0" indent="0">
              <a:buNone/>
            </a:pPr>
            <a:r>
              <a:rPr lang="en-US" dirty="0" smtClean="0"/>
              <a:t>&lt;</a:t>
            </a:r>
            <a:r>
              <a:rPr lang="en-US" dirty="0" err="1"/>
              <a:t>resin:LoadBalance</a:t>
            </a:r>
            <a:r>
              <a:rPr lang="en-US" dirty="0" smtClean="0"/>
              <a:t>&gt;.</a:t>
            </a:r>
            <a:endParaRPr lang="en-US" dirty="0"/>
          </a:p>
        </p:txBody>
      </p:sp>
    </p:spTree>
    <p:extLst>
      <p:ext uri="{BB962C8B-B14F-4D97-AF65-F5344CB8AC3E}">
        <p14:creationId xmlns:p14="http://schemas.microsoft.com/office/powerpoint/2010/main" val="622166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Load Balancer </a:t>
            </a:r>
            <a:r>
              <a:rPr lang="en-US" dirty="0" err="1" smtClean="0"/>
              <a:t>Config</a:t>
            </a:r>
            <a:endParaRPr lang="en-US" dirty="0"/>
          </a:p>
        </p:txBody>
      </p:sp>
      <p:pic>
        <p:nvPicPr>
          <p:cNvPr id="4" name="Picture 3"/>
          <p:cNvPicPr>
            <a:picLocks noChangeAspect="1"/>
          </p:cNvPicPr>
          <p:nvPr/>
        </p:nvPicPr>
        <p:blipFill>
          <a:blip r:embed="rId3"/>
          <a:stretch>
            <a:fillRect/>
          </a:stretch>
        </p:blipFill>
        <p:spPr>
          <a:xfrm>
            <a:off x="538380" y="1102410"/>
            <a:ext cx="7912100" cy="4711700"/>
          </a:xfrm>
          <a:prstGeom prst="rect">
            <a:avLst/>
          </a:prstGeom>
        </p:spPr>
      </p:pic>
    </p:spTree>
    <p:extLst>
      <p:ext uri="{BB962C8B-B14F-4D97-AF65-F5344CB8AC3E}">
        <p14:creationId xmlns:p14="http://schemas.microsoft.com/office/powerpoint/2010/main" val="224870354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Load Balancer Setup</a:t>
            </a:r>
            <a:endParaRPr lang="en-US" sz="3600" dirty="0"/>
          </a:p>
        </p:txBody>
      </p:sp>
      <p:sp>
        <p:nvSpPr>
          <p:cNvPr id="22" name="Oval 21"/>
          <p:cNvSpPr/>
          <p:nvPr/>
        </p:nvSpPr>
        <p:spPr>
          <a:xfrm>
            <a:off x="344181" y="1504549"/>
            <a:ext cx="3347211" cy="2227386"/>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solidFill>
                <a:schemeClr val="tx1"/>
              </a:solidFill>
            </a:endParaRPr>
          </a:p>
          <a:p>
            <a:pPr algn="ctr"/>
            <a:r>
              <a:rPr lang="en-US" sz="1400" dirty="0" smtClean="0">
                <a:solidFill>
                  <a:schemeClr val="tx1"/>
                </a:solidFill>
              </a:rPr>
              <a:t>Triad Hub</a:t>
            </a: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 name="Rectangle 3"/>
          <p:cNvSpPr/>
          <p:nvPr/>
        </p:nvSpPr>
        <p:spPr>
          <a:xfrm>
            <a:off x="724007" y="2032581"/>
            <a:ext cx="1080128"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a:t>
            </a:r>
            <a:r>
              <a:rPr lang="en-US" sz="1200" dirty="0" smtClean="0"/>
              <a:t>pp-a</a:t>
            </a:r>
          </a:p>
          <a:p>
            <a:pPr algn="ctr"/>
            <a:r>
              <a:rPr lang="en-US" sz="1200" dirty="0"/>
              <a:t>192.168.0.10</a:t>
            </a:r>
          </a:p>
        </p:txBody>
      </p:sp>
      <p:sp>
        <p:nvSpPr>
          <p:cNvPr id="6" name="Rectangle 5"/>
          <p:cNvSpPr/>
          <p:nvPr/>
        </p:nvSpPr>
        <p:spPr>
          <a:xfrm>
            <a:off x="2102279" y="2032581"/>
            <a:ext cx="1256766" cy="575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a:p>
            <a:pPr algn="ctr"/>
            <a:r>
              <a:rPr lang="en-US" sz="1200" dirty="0" smtClean="0"/>
              <a:t>app-b</a:t>
            </a:r>
          </a:p>
          <a:p>
            <a:pPr algn="ctr"/>
            <a:r>
              <a:rPr lang="en-US" sz="1200" dirty="0" smtClean="0"/>
              <a:t>192.168.0.11</a:t>
            </a:r>
          </a:p>
          <a:p>
            <a:pPr algn="ctr"/>
            <a:endParaRPr lang="en-US" sz="1200" dirty="0" smtClean="0"/>
          </a:p>
        </p:txBody>
      </p:sp>
      <p:cxnSp>
        <p:nvCxnSpPr>
          <p:cNvPr id="8" name="Straight Arrow Connector 7"/>
          <p:cNvCxnSpPr>
            <a:stCxn id="4" idx="3"/>
            <a:endCxn id="6" idx="1"/>
          </p:cNvCxnSpPr>
          <p:nvPr/>
        </p:nvCxnSpPr>
        <p:spPr>
          <a:xfrm>
            <a:off x="1804135" y="2320472"/>
            <a:ext cx="29814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Left-Right Arrow 22"/>
          <p:cNvSpPr/>
          <p:nvPr/>
        </p:nvSpPr>
        <p:spPr>
          <a:xfrm>
            <a:off x="3691393" y="2542131"/>
            <a:ext cx="1685474" cy="3051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Spoke server bus</a:t>
            </a:r>
            <a:endParaRPr lang="en-US" sz="1000" dirty="0"/>
          </a:p>
        </p:txBody>
      </p:sp>
      <p:sp>
        <p:nvSpPr>
          <p:cNvPr id="32" name="Frame 31"/>
          <p:cNvSpPr/>
          <p:nvPr/>
        </p:nvSpPr>
        <p:spPr>
          <a:xfrm>
            <a:off x="181966" y="954601"/>
            <a:ext cx="5301727" cy="305752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p:cNvSpPr/>
          <p:nvPr/>
        </p:nvSpPr>
        <p:spPr>
          <a:xfrm>
            <a:off x="876686" y="4854906"/>
            <a:ext cx="2482359"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Load Balancer</a:t>
            </a:r>
          </a:p>
          <a:p>
            <a:pPr algn="ctr"/>
            <a:r>
              <a:rPr lang="en-US" dirty="0" smtClean="0"/>
              <a:t>web-a </a:t>
            </a:r>
          </a:p>
          <a:p>
            <a:pPr algn="ctr"/>
            <a:r>
              <a:rPr lang="en-US" dirty="0" smtClean="0"/>
              <a:t>192.168.0.1</a:t>
            </a:r>
            <a:endParaRPr lang="en-US" dirty="0"/>
          </a:p>
        </p:txBody>
      </p:sp>
      <p:cxnSp>
        <p:nvCxnSpPr>
          <p:cNvPr id="16" name="Straight Arrow Connector 15"/>
          <p:cNvCxnSpPr/>
          <p:nvPr/>
        </p:nvCxnSpPr>
        <p:spPr>
          <a:xfrm flipV="1">
            <a:off x="1340411" y="2608363"/>
            <a:ext cx="0" cy="2246544"/>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V="1">
            <a:off x="2741330" y="2445259"/>
            <a:ext cx="0" cy="240964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3204700" y="1195929"/>
            <a:ext cx="1620957" cy="369332"/>
          </a:xfrm>
          <a:prstGeom prst="rect">
            <a:avLst/>
          </a:prstGeom>
          <a:noFill/>
        </p:spPr>
        <p:txBody>
          <a:bodyPr wrap="none" rtlCol="0">
            <a:spAutoFit/>
          </a:bodyPr>
          <a:lstStyle/>
          <a:p>
            <a:r>
              <a:rPr lang="en-US" dirty="0"/>
              <a:t>a</a:t>
            </a:r>
            <a:r>
              <a:rPr lang="en-US" dirty="0" smtClean="0"/>
              <a:t>pp-tier cluster</a:t>
            </a:r>
            <a:endParaRPr lang="en-US" dirty="0"/>
          </a:p>
        </p:txBody>
      </p:sp>
      <p:sp>
        <p:nvSpPr>
          <p:cNvPr id="43" name="Frame 42"/>
          <p:cNvSpPr/>
          <p:nvPr/>
        </p:nvSpPr>
        <p:spPr>
          <a:xfrm>
            <a:off x="146357" y="4285137"/>
            <a:ext cx="4498339" cy="1506360"/>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TextBox 43"/>
          <p:cNvSpPr txBox="1"/>
          <p:nvPr/>
        </p:nvSpPr>
        <p:spPr>
          <a:xfrm>
            <a:off x="2977315" y="4387096"/>
            <a:ext cx="1667381" cy="369332"/>
          </a:xfrm>
          <a:prstGeom prst="rect">
            <a:avLst/>
          </a:prstGeom>
          <a:noFill/>
        </p:spPr>
        <p:txBody>
          <a:bodyPr wrap="none" rtlCol="0">
            <a:spAutoFit/>
          </a:bodyPr>
          <a:lstStyle/>
          <a:p>
            <a:r>
              <a:rPr lang="en-US" dirty="0" smtClean="0"/>
              <a:t>web-tier cluster</a:t>
            </a:r>
            <a:endParaRPr lang="en-US" dirty="0"/>
          </a:p>
        </p:txBody>
      </p:sp>
    </p:spTree>
    <p:extLst>
      <p:ext uri="{BB962C8B-B14F-4D97-AF65-F5344CB8AC3E}">
        <p14:creationId xmlns:p14="http://schemas.microsoft.com/office/powerpoint/2010/main" val="406681349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Load Balancer Setup</a:t>
            </a:r>
            <a:endParaRPr lang="en-US" sz="3600" dirty="0"/>
          </a:p>
        </p:txBody>
      </p:sp>
      <p:sp>
        <p:nvSpPr>
          <p:cNvPr id="22" name="Oval 21"/>
          <p:cNvSpPr/>
          <p:nvPr/>
        </p:nvSpPr>
        <p:spPr>
          <a:xfrm>
            <a:off x="273793" y="1429101"/>
            <a:ext cx="2156231" cy="1921809"/>
          </a:xfrm>
          <a:prstGeom prst="ellipse">
            <a:avLst/>
          </a:prstGeom>
          <a:solidFill>
            <a:schemeClr val="bg1">
              <a:alpha val="7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solidFill>
                <a:schemeClr val="tx1"/>
              </a:solidFill>
            </a:endParaRPr>
          </a:p>
          <a:p>
            <a:pPr algn="ctr"/>
            <a:r>
              <a:rPr lang="en-US" sz="1400" dirty="0" smtClean="0">
                <a:solidFill>
                  <a:schemeClr val="tx1"/>
                </a:solidFill>
              </a:rPr>
              <a:t>Triad Hub</a:t>
            </a: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 name="Rectangle 3"/>
          <p:cNvSpPr/>
          <p:nvPr/>
        </p:nvSpPr>
        <p:spPr>
          <a:xfrm>
            <a:off x="518472" y="1884692"/>
            <a:ext cx="695805" cy="4967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a:t>
            </a:r>
            <a:r>
              <a:rPr lang="en-US" sz="1200" dirty="0" smtClean="0"/>
              <a:t>pp-a</a:t>
            </a:r>
          </a:p>
          <a:p>
            <a:pPr algn="ctr"/>
            <a:r>
              <a:rPr lang="en-US" sz="1200" dirty="0"/>
              <a:t>192.168.0.10</a:t>
            </a:r>
          </a:p>
        </p:txBody>
      </p:sp>
      <p:sp>
        <p:nvSpPr>
          <p:cNvPr id="6" name="Rectangle 5"/>
          <p:cNvSpPr/>
          <p:nvPr/>
        </p:nvSpPr>
        <p:spPr>
          <a:xfrm>
            <a:off x="1406337" y="1884692"/>
            <a:ext cx="809593" cy="4967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a:p>
            <a:pPr algn="ctr"/>
            <a:r>
              <a:rPr lang="en-US" sz="1200" dirty="0" smtClean="0"/>
              <a:t>app-b</a:t>
            </a:r>
          </a:p>
          <a:p>
            <a:pPr algn="ctr"/>
            <a:r>
              <a:rPr lang="en-US" sz="1200" dirty="0" smtClean="0"/>
              <a:t>192.168.0.11</a:t>
            </a:r>
          </a:p>
          <a:p>
            <a:pPr algn="ctr"/>
            <a:endParaRPr lang="en-US" sz="1200" dirty="0" smtClean="0"/>
          </a:p>
        </p:txBody>
      </p:sp>
      <p:cxnSp>
        <p:nvCxnSpPr>
          <p:cNvPr id="8" name="Straight Arrow Connector 7"/>
          <p:cNvCxnSpPr>
            <a:stCxn id="4" idx="3"/>
            <a:endCxn id="6" idx="1"/>
          </p:cNvCxnSpPr>
          <p:nvPr/>
        </p:nvCxnSpPr>
        <p:spPr>
          <a:xfrm>
            <a:off x="1214277" y="2133087"/>
            <a:ext cx="19206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Left-Right Arrow 22"/>
          <p:cNvSpPr/>
          <p:nvPr/>
        </p:nvSpPr>
        <p:spPr>
          <a:xfrm>
            <a:off x="2430025" y="2324337"/>
            <a:ext cx="1085761" cy="26329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32" name="Frame 31"/>
          <p:cNvSpPr/>
          <p:nvPr/>
        </p:nvSpPr>
        <p:spPr>
          <a:xfrm>
            <a:off x="169296" y="954601"/>
            <a:ext cx="3415306" cy="2638058"/>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p:cNvSpPr/>
          <p:nvPr/>
        </p:nvSpPr>
        <p:spPr>
          <a:xfrm>
            <a:off x="616826" y="4319821"/>
            <a:ext cx="1599105" cy="7889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Load Balancer</a:t>
            </a:r>
          </a:p>
          <a:p>
            <a:pPr algn="ctr"/>
            <a:r>
              <a:rPr lang="en-US" dirty="0" smtClean="0"/>
              <a:t>web-a </a:t>
            </a:r>
          </a:p>
          <a:p>
            <a:pPr algn="ctr"/>
            <a:r>
              <a:rPr lang="en-US" dirty="0" smtClean="0"/>
              <a:t>192.168.0.1</a:t>
            </a:r>
            <a:endParaRPr lang="en-US" dirty="0"/>
          </a:p>
        </p:txBody>
      </p:sp>
      <p:cxnSp>
        <p:nvCxnSpPr>
          <p:cNvPr id="16" name="Straight Arrow Connector 15"/>
          <p:cNvCxnSpPr/>
          <p:nvPr/>
        </p:nvCxnSpPr>
        <p:spPr>
          <a:xfrm flipV="1">
            <a:off x="915552" y="2381482"/>
            <a:ext cx="0" cy="1938339"/>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a:endCxn id="6" idx="2"/>
          </p:cNvCxnSpPr>
          <p:nvPr/>
        </p:nvCxnSpPr>
        <p:spPr>
          <a:xfrm flipH="1" flipV="1">
            <a:off x="1811134" y="2381482"/>
            <a:ext cx="6872" cy="1938339"/>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1594403" y="1110438"/>
            <a:ext cx="1044200" cy="318663"/>
          </a:xfrm>
          <a:prstGeom prst="rect">
            <a:avLst/>
          </a:prstGeom>
          <a:noFill/>
        </p:spPr>
        <p:txBody>
          <a:bodyPr wrap="none" rtlCol="0">
            <a:spAutoFit/>
          </a:bodyPr>
          <a:lstStyle/>
          <a:p>
            <a:r>
              <a:rPr lang="en-US" dirty="0"/>
              <a:t>a</a:t>
            </a:r>
            <a:r>
              <a:rPr lang="en-US" dirty="0" smtClean="0"/>
              <a:t>pp-tier cluster</a:t>
            </a:r>
            <a:endParaRPr lang="en-US" dirty="0"/>
          </a:p>
        </p:txBody>
      </p:sp>
      <p:sp>
        <p:nvSpPr>
          <p:cNvPr id="43" name="Frame 42"/>
          <p:cNvSpPr/>
          <p:nvPr/>
        </p:nvSpPr>
        <p:spPr>
          <a:xfrm>
            <a:off x="146356" y="3828219"/>
            <a:ext cx="3438245" cy="1299701"/>
          </a:xfrm>
          <a:prstGeom prst="frame">
            <a:avLst>
              <a:gd name="adj1" fmla="val 767"/>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TextBox 43"/>
          <p:cNvSpPr txBox="1"/>
          <p:nvPr/>
        </p:nvSpPr>
        <p:spPr>
          <a:xfrm>
            <a:off x="1910675" y="3809359"/>
            <a:ext cx="1074106" cy="318663"/>
          </a:xfrm>
          <a:prstGeom prst="rect">
            <a:avLst/>
          </a:prstGeom>
          <a:noFill/>
        </p:spPr>
        <p:txBody>
          <a:bodyPr wrap="none" rtlCol="0">
            <a:spAutoFit/>
          </a:bodyPr>
          <a:lstStyle/>
          <a:p>
            <a:r>
              <a:rPr lang="en-US" dirty="0" smtClean="0"/>
              <a:t>web-tier cluster</a:t>
            </a:r>
            <a:endParaRPr lang="en-US" dirty="0"/>
          </a:p>
        </p:txBody>
      </p:sp>
      <p:pic>
        <p:nvPicPr>
          <p:cNvPr id="18" name="Picture 17"/>
          <p:cNvPicPr>
            <a:picLocks noChangeAspect="1"/>
          </p:cNvPicPr>
          <p:nvPr/>
        </p:nvPicPr>
        <p:blipFill>
          <a:blip r:embed="rId3"/>
          <a:stretch>
            <a:fillRect/>
          </a:stretch>
        </p:blipFill>
        <p:spPr>
          <a:xfrm>
            <a:off x="3691428" y="1305599"/>
            <a:ext cx="5342228" cy="3181327"/>
          </a:xfrm>
          <a:prstGeom prst="rect">
            <a:avLst/>
          </a:prstGeom>
        </p:spPr>
      </p:pic>
      <p:cxnSp>
        <p:nvCxnSpPr>
          <p:cNvPr id="10" name="Straight Arrow Connector 9"/>
          <p:cNvCxnSpPr>
            <a:endCxn id="4" idx="0"/>
          </p:cNvCxnSpPr>
          <p:nvPr/>
        </p:nvCxnSpPr>
        <p:spPr>
          <a:xfrm flipH="1">
            <a:off x="866375" y="1614345"/>
            <a:ext cx="3252357" cy="270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6" idx="3"/>
          </p:cNvCxnSpPr>
          <p:nvPr/>
        </p:nvCxnSpPr>
        <p:spPr>
          <a:xfrm flipH="1">
            <a:off x="2215930" y="1766745"/>
            <a:ext cx="2055203" cy="3663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12" idx="3"/>
          </p:cNvCxnSpPr>
          <p:nvPr/>
        </p:nvCxnSpPr>
        <p:spPr>
          <a:xfrm flipH="1">
            <a:off x="2215931" y="2500785"/>
            <a:ext cx="2055203" cy="22135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H="1" flipV="1">
            <a:off x="2638603" y="1429101"/>
            <a:ext cx="5029123" cy="23991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stretch>
            <a:fillRect/>
          </a:stretch>
        </p:blipFill>
        <p:spPr>
          <a:xfrm>
            <a:off x="3691428" y="4595433"/>
            <a:ext cx="5342228" cy="1000247"/>
          </a:xfrm>
          <a:prstGeom prst="rect">
            <a:avLst/>
          </a:prstGeom>
        </p:spPr>
      </p:pic>
    </p:spTree>
    <p:extLst>
      <p:ext uri="{BB962C8B-B14F-4D97-AF65-F5344CB8AC3E}">
        <p14:creationId xmlns:p14="http://schemas.microsoft.com/office/powerpoint/2010/main" val="1908869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314320"/>
            <a:ext cx="8229600" cy="2531612"/>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8800" b="1" i="0" u="none" strike="noStrike" kern="1200" cap="none" spc="0" normalizeH="0" baseline="0" noProof="0" dirty="0" smtClean="0">
                <a:ln>
                  <a:noFill/>
                </a:ln>
                <a:solidFill>
                  <a:srgbClr val="1C2F61"/>
                </a:solidFill>
                <a:effectLst/>
                <a:uLnTx/>
                <a:uFillTx/>
                <a:latin typeface="+mj-lt"/>
                <a:ea typeface="+mj-ea"/>
                <a:cs typeface="+mj-cs"/>
              </a:rPr>
              <a:t>Resin Cloud and Clustering</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482806"/>
                </a:solidFill>
                <a:effectLst/>
                <a:uLnTx/>
                <a:uFillTx/>
                <a:latin typeface="+mj-lt"/>
                <a:ea typeface="+mj-ea"/>
                <a:cs typeface="+mj-cs"/>
              </a:rPr>
              <a:t>Lightweight,</a:t>
            </a:r>
            <a:r>
              <a:rPr kumimoji="0" lang="en-US" sz="4400" b="1" i="0" u="none" strike="noStrike" kern="1200" cap="none" spc="0" normalizeH="0" noProof="0" dirty="0" smtClean="0">
                <a:ln>
                  <a:noFill/>
                </a:ln>
                <a:solidFill>
                  <a:srgbClr val="482806"/>
                </a:solidFill>
                <a:effectLst/>
                <a:uLnTx/>
                <a:uFillTx/>
                <a:latin typeface="+mj-lt"/>
                <a:ea typeface="+mj-ea"/>
                <a:cs typeface="+mj-cs"/>
              </a:rPr>
              <a:t> </a:t>
            </a:r>
            <a:r>
              <a:rPr lang="en-US" sz="4400" b="1" dirty="0" smtClean="0">
                <a:solidFill>
                  <a:srgbClr val="482806"/>
                </a:solidFill>
                <a:latin typeface="+mj-lt"/>
                <a:ea typeface="+mj-ea"/>
                <a:cs typeface="+mj-cs"/>
              </a:rPr>
              <a:t>Open Source</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482806"/>
                </a:solidFill>
                <a:effectLst/>
                <a:uLnTx/>
                <a:uFillTx/>
                <a:latin typeface="+mj-lt"/>
                <a:ea typeface="+mj-ea"/>
                <a:cs typeface="+mj-cs"/>
              </a:rPr>
              <a:t>Java EE App</a:t>
            </a:r>
            <a:r>
              <a:rPr kumimoji="0" lang="en-US" sz="4400" b="1" i="0" u="none" strike="noStrike" kern="1200" cap="none" spc="0" normalizeH="0" noProof="0" dirty="0" smtClean="0">
                <a:ln>
                  <a:noFill/>
                </a:ln>
                <a:solidFill>
                  <a:srgbClr val="482806"/>
                </a:solidFill>
                <a:effectLst/>
                <a:uLnTx/>
                <a:uFillTx/>
                <a:latin typeface="+mj-lt"/>
                <a:ea typeface="+mj-ea"/>
                <a:cs typeface="+mj-cs"/>
              </a:rPr>
              <a:t> Server</a:t>
            </a:r>
          </a:p>
        </p:txBody>
      </p:sp>
    </p:spTree>
    <p:extLst>
      <p:ext uri="{BB962C8B-B14F-4D97-AF65-F5344CB8AC3E}">
        <p14:creationId xmlns:p14="http://schemas.microsoft.com/office/powerpoint/2010/main" val="357793779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Sticky/Persistent Sessions</a:t>
            </a:r>
          </a:p>
        </p:txBody>
      </p:sp>
      <p:sp>
        <p:nvSpPr>
          <p:cNvPr id="3" name="Content Placeholder 2"/>
          <p:cNvSpPr>
            <a:spLocks noGrp="1"/>
          </p:cNvSpPr>
          <p:nvPr>
            <p:ph idx="1"/>
          </p:nvPr>
        </p:nvSpPr>
        <p:spPr/>
        <p:txBody>
          <a:bodyPr>
            <a:normAutofit fontScale="62500" lnSpcReduction="20000"/>
          </a:bodyPr>
          <a:lstStyle/>
          <a:p>
            <a:r>
              <a:rPr lang="en-US" dirty="0" smtClean="0"/>
              <a:t>Sticky session means load balancer has session affinity per server, i.e., if you start your session on one server, session stays on that server</a:t>
            </a:r>
          </a:p>
          <a:p>
            <a:r>
              <a:rPr lang="en-US" dirty="0" smtClean="0"/>
              <a:t>Resin does not replicate sessions by default</a:t>
            </a:r>
          </a:p>
          <a:p>
            <a:r>
              <a:rPr lang="en-US" dirty="0" smtClean="0"/>
              <a:t>With no sticky affinity, load balancer would pick a server pseudo randomly for each request (round robin), if it did, and you logged into server-b on second request you could log into server-c and lose your login from the first request</a:t>
            </a:r>
          </a:p>
          <a:p>
            <a:r>
              <a:rPr lang="en-US" dirty="0" smtClean="0"/>
              <a:t>With session affinity, user will go to server-b as long as long as server-b did not go down, if server-b goes down, then all users on server-b would lose their session unless session replication was turned on</a:t>
            </a:r>
          </a:p>
          <a:p>
            <a:r>
              <a:rPr lang="en-US" dirty="0" smtClean="0"/>
              <a:t>With session affinity and replicated session, users would go to server-b as long as it was up, if it were down, user would get directed to new server, the new server would request the session data for that user from the Triad</a:t>
            </a:r>
          </a:p>
          <a:p>
            <a:r>
              <a:rPr lang="en-US" dirty="0" smtClean="0"/>
              <a:t>Without session affinity and with replicated sessions, sessions would be constantly copied from one server to another</a:t>
            </a:r>
            <a:endParaRPr lang="en-US" dirty="0"/>
          </a:p>
        </p:txBody>
      </p:sp>
    </p:spTree>
    <p:extLst>
      <p:ext uri="{BB962C8B-B14F-4D97-AF65-F5344CB8AC3E}">
        <p14:creationId xmlns:p14="http://schemas.microsoft.com/office/powerpoint/2010/main" val="222580902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sessions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load </a:t>
            </a:r>
            <a:r>
              <a:rPr lang="en-US" dirty="0"/>
              <a:t>balancing, maintenance and failover should be invisible to your </a:t>
            </a:r>
            <a:r>
              <a:rPr lang="en-US" dirty="0" smtClean="0"/>
              <a:t>users</a:t>
            </a:r>
            <a:endParaRPr lang="en-US" dirty="0"/>
          </a:p>
          <a:p>
            <a:r>
              <a:rPr lang="en-US" dirty="0" smtClean="0"/>
              <a:t>Resin replicate </a:t>
            </a:r>
            <a:r>
              <a:rPr lang="en-US" dirty="0"/>
              <a:t>user's session data across the </a:t>
            </a:r>
            <a:r>
              <a:rPr lang="en-US" dirty="0" smtClean="0"/>
              <a:t>cluster</a:t>
            </a:r>
          </a:p>
          <a:p>
            <a:r>
              <a:rPr lang="en-US" dirty="0" smtClean="0"/>
              <a:t>When </a:t>
            </a:r>
            <a:r>
              <a:rPr lang="en-US" dirty="0"/>
              <a:t>the load-balancer fails over a request to a backup server, or when you dynamically remove a server, the backup can grab the session and continue </a:t>
            </a:r>
            <a:r>
              <a:rPr lang="en-US" dirty="0" smtClean="0"/>
              <a:t>processing</a:t>
            </a:r>
          </a:p>
          <a:p>
            <a:r>
              <a:rPr lang="en-US" dirty="0" smtClean="0"/>
              <a:t>From </a:t>
            </a:r>
            <a:r>
              <a:rPr lang="en-US" dirty="0"/>
              <a:t>the user's perspective, </a:t>
            </a:r>
            <a:r>
              <a:rPr lang="en-US" dirty="0" smtClean="0"/>
              <a:t>there was no failure</a:t>
            </a:r>
          </a:p>
          <a:p>
            <a:r>
              <a:rPr lang="en-US" dirty="0" smtClean="0"/>
              <a:t>To </a:t>
            </a:r>
            <a:r>
              <a:rPr lang="en-US" dirty="0"/>
              <a:t>make this process fast and reliable, Resin uses the triad servers as a triplicate backup for the user's session.</a:t>
            </a:r>
          </a:p>
          <a:p>
            <a:endParaRPr lang="en-US" dirty="0"/>
          </a:p>
        </p:txBody>
      </p:sp>
    </p:spTree>
    <p:extLst>
      <p:ext uri="{BB962C8B-B14F-4D97-AF65-F5344CB8AC3E}">
        <p14:creationId xmlns:p14="http://schemas.microsoft.com/office/powerpoint/2010/main" val="8668493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Clustered session setup</a:t>
            </a:r>
            <a:endParaRPr lang="en-US" dirty="0"/>
          </a:p>
        </p:txBody>
      </p:sp>
      <p:pic>
        <p:nvPicPr>
          <p:cNvPr id="5" name="Picture 4"/>
          <p:cNvPicPr>
            <a:picLocks noChangeAspect="1"/>
          </p:cNvPicPr>
          <p:nvPr/>
        </p:nvPicPr>
        <p:blipFill>
          <a:blip r:embed="rId2"/>
          <a:stretch>
            <a:fillRect/>
          </a:stretch>
        </p:blipFill>
        <p:spPr>
          <a:xfrm>
            <a:off x="1308100" y="2641600"/>
            <a:ext cx="6527800" cy="1574800"/>
          </a:xfrm>
          <a:prstGeom prst="rect">
            <a:avLst/>
          </a:prstGeom>
        </p:spPr>
      </p:pic>
    </p:spTree>
    <p:extLst>
      <p:ext uri="{BB962C8B-B14F-4D97-AF65-F5344CB8AC3E}">
        <p14:creationId xmlns:p14="http://schemas.microsoft.com/office/powerpoint/2010/main" val="192160121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Clustered Session Setup for all </a:t>
            </a:r>
            <a:r>
              <a:rPr lang="en-US" sz="3600" dirty="0" err="1" smtClean="0"/>
              <a:t>webapps</a:t>
            </a:r>
            <a:endParaRPr lang="en-US" sz="3600" dirty="0"/>
          </a:p>
        </p:txBody>
      </p:sp>
      <p:pic>
        <p:nvPicPr>
          <p:cNvPr id="4" name="Picture 3"/>
          <p:cNvPicPr>
            <a:picLocks noChangeAspect="1"/>
          </p:cNvPicPr>
          <p:nvPr/>
        </p:nvPicPr>
        <p:blipFill>
          <a:blip r:embed="rId2"/>
          <a:stretch>
            <a:fillRect/>
          </a:stretch>
        </p:blipFill>
        <p:spPr>
          <a:xfrm>
            <a:off x="723900" y="2019300"/>
            <a:ext cx="7683500" cy="2819400"/>
          </a:xfrm>
          <a:prstGeom prst="rect">
            <a:avLst/>
          </a:prstGeom>
        </p:spPr>
      </p:pic>
    </p:spTree>
    <p:extLst>
      <p:ext uri="{BB962C8B-B14F-4D97-AF65-F5344CB8AC3E}">
        <p14:creationId xmlns:p14="http://schemas.microsoft.com/office/powerpoint/2010/main" val="18255525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Sessions saved</a:t>
            </a:r>
            <a:endParaRPr lang="en-US" dirty="0"/>
          </a:p>
        </p:txBody>
      </p:sp>
      <p:sp>
        <p:nvSpPr>
          <p:cNvPr id="3" name="Content Placeholder 2"/>
          <p:cNvSpPr>
            <a:spLocks noGrp="1"/>
          </p:cNvSpPr>
          <p:nvPr>
            <p:ph idx="1"/>
          </p:nvPr>
        </p:nvSpPr>
        <p:spPr/>
        <p:txBody>
          <a:bodyPr/>
          <a:lstStyle/>
          <a:p>
            <a:r>
              <a:rPr lang="en-US" dirty="0" smtClean="0"/>
              <a:t>Sessions can be backed up on every request</a:t>
            </a:r>
          </a:p>
          <a:p>
            <a:r>
              <a:rPr lang="en-US" dirty="0" smtClean="0"/>
              <a:t>Or, Sessions can be backed up when a change is detected (default)</a:t>
            </a:r>
          </a:p>
          <a:p>
            <a:r>
              <a:rPr lang="en-US" dirty="0" smtClean="0"/>
              <a:t>Sessions are not locked for replication</a:t>
            </a:r>
          </a:p>
          <a:p>
            <a:pPr marL="0" indent="0">
              <a:buNone/>
            </a:pPr>
            <a:endParaRPr lang="en-US" dirty="0"/>
          </a:p>
        </p:txBody>
      </p:sp>
    </p:spTree>
    <p:extLst>
      <p:ext uri="{BB962C8B-B14F-4D97-AF65-F5344CB8AC3E}">
        <p14:creationId xmlns:p14="http://schemas.microsoft.com/office/powerpoint/2010/main" val="306450214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Optimized, </a:t>
            </a:r>
            <a:r>
              <a:rPr lang="en-US" dirty="0" err="1" smtClean="0"/>
              <a:t>DevOps</a:t>
            </a:r>
            <a:r>
              <a:rPr lang="en-US" dirty="0" smtClean="0"/>
              <a:t> Friendly</a:t>
            </a:r>
            <a:endParaRPr lang="en-US" dirty="0"/>
          </a:p>
        </p:txBody>
      </p:sp>
      <p:pic>
        <p:nvPicPr>
          <p:cNvPr id="4" name="Picture 3"/>
          <p:cNvPicPr>
            <a:picLocks noChangeAspect="1"/>
          </p:cNvPicPr>
          <p:nvPr/>
        </p:nvPicPr>
        <p:blipFill>
          <a:blip r:embed="rId2"/>
          <a:stretch>
            <a:fillRect/>
          </a:stretch>
        </p:blipFill>
        <p:spPr>
          <a:xfrm>
            <a:off x="863247" y="1437480"/>
            <a:ext cx="7823553" cy="4069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04710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Cloud Support</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defRPr/>
            </a:pPr>
            <a:r>
              <a:rPr lang="en-US" sz="2000" b="1" dirty="0"/>
              <a:t>Cloud support is Resin’s 3</a:t>
            </a:r>
            <a:r>
              <a:rPr lang="en-US" sz="2000" b="1" baseline="30000" dirty="0"/>
              <a:t>rd</a:t>
            </a:r>
            <a:r>
              <a:rPr lang="en-US" sz="2000" b="1" dirty="0"/>
              <a:t> generation </a:t>
            </a:r>
            <a:r>
              <a:rPr lang="en-US" sz="2000" b="1" dirty="0" smtClean="0"/>
              <a:t>clustering</a:t>
            </a:r>
          </a:p>
          <a:p>
            <a:pPr>
              <a:defRPr/>
            </a:pPr>
            <a:r>
              <a:rPr lang="en-US" sz="2000" b="1" dirty="0" smtClean="0"/>
              <a:t>Designed </a:t>
            </a:r>
            <a:r>
              <a:rPr lang="en-US" sz="2000" b="1" dirty="0"/>
              <a:t>for elastic cluster</a:t>
            </a:r>
          </a:p>
          <a:p>
            <a:pPr lvl="1">
              <a:defRPr/>
            </a:pPr>
            <a:r>
              <a:rPr lang="en-US" sz="1600" b="1" dirty="0"/>
              <a:t>Ability to add and remove servers from a live </a:t>
            </a:r>
            <a:r>
              <a:rPr lang="en-US" sz="1600" b="1" dirty="0" smtClean="0"/>
              <a:t>cluster</a:t>
            </a:r>
            <a:endParaRPr lang="en-US" sz="2000" b="1" dirty="0"/>
          </a:p>
          <a:p>
            <a:pPr marL="0" lvl="0" indent="0">
              <a:buNone/>
              <a:defRPr/>
            </a:pPr>
            <a:endParaRPr lang="en-US" sz="2000" b="1" dirty="0" smtClean="0">
              <a:solidFill>
                <a:schemeClr val="tx1"/>
              </a:solidFill>
            </a:endParaRPr>
          </a:p>
          <a:p>
            <a:pPr lvl="0">
              <a:defRPr/>
            </a:pPr>
            <a:r>
              <a:rPr lang="en-US" sz="2000" b="1" dirty="0" smtClean="0"/>
              <a:t>Resin clustering uses Triad server model</a:t>
            </a:r>
          </a:p>
          <a:p>
            <a:pPr marL="800100" lvl="1" indent="-342900">
              <a:buFont typeface="Arial"/>
              <a:buChar char="•"/>
              <a:defRPr/>
            </a:pPr>
            <a:r>
              <a:rPr lang="en-US" sz="2000" b="1" dirty="0" smtClean="0"/>
              <a:t>Triad is a triple redundant hub</a:t>
            </a:r>
          </a:p>
          <a:p>
            <a:pPr marL="800100" lvl="1" indent="-342900">
              <a:buFont typeface="Arial"/>
              <a:buChar char="•"/>
              <a:defRPr/>
            </a:pPr>
            <a:r>
              <a:rPr lang="en-US" sz="2000" b="1" dirty="0" smtClean="0"/>
              <a:t>Hub </a:t>
            </a:r>
            <a:r>
              <a:rPr lang="en-US" sz="2000" b="1" dirty="0"/>
              <a:t>and spoke network</a:t>
            </a:r>
          </a:p>
          <a:p>
            <a:pPr marL="800100" lvl="1" indent="-342900">
              <a:buFont typeface="Arial"/>
              <a:buChar char="•"/>
              <a:defRPr/>
            </a:pPr>
            <a:r>
              <a:rPr lang="en-US" sz="2000" b="1" dirty="0" smtClean="0"/>
              <a:t>Triad Responsible </a:t>
            </a:r>
            <a:r>
              <a:rPr lang="en-US" sz="2000" b="1" dirty="0"/>
              <a:t>for load-balancing clustered </a:t>
            </a:r>
            <a:r>
              <a:rPr lang="en-US" sz="2000" b="1" dirty="0" smtClean="0"/>
              <a:t>services</a:t>
            </a:r>
          </a:p>
          <a:p>
            <a:pPr marL="800100" lvl="1" indent="-342900">
              <a:buFont typeface="Arial"/>
              <a:buChar char="•"/>
              <a:defRPr/>
            </a:pPr>
            <a:r>
              <a:rPr lang="en-US" sz="2000" b="1" dirty="0" smtClean="0"/>
              <a:t>Triad servers also service regular requests</a:t>
            </a:r>
            <a:endParaRPr lang="en-US" sz="2000" b="1" dirty="0"/>
          </a:p>
          <a:p>
            <a:pPr>
              <a:defRPr/>
            </a:pPr>
            <a:endParaRPr lang="en-US" sz="2000" b="1" dirty="0"/>
          </a:p>
          <a:p>
            <a:pPr>
              <a:defRPr/>
            </a:pPr>
            <a:r>
              <a:rPr lang="en-US" sz="2000" b="1" dirty="0"/>
              <a:t>Clustered Services</a:t>
            </a:r>
            <a:endParaRPr lang="en-US" sz="2000" b="1" dirty="0">
              <a:solidFill>
                <a:schemeClr val="tx1"/>
              </a:solidFill>
            </a:endParaRPr>
          </a:p>
          <a:p>
            <a:pPr marL="800100" lvl="1" indent="-342900">
              <a:buFont typeface="Arial"/>
              <a:buChar char="•"/>
              <a:defRPr/>
            </a:pPr>
            <a:r>
              <a:rPr lang="en-US" sz="2000" b="1" dirty="0"/>
              <a:t>Load Balancing, Caching, JMS, Clustered Deployment</a:t>
            </a:r>
          </a:p>
          <a:p>
            <a:pPr marL="800100" lvl="1" indent="-342900">
              <a:buFont typeface="Arial"/>
              <a:buChar char="•"/>
              <a:defRPr/>
            </a:pPr>
            <a:r>
              <a:rPr lang="en-US" sz="2000" b="1" dirty="0"/>
              <a:t>Added servers enroll automatically in services</a:t>
            </a:r>
          </a:p>
          <a:p>
            <a:endParaRPr lang="en-US" dirty="0"/>
          </a:p>
        </p:txBody>
      </p:sp>
    </p:spTree>
    <p:extLst>
      <p:ext uri="{BB962C8B-B14F-4D97-AF65-F5344CB8AC3E}">
        <p14:creationId xmlns:p14="http://schemas.microsoft.com/office/powerpoint/2010/main" val="460149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Very Large Cloud</a:t>
            </a:r>
            <a:endParaRPr lang="en-US" dirty="0"/>
          </a:p>
        </p:txBody>
      </p:sp>
      <p:grpSp>
        <p:nvGrpSpPr>
          <p:cNvPr id="8" name="Group 7"/>
          <p:cNvGrpSpPr/>
          <p:nvPr/>
        </p:nvGrpSpPr>
        <p:grpSpPr>
          <a:xfrm>
            <a:off x="296726" y="1293850"/>
            <a:ext cx="1958474" cy="1816139"/>
            <a:chOff x="2872430" y="1828008"/>
            <a:chExt cx="3145429" cy="2658921"/>
          </a:xfrm>
        </p:grpSpPr>
        <p:sp>
          <p:nvSpPr>
            <p:cNvPr id="7" name="Oval 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 name="Picture 4"/>
            <p:cNvPicPr>
              <a:picLocks noChangeAspect="1"/>
            </p:cNvPicPr>
            <p:nvPr/>
          </p:nvPicPr>
          <p:blipFill>
            <a:blip r:embed="rId3"/>
            <a:stretch>
              <a:fillRect/>
            </a:stretch>
          </p:blipFill>
          <p:spPr>
            <a:xfrm>
              <a:off x="3472326" y="2247900"/>
              <a:ext cx="1911510" cy="1871055"/>
            </a:xfrm>
            <a:prstGeom prst="rect">
              <a:avLst/>
            </a:prstGeom>
          </p:spPr>
        </p:pic>
      </p:grpSp>
      <p:grpSp>
        <p:nvGrpSpPr>
          <p:cNvPr id="11" name="Group 10"/>
          <p:cNvGrpSpPr/>
          <p:nvPr/>
        </p:nvGrpSpPr>
        <p:grpSpPr>
          <a:xfrm>
            <a:off x="2288535" y="1293850"/>
            <a:ext cx="1958474" cy="1816139"/>
            <a:chOff x="2872430" y="1828008"/>
            <a:chExt cx="3145429" cy="2658921"/>
          </a:xfrm>
        </p:grpSpPr>
        <p:sp>
          <p:nvSpPr>
            <p:cNvPr id="12" name="Oval 1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13" name="Picture 12"/>
            <p:cNvPicPr>
              <a:picLocks noChangeAspect="1"/>
            </p:cNvPicPr>
            <p:nvPr/>
          </p:nvPicPr>
          <p:blipFill>
            <a:blip r:embed="rId3"/>
            <a:stretch>
              <a:fillRect/>
            </a:stretch>
          </p:blipFill>
          <p:spPr>
            <a:xfrm>
              <a:off x="3472326" y="2247900"/>
              <a:ext cx="1911510" cy="1871055"/>
            </a:xfrm>
            <a:prstGeom prst="rect">
              <a:avLst/>
            </a:prstGeom>
          </p:spPr>
        </p:pic>
      </p:grpSp>
      <p:grpSp>
        <p:nvGrpSpPr>
          <p:cNvPr id="14" name="Group 13"/>
          <p:cNvGrpSpPr/>
          <p:nvPr/>
        </p:nvGrpSpPr>
        <p:grpSpPr>
          <a:xfrm>
            <a:off x="4301379" y="1378858"/>
            <a:ext cx="1958474" cy="1816139"/>
            <a:chOff x="2872430" y="1828008"/>
            <a:chExt cx="3145429" cy="2658921"/>
          </a:xfrm>
        </p:grpSpPr>
        <p:sp>
          <p:nvSpPr>
            <p:cNvPr id="15" name="Oval 14"/>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16" name="Picture 15"/>
            <p:cNvPicPr>
              <a:picLocks noChangeAspect="1"/>
            </p:cNvPicPr>
            <p:nvPr/>
          </p:nvPicPr>
          <p:blipFill>
            <a:blip r:embed="rId3"/>
            <a:stretch>
              <a:fillRect/>
            </a:stretch>
          </p:blipFill>
          <p:spPr>
            <a:xfrm>
              <a:off x="3472326" y="2247900"/>
              <a:ext cx="1911510" cy="1871055"/>
            </a:xfrm>
            <a:prstGeom prst="rect">
              <a:avLst/>
            </a:prstGeom>
          </p:spPr>
        </p:pic>
      </p:grpSp>
      <p:grpSp>
        <p:nvGrpSpPr>
          <p:cNvPr id="23" name="Group 22"/>
          <p:cNvGrpSpPr/>
          <p:nvPr/>
        </p:nvGrpSpPr>
        <p:grpSpPr>
          <a:xfrm>
            <a:off x="6259853" y="1378858"/>
            <a:ext cx="1958474" cy="1816139"/>
            <a:chOff x="2872430" y="1828008"/>
            <a:chExt cx="3145429" cy="2658921"/>
          </a:xfrm>
        </p:grpSpPr>
        <p:sp>
          <p:nvSpPr>
            <p:cNvPr id="24" name="Oval 23"/>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25" name="Picture 24"/>
            <p:cNvPicPr>
              <a:picLocks noChangeAspect="1"/>
            </p:cNvPicPr>
            <p:nvPr/>
          </p:nvPicPr>
          <p:blipFill>
            <a:blip r:embed="rId3"/>
            <a:stretch>
              <a:fillRect/>
            </a:stretch>
          </p:blipFill>
          <p:spPr>
            <a:xfrm>
              <a:off x="3472326" y="2247900"/>
              <a:ext cx="1911510" cy="1871055"/>
            </a:xfrm>
            <a:prstGeom prst="rect">
              <a:avLst/>
            </a:prstGeom>
          </p:spPr>
        </p:pic>
      </p:grpSp>
      <p:grpSp>
        <p:nvGrpSpPr>
          <p:cNvPr id="26" name="Group 25"/>
          <p:cNvGrpSpPr/>
          <p:nvPr/>
        </p:nvGrpSpPr>
        <p:grpSpPr>
          <a:xfrm>
            <a:off x="449126" y="1446250"/>
            <a:ext cx="1958474" cy="1816139"/>
            <a:chOff x="2872430" y="1828008"/>
            <a:chExt cx="3145429" cy="2658921"/>
          </a:xfrm>
        </p:grpSpPr>
        <p:sp>
          <p:nvSpPr>
            <p:cNvPr id="27" name="Oval 2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28" name="Picture 27"/>
            <p:cNvPicPr>
              <a:picLocks noChangeAspect="1"/>
            </p:cNvPicPr>
            <p:nvPr/>
          </p:nvPicPr>
          <p:blipFill>
            <a:blip r:embed="rId3"/>
            <a:stretch>
              <a:fillRect/>
            </a:stretch>
          </p:blipFill>
          <p:spPr>
            <a:xfrm>
              <a:off x="3472326" y="2247900"/>
              <a:ext cx="1911510" cy="1871055"/>
            </a:xfrm>
            <a:prstGeom prst="rect">
              <a:avLst/>
            </a:prstGeom>
          </p:spPr>
        </p:pic>
      </p:grpSp>
      <p:grpSp>
        <p:nvGrpSpPr>
          <p:cNvPr id="29" name="Group 28"/>
          <p:cNvGrpSpPr/>
          <p:nvPr/>
        </p:nvGrpSpPr>
        <p:grpSpPr>
          <a:xfrm>
            <a:off x="2440935" y="1446250"/>
            <a:ext cx="1958474" cy="1816139"/>
            <a:chOff x="2872430" y="1828008"/>
            <a:chExt cx="3145429" cy="2658921"/>
          </a:xfrm>
        </p:grpSpPr>
        <p:sp>
          <p:nvSpPr>
            <p:cNvPr id="30" name="Oval 29"/>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1" name="Picture 30"/>
            <p:cNvPicPr>
              <a:picLocks noChangeAspect="1"/>
            </p:cNvPicPr>
            <p:nvPr/>
          </p:nvPicPr>
          <p:blipFill>
            <a:blip r:embed="rId3"/>
            <a:stretch>
              <a:fillRect/>
            </a:stretch>
          </p:blipFill>
          <p:spPr>
            <a:xfrm>
              <a:off x="3472326" y="2247900"/>
              <a:ext cx="1911510" cy="1871055"/>
            </a:xfrm>
            <a:prstGeom prst="rect">
              <a:avLst/>
            </a:prstGeom>
          </p:spPr>
        </p:pic>
      </p:grpSp>
      <p:grpSp>
        <p:nvGrpSpPr>
          <p:cNvPr id="32" name="Group 31"/>
          <p:cNvGrpSpPr/>
          <p:nvPr/>
        </p:nvGrpSpPr>
        <p:grpSpPr>
          <a:xfrm>
            <a:off x="4453779" y="1531258"/>
            <a:ext cx="1958474" cy="1816139"/>
            <a:chOff x="2872430" y="1828008"/>
            <a:chExt cx="3145429" cy="2658921"/>
          </a:xfrm>
        </p:grpSpPr>
        <p:sp>
          <p:nvSpPr>
            <p:cNvPr id="33" name="Oval 32"/>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4" name="Picture 33"/>
            <p:cNvPicPr>
              <a:picLocks noChangeAspect="1"/>
            </p:cNvPicPr>
            <p:nvPr/>
          </p:nvPicPr>
          <p:blipFill>
            <a:blip r:embed="rId3"/>
            <a:stretch>
              <a:fillRect/>
            </a:stretch>
          </p:blipFill>
          <p:spPr>
            <a:xfrm>
              <a:off x="3472326" y="2247900"/>
              <a:ext cx="1911510" cy="1871055"/>
            </a:xfrm>
            <a:prstGeom prst="rect">
              <a:avLst/>
            </a:prstGeom>
          </p:spPr>
        </p:pic>
      </p:grpSp>
      <p:grpSp>
        <p:nvGrpSpPr>
          <p:cNvPr id="35" name="Group 34"/>
          <p:cNvGrpSpPr/>
          <p:nvPr/>
        </p:nvGrpSpPr>
        <p:grpSpPr>
          <a:xfrm>
            <a:off x="6412253" y="1531258"/>
            <a:ext cx="1958474" cy="1816139"/>
            <a:chOff x="2872430" y="1828008"/>
            <a:chExt cx="3145429" cy="2658921"/>
          </a:xfrm>
        </p:grpSpPr>
        <p:sp>
          <p:nvSpPr>
            <p:cNvPr id="36" name="Oval 35"/>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37" name="Picture 36"/>
            <p:cNvPicPr>
              <a:picLocks noChangeAspect="1"/>
            </p:cNvPicPr>
            <p:nvPr/>
          </p:nvPicPr>
          <p:blipFill>
            <a:blip r:embed="rId3"/>
            <a:stretch>
              <a:fillRect/>
            </a:stretch>
          </p:blipFill>
          <p:spPr>
            <a:xfrm>
              <a:off x="3472326" y="2247900"/>
              <a:ext cx="1911510" cy="1871055"/>
            </a:xfrm>
            <a:prstGeom prst="rect">
              <a:avLst/>
            </a:prstGeom>
          </p:spPr>
        </p:pic>
      </p:grpSp>
      <p:grpSp>
        <p:nvGrpSpPr>
          <p:cNvPr id="38" name="Group 37"/>
          <p:cNvGrpSpPr/>
          <p:nvPr/>
        </p:nvGrpSpPr>
        <p:grpSpPr>
          <a:xfrm>
            <a:off x="601526" y="1598650"/>
            <a:ext cx="1958474" cy="1816139"/>
            <a:chOff x="2872430" y="1828008"/>
            <a:chExt cx="3145429" cy="2658921"/>
          </a:xfrm>
        </p:grpSpPr>
        <p:sp>
          <p:nvSpPr>
            <p:cNvPr id="39" name="Oval 38"/>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0" name="Picture 39"/>
            <p:cNvPicPr>
              <a:picLocks noChangeAspect="1"/>
            </p:cNvPicPr>
            <p:nvPr/>
          </p:nvPicPr>
          <p:blipFill>
            <a:blip r:embed="rId3"/>
            <a:stretch>
              <a:fillRect/>
            </a:stretch>
          </p:blipFill>
          <p:spPr>
            <a:xfrm>
              <a:off x="3472326" y="2247900"/>
              <a:ext cx="1911510" cy="1871055"/>
            </a:xfrm>
            <a:prstGeom prst="rect">
              <a:avLst/>
            </a:prstGeom>
          </p:spPr>
        </p:pic>
      </p:grpSp>
      <p:grpSp>
        <p:nvGrpSpPr>
          <p:cNvPr id="41" name="Group 40"/>
          <p:cNvGrpSpPr/>
          <p:nvPr/>
        </p:nvGrpSpPr>
        <p:grpSpPr>
          <a:xfrm>
            <a:off x="2593335" y="1598650"/>
            <a:ext cx="1958474" cy="1816139"/>
            <a:chOff x="2872430" y="1828008"/>
            <a:chExt cx="3145429" cy="2658921"/>
          </a:xfrm>
        </p:grpSpPr>
        <p:sp>
          <p:nvSpPr>
            <p:cNvPr id="42" name="Oval 4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3" name="Picture 42"/>
            <p:cNvPicPr>
              <a:picLocks noChangeAspect="1"/>
            </p:cNvPicPr>
            <p:nvPr/>
          </p:nvPicPr>
          <p:blipFill>
            <a:blip r:embed="rId3"/>
            <a:stretch>
              <a:fillRect/>
            </a:stretch>
          </p:blipFill>
          <p:spPr>
            <a:xfrm>
              <a:off x="3472326" y="2247900"/>
              <a:ext cx="1911510" cy="1871055"/>
            </a:xfrm>
            <a:prstGeom prst="rect">
              <a:avLst/>
            </a:prstGeom>
          </p:spPr>
        </p:pic>
      </p:grpSp>
      <p:grpSp>
        <p:nvGrpSpPr>
          <p:cNvPr id="44" name="Group 43"/>
          <p:cNvGrpSpPr/>
          <p:nvPr/>
        </p:nvGrpSpPr>
        <p:grpSpPr>
          <a:xfrm>
            <a:off x="4606179" y="1683658"/>
            <a:ext cx="1958474" cy="1816139"/>
            <a:chOff x="2872430" y="1828008"/>
            <a:chExt cx="3145429" cy="2658921"/>
          </a:xfrm>
        </p:grpSpPr>
        <p:sp>
          <p:nvSpPr>
            <p:cNvPr id="45" name="Oval 44"/>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6" name="Picture 45"/>
            <p:cNvPicPr>
              <a:picLocks noChangeAspect="1"/>
            </p:cNvPicPr>
            <p:nvPr/>
          </p:nvPicPr>
          <p:blipFill>
            <a:blip r:embed="rId3"/>
            <a:stretch>
              <a:fillRect/>
            </a:stretch>
          </p:blipFill>
          <p:spPr>
            <a:xfrm>
              <a:off x="3472326" y="2247900"/>
              <a:ext cx="1911510" cy="1871055"/>
            </a:xfrm>
            <a:prstGeom prst="rect">
              <a:avLst/>
            </a:prstGeom>
          </p:spPr>
        </p:pic>
      </p:grpSp>
      <p:grpSp>
        <p:nvGrpSpPr>
          <p:cNvPr id="47" name="Group 46"/>
          <p:cNvGrpSpPr/>
          <p:nvPr/>
        </p:nvGrpSpPr>
        <p:grpSpPr>
          <a:xfrm>
            <a:off x="6564653" y="1683658"/>
            <a:ext cx="1958474" cy="1816139"/>
            <a:chOff x="2872430" y="1828008"/>
            <a:chExt cx="3145429" cy="2658921"/>
          </a:xfrm>
        </p:grpSpPr>
        <p:sp>
          <p:nvSpPr>
            <p:cNvPr id="48" name="Oval 47"/>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49" name="Picture 48"/>
            <p:cNvPicPr>
              <a:picLocks noChangeAspect="1"/>
            </p:cNvPicPr>
            <p:nvPr/>
          </p:nvPicPr>
          <p:blipFill>
            <a:blip r:embed="rId3"/>
            <a:stretch>
              <a:fillRect/>
            </a:stretch>
          </p:blipFill>
          <p:spPr>
            <a:xfrm>
              <a:off x="3472326" y="2247900"/>
              <a:ext cx="1911510" cy="1871055"/>
            </a:xfrm>
            <a:prstGeom prst="rect">
              <a:avLst/>
            </a:prstGeom>
          </p:spPr>
        </p:pic>
      </p:grpSp>
      <p:grpSp>
        <p:nvGrpSpPr>
          <p:cNvPr id="50" name="Group 49"/>
          <p:cNvGrpSpPr/>
          <p:nvPr/>
        </p:nvGrpSpPr>
        <p:grpSpPr>
          <a:xfrm>
            <a:off x="753926" y="1751050"/>
            <a:ext cx="1958474" cy="1816139"/>
            <a:chOff x="2872430" y="1828008"/>
            <a:chExt cx="3145429" cy="2658921"/>
          </a:xfrm>
        </p:grpSpPr>
        <p:sp>
          <p:nvSpPr>
            <p:cNvPr id="51" name="Oval 50"/>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2" name="Picture 51"/>
            <p:cNvPicPr>
              <a:picLocks noChangeAspect="1"/>
            </p:cNvPicPr>
            <p:nvPr/>
          </p:nvPicPr>
          <p:blipFill>
            <a:blip r:embed="rId3"/>
            <a:stretch>
              <a:fillRect/>
            </a:stretch>
          </p:blipFill>
          <p:spPr>
            <a:xfrm>
              <a:off x="3472326" y="2247900"/>
              <a:ext cx="1911510" cy="1871055"/>
            </a:xfrm>
            <a:prstGeom prst="rect">
              <a:avLst/>
            </a:prstGeom>
          </p:spPr>
        </p:pic>
      </p:grpSp>
      <p:grpSp>
        <p:nvGrpSpPr>
          <p:cNvPr id="53" name="Group 52"/>
          <p:cNvGrpSpPr/>
          <p:nvPr/>
        </p:nvGrpSpPr>
        <p:grpSpPr>
          <a:xfrm>
            <a:off x="2745735" y="1751050"/>
            <a:ext cx="1958474" cy="1816139"/>
            <a:chOff x="2872430" y="1828008"/>
            <a:chExt cx="3145429" cy="2658921"/>
          </a:xfrm>
        </p:grpSpPr>
        <p:sp>
          <p:nvSpPr>
            <p:cNvPr id="54" name="Oval 53"/>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5</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5" name="Picture 54"/>
            <p:cNvPicPr>
              <a:picLocks noChangeAspect="1"/>
            </p:cNvPicPr>
            <p:nvPr/>
          </p:nvPicPr>
          <p:blipFill>
            <a:blip r:embed="rId3"/>
            <a:stretch>
              <a:fillRect/>
            </a:stretch>
          </p:blipFill>
          <p:spPr>
            <a:xfrm>
              <a:off x="3472326" y="2247900"/>
              <a:ext cx="1911510" cy="1871055"/>
            </a:xfrm>
            <a:prstGeom prst="rect">
              <a:avLst/>
            </a:prstGeom>
          </p:spPr>
        </p:pic>
      </p:grpSp>
      <p:grpSp>
        <p:nvGrpSpPr>
          <p:cNvPr id="56" name="Group 55"/>
          <p:cNvGrpSpPr/>
          <p:nvPr/>
        </p:nvGrpSpPr>
        <p:grpSpPr>
          <a:xfrm>
            <a:off x="4758579" y="1836058"/>
            <a:ext cx="1958474" cy="1816139"/>
            <a:chOff x="2872430" y="1828008"/>
            <a:chExt cx="3145429" cy="2658921"/>
          </a:xfrm>
        </p:grpSpPr>
        <p:sp>
          <p:nvSpPr>
            <p:cNvPr id="57" name="Oval 56"/>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58" name="Picture 57"/>
            <p:cNvPicPr>
              <a:picLocks noChangeAspect="1"/>
            </p:cNvPicPr>
            <p:nvPr/>
          </p:nvPicPr>
          <p:blipFill>
            <a:blip r:embed="rId3"/>
            <a:stretch>
              <a:fillRect/>
            </a:stretch>
          </p:blipFill>
          <p:spPr>
            <a:xfrm>
              <a:off x="3472326" y="2247900"/>
              <a:ext cx="1911510" cy="1871055"/>
            </a:xfrm>
            <a:prstGeom prst="rect">
              <a:avLst/>
            </a:prstGeom>
          </p:spPr>
        </p:pic>
      </p:grpSp>
      <p:grpSp>
        <p:nvGrpSpPr>
          <p:cNvPr id="59" name="Group 58"/>
          <p:cNvGrpSpPr/>
          <p:nvPr/>
        </p:nvGrpSpPr>
        <p:grpSpPr>
          <a:xfrm>
            <a:off x="6717053" y="1836058"/>
            <a:ext cx="1958474" cy="1816139"/>
            <a:chOff x="2872430" y="1828008"/>
            <a:chExt cx="3145429" cy="2658921"/>
          </a:xfrm>
        </p:grpSpPr>
        <p:sp>
          <p:nvSpPr>
            <p:cNvPr id="60" name="Oval 59"/>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1" name="Picture 60"/>
            <p:cNvPicPr>
              <a:picLocks noChangeAspect="1"/>
            </p:cNvPicPr>
            <p:nvPr/>
          </p:nvPicPr>
          <p:blipFill>
            <a:blip r:embed="rId3"/>
            <a:stretch>
              <a:fillRect/>
            </a:stretch>
          </p:blipFill>
          <p:spPr>
            <a:xfrm>
              <a:off x="3472326" y="2247900"/>
              <a:ext cx="1911510" cy="1871055"/>
            </a:xfrm>
            <a:prstGeom prst="rect">
              <a:avLst/>
            </a:prstGeom>
          </p:spPr>
        </p:pic>
      </p:grpSp>
      <p:grpSp>
        <p:nvGrpSpPr>
          <p:cNvPr id="62" name="Group 61"/>
          <p:cNvGrpSpPr/>
          <p:nvPr/>
        </p:nvGrpSpPr>
        <p:grpSpPr>
          <a:xfrm>
            <a:off x="906326" y="1903450"/>
            <a:ext cx="1958474" cy="1816139"/>
            <a:chOff x="2872430" y="1828008"/>
            <a:chExt cx="3145429" cy="2658921"/>
          </a:xfrm>
        </p:grpSpPr>
        <p:sp>
          <p:nvSpPr>
            <p:cNvPr id="63" name="Oval 62"/>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0</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4" name="Picture 63"/>
            <p:cNvPicPr>
              <a:picLocks noChangeAspect="1"/>
            </p:cNvPicPr>
            <p:nvPr/>
          </p:nvPicPr>
          <p:blipFill>
            <a:blip r:embed="rId3"/>
            <a:stretch>
              <a:fillRect/>
            </a:stretch>
          </p:blipFill>
          <p:spPr>
            <a:xfrm>
              <a:off x="3472326" y="2247900"/>
              <a:ext cx="1911510" cy="1871055"/>
            </a:xfrm>
            <a:prstGeom prst="rect">
              <a:avLst/>
            </a:prstGeom>
          </p:spPr>
        </p:pic>
      </p:grpSp>
      <p:grpSp>
        <p:nvGrpSpPr>
          <p:cNvPr id="65" name="Group 64"/>
          <p:cNvGrpSpPr/>
          <p:nvPr/>
        </p:nvGrpSpPr>
        <p:grpSpPr>
          <a:xfrm>
            <a:off x="2898135" y="1903450"/>
            <a:ext cx="1958474" cy="1816139"/>
            <a:chOff x="2872430" y="1828008"/>
            <a:chExt cx="3145429" cy="2658921"/>
          </a:xfrm>
        </p:grpSpPr>
        <p:sp>
          <p:nvSpPr>
            <p:cNvPr id="66" name="Oval 65"/>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5 </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67" name="Picture 66"/>
            <p:cNvPicPr>
              <a:picLocks noChangeAspect="1"/>
            </p:cNvPicPr>
            <p:nvPr/>
          </p:nvPicPr>
          <p:blipFill>
            <a:blip r:embed="rId3"/>
            <a:stretch>
              <a:fillRect/>
            </a:stretch>
          </p:blipFill>
          <p:spPr>
            <a:xfrm>
              <a:off x="3472326" y="2247900"/>
              <a:ext cx="1911510" cy="1871055"/>
            </a:xfrm>
            <a:prstGeom prst="rect">
              <a:avLst/>
            </a:prstGeom>
          </p:spPr>
        </p:pic>
      </p:grpSp>
      <p:grpSp>
        <p:nvGrpSpPr>
          <p:cNvPr id="68" name="Group 67"/>
          <p:cNvGrpSpPr/>
          <p:nvPr/>
        </p:nvGrpSpPr>
        <p:grpSpPr>
          <a:xfrm>
            <a:off x="4910979" y="1988458"/>
            <a:ext cx="1958474" cy="1816139"/>
            <a:chOff x="2872430" y="1828008"/>
            <a:chExt cx="3145429" cy="2658921"/>
          </a:xfrm>
        </p:grpSpPr>
        <p:sp>
          <p:nvSpPr>
            <p:cNvPr id="69" name="Oval 68"/>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10</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70" name="Picture 69"/>
            <p:cNvPicPr>
              <a:picLocks noChangeAspect="1"/>
            </p:cNvPicPr>
            <p:nvPr/>
          </p:nvPicPr>
          <p:blipFill>
            <a:blip r:embed="rId3"/>
            <a:stretch>
              <a:fillRect/>
            </a:stretch>
          </p:blipFill>
          <p:spPr>
            <a:xfrm>
              <a:off x="3472326" y="2247900"/>
              <a:ext cx="1911510" cy="1871055"/>
            </a:xfrm>
            <a:prstGeom prst="rect">
              <a:avLst/>
            </a:prstGeom>
          </p:spPr>
        </p:pic>
      </p:grpSp>
      <p:grpSp>
        <p:nvGrpSpPr>
          <p:cNvPr id="71" name="Group 70"/>
          <p:cNvGrpSpPr/>
          <p:nvPr/>
        </p:nvGrpSpPr>
        <p:grpSpPr>
          <a:xfrm>
            <a:off x="6869453" y="1988458"/>
            <a:ext cx="1958474" cy="1816139"/>
            <a:chOff x="2872430" y="1828008"/>
            <a:chExt cx="3145429" cy="2658921"/>
          </a:xfrm>
        </p:grpSpPr>
        <p:sp>
          <p:nvSpPr>
            <p:cNvPr id="72" name="Oval 71"/>
            <p:cNvSpPr/>
            <p:nvPr/>
          </p:nvSpPr>
          <p:spPr>
            <a:xfrm>
              <a:off x="2872430" y="1828008"/>
              <a:ext cx="3145429" cy="26589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Pod 15</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p:txBody>
        </p:sp>
        <p:pic>
          <p:nvPicPr>
            <p:cNvPr id="73" name="Picture 72"/>
            <p:cNvPicPr>
              <a:picLocks noChangeAspect="1"/>
            </p:cNvPicPr>
            <p:nvPr/>
          </p:nvPicPr>
          <p:blipFill>
            <a:blip r:embed="rId3"/>
            <a:stretch>
              <a:fillRect/>
            </a:stretch>
          </p:blipFill>
          <p:spPr>
            <a:xfrm>
              <a:off x="3472326" y="2247900"/>
              <a:ext cx="1911510" cy="1871055"/>
            </a:xfrm>
            <a:prstGeom prst="rect">
              <a:avLst/>
            </a:prstGeom>
          </p:spPr>
        </p:pic>
      </p:grpSp>
      <p:pic>
        <p:nvPicPr>
          <p:cNvPr id="74" name="Picture 73"/>
          <p:cNvPicPr>
            <a:picLocks noChangeAspect="1"/>
          </p:cNvPicPr>
          <p:nvPr/>
        </p:nvPicPr>
        <p:blipFill>
          <a:blip r:embed="rId4"/>
          <a:stretch>
            <a:fillRect/>
          </a:stretch>
        </p:blipFill>
        <p:spPr>
          <a:xfrm>
            <a:off x="2828499" y="4484908"/>
            <a:ext cx="3522899" cy="1544709"/>
          </a:xfrm>
          <a:prstGeom prst="rect">
            <a:avLst/>
          </a:prstGeom>
        </p:spPr>
      </p:pic>
      <p:cxnSp>
        <p:nvCxnSpPr>
          <p:cNvPr id="77" name="Straight Arrow Connector 76"/>
          <p:cNvCxnSpPr/>
          <p:nvPr/>
        </p:nvCxnSpPr>
        <p:spPr>
          <a:xfrm flipH="1" flipV="1">
            <a:off x="2407600" y="356718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2334470" y="364836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flipV="1">
            <a:off x="2012831" y="3666372"/>
            <a:ext cx="1330551" cy="119658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532440" y="35258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flipV="1">
            <a:off x="2165231" y="3666372"/>
            <a:ext cx="1281161" cy="112154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H="1" flipV="1">
            <a:off x="3820663" y="34921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H="1" flipV="1">
            <a:off x="3747533" y="357332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flipV="1">
            <a:off x="3446392" y="3610842"/>
            <a:ext cx="1310053" cy="117707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3945504" y="3450809"/>
            <a:ext cx="1087770" cy="1337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H="1" flipV="1">
            <a:off x="3646843" y="3626949"/>
            <a:ext cx="1212611" cy="10859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5628693" y="3610842"/>
            <a:ext cx="276830" cy="14064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5531208" y="3537712"/>
            <a:ext cx="301185" cy="12502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5158114" y="3666372"/>
            <a:ext cx="470579" cy="112154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V="1">
            <a:off x="5832393" y="3569502"/>
            <a:ext cx="197970" cy="13727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5284499" y="3591332"/>
            <a:ext cx="447204" cy="12716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5905523" y="3743732"/>
            <a:ext cx="1524812" cy="137231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72" idx="3"/>
          </p:cNvCxnSpPr>
          <p:nvPr/>
        </p:nvCxnSpPr>
        <p:spPr>
          <a:xfrm flipV="1">
            <a:off x="5905523" y="3538630"/>
            <a:ext cx="1250742" cy="147672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flipV="1">
            <a:off x="6017484" y="3525850"/>
            <a:ext cx="1073089" cy="15902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endCxn id="72" idx="4"/>
          </p:cNvCxnSpPr>
          <p:nvPr/>
        </p:nvCxnSpPr>
        <p:spPr>
          <a:xfrm flipV="1">
            <a:off x="5832393" y="3804597"/>
            <a:ext cx="2016297" cy="148950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5905523" y="3347398"/>
            <a:ext cx="1032650" cy="176865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6" name="Frame 115"/>
          <p:cNvSpPr/>
          <p:nvPr/>
        </p:nvSpPr>
        <p:spPr>
          <a:xfrm>
            <a:off x="130565" y="954601"/>
            <a:ext cx="8902158" cy="3057521"/>
          </a:xfrm>
          <a:prstGeom prst="frame">
            <a:avLst>
              <a:gd name="adj1" fmla="val 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7" name="TextBox 116"/>
          <p:cNvSpPr txBox="1"/>
          <p:nvPr/>
        </p:nvSpPr>
        <p:spPr>
          <a:xfrm>
            <a:off x="3945503" y="1045136"/>
            <a:ext cx="3034004" cy="369332"/>
          </a:xfrm>
          <a:prstGeom prst="rect">
            <a:avLst/>
          </a:prstGeom>
          <a:noFill/>
        </p:spPr>
        <p:txBody>
          <a:bodyPr wrap="none" rtlCol="0">
            <a:spAutoFit/>
          </a:bodyPr>
          <a:lstStyle/>
          <a:p>
            <a:r>
              <a:rPr lang="en-US" dirty="0" smtClean="0"/>
              <a:t>Very large Resin Cloud/Cluster</a:t>
            </a:r>
            <a:endParaRPr lang="en-US" dirty="0"/>
          </a:p>
        </p:txBody>
      </p:sp>
    </p:spTree>
    <p:extLst>
      <p:ext uri="{BB962C8B-B14F-4D97-AF65-F5344CB8AC3E}">
        <p14:creationId xmlns:p14="http://schemas.microsoft.com/office/powerpoint/2010/main" val="3063884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Resin Clusters</a:t>
            </a:r>
            <a:endParaRPr lang="en-US" dirty="0"/>
          </a:p>
        </p:txBody>
      </p:sp>
      <p:sp>
        <p:nvSpPr>
          <p:cNvPr id="3" name="Content Placeholder 2"/>
          <p:cNvSpPr>
            <a:spLocks noGrp="1"/>
          </p:cNvSpPr>
          <p:nvPr>
            <p:ph idx="1"/>
          </p:nvPr>
        </p:nvSpPr>
        <p:spPr>
          <a:xfrm>
            <a:off x="457200" y="1422150"/>
            <a:ext cx="8229600" cy="4525963"/>
          </a:xfrm>
        </p:spPr>
        <p:txBody>
          <a:bodyPr/>
          <a:lstStyle/>
          <a:p>
            <a:r>
              <a:rPr lang="en-US" dirty="0" smtClean="0"/>
              <a:t>Every server in the cluster serves up requests for the same set of applications</a:t>
            </a:r>
          </a:p>
          <a:p>
            <a:r>
              <a:rPr lang="en-US" dirty="0" smtClean="0"/>
              <a:t>Servers can be load balanced</a:t>
            </a:r>
          </a:p>
          <a:p>
            <a:r>
              <a:rPr lang="en-US" dirty="0" smtClean="0"/>
              <a:t>Servers share queue, session, and object cache data</a:t>
            </a:r>
          </a:p>
          <a:p>
            <a:r>
              <a:rPr lang="en-US" dirty="0" smtClean="0"/>
              <a:t>Cluster Data is replicated for fault tolerance</a:t>
            </a:r>
          </a:p>
          <a:p>
            <a:r>
              <a:rPr lang="en-US" dirty="0" smtClean="0"/>
              <a:t>Load balancer can add/remove servers to distribute the load at runtime (dynamically)</a:t>
            </a:r>
          </a:p>
          <a:p>
            <a:pPr marL="0" indent="0">
              <a:buNone/>
            </a:pPr>
            <a:endParaRPr lang="en-US" dirty="0"/>
          </a:p>
        </p:txBody>
      </p:sp>
    </p:spTree>
    <p:extLst>
      <p:ext uri="{BB962C8B-B14F-4D97-AF65-F5344CB8AC3E}">
        <p14:creationId xmlns:p14="http://schemas.microsoft.com/office/powerpoint/2010/main" val="2837736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Straight-forward elastic-server private cloud</a:t>
            </a:r>
          </a:p>
          <a:p>
            <a:pPr lvl="1"/>
            <a:r>
              <a:rPr lang="en-US" dirty="0" smtClean="0"/>
              <a:t>Servers can join and leave</a:t>
            </a:r>
          </a:p>
          <a:p>
            <a:r>
              <a:rPr lang="en-US" dirty="0" smtClean="0"/>
              <a:t>Designed to avoid a lot of headaches associated with other clustering solutions</a:t>
            </a:r>
          </a:p>
          <a:p>
            <a:pPr lvl="1"/>
            <a:r>
              <a:rPr lang="en-US" dirty="0"/>
              <a:t>No massive data shuffling problems</a:t>
            </a:r>
          </a:p>
          <a:p>
            <a:pPr lvl="1"/>
            <a:r>
              <a:rPr lang="en-US" dirty="0"/>
              <a:t>No group splits, simple and reliable</a:t>
            </a:r>
          </a:p>
          <a:p>
            <a:pPr lvl="1"/>
            <a:r>
              <a:rPr lang="en-US" dirty="0"/>
              <a:t>Not overly chatty</a:t>
            </a:r>
          </a:p>
          <a:p>
            <a:pPr lvl="1"/>
            <a:r>
              <a:rPr lang="en-US" dirty="0" smtClean="0"/>
              <a:t>Easy to understand and configure, don’t need an army of consultants</a:t>
            </a:r>
          </a:p>
          <a:p>
            <a:r>
              <a:rPr lang="en-US" dirty="0" smtClean="0"/>
              <a:t>Resin prides itself on </a:t>
            </a:r>
            <a:r>
              <a:rPr lang="en-US" b="1" i="1" dirty="0" smtClean="0"/>
              <a:t>Operational Predictability</a:t>
            </a:r>
            <a:r>
              <a:rPr lang="en-US" dirty="0" smtClean="0"/>
              <a:t> </a:t>
            </a:r>
            <a:endParaRPr lang="en-US" dirty="0"/>
          </a:p>
        </p:txBody>
      </p:sp>
    </p:spTree>
    <p:extLst>
      <p:ext uri="{BB962C8B-B14F-4D97-AF65-F5344CB8AC3E}">
        <p14:creationId xmlns:p14="http://schemas.microsoft.com/office/powerpoint/2010/main" val="9794394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ucho_2011_Cl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Caucho_2011_Cloud.potx</Template>
  <TotalTime>4470</TotalTime>
  <Words>7667</Words>
  <Application>Microsoft Macintosh PowerPoint</Application>
  <PresentationFormat>On-screen Show (4:3)</PresentationFormat>
  <Paragraphs>1092</Paragraphs>
  <Slides>55</Slides>
  <Notes>38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Caucho_2011_Cloud</vt:lpstr>
      <vt:lpstr>PowerPoint Presentation</vt:lpstr>
      <vt:lpstr>Resin Overview</vt:lpstr>
      <vt:lpstr>Resin Basics</vt:lpstr>
      <vt:lpstr>Quotes</vt:lpstr>
      <vt:lpstr>PowerPoint Presentation</vt:lpstr>
      <vt:lpstr> Cloud Support </vt:lpstr>
      <vt:lpstr>Very Large Cloud</vt:lpstr>
      <vt:lpstr>Resin Clusters</vt:lpstr>
      <vt:lpstr>Clustering Overview</vt:lpstr>
      <vt:lpstr>Clustering Feature Overview</vt:lpstr>
      <vt:lpstr>Resin Simple Cluster</vt:lpstr>
      <vt:lpstr>Clustering always there</vt:lpstr>
      <vt:lpstr>Advantages of Clustering</vt:lpstr>
      <vt:lpstr>Why you need clustering</vt:lpstr>
      <vt:lpstr>Server load balancing</vt:lpstr>
      <vt:lpstr>Clustered Deployment</vt:lpstr>
      <vt:lpstr>Stateful Web Applications</vt:lpstr>
      <vt:lpstr>Failover</vt:lpstr>
      <vt:lpstr>Triad Spoke and Hub</vt:lpstr>
      <vt:lpstr>Triad Model Advantages</vt:lpstr>
      <vt:lpstr>Triad Model</vt:lpstr>
      <vt:lpstr>Elastic Spoke Servers</vt:lpstr>
      <vt:lpstr>Triad Servers</vt:lpstr>
      <vt:lpstr>Server Types</vt:lpstr>
      <vt:lpstr>Elastic Servers with Elastic Cluster Service</vt:lpstr>
      <vt:lpstr>Baseline config</vt:lpstr>
      <vt:lpstr>Baseline cluster setup</vt:lpstr>
      <vt:lpstr>Basic Configuration</vt:lpstr>
      <vt:lpstr>Triad in resin.xml</vt:lpstr>
      <vt:lpstr>New server dynamically joining cloud</vt:lpstr>
      <vt:lpstr>New server dynamically joining cloud</vt:lpstr>
      <vt:lpstr>Triad with less than three</vt:lpstr>
      <vt:lpstr>Two Triad Server Hub, problem with load</vt:lpstr>
      <vt:lpstr>Basic Configuration 1 Triad Server down</vt:lpstr>
      <vt:lpstr>One Triad Server Hub</vt:lpstr>
      <vt:lpstr>More than 3 static servers</vt:lpstr>
      <vt:lpstr>Static servers outside of Triad</vt:lpstr>
      <vt:lpstr>Web Tier full featured</vt:lpstr>
      <vt:lpstr>HTTP Load Balancing Easy to add</vt:lpstr>
      <vt:lpstr>HTTP Load Balancing Easy to Scale Out</vt:lpstr>
      <vt:lpstr>Load Balancer</vt:lpstr>
      <vt:lpstr>Resin Cloud/Cluster Aware Load Balancer</vt:lpstr>
      <vt:lpstr>Pods for Mass scale out</vt:lpstr>
      <vt:lpstr>Resin Cloud Aware Load Balancer Massive Scale Out</vt:lpstr>
      <vt:lpstr>Massive scale out: a 20 pod system</vt:lpstr>
      <vt:lpstr>Load Balancer basics</vt:lpstr>
      <vt:lpstr>Sample Load Balancer Config</vt:lpstr>
      <vt:lpstr>Load Balancer Setup</vt:lpstr>
      <vt:lpstr>Load Balancer Setup</vt:lpstr>
      <vt:lpstr>Sticky/Persistent Sessions</vt:lpstr>
      <vt:lpstr>Clustering sessions</vt:lpstr>
      <vt:lpstr>Clustered session setup</vt:lpstr>
      <vt:lpstr>Clustered Session Setup for all webapps</vt:lpstr>
      <vt:lpstr>Sessions saved</vt:lpstr>
      <vt:lpstr>Cloud Optimized, DevOps Friendly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Theresa Nguyen</dc:creator>
  <cp:lastModifiedBy>Richard Hightower</cp:lastModifiedBy>
  <cp:revision>106</cp:revision>
  <dcterms:created xsi:type="dcterms:W3CDTF">2011-09-01T00:38:02Z</dcterms:created>
  <dcterms:modified xsi:type="dcterms:W3CDTF">2012-01-02T23:21:28Z</dcterms:modified>
</cp:coreProperties>
</file>