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7" r:id="rId2"/>
    <p:sldId id="296" r:id="rId3"/>
    <p:sldId id="259" r:id="rId4"/>
    <p:sldId id="260" r:id="rId5"/>
    <p:sldId id="277" r:id="rId6"/>
    <p:sldId id="262" r:id="rId7"/>
    <p:sldId id="265" r:id="rId8"/>
    <p:sldId id="267" r:id="rId9"/>
    <p:sldId id="266" r:id="rId10"/>
    <p:sldId id="264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8" r:id="rId19"/>
    <p:sldId id="286" r:id="rId20"/>
    <p:sldId id="280" r:id="rId21"/>
    <p:sldId id="281" r:id="rId22"/>
    <p:sldId id="282" r:id="rId23"/>
    <p:sldId id="287" r:id="rId24"/>
    <p:sldId id="299" r:id="rId25"/>
    <p:sldId id="300" r:id="rId26"/>
    <p:sldId id="290" r:id="rId27"/>
    <p:sldId id="301" r:id="rId28"/>
    <p:sldId id="302" r:id="rId29"/>
    <p:sldId id="303" r:id="rId30"/>
    <p:sldId id="308" r:id="rId31"/>
    <p:sldId id="306" r:id="rId32"/>
    <p:sldId id="310" r:id="rId33"/>
    <p:sldId id="311" r:id="rId34"/>
    <p:sldId id="314" r:id="rId35"/>
    <p:sldId id="315" r:id="rId36"/>
    <p:sldId id="313" r:id="rId37"/>
    <p:sldId id="317" r:id="rId38"/>
    <p:sldId id="318" r:id="rId39"/>
    <p:sldId id="319" r:id="rId40"/>
    <p:sldId id="322" r:id="rId41"/>
    <p:sldId id="307" r:id="rId42"/>
    <p:sldId id="323" r:id="rId43"/>
    <p:sldId id="324" r:id="rId44"/>
    <p:sldId id="325" r:id="rId45"/>
    <p:sldId id="327" r:id="rId46"/>
    <p:sldId id="328" r:id="rId47"/>
    <p:sldId id="304" r:id="rId48"/>
    <p:sldId id="329" r:id="rId49"/>
    <p:sldId id="330" r:id="rId50"/>
    <p:sldId id="331" r:id="rId51"/>
    <p:sldId id="334" r:id="rId52"/>
    <p:sldId id="335" r:id="rId53"/>
    <p:sldId id="342" r:id="rId54"/>
    <p:sldId id="336" r:id="rId55"/>
    <p:sldId id="337" r:id="rId56"/>
    <p:sldId id="338" r:id="rId57"/>
    <p:sldId id="340" r:id="rId58"/>
    <p:sldId id="341" r:id="rId59"/>
    <p:sldId id="343" r:id="rId60"/>
    <p:sldId id="288" r:id="rId61"/>
    <p:sldId id="295" r:id="rId62"/>
    <p:sldId id="289" r:id="rId6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80CA211-9A4B-41E9-934C-6C01062B3573}">
          <p14:sldIdLst>
            <p14:sldId id="297"/>
            <p14:sldId id="296"/>
            <p14:sldId id="259"/>
            <p14:sldId id="260"/>
            <p14:sldId id="277"/>
            <p14:sldId id="262"/>
            <p14:sldId id="265"/>
            <p14:sldId id="267"/>
            <p14:sldId id="266"/>
            <p14:sldId id="264"/>
            <p14:sldId id="268"/>
          </p14:sldIdLst>
        </p14:section>
        <p14:section name="Electoral College explained" id="{A2452F32-7A6A-4B77-9539-41AB3F737917}">
          <p14:sldIdLst>
            <p14:sldId id="269"/>
            <p14:sldId id="270"/>
            <p14:sldId id="273"/>
            <p14:sldId id="274"/>
            <p14:sldId id="275"/>
            <p14:sldId id="276"/>
            <p14:sldId id="278"/>
          </p14:sldIdLst>
        </p14:section>
        <p14:section name="Why was the Electoral College established?" id="{180907D7-811C-43AD-819F-B932A49B7BEA}">
          <p14:sldIdLst>
            <p14:sldId id="286"/>
            <p14:sldId id="280"/>
            <p14:sldId id="281"/>
            <p14:sldId id="282"/>
            <p14:sldId id="287"/>
          </p14:sldIdLst>
        </p14:section>
        <p14:section name="Drawbacks of the Electoral College" id="{BEADF78E-7EDC-4BB9-A62D-64D42EA26CBB}">
          <p14:sldIdLst>
            <p14:sldId id="299"/>
            <p14:sldId id="300"/>
            <p14:sldId id="290"/>
            <p14:sldId id="301"/>
            <p14:sldId id="302"/>
            <p14:sldId id="303"/>
            <p14:sldId id="308"/>
            <p14:sldId id="306"/>
            <p14:sldId id="310"/>
            <p14:sldId id="311"/>
            <p14:sldId id="314"/>
            <p14:sldId id="315"/>
            <p14:sldId id="313"/>
            <p14:sldId id="317"/>
            <p14:sldId id="318"/>
            <p14:sldId id="319"/>
            <p14:sldId id="322"/>
            <p14:sldId id="307"/>
            <p14:sldId id="323"/>
            <p14:sldId id="324"/>
            <p14:sldId id="325"/>
            <p14:sldId id="327"/>
            <p14:sldId id="328"/>
            <p14:sldId id="304"/>
          </p14:sldIdLst>
        </p14:section>
        <p14:section name="The Reality of the Electoral College" id="{9B829864-2D5E-46CC-A3B9-AF1C8E04DBC0}">
          <p14:sldIdLst>
            <p14:sldId id="329"/>
            <p14:sldId id="330"/>
            <p14:sldId id="331"/>
            <p14:sldId id="334"/>
            <p14:sldId id="335"/>
            <p14:sldId id="342"/>
            <p14:sldId id="336"/>
            <p14:sldId id="337"/>
            <p14:sldId id="338"/>
          </p14:sldIdLst>
        </p14:section>
        <p14:section name="Is the Electoral College still up to date?" id="{22A4AFBE-2D58-464A-BD05-4CAAE96705CE}">
          <p14:sldIdLst>
            <p14:sldId id="340"/>
            <p14:sldId id="341"/>
            <p14:sldId id="343"/>
            <p14:sldId id="288"/>
            <p14:sldId id="295"/>
          </p14:sldIdLst>
        </p14:section>
        <p14:section name="The End" id="{FC422750-5195-4480-B336-C53503CA6CE3}">
          <p14:sldIdLst>
            <p14:sldId id="289"/>
          </p14:sldIdLst>
        </p14:section>
        <p14:section name="Structuring" id="{24979E4F-CFCF-423B-B9ED-AB8F72C4872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8CBAD"/>
    <a:srgbClr val="F2F2F2"/>
    <a:srgbClr val="E7E6E6"/>
    <a:srgbClr val="FF0000"/>
    <a:srgbClr val="FFC000"/>
    <a:srgbClr val="D2E2C8"/>
    <a:srgbClr val="FFFF00"/>
    <a:srgbClr val="D9D9D9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94660"/>
  </p:normalViewPr>
  <p:slideViewPr>
    <p:cSldViewPr snapToGrid="0">
      <p:cViewPr>
        <p:scale>
          <a:sx n="47" d="100"/>
          <a:sy n="47" d="100"/>
        </p:scale>
        <p:origin x="1949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34371-01D5-4820-869D-43FCDDCA700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68E03-4344-4912-BD50-9F7A089423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6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9710-7CB0-C576-AF5A-29512BAD7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2181F7-D4FC-1D96-34C6-C97FDB774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3D3DD-3E4F-0A96-6DA1-25E81DC8D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26144-2E4E-4B14-A9D8-F678D744E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61E6E-BE80-F033-889E-593CA84C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FB5C53-8009-FBB0-1CA7-D0561A43D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AF66D-2489-47AE-68E4-BD8F6C56F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B2E91-22A9-5935-F5D9-DE09D8C80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6961-F0EB-581F-34AD-8822EC84C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891B82-7805-FFD9-A81C-48CB3158D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29DDDD-FC0E-62D3-78E1-4AEC4D73A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77B46-5C15-A85F-D214-0E92426D8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36FA1-2F1C-6B26-72CB-3123CAF50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0D3BE6-511C-78E1-4D30-DB1B1DC4A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C6B8F-2CEE-9617-427B-8DD9A52B8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582AC-A584-2537-6766-C0FFD0488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2B06B-4563-6268-5D27-D9D5CC32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DA182-CCBF-280D-487A-73F00EA83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040EF-FC12-C542-00B7-D54A4EF2D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F983-DE57-DDC7-862B-6AEED4C2C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A48E-0E06-7F16-971C-E9551A83E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BA9084-6DD8-6B1F-A13B-9A79F024B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FFAB84-A071-47F5-A240-6DF58049F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B35C7-83F3-017E-B04E-A4A309A13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8FB75-1442-6205-247E-D85672998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E6E64-BA2E-4A30-47F6-DDB6203DA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0CE96-FFB3-A65D-6FCC-CE8F549D5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E463D-A5CE-28EA-1370-3D5962DCF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1348D-C131-7059-28B6-6FDB34269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6E3E2-C194-BFF9-8835-2167BDD39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31644-B554-A95D-E554-02359C100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AE677-EE41-198E-47C3-2817CF90D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2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8DC33-BA10-4A6A-17AB-84CBEEC0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F7131-17FB-074E-B08B-9F27D30BE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678B8-84FC-D318-9D12-BDFD5E952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DB565-7851-79C9-B99D-5791FE37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46C08-257C-C31F-67B4-DB84199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D59CA-E9BE-585F-E7F3-938BAE1AF5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842A2-6455-AF47-4E7F-DA5755958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A9427-6E92-0DAC-C5E8-A58FDBC41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20416-BE23-F71B-2733-AED63F6AB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514F29-C5CA-6354-A4B9-F09608F76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FBF728-2F53-3E18-076B-609BD7DEC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9405E-F707-F3A6-FCFD-FCC8ED8F5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68E03-4344-4912-BD50-9F7A089423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623A-3AFD-F212-ECA4-CE796ABA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1B4F3-5B48-F0F9-74F4-548461B6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0B92-6C6D-D9C2-1B87-39187000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DA82-E1BC-5648-A08A-97BAB215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9050-0937-3FC0-725C-BA0E0E54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28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01BB-CCCD-31DF-620C-512039F0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487DB-6703-FE17-FC7A-3B42DE94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B756-0D9F-6D3E-69EF-D99B05C9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36E0-1AF1-4A76-A44D-6334E05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2BD6-A215-9CF5-1625-2A9CAD45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3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2E0F1-21F5-51E0-5AAC-923AE1DAD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C6AF-F693-BC8C-F238-197DDAAD0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A5E8-8DC9-B08C-1533-BC853D5F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07C4-8DD8-1727-DFC7-E4B164B5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B4BA-2064-193A-FD1E-315DCDD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B1A9-3BD3-0A06-A607-257C0B55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42FB-E01F-329B-3A92-1227749F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1609-CB5D-510B-4F40-90F0B177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D4F4-408F-2FA4-915C-10D8F09A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9D01-F312-887E-D623-155DEF90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23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B6FF-449D-F89C-20A2-0C5D018F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C716-04C0-6FB3-EC78-AD547DEC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10D2-EEBE-7901-ABF0-3C5669B8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6D00-49B9-2F7B-1498-891D2AA0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5C79-7F6F-1A66-EB46-E891EDE8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1E3-45D3-A301-EC8D-8204AE17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564D-AC2F-40BC-E45E-6A1FC3F88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92C10-F02B-0C63-4AED-8FD809D2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2DBC6-8811-C870-A017-B5FF27AA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F558D-9DC4-7DB4-8EA6-B3C0E728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AFB03-5D85-0020-BE2F-54C28C8A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02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263A-A343-6EBF-CB45-5C5B3AAC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09025-CFC3-FB7E-FFF3-3828AD0B4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BB468-66DD-7CE5-EF7A-4BF4FA934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09CDB-07FB-869B-55B4-D23F10E28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E2FB-F77B-0866-1D39-FDFE4B9D4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4BF45-592C-E22E-4982-79AABBFE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7AF41-210B-28A9-F30A-3CE71C54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51778-4909-038D-7A89-37594F7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6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694E-4199-1792-17FC-8BE496FB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960C7-9CCA-1C01-DB05-B1700D35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1125B-033A-ED5E-0821-206B85DD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0455-7A7B-27BE-8414-1DF7B602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607EF-D2E0-82F9-18B7-2B9EC0C1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09B82-253B-AEB8-439F-D4EF3986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07002-19A4-955D-4F7B-6F7DBDD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F0C7-3552-15E6-C90B-90CA72F9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8307-62B1-AF64-5462-8FA97D92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7F1A7-8C53-4261-03F9-8D2233DF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E083B-D3C8-739B-4C3D-D61A0F61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D03F7-5E86-8575-10A4-BF210333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6059-D2B2-D875-A3D7-D8E6D608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75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0918-2BEB-7B91-D2A1-0E0ABAF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89676-4E41-62D4-A511-506B120F7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F195-C0C7-95C4-8308-9C76B005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6308-C6B0-DDD4-8F05-EB1CBCD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3BA2A-C1CE-748D-37BA-7ABFB61A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45095-BC5B-137C-30F9-D9E7488C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0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C7548-6EBD-0CC1-180D-45FB2DDF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AD53A-CD92-EF61-2E16-BC12F472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252C-0EBB-B117-FDCA-BF1147C06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F284-8F84-4CC7-BD7C-8809C2F1114E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7DE7-025C-9E29-85F9-6875D08C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52A6-1E13-3391-2782-34513B059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E2249-B497-4257-8B4C-8D49ECF8D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glischgfs.github.io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englischgfs.github.io/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englischgfs.github.io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FDF5B-42BF-9B0A-AE64-90BFC7F2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529DFC3-9E1E-9152-80F3-FF87B692B328}"/>
              </a:ext>
            </a:extLst>
          </p:cNvPr>
          <p:cNvSpPr/>
          <p:nvPr/>
        </p:nvSpPr>
        <p:spPr>
          <a:xfrm>
            <a:off x="5719309" y="0"/>
            <a:ext cx="843416" cy="706804"/>
          </a:xfrm>
          <a:prstGeom prst="rect">
            <a:avLst/>
          </a:prstGeom>
          <a:solidFill>
            <a:srgbClr val="0E181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ADEC27-987F-3D17-D246-868C5B037F14}"/>
              </a:ext>
            </a:extLst>
          </p:cNvPr>
          <p:cNvSpPr/>
          <p:nvPr/>
        </p:nvSpPr>
        <p:spPr>
          <a:xfrm>
            <a:off x="5548312" y="6134101"/>
            <a:ext cx="1014413" cy="723900"/>
          </a:xfrm>
          <a:prstGeom prst="rect">
            <a:avLst/>
          </a:prstGeom>
          <a:solidFill>
            <a:srgbClr val="0E181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163D6D48-D6E9-5460-9259-68B4ADC300E7}"/>
              </a:ext>
            </a:extLst>
          </p:cNvPr>
          <p:cNvSpPr/>
          <p:nvPr/>
        </p:nvSpPr>
        <p:spPr>
          <a:xfrm>
            <a:off x="1297763" y="0"/>
            <a:ext cx="4439151" cy="706804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FE596F7C-9E41-C525-C4B3-6D5EFE910C51}"/>
              </a:ext>
            </a:extLst>
          </p:cNvPr>
          <p:cNvSpPr/>
          <p:nvPr/>
        </p:nvSpPr>
        <p:spPr>
          <a:xfrm flipV="1">
            <a:off x="1249171" y="6134100"/>
            <a:ext cx="4299141" cy="723900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2C61EEE-ED6C-7626-CA48-CE0BDF887C61}"/>
              </a:ext>
            </a:extLst>
          </p:cNvPr>
          <p:cNvSpPr/>
          <p:nvPr/>
        </p:nvSpPr>
        <p:spPr>
          <a:xfrm rot="5400000">
            <a:off x="-945696" y="3647937"/>
            <a:ext cx="4151377" cy="2268749"/>
          </a:xfrm>
          <a:prstGeom prst="triangle">
            <a:avLst>
              <a:gd name="adj" fmla="val 100000"/>
            </a:avLst>
          </a:prstGeom>
          <a:solidFill>
            <a:srgbClr val="008081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resident Donald Trump">
            <a:extLst>
              <a:ext uri="{FF2B5EF4-FFF2-40B4-BE49-F238E27FC236}">
                <a16:creationId xmlns:a16="http://schemas.microsoft.com/office/drawing/2014/main" id="{75838F95-297B-CD9E-48BC-562FAFB5E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5" r="19387" b="45259"/>
          <a:stretch/>
        </p:blipFill>
        <p:spPr bwMode="auto">
          <a:xfrm>
            <a:off x="1946166" y="1989291"/>
            <a:ext cx="2428419" cy="28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71605C-32CD-AB05-0C2F-C290A8E16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r="10543" b="44868"/>
          <a:stretch/>
        </p:blipFill>
        <p:spPr bwMode="auto">
          <a:xfrm>
            <a:off x="6944126" y="260046"/>
            <a:ext cx="2742401" cy="25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5CC0E9-CA0E-4249-78FE-0E3F9678E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-1" r="5731" b="25660"/>
          <a:stretch/>
        </p:blipFill>
        <p:spPr bwMode="auto">
          <a:xfrm>
            <a:off x="5070441" y="3554394"/>
            <a:ext cx="2428419" cy="260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CEE033-F8DC-78F3-317B-C22BFB64CF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9D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7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9D9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0E1EC-9E53-0F3C-978D-DB085EA1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493DA3F-E21D-7B6B-6722-7F023B97513A}"/>
              </a:ext>
            </a:extLst>
          </p:cNvPr>
          <p:cNvSpPr/>
          <p:nvPr/>
        </p:nvSpPr>
        <p:spPr>
          <a:xfrm rot="16200000">
            <a:off x="-817709" y="2065483"/>
            <a:ext cx="2371727" cy="736312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33DF67-328F-284D-E83C-E3FC0CC66609}"/>
              </a:ext>
            </a:extLst>
          </p:cNvPr>
          <p:cNvSpPr/>
          <p:nvPr/>
        </p:nvSpPr>
        <p:spPr>
          <a:xfrm rot="5400000">
            <a:off x="-1254012" y="4873514"/>
            <a:ext cx="3244332" cy="736309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4C7143B-C317-4D91-B29E-399187853BA5}"/>
              </a:ext>
            </a:extLst>
          </p:cNvPr>
          <p:cNvSpPr/>
          <p:nvPr/>
        </p:nvSpPr>
        <p:spPr>
          <a:xfrm>
            <a:off x="736309" y="1"/>
            <a:ext cx="1168562" cy="3466246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4A18666-E19E-0788-D4E9-1C9F908573CD}"/>
              </a:ext>
            </a:extLst>
          </p:cNvPr>
          <p:cNvSpPr/>
          <p:nvPr/>
        </p:nvSpPr>
        <p:spPr>
          <a:xfrm flipV="1">
            <a:off x="736309" y="3466240"/>
            <a:ext cx="1168561" cy="3391759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6D280B-6B5F-AA53-C684-CB88CFF9E760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5009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A0F8E-F1CE-A57E-77F3-7F9CFF3B6B4E}"/>
              </a:ext>
            </a:extLst>
          </p:cNvPr>
          <p:cNvSpPr txBox="1"/>
          <p:nvPr/>
        </p:nvSpPr>
        <p:spPr>
          <a:xfrm>
            <a:off x="4336903" y="245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4F3CF0-6F21-16D5-24DC-035B40B2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1334" r="17650" b="1733"/>
          <a:stretch/>
        </p:blipFill>
        <p:spPr>
          <a:xfrm>
            <a:off x="2334300" y="0"/>
            <a:ext cx="8387437" cy="6853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BE8943-D843-26EB-FF3B-A4E36ED67B92}"/>
              </a:ext>
            </a:extLst>
          </p:cNvPr>
          <p:cNvSpPr txBox="1"/>
          <p:nvPr/>
        </p:nvSpPr>
        <p:spPr>
          <a:xfrm>
            <a:off x="8874958" y="2551633"/>
            <a:ext cx="1303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Supreme Court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CE7F9-F5E3-9611-1FA3-BA9DEF009B89}"/>
              </a:ext>
            </a:extLst>
          </p:cNvPr>
          <p:cNvSpPr txBox="1"/>
          <p:nvPr/>
        </p:nvSpPr>
        <p:spPr>
          <a:xfrm>
            <a:off x="8666054" y="3826138"/>
            <a:ext cx="1720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Federal (State) Court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18BAE-3082-D2EE-5178-CDC7AEE47B0E}"/>
              </a:ext>
            </a:extLst>
          </p:cNvPr>
          <p:cNvSpPr txBox="1"/>
          <p:nvPr/>
        </p:nvSpPr>
        <p:spPr>
          <a:xfrm>
            <a:off x="6413665" y="2964364"/>
            <a:ext cx="1564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House of Representatives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435 Members for </a:t>
            </a:r>
          </a:p>
          <a:p>
            <a:pPr algn="ctr"/>
            <a:r>
              <a:rPr lang="en-US" sz="1400" dirty="0"/>
              <a:t>2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5D6BC-10B1-7BB3-1E33-DD53A3724E79}"/>
              </a:ext>
            </a:extLst>
          </p:cNvPr>
          <p:cNvSpPr txBox="1"/>
          <p:nvPr/>
        </p:nvSpPr>
        <p:spPr>
          <a:xfrm>
            <a:off x="5222846" y="3041331"/>
            <a:ext cx="1190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Senate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2 Senators per State for 6 years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B438F-7838-4000-42FE-4C7EDC8F49CC}"/>
              </a:ext>
            </a:extLst>
          </p:cNvPr>
          <p:cNvSpPr txBox="1"/>
          <p:nvPr/>
        </p:nvSpPr>
        <p:spPr>
          <a:xfrm>
            <a:off x="3072601" y="1733124"/>
            <a:ext cx="89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President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3A7F7-70AB-1E61-EB22-D9093B9B5313}"/>
              </a:ext>
            </a:extLst>
          </p:cNvPr>
          <p:cNvSpPr txBox="1"/>
          <p:nvPr/>
        </p:nvSpPr>
        <p:spPr>
          <a:xfrm>
            <a:off x="2973599" y="59845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F030A-80C8-6312-3F4E-07F0DF90055B}"/>
              </a:ext>
            </a:extLst>
          </p:cNvPr>
          <p:cNvSpPr/>
          <p:nvPr/>
        </p:nvSpPr>
        <p:spPr>
          <a:xfrm>
            <a:off x="3114239" y="2595903"/>
            <a:ext cx="1220077" cy="45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B50D7-2B79-0AFE-A83F-04A2C6C14C3F}"/>
              </a:ext>
            </a:extLst>
          </p:cNvPr>
          <p:cNvSpPr txBox="1"/>
          <p:nvPr/>
        </p:nvSpPr>
        <p:spPr>
          <a:xfrm>
            <a:off x="5937663" y="59845"/>
            <a:ext cx="11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Legislative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1150F-66B7-D848-EBF3-07EA1B57E2F5}"/>
              </a:ext>
            </a:extLst>
          </p:cNvPr>
          <p:cNvSpPr txBox="1"/>
          <p:nvPr/>
        </p:nvSpPr>
        <p:spPr>
          <a:xfrm>
            <a:off x="9091395" y="4608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Judicial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0F8D7-05CE-72C1-7517-46AD51D680A5}"/>
              </a:ext>
            </a:extLst>
          </p:cNvPr>
          <p:cNvSpPr txBox="1"/>
          <p:nvPr/>
        </p:nvSpPr>
        <p:spPr>
          <a:xfrm>
            <a:off x="3558475" y="5531409"/>
            <a:ext cx="5976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Population eligible to vote</a:t>
            </a:r>
          </a:p>
          <a:p>
            <a:pPr algn="ctr"/>
            <a:r>
              <a:rPr lang="en-US" sz="1400" dirty="0"/>
              <a:t>Every 18+ years old American citizen living in one of the 50 states. </a:t>
            </a:r>
          </a:p>
          <a:p>
            <a:pPr algn="ctr"/>
            <a:r>
              <a:rPr lang="en-US" sz="1400" dirty="0"/>
              <a:t>23</a:t>
            </a:r>
            <a:r>
              <a:rPr lang="en-US" sz="1400" baseline="30000" dirty="0"/>
              <a:t>rd</a:t>
            </a:r>
            <a:r>
              <a:rPr lang="en-US" sz="1400" dirty="0"/>
              <a:t> Amendment: District of Columbia is eligible to vote in presidential elections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B97965-4E2B-5C10-2A92-52DC4772FD13}"/>
              </a:ext>
            </a:extLst>
          </p:cNvPr>
          <p:cNvSpPr/>
          <p:nvPr/>
        </p:nvSpPr>
        <p:spPr>
          <a:xfrm>
            <a:off x="3074860" y="3053977"/>
            <a:ext cx="1404810" cy="1125118"/>
          </a:xfrm>
          <a:prstGeom prst="rect">
            <a:avLst/>
          </a:prstGeom>
          <a:solidFill>
            <a:srgbClr val="C3D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9CCF6-82F4-2A8D-8B82-396FD1DDC548}"/>
              </a:ext>
            </a:extLst>
          </p:cNvPr>
          <p:cNvSpPr txBox="1"/>
          <p:nvPr/>
        </p:nvSpPr>
        <p:spPr>
          <a:xfrm>
            <a:off x="3116824" y="2656587"/>
            <a:ext cx="122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Government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D64C10-2AFF-2534-3609-94B3B7EA6C78}"/>
              </a:ext>
            </a:extLst>
          </p:cNvPr>
          <p:cNvSpPr txBox="1"/>
          <p:nvPr/>
        </p:nvSpPr>
        <p:spPr>
          <a:xfrm>
            <a:off x="2724449" y="4524885"/>
            <a:ext cx="158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538 Electoral Votes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69B725-3D0D-568C-1EC6-FCCA0B3C4703}"/>
              </a:ext>
            </a:extLst>
          </p:cNvPr>
          <p:cNvSpPr/>
          <p:nvPr/>
        </p:nvSpPr>
        <p:spPr>
          <a:xfrm>
            <a:off x="-31023623" y="-17902492"/>
            <a:ext cx="81762645" cy="57424891"/>
          </a:xfrm>
          <a:custGeom>
            <a:avLst/>
            <a:gdLst>
              <a:gd name="connsiteX0" fmla="*/ 4744125 w 13325475"/>
              <a:gd name="connsiteY0" fmla="*/ 295275 h 7315200"/>
              <a:gd name="connsiteX1" fmla="*/ 4744125 w 13325475"/>
              <a:gd name="connsiteY1" fmla="*/ 5660527 h 7315200"/>
              <a:gd name="connsiteX2" fmla="*/ 7181850 w 13325475"/>
              <a:gd name="connsiteY2" fmla="*/ 5660527 h 7315200"/>
              <a:gd name="connsiteX3" fmla="*/ 7181850 w 13325475"/>
              <a:gd name="connsiteY3" fmla="*/ 295275 h 7315200"/>
              <a:gd name="connsiteX4" fmla="*/ 0 w 13325475"/>
              <a:gd name="connsiteY4" fmla="*/ 0 h 7315200"/>
              <a:gd name="connsiteX5" fmla="*/ 13325475 w 13325475"/>
              <a:gd name="connsiteY5" fmla="*/ 0 h 7315200"/>
              <a:gd name="connsiteX6" fmla="*/ 13325475 w 13325475"/>
              <a:gd name="connsiteY6" fmla="*/ 7315200 h 7315200"/>
              <a:gd name="connsiteX7" fmla="*/ 0 w 13325475"/>
              <a:gd name="connsiteY7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25475" h="7315200">
                <a:moveTo>
                  <a:pt x="4744125" y="295275"/>
                </a:moveTo>
                <a:lnTo>
                  <a:pt x="4744125" y="5660527"/>
                </a:lnTo>
                <a:lnTo>
                  <a:pt x="7181850" y="5660527"/>
                </a:lnTo>
                <a:lnTo>
                  <a:pt x="7181850" y="295275"/>
                </a:lnTo>
                <a:close/>
                <a:moveTo>
                  <a:pt x="0" y="0"/>
                </a:moveTo>
                <a:lnTo>
                  <a:pt x="13325475" y="0"/>
                </a:lnTo>
                <a:lnTo>
                  <a:pt x="13325475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9D9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24864D-821C-42CB-518A-4D8C467E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9473AF-08DF-3E52-D392-18FC0D3160C6}"/>
              </a:ext>
            </a:extLst>
          </p:cNvPr>
          <p:cNvSpPr/>
          <p:nvPr/>
        </p:nvSpPr>
        <p:spPr>
          <a:xfrm>
            <a:off x="4610399" y="4416939"/>
            <a:ext cx="1609867" cy="485775"/>
          </a:xfrm>
          <a:prstGeom prst="rect">
            <a:avLst/>
          </a:prstGeom>
          <a:solidFill>
            <a:srgbClr val="FFEE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8823CC-7F87-EB33-DCEF-84AA06C4DCBB}"/>
              </a:ext>
            </a:extLst>
          </p:cNvPr>
          <p:cNvSpPr/>
          <p:nvPr/>
        </p:nvSpPr>
        <p:spPr>
          <a:xfrm rot="16200000">
            <a:off x="-817709" y="2065483"/>
            <a:ext cx="2371727" cy="736312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0EEA22-8545-6F2D-5599-120BDD8CD08B}"/>
              </a:ext>
            </a:extLst>
          </p:cNvPr>
          <p:cNvSpPr/>
          <p:nvPr/>
        </p:nvSpPr>
        <p:spPr>
          <a:xfrm rot="5400000">
            <a:off x="-1254012" y="4873514"/>
            <a:ext cx="3244332" cy="736309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68C7419-95EE-FC81-19B1-BDA62AE071E5}"/>
              </a:ext>
            </a:extLst>
          </p:cNvPr>
          <p:cNvSpPr/>
          <p:nvPr/>
        </p:nvSpPr>
        <p:spPr>
          <a:xfrm>
            <a:off x="736309" y="1"/>
            <a:ext cx="1168562" cy="3466246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3FEF74F-9822-B0EF-63E6-FBCCBA8D77C1}"/>
              </a:ext>
            </a:extLst>
          </p:cNvPr>
          <p:cNvSpPr/>
          <p:nvPr/>
        </p:nvSpPr>
        <p:spPr>
          <a:xfrm flipV="1">
            <a:off x="736309" y="3466240"/>
            <a:ext cx="1168561" cy="3391759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C815DFB-C60D-E16E-0D11-D46D896141DE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5009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B1E13-906B-0D41-E930-6AC6339EDA52}"/>
              </a:ext>
            </a:extLst>
          </p:cNvPr>
          <p:cNvSpPr txBox="1"/>
          <p:nvPr/>
        </p:nvSpPr>
        <p:spPr>
          <a:xfrm>
            <a:off x="4336903" y="245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D8013-286D-00E6-9020-5E35916F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1334" r="17650" b="1733"/>
          <a:stretch/>
        </p:blipFill>
        <p:spPr>
          <a:xfrm>
            <a:off x="4220250" y="0"/>
            <a:ext cx="8387437" cy="6853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DCB678-3C45-D8D3-91D8-AA1CB5868F1C}"/>
              </a:ext>
            </a:extLst>
          </p:cNvPr>
          <p:cNvSpPr txBox="1"/>
          <p:nvPr/>
        </p:nvSpPr>
        <p:spPr>
          <a:xfrm>
            <a:off x="10760908" y="2551633"/>
            <a:ext cx="1303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Supreme Court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35810-D1C4-4115-1E20-4EE91F8E522D}"/>
              </a:ext>
            </a:extLst>
          </p:cNvPr>
          <p:cNvSpPr txBox="1"/>
          <p:nvPr/>
        </p:nvSpPr>
        <p:spPr>
          <a:xfrm>
            <a:off x="10552004" y="3826138"/>
            <a:ext cx="1720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Federal (State) Court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30CDA-DA7F-134B-1A67-7A99F53FBE19}"/>
              </a:ext>
            </a:extLst>
          </p:cNvPr>
          <p:cNvSpPr txBox="1"/>
          <p:nvPr/>
        </p:nvSpPr>
        <p:spPr>
          <a:xfrm>
            <a:off x="8299615" y="2964364"/>
            <a:ext cx="1564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House of Representatives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435 Members for </a:t>
            </a:r>
          </a:p>
          <a:p>
            <a:pPr algn="ctr"/>
            <a:r>
              <a:rPr lang="en-US" sz="1400" dirty="0"/>
              <a:t>2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10109-F199-DA4D-7CE7-1C8097CC6CE0}"/>
              </a:ext>
            </a:extLst>
          </p:cNvPr>
          <p:cNvSpPr txBox="1"/>
          <p:nvPr/>
        </p:nvSpPr>
        <p:spPr>
          <a:xfrm>
            <a:off x="7108796" y="3041331"/>
            <a:ext cx="1190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Senate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2 Senators per State for 6 years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5E087-2759-D4BF-1DF7-DE1618FA9622}"/>
              </a:ext>
            </a:extLst>
          </p:cNvPr>
          <p:cNvSpPr txBox="1"/>
          <p:nvPr/>
        </p:nvSpPr>
        <p:spPr>
          <a:xfrm>
            <a:off x="4958551" y="1733124"/>
            <a:ext cx="89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President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A4B55-5C6C-AF9C-E431-E8E8D28F4052}"/>
              </a:ext>
            </a:extLst>
          </p:cNvPr>
          <p:cNvSpPr txBox="1"/>
          <p:nvPr/>
        </p:nvSpPr>
        <p:spPr>
          <a:xfrm>
            <a:off x="4859549" y="59845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5D6B31-8D7F-08D4-50BB-504CF82FA573}"/>
              </a:ext>
            </a:extLst>
          </p:cNvPr>
          <p:cNvSpPr/>
          <p:nvPr/>
        </p:nvSpPr>
        <p:spPr>
          <a:xfrm>
            <a:off x="5000189" y="2595903"/>
            <a:ext cx="1220077" cy="45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F1B16-14C2-3D12-BBD8-AA0906C01641}"/>
              </a:ext>
            </a:extLst>
          </p:cNvPr>
          <p:cNvSpPr txBox="1"/>
          <p:nvPr/>
        </p:nvSpPr>
        <p:spPr>
          <a:xfrm>
            <a:off x="7823613" y="59845"/>
            <a:ext cx="11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Legislative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68836-1380-5273-6B2C-7D07BB673C33}"/>
              </a:ext>
            </a:extLst>
          </p:cNvPr>
          <p:cNvSpPr txBox="1"/>
          <p:nvPr/>
        </p:nvSpPr>
        <p:spPr>
          <a:xfrm>
            <a:off x="10977345" y="4608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Judicial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3A0FA-9C38-5B52-C31E-46B72D95243B}"/>
              </a:ext>
            </a:extLst>
          </p:cNvPr>
          <p:cNvSpPr txBox="1"/>
          <p:nvPr/>
        </p:nvSpPr>
        <p:spPr>
          <a:xfrm>
            <a:off x="5444425" y="5531409"/>
            <a:ext cx="5976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Population eligible to vote</a:t>
            </a:r>
          </a:p>
          <a:p>
            <a:pPr algn="ctr"/>
            <a:r>
              <a:rPr lang="en-US" sz="1400" dirty="0"/>
              <a:t>Every 18+ years old American citizen living in one of the 50 states. </a:t>
            </a:r>
          </a:p>
          <a:p>
            <a:pPr algn="ctr"/>
            <a:r>
              <a:rPr lang="en-US" sz="1400" dirty="0"/>
              <a:t>23</a:t>
            </a:r>
            <a:r>
              <a:rPr lang="en-US" sz="1400" baseline="30000" dirty="0"/>
              <a:t>rd</a:t>
            </a:r>
            <a:r>
              <a:rPr lang="en-US" sz="1400" dirty="0"/>
              <a:t> Amendment: District of Columbia is eligible to vote in presidential elections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6C0B4-2F0E-406D-797E-7FD18426E87B}"/>
              </a:ext>
            </a:extLst>
          </p:cNvPr>
          <p:cNvSpPr/>
          <p:nvPr/>
        </p:nvSpPr>
        <p:spPr>
          <a:xfrm>
            <a:off x="4960810" y="3053977"/>
            <a:ext cx="1404810" cy="1125118"/>
          </a:xfrm>
          <a:prstGeom prst="rect">
            <a:avLst/>
          </a:prstGeom>
          <a:solidFill>
            <a:srgbClr val="C3D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FCE36-42BB-A559-EA46-DD2141135995}"/>
              </a:ext>
            </a:extLst>
          </p:cNvPr>
          <p:cNvSpPr txBox="1"/>
          <p:nvPr/>
        </p:nvSpPr>
        <p:spPr>
          <a:xfrm>
            <a:off x="5002774" y="2656587"/>
            <a:ext cx="122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Government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AA95184-9E4C-04CE-D658-B08A5F615BA8}"/>
              </a:ext>
            </a:extLst>
          </p:cNvPr>
          <p:cNvSpPr/>
          <p:nvPr/>
        </p:nvSpPr>
        <p:spPr>
          <a:xfrm>
            <a:off x="-523875" y="-295275"/>
            <a:ext cx="13325475" cy="7315200"/>
          </a:xfrm>
          <a:custGeom>
            <a:avLst/>
            <a:gdLst>
              <a:gd name="connsiteX0" fmla="*/ 4744125 w 13325475"/>
              <a:gd name="connsiteY0" fmla="*/ 295275 h 7315200"/>
              <a:gd name="connsiteX1" fmla="*/ 4744125 w 13325475"/>
              <a:gd name="connsiteY1" fmla="*/ 5660527 h 7315200"/>
              <a:gd name="connsiteX2" fmla="*/ 7181850 w 13325475"/>
              <a:gd name="connsiteY2" fmla="*/ 5660527 h 7315200"/>
              <a:gd name="connsiteX3" fmla="*/ 7181850 w 13325475"/>
              <a:gd name="connsiteY3" fmla="*/ 295275 h 7315200"/>
              <a:gd name="connsiteX4" fmla="*/ 0 w 13325475"/>
              <a:gd name="connsiteY4" fmla="*/ 0 h 7315200"/>
              <a:gd name="connsiteX5" fmla="*/ 13325475 w 13325475"/>
              <a:gd name="connsiteY5" fmla="*/ 0 h 7315200"/>
              <a:gd name="connsiteX6" fmla="*/ 13325475 w 13325475"/>
              <a:gd name="connsiteY6" fmla="*/ 7315200 h 7315200"/>
              <a:gd name="connsiteX7" fmla="*/ 0 w 13325475"/>
              <a:gd name="connsiteY7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25475" h="7315200">
                <a:moveTo>
                  <a:pt x="4744125" y="295275"/>
                </a:moveTo>
                <a:lnTo>
                  <a:pt x="4744125" y="5660527"/>
                </a:lnTo>
                <a:lnTo>
                  <a:pt x="7181850" y="5660527"/>
                </a:lnTo>
                <a:lnTo>
                  <a:pt x="7181850" y="295275"/>
                </a:lnTo>
                <a:close/>
                <a:moveTo>
                  <a:pt x="0" y="0"/>
                </a:moveTo>
                <a:lnTo>
                  <a:pt x="13325475" y="0"/>
                </a:lnTo>
                <a:lnTo>
                  <a:pt x="13325475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3B1EB-4468-7BA4-687F-B9BEC78F6613}"/>
              </a:ext>
            </a:extLst>
          </p:cNvPr>
          <p:cNvSpPr/>
          <p:nvPr/>
        </p:nvSpPr>
        <p:spPr>
          <a:xfrm>
            <a:off x="4599989" y="4423834"/>
            <a:ext cx="1609867" cy="485775"/>
          </a:xfrm>
          <a:prstGeom prst="rect">
            <a:avLst/>
          </a:prstGeom>
          <a:solidFill>
            <a:srgbClr val="FFEE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DEF22E-9FA5-4ECD-ED33-2F75E0CC53DF}"/>
              </a:ext>
            </a:extLst>
          </p:cNvPr>
          <p:cNvSpPr txBox="1"/>
          <p:nvPr/>
        </p:nvSpPr>
        <p:spPr>
          <a:xfrm>
            <a:off x="4610399" y="4524885"/>
            <a:ext cx="158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538 Electoral Votes</a:t>
            </a:r>
          </a:p>
        </p:txBody>
      </p:sp>
    </p:spTree>
    <p:extLst>
      <p:ext uri="{BB962C8B-B14F-4D97-AF65-F5344CB8AC3E}">
        <p14:creationId xmlns:p14="http://schemas.microsoft.com/office/powerpoint/2010/main" val="1952561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9D9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D7243-697E-2EC4-CC38-3C520749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4660207-9DA4-B01A-2662-05E3FD0FF082}"/>
              </a:ext>
            </a:extLst>
          </p:cNvPr>
          <p:cNvSpPr/>
          <p:nvPr/>
        </p:nvSpPr>
        <p:spPr>
          <a:xfrm rot="16200000">
            <a:off x="-817709" y="2065483"/>
            <a:ext cx="2371727" cy="736312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168935-828C-51A8-F396-32F5D691FA40}"/>
              </a:ext>
            </a:extLst>
          </p:cNvPr>
          <p:cNvSpPr/>
          <p:nvPr/>
        </p:nvSpPr>
        <p:spPr>
          <a:xfrm rot="5400000">
            <a:off x="-1254012" y="4873514"/>
            <a:ext cx="3244332" cy="736309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E74977-B41D-48F8-E15F-926614081287}"/>
              </a:ext>
            </a:extLst>
          </p:cNvPr>
          <p:cNvSpPr/>
          <p:nvPr/>
        </p:nvSpPr>
        <p:spPr>
          <a:xfrm>
            <a:off x="736309" y="1"/>
            <a:ext cx="1168562" cy="3466246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8307331-D8F6-6634-33AE-F8BA570ACE7F}"/>
              </a:ext>
            </a:extLst>
          </p:cNvPr>
          <p:cNvSpPr/>
          <p:nvPr/>
        </p:nvSpPr>
        <p:spPr>
          <a:xfrm flipV="1">
            <a:off x="736309" y="3466240"/>
            <a:ext cx="1168561" cy="3391759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95875B1-A019-CF7A-7B48-1C9EC4CAEC8B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5009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17FDB-49D1-A0E4-B9C3-AC90A963E55A}"/>
              </a:ext>
            </a:extLst>
          </p:cNvPr>
          <p:cNvSpPr txBox="1"/>
          <p:nvPr/>
        </p:nvSpPr>
        <p:spPr>
          <a:xfrm>
            <a:off x="4336903" y="245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EF73E-75EC-5C78-45B2-74BB17CC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1334" r="17650" b="1733"/>
          <a:stretch/>
        </p:blipFill>
        <p:spPr>
          <a:xfrm>
            <a:off x="4220250" y="0"/>
            <a:ext cx="8387437" cy="6853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3DBA3C-1FFC-9FF8-7073-909530D4330D}"/>
              </a:ext>
            </a:extLst>
          </p:cNvPr>
          <p:cNvSpPr txBox="1"/>
          <p:nvPr/>
        </p:nvSpPr>
        <p:spPr>
          <a:xfrm>
            <a:off x="10760908" y="2551633"/>
            <a:ext cx="1303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Supreme Court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29D08-4AF3-DED0-9C8E-E9E656BD101A}"/>
              </a:ext>
            </a:extLst>
          </p:cNvPr>
          <p:cNvSpPr txBox="1"/>
          <p:nvPr/>
        </p:nvSpPr>
        <p:spPr>
          <a:xfrm>
            <a:off x="10552004" y="3826138"/>
            <a:ext cx="1720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Federal (State) Court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34E29-4599-2B4E-CB38-4CA1D0A26AE3}"/>
              </a:ext>
            </a:extLst>
          </p:cNvPr>
          <p:cNvSpPr txBox="1"/>
          <p:nvPr/>
        </p:nvSpPr>
        <p:spPr>
          <a:xfrm>
            <a:off x="8299615" y="2964364"/>
            <a:ext cx="1564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House of Representatives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435 Members for </a:t>
            </a:r>
          </a:p>
          <a:p>
            <a:pPr algn="ctr"/>
            <a:r>
              <a:rPr lang="en-US" sz="1400" dirty="0"/>
              <a:t>2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FCD018-109D-FB63-6D9B-F0405A387C04}"/>
              </a:ext>
            </a:extLst>
          </p:cNvPr>
          <p:cNvSpPr txBox="1"/>
          <p:nvPr/>
        </p:nvSpPr>
        <p:spPr>
          <a:xfrm>
            <a:off x="7108796" y="3041331"/>
            <a:ext cx="1190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Senate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2 Senators per State for 6 years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0BB89-6053-86AF-5E5D-038CAF2E9475}"/>
              </a:ext>
            </a:extLst>
          </p:cNvPr>
          <p:cNvSpPr txBox="1"/>
          <p:nvPr/>
        </p:nvSpPr>
        <p:spPr>
          <a:xfrm>
            <a:off x="4958551" y="1733124"/>
            <a:ext cx="89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President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6F3EC-D696-C7E9-E1BB-5DCA2A1F4346}"/>
              </a:ext>
            </a:extLst>
          </p:cNvPr>
          <p:cNvSpPr txBox="1"/>
          <p:nvPr/>
        </p:nvSpPr>
        <p:spPr>
          <a:xfrm>
            <a:off x="4859549" y="59845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F570-91B4-CDCA-B2B1-D6B89530BA79}"/>
              </a:ext>
            </a:extLst>
          </p:cNvPr>
          <p:cNvSpPr/>
          <p:nvPr/>
        </p:nvSpPr>
        <p:spPr>
          <a:xfrm>
            <a:off x="5000189" y="2595903"/>
            <a:ext cx="1220077" cy="45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A578F-BD39-CACB-A7A1-5FF46300B039}"/>
              </a:ext>
            </a:extLst>
          </p:cNvPr>
          <p:cNvSpPr txBox="1"/>
          <p:nvPr/>
        </p:nvSpPr>
        <p:spPr>
          <a:xfrm>
            <a:off x="7823613" y="59845"/>
            <a:ext cx="11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Legislative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1E53B-201D-DC9A-227E-4CB9AE2BEE55}"/>
              </a:ext>
            </a:extLst>
          </p:cNvPr>
          <p:cNvSpPr txBox="1"/>
          <p:nvPr/>
        </p:nvSpPr>
        <p:spPr>
          <a:xfrm>
            <a:off x="10977345" y="4608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Judicial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52E51-0544-E9BC-15A2-0D7071350C2F}"/>
              </a:ext>
            </a:extLst>
          </p:cNvPr>
          <p:cNvSpPr txBox="1"/>
          <p:nvPr/>
        </p:nvSpPr>
        <p:spPr>
          <a:xfrm>
            <a:off x="5444425" y="5531409"/>
            <a:ext cx="5976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Population eligible to vote</a:t>
            </a:r>
          </a:p>
          <a:p>
            <a:pPr algn="ctr"/>
            <a:r>
              <a:rPr lang="en-US" sz="1400" dirty="0"/>
              <a:t>Every 18+ years old American citizen living in one of the 50 states. </a:t>
            </a:r>
          </a:p>
          <a:p>
            <a:pPr algn="ctr"/>
            <a:r>
              <a:rPr lang="en-US" sz="1400" dirty="0"/>
              <a:t>23</a:t>
            </a:r>
            <a:r>
              <a:rPr lang="en-US" sz="1400" baseline="30000" dirty="0"/>
              <a:t>rd</a:t>
            </a:r>
            <a:r>
              <a:rPr lang="en-US" sz="1400" dirty="0"/>
              <a:t> Amendment: District of Columbia is eligible to vote in presidential elections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9C95F2-0360-309D-C762-B6F0BC99E959}"/>
              </a:ext>
            </a:extLst>
          </p:cNvPr>
          <p:cNvSpPr/>
          <p:nvPr/>
        </p:nvSpPr>
        <p:spPr>
          <a:xfrm>
            <a:off x="4960810" y="3053977"/>
            <a:ext cx="1404810" cy="1125118"/>
          </a:xfrm>
          <a:prstGeom prst="rect">
            <a:avLst/>
          </a:prstGeom>
          <a:solidFill>
            <a:srgbClr val="C3D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4D321-EF6F-9C54-1056-3B76FF511187}"/>
              </a:ext>
            </a:extLst>
          </p:cNvPr>
          <p:cNvSpPr txBox="1"/>
          <p:nvPr/>
        </p:nvSpPr>
        <p:spPr>
          <a:xfrm>
            <a:off x="5002774" y="2656587"/>
            <a:ext cx="122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Government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42C5B4-72BA-A331-EB63-66D7CD04E47E}"/>
              </a:ext>
            </a:extLst>
          </p:cNvPr>
          <p:cNvSpPr/>
          <p:nvPr/>
        </p:nvSpPr>
        <p:spPr>
          <a:xfrm>
            <a:off x="-523875" y="-295275"/>
            <a:ext cx="13325475" cy="7315200"/>
          </a:xfrm>
          <a:custGeom>
            <a:avLst/>
            <a:gdLst>
              <a:gd name="connsiteX0" fmla="*/ 4744125 w 13325475"/>
              <a:gd name="connsiteY0" fmla="*/ 295275 h 7315200"/>
              <a:gd name="connsiteX1" fmla="*/ 4744125 w 13325475"/>
              <a:gd name="connsiteY1" fmla="*/ 5660527 h 7315200"/>
              <a:gd name="connsiteX2" fmla="*/ 7181850 w 13325475"/>
              <a:gd name="connsiteY2" fmla="*/ 5660527 h 7315200"/>
              <a:gd name="connsiteX3" fmla="*/ 7181850 w 13325475"/>
              <a:gd name="connsiteY3" fmla="*/ 295275 h 7315200"/>
              <a:gd name="connsiteX4" fmla="*/ 0 w 13325475"/>
              <a:gd name="connsiteY4" fmla="*/ 0 h 7315200"/>
              <a:gd name="connsiteX5" fmla="*/ 13325475 w 13325475"/>
              <a:gd name="connsiteY5" fmla="*/ 0 h 7315200"/>
              <a:gd name="connsiteX6" fmla="*/ 13325475 w 13325475"/>
              <a:gd name="connsiteY6" fmla="*/ 7315200 h 7315200"/>
              <a:gd name="connsiteX7" fmla="*/ 0 w 13325475"/>
              <a:gd name="connsiteY7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25475" h="7315200">
                <a:moveTo>
                  <a:pt x="4744125" y="295275"/>
                </a:moveTo>
                <a:lnTo>
                  <a:pt x="4744125" y="5660527"/>
                </a:lnTo>
                <a:lnTo>
                  <a:pt x="7181850" y="5660527"/>
                </a:lnTo>
                <a:lnTo>
                  <a:pt x="7181850" y="295275"/>
                </a:lnTo>
                <a:close/>
                <a:moveTo>
                  <a:pt x="0" y="0"/>
                </a:moveTo>
                <a:lnTo>
                  <a:pt x="13325475" y="0"/>
                </a:lnTo>
                <a:lnTo>
                  <a:pt x="13325475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C74D6-3D7B-E506-0B70-6FA9B4303C43}"/>
              </a:ext>
            </a:extLst>
          </p:cNvPr>
          <p:cNvSpPr txBox="1"/>
          <p:nvPr/>
        </p:nvSpPr>
        <p:spPr>
          <a:xfrm>
            <a:off x="4610399" y="4524885"/>
            <a:ext cx="158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538 Electoral Votes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BFD401-568D-77D8-E8A8-F0B7AC3C677F}"/>
              </a:ext>
            </a:extLst>
          </p:cNvPr>
          <p:cNvSpPr/>
          <p:nvPr/>
        </p:nvSpPr>
        <p:spPr>
          <a:xfrm>
            <a:off x="-2" y="0"/>
            <a:ext cx="12801602" cy="7019925"/>
          </a:xfrm>
          <a:prstGeom prst="rect">
            <a:avLst/>
          </a:prstGeom>
          <a:solidFill>
            <a:srgbClr val="FFEEC5"/>
          </a:solidFill>
          <a:ln>
            <a:solidFill>
              <a:srgbClr val="FFEE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5008B5-99EF-4B16-91E9-642DB0E6B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C02873C-E31B-DDD9-99ED-CDDDDBEA9443}"/>
              </a:ext>
            </a:extLst>
          </p:cNvPr>
          <p:cNvSpPr/>
          <p:nvPr/>
        </p:nvSpPr>
        <p:spPr>
          <a:xfrm>
            <a:off x="3324224" y="2023872"/>
            <a:ext cx="4356100" cy="48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EF1A53-9047-492E-C039-56436CB418A9}"/>
              </a:ext>
            </a:extLst>
          </p:cNvPr>
          <p:cNvSpPr/>
          <p:nvPr/>
        </p:nvSpPr>
        <p:spPr>
          <a:xfrm>
            <a:off x="5502274" y="2023872"/>
            <a:ext cx="4356100" cy="482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2BC80DC-0D95-D676-B573-124B0EC0DE66}"/>
              </a:ext>
            </a:extLst>
          </p:cNvPr>
          <p:cNvSpPr/>
          <p:nvPr/>
        </p:nvSpPr>
        <p:spPr>
          <a:xfrm rot="14976007">
            <a:off x="8114745" y="7246329"/>
            <a:ext cx="1524000" cy="922529"/>
          </a:xfrm>
          <a:prstGeom prst="rightArrow">
            <a:avLst>
              <a:gd name="adj1" fmla="val 50000"/>
              <a:gd name="adj2" fmla="val 81822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097093-1300-4886-2235-C63F90985C16}"/>
              </a:ext>
            </a:extLst>
          </p:cNvPr>
          <p:cNvSpPr txBox="1"/>
          <p:nvPr/>
        </p:nvSpPr>
        <p:spPr>
          <a:xfrm>
            <a:off x="4121342" y="20805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B2BE7B-AE65-10A4-DC9B-0FB1A19D84DA}"/>
              </a:ext>
            </a:extLst>
          </p:cNvPr>
          <p:cNvSpPr txBox="1"/>
          <p:nvPr/>
        </p:nvSpPr>
        <p:spPr>
          <a:xfrm>
            <a:off x="7388417" y="20805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277338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234C3-E44A-9882-808B-A59AB3C9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86B4B0-1C75-02C0-93C6-F36106AB9DF8}"/>
              </a:ext>
            </a:extLst>
          </p:cNvPr>
          <p:cNvSpPr txBox="1"/>
          <p:nvPr/>
        </p:nvSpPr>
        <p:spPr>
          <a:xfrm>
            <a:off x="5332623" y="1394780"/>
            <a:ext cx="19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EEC5"/>
                </a:solidFill>
                <a:latin typeface="+mj-lt"/>
              </a:rPr>
              <a:t>The Popular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5E698-0153-8938-12CF-2C650BBD6FC0}"/>
              </a:ext>
            </a:extLst>
          </p:cNvPr>
          <p:cNvSpPr/>
          <p:nvPr/>
        </p:nvSpPr>
        <p:spPr>
          <a:xfrm>
            <a:off x="2184400" y="1109030"/>
            <a:ext cx="8242300" cy="3670300"/>
          </a:xfrm>
          <a:prstGeom prst="rect">
            <a:avLst/>
          </a:prstGeom>
          <a:solidFill>
            <a:srgbClr val="FFEEC5"/>
          </a:solidFill>
          <a:ln>
            <a:solidFill>
              <a:srgbClr val="FFEE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6C3456-08A7-4CC6-B02B-E9291D69CBD2}"/>
              </a:ext>
            </a:extLst>
          </p:cNvPr>
          <p:cNvSpPr/>
          <p:nvPr/>
        </p:nvSpPr>
        <p:spPr>
          <a:xfrm>
            <a:off x="3324224" y="2023872"/>
            <a:ext cx="4356100" cy="48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53FA66-1428-85D3-99A6-4AB874EC3482}"/>
              </a:ext>
            </a:extLst>
          </p:cNvPr>
          <p:cNvSpPr/>
          <p:nvPr/>
        </p:nvSpPr>
        <p:spPr>
          <a:xfrm>
            <a:off x="5502274" y="2023872"/>
            <a:ext cx="4356100" cy="482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E5935F-C844-A8C3-7482-F6B9A2958010}"/>
              </a:ext>
            </a:extLst>
          </p:cNvPr>
          <p:cNvSpPr/>
          <p:nvPr/>
        </p:nvSpPr>
        <p:spPr>
          <a:xfrm rot="14976007">
            <a:off x="6031944" y="2818601"/>
            <a:ext cx="1524000" cy="922529"/>
          </a:xfrm>
          <a:prstGeom prst="rightArrow">
            <a:avLst>
              <a:gd name="adj1" fmla="val 50000"/>
              <a:gd name="adj2" fmla="val 81822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D1D91A-DDA7-DACF-A175-A576C053403D}"/>
              </a:ext>
            </a:extLst>
          </p:cNvPr>
          <p:cNvSpPr txBox="1"/>
          <p:nvPr/>
        </p:nvSpPr>
        <p:spPr>
          <a:xfrm>
            <a:off x="6477751" y="4154858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Winner!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54F14-79F1-C2F9-49D0-2B28228B7F18}"/>
              </a:ext>
            </a:extLst>
          </p:cNvPr>
          <p:cNvSpPr txBox="1"/>
          <p:nvPr/>
        </p:nvSpPr>
        <p:spPr>
          <a:xfrm>
            <a:off x="4121342" y="20805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90A04-8CD8-E8ED-BF4C-859339968C66}"/>
              </a:ext>
            </a:extLst>
          </p:cNvPr>
          <p:cNvSpPr txBox="1"/>
          <p:nvPr/>
        </p:nvSpPr>
        <p:spPr>
          <a:xfrm>
            <a:off x="7388417" y="20805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1762889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DEBA0-AC61-7108-BBED-EF07FE14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986A8F-6931-1CA5-7809-35F30D098336}"/>
              </a:ext>
            </a:extLst>
          </p:cNvPr>
          <p:cNvSpPr/>
          <p:nvPr/>
        </p:nvSpPr>
        <p:spPr>
          <a:xfrm>
            <a:off x="3797300" y="2578100"/>
            <a:ext cx="8242300" cy="3937000"/>
          </a:xfrm>
          <a:prstGeom prst="rect">
            <a:avLst/>
          </a:prstGeom>
          <a:solidFill>
            <a:srgbClr val="FFEE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ECEFA-1507-58EC-D3F4-58B37989DC39}"/>
              </a:ext>
            </a:extLst>
          </p:cNvPr>
          <p:cNvSpPr/>
          <p:nvPr/>
        </p:nvSpPr>
        <p:spPr>
          <a:xfrm>
            <a:off x="4352924" y="3662172"/>
            <a:ext cx="4356100" cy="48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AD091A-83E8-A8AE-761A-581F3539633B}"/>
              </a:ext>
            </a:extLst>
          </p:cNvPr>
          <p:cNvSpPr/>
          <p:nvPr/>
        </p:nvSpPr>
        <p:spPr>
          <a:xfrm>
            <a:off x="6530974" y="3662172"/>
            <a:ext cx="4356100" cy="482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71D3A74-6BFF-4C11-E097-CE6B7887A22A}"/>
              </a:ext>
            </a:extLst>
          </p:cNvPr>
          <p:cNvSpPr/>
          <p:nvPr/>
        </p:nvSpPr>
        <p:spPr>
          <a:xfrm rot="14976007">
            <a:off x="7060644" y="4456901"/>
            <a:ext cx="1524000" cy="922529"/>
          </a:xfrm>
          <a:prstGeom prst="rightArrow">
            <a:avLst>
              <a:gd name="adj1" fmla="val 50000"/>
              <a:gd name="adj2" fmla="val 81822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8520B1-E9CF-77A9-24E6-2D011C7E361A}"/>
              </a:ext>
            </a:extLst>
          </p:cNvPr>
          <p:cNvSpPr txBox="1"/>
          <p:nvPr/>
        </p:nvSpPr>
        <p:spPr>
          <a:xfrm>
            <a:off x="7506451" y="5793158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Winner!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55EA7-F1AE-4F27-42EB-1ED8E7C4510F}"/>
              </a:ext>
            </a:extLst>
          </p:cNvPr>
          <p:cNvSpPr txBox="1"/>
          <p:nvPr/>
        </p:nvSpPr>
        <p:spPr>
          <a:xfrm>
            <a:off x="5150042" y="37188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F27A-56A8-3B77-0579-1027498AFC54}"/>
              </a:ext>
            </a:extLst>
          </p:cNvPr>
          <p:cNvSpPr txBox="1"/>
          <p:nvPr/>
        </p:nvSpPr>
        <p:spPr>
          <a:xfrm>
            <a:off x="8417117" y="37188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D822A-A543-A599-5A11-2C5B40149B11}"/>
              </a:ext>
            </a:extLst>
          </p:cNvPr>
          <p:cNvSpPr txBox="1"/>
          <p:nvPr/>
        </p:nvSpPr>
        <p:spPr>
          <a:xfrm>
            <a:off x="6945523" y="2890148"/>
            <a:ext cx="19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The Popular Vote</a:t>
            </a:r>
          </a:p>
        </p:txBody>
      </p:sp>
    </p:spTree>
    <p:extLst>
      <p:ext uri="{BB962C8B-B14F-4D97-AF65-F5344CB8AC3E}">
        <p14:creationId xmlns:p14="http://schemas.microsoft.com/office/powerpoint/2010/main" val="2789437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DACB3-D261-F741-47D8-37186BB8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B67F44-17A4-0940-79DD-AD9BCEE66C49}"/>
              </a:ext>
            </a:extLst>
          </p:cNvPr>
          <p:cNvSpPr/>
          <p:nvPr/>
        </p:nvSpPr>
        <p:spPr>
          <a:xfrm rot="2921520">
            <a:off x="12528548" y="-755651"/>
            <a:ext cx="8242300" cy="3937000"/>
          </a:xfrm>
          <a:prstGeom prst="rect">
            <a:avLst/>
          </a:prstGeom>
          <a:solidFill>
            <a:srgbClr val="FFEE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EC417-A6DE-49E2-BFCF-86CE22D53BA8}"/>
              </a:ext>
            </a:extLst>
          </p:cNvPr>
          <p:cNvSpPr/>
          <p:nvPr/>
        </p:nvSpPr>
        <p:spPr>
          <a:xfrm rot="2921520">
            <a:off x="13084172" y="328421"/>
            <a:ext cx="4356100" cy="48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98E03E-1851-E0B2-4892-32615B1DAA08}"/>
              </a:ext>
            </a:extLst>
          </p:cNvPr>
          <p:cNvSpPr/>
          <p:nvPr/>
        </p:nvSpPr>
        <p:spPr>
          <a:xfrm rot="2921520">
            <a:off x="15262222" y="328421"/>
            <a:ext cx="4356100" cy="482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E99D44D-D83F-534B-1414-3DBA15FE2E42}"/>
              </a:ext>
            </a:extLst>
          </p:cNvPr>
          <p:cNvSpPr/>
          <p:nvPr/>
        </p:nvSpPr>
        <p:spPr>
          <a:xfrm rot="17897527">
            <a:off x="15791892" y="1123150"/>
            <a:ext cx="1524000" cy="922529"/>
          </a:xfrm>
          <a:prstGeom prst="rightArrow">
            <a:avLst>
              <a:gd name="adj1" fmla="val 50000"/>
              <a:gd name="adj2" fmla="val 81822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CD7DC-CE3D-2378-EBA4-ADA4992586A1}"/>
              </a:ext>
            </a:extLst>
          </p:cNvPr>
          <p:cNvSpPr txBox="1"/>
          <p:nvPr/>
        </p:nvSpPr>
        <p:spPr>
          <a:xfrm rot="2921520">
            <a:off x="16237699" y="2459407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Winner!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3D04-CD17-3925-3C1C-999CBBE6EEF7}"/>
              </a:ext>
            </a:extLst>
          </p:cNvPr>
          <p:cNvSpPr txBox="1"/>
          <p:nvPr/>
        </p:nvSpPr>
        <p:spPr>
          <a:xfrm rot="2921520">
            <a:off x="13881290" y="3850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57B14-DD7F-150F-32FC-5891431B2113}"/>
              </a:ext>
            </a:extLst>
          </p:cNvPr>
          <p:cNvSpPr txBox="1"/>
          <p:nvPr/>
        </p:nvSpPr>
        <p:spPr>
          <a:xfrm rot="2921520">
            <a:off x="17148365" y="3850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6587D-5EA1-5FAA-F746-FAF7A6FD1B91}"/>
              </a:ext>
            </a:extLst>
          </p:cNvPr>
          <p:cNvSpPr txBox="1"/>
          <p:nvPr/>
        </p:nvSpPr>
        <p:spPr>
          <a:xfrm rot="2921520">
            <a:off x="15676771" y="-443603"/>
            <a:ext cx="19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The Popular Vote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BF694-5DF7-DE38-CEBE-B04A895F83A1}"/>
              </a:ext>
            </a:extLst>
          </p:cNvPr>
          <p:cNvSpPr txBox="1"/>
          <p:nvPr/>
        </p:nvSpPr>
        <p:spPr>
          <a:xfrm rot="20237485">
            <a:off x="-2953532" y="254853"/>
            <a:ext cx="5349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EEC5"/>
                </a:solidFill>
                <a:latin typeface="+mj-lt"/>
              </a:rPr>
              <a:t>The Electoral College</a:t>
            </a:r>
          </a:p>
        </p:txBody>
      </p:sp>
    </p:spTree>
    <p:extLst>
      <p:ext uri="{BB962C8B-B14F-4D97-AF65-F5344CB8AC3E}">
        <p14:creationId xmlns:p14="http://schemas.microsoft.com/office/powerpoint/2010/main" val="244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6BFCF-C738-D399-1B25-52620E262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F47F9A-3D46-7CA2-CF1C-86054D607FFE}"/>
              </a:ext>
            </a:extLst>
          </p:cNvPr>
          <p:cNvSpPr txBox="1"/>
          <p:nvPr/>
        </p:nvSpPr>
        <p:spPr>
          <a:xfrm>
            <a:off x="3421293" y="203847"/>
            <a:ext cx="5349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Electoral College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E898E-82A6-96E3-D1CF-C6BEF776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78" y="1926521"/>
            <a:ext cx="1411415" cy="25387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51D2365-C2AC-3B60-67E2-8DA055A5EB62}"/>
              </a:ext>
            </a:extLst>
          </p:cNvPr>
          <p:cNvSpPr/>
          <p:nvPr/>
        </p:nvSpPr>
        <p:spPr>
          <a:xfrm>
            <a:off x="2606040" y="3831336"/>
            <a:ext cx="1106424" cy="43891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D2477-31D8-72C2-5CF1-B87CF4BE5962}"/>
              </a:ext>
            </a:extLst>
          </p:cNvPr>
          <p:cNvSpPr txBox="1"/>
          <p:nvPr/>
        </p:nvSpPr>
        <p:spPr>
          <a:xfrm>
            <a:off x="4014216" y="3866126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538 Electoral Votes</a:t>
            </a:r>
          </a:p>
        </p:txBody>
      </p:sp>
    </p:spTree>
    <p:extLst>
      <p:ext uri="{BB962C8B-B14F-4D97-AF65-F5344CB8AC3E}">
        <p14:creationId xmlns:p14="http://schemas.microsoft.com/office/powerpoint/2010/main" val="22234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FA5A05-31A9-7103-A863-A6D0275E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F674E8-2712-BBF1-39D8-70BB216E3E51}"/>
              </a:ext>
            </a:extLst>
          </p:cNvPr>
          <p:cNvSpPr txBox="1"/>
          <p:nvPr/>
        </p:nvSpPr>
        <p:spPr>
          <a:xfrm>
            <a:off x="3421293" y="203847"/>
            <a:ext cx="5349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Electoral College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12832-97EC-083E-2003-0DC6B78C4C6C}"/>
              </a:ext>
            </a:extLst>
          </p:cNvPr>
          <p:cNvSpPr txBox="1"/>
          <p:nvPr/>
        </p:nvSpPr>
        <p:spPr>
          <a:xfrm>
            <a:off x="559104" y="1763905"/>
            <a:ext cx="257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538 Electoral Votes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A4AA3-525E-19C6-9864-75C67B5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2022" y="2028121"/>
            <a:ext cx="1411415" cy="25387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5D8B209-8AED-63A9-0ED0-CB95C9197CAD}"/>
              </a:ext>
            </a:extLst>
          </p:cNvPr>
          <p:cNvSpPr/>
          <p:nvPr/>
        </p:nvSpPr>
        <p:spPr>
          <a:xfrm>
            <a:off x="-1470660" y="3932936"/>
            <a:ext cx="1106424" cy="43891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D0018-A4EF-24A5-85BA-69DAE677D2B8}"/>
              </a:ext>
            </a:extLst>
          </p:cNvPr>
          <p:cNvSpPr txBox="1"/>
          <p:nvPr/>
        </p:nvSpPr>
        <p:spPr>
          <a:xfrm>
            <a:off x="559104" y="2362200"/>
            <a:ext cx="6511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vote per Senate seat + Seats in the House of Representatives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 Votes per State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Rest of the votes distributed equivalent to population</a:t>
            </a:r>
          </a:p>
          <a:p>
            <a:r>
              <a:rPr lang="en-US" dirty="0">
                <a:sym typeface="Wingdings" panose="05000000000000000000" pitchFamily="2" charset="2"/>
              </a:rPr>
              <a:t>(Washington D.C. has three votes )</a:t>
            </a:r>
          </a:p>
        </p:txBody>
      </p:sp>
    </p:spTree>
    <p:extLst>
      <p:ext uri="{BB962C8B-B14F-4D97-AF65-F5344CB8AC3E}">
        <p14:creationId xmlns:p14="http://schemas.microsoft.com/office/powerpoint/2010/main" val="197177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B83B71-C74A-6D84-9305-2FC7F341F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B1B65B-09C6-5A4A-FBF0-8DB872DF4111}"/>
              </a:ext>
            </a:extLst>
          </p:cNvPr>
          <p:cNvSpPr txBox="1"/>
          <p:nvPr/>
        </p:nvSpPr>
        <p:spPr>
          <a:xfrm>
            <a:off x="3421293" y="203847"/>
            <a:ext cx="5349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Electoral College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C4531-7307-C560-DE68-8A3CC270AC0E}"/>
              </a:ext>
            </a:extLst>
          </p:cNvPr>
          <p:cNvSpPr txBox="1"/>
          <p:nvPr/>
        </p:nvSpPr>
        <p:spPr>
          <a:xfrm>
            <a:off x="559104" y="1763905"/>
            <a:ext cx="257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538 Electoral Votes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D59D8-138B-F249-0848-E171834EEA71}"/>
              </a:ext>
            </a:extLst>
          </p:cNvPr>
          <p:cNvSpPr txBox="1"/>
          <p:nvPr/>
        </p:nvSpPr>
        <p:spPr>
          <a:xfrm>
            <a:off x="559104" y="2362200"/>
            <a:ext cx="6511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vote per Senate seat + Seats in the House of Representatives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 Votes per State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Rest of the votes distributed equivalent to population</a:t>
            </a:r>
          </a:p>
          <a:p>
            <a:r>
              <a:rPr lang="en-US" dirty="0">
                <a:sym typeface="Wingdings" panose="05000000000000000000" pitchFamily="2" charset="2"/>
              </a:rPr>
              <a:t>(Washington D.C. has three votes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A6FA4-D357-7AEC-9B58-8A9225ADD5A3}"/>
              </a:ext>
            </a:extLst>
          </p:cNvPr>
          <p:cNvSpPr txBox="1"/>
          <p:nvPr/>
        </p:nvSpPr>
        <p:spPr>
          <a:xfrm>
            <a:off x="3059879" y="4673656"/>
            <a:ext cx="60722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Get 270+ electoral votes and you are the president!</a:t>
            </a:r>
          </a:p>
        </p:txBody>
      </p:sp>
    </p:spTree>
    <p:extLst>
      <p:ext uri="{BB962C8B-B14F-4D97-AF65-F5344CB8AC3E}">
        <p14:creationId xmlns:p14="http://schemas.microsoft.com/office/powerpoint/2010/main" val="264074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F1873-F744-2B9C-0970-7BE7902D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C6F13F4-6A58-5886-AB7A-E3C2983A2C47}"/>
              </a:ext>
            </a:extLst>
          </p:cNvPr>
          <p:cNvSpPr/>
          <p:nvPr/>
        </p:nvSpPr>
        <p:spPr>
          <a:xfrm>
            <a:off x="5719309" y="0"/>
            <a:ext cx="843416" cy="706804"/>
          </a:xfrm>
          <a:prstGeom prst="rect">
            <a:avLst/>
          </a:prstGeom>
          <a:solidFill>
            <a:srgbClr val="0E181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F87318-2DB8-F112-7F37-47943374A86B}"/>
              </a:ext>
            </a:extLst>
          </p:cNvPr>
          <p:cNvSpPr/>
          <p:nvPr/>
        </p:nvSpPr>
        <p:spPr>
          <a:xfrm>
            <a:off x="5548312" y="6134101"/>
            <a:ext cx="1014413" cy="723900"/>
          </a:xfrm>
          <a:prstGeom prst="rect">
            <a:avLst/>
          </a:prstGeom>
          <a:solidFill>
            <a:srgbClr val="0E181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429D4C-C378-06D3-1065-4E9123DC7F19}"/>
              </a:ext>
            </a:extLst>
          </p:cNvPr>
          <p:cNvSpPr/>
          <p:nvPr/>
        </p:nvSpPr>
        <p:spPr>
          <a:xfrm>
            <a:off x="6562725" y="0"/>
            <a:ext cx="5629275" cy="6858000"/>
          </a:xfrm>
          <a:prstGeom prst="rect">
            <a:avLst/>
          </a:prstGeom>
          <a:solidFill>
            <a:srgbClr val="239D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99285AD-0322-1AD3-D9FE-A7D938C558AE}"/>
              </a:ext>
            </a:extLst>
          </p:cNvPr>
          <p:cNvSpPr/>
          <p:nvPr/>
        </p:nvSpPr>
        <p:spPr>
          <a:xfrm>
            <a:off x="1297763" y="0"/>
            <a:ext cx="4439151" cy="706804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F4FD45D-281F-4E1B-CB61-D86E9312DC4C}"/>
              </a:ext>
            </a:extLst>
          </p:cNvPr>
          <p:cNvSpPr/>
          <p:nvPr/>
        </p:nvSpPr>
        <p:spPr>
          <a:xfrm flipV="1">
            <a:off x="1249171" y="6134100"/>
            <a:ext cx="4299141" cy="723900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5CBE3F4-E8ED-7C5C-7307-5048F0573E0C}"/>
              </a:ext>
            </a:extLst>
          </p:cNvPr>
          <p:cNvSpPr/>
          <p:nvPr/>
        </p:nvSpPr>
        <p:spPr>
          <a:xfrm rot="5400000">
            <a:off x="-945696" y="3647937"/>
            <a:ext cx="4151377" cy="2268749"/>
          </a:xfrm>
          <a:prstGeom prst="triangle">
            <a:avLst>
              <a:gd name="adj" fmla="val 100000"/>
            </a:avLst>
          </a:prstGeom>
          <a:solidFill>
            <a:srgbClr val="008081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resident Donald Trump">
            <a:extLst>
              <a:ext uri="{FF2B5EF4-FFF2-40B4-BE49-F238E27FC236}">
                <a16:creationId xmlns:a16="http://schemas.microsoft.com/office/drawing/2014/main" id="{04A0AD16-35AE-F3F7-4040-29E418107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5" r="19387" b="45259"/>
          <a:stretch/>
        </p:blipFill>
        <p:spPr bwMode="auto">
          <a:xfrm>
            <a:off x="1946166" y="1989291"/>
            <a:ext cx="2428419" cy="28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BC82B7-BAF9-49BE-A366-A29B63AD4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r="10543" b="44868"/>
          <a:stretch/>
        </p:blipFill>
        <p:spPr bwMode="auto">
          <a:xfrm>
            <a:off x="6944126" y="260046"/>
            <a:ext cx="2742401" cy="25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360A46-CCDE-75BE-5F04-6169D9FB3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-1" r="5731" b="25660"/>
          <a:stretch/>
        </p:blipFill>
        <p:spPr bwMode="auto">
          <a:xfrm>
            <a:off x="5070441" y="3554394"/>
            <a:ext cx="2428419" cy="260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4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6035D-5FB0-717A-8B41-9651551D2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BDBA-E8D3-8DF1-A1E2-103F4A07D98B}"/>
              </a:ext>
            </a:extLst>
          </p:cNvPr>
          <p:cNvSpPr txBox="1"/>
          <p:nvPr/>
        </p:nvSpPr>
        <p:spPr>
          <a:xfrm>
            <a:off x="2639923" y="3836432"/>
            <a:ext cx="533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Base Votes + Votes for House of Representative Seats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B4E3-3F2F-8520-C5C0-658C0DB8B2C4}"/>
              </a:ext>
            </a:extLst>
          </p:cNvPr>
          <p:cNvSpPr txBox="1"/>
          <p:nvPr/>
        </p:nvSpPr>
        <p:spPr>
          <a:xfrm>
            <a:off x="3421293" y="203847"/>
            <a:ext cx="5349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Electoral College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A50D7-AB29-5108-C0A3-FB34F1EA6DCF}"/>
              </a:ext>
            </a:extLst>
          </p:cNvPr>
          <p:cNvSpPr txBox="1"/>
          <p:nvPr/>
        </p:nvSpPr>
        <p:spPr>
          <a:xfrm>
            <a:off x="2639923" y="1811893"/>
            <a:ext cx="6511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vote per Senate seat + Seats in the House of Representatives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 Votes per State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Rest of the votes distributed equivalent to population</a:t>
            </a:r>
          </a:p>
          <a:p>
            <a:r>
              <a:rPr lang="en-US" dirty="0">
                <a:sym typeface="Wingdings" panose="05000000000000000000" pitchFamily="2" charset="2"/>
              </a:rPr>
              <a:t>(Washington D.C. has three votes )</a:t>
            </a:r>
          </a:p>
        </p:txBody>
      </p:sp>
    </p:spTree>
    <p:extLst>
      <p:ext uri="{BB962C8B-B14F-4D97-AF65-F5344CB8AC3E}">
        <p14:creationId xmlns:p14="http://schemas.microsoft.com/office/powerpoint/2010/main" val="22001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527F1-08E4-D995-F74C-5B5502956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D2B405-5339-8279-90E9-CC256170561F}"/>
              </a:ext>
            </a:extLst>
          </p:cNvPr>
          <p:cNvSpPr txBox="1"/>
          <p:nvPr/>
        </p:nvSpPr>
        <p:spPr>
          <a:xfrm>
            <a:off x="1552575" y="1790700"/>
            <a:ext cx="533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Base </a:t>
            </a:r>
            <a:r>
              <a:rPr lang="en-US" dirty="0">
                <a:solidFill>
                  <a:srgbClr val="FF0000"/>
                </a:solidFill>
              </a:rPr>
              <a:t>Votes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Votes</a:t>
            </a:r>
            <a:r>
              <a:rPr lang="en-US" dirty="0"/>
              <a:t> for House of Representative Seats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86E7ED0-095B-466B-D4DD-3C0FAF350609}"/>
              </a:ext>
            </a:extLst>
          </p:cNvPr>
          <p:cNvSpPr/>
          <p:nvPr/>
        </p:nvSpPr>
        <p:spPr>
          <a:xfrm>
            <a:off x="3801225" y="2184242"/>
            <a:ext cx="419100" cy="6096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B915F-98A5-7A78-E40F-B8456A3576EF}"/>
              </a:ext>
            </a:extLst>
          </p:cNvPr>
          <p:cNvSpPr txBox="1"/>
          <p:nvPr/>
        </p:nvSpPr>
        <p:spPr>
          <a:xfrm>
            <a:off x="1552575" y="2793842"/>
            <a:ext cx="57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Base </a:t>
            </a:r>
            <a:r>
              <a:rPr lang="en-US" dirty="0">
                <a:solidFill>
                  <a:srgbClr val="FF0000"/>
                </a:solidFill>
              </a:rPr>
              <a:t>Electors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Electors</a:t>
            </a:r>
            <a:r>
              <a:rPr lang="en-US" dirty="0"/>
              <a:t> for House of Representative Seats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6348B9-FCE0-91F9-3D92-35149C3E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43" y="3494295"/>
            <a:ext cx="7422601" cy="2608154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4A7FABE9-0B4B-DFDC-61BD-D684091CD943}"/>
              </a:ext>
            </a:extLst>
          </p:cNvPr>
          <p:cNvSpPr/>
          <p:nvPr/>
        </p:nvSpPr>
        <p:spPr>
          <a:xfrm rot="7082887">
            <a:off x="7421654" y="4954565"/>
            <a:ext cx="584462" cy="93325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B49B1D-A67E-C9E0-F4B1-9800EA6FF744}"/>
              </a:ext>
            </a:extLst>
          </p:cNvPr>
          <p:cNvSpPr txBox="1"/>
          <p:nvPr/>
        </p:nvSpPr>
        <p:spPr>
          <a:xfrm>
            <a:off x="7633378" y="5713849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C084D-7263-2BFB-B82C-0DAD4DE99873}"/>
              </a:ext>
            </a:extLst>
          </p:cNvPr>
          <p:cNvSpPr txBox="1"/>
          <p:nvPr/>
        </p:nvSpPr>
        <p:spPr>
          <a:xfrm>
            <a:off x="3421293" y="203847"/>
            <a:ext cx="5349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Electoral College</a:t>
            </a:r>
          </a:p>
        </p:txBody>
      </p:sp>
    </p:spTree>
    <p:extLst>
      <p:ext uri="{BB962C8B-B14F-4D97-AF65-F5344CB8AC3E}">
        <p14:creationId xmlns:p14="http://schemas.microsoft.com/office/powerpoint/2010/main" val="150338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32112D-14B1-08C8-1882-9221C0FB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7150DC5-E175-9ECD-398B-E37F4AE1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0" b="88000" l="34550" r="63450">
                        <a14:foregroundMark x1="49800" y1="34400" x2="48550" y2="42200"/>
                        <a14:foregroundMark x1="46850" y1="28400" x2="46050" y2="32200"/>
                        <a14:foregroundMark x1="47800" y1="28200" x2="46400" y2="34750"/>
                        <a14:foregroundMark x1="45400" y1="27650" x2="44350" y2="33750"/>
                        <a14:foregroundMark x1="43450" y1="30500" x2="42500" y2="38400"/>
                        <a14:foregroundMark x1="42600" y1="31450" x2="49450" y2="26250"/>
                        <a14:foregroundMark x1="42800" y1="29600" x2="51550" y2="42100"/>
                        <a14:foregroundMark x1="51550" y1="42100" x2="46600" y2="43650"/>
                        <a14:foregroundMark x1="47300" y1="42000" x2="43150" y2="36450"/>
                        <a14:foregroundMark x1="50100" y1="28550" x2="45550" y2="84750"/>
                        <a14:foregroundMark x1="45550" y1="84750" x2="46050" y2="83750"/>
                        <a14:foregroundMark x1="48700" y1="56350" x2="46100" y2="74850"/>
                        <a14:foregroundMark x1="49650" y1="62250" x2="42900" y2="85300"/>
                        <a14:foregroundMark x1="49150" y1="69500" x2="50200" y2="88000"/>
                        <a14:foregroundMark x1="49100" y1="63300" x2="51950" y2="87200"/>
                        <a14:foregroundMark x1="46100" y1="63400" x2="48800" y2="82800"/>
                        <a14:foregroundMark x1="34900" y1="66550" x2="47350" y2="57000"/>
                        <a14:foregroundMark x1="47350" y1="57000" x2="59400" y2="64600"/>
                        <a14:foregroundMark x1="59502" y1="64294" x2="60300" y2="61900"/>
                        <a14:foregroundMark x1="52800" y1="87250" x2="46150" y2="73600"/>
                        <a14:foregroundMark x1="46150" y1="73600" x2="47450" y2="51600"/>
                        <a14:foregroundMark x1="47450" y1="51600" x2="37100" y2="65400"/>
                        <a14:foregroundMark x1="37100" y1="65400" x2="47650" y2="52250"/>
                        <a14:foregroundMark x1="47650" y1="52250" x2="56950" y2="63300"/>
                        <a14:foregroundMark x1="56950" y1="63300" x2="49550" y2="50650"/>
                        <a14:foregroundMark x1="49550" y1="50650" x2="55600" y2="36000"/>
                        <a14:foregroundMark x1="55600" y1="36000" x2="40400" y2="37100"/>
                        <a14:foregroundMark x1="40400" y1="37100" x2="34550" y2="51400"/>
                        <a14:foregroundMark x1="34550" y1="51400" x2="59750" y2="49050"/>
                        <a14:foregroundMark x1="59750" y1="49050" x2="44100" y2="49500"/>
                        <a14:foregroundMark x1="44100" y1="49500" x2="55200" y2="39300"/>
                        <a14:foregroundMark x1="55200" y1="39300" x2="48600" y2="43550"/>
                        <a14:backgroundMark x1="63150" y1="60500" x2="63150" y2="60500"/>
                        <a14:backgroundMark x1="63150" y1="60050" x2="61650" y2="61250"/>
                        <a14:backgroundMark x1="64250" y1="60400" x2="62050" y2="62350"/>
                        <a14:backgroundMark x1="63700" y1="60800" x2="59450" y2="65900"/>
                        <a14:backgroundMark x1="60500" y1="64950" x2="59650" y2="66050"/>
                        <a14:backgroundMark x1="63950" y1="59450" x2="62700" y2="61750"/>
                        <a14:backgroundMark x1="64450" y1="59300" x2="64600" y2="59300"/>
                        <a14:backgroundMark x1="60100" y1="64600" x2="60300" y2="64950"/>
                        <a14:backgroundMark x1="58950" y1="66400" x2="60900" y2="65000"/>
                        <a14:backgroundMark x1="59700" y1="66050" x2="59200" y2="64300"/>
                        <a14:backgroundMark x1="58750" y1="65900" x2="59550" y2="64650"/>
                        <a14:backgroundMark x1="59000" y1="65750" x2="58250" y2="65900"/>
                        <a14:backgroundMark x1="60100" y1="65750" x2="59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84" t="25828" r="39622" b="9422"/>
          <a:stretch/>
        </p:blipFill>
        <p:spPr>
          <a:xfrm>
            <a:off x="2406414" y="3643434"/>
            <a:ext cx="191746" cy="449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6F72AC-B022-DE05-4E49-2F1327D5A33A}"/>
              </a:ext>
            </a:extLst>
          </p:cNvPr>
          <p:cNvSpPr txBox="1"/>
          <p:nvPr/>
        </p:nvSpPr>
        <p:spPr>
          <a:xfrm>
            <a:off x="1552575" y="1790700"/>
            <a:ext cx="533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Base </a:t>
            </a:r>
            <a:r>
              <a:rPr lang="en-US" dirty="0">
                <a:solidFill>
                  <a:srgbClr val="FF0000"/>
                </a:solidFill>
              </a:rPr>
              <a:t>Votes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Votes</a:t>
            </a:r>
            <a:r>
              <a:rPr lang="en-US" dirty="0"/>
              <a:t> for House of Representative Seats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E6C723-0A60-769C-EED3-EEA82B3BA6DE}"/>
              </a:ext>
            </a:extLst>
          </p:cNvPr>
          <p:cNvSpPr/>
          <p:nvPr/>
        </p:nvSpPr>
        <p:spPr>
          <a:xfrm>
            <a:off x="3801225" y="2184242"/>
            <a:ext cx="419100" cy="6096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15413-70BD-4288-13C1-EF7547D3C851}"/>
              </a:ext>
            </a:extLst>
          </p:cNvPr>
          <p:cNvSpPr txBox="1"/>
          <p:nvPr/>
        </p:nvSpPr>
        <p:spPr>
          <a:xfrm>
            <a:off x="1552575" y="2793842"/>
            <a:ext cx="57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Base </a:t>
            </a:r>
            <a:r>
              <a:rPr lang="en-US" dirty="0">
                <a:solidFill>
                  <a:srgbClr val="FF0000"/>
                </a:solidFill>
              </a:rPr>
              <a:t>Electors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Electors</a:t>
            </a:r>
            <a:r>
              <a:rPr lang="en-US" dirty="0"/>
              <a:t> for House of Representative Seats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14CC625-E30C-CC16-A2C4-8079457EA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96" y="3427652"/>
            <a:ext cx="2025544" cy="761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EA03E-2FE6-8AFB-B90C-EB4FC5347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96" y="4181216"/>
            <a:ext cx="2025544" cy="781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421300-21A0-A07B-DEB8-F6A345F8E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96" y="4962958"/>
            <a:ext cx="2025544" cy="78174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839D432-45CF-6AA5-1B37-6E4A92D130B7}"/>
              </a:ext>
            </a:extLst>
          </p:cNvPr>
          <p:cNvSpPr/>
          <p:nvPr/>
        </p:nvSpPr>
        <p:spPr>
          <a:xfrm>
            <a:off x="3801225" y="4617527"/>
            <a:ext cx="1719072" cy="57101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80A3D5-8E19-D340-B0A8-C741A5A5A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8" t="25930" r="36596" b="9466"/>
          <a:stretch/>
        </p:blipFill>
        <p:spPr>
          <a:xfrm>
            <a:off x="5770750" y="3772774"/>
            <a:ext cx="996337" cy="2058732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587B9DC-CDA0-6B4F-BBDE-562EE6E0F5A3}"/>
              </a:ext>
            </a:extLst>
          </p:cNvPr>
          <p:cNvSpPr/>
          <p:nvPr/>
        </p:nvSpPr>
        <p:spPr>
          <a:xfrm>
            <a:off x="6767087" y="3595638"/>
            <a:ext cx="1771791" cy="777774"/>
          </a:xfrm>
          <a:prstGeom prst="wedgeEllipseCallout">
            <a:avLst>
              <a:gd name="adj1" fmla="val -76329"/>
              <a:gd name="adj2" fmla="val 54692"/>
            </a:avLst>
          </a:prstGeom>
          <a:solidFill>
            <a:srgbClr val="15A3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Haha, I won!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02FA34-8238-7645-C7BB-AF82A16C7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96" y="5744700"/>
            <a:ext cx="2025544" cy="7817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23B7BF-8D01-55AD-26B0-F485963731B3}"/>
              </a:ext>
            </a:extLst>
          </p:cNvPr>
          <p:cNvSpPr txBox="1"/>
          <p:nvPr/>
        </p:nvSpPr>
        <p:spPr>
          <a:xfrm>
            <a:off x="7786403" y="409575"/>
            <a:ext cx="3649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electors instead of direct votes?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ECE2A-CA51-11AD-B092-C70DC76F9EF5}"/>
              </a:ext>
            </a:extLst>
          </p:cNvPr>
          <p:cNvSpPr txBox="1"/>
          <p:nvPr/>
        </p:nvSpPr>
        <p:spPr>
          <a:xfrm>
            <a:off x="7786403" y="842039"/>
            <a:ext cx="401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Information transfer was hard in 1787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12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3592D5-613E-5AFF-17ED-1DC1FADB1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FFC058A-BE33-A776-5E6D-D1E175DAAA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EC5"/>
          </a:solidFill>
          <a:ln>
            <a:solidFill>
              <a:srgbClr val="FFEE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10F0A-A893-C216-0FED-2E26AEB8934B}"/>
              </a:ext>
            </a:extLst>
          </p:cNvPr>
          <p:cNvSpPr txBox="1"/>
          <p:nvPr/>
        </p:nvSpPr>
        <p:spPr>
          <a:xfrm>
            <a:off x="2189157" y="469728"/>
            <a:ext cx="1230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Why This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F6D553-E710-D24C-5DD1-8BD16204B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0" b="88000" l="34550" r="63450">
                        <a14:foregroundMark x1="49800" y1="34400" x2="48550" y2="42200"/>
                        <a14:foregroundMark x1="46850" y1="28400" x2="46050" y2="32200"/>
                        <a14:foregroundMark x1="47800" y1="28200" x2="46400" y2="34750"/>
                        <a14:foregroundMark x1="45400" y1="27650" x2="44350" y2="33750"/>
                        <a14:foregroundMark x1="43450" y1="30500" x2="42500" y2="38400"/>
                        <a14:foregroundMark x1="42600" y1="31450" x2="49450" y2="26250"/>
                        <a14:foregroundMark x1="42800" y1="29600" x2="51550" y2="42100"/>
                        <a14:foregroundMark x1="51550" y1="42100" x2="46600" y2="43650"/>
                        <a14:foregroundMark x1="47300" y1="42000" x2="43150" y2="36450"/>
                        <a14:foregroundMark x1="50100" y1="28550" x2="45550" y2="84750"/>
                        <a14:foregroundMark x1="45550" y1="84750" x2="46050" y2="83750"/>
                        <a14:foregroundMark x1="48700" y1="56350" x2="46100" y2="74850"/>
                        <a14:foregroundMark x1="49650" y1="62250" x2="42900" y2="85300"/>
                        <a14:foregroundMark x1="49150" y1="69500" x2="50200" y2="88000"/>
                        <a14:foregroundMark x1="49100" y1="63300" x2="51950" y2="87200"/>
                        <a14:foregroundMark x1="46100" y1="63400" x2="48800" y2="82800"/>
                        <a14:foregroundMark x1="34900" y1="66550" x2="47350" y2="57000"/>
                        <a14:foregroundMark x1="47350" y1="57000" x2="59400" y2="64600"/>
                        <a14:foregroundMark x1="59502" y1="64294" x2="60300" y2="61900"/>
                        <a14:foregroundMark x1="52800" y1="87250" x2="46150" y2="73600"/>
                        <a14:foregroundMark x1="46150" y1="73600" x2="47450" y2="51600"/>
                        <a14:foregroundMark x1="47450" y1="51600" x2="37100" y2="65400"/>
                        <a14:foregroundMark x1="37100" y1="65400" x2="47650" y2="52250"/>
                        <a14:foregroundMark x1="47650" y1="52250" x2="56950" y2="63300"/>
                        <a14:foregroundMark x1="56950" y1="63300" x2="49550" y2="50650"/>
                        <a14:foregroundMark x1="49550" y1="50650" x2="55600" y2="36000"/>
                        <a14:foregroundMark x1="55600" y1="36000" x2="40400" y2="37100"/>
                        <a14:foregroundMark x1="40400" y1="37100" x2="34550" y2="51400"/>
                        <a14:foregroundMark x1="34550" y1="51400" x2="59750" y2="49050"/>
                        <a14:foregroundMark x1="59750" y1="49050" x2="44100" y2="49500"/>
                        <a14:foregroundMark x1="44100" y1="49500" x2="55200" y2="39300"/>
                        <a14:foregroundMark x1="55200" y1="39300" x2="48600" y2="43550"/>
                        <a14:backgroundMark x1="63150" y1="60500" x2="63150" y2="60500"/>
                        <a14:backgroundMark x1="63150" y1="60050" x2="61650" y2="61250"/>
                        <a14:backgroundMark x1="64250" y1="60400" x2="62050" y2="62350"/>
                        <a14:backgroundMark x1="63700" y1="60800" x2="59450" y2="65900"/>
                        <a14:backgroundMark x1="60500" y1="64950" x2="59650" y2="66050"/>
                        <a14:backgroundMark x1="63950" y1="59450" x2="62700" y2="61750"/>
                        <a14:backgroundMark x1="64450" y1="59300" x2="64600" y2="59300"/>
                        <a14:backgroundMark x1="60100" y1="64600" x2="60300" y2="64950"/>
                        <a14:backgroundMark x1="58950" y1="66400" x2="60900" y2="65000"/>
                        <a14:backgroundMark x1="59700" y1="66050" x2="59200" y2="64300"/>
                        <a14:backgroundMark x1="58750" y1="65900" x2="59550" y2="64650"/>
                        <a14:backgroundMark x1="59000" y1="65750" x2="58250" y2="65900"/>
                        <a14:backgroundMark x1="60100" y1="65750" x2="59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84" t="25828" r="39622" b="9422"/>
          <a:stretch/>
        </p:blipFill>
        <p:spPr>
          <a:xfrm>
            <a:off x="2266959" y="1747245"/>
            <a:ext cx="153187" cy="359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B311E9-95A7-CB59-470C-5B45A7A27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41" y="1531462"/>
            <a:ext cx="1618216" cy="608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261634-DFD6-4D1C-0FC7-DA5EF9CAE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1" y="2139526"/>
            <a:ext cx="1618216" cy="6245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72C5D7-DF37-E166-B37D-8BEFCBF7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1" y="2747590"/>
            <a:ext cx="1618216" cy="62453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E392689-E93C-6DC6-686D-E3531A8554DC}"/>
              </a:ext>
            </a:extLst>
          </p:cNvPr>
          <p:cNvSpPr/>
          <p:nvPr/>
        </p:nvSpPr>
        <p:spPr>
          <a:xfrm>
            <a:off x="2625932" y="2475157"/>
            <a:ext cx="1112756" cy="44004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145305-4CDC-FFCD-1098-0F2933128D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8" t="25930" r="36596" b="9466"/>
          <a:stretch/>
        </p:blipFill>
        <p:spPr>
          <a:xfrm>
            <a:off x="4223920" y="1840737"/>
            <a:ext cx="719301" cy="14862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BCC30A-4DF8-F6E6-CB23-E4562E5CF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1" y="3372127"/>
            <a:ext cx="1618216" cy="6245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6DAEF9-1FD7-7F9D-6B4E-0218C45D54CB}"/>
              </a:ext>
            </a:extLst>
          </p:cNvPr>
          <p:cNvSpPr txBox="1"/>
          <p:nvPr/>
        </p:nvSpPr>
        <p:spPr>
          <a:xfrm>
            <a:off x="8239150" y="469728"/>
            <a:ext cx="122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 this?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4C7ED8-89B3-B79C-8479-C654AE7278EB}"/>
              </a:ext>
            </a:extLst>
          </p:cNvPr>
          <p:cNvGrpSpPr/>
          <p:nvPr/>
        </p:nvGrpSpPr>
        <p:grpSpPr>
          <a:xfrm>
            <a:off x="6407684" y="1307970"/>
            <a:ext cx="4531729" cy="2688063"/>
            <a:chOff x="5258771" y="2469898"/>
            <a:chExt cx="8242300" cy="3937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A9B541-A454-AEE3-8D95-B68722F32A8A}"/>
                </a:ext>
              </a:extLst>
            </p:cNvPr>
            <p:cNvSpPr/>
            <p:nvPr/>
          </p:nvSpPr>
          <p:spPr>
            <a:xfrm>
              <a:off x="5258771" y="2469898"/>
              <a:ext cx="8242300" cy="3937000"/>
            </a:xfrm>
            <a:prstGeom prst="rect">
              <a:avLst/>
            </a:prstGeom>
            <a:solidFill>
              <a:srgbClr val="FFEE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AB4B5A-0ADB-A785-1716-B9B3799BF414}"/>
                </a:ext>
              </a:extLst>
            </p:cNvPr>
            <p:cNvSpPr/>
            <p:nvPr/>
          </p:nvSpPr>
          <p:spPr>
            <a:xfrm>
              <a:off x="5814395" y="3553970"/>
              <a:ext cx="43561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871744-98AB-C178-2486-8DA0EAD36777}"/>
                </a:ext>
              </a:extLst>
            </p:cNvPr>
            <p:cNvSpPr/>
            <p:nvPr/>
          </p:nvSpPr>
          <p:spPr>
            <a:xfrm>
              <a:off x="7992445" y="3553970"/>
              <a:ext cx="4356100" cy="482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FC72BC1D-9C82-E77C-AAEA-CAB894DDFDB9}"/>
                </a:ext>
              </a:extLst>
            </p:cNvPr>
            <p:cNvSpPr/>
            <p:nvPr/>
          </p:nvSpPr>
          <p:spPr>
            <a:xfrm rot="14976007">
              <a:off x="8522115" y="4348699"/>
              <a:ext cx="1524000" cy="922529"/>
            </a:xfrm>
            <a:prstGeom prst="rightArrow">
              <a:avLst>
                <a:gd name="adj1" fmla="val 50000"/>
                <a:gd name="adj2" fmla="val 81822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C08465E-0741-3EC4-FB8B-28B05066A24B}"/>
              </a:ext>
            </a:extLst>
          </p:cNvPr>
          <p:cNvSpPr txBox="1"/>
          <p:nvPr/>
        </p:nvSpPr>
        <p:spPr>
          <a:xfrm>
            <a:off x="8565947" y="3392542"/>
            <a:ext cx="120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Winner!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9C75D7-1170-46D0-732D-4BD0FDB2C1A6}"/>
              </a:ext>
            </a:extLst>
          </p:cNvPr>
          <p:cNvSpPr txBox="1"/>
          <p:nvPr/>
        </p:nvSpPr>
        <p:spPr>
          <a:xfrm>
            <a:off x="6889413" y="2008313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B1951-785E-1F09-3756-CC08804B396B}"/>
              </a:ext>
            </a:extLst>
          </p:cNvPr>
          <p:cNvSpPr txBox="1"/>
          <p:nvPr/>
        </p:nvSpPr>
        <p:spPr>
          <a:xfrm>
            <a:off x="8490259" y="2048141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92B6F-C0EE-AE66-9EF1-9755AD9D5FD9}"/>
              </a:ext>
            </a:extLst>
          </p:cNvPr>
          <p:cNvSpPr txBox="1"/>
          <p:nvPr/>
        </p:nvSpPr>
        <p:spPr>
          <a:xfrm>
            <a:off x="7647946" y="1409965"/>
            <a:ext cx="194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Popular Vote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C9E116-5AED-DF68-4CCB-4D9F67819D67}"/>
              </a:ext>
            </a:extLst>
          </p:cNvPr>
          <p:cNvSpPr txBox="1"/>
          <p:nvPr/>
        </p:nvSpPr>
        <p:spPr>
          <a:xfrm>
            <a:off x="1998482" y="5326538"/>
            <a:ext cx="704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Information transfer was hard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Prevents an domination of few most populated states</a:t>
            </a:r>
          </a:p>
        </p:txBody>
      </p:sp>
    </p:spTree>
    <p:extLst>
      <p:ext uri="{BB962C8B-B14F-4D97-AF65-F5344CB8AC3E}">
        <p14:creationId xmlns:p14="http://schemas.microsoft.com/office/powerpoint/2010/main" val="148150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BCE21-8C81-FD41-BEA0-C6B790C28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18EA689-949D-C9B0-9453-CDA29365DC97}"/>
              </a:ext>
            </a:extLst>
          </p:cNvPr>
          <p:cNvSpPr/>
          <p:nvPr/>
        </p:nvSpPr>
        <p:spPr>
          <a:xfrm rot="3916734">
            <a:off x="11489231" y="-3807811"/>
            <a:ext cx="12192000" cy="6858000"/>
          </a:xfrm>
          <a:prstGeom prst="rect">
            <a:avLst/>
          </a:prstGeom>
          <a:solidFill>
            <a:srgbClr val="FFEEC5"/>
          </a:solidFill>
          <a:ln>
            <a:solidFill>
              <a:srgbClr val="FFEE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C751A1-604E-4B21-AD72-26A23696C0A2}"/>
              </a:ext>
            </a:extLst>
          </p:cNvPr>
          <p:cNvSpPr txBox="1"/>
          <p:nvPr/>
        </p:nvSpPr>
        <p:spPr>
          <a:xfrm rot="3916734">
            <a:off x="13678388" y="-3338083"/>
            <a:ext cx="1230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Why This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624C824-745E-3149-2228-001A467D9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0" b="88000" l="34550" r="63450">
                        <a14:foregroundMark x1="49800" y1="34400" x2="48550" y2="42200"/>
                        <a14:foregroundMark x1="46850" y1="28400" x2="46050" y2="32200"/>
                        <a14:foregroundMark x1="47800" y1="28200" x2="46400" y2="34750"/>
                        <a14:foregroundMark x1="45400" y1="27650" x2="44350" y2="33750"/>
                        <a14:foregroundMark x1="43450" y1="30500" x2="42500" y2="38400"/>
                        <a14:foregroundMark x1="42600" y1="31450" x2="49450" y2="26250"/>
                        <a14:foregroundMark x1="42800" y1="29600" x2="51550" y2="42100"/>
                        <a14:foregroundMark x1="51550" y1="42100" x2="46600" y2="43650"/>
                        <a14:foregroundMark x1="47300" y1="42000" x2="43150" y2="36450"/>
                        <a14:foregroundMark x1="50100" y1="28550" x2="45550" y2="84750"/>
                        <a14:foregroundMark x1="45550" y1="84750" x2="46050" y2="83750"/>
                        <a14:foregroundMark x1="48700" y1="56350" x2="46100" y2="74850"/>
                        <a14:foregroundMark x1="49650" y1="62250" x2="42900" y2="85300"/>
                        <a14:foregroundMark x1="49150" y1="69500" x2="50200" y2="88000"/>
                        <a14:foregroundMark x1="49100" y1="63300" x2="51950" y2="87200"/>
                        <a14:foregroundMark x1="46100" y1="63400" x2="48800" y2="82800"/>
                        <a14:foregroundMark x1="34900" y1="66550" x2="47350" y2="57000"/>
                        <a14:foregroundMark x1="47350" y1="57000" x2="59400" y2="64600"/>
                        <a14:foregroundMark x1="59502" y1="64294" x2="60300" y2="61900"/>
                        <a14:foregroundMark x1="52800" y1="87250" x2="46150" y2="73600"/>
                        <a14:foregroundMark x1="46150" y1="73600" x2="47450" y2="51600"/>
                        <a14:foregroundMark x1="47450" y1="51600" x2="37100" y2="65400"/>
                        <a14:foregroundMark x1="37100" y1="65400" x2="47650" y2="52250"/>
                        <a14:foregroundMark x1="47650" y1="52250" x2="56950" y2="63300"/>
                        <a14:foregroundMark x1="56950" y1="63300" x2="49550" y2="50650"/>
                        <a14:foregroundMark x1="49550" y1="50650" x2="55600" y2="36000"/>
                        <a14:foregroundMark x1="55600" y1="36000" x2="40400" y2="37100"/>
                        <a14:foregroundMark x1="40400" y1="37100" x2="34550" y2="51400"/>
                        <a14:foregroundMark x1="34550" y1="51400" x2="59750" y2="49050"/>
                        <a14:foregroundMark x1="59750" y1="49050" x2="44100" y2="49500"/>
                        <a14:foregroundMark x1="44100" y1="49500" x2="55200" y2="39300"/>
                        <a14:foregroundMark x1="55200" y1="39300" x2="48600" y2="43550"/>
                        <a14:backgroundMark x1="63150" y1="60500" x2="63150" y2="60500"/>
                        <a14:backgroundMark x1="63150" y1="60050" x2="61650" y2="61250"/>
                        <a14:backgroundMark x1="64250" y1="60400" x2="62050" y2="62350"/>
                        <a14:backgroundMark x1="63700" y1="60800" x2="59450" y2="65900"/>
                        <a14:backgroundMark x1="60500" y1="64950" x2="59650" y2="66050"/>
                        <a14:backgroundMark x1="63950" y1="59450" x2="62700" y2="61750"/>
                        <a14:backgroundMark x1="64450" y1="59300" x2="64600" y2="59300"/>
                        <a14:backgroundMark x1="60100" y1="64600" x2="60300" y2="64950"/>
                        <a14:backgroundMark x1="58950" y1="66400" x2="60900" y2="65000"/>
                        <a14:backgroundMark x1="59700" y1="66050" x2="59200" y2="64300"/>
                        <a14:backgroundMark x1="58750" y1="65900" x2="59550" y2="64650"/>
                        <a14:backgroundMark x1="59000" y1="65750" x2="58250" y2="65900"/>
                        <a14:backgroundMark x1="60100" y1="65750" x2="59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84" t="25828" r="39622" b="9422"/>
          <a:stretch/>
        </p:blipFill>
        <p:spPr>
          <a:xfrm rot="3916734">
            <a:off x="13756190" y="-2060566"/>
            <a:ext cx="153187" cy="3594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AB9818F-FF08-530E-8F58-6C1F8CF16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16734">
            <a:off x="12317172" y="-2276349"/>
            <a:ext cx="1618216" cy="6080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214A76-5876-5BD8-16C1-4D3EE8E95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16734">
            <a:off x="12317172" y="-1668285"/>
            <a:ext cx="1618216" cy="6245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3CE1E5E-69E6-781A-62D9-6C7736EDE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16734">
            <a:off x="12317172" y="-1060221"/>
            <a:ext cx="1618216" cy="624537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893A3C6D-CD33-59DD-A589-AD63208BA9D8}"/>
              </a:ext>
            </a:extLst>
          </p:cNvPr>
          <p:cNvSpPr/>
          <p:nvPr/>
        </p:nvSpPr>
        <p:spPr>
          <a:xfrm rot="3916734">
            <a:off x="14115163" y="-1332654"/>
            <a:ext cx="1112756" cy="44004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2B8B3B2-6CFA-8AD5-D64B-9ABBFF306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8" t="25930" r="36596" b="9466"/>
          <a:stretch/>
        </p:blipFill>
        <p:spPr>
          <a:xfrm rot="3916734">
            <a:off x="15713151" y="-1967074"/>
            <a:ext cx="719301" cy="148629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202A70B-BAB9-C91C-C4A5-902693FB2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16734">
            <a:off x="12317172" y="-435684"/>
            <a:ext cx="1618216" cy="62453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52A450-AD03-01A0-4C9B-18665067FFCD}"/>
              </a:ext>
            </a:extLst>
          </p:cNvPr>
          <p:cNvSpPr txBox="1"/>
          <p:nvPr/>
        </p:nvSpPr>
        <p:spPr>
          <a:xfrm rot="3916734">
            <a:off x="19728381" y="-3338083"/>
            <a:ext cx="122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 this?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B08D73-CF0C-5EA1-58A4-4B304EF5D4A0}"/>
              </a:ext>
            </a:extLst>
          </p:cNvPr>
          <p:cNvGrpSpPr/>
          <p:nvPr/>
        </p:nvGrpSpPr>
        <p:grpSpPr>
          <a:xfrm rot="3916734">
            <a:off x="17896915" y="-2499841"/>
            <a:ext cx="4531729" cy="2688063"/>
            <a:chOff x="5258771" y="2469898"/>
            <a:chExt cx="8242300" cy="3937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8188C2-AC73-9323-A92B-5E2D89483086}"/>
                </a:ext>
              </a:extLst>
            </p:cNvPr>
            <p:cNvSpPr/>
            <p:nvPr/>
          </p:nvSpPr>
          <p:spPr>
            <a:xfrm>
              <a:off x="5258771" y="2469898"/>
              <a:ext cx="8242300" cy="3937000"/>
            </a:xfrm>
            <a:prstGeom prst="rect">
              <a:avLst/>
            </a:prstGeom>
            <a:solidFill>
              <a:srgbClr val="FFEE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AE5079-6269-8492-AEC7-95A3AEE1DC11}"/>
                </a:ext>
              </a:extLst>
            </p:cNvPr>
            <p:cNvSpPr/>
            <p:nvPr/>
          </p:nvSpPr>
          <p:spPr>
            <a:xfrm>
              <a:off x="5814395" y="3553970"/>
              <a:ext cx="43561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1472F1C-EBA1-6358-A924-C45718BF0FEA}"/>
                </a:ext>
              </a:extLst>
            </p:cNvPr>
            <p:cNvSpPr/>
            <p:nvPr/>
          </p:nvSpPr>
          <p:spPr>
            <a:xfrm>
              <a:off x="7992445" y="3553970"/>
              <a:ext cx="4356100" cy="482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87FB5B75-EDD1-2AAF-DAE4-0043EC55319A}"/>
                </a:ext>
              </a:extLst>
            </p:cNvPr>
            <p:cNvSpPr/>
            <p:nvPr/>
          </p:nvSpPr>
          <p:spPr>
            <a:xfrm rot="14976007">
              <a:off x="8522115" y="4348699"/>
              <a:ext cx="1524000" cy="922529"/>
            </a:xfrm>
            <a:prstGeom prst="rightArrow">
              <a:avLst>
                <a:gd name="adj1" fmla="val 50000"/>
                <a:gd name="adj2" fmla="val 81822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442177E-91EE-FD9F-AC6E-D36A3EFF3EB7}"/>
              </a:ext>
            </a:extLst>
          </p:cNvPr>
          <p:cNvSpPr txBox="1"/>
          <p:nvPr/>
        </p:nvSpPr>
        <p:spPr>
          <a:xfrm rot="3916734">
            <a:off x="20055178" y="-415269"/>
            <a:ext cx="120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Winner!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13D231-F61A-B50D-E476-7583113228F2}"/>
              </a:ext>
            </a:extLst>
          </p:cNvPr>
          <p:cNvSpPr txBox="1"/>
          <p:nvPr/>
        </p:nvSpPr>
        <p:spPr>
          <a:xfrm rot="3916734">
            <a:off x="18378644" y="-1799498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B236BB-EA81-515D-EDF5-041429708594}"/>
              </a:ext>
            </a:extLst>
          </p:cNvPr>
          <p:cNvSpPr txBox="1"/>
          <p:nvPr/>
        </p:nvSpPr>
        <p:spPr>
          <a:xfrm rot="3916734">
            <a:off x="19979490" y="-175967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99F03-90A3-48FE-6468-BEF101CA8E5A}"/>
              </a:ext>
            </a:extLst>
          </p:cNvPr>
          <p:cNvSpPr txBox="1"/>
          <p:nvPr/>
        </p:nvSpPr>
        <p:spPr>
          <a:xfrm rot="3916734">
            <a:off x="19137177" y="-2397846"/>
            <a:ext cx="194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Popular Vote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45404C-7654-C124-5DA1-20655AC12766}"/>
              </a:ext>
            </a:extLst>
          </p:cNvPr>
          <p:cNvSpPr txBox="1"/>
          <p:nvPr/>
        </p:nvSpPr>
        <p:spPr>
          <a:xfrm rot="3916734">
            <a:off x="13487713" y="1518727"/>
            <a:ext cx="704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Information transfer was hard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Prevents an domination of few most populated states</a:t>
            </a:r>
          </a:p>
        </p:txBody>
      </p:sp>
    </p:spTree>
    <p:extLst>
      <p:ext uri="{BB962C8B-B14F-4D97-AF65-F5344CB8AC3E}">
        <p14:creationId xmlns:p14="http://schemas.microsoft.com/office/powerpoint/2010/main" val="4251770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360C6-90AC-F5D9-C522-4F6839B7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1F591-D670-E219-5C99-67BEF6DB0A20}"/>
              </a:ext>
            </a:extLst>
          </p:cNvPr>
          <p:cNvSpPr txBox="1"/>
          <p:nvPr/>
        </p:nvSpPr>
        <p:spPr>
          <a:xfrm>
            <a:off x="2218944" y="3013501"/>
            <a:ext cx="77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2E31B-E23B-FC2A-07F4-CA3B0D810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5017">
            <a:off x="-5135362" y="6249817"/>
            <a:ext cx="5405183" cy="50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72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5D6B48-A170-2C78-6213-ACA69B27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91892D7-1733-4D60-F734-3750C02A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09" y="763417"/>
            <a:ext cx="5405183" cy="50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AF68AD0-B709-3BE5-9D9D-58D7BE587CCA}"/>
              </a:ext>
            </a:extLst>
          </p:cNvPr>
          <p:cNvSpPr txBox="1"/>
          <p:nvPr/>
        </p:nvSpPr>
        <p:spPr>
          <a:xfrm>
            <a:off x="10971059" y="-67580"/>
            <a:ext cx="77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Any Questions?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896C2E-210F-299F-411A-9FF320AF3B11}"/>
              </a:ext>
            </a:extLst>
          </p:cNvPr>
          <p:cNvSpPr txBox="1"/>
          <p:nvPr/>
        </p:nvSpPr>
        <p:spPr>
          <a:xfrm rot="19095161">
            <a:off x="-4694736" y="1909572"/>
            <a:ext cx="443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Drawbacks of the Electoral College</a:t>
            </a:r>
          </a:p>
        </p:txBody>
      </p:sp>
    </p:spTree>
    <p:extLst>
      <p:ext uri="{BB962C8B-B14F-4D97-AF65-F5344CB8AC3E}">
        <p14:creationId xmlns:p14="http://schemas.microsoft.com/office/powerpoint/2010/main" val="340543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1037E-F29E-1E21-36D4-3BBE56CC8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DC8D0405-61A0-9B97-6F55-78056ED991B6}"/>
              </a:ext>
            </a:extLst>
          </p:cNvPr>
          <p:cNvSpPr txBox="1"/>
          <p:nvPr/>
        </p:nvSpPr>
        <p:spPr>
          <a:xfrm>
            <a:off x="3877764" y="347472"/>
            <a:ext cx="443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Drawbacks of the Electoral College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504B91-4A6A-66BB-A5A1-E668D246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3674">
            <a:off x="13352790" y="944765"/>
            <a:ext cx="5113693" cy="480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77A9FE-303E-934E-47A5-B9B4DE911271}"/>
              </a:ext>
            </a:extLst>
          </p:cNvPr>
          <p:cNvSpPr txBox="1"/>
          <p:nvPr/>
        </p:nvSpPr>
        <p:spPr>
          <a:xfrm>
            <a:off x="1381125" y="1765458"/>
            <a:ext cx="411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+ X Votes per State</a:t>
            </a:r>
          </a:p>
          <a:p>
            <a:r>
              <a:rPr lang="en-US" dirty="0">
                <a:sym typeface="Wingdings" panose="05000000000000000000" pitchFamily="2" charset="2"/>
              </a:rPr>
              <a:t> Not everyone votes the same in a state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797BA-043F-FE9E-F9D6-9CAABBB4C699}"/>
              </a:ext>
            </a:extLst>
          </p:cNvPr>
          <p:cNvSpPr txBox="1"/>
          <p:nvPr/>
        </p:nvSpPr>
        <p:spPr>
          <a:xfrm>
            <a:off x="6950930" y="1411515"/>
            <a:ext cx="385994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First Past the Post Voting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Also known as “Winner takes it all”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(Exceptions: Maine, Nebraska)</a:t>
            </a:r>
          </a:p>
        </p:txBody>
      </p:sp>
    </p:spTree>
    <p:extLst>
      <p:ext uri="{BB962C8B-B14F-4D97-AF65-F5344CB8AC3E}">
        <p14:creationId xmlns:p14="http://schemas.microsoft.com/office/powerpoint/2010/main" val="338761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B5A18-E73D-0E1B-9970-ED0FEA111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D01D1E91-FDB6-FECA-043A-0B35BC67F0CD}"/>
              </a:ext>
            </a:extLst>
          </p:cNvPr>
          <p:cNvSpPr txBox="1"/>
          <p:nvPr/>
        </p:nvSpPr>
        <p:spPr>
          <a:xfrm>
            <a:off x="3877764" y="309372"/>
            <a:ext cx="443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Drawbacks of the Electoral College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3567E-CBC2-1DDA-C636-25BCA26BD8D1}"/>
              </a:ext>
            </a:extLst>
          </p:cNvPr>
          <p:cNvSpPr txBox="1"/>
          <p:nvPr/>
        </p:nvSpPr>
        <p:spPr>
          <a:xfrm>
            <a:off x="1381125" y="1703903"/>
            <a:ext cx="385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First Past the Post Voting</a:t>
            </a:r>
          </a:p>
          <a:p>
            <a:r>
              <a:rPr lang="en-US" dirty="0">
                <a:sym typeface="Wingdings" panose="05000000000000000000" pitchFamily="2" charset="2"/>
              </a:rPr>
              <a:t> Also known as “Winner takes it all”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460C2F-4ABD-FE5D-33E4-24D0FBB67179}"/>
              </a:ext>
            </a:extLst>
          </p:cNvPr>
          <p:cNvSpPr/>
          <p:nvPr/>
        </p:nvSpPr>
        <p:spPr>
          <a:xfrm>
            <a:off x="1562100" y="3495675"/>
            <a:ext cx="21717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316A3-3DA6-5B1A-B976-60C0C2A79D8F}"/>
              </a:ext>
            </a:extLst>
          </p:cNvPr>
          <p:cNvSpPr/>
          <p:nvPr/>
        </p:nvSpPr>
        <p:spPr>
          <a:xfrm>
            <a:off x="1562100" y="3952875"/>
            <a:ext cx="1990725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20B58-E621-907E-7475-537A58596AD3}"/>
              </a:ext>
            </a:extLst>
          </p:cNvPr>
          <p:cNvSpPr/>
          <p:nvPr/>
        </p:nvSpPr>
        <p:spPr>
          <a:xfrm>
            <a:off x="1562100" y="4410075"/>
            <a:ext cx="244792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D6FF83-F92B-AC0A-7FBC-77C8FBA0058F}"/>
              </a:ext>
            </a:extLst>
          </p:cNvPr>
          <p:cNvSpPr/>
          <p:nvPr/>
        </p:nvSpPr>
        <p:spPr>
          <a:xfrm>
            <a:off x="1562100" y="4867275"/>
            <a:ext cx="1685925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A187AE-BFD3-5BA6-2EE9-61983214228E}"/>
              </a:ext>
            </a:extLst>
          </p:cNvPr>
          <p:cNvSpPr/>
          <p:nvPr/>
        </p:nvSpPr>
        <p:spPr>
          <a:xfrm>
            <a:off x="1562100" y="5324475"/>
            <a:ext cx="2105025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6CC97-CC06-26F7-8817-3FE5DEF64308}"/>
              </a:ext>
            </a:extLst>
          </p:cNvPr>
          <p:cNvSpPr txBox="1"/>
          <p:nvPr/>
        </p:nvSpPr>
        <p:spPr>
          <a:xfrm>
            <a:off x="2322705" y="43778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01B91-5475-39D7-0CB3-8F6491B63A42}"/>
              </a:ext>
            </a:extLst>
          </p:cNvPr>
          <p:cNvSpPr txBox="1"/>
          <p:nvPr/>
        </p:nvSpPr>
        <p:spPr>
          <a:xfrm>
            <a:off x="2308417" y="48350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58672-25C6-887A-1A2E-AA0103D8C027}"/>
              </a:ext>
            </a:extLst>
          </p:cNvPr>
          <p:cNvSpPr txBox="1"/>
          <p:nvPr/>
        </p:nvSpPr>
        <p:spPr>
          <a:xfrm>
            <a:off x="2294129" y="52922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8B14F-7EAA-CACF-1733-C2EA218AC712}"/>
              </a:ext>
            </a:extLst>
          </p:cNvPr>
          <p:cNvSpPr txBox="1"/>
          <p:nvPr/>
        </p:nvSpPr>
        <p:spPr>
          <a:xfrm>
            <a:off x="2322705" y="34634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228AE-7604-695D-6FE2-E8B670FF02FC}"/>
              </a:ext>
            </a:extLst>
          </p:cNvPr>
          <p:cNvSpPr txBox="1"/>
          <p:nvPr/>
        </p:nvSpPr>
        <p:spPr>
          <a:xfrm>
            <a:off x="2308417" y="39484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18%</a:t>
            </a:r>
          </a:p>
        </p:txBody>
      </p:sp>
    </p:spTree>
    <p:extLst>
      <p:ext uri="{BB962C8B-B14F-4D97-AF65-F5344CB8AC3E}">
        <p14:creationId xmlns:p14="http://schemas.microsoft.com/office/powerpoint/2010/main" val="3172495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86E788-BFA7-4AB0-6127-760D09E2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B861686C-0228-2EAC-DC6C-02F482BC5087}"/>
              </a:ext>
            </a:extLst>
          </p:cNvPr>
          <p:cNvSpPr txBox="1"/>
          <p:nvPr/>
        </p:nvSpPr>
        <p:spPr>
          <a:xfrm>
            <a:off x="3877764" y="309372"/>
            <a:ext cx="443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Drawbacks of the Electoral College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7A7A0-C8B4-E694-49FF-BB59EB390FB7}"/>
              </a:ext>
            </a:extLst>
          </p:cNvPr>
          <p:cNvSpPr txBox="1"/>
          <p:nvPr/>
        </p:nvSpPr>
        <p:spPr>
          <a:xfrm>
            <a:off x="1381125" y="1703903"/>
            <a:ext cx="385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First Past the Post Voting</a:t>
            </a:r>
          </a:p>
          <a:p>
            <a:r>
              <a:rPr lang="en-US" dirty="0">
                <a:sym typeface="Wingdings" panose="05000000000000000000" pitchFamily="2" charset="2"/>
              </a:rPr>
              <a:t> Also known as “Winner takes it all”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DCBC19-1BFB-BAFB-CB74-159305B7BB63}"/>
              </a:ext>
            </a:extLst>
          </p:cNvPr>
          <p:cNvSpPr/>
          <p:nvPr/>
        </p:nvSpPr>
        <p:spPr>
          <a:xfrm>
            <a:off x="3877764" y="3629025"/>
            <a:ext cx="5457825" cy="10477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7A7BC-4505-F511-0EC5-197028D1C580}"/>
              </a:ext>
            </a:extLst>
          </p:cNvPr>
          <p:cNvSpPr txBox="1"/>
          <p:nvPr/>
        </p:nvSpPr>
        <p:spPr>
          <a:xfrm>
            <a:off x="5801813" y="2978646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Winner!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F6199-09BD-C1F2-B897-F10806AED779}"/>
              </a:ext>
            </a:extLst>
          </p:cNvPr>
          <p:cNvSpPr txBox="1"/>
          <p:nvPr/>
        </p:nvSpPr>
        <p:spPr>
          <a:xfrm>
            <a:off x="6022862" y="39682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520FB-D4BC-E295-FDC9-1002B4274B69}"/>
              </a:ext>
            </a:extLst>
          </p:cNvPr>
          <p:cNvSpPr txBox="1"/>
          <p:nvPr/>
        </p:nvSpPr>
        <p:spPr>
          <a:xfrm>
            <a:off x="3170606" y="5269777"/>
            <a:ext cx="262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1: Minority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D93C3-54C0-3953-0B09-5DE47D111903}"/>
              </a:ext>
            </a:extLst>
          </p:cNvPr>
          <p:cNvSpPr/>
          <p:nvPr/>
        </p:nvSpPr>
        <p:spPr>
          <a:xfrm>
            <a:off x="0" y="0"/>
            <a:ext cx="542925" cy="461665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FBDCCAD-18E3-26FB-3DDA-D47ECE9D27B7}"/>
              </a:ext>
            </a:extLst>
          </p:cNvPr>
          <p:cNvSpPr/>
          <p:nvPr/>
        </p:nvSpPr>
        <p:spPr>
          <a:xfrm>
            <a:off x="5219700" y="1142999"/>
            <a:ext cx="657225" cy="284799"/>
          </a:xfrm>
          <a:prstGeom prst="rect">
            <a:avLst/>
          </a:prstGeom>
          <a:solidFill>
            <a:srgbClr val="0E181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8F0FCA-8F41-A534-8A08-46F7A362339F}"/>
              </a:ext>
            </a:extLst>
          </p:cNvPr>
          <p:cNvSpPr/>
          <p:nvPr/>
        </p:nvSpPr>
        <p:spPr>
          <a:xfrm>
            <a:off x="5079689" y="5443538"/>
            <a:ext cx="657225" cy="235743"/>
          </a:xfrm>
          <a:prstGeom prst="rect">
            <a:avLst/>
          </a:prstGeom>
          <a:solidFill>
            <a:srgbClr val="0E181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044000-C862-52F9-0A7A-ACEE03FA3C25}"/>
              </a:ext>
            </a:extLst>
          </p:cNvPr>
          <p:cNvSpPr/>
          <p:nvPr/>
        </p:nvSpPr>
        <p:spPr>
          <a:xfrm>
            <a:off x="1280160" y="1353312"/>
            <a:ext cx="10652760" cy="4151376"/>
          </a:xfrm>
          <a:prstGeom prst="rect">
            <a:avLst/>
          </a:prstGeom>
          <a:solidFill>
            <a:srgbClr val="239D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E4AB6-AC19-3E11-D220-E85A6930E1C1}"/>
              </a:ext>
            </a:extLst>
          </p:cNvPr>
          <p:cNvSpPr txBox="1"/>
          <p:nvPr/>
        </p:nvSpPr>
        <p:spPr>
          <a:xfrm>
            <a:off x="5391150" y="2686050"/>
            <a:ext cx="60039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The Presidential Election – an Outdated System?</a:t>
            </a:r>
          </a:p>
          <a:p>
            <a:pPr algn="ctr"/>
            <a:endParaRPr lang="en-US" sz="1600" i="1" dirty="0">
              <a:latin typeface="+mj-lt"/>
            </a:endParaRPr>
          </a:p>
          <a:p>
            <a:pPr lvl="2"/>
            <a:r>
              <a:rPr lang="en-US" sz="1600" i="1" dirty="0">
                <a:latin typeface="+mj-lt"/>
              </a:rPr>
              <a:t>A English-GFS</a:t>
            </a:r>
          </a:p>
          <a:p>
            <a:r>
              <a:rPr lang="en-US" dirty="0"/>
              <a:t>	Presented by Yiding Ma</a:t>
            </a:r>
          </a:p>
          <a:p>
            <a:pPr algn="r"/>
            <a:r>
              <a:rPr lang="en-US" i="1" dirty="0"/>
              <a:t>23rd </a:t>
            </a:r>
            <a:r>
              <a:rPr lang="en-US" i="1" dirty="0" err="1"/>
              <a:t>october</a:t>
            </a:r>
            <a:r>
              <a:rPr lang="en-US" i="1" dirty="0"/>
              <a:t>, 2024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AF2384FA-A0AA-4F53-1906-39A606BFED70}"/>
              </a:ext>
            </a:extLst>
          </p:cNvPr>
          <p:cNvSpPr/>
          <p:nvPr/>
        </p:nvSpPr>
        <p:spPr>
          <a:xfrm>
            <a:off x="1437774" y="1143000"/>
            <a:ext cx="4439151" cy="2323246"/>
          </a:xfrm>
          <a:prstGeom prst="parallelogram">
            <a:avLst>
              <a:gd name="adj" fmla="val 103492"/>
            </a:avLst>
          </a:prstGeom>
          <a:solidFill>
            <a:srgbClr val="3BB0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4D4E836F-55C0-4B25-6F76-BFA7CA3F18AB}"/>
              </a:ext>
            </a:extLst>
          </p:cNvPr>
          <p:cNvSpPr/>
          <p:nvPr/>
        </p:nvSpPr>
        <p:spPr>
          <a:xfrm flipV="1">
            <a:off x="1437773" y="3466241"/>
            <a:ext cx="4299141" cy="2213040"/>
          </a:xfrm>
          <a:prstGeom prst="parallelogram">
            <a:avLst>
              <a:gd name="adj" fmla="val 103492"/>
            </a:avLst>
          </a:prstGeom>
          <a:solidFill>
            <a:srgbClr val="3BB0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905C1F5-4C9E-B978-5452-BEB9A88D2830}"/>
              </a:ext>
            </a:extLst>
          </p:cNvPr>
          <p:cNvSpPr/>
          <p:nvPr/>
        </p:nvSpPr>
        <p:spPr>
          <a:xfrm rot="5400000">
            <a:off x="338845" y="2294627"/>
            <a:ext cx="4151377" cy="2268749"/>
          </a:xfrm>
          <a:prstGeom prst="triangle">
            <a:avLst>
              <a:gd name="adj" fmla="val 50600"/>
            </a:avLst>
          </a:prstGeom>
          <a:solidFill>
            <a:srgbClr val="008081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57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423525-EEF9-F6FA-54D2-E3AAC786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DF4CCF-8176-A77F-8DDE-6F590AEF54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BFE669-C61A-1309-19CD-4A6AD1B6BDEF}"/>
              </a:ext>
            </a:extLst>
          </p:cNvPr>
          <p:cNvSpPr/>
          <p:nvPr/>
        </p:nvSpPr>
        <p:spPr>
          <a:xfrm>
            <a:off x="2855475" y="1123950"/>
            <a:ext cx="1260000" cy="126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3CD793-BBBF-0D83-D421-25827214BD14}"/>
              </a:ext>
            </a:extLst>
          </p:cNvPr>
          <p:cNvSpPr/>
          <p:nvPr/>
        </p:nvSpPr>
        <p:spPr>
          <a:xfrm>
            <a:off x="5837475" y="1123950"/>
            <a:ext cx="1260000" cy="12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AC81B-ABC3-28B2-7133-F7BEA3F44354}"/>
              </a:ext>
            </a:extLst>
          </p:cNvPr>
          <p:cNvSpPr/>
          <p:nvPr/>
        </p:nvSpPr>
        <p:spPr>
          <a:xfrm>
            <a:off x="8819475" y="1123950"/>
            <a:ext cx="1260000" cy="126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90E5BD-DC32-0296-AA33-9469D4B5F421}"/>
              </a:ext>
            </a:extLst>
          </p:cNvPr>
          <p:cNvSpPr/>
          <p:nvPr/>
        </p:nvSpPr>
        <p:spPr>
          <a:xfrm>
            <a:off x="1491375" y="3360975"/>
            <a:ext cx="1260000" cy="12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057EA-2286-C231-A5C9-8134F8D0EA6A}"/>
              </a:ext>
            </a:extLst>
          </p:cNvPr>
          <p:cNvSpPr/>
          <p:nvPr/>
        </p:nvSpPr>
        <p:spPr>
          <a:xfrm>
            <a:off x="4388325" y="3360975"/>
            <a:ext cx="1260000" cy="12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5E5968-12FB-1955-344D-5E6AF958CFB2}"/>
              </a:ext>
            </a:extLst>
          </p:cNvPr>
          <p:cNvSpPr/>
          <p:nvPr/>
        </p:nvSpPr>
        <p:spPr>
          <a:xfrm>
            <a:off x="7285275" y="3360975"/>
            <a:ext cx="1260000" cy="126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1AADEF-AA84-A072-6E87-DD416311A27A}"/>
              </a:ext>
            </a:extLst>
          </p:cNvPr>
          <p:cNvSpPr/>
          <p:nvPr/>
        </p:nvSpPr>
        <p:spPr>
          <a:xfrm>
            <a:off x="10182225" y="3360975"/>
            <a:ext cx="1260000" cy="126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4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95A4D5-B174-DD29-C33F-AE6834676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53E36A-E381-5F21-836D-18B228E8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CE646-AFD4-37CD-106F-1B607244F8FA}"/>
              </a:ext>
            </a:extLst>
          </p:cNvPr>
          <p:cNvSpPr/>
          <p:nvPr/>
        </p:nvSpPr>
        <p:spPr>
          <a:xfrm>
            <a:off x="2676525" y="1238250"/>
            <a:ext cx="914400" cy="42227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5707DC-BFC0-F945-66EE-E1217C434939}"/>
              </a:ext>
            </a:extLst>
          </p:cNvPr>
          <p:cNvSpPr/>
          <p:nvPr/>
        </p:nvSpPr>
        <p:spPr>
          <a:xfrm>
            <a:off x="2676525" y="2030412"/>
            <a:ext cx="2171700" cy="422275"/>
          </a:xfrm>
          <a:prstGeom prst="rect">
            <a:avLst/>
          </a:prstGeom>
          <a:solidFill>
            <a:srgbClr val="239D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DAB2C0-E67B-441F-D9EE-607156BD61AF}"/>
              </a:ext>
            </a:extLst>
          </p:cNvPr>
          <p:cNvSpPr/>
          <p:nvPr/>
        </p:nvSpPr>
        <p:spPr>
          <a:xfrm>
            <a:off x="2676525" y="2822574"/>
            <a:ext cx="2314575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B0ECA0-73D5-52D8-0691-745F20715396}"/>
              </a:ext>
            </a:extLst>
          </p:cNvPr>
          <p:cNvSpPr/>
          <p:nvPr/>
        </p:nvSpPr>
        <p:spPr>
          <a:xfrm>
            <a:off x="2676525" y="3614736"/>
            <a:ext cx="1590675" cy="42227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3B7B96-4A50-553F-6851-96E418E74A8F}"/>
              </a:ext>
            </a:extLst>
          </p:cNvPr>
          <p:cNvSpPr/>
          <p:nvPr/>
        </p:nvSpPr>
        <p:spPr>
          <a:xfrm>
            <a:off x="2676525" y="4406898"/>
            <a:ext cx="2524125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318625-CE6B-DD3C-1D5E-6CF086567AA1}"/>
              </a:ext>
            </a:extLst>
          </p:cNvPr>
          <p:cNvSpPr/>
          <p:nvPr/>
        </p:nvSpPr>
        <p:spPr>
          <a:xfrm>
            <a:off x="2676525" y="5199060"/>
            <a:ext cx="1924050" cy="422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EFD9D5-DF23-D87E-CB7E-7E7AAB7EB832}"/>
              </a:ext>
            </a:extLst>
          </p:cNvPr>
          <p:cNvSpPr/>
          <p:nvPr/>
        </p:nvSpPr>
        <p:spPr>
          <a:xfrm>
            <a:off x="2676525" y="5991222"/>
            <a:ext cx="790575" cy="422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65CF4DB-4E25-2F64-2F31-D974D1D79205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1FE491-2603-EEA0-255B-ADB282C75EEC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6B49D44-A2FC-A762-6CCB-B4A6D31AEEB5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6793DA-A753-0F87-184F-67051AD5BA12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0E87EB-891E-6689-35B6-6363C9C716DB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A9F71B-0086-5A7A-9B2A-8E7C0838C2EB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611F72-361E-FDB4-038E-5971D447B0B0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tar: 6 Points 34">
            <a:extLst>
              <a:ext uri="{FF2B5EF4-FFF2-40B4-BE49-F238E27FC236}">
                <a16:creationId xmlns:a16="http://schemas.microsoft.com/office/drawing/2014/main" id="{728B66D9-0F50-3916-F14B-5A4276E2A5D7}"/>
              </a:ext>
            </a:extLst>
          </p:cNvPr>
          <p:cNvSpPr/>
          <p:nvPr/>
        </p:nvSpPr>
        <p:spPr>
          <a:xfrm>
            <a:off x="5476875" y="4348035"/>
            <a:ext cx="540000" cy="540000"/>
          </a:xfrm>
          <a:prstGeom prst="star6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40BD9A-7E9D-753B-E5E9-18CC0B36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F01156-5A13-847E-EBE2-DF399B0A89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80F12-BCFE-174D-0B56-CEFC4F533235}"/>
              </a:ext>
            </a:extLst>
          </p:cNvPr>
          <p:cNvSpPr/>
          <p:nvPr/>
        </p:nvSpPr>
        <p:spPr>
          <a:xfrm>
            <a:off x="2676525" y="1238250"/>
            <a:ext cx="914400" cy="42227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65C799-E3A9-7470-3CB2-5E20A08D6D0B}"/>
              </a:ext>
            </a:extLst>
          </p:cNvPr>
          <p:cNvSpPr/>
          <p:nvPr/>
        </p:nvSpPr>
        <p:spPr>
          <a:xfrm>
            <a:off x="2676525" y="2030412"/>
            <a:ext cx="2171700" cy="422275"/>
          </a:xfrm>
          <a:prstGeom prst="rect">
            <a:avLst/>
          </a:prstGeom>
          <a:solidFill>
            <a:srgbClr val="239D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BCB774-96AB-26AF-4486-F6AC1C67E839}"/>
              </a:ext>
            </a:extLst>
          </p:cNvPr>
          <p:cNvSpPr/>
          <p:nvPr/>
        </p:nvSpPr>
        <p:spPr>
          <a:xfrm>
            <a:off x="2676525" y="2822574"/>
            <a:ext cx="2314575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19F38F-3EBA-B64D-084C-6ABD91BD49CB}"/>
              </a:ext>
            </a:extLst>
          </p:cNvPr>
          <p:cNvSpPr/>
          <p:nvPr/>
        </p:nvSpPr>
        <p:spPr>
          <a:xfrm>
            <a:off x="2676525" y="3614736"/>
            <a:ext cx="1590675" cy="42227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0F17E-D3B2-F2F3-EB1C-AF1E42C4775F}"/>
              </a:ext>
            </a:extLst>
          </p:cNvPr>
          <p:cNvSpPr/>
          <p:nvPr/>
        </p:nvSpPr>
        <p:spPr>
          <a:xfrm>
            <a:off x="2676525" y="4406898"/>
            <a:ext cx="2524125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30155-A5D9-532F-3938-0549F3034DE8}"/>
              </a:ext>
            </a:extLst>
          </p:cNvPr>
          <p:cNvSpPr/>
          <p:nvPr/>
        </p:nvSpPr>
        <p:spPr>
          <a:xfrm>
            <a:off x="2676525" y="5199060"/>
            <a:ext cx="1924050" cy="422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32CCB-34C4-4F81-6B07-D79F4AA208C9}"/>
              </a:ext>
            </a:extLst>
          </p:cNvPr>
          <p:cNvSpPr/>
          <p:nvPr/>
        </p:nvSpPr>
        <p:spPr>
          <a:xfrm>
            <a:off x="2676525" y="5991222"/>
            <a:ext cx="790575" cy="422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A14344-2526-3DDC-BFA5-479B3ECCECA8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511AD6-D75D-36E9-FFEE-0D1836BDBADE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E0F53D-61D5-8AFB-FF51-B1AB9EEEAFC3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282248-939C-4DA3-A26C-B9C0202F6ABA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503181-60EC-7789-5E23-A216F57331D4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989F10-3356-EFA2-3C83-02D7060D4A29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A24E9F-5774-2507-728C-B2181653FA49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CCB6DE2-CC24-D688-9CB4-DD8D42B7B517}"/>
              </a:ext>
            </a:extLst>
          </p:cNvPr>
          <p:cNvSpPr/>
          <p:nvPr/>
        </p:nvSpPr>
        <p:spPr>
          <a:xfrm rot="3067577">
            <a:off x="3052021" y="1927136"/>
            <a:ext cx="1816123" cy="658812"/>
          </a:xfrm>
          <a:prstGeom prst="rightArrow">
            <a:avLst>
              <a:gd name="adj1" fmla="val 50000"/>
              <a:gd name="adj2" fmla="val 77077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DB9AB26-132B-2AED-FC30-5BE3BF9555AD}"/>
              </a:ext>
            </a:extLst>
          </p:cNvPr>
          <p:cNvSpPr/>
          <p:nvPr/>
        </p:nvSpPr>
        <p:spPr>
          <a:xfrm rot="18658326">
            <a:off x="3077121" y="5045769"/>
            <a:ext cx="1816123" cy="658812"/>
          </a:xfrm>
          <a:prstGeom prst="rightArrow">
            <a:avLst>
              <a:gd name="adj1" fmla="val 50000"/>
              <a:gd name="adj2" fmla="val 77077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2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7713F-9D1C-B436-22FD-B7D5A39D5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F3F8EF-7999-DD31-1D1A-686C5D2BB15E}"/>
              </a:ext>
            </a:extLst>
          </p:cNvPr>
          <p:cNvSpPr/>
          <p:nvPr/>
        </p:nvSpPr>
        <p:spPr>
          <a:xfrm>
            <a:off x="5200650" y="4406898"/>
            <a:ext cx="790575" cy="422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197E54-47FC-7852-5E62-DBA14B1515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77670-D3B9-F906-BF92-9E1FFF061A8E}"/>
              </a:ext>
            </a:extLst>
          </p:cNvPr>
          <p:cNvSpPr/>
          <p:nvPr/>
        </p:nvSpPr>
        <p:spPr>
          <a:xfrm>
            <a:off x="4991100" y="2820989"/>
            <a:ext cx="914400" cy="42227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F802F-8F33-A6F6-D0B8-317C6BAC7766}"/>
              </a:ext>
            </a:extLst>
          </p:cNvPr>
          <p:cNvSpPr/>
          <p:nvPr/>
        </p:nvSpPr>
        <p:spPr>
          <a:xfrm>
            <a:off x="2676525" y="2030412"/>
            <a:ext cx="2171700" cy="422275"/>
          </a:xfrm>
          <a:prstGeom prst="rect">
            <a:avLst/>
          </a:prstGeom>
          <a:solidFill>
            <a:srgbClr val="239D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2665EC-9AC2-12D4-3EDA-EEB5AE05056A}"/>
              </a:ext>
            </a:extLst>
          </p:cNvPr>
          <p:cNvSpPr/>
          <p:nvPr/>
        </p:nvSpPr>
        <p:spPr>
          <a:xfrm>
            <a:off x="2676525" y="2822574"/>
            <a:ext cx="3419475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A3C7D-540E-62C1-AE54-88DFDBB457ED}"/>
              </a:ext>
            </a:extLst>
          </p:cNvPr>
          <p:cNvSpPr/>
          <p:nvPr/>
        </p:nvSpPr>
        <p:spPr>
          <a:xfrm>
            <a:off x="2676525" y="3614736"/>
            <a:ext cx="1590675" cy="42227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D25388-4260-70D1-A248-D2FB4B64C3C6}"/>
              </a:ext>
            </a:extLst>
          </p:cNvPr>
          <p:cNvSpPr/>
          <p:nvPr/>
        </p:nvSpPr>
        <p:spPr>
          <a:xfrm>
            <a:off x="2676525" y="4406898"/>
            <a:ext cx="3314700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FE2CCB-F0D7-9997-42B7-5052D61BA8FE}"/>
              </a:ext>
            </a:extLst>
          </p:cNvPr>
          <p:cNvSpPr/>
          <p:nvPr/>
        </p:nvSpPr>
        <p:spPr>
          <a:xfrm>
            <a:off x="2676525" y="5199060"/>
            <a:ext cx="1924050" cy="422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39FBBC-E7E4-0DD2-349F-A957284C9B56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5E3A53-0D6B-4631-F300-32A892305FD7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253F20-4752-19FC-4F39-9EA5975B1916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71777B-426E-303E-2BE7-FD25E0713D3B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7893DC-B84E-124B-A821-C4F0C0913233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85714DB-CE69-B332-97C4-EE3D6DE685D1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0FAB12-49FA-1AEA-A88B-20B8814CE721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2F2A72B0-8D56-2CF6-1773-AEEFD3EE4943}"/>
              </a:ext>
            </a:extLst>
          </p:cNvPr>
          <p:cNvSpPr/>
          <p:nvPr/>
        </p:nvSpPr>
        <p:spPr>
          <a:xfrm>
            <a:off x="6391275" y="2762127"/>
            <a:ext cx="540000" cy="540000"/>
          </a:xfrm>
          <a:prstGeom prst="star6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5982"/>
      </p:ext>
    </p:extLst>
  </p:cSld>
  <p:clrMapOvr>
    <a:masterClrMapping/>
  </p:clrMapOvr>
  <p:transition advTm="0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2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703943-AD26-C267-183B-F2C6C5547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0BC399-F746-B524-B361-C35583D10B93}"/>
              </a:ext>
            </a:extLst>
          </p:cNvPr>
          <p:cNvSpPr/>
          <p:nvPr/>
        </p:nvSpPr>
        <p:spPr>
          <a:xfrm>
            <a:off x="2676525" y="2030412"/>
            <a:ext cx="2171700" cy="422275"/>
          </a:xfrm>
          <a:prstGeom prst="rect">
            <a:avLst/>
          </a:prstGeom>
          <a:solidFill>
            <a:srgbClr val="239D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8AD4AE-F289-0852-28FE-FF27D3264311}"/>
              </a:ext>
            </a:extLst>
          </p:cNvPr>
          <p:cNvSpPr/>
          <p:nvPr/>
        </p:nvSpPr>
        <p:spPr>
          <a:xfrm>
            <a:off x="2676525" y="3614736"/>
            <a:ext cx="1590675" cy="42227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A8650A-F9BD-27DB-29EA-44FC4F30E3D0}"/>
              </a:ext>
            </a:extLst>
          </p:cNvPr>
          <p:cNvSpPr/>
          <p:nvPr/>
        </p:nvSpPr>
        <p:spPr>
          <a:xfrm>
            <a:off x="2676525" y="5199060"/>
            <a:ext cx="1924050" cy="422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036B67-C330-4FC3-F636-FB155C12FB5A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46EDED-FC22-630C-4E70-3E3443247823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A35DF7-C130-363A-971F-0DB493ABD18F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F616F7-2483-4AD9-615F-8BA73B747437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0BBF1D-8D9F-C1CD-B1BC-5DEBE442371D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8AB2F5-3E3C-5C87-078A-98DBCF1930F8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5DEB5D-A68C-67BE-4D0A-1D683FFCEB3D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E1CE751F-FDA5-E300-192B-F61C7CD33E82}"/>
              </a:ext>
            </a:extLst>
          </p:cNvPr>
          <p:cNvSpPr/>
          <p:nvPr/>
        </p:nvSpPr>
        <p:spPr>
          <a:xfrm>
            <a:off x="6391275" y="2762127"/>
            <a:ext cx="540000" cy="540000"/>
          </a:xfrm>
          <a:prstGeom prst="star6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D15E63-A60B-1B88-C9DB-BF5E78C94AE4}"/>
              </a:ext>
            </a:extLst>
          </p:cNvPr>
          <p:cNvSpPr/>
          <p:nvPr/>
        </p:nvSpPr>
        <p:spPr>
          <a:xfrm>
            <a:off x="2676525" y="2822574"/>
            <a:ext cx="3419475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B69A7-D1AA-BC9B-A24E-F39BCDEDDBCA}"/>
              </a:ext>
            </a:extLst>
          </p:cNvPr>
          <p:cNvSpPr/>
          <p:nvPr/>
        </p:nvSpPr>
        <p:spPr>
          <a:xfrm>
            <a:off x="2676525" y="4406898"/>
            <a:ext cx="3314700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26%</a:t>
            </a:r>
          </a:p>
        </p:txBody>
      </p:sp>
    </p:spTree>
    <p:extLst>
      <p:ext uri="{BB962C8B-B14F-4D97-AF65-F5344CB8AC3E}">
        <p14:creationId xmlns:p14="http://schemas.microsoft.com/office/powerpoint/2010/main" val="697137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2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D758F-3326-0ED8-5DA0-F59D046B5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6849C9-63FC-F428-700F-CEC579A2D533}"/>
              </a:ext>
            </a:extLst>
          </p:cNvPr>
          <p:cNvSpPr/>
          <p:nvPr/>
        </p:nvSpPr>
        <p:spPr>
          <a:xfrm>
            <a:off x="2676525" y="2030412"/>
            <a:ext cx="2171700" cy="422275"/>
          </a:xfrm>
          <a:prstGeom prst="rect">
            <a:avLst/>
          </a:prstGeom>
          <a:solidFill>
            <a:srgbClr val="239D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85A5F1-5BC4-78E0-0F28-05A104296D5A}"/>
              </a:ext>
            </a:extLst>
          </p:cNvPr>
          <p:cNvSpPr/>
          <p:nvPr/>
        </p:nvSpPr>
        <p:spPr>
          <a:xfrm>
            <a:off x="2676525" y="3614736"/>
            <a:ext cx="1590675" cy="42227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D8991-FD9E-4162-0CEC-98C64B1B8190}"/>
              </a:ext>
            </a:extLst>
          </p:cNvPr>
          <p:cNvSpPr/>
          <p:nvPr/>
        </p:nvSpPr>
        <p:spPr>
          <a:xfrm>
            <a:off x="2676525" y="5199060"/>
            <a:ext cx="1924050" cy="422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1ED066-DCF7-7B98-22A3-857B537AD23D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43688A-B19B-C01B-2C90-D72483310DCA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A0C2C7-F5BB-21A5-663E-427EA7F7EC07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D276C9-B32E-B0FF-C06A-44DF488E7782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A4AC5-7D3E-9020-8E30-715DCB98838F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79B835-2CCA-FF32-374F-4DB85C21F166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9409AFB-53D6-41E5-A3DB-E92763B151E4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EEB93-DEDB-FD3B-D81F-C26C7CF7AD93}"/>
              </a:ext>
            </a:extLst>
          </p:cNvPr>
          <p:cNvSpPr/>
          <p:nvPr/>
        </p:nvSpPr>
        <p:spPr>
          <a:xfrm>
            <a:off x="2676525" y="2822574"/>
            <a:ext cx="3419475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9DFC6-F12A-691F-4E79-65FFCC67B79E}"/>
              </a:ext>
            </a:extLst>
          </p:cNvPr>
          <p:cNvSpPr/>
          <p:nvPr/>
        </p:nvSpPr>
        <p:spPr>
          <a:xfrm>
            <a:off x="2676525" y="4406898"/>
            <a:ext cx="3314700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26%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32DC72-3AF6-4071-21FA-05AAD27443D9}"/>
              </a:ext>
            </a:extLst>
          </p:cNvPr>
          <p:cNvSpPr/>
          <p:nvPr/>
        </p:nvSpPr>
        <p:spPr>
          <a:xfrm rot="3067577">
            <a:off x="2973436" y="3929414"/>
            <a:ext cx="1268190" cy="672313"/>
          </a:xfrm>
          <a:prstGeom prst="rightArrow">
            <a:avLst>
              <a:gd name="adj1" fmla="val 40748"/>
              <a:gd name="adj2" fmla="val 59789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E53BF09-5290-5845-E050-293D41A6E1DF}"/>
              </a:ext>
            </a:extLst>
          </p:cNvPr>
          <p:cNvSpPr/>
          <p:nvPr/>
        </p:nvSpPr>
        <p:spPr>
          <a:xfrm rot="18848320">
            <a:off x="3697336" y="3118060"/>
            <a:ext cx="1268190" cy="672313"/>
          </a:xfrm>
          <a:prstGeom prst="rightArrow">
            <a:avLst>
              <a:gd name="adj1" fmla="val 40748"/>
              <a:gd name="adj2" fmla="val 59789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2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15AE0-501E-EE7B-0B12-8FDE9EDD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FDE83C1-49F1-EFAE-E9C6-29C735F951E3}"/>
              </a:ext>
            </a:extLst>
          </p:cNvPr>
          <p:cNvSpPr/>
          <p:nvPr/>
        </p:nvSpPr>
        <p:spPr>
          <a:xfrm>
            <a:off x="2676525" y="2030412"/>
            <a:ext cx="2171700" cy="422275"/>
          </a:xfrm>
          <a:prstGeom prst="rect">
            <a:avLst/>
          </a:prstGeom>
          <a:solidFill>
            <a:srgbClr val="239D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BEE1DC-0D93-46CF-57AB-098F90728985}"/>
              </a:ext>
            </a:extLst>
          </p:cNvPr>
          <p:cNvSpPr/>
          <p:nvPr/>
        </p:nvSpPr>
        <p:spPr>
          <a:xfrm>
            <a:off x="2676525" y="5199060"/>
            <a:ext cx="1924050" cy="422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E01594A-10F3-187C-E330-CFB86285B6EA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F3E37-E1B9-7552-0E77-5F0E9310A009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A8C17D-47F4-BE25-B652-5FFB05F202E3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6825C9-EE68-FF69-2D21-C5A84F0305C5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2691B4-C2C6-A221-1FCD-9FEECCA6DCCA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4A86F4-B93D-8563-406D-FFA7357471E3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98D20DB-78CE-7ECF-56F5-5D89285F2E11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023588-4AE6-2387-DA38-051647B4EAAD}"/>
              </a:ext>
            </a:extLst>
          </p:cNvPr>
          <p:cNvSpPr/>
          <p:nvPr/>
        </p:nvSpPr>
        <p:spPr>
          <a:xfrm>
            <a:off x="2676525" y="4406898"/>
            <a:ext cx="3752850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4D8-E99A-4AA3-DA98-6F234C5EA928}"/>
              </a:ext>
            </a:extLst>
          </p:cNvPr>
          <p:cNvSpPr/>
          <p:nvPr/>
        </p:nvSpPr>
        <p:spPr>
          <a:xfrm>
            <a:off x="2676525" y="2822574"/>
            <a:ext cx="3590925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33%</a:t>
            </a:r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393A5FCD-5260-A4A1-8289-CF6C64D51E9A}"/>
              </a:ext>
            </a:extLst>
          </p:cNvPr>
          <p:cNvSpPr/>
          <p:nvPr/>
        </p:nvSpPr>
        <p:spPr>
          <a:xfrm>
            <a:off x="6629625" y="4348035"/>
            <a:ext cx="540000" cy="540000"/>
          </a:xfrm>
          <a:prstGeom prst="star6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632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2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C44C4-2D41-FB87-168B-1FF85BE6D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A77A07B-BA47-16DE-D6E7-52BD0050DCB7}"/>
              </a:ext>
            </a:extLst>
          </p:cNvPr>
          <p:cNvSpPr/>
          <p:nvPr/>
        </p:nvSpPr>
        <p:spPr>
          <a:xfrm>
            <a:off x="2676525" y="2030412"/>
            <a:ext cx="2171700" cy="422275"/>
          </a:xfrm>
          <a:prstGeom prst="rect">
            <a:avLst/>
          </a:prstGeom>
          <a:solidFill>
            <a:srgbClr val="239D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FAA58-DD61-35AB-96B8-D73CD81A364E}"/>
              </a:ext>
            </a:extLst>
          </p:cNvPr>
          <p:cNvSpPr/>
          <p:nvPr/>
        </p:nvSpPr>
        <p:spPr>
          <a:xfrm>
            <a:off x="2676525" y="5199060"/>
            <a:ext cx="1924050" cy="422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BF31902-2076-3592-EE46-E06C638F043A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3569F1-F166-0E04-91F6-4EFEA6B0270C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93C077-CEDC-0459-A186-8F0F6DC5B39A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D59D4C-AAC5-F08A-6420-62AFC8CB76B3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9F1B3F-767E-74A2-FC0F-A27278E11D42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AF4432-2A26-A47B-DB73-F6954CA38F7D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FA8A7F-E36A-03DD-B6E4-41EB3AC56421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41445-C6AE-B16F-0741-03B472ABEC82}"/>
              </a:ext>
            </a:extLst>
          </p:cNvPr>
          <p:cNvSpPr/>
          <p:nvPr/>
        </p:nvSpPr>
        <p:spPr>
          <a:xfrm>
            <a:off x="2676525" y="4406898"/>
            <a:ext cx="3752850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1244C-6921-48CA-D992-F951FA6F147D}"/>
              </a:ext>
            </a:extLst>
          </p:cNvPr>
          <p:cNvSpPr/>
          <p:nvPr/>
        </p:nvSpPr>
        <p:spPr>
          <a:xfrm>
            <a:off x="2676525" y="2822574"/>
            <a:ext cx="3590925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33%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09137D3-66F5-2FA6-2F08-6E6F25261E96}"/>
              </a:ext>
            </a:extLst>
          </p:cNvPr>
          <p:cNvSpPr/>
          <p:nvPr/>
        </p:nvSpPr>
        <p:spPr>
          <a:xfrm rot="3067577">
            <a:off x="4325986" y="2340028"/>
            <a:ext cx="1268190" cy="672313"/>
          </a:xfrm>
          <a:prstGeom prst="rightArrow">
            <a:avLst>
              <a:gd name="adj1" fmla="val 40748"/>
              <a:gd name="adj2" fmla="val 59789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56378-B352-C40D-0416-4D74562C0A0F}"/>
              </a:ext>
            </a:extLst>
          </p:cNvPr>
          <p:cNvSpPr/>
          <p:nvPr/>
        </p:nvSpPr>
        <p:spPr>
          <a:xfrm rot="18848320">
            <a:off x="4166729" y="4683455"/>
            <a:ext cx="1268190" cy="672313"/>
          </a:xfrm>
          <a:prstGeom prst="rightArrow">
            <a:avLst>
              <a:gd name="adj1" fmla="val 40748"/>
              <a:gd name="adj2" fmla="val 59789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2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60E0BA-5983-7837-465F-09E23F4C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75A7E96-93DC-9E8C-1791-882F3B4B37E7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2D58CB-14D3-94DC-3EE5-1C83175AAB4B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6EE532-6346-3FC2-1887-A00D79A8E344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02F3B6-526B-F92D-6106-64E5A1471BCA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0A08003-ECC6-E6A8-CA9F-E406B0967124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8FD1A4-3629-B56C-29A6-D04269DE8CF0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8846FF-A701-BA0F-74D0-03A15C184689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99A12-D94A-D8F2-5181-193CCA745E7C}"/>
              </a:ext>
            </a:extLst>
          </p:cNvPr>
          <p:cNvSpPr/>
          <p:nvPr/>
        </p:nvSpPr>
        <p:spPr>
          <a:xfrm>
            <a:off x="2676524" y="4406898"/>
            <a:ext cx="4676775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02E1F-ECDB-AF2B-95EF-F0E8ED2C079C}"/>
              </a:ext>
            </a:extLst>
          </p:cNvPr>
          <p:cNvSpPr/>
          <p:nvPr/>
        </p:nvSpPr>
        <p:spPr>
          <a:xfrm>
            <a:off x="2676525" y="2822574"/>
            <a:ext cx="4857750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51%</a:t>
            </a:r>
          </a:p>
        </p:txBody>
      </p:sp>
      <p:sp>
        <p:nvSpPr>
          <p:cNvPr id="4" name="Star: 6 Points 3">
            <a:extLst>
              <a:ext uri="{FF2B5EF4-FFF2-40B4-BE49-F238E27FC236}">
                <a16:creationId xmlns:a16="http://schemas.microsoft.com/office/drawing/2014/main" id="{AE964918-EB78-80CF-D8DC-23DEC70EAF99}"/>
              </a:ext>
            </a:extLst>
          </p:cNvPr>
          <p:cNvSpPr/>
          <p:nvPr/>
        </p:nvSpPr>
        <p:spPr>
          <a:xfrm>
            <a:off x="7734525" y="2762127"/>
            <a:ext cx="540000" cy="540000"/>
          </a:xfrm>
          <a:prstGeom prst="star6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D51BD9-499D-752A-BAEC-D2D7A4BD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E4E7B1-2845-9D16-58C0-C93BD0FE2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D7E830-C164-358F-536F-E58314179849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C3F669-8387-CE36-A411-AB09159F3AAD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604C11-FFD8-BEC7-31A2-6EFADF1A4F1E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8F00B7D-D14C-E8B8-1498-4A4FA61C1265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B3E319-D032-87E8-49CF-27347158DC05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808819-FD93-760D-3502-38341433A9E4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6A90FB-1287-9365-994E-553699C62DBE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63663-9B40-8969-8F21-A7C12B5EFC00}"/>
              </a:ext>
            </a:extLst>
          </p:cNvPr>
          <p:cNvSpPr/>
          <p:nvPr/>
        </p:nvSpPr>
        <p:spPr>
          <a:xfrm>
            <a:off x="2676524" y="4406898"/>
            <a:ext cx="4857750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382AC-207E-665B-832F-06A0283AFCCF}"/>
              </a:ext>
            </a:extLst>
          </p:cNvPr>
          <p:cNvSpPr/>
          <p:nvPr/>
        </p:nvSpPr>
        <p:spPr>
          <a:xfrm>
            <a:off x="2676525" y="2822574"/>
            <a:ext cx="4743450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8F182-F073-5C21-BDB8-EBF5DE9DAA32}"/>
              </a:ext>
            </a:extLst>
          </p:cNvPr>
          <p:cNvSpPr txBox="1"/>
          <p:nvPr/>
        </p:nvSpPr>
        <p:spPr>
          <a:xfrm>
            <a:off x="2924175" y="3641207"/>
            <a:ext cx="374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Grey voters may change their mind</a:t>
            </a:r>
            <a:endParaRPr lang="en-US" dirty="0"/>
          </a:p>
        </p:txBody>
      </p:sp>
      <p:sp>
        <p:nvSpPr>
          <p:cNvPr id="4" name="Star: 6 Points 3">
            <a:extLst>
              <a:ext uri="{FF2B5EF4-FFF2-40B4-BE49-F238E27FC236}">
                <a16:creationId xmlns:a16="http://schemas.microsoft.com/office/drawing/2014/main" id="{2328271C-3D27-E611-94ED-0884F5DC9C48}"/>
              </a:ext>
            </a:extLst>
          </p:cNvPr>
          <p:cNvSpPr/>
          <p:nvPr/>
        </p:nvSpPr>
        <p:spPr>
          <a:xfrm>
            <a:off x="7734523" y="4348035"/>
            <a:ext cx="540000" cy="540000"/>
          </a:xfrm>
          <a:prstGeom prst="star6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91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AF6E3-7A2B-FB59-124E-83053B245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2AC912-2A1C-0604-06D6-92256133DF12}"/>
              </a:ext>
            </a:extLst>
          </p:cNvPr>
          <p:cNvSpPr/>
          <p:nvPr/>
        </p:nvSpPr>
        <p:spPr>
          <a:xfrm>
            <a:off x="0" y="0"/>
            <a:ext cx="12192000" cy="69220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DAC4B2-8348-96E0-9175-1A7FAF5F6D33}"/>
              </a:ext>
            </a:extLst>
          </p:cNvPr>
          <p:cNvSpPr/>
          <p:nvPr/>
        </p:nvSpPr>
        <p:spPr>
          <a:xfrm rot="16200000">
            <a:off x="-817709" y="2065483"/>
            <a:ext cx="2371727" cy="736312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6313D9-4F22-2455-18A8-E59EE251E324}"/>
              </a:ext>
            </a:extLst>
          </p:cNvPr>
          <p:cNvSpPr/>
          <p:nvPr/>
        </p:nvSpPr>
        <p:spPr>
          <a:xfrm rot="5400000">
            <a:off x="-1254012" y="4873514"/>
            <a:ext cx="3244332" cy="736309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D89CB4-8E68-FBFB-07B9-F25BFBDA0CCC}"/>
              </a:ext>
            </a:extLst>
          </p:cNvPr>
          <p:cNvSpPr/>
          <p:nvPr/>
        </p:nvSpPr>
        <p:spPr>
          <a:xfrm>
            <a:off x="1280160" y="0"/>
            <a:ext cx="10911840" cy="6858000"/>
          </a:xfrm>
          <a:prstGeom prst="rect">
            <a:avLst/>
          </a:prstGeom>
          <a:solidFill>
            <a:srgbClr val="239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419489D-1E12-3824-C8EF-CF73A6BF041A}"/>
              </a:ext>
            </a:extLst>
          </p:cNvPr>
          <p:cNvSpPr/>
          <p:nvPr/>
        </p:nvSpPr>
        <p:spPr>
          <a:xfrm>
            <a:off x="736309" y="1"/>
            <a:ext cx="1168562" cy="3466246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E1C9F29-9380-8AE1-C2FF-7BC7604A8046}"/>
              </a:ext>
            </a:extLst>
          </p:cNvPr>
          <p:cNvSpPr/>
          <p:nvPr/>
        </p:nvSpPr>
        <p:spPr>
          <a:xfrm flipV="1">
            <a:off x="736309" y="3466240"/>
            <a:ext cx="1168561" cy="3391759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FAC1C28-F8A6-57B6-6DE4-CC16A796AFF0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5009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D7FCD-0617-1F80-93B5-44C5740FED13}"/>
              </a:ext>
            </a:extLst>
          </p:cNvPr>
          <p:cNvSpPr txBox="1"/>
          <p:nvPr/>
        </p:nvSpPr>
        <p:spPr>
          <a:xfrm>
            <a:off x="4336903" y="245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F283A-1CAC-EB91-9942-FDE1A0A8C360}"/>
              </a:ext>
            </a:extLst>
          </p:cNvPr>
          <p:cNvSpPr txBox="1"/>
          <p:nvPr/>
        </p:nvSpPr>
        <p:spPr>
          <a:xfrm>
            <a:off x="4200289" y="786110"/>
            <a:ext cx="507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What Defines a Successful Democracy? </a:t>
            </a:r>
          </a:p>
        </p:txBody>
      </p:sp>
    </p:spTree>
    <p:extLst>
      <p:ext uri="{BB962C8B-B14F-4D97-AF65-F5344CB8AC3E}">
        <p14:creationId xmlns:p14="http://schemas.microsoft.com/office/powerpoint/2010/main" val="2455707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9FEE-FBEC-DAD1-4B63-1862F403C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D5E664-3349-B706-F71C-FF12D016FB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FFB707-AB0D-BA00-39E2-D613271E6CE4}"/>
              </a:ext>
            </a:extLst>
          </p:cNvPr>
          <p:cNvSpPr/>
          <p:nvPr/>
        </p:nvSpPr>
        <p:spPr>
          <a:xfrm>
            <a:off x="5724563" y="2012313"/>
            <a:ext cx="914400" cy="42227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8D79B-12A5-134D-5DBA-C2E9C2C24748}"/>
              </a:ext>
            </a:extLst>
          </p:cNvPr>
          <p:cNvSpPr/>
          <p:nvPr/>
        </p:nvSpPr>
        <p:spPr>
          <a:xfrm>
            <a:off x="3552863" y="2012313"/>
            <a:ext cx="2171700" cy="422275"/>
          </a:xfrm>
          <a:prstGeom prst="rect">
            <a:avLst/>
          </a:prstGeom>
          <a:solidFill>
            <a:srgbClr val="239D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E04A4-EBE3-906F-9B31-5480550B692B}"/>
              </a:ext>
            </a:extLst>
          </p:cNvPr>
          <p:cNvSpPr/>
          <p:nvPr/>
        </p:nvSpPr>
        <p:spPr>
          <a:xfrm>
            <a:off x="3552863" y="3432557"/>
            <a:ext cx="2314575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698C0-A827-5B00-A8EF-0A44A56BB4D0}"/>
              </a:ext>
            </a:extLst>
          </p:cNvPr>
          <p:cNvSpPr/>
          <p:nvPr/>
        </p:nvSpPr>
        <p:spPr>
          <a:xfrm>
            <a:off x="9341811" y="2012311"/>
            <a:ext cx="1590675" cy="42227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A37E38-3064-B64B-5FAC-C99572E7336D}"/>
              </a:ext>
            </a:extLst>
          </p:cNvPr>
          <p:cNvSpPr/>
          <p:nvPr/>
        </p:nvSpPr>
        <p:spPr>
          <a:xfrm>
            <a:off x="5867438" y="3432557"/>
            <a:ext cx="2524125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A0BA7-D9A8-ACDC-DD61-2ACDA0C58827}"/>
              </a:ext>
            </a:extLst>
          </p:cNvPr>
          <p:cNvSpPr/>
          <p:nvPr/>
        </p:nvSpPr>
        <p:spPr>
          <a:xfrm>
            <a:off x="6638963" y="2012313"/>
            <a:ext cx="1924050" cy="422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01EA6D-1CA0-4E34-4A75-31034B74241D}"/>
              </a:ext>
            </a:extLst>
          </p:cNvPr>
          <p:cNvSpPr/>
          <p:nvPr/>
        </p:nvSpPr>
        <p:spPr>
          <a:xfrm>
            <a:off x="8563013" y="2012312"/>
            <a:ext cx="790575" cy="422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DC4E34-86ED-3D7B-0A77-38040031FD7A}"/>
              </a:ext>
            </a:extLst>
          </p:cNvPr>
          <p:cNvSpPr/>
          <p:nvPr/>
        </p:nvSpPr>
        <p:spPr>
          <a:xfrm>
            <a:off x="2164875" y="1975106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6B4039-EB40-D63F-0EDD-2DFEE4F6B3BC}"/>
              </a:ext>
            </a:extLst>
          </p:cNvPr>
          <p:cNvSpPr/>
          <p:nvPr/>
        </p:nvSpPr>
        <p:spPr>
          <a:xfrm>
            <a:off x="897675" y="1975104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C76FF8-9562-5A55-E226-423EF2A8269B}"/>
              </a:ext>
            </a:extLst>
          </p:cNvPr>
          <p:cNvSpPr/>
          <p:nvPr/>
        </p:nvSpPr>
        <p:spPr>
          <a:xfrm>
            <a:off x="2805000" y="1975104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EC32D1-66FA-034B-A6EB-E84B0F4E688D}"/>
              </a:ext>
            </a:extLst>
          </p:cNvPr>
          <p:cNvSpPr/>
          <p:nvPr/>
        </p:nvSpPr>
        <p:spPr>
          <a:xfrm>
            <a:off x="1533525" y="1975104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ACD777-3FF1-D98E-9B8E-16EAE62365D3}"/>
              </a:ext>
            </a:extLst>
          </p:cNvPr>
          <p:cNvSpPr/>
          <p:nvPr/>
        </p:nvSpPr>
        <p:spPr>
          <a:xfrm>
            <a:off x="2164875" y="3343915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7BCAA1-59F4-85F0-8957-F99F088BEB7D}"/>
              </a:ext>
            </a:extLst>
          </p:cNvPr>
          <p:cNvSpPr/>
          <p:nvPr/>
        </p:nvSpPr>
        <p:spPr>
          <a:xfrm>
            <a:off x="2803296" y="334391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EC5B25-227E-1EC8-EFEE-E244A465490E}"/>
              </a:ext>
            </a:extLst>
          </p:cNvPr>
          <p:cNvSpPr/>
          <p:nvPr/>
        </p:nvSpPr>
        <p:spPr>
          <a:xfrm>
            <a:off x="257550" y="1975104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2F049-E76C-AD00-09ED-4B64409B73F1}"/>
              </a:ext>
            </a:extLst>
          </p:cNvPr>
          <p:cNvSpPr txBox="1"/>
          <p:nvPr/>
        </p:nvSpPr>
        <p:spPr>
          <a:xfrm>
            <a:off x="568950" y="4882896"/>
            <a:ext cx="454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Voting out of fear someone you dislike 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2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90C96-9197-745E-4A25-6AEB3193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C9CACA-416E-1296-832F-C07E401B70E2}"/>
              </a:ext>
            </a:extLst>
          </p:cNvPr>
          <p:cNvSpPr/>
          <p:nvPr/>
        </p:nvSpPr>
        <p:spPr>
          <a:xfrm>
            <a:off x="0" y="0"/>
            <a:ext cx="542925" cy="461665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5D757-713A-CB47-19DC-9CB86A4BA5D6}"/>
              </a:ext>
            </a:extLst>
          </p:cNvPr>
          <p:cNvSpPr txBox="1"/>
          <p:nvPr/>
        </p:nvSpPr>
        <p:spPr>
          <a:xfrm>
            <a:off x="3969552" y="3013501"/>
            <a:ext cx="4252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Gerrymandering</a:t>
            </a:r>
          </a:p>
        </p:txBody>
      </p:sp>
    </p:spTree>
    <p:extLst>
      <p:ext uri="{BB962C8B-B14F-4D97-AF65-F5344CB8AC3E}">
        <p14:creationId xmlns:p14="http://schemas.microsoft.com/office/powerpoint/2010/main" val="1013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2DD61-A185-668B-609D-47743E7EB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CD46AC9-8705-96D9-2144-B369CCB1B574}"/>
              </a:ext>
            </a:extLst>
          </p:cNvPr>
          <p:cNvSpPr/>
          <p:nvPr/>
        </p:nvSpPr>
        <p:spPr>
          <a:xfrm>
            <a:off x="-64008" y="0"/>
            <a:ext cx="12256008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7D958E-DE6A-DA59-2814-ED270F2CF150}"/>
              </a:ext>
            </a:extLst>
          </p:cNvPr>
          <p:cNvSpPr/>
          <p:nvPr/>
        </p:nvSpPr>
        <p:spPr>
          <a:xfrm>
            <a:off x="3984816" y="2130736"/>
            <a:ext cx="1080000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D83B31-8E3A-01DD-508E-3367E3AB8890}"/>
              </a:ext>
            </a:extLst>
          </p:cNvPr>
          <p:cNvSpPr/>
          <p:nvPr/>
        </p:nvSpPr>
        <p:spPr>
          <a:xfrm>
            <a:off x="6842304" y="2130736"/>
            <a:ext cx="1080000" cy="108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B9F0C0-0154-6AFE-8C31-20FADBE8205C}"/>
              </a:ext>
            </a:extLst>
          </p:cNvPr>
          <p:cNvSpPr/>
          <p:nvPr/>
        </p:nvSpPr>
        <p:spPr>
          <a:xfrm>
            <a:off x="3984816" y="3549263"/>
            <a:ext cx="1080000" cy="108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D910F-F823-86C8-109B-C41C7CF07244}"/>
              </a:ext>
            </a:extLst>
          </p:cNvPr>
          <p:cNvSpPr/>
          <p:nvPr/>
        </p:nvSpPr>
        <p:spPr>
          <a:xfrm>
            <a:off x="5413560" y="2130736"/>
            <a:ext cx="1080000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1CD155-0600-FC29-8A8A-08A1FC373FF8}"/>
              </a:ext>
            </a:extLst>
          </p:cNvPr>
          <p:cNvSpPr/>
          <p:nvPr/>
        </p:nvSpPr>
        <p:spPr>
          <a:xfrm>
            <a:off x="5413560" y="3521831"/>
            <a:ext cx="1080000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144F9-1CC1-5BCA-5A28-EAF1934781EF}"/>
              </a:ext>
            </a:extLst>
          </p:cNvPr>
          <p:cNvSpPr/>
          <p:nvPr/>
        </p:nvSpPr>
        <p:spPr>
          <a:xfrm>
            <a:off x="6842304" y="3502276"/>
            <a:ext cx="1080000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E22B59-17B0-9E66-11FF-29A1C7139BE3}"/>
              </a:ext>
            </a:extLst>
          </p:cNvPr>
          <p:cNvSpPr/>
          <p:nvPr/>
        </p:nvSpPr>
        <p:spPr>
          <a:xfrm>
            <a:off x="2556072" y="3549263"/>
            <a:ext cx="1080000" cy="108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2ED0C7-BA1C-9C5D-B4D9-88DFF6B1A61B}"/>
              </a:ext>
            </a:extLst>
          </p:cNvPr>
          <p:cNvSpPr/>
          <p:nvPr/>
        </p:nvSpPr>
        <p:spPr>
          <a:xfrm>
            <a:off x="2556072" y="2136139"/>
            <a:ext cx="1080000" cy="108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1529D9-E619-EE45-1D3C-164D76E49579}"/>
              </a:ext>
            </a:extLst>
          </p:cNvPr>
          <p:cNvSpPr/>
          <p:nvPr/>
        </p:nvSpPr>
        <p:spPr>
          <a:xfrm>
            <a:off x="8271048" y="2130736"/>
            <a:ext cx="1080000" cy="108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263BAD-6566-7F86-6019-B72D13FD1B0F}"/>
              </a:ext>
            </a:extLst>
          </p:cNvPr>
          <p:cNvSpPr/>
          <p:nvPr/>
        </p:nvSpPr>
        <p:spPr>
          <a:xfrm>
            <a:off x="8271048" y="3493913"/>
            <a:ext cx="1080000" cy="108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6 Points 14">
            <a:extLst>
              <a:ext uri="{FF2B5EF4-FFF2-40B4-BE49-F238E27FC236}">
                <a16:creationId xmlns:a16="http://schemas.microsoft.com/office/drawing/2014/main" id="{93F50F24-A467-61CD-1A67-73E0E3CEFB5B}"/>
              </a:ext>
            </a:extLst>
          </p:cNvPr>
          <p:cNvSpPr/>
          <p:nvPr/>
        </p:nvSpPr>
        <p:spPr>
          <a:xfrm>
            <a:off x="5683560" y="2400736"/>
            <a:ext cx="540000" cy="540000"/>
          </a:xfrm>
          <a:prstGeom prst="star6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BAAD6-AE52-9742-4C89-A6F6C2D9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2DCE95-9ABF-6B2E-9013-82D07D442E99}"/>
              </a:ext>
            </a:extLst>
          </p:cNvPr>
          <p:cNvSpPr/>
          <p:nvPr/>
        </p:nvSpPr>
        <p:spPr>
          <a:xfrm>
            <a:off x="-64008" y="0"/>
            <a:ext cx="12256008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9BF069-D9E9-7C3A-2F4B-BC3D1244E8DE}"/>
              </a:ext>
            </a:extLst>
          </p:cNvPr>
          <p:cNvSpPr/>
          <p:nvPr/>
        </p:nvSpPr>
        <p:spPr>
          <a:xfrm>
            <a:off x="2560067" y="2130736"/>
            <a:ext cx="1080000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ED1A44-2E55-9B6E-AB72-9A42A8ACAB1F}"/>
              </a:ext>
            </a:extLst>
          </p:cNvPr>
          <p:cNvSpPr/>
          <p:nvPr/>
        </p:nvSpPr>
        <p:spPr>
          <a:xfrm>
            <a:off x="7211927" y="2130736"/>
            <a:ext cx="1080000" cy="108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6697DC-209E-D099-084A-45EDABF445E6}"/>
              </a:ext>
            </a:extLst>
          </p:cNvPr>
          <p:cNvSpPr/>
          <p:nvPr/>
        </p:nvSpPr>
        <p:spPr>
          <a:xfrm>
            <a:off x="2560067" y="3549263"/>
            <a:ext cx="1080000" cy="108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0AA287-788F-4332-48C5-3AA529FF262B}"/>
              </a:ext>
            </a:extLst>
          </p:cNvPr>
          <p:cNvSpPr/>
          <p:nvPr/>
        </p:nvSpPr>
        <p:spPr>
          <a:xfrm>
            <a:off x="3988811" y="2130736"/>
            <a:ext cx="1080000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F4F665-8396-206F-3297-91C5D9D090B6}"/>
              </a:ext>
            </a:extLst>
          </p:cNvPr>
          <p:cNvSpPr/>
          <p:nvPr/>
        </p:nvSpPr>
        <p:spPr>
          <a:xfrm>
            <a:off x="5783183" y="3521831"/>
            <a:ext cx="1080000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7D786C-097F-D3ED-BA43-34599C23163F}"/>
              </a:ext>
            </a:extLst>
          </p:cNvPr>
          <p:cNvSpPr/>
          <p:nvPr/>
        </p:nvSpPr>
        <p:spPr>
          <a:xfrm>
            <a:off x="7211927" y="3502276"/>
            <a:ext cx="1080000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659A13-D7F9-8071-F05C-134B62DA9A93}"/>
              </a:ext>
            </a:extLst>
          </p:cNvPr>
          <p:cNvSpPr/>
          <p:nvPr/>
        </p:nvSpPr>
        <p:spPr>
          <a:xfrm>
            <a:off x="1131323" y="3549263"/>
            <a:ext cx="1080000" cy="108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ACA8F4-D2B7-3C2A-1B9F-56CD3E873AB1}"/>
              </a:ext>
            </a:extLst>
          </p:cNvPr>
          <p:cNvSpPr/>
          <p:nvPr/>
        </p:nvSpPr>
        <p:spPr>
          <a:xfrm>
            <a:off x="1131323" y="2136139"/>
            <a:ext cx="1080000" cy="108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B86E85-7497-B03A-B5F6-154A8286DEBB}"/>
              </a:ext>
            </a:extLst>
          </p:cNvPr>
          <p:cNvSpPr/>
          <p:nvPr/>
        </p:nvSpPr>
        <p:spPr>
          <a:xfrm>
            <a:off x="8640671" y="2130736"/>
            <a:ext cx="1080000" cy="108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88E845-7029-7053-755C-9BC87DBA49C2}"/>
              </a:ext>
            </a:extLst>
          </p:cNvPr>
          <p:cNvSpPr/>
          <p:nvPr/>
        </p:nvSpPr>
        <p:spPr>
          <a:xfrm>
            <a:off x="8640671" y="3493913"/>
            <a:ext cx="1080000" cy="108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B28656-6998-6021-0AD5-A7DD9C5A9303}"/>
              </a:ext>
            </a:extLst>
          </p:cNvPr>
          <p:cNvSpPr/>
          <p:nvPr/>
        </p:nvSpPr>
        <p:spPr>
          <a:xfrm>
            <a:off x="722376" y="1819656"/>
            <a:ext cx="4627321" cy="2962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6FBC-9775-5E51-FAF2-572B0CE63B65}"/>
              </a:ext>
            </a:extLst>
          </p:cNvPr>
          <p:cNvSpPr/>
          <p:nvPr/>
        </p:nvSpPr>
        <p:spPr>
          <a:xfrm>
            <a:off x="5587932" y="1788759"/>
            <a:ext cx="4627321" cy="2962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6 Points 19">
            <a:extLst>
              <a:ext uri="{FF2B5EF4-FFF2-40B4-BE49-F238E27FC236}">
                <a16:creationId xmlns:a16="http://schemas.microsoft.com/office/drawing/2014/main" id="{0AA620C0-947B-0F0C-F04F-3DA39FBB73AA}"/>
              </a:ext>
            </a:extLst>
          </p:cNvPr>
          <p:cNvSpPr/>
          <p:nvPr/>
        </p:nvSpPr>
        <p:spPr>
          <a:xfrm>
            <a:off x="2830067" y="3791831"/>
            <a:ext cx="540000" cy="540000"/>
          </a:xfrm>
          <a:prstGeom prst="star6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6 Points 20">
            <a:extLst>
              <a:ext uri="{FF2B5EF4-FFF2-40B4-BE49-F238E27FC236}">
                <a16:creationId xmlns:a16="http://schemas.microsoft.com/office/drawing/2014/main" id="{0DCBE0D3-2CDF-507A-06F6-5C1F4995DB36}"/>
              </a:ext>
            </a:extLst>
          </p:cNvPr>
          <p:cNvSpPr/>
          <p:nvPr/>
        </p:nvSpPr>
        <p:spPr>
          <a:xfrm>
            <a:off x="7481927" y="2400736"/>
            <a:ext cx="540000" cy="540000"/>
          </a:xfrm>
          <a:prstGeom prst="star6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B4BBD4-52DE-C572-9105-EEEA55C40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26C4CE-E042-D41E-BA9D-2D936CCE6B4B}"/>
              </a:ext>
            </a:extLst>
          </p:cNvPr>
          <p:cNvSpPr/>
          <p:nvPr/>
        </p:nvSpPr>
        <p:spPr>
          <a:xfrm>
            <a:off x="0" y="0"/>
            <a:ext cx="542925" cy="461665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DEF95-CF7D-CB11-9951-8D5572DB422D}"/>
              </a:ext>
            </a:extLst>
          </p:cNvPr>
          <p:cNvSpPr txBox="1"/>
          <p:nvPr/>
        </p:nvSpPr>
        <p:spPr>
          <a:xfrm>
            <a:off x="3853238" y="3013501"/>
            <a:ext cx="4485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Spoiler Effect</a:t>
            </a:r>
          </a:p>
        </p:txBody>
      </p:sp>
    </p:spTree>
    <p:extLst>
      <p:ext uri="{BB962C8B-B14F-4D97-AF65-F5344CB8AC3E}">
        <p14:creationId xmlns:p14="http://schemas.microsoft.com/office/powerpoint/2010/main" val="1303267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09395-68DE-70BC-77AF-43970C353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2939E-17AF-7681-6985-E1BDC86D8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FE1121-AA23-D519-FDC0-960A39AC1930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907360-01AF-75AC-432A-714335683FF2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D04F26-C17C-B56E-C3D4-A07B25D3091E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08AB12-6FA4-B841-9473-37C6A8CA0EB3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0A49F6-3B36-31BE-5A23-2370F714D819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38AE30-4E4E-32E8-023D-6B11C23BA0E0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E2CF9A-DC85-D290-B3FF-D586F721EE8A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76C86-637A-1E47-FF09-EE4436BFC3A2}"/>
              </a:ext>
            </a:extLst>
          </p:cNvPr>
          <p:cNvSpPr/>
          <p:nvPr/>
        </p:nvSpPr>
        <p:spPr>
          <a:xfrm>
            <a:off x="2676524" y="4406898"/>
            <a:ext cx="4857750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5CF4A-C5BD-1BC4-AFEA-77BBB4870B84}"/>
              </a:ext>
            </a:extLst>
          </p:cNvPr>
          <p:cNvSpPr/>
          <p:nvPr/>
        </p:nvSpPr>
        <p:spPr>
          <a:xfrm>
            <a:off x="2676525" y="2822574"/>
            <a:ext cx="4730115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49%</a:t>
            </a:r>
          </a:p>
        </p:txBody>
      </p:sp>
    </p:spTree>
    <p:extLst>
      <p:ext uri="{BB962C8B-B14F-4D97-AF65-F5344CB8AC3E}">
        <p14:creationId xmlns:p14="http://schemas.microsoft.com/office/powerpoint/2010/main" val="956751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B8884-CB5E-0CC5-AE1F-55064DD39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37EA6A-3319-E257-83A6-BD03A1AAC1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1AF360-0BDE-0707-41A1-DA8AB431B28B}"/>
              </a:ext>
            </a:extLst>
          </p:cNvPr>
          <p:cNvSpPr/>
          <p:nvPr/>
        </p:nvSpPr>
        <p:spPr>
          <a:xfrm>
            <a:off x="1936275" y="1971549"/>
            <a:ext cx="540000" cy="540000"/>
          </a:xfrm>
          <a:prstGeom prst="roundRect">
            <a:avLst/>
          </a:prstGeom>
          <a:solidFill>
            <a:srgbClr val="239D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FB22E2-B8C0-E6CE-3B6B-B9AA7D927A34}"/>
              </a:ext>
            </a:extLst>
          </p:cNvPr>
          <p:cNvSpPr/>
          <p:nvPr/>
        </p:nvSpPr>
        <p:spPr>
          <a:xfrm>
            <a:off x="1936275" y="3555873"/>
            <a:ext cx="54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AE531E-37B7-8E82-58DF-465BFDF50E76}"/>
              </a:ext>
            </a:extLst>
          </p:cNvPr>
          <p:cNvSpPr/>
          <p:nvPr/>
        </p:nvSpPr>
        <p:spPr>
          <a:xfrm>
            <a:off x="1936275" y="5140197"/>
            <a:ext cx="540000" cy="540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ADF1F7-B607-0F23-BD83-4CEA6B1C403F}"/>
              </a:ext>
            </a:extLst>
          </p:cNvPr>
          <p:cNvSpPr/>
          <p:nvPr/>
        </p:nvSpPr>
        <p:spPr>
          <a:xfrm>
            <a:off x="1936275" y="1177803"/>
            <a:ext cx="54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7AB7A9-F62C-66A3-E9E3-A7F831C1F659}"/>
              </a:ext>
            </a:extLst>
          </p:cNvPr>
          <p:cNvSpPr/>
          <p:nvPr/>
        </p:nvSpPr>
        <p:spPr>
          <a:xfrm>
            <a:off x="1936275" y="2762127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EDCA42-7DB6-13B3-99D0-0A59A8920015}"/>
              </a:ext>
            </a:extLst>
          </p:cNvPr>
          <p:cNvSpPr/>
          <p:nvPr/>
        </p:nvSpPr>
        <p:spPr>
          <a:xfrm>
            <a:off x="1936275" y="4348035"/>
            <a:ext cx="540000" cy="54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B71DC32-ADAC-13AE-0D97-E9D2A688EA3D}"/>
              </a:ext>
            </a:extLst>
          </p:cNvPr>
          <p:cNvSpPr/>
          <p:nvPr/>
        </p:nvSpPr>
        <p:spPr>
          <a:xfrm>
            <a:off x="1936275" y="5932359"/>
            <a:ext cx="540000" cy="540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3DED8-D348-7FE2-E27C-7F33741A545F}"/>
              </a:ext>
            </a:extLst>
          </p:cNvPr>
          <p:cNvSpPr/>
          <p:nvPr/>
        </p:nvSpPr>
        <p:spPr>
          <a:xfrm>
            <a:off x="2676525" y="4406898"/>
            <a:ext cx="3605404" cy="422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A56C5-1D90-986E-16A5-5B681690EFBC}"/>
              </a:ext>
            </a:extLst>
          </p:cNvPr>
          <p:cNvSpPr/>
          <p:nvPr/>
        </p:nvSpPr>
        <p:spPr>
          <a:xfrm>
            <a:off x="2676525" y="2822574"/>
            <a:ext cx="4857750" cy="422275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AAEB4-579D-41B9-EC20-DFF919310094}"/>
              </a:ext>
            </a:extLst>
          </p:cNvPr>
          <p:cNvSpPr/>
          <p:nvPr/>
        </p:nvSpPr>
        <p:spPr>
          <a:xfrm>
            <a:off x="2676525" y="5210174"/>
            <a:ext cx="1511427" cy="422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32117-EB89-6845-7682-C34CC1F48CA4}"/>
              </a:ext>
            </a:extLst>
          </p:cNvPr>
          <p:cNvSpPr txBox="1"/>
          <p:nvPr/>
        </p:nvSpPr>
        <p:spPr>
          <a:xfrm>
            <a:off x="4187952" y="6103027"/>
            <a:ext cx="496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The better Red does, the more it hurts its voters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9581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854FF-168C-2A21-54EF-A1E008DF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9FE760-A8F1-BC7D-FD14-284811B32600}"/>
              </a:ext>
            </a:extLst>
          </p:cNvPr>
          <p:cNvSpPr/>
          <p:nvPr/>
        </p:nvSpPr>
        <p:spPr>
          <a:xfrm>
            <a:off x="5149596" y="2926080"/>
            <a:ext cx="1892808" cy="100584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2352F-FD04-093A-68A3-5195F2432B39}"/>
              </a:ext>
            </a:extLst>
          </p:cNvPr>
          <p:cNvSpPr txBox="1"/>
          <p:nvPr/>
        </p:nvSpPr>
        <p:spPr>
          <a:xfrm>
            <a:off x="4252803" y="306217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Quick Summarization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55C3D-DE2F-0CA2-633C-978DE31CB8D8}"/>
              </a:ext>
            </a:extLst>
          </p:cNvPr>
          <p:cNvSpPr/>
          <p:nvPr/>
        </p:nvSpPr>
        <p:spPr>
          <a:xfrm>
            <a:off x="0" y="0"/>
            <a:ext cx="542925" cy="461665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CFE19-CA71-4DE7-9608-4DEC0CEA1A2E}"/>
              </a:ext>
            </a:extLst>
          </p:cNvPr>
          <p:cNvSpPr txBox="1"/>
          <p:nvPr/>
        </p:nvSpPr>
        <p:spPr>
          <a:xfrm>
            <a:off x="1430210" y="1874520"/>
            <a:ext cx="67161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Problems with a “Winner Takes it All” system: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multiple Candidates run, a minority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 time, a Two-Party system forms, which most don’t agree with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Results can be manipulated by grouping voters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System, once established, can hardly be broken</a:t>
            </a:r>
          </a:p>
        </p:txBody>
      </p:sp>
    </p:spTree>
    <p:extLst>
      <p:ext uri="{BB962C8B-B14F-4D97-AF65-F5344CB8AC3E}">
        <p14:creationId xmlns:p14="http://schemas.microsoft.com/office/powerpoint/2010/main" val="138009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D6597-6AB8-B14D-CAF5-2871771FF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C93D87-9D50-3CB3-1919-117CC22F46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2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90E97-3656-9C70-BE92-0E7AF31B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resident Donald Trump">
            <a:extLst>
              <a:ext uri="{FF2B5EF4-FFF2-40B4-BE49-F238E27FC236}">
                <a16:creationId xmlns:a16="http://schemas.microsoft.com/office/drawing/2014/main" id="{F8D269A5-C709-CC54-358C-A9A09F4EC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5" r="19387" b="45259"/>
          <a:stretch/>
        </p:blipFill>
        <p:spPr bwMode="auto">
          <a:xfrm rot="19710306">
            <a:off x="-3226671" y="2447178"/>
            <a:ext cx="2428419" cy="28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E6A54-3724-5E4F-243C-6D905C666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-1" r="5731" b="25660"/>
          <a:stretch/>
        </p:blipFill>
        <p:spPr bwMode="auto">
          <a:xfrm rot="2126477">
            <a:off x="12983167" y="2621837"/>
            <a:ext cx="2587659" cy="277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6042A-E501-B504-9E20-E3FDD63B440F}"/>
              </a:ext>
            </a:extLst>
          </p:cNvPr>
          <p:cNvSpPr txBox="1"/>
          <p:nvPr/>
        </p:nvSpPr>
        <p:spPr>
          <a:xfrm>
            <a:off x="5712657" y="6972300"/>
            <a:ext cx="766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A3C83-D4DD-98A3-6F8B-BA3C889BD921}"/>
              </a:ext>
            </a:extLst>
          </p:cNvPr>
          <p:cNvSpPr txBox="1"/>
          <p:nvPr/>
        </p:nvSpPr>
        <p:spPr>
          <a:xfrm>
            <a:off x="4644736" y="203200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</p:spTree>
    <p:extLst>
      <p:ext uri="{BB962C8B-B14F-4D97-AF65-F5344CB8AC3E}">
        <p14:creationId xmlns:p14="http://schemas.microsoft.com/office/powerpoint/2010/main" val="39705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9D9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F0626-3BAB-D1D9-89B9-CE0A2B1F7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C39B26-8351-33FF-67DB-479AB21D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1334" r="17650" b="1733"/>
          <a:stretch/>
        </p:blipFill>
        <p:spPr>
          <a:xfrm>
            <a:off x="9293308" y="4333810"/>
            <a:ext cx="1911112" cy="156165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72181-FB80-F828-8C63-CDB80F5A39AD}"/>
              </a:ext>
            </a:extLst>
          </p:cNvPr>
          <p:cNvSpPr/>
          <p:nvPr/>
        </p:nvSpPr>
        <p:spPr>
          <a:xfrm>
            <a:off x="9083493" y="4078944"/>
            <a:ext cx="2330741" cy="2071390"/>
          </a:xfrm>
          <a:prstGeom prst="roundRect">
            <a:avLst/>
          </a:prstGeom>
          <a:solidFill>
            <a:srgbClr val="239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E1FB96-7556-B0BD-BE24-868A015CD1B4}"/>
              </a:ext>
            </a:extLst>
          </p:cNvPr>
          <p:cNvSpPr/>
          <p:nvPr/>
        </p:nvSpPr>
        <p:spPr>
          <a:xfrm rot="16200000">
            <a:off x="-817709" y="2065483"/>
            <a:ext cx="2371727" cy="736312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F4B6E9-3B7B-5415-E985-F3045DD45266}"/>
              </a:ext>
            </a:extLst>
          </p:cNvPr>
          <p:cNvSpPr/>
          <p:nvPr/>
        </p:nvSpPr>
        <p:spPr>
          <a:xfrm rot="5400000">
            <a:off x="-1254012" y="4873514"/>
            <a:ext cx="3244332" cy="736309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4DB018E-C586-D34E-FF09-F633914800E9}"/>
              </a:ext>
            </a:extLst>
          </p:cNvPr>
          <p:cNvSpPr/>
          <p:nvPr/>
        </p:nvSpPr>
        <p:spPr>
          <a:xfrm>
            <a:off x="736309" y="1"/>
            <a:ext cx="1168562" cy="3466246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BAE67CA-ADE5-6A35-0D99-1CE142D88DAB}"/>
              </a:ext>
            </a:extLst>
          </p:cNvPr>
          <p:cNvSpPr/>
          <p:nvPr/>
        </p:nvSpPr>
        <p:spPr>
          <a:xfrm flipV="1">
            <a:off x="736309" y="3466240"/>
            <a:ext cx="1168561" cy="3391759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402093-68E5-D8A0-EA4A-150259527199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5009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3A66B-D850-BE93-7DE1-6F8308B71876}"/>
              </a:ext>
            </a:extLst>
          </p:cNvPr>
          <p:cNvSpPr txBox="1"/>
          <p:nvPr/>
        </p:nvSpPr>
        <p:spPr>
          <a:xfrm>
            <a:off x="4336903" y="245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6723C-42F4-6C1A-B373-41318E14210B}"/>
              </a:ext>
            </a:extLst>
          </p:cNvPr>
          <p:cNvSpPr txBox="1"/>
          <p:nvPr/>
        </p:nvSpPr>
        <p:spPr>
          <a:xfrm>
            <a:off x="4200289" y="786110"/>
            <a:ext cx="507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What Defines a Successful Democracy?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7C2CD-D5BF-3A6A-C5E3-1F543E47050E}"/>
              </a:ext>
            </a:extLst>
          </p:cNvPr>
          <p:cNvSpPr txBox="1"/>
          <p:nvPr/>
        </p:nvSpPr>
        <p:spPr>
          <a:xfrm>
            <a:off x="4521634" y="4886914"/>
            <a:ext cx="7461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“Democracies are characterized, among other things, by respect for human rights, </a:t>
            </a:r>
            <a:r>
              <a:rPr lang="en-US" b="1" dirty="0"/>
              <a:t>separation of powers</a:t>
            </a:r>
            <a:r>
              <a:rPr lang="en-US" dirty="0"/>
              <a:t>, accountability of the government, </a:t>
            </a:r>
            <a:r>
              <a:rPr lang="en-US" b="1" dirty="0"/>
              <a:t>independence of the courts</a:t>
            </a:r>
            <a:r>
              <a:rPr lang="en-US" dirty="0"/>
              <a:t>, </a:t>
            </a:r>
            <a:r>
              <a:rPr lang="en-US" b="1" dirty="0"/>
              <a:t>legality of the administration</a:t>
            </a:r>
            <a:r>
              <a:rPr lang="en-US" dirty="0"/>
              <a:t>, a </a:t>
            </a:r>
            <a:r>
              <a:rPr lang="en-US" b="1" dirty="0"/>
              <a:t>multi-party system </a:t>
            </a:r>
            <a:r>
              <a:rPr lang="en-US" dirty="0"/>
              <a:t>and </a:t>
            </a:r>
            <a:r>
              <a:rPr lang="en-US" b="1" dirty="0"/>
              <a:t>free</a:t>
            </a:r>
            <a:r>
              <a:rPr lang="en-US" dirty="0"/>
              <a:t>, </a:t>
            </a:r>
            <a:r>
              <a:rPr lang="en-US" b="1" dirty="0"/>
              <a:t>equal</a:t>
            </a:r>
            <a:r>
              <a:rPr lang="en-US" dirty="0"/>
              <a:t> and </a:t>
            </a:r>
            <a:r>
              <a:rPr lang="en-US" b="1" dirty="0"/>
              <a:t>secret elections</a:t>
            </a:r>
            <a:r>
              <a:rPr lang="en-US" dirty="0"/>
              <a:t>.”</a:t>
            </a:r>
          </a:p>
          <a:p>
            <a:r>
              <a:rPr lang="en-US" dirty="0"/>
              <a:t>- Deutscher Bundestag</a:t>
            </a:r>
          </a:p>
        </p:txBody>
      </p:sp>
    </p:spTree>
    <p:extLst>
      <p:ext uri="{BB962C8B-B14F-4D97-AF65-F5344CB8AC3E}">
        <p14:creationId xmlns:p14="http://schemas.microsoft.com/office/powerpoint/2010/main" val="10117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F4D21-EA76-243E-3806-575F58959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esident Donald Trump">
            <a:extLst>
              <a:ext uri="{FF2B5EF4-FFF2-40B4-BE49-F238E27FC236}">
                <a16:creationId xmlns:a16="http://schemas.microsoft.com/office/drawing/2014/main" id="{D2299313-7A3C-C221-95F8-7C5617553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5" r="19387" b="45259"/>
          <a:stretch/>
        </p:blipFill>
        <p:spPr bwMode="auto">
          <a:xfrm>
            <a:off x="1421530" y="1975060"/>
            <a:ext cx="2428419" cy="28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8FCF5C8-FAA1-8018-D681-3F4BDBD48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-1" r="5731" b="25660"/>
          <a:stretch/>
        </p:blipFill>
        <p:spPr bwMode="auto">
          <a:xfrm>
            <a:off x="7743301" y="2024937"/>
            <a:ext cx="2587659" cy="277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921D2F-829E-E258-EA53-E2A1EA25865B}"/>
              </a:ext>
            </a:extLst>
          </p:cNvPr>
          <p:cNvSpPr txBox="1"/>
          <p:nvPr/>
        </p:nvSpPr>
        <p:spPr>
          <a:xfrm>
            <a:off x="5712657" y="3429000"/>
            <a:ext cx="766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vs.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B25A4-DA25-7672-4317-59DBFCAC52E5}"/>
              </a:ext>
            </a:extLst>
          </p:cNvPr>
          <p:cNvSpPr txBox="1"/>
          <p:nvPr/>
        </p:nvSpPr>
        <p:spPr>
          <a:xfrm>
            <a:off x="4644736" y="203200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EAB50-EFF9-F633-7070-CC50C3E58662}"/>
              </a:ext>
            </a:extLst>
          </p:cNvPr>
          <p:cNvSpPr txBox="1"/>
          <p:nvPr/>
        </p:nvSpPr>
        <p:spPr>
          <a:xfrm>
            <a:off x="225136" y="1135797"/>
            <a:ext cx="3424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Two-Party 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D28DB4-095A-6C1E-E2B1-3E0991FB2368}"/>
              </a:ext>
            </a:extLst>
          </p:cNvPr>
          <p:cNvSpPr/>
          <p:nvPr/>
        </p:nvSpPr>
        <p:spPr>
          <a:xfrm rot="19007709">
            <a:off x="-5892780" y="-371280"/>
            <a:ext cx="1800000" cy="18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36AA0-5DBC-AFFE-A68D-CDDF6765BE37}"/>
              </a:ext>
            </a:extLst>
          </p:cNvPr>
          <p:cNvSpPr txBox="1"/>
          <p:nvPr/>
        </p:nvSpPr>
        <p:spPr>
          <a:xfrm>
            <a:off x="-3331926" y="-743448"/>
            <a:ext cx="4237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 	Swing States</a:t>
            </a:r>
          </a:p>
        </p:txBody>
      </p:sp>
    </p:spTree>
    <p:extLst>
      <p:ext uri="{BB962C8B-B14F-4D97-AF65-F5344CB8AC3E}">
        <p14:creationId xmlns:p14="http://schemas.microsoft.com/office/powerpoint/2010/main" val="201452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E4A7A-3C05-DDCB-FE85-DC0EA929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D8820-EC45-0FEC-0BF9-590541C626C4}"/>
              </a:ext>
            </a:extLst>
          </p:cNvPr>
          <p:cNvSpPr txBox="1"/>
          <p:nvPr/>
        </p:nvSpPr>
        <p:spPr>
          <a:xfrm>
            <a:off x="4644736" y="203200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4113AB-238D-879D-B15B-7C9A534CCFE3}"/>
              </a:ext>
            </a:extLst>
          </p:cNvPr>
          <p:cNvSpPr/>
          <p:nvPr/>
        </p:nvSpPr>
        <p:spPr>
          <a:xfrm>
            <a:off x="2979975" y="2684700"/>
            <a:ext cx="1800000" cy="18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F8A7C-5368-6BB3-DE85-FCECD63D5228}"/>
              </a:ext>
            </a:extLst>
          </p:cNvPr>
          <p:cNvSpPr txBox="1"/>
          <p:nvPr/>
        </p:nvSpPr>
        <p:spPr>
          <a:xfrm>
            <a:off x="5511800" y="3169201"/>
            <a:ext cx="6560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 	Swing States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Get all the attention, everyone else gets ignored</a:t>
            </a:r>
            <a:endParaRPr lang="en-US" sz="2400" dirty="0"/>
          </a:p>
        </p:txBody>
      </p:sp>
      <p:pic>
        <p:nvPicPr>
          <p:cNvPr id="9" name="Picture 2" descr="President Donald Trump">
            <a:extLst>
              <a:ext uri="{FF2B5EF4-FFF2-40B4-BE49-F238E27FC236}">
                <a16:creationId xmlns:a16="http://schemas.microsoft.com/office/drawing/2014/main" id="{8C6A7C7D-B2D2-EE7A-C758-D90CD921E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5" r="19387" b="45259"/>
          <a:stretch/>
        </p:blipFill>
        <p:spPr bwMode="auto">
          <a:xfrm rot="2674169">
            <a:off x="13122691" y="-232097"/>
            <a:ext cx="2428419" cy="28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DAD900E-2240-8524-FCCD-DAE0E12FF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-1" r="5731" b="25660"/>
          <a:stretch/>
        </p:blipFill>
        <p:spPr bwMode="auto">
          <a:xfrm rot="2674169">
            <a:off x="19444462" y="-182220"/>
            <a:ext cx="2587659" cy="277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BE8888-411D-E1CD-5A00-FA9125819C76}"/>
              </a:ext>
            </a:extLst>
          </p:cNvPr>
          <p:cNvSpPr txBox="1"/>
          <p:nvPr/>
        </p:nvSpPr>
        <p:spPr>
          <a:xfrm rot="2674169">
            <a:off x="17413818" y="1221843"/>
            <a:ext cx="766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vs.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78FAEF-958F-4474-6090-34882F73596A}"/>
              </a:ext>
            </a:extLst>
          </p:cNvPr>
          <p:cNvSpPr txBox="1"/>
          <p:nvPr/>
        </p:nvSpPr>
        <p:spPr>
          <a:xfrm rot="2674169">
            <a:off x="11926297" y="-1071360"/>
            <a:ext cx="3424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Two-Party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E28ED-4DBB-FFD9-6A6E-20AE66FDBE7D}"/>
              </a:ext>
            </a:extLst>
          </p:cNvPr>
          <p:cNvSpPr txBox="1"/>
          <p:nvPr/>
        </p:nvSpPr>
        <p:spPr>
          <a:xfrm>
            <a:off x="5842000" y="4610100"/>
            <a:ext cx="542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(Pennsylvania, Georgia, North Carolina, Michigan, Arizona, Wisconsin, Nevada)</a:t>
            </a:r>
          </a:p>
          <a:p>
            <a:r>
              <a:rPr lang="en-US" dirty="0">
                <a:hlinkClick r:id="rId4"/>
              </a:rPr>
              <a:t>englischgfs.github.io</a:t>
            </a:r>
            <a:r>
              <a:rPr lang="en-US" dirty="0"/>
              <a:t> for more info!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25FEA-97C9-F975-5DBC-4D56A96634D8}"/>
              </a:ext>
            </a:extLst>
          </p:cNvPr>
          <p:cNvSpPr txBox="1"/>
          <p:nvPr/>
        </p:nvSpPr>
        <p:spPr>
          <a:xfrm>
            <a:off x="-3819722" y="6800548"/>
            <a:ext cx="11256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Gerrymandering: </a:t>
            </a:r>
          </a:p>
          <a:p>
            <a:r>
              <a:rPr lang="en-US" sz="2400" dirty="0"/>
              <a:t>US States are divided into districts, which vote individually</a:t>
            </a:r>
          </a:p>
          <a:p>
            <a:endParaRPr lang="en-US" sz="2400" dirty="0"/>
          </a:p>
          <a:p>
            <a:r>
              <a:rPr lang="en-US" sz="2400" dirty="0"/>
              <a:t>Example: Michigan 2012-2020; Republicans always had less than 50% of the votes, but more than half of the State House seats</a:t>
            </a:r>
          </a:p>
        </p:txBody>
      </p:sp>
    </p:spTree>
    <p:extLst>
      <p:ext uri="{BB962C8B-B14F-4D97-AF65-F5344CB8AC3E}">
        <p14:creationId xmlns:p14="http://schemas.microsoft.com/office/powerpoint/2010/main" val="230768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C9343-DB81-852A-4F1C-4D5D82F1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9D92D0-024E-04F1-7C5B-42EFD480730C}"/>
              </a:ext>
            </a:extLst>
          </p:cNvPr>
          <p:cNvSpPr txBox="1"/>
          <p:nvPr/>
        </p:nvSpPr>
        <p:spPr>
          <a:xfrm>
            <a:off x="4644736" y="203200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01D998-E67E-E94B-94E1-F24152116C2B}"/>
              </a:ext>
            </a:extLst>
          </p:cNvPr>
          <p:cNvSpPr/>
          <p:nvPr/>
        </p:nvSpPr>
        <p:spPr>
          <a:xfrm rot="2076009">
            <a:off x="10676175" y="-2255298"/>
            <a:ext cx="1800000" cy="18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41248-9EB0-276D-259C-D53F929B6760}"/>
              </a:ext>
            </a:extLst>
          </p:cNvPr>
          <p:cNvSpPr txBox="1"/>
          <p:nvPr/>
        </p:nvSpPr>
        <p:spPr>
          <a:xfrm>
            <a:off x="12611100" y="813102"/>
            <a:ext cx="542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(Pennsylvania, Georgia, North Carolina, Michigan, Arizona, Wisconsin, Nevada)</a:t>
            </a:r>
          </a:p>
          <a:p>
            <a:r>
              <a:rPr lang="en-US" dirty="0">
                <a:hlinkClick r:id="rId2"/>
              </a:rPr>
              <a:t>englischgfs.github.io</a:t>
            </a:r>
            <a:r>
              <a:rPr lang="en-US" dirty="0"/>
              <a:t> for more info!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A6D0D-FCD4-5B03-CD74-8F9515F37A07}"/>
              </a:ext>
            </a:extLst>
          </p:cNvPr>
          <p:cNvSpPr txBox="1"/>
          <p:nvPr/>
        </p:nvSpPr>
        <p:spPr>
          <a:xfrm>
            <a:off x="572422" y="2120900"/>
            <a:ext cx="11256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Gerrymandering: </a:t>
            </a:r>
          </a:p>
          <a:p>
            <a:r>
              <a:rPr lang="en-US" sz="2400" dirty="0"/>
              <a:t>US States are divided into districts, which vote individually</a:t>
            </a:r>
          </a:p>
          <a:p>
            <a:endParaRPr lang="en-US" sz="2400" dirty="0"/>
          </a:p>
          <a:p>
            <a:r>
              <a:rPr lang="en-US" sz="2400" dirty="0"/>
              <a:t>Example: Michigan 2012-2020; Republicans redrew the district borders in 2012</a:t>
            </a:r>
          </a:p>
          <a:p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Less than 50% of the votes, more than half of the State House seats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F9A34-B764-4AEA-C88E-58F2A92F22BA}"/>
              </a:ext>
            </a:extLst>
          </p:cNvPr>
          <p:cNvSpPr txBox="1"/>
          <p:nvPr/>
        </p:nvSpPr>
        <p:spPr>
          <a:xfrm>
            <a:off x="-4290769" y="6858000"/>
            <a:ext cx="486319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Minority Rules:</a:t>
            </a:r>
          </a:p>
          <a:p>
            <a:r>
              <a:rPr lang="en-US" dirty="0"/>
              <a:t>Four Instances of Minority Rule in 46 Elections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8,7% Failure Rate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Two Instances of Minority Rule in the 21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Century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33% Failure Rate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A71F3-F07F-4FCC-4483-B706DE221E39}"/>
              </a:ext>
            </a:extLst>
          </p:cNvPr>
          <p:cNvSpPr txBox="1"/>
          <p:nvPr/>
        </p:nvSpPr>
        <p:spPr>
          <a:xfrm>
            <a:off x="12192000" y="-581631"/>
            <a:ext cx="6560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 	Swing States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Get all the attention, everyone else gets ignored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01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3DA69-6C6A-E6D7-39A7-C64A01E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E7A992-56A7-E23C-8B14-215911EAC295}"/>
              </a:ext>
            </a:extLst>
          </p:cNvPr>
          <p:cNvSpPr txBox="1"/>
          <p:nvPr/>
        </p:nvSpPr>
        <p:spPr>
          <a:xfrm>
            <a:off x="4644736" y="203200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BC68-A2A5-DE14-39E5-1814272CF632}"/>
              </a:ext>
            </a:extLst>
          </p:cNvPr>
          <p:cNvSpPr txBox="1"/>
          <p:nvPr/>
        </p:nvSpPr>
        <p:spPr>
          <a:xfrm>
            <a:off x="629572" y="2120900"/>
            <a:ext cx="112567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Unequal votes: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Citizens of smaller States have far more influence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/>
              <a:t>Example: A Voter in Wyoming has 4x as many Electoral Votes per capita than California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45C46-0719-B6E4-7CD7-991D08CAA0A2}"/>
              </a:ext>
            </a:extLst>
          </p:cNvPr>
          <p:cNvSpPr txBox="1"/>
          <p:nvPr/>
        </p:nvSpPr>
        <p:spPr>
          <a:xfrm>
            <a:off x="-5338519" y="6515100"/>
            <a:ext cx="93701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Minority Rules</a:t>
            </a:r>
          </a:p>
          <a:p>
            <a:r>
              <a:rPr lang="en-US" sz="2400" dirty="0"/>
              <a:t>Four Instances of Minority Rule in 46 Elections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8,7% Failure Rate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Two Instances of Minority Rule in the 21</a:t>
            </a:r>
            <a:r>
              <a:rPr lang="en-US" sz="2400" baseline="30000" dirty="0">
                <a:sym typeface="Wingdings" panose="05000000000000000000" pitchFamily="2" charset="2"/>
              </a:rPr>
              <a:t>st</a:t>
            </a:r>
            <a:r>
              <a:rPr lang="en-US" sz="2400" dirty="0">
                <a:sym typeface="Wingdings" panose="05000000000000000000" pitchFamily="2" charset="2"/>
              </a:rPr>
              <a:t> Century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33% Failure Rate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Theoretically possible to become president with less than 25% of all votes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651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B7C64-E40D-5557-9E25-61CCA96C2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A5D5D5-8376-7A83-7A47-4A5974E882DA}"/>
              </a:ext>
            </a:extLst>
          </p:cNvPr>
          <p:cNvSpPr txBox="1"/>
          <p:nvPr/>
        </p:nvSpPr>
        <p:spPr>
          <a:xfrm>
            <a:off x="4644736" y="203200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D1034-AE42-527A-0BB5-BBD027E36A52}"/>
              </a:ext>
            </a:extLst>
          </p:cNvPr>
          <p:cNvSpPr txBox="1"/>
          <p:nvPr/>
        </p:nvSpPr>
        <p:spPr>
          <a:xfrm>
            <a:off x="1636315" y="2109222"/>
            <a:ext cx="93701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Minority Rules</a:t>
            </a:r>
          </a:p>
          <a:p>
            <a:r>
              <a:rPr lang="en-US" sz="2400" dirty="0"/>
              <a:t>Four Instances of Minority Rule in 46 Elections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8,7% Failure Rate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Two Instances of Minority Rule in the 21</a:t>
            </a:r>
            <a:r>
              <a:rPr lang="en-US" sz="2400" baseline="30000" dirty="0">
                <a:sym typeface="Wingdings" panose="05000000000000000000" pitchFamily="2" charset="2"/>
              </a:rPr>
              <a:t>st</a:t>
            </a:r>
            <a:r>
              <a:rPr lang="en-US" sz="2400" dirty="0">
                <a:sym typeface="Wingdings" panose="05000000000000000000" pitchFamily="2" charset="2"/>
              </a:rPr>
              <a:t> Century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33% Failure Rate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Theoretically possible to become president with less than 25% of all votes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76DBD-380C-F28F-C5A7-8D22AC36D373}"/>
              </a:ext>
            </a:extLst>
          </p:cNvPr>
          <p:cNvSpPr txBox="1"/>
          <p:nvPr/>
        </p:nvSpPr>
        <p:spPr>
          <a:xfrm>
            <a:off x="-3765097" y="7129671"/>
            <a:ext cx="630531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Faithless Electors</a:t>
            </a:r>
          </a:p>
          <a:p>
            <a:r>
              <a:rPr lang="en-US" sz="2400" dirty="0"/>
              <a:t>Elected officials are able vote however they want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Happened over 80x in the past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C50A6-AE85-1274-37E3-930A38E12D54}"/>
              </a:ext>
            </a:extLst>
          </p:cNvPr>
          <p:cNvSpPr txBox="1"/>
          <p:nvPr/>
        </p:nvSpPr>
        <p:spPr>
          <a:xfrm>
            <a:off x="12459622" y="-2679700"/>
            <a:ext cx="112567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Unequal votes: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Citizens of smaller States have far more influence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/>
              <a:t>Example: A Voter in Wyoming has 4x as many Electoral Votes per capita than California</a:t>
            </a:r>
          </a:p>
        </p:txBody>
      </p:sp>
    </p:spTree>
    <p:extLst>
      <p:ext uri="{BB962C8B-B14F-4D97-AF65-F5344CB8AC3E}">
        <p14:creationId xmlns:p14="http://schemas.microsoft.com/office/powerpoint/2010/main" val="51127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16710-5844-D459-7870-9F443F4F2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CEE06C-0567-6CED-43D9-F568DBE7750B}"/>
              </a:ext>
            </a:extLst>
          </p:cNvPr>
          <p:cNvSpPr txBox="1"/>
          <p:nvPr/>
        </p:nvSpPr>
        <p:spPr>
          <a:xfrm>
            <a:off x="4644736" y="203200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6F37A-2344-78A8-067D-9A049533931E}"/>
              </a:ext>
            </a:extLst>
          </p:cNvPr>
          <p:cNvSpPr txBox="1"/>
          <p:nvPr/>
        </p:nvSpPr>
        <p:spPr>
          <a:xfrm>
            <a:off x="3664403" y="2367171"/>
            <a:ext cx="630531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Faithless Electors</a:t>
            </a:r>
          </a:p>
          <a:p>
            <a:r>
              <a:rPr lang="en-US" sz="2400" dirty="0"/>
              <a:t>Elected officials are able vote however they want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Happened over 80x in the past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213E1-08CA-31C8-79F7-A9602BB916F2}"/>
              </a:ext>
            </a:extLst>
          </p:cNvPr>
          <p:cNvSpPr txBox="1"/>
          <p:nvPr/>
        </p:nvSpPr>
        <p:spPr>
          <a:xfrm>
            <a:off x="-4942477" y="6858000"/>
            <a:ext cx="7370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Not everyone is allowed to vote</a:t>
            </a:r>
          </a:p>
          <a:p>
            <a:r>
              <a:rPr lang="en-US" sz="2400" dirty="0">
                <a:sym typeface="Wingdings" panose="05000000000000000000" pitchFamily="2" charset="2"/>
              </a:rPr>
              <a:t>Citizens living in the US territories are not allowed to vote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3,6 million people, more than 4 other States combined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479BA-23AB-0CBB-3410-9E62CB79BA56}"/>
              </a:ext>
            </a:extLst>
          </p:cNvPr>
          <p:cNvSpPr txBox="1"/>
          <p:nvPr/>
        </p:nvSpPr>
        <p:spPr>
          <a:xfrm>
            <a:off x="12706350" y="-3213120"/>
            <a:ext cx="93701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Minority Rules</a:t>
            </a:r>
          </a:p>
          <a:p>
            <a:r>
              <a:rPr lang="en-US" sz="2400" dirty="0"/>
              <a:t>Four Instances of Minority Rule in 46 Elections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8,7% Failure Rate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Two Instances of Minority Rule in the 21</a:t>
            </a:r>
            <a:r>
              <a:rPr lang="en-US" sz="2400" baseline="30000" dirty="0">
                <a:sym typeface="Wingdings" panose="05000000000000000000" pitchFamily="2" charset="2"/>
              </a:rPr>
              <a:t>st</a:t>
            </a:r>
            <a:r>
              <a:rPr lang="en-US" sz="2400" dirty="0">
                <a:sym typeface="Wingdings" panose="05000000000000000000" pitchFamily="2" charset="2"/>
              </a:rPr>
              <a:t> Century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33% Failure Rate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Theoretically possible to become president with less than 25% of all votes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013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1EF2D-DA79-B0D4-5A9B-1E2FA002E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55E421-B07D-5F70-2025-FE7774BCC913}"/>
              </a:ext>
            </a:extLst>
          </p:cNvPr>
          <p:cNvSpPr txBox="1"/>
          <p:nvPr/>
        </p:nvSpPr>
        <p:spPr>
          <a:xfrm>
            <a:off x="4644736" y="203200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A0698-3EAB-EE93-12BA-0D709DED9C3A}"/>
              </a:ext>
            </a:extLst>
          </p:cNvPr>
          <p:cNvSpPr txBox="1"/>
          <p:nvPr/>
        </p:nvSpPr>
        <p:spPr>
          <a:xfrm>
            <a:off x="2410823" y="2644170"/>
            <a:ext cx="85537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 everyone is allowed to vote</a:t>
            </a:r>
          </a:p>
          <a:p>
            <a:r>
              <a:rPr lang="en-US" sz="2800" dirty="0">
                <a:sym typeface="Wingdings" panose="05000000000000000000" pitchFamily="2" charset="2"/>
              </a:rPr>
              <a:t>Citizens living in the US territories are not allowed to vote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3,6 million people, more than 4 other States combined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Most States don’t allow prisoners to vote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~2million people, totaling more than the population of 6 States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A6399-750C-9467-4C7E-EEB87DC99A86}"/>
              </a:ext>
            </a:extLst>
          </p:cNvPr>
          <p:cNvSpPr txBox="1"/>
          <p:nvPr/>
        </p:nvSpPr>
        <p:spPr>
          <a:xfrm>
            <a:off x="12884603" y="-1846659"/>
            <a:ext cx="630531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Faithless Electors</a:t>
            </a:r>
          </a:p>
          <a:p>
            <a:r>
              <a:rPr lang="en-US" sz="2400" dirty="0"/>
              <a:t>Elected officials are able vote however they want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Happened over 80x in the past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DD4C9-9C2E-73D4-0208-755AAFDD591A}"/>
              </a:ext>
            </a:extLst>
          </p:cNvPr>
          <p:cNvSpPr txBox="1"/>
          <p:nvPr/>
        </p:nvSpPr>
        <p:spPr>
          <a:xfrm>
            <a:off x="12884603" y="387865"/>
            <a:ext cx="179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Quick Recap:</a:t>
            </a:r>
          </a:p>
        </p:txBody>
      </p:sp>
    </p:spTree>
    <p:extLst>
      <p:ext uri="{BB962C8B-B14F-4D97-AF65-F5344CB8AC3E}">
        <p14:creationId xmlns:p14="http://schemas.microsoft.com/office/powerpoint/2010/main" val="130540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FE3C3-B000-057D-C16A-9B5A7A65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439D6-C81A-EDAD-8059-FC2F6E75318A}"/>
              </a:ext>
            </a:extLst>
          </p:cNvPr>
          <p:cNvSpPr txBox="1"/>
          <p:nvPr/>
        </p:nvSpPr>
        <p:spPr>
          <a:xfrm>
            <a:off x="5198126" y="735383"/>
            <a:ext cx="179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Quick Recap: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DFBEB-93D9-5246-17F8-FE85DB75C58A}"/>
              </a:ext>
            </a:extLst>
          </p:cNvPr>
          <p:cNvSpPr txBox="1"/>
          <p:nvPr/>
        </p:nvSpPr>
        <p:spPr>
          <a:xfrm>
            <a:off x="-5703716" y="-5614947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0F1AC-740B-66C0-B9FB-13B086CDE179}"/>
              </a:ext>
            </a:extLst>
          </p:cNvPr>
          <p:cNvSpPr txBox="1"/>
          <p:nvPr/>
        </p:nvSpPr>
        <p:spPr>
          <a:xfrm>
            <a:off x="-7937629" y="-3173977"/>
            <a:ext cx="85537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 everyone is allowed to vote</a:t>
            </a:r>
          </a:p>
          <a:p>
            <a:r>
              <a:rPr lang="en-US" sz="2800" dirty="0">
                <a:sym typeface="Wingdings" panose="05000000000000000000" pitchFamily="2" charset="2"/>
              </a:rPr>
              <a:t>Citizens living in the US territories are not allowed to vote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3,6 million people, more than 4 other States combined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Most States don’t allow prisoners to vote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~2million people, totaling more than the population of 6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278DA-7C74-0D98-F7C9-02C94467A63B}"/>
              </a:ext>
            </a:extLst>
          </p:cNvPr>
          <p:cNvSpPr txBox="1"/>
          <p:nvPr/>
        </p:nvSpPr>
        <p:spPr>
          <a:xfrm>
            <a:off x="2608257" y="2101678"/>
            <a:ext cx="644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4D5CE-179F-84EA-831B-D3F39710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41" y="3163412"/>
            <a:ext cx="1618216" cy="608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C3FE-06FD-C801-F2CF-91A900F8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41" y="3771476"/>
            <a:ext cx="1618216" cy="624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32050-D19D-E38E-9696-006BF8706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41" y="4379540"/>
            <a:ext cx="1618216" cy="62453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9E4D04-0533-9C16-8EFA-DE7CBFD96A26}"/>
              </a:ext>
            </a:extLst>
          </p:cNvPr>
          <p:cNvSpPr/>
          <p:nvPr/>
        </p:nvSpPr>
        <p:spPr>
          <a:xfrm>
            <a:off x="3045032" y="4107107"/>
            <a:ext cx="1112756" cy="44004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309C2B-0618-D52C-7F87-4C8F8CD02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8" t="25930" r="36596" b="9466"/>
          <a:stretch/>
        </p:blipFill>
        <p:spPr>
          <a:xfrm>
            <a:off x="4643020" y="3472687"/>
            <a:ext cx="719301" cy="1486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CC4447-C5C9-A909-1806-D549B5E4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41" y="5004077"/>
            <a:ext cx="1618216" cy="624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E2818-2B8E-CECA-C259-F7974D87748F}"/>
              </a:ext>
            </a:extLst>
          </p:cNvPr>
          <p:cNvSpPr txBox="1"/>
          <p:nvPr/>
        </p:nvSpPr>
        <p:spPr>
          <a:xfrm>
            <a:off x="8658250" y="2101678"/>
            <a:ext cx="10919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 this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8624EA-3109-E4CE-3E7E-311B370DA6AE}"/>
              </a:ext>
            </a:extLst>
          </p:cNvPr>
          <p:cNvGrpSpPr/>
          <p:nvPr/>
        </p:nvGrpSpPr>
        <p:grpSpPr>
          <a:xfrm>
            <a:off x="6826784" y="2939920"/>
            <a:ext cx="4531729" cy="2688063"/>
            <a:chOff x="5258771" y="2469898"/>
            <a:chExt cx="8242300" cy="3937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96BB4A-B582-FBD3-A23E-45D150F4DE7A}"/>
                </a:ext>
              </a:extLst>
            </p:cNvPr>
            <p:cNvSpPr/>
            <p:nvPr/>
          </p:nvSpPr>
          <p:spPr>
            <a:xfrm>
              <a:off x="5258771" y="2469898"/>
              <a:ext cx="8242300" cy="3937000"/>
            </a:xfrm>
            <a:prstGeom prst="rect">
              <a:avLst/>
            </a:prstGeom>
            <a:solidFill>
              <a:srgbClr val="FFEE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598C3A-049E-0BDA-28DD-468C9BC6A98B}"/>
                </a:ext>
              </a:extLst>
            </p:cNvPr>
            <p:cNvSpPr/>
            <p:nvPr/>
          </p:nvSpPr>
          <p:spPr>
            <a:xfrm>
              <a:off x="5814395" y="3553970"/>
              <a:ext cx="43561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D5A2F-B784-353C-A13F-BE4738EF8E90}"/>
                </a:ext>
              </a:extLst>
            </p:cNvPr>
            <p:cNvSpPr/>
            <p:nvPr/>
          </p:nvSpPr>
          <p:spPr>
            <a:xfrm>
              <a:off x="7992445" y="3553970"/>
              <a:ext cx="4356100" cy="482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07CEBB38-1565-559C-219B-9F470B78B459}"/>
                </a:ext>
              </a:extLst>
            </p:cNvPr>
            <p:cNvSpPr/>
            <p:nvPr/>
          </p:nvSpPr>
          <p:spPr>
            <a:xfrm rot="14976007">
              <a:off x="8522115" y="4348699"/>
              <a:ext cx="1524000" cy="922529"/>
            </a:xfrm>
            <a:prstGeom prst="rightArrow">
              <a:avLst>
                <a:gd name="adj1" fmla="val 50000"/>
                <a:gd name="adj2" fmla="val 81822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0C0398-455B-E91C-FC28-013A351A4F05}"/>
              </a:ext>
            </a:extLst>
          </p:cNvPr>
          <p:cNvSpPr txBox="1"/>
          <p:nvPr/>
        </p:nvSpPr>
        <p:spPr>
          <a:xfrm>
            <a:off x="8985047" y="5024492"/>
            <a:ext cx="120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Winner!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32602-87E5-A14A-6687-A4CE02F6D989}"/>
              </a:ext>
            </a:extLst>
          </p:cNvPr>
          <p:cNvSpPr txBox="1"/>
          <p:nvPr/>
        </p:nvSpPr>
        <p:spPr>
          <a:xfrm>
            <a:off x="7308513" y="3640263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C28A5E-C517-8C18-6EF4-1979277588BF}"/>
              </a:ext>
            </a:extLst>
          </p:cNvPr>
          <p:cNvSpPr txBox="1"/>
          <p:nvPr/>
        </p:nvSpPr>
        <p:spPr>
          <a:xfrm>
            <a:off x="8909359" y="3680091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29F03-466A-BFBE-AF8B-A52FAB37D77D}"/>
              </a:ext>
            </a:extLst>
          </p:cNvPr>
          <p:cNvSpPr txBox="1"/>
          <p:nvPr/>
        </p:nvSpPr>
        <p:spPr>
          <a:xfrm>
            <a:off x="8067046" y="3041915"/>
            <a:ext cx="194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Popular Vote</a:t>
            </a:r>
          </a:p>
        </p:txBody>
      </p:sp>
    </p:spTree>
    <p:extLst>
      <p:ext uri="{BB962C8B-B14F-4D97-AF65-F5344CB8AC3E}">
        <p14:creationId xmlns:p14="http://schemas.microsoft.com/office/powerpoint/2010/main" val="89006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4" grpId="0"/>
      <p:bldP spid="20" grpId="0"/>
      <p:bldP spid="21" grpId="0"/>
      <p:bldP spid="22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1DBC3-CAAD-F116-878F-60CEDBE2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20E87-D4E0-EF1F-E7FD-B32CBFAB5C12}"/>
              </a:ext>
            </a:extLst>
          </p:cNvPr>
          <p:cNvSpPr txBox="1"/>
          <p:nvPr/>
        </p:nvSpPr>
        <p:spPr>
          <a:xfrm>
            <a:off x="5198126" y="735383"/>
            <a:ext cx="179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Quick Recap: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E307A-9577-01B5-DB99-43E2FEEE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" y="1421306"/>
            <a:ext cx="542550" cy="203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05582-834E-5E9C-80CB-D9F47A41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" y="1625176"/>
            <a:ext cx="542550" cy="209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E30AD9-AE5B-31C8-5143-0376BDF7B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" y="1822632"/>
            <a:ext cx="542550" cy="20939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800EC8B-10E6-139A-85B7-0C85D5AF09A5}"/>
              </a:ext>
            </a:extLst>
          </p:cNvPr>
          <p:cNvSpPr/>
          <p:nvPr/>
        </p:nvSpPr>
        <p:spPr>
          <a:xfrm>
            <a:off x="1027801" y="1692135"/>
            <a:ext cx="373081" cy="142434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71D615-C029-40CD-4814-B73FCF0A3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8" t="25930" r="36596" b="9466"/>
          <a:stretch/>
        </p:blipFill>
        <p:spPr>
          <a:xfrm>
            <a:off x="1627379" y="1585409"/>
            <a:ext cx="241165" cy="498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34AD00-D6A8-38D5-F6CF-D04F1FB8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" y="2020088"/>
            <a:ext cx="542550" cy="2093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9592DD-A9CB-D8C1-65EE-A07AC2CD4746}"/>
              </a:ext>
            </a:extLst>
          </p:cNvPr>
          <p:cNvGrpSpPr/>
          <p:nvPr/>
        </p:nvGrpSpPr>
        <p:grpSpPr>
          <a:xfrm>
            <a:off x="454649" y="1328312"/>
            <a:ext cx="1519384" cy="870080"/>
            <a:chOff x="5258771" y="2469898"/>
            <a:chExt cx="8242300" cy="3937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E71D85-DAA5-7FAC-84FE-2AF4ACCCC235}"/>
                </a:ext>
              </a:extLst>
            </p:cNvPr>
            <p:cNvSpPr/>
            <p:nvPr/>
          </p:nvSpPr>
          <p:spPr>
            <a:xfrm>
              <a:off x="5258771" y="2469898"/>
              <a:ext cx="8242300" cy="3937000"/>
            </a:xfrm>
            <a:prstGeom prst="rect">
              <a:avLst/>
            </a:prstGeom>
            <a:solidFill>
              <a:srgbClr val="FFEE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886E1D-5E7F-56A6-0B5B-C9D0E6ADCB6C}"/>
                </a:ext>
              </a:extLst>
            </p:cNvPr>
            <p:cNvSpPr/>
            <p:nvPr/>
          </p:nvSpPr>
          <p:spPr>
            <a:xfrm>
              <a:off x="5814395" y="3553970"/>
              <a:ext cx="43561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3EDD0-7408-0EFB-C6E5-11315084C391}"/>
                </a:ext>
              </a:extLst>
            </p:cNvPr>
            <p:cNvSpPr/>
            <p:nvPr/>
          </p:nvSpPr>
          <p:spPr>
            <a:xfrm>
              <a:off x="7992445" y="3553970"/>
              <a:ext cx="4356100" cy="482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E290E21-0A87-DA81-2BBB-D204D08B02E3}"/>
                </a:ext>
              </a:extLst>
            </p:cNvPr>
            <p:cNvSpPr/>
            <p:nvPr/>
          </p:nvSpPr>
          <p:spPr>
            <a:xfrm rot="14976007">
              <a:off x="8522115" y="4348699"/>
              <a:ext cx="1524000" cy="922529"/>
            </a:xfrm>
            <a:prstGeom prst="rightArrow">
              <a:avLst>
                <a:gd name="adj1" fmla="val 50000"/>
                <a:gd name="adj2" fmla="val 81822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1A45F9D-BC5E-8FDC-7745-C56355D426BC}"/>
              </a:ext>
            </a:extLst>
          </p:cNvPr>
          <p:cNvSpPr/>
          <p:nvPr/>
        </p:nvSpPr>
        <p:spPr>
          <a:xfrm>
            <a:off x="-15168" y="765035"/>
            <a:ext cx="2832100" cy="1854200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C187E-5DA6-1187-2572-6AF5992B0435}"/>
              </a:ext>
            </a:extLst>
          </p:cNvPr>
          <p:cNvSpPr txBox="1"/>
          <p:nvPr/>
        </p:nvSpPr>
        <p:spPr>
          <a:xfrm>
            <a:off x="283158" y="2619235"/>
            <a:ext cx="6958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Downside: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Minority Rules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Vote out of fear rather than liking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Lack of Representation (Two-Party system)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Whoever draws the borders has an advantage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It is hard to change such a system (</a:t>
            </a:r>
            <a:r>
              <a:rPr lang="en-US" sz="2400" dirty="0">
                <a:sym typeface="Wingdings" panose="05000000000000000000" pitchFamily="2" charset="2"/>
              </a:rPr>
              <a:t> it benefits the small States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Unequal Votes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1AE93E-67EC-83A0-2078-CE9E64FE7F43}"/>
              </a:ext>
            </a:extLst>
          </p:cNvPr>
          <p:cNvSpPr txBox="1"/>
          <p:nvPr/>
        </p:nvSpPr>
        <p:spPr>
          <a:xfrm>
            <a:off x="6993874" y="2388402"/>
            <a:ext cx="5198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was it established anyway?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Information transfer was hard in 1787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Compromise between the States</a:t>
            </a:r>
          </a:p>
        </p:txBody>
      </p:sp>
    </p:spTree>
    <p:extLst>
      <p:ext uri="{BB962C8B-B14F-4D97-AF65-F5344CB8AC3E}">
        <p14:creationId xmlns:p14="http://schemas.microsoft.com/office/powerpoint/2010/main" val="275552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CDAF2-DD4C-97EF-3AD9-6C24A18BD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696F3-25C1-B7EB-2983-CCE199CD4790}"/>
              </a:ext>
            </a:extLst>
          </p:cNvPr>
          <p:cNvSpPr txBox="1"/>
          <p:nvPr/>
        </p:nvSpPr>
        <p:spPr>
          <a:xfrm>
            <a:off x="5198126" y="735383"/>
            <a:ext cx="179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Quick Recap: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585E9-8762-EB73-8EA9-C319F0C0FAC9}"/>
              </a:ext>
            </a:extLst>
          </p:cNvPr>
          <p:cNvSpPr txBox="1"/>
          <p:nvPr/>
        </p:nvSpPr>
        <p:spPr>
          <a:xfrm>
            <a:off x="283158" y="2619235"/>
            <a:ext cx="6958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Downside: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Minority Rules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Vote out of fear rather than liking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Lack of Representation (Two-Party system)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Whoever draws the borders has an advantage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It is hard to change such a system (</a:t>
            </a:r>
            <a:r>
              <a:rPr lang="en-US" sz="2400" dirty="0">
                <a:sym typeface="Wingdings" panose="05000000000000000000" pitchFamily="2" charset="2"/>
              </a:rPr>
              <a:t> it benefits the small States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Unequal Votes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E28AB-7A40-74F0-F93A-1125A07F071D}"/>
              </a:ext>
            </a:extLst>
          </p:cNvPr>
          <p:cNvSpPr txBox="1"/>
          <p:nvPr/>
        </p:nvSpPr>
        <p:spPr>
          <a:xfrm>
            <a:off x="6993874" y="2388402"/>
            <a:ext cx="5198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was it established anyway?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Information transfer was hard in 1787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Compromise between the States</a:t>
            </a:r>
          </a:p>
        </p:txBody>
      </p:sp>
    </p:spTree>
    <p:extLst>
      <p:ext uri="{BB962C8B-B14F-4D97-AF65-F5344CB8AC3E}">
        <p14:creationId xmlns:p14="http://schemas.microsoft.com/office/powerpoint/2010/main" val="369165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9D9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5D9B8-CF5A-BA97-65A8-61DB31CC9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6249743-D47E-B271-5C1E-F14B10B93DEA}"/>
              </a:ext>
            </a:extLst>
          </p:cNvPr>
          <p:cNvSpPr/>
          <p:nvPr/>
        </p:nvSpPr>
        <p:spPr>
          <a:xfrm rot="16200000">
            <a:off x="-817709" y="2065483"/>
            <a:ext cx="2371727" cy="736312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BD2384-E17D-EE2F-0105-AF9C36B56D4F}"/>
              </a:ext>
            </a:extLst>
          </p:cNvPr>
          <p:cNvSpPr/>
          <p:nvPr/>
        </p:nvSpPr>
        <p:spPr>
          <a:xfrm rot="5400000">
            <a:off x="-1254012" y="4873514"/>
            <a:ext cx="3244332" cy="736309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406293F-2365-0002-B2D0-E38AA20C8E0F}"/>
              </a:ext>
            </a:extLst>
          </p:cNvPr>
          <p:cNvSpPr/>
          <p:nvPr/>
        </p:nvSpPr>
        <p:spPr>
          <a:xfrm>
            <a:off x="736309" y="1"/>
            <a:ext cx="1168562" cy="3466246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BA44B78-6F65-D77A-42F1-387EA4020873}"/>
              </a:ext>
            </a:extLst>
          </p:cNvPr>
          <p:cNvSpPr/>
          <p:nvPr/>
        </p:nvSpPr>
        <p:spPr>
          <a:xfrm flipV="1">
            <a:off x="736309" y="3466240"/>
            <a:ext cx="1168561" cy="3391759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ED6CD44-9EE1-BB15-A20C-046F8721E6B3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5009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238F6-E01A-85D1-7626-EAEF7B866B3D}"/>
              </a:ext>
            </a:extLst>
          </p:cNvPr>
          <p:cNvSpPr txBox="1"/>
          <p:nvPr/>
        </p:nvSpPr>
        <p:spPr>
          <a:xfrm>
            <a:off x="4336903" y="245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072CB-17F1-3ED2-8393-CAA453549E26}"/>
              </a:ext>
            </a:extLst>
          </p:cNvPr>
          <p:cNvSpPr txBox="1"/>
          <p:nvPr/>
        </p:nvSpPr>
        <p:spPr>
          <a:xfrm>
            <a:off x="4200289" y="786110"/>
            <a:ext cx="513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What Kind of System Does the US Have?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74664-F765-2A65-D817-8F65DBC8BAF4}"/>
              </a:ext>
            </a:extLst>
          </p:cNvPr>
          <p:cNvSpPr txBox="1"/>
          <p:nvPr/>
        </p:nvSpPr>
        <p:spPr>
          <a:xfrm>
            <a:off x="3600592" y="2173578"/>
            <a:ext cx="74613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US is a representative democracy</a:t>
            </a:r>
          </a:p>
          <a:p>
            <a:r>
              <a:rPr lang="en-US" dirty="0">
                <a:sym typeface="Wingdings" panose="05000000000000000000" pitchFamily="2" charset="2"/>
              </a:rPr>
              <a:t>	 Citizens vote for officials who make decisions on their behalf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DFE0BD-C0B4-8378-9863-068E011B0DF7}"/>
              </a:ext>
            </a:extLst>
          </p:cNvPr>
          <p:cNvGrpSpPr/>
          <p:nvPr/>
        </p:nvGrpSpPr>
        <p:grpSpPr>
          <a:xfrm>
            <a:off x="2709955" y="3242368"/>
            <a:ext cx="2873560" cy="2297206"/>
            <a:chOff x="2709955" y="3242368"/>
            <a:chExt cx="2873560" cy="229720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61CF31-7CF9-D65A-BE07-BDBADA429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2709955" y="3242368"/>
              <a:ext cx="483564" cy="11486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AA7AE3-513E-4699-0ADF-CD114F3F6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2709955" y="4390971"/>
              <a:ext cx="483564" cy="114860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8E632E-B6E6-33DE-1013-98249C78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3307454" y="3242368"/>
              <a:ext cx="483564" cy="11486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8FB05A4-03FF-77EA-7C62-E09D66433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3307454" y="4390971"/>
              <a:ext cx="483564" cy="114860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7309BD3-BB06-C976-D8E3-607059F72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3904953" y="3242368"/>
              <a:ext cx="483564" cy="1148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F2DB4CD-C163-3834-48B3-C202FC14E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3904953" y="4390971"/>
              <a:ext cx="483564" cy="11486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2A6489-FB8A-DD9B-0794-9516BA9B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4502452" y="3242368"/>
              <a:ext cx="483564" cy="11486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E70F94-821C-FC86-9D6C-F3E11C025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4502452" y="4390971"/>
              <a:ext cx="483564" cy="11486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C2B2B13-60DC-0BE5-879F-C6AF19508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5099951" y="3242368"/>
              <a:ext cx="483564" cy="114860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9A7843-2952-1E7E-7D2B-DFA2683C7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3" t="20994" r="37099" b="8679"/>
            <a:stretch/>
          </p:blipFill>
          <p:spPr>
            <a:xfrm>
              <a:off x="5099951" y="4390971"/>
              <a:ext cx="483564" cy="1148603"/>
            </a:xfrm>
            <a:prstGeom prst="rect">
              <a:avLst/>
            </a:prstGeom>
          </p:spPr>
        </p:pic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799C99E-E154-D32B-EB88-D9DF320FD8B5}"/>
              </a:ext>
            </a:extLst>
          </p:cNvPr>
          <p:cNvSpPr/>
          <p:nvPr/>
        </p:nvSpPr>
        <p:spPr>
          <a:xfrm>
            <a:off x="5806440" y="4185231"/>
            <a:ext cx="1435608" cy="4114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3977B15-CB88-78B8-830E-0AEF094CA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250" b="88000" l="34550" r="63450">
                        <a14:foregroundMark x1="49800" y1="34400" x2="48550" y2="42200"/>
                        <a14:foregroundMark x1="46850" y1="28400" x2="46050" y2="32200"/>
                        <a14:foregroundMark x1="47800" y1="28200" x2="46400" y2="34750"/>
                        <a14:foregroundMark x1="45400" y1="27650" x2="44350" y2="33750"/>
                        <a14:foregroundMark x1="43450" y1="30500" x2="42500" y2="38400"/>
                        <a14:foregroundMark x1="42600" y1="31450" x2="49450" y2="26250"/>
                        <a14:foregroundMark x1="42800" y1="29600" x2="51550" y2="42100"/>
                        <a14:foregroundMark x1="51550" y1="42100" x2="46600" y2="43650"/>
                        <a14:foregroundMark x1="47300" y1="42000" x2="43150" y2="36450"/>
                        <a14:foregroundMark x1="50100" y1="28550" x2="45550" y2="84750"/>
                        <a14:foregroundMark x1="45550" y1="84750" x2="46050" y2="83750"/>
                        <a14:foregroundMark x1="48700" y1="56350" x2="46100" y2="74850"/>
                        <a14:foregroundMark x1="49650" y1="62250" x2="42900" y2="85300"/>
                        <a14:foregroundMark x1="49150" y1="69500" x2="50200" y2="88000"/>
                        <a14:foregroundMark x1="49100" y1="63300" x2="51950" y2="87200"/>
                        <a14:foregroundMark x1="46100" y1="63400" x2="48800" y2="82800"/>
                        <a14:foregroundMark x1="34900" y1="66550" x2="47350" y2="57000"/>
                        <a14:foregroundMark x1="47350" y1="57000" x2="59400" y2="64600"/>
                        <a14:foregroundMark x1="59502" y1="64294" x2="60300" y2="61900"/>
                        <a14:foregroundMark x1="52800" y1="87250" x2="46150" y2="73600"/>
                        <a14:foregroundMark x1="46150" y1="73600" x2="47450" y2="51600"/>
                        <a14:foregroundMark x1="47450" y1="51600" x2="37100" y2="65400"/>
                        <a14:foregroundMark x1="37100" y1="65400" x2="47650" y2="52250"/>
                        <a14:foregroundMark x1="47650" y1="52250" x2="56950" y2="63300"/>
                        <a14:foregroundMark x1="56950" y1="63300" x2="49550" y2="50650"/>
                        <a14:foregroundMark x1="49550" y1="50650" x2="55600" y2="36000"/>
                        <a14:foregroundMark x1="55600" y1="36000" x2="40400" y2="37100"/>
                        <a14:foregroundMark x1="40400" y1="37100" x2="34550" y2="51400"/>
                        <a14:foregroundMark x1="34550" y1="51400" x2="59750" y2="49050"/>
                        <a14:foregroundMark x1="59750" y1="49050" x2="44100" y2="49500"/>
                        <a14:foregroundMark x1="44100" y1="49500" x2="55200" y2="39300"/>
                        <a14:foregroundMark x1="55200" y1="39300" x2="48600" y2="43550"/>
                        <a14:backgroundMark x1="63150" y1="60500" x2="63150" y2="60500"/>
                        <a14:backgroundMark x1="63150" y1="60050" x2="61650" y2="61250"/>
                        <a14:backgroundMark x1="64250" y1="60400" x2="62050" y2="62350"/>
                        <a14:backgroundMark x1="63700" y1="60800" x2="59450" y2="65900"/>
                        <a14:backgroundMark x1="60500" y1="64950" x2="59650" y2="66050"/>
                        <a14:backgroundMark x1="63950" y1="59450" x2="62700" y2="61750"/>
                        <a14:backgroundMark x1="64450" y1="59300" x2="64600" y2="59300"/>
                        <a14:backgroundMark x1="60100" y1="64600" x2="60300" y2="64950"/>
                        <a14:backgroundMark x1="58950" y1="66400" x2="60900" y2="65000"/>
                        <a14:backgroundMark x1="59700" y1="66050" x2="59200" y2="64300"/>
                        <a14:backgroundMark x1="58750" y1="65900" x2="59550" y2="64650"/>
                        <a14:backgroundMark x1="59000" y1="65750" x2="58250" y2="65900"/>
                        <a14:backgroundMark x1="60100" y1="65750" x2="59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84" t="25828" r="39622" b="9422"/>
          <a:stretch/>
        </p:blipFill>
        <p:spPr>
          <a:xfrm>
            <a:off x="7587390" y="3743938"/>
            <a:ext cx="604379" cy="1418181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224025C4-841E-595B-6C28-9A01042F202F}"/>
              </a:ext>
            </a:extLst>
          </p:cNvPr>
          <p:cNvSpPr/>
          <p:nvPr/>
        </p:nvSpPr>
        <p:spPr>
          <a:xfrm>
            <a:off x="8062857" y="3165624"/>
            <a:ext cx="1466581" cy="756231"/>
          </a:xfrm>
          <a:prstGeom prst="wedgeEllipseCallout">
            <a:avLst>
              <a:gd name="adj1" fmla="val -56554"/>
              <a:gd name="adj2" fmla="val 78874"/>
            </a:avLst>
          </a:prstGeom>
          <a:solidFill>
            <a:srgbClr val="15A3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think they want ABC!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B10C3F-63FF-B37E-A068-5EFF9D219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1334" r="17650" b="1733"/>
          <a:stretch/>
        </p:blipFill>
        <p:spPr>
          <a:xfrm>
            <a:off x="9293308" y="4333810"/>
            <a:ext cx="1911112" cy="156165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DBB6A2-0D1A-F7CB-E46F-BC983D1AA853}"/>
              </a:ext>
            </a:extLst>
          </p:cNvPr>
          <p:cNvSpPr/>
          <p:nvPr/>
        </p:nvSpPr>
        <p:spPr>
          <a:xfrm>
            <a:off x="8998483" y="4078944"/>
            <a:ext cx="2330741" cy="2071390"/>
          </a:xfrm>
          <a:prstGeom prst="roundRect">
            <a:avLst/>
          </a:prstGeom>
          <a:solidFill>
            <a:srgbClr val="239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8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26FF0-3912-C05D-030B-71CAE1DA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937A8-1594-DCAF-F95B-830456813410}"/>
              </a:ext>
            </a:extLst>
          </p:cNvPr>
          <p:cNvSpPr txBox="1"/>
          <p:nvPr/>
        </p:nvSpPr>
        <p:spPr>
          <a:xfrm>
            <a:off x="3314084" y="259133"/>
            <a:ext cx="5563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So… Is the Electoral College still up to Date?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2991E-0764-9794-2392-DC1024AFF95B}"/>
              </a:ext>
            </a:extLst>
          </p:cNvPr>
          <p:cNvSpPr txBox="1"/>
          <p:nvPr/>
        </p:nvSpPr>
        <p:spPr>
          <a:xfrm>
            <a:off x="-5703716" y="-5614947"/>
            <a:ext cx="290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Reality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050BD-1040-DFB0-7B9F-9CD35A3EEE55}"/>
              </a:ext>
            </a:extLst>
          </p:cNvPr>
          <p:cNvSpPr txBox="1"/>
          <p:nvPr/>
        </p:nvSpPr>
        <p:spPr>
          <a:xfrm>
            <a:off x="1943168" y="1451346"/>
            <a:ext cx="179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Quick Recap: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F3ACF-34CF-F40D-F86D-564FF4D1139D}"/>
              </a:ext>
            </a:extLst>
          </p:cNvPr>
          <p:cNvSpPr txBox="1"/>
          <p:nvPr/>
        </p:nvSpPr>
        <p:spPr>
          <a:xfrm>
            <a:off x="259813" y="2643559"/>
            <a:ext cx="583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Downside:</a:t>
            </a:r>
          </a:p>
          <a:p>
            <a:pPr marL="342900" indent="-342900">
              <a:buFontTx/>
              <a:buChar char="-"/>
            </a:pPr>
            <a:r>
              <a:rPr lang="en-US" dirty="0"/>
              <a:t>Minority Rules</a:t>
            </a:r>
          </a:p>
          <a:p>
            <a:pPr marL="342900" indent="-342900">
              <a:buFontTx/>
              <a:buChar char="-"/>
            </a:pPr>
            <a:r>
              <a:rPr lang="en-US" dirty="0"/>
              <a:t>Vote out of fear rather than liking </a:t>
            </a:r>
          </a:p>
          <a:p>
            <a:pPr marL="342900" indent="-342900">
              <a:buFontTx/>
              <a:buChar char="-"/>
            </a:pPr>
            <a:r>
              <a:rPr lang="en-US" dirty="0"/>
              <a:t>Lack of Representation (Two-Party system)</a:t>
            </a:r>
          </a:p>
          <a:p>
            <a:pPr marL="342900" indent="-342900">
              <a:buFontTx/>
              <a:buChar char="-"/>
            </a:pPr>
            <a:r>
              <a:rPr lang="en-US" dirty="0"/>
              <a:t>Whoever draws the borders has an advantage</a:t>
            </a:r>
          </a:p>
          <a:p>
            <a:pPr marL="342900" indent="-342900">
              <a:buFontTx/>
              <a:buChar char="-"/>
            </a:pPr>
            <a:r>
              <a:rPr lang="en-US" dirty="0"/>
              <a:t>It is hard to change such a system (</a:t>
            </a:r>
            <a:r>
              <a:rPr lang="en-US" dirty="0">
                <a:sym typeface="Wingdings" panose="05000000000000000000" pitchFamily="2" charset="2"/>
              </a:rPr>
              <a:t> it benefits the small States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dirty="0"/>
              <a:t>Unequal Votes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269BB-6E4C-AA5C-BE5C-35300CF8F9FA}"/>
              </a:ext>
            </a:extLst>
          </p:cNvPr>
          <p:cNvSpPr txBox="1"/>
          <p:nvPr/>
        </p:nvSpPr>
        <p:spPr>
          <a:xfrm>
            <a:off x="259813" y="4943767"/>
            <a:ext cx="5198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was it established anyway?</a:t>
            </a:r>
          </a:p>
          <a:p>
            <a:pPr marL="342900" indent="-342900">
              <a:buFontTx/>
              <a:buChar char="-"/>
            </a:pPr>
            <a:r>
              <a:rPr lang="en-US" dirty="0"/>
              <a:t>Information transfer was hard in 1787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Compromise between the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28220A-C4F6-A3C2-0C40-EB47162A2590}"/>
              </a:ext>
            </a:extLst>
          </p:cNvPr>
          <p:cNvSpPr txBox="1"/>
          <p:nvPr/>
        </p:nvSpPr>
        <p:spPr>
          <a:xfrm>
            <a:off x="6248400" y="1451345"/>
            <a:ext cx="4748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Definition of a good Democracy: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11178D-805A-D4F7-FD6E-AEABACDCCD0B}"/>
              </a:ext>
            </a:extLst>
          </p:cNvPr>
          <p:cNvSpPr/>
          <p:nvPr/>
        </p:nvSpPr>
        <p:spPr>
          <a:xfrm>
            <a:off x="12682645" y="639155"/>
            <a:ext cx="345641" cy="6795247"/>
          </a:xfrm>
          <a:prstGeom prst="rect">
            <a:avLst/>
          </a:prstGeom>
          <a:solidFill>
            <a:srgbClr val="239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arallelogram 3">
            <a:extLst>
              <a:ext uri="{FF2B5EF4-FFF2-40B4-BE49-F238E27FC236}">
                <a16:creationId xmlns:a16="http://schemas.microsoft.com/office/drawing/2014/main" id="{C1882A06-4A43-7CAB-2B86-763FDC9681F0}"/>
              </a:ext>
            </a:extLst>
          </p:cNvPr>
          <p:cNvSpPr/>
          <p:nvPr/>
        </p:nvSpPr>
        <p:spPr>
          <a:xfrm>
            <a:off x="3118508" y="7159597"/>
            <a:ext cx="9564138" cy="74487"/>
          </a:xfrm>
          <a:prstGeom prst="parallelogram">
            <a:avLst>
              <a:gd name="adj" fmla="val 242602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 4">
            <a:extLst>
              <a:ext uri="{FF2B5EF4-FFF2-40B4-BE49-F238E27FC236}">
                <a16:creationId xmlns:a16="http://schemas.microsoft.com/office/drawing/2014/main" id="{F3BCDC55-C103-04BB-BAA4-02F252794DB2}"/>
              </a:ext>
            </a:extLst>
          </p:cNvPr>
          <p:cNvSpPr/>
          <p:nvPr/>
        </p:nvSpPr>
        <p:spPr>
          <a:xfrm flipV="1">
            <a:off x="817356" y="7361867"/>
            <a:ext cx="11833412" cy="274804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9319E4CF-643B-B4FF-5DC1-7F169AD08009}"/>
              </a:ext>
            </a:extLst>
          </p:cNvPr>
          <p:cNvSpPr/>
          <p:nvPr/>
        </p:nvSpPr>
        <p:spPr>
          <a:xfrm rot="16200000">
            <a:off x="-2020784" y="1466005"/>
            <a:ext cx="2371727" cy="179295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C49A29EF-F14C-24FE-23B3-670D949BD0F6}"/>
              </a:ext>
            </a:extLst>
          </p:cNvPr>
          <p:cNvSpPr/>
          <p:nvPr/>
        </p:nvSpPr>
        <p:spPr>
          <a:xfrm rot="5400000">
            <a:off x="-2457086" y="4274036"/>
            <a:ext cx="3244332" cy="179294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sosceles Triangle 7">
            <a:extLst>
              <a:ext uri="{FF2B5EF4-FFF2-40B4-BE49-F238E27FC236}">
                <a16:creationId xmlns:a16="http://schemas.microsoft.com/office/drawing/2014/main" id="{07F44CE5-B5E9-0962-A0E5-0B0060658CA8}"/>
              </a:ext>
            </a:extLst>
          </p:cNvPr>
          <p:cNvSpPr/>
          <p:nvPr/>
        </p:nvSpPr>
        <p:spPr>
          <a:xfrm rot="8099936">
            <a:off x="-2243147" y="-1589143"/>
            <a:ext cx="4758633" cy="2425204"/>
          </a:xfrm>
          <a:prstGeom prst="triangle">
            <a:avLst>
              <a:gd name="adj" fmla="val 280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77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81A6D-0480-52D0-CADE-881819F8B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>
            <a:extLst>
              <a:ext uri="{FF2B5EF4-FFF2-40B4-BE49-F238E27FC236}">
                <a16:creationId xmlns:a16="http://schemas.microsoft.com/office/drawing/2014/main" id="{100DF761-6291-A20A-85A8-34B124A03CB4}"/>
              </a:ext>
            </a:extLst>
          </p:cNvPr>
          <p:cNvSpPr/>
          <p:nvPr/>
        </p:nvSpPr>
        <p:spPr>
          <a:xfrm rot="16200000">
            <a:off x="-1096217" y="2343991"/>
            <a:ext cx="2371727" cy="179295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31">
            <a:extLst>
              <a:ext uri="{FF2B5EF4-FFF2-40B4-BE49-F238E27FC236}">
                <a16:creationId xmlns:a16="http://schemas.microsoft.com/office/drawing/2014/main" id="{445F3948-1CBA-33E0-951A-B9B7E9E96521}"/>
              </a:ext>
            </a:extLst>
          </p:cNvPr>
          <p:cNvSpPr/>
          <p:nvPr/>
        </p:nvSpPr>
        <p:spPr>
          <a:xfrm rot="5400000">
            <a:off x="-1532519" y="5152022"/>
            <a:ext cx="3244332" cy="179294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8B74E7D-A12F-0451-73B8-E3EC339C9A35}"/>
              </a:ext>
            </a:extLst>
          </p:cNvPr>
          <p:cNvSpPr/>
          <p:nvPr/>
        </p:nvSpPr>
        <p:spPr>
          <a:xfrm>
            <a:off x="11846358" y="62752"/>
            <a:ext cx="345641" cy="6795247"/>
          </a:xfrm>
          <a:prstGeom prst="rect">
            <a:avLst/>
          </a:prstGeom>
          <a:solidFill>
            <a:srgbClr val="239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Parallelogram 3">
            <a:extLst>
              <a:ext uri="{FF2B5EF4-FFF2-40B4-BE49-F238E27FC236}">
                <a16:creationId xmlns:a16="http://schemas.microsoft.com/office/drawing/2014/main" id="{ED2629F7-E931-91F1-56F2-7DC477FDB18E}"/>
              </a:ext>
            </a:extLst>
          </p:cNvPr>
          <p:cNvSpPr/>
          <p:nvPr/>
        </p:nvSpPr>
        <p:spPr>
          <a:xfrm>
            <a:off x="2282221" y="6583194"/>
            <a:ext cx="9564138" cy="74487"/>
          </a:xfrm>
          <a:prstGeom prst="parallelogram">
            <a:avLst>
              <a:gd name="adj" fmla="val 242602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 4">
            <a:extLst>
              <a:ext uri="{FF2B5EF4-FFF2-40B4-BE49-F238E27FC236}">
                <a16:creationId xmlns:a16="http://schemas.microsoft.com/office/drawing/2014/main" id="{B15D6DB9-5421-0174-99F4-7A3808D89CA1}"/>
              </a:ext>
            </a:extLst>
          </p:cNvPr>
          <p:cNvSpPr/>
          <p:nvPr/>
        </p:nvSpPr>
        <p:spPr>
          <a:xfrm flipV="1">
            <a:off x="179295" y="6583194"/>
            <a:ext cx="11833412" cy="274804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sosceles Triangle 7">
            <a:extLst>
              <a:ext uri="{FF2B5EF4-FFF2-40B4-BE49-F238E27FC236}">
                <a16:creationId xmlns:a16="http://schemas.microsoft.com/office/drawing/2014/main" id="{9B9D134A-EF47-91CA-DA79-2AC83CF9B4D2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280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16355-EDD1-BD67-1FD2-7374D6AEB022}"/>
              </a:ext>
            </a:extLst>
          </p:cNvPr>
          <p:cNvSpPr txBox="1"/>
          <p:nvPr/>
        </p:nvSpPr>
        <p:spPr>
          <a:xfrm>
            <a:off x="3225695" y="1085469"/>
            <a:ext cx="574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Improvement ideas for the Electoral College: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CC88A1-6976-6C3B-8F54-F13103C6383B}"/>
              </a:ext>
            </a:extLst>
          </p:cNvPr>
          <p:cNvSpPr txBox="1"/>
          <p:nvPr/>
        </p:nvSpPr>
        <p:spPr>
          <a:xfrm>
            <a:off x="1433147" y="4005057"/>
            <a:ext cx="8069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„National Popular Vote Interstate Compact“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Electoral</a:t>
            </a:r>
            <a:r>
              <a:rPr lang="de-DE" dirty="0"/>
              <a:t> </a:t>
            </a:r>
            <a:r>
              <a:rPr lang="de-DE" dirty="0" err="1"/>
              <a:t>votes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States </a:t>
            </a:r>
            <a:r>
              <a:rPr lang="de-DE" dirty="0" err="1"/>
              <a:t>participating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Popular vote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270+ </a:t>
            </a:r>
            <a:r>
              <a:rPr lang="de-DE" dirty="0" err="1"/>
              <a:t>Electoral</a:t>
            </a:r>
            <a:r>
              <a:rPr lang="de-DE" dirty="0"/>
              <a:t> </a:t>
            </a:r>
            <a:r>
              <a:rPr lang="de-DE" dirty="0" err="1"/>
              <a:t>Votes</a:t>
            </a:r>
            <a:r>
              <a:rPr lang="de-DE" dirty="0"/>
              <a:t> </a:t>
            </a:r>
            <a:r>
              <a:rPr lang="de-DE" dirty="0" err="1"/>
              <a:t>participate</a:t>
            </a:r>
            <a:r>
              <a:rPr lang="de-DE" dirty="0"/>
              <a:t> in </a:t>
            </a:r>
            <a:r>
              <a:rPr lang="de-DE" dirty="0" err="1"/>
              <a:t>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As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now</a:t>
            </a:r>
            <a:r>
              <a:rPr lang="de-DE" dirty="0">
                <a:sym typeface="Wingdings" panose="05000000000000000000" pitchFamily="2" charset="2"/>
              </a:rPr>
              <a:t>: 209/270 </a:t>
            </a:r>
            <a:r>
              <a:rPr lang="de-DE" dirty="0" err="1">
                <a:sym typeface="Wingdings" panose="05000000000000000000" pitchFamily="2" charset="2"/>
              </a:rPr>
              <a:t>reached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C49527-1D56-EF0F-096C-BD1ADF779B45}"/>
              </a:ext>
            </a:extLst>
          </p:cNvPr>
          <p:cNvSpPr txBox="1"/>
          <p:nvPr/>
        </p:nvSpPr>
        <p:spPr>
          <a:xfrm>
            <a:off x="1433147" y="1951672"/>
            <a:ext cx="285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 Alternate Voting System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386801-3C9B-8ADD-0A07-B9B0C158F32D}"/>
              </a:ext>
            </a:extLst>
          </p:cNvPr>
          <p:cNvSpPr txBox="1"/>
          <p:nvPr/>
        </p:nvSpPr>
        <p:spPr>
          <a:xfrm>
            <a:off x="1433147" y="29783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071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1F90-F384-7742-2982-C8A25AFE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>
            <a:extLst>
              <a:ext uri="{FF2B5EF4-FFF2-40B4-BE49-F238E27FC236}">
                <a16:creationId xmlns:a16="http://schemas.microsoft.com/office/drawing/2014/main" id="{40AB5425-3B1D-0141-2C39-D543B6F2304F}"/>
              </a:ext>
            </a:extLst>
          </p:cNvPr>
          <p:cNvSpPr/>
          <p:nvPr/>
        </p:nvSpPr>
        <p:spPr>
          <a:xfrm>
            <a:off x="5219700" y="1142999"/>
            <a:ext cx="657225" cy="284799"/>
          </a:xfrm>
          <a:prstGeom prst="rect">
            <a:avLst/>
          </a:prstGeom>
          <a:solidFill>
            <a:srgbClr val="0E181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35CEC41E-145F-106E-FD28-40F5B432DEAF}"/>
              </a:ext>
            </a:extLst>
          </p:cNvPr>
          <p:cNvSpPr/>
          <p:nvPr/>
        </p:nvSpPr>
        <p:spPr>
          <a:xfrm>
            <a:off x="5079689" y="5443538"/>
            <a:ext cx="657225" cy="235743"/>
          </a:xfrm>
          <a:prstGeom prst="rect">
            <a:avLst/>
          </a:prstGeom>
          <a:solidFill>
            <a:srgbClr val="0E181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E8644E-633B-7E26-0C85-B8AB2174F302}"/>
              </a:ext>
            </a:extLst>
          </p:cNvPr>
          <p:cNvSpPr/>
          <p:nvPr/>
        </p:nvSpPr>
        <p:spPr>
          <a:xfrm>
            <a:off x="1280160" y="1353312"/>
            <a:ext cx="10652760" cy="4151376"/>
          </a:xfrm>
          <a:prstGeom prst="rect">
            <a:avLst/>
          </a:prstGeom>
          <a:solidFill>
            <a:srgbClr val="239D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 37">
            <a:extLst>
              <a:ext uri="{FF2B5EF4-FFF2-40B4-BE49-F238E27FC236}">
                <a16:creationId xmlns:a16="http://schemas.microsoft.com/office/drawing/2014/main" id="{EAF24548-24D8-00B4-3F9F-F5EA13010600}"/>
              </a:ext>
            </a:extLst>
          </p:cNvPr>
          <p:cNvSpPr/>
          <p:nvPr/>
        </p:nvSpPr>
        <p:spPr>
          <a:xfrm>
            <a:off x="1437774" y="1143000"/>
            <a:ext cx="4439151" cy="2323246"/>
          </a:xfrm>
          <a:prstGeom prst="parallelogram">
            <a:avLst>
              <a:gd name="adj" fmla="val 103492"/>
            </a:avLst>
          </a:prstGeom>
          <a:solidFill>
            <a:srgbClr val="3BB0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arallelogram 38">
            <a:extLst>
              <a:ext uri="{FF2B5EF4-FFF2-40B4-BE49-F238E27FC236}">
                <a16:creationId xmlns:a16="http://schemas.microsoft.com/office/drawing/2014/main" id="{033193A0-1219-9A8F-9367-DB4E6A9BE035}"/>
              </a:ext>
            </a:extLst>
          </p:cNvPr>
          <p:cNvSpPr/>
          <p:nvPr/>
        </p:nvSpPr>
        <p:spPr>
          <a:xfrm flipV="1">
            <a:off x="1437773" y="3466241"/>
            <a:ext cx="4299141" cy="2213040"/>
          </a:xfrm>
          <a:prstGeom prst="parallelogram">
            <a:avLst>
              <a:gd name="adj" fmla="val 103492"/>
            </a:avLst>
          </a:prstGeom>
          <a:solidFill>
            <a:srgbClr val="3BB0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EACC1E2-DEA3-E1B6-8F19-94540C709B58}"/>
              </a:ext>
            </a:extLst>
          </p:cNvPr>
          <p:cNvSpPr/>
          <p:nvPr/>
        </p:nvSpPr>
        <p:spPr>
          <a:xfrm rot="5400000">
            <a:off x="338845" y="2294627"/>
            <a:ext cx="4151377" cy="2268749"/>
          </a:xfrm>
          <a:prstGeom prst="triangle">
            <a:avLst>
              <a:gd name="adj" fmla="val 50600"/>
            </a:avLst>
          </a:prstGeom>
          <a:solidFill>
            <a:srgbClr val="008081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4684078-7826-3EFA-7C08-64F5E463AE29}"/>
              </a:ext>
            </a:extLst>
          </p:cNvPr>
          <p:cNvSpPr txBox="1"/>
          <p:nvPr/>
        </p:nvSpPr>
        <p:spPr>
          <a:xfrm>
            <a:off x="5079690" y="2304623"/>
            <a:ext cx="6676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Thank you for Listening!</a:t>
            </a:r>
          </a:p>
          <a:p>
            <a:r>
              <a:rPr lang="en-US" sz="3200" dirty="0">
                <a:latin typeface="+mj-lt"/>
                <a:hlinkClick r:id="rId2"/>
              </a:rPr>
              <a:t>https://englischgfs.github.io/</a:t>
            </a:r>
            <a:r>
              <a:rPr lang="en-US" sz="3200" dirty="0">
                <a:latin typeface="+mj-lt"/>
              </a:rPr>
              <a:t> for the PowerPoint, Outline and Sources!</a:t>
            </a:r>
          </a:p>
        </p:txBody>
      </p:sp>
    </p:spTree>
    <p:extLst>
      <p:ext uri="{BB962C8B-B14F-4D97-AF65-F5344CB8AC3E}">
        <p14:creationId xmlns:p14="http://schemas.microsoft.com/office/powerpoint/2010/main" val="3494510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9D9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5083-D67F-CC74-0461-C5A145BB9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58D76EA-2D6E-635F-6F3B-4636531B6A8C}"/>
              </a:ext>
            </a:extLst>
          </p:cNvPr>
          <p:cNvSpPr/>
          <p:nvPr/>
        </p:nvSpPr>
        <p:spPr>
          <a:xfrm rot="16200000">
            <a:off x="-817709" y="2065483"/>
            <a:ext cx="2371727" cy="736312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BF76A-6C16-E7C5-A209-06BBAE0528F1}"/>
              </a:ext>
            </a:extLst>
          </p:cNvPr>
          <p:cNvSpPr/>
          <p:nvPr/>
        </p:nvSpPr>
        <p:spPr>
          <a:xfrm rot="5400000">
            <a:off x="-1254012" y="4873514"/>
            <a:ext cx="3244332" cy="736309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925F7AB-3A90-2CFD-AF57-4ADA247FD1E2}"/>
              </a:ext>
            </a:extLst>
          </p:cNvPr>
          <p:cNvSpPr/>
          <p:nvPr/>
        </p:nvSpPr>
        <p:spPr>
          <a:xfrm>
            <a:off x="736309" y="1"/>
            <a:ext cx="1168562" cy="3466246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C52C94E-C976-F98C-08E2-BF5CC3D41713}"/>
              </a:ext>
            </a:extLst>
          </p:cNvPr>
          <p:cNvSpPr/>
          <p:nvPr/>
        </p:nvSpPr>
        <p:spPr>
          <a:xfrm flipV="1">
            <a:off x="736309" y="3466240"/>
            <a:ext cx="1168561" cy="3391759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07BF719-1C6B-6D21-86E2-5E8607448D49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5009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1E18E-229E-9C58-4A87-3EAA9D254A6A}"/>
              </a:ext>
            </a:extLst>
          </p:cNvPr>
          <p:cNvSpPr txBox="1"/>
          <p:nvPr/>
        </p:nvSpPr>
        <p:spPr>
          <a:xfrm>
            <a:off x="4336903" y="245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079D5-28AE-522C-ADC1-C5B22C102959}"/>
              </a:ext>
            </a:extLst>
          </p:cNvPr>
          <p:cNvSpPr txBox="1"/>
          <p:nvPr/>
        </p:nvSpPr>
        <p:spPr>
          <a:xfrm>
            <a:off x="4200289" y="786110"/>
            <a:ext cx="5200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What Kind of System Does the US Have?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3ADC-AE43-01F7-654C-DE15DAECEB1A}"/>
              </a:ext>
            </a:extLst>
          </p:cNvPr>
          <p:cNvSpPr txBox="1"/>
          <p:nvPr/>
        </p:nvSpPr>
        <p:spPr>
          <a:xfrm>
            <a:off x="7534275" y="6431518"/>
            <a:ext cx="27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1: </a:t>
            </a:r>
            <a:r>
              <a:rPr lang="en-US" dirty="0"/>
              <a:t>constitution = </a:t>
            </a:r>
            <a:r>
              <a:rPr lang="en-US" dirty="0" err="1"/>
              <a:t>Verfassung</a:t>
            </a:r>
            <a:endParaRPr lang="en-US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B342E0-2EAB-11DD-81D2-D4734F7F3F95}"/>
              </a:ext>
            </a:extLst>
          </p:cNvPr>
          <p:cNvSpPr txBox="1"/>
          <p:nvPr/>
        </p:nvSpPr>
        <p:spPr>
          <a:xfrm>
            <a:off x="3256216" y="1733124"/>
            <a:ext cx="683514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definition: Constitutional Federal Democratic Republic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/>
              <a:t>Constitutional: Government operation based on an constitution</a:t>
            </a:r>
            <a:r>
              <a:rPr lang="en-US" baseline="30000" dirty="0"/>
              <a:t>1</a:t>
            </a:r>
            <a:endParaRPr lang="en-US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/>
              <a:t>Federal: Power is divided between a central government and the individual states, each with its own authority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/>
              <a:t>Republic: Citizens elect representatives who govern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F7AAE08-E62D-AE05-E504-A0B09458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181" y="3572674"/>
            <a:ext cx="2460262" cy="9495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32F80C-521B-8AA1-907E-4C6DBF93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21" y="4492239"/>
            <a:ext cx="2460262" cy="9495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3D14F3-C90E-C9D6-5EE7-AB702B61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61" y="5411804"/>
            <a:ext cx="2460262" cy="949518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A0F1D706-0E7A-D503-ECAD-07E22CA24823}"/>
              </a:ext>
            </a:extLst>
          </p:cNvPr>
          <p:cNvSpPr/>
          <p:nvPr/>
        </p:nvSpPr>
        <p:spPr>
          <a:xfrm>
            <a:off x="5344034" y="4681490"/>
            <a:ext cx="1719072" cy="57101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9A59BD1-965E-9B6B-52C1-4F5745537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8" t="25930" r="36596" b="9466"/>
          <a:stretch/>
        </p:blipFill>
        <p:spPr>
          <a:xfrm>
            <a:off x="7313559" y="3836737"/>
            <a:ext cx="996337" cy="2058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D2607B-7E4F-AF7B-7DC4-06B3276FF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1334" r="17650" b="1733"/>
          <a:stretch/>
        </p:blipFill>
        <p:spPr>
          <a:xfrm>
            <a:off x="9293308" y="4333810"/>
            <a:ext cx="1911112" cy="156165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5754245-469C-B6E1-339B-D777730C664D}"/>
              </a:ext>
            </a:extLst>
          </p:cNvPr>
          <p:cNvSpPr/>
          <p:nvPr/>
        </p:nvSpPr>
        <p:spPr>
          <a:xfrm>
            <a:off x="8925985" y="4047433"/>
            <a:ext cx="2330741" cy="2071390"/>
          </a:xfrm>
          <a:prstGeom prst="roundRect">
            <a:avLst/>
          </a:prstGeom>
          <a:solidFill>
            <a:srgbClr val="239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E501EFD-D1DA-9ED5-511E-1DAE2EC8E335}"/>
              </a:ext>
            </a:extLst>
          </p:cNvPr>
          <p:cNvSpPr/>
          <p:nvPr/>
        </p:nvSpPr>
        <p:spPr>
          <a:xfrm>
            <a:off x="8220074" y="3714465"/>
            <a:ext cx="1247775" cy="777774"/>
          </a:xfrm>
          <a:prstGeom prst="wedgeEllipseCallout">
            <a:avLst>
              <a:gd name="adj1" fmla="val -78909"/>
              <a:gd name="adj2" fmla="val 44111"/>
            </a:avLst>
          </a:prstGeom>
          <a:solidFill>
            <a:srgbClr val="15A3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Haha, I won!</a:t>
            </a:r>
          </a:p>
        </p:txBody>
      </p:sp>
    </p:spTree>
    <p:extLst>
      <p:ext uri="{BB962C8B-B14F-4D97-AF65-F5344CB8AC3E}">
        <p14:creationId xmlns:p14="http://schemas.microsoft.com/office/powerpoint/2010/main" val="173695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9D9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4E9D10-665D-5C57-A45B-8E03464E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CBAF268-0631-8B04-3465-249921D81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1334" r="17650" b="1733"/>
          <a:stretch/>
        </p:blipFill>
        <p:spPr>
          <a:xfrm>
            <a:off x="9293308" y="4333810"/>
            <a:ext cx="1911112" cy="156165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CC14D5-5340-BCDC-467A-FB7267DBE4F6}"/>
              </a:ext>
            </a:extLst>
          </p:cNvPr>
          <p:cNvSpPr/>
          <p:nvPr/>
        </p:nvSpPr>
        <p:spPr>
          <a:xfrm>
            <a:off x="9124950" y="3990975"/>
            <a:ext cx="2330741" cy="2071390"/>
          </a:xfrm>
          <a:prstGeom prst="roundRect">
            <a:avLst/>
          </a:prstGeom>
          <a:solidFill>
            <a:srgbClr val="239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6709A-D5D8-4E23-B470-5A28C6D9A046}"/>
              </a:ext>
            </a:extLst>
          </p:cNvPr>
          <p:cNvSpPr/>
          <p:nvPr/>
        </p:nvSpPr>
        <p:spPr>
          <a:xfrm rot="16200000">
            <a:off x="-817709" y="2065483"/>
            <a:ext cx="2371727" cy="736312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EF29EE-AD1A-6289-54AE-1F5C768B1A92}"/>
              </a:ext>
            </a:extLst>
          </p:cNvPr>
          <p:cNvSpPr/>
          <p:nvPr/>
        </p:nvSpPr>
        <p:spPr>
          <a:xfrm rot="5400000">
            <a:off x="-1254012" y="4873514"/>
            <a:ext cx="3244332" cy="736309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F7338151-97C0-6367-B46E-2297BF5FC53B}"/>
              </a:ext>
            </a:extLst>
          </p:cNvPr>
          <p:cNvSpPr/>
          <p:nvPr/>
        </p:nvSpPr>
        <p:spPr>
          <a:xfrm>
            <a:off x="736309" y="1"/>
            <a:ext cx="1168562" cy="3466246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CD06FF0-670B-6B5E-94A3-49D8340361EB}"/>
              </a:ext>
            </a:extLst>
          </p:cNvPr>
          <p:cNvSpPr/>
          <p:nvPr/>
        </p:nvSpPr>
        <p:spPr>
          <a:xfrm flipV="1">
            <a:off x="736309" y="3466240"/>
            <a:ext cx="1168561" cy="3391759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E11089-1205-B60D-51CC-027BCA3F9E93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5009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62A3C-E1B1-4088-C39E-63735BF7851C}"/>
              </a:ext>
            </a:extLst>
          </p:cNvPr>
          <p:cNvSpPr txBox="1"/>
          <p:nvPr/>
        </p:nvSpPr>
        <p:spPr>
          <a:xfrm>
            <a:off x="4336903" y="245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A1A87-769A-FA66-707E-A6F4040CB65E}"/>
              </a:ext>
            </a:extLst>
          </p:cNvPr>
          <p:cNvSpPr txBox="1"/>
          <p:nvPr/>
        </p:nvSpPr>
        <p:spPr>
          <a:xfrm>
            <a:off x="2761488" y="2457450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Any Questions?</a:t>
            </a:r>
          </a:p>
          <a:p>
            <a:endParaRPr lang="en-US" sz="4800" dirty="0">
              <a:latin typeface="+mj-lt"/>
            </a:endParaRPr>
          </a:p>
          <a:p>
            <a:r>
              <a:rPr lang="en-US" sz="3000" dirty="0">
                <a:latin typeface="+mj-lt"/>
                <a:sym typeface="Wingdings" panose="05000000000000000000" pitchFamily="2" charset="2"/>
              </a:rPr>
              <a:t> Please raise your hands if there ever are any! </a:t>
            </a:r>
            <a:endParaRPr lang="en-US" sz="3000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D2912D-2845-37F2-9BD7-A07B5211DA54}"/>
              </a:ext>
            </a:extLst>
          </p:cNvPr>
          <p:cNvSpPr/>
          <p:nvPr/>
        </p:nvSpPr>
        <p:spPr>
          <a:xfrm>
            <a:off x="9847977" y="1536887"/>
            <a:ext cx="1801098" cy="1504444"/>
          </a:xfrm>
          <a:prstGeom prst="roundRect">
            <a:avLst/>
          </a:prstGeom>
          <a:solidFill>
            <a:srgbClr val="239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9D9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F532D8-DE32-CBEB-01C8-930B5BEA2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7A382F0-326F-C9D4-8118-67BC7D67C5D6}"/>
              </a:ext>
            </a:extLst>
          </p:cNvPr>
          <p:cNvSpPr/>
          <p:nvPr/>
        </p:nvSpPr>
        <p:spPr>
          <a:xfrm>
            <a:off x="11372850" y="5886449"/>
            <a:ext cx="82841" cy="175915"/>
          </a:xfrm>
          <a:prstGeom prst="roundRect">
            <a:avLst/>
          </a:prstGeom>
          <a:solidFill>
            <a:srgbClr val="239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952E5-5429-758E-47B8-4DDDB00B58D3}"/>
              </a:ext>
            </a:extLst>
          </p:cNvPr>
          <p:cNvSpPr/>
          <p:nvPr/>
        </p:nvSpPr>
        <p:spPr>
          <a:xfrm rot="16200000">
            <a:off x="-817709" y="2065483"/>
            <a:ext cx="2371727" cy="736312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304EE-97BC-2694-DDD6-3A8AE9D16D3C}"/>
              </a:ext>
            </a:extLst>
          </p:cNvPr>
          <p:cNvSpPr/>
          <p:nvPr/>
        </p:nvSpPr>
        <p:spPr>
          <a:xfrm rot="5400000">
            <a:off x="-1254012" y="4873514"/>
            <a:ext cx="3244332" cy="736309"/>
          </a:xfrm>
          <a:prstGeom prst="rect">
            <a:avLst/>
          </a:prstGeom>
          <a:solidFill>
            <a:srgbClr val="0E18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3D8F43C-E6F5-0EE3-8AA4-22B84C84D506}"/>
              </a:ext>
            </a:extLst>
          </p:cNvPr>
          <p:cNvSpPr/>
          <p:nvPr/>
        </p:nvSpPr>
        <p:spPr>
          <a:xfrm>
            <a:off x="736309" y="1"/>
            <a:ext cx="1168562" cy="3466246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C94575B-26D0-61D5-512C-70307C88C12F}"/>
              </a:ext>
            </a:extLst>
          </p:cNvPr>
          <p:cNvSpPr/>
          <p:nvPr/>
        </p:nvSpPr>
        <p:spPr>
          <a:xfrm flipV="1">
            <a:off x="736309" y="3466240"/>
            <a:ext cx="1168561" cy="3391759"/>
          </a:xfrm>
          <a:prstGeom prst="parallelogram">
            <a:avLst>
              <a:gd name="adj" fmla="val 0"/>
            </a:avLst>
          </a:prstGeom>
          <a:solidFill>
            <a:srgbClr val="3BB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291F447-5BB1-7F7B-D4ED-A279E3958B2D}"/>
              </a:ext>
            </a:extLst>
          </p:cNvPr>
          <p:cNvSpPr/>
          <p:nvPr/>
        </p:nvSpPr>
        <p:spPr>
          <a:xfrm rot="8099936">
            <a:off x="-1318580" y="-711157"/>
            <a:ext cx="4758633" cy="2425204"/>
          </a:xfrm>
          <a:prstGeom prst="triangle">
            <a:avLst>
              <a:gd name="adj" fmla="val 50096"/>
            </a:avLst>
          </a:prstGeom>
          <a:solidFill>
            <a:srgbClr val="008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41946-92A0-2D32-E2C1-5F427BF89CBB}"/>
              </a:ext>
            </a:extLst>
          </p:cNvPr>
          <p:cNvSpPr txBox="1"/>
          <p:nvPr/>
        </p:nvSpPr>
        <p:spPr>
          <a:xfrm>
            <a:off x="4336903" y="245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AABDC1-FBD9-F95C-7CA4-4D31D9CC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1334" r="17650" b="1733"/>
          <a:stretch/>
        </p:blipFill>
        <p:spPr>
          <a:xfrm>
            <a:off x="2334300" y="0"/>
            <a:ext cx="8387437" cy="68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8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Microsoft Office PowerPoint</Application>
  <PresentationFormat>Breitbild</PresentationFormat>
  <Paragraphs>391</Paragraphs>
  <Slides>62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Yiding Ma</dc:creator>
  <cp:lastModifiedBy>Yiding Ma</cp:lastModifiedBy>
  <cp:revision>235</cp:revision>
  <dcterms:created xsi:type="dcterms:W3CDTF">2024-10-03T12:18:03Z</dcterms:created>
  <dcterms:modified xsi:type="dcterms:W3CDTF">2024-10-23T05:29:25Z</dcterms:modified>
</cp:coreProperties>
</file>