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1140"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10/30/2017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10/30/2017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10/30/2017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10/30/2017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10/30/2017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10/30/2017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icrp.org/publication.asp?id=ICRP%20Publication%20103" TargetMode="External"/><Relationship Id="rId2" Type="http://schemas.openxmlformats.org/officeDocument/2006/relationships/hyperlink" Target="https://en.wikipedia.org/wiki/Linear_no-threshold_mode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D01E5-D256-44AB-83AA-B5AD957732B6}"/>
              </a:ext>
            </a:extLst>
          </p:cNvPr>
          <p:cNvSpPr>
            <a:spLocks noGrp="1"/>
          </p:cNvSpPr>
          <p:nvPr>
            <p:ph type="ctrTitle"/>
          </p:nvPr>
        </p:nvSpPr>
        <p:spPr/>
        <p:txBody>
          <a:bodyPr/>
          <a:lstStyle/>
          <a:p>
            <a:r>
              <a:rPr lang="en-AU" dirty="0"/>
              <a:t>Remotely Controlled Nuclear Contamination Surveyor</a:t>
            </a:r>
          </a:p>
        </p:txBody>
      </p:sp>
      <p:sp>
        <p:nvSpPr>
          <p:cNvPr id="3" name="Subtitle 2">
            <a:extLst>
              <a:ext uri="{FF2B5EF4-FFF2-40B4-BE49-F238E27FC236}">
                <a16:creationId xmlns:a16="http://schemas.microsoft.com/office/drawing/2014/main" id="{F48C1757-6DCA-4412-A75D-AFBBEFD4751E}"/>
              </a:ext>
            </a:extLst>
          </p:cNvPr>
          <p:cNvSpPr>
            <a:spLocks noGrp="1"/>
          </p:cNvSpPr>
          <p:nvPr>
            <p:ph type="subTitle" idx="1"/>
          </p:nvPr>
        </p:nvSpPr>
        <p:spPr/>
        <p:txBody>
          <a:bodyPr/>
          <a:lstStyle/>
          <a:p>
            <a:r>
              <a:rPr lang="en-AU" dirty="0"/>
              <a:t>Luke English (470412116)</a:t>
            </a:r>
          </a:p>
        </p:txBody>
      </p:sp>
    </p:spTree>
    <p:extLst>
      <p:ext uri="{BB962C8B-B14F-4D97-AF65-F5344CB8AC3E}">
        <p14:creationId xmlns:p14="http://schemas.microsoft.com/office/powerpoint/2010/main" val="2449425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CFBEA9-F1CF-4503-8262-059101481B38}"/>
              </a:ext>
            </a:extLst>
          </p:cNvPr>
          <p:cNvPicPr>
            <a:picLocks noGrp="1" noChangeAspect="1"/>
          </p:cNvPicPr>
          <p:nvPr>
            <p:ph idx="1"/>
          </p:nvPr>
        </p:nvPicPr>
        <p:blipFill>
          <a:blip r:embed="rId2"/>
          <a:stretch>
            <a:fillRect/>
          </a:stretch>
        </p:blipFill>
        <p:spPr>
          <a:xfrm>
            <a:off x="1166192" y="0"/>
            <a:ext cx="9740348" cy="6883625"/>
          </a:xfrm>
        </p:spPr>
      </p:pic>
    </p:spTree>
    <p:extLst>
      <p:ext uri="{BB962C8B-B14F-4D97-AF65-F5344CB8AC3E}">
        <p14:creationId xmlns:p14="http://schemas.microsoft.com/office/powerpoint/2010/main" val="614312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BF1A5-5131-47B1-BAA0-7D95183A24CF}"/>
              </a:ext>
            </a:extLst>
          </p:cNvPr>
          <p:cNvSpPr>
            <a:spLocks noGrp="1"/>
          </p:cNvSpPr>
          <p:nvPr>
            <p:ph type="title"/>
          </p:nvPr>
        </p:nvSpPr>
        <p:spPr/>
        <p:txBody>
          <a:bodyPr/>
          <a:lstStyle/>
          <a:p>
            <a:r>
              <a:rPr lang="en-AU" dirty="0"/>
              <a:t>Arduino - </a:t>
            </a:r>
            <a:r>
              <a:rPr lang="en-AU" dirty="0" err="1"/>
              <a:t>AttachInterrupt</a:t>
            </a:r>
            <a:endParaRPr lang="en-AU" dirty="0"/>
          </a:p>
        </p:txBody>
      </p:sp>
      <p:sp>
        <p:nvSpPr>
          <p:cNvPr id="3" name="Content Placeholder 2">
            <a:extLst>
              <a:ext uri="{FF2B5EF4-FFF2-40B4-BE49-F238E27FC236}">
                <a16:creationId xmlns:a16="http://schemas.microsoft.com/office/drawing/2014/main" id="{985820B5-367A-4165-8FC5-D5BDA6688073}"/>
              </a:ext>
            </a:extLst>
          </p:cNvPr>
          <p:cNvSpPr>
            <a:spLocks noGrp="1"/>
          </p:cNvSpPr>
          <p:nvPr>
            <p:ph idx="1"/>
          </p:nvPr>
        </p:nvSpPr>
        <p:spPr/>
        <p:txBody>
          <a:bodyPr/>
          <a:lstStyle/>
          <a:p>
            <a:r>
              <a:rPr lang="en-US" dirty="0"/>
              <a:t>Interrupts are useful for making things happen automatically in microcontroller programs, and can help solve timing problems. Good tasks for using an interrupt may include reading a rotary encoder, or monitoring user input.</a:t>
            </a:r>
            <a:endParaRPr lang="en-AU" dirty="0"/>
          </a:p>
          <a:p>
            <a:r>
              <a:rPr lang="en-AU" dirty="0"/>
              <a:t>151CPM=1</a:t>
            </a:r>
            <a:r>
              <a:rPr lang="el-GR" dirty="0"/>
              <a:t>μ</a:t>
            </a:r>
            <a:r>
              <a:rPr lang="en-AU" dirty="0" err="1"/>
              <a:t>Sv</a:t>
            </a:r>
            <a:r>
              <a:rPr lang="en-AU" dirty="0"/>
              <a:t>/h</a:t>
            </a:r>
          </a:p>
          <a:p>
            <a:r>
              <a:rPr lang="en-US" dirty="0"/>
              <a:t>One </a:t>
            </a:r>
            <a:r>
              <a:rPr lang="en-US" dirty="0" err="1"/>
              <a:t>sievert</a:t>
            </a:r>
            <a:r>
              <a:rPr lang="en-US" dirty="0"/>
              <a:t> carries with it a 5.5% chance of eventually developing cancer based on the </a:t>
            </a:r>
            <a:r>
              <a:rPr lang="en-US" dirty="0">
                <a:hlinkClick r:id="rId2" tooltip="Linear no-threshold model"/>
              </a:rPr>
              <a:t>linear no-threshold model</a:t>
            </a:r>
            <a:r>
              <a:rPr lang="en-US" dirty="0"/>
              <a:t>.</a:t>
            </a:r>
          </a:p>
          <a:p>
            <a:pPr lvl="1"/>
            <a:r>
              <a:rPr lang="en-US" dirty="0"/>
              <a:t>Source: </a:t>
            </a:r>
            <a:r>
              <a:rPr lang="en-US" dirty="0">
                <a:hlinkClick r:id="rId3"/>
              </a:rPr>
              <a:t>http://www.icrp.org/publication.asp?id=ICRP%20Publication%20103</a:t>
            </a:r>
            <a:endParaRPr lang="en-US" dirty="0"/>
          </a:p>
          <a:p>
            <a:pPr lvl="1"/>
            <a:endParaRPr lang="en-US" dirty="0"/>
          </a:p>
          <a:p>
            <a:pPr lvl="1"/>
            <a:r>
              <a:rPr lang="en-US" dirty="0"/>
              <a:t>1 Sievert = 1,000,000 </a:t>
            </a:r>
            <a:r>
              <a:rPr lang="en-US" dirty="0" err="1"/>
              <a:t>microsieverts</a:t>
            </a:r>
            <a:endParaRPr lang="en-US" dirty="0"/>
          </a:p>
        </p:txBody>
      </p:sp>
    </p:spTree>
    <p:extLst>
      <p:ext uri="{BB962C8B-B14F-4D97-AF65-F5344CB8AC3E}">
        <p14:creationId xmlns:p14="http://schemas.microsoft.com/office/powerpoint/2010/main" val="1657061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1A25B-AF7B-4308-8099-B93B564FD863}"/>
              </a:ext>
            </a:extLst>
          </p:cNvPr>
          <p:cNvSpPr>
            <a:spLocks noGrp="1"/>
          </p:cNvSpPr>
          <p:nvPr>
            <p:ph type="title"/>
          </p:nvPr>
        </p:nvSpPr>
        <p:spPr/>
        <p:txBody>
          <a:bodyPr/>
          <a:lstStyle/>
          <a:p>
            <a:r>
              <a:rPr lang="en-AU" dirty="0"/>
              <a:t>Improvements</a:t>
            </a:r>
          </a:p>
        </p:txBody>
      </p:sp>
      <p:sp>
        <p:nvSpPr>
          <p:cNvPr id="3" name="Content Placeholder 2">
            <a:extLst>
              <a:ext uri="{FF2B5EF4-FFF2-40B4-BE49-F238E27FC236}">
                <a16:creationId xmlns:a16="http://schemas.microsoft.com/office/drawing/2014/main" id="{8FBBF47E-B862-4DF0-A9AB-1E833614AD86}"/>
              </a:ext>
            </a:extLst>
          </p:cNvPr>
          <p:cNvSpPr>
            <a:spLocks noGrp="1"/>
          </p:cNvSpPr>
          <p:nvPr>
            <p:ph idx="1"/>
          </p:nvPr>
        </p:nvSpPr>
        <p:spPr>
          <a:xfrm>
            <a:off x="1103312" y="2052918"/>
            <a:ext cx="8946541" cy="902317"/>
          </a:xfrm>
        </p:spPr>
        <p:txBody>
          <a:bodyPr/>
          <a:lstStyle/>
          <a:p>
            <a:r>
              <a:rPr lang="en-AU"/>
              <a:t>Different method of data communication</a:t>
            </a:r>
          </a:p>
          <a:p>
            <a:pPr lvl="1"/>
            <a:r>
              <a:rPr lang="en-AU"/>
              <a:t>Limitations of Bluetooth</a:t>
            </a:r>
          </a:p>
          <a:p>
            <a:pPr marL="457200" lvl="1" indent="0">
              <a:buNone/>
            </a:pPr>
            <a:endParaRPr lang="en-AU" dirty="0"/>
          </a:p>
        </p:txBody>
      </p:sp>
      <p:sp>
        <p:nvSpPr>
          <p:cNvPr id="4" name="Content Placeholder 2">
            <a:extLst>
              <a:ext uri="{FF2B5EF4-FFF2-40B4-BE49-F238E27FC236}">
                <a16:creationId xmlns:a16="http://schemas.microsoft.com/office/drawing/2014/main" id="{E27912E0-71ED-4E62-9340-E0F2EFD099D5}"/>
              </a:ext>
            </a:extLst>
          </p:cNvPr>
          <p:cNvSpPr txBox="1">
            <a:spLocks/>
          </p:cNvSpPr>
          <p:nvPr/>
        </p:nvSpPr>
        <p:spPr>
          <a:xfrm>
            <a:off x="1056931" y="2973946"/>
            <a:ext cx="5675174" cy="24594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AU" dirty="0"/>
              <a:t>Robotic arm</a:t>
            </a:r>
          </a:p>
          <a:p>
            <a:r>
              <a:rPr lang="en-AU" dirty="0"/>
              <a:t>Radiation shielding</a:t>
            </a:r>
          </a:p>
          <a:p>
            <a:pPr lvl="1"/>
            <a:r>
              <a:rPr lang="en-AU" dirty="0"/>
              <a:t>Current weakness in Fukushima clean up operations</a:t>
            </a:r>
          </a:p>
          <a:p>
            <a:pPr lvl="1"/>
            <a:r>
              <a:rPr lang="en-AU" dirty="0"/>
              <a:t>Metal “foam”</a:t>
            </a:r>
          </a:p>
          <a:p>
            <a:endParaRPr lang="en-AU" dirty="0"/>
          </a:p>
          <a:p>
            <a:pPr lvl="1"/>
            <a:endParaRPr lang="en-AU" dirty="0"/>
          </a:p>
          <a:p>
            <a:pPr marL="457200" lvl="1" indent="0">
              <a:buFont typeface="Wingdings 3" charset="2"/>
              <a:buNone/>
            </a:pPr>
            <a:endParaRPr lang="en-AU" dirty="0"/>
          </a:p>
        </p:txBody>
      </p:sp>
      <p:pic>
        <p:nvPicPr>
          <p:cNvPr id="1026" name="Picture 2" descr="The &amp;quot;scorpion&amp;quot; robot is designed to withstand up to 1,000 sieverts of radiation">
            <a:extLst>
              <a:ext uri="{FF2B5EF4-FFF2-40B4-BE49-F238E27FC236}">
                <a16:creationId xmlns:a16="http://schemas.microsoft.com/office/drawing/2014/main" id="{A4694B28-E0F4-4CE0-877B-16D7500BD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853248"/>
            <a:ext cx="4876800" cy="36576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C2B1980D-52DE-4AF9-A60F-CDC2CFA3D0ED}"/>
              </a:ext>
            </a:extLst>
          </p:cNvPr>
          <p:cNvSpPr txBox="1">
            <a:spLocks/>
          </p:cNvSpPr>
          <p:nvPr/>
        </p:nvSpPr>
        <p:spPr>
          <a:xfrm>
            <a:off x="7212566" y="5780322"/>
            <a:ext cx="3389174" cy="100833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57200" lvl="1" indent="0">
              <a:buFont typeface="Wingdings 3" charset="2"/>
              <a:buNone/>
            </a:pPr>
            <a:r>
              <a:rPr lang="en-AU" dirty="0"/>
              <a:t>Japanese “scorpion” robot designed to withstand 1,000 Sieverts of radiation</a:t>
            </a:r>
          </a:p>
        </p:txBody>
      </p:sp>
      <p:pic>
        <p:nvPicPr>
          <p:cNvPr id="1030" name="Picture 6" descr="https://news.ncsu.edu/wp-content/uploads/2015/07/Rabiei-Rays-HEADER-1422.jpg">
            <a:extLst>
              <a:ext uri="{FF2B5EF4-FFF2-40B4-BE49-F238E27FC236}">
                <a16:creationId xmlns:a16="http://schemas.microsoft.com/office/drawing/2014/main" id="{0E61487F-6717-42AE-90FF-F0A1D4CE5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958" y="4915495"/>
            <a:ext cx="3074538" cy="1729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135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B2BED-97FD-4599-974F-205FA84A1F58}"/>
              </a:ext>
            </a:extLst>
          </p:cNvPr>
          <p:cNvSpPr>
            <a:spLocks noGrp="1"/>
          </p:cNvSpPr>
          <p:nvPr>
            <p:ph type="title"/>
          </p:nvPr>
        </p:nvSpPr>
        <p:spPr/>
        <p:txBody>
          <a:bodyPr/>
          <a:lstStyle/>
          <a:p>
            <a:r>
              <a:rPr lang="en-AU" dirty="0"/>
              <a:t>Radioactive Contamination</a:t>
            </a:r>
          </a:p>
        </p:txBody>
      </p:sp>
      <p:sp>
        <p:nvSpPr>
          <p:cNvPr id="3" name="Content Placeholder 2">
            <a:extLst>
              <a:ext uri="{FF2B5EF4-FFF2-40B4-BE49-F238E27FC236}">
                <a16:creationId xmlns:a16="http://schemas.microsoft.com/office/drawing/2014/main" id="{62438932-2E27-4B4E-932F-892D95ABA3A9}"/>
              </a:ext>
            </a:extLst>
          </p:cNvPr>
          <p:cNvSpPr>
            <a:spLocks noGrp="1"/>
          </p:cNvSpPr>
          <p:nvPr>
            <p:ph idx="1"/>
          </p:nvPr>
        </p:nvSpPr>
        <p:spPr/>
        <p:txBody>
          <a:bodyPr/>
          <a:lstStyle/>
          <a:p>
            <a:r>
              <a:rPr lang="en-AU" dirty="0"/>
              <a:t>Unintended or undesirable presence of radioactive substances</a:t>
            </a:r>
          </a:p>
          <a:p>
            <a:r>
              <a:rPr lang="en-AU" dirty="0"/>
              <a:t>Ionising radiation: alpha, beta, gamma</a:t>
            </a:r>
          </a:p>
          <a:p>
            <a:endParaRPr lang="en-AU" dirty="0"/>
          </a:p>
          <a:p>
            <a:endParaRPr lang="en-AU" dirty="0"/>
          </a:p>
        </p:txBody>
      </p:sp>
      <p:pic>
        <p:nvPicPr>
          <p:cNvPr id="2050" name="Picture 2" descr="Image result for alpha beta gamma">
            <a:extLst>
              <a:ext uri="{FF2B5EF4-FFF2-40B4-BE49-F238E27FC236}">
                <a16:creationId xmlns:a16="http://schemas.microsoft.com/office/drawing/2014/main" id="{7CCFE3E1-FEFA-4F89-9D87-BCF6DC7CA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644" y="3129721"/>
            <a:ext cx="7500730" cy="3437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065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819DB-57CF-4B89-B2CF-420B6AE83BBF}"/>
              </a:ext>
            </a:extLst>
          </p:cNvPr>
          <p:cNvSpPr>
            <a:spLocks noGrp="1"/>
          </p:cNvSpPr>
          <p:nvPr>
            <p:ph type="title"/>
          </p:nvPr>
        </p:nvSpPr>
        <p:spPr/>
        <p:txBody>
          <a:bodyPr/>
          <a:lstStyle/>
          <a:p>
            <a:r>
              <a:rPr lang="en-AU" dirty="0"/>
              <a:t>Decontamination</a:t>
            </a:r>
          </a:p>
        </p:txBody>
      </p:sp>
      <p:sp>
        <p:nvSpPr>
          <p:cNvPr id="3" name="Content Placeholder 2">
            <a:extLst>
              <a:ext uri="{FF2B5EF4-FFF2-40B4-BE49-F238E27FC236}">
                <a16:creationId xmlns:a16="http://schemas.microsoft.com/office/drawing/2014/main" id="{67B0AF13-9DE1-4CD4-82E9-AA833FEFDD2A}"/>
              </a:ext>
            </a:extLst>
          </p:cNvPr>
          <p:cNvSpPr>
            <a:spLocks noGrp="1"/>
          </p:cNvSpPr>
          <p:nvPr>
            <p:ph idx="1"/>
          </p:nvPr>
        </p:nvSpPr>
        <p:spPr>
          <a:xfrm>
            <a:off x="321434" y="1600200"/>
            <a:ext cx="4992688" cy="4876800"/>
          </a:xfrm>
        </p:spPr>
        <p:txBody>
          <a:bodyPr/>
          <a:lstStyle/>
          <a:p>
            <a:r>
              <a:rPr lang="en-US" dirty="0"/>
              <a:t>Decontamination is defined as the removal of contamination from areas or surfaces of facilities or equipment by washing, heating, chemical or electrochemical action, mechanical cleaning or by other means</a:t>
            </a:r>
          </a:p>
          <a:p>
            <a:r>
              <a:rPr lang="en-US" dirty="0"/>
              <a:t>Generally some form of decontamination – large or small ‐ is required in any decommissioning activity</a:t>
            </a:r>
          </a:p>
          <a:p>
            <a:r>
              <a:rPr lang="en-US" dirty="0"/>
              <a:t>Some techniques useful </a:t>
            </a:r>
            <a:r>
              <a:rPr lang="en-US" u="sng" dirty="0"/>
              <a:t>ex‐situ</a:t>
            </a:r>
            <a:r>
              <a:rPr lang="en-US" dirty="0"/>
              <a:t> while others are useful </a:t>
            </a:r>
            <a:r>
              <a:rPr lang="en-US" u="sng" dirty="0"/>
              <a:t>in‐situ</a:t>
            </a:r>
            <a:r>
              <a:rPr lang="en-US" dirty="0"/>
              <a:t> 3 Surface </a:t>
            </a:r>
            <a:r>
              <a:rPr lang="en-US" dirty="0" err="1"/>
              <a:t>Decon</a:t>
            </a:r>
            <a:endParaRPr lang="en-AU" dirty="0"/>
          </a:p>
        </p:txBody>
      </p:sp>
      <p:pic>
        <p:nvPicPr>
          <p:cNvPr id="4" name="Picture 3">
            <a:extLst>
              <a:ext uri="{FF2B5EF4-FFF2-40B4-BE49-F238E27FC236}">
                <a16:creationId xmlns:a16="http://schemas.microsoft.com/office/drawing/2014/main" id="{67B8DC9A-EBE5-4026-8A85-B7D52FE8EBEB}"/>
              </a:ext>
            </a:extLst>
          </p:cNvPr>
          <p:cNvPicPr>
            <a:picLocks noChangeAspect="1"/>
          </p:cNvPicPr>
          <p:nvPr/>
        </p:nvPicPr>
        <p:blipFill rotWithShape="1">
          <a:blip r:embed="rId2"/>
          <a:srcRect l="5948" r="368"/>
          <a:stretch/>
        </p:blipFill>
        <p:spPr>
          <a:xfrm>
            <a:off x="5605670" y="1600200"/>
            <a:ext cx="6228522" cy="4876800"/>
          </a:xfrm>
          <a:prstGeom prst="rect">
            <a:avLst/>
          </a:prstGeom>
        </p:spPr>
      </p:pic>
    </p:spTree>
    <p:extLst>
      <p:ext uri="{BB962C8B-B14F-4D97-AF65-F5344CB8AC3E}">
        <p14:creationId xmlns:p14="http://schemas.microsoft.com/office/powerpoint/2010/main" val="295671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FA2D-AC0F-4E5D-A022-7EE4CBF60F10}"/>
              </a:ext>
            </a:extLst>
          </p:cNvPr>
          <p:cNvSpPr>
            <a:spLocks noGrp="1"/>
          </p:cNvSpPr>
          <p:nvPr>
            <p:ph type="title"/>
          </p:nvPr>
        </p:nvSpPr>
        <p:spPr/>
        <p:txBody>
          <a:bodyPr/>
          <a:lstStyle/>
          <a:p>
            <a:r>
              <a:rPr lang="en-AU" dirty="0"/>
              <a:t>Example: Fukushima Daiichi nuclear disaster</a:t>
            </a:r>
            <a:br>
              <a:rPr lang="en-AU" dirty="0"/>
            </a:br>
            <a:endParaRPr lang="en-AU" dirty="0"/>
          </a:p>
        </p:txBody>
      </p:sp>
      <p:sp>
        <p:nvSpPr>
          <p:cNvPr id="3" name="Content Placeholder 2">
            <a:extLst>
              <a:ext uri="{FF2B5EF4-FFF2-40B4-BE49-F238E27FC236}">
                <a16:creationId xmlns:a16="http://schemas.microsoft.com/office/drawing/2014/main" id="{523E4FE9-6918-44B7-82D9-4D281B6AC8A1}"/>
              </a:ext>
            </a:extLst>
          </p:cNvPr>
          <p:cNvSpPr>
            <a:spLocks noGrp="1"/>
          </p:cNvSpPr>
          <p:nvPr>
            <p:ph idx="1"/>
          </p:nvPr>
        </p:nvSpPr>
        <p:spPr>
          <a:xfrm>
            <a:off x="331304" y="2052918"/>
            <a:ext cx="6732105" cy="4546665"/>
          </a:xfrm>
        </p:spPr>
        <p:txBody>
          <a:bodyPr>
            <a:normAutofit fontScale="77500" lnSpcReduction="20000"/>
          </a:bodyPr>
          <a:lstStyle/>
          <a:p>
            <a:r>
              <a:rPr lang="en-US" b="1" dirty="0"/>
              <a:t>Following a major earthquake, a 15-metre tsunami disabled the power supply and cooling of three Fukushima Daiichi reactors, causing a nuclear accident on 11 March 2011. All three cores largely melted in the first three days.</a:t>
            </a:r>
            <a:endParaRPr lang="en-US" dirty="0"/>
          </a:p>
          <a:p>
            <a:r>
              <a:rPr lang="en-US" b="1" dirty="0"/>
              <a:t>After two weeks, the three reactors (units 1-3) were stable with water addition and by July they were being cooled with recycled water from the new treatment plant. Official 'cold shutdown condition' was announced in mid-December.</a:t>
            </a:r>
            <a:endParaRPr lang="en-US" dirty="0"/>
          </a:p>
          <a:p>
            <a:r>
              <a:rPr lang="en-US" b="1" dirty="0"/>
              <a:t>Apart from cooling, the basic ongoing task was to prevent release of radioactive materials, particularly in contaminated water leaked from the three units. This task became newsworthy in August 2013.</a:t>
            </a:r>
            <a:endParaRPr lang="en-US" dirty="0"/>
          </a:p>
          <a:p>
            <a:r>
              <a:rPr lang="en-US" b="1" dirty="0"/>
              <a:t>There have been no deaths or cases of radiation sickness from the nuclear accident, but over 100,000 people were evacuated from their homes to ensure this. Government nervousness delays the return of many.</a:t>
            </a:r>
            <a:endParaRPr lang="en-US" dirty="0"/>
          </a:p>
          <a:p>
            <a:r>
              <a:rPr lang="en-US" dirty="0"/>
              <a:t>Source: http://www.world-nuclear.org/information-library/safety-and-security/safety-of-plants/fukushima-accident.aspx</a:t>
            </a:r>
          </a:p>
          <a:p>
            <a:endParaRPr lang="en-AU" dirty="0"/>
          </a:p>
        </p:txBody>
      </p:sp>
      <p:pic>
        <p:nvPicPr>
          <p:cNvPr id="1026" name="Picture 2" descr="Image result for fukushima">
            <a:extLst>
              <a:ext uri="{FF2B5EF4-FFF2-40B4-BE49-F238E27FC236}">
                <a16:creationId xmlns:a16="http://schemas.microsoft.com/office/drawing/2014/main" id="{709A3BD4-AAEA-4480-8DEF-5E1B71A8C9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514"/>
          <a:stretch/>
        </p:blipFill>
        <p:spPr bwMode="auto">
          <a:xfrm>
            <a:off x="7063409" y="2333985"/>
            <a:ext cx="4684782" cy="3265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98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6BFA-9A9F-469B-8A5D-DC9B3DA1D168}"/>
              </a:ext>
            </a:extLst>
          </p:cNvPr>
          <p:cNvSpPr>
            <a:spLocks noGrp="1"/>
          </p:cNvSpPr>
          <p:nvPr>
            <p:ph type="title"/>
          </p:nvPr>
        </p:nvSpPr>
        <p:spPr/>
        <p:txBody>
          <a:bodyPr/>
          <a:lstStyle/>
          <a:p>
            <a:r>
              <a:rPr lang="en-AU" dirty="0"/>
              <a:t>Robotic Decontamination</a:t>
            </a:r>
          </a:p>
        </p:txBody>
      </p:sp>
      <p:pic>
        <p:nvPicPr>
          <p:cNvPr id="3074" name="Picture 2" descr="The International Research Institute for Nuclear Decommissioning in Tokyo unveiled a new robot in December 2015 that will help clean up and dismantle the crippled Fukushima nuclear power plant.">
            <a:extLst>
              <a:ext uri="{FF2B5EF4-FFF2-40B4-BE49-F238E27FC236}">
                <a16:creationId xmlns:a16="http://schemas.microsoft.com/office/drawing/2014/main" id="{CA12C84D-EFD3-4B02-8581-47D08CCA29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862" r="8276"/>
          <a:stretch/>
        </p:blipFill>
        <p:spPr bwMode="auto">
          <a:xfrm>
            <a:off x="646111" y="2996118"/>
            <a:ext cx="3505813" cy="25994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9D26A09-F503-4E4A-A262-B00F51DCF41E}"/>
              </a:ext>
            </a:extLst>
          </p:cNvPr>
          <p:cNvSpPr txBox="1"/>
          <p:nvPr/>
        </p:nvSpPr>
        <p:spPr>
          <a:xfrm>
            <a:off x="1288841" y="5938486"/>
            <a:ext cx="9312897" cy="369332"/>
          </a:xfrm>
          <a:prstGeom prst="rect">
            <a:avLst/>
          </a:prstGeom>
          <a:noFill/>
        </p:spPr>
        <p:txBody>
          <a:bodyPr wrap="square" rtlCol="0">
            <a:spAutoFit/>
          </a:bodyPr>
          <a:lstStyle/>
          <a:p>
            <a:r>
              <a:rPr lang="en-US" dirty="0"/>
              <a:t>Source: The International Research Institute for Nuclear Decommissioning in Tokyo</a:t>
            </a:r>
            <a:endParaRPr lang="en-AU" dirty="0"/>
          </a:p>
        </p:txBody>
      </p:sp>
      <p:pic>
        <p:nvPicPr>
          <p:cNvPr id="3076" name="Picture 4" descr="http://www.sciencemag.org/sites/default/files/styles/inline_colwidth__16_9/public/images/Online_Robots2_Copyedited.jpg?itok=DRwnG4i4">
            <a:extLst>
              <a:ext uri="{FF2B5EF4-FFF2-40B4-BE49-F238E27FC236}">
                <a16:creationId xmlns:a16="http://schemas.microsoft.com/office/drawing/2014/main" id="{149AA276-C3E9-48C5-A2E6-AC9C3A368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711" y="1733980"/>
            <a:ext cx="6866897" cy="3861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38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8978-38FD-438B-B62B-AE1CF4511B8A}"/>
              </a:ext>
            </a:extLst>
          </p:cNvPr>
          <p:cNvSpPr>
            <a:spLocks noGrp="1"/>
          </p:cNvSpPr>
          <p:nvPr>
            <p:ph type="title"/>
          </p:nvPr>
        </p:nvSpPr>
        <p:spPr/>
        <p:txBody>
          <a:bodyPr/>
          <a:lstStyle/>
          <a:p>
            <a:r>
              <a:rPr lang="en-AU" dirty="0"/>
              <a:t>Nuclear Contamination Detection – Geiger Counter</a:t>
            </a:r>
          </a:p>
        </p:txBody>
      </p:sp>
      <p:sp>
        <p:nvSpPr>
          <p:cNvPr id="3" name="Content Placeholder 2">
            <a:extLst>
              <a:ext uri="{FF2B5EF4-FFF2-40B4-BE49-F238E27FC236}">
                <a16:creationId xmlns:a16="http://schemas.microsoft.com/office/drawing/2014/main" id="{AD0E254F-CD64-4F68-8877-68EE85FED175}"/>
              </a:ext>
            </a:extLst>
          </p:cNvPr>
          <p:cNvSpPr>
            <a:spLocks noGrp="1"/>
          </p:cNvSpPr>
          <p:nvPr>
            <p:ph idx="1"/>
          </p:nvPr>
        </p:nvSpPr>
        <p:spPr/>
        <p:txBody>
          <a:bodyPr/>
          <a:lstStyle/>
          <a:p>
            <a:r>
              <a:rPr lang="en-AU" dirty="0"/>
              <a:t>Device to measure ionizing radiation</a:t>
            </a:r>
          </a:p>
          <a:p>
            <a:r>
              <a:rPr lang="en-US" dirty="0"/>
              <a:t>Detects ionizing radiation such as alpha particles, beta particles and gamma rays using the ionization effect produced in a Geiger–Müller tube</a:t>
            </a:r>
          </a:p>
          <a:p>
            <a:r>
              <a:rPr lang="en-US" dirty="0"/>
              <a:t>The radiation sensor is a Geiger-Müller tube which gives out an electronic signal when radiation is present. The readout is counts or radiation dose. The counts display is commonly "counts per second". Radiation dose rate is displayed in a unit such as the </a:t>
            </a:r>
            <a:r>
              <a:rPr lang="en-US" dirty="0" err="1"/>
              <a:t>sievert</a:t>
            </a:r>
            <a:r>
              <a:rPr lang="en-US" dirty="0"/>
              <a:t>.</a:t>
            </a:r>
            <a:endParaRPr lang="en-AU" dirty="0"/>
          </a:p>
        </p:txBody>
      </p:sp>
    </p:spTree>
    <p:extLst>
      <p:ext uri="{BB962C8B-B14F-4D97-AF65-F5344CB8AC3E}">
        <p14:creationId xmlns:p14="http://schemas.microsoft.com/office/powerpoint/2010/main" val="312495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91F87-CC26-4C3F-9845-392E3129CEAC}"/>
              </a:ext>
            </a:extLst>
          </p:cNvPr>
          <p:cNvSpPr>
            <a:spLocks noGrp="1"/>
          </p:cNvSpPr>
          <p:nvPr>
            <p:ph type="title"/>
          </p:nvPr>
        </p:nvSpPr>
        <p:spPr/>
        <p:txBody>
          <a:bodyPr/>
          <a:lstStyle/>
          <a:p>
            <a:r>
              <a:rPr lang="en-AU" dirty="0"/>
              <a:t>Geiger–Müller tube</a:t>
            </a:r>
          </a:p>
        </p:txBody>
      </p:sp>
      <p:sp>
        <p:nvSpPr>
          <p:cNvPr id="3" name="Content Placeholder 2">
            <a:extLst>
              <a:ext uri="{FF2B5EF4-FFF2-40B4-BE49-F238E27FC236}">
                <a16:creationId xmlns:a16="http://schemas.microsoft.com/office/drawing/2014/main" id="{4DBC9A31-8D69-40EF-BAFB-99F263D1DE54}"/>
              </a:ext>
            </a:extLst>
          </p:cNvPr>
          <p:cNvSpPr>
            <a:spLocks noGrp="1"/>
          </p:cNvSpPr>
          <p:nvPr>
            <p:ph idx="1"/>
          </p:nvPr>
        </p:nvSpPr>
        <p:spPr/>
        <p:txBody>
          <a:bodyPr/>
          <a:lstStyle/>
          <a:p>
            <a:endParaRPr lang="en-AU" dirty="0"/>
          </a:p>
        </p:txBody>
      </p:sp>
      <p:pic>
        <p:nvPicPr>
          <p:cNvPr id="4098" name="Picture 2" descr="File:Geiger-Muller-counter-en.png">
            <a:extLst>
              <a:ext uri="{FF2B5EF4-FFF2-40B4-BE49-F238E27FC236}">
                <a16:creationId xmlns:a16="http://schemas.microsoft.com/office/drawing/2014/main" id="{CC4AA93D-ABBB-40D0-A204-049779670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36" y="1922592"/>
            <a:ext cx="4847776" cy="44333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le:Geiger gamma interaction.jpg">
            <a:extLst>
              <a:ext uri="{FF2B5EF4-FFF2-40B4-BE49-F238E27FC236}">
                <a16:creationId xmlns:a16="http://schemas.microsoft.com/office/drawing/2014/main" id="{41E06772-284C-4DBA-9BEF-8B09D65CC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8472" y="1922592"/>
            <a:ext cx="6511051" cy="4468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370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6428-2982-452F-ABA6-486D24F472E0}"/>
              </a:ext>
            </a:extLst>
          </p:cNvPr>
          <p:cNvSpPr>
            <a:spLocks noGrp="1"/>
          </p:cNvSpPr>
          <p:nvPr>
            <p:ph type="title"/>
          </p:nvPr>
        </p:nvSpPr>
        <p:spPr/>
        <p:txBody>
          <a:bodyPr/>
          <a:lstStyle/>
          <a:p>
            <a:r>
              <a:rPr lang="en-AU" dirty="0"/>
              <a:t>Nuclear Contamination Surveying</a:t>
            </a:r>
          </a:p>
        </p:txBody>
      </p:sp>
      <p:sp>
        <p:nvSpPr>
          <p:cNvPr id="3" name="Content Placeholder 2">
            <a:extLst>
              <a:ext uri="{FF2B5EF4-FFF2-40B4-BE49-F238E27FC236}">
                <a16:creationId xmlns:a16="http://schemas.microsoft.com/office/drawing/2014/main" id="{972ECF7A-FDDA-425D-894E-C8E06DCA2EDF}"/>
              </a:ext>
            </a:extLst>
          </p:cNvPr>
          <p:cNvSpPr>
            <a:spLocks noGrp="1"/>
          </p:cNvSpPr>
          <p:nvPr>
            <p:ph idx="1"/>
          </p:nvPr>
        </p:nvSpPr>
        <p:spPr/>
        <p:txBody>
          <a:bodyPr>
            <a:normAutofit/>
          </a:bodyPr>
          <a:lstStyle/>
          <a:p>
            <a:r>
              <a:rPr lang="en-AU" sz="3200" dirty="0"/>
              <a:t>Effects on environment:</a:t>
            </a:r>
          </a:p>
          <a:p>
            <a:pPr lvl="1"/>
            <a:r>
              <a:rPr lang="en-AU" sz="2800" dirty="0"/>
              <a:t>Ionising radiation</a:t>
            </a:r>
          </a:p>
          <a:p>
            <a:pPr lvl="1"/>
            <a:r>
              <a:rPr lang="en-AU" sz="2800" dirty="0"/>
              <a:t>Increased light levels</a:t>
            </a:r>
          </a:p>
          <a:p>
            <a:pPr lvl="1"/>
            <a:r>
              <a:rPr lang="en-AU" sz="2800" dirty="0"/>
              <a:t>Increased temperatures</a:t>
            </a:r>
          </a:p>
          <a:p>
            <a:pPr marL="457200" lvl="1" indent="0">
              <a:buNone/>
            </a:pPr>
            <a:endParaRPr lang="en-AU" sz="2800" dirty="0"/>
          </a:p>
          <a:p>
            <a:pPr marL="457200" lvl="1" indent="0">
              <a:buNone/>
            </a:pPr>
            <a:r>
              <a:rPr lang="en-AU" sz="2800" dirty="0"/>
              <a:t>Need for remote controls / “sight”</a:t>
            </a:r>
            <a:endParaRPr lang="en-AU" sz="2600" dirty="0"/>
          </a:p>
        </p:txBody>
      </p:sp>
      <p:sp>
        <p:nvSpPr>
          <p:cNvPr id="5" name="AutoShape 4" descr="Temperature sensor circuit">
            <a:extLst>
              <a:ext uri="{FF2B5EF4-FFF2-40B4-BE49-F238E27FC236}">
                <a16:creationId xmlns:a16="http://schemas.microsoft.com/office/drawing/2014/main" id="{D2545156-F3D9-49BE-87F6-BFAA1253697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4154161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80FB-B589-4861-B522-0B5D4E4B3271}"/>
              </a:ext>
            </a:extLst>
          </p:cNvPr>
          <p:cNvSpPr>
            <a:spLocks noGrp="1"/>
          </p:cNvSpPr>
          <p:nvPr>
            <p:ph type="title"/>
          </p:nvPr>
        </p:nvSpPr>
        <p:spPr/>
        <p:txBody>
          <a:bodyPr/>
          <a:lstStyle/>
          <a:p>
            <a:r>
              <a:rPr lang="en-AU" dirty="0"/>
              <a:t>Arduino-Powered Prototype</a:t>
            </a:r>
          </a:p>
        </p:txBody>
      </p:sp>
      <p:sp>
        <p:nvSpPr>
          <p:cNvPr id="3" name="Content Placeholder 2">
            <a:extLst>
              <a:ext uri="{FF2B5EF4-FFF2-40B4-BE49-F238E27FC236}">
                <a16:creationId xmlns:a16="http://schemas.microsoft.com/office/drawing/2014/main" id="{218BCA04-CEFF-4BF6-9148-7ABFCCD300FE}"/>
              </a:ext>
            </a:extLst>
          </p:cNvPr>
          <p:cNvSpPr>
            <a:spLocks noGrp="1"/>
          </p:cNvSpPr>
          <p:nvPr>
            <p:ph idx="1"/>
          </p:nvPr>
        </p:nvSpPr>
        <p:spPr>
          <a:xfrm>
            <a:off x="902320" y="2052918"/>
            <a:ext cx="2090462" cy="4195481"/>
          </a:xfrm>
        </p:spPr>
        <p:txBody>
          <a:bodyPr/>
          <a:lstStyle/>
          <a:p>
            <a:pPr marL="0" indent="0">
              <a:buNone/>
            </a:pPr>
            <a:r>
              <a:rPr lang="en-AU" dirty="0"/>
              <a:t>Light Sensor</a:t>
            </a:r>
          </a:p>
        </p:txBody>
      </p:sp>
      <p:pic>
        <p:nvPicPr>
          <p:cNvPr id="5" name="Picture 4">
            <a:extLst>
              <a:ext uri="{FF2B5EF4-FFF2-40B4-BE49-F238E27FC236}">
                <a16:creationId xmlns:a16="http://schemas.microsoft.com/office/drawing/2014/main" id="{EE72C02B-9FAB-44AC-A3A7-73B17500712B}"/>
              </a:ext>
            </a:extLst>
          </p:cNvPr>
          <p:cNvPicPr>
            <a:picLocks noChangeAspect="1"/>
          </p:cNvPicPr>
          <p:nvPr/>
        </p:nvPicPr>
        <p:blipFill>
          <a:blip r:embed="rId2"/>
          <a:stretch>
            <a:fillRect/>
          </a:stretch>
        </p:blipFill>
        <p:spPr>
          <a:xfrm>
            <a:off x="108157" y="2785648"/>
            <a:ext cx="3781425" cy="2028825"/>
          </a:xfrm>
          <a:prstGeom prst="rect">
            <a:avLst/>
          </a:prstGeom>
        </p:spPr>
      </p:pic>
      <p:sp>
        <p:nvSpPr>
          <p:cNvPr id="6" name="Content Placeholder 2">
            <a:extLst>
              <a:ext uri="{FF2B5EF4-FFF2-40B4-BE49-F238E27FC236}">
                <a16:creationId xmlns:a16="http://schemas.microsoft.com/office/drawing/2014/main" id="{8715EFA3-87A3-4518-98F4-075748970CE6}"/>
              </a:ext>
            </a:extLst>
          </p:cNvPr>
          <p:cNvSpPr txBox="1">
            <a:spLocks/>
          </p:cNvSpPr>
          <p:nvPr/>
        </p:nvSpPr>
        <p:spPr>
          <a:xfrm>
            <a:off x="9006163" y="2052918"/>
            <a:ext cx="3053314"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AU" dirty="0"/>
              <a:t>Temperature Sensor</a:t>
            </a:r>
          </a:p>
        </p:txBody>
      </p:sp>
      <p:pic>
        <p:nvPicPr>
          <p:cNvPr id="7" name="Picture 6">
            <a:extLst>
              <a:ext uri="{FF2B5EF4-FFF2-40B4-BE49-F238E27FC236}">
                <a16:creationId xmlns:a16="http://schemas.microsoft.com/office/drawing/2014/main" id="{EF6500F9-80A4-4EF9-98E3-2842FAB9AEE9}"/>
              </a:ext>
            </a:extLst>
          </p:cNvPr>
          <p:cNvPicPr>
            <a:picLocks noChangeAspect="1"/>
          </p:cNvPicPr>
          <p:nvPr/>
        </p:nvPicPr>
        <p:blipFill>
          <a:blip r:embed="rId3"/>
          <a:stretch>
            <a:fillRect/>
          </a:stretch>
        </p:blipFill>
        <p:spPr>
          <a:xfrm>
            <a:off x="8918711" y="2543890"/>
            <a:ext cx="3068707" cy="3973168"/>
          </a:xfrm>
          <a:prstGeom prst="rect">
            <a:avLst/>
          </a:prstGeom>
        </p:spPr>
      </p:pic>
      <p:pic>
        <p:nvPicPr>
          <p:cNvPr id="8" name="Picture 7">
            <a:extLst>
              <a:ext uri="{FF2B5EF4-FFF2-40B4-BE49-F238E27FC236}">
                <a16:creationId xmlns:a16="http://schemas.microsoft.com/office/drawing/2014/main" id="{DDC6C2B2-76D7-4E0F-B1CF-AC8A9547CBCB}"/>
              </a:ext>
            </a:extLst>
          </p:cNvPr>
          <p:cNvPicPr>
            <a:picLocks noChangeAspect="1"/>
          </p:cNvPicPr>
          <p:nvPr/>
        </p:nvPicPr>
        <p:blipFill>
          <a:blip r:embed="rId4"/>
          <a:stretch>
            <a:fillRect/>
          </a:stretch>
        </p:blipFill>
        <p:spPr>
          <a:xfrm>
            <a:off x="4040083" y="2543890"/>
            <a:ext cx="4714875" cy="3371850"/>
          </a:xfrm>
          <a:prstGeom prst="rect">
            <a:avLst/>
          </a:prstGeom>
        </p:spPr>
      </p:pic>
      <p:sp>
        <p:nvSpPr>
          <p:cNvPr id="10" name="Content Placeholder 2">
            <a:extLst>
              <a:ext uri="{FF2B5EF4-FFF2-40B4-BE49-F238E27FC236}">
                <a16:creationId xmlns:a16="http://schemas.microsoft.com/office/drawing/2014/main" id="{C64C3EDB-66EE-41CD-A6E8-1D029DEA126C}"/>
              </a:ext>
            </a:extLst>
          </p:cNvPr>
          <p:cNvSpPr txBox="1">
            <a:spLocks/>
          </p:cNvSpPr>
          <p:nvPr/>
        </p:nvSpPr>
        <p:spPr>
          <a:xfrm>
            <a:off x="5077892" y="2052917"/>
            <a:ext cx="2639255"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AU" dirty="0"/>
              <a:t>IR LED and Sensor</a:t>
            </a:r>
          </a:p>
        </p:txBody>
      </p:sp>
    </p:spTree>
    <p:extLst>
      <p:ext uri="{BB962C8B-B14F-4D97-AF65-F5344CB8AC3E}">
        <p14:creationId xmlns:p14="http://schemas.microsoft.com/office/powerpoint/2010/main" val="312133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71</TotalTime>
  <Words>478</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Remotely Controlled Nuclear Contamination Surveyor</vt:lpstr>
      <vt:lpstr>Radioactive Contamination</vt:lpstr>
      <vt:lpstr>Decontamination</vt:lpstr>
      <vt:lpstr>Example: Fukushima Daiichi nuclear disaster </vt:lpstr>
      <vt:lpstr>Robotic Decontamination</vt:lpstr>
      <vt:lpstr>Nuclear Contamination Detection – Geiger Counter</vt:lpstr>
      <vt:lpstr>Geiger–Müller tube</vt:lpstr>
      <vt:lpstr>Nuclear Contamination Surveying</vt:lpstr>
      <vt:lpstr>Arduino-Powered Prototype</vt:lpstr>
      <vt:lpstr>PowerPoint Presentation</vt:lpstr>
      <vt:lpstr>Arduino - AttachInterrupt</vt:lpstr>
      <vt:lpstr>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Remotely Controlled Nuclear Contamination Surveyor</dc:title>
  <dc:creator>Luke English</dc:creator>
  <cp:lastModifiedBy>Luke English</cp:lastModifiedBy>
  <cp:revision>13</cp:revision>
  <dcterms:created xsi:type="dcterms:W3CDTF">2017-10-29T23:17:05Z</dcterms:created>
  <dcterms:modified xsi:type="dcterms:W3CDTF">2017-10-30T01:54:20Z</dcterms:modified>
</cp:coreProperties>
</file>