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62"/>
  </p:notesMasterIdLst>
  <p:handoutMasterIdLst>
    <p:handoutMasterId r:id="rId63"/>
  </p:handoutMasterIdLst>
  <p:sldIdLst>
    <p:sldId id="256" r:id="rId2"/>
    <p:sldId id="372" r:id="rId3"/>
    <p:sldId id="288" r:id="rId4"/>
    <p:sldId id="373" r:id="rId5"/>
    <p:sldId id="333" r:id="rId6"/>
    <p:sldId id="381" r:id="rId7"/>
    <p:sldId id="382" r:id="rId8"/>
    <p:sldId id="258" r:id="rId9"/>
    <p:sldId id="429" r:id="rId10"/>
    <p:sldId id="296" r:id="rId11"/>
    <p:sldId id="297" r:id="rId12"/>
    <p:sldId id="260" r:id="rId13"/>
    <p:sldId id="262" r:id="rId14"/>
    <p:sldId id="298" r:id="rId15"/>
    <p:sldId id="263" r:id="rId16"/>
    <p:sldId id="265" r:id="rId17"/>
    <p:sldId id="431" r:id="rId18"/>
    <p:sldId id="432" r:id="rId19"/>
    <p:sldId id="441" r:id="rId20"/>
    <p:sldId id="388" r:id="rId21"/>
    <p:sldId id="390" r:id="rId22"/>
    <p:sldId id="391" r:id="rId23"/>
    <p:sldId id="299" r:id="rId24"/>
    <p:sldId id="264" r:id="rId25"/>
    <p:sldId id="319" r:id="rId26"/>
    <p:sldId id="354" r:id="rId27"/>
    <p:sldId id="355" r:id="rId28"/>
    <p:sldId id="439" r:id="rId29"/>
    <p:sldId id="442" r:id="rId30"/>
    <p:sldId id="332" r:id="rId31"/>
    <p:sldId id="277" r:id="rId32"/>
    <p:sldId id="356" r:id="rId33"/>
    <p:sldId id="437" r:id="rId34"/>
    <p:sldId id="438" r:id="rId35"/>
    <p:sldId id="430" r:id="rId36"/>
    <p:sldId id="412" r:id="rId37"/>
    <p:sldId id="338" r:id="rId38"/>
    <p:sldId id="341" r:id="rId39"/>
    <p:sldId id="343" r:id="rId40"/>
    <p:sldId id="416" r:id="rId41"/>
    <p:sldId id="414" r:id="rId42"/>
    <p:sldId id="345" r:id="rId43"/>
    <p:sldId id="347" r:id="rId44"/>
    <p:sldId id="371" r:id="rId45"/>
    <p:sldId id="447" r:id="rId46"/>
    <p:sldId id="409" r:id="rId47"/>
    <p:sldId id="328" r:id="rId48"/>
    <p:sldId id="357" r:id="rId49"/>
    <p:sldId id="351" r:id="rId50"/>
    <p:sldId id="418" r:id="rId51"/>
    <p:sldId id="422" r:id="rId52"/>
    <p:sldId id="425" r:id="rId53"/>
    <p:sldId id="423" r:id="rId54"/>
    <p:sldId id="420" r:id="rId55"/>
    <p:sldId id="426" r:id="rId56"/>
    <p:sldId id="427" r:id="rId57"/>
    <p:sldId id="421" r:id="rId58"/>
    <p:sldId id="280" r:id="rId59"/>
    <p:sldId id="329" r:id="rId60"/>
    <p:sldId id="448" r:id="rId61"/>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00FF"/>
    <a:srgbClr val="66FFFF"/>
    <a:srgbClr val="33CC33"/>
    <a:srgbClr val="FF5050"/>
    <a:srgbClr val="CCFFFF"/>
    <a:srgbClr val="336699"/>
    <a:srgbClr val="DDDDDD"/>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342" autoAdjust="0"/>
    <p:restoredTop sz="94660"/>
  </p:normalViewPr>
  <p:slideViewPr>
    <p:cSldViewPr>
      <p:cViewPr varScale="1">
        <p:scale>
          <a:sx n="94" d="100"/>
          <a:sy n="94" d="100"/>
        </p:scale>
        <p:origin x="470" y="86"/>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2419" y="-1752"/>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4" y="261364"/>
            <a:ext cx="7104063" cy="445433"/>
          </a:xfrm>
          <a:prstGeom prst="rect">
            <a:avLst/>
          </a:prstGeom>
          <a:noFill/>
          <a:ln w="12700" cap="sq">
            <a:noFill/>
            <a:miter lim="800000"/>
            <a:headEnd type="none" w="sm" len="sm"/>
            <a:tailEnd type="none" w="sm" len="sm"/>
          </a:ln>
          <a:effectLst/>
        </p:spPr>
        <p:txBody>
          <a:bodyPr lIns="97227" tIns="48613" rIns="97227" bIns="48613">
            <a:spAutoFit/>
          </a:bodyPr>
          <a:lstStyle/>
          <a:p>
            <a:pPr algn="ctr">
              <a:spcBef>
                <a:spcPct val="50000"/>
              </a:spcBef>
            </a:pPr>
            <a:r>
              <a:rPr lang="en-GB" sz="2200" b="1"/>
              <a:t>Weighing Up Hume </a:t>
            </a:r>
            <a:r>
              <a:rPr lang="en-GB" sz="2200" b="1" dirty="0"/>
              <a:t>on Miracles</a:t>
            </a:r>
            <a:endParaRPr lang="en-US" sz="2200" b="1" dirty="0"/>
          </a:p>
        </p:txBody>
      </p:sp>
      <p:sp>
        <p:nvSpPr>
          <p:cNvPr id="117767" name="Text Box 7"/>
          <p:cNvSpPr txBox="1">
            <a:spLocks noChangeArrowheads="1"/>
          </p:cNvSpPr>
          <p:nvPr/>
        </p:nvSpPr>
        <p:spPr bwMode="auto">
          <a:xfrm>
            <a:off x="316127" y="9686740"/>
            <a:ext cx="6471808" cy="252064"/>
          </a:xfrm>
          <a:prstGeom prst="rect">
            <a:avLst/>
          </a:prstGeom>
          <a:noFill/>
          <a:ln w="12700" cap="sq">
            <a:noFill/>
            <a:miter lim="800000"/>
            <a:headEnd type="none" w="sm" len="sm"/>
            <a:tailEnd type="none" w="sm" len="sm"/>
          </a:ln>
          <a:effectLst/>
        </p:spPr>
        <p:txBody>
          <a:bodyPr wrap="square" lIns="97227" tIns="48613" rIns="97227" bIns="48613">
            <a:spAutoFit/>
          </a:bodyPr>
          <a:lstStyle/>
          <a:p>
            <a:pPr algn="ctr">
              <a:spcBef>
                <a:spcPct val="50000"/>
              </a:spcBef>
            </a:pPr>
            <a:r>
              <a:rPr lang="en-GB" sz="1000" i="1" dirty="0"/>
              <a:t>Peter Millican</a:t>
            </a:r>
            <a:r>
              <a:rPr lang="en-GB" sz="1000" i="1"/>
              <a:t>, NUS Singapore and Hertford College, Oxford                   University of Canterbury, March 2025</a:t>
            </a:r>
            <a:endParaRPr lang="en-US" sz="1000" i="1"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3" y="4"/>
            <a:ext cx="3079150" cy="513120"/>
          </a:xfrm>
          <a:prstGeom prst="rect">
            <a:avLst/>
          </a:prstGeom>
          <a:noFill/>
          <a:ln w="9525">
            <a:noFill/>
            <a:miter lim="800000"/>
            <a:headEnd/>
            <a:tailEnd/>
          </a:ln>
          <a:effectLst/>
        </p:spPr>
        <p:txBody>
          <a:bodyPr vert="horz" wrap="square" lIns="97227" tIns="48613" rIns="97227" bIns="48613" numCol="1" anchor="t" anchorCtr="0" compatLnSpc="1">
            <a:prstTxWarp prst="textNoShape">
              <a:avLst/>
            </a:prstTxWarp>
          </a:bodyPr>
          <a:lstStyle>
            <a:lvl1pPr eaLnBrk="1" hangingPunct="1">
              <a:defRPr sz="1200"/>
            </a:lvl1pPr>
          </a:lstStyle>
          <a:p>
            <a:r>
              <a:rPr lang="en-GB"/>
              <a:t>Hume</a:t>
            </a:r>
          </a:p>
        </p:txBody>
      </p:sp>
      <p:sp>
        <p:nvSpPr>
          <p:cNvPr id="118787" name="Rectangle 3"/>
          <p:cNvSpPr>
            <a:spLocks noGrp="1" noChangeArrowheads="1"/>
          </p:cNvSpPr>
          <p:nvPr>
            <p:ph type="dt" idx="1"/>
          </p:nvPr>
        </p:nvSpPr>
        <p:spPr bwMode="auto">
          <a:xfrm>
            <a:off x="4023249" y="4"/>
            <a:ext cx="3079150" cy="513120"/>
          </a:xfrm>
          <a:prstGeom prst="rect">
            <a:avLst/>
          </a:prstGeom>
          <a:noFill/>
          <a:ln w="9525">
            <a:noFill/>
            <a:miter lim="800000"/>
            <a:headEnd/>
            <a:tailEnd/>
          </a:ln>
          <a:effectLst/>
        </p:spPr>
        <p:txBody>
          <a:bodyPr vert="horz" wrap="square" lIns="97227" tIns="48613" rIns="97227" bIns="48613" numCol="1" anchor="t" anchorCtr="0" compatLnSpc="1">
            <a:prstTxWarp prst="textNoShape">
              <a:avLst/>
            </a:prstTxWarp>
          </a:bodyPr>
          <a:lstStyle>
            <a:lvl1pPr algn="r" eaLnBrk="1" hangingPunct="1">
              <a:defRPr sz="1200"/>
            </a:lvl1pPr>
          </a:lstStyle>
          <a:p>
            <a:endParaRPr lang="en-GB"/>
          </a:p>
        </p:txBody>
      </p:sp>
      <p:sp>
        <p:nvSpPr>
          <p:cNvPr id="118788" name="Rectangle 4"/>
          <p:cNvSpPr>
            <a:spLocks noGrp="1" noRot="1" noChangeAspect="1" noChangeArrowheads="1" noTextEdit="1"/>
          </p:cNvSpPr>
          <p:nvPr>
            <p:ph type="sldImg" idx="2"/>
          </p:nvPr>
        </p:nvSpPr>
        <p:spPr bwMode="auto">
          <a:xfrm>
            <a:off x="993775" y="766763"/>
            <a:ext cx="5118100" cy="383857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10577" y="4861566"/>
            <a:ext cx="5682917" cy="4605004"/>
          </a:xfrm>
          <a:prstGeom prst="rect">
            <a:avLst/>
          </a:prstGeom>
          <a:noFill/>
          <a:ln w="9525">
            <a:noFill/>
            <a:miter lim="800000"/>
            <a:headEnd/>
            <a:tailEnd/>
          </a:ln>
          <a:effectLst/>
        </p:spPr>
        <p:txBody>
          <a:bodyPr vert="horz" wrap="square" lIns="97227" tIns="48613" rIns="97227" bIns="48613"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3" y="9719863"/>
            <a:ext cx="3079150" cy="513120"/>
          </a:xfrm>
          <a:prstGeom prst="rect">
            <a:avLst/>
          </a:prstGeom>
          <a:noFill/>
          <a:ln w="9525">
            <a:noFill/>
            <a:miter lim="800000"/>
            <a:headEnd/>
            <a:tailEnd/>
          </a:ln>
          <a:effectLst/>
        </p:spPr>
        <p:txBody>
          <a:bodyPr vert="horz" wrap="square" lIns="97227" tIns="48613" rIns="97227" bIns="48613" numCol="1" anchor="b" anchorCtr="0" compatLnSpc="1">
            <a:prstTxWarp prst="textNoShape">
              <a:avLst/>
            </a:prstTxWarp>
          </a:bodyPr>
          <a:lstStyle>
            <a:lvl1pPr eaLnBrk="1" hangingPunct="1">
              <a:defRPr sz="1200"/>
            </a:lvl1pPr>
          </a:lstStyle>
          <a:p>
            <a:r>
              <a:rPr lang="en-GB"/>
              <a:t>Peter Millican, Tampere, Sept 2006</a:t>
            </a:r>
          </a:p>
        </p:txBody>
      </p:sp>
      <p:sp>
        <p:nvSpPr>
          <p:cNvPr id="118791" name="Rectangle 7"/>
          <p:cNvSpPr>
            <a:spLocks noGrp="1" noChangeArrowheads="1"/>
          </p:cNvSpPr>
          <p:nvPr>
            <p:ph type="sldNum" sz="quarter" idx="5"/>
          </p:nvPr>
        </p:nvSpPr>
        <p:spPr bwMode="auto">
          <a:xfrm>
            <a:off x="4023249" y="9719863"/>
            <a:ext cx="3079150" cy="513120"/>
          </a:xfrm>
          <a:prstGeom prst="rect">
            <a:avLst/>
          </a:prstGeom>
          <a:noFill/>
          <a:ln w="9525">
            <a:noFill/>
            <a:miter lim="800000"/>
            <a:headEnd/>
            <a:tailEnd/>
          </a:ln>
          <a:effectLst/>
        </p:spPr>
        <p:txBody>
          <a:bodyPr vert="horz" wrap="square" lIns="97227" tIns="48613" rIns="97227" bIns="48613" numCol="1" anchor="b" anchorCtr="0" compatLnSpc="1">
            <a:prstTxWarp prst="textNoShape">
              <a:avLst/>
            </a:prstTxWarp>
          </a:bodyPr>
          <a:lstStyle>
            <a:lvl1pPr algn="r" eaLnBrk="1" hangingPunct="1">
              <a:defRPr sz="1200"/>
            </a:lvl1pPr>
          </a:lstStyle>
          <a:p>
            <a:fld id="{1C6CE2B5-9567-4B44-8045-60DBCDDF0E18}" type="slidenum">
              <a:rPr lang="en-GB"/>
              <a:pPr/>
              <a:t>‹#›</a:t>
            </a:fld>
            <a:endParaRPr lang="en-GB"/>
          </a:p>
        </p:txBody>
      </p:sp>
    </p:spTree>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FC555355-8AEE-4156-A40D-6229D877EA8D}"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9BA15948-60FF-4EE0-9640-206073C17883}" type="slidenum">
              <a:rPr lang="en-GB"/>
              <a:pPr/>
              <a:t>5</a:t>
            </a:fld>
            <a:endParaRPr lang="en-GB"/>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F86092A-1BA0-280D-CD88-7F326411D192}"/>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9FB322D6-F3C4-61E8-1BA7-63FA154976A0}"/>
              </a:ext>
            </a:extLst>
          </p:cNvPr>
          <p:cNvSpPr>
            <a:spLocks noGrp="1" noChangeArrowheads="1"/>
          </p:cNvSpPr>
          <p:nvPr>
            <p:ph type="hdr" sz="quarter"/>
          </p:nvPr>
        </p:nvSpPr>
        <p:spPr>
          <a:ln/>
        </p:spPr>
        <p:txBody>
          <a:bodyPr/>
          <a:lstStyle/>
          <a:p>
            <a:r>
              <a:rPr lang="en-GB" altLang="en-US"/>
              <a:t>Hume</a:t>
            </a:r>
          </a:p>
        </p:txBody>
      </p:sp>
      <p:sp>
        <p:nvSpPr>
          <p:cNvPr id="3" name="Rectangle 6">
            <a:extLst>
              <a:ext uri="{FF2B5EF4-FFF2-40B4-BE49-F238E27FC236}">
                <a16:creationId xmlns:a16="http://schemas.microsoft.com/office/drawing/2014/main" id="{2EAB37B6-E0F9-4099-C610-358E15083C19}"/>
              </a:ext>
            </a:extLst>
          </p:cNvPr>
          <p:cNvSpPr>
            <a:spLocks noGrp="1" noChangeArrowheads="1"/>
          </p:cNvSpPr>
          <p:nvPr>
            <p:ph type="ftr" sz="quarter" idx="4"/>
          </p:nvPr>
        </p:nvSpPr>
        <p:spPr>
          <a:ln/>
        </p:spPr>
        <p:txBody>
          <a:bodyPr/>
          <a:lstStyle/>
          <a:p>
            <a:r>
              <a:rPr lang="en-GB" altLang="en-US"/>
              <a:t>Peter Millican, Tampere, Sept 2006</a:t>
            </a:r>
          </a:p>
        </p:txBody>
      </p:sp>
      <p:sp>
        <p:nvSpPr>
          <p:cNvPr id="4" name="Rectangle 7">
            <a:extLst>
              <a:ext uri="{FF2B5EF4-FFF2-40B4-BE49-F238E27FC236}">
                <a16:creationId xmlns:a16="http://schemas.microsoft.com/office/drawing/2014/main" id="{EC8A8C5C-E575-F1A5-7FDE-EC4F881A0B6E}"/>
              </a:ext>
            </a:extLst>
          </p:cNvPr>
          <p:cNvSpPr>
            <a:spLocks noGrp="1" noChangeArrowheads="1"/>
          </p:cNvSpPr>
          <p:nvPr>
            <p:ph type="sldNum" sz="quarter" idx="5"/>
          </p:nvPr>
        </p:nvSpPr>
        <p:spPr>
          <a:ln/>
        </p:spPr>
        <p:txBody>
          <a:bodyPr/>
          <a:lstStyle/>
          <a:p>
            <a:fld id="{032A19E5-F0E5-4F1D-BC5F-1EF1BC203D47}" type="slidenum">
              <a:rPr lang="en-GB" altLang="en-US"/>
              <a:pPr/>
              <a:t>9</a:t>
            </a:fld>
            <a:endParaRPr lang="en-GB" altLang="en-US"/>
          </a:p>
        </p:txBody>
      </p:sp>
      <p:sp>
        <p:nvSpPr>
          <p:cNvPr id="679938" name="Rectangle 2">
            <a:extLst>
              <a:ext uri="{FF2B5EF4-FFF2-40B4-BE49-F238E27FC236}">
                <a16:creationId xmlns:a16="http://schemas.microsoft.com/office/drawing/2014/main" id="{89ABFA8E-06C2-4D56-047D-44AC8C12F0D0}"/>
              </a:ext>
            </a:extLst>
          </p:cNvPr>
          <p:cNvSpPr txBox="1">
            <a:spLocks noGrp="1" noRot="1" noChangeAspect="1" noChangeArrowheads="1" noTextEdit="1"/>
          </p:cNvSpPr>
          <p:nvPr>
            <p:ph type="sldImg"/>
          </p:nvPr>
        </p:nvSpPr>
        <p:spPr>
          <a:xfrm>
            <a:off x="696913" y="812800"/>
            <a:ext cx="5426075" cy="4068763"/>
          </a:xfrm>
          <a:ln/>
        </p:spPr>
      </p:sp>
      <p:sp>
        <p:nvSpPr>
          <p:cNvPr id="679939" name="Rectangle 3">
            <a:extLst>
              <a:ext uri="{FF2B5EF4-FFF2-40B4-BE49-F238E27FC236}">
                <a16:creationId xmlns:a16="http://schemas.microsoft.com/office/drawing/2014/main" id="{B3292797-D063-1092-BB76-1D681498FDAF}"/>
              </a:ext>
            </a:extLst>
          </p:cNvPr>
          <p:cNvSpPr txBox="1">
            <a:spLocks noGrp="1" noChangeArrowheads="1"/>
          </p:cNvSpPr>
          <p:nvPr>
            <p:ph type="body" idx="1"/>
          </p:nvPr>
        </p:nvSpPr>
        <p:spPr>
          <a:xfrm>
            <a:off x="681496" y="5151932"/>
            <a:ext cx="5455133" cy="4980545"/>
          </a:xfrm>
          <a:ln/>
          <a:extLst>
            <a:ext uri="{91240B29-F687-4F45-9708-019B960494DF}">
              <a14:hiddenLine xmlns:a14="http://schemas.microsoft.com/office/drawing/2010/main" w="9525">
                <a:solidFill>
                  <a:schemeClr val="tx1"/>
                </a:solidFill>
                <a:round/>
                <a:headEnd/>
                <a:tailEnd/>
              </a14:hiddenLine>
            </a:ext>
          </a:extLst>
        </p:spPr>
        <p:txBody>
          <a:bodyPr wrap="none" lIns="94039" tIns="47021" rIns="94039" bIns="47021" anchor="ctr"/>
          <a:lstStyle/>
          <a:p>
            <a:endParaRPr lang="en-US" altLang="en-US"/>
          </a:p>
        </p:txBody>
      </p:sp>
    </p:spTree>
    <p:extLst>
      <p:ext uri="{BB962C8B-B14F-4D97-AF65-F5344CB8AC3E}">
        <p14:creationId xmlns:p14="http://schemas.microsoft.com/office/powerpoint/2010/main" val="1446423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1C6CE2B5-9567-4B44-8045-60DBCDDF0E18}" type="slidenum">
              <a:rPr lang="en-GB" smtClean="0"/>
              <a:pPr/>
              <a:t>16</a:t>
            </a:fld>
            <a:endParaRPr lang="en-GB"/>
          </a:p>
        </p:txBody>
      </p:sp>
    </p:spTree>
    <p:extLst>
      <p:ext uri="{BB962C8B-B14F-4D97-AF65-F5344CB8AC3E}">
        <p14:creationId xmlns:p14="http://schemas.microsoft.com/office/powerpoint/2010/main" val="190832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9BA15948-60FF-4EE0-9640-206073C17883}" type="slidenum">
              <a:rPr lang="en-GB"/>
              <a:pPr/>
              <a:t>19</a:t>
            </a:fld>
            <a:endParaRPr lang="en-GB"/>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49420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9BA15948-60FF-4EE0-9640-206073C17883}" type="slidenum">
              <a:rPr lang="en-GB"/>
              <a:pPr/>
              <a:t>29</a:t>
            </a:fld>
            <a:endParaRPr lang="en-GB"/>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408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3E96B-8FAF-9DB9-375D-DB56A90BB55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2D405ACF-2687-3FD4-3215-63EAC99A9DA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DCF0F3F8-D69E-5173-2C32-EA6BF591616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047BB7AE-1F32-1009-182F-6378F2DE319E}"/>
              </a:ext>
            </a:extLst>
          </p:cNvPr>
          <p:cNvSpPr>
            <a:spLocks noGrp="1" noChangeArrowheads="1"/>
          </p:cNvSpPr>
          <p:nvPr>
            <p:ph type="sldNum" sz="quarter" idx="5"/>
          </p:nvPr>
        </p:nvSpPr>
        <p:spPr>
          <a:ln/>
        </p:spPr>
        <p:txBody>
          <a:bodyPr/>
          <a:lstStyle/>
          <a:p>
            <a:fld id="{9BA15948-60FF-4EE0-9640-206073C17883}" type="slidenum">
              <a:rPr lang="en-GB"/>
              <a:pPr/>
              <a:t>36</a:t>
            </a:fld>
            <a:endParaRPr lang="en-GB"/>
          </a:p>
        </p:txBody>
      </p:sp>
      <p:sp>
        <p:nvSpPr>
          <p:cNvPr id="525314" name="Rectangle 2">
            <a:extLst>
              <a:ext uri="{FF2B5EF4-FFF2-40B4-BE49-F238E27FC236}">
                <a16:creationId xmlns:a16="http://schemas.microsoft.com/office/drawing/2014/main" id="{1879E911-09B9-87AF-0F6B-F9369D6D5E84}"/>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1DA24A48-3B4E-5824-E52D-A0398BA1494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62582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FB53-E63B-75D4-C540-D02F83B6F437}"/>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ADF4030-5C85-FE16-18BA-EE9DE8AAA56C}"/>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7EFA3738-36CB-A903-64F5-4CD342936D93}"/>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CAD790A5-A500-6A89-D064-C032055EA3B4}"/>
              </a:ext>
            </a:extLst>
          </p:cNvPr>
          <p:cNvSpPr>
            <a:spLocks noGrp="1" noChangeArrowheads="1"/>
          </p:cNvSpPr>
          <p:nvPr>
            <p:ph type="sldNum" sz="quarter" idx="5"/>
          </p:nvPr>
        </p:nvSpPr>
        <p:spPr>
          <a:ln/>
        </p:spPr>
        <p:txBody>
          <a:bodyPr/>
          <a:lstStyle/>
          <a:p>
            <a:fld id="{9BA15948-60FF-4EE0-9640-206073C17883}" type="slidenum">
              <a:rPr lang="en-GB"/>
              <a:pPr/>
              <a:t>50</a:t>
            </a:fld>
            <a:endParaRPr lang="en-GB"/>
          </a:p>
        </p:txBody>
      </p:sp>
      <p:sp>
        <p:nvSpPr>
          <p:cNvPr id="525314" name="Rectangle 2">
            <a:extLst>
              <a:ext uri="{FF2B5EF4-FFF2-40B4-BE49-F238E27FC236}">
                <a16:creationId xmlns:a16="http://schemas.microsoft.com/office/drawing/2014/main" id="{1549420F-E33F-92E1-B70E-4C2D2F8EFB87}"/>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05DCEF48-FBE3-B622-C62E-8EF8B63D6D4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9767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
        <p:nvSpPr>
          <p:cNvPr id="73774" name="Rectangle 46"/>
          <p:cNvSpPr>
            <a:spLocks noGrp="1" noChangeArrowheads="1"/>
          </p:cNvSpPr>
          <p:nvPr>
            <p:ph type="sldNum" sz="quarter" idx="4"/>
          </p:nvPr>
        </p:nvSpPr>
        <p:spPr>
          <a:xfrm>
            <a:off x="6553200" y="6243638"/>
            <a:ext cx="2133600" cy="457200"/>
          </a:xfrm>
        </p:spPr>
        <p:txBody>
          <a:bodyPr/>
          <a:lstStyle>
            <a:lvl1pPr algn="r">
              <a:defRPr sz="1200"/>
            </a:lvl1pPr>
          </a:lstStyle>
          <a:p>
            <a:fld id="{2D5F6358-0B65-458F-96AE-35909B943466}" type="slidenum">
              <a:rPr lang="en-US"/>
              <a:pPr/>
              <a:t>‹#›</a:t>
            </a:fld>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B8556739-9C2D-4CF1-AF21-2CB244FD752F}"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BB6074D6-6ED9-449C-AAE1-B6DEF2E99EDD}"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Slide Number Placeholder 2"/>
          <p:cNvSpPr>
            <a:spLocks noGrp="1"/>
          </p:cNvSpPr>
          <p:nvPr>
            <p:ph type="sldNum" sz="quarter" idx="10"/>
          </p:nvPr>
        </p:nvSpPr>
        <p:spPr>
          <a:xfrm>
            <a:off x="468313" y="6308725"/>
            <a:ext cx="2133600" cy="457200"/>
          </a:xfrm>
        </p:spPr>
        <p:txBody>
          <a:bodyPr/>
          <a:lstStyle>
            <a:lvl1pPr>
              <a:defRPr/>
            </a:lvl1pPr>
          </a:lstStyle>
          <a:p>
            <a:fld id="{92D8A751-8DC0-45BF-BDD1-7EEDFBFA5BBF}" type="slidenum">
              <a:rPr lang="en-US"/>
              <a:pPr/>
              <a:t>‹#›</a:t>
            </a:fld>
            <a:endParaRPr lang="en-US"/>
          </a:p>
        </p:txBody>
      </p:sp>
    </p:spTree>
  </p:cSld>
  <p:clrMapOvr>
    <a:masterClrMapping/>
  </p:clrMapOvr>
  <p:transition spd="med">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a:xfrm>
            <a:off x="468313" y="6308725"/>
            <a:ext cx="2133600" cy="457200"/>
          </a:xfrm>
        </p:spPr>
        <p:txBody>
          <a:bodyPr/>
          <a:lstStyle>
            <a:lvl1pPr>
              <a:defRPr/>
            </a:lvl1pPr>
          </a:lstStyle>
          <a:p>
            <a:fld id="{6C176A18-ACAB-4AE7-BBDF-5754E84D2D0B}" type="slidenum">
              <a:rPr lang="en-US"/>
              <a:pPr/>
              <a:t>‹#›</a:t>
            </a:fld>
            <a:endParaRPr lang="en-US"/>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225CB94-AD20-425B-A5DE-39C6EF4A85FE}"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C501205-9B91-4DDC-B538-37647CEA5E6B}"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11BD5D31-12C4-43C9-A178-2626D4AE4E00}"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8A1823DE-F8CD-49D8-8286-1ED55F5B3F1B}"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476555D-708C-45DA-87B2-6EA36827E422}"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1EE48F8-6851-448C-B60B-668637B26C06}"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0B76BD5-42EF-4D8B-8BC0-19F85C17BBF7}"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9C64F653-1CED-49AF-8A95-CEA2CB535073}"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08F59E27-4B84-4C54-893A-D102214C0DD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pitchFamily="2" charset="2"/>
        <a:buBlip>
          <a:blip r:embed="rId16"/>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www.davidhume.org/scholarship/millica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60350"/>
            <a:ext cx="9144000" cy="2520578"/>
          </a:xfrm>
        </p:spPr>
        <p:txBody>
          <a:bodyPr/>
          <a:lstStyle/>
          <a:p>
            <a:r>
              <a:rPr lang="en-GB" sz="4400"/>
              <a:t>Weighing Up Hume </a:t>
            </a:r>
            <a:r>
              <a:rPr lang="en-GB" sz="4400" dirty="0"/>
              <a:t>on Miracles</a:t>
            </a:r>
            <a:br>
              <a:rPr lang="en-GB" sz="4400" dirty="0"/>
            </a:br>
            <a:br>
              <a:rPr lang="en-GB"/>
            </a:br>
            <a:r>
              <a:rPr lang="en-GB" sz="3400">
                <a:solidFill>
                  <a:srgbClr val="FF7C80"/>
                </a:solidFill>
              </a:rPr>
              <a:t>University of Canterbury (NZ), March 2025</a:t>
            </a:r>
            <a:endParaRPr lang="en-US" sz="3400" dirty="0">
              <a:solidFill>
                <a:srgbClr val="FF7C80"/>
              </a:solidFill>
            </a:endParaRPr>
          </a:p>
        </p:txBody>
      </p:sp>
      <p:pic>
        <p:nvPicPr>
          <p:cNvPr id="2053" name="Picture 5" descr="hume1"/>
          <p:cNvPicPr>
            <a:picLocks noChangeAspect="1" noChangeArrowheads="1"/>
          </p:cNvPicPr>
          <p:nvPr/>
        </p:nvPicPr>
        <p:blipFill>
          <a:blip r:embed="rId3" cstate="print"/>
          <a:srcRect/>
          <a:stretch>
            <a:fillRect/>
          </a:stretch>
        </p:blipFill>
        <p:spPr bwMode="auto">
          <a:xfrm>
            <a:off x="539750" y="3428578"/>
            <a:ext cx="2365375" cy="2952750"/>
          </a:xfrm>
          <a:prstGeom prst="rect">
            <a:avLst/>
          </a:prstGeom>
          <a:noFill/>
        </p:spPr>
      </p:pic>
      <p:sp>
        <p:nvSpPr>
          <p:cNvPr id="2054" name="Rectangle 6"/>
          <p:cNvSpPr>
            <a:spLocks noChangeArrowheads="1"/>
          </p:cNvSpPr>
          <p:nvPr/>
        </p:nvSpPr>
        <p:spPr bwMode="auto">
          <a:xfrm>
            <a:off x="3348038" y="3283098"/>
            <a:ext cx="5327650" cy="33862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pitchFamily="2" charset="2"/>
              <a:buNone/>
            </a:pPr>
            <a:r>
              <a:rPr lang="en-GB" sz="3600" dirty="0">
                <a:effectLst>
                  <a:outerShdw blurRad="38100" dist="38100" dir="2700000" algn="tl">
                    <a:srgbClr val="000000"/>
                  </a:outerShdw>
                </a:effectLst>
              </a:rPr>
              <a:t>Professor Peter Millican</a:t>
            </a:r>
          </a:p>
          <a:p>
            <a:pPr algn="ctr" eaLnBrk="1" hangingPunct="1">
              <a:spcBef>
                <a:spcPts val="1800"/>
              </a:spcBef>
              <a:buClr>
                <a:schemeClr val="hlink"/>
              </a:buClr>
              <a:buSzPct val="90000"/>
            </a:pPr>
            <a:r>
              <a:rPr lang="en-GB" sz="2800">
                <a:solidFill>
                  <a:srgbClr val="00B0F0"/>
                </a:solidFill>
                <a:effectLst>
                  <a:outerShdw blurRad="38100" dist="38100" dir="2700000" algn="tl">
                    <a:srgbClr val="000000"/>
                  </a:outerShdw>
                </a:effectLst>
              </a:rPr>
              <a:t>Professor of Philosophy,</a:t>
            </a:r>
            <a:br>
              <a:rPr lang="en-GB" sz="2800">
                <a:solidFill>
                  <a:srgbClr val="00B0F0"/>
                </a:solidFill>
                <a:effectLst>
                  <a:outerShdw blurRad="38100" dist="38100" dir="2700000" algn="tl">
                    <a:srgbClr val="000000"/>
                  </a:outerShdw>
                </a:effectLst>
              </a:rPr>
            </a:br>
            <a:r>
              <a:rPr lang="en-US" sz="2800">
                <a:solidFill>
                  <a:srgbClr val="00B0F0"/>
                </a:solidFill>
                <a:effectLst>
                  <a:outerShdw blurRad="38100" dist="38100" dir="2700000" algn="tl">
                    <a:srgbClr val="000000"/>
                  </a:outerShdw>
                </a:effectLst>
              </a:rPr>
              <a:t>National University of Singapore</a:t>
            </a:r>
          </a:p>
          <a:p>
            <a:pPr algn="ctr" eaLnBrk="1" hangingPunct="1">
              <a:spcBef>
                <a:spcPts val="1800"/>
              </a:spcBef>
              <a:buClr>
                <a:schemeClr val="hlink"/>
              </a:buClr>
              <a:buSzPct val="90000"/>
              <a:buFont typeface="Wingdings" pitchFamily="2" charset="2"/>
              <a:buNone/>
            </a:pPr>
            <a:r>
              <a:rPr lang="en-GB" sz="2800">
                <a:solidFill>
                  <a:srgbClr val="00B0F0"/>
                </a:solidFill>
                <a:effectLst>
                  <a:outerShdw blurRad="38100" dist="38100" dir="2700000" algn="tl">
                    <a:srgbClr val="000000"/>
                  </a:outerShdw>
                </a:effectLst>
              </a:rPr>
              <a:t>Gilbert </a:t>
            </a:r>
            <a:r>
              <a:rPr lang="en-GB" sz="2800" dirty="0">
                <a:solidFill>
                  <a:srgbClr val="00B0F0"/>
                </a:solidFill>
                <a:effectLst>
                  <a:outerShdw blurRad="38100" dist="38100" dir="2700000" algn="tl">
                    <a:srgbClr val="000000"/>
                  </a:outerShdw>
                </a:effectLst>
              </a:rPr>
              <a:t>Ryle Fellow and Professor of Philosophy,</a:t>
            </a:r>
            <a:br>
              <a:rPr lang="en-GB" sz="2800" dirty="0">
                <a:solidFill>
                  <a:srgbClr val="00B0F0"/>
                </a:solidFill>
                <a:effectLst>
                  <a:outerShdw blurRad="38100" dist="38100" dir="2700000" algn="tl">
                    <a:srgbClr val="000000"/>
                  </a:outerShdw>
                </a:effectLst>
              </a:rPr>
            </a:br>
            <a:r>
              <a:rPr lang="en-GB" sz="2800" dirty="0">
                <a:solidFill>
                  <a:srgbClr val="00B0F0"/>
                </a:solidFill>
                <a:effectLst>
                  <a:outerShdw blurRad="38100" dist="38100" dir="2700000" algn="tl">
                    <a:srgbClr val="000000"/>
                  </a:outerShdw>
                </a:effectLst>
              </a:rPr>
              <a:t>Hertford College</a:t>
            </a:r>
            <a:r>
              <a:rPr lang="en-GB" sz="2800">
                <a:solidFill>
                  <a:srgbClr val="00B0F0"/>
                </a:solidFill>
                <a:effectLst>
                  <a:outerShdw blurRad="38100" dist="38100" dir="2700000" algn="tl">
                    <a:srgbClr val="000000"/>
                  </a:outerShdw>
                </a:effectLst>
              </a:rPr>
              <a:t>, Oxford</a:t>
            </a:r>
            <a:endParaRPr lang="en-GB" sz="2800" dirty="0">
              <a:solidFill>
                <a:srgbClr val="00B0F0"/>
              </a:solidFill>
              <a:effectLst>
                <a:outerShdw blurRad="38100" dist="38100" dir="2700000" algn="tl">
                  <a:srgbClr val="000000"/>
                </a:outerShdw>
              </a:effectLs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10AA2F-E387-4129-BA20-DBCDC046C080}" type="slidenum">
              <a:rPr lang="en-US"/>
              <a:pPr/>
              <a:t>10</a:t>
            </a:fld>
            <a:endParaRPr lang="en-US"/>
          </a:p>
        </p:txBody>
      </p:sp>
      <p:sp>
        <p:nvSpPr>
          <p:cNvPr id="478210" name="Rectangle 2"/>
          <p:cNvSpPr>
            <a:spLocks noGrp="1" noChangeArrowheads="1"/>
          </p:cNvSpPr>
          <p:nvPr>
            <p:ph type="title"/>
          </p:nvPr>
        </p:nvSpPr>
        <p:spPr>
          <a:xfrm>
            <a:off x="457200" y="116632"/>
            <a:ext cx="8229600" cy="774923"/>
          </a:xfrm>
        </p:spPr>
        <p:txBody>
          <a:bodyPr/>
          <a:lstStyle/>
          <a:p>
            <a:r>
              <a:rPr lang="en-GB" dirty="0"/>
              <a:t>“A wise man …”</a:t>
            </a:r>
          </a:p>
        </p:txBody>
      </p:sp>
      <p:sp>
        <p:nvSpPr>
          <p:cNvPr id="478211" name="Rectangle 3"/>
          <p:cNvSpPr>
            <a:spLocks noGrp="1" noChangeArrowheads="1"/>
          </p:cNvSpPr>
          <p:nvPr>
            <p:ph type="body" idx="1"/>
          </p:nvPr>
        </p:nvSpPr>
        <p:spPr>
          <a:xfrm>
            <a:off x="539552" y="1124744"/>
            <a:ext cx="8291264" cy="5569172"/>
          </a:xfrm>
        </p:spPr>
        <p:txBody>
          <a:bodyPr/>
          <a:lstStyle/>
          <a:p>
            <a:pPr marL="0" indent="0">
              <a:buNone/>
            </a:pPr>
            <a:r>
              <a:rPr lang="en-GB" sz="2600" dirty="0"/>
              <a:t>“Though experience be our only guide in reasoning concerning matters of fact; … this guide is not infallible …  Some events [are universally] conjoined together: Others are found to have been more variable”  (</a:t>
            </a:r>
            <a:r>
              <a:rPr lang="en-GB" sz="2600" i="1" dirty="0"/>
              <a:t>E</a:t>
            </a:r>
            <a:r>
              <a:rPr lang="en-GB" sz="2600" dirty="0"/>
              <a:t> 10.3)</a:t>
            </a:r>
          </a:p>
          <a:p>
            <a:pPr marL="0" indent="0">
              <a:spcBef>
                <a:spcPts val="1800"/>
              </a:spcBef>
              <a:buNone/>
            </a:pPr>
            <a:r>
              <a:rPr lang="en-GB" sz="2600" dirty="0"/>
              <a:t>“</a:t>
            </a:r>
            <a:r>
              <a:rPr lang="en-GB" sz="2600" dirty="0">
                <a:solidFill>
                  <a:srgbClr val="FF7C80"/>
                </a:solidFill>
              </a:rPr>
              <a:t>A wise man, therefore, proportions his belief to the evidence</a:t>
            </a:r>
            <a:r>
              <a:rPr lang="en-GB" sz="2600" dirty="0"/>
              <a:t>.  [After uniform experience] he expects the event with … assurance, and regards his past exp-</a:t>
            </a:r>
            <a:r>
              <a:rPr lang="en-GB" sz="2600" dirty="0" err="1"/>
              <a:t>erience</a:t>
            </a:r>
            <a:r>
              <a:rPr lang="en-GB" sz="2600" dirty="0"/>
              <a:t> as a full </a:t>
            </a:r>
            <a:r>
              <a:rPr lang="en-GB" sz="2600" i="1" dirty="0">
                <a:solidFill>
                  <a:srgbClr val="FF7C80"/>
                </a:solidFill>
              </a:rPr>
              <a:t>proof</a:t>
            </a:r>
            <a:r>
              <a:rPr lang="en-GB" sz="2600" dirty="0"/>
              <a:t> of the future existence of that event.  In other cases, he proceeds with more caution:  He weighs the opposite experiments …”  (</a:t>
            </a:r>
            <a:r>
              <a:rPr lang="en-GB" sz="2600" i="1" dirty="0"/>
              <a:t>E</a:t>
            </a:r>
            <a:r>
              <a:rPr lang="en-GB" sz="2600" dirty="0"/>
              <a:t> 10.4)</a:t>
            </a:r>
          </a:p>
        </p:txBody>
      </p:sp>
      <p:sp>
        <p:nvSpPr>
          <p:cNvPr id="2" name="Text Box 8">
            <a:extLst>
              <a:ext uri="{FF2B5EF4-FFF2-40B4-BE49-F238E27FC236}">
                <a16:creationId xmlns:a16="http://schemas.microsoft.com/office/drawing/2014/main" id="{EC9FD9A9-8432-81B5-8AF4-18DE1D08AAA5}"/>
              </a:ext>
            </a:extLst>
          </p:cNvPr>
          <p:cNvSpPr txBox="1">
            <a:spLocks noChangeArrowheads="1"/>
          </p:cNvSpPr>
          <p:nvPr/>
        </p:nvSpPr>
        <p:spPr bwMode="auto">
          <a:xfrm>
            <a:off x="1907704" y="5837783"/>
            <a:ext cx="5328592" cy="61555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US" sz="1700" dirty="0">
                <a:solidFill>
                  <a:srgbClr val="FFFF00"/>
                </a:solidFill>
              </a:rPr>
              <a:t>For detailed discussion of Hume’s distinction between proof and (mere) probability, see 20Q, §§2 and 6</a:t>
            </a:r>
            <a:r>
              <a:rPr lang="en-GB" sz="1700" dirty="0">
                <a:solidFill>
                  <a:srgbClr val="FFFF00"/>
                </a:solidFill>
              </a:rPr>
              <a:t>.</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9B78AC-E574-4FA3-97C5-1FD8C0F2E984}" type="slidenum">
              <a:rPr lang="en-US"/>
              <a:pPr/>
              <a:t>11</a:t>
            </a:fld>
            <a:endParaRPr lang="en-US"/>
          </a:p>
        </p:txBody>
      </p:sp>
      <p:sp>
        <p:nvSpPr>
          <p:cNvPr id="479234" name="Rectangle 2"/>
          <p:cNvSpPr>
            <a:spLocks noGrp="1" noChangeArrowheads="1"/>
          </p:cNvSpPr>
          <p:nvPr>
            <p:ph type="title"/>
          </p:nvPr>
        </p:nvSpPr>
        <p:spPr>
          <a:xfrm>
            <a:off x="457200" y="277813"/>
            <a:ext cx="8229600" cy="990947"/>
          </a:xfrm>
        </p:spPr>
        <p:txBody>
          <a:bodyPr/>
          <a:lstStyle/>
          <a:p>
            <a:r>
              <a:rPr lang="en-GB" dirty="0"/>
              <a:t>Testimony as Inductive</a:t>
            </a:r>
          </a:p>
        </p:txBody>
      </p:sp>
      <p:sp>
        <p:nvSpPr>
          <p:cNvPr id="479235" name="Rectangle 3"/>
          <p:cNvSpPr>
            <a:spLocks noGrp="1" noChangeArrowheads="1"/>
          </p:cNvSpPr>
          <p:nvPr>
            <p:ph type="body" idx="1"/>
          </p:nvPr>
        </p:nvSpPr>
        <p:spPr>
          <a:xfrm>
            <a:off x="529208" y="1484784"/>
            <a:ext cx="8075240" cy="4823941"/>
          </a:xfrm>
        </p:spPr>
        <p:txBody>
          <a:bodyPr/>
          <a:lstStyle/>
          <a:p>
            <a:r>
              <a:rPr lang="en-GB" sz="2800" dirty="0"/>
              <a:t>“To apply these principles to a particular instance … there is no species of reasoning more common, more useful, and even necessary to human life, than that which is derived from the testimony of men, and the reports of eye-witnesses …  It will be sufficient to observe, that </a:t>
            </a:r>
            <a:r>
              <a:rPr lang="en-GB" sz="2800" dirty="0">
                <a:solidFill>
                  <a:srgbClr val="FF7C80"/>
                </a:solidFill>
              </a:rPr>
              <a:t>our assurance in any argument of this kind is derived from no other principle, than our observation of the veracity of human testimony, and of the usual conformity of facts to the reports of witnesses</a:t>
            </a:r>
            <a:r>
              <a:rPr lang="en-GB" sz="2800" dirty="0"/>
              <a:t>.”  (</a:t>
            </a:r>
            <a:r>
              <a:rPr lang="en-GB" sz="2800" i="1" dirty="0"/>
              <a:t>E</a:t>
            </a:r>
            <a:r>
              <a:rPr lang="en-GB" sz="2800" dirty="0"/>
              <a:t> 10.5)</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52336D9-0575-4F75-A181-9FA39C2F46D8}" type="slidenum">
              <a:rPr lang="en-US"/>
              <a:pPr/>
              <a:t>12</a:t>
            </a:fld>
            <a:endParaRPr lang="en-US"/>
          </a:p>
        </p:txBody>
      </p:sp>
      <p:sp>
        <p:nvSpPr>
          <p:cNvPr id="436226" name="Rectangle 2"/>
          <p:cNvSpPr>
            <a:spLocks noGrp="1" noChangeArrowheads="1"/>
          </p:cNvSpPr>
          <p:nvPr>
            <p:ph type="title"/>
          </p:nvPr>
        </p:nvSpPr>
        <p:spPr>
          <a:xfrm>
            <a:off x="457200" y="277813"/>
            <a:ext cx="8229600" cy="850255"/>
          </a:xfrm>
        </p:spPr>
        <p:txBody>
          <a:bodyPr/>
          <a:lstStyle/>
          <a:p>
            <a:r>
              <a:rPr lang="en-GB" sz="4000" dirty="0"/>
              <a:t>Denying any Privilege to Testimony</a:t>
            </a:r>
          </a:p>
        </p:txBody>
      </p:sp>
      <p:sp>
        <p:nvSpPr>
          <p:cNvPr id="436227" name="Rectangle 3"/>
          <p:cNvSpPr>
            <a:spLocks noGrp="1" noChangeArrowheads="1"/>
          </p:cNvSpPr>
          <p:nvPr>
            <p:ph type="body" idx="1"/>
          </p:nvPr>
        </p:nvSpPr>
        <p:spPr>
          <a:xfrm>
            <a:off x="323528" y="1484784"/>
            <a:ext cx="8424936" cy="4924425"/>
          </a:xfrm>
        </p:spPr>
        <p:txBody>
          <a:bodyPr/>
          <a:lstStyle/>
          <a:p>
            <a:r>
              <a:rPr lang="en-GB" sz="2800" dirty="0"/>
              <a:t>Hume says we should treat evidence from testimony in much the same way as any other “probability”: on its inductive merits (for discussion of this claim, see 20Q, §4).</a:t>
            </a:r>
          </a:p>
          <a:p>
            <a:pPr>
              <a:spcBef>
                <a:spcPts val="1800"/>
              </a:spcBef>
            </a:pPr>
            <a:r>
              <a:rPr lang="en-GB" sz="2800" dirty="0"/>
              <a:t>And experience tells us that testimony tends to be more or less reliable, depending on its nature and other circumstances.</a:t>
            </a:r>
          </a:p>
          <a:p>
            <a:pPr>
              <a:spcBef>
                <a:spcPts val="1800"/>
              </a:spcBef>
            </a:pPr>
            <a:r>
              <a:rPr lang="en-GB" sz="2800" dirty="0"/>
              <a:t>As noted earlier, Hume’s approach can be seen as taking further the ideas in Locke’s </a:t>
            </a:r>
            <a:r>
              <a:rPr lang="en-GB" sz="2800" i="1" dirty="0"/>
              <a:t>Essay</a:t>
            </a:r>
            <a:br>
              <a:rPr lang="en-GB" sz="2800" i="1" dirty="0"/>
            </a:br>
            <a:r>
              <a:rPr lang="en-GB" sz="2800" dirty="0"/>
              <a:t>(IV xvi 6-9), but making no exception for miracles.</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2CB7C26-0D97-4912-A2E3-0AEB67FF5D88}" type="slidenum">
              <a:rPr lang="en-US"/>
              <a:pPr/>
              <a:t>13</a:t>
            </a:fld>
            <a:endParaRPr lang="en-US"/>
          </a:p>
        </p:txBody>
      </p:sp>
      <p:sp>
        <p:nvSpPr>
          <p:cNvPr id="438274" name="Rectangle 2"/>
          <p:cNvSpPr>
            <a:spLocks noGrp="1" noChangeArrowheads="1"/>
          </p:cNvSpPr>
          <p:nvPr>
            <p:ph type="title"/>
          </p:nvPr>
        </p:nvSpPr>
        <p:spPr>
          <a:xfrm>
            <a:off x="457200" y="260648"/>
            <a:ext cx="8229600" cy="864096"/>
          </a:xfrm>
        </p:spPr>
        <p:txBody>
          <a:bodyPr/>
          <a:lstStyle/>
          <a:p>
            <a:r>
              <a:rPr lang="en-GB" dirty="0"/>
              <a:t>The Factors to be Weighed</a:t>
            </a:r>
          </a:p>
        </p:txBody>
      </p:sp>
      <p:sp>
        <p:nvSpPr>
          <p:cNvPr id="438275" name="Rectangle 3"/>
          <p:cNvSpPr>
            <a:spLocks noGrp="1" noChangeArrowheads="1"/>
          </p:cNvSpPr>
          <p:nvPr>
            <p:ph type="body" idx="1"/>
          </p:nvPr>
        </p:nvSpPr>
        <p:spPr>
          <a:xfrm>
            <a:off x="457200" y="1412776"/>
            <a:ext cx="8229600" cy="5140896"/>
          </a:xfrm>
        </p:spPr>
        <p:txBody>
          <a:bodyPr/>
          <a:lstStyle/>
          <a:p>
            <a:r>
              <a:rPr lang="en-GB" dirty="0"/>
              <a:t>Our confidence in testimony must be founded on experience …</a:t>
            </a:r>
          </a:p>
          <a:p>
            <a:pPr>
              <a:spcBef>
                <a:spcPct val="40000"/>
              </a:spcBef>
            </a:pPr>
            <a:r>
              <a:rPr lang="en-GB" dirty="0"/>
              <a:t>… and we find that various circumstances make a difference to its reliability, e.g.</a:t>
            </a:r>
          </a:p>
          <a:p>
            <a:pPr lvl="1"/>
            <a:r>
              <a:rPr lang="en-GB" dirty="0"/>
              <a:t>the opposition of contrary testimony;</a:t>
            </a:r>
          </a:p>
          <a:p>
            <a:pPr lvl="1"/>
            <a:r>
              <a:rPr lang="en-GB" dirty="0"/>
              <a:t>the character or number of the witnesses;</a:t>
            </a:r>
          </a:p>
          <a:p>
            <a:pPr lvl="1"/>
            <a:r>
              <a:rPr lang="en-GB" dirty="0"/>
              <a:t>the manner of their delivering their testimony.</a:t>
            </a:r>
          </a:p>
          <a:p>
            <a:pPr>
              <a:spcBef>
                <a:spcPct val="40000"/>
              </a:spcBef>
            </a:pPr>
            <a:r>
              <a:rPr lang="en-GB" dirty="0"/>
              <a:t>Another factor we ought to consider is</a:t>
            </a:r>
          </a:p>
          <a:p>
            <a:pPr lvl="1"/>
            <a:r>
              <a:rPr lang="en-GB" dirty="0"/>
              <a:t>the unusualness of the reported event.</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556DBBE-E670-47B5-B173-CD020BC5182A}" type="slidenum">
              <a:rPr lang="en-US"/>
              <a:pPr/>
              <a:t>14</a:t>
            </a:fld>
            <a:endParaRPr lang="en-US"/>
          </a:p>
        </p:txBody>
      </p:sp>
      <p:sp>
        <p:nvSpPr>
          <p:cNvPr id="480259" name="Rectangle 3"/>
          <p:cNvSpPr>
            <a:spLocks noGrp="1" noChangeArrowheads="1"/>
          </p:cNvSpPr>
          <p:nvPr>
            <p:ph type="body" idx="1"/>
          </p:nvPr>
        </p:nvSpPr>
        <p:spPr>
          <a:xfrm>
            <a:off x="395536" y="332656"/>
            <a:ext cx="8496944" cy="6191969"/>
          </a:xfrm>
        </p:spPr>
        <p:txBody>
          <a:bodyPr/>
          <a:lstStyle/>
          <a:p>
            <a:pPr lvl="1">
              <a:buNone/>
            </a:pPr>
            <a:r>
              <a:rPr lang="en-GB" sz="2200" dirty="0"/>
              <a:t>	</a:t>
            </a:r>
            <a:r>
              <a:rPr lang="en-GB" sz="2600" dirty="0"/>
              <a:t>“This contrariety of evidence … may be derived from several different causes; from </a:t>
            </a:r>
            <a:r>
              <a:rPr lang="en-GB" sz="2600" dirty="0">
                <a:solidFill>
                  <a:srgbClr val="FF7C80"/>
                </a:solidFill>
              </a:rPr>
              <a:t>the opposition of contrary testimony</a:t>
            </a:r>
            <a:r>
              <a:rPr lang="en-GB" sz="2600" dirty="0"/>
              <a:t>; from </a:t>
            </a:r>
            <a:r>
              <a:rPr lang="en-GB" sz="2600" dirty="0">
                <a:solidFill>
                  <a:srgbClr val="FF7C80"/>
                </a:solidFill>
              </a:rPr>
              <a:t>the character or number of the witnesses</a:t>
            </a:r>
            <a:r>
              <a:rPr lang="en-GB" sz="2600" dirty="0"/>
              <a:t>; from </a:t>
            </a:r>
            <a:r>
              <a:rPr lang="en-GB" sz="2600" dirty="0">
                <a:solidFill>
                  <a:srgbClr val="FF7C80"/>
                </a:solidFill>
              </a:rPr>
              <a:t>the manner of [delivery]</a:t>
            </a:r>
            <a:r>
              <a:rPr lang="en-GB" sz="2600" dirty="0"/>
              <a:t> …  There are many other particulars of the same kind, which may diminish or destroy the force of … human testimony.  </a:t>
            </a:r>
            <a:r>
              <a:rPr lang="en-GB" sz="2600" dirty="0">
                <a:solidFill>
                  <a:srgbClr val="FF7C80"/>
                </a:solidFill>
              </a:rPr>
              <a:t>Suppose, for instance, that the fact, which the testimony endeavours to establish, partakes of the extraordinary and the marvellous</a:t>
            </a:r>
            <a:r>
              <a:rPr lang="en-GB" sz="2600" dirty="0"/>
              <a:t>;</a:t>
            </a:r>
            <a:br>
              <a:rPr lang="en-GB" sz="2600" dirty="0"/>
            </a:br>
            <a:r>
              <a:rPr lang="en-GB" sz="2600" dirty="0"/>
              <a:t>in that case, the evidence, resulting from the testimony, admits of a diminution … in proportion as the fact is more or less unusual.”  (</a:t>
            </a:r>
            <a:r>
              <a:rPr lang="en-GB" sz="2600" i="1" dirty="0"/>
              <a:t>E</a:t>
            </a:r>
            <a:r>
              <a:rPr lang="en-GB" sz="2600" dirty="0"/>
              <a:t> 10.7-8)</a:t>
            </a:r>
          </a:p>
          <a:p>
            <a:pPr>
              <a:spcBef>
                <a:spcPts val="1800"/>
              </a:spcBef>
            </a:pPr>
            <a:r>
              <a:rPr lang="en-GB" sz="2800" dirty="0"/>
              <a:t>The positive and negative factors are weighed against each other to yield a verdict (20Q, §5).</a:t>
            </a:r>
            <a:endParaRPr lang="en-GB" dirty="0"/>
          </a:p>
          <a:p>
            <a:pPr>
              <a:buFont typeface="Wingdings" pitchFamily="2" charset="2"/>
              <a:buNone/>
            </a:pPr>
            <a:endParaRPr lang="en-GB" sz="2800"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87062-09E8-0D44-EC5C-3F1191CD516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294761-4857-BF74-54C6-02B72210B066}"/>
              </a:ext>
            </a:extLst>
          </p:cNvPr>
          <p:cNvSpPr>
            <a:spLocks noGrp="1"/>
          </p:cNvSpPr>
          <p:nvPr>
            <p:ph type="sldNum" sz="quarter" idx="10"/>
          </p:nvPr>
        </p:nvSpPr>
        <p:spPr/>
        <p:txBody>
          <a:bodyPr/>
          <a:lstStyle/>
          <a:p>
            <a:fld id="{FE0EE658-9318-47BA-AD84-BB9DD5B458C5}" type="slidenum">
              <a:rPr lang="en-US"/>
              <a:pPr/>
              <a:t>15</a:t>
            </a:fld>
            <a:endParaRPr lang="en-US"/>
          </a:p>
        </p:txBody>
      </p:sp>
      <p:sp>
        <p:nvSpPr>
          <p:cNvPr id="439298" name="Rectangle 2">
            <a:extLst>
              <a:ext uri="{FF2B5EF4-FFF2-40B4-BE49-F238E27FC236}">
                <a16:creationId xmlns:a16="http://schemas.microsoft.com/office/drawing/2014/main" id="{49536DB9-9C39-2800-9B17-F6D269F75126}"/>
              </a:ext>
            </a:extLst>
          </p:cNvPr>
          <p:cNvSpPr>
            <a:spLocks noGrp="1" noChangeArrowheads="1"/>
          </p:cNvSpPr>
          <p:nvPr>
            <p:ph type="title"/>
          </p:nvPr>
        </p:nvSpPr>
        <p:spPr>
          <a:xfrm>
            <a:off x="107504" y="44624"/>
            <a:ext cx="8928992" cy="792088"/>
          </a:xfrm>
        </p:spPr>
        <p:txBody>
          <a:bodyPr/>
          <a:lstStyle/>
          <a:p>
            <a:r>
              <a:rPr lang="en-US" sz="4200"/>
              <a:t>Miracles: </a:t>
            </a:r>
            <a:r>
              <a:rPr lang="en-GB" sz="4200"/>
              <a:t>“</a:t>
            </a:r>
            <a:r>
              <a:rPr lang="en-GB" sz="4200" dirty="0"/>
              <a:t>Proof against Proof”</a:t>
            </a:r>
          </a:p>
        </p:txBody>
      </p:sp>
      <p:sp>
        <p:nvSpPr>
          <p:cNvPr id="439299" name="Rectangle 3">
            <a:extLst>
              <a:ext uri="{FF2B5EF4-FFF2-40B4-BE49-F238E27FC236}">
                <a16:creationId xmlns:a16="http://schemas.microsoft.com/office/drawing/2014/main" id="{A2323898-D7AD-AE71-08DD-82E949F87837}"/>
              </a:ext>
            </a:extLst>
          </p:cNvPr>
          <p:cNvSpPr>
            <a:spLocks noGrp="1" noChangeArrowheads="1"/>
          </p:cNvSpPr>
          <p:nvPr>
            <p:ph type="body" idx="1"/>
          </p:nvPr>
        </p:nvSpPr>
        <p:spPr>
          <a:xfrm>
            <a:off x="457200" y="1052736"/>
            <a:ext cx="8362950" cy="4680520"/>
          </a:xfrm>
        </p:spPr>
        <p:txBody>
          <a:bodyPr/>
          <a:lstStyle/>
          <a:p>
            <a:r>
              <a:rPr lang="en-GB" sz="2800" dirty="0"/>
              <a:t>The crucial issue (</a:t>
            </a:r>
            <a:r>
              <a:rPr lang="en-GB" sz="2800" i="1" dirty="0"/>
              <a:t>E</a:t>
            </a:r>
            <a:r>
              <a:rPr lang="en-GB" sz="2800" dirty="0"/>
              <a:t> 10.11) arises when:</a:t>
            </a:r>
          </a:p>
          <a:p>
            <a:pPr lvl="1">
              <a:spcBef>
                <a:spcPts val="900"/>
              </a:spcBef>
              <a:buFontTx/>
              <a:buNone/>
            </a:pPr>
            <a:r>
              <a:rPr lang="en-GB" dirty="0"/>
              <a:t>	“the fact [affirmed] … is really miraculous”</a:t>
            </a:r>
          </a:p>
          <a:p>
            <a:pPr>
              <a:spcBef>
                <a:spcPts val="900"/>
              </a:spcBef>
              <a:buFont typeface="Wingdings" pitchFamily="2" charset="2"/>
              <a:buNone/>
            </a:pPr>
            <a:r>
              <a:rPr lang="en-GB" dirty="0"/>
              <a:t>	</a:t>
            </a:r>
            <a:r>
              <a:rPr lang="en-GB" sz="2800" dirty="0"/>
              <a:t>but:</a:t>
            </a:r>
          </a:p>
          <a:p>
            <a:pPr lvl="1">
              <a:spcBef>
                <a:spcPts val="900"/>
              </a:spcBef>
              <a:buFontTx/>
              <a:buNone/>
            </a:pPr>
            <a:r>
              <a:rPr lang="en-GB" dirty="0"/>
              <a:t>	“the testimony, </a:t>
            </a:r>
            <a:r>
              <a:rPr lang="en-GB" u="sng" dirty="0"/>
              <a:t>considered apart and in itself</a:t>
            </a:r>
            <a:r>
              <a:rPr lang="en-GB" dirty="0"/>
              <a:t>, amounts to an entire proof</a:t>
            </a:r>
            <a:r>
              <a:rPr lang="en-GB" sz="1400" dirty="0"/>
              <a:t> </a:t>
            </a:r>
            <a:r>
              <a:rPr lang="en-GB" dirty="0"/>
              <a:t>”.</a:t>
            </a:r>
          </a:p>
          <a:p>
            <a:pPr>
              <a:spcBef>
                <a:spcPts val="1800"/>
              </a:spcBef>
            </a:pPr>
            <a:r>
              <a:rPr lang="en-GB" sz="2800" dirty="0"/>
              <a:t>We have “</a:t>
            </a:r>
            <a:r>
              <a:rPr lang="en-GB" sz="2800" dirty="0">
                <a:solidFill>
                  <a:srgbClr val="FF7C80"/>
                </a:solidFill>
              </a:rPr>
              <a:t>proof against proof </a:t>
            </a:r>
            <a:r>
              <a:rPr lang="en-GB" sz="2800" dirty="0"/>
              <a:t>” – one on </a:t>
            </a:r>
            <a:r>
              <a:rPr lang="en-GB" sz="2800" i="1" dirty="0"/>
              <a:t>each</a:t>
            </a:r>
            <a:r>
              <a:rPr lang="en-GB" sz="2800" dirty="0"/>
              <a:t> side of the scale – “</a:t>
            </a:r>
            <a:r>
              <a:rPr lang="en-GB" sz="2800" dirty="0">
                <a:solidFill>
                  <a:schemeClr val="tx2"/>
                </a:solidFill>
              </a:rPr>
              <a:t>of which the strongest must prevail</a:t>
            </a:r>
            <a:r>
              <a:rPr lang="en-GB" sz="2800" dirty="0"/>
              <a:t>, but still with a diminution of its force, in proportion to that of its antagonist”.</a:t>
            </a:r>
          </a:p>
        </p:txBody>
      </p:sp>
      <p:sp>
        <p:nvSpPr>
          <p:cNvPr id="2" name="Text Box 8">
            <a:extLst>
              <a:ext uri="{FF2B5EF4-FFF2-40B4-BE49-F238E27FC236}">
                <a16:creationId xmlns:a16="http://schemas.microsoft.com/office/drawing/2014/main" id="{E21B4F05-DE55-AEA5-DCC0-471A35E65DB5}"/>
              </a:ext>
            </a:extLst>
          </p:cNvPr>
          <p:cNvSpPr txBox="1">
            <a:spLocks noChangeArrowheads="1"/>
          </p:cNvSpPr>
          <p:nvPr/>
        </p:nvSpPr>
        <p:spPr bwMode="auto">
          <a:xfrm>
            <a:off x="1187624" y="5949280"/>
            <a:ext cx="6938641" cy="61555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7C80"/>
                </a:solidFill>
              </a:rPr>
              <a:t>Red highlighted phrases</a:t>
            </a:r>
            <a:r>
              <a:rPr lang="en-GB" sz="1700" dirty="0">
                <a:solidFill>
                  <a:srgbClr val="FFFF00"/>
                </a:solidFill>
              </a:rPr>
              <a:t> here and Slides 21-2 emphasise how Hume’s criterion depends on a comparison between two separate factors.</a:t>
            </a:r>
          </a:p>
        </p:txBody>
      </p:sp>
    </p:spTree>
    <p:extLst>
      <p:ext uri="{BB962C8B-B14F-4D97-AF65-F5344CB8AC3E}">
        <p14:creationId xmlns:p14="http://schemas.microsoft.com/office/powerpoint/2010/main" val="296353079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fld id="{6AA872E6-DED8-4A42-9BB4-757B9A8358E2}" type="slidenum">
              <a:rPr lang="en-US"/>
              <a:pPr/>
              <a:t>16</a:t>
            </a:fld>
            <a:endParaRPr lang="en-US"/>
          </a:p>
        </p:txBody>
      </p:sp>
      <p:sp>
        <p:nvSpPr>
          <p:cNvPr id="441346" name="AutoShape 2"/>
          <p:cNvSpPr>
            <a:spLocks noChangeArrowheads="1"/>
          </p:cNvSpPr>
          <p:nvPr/>
        </p:nvSpPr>
        <p:spPr bwMode="auto">
          <a:xfrm>
            <a:off x="1692275" y="2492896"/>
            <a:ext cx="5975350" cy="4176713"/>
          </a:xfrm>
          <a:prstGeom prst="roundRect">
            <a:avLst>
              <a:gd name="adj" fmla="val 16667"/>
            </a:avLst>
          </a:prstGeom>
          <a:solidFill>
            <a:srgbClr val="FFFFFF"/>
          </a:solidFill>
          <a:ln w="12700" cap="sq">
            <a:solidFill>
              <a:schemeClr val="tx1"/>
            </a:solidFill>
            <a:round/>
            <a:headEnd type="none" w="sm" len="sm"/>
            <a:tailEnd type="none" w="sm" len="sm"/>
          </a:ln>
          <a:effectLst/>
        </p:spPr>
        <p:txBody>
          <a:bodyPr wrap="none" anchor="ctr"/>
          <a:lstStyle/>
          <a:p>
            <a:endParaRPr lang="en-GB"/>
          </a:p>
        </p:txBody>
      </p:sp>
      <p:pic>
        <p:nvPicPr>
          <p:cNvPr id="441347" name="Picture 3" descr="scales"/>
          <p:cNvPicPr>
            <a:picLocks noGrp="1" noChangeAspect="1" noChangeArrowheads="1"/>
          </p:cNvPicPr>
          <p:nvPr>
            <p:ph/>
          </p:nvPr>
        </p:nvPicPr>
        <p:blipFill>
          <a:blip r:embed="rId3" cstate="print"/>
          <a:srcRect/>
          <a:stretch>
            <a:fillRect/>
          </a:stretch>
        </p:blipFill>
        <p:spPr>
          <a:xfrm>
            <a:off x="2555875" y="3146425"/>
            <a:ext cx="4248150" cy="3378200"/>
          </a:xfrm>
          <a:noFill/>
          <a:ln/>
        </p:spPr>
      </p:pic>
      <p:sp>
        <p:nvSpPr>
          <p:cNvPr id="441348" name="Text Box 4"/>
          <p:cNvSpPr txBox="1">
            <a:spLocks noChangeArrowheads="1"/>
          </p:cNvSpPr>
          <p:nvPr/>
        </p:nvSpPr>
        <p:spPr bwMode="auto">
          <a:xfrm>
            <a:off x="468313" y="332656"/>
            <a:ext cx="8207375" cy="1938992"/>
          </a:xfrm>
          <a:prstGeom prst="rect">
            <a:avLst/>
          </a:prstGeom>
          <a:noFill/>
          <a:ln w="12700" cap="sq">
            <a:noFill/>
            <a:miter lim="800000"/>
            <a:headEnd type="none" w="sm" len="sm"/>
            <a:tailEnd type="none" w="sm" len="sm"/>
          </a:ln>
          <a:effectLst/>
        </p:spPr>
        <p:txBody>
          <a:bodyPr>
            <a:spAutoFit/>
          </a:bodyPr>
          <a:lstStyle/>
          <a:p>
            <a:r>
              <a:rPr lang="en-US" sz="2400" b="1" u="sng" dirty="0">
                <a:solidFill>
                  <a:srgbClr val="00B050"/>
                </a:solidFill>
              </a:rPr>
              <a:t>In </a:t>
            </a:r>
            <a:r>
              <a:rPr lang="en-US" sz="2400" b="1" u="sng" dirty="0" err="1">
                <a:solidFill>
                  <a:srgbClr val="00B050"/>
                </a:solidFill>
              </a:rPr>
              <a:t>favour</a:t>
            </a:r>
            <a:r>
              <a:rPr lang="en-US" sz="2400" b="1" u="sng" dirty="0">
                <a:solidFill>
                  <a:srgbClr val="00B050"/>
                </a:solidFill>
              </a:rPr>
              <a:t> of the testimony</a:t>
            </a:r>
            <a:r>
              <a:rPr lang="en-US" sz="2400" b="1" dirty="0"/>
              <a:t>	</a:t>
            </a:r>
            <a:r>
              <a:rPr lang="en-US" sz="2400" b="1" u="sng" dirty="0">
                <a:solidFill>
                  <a:srgbClr val="FF00FF"/>
                </a:solidFill>
              </a:rPr>
              <a:t>Against the testimony</a:t>
            </a:r>
            <a:endParaRPr lang="en-US" sz="2400" i="1" dirty="0">
              <a:solidFill>
                <a:srgbClr val="FF00FF"/>
              </a:solidFill>
            </a:endParaRPr>
          </a:p>
          <a:p>
            <a:r>
              <a:rPr lang="en-US" sz="2400" i="1" dirty="0"/>
              <a:t>Consistency of the testimony	Unusualness of the event</a:t>
            </a:r>
          </a:p>
          <a:p>
            <a:r>
              <a:rPr lang="en-US" sz="2400" i="1" dirty="0"/>
              <a:t>Character of the witnesses</a:t>
            </a:r>
          </a:p>
          <a:p>
            <a:r>
              <a:rPr lang="en-US" sz="2400" i="1" dirty="0"/>
              <a:t>Number of the witnesses</a:t>
            </a:r>
          </a:p>
          <a:p>
            <a:r>
              <a:rPr lang="en-US" sz="2400" i="1" dirty="0"/>
              <a:t>Manner of delivery</a:t>
            </a:r>
            <a:endParaRPr lang="en-GB" sz="2400" i="1" dirty="0"/>
          </a:p>
        </p:txBody>
      </p:sp>
      <p:sp>
        <p:nvSpPr>
          <p:cNvPr id="441349" name="Line 5"/>
          <p:cNvSpPr>
            <a:spLocks noChangeShapeType="1"/>
          </p:cNvSpPr>
          <p:nvPr/>
        </p:nvSpPr>
        <p:spPr bwMode="auto">
          <a:xfrm>
            <a:off x="2413000" y="2271648"/>
            <a:ext cx="1006475" cy="3173477"/>
          </a:xfrm>
          <a:prstGeom prst="line">
            <a:avLst/>
          </a:prstGeom>
          <a:noFill/>
          <a:ln w="38100" cap="sq">
            <a:solidFill>
              <a:srgbClr val="00B050"/>
            </a:solidFill>
            <a:round/>
            <a:headEnd type="none" w="sm" len="sm"/>
            <a:tailEnd type="triangle" w="lg" len="lg"/>
          </a:ln>
          <a:effectLst/>
        </p:spPr>
        <p:txBody>
          <a:bodyPr wrap="none"/>
          <a:lstStyle/>
          <a:p>
            <a:endParaRPr lang="en-GB"/>
          </a:p>
        </p:txBody>
      </p:sp>
      <p:sp>
        <p:nvSpPr>
          <p:cNvPr id="441350" name="Line 6"/>
          <p:cNvSpPr>
            <a:spLocks noChangeShapeType="1"/>
          </p:cNvSpPr>
          <p:nvPr/>
        </p:nvSpPr>
        <p:spPr bwMode="auto">
          <a:xfrm flipH="1">
            <a:off x="5940425" y="1196757"/>
            <a:ext cx="863600" cy="4248368"/>
          </a:xfrm>
          <a:prstGeom prst="line">
            <a:avLst/>
          </a:prstGeom>
          <a:noFill/>
          <a:ln w="38100" cap="sq">
            <a:solidFill>
              <a:srgbClr val="FF00FF"/>
            </a:solidFill>
            <a:round/>
            <a:headEnd type="none" w="sm" len="sm"/>
            <a:tailEnd type="triangle" w="lg" len="lg"/>
          </a:ln>
          <a:effectLst/>
        </p:spPr>
        <p:txBody>
          <a:bodyPr wrap="none"/>
          <a:lstStyle/>
          <a:p>
            <a:endParaRPr lang="en-GB"/>
          </a:p>
        </p:txBody>
      </p:sp>
      <p:sp>
        <p:nvSpPr>
          <p:cNvPr id="441351" name="Line 7"/>
          <p:cNvSpPr>
            <a:spLocks noChangeShapeType="1"/>
          </p:cNvSpPr>
          <p:nvPr/>
        </p:nvSpPr>
        <p:spPr bwMode="auto">
          <a:xfrm flipH="1">
            <a:off x="4284663" y="2997200"/>
            <a:ext cx="792162" cy="0"/>
          </a:xfrm>
          <a:prstGeom prst="line">
            <a:avLst/>
          </a:prstGeom>
          <a:noFill/>
          <a:ln w="38100" cap="sq">
            <a:solidFill>
              <a:srgbClr val="00B0F0"/>
            </a:solidFill>
            <a:round/>
            <a:headEnd type="none" w="sm" len="sm"/>
            <a:tailEnd type="triangle" w="lg" len="lg"/>
          </a:ln>
          <a:effectLst/>
        </p:spPr>
        <p:txBody>
          <a:bodyPr wrap="none"/>
          <a:lstStyle/>
          <a:p>
            <a:endParaRPr lang="en-GB"/>
          </a:p>
        </p:txBody>
      </p:sp>
      <p:sp>
        <p:nvSpPr>
          <p:cNvPr id="441352" name="Text Box 8"/>
          <p:cNvSpPr txBox="1">
            <a:spLocks noChangeArrowheads="1"/>
          </p:cNvSpPr>
          <p:nvPr/>
        </p:nvSpPr>
        <p:spPr bwMode="auto">
          <a:xfrm>
            <a:off x="3347864" y="2492375"/>
            <a:ext cx="2736304" cy="461665"/>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en-GB" sz="2400" dirty="0">
                <a:solidFill>
                  <a:srgbClr val="00B0F0"/>
                </a:solidFill>
              </a:rPr>
              <a:t>Overall Credibility</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56C9D-04A7-9D23-7E00-523967308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2A462-F9B2-0113-B6FF-06B4CE0646AE}"/>
              </a:ext>
            </a:extLst>
          </p:cNvPr>
          <p:cNvSpPr>
            <a:spLocks noGrp="1"/>
          </p:cNvSpPr>
          <p:nvPr>
            <p:ph type="title"/>
          </p:nvPr>
        </p:nvSpPr>
        <p:spPr>
          <a:xfrm>
            <a:off x="457200" y="116633"/>
            <a:ext cx="8229600" cy="720079"/>
          </a:xfrm>
        </p:spPr>
        <p:txBody>
          <a:bodyPr/>
          <a:lstStyle/>
          <a:p>
            <a:r>
              <a:rPr lang="en-US" dirty="0"/>
              <a:t>Hume’s Paragraph 12</a:t>
            </a:r>
            <a:endParaRPr lang="en-GB" dirty="0"/>
          </a:p>
        </p:txBody>
      </p:sp>
      <p:sp>
        <p:nvSpPr>
          <p:cNvPr id="3" name="Content Placeholder 2">
            <a:extLst>
              <a:ext uri="{FF2B5EF4-FFF2-40B4-BE49-F238E27FC236}">
                <a16:creationId xmlns:a16="http://schemas.microsoft.com/office/drawing/2014/main" id="{B57ADBDB-9D69-9212-828A-18D067B9A889}"/>
              </a:ext>
            </a:extLst>
          </p:cNvPr>
          <p:cNvSpPr>
            <a:spLocks noGrp="1"/>
          </p:cNvSpPr>
          <p:nvPr>
            <p:ph idx="1"/>
          </p:nvPr>
        </p:nvSpPr>
        <p:spPr>
          <a:xfrm>
            <a:off x="518864" y="980729"/>
            <a:ext cx="8229600" cy="5544616"/>
          </a:xfrm>
        </p:spPr>
        <p:txBody>
          <a:bodyPr/>
          <a:lstStyle/>
          <a:p>
            <a:pPr marL="0" indent="0">
              <a:buNone/>
            </a:pPr>
            <a:r>
              <a:rPr lang="en-US" sz="2400" dirty="0"/>
              <a:t>“A miracle is a violation of the laws of nature; and as a firm and unalterable experience has established these laws, </a:t>
            </a:r>
            <a:r>
              <a:rPr lang="en-US" sz="2400" dirty="0">
                <a:solidFill>
                  <a:srgbClr val="FF7C80"/>
                </a:solidFill>
              </a:rPr>
              <a:t>the proof against a miracle, from the very nature of the fact, is as entire as any argument from experience can possibly be imagined</a:t>
            </a:r>
            <a:r>
              <a:rPr lang="en-US" sz="2400" dirty="0"/>
              <a:t>.  Why is it more than probable, that all men must die; that lead cannot, of itself, remain suspended in the air; that fire consumes wood, and is extinguished by water; unless it be, that these events are found agreeable to the laws of nature, and there is required a violation of these laws, or in other words, a miracle to prevent them?  …”</a:t>
            </a:r>
          </a:p>
        </p:txBody>
      </p:sp>
      <p:sp>
        <p:nvSpPr>
          <p:cNvPr id="4" name="Slide Number Placeholder 3">
            <a:extLst>
              <a:ext uri="{FF2B5EF4-FFF2-40B4-BE49-F238E27FC236}">
                <a16:creationId xmlns:a16="http://schemas.microsoft.com/office/drawing/2014/main" id="{8568F375-4392-1129-27E1-6356C3CFD36B}"/>
              </a:ext>
            </a:extLst>
          </p:cNvPr>
          <p:cNvSpPr>
            <a:spLocks noGrp="1"/>
          </p:cNvSpPr>
          <p:nvPr>
            <p:ph type="sldNum" sz="quarter" idx="10"/>
          </p:nvPr>
        </p:nvSpPr>
        <p:spPr/>
        <p:txBody>
          <a:bodyPr/>
          <a:lstStyle/>
          <a:p>
            <a:fld id="{A225CB94-AD20-425B-A5DE-39C6EF4A85FE}" type="slidenum">
              <a:rPr lang="en-US" smtClean="0"/>
              <a:pPr/>
              <a:t>17</a:t>
            </a:fld>
            <a:endParaRPr lang="en-US" dirty="0"/>
          </a:p>
        </p:txBody>
      </p:sp>
      <p:sp>
        <p:nvSpPr>
          <p:cNvPr id="5" name="Text Box 8">
            <a:extLst>
              <a:ext uri="{FF2B5EF4-FFF2-40B4-BE49-F238E27FC236}">
                <a16:creationId xmlns:a16="http://schemas.microsoft.com/office/drawing/2014/main" id="{06374877-6CE8-FBF7-0B59-A15B3D14F097}"/>
              </a:ext>
            </a:extLst>
          </p:cNvPr>
          <p:cNvSpPr txBox="1">
            <a:spLocks noChangeArrowheads="1"/>
          </p:cNvSpPr>
          <p:nvPr/>
        </p:nvSpPr>
        <p:spPr bwMode="auto">
          <a:xfrm>
            <a:off x="1331640" y="5052953"/>
            <a:ext cx="6696744" cy="140038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FF00"/>
                </a:solidFill>
              </a:rPr>
              <a:t>Hume does not spell out his notion of a “law of nature”.  It clearly </a:t>
            </a:r>
            <a:r>
              <a:rPr lang="en-GB" sz="1700" u="sng" dirty="0">
                <a:solidFill>
                  <a:srgbClr val="FFFF00"/>
                </a:solidFill>
              </a:rPr>
              <a:t>cannot</a:t>
            </a:r>
            <a:r>
              <a:rPr lang="en-GB" sz="1700" dirty="0">
                <a:solidFill>
                  <a:srgbClr val="FFFF00"/>
                </a:solidFill>
              </a:rPr>
              <a:t> mean simply a </a:t>
            </a:r>
            <a:r>
              <a:rPr lang="en-GB" sz="1700" i="1" dirty="0">
                <a:solidFill>
                  <a:srgbClr val="FFFF00"/>
                </a:solidFill>
              </a:rPr>
              <a:t>de facto </a:t>
            </a:r>
            <a:r>
              <a:rPr lang="en-GB" sz="1700" dirty="0">
                <a:solidFill>
                  <a:srgbClr val="FFFF00"/>
                </a:solidFill>
              </a:rPr>
              <a:t>universal regularity (else miracles would be self-contradictory, which Hume evidently does not intend).  Attempting to clarify the notion further would introduce complexities which can be ignored here – for brief discussion, see 20Q §10-11.</a:t>
            </a:r>
          </a:p>
        </p:txBody>
      </p:sp>
    </p:spTree>
    <p:extLst>
      <p:ext uri="{BB962C8B-B14F-4D97-AF65-F5344CB8AC3E}">
        <p14:creationId xmlns:p14="http://schemas.microsoft.com/office/powerpoint/2010/main" val="2271624247"/>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8E3C2-C498-1761-70D3-E1A267F025E4}"/>
              </a:ext>
            </a:extLst>
          </p:cNvPr>
          <p:cNvSpPr>
            <a:spLocks noGrp="1"/>
          </p:cNvSpPr>
          <p:nvPr>
            <p:ph idx="1"/>
          </p:nvPr>
        </p:nvSpPr>
        <p:spPr>
          <a:xfrm>
            <a:off x="539552" y="260648"/>
            <a:ext cx="8064896" cy="6264696"/>
          </a:xfrm>
        </p:spPr>
        <p:txBody>
          <a:bodyPr/>
          <a:lstStyle/>
          <a:p>
            <a:pPr marL="0" indent="0">
              <a:spcAft>
                <a:spcPts val="1200"/>
              </a:spcAft>
              <a:buNone/>
            </a:pPr>
            <a:r>
              <a:rPr lang="en-US" sz="2400" dirty="0"/>
              <a:t>“…  Nothing is esteemed a miracle, if it ever happen in the common course of nature.  …  </a:t>
            </a:r>
            <a:r>
              <a:rPr lang="en-US" sz="2400" dirty="0">
                <a:solidFill>
                  <a:srgbClr val="FF7C80"/>
                </a:solidFill>
              </a:rPr>
              <a:t>There must, therefore, be a uniform experience against every miraculous event</a:t>
            </a:r>
            <a:r>
              <a:rPr lang="en-US" sz="2400" dirty="0"/>
              <a:t>, otherwise the event would not merit that appellation.  And as </a:t>
            </a:r>
            <a:r>
              <a:rPr lang="en-US" sz="2400" dirty="0">
                <a:solidFill>
                  <a:srgbClr val="FF7C80"/>
                </a:solidFill>
              </a:rPr>
              <a:t>an uniform experience amounts to a proof</a:t>
            </a:r>
            <a:r>
              <a:rPr lang="en-US" sz="2400" dirty="0"/>
              <a:t>, there is here a direct and full </a:t>
            </a:r>
            <a:r>
              <a:rPr lang="en-US" sz="2400" i="1" dirty="0"/>
              <a:t>proof</a:t>
            </a:r>
            <a:r>
              <a:rPr lang="en-US" sz="2400" dirty="0"/>
              <a:t>, from the nature of the fact, against the existence of any miracle; nor can such a proof be destroyed, or the miracle rendered credible, but by an opposite proof, which is superior.</a:t>
            </a:r>
            <a:r>
              <a:rPr lang="en-US" sz="2400" baseline="30000" dirty="0"/>
              <a:t> </a:t>
            </a:r>
            <a:r>
              <a:rPr lang="en-US" sz="2600" baseline="30000" dirty="0"/>
              <a:t>[Endnote K]</a:t>
            </a:r>
            <a:r>
              <a:rPr lang="en-US" sz="2800" dirty="0"/>
              <a:t>”  </a:t>
            </a:r>
            <a:r>
              <a:rPr lang="en-GB" sz="2400" dirty="0"/>
              <a:t>(</a:t>
            </a:r>
            <a:r>
              <a:rPr lang="en-GB" sz="2400" i="1" dirty="0"/>
              <a:t>E</a:t>
            </a:r>
            <a:r>
              <a:rPr lang="en-GB" sz="2400" dirty="0"/>
              <a:t> 10.12)</a:t>
            </a:r>
          </a:p>
          <a:p>
            <a:pPr marL="457200" indent="-457200">
              <a:spcBef>
                <a:spcPts val="1200"/>
              </a:spcBef>
              <a:buNone/>
            </a:pPr>
            <a:r>
              <a:rPr lang="en-US" sz="2600" baseline="30000" dirty="0"/>
              <a:t>[K]</a:t>
            </a:r>
            <a:r>
              <a:rPr lang="en-US" sz="2600" dirty="0"/>
              <a:t>	“</a:t>
            </a:r>
            <a:r>
              <a:rPr lang="en-US" sz="2300" dirty="0"/>
              <a:t>…  A miracle may be accurately defined, </a:t>
            </a:r>
            <a:r>
              <a:rPr lang="en-US" sz="2300" i="1" dirty="0">
                <a:solidFill>
                  <a:srgbClr val="FF7C80"/>
                </a:solidFill>
              </a:rPr>
              <a:t>a transgression of a law of nature by a particular volition of the Deity, or by the interposition of some invisible agent</a:t>
            </a:r>
            <a:r>
              <a:rPr lang="en-US" sz="2300" dirty="0"/>
              <a:t>.  …”</a:t>
            </a:r>
            <a:endParaRPr lang="en-GB" sz="2300" dirty="0"/>
          </a:p>
        </p:txBody>
      </p:sp>
      <p:sp>
        <p:nvSpPr>
          <p:cNvPr id="4" name="Slide Number Placeholder 3">
            <a:extLst>
              <a:ext uri="{FF2B5EF4-FFF2-40B4-BE49-F238E27FC236}">
                <a16:creationId xmlns:a16="http://schemas.microsoft.com/office/drawing/2014/main" id="{1ED560E2-2EAA-C3D2-9146-410AA613D01B}"/>
              </a:ext>
            </a:extLst>
          </p:cNvPr>
          <p:cNvSpPr>
            <a:spLocks noGrp="1"/>
          </p:cNvSpPr>
          <p:nvPr>
            <p:ph type="sldNum" sz="quarter" idx="10"/>
          </p:nvPr>
        </p:nvSpPr>
        <p:spPr/>
        <p:txBody>
          <a:bodyPr/>
          <a:lstStyle/>
          <a:p>
            <a:fld id="{A225CB94-AD20-425B-A5DE-39C6EF4A85FE}" type="slidenum">
              <a:rPr lang="en-US" smtClean="0"/>
              <a:pPr/>
              <a:t>18</a:t>
            </a:fld>
            <a:endParaRPr lang="en-US"/>
          </a:p>
        </p:txBody>
      </p:sp>
      <p:sp>
        <p:nvSpPr>
          <p:cNvPr id="2" name="Text Box 8">
            <a:extLst>
              <a:ext uri="{FF2B5EF4-FFF2-40B4-BE49-F238E27FC236}">
                <a16:creationId xmlns:a16="http://schemas.microsoft.com/office/drawing/2014/main" id="{25371C06-99FF-0AA2-C8C0-75CD29B8F344}"/>
              </a:ext>
            </a:extLst>
          </p:cNvPr>
          <p:cNvSpPr txBox="1">
            <a:spLocks noChangeArrowheads="1"/>
          </p:cNvSpPr>
          <p:nvPr/>
        </p:nvSpPr>
        <p:spPr bwMode="auto">
          <a:xfrm>
            <a:off x="1331640" y="5386571"/>
            <a:ext cx="6768752" cy="113877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FF00"/>
                </a:solidFill>
              </a:rPr>
              <a:t>Again, “uniform experience” cannot mean “exceptionless experience of all mankind”, else this would rule out </a:t>
            </a:r>
            <a:r>
              <a:rPr lang="en-GB" sz="1700" i="1" dirty="0">
                <a:solidFill>
                  <a:srgbClr val="FFFF00"/>
                </a:solidFill>
              </a:rPr>
              <a:t>a priori</a:t>
            </a:r>
            <a:r>
              <a:rPr lang="en-GB" sz="1700" dirty="0">
                <a:solidFill>
                  <a:srgbClr val="FFFF00"/>
                </a:solidFill>
              </a:rPr>
              <a:t> any truthful report of a miracle.  More plausible is to interpret it in terms of the judger’s own experience (potentially extended by trusted reports – 20Q §4).</a:t>
            </a:r>
          </a:p>
        </p:txBody>
      </p:sp>
    </p:spTree>
    <p:extLst>
      <p:ext uri="{BB962C8B-B14F-4D97-AF65-F5344CB8AC3E}">
        <p14:creationId xmlns:p14="http://schemas.microsoft.com/office/powerpoint/2010/main" val="440691316"/>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ctrTitle"/>
          </p:nvPr>
        </p:nvSpPr>
        <p:spPr>
          <a:xfrm>
            <a:off x="179388" y="260350"/>
            <a:ext cx="6120804" cy="6192986"/>
          </a:xfrm>
        </p:spPr>
        <p:txBody>
          <a:bodyPr/>
          <a:lstStyle/>
          <a:p>
            <a:r>
              <a:rPr lang="en-GB" sz="5600" dirty="0"/>
              <a:t>2</a:t>
            </a:r>
            <a:r>
              <a:rPr lang="en-GB" sz="5600"/>
              <a:t>.  Hume’s Verdict on Miraculous Testimony</a:t>
            </a:r>
            <a:endParaRPr lang="en-US" sz="5600" dirty="0"/>
          </a:p>
        </p:txBody>
      </p:sp>
      <p:pic>
        <p:nvPicPr>
          <p:cNvPr id="524291" name="Picture 3" descr="hume1"/>
          <p:cNvPicPr>
            <a:picLocks noChangeAspect="1" noChangeArrowheads="1"/>
          </p:cNvPicPr>
          <p:nvPr/>
        </p:nvPicPr>
        <p:blipFill>
          <a:blip r:embed="rId3" cstate="print"/>
          <a:srcRect/>
          <a:stretch>
            <a:fillRect/>
          </a:stretch>
        </p:blipFill>
        <p:spPr bwMode="auto">
          <a:xfrm>
            <a:off x="6444208" y="1988840"/>
            <a:ext cx="2365375" cy="2952750"/>
          </a:xfrm>
          <a:prstGeom prst="rect">
            <a:avLst/>
          </a:prstGeom>
          <a:noFill/>
        </p:spPr>
      </p:pic>
      <p:sp>
        <p:nvSpPr>
          <p:cNvPr id="2" name="Slide Number Placeholder 3">
            <a:extLst>
              <a:ext uri="{FF2B5EF4-FFF2-40B4-BE49-F238E27FC236}">
                <a16:creationId xmlns:a16="http://schemas.microsoft.com/office/drawing/2014/main" id="{A6B6C123-7B43-F2EF-9CEF-E3CE0EEF34F9}"/>
              </a:ext>
            </a:extLst>
          </p:cNvPr>
          <p:cNvSpPr txBox="1">
            <a:spLocks/>
          </p:cNvSpPr>
          <p:nvPr/>
        </p:nvSpPr>
        <p:spPr>
          <a:xfrm>
            <a:off x="468313" y="6308725"/>
            <a:ext cx="2133600"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A225CB94-AD20-425B-A5DE-39C6EF4A85FE}" type="slidenum">
              <a:rPr lang="en-US" smtClean="0"/>
              <a:pPr/>
              <a:t>19</a:t>
            </a:fld>
            <a:endParaRPr lang="en-US" dirty="0"/>
          </a:p>
        </p:txBody>
      </p:sp>
    </p:spTree>
    <p:extLst>
      <p:ext uri="{BB962C8B-B14F-4D97-AF65-F5344CB8AC3E}">
        <p14:creationId xmlns:p14="http://schemas.microsoft.com/office/powerpoint/2010/main" val="28711019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B2BB-03B5-1D01-197F-278592F551FE}"/>
              </a:ext>
            </a:extLst>
          </p:cNvPr>
          <p:cNvSpPr>
            <a:spLocks noGrp="1"/>
          </p:cNvSpPr>
          <p:nvPr>
            <p:ph type="title"/>
          </p:nvPr>
        </p:nvSpPr>
        <p:spPr>
          <a:xfrm>
            <a:off x="457200" y="44624"/>
            <a:ext cx="8229600" cy="774923"/>
          </a:xfrm>
        </p:spPr>
        <p:txBody>
          <a:bodyPr/>
          <a:lstStyle/>
          <a:p>
            <a:r>
              <a:rPr lang="en-US" dirty="0"/>
              <a:t>Resources on Hume</a:t>
            </a:r>
            <a:endParaRPr lang="en-GB" dirty="0"/>
          </a:p>
        </p:txBody>
      </p:sp>
      <p:sp>
        <p:nvSpPr>
          <p:cNvPr id="3" name="Content Placeholder 2">
            <a:extLst>
              <a:ext uri="{FF2B5EF4-FFF2-40B4-BE49-F238E27FC236}">
                <a16:creationId xmlns:a16="http://schemas.microsoft.com/office/drawing/2014/main" id="{9D5B259C-3B82-6045-12DF-98767F1D7676}"/>
              </a:ext>
            </a:extLst>
          </p:cNvPr>
          <p:cNvSpPr>
            <a:spLocks noGrp="1"/>
          </p:cNvSpPr>
          <p:nvPr>
            <p:ph idx="1"/>
          </p:nvPr>
        </p:nvSpPr>
        <p:spPr>
          <a:xfrm>
            <a:off x="385192" y="980728"/>
            <a:ext cx="8435280" cy="5688632"/>
          </a:xfrm>
        </p:spPr>
        <p:txBody>
          <a:bodyPr/>
          <a:lstStyle/>
          <a:p>
            <a:r>
              <a:rPr lang="en-US" sz="2600" dirty="0"/>
              <a:t>All of Hume’s texts, in authoritative editions, are free and searchable from </a:t>
            </a:r>
            <a:r>
              <a:rPr lang="en-US" sz="2600" dirty="0">
                <a:hlinkClick r:id="rId2"/>
              </a:rPr>
              <a:t>www.davidhume.org</a:t>
            </a:r>
            <a:r>
              <a:rPr lang="en-US" sz="2600" dirty="0"/>
              <a:t> (a website</a:t>
            </a:r>
            <a:br>
              <a:rPr lang="en-US" sz="2600" dirty="0"/>
            </a:br>
            <a:r>
              <a:rPr lang="en-US" sz="2600" dirty="0"/>
              <a:t>I created, and run, with Dr Amyas Merivale).</a:t>
            </a:r>
          </a:p>
          <a:p>
            <a:pPr>
              <a:spcBef>
                <a:spcPts val="1800"/>
              </a:spcBef>
            </a:pPr>
            <a:r>
              <a:rPr lang="en-US" sz="2600" dirty="0"/>
              <a:t>Hume’s argument on miracles is in Section 10 of his </a:t>
            </a:r>
            <a:r>
              <a:rPr lang="en-US" sz="2600" i="1" dirty="0"/>
              <a:t>Enquiry concerning Human Understanding</a:t>
            </a:r>
            <a:r>
              <a:rPr lang="en-US" sz="2600" dirty="0"/>
              <a:t> (often called “the first </a:t>
            </a:r>
            <a:r>
              <a:rPr lang="en-US" sz="2600" i="1" dirty="0"/>
              <a:t>Enquiry</a:t>
            </a:r>
            <a:r>
              <a:rPr lang="en-US" sz="2600" dirty="0"/>
              <a:t>”.  The online</a:t>
            </a:r>
            <a:br>
              <a:rPr lang="en-US" sz="2600" dirty="0"/>
            </a:br>
            <a:r>
              <a:rPr lang="en-US" sz="2600" dirty="0"/>
              <a:t>version is textually the same as my</a:t>
            </a:r>
            <a:br>
              <a:rPr lang="en-US" sz="2600" dirty="0"/>
            </a:br>
            <a:r>
              <a:rPr lang="en-US" sz="2600" dirty="0"/>
              <a:t>2007 </a:t>
            </a:r>
            <a:r>
              <a:rPr lang="en-US" sz="2600" i="1" dirty="0"/>
              <a:t>Oxford World’s Classics</a:t>
            </a:r>
            <a:r>
              <a:rPr lang="en-US" sz="2600" dirty="0"/>
              <a:t> edition.</a:t>
            </a:r>
          </a:p>
          <a:p>
            <a:pPr>
              <a:spcBef>
                <a:spcPts val="1800"/>
              </a:spcBef>
            </a:pPr>
            <a:r>
              <a:rPr lang="en-US" sz="2600" dirty="0"/>
              <a:t>In what follows, references of the</a:t>
            </a:r>
            <a:br>
              <a:rPr lang="en-US" sz="2600" dirty="0"/>
            </a:br>
            <a:r>
              <a:rPr lang="en-US" sz="2600" dirty="0"/>
              <a:t>form “</a:t>
            </a:r>
            <a:r>
              <a:rPr lang="en-US" sz="2600" i="1" dirty="0"/>
              <a:t>E</a:t>
            </a:r>
            <a:r>
              <a:rPr lang="en-US" sz="2600" dirty="0"/>
              <a:t> 4.18” or “</a:t>
            </a:r>
            <a:r>
              <a:rPr lang="en-US" sz="2600" i="1" dirty="0"/>
              <a:t>E</a:t>
            </a:r>
            <a:r>
              <a:rPr lang="en-US" sz="2600" dirty="0"/>
              <a:t> 10.4” are to</a:t>
            </a:r>
            <a:br>
              <a:rPr lang="en-US" sz="2600" dirty="0"/>
            </a:br>
            <a:r>
              <a:rPr lang="en-US" sz="2600" dirty="0"/>
              <a:t>section and paragraph </a:t>
            </a:r>
            <a:r>
              <a:rPr lang="en-US" sz="2600"/>
              <a:t>numbers in</a:t>
            </a:r>
            <a:br>
              <a:rPr lang="en-US" sz="2600"/>
            </a:br>
            <a:r>
              <a:rPr lang="en-US" sz="2600"/>
              <a:t>the </a:t>
            </a:r>
            <a:r>
              <a:rPr lang="en-US" sz="2600" dirty="0"/>
              <a:t>first </a:t>
            </a:r>
            <a:r>
              <a:rPr lang="en-US" sz="2600" i="1" dirty="0"/>
              <a:t>Enquiry.</a:t>
            </a:r>
            <a:endParaRPr lang="en-GB" sz="2600" dirty="0"/>
          </a:p>
        </p:txBody>
      </p:sp>
      <p:sp>
        <p:nvSpPr>
          <p:cNvPr id="4" name="Slide Number Placeholder 3">
            <a:extLst>
              <a:ext uri="{FF2B5EF4-FFF2-40B4-BE49-F238E27FC236}">
                <a16:creationId xmlns:a16="http://schemas.microsoft.com/office/drawing/2014/main" id="{C0538B31-9BBB-8CCA-2E95-595DC3E86ECB}"/>
              </a:ext>
            </a:extLst>
          </p:cNvPr>
          <p:cNvSpPr>
            <a:spLocks noGrp="1"/>
          </p:cNvSpPr>
          <p:nvPr>
            <p:ph type="sldNum" sz="quarter" idx="10"/>
          </p:nvPr>
        </p:nvSpPr>
        <p:spPr/>
        <p:txBody>
          <a:bodyPr/>
          <a:lstStyle/>
          <a:p>
            <a:fld id="{A225CB94-AD20-425B-A5DE-39C6EF4A85FE}" type="slidenum">
              <a:rPr lang="en-US" smtClean="0"/>
              <a:pPr/>
              <a:t>2</a:t>
            </a:fld>
            <a:endParaRPr lang="en-US"/>
          </a:p>
        </p:txBody>
      </p:sp>
      <p:pic>
        <p:nvPicPr>
          <p:cNvPr id="5" name="Picture 6" descr="EnquiryEdition2008">
            <a:extLst>
              <a:ext uri="{FF2B5EF4-FFF2-40B4-BE49-F238E27FC236}">
                <a16:creationId xmlns:a16="http://schemas.microsoft.com/office/drawing/2014/main" id="{404FEDE0-E89E-F395-9835-46569138D9AD}"/>
              </a:ext>
            </a:extLst>
          </p:cNvPr>
          <p:cNvPicPr>
            <a:picLocks noChangeAspect="1" noChangeArrowheads="1"/>
          </p:cNvPicPr>
          <p:nvPr/>
        </p:nvPicPr>
        <p:blipFill>
          <a:blip r:embed="rId3" cstate="print"/>
          <a:srcRect/>
          <a:stretch>
            <a:fillRect/>
          </a:stretch>
        </p:blipFill>
        <p:spPr bwMode="auto">
          <a:xfrm>
            <a:off x="6732240" y="3422678"/>
            <a:ext cx="2088231" cy="3174674"/>
          </a:xfrm>
          <a:prstGeom prst="rect">
            <a:avLst/>
          </a:prstGeom>
          <a:noFill/>
          <a:ln w="9525">
            <a:noFill/>
            <a:miter lim="800000"/>
            <a:headEnd/>
            <a:tailEnd/>
          </a:ln>
        </p:spPr>
      </p:pic>
    </p:spTree>
    <p:extLst>
      <p:ext uri="{BB962C8B-B14F-4D97-AF65-F5344CB8AC3E}">
        <p14:creationId xmlns:p14="http://schemas.microsoft.com/office/powerpoint/2010/main" val="147334057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869D-B1E2-6B81-65AE-5A26B0B821C9}"/>
              </a:ext>
            </a:extLst>
          </p:cNvPr>
          <p:cNvSpPr>
            <a:spLocks noGrp="1"/>
          </p:cNvSpPr>
          <p:nvPr>
            <p:ph type="title"/>
          </p:nvPr>
        </p:nvSpPr>
        <p:spPr>
          <a:xfrm>
            <a:off x="457200" y="92075"/>
            <a:ext cx="8229600" cy="792090"/>
          </a:xfrm>
        </p:spPr>
        <p:txBody>
          <a:bodyPr/>
          <a:lstStyle/>
          <a:p>
            <a:r>
              <a:rPr lang="en-US" dirty="0"/>
              <a:t>Hume’s Maxim on Miracles</a:t>
            </a:r>
            <a:endParaRPr lang="en-GB" dirty="0"/>
          </a:p>
        </p:txBody>
      </p:sp>
      <p:sp>
        <p:nvSpPr>
          <p:cNvPr id="3" name="Content Placeholder 2">
            <a:extLst>
              <a:ext uri="{FF2B5EF4-FFF2-40B4-BE49-F238E27FC236}">
                <a16:creationId xmlns:a16="http://schemas.microsoft.com/office/drawing/2014/main" id="{83BA0279-B203-5132-A2B9-5449E575C1CE}"/>
              </a:ext>
            </a:extLst>
          </p:cNvPr>
          <p:cNvSpPr>
            <a:spLocks noGrp="1"/>
          </p:cNvSpPr>
          <p:nvPr>
            <p:ph idx="1"/>
          </p:nvPr>
        </p:nvSpPr>
        <p:spPr>
          <a:xfrm>
            <a:off x="683568" y="1124745"/>
            <a:ext cx="7776864" cy="5400600"/>
          </a:xfrm>
        </p:spPr>
        <p:txBody>
          <a:bodyPr/>
          <a:lstStyle/>
          <a:p>
            <a:pPr marL="0" indent="0">
              <a:buNone/>
            </a:pPr>
            <a:r>
              <a:rPr lang="en-US" sz="2800" dirty="0"/>
              <a:t>“The plain consequence is (and it is a general maxim worthy of our attention), ‘That no testimony is sufficient to establish a miracle, unless the </a:t>
            </a:r>
            <a:r>
              <a:rPr lang="en-US" sz="2800" u="sng" dirty="0"/>
              <a:t>testimony</a:t>
            </a:r>
            <a:r>
              <a:rPr lang="en-US" sz="2800" dirty="0"/>
              <a:t> be </a:t>
            </a:r>
            <a:r>
              <a:rPr lang="en-US" sz="2800" u="sng" dirty="0"/>
              <a:t>of such a kind</a:t>
            </a:r>
            <a:r>
              <a:rPr lang="en-US" sz="2800" dirty="0"/>
              <a:t>, that its falsehood would be </a:t>
            </a:r>
            <a:r>
              <a:rPr lang="en-US" sz="2800" dirty="0">
                <a:solidFill>
                  <a:srgbClr val="FF7C80"/>
                </a:solidFill>
              </a:rPr>
              <a:t>more miraculous</a:t>
            </a:r>
            <a:r>
              <a:rPr lang="en-US" sz="2800" dirty="0"/>
              <a:t>, than the fact, which it </a:t>
            </a:r>
            <a:r>
              <a:rPr lang="en-US" sz="2800" dirty="0" err="1"/>
              <a:t>endeavours</a:t>
            </a:r>
            <a:r>
              <a:rPr lang="en-US" sz="2800" dirty="0"/>
              <a:t> to establish:  And even in that case there is a </a:t>
            </a:r>
            <a:r>
              <a:rPr lang="en-US" sz="2800" dirty="0">
                <a:solidFill>
                  <a:srgbClr val="FF7C80"/>
                </a:solidFill>
              </a:rPr>
              <a:t>mutual destruction of arguments</a:t>
            </a:r>
            <a:r>
              <a:rPr lang="en-US" sz="2800" dirty="0"/>
              <a:t>, and the superior only gives us an assurance suitable to that degree of force, which remains, after deducting the inferior.’  …”</a:t>
            </a:r>
          </a:p>
          <a:p>
            <a:pPr marL="0" indent="0" algn="r">
              <a:buNone/>
            </a:pPr>
            <a:r>
              <a:rPr lang="en-GB" sz="2800" dirty="0"/>
              <a:t>(</a:t>
            </a:r>
            <a:r>
              <a:rPr lang="en-GB" sz="2800" i="1" dirty="0"/>
              <a:t>E</a:t>
            </a:r>
            <a:r>
              <a:rPr lang="en-GB" sz="2800" dirty="0"/>
              <a:t> 10.13)</a:t>
            </a:r>
          </a:p>
        </p:txBody>
      </p:sp>
      <p:sp>
        <p:nvSpPr>
          <p:cNvPr id="4" name="Slide Number Placeholder 3">
            <a:extLst>
              <a:ext uri="{FF2B5EF4-FFF2-40B4-BE49-F238E27FC236}">
                <a16:creationId xmlns:a16="http://schemas.microsoft.com/office/drawing/2014/main" id="{99C0145B-3FBC-9A6A-D2CA-4A912D7E2D94}"/>
              </a:ext>
            </a:extLst>
          </p:cNvPr>
          <p:cNvSpPr>
            <a:spLocks noGrp="1"/>
          </p:cNvSpPr>
          <p:nvPr>
            <p:ph type="sldNum" sz="quarter" idx="10"/>
          </p:nvPr>
        </p:nvSpPr>
        <p:spPr/>
        <p:txBody>
          <a:bodyPr/>
          <a:lstStyle/>
          <a:p>
            <a:fld id="{A225CB94-AD20-425B-A5DE-39C6EF4A85FE}" type="slidenum">
              <a:rPr lang="en-US" smtClean="0"/>
              <a:pPr/>
              <a:t>20</a:t>
            </a:fld>
            <a:endParaRPr lang="en-US"/>
          </a:p>
        </p:txBody>
      </p:sp>
      <p:sp>
        <p:nvSpPr>
          <p:cNvPr id="5" name="Text Box 8">
            <a:extLst>
              <a:ext uri="{FF2B5EF4-FFF2-40B4-BE49-F238E27FC236}">
                <a16:creationId xmlns:a16="http://schemas.microsoft.com/office/drawing/2014/main" id="{761C152A-EA6E-6287-51FF-2E23C512DAB2}"/>
              </a:ext>
            </a:extLst>
          </p:cNvPr>
          <p:cNvSpPr txBox="1">
            <a:spLocks noChangeArrowheads="1"/>
          </p:cNvSpPr>
          <p:nvPr/>
        </p:nvSpPr>
        <p:spPr bwMode="auto">
          <a:xfrm>
            <a:off x="1475656" y="5949280"/>
            <a:ext cx="4922417" cy="61555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FF00"/>
                </a:solidFill>
              </a:rPr>
              <a:t>“testimony … of such a kind” clearly alludes back to “the testimony, considered apart and in itself”.</a:t>
            </a:r>
          </a:p>
        </p:txBody>
      </p:sp>
    </p:spTree>
    <p:extLst>
      <p:ext uri="{BB962C8B-B14F-4D97-AF65-F5344CB8AC3E}">
        <p14:creationId xmlns:p14="http://schemas.microsoft.com/office/powerpoint/2010/main" val="1890300391"/>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3722-D7E6-3965-37E8-85CF91F141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CDCAA-A668-2AB6-5BE5-53C28AB9978E}"/>
              </a:ext>
            </a:extLst>
          </p:cNvPr>
          <p:cNvSpPr>
            <a:spLocks noGrp="1"/>
          </p:cNvSpPr>
          <p:nvPr>
            <p:ph idx="1"/>
          </p:nvPr>
        </p:nvSpPr>
        <p:spPr>
          <a:xfrm>
            <a:off x="539553" y="188640"/>
            <a:ext cx="8136134" cy="6336705"/>
          </a:xfrm>
        </p:spPr>
        <p:txBody>
          <a:bodyPr/>
          <a:lstStyle/>
          <a:p>
            <a:pPr marL="0" indent="0">
              <a:buNone/>
            </a:pPr>
            <a:r>
              <a:rPr lang="en-US" sz="2700" dirty="0"/>
              <a:t>“… When any one tells me, that he saw a dead man restored to life, I immediately consider with myself, whether it be </a:t>
            </a:r>
            <a:r>
              <a:rPr lang="en-US" sz="2700" dirty="0">
                <a:solidFill>
                  <a:srgbClr val="FF7C80"/>
                </a:solidFill>
              </a:rPr>
              <a:t>more probable</a:t>
            </a:r>
            <a:r>
              <a:rPr lang="en-US" sz="2700" dirty="0"/>
              <a:t>, that this person should either deceive or be deceived, or that the fact, which he relates, should really have happened.  </a:t>
            </a:r>
            <a:r>
              <a:rPr lang="en-US" sz="2700" dirty="0">
                <a:solidFill>
                  <a:srgbClr val="FF7C80"/>
                </a:solidFill>
              </a:rPr>
              <a:t>I weigh the one miracle against the other</a:t>
            </a:r>
            <a:r>
              <a:rPr lang="en-US" sz="2700" dirty="0"/>
              <a:t>; and according to the superiority, which I discover, I pronounce my decision, and </a:t>
            </a:r>
            <a:r>
              <a:rPr lang="en-US" sz="2700" u="sng" dirty="0">
                <a:solidFill>
                  <a:srgbClr val="FF7C80"/>
                </a:solidFill>
              </a:rPr>
              <a:t>always reject the greater miracle</a:t>
            </a:r>
            <a:r>
              <a:rPr lang="en-US" sz="2700" dirty="0"/>
              <a:t>. If the falsehood of his testimony would be </a:t>
            </a:r>
            <a:r>
              <a:rPr lang="en-US" sz="2700" dirty="0">
                <a:solidFill>
                  <a:srgbClr val="FF7C80"/>
                </a:solidFill>
              </a:rPr>
              <a:t>more miraculous</a:t>
            </a:r>
            <a:r>
              <a:rPr lang="en-US" sz="2700" dirty="0"/>
              <a:t>, than the event which he relates; </a:t>
            </a:r>
            <a:r>
              <a:rPr lang="en-US" sz="2700" u="sng" dirty="0"/>
              <a:t>then, and not till then</a:t>
            </a:r>
            <a:r>
              <a:rPr lang="en-US" sz="2700" dirty="0"/>
              <a:t>, can he pretend to command my belief or opinion.”  </a:t>
            </a:r>
            <a:r>
              <a:rPr lang="en-GB" sz="2700" dirty="0"/>
              <a:t>(</a:t>
            </a:r>
            <a:r>
              <a:rPr lang="en-GB" sz="2700" i="1" dirty="0"/>
              <a:t>E</a:t>
            </a:r>
            <a:r>
              <a:rPr lang="en-GB" sz="2700" dirty="0"/>
              <a:t> 10.13)</a:t>
            </a:r>
          </a:p>
        </p:txBody>
      </p:sp>
      <p:sp>
        <p:nvSpPr>
          <p:cNvPr id="4" name="Slide Number Placeholder 3">
            <a:extLst>
              <a:ext uri="{FF2B5EF4-FFF2-40B4-BE49-F238E27FC236}">
                <a16:creationId xmlns:a16="http://schemas.microsoft.com/office/drawing/2014/main" id="{1BE5DF2F-6EF3-AD75-2710-7CEA1676C4D7}"/>
              </a:ext>
            </a:extLst>
          </p:cNvPr>
          <p:cNvSpPr>
            <a:spLocks noGrp="1"/>
          </p:cNvSpPr>
          <p:nvPr>
            <p:ph type="sldNum" sz="quarter" idx="10"/>
          </p:nvPr>
        </p:nvSpPr>
        <p:spPr/>
        <p:txBody>
          <a:bodyPr/>
          <a:lstStyle/>
          <a:p>
            <a:fld id="{A225CB94-AD20-425B-A5DE-39C6EF4A85FE}" type="slidenum">
              <a:rPr lang="en-US" smtClean="0"/>
              <a:pPr/>
              <a:t>21</a:t>
            </a:fld>
            <a:endParaRPr lang="en-US"/>
          </a:p>
        </p:txBody>
      </p:sp>
      <p:sp>
        <p:nvSpPr>
          <p:cNvPr id="2" name="Text Box 8">
            <a:extLst>
              <a:ext uri="{FF2B5EF4-FFF2-40B4-BE49-F238E27FC236}">
                <a16:creationId xmlns:a16="http://schemas.microsoft.com/office/drawing/2014/main" id="{9B5E9E70-5171-7860-6A54-46A7A239C37A}"/>
              </a:ext>
            </a:extLst>
          </p:cNvPr>
          <p:cNvSpPr txBox="1">
            <a:spLocks noChangeArrowheads="1"/>
          </p:cNvSpPr>
          <p:nvPr/>
        </p:nvSpPr>
        <p:spPr bwMode="auto">
          <a:xfrm>
            <a:off x="1187624" y="5386571"/>
            <a:ext cx="6984776" cy="113877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FF00"/>
                </a:solidFill>
              </a:rPr>
              <a:t>Here “the greater miracle” seems to be equated with the event which is less “probable” on the basis of experience.  The underlined passages suggest Hume views his criterion as a </a:t>
            </a:r>
            <a:r>
              <a:rPr lang="en-GB" sz="1700" i="1" dirty="0">
                <a:solidFill>
                  <a:srgbClr val="FFFF00"/>
                </a:solidFill>
              </a:rPr>
              <a:t>necessary </a:t>
            </a:r>
            <a:r>
              <a:rPr lang="en-GB" sz="1700" i="1" u="sng" dirty="0">
                <a:solidFill>
                  <a:srgbClr val="FFFF00"/>
                </a:solidFill>
              </a:rPr>
              <a:t>and</a:t>
            </a:r>
            <a:r>
              <a:rPr lang="en-GB" sz="1700" dirty="0">
                <a:solidFill>
                  <a:srgbClr val="FFFF00"/>
                </a:solidFill>
              </a:rPr>
              <a:t> </a:t>
            </a:r>
            <a:r>
              <a:rPr lang="en-GB" sz="1700" i="1" dirty="0">
                <a:solidFill>
                  <a:srgbClr val="FFFF00"/>
                </a:solidFill>
              </a:rPr>
              <a:t>sufficient</a:t>
            </a:r>
            <a:r>
              <a:rPr lang="en-GB" sz="1700" dirty="0">
                <a:solidFill>
                  <a:srgbClr val="FFFF00"/>
                </a:solidFill>
              </a:rPr>
              <a:t> condition for credibility.  For more on these points, see 20Q §7.</a:t>
            </a:r>
          </a:p>
        </p:txBody>
      </p:sp>
    </p:spTree>
    <p:extLst>
      <p:ext uri="{BB962C8B-B14F-4D97-AF65-F5344CB8AC3E}">
        <p14:creationId xmlns:p14="http://schemas.microsoft.com/office/powerpoint/2010/main" val="3982253577"/>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F375-50E3-011D-BBD0-F1DA865ADA04}"/>
              </a:ext>
            </a:extLst>
          </p:cNvPr>
          <p:cNvSpPr>
            <a:spLocks noGrp="1"/>
          </p:cNvSpPr>
          <p:nvPr>
            <p:ph type="title"/>
          </p:nvPr>
        </p:nvSpPr>
        <p:spPr>
          <a:xfrm>
            <a:off x="35496" y="133797"/>
            <a:ext cx="8784976" cy="630907"/>
          </a:xfrm>
        </p:spPr>
        <p:txBody>
          <a:bodyPr/>
          <a:lstStyle/>
          <a:p>
            <a:r>
              <a:rPr lang="en-US" sz="4000" dirty="0"/>
              <a:t>“Prior” and “Posterior” Probabilities</a:t>
            </a:r>
            <a:endParaRPr lang="en-GB" sz="4000" dirty="0"/>
          </a:p>
        </p:txBody>
      </p:sp>
      <p:sp>
        <p:nvSpPr>
          <p:cNvPr id="3" name="Content Placeholder 2">
            <a:extLst>
              <a:ext uri="{FF2B5EF4-FFF2-40B4-BE49-F238E27FC236}">
                <a16:creationId xmlns:a16="http://schemas.microsoft.com/office/drawing/2014/main" id="{69C0BD37-B8D2-35F1-4087-6AC7A4D274D3}"/>
              </a:ext>
            </a:extLst>
          </p:cNvPr>
          <p:cNvSpPr>
            <a:spLocks noGrp="1"/>
          </p:cNvSpPr>
          <p:nvPr>
            <p:ph idx="1"/>
          </p:nvPr>
        </p:nvSpPr>
        <p:spPr>
          <a:xfrm>
            <a:off x="107504" y="908719"/>
            <a:ext cx="8640960" cy="5857206"/>
          </a:xfrm>
        </p:spPr>
        <p:txBody>
          <a:bodyPr/>
          <a:lstStyle/>
          <a:p>
            <a:r>
              <a:rPr lang="en-US" sz="2700" dirty="0"/>
              <a:t>These quotations confirm repeatedly what</a:t>
            </a:r>
            <a:r>
              <a:rPr lang="en-US" sz="2700" i="1" dirty="0"/>
              <a:t> </a:t>
            </a:r>
            <a:r>
              <a:rPr lang="en-US" sz="2700" dirty="0"/>
              <a:t>10.6-7 already strongly suggested, that Hume considers </a:t>
            </a:r>
            <a:r>
              <a:rPr lang="en-US" sz="2700" i="1" dirty="0">
                <a:solidFill>
                  <a:srgbClr val="00B0F0"/>
                </a:solidFill>
              </a:rPr>
              <a:t>the overall credibility</a:t>
            </a:r>
            <a:r>
              <a:rPr lang="en-US" sz="2700" dirty="0"/>
              <a:t> to result from </a:t>
            </a:r>
            <a:r>
              <a:rPr lang="en-US" sz="2700" i="1" dirty="0"/>
              <a:t>a contest of strength between two distinct “arguments” or “probabilities”.</a:t>
            </a:r>
            <a:endParaRPr lang="en-GB" sz="2700" dirty="0"/>
          </a:p>
        </p:txBody>
      </p:sp>
      <p:sp>
        <p:nvSpPr>
          <p:cNvPr id="4" name="Slide Number Placeholder 3">
            <a:extLst>
              <a:ext uri="{FF2B5EF4-FFF2-40B4-BE49-F238E27FC236}">
                <a16:creationId xmlns:a16="http://schemas.microsoft.com/office/drawing/2014/main" id="{DDEEA635-0EA5-455E-6692-C1E77D334844}"/>
              </a:ext>
            </a:extLst>
          </p:cNvPr>
          <p:cNvSpPr>
            <a:spLocks noGrp="1"/>
          </p:cNvSpPr>
          <p:nvPr>
            <p:ph type="sldNum" sz="quarter" idx="10"/>
          </p:nvPr>
        </p:nvSpPr>
        <p:spPr/>
        <p:txBody>
          <a:bodyPr/>
          <a:lstStyle/>
          <a:p>
            <a:fld id="{A225CB94-AD20-425B-A5DE-39C6EF4A85FE}" type="slidenum">
              <a:rPr lang="en-US" smtClean="0"/>
              <a:pPr/>
              <a:t>22</a:t>
            </a:fld>
            <a:endParaRPr lang="en-US" dirty="0"/>
          </a:p>
        </p:txBody>
      </p:sp>
      <p:sp>
        <p:nvSpPr>
          <p:cNvPr id="5" name="AutoShape 2">
            <a:extLst>
              <a:ext uri="{FF2B5EF4-FFF2-40B4-BE49-F238E27FC236}">
                <a16:creationId xmlns:a16="http://schemas.microsoft.com/office/drawing/2014/main" id="{B4815868-752C-03C8-D211-BF4FE5D549C2}"/>
              </a:ext>
            </a:extLst>
          </p:cNvPr>
          <p:cNvSpPr>
            <a:spLocks noChangeArrowheads="1"/>
          </p:cNvSpPr>
          <p:nvPr/>
        </p:nvSpPr>
        <p:spPr bwMode="auto">
          <a:xfrm>
            <a:off x="2673749" y="4077344"/>
            <a:ext cx="3456383" cy="2520008"/>
          </a:xfrm>
          <a:prstGeom prst="roundRect">
            <a:avLst>
              <a:gd name="adj" fmla="val 16667"/>
            </a:avLst>
          </a:prstGeom>
          <a:solidFill>
            <a:srgbClr val="FFFFFF"/>
          </a:solidFill>
          <a:ln w="12700" cap="sq">
            <a:solidFill>
              <a:schemeClr val="tx1"/>
            </a:solidFill>
            <a:round/>
            <a:headEnd type="none" w="sm" len="sm"/>
            <a:tailEnd type="none" w="sm" len="sm"/>
          </a:ln>
          <a:effectLst/>
        </p:spPr>
        <p:txBody>
          <a:bodyPr wrap="none" anchor="ctr"/>
          <a:lstStyle/>
          <a:p>
            <a:endParaRPr lang="en-GB"/>
          </a:p>
        </p:txBody>
      </p:sp>
      <p:pic>
        <p:nvPicPr>
          <p:cNvPr id="6" name="Picture 3" descr="scales">
            <a:extLst>
              <a:ext uri="{FF2B5EF4-FFF2-40B4-BE49-F238E27FC236}">
                <a16:creationId xmlns:a16="http://schemas.microsoft.com/office/drawing/2014/main" id="{B71C49B1-A815-55E2-F7CC-508070E0B37B}"/>
              </a:ext>
            </a:extLst>
          </p:cNvPr>
          <p:cNvPicPr>
            <a:picLocks noChangeAspect="1" noChangeArrowheads="1"/>
          </p:cNvPicPr>
          <p:nvPr/>
        </p:nvPicPr>
        <p:blipFill>
          <a:blip r:embed="rId2" cstate="print"/>
          <a:srcRect/>
          <a:stretch>
            <a:fillRect/>
          </a:stretch>
        </p:blipFill>
        <p:spPr bwMode="auto">
          <a:xfrm>
            <a:off x="2817764" y="4221360"/>
            <a:ext cx="3142382" cy="2232248"/>
          </a:xfrm>
          <a:prstGeom prst="rect">
            <a:avLst/>
          </a:prstGeom>
          <a:noFill/>
          <a:ln w="9525">
            <a:noFill/>
            <a:miter lim="800000"/>
            <a:headEnd/>
            <a:tailEnd/>
          </a:ln>
          <a:effectLst/>
        </p:spPr>
      </p:pic>
      <p:sp>
        <p:nvSpPr>
          <p:cNvPr id="7" name="Line 7">
            <a:extLst>
              <a:ext uri="{FF2B5EF4-FFF2-40B4-BE49-F238E27FC236}">
                <a16:creationId xmlns:a16="http://schemas.microsoft.com/office/drawing/2014/main" id="{A8600866-E3D0-D5E7-4B54-D5E207BE1414}"/>
              </a:ext>
            </a:extLst>
          </p:cNvPr>
          <p:cNvSpPr>
            <a:spLocks noChangeShapeType="1"/>
          </p:cNvSpPr>
          <p:nvPr/>
        </p:nvSpPr>
        <p:spPr bwMode="auto">
          <a:xfrm flipH="1">
            <a:off x="3970215" y="3933328"/>
            <a:ext cx="792162" cy="0"/>
          </a:xfrm>
          <a:prstGeom prst="line">
            <a:avLst/>
          </a:prstGeom>
          <a:noFill/>
          <a:ln w="38100" cap="sq">
            <a:solidFill>
              <a:srgbClr val="00B0F0"/>
            </a:solidFill>
            <a:round/>
            <a:headEnd type="none" w="sm" len="sm"/>
            <a:tailEnd type="triangle" w="lg" len="lg"/>
          </a:ln>
          <a:effectLst/>
        </p:spPr>
        <p:txBody>
          <a:bodyPr wrap="none"/>
          <a:lstStyle/>
          <a:p>
            <a:endParaRPr lang="en-GB"/>
          </a:p>
        </p:txBody>
      </p:sp>
      <p:sp>
        <p:nvSpPr>
          <p:cNvPr id="8" name="Text Box 8">
            <a:extLst>
              <a:ext uri="{FF2B5EF4-FFF2-40B4-BE49-F238E27FC236}">
                <a16:creationId xmlns:a16="http://schemas.microsoft.com/office/drawing/2014/main" id="{676BFBE6-72FB-82A0-CCF6-0A0C13EE482F}"/>
              </a:ext>
            </a:extLst>
          </p:cNvPr>
          <p:cNvSpPr txBox="1">
            <a:spLocks noChangeArrowheads="1"/>
          </p:cNvSpPr>
          <p:nvPr/>
        </p:nvSpPr>
        <p:spPr bwMode="auto">
          <a:xfrm>
            <a:off x="3537844" y="2958315"/>
            <a:ext cx="1728192" cy="830997"/>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en-GB" sz="2400" dirty="0">
                <a:solidFill>
                  <a:srgbClr val="00B0F0"/>
                </a:solidFill>
              </a:rPr>
              <a:t>“Posterior”</a:t>
            </a:r>
            <a:br>
              <a:rPr lang="en-GB" sz="2400" dirty="0">
                <a:solidFill>
                  <a:srgbClr val="00B0F0"/>
                </a:solidFill>
              </a:rPr>
            </a:br>
            <a:r>
              <a:rPr lang="en-GB" sz="2400" dirty="0">
                <a:solidFill>
                  <a:srgbClr val="00B0F0"/>
                </a:solidFill>
              </a:rPr>
              <a:t>Credibility</a:t>
            </a:r>
          </a:p>
        </p:txBody>
      </p:sp>
      <p:sp>
        <p:nvSpPr>
          <p:cNvPr id="9" name="Text Box 8">
            <a:extLst>
              <a:ext uri="{FF2B5EF4-FFF2-40B4-BE49-F238E27FC236}">
                <a16:creationId xmlns:a16="http://schemas.microsoft.com/office/drawing/2014/main" id="{D91195F3-1EAD-F38D-1AA3-F9C6963CBFDE}"/>
              </a:ext>
            </a:extLst>
          </p:cNvPr>
          <p:cNvSpPr txBox="1">
            <a:spLocks noChangeArrowheads="1"/>
          </p:cNvSpPr>
          <p:nvPr/>
        </p:nvSpPr>
        <p:spPr bwMode="auto">
          <a:xfrm>
            <a:off x="251520" y="2925216"/>
            <a:ext cx="2016224" cy="2308324"/>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en-GB" sz="2400" dirty="0">
                <a:solidFill>
                  <a:srgbClr val="00B050"/>
                </a:solidFill>
              </a:rPr>
              <a:t>“Prior” Argument, Proof, or Probability in Favour of the Testimony</a:t>
            </a:r>
          </a:p>
        </p:txBody>
      </p:sp>
      <p:sp>
        <p:nvSpPr>
          <p:cNvPr id="10" name="Line 5">
            <a:extLst>
              <a:ext uri="{FF2B5EF4-FFF2-40B4-BE49-F238E27FC236}">
                <a16:creationId xmlns:a16="http://schemas.microsoft.com/office/drawing/2014/main" id="{DF95B892-13AC-4CBF-67F7-E7639A6E5C00}"/>
              </a:ext>
            </a:extLst>
          </p:cNvPr>
          <p:cNvSpPr>
            <a:spLocks noChangeShapeType="1"/>
          </p:cNvSpPr>
          <p:nvPr/>
        </p:nvSpPr>
        <p:spPr bwMode="auto">
          <a:xfrm>
            <a:off x="2098082" y="3933328"/>
            <a:ext cx="1367556" cy="1707631"/>
          </a:xfrm>
          <a:prstGeom prst="line">
            <a:avLst/>
          </a:prstGeom>
          <a:noFill/>
          <a:ln w="38100" cap="sq">
            <a:solidFill>
              <a:srgbClr val="00B050"/>
            </a:solidFill>
            <a:round/>
            <a:headEnd type="none" w="sm" len="sm"/>
            <a:tailEnd type="triangle" w="lg" len="lg"/>
          </a:ln>
          <a:effectLst/>
        </p:spPr>
        <p:txBody>
          <a:bodyPr wrap="none"/>
          <a:lstStyle/>
          <a:p>
            <a:endParaRPr lang="en-GB"/>
          </a:p>
        </p:txBody>
      </p:sp>
      <p:sp>
        <p:nvSpPr>
          <p:cNvPr id="11" name="Line 6">
            <a:extLst>
              <a:ext uri="{FF2B5EF4-FFF2-40B4-BE49-F238E27FC236}">
                <a16:creationId xmlns:a16="http://schemas.microsoft.com/office/drawing/2014/main" id="{CC83AF63-8699-B4CC-00EB-26942ACC6D43}"/>
              </a:ext>
            </a:extLst>
          </p:cNvPr>
          <p:cNvSpPr>
            <a:spLocks noChangeShapeType="1"/>
          </p:cNvSpPr>
          <p:nvPr/>
        </p:nvSpPr>
        <p:spPr bwMode="auto">
          <a:xfrm flipH="1">
            <a:off x="5363888" y="3933328"/>
            <a:ext cx="1440359" cy="1689132"/>
          </a:xfrm>
          <a:prstGeom prst="line">
            <a:avLst/>
          </a:prstGeom>
          <a:noFill/>
          <a:ln w="38100" cap="sq">
            <a:solidFill>
              <a:srgbClr val="FF00FF"/>
            </a:solidFill>
            <a:round/>
            <a:headEnd type="none" w="sm" len="sm"/>
            <a:tailEnd type="triangle" w="lg" len="lg"/>
          </a:ln>
          <a:effectLst/>
        </p:spPr>
        <p:txBody>
          <a:bodyPr wrap="none"/>
          <a:lstStyle/>
          <a:p>
            <a:endParaRPr lang="en-GB"/>
          </a:p>
        </p:txBody>
      </p:sp>
      <p:sp>
        <p:nvSpPr>
          <p:cNvPr id="12" name="Text Box 8">
            <a:extLst>
              <a:ext uri="{FF2B5EF4-FFF2-40B4-BE49-F238E27FC236}">
                <a16:creationId xmlns:a16="http://schemas.microsoft.com/office/drawing/2014/main" id="{C968ABA1-C286-367E-0539-8877A21F0ADF}"/>
              </a:ext>
            </a:extLst>
          </p:cNvPr>
          <p:cNvSpPr txBox="1">
            <a:spLocks noChangeArrowheads="1"/>
          </p:cNvSpPr>
          <p:nvPr/>
        </p:nvSpPr>
        <p:spPr bwMode="auto">
          <a:xfrm>
            <a:off x="6732240" y="2925216"/>
            <a:ext cx="1728192" cy="2308324"/>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en-GB" sz="2400" dirty="0">
                <a:solidFill>
                  <a:srgbClr val="FF00FF"/>
                </a:solidFill>
              </a:rPr>
              <a:t>“Prior” Argument, Proof, or Probability Against the Miracle</a:t>
            </a:r>
          </a:p>
        </p:txBody>
      </p:sp>
      <p:sp>
        <p:nvSpPr>
          <p:cNvPr id="13" name="Text Box 8">
            <a:extLst>
              <a:ext uri="{FF2B5EF4-FFF2-40B4-BE49-F238E27FC236}">
                <a16:creationId xmlns:a16="http://schemas.microsoft.com/office/drawing/2014/main" id="{439730C7-4E81-4B19-76AD-A4FD1D2BD879}"/>
              </a:ext>
            </a:extLst>
          </p:cNvPr>
          <p:cNvSpPr txBox="1">
            <a:spLocks noChangeArrowheads="1"/>
          </p:cNvSpPr>
          <p:nvPr/>
        </p:nvSpPr>
        <p:spPr bwMode="auto">
          <a:xfrm>
            <a:off x="6372200" y="5458579"/>
            <a:ext cx="2592288" cy="1138773"/>
          </a:xfrm>
          <a:prstGeom prst="rect">
            <a:avLst/>
          </a:prstGeom>
          <a:noFill/>
          <a:ln w="12700" cap="sq">
            <a:solidFill>
              <a:srgbClr val="FFFF00"/>
            </a:solidFill>
            <a:miter lim="800000"/>
            <a:headEnd type="none" w="sm" len="sm"/>
            <a:tailEnd type="none" w="sm" len="sm"/>
          </a:ln>
          <a:effectLst/>
        </p:spPr>
        <p:txBody>
          <a:bodyPr wrap="square">
            <a:spAutoFit/>
          </a:bodyPr>
          <a:lstStyle/>
          <a:p>
            <a:pPr algn="ctr">
              <a:spcBef>
                <a:spcPct val="50000"/>
              </a:spcBef>
            </a:pPr>
            <a:r>
              <a:rPr lang="en-GB" sz="1700" dirty="0">
                <a:solidFill>
                  <a:srgbClr val="FFFF00"/>
                </a:solidFill>
              </a:rPr>
              <a:t>Obviously, “prior” and “posterior” are not here understood in the way of Bayes’ theorem (1763)</a:t>
            </a:r>
          </a:p>
        </p:txBody>
      </p:sp>
    </p:spTree>
    <p:extLst>
      <p:ext uri="{BB962C8B-B14F-4D97-AF65-F5344CB8AC3E}">
        <p14:creationId xmlns:p14="http://schemas.microsoft.com/office/powerpoint/2010/main" val="341798683"/>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10"/>
          </p:nvPr>
        </p:nvSpPr>
        <p:spPr/>
        <p:txBody>
          <a:bodyPr/>
          <a:lstStyle/>
          <a:p>
            <a:fld id="{17D5D8C0-42D5-4461-B546-7A5A0B45A7FB}" type="slidenum">
              <a:rPr lang="en-US"/>
              <a:pPr/>
              <a:t>23</a:t>
            </a:fld>
            <a:endParaRPr lang="en-US"/>
          </a:p>
        </p:txBody>
      </p:sp>
      <p:sp>
        <p:nvSpPr>
          <p:cNvPr id="481282" name="AutoShape 2"/>
          <p:cNvSpPr>
            <a:spLocks noChangeArrowheads="1"/>
          </p:cNvSpPr>
          <p:nvPr/>
        </p:nvSpPr>
        <p:spPr bwMode="auto">
          <a:xfrm>
            <a:off x="1692275" y="2492375"/>
            <a:ext cx="5975350" cy="4176713"/>
          </a:xfrm>
          <a:prstGeom prst="roundRect">
            <a:avLst>
              <a:gd name="adj" fmla="val 16667"/>
            </a:avLst>
          </a:prstGeom>
          <a:solidFill>
            <a:srgbClr val="FFFFFF"/>
          </a:solidFill>
          <a:ln w="12700" cap="sq">
            <a:solidFill>
              <a:schemeClr val="tx1"/>
            </a:solidFill>
            <a:round/>
            <a:headEnd type="none" w="sm" len="sm"/>
            <a:tailEnd type="none" w="sm" len="sm"/>
          </a:ln>
          <a:effectLst/>
        </p:spPr>
        <p:txBody>
          <a:bodyPr wrap="none" anchor="ctr"/>
          <a:lstStyle/>
          <a:p>
            <a:endParaRPr lang="en-GB"/>
          </a:p>
        </p:txBody>
      </p:sp>
      <p:pic>
        <p:nvPicPr>
          <p:cNvPr id="481283" name="Picture 3" descr="scales"/>
          <p:cNvPicPr>
            <a:picLocks noGrp="1" noChangeAspect="1" noChangeArrowheads="1"/>
          </p:cNvPicPr>
          <p:nvPr>
            <p:ph/>
          </p:nvPr>
        </p:nvPicPr>
        <p:blipFill>
          <a:blip r:embed="rId2" cstate="print"/>
          <a:srcRect/>
          <a:stretch>
            <a:fillRect/>
          </a:stretch>
        </p:blipFill>
        <p:spPr>
          <a:xfrm>
            <a:off x="2555875" y="3146425"/>
            <a:ext cx="4248150" cy="3378200"/>
          </a:xfrm>
          <a:noFill/>
          <a:ln/>
        </p:spPr>
      </p:pic>
      <p:sp>
        <p:nvSpPr>
          <p:cNvPr id="481284" name="Text Box 4"/>
          <p:cNvSpPr txBox="1">
            <a:spLocks noChangeArrowheads="1"/>
          </p:cNvSpPr>
          <p:nvPr/>
        </p:nvSpPr>
        <p:spPr bwMode="auto">
          <a:xfrm>
            <a:off x="179388" y="1125538"/>
            <a:ext cx="8964612" cy="1200329"/>
          </a:xfrm>
          <a:prstGeom prst="rect">
            <a:avLst/>
          </a:prstGeom>
          <a:noFill/>
          <a:ln w="12700" cap="sq">
            <a:noFill/>
            <a:miter lim="800000"/>
            <a:headEnd type="none" w="sm" len="sm"/>
            <a:tailEnd type="none" w="sm" len="sm"/>
          </a:ln>
          <a:effectLst/>
        </p:spPr>
        <p:txBody>
          <a:bodyPr>
            <a:spAutoFit/>
          </a:bodyPr>
          <a:lstStyle/>
          <a:p>
            <a:r>
              <a:rPr lang="en-US" sz="2400" dirty="0"/>
              <a:t>     “Posterior” probability that 	“Posterior” probability that</a:t>
            </a:r>
          </a:p>
          <a:p>
            <a:r>
              <a:rPr lang="en-US" sz="2400" dirty="0"/>
              <a:t>     the event </a:t>
            </a:r>
            <a:r>
              <a:rPr lang="en-US" sz="2400" u="sng" dirty="0"/>
              <a:t>happened</a:t>
            </a:r>
            <a:r>
              <a:rPr lang="en-US" sz="2400" dirty="0"/>
              <a:t>,		the event </a:t>
            </a:r>
            <a:r>
              <a:rPr lang="en-US" sz="2400" u="sng" dirty="0"/>
              <a:t>didn’t happen</a:t>
            </a:r>
            <a:r>
              <a:rPr lang="en-US" sz="2400" dirty="0"/>
              <a:t>,</a:t>
            </a:r>
          </a:p>
          <a:p>
            <a:r>
              <a:rPr lang="en-US" sz="2400" dirty="0"/>
              <a:t>     given the testimony		given the testimony</a:t>
            </a:r>
            <a:endParaRPr lang="en-US" sz="2400" u="sng" dirty="0"/>
          </a:p>
        </p:txBody>
      </p:sp>
      <p:sp>
        <p:nvSpPr>
          <p:cNvPr id="481285" name="Line 5"/>
          <p:cNvSpPr>
            <a:spLocks noChangeShapeType="1"/>
          </p:cNvSpPr>
          <p:nvPr/>
        </p:nvSpPr>
        <p:spPr bwMode="auto">
          <a:xfrm>
            <a:off x="2124075" y="2276475"/>
            <a:ext cx="1295400" cy="3168650"/>
          </a:xfrm>
          <a:prstGeom prst="line">
            <a:avLst/>
          </a:prstGeom>
          <a:noFill/>
          <a:ln w="38100" cap="sq">
            <a:solidFill>
              <a:srgbClr val="92D050"/>
            </a:solidFill>
            <a:round/>
            <a:headEnd type="none" w="sm" len="sm"/>
            <a:tailEnd type="triangle" w="lg" len="lg"/>
          </a:ln>
          <a:effectLst/>
        </p:spPr>
        <p:txBody>
          <a:bodyPr wrap="none"/>
          <a:lstStyle/>
          <a:p>
            <a:endParaRPr lang="en-GB"/>
          </a:p>
        </p:txBody>
      </p:sp>
      <p:sp>
        <p:nvSpPr>
          <p:cNvPr id="481286" name="Line 6"/>
          <p:cNvSpPr>
            <a:spLocks noChangeShapeType="1"/>
          </p:cNvSpPr>
          <p:nvPr/>
        </p:nvSpPr>
        <p:spPr bwMode="auto">
          <a:xfrm flipH="1">
            <a:off x="5940425" y="2276475"/>
            <a:ext cx="1152525" cy="3168650"/>
          </a:xfrm>
          <a:prstGeom prst="line">
            <a:avLst/>
          </a:prstGeom>
          <a:noFill/>
          <a:ln w="38100" cap="sq">
            <a:solidFill>
              <a:srgbClr val="FF0000"/>
            </a:solidFill>
            <a:round/>
            <a:headEnd type="none" w="sm" len="sm"/>
            <a:tailEnd type="triangle" w="lg" len="lg"/>
          </a:ln>
          <a:effectLst/>
        </p:spPr>
        <p:txBody>
          <a:bodyPr wrap="none"/>
          <a:lstStyle/>
          <a:p>
            <a:endParaRPr lang="en-GB"/>
          </a:p>
        </p:txBody>
      </p:sp>
      <p:sp>
        <p:nvSpPr>
          <p:cNvPr id="481287" name="Line 7"/>
          <p:cNvSpPr>
            <a:spLocks noChangeShapeType="1"/>
          </p:cNvSpPr>
          <p:nvPr/>
        </p:nvSpPr>
        <p:spPr bwMode="auto">
          <a:xfrm flipH="1">
            <a:off x="4284663" y="2997200"/>
            <a:ext cx="792162" cy="0"/>
          </a:xfrm>
          <a:prstGeom prst="line">
            <a:avLst/>
          </a:prstGeom>
          <a:noFill/>
          <a:ln w="38100" cap="sq">
            <a:solidFill>
              <a:srgbClr val="00B050"/>
            </a:solidFill>
            <a:round/>
            <a:headEnd type="none" w="sm" len="sm"/>
            <a:tailEnd type="triangle" w="lg" len="lg"/>
          </a:ln>
          <a:effectLst/>
        </p:spPr>
        <p:txBody>
          <a:bodyPr wrap="none"/>
          <a:lstStyle/>
          <a:p>
            <a:endParaRPr lang="en-GB"/>
          </a:p>
        </p:txBody>
      </p:sp>
      <p:sp>
        <p:nvSpPr>
          <p:cNvPr id="481288" name="Text Box 8"/>
          <p:cNvSpPr txBox="1">
            <a:spLocks noChangeArrowheads="1"/>
          </p:cNvSpPr>
          <p:nvPr/>
        </p:nvSpPr>
        <p:spPr bwMode="auto">
          <a:xfrm>
            <a:off x="3924300" y="2492375"/>
            <a:ext cx="1584325"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400">
                <a:solidFill>
                  <a:srgbClr val="00B050"/>
                </a:solidFill>
              </a:rPr>
              <a:t>Credibility</a:t>
            </a:r>
          </a:p>
        </p:txBody>
      </p:sp>
      <p:sp>
        <p:nvSpPr>
          <p:cNvPr id="481289" name="Rectangle 9"/>
          <p:cNvSpPr>
            <a:spLocks noChangeArrowheads="1"/>
          </p:cNvSpPr>
          <p:nvPr/>
        </p:nvSpPr>
        <p:spPr bwMode="auto">
          <a:xfrm>
            <a:off x="71884" y="116632"/>
            <a:ext cx="8964612" cy="847725"/>
          </a:xfrm>
          <a:prstGeom prst="rect">
            <a:avLst/>
          </a:prstGeom>
          <a:noFill/>
          <a:ln w="9525">
            <a:noFill/>
            <a:miter lim="800000"/>
            <a:headEnd/>
            <a:tailEnd/>
          </a:ln>
          <a:effectLst/>
        </p:spPr>
        <p:txBody>
          <a:bodyPr anchor="ctr"/>
          <a:lstStyle/>
          <a:p>
            <a:pPr algn="ctr" eaLnBrk="1" hangingPunct="1"/>
            <a:r>
              <a:rPr lang="en-GB" sz="4200">
                <a:solidFill>
                  <a:schemeClr val="tx2"/>
                </a:solidFill>
                <a:effectLst>
                  <a:outerShdw blurRad="38100" dist="38100" dir="2700000" algn="tl">
                    <a:srgbClr val="000000"/>
                  </a:outerShdw>
                </a:effectLst>
              </a:rPr>
              <a:t>The Earman/Hájek </a:t>
            </a:r>
            <a:r>
              <a:rPr lang="en-GB" sz="4200" dirty="0">
                <a:solidFill>
                  <a:schemeClr val="tx2"/>
                </a:solidFill>
                <a:effectLst>
                  <a:outerShdw blurRad="38100" dist="38100" dir="2700000" algn="tl">
                    <a:srgbClr val="000000"/>
                  </a:outerShdw>
                </a:effectLst>
              </a:rPr>
              <a:t>Misinterpretation</a:t>
            </a:r>
            <a:endParaRPr lang="en-US" sz="4200" dirty="0">
              <a:solidFill>
                <a:schemeClr val="tx2"/>
              </a:solidFill>
              <a:effectLst>
                <a:outerShdw blurRad="38100" dist="38100" dir="2700000" algn="tl">
                  <a:srgbClr val="000000"/>
                </a:outerShdw>
              </a:effectLst>
            </a:endParaRP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10ABA77-02DC-4DC4-B6C7-8A81D7D39B7B}" type="slidenum">
              <a:rPr lang="en-US"/>
              <a:pPr/>
              <a:t>24</a:t>
            </a:fld>
            <a:endParaRPr lang="en-US"/>
          </a:p>
        </p:txBody>
      </p:sp>
      <p:sp>
        <p:nvSpPr>
          <p:cNvPr id="440322" name="Rectangle 2"/>
          <p:cNvSpPr>
            <a:spLocks noGrp="1" noChangeArrowheads="1"/>
          </p:cNvSpPr>
          <p:nvPr>
            <p:ph type="title"/>
          </p:nvPr>
        </p:nvSpPr>
        <p:spPr>
          <a:xfrm>
            <a:off x="457200" y="116632"/>
            <a:ext cx="8229600" cy="846931"/>
          </a:xfrm>
        </p:spPr>
        <p:txBody>
          <a:bodyPr/>
          <a:lstStyle/>
          <a:p>
            <a:r>
              <a:rPr lang="en-GB" dirty="0"/>
              <a:t>The Independence Assumption</a:t>
            </a:r>
          </a:p>
        </p:txBody>
      </p:sp>
      <p:sp>
        <p:nvSpPr>
          <p:cNvPr id="440323" name="Rectangle 3"/>
          <p:cNvSpPr>
            <a:spLocks noGrp="1" noChangeArrowheads="1"/>
          </p:cNvSpPr>
          <p:nvPr>
            <p:ph type="body" idx="1"/>
          </p:nvPr>
        </p:nvSpPr>
        <p:spPr>
          <a:xfrm>
            <a:off x="395536" y="1196752"/>
            <a:ext cx="8424936" cy="5544616"/>
          </a:xfrm>
        </p:spPr>
        <p:txBody>
          <a:bodyPr/>
          <a:lstStyle/>
          <a:p>
            <a:r>
              <a:rPr lang="en-GB" sz="2500" dirty="0"/>
              <a:t>Hume’s separation between the “prior” probabilities on each side seems to assume that different “kinds” of testimony “considered apart and in themselves” (specified </a:t>
            </a:r>
            <a:r>
              <a:rPr lang="en-US" sz="2500" dirty="0"/>
              <a:t>in terms of the character and number of the witnesses, their consistency, manner of delivery etc.) carry a different typical probability of truth and falsehood (and can be judged as qualifying as a “proof”, or not) </a:t>
            </a:r>
            <a:r>
              <a:rPr lang="en-US" sz="2500" i="1" dirty="0"/>
              <a:t>independently of the event reported</a:t>
            </a:r>
            <a:r>
              <a:rPr lang="en-US" sz="2500" dirty="0"/>
              <a:t>.</a:t>
            </a:r>
          </a:p>
          <a:p>
            <a:pPr>
              <a:spcBef>
                <a:spcPct val="50000"/>
              </a:spcBef>
            </a:pPr>
            <a:r>
              <a:rPr lang="en-US" sz="2800" dirty="0"/>
              <a:t>Call this </a:t>
            </a:r>
            <a:r>
              <a:rPr lang="en-US" sz="2800" i="1" dirty="0">
                <a:solidFill>
                  <a:srgbClr val="FF7C80"/>
                </a:solidFill>
              </a:rPr>
              <a:t>the Independence Assumption</a:t>
            </a:r>
            <a:r>
              <a:rPr lang="en-US" sz="2800" dirty="0"/>
              <a:t> </a:t>
            </a:r>
            <a:r>
              <a:rPr lang="en-US" sz="2500" dirty="0"/>
              <a:t>(20 Q §8)</a:t>
            </a:r>
            <a:r>
              <a:rPr lang="en-US" sz="2800" dirty="0"/>
              <a:t>.</a:t>
            </a:r>
          </a:p>
          <a:p>
            <a:pPr lvl="1">
              <a:spcBef>
                <a:spcPct val="50000"/>
              </a:spcBef>
            </a:pPr>
            <a:r>
              <a:rPr lang="en-US" sz="2300" dirty="0"/>
              <a:t>But we’ll see that Hume’s Maxim, and his discussions in </a:t>
            </a:r>
            <a:r>
              <a:rPr lang="en-US" sz="2300" i="1" dirty="0"/>
              <a:t>Enquiry</a:t>
            </a:r>
            <a:r>
              <a:rPr lang="en-US" sz="2300" dirty="0"/>
              <a:t> 10 Part 2, suggest that this Assumption can at most involve some sort of </a:t>
            </a:r>
            <a:r>
              <a:rPr lang="en-US" sz="2300" i="1" dirty="0"/>
              <a:t>prima facie</a:t>
            </a:r>
            <a:r>
              <a:rPr lang="en-US" sz="2300" dirty="0"/>
              <a:t> probability, which gets weighed in the balance against other evidence.</a:t>
            </a:r>
            <a:endParaRPr lang="en-GB" sz="2300"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0"/>
          </p:nvPr>
        </p:nvSpPr>
        <p:spPr/>
        <p:txBody>
          <a:bodyPr/>
          <a:lstStyle/>
          <a:p>
            <a:fld id="{02D19B30-B3F3-4CAB-BE9F-C4F0B66027D3}" type="slidenum">
              <a:rPr lang="en-US"/>
              <a:pPr/>
              <a:t>25</a:t>
            </a:fld>
            <a:endParaRPr lang="en-US"/>
          </a:p>
        </p:txBody>
      </p:sp>
      <p:graphicFrame>
        <p:nvGraphicFramePr>
          <p:cNvPr id="507950" name="Group 46"/>
          <p:cNvGraphicFramePr>
            <a:graphicFrameLocks noGrp="1"/>
          </p:cNvGraphicFramePr>
          <p:nvPr>
            <p:extLst>
              <p:ext uri="{D42A27DB-BD31-4B8C-83A1-F6EECF244321}">
                <p14:modId xmlns:p14="http://schemas.microsoft.com/office/powerpoint/2010/main" val="369840009"/>
              </p:ext>
            </p:extLst>
          </p:nvPr>
        </p:nvGraphicFramePr>
        <p:xfrm>
          <a:off x="323850" y="333375"/>
          <a:ext cx="8424863" cy="4328160"/>
        </p:xfrm>
        <a:graphic>
          <a:graphicData uri="http://schemas.openxmlformats.org/drawingml/2006/table">
            <a:tbl>
              <a:tblPr/>
              <a:tblGrid>
                <a:gridCol w="2665413">
                  <a:extLst>
                    <a:ext uri="{9D8B030D-6E8A-4147-A177-3AD203B41FA5}">
                      <a16:colId xmlns:a16="http://schemas.microsoft.com/office/drawing/2014/main" val="20000"/>
                    </a:ext>
                  </a:extLst>
                </a:gridCol>
                <a:gridCol w="2878137">
                  <a:extLst>
                    <a:ext uri="{9D8B030D-6E8A-4147-A177-3AD203B41FA5}">
                      <a16:colId xmlns:a16="http://schemas.microsoft.com/office/drawing/2014/main" val="20001"/>
                    </a:ext>
                  </a:extLst>
                </a:gridCol>
                <a:gridCol w="2881313">
                  <a:extLst>
                    <a:ext uri="{9D8B030D-6E8A-4147-A177-3AD203B41FA5}">
                      <a16:colId xmlns:a16="http://schemas.microsoft.com/office/drawing/2014/main" val="20002"/>
                    </a:ext>
                  </a:extLst>
                </a:gridCol>
              </a:tblGrid>
              <a:tr h="920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800" b="0" i="1" u="none" strike="noStrike" cap="none" normalizeH="0" baseline="0" dirty="0">
                          <a:ln>
                            <a:noFill/>
                          </a:ln>
                          <a:solidFill>
                            <a:schemeClr val="tx1"/>
                          </a:solidFill>
                          <a:effectLst>
                            <a:outerShdw blurRad="38100" dist="38100" dir="2700000" algn="tl">
                              <a:srgbClr val="000000"/>
                            </a:outerShdw>
                          </a:effectLst>
                          <a:latin typeface="Arial" charset="0"/>
                        </a:rPr>
                        <a:t>Hume’s Route</a:t>
                      </a:r>
                      <a:br>
                        <a:rPr kumimoji="0" lang="en-GB" sz="2800" b="0" i="1" u="none" strike="noStrike" cap="none" normalizeH="0" baseline="0" dirty="0">
                          <a:ln>
                            <a:noFill/>
                          </a:ln>
                          <a:solidFill>
                            <a:schemeClr val="tx1"/>
                          </a:solidFill>
                          <a:effectLst>
                            <a:outerShdw blurRad="38100" dist="38100" dir="2700000" algn="tl">
                              <a:srgbClr val="000000"/>
                            </a:outerShdw>
                          </a:effectLst>
                          <a:latin typeface="Arial" charset="0"/>
                        </a:rPr>
                      </a:br>
                      <a:r>
                        <a:rPr kumimoji="0" lang="en-GB" sz="2800" b="0" i="1" u="none" strike="noStrike" cap="none" normalizeH="0" baseline="0" dirty="0">
                          <a:ln>
                            <a:noFill/>
                          </a:ln>
                          <a:solidFill>
                            <a:schemeClr val="tx1"/>
                          </a:solidFill>
                          <a:effectLst>
                            <a:outerShdw blurRad="38100" dist="38100" dir="2700000" algn="tl">
                              <a:srgbClr val="000000"/>
                            </a:outerShdw>
                          </a:effectLst>
                          <a:latin typeface="Arial" charset="0"/>
                        </a:rPr>
                        <a:t>to his Maxim?</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Arial" charset="0"/>
                          <a:cs typeface="Arial" charset="0"/>
                        </a:rPr>
                        <a:t>Testimony</a:t>
                      </a:r>
                      <a:br>
                        <a:rPr kumimoji="0" lang="en-US" sz="2800" b="1" i="0" u="none" strike="noStrike" cap="none" normalizeH="0" baseline="0">
                          <a:ln>
                            <a:noFill/>
                          </a:ln>
                          <a:solidFill>
                            <a:schemeClr val="tx1"/>
                          </a:solidFill>
                          <a:effectLst/>
                          <a:latin typeface="Arial" charset="0"/>
                          <a:cs typeface="Arial" charset="0"/>
                        </a:rPr>
                      </a:br>
                      <a:r>
                        <a:rPr kumimoji="0" lang="en-US" sz="2800" b="1" i="0" u="none" strike="noStrike" cap="none" normalizeH="0" baseline="0">
                          <a:ln>
                            <a:noFill/>
                          </a:ln>
                          <a:solidFill>
                            <a:schemeClr val="tx1"/>
                          </a:solidFill>
                          <a:effectLst/>
                          <a:latin typeface="Arial" charset="0"/>
                          <a:cs typeface="Arial" charset="0"/>
                        </a:rPr>
                        <a:t>is true</a:t>
                      </a:r>
                      <a:endParaRPr kumimoji="0" lang="en-US" sz="2800" b="0" i="0" u="none" strike="noStrike" cap="none" normalizeH="0" baseline="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Courier New" pitchFamily="49" charset="0"/>
                      </a:endParaRPr>
                    </a:p>
                  </a:txBody>
                  <a:tcPr horzOverflow="overflow">
                    <a:lnL>
                      <a:noFill/>
                    </a:lnL>
                    <a:lnR>
                      <a:noFill/>
                    </a:lnR>
                    <a:lnT cap="fla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FF"/>
                          </a:solidFill>
                          <a:effectLst/>
                          <a:latin typeface="Arial" charset="0"/>
                          <a:cs typeface="Arial" charset="0"/>
                        </a:rPr>
                        <a:t>Testimony</a:t>
                      </a:r>
                      <a:br>
                        <a:rPr kumimoji="0" lang="en-US" sz="2800" b="1" i="0" u="none" strike="noStrike" cap="none" normalizeH="0" baseline="0" dirty="0">
                          <a:ln>
                            <a:noFill/>
                          </a:ln>
                          <a:solidFill>
                            <a:srgbClr val="FF00FF"/>
                          </a:solidFill>
                          <a:effectLst/>
                          <a:latin typeface="Arial" charset="0"/>
                          <a:cs typeface="Arial" charset="0"/>
                        </a:rPr>
                      </a:br>
                      <a:r>
                        <a:rPr kumimoji="0" lang="en-US" sz="2800" b="1" i="0" u="none" strike="noStrike" cap="none" normalizeH="0" baseline="0" dirty="0">
                          <a:ln>
                            <a:noFill/>
                          </a:ln>
                          <a:solidFill>
                            <a:srgbClr val="FF00FF"/>
                          </a:solidFill>
                          <a:effectLst/>
                          <a:latin typeface="Arial" charset="0"/>
                          <a:cs typeface="Arial" charset="0"/>
                        </a:rPr>
                        <a:t>is false</a:t>
                      </a:r>
                      <a:endParaRPr kumimoji="0" lang="en-US" sz="2800" b="0" i="0" u="none" strike="noStrike" cap="none" normalizeH="0" baseline="0" dirty="0">
                        <a:ln>
                          <a:noFill/>
                        </a:ln>
                        <a:solidFill>
                          <a:srgbClr val="FF00FF"/>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800" b="0" i="1" u="none" strike="noStrike" cap="none" normalizeH="0" baseline="0" dirty="0">
                        <a:ln>
                          <a:noFill/>
                        </a:ln>
                        <a:solidFill>
                          <a:schemeClr val="tx1"/>
                        </a:solidFill>
                        <a:effectLst/>
                        <a:latin typeface="Courier New" pitchFamily="49" charset="0"/>
                      </a:endParaRPr>
                    </a:p>
                  </a:txBody>
                  <a:tcPr horzOverflow="overflow">
                    <a:lnL>
                      <a:noFill/>
                    </a:lnL>
                    <a:lnR cap="flat">
                      <a:noFill/>
                    </a:lnR>
                    <a:lnT cap="flat">
                      <a:noFill/>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382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33CC33"/>
                          </a:solidFill>
                          <a:effectLst/>
                          <a:latin typeface="Arial" charset="0"/>
                          <a:cs typeface="Arial" charset="0"/>
                        </a:rPr>
                        <a:t>Nature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33CC33"/>
                          </a:solidFill>
                          <a:effectLst/>
                          <a:latin typeface="Arial" charset="0"/>
                          <a:cs typeface="Arial" charset="0"/>
                        </a:rPr>
                        <a:t>is “false”</a:t>
                      </a:r>
                      <a:endParaRPr kumimoji="0" lang="en-US" sz="2800" b="0" i="0" u="none" strike="noStrike" cap="none" normalizeH="0" baseline="0" dirty="0">
                        <a:ln>
                          <a:noFill/>
                        </a:ln>
                        <a:solidFill>
                          <a:srgbClr val="33CC33"/>
                        </a:solidFill>
                        <a:effectLst/>
                        <a:latin typeface="Courier New" pitchFamily="49" charset="0"/>
                      </a:endParaRPr>
                    </a:p>
                  </a:txBody>
                  <a:tcPr horzOverflow="overflow">
                    <a:lnL cap="flat">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1" u="none" strike="noStrike" cap="none" normalizeH="0" baseline="0" dirty="0">
                          <a:ln>
                            <a:noFill/>
                          </a:ln>
                          <a:solidFill>
                            <a:srgbClr val="33CC33"/>
                          </a:solidFill>
                          <a:effectLst/>
                          <a:latin typeface="Arial" charset="0"/>
                          <a:cs typeface="Arial" charset="0"/>
                        </a:rPr>
                        <a:t>true report that M occurred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1" u="none" strike="noStrike" cap="none" normalizeH="0" baseline="0" dirty="0">
                        <a:ln>
                          <a:noFill/>
                        </a:ln>
                        <a:solidFill>
                          <a:srgbClr val="000000"/>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1" u="none" strike="noStrike" cap="none" normalizeH="0" baseline="0" dirty="0">
                          <a:ln>
                            <a:noFill/>
                          </a:ln>
                          <a:solidFill>
                            <a:srgbClr val="000000"/>
                          </a:solidFill>
                          <a:effectLst/>
                          <a:latin typeface="Arial" charset="0"/>
                          <a:cs typeface="Arial" charset="0"/>
                        </a:rPr>
                        <a:t>M occurred</a:t>
                      </a:r>
                      <a:endParaRPr kumimoji="0" lang="en-US" sz="2600" b="1" i="0" u="none" strike="noStrike" cap="none" normalizeH="0" baseline="0" dirty="0">
                        <a:ln>
                          <a:noFill/>
                        </a:ln>
                        <a:solidFill>
                          <a:srgbClr val="000000"/>
                        </a:solidFill>
                        <a:effectLst/>
                        <a:latin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600" b="1" i="0" u="none" strike="noStrike" cap="none" normalizeH="0" baseline="0" dirty="0">
                        <a:ln>
                          <a:noFill/>
                        </a:ln>
                        <a:solidFill>
                          <a:srgbClr val="92D050"/>
                        </a:solidFill>
                        <a:effectLst/>
                        <a:latin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2">
                        <a:lumMod val="50000"/>
                      </a:schemeClr>
                    </a:solidFill>
                  </a:tcPr>
                </a:tc>
                <a:extLst>
                  <a:ext uri="{0D108BD9-81ED-4DB2-BD59-A6C34878D82A}">
                    <a16:rowId xmlns:a16="http://schemas.microsoft.com/office/drawing/2014/main" val="10001"/>
                  </a:ext>
                </a:extLst>
              </a:tr>
              <a:tr h="1349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cs typeface="Arial" charset="0"/>
                        </a:rPr>
                        <a:t>Nature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cs typeface="Arial" charset="0"/>
                        </a:rPr>
                        <a:t>is “true”</a:t>
                      </a:r>
                    </a:p>
                  </a:txBody>
                  <a:tcPr horzOverflow="overflow">
                    <a:lnL cap="flat">
                      <a:noFill/>
                    </a:lnL>
                    <a:lnR w="12700" cap="flat" cmpd="sng" algn="ctr">
                      <a:solidFill>
                        <a:srgbClr val="000000"/>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600" b="1" i="0" u="none" strike="noStrike" cap="none" normalizeH="0" baseline="0" dirty="0">
                        <a:ln>
                          <a:noFill/>
                        </a:ln>
                        <a:solidFill>
                          <a:schemeClr val="tx2">
                            <a:lumMod val="50000"/>
                          </a:schemeClr>
                        </a:solidFill>
                        <a:effectLst/>
                        <a:latin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2">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1" u="none" strike="noStrike" cap="none" normalizeH="0" baseline="0" dirty="0">
                          <a:ln>
                            <a:noFill/>
                          </a:ln>
                          <a:solidFill>
                            <a:srgbClr val="FF00FF"/>
                          </a:solidFill>
                          <a:effectLst/>
                          <a:latin typeface="Arial" charset="0"/>
                          <a:cs typeface="Arial" charset="0"/>
                        </a:rPr>
                        <a:t>false report that M occurred</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300" b="1" i="1" u="none" strike="noStrike" cap="none" normalizeH="0" baseline="0" dirty="0">
                        <a:ln>
                          <a:noFill/>
                        </a:ln>
                        <a:solidFill>
                          <a:srgbClr val="000000"/>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1" u="none" strike="noStrike" cap="none" normalizeH="0" baseline="0" dirty="0">
                          <a:ln>
                            <a:noFill/>
                          </a:ln>
                          <a:solidFill>
                            <a:srgbClr val="000000"/>
                          </a:solidFill>
                          <a:effectLst/>
                          <a:latin typeface="Arial" charset="0"/>
                          <a:cs typeface="Arial" charset="0"/>
                        </a:rPr>
                        <a:t>M did not occur</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bl>
          </a:graphicData>
        </a:graphic>
      </p:graphicFrame>
      <p:sp>
        <p:nvSpPr>
          <p:cNvPr id="507942" name="Rectangle 38"/>
          <p:cNvSpPr>
            <a:spLocks noChangeArrowheads="1"/>
          </p:cNvSpPr>
          <p:nvPr/>
        </p:nvSpPr>
        <p:spPr bwMode="auto">
          <a:xfrm>
            <a:off x="0" y="5013325"/>
            <a:ext cx="8893175" cy="15113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None/>
            </a:pPr>
            <a:r>
              <a:rPr lang="en-US" sz="2600" dirty="0">
                <a:effectLst>
                  <a:outerShdw blurRad="38100" dist="38100" dir="2700000" algn="tl">
                    <a:srgbClr val="000000"/>
                  </a:outerShdw>
                </a:effectLst>
              </a:rPr>
              <a:t>	A “</a:t>
            </a:r>
            <a:r>
              <a:rPr lang="en-US" sz="2600" dirty="0">
                <a:solidFill>
                  <a:srgbClr val="FF00FF"/>
                </a:solidFill>
                <a:effectLst>
                  <a:outerShdw blurRad="38100" dist="38100" dir="2700000" algn="tl">
                    <a:srgbClr val="000000"/>
                  </a:outerShdw>
                </a:effectLst>
              </a:rPr>
              <a:t>false positive</a:t>
            </a:r>
            <a:r>
              <a:rPr lang="en-US" sz="2600" dirty="0">
                <a:effectLst>
                  <a:outerShdw blurRad="38100" dist="38100" dir="2700000" algn="tl">
                    <a:srgbClr val="000000"/>
                  </a:outerShdw>
                </a:effectLst>
              </a:rPr>
              <a:t>” will be less likely than a “</a:t>
            </a:r>
            <a:r>
              <a:rPr lang="en-US" sz="2600" dirty="0">
                <a:solidFill>
                  <a:srgbClr val="33CC33"/>
                </a:solidFill>
                <a:effectLst>
                  <a:outerShdw blurRad="38100" dist="38100" dir="2700000" algn="tl">
                    <a:srgbClr val="000000"/>
                  </a:outerShdw>
                </a:effectLst>
              </a:rPr>
              <a:t>true positive</a:t>
            </a:r>
            <a:r>
              <a:rPr lang="en-US" sz="2600" dirty="0">
                <a:effectLst>
                  <a:outerShdw blurRad="38100" dist="38100" dir="2700000" algn="tl">
                    <a:srgbClr val="000000"/>
                  </a:outerShdw>
                </a:effectLst>
              </a:rPr>
              <a:t>” only if the falsehood of that kind of testimony is even less probable than that kind of event (i.e. Nature’s falsehood). </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57200" y="277813"/>
            <a:ext cx="8229600" cy="990947"/>
          </a:xfrm>
        </p:spPr>
        <p:txBody>
          <a:bodyPr/>
          <a:lstStyle/>
          <a:p>
            <a:pPr>
              <a:defRPr/>
            </a:pPr>
            <a:r>
              <a:rPr lang="en-GB" dirty="0"/>
              <a:t>A Promising Example for Hume</a:t>
            </a:r>
          </a:p>
        </p:txBody>
      </p:sp>
      <p:sp>
        <p:nvSpPr>
          <p:cNvPr id="168963" name="Rectangle 3"/>
          <p:cNvSpPr>
            <a:spLocks noGrp="1" noChangeArrowheads="1"/>
          </p:cNvSpPr>
          <p:nvPr>
            <p:ph type="body" idx="1"/>
          </p:nvPr>
        </p:nvSpPr>
        <p:spPr>
          <a:xfrm>
            <a:off x="457200" y="1412776"/>
            <a:ext cx="8229600" cy="5184874"/>
          </a:xfrm>
        </p:spPr>
        <p:txBody>
          <a:bodyPr/>
          <a:lstStyle/>
          <a:p>
            <a:pPr>
              <a:defRPr/>
            </a:pPr>
            <a:r>
              <a:rPr lang="en-GB" sz="3000" dirty="0"/>
              <a:t>I am concerned about a genetic disease that becomes apparent only in old age, and afflicts one in a million of the population.</a:t>
            </a:r>
          </a:p>
          <a:p>
            <a:pPr>
              <a:spcBef>
                <a:spcPts val="1800"/>
              </a:spcBef>
              <a:defRPr/>
            </a:pPr>
            <a:r>
              <a:rPr lang="en-GB" sz="3000" dirty="0"/>
              <a:t>I therefore take a test, which has a 99.9% chance of correctly reporting one’s genetic disease state.  It comes out positive! </a:t>
            </a:r>
          </a:p>
          <a:p>
            <a:pPr>
              <a:spcBef>
                <a:spcPts val="1800"/>
              </a:spcBef>
              <a:defRPr/>
            </a:pPr>
            <a:r>
              <a:rPr lang="en-GB" sz="3000" dirty="0"/>
              <a:t>Hume asks:</a:t>
            </a:r>
          </a:p>
          <a:p>
            <a:pPr lvl="1">
              <a:buFontTx/>
              <a:buNone/>
              <a:defRPr/>
            </a:pPr>
            <a:r>
              <a:rPr lang="en-GB" sz="3000" dirty="0"/>
              <a:t>	“Would the falsehood of the test be more surprising than your having the disease?”</a:t>
            </a:r>
          </a:p>
        </p:txBody>
      </p:sp>
      <p:sp>
        <p:nvSpPr>
          <p:cNvPr id="168967" name="Text Box 7"/>
          <p:cNvSpPr txBox="1">
            <a:spLocks noChangeArrowheads="1"/>
          </p:cNvSpPr>
          <p:nvPr/>
        </p:nvSpPr>
        <p:spPr bwMode="auto">
          <a:xfrm>
            <a:off x="7164388" y="3935413"/>
            <a:ext cx="936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GB" sz="6000">
                <a:effectLst>
                  <a:outerShdw blurRad="38100" dist="38100" dir="2700000" algn="tl">
                    <a:srgbClr val="000000"/>
                  </a:outerShdw>
                </a:effectLst>
                <a:sym typeface="Wingdings" pitchFamily="2" charset="2"/>
              </a:rPr>
              <a:t></a:t>
            </a:r>
          </a:p>
        </p:txBody>
      </p:sp>
      <p:sp>
        <p:nvSpPr>
          <p:cNvPr id="2" name="Slide Number Placeholder 3">
            <a:extLst>
              <a:ext uri="{FF2B5EF4-FFF2-40B4-BE49-F238E27FC236}">
                <a16:creationId xmlns:a16="http://schemas.microsoft.com/office/drawing/2014/main" id="{8550D38C-4DB5-7393-8EC4-976C09EE96D8}"/>
              </a:ext>
            </a:extLst>
          </p:cNvPr>
          <p:cNvSpPr>
            <a:spLocks noGrp="1"/>
          </p:cNvSpPr>
          <p:nvPr>
            <p:ph type="sldNum" sz="quarter" idx="10"/>
          </p:nvPr>
        </p:nvSpPr>
        <p:spPr>
          <a:xfrm>
            <a:off x="468313" y="6308725"/>
            <a:ext cx="2133600" cy="457200"/>
          </a:xfrm>
        </p:spPr>
        <p:txBody>
          <a:bodyPr/>
          <a:lstStyle/>
          <a:p>
            <a:fld id="{A225CB94-AD20-425B-A5DE-39C6EF4A85FE}" type="slidenum">
              <a:rPr lang="en-US" smtClean="0"/>
              <a:pPr/>
              <a:t>26</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8963">
                                            <p:txEl>
                                              <p:pRg st="2" end="2"/>
                                            </p:txEl>
                                          </p:spTgt>
                                        </p:tgtEl>
                                        <p:attrNameLst>
                                          <p:attrName>style.visibility</p:attrName>
                                        </p:attrNameLst>
                                      </p:cBhvr>
                                      <p:to>
                                        <p:strVal val="visible"/>
                                      </p:to>
                                    </p:set>
                                    <p:animEffect transition="in" filter="checkerboard(across)">
                                      <p:cBhvr>
                                        <p:cTn id="7" dur="500"/>
                                        <p:tgtEl>
                                          <p:spTgt spid="16896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8963">
                                            <p:txEl>
                                              <p:pRg st="3" end="3"/>
                                            </p:txEl>
                                          </p:spTgt>
                                        </p:tgtEl>
                                        <p:attrNameLst>
                                          <p:attrName>style.visibility</p:attrName>
                                        </p:attrNameLst>
                                      </p:cBhvr>
                                      <p:to>
                                        <p:strVal val="visible"/>
                                      </p:to>
                                    </p:set>
                                    <p:animEffect transition="in" filter="checkerboard(across)">
                                      <p:cBhvr>
                                        <p:cTn id="10"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77813"/>
            <a:ext cx="8229600" cy="990947"/>
          </a:xfrm>
        </p:spPr>
        <p:txBody>
          <a:bodyPr/>
          <a:lstStyle/>
          <a:p>
            <a:pPr>
              <a:defRPr/>
            </a:pPr>
            <a:r>
              <a:rPr lang="en-GB" sz="4000" dirty="0"/>
              <a:t>Probability and the Diagnostic Test</a:t>
            </a:r>
          </a:p>
        </p:txBody>
      </p:sp>
      <p:sp>
        <p:nvSpPr>
          <p:cNvPr id="130051" name="Rectangle 3"/>
          <p:cNvSpPr>
            <a:spLocks noGrp="1" noChangeArrowheads="1"/>
          </p:cNvSpPr>
          <p:nvPr>
            <p:ph type="body" idx="1"/>
          </p:nvPr>
        </p:nvSpPr>
        <p:spPr>
          <a:xfrm>
            <a:off x="457200" y="1484313"/>
            <a:ext cx="8291513" cy="5113337"/>
          </a:xfrm>
        </p:spPr>
        <p:txBody>
          <a:bodyPr/>
          <a:lstStyle/>
          <a:p>
            <a:pPr>
              <a:defRPr/>
            </a:pPr>
            <a:r>
              <a:rPr lang="en-GB" sz="2800" dirty="0"/>
              <a:t>Probability of the disease = 1 in 1,000,000</a:t>
            </a:r>
          </a:p>
          <a:p>
            <a:pPr>
              <a:defRPr/>
            </a:pPr>
            <a:r>
              <a:rPr lang="en-GB" sz="2800" dirty="0"/>
              <a:t>Probability of false test = 0.1% (1 in 1,000)</a:t>
            </a:r>
          </a:p>
          <a:p>
            <a:pPr>
              <a:defRPr/>
            </a:pPr>
            <a:r>
              <a:rPr lang="en-GB" sz="2800" dirty="0"/>
              <a:t>Take 1,000,000,000 people of whom:</a:t>
            </a:r>
          </a:p>
          <a:p>
            <a:pPr marL="0" indent="0">
              <a:buFont typeface="Wingdings" pitchFamily="2" charset="2"/>
              <a:buNone/>
              <a:defRPr/>
            </a:pPr>
            <a:endParaRPr lang="en-GB" sz="600" dirty="0"/>
          </a:p>
          <a:p>
            <a:pPr marL="0" indent="0">
              <a:buFont typeface="Wingdings" pitchFamily="2" charset="2"/>
              <a:buNone/>
              <a:defRPr/>
            </a:pPr>
            <a:r>
              <a:rPr lang="en-GB" sz="2500" dirty="0"/>
              <a:t>      </a:t>
            </a:r>
            <a:r>
              <a:rPr lang="en-GB" sz="2500" dirty="0">
                <a:solidFill>
                  <a:schemeClr val="accent1">
                    <a:lumMod val="60000"/>
                    <a:lumOff val="40000"/>
                  </a:schemeClr>
                </a:solidFill>
              </a:rPr>
              <a:t>1,000</a:t>
            </a:r>
            <a:r>
              <a:rPr lang="en-GB" sz="2500" dirty="0"/>
              <a:t> have the disease</a:t>
            </a:r>
          </a:p>
          <a:p>
            <a:pPr marL="0" indent="0">
              <a:buFont typeface="Wingdings" pitchFamily="2" charset="2"/>
              <a:buNone/>
              <a:defRPr/>
            </a:pPr>
            <a:r>
              <a:rPr lang="en-GB" sz="2500" dirty="0"/>
              <a:t>      99.9% of them test positive: </a:t>
            </a:r>
            <a:r>
              <a:rPr lang="en-GB" sz="2500" dirty="0">
                <a:solidFill>
                  <a:srgbClr val="92D050"/>
                </a:solidFill>
              </a:rPr>
              <a:t>999 true positives </a:t>
            </a:r>
          </a:p>
          <a:p>
            <a:pPr marL="0" indent="0">
              <a:buFont typeface="Wingdings" pitchFamily="2" charset="2"/>
              <a:buNone/>
              <a:defRPr/>
            </a:pPr>
            <a:r>
              <a:rPr lang="en-GB" sz="1200" dirty="0"/>
              <a:t>	</a:t>
            </a:r>
            <a:endParaRPr lang="en-GB" sz="1200" i="1" dirty="0"/>
          </a:p>
          <a:p>
            <a:pPr marL="0" indent="0">
              <a:buFont typeface="Wingdings" pitchFamily="2" charset="2"/>
              <a:buNone/>
              <a:defRPr/>
            </a:pPr>
            <a:r>
              <a:rPr lang="en-GB" sz="2500" i="1" dirty="0"/>
              <a:t>      </a:t>
            </a:r>
            <a:r>
              <a:rPr lang="en-GB" sz="2500" dirty="0">
                <a:solidFill>
                  <a:schemeClr val="accent1">
                    <a:lumMod val="60000"/>
                    <a:lumOff val="40000"/>
                  </a:schemeClr>
                </a:solidFill>
              </a:rPr>
              <a:t>999,999,000</a:t>
            </a:r>
            <a:r>
              <a:rPr lang="en-GB" sz="2500" dirty="0"/>
              <a:t> do not have the disease</a:t>
            </a:r>
          </a:p>
          <a:p>
            <a:pPr marL="0" indent="0">
              <a:buFont typeface="Wingdings" pitchFamily="2" charset="2"/>
              <a:buNone/>
              <a:defRPr/>
            </a:pPr>
            <a:r>
              <a:rPr lang="en-GB" sz="2500" dirty="0"/>
              <a:t>      0.01% of them test positive: </a:t>
            </a:r>
            <a:r>
              <a:rPr lang="en-GB" sz="2500" dirty="0">
                <a:solidFill>
                  <a:srgbClr val="FF00FF"/>
                </a:solidFill>
              </a:rPr>
              <a:t>999,999 false positives</a:t>
            </a:r>
          </a:p>
          <a:p>
            <a:pPr marL="0" indent="0">
              <a:buFont typeface="Wingdings" pitchFamily="2" charset="2"/>
              <a:buNone/>
              <a:defRPr/>
            </a:pPr>
            <a:endParaRPr lang="en-GB" sz="1200" dirty="0"/>
          </a:p>
          <a:p>
            <a:pPr>
              <a:defRPr/>
            </a:pPr>
            <a:r>
              <a:rPr lang="en-GB" sz="2800" dirty="0"/>
              <a:t>Probability I have it is 999,999</a:t>
            </a:r>
            <a:r>
              <a:rPr lang="en-GB" sz="1200" dirty="0"/>
              <a:t> </a:t>
            </a:r>
            <a:r>
              <a:rPr lang="en-GB" sz="2800" dirty="0"/>
              <a:t>:</a:t>
            </a:r>
            <a:r>
              <a:rPr lang="en-GB" sz="1200" dirty="0"/>
              <a:t> </a:t>
            </a:r>
            <a:r>
              <a:rPr lang="en-GB" sz="2800" dirty="0"/>
              <a:t>999 = 1,001</a:t>
            </a:r>
            <a:r>
              <a:rPr lang="en-GB" sz="1200" dirty="0"/>
              <a:t> </a:t>
            </a:r>
            <a:r>
              <a:rPr lang="en-GB" sz="2800" dirty="0"/>
              <a:t>:</a:t>
            </a:r>
            <a:r>
              <a:rPr lang="en-GB" sz="1200" dirty="0"/>
              <a:t> </a:t>
            </a:r>
            <a:r>
              <a:rPr lang="en-GB" sz="2800" dirty="0"/>
              <a:t>1</a:t>
            </a:r>
            <a:br>
              <a:rPr lang="en-GB" sz="2800" dirty="0"/>
            </a:br>
            <a:r>
              <a:rPr lang="en-GB" sz="2600" dirty="0"/>
              <a:t>(i.e. 1 in 1,002 or a bit less than 0.1%)</a:t>
            </a:r>
            <a:r>
              <a:rPr lang="en-GB" sz="2800" dirty="0"/>
              <a:t>.</a:t>
            </a:r>
          </a:p>
          <a:p>
            <a:pPr>
              <a:defRPr/>
            </a:pPr>
            <a:endParaRPr lang="en-GB" sz="3000" dirty="0"/>
          </a:p>
          <a:p>
            <a:pPr marL="0" indent="0">
              <a:buFont typeface="Wingdings" pitchFamily="2" charset="2"/>
              <a:buNone/>
              <a:defRPr/>
            </a:pPr>
            <a:endParaRPr lang="en-GB" sz="2400" dirty="0">
              <a:solidFill>
                <a:srgbClr val="FF7C80"/>
              </a:solidFill>
            </a:endParaRPr>
          </a:p>
        </p:txBody>
      </p:sp>
      <p:sp>
        <p:nvSpPr>
          <p:cNvPr id="2" name="Slide Number Placeholder 3">
            <a:extLst>
              <a:ext uri="{FF2B5EF4-FFF2-40B4-BE49-F238E27FC236}">
                <a16:creationId xmlns:a16="http://schemas.microsoft.com/office/drawing/2014/main" id="{E19714C0-0D4E-52C6-37D9-1323ADF9B74B}"/>
              </a:ext>
            </a:extLst>
          </p:cNvPr>
          <p:cNvSpPr>
            <a:spLocks noGrp="1"/>
          </p:cNvSpPr>
          <p:nvPr>
            <p:ph type="sldNum" sz="quarter" idx="10"/>
          </p:nvPr>
        </p:nvSpPr>
        <p:spPr>
          <a:xfrm>
            <a:off x="468313" y="6308725"/>
            <a:ext cx="2133600" cy="457200"/>
          </a:xfrm>
        </p:spPr>
        <p:txBody>
          <a:bodyPr/>
          <a:lstStyle/>
          <a:p>
            <a:fld id="{A225CB94-AD20-425B-A5DE-39C6EF4A85FE}" type="slidenum">
              <a:rPr lang="en-US" smtClean="0"/>
              <a:pPr/>
              <a:t>27</a:t>
            </a:fld>
            <a:endParaRPr lang="en-US" dirty="0"/>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591DF8E-4E18-4404-97F6-101C5E818344}" type="slidenum">
              <a:rPr lang="en-US"/>
              <a:pPr/>
              <a:t>28</a:t>
            </a:fld>
            <a:endParaRPr lang="en-US"/>
          </a:p>
        </p:txBody>
      </p:sp>
      <p:sp>
        <p:nvSpPr>
          <p:cNvPr id="551938" name="Rectangle 2"/>
          <p:cNvSpPr>
            <a:spLocks noGrp="1" noChangeArrowheads="1"/>
          </p:cNvSpPr>
          <p:nvPr>
            <p:ph type="title"/>
          </p:nvPr>
        </p:nvSpPr>
        <p:spPr>
          <a:xfrm>
            <a:off x="457200" y="205805"/>
            <a:ext cx="8229600" cy="774923"/>
          </a:xfrm>
        </p:spPr>
        <p:txBody>
          <a:bodyPr/>
          <a:lstStyle/>
          <a:p>
            <a:r>
              <a:rPr lang="en-GB" i="1" dirty="0"/>
              <a:t>Enquiry</a:t>
            </a:r>
            <a:r>
              <a:rPr lang="en-GB" dirty="0"/>
              <a:t> Section 10 Part 2</a:t>
            </a:r>
            <a:endParaRPr lang="en-GB" i="1" dirty="0"/>
          </a:p>
        </p:txBody>
      </p:sp>
      <p:sp>
        <p:nvSpPr>
          <p:cNvPr id="551939" name="Rectangle 3"/>
          <p:cNvSpPr>
            <a:spLocks noGrp="1" noChangeArrowheads="1"/>
          </p:cNvSpPr>
          <p:nvPr>
            <p:ph type="body" idx="1"/>
          </p:nvPr>
        </p:nvSpPr>
        <p:spPr>
          <a:xfrm>
            <a:off x="251521" y="1340768"/>
            <a:ext cx="8640960" cy="5256883"/>
          </a:xfrm>
        </p:spPr>
        <p:txBody>
          <a:bodyPr/>
          <a:lstStyle/>
          <a:p>
            <a:r>
              <a:rPr lang="en-GB" sz="2900" dirty="0"/>
              <a:t>Hume’s Maxim does not rule out the very possibility of testimony establishing a miracle, but the hurdle is very high!</a:t>
            </a:r>
          </a:p>
          <a:p>
            <a:pPr>
              <a:spcBef>
                <a:spcPts val="1800"/>
              </a:spcBef>
            </a:pPr>
            <a:r>
              <a:rPr lang="en-GB" sz="2900" dirty="0"/>
              <a:t>In Part 2, he points out reasons why religious testimony is particularly unlikely to do the job:</a:t>
            </a:r>
          </a:p>
          <a:p>
            <a:pPr lvl="1"/>
            <a:r>
              <a:rPr lang="en-GB" sz="2500" dirty="0"/>
              <a:t>It tends to be transmitted from remote places and  uncritical, unscientific witnesses (10.15, 20-23);</a:t>
            </a:r>
          </a:p>
          <a:p>
            <a:pPr lvl="1"/>
            <a:r>
              <a:rPr lang="en-GB" sz="2500" dirty="0"/>
              <a:t>People have a love of wonder and a tendency to lie or deceive themselves in religious matters (10.16-19);</a:t>
            </a:r>
          </a:p>
          <a:p>
            <a:pPr lvl="1"/>
            <a:r>
              <a:rPr lang="en-GB" sz="2500" dirty="0"/>
              <a:t>There are lots of religions claiming different miracles against each other (10.24 ff.).</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ctrTitle"/>
          </p:nvPr>
        </p:nvSpPr>
        <p:spPr>
          <a:xfrm>
            <a:off x="179388" y="260350"/>
            <a:ext cx="6120804" cy="6192986"/>
          </a:xfrm>
        </p:spPr>
        <p:txBody>
          <a:bodyPr/>
          <a:lstStyle/>
          <a:p>
            <a:r>
              <a:rPr lang="en-GB" sz="5600" dirty="0"/>
              <a:t>3</a:t>
            </a:r>
            <a:r>
              <a:rPr lang="en-GB" sz="5600"/>
              <a:t>.  </a:t>
            </a:r>
            <a:r>
              <a:rPr lang="en-GB" sz="5600" dirty="0"/>
              <a:t>Against</a:t>
            </a:r>
            <a:br>
              <a:rPr lang="en-GB" sz="5600" dirty="0"/>
            </a:br>
            <a:r>
              <a:rPr lang="en-GB" sz="5600" dirty="0"/>
              <a:t>Hume’s Maxim</a:t>
            </a:r>
            <a:endParaRPr lang="en-US" sz="5600" dirty="0"/>
          </a:p>
        </p:txBody>
      </p:sp>
      <p:pic>
        <p:nvPicPr>
          <p:cNvPr id="524291" name="Picture 3" descr="hume1"/>
          <p:cNvPicPr>
            <a:picLocks noChangeAspect="1" noChangeArrowheads="1"/>
          </p:cNvPicPr>
          <p:nvPr/>
        </p:nvPicPr>
        <p:blipFill>
          <a:blip r:embed="rId3" cstate="print"/>
          <a:srcRect/>
          <a:stretch>
            <a:fillRect/>
          </a:stretch>
        </p:blipFill>
        <p:spPr bwMode="auto">
          <a:xfrm>
            <a:off x="6444208" y="1988840"/>
            <a:ext cx="2365375" cy="2952750"/>
          </a:xfrm>
          <a:prstGeom prst="rect">
            <a:avLst/>
          </a:prstGeom>
          <a:noFill/>
        </p:spPr>
      </p:pic>
      <p:sp>
        <p:nvSpPr>
          <p:cNvPr id="2" name="Slide Number Placeholder 3">
            <a:extLst>
              <a:ext uri="{FF2B5EF4-FFF2-40B4-BE49-F238E27FC236}">
                <a16:creationId xmlns:a16="http://schemas.microsoft.com/office/drawing/2014/main" id="{A6B6C123-7B43-F2EF-9CEF-E3CE0EEF34F9}"/>
              </a:ext>
            </a:extLst>
          </p:cNvPr>
          <p:cNvSpPr txBox="1">
            <a:spLocks/>
          </p:cNvSpPr>
          <p:nvPr/>
        </p:nvSpPr>
        <p:spPr>
          <a:xfrm>
            <a:off x="468313" y="6308725"/>
            <a:ext cx="2133600"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A225CB94-AD20-425B-A5DE-39C6EF4A85FE}" type="slidenum">
              <a:rPr lang="en-US" smtClean="0"/>
              <a:pPr/>
              <a:t>29</a:t>
            </a:fld>
            <a:endParaRPr lang="en-US" dirty="0"/>
          </a:p>
        </p:txBody>
      </p:sp>
    </p:spTree>
    <p:extLst>
      <p:ext uri="{BB962C8B-B14F-4D97-AF65-F5344CB8AC3E}">
        <p14:creationId xmlns:p14="http://schemas.microsoft.com/office/powerpoint/2010/main" val="15594655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1BFDFC8-C4FA-40AF-BF05-9415A5965780}" type="slidenum">
              <a:rPr lang="en-US"/>
              <a:pPr/>
              <a:t>3</a:t>
            </a:fld>
            <a:endParaRPr lang="en-US"/>
          </a:p>
        </p:txBody>
      </p:sp>
      <p:sp>
        <p:nvSpPr>
          <p:cNvPr id="468994" name="Rectangle 2"/>
          <p:cNvSpPr>
            <a:spLocks noGrp="1" noChangeArrowheads="1"/>
          </p:cNvSpPr>
          <p:nvPr>
            <p:ph type="title"/>
          </p:nvPr>
        </p:nvSpPr>
        <p:spPr>
          <a:xfrm>
            <a:off x="457200" y="116632"/>
            <a:ext cx="8229600" cy="702915"/>
          </a:xfrm>
        </p:spPr>
        <p:txBody>
          <a:bodyPr/>
          <a:lstStyle/>
          <a:p>
            <a:r>
              <a:rPr lang="en-US" dirty="0"/>
              <a:t>E</a:t>
            </a:r>
            <a:r>
              <a:rPr lang="en-GB" dirty="0" err="1"/>
              <a:t>minent</a:t>
            </a:r>
            <a:r>
              <a:rPr lang="en-GB" dirty="0"/>
              <a:t> Scholars Disagree</a:t>
            </a:r>
          </a:p>
        </p:txBody>
      </p:sp>
      <p:sp>
        <p:nvSpPr>
          <p:cNvPr id="468995" name="Rectangle 3"/>
          <p:cNvSpPr>
            <a:spLocks noGrp="1" noChangeArrowheads="1"/>
          </p:cNvSpPr>
          <p:nvPr>
            <p:ph type="body" idx="1"/>
          </p:nvPr>
        </p:nvSpPr>
        <p:spPr>
          <a:xfrm>
            <a:off x="323850" y="1052736"/>
            <a:ext cx="8640763" cy="5616352"/>
          </a:xfrm>
        </p:spPr>
        <p:txBody>
          <a:bodyPr/>
          <a:lstStyle/>
          <a:p>
            <a:r>
              <a:rPr lang="en-GB" sz="3000" dirty="0"/>
              <a:t>Hume’s discussion of miracles in </a:t>
            </a:r>
            <a:r>
              <a:rPr lang="en-GB" sz="3000" i="1" dirty="0"/>
              <a:t>Enquiry</a:t>
            </a:r>
            <a:r>
              <a:rPr lang="en-GB" sz="3000" dirty="0"/>
              <a:t> 10 is highly regarded by many scholars:</a:t>
            </a:r>
          </a:p>
          <a:p>
            <a:pPr lvl="1">
              <a:spcBef>
                <a:spcPts val="900"/>
              </a:spcBef>
            </a:pPr>
            <a:r>
              <a:rPr lang="en-GB" sz="2300" dirty="0"/>
              <a:t>proves it “pretty well impossible that reported miracles” should effectively support theism (Mackie 1982, p. 27) </a:t>
            </a:r>
          </a:p>
          <a:p>
            <a:pPr lvl="1"/>
            <a:r>
              <a:rPr lang="en-GB" sz="2300" dirty="0"/>
              <a:t>refutes “a certain way of trying to rationally ground belief in Christianity” (Owen 1987, p. 348)</a:t>
            </a:r>
          </a:p>
          <a:p>
            <a:pPr lvl="1"/>
            <a:r>
              <a:rPr lang="en-GB" sz="2300" dirty="0"/>
              <a:t>“careful, detailed, and coherent</a:t>
            </a:r>
            <a:r>
              <a:rPr lang="en-GB" sz="2300" i="1" dirty="0"/>
              <a:t>”</a:t>
            </a:r>
            <a:r>
              <a:rPr lang="en-GB" sz="2300" dirty="0"/>
              <a:t> (Garrett 2002, p. 330)</a:t>
            </a:r>
          </a:p>
          <a:p>
            <a:pPr>
              <a:spcBef>
                <a:spcPts val="1800"/>
              </a:spcBef>
            </a:pPr>
            <a:r>
              <a:rPr lang="en-GB" sz="3000" dirty="0"/>
              <a:t>Others fiercely abuse it, notably John </a:t>
            </a:r>
            <a:r>
              <a:rPr lang="en-GB" sz="3000" dirty="0" err="1"/>
              <a:t>Earman</a:t>
            </a:r>
            <a:r>
              <a:rPr lang="en-GB" sz="3000" dirty="0"/>
              <a:t>:</a:t>
            </a:r>
          </a:p>
          <a:p>
            <a:pPr lvl="1">
              <a:spcBef>
                <a:spcPts val="900"/>
              </a:spcBef>
            </a:pPr>
            <a:r>
              <a:rPr lang="en-GB" sz="2300" dirty="0"/>
              <a:t>“Hume’s essay seems both tame and derivative.  It is also something of a muddle …  [In] Hume’s maxim … I see only triviality … Hume’s seemingly powerful argument [is] a shambles from which little emerges intact, save for posturing and pompous solemnity” (2002, pp. 93, 97, 108)</a:t>
            </a: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2EDDAE-297B-4FD5-93C5-842A13FE35B6}" type="slidenum">
              <a:rPr lang="en-US"/>
              <a:pPr/>
              <a:t>30</a:t>
            </a:fld>
            <a:endParaRPr lang="en-US"/>
          </a:p>
        </p:txBody>
      </p:sp>
      <p:sp>
        <p:nvSpPr>
          <p:cNvPr id="523266" name="Rectangle 2"/>
          <p:cNvSpPr>
            <a:spLocks noGrp="1" noChangeArrowheads="1"/>
          </p:cNvSpPr>
          <p:nvPr>
            <p:ph type="title"/>
          </p:nvPr>
        </p:nvSpPr>
        <p:spPr>
          <a:xfrm>
            <a:off x="179388" y="205805"/>
            <a:ext cx="8785225" cy="774923"/>
          </a:xfrm>
        </p:spPr>
        <p:txBody>
          <a:bodyPr/>
          <a:lstStyle/>
          <a:p>
            <a:r>
              <a:rPr lang="en-GB" sz="4000" dirty="0"/>
              <a:t>Counterexamples to Hume’s Maxim</a:t>
            </a:r>
          </a:p>
        </p:txBody>
      </p:sp>
      <p:sp>
        <p:nvSpPr>
          <p:cNvPr id="523267" name="Rectangle 3"/>
          <p:cNvSpPr>
            <a:spLocks noGrp="1" noChangeArrowheads="1"/>
          </p:cNvSpPr>
          <p:nvPr>
            <p:ph type="body" idx="1"/>
          </p:nvPr>
        </p:nvSpPr>
        <p:spPr>
          <a:xfrm>
            <a:off x="251520" y="1268760"/>
            <a:ext cx="8712968" cy="5256584"/>
          </a:xfrm>
        </p:spPr>
        <p:txBody>
          <a:bodyPr/>
          <a:lstStyle/>
          <a:p>
            <a:r>
              <a:rPr lang="en-GB" sz="2600" dirty="0"/>
              <a:t>Suppose I meet a man at Oxford, who says “My name </a:t>
            </a:r>
            <a:r>
              <a:rPr lang="en-GB" sz="2600"/>
              <a:t>is ‘Amyas Merivale’”.  </a:t>
            </a:r>
            <a:r>
              <a:rPr lang="en-GB" sz="2600" dirty="0"/>
              <a:t>Should I believe him?</a:t>
            </a:r>
          </a:p>
          <a:p>
            <a:pPr lvl="1">
              <a:spcBef>
                <a:spcPts val="600"/>
              </a:spcBef>
            </a:pPr>
            <a:r>
              <a:rPr lang="en-GB" sz="2400" dirty="0"/>
              <a:t>People give false names more than, say, 1 time in 150,000 (the approximate population of Oxford).</a:t>
            </a:r>
          </a:p>
          <a:p>
            <a:pPr lvl="1">
              <a:spcBef>
                <a:spcPts val="600"/>
              </a:spcBef>
            </a:pPr>
            <a:r>
              <a:rPr lang="en-GB" sz="2400" dirty="0"/>
              <a:t>The initial probability that some random person’s name</a:t>
            </a:r>
            <a:br>
              <a:rPr lang="en-GB" sz="2400" dirty="0"/>
            </a:br>
            <a:r>
              <a:rPr lang="en-GB" sz="2400"/>
              <a:t>is “Amyas Merivale” </a:t>
            </a:r>
            <a:r>
              <a:rPr lang="en-GB" sz="2400" dirty="0"/>
              <a:t>is much smaller than 1/150,000 – without special evidence for this, it seems very unlikely that any inhabitant of Oxford actually has this name.</a:t>
            </a:r>
          </a:p>
          <a:p>
            <a:pPr>
              <a:spcBef>
                <a:spcPts val="1800"/>
              </a:spcBef>
            </a:pPr>
            <a:r>
              <a:rPr lang="en-GB" sz="2600" dirty="0"/>
              <a:t>Suppose a newspaper – which typically gets such things wrong 1% of the time – reports that Smith’s ticket 271828 won (out of a million tickets).  1% is much greater than 1 in a million, but we would still believe it.</a:t>
            </a:r>
          </a:p>
        </p:txBody>
      </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A054F6D-F6BF-4CA3-8094-7ECFB5031B7B}" type="slidenum">
              <a:rPr lang="en-US"/>
              <a:pPr/>
              <a:t>31</a:t>
            </a:fld>
            <a:endParaRPr lang="en-US"/>
          </a:p>
        </p:txBody>
      </p:sp>
      <p:sp>
        <p:nvSpPr>
          <p:cNvPr id="456707" name="Rectangle 3"/>
          <p:cNvSpPr>
            <a:spLocks noGrp="1" noChangeArrowheads="1"/>
          </p:cNvSpPr>
          <p:nvPr>
            <p:ph type="body" idx="1"/>
          </p:nvPr>
        </p:nvSpPr>
        <p:spPr>
          <a:xfrm>
            <a:off x="251520" y="116632"/>
            <a:ext cx="8712968" cy="6481465"/>
          </a:xfrm>
        </p:spPr>
        <p:txBody>
          <a:bodyPr/>
          <a:lstStyle/>
          <a:p>
            <a:pPr>
              <a:spcBef>
                <a:spcPct val="40000"/>
              </a:spcBef>
            </a:pPr>
            <a:r>
              <a:rPr lang="en-GB" sz="2500" dirty="0"/>
              <a:t>These sorts of examples were pointed out </a:t>
            </a:r>
            <a:r>
              <a:rPr lang="en-GB" sz="2500"/>
              <a:t>by George Campbell </a:t>
            </a:r>
            <a:r>
              <a:rPr lang="en-GB" sz="2500" dirty="0"/>
              <a:t>(1762, pp. 30-2) </a:t>
            </a:r>
            <a:r>
              <a:rPr lang="en-GB" sz="2500"/>
              <a:t>and Richard Price </a:t>
            </a:r>
            <a:r>
              <a:rPr lang="en-GB" sz="2500" dirty="0"/>
              <a:t>(</a:t>
            </a:r>
            <a:r>
              <a:rPr lang="en-GB" sz="2500"/>
              <a:t>1767-8,</a:t>
            </a:r>
            <a:br>
              <a:rPr lang="en-GB" sz="2500"/>
            </a:br>
            <a:r>
              <a:rPr lang="en-GB" sz="2500"/>
              <a:t>pp</a:t>
            </a:r>
            <a:r>
              <a:rPr lang="en-GB" sz="2500" dirty="0"/>
              <a:t>. 407-9</a:t>
            </a:r>
            <a:r>
              <a:rPr lang="en-GB" sz="2500"/>
              <a:t>) – but they didn’t </a:t>
            </a:r>
            <a:r>
              <a:rPr lang="en-GB" sz="2500" dirty="0"/>
              <a:t>explain exactly </a:t>
            </a:r>
            <a:r>
              <a:rPr lang="en-GB" sz="2500" i="1" dirty="0"/>
              <a:t>where</a:t>
            </a:r>
            <a:r>
              <a:rPr lang="en-GB" sz="2500" dirty="0"/>
              <a:t> Hume’s argument </a:t>
            </a:r>
            <a:r>
              <a:rPr lang="en-GB" sz="2500"/>
              <a:t>goes wrong, and he ignored this criticism.  </a:t>
            </a:r>
            <a:endParaRPr lang="en-GB" sz="2500" dirty="0"/>
          </a:p>
          <a:p>
            <a:pPr>
              <a:spcBef>
                <a:spcPct val="40000"/>
              </a:spcBef>
            </a:pPr>
            <a:r>
              <a:rPr lang="en-GB" sz="2500"/>
              <a:t>It </a:t>
            </a:r>
            <a:r>
              <a:rPr lang="en-GB" sz="2500" dirty="0"/>
              <a:t>fails because </a:t>
            </a:r>
            <a:r>
              <a:rPr lang="en-GB" sz="2500">
                <a:solidFill>
                  <a:srgbClr val="FF7C80"/>
                </a:solidFill>
              </a:rPr>
              <a:t>the probability </a:t>
            </a:r>
            <a:r>
              <a:rPr lang="en-GB" sz="2500" dirty="0">
                <a:solidFill>
                  <a:srgbClr val="FF7C80"/>
                </a:solidFill>
              </a:rPr>
              <a:t>of a false report </a:t>
            </a:r>
            <a:r>
              <a:rPr lang="en-GB" sz="2500" i="1" dirty="0">
                <a:solidFill>
                  <a:srgbClr val="FF7C80"/>
                </a:solidFill>
              </a:rPr>
              <a:t>of that </a:t>
            </a:r>
            <a:r>
              <a:rPr lang="en-GB" sz="2500" i="1">
                <a:solidFill>
                  <a:srgbClr val="FF7C80"/>
                </a:solidFill>
              </a:rPr>
              <a:t>specific event </a:t>
            </a:r>
            <a:r>
              <a:rPr lang="en-GB" sz="2500"/>
              <a:t>(e.g. someone falsely telling me that their name is “Amyas Merivale”) cannot </a:t>
            </a:r>
            <a:r>
              <a:rPr lang="en-GB" sz="2500" dirty="0"/>
              <a:t>be calculated correctly from any</a:t>
            </a:r>
            <a:r>
              <a:rPr lang="en-GB" sz="2500" dirty="0">
                <a:solidFill>
                  <a:srgbClr val="FF7C80"/>
                </a:solidFill>
              </a:rPr>
              <a:t> </a:t>
            </a:r>
            <a:r>
              <a:rPr lang="en-GB" sz="2500" i="1" dirty="0">
                <a:solidFill>
                  <a:srgbClr val="FF7C80"/>
                </a:solidFill>
              </a:rPr>
              <a:t>general probability </a:t>
            </a:r>
            <a:r>
              <a:rPr lang="en-GB" sz="2500" i="1">
                <a:solidFill>
                  <a:srgbClr val="FF7C80"/>
                </a:solidFill>
              </a:rPr>
              <a:t>of error</a:t>
            </a:r>
            <a:r>
              <a:rPr lang="en-GB" sz="2500"/>
              <a:t> based on the kind of testimony (e.g. someone telling me their name falsely).</a:t>
            </a:r>
          </a:p>
          <a:p>
            <a:pPr>
              <a:spcBef>
                <a:spcPct val="40000"/>
              </a:spcBef>
            </a:pPr>
            <a:r>
              <a:rPr lang="en-GB" sz="2500"/>
              <a:t>This is because false testimony can be false in many different ways, and to assess whether any specific report is false, we need to know the probability of its being reported falsely </a:t>
            </a:r>
            <a:r>
              <a:rPr lang="en-GB" sz="2500" i="1">
                <a:solidFill>
                  <a:srgbClr val="FF5050"/>
                </a:solidFill>
              </a:rPr>
              <a:t>in this specific way</a:t>
            </a:r>
            <a:r>
              <a:rPr lang="en-GB" sz="2500"/>
              <a:t>.</a:t>
            </a:r>
          </a:p>
          <a:p>
            <a:pPr lvl="1">
              <a:spcBef>
                <a:spcPct val="40000"/>
              </a:spcBef>
            </a:pPr>
            <a:r>
              <a:rPr lang="en-GB" sz="2100"/>
              <a:t>It is unlikely that a randomly chosen person would tell me truly that their name is “Amyas Merivale”.  But it’s far more unlikely that they would tell me falsely that their name is “Amyas Merivale”!</a:t>
            </a:r>
            <a:endParaRPr lang="en-GB" sz="2100" dirty="0"/>
          </a:p>
        </p:txBody>
      </p:sp>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D0B50-9746-9B26-D876-FB3BDF943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00B98-1932-ECF2-076E-D67E54B5D914}"/>
              </a:ext>
            </a:extLst>
          </p:cNvPr>
          <p:cNvSpPr>
            <a:spLocks noGrp="1"/>
          </p:cNvSpPr>
          <p:nvPr>
            <p:ph type="title"/>
          </p:nvPr>
        </p:nvSpPr>
        <p:spPr>
          <a:xfrm>
            <a:off x="457200" y="116632"/>
            <a:ext cx="8229600" cy="847725"/>
          </a:xfrm>
        </p:spPr>
        <p:txBody>
          <a:bodyPr/>
          <a:lstStyle/>
          <a:p>
            <a:pPr eaLnBrk="1" hangingPunct="1">
              <a:defRPr/>
            </a:pPr>
            <a:r>
              <a:rPr lang="en-GB" dirty="0"/>
              <a:t>Campbell’s Comet Example</a:t>
            </a:r>
          </a:p>
        </p:txBody>
      </p:sp>
      <p:sp>
        <p:nvSpPr>
          <p:cNvPr id="3" name="Content Placeholder 2">
            <a:extLst>
              <a:ext uri="{FF2B5EF4-FFF2-40B4-BE49-F238E27FC236}">
                <a16:creationId xmlns:a16="http://schemas.microsoft.com/office/drawing/2014/main" id="{D6AAF258-A054-9134-8A2D-6D070FFAF885}"/>
              </a:ext>
            </a:extLst>
          </p:cNvPr>
          <p:cNvSpPr>
            <a:spLocks noGrp="1"/>
          </p:cNvSpPr>
          <p:nvPr>
            <p:ph idx="1"/>
          </p:nvPr>
        </p:nvSpPr>
        <p:spPr>
          <a:xfrm>
            <a:off x="457200" y="1124745"/>
            <a:ext cx="8229600" cy="5544344"/>
          </a:xfrm>
        </p:spPr>
        <p:txBody>
          <a:bodyPr/>
          <a:lstStyle/>
          <a:p>
            <a:pPr eaLnBrk="1" hangingPunct="1">
              <a:defRPr/>
            </a:pPr>
            <a:r>
              <a:rPr lang="en-GB" sz="2600" dirty="0"/>
              <a:t>Imagine a newspaper report on 15 March 2013:</a:t>
            </a:r>
          </a:p>
          <a:p>
            <a:pPr marL="457200" lvl="1" indent="0" eaLnBrk="1" hangingPunct="1">
              <a:buFontTx/>
              <a:buNone/>
              <a:defRPr/>
            </a:pPr>
            <a:r>
              <a:rPr lang="en-GB" sz="2200" dirty="0"/>
              <a:t>“Tonight, a comet will be visible in a clear sky near the stars </a:t>
            </a:r>
            <a:r>
              <a:rPr lang="el-GR" sz="2200" dirty="0">
                <a:sym typeface="Symbol"/>
              </a:rPr>
              <a:t></a:t>
            </a:r>
            <a:r>
              <a:rPr lang="en-GB" sz="2200" dirty="0"/>
              <a:t>-</a:t>
            </a:r>
            <a:r>
              <a:rPr lang="en-GB" sz="2200" dirty="0" err="1"/>
              <a:t>Pegasi</a:t>
            </a:r>
            <a:r>
              <a:rPr lang="en-GB" sz="2200" dirty="0"/>
              <a:t> and </a:t>
            </a:r>
            <a:r>
              <a:rPr lang="el-GR" sz="2200" dirty="0">
                <a:sym typeface="Symbol"/>
              </a:rPr>
              <a:t></a:t>
            </a:r>
            <a:r>
              <a:rPr lang="en-GB" sz="2200" dirty="0"/>
              <a:t>-</a:t>
            </a:r>
            <a:r>
              <a:rPr lang="en-GB" sz="2200" dirty="0" err="1"/>
              <a:t>Pegasi</a:t>
            </a:r>
            <a:r>
              <a:rPr lang="en-GB" sz="2200" dirty="0"/>
              <a:t>.”</a:t>
            </a:r>
          </a:p>
          <a:p>
            <a:pPr eaLnBrk="1" hangingPunct="1">
              <a:defRPr/>
            </a:pPr>
            <a:r>
              <a:rPr lang="en-GB" sz="2600" dirty="0"/>
              <a:t>The “initial probability” of such a comet sighting is </a:t>
            </a:r>
            <a:r>
              <a:rPr lang="en-GB" sz="2600" i="1" dirty="0">
                <a:solidFill>
                  <a:srgbClr val="FF7C80"/>
                </a:solidFill>
              </a:rPr>
              <a:t>tiny</a:t>
            </a:r>
            <a:r>
              <a:rPr lang="en-GB" sz="2600" dirty="0"/>
              <a:t>, certainly less than 1 in a trillion.</a:t>
            </a:r>
          </a:p>
          <a:p>
            <a:pPr eaLnBrk="1" hangingPunct="1">
              <a:defRPr/>
            </a:pPr>
            <a:r>
              <a:rPr lang="en-GB" sz="2600" dirty="0"/>
              <a:t>The probability of error in a typical newspaper report is much greater, perhaps around 1 in a 1000.</a:t>
            </a:r>
          </a:p>
          <a:p>
            <a:pPr eaLnBrk="1" hangingPunct="1">
              <a:defRPr/>
            </a:pPr>
            <a:r>
              <a:rPr lang="en-GB" sz="2600" dirty="0"/>
              <a:t>Yet we are </a:t>
            </a:r>
            <a:r>
              <a:rPr lang="en-GB" sz="2600" i="1" dirty="0">
                <a:solidFill>
                  <a:srgbClr val="FF7C80"/>
                </a:solidFill>
              </a:rPr>
              <a:t>right</a:t>
            </a:r>
            <a:r>
              <a:rPr lang="en-GB" sz="2600" i="1" dirty="0"/>
              <a:t> to believe the report!</a:t>
            </a:r>
          </a:p>
          <a:p>
            <a:pPr lvl="1" eaLnBrk="1" hangingPunct="1">
              <a:defRPr/>
            </a:pPr>
            <a:r>
              <a:rPr lang="en-GB" sz="2200" dirty="0"/>
              <a:t>We should ask: what is the probability that the newspaper would make </a:t>
            </a:r>
            <a:r>
              <a:rPr lang="en-GB" sz="2200" i="1" dirty="0">
                <a:solidFill>
                  <a:srgbClr val="FF7C80"/>
                </a:solidFill>
              </a:rPr>
              <a:t>that very report </a:t>
            </a:r>
            <a:r>
              <a:rPr lang="en-GB" sz="2200" dirty="0"/>
              <a:t>(“near the stars </a:t>
            </a:r>
            <a:r>
              <a:rPr lang="el-GR" sz="2200" dirty="0">
                <a:sym typeface="Symbol"/>
              </a:rPr>
              <a:t></a:t>
            </a:r>
            <a:r>
              <a:rPr lang="en-GB" sz="2200" dirty="0"/>
              <a:t>-</a:t>
            </a:r>
            <a:r>
              <a:rPr lang="en-GB" sz="2200" dirty="0" err="1"/>
              <a:t>Pegasi</a:t>
            </a:r>
            <a:r>
              <a:rPr lang="en-GB" sz="2200" dirty="0"/>
              <a:t> and </a:t>
            </a:r>
            <a:r>
              <a:rPr lang="el-GR" sz="2200" dirty="0">
                <a:sym typeface="Symbol"/>
              </a:rPr>
              <a:t></a:t>
            </a:r>
            <a:r>
              <a:rPr lang="en-GB" sz="2200" dirty="0"/>
              <a:t>-</a:t>
            </a:r>
            <a:r>
              <a:rPr lang="en-GB" sz="2200" dirty="0" err="1"/>
              <a:t>Pegasi</a:t>
            </a:r>
            <a:r>
              <a:rPr lang="en-GB" sz="2200" dirty="0"/>
              <a:t>” etc.)</a:t>
            </a:r>
            <a:r>
              <a:rPr lang="en-GB" sz="2200" i="1" dirty="0"/>
              <a:t> </a:t>
            </a:r>
            <a:r>
              <a:rPr lang="en-GB" sz="2200" i="1" dirty="0">
                <a:solidFill>
                  <a:srgbClr val="FF7C80"/>
                </a:solidFill>
              </a:rPr>
              <a:t>falsely</a:t>
            </a:r>
            <a:r>
              <a:rPr lang="en-GB" sz="2200" dirty="0"/>
              <a:t>?</a:t>
            </a:r>
          </a:p>
          <a:p>
            <a:pPr lvl="1" eaLnBrk="1" hangingPunct="1">
              <a:defRPr/>
            </a:pPr>
            <a:r>
              <a:rPr lang="en-GB" sz="2200" dirty="0"/>
              <a:t>The probability of such falsehood is </a:t>
            </a:r>
            <a:r>
              <a:rPr lang="en-GB" sz="2200" i="1" dirty="0">
                <a:solidFill>
                  <a:srgbClr val="FF7C80"/>
                </a:solidFill>
              </a:rPr>
              <a:t>even tinier</a:t>
            </a:r>
            <a:r>
              <a:rPr lang="en-GB" sz="2200" dirty="0">
                <a:solidFill>
                  <a:srgbClr val="FF7C80"/>
                </a:solidFill>
              </a:rPr>
              <a:t> </a:t>
            </a:r>
            <a:r>
              <a:rPr lang="en-GB" sz="2200" dirty="0"/>
              <a:t>than the probability of the event reported!  So we believe the report.</a:t>
            </a:r>
          </a:p>
        </p:txBody>
      </p:sp>
      <p:sp>
        <p:nvSpPr>
          <p:cNvPr id="4" name="Slide Number Placeholder 3">
            <a:extLst>
              <a:ext uri="{FF2B5EF4-FFF2-40B4-BE49-F238E27FC236}">
                <a16:creationId xmlns:a16="http://schemas.microsoft.com/office/drawing/2014/main" id="{976DB635-A1C2-7297-2CD9-F2B169D88BA0}"/>
              </a:ext>
            </a:extLst>
          </p:cNvPr>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78E9AED-B56E-4E0F-8120-9BF87DF849E7}" type="slidenum">
              <a:rPr lang="en-US"/>
              <a:pPr>
                <a:defRPr/>
              </a:pPr>
              <a:t>32</a:t>
            </a:fld>
            <a:endParaRPr lang="en-US" dirty="0"/>
          </a:p>
        </p:txBody>
      </p:sp>
    </p:spTree>
    <p:extLst>
      <p:ext uri="{BB962C8B-B14F-4D97-AF65-F5344CB8AC3E}">
        <p14:creationId xmlns:p14="http://schemas.microsoft.com/office/powerpoint/2010/main" val="342920222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1"/>
          <p:cNvSpPr>
            <a:spLocks noGrp="1"/>
          </p:cNvSpPr>
          <p:nvPr>
            <p:ph type="sldNum" sz="quarter" idx="10"/>
          </p:nvPr>
        </p:nvSpPr>
        <p:spPr/>
        <p:txBody>
          <a:bodyPr/>
          <a:lstStyle/>
          <a:p>
            <a:fld id="{B46457AF-25DE-44C8-A8B6-59B64E6879B2}" type="slidenum">
              <a:rPr lang="en-US"/>
              <a:pPr/>
              <a:t>33</a:t>
            </a:fld>
            <a:endParaRPr lang="en-US"/>
          </a:p>
        </p:txBody>
      </p:sp>
      <p:graphicFrame>
        <p:nvGraphicFramePr>
          <p:cNvPr id="513076" name="Group 52"/>
          <p:cNvGraphicFramePr>
            <a:graphicFrameLocks noGrp="1"/>
          </p:cNvGraphicFramePr>
          <p:nvPr/>
        </p:nvGraphicFramePr>
        <p:xfrm>
          <a:off x="250825" y="985576"/>
          <a:ext cx="8569325" cy="4884840"/>
        </p:xfrm>
        <a:graphic>
          <a:graphicData uri="http://schemas.openxmlformats.org/drawingml/2006/table">
            <a:tbl>
              <a:tblPr/>
              <a:tblGrid>
                <a:gridCol w="3078163">
                  <a:extLst>
                    <a:ext uri="{9D8B030D-6E8A-4147-A177-3AD203B41FA5}">
                      <a16:colId xmlns:a16="http://schemas.microsoft.com/office/drawing/2014/main" val="20000"/>
                    </a:ext>
                  </a:extLst>
                </a:gridCol>
                <a:gridCol w="2855912">
                  <a:extLst>
                    <a:ext uri="{9D8B030D-6E8A-4147-A177-3AD203B41FA5}">
                      <a16:colId xmlns:a16="http://schemas.microsoft.com/office/drawing/2014/main" val="20001"/>
                    </a:ext>
                  </a:extLst>
                </a:gridCol>
                <a:gridCol w="2635250">
                  <a:extLst>
                    <a:ext uri="{9D8B030D-6E8A-4147-A177-3AD203B41FA5}">
                      <a16:colId xmlns:a16="http://schemas.microsoft.com/office/drawing/2014/main" val="20002"/>
                    </a:ext>
                  </a:extLst>
                </a:gridCol>
              </a:tblGrid>
              <a:tr h="11015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400" b="0" i="1" u="none" strike="noStrike" cap="none" normalizeH="0" baseline="0" dirty="0">
                          <a:ln>
                            <a:noFill/>
                          </a:ln>
                          <a:solidFill>
                            <a:srgbClr val="FF7C80"/>
                          </a:solidFill>
                          <a:effectLst>
                            <a:outerShdw blurRad="38100" dist="38100" dir="2700000" algn="tl">
                              <a:srgbClr val="000000"/>
                            </a:outerShdw>
                          </a:effectLst>
                          <a:latin typeface="Arial" charset="0"/>
                        </a:rPr>
                        <a:t>“</a:t>
                      </a:r>
                      <a:r>
                        <a:rPr kumimoji="0" lang="en-GB" sz="2400" b="0" i="1" u="none" strike="noStrike" cap="none" normalizeH="0" baseline="0">
                          <a:ln>
                            <a:noFill/>
                          </a:ln>
                          <a:solidFill>
                            <a:srgbClr val="FF7C80"/>
                          </a:solidFill>
                          <a:effectLst>
                            <a:outerShdw blurRad="38100" dist="38100" dir="2700000" algn="tl">
                              <a:srgbClr val="000000"/>
                            </a:outerShdw>
                          </a:effectLst>
                          <a:latin typeface="Arial" charset="0"/>
                        </a:rPr>
                        <a:t>Ticket 271828 won” (</a:t>
                      </a:r>
                      <a:r>
                        <a:rPr kumimoji="0" lang="en-GB" sz="2400" b="0" i="1" u="none" strike="noStrike" cap="none" normalizeH="0" baseline="0" dirty="0">
                          <a:ln>
                            <a:noFill/>
                          </a:ln>
                          <a:solidFill>
                            <a:srgbClr val="FF7C80"/>
                          </a:solidFill>
                          <a:effectLst>
                            <a:outerShdw blurRad="38100" dist="38100" dir="2700000" algn="tl">
                              <a:srgbClr val="000000"/>
                            </a:outerShdw>
                          </a:effectLst>
                          <a:latin typeface="Arial" charset="0"/>
                        </a:rPr>
                        <a:t>in a lottery of </a:t>
                      </a:r>
                      <a:r>
                        <a:rPr kumimoji="0" lang="en-GB" sz="2400" b="0" i="1" u="none" strike="noStrike" cap="none" normalizeH="0" baseline="0">
                          <a:ln>
                            <a:noFill/>
                          </a:ln>
                          <a:solidFill>
                            <a:srgbClr val="FF7C80"/>
                          </a:solidFill>
                          <a:effectLst>
                            <a:outerShdw blurRad="38100" dist="38100" dir="2700000" algn="tl">
                              <a:srgbClr val="000000"/>
                            </a:outerShdw>
                          </a:effectLst>
                          <a:latin typeface="Arial" charset="0"/>
                        </a:rPr>
                        <a:t>a million tickets)</a:t>
                      </a:r>
                      <a:endParaRPr kumimoji="0" lang="en-GB" sz="2400" b="0" i="1" u="none" strike="noStrike" cap="none" normalizeH="0" baseline="0" dirty="0">
                        <a:ln>
                          <a:noFill/>
                        </a:ln>
                        <a:solidFill>
                          <a:srgbClr val="FF7C80"/>
                        </a:solidFill>
                        <a:effectLst>
                          <a:outerShdw blurRad="38100" dist="38100" dir="2700000" algn="tl">
                            <a:srgbClr val="000000"/>
                          </a:outerShdw>
                        </a:effectLst>
                        <a:latin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Newspaper</a:t>
                      </a:r>
                      <a:br>
                        <a:rPr kumimoji="0" lang="en-US" sz="2400" b="1" i="0" u="none" strike="noStrike" cap="none" normalizeH="0" baseline="0">
                          <a:ln>
                            <a:noFill/>
                          </a:ln>
                          <a:solidFill>
                            <a:schemeClr val="tx1"/>
                          </a:solidFill>
                          <a:effectLst/>
                          <a:latin typeface="Arial" charset="0"/>
                          <a:cs typeface="Arial" charset="0"/>
                        </a:rPr>
                      </a:br>
                      <a:r>
                        <a:rPr kumimoji="0" lang="en-US" sz="2400" b="1" i="0" u="none" strike="noStrike" cap="none" normalizeH="0" baseline="0">
                          <a:ln>
                            <a:noFill/>
                          </a:ln>
                          <a:solidFill>
                            <a:schemeClr val="tx1"/>
                          </a:solidFill>
                          <a:effectLst/>
                          <a:latin typeface="Arial" charset="0"/>
                          <a:cs typeface="Arial" charset="0"/>
                        </a:rPr>
                        <a:t>gets </a:t>
                      </a:r>
                      <a:r>
                        <a:rPr kumimoji="0" lang="en-US" sz="2400" b="1" i="0" u="none" strike="noStrike" cap="none" normalizeH="0" baseline="0" dirty="0">
                          <a:ln>
                            <a:noFill/>
                          </a:ln>
                          <a:solidFill>
                            <a:schemeClr val="tx1"/>
                          </a:solidFill>
                          <a:effectLst/>
                          <a:latin typeface="Arial" charset="0"/>
                          <a:cs typeface="Arial" charset="0"/>
                        </a:rPr>
                        <a:t>it right</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ts val="6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probability </a:t>
                      </a:r>
                      <a:r>
                        <a:rPr kumimoji="0" lang="en-US" sz="2000" b="0" i="0" u="none" strike="noStrike" cap="none" normalizeH="0" baseline="0">
                          <a:ln>
                            <a:noFill/>
                          </a:ln>
                          <a:solidFill>
                            <a:schemeClr val="tx1"/>
                          </a:solidFill>
                          <a:effectLst/>
                          <a:latin typeface="Arial" charset="0"/>
                          <a:cs typeface="Arial" charset="0"/>
                        </a:rPr>
                        <a:t>99%</a:t>
                      </a:r>
                    </a:p>
                    <a:p>
                      <a:pPr marL="0" marR="0" lvl="0" indent="0" algn="ctr" defTabSz="914400" rtl="0" eaLnBrk="0" fontAlgn="base" latinLnBrk="0" hangingPunct="0">
                        <a:lnSpc>
                          <a:spcPct val="100000"/>
                        </a:lnSpc>
                        <a:spcBef>
                          <a:spcPts val="600"/>
                        </a:spcBef>
                        <a:spcAft>
                          <a:spcPct val="0"/>
                        </a:spcAft>
                        <a:buClrTx/>
                        <a:buSzTx/>
                        <a:buFontTx/>
                        <a:buNone/>
                        <a:tabLst/>
                      </a:pPr>
                      <a:endParaRPr kumimoji="0" lang="en-US" sz="300" b="0" i="0" u="none" strike="noStrike" cap="none" normalizeH="0" baseline="0" dirty="0">
                        <a:ln>
                          <a:noFill/>
                        </a:ln>
                        <a:solidFill>
                          <a:schemeClr val="tx1"/>
                        </a:solidFill>
                        <a:effectLst/>
                        <a:latin typeface="Courier New" pitchFamily="49" charset="0"/>
                      </a:endParaRPr>
                    </a:p>
                  </a:txBody>
                  <a:tcPr horzOverflow="overflow">
                    <a:lnL>
                      <a:noFill/>
                    </a:lnL>
                    <a:lnR>
                      <a:noFill/>
                    </a:lnR>
                    <a:lnT cap="fla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charset="0"/>
                          <a:cs typeface="Arial" charset="0"/>
                        </a:rPr>
                        <a:t>Newspaper</a:t>
                      </a:r>
                      <a:br>
                        <a:rPr kumimoji="0" lang="en-US" sz="2400" b="1" i="0" u="none" strike="noStrike" cap="none" normalizeH="0" baseline="0">
                          <a:ln>
                            <a:noFill/>
                          </a:ln>
                          <a:solidFill>
                            <a:schemeClr val="tx1"/>
                          </a:solidFill>
                          <a:effectLst/>
                          <a:latin typeface="Arial" charset="0"/>
                          <a:cs typeface="Arial" charset="0"/>
                        </a:rPr>
                      </a:br>
                      <a:r>
                        <a:rPr kumimoji="0" lang="en-US" sz="2400" b="1" i="0" u="none" strike="noStrike" cap="none" normalizeH="0" baseline="0">
                          <a:ln>
                            <a:noFill/>
                          </a:ln>
                          <a:solidFill>
                            <a:schemeClr val="tx1"/>
                          </a:solidFill>
                          <a:effectLst/>
                          <a:latin typeface="Arial" charset="0"/>
                          <a:cs typeface="Arial" charset="0"/>
                        </a:rPr>
                        <a:t>gets </a:t>
                      </a:r>
                      <a:r>
                        <a:rPr kumimoji="0" lang="en-US" sz="2400" b="1" i="0" u="none" strike="noStrike" cap="none" normalizeH="0" baseline="0" dirty="0">
                          <a:ln>
                            <a:noFill/>
                          </a:ln>
                          <a:solidFill>
                            <a:schemeClr val="tx1"/>
                          </a:solidFill>
                          <a:effectLst/>
                          <a:latin typeface="Arial" charset="0"/>
                          <a:cs typeface="Arial" charset="0"/>
                        </a:rPr>
                        <a:t>it wrong</a:t>
                      </a:r>
                      <a:endParaRPr kumimoji="0" lang="en-US" sz="2400" b="0" i="0" u="none" strike="noStrike" cap="none" normalizeH="0" baseline="0" dirty="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ts val="6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probability 1%</a:t>
                      </a:r>
                      <a:endParaRPr kumimoji="0" lang="en-US" sz="2000" b="0" i="1" u="none" strike="noStrike" cap="none" normalizeH="0" baseline="0" dirty="0">
                        <a:ln>
                          <a:noFill/>
                        </a:ln>
                        <a:solidFill>
                          <a:schemeClr val="tx1"/>
                        </a:solidFill>
                        <a:effectLst/>
                        <a:latin typeface="Courier New" pitchFamily="49" charset="0"/>
                      </a:endParaRPr>
                    </a:p>
                  </a:txBody>
                  <a:tcPr horzOverflow="overflow">
                    <a:lnL>
                      <a:noFill/>
                    </a:lnL>
                    <a:lnR cap="flat">
                      <a:noFill/>
                    </a:lnR>
                    <a:lnT cap="flat">
                      <a:noFill/>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779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Ticket 271828 did indeed win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probability </a:t>
                      </a:r>
                      <a:r>
                        <a:rPr kumimoji="0" lang="en-US" sz="2000" b="0" i="0" u="none" strike="noStrike" cap="none" normalizeH="0" baseline="0" dirty="0">
                          <a:ln>
                            <a:noFill/>
                          </a:ln>
                          <a:solidFill>
                            <a:schemeClr val="tx1"/>
                          </a:solidFill>
                          <a:effectLst/>
                          <a:latin typeface="Arial" charset="0"/>
                          <a:cs typeface="Arial" charset="0"/>
                        </a:rPr>
                        <a:t>0.0001%</a:t>
                      </a:r>
                      <a:endParaRPr kumimoji="0" lang="en-US" sz="2000" b="0" i="0" u="none" strike="noStrike" cap="none" normalizeH="0" baseline="0" dirty="0">
                        <a:ln>
                          <a:noFill/>
                        </a:ln>
                        <a:solidFill>
                          <a:schemeClr val="tx1"/>
                        </a:solidFill>
                        <a:effectLst/>
                        <a:latin typeface="Courier New" pitchFamily="49" charset="0"/>
                      </a:endParaRPr>
                    </a:p>
                  </a:txBody>
                  <a:tcPr horzOverflow="overflow">
                    <a:lnL cap="flat">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rgbClr val="000000"/>
                          </a:solidFill>
                          <a:effectLst/>
                          <a:latin typeface="Arial" charset="0"/>
                          <a:cs typeface="Arial" charset="0"/>
                        </a:rPr>
                        <a:t>Newspaper correctly reports win of 271828</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000000"/>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cs typeface="Arial" charset="0"/>
                        </a:rPr>
                        <a:t>prob. 0.000099</a:t>
                      </a:r>
                      <a:r>
                        <a:rPr kumimoji="0" lang="en-US" sz="2000" b="1" i="0" u="none" strike="noStrike" cap="none" normalizeH="0" baseline="0" dirty="0">
                          <a:ln>
                            <a:noFill/>
                          </a:ln>
                          <a:solidFill>
                            <a:srgbClr val="000000"/>
                          </a:solidFill>
                          <a:effectLst/>
                          <a:latin typeface="Arial" charset="0"/>
                          <a:cs typeface="Arial" charset="0"/>
                        </a:rPr>
                        <a: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1"/>
                  </a:ext>
                </a:extLst>
              </a:tr>
              <a:tr h="17794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Some other </a:t>
                      </a:r>
                      <a:r>
                        <a:rPr kumimoji="0" lang="en-US" sz="2400" b="1" i="0" u="none" strike="noStrike" cap="none" normalizeH="0" baseline="0">
                          <a:ln>
                            <a:noFill/>
                          </a:ln>
                          <a:solidFill>
                            <a:schemeClr val="tx1"/>
                          </a:solidFill>
                          <a:effectLst/>
                          <a:latin typeface="Arial" charset="0"/>
                          <a:cs typeface="Arial" charset="0"/>
                        </a:rPr>
                        <a:t>ticket  actually won</a:t>
                      </a:r>
                      <a:endParaRPr kumimoji="0" lang="en-US" sz="2400" b="1" i="0" u="none" strike="noStrike" cap="none" normalizeH="0" baseline="0" dirty="0">
                        <a:ln>
                          <a:noFill/>
                        </a:ln>
                        <a:solidFill>
                          <a:schemeClr val="tx1"/>
                        </a:solidFill>
                        <a:effectLst/>
                        <a:latin typeface="Arial"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probability </a:t>
                      </a:r>
                      <a:r>
                        <a:rPr kumimoji="0" lang="en-US" sz="2000" b="0" i="0" u="none" strike="noStrike" cap="none" normalizeH="0" baseline="0" dirty="0">
                          <a:ln>
                            <a:noFill/>
                          </a:ln>
                          <a:solidFill>
                            <a:schemeClr val="tx1"/>
                          </a:solidFill>
                          <a:effectLst/>
                          <a:latin typeface="Arial" charset="0"/>
                          <a:cs typeface="Arial" charset="0"/>
                        </a:rPr>
                        <a:t>99.9999%</a:t>
                      </a:r>
                    </a:p>
                  </a:txBody>
                  <a:tcPr horzOverflow="overflow">
                    <a:lnL cap="flat">
                      <a:noFill/>
                    </a:lnL>
                    <a:lnR w="12700" cap="flat" cmpd="sng" algn="ctr">
                      <a:solidFill>
                        <a:srgbClr val="000000"/>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Courier New" pitchFamily="49" charset="0"/>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a:ln>
                            <a:noFill/>
                          </a:ln>
                          <a:solidFill>
                            <a:srgbClr val="000000"/>
                          </a:solidFill>
                          <a:effectLst/>
                          <a:latin typeface="Arial" charset="0"/>
                          <a:cs typeface="Arial" charset="0"/>
                        </a:rPr>
                        <a:t>Newspaper falsely reports win of 271828</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rgbClr val="000000"/>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Arial" charset="0"/>
                          <a:cs typeface="Arial" charset="0"/>
                        </a:rPr>
                        <a:t>prob.  </a:t>
                      </a:r>
                      <a:r>
                        <a:rPr kumimoji="0" lang="en-US" sz="2000" b="1" i="0" u="none" strike="noStrike" cap="none" normalizeH="0" baseline="0" dirty="0">
                          <a:ln>
                            <a:noFill/>
                          </a:ln>
                          <a:solidFill>
                            <a:srgbClr val="000000"/>
                          </a:solidFill>
                          <a:effectLst/>
                          <a:latin typeface="Arial" charset="0"/>
                          <a:cs typeface="Arial" charset="0"/>
                        </a:rPr>
                        <a:t>0.999999%</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tx1"/>
                    </a:solidFill>
                  </a:tcPr>
                </a:tc>
                <a:extLst>
                  <a:ext uri="{0D108BD9-81ED-4DB2-BD59-A6C34878D82A}">
                    <a16:rowId xmlns:a16="http://schemas.microsoft.com/office/drawing/2014/main" val="10002"/>
                  </a:ext>
                </a:extLst>
              </a:tr>
            </a:tbl>
          </a:graphicData>
        </a:graphic>
      </p:graphicFrame>
      <p:sp>
        <p:nvSpPr>
          <p:cNvPr id="513062" name="Rectangle 38"/>
          <p:cNvSpPr>
            <a:spLocks noChangeArrowheads="1"/>
          </p:cNvSpPr>
          <p:nvPr/>
        </p:nvSpPr>
        <p:spPr bwMode="auto">
          <a:xfrm>
            <a:off x="0" y="6068144"/>
            <a:ext cx="8893175" cy="457200"/>
          </a:xfrm>
          <a:prstGeom prst="rect">
            <a:avLst/>
          </a:prstGeom>
          <a:noFill/>
          <a:ln w="9525">
            <a:noFill/>
            <a:miter lim="800000"/>
            <a:headEnd/>
            <a:tailEnd/>
          </a:ln>
          <a:effectLst/>
        </p:spPr>
        <p:txBody>
          <a:bodyPr/>
          <a:lstStyle/>
          <a:p>
            <a:pPr marL="342900" indent="-342900" algn="ctr" eaLnBrk="1" hangingPunct="1">
              <a:spcBef>
                <a:spcPct val="20000"/>
              </a:spcBef>
              <a:buClr>
                <a:schemeClr val="hlink"/>
              </a:buClr>
              <a:buSzPct val="90000"/>
              <a:buFont typeface="Wingdings" pitchFamily="2" charset="2"/>
              <a:buNone/>
            </a:pPr>
            <a:r>
              <a:rPr lang="en-US" sz="2200" i="1">
                <a:solidFill>
                  <a:srgbClr val="FF7C80"/>
                </a:solidFill>
                <a:effectLst>
                  <a:outerShdw blurRad="38100" dist="38100" dir="2700000" algn="tl">
                    <a:srgbClr val="000000"/>
                  </a:outerShdw>
                </a:effectLst>
              </a:rPr>
              <a:t>	This would make it more than 10,000:1 that the report is false!</a:t>
            </a:r>
            <a:endParaRPr lang="en-US" sz="2200" i="1" dirty="0">
              <a:solidFill>
                <a:srgbClr val="FF7C80"/>
              </a:solidFill>
              <a:effectLst>
                <a:outerShdw blurRad="38100" dist="38100" dir="2700000" algn="tl">
                  <a:srgbClr val="000000"/>
                </a:outerShdw>
              </a:effectLst>
            </a:endParaRPr>
          </a:p>
        </p:txBody>
      </p:sp>
      <p:sp>
        <p:nvSpPr>
          <p:cNvPr id="2" name="Rectangle 2">
            <a:extLst>
              <a:ext uri="{FF2B5EF4-FFF2-40B4-BE49-F238E27FC236}">
                <a16:creationId xmlns:a16="http://schemas.microsoft.com/office/drawing/2014/main" id="{6ABE237C-846B-931F-32E0-DFE9F2532743}"/>
              </a:ext>
            </a:extLst>
          </p:cNvPr>
          <p:cNvSpPr txBox="1">
            <a:spLocks noChangeArrowheads="1"/>
          </p:cNvSpPr>
          <p:nvPr/>
        </p:nvSpPr>
        <p:spPr>
          <a:xfrm>
            <a:off x="457200" y="44624"/>
            <a:ext cx="8229600" cy="774923"/>
          </a:xfrm>
          <a:prstGeom prst="rect">
            <a:avLst/>
          </a:prstGeom>
        </p:spPr>
        <p:txBody>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kern="0"/>
              <a:t>A</a:t>
            </a:r>
            <a:r>
              <a:rPr lang="en-GB" kern="0"/>
              <a:t> Serious Fallacy</a:t>
            </a:r>
            <a:endParaRPr lang="en-GB" kern="0"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2EDDAE-297B-4FD5-93C5-842A13FE35B6}" type="slidenum">
              <a:rPr lang="en-US"/>
              <a:pPr/>
              <a:t>34</a:t>
            </a:fld>
            <a:endParaRPr lang="en-US"/>
          </a:p>
        </p:txBody>
      </p:sp>
      <p:sp>
        <p:nvSpPr>
          <p:cNvPr id="523266" name="Rectangle 2"/>
          <p:cNvSpPr>
            <a:spLocks noGrp="1" noChangeArrowheads="1"/>
          </p:cNvSpPr>
          <p:nvPr>
            <p:ph type="title"/>
          </p:nvPr>
        </p:nvSpPr>
        <p:spPr>
          <a:xfrm>
            <a:off x="179388" y="44624"/>
            <a:ext cx="8785225" cy="774923"/>
          </a:xfrm>
        </p:spPr>
        <p:txBody>
          <a:bodyPr/>
          <a:lstStyle/>
          <a:p>
            <a:r>
              <a:rPr lang="en-US" sz="4000"/>
              <a:t>A</a:t>
            </a:r>
            <a:r>
              <a:rPr lang="en-GB" sz="4000"/>
              <a:t> Corrected Calculation</a:t>
            </a:r>
            <a:endParaRPr lang="en-GB" sz="4000" dirty="0"/>
          </a:p>
        </p:txBody>
      </p:sp>
      <p:sp>
        <p:nvSpPr>
          <p:cNvPr id="523267" name="Rectangle 3"/>
          <p:cNvSpPr>
            <a:spLocks noGrp="1" noChangeArrowheads="1"/>
          </p:cNvSpPr>
          <p:nvPr>
            <p:ph type="body" idx="1"/>
          </p:nvPr>
        </p:nvSpPr>
        <p:spPr>
          <a:xfrm>
            <a:off x="251520" y="980728"/>
            <a:ext cx="8712968" cy="5760640"/>
          </a:xfrm>
        </p:spPr>
        <p:txBody>
          <a:bodyPr/>
          <a:lstStyle/>
          <a:p>
            <a:r>
              <a:rPr lang="en-GB" sz="2400"/>
              <a:t>A newspaper – which gets such things wrong 1% of the time – reports that ticket 271828 won a lottery of a million tickets.</a:t>
            </a:r>
          </a:p>
          <a:p>
            <a:pPr>
              <a:spcBef>
                <a:spcPts val="1800"/>
              </a:spcBef>
            </a:pPr>
            <a:r>
              <a:rPr lang="en-GB" sz="2400" u="sng"/>
              <a:t>Initial probability of a true report that ticket 271828 won</a:t>
            </a:r>
            <a:r>
              <a:rPr lang="en-GB" sz="2400"/>
              <a:t>:</a:t>
            </a:r>
          </a:p>
          <a:p>
            <a:pPr marL="457200" lvl="1" indent="0">
              <a:spcBef>
                <a:spcPts val="600"/>
              </a:spcBef>
              <a:buNone/>
            </a:pPr>
            <a:r>
              <a:rPr lang="en-GB" sz="2200"/>
              <a:t>	</a:t>
            </a:r>
            <a:r>
              <a:rPr lang="en-GB" sz="2000"/>
              <a:t>Prob. that 271828 won = 0.000001</a:t>
            </a:r>
          </a:p>
          <a:p>
            <a:pPr marL="457200" lvl="1" indent="0">
              <a:spcBef>
                <a:spcPts val="600"/>
              </a:spcBef>
              <a:buNone/>
            </a:pPr>
            <a:r>
              <a:rPr lang="en-GB" sz="2000"/>
              <a:t>	Prob. that newpaper reported the result correctly = 0.99</a:t>
            </a:r>
          </a:p>
          <a:p>
            <a:pPr marL="457200" lvl="1" indent="0">
              <a:spcBef>
                <a:spcPts val="600"/>
              </a:spcBef>
              <a:buNone/>
            </a:pPr>
            <a:r>
              <a:rPr lang="en-GB" sz="2000">
                <a:latin typeface="Courier New" pitchFamily="49" charset="0"/>
                <a:sym typeface="Symbol" pitchFamily="18" charset="2"/>
              </a:rPr>
              <a:t> 	</a:t>
            </a:r>
            <a:r>
              <a:rPr lang="en-GB" sz="2000"/>
              <a:t>Prob. that 271828 won and was correctly reported = 0.00000099</a:t>
            </a:r>
          </a:p>
          <a:p>
            <a:pPr>
              <a:spcBef>
                <a:spcPts val="1800"/>
              </a:spcBef>
            </a:pPr>
            <a:r>
              <a:rPr lang="en-GB" sz="2400" u="sng"/>
              <a:t>Initial probability of a false report that ticket 271828 won</a:t>
            </a:r>
            <a:r>
              <a:rPr lang="en-GB" sz="2400"/>
              <a:t>:</a:t>
            </a:r>
          </a:p>
          <a:p>
            <a:pPr marL="457200" lvl="1" indent="0">
              <a:spcBef>
                <a:spcPts val="600"/>
              </a:spcBef>
              <a:buNone/>
            </a:pPr>
            <a:r>
              <a:rPr lang="en-GB" sz="2200"/>
              <a:t>	</a:t>
            </a:r>
            <a:r>
              <a:rPr lang="en-GB" sz="2000"/>
              <a:t>Prob. that 271828 did not win = 0.999999</a:t>
            </a:r>
          </a:p>
          <a:p>
            <a:pPr marL="457200" lvl="1" indent="0">
              <a:spcBef>
                <a:spcPts val="600"/>
              </a:spcBef>
              <a:buNone/>
            </a:pPr>
            <a:r>
              <a:rPr lang="en-GB" sz="2000"/>
              <a:t>	Prob. that newpaper reported the result falsely = 0.01</a:t>
            </a:r>
          </a:p>
          <a:p>
            <a:pPr marL="457200" lvl="1" indent="0">
              <a:spcBef>
                <a:spcPts val="600"/>
              </a:spcBef>
              <a:buNone/>
            </a:pPr>
            <a:r>
              <a:rPr lang="en-GB" sz="2000">
                <a:latin typeface="Courier New" pitchFamily="49" charset="0"/>
                <a:sym typeface="Symbol" pitchFamily="18" charset="2"/>
              </a:rPr>
              <a:t> 	</a:t>
            </a:r>
            <a:r>
              <a:rPr lang="en-GB" sz="2000">
                <a:solidFill>
                  <a:srgbClr val="66FFFF"/>
                </a:solidFill>
              </a:rPr>
              <a:t>Prob. that 271828 was falsely reported as winning,</a:t>
            </a:r>
            <a:br>
              <a:rPr lang="en-GB" sz="2000">
                <a:solidFill>
                  <a:srgbClr val="66FFFF"/>
                </a:solidFill>
              </a:rPr>
            </a:br>
            <a:r>
              <a:rPr lang="en-GB" sz="2000">
                <a:solidFill>
                  <a:srgbClr val="66FFFF"/>
                </a:solidFill>
              </a:rPr>
              <a:t>	given that it did not win and the report was false = 1/999999</a:t>
            </a:r>
          </a:p>
          <a:p>
            <a:pPr marL="457200" lvl="1" indent="0">
              <a:spcBef>
                <a:spcPts val="600"/>
              </a:spcBef>
              <a:buNone/>
            </a:pPr>
            <a:r>
              <a:rPr lang="en-GB" sz="2000">
                <a:latin typeface="Courier New" pitchFamily="49" charset="0"/>
                <a:sym typeface="Symbol" pitchFamily="18" charset="2"/>
              </a:rPr>
              <a:t> 	</a:t>
            </a:r>
            <a:r>
              <a:rPr lang="en-GB" sz="2000"/>
              <a:t>Prob. that 271828 was falsely reported as winning = 0.00000001</a:t>
            </a:r>
          </a:p>
          <a:p>
            <a:pPr marL="457200" lvl="1" indent="0" algn="ctr">
              <a:spcBef>
                <a:spcPts val="1800"/>
              </a:spcBef>
              <a:buNone/>
            </a:pPr>
            <a:r>
              <a:rPr lang="en-US" sz="2000" i="1">
                <a:solidFill>
                  <a:srgbClr val="FF7C80"/>
                </a:solidFill>
                <a:effectLst>
                  <a:outerShdw blurRad="38100" dist="38100" dir="2700000" algn="tl">
                    <a:srgbClr val="000000"/>
                  </a:outerShdw>
                </a:effectLst>
              </a:rPr>
              <a:t>This makes it 99:1 that the report is true!</a:t>
            </a:r>
            <a:endParaRPr lang="en-GB" sz="2000"/>
          </a:p>
          <a:p>
            <a:pPr marL="457200" lvl="1" indent="0">
              <a:spcBef>
                <a:spcPts val="600"/>
              </a:spcBef>
              <a:buNone/>
            </a:pPr>
            <a:endParaRPr lang="en-GB" sz="2000"/>
          </a:p>
          <a:p>
            <a:pPr marL="0" indent="0">
              <a:buNone/>
            </a:pPr>
            <a:endParaRPr lang="en-GB" sz="2600"/>
          </a:p>
        </p:txBody>
      </p:sp>
    </p:spTree>
    <p:extLst>
      <p:ext uri="{BB962C8B-B14F-4D97-AF65-F5344CB8AC3E}">
        <p14:creationId xmlns:p14="http://schemas.microsoft.com/office/powerpoint/2010/main" val="53212915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9E4B8-50BF-882D-83B5-7D607080119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FE654B-12AA-0ACE-98AE-E7D10FABD90A}"/>
              </a:ext>
            </a:extLst>
          </p:cNvPr>
          <p:cNvSpPr>
            <a:spLocks noGrp="1"/>
          </p:cNvSpPr>
          <p:nvPr>
            <p:ph type="sldNum" sz="quarter" idx="10"/>
          </p:nvPr>
        </p:nvSpPr>
        <p:spPr/>
        <p:txBody>
          <a:bodyPr/>
          <a:lstStyle/>
          <a:p>
            <a:fld id="{64063971-A7C3-44D0-82C4-53D5D792CD70}" type="slidenum">
              <a:rPr lang="en-US"/>
              <a:pPr/>
              <a:t>35</a:t>
            </a:fld>
            <a:endParaRPr lang="en-US" dirty="0"/>
          </a:p>
        </p:txBody>
      </p:sp>
      <p:sp>
        <p:nvSpPr>
          <p:cNvPr id="532482" name="Rectangle 2">
            <a:extLst>
              <a:ext uri="{FF2B5EF4-FFF2-40B4-BE49-F238E27FC236}">
                <a16:creationId xmlns:a16="http://schemas.microsoft.com/office/drawing/2014/main" id="{6CA6618B-D3C8-AC88-296D-66833BC87897}"/>
              </a:ext>
            </a:extLst>
          </p:cNvPr>
          <p:cNvSpPr>
            <a:spLocks noGrp="1" noChangeArrowheads="1"/>
          </p:cNvSpPr>
          <p:nvPr>
            <p:ph type="title"/>
          </p:nvPr>
        </p:nvSpPr>
        <p:spPr>
          <a:xfrm>
            <a:off x="457200" y="44623"/>
            <a:ext cx="8229600" cy="792089"/>
          </a:xfrm>
        </p:spPr>
        <p:txBody>
          <a:bodyPr/>
          <a:lstStyle/>
          <a:p>
            <a:r>
              <a:rPr lang="en-US" dirty="0"/>
              <a:t>A Tempting </a:t>
            </a:r>
            <a:r>
              <a:rPr lang="en-US" dirty="0" err="1"/>
              <a:t>Defence</a:t>
            </a:r>
            <a:r>
              <a:rPr lang="en-US" dirty="0"/>
              <a:t> of Hume</a:t>
            </a:r>
            <a:endParaRPr lang="en-GB" dirty="0"/>
          </a:p>
        </p:txBody>
      </p:sp>
      <p:sp>
        <p:nvSpPr>
          <p:cNvPr id="532483" name="Rectangle 3">
            <a:extLst>
              <a:ext uri="{FF2B5EF4-FFF2-40B4-BE49-F238E27FC236}">
                <a16:creationId xmlns:a16="http://schemas.microsoft.com/office/drawing/2014/main" id="{8C8533D9-882C-EE85-1405-FC61A18D5BE0}"/>
              </a:ext>
            </a:extLst>
          </p:cNvPr>
          <p:cNvSpPr>
            <a:spLocks noGrp="1" noChangeArrowheads="1"/>
          </p:cNvSpPr>
          <p:nvPr>
            <p:ph type="body" idx="1"/>
          </p:nvPr>
        </p:nvSpPr>
        <p:spPr>
          <a:xfrm>
            <a:off x="673223" y="836711"/>
            <a:ext cx="8075241" cy="5929213"/>
          </a:xfrm>
        </p:spPr>
        <p:txBody>
          <a:bodyPr/>
          <a:lstStyle/>
          <a:p>
            <a:r>
              <a:rPr lang="en-GB" sz="2400" dirty="0"/>
              <a:t>It is striking that the correct calculation of this example yields the same answer for the overall probability of </a:t>
            </a:r>
            <a:r>
              <a:rPr lang="en-GB" sz="2400"/>
              <a:t>the 271828 </a:t>
            </a:r>
            <a:r>
              <a:rPr lang="en-GB" sz="2400" dirty="0"/>
              <a:t>report (i.e</a:t>
            </a:r>
            <a:r>
              <a:rPr lang="en-GB" sz="2400"/>
              <a:t>. 99%) </a:t>
            </a:r>
            <a:r>
              <a:rPr lang="en-GB" sz="2400" dirty="0"/>
              <a:t>as would be reached if we just took the general probability of </a:t>
            </a:r>
            <a:r>
              <a:rPr lang="en-GB" sz="2400"/>
              <a:t>newspaper correctness.</a:t>
            </a:r>
            <a:endParaRPr lang="en-GB" sz="2400" dirty="0"/>
          </a:p>
          <a:p>
            <a:pPr>
              <a:spcBef>
                <a:spcPts val="900"/>
              </a:spcBef>
            </a:pPr>
            <a:r>
              <a:rPr lang="en-GB" sz="2400" dirty="0"/>
              <a:t>So it might reasonably be wondered whether this would-be counterexample can be defeated on the basis that all tickets are in the same position, and since it’s certain that </a:t>
            </a:r>
            <a:r>
              <a:rPr lang="en-GB" sz="2400" i="1" dirty="0"/>
              <a:t>some</a:t>
            </a:r>
            <a:r>
              <a:rPr lang="en-GB" sz="2400" dirty="0"/>
              <a:t> ticket will win, we can simply ignore the probability of any </a:t>
            </a:r>
            <a:r>
              <a:rPr lang="en-GB" sz="2400" i="1" dirty="0"/>
              <a:t>specific</a:t>
            </a:r>
            <a:r>
              <a:rPr lang="en-GB" sz="2400" dirty="0"/>
              <a:t> ticket winning, and just go with the </a:t>
            </a:r>
            <a:r>
              <a:rPr lang="en-GB" sz="2400" i="1" dirty="0"/>
              <a:t>overall</a:t>
            </a:r>
            <a:r>
              <a:rPr lang="en-GB" sz="2400" dirty="0"/>
              <a:t> probability </a:t>
            </a:r>
            <a:r>
              <a:rPr lang="en-GB" sz="2400"/>
              <a:t>of truth </a:t>
            </a:r>
            <a:r>
              <a:rPr lang="en-GB" sz="2400" dirty="0"/>
              <a:t>in the newspaper report.  That, after all, gives the right answer here!</a:t>
            </a:r>
          </a:p>
          <a:p>
            <a:pPr>
              <a:spcBef>
                <a:spcPts val="900"/>
              </a:spcBef>
            </a:pPr>
            <a:r>
              <a:rPr lang="en-GB" sz="2400" dirty="0"/>
              <a:t>But it’s not clear that this approach fits with Hume’s text, nor that it can be generalised beyond cases that involve lots of equiprobable outcomes.  Soon, we’ll see a case that </a:t>
            </a:r>
            <a:r>
              <a:rPr lang="en-GB" sz="2400" i="1" dirty="0">
                <a:solidFill>
                  <a:srgbClr val="FF7C80"/>
                </a:solidFill>
              </a:rPr>
              <a:t>requires</a:t>
            </a:r>
            <a:r>
              <a:rPr lang="en-GB" sz="2400" dirty="0"/>
              <a:t> more sophisticated handling.</a:t>
            </a:r>
          </a:p>
          <a:p>
            <a:pPr>
              <a:spcBef>
                <a:spcPts val="1200"/>
              </a:spcBef>
            </a:pPr>
            <a:endParaRPr lang="en-GB" sz="2400" dirty="0"/>
          </a:p>
        </p:txBody>
      </p:sp>
    </p:spTree>
    <p:extLst>
      <p:ext uri="{BB962C8B-B14F-4D97-AF65-F5344CB8AC3E}">
        <p14:creationId xmlns:p14="http://schemas.microsoft.com/office/powerpoint/2010/main" val="2703483025"/>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E2155-47FD-C34D-754B-3077892687F9}"/>
            </a:ext>
          </a:extLst>
        </p:cNvPr>
        <p:cNvGrpSpPr/>
        <p:nvPr/>
      </p:nvGrpSpPr>
      <p:grpSpPr>
        <a:xfrm>
          <a:off x="0" y="0"/>
          <a:ext cx="0" cy="0"/>
          <a:chOff x="0" y="0"/>
          <a:chExt cx="0" cy="0"/>
        </a:xfrm>
      </p:grpSpPr>
      <p:sp>
        <p:nvSpPr>
          <p:cNvPr id="524290" name="Rectangle 2">
            <a:extLst>
              <a:ext uri="{FF2B5EF4-FFF2-40B4-BE49-F238E27FC236}">
                <a16:creationId xmlns:a16="http://schemas.microsoft.com/office/drawing/2014/main" id="{99B206F1-F7D1-788D-334F-B0413E4F5870}"/>
              </a:ext>
            </a:extLst>
          </p:cNvPr>
          <p:cNvSpPr>
            <a:spLocks noGrp="1" noChangeArrowheads="1"/>
          </p:cNvSpPr>
          <p:nvPr>
            <p:ph type="ctrTitle"/>
          </p:nvPr>
        </p:nvSpPr>
        <p:spPr>
          <a:xfrm>
            <a:off x="179388" y="260350"/>
            <a:ext cx="6120804" cy="6337002"/>
          </a:xfrm>
        </p:spPr>
        <p:txBody>
          <a:bodyPr/>
          <a:lstStyle/>
          <a:p>
            <a:r>
              <a:rPr lang="en-GB" sz="5600" dirty="0"/>
              <a:t>4</a:t>
            </a:r>
            <a:r>
              <a:rPr lang="en-GB" sz="5600"/>
              <a:t>.  Hume</a:t>
            </a:r>
            <a:r>
              <a:rPr lang="en-GB" sz="5600" dirty="0"/>
              <a:t>, Price, Independence, and an Alternative </a:t>
            </a:r>
            <a:r>
              <a:rPr lang="en-GB" sz="5600" dirty="0" err="1"/>
              <a:t>Humean</a:t>
            </a:r>
            <a:r>
              <a:rPr lang="en-GB" sz="5600" dirty="0"/>
              <a:t> Maxim</a:t>
            </a:r>
            <a:endParaRPr lang="en-US" sz="5600" dirty="0"/>
          </a:p>
        </p:txBody>
      </p:sp>
      <p:pic>
        <p:nvPicPr>
          <p:cNvPr id="524291" name="Picture 3" descr="hume1">
            <a:extLst>
              <a:ext uri="{FF2B5EF4-FFF2-40B4-BE49-F238E27FC236}">
                <a16:creationId xmlns:a16="http://schemas.microsoft.com/office/drawing/2014/main" id="{B395C576-DBE5-D0F6-47B7-BFD3C9E51C47}"/>
              </a:ext>
            </a:extLst>
          </p:cNvPr>
          <p:cNvPicPr>
            <a:picLocks noChangeAspect="1" noChangeArrowheads="1"/>
          </p:cNvPicPr>
          <p:nvPr/>
        </p:nvPicPr>
        <p:blipFill>
          <a:blip r:embed="rId3" cstate="print"/>
          <a:srcRect/>
          <a:stretch>
            <a:fillRect/>
          </a:stretch>
        </p:blipFill>
        <p:spPr bwMode="auto">
          <a:xfrm>
            <a:off x="6444208" y="1988840"/>
            <a:ext cx="2365375" cy="2952750"/>
          </a:xfrm>
          <a:prstGeom prst="rect">
            <a:avLst/>
          </a:prstGeom>
          <a:noFill/>
        </p:spPr>
      </p:pic>
      <p:sp>
        <p:nvSpPr>
          <p:cNvPr id="2" name="Slide Number Placeholder 3">
            <a:extLst>
              <a:ext uri="{FF2B5EF4-FFF2-40B4-BE49-F238E27FC236}">
                <a16:creationId xmlns:a16="http://schemas.microsoft.com/office/drawing/2014/main" id="{605AB411-A653-4362-E6FD-B056B2082C2D}"/>
              </a:ext>
            </a:extLst>
          </p:cNvPr>
          <p:cNvSpPr txBox="1">
            <a:spLocks/>
          </p:cNvSpPr>
          <p:nvPr/>
        </p:nvSpPr>
        <p:spPr>
          <a:xfrm>
            <a:off x="468313" y="6308725"/>
            <a:ext cx="2133600"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4063971-A7C3-44D0-82C4-53D5D792CD70}" type="slidenum">
              <a:rPr lang="en-US" smtClean="0"/>
              <a:pPr/>
              <a:t>36</a:t>
            </a:fld>
            <a:endParaRPr lang="en-US" dirty="0"/>
          </a:p>
        </p:txBody>
      </p:sp>
    </p:spTree>
    <p:extLst>
      <p:ext uri="{BB962C8B-B14F-4D97-AF65-F5344CB8AC3E}">
        <p14:creationId xmlns:p14="http://schemas.microsoft.com/office/powerpoint/2010/main" val="387527304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008AC-C0AE-C68C-DF22-952D4F9D3E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5A0BAB-430C-3C22-31D8-0F38FEBC73D4}"/>
              </a:ext>
            </a:extLst>
          </p:cNvPr>
          <p:cNvSpPr>
            <a:spLocks noGrp="1"/>
          </p:cNvSpPr>
          <p:nvPr>
            <p:ph type="sldNum" sz="quarter" idx="10"/>
          </p:nvPr>
        </p:nvSpPr>
        <p:spPr/>
        <p:txBody>
          <a:bodyPr/>
          <a:lstStyle/>
          <a:p>
            <a:fld id="{64063971-A7C3-44D0-82C4-53D5D792CD70}" type="slidenum">
              <a:rPr lang="en-US"/>
              <a:pPr/>
              <a:t>37</a:t>
            </a:fld>
            <a:endParaRPr lang="en-US"/>
          </a:p>
        </p:txBody>
      </p:sp>
      <p:sp>
        <p:nvSpPr>
          <p:cNvPr id="532482" name="Rectangle 2">
            <a:extLst>
              <a:ext uri="{FF2B5EF4-FFF2-40B4-BE49-F238E27FC236}">
                <a16:creationId xmlns:a16="http://schemas.microsoft.com/office/drawing/2014/main" id="{89347436-ACC0-72A5-36A1-42AC05947989}"/>
              </a:ext>
            </a:extLst>
          </p:cNvPr>
          <p:cNvSpPr>
            <a:spLocks noGrp="1" noChangeArrowheads="1"/>
          </p:cNvSpPr>
          <p:nvPr>
            <p:ph type="title"/>
          </p:nvPr>
        </p:nvSpPr>
        <p:spPr>
          <a:xfrm>
            <a:off x="457200" y="116632"/>
            <a:ext cx="8229600" cy="767531"/>
          </a:xfrm>
        </p:spPr>
        <p:txBody>
          <a:bodyPr/>
          <a:lstStyle/>
          <a:p>
            <a:r>
              <a:rPr lang="en-GB" dirty="0"/>
              <a:t>Price’s Erroneous Solution</a:t>
            </a:r>
          </a:p>
        </p:txBody>
      </p:sp>
      <p:sp>
        <p:nvSpPr>
          <p:cNvPr id="532483" name="Rectangle 3">
            <a:extLst>
              <a:ext uri="{FF2B5EF4-FFF2-40B4-BE49-F238E27FC236}">
                <a16:creationId xmlns:a16="http://schemas.microsoft.com/office/drawing/2014/main" id="{044956BA-44A4-05DF-9C8E-97F654614A7E}"/>
              </a:ext>
            </a:extLst>
          </p:cNvPr>
          <p:cNvSpPr>
            <a:spLocks noGrp="1" noChangeArrowheads="1"/>
          </p:cNvSpPr>
          <p:nvPr>
            <p:ph type="body" idx="1"/>
          </p:nvPr>
        </p:nvSpPr>
        <p:spPr>
          <a:xfrm>
            <a:off x="457200" y="980728"/>
            <a:ext cx="8003232" cy="5688632"/>
          </a:xfrm>
        </p:spPr>
        <p:txBody>
          <a:bodyPr/>
          <a:lstStyle/>
          <a:p>
            <a:r>
              <a:rPr lang="en-GB" sz="2700" dirty="0"/>
              <a:t>Richard Price urged various counterexamples (including lotteries) against Hume, but drew the wrong moral from them, in favour of a strong Principle of Independence:</a:t>
            </a:r>
          </a:p>
          <a:p>
            <a:pPr lvl="1">
              <a:spcBef>
                <a:spcPts val="1200"/>
              </a:spcBef>
              <a:buFontTx/>
              <a:buNone/>
            </a:pPr>
            <a:r>
              <a:rPr lang="en-GB" sz="2500" dirty="0"/>
              <a:t>	</a:t>
            </a:r>
            <a:r>
              <a:rPr lang="en-GB" sz="2300" dirty="0"/>
              <a:t>“suppose … there are no motives to deceive …  Now, I say that such testimony would communicate its own probability to </a:t>
            </a:r>
            <a:r>
              <a:rPr lang="en-GB" sz="2300" i="1" dirty="0"/>
              <a:t>every</a:t>
            </a:r>
            <a:r>
              <a:rPr lang="en-GB" sz="2300" dirty="0"/>
              <a:t> event reported by it of which sense is </a:t>
            </a:r>
            <a:r>
              <a:rPr lang="en-GB" sz="2300" i="1" dirty="0"/>
              <a:t>equally</a:t>
            </a:r>
            <a:r>
              <a:rPr lang="en-GB" sz="2300" dirty="0"/>
              <a:t> a judge, whether the odds against that event … [are] more or less.  …</a:t>
            </a:r>
          </a:p>
          <a:p>
            <a:pPr lvl="1">
              <a:spcBef>
                <a:spcPts val="1200"/>
              </a:spcBef>
              <a:buFontTx/>
              <a:buNone/>
            </a:pPr>
            <a:r>
              <a:rPr lang="en-GB" sz="2300" dirty="0"/>
              <a:t>	If in any case it cannot be supposed that a witness is deceived, his report will give an event that precise degree of probability which there is of his not intending to deceive, be the event what it will.”</a:t>
            </a:r>
          </a:p>
          <a:p>
            <a:pPr lvl="1" algn="r">
              <a:spcBef>
                <a:spcPts val="600"/>
              </a:spcBef>
              <a:buFontTx/>
              <a:buNone/>
            </a:pPr>
            <a:r>
              <a:rPr lang="en-GB" sz="2300" dirty="0"/>
              <a:t>(Price 1768, pp. 414-6)</a:t>
            </a:r>
          </a:p>
        </p:txBody>
      </p:sp>
    </p:spTree>
    <p:extLst>
      <p:ext uri="{BB962C8B-B14F-4D97-AF65-F5344CB8AC3E}">
        <p14:creationId xmlns:p14="http://schemas.microsoft.com/office/powerpoint/2010/main" val="4115713415"/>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2D3741-71B4-4F4B-A0FB-C4C03627D089}" type="slidenum">
              <a:rPr lang="en-US"/>
              <a:pPr/>
              <a:t>38</a:t>
            </a:fld>
            <a:endParaRPr lang="en-US"/>
          </a:p>
        </p:txBody>
      </p:sp>
      <p:sp>
        <p:nvSpPr>
          <p:cNvPr id="535554" name="Rectangle 2"/>
          <p:cNvSpPr>
            <a:spLocks noGrp="1" noChangeArrowheads="1"/>
          </p:cNvSpPr>
          <p:nvPr>
            <p:ph type="title"/>
          </p:nvPr>
        </p:nvSpPr>
        <p:spPr/>
        <p:txBody>
          <a:bodyPr/>
          <a:lstStyle/>
          <a:p>
            <a:r>
              <a:rPr lang="en-GB"/>
              <a:t>The ABCD Lucky Draw …</a:t>
            </a:r>
          </a:p>
        </p:txBody>
      </p:sp>
      <p:sp>
        <p:nvSpPr>
          <p:cNvPr id="535555" name="Rectangle 3"/>
          <p:cNvSpPr>
            <a:spLocks noGrp="1" noChangeArrowheads="1"/>
          </p:cNvSpPr>
          <p:nvPr>
            <p:ph type="body" idx="1"/>
          </p:nvPr>
        </p:nvSpPr>
        <p:spPr>
          <a:xfrm>
            <a:off x="457200" y="1600200"/>
            <a:ext cx="8229600" cy="4924425"/>
          </a:xfrm>
        </p:spPr>
        <p:txBody>
          <a:bodyPr/>
          <a:lstStyle/>
          <a:p>
            <a:r>
              <a:rPr lang="en-GB" dirty="0"/>
              <a:t>Every day a “lucky draw” takes place, with four possible outcomes A, B, C, and D:</a:t>
            </a:r>
          </a:p>
          <a:p>
            <a:pPr lvl="1"/>
            <a:r>
              <a:rPr lang="en-GB" dirty="0"/>
              <a:t>A is by far the most likely outcome;</a:t>
            </a:r>
          </a:p>
          <a:p>
            <a:pPr lvl="1"/>
            <a:r>
              <a:rPr lang="en-GB" dirty="0"/>
              <a:t>B is 100 times less likely;</a:t>
            </a:r>
          </a:p>
          <a:p>
            <a:pPr lvl="1"/>
            <a:r>
              <a:rPr lang="en-GB" dirty="0"/>
              <a:t>C is 100 times less likely again;</a:t>
            </a:r>
          </a:p>
          <a:p>
            <a:pPr lvl="1"/>
            <a:r>
              <a:rPr lang="en-GB" dirty="0"/>
              <a:t>D is 100 times less likely again.</a:t>
            </a:r>
          </a:p>
          <a:p>
            <a:pPr>
              <a:spcBef>
                <a:spcPts val="1200"/>
              </a:spcBef>
            </a:pPr>
            <a:r>
              <a:rPr lang="en-GB" dirty="0"/>
              <a:t>So out of every 1,010,101 draws, we would expect A 1,000,000 times, B 10,000 times, C 100 times and D only once.</a:t>
            </a:r>
          </a:p>
        </p:txBody>
      </p:sp>
    </p:spTree>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4"/>
          <p:cNvSpPr>
            <a:spLocks noGrp="1"/>
          </p:cNvSpPr>
          <p:nvPr>
            <p:ph type="sldNum" sz="quarter" idx="10"/>
          </p:nvPr>
        </p:nvSpPr>
        <p:spPr/>
        <p:txBody>
          <a:bodyPr/>
          <a:lstStyle/>
          <a:p>
            <a:fld id="{E8E05604-ED56-47AB-BDCE-1FFE7E762EC2}" type="slidenum">
              <a:rPr lang="en-US"/>
              <a:pPr/>
              <a:t>39</a:t>
            </a:fld>
            <a:endParaRPr lang="en-US"/>
          </a:p>
        </p:txBody>
      </p:sp>
      <p:sp>
        <p:nvSpPr>
          <p:cNvPr id="537603" name="Rectangle 3"/>
          <p:cNvSpPr>
            <a:spLocks noGrp="1" noChangeArrowheads="1"/>
          </p:cNvSpPr>
          <p:nvPr>
            <p:ph type="body" sz="half" idx="1"/>
          </p:nvPr>
        </p:nvSpPr>
        <p:spPr>
          <a:xfrm>
            <a:off x="323529" y="891555"/>
            <a:ext cx="8496944" cy="1817365"/>
          </a:xfrm>
        </p:spPr>
        <p:txBody>
          <a:bodyPr/>
          <a:lstStyle/>
          <a:p>
            <a:r>
              <a:rPr lang="en-GB" sz="2600" dirty="0"/>
              <a:t>Suppose the clerk who records the result for the newspaper gets it right 97% of the time, but otherwise goes wrong randomly (with an equal 1% probability of misreporting each of the three wrong outcomes:</a:t>
            </a:r>
          </a:p>
          <a:p>
            <a:endParaRPr lang="en-GB" sz="2800" dirty="0"/>
          </a:p>
        </p:txBody>
      </p:sp>
      <p:sp>
        <p:nvSpPr>
          <p:cNvPr id="2" name="Rectangle 2">
            <a:extLst>
              <a:ext uri="{FF2B5EF4-FFF2-40B4-BE49-F238E27FC236}">
                <a16:creationId xmlns:a16="http://schemas.microsoft.com/office/drawing/2014/main" id="{819E9E29-7FA6-7538-22B4-586EBAA3EC20}"/>
              </a:ext>
            </a:extLst>
          </p:cNvPr>
          <p:cNvSpPr>
            <a:spLocks noGrp="1" noChangeArrowheads="1"/>
          </p:cNvSpPr>
          <p:nvPr>
            <p:ph type="title"/>
          </p:nvPr>
        </p:nvSpPr>
        <p:spPr>
          <a:xfrm>
            <a:off x="179388" y="116632"/>
            <a:ext cx="8785225" cy="702915"/>
          </a:xfrm>
        </p:spPr>
        <p:txBody>
          <a:bodyPr/>
          <a:lstStyle/>
          <a:p>
            <a:r>
              <a:rPr lang="en-GB" dirty="0"/>
              <a:t>… And An Unreliable Newspaper</a:t>
            </a:r>
          </a:p>
        </p:txBody>
      </p:sp>
      <p:graphicFrame>
        <p:nvGraphicFramePr>
          <p:cNvPr id="537720" name="Group 120"/>
          <p:cNvGraphicFramePr>
            <a:graphicFrameLocks noGrp="1"/>
          </p:cNvGraphicFramePr>
          <p:nvPr>
            <p:ph sz="half" idx="2"/>
          </p:nvPr>
        </p:nvGraphicFramePr>
        <p:xfrm>
          <a:off x="300127" y="2924322"/>
          <a:ext cx="8496943" cy="3529014"/>
        </p:xfrm>
        <a:graphic>
          <a:graphicData uri="http://schemas.openxmlformats.org/drawingml/2006/table">
            <a:tbl>
              <a:tblPr/>
              <a:tblGrid>
                <a:gridCol w="1269477">
                  <a:extLst>
                    <a:ext uri="{9D8B030D-6E8A-4147-A177-3AD203B41FA5}">
                      <a16:colId xmlns:a16="http://schemas.microsoft.com/office/drawing/2014/main" val="20000"/>
                    </a:ext>
                  </a:extLst>
                </a:gridCol>
                <a:gridCol w="1757884">
                  <a:extLst>
                    <a:ext uri="{9D8B030D-6E8A-4147-A177-3AD203B41FA5}">
                      <a16:colId xmlns:a16="http://schemas.microsoft.com/office/drawing/2014/main" val="20001"/>
                    </a:ext>
                  </a:extLst>
                </a:gridCol>
                <a:gridCol w="1465275">
                  <a:extLst>
                    <a:ext uri="{9D8B030D-6E8A-4147-A177-3AD203B41FA5}">
                      <a16:colId xmlns:a16="http://schemas.microsoft.com/office/drawing/2014/main" val="20002"/>
                    </a:ext>
                  </a:extLst>
                </a:gridCol>
                <a:gridCol w="1486999">
                  <a:extLst>
                    <a:ext uri="{9D8B030D-6E8A-4147-A177-3AD203B41FA5}">
                      <a16:colId xmlns:a16="http://schemas.microsoft.com/office/drawing/2014/main" val="20003"/>
                    </a:ext>
                  </a:extLst>
                </a:gridCol>
                <a:gridCol w="1258654">
                  <a:extLst>
                    <a:ext uri="{9D8B030D-6E8A-4147-A177-3AD203B41FA5}">
                      <a16:colId xmlns:a16="http://schemas.microsoft.com/office/drawing/2014/main" val="20004"/>
                    </a:ext>
                  </a:extLst>
                </a:gridCol>
                <a:gridCol w="1258654">
                  <a:extLst>
                    <a:ext uri="{9D8B030D-6E8A-4147-A177-3AD203B41FA5}">
                      <a16:colId xmlns:a16="http://schemas.microsoft.com/office/drawing/2014/main" val="266952244"/>
                    </a:ext>
                  </a:extLst>
                </a:gridCol>
              </a:tblGrid>
              <a:tr h="769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rPr>
                        <a:t>Result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rPr>
                        <a:t>Total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300" b="1" i="0" u="none" strike="noStrike" cap="none" normalizeH="0" baseline="0" dirty="0">
                          <a:ln>
                            <a:noFill/>
                          </a:ln>
                          <a:solidFill>
                            <a:schemeClr val="tx1"/>
                          </a:solidFill>
                          <a:effectLst>
                            <a:outerShdw blurRad="38100" dist="38100" dir="2700000" algn="tl">
                              <a:srgbClr val="000000"/>
                            </a:outerShdw>
                          </a:effectLst>
                          <a:latin typeface="Arial" charset="0"/>
                        </a:rPr>
                        <a:t>“D”</a:t>
                      </a:r>
                      <a:endParaRPr kumimoji="0" lang="en-GB" sz="2300" b="1"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97,000,000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970,000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9,700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a:t>
                      </a:r>
                      <a:endPar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100</a:t>
                      </a:r>
                      <a:endPar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97</a:t>
                      </a:r>
                      <a:endPar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1" u="none" strike="noStrike" cap="none" normalizeH="0" baseline="0">
                          <a:ln>
                            <a:noFill/>
                          </a:ln>
                          <a:solidFill>
                            <a:schemeClr val="tx1"/>
                          </a:solidFill>
                          <a:effectLst>
                            <a:outerShdw blurRad="38100" dist="38100" dir="2700000" algn="tl">
                              <a:srgbClr val="000000"/>
                            </a:outerShdw>
                          </a:effectLst>
                          <a:latin typeface="Arial" charset="0"/>
                        </a:rPr>
                        <a:t>(all)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1"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101,010,100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97,010,101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1,970,101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1,019,701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300" b="0" i="0" u="none" strike="noStrike" cap="none" normalizeH="0" baseline="0" dirty="0">
                          <a:ln>
                            <a:noFill/>
                          </a:ln>
                          <a:solidFill>
                            <a:schemeClr val="tx1"/>
                          </a:solidFill>
                          <a:effectLst>
                            <a:outerShdw blurRad="38100" dist="38100" dir="2700000" algn="tl">
                              <a:srgbClr val="000000"/>
                            </a:outerShdw>
                          </a:effectLst>
                          <a:latin typeface="Arial Narrow" panose="020B0606020202030204" pitchFamily="34" charset="0"/>
                        </a:rPr>
                        <a:t>1,010,197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1BFDFC8-C4FA-40AF-BF05-9415A5965780}" type="slidenum">
              <a:rPr lang="en-US"/>
              <a:pPr/>
              <a:t>4</a:t>
            </a:fld>
            <a:endParaRPr lang="en-US"/>
          </a:p>
        </p:txBody>
      </p:sp>
      <p:sp>
        <p:nvSpPr>
          <p:cNvPr id="468994" name="Rectangle 2"/>
          <p:cNvSpPr>
            <a:spLocks noGrp="1" noChangeArrowheads="1"/>
          </p:cNvSpPr>
          <p:nvPr>
            <p:ph type="title"/>
          </p:nvPr>
        </p:nvSpPr>
        <p:spPr>
          <a:xfrm>
            <a:off x="457200" y="116632"/>
            <a:ext cx="8229600" cy="702915"/>
          </a:xfrm>
        </p:spPr>
        <p:txBody>
          <a:bodyPr/>
          <a:lstStyle/>
          <a:p>
            <a:r>
              <a:rPr lang="en-US" dirty="0"/>
              <a:t>Getting Straight on the Basics</a:t>
            </a:r>
            <a:endParaRPr lang="en-GB" dirty="0"/>
          </a:p>
        </p:txBody>
      </p:sp>
      <p:sp>
        <p:nvSpPr>
          <p:cNvPr id="468995" name="Rectangle 3"/>
          <p:cNvSpPr>
            <a:spLocks noGrp="1" noChangeArrowheads="1"/>
          </p:cNvSpPr>
          <p:nvPr>
            <p:ph type="body" idx="1"/>
          </p:nvPr>
        </p:nvSpPr>
        <p:spPr>
          <a:xfrm>
            <a:off x="323850" y="980728"/>
            <a:ext cx="8640763" cy="5688360"/>
          </a:xfrm>
        </p:spPr>
        <p:txBody>
          <a:bodyPr/>
          <a:lstStyle/>
          <a:p>
            <a:r>
              <a:rPr lang="en-GB" sz="2600" dirty="0"/>
              <a:t>To vindicate or defend the argument, Hume scholars have come up with an implausibly wide range of interpretations (chapter 7 of Garrett’s </a:t>
            </a:r>
            <a:r>
              <a:rPr lang="en-GB" sz="2600" i="1" dirty="0"/>
              <a:t>Cognition and Commitment</a:t>
            </a:r>
            <a:r>
              <a:rPr lang="en-GB" sz="2600" dirty="0"/>
              <a:t>, 1997, provides a useful brief review).</a:t>
            </a:r>
          </a:p>
          <a:p>
            <a:pPr>
              <a:spcBef>
                <a:spcPts val="1800"/>
              </a:spcBef>
            </a:pPr>
            <a:r>
              <a:rPr lang="en-GB" sz="2600" dirty="0"/>
              <a:t>For an attempt to get straight on many basic</a:t>
            </a:r>
            <a:br>
              <a:rPr lang="en-GB" sz="2600" dirty="0"/>
            </a:br>
            <a:r>
              <a:rPr lang="en-GB" sz="2600" dirty="0"/>
              <a:t>points, </a:t>
            </a:r>
            <a:r>
              <a:rPr lang="en-GB" sz="2600" i="1" dirty="0">
                <a:solidFill>
                  <a:srgbClr val="FF7C80"/>
                </a:solidFill>
              </a:rPr>
              <a:t>most</a:t>
            </a:r>
            <a:r>
              <a:rPr lang="en-GB" sz="2600" dirty="0"/>
              <a:t> of which I consider unlikely to be disputed by well-informed scholars, see my paper “Twenty Questions on Hume on Miracles” (in </a:t>
            </a:r>
            <a:r>
              <a:rPr lang="en-GB" sz="2600" i="1" dirty="0"/>
              <a:t>Philosophy and Religion</a:t>
            </a:r>
            <a:r>
              <a:rPr lang="en-GB" sz="2600" dirty="0"/>
              <a:t>, ed. Antony </a:t>
            </a:r>
            <a:r>
              <a:rPr lang="en-GB" sz="2600" dirty="0" err="1"/>
              <a:t>O’Hear</a:t>
            </a:r>
            <a:r>
              <a:rPr lang="en-GB" sz="2600" dirty="0"/>
              <a:t>, CUP, 2011), which was </a:t>
            </a:r>
            <a:r>
              <a:rPr lang="en-US" sz="2600" dirty="0"/>
              <a:t>written with schoolteachers and students in mind.</a:t>
            </a:r>
          </a:p>
          <a:p>
            <a:pPr lvl="1">
              <a:spcBef>
                <a:spcPts val="1200"/>
              </a:spcBef>
            </a:pPr>
            <a:r>
              <a:rPr lang="en-US" sz="2400" dirty="0"/>
              <a:t>In what follows, references to “20Q” are to the sections of that paper, which can be found under</a:t>
            </a:r>
            <a:r>
              <a:rPr lang="en-GB" sz="2400" dirty="0"/>
              <a:t> “2011” at </a:t>
            </a:r>
            <a:r>
              <a:rPr lang="en-US" sz="2400" dirty="0">
                <a:hlinkClick r:id="rId2"/>
              </a:rPr>
              <a:t>www.davidhume.org/scholarship/Millican</a:t>
            </a:r>
            <a:r>
              <a:rPr lang="en-US" sz="2400" dirty="0"/>
              <a:t>.</a:t>
            </a:r>
            <a:endParaRPr lang="en-GB" sz="2400" dirty="0"/>
          </a:p>
        </p:txBody>
      </p:sp>
    </p:spTree>
    <p:extLst>
      <p:ext uri="{BB962C8B-B14F-4D97-AF65-F5344CB8AC3E}">
        <p14:creationId xmlns:p14="http://schemas.microsoft.com/office/powerpoint/2010/main" val="2448915970"/>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D6913-21D2-9F3C-C35E-6A16BA4EBDC7}"/>
            </a:ext>
          </a:extLst>
        </p:cNvPr>
        <p:cNvGrpSpPr/>
        <p:nvPr/>
      </p:nvGrpSpPr>
      <p:grpSpPr>
        <a:xfrm>
          <a:off x="0" y="0"/>
          <a:ext cx="0" cy="0"/>
          <a:chOff x="0" y="0"/>
          <a:chExt cx="0" cy="0"/>
        </a:xfrm>
      </p:grpSpPr>
      <p:sp>
        <p:nvSpPr>
          <p:cNvPr id="60" name="Slide Number Placeholder 4">
            <a:extLst>
              <a:ext uri="{FF2B5EF4-FFF2-40B4-BE49-F238E27FC236}">
                <a16:creationId xmlns:a16="http://schemas.microsoft.com/office/drawing/2014/main" id="{CE18B546-19CD-086D-60BB-D6A52474A81B}"/>
              </a:ext>
            </a:extLst>
          </p:cNvPr>
          <p:cNvSpPr>
            <a:spLocks noGrp="1"/>
          </p:cNvSpPr>
          <p:nvPr>
            <p:ph type="sldNum" sz="quarter" idx="10"/>
          </p:nvPr>
        </p:nvSpPr>
        <p:spPr/>
        <p:txBody>
          <a:bodyPr/>
          <a:lstStyle/>
          <a:p>
            <a:fld id="{E8E05604-ED56-47AB-BDCE-1FFE7E762EC2}" type="slidenum">
              <a:rPr lang="en-US"/>
              <a:pPr/>
              <a:t>40</a:t>
            </a:fld>
            <a:endParaRPr lang="en-US"/>
          </a:p>
        </p:txBody>
      </p:sp>
      <p:sp>
        <p:nvSpPr>
          <p:cNvPr id="537603" name="Rectangle 3">
            <a:extLst>
              <a:ext uri="{FF2B5EF4-FFF2-40B4-BE49-F238E27FC236}">
                <a16:creationId xmlns:a16="http://schemas.microsoft.com/office/drawing/2014/main" id="{F1DA1A09-039A-AB35-6176-1DA921DD04F5}"/>
              </a:ext>
            </a:extLst>
          </p:cNvPr>
          <p:cNvSpPr>
            <a:spLocks noGrp="1" noChangeArrowheads="1"/>
          </p:cNvSpPr>
          <p:nvPr>
            <p:ph type="body" sz="half" idx="1"/>
          </p:nvPr>
        </p:nvSpPr>
        <p:spPr>
          <a:xfrm>
            <a:off x="323529" y="195993"/>
            <a:ext cx="8496944" cy="6336703"/>
          </a:xfrm>
        </p:spPr>
        <p:txBody>
          <a:bodyPr/>
          <a:lstStyle/>
          <a:p>
            <a:r>
              <a:rPr lang="en-GB" sz="2800" dirty="0"/>
              <a:t>In this scenario, out of every 101,010,100 draws, we can expect </a:t>
            </a:r>
            <a:r>
              <a:rPr lang="en-GB" sz="2800" i="1" dirty="0"/>
              <a:t>reported</a:t>
            </a:r>
            <a:r>
              <a:rPr lang="en-GB" sz="2800" dirty="0"/>
              <a:t> results as follows:</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pPr lvl="1"/>
            <a:r>
              <a:rPr lang="en-GB" sz="2600" dirty="0"/>
              <a:t>Note (for future reference): this means that </a:t>
            </a:r>
            <a:r>
              <a:rPr lang="en-GB" sz="2600" dirty="0">
                <a:solidFill>
                  <a:srgbClr val="FF7C80"/>
                </a:solidFill>
              </a:rPr>
              <a:t>an A report is extremely credible</a:t>
            </a:r>
            <a:r>
              <a:rPr lang="en-GB" sz="2600" dirty="0"/>
              <a:t> (99.99% likely to be true); while </a:t>
            </a:r>
            <a:r>
              <a:rPr lang="en-GB" sz="2600" dirty="0">
                <a:solidFill>
                  <a:srgbClr val="FF7C80"/>
                </a:solidFill>
              </a:rPr>
              <a:t>a B report is very nearly 50% credible</a:t>
            </a:r>
            <a:r>
              <a:rPr lang="en-GB" sz="2600" dirty="0"/>
              <a:t>.</a:t>
            </a:r>
          </a:p>
        </p:txBody>
      </p:sp>
      <p:graphicFrame>
        <p:nvGraphicFramePr>
          <p:cNvPr id="537720" name="Group 120">
            <a:extLst>
              <a:ext uri="{FF2B5EF4-FFF2-40B4-BE49-F238E27FC236}">
                <a16:creationId xmlns:a16="http://schemas.microsoft.com/office/drawing/2014/main" id="{6209D84A-0240-8DC1-C689-F4B56151C074}"/>
              </a:ext>
            </a:extLst>
          </p:cNvPr>
          <p:cNvGraphicFramePr>
            <a:graphicFrameLocks noGrp="1"/>
          </p:cNvGraphicFramePr>
          <p:nvPr>
            <p:ph sz="half" idx="2"/>
          </p:nvPr>
        </p:nvGraphicFramePr>
        <p:xfrm>
          <a:off x="467047" y="1484784"/>
          <a:ext cx="8353425" cy="3529014"/>
        </p:xfrm>
        <a:graphic>
          <a:graphicData uri="http://schemas.openxmlformats.org/drawingml/2006/table">
            <a:tbl>
              <a:tblPr/>
              <a:tblGrid>
                <a:gridCol w="1296987">
                  <a:extLst>
                    <a:ext uri="{9D8B030D-6E8A-4147-A177-3AD203B41FA5}">
                      <a16:colId xmlns:a16="http://schemas.microsoft.com/office/drawing/2014/main" val="20000"/>
                    </a:ext>
                  </a:extLst>
                </a:gridCol>
                <a:gridCol w="2043113">
                  <a:extLst>
                    <a:ext uri="{9D8B030D-6E8A-4147-A177-3AD203B41FA5}">
                      <a16:colId xmlns:a16="http://schemas.microsoft.com/office/drawing/2014/main" val="20001"/>
                    </a:ext>
                  </a:extLst>
                </a:gridCol>
                <a:gridCol w="1844675">
                  <a:extLst>
                    <a:ext uri="{9D8B030D-6E8A-4147-A177-3AD203B41FA5}">
                      <a16:colId xmlns:a16="http://schemas.microsoft.com/office/drawing/2014/main" val="20002"/>
                    </a:ext>
                  </a:extLst>
                </a:gridCol>
                <a:gridCol w="1716087">
                  <a:extLst>
                    <a:ext uri="{9D8B030D-6E8A-4147-A177-3AD203B41FA5}">
                      <a16:colId xmlns:a16="http://schemas.microsoft.com/office/drawing/2014/main" val="20003"/>
                    </a:ext>
                  </a:extLst>
                </a:gridCol>
                <a:gridCol w="1452563">
                  <a:extLst>
                    <a:ext uri="{9D8B030D-6E8A-4147-A177-3AD203B41FA5}">
                      <a16:colId xmlns:a16="http://schemas.microsoft.com/office/drawing/2014/main" val="20004"/>
                    </a:ext>
                  </a:extLst>
                </a:gridCol>
              </a:tblGrid>
              <a:tr h="7699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dirty="0">
                          <a:ln>
                            <a:noFill/>
                          </a:ln>
                          <a:solidFill>
                            <a:schemeClr val="tx1"/>
                          </a:solidFill>
                          <a:effectLst>
                            <a:outerShdw blurRad="38100" dist="38100" dir="2700000" algn="tl">
                              <a:srgbClr val="000000"/>
                            </a:outerShdw>
                          </a:effectLst>
                          <a:latin typeface="Arial" charset="0"/>
                        </a:rPr>
                        <a:t>Report</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a:ln>
                            <a:noFill/>
                          </a:ln>
                          <a:solidFill>
                            <a:schemeClr val="tx1"/>
                          </a:solidFill>
                          <a:effectLst>
                            <a:outerShdw blurRad="38100" dist="38100" dir="2700000" algn="tl">
                              <a:srgbClr val="000000"/>
                            </a:outerShdw>
                          </a:effectLst>
                          <a:latin typeface="Arial" charset="0"/>
                        </a:rPr>
                        <a:t>Total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dirty="0">
                          <a:ln>
                            <a:noFill/>
                          </a:ln>
                          <a:solidFill>
                            <a:schemeClr val="tx1"/>
                          </a:solidFill>
                          <a:effectLst>
                            <a:outerShdw blurRad="38100" dist="38100" dir="2700000" algn="tl">
                              <a:srgbClr val="000000"/>
                            </a:outerShdw>
                          </a:effectLst>
                          <a:latin typeface="Arial" charset="0"/>
                        </a:rPr>
                        <a:t>True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a:ln>
                            <a:noFill/>
                          </a:ln>
                          <a:solidFill>
                            <a:schemeClr val="tx1"/>
                          </a:solidFill>
                          <a:effectLst>
                            <a:outerShdw blurRad="38100" dist="38100" dir="2700000" algn="tl">
                              <a:srgbClr val="000000"/>
                            </a:outerShdw>
                          </a:effectLst>
                          <a:latin typeface="Arial" charset="0"/>
                        </a:rPr>
                        <a:t>False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dirty="0">
                          <a:ln>
                            <a:noFill/>
                          </a:ln>
                          <a:solidFill>
                            <a:schemeClr val="tx1"/>
                          </a:solidFill>
                          <a:effectLst>
                            <a:outerShdw blurRad="38100" dist="38100" dir="2700000" algn="tl">
                              <a:srgbClr val="000000"/>
                            </a:outerShdw>
                          </a:effectLst>
                          <a:latin typeface="Arial" charset="0"/>
                        </a:rPr>
                        <a:t>True%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97,010,101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97,000,000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10,101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99.99%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1,970,101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970,000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1,000,101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49.24%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651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1,019,701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9,700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1,010,001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0.95%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1,010,197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1,010,100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&lt; 0.01%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1" u="none" strike="noStrike" cap="none" normalizeH="0" baseline="0">
                          <a:ln>
                            <a:noFill/>
                          </a:ln>
                          <a:solidFill>
                            <a:schemeClr val="tx1"/>
                          </a:solidFill>
                          <a:effectLst>
                            <a:outerShdw blurRad="38100" dist="38100" dir="2700000" algn="tl">
                              <a:srgbClr val="000000"/>
                            </a:outerShdw>
                          </a:effectLst>
                          <a:latin typeface="Arial" charset="0"/>
                        </a:rPr>
                        <a:t>(all)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1" u="none" strike="noStrike" cap="none" normalizeH="0" baseline="0" dirty="0">
                          <a:ln>
                            <a:noFill/>
                          </a:ln>
                          <a:solidFill>
                            <a:schemeClr val="tx1"/>
                          </a:solidFill>
                          <a:effectLst>
                            <a:outerShdw blurRad="38100" dist="38100" dir="2700000" algn="tl">
                              <a:srgbClr val="000000"/>
                            </a:outerShdw>
                          </a:effectLst>
                          <a:latin typeface="Arial" charset="0"/>
                        </a:rPr>
                        <a:t>101,010,100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1" u="none" strike="noStrike" cap="none" normalizeH="0" baseline="0">
                          <a:ln>
                            <a:noFill/>
                          </a:ln>
                          <a:solidFill>
                            <a:schemeClr val="tx1"/>
                          </a:solidFill>
                          <a:effectLst>
                            <a:outerShdw blurRad="38100" dist="38100" dir="2700000" algn="tl">
                              <a:srgbClr val="000000"/>
                            </a:outerShdw>
                          </a:effectLst>
                          <a:latin typeface="Arial" charset="0"/>
                        </a:rPr>
                        <a:t>97,979,797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1" u="none" strike="noStrike" cap="none" normalizeH="0" baseline="0">
                          <a:ln>
                            <a:noFill/>
                          </a:ln>
                          <a:solidFill>
                            <a:schemeClr val="tx1"/>
                          </a:solidFill>
                          <a:effectLst>
                            <a:outerShdw blurRad="38100" dist="38100" dir="2700000" algn="tl">
                              <a:srgbClr val="000000"/>
                            </a:outerShdw>
                          </a:effectLst>
                          <a:latin typeface="Arial" charset="0"/>
                        </a:rPr>
                        <a:t>3,030,303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1" u="none" strike="noStrike" cap="none" normalizeH="0" baseline="0" dirty="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30554008"/>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021DF-890E-4094-8529-D705578A27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E946B1-7A29-F851-7048-EC39CE3F35B2}"/>
              </a:ext>
            </a:extLst>
          </p:cNvPr>
          <p:cNvSpPr>
            <a:spLocks noGrp="1"/>
          </p:cNvSpPr>
          <p:nvPr>
            <p:ph type="sldNum" sz="quarter" idx="10"/>
          </p:nvPr>
        </p:nvSpPr>
        <p:spPr/>
        <p:txBody>
          <a:bodyPr/>
          <a:lstStyle/>
          <a:p>
            <a:fld id="{3C5F73B3-8924-4713-832D-F4DBFA67A315}" type="slidenum">
              <a:rPr lang="en-US"/>
              <a:pPr/>
              <a:t>41</a:t>
            </a:fld>
            <a:endParaRPr lang="en-US"/>
          </a:p>
        </p:txBody>
      </p:sp>
      <p:sp>
        <p:nvSpPr>
          <p:cNvPr id="539650" name="Rectangle 2">
            <a:extLst>
              <a:ext uri="{FF2B5EF4-FFF2-40B4-BE49-F238E27FC236}">
                <a16:creationId xmlns:a16="http://schemas.microsoft.com/office/drawing/2014/main" id="{E972999C-7426-1270-E901-598C3683F23E}"/>
              </a:ext>
            </a:extLst>
          </p:cNvPr>
          <p:cNvSpPr>
            <a:spLocks noGrp="1" noChangeArrowheads="1"/>
          </p:cNvSpPr>
          <p:nvPr>
            <p:ph type="title"/>
          </p:nvPr>
        </p:nvSpPr>
        <p:spPr>
          <a:xfrm>
            <a:off x="179388" y="133797"/>
            <a:ext cx="8785225" cy="1422995"/>
          </a:xfrm>
        </p:spPr>
        <p:txBody>
          <a:bodyPr/>
          <a:lstStyle/>
          <a:p>
            <a:r>
              <a:rPr lang="en-GB" dirty="0"/>
              <a:t>Implications for Hume, Price, and the Independence Assumption</a:t>
            </a:r>
          </a:p>
        </p:txBody>
      </p:sp>
      <p:sp>
        <p:nvSpPr>
          <p:cNvPr id="539651" name="Rectangle 3">
            <a:extLst>
              <a:ext uri="{FF2B5EF4-FFF2-40B4-BE49-F238E27FC236}">
                <a16:creationId xmlns:a16="http://schemas.microsoft.com/office/drawing/2014/main" id="{2501C4C4-A909-22F2-DCFF-821F69B1258A}"/>
              </a:ext>
            </a:extLst>
          </p:cNvPr>
          <p:cNvSpPr>
            <a:spLocks noGrp="1" noChangeArrowheads="1"/>
          </p:cNvSpPr>
          <p:nvPr>
            <p:ph type="body" idx="1"/>
          </p:nvPr>
        </p:nvSpPr>
        <p:spPr>
          <a:xfrm>
            <a:off x="540321" y="1844824"/>
            <a:ext cx="8424167" cy="4824264"/>
          </a:xfrm>
        </p:spPr>
        <p:txBody>
          <a:bodyPr/>
          <a:lstStyle/>
          <a:p>
            <a:r>
              <a:rPr lang="en-GB" sz="2600" dirty="0"/>
              <a:t>Hume is </a:t>
            </a:r>
            <a:r>
              <a:rPr lang="en-GB" sz="2600" i="1" u="sng" dirty="0"/>
              <a:t>right</a:t>
            </a:r>
            <a:r>
              <a:rPr lang="en-GB" sz="2600" dirty="0"/>
              <a:t> (and Price mistaken), in that a report of the “miraculous” D is for that reason vastly less credible than reports of the more ordinary A and B, even when the testimony is of the very same “kind”.</a:t>
            </a:r>
          </a:p>
          <a:p>
            <a:pPr>
              <a:spcBef>
                <a:spcPts val="1200"/>
              </a:spcBef>
            </a:pPr>
            <a:r>
              <a:rPr lang="en-GB" sz="2600" dirty="0"/>
              <a:t>This also potentially casts doubt on Hume’s own talk of the force of the testimony “considered apart and in itself”, and hence on the Independence Assumption from which he seems to start.  If the credibility of the same kind of testimony can vary hugely depending on what it reports, what sense can we make of the force of the testimony “considered apart and in itself”?</a:t>
            </a:r>
          </a:p>
        </p:txBody>
      </p:sp>
    </p:spTree>
    <p:extLst>
      <p:ext uri="{BB962C8B-B14F-4D97-AF65-F5344CB8AC3E}">
        <p14:creationId xmlns:p14="http://schemas.microsoft.com/office/powerpoint/2010/main" val="679871031"/>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B668229-0760-4461-9CC0-CBE30B34B8F1}" type="slidenum">
              <a:rPr lang="en-US"/>
              <a:pPr/>
              <a:t>42</a:t>
            </a:fld>
            <a:endParaRPr lang="en-US"/>
          </a:p>
        </p:txBody>
      </p:sp>
      <p:sp>
        <p:nvSpPr>
          <p:cNvPr id="540674" name="Rectangle 2"/>
          <p:cNvSpPr>
            <a:spLocks noGrp="1" noChangeArrowheads="1"/>
          </p:cNvSpPr>
          <p:nvPr>
            <p:ph type="title"/>
          </p:nvPr>
        </p:nvSpPr>
        <p:spPr>
          <a:xfrm>
            <a:off x="250825" y="188640"/>
            <a:ext cx="8642350" cy="702915"/>
          </a:xfrm>
        </p:spPr>
        <p:txBody>
          <a:bodyPr/>
          <a:lstStyle/>
          <a:p>
            <a:r>
              <a:rPr lang="en-GB" dirty="0"/>
              <a:t>From Inverse to Direct Probability</a:t>
            </a:r>
          </a:p>
        </p:txBody>
      </p:sp>
      <p:sp>
        <p:nvSpPr>
          <p:cNvPr id="540675" name="Rectangle 3"/>
          <p:cNvSpPr>
            <a:spLocks noGrp="1" noChangeArrowheads="1"/>
          </p:cNvSpPr>
          <p:nvPr>
            <p:ph type="body" idx="1"/>
          </p:nvPr>
        </p:nvSpPr>
        <p:spPr>
          <a:xfrm>
            <a:off x="467544" y="1196752"/>
            <a:ext cx="8358101" cy="5517232"/>
          </a:xfrm>
        </p:spPr>
        <p:txBody>
          <a:bodyPr/>
          <a:lstStyle/>
          <a:p>
            <a:r>
              <a:rPr lang="en-GB" sz="2700" dirty="0"/>
              <a:t>In the Lucky Draw example (and perhaps others),</a:t>
            </a:r>
            <a:br>
              <a:rPr lang="en-GB" sz="2700" dirty="0"/>
            </a:br>
            <a:r>
              <a:rPr lang="en-GB" sz="2700" dirty="0"/>
              <a:t>it is tempting to respond by changing focus from the </a:t>
            </a:r>
            <a:r>
              <a:rPr lang="en-GB" sz="2700" i="1" dirty="0"/>
              <a:t>epistemic</a:t>
            </a:r>
            <a:r>
              <a:rPr lang="en-GB" sz="2700" dirty="0"/>
              <a:t> probability of testimony (where we are reasoning “inversely” from the observed testimony back to its source), to consider instead the </a:t>
            </a:r>
            <a:r>
              <a:rPr lang="en-GB" sz="2700" i="1" dirty="0"/>
              <a:t>direct</a:t>
            </a:r>
            <a:r>
              <a:rPr lang="en-GB" sz="2700" dirty="0"/>
              <a:t> probability that true – as opposed to false – testimony </a:t>
            </a:r>
            <a:r>
              <a:rPr lang="en-GB" sz="2700" i="1" dirty="0"/>
              <a:t>would be generated</a:t>
            </a:r>
            <a:r>
              <a:rPr lang="en-GB" sz="2700" dirty="0"/>
              <a:t>.</a:t>
            </a:r>
          </a:p>
          <a:p>
            <a:pPr>
              <a:spcBef>
                <a:spcPts val="1200"/>
              </a:spcBef>
            </a:pPr>
            <a:r>
              <a:rPr lang="en-GB" sz="2700" dirty="0"/>
              <a:t>Then we do have a consistent probability of true and false testimony, </a:t>
            </a:r>
            <a:r>
              <a:rPr lang="en-GB" sz="2700" i="1" dirty="0"/>
              <a:t>irrespective of the event that actually took place</a:t>
            </a:r>
            <a:r>
              <a:rPr lang="en-GB" sz="2700" dirty="0"/>
              <a:t> (i.e. 97% probability of truth; 3% of falsehood).  Could this provide an appropriate probability to feed into Hume’s Maxim?</a:t>
            </a:r>
          </a:p>
        </p:txBody>
      </p:sp>
    </p:spTree>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0"/>
          </p:nvPr>
        </p:nvSpPr>
        <p:spPr/>
        <p:txBody>
          <a:bodyPr/>
          <a:lstStyle/>
          <a:p>
            <a:fld id="{AF7D9EC7-70D3-41F9-8DAD-44D18ABCF584}" type="slidenum">
              <a:rPr lang="en-US"/>
              <a:pPr/>
              <a:t>43</a:t>
            </a:fld>
            <a:endParaRPr lang="en-US"/>
          </a:p>
        </p:txBody>
      </p:sp>
      <p:sp>
        <p:nvSpPr>
          <p:cNvPr id="543746" name="Rectangle 2"/>
          <p:cNvSpPr>
            <a:spLocks noGrp="1" noChangeArrowheads="1"/>
          </p:cNvSpPr>
          <p:nvPr>
            <p:ph type="title"/>
          </p:nvPr>
        </p:nvSpPr>
        <p:spPr>
          <a:xfrm>
            <a:off x="457200" y="116632"/>
            <a:ext cx="8229600" cy="750366"/>
          </a:xfrm>
        </p:spPr>
        <p:txBody>
          <a:bodyPr/>
          <a:lstStyle/>
          <a:p>
            <a:r>
              <a:rPr lang="en-GB" dirty="0"/>
              <a:t>Checking the Figures</a:t>
            </a:r>
          </a:p>
        </p:txBody>
      </p:sp>
      <p:sp>
        <p:nvSpPr>
          <p:cNvPr id="543747" name="Rectangle 3"/>
          <p:cNvSpPr>
            <a:spLocks noGrp="1" noChangeArrowheads="1"/>
          </p:cNvSpPr>
          <p:nvPr>
            <p:ph type="body" sz="half" idx="1"/>
          </p:nvPr>
        </p:nvSpPr>
        <p:spPr>
          <a:xfrm>
            <a:off x="323850" y="1251594"/>
            <a:ext cx="8496300" cy="3456384"/>
          </a:xfrm>
        </p:spPr>
        <p:txBody>
          <a:bodyPr/>
          <a:lstStyle/>
          <a:p>
            <a:r>
              <a:rPr lang="en-GB" sz="2900" dirty="0"/>
              <a:t>Putting this into Hume’s Maxim would suggest we shouldn’t believe a </a:t>
            </a:r>
            <a:r>
              <a:rPr lang="en-GB" sz="2900"/>
              <a:t>B report (say) </a:t>
            </a:r>
            <a:r>
              <a:rPr lang="en-GB" sz="2900" dirty="0"/>
              <a:t>unless B’s prior probability is at least 3% (which is </a:t>
            </a:r>
            <a:r>
              <a:rPr lang="en-GB" sz="2900"/>
              <a:t>the prob-ability </a:t>
            </a:r>
            <a:r>
              <a:rPr lang="en-GB" sz="2900" dirty="0"/>
              <a:t>that false testimony will be </a:t>
            </a:r>
            <a:r>
              <a:rPr lang="en-GB" sz="2900" i="1" dirty="0">
                <a:solidFill>
                  <a:srgbClr val="FF7C80"/>
                </a:solidFill>
              </a:rPr>
              <a:t>generated</a:t>
            </a:r>
            <a:r>
              <a:rPr lang="en-GB" sz="2900" dirty="0"/>
              <a:t>).</a:t>
            </a:r>
          </a:p>
          <a:p>
            <a:pPr>
              <a:spcBef>
                <a:spcPts val="1200"/>
              </a:spcBef>
            </a:pPr>
            <a:r>
              <a:rPr lang="en-GB" sz="2900" dirty="0"/>
              <a:t>But in our example, B’s prior probability is just under 1% (very close to 1/101), yet as we noted earlier, testimony for B is very nearly credible:</a:t>
            </a:r>
          </a:p>
        </p:txBody>
      </p:sp>
      <p:graphicFrame>
        <p:nvGraphicFramePr>
          <p:cNvPr id="543748" name="Group 4"/>
          <p:cNvGraphicFramePr>
            <a:graphicFrameLocks noGrp="1"/>
          </p:cNvGraphicFramePr>
          <p:nvPr>
            <p:ph sz="half" idx="2"/>
          </p:nvPr>
        </p:nvGraphicFramePr>
        <p:xfrm>
          <a:off x="467544" y="5030538"/>
          <a:ext cx="8218487" cy="1117600"/>
        </p:xfrm>
        <a:graphic>
          <a:graphicData uri="http://schemas.openxmlformats.org/drawingml/2006/table">
            <a:tbl>
              <a:tblPr/>
              <a:tblGrid>
                <a:gridCol w="1276350">
                  <a:extLst>
                    <a:ext uri="{9D8B030D-6E8A-4147-A177-3AD203B41FA5}">
                      <a16:colId xmlns:a16="http://schemas.microsoft.com/office/drawing/2014/main" val="20000"/>
                    </a:ext>
                  </a:extLst>
                </a:gridCol>
                <a:gridCol w="2009775">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687512">
                  <a:extLst>
                    <a:ext uri="{9D8B030D-6E8A-4147-A177-3AD203B41FA5}">
                      <a16:colId xmlns:a16="http://schemas.microsoft.com/office/drawing/2014/main" val="20003"/>
                    </a:ext>
                  </a:extLst>
                </a:gridCol>
                <a:gridCol w="1428750">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dirty="0">
                          <a:ln>
                            <a:noFill/>
                          </a:ln>
                          <a:solidFill>
                            <a:schemeClr val="tx1"/>
                          </a:solidFill>
                          <a:effectLst>
                            <a:outerShdw blurRad="38100" dist="38100" dir="2700000" algn="tl">
                              <a:srgbClr val="000000"/>
                            </a:outerShdw>
                          </a:effectLst>
                          <a:latin typeface="Arial" charset="0"/>
                        </a:rPr>
                        <a:t>Report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dirty="0">
                          <a:ln>
                            <a:noFill/>
                          </a:ln>
                          <a:solidFill>
                            <a:schemeClr val="tx1"/>
                          </a:solidFill>
                          <a:effectLst>
                            <a:outerShdw blurRad="38100" dist="38100" dir="2700000" algn="tl">
                              <a:srgbClr val="000000"/>
                            </a:outerShdw>
                          </a:effectLst>
                          <a:latin typeface="Arial" charset="0"/>
                        </a:rPr>
                        <a:t>Total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a:ln>
                            <a:noFill/>
                          </a:ln>
                          <a:solidFill>
                            <a:schemeClr val="tx1"/>
                          </a:solidFill>
                          <a:effectLst>
                            <a:outerShdw blurRad="38100" dist="38100" dir="2700000" algn="tl">
                              <a:srgbClr val="000000"/>
                            </a:outerShdw>
                          </a:effectLst>
                          <a:latin typeface="Arial" charset="0"/>
                        </a:rPr>
                        <a:t>True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a:ln>
                            <a:noFill/>
                          </a:ln>
                          <a:solidFill>
                            <a:schemeClr val="tx1"/>
                          </a:solidFill>
                          <a:effectLst>
                            <a:outerShdw blurRad="38100" dist="38100" dir="2700000" algn="tl">
                              <a:srgbClr val="000000"/>
                            </a:outerShdw>
                          </a:effectLst>
                          <a:latin typeface="Arial" charset="0"/>
                        </a:rPr>
                        <a:t>False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1" i="0" u="none" strike="noStrike" cap="none" normalizeH="0" baseline="0">
                          <a:ln>
                            <a:noFill/>
                          </a:ln>
                          <a:solidFill>
                            <a:schemeClr val="tx1"/>
                          </a:solidFill>
                          <a:effectLst>
                            <a:outerShdw blurRad="38100" dist="38100" dir="2700000" algn="tl">
                              <a:srgbClr val="000000"/>
                            </a:outerShdw>
                          </a:effectLst>
                          <a:latin typeface="Arial" charset="0"/>
                        </a:rPr>
                        <a:t>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1,970,101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970,000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a:ln>
                            <a:noFill/>
                          </a:ln>
                          <a:solidFill>
                            <a:schemeClr val="tx1"/>
                          </a:solidFill>
                          <a:effectLst>
                            <a:outerShdw blurRad="38100" dist="38100" dir="2700000" algn="tl">
                              <a:srgbClr val="000000"/>
                            </a:outerShdw>
                          </a:effectLst>
                          <a:latin typeface="Arial" charset="0"/>
                        </a:rPr>
                        <a:t>1,000,101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600" b="0" i="0" u="none" strike="noStrike" cap="none" normalizeH="0" baseline="0" dirty="0">
                          <a:ln>
                            <a:noFill/>
                          </a:ln>
                          <a:solidFill>
                            <a:schemeClr val="tx1"/>
                          </a:solidFill>
                          <a:effectLst>
                            <a:outerShdw blurRad="38100" dist="38100" dir="2700000" algn="tl">
                              <a:srgbClr val="000000"/>
                            </a:outerShdw>
                          </a:effectLst>
                          <a:latin typeface="Arial" charset="0"/>
                        </a:rPr>
                        <a:t>49.24%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sz="half" idx="1"/>
          </p:nvPr>
        </p:nvSpPr>
        <p:spPr>
          <a:xfrm>
            <a:off x="323850" y="1124744"/>
            <a:ext cx="8496300" cy="5472608"/>
          </a:xfrm>
        </p:spPr>
        <p:txBody>
          <a:bodyPr/>
          <a:lstStyle/>
          <a:p>
            <a:r>
              <a:rPr lang="en-GB" sz="2600" dirty="0"/>
              <a:t>The prior probability of D is just below 0.0001%, and a D report becomes nearly credible if the misreporting rate falls to 0.0003% – again a threefold error – why?</a:t>
            </a:r>
          </a:p>
          <a:p>
            <a:endParaRPr lang="en-GB" sz="2600" dirty="0"/>
          </a:p>
          <a:p>
            <a:endParaRPr lang="en-GB" sz="2600" dirty="0"/>
          </a:p>
          <a:p>
            <a:endParaRPr lang="en-GB" sz="2600" dirty="0"/>
          </a:p>
          <a:p>
            <a:pPr>
              <a:spcBef>
                <a:spcPts val="1500"/>
              </a:spcBef>
            </a:pPr>
            <a:r>
              <a:rPr lang="en-GB" sz="2600" dirty="0"/>
              <a:t>What matters is not </a:t>
            </a:r>
            <a:r>
              <a:rPr lang="en-GB" sz="2600" i="1" dirty="0">
                <a:solidFill>
                  <a:srgbClr val="FF7C80"/>
                </a:solidFill>
              </a:rPr>
              <a:t>the probability of misreporting in general</a:t>
            </a:r>
            <a:r>
              <a:rPr lang="en-GB" sz="2600" i="1" dirty="0"/>
              <a:t> </a:t>
            </a:r>
            <a:r>
              <a:rPr lang="en-GB" sz="2600" dirty="0"/>
              <a:t>(which can happen in three different ways), but specifically, </a:t>
            </a:r>
            <a:r>
              <a:rPr lang="en-GB" sz="2600" i="1" dirty="0">
                <a:solidFill>
                  <a:srgbClr val="FF7C80"/>
                </a:solidFill>
              </a:rPr>
              <a:t>the probability of a misreporting of D</a:t>
            </a:r>
            <a:r>
              <a:rPr lang="en-GB" sz="2600" dirty="0"/>
              <a:t>.</a:t>
            </a:r>
          </a:p>
          <a:p>
            <a:pPr>
              <a:spcBef>
                <a:spcPts val="1500"/>
              </a:spcBef>
            </a:pPr>
            <a:r>
              <a:rPr lang="en-GB" sz="2600" i="1" u="sng" dirty="0"/>
              <a:t>It all depends on whether a false D-report is more, or less likely, than a true D-report</a:t>
            </a:r>
            <a:r>
              <a:rPr lang="en-GB" sz="2600" dirty="0"/>
              <a:t>.</a:t>
            </a:r>
          </a:p>
        </p:txBody>
      </p:sp>
      <p:sp>
        <p:nvSpPr>
          <p:cNvPr id="24" name="Slide Number Placeholder 4"/>
          <p:cNvSpPr>
            <a:spLocks noGrp="1"/>
          </p:cNvSpPr>
          <p:nvPr>
            <p:ph type="sldNum" sz="quarter" idx="10"/>
          </p:nvPr>
        </p:nvSpPr>
        <p:spPr/>
        <p:txBody>
          <a:bodyPr/>
          <a:lstStyle/>
          <a:p>
            <a:fld id="{AF7D9EC7-70D3-41F9-8DAD-44D18ABCF584}" type="slidenum">
              <a:rPr lang="en-US"/>
              <a:pPr/>
              <a:t>44</a:t>
            </a:fld>
            <a:endParaRPr lang="en-US"/>
          </a:p>
        </p:txBody>
      </p:sp>
      <p:sp>
        <p:nvSpPr>
          <p:cNvPr id="543746" name="Rectangle 2"/>
          <p:cNvSpPr>
            <a:spLocks noGrp="1" noChangeArrowheads="1"/>
          </p:cNvSpPr>
          <p:nvPr>
            <p:ph type="title"/>
          </p:nvPr>
        </p:nvSpPr>
        <p:spPr>
          <a:xfrm>
            <a:off x="457200" y="188640"/>
            <a:ext cx="8229600" cy="750366"/>
          </a:xfrm>
        </p:spPr>
        <p:txBody>
          <a:bodyPr/>
          <a:lstStyle/>
          <a:p>
            <a:r>
              <a:rPr lang="en-GB" dirty="0"/>
              <a:t>The Threefold Error</a:t>
            </a:r>
          </a:p>
        </p:txBody>
      </p:sp>
      <p:graphicFrame>
        <p:nvGraphicFramePr>
          <p:cNvPr id="543748" name="Group 4"/>
          <p:cNvGraphicFramePr>
            <a:graphicFrameLocks noGrp="1"/>
          </p:cNvGraphicFramePr>
          <p:nvPr>
            <p:ph sz="half" idx="2"/>
          </p:nvPr>
        </p:nvGraphicFramePr>
        <p:xfrm>
          <a:off x="818008" y="2687316"/>
          <a:ext cx="7786440" cy="995188"/>
        </p:xfrm>
        <a:graphic>
          <a:graphicData uri="http://schemas.openxmlformats.org/drawingml/2006/table">
            <a:tbl>
              <a:tblPr/>
              <a:tblGrid>
                <a:gridCol w="1449737">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800199">
                  <a:extLst>
                    <a:ext uri="{9D8B030D-6E8A-4147-A177-3AD203B41FA5}">
                      <a16:colId xmlns:a16="http://schemas.microsoft.com/office/drawing/2014/main" val="20004"/>
                    </a:ext>
                  </a:extLst>
                </a:gridCol>
              </a:tblGrid>
              <a:tr h="4508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1" i="0" u="none" strike="noStrike" cap="none" normalizeH="0" baseline="0" dirty="0">
                          <a:ln>
                            <a:noFill/>
                          </a:ln>
                          <a:solidFill>
                            <a:schemeClr val="tx1"/>
                          </a:solidFill>
                          <a:effectLst>
                            <a:outerShdw blurRad="38100" dist="38100" dir="2700000" algn="tl">
                              <a:srgbClr val="000000"/>
                            </a:outerShdw>
                          </a:effectLst>
                          <a:latin typeface="Arial" charset="0"/>
                        </a:rPr>
                        <a:t>Report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1" i="0" u="none" strike="noStrike" cap="none" normalizeH="0" baseline="0">
                          <a:ln>
                            <a:noFill/>
                          </a:ln>
                          <a:solidFill>
                            <a:schemeClr val="tx1"/>
                          </a:solidFill>
                          <a:effectLst>
                            <a:outerShdw blurRad="38100" dist="38100" dir="2700000" algn="tl">
                              <a:srgbClr val="000000"/>
                            </a:outerShdw>
                          </a:effectLst>
                          <a:latin typeface="Arial" charset="0"/>
                        </a:rPr>
                        <a:t>Total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1" i="0" u="none" strike="noStrike" cap="none" normalizeH="0" baseline="0">
                          <a:ln>
                            <a:noFill/>
                          </a:ln>
                          <a:solidFill>
                            <a:schemeClr val="tx1"/>
                          </a:solidFill>
                          <a:effectLst>
                            <a:outerShdw blurRad="38100" dist="38100" dir="2700000" algn="tl">
                              <a:srgbClr val="000000"/>
                            </a:outerShdw>
                          </a:effectLst>
                          <a:latin typeface="Arial" charset="0"/>
                        </a:rPr>
                        <a:t>True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1" i="0" u="none" strike="noStrike" cap="none" normalizeH="0" baseline="0">
                          <a:ln>
                            <a:noFill/>
                          </a:ln>
                          <a:solidFill>
                            <a:schemeClr val="tx1"/>
                          </a:solidFill>
                          <a:effectLst>
                            <a:outerShdw blurRad="38100" dist="38100" dir="2700000" algn="tl">
                              <a:srgbClr val="000000"/>
                            </a:outerShdw>
                          </a:effectLst>
                          <a:latin typeface="Arial" charset="0"/>
                        </a:rPr>
                        <a:t>False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1" i="0" u="none" strike="noStrike" cap="none" normalizeH="0" baseline="0">
                          <a:ln>
                            <a:noFill/>
                          </a:ln>
                          <a:solidFill>
                            <a:schemeClr val="tx1"/>
                          </a:solidFill>
                          <a:effectLst>
                            <a:outerShdw blurRad="38100" dist="38100" dir="2700000" algn="tl">
                              <a:srgbClr val="000000"/>
                            </a:outerShdw>
                          </a:effectLst>
                          <a:latin typeface="Arial" charset="0"/>
                        </a:rPr>
                        <a:t>True%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227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0" i="0" u="none" strike="noStrike" cap="none" normalizeH="0" baseline="0" dirty="0">
                          <a:ln>
                            <a:noFill/>
                          </a:ln>
                          <a:solidFill>
                            <a:schemeClr val="tx1"/>
                          </a:solidFill>
                          <a:effectLst>
                            <a:outerShdw blurRad="38100" dist="38100" dir="2700000" algn="tl">
                              <a:srgbClr val="000000"/>
                            </a:outerShdw>
                          </a:effectLst>
                          <a:latin typeface="Arial"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0" i="0" u="none" strike="noStrike" cap="none" normalizeH="0" baseline="0" dirty="0">
                          <a:ln>
                            <a:noFill/>
                          </a:ln>
                          <a:solidFill>
                            <a:schemeClr val="tx1"/>
                          </a:solidFill>
                          <a:effectLst>
                            <a:outerShdw blurRad="38100" dist="38100" dir="2700000" algn="tl">
                              <a:srgbClr val="000000"/>
                            </a:outerShdw>
                          </a:effectLst>
                          <a:latin typeface="Arial" charset="0"/>
                        </a:rPr>
                        <a:t>201.0097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0" i="0" u="none" strike="noStrike" cap="none" normalizeH="0" baseline="0" dirty="0">
                          <a:ln>
                            <a:noFill/>
                          </a:ln>
                          <a:solidFill>
                            <a:schemeClr val="tx1"/>
                          </a:solidFill>
                          <a:effectLst>
                            <a:outerShdw blurRad="38100" dist="38100" dir="2700000" algn="tl">
                              <a:srgbClr val="000000"/>
                            </a:outerShdw>
                          </a:effectLst>
                          <a:latin typeface="Arial" charset="0"/>
                        </a:rPr>
                        <a:t>99.9997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0" i="0" u="none" strike="noStrike" cap="none" normalizeH="0" baseline="0" dirty="0">
                          <a:ln>
                            <a:noFill/>
                          </a:ln>
                          <a:solidFill>
                            <a:schemeClr val="tx1"/>
                          </a:solidFill>
                          <a:effectLst>
                            <a:outerShdw blurRad="38100" dist="38100" dir="2700000" algn="tl">
                              <a:srgbClr val="000000"/>
                            </a:outerShdw>
                          </a:effectLst>
                          <a:latin typeface="Arial" charset="0"/>
                        </a:rPr>
                        <a:t>101.01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GB" sz="2500" b="0" i="0" u="none" strike="noStrike" cap="none" normalizeH="0" baseline="0" dirty="0">
                          <a:ln>
                            <a:noFill/>
                          </a:ln>
                          <a:solidFill>
                            <a:schemeClr val="tx1"/>
                          </a:solidFill>
                          <a:effectLst>
                            <a:outerShdw blurRad="38100" dist="38100" dir="2700000" algn="tl">
                              <a:srgbClr val="000000"/>
                            </a:outerShdw>
                          </a:effectLst>
                          <a:latin typeface="Arial" charset="0"/>
                        </a:rPr>
                        <a:t>49.7487%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97894844"/>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E4B95-0DE1-E2BA-24C5-C5E2D28899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03DB1D-461C-0448-1409-B8B05A4FF3E3}"/>
              </a:ext>
            </a:extLst>
          </p:cNvPr>
          <p:cNvSpPr txBox="1"/>
          <p:nvPr/>
        </p:nvSpPr>
        <p:spPr>
          <a:xfrm>
            <a:off x="1187624" y="4149080"/>
            <a:ext cx="7272808" cy="2232248"/>
          </a:xfrm>
          <a:prstGeom prst="rect">
            <a:avLst/>
          </a:prstGeom>
          <a:noFill/>
          <a:ln w="25400">
            <a:solidFill>
              <a:srgbClr val="66FFFF"/>
            </a:solidFill>
          </a:ln>
        </p:spPr>
        <p:txBody>
          <a:bodyPr wrap="square" rtlCol="0">
            <a:spAutoFit/>
          </a:bodyPr>
          <a:lstStyle/>
          <a:p>
            <a:endParaRPr lang="en-GB" dirty="0"/>
          </a:p>
        </p:txBody>
      </p:sp>
      <p:sp>
        <p:nvSpPr>
          <p:cNvPr id="4" name="Slide Number Placeholder 3">
            <a:extLst>
              <a:ext uri="{FF2B5EF4-FFF2-40B4-BE49-F238E27FC236}">
                <a16:creationId xmlns:a16="http://schemas.microsoft.com/office/drawing/2014/main" id="{39502AEB-E3B2-95AC-69BF-BA58C3DFDD99}"/>
              </a:ext>
            </a:extLst>
          </p:cNvPr>
          <p:cNvSpPr>
            <a:spLocks noGrp="1"/>
          </p:cNvSpPr>
          <p:nvPr>
            <p:ph type="sldNum" sz="quarter" idx="10"/>
          </p:nvPr>
        </p:nvSpPr>
        <p:spPr/>
        <p:txBody>
          <a:bodyPr/>
          <a:lstStyle/>
          <a:p>
            <a:fld id="{E98DC275-5931-47A4-B369-A4D230D7E2B5}" type="slidenum">
              <a:rPr lang="en-US"/>
              <a:pPr/>
              <a:t>45</a:t>
            </a:fld>
            <a:endParaRPr lang="en-US"/>
          </a:p>
        </p:txBody>
      </p:sp>
      <p:sp>
        <p:nvSpPr>
          <p:cNvPr id="522242" name="Rectangle 2">
            <a:extLst>
              <a:ext uri="{FF2B5EF4-FFF2-40B4-BE49-F238E27FC236}">
                <a16:creationId xmlns:a16="http://schemas.microsoft.com/office/drawing/2014/main" id="{52B0800D-E2DE-A944-960A-A48A5ECA9F53}"/>
              </a:ext>
            </a:extLst>
          </p:cNvPr>
          <p:cNvSpPr>
            <a:spLocks noGrp="1" noChangeArrowheads="1"/>
          </p:cNvSpPr>
          <p:nvPr>
            <p:ph type="title"/>
          </p:nvPr>
        </p:nvSpPr>
        <p:spPr>
          <a:xfrm>
            <a:off x="457200" y="187896"/>
            <a:ext cx="8229600" cy="648816"/>
          </a:xfrm>
        </p:spPr>
        <p:txBody>
          <a:bodyPr/>
          <a:lstStyle/>
          <a:p>
            <a:r>
              <a:rPr lang="en-GB" dirty="0"/>
              <a:t>A Revised </a:t>
            </a:r>
            <a:r>
              <a:rPr lang="en-GB" dirty="0" err="1"/>
              <a:t>Humean</a:t>
            </a:r>
            <a:r>
              <a:rPr lang="en-GB" dirty="0"/>
              <a:t> Maxim</a:t>
            </a:r>
          </a:p>
        </p:txBody>
      </p:sp>
      <p:sp>
        <p:nvSpPr>
          <p:cNvPr id="522243" name="Rectangle 3">
            <a:extLst>
              <a:ext uri="{FF2B5EF4-FFF2-40B4-BE49-F238E27FC236}">
                <a16:creationId xmlns:a16="http://schemas.microsoft.com/office/drawing/2014/main" id="{9B8F58FA-AC88-E736-E430-9754EBAC0EC9}"/>
              </a:ext>
            </a:extLst>
          </p:cNvPr>
          <p:cNvSpPr>
            <a:spLocks noGrp="1" noChangeArrowheads="1"/>
          </p:cNvSpPr>
          <p:nvPr>
            <p:ph type="body" idx="1"/>
          </p:nvPr>
        </p:nvSpPr>
        <p:spPr>
          <a:xfrm>
            <a:off x="457200" y="1124744"/>
            <a:ext cx="8075240" cy="5183981"/>
          </a:xfrm>
        </p:spPr>
        <p:txBody>
          <a:bodyPr/>
          <a:lstStyle/>
          <a:p>
            <a:pPr>
              <a:spcBef>
                <a:spcPct val="40000"/>
              </a:spcBef>
            </a:pPr>
            <a:r>
              <a:rPr lang="en-GB" sz="2800" dirty="0"/>
              <a:t>We must give up reference to any abstract “probability of the falsehood of the testimony </a:t>
            </a:r>
            <a:r>
              <a:rPr lang="en-GB" sz="2800" i="1" dirty="0"/>
              <a:t>considered apart and in itself ”:</a:t>
            </a:r>
            <a:r>
              <a:rPr lang="en-GB" sz="2800" dirty="0"/>
              <a:t> probability will always be relative to what is reported.</a:t>
            </a:r>
          </a:p>
          <a:p>
            <a:pPr>
              <a:spcBef>
                <a:spcPts val="1800"/>
              </a:spcBef>
            </a:pPr>
            <a:r>
              <a:rPr lang="en-GB" sz="2800" dirty="0"/>
              <a:t>So the Independence Assumption must go, but we can formulate a Revised Maxim (20Q, §19):</a:t>
            </a:r>
          </a:p>
          <a:p>
            <a:pPr marL="857250" lvl="2" indent="0">
              <a:spcBef>
                <a:spcPts val="2400"/>
              </a:spcBef>
              <a:buNone/>
            </a:pPr>
            <a:r>
              <a:rPr lang="en-GB" sz="2600" dirty="0"/>
              <a:t>No testimony is sufficient to establish a miracle </a:t>
            </a:r>
            <a:r>
              <a:rPr lang="en-GB" sz="2600" i="1" dirty="0"/>
              <a:t>M</a:t>
            </a:r>
            <a:r>
              <a:rPr lang="en-GB" sz="2600" dirty="0"/>
              <a:t>, unless the testimony is of such a kind, that the occurrence of </a:t>
            </a:r>
            <a:r>
              <a:rPr lang="en-GB" sz="2600" dirty="0">
                <a:solidFill>
                  <a:srgbClr val="FF7C80"/>
                </a:solidFill>
              </a:rPr>
              <a:t>a false </a:t>
            </a:r>
            <a:r>
              <a:rPr lang="en-GB" sz="2600" i="1" dirty="0">
                <a:solidFill>
                  <a:srgbClr val="FF7C80"/>
                </a:solidFill>
              </a:rPr>
              <a:t>M</a:t>
            </a:r>
            <a:r>
              <a:rPr lang="en-GB" sz="2600" dirty="0">
                <a:solidFill>
                  <a:srgbClr val="FF7C80"/>
                </a:solidFill>
              </a:rPr>
              <a:t> report</a:t>
            </a:r>
            <a:r>
              <a:rPr lang="en-GB" sz="2600" dirty="0"/>
              <a:t> of that kind (</a:t>
            </a:r>
            <a:r>
              <a:rPr lang="en-GB" sz="2600" i="1" dirty="0"/>
              <a:t>given that M does not in fact occur</a:t>
            </a:r>
            <a:r>
              <a:rPr lang="en-GB" sz="2600" dirty="0"/>
              <a:t>) would be even less probable than </a:t>
            </a:r>
            <a:r>
              <a:rPr lang="en-GB" sz="2600" i="1" dirty="0"/>
              <a:t>M</a:t>
            </a:r>
            <a:r>
              <a:rPr lang="en-GB" sz="2600" dirty="0"/>
              <a:t> itself.</a:t>
            </a:r>
          </a:p>
        </p:txBody>
      </p:sp>
    </p:spTree>
    <p:extLst>
      <p:ext uri="{BB962C8B-B14F-4D97-AF65-F5344CB8AC3E}">
        <p14:creationId xmlns:p14="http://schemas.microsoft.com/office/powerpoint/2010/main" val="382113760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A20EC1-048A-465C-B86D-A0E8AA89ACB2}" type="slidenum">
              <a:rPr lang="en-US"/>
              <a:pPr/>
              <a:t>46</a:t>
            </a:fld>
            <a:endParaRPr lang="en-US"/>
          </a:p>
        </p:txBody>
      </p:sp>
      <p:sp>
        <p:nvSpPr>
          <p:cNvPr id="552962" name="Rectangle 2"/>
          <p:cNvSpPr>
            <a:spLocks noGrp="1" noChangeArrowheads="1"/>
          </p:cNvSpPr>
          <p:nvPr>
            <p:ph type="title"/>
          </p:nvPr>
        </p:nvSpPr>
        <p:spPr>
          <a:xfrm>
            <a:off x="457200" y="116632"/>
            <a:ext cx="8229600" cy="1343893"/>
          </a:xfrm>
        </p:spPr>
        <p:txBody>
          <a:bodyPr/>
          <a:lstStyle/>
          <a:p>
            <a:r>
              <a:rPr lang="en-GB" dirty="0"/>
              <a:t>From General Epistemology to Specific Cognitive Psychology</a:t>
            </a:r>
          </a:p>
        </p:txBody>
      </p:sp>
      <p:sp>
        <p:nvSpPr>
          <p:cNvPr id="552963" name="Rectangle 3"/>
          <p:cNvSpPr>
            <a:spLocks noGrp="1" noChangeArrowheads="1"/>
          </p:cNvSpPr>
          <p:nvPr>
            <p:ph type="body" idx="1"/>
          </p:nvPr>
        </p:nvSpPr>
        <p:spPr>
          <a:xfrm>
            <a:off x="683321" y="1700808"/>
            <a:ext cx="8137151" cy="4896842"/>
          </a:xfrm>
        </p:spPr>
        <p:txBody>
          <a:bodyPr/>
          <a:lstStyle/>
          <a:p>
            <a:r>
              <a:rPr lang="en-GB" sz="2700" dirty="0"/>
              <a:t>The Revised Maxim says that a report of </a:t>
            </a:r>
            <a:r>
              <a:rPr lang="en-GB" sz="2700" i="1" dirty="0"/>
              <a:t>M</a:t>
            </a:r>
            <a:r>
              <a:rPr lang="en-GB" sz="2700" dirty="0"/>
              <a:t> is credible only if </a:t>
            </a:r>
            <a:r>
              <a:rPr lang="en-GB" sz="2700" i="1" u="sng" dirty="0"/>
              <a:t>the occurrence of such an</a:t>
            </a:r>
            <a:br>
              <a:rPr lang="en-GB" sz="2700" i="1" u="sng" dirty="0"/>
            </a:br>
            <a:r>
              <a:rPr lang="en-GB" sz="2700" i="1" u="sng" dirty="0"/>
              <a:t>M-report in the absence of M</a:t>
            </a:r>
            <a:r>
              <a:rPr lang="en-GB" sz="2700" dirty="0"/>
              <a:t> would be even</a:t>
            </a:r>
            <a:br>
              <a:rPr lang="en-GB" sz="2700" dirty="0"/>
            </a:br>
            <a:r>
              <a:rPr lang="en-GB" sz="2700" dirty="0"/>
              <a:t>less probable (“more miraculous”) than </a:t>
            </a:r>
            <a:r>
              <a:rPr lang="en-GB" sz="2700" i="1" dirty="0"/>
              <a:t>M</a:t>
            </a:r>
            <a:r>
              <a:rPr lang="en-GB" sz="2700" dirty="0"/>
              <a:t> itself.</a:t>
            </a:r>
          </a:p>
          <a:p>
            <a:pPr lvl="1">
              <a:spcBef>
                <a:spcPts val="900"/>
              </a:spcBef>
            </a:pPr>
            <a:r>
              <a:rPr lang="en-GB" sz="2400" dirty="0"/>
              <a:t>The Revised Maxim is correct and provable, as long as the non-reporting of miracle </a:t>
            </a:r>
            <a:r>
              <a:rPr lang="en-GB" sz="2400" i="1" dirty="0"/>
              <a:t>M</a:t>
            </a:r>
            <a:r>
              <a:rPr lang="en-GB" sz="2400" dirty="0"/>
              <a:t> would not itself be equally improbable (“miraculous”).</a:t>
            </a:r>
          </a:p>
          <a:p>
            <a:pPr>
              <a:spcBef>
                <a:spcPts val="1800"/>
              </a:spcBef>
            </a:pPr>
            <a:r>
              <a:rPr lang="en-GB" sz="2700" dirty="0"/>
              <a:t>This shifts attention to the question of how likely it is that miracle reports would arise from natural causes: hence to </a:t>
            </a:r>
            <a:r>
              <a:rPr lang="en-GB" sz="2700" i="1" dirty="0">
                <a:solidFill>
                  <a:srgbClr val="FF7C80"/>
                </a:solidFill>
              </a:rPr>
              <a:t>human cognitive pathology</a:t>
            </a:r>
            <a:r>
              <a:rPr lang="en-GB" sz="2700" dirty="0"/>
              <a:t>, as discussed in </a:t>
            </a:r>
            <a:r>
              <a:rPr lang="en-GB" sz="2700" i="1" dirty="0"/>
              <a:t>Enquiry</a:t>
            </a:r>
            <a:r>
              <a:rPr lang="en-GB" sz="2700" dirty="0"/>
              <a:t> 10 part 2 (see 20Q §13):</a:t>
            </a:r>
          </a:p>
        </p:txBody>
      </p:sp>
    </p:spTree>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78CDE-B1A2-3715-CB75-A5EB85B9475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97C98A-ABBA-9891-2172-4D831D414E62}"/>
              </a:ext>
            </a:extLst>
          </p:cNvPr>
          <p:cNvSpPr>
            <a:spLocks noGrp="1"/>
          </p:cNvSpPr>
          <p:nvPr>
            <p:ph type="sldNum" sz="quarter" idx="10"/>
          </p:nvPr>
        </p:nvSpPr>
        <p:spPr/>
        <p:txBody>
          <a:bodyPr/>
          <a:lstStyle/>
          <a:p>
            <a:fld id="{13D7BAD4-C5CD-4483-86F5-FB29B6627631}" type="slidenum">
              <a:rPr lang="en-US"/>
              <a:pPr/>
              <a:t>47</a:t>
            </a:fld>
            <a:endParaRPr lang="en-US"/>
          </a:p>
        </p:txBody>
      </p:sp>
      <p:sp>
        <p:nvSpPr>
          <p:cNvPr id="517123" name="Rectangle 3">
            <a:extLst>
              <a:ext uri="{FF2B5EF4-FFF2-40B4-BE49-F238E27FC236}">
                <a16:creationId xmlns:a16="http://schemas.microsoft.com/office/drawing/2014/main" id="{CF1D498D-1CAC-B420-41C4-C8BCB9FA0B27}"/>
              </a:ext>
            </a:extLst>
          </p:cNvPr>
          <p:cNvSpPr>
            <a:spLocks noGrp="1" noChangeArrowheads="1"/>
          </p:cNvSpPr>
          <p:nvPr>
            <p:ph type="body" idx="1"/>
          </p:nvPr>
        </p:nvSpPr>
        <p:spPr>
          <a:xfrm>
            <a:off x="251520" y="332656"/>
            <a:ext cx="8435280" cy="6409457"/>
          </a:xfrm>
        </p:spPr>
        <p:txBody>
          <a:bodyPr/>
          <a:lstStyle/>
          <a:p>
            <a:pPr marL="457200" lvl="1" indent="0">
              <a:spcBef>
                <a:spcPts val="1800"/>
              </a:spcBef>
              <a:buNone/>
            </a:pPr>
            <a:r>
              <a:rPr lang="en-GB" sz="2400" dirty="0"/>
              <a:t>“The passion of </a:t>
            </a:r>
            <a:r>
              <a:rPr lang="en-GB" sz="2400" i="1" dirty="0"/>
              <a:t>surprize</a:t>
            </a:r>
            <a:r>
              <a:rPr lang="en-GB" sz="2400" dirty="0"/>
              <a:t> and </a:t>
            </a:r>
            <a:r>
              <a:rPr lang="en-GB" sz="2400" i="1" dirty="0"/>
              <a:t>wonder</a:t>
            </a:r>
            <a:r>
              <a:rPr lang="en-GB" sz="2400" dirty="0"/>
              <a:t>, arising from miracles, being an agreeable emotion, gives a sensible tendency towards the belief of those events, from which it is derived.  And [people] love to partake of the satisfaction at second-hand [by reporting miracles] …</a:t>
            </a:r>
            <a:br>
              <a:rPr lang="en-GB" sz="2400" dirty="0"/>
            </a:br>
            <a:r>
              <a:rPr lang="en-GB" sz="2400" dirty="0"/>
              <a:t>and delight in exciting the admiration of others.”</a:t>
            </a:r>
          </a:p>
          <a:p>
            <a:pPr marL="914400" lvl="2" indent="0" algn="r">
              <a:spcBef>
                <a:spcPts val="600"/>
              </a:spcBef>
              <a:buNone/>
            </a:pPr>
            <a:r>
              <a:rPr lang="en-GB" i="1" dirty="0"/>
              <a:t>E 10.16</a:t>
            </a:r>
          </a:p>
          <a:p>
            <a:pPr marL="457200" lvl="1" indent="0">
              <a:spcBef>
                <a:spcPts val="3600"/>
              </a:spcBef>
              <a:buNone/>
            </a:pPr>
            <a:r>
              <a:rPr lang="en-GB" sz="2400" dirty="0"/>
              <a:t>“But if the spirit of religion join itself to the love of wonder, there is an end of common sense; and human testimony, in these circumstances, loses all pretensions to authority.  A religionist may be an enthusiast, and imagine he sees what has no reality:  He may know his narrative to be false, and yet persevere in it, with the best intentions in the world, for the sake of promoting so holy a cause …”</a:t>
            </a:r>
          </a:p>
          <a:p>
            <a:pPr marL="914400" lvl="2" indent="0" algn="r">
              <a:spcBef>
                <a:spcPts val="600"/>
              </a:spcBef>
              <a:buNone/>
            </a:pPr>
            <a:r>
              <a:rPr lang="en-GB" i="1" dirty="0"/>
              <a:t>E 10.17 </a:t>
            </a:r>
          </a:p>
          <a:p>
            <a:pPr marL="914400" lvl="2" indent="0" algn="r">
              <a:spcBef>
                <a:spcPct val="40000"/>
              </a:spcBef>
              <a:buNone/>
            </a:pPr>
            <a:endParaRPr lang="en-GB" dirty="0"/>
          </a:p>
        </p:txBody>
      </p:sp>
    </p:spTree>
    <p:extLst>
      <p:ext uri="{BB962C8B-B14F-4D97-AF65-F5344CB8AC3E}">
        <p14:creationId xmlns:p14="http://schemas.microsoft.com/office/powerpoint/2010/main" val="373175561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40"/>
            <a:ext cx="8229600" cy="655464"/>
          </a:xfrm>
        </p:spPr>
        <p:txBody>
          <a:bodyPr/>
          <a:lstStyle/>
          <a:p>
            <a:r>
              <a:rPr lang="en-GB" sz="4000" dirty="0"/>
              <a:t>Proof of the Revised Maxim</a:t>
            </a:r>
          </a:p>
        </p:txBody>
      </p:sp>
      <p:sp>
        <p:nvSpPr>
          <p:cNvPr id="3" name="Content Placeholder 2"/>
          <p:cNvSpPr>
            <a:spLocks noGrp="1"/>
          </p:cNvSpPr>
          <p:nvPr>
            <p:ph idx="1"/>
          </p:nvPr>
        </p:nvSpPr>
        <p:spPr>
          <a:xfrm>
            <a:off x="467544" y="908720"/>
            <a:ext cx="8640960" cy="5832648"/>
          </a:xfrm>
        </p:spPr>
        <p:txBody>
          <a:bodyPr/>
          <a:lstStyle/>
          <a:p>
            <a:r>
              <a:rPr lang="en-GB" sz="2600" dirty="0"/>
              <a:t>Let	 Pr(</a:t>
            </a:r>
            <a:r>
              <a:rPr lang="en-GB" sz="2600" i="1" dirty="0"/>
              <a:t>M</a:t>
            </a:r>
            <a:r>
              <a:rPr lang="en-GB" sz="2600" dirty="0"/>
              <a:t>) = </a:t>
            </a:r>
            <a:r>
              <a:rPr lang="en-GB" sz="2600" i="1" dirty="0"/>
              <a:t>m				</a:t>
            </a:r>
            <a:r>
              <a:rPr lang="en-GB" sz="2600" dirty="0">
                <a:sym typeface="Symbol"/>
              </a:rPr>
              <a:t> </a:t>
            </a:r>
            <a:r>
              <a:rPr lang="en-GB" sz="2600" dirty="0"/>
              <a:t>Pr(</a:t>
            </a:r>
            <a:r>
              <a:rPr lang="en-GB" sz="2600" b="1" dirty="0">
                <a:latin typeface="Times New Roman"/>
                <a:cs typeface="Times New Roman"/>
              </a:rPr>
              <a:t>¬</a:t>
            </a:r>
            <a:r>
              <a:rPr lang="en-GB" sz="2600" i="1" dirty="0"/>
              <a:t>M</a:t>
            </a:r>
            <a:r>
              <a:rPr lang="en-GB" sz="2600" dirty="0"/>
              <a:t>) = 1-</a:t>
            </a:r>
            <a:r>
              <a:rPr lang="en-GB" sz="2600" i="1" dirty="0"/>
              <a:t>m</a:t>
            </a:r>
            <a:br>
              <a:rPr lang="en-GB" sz="2600" dirty="0"/>
            </a:br>
            <a:r>
              <a:rPr lang="en-GB" sz="2600" dirty="0"/>
              <a:t>	 Pr(</a:t>
            </a:r>
            <a:r>
              <a:rPr lang="en-GB" sz="2600" i="1" dirty="0"/>
              <a:t>M</a:t>
            </a:r>
            <a:r>
              <a:rPr lang="en-GB" sz="2600" dirty="0"/>
              <a:t> reported | </a:t>
            </a:r>
            <a:r>
              <a:rPr lang="en-GB" sz="2600" i="1" dirty="0"/>
              <a:t>M</a:t>
            </a:r>
            <a:r>
              <a:rPr lang="en-GB" sz="2600" dirty="0"/>
              <a:t>) = </a:t>
            </a:r>
            <a:r>
              <a:rPr lang="en-GB" sz="2600" i="1" dirty="0"/>
              <a:t>T</a:t>
            </a:r>
            <a:br>
              <a:rPr lang="en-GB" sz="2600" dirty="0"/>
            </a:br>
            <a:r>
              <a:rPr lang="en-GB" sz="2600" dirty="0"/>
              <a:t>	 Pr(</a:t>
            </a:r>
            <a:r>
              <a:rPr lang="en-GB" sz="2600" i="1" dirty="0"/>
              <a:t>M</a:t>
            </a:r>
            <a:r>
              <a:rPr lang="en-GB" sz="2600" dirty="0"/>
              <a:t> reported | </a:t>
            </a:r>
            <a:r>
              <a:rPr lang="en-GB" sz="2600" b="1" dirty="0">
                <a:latin typeface="Times New Roman"/>
                <a:cs typeface="Times New Roman"/>
              </a:rPr>
              <a:t>¬</a:t>
            </a:r>
            <a:r>
              <a:rPr lang="en-GB" sz="2600" i="1" dirty="0"/>
              <a:t>M</a:t>
            </a:r>
            <a:r>
              <a:rPr lang="en-GB" sz="2600" dirty="0"/>
              <a:t>) = </a:t>
            </a:r>
            <a:r>
              <a:rPr lang="en-GB" sz="2600" i="1" dirty="0"/>
              <a:t>F</a:t>
            </a:r>
            <a:endParaRPr lang="en-GB" sz="2600" dirty="0"/>
          </a:p>
          <a:p>
            <a:pPr>
              <a:spcBef>
                <a:spcPts val="2400"/>
              </a:spcBef>
            </a:pPr>
            <a:r>
              <a:rPr lang="en-GB" sz="2600" dirty="0"/>
              <a:t>Assume </a:t>
            </a:r>
            <a:r>
              <a:rPr lang="en-GB" sz="2600" i="1" dirty="0"/>
              <a:t>T &lt; </a:t>
            </a:r>
            <a:r>
              <a:rPr lang="en-GB" sz="2600" dirty="0"/>
              <a:t>(1-</a:t>
            </a:r>
            <a:r>
              <a:rPr lang="en-GB" sz="2600" i="1" dirty="0"/>
              <a:t>m</a:t>
            </a:r>
            <a:r>
              <a:rPr lang="en-GB" sz="2600" dirty="0"/>
              <a:t>)		</a:t>
            </a:r>
            <a:r>
              <a:rPr lang="en-GB" sz="2400" i="1" dirty="0"/>
              <a:t>(because non-report would</a:t>
            </a:r>
            <a:br>
              <a:rPr lang="en-GB" sz="2600" dirty="0"/>
            </a:br>
            <a:r>
              <a:rPr lang="en-GB" sz="2600" dirty="0">
                <a:sym typeface="Symbol"/>
              </a:rPr>
              <a:t>	 </a:t>
            </a:r>
            <a:r>
              <a:rPr lang="en-GB" sz="2600" i="1" dirty="0">
                <a:solidFill>
                  <a:srgbClr val="66FFFF"/>
                </a:solidFill>
              </a:rPr>
              <a:t>T</a:t>
            </a:r>
            <a:r>
              <a:rPr lang="en-GB" sz="2600" dirty="0">
                <a:solidFill>
                  <a:srgbClr val="66FFFF"/>
                </a:solidFill>
              </a:rPr>
              <a:t>×</a:t>
            </a:r>
            <a:r>
              <a:rPr lang="en-GB" sz="2600" i="1" dirty="0">
                <a:solidFill>
                  <a:srgbClr val="66FFFF"/>
                </a:solidFill>
              </a:rPr>
              <a:t>F</a:t>
            </a:r>
            <a:r>
              <a:rPr lang="en-GB" sz="2600" i="1" dirty="0"/>
              <a:t> &lt; </a:t>
            </a:r>
            <a:r>
              <a:rPr lang="en-GB" sz="2600" dirty="0">
                <a:solidFill>
                  <a:srgbClr val="FF00FF"/>
                </a:solidFill>
              </a:rPr>
              <a:t>(1-</a:t>
            </a:r>
            <a:r>
              <a:rPr lang="en-GB" sz="2600" i="1" dirty="0">
                <a:solidFill>
                  <a:srgbClr val="FF00FF"/>
                </a:solidFill>
              </a:rPr>
              <a:t>m</a:t>
            </a:r>
            <a:r>
              <a:rPr lang="en-GB" sz="2600" dirty="0">
                <a:solidFill>
                  <a:srgbClr val="FF00FF"/>
                </a:solidFill>
              </a:rPr>
              <a:t>)×</a:t>
            </a:r>
            <a:r>
              <a:rPr lang="en-GB" sz="2600" i="1" dirty="0">
                <a:solidFill>
                  <a:srgbClr val="FF00FF"/>
                </a:solidFill>
              </a:rPr>
              <a:t>F</a:t>
            </a:r>
            <a:r>
              <a:rPr lang="en-GB" sz="2600" i="1" dirty="0">
                <a:solidFill>
                  <a:srgbClr val="FF7C80"/>
                </a:solidFill>
              </a:rPr>
              <a:t>	 	</a:t>
            </a:r>
            <a:r>
              <a:rPr lang="en-GB" sz="2400" i="1" dirty="0"/>
              <a:t>not itself be a miracle)</a:t>
            </a:r>
            <a:endParaRPr lang="en-GB" sz="2400" dirty="0">
              <a:solidFill>
                <a:srgbClr val="FF7C80"/>
              </a:solidFill>
            </a:endParaRPr>
          </a:p>
          <a:p>
            <a:pPr>
              <a:spcBef>
                <a:spcPts val="2400"/>
              </a:spcBef>
            </a:pPr>
            <a:r>
              <a:rPr lang="en-GB" sz="2600" dirty="0"/>
              <a:t>Pr(</a:t>
            </a:r>
            <a:r>
              <a:rPr lang="en-GB" sz="2600" i="1" dirty="0"/>
              <a:t>M</a:t>
            </a:r>
            <a:r>
              <a:rPr lang="en-GB" sz="2600" dirty="0"/>
              <a:t> &amp; </a:t>
            </a:r>
            <a:r>
              <a:rPr lang="en-GB" sz="2600" i="1" dirty="0"/>
              <a:t>M</a:t>
            </a:r>
            <a:r>
              <a:rPr lang="en-GB" sz="2600" dirty="0"/>
              <a:t> reported)   = </a:t>
            </a:r>
            <a:r>
              <a:rPr lang="en-GB" sz="2600" i="1" dirty="0" err="1">
                <a:solidFill>
                  <a:srgbClr val="92D050"/>
                </a:solidFill>
              </a:rPr>
              <a:t>m</a:t>
            </a:r>
            <a:r>
              <a:rPr lang="en-GB" sz="2600" dirty="0" err="1">
                <a:solidFill>
                  <a:srgbClr val="92D050"/>
                </a:solidFill>
              </a:rPr>
              <a:t>×</a:t>
            </a:r>
            <a:r>
              <a:rPr lang="en-GB" sz="2600" i="1" dirty="0" err="1">
                <a:solidFill>
                  <a:srgbClr val="92D050"/>
                </a:solidFill>
              </a:rPr>
              <a:t>T</a:t>
            </a:r>
            <a:r>
              <a:rPr lang="en-GB" sz="2600" i="1" dirty="0"/>
              <a:t>	     	</a:t>
            </a:r>
            <a:r>
              <a:rPr lang="en-GB" sz="2400" i="1" dirty="0"/>
              <a:t>(true positive)</a:t>
            </a:r>
            <a:br>
              <a:rPr lang="en-GB" sz="2400" i="1" dirty="0"/>
            </a:br>
            <a:r>
              <a:rPr lang="en-GB" sz="2600" dirty="0"/>
              <a:t>Pr(</a:t>
            </a:r>
            <a:r>
              <a:rPr lang="en-GB" sz="2600" b="1" dirty="0">
                <a:latin typeface="Times New Roman"/>
                <a:cs typeface="Times New Roman"/>
              </a:rPr>
              <a:t>¬</a:t>
            </a:r>
            <a:r>
              <a:rPr lang="en-GB" sz="2600" i="1" dirty="0"/>
              <a:t>M</a:t>
            </a:r>
            <a:r>
              <a:rPr lang="en-GB" sz="2600" dirty="0"/>
              <a:t> &amp; </a:t>
            </a:r>
            <a:r>
              <a:rPr lang="en-GB" sz="2600" i="1" dirty="0"/>
              <a:t>M</a:t>
            </a:r>
            <a:r>
              <a:rPr lang="en-GB" sz="2600" dirty="0"/>
              <a:t> reported) = </a:t>
            </a:r>
            <a:r>
              <a:rPr lang="en-GB" sz="2600" dirty="0">
                <a:solidFill>
                  <a:srgbClr val="FF00FF"/>
                </a:solidFill>
              </a:rPr>
              <a:t>(1-</a:t>
            </a:r>
            <a:r>
              <a:rPr lang="en-GB" sz="2600" i="1" dirty="0">
                <a:solidFill>
                  <a:srgbClr val="FF00FF"/>
                </a:solidFill>
              </a:rPr>
              <a:t>m</a:t>
            </a:r>
            <a:r>
              <a:rPr lang="en-GB" sz="2600" dirty="0">
                <a:solidFill>
                  <a:srgbClr val="FF00FF"/>
                </a:solidFill>
              </a:rPr>
              <a:t>)×</a:t>
            </a:r>
            <a:r>
              <a:rPr lang="en-GB" sz="2600" i="1" dirty="0">
                <a:solidFill>
                  <a:srgbClr val="FF00FF"/>
                </a:solidFill>
              </a:rPr>
              <a:t>F</a:t>
            </a:r>
            <a:r>
              <a:rPr lang="en-GB" sz="2600" i="1" dirty="0"/>
              <a:t>    	</a:t>
            </a:r>
            <a:r>
              <a:rPr lang="en-GB" sz="2400" i="1" dirty="0"/>
              <a:t>(false positive)</a:t>
            </a:r>
            <a:endParaRPr lang="en-GB" sz="2400" dirty="0"/>
          </a:p>
          <a:p>
            <a:pPr>
              <a:spcBef>
                <a:spcPts val="2400"/>
              </a:spcBef>
            </a:pPr>
            <a:r>
              <a:rPr lang="en-GB" sz="2600" i="1" dirty="0"/>
              <a:t>M</a:t>
            </a:r>
            <a:r>
              <a:rPr lang="en-GB" sz="2600" dirty="0"/>
              <a:t> report is credible </a:t>
            </a:r>
            <a:r>
              <a:rPr lang="en-GB" sz="2600" dirty="0" err="1"/>
              <a:t>iff</a:t>
            </a:r>
            <a:r>
              <a:rPr lang="en-GB" sz="2600" dirty="0"/>
              <a:t>	</a:t>
            </a:r>
            <a:br>
              <a:rPr lang="en-GB" sz="2600" dirty="0"/>
            </a:br>
            <a:r>
              <a:rPr lang="en-GB" sz="2600" dirty="0"/>
              <a:t>	 </a:t>
            </a:r>
            <a:r>
              <a:rPr lang="en-GB" sz="2600" dirty="0">
                <a:solidFill>
                  <a:srgbClr val="FF00FF"/>
                </a:solidFill>
              </a:rPr>
              <a:t>(1-</a:t>
            </a:r>
            <a:r>
              <a:rPr lang="en-GB" sz="2600" i="1" dirty="0">
                <a:solidFill>
                  <a:srgbClr val="FF00FF"/>
                </a:solidFill>
              </a:rPr>
              <a:t>m</a:t>
            </a:r>
            <a:r>
              <a:rPr lang="en-GB" sz="2600" dirty="0">
                <a:solidFill>
                  <a:srgbClr val="FF00FF"/>
                </a:solidFill>
              </a:rPr>
              <a:t>)×</a:t>
            </a:r>
            <a:r>
              <a:rPr lang="en-GB" sz="2600" i="1" dirty="0">
                <a:solidFill>
                  <a:srgbClr val="FF00FF"/>
                </a:solidFill>
              </a:rPr>
              <a:t>F</a:t>
            </a:r>
            <a:r>
              <a:rPr lang="en-GB" sz="2600" i="1" dirty="0">
                <a:solidFill>
                  <a:srgbClr val="FF7C80"/>
                </a:solidFill>
              </a:rPr>
              <a:t> </a:t>
            </a:r>
            <a:r>
              <a:rPr lang="en-GB" sz="2600" i="1" dirty="0"/>
              <a:t>&lt; </a:t>
            </a:r>
            <a:r>
              <a:rPr lang="en-GB" sz="2600" i="1" dirty="0" err="1">
                <a:solidFill>
                  <a:srgbClr val="92D050"/>
                </a:solidFill>
              </a:rPr>
              <a:t>m</a:t>
            </a:r>
            <a:r>
              <a:rPr lang="en-GB" sz="2600" dirty="0" err="1">
                <a:solidFill>
                  <a:srgbClr val="92D050"/>
                </a:solidFill>
              </a:rPr>
              <a:t>×</a:t>
            </a:r>
            <a:r>
              <a:rPr lang="en-GB" sz="2600" i="1" dirty="0" err="1">
                <a:solidFill>
                  <a:srgbClr val="92D050"/>
                </a:solidFill>
              </a:rPr>
              <a:t>T</a:t>
            </a:r>
            <a:r>
              <a:rPr lang="en-GB" sz="2600" i="1" dirty="0">
                <a:solidFill>
                  <a:srgbClr val="92D050"/>
                </a:solidFill>
              </a:rPr>
              <a:t>	</a:t>
            </a:r>
            <a:r>
              <a:rPr lang="en-GB" sz="2600" i="1" dirty="0"/>
              <a:t> 	</a:t>
            </a:r>
            <a:r>
              <a:rPr lang="en-GB" sz="2400" i="1" dirty="0"/>
              <a:t>(i.e. false positive is less </a:t>
            </a:r>
            <a:br>
              <a:rPr lang="en-GB" sz="2600" dirty="0">
                <a:solidFill>
                  <a:srgbClr val="92D050"/>
                </a:solidFill>
              </a:rPr>
            </a:br>
            <a:r>
              <a:rPr lang="en-GB" sz="2600" dirty="0">
                <a:sym typeface="Symbol"/>
              </a:rPr>
              <a:t> </a:t>
            </a:r>
            <a:r>
              <a:rPr lang="en-GB" sz="2600" dirty="0"/>
              <a:t>	 </a:t>
            </a:r>
            <a:r>
              <a:rPr lang="en-GB" sz="2600" i="1" dirty="0">
                <a:solidFill>
                  <a:srgbClr val="66FFFF"/>
                </a:solidFill>
              </a:rPr>
              <a:t>T</a:t>
            </a:r>
            <a:r>
              <a:rPr lang="en-GB" sz="2600" dirty="0">
                <a:solidFill>
                  <a:srgbClr val="66FFFF"/>
                </a:solidFill>
              </a:rPr>
              <a:t>×</a:t>
            </a:r>
            <a:r>
              <a:rPr lang="en-GB" sz="2600" i="1" dirty="0">
                <a:solidFill>
                  <a:srgbClr val="66FFFF"/>
                </a:solidFill>
              </a:rPr>
              <a:t>F</a:t>
            </a:r>
            <a:r>
              <a:rPr lang="en-GB" sz="2600" i="1" dirty="0"/>
              <a:t> &lt; </a:t>
            </a:r>
            <a:r>
              <a:rPr lang="en-GB" sz="2600" dirty="0">
                <a:solidFill>
                  <a:srgbClr val="FF00FF"/>
                </a:solidFill>
              </a:rPr>
              <a:t>(1-</a:t>
            </a:r>
            <a:r>
              <a:rPr lang="en-GB" sz="2600" i="1" dirty="0">
                <a:solidFill>
                  <a:srgbClr val="FF00FF"/>
                </a:solidFill>
              </a:rPr>
              <a:t>m</a:t>
            </a:r>
            <a:r>
              <a:rPr lang="en-GB" sz="2600" dirty="0">
                <a:solidFill>
                  <a:srgbClr val="FF00FF"/>
                </a:solidFill>
              </a:rPr>
              <a:t>)×</a:t>
            </a:r>
            <a:r>
              <a:rPr lang="en-GB" sz="2600" i="1" dirty="0">
                <a:solidFill>
                  <a:srgbClr val="FF00FF"/>
                </a:solidFill>
              </a:rPr>
              <a:t>F</a:t>
            </a:r>
            <a:r>
              <a:rPr lang="en-GB" sz="2600" i="1" dirty="0">
                <a:solidFill>
                  <a:srgbClr val="FF7C80"/>
                </a:solidFill>
              </a:rPr>
              <a:t> </a:t>
            </a:r>
            <a:r>
              <a:rPr lang="en-GB" sz="2600" i="1" dirty="0"/>
              <a:t>&lt; </a:t>
            </a:r>
            <a:r>
              <a:rPr lang="en-GB" sz="2600" i="1" dirty="0" err="1">
                <a:solidFill>
                  <a:srgbClr val="92D050"/>
                </a:solidFill>
              </a:rPr>
              <a:t>m</a:t>
            </a:r>
            <a:r>
              <a:rPr lang="en-GB" sz="2600" dirty="0" err="1">
                <a:solidFill>
                  <a:srgbClr val="92D050"/>
                </a:solidFill>
              </a:rPr>
              <a:t>×</a:t>
            </a:r>
            <a:r>
              <a:rPr lang="en-GB" sz="2600" i="1" dirty="0" err="1">
                <a:solidFill>
                  <a:srgbClr val="92D050"/>
                </a:solidFill>
              </a:rPr>
              <a:t>T</a:t>
            </a:r>
            <a:r>
              <a:rPr lang="en-GB" sz="2600" i="1" dirty="0">
                <a:solidFill>
                  <a:srgbClr val="92D050"/>
                </a:solidFill>
              </a:rPr>
              <a:t>	</a:t>
            </a:r>
            <a:r>
              <a:rPr lang="en-GB" sz="2400" i="1" dirty="0"/>
              <a:t>probable than true positive) </a:t>
            </a:r>
            <a:br>
              <a:rPr lang="en-GB" sz="2600" dirty="0">
                <a:solidFill>
                  <a:srgbClr val="92D050"/>
                </a:solidFill>
              </a:rPr>
            </a:br>
            <a:r>
              <a:rPr lang="en-GB" sz="2600" dirty="0">
                <a:sym typeface="Symbol"/>
              </a:rPr>
              <a:t> </a:t>
            </a:r>
            <a:r>
              <a:rPr lang="en-GB" sz="2600" dirty="0"/>
              <a:t>	 </a:t>
            </a:r>
            <a:r>
              <a:rPr lang="en-GB" sz="2600" i="1" dirty="0">
                <a:solidFill>
                  <a:srgbClr val="66FFFF"/>
                </a:solidFill>
              </a:rPr>
              <a:t>T</a:t>
            </a:r>
            <a:r>
              <a:rPr lang="en-GB" sz="2600" dirty="0">
                <a:solidFill>
                  <a:srgbClr val="66FFFF"/>
                </a:solidFill>
              </a:rPr>
              <a:t>×</a:t>
            </a:r>
            <a:r>
              <a:rPr lang="en-GB" sz="2600" i="1" dirty="0">
                <a:solidFill>
                  <a:srgbClr val="66FFFF"/>
                </a:solidFill>
              </a:rPr>
              <a:t>F</a:t>
            </a:r>
            <a:r>
              <a:rPr lang="en-GB" sz="2600" i="1" dirty="0"/>
              <a:t> &lt; </a:t>
            </a:r>
            <a:r>
              <a:rPr lang="en-GB" sz="2600" i="1" dirty="0" err="1">
                <a:solidFill>
                  <a:srgbClr val="92D050"/>
                </a:solidFill>
              </a:rPr>
              <a:t>m</a:t>
            </a:r>
            <a:r>
              <a:rPr lang="en-GB" sz="2600" dirty="0" err="1">
                <a:solidFill>
                  <a:srgbClr val="92D050"/>
                </a:solidFill>
              </a:rPr>
              <a:t>×</a:t>
            </a:r>
            <a:r>
              <a:rPr lang="en-GB" sz="2600" i="1" dirty="0" err="1">
                <a:solidFill>
                  <a:srgbClr val="92D050"/>
                </a:solidFill>
              </a:rPr>
              <a:t>T</a:t>
            </a:r>
            <a:r>
              <a:rPr lang="en-GB" sz="2600" i="1" dirty="0">
                <a:solidFill>
                  <a:srgbClr val="92D050"/>
                </a:solidFill>
              </a:rPr>
              <a:t>  </a:t>
            </a:r>
            <a:br>
              <a:rPr lang="en-GB" sz="2600" i="1" dirty="0">
                <a:solidFill>
                  <a:srgbClr val="92D050"/>
                </a:solidFill>
              </a:rPr>
            </a:br>
            <a:r>
              <a:rPr lang="en-GB" sz="2600" dirty="0">
                <a:sym typeface="Symbol"/>
              </a:rPr>
              <a:t></a:t>
            </a:r>
            <a:r>
              <a:rPr lang="en-GB" sz="2600" i="1" dirty="0">
                <a:solidFill>
                  <a:srgbClr val="92D050"/>
                </a:solidFill>
                <a:sym typeface="Symbol"/>
              </a:rPr>
              <a:t>	 </a:t>
            </a:r>
            <a:r>
              <a:rPr lang="en-GB" sz="2600" i="1" dirty="0"/>
              <a:t>F &lt; m			</a:t>
            </a:r>
            <a:r>
              <a:rPr lang="en-GB" sz="2400" i="1" dirty="0"/>
              <a:t>(dividing by T each side) </a:t>
            </a:r>
          </a:p>
        </p:txBody>
      </p:sp>
      <p:sp>
        <p:nvSpPr>
          <p:cNvPr id="4" name="Slide Number Placeholder 3"/>
          <p:cNvSpPr>
            <a:spLocks noGrp="1"/>
          </p:cNvSpPr>
          <p:nvPr>
            <p:ph type="sldNum" sz="quarter" idx="10"/>
          </p:nvPr>
        </p:nvSpPr>
        <p:spPr/>
        <p:txBody>
          <a:bodyPr/>
          <a:lstStyle/>
          <a:p>
            <a:fld id="{A225CB94-AD20-425B-A5DE-39C6EF4A85FE}" type="slidenum">
              <a:rPr lang="en-US" smtClean="0"/>
              <a:pPr/>
              <a:t>48</a:t>
            </a:fld>
            <a:endParaRPr lang="en-US"/>
          </a:p>
        </p:txBody>
      </p:sp>
    </p:spTree>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3DB49D4-016F-42AB-A994-2DE896F32082}" type="slidenum">
              <a:rPr lang="en-US"/>
              <a:pPr/>
              <a:t>49</a:t>
            </a:fld>
            <a:endParaRPr lang="en-US"/>
          </a:p>
        </p:txBody>
      </p:sp>
      <p:sp>
        <p:nvSpPr>
          <p:cNvPr id="550914" name="Rectangle 2"/>
          <p:cNvSpPr>
            <a:spLocks noGrp="1" noChangeArrowheads="1"/>
          </p:cNvSpPr>
          <p:nvPr>
            <p:ph type="title"/>
          </p:nvPr>
        </p:nvSpPr>
        <p:spPr>
          <a:xfrm>
            <a:off x="457200" y="61789"/>
            <a:ext cx="8229600" cy="702915"/>
          </a:xfrm>
        </p:spPr>
        <p:txBody>
          <a:bodyPr/>
          <a:lstStyle/>
          <a:p>
            <a:r>
              <a:rPr lang="en-GB" dirty="0"/>
              <a:t>A Speculation</a:t>
            </a:r>
          </a:p>
        </p:txBody>
      </p:sp>
      <p:sp>
        <p:nvSpPr>
          <p:cNvPr id="550915" name="Rectangle 3"/>
          <p:cNvSpPr>
            <a:spLocks noGrp="1" noChangeArrowheads="1"/>
          </p:cNvSpPr>
          <p:nvPr>
            <p:ph type="body" idx="1"/>
          </p:nvPr>
        </p:nvSpPr>
        <p:spPr>
          <a:xfrm>
            <a:off x="251520" y="980728"/>
            <a:ext cx="8640959" cy="5761385"/>
          </a:xfrm>
        </p:spPr>
        <p:txBody>
          <a:bodyPr/>
          <a:lstStyle/>
          <a:p>
            <a:pPr>
              <a:spcBef>
                <a:spcPct val="40000"/>
              </a:spcBef>
            </a:pPr>
            <a:r>
              <a:rPr lang="en-GB" sz="2800" dirty="0"/>
              <a:t>As noted, counterexamples to Hume’s Maxim were pointed out by Campbell (1762) and Price (1767).</a:t>
            </a:r>
          </a:p>
          <a:p>
            <a:pPr>
              <a:spcBef>
                <a:spcPct val="40000"/>
              </a:spcBef>
            </a:pPr>
            <a:r>
              <a:rPr lang="en-GB" sz="2800" dirty="0"/>
              <a:t>But Hume seems not to have appreciated the force of their objections: why not?</a:t>
            </a:r>
          </a:p>
          <a:p>
            <a:pPr>
              <a:spcBef>
                <a:spcPct val="40000"/>
              </a:spcBef>
            </a:pPr>
            <a:r>
              <a:rPr lang="en-GB" sz="2800" dirty="0"/>
              <a:t>I speculate that Hume mis-remembered his own Maxim, thinking that it was not threatened by the Campbell/Price counterexamples.  Perhaps he confused it with the Revised </a:t>
            </a:r>
            <a:r>
              <a:rPr lang="en-GB" sz="2800" dirty="0" err="1"/>
              <a:t>Humean</a:t>
            </a:r>
            <a:r>
              <a:rPr lang="en-GB" sz="2800" dirty="0"/>
              <a:t> Maxim?</a:t>
            </a:r>
          </a:p>
          <a:p>
            <a:pPr lvl="1">
              <a:spcBef>
                <a:spcPct val="40000"/>
              </a:spcBef>
            </a:pPr>
            <a:r>
              <a:rPr lang="en-GB" sz="2600" dirty="0"/>
              <a:t>Alternatively, perhaps Hume himself lost track of the “prior”/“posterior” probability distinction, and drifted towards understanding his Maxim as trivially true and hence absurd to deny (as in</a:t>
            </a:r>
            <a:r>
              <a:rPr lang="en-US" sz="2600" dirty="0"/>
              <a:t> </a:t>
            </a:r>
            <a:r>
              <a:rPr lang="en-US" sz="2600" dirty="0" err="1"/>
              <a:t>Earman’s</a:t>
            </a:r>
            <a:r>
              <a:rPr lang="en-US" sz="2600" dirty="0"/>
              <a:t> reading)</a:t>
            </a:r>
            <a:r>
              <a:rPr lang="en-GB" sz="2600" dirty="0"/>
              <a:t>.</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ctrTitle"/>
          </p:nvPr>
        </p:nvSpPr>
        <p:spPr>
          <a:xfrm>
            <a:off x="179388" y="260350"/>
            <a:ext cx="6120804" cy="6192986"/>
          </a:xfrm>
        </p:spPr>
        <p:txBody>
          <a:bodyPr/>
          <a:lstStyle/>
          <a:p>
            <a:r>
              <a:rPr lang="en-GB" sz="5600" dirty="0"/>
              <a:t>1.  Principles of Inductive and Testimonial Evidence</a:t>
            </a:r>
            <a:endParaRPr lang="en-US" sz="5600" dirty="0"/>
          </a:p>
        </p:txBody>
      </p:sp>
      <p:pic>
        <p:nvPicPr>
          <p:cNvPr id="524291" name="Picture 3" descr="hume1"/>
          <p:cNvPicPr>
            <a:picLocks noChangeAspect="1" noChangeArrowheads="1"/>
          </p:cNvPicPr>
          <p:nvPr/>
        </p:nvPicPr>
        <p:blipFill>
          <a:blip r:embed="rId3" cstate="print"/>
          <a:srcRect/>
          <a:stretch>
            <a:fillRect/>
          </a:stretch>
        </p:blipFill>
        <p:spPr bwMode="auto">
          <a:xfrm>
            <a:off x="6444208" y="1988840"/>
            <a:ext cx="2365375" cy="2952750"/>
          </a:xfrm>
          <a:prstGeom prst="rect">
            <a:avLst/>
          </a:prstGeom>
          <a:noFill/>
        </p:spPr>
      </p:pic>
      <p:sp>
        <p:nvSpPr>
          <p:cNvPr id="2" name="Slide Number Placeholder 3">
            <a:extLst>
              <a:ext uri="{FF2B5EF4-FFF2-40B4-BE49-F238E27FC236}">
                <a16:creationId xmlns:a16="http://schemas.microsoft.com/office/drawing/2014/main" id="{A6B6C123-7B43-F2EF-9CEF-E3CE0EEF34F9}"/>
              </a:ext>
            </a:extLst>
          </p:cNvPr>
          <p:cNvSpPr txBox="1">
            <a:spLocks/>
          </p:cNvSpPr>
          <p:nvPr/>
        </p:nvSpPr>
        <p:spPr>
          <a:xfrm>
            <a:off x="468313" y="6308725"/>
            <a:ext cx="2133600"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A225CB94-AD20-425B-A5DE-39C6EF4A85FE}" type="slidenum">
              <a:rPr lang="en-US" smtClean="0"/>
              <a:pPr/>
              <a:t>5</a:t>
            </a:fld>
            <a:endParaRPr lang="en-US" dirty="0"/>
          </a:p>
        </p:txBody>
      </p:sp>
    </p:spTree>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82A19-08BA-15D3-F631-F9B224FA541E}"/>
            </a:ext>
          </a:extLst>
        </p:cNvPr>
        <p:cNvGrpSpPr/>
        <p:nvPr/>
      </p:nvGrpSpPr>
      <p:grpSpPr>
        <a:xfrm>
          <a:off x="0" y="0"/>
          <a:ext cx="0" cy="0"/>
          <a:chOff x="0" y="0"/>
          <a:chExt cx="0" cy="0"/>
        </a:xfrm>
      </p:grpSpPr>
      <p:sp>
        <p:nvSpPr>
          <p:cNvPr id="524290" name="Rectangle 2">
            <a:extLst>
              <a:ext uri="{FF2B5EF4-FFF2-40B4-BE49-F238E27FC236}">
                <a16:creationId xmlns:a16="http://schemas.microsoft.com/office/drawing/2014/main" id="{BA3C462F-C186-CC31-0F94-FC81B2288F6F}"/>
              </a:ext>
            </a:extLst>
          </p:cNvPr>
          <p:cNvSpPr>
            <a:spLocks noGrp="1" noChangeArrowheads="1"/>
          </p:cNvSpPr>
          <p:nvPr>
            <p:ph type="ctrTitle"/>
          </p:nvPr>
        </p:nvSpPr>
        <p:spPr>
          <a:xfrm>
            <a:off x="179388" y="260350"/>
            <a:ext cx="6120804" cy="6337002"/>
          </a:xfrm>
        </p:spPr>
        <p:txBody>
          <a:bodyPr/>
          <a:lstStyle/>
          <a:p>
            <a:r>
              <a:rPr lang="en-GB" sz="5000" dirty="0"/>
              <a:t>5</a:t>
            </a:r>
            <a:r>
              <a:rPr lang="en-GB" sz="5000"/>
              <a:t>.  </a:t>
            </a:r>
            <a:r>
              <a:rPr lang="en-GB" sz="5000" dirty="0"/>
              <a:t>Miracles, </a:t>
            </a:r>
            <a:r>
              <a:rPr lang="en-GB" sz="5000"/>
              <a:t>Improbabilities, and </a:t>
            </a:r>
            <a:r>
              <a:rPr lang="en-GB" sz="5000" dirty="0"/>
              <a:t>Laws of Nature</a:t>
            </a:r>
            <a:endParaRPr lang="en-US" sz="5000" dirty="0"/>
          </a:p>
        </p:txBody>
      </p:sp>
      <p:pic>
        <p:nvPicPr>
          <p:cNvPr id="524291" name="Picture 3" descr="hume1">
            <a:extLst>
              <a:ext uri="{FF2B5EF4-FFF2-40B4-BE49-F238E27FC236}">
                <a16:creationId xmlns:a16="http://schemas.microsoft.com/office/drawing/2014/main" id="{EAF68F55-279D-BD4F-A1E0-49C3829A3E9D}"/>
              </a:ext>
            </a:extLst>
          </p:cNvPr>
          <p:cNvPicPr>
            <a:picLocks noChangeAspect="1" noChangeArrowheads="1"/>
          </p:cNvPicPr>
          <p:nvPr/>
        </p:nvPicPr>
        <p:blipFill>
          <a:blip r:embed="rId3" cstate="print"/>
          <a:srcRect/>
          <a:stretch>
            <a:fillRect/>
          </a:stretch>
        </p:blipFill>
        <p:spPr bwMode="auto">
          <a:xfrm>
            <a:off x="6444208" y="1988840"/>
            <a:ext cx="2365375" cy="2952750"/>
          </a:xfrm>
          <a:prstGeom prst="rect">
            <a:avLst/>
          </a:prstGeom>
          <a:noFill/>
        </p:spPr>
      </p:pic>
      <p:sp>
        <p:nvSpPr>
          <p:cNvPr id="2" name="Slide Number Placeholder 3">
            <a:extLst>
              <a:ext uri="{FF2B5EF4-FFF2-40B4-BE49-F238E27FC236}">
                <a16:creationId xmlns:a16="http://schemas.microsoft.com/office/drawing/2014/main" id="{8E8E8377-1C43-E88D-1296-6EE1D1F865C9}"/>
              </a:ext>
            </a:extLst>
          </p:cNvPr>
          <p:cNvSpPr txBox="1">
            <a:spLocks/>
          </p:cNvSpPr>
          <p:nvPr/>
        </p:nvSpPr>
        <p:spPr>
          <a:xfrm>
            <a:off x="468313" y="6308725"/>
            <a:ext cx="2133600" cy="4572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64063971-A7C3-44D0-82C4-53D5D792CD70}" type="slidenum">
              <a:rPr lang="en-US" smtClean="0"/>
              <a:pPr/>
              <a:t>50</a:t>
            </a:fld>
            <a:endParaRPr lang="en-US" dirty="0"/>
          </a:p>
        </p:txBody>
      </p:sp>
    </p:spTree>
    <p:extLst>
      <p:ext uri="{BB962C8B-B14F-4D97-AF65-F5344CB8AC3E}">
        <p14:creationId xmlns:p14="http://schemas.microsoft.com/office/powerpoint/2010/main" val="176452520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F4383-C9D3-BD7C-9501-6CEB1F8DD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F9E49-8BEE-B43F-332E-7E9F25C6CA80}"/>
              </a:ext>
            </a:extLst>
          </p:cNvPr>
          <p:cNvSpPr>
            <a:spLocks noGrp="1"/>
          </p:cNvSpPr>
          <p:nvPr>
            <p:ph type="title"/>
          </p:nvPr>
        </p:nvSpPr>
        <p:spPr>
          <a:xfrm>
            <a:off x="117848" y="205805"/>
            <a:ext cx="8918648" cy="558899"/>
          </a:xfrm>
        </p:spPr>
        <p:txBody>
          <a:bodyPr/>
          <a:lstStyle/>
          <a:p>
            <a:r>
              <a:rPr lang="en-GB" sz="4000" dirty="0"/>
              <a:t>Miracles as Specially Doubtful</a:t>
            </a:r>
          </a:p>
        </p:txBody>
      </p:sp>
      <p:sp>
        <p:nvSpPr>
          <p:cNvPr id="3" name="Content Placeholder 2">
            <a:extLst>
              <a:ext uri="{FF2B5EF4-FFF2-40B4-BE49-F238E27FC236}">
                <a16:creationId xmlns:a16="http://schemas.microsoft.com/office/drawing/2014/main" id="{EA12B114-39C8-4F21-C192-9B342250E141}"/>
              </a:ext>
            </a:extLst>
          </p:cNvPr>
          <p:cNvSpPr>
            <a:spLocks noGrp="1"/>
          </p:cNvSpPr>
          <p:nvPr>
            <p:ph idx="1"/>
          </p:nvPr>
        </p:nvSpPr>
        <p:spPr>
          <a:xfrm>
            <a:off x="323528" y="1124744"/>
            <a:ext cx="8568952" cy="5544616"/>
          </a:xfrm>
        </p:spPr>
        <p:txBody>
          <a:bodyPr/>
          <a:lstStyle/>
          <a:p>
            <a:r>
              <a:rPr lang="en-GB" sz="2800" dirty="0"/>
              <a:t>So far, we’ve been considering Hume’s Maxim – as his argument for it strongly suggests – as intended to be based on </a:t>
            </a:r>
            <a:r>
              <a:rPr lang="en-GB" sz="2800" i="1" dirty="0"/>
              <a:t>general principles of inductive probability</a:t>
            </a:r>
            <a:r>
              <a:rPr lang="en-GB" sz="2800" dirty="0"/>
              <a:t>, with a miracle as just </a:t>
            </a:r>
            <a:r>
              <a:rPr lang="en-GB" sz="2800" i="1" dirty="0">
                <a:solidFill>
                  <a:srgbClr val="FF7C80"/>
                </a:solidFill>
              </a:rPr>
              <a:t>an extreme case of an inductively improbable event</a:t>
            </a:r>
            <a:r>
              <a:rPr lang="en-GB" sz="2800" dirty="0"/>
              <a:t>.</a:t>
            </a:r>
          </a:p>
          <a:p>
            <a:pPr>
              <a:spcBef>
                <a:spcPts val="1500"/>
              </a:spcBef>
            </a:pPr>
            <a:r>
              <a:rPr lang="en-GB" sz="2800" dirty="0"/>
              <a:t>But many interpreters instead understand Hume’s argument as deriving from </a:t>
            </a:r>
            <a:r>
              <a:rPr lang="en-GB" sz="2800" i="1" dirty="0"/>
              <a:t>principles that are quite specific to such “miraculous” cases</a:t>
            </a:r>
            <a:r>
              <a:rPr lang="en-GB" sz="2800" dirty="0"/>
              <a:t>.</a:t>
            </a:r>
          </a:p>
          <a:p>
            <a:pPr lvl="1">
              <a:spcBef>
                <a:spcPts val="1200"/>
              </a:spcBef>
            </a:pPr>
            <a:r>
              <a:rPr lang="en-GB" sz="2500" dirty="0"/>
              <a:t>Don Garrett thinks it relies on the special principle that “</a:t>
            </a:r>
            <a:r>
              <a:rPr lang="en-GB" sz="2500" dirty="0">
                <a:solidFill>
                  <a:srgbClr val="FF7C80"/>
                </a:solidFill>
              </a:rPr>
              <a:t>proofs entirely obviate, or ‘annihilate’, considerations of probability</a:t>
            </a:r>
            <a:r>
              <a:rPr lang="en-GB" sz="2500" dirty="0"/>
              <a:t>” (2002, p. 324 n. 25), so a probability weighed against a proof apparently counts as nothing.</a:t>
            </a:r>
          </a:p>
        </p:txBody>
      </p:sp>
      <p:sp>
        <p:nvSpPr>
          <p:cNvPr id="4" name="Slide Number Placeholder 3">
            <a:extLst>
              <a:ext uri="{FF2B5EF4-FFF2-40B4-BE49-F238E27FC236}">
                <a16:creationId xmlns:a16="http://schemas.microsoft.com/office/drawing/2014/main" id="{844A3AD2-11E6-463A-E206-ED002508A941}"/>
              </a:ext>
            </a:extLst>
          </p:cNvPr>
          <p:cNvSpPr>
            <a:spLocks noGrp="1"/>
          </p:cNvSpPr>
          <p:nvPr>
            <p:ph type="sldNum" sz="quarter" idx="10"/>
          </p:nvPr>
        </p:nvSpPr>
        <p:spPr/>
        <p:txBody>
          <a:bodyPr/>
          <a:lstStyle/>
          <a:p>
            <a:fld id="{A225CB94-AD20-425B-A5DE-39C6EF4A85FE}" type="slidenum">
              <a:rPr lang="en-US" smtClean="0"/>
              <a:pPr/>
              <a:t>51</a:t>
            </a:fld>
            <a:endParaRPr lang="en-US" dirty="0"/>
          </a:p>
        </p:txBody>
      </p:sp>
    </p:spTree>
    <p:extLst>
      <p:ext uri="{BB962C8B-B14F-4D97-AF65-F5344CB8AC3E}">
        <p14:creationId xmlns:p14="http://schemas.microsoft.com/office/powerpoint/2010/main" val="420957184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9D23C-1300-4F06-5193-DF803FB4943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E7D27D-1EB2-05B0-4327-38157A57B3A7}"/>
              </a:ext>
            </a:extLst>
          </p:cNvPr>
          <p:cNvSpPr>
            <a:spLocks noGrp="1"/>
          </p:cNvSpPr>
          <p:nvPr>
            <p:ph type="sldNum" sz="quarter" idx="10"/>
          </p:nvPr>
        </p:nvSpPr>
        <p:spPr/>
        <p:txBody>
          <a:bodyPr/>
          <a:lstStyle/>
          <a:p>
            <a:fld id="{C73955AE-A281-4F18-A01E-2CA9ACBE10BE}" type="slidenum">
              <a:rPr lang="en-US"/>
              <a:pPr/>
              <a:t>52</a:t>
            </a:fld>
            <a:endParaRPr lang="en-US"/>
          </a:p>
        </p:txBody>
      </p:sp>
      <p:sp>
        <p:nvSpPr>
          <p:cNvPr id="531458" name="Rectangle 2">
            <a:extLst>
              <a:ext uri="{FF2B5EF4-FFF2-40B4-BE49-F238E27FC236}">
                <a16:creationId xmlns:a16="http://schemas.microsoft.com/office/drawing/2014/main" id="{0F3D9281-EC32-A64D-1680-AD72072B3545}"/>
              </a:ext>
            </a:extLst>
          </p:cNvPr>
          <p:cNvSpPr>
            <a:spLocks noGrp="1" noChangeArrowheads="1"/>
          </p:cNvSpPr>
          <p:nvPr>
            <p:ph type="title"/>
          </p:nvPr>
        </p:nvSpPr>
        <p:spPr>
          <a:xfrm>
            <a:off x="457200" y="116632"/>
            <a:ext cx="8229600" cy="792088"/>
          </a:xfrm>
        </p:spPr>
        <p:txBody>
          <a:bodyPr/>
          <a:lstStyle/>
          <a:p>
            <a:r>
              <a:rPr lang="en-GB" dirty="0"/>
              <a:t>Begging the Question</a:t>
            </a:r>
          </a:p>
        </p:txBody>
      </p:sp>
      <p:sp>
        <p:nvSpPr>
          <p:cNvPr id="531459" name="Rectangle 3">
            <a:extLst>
              <a:ext uri="{FF2B5EF4-FFF2-40B4-BE49-F238E27FC236}">
                <a16:creationId xmlns:a16="http://schemas.microsoft.com/office/drawing/2014/main" id="{ADE0A2E2-141D-F99F-43C4-9C70131EC297}"/>
              </a:ext>
            </a:extLst>
          </p:cNvPr>
          <p:cNvSpPr>
            <a:spLocks noGrp="1" noChangeArrowheads="1"/>
          </p:cNvSpPr>
          <p:nvPr>
            <p:ph type="body" idx="1"/>
          </p:nvPr>
        </p:nvSpPr>
        <p:spPr>
          <a:xfrm>
            <a:off x="590872" y="1197471"/>
            <a:ext cx="8373616" cy="5327873"/>
          </a:xfrm>
        </p:spPr>
        <p:txBody>
          <a:bodyPr/>
          <a:lstStyle/>
          <a:p>
            <a:r>
              <a:rPr lang="en-GB" sz="2500" dirty="0"/>
              <a:t>Likewise, Dorothy Coleman (1988, p. 334) defends Hume against lottery examples by claiming that since they are non-miraculous, they pose no objection to his key conclusions about supposed miracles.</a:t>
            </a:r>
          </a:p>
          <a:p>
            <a:pPr>
              <a:spcBef>
                <a:spcPts val="1800"/>
              </a:spcBef>
            </a:pPr>
            <a:r>
              <a:rPr lang="en-GB" sz="2500" dirty="0"/>
              <a:t>But this seems seriously problematic.  If Hume purports to rule out miracles (i.e. violations of “laws of nature” that are supported by “proofs”) by appeal to </a:t>
            </a:r>
            <a:r>
              <a:rPr lang="en-GB" sz="2500" i="1" dirty="0"/>
              <a:t>special principles that can’t be defended in non-miraculous cases</a:t>
            </a:r>
            <a:r>
              <a:rPr lang="en-GB" sz="2500" dirty="0"/>
              <a:t> (i.e. where mere “probabilities” are involved), then he’s clearly begging the question in claiming that such principles apply against miracles!  The onus is on him to </a:t>
            </a:r>
            <a:r>
              <a:rPr lang="en-GB" sz="2500" i="1" dirty="0"/>
              <a:t>show</a:t>
            </a:r>
            <a:r>
              <a:rPr lang="en-GB" sz="2500" dirty="0"/>
              <a:t> that miracles can be excluded, rather than postulating special principles to do the job.</a:t>
            </a:r>
          </a:p>
        </p:txBody>
      </p:sp>
    </p:spTree>
    <p:extLst>
      <p:ext uri="{BB962C8B-B14F-4D97-AF65-F5344CB8AC3E}">
        <p14:creationId xmlns:p14="http://schemas.microsoft.com/office/powerpoint/2010/main" val="529237451"/>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06257-9E42-41A4-4617-176EEB81C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A9078-BCFC-DFC0-0EF9-6878E8DE8E79}"/>
              </a:ext>
            </a:extLst>
          </p:cNvPr>
          <p:cNvSpPr>
            <a:spLocks noGrp="1"/>
          </p:cNvSpPr>
          <p:nvPr>
            <p:ph type="title"/>
          </p:nvPr>
        </p:nvSpPr>
        <p:spPr>
          <a:xfrm>
            <a:off x="251520" y="116632"/>
            <a:ext cx="8640960" cy="846931"/>
          </a:xfrm>
        </p:spPr>
        <p:txBody>
          <a:bodyPr/>
          <a:lstStyle/>
          <a:p>
            <a:r>
              <a:rPr lang="en-GB" dirty="0"/>
              <a:t>A Principle Without an Argument</a:t>
            </a:r>
          </a:p>
        </p:txBody>
      </p:sp>
      <p:sp>
        <p:nvSpPr>
          <p:cNvPr id="3" name="Content Placeholder 2">
            <a:extLst>
              <a:ext uri="{FF2B5EF4-FFF2-40B4-BE49-F238E27FC236}">
                <a16:creationId xmlns:a16="http://schemas.microsoft.com/office/drawing/2014/main" id="{00E7E6BA-5A5F-4824-C51A-2F8C5CDA0837}"/>
              </a:ext>
            </a:extLst>
          </p:cNvPr>
          <p:cNvSpPr>
            <a:spLocks noGrp="1"/>
          </p:cNvSpPr>
          <p:nvPr>
            <p:ph idx="1"/>
          </p:nvPr>
        </p:nvSpPr>
        <p:spPr>
          <a:xfrm>
            <a:off x="251520" y="1124744"/>
            <a:ext cx="8712968" cy="5544616"/>
          </a:xfrm>
        </p:spPr>
        <p:txBody>
          <a:bodyPr/>
          <a:lstStyle/>
          <a:p>
            <a:r>
              <a:rPr lang="en-GB" sz="2800" dirty="0"/>
              <a:t>Anyone who accepts the principle that “</a:t>
            </a:r>
            <a:r>
              <a:rPr lang="en-GB" sz="2800" i="1" dirty="0"/>
              <a:t>proof obviates probability</a:t>
            </a:r>
            <a:r>
              <a:rPr lang="en-GB" sz="2800" dirty="0"/>
              <a:t>” (Garrett), or that we should always accept any number of marvels in preference to any miracle – might indeed have to agree that human testimony can never establish a miracle.</a:t>
            </a:r>
          </a:p>
          <a:p>
            <a:pPr>
              <a:spcBef>
                <a:spcPts val="1800"/>
              </a:spcBef>
            </a:pPr>
            <a:r>
              <a:rPr lang="en-GB" sz="2800" dirty="0"/>
              <a:t>But Hume has given no substantial </a:t>
            </a:r>
            <a:r>
              <a:rPr lang="en-GB" sz="2800" i="1" dirty="0"/>
              <a:t>argument</a:t>
            </a:r>
            <a:r>
              <a:rPr lang="en-GB" sz="2800" dirty="0"/>
              <a:t> to support any such principle, so his miracle-believing opponent can simply deny it!</a:t>
            </a:r>
          </a:p>
          <a:p>
            <a:pPr lvl="1">
              <a:spcBef>
                <a:spcPts val="1200"/>
              </a:spcBef>
            </a:pPr>
            <a:r>
              <a:rPr lang="en-GB" sz="2500" dirty="0"/>
              <a:t>And it’s not </a:t>
            </a:r>
            <a:r>
              <a:rPr lang="en-GB" sz="2500" i="1" dirty="0"/>
              <a:t>obviously</a:t>
            </a:r>
            <a:r>
              <a:rPr lang="en-GB" sz="2500" dirty="0"/>
              <a:t> correct: extensive probable evidence (e.g. multiple independent witnesses) can rightly force us to accept that things we thought impossible have actually happened.</a:t>
            </a:r>
          </a:p>
        </p:txBody>
      </p:sp>
      <p:sp>
        <p:nvSpPr>
          <p:cNvPr id="4" name="Slide Number Placeholder 3">
            <a:extLst>
              <a:ext uri="{FF2B5EF4-FFF2-40B4-BE49-F238E27FC236}">
                <a16:creationId xmlns:a16="http://schemas.microsoft.com/office/drawing/2014/main" id="{CDAAC2C7-0E81-EA80-61C1-24569673B217}"/>
              </a:ext>
            </a:extLst>
          </p:cNvPr>
          <p:cNvSpPr>
            <a:spLocks noGrp="1"/>
          </p:cNvSpPr>
          <p:nvPr>
            <p:ph type="sldNum" sz="quarter" idx="10"/>
          </p:nvPr>
        </p:nvSpPr>
        <p:spPr/>
        <p:txBody>
          <a:bodyPr/>
          <a:lstStyle/>
          <a:p>
            <a:fld id="{A225CB94-AD20-425B-A5DE-39C6EF4A85FE}" type="slidenum">
              <a:rPr lang="en-US" smtClean="0"/>
              <a:pPr/>
              <a:t>53</a:t>
            </a:fld>
            <a:endParaRPr lang="en-US"/>
          </a:p>
        </p:txBody>
      </p:sp>
    </p:spTree>
    <p:extLst>
      <p:ext uri="{BB962C8B-B14F-4D97-AF65-F5344CB8AC3E}">
        <p14:creationId xmlns:p14="http://schemas.microsoft.com/office/powerpoint/2010/main" val="1789241428"/>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95DF-E89F-56AA-0783-AADFB1A574D8}"/>
              </a:ext>
            </a:extLst>
          </p:cNvPr>
          <p:cNvSpPr>
            <a:spLocks noGrp="1"/>
          </p:cNvSpPr>
          <p:nvPr>
            <p:ph type="title"/>
          </p:nvPr>
        </p:nvSpPr>
        <p:spPr>
          <a:xfrm>
            <a:off x="179512" y="-10219"/>
            <a:ext cx="8784976" cy="990947"/>
          </a:xfrm>
        </p:spPr>
        <p:txBody>
          <a:bodyPr/>
          <a:lstStyle/>
          <a:p>
            <a:r>
              <a:rPr lang="en-US" dirty="0"/>
              <a:t>Intrusion into Inductive Normality</a:t>
            </a:r>
            <a:endParaRPr lang="en-GB" dirty="0"/>
          </a:p>
        </p:txBody>
      </p:sp>
      <p:sp>
        <p:nvSpPr>
          <p:cNvPr id="3" name="Content Placeholder 2">
            <a:extLst>
              <a:ext uri="{FF2B5EF4-FFF2-40B4-BE49-F238E27FC236}">
                <a16:creationId xmlns:a16="http://schemas.microsoft.com/office/drawing/2014/main" id="{39A721BB-CDB5-9CCE-6F8B-1106239ADCFC}"/>
              </a:ext>
            </a:extLst>
          </p:cNvPr>
          <p:cNvSpPr>
            <a:spLocks noGrp="1"/>
          </p:cNvSpPr>
          <p:nvPr>
            <p:ph idx="1"/>
          </p:nvPr>
        </p:nvSpPr>
        <p:spPr>
          <a:xfrm>
            <a:off x="396305" y="1052736"/>
            <a:ext cx="8280151" cy="5616624"/>
          </a:xfrm>
        </p:spPr>
        <p:txBody>
          <a:bodyPr/>
          <a:lstStyle/>
          <a:p>
            <a:r>
              <a:rPr lang="en-US" sz="2700" dirty="0"/>
              <a:t>Distinguish:</a:t>
            </a:r>
          </a:p>
          <a:p>
            <a:pPr lvl="1">
              <a:spcBef>
                <a:spcPts val="1200"/>
              </a:spcBef>
            </a:pPr>
            <a:r>
              <a:rPr lang="en-US" sz="2300" dirty="0"/>
              <a:t> </a:t>
            </a:r>
            <a:r>
              <a:rPr lang="en-US" sz="2300" u="sng" dirty="0">
                <a:solidFill>
                  <a:srgbClr val="FF7C80"/>
                </a:solidFill>
              </a:rPr>
              <a:t>The “ordinary” situation</a:t>
            </a:r>
            <a:r>
              <a:rPr lang="en-US" sz="2300" dirty="0"/>
              <a:t>, with the world operating by its normal ways of working, so we can apply everyday inductive reasoning about what is [</a:t>
            </a:r>
            <a:r>
              <a:rPr lang="en-US" sz="2300" dirty="0" err="1"/>
              <a:t>im</a:t>
            </a:r>
            <a:r>
              <a:rPr lang="en-US" sz="2300" dirty="0"/>
              <a:t>]probable, and assess witness reports accordingly (e.g. the dead stay dead, so a resurrection report is almost certainly false).  </a:t>
            </a:r>
            <a:r>
              <a:rPr lang="en-US" sz="2300" i="1" u="sng" dirty="0"/>
              <a:t>Here the Theist can happily agree with Hume!</a:t>
            </a:r>
            <a:endParaRPr lang="en-US" sz="2300" dirty="0"/>
          </a:p>
          <a:p>
            <a:pPr lvl="1">
              <a:spcBef>
                <a:spcPts val="1800"/>
              </a:spcBef>
            </a:pPr>
            <a:r>
              <a:rPr lang="en-US" sz="2300" u="sng" dirty="0">
                <a:solidFill>
                  <a:srgbClr val="FF7C80"/>
                </a:solidFill>
              </a:rPr>
              <a:t>An “extraordinary” situation</a:t>
            </a:r>
            <a:r>
              <a:rPr lang="en-US" sz="2300" dirty="0"/>
              <a:t> in which the world’s normal ways of working have been suspended or overridden by the action of some “invisible intelligent agent”.  </a:t>
            </a:r>
            <a:r>
              <a:rPr lang="en-US" sz="2300" i="1" u="sng" dirty="0"/>
              <a:t>Here we obviously cannot trust induction in the same way</a:t>
            </a:r>
            <a:r>
              <a:rPr lang="en-US" sz="2300" dirty="0"/>
              <a:t>.  And it’s hard to see how inductive inference drawn purely from the “ordinary” situation can provide any basis for assessing the probability of an “extraordinary” intrusion.</a:t>
            </a:r>
            <a:endParaRPr lang="en-GB" sz="2300" dirty="0"/>
          </a:p>
        </p:txBody>
      </p:sp>
      <p:sp>
        <p:nvSpPr>
          <p:cNvPr id="4" name="Slide Number Placeholder 3">
            <a:extLst>
              <a:ext uri="{FF2B5EF4-FFF2-40B4-BE49-F238E27FC236}">
                <a16:creationId xmlns:a16="http://schemas.microsoft.com/office/drawing/2014/main" id="{8DA92182-27E4-162F-02C9-951FF47DE544}"/>
              </a:ext>
            </a:extLst>
          </p:cNvPr>
          <p:cNvSpPr>
            <a:spLocks noGrp="1"/>
          </p:cNvSpPr>
          <p:nvPr>
            <p:ph type="sldNum" sz="quarter" idx="10"/>
          </p:nvPr>
        </p:nvSpPr>
        <p:spPr/>
        <p:txBody>
          <a:bodyPr/>
          <a:lstStyle/>
          <a:p>
            <a:fld id="{A225CB94-AD20-425B-A5DE-39C6EF4A85FE}" type="slidenum">
              <a:rPr lang="en-US" smtClean="0"/>
              <a:pPr/>
              <a:t>54</a:t>
            </a:fld>
            <a:endParaRPr lang="en-US"/>
          </a:p>
        </p:txBody>
      </p:sp>
    </p:spTree>
    <p:extLst>
      <p:ext uri="{BB962C8B-B14F-4D97-AF65-F5344CB8AC3E}">
        <p14:creationId xmlns:p14="http://schemas.microsoft.com/office/powerpoint/2010/main" val="2427149666"/>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BA5FC-E162-B8C6-DEC6-A7344C299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5FA67-A77F-2D67-9323-ECAD641E74B6}"/>
              </a:ext>
            </a:extLst>
          </p:cNvPr>
          <p:cNvSpPr>
            <a:spLocks noGrp="1"/>
          </p:cNvSpPr>
          <p:nvPr>
            <p:ph type="title"/>
          </p:nvPr>
        </p:nvSpPr>
        <p:spPr>
          <a:xfrm>
            <a:off x="179512" y="188640"/>
            <a:ext cx="8784976" cy="774924"/>
          </a:xfrm>
        </p:spPr>
        <p:txBody>
          <a:bodyPr/>
          <a:lstStyle/>
          <a:p>
            <a:r>
              <a:rPr lang="en-US" dirty="0"/>
              <a:t>Miracles as “Off the Scale”</a:t>
            </a:r>
            <a:endParaRPr lang="en-GB" dirty="0"/>
          </a:p>
        </p:txBody>
      </p:sp>
      <p:sp>
        <p:nvSpPr>
          <p:cNvPr id="3" name="Content Placeholder 2">
            <a:extLst>
              <a:ext uri="{FF2B5EF4-FFF2-40B4-BE49-F238E27FC236}">
                <a16:creationId xmlns:a16="http://schemas.microsoft.com/office/drawing/2014/main" id="{5F99BA4A-F868-F88C-E3C0-481657BD4828}"/>
              </a:ext>
            </a:extLst>
          </p:cNvPr>
          <p:cNvSpPr>
            <a:spLocks noGrp="1"/>
          </p:cNvSpPr>
          <p:nvPr>
            <p:ph idx="1"/>
          </p:nvPr>
        </p:nvSpPr>
        <p:spPr>
          <a:xfrm>
            <a:off x="179512" y="1196752"/>
            <a:ext cx="8784976" cy="5256584"/>
          </a:xfrm>
        </p:spPr>
        <p:txBody>
          <a:bodyPr/>
          <a:lstStyle/>
          <a:p>
            <a:r>
              <a:rPr lang="en-US" sz="2800" dirty="0"/>
              <a:t>Both Hume and the Theist consider miracles as “Off the Scale” of ordinary probability, but differently:</a:t>
            </a:r>
          </a:p>
          <a:p>
            <a:pPr lvl="1">
              <a:spcBef>
                <a:spcPts val="1800"/>
              </a:spcBef>
            </a:pPr>
            <a:r>
              <a:rPr lang="en-US" sz="2600" dirty="0"/>
              <a:t>Hume wants to treat them as extreme improbabilities that are “off the scale” in much the same as infinity is off the scale of ordinary numbers: so huge that any infinity will overwhelm any mere finite quantity.</a:t>
            </a:r>
          </a:p>
          <a:p>
            <a:pPr lvl="1">
              <a:spcBef>
                <a:spcPts val="1800"/>
              </a:spcBef>
            </a:pPr>
            <a:r>
              <a:rPr lang="en-US" sz="2600" dirty="0"/>
              <a:t>The Theist wants to claim that “all ordinary bets are off” when God chooses to intervene – at that point, mundane induction just ceases to apply, and [at least some] </a:t>
            </a:r>
            <a:r>
              <a:rPr lang="en-US" sz="2600" i="1" dirty="0">
                <a:solidFill>
                  <a:srgbClr val="FF7C80"/>
                </a:solidFill>
              </a:rPr>
              <a:t>events have to be interpreted differently, in terms of their conformity with a Divine Plan</a:t>
            </a:r>
            <a:r>
              <a:rPr lang="en-US" sz="2600" dirty="0"/>
              <a:t>.</a:t>
            </a:r>
            <a:endParaRPr lang="en-GB" sz="2600" dirty="0"/>
          </a:p>
        </p:txBody>
      </p:sp>
      <p:sp>
        <p:nvSpPr>
          <p:cNvPr id="4" name="Slide Number Placeholder 3">
            <a:extLst>
              <a:ext uri="{FF2B5EF4-FFF2-40B4-BE49-F238E27FC236}">
                <a16:creationId xmlns:a16="http://schemas.microsoft.com/office/drawing/2014/main" id="{798AA0EA-50C8-277B-6831-00C91E9D72C7}"/>
              </a:ext>
            </a:extLst>
          </p:cNvPr>
          <p:cNvSpPr>
            <a:spLocks noGrp="1"/>
          </p:cNvSpPr>
          <p:nvPr>
            <p:ph type="sldNum" sz="quarter" idx="10"/>
          </p:nvPr>
        </p:nvSpPr>
        <p:spPr/>
        <p:txBody>
          <a:bodyPr/>
          <a:lstStyle/>
          <a:p>
            <a:fld id="{A225CB94-AD20-425B-A5DE-39C6EF4A85FE}" type="slidenum">
              <a:rPr lang="en-US" smtClean="0"/>
              <a:pPr/>
              <a:t>55</a:t>
            </a:fld>
            <a:endParaRPr lang="en-US"/>
          </a:p>
        </p:txBody>
      </p:sp>
    </p:spTree>
    <p:extLst>
      <p:ext uri="{BB962C8B-B14F-4D97-AF65-F5344CB8AC3E}">
        <p14:creationId xmlns:p14="http://schemas.microsoft.com/office/powerpoint/2010/main" val="3156938219"/>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65692-AFD3-0047-83BB-2EBD08AB2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A1CBF-C3C6-7ACB-6C39-B14DB327D962}"/>
              </a:ext>
            </a:extLst>
          </p:cNvPr>
          <p:cNvSpPr>
            <a:spLocks noGrp="1"/>
          </p:cNvSpPr>
          <p:nvPr>
            <p:ph type="title"/>
          </p:nvPr>
        </p:nvSpPr>
        <p:spPr>
          <a:xfrm>
            <a:off x="179512" y="116632"/>
            <a:ext cx="8784976" cy="623515"/>
          </a:xfrm>
        </p:spPr>
        <p:txBody>
          <a:bodyPr/>
          <a:lstStyle/>
          <a:p>
            <a:r>
              <a:rPr lang="en-US" dirty="0"/>
              <a:t>Mackie’s Specious Conflation</a:t>
            </a:r>
            <a:endParaRPr lang="en-GB" dirty="0"/>
          </a:p>
        </p:txBody>
      </p:sp>
      <p:sp>
        <p:nvSpPr>
          <p:cNvPr id="3" name="Content Placeholder 2">
            <a:extLst>
              <a:ext uri="{FF2B5EF4-FFF2-40B4-BE49-F238E27FC236}">
                <a16:creationId xmlns:a16="http://schemas.microsoft.com/office/drawing/2014/main" id="{E9A91A2B-A6E7-224A-786F-594CCF3C57C2}"/>
              </a:ext>
            </a:extLst>
          </p:cNvPr>
          <p:cNvSpPr>
            <a:spLocks noGrp="1"/>
          </p:cNvSpPr>
          <p:nvPr>
            <p:ph idx="1"/>
          </p:nvPr>
        </p:nvSpPr>
        <p:spPr>
          <a:xfrm>
            <a:off x="251520" y="908720"/>
            <a:ext cx="8640960" cy="5832648"/>
          </a:xfrm>
        </p:spPr>
        <p:txBody>
          <a:bodyPr/>
          <a:lstStyle/>
          <a:p>
            <a:r>
              <a:rPr lang="en-US" sz="2500" dirty="0"/>
              <a:t>Mackie neatly expresses Hume’s logic, but in a way that exposes the conflation on which it’s based:</a:t>
            </a:r>
          </a:p>
          <a:p>
            <a:pPr lvl="1">
              <a:spcBef>
                <a:spcPts val="1200"/>
              </a:spcBef>
            </a:pPr>
            <a:r>
              <a:rPr lang="en-US" sz="2300" dirty="0"/>
              <a:t>“Where there is some plausible testimony about … what would appear to be a miracle, those who accept this as a miracle have the double burden of showing both that the event took place and that it violated the laws of nature.</a:t>
            </a:r>
            <a:br>
              <a:rPr lang="en-US" sz="2300" dirty="0"/>
            </a:br>
            <a:r>
              <a:rPr lang="en-US" sz="2300" dirty="0"/>
              <a:t>But it will be very hard to sustain this double burden.  For whatever tends to show that it would have been a violation of natural law tends for that very reason to make it most unlikely that it actually happened.”  (1981, p. 26 n.)</a:t>
            </a:r>
            <a:endParaRPr lang="en-GB" sz="2300" dirty="0"/>
          </a:p>
          <a:p>
            <a:pPr>
              <a:spcBef>
                <a:spcPts val="1200"/>
              </a:spcBef>
            </a:pPr>
            <a:r>
              <a:rPr lang="en-US" sz="2500" dirty="0"/>
              <a:t>The theist, however, has no dispute with the natural law!  What’s disputed is whether the holding of a natural law in the “normal” situation really does make </a:t>
            </a:r>
            <a:r>
              <a:rPr lang="en-US" sz="2500" i="1" dirty="0"/>
              <a:t>violations</a:t>
            </a:r>
            <a:r>
              <a:rPr lang="en-US" sz="2500" dirty="0"/>
              <a:t> of such normality so unlikely.  Where is the argument for that?</a:t>
            </a:r>
            <a:endParaRPr lang="en-GB" sz="2500" dirty="0"/>
          </a:p>
        </p:txBody>
      </p:sp>
      <p:sp>
        <p:nvSpPr>
          <p:cNvPr id="4" name="Slide Number Placeholder 3">
            <a:extLst>
              <a:ext uri="{FF2B5EF4-FFF2-40B4-BE49-F238E27FC236}">
                <a16:creationId xmlns:a16="http://schemas.microsoft.com/office/drawing/2014/main" id="{5755544F-8F0E-3E78-E864-6119D48E2B5B}"/>
              </a:ext>
            </a:extLst>
          </p:cNvPr>
          <p:cNvSpPr>
            <a:spLocks noGrp="1"/>
          </p:cNvSpPr>
          <p:nvPr>
            <p:ph type="sldNum" sz="quarter" idx="10"/>
          </p:nvPr>
        </p:nvSpPr>
        <p:spPr/>
        <p:txBody>
          <a:bodyPr/>
          <a:lstStyle/>
          <a:p>
            <a:fld id="{A225CB94-AD20-425B-A5DE-39C6EF4A85FE}" type="slidenum">
              <a:rPr lang="en-US" smtClean="0"/>
              <a:pPr/>
              <a:t>56</a:t>
            </a:fld>
            <a:endParaRPr lang="en-US"/>
          </a:p>
        </p:txBody>
      </p:sp>
    </p:spTree>
    <p:extLst>
      <p:ext uri="{BB962C8B-B14F-4D97-AF65-F5344CB8AC3E}">
        <p14:creationId xmlns:p14="http://schemas.microsoft.com/office/powerpoint/2010/main" val="3618845955"/>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E688-8E01-0A54-0742-14ED41797FC0}"/>
              </a:ext>
            </a:extLst>
          </p:cNvPr>
          <p:cNvSpPr>
            <a:spLocks noGrp="1"/>
          </p:cNvSpPr>
          <p:nvPr>
            <p:ph type="title"/>
          </p:nvPr>
        </p:nvSpPr>
        <p:spPr>
          <a:xfrm>
            <a:off x="107504" y="92075"/>
            <a:ext cx="8928992" cy="744637"/>
          </a:xfrm>
        </p:spPr>
        <p:txBody>
          <a:bodyPr/>
          <a:lstStyle/>
          <a:p>
            <a:r>
              <a:rPr lang="en-US" dirty="0"/>
              <a:t>Hume Tries to Justify Conflation</a:t>
            </a:r>
            <a:endParaRPr lang="en-GB" dirty="0"/>
          </a:p>
        </p:txBody>
      </p:sp>
      <p:sp>
        <p:nvSpPr>
          <p:cNvPr id="3" name="Content Placeholder 2">
            <a:extLst>
              <a:ext uri="{FF2B5EF4-FFF2-40B4-BE49-F238E27FC236}">
                <a16:creationId xmlns:a16="http://schemas.microsoft.com/office/drawing/2014/main" id="{916E5C11-026D-FC72-D236-07A14824DA7D}"/>
              </a:ext>
            </a:extLst>
          </p:cNvPr>
          <p:cNvSpPr>
            <a:spLocks noGrp="1"/>
          </p:cNvSpPr>
          <p:nvPr>
            <p:ph idx="1"/>
          </p:nvPr>
        </p:nvSpPr>
        <p:spPr>
          <a:xfrm>
            <a:off x="467544" y="1052736"/>
            <a:ext cx="8435280" cy="5400600"/>
          </a:xfrm>
        </p:spPr>
        <p:txBody>
          <a:bodyPr/>
          <a:lstStyle/>
          <a:p>
            <a:pPr marL="400050" lvl="1" indent="0">
              <a:buNone/>
            </a:pPr>
            <a:r>
              <a:rPr lang="en-US" sz="2300" dirty="0"/>
              <a:t>“Though the Being to whom the miracle is ascribed, be … Almighty, it does not, upon that account, become a whit more probable; since it is impossible for us to know the attributes or actions of such a Being, otherwise than from the experience which we have of his productions, in the usual course of nature.  This still reduces us to past observation, and obliges us to compare the instances of the violation of truth in the testimony of men, with those of the violation of the laws of nature by miracles, in order to judge which of them is most likely and probable.”  (</a:t>
            </a:r>
            <a:r>
              <a:rPr lang="en-US" sz="2300" i="1" dirty="0"/>
              <a:t>E</a:t>
            </a:r>
            <a:r>
              <a:rPr lang="en-US" sz="2300" dirty="0"/>
              <a:t> 10.38)</a:t>
            </a:r>
          </a:p>
          <a:p>
            <a:pPr>
              <a:spcBef>
                <a:spcPts val="1800"/>
              </a:spcBef>
            </a:pPr>
            <a:r>
              <a:rPr lang="en-US" sz="2600" dirty="0"/>
              <a:t>But this is too glib.  </a:t>
            </a:r>
            <a:r>
              <a:rPr lang="en-US" sz="2600" i="1" dirty="0">
                <a:solidFill>
                  <a:srgbClr val="FF7C80"/>
                </a:solidFill>
              </a:rPr>
              <a:t>Some patterns of events might particularly invite (or even demand) explanation in terms of purposive activity by “invisible agents”</a:t>
            </a:r>
            <a:r>
              <a:rPr lang="en-US" sz="2600" dirty="0"/>
              <a:t>,</a:t>
            </a:r>
            <a:br>
              <a:rPr lang="en-US" sz="2600" dirty="0"/>
            </a:br>
            <a:r>
              <a:rPr lang="en-US" sz="2600" dirty="0"/>
              <a:t>rather than the operation of “blind” natural laws. </a:t>
            </a:r>
          </a:p>
          <a:p>
            <a:endParaRPr lang="en-GB" sz="2400" dirty="0"/>
          </a:p>
        </p:txBody>
      </p:sp>
      <p:sp>
        <p:nvSpPr>
          <p:cNvPr id="4" name="Slide Number Placeholder 3">
            <a:extLst>
              <a:ext uri="{FF2B5EF4-FFF2-40B4-BE49-F238E27FC236}">
                <a16:creationId xmlns:a16="http://schemas.microsoft.com/office/drawing/2014/main" id="{F04380C8-51EC-603A-56FF-FB013AD82B9F}"/>
              </a:ext>
            </a:extLst>
          </p:cNvPr>
          <p:cNvSpPr>
            <a:spLocks noGrp="1"/>
          </p:cNvSpPr>
          <p:nvPr>
            <p:ph type="sldNum" sz="quarter" idx="10"/>
          </p:nvPr>
        </p:nvSpPr>
        <p:spPr/>
        <p:txBody>
          <a:bodyPr/>
          <a:lstStyle/>
          <a:p>
            <a:fld id="{A225CB94-AD20-425B-A5DE-39C6EF4A85FE}" type="slidenum">
              <a:rPr lang="en-US" smtClean="0"/>
              <a:pPr/>
              <a:t>57</a:t>
            </a:fld>
            <a:endParaRPr lang="en-US"/>
          </a:p>
        </p:txBody>
      </p:sp>
    </p:spTree>
    <p:extLst>
      <p:ext uri="{BB962C8B-B14F-4D97-AF65-F5344CB8AC3E}">
        <p14:creationId xmlns:p14="http://schemas.microsoft.com/office/powerpoint/2010/main" val="1490753026"/>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0D22B18-6B67-466C-BB74-4559A43FDB9E}" type="slidenum">
              <a:rPr lang="en-US"/>
              <a:pPr/>
              <a:t>58</a:t>
            </a:fld>
            <a:endParaRPr lang="en-US"/>
          </a:p>
        </p:txBody>
      </p:sp>
      <p:sp>
        <p:nvSpPr>
          <p:cNvPr id="459778" name="Rectangle 2"/>
          <p:cNvSpPr>
            <a:spLocks noGrp="1" noChangeArrowheads="1"/>
          </p:cNvSpPr>
          <p:nvPr>
            <p:ph type="title"/>
          </p:nvPr>
        </p:nvSpPr>
        <p:spPr>
          <a:xfrm>
            <a:off x="179388" y="188640"/>
            <a:ext cx="8785225" cy="702915"/>
          </a:xfrm>
        </p:spPr>
        <p:txBody>
          <a:bodyPr/>
          <a:lstStyle/>
          <a:p>
            <a:r>
              <a:rPr lang="en-GB" sz="4000"/>
              <a:t>“Of Miracles”: Concluding Remarks</a:t>
            </a:r>
            <a:endParaRPr lang="en-GB" sz="4000" dirty="0"/>
          </a:p>
        </p:txBody>
      </p:sp>
      <p:sp>
        <p:nvSpPr>
          <p:cNvPr id="459779" name="Rectangle 3"/>
          <p:cNvSpPr>
            <a:spLocks noGrp="1" noChangeArrowheads="1"/>
          </p:cNvSpPr>
          <p:nvPr>
            <p:ph type="body" idx="1"/>
          </p:nvPr>
        </p:nvSpPr>
        <p:spPr>
          <a:xfrm>
            <a:off x="601216" y="1268760"/>
            <a:ext cx="8219256" cy="5400600"/>
          </a:xfrm>
        </p:spPr>
        <p:txBody>
          <a:bodyPr/>
          <a:lstStyle/>
          <a:p>
            <a:pPr>
              <a:spcBef>
                <a:spcPct val="40000"/>
              </a:spcBef>
            </a:pPr>
            <a:r>
              <a:rPr lang="en-GB" sz="2800" dirty="0"/>
              <a:t>Despite its imperfections, “Of Miracles” </a:t>
            </a:r>
            <a:r>
              <a:rPr lang="en-GB" sz="2800"/>
              <a:t>remains very philosophically stimulating.  Our discussion suggests three </a:t>
            </a:r>
            <a:r>
              <a:rPr lang="en-GB" sz="2800" dirty="0"/>
              <a:t>particular morals (20Q: §20):</a:t>
            </a:r>
          </a:p>
          <a:p>
            <a:pPr lvl="1">
              <a:spcBef>
                <a:spcPts val="1800"/>
              </a:spcBef>
            </a:pPr>
            <a:r>
              <a:rPr lang="en-GB" sz="2400" i="1" u="sng" dirty="0"/>
              <a:t>First</a:t>
            </a:r>
            <a:r>
              <a:rPr lang="en-GB" sz="2400" dirty="0"/>
              <a:t>, that it is vital to take prior probabilities into account (as in the diagnostic example).  This involves avoidance of the “base rate fallacy” made famous by Amos Tversky and Daniel Kahneman.  In short, </a:t>
            </a:r>
            <a:r>
              <a:rPr lang="en-GB" sz="2400"/>
              <a:t>it means that </a:t>
            </a:r>
            <a:r>
              <a:rPr lang="en-GB" sz="2400">
                <a:solidFill>
                  <a:srgbClr val="FF7C80"/>
                </a:solidFill>
              </a:rPr>
              <a:t>quite generally, we </a:t>
            </a:r>
            <a:r>
              <a:rPr lang="en-GB" sz="2400" dirty="0">
                <a:solidFill>
                  <a:srgbClr val="FF7C80"/>
                </a:solidFill>
              </a:rPr>
              <a:t>cannot legitimately assess the credibility </a:t>
            </a:r>
            <a:r>
              <a:rPr lang="en-GB" sz="2400">
                <a:solidFill>
                  <a:srgbClr val="FF7C80"/>
                </a:solidFill>
              </a:rPr>
              <a:t>of testimony </a:t>
            </a:r>
            <a:r>
              <a:rPr lang="en-GB" sz="2400" dirty="0">
                <a:solidFill>
                  <a:srgbClr val="FF7C80"/>
                </a:solidFill>
              </a:rPr>
              <a:t>without factoring in the prior probability of what is reported</a:t>
            </a:r>
            <a:r>
              <a:rPr lang="en-GB" sz="2400" dirty="0"/>
              <a:t>.</a:t>
            </a:r>
          </a:p>
          <a:p>
            <a:pPr lvl="1">
              <a:spcBef>
                <a:spcPts val="1800"/>
              </a:spcBef>
            </a:pPr>
            <a:r>
              <a:rPr lang="en-GB" sz="2500" dirty="0"/>
              <a:t>So we have to take account of the “base rate” – the general frequency of that type of occurrence. </a:t>
            </a:r>
          </a:p>
        </p:txBody>
      </p:sp>
    </p:spTree>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1DBFCB5-5C02-447E-9053-01D36493FD78}" type="slidenum">
              <a:rPr lang="en-US"/>
              <a:pPr/>
              <a:t>59</a:t>
            </a:fld>
            <a:endParaRPr lang="en-US"/>
          </a:p>
        </p:txBody>
      </p:sp>
      <p:sp>
        <p:nvSpPr>
          <p:cNvPr id="518146" name="Rectangle 2"/>
          <p:cNvSpPr>
            <a:spLocks noGrp="1" noChangeArrowheads="1"/>
          </p:cNvSpPr>
          <p:nvPr>
            <p:ph type="title"/>
          </p:nvPr>
        </p:nvSpPr>
        <p:spPr>
          <a:xfrm>
            <a:off x="117848" y="116632"/>
            <a:ext cx="8918648" cy="774923"/>
          </a:xfrm>
        </p:spPr>
        <p:txBody>
          <a:bodyPr/>
          <a:lstStyle/>
          <a:p>
            <a:r>
              <a:rPr lang="en-GB" sz="4000"/>
              <a:t>Alleged Interference with Normality</a:t>
            </a:r>
            <a:endParaRPr lang="en-GB" sz="4000" dirty="0"/>
          </a:p>
        </p:txBody>
      </p:sp>
      <p:sp>
        <p:nvSpPr>
          <p:cNvPr id="518147" name="Rectangle 3"/>
          <p:cNvSpPr>
            <a:spLocks noGrp="1" noChangeArrowheads="1"/>
          </p:cNvSpPr>
          <p:nvPr>
            <p:ph type="body" idx="1"/>
          </p:nvPr>
        </p:nvSpPr>
        <p:spPr>
          <a:xfrm>
            <a:off x="179512" y="1196752"/>
            <a:ext cx="8568952" cy="5400329"/>
          </a:xfrm>
        </p:spPr>
        <p:txBody>
          <a:bodyPr/>
          <a:lstStyle/>
          <a:p>
            <a:pPr lvl="1">
              <a:spcBef>
                <a:spcPct val="40000"/>
              </a:spcBef>
            </a:pPr>
            <a:r>
              <a:rPr lang="en-GB" sz="2500" i="1" u="sng" dirty="0"/>
              <a:t>Secondly</a:t>
            </a:r>
            <a:r>
              <a:rPr lang="en-GB" sz="2500"/>
              <a:t>, when considering testimony for alleged divine action, we cannot straightforwardly extrapolate from mundane experience, because normality is supp-osed to have been disrupted by divine interference.</a:t>
            </a:r>
          </a:p>
          <a:p>
            <a:pPr lvl="1">
              <a:spcBef>
                <a:spcPct val="40000"/>
              </a:spcBef>
            </a:pPr>
            <a:r>
              <a:rPr lang="en-GB" sz="2500"/>
              <a:t>Some phenomena (e.g. stars spelling out religious messages, or meteorites targeting evildoers), if accepted, would seem far more amenable to explan-ation by divine action than in terms of “laws of nature”.</a:t>
            </a:r>
            <a:endParaRPr lang="en-GB" sz="2300" dirty="0"/>
          </a:p>
          <a:p>
            <a:pPr lvl="1">
              <a:spcBef>
                <a:spcPts val="1800"/>
              </a:spcBef>
            </a:pPr>
            <a:r>
              <a:rPr lang="en-GB" sz="2400"/>
              <a:t>Scepticism about any miracle report is best justified </a:t>
            </a:r>
            <a:r>
              <a:rPr lang="en-GB" sz="2400" i="1" u="sng"/>
              <a:t>not</a:t>
            </a:r>
            <a:r>
              <a:rPr lang="en-GB" sz="2400"/>
              <a:t> in terms of the statistical improbability of </a:t>
            </a:r>
            <a:r>
              <a:rPr lang="en-GB" sz="2400" i="1">
                <a:solidFill>
                  <a:srgbClr val="FF7C80"/>
                </a:solidFill>
              </a:rPr>
              <a:t>the particular reported event</a:t>
            </a:r>
            <a:r>
              <a:rPr lang="en-GB" sz="2400"/>
              <a:t> (as Hume suggests), but rather, </a:t>
            </a:r>
            <a:r>
              <a:rPr lang="en-GB" sz="2400" i="1">
                <a:solidFill>
                  <a:srgbClr val="FF7C80"/>
                </a:solidFill>
              </a:rPr>
              <a:t>the complete absence of any compelling evidence for any such events that demand supernatural explanation</a:t>
            </a:r>
            <a:r>
              <a:rPr lang="en-GB" sz="2400"/>
              <a:t>.</a:t>
            </a:r>
            <a:endParaRPr lang="en-GB" sz="24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1BFDFC8-C4FA-40AF-BF05-9415A5965780}" type="slidenum">
              <a:rPr lang="en-US"/>
              <a:pPr/>
              <a:t>6</a:t>
            </a:fld>
            <a:endParaRPr lang="en-US"/>
          </a:p>
        </p:txBody>
      </p:sp>
      <p:sp>
        <p:nvSpPr>
          <p:cNvPr id="468994" name="Rectangle 2"/>
          <p:cNvSpPr>
            <a:spLocks noGrp="1" noChangeArrowheads="1"/>
          </p:cNvSpPr>
          <p:nvPr>
            <p:ph type="title"/>
          </p:nvPr>
        </p:nvSpPr>
        <p:spPr>
          <a:xfrm>
            <a:off x="179512" y="44624"/>
            <a:ext cx="6696744" cy="792088"/>
          </a:xfrm>
        </p:spPr>
        <p:txBody>
          <a:bodyPr/>
          <a:lstStyle/>
          <a:p>
            <a:r>
              <a:rPr lang="en-US" dirty="0"/>
              <a:t>The Lockean Context</a:t>
            </a:r>
            <a:endParaRPr lang="en-GB" dirty="0"/>
          </a:p>
        </p:txBody>
      </p:sp>
      <p:sp>
        <p:nvSpPr>
          <p:cNvPr id="468995" name="Rectangle 3"/>
          <p:cNvSpPr>
            <a:spLocks noGrp="1" noChangeArrowheads="1"/>
          </p:cNvSpPr>
          <p:nvPr>
            <p:ph type="body" idx="1"/>
          </p:nvPr>
        </p:nvSpPr>
        <p:spPr>
          <a:xfrm>
            <a:off x="323852" y="980728"/>
            <a:ext cx="8495202" cy="5785197"/>
          </a:xfrm>
        </p:spPr>
        <p:txBody>
          <a:bodyPr/>
          <a:lstStyle/>
          <a:p>
            <a:r>
              <a:rPr lang="en-GB" altLang="en-US" sz="2600" dirty="0">
                <a:ea typeface="ＭＳ Ｐゴシック" panose="020B0600070205080204" pitchFamily="34" charset="-128"/>
              </a:rPr>
              <a:t>John Locke’s </a:t>
            </a:r>
            <a:r>
              <a:rPr lang="en-GB" altLang="en-US" sz="2600" i="1" dirty="0">
                <a:ea typeface="ＭＳ Ｐゴシック" panose="020B0600070205080204" pitchFamily="34" charset="-128"/>
              </a:rPr>
              <a:t>Essay Concerning Human</a:t>
            </a:r>
            <a:br>
              <a:rPr lang="en-GB" altLang="en-US" sz="2600" i="1" dirty="0">
                <a:ea typeface="ＭＳ Ｐゴシック" panose="020B0600070205080204" pitchFamily="34" charset="-128"/>
              </a:rPr>
            </a:br>
            <a:r>
              <a:rPr lang="en-GB" altLang="en-US" sz="2600" i="1" dirty="0">
                <a:ea typeface="ＭＳ Ｐゴシック" panose="020B0600070205080204" pitchFamily="34" charset="-128"/>
              </a:rPr>
              <a:t>Understanding</a:t>
            </a:r>
            <a:r>
              <a:rPr lang="en-GB" altLang="en-US" sz="2600" dirty="0">
                <a:ea typeface="ＭＳ Ｐゴシック" panose="020B0600070205080204" pitchFamily="34" charset="-128"/>
              </a:rPr>
              <a:t> of 1690, though the most</a:t>
            </a:r>
            <a:br>
              <a:rPr lang="en-GB" altLang="en-US" sz="2600" dirty="0">
                <a:ea typeface="ＭＳ Ｐゴシック" panose="020B0600070205080204" pitchFamily="34" charset="-128"/>
              </a:rPr>
            </a:br>
            <a:r>
              <a:rPr lang="en-GB" altLang="en-US" sz="2600" dirty="0">
                <a:ea typeface="ＭＳ Ｐゴシック" panose="020B0600070205080204" pitchFamily="34" charset="-128"/>
              </a:rPr>
              <a:t>prominent manifesto for epistemological</a:t>
            </a:r>
            <a:br>
              <a:rPr lang="en-GB" altLang="en-US" sz="2600" dirty="0">
                <a:ea typeface="ＭＳ Ｐゴシック" panose="020B0600070205080204" pitchFamily="34" charset="-128"/>
              </a:rPr>
            </a:br>
            <a:r>
              <a:rPr lang="en-GB" altLang="en-US" sz="2600" dirty="0">
                <a:ea typeface="ＭＳ Ｐゴシック" panose="020B0600070205080204" pitchFamily="34" charset="-128"/>
              </a:rPr>
              <a:t>empiricism, argues that belief in miracles</a:t>
            </a:r>
            <a:br>
              <a:rPr lang="en-GB" altLang="en-US" sz="2600" dirty="0">
                <a:ea typeface="ＭＳ Ｐゴシック" panose="020B0600070205080204" pitchFamily="34" charset="-128"/>
              </a:rPr>
            </a:br>
            <a:r>
              <a:rPr lang="en-GB" altLang="en-US" sz="2600" dirty="0">
                <a:ea typeface="ＭＳ Ｐゴシック" panose="020B0600070205080204" pitchFamily="34" charset="-128"/>
              </a:rPr>
              <a:t>can be justified </a:t>
            </a:r>
            <a:r>
              <a:rPr lang="en-GB" altLang="en-US" sz="2600" i="1" dirty="0">
                <a:ea typeface="ＭＳ Ｐゴシック" panose="020B0600070205080204" pitchFamily="34" charset="-128"/>
              </a:rPr>
              <a:t>even when they radically conflict with the course of our experience</a:t>
            </a:r>
            <a:r>
              <a:rPr lang="en-GB" altLang="en-US" sz="2600" dirty="0">
                <a:ea typeface="ＭＳ Ｐゴシック" panose="020B0600070205080204" pitchFamily="34" charset="-128"/>
              </a:rPr>
              <a:t>:</a:t>
            </a:r>
          </a:p>
          <a:p>
            <a:pPr marL="857250" lvl="2" indent="0">
              <a:spcBef>
                <a:spcPts val="1200"/>
              </a:spcBef>
              <a:buNone/>
            </a:pPr>
            <a:r>
              <a:rPr lang="en-GB" altLang="en-US" sz="2200" dirty="0">
                <a:ea typeface="ＭＳ Ｐゴシック" panose="020B0600070205080204" pitchFamily="34" charset="-128"/>
              </a:rPr>
              <a:t>“Though the common Experience, and the ordinary Course of Things have justly a mighty Influence on the Minds of Men … yet </a:t>
            </a:r>
            <a:r>
              <a:rPr lang="en-GB" altLang="en-US" sz="2200" i="1" dirty="0">
                <a:solidFill>
                  <a:srgbClr val="FF7C80"/>
                </a:solidFill>
                <a:ea typeface="ＭＳ Ｐゴシック" panose="020B0600070205080204" pitchFamily="34" charset="-128"/>
              </a:rPr>
              <a:t>there is one Case, wherein the strangeness of the Fact lessens not the Assent to a fair Testimony given of it</a:t>
            </a:r>
            <a:r>
              <a:rPr lang="en-GB" altLang="en-US" sz="2200" dirty="0">
                <a:ea typeface="ＭＳ Ｐゴシック" panose="020B0600070205080204" pitchFamily="34" charset="-128"/>
              </a:rPr>
              <a:t>.  For where such supernatural Events are suitable to ends </a:t>
            </a:r>
            <a:r>
              <a:rPr lang="en-GB" altLang="en-US" sz="2200" dirty="0" err="1">
                <a:ea typeface="ＭＳ Ｐゴシック" panose="020B0600070205080204" pitchFamily="34" charset="-128"/>
              </a:rPr>
              <a:t>aim’d</a:t>
            </a:r>
            <a:r>
              <a:rPr lang="en-GB" altLang="en-US" sz="2200" dirty="0">
                <a:ea typeface="ＭＳ Ｐゴシック" panose="020B0600070205080204" pitchFamily="34" charset="-128"/>
              </a:rPr>
              <a:t> at by him, who has the Power to change the course of Nature, there, under such Circumstances, they may be the fitter to procure Belief, by how much the more they are beyond, or contrary to ordinary Observation.”  (IV xvi 13 )</a:t>
            </a:r>
            <a:endParaRPr lang="en-GB" sz="2200" dirty="0"/>
          </a:p>
        </p:txBody>
      </p:sp>
      <p:pic>
        <p:nvPicPr>
          <p:cNvPr id="2" name="Picture 12" descr="locke">
            <a:extLst>
              <a:ext uri="{FF2B5EF4-FFF2-40B4-BE49-F238E27FC236}">
                <a16:creationId xmlns:a16="http://schemas.microsoft.com/office/drawing/2014/main" id="{AAE4C2B4-E327-4398-811C-18197407A726}"/>
              </a:ext>
            </a:extLst>
          </p:cNvPr>
          <p:cNvPicPr>
            <a:picLocks noChangeAspect="1" noChangeArrowheads="1"/>
          </p:cNvPicPr>
          <p:nvPr/>
        </p:nvPicPr>
        <p:blipFill>
          <a:blip r:embed="rId2" cstate="print"/>
          <a:srcRect/>
          <a:stretch>
            <a:fillRect/>
          </a:stretch>
        </p:blipFill>
        <p:spPr bwMode="auto">
          <a:xfrm>
            <a:off x="7092280" y="188640"/>
            <a:ext cx="1820535" cy="2264568"/>
          </a:xfrm>
          <a:prstGeom prst="rect">
            <a:avLst/>
          </a:prstGeom>
          <a:noFill/>
          <a:ln w="9525">
            <a:noFill/>
            <a:miter lim="800000"/>
            <a:headEnd/>
            <a:tailEnd/>
          </a:ln>
        </p:spPr>
      </p:pic>
    </p:spTree>
    <p:extLst>
      <p:ext uri="{BB962C8B-B14F-4D97-AF65-F5344CB8AC3E}">
        <p14:creationId xmlns:p14="http://schemas.microsoft.com/office/powerpoint/2010/main" val="357808543"/>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96B62-30D6-5810-DAAD-BD937EE88E4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B2AD30-5E9B-FD6B-5627-5C8781473E0F}"/>
              </a:ext>
            </a:extLst>
          </p:cNvPr>
          <p:cNvSpPr>
            <a:spLocks noGrp="1"/>
          </p:cNvSpPr>
          <p:nvPr>
            <p:ph type="sldNum" sz="quarter" idx="10"/>
          </p:nvPr>
        </p:nvSpPr>
        <p:spPr/>
        <p:txBody>
          <a:bodyPr/>
          <a:lstStyle/>
          <a:p>
            <a:fld id="{E1DBFCB5-5C02-447E-9053-01D36493FD78}" type="slidenum">
              <a:rPr lang="en-US"/>
              <a:pPr/>
              <a:t>60</a:t>
            </a:fld>
            <a:endParaRPr lang="en-US"/>
          </a:p>
        </p:txBody>
      </p:sp>
      <p:sp>
        <p:nvSpPr>
          <p:cNvPr id="518146" name="Rectangle 2">
            <a:extLst>
              <a:ext uri="{FF2B5EF4-FFF2-40B4-BE49-F238E27FC236}">
                <a16:creationId xmlns:a16="http://schemas.microsoft.com/office/drawing/2014/main" id="{C7B9319B-9B98-5F27-07EA-D803C8FF7A8C}"/>
              </a:ext>
            </a:extLst>
          </p:cNvPr>
          <p:cNvSpPr>
            <a:spLocks noGrp="1" noChangeArrowheads="1"/>
          </p:cNvSpPr>
          <p:nvPr>
            <p:ph type="title"/>
          </p:nvPr>
        </p:nvSpPr>
        <p:spPr>
          <a:xfrm>
            <a:off x="457200" y="116632"/>
            <a:ext cx="8229600" cy="774923"/>
          </a:xfrm>
        </p:spPr>
        <p:txBody>
          <a:bodyPr/>
          <a:lstStyle/>
          <a:p>
            <a:r>
              <a:rPr lang="en-GB" sz="4000" dirty="0"/>
              <a:t>A Legacy in Cognitive Psychology</a:t>
            </a:r>
          </a:p>
        </p:txBody>
      </p:sp>
      <p:sp>
        <p:nvSpPr>
          <p:cNvPr id="518147" name="Rectangle 3">
            <a:extLst>
              <a:ext uri="{FF2B5EF4-FFF2-40B4-BE49-F238E27FC236}">
                <a16:creationId xmlns:a16="http://schemas.microsoft.com/office/drawing/2014/main" id="{76D3C640-91D6-2CA7-96CC-361900FCC01F}"/>
              </a:ext>
            </a:extLst>
          </p:cNvPr>
          <p:cNvSpPr>
            <a:spLocks noGrp="1" noChangeArrowheads="1"/>
          </p:cNvSpPr>
          <p:nvPr>
            <p:ph type="body" idx="1"/>
          </p:nvPr>
        </p:nvSpPr>
        <p:spPr>
          <a:xfrm>
            <a:off x="179512" y="1196752"/>
            <a:ext cx="8568952" cy="5400329"/>
          </a:xfrm>
        </p:spPr>
        <p:txBody>
          <a:bodyPr/>
          <a:lstStyle/>
          <a:p>
            <a:pPr lvl="1">
              <a:spcBef>
                <a:spcPct val="40000"/>
              </a:spcBef>
            </a:pPr>
            <a:r>
              <a:rPr lang="en-GB" sz="2500" i="1" u="sng"/>
              <a:t>Thirdly</a:t>
            </a:r>
            <a:r>
              <a:rPr lang="en-GB" sz="2500" dirty="0"/>
              <a:t>, discussion of religious epistemology cannot be divorced from the sorts of consideration of cognitive psychology that Hume discusses in the second part of his essay (e.g. human foibles such as tendency to religious belief and love of the unusual).</a:t>
            </a:r>
          </a:p>
          <a:p>
            <a:pPr lvl="2">
              <a:spcBef>
                <a:spcPts val="1800"/>
              </a:spcBef>
            </a:pPr>
            <a:r>
              <a:rPr lang="en-GB" sz="2300" dirty="0"/>
              <a:t>It is striking that Hume said much more on cognitive psychology in </a:t>
            </a:r>
            <a:r>
              <a:rPr lang="en-GB" sz="2300" i="1" dirty="0"/>
              <a:t>Treatise</a:t>
            </a:r>
            <a:r>
              <a:rPr lang="en-GB" sz="2300" dirty="0"/>
              <a:t> Book 1 Part 3, where the discussion on miracles was originally planned to be.</a:t>
            </a:r>
          </a:p>
          <a:p>
            <a:pPr lvl="1">
              <a:spcBef>
                <a:spcPts val="1800"/>
              </a:spcBef>
            </a:pPr>
            <a:r>
              <a:rPr lang="en-GB" sz="2400" dirty="0"/>
              <a:t>For work combining </a:t>
            </a:r>
            <a:r>
              <a:rPr lang="en-GB" sz="2400" dirty="0" err="1"/>
              <a:t>Humean</a:t>
            </a:r>
            <a:r>
              <a:rPr lang="en-GB" sz="2400" dirty="0"/>
              <a:t> themes with Cognitive Science of Religion (in a conciliatory spirit), see Branden Thornhill-Miller and Peter Millican, “The Common-Core/ Diversity Dilemma”, </a:t>
            </a:r>
            <a:r>
              <a:rPr lang="en-GB" sz="2400" i="1" dirty="0"/>
              <a:t>European Journal for Philosophy of Religion</a:t>
            </a:r>
            <a:r>
              <a:rPr lang="en-GB" sz="2400" dirty="0"/>
              <a:t> 2015, pp. 1-49.</a:t>
            </a:r>
          </a:p>
        </p:txBody>
      </p:sp>
    </p:spTree>
    <p:extLst>
      <p:ext uri="{BB962C8B-B14F-4D97-AF65-F5344CB8AC3E}">
        <p14:creationId xmlns:p14="http://schemas.microsoft.com/office/powerpoint/2010/main" val="298996966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1BFDFC8-C4FA-40AF-BF05-9415A5965780}" type="slidenum">
              <a:rPr lang="en-US"/>
              <a:pPr/>
              <a:t>7</a:t>
            </a:fld>
            <a:endParaRPr lang="en-US"/>
          </a:p>
        </p:txBody>
      </p:sp>
      <p:sp>
        <p:nvSpPr>
          <p:cNvPr id="468994" name="Rectangle 2"/>
          <p:cNvSpPr>
            <a:spLocks noGrp="1" noChangeArrowheads="1"/>
          </p:cNvSpPr>
          <p:nvPr>
            <p:ph type="title"/>
          </p:nvPr>
        </p:nvSpPr>
        <p:spPr>
          <a:xfrm>
            <a:off x="179512" y="133797"/>
            <a:ext cx="6912768" cy="702915"/>
          </a:xfrm>
        </p:spPr>
        <p:txBody>
          <a:bodyPr/>
          <a:lstStyle/>
          <a:p>
            <a:r>
              <a:rPr lang="en-US" sz="4000" dirty="0"/>
              <a:t>Hume’s Anti-Lockean Maxim</a:t>
            </a:r>
            <a:endParaRPr lang="en-GB" sz="4000" dirty="0"/>
          </a:p>
        </p:txBody>
      </p:sp>
      <p:sp>
        <p:nvSpPr>
          <p:cNvPr id="468995" name="Rectangle 3"/>
          <p:cNvSpPr>
            <a:spLocks noGrp="1" noChangeArrowheads="1"/>
          </p:cNvSpPr>
          <p:nvPr>
            <p:ph type="body" idx="1"/>
          </p:nvPr>
        </p:nvSpPr>
        <p:spPr>
          <a:xfrm>
            <a:off x="323851" y="1052737"/>
            <a:ext cx="8660971" cy="5713188"/>
          </a:xfrm>
        </p:spPr>
        <p:txBody>
          <a:bodyPr/>
          <a:lstStyle/>
          <a:p>
            <a:r>
              <a:rPr lang="en-GB" altLang="en-US" sz="2700" dirty="0">
                <a:ea typeface="ＭＳ Ｐゴシック" panose="020B0600070205080204" pitchFamily="34" charset="-128"/>
              </a:rPr>
              <a:t>Hume argues to the contrary, that</a:t>
            </a:r>
            <a:br>
              <a:rPr lang="en-GB" altLang="en-US" sz="2700" dirty="0">
                <a:ea typeface="ＭＳ Ｐゴシック" panose="020B0600070205080204" pitchFamily="34" charset="-128"/>
              </a:rPr>
            </a:br>
            <a:r>
              <a:rPr lang="en-GB" altLang="en-US" sz="2700" dirty="0">
                <a:ea typeface="ＭＳ Ｐゴシック" panose="020B0600070205080204" pitchFamily="34" charset="-128"/>
              </a:rPr>
              <a:t>conformity to experience (whether of</a:t>
            </a:r>
            <a:br>
              <a:rPr lang="en-GB" altLang="en-US" sz="2700" dirty="0">
                <a:ea typeface="ＭＳ Ｐゴシック" panose="020B0600070205080204" pitchFamily="34" charset="-128"/>
              </a:rPr>
            </a:br>
            <a:r>
              <a:rPr lang="en-GB" altLang="en-US" sz="2700" dirty="0">
                <a:ea typeface="ＭＳ Ｐゴシック" panose="020B0600070205080204" pitchFamily="34" charset="-128"/>
              </a:rPr>
              <a:t>the reliability of testimony, or the nature</a:t>
            </a:r>
            <a:br>
              <a:rPr lang="en-GB" altLang="en-US" sz="2700" dirty="0">
                <a:ea typeface="ＭＳ Ｐゴシック" panose="020B0600070205080204" pitchFamily="34" charset="-128"/>
              </a:rPr>
            </a:br>
            <a:r>
              <a:rPr lang="en-GB" altLang="en-US" sz="2700" dirty="0">
                <a:ea typeface="ＭＳ Ｐゴシック" panose="020B0600070205080204" pitchFamily="34" charset="-128"/>
              </a:rPr>
              <a:t>of the events reported) is our only rational criterion for judging whether testimony is credible, even in the case of supposedly divine miracles.</a:t>
            </a:r>
          </a:p>
          <a:p>
            <a:pPr>
              <a:spcBef>
                <a:spcPts val="1800"/>
              </a:spcBef>
            </a:pPr>
            <a:r>
              <a:rPr lang="en-GB" altLang="en-US" sz="2700" dirty="0">
                <a:ea typeface="ＭＳ Ｐゴシック" panose="020B0600070205080204" pitchFamily="34" charset="-128"/>
              </a:rPr>
              <a:t>Since miracles are radically at odds with experience, he advocates, as we shall see, a “general maxim”:</a:t>
            </a:r>
          </a:p>
          <a:p>
            <a:pPr marL="857250" lvl="2" indent="0">
              <a:spcBef>
                <a:spcPts val="1800"/>
              </a:spcBef>
              <a:buNone/>
            </a:pPr>
            <a:r>
              <a:rPr lang="en-US" dirty="0"/>
              <a:t>“</a:t>
            </a:r>
            <a:r>
              <a:rPr lang="en-US" dirty="0">
                <a:solidFill>
                  <a:srgbClr val="FF7C80"/>
                </a:solidFill>
              </a:rPr>
              <a:t>That no testimony is sufficient to establish a miracle, unless the testimony be of such a kind, that its falsehood would be more miraculous, than the fact, which it </a:t>
            </a:r>
            <a:r>
              <a:rPr lang="en-US" dirty="0" err="1">
                <a:solidFill>
                  <a:srgbClr val="FF7C80"/>
                </a:solidFill>
              </a:rPr>
              <a:t>endeavours</a:t>
            </a:r>
            <a:r>
              <a:rPr lang="en-US" dirty="0">
                <a:solidFill>
                  <a:srgbClr val="FF7C80"/>
                </a:solidFill>
              </a:rPr>
              <a:t> to establish</a:t>
            </a:r>
            <a:r>
              <a:rPr lang="en-US" dirty="0"/>
              <a:t> …”  (</a:t>
            </a:r>
            <a:r>
              <a:rPr lang="en-US" i="1" dirty="0"/>
              <a:t>E</a:t>
            </a:r>
            <a:r>
              <a:rPr lang="en-US" dirty="0"/>
              <a:t> 10.13)</a:t>
            </a:r>
          </a:p>
        </p:txBody>
      </p:sp>
      <p:pic>
        <p:nvPicPr>
          <p:cNvPr id="3" name="Picture 3" descr="hume1">
            <a:extLst>
              <a:ext uri="{FF2B5EF4-FFF2-40B4-BE49-F238E27FC236}">
                <a16:creationId xmlns:a16="http://schemas.microsoft.com/office/drawing/2014/main" id="{912FBE2A-1CC1-4426-220A-97DEA5C90FF6}"/>
              </a:ext>
            </a:extLst>
          </p:cNvPr>
          <p:cNvPicPr>
            <a:picLocks noChangeAspect="1" noChangeArrowheads="1"/>
          </p:cNvPicPr>
          <p:nvPr/>
        </p:nvPicPr>
        <p:blipFill>
          <a:blip r:embed="rId2" cstate="print"/>
          <a:srcRect/>
          <a:stretch>
            <a:fillRect/>
          </a:stretch>
        </p:blipFill>
        <p:spPr bwMode="auto">
          <a:xfrm>
            <a:off x="7254308" y="116632"/>
            <a:ext cx="1730515" cy="2160240"/>
          </a:xfrm>
          <a:prstGeom prst="rect">
            <a:avLst/>
          </a:prstGeom>
          <a:noFill/>
        </p:spPr>
      </p:pic>
    </p:spTree>
    <p:extLst>
      <p:ext uri="{BB962C8B-B14F-4D97-AF65-F5344CB8AC3E}">
        <p14:creationId xmlns:p14="http://schemas.microsoft.com/office/powerpoint/2010/main" val="223984570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2A17A-32DA-4B35-994C-49683744A925}" type="slidenum">
              <a:rPr lang="en-US"/>
              <a:pPr/>
              <a:t>8</a:t>
            </a:fld>
            <a:endParaRPr lang="en-US"/>
          </a:p>
        </p:txBody>
      </p:sp>
      <p:sp>
        <p:nvSpPr>
          <p:cNvPr id="434178" name="Rectangle 2"/>
          <p:cNvSpPr>
            <a:spLocks noGrp="1" noChangeArrowheads="1"/>
          </p:cNvSpPr>
          <p:nvPr>
            <p:ph type="title"/>
          </p:nvPr>
        </p:nvSpPr>
        <p:spPr>
          <a:xfrm>
            <a:off x="457200" y="188640"/>
            <a:ext cx="8229600" cy="630907"/>
          </a:xfrm>
        </p:spPr>
        <p:txBody>
          <a:bodyPr/>
          <a:lstStyle/>
          <a:p>
            <a:r>
              <a:rPr lang="en-GB" sz="4000" dirty="0"/>
              <a:t>Hume on Induction and Probability</a:t>
            </a:r>
          </a:p>
        </p:txBody>
      </p:sp>
      <p:sp>
        <p:nvSpPr>
          <p:cNvPr id="434179" name="Rectangle 3"/>
          <p:cNvSpPr>
            <a:spLocks noGrp="1" noChangeArrowheads="1"/>
          </p:cNvSpPr>
          <p:nvPr>
            <p:ph type="body" idx="1"/>
          </p:nvPr>
        </p:nvSpPr>
        <p:spPr>
          <a:xfrm>
            <a:off x="457200" y="1124744"/>
            <a:ext cx="8507413" cy="5617369"/>
          </a:xfrm>
        </p:spPr>
        <p:txBody>
          <a:bodyPr/>
          <a:lstStyle/>
          <a:p>
            <a:r>
              <a:rPr lang="en-GB" sz="2600" dirty="0"/>
              <a:t>Hume’s discussion in </a:t>
            </a:r>
            <a:r>
              <a:rPr lang="en-GB" sz="2600" i="1" dirty="0"/>
              <a:t>Enquiry</a:t>
            </a:r>
            <a:r>
              <a:rPr lang="en-GB" sz="2600" dirty="0"/>
              <a:t> 10 applies his theory of factual inference from </a:t>
            </a:r>
            <a:r>
              <a:rPr lang="en-GB" sz="2600" i="1" dirty="0"/>
              <a:t>Enquiry</a:t>
            </a:r>
            <a:r>
              <a:rPr lang="en-GB" sz="2600" dirty="0"/>
              <a:t> 4-6 (20Q, §§1-2).</a:t>
            </a:r>
          </a:p>
          <a:p>
            <a:pPr>
              <a:spcBef>
                <a:spcPts val="1200"/>
              </a:spcBef>
            </a:pPr>
            <a:r>
              <a:rPr lang="en-GB" sz="2600" dirty="0"/>
              <a:t>He insists our only basis for such inference is </a:t>
            </a:r>
            <a:r>
              <a:rPr lang="en-GB" sz="2600" i="1" dirty="0"/>
              <a:t>experience</a:t>
            </a:r>
            <a:r>
              <a:rPr lang="en-GB" sz="2600" dirty="0"/>
              <a:t>, since “</a:t>
            </a:r>
            <a:r>
              <a:rPr lang="en-GB" sz="2600" i="1" dirty="0"/>
              <a:t>a priori</a:t>
            </a:r>
            <a:r>
              <a:rPr lang="en-GB" sz="2600" dirty="0"/>
              <a:t>, any thing may appear able to produce any thing” (</a:t>
            </a:r>
            <a:r>
              <a:rPr lang="en-GB" sz="2600" i="1" dirty="0"/>
              <a:t>E</a:t>
            </a:r>
            <a:r>
              <a:rPr lang="en-GB" sz="2600" dirty="0"/>
              <a:t> 12.29, cf. </a:t>
            </a:r>
            <a:r>
              <a:rPr lang="en-GB" sz="2600" i="1" dirty="0"/>
              <a:t>E</a:t>
            </a:r>
            <a:r>
              <a:rPr lang="en-GB" sz="2600" dirty="0"/>
              <a:t> 4.18).</a:t>
            </a:r>
          </a:p>
          <a:p>
            <a:pPr>
              <a:spcBef>
                <a:spcPts val="1200"/>
              </a:spcBef>
            </a:pPr>
            <a:r>
              <a:rPr lang="en-GB" sz="2600" dirty="0"/>
              <a:t>In founding our expectations on experience, we have no option but to take for granted (since we can’t prove) that “the future will resemble the past” (</a:t>
            </a:r>
            <a:r>
              <a:rPr lang="en-GB" sz="2600" i="1" dirty="0"/>
              <a:t>E</a:t>
            </a:r>
            <a:r>
              <a:rPr lang="en-GB" sz="2600" dirty="0"/>
              <a:t> 4.21).</a:t>
            </a:r>
          </a:p>
          <a:p>
            <a:pPr>
              <a:spcBef>
                <a:spcPts val="1200"/>
              </a:spcBef>
            </a:pPr>
            <a:r>
              <a:rPr lang="en-GB" sz="2600" dirty="0"/>
              <a:t>All “probable” evidence – including testimonial evidence – is therefore </a:t>
            </a:r>
            <a:r>
              <a:rPr lang="en-GB" sz="2600" i="1" dirty="0"/>
              <a:t>inductive</a:t>
            </a:r>
            <a:r>
              <a:rPr lang="en-GB" sz="2600" dirty="0"/>
              <a:t>: founded on experience, and proportional to the strength (e.g. the amount and consistency) of that experience.</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DF006-79F1-0E1C-5DC4-C7282964BD22}"/>
            </a:ext>
          </a:extLst>
        </p:cNvPr>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B09A801-1B8C-4271-1B6D-149994F52868}"/>
              </a:ext>
            </a:extLst>
          </p:cNvPr>
          <p:cNvSpPr>
            <a:spLocks noGrp="1"/>
          </p:cNvSpPr>
          <p:nvPr>
            <p:ph type="sldNum" sz="quarter" idx="10"/>
          </p:nvPr>
        </p:nvSpPr>
        <p:spPr/>
        <p:txBody>
          <a:bodyPr/>
          <a:lstStyle/>
          <a:p>
            <a:fld id="{0823A3DC-BC27-4835-B69D-214E7AF628B8}" type="slidenum">
              <a:rPr lang="en-US" altLang="en-US"/>
              <a:pPr/>
              <a:t>9</a:t>
            </a:fld>
            <a:endParaRPr lang="en-US" altLang="en-US"/>
          </a:p>
        </p:txBody>
      </p:sp>
      <p:sp>
        <p:nvSpPr>
          <p:cNvPr id="678914" name="Rectangle 2">
            <a:extLst>
              <a:ext uri="{FF2B5EF4-FFF2-40B4-BE49-F238E27FC236}">
                <a16:creationId xmlns:a16="http://schemas.microsoft.com/office/drawing/2014/main" id="{39499752-3DCD-BE98-ED6B-AE20705ACBE3}"/>
              </a:ext>
            </a:extLst>
          </p:cNvPr>
          <p:cNvSpPr>
            <a:spLocks noGrp="1" noChangeArrowheads="1"/>
          </p:cNvSpPr>
          <p:nvPr>
            <p:ph type="title"/>
          </p:nvPr>
        </p:nvSpPr>
        <p:spPr>
          <a:xfrm>
            <a:off x="457200" y="61789"/>
            <a:ext cx="8231188" cy="774923"/>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defTabSz="4492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Proofs and Probabilities</a:t>
            </a:r>
          </a:p>
        </p:txBody>
      </p:sp>
      <p:sp>
        <p:nvSpPr>
          <p:cNvPr id="678915" name="Rectangle 3">
            <a:extLst>
              <a:ext uri="{FF2B5EF4-FFF2-40B4-BE49-F238E27FC236}">
                <a16:creationId xmlns:a16="http://schemas.microsoft.com/office/drawing/2014/main" id="{119020F0-0F4E-A99B-E3A4-D97DF2F161DF}"/>
              </a:ext>
            </a:extLst>
          </p:cNvPr>
          <p:cNvSpPr>
            <a:spLocks noGrp="1" noChangeArrowheads="1"/>
          </p:cNvSpPr>
          <p:nvPr>
            <p:ph type="body" idx="1"/>
          </p:nvPr>
        </p:nvSpPr>
        <p:spPr>
          <a:xfrm>
            <a:off x="179512" y="980728"/>
            <a:ext cx="8641729" cy="5544616"/>
          </a:xfrm>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marL="800100" lvl="2" indent="0" defTabSz="449263">
              <a:spcBef>
                <a:spcPts val="700"/>
              </a:spcBef>
              <a:buClr>
                <a:srgbClr val="86D1EC"/>
              </a:buClr>
              <a:buSzPct val="103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300" dirty="0"/>
              <a:t>“Mr. Locke divides all arguments into demonstrative and probable.  In this view, we must say, that it is only probable all men must die, or that the sun will rise to-morrow.  But to conform our language more to common use, we ought to divide arguments into </a:t>
            </a:r>
            <a:r>
              <a:rPr lang="en-US" altLang="en-US" sz="2300" i="1" dirty="0"/>
              <a:t>demonstrations</a:t>
            </a:r>
            <a:r>
              <a:rPr lang="en-US" altLang="en-US" sz="2300" dirty="0"/>
              <a:t>, </a:t>
            </a:r>
            <a:r>
              <a:rPr lang="en-US" altLang="en-US" sz="2300" i="1" dirty="0"/>
              <a:t>proofs</a:t>
            </a:r>
            <a:r>
              <a:rPr lang="en-US" altLang="en-US" sz="2300" dirty="0"/>
              <a:t>, and </a:t>
            </a:r>
            <a:r>
              <a:rPr lang="en-US" altLang="en-US" sz="2300" i="1" dirty="0" err="1"/>
              <a:t>probab-ilities</a:t>
            </a:r>
            <a:r>
              <a:rPr lang="en-US" altLang="en-US" sz="2300" dirty="0"/>
              <a:t>.  By proofs meaning such arguments from experience as leave no room for doubt or opposition.” (</a:t>
            </a:r>
            <a:r>
              <a:rPr lang="en-GB" sz="2400" i="1" dirty="0"/>
              <a:t>E</a:t>
            </a:r>
            <a:r>
              <a:rPr lang="en-GB" sz="2400" dirty="0"/>
              <a:t> </a:t>
            </a:r>
            <a:r>
              <a:rPr lang="en-US" altLang="en-US" sz="2300" dirty="0"/>
              <a:t>6.0 n.)</a:t>
            </a:r>
          </a:p>
          <a:p>
            <a:pPr marL="341313" indent="-341313" defTabSz="449263">
              <a:spcBef>
                <a:spcPts val="1800"/>
              </a:spcBef>
              <a:buClr>
                <a:srgbClr val="86D1EC"/>
              </a:buClr>
              <a:buSzPct val="10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700" dirty="0"/>
              <a:t>But things aren’t quite so simple, as we shall see …</a:t>
            </a:r>
          </a:p>
          <a:p>
            <a:pPr marL="800100" lvl="2" indent="0" defTabSz="449263">
              <a:spcBef>
                <a:spcPts val="12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300" dirty="0"/>
              <a:t>“The proof against a miracle, as it is founded on invariable experience, is of that </a:t>
            </a:r>
            <a:r>
              <a:rPr lang="en-GB" altLang="en-US" sz="2300" i="1" dirty="0"/>
              <a:t>species</a:t>
            </a:r>
            <a:r>
              <a:rPr lang="en-GB" altLang="en-US" sz="2300" dirty="0"/>
              <a:t> or </a:t>
            </a:r>
            <a:r>
              <a:rPr lang="en-GB" altLang="en-US" sz="2300" i="1" dirty="0"/>
              <a:t>kind</a:t>
            </a:r>
            <a:r>
              <a:rPr lang="en-GB" altLang="en-US" sz="2300" dirty="0"/>
              <a:t> of proof, which is full and certain when taken alone, because it implies no doubt, as is the case with all probabilities, but there are degrees of </a:t>
            </a:r>
            <a:r>
              <a:rPr lang="en-GB" altLang="en-US" sz="2300"/>
              <a:t>this species</a:t>
            </a:r>
            <a:r>
              <a:rPr lang="en-GB" altLang="en-US" sz="2300" dirty="0"/>
              <a:t>, and when a weaker proof is opposed to a stronger, it is overcome.”  (Letter to Hugh Blair, 1761)</a:t>
            </a:r>
          </a:p>
        </p:txBody>
      </p:sp>
    </p:spTree>
    <p:extLst>
      <p:ext uri="{BB962C8B-B14F-4D97-AF65-F5344CB8AC3E}">
        <p14:creationId xmlns:p14="http://schemas.microsoft.com/office/powerpoint/2010/main" val="949881616"/>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3058</TotalTime>
  <Words>6835</Words>
  <Application>Microsoft Office PowerPoint</Application>
  <PresentationFormat>On-screen Show (4:3)</PresentationFormat>
  <Paragraphs>463</Paragraphs>
  <Slides>60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ＭＳ Ｐゴシック</vt:lpstr>
      <vt:lpstr>Arial</vt:lpstr>
      <vt:lpstr>Arial Narrow</vt:lpstr>
      <vt:lpstr>Courier New</vt:lpstr>
      <vt:lpstr>Symbol</vt:lpstr>
      <vt:lpstr>Times New Roman</vt:lpstr>
      <vt:lpstr>Wingdings</vt:lpstr>
      <vt:lpstr>Beam</vt:lpstr>
      <vt:lpstr>Weighing Up Hume on Miracles  University of Canterbury (NZ), March 2025</vt:lpstr>
      <vt:lpstr>Resources on Hume</vt:lpstr>
      <vt:lpstr>Eminent Scholars Disagree</vt:lpstr>
      <vt:lpstr>Getting Straight on the Basics</vt:lpstr>
      <vt:lpstr>1.  Principles of Inductive and Testimonial Evidence</vt:lpstr>
      <vt:lpstr>The Lockean Context</vt:lpstr>
      <vt:lpstr>Hume’s Anti-Lockean Maxim</vt:lpstr>
      <vt:lpstr>Hume on Induction and Probability</vt:lpstr>
      <vt:lpstr>Proofs and Probabilities</vt:lpstr>
      <vt:lpstr>“A wise man …”</vt:lpstr>
      <vt:lpstr>Testimony as Inductive</vt:lpstr>
      <vt:lpstr>Denying any Privilege to Testimony</vt:lpstr>
      <vt:lpstr>The Factors to be Weighed</vt:lpstr>
      <vt:lpstr>PowerPoint Presentation</vt:lpstr>
      <vt:lpstr>Miracles: “Proof against Proof”</vt:lpstr>
      <vt:lpstr>PowerPoint Presentation</vt:lpstr>
      <vt:lpstr>Hume’s Paragraph 12</vt:lpstr>
      <vt:lpstr>PowerPoint Presentation</vt:lpstr>
      <vt:lpstr>2.  Hume’s Verdict on Miraculous Testimony</vt:lpstr>
      <vt:lpstr>Hume’s Maxim on Miracles</vt:lpstr>
      <vt:lpstr>PowerPoint Presentation</vt:lpstr>
      <vt:lpstr>“Prior” and “Posterior” Probabilities</vt:lpstr>
      <vt:lpstr>PowerPoint Presentation</vt:lpstr>
      <vt:lpstr>The Independence Assumption</vt:lpstr>
      <vt:lpstr>PowerPoint Presentation</vt:lpstr>
      <vt:lpstr>A Promising Example for Hume</vt:lpstr>
      <vt:lpstr>Probability and the Diagnostic Test</vt:lpstr>
      <vt:lpstr>Enquiry Section 10 Part 2</vt:lpstr>
      <vt:lpstr>3.  Against Hume’s Maxim</vt:lpstr>
      <vt:lpstr>Counterexamples to Hume’s Maxim</vt:lpstr>
      <vt:lpstr>PowerPoint Presentation</vt:lpstr>
      <vt:lpstr>Campbell’s Comet Example</vt:lpstr>
      <vt:lpstr>PowerPoint Presentation</vt:lpstr>
      <vt:lpstr>A Corrected Calculation</vt:lpstr>
      <vt:lpstr>A Tempting Defence of Hume</vt:lpstr>
      <vt:lpstr>4.  Hume, Price, Independence, and an Alternative Humean Maxim</vt:lpstr>
      <vt:lpstr>Price’s Erroneous Solution</vt:lpstr>
      <vt:lpstr>The ABCD Lucky Draw …</vt:lpstr>
      <vt:lpstr>… And An Unreliable Newspaper</vt:lpstr>
      <vt:lpstr>PowerPoint Presentation</vt:lpstr>
      <vt:lpstr>Implications for Hume, Price, and the Independence Assumption</vt:lpstr>
      <vt:lpstr>From Inverse to Direct Probability</vt:lpstr>
      <vt:lpstr>Checking the Figures</vt:lpstr>
      <vt:lpstr>The Threefold Error</vt:lpstr>
      <vt:lpstr>A Revised Humean Maxim</vt:lpstr>
      <vt:lpstr>From General Epistemology to Specific Cognitive Psychology</vt:lpstr>
      <vt:lpstr>PowerPoint Presentation</vt:lpstr>
      <vt:lpstr>Proof of the Revised Maxim</vt:lpstr>
      <vt:lpstr>A Speculation</vt:lpstr>
      <vt:lpstr>5.  Miracles, Improbabilities, and Laws of Nature</vt:lpstr>
      <vt:lpstr>Miracles as Specially Doubtful</vt:lpstr>
      <vt:lpstr>Begging the Question</vt:lpstr>
      <vt:lpstr>A Principle Without an Argument</vt:lpstr>
      <vt:lpstr>Intrusion into Inductive Normality</vt:lpstr>
      <vt:lpstr>Miracles as “Off the Scale”</vt:lpstr>
      <vt:lpstr>Mackie’s Specious Conflation</vt:lpstr>
      <vt:lpstr>Hume Tries to Justify Conflation</vt:lpstr>
      <vt:lpstr>“Of Miracles”: Concluding Remarks</vt:lpstr>
      <vt:lpstr>Alleged Interference with Normality</vt:lpstr>
      <vt:lpstr>A Legacy in Cognitive Psychology</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Humes Old and New: Cartesian Fellow-Traveller, or Revolutionary?</dc:title>
  <dc:creator>Peter Millican</dc:creator>
  <cp:lastModifiedBy>Peter Millican</cp:lastModifiedBy>
  <cp:revision>274</cp:revision>
  <cp:lastPrinted>2025-03-05T11:52:39Z</cp:lastPrinted>
  <dcterms:created xsi:type="dcterms:W3CDTF">2003-12-13T01:24:05Z</dcterms:created>
  <dcterms:modified xsi:type="dcterms:W3CDTF">2025-03-05T12:00:34Z</dcterms:modified>
</cp:coreProperties>
</file>