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212"/>
  </p:notesMasterIdLst>
  <p:handoutMasterIdLst>
    <p:handoutMasterId r:id="rId213"/>
  </p:handoutMasterIdLst>
  <p:sldIdLst>
    <p:sldId id="1467" r:id="rId2"/>
    <p:sldId id="1468" r:id="rId3"/>
    <p:sldId id="1469" r:id="rId4"/>
    <p:sldId id="1470" r:id="rId5"/>
    <p:sldId id="1471" r:id="rId6"/>
    <p:sldId id="1472" r:id="rId7"/>
    <p:sldId id="1473" r:id="rId8"/>
    <p:sldId id="1474" r:id="rId9"/>
    <p:sldId id="1475" r:id="rId10"/>
    <p:sldId id="1476" r:id="rId11"/>
    <p:sldId id="1477" r:id="rId12"/>
    <p:sldId id="1478" r:id="rId13"/>
    <p:sldId id="1479" r:id="rId14"/>
    <p:sldId id="1480" r:id="rId15"/>
    <p:sldId id="1481" r:id="rId16"/>
    <p:sldId id="1482" r:id="rId17"/>
    <p:sldId id="1483" r:id="rId18"/>
    <p:sldId id="1484" r:id="rId19"/>
    <p:sldId id="1485" r:id="rId20"/>
    <p:sldId id="1486" r:id="rId21"/>
    <p:sldId id="1487" r:id="rId22"/>
    <p:sldId id="1488" r:id="rId23"/>
    <p:sldId id="1489" r:id="rId24"/>
    <p:sldId id="1490" r:id="rId25"/>
    <p:sldId id="1491" r:id="rId26"/>
    <p:sldId id="1492" r:id="rId27"/>
    <p:sldId id="1493" r:id="rId28"/>
    <p:sldId id="1494" r:id="rId29"/>
    <p:sldId id="1495" r:id="rId30"/>
    <p:sldId id="1496" r:id="rId31"/>
    <p:sldId id="1497" r:id="rId32"/>
    <p:sldId id="1498" r:id="rId33"/>
    <p:sldId id="1499" r:id="rId34"/>
    <p:sldId id="1500" r:id="rId35"/>
    <p:sldId id="1501" r:id="rId36"/>
    <p:sldId id="1502" r:id="rId37"/>
    <p:sldId id="257" r:id="rId38"/>
    <p:sldId id="1503" r:id="rId39"/>
    <p:sldId id="1319" r:id="rId40"/>
    <p:sldId id="961" r:id="rId41"/>
    <p:sldId id="962" r:id="rId42"/>
    <p:sldId id="1504" r:id="rId43"/>
    <p:sldId id="1505" r:id="rId44"/>
    <p:sldId id="1506" r:id="rId45"/>
    <p:sldId id="1507" r:id="rId46"/>
    <p:sldId id="1508" r:id="rId47"/>
    <p:sldId id="1509" r:id="rId48"/>
    <p:sldId id="1510" r:id="rId49"/>
    <p:sldId id="1511" r:id="rId50"/>
    <p:sldId id="1512" r:id="rId51"/>
    <p:sldId id="1513" r:id="rId52"/>
    <p:sldId id="1096" r:id="rId53"/>
    <p:sldId id="967" r:id="rId54"/>
    <p:sldId id="1521" r:id="rId55"/>
    <p:sldId id="945" r:id="rId56"/>
    <p:sldId id="975" r:id="rId57"/>
    <p:sldId id="976" r:id="rId58"/>
    <p:sldId id="1225" r:id="rId59"/>
    <p:sldId id="1520" r:id="rId60"/>
    <p:sldId id="1321" r:id="rId61"/>
    <p:sldId id="1322" r:id="rId62"/>
    <p:sldId id="1323" r:id="rId63"/>
    <p:sldId id="956" r:id="rId64"/>
    <p:sldId id="1325" r:id="rId65"/>
    <p:sldId id="1522" r:id="rId66"/>
    <p:sldId id="1524" r:id="rId67"/>
    <p:sldId id="1537" r:id="rId68"/>
    <p:sldId id="1533" r:id="rId69"/>
    <p:sldId id="1534" r:id="rId70"/>
    <p:sldId id="1535" r:id="rId71"/>
    <p:sldId id="1532" r:id="rId72"/>
    <p:sldId id="1540" r:id="rId73"/>
    <p:sldId id="1541" r:id="rId74"/>
    <p:sldId id="1344" r:id="rId75"/>
    <p:sldId id="983" r:id="rId76"/>
    <p:sldId id="984" r:id="rId77"/>
    <p:sldId id="985" r:id="rId78"/>
    <p:sldId id="986" r:id="rId79"/>
    <p:sldId id="987" r:id="rId80"/>
    <p:sldId id="988" r:id="rId81"/>
    <p:sldId id="989" r:id="rId82"/>
    <p:sldId id="999" r:id="rId83"/>
    <p:sldId id="997" r:id="rId84"/>
    <p:sldId id="998" r:id="rId85"/>
    <p:sldId id="1347" r:id="rId86"/>
    <p:sldId id="1010" r:id="rId87"/>
    <p:sldId id="1356" r:id="rId88"/>
    <p:sldId id="1011" r:id="rId89"/>
    <p:sldId id="1012" r:id="rId90"/>
    <p:sldId id="1351" r:id="rId91"/>
    <p:sldId id="1013" r:id="rId92"/>
    <p:sldId id="1002" r:id="rId93"/>
    <p:sldId id="1357" r:id="rId94"/>
    <p:sldId id="960" r:id="rId95"/>
    <p:sldId id="1327" r:id="rId96"/>
    <p:sldId id="1003" r:id="rId97"/>
    <p:sldId id="1004" r:id="rId98"/>
    <p:sldId id="1005" r:id="rId99"/>
    <p:sldId id="1006" r:id="rId100"/>
    <p:sldId id="1007" r:id="rId101"/>
    <p:sldId id="1008" r:id="rId102"/>
    <p:sldId id="1009" r:id="rId103"/>
    <p:sldId id="1544" r:id="rId104"/>
    <p:sldId id="611" r:id="rId105"/>
    <p:sldId id="612" r:id="rId106"/>
    <p:sldId id="613" r:id="rId107"/>
    <p:sldId id="1543" r:id="rId108"/>
    <p:sldId id="1547" r:id="rId109"/>
    <p:sldId id="614" r:id="rId110"/>
    <p:sldId id="719" r:id="rId111"/>
    <p:sldId id="721" r:id="rId112"/>
    <p:sldId id="1070" r:id="rId113"/>
    <p:sldId id="1071" r:id="rId114"/>
    <p:sldId id="1072" r:id="rId115"/>
    <p:sldId id="1073" r:id="rId116"/>
    <p:sldId id="1552" r:id="rId117"/>
    <p:sldId id="1549" r:id="rId118"/>
    <p:sldId id="1550" r:id="rId119"/>
    <p:sldId id="1551" r:id="rId120"/>
    <p:sldId id="1553" r:id="rId121"/>
    <p:sldId id="1554" r:id="rId122"/>
    <p:sldId id="1557" r:id="rId123"/>
    <p:sldId id="1560" r:id="rId124"/>
    <p:sldId id="1026" r:id="rId125"/>
    <p:sldId id="1057" r:id="rId126"/>
    <p:sldId id="1060" r:id="rId127"/>
    <p:sldId id="1559" r:id="rId128"/>
    <p:sldId id="1061" r:id="rId129"/>
    <p:sldId id="1062" r:id="rId130"/>
    <p:sldId id="1084" r:id="rId131"/>
    <p:sldId id="1348" r:id="rId132"/>
    <p:sldId id="1055" r:id="rId133"/>
    <p:sldId id="1561" r:id="rId134"/>
    <p:sldId id="1058" r:id="rId135"/>
    <p:sldId id="1059" r:id="rId136"/>
    <p:sldId id="1063" r:id="rId137"/>
    <p:sldId id="1064" r:id="rId138"/>
    <p:sldId id="1065" r:id="rId139"/>
    <p:sldId id="1066" r:id="rId140"/>
    <p:sldId id="1067" r:id="rId141"/>
    <p:sldId id="1076" r:id="rId142"/>
    <p:sldId id="1074" r:id="rId143"/>
    <p:sldId id="1077" r:id="rId144"/>
    <p:sldId id="1078" r:id="rId145"/>
    <p:sldId id="1079" r:id="rId146"/>
    <p:sldId id="722" r:id="rId147"/>
    <p:sldId id="1080" r:id="rId148"/>
    <p:sldId id="1082" r:id="rId149"/>
    <p:sldId id="1352" r:id="rId150"/>
    <p:sldId id="1354" r:id="rId151"/>
    <p:sldId id="1562" r:id="rId152"/>
    <p:sldId id="1563" r:id="rId153"/>
    <p:sldId id="1097" r:id="rId154"/>
    <p:sldId id="1564" r:id="rId155"/>
    <p:sldId id="1565" r:id="rId156"/>
    <p:sldId id="1105" r:id="rId157"/>
    <p:sldId id="1569" r:id="rId158"/>
    <p:sldId id="1106" r:id="rId159"/>
    <p:sldId id="1107" r:id="rId160"/>
    <p:sldId id="1108" r:id="rId161"/>
    <p:sldId id="1109" r:id="rId162"/>
    <p:sldId id="1110" r:id="rId163"/>
    <p:sldId id="1573" r:id="rId164"/>
    <p:sldId id="1574" r:id="rId165"/>
    <p:sldId id="1575" r:id="rId166"/>
    <p:sldId id="1576" r:id="rId167"/>
    <p:sldId id="1577" r:id="rId168"/>
    <p:sldId id="1291" r:id="rId169"/>
    <p:sldId id="1580" r:id="rId170"/>
    <p:sldId id="1581" r:id="rId171"/>
    <p:sldId id="1115" r:id="rId172"/>
    <p:sldId id="1116" r:id="rId173"/>
    <p:sldId id="1583" r:id="rId174"/>
    <p:sldId id="1584" r:id="rId175"/>
    <p:sldId id="1585" r:id="rId176"/>
    <p:sldId id="1587" r:id="rId177"/>
    <p:sldId id="1589" r:id="rId178"/>
    <p:sldId id="1588" r:id="rId179"/>
    <p:sldId id="305" r:id="rId180"/>
    <p:sldId id="309" r:id="rId181"/>
    <p:sldId id="310" r:id="rId182"/>
    <p:sldId id="1591" r:id="rId183"/>
    <p:sldId id="972" r:id="rId184"/>
    <p:sldId id="1593" r:id="rId185"/>
    <p:sldId id="1594" r:id="rId186"/>
    <p:sldId id="1595" r:id="rId187"/>
    <p:sldId id="1597" r:id="rId188"/>
    <p:sldId id="1598" r:id="rId189"/>
    <p:sldId id="1599" r:id="rId190"/>
    <p:sldId id="1600" r:id="rId191"/>
    <p:sldId id="1604" r:id="rId192"/>
    <p:sldId id="1126" r:id="rId193"/>
    <p:sldId id="1127" r:id="rId194"/>
    <p:sldId id="1128" r:id="rId195"/>
    <p:sldId id="1123" r:id="rId196"/>
    <p:sldId id="1607" r:id="rId197"/>
    <p:sldId id="1125" r:id="rId198"/>
    <p:sldId id="1616" r:id="rId199"/>
    <p:sldId id="1608" r:id="rId200"/>
    <p:sldId id="1609" r:id="rId201"/>
    <p:sldId id="1610" r:id="rId202"/>
    <p:sldId id="1612" r:id="rId203"/>
    <p:sldId id="1613" r:id="rId204"/>
    <p:sldId id="1614" r:id="rId205"/>
    <p:sldId id="1618" r:id="rId206"/>
    <p:sldId id="1617" r:id="rId207"/>
    <p:sldId id="1615" r:id="rId208"/>
    <p:sldId id="1619" r:id="rId209"/>
    <p:sldId id="1620" r:id="rId210"/>
    <p:sldId id="1621" r:id="rId211"/>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00FFFF"/>
    <a:srgbClr val="000066"/>
    <a:srgbClr val="000000"/>
    <a:srgbClr val="FF3300"/>
    <a:srgbClr val="FF0000"/>
    <a:srgbClr val="CC0000"/>
    <a:srgbClr val="8000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5246" autoAdjust="0"/>
    <p:restoredTop sz="94660"/>
  </p:normalViewPr>
  <p:slideViewPr>
    <p:cSldViewPr>
      <p:cViewPr>
        <p:scale>
          <a:sx n="96" d="100"/>
          <a:sy n="96" d="100"/>
        </p:scale>
        <p:origin x="461"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14"/>
    </p:cViewPr>
  </p:sorterViewPr>
  <p:notesViewPr>
    <p:cSldViewPr>
      <p:cViewPr varScale="1">
        <p:scale>
          <a:sx n="69" d="100"/>
          <a:sy n="69" d="100"/>
        </p:scale>
        <p:origin x="3029" y="115"/>
      </p:cViewPr>
      <p:guideLst>
        <p:guide orient="horz" pos="3024"/>
        <p:guide pos="2306"/>
      </p:guideLst>
    </p:cSldViewPr>
  </p:notes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tableStyles" Target="tableStyle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notesMaster" Target="notesMasters/notes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6" name="Text Box 6"/>
          <p:cNvSpPr txBox="1">
            <a:spLocks noChangeArrowheads="1"/>
          </p:cNvSpPr>
          <p:nvPr/>
        </p:nvSpPr>
        <p:spPr bwMode="auto">
          <a:xfrm>
            <a:off x="5" y="237906"/>
            <a:ext cx="7315200" cy="421328"/>
          </a:xfrm>
          <a:prstGeom prst="rect">
            <a:avLst/>
          </a:prstGeom>
          <a:noFill/>
          <a:ln w="12700" cap="sq">
            <a:noFill/>
            <a:miter lim="800000"/>
            <a:headEnd type="none" w="sm" len="sm"/>
            <a:tailEnd type="none" w="sm" len="sm"/>
          </a:ln>
          <a:effectLst/>
        </p:spPr>
        <p:txBody>
          <a:bodyPr lIns="97243" tIns="48620" rIns="97243" bIns="48620">
            <a:spAutoFit/>
          </a:bodyPr>
          <a:lstStyle/>
          <a:p>
            <a:pPr algn="ctr">
              <a:spcBef>
                <a:spcPct val="50000"/>
              </a:spcBef>
            </a:pPr>
            <a:r>
              <a:rPr lang="en-GB" sz="2100" b="1" dirty="0"/>
              <a:t>Oxford Lectures on David Hume</a:t>
            </a:r>
            <a:r>
              <a:rPr lang="en-GB" sz="2100" b="1"/>
              <a:t>, 2024-25</a:t>
            </a:r>
            <a:endParaRPr lang="en-US" sz="2100" b="1" dirty="0"/>
          </a:p>
        </p:txBody>
      </p:sp>
      <p:sp>
        <p:nvSpPr>
          <p:cNvPr id="117767" name="Text Box 7"/>
          <p:cNvSpPr txBox="1">
            <a:spLocks noChangeArrowheads="1"/>
          </p:cNvSpPr>
          <p:nvPr/>
        </p:nvSpPr>
        <p:spPr bwMode="auto">
          <a:xfrm>
            <a:off x="472617" y="8979345"/>
            <a:ext cx="6291208" cy="267467"/>
          </a:xfrm>
          <a:prstGeom prst="rect">
            <a:avLst/>
          </a:prstGeom>
          <a:noFill/>
          <a:ln w="12700" cap="sq">
            <a:noFill/>
            <a:miter lim="800000"/>
            <a:headEnd type="none" w="sm" len="sm"/>
            <a:tailEnd type="none" w="sm" len="sm"/>
          </a:ln>
          <a:effectLst/>
        </p:spPr>
        <p:txBody>
          <a:bodyPr lIns="97243" tIns="48620" rIns="97243" bIns="48620">
            <a:spAutoFit/>
          </a:bodyPr>
          <a:lstStyle/>
          <a:p>
            <a:pPr algn="r">
              <a:spcBef>
                <a:spcPct val="50000"/>
              </a:spcBef>
            </a:pPr>
            <a:r>
              <a:rPr lang="en-GB" sz="1100" i="1" dirty="0"/>
              <a:t>Professor Peter Millican, Hertford College, Oxford</a:t>
            </a:r>
            <a:endParaRPr lang="en-US" sz="1100" i="1" dirty="0"/>
          </a:p>
        </p:txBody>
      </p:sp>
    </p:spTree>
    <p:extLst>
      <p:ext uri="{BB962C8B-B14F-4D97-AF65-F5344CB8AC3E}">
        <p14:creationId xmlns:p14="http://schemas.microsoft.com/office/powerpoint/2010/main" val="955206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1" y="4"/>
            <a:ext cx="3169578" cy="480598"/>
          </a:xfrm>
          <a:prstGeom prst="rect">
            <a:avLst/>
          </a:prstGeom>
          <a:noFill/>
          <a:ln w="9525">
            <a:noFill/>
            <a:miter lim="800000"/>
            <a:headEnd/>
            <a:tailEnd/>
          </a:ln>
          <a:effectLst/>
        </p:spPr>
        <p:txBody>
          <a:bodyPr vert="horz" wrap="square" lIns="97243" tIns="48620" rIns="97243" bIns="48620" numCol="1" anchor="t" anchorCtr="0" compatLnSpc="1">
            <a:prstTxWarp prst="textNoShape">
              <a:avLst/>
            </a:prstTxWarp>
          </a:bodyPr>
          <a:lstStyle>
            <a:lvl1pPr eaLnBrk="1" hangingPunct="1">
              <a:defRPr sz="1300"/>
            </a:lvl1pPr>
          </a:lstStyle>
          <a:p>
            <a:r>
              <a:rPr lang="en-GB"/>
              <a:t>Hume</a:t>
            </a:r>
          </a:p>
        </p:txBody>
      </p:sp>
      <p:sp>
        <p:nvSpPr>
          <p:cNvPr id="118787" name="Rectangle 3"/>
          <p:cNvSpPr>
            <a:spLocks noGrp="1" noChangeArrowheads="1"/>
          </p:cNvSpPr>
          <p:nvPr>
            <p:ph type="dt" idx="1"/>
          </p:nvPr>
        </p:nvSpPr>
        <p:spPr bwMode="auto">
          <a:xfrm>
            <a:off x="4143913" y="4"/>
            <a:ext cx="3169578" cy="480598"/>
          </a:xfrm>
          <a:prstGeom prst="rect">
            <a:avLst/>
          </a:prstGeom>
          <a:noFill/>
          <a:ln w="9525">
            <a:noFill/>
            <a:miter lim="800000"/>
            <a:headEnd/>
            <a:tailEnd/>
          </a:ln>
          <a:effectLst/>
        </p:spPr>
        <p:txBody>
          <a:bodyPr vert="horz" wrap="square" lIns="97243" tIns="48620" rIns="97243" bIns="48620" numCol="1" anchor="t" anchorCtr="0" compatLnSpc="1">
            <a:prstTxWarp prst="textNoShape">
              <a:avLst/>
            </a:prstTxWarp>
          </a:bodyPr>
          <a:lstStyle>
            <a:lvl1pPr algn="r" eaLnBrk="1" hangingPunct="1">
              <a:defRPr sz="1300"/>
            </a:lvl1pPr>
          </a:lstStyle>
          <a:p>
            <a:endParaRPr lang="en-GB"/>
          </a:p>
        </p:txBody>
      </p:sp>
      <p:sp>
        <p:nvSpPr>
          <p:cNvPr id="118788" name="Rectangle 4"/>
          <p:cNvSpPr>
            <a:spLocks noGrp="1" noRot="1" noChangeAspect="1" noChangeArrowheads="1" noTextEdit="1"/>
          </p:cNvSpPr>
          <p:nvPr>
            <p:ph type="sldImg" idx="2"/>
          </p:nvPr>
        </p:nvSpPr>
        <p:spPr bwMode="auto">
          <a:xfrm>
            <a:off x="1255713" y="715963"/>
            <a:ext cx="4803775" cy="3603625"/>
          </a:xfrm>
          <a:prstGeom prst="rect">
            <a:avLst/>
          </a:prstGeom>
          <a:noFill/>
          <a:ln w="9525">
            <a:solidFill>
              <a:srgbClr val="000000"/>
            </a:solidFill>
            <a:miter lim="800000"/>
            <a:headEnd/>
            <a:tailEnd/>
          </a:ln>
          <a:effectLst/>
        </p:spPr>
      </p:sp>
      <p:sp>
        <p:nvSpPr>
          <p:cNvPr id="118789" name="Rectangle 5"/>
          <p:cNvSpPr>
            <a:spLocks noGrp="1" noChangeArrowheads="1"/>
          </p:cNvSpPr>
          <p:nvPr>
            <p:ph type="body" sz="quarter" idx="3"/>
          </p:nvPr>
        </p:nvSpPr>
        <p:spPr bwMode="auto">
          <a:xfrm>
            <a:off x="731182" y="4560306"/>
            <a:ext cx="5852845" cy="4320770"/>
          </a:xfrm>
          <a:prstGeom prst="rect">
            <a:avLst/>
          </a:prstGeom>
          <a:noFill/>
          <a:ln w="9525">
            <a:noFill/>
            <a:miter lim="800000"/>
            <a:headEnd/>
            <a:tailEnd/>
          </a:ln>
          <a:effectLst/>
        </p:spPr>
        <p:txBody>
          <a:bodyPr vert="horz" wrap="square" lIns="97243" tIns="48620" rIns="97243" bIns="486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8790" name="Rectangle 6"/>
          <p:cNvSpPr>
            <a:spLocks noGrp="1" noChangeArrowheads="1"/>
          </p:cNvSpPr>
          <p:nvPr>
            <p:ph type="ftr" sz="quarter" idx="4"/>
          </p:nvPr>
        </p:nvSpPr>
        <p:spPr bwMode="auto">
          <a:xfrm>
            <a:off x="1" y="9119072"/>
            <a:ext cx="3169578" cy="480598"/>
          </a:xfrm>
          <a:prstGeom prst="rect">
            <a:avLst/>
          </a:prstGeom>
          <a:noFill/>
          <a:ln w="9525">
            <a:noFill/>
            <a:miter lim="800000"/>
            <a:headEnd/>
            <a:tailEnd/>
          </a:ln>
          <a:effectLst/>
        </p:spPr>
        <p:txBody>
          <a:bodyPr vert="horz" wrap="square" lIns="97243" tIns="48620" rIns="97243" bIns="48620" numCol="1" anchor="b" anchorCtr="0" compatLnSpc="1">
            <a:prstTxWarp prst="textNoShape">
              <a:avLst/>
            </a:prstTxWarp>
          </a:bodyPr>
          <a:lstStyle>
            <a:lvl1pPr eaLnBrk="1" hangingPunct="1">
              <a:defRPr sz="1300"/>
            </a:lvl1pPr>
          </a:lstStyle>
          <a:p>
            <a:r>
              <a:rPr lang="en-GB"/>
              <a:t>Peter Millican, Tampere, Sept 2006</a:t>
            </a:r>
          </a:p>
        </p:txBody>
      </p:sp>
      <p:sp>
        <p:nvSpPr>
          <p:cNvPr id="118791" name="Rectangle 7"/>
          <p:cNvSpPr>
            <a:spLocks noGrp="1" noChangeArrowheads="1"/>
          </p:cNvSpPr>
          <p:nvPr>
            <p:ph type="sldNum" sz="quarter" idx="5"/>
          </p:nvPr>
        </p:nvSpPr>
        <p:spPr bwMode="auto">
          <a:xfrm>
            <a:off x="4143913" y="9119072"/>
            <a:ext cx="3169578" cy="480598"/>
          </a:xfrm>
          <a:prstGeom prst="rect">
            <a:avLst/>
          </a:prstGeom>
          <a:noFill/>
          <a:ln w="9525">
            <a:noFill/>
            <a:miter lim="800000"/>
            <a:headEnd/>
            <a:tailEnd/>
          </a:ln>
          <a:effectLst/>
        </p:spPr>
        <p:txBody>
          <a:bodyPr vert="horz" wrap="square" lIns="97243" tIns="48620" rIns="97243" bIns="48620" numCol="1" anchor="b" anchorCtr="0" compatLnSpc="1">
            <a:prstTxWarp prst="textNoShape">
              <a:avLst/>
            </a:prstTxWarp>
          </a:bodyPr>
          <a:lstStyle>
            <a:lvl1pPr algn="r" eaLnBrk="1" hangingPunct="1">
              <a:defRPr sz="1300"/>
            </a:lvl1pPr>
          </a:lstStyle>
          <a:p>
            <a:fld id="{213AAA2B-08FD-4772-98B0-389B4E8E93CC}" type="slidenum">
              <a:rPr lang="en-GB"/>
              <a:pPr/>
              <a:t>‹#›</a:t>
            </a:fld>
            <a:endParaRPr lang="en-GB"/>
          </a:p>
        </p:txBody>
      </p:sp>
    </p:spTree>
    <p:extLst>
      <p:ext uri="{BB962C8B-B14F-4D97-AF65-F5344CB8AC3E}">
        <p14:creationId xmlns:p14="http://schemas.microsoft.com/office/powerpoint/2010/main" val="3791277967"/>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1</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r>
              <a:rPr lang="en-GB"/>
              <a:t>Hume</a:t>
            </a:r>
          </a:p>
        </p:txBody>
      </p:sp>
      <p:sp>
        <p:nvSpPr>
          <p:cNvPr id="5" name="Footer Placeholder 4"/>
          <p:cNvSpPr>
            <a:spLocks noGrp="1"/>
          </p:cNvSpPr>
          <p:nvPr>
            <p:ph type="ftr" sz="quarter" idx="4"/>
          </p:nvPr>
        </p:nvSpPr>
        <p:spPr/>
        <p:txBody>
          <a:bodyPr/>
          <a:lstStyle/>
          <a:p>
            <a:r>
              <a:rPr lang="en-GB"/>
              <a:t>Peter Millican, Tampere, Sept 2006</a:t>
            </a:r>
          </a:p>
        </p:txBody>
      </p:sp>
      <p:sp>
        <p:nvSpPr>
          <p:cNvPr id="6" name="Slide Number Placeholder 5"/>
          <p:cNvSpPr>
            <a:spLocks noGrp="1"/>
          </p:cNvSpPr>
          <p:nvPr>
            <p:ph type="sldNum" sz="quarter" idx="5"/>
          </p:nvPr>
        </p:nvSpPr>
        <p:spPr/>
        <p:txBody>
          <a:bodyPr/>
          <a:lstStyle/>
          <a:p>
            <a:fld id="{213AAA2B-08FD-4772-98B0-389B4E8E93CC}" type="slidenum">
              <a:rPr lang="en-GB" smtClean="0"/>
              <a:pPr/>
              <a:t>3</a:t>
            </a:fld>
            <a:endParaRPr lang="en-GB"/>
          </a:p>
        </p:txBody>
      </p:sp>
    </p:spTree>
    <p:extLst>
      <p:ext uri="{BB962C8B-B14F-4D97-AF65-F5344CB8AC3E}">
        <p14:creationId xmlns:p14="http://schemas.microsoft.com/office/powerpoint/2010/main" val="202951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37</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57548-D23C-8B54-DA81-D55EEC30EEA2}"/>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EB762C3B-92B6-9AC7-FFFA-FCCD699C5C6E}"/>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36981FF5-B0BA-3E45-D6A2-62047B4FC071}"/>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906B2900-7FCF-C93A-CA66-08EBCCB12B83}"/>
              </a:ext>
            </a:extLst>
          </p:cNvPr>
          <p:cNvSpPr>
            <a:spLocks noGrp="1" noChangeArrowheads="1"/>
          </p:cNvSpPr>
          <p:nvPr>
            <p:ph type="sldNum" sz="quarter" idx="5"/>
          </p:nvPr>
        </p:nvSpPr>
        <p:spPr>
          <a:ln/>
        </p:spPr>
        <p:txBody>
          <a:bodyPr/>
          <a:lstStyle/>
          <a:p>
            <a:fld id="{5AEBFE11-5342-470A-855B-2D8F4DEE07D2}" type="slidenum">
              <a:rPr lang="en-GB"/>
              <a:pPr/>
              <a:t>73</a:t>
            </a:fld>
            <a:endParaRPr lang="en-GB"/>
          </a:p>
        </p:txBody>
      </p:sp>
      <p:sp>
        <p:nvSpPr>
          <p:cNvPr id="119810" name="Rectangle 2">
            <a:extLst>
              <a:ext uri="{FF2B5EF4-FFF2-40B4-BE49-F238E27FC236}">
                <a16:creationId xmlns:a16="http://schemas.microsoft.com/office/drawing/2014/main" id="{342D5F62-F98C-2B59-5593-4B2CE75AEFD8}"/>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D95A7809-AEBC-4747-5DFA-D295201A2C1D}"/>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03127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0869-2028-B017-85DC-7AD2D5D7578D}"/>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7A473C9E-0DD5-EE67-F7B8-8EDEF31ECA8A}"/>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48429887-441C-D9A1-79DA-1A0BE5EEAA52}"/>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3C2D67EC-714A-213C-8DD8-32FFE7DD4DB9}"/>
              </a:ext>
            </a:extLst>
          </p:cNvPr>
          <p:cNvSpPr>
            <a:spLocks noGrp="1" noChangeArrowheads="1"/>
          </p:cNvSpPr>
          <p:nvPr>
            <p:ph type="sldNum" sz="quarter" idx="5"/>
          </p:nvPr>
        </p:nvSpPr>
        <p:spPr>
          <a:ln/>
        </p:spPr>
        <p:txBody>
          <a:bodyPr/>
          <a:lstStyle/>
          <a:p>
            <a:fld id="{5AEBFE11-5342-470A-855B-2D8F4DEE07D2}" type="slidenum">
              <a:rPr lang="en-GB"/>
              <a:pPr/>
              <a:t>121</a:t>
            </a:fld>
            <a:endParaRPr lang="en-GB"/>
          </a:p>
        </p:txBody>
      </p:sp>
      <p:sp>
        <p:nvSpPr>
          <p:cNvPr id="119810" name="Rectangle 2">
            <a:extLst>
              <a:ext uri="{FF2B5EF4-FFF2-40B4-BE49-F238E27FC236}">
                <a16:creationId xmlns:a16="http://schemas.microsoft.com/office/drawing/2014/main" id="{70C80C4E-7563-DF01-FC1B-1A5335B54413}"/>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240377C9-45E6-E826-FF55-2522B60F1F0A}"/>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4133042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CB4834F2-1A79-4A59-A02A-FAE9E5956410}" type="slidenum">
              <a:rPr lang="en-GB" altLang="en-US"/>
              <a:pPr/>
              <a:t>140</a:t>
            </a:fld>
            <a:endParaRPr lang="en-GB" altLang="en-US"/>
          </a:p>
        </p:txBody>
      </p:sp>
      <p:sp>
        <p:nvSpPr>
          <p:cNvPr id="39938" name="Rectangle 2"/>
          <p:cNvSpPr txBox="1">
            <a:spLocks noGrp="1" noChangeArrowheads="1"/>
          </p:cNvSpPr>
          <p:nvPr/>
        </p:nvSpPr>
        <p:spPr bwMode="auto">
          <a:xfrm>
            <a:off x="1" y="1"/>
            <a:ext cx="3070530" cy="51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1" y="9746634"/>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44132" name="Rectangle 7"/>
          <p:cNvSpPr txBox="1">
            <a:spLocks noGrp="1" noChangeArrowheads="1"/>
          </p:cNvSpPr>
          <p:nvPr/>
        </p:nvSpPr>
        <p:spPr bwMode="auto">
          <a:xfrm>
            <a:off x="4014414" y="9746634"/>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5259967E-50EC-4BDC-8C0F-797B3A38FC06}" type="slidenum">
              <a:rPr lang="en-GB" altLang="en-US" sz="1300">
                <a:ea typeface="ＭＳ Ｐゴシック" charset="-128"/>
              </a:rPr>
              <a:pPr algn="r" eaLnBrk="1" hangingPunct="1"/>
              <a:t>140</a:t>
            </a:fld>
            <a:endParaRPr lang="en-GB" altLang="en-US" sz="1300">
              <a:ea typeface="ＭＳ Ｐゴシック" charset="-128"/>
            </a:endParaRPr>
          </a:p>
        </p:txBody>
      </p:sp>
      <p:sp>
        <p:nvSpPr>
          <p:cNvPr id="944133" name="Rectangle 2"/>
          <p:cNvSpPr>
            <a:spLocks noGrp="1" noRot="1" noChangeAspect="1" noChangeArrowheads="1" noTextEdit="1"/>
          </p:cNvSpPr>
          <p:nvPr>
            <p:ph type="sldImg"/>
          </p:nvPr>
        </p:nvSpPr>
        <p:spPr>
          <a:ln/>
        </p:spPr>
      </p:sp>
      <p:sp>
        <p:nvSpPr>
          <p:cNvPr id="944134" name="Rectangle 3"/>
          <p:cNvSpPr>
            <a:spLocks noGrp="1" noChangeArrowheads="1"/>
          </p:cNvSpPr>
          <p:nvPr>
            <p:ph type="body" idx="1"/>
          </p:nvPr>
        </p:nvSpPr>
        <p:spPr/>
        <p:txBody>
          <a:bodyPr lIns="97335" tIns="48667" rIns="97335" bIns="48667"/>
          <a:lstStyle/>
          <a:p>
            <a:endParaRPr lang="en-GB" altLang="en-US"/>
          </a:p>
        </p:txBody>
      </p:sp>
    </p:spTree>
    <p:extLst>
      <p:ext uri="{BB962C8B-B14F-4D97-AF65-F5344CB8AC3E}">
        <p14:creationId xmlns:p14="http://schemas.microsoft.com/office/powerpoint/2010/main" val="3690780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AAFF2CBD-11CF-490B-BD24-697FFF85DE93}" type="slidenum">
              <a:rPr lang="en-GB" altLang="en-US"/>
              <a:pPr/>
              <a:t>141</a:t>
            </a:fld>
            <a:endParaRPr lang="en-GB" altLang="en-US"/>
          </a:p>
        </p:txBody>
      </p:sp>
      <p:sp>
        <p:nvSpPr>
          <p:cNvPr id="39938" name="Rectangle 2"/>
          <p:cNvSpPr txBox="1">
            <a:spLocks noGrp="1" noChangeArrowheads="1"/>
          </p:cNvSpPr>
          <p:nvPr/>
        </p:nvSpPr>
        <p:spPr bwMode="auto">
          <a:xfrm>
            <a:off x="1" y="1"/>
            <a:ext cx="3070530" cy="51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1" y="9746634"/>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54372" name="Rectangle 7"/>
          <p:cNvSpPr txBox="1">
            <a:spLocks noGrp="1" noChangeArrowheads="1"/>
          </p:cNvSpPr>
          <p:nvPr/>
        </p:nvSpPr>
        <p:spPr bwMode="auto">
          <a:xfrm>
            <a:off x="4014414" y="9746634"/>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E334B193-ADDC-4D1D-A8F1-CB66B41A1102}" type="slidenum">
              <a:rPr lang="en-GB" altLang="en-US" sz="1300">
                <a:ea typeface="ＭＳ Ｐゴシック" charset="-128"/>
              </a:rPr>
              <a:pPr algn="r" eaLnBrk="1" hangingPunct="1"/>
              <a:t>141</a:t>
            </a:fld>
            <a:endParaRPr lang="en-GB" altLang="en-US" sz="1300">
              <a:ea typeface="ＭＳ Ｐゴシック" charset="-128"/>
            </a:endParaRPr>
          </a:p>
        </p:txBody>
      </p:sp>
      <p:sp>
        <p:nvSpPr>
          <p:cNvPr id="954373" name="Rectangle 2"/>
          <p:cNvSpPr>
            <a:spLocks noGrp="1" noRot="1" noChangeAspect="1" noChangeArrowheads="1" noTextEdit="1"/>
          </p:cNvSpPr>
          <p:nvPr>
            <p:ph type="sldImg"/>
          </p:nvPr>
        </p:nvSpPr>
        <p:spPr>
          <a:ln/>
        </p:spPr>
      </p:sp>
      <p:sp>
        <p:nvSpPr>
          <p:cNvPr id="954374" name="Rectangle 3"/>
          <p:cNvSpPr>
            <a:spLocks noGrp="1" noChangeArrowheads="1"/>
          </p:cNvSpPr>
          <p:nvPr>
            <p:ph type="body" idx="1"/>
          </p:nvPr>
        </p:nvSpPr>
        <p:spPr/>
        <p:txBody>
          <a:bodyPr lIns="97335" tIns="48667" rIns="97335" bIns="48667"/>
          <a:lstStyle/>
          <a:p>
            <a:endParaRPr lang="en-GB" altLang="en-US"/>
          </a:p>
        </p:txBody>
      </p:sp>
    </p:spTree>
    <p:extLst>
      <p:ext uri="{BB962C8B-B14F-4D97-AF65-F5344CB8AC3E}">
        <p14:creationId xmlns:p14="http://schemas.microsoft.com/office/powerpoint/2010/main" val="3106054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A365B2C7-4768-4184-BF7F-97368656769F}" type="slidenum">
              <a:rPr lang="en-GB" altLang="en-US"/>
              <a:pPr/>
              <a:t>142</a:t>
            </a:fld>
            <a:endParaRPr lang="en-GB" altLang="en-US"/>
          </a:p>
        </p:txBody>
      </p:sp>
      <p:sp>
        <p:nvSpPr>
          <p:cNvPr id="39938" name="Rectangle 2"/>
          <p:cNvSpPr txBox="1">
            <a:spLocks noGrp="1" noChangeArrowheads="1"/>
          </p:cNvSpPr>
          <p:nvPr/>
        </p:nvSpPr>
        <p:spPr bwMode="auto">
          <a:xfrm>
            <a:off x="1" y="1"/>
            <a:ext cx="3070530" cy="51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1" y="9746634"/>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58468" name="Rectangle 7"/>
          <p:cNvSpPr txBox="1">
            <a:spLocks noGrp="1" noChangeArrowheads="1"/>
          </p:cNvSpPr>
          <p:nvPr/>
        </p:nvSpPr>
        <p:spPr bwMode="auto">
          <a:xfrm>
            <a:off x="4014414" y="9746634"/>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D0F717BA-A0D5-41D0-BB8E-8BC9B3701D97}" type="slidenum">
              <a:rPr lang="en-GB" altLang="en-US" sz="1300">
                <a:ea typeface="ＭＳ Ｐゴシック" charset="-128"/>
              </a:rPr>
              <a:pPr algn="r" eaLnBrk="1" hangingPunct="1"/>
              <a:t>142</a:t>
            </a:fld>
            <a:endParaRPr lang="en-GB" altLang="en-US" sz="1300">
              <a:ea typeface="ＭＳ Ｐゴシック" charset="-128"/>
            </a:endParaRPr>
          </a:p>
        </p:txBody>
      </p:sp>
      <p:sp>
        <p:nvSpPr>
          <p:cNvPr id="958469" name="Rectangle 2"/>
          <p:cNvSpPr>
            <a:spLocks noGrp="1" noRot="1" noChangeAspect="1" noChangeArrowheads="1" noTextEdit="1"/>
          </p:cNvSpPr>
          <p:nvPr>
            <p:ph type="sldImg"/>
          </p:nvPr>
        </p:nvSpPr>
        <p:spPr>
          <a:ln/>
        </p:spPr>
      </p:sp>
      <p:sp>
        <p:nvSpPr>
          <p:cNvPr id="958470" name="Rectangle 3"/>
          <p:cNvSpPr>
            <a:spLocks noGrp="1" noChangeArrowheads="1"/>
          </p:cNvSpPr>
          <p:nvPr>
            <p:ph type="body" idx="1"/>
          </p:nvPr>
        </p:nvSpPr>
        <p:spPr/>
        <p:txBody>
          <a:bodyPr lIns="97335" tIns="48667" rIns="97335" bIns="48667"/>
          <a:lstStyle/>
          <a:p>
            <a:endParaRPr lang="en-GB" altLang="en-US"/>
          </a:p>
        </p:txBody>
      </p:sp>
    </p:spTree>
    <p:extLst>
      <p:ext uri="{BB962C8B-B14F-4D97-AF65-F5344CB8AC3E}">
        <p14:creationId xmlns:p14="http://schemas.microsoft.com/office/powerpoint/2010/main" val="388569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22AD3-A6D4-8899-6D9E-B24A8B1FD5E9}"/>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438272CC-2FB4-8BC8-4ACE-CF848208CD46}"/>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87FE266A-D1B5-6428-B4CA-12E8C3C7937A}"/>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81EAA5C5-870F-CBEA-B019-4D07DB04C9E2}"/>
              </a:ext>
            </a:extLst>
          </p:cNvPr>
          <p:cNvSpPr>
            <a:spLocks noGrp="1" noChangeArrowheads="1"/>
          </p:cNvSpPr>
          <p:nvPr>
            <p:ph type="sldNum" sz="quarter" idx="5"/>
          </p:nvPr>
        </p:nvSpPr>
        <p:spPr>
          <a:ln/>
        </p:spPr>
        <p:txBody>
          <a:bodyPr/>
          <a:lstStyle/>
          <a:p>
            <a:fld id="{5AEBFE11-5342-470A-855B-2D8F4DEE07D2}" type="slidenum">
              <a:rPr lang="en-GB"/>
              <a:pPr/>
              <a:t>163</a:t>
            </a:fld>
            <a:endParaRPr lang="en-GB"/>
          </a:p>
        </p:txBody>
      </p:sp>
      <p:sp>
        <p:nvSpPr>
          <p:cNvPr id="119810" name="Rectangle 2">
            <a:extLst>
              <a:ext uri="{FF2B5EF4-FFF2-40B4-BE49-F238E27FC236}">
                <a16:creationId xmlns:a16="http://schemas.microsoft.com/office/drawing/2014/main" id="{A94E7560-8BB4-FF78-75EF-D714CF129BB8}"/>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CB3EFF24-D7E2-90E4-5855-F3B12EFD9D36}"/>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864572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3730" name="Group 2"/>
          <p:cNvGrpSpPr>
            <a:grpSpLocks/>
          </p:cNvGrpSpPr>
          <p:nvPr/>
        </p:nvGrpSpPr>
        <p:grpSpPr bwMode="auto">
          <a:xfrm>
            <a:off x="0" y="0"/>
            <a:ext cx="9144000" cy="6856413"/>
            <a:chOff x="0" y="0"/>
            <a:chExt cx="5760" cy="4319"/>
          </a:xfrm>
        </p:grpSpPr>
        <p:sp>
          <p:nvSpPr>
            <p:cNvPr id="73731"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3732"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33"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3734"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35"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3736"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3737"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3738"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39"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3740"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3741"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3742"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3743"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44"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3745"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3746"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3747"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3748"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3749"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3750"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3751"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3752"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3753"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3754"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3755"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3756"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3757"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3758"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3759"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60"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3761"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3762"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3763"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3764"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3765"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3766"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3767" name="Group 39"/>
            <p:cNvGrpSpPr>
              <a:grpSpLocks/>
            </p:cNvGrpSpPr>
            <p:nvPr userDrawn="1"/>
          </p:nvGrpSpPr>
          <p:grpSpPr bwMode="auto">
            <a:xfrm>
              <a:off x="0" y="1632"/>
              <a:ext cx="5758" cy="1858"/>
              <a:chOff x="0" y="1632"/>
              <a:chExt cx="5758" cy="1858"/>
            </a:xfrm>
          </p:grpSpPr>
          <p:sp>
            <p:nvSpPr>
              <p:cNvPr id="73768"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69"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377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t>Click to edit Master title style</a:t>
            </a:r>
          </a:p>
        </p:txBody>
      </p:sp>
      <p:sp>
        <p:nvSpPr>
          <p:cNvPr id="7377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sz="3600"/>
            </a:lvl1pPr>
          </a:lstStyle>
          <a:p>
            <a:r>
              <a:rPr lang="en-US"/>
              <a:t>Click to edit Master subtitle style</a:t>
            </a:r>
          </a:p>
        </p:txBody>
      </p:sp>
      <p:sp>
        <p:nvSpPr>
          <p:cNvPr id="73772" name="Rectangle 44"/>
          <p:cNvSpPr>
            <a:spLocks noGrp="1" noChangeArrowheads="1"/>
          </p:cNvSpPr>
          <p:nvPr>
            <p:ph type="dt" sz="quarter" idx="2"/>
          </p:nvPr>
        </p:nvSpPr>
        <p:spPr bwMode="auto">
          <a:xfrm>
            <a:off x="457200" y="6243638"/>
            <a:ext cx="2133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73773" name="Rectangle 45"/>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Tree>
  </p:cSld>
  <p:clrMapOvr>
    <a:masterClrMapping/>
  </p:clrMapOvr>
  <p:transition spd="med">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AD2E8196-A753-48E4-A646-E51D9A149AC8}" type="slidenum">
              <a:rPr lang="en-US"/>
              <a:pPr/>
              <a:t>‹#›</a:t>
            </a:fld>
            <a:endParaRPr lang="en-US"/>
          </a:p>
        </p:txBody>
      </p:sp>
    </p:spTree>
  </p:cSld>
  <p:clrMapOvr>
    <a:masterClrMapping/>
  </p:clrMapOvr>
  <p:transition spd="med">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68269D4C-5E2D-4149-B34D-2D967D3B4142}" type="slidenum">
              <a:rPr lang="en-US"/>
              <a:pPr/>
              <a:t>‹#›</a:t>
            </a:fld>
            <a:endParaRPr lang="en-US"/>
          </a:p>
        </p:txBody>
      </p:sp>
    </p:spTree>
  </p:cSld>
  <p:clrMapOvr>
    <a:masterClrMapping/>
  </p:clrMapOvr>
  <p:transition spd="med">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600200"/>
            <a:ext cx="8229600" cy="4530725"/>
          </a:xfrm>
        </p:spPr>
        <p:txBody>
          <a:bodyPr/>
          <a:lstStyle/>
          <a:p>
            <a:endParaRPr lang="en-GB"/>
          </a:p>
        </p:txBody>
      </p:sp>
      <p:sp>
        <p:nvSpPr>
          <p:cNvPr id="4" name="Slide Number Placeholder 3"/>
          <p:cNvSpPr>
            <a:spLocks noGrp="1"/>
          </p:cNvSpPr>
          <p:nvPr>
            <p:ph type="sldNum" sz="quarter" idx="10"/>
          </p:nvPr>
        </p:nvSpPr>
        <p:spPr>
          <a:xfrm>
            <a:off x="468313" y="6308725"/>
            <a:ext cx="2133600" cy="457200"/>
          </a:xfrm>
        </p:spPr>
        <p:txBody>
          <a:bodyPr/>
          <a:lstStyle>
            <a:lvl1pPr>
              <a:defRPr/>
            </a:lvl1pPr>
          </a:lstStyle>
          <a:p>
            <a:fld id="{139E7A32-84FF-4573-8707-A3BC75735CB8}" type="slidenum">
              <a:rPr lang="en-US"/>
              <a:pPr/>
              <a:t>‹#›</a:t>
            </a:fld>
            <a:endParaRPr lang="en-US"/>
          </a:p>
        </p:txBody>
      </p:sp>
    </p:spTree>
    <p:extLst>
      <p:ext uri="{BB962C8B-B14F-4D97-AF65-F5344CB8AC3E}">
        <p14:creationId xmlns:p14="http://schemas.microsoft.com/office/powerpoint/2010/main" val="3141468269"/>
      </p:ext>
    </p:extLst>
  </p:cSld>
  <p:clrMapOvr>
    <a:masterClrMapping/>
  </p:clrMapOvr>
  <p:transition spd="med">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FFD1EE05-59BE-439B-B8B7-F61DC751609B}" type="slidenum">
              <a:rPr lang="en-US"/>
              <a:pPr/>
              <a:t>‹#›</a:t>
            </a:fld>
            <a:endParaRPr lang="en-US"/>
          </a:p>
        </p:txBody>
      </p:sp>
    </p:spTree>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8A3567D3-4A86-4B8E-80D5-0C92BD58417E}" type="slidenum">
              <a:rPr lang="en-US"/>
              <a:pPr/>
              <a:t>‹#›</a:t>
            </a:fld>
            <a:endParaRPr lang="en-US"/>
          </a:p>
        </p:txBody>
      </p:sp>
    </p:spTree>
  </p:cSld>
  <p:clrMapOvr>
    <a:masterClrMapping/>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lvl1pPr>
              <a:defRPr/>
            </a:lvl1pPr>
          </a:lstStyle>
          <a:p>
            <a:fld id="{E49514E7-AFE8-4232-9B25-8A2DF267F8DB}" type="slidenum">
              <a:rPr lang="en-US"/>
              <a:pPr/>
              <a:t>‹#›</a:t>
            </a:fld>
            <a:endParaRPr lang="en-US"/>
          </a:p>
        </p:txBody>
      </p:sp>
    </p:spTree>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lvl1pPr>
              <a:defRPr/>
            </a:lvl1pPr>
          </a:lstStyle>
          <a:p>
            <a:fld id="{9F850A13-6B6D-452F-AD59-F86873B16B0A}" type="slidenum">
              <a:rPr lang="en-US"/>
              <a:pPr/>
              <a:t>‹#›</a:t>
            </a:fld>
            <a:endParaRPr lang="en-US"/>
          </a:p>
        </p:txBody>
      </p:sp>
    </p:spTree>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6816BD97-ADE5-4FAA-B1A0-C4FC41AAA2C7}" type="slidenum">
              <a:rPr lang="en-US"/>
              <a:pPr/>
              <a:t>‹#›</a:t>
            </a:fld>
            <a:endParaRPr lang="en-US"/>
          </a:p>
        </p:txBody>
      </p:sp>
    </p:spTree>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7DE8DE7-C14C-4D3D-8126-F00DBA8A4885}" type="slidenum">
              <a:rPr lang="en-US"/>
              <a:pPr/>
              <a:t>‹#›</a:t>
            </a:fld>
            <a:endParaRPr lang="en-US"/>
          </a:p>
        </p:txBody>
      </p:sp>
    </p:spTree>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2BF260FA-3D21-480F-86E4-66A82A2273EA}" type="slidenum">
              <a:rPr lang="en-US"/>
              <a:pPr/>
              <a:t>‹#›</a:t>
            </a:fld>
            <a:endParaRPr lang="en-US"/>
          </a:p>
        </p:txBody>
      </p:sp>
    </p:spTree>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DC86266C-F85E-4B5D-9F55-290F5D362F14}" type="slidenum">
              <a:rPr lang="en-US"/>
              <a:pPr/>
              <a:t>‹#›</a:t>
            </a:fld>
            <a:endParaRPr lang="en-US"/>
          </a:p>
        </p:txBody>
      </p:sp>
    </p:spTree>
  </p:cSld>
  <p:clrMapOvr>
    <a:masterClrMapping/>
  </p:clrMapOvr>
  <p:transition spd="med">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72706" name="Group 2"/>
          <p:cNvGrpSpPr>
            <a:grpSpLocks/>
          </p:cNvGrpSpPr>
          <p:nvPr/>
        </p:nvGrpSpPr>
        <p:grpSpPr bwMode="auto">
          <a:xfrm>
            <a:off x="0" y="0"/>
            <a:ext cx="9144000" cy="6856413"/>
            <a:chOff x="0" y="0"/>
            <a:chExt cx="5760" cy="4319"/>
          </a:xfrm>
        </p:grpSpPr>
        <p:sp>
          <p:nvSpPr>
            <p:cNvPr id="72707"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2708"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09"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2710"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11"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2712"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2713"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2714"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15"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2716"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2717"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2718"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2719"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20"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2721"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2722"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2723"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2724"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2725"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2726"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2727"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2728"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2729"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2730"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2731"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2732"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2733"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2734"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2735"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36"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2737"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2738"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2739"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2740"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2741"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2742"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2743" name="Group 39"/>
            <p:cNvGrpSpPr>
              <a:grpSpLocks/>
            </p:cNvGrpSpPr>
            <p:nvPr userDrawn="1"/>
          </p:nvGrpSpPr>
          <p:grpSpPr bwMode="auto">
            <a:xfrm>
              <a:off x="0" y="1632"/>
              <a:ext cx="5758" cy="1858"/>
              <a:chOff x="0" y="1632"/>
              <a:chExt cx="5758" cy="1858"/>
            </a:xfrm>
          </p:grpSpPr>
          <p:sp>
            <p:nvSpPr>
              <p:cNvPr id="72744"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45"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2746"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274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750" name="Rectangle 46"/>
          <p:cNvSpPr>
            <a:spLocks noGrp="1" noChangeArrowheads="1"/>
          </p:cNvSpPr>
          <p:nvPr>
            <p:ph type="sldNum" sz="quarter" idx="4"/>
          </p:nvPr>
        </p:nvSpPr>
        <p:spPr bwMode="auto">
          <a:xfrm>
            <a:off x="468313" y="6308725"/>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600">
                <a:effectLst>
                  <a:outerShdw blurRad="38100" dist="38100" dir="2700000" algn="tl">
                    <a:srgbClr val="000000"/>
                  </a:outerShdw>
                </a:effectLst>
              </a:defRPr>
            </a:lvl1pPr>
          </a:lstStyle>
          <a:p>
            <a:fld id="{A3BDAE1E-69F8-4F5A-9ACA-CED92211B650}"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ransition spd="med">
    <p:cover/>
  </p:transition>
  <p:hf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90000"/>
        <a:buFont typeface="Wingdings"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90000"/>
        <a:buFont typeface="Wingdings" charset="2"/>
        <a:buBlip>
          <a:blip r:embed="rId15"/>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vidhume.org/scholarship/millican" TargetMode="External"/><Relationship Id="rId2" Type="http://schemas.openxmlformats.org/officeDocument/2006/relationships/hyperlink" Target="https://www.millican.org/genphil.htm" TargetMode="External"/><Relationship Id="rId1" Type="http://schemas.openxmlformats.org/officeDocument/2006/relationships/slideLayout" Target="../slideLayouts/slideLayout2.xml"/><Relationship Id="rId5" Type="http://schemas.openxmlformats.org/officeDocument/2006/relationships/hyperlink" Target="https://davidhume.org/scholarship/Millican" TargetMode="External"/><Relationship Id="rId4" Type="http://schemas.openxmlformats.org/officeDocument/2006/relationships/hyperlink" Target="https://davidhume.org/teaching/lectures"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1</a:t>
            </a:r>
            <a:r>
              <a:rPr lang="en-GB" sz="3000" i="1">
                <a:solidFill>
                  <a:srgbClr val="FF7C80"/>
                </a:solidFill>
                <a:effectLst>
                  <a:outerShdw blurRad="38100" dist="38100" dir="2700000" algn="tl">
                    <a:srgbClr val="000000"/>
                  </a:outerShdw>
                </a:effectLst>
              </a:rPr>
              <a:t>. Introduction,</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Theory of Ideas and Conceptual Empiricism</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847683890"/>
      </p:ext>
    </p:extLst>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4EEA-15E0-4DDF-B35A-940635415ED1}"/>
              </a:ext>
            </a:extLst>
          </p:cNvPr>
          <p:cNvSpPr>
            <a:spLocks noGrp="1"/>
          </p:cNvSpPr>
          <p:nvPr>
            <p:ph type="title"/>
          </p:nvPr>
        </p:nvSpPr>
        <p:spPr>
          <a:xfrm>
            <a:off x="457200" y="152636"/>
            <a:ext cx="8229600" cy="810927"/>
          </a:xfrm>
        </p:spPr>
        <p:txBody>
          <a:bodyPr/>
          <a:lstStyle/>
          <a:p>
            <a:r>
              <a:rPr lang="en-US"/>
              <a:t>Locke’s Reaction to Descartes</a:t>
            </a:r>
            <a:endParaRPr lang="en-GB"/>
          </a:p>
        </p:txBody>
      </p:sp>
      <p:sp>
        <p:nvSpPr>
          <p:cNvPr id="3" name="Content Placeholder 2">
            <a:extLst>
              <a:ext uri="{FF2B5EF4-FFF2-40B4-BE49-F238E27FC236}">
                <a16:creationId xmlns:a16="http://schemas.microsoft.com/office/drawing/2014/main" id="{D5583BA3-3F87-4155-A317-0015CD2BD25B}"/>
              </a:ext>
            </a:extLst>
          </p:cNvPr>
          <p:cNvSpPr>
            <a:spLocks noGrp="1"/>
          </p:cNvSpPr>
          <p:nvPr>
            <p:ph idx="1"/>
          </p:nvPr>
        </p:nvSpPr>
        <p:spPr>
          <a:xfrm>
            <a:off x="431540" y="1196752"/>
            <a:ext cx="8352928" cy="5292588"/>
          </a:xfrm>
        </p:spPr>
        <p:txBody>
          <a:bodyPr/>
          <a:lstStyle/>
          <a:p>
            <a:r>
              <a:rPr lang="en-US" sz="2800"/>
              <a:t>Locke follows Descartes by conceiving mental content in terms of “ideas” (and advocates the primary/secondary distinction), but a principal aim of his </a:t>
            </a:r>
            <a:r>
              <a:rPr lang="en-US" sz="2800" i="1"/>
              <a:t>Essay concerning Human Understanding</a:t>
            </a:r>
            <a:r>
              <a:rPr lang="en-US" sz="2800"/>
              <a:t> (1690) is to deny that any of our ideas are innate.</a:t>
            </a:r>
          </a:p>
          <a:p>
            <a:pPr>
              <a:spcBef>
                <a:spcPts val="1200"/>
              </a:spcBef>
            </a:pPr>
            <a:r>
              <a:rPr lang="en-US" sz="2800"/>
              <a:t>Book 1 – entitled “Of Innate Notions” – focuses on denying that we have innate </a:t>
            </a:r>
            <a:r>
              <a:rPr lang="en-US" sz="2800" i="1"/>
              <a:t>principles</a:t>
            </a:r>
            <a:r>
              <a:rPr lang="en-US" sz="2800"/>
              <a:t>.</a:t>
            </a:r>
            <a:endParaRPr lang="en-US" sz="2800" i="1"/>
          </a:p>
          <a:p>
            <a:pPr>
              <a:spcBef>
                <a:spcPts val="1200"/>
              </a:spcBef>
            </a:pPr>
            <a:r>
              <a:rPr lang="en-US" sz="2800"/>
              <a:t>Book 2 –  “Of Ideas in general, and their Original” – was probably more influential, purporting to explain how all our ideas are derived from experience, i.e. to establish </a:t>
            </a:r>
            <a:r>
              <a:rPr lang="en-US" sz="2800" i="1" u="sng"/>
              <a:t>concept-empiricism</a:t>
            </a:r>
            <a:r>
              <a:rPr lang="en-US" sz="2800" i="1"/>
              <a:t>.</a:t>
            </a:r>
            <a:endParaRPr lang="en-US" sz="2800"/>
          </a:p>
          <a:p>
            <a:pPr marL="0" indent="0">
              <a:buNone/>
            </a:pPr>
            <a:endParaRPr lang="en-GB" sz="3000"/>
          </a:p>
        </p:txBody>
      </p:sp>
      <p:sp>
        <p:nvSpPr>
          <p:cNvPr id="4" name="Slide Number Placeholder 3">
            <a:extLst>
              <a:ext uri="{FF2B5EF4-FFF2-40B4-BE49-F238E27FC236}">
                <a16:creationId xmlns:a16="http://schemas.microsoft.com/office/drawing/2014/main" id="{E0D78000-A4F8-4DC1-9465-9814C06E4ED4}"/>
              </a:ext>
            </a:extLst>
          </p:cNvPr>
          <p:cNvSpPr>
            <a:spLocks noGrp="1"/>
          </p:cNvSpPr>
          <p:nvPr>
            <p:ph type="sldNum" sz="quarter" idx="10"/>
          </p:nvPr>
        </p:nvSpPr>
        <p:spPr/>
        <p:txBody>
          <a:bodyPr/>
          <a:lstStyle/>
          <a:p>
            <a:fld id="{FFD1EE05-59BE-439B-B8B7-F61DC751609B}" type="slidenum">
              <a:rPr lang="en-US" smtClean="0"/>
              <a:pPr/>
              <a:t>10</a:t>
            </a:fld>
            <a:endParaRPr lang="en-US"/>
          </a:p>
        </p:txBody>
      </p:sp>
    </p:spTree>
    <p:extLst>
      <p:ext uri="{BB962C8B-B14F-4D97-AF65-F5344CB8AC3E}">
        <p14:creationId xmlns:p14="http://schemas.microsoft.com/office/powerpoint/2010/main" val="2963414569"/>
      </p:ext>
    </p:extLst>
  </p:cSld>
  <p:clrMapOvr>
    <a:masterClrMapping/>
  </p:clrMapOvr>
  <p:transition spd="med">
    <p:cove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8CDCD9F-2A5B-44A4-9E11-0CD2DB79BC72}" type="slidenum">
              <a:rPr lang="en-US"/>
              <a:pPr/>
              <a:t>100</a:t>
            </a:fld>
            <a:endParaRPr lang="en-US"/>
          </a:p>
        </p:txBody>
      </p:sp>
      <p:sp>
        <p:nvSpPr>
          <p:cNvPr id="889858" name="Rectangle 2"/>
          <p:cNvSpPr>
            <a:spLocks noGrp="1" noChangeArrowheads="1"/>
          </p:cNvSpPr>
          <p:nvPr>
            <p:ph type="title"/>
          </p:nvPr>
        </p:nvSpPr>
        <p:spPr>
          <a:xfrm>
            <a:off x="457200" y="188640"/>
            <a:ext cx="8229600" cy="738919"/>
          </a:xfrm>
        </p:spPr>
        <p:txBody>
          <a:bodyPr/>
          <a:lstStyle/>
          <a:p>
            <a:r>
              <a:rPr lang="en-GB" dirty="0"/>
              <a:t>The Failure of the Dichotomy </a:t>
            </a:r>
          </a:p>
        </p:txBody>
      </p:sp>
      <p:sp>
        <p:nvSpPr>
          <p:cNvPr id="889859" name="Rectangle 3"/>
          <p:cNvSpPr>
            <a:spLocks noGrp="1" noChangeArrowheads="1"/>
          </p:cNvSpPr>
          <p:nvPr>
            <p:ph type="body" idx="1"/>
          </p:nvPr>
        </p:nvSpPr>
        <p:spPr>
          <a:xfrm>
            <a:off x="539552" y="1147783"/>
            <a:ext cx="8399276" cy="5400600"/>
          </a:xfrm>
        </p:spPr>
        <p:txBody>
          <a:bodyPr/>
          <a:lstStyle/>
          <a:p>
            <a:r>
              <a:rPr lang="en-GB" sz="2800" dirty="0"/>
              <a:t>Sadly</a:t>
            </a:r>
            <a:r>
              <a:rPr lang="en-GB" sz="2800"/>
              <a:t>, this is </a:t>
            </a:r>
            <a:r>
              <a:rPr lang="en-GB" sz="2800" dirty="0"/>
              <a:t>nonsense.  There are many “intuitive” or “demonstrable” propositions involving identity, relations of time and place, or causation:</a:t>
            </a:r>
          </a:p>
          <a:p>
            <a:pPr lvl="1">
              <a:spcBef>
                <a:spcPts val="1200"/>
              </a:spcBef>
            </a:pPr>
            <a:r>
              <a:rPr lang="en-GB" sz="2600" dirty="0"/>
              <a:t>If A=B and B=C, then A=C.</a:t>
            </a:r>
          </a:p>
          <a:p>
            <a:pPr lvl="1">
              <a:spcBef>
                <a:spcPts val="1200"/>
              </a:spcBef>
            </a:pPr>
            <a:r>
              <a:rPr lang="en-GB" sz="2600" dirty="0"/>
              <a:t>Anything that lies inside a small building lies inside a building.</a:t>
            </a:r>
          </a:p>
          <a:p>
            <a:pPr lvl="1">
              <a:spcBef>
                <a:spcPts val="1200"/>
              </a:spcBef>
            </a:pPr>
            <a:r>
              <a:rPr lang="en-GB" sz="2600" dirty="0"/>
              <a:t>Every mother is a parent</a:t>
            </a:r>
            <a:r>
              <a:rPr lang="en-US" sz="2600" dirty="0"/>
              <a:t>.</a:t>
            </a:r>
            <a:endParaRPr lang="en-GB" sz="2600" dirty="0"/>
          </a:p>
          <a:p>
            <a:pPr lvl="1">
              <a:spcBef>
                <a:spcPts val="1200"/>
              </a:spcBef>
            </a:pPr>
            <a:r>
              <a:rPr lang="en-GB" sz="2600" dirty="0"/>
              <a:t>Anyone whose paternal grandparents have two sons, has an </a:t>
            </a:r>
            <a:r>
              <a:rPr lang="en-GB" sz="2600"/>
              <a:t>uncle</a:t>
            </a:r>
            <a:r>
              <a:rPr lang="en-US" sz="2600"/>
              <a:t>.</a:t>
            </a:r>
          </a:p>
          <a:p>
            <a:pPr>
              <a:spcBef>
                <a:spcPts val="1200"/>
              </a:spcBef>
            </a:pPr>
            <a:r>
              <a:rPr lang="en-GB" sz="2800"/>
              <a:t>Garrett (2015, pp.92-3) attempts to defend Hume’s theory, but this seems unlikely to work …</a:t>
            </a:r>
            <a:endParaRPr lang="en-GB" sz="2800" dirty="0"/>
          </a:p>
        </p:txBody>
      </p:sp>
    </p:spTree>
    <p:extLst>
      <p:ext uri="{BB962C8B-B14F-4D97-AF65-F5344CB8AC3E}">
        <p14:creationId xmlns:p14="http://schemas.microsoft.com/office/powerpoint/2010/main" val="2238196392"/>
      </p:ext>
    </p:extLst>
  </p:cSld>
  <p:clrMapOvr>
    <a:masterClrMapping/>
  </p:clrMapOvr>
  <p:transition spd="med">
    <p:cove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2"/>
            <a:ext cx="8229600" cy="1386992"/>
          </a:xfrm>
        </p:spPr>
        <p:txBody>
          <a:bodyPr/>
          <a:lstStyle/>
          <a:p>
            <a:r>
              <a:rPr lang="en-GB" sz="4200" dirty="0"/>
              <a:t>Demonstrability Is Not Analysable in Terms of Relations</a:t>
            </a:r>
          </a:p>
        </p:txBody>
      </p:sp>
      <p:sp>
        <p:nvSpPr>
          <p:cNvPr id="3" name="Content Placeholder 2"/>
          <p:cNvSpPr>
            <a:spLocks noGrp="1"/>
          </p:cNvSpPr>
          <p:nvPr>
            <p:ph idx="1"/>
          </p:nvPr>
        </p:nvSpPr>
        <p:spPr>
          <a:xfrm>
            <a:off x="457200" y="1916832"/>
            <a:ext cx="8363272" cy="4500500"/>
          </a:xfrm>
        </p:spPr>
        <p:txBody>
          <a:bodyPr/>
          <a:lstStyle/>
          <a:p>
            <a:r>
              <a:rPr lang="en-GB" sz="2900" dirty="0"/>
              <a:t>It is now well understood that whether a complex proposition is logically provable will often depend on things like order, bracketing, and scope, not on the nature of the specific relations involved.  The first of the formulae below is demonstrable, the second is not, but they contain exactly the same relations:</a:t>
            </a:r>
          </a:p>
          <a:p>
            <a:pPr marL="457200" lvl="1" indent="0">
              <a:spcBef>
                <a:spcPts val="1200"/>
              </a:spcBef>
              <a:buNone/>
            </a:pPr>
            <a:r>
              <a:rPr lang="en-GB" sz="2600" dirty="0"/>
              <a:t>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y</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      </a:t>
            </a:r>
            <a:r>
              <a:rPr lang="en-GB" sz="3000" i="1" dirty="0">
                <a:latin typeface="Times New Roman" panose="02020603050405020304" pitchFamily="18" charset="0"/>
                <a:cs typeface="Times New Roman" panose="02020603050405020304" pitchFamily="18" charset="0"/>
                <a:sym typeface="Symbol" panose="05050102010706020507" pitchFamily="18" charset="2"/>
              </a:rPr>
              <a:t>y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err="1">
                <a:latin typeface="Times New Roman" panose="02020603050405020304" pitchFamily="18" charset="0"/>
                <a:cs typeface="Times New Roman" panose="02020603050405020304" pitchFamily="18" charset="0"/>
                <a:sym typeface="Symbol" panose="05050102010706020507" pitchFamily="18" charset="2"/>
              </a:rPr>
              <a:t>Bxy</a:t>
            </a:r>
            <a:r>
              <a:rPr lang="en-GB" sz="3000">
                <a:latin typeface="Times New Roman" panose="02020603050405020304" pitchFamily="18" charset="0"/>
                <a:cs typeface="Times New Roman" panose="02020603050405020304" pitchFamily="18" charset="0"/>
                <a:sym typeface="Symbol" panose="05050102010706020507" pitchFamily="18" charset="2"/>
              </a:rPr>
              <a:t>)	</a:t>
            </a:r>
            <a:r>
              <a:rPr lang="en-GB" sz="3000" b="1">
                <a:solidFill>
                  <a:srgbClr val="92D050"/>
                </a:solidFill>
                <a:latin typeface="Times New Roman" panose="02020603050405020304" pitchFamily="18" charset="0"/>
                <a:cs typeface="Times New Roman" panose="02020603050405020304" pitchFamily="18" charset="0"/>
                <a:sym typeface="Wingdings" panose="05000000000000000000" pitchFamily="2" charset="2"/>
              </a:rPr>
              <a:t></a:t>
            </a:r>
            <a:endParaRPr lang="en-GB" sz="3000" b="1" dirty="0">
              <a:solidFill>
                <a:srgbClr val="92D050"/>
              </a:solidFill>
              <a:latin typeface="Times New Roman" panose="02020603050405020304" pitchFamily="18" charset="0"/>
              <a:cs typeface="Times New Roman" panose="02020603050405020304" pitchFamily="18" charset="0"/>
            </a:endParaRPr>
          </a:p>
          <a:p>
            <a:pPr marL="457200" lvl="1" indent="0">
              <a:buNone/>
            </a:pP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a:latin typeface="Times New Roman" panose="02020603050405020304" pitchFamily="18" charset="0"/>
                <a:cs typeface="Times New Roman" panose="02020603050405020304" pitchFamily="18" charset="0"/>
                <a:sym typeface="Symbol" panose="05050102010706020507" pitchFamily="18" charset="2"/>
              </a:rPr>
              <a:t>y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   </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a:latin typeface="Times New Roman" panose="02020603050405020304" pitchFamily="18" charset="0"/>
                <a:cs typeface="Times New Roman" panose="02020603050405020304" pitchFamily="18" charset="0"/>
                <a:sym typeface="Symbol" panose="05050102010706020507" pitchFamily="18" charset="2"/>
              </a:rPr>
              <a:t>x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y</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err="1">
                <a:latin typeface="Times New Roman" panose="02020603050405020304" pitchFamily="18" charset="0"/>
                <a:cs typeface="Times New Roman" panose="02020603050405020304" pitchFamily="18" charset="0"/>
                <a:sym typeface="Symbol" panose="05050102010706020507" pitchFamily="18" charset="2"/>
              </a:rPr>
              <a:t>Bxy</a:t>
            </a:r>
            <a:r>
              <a:rPr lang="en-GB" sz="3000">
                <a:latin typeface="Times New Roman" panose="02020603050405020304" pitchFamily="18" charset="0"/>
                <a:cs typeface="Times New Roman" panose="02020603050405020304" pitchFamily="18" charset="0"/>
                <a:sym typeface="Symbol" panose="05050102010706020507" pitchFamily="18" charset="2"/>
              </a:rPr>
              <a:t>)	</a:t>
            </a:r>
            <a:r>
              <a:rPr lang="en-GB" sz="300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endParaRPr lang="en-GB" sz="3000" dirty="0">
              <a:solidFill>
                <a:srgbClr val="FF0000"/>
              </a:solidFill>
            </a:endParaRPr>
          </a:p>
        </p:txBody>
      </p:sp>
      <p:sp>
        <p:nvSpPr>
          <p:cNvPr id="4" name="Slide Number Placeholder 3"/>
          <p:cNvSpPr>
            <a:spLocks noGrp="1"/>
          </p:cNvSpPr>
          <p:nvPr>
            <p:ph type="sldNum" sz="quarter" idx="10"/>
          </p:nvPr>
        </p:nvSpPr>
        <p:spPr/>
        <p:txBody>
          <a:bodyPr/>
          <a:lstStyle/>
          <a:p>
            <a:fld id="{3616F46D-A470-4307-BD1A-3DE4FB9E5120}" type="slidenum">
              <a:rPr lang="en-US" smtClean="0"/>
              <a:pPr/>
              <a:t>101</a:t>
            </a:fld>
            <a:endParaRPr lang="en-US"/>
          </a:p>
        </p:txBody>
      </p:sp>
    </p:spTree>
    <p:extLst>
      <p:ext uri="{BB962C8B-B14F-4D97-AF65-F5344CB8AC3E}">
        <p14:creationId xmlns:p14="http://schemas.microsoft.com/office/powerpoint/2010/main" val="3370442220"/>
      </p:ext>
    </p:extLst>
  </p:cSld>
  <p:clrMapOvr>
    <a:masterClrMapping/>
  </p:clrMapOvr>
  <p:transition spd="med">
    <p:cove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04986C8-9B55-490B-98BB-3701C4236E15}" type="slidenum">
              <a:rPr lang="en-US"/>
              <a:pPr/>
              <a:t>102</a:t>
            </a:fld>
            <a:endParaRPr lang="en-US"/>
          </a:p>
        </p:txBody>
      </p:sp>
      <p:sp>
        <p:nvSpPr>
          <p:cNvPr id="890882" name="Rectangle 2"/>
          <p:cNvSpPr>
            <a:spLocks noGrp="1" noChangeArrowheads="1"/>
          </p:cNvSpPr>
          <p:nvPr>
            <p:ph type="title"/>
          </p:nvPr>
        </p:nvSpPr>
        <p:spPr>
          <a:xfrm>
            <a:off x="457200" y="277813"/>
            <a:ext cx="8229600" cy="810927"/>
          </a:xfrm>
        </p:spPr>
        <p:txBody>
          <a:bodyPr/>
          <a:lstStyle/>
          <a:p>
            <a:r>
              <a:rPr lang="en-GB" dirty="0"/>
              <a:t>The Source of Hume’s Mistake?</a:t>
            </a:r>
          </a:p>
        </p:txBody>
      </p:sp>
      <p:sp>
        <p:nvSpPr>
          <p:cNvPr id="890883" name="Rectangle 3"/>
          <p:cNvSpPr>
            <a:spLocks noGrp="1" noChangeArrowheads="1"/>
          </p:cNvSpPr>
          <p:nvPr>
            <p:ph type="body" idx="1"/>
          </p:nvPr>
        </p:nvSpPr>
        <p:spPr>
          <a:xfrm>
            <a:off x="457200" y="1268760"/>
            <a:ext cx="8363272" cy="5400600"/>
          </a:xfrm>
        </p:spPr>
        <p:txBody>
          <a:bodyPr/>
          <a:lstStyle/>
          <a:p>
            <a:r>
              <a:rPr lang="en-GB" sz="3000" dirty="0"/>
              <a:t>I suggest that Hume confused, when considering propositions about objects:</a:t>
            </a:r>
          </a:p>
          <a:p>
            <a:pPr lvl="1">
              <a:spcBef>
                <a:spcPts val="1200"/>
              </a:spcBef>
            </a:pPr>
            <a:r>
              <a:rPr lang="en-GB" sz="2700" dirty="0" err="1"/>
              <a:t>Supervenience</a:t>
            </a:r>
            <a:r>
              <a:rPr lang="en-GB" sz="2700" dirty="0"/>
              <a:t>:  </a:t>
            </a:r>
            <a:r>
              <a:rPr lang="en-GB" sz="2700" i="1" dirty="0"/>
              <a:t>what is implied by </a:t>
            </a:r>
            <a:r>
              <a:rPr lang="en-GB" sz="2700" i="1" u="sng" dirty="0"/>
              <a:t>the properties</a:t>
            </a:r>
            <a:r>
              <a:rPr lang="en-GB" sz="2700" i="1" dirty="0"/>
              <a:t> of the objects themselves</a:t>
            </a:r>
            <a:r>
              <a:rPr lang="en-GB" sz="2700" dirty="0"/>
              <a:t>, independently of their relative situation etc.</a:t>
            </a:r>
            <a:endParaRPr lang="en-US" sz="2700" dirty="0"/>
          </a:p>
          <a:p>
            <a:pPr lvl="1">
              <a:spcBef>
                <a:spcPts val="1200"/>
              </a:spcBef>
            </a:pPr>
            <a:r>
              <a:rPr lang="en-GB" sz="2700" dirty="0"/>
              <a:t>Analyticity:  </a:t>
            </a:r>
            <a:r>
              <a:rPr lang="en-GB" sz="2700" i="1" dirty="0"/>
              <a:t>what is implied by </a:t>
            </a:r>
            <a:r>
              <a:rPr lang="en-GB" sz="2700" i="1" u="sng" dirty="0"/>
              <a:t>our ideas</a:t>
            </a:r>
            <a:r>
              <a:rPr lang="en-GB" sz="2700" i="1" dirty="0"/>
              <a:t> (or impressions) of the objects themselves</a:t>
            </a:r>
            <a:r>
              <a:rPr lang="en-GB" sz="2700" dirty="0"/>
              <a:t>, independently of </a:t>
            </a:r>
            <a:r>
              <a:rPr lang="en-GB" sz="2700" i="1" dirty="0"/>
              <a:t>ideas about </a:t>
            </a:r>
            <a:r>
              <a:rPr lang="en-GB" sz="2700" dirty="0"/>
              <a:t>their situation etc.</a:t>
            </a:r>
          </a:p>
          <a:p>
            <a:pPr lvl="1">
              <a:spcBef>
                <a:spcPts val="1800"/>
              </a:spcBef>
              <a:buFontTx/>
              <a:buNone/>
            </a:pPr>
            <a:r>
              <a:rPr lang="en-GB" dirty="0"/>
              <a:t>	</a:t>
            </a:r>
            <a:r>
              <a:rPr lang="en-GB" sz="2500" i="1" dirty="0">
                <a:solidFill>
                  <a:srgbClr val="FF9999"/>
                </a:solidFill>
              </a:rPr>
              <a:t>(See Bennett 1971: 250‑6 and 2001: 242‑4;</a:t>
            </a:r>
            <a:br>
              <a:rPr lang="en-GB" sz="2500" i="1" dirty="0">
                <a:solidFill>
                  <a:srgbClr val="FF9999"/>
                </a:solidFill>
              </a:rPr>
            </a:br>
            <a:r>
              <a:rPr lang="en-GB" sz="2500" i="1" dirty="0">
                <a:solidFill>
                  <a:srgbClr val="FF9999"/>
                </a:solidFill>
              </a:rPr>
              <a:t>also Millican 2017: §3, which highlights Hume’s tendency to conflate objects and perceptions.</a:t>
            </a:r>
            <a:r>
              <a:rPr lang="en-US" sz="2500" i="1" dirty="0">
                <a:solidFill>
                  <a:srgbClr val="FF9999"/>
                </a:solidFill>
              </a:rPr>
              <a:t>)</a:t>
            </a:r>
            <a:endParaRPr lang="en-GB" sz="2500" i="1" dirty="0">
              <a:solidFill>
                <a:srgbClr val="FF9999"/>
              </a:solidFill>
            </a:endParaRPr>
          </a:p>
        </p:txBody>
      </p:sp>
    </p:spTree>
    <p:extLst>
      <p:ext uri="{BB962C8B-B14F-4D97-AF65-F5344CB8AC3E}">
        <p14:creationId xmlns:p14="http://schemas.microsoft.com/office/powerpoint/2010/main" val="3007117830"/>
      </p:ext>
    </p:extLst>
  </p:cSld>
  <p:clrMapOvr>
    <a:masterClrMapping/>
  </p:clrMapOvr>
  <p:transition spd="med">
    <p:cove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0B5B9-5E2A-A92C-127B-62A685885E70}"/>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0DDC1F44-C9C9-0F90-8998-D9D297EB04F0}"/>
              </a:ext>
            </a:extLst>
          </p:cNvPr>
          <p:cNvSpPr>
            <a:spLocks noGrp="1" noChangeArrowheads="1"/>
          </p:cNvSpPr>
          <p:nvPr>
            <p:ph type="ctrTitle"/>
          </p:nvPr>
        </p:nvSpPr>
        <p:spPr>
          <a:xfrm>
            <a:off x="179388" y="296863"/>
            <a:ext cx="4608512" cy="6300787"/>
          </a:xfrm>
        </p:spPr>
        <p:txBody>
          <a:bodyPr/>
          <a:lstStyle/>
          <a:p>
            <a:r>
              <a:rPr lang="en-GB"/>
              <a:t>3(</a:t>
            </a:r>
            <a:r>
              <a:rPr lang="en-GB" dirty="0"/>
              <a:t>d</a:t>
            </a:r>
            <a:r>
              <a:rPr lang="en-GB"/>
              <a:t>)</a:t>
            </a:r>
            <a:br>
              <a:rPr lang="en-GB" dirty="0"/>
            </a:br>
            <a:br>
              <a:rPr lang="en-GB"/>
            </a:br>
            <a:r>
              <a:rPr lang="en-GB"/>
              <a:t>Kinds of Evidence and Reasoning</a:t>
            </a:r>
            <a:endParaRPr lang="en-US" dirty="0"/>
          </a:p>
        </p:txBody>
      </p:sp>
      <p:pic>
        <p:nvPicPr>
          <p:cNvPr id="847875" name="Picture 3" descr="treatise1">
            <a:extLst>
              <a:ext uri="{FF2B5EF4-FFF2-40B4-BE49-F238E27FC236}">
                <a16:creationId xmlns:a16="http://schemas.microsoft.com/office/drawing/2014/main" id="{44F1C4DE-0A7D-9768-C616-055F9E131D0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610058500"/>
      </p:ext>
    </p:extLst>
  </p:cSld>
  <p:clrMapOvr>
    <a:masterClrMapping/>
  </p:clrMapOvr>
  <p:transition spd="med">
    <p:cove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2089078-390A-421C-AAFB-D6DB4CB3D3AB}" type="slidenum">
              <a:rPr lang="en-US" altLang="en-US"/>
              <a:pPr>
                <a:defRPr/>
              </a:pPr>
              <a:t>104</a:t>
            </a:fld>
            <a:endParaRPr lang="en-US" altLang="en-US"/>
          </a:p>
        </p:txBody>
      </p:sp>
      <p:sp>
        <p:nvSpPr>
          <p:cNvPr id="472066" name="Rectangle 2"/>
          <p:cNvSpPr>
            <a:spLocks noGrp="1" noChangeArrowheads="1"/>
          </p:cNvSpPr>
          <p:nvPr>
            <p:ph type="title"/>
          </p:nvPr>
        </p:nvSpPr>
        <p:spPr>
          <a:xfrm>
            <a:off x="179388" y="277813"/>
            <a:ext cx="8785225" cy="774923"/>
          </a:xfrm>
        </p:spPr>
        <p:txBody>
          <a:bodyPr/>
          <a:lstStyle/>
          <a:p>
            <a:pPr>
              <a:defRPr/>
            </a:pPr>
            <a:r>
              <a:rPr lang="en-GB" altLang="en-US" sz="4000"/>
              <a:t>“The Kinds of Evidence”</a:t>
            </a:r>
            <a:endParaRPr lang="en-GB" altLang="en-US" sz="4000" dirty="0"/>
          </a:p>
        </p:txBody>
      </p:sp>
      <p:sp>
        <p:nvSpPr>
          <p:cNvPr id="472067" name="Rectangle 3"/>
          <p:cNvSpPr>
            <a:spLocks noGrp="1" noChangeArrowheads="1"/>
          </p:cNvSpPr>
          <p:nvPr>
            <p:ph type="body" idx="1"/>
          </p:nvPr>
        </p:nvSpPr>
        <p:spPr>
          <a:xfrm>
            <a:off x="323850" y="1340768"/>
            <a:ext cx="8569325" cy="5256882"/>
          </a:xfrm>
        </p:spPr>
        <p:txBody>
          <a:bodyPr/>
          <a:lstStyle/>
          <a:p>
            <a:pPr marL="400050" lvl="1" indent="0">
              <a:spcBef>
                <a:spcPts val="600"/>
              </a:spcBef>
              <a:buFontTx/>
              <a:buNone/>
              <a:defRPr/>
            </a:pPr>
            <a:r>
              <a:rPr lang="en-GB" altLang="en-US" sz="3000" dirty="0"/>
              <a:t>“It is common for Philosophers to distinguish the Kinds of Evidence into </a:t>
            </a:r>
            <a:r>
              <a:rPr lang="en-GB" altLang="en-US" sz="3000" i="1" dirty="0">
                <a:solidFill>
                  <a:srgbClr val="FF9999"/>
                </a:solidFill>
              </a:rPr>
              <a:t>intuitive</a:t>
            </a:r>
            <a:r>
              <a:rPr lang="en-GB" altLang="en-US" sz="3000" dirty="0"/>
              <a:t>, </a:t>
            </a:r>
            <a:r>
              <a:rPr lang="en-GB" altLang="en-US" sz="3000" i="1" dirty="0">
                <a:solidFill>
                  <a:srgbClr val="FF9999"/>
                </a:solidFill>
              </a:rPr>
              <a:t>demonstrative</a:t>
            </a:r>
            <a:r>
              <a:rPr lang="en-GB" altLang="en-US" sz="3000" dirty="0"/>
              <a:t>, </a:t>
            </a:r>
            <a:r>
              <a:rPr lang="en-GB" altLang="en-US" sz="3000" i="1" dirty="0">
                <a:solidFill>
                  <a:srgbClr val="FF9999"/>
                </a:solidFill>
              </a:rPr>
              <a:t>sensible</a:t>
            </a:r>
            <a:r>
              <a:rPr lang="en-GB" altLang="en-US" sz="3000" dirty="0"/>
              <a:t>, </a:t>
            </a:r>
            <a:r>
              <a:rPr lang="en-GB" altLang="en-US" sz="3000" i="1" dirty="0"/>
              <a:t>and </a:t>
            </a:r>
            <a:r>
              <a:rPr lang="en-GB" altLang="en-US" sz="3000" i="1" dirty="0">
                <a:solidFill>
                  <a:srgbClr val="FF9999"/>
                </a:solidFill>
              </a:rPr>
              <a:t>moral</a:t>
            </a:r>
            <a:r>
              <a:rPr lang="en-GB" altLang="en-US" sz="3000" i="1" dirty="0"/>
              <a:t>”</a:t>
            </a:r>
            <a:r>
              <a:rPr lang="en-GB" altLang="en-US" sz="3000" dirty="0"/>
              <a:t>.</a:t>
            </a:r>
          </a:p>
          <a:p>
            <a:pPr marL="400050" lvl="1" indent="0" algn="r">
              <a:spcBef>
                <a:spcPts val="1200"/>
              </a:spcBef>
              <a:buFontTx/>
              <a:buNone/>
              <a:defRPr/>
            </a:pPr>
            <a:r>
              <a:rPr lang="en-GB" altLang="en-US" sz="2500" dirty="0"/>
              <a:t>	  (Hume, </a:t>
            </a:r>
            <a:r>
              <a:rPr lang="en-GB" altLang="en-US" sz="2500" i="1" dirty="0"/>
              <a:t>Letter from a Gentleman</a:t>
            </a:r>
            <a:r>
              <a:rPr lang="en-GB" altLang="en-US" sz="2500" dirty="0"/>
              <a:t>, 1745, para. 26)</a:t>
            </a:r>
          </a:p>
          <a:p>
            <a:pPr marL="400050" lvl="1" indent="0">
              <a:buFontTx/>
              <a:buNone/>
              <a:defRPr/>
            </a:pPr>
            <a:endParaRPr lang="en-GB" altLang="en-US" sz="1600" dirty="0"/>
          </a:p>
          <a:p>
            <a:pPr lvl="1">
              <a:defRPr/>
            </a:pPr>
            <a:r>
              <a:rPr lang="en-GB" altLang="en-US" sz="2700" dirty="0"/>
              <a:t>By </a:t>
            </a:r>
            <a:r>
              <a:rPr lang="en-GB" altLang="en-US" sz="2700" i="1" dirty="0">
                <a:solidFill>
                  <a:srgbClr val="FF9999"/>
                </a:solidFill>
              </a:rPr>
              <a:t>intuition</a:t>
            </a:r>
            <a:r>
              <a:rPr lang="en-GB" altLang="en-US" sz="2700" dirty="0"/>
              <a:t>, Hume means immediate self-evidence: the way we know that something is identical with itself, or that 2 is greater than 1.</a:t>
            </a:r>
          </a:p>
          <a:p>
            <a:pPr lvl="1">
              <a:spcBef>
                <a:spcPts val="1200"/>
              </a:spcBef>
              <a:defRPr/>
            </a:pPr>
            <a:r>
              <a:rPr lang="en-GB" altLang="en-US" sz="2700" i="1" dirty="0">
                <a:solidFill>
                  <a:srgbClr val="FF9999"/>
                </a:solidFill>
              </a:rPr>
              <a:t>Sensible</a:t>
            </a:r>
            <a:r>
              <a:rPr lang="en-GB" altLang="en-US" sz="2700" dirty="0"/>
              <a:t> evidence means </a:t>
            </a:r>
            <a:r>
              <a:rPr lang="en-GB" altLang="en-US" sz="2700" i="1" dirty="0"/>
              <a:t>from the senses</a:t>
            </a:r>
            <a:r>
              <a:rPr lang="en-GB" altLang="en-US" sz="2700" dirty="0"/>
              <a:t>.</a:t>
            </a:r>
          </a:p>
          <a:p>
            <a:pPr lvl="1">
              <a:spcBef>
                <a:spcPts val="1200"/>
              </a:spcBef>
              <a:defRPr/>
            </a:pPr>
            <a:r>
              <a:rPr lang="en-GB" altLang="en-US" sz="2700" i="1" dirty="0">
                <a:solidFill>
                  <a:srgbClr val="FF9999"/>
                </a:solidFill>
              </a:rPr>
              <a:t>Demonstrative</a:t>
            </a:r>
            <a:r>
              <a:rPr lang="en-GB" altLang="en-US" sz="2700" dirty="0">
                <a:solidFill>
                  <a:srgbClr val="FF9999"/>
                </a:solidFill>
              </a:rPr>
              <a:t> </a:t>
            </a:r>
            <a:r>
              <a:rPr lang="en-GB" altLang="en-US" sz="2700" dirty="0"/>
              <a:t>and </a:t>
            </a:r>
            <a:r>
              <a:rPr lang="en-GB" altLang="en-US" sz="2700" i="1" dirty="0">
                <a:solidFill>
                  <a:srgbClr val="FF9999"/>
                </a:solidFill>
              </a:rPr>
              <a:t>moral</a:t>
            </a:r>
            <a:r>
              <a:rPr lang="en-GB" altLang="en-US" sz="2700" dirty="0"/>
              <a:t> (or </a:t>
            </a:r>
            <a:r>
              <a:rPr lang="en-GB" altLang="en-US" sz="2700" i="1" dirty="0">
                <a:solidFill>
                  <a:srgbClr val="FF9999"/>
                </a:solidFill>
              </a:rPr>
              <a:t>probable</a:t>
            </a:r>
            <a:r>
              <a:rPr lang="en-GB" altLang="en-US" sz="2700" dirty="0"/>
              <a:t>) reasoning are types of inference identified by John Locke …</a:t>
            </a:r>
          </a:p>
        </p:txBody>
      </p:sp>
    </p:spTree>
    <p:extLst>
      <p:ext uri="{BB962C8B-B14F-4D97-AF65-F5344CB8AC3E}">
        <p14:creationId xmlns:p14="http://schemas.microsoft.com/office/powerpoint/2010/main" val="2383813983"/>
      </p:ext>
    </p:extLst>
  </p:cSld>
  <p:clrMapOvr>
    <a:masterClrMapping/>
  </p:clrMapOvr>
  <p:transition spd="med">
    <p:cove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94ABF9B-12AC-4E0F-B64C-F888AA29912D}" type="slidenum">
              <a:rPr lang="en-US" altLang="en-US"/>
              <a:pPr>
                <a:defRPr/>
              </a:pPr>
              <a:t>105</a:t>
            </a:fld>
            <a:endParaRPr lang="en-US" altLang="en-US"/>
          </a:p>
        </p:txBody>
      </p:sp>
      <p:sp>
        <p:nvSpPr>
          <p:cNvPr id="470018" name="Rectangle 2"/>
          <p:cNvSpPr>
            <a:spLocks noGrp="1" noChangeArrowheads="1"/>
          </p:cNvSpPr>
          <p:nvPr>
            <p:ph type="title"/>
          </p:nvPr>
        </p:nvSpPr>
        <p:spPr>
          <a:xfrm>
            <a:off x="457200" y="277813"/>
            <a:ext cx="8229600" cy="774923"/>
          </a:xfrm>
        </p:spPr>
        <p:txBody>
          <a:bodyPr/>
          <a:lstStyle/>
          <a:p>
            <a:pPr>
              <a:defRPr/>
            </a:pPr>
            <a:r>
              <a:rPr lang="en-GB" altLang="en-US" dirty="0"/>
              <a:t>Locke’s Account of Reasoning</a:t>
            </a:r>
          </a:p>
        </p:txBody>
      </p:sp>
      <p:sp>
        <p:nvSpPr>
          <p:cNvPr id="470019" name="Rectangle 3"/>
          <p:cNvSpPr>
            <a:spLocks noGrp="1" noChangeArrowheads="1"/>
          </p:cNvSpPr>
          <p:nvPr>
            <p:ph type="body" idx="1"/>
          </p:nvPr>
        </p:nvSpPr>
        <p:spPr>
          <a:xfrm>
            <a:off x="250825" y="1340769"/>
            <a:ext cx="8713788" cy="5256882"/>
          </a:xfrm>
        </p:spPr>
        <p:txBody>
          <a:bodyPr/>
          <a:lstStyle/>
          <a:p>
            <a:pPr>
              <a:defRPr/>
            </a:pPr>
            <a:r>
              <a:rPr lang="en-GB" altLang="en-US" sz="3000" dirty="0"/>
              <a:t>In </a:t>
            </a:r>
            <a:r>
              <a:rPr lang="en-GB" altLang="en-US" sz="3000" i="1" dirty="0">
                <a:solidFill>
                  <a:srgbClr val="FF9999"/>
                </a:solidFill>
              </a:rPr>
              <a:t>demonstrative reasoning</a:t>
            </a:r>
            <a:r>
              <a:rPr lang="en-GB" altLang="en-US" sz="3000" dirty="0"/>
              <a:t>, each link in the inferential chain is “intuitively” certain.</a:t>
            </a:r>
          </a:p>
          <a:p>
            <a:pPr lvl="1">
              <a:defRPr/>
            </a:pPr>
            <a:r>
              <a:rPr lang="en-GB" altLang="en-US" sz="2600" dirty="0"/>
              <a:t>Characteristic of mathematical reasoning.</a:t>
            </a:r>
          </a:p>
          <a:p>
            <a:pPr lvl="1">
              <a:defRPr/>
            </a:pPr>
            <a:r>
              <a:rPr lang="en-GB" altLang="en-US" sz="2600" dirty="0"/>
              <a:t>Locke often cites the proof that a triangle’s angles sum to two right angles (</a:t>
            </a:r>
            <a:r>
              <a:rPr lang="en-GB" altLang="en-US" sz="2600" i="1" dirty="0"/>
              <a:t>Essay</a:t>
            </a:r>
            <a:r>
              <a:rPr lang="en-GB" altLang="en-US" sz="2600" dirty="0"/>
              <a:t> IV i 2, IV xv 1 etc.):</a:t>
            </a:r>
          </a:p>
          <a:p>
            <a:pPr marL="457200" lvl="1" indent="0">
              <a:spcBef>
                <a:spcPts val="1200"/>
              </a:spcBef>
              <a:buFontTx/>
              <a:buNone/>
              <a:defRPr/>
            </a:pPr>
            <a:r>
              <a:rPr lang="en-GB" altLang="en-US" sz="2400" dirty="0"/>
              <a:t>	A = E</a:t>
            </a:r>
          </a:p>
          <a:p>
            <a:pPr marL="457200" lvl="1" indent="0">
              <a:buFontTx/>
              <a:buNone/>
              <a:defRPr/>
            </a:pPr>
            <a:r>
              <a:rPr lang="en-GB" altLang="en-US" sz="2400" dirty="0"/>
              <a:t>	B = D</a:t>
            </a:r>
          </a:p>
          <a:p>
            <a:pPr marL="457200" lvl="1" indent="0">
              <a:buFontTx/>
              <a:buNone/>
              <a:defRPr/>
            </a:pPr>
            <a:r>
              <a:rPr lang="en-GB" altLang="en-US" sz="2400" dirty="0">
                <a:sym typeface="Symbol"/>
              </a:rPr>
              <a:t>	A + B + C = E + D + C</a:t>
            </a:r>
            <a:endParaRPr lang="en-GB" altLang="en-US" sz="2400" dirty="0"/>
          </a:p>
          <a:p>
            <a:pPr marL="0" indent="0">
              <a:buFont typeface="Wingdings" pitchFamily="2" charset="2"/>
              <a:buNone/>
              <a:defRPr/>
            </a:pPr>
            <a:endParaRPr lang="en-GB" altLang="en-US" sz="3000" dirty="0"/>
          </a:p>
          <a:p>
            <a:pPr lvl="1">
              <a:defRPr/>
            </a:pPr>
            <a:r>
              <a:rPr lang="en-GB" altLang="en-US" sz="2600"/>
              <a:t>Hume too calls this “demonstrative”, but also (in the </a:t>
            </a:r>
            <a:r>
              <a:rPr lang="en-GB" altLang="en-US" sz="2600" i="1"/>
              <a:t>Enquiry</a:t>
            </a:r>
            <a:r>
              <a:rPr lang="en-GB" altLang="en-US" sz="2600"/>
              <a:t>) “</a:t>
            </a:r>
            <a:r>
              <a:rPr lang="en-GB" altLang="en-US" sz="2600" i="1" dirty="0">
                <a:solidFill>
                  <a:srgbClr val="FF9999"/>
                </a:solidFill>
              </a:rPr>
              <a:t>reasoning concerning relations of </a:t>
            </a:r>
            <a:r>
              <a:rPr lang="en-GB" altLang="en-US" sz="2600" i="1">
                <a:solidFill>
                  <a:srgbClr val="FF9999"/>
                </a:solidFill>
              </a:rPr>
              <a:t>ideas</a:t>
            </a:r>
            <a:r>
              <a:rPr lang="en-GB" altLang="en-US" sz="2600"/>
              <a:t>”.</a:t>
            </a:r>
            <a:endParaRPr lang="en-GB" altLang="en-US" sz="2600" dirty="0"/>
          </a:p>
        </p:txBody>
      </p:sp>
      <p:cxnSp>
        <p:nvCxnSpPr>
          <p:cNvPr id="13317" name="Straight Connector 2"/>
          <p:cNvCxnSpPr>
            <a:cxnSpLocks noChangeShapeType="1"/>
          </p:cNvCxnSpPr>
          <p:nvPr/>
        </p:nvCxnSpPr>
        <p:spPr bwMode="auto">
          <a:xfrm>
            <a:off x="4716463" y="5237981"/>
            <a:ext cx="3671887" cy="0"/>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8" name="Straight Connector 5"/>
          <p:cNvCxnSpPr>
            <a:cxnSpLocks noChangeShapeType="1"/>
          </p:cNvCxnSpPr>
          <p:nvPr/>
        </p:nvCxnSpPr>
        <p:spPr bwMode="auto">
          <a:xfrm flipV="1">
            <a:off x="5219700" y="3933056"/>
            <a:ext cx="2376488" cy="1295400"/>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9" name="Straight Connector 7"/>
          <p:cNvCxnSpPr>
            <a:cxnSpLocks noChangeShapeType="1"/>
          </p:cNvCxnSpPr>
          <p:nvPr/>
        </p:nvCxnSpPr>
        <p:spPr bwMode="auto">
          <a:xfrm>
            <a:off x="6659563" y="4436293"/>
            <a:ext cx="288925" cy="792163"/>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0" name="Straight Arrow Connector 11"/>
          <p:cNvCxnSpPr>
            <a:cxnSpLocks noChangeShapeType="1"/>
          </p:cNvCxnSpPr>
          <p:nvPr/>
        </p:nvCxnSpPr>
        <p:spPr bwMode="auto">
          <a:xfrm flipV="1">
            <a:off x="5219700" y="4796656"/>
            <a:ext cx="792163" cy="431800"/>
          </a:xfrm>
          <a:prstGeom prst="straightConnector1">
            <a:avLst/>
          </a:prstGeom>
          <a:noFill/>
          <a:ln w="12700" cap="sq" algn="ctr">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1" name="Straight Connector 17"/>
          <p:cNvCxnSpPr>
            <a:cxnSpLocks noChangeShapeType="1"/>
          </p:cNvCxnSpPr>
          <p:nvPr/>
        </p:nvCxnSpPr>
        <p:spPr bwMode="auto">
          <a:xfrm flipV="1">
            <a:off x="6948488" y="4436293"/>
            <a:ext cx="1439862" cy="792163"/>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2" name="Straight Arrow Connector 18"/>
          <p:cNvCxnSpPr>
            <a:cxnSpLocks noChangeShapeType="1"/>
          </p:cNvCxnSpPr>
          <p:nvPr/>
        </p:nvCxnSpPr>
        <p:spPr bwMode="auto">
          <a:xfrm flipV="1">
            <a:off x="6948488" y="4796656"/>
            <a:ext cx="792162" cy="431800"/>
          </a:xfrm>
          <a:prstGeom prst="straightConnector1">
            <a:avLst/>
          </a:prstGeom>
          <a:noFill/>
          <a:ln w="12700" cap="sq" algn="ctr">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23" name="TextBox 26"/>
          <p:cNvSpPr txBox="1">
            <a:spLocks noChangeArrowheads="1"/>
          </p:cNvSpPr>
          <p:nvPr/>
        </p:nvSpPr>
        <p:spPr bwMode="auto">
          <a:xfrm>
            <a:off x="5508625" y="4941118"/>
            <a:ext cx="323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A</a:t>
            </a:r>
          </a:p>
        </p:txBody>
      </p:sp>
      <p:sp>
        <p:nvSpPr>
          <p:cNvPr id="13324" name="TextBox 27"/>
          <p:cNvSpPr txBox="1">
            <a:spLocks noChangeArrowheads="1"/>
          </p:cNvSpPr>
          <p:nvPr/>
        </p:nvSpPr>
        <p:spPr bwMode="auto">
          <a:xfrm>
            <a:off x="6443663" y="4436293"/>
            <a:ext cx="323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B</a:t>
            </a:r>
          </a:p>
        </p:txBody>
      </p:sp>
      <p:sp>
        <p:nvSpPr>
          <p:cNvPr id="13325" name="TextBox 28"/>
          <p:cNvSpPr txBox="1">
            <a:spLocks noChangeArrowheads="1"/>
          </p:cNvSpPr>
          <p:nvPr/>
        </p:nvSpPr>
        <p:spPr bwMode="auto">
          <a:xfrm>
            <a:off x="6588125" y="4942706"/>
            <a:ext cx="323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C</a:t>
            </a:r>
          </a:p>
        </p:txBody>
      </p:sp>
      <p:sp>
        <p:nvSpPr>
          <p:cNvPr id="13326" name="TextBox 29"/>
          <p:cNvSpPr txBox="1">
            <a:spLocks noChangeArrowheads="1"/>
          </p:cNvSpPr>
          <p:nvPr/>
        </p:nvSpPr>
        <p:spPr bwMode="auto">
          <a:xfrm>
            <a:off x="6875463" y="4818881"/>
            <a:ext cx="3254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D</a:t>
            </a:r>
          </a:p>
        </p:txBody>
      </p:sp>
      <p:sp>
        <p:nvSpPr>
          <p:cNvPr id="13327" name="TextBox 30"/>
          <p:cNvSpPr txBox="1">
            <a:spLocks noChangeArrowheads="1"/>
          </p:cNvSpPr>
          <p:nvPr/>
        </p:nvSpPr>
        <p:spPr bwMode="auto">
          <a:xfrm>
            <a:off x="7308850" y="4941118"/>
            <a:ext cx="323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E</a:t>
            </a:r>
          </a:p>
        </p:txBody>
      </p:sp>
    </p:spTree>
    <p:extLst>
      <p:ext uri="{BB962C8B-B14F-4D97-AF65-F5344CB8AC3E}">
        <p14:creationId xmlns:p14="http://schemas.microsoft.com/office/powerpoint/2010/main" val="1967722716"/>
      </p:ext>
    </p:extLst>
  </p:cSld>
  <p:clrMapOvr>
    <a:masterClrMapping/>
  </p:clrMapOvr>
  <p:transition spd="med">
    <p:cove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163177A-F406-4E17-B0E3-9955816FC900}" type="slidenum">
              <a:rPr lang="en-US" altLang="en-US"/>
              <a:pPr>
                <a:defRPr/>
              </a:pPr>
              <a:t>106</a:t>
            </a:fld>
            <a:endParaRPr lang="en-US" altLang="en-US"/>
          </a:p>
        </p:txBody>
      </p:sp>
      <p:sp>
        <p:nvSpPr>
          <p:cNvPr id="470019" name="Rectangle 3"/>
          <p:cNvSpPr>
            <a:spLocks noGrp="1" noChangeArrowheads="1"/>
          </p:cNvSpPr>
          <p:nvPr>
            <p:ph type="body" idx="1"/>
          </p:nvPr>
        </p:nvSpPr>
        <p:spPr>
          <a:xfrm>
            <a:off x="323850" y="333375"/>
            <a:ext cx="8569325" cy="6191250"/>
          </a:xfrm>
        </p:spPr>
        <p:txBody>
          <a:bodyPr/>
          <a:lstStyle/>
          <a:p>
            <a:pPr>
              <a:spcBef>
                <a:spcPts val="1200"/>
              </a:spcBef>
              <a:defRPr/>
            </a:pPr>
            <a:r>
              <a:rPr lang="en-GB" altLang="en-US" sz="3000" dirty="0"/>
              <a:t>In </a:t>
            </a:r>
            <a:r>
              <a:rPr lang="en-GB" altLang="en-US" sz="3000" i="1" dirty="0">
                <a:solidFill>
                  <a:srgbClr val="FF9999"/>
                </a:solidFill>
              </a:rPr>
              <a:t>probable reasoning</a:t>
            </a:r>
            <a:r>
              <a:rPr lang="en-GB" altLang="en-US" sz="3000" dirty="0"/>
              <a:t>, [some or all] links in the inferential chain are merely probable.</a:t>
            </a:r>
          </a:p>
          <a:p>
            <a:pPr marL="857250" lvl="2" indent="0">
              <a:spcBef>
                <a:spcPts val="1200"/>
              </a:spcBef>
              <a:buFont typeface="Wingdings" pitchFamily="2" charset="2"/>
              <a:buNone/>
              <a:defRPr/>
            </a:pPr>
            <a:r>
              <a:rPr lang="en-GB" altLang="en-US" dirty="0"/>
              <a:t>“Tell a Country Gentlewoman, that the Wind is South-West, and the Weather louring, and like to rain, and she will easily understand, ’tis not safe for her to go abroad thin clad, in such a day, after a Fever: she clearly sees the probable Connexion of all these, </a:t>
            </a:r>
            <a:r>
              <a:rPr lang="en-GB" altLang="en-US" i="1" dirty="0"/>
              <a:t>viz.</a:t>
            </a:r>
            <a:r>
              <a:rPr lang="en-GB" altLang="en-US" dirty="0"/>
              <a:t> South-West-Wind, and Clouds, Rain, wetting, taking Cold, Relapse, and danger of Death …”  (Locke, </a:t>
            </a:r>
            <a:r>
              <a:rPr lang="en-GB" altLang="en-US" i="1" dirty="0"/>
              <a:t>Essay</a:t>
            </a:r>
            <a:r>
              <a:rPr lang="en-GB" altLang="en-US" dirty="0"/>
              <a:t> IV xvii 4)</a:t>
            </a:r>
          </a:p>
          <a:p>
            <a:pPr lvl="1">
              <a:defRPr/>
            </a:pPr>
            <a:r>
              <a:rPr lang="en-GB" altLang="en-US" sz="2600" dirty="0"/>
              <a:t>Hume’s </a:t>
            </a:r>
            <a:r>
              <a:rPr lang="en-GB" altLang="en-US" sz="2600" i="1"/>
              <a:t>Enquiry </a:t>
            </a:r>
            <a:r>
              <a:rPr lang="en-GB" altLang="en-US" sz="2600"/>
              <a:t>mainly calls </a:t>
            </a:r>
            <a:r>
              <a:rPr lang="en-GB" altLang="en-US" sz="2600" dirty="0"/>
              <a:t>this “</a:t>
            </a:r>
            <a:r>
              <a:rPr lang="en-GB" altLang="en-US" sz="2600" i="1" dirty="0">
                <a:solidFill>
                  <a:srgbClr val="FF9999"/>
                </a:solidFill>
              </a:rPr>
              <a:t>moral reasoning</a:t>
            </a:r>
            <a:r>
              <a:rPr lang="en-GB" altLang="en-US" sz="2600"/>
              <a:t>” or </a:t>
            </a:r>
            <a:r>
              <a:rPr lang="en-GB" altLang="en-US" sz="2600" dirty="0"/>
              <a:t>“</a:t>
            </a:r>
            <a:r>
              <a:rPr lang="en-GB" altLang="en-US" sz="2600" i="1" dirty="0">
                <a:solidFill>
                  <a:srgbClr val="FF9999"/>
                </a:solidFill>
              </a:rPr>
              <a:t>reasoning concerning matter of fact and existence</a:t>
            </a:r>
            <a:r>
              <a:rPr lang="en-GB" altLang="en-US" sz="2600" dirty="0"/>
              <a:t>” (we can say </a:t>
            </a:r>
            <a:r>
              <a:rPr lang="en-GB" altLang="en-US" sz="2600" dirty="0">
                <a:solidFill>
                  <a:schemeClr val="tx2"/>
                </a:solidFill>
              </a:rPr>
              <a:t>“</a:t>
            </a:r>
            <a:r>
              <a:rPr lang="en-GB" altLang="en-US" sz="2600" i="1" u="sng" dirty="0"/>
              <a:t>factual inference</a:t>
            </a:r>
            <a:r>
              <a:rPr lang="en-GB" altLang="en-US" sz="2600" dirty="0">
                <a:solidFill>
                  <a:schemeClr val="tx2"/>
                </a:solidFill>
              </a:rPr>
              <a:t>” for short).</a:t>
            </a:r>
            <a:endParaRPr lang="en-GB" altLang="en-US" sz="2600" dirty="0">
              <a:solidFill>
                <a:srgbClr val="FF9999"/>
              </a:solidFill>
            </a:endParaRPr>
          </a:p>
          <a:p>
            <a:pPr>
              <a:spcBef>
                <a:spcPts val="1200"/>
              </a:spcBef>
              <a:defRPr/>
            </a:pPr>
            <a:r>
              <a:rPr lang="en-GB" altLang="en-US" sz="3000" dirty="0"/>
              <a:t>For Locke, </a:t>
            </a:r>
            <a:r>
              <a:rPr lang="en-GB" altLang="en-US" sz="3000" i="1" dirty="0"/>
              <a:t>both</a:t>
            </a:r>
            <a:r>
              <a:rPr lang="en-GB" altLang="en-US" sz="3000" dirty="0"/>
              <a:t> types of reasoning involve rational </a:t>
            </a:r>
            <a:r>
              <a:rPr lang="en-GB" altLang="en-US" sz="3000" i="1" dirty="0"/>
              <a:t>perception</a:t>
            </a:r>
            <a:r>
              <a:rPr lang="en-GB" altLang="en-US" sz="3000" dirty="0"/>
              <a:t> of the links (</a:t>
            </a:r>
            <a:r>
              <a:rPr lang="en-GB" altLang="en-US" sz="3000" i="1" dirty="0"/>
              <a:t>Essay</a:t>
            </a:r>
            <a:r>
              <a:rPr lang="en-GB" altLang="en-US" sz="3000" dirty="0"/>
              <a:t> IV xvii 2).</a:t>
            </a:r>
          </a:p>
        </p:txBody>
      </p:sp>
    </p:spTree>
    <p:extLst>
      <p:ext uri="{BB962C8B-B14F-4D97-AF65-F5344CB8AC3E}">
        <p14:creationId xmlns:p14="http://schemas.microsoft.com/office/powerpoint/2010/main" val="3612882528"/>
      </p:ext>
    </p:extLst>
  </p:cSld>
  <p:clrMapOvr>
    <a:masterClrMapping/>
  </p:clrMapOvr>
  <p:transition spd="med">
    <p:cove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CAB4D-381A-F5EB-C73B-1A36C91F801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E32BCE-7ACF-C6DD-178C-9AA23B29139F}"/>
              </a:ext>
            </a:extLst>
          </p:cNvPr>
          <p:cNvSpPr>
            <a:spLocks noGrp="1"/>
          </p:cNvSpPr>
          <p:nvPr>
            <p:ph type="sldNum" sz="quarter" idx="10"/>
          </p:nvPr>
        </p:nvSpPr>
        <p:spPr/>
        <p:txBody>
          <a:bodyPr/>
          <a:lstStyle/>
          <a:p>
            <a:pPr>
              <a:defRPr/>
            </a:pPr>
            <a:fld id="{B94ABF9B-12AC-4E0F-B64C-F888AA29912D}" type="slidenum">
              <a:rPr lang="en-US" altLang="en-US"/>
              <a:pPr>
                <a:defRPr/>
              </a:pPr>
              <a:t>107</a:t>
            </a:fld>
            <a:endParaRPr lang="en-US" altLang="en-US"/>
          </a:p>
        </p:txBody>
      </p:sp>
      <p:sp>
        <p:nvSpPr>
          <p:cNvPr id="470018" name="Rectangle 2">
            <a:extLst>
              <a:ext uri="{FF2B5EF4-FFF2-40B4-BE49-F238E27FC236}">
                <a16:creationId xmlns:a16="http://schemas.microsoft.com/office/drawing/2014/main" id="{7EC8E8FD-334D-257A-8916-C2CB1B15C93C}"/>
              </a:ext>
            </a:extLst>
          </p:cNvPr>
          <p:cNvSpPr>
            <a:spLocks noGrp="1" noChangeArrowheads="1"/>
          </p:cNvSpPr>
          <p:nvPr>
            <p:ph type="title"/>
          </p:nvPr>
        </p:nvSpPr>
        <p:spPr>
          <a:xfrm>
            <a:off x="179513" y="205805"/>
            <a:ext cx="8785100" cy="774923"/>
          </a:xfrm>
        </p:spPr>
        <p:txBody>
          <a:bodyPr/>
          <a:lstStyle/>
          <a:p>
            <a:pPr>
              <a:defRPr/>
            </a:pPr>
            <a:r>
              <a:rPr lang="en-GB" altLang="en-US"/>
              <a:t>Hume on “Proof” and “Probability”</a:t>
            </a:r>
            <a:endParaRPr lang="en-GB" altLang="en-US" dirty="0"/>
          </a:p>
        </p:txBody>
      </p:sp>
      <p:sp>
        <p:nvSpPr>
          <p:cNvPr id="470019" name="Rectangle 3">
            <a:extLst>
              <a:ext uri="{FF2B5EF4-FFF2-40B4-BE49-F238E27FC236}">
                <a16:creationId xmlns:a16="http://schemas.microsoft.com/office/drawing/2014/main" id="{8ED36F77-14E1-CAA9-5A03-D55CA25C2B22}"/>
              </a:ext>
            </a:extLst>
          </p:cNvPr>
          <p:cNvSpPr>
            <a:spLocks noGrp="1" noChangeArrowheads="1"/>
          </p:cNvSpPr>
          <p:nvPr>
            <p:ph type="body" idx="1"/>
          </p:nvPr>
        </p:nvSpPr>
        <p:spPr>
          <a:xfrm>
            <a:off x="539552" y="1268462"/>
            <a:ext cx="8352928" cy="5256882"/>
          </a:xfrm>
        </p:spPr>
        <p:txBody>
          <a:bodyPr/>
          <a:lstStyle/>
          <a:p>
            <a:pPr>
              <a:defRPr/>
            </a:pPr>
            <a:r>
              <a:rPr lang="en-GB" altLang="en-US" sz="2700"/>
              <a:t>Within the broad category of Lockean “probable arguments”, Hume distinguishes between “proofs” and “probabilities” (</a:t>
            </a:r>
            <a:r>
              <a:rPr lang="en-GB" altLang="en-US" sz="2700" i="1"/>
              <a:t>T</a:t>
            </a:r>
            <a:r>
              <a:rPr lang="en-GB" altLang="en-US" sz="2700"/>
              <a:t> 1.3.11.2, </a:t>
            </a:r>
            <a:r>
              <a:rPr lang="en-GB" altLang="en-US" sz="2700" i="1"/>
              <a:t>E</a:t>
            </a:r>
            <a:r>
              <a:rPr lang="en-GB" altLang="en-US" sz="2700"/>
              <a:t> 6.0 n. 10, </a:t>
            </a:r>
            <a:r>
              <a:rPr lang="en-GB" altLang="en-US" sz="2700" i="1"/>
              <a:t>E </a:t>
            </a:r>
            <a:r>
              <a:rPr lang="en-GB" altLang="en-US" sz="2700"/>
              <a:t>10.4).</a:t>
            </a:r>
          </a:p>
          <a:p>
            <a:pPr lvl="1">
              <a:spcBef>
                <a:spcPts val="1200"/>
              </a:spcBef>
              <a:defRPr/>
            </a:pPr>
            <a:r>
              <a:rPr lang="en-GB" altLang="en-US" sz="2400"/>
              <a:t>A “proof” is an inference from </a:t>
            </a:r>
            <a:r>
              <a:rPr lang="en-GB" altLang="en-US" sz="2400" i="1" u="sng"/>
              <a:t>extensive</a:t>
            </a:r>
            <a:r>
              <a:rPr lang="en-GB" altLang="en-US" sz="2400"/>
              <a:t> and </a:t>
            </a:r>
            <a:r>
              <a:rPr lang="en-GB" altLang="en-US" sz="2400" i="1" u="sng"/>
              <a:t>entirely consistent</a:t>
            </a:r>
            <a:r>
              <a:rPr lang="en-GB" altLang="en-US" sz="2400"/>
              <a:t> experience, yielding inductive certainty.  (For example, I have previously seen a million </a:t>
            </a:r>
            <a:r>
              <a:rPr lang="en-GB" altLang="en-US" sz="2400" i="1"/>
              <a:t>A</a:t>
            </a:r>
            <a:r>
              <a:rPr lang="en-GB" altLang="en-US" sz="2400"/>
              <a:t>’s </a:t>
            </a:r>
            <a:r>
              <a:rPr lang="en-GB" altLang="en-US" sz="2400" i="1" u="sng"/>
              <a:t>all</a:t>
            </a:r>
            <a:r>
              <a:rPr lang="en-GB" altLang="en-US" sz="2400"/>
              <a:t> followed by </a:t>
            </a:r>
            <a:r>
              <a:rPr lang="en-GB" altLang="en-US" sz="2400" i="1"/>
              <a:t>B</a:t>
            </a:r>
            <a:r>
              <a:rPr lang="en-GB" altLang="en-US" sz="2400"/>
              <a:t>’s, then I see an </a:t>
            </a:r>
            <a:r>
              <a:rPr lang="en-GB" altLang="en-US" sz="2400" i="1"/>
              <a:t>A</a:t>
            </a:r>
            <a:r>
              <a:rPr lang="en-GB" altLang="en-US" sz="2400"/>
              <a:t> and predict a </a:t>
            </a:r>
            <a:r>
              <a:rPr lang="en-GB" altLang="en-US" sz="2400" i="1"/>
              <a:t>B.</a:t>
            </a:r>
            <a:r>
              <a:rPr lang="en-GB" altLang="en-US" sz="2400"/>
              <a:t>)</a:t>
            </a:r>
          </a:p>
          <a:p>
            <a:pPr lvl="1">
              <a:spcBef>
                <a:spcPts val="1200"/>
              </a:spcBef>
              <a:defRPr/>
            </a:pPr>
            <a:r>
              <a:rPr lang="en-GB" altLang="en-US" sz="2400"/>
              <a:t>A (mere) “probable argument” is an inference from </a:t>
            </a:r>
            <a:r>
              <a:rPr lang="en-GB" altLang="en-US" sz="2400" i="1" u="sng"/>
              <a:t>mixed</a:t>
            </a:r>
            <a:r>
              <a:rPr lang="en-GB" altLang="en-US" sz="2400"/>
              <a:t> experience, which therefore leaves some doubt.</a:t>
            </a:r>
          </a:p>
          <a:p>
            <a:pPr>
              <a:spcBef>
                <a:spcPts val="1800"/>
              </a:spcBef>
              <a:defRPr/>
            </a:pPr>
            <a:r>
              <a:rPr lang="en-GB" altLang="en-US" sz="2700"/>
              <a:t>This is why Hume in the </a:t>
            </a:r>
            <a:r>
              <a:rPr lang="en-GB" altLang="en-US" sz="2700" i="1"/>
              <a:t>Enquiry</a:t>
            </a:r>
            <a:r>
              <a:rPr lang="en-GB" altLang="en-US" sz="2700"/>
              <a:t> prefers the term “reasoning concerning matter of fact” (rather than “probable reasoning”) for the broader category.</a:t>
            </a:r>
            <a:endParaRPr lang="en-GB" altLang="en-US" sz="2700" dirty="0"/>
          </a:p>
        </p:txBody>
      </p:sp>
    </p:spTree>
    <p:extLst>
      <p:ext uri="{BB962C8B-B14F-4D97-AF65-F5344CB8AC3E}">
        <p14:creationId xmlns:p14="http://schemas.microsoft.com/office/powerpoint/2010/main" val="1802023097"/>
      </p:ext>
    </p:extLst>
  </p:cSld>
  <p:clrMapOvr>
    <a:masterClrMapping/>
  </p:clrMapOvr>
  <p:transition spd="med">
    <p:cove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8B1AF-08AD-3978-B314-49CF39A911B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1D8FE9-A8D5-5560-B728-ACBDF2F3AF89}"/>
              </a:ext>
            </a:extLst>
          </p:cNvPr>
          <p:cNvSpPr>
            <a:spLocks noGrp="1"/>
          </p:cNvSpPr>
          <p:nvPr>
            <p:ph type="sldNum" sz="quarter" idx="10"/>
          </p:nvPr>
        </p:nvSpPr>
        <p:spPr/>
        <p:txBody>
          <a:bodyPr/>
          <a:lstStyle/>
          <a:p>
            <a:pPr>
              <a:defRPr/>
            </a:pPr>
            <a:fld id="{B94ABF9B-12AC-4E0F-B64C-F888AA29912D}" type="slidenum">
              <a:rPr lang="en-US" altLang="en-US"/>
              <a:pPr>
                <a:defRPr/>
              </a:pPr>
              <a:t>108</a:t>
            </a:fld>
            <a:endParaRPr lang="en-US" altLang="en-US"/>
          </a:p>
        </p:txBody>
      </p:sp>
      <p:sp>
        <p:nvSpPr>
          <p:cNvPr id="470018" name="Rectangle 2">
            <a:extLst>
              <a:ext uri="{FF2B5EF4-FFF2-40B4-BE49-F238E27FC236}">
                <a16:creationId xmlns:a16="http://schemas.microsoft.com/office/drawing/2014/main" id="{8DA4A571-4421-D5DE-C4DC-99F21170DF79}"/>
              </a:ext>
            </a:extLst>
          </p:cNvPr>
          <p:cNvSpPr>
            <a:spLocks noGrp="1" noChangeArrowheads="1"/>
          </p:cNvSpPr>
          <p:nvPr>
            <p:ph type="title"/>
          </p:nvPr>
        </p:nvSpPr>
        <p:spPr>
          <a:xfrm>
            <a:off x="179513" y="116632"/>
            <a:ext cx="8785100" cy="774923"/>
          </a:xfrm>
        </p:spPr>
        <p:txBody>
          <a:bodyPr/>
          <a:lstStyle/>
          <a:p>
            <a:pPr>
              <a:defRPr/>
            </a:pPr>
            <a:r>
              <a:rPr lang="en-GB" altLang="en-US"/>
              <a:t>A Common Misunderstanding</a:t>
            </a:r>
            <a:endParaRPr lang="en-GB" altLang="en-US" dirty="0"/>
          </a:p>
        </p:txBody>
      </p:sp>
      <p:sp>
        <p:nvSpPr>
          <p:cNvPr id="470019" name="Rectangle 3">
            <a:extLst>
              <a:ext uri="{FF2B5EF4-FFF2-40B4-BE49-F238E27FC236}">
                <a16:creationId xmlns:a16="http://schemas.microsoft.com/office/drawing/2014/main" id="{A1CE226A-BBD2-F60C-08E4-B5DA50E92A33}"/>
              </a:ext>
            </a:extLst>
          </p:cNvPr>
          <p:cNvSpPr>
            <a:spLocks noGrp="1" noChangeArrowheads="1"/>
          </p:cNvSpPr>
          <p:nvPr>
            <p:ph type="body" idx="1"/>
          </p:nvPr>
        </p:nvSpPr>
        <p:spPr>
          <a:xfrm>
            <a:off x="395536" y="1196753"/>
            <a:ext cx="8496944" cy="5455442"/>
          </a:xfrm>
        </p:spPr>
        <p:txBody>
          <a:bodyPr/>
          <a:lstStyle/>
          <a:p>
            <a:pPr>
              <a:defRPr/>
            </a:pPr>
            <a:r>
              <a:rPr lang="en-GB" altLang="en-US" sz="2600"/>
              <a:t>Hume’s Fork divides </a:t>
            </a:r>
            <a:r>
              <a:rPr lang="en-GB" altLang="en-US" sz="2600" i="1" u="sng"/>
              <a:t>propositions</a:t>
            </a:r>
            <a:r>
              <a:rPr lang="en-GB" altLang="en-US" sz="2600"/>
              <a:t> between:</a:t>
            </a:r>
          </a:p>
          <a:p>
            <a:pPr lvl="1">
              <a:spcBef>
                <a:spcPts val="600"/>
              </a:spcBef>
              <a:defRPr/>
            </a:pPr>
            <a:r>
              <a:rPr lang="en-GB" altLang="en-US" sz="2300"/>
              <a:t>Relations of Ideas</a:t>
            </a:r>
          </a:p>
          <a:p>
            <a:pPr lvl="1">
              <a:spcBef>
                <a:spcPts val="600"/>
              </a:spcBef>
              <a:defRPr/>
            </a:pPr>
            <a:r>
              <a:rPr lang="en-GB" altLang="en-US" sz="2300"/>
              <a:t>Matters of Fact</a:t>
            </a:r>
          </a:p>
          <a:p>
            <a:pPr>
              <a:spcBef>
                <a:spcPts val="1200"/>
              </a:spcBef>
              <a:defRPr/>
            </a:pPr>
            <a:r>
              <a:rPr lang="en-GB" altLang="en-US" sz="2600" i="1"/>
              <a:t>Enquiry</a:t>
            </a:r>
            <a:r>
              <a:rPr lang="en-GB" altLang="en-US" sz="2600"/>
              <a:t> 4.18 divides </a:t>
            </a:r>
            <a:r>
              <a:rPr lang="en-GB" altLang="en-US" sz="2600" i="1" u="sng"/>
              <a:t>arguments/reasonings</a:t>
            </a:r>
            <a:r>
              <a:rPr lang="en-GB" altLang="en-US" sz="2600"/>
              <a:t> between:</a:t>
            </a:r>
          </a:p>
          <a:p>
            <a:pPr lvl="1">
              <a:spcBef>
                <a:spcPts val="600"/>
              </a:spcBef>
              <a:defRPr/>
            </a:pPr>
            <a:r>
              <a:rPr lang="en-GB" altLang="en-US" sz="2300"/>
              <a:t>“Reasoning concerning relations of ideas”</a:t>
            </a:r>
            <a:br>
              <a:rPr lang="en-GB" altLang="en-US" sz="2300"/>
            </a:br>
            <a:r>
              <a:rPr lang="en-GB" altLang="en-US" sz="2300"/>
              <a:t>(what Locke and Hume both call </a:t>
            </a:r>
            <a:r>
              <a:rPr lang="en-GB" altLang="en-US" sz="2300" i="1"/>
              <a:t>demonstrative</a:t>
            </a:r>
            <a:r>
              <a:rPr lang="en-GB" altLang="en-US" sz="2300"/>
              <a:t> reasoning)</a:t>
            </a:r>
          </a:p>
          <a:p>
            <a:pPr lvl="1">
              <a:spcBef>
                <a:spcPts val="600"/>
              </a:spcBef>
              <a:defRPr/>
            </a:pPr>
            <a:r>
              <a:rPr lang="en-GB" altLang="en-US" sz="2300"/>
              <a:t>“Reasoning concerning matter of fact”</a:t>
            </a:r>
            <a:br>
              <a:rPr lang="en-GB" altLang="en-US" sz="2300"/>
            </a:br>
            <a:r>
              <a:rPr lang="en-GB" altLang="en-US" sz="2300"/>
              <a:t>(what Locke and the </a:t>
            </a:r>
            <a:r>
              <a:rPr lang="en-GB" altLang="en-US" sz="2300" i="1"/>
              <a:t>Treatise</a:t>
            </a:r>
            <a:r>
              <a:rPr lang="en-GB" altLang="en-US" sz="2300"/>
              <a:t> call </a:t>
            </a:r>
            <a:r>
              <a:rPr lang="en-GB" altLang="en-US" sz="2300" i="1"/>
              <a:t>probable</a:t>
            </a:r>
            <a:r>
              <a:rPr lang="en-GB" altLang="en-US" sz="2300"/>
              <a:t> reasoning)</a:t>
            </a:r>
          </a:p>
          <a:p>
            <a:pPr>
              <a:spcBef>
                <a:spcPts val="1200"/>
              </a:spcBef>
              <a:defRPr/>
            </a:pPr>
            <a:r>
              <a:rPr lang="en-GB" altLang="en-US" sz="2600"/>
              <a:t>This invites a misunderstanding (</a:t>
            </a:r>
            <a:r>
              <a:rPr lang="en-GB" altLang="en-US" sz="2600" i="1"/>
              <a:t>also encouraged by </a:t>
            </a:r>
            <a:r>
              <a:rPr lang="en-GB" altLang="en-US" sz="2600" i="1" u="sng">
                <a:solidFill>
                  <a:srgbClr val="FF7C80"/>
                </a:solidFill>
              </a:rPr>
              <a:t>two other Humean claims</a:t>
            </a:r>
            <a:r>
              <a:rPr lang="en-GB" altLang="en-US" sz="2600" i="1"/>
              <a:t>, as we’ll see</a:t>
            </a:r>
            <a:r>
              <a:rPr lang="en-GB" altLang="en-US" sz="2600"/>
              <a:t>), that demonst-rative reasoning can only apply to “relations of ideas”, and probable reasoning only to “matters of fact”.</a:t>
            </a:r>
            <a:endParaRPr lang="en-GB" altLang="en-US" sz="2600" dirty="0"/>
          </a:p>
        </p:txBody>
      </p:sp>
    </p:spTree>
    <p:extLst>
      <p:ext uri="{BB962C8B-B14F-4D97-AF65-F5344CB8AC3E}">
        <p14:creationId xmlns:p14="http://schemas.microsoft.com/office/powerpoint/2010/main" val="1581010262"/>
      </p:ext>
    </p:extLst>
  </p:cSld>
  <p:clrMapOvr>
    <a:masterClrMapping/>
  </p:clrMapOvr>
  <p:transition spd="med">
    <p:cove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DA1CDD0-404C-4CA2-834C-D204D9DDA0B6}" type="slidenum">
              <a:rPr lang="en-US" altLang="en-US"/>
              <a:pPr>
                <a:defRPr/>
              </a:pPr>
              <a:t>109</a:t>
            </a:fld>
            <a:endParaRPr lang="en-US" altLang="en-US"/>
          </a:p>
        </p:txBody>
      </p:sp>
      <p:sp>
        <p:nvSpPr>
          <p:cNvPr id="509954" name="Rectangle 2"/>
          <p:cNvSpPr>
            <a:spLocks noGrp="1" noChangeArrowheads="1"/>
          </p:cNvSpPr>
          <p:nvPr>
            <p:ph type="title"/>
          </p:nvPr>
        </p:nvSpPr>
        <p:spPr>
          <a:xfrm>
            <a:off x="107950" y="189359"/>
            <a:ext cx="8856663" cy="1367433"/>
          </a:xfrm>
        </p:spPr>
        <p:txBody>
          <a:bodyPr/>
          <a:lstStyle/>
          <a:p>
            <a:pPr>
              <a:defRPr/>
            </a:pPr>
            <a:r>
              <a:rPr lang="en-GB" altLang="en-US" sz="3000" i="1"/>
              <a:t>But I maintain that Hume’s distinction between demonstrative and factual arguments matches closely with the modern distinction between …</a:t>
            </a:r>
            <a:endParaRPr lang="en-GB" altLang="en-US" sz="3000" i="1" dirty="0"/>
          </a:p>
        </p:txBody>
      </p:sp>
      <p:sp>
        <p:nvSpPr>
          <p:cNvPr id="509955" name="Rectangle 3"/>
          <p:cNvSpPr>
            <a:spLocks noGrp="1" noChangeArrowheads="1"/>
          </p:cNvSpPr>
          <p:nvPr>
            <p:ph type="body" idx="1"/>
          </p:nvPr>
        </p:nvSpPr>
        <p:spPr>
          <a:xfrm>
            <a:off x="576325" y="2060848"/>
            <a:ext cx="8316155" cy="4463777"/>
          </a:xfrm>
        </p:spPr>
        <p:txBody>
          <a:bodyPr/>
          <a:lstStyle/>
          <a:p>
            <a:pPr>
              <a:defRPr/>
            </a:pPr>
            <a:r>
              <a:rPr lang="en-GB" altLang="en-US" sz="2600" dirty="0"/>
              <a:t>A </a:t>
            </a:r>
            <a:r>
              <a:rPr lang="en-GB" altLang="en-US" sz="2600" i="1" dirty="0">
                <a:solidFill>
                  <a:srgbClr val="FF9999"/>
                </a:solidFill>
              </a:rPr>
              <a:t>deductive</a:t>
            </a:r>
            <a:r>
              <a:rPr lang="en-GB" altLang="en-US" sz="2600" dirty="0">
                <a:solidFill>
                  <a:srgbClr val="FF9999"/>
                </a:solidFill>
              </a:rPr>
              <a:t> </a:t>
            </a:r>
            <a:r>
              <a:rPr lang="en-GB" altLang="en-US" sz="2600" dirty="0"/>
              <a:t>argument (in the informal sense) is an argument in which the premises </a:t>
            </a:r>
            <a:r>
              <a:rPr lang="en-GB" altLang="en-US" sz="2600" i="1" dirty="0"/>
              <a:t>logically guarantee</a:t>
            </a:r>
            <a:r>
              <a:rPr lang="en-GB" altLang="en-US" sz="2600" dirty="0"/>
              <a:t> the truth of the conclusion: </a:t>
            </a:r>
            <a:r>
              <a:rPr lang="en-GB" altLang="en-US" sz="2600" i="1" dirty="0"/>
              <a:t>it is not possible for the premises to be true and the conclusion to the false </a:t>
            </a:r>
            <a:r>
              <a:rPr lang="en-GB" altLang="en-US" sz="2600" dirty="0"/>
              <a:t>(at the same time).</a:t>
            </a:r>
          </a:p>
          <a:p>
            <a:pPr lvl="1">
              <a:defRPr/>
            </a:pPr>
            <a:r>
              <a:rPr lang="en-GB" altLang="en-US" sz="2300" dirty="0"/>
              <a:t>There is also </a:t>
            </a:r>
            <a:r>
              <a:rPr lang="en-GB" altLang="en-US" sz="2300"/>
              <a:t>a related (but non-Humean) </a:t>
            </a:r>
            <a:r>
              <a:rPr lang="en-GB" altLang="en-US" sz="2300" i="1" dirty="0"/>
              <a:t>formal</a:t>
            </a:r>
            <a:r>
              <a:rPr lang="en-GB" altLang="en-US" sz="2300" dirty="0"/>
              <a:t> notion</a:t>
            </a:r>
            <a:r>
              <a:rPr lang="en-GB" altLang="en-US" sz="2300"/>
              <a:t>, where </a:t>
            </a:r>
            <a:r>
              <a:rPr lang="en-GB" altLang="en-US" sz="2300" dirty="0"/>
              <a:t>a deductive argument is one that is </a:t>
            </a:r>
            <a:r>
              <a:rPr lang="en-GB" altLang="en-US" sz="2300" i="1" dirty="0"/>
              <a:t>formally</a:t>
            </a:r>
            <a:r>
              <a:rPr lang="en-GB" altLang="en-US" sz="2300" dirty="0"/>
              <a:t> valid.</a:t>
            </a:r>
          </a:p>
          <a:p>
            <a:pPr>
              <a:spcBef>
                <a:spcPts val="1200"/>
              </a:spcBef>
              <a:defRPr/>
            </a:pPr>
            <a:r>
              <a:rPr lang="en-GB" altLang="en-US" sz="2600" dirty="0"/>
              <a:t>An </a:t>
            </a:r>
            <a:r>
              <a:rPr lang="en-GB" altLang="en-US" sz="2600" i="1" dirty="0">
                <a:solidFill>
                  <a:srgbClr val="FF9999"/>
                </a:solidFill>
              </a:rPr>
              <a:t>inductive</a:t>
            </a:r>
            <a:r>
              <a:rPr lang="en-GB" altLang="en-US" sz="2600" dirty="0">
                <a:solidFill>
                  <a:srgbClr val="FF9999"/>
                </a:solidFill>
              </a:rPr>
              <a:t> </a:t>
            </a:r>
            <a:r>
              <a:rPr lang="en-GB" altLang="en-US" sz="2600" dirty="0"/>
              <a:t>argument is one that draws a conclusion about the unobserved, by extrapolating from </a:t>
            </a:r>
            <a:r>
              <a:rPr lang="en-GB" altLang="en-US" sz="2600"/>
              <a:t>past experience and observations.</a:t>
            </a:r>
            <a:endParaRPr lang="en-GB" altLang="en-US" sz="2600" dirty="0"/>
          </a:p>
        </p:txBody>
      </p:sp>
      <p:sp>
        <p:nvSpPr>
          <p:cNvPr id="5" name="Rectangle 5"/>
          <p:cNvSpPr>
            <a:spLocks noChangeArrowheads="1"/>
          </p:cNvSpPr>
          <p:nvPr/>
        </p:nvSpPr>
        <p:spPr bwMode="auto">
          <a:xfrm>
            <a:off x="503548" y="1988840"/>
            <a:ext cx="8316155" cy="4392488"/>
          </a:xfrm>
          <a:prstGeom prst="rect">
            <a:avLst/>
          </a:prstGeom>
          <a:noFill/>
          <a:ln w="254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endParaRPr lang="en-GB" altLang="en-US" sz="1800"/>
          </a:p>
        </p:txBody>
      </p:sp>
    </p:spTree>
    <p:extLst>
      <p:ext uri="{BB962C8B-B14F-4D97-AF65-F5344CB8AC3E}">
        <p14:creationId xmlns:p14="http://schemas.microsoft.com/office/powerpoint/2010/main" val="979477120"/>
      </p:ext>
    </p:extLst>
  </p:cSld>
  <p:clrMapOvr>
    <a:masterClrMapping/>
  </p:clrMapOvr>
  <p:transition spd="med">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99FB3-1AB2-D39C-5686-26FEEDB028A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A57784-E8C7-728F-F731-2B847D7A6F87}"/>
              </a:ext>
            </a:extLst>
          </p:cNvPr>
          <p:cNvSpPr>
            <a:spLocks noGrp="1"/>
          </p:cNvSpPr>
          <p:nvPr>
            <p:ph type="sldNum" sz="quarter" idx="10"/>
          </p:nvPr>
        </p:nvSpPr>
        <p:spPr/>
        <p:txBody>
          <a:bodyPr/>
          <a:lstStyle/>
          <a:p>
            <a:fld id="{9F3A9400-0DC7-4718-954D-4CB654C44CA8}" type="slidenum">
              <a:rPr lang="en-US"/>
              <a:pPr/>
              <a:t>11</a:t>
            </a:fld>
            <a:endParaRPr lang="en-US"/>
          </a:p>
        </p:txBody>
      </p:sp>
      <p:sp>
        <p:nvSpPr>
          <p:cNvPr id="788482" name="Rectangle 2">
            <a:extLst>
              <a:ext uri="{FF2B5EF4-FFF2-40B4-BE49-F238E27FC236}">
                <a16:creationId xmlns:a16="http://schemas.microsoft.com/office/drawing/2014/main" id="{D9090718-E356-93E4-F3F5-84F1BD2E471F}"/>
              </a:ext>
            </a:extLst>
          </p:cNvPr>
          <p:cNvSpPr>
            <a:spLocks noGrp="1" noChangeArrowheads="1"/>
          </p:cNvSpPr>
          <p:nvPr>
            <p:ph type="title"/>
          </p:nvPr>
        </p:nvSpPr>
        <p:spPr>
          <a:xfrm>
            <a:off x="457200" y="188640"/>
            <a:ext cx="8229600" cy="846931"/>
          </a:xfrm>
        </p:spPr>
        <p:txBody>
          <a:bodyPr/>
          <a:lstStyle/>
          <a:p>
            <a:r>
              <a:rPr lang="en-GB" dirty="0"/>
              <a:t>Two Kinds </a:t>
            </a:r>
            <a:r>
              <a:rPr lang="en-GB"/>
              <a:t>of “Empiricism”</a:t>
            </a:r>
            <a:endParaRPr lang="en-GB" dirty="0"/>
          </a:p>
        </p:txBody>
      </p:sp>
      <p:sp>
        <p:nvSpPr>
          <p:cNvPr id="788483" name="Rectangle 3">
            <a:extLst>
              <a:ext uri="{FF2B5EF4-FFF2-40B4-BE49-F238E27FC236}">
                <a16:creationId xmlns:a16="http://schemas.microsoft.com/office/drawing/2014/main" id="{89FC0176-A606-3D0F-070F-CB8FF40F5C50}"/>
              </a:ext>
            </a:extLst>
          </p:cNvPr>
          <p:cNvSpPr>
            <a:spLocks noGrp="1" noChangeArrowheads="1"/>
          </p:cNvSpPr>
          <p:nvPr>
            <p:ph type="body" idx="1"/>
          </p:nvPr>
        </p:nvSpPr>
        <p:spPr>
          <a:xfrm>
            <a:off x="554868" y="1232756"/>
            <a:ext cx="8373616" cy="5472845"/>
          </a:xfrm>
        </p:spPr>
        <p:txBody>
          <a:bodyPr/>
          <a:lstStyle/>
          <a:p>
            <a:r>
              <a:rPr lang="en-GB" sz="3000" dirty="0"/>
              <a:t>Distinguish </a:t>
            </a:r>
            <a:r>
              <a:rPr lang="en-GB" sz="3000" i="1" dirty="0"/>
              <a:t>concept-empiricism</a:t>
            </a:r>
            <a:r>
              <a:rPr lang="en-GB" sz="3000" dirty="0"/>
              <a:t>:</a:t>
            </a:r>
          </a:p>
          <a:p>
            <a:pPr lvl="1">
              <a:buFontTx/>
              <a:buNone/>
            </a:pPr>
            <a:r>
              <a:rPr lang="en-GB" dirty="0">
                <a:solidFill>
                  <a:srgbClr val="FF7C80"/>
                </a:solidFill>
              </a:rPr>
              <a:t>	All our ideas derive from experience</a:t>
            </a:r>
          </a:p>
          <a:p>
            <a:pPr lvl="1">
              <a:buFontTx/>
              <a:buNone/>
            </a:pPr>
            <a:r>
              <a:rPr lang="en-GB" dirty="0"/>
              <a:t>	</a:t>
            </a:r>
            <a:r>
              <a:rPr lang="en-GB" sz="2600" dirty="0"/>
              <a:t>(i.e. </a:t>
            </a:r>
            <a:r>
              <a:rPr lang="en-GB" sz="2600" i="1" dirty="0"/>
              <a:t>contra</a:t>
            </a:r>
            <a:r>
              <a:rPr lang="en-GB" sz="2600" dirty="0"/>
              <a:t> Descartes, there are no innate ideas)</a:t>
            </a:r>
          </a:p>
          <a:p>
            <a:pPr>
              <a:buFont typeface="Wingdings" charset="2"/>
              <a:buNone/>
            </a:pPr>
            <a:r>
              <a:rPr lang="en-GB" dirty="0"/>
              <a:t>	</a:t>
            </a:r>
            <a:r>
              <a:rPr lang="en-GB" sz="3000" dirty="0"/>
              <a:t>from </a:t>
            </a:r>
            <a:r>
              <a:rPr lang="en-GB" sz="3000" i="1" dirty="0"/>
              <a:t>knowledge-empiricism</a:t>
            </a:r>
            <a:r>
              <a:rPr lang="en-GB" sz="3000" dirty="0"/>
              <a:t>:</a:t>
            </a:r>
          </a:p>
          <a:p>
            <a:pPr lvl="1">
              <a:buFontTx/>
              <a:buNone/>
            </a:pPr>
            <a:r>
              <a:rPr lang="en-GB" dirty="0">
                <a:solidFill>
                  <a:srgbClr val="FF7C80"/>
                </a:solidFill>
              </a:rPr>
              <a:t>	All knowledge of the world derives from experience</a:t>
            </a:r>
          </a:p>
          <a:p>
            <a:pPr lvl="1">
              <a:buFontTx/>
              <a:buNone/>
            </a:pPr>
            <a:r>
              <a:rPr lang="en-GB" dirty="0"/>
              <a:t>	</a:t>
            </a:r>
            <a:r>
              <a:rPr lang="en-GB" sz="2600" dirty="0"/>
              <a:t>(i.e. no “synthetic a priori knowledge”, </a:t>
            </a:r>
            <a:r>
              <a:rPr lang="en-GB" sz="2600" i="1" dirty="0"/>
              <a:t>contra</a:t>
            </a:r>
            <a:r>
              <a:rPr lang="en-GB" sz="2600" dirty="0"/>
              <a:t> Kant)</a:t>
            </a:r>
          </a:p>
          <a:p>
            <a:r>
              <a:rPr lang="en-GB" sz="3000" dirty="0"/>
              <a:t>Locke </a:t>
            </a:r>
            <a:r>
              <a:rPr lang="en-GB" sz="3000"/>
              <a:t>is a committed concept-empiricist, </a:t>
            </a:r>
            <a:r>
              <a:rPr lang="en-GB" sz="3000" dirty="0"/>
              <a:t>but he is </a:t>
            </a:r>
            <a:r>
              <a:rPr lang="en-GB" sz="3000" i="1" dirty="0"/>
              <a:t>not</a:t>
            </a:r>
            <a:r>
              <a:rPr lang="en-GB" sz="3000" dirty="0"/>
              <a:t> a pure </a:t>
            </a:r>
            <a:r>
              <a:rPr lang="en-GB" sz="3000"/>
              <a:t>knowledge-empiricist.</a:t>
            </a:r>
            <a:br>
              <a:rPr lang="en-GB" sz="3000"/>
            </a:br>
            <a:r>
              <a:rPr lang="en-GB" sz="3000"/>
              <a:t>(Hume </a:t>
            </a:r>
            <a:r>
              <a:rPr lang="en-GB" sz="3000" dirty="0"/>
              <a:t>is strongly empiricist in </a:t>
            </a:r>
            <a:r>
              <a:rPr lang="en-GB" sz="3000" i="1" dirty="0"/>
              <a:t>both</a:t>
            </a:r>
            <a:r>
              <a:rPr lang="en-GB" sz="3000" dirty="0"/>
              <a:t> </a:t>
            </a:r>
            <a:r>
              <a:rPr lang="en-GB" sz="3000"/>
              <a:t>senses.) </a:t>
            </a:r>
            <a:endParaRPr lang="en-GB" sz="3000" dirty="0"/>
          </a:p>
        </p:txBody>
      </p:sp>
    </p:spTree>
    <p:extLst>
      <p:ext uri="{BB962C8B-B14F-4D97-AF65-F5344CB8AC3E}">
        <p14:creationId xmlns:p14="http://schemas.microsoft.com/office/powerpoint/2010/main" val="4020621171"/>
      </p:ext>
    </p:extLst>
  </p:cSld>
  <p:clrMapOvr>
    <a:masterClrMapping/>
  </p:clrMapOvr>
  <p:transition spd="med">
    <p:cove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7DB91E-4D79-4283-ABB4-F2446FF80411}"/>
              </a:ext>
            </a:extLst>
          </p:cNvPr>
          <p:cNvSpPr>
            <a:spLocks noGrp="1"/>
          </p:cNvSpPr>
          <p:nvPr>
            <p:ph type="sldNum" sz="quarter" idx="10"/>
          </p:nvPr>
        </p:nvSpPr>
        <p:spPr/>
        <p:txBody>
          <a:bodyPr/>
          <a:lstStyle/>
          <a:p>
            <a:fld id="{5BB33616-3CBF-464B-A803-7858B95F9CCF}" type="slidenum">
              <a:rPr lang="en-US" altLang="en-US"/>
              <a:pPr/>
              <a:t>110</a:t>
            </a:fld>
            <a:endParaRPr lang="en-US" altLang="en-US"/>
          </a:p>
        </p:txBody>
      </p:sp>
      <p:sp>
        <p:nvSpPr>
          <p:cNvPr id="668674" name="Rectangle 2">
            <a:extLst>
              <a:ext uri="{FF2B5EF4-FFF2-40B4-BE49-F238E27FC236}">
                <a16:creationId xmlns:a16="http://schemas.microsoft.com/office/drawing/2014/main" id="{B9BCAFE1-7553-4D6E-BB3D-033B83C79418}"/>
              </a:ext>
            </a:extLst>
          </p:cNvPr>
          <p:cNvSpPr>
            <a:spLocks noGrp="1" noChangeArrowheads="1"/>
          </p:cNvSpPr>
          <p:nvPr>
            <p:ph type="title"/>
          </p:nvPr>
        </p:nvSpPr>
        <p:spPr>
          <a:xfrm>
            <a:off x="179388" y="116632"/>
            <a:ext cx="8785225" cy="1151855"/>
          </a:xfrm>
        </p:spPr>
        <p:txBody>
          <a:bodyPr/>
          <a:lstStyle/>
          <a:p>
            <a:r>
              <a:rPr lang="en-GB" altLang="en-US" sz="4000"/>
              <a:t>Problematic Humean Claim 1:</a:t>
            </a:r>
            <a:br>
              <a:rPr lang="en-GB" altLang="en-US" sz="4000"/>
            </a:br>
            <a:r>
              <a:rPr lang="en-GB" altLang="en-US" sz="4000"/>
              <a:t>“No Matter of Fact is Demonstrable”</a:t>
            </a:r>
            <a:endParaRPr lang="en-US" altLang="en-US" sz="4000"/>
          </a:p>
        </p:txBody>
      </p:sp>
      <p:sp>
        <p:nvSpPr>
          <p:cNvPr id="668675" name="Rectangle 3">
            <a:extLst>
              <a:ext uri="{FF2B5EF4-FFF2-40B4-BE49-F238E27FC236}">
                <a16:creationId xmlns:a16="http://schemas.microsoft.com/office/drawing/2014/main" id="{3EE3D5C3-7341-4157-AA11-D6A9A4B5ED96}"/>
              </a:ext>
            </a:extLst>
          </p:cNvPr>
          <p:cNvSpPr>
            <a:spLocks noGrp="1" noChangeArrowheads="1"/>
          </p:cNvSpPr>
          <p:nvPr>
            <p:ph type="body" idx="1"/>
          </p:nvPr>
        </p:nvSpPr>
        <p:spPr>
          <a:xfrm>
            <a:off x="611560" y="1592796"/>
            <a:ext cx="8291264" cy="5076292"/>
          </a:xfrm>
        </p:spPr>
        <p:txBody>
          <a:bodyPr/>
          <a:lstStyle/>
          <a:p>
            <a:r>
              <a:rPr lang="en-GB" altLang="en-US" sz="2800"/>
              <a:t>This claim (</a:t>
            </a:r>
            <a:r>
              <a:rPr lang="en-GB" altLang="en-US" sz="2800" i="1"/>
              <a:t>A</a:t>
            </a:r>
            <a:r>
              <a:rPr lang="en-GB" altLang="en-US" sz="2800"/>
              <a:t> 18, </a:t>
            </a:r>
            <a:r>
              <a:rPr lang="en-GB" altLang="en-US" sz="2800" i="1"/>
              <a:t>E</a:t>
            </a:r>
            <a:r>
              <a:rPr lang="en-GB" altLang="en-US" sz="2800"/>
              <a:t> 4.2, </a:t>
            </a:r>
            <a:r>
              <a:rPr lang="en-GB" altLang="en-US" sz="2800" i="1"/>
              <a:t>E</a:t>
            </a:r>
            <a:r>
              <a:rPr lang="en-GB" altLang="en-US" sz="2800"/>
              <a:t> 12.28, cf. </a:t>
            </a:r>
            <a:r>
              <a:rPr lang="en-GB" altLang="en-US" sz="2800" i="1"/>
              <a:t>T</a:t>
            </a:r>
            <a:r>
              <a:rPr lang="en-GB" altLang="en-US" sz="2800"/>
              <a:t> 1.3.7.3) is often interpreted as “no matter of fact can be the conclusion of a demonstrative argument”.</a:t>
            </a:r>
          </a:p>
          <a:p>
            <a:pPr lvl="1">
              <a:spcBef>
                <a:spcPts val="1800"/>
              </a:spcBef>
            </a:pPr>
            <a:r>
              <a:rPr lang="en-GB" altLang="en-US" sz="2400"/>
              <a:t>But consider the following argument:</a:t>
            </a:r>
          </a:p>
          <a:p>
            <a:pPr lvl="1">
              <a:spcBef>
                <a:spcPct val="30000"/>
              </a:spcBef>
              <a:buFontTx/>
              <a:buNone/>
            </a:pPr>
            <a:r>
              <a:rPr lang="en-GB" altLang="en-US" sz="2400"/>
              <a:t>			1.  All crows are birds.</a:t>
            </a:r>
            <a:br>
              <a:rPr lang="en-GB" altLang="en-US" sz="2400"/>
            </a:br>
            <a:r>
              <a:rPr lang="en-GB" altLang="en-US" sz="2400"/>
              <a:t>		2.  </a:t>
            </a:r>
            <a:r>
              <a:rPr lang="en-GB" altLang="en-US" sz="2400" u="sng"/>
              <a:t>All birds are black.</a:t>
            </a:r>
            <a:br>
              <a:rPr lang="en-GB" altLang="en-US" sz="2400"/>
            </a:br>
            <a:r>
              <a:rPr lang="en-GB" altLang="en-US" sz="2400"/>
              <a:t>		</a:t>
            </a:r>
            <a:r>
              <a:rPr lang="en-GB" altLang="en-US" sz="2400">
                <a:sym typeface="Symbol" panose="05050102010706020507" pitchFamily="18" charset="2"/>
              </a:rPr>
              <a:t>  All crows are black.</a:t>
            </a:r>
          </a:p>
          <a:p>
            <a:pPr lvl="1">
              <a:spcBef>
                <a:spcPts val="1200"/>
              </a:spcBef>
            </a:pPr>
            <a:r>
              <a:rPr lang="en-GB" altLang="en-US" sz="2400"/>
              <a:t>This is clearly “demonstrative” on Locke’s and Hume’s criteria: the link from premises to conclusion is certain and self-evident (i.e. “intuitive”), depending on links between the ideas, not extrapolation from experience.</a:t>
            </a:r>
          </a:p>
        </p:txBody>
      </p:sp>
    </p:spTree>
    <p:extLst>
      <p:ext uri="{BB962C8B-B14F-4D97-AF65-F5344CB8AC3E}">
        <p14:creationId xmlns:p14="http://schemas.microsoft.com/office/powerpoint/2010/main" val="2152660494"/>
      </p:ext>
    </p:extLst>
  </p:cSld>
  <p:clrMapOvr>
    <a:masterClrMapping/>
  </p:clrMapOvr>
  <p:transition spd="med">
    <p:cove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BDED8E-1FF9-4687-8746-89536190ACBA}"/>
              </a:ext>
            </a:extLst>
          </p:cNvPr>
          <p:cNvSpPr>
            <a:spLocks noGrp="1"/>
          </p:cNvSpPr>
          <p:nvPr>
            <p:ph type="sldNum" sz="quarter" idx="10"/>
          </p:nvPr>
        </p:nvSpPr>
        <p:spPr/>
        <p:txBody>
          <a:bodyPr/>
          <a:lstStyle/>
          <a:p>
            <a:fld id="{67898980-01DC-47FC-9F27-01A0E919969C}" type="slidenum">
              <a:rPr lang="en-US" altLang="en-US"/>
              <a:pPr/>
              <a:t>111</a:t>
            </a:fld>
            <a:endParaRPr lang="en-US" altLang="en-US"/>
          </a:p>
        </p:txBody>
      </p:sp>
      <p:sp>
        <p:nvSpPr>
          <p:cNvPr id="671746" name="Rectangle 2">
            <a:extLst>
              <a:ext uri="{FF2B5EF4-FFF2-40B4-BE49-F238E27FC236}">
                <a16:creationId xmlns:a16="http://schemas.microsoft.com/office/drawing/2014/main" id="{F35141EC-C968-497F-8A33-8C0BA85329BE}"/>
              </a:ext>
            </a:extLst>
          </p:cNvPr>
          <p:cNvSpPr>
            <a:spLocks noGrp="1" noChangeArrowheads="1"/>
          </p:cNvSpPr>
          <p:nvPr>
            <p:ph type="title"/>
          </p:nvPr>
        </p:nvSpPr>
        <p:spPr>
          <a:xfrm>
            <a:off x="457200" y="152636"/>
            <a:ext cx="8229600" cy="846931"/>
          </a:xfrm>
        </p:spPr>
        <p:txBody>
          <a:bodyPr/>
          <a:lstStyle/>
          <a:p>
            <a:r>
              <a:rPr lang="en-GB" altLang="en-US"/>
              <a:t>An Important Distinction</a:t>
            </a:r>
          </a:p>
        </p:txBody>
      </p:sp>
      <p:sp>
        <p:nvSpPr>
          <p:cNvPr id="671747" name="Rectangle 3">
            <a:extLst>
              <a:ext uri="{FF2B5EF4-FFF2-40B4-BE49-F238E27FC236}">
                <a16:creationId xmlns:a16="http://schemas.microsoft.com/office/drawing/2014/main" id="{FD8159CD-E23B-4358-9154-782F5B6D6202}"/>
              </a:ext>
            </a:extLst>
          </p:cNvPr>
          <p:cNvSpPr>
            <a:spLocks noGrp="1" noChangeArrowheads="1"/>
          </p:cNvSpPr>
          <p:nvPr>
            <p:ph type="body" idx="1"/>
          </p:nvPr>
        </p:nvSpPr>
        <p:spPr>
          <a:xfrm>
            <a:off x="457200" y="1268760"/>
            <a:ext cx="8229600" cy="5436604"/>
          </a:xfrm>
        </p:spPr>
        <p:txBody>
          <a:bodyPr/>
          <a:lstStyle/>
          <a:p>
            <a:r>
              <a:rPr lang="en-GB" altLang="en-US" sz="2800"/>
              <a:t>The swans argument is indeed </a:t>
            </a:r>
            <a:r>
              <a:rPr lang="en-GB" altLang="en-US" sz="2800" i="1" u="sng"/>
              <a:t>demonstrative</a:t>
            </a:r>
            <a:r>
              <a:rPr lang="en-GB" altLang="en-US" sz="2800"/>
              <a:t> in that sense, but nobody of sense would say that it has </a:t>
            </a:r>
            <a:r>
              <a:rPr lang="en-GB" altLang="en-US" sz="2800" i="1" u="sng"/>
              <a:t>demonstrated</a:t>
            </a:r>
            <a:r>
              <a:rPr lang="en-GB" altLang="en-US" sz="2800"/>
              <a:t> that all crows are black.</a:t>
            </a:r>
          </a:p>
          <a:p>
            <a:pPr>
              <a:spcBef>
                <a:spcPts val="1200"/>
              </a:spcBef>
            </a:pPr>
            <a:r>
              <a:rPr lang="en-GB" altLang="en-US" sz="2800"/>
              <a:t>To demonstrate </a:t>
            </a:r>
            <a:r>
              <a:rPr lang="en-GB" altLang="en-US" sz="2800" i="1" u="sng"/>
              <a:t>Q from P</a:t>
            </a:r>
            <a:r>
              <a:rPr lang="en-GB" altLang="en-US" sz="2800"/>
              <a:t> is not the same as demonstrating </a:t>
            </a:r>
            <a:r>
              <a:rPr lang="en-GB" altLang="en-US" sz="2800" i="1" u="sng"/>
              <a:t>Q</a:t>
            </a:r>
            <a:r>
              <a:rPr lang="en-GB" altLang="en-US" sz="2800" i="1"/>
              <a:t> full stop </a:t>
            </a:r>
            <a:r>
              <a:rPr lang="en-GB" altLang="en-US" sz="2800"/>
              <a:t>(</a:t>
            </a:r>
            <a:r>
              <a:rPr lang="en-GB" altLang="en-US" sz="2800" i="1"/>
              <a:t>without qualification</a:t>
            </a:r>
            <a:r>
              <a:rPr lang="en-GB" altLang="en-US" sz="2800"/>
              <a:t>).  The latter requires that the argument’s premises are known with certainty to be true.</a:t>
            </a:r>
          </a:p>
          <a:p>
            <a:pPr>
              <a:spcBef>
                <a:spcPts val="1200"/>
              </a:spcBef>
            </a:pPr>
            <a:r>
              <a:rPr lang="en-GB" altLang="en-US" sz="2800"/>
              <a:t>Hume denies that any matter of fact can be </a:t>
            </a:r>
            <a:r>
              <a:rPr lang="en-GB" altLang="en-US" sz="2800" i="1"/>
              <a:t>demonstrated</a:t>
            </a:r>
            <a:r>
              <a:rPr lang="en-GB" altLang="en-US" sz="2800"/>
              <a:t> (full stop)</a:t>
            </a:r>
            <a:r>
              <a:rPr lang="en-GB" altLang="en-US" sz="2800" i="1"/>
              <a:t>.</a:t>
            </a:r>
            <a:r>
              <a:rPr lang="en-GB" altLang="en-US" sz="2800"/>
              <a:t>  He nowhere denies that one matter of fact can be demonstrated </a:t>
            </a:r>
            <a:r>
              <a:rPr lang="en-GB" altLang="en-US" sz="2800" i="1"/>
              <a:t>from another matter of fact</a:t>
            </a:r>
            <a:r>
              <a:rPr lang="en-GB" altLang="en-US" sz="2800"/>
              <a:t>.</a:t>
            </a:r>
            <a:r>
              <a:rPr lang="en-US" altLang="en-US" sz="2800"/>
              <a:t> </a:t>
            </a:r>
            <a:endParaRPr lang="en-GB" altLang="en-US" sz="2800"/>
          </a:p>
        </p:txBody>
      </p:sp>
    </p:spTree>
    <p:extLst>
      <p:ext uri="{BB962C8B-B14F-4D97-AF65-F5344CB8AC3E}">
        <p14:creationId xmlns:p14="http://schemas.microsoft.com/office/powerpoint/2010/main" val="2980521668"/>
      </p:ext>
    </p:extLst>
  </p:cSld>
  <p:clrMapOvr>
    <a:masterClrMapping/>
  </p:clrMapOvr>
  <p:transition spd="med">
    <p:cove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63CD3ED-620F-461A-B020-23E98EF00203}" type="slidenum">
              <a:rPr lang="en-US"/>
              <a:pPr/>
              <a:t>112</a:t>
            </a:fld>
            <a:endParaRPr lang="en-US"/>
          </a:p>
        </p:txBody>
      </p:sp>
      <p:sp>
        <p:nvSpPr>
          <p:cNvPr id="920579" name="Rectangle 3"/>
          <p:cNvSpPr>
            <a:spLocks noGrp="1" noChangeArrowheads="1"/>
          </p:cNvSpPr>
          <p:nvPr>
            <p:ph type="body" idx="1"/>
          </p:nvPr>
        </p:nvSpPr>
        <p:spPr>
          <a:xfrm>
            <a:off x="431167" y="1592796"/>
            <a:ext cx="8569325" cy="4859970"/>
          </a:xfrm>
        </p:spPr>
        <p:txBody>
          <a:bodyPr/>
          <a:lstStyle/>
          <a:p>
            <a:pPr>
              <a:buFont typeface="Wingdings" charset="2"/>
              <a:buNone/>
            </a:pPr>
            <a:r>
              <a:rPr lang="en-GB" sz="2400" dirty="0"/>
              <a:t>	</a:t>
            </a:r>
            <a:r>
              <a:rPr lang="en-GB" sz="2300" dirty="0"/>
              <a:t>“There remain, therefore, algebra and </a:t>
            </a:r>
            <a:r>
              <a:rPr lang="en-GB" sz="2300" dirty="0" err="1"/>
              <a:t>arithemetic</a:t>
            </a:r>
            <a:r>
              <a:rPr lang="en-GB" sz="2300" dirty="0"/>
              <a:t> as the only sciences, in which we can carry on a chain of reasoning to any degree of intricacy, and yet preserve a perfect exactness and certainty.”  (</a:t>
            </a:r>
            <a:r>
              <a:rPr lang="en-GB" sz="2300" i="1" dirty="0"/>
              <a:t>T</a:t>
            </a:r>
            <a:r>
              <a:rPr lang="en-GB" sz="2300" dirty="0"/>
              <a:t> 1.3.1.5)</a:t>
            </a:r>
          </a:p>
          <a:p>
            <a:pPr>
              <a:spcBef>
                <a:spcPts val="1200"/>
              </a:spcBef>
              <a:buFont typeface="Wingdings" charset="2"/>
              <a:buNone/>
            </a:pPr>
            <a:r>
              <a:rPr lang="en-GB" sz="2300" dirty="0"/>
              <a:t>	“It seems to me, that the only objects of the abstract sciences or of demonstration are quantity and number …”  (</a:t>
            </a:r>
            <a:r>
              <a:rPr lang="en-GB" sz="2300" i="1" dirty="0"/>
              <a:t>E</a:t>
            </a:r>
            <a:r>
              <a:rPr lang="en-GB" sz="2300" dirty="0"/>
              <a:t> 12.27)</a:t>
            </a:r>
          </a:p>
          <a:p>
            <a:pPr>
              <a:spcBef>
                <a:spcPts val="1200"/>
              </a:spcBef>
            </a:pPr>
            <a:r>
              <a:rPr lang="en-GB" sz="2800" dirty="0"/>
              <a:t>Hume’s account of this limit is in terms of the </a:t>
            </a:r>
            <a:r>
              <a:rPr lang="en-GB" sz="2800" i="1" dirty="0"/>
              <a:t>relative clarity</a:t>
            </a:r>
            <a:r>
              <a:rPr lang="en-GB" sz="2800" dirty="0"/>
              <a:t> of mathematical and moral ideas.</a:t>
            </a:r>
          </a:p>
          <a:p>
            <a:r>
              <a:rPr lang="en-GB" sz="2800" dirty="0"/>
              <a:t>So if we want to find </a:t>
            </a:r>
            <a:r>
              <a:rPr lang="en-GB" sz="2800" i="1" dirty="0"/>
              <a:t>a </a:t>
            </a:r>
            <a:r>
              <a:rPr lang="en-GB" sz="2800" i="1" dirty="0" err="1"/>
              <a:t>posteriori</a:t>
            </a:r>
            <a:r>
              <a:rPr lang="en-GB" sz="2800" dirty="0"/>
              <a:t> demonstrative arguments of any complexity, we have to look to </a:t>
            </a:r>
            <a:r>
              <a:rPr lang="en-GB" sz="2800" u="sng" dirty="0"/>
              <a:t>applied</a:t>
            </a:r>
            <a:r>
              <a:rPr lang="en-GB" sz="2800" dirty="0"/>
              <a:t> mathematics …</a:t>
            </a:r>
            <a:endParaRPr lang="en-US" sz="2800" dirty="0"/>
          </a:p>
        </p:txBody>
      </p:sp>
      <p:sp>
        <p:nvSpPr>
          <p:cNvPr id="2" name="Rectangle 2">
            <a:extLst>
              <a:ext uri="{FF2B5EF4-FFF2-40B4-BE49-F238E27FC236}">
                <a16:creationId xmlns:a16="http://schemas.microsoft.com/office/drawing/2014/main" id="{E9516888-7671-1321-B66B-DD91018AD17F}"/>
              </a:ext>
            </a:extLst>
          </p:cNvPr>
          <p:cNvSpPr txBox="1">
            <a:spLocks noChangeArrowheads="1"/>
          </p:cNvSpPr>
          <p:nvPr/>
        </p:nvSpPr>
        <p:spPr bwMode="auto">
          <a:xfrm>
            <a:off x="179388" y="44624"/>
            <a:ext cx="8785225" cy="12961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GB" altLang="en-US" sz="3800" kern="0"/>
              <a:t>Problematic Humean Claim 2:  “Only Mathematics Has Demonstrations”</a:t>
            </a:r>
            <a:endParaRPr lang="en-US" altLang="en-US" sz="3800" kern="0"/>
          </a:p>
        </p:txBody>
      </p:sp>
    </p:spTree>
    <p:extLst>
      <p:ext uri="{BB962C8B-B14F-4D97-AF65-F5344CB8AC3E}">
        <p14:creationId xmlns:p14="http://schemas.microsoft.com/office/powerpoint/2010/main" val="2950673930"/>
      </p:ext>
    </p:extLst>
  </p:cSld>
  <p:clrMapOvr>
    <a:masterClrMapping/>
  </p:clrMapOvr>
  <p:transition spd="med">
    <p:cove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23A5B8C-A8C9-4D71-9653-63CEEAED37A1}" type="slidenum">
              <a:rPr lang="en-US"/>
              <a:pPr/>
              <a:t>113</a:t>
            </a:fld>
            <a:endParaRPr lang="en-US"/>
          </a:p>
        </p:txBody>
      </p:sp>
      <p:sp>
        <p:nvSpPr>
          <p:cNvPr id="921602" name="Rectangle 2"/>
          <p:cNvSpPr>
            <a:spLocks noGrp="1" noChangeArrowheads="1"/>
          </p:cNvSpPr>
          <p:nvPr>
            <p:ph type="title"/>
          </p:nvPr>
        </p:nvSpPr>
        <p:spPr>
          <a:xfrm>
            <a:off x="457200" y="224644"/>
            <a:ext cx="8229600" cy="774923"/>
          </a:xfrm>
        </p:spPr>
        <p:txBody>
          <a:bodyPr/>
          <a:lstStyle/>
          <a:p>
            <a:r>
              <a:rPr lang="en-GB"/>
              <a:t>Hume on Applied Mathematics</a:t>
            </a:r>
            <a:endParaRPr lang="en-US"/>
          </a:p>
        </p:txBody>
      </p:sp>
      <p:sp>
        <p:nvSpPr>
          <p:cNvPr id="921603" name="Rectangle 3"/>
          <p:cNvSpPr>
            <a:spLocks noGrp="1" noChangeArrowheads="1"/>
          </p:cNvSpPr>
          <p:nvPr>
            <p:ph type="body" idx="1"/>
          </p:nvPr>
        </p:nvSpPr>
        <p:spPr>
          <a:xfrm>
            <a:off x="359533" y="1376772"/>
            <a:ext cx="8460940" cy="5292316"/>
          </a:xfrm>
        </p:spPr>
        <p:txBody>
          <a:bodyPr/>
          <a:lstStyle/>
          <a:p>
            <a:r>
              <a:rPr lang="en-GB" sz="3000" dirty="0"/>
              <a:t>Hume’s most explicit discussion of “mixed mathematics” is in </a:t>
            </a:r>
            <a:r>
              <a:rPr lang="en-GB" sz="3000" i="1" dirty="0"/>
              <a:t>Enquiry</a:t>
            </a:r>
            <a:r>
              <a:rPr lang="en-GB" sz="3000" dirty="0"/>
              <a:t> Section 4:</a:t>
            </a:r>
          </a:p>
          <a:p>
            <a:pPr lvl="1">
              <a:spcBef>
                <a:spcPct val="50000"/>
              </a:spcBef>
              <a:buFontTx/>
              <a:buNone/>
            </a:pPr>
            <a:r>
              <a:rPr lang="en-GB" sz="2600" dirty="0"/>
              <a:t>	“it is a law of motion, discovered by experience, that the moment or force of any body in motion [what we now call </a:t>
            </a:r>
            <a:r>
              <a:rPr lang="en-GB" sz="2600" i="1" dirty="0"/>
              <a:t>momentum</a:t>
            </a:r>
            <a:r>
              <a:rPr lang="en-GB" sz="2600" dirty="0"/>
              <a:t>] is in the compound ratio or proportion [i.e. is proportional to the </a:t>
            </a:r>
            <a:r>
              <a:rPr lang="en-GB" sz="2600" i="1" dirty="0"/>
              <a:t>product</a:t>
            </a:r>
            <a:r>
              <a:rPr lang="en-GB" sz="2600" dirty="0"/>
              <a:t>] of its solid contents [</a:t>
            </a:r>
            <a:r>
              <a:rPr lang="en-GB" sz="2600" i="1" dirty="0"/>
              <a:t>mass</a:t>
            </a:r>
            <a:r>
              <a:rPr lang="en-GB" sz="2600" dirty="0"/>
              <a:t>] and its velocity; and consequently, that a small force may remove the greatest obstacle … if, by any contrivance … we can </a:t>
            </a:r>
            <a:r>
              <a:rPr lang="en-GB" sz="2600" dirty="0" err="1"/>
              <a:t>encrease</a:t>
            </a:r>
            <a:r>
              <a:rPr lang="en-GB" sz="2600" dirty="0"/>
              <a:t> the velocity of that force, so as to make it an overmatch for its antagonist.”</a:t>
            </a:r>
            <a:r>
              <a:rPr lang="en-US" sz="2600" dirty="0"/>
              <a:t>  (</a:t>
            </a:r>
            <a:r>
              <a:rPr lang="en-US" sz="2600" i="1" dirty="0"/>
              <a:t>E</a:t>
            </a:r>
            <a:r>
              <a:rPr lang="en-US" sz="2600" dirty="0"/>
              <a:t> 4.13</a:t>
            </a:r>
            <a:r>
              <a:rPr lang="en-US" sz="2600" i="1" dirty="0"/>
              <a:t>)</a:t>
            </a:r>
          </a:p>
        </p:txBody>
      </p:sp>
    </p:spTree>
    <p:extLst>
      <p:ext uri="{BB962C8B-B14F-4D97-AF65-F5344CB8AC3E}">
        <p14:creationId xmlns:p14="http://schemas.microsoft.com/office/powerpoint/2010/main" val="2788135316"/>
      </p:ext>
    </p:extLst>
  </p:cSld>
  <p:clrMapOvr>
    <a:masterClrMapping/>
  </p:clrMapOvr>
  <p:transition spd="med">
    <p:cove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DCAC781A-D7E3-4650-8860-6DC9923C345D}" type="slidenum">
              <a:rPr lang="en-US"/>
              <a:pPr/>
              <a:t>114</a:t>
            </a:fld>
            <a:endParaRPr lang="en-US"/>
          </a:p>
        </p:txBody>
      </p:sp>
      <p:sp>
        <p:nvSpPr>
          <p:cNvPr id="922626" name="Rectangle 2"/>
          <p:cNvSpPr>
            <a:spLocks noGrp="1" noChangeArrowheads="1"/>
          </p:cNvSpPr>
          <p:nvPr>
            <p:ph type="body" idx="1"/>
          </p:nvPr>
        </p:nvSpPr>
        <p:spPr>
          <a:xfrm>
            <a:off x="468313" y="332656"/>
            <a:ext cx="8229600" cy="5798269"/>
          </a:xfrm>
        </p:spPr>
        <p:txBody>
          <a:bodyPr/>
          <a:lstStyle/>
          <a:p>
            <a:r>
              <a:rPr lang="en-GB" sz="2600" dirty="0"/>
              <a:t>The momentum of a </a:t>
            </a:r>
            <a:r>
              <a:rPr lang="en-GB" sz="2600"/>
              <a:t>body in motion is </a:t>
            </a:r>
            <a:r>
              <a:rPr lang="en-GB" sz="2600" dirty="0"/>
              <a:t>equal to its mass multiplied by its velocity.</a:t>
            </a:r>
          </a:p>
          <a:p>
            <a:pPr>
              <a:spcBef>
                <a:spcPts val="1200"/>
              </a:spcBef>
            </a:pPr>
            <a:r>
              <a:rPr lang="en-GB" sz="2600" dirty="0"/>
              <a:t>In any collision the total momentum of the colliding bodies (in any given direction) is conserved.</a:t>
            </a:r>
            <a:endParaRPr lang="en-US" sz="2600" dirty="0"/>
          </a:p>
        </p:txBody>
      </p:sp>
      <p:sp>
        <p:nvSpPr>
          <p:cNvPr id="922627" name="Oval 3"/>
          <p:cNvSpPr>
            <a:spLocks noChangeArrowheads="1"/>
          </p:cNvSpPr>
          <p:nvPr/>
        </p:nvSpPr>
        <p:spPr bwMode="auto">
          <a:xfrm>
            <a:off x="2628900" y="3213100"/>
            <a:ext cx="287338" cy="287338"/>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GB"/>
          </a:p>
        </p:txBody>
      </p:sp>
      <p:sp>
        <p:nvSpPr>
          <p:cNvPr id="922628" name="Text Box 4"/>
          <p:cNvSpPr txBox="1">
            <a:spLocks noChangeArrowheads="1"/>
          </p:cNvSpPr>
          <p:nvPr/>
        </p:nvSpPr>
        <p:spPr bwMode="auto">
          <a:xfrm>
            <a:off x="2413000" y="3573463"/>
            <a:ext cx="719138"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2 kg</a:t>
            </a:r>
            <a:endParaRPr lang="en-US"/>
          </a:p>
        </p:txBody>
      </p:sp>
      <p:sp>
        <p:nvSpPr>
          <p:cNvPr id="922629" name="Line 5"/>
          <p:cNvSpPr>
            <a:spLocks noChangeShapeType="1"/>
          </p:cNvSpPr>
          <p:nvPr/>
        </p:nvSpPr>
        <p:spPr bwMode="auto">
          <a:xfrm>
            <a:off x="3060700" y="3357563"/>
            <a:ext cx="2519363" cy="0"/>
          </a:xfrm>
          <a:prstGeom prst="line">
            <a:avLst/>
          </a:prstGeom>
          <a:noFill/>
          <a:ln w="50800" cap="sq">
            <a:solidFill>
              <a:schemeClr val="tx1"/>
            </a:solidFill>
            <a:round/>
            <a:headEnd type="none" w="sm" len="sm"/>
            <a:tailEnd type="triangle" w="lg" len="lg"/>
          </a:ln>
          <a:effectLst/>
        </p:spPr>
        <p:txBody>
          <a:bodyPr wrap="none"/>
          <a:lstStyle/>
          <a:p>
            <a:endParaRPr lang="en-GB"/>
          </a:p>
        </p:txBody>
      </p:sp>
      <p:sp>
        <p:nvSpPr>
          <p:cNvPr id="922630" name="Text Box 6"/>
          <p:cNvSpPr txBox="1">
            <a:spLocks noChangeArrowheads="1"/>
          </p:cNvSpPr>
          <p:nvPr/>
        </p:nvSpPr>
        <p:spPr bwMode="auto">
          <a:xfrm>
            <a:off x="3492500" y="3357563"/>
            <a:ext cx="1439863"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25,000 m/s</a:t>
            </a:r>
            <a:endParaRPr lang="en-US"/>
          </a:p>
        </p:txBody>
      </p:sp>
      <p:sp>
        <p:nvSpPr>
          <p:cNvPr id="922631" name="Oval 7"/>
          <p:cNvSpPr>
            <a:spLocks noChangeArrowheads="1"/>
          </p:cNvSpPr>
          <p:nvPr/>
        </p:nvSpPr>
        <p:spPr bwMode="auto">
          <a:xfrm>
            <a:off x="7164388" y="2708275"/>
            <a:ext cx="1368425" cy="1296988"/>
          </a:xfrm>
          <a:prstGeom prst="ellipse">
            <a:avLst/>
          </a:prstGeom>
          <a:solidFill>
            <a:srgbClr val="FF0000"/>
          </a:solidFill>
          <a:ln w="12700" cap="sq">
            <a:solidFill>
              <a:schemeClr val="tx1"/>
            </a:solidFill>
            <a:round/>
            <a:headEnd type="none" w="sm" len="sm"/>
            <a:tailEnd type="none" w="sm" len="sm"/>
          </a:ln>
          <a:effectLst/>
        </p:spPr>
        <p:txBody>
          <a:bodyPr wrap="none" anchor="ctr"/>
          <a:lstStyle/>
          <a:p>
            <a:endParaRPr lang="en-GB"/>
          </a:p>
        </p:txBody>
      </p:sp>
      <p:sp>
        <p:nvSpPr>
          <p:cNvPr id="922632" name="Line 8"/>
          <p:cNvSpPr>
            <a:spLocks noChangeShapeType="1"/>
          </p:cNvSpPr>
          <p:nvPr/>
        </p:nvSpPr>
        <p:spPr bwMode="auto">
          <a:xfrm flipH="1">
            <a:off x="6372225" y="3357563"/>
            <a:ext cx="647700" cy="0"/>
          </a:xfrm>
          <a:prstGeom prst="line">
            <a:avLst/>
          </a:prstGeom>
          <a:noFill/>
          <a:ln w="12700" cap="sq">
            <a:solidFill>
              <a:schemeClr val="tx1"/>
            </a:solidFill>
            <a:round/>
            <a:headEnd type="none" w="sm" len="sm"/>
            <a:tailEnd type="triangle" w="lg" len="lg"/>
          </a:ln>
          <a:effectLst/>
        </p:spPr>
        <p:txBody>
          <a:bodyPr wrap="none"/>
          <a:lstStyle/>
          <a:p>
            <a:endParaRPr lang="en-GB"/>
          </a:p>
        </p:txBody>
      </p:sp>
      <p:sp>
        <p:nvSpPr>
          <p:cNvPr id="922633" name="Text Box 9"/>
          <p:cNvSpPr txBox="1">
            <a:spLocks noChangeArrowheads="1"/>
          </p:cNvSpPr>
          <p:nvPr/>
        </p:nvSpPr>
        <p:spPr bwMode="auto">
          <a:xfrm>
            <a:off x="6372225" y="3357563"/>
            <a:ext cx="792163"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4 m/s</a:t>
            </a:r>
            <a:endParaRPr lang="en-US"/>
          </a:p>
        </p:txBody>
      </p:sp>
      <p:sp>
        <p:nvSpPr>
          <p:cNvPr id="922634" name="Text Box 10"/>
          <p:cNvSpPr txBox="1">
            <a:spLocks noChangeArrowheads="1"/>
          </p:cNvSpPr>
          <p:nvPr/>
        </p:nvSpPr>
        <p:spPr bwMode="auto">
          <a:xfrm>
            <a:off x="7164388" y="4148138"/>
            <a:ext cx="1368425"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10,000 kg</a:t>
            </a:r>
            <a:endParaRPr lang="en-US"/>
          </a:p>
        </p:txBody>
      </p:sp>
      <p:sp>
        <p:nvSpPr>
          <p:cNvPr id="922635" name="Oval 11"/>
          <p:cNvSpPr>
            <a:spLocks noChangeArrowheads="1"/>
          </p:cNvSpPr>
          <p:nvPr/>
        </p:nvSpPr>
        <p:spPr bwMode="auto">
          <a:xfrm>
            <a:off x="6300788" y="4868863"/>
            <a:ext cx="1368425" cy="1296987"/>
          </a:xfrm>
          <a:prstGeom prst="ellipse">
            <a:avLst/>
          </a:prstGeom>
          <a:solidFill>
            <a:srgbClr val="FF0000"/>
          </a:solidFill>
          <a:ln w="12700" cap="sq">
            <a:solidFill>
              <a:schemeClr val="tx1"/>
            </a:solidFill>
            <a:round/>
            <a:headEnd type="none" w="sm" len="sm"/>
            <a:tailEnd type="none" w="sm" len="sm"/>
          </a:ln>
          <a:effectLst/>
        </p:spPr>
        <p:txBody>
          <a:bodyPr wrap="none" anchor="ctr"/>
          <a:lstStyle/>
          <a:p>
            <a:endParaRPr lang="en-GB"/>
          </a:p>
        </p:txBody>
      </p:sp>
      <p:sp>
        <p:nvSpPr>
          <p:cNvPr id="922636" name="Oval 12"/>
          <p:cNvSpPr>
            <a:spLocks noChangeArrowheads="1"/>
          </p:cNvSpPr>
          <p:nvPr/>
        </p:nvSpPr>
        <p:spPr bwMode="auto">
          <a:xfrm>
            <a:off x="6013450" y="5373688"/>
            <a:ext cx="287338" cy="287337"/>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GB"/>
          </a:p>
        </p:txBody>
      </p:sp>
      <p:sp>
        <p:nvSpPr>
          <p:cNvPr id="922637" name="Line 13"/>
          <p:cNvSpPr>
            <a:spLocks noChangeShapeType="1"/>
          </p:cNvSpPr>
          <p:nvPr/>
        </p:nvSpPr>
        <p:spPr bwMode="auto">
          <a:xfrm>
            <a:off x="7813675" y="5518150"/>
            <a:ext cx="287338" cy="0"/>
          </a:xfrm>
          <a:prstGeom prst="line">
            <a:avLst/>
          </a:prstGeom>
          <a:noFill/>
          <a:ln w="12700" cap="sq">
            <a:solidFill>
              <a:schemeClr val="tx1"/>
            </a:solidFill>
            <a:round/>
            <a:headEnd type="none" w="sm" len="sm"/>
            <a:tailEnd type="triangle" w="lg" len="lg"/>
          </a:ln>
          <a:effectLst/>
        </p:spPr>
        <p:txBody>
          <a:bodyPr wrap="none"/>
          <a:lstStyle/>
          <a:p>
            <a:endParaRPr lang="en-GB"/>
          </a:p>
        </p:txBody>
      </p:sp>
      <p:sp>
        <p:nvSpPr>
          <p:cNvPr id="922638" name="Text Box 14"/>
          <p:cNvSpPr txBox="1">
            <a:spLocks noChangeArrowheads="1"/>
          </p:cNvSpPr>
          <p:nvPr/>
        </p:nvSpPr>
        <p:spPr bwMode="auto">
          <a:xfrm>
            <a:off x="468313" y="3141663"/>
            <a:ext cx="1727200"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GB" sz="2600" i="1">
                <a:solidFill>
                  <a:schemeClr val="folHlink"/>
                </a:solidFill>
              </a:rPr>
              <a:t>Before …</a:t>
            </a:r>
            <a:endParaRPr lang="en-US" sz="2600" i="1">
              <a:solidFill>
                <a:schemeClr val="folHlink"/>
              </a:solidFill>
            </a:endParaRPr>
          </a:p>
        </p:txBody>
      </p:sp>
      <p:sp>
        <p:nvSpPr>
          <p:cNvPr id="922639" name="Text Box 15"/>
          <p:cNvSpPr txBox="1">
            <a:spLocks noChangeArrowheads="1"/>
          </p:cNvSpPr>
          <p:nvPr/>
        </p:nvSpPr>
        <p:spPr bwMode="auto">
          <a:xfrm>
            <a:off x="468313" y="5229225"/>
            <a:ext cx="1727200"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GB" sz="2600" i="1">
                <a:solidFill>
                  <a:schemeClr val="folHlink"/>
                </a:solidFill>
              </a:rPr>
              <a:t>After …</a:t>
            </a:r>
            <a:endParaRPr lang="en-US" sz="2600" i="1">
              <a:solidFill>
                <a:schemeClr val="folHlink"/>
              </a:solidFill>
            </a:endParaRPr>
          </a:p>
        </p:txBody>
      </p:sp>
    </p:spTree>
    <p:extLst>
      <p:ext uri="{BB962C8B-B14F-4D97-AF65-F5344CB8AC3E}">
        <p14:creationId xmlns:p14="http://schemas.microsoft.com/office/powerpoint/2010/main" val="879767023"/>
      </p:ext>
    </p:extLst>
  </p:cSld>
  <p:clrMapOvr>
    <a:masterClrMapping/>
  </p:clrMapOvr>
  <p:transition spd="med">
    <p:cove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03182BB6-B912-40BE-B794-567F1A521C75}" type="slidenum">
              <a:rPr lang="en-US"/>
              <a:pPr/>
              <a:t>115</a:t>
            </a:fld>
            <a:endParaRPr lang="en-US"/>
          </a:p>
        </p:txBody>
      </p:sp>
      <p:sp>
        <p:nvSpPr>
          <p:cNvPr id="923650" name="Rectangle 2"/>
          <p:cNvSpPr>
            <a:spLocks noGrp="1" noChangeArrowheads="1"/>
          </p:cNvSpPr>
          <p:nvPr>
            <p:ph type="body" idx="1"/>
          </p:nvPr>
        </p:nvSpPr>
        <p:spPr>
          <a:xfrm>
            <a:off x="647564" y="188640"/>
            <a:ext cx="8229600" cy="6444716"/>
          </a:xfrm>
        </p:spPr>
        <p:txBody>
          <a:bodyPr/>
          <a:lstStyle/>
          <a:p>
            <a:pPr marL="540000">
              <a:buFont typeface="Wingdings" charset="2"/>
              <a:buNone/>
            </a:pPr>
            <a:r>
              <a:rPr lang="en-GB" sz="2800" dirty="0"/>
              <a:t>	</a:t>
            </a:r>
            <a:r>
              <a:rPr lang="en-GB" sz="2400" dirty="0"/>
              <a:t>“Geometry assists us in the application of this law … but still the discovery of the law itself is owing merely to experience, and all the </a:t>
            </a:r>
            <a:r>
              <a:rPr lang="en-GB" sz="2400" u="sng" dirty="0"/>
              <a:t>abstract </a:t>
            </a:r>
            <a:r>
              <a:rPr lang="en-GB" sz="2400" u="sng" dirty="0" err="1"/>
              <a:t>reasonings</a:t>
            </a:r>
            <a:r>
              <a:rPr lang="en-GB" sz="2400" dirty="0"/>
              <a:t> in the world could never [give us any] knowledge of it.”  (</a:t>
            </a:r>
            <a:r>
              <a:rPr lang="en-GB" sz="2400" i="1" dirty="0"/>
              <a:t>E</a:t>
            </a:r>
            <a:r>
              <a:rPr lang="en-GB" sz="2400" dirty="0"/>
              <a:t> 4.13)</a:t>
            </a:r>
            <a:endParaRPr lang="en-US" sz="2400" dirty="0"/>
          </a:p>
          <a:p>
            <a:pPr>
              <a:spcBef>
                <a:spcPts val="1800"/>
              </a:spcBef>
            </a:pPr>
            <a:r>
              <a:rPr lang="en-US" altLang="en-US" sz="2800" dirty="0"/>
              <a:t>“Abstract </a:t>
            </a:r>
            <a:r>
              <a:rPr lang="en-US" altLang="en-US" sz="2800" dirty="0" err="1"/>
              <a:t>reasonings</a:t>
            </a:r>
            <a:r>
              <a:rPr lang="en-US" altLang="en-US" sz="2800" dirty="0"/>
              <a:t>” </a:t>
            </a:r>
            <a:r>
              <a:rPr lang="en-US" altLang="en-US" sz="2800"/>
              <a:t>encompasses demon-strative </a:t>
            </a:r>
            <a:r>
              <a:rPr lang="en-US" altLang="en-US" sz="2800" dirty="0"/>
              <a:t>mathematics, as in the </a:t>
            </a:r>
            <a:r>
              <a:rPr lang="en-US" altLang="en-US" sz="2800" i="1" dirty="0"/>
              <a:t>Treatise</a:t>
            </a:r>
            <a:r>
              <a:rPr lang="en-US" altLang="en-US" sz="2800" dirty="0"/>
              <a:t>:</a:t>
            </a:r>
          </a:p>
          <a:p>
            <a:pPr marL="540000">
              <a:spcBef>
                <a:spcPts val="1200"/>
              </a:spcBef>
              <a:buNone/>
            </a:pPr>
            <a:r>
              <a:rPr lang="en-GB" dirty="0"/>
              <a:t>	</a:t>
            </a:r>
            <a:r>
              <a:rPr lang="en-GB" sz="2400" dirty="0"/>
              <a:t>“Mathematics … are useful in all mechanical operations  …  But ’tis not of themselves they have any influence.  …  </a:t>
            </a:r>
            <a:r>
              <a:rPr lang="en-GB" sz="2400" u="sng" dirty="0"/>
              <a:t>Abstract or demonstrative reasoning</a:t>
            </a:r>
            <a:r>
              <a:rPr lang="en-GB" sz="2400" dirty="0"/>
              <a:t> … never influences any of our actions, but only as it directs our judgment concerning causes and effects.”  (</a:t>
            </a:r>
            <a:r>
              <a:rPr lang="en-GB" sz="2400" i="1" dirty="0"/>
              <a:t>T</a:t>
            </a:r>
            <a:r>
              <a:rPr lang="en-GB" sz="2400" dirty="0"/>
              <a:t> 2.3.3.2)</a:t>
            </a:r>
          </a:p>
          <a:p>
            <a:pPr>
              <a:spcBef>
                <a:spcPts val="1800"/>
              </a:spcBef>
            </a:pPr>
            <a:r>
              <a:rPr lang="en-US" altLang="en-US" sz="2800"/>
              <a:t>These passages show </a:t>
            </a:r>
            <a:r>
              <a:rPr lang="en-US" altLang="en-US" sz="2800" dirty="0"/>
              <a:t>that Hume does not restrict “demonstrative” reasoning to the </a:t>
            </a:r>
            <a:r>
              <a:rPr lang="en-US" altLang="en-US" sz="2800"/>
              <a:t>a priori, because it can be applied to empirical facts.</a:t>
            </a:r>
            <a:endParaRPr lang="en-US" altLang="en-US" sz="2800" dirty="0"/>
          </a:p>
        </p:txBody>
      </p:sp>
    </p:spTree>
    <p:extLst>
      <p:ext uri="{BB962C8B-B14F-4D97-AF65-F5344CB8AC3E}">
        <p14:creationId xmlns:p14="http://schemas.microsoft.com/office/powerpoint/2010/main" val="3777887962"/>
      </p:ext>
    </p:extLst>
  </p:cSld>
  <p:clrMapOvr>
    <a:masterClrMapping/>
  </p:clrMapOvr>
  <p:transition spd="med">
    <p:cove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CEF33-DAFF-939B-0829-99B38C0F48CA}"/>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F0F64C7E-A774-155D-6318-CF51C4C19007}"/>
              </a:ext>
            </a:extLst>
          </p:cNvPr>
          <p:cNvSpPr>
            <a:spLocks noGrp="1" noChangeArrowheads="1"/>
          </p:cNvSpPr>
          <p:nvPr>
            <p:ph type="ctrTitle"/>
          </p:nvPr>
        </p:nvSpPr>
        <p:spPr>
          <a:xfrm>
            <a:off x="179388" y="296863"/>
            <a:ext cx="4608512" cy="6300787"/>
          </a:xfrm>
        </p:spPr>
        <p:txBody>
          <a:bodyPr/>
          <a:lstStyle/>
          <a:p>
            <a:r>
              <a:rPr lang="en-GB"/>
              <a:t>3(</a:t>
            </a:r>
            <a:r>
              <a:rPr lang="en-GB" dirty="0"/>
              <a:t>e</a:t>
            </a:r>
            <a:r>
              <a:rPr lang="en-GB"/>
              <a:t>)</a:t>
            </a:r>
            <a:br>
              <a:rPr lang="en-GB" dirty="0"/>
            </a:br>
            <a:br>
              <a:rPr lang="en-GB"/>
            </a:br>
            <a:r>
              <a:rPr lang="en-GB"/>
              <a:t>Introducing </a:t>
            </a:r>
            <a:r>
              <a:rPr lang="en-GB" i="1"/>
              <a:t>Treatise</a:t>
            </a:r>
            <a:r>
              <a:rPr lang="en-GB"/>
              <a:t> 1.3</a:t>
            </a:r>
            <a:endParaRPr lang="en-US" dirty="0"/>
          </a:p>
        </p:txBody>
      </p:sp>
      <p:pic>
        <p:nvPicPr>
          <p:cNvPr id="847875" name="Picture 3" descr="treatise1">
            <a:extLst>
              <a:ext uri="{FF2B5EF4-FFF2-40B4-BE49-F238E27FC236}">
                <a16:creationId xmlns:a16="http://schemas.microsoft.com/office/drawing/2014/main" id="{8B06DDF5-5050-1E31-C3B8-37FF7E1E7A5B}"/>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1897633863"/>
      </p:ext>
    </p:extLst>
  </p:cSld>
  <p:clrMapOvr>
    <a:masterClrMapping/>
  </p:clrMapOvr>
  <p:transition spd="med">
    <p:cove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36060-D998-CA0B-3423-E24994C493B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7353A1-905C-2254-18DB-2321524CAAC0}"/>
              </a:ext>
            </a:extLst>
          </p:cNvPr>
          <p:cNvSpPr>
            <a:spLocks noGrp="1"/>
          </p:cNvSpPr>
          <p:nvPr>
            <p:ph type="sldNum" sz="quarter" idx="10"/>
          </p:nvPr>
        </p:nvSpPr>
        <p:spPr/>
        <p:txBody>
          <a:bodyPr/>
          <a:lstStyle/>
          <a:p>
            <a:fld id="{7B192E7B-86B2-4036-A92F-86C49A118DAF}" type="slidenum">
              <a:rPr lang="en-US" altLang="en-US"/>
              <a:pPr/>
              <a:t>117</a:t>
            </a:fld>
            <a:endParaRPr lang="en-US" altLang="en-US"/>
          </a:p>
        </p:txBody>
      </p:sp>
      <p:sp>
        <p:nvSpPr>
          <p:cNvPr id="899074" name="Rectangle 2">
            <a:extLst>
              <a:ext uri="{FF2B5EF4-FFF2-40B4-BE49-F238E27FC236}">
                <a16:creationId xmlns:a16="http://schemas.microsoft.com/office/drawing/2014/main" id="{AD602A5D-B56C-6B6E-EF44-14FD9B0E14F9}"/>
              </a:ext>
            </a:extLst>
          </p:cNvPr>
          <p:cNvSpPr>
            <a:spLocks noGrp="1" noChangeArrowheads="1"/>
          </p:cNvSpPr>
          <p:nvPr>
            <p:ph type="title"/>
          </p:nvPr>
        </p:nvSpPr>
        <p:spPr>
          <a:xfrm>
            <a:off x="179512" y="277813"/>
            <a:ext cx="8856984" cy="846931"/>
          </a:xfrm>
        </p:spPr>
        <p:txBody>
          <a:bodyPr/>
          <a:lstStyle/>
          <a:p>
            <a:r>
              <a:rPr lang="en-GB" altLang="en-US" sz="4000"/>
              <a:t>Hume’s Focus on Causal Reasoning</a:t>
            </a:r>
            <a:endParaRPr lang="en-GB" altLang="en-US" sz="4000" dirty="0"/>
          </a:p>
        </p:txBody>
      </p:sp>
      <p:sp>
        <p:nvSpPr>
          <p:cNvPr id="899075" name="Rectangle 3">
            <a:extLst>
              <a:ext uri="{FF2B5EF4-FFF2-40B4-BE49-F238E27FC236}">
                <a16:creationId xmlns:a16="http://schemas.microsoft.com/office/drawing/2014/main" id="{C01F39A3-E934-9E21-F781-1FCF09CAE35D}"/>
              </a:ext>
            </a:extLst>
          </p:cNvPr>
          <p:cNvSpPr>
            <a:spLocks noGrp="1" noChangeArrowheads="1"/>
          </p:cNvSpPr>
          <p:nvPr>
            <p:ph type="body" idx="1"/>
          </p:nvPr>
        </p:nvSpPr>
        <p:spPr>
          <a:xfrm>
            <a:off x="287524" y="1268760"/>
            <a:ext cx="8363272" cy="5292378"/>
          </a:xfrm>
        </p:spPr>
        <p:txBody>
          <a:bodyPr/>
          <a:lstStyle/>
          <a:p>
            <a:r>
              <a:rPr lang="en-GB" altLang="en-US" sz="2800" i="1" dirty="0"/>
              <a:t>Treatise</a:t>
            </a:r>
            <a:r>
              <a:rPr lang="en-GB" altLang="en-US" sz="2800" dirty="0"/>
              <a:t> Book 1 Part 3, the longest part of the work, is entitled “Of Knowledge and Probability”.</a:t>
            </a:r>
          </a:p>
          <a:p>
            <a:pPr lvl="1">
              <a:spcBef>
                <a:spcPts val="1200"/>
              </a:spcBef>
            </a:pPr>
            <a:r>
              <a:rPr lang="en-GB" altLang="en-US" sz="2500" i="1" dirty="0"/>
              <a:t>T </a:t>
            </a:r>
            <a:r>
              <a:rPr lang="en-GB" altLang="en-US" sz="2500" dirty="0"/>
              <a:t>1.3.1 deals with “Knowledge” (in a </a:t>
            </a:r>
            <a:r>
              <a:rPr lang="en-GB" altLang="en-US" sz="2500" i="1" dirty="0"/>
              <a:t>strict</a:t>
            </a:r>
            <a:r>
              <a:rPr lang="en-GB" altLang="en-US" sz="2500" dirty="0"/>
              <a:t> sense, requiring </a:t>
            </a:r>
            <a:r>
              <a:rPr lang="en-GB" altLang="en-US" sz="2500"/>
              <a:t>absolute certainty).  Here he presents the dubious Dichotomy criticised in slides 92-102 above.</a:t>
            </a:r>
            <a:endParaRPr lang="en-GB" altLang="en-US" sz="2500" dirty="0"/>
          </a:p>
          <a:p>
            <a:pPr lvl="1">
              <a:spcBef>
                <a:spcPts val="1200"/>
              </a:spcBef>
            </a:pPr>
            <a:r>
              <a:rPr lang="en-GB" altLang="en-US" sz="2500"/>
              <a:t>Building on this, at </a:t>
            </a:r>
            <a:r>
              <a:rPr lang="en-GB" altLang="en-US" sz="2500" i="1"/>
              <a:t>T </a:t>
            </a:r>
            <a:r>
              <a:rPr lang="en-GB" altLang="en-US" sz="2500"/>
              <a:t>1.3.2.3 </a:t>
            </a:r>
            <a:r>
              <a:rPr lang="en-GB" altLang="en-US" sz="2500" i="1" dirty="0"/>
              <a:t>causation</a:t>
            </a:r>
            <a:r>
              <a:rPr lang="en-GB" altLang="en-US" sz="2500" dirty="0"/>
              <a:t> </a:t>
            </a:r>
            <a:r>
              <a:rPr lang="en-GB" altLang="en-US" sz="2500"/>
              <a:t>is identified as the </a:t>
            </a:r>
            <a:r>
              <a:rPr lang="en-GB" altLang="en-US" sz="2500" dirty="0"/>
              <a:t>only relation that can ground a “probable” inference from one object to another.</a:t>
            </a:r>
          </a:p>
          <a:p>
            <a:pPr lvl="1">
              <a:spcBef>
                <a:spcPts val="1200"/>
              </a:spcBef>
            </a:pPr>
            <a:r>
              <a:rPr lang="en-GB" altLang="en-US" sz="2500" dirty="0"/>
              <a:t>Accordingly the rest of </a:t>
            </a:r>
            <a:r>
              <a:rPr lang="en-GB" altLang="en-US" sz="2500" i="1" dirty="0"/>
              <a:t>Treatise</a:t>
            </a:r>
            <a:r>
              <a:rPr lang="en-GB" altLang="en-US" sz="2500" dirty="0"/>
              <a:t> 1.3 focuses on </a:t>
            </a:r>
            <a:r>
              <a:rPr lang="en-GB" altLang="en-US" sz="2500" i="1" dirty="0"/>
              <a:t>causation</a:t>
            </a:r>
            <a:r>
              <a:rPr lang="en-GB" altLang="en-US" sz="2500" dirty="0"/>
              <a:t> and </a:t>
            </a:r>
            <a:r>
              <a:rPr lang="en-GB" altLang="en-US" sz="2500" i="1"/>
              <a:t>causal reasoning</a:t>
            </a:r>
            <a:r>
              <a:rPr lang="en-GB" altLang="en-US" sz="2500"/>
              <a:t>, framed around the search for the impression from which the idea of </a:t>
            </a:r>
            <a:r>
              <a:rPr lang="en-GB" altLang="en-US" sz="2500" i="1"/>
              <a:t>causal necessity</a:t>
            </a:r>
            <a:r>
              <a:rPr lang="en-GB" altLang="en-US" sz="2500"/>
              <a:t> is derived …</a:t>
            </a:r>
            <a:endParaRPr lang="en-GB" altLang="en-US" sz="2500" dirty="0"/>
          </a:p>
        </p:txBody>
      </p:sp>
    </p:spTree>
    <p:extLst>
      <p:ext uri="{BB962C8B-B14F-4D97-AF65-F5344CB8AC3E}">
        <p14:creationId xmlns:p14="http://schemas.microsoft.com/office/powerpoint/2010/main" val="2654033149"/>
      </p:ext>
    </p:extLst>
  </p:cSld>
  <p:clrMapOvr>
    <a:masterClrMapping/>
  </p:clrMapOvr>
  <p:transition spd="med">
    <p:cove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1BD9C-9EB8-E8B2-3C03-8D4870E7DA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E23B2-C753-E051-A6F7-9AC083096156}"/>
              </a:ext>
            </a:extLst>
          </p:cNvPr>
          <p:cNvSpPr>
            <a:spLocks noGrp="1"/>
          </p:cNvSpPr>
          <p:nvPr>
            <p:ph idx="1"/>
          </p:nvPr>
        </p:nvSpPr>
        <p:spPr>
          <a:xfrm>
            <a:off x="457200" y="476672"/>
            <a:ext cx="8399276" cy="6048672"/>
          </a:xfrm>
        </p:spPr>
        <p:txBody>
          <a:bodyPr/>
          <a:lstStyle/>
          <a:p>
            <a:r>
              <a:rPr lang="en-GB" sz="2800" dirty="0"/>
              <a:t>At </a:t>
            </a:r>
            <a:r>
              <a:rPr lang="en-GB" sz="2800" i="1" dirty="0"/>
              <a:t>T</a:t>
            </a:r>
            <a:r>
              <a:rPr lang="en-GB" sz="2800" dirty="0"/>
              <a:t> 1.3.2.6-8, </a:t>
            </a:r>
            <a:r>
              <a:rPr lang="en-GB" sz="2800" i="1" dirty="0"/>
              <a:t>individual</a:t>
            </a:r>
            <a:r>
              <a:rPr lang="en-GB" sz="2800" dirty="0"/>
              <a:t> causes are </a:t>
            </a:r>
            <a:r>
              <a:rPr lang="en-GB" sz="2800"/>
              <a:t>(tentatively</a:t>
            </a:r>
            <a:r>
              <a:rPr lang="en-GB" sz="2800" dirty="0"/>
              <a:t>) found to be related to their effects by the relations of </a:t>
            </a:r>
            <a:r>
              <a:rPr lang="en-GB" sz="2800" i="1" dirty="0">
                <a:solidFill>
                  <a:srgbClr val="FF9999"/>
                </a:solidFill>
              </a:rPr>
              <a:t>contiguity</a:t>
            </a:r>
            <a:r>
              <a:rPr lang="en-GB" sz="2800" dirty="0">
                <a:solidFill>
                  <a:srgbClr val="FF9999"/>
                </a:solidFill>
              </a:rPr>
              <a:t> </a:t>
            </a:r>
            <a:r>
              <a:rPr lang="en-GB" sz="2800" dirty="0"/>
              <a:t>and </a:t>
            </a:r>
            <a:r>
              <a:rPr lang="en-GB" sz="2800" i="1" dirty="0">
                <a:solidFill>
                  <a:srgbClr val="FF9999"/>
                </a:solidFill>
              </a:rPr>
              <a:t>priority</a:t>
            </a:r>
            <a:r>
              <a:rPr lang="en-GB" sz="2800" dirty="0"/>
              <a:t>.</a:t>
            </a:r>
          </a:p>
          <a:p>
            <a:pPr>
              <a:spcBef>
                <a:spcPts val="1200"/>
              </a:spcBef>
            </a:pPr>
            <a:r>
              <a:rPr lang="en-GB" sz="2800" dirty="0"/>
              <a:t>But a key element – identified at </a:t>
            </a:r>
            <a:r>
              <a:rPr lang="en-GB" sz="2800" i="1" dirty="0"/>
              <a:t>T</a:t>
            </a:r>
            <a:r>
              <a:rPr lang="en-GB" sz="2800" dirty="0"/>
              <a:t> 1.3.2.11 as “</a:t>
            </a:r>
            <a:r>
              <a:rPr lang="en-GB" sz="2800" cap="small" dirty="0">
                <a:solidFill>
                  <a:srgbClr val="FF9999"/>
                </a:solidFill>
              </a:rPr>
              <a:t>necessary connexion</a:t>
            </a:r>
            <a:r>
              <a:rPr lang="en-GB" sz="2800" dirty="0"/>
              <a:t>” – is more elusive.</a:t>
            </a:r>
          </a:p>
          <a:p>
            <a:pPr lvl="1">
              <a:spcBef>
                <a:spcPts val="900"/>
              </a:spcBef>
            </a:pPr>
            <a:r>
              <a:rPr lang="en-GB" sz="2500" dirty="0"/>
              <a:t>At </a:t>
            </a:r>
            <a:r>
              <a:rPr lang="en-GB" sz="2500" i="1" dirty="0"/>
              <a:t>T</a:t>
            </a:r>
            <a:r>
              <a:rPr lang="en-GB" sz="2500" dirty="0"/>
              <a:t> 1.3.2.13, Hume decides to search two “neighbouring fields” to find this element’s source:</a:t>
            </a:r>
          </a:p>
          <a:p>
            <a:pPr lvl="1">
              <a:spcBef>
                <a:spcPts val="900"/>
              </a:spcBef>
            </a:pPr>
            <a:r>
              <a:rPr lang="en-GB" sz="2500" dirty="0"/>
              <a:t>First, </a:t>
            </a:r>
            <a:r>
              <a:rPr lang="en-GB" sz="2500"/>
              <a:t>he argues </a:t>
            </a:r>
            <a:r>
              <a:rPr lang="en-GB" sz="2500" dirty="0"/>
              <a:t>that the Causal Maxim is neither intuitively nor demonstratively certain (</a:t>
            </a:r>
            <a:r>
              <a:rPr lang="en-GB" sz="2500" i="1"/>
              <a:t>T</a:t>
            </a:r>
            <a:r>
              <a:rPr lang="en-GB" sz="2500"/>
              <a:t> 1.3.3.1-8).</a:t>
            </a:r>
            <a:endParaRPr lang="en-GB" sz="2500" dirty="0"/>
          </a:p>
          <a:p>
            <a:pPr lvl="1">
              <a:spcBef>
                <a:spcPts val="900"/>
              </a:spcBef>
            </a:pPr>
            <a:r>
              <a:rPr lang="en-GB" sz="2500" dirty="0"/>
              <a:t>Secondly, he turns to consider “why we conclude, that such particular causes must necessarily have such particular effects, and why we form an inference from one to another?” (</a:t>
            </a:r>
            <a:r>
              <a:rPr lang="en-GB" sz="2500" i="1" dirty="0"/>
              <a:t>T</a:t>
            </a:r>
            <a:r>
              <a:rPr lang="en-GB" sz="2500" dirty="0"/>
              <a:t> 1.3.3.9).</a:t>
            </a:r>
          </a:p>
        </p:txBody>
      </p:sp>
      <p:sp>
        <p:nvSpPr>
          <p:cNvPr id="4" name="Slide Number Placeholder 3">
            <a:extLst>
              <a:ext uri="{FF2B5EF4-FFF2-40B4-BE49-F238E27FC236}">
                <a16:creationId xmlns:a16="http://schemas.microsoft.com/office/drawing/2014/main" id="{292A6A23-52B3-ADE8-DBD1-80D6225704F6}"/>
              </a:ext>
            </a:extLst>
          </p:cNvPr>
          <p:cNvSpPr>
            <a:spLocks noGrp="1"/>
          </p:cNvSpPr>
          <p:nvPr>
            <p:ph type="sldNum" sz="quarter" idx="10"/>
          </p:nvPr>
        </p:nvSpPr>
        <p:spPr/>
        <p:txBody>
          <a:bodyPr/>
          <a:lstStyle/>
          <a:p>
            <a:fld id="{3616F46D-A470-4307-BD1A-3DE4FB9E5120}" type="slidenum">
              <a:rPr lang="en-US" smtClean="0"/>
              <a:pPr/>
              <a:t>118</a:t>
            </a:fld>
            <a:endParaRPr lang="en-US"/>
          </a:p>
        </p:txBody>
      </p:sp>
    </p:spTree>
    <p:extLst>
      <p:ext uri="{BB962C8B-B14F-4D97-AF65-F5344CB8AC3E}">
        <p14:creationId xmlns:p14="http://schemas.microsoft.com/office/powerpoint/2010/main" val="994249556"/>
      </p:ext>
    </p:extLst>
  </p:cSld>
  <p:clrMapOvr>
    <a:masterClrMapping/>
  </p:clrMapOvr>
  <p:transition spd="med">
    <p:cove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1D7E9-6DAE-0D9D-23A2-5A0CAD9075C8}"/>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5707C2D1-4166-4A38-4FCF-8800E14D6459}"/>
              </a:ext>
            </a:extLst>
          </p:cNvPr>
          <p:cNvSpPr>
            <a:spLocks noGrp="1"/>
          </p:cNvSpPr>
          <p:nvPr>
            <p:ph type="sldNum" sz="quarter" idx="10"/>
          </p:nvPr>
        </p:nvSpPr>
        <p:spPr/>
        <p:txBody>
          <a:bodyPr/>
          <a:lstStyle/>
          <a:p>
            <a:fld id="{E87024B9-92BF-4518-9892-44CA789F9608}" type="slidenum">
              <a:rPr lang="en-US" altLang="en-US"/>
              <a:pPr/>
              <a:t>119</a:t>
            </a:fld>
            <a:endParaRPr lang="en-US" altLang="en-US"/>
          </a:p>
        </p:txBody>
      </p:sp>
      <p:sp>
        <p:nvSpPr>
          <p:cNvPr id="4" name="Slide Number Placeholder 3">
            <a:extLst>
              <a:ext uri="{FF2B5EF4-FFF2-40B4-BE49-F238E27FC236}">
                <a16:creationId xmlns:a16="http://schemas.microsoft.com/office/drawing/2014/main" id="{F28FA5DB-774E-FC07-B667-20DA891B7E5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40827166-2F14-454A-B2D3-5217C2CEDD7C}" type="slidenum">
              <a:rPr lang="en-US" altLang="en-US" sz="1600">
                <a:effectLst>
                  <a:outerShdw blurRad="38100" dist="38100" dir="2700000" algn="tl">
                    <a:srgbClr val="000000"/>
                  </a:outerShdw>
                </a:effectLst>
                <a:ea typeface="ＭＳ Ｐゴシック" charset="-128"/>
              </a:rPr>
              <a:pPr eaLnBrk="1" hangingPunct="1"/>
              <a:t>119</a:t>
            </a:fld>
            <a:endParaRPr lang="en-US" altLang="en-US" sz="1600">
              <a:effectLst>
                <a:outerShdw blurRad="38100" dist="38100" dir="2700000" algn="tl">
                  <a:srgbClr val="000000"/>
                </a:outerShdw>
              </a:effectLst>
              <a:ea typeface="ＭＳ Ｐゴシック" charset="-128"/>
            </a:endParaRPr>
          </a:p>
        </p:txBody>
      </p:sp>
      <p:sp>
        <p:nvSpPr>
          <p:cNvPr id="843778" name="Rectangle 2">
            <a:extLst>
              <a:ext uri="{FF2B5EF4-FFF2-40B4-BE49-F238E27FC236}">
                <a16:creationId xmlns:a16="http://schemas.microsoft.com/office/drawing/2014/main" id="{96222772-5D57-B652-86D9-BFC3AFA6B1FA}"/>
              </a:ext>
            </a:extLst>
          </p:cNvPr>
          <p:cNvSpPr>
            <a:spLocks noGrp="1" noChangeArrowheads="1"/>
          </p:cNvSpPr>
          <p:nvPr>
            <p:ph type="title" idx="4294967295"/>
          </p:nvPr>
        </p:nvSpPr>
        <p:spPr>
          <a:xfrm>
            <a:off x="215516" y="277813"/>
            <a:ext cx="8720522" cy="1026951"/>
          </a:xfrm>
        </p:spPr>
        <p:txBody>
          <a:bodyPr/>
          <a:lstStyle/>
          <a:p>
            <a:r>
              <a:rPr lang="en-GB" altLang="en-US" dirty="0"/>
              <a:t>Second “Field”: Causal Inference</a:t>
            </a:r>
            <a:endParaRPr lang="en-US" altLang="en-US" dirty="0"/>
          </a:p>
        </p:txBody>
      </p:sp>
      <p:sp>
        <p:nvSpPr>
          <p:cNvPr id="843779" name="Rectangle 3">
            <a:extLst>
              <a:ext uri="{FF2B5EF4-FFF2-40B4-BE49-F238E27FC236}">
                <a16:creationId xmlns:a16="http://schemas.microsoft.com/office/drawing/2014/main" id="{2C71162A-B432-5133-C0F1-98367BFD7FAB}"/>
              </a:ext>
            </a:extLst>
          </p:cNvPr>
          <p:cNvSpPr>
            <a:spLocks noGrp="1" noChangeArrowheads="1"/>
          </p:cNvSpPr>
          <p:nvPr>
            <p:ph type="body" idx="4294967295"/>
          </p:nvPr>
        </p:nvSpPr>
        <p:spPr>
          <a:xfrm>
            <a:off x="457200" y="1484784"/>
            <a:ext cx="8478838" cy="5096991"/>
          </a:xfrm>
        </p:spPr>
        <p:txBody>
          <a:bodyPr/>
          <a:lstStyle/>
          <a:p>
            <a:r>
              <a:rPr lang="en-GB" altLang="en-US" i="1" dirty="0"/>
              <a:t>Treatise</a:t>
            </a:r>
            <a:r>
              <a:rPr lang="en-GB" altLang="en-US" dirty="0"/>
              <a:t> 1.3.4 argues that causal reasoning, if it is to result in real belief, must start from something perceived or remembered.</a:t>
            </a:r>
          </a:p>
          <a:p>
            <a:pPr>
              <a:spcBef>
                <a:spcPts val="1800"/>
              </a:spcBef>
            </a:pPr>
            <a:r>
              <a:rPr lang="en-GB" altLang="en-US" i="1" dirty="0"/>
              <a:t>T</a:t>
            </a:r>
            <a:r>
              <a:rPr lang="en-GB" altLang="en-US" dirty="0"/>
              <a:t> 1.3.5.1 sets out a corresponding agenda:</a:t>
            </a:r>
          </a:p>
          <a:p>
            <a:pPr lvl="1">
              <a:spcBef>
                <a:spcPts val="900"/>
              </a:spcBef>
              <a:buFontTx/>
              <a:buNone/>
            </a:pPr>
            <a:r>
              <a:rPr lang="en-GB" altLang="en-US" i="1" dirty="0"/>
              <a:t>	</a:t>
            </a:r>
            <a:r>
              <a:rPr lang="en-GB" altLang="en-US" dirty="0"/>
              <a:t>“Here therefore we have three things to explain, viz. </a:t>
            </a:r>
            <a:r>
              <a:rPr lang="en-GB" altLang="en-US" i="1" dirty="0"/>
              <a:t>First</a:t>
            </a:r>
            <a:r>
              <a:rPr lang="en-GB" altLang="en-US" dirty="0"/>
              <a:t>, The original impression.  </a:t>
            </a:r>
            <a:r>
              <a:rPr lang="en-GB" altLang="en-US" i="1" dirty="0"/>
              <a:t>Secondly</a:t>
            </a:r>
            <a:r>
              <a:rPr lang="en-GB" altLang="en-US" dirty="0"/>
              <a:t>, The transition to the idea of the connected cause or effect </a:t>
            </a:r>
            <a:r>
              <a:rPr lang="en-GB" altLang="en-US" i="1" dirty="0">
                <a:solidFill>
                  <a:srgbClr val="FF9999"/>
                </a:solidFill>
              </a:rPr>
              <a:t>[i.e. causal inference ]</a:t>
            </a:r>
            <a:r>
              <a:rPr lang="en-GB" altLang="en-US" dirty="0"/>
              <a:t>.</a:t>
            </a:r>
            <a:br>
              <a:rPr lang="en-GB" altLang="en-US" dirty="0"/>
            </a:br>
            <a:r>
              <a:rPr lang="en-GB" altLang="en-US" i="1" dirty="0"/>
              <a:t>Thirdly</a:t>
            </a:r>
            <a:r>
              <a:rPr lang="en-GB" altLang="en-US" dirty="0"/>
              <a:t>, The nature and qualities of that idea </a:t>
            </a:r>
            <a:r>
              <a:rPr lang="en-GB" altLang="en-US" i="1" dirty="0">
                <a:solidFill>
                  <a:srgbClr val="FF9999"/>
                </a:solidFill>
              </a:rPr>
              <a:t>[i.e. Hume’s theory of belief]</a:t>
            </a:r>
            <a:r>
              <a:rPr lang="en-GB" altLang="en-US" dirty="0"/>
              <a:t>.”</a:t>
            </a:r>
          </a:p>
        </p:txBody>
      </p:sp>
    </p:spTree>
    <p:extLst>
      <p:ext uri="{BB962C8B-B14F-4D97-AF65-F5344CB8AC3E}">
        <p14:creationId xmlns:p14="http://schemas.microsoft.com/office/powerpoint/2010/main" val="4009865300"/>
      </p:ext>
    </p:extLst>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AD2B4D6-FF10-4360-AA54-A0F72736D0A3}" type="slidenum">
              <a:rPr lang="en-US"/>
              <a:pPr/>
              <a:t>12</a:t>
            </a:fld>
            <a:endParaRPr lang="en-US"/>
          </a:p>
        </p:txBody>
      </p:sp>
      <p:sp>
        <p:nvSpPr>
          <p:cNvPr id="848898" name="Rectangle 2"/>
          <p:cNvSpPr>
            <a:spLocks noGrp="1" noChangeArrowheads="1"/>
          </p:cNvSpPr>
          <p:nvPr>
            <p:ph type="title"/>
          </p:nvPr>
        </p:nvSpPr>
        <p:spPr/>
        <p:txBody>
          <a:bodyPr/>
          <a:lstStyle/>
          <a:p>
            <a:r>
              <a:rPr lang="en-GB"/>
              <a:t>What is an “Idea”?</a:t>
            </a:r>
          </a:p>
        </p:txBody>
      </p:sp>
      <p:sp>
        <p:nvSpPr>
          <p:cNvPr id="848899" name="Rectangle 3"/>
          <p:cNvSpPr>
            <a:spLocks noGrp="1" noChangeArrowheads="1"/>
          </p:cNvSpPr>
          <p:nvPr>
            <p:ph type="body" idx="1"/>
          </p:nvPr>
        </p:nvSpPr>
        <p:spPr>
          <a:xfrm>
            <a:off x="395536" y="1600200"/>
            <a:ext cx="8291264" cy="4817132"/>
          </a:xfrm>
        </p:spPr>
        <p:txBody>
          <a:bodyPr/>
          <a:lstStyle/>
          <a:p>
            <a:r>
              <a:rPr lang="en-GB"/>
              <a:t>Locke defines </a:t>
            </a:r>
            <a:r>
              <a:rPr lang="en-GB" dirty="0"/>
              <a:t>an </a:t>
            </a:r>
            <a:r>
              <a:rPr lang="en-GB" i="1" dirty="0"/>
              <a:t>idea</a:t>
            </a:r>
            <a:r>
              <a:rPr lang="en-GB" dirty="0"/>
              <a:t> as</a:t>
            </a:r>
          </a:p>
          <a:p>
            <a:pPr lvl="1">
              <a:buFontTx/>
              <a:buNone/>
            </a:pPr>
            <a:r>
              <a:rPr lang="en-GB" dirty="0"/>
              <a:t>	“whatsoever is the Object of the Understanding when a Man </a:t>
            </a:r>
            <a:r>
              <a:rPr lang="en-GB"/>
              <a:t>thinks”</a:t>
            </a:r>
            <a:br>
              <a:rPr lang="en-GB"/>
            </a:br>
            <a:r>
              <a:rPr lang="en-GB"/>
              <a:t>						(</a:t>
            </a:r>
            <a:r>
              <a:rPr lang="en-GB" i="1"/>
              <a:t>Essay</a:t>
            </a:r>
            <a:r>
              <a:rPr lang="en-GB"/>
              <a:t> I </a:t>
            </a:r>
            <a:r>
              <a:rPr lang="en-GB" dirty="0" err="1"/>
              <a:t>i</a:t>
            </a:r>
            <a:r>
              <a:rPr lang="en-GB" dirty="0"/>
              <a:t> </a:t>
            </a:r>
            <a:r>
              <a:rPr lang="en-GB"/>
              <a:t>8)</a:t>
            </a:r>
            <a:endParaRPr lang="en-GB" dirty="0"/>
          </a:p>
          <a:p>
            <a:pPr>
              <a:spcBef>
                <a:spcPts val="1800"/>
              </a:spcBef>
            </a:pPr>
            <a:r>
              <a:rPr lang="en-GB" dirty="0"/>
              <a:t>This is supposed to include all types of “thinking”, including perception and feeling as well as contemplation.  So our </a:t>
            </a:r>
            <a:r>
              <a:rPr lang="en-GB" i="1" dirty="0"/>
              <a:t>ideas</a:t>
            </a:r>
            <a:r>
              <a:rPr lang="en-GB" dirty="0"/>
              <a:t> include thoughts and sensations, and also “internal” ideas that we get from </a:t>
            </a:r>
            <a:r>
              <a:rPr lang="en-GB" i="1" dirty="0"/>
              <a:t>reflection</a:t>
            </a:r>
            <a:r>
              <a:rPr lang="en-GB" dirty="0"/>
              <a:t>.</a:t>
            </a:r>
          </a:p>
        </p:txBody>
      </p:sp>
    </p:spTree>
    <p:extLst>
      <p:ext uri="{BB962C8B-B14F-4D97-AF65-F5344CB8AC3E}">
        <p14:creationId xmlns:p14="http://schemas.microsoft.com/office/powerpoint/2010/main" val="3958146578"/>
      </p:ext>
    </p:extLst>
  </p:cSld>
  <p:clrMapOvr>
    <a:masterClrMapping/>
  </p:clrMapOvr>
  <p:transition spd="med">
    <p:cove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68B90-7B93-11CE-B0AA-F62054CFFDE0}"/>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70EE7B55-145B-46EF-66F7-6F109DB6AA27}"/>
              </a:ext>
            </a:extLst>
          </p:cNvPr>
          <p:cNvSpPr>
            <a:spLocks noGrp="1"/>
          </p:cNvSpPr>
          <p:nvPr>
            <p:ph type="sldNum" sz="quarter" idx="10"/>
          </p:nvPr>
        </p:nvSpPr>
        <p:spPr/>
        <p:txBody>
          <a:bodyPr/>
          <a:lstStyle/>
          <a:p>
            <a:fld id="{2348198D-E2E9-448B-A9C0-B402D45BC8E2}" type="slidenum">
              <a:rPr lang="en-US" altLang="en-US"/>
              <a:pPr/>
              <a:t>120</a:t>
            </a:fld>
            <a:endParaRPr lang="en-US" altLang="en-US"/>
          </a:p>
        </p:txBody>
      </p:sp>
      <p:sp>
        <p:nvSpPr>
          <p:cNvPr id="4" name="Slide Number Placeholder 3">
            <a:extLst>
              <a:ext uri="{FF2B5EF4-FFF2-40B4-BE49-F238E27FC236}">
                <a16:creationId xmlns:a16="http://schemas.microsoft.com/office/drawing/2014/main" id="{CC74E7F9-ECF7-20E4-C287-8D367EFA9350}"/>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DBCA51FA-B202-4244-A31B-D4C1D41A8534}" type="slidenum">
              <a:rPr lang="en-US" altLang="en-US" sz="1600">
                <a:effectLst>
                  <a:outerShdw blurRad="38100" dist="38100" dir="2700000" algn="tl">
                    <a:srgbClr val="000000"/>
                  </a:outerShdw>
                </a:effectLst>
                <a:ea typeface="ＭＳ Ｐゴシック" charset="-128"/>
              </a:rPr>
              <a:pPr eaLnBrk="1" hangingPunct="1"/>
              <a:t>120</a:t>
            </a:fld>
            <a:endParaRPr lang="en-US" altLang="en-US" sz="1600">
              <a:effectLst>
                <a:outerShdw blurRad="38100" dist="38100" dir="2700000" algn="tl">
                  <a:srgbClr val="000000"/>
                </a:outerShdw>
              </a:effectLst>
              <a:ea typeface="ＭＳ Ｐゴシック" charset="-128"/>
            </a:endParaRPr>
          </a:p>
        </p:txBody>
      </p:sp>
      <p:sp>
        <p:nvSpPr>
          <p:cNvPr id="844802" name="Rectangle 2">
            <a:extLst>
              <a:ext uri="{FF2B5EF4-FFF2-40B4-BE49-F238E27FC236}">
                <a16:creationId xmlns:a16="http://schemas.microsoft.com/office/drawing/2014/main" id="{F030FA42-0868-5883-D57B-796A38BF1D0B}"/>
              </a:ext>
            </a:extLst>
          </p:cNvPr>
          <p:cNvSpPr>
            <a:spLocks noGrp="1" noChangeArrowheads="1"/>
          </p:cNvSpPr>
          <p:nvPr>
            <p:ph type="title" idx="4294967295"/>
          </p:nvPr>
        </p:nvSpPr>
        <p:spPr>
          <a:xfrm>
            <a:off x="457200" y="188640"/>
            <a:ext cx="8229600" cy="1403324"/>
          </a:xfrm>
        </p:spPr>
        <p:txBody>
          <a:bodyPr/>
          <a:lstStyle/>
          <a:p>
            <a:r>
              <a:rPr lang="en-GB" altLang="en-US" sz="4000" i="1" dirty="0"/>
              <a:t>T</a:t>
            </a:r>
            <a:r>
              <a:rPr lang="en-GB" altLang="en-US" sz="4000" dirty="0"/>
              <a:t> 1.3.5: “Of the impressions</a:t>
            </a:r>
            <a:br>
              <a:rPr lang="en-GB" altLang="en-US" sz="4000" dirty="0"/>
            </a:br>
            <a:r>
              <a:rPr lang="en-GB" altLang="en-US" sz="4000" dirty="0"/>
              <a:t>of the senses and memory”</a:t>
            </a:r>
            <a:endParaRPr lang="en-US" altLang="en-US" sz="4000" dirty="0"/>
          </a:p>
        </p:txBody>
      </p:sp>
      <p:sp>
        <p:nvSpPr>
          <p:cNvPr id="844803" name="Rectangle 3">
            <a:extLst>
              <a:ext uri="{FF2B5EF4-FFF2-40B4-BE49-F238E27FC236}">
                <a16:creationId xmlns:a16="http://schemas.microsoft.com/office/drawing/2014/main" id="{D541C72A-E132-773A-C2AA-08A0420E5C0D}"/>
              </a:ext>
            </a:extLst>
          </p:cNvPr>
          <p:cNvSpPr>
            <a:spLocks noGrp="1" noChangeArrowheads="1"/>
          </p:cNvSpPr>
          <p:nvPr>
            <p:ph type="body" idx="4294967295"/>
          </p:nvPr>
        </p:nvSpPr>
        <p:spPr>
          <a:xfrm>
            <a:off x="683568" y="1663972"/>
            <a:ext cx="8136904" cy="5005388"/>
          </a:xfrm>
        </p:spPr>
        <p:txBody>
          <a:bodyPr/>
          <a:lstStyle/>
          <a:p>
            <a:r>
              <a:rPr lang="en-GB" altLang="en-US" sz="2600"/>
              <a:t>Memory “perceptions” are like impressions in </a:t>
            </a:r>
            <a:r>
              <a:rPr lang="en-GB" altLang="en-US" sz="2600" dirty="0"/>
              <a:t>being more </a:t>
            </a:r>
            <a:r>
              <a:rPr lang="en-GB" altLang="en-US" sz="2600" i="1" dirty="0"/>
              <a:t>strong and lively</a:t>
            </a:r>
            <a:r>
              <a:rPr lang="en-GB" altLang="en-US" sz="2600" dirty="0"/>
              <a:t> </a:t>
            </a:r>
            <a:r>
              <a:rPr lang="en-GB" altLang="en-US" sz="2600"/>
              <a:t>– with greater </a:t>
            </a:r>
            <a:r>
              <a:rPr lang="en-GB" altLang="en-US" sz="2600" i="1" dirty="0"/>
              <a:t>force and vivacity</a:t>
            </a:r>
            <a:r>
              <a:rPr lang="en-GB" altLang="en-US" sz="2600" dirty="0"/>
              <a:t> – </a:t>
            </a:r>
            <a:r>
              <a:rPr lang="en-GB" altLang="en-US" sz="2600"/>
              <a:t>than ideas </a:t>
            </a:r>
            <a:r>
              <a:rPr lang="en-GB" altLang="en-US" sz="2600" dirty="0"/>
              <a:t>of the </a:t>
            </a:r>
            <a:r>
              <a:rPr lang="en-GB" altLang="en-US" sz="2600"/>
              <a:t>imagination.  As quoted earlier from </a:t>
            </a:r>
            <a:r>
              <a:rPr lang="en-GB" altLang="en-US" sz="2600" i="1"/>
              <a:t>T</a:t>
            </a:r>
            <a:r>
              <a:rPr lang="en-GB" altLang="en-US" sz="2600"/>
              <a:t> 1.3.5.7 (slide 44), Hume uses this to argue that force and vivacity constitutes assent.</a:t>
            </a:r>
            <a:endParaRPr lang="en-GB" altLang="en-US" sz="2600" dirty="0"/>
          </a:p>
          <a:p>
            <a:pPr>
              <a:spcBef>
                <a:spcPts val="1200"/>
              </a:spcBef>
            </a:pPr>
            <a:r>
              <a:rPr lang="en-GB" altLang="en-US" sz="2600"/>
              <a:t>Hence memory “impressions”, like those of the senses, can </a:t>
            </a:r>
            <a:r>
              <a:rPr lang="en-GB" altLang="en-US" sz="2600" dirty="0"/>
              <a:t>act as a “foundation of that reasoning, which we build … when we trace the relation of cause and effect” (</a:t>
            </a:r>
            <a:r>
              <a:rPr lang="en-GB" altLang="en-US" sz="2600" i="1" dirty="0"/>
              <a:t>T</a:t>
            </a:r>
            <a:r>
              <a:rPr lang="en-GB" altLang="en-US" sz="2600" dirty="0"/>
              <a:t> </a:t>
            </a:r>
            <a:r>
              <a:rPr lang="en-GB" altLang="en-US" sz="2600"/>
              <a:t>1.3.5.7), i.e. causal inference.</a:t>
            </a:r>
          </a:p>
          <a:p>
            <a:pPr>
              <a:spcBef>
                <a:spcPts val="1200"/>
              </a:spcBef>
            </a:pPr>
            <a:r>
              <a:rPr lang="en-GB" altLang="en-US" sz="2600"/>
              <a:t>The scene is now set for Hume’s famous argument concerning induction, in </a:t>
            </a:r>
            <a:r>
              <a:rPr lang="en-GB" altLang="en-US" sz="2600" i="1"/>
              <a:t>Treatise</a:t>
            </a:r>
            <a:r>
              <a:rPr lang="en-GB" altLang="en-US" sz="2600"/>
              <a:t> 1.3.6 …</a:t>
            </a:r>
            <a:endParaRPr lang="en-US" altLang="en-US" sz="2600" dirty="0"/>
          </a:p>
        </p:txBody>
      </p:sp>
    </p:spTree>
    <p:extLst>
      <p:ext uri="{BB962C8B-B14F-4D97-AF65-F5344CB8AC3E}">
        <p14:creationId xmlns:p14="http://schemas.microsoft.com/office/powerpoint/2010/main" val="2732578902"/>
      </p:ext>
    </p:extLst>
  </p:cSld>
  <p:clrMapOvr>
    <a:masterClrMapping/>
  </p:clrMapOvr>
  <p:transition spd="med">
    <p:cove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88DE0-6FCE-5A11-6453-18F59D49A8A9}"/>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7175E973-D6F7-A859-8C61-82E93C77B0A6}"/>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0C8EBB91-A6F5-EA1D-F8D5-898ACB5E12EB}"/>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87183DD8-B3B7-FD61-DB8C-B58A16A7FE8B}"/>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55B66DB2-19BF-2640-277D-0024A6DBF52A}"/>
              </a:ext>
            </a:extLst>
          </p:cNvPr>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4</a:t>
            </a:r>
            <a:r>
              <a:rPr lang="en-GB" sz="3000" i="1">
                <a:solidFill>
                  <a:srgbClr val="FF7C80"/>
                </a:solidFill>
                <a:effectLst>
                  <a:outerShdw blurRad="38100" dist="38100" dir="2700000" algn="tl">
                    <a:srgbClr val="000000"/>
                  </a:outerShdw>
                </a:effectLst>
              </a:rPr>
              <a:t>. Hume’s Argument concerning Induction,</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and More on Belief</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2156246400"/>
      </p:ext>
    </p:extLst>
  </p:cSld>
  <p:clrMapOvr>
    <a:masterClrMapping/>
  </p:clrMapOvr>
  <p:transition spd="med">
    <p:cove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63815-AAEA-E249-8762-5FD4CD8266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1B918-A796-3252-2B41-CA8AECE0FA5E}"/>
              </a:ext>
            </a:extLst>
          </p:cNvPr>
          <p:cNvSpPr>
            <a:spLocks noGrp="1"/>
          </p:cNvSpPr>
          <p:nvPr>
            <p:ph type="title"/>
          </p:nvPr>
        </p:nvSpPr>
        <p:spPr>
          <a:xfrm>
            <a:off x="457200" y="152636"/>
            <a:ext cx="8229600" cy="702915"/>
          </a:xfrm>
        </p:spPr>
        <p:txBody>
          <a:bodyPr/>
          <a:lstStyle/>
          <a:p>
            <a:r>
              <a:rPr lang="en-GB"/>
              <a:t>Last </a:t>
            </a:r>
            <a:r>
              <a:rPr lang="en-GB" dirty="0"/>
              <a:t>Time ...</a:t>
            </a:r>
          </a:p>
        </p:txBody>
      </p:sp>
      <p:sp>
        <p:nvSpPr>
          <p:cNvPr id="3" name="Content Placeholder 2">
            <a:extLst>
              <a:ext uri="{FF2B5EF4-FFF2-40B4-BE49-F238E27FC236}">
                <a16:creationId xmlns:a16="http://schemas.microsoft.com/office/drawing/2014/main" id="{984FE5DA-D923-F63F-A5E3-32742AD363E3}"/>
              </a:ext>
            </a:extLst>
          </p:cNvPr>
          <p:cNvSpPr>
            <a:spLocks noGrp="1"/>
          </p:cNvSpPr>
          <p:nvPr>
            <p:ph idx="1"/>
          </p:nvPr>
        </p:nvSpPr>
        <p:spPr>
          <a:xfrm>
            <a:off x="251520" y="1196752"/>
            <a:ext cx="8604956" cy="5436604"/>
          </a:xfrm>
        </p:spPr>
        <p:txBody>
          <a:bodyPr/>
          <a:lstStyle/>
          <a:p>
            <a:r>
              <a:rPr lang="en-GB" sz="2700"/>
              <a:t>We reviewed Hume’s faculty psychology, within which some of his key arguments are framed.</a:t>
            </a:r>
          </a:p>
          <a:p>
            <a:pPr>
              <a:spcBef>
                <a:spcPts val="1200"/>
              </a:spcBef>
            </a:pPr>
            <a:r>
              <a:rPr lang="en-GB" sz="2700"/>
              <a:t>We discussed his logical theory, based overtly on a (dubious) theory of relations in the </a:t>
            </a:r>
            <a:r>
              <a:rPr lang="en-GB" sz="2700" i="1"/>
              <a:t>Treatise</a:t>
            </a:r>
            <a:r>
              <a:rPr lang="en-GB" sz="2700"/>
              <a:t>, but more fundamentally on the Conceivability Principle, which grounds “Hume’s Fork” in the </a:t>
            </a:r>
            <a:r>
              <a:rPr lang="en-GB" sz="2700" i="1"/>
              <a:t>Enquiry</a:t>
            </a:r>
            <a:r>
              <a:rPr lang="en-GB" sz="2700"/>
              <a:t>.</a:t>
            </a:r>
          </a:p>
          <a:p>
            <a:pPr>
              <a:spcBef>
                <a:spcPts val="1200"/>
              </a:spcBef>
            </a:pPr>
            <a:r>
              <a:rPr lang="en-GB" sz="2700"/>
              <a:t>Hume inherits from Locke the distinction between </a:t>
            </a:r>
            <a:r>
              <a:rPr lang="en-GB" sz="2700" i="1"/>
              <a:t>demonstrative</a:t>
            </a:r>
            <a:r>
              <a:rPr lang="en-GB" sz="2700"/>
              <a:t> and </a:t>
            </a:r>
            <a:r>
              <a:rPr lang="en-GB" sz="2700" i="1"/>
              <a:t>probable</a:t>
            </a:r>
            <a:r>
              <a:rPr lang="en-GB" sz="2700"/>
              <a:t> reasoning, roughly equivalent to the modern distinction between (informally) </a:t>
            </a:r>
            <a:r>
              <a:rPr lang="en-GB" sz="2700" i="1"/>
              <a:t>deductive</a:t>
            </a:r>
            <a:r>
              <a:rPr lang="en-GB" sz="2700"/>
              <a:t> and </a:t>
            </a:r>
            <a:r>
              <a:rPr lang="en-GB" sz="2700" i="1"/>
              <a:t>inductive</a:t>
            </a:r>
            <a:r>
              <a:rPr lang="en-GB" sz="2700"/>
              <a:t> inferences.</a:t>
            </a:r>
          </a:p>
          <a:p>
            <a:pPr lvl="1"/>
            <a:r>
              <a:rPr lang="en-GB" sz="2400"/>
              <a:t>But Hume adapts this terminologically, by distinguishing between </a:t>
            </a:r>
            <a:r>
              <a:rPr lang="en-GB" sz="2400" i="1"/>
              <a:t>proofs</a:t>
            </a:r>
            <a:r>
              <a:rPr lang="en-GB" sz="2400"/>
              <a:t> and (mere) </a:t>
            </a:r>
            <a:r>
              <a:rPr lang="en-GB" sz="2400" i="1"/>
              <a:t>probabilities</a:t>
            </a:r>
            <a:r>
              <a:rPr lang="en-GB" sz="2400"/>
              <a:t>.</a:t>
            </a:r>
          </a:p>
        </p:txBody>
      </p:sp>
      <p:sp>
        <p:nvSpPr>
          <p:cNvPr id="4" name="Slide Number Placeholder 3">
            <a:extLst>
              <a:ext uri="{FF2B5EF4-FFF2-40B4-BE49-F238E27FC236}">
                <a16:creationId xmlns:a16="http://schemas.microsoft.com/office/drawing/2014/main" id="{6DEA372D-7159-E1ED-A031-EFB24C9B0AAB}"/>
              </a:ext>
            </a:extLst>
          </p:cNvPr>
          <p:cNvSpPr>
            <a:spLocks noGrp="1"/>
          </p:cNvSpPr>
          <p:nvPr>
            <p:ph type="sldNum" sz="quarter" idx="10"/>
          </p:nvPr>
        </p:nvSpPr>
        <p:spPr/>
        <p:txBody>
          <a:bodyPr/>
          <a:lstStyle/>
          <a:p>
            <a:fld id="{3616F46D-A470-4307-BD1A-3DE4FB9E5120}" type="slidenum">
              <a:rPr lang="en-US" smtClean="0"/>
              <a:pPr/>
              <a:t>122</a:t>
            </a:fld>
            <a:endParaRPr lang="en-US"/>
          </a:p>
        </p:txBody>
      </p:sp>
    </p:spTree>
    <p:extLst>
      <p:ext uri="{BB962C8B-B14F-4D97-AF65-F5344CB8AC3E}">
        <p14:creationId xmlns:p14="http://schemas.microsoft.com/office/powerpoint/2010/main" val="1803225587"/>
      </p:ext>
    </p:extLst>
  </p:cSld>
  <p:clrMapOvr>
    <a:masterClrMapping/>
  </p:clrMapOvr>
  <p:transition spd="med">
    <p:cove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E57D4-5E0C-98C4-1188-4E4418E9865E}"/>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86E60B73-FF7C-FA7D-9D92-FC4560CB2204}"/>
              </a:ext>
            </a:extLst>
          </p:cNvPr>
          <p:cNvSpPr>
            <a:spLocks noGrp="1" noChangeArrowheads="1"/>
          </p:cNvSpPr>
          <p:nvPr>
            <p:ph type="ctrTitle"/>
          </p:nvPr>
        </p:nvSpPr>
        <p:spPr>
          <a:xfrm>
            <a:off x="179388" y="296863"/>
            <a:ext cx="4608512" cy="6300787"/>
          </a:xfrm>
        </p:spPr>
        <p:txBody>
          <a:bodyPr/>
          <a:lstStyle/>
          <a:p>
            <a:r>
              <a:rPr lang="en-GB"/>
              <a:t>4(</a:t>
            </a:r>
            <a:r>
              <a:rPr lang="en-GB" dirty="0"/>
              <a:t>a</a:t>
            </a:r>
            <a:r>
              <a:rPr lang="en-GB"/>
              <a:t>)</a:t>
            </a:r>
            <a:br>
              <a:rPr lang="en-GB" dirty="0"/>
            </a:br>
            <a:br>
              <a:rPr lang="en-GB"/>
            </a:br>
            <a:r>
              <a:rPr lang="en-GB"/>
              <a:t>The Role of </a:t>
            </a:r>
            <a:r>
              <a:rPr lang="en-GB" i="1"/>
              <a:t>Treatise</a:t>
            </a:r>
            <a:r>
              <a:rPr lang="en-GB"/>
              <a:t> 1.3.6</a:t>
            </a:r>
            <a:endParaRPr lang="en-US" dirty="0"/>
          </a:p>
        </p:txBody>
      </p:sp>
      <p:pic>
        <p:nvPicPr>
          <p:cNvPr id="847875" name="Picture 3" descr="treatise1">
            <a:extLst>
              <a:ext uri="{FF2B5EF4-FFF2-40B4-BE49-F238E27FC236}">
                <a16:creationId xmlns:a16="http://schemas.microsoft.com/office/drawing/2014/main" id="{CC17F7F0-5A02-C792-B319-3897938B99E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746772543"/>
      </p:ext>
    </p:extLst>
  </p:cSld>
  <p:clrMapOvr>
    <a:masterClrMapping/>
  </p:clrMapOvr>
  <p:transition spd="med">
    <p:cove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348198D-E2E9-448B-A9C0-B402D45BC8E2}" type="slidenum">
              <a:rPr lang="en-US" altLang="en-US"/>
              <a:pPr/>
              <a:t>124</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DBCA51FA-B202-4244-A31B-D4C1D41A8534}" type="slidenum">
              <a:rPr lang="en-US" altLang="en-US" sz="1600">
                <a:effectLst>
                  <a:outerShdw blurRad="38100" dist="38100" dir="2700000" algn="tl">
                    <a:srgbClr val="000000"/>
                  </a:outerShdw>
                </a:effectLst>
                <a:ea typeface="ＭＳ Ｐゴシック" charset="-128"/>
              </a:rPr>
              <a:pPr eaLnBrk="1" hangingPunct="1"/>
              <a:t>124</a:t>
            </a:fld>
            <a:endParaRPr lang="en-US" altLang="en-US" sz="1600">
              <a:effectLst>
                <a:outerShdw blurRad="38100" dist="38100" dir="2700000" algn="tl">
                  <a:srgbClr val="000000"/>
                </a:outerShdw>
              </a:effectLst>
              <a:ea typeface="ＭＳ Ｐゴシック" charset="-128"/>
            </a:endParaRPr>
          </a:p>
        </p:txBody>
      </p:sp>
      <p:sp>
        <p:nvSpPr>
          <p:cNvPr id="844802" name="Rectangle 2"/>
          <p:cNvSpPr>
            <a:spLocks noGrp="1" noChangeArrowheads="1"/>
          </p:cNvSpPr>
          <p:nvPr>
            <p:ph type="title" idx="4294967295"/>
          </p:nvPr>
        </p:nvSpPr>
        <p:spPr>
          <a:xfrm>
            <a:off x="457200" y="188640"/>
            <a:ext cx="8229600" cy="1152128"/>
          </a:xfrm>
        </p:spPr>
        <p:txBody>
          <a:bodyPr/>
          <a:lstStyle/>
          <a:p>
            <a:r>
              <a:rPr lang="en-GB" altLang="en-US" sz="4000" i="1" dirty="0"/>
              <a:t>T</a:t>
            </a:r>
            <a:r>
              <a:rPr lang="en-GB" altLang="en-US" sz="4000" dirty="0"/>
              <a:t> 1.3.6: “Of the inference from the impression to the idea”</a:t>
            </a:r>
            <a:endParaRPr lang="en-US" altLang="en-US" sz="4000" dirty="0"/>
          </a:p>
        </p:txBody>
      </p:sp>
      <p:sp>
        <p:nvSpPr>
          <p:cNvPr id="844803" name="Rectangle 3"/>
          <p:cNvSpPr>
            <a:spLocks noGrp="1" noChangeArrowheads="1"/>
          </p:cNvSpPr>
          <p:nvPr>
            <p:ph type="body" idx="4294967295"/>
          </p:nvPr>
        </p:nvSpPr>
        <p:spPr>
          <a:xfrm>
            <a:off x="662880" y="1591964"/>
            <a:ext cx="8023920" cy="5005388"/>
          </a:xfrm>
        </p:spPr>
        <p:txBody>
          <a:bodyPr/>
          <a:lstStyle/>
          <a:p>
            <a:r>
              <a:rPr lang="en-GB" altLang="en-US" sz="2800" dirty="0"/>
              <a:t>This section contains the first presentation of Hume’s famous argument concerning causal reasoning (or “induction”), which apparently raises the notorious “problem of induction”.</a:t>
            </a:r>
          </a:p>
          <a:p>
            <a:r>
              <a:rPr lang="en-GB" altLang="en-US" sz="2800" dirty="0"/>
              <a:t>In context, however, this topic is reached as a “neighbouring field” in Hume’s search for the origin of the idea of causal necessity, answering the question raised at </a:t>
            </a:r>
            <a:r>
              <a:rPr lang="en-GB" altLang="en-US" sz="2800" i="1" dirty="0"/>
              <a:t>T</a:t>
            </a:r>
            <a:r>
              <a:rPr lang="en-GB" altLang="en-US" sz="2800" dirty="0"/>
              <a:t> 1.3.3.9:</a:t>
            </a:r>
          </a:p>
          <a:p>
            <a:pPr marL="457200" lvl="1" indent="0">
              <a:buNone/>
            </a:pPr>
            <a:r>
              <a:rPr lang="en-GB" sz="2500" i="1" dirty="0">
                <a:solidFill>
                  <a:srgbClr val="FF9999"/>
                </a:solidFill>
              </a:rPr>
              <a:t>Why we conclude, that such particular causes must necessarily have such particular effects, and why we form an inference from one to another.</a:t>
            </a:r>
            <a:endParaRPr lang="en-GB" altLang="en-US" sz="2500" dirty="0"/>
          </a:p>
        </p:txBody>
      </p:sp>
    </p:spTree>
    <p:extLst>
      <p:ext uri="{BB962C8B-B14F-4D97-AF65-F5344CB8AC3E}">
        <p14:creationId xmlns:p14="http://schemas.microsoft.com/office/powerpoint/2010/main" val="3516290534"/>
      </p:ext>
    </p:extLst>
  </p:cSld>
  <p:clrMapOvr>
    <a:masterClrMapping/>
  </p:clrMapOvr>
  <p:transition spd="med">
    <p:cove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F799CE3-DC89-4B59-9E9E-974F3B0A3D3D}" type="slidenum">
              <a:rPr lang="en-US" altLang="en-US"/>
              <a:pPr/>
              <a:t>125</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B053678D-5BF4-4C92-BE2D-D60A41CE419A}" type="slidenum">
              <a:rPr lang="en-US" altLang="en-US" sz="1600">
                <a:effectLst>
                  <a:outerShdw blurRad="38100" dist="38100" dir="2700000" algn="tl">
                    <a:srgbClr val="000000"/>
                  </a:outerShdw>
                </a:effectLst>
                <a:ea typeface="ＭＳ Ｐゴシック" charset="-128"/>
              </a:rPr>
              <a:pPr eaLnBrk="1" hangingPunct="1"/>
              <a:t>125</a:t>
            </a:fld>
            <a:endParaRPr lang="en-US" altLang="en-US" sz="1600">
              <a:effectLst>
                <a:outerShdw blurRad="38100" dist="38100" dir="2700000" algn="tl">
                  <a:srgbClr val="000000"/>
                </a:outerShdw>
              </a:effectLst>
              <a:ea typeface="ＭＳ Ｐゴシック" charset="-128"/>
            </a:endParaRPr>
          </a:p>
        </p:txBody>
      </p:sp>
      <p:sp>
        <p:nvSpPr>
          <p:cNvPr id="876546" name="Rectangle 2"/>
          <p:cNvSpPr>
            <a:spLocks noGrp="1" noChangeArrowheads="1"/>
          </p:cNvSpPr>
          <p:nvPr>
            <p:ph type="title" idx="4294967295"/>
          </p:nvPr>
        </p:nvSpPr>
        <p:spPr>
          <a:xfrm>
            <a:off x="457200" y="80629"/>
            <a:ext cx="8229600" cy="864096"/>
          </a:xfrm>
        </p:spPr>
        <p:txBody>
          <a:bodyPr/>
          <a:lstStyle/>
          <a:p>
            <a:r>
              <a:rPr lang="en-GB" altLang="en-US" sz="4000" dirty="0"/>
              <a:t>Causal Inference Is Not </a:t>
            </a:r>
            <a:r>
              <a:rPr lang="en-GB" altLang="en-US" sz="4000"/>
              <a:t>A Priori </a:t>
            </a:r>
            <a:r>
              <a:rPr lang="en-GB" altLang="en-US" sz="4000" i="1"/>
              <a:t>(T)</a:t>
            </a:r>
            <a:endParaRPr lang="en-US" altLang="en-US" sz="4000" i="1" dirty="0"/>
          </a:p>
        </p:txBody>
      </p:sp>
      <p:sp>
        <p:nvSpPr>
          <p:cNvPr id="876547" name="Rectangle 3"/>
          <p:cNvSpPr>
            <a:spLocks noGrp="1" noChangeArrowheads="1"/>
          </p:cNvSpPr>
          <p:nvPr>
            <p:ph type="body" idx="4294967295"/>
          </p:nvPr>
        </p:nvSpPr>
        <p:spPr>
          <a:xfrm>
            <a:off x="720341" y="1232756"/>
            <a:ext cx="8028123" cy="5285420"/>
          </a:xfrm>
        </p:spPr>
        <p:txBody>
          <a:bodyPr/>
          <a:lstStyle/>
          <a:p>
            <a:r>
              <a:rPr lang="en-GB" altLang="en-US" sz="2800"/>
              <a:t>Hume </a:t>
            </a:r>
            <a:r>
              <a:rPr lang="en-GB" altLang="en-US" sz="2800" dirty="0"/>
              <a:t>starts by arguing that causal inference </a:t>
            </a:r>
            <a:r>
              <a:rPr lang="en-GB" altLang="en-US" sz="2800"/>
              <a:t>cannot be based only on surveying the objects concerned and contemplating our ideas of them, because we can clearly </a:t>
            </a:r>
            <a:r>
              <a:rPr lang="en-GB" altLang="en-US" sz="2800" i="1" dirty="0"/>
              <a:t>conceive</a:t>
            </a:r>
            <a:r>
              <a:rPr lang="en-GB" altLang="en-US" sz="2800" dirty="0"/>
              <a:t> of things coming out differently (</a:t>
            </a:r>
            <a:r>
              <a:rPr lang="en-GB" altLang="en-US" sz="2800" i="1" dirty="0"/>
              <a:t>T</a:t>
            </a:r>
            <a:r>
              <a:rPr lang="en-GB" altLang="en-US" sz="2800" dirty="0"/>
              <a:t> 1.3.6.1).</a:t>
            </a:r>
          </a:p>
          <a:p>
            <a:pPr lvl="1">
              <a:spcBef>
                <a:spcPts val="1200"/>
              </a:spcBef>
            </a:pPr>
            <a:r>
              <a:rPr lang="en-GB" altLang="en-US" sz="2600" dirty="0"/>
              <a:t>Here he evinces the [common, but debatable] assumption that </a:t>
            </a:r>
            <a:r>
              <a:rPr lang="en-GB" altLang="en-US" sz="2600" i="1" dirty="0">
                <a:solidFill>
                  <a:srgbClr val="FF9999"/>
                </a:solidFill>
              </a:rPr>
              <a:t>any a priori inference would have to yield complete certainty</a:t>
            </a:r>
            <a:r>
              <a:rPr lang="en-GB" altLang="en-US" sz="2600" dirty="0"/>
              <a:t>.</a:t>
            </a:r>
          </a:p>
          <a:p>
            <a:pPr marL="400050" lvl="1" indent="0">
              <a:spcBef>
                <a:spcPts val="2400"/>
              </a:spcBef>
              <a:buNone/>
            </a:pPr>
            <a:r>
              <a:rPr lang="en-GB" altLang="en-US" dirty="0"/>
              <a:t>“</a:t>
            </a:r>
            <a:r>
              <a:rPr lang="en-GB" altLang="en-US" dirty="0" err="1"/>
              <a:t>’Tis</a:t>
            </a:r>
            <a:r>
              <a:rPr lang="en-GB" altLang="en-US" dirty="0"/>
              <a:t> therefore by EXPERIENCE only, that we can infer the existence of one object from that of another” (</a:t>
            </a:r>
            <a:r>
              <a:rPr lang="en-GB" altLang="en-US" i="1" dirty="0"/>
              <a:t>T</a:t>
            </a:r>
            <a:r>
              <a:rPr lang="en-GB" altLang="en-US" dirty="0"/>
              <a:t> 1.3.6.2).</a:t>
            </a:r>
            <a:endParaRPr lang="en-US" altLang="en-US" dirty="0"/>
          </a:p>
        </p:txBody>
      </p:sp>
    </p:spTree>
    <p:extLst>
      <p:ext uri="{BB962C8B-B14F-4D97-AF65-F5344CB8AC3E}">
        <p14:creationId xmlns:p14="http://schemas.microsoft.com/office/powerpoint/2010/main" val="4219197825"/>
      </p:ext>
    </p:extLst>
  </p:cSld>
  <p:clrMapOvr>
    <a:masterClrMapping/>
  </p:clrMapOvr>
  <p:transition spd="med">
    <p:cove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3043BFA-A966-4742-B4B1-A01D47037FB3}" type="slidenum">
              <a:rPr lang="en-US" altLang="en-US"/>
              <a:pPr/>
              <a:t>126</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7ED04FA-BD57-4587-84B4-BF5E879947FF}" type="slidenum">
              <a:rPr lang="en-US" altLang="en-US" sz="1600">
                <a:effectLst>
                  <a:outerShdw blurRad="38100" dist="38100" dir="2700000" algn="tl">
                    <a:srgbClr val="000000"/>
                  </a:outerShdw>
                </a:effectLst>
                <a:ea typeface="ＭＳ Ｐゴシック" charset="-128"/>
              </a:rPr>
              <a:pPr eaLnBrk="1" hangingPunct="1"/>
              <a:t>126</a:t>
            </a:fld>
            <a:endParaRPr lang="en-US" altLang="en-US" sz="1600">
              <a:effectLst>
                <a:outerShdw blurRad="38100" dist="38100" dir="2700000" algn="tl">
                  <a:srgbClr val="000000"/>
                </a:outerShdw>
              </a:effectLst>
              <a:ea typeface="ＭＳ Ｐゴシック" charset="-128"/>
            </a:endParaRPr>
          </a:p>
        </p:txBody>
      </p:sp>
      <p:sp>
        <p:nvSpPr>
          <p:cNvPr id="877570" name="Rectangle 2"/>
          <p:cNvSpPr>
            <a:spLocks noGrp="1" noChangeArrowheads="1"/>
          </p:cNvSpPr>
          <p:nvPr>
            <p:ph type="title" idx="4294967295"/>
          </p:nvPr>
        </p:nvSpPr>
        <p:spPr>
          <a:xfrm>
            <a:off x="207963" y="80628"/>
            <a:ext cx="8742362" cy="901786"/>
          </a:xfrm>
        </p:spPr>
        <p:txBody>
          <a:bodyPr/>
          <a:lstStyle/>
          <a:p>
            <a:r>
              <a:rPr lang="en-GB" altLang="en-US" sz="4000"/>
              <a:t>Experience and Constant Conjunction</a:t>
            </a:r>
            <a:endParaRPr lang="en-US" altLang="en-US" sz="4000"/>
          </a:p>
        </p:txBody>
      </p:sp>
      <p:sp>
        <p:nvSpPr>
          <p:cNvPr id="877571" name="Rectangle 3"/>
          <p:cNvSpPr>
            <a:spLocks noGrp="1" noChangeArrowheads="1"/>
          </p:cNvSpPr>
          <p:nvPr>
            <p:ph type="body" idx="4294967295"/>
          </p:nvPr>
        </p:nvSpPr>
        <p:spPr>
          <a:xfrm>
            <a:off x="647564" y="1160748"/>
            <a:ext cx="8316467" cy="5472608"/>
          </a:xfrm>
        </p:spPr>
        <p:txBody>
          <a:bodyPr/>
          <a:lstStyle/>
          <a:p>
            <a:r>
              <a:rPr lang="en-GB" altLang="en-US" sz="3000"/>
              <a:t>The kind of experience on which causal inference is based is repeated patterns of one thing, </a:t>
            </a:r>
            <a:r>
              <a:rPr lang="en-GB" altLang="en-US" sz="3000" i="1"/>
              <a:t>A</a:t>
            </a:r>
            <a:r>
              <a:rPr lang="en-GB" altLang="en-US" sz="3000"/>
              <a:t>, followed by another, </a:t>
            </a:r>
            <a:r>
              <a:rPr lang="en-GB" altLang="en-US" sz="3000" i="1"/>
              <a:t>B</a:t>
            </a:r>
            <a:r>
              <a:rPr lang="en-GB" altLang="en-US" sz="3000"/>
              <a:t>:</a:t>
            </a:r>
          </a:p>
          <a:p>
            <a:pPr lvl="1">
              <a:spcBef>
                <a:spcPts val="1200"/>
              </a:spcBef>
              <a:buFontTx/>
              <a:buNone/>
            </a:pPr>
            <a:r>
              <a:rPr lang="en-GB" altLang="en-US"/>
              <a:t>	</a:t>
            </a:r>
            <a:r>
              <a:rPr lang="en-GB" altLang="en-US" sz="2600"/>
              <a:t>“Without any farther ceremony, we call the one </a:t>
            </a:r>
            <a:r>
              <a:rPr lang="en-GB" altLang="en-US" sz="2600" i="1"/>
              <a:t>cause</a:t>
            </a:r>
            <a:r>
              <a:rPr lang="en-GB" altLang="en-US" sz="2600"/>
              <a:t> and the other </a:t>
            </a:r>
            <a:r>
              <a:rPr lang="en-GB" altLang="en-US" sz="2600" i="1"/>
              <a:t>effect</a:t>
            </a:r>
            <a:r>
              <a:rPr lang="en-GB" altLang="en-US" sz="2600"/>
              <a:t>, and infer the existence of the one from that of the other.” (</a:t>
            </a:r>
            <a:r>
              <a:rPr lang="en-GB" altLang="en-US" sz="2600" i="1"/>
              <a:t>T</a:t>
            </a:r>
            <a:r>
              <a:rPr lang="en-GB" altLang="en-US" sz="2600"/>
              <a:t> 1.3.6.2)</a:t>
            </a:r>
          </a:p>
          <a:p>
            <a:pPr>
              <a:spcBef>
                <a:spcPts val="1800"/>
              </a:spcBef>
            </a:pPr>
            <a:r>
              <a:rPr lang="en-GB" altLang="en-US" sz="3000"/>
              <a:t>Hume now announces major progress in his search for the origin of the idea of necessary connexion, with a comment which clearly refers back to </a:t>
            </a:r>
            <a:r>
              <a:rPr lang="en-GB" altLang="en-US" sz="3000" i="1"/>
              <a:t>T</a:t>
            </a:r>
            <a:r>
              <a:rPr lang="en-GB" altLang="en-US" sz="3000"/>
              <a:t> 1.3.2.11, and is best understood by comparing the texts:</a:t>
            </a:r>
            <a:endParaRPr lang="en-GB" altLang="en-US" sz="3000" dirty="0"/>
          </a:p>
        </p:txBody>
      </p:sp>
    </p:spTree>
    <p:extLst>
      <p:ext uri="{BB962C8B-B14F-4D97-AF65-F5344CB8AC3E}">
        <p14:creationId xmlns:p14="http://schemas.microsoft.com/office/powerpoint/2010/main" val="631219192"/>
      </p:ext>
    </p:extLst>
  </p:cSld>
  <p:clrMapOvr>
    <a:masterClrMapping/>
  </p:clrMapOvr>
  <p:transition spd="med">
    <p:cove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8C173-DB1B-32FA-93E1-209C48259C50}"/>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849FF499-BD98-9AB7-89F5-11E4B858A3A6}"/>
              </a:ext>
            </a:extLst>
          </p:cNvPr>
          <p:cNvSpPr>
            <a:spLocks noGrp="1"/>
          </p:cNvSpPr>
          <p:nvPr>
            <p:ph type="sldNum" sz="quarter" idx="10"/>
          </p:nvPr>
        </p:nvSpPr>
        <p:spPr/>
        <p:txBody>
          <a:bodyPr/>
          <a:lstStyle/>
          <a:p>
            <a:fld id="{D3043BFA-A966-4742-B4B1-A01D47037FB3}" type="slidenum">
              <a:rPr lang="en-US" altLang="en-US"/>
              <a:pPr/>
              <a:t>127</a:t>
            </a:fld>
            <a:endParaRPr lang="en-US" altLang="en-US"/>
          </a:p>
        </p:txBody>
      </p:sp>
      <p:sp>
        <p:nvSpPr>
          <p:cNvPr id="4" name="Slide Number Placeholder 3">
            <a:extLst>
              <a:ext uri="{FF2B5EF4-FFF2-40B4-BE49-F238E27FC236}">
                <a16:creationId xmlns:a16="http://schemas.microsoft.com/office/drawing/2014/main" id="{7796256D-1548-1EE4-0FAA-07EE8A5044F2}"/>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7ED04FA-BD57-4587-84B4-BF5E879947FF}" type="slidenum">
              <a:rPr lang="en-US" altLang="en-US" sz="1600">
                <a:effectLst>
                  <a:outerShdw blurRad="38100" dist="38100" dir="2700000" algn="tl">
                    <a:srgbClr val="000000"/>
                  </a:outerShdw>
                </a:effectLst>
                <a:ea typeface="ＭＳ Ｐゴシック" charset="-128"/>
              </a:rPr>
              <a:pPr eaLnBrk="1" hangingPunct="1"/>
              <a:t>127</a:t>
            </a:fld>
            <a:endParaRPr lang="en-US" altLang="en-US" sz="1600">
              <a:effectLst>
                <a:outerShdw blurRad="38100" dist="38100" dir="2700000" algn="tl">
                  <a:srgbClr val="000000"/>
                </a:outerShdw>
              </a:effectLst>
              <a:ea typeface="ＭＳ Ｐゴシック" charset="-128"/>
            </a:endParaRPr>
          </a:p>
        </p:txBody>
      </p:sp>
      <p:sp>
        <p:nvSpPr>
          <p:cNvPr id="877571" name="Rectangle 3">
            <a:extLst>
              <a:ext uri="{FF2B5EF4-FFF2-40B4-BE49-F238E27FC236}">
                <a16:creationId xmlns:a16="http://schemas.microsoft.com/office/drawing/2014/main" id="{2FD92DBD-F799-9B69-6A7E-73661F79B979}"/>
              </a:ext>
            </a:extLst>
          </p:cNvPr>
          <p:cNvSpPr>
            <a:spLocks noGrp="1" noChangeArrowheads="1"/>
          </p:cNvSpPr>
          <p:nvPr>
            <p:ph type="body" idx="4294967295"/>
          </p:nvPr>
        </p:nvSpPr>
        <p:spPr>
          <a:xfrm>
            <a:off x="359532" y="116632"/>
            <a:ext cx="8568952" cy="6444716"/>
          </a:xfrm>
        </p:spPr>
        <p:txBody>
          <a:bodyPr/>
          <a:lstStyle/>
          <a:p>
            <a:pPr>
              <a:spcBef>
                <a:spcPts val="900"/>
              </a:spcBef>
              <a:buNone/>
            </a:pPr>
            <a:r>
              <a:rPr lang="en-GB" altLang="en-US" sz="2800"/>
              <a:t>	</a:t>
            </a:r>
            <a:r>
              <a:rPr lang="en-GB" altLang="en-US" sz="2400"/>
              <a:t>“Shall we then rest contented with these two relations of </a:t>
            </a:r>
            <a:r>
              <a:rPr lang="en-GB" altLang="en-US" sz="2400">
                <a:solidFill>
                  <a:srgbClr val="92D050"/>
                </a:solidFill>
              </a:rPr>
              <a:t>contiguity</a:t>
            </a:r>
            <a:r>
              <a:rPr lang="en-GB" altLang="en-US" sz="2400"/>
              <a:t> and </a:t>
            </a:r>
            <a:r>
              <a:rPr lang="en-GB" altLang="en-US" sz="2400">
                <a:solidFill>
                  <a:srgbClr val="92D050"/>
                </a:solidFill>
              </a:rPr>
              <a:t>succession</a:t>
            </a:r>
            <a:r>
              <a:rPr lang="en-GB" altLang="en-US" sz="2400"/>
              <a:t>, as affording a compleat idea of causation?  By no means.  An object may be contiguous and prior to another, without being consider’d as its cause.  There is a </a:t>
            </a:r>
            <a:r>
              <a:rPr lang="en-GB" altLang="en-US" sz="2400" cap="small">
                <a:solidFill>
                  <a:srgbClr val="FF7C80"/>
                </a:solidFill>
              </a:rPr>
              <a:t>necessary connexion</a:t>
            </a:r>
            <a:r>
              <a:rPr lang="en-GB" altLang="en-US" sz="2400"/>
              <a:t> to be taken into consid-eration; and that relation if of much greater importance, than any of the other two above-mention’d”  (</a:t>
            </a:r>
            <a:r>
              <a:rPr lang="en-GB" altLang="en-US" sz="2400" i="1"/>
              <a:t>T</a:t>
            </a:r>
            <a:r>
              <a:rPr lang="en-GB" altLang="en-US" sz="2400"/>
              <a:t> 1.3.2.11)</a:t>
            </a:r>
          </a:p>
          <a:p>
            <a:pPr>
              <a:spcBef>
                <a:spcPts val="1800"/>
              </a:spcBef>
              <a:buNone/>
            </a:pPr>
            <a:r>
              <a:rPr lang="en-GB" altLang="en-US" sz="2400"/>
              <a:t>	“Thus in advancing we have insensibly discover’d a new relation betwixt cause and effect, …  This relation is their </a:t>
            </a:r>
            <a:r>
              <a:rPr lang="en-GB" altLang="en-US" sz="2400" cap="small">
                <a:solidFill>
                  <a:srgbClr val="FF7C80"/>
                </a:solidFill>
              </a:rPr>
              <a:t>constant conjunction</a:t>
            </a:r>
            <a:r>
              <a:rPr lang="en-GB" altLang="en-US" sz="2400"/>
              <a:t>.  </a:t>
            </a:r>
            <a:r>
              <a:rPr lang="en-GB" altLang="en-US" sz="2400">
                <a:solidFill>
                  <a:srgbClr val="92D050"/>
                </a:solidFill>
              </a:rPr>
              <a:t>Contiguity</a:t>
            </a:r>
            <a:r>
              <a:rPr lang="en-GB" altLang="en-US" sz="2400"/>
              <a:t> and </a:t>
            </a:r>
            <a:r>
              <a:rPr lang="en-GB" altLang="en-US" sz="2400">
                <a:solidFill>
                  <a:srgbClr val="92D050"/>
                </a:solidFill>
              </a:rPr>
              <a:t>succession</a:t>
            </a:r>
            <a:r>
              <a:rPr lang="en-GB" altLang="en-US" sz="2400"/>
              <a:t> are not sufficient to make us pronounce any two objects to be cause and effect, </a:t>
            </a:r>
            <a:r>
              <a:rPr lang="en-GB" altLang="en-US" sz="2400">
                <a:solidFill>
                  <a:srgbClr val="00FFFF"/>
                </a:solidFill>
              </a:rPr>
              <a:t>unless we perceive that these two rela-tions are preserv’d in several instances</a:t>
            </a:r>
            <a:r>
              <a:rPr lang="en-GB" altLang="en-US" sz="2400"/>
              <a:t>.  We may now see the advantage of quitting the direct survey of [causation], in order to discover the nature of that </a:t>
            </a:r>
            <a:r>
              <a:rPr lang="en-GB" altLang="en-US" sz="2400" i="1"/>
              <a:t>necessary connexion</a:t>
            </a:r>
            <a:r>
              <a:rPr lang="en-GB" altLang="en-US" sz="2400"/>
              <a:t>, which makes so essential a part of it.”  (</a:t>
            </a:r>
            <a:r>
              <a:rPr lang="en-GB" altLang="en-US" sz="2400" i="1"/>
              <a:t>T</a:t>
            </a:r>
            <a:r>
              <a:rPr lang="en-GB" altLang="en-US" sz="2400"/>
              <a:t> 1.3.6.3)</a:t>
            </a:r>
          </a:p>
        </p:txBody>
      </p:sp>
    </p:spTree>
    <p:extLst>
      <p:ext uri="{BB962C8B-B14F-4D97-AF65-F5344CB8AC3E}">
        <p14:creationId xmlns:p14="http://schemas.microsoft.com/office/powerpoint/2010/main" val="570566299"/>
      </p:ext>
    </p:extLst>
  </p:cSld>
  <p:clrMapOvr>
    <a:masterClrMapping/>
  </p:clrMapOvr>
  <p:transition spd="med">
    <p:cove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8908B8-CE12-42C9-870C-5243D1608A30}" type="slidenum">
              <a:rPr lang="en-US" altLang="en-US"/>
              <a:pPr/>
              <a:t>128</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0A5A8139-702B-4FC6-AD6F-C7FF06339F3C}" type="slidenum">
              <a:rPr lang="en-US" altLang="en-US" sz="1600">
                <a:effectLst>
                  <a:outerShdw blurRad="38100" dist="38100" dir="2700000" algn="tl">
                    <a:srgbClr val="000000"/>
                  </a:outerShdw>
                </a:effectLst>
                <a:ea typeface="ＭＳ Ｐゴシック" charset="-128"/>
              </a:rPr>
              <a:pPr eaLnBrk="1" hangingPunct="1"/>
              <a:t>128</a:t>
            </a:fld>
            <a:endParaRPr lang="en-US" altLang="en-US" sz="1600">
              <a:effectLst>
                <a:outerShdw blurRad="38100" dist="38100" dir="2700000" algn="tl">
                  <a:srgbClr val="000000"/>
                </a:outerShdw>
              </a:effectLst>
              <a:ea typeface="ＭＳ Ｐゴシック" charset="-128"/>
            </a:endParaRPr>
          </a:p>
        </p:txBody>
      </p:sp>
      <p:sp>
        <p:nvSpPr>
          <p:cNvPr id="878595" name="Rectangle 3"/>
          <p:cNvSpPr>
            <a:spLocks noGrp="1" noChangeArrowheads="1"/>
          </p:cNvSpPr>
          <p:nvPr>
            <p:ph type="body" idx="4294967295"/>
          </p:nvPr>
        </p:nvSpPr>
        <p:spPr>
          <a:xfrm>
            <a:off x="359532" y="224644"/>
            <a:ext cx="8532947" cy="6393644"/>
          </a:xfrm>
        </p:spPr>
        <p:txBody>
          <a:bodyPr/>
          <a:lstStyle/>
          <a:p>
            <a:pPr>
              <a:spcBef>
                <a:spcPts val="1800"/>
              </a:spcBef>
            </a:pPr>
            <a:r>
              <a:rPr lang="en-GB" altLang="en-US" sz="2700"/>
              <a:t>So at </a:t>
            </a:r>
            <a:r>
              <a:rPr lang="en-GB" altLang="en-US" sz="2700" i="1"/>
              <a:t>T</a:t>
            </a:r>
            <a:r>
              <a:rPr lang="en-GB" altLang="en-US" sz="2700"/>
              <a:t> 1.3.2.11, Hume is saying that </a:t>
            </a:r>
            <a:r>
              <a:rPr lang="en-GB" altLang="en-US" sz="2700" i="1"/>
              <a:t>causation</a:t>
            </a:r>
            <a:r>
              <a:rPr lang="en-GB" altLang="en-US" sz="2700"/>
              <a:t> requires </a:t>
            </a:r>
            <a:r>
              <a:rPr lang="en-GB" altLang="en-US" sz="2700" i="1">
                <a:solidFill>
                  <a:srgbClr val="FF7C80"/>
                </a:solidFill>
              </a:rPr>
              <a:t>necessary connexion</a:t>
            </a:r>
            <a:r>
              <a:rPr lang="en-GB" altLang="en-US" sz="2700"/>
              <a:t> in addition to [single-case] </a:t>
            </a:r>
            <a:r>
              <a:rPr lang="en-GB" altLang="en-US" sz="2700" i="1">
                <a:solidFill>
                  <a:srgbClr val="92D050"/>
                </a:solidFill>
              </a:rPr>
              <a:t>contiguity</a:t>
            </a:r>
            <a:r>
              <a:rPr lang="en-GB" altLang="en-US" sz="2700"/>
              <a:t> and </a:t>
            </a:r>
            <a:r>
              <a:rPr lang="en-GB" altLang="en-US" sz="2700" i="1">
                <a:solidFill>
                  <a:srgbClr val="92D050"/>
                </a:solidFill>
              </a:rPr>
              <a:t>succession</a:t>
            </a:r>
            <a:r>
              <a:rPr lang="en-GB" altLang="en-US" sz="2700"/>
              <a:t>.  At </a:t>
            </a:r>
            <a:r>
              <a:rPr lang="en-GB" altLang="en-US" sz="2700" i="1"/>
              <a:t>T</a:t>
            </a:r>
            <a:r>
              <a:rPr lang="en-GB" altLang="en-US" sz="2700"/>
              <a:t> 1.3.6.3, he is saying that </a:t>
            </a:r>
            <a:r>
              <a:rPr lang="en-GB" altLang="en-US" sz="2700" i="1"/>
              <a:t>causation</a:t>
            </a:r>
            <a:r>
              <a:rPr lang="en-GB" altLang="en-US" sz="2700"/>
              <a:t> requires </a:t>
            </a:r>
            <a:r>
              <a:rPr lang="en-GB" altLang="en-US" sz="2700" i="1">
                <a:solidFill>
                  <a:srgbClr val="FF7C80"/>
                </a:solidFill>
              </a:rPr>
              <a:t>constant conjunction</a:t>
            </a:r>
            <a:r>
              <a:rPr lang="en-GB" altLang="en-US" sz="2700"/>
              <a:t> in addition – i.e. the </a:t>
            </a:r>
            <a:r>
              <a:rPr lang="en-GB" altLang="en-US" sz="2700" i="1">
                <a:solidFill>
                  <a:srgbClr val="92D050"/>
                </a:solidFill>
              </a:rPr>
              <a:t>contiguity</a:t>
            </a:r>
            <a:r>
              <a:rPr lang="en-GB" altLang="en-US" sz="2700"/>
              <a:t> and </a:t>
            </a:r>
            <a:r>
              <a:rPr lang="en-GB" altLang="en-US" sz="2700" i="1">
                <a:solidFill>
                  <a:srgbClr val="92D050"/>
                </a:solidFill>
              </a:rPr>
              <a:t>succession</a:t>
            </a:r>
            <a:r>
              <a:rPr lang="en-GB" altLang="en-US" sz="2700"/>
              <a:t> </a:t>
            </a:r>
            <a:r>
              <a:rPr lang="en-GB" altLang="en-US" sz="2700">
                <a:solidFill>
                  <a:srgbClr val="00FFFF"/>
                </a:solidFill>
              </a:rPr>
              <a:t>have to be </a:t>
            </a:r>
            <a:r>
              <a:rPr lang="en-GB" altLang="en-US" sz="2700" i="1">
                <a:solidFill>
                  <a:srgbClr val="00FFFF"/>
                </a:solidFill>
              </a:rPr>
              <a:t>repeated</a:t>
            </a:r>
            <a:r>
              <a:rPr lang="en-GB" altLang="en-US" sz="2700"/>
              <a:t>, rather than being single-case.</a:t>
            </a:r>
          </a:p>
          <a:p>
            <a:pPr>
              <a:spcBef>
                <a:spcPts val="1800"/>
              </a:spcBef>
            </a:pPr>
            <a:r>
              <a:rPr lang="en-GB" altLang="en-US" sz="2700"/>
              <a:t>How can mere repetition give rise to the new idea of necessary connexion?  Hume comments that this seems mysterious, but goes on to say (</a:t>
            </a:r>
            <a:r>
              <a:rPr lang="en-GB" altLang="en-US" sz="2700" i="1"/>
              <a:t>T</a:t>
            </a:r>
            <a:r>
              <a:rPr lang="en-GB" altLang="en-US" sz="2700"/>
              <a:t> 1.3.6.3):</a:t>
            </a:r>
          </a:p>
          <a:p>
            <a:pPr lvl="1">
              <a:spcBef>
                <a:spcPts val="1200"/>
              </a:spcBef>
              <a:buFontTx/>
              <a:buNone/>
            </a:pPr>
            <a:r>
              <a:rPr lang="en-GB" altLang="en-US" sz="2400"/>
              <a:t>	</a:t>
            </a:r>
            <a:r>
              <a:rPr lang="en-GB" altLang="en-US" sz="2500"/>
              <a:t>“Perhaps ’twill appear in the end, that the necessary connexion depends on the inference, instead of the inference’s depending on the necessary connexion”.</a:t>
            </a:r>
            <a:endParaRPr lang="en-US" altLang="en-US" sz="2500"/>
          </a:p>
          <a:p>
            <a:pPr lvl="1">
              <a:spcBef>
                <a:spcPts val="1800"/>
              </a:spcBef>
            </a:pPr>
            <a:r>
              <a:rPr lang="en-GB" altLang="en-US" sz="2500"/>
              <a:t>This anticipates </a:t>
            </a:r>
            <a:r>
              <a:rPr lang="en-GB" altLang="en-US" sz="2500" i="1"/>
              <a:t>T</a:t>
            </a:r>
            <a:r>
              <a:rPr lang="en-GB" altLang="en-US" sz="2500"/>
              <a:t> 1.3.14.20, where inference is what gives rise to</a:t>
            </a:r>
            <a:r>
              <a:rPr lang="en-GB" altLang="en-US" sz="2500" i="1"/>
              <a:t> the impression of necessary connexion</a:t>
            </a:r>
            <a:r>
              <a:rPr lang="en-GB" altLang="en-US" sz="2500"/>
              <a:t>.</a:t>
            </a:r>
            <a:endParaRPr lang="en-GB" altLang="en-US" sz="2500" dirty="0"/>
          </a:p>
        </p:txBody>
      </p:sp>
    </p:spTree>
    <p:extLst>
      <p:ext uri="{BB962C8B-B14F-4D97-AF65-F5344CB8AC3E}">
        <p14:creationId xmlns:p14="http://schemas.microsoft.com/office/powerpoint/2010/main" val="2649525377"/>
      </p:ext>
    </p:extLst>
  </p:cSld>
  <p:clrMapOvr>
    <a:masterClrMapping/>
  </p:clrMapOvr>
  <p:transition spd="med">
    <p:cove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3E7650A-5D5E-4A4E-B4B3-8AEB23C11BE0}" type="slidenum">
              <a:rPr lang="en-US" altLang="en-US"/>
              <a:pPr/>
              <a:t>129</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C5119C67-BFCE-4E40-B592-FF755440BF98}" type="slidenum">
              <a:rPr lang="en-US" altLang="en-US" sz="1600">
                <a:effectLst>
                  <a:outerShdw blurRad="38100" dist="38100" dir="2700000" algn="tl">
                    <a:srgbClr val="000000"/>
                  </a:outerShdw>
                </a:effectLst>
                <a:ea typeface="ＭＳ Ｐゴシック" charset="-128"/>
              </a:rPr>
              <a:pPr eaLnBrk="1" hangingPunct="1"/>
              <a:t>129</a:t>
            </a:fld>
            <a:endParaRPr lang="en-US" altLang="en-US" sz="1600">
              <a:effectLst>
                <a:outerShdw blurRad="38100" dist="38100" dir="2700000" algn="tl">
                  <a:srgbClr val="000000"/>
                </a:outerShdw>
              </a:effectLst>
              <a:ea typeface="ＭＳ Ｐゴシック" charset="-128"/>
            </a:endParaRPr>
          </a:p>
        </p:txBody>
      </p:sp>
      <p:sp>
        <p:nvSpPr>
          <p:cNvPr id="881666" name="Rectangle 2"/>
          <p:cNvSpPr>
            <a:spLocks noGrp="1" noChangeArrowheads="1"/>
          </p:cNvSpPr>
          <p:nvPr>
            <p:ph type="title" idx="4294967295"/>
          </p:nvPr>
        </p:nvSpPr>
        <p:spPr>
          <a:xfrm>
            <a:off x="457200" y="97793"/>
            <a:ext cx="8229600" cy="738919"/>
          </a:xfrm>
        </p:spPr>
        <p:txBody>
          <a:bodyPr/>
          <a:lstStyle/>
          <a:p>
            <a:r>
              <a:rPr lang="en-GB" altLang="en-US" dirty="0"/>
              <a:t>A Question of Faculties</a:t>
            </a:r>
            <a:endParaRPr lang="en-US" altLang="en-US" dirty="0"/>
          </a:p>
        </p:txBody>
      </p:sp>
      <p:sp>
        <p:nvSpPr>
          <p:cNvPr id="881667" name="Rectangle 3"/>
          <p:cNvSpPr>
            <a:spLocks noGrp="1" noChangeArrowheads="1"/>
          </p:cNvSpPr>
          <p:nvPr>
            <p:ph type="body" idx="4294967295"/>
          </p:nvPr>
        </p:nvSpPr>
        <p:spPr>
          <a:xfrm>
            <a:off x="359532" y="1016732"/>
            <a:ext cx="8424936" cy="5577743"/>
          </a:xfrm>
        </p:spPr>
        <p:txBody>
          <a:bodyPr/>
          <a:lstStyle/>
          <a:p>
            <a:r>
              <a:rPr lang="en-GB" altLang="en-US" sz="2800" dirty="0"/>
              <a:t>Since causal reasoning from the impression of cause </a:t>
            </a:r>
            <a:r>
              <a:rPr lang="en-GB" altLang="en-US" sz="2800" i="1" dirty="0"/>
              <a:t>A</a:t>
            </a:r>
            <a:r>
              <a:rPr lang="en-GB" altLang="en-US" sz="2800" dirty="0"/>
              <a:t> to the idea of effect </a:t>
            </a:r>
            <a:r>
              <a:rPr lang="en-GB" altLang="en-US" sz="2800" i="1" dirty="0"/>
              <a:t>B</a:t>
            </a:r>
            <a:r>
              <a:rPr lang="en-GB" altLang="en-US" sz="2800" dirty="0"/>
              <a:t> is “founded on past </a:t>
            </a:r>
            <a:r>
              <a:rPr lang="en-GB" altLang="en-US" sz="2800" i="1" dirty="0"/>
              <a:t>experience</a:t>
            </a:r>
            <a:r>
              <a:rPr lang="en-GB" altLang="en-US" sz="2800" dirty="0"/>
              <a:t>, and on our remembrance of their </a:t>
            </a:r>
            <a:r>
              <a:rPr lang="en-GB" altLang="en-US" sz="2800" i="1" dirty="0"/>
              <a:t>constant conjunction</a:t>
            </a:r>
            <a:r>
              <a:rPr lang="en-GB" altLang="en-US" sz="2800" dirty="0"/>
              <a:t>” (</a:t>
            </a:r>
            <a:r>
              <a:rPr lang="en-GB" altLang="en-US" sz="2800" i="1" dirty="0"/>
              <a:t>T</a:t>
            </a:r>
            <a:r>
              <a:rPr lang="en-GB" altLang="en-US" sz="2800" dirty="0"/>
              <a:t> 1.3.6.4),</a:t>
            </a:r>
          </a:p>
          <a:p>
            <a:pPr lvl="1">
              <a:buFontTx/>
              <a:buNone/>
            </a:pPr>
            <a:r>
              <a:rPr lang="en-GB" altLang="en-US" dirty="0"/>
              <a:t>	</a:t>
            </a:r>
            <a:r>
              <a:rPr lang="en-GB" altLang="en-US" sz="2600" dirty="0"/>
              <a:t>“the next question is, whether experience prod-</a:t>
            </a:r>
            <a:r>
              <a:rPr lang="en-GB" altLang="en-US" sz="2600" dirty="0" err="1"/>
              <a:t>uces</a:t>
            </a:r>
            <a:r>
              <a:rPr lang="en-GB" altLang="en-US" sz="2600" dirty="0"/>
              <a:t> the idea [i.e. expectation of </a:t>
            </a:r>
            <a:r>
              <a:rPr lang="en-GB" altLang="en-US" sz="2600" i="1" dirty="0"/>
              <a:t>B</a:t>
            </a:r>
            <a:r>
              <a:rPr lang="en-GB" altLang="en-US" sz="2600" dirty="0"/>
              <a:t>] by means of the </a:t>
            </a:r>
            <a:r>
              <a:rPr lang="en-GB" altLang="en-US" sz="2600" dirty="0">
                <a:solidFill>
                  <a:srgbClr val="FF9999"/>
                </a:solidFill>
              </a:rPr>
              <a:t>understanding</a:t>
            </a:r>
            <a:r>
              <a:rPr lang="en-GB" altLang="en-US" sz="2600" dirty="0"/>
              <a:t> or </a:t>
            </a:r>
            <a:r>
              <a:rPr lang="en-GB" altLang="en-US" sz="2600" dirty="0">
                <a:solidFill>
                  <a:srgbClr val="FF9999"/>
                </a:solidFill>
              </a:rPr>
              <a:t>imagination</a:t>
            </a:r>
            <a:r>
              <a:rPr lang="en-GB" altLang="en-US" sz="2600" dirty="0"/>
              <a:t>; whether we are </a:t>
            </a:r>
            <a:r>
              <a:rPr lang="en-GB" altLang="en-US" sz="2600" dirty="0" err="1"/>
              <a:t>determin’d</a:t>
            </a:r>
            <a:r>
              <a:rPr lang="en-GB" altLang="en-US" sz="2600" dirty="0"/>
              <a:t> by </a:t>
            </a:r>
            <a:r>
              <a:rPr lang="en-GB" altLang="en-US" sz="2600" dirty="0">
                <a:solidFill>
                  <a:srgbClr val="FF9999"/>
                </a:solidFill>
              </a:rPr>
              <a:t>reason</a:t>
            </a:r>
            <a:r>
              <a:rPr lang="en-GB" altLang="en-US" sz="2600" dirty="0"/>
              <a:t> to make the transition, or by a certain </a:t>
            </a:r>
            <a:r>
              <a:rPr lang="en-GB" altLang="en-US" sz="2600" dirty="0">
                <a:solidFill>
                  <a:srgbClr val="FF9999"/>
                </a:solidFill>
              </a:rPr>
              <a:t>association and relation of perceptions</a:t>
            </a:r>
            <a:r>
              <a:rPr lang="en-GB" altLang="en-US" sz="2600" dirty="0"/>
              <a:t>?”</a:t>
            </a:r>
          </a:p>
          <a:p>
            <a:pPr>
              <a:spcBef>
                <a:spcPts val="1200"/>
              </a:spcBef>
            </a:pPr>
            <a:r>
              <a:rPr lang="en-GB" altLang="en-US" sz="2800"/>
              <a:t>Hume famously goes on to argue that reason </a:t>
            </a:r>
            <a:r>
              <a:rPr lang="en-GB" altLang="en-US" sz="2800" dirty="0"/>
              <a:t>(i.e. the understanding) cannot ground </a:t>
            </a:r>
            <a:r>
              <a:rPr lang="en-GB" altLang="en-US" sz="2800"/>
              <a:t>this inference, concluding that it must be due to the imagination.</a:t>
            </a:r>
            <a:endParaRPr lang="en-US" altLang="en-US" sz="2800" dirty="0"/>
          </a:p>
        </p:txBody>
      </p:sp>
    </p:spTree>
    <p:extLst>
      <p:ext uri="{BB962C8B-B14F-4D97-AF65-F5344CB8AC3E}">
        <p14:creationId xmlns:p14="http://schemas.microsoft.com/office/powerpoint/2010/main" val="1691206541"/>
      </p:ext>
    </p:extLst>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B44E-EEA7-4B71-B26F-94FDF26090F7}"/>
              </a:ext>
            </a:extLst>
          </p:cNvPr>
          <p:cNvSpPr>
            <a:spLocks noGrp="1"/>
          </p:cNvSpPr>
          <p:nvPr>
            <p:ph type="title"/>
          </p:nvPr>
        </p:nvSpPr>
        <p:spPr>
          <a:xfrm>
            <a:off x="251520" y="152636"/>
            <a:ext cx="8676964" cy="1368152"/>
          </a:xfrm>
        </p:spPr>
        <p:txBody>
          <a:bodyPr/>
          <a:lstStyle/>
          <a:p>
            <a:r>
              <a:rPr lang="en-US" sz="4000"/>
              <a:t>“White Paper” and “Two Fountains”: </a:t>
            </a:r>
            <a:r>
              <a:rPr lang="en-US" sz="4000" i="1"/>
              <a:t>Sensation</a:t>
            </a:r>
            <a:r>
              <a:rPr lang="en-US" sz="4000"/>
              <a:t> and </a:t>
            </a:r>
            <a:r>
              <a:rPr lang="en-US" sz="4000" i="1"/>
              <a:t>Reflection</a:t>
            </a:r>
            <a:endParaRPr lang="en-GB" sz="4000" i="1"/>
          </a:p>
        </p:txBody>
      </p:sp>
      <p:sp>
        <p:nvSpPr>
          <p:cNvPr id="3" name="Content Placeholder 2">
            <a:extLst>
              <a:ext uri="{FF2B5EF4-FFF2-40B4-BE49-F238E27FC236}">
                <a16:creationId xmlns:a16="http://schemas.microsoft.com/office/drawing/2014/main" id="{788FEF0F-A44C-4C8C-A0D8-F139C8BDDD5E}"/>
              </a:ext>
            </a:extLst>
          </p:cNvPr>
          <p:cNvSpPr>
            <a:spLocks noGrp="1"/>
          </p:cNvSpPr>
          <p:nvPr>
            <p:ph idx="1"/>
          </p:nvPr>
        </p:nvSpPr>
        <p:spPr>
          <a:xfrm>
            <a:off x="647564" y="1808820"/>
            <a:ext cx="8172908" cy="4680520"/>
          </a:xfrm>
        </p:spPr>
        <p:txBody>
          <a:bodyPr/>
          <a:lstStyle/>
          <a:p>
            <a:r>
              <a:rPr lang="en-US" sz="3000"/>
              <a:t>“Let us then suppose the Mind to be, as we say, white Paper, void of all Characters, without any </a:t>
            </a:r>
            <a:r>
              <a:rPr lang="en-US" sz="3000" i="1"/>
              <a:t>Ideas</a:t>
            </a:r>
            <a:r>
              <a:rPr lang="en-US" sz="3000"/>
              <a:t>; How comes it to be furnished?  …  To this I answer, in one word, From </a:t>
            </a:r>
            <a:r>
              <a:rPr lang="en-US" sz="3000" i="1"/>
              <a:t>Experience</a:t>
            </a:r>
            <a:r>
              <a:rPr lang="en-US" sz="3000"/>
              <a:t> …  Our Observation employ’d either about </a:t>
            </a:r>
            <a:r>
              <a:rPr lang="en-US" sz="3000" i="1" u="sng"/>
              <a:t>external, sensible Objects</a:t>
            </a:r>
            <a:r>
              <a:rPr lang="en-US" sz="3000"/>
              <a:t>; </a:t>
            </a:r>
            <a:r>
              <a:rPr lang="en-US" sz="3000" i="1"/>
              <a:t>or about </a:t>
            </a:r>
            <a:r>
              <a:rPr lang="en-US" sz="3000" i="1" u="sng"/>
              <a:t>the internal Operations of our Minds</a:t>
            </a:r>
            <a:r>
              <a:rPr lang="en-US" sz="3000" i="1"/>
              <a:t> …  </a:t>
            </a:r>
            <a:r>
              <a:rPr lang="en-US" sz="3000"/>
              <a:t>These two are the Fountains of Knowledge, from whence all the </a:t>
            </a:r>
            <a:r>
              <a:rPr lang="en-US" sz="3000" i="1"/>
              <a:t>Ideas</a:t>
            </a:r>
            <a:r>
              <a:rPr lang="en-US" sz="3000"/>
              <a:t> we have … do spring.”  (II i 2)</a:t>
            </a:r>
            <a:endParaRPr lang="en-GB" sz="3000"/>
          </a:p>
        </p:txBody>
      </p:sp>
      <p:sp>
        <p:nvSpPr>
          <p:cNvPr id="4" name="Slide Number Placeholder 3">
            <a:extLst>
              <a:ext uri="{FF2B5EF4-FFF2-40B4-BE49-F238E27FC236}">
                <a16:creationId xmlns:a16="http://schemas.microsoft.com/office/drawing/2014/main" id="{794A757D-A6B2-46DE-A7E3-B33B49DC270D}"/>
              </a:ext>
            </a:extLst>
          </p:cNvPr>
          <p:cNvSpPr>
            <a:spLocks noGrp="1"/>
          </p:cNvSpPr>
          <p:nvPr>
            <p:ph type="sldNum" sz="quarter" idx="10"/>
          </p:nvPr>
        </p:nvSpPr>
        <p:spPr/>
        <p:txBody>
          <a:bodyPr/>
          <a:lstStyle/>
          <a:p>
            <a:fld id="{FFD1EE05-59BE-439B-B8B7-F61DC751609B}" type="slidenum">
              <a:rPr lang="en-US" smtClean="0"/>
              <a:pPr/>
              <a:t>13</a:t>
            </a:fld>
            <a:endParaRPr lang="en-US"/>
          </a:p>
        </p:txBody>
      </p:sp>
    </p:spTree>
    <p:extLst>
      <p:ext uri="{BB962C8B-B14F-4D97-AF65-F5344CB8AC3E}">
        <p14:creationId xmlns:p14="http://schemas.microsoft.com/office/powerpoint/2010/main" val="3273161647"/>
      </p:ext>
    </p:extLst>
  </p:cSld>
  <p:clrMapOvr>
    <a:masterClrMapping/>
  </p:clrMapOvr>
  <p:transition spd="med">
    <p:cove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FE6A5AB-6AB1-4D93-943A-DE04B7C81F86}" type="slidenum">
              <a:rPr lang="en-US"/>
              <a:pPr/>
              <a:t>130</a:t>
            </a:fld>
            <a:endParaRPr lang="en-US"/>
          </a:p>
        </p:txBody>
      </p:sp>
      <p:sp>
        <p:nvSpPr>
          <p:cNvPr id="888834" name="Rectangle 2"/>
          <p:cNvSpPr>
            <a:spLocks noGrp="1" noChangeArrowheads="1"/>
          </p:cNvSpPr>
          <p:nvPr>
            <p:ph type="title"/>
          </p:nvPr>
        </p:nvSpPr>
        <p:spPr>
          <a:xfrm>
            <a:off x="457200" y="188640"/>
            <a:ext cx="8229600" cy="846931"/>
          </a:xfrm>
        </p:spPr>
        <p:txBody>
          <a:bodyPr/>
          <a:lstStyle/>
          <a:p>
            <a:pPr eaLnBrk="1" hangingPunct="1"/>
            <a:r>
              <a:rPr lang="en-GB"/>
              <a:t>Hume’s Alternative Explanation</a:t>
            </a:r>
            <a:endParaRPr lang="en-US"/>
          </a:p>
        </p:txBody>
      </p:sp>
      <p:sp>
        <p:nvSpPr>
          <p:cNvPr id="888835" name="Rectangle 3"/>
          <p:cNvSpPr>
            <a:spLocks noGrp="1" noChangeArrowheads="1"/>
          </p:cNvSpPr>
          <p:nvPr>
            <p:ph type="body" idx="1"/>
          </p:nvPr>
        </p:nvSpPr>
        <p:spPr>
          <a:xfrm>
            <a:off x="185675" y="1304764"/>
            <a:ext cx="8706805" cy="5084291"/>
          </a:xfrm>
        </p:spPr>
        <p:txBody>
          <a:bodyPr/>
          <a:lstStyle/>
          <a:p>
            <a:pPr eaLnBrk="1" hangingPunct="1"/>
            <a:r>
              <a:rPr lang="en-GB" sz="3000"/>
              <a:t>We’ll learn that neither demonstrative nor prob-able reason can ground </a:t>
            </a:r>
            <a:r>
              <a:rPr lang="en-GB" sz="3000" dirty="0"/>
              <a:t>inductive inference; so instead, it must arise from associative principles of </a:t>
            </a:r>
            <a:r>
              <a:rPr lang="en-GB" sz="3000"/>
              <a:t>the imagination [specifically, the principle which Hume later – at </a:t>
            </a:r>
            <a:r>
              <a:rPr lang="en-GB" sz="3000" i="1"/>
              <a:t>T</a:t>
            </a:r>
            <a:r>
              <a:rPr lang="en-GB" sz="3000"/>
              <a:t> 1.3.7.6 – calls </a:t>
            </a:r>
            <a:r>
              <a:rPr lang="en-GB" sz="3000" i="1"/>
              <a:t>custom</a:t>
            </a:r>
            <a:r>
              <a:rPr lang="en-GB" sz="3000"/>
              <a:t>]:</a:t>
            </a:r>
            <a:endParaRPr lang="en-GB" sz="3000" dirty="0"/>
          </a:p>
          <a:p>
            <a:pPr lvl="1" eaLnBrk="1" hangingPunct="1">
              <a:spcBef>
                <a:spcPts val="1200"/>
              </a:spcBef>
              <a:buFontTx/>
              <a:buNone/>
            </a:pPr>
            <a:r>
              <a:rPr lang="en-GB" dirty="0"/>
              <a:t>	“When the mind, therefore, passes from the idea or impression of one object [the cause </a:t>
            </a:r>
            <a:r>
              <a:rPr lang="en-GB" i="1" dirty="0"/>
              <a:t>A</a:t>
            </a:r>
            <a:r>
              <a:rPr lang="en-GB" dirty="0"/>
              <a:t>] to the idea or belief of another [the effect </a:t>
            </a:r>
            <a:r>
              <a:rPr lang="en-GB" i="1" dirty="0"/>
              <a:t>B</a:t>
            </a:r>
            <a:r>
              <a:rPr lang="en-GB" dirty="0"/>
              <a:t>], </a:t>
            </a:r>
            <a:r>
              <a:rPr lang="en-GB" dirty="0">
                <a:solidFill>
                  <a:srgbClr val="FF9999"/>
                </a:solidFill>
              </a:rPr>
              <a:t>it is not </a:t>
            </a:r>
            <a:r>
              <a:rPr lang="en-GB" dirty="0" err="1">
                <a:solidFill>
                  <a:srgbClr val="FF9999"/>
                </a:solidFill>
              </a:rPr>
              <a:t>determin’d</a:t>
            </a:r>
            <a:r>
              <a:rPr lang="en-GB" dirty="0">
                <a:solidFill>
                  <a:srgbClr val="FF9999"/>
                </a:solidFill>
              </a:rPr>
              <a:t> by reason</a:t>
            </a:r>
            <a:r>
              <a:rPr lang="en-GB" dirty="0"/>
              <a:t>, but by </a:t>
            </a:r>
            <a:r>
              <a:rPr lang="en-GB" dirty="0">
                <a:solidFill>
                  <a:srgbClr val="FF9999"/>
                </a:solidFill>
              </a:rPr>
              <a:t>certain principles, which associate together the ideas</a:t>
            </a:r>
            <a:r>
              <a:rPr lang="en-GB" dirty="0"/>
              <a:t> of these objects, and unite them in the </a:t>
            </a:r>
            <a:r>
              <a:rPr lang="en-GB"/>
              <a:t>imagination.”</a:t>
            </a:r>
            <a:br>
              <a:rPr lang="en-GB"/>
            </a:br>
            <a:r>
              <a:rPr lang="en-GB"/>
              <a:t>							(</a:t>
            </a:r>
            <a:r>
              <a:rPr lang="en-GB" i="1" dirty="0"/>
              <a:t>T</a:t>
            </a:r>
            <a:r>
              <a:rPr lang="en-GB" dirty="0"/>
              <a:t> 1.3.6.12)</a:t>
            </a:r>
            <a:endParaRPr lang="en-US" dirty="0"/>
          </a:p>
        </p:txBody>
      </p:sp>
    </p:spTree>
    <p:extLst>
      <p:ext uri="{BB962C8B-B14F-4D97-AF65-F5344CB8AC3E}">
        <p14:creationId xmlns:p14="http://schemas.microsoft.com/office/powerpoint/2010/main" val="800972725"/>
      </p:ext>
    </p:extLst>
  </p:cSld>
  <p:clrMapOvr>
    <a:masterClrMapping/>
  </p:clrMapOvr>
  <p:transition spd="med">
    <p:cove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4(</a:t>
            </a:r>
            <a:r>
              <a:rPr lang="en-GB" dirty="0"/>
              <a:t>b</a:t>
            </a:r>
            <a:r>
              <a:rPr lang="en-GB"/>
              <a:t>)</a:t>
            </a:r>
            <a:br>
              <a:rPr lang="en-GB" dirty="0"/>
            </a:br>
            <a:br>
              <a:rPr lang="en-GB"/>
            </a:br>
            <a:r>
              <a:rPr lang="en-GB"/>
              <a:t>The Argument Concerning Induction</a:t>
            </a:r>
            <a:br>
              <a:rPr lang="en-GB"/>
            </a:br>
            <a:r>
              <a:rPr lang="en-GB"/>
              <a:t>(</a:t>
            </a:r>
            <a:r>
              <a:rPr lang="en-GB" i="1"/>
              <a:t>T</a:t>
            </a:r>
            <a:r>
              <a:rPr lang="en-GB"/>
              <a:t>, </a:t>
            </a:r>
            <a:r>
              <a:rPr lang="en-GB" i="1"/>
              <a:t>A</a:t>
            </a:r>
            <a:r>
              <a:rPr lang="en-GB"/>
              <a:t>, and </a:t>
            </a:r>
            <a:r>
              <a:rPr lang="en-GB" i="1"/>
              <a:t>E</a:t>
            </a:r>
            <a:r>
              <a:rPr lang="en-GB"/>
              <a:t>)</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503239069"/>
      </p:ext>
    </p:extLst>
  </p:cSld>
  <p:clrMapOvr>
    <a:masterClrMapping/>
  </p:clrMapOvr>
  <p:transition spd="med">
    <p:cove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6B1BB5-79CD-4C14-92E5-21ACAFCB5F84}" type="slidenum">
              <a:rPr lang="en-US" altLang="en-US"/>
              <a:pPr/>
              <a:t>132</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AEB63B53-DE6F-4981-9967-49D9C4636631}" type="slidenum">
              <a:rPr lang="en-US" altLang="en-US" sz="1600">
                <a:effectLst>
                  <a:outerShdw blurRad="38100" dist="38100" dir="2700000" algn="tl">
                    <a:srgbClr val="000000"/>
                  </a:outerShdw>
                </a:effectLst>
                <a:ea typeface="ＭＳ Ｐゴシック" charset="-128"/>
              </a:rPr>
              <a:pPr eaLnBrk="1" hangingPunct="1"/>
              <a:t>132</a:t>
            </a:fld>
            <a:endParaRPr lang="en-US" altLang="en-US" sz="1600">
              <a:effectLst>
                <a:outerShdw blurRad="38100" dist="38100" dir="2700000" algn="tl">
                  <a:srgbClr val="000000"/>
                </a:outerShdw>
              </a:effectLst>
              <a:ea typeface="ＭＳ Ｐゴシック" charset="-128"/>
            </a:endParaRPr>
          </a:p>
        </p:txBody>
      </p:sp>
      <p:sp>
        <p:nvSpPr>
          <p:cNvPr id="845826" name="Rectangle 2"/>
          <p:cNvSpPr>
            <a:spLocks noGrp="1" noChangeArrowheads="1"/>
          </p:cNvSpPr>
          <p:nvPr>
            <p:ph type="title" idx="4294967295"/>
          </p:nvPr>
        </p:nvSpPr>
        <p:spPr>
          <a:xfrm>
            <a:off x="193675" y="116632"/>
            <a:ext cx="8767763" cy="774923"/>
          </a:xfrm>
        </p:spPr>
        <p:txBody>
          <a:bodyPr/>
          <a:lstStyle/>
          <a:p>
            <a:r>
              <a:rPr lang="en-GB" altLang="en-US" dirty="0"/>
              <a:t>The Famous Argument (×3)</a:t>
            </a:r>
            <a:endParaRPr lang="en-US" altLang="en-US" dirty="0"/>
          </a:p>
        </p:txBody>
      </p:sp>
      <p:sp>
        <p:nvSpPr>
          <p:cNvPr id="845827" name="Rectangle 3"/>
          <p:cNvSpPr>
            <a:spLocks noGrp="1" noChangeArrowheads="1"/>
          </p:cNvSpPr>
          <p:nvPr>
            <p:ph type="body" idx="4294967295"/>
          </p:nvPr>
        </p:nvSpPr>
        <p:spPr>
          <a:xfrm>
            <a:off x="457200" y="1088740"/>
            <a:ext cx="8229600" cy="5480335"/>
          </a:xfrm>
        </p:spPr>
        <p:txBody>
          <a:bodyPr/>
          <a:lstStyle/>
          <a:p>
            <a:r>
              <a:rPr lang="en-GB" altLang="en-US" sz="2700" dirty="0"/>
              <a:t>In </a:t>
            </a:r>
            <a:r>
              <a:rPr lang="en-GB" altLang="en-US" sz="2700" i="1" dirty="0"/>
              <a:t>Treatise</a:t>
            </a:r>
            <a:r>
              <a:rPr lang="en-GB" altLang="en-US" sz="2700" dirty="0"/>
              <a:t> 1.3.6, Hume doesn’t seem fully to appreciate his new argument’s significance – it is mainly a staging post in his search for the origin and nature of our idea of causation, and is not explicitly presented as sceptical in nature.</a:t>
            </a:r>
          </a:p>
          <a:p>
            <a:pPr>
              <a:spcBef>
                <a:spcPts val="1200"/>
              </a:spcBef>
            </a:pPr>
            <a:r>
              <a:rPr lang="en-GB" altLang="en-US" sz="2700" dirty="0"/>
              <a:t>In the </a:t>
            </a:r>
            <a:r>
              <a:rPr lang="en-GB" altLang="en-US" sz="2700" i="1" dirty="0"/>
              <a:t>Abstract</a:t>
            </a:r>
            <a:r>
              <a:rPr lang="en-GB" altLang="en-US" sz="2700" dirty="0"/>
              <a:t> of </a:t>
            </a:r>
            <a:r>
              <a:rPr lang="en-GB" altLang="en-US" sz="2700"/>
              <a:t>1740 its role is more general, and it takes </a:t>
            </a:r>
            <a:r>
              <a:rPr lang="en-GB" altLang="en-US" sz="2700" dirty="0"/>
              <a:t>a much more prominent position, as the centre-piece of Hume’s “Chief Argument”.</a:t>
            </a:r>
          </a:p>
          <a:p>
            <a:pPr>
              <a:spcBef>
                <a:spcPts val="1200"/>
              </a:spcBef>
            </a:pPr>
            <a:r>
              <a:rPr lang="en-GB" altLang="en-US" sz="2700" dirty="0"/>
              <a:t>The fullest and clearest version is in </a:t>
            </a:r>
            <a:r>
              <a:rPr lang="en-GB" altLang="en-US" sz="2700"/>
              <a:t>the </a:t>
            </a:r>
            <a:r>
              <a:rPr lang="en-GB" altLang="en-US" sz="2700" i="1"/>
              <a:t>Enquiry</a:t>
            </a:r>
            <a:r>
              <a:rPr lang="en-GB" altLang="en-US" sz="2700" dirty="0"/>
              <a:t>, Section 4, whose title acknowledges that it raises “Sceptical </a:t>
            </a:r>
            <a:r>
              <a:rPr lang="en-GB" altLang="en-US" sz="2700"/>
              <a:t>Doubts” (moreover the </a:t>
            </a:r>
            <a:r>
              <a:rPr lang="en-GB" altLang="en-US" sz="2700" i="1"/>
              <a:t>Enquiry</a:t>
            </a:r>
            <a:r>
              <a:rPr lang="en-GB" altLang="en-US" sz="2700"/>
              <a:t> had 11 editions, the </a:t>
            </a:r>
            <a:r>
              <a:rPr lang="en-GB" altLang="en-US" sz="2700" i="1"/>
              <a:t>Treatise</a:t>
            </a:r>
            <a:r>
              <a:rPr lang="en-GB" altLang="en-US" sz="2700"/>
              <a:t> and </a:t>
            </a:r>
            <a:r>
              <a:rPr lang="en-GB" altLang="en-US" sz="2700" i="1"/>
              <a:t>Abstract</a:t>
            </a:r>
            <a:r>
              <a:rPr lang="en-GB" altLang="en-US" sz="2700"/>
              <a:t> just one each).</a:t>
            </a:r>
            <a:endParaRPr lang="en-US" altLang="en-US" sz="2700" i="1" dirty="0"/>
          </a:p>
        </p:txBody>
      </p:sp>
    </p:spTree>
    <p:extLst>
      <p:ext uri="{BB962C8B-B14F-4D97-AF65-F5344CB8AC3E}">
        <p14:creationId xmlns:p14="http://schemas.microsoft.com/office/powerpoint/2010/main" val="2916852547"/>
      </p:ext>
    </p:extLst>
  </p:cSld>
  <p:clrMapOvr>
    <a:masterClrMapping/>
  </p:clrMapOvr>
  <p:transition spd="med">
    <p:cove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55B56-E6C0-B6DE-B681-C279A7077342}"/>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6883BF51-82FA-5719-5B90-B992B44820A3}"/>
              </a:ext>
            </a:extLst>
          </p:cNvPr>
          <p:cNvSpPr>
            <a:spLocks noGrp="1"/>
          </p:cNvSpPr>
          <p:nvPr>
            <p:ph type="sldNum" sz="quarter" idx="10"/>
          </p:nvPr>
        </p:nvSpPr>
        <p:spPr/>
        <p:txBody>
          <a:bodyPr/>
          <a:lstStyle/>
          <a:p>
            <a:fld id="{666B1BB5-79CD-4C14-92E5-21ACAFCB5F84}" type="slidenum">
              <a:rPr lang="en-US" altLang="en-US"/>
              <a:pPr/>
              <a:t>133</a:t>
            </a:fld>
            <a:endParaRPr lang="en-US" altLang="en-US"/>
          </a:p>
        </p:txBody>
      </p:sp>
      <p:sp>
        <p:nvSpPr>
          <p:cNvPr id="4" name="Slide Number Placeholder 3">
            <a:extLst>
              <a:ext uri="{FF2B5EF4-FFF2-40B4-BE49-F238E27FC236}">
                <a16:creationId xmlns:a16="http://schemas.microsoft.com/office/drawing/2014/main" id="{6045AD43-2483-CCDB-3C3A-BF02FB39998D}"/>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AEB63B53-DE6F-4981-9967-49D9C4636631}" type="slidenum">
              <a:rPr lang="en-US" altLang="en-US" sz="1600">
                <a:effectLst>
                  <a:outerShdw blurRad="38100" dist="38100" dir="2700000" algn="tl">
                    <a:srgbClr val="000000"/>
                  </a:outerShdw>
                </a:effectLst>
                <a:ea typeface="ＭＳ Ｐゴシック" charset="-128"/>
              </a:rPr>
              <a:pPr eaLnBrk="1" hangingPunct="1"/>
              <a:t>133</a:t>
            </a:fld>
            <a:endParaRPr lang="en-US" altLang="en-US" sz="1600">
              <a:effectLst>
                <a:outerShdw blurRad="38100" dist="38100" dir="2700000" algn="tl">
                  <a:srgbClr val="000000"/>
                </a:outerShdw>
              </a:effectLst>
              <a:ea typeface="ＭＳ Ｐゴシック" charset="-128"/>
            </a:endParaRPr>
          </a:p>
        </p:txBody>
      </p:sp>
      <p:sp>
        <p:nvSpPr>
          <p:cNvPr id="845826" name="Rectangle 2">
            <a:extLst>
              <a:ext uri="{FF2B5EF4-FFF2-40B4-BE49-F238E27FC236}">
                <a16:creationId xmlns:a16="http://schemas.microsoft.com/office/drawing/2014/main" id="{4FD7B3A2-D412-7B96-9A62-1833759381FB}"/>
              </a:ext>
            </a:extLst>
          </p:cNvPr>
          <p:cNvSpPr>
            <a:spLocks noGrp="1" noChangeArrowheads="1"/>
          </p:cNvSpPr>
          <p:nvPr>
            <p:ph type="title" idx="4294967295"/>
          </p:nvPr>
        </p:nvSpPr>
        <p:spPr>
          <a:xfrm>
            <a:off x="193675" y="116632"/>
            <a:ext cx="8767763" cy="774923"/>
          </a:xfrm>
        </p:spPr>
        <p:txBody>
          <a:bodyPr/>
          <a:lstStyle/>
          <a:p>
            <a:r>
              <a:rPr lang="en-GB" altLang="en-US"/>
              <a:t>A Major Structural Change</a:t>
            </a:r>
            <a:endParaRPr lang="en-US" altLang="en-US" dirty="0"/>
          </a:p>
        </p:txBody>
      </p:sp>
      <p:sp>
        <p:nvSpPr>
          <p:cNvPr id="845827" name="Rectangle 3">
            <a:extLst>
              <a:ext uri="{FF2B5EF4-FFF2-40B4-BE49-F238E27FC236}">
                <a16:creationId xmlns:a16="http://schemas.microsoft.com/office/drawing/2014/main" id="{50B98135-BA70-95BB-8F41-02FDB4B523B9}"/>
              </a:ext>
            </a:extLst>
          </p:cNvPr>
          <p:cNvSpPr>
            <a:spLocks noGrp="1" noChangeArrowheads="1"/>
          </p:cNvSpPr>
          <p:nvPr>
            <p:ph type="body" idx="4294967295"/>
          </p:nvPr>
        </p:nvSpPr>
        <p:spPr>
          <a:xfrm>
            <a:off x="457200" y="1088740"/>
            <a:ext cx="8327268" cy="5544616"/>
          </a:xfrm>
        </p:spPr>
        <p:txBody>
          <a:bodyPr/>
          <a:lstStyle/>
          <a:p>
            <a:r>
              <a:rPr lang="en-GB" altLang="en-US" sz="2700"/>
              <a:t>In </a:t>
            </a:r>
            <a:r>
              <a:rPr lang="en-GB" altLang="en-US" sz="2700" i="1"/>
              <a:t>Treatise</a:t>
            </a:r>
            <a:r>
              <a:rPr lang="en-GB" altLang="en-US" sz="2700"/>
              <a:t> </a:t>
            </a:r>
            <a:r>
              <a:rPr lang="en-GB" altLang="en-US" sz="2700" dirty="0"/>
              <a:t>1.3.6</a:t>
            </a:r>
            <a:r>
              <a:rPr lang="en-GB" altLang="en-US" sz="2700"/>
              <a:t>, Hume’s focus throughout is on a paradigm </a:t>
            </a:r>
            <a:r>
              <a:rPr lang="en-GB" altLang="en-US" sz="2700" i="1"/>
              <a:t>causal inference</a:t>
            </a:r>
            <a:r>
              <a:rPr lang="en-GB" altLang="en-US" sz="2700"/>
              <a:t>, whereby observation of </a:t>
            </a:r>
            <a:r>
              <a:rPr lang="en-GB" altLang="en-US" sz="2700" i="1"/>
              <a:t>A</a:t>
            </a:r>
            <a:r>
              <a:rPr lang="en-GB" altLang="en-US" sz="2700"/>
              <a:t> (the cause) leads to expectation of </a:t>
            </a:r>
            <a:r>
              <a:rPr lang="en-GB" altLang="en-US" sz="2700" i="1"/>
              <a:t>B</a:t>
            </a:r>
            <a:r>
              <a:rPr lang="en-GB" altLang="en-US" sz="2700"/>
              <a:t> (the effect).  This is “the inference from the impression to the idea” of the section’s title.</a:t>
            </a:r>
          </a:p>
          <a:p>
            <a:pPr>
              <a:spcBef>
                <a:spcPts val="1200"/>
              </a:spcBef>
            </a:pPr>
            <a:r>
              <a:rPr lang="en-GB" altLang="en-US" sz="2700"/>
              <a:t>In </a:t>
            </a:r>
            <a:r>
              <a:rPr lang="en-GB" altLang="en-US" sz="2700" dirty="0"/>
              <a:t>the </a:t>
            </a:r>
            <a:r>
              <a:rPr lang="en-GB" altLang="en-US" sz="2700" i="1"/>
              <a:t>Abstract</a:t>
            </a:r>
            <a:r>
              <a:rPr lang="en-GB" altLang="en-US" sz="2700"/>
              <a:t> and </a:t>
            </a:r>
            <a:r>
              <a:rPr lang="en-GB" altLang="en-US" sz="2700" i="1"/>
              <a:t>Enquiry</a:t>
            </a:r>
            <a:r>
              <a:rPr lang="en-GB" altLang="en-US" sz="2700"/>
              <a:t>, Hume aims to reveal the basis of “all reasonings concerning </a:t>
            </a:r>
            <a:r>
              <a:rPr lang="en-GB" altLang="en-US" sz="2700" i="1"/>
              <a:t>matter of fact</a:t>
            </a:r>
            <a:r>
              <a:rPr lang="en-GB" altLang="en-US" sz="2700"/>
              <a:t>”, and starts by arguing that these “are founded on the relation of cause and effect” (</a:t>
            </a:r>
            <a:r>
              <a:rPr lang="en-GB" altLang="en-US" sz="2700" i="1"/>
              <a:t>A</a:t>
            </a:r>
            <a:r>
              <a:rPr lang="en-GB" altLang="en-US" sz="2700"/>
              <a:t> 8, </a:t>
            </a:r>
            <a:r>
              <a:rPr lang="en-GB" altLang="en-US" sz="2700" i="1"/>
              <a:t>E</a:t>
            </a:r>
            <a:r>
              <a:rPr lang="en-GB" altLang="en-US" sz="2700"/>
              <a:t> 4).</a:t>
            </a:r>
          </a:p>
          <a:p>
            <a:pPr lvl="1">
              <a:spcBef>
                <a:spcPts val="1200"/>
              </a:spcBef>
            </a:pPr>
            <a:r>
              <a:rPr lang="en-GB" altLang="en-US" sz="2300"/>
              <a:t>This significantly improves the argument, because now any conclusion drawn about causal inference automati-cally applies to all “reasoning concerning matter of fact”, i.e. all </a:t>
            </a:r>
            <a:r>
              <a:rPr lang="en-GB" altLang="en-US" sz="2300" i="1"/>
              <a:t>probable</a:t>
            </a:r>
            <a:r>
              <a:rPr lang="en-GB" altLang="en-US" sz="2300"/>
              <a:t> inference (in the broad Lockean sense).</a:t>
            </a:r>
            <a:endParaRPr lang="en-US" altLang="en-US" sz="2300" dirty="0"/>
          </a:p>
        </p:txBody>
      </p:sp>
    </p:spTree>
    <p:extLst>
      <p:ext uri="{BB962C8B-B14F-4D97-AF65-F5344CB8AC3E}">
        <p14:creationId xmlns:p14="http://schemas.microsoft.com/office/powerpoint/2010/main" val="1284334186"/>
      </p:ext>
    </p:extLst>
  </p:cSld>
  <p:clrMapOvr>
    <a:masterClrMapping/>
  </p:clrMapOvr>
  <p:transition spd="med">
    <p:cove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fld id="{870095E5-FC89-4CF8-9468-458F8BF23DFC}" type="slidenum">
              <a:rPr lang="en-US" altLang="en-US"/>
              <a:pPr/>
              <a:t>134</a:t>
            </a:fld>
            <a:endParaRPr lang="en-US" altLang="en-US"/>
          </a:p>
        </p:txBody>
      </p:sp>
      <p:sp>
        <p:nvSpPr>
          <p:cNvPr id="10"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0B76ACDA-C4E9-4897-8787-839FA981DA5C}" type="slidenum">
              <a:rPr lang="en-US" altLang="en-US" sz="1600">
                <a:effectLst>
                  <a:outerShdw blurRad="38100" dist="38100" dir="2700000" algn="tl">
                    <a:srgbClr val="000000"/>
                  </a:outerShdw>
                </a:effectLst>
                <a:ea typeface="ＭＳ Ｐゴシック" charset="-128"/>
              </a:rPr>
              <a:pPr eaLnBrk="1" hangingPunct="1"/>
              <a:t>134</a:t>
            </a:fld>
            <a:endParaRPr lang="en-US" altLang="en-US" sz="1600">
              <a:effectLst>
                <a:outerShdw blurRad="38100" dist="38100" dir="2700000" algn="tl">
                  <a:srgbClr val="000000"/>
                </a:outerShdw>
              </a:effectLst>
              <a:ea typeface="ＭＳ Ｐゴシック" charset="-128"/>
            </a:endParaRPr>
          </a:p>
        </p:txBody>
      </p:sp>
      <p:sp>
        <p:nvSpPr>
          <p:cNvPr id="464899" name="Rectangle 3"/>
          <p:cNvSpPr>
            <a:spLocks noGrp="1" noChangeArrowheads="1"/>
          </p:cNvSpPr>
          <p:nvPr>
            <p:ph type="body" idx="4294967295"/>
          </p:nvPr>
        </p:nvSpPr>
        <p:spPr>
          <a:xfrm>
            <a:off x="323528" y="1283327"/>
            <a:ext cx="8507412" cy="5277812"/>
          </a:xfrm>
        </p:spPr>
        <p:txBody>
          <a:bodyPr/>
          <a:lstStyle/>
          <a:p>
            <a:r>
              <a:rPr lang="en-GB" altLang="en-US" sz="3000" dirty="0"/>
              <a:t>In </a:t>
            </a:r>
            <a:r>
              <a:rPr lang="en-GB" altLang="en-US" sz="3000"/>
              <a:t>the </a:t>
            </a:r>
            <a:r>
              <a:rPr lang="en-GB" altLang="en-US" sz="3000" i="1"/>
              <a:t>Abstract </a:t>
            </a:r>
            <a:r>
              <a:rPr lang="en-GB" altLang="en-US" sz="3000"/>
              <a:t>and </a:t>
            </a:r>
            <a:r>
              <a:rPr lang="en-GB" altLang="en-US" sz="3000" i="1"/>
              <a:t>Enquiry</a:t>
            </a:r>
            <a:r>
              <a:rPr lang="en-GB" altLang="en-US" sz="3000"/>
              <a:t>, </a:t>
            </a:r>
            <a:r>
              <a:rPr lang="en-GB" altLang="en-US" sz="3000" dirty="0"/>
              <a:t>Hume imagines Adam (or ourselves, prior to experience), trying to predict the result of a billiard-ball collision:</a:t>
            </a:r>
          </a:p>
        </p:txBody>
      </p:sp>
      <p:pic>
        <p:nvPicPr>
          <p:cNvPr id="990213" name="Picture 4" descr="ad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 y="3249613"/>
            <a:ext cx="2597150"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4901" name="Rectangle 5"/>
          <p:cNvSpPr>
            <a:spLocks noChangeArrowheads="1"/>
          </p:cNvSpPr>
          <p:nvPr/>
        </p:nvSpPr>
        <p:spPr bwMode="auto">
          <a:xfrm>
            <a:off x="3653471" y="3141663"/>
            <a:ext cx="4950977" cy="4319587"/>
          </a:xfrm>
          <a:prstGeom prst="rect">
            <a:avLst/>
          </a:prstGeom>
          <a:noFill/>
          <a:ln w="9525">
            <a:noFill/>
            <a:miter lim="800000"/>
            <a:headEnd/>
            <a:tailEnd/>
          </a:ln>
          <a:effectLst/>
        </p:spPr>
        <p:txBody>
          <a:bodyPr/>
          <a:lstStyle>
            <a:lvl1pPr marL="24161750" indent="-24161750">
              <a:defRPr>
                <a:solidFill>
                  <a:schemeClr val="tx1"/>
                </a:solidFill>
                <a:latin typeface="Arial" charset="0"/>
              </a:defRPr>
            </a:lvl1pPr>
            <a:lvl2pPr marL="742950" indent="-285750">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marL="457200" lvl="1" indent="0" algn="ctr" eaLnBrk="1" hangingPunct="1">
              <a:spcBef>
                <a:spcPct val="20000"/>
              </a:spcBef>
            </a:pPr>
            <a:r>
              <a:rPr lang="en-GB" altLang="en-US" sz="2800" dirty="0">
                <a:effectLst>
                  <a:outerShdw blurRad="38100" dist="38100" dir="2700000" algn="tl">
                    <a:srgbClr val="000000"/>
                  </a:outerShdw>
                </a:effectLst>
                <a:ea typeface="ＭＳ Ｐゴシック" charset="-128"/>
              </a:rPr>
              <a:t>how could he possibly</a:t>
            </a:r>
            <a:br>
              <a:rPr lang="en-GB" altLang="en-US" sz="2800" dirty="0">
                <a:effectLst>
                  <a:outerShdw blurRad="38100" dist="38100" dir="2700000" algn="tl">
                    <a:srgbClr val="000000"/>
                  </a:outerShdw>
                </a:effectLst>
                <a:ea typeface="ＭＳ Ｐゴシック" charset="-128"/>
              </a:rPr>
            </a:br>
            <a:r>
              <a:rPr lang="en-GB" altLang="en-US" sz="2800" dirty="0">
                <a:effectLst>
                  <a:outerShdw blurRad="38100" dist="38100" dir="2700000" algn="tl">
                    <a:srgbClr val="000000"/>
                  </a:outerShdw>
                </a:effectLst>
                <a:ea typeface="ＭＳ Ｐゴシック" charset="-128"/>
              </a:rPr>
              <a:t>make any prediction at all in advance of experience?</a:t>
            </a:r>
            <a:endParaRPr lang="en-US" altLang="en-US" sz="2800" dirty="0">
              <a:effectLst>
                <a:outerShdw blurRad="38100" dist="38100" dir="2700000" algn="tl">
                  <a:srgbClr val="000000"/>
                </a:outerShdw>
              </a:effectLst>
              <a:ea typeface="ＭＳ Ｐゴシック" charset="-128"/>
            </a:endParaRPr>
          </a:p>
        </p:txBody>
      </p:sp>
      <p:grpSp>
        <p:nvGrpSpPr>
          <p:cNvPr id="990215" name="Group 6"/>
          <p:cNvGrpSpPr>
            <a:grpSpLocks noChangeAspect="1"/>
          </p:cNvGrpSpPr>
          <p:nvPr/>
        </p:nvGrpSpPr>
        <p:grpSpPr bwMode="auto">
          <a:xfrm>
            <a:off x="4090988" y="4819650"/>
            <a:ext cx="4584700" cy="1525588"/>
            <a:chOff x="839" y="2296"/>
            <a:chExt cx="4128" cy="1374"/>
          </a:xfrm>
        </p:grpSpPr>
        <p:pic>
          <p:nvPicPr>
            <p:cNvPr id="990216" name="Picture 7" descr="redb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3" y="2296"/>
              <a:ext cx="1374" cy="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0217" name="Picture 8" descr="yellowbal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 y="2296"/>
              <a:ext cx="1386" cy="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0218" name="Line 9"/>
            <p:cNvSpPr>
              <a:spLocks noChangeAspect="1" noChangeShapeType="1"/>
            </p:cNvSpPr>
            <p:nvPr/>
          </p:nvSpPr>
          <p:spPr bwMode="auto">
            <a:xfrm>
              <a:off x="2245" y="2976"/>
              <a:ext cx="544" cy="0"/>
            </a:xfrm>
            <a:prstGeom prst="line">
              <a:avLst/>
            </a:prstGeom>
            <a:noFill/>
            <a:ln w="3175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GB"/>
            </a:p>
          </p:txBody>
        </p:sp>
      </p:grpSp>
      <p:sp>
        <p:nvSpPr>
          <p:cNvPr id="3" name="Rectangle 2">
            <a:extLst>
              <a:ext uri="{FF2B5EF4-FFF2-40B4-BE49-F238E27FC236}">
                <a16:creationId xmlns:a16="http://schemas.microsoft.com/office/drawing/2014/main" id="{9BE2324C-50DA-1AED-5F4B-AA5C466EA428}"/>
              </a:ext>
            </a:extLst>
          </p:cNvPr>
          <p:cNvSpPr txBox="1">
            <a:spLocks noChangeArrowheads="1"/>
          </p:cNvSpPr>
          <p:nvPr/>
        </p:nvSpPr>
        <p:spPr bwMode="auto">
          <a:xfrm>
            <a:off x="0" y="92075"/>
            <a:ext cx="9144000" cy="810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GB" altLang="en-US" sz="4000" kern="0"/>
              <a:t>Causal Inference Is Not A Priori (</a:t>
            </a:r>
            <a:r>
              <a:rPr lang="en-GB" altLang="en-US" sz="4000" i="1" kern="0"/>
              <a:t>A</a:t>
            </a:r>
            <a:r>
              <a:rPr lang="en-GB" altLang="en-US" sz="4000" kern="0"/>
              <a:t>,</a:t>
            </a:r>
            <a:r>
              <a:rPr lang="en-GB" altLang="en-US" sz="4000" i="1" kern="0"/>
              <a:t> E</a:t>
            </a:r>
            <a:r>
              <a:rPr lang="en-GB" altLang="en-US" sz="4000" kern="0"/>
              <a:t>)</a:t>
            </a:r>
            <a:endParaRPr lang="en-US" altLang="en-US" sz="4000" kern="0"/>
          </a:p>
        </p:txBody>
      </p:sp>
    </p:spTree>
    <p:extLst>
      <p:ext uri="{BB962C8B-B14F-4D97-AF65-F5344CB8AC3E}">
        <p14:creationId xmlns:p14="http://schemas.microsoft.com/office/powerpoint/2010/main" val="3918753993"/>
      </p:ext>
    </p:extLst>
  </p:cSld>
  <p:clrMapOvr>
    <a:masterClrMapping/>
  </p:clrMapOvr>
  <p:transition spd="med">
    <p:cove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7A00925-62C1-400B-A629-55E806D41499}" type="slidenum">
              <a:rPr lang="en-US" altLang="en-US"/>
              <a:pPr/>
              <a:t>135</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6F900245-4DE9-41AF-A5D0-97873F0F59FE}" type="slidenum">
              <a:rPr lang="en-US" altLang="en-US" sz="1600">
                <a:effectLst>
                  <a:outerShdw blurRad="38100" dist="38100" dir="2700000" algn="tl">
                    <a:srgbClr val="000000"/>
                  </a:outerShdw>
                </a:effectLst>
                <a:ea typeface="ＭＳ Ｐゴシック" charset="-128"/>
              </a:rPr>
              <a:pPr eaLnBrk="1" hangingPunct="1"/>
              <a:t>135</a:t>
            </a:fld>
            <a:endParaRPr lang="en-US" altLang="en-US" sz="1600">
              <a:effectLst>
                <a:outerShdw blurRad="38100" dist="38100" dir="2700000" algn="tl">
                  <a:srgbClr val="000000"/>
                </a:outerShdw>
              </a:effectLst>
              <a:ea typeface="ＭＳ Ｐゴシック" charset="-128"/>
            </a:endParaRPr>
          </a:p>
        </p:txBody>
      </p:sp>
      <p:sp>
        <p:nvSpPr>
          <p:cNvPr id="877571" name="Rectangle 3"/>
          <p:cNvSpPr>
            <a:spLocks noGrp="1" noChangeArrowheads="1"/>
          </p:cNvSpPr>
          <p:nvPr>
            <p:ph type="body" idx="4294967295"/>
          </p:nvPr>
        </p:nvSpPr>
        <p:spPr>
          <a:xfrm>
            <a:off x="323528" y="224644"/>
            <a:ext cx="8568952" cy="6633356"/>
          </a:xfrm>
        </p:spPr>
        <p:txBody>
          <a:bodyPr/>
          <a:lstStyle/>
          <a:p>
            <a:r>
              <a:rPr lang="en-GB" altLang="en-US" sz="2800"/>
              <a:t>This again strengthens Hume’s argument, clarify-ing that he’s not relying on mere </a:t>
            </a:r>
            <a:r>
              <a:rPr lang="en-GB" altLang="en-US" sz="2800" i="1"/>
              <a:t>conceivability</a:t>
            </a:r>
            <a:r>
              <a:rPr lang="en-GB" altLang="en-US" sz="2800"/>
              <a:t> that an inference might fail, but emphasising (far more than </a:t>
            </a:r>
            <a:r>
              <a:rPr lang="en-GB" altLang="en-US" sz="2800" i="1"/>
              <a:t>T</a:t>
            </a:r>
            <a:r>
              <a:rPr lang="en-GB" altLang="en-US" sz="2800"/>
              <a:t> 1.3.6.1) the </a:t>
            </a:r>
            <a:r>
              <a:rPr lang="en-GB" altLang="en-US" sz="2800" i="1"/>
              <a:t>arbitrariness</a:t>
            </a:r>
            <a:r>
              <a:rPr lang="en-GB" altLang="en-US" sz="2800"/>
              <a:t> of any conclusion:</a:t>
            </a:r>
            <a:endParaRPr lang="en-GB" altLang="en-US" sz="2800" dirty="0"/>
          </a:p>
          <a:p>
            <a:pPr lvl="1">
              <a:spcBef>
                <a:spcPts val="1200"/>
              </a:spcBef>
              <a:buFontTx/>
              <a:buNone/>
            </a:pPr>
            <a:r>
              <a:rPr lang="en-GB" altLang="en-US" sz="2400"/>
              <a:t>	“The mind can always </a:t>
            </a:r>
            <a:r>
              <a:rPr lang="en-GB" altLang="en-US" sz="2400" i="1"/>
              <a:t>conceive</a:t>
            </a:r>
            <a:r>
              <a:rPr lang="en-GB" altLang="en-US" sz="2400"/>
              <a:t> any effect to follow from any cause, and indeed any event to follow upon another: whatever we </a:t>
            </a:r>
            <a:r>
              <a:rPr lang="en-GB" altLang="en-US" sz="2400" i="1"/>
              <a:t>conceive</a:t>
            </a:r>
            <a:r>
              <a:rPr lang="en-GB" altLang="en-US" sz="2400"/>
              <a:t> is possible, at least in a metaphysical sense”  (</a:t>
            </a:r>
            <a:r>
              <a:rPr lang="en-GB" altLang="en-US" sz="2400" i="1"/>
              <a:t>A</a:t>
            </a:r>
            <a:r>
              <a:rPr lang="en-GB" altLang="en-US" sz="2400"/>
              <a:t> 11)</a:t>
            </a:r>
          </a:p>
          <a:p>
            <a:pPr lvl="1">
              <a:spcBef>
                <a:spcPts val="1200"/>
              </a:spcBef>
              <a:buFontTx/>
              <a:buNone/>
            </a:pPr>
            <a:r>
              <a:rPr lang="en-GB" altLang="en-US" sz="2400"/>
              <a:t>	“Were any object presented to us, and were we required to pronounce concerning the effect, which will result from it, without consulting past observation; after what manner, I beseech you, must the mind proceed in this operation?  It must invent or imagine some event, which it ascribes to the object as its effect; and it is plain that this invention must be entirely </a:t>
            </a:r>
            <a:r>
              <a:rPr lang="en-GB" altLang="en-US" sz="2400">
                <a:solidFill>
                  <a:srgbClr val="FF9999"/>
                </a:solidFill>
              </a:rPr>
              <a:t>arbitrary</a:t>
            </a:r>
            <a:r>
              <a:rPr lang="en-GB" altLang="en-US" sz="2400"/>
              <a:t>.  …” (</a:t>
            </a:r>
            <a:r>
              <a:rPr lang="en-GB" altLang="en-US" sz="2400" i="1"/>
              <a:t>E</a:t>
            </a:r>
            <a:r>
              <a:rPr lang="en-GB" altLang="en-US" sz="2400"/>
              <a:t> 4.9)</a:t>
            </a:r>
            <a:endParaRPr lang="en-GB" altLang="en-US" sz="2400" dirty="0"/>
          </a:p>
        </p:txBody>
      </p:sp>
    </p:spTree>
    <p:extLst>
      <p:ext uri="{BB962C8B-B14F-4D97-AF65-F5344CB8AC3E}">
        <p14:creationId xmlns:p14="http://schemas.microsoft.com/office/powerpoint/2010/main" val="4029448907"/>
      </p:ext>
    </p:extLst>
  </p:cSld>
  <p:clrMapOvr>
    <a:masterClrMapping/>
  </p:clrMapOvr>
  <p:transition spd="med">
    <p:cove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12ADDCC-640C-4710-B521-5F8F304EEA98}" type="slidenum">
              <a:rPr lang="en-US" altLang="en-US"/>
              <a:pPr/>
              <a:t>136</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77058CF4-2325-4FF3-BC42-E524ED1892B2}" type="slidenum">
              <a:rPr lang="en-US" altLang="en-US" sz="1600">
                <a:effectLst>
                  <a:outerShdw blurRad="38100" dist="38100" dir="2700000" algn="tl">
                    <a:srgbClr val="000000"/>
                  </a:outerShdw>
                </a:effectLst>
                <a:ea typeface="ＭＳ Ｐゴシック" charset="-128"/>
              </a:rPr>
              <a:pPr eaLnBrk="1" hangingPunct="1"/>
              <a:t>136</a:t>
            </a:fld>
            <a:endParaRPr lang="en-US" altLang="en-US" sz="1600">
              <a:effectLst>
                <a:outerShdw blurRad="38100" dist="38100" dir="2700000" algn="tl">
                  <a:srgbClr val="000000"/>
                </a:outerShdw>
              </a:effectLst>
              <a:ea typeface="ＭＳ Ｐゴシック" charset="-128"/>
            </a:endParaRPr>
          </a:p>
        </p:txBody>
      </p:sp>
      <p:sp>
        <p:nvSpPr>
          <p:cNvPr id="467970" name="Rectangle 2"/>
          <p:cNvSpPr>
            <a:spLocks noGrp="1" noChangeArrowheads="1"/>
          </p:cNvSpPr>
          <p:nvPr>
            <p:ph type="title" idx="4294967295"/>
          </p:nvPr>
        </p:nvSpPr>
        <p:spPr>
          <a:xfrm>
            <a:off x="457200" y="277813"/>
            <a:ext cx="8229600" cy="810927"/>
          </a:xfrm>
        </p:spPr>
        <p:txBody>
          <a:bodyPr/>
          <a:lstStyle/>
          <a:p>
            <a:pPr>
              <a:defRPr/>
            </a:pPr>
            <a:r>
              <a:rPr lang="en-GB" dirty="0">
                <a:latin typeface="+mj-lt"/>
                <a:ea typeface="+mj-ea"/>
                <a:cs typeface="+mj-cs"/>
              </a:rPr>
              <a:t>The Need for Extrapolation</a:t>
            </a:r>
          </a:p>
        </p:txBody>
      </p:sp>
      <p:sp>
        <p:nvSpPr>
          <p:cNvPr id="467971" name="Rectangle 3"/>
          <p:cNvSpPr>
            <a:spLocks noGrp="1" noChangeArrowheads="1"/>
          </p:cNvSpPr>
          <p:nvPr>
            <p:ph type="body" idx="4294967295"/>
          </p:nvPr>
        </p:nvSpPr>
        <p:spPr>
          <a:xfrm>
            <a:off x="518864" y="1376772"/>
            <a:ext cx="8229600" cy="5068441"/>
          </a:xfrm>
        </p:spPr>
        <p:txBody>
          <a:bodyPr/>
          <a:lstStyle/>
          <a:p>
            <a:r>
              <a:rPr lang="en-GB" altLang="en-US" sz="2800"/>
              <a:t>So all </a:t>
            </a:r>
            <a:r>
              <a:rPr lang="en-GB" altLang="en-US" sz="2800" dirty="0"/>
              <a:t>inference to matters of fact beyond what we perceive or </a:t>
            </a:r>
            <a:r>
              <a:rPr lang="en-GB" altLang="en-US" sz="2800"/>
              <a:t>remember is </a:t>
            </a:r>
            <a:r>
              <a:rPr lang="en-GB" altLang="en-US" sz="2800" dirty="0"/>
              <a:t>based on causation, </a:t>
            </a:r>
            <a:r>
              <a:rPr lang="en-GB" altLang="en-US" sz="2800"/>
              <a:t>and our </a:t>
            </a:r>
            <a:r>
              <a:rPr lang="en-GB" altLang="en-US" sz="2800" dirty="0"/>
              <a:t>knowledge of </a:t>
            </a:r>
            <a:r>
              <a:rPr lang="en-GB" altLang="en-US" sz="2800"/>
              <a:t>causal relations (since it cannot be </a:t>
            </a:r>
            <a:r>
              <a:rPr lang="en-GB" altLang="en-US" sz="2800" i="1"/>
              <a:t>a priori</a:t>
            </a:r>
            <a:r>
              <a:rPr lang="en-GB" altLang="en-US" sz="2800"/>
              <a:t>) must come </a:t>
            </a:r>
            <a:r>
              <a:rPr lang="en-GB" altLang="en-US" sz="2800" dirty="0"/>
              <a:t>from experience.</a:t>
            </a:r>
          </a:p>
          <a:p>
            <a:r>
              <a:rPr lang="en-GB" altLang="en-US" sz="2800">
                <a:solidFill>
                  <a:srgbClr val="FF7C80"/>
                </a:solidFill>
              </a:rPr>
              <a:t>But learning </a:t>
            </a:r>
            <a:r>
              <a:rPr lang="en-GB" altLang="en-US" sz="2800" dirty="0">
                <a:solidFill>
                  <a:srgbClr val="FF7C80"/>
                </a:solidFill>
              </a:rPr>
              <a:t>from </a:t>
            </a:r>
            <a:r>
              <a:rPr lang="en-GB" altLang="en-US" sz="2800">
                <a:solidFill>
                  <a:srgbClr val="FF7C80"/>
                </a:solidFill>
              </a:rPr>
              <a:t>experience clearly takes </a:t>
            </a:r>
            <a:r>
              <a:rPr lang="en-GB" altLang="en-US" sz="2800" dirty="0">
                <a:solidFill>
                  <a:srgbClr val="FF7C80"/>
                </a:solidFill>
              </a:rPr>
              <a:t>for granted that observed phenomena </a:t>
            </a:r>
            <a:r>
              <a:rPr lang="en-GB" altLang="en-US" sz="2800">
                <a:solidFill>
                  <a:srgbClr val="FF7C80"/>
                </a:solidFill>
              </a:rPr>
              <a:t>provide a (positive) guide </a:t>
            </a:r>
            <a:r>
              <a:rPr lang="en-GB" altLang="en-US" sz="2800" dirty="0">
                <a:solidFill>
                  <a:srgbClr val="FF7C80"/>
                </a:solidFill>
              </a:rPr>
              <a:t>to unobserved phenomena</a:t>
            </a:r>
            <a:r>
              <a:rPr lang="en-GB" altLang="en-US" sz="2800" dirty="0"/>
              <a:t>.</a:t>
            </a:r>
          </a:p>
          <a:p>
            <a:r>
              <a:rPr lang="en-GB" altLang="en-US" sz="2800"/>
              <a:t>So we have to be able to </a:t>
            </a:r>
            <a:r>
              <a:rPr lang="en-GB" altLang="en-US" sz="2800" i="1" dirty="0"/>
              <a:t>extrapolate</a:t>
            </a:r>
            <a:r>
              <a:rPr lang="en-GB" altLang="en-US" sz="2800" dirty="0"/>
              <a:t> </a:t>
            </a:r>
            <a:r>
              <a:rPr lang="en-GB" altLang="en-US" sz="2800"/>
              <a:t>from observed to unobserved </a:t>
            </a:r>
            <a:r>
              <a:rPr lang="en-GB" altLang="en-US" sz="2800" dirty="0"/>
              <a:t>on the assumption that they resemble</a:t>
            </a:r>
            <a:r>
              <a:rPr lang="en-GB" altLang="en-US" sz="2800"/>
              <a:t>.  Indeed this is what we do all the time, but is there </a:t>
            </a:r>
            <a:r>
              <a:rPr lang="en-GB" altLang="en-US" sz="2800" dirty="0"/>
              <a:t>a </a:t>
            </a:r>
            <a:r>
              <a:rPr lang="en-GB" altLang="en-US" sz="2800" i="1" dirty="0"/>
              <a:t>rational</a:t>
            </a:r>
            <a:r>
              <a:rPr lang="en-GB" altLang="en-US" sz="2800" dirty="0"/>
              <a:t> basis for doing so?</a:t>
            </a:r>
          </a:p>
        </p:txBody>
      </p:sp>
    </p:spTree>
    <p:extLst>
      <p:ext uri="{BB962C8B-B14F-4D97-AF65-F5344CB8AC3E}">
        <p14:creationId xmlns:p14="http://schemas.microsoft.com/office/powerpoint/2010/main" val="3310882387"/>
      </p:ext>
    </p:extLst>
  </p:cSld>
  <p:clrMapOvr>
    <a:masterClrMapping/>
  </p:clrMapOvr>
  <p:transition spd="med">
    <p:cove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1219B8B-F49B-4EAC-8492-55ACDAD7BF75}" type="slidenum">
              <a:rPr lang="en-US" altLang="en-US"/>
              <a:pPr/>
              <a:t>137</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393AB9F1-FFB4-42BC-8EA1-503DF64DFB29}" type="slidenum">
              <a:rPr lang="en-US" altLang="en-US" sz="1600">
                <a:effectLst>
                  <a:outerShdw blurRad="38100" dist="38100" dir="2700000" algn="tl">
                    <a:srgbClr val="000000"/>
                  </a:outerShdw>
                </a:effectLst>
                <a:ea typeface="ＭＳ Ｐゴシック" charset="-128"/>
              </a:rPr>
              <a:pPr eaLnBrk="1" hangingPunct="1"/>
              <a:t>137</a:t>
            </a:fld>
            <a:endParaRPr lang="en-US" altLang="en-US" sz="1600">
              <a:effectLst>
                <a:outerShdw blurRad="38100" dist="38100" dir="2700000" algn="tl">
                  <a:srgbClr val="000000"/>
                </a:outerShdw>
              </a:effectLst>
              <a:ea typeface="ＭＳ Ｐゴシック" charset="-128"/>
            </a:endParaRPr>
          </a:p>
        </p:txBody>
      </p:sp>
      <p:sp>
        <p:nvSpPr>
          <p:cNvPr id="880642" name="Rectangle 2"/>
          <p:cNvSpPr>
            <a:spLocks noGrp="1" noChangeArrowheads="1"/>
          </p:cNvSpPr>
          <p:nvPr>
            <p:ph type="title" idx="4294967295"/>
          </p:nvPr>
        </p:nvSpPr>
        <p:spPr>
          <a:xfrm>
            <a:off x="457200" y="277813"/>
            <a:ext cx="8229600" cy="702915"/>
          </a:xfrm>
        </p:spPr>
        <p:txBody>
          <a:bodyPr/>
          <a:lstStyle/>
          <a:p>
            <a:r>
              <a:rPr lang="en-GB" altLang="en-US" dirty="0"/>
              <a:t>UP:  The Uniformity Principle</a:t>
            </a:r>
          </a:p>
        </p:txBody>
      </p:sp>
      <p:sp>
        <p:nvSpPr>
          <p:cNvPr id="880643" name="Rectangle 3"/>
          <p:cNvSpPr>
            <a:spLocks noGrp="1" noChangeArrowheads="1"/>
          </p:cNvSpPr>
          <p:nvPr>
            <p:ph type="body" idx="4294967295"/>
          </p:nvPr>
        </p:nvSpPr>
        <p:spPr>
          <a:xfrm>
            <a:off x="245367" y="1268760"/>
            <a:ext cx="8647113" cy="5400600"/>
          </a:xfrm>
        </p:spPr>
        <p:txBody>
          <a:bodyPr/>
          <a:lstStyle/>
          <a:p>
            <a:r>
              <a:rPr lang="en-GB" altLang="en-US" dirty="0"/>
              <a:t>Hume then focuses on the principle (UP) presupposed by such extrapolation:</a:t>
            </a:r>
          </a:p>
          <a:p>
            <a:pPr lvl="1">
              <a:spcBef>
                <a:spcPts val="1200"/>
              </a:spcBef>
            </a:pPr>
            <a:r>
              <a:rPr lang="en-GB" altLang="en-US" sz="2600" dirty="0"/>
              <a:t>“If reason </a:t>
            </a:r>
            <a:r>
              <a:rPr lang="en-GB" altLang="en-US" sz="2600" dirty="0" err="1"/>
              <a:t>determin’d</a:t>
            </a:r>
            <a:r>
              <a:rPr lang="en-GB" altLang="en-US" sz="2600" dirty="0"/>
              <a:t> us, it </a:t>
            </a:r>
            <a:r>
              <a:rPr lang="en-GB" altLang="en-US" sz="2600" dirty="0" err="1"/>
              <a:t>wou’d</a:t>
            </a:r>
            <a:r>
              <a:rPr lang="en-GB" altLang="en-US" sz="2600" dirty="0"/>
              <a:t> proceed upon that principle, </a:t>
            </a:r>
            <a:r>
              <a:rPr lang="en-GB" altLang="en-US" sz="2600" i="1" dirty="0">
                <a:solidFill>
                  <a:srgbClr val="FF9999"/>
                </a:solidFill>
              </a:rPr>
              <a:t>that instances of which we have had no experience, must resemble those of which we have had experience, and that the course of nature continues always uniformly the same</a:t>
            </a:r>
            <a:r>
              <a:rPr lang="en-GB" altLang="en-US" sz="2600" dirty="0"/>
              <a:t>.” (</a:t>
            </a:r>
            <a:r>
              <a:rPr lang="en-GB" altLang="en-US" sz="2600" i="1" dirty="0"/>
              <a:t>T</a:t>
            </a:r>
            <a:r>
              <a:rPr lang="en-GB" altLang="en-US" sz="2600" dirty="0"/>
              <a:t> 1.3.6.4)</a:t>
            </a:r>
          </a:p>
          <a:p>
            <a:pPr lvl="1">
              <a:spcBef>
                <a:spcPts val="1200"/>
              </a:spcBef>
            </a:pPr>
            <a:r>
              <a:rPr lang="en-GB" altLang="en-US" sz="2600" dirty="0"/>
              <a:t>This seems </a:t>
            </a:r>
            <a:r>
              <a:rPr lang="en-GB" altLang="en-US" sz="2600" i="1" dirty="0"/>
              <a:t>conditional</a:t>
            </a:r>
            <a:r>
              <a:rPr lang="en-GB" altLang="en-US" sz="2600" dirty="0"/>
              <a:t>:  </a:t>
            </a:r>
            <a:r>
              <a:rPr lang="en-GB" altLang="en-US" sz="2600" i="1" dirty="0"/>
              <a:t>IF</a:t>
            </a:r>
            <a:r>
              <a:rPr lang="en-GB" altLang="en-US" sz="2600" dirty="0"/>
              <a:t> reason is involved, </a:t>
            </a:r>
            <a:r>
              <a:rPr lang="en-GB" altLang="en-US" sz="2600" i="1" dirty="0"/>
              <a:t>THEN</a:t>
            </a:r>
            <a:r>
              <a:rPr lang="en-GB" altLang="en-US" sz="2600" dirty="0"/>
              <a:t> the inference must be based on this principle.</a:t>
            </a:r>
          </a:p>
          <a:p>
            <a:pPr lvl="1">
              <a:spcBef>
                <a:spcPts val="1200"/>
              </a:spcBef>
            </a:pPr>
            <a:r>
              <a:rPr lang="en-GB" altLang="en-US" sz="2600" dirty="0"/>
              <a:t>Elsewhere, it’s unconditional: “probability </a:t>
            </a:r>
            <a:r>
              <a:rPr lang="en-GB" altLang="en-US" sz="2600" i="1" dirty="0">
                <a:solidFill>
                  <a:srgbClr val="FF9999"/>
                </a:solidFill>
              </a:rPr>
              <a:t>is</a:t>
            </a:r>
            <a:r>
              <a:rPr lang="en-GB" altLang="en-US" sz="2600" dirty="0"/>
              <a:t> founded on the presumption of a resemblance …” (</a:t>
            </a:r>
            <a:r>
              <a:rPr lang="en-GB" altLang="en-US" sz="2600" i="1" dirty="0"/>
              <a:t>T</a:t>
            </a:r>
            <a:r>
              <a:rPr lang="en-GB" altLang="en-US" sz="2600" dirty="0"/>
              <a:t> 1.3.6.7)</a:t>
            </a:r>
          </a:p>
        </p:txBody>
      </p:sp>
    </p:spTree>
    <p:extLst>
      <p:ext uri="{BB962C8B-B14F-4D97-AF65-F5344CB8AC3E}">
        <p14:creationId xmlns:p14="http://schemas.microsoft.com/office/powerpoint/2010/main" val="3058111937"/>
      </p:ext>
    </p:extLst>
  </p:cSld>
  <p:clrMapOvr>
    <a:masterClrMapping/>
  </p:clrMapOvr>
  <p:transition spd="med">
    <p:cove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BF6B305-0815-4B26-ADA7-92E301580324}" type="slidenum">
              <a:rPr lang="en-US" altLang="en-US"/>
              <a:pPr/>
              <a:t>138</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B69553D2-9BAA-4A60-821A-486484CDCE1A}" type="slidenum">
              <a:rPr lang="en-US" altLang="en-US" sz="1600">
                <a:effectLst>
                  <a:outerShdw blurRad="38100" dist="38100" dir="2700000" algn="tl">
                    <a:srgbClr val="000000"/>
                  </a:outerShdw>
                </a:effectLst>
                <a:ea typeface="ＭＳ Ｐゴシック" charset="-128"/>
              </a:rPr>
              <a:pPr eaLnBrk="1" hangingPunct="1"/>
              <a:t>138</a:t>
            </a:fld>
            <a:endParaRPr lang="en-US" altLang="en-US" sz="1600">
              <a:effectLst>
                <a:outerShdw blurRad="38100" dist="38100" dir="2700000" algn="tl">
                  <a:srgbClr val="000000"/>
                </a:outerShdw>
              </a:effectLst>
              <a:ea typeface="ＭＳ Ｐゴシック" charset="-128"/>
            </a:endParaRPr>
          </a:p>
        </p:txBody>
      </p:sp>
      <p:sp>
        <p:nvSpPr>
          <p:cNvPr id="882690" name="Rectangle 2"/>
          <p:cNvSpPr>
            <a:spLocks noGrp="1" noChangeArrowheads="1"/>
          </p:cNvSpPr>
          <p:nvPr>
            <p:ph type="title" idx="4294967295"/>
          </p:nvPr>
        </p:nvSpPr>
        <p:spPr>
          <a:xfrm>
            <a:off x="457200" y="116632"/>
            <a:ext cx="8229600" cy="702915"/>
          </a:xfrm>
        </p:spPr>
        <p:txBody>
          <a:bodyPr/>
          <a:lstStyle/>
          <a:p>
            <a:r>
              <a:rPr lang="en-GB" altLang="en-US" dirty="0"/>
              <a:t>UP in the </a:t>
            </a:r>
            <a:r>
              <a:rPr lang="en-GB" altLang="en-US" i="1" dirty="0"/>
              <a:t>Enquiry</a:t>
            </a:r>
            <a:endParaRPr lang="en-GB" altLang="en-US" dirty="0"/>
          </a:p>
        </p:txBody>
      </p:sp>
      <p:sp>
        <p:nvSpPr>
          <p:cNvPr id="882691" name="Rectangle 3"/>
          <p:cNvSpPr>
            <a:spLocks noGrp="1" noChangeArrowheads="1"/>
          </p:cNvSpPr>
          <p:nvPr>
            <p:ph type="body" idx="4294967295"/>
          </p:nvPr>
        </p:nvSpPr>
        <p:spPr>
          <a:xfrm>
            <a:off x="359159" y="1196752"/>
            <a:ext cx="8569325" cy="5472608"/>
          </a:xfrm>
        </p:spPr>
        <p:txBody>
          <a:bodyPr/>
          <a:lstStyle/>
          <a:p>
            <a:r>
              <a:rPr lang="en-GB" altLang="en-US" dirty="0"/>
              <a:t>In the </a:t>
            </a:r>
            <a:r>
              <a:rPr lang="en-GB" altLang="en-US" i="1" dirty="0"/>
              <a:t>Enquiry</a:t>
            </a:r>
            <a:r>
              <a:rPr lang="en-GB" altLang="en-US" dirty="0"/>
              <a:t> UP is less explicitly stated:</a:t>
            </a:r>
          </a:p>
          <a:p>
            <a:pPr lvl="1">
              <a:spcBef>
                <a:spcPts val="1200"/>
              </a:spcBef>
            </a:pPr>
            <a:r>
              <a:rPr lang="en-GB" altLang="en-US" sz="2600"/>
              <a:t>We “put trust in past experience, and make it the standard of our future judgment … all </a:t>
            </a:r>
            <a:r>
              <a:rPr lang="en-GB" altLang="en-US" sz="2600" dirty="0"/>
              <a:t>our experimental [experiential] conclusions </a:t>
            </a:r>
            <a:r>
              <a:rPr lang="en-GB" altLang="en-US" sz="2600" dirty="0">
                <a:solidFill>
                  <a:srgbClr val="FF9999"/>
                </a:solidFill>
              </a:rPr>
              <a:t>proceed upon the supposition, that the future will be conformable to the past</a:t>
            </a:r>
            <a:r>
              <a:rPr lang="en-GB" altLang="en-US" sz="2600" dirty="0"/>
              <a:t>”.  (</a:t>
            </a:r>
            <a:r>
              <a:rPr lang="en-GB" altLang="en-US" sz="2600" i="1" dirty="0"/>
              <a:t>E</a:t>
            </a:r>
            <a:r>
              <a:rPr lang="en-GB" altLang="en-US" sz="2600" dirty="0"/>
              <a:t> 4.19)</a:t>
            </a:r>
          </a:p>
          <a:p>
            <a:pPr lvl="1">
              <a:spcBef>
                <a:spcPts val="1200"/>
              </a:spcBef>
            </a:pPr>
            <a:r>
              <a:rPr lang="en-GB" altLang="en-US" sz="2600" dirty="0"/>
              <a:t>No suggestion of conditionality here (likewise </a:t>
            </a:r>
            <a:r>
              <a:rPr lang="en-GB" altLang="en-US" sz="2600" i="1" dirty="0"/>
              <a:t>E</a:t>
            </a:r>
            <a:r>
              <a:rPr lang="en-GB" altLang="en-US" sz="2600" dirty="0"/>
              <a:t> 5.2: “in </a:t>
            </a:r>
            <a:r>
              <a:rPr lang="en-GB" altLang="en-US" sz="2600" i="1" dirty="0"/>
              <a:t>all</a:t>
            </a:r>
            <a:r>
              <a:rPr lang="en-GB" altLang="en-US" sz="2600" dirty="0"/>
              <a:t> </a:t>
            </a:r>
            <a:r>
              <a:rPr lang="en-GB" altLang="en-US" sz="2600" dirty="0" err="1"/>
              <a:t>reasonings</a:t>
            </a:r>
            <a:r>
              <a:rPr lang="en-GB" altLang="en-US" sz="2600" dirty="0"/>
              <a:t> from experience, </a:t>
            </a:r>
            <a:r>
              <a:rPr lang="en-GB" altLang="en-US" sz="2600" i="1" dirty="0">
                <a:solidFill>
                  <a:srgbClr val="FF9999"/>
                </a:solidFill>
              </a:rPr>
              <a:t>there is a step taken by the mind</a:t>
            </a:r>
            <a:r>
              <a:rPr lang="en-GB" altLang="en-US" sz="2600" i="1" dirty="0"/>
              <a:t>”</a:t>
            </a:r>
            <a:r>
              <a:rPr lang="en-GB" altLang="en-US" sz="2600" dirty="0"/>
              <a:t> corresponding to UP).</a:t>
            </a:r>
          </a:p>
          <a:p>
            <a:pPr lvl="1">
              <a:spcBef>
                <a:spcPts val="1200"/>
              </a:spcBef>
            </a:pPr>
            <a:r>
              <a:rPr lang="en-GB" altLang="en-US" sz="2600"/>
              <a:t>It’s vaguer than the original </a:t>
            </a:r>
            <a:r>
              <a:rPr lang="en-GB" altLang="en-US" sz="2600" i="1" dirty="0"/>
              <a:t>Treatise</a:t>
            </a:r>
            <a:r>
              <a:rPr lang="en-GB" altLang="en-US" sz="2600" dirty="0"/>
              <a:t> UP, and so more plausible: we expect the future to “</a:t>
            </a:r>
            <a:r>
              <a:rPr lang="en-GB" altLang="en-US" sz="2600"/>
              <a:t>resemble” (</a:t>
            </a:r>
            <a:r>
              <a:rPr lang="en-GB" altLang="en-US" sz="2600" i="1" dirty="0"/>
              <a:t>E</a:t>
            </a:r>
            <a:r>
              <a:rPr lang="en-GB" altLang="en-US" sz="2600" dirty="0"/>
              <a:t> 4.21) the past, but </a:t>
            </a:r>
            <a:r>
              <a:rPr lang="en-GB" altLang="en-US" sz="2600"/>
              <a:t>not to copy it exactly</a:t>
            </a:r>
            <a:r>
              <a:rPr lang="en-GB" altLang="en-US" sz="2600" dirty="0"/>
              <a:t>.</a:t>
            </a:r>
          </a:p>
        </p:txBody>
      </p:sp>
    </p:spTree>
    <p:extLst>
      <p:ext uri="{BB962C8B-B14F-4D97-AF65-F5344CB8AC3E}">
        <p14:creationId xmlns:p14="http://schemas.microsoft.com/office/powerpoint/2010/main" val="2062662260"/>
      </p:ext>
    </p:extLst>
  </p:cSld>
  <p:clrMapOvr>
    <a:masterClrMapping/>
  </p:clrMapOvr>
  <p:transition spd="med">
    <p:cove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7D32321-9E12-49BC-B1FA-8C5935399DA9}" type="slidenum">
              <a:rPr lang="en-US" altLang="en-US"/>
              <a:pPr/>
              <a:t>139</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32C361F3-75EC-4CCA-B0D9-14BE99A50E78}" type="slidenum">
              <a:rPr lang="en-US" altLang="en-US" sz="1600">
                <a:effectLst>
                  <a:outerShdw blurRad="38100" dist="38100" dir="2700000" algn="tl">
                    <a:srgbClr val="000000"/>
                  </a:outerShdw>
                </a:effectLst>
                <a:ea typeface="ＭＳ Ｐゴシック" charset="-128"/>
              </a:rPr>
              <a:pPr eaLnBrk="1" hangingPunct="1"/>
              <a:t>139</a:t>
            </a:fld>
            <a:endParaRPr lang="en-US" altLang="en-US" sz="1600">
              <a:effectLst>
                <a:outerShdw blurRad="38100" dist="38100" dir="2700000" algn="tl">
                  <a:srgbClr val="000000"/>
                </a:outerShdw>
              </a:effectLst>
              <a:ea typeface="ＭＳ Ｐゴシック" charset="-128"/>
            </a:endParaRPr>
          </a:p>
        </p:txBody>
      </p:sp>
      <p:sp>
        <p:nvSpPr>
          <p:cNvPr id="883714" name="Rectangle 2"/>
          <p:cNvSpPr>
            <a:spLocks noGrp="1" noChangeArrowheads="1"/>
          </p:cNvSpPr>
          <p:nvPr>
            <p:ph type="title" idx="4294967295"/>
          </p:nvPr>
        </p:nvSpPr>
        <p:spPr>
          <a:xfrm>
            <a:off x="457200" y="277813"/>
            <a:ext cx="8229600" cy="774923"/>
          </a:xfrm>
        </p:spPr>
        <p:txBody>
          <a:bodyPr/>
          <a:lstStyle/>
          <a:p>
            <a:pPr>
              <a:defRPr/>
            </a:pPr>
            <a:r>
              <a:rPr lang="en-GB" sz="4000" dirty="0">
                <a:latin typeface="+mj-lt"/>
                <a:ea typeface="+mj-ea"/>
                <a:cs typeface="+mj-cs"/>
              </a:rPr>
              <a:t>The Role of the Uniformity Principle</a:t>
            </a:r>
          </a:p>
        </p:txBody>
      </p:sp>
      <p:sp>
        <p:nvSpPr>
          <p:cNvPr id="883715" name="Rectangle 3"/>
          <p:cNvSpPr>
            <a:spLocks noGrp="1" noChangeArrowheads="1"/>
          </p:cNvSpPr>
          <p:nvPr>
            <p:ph type="body" idx="4294967295"/>
          </p:nvPr>
        </p:nvSpPr>
        <p:spPr>
          <a:xfrm>
            <a:off x="431540" y="1340768"/>
            <a:ext cx="8399276" cy="5328592"/>
          </a:xfrm>
        </p:spPr>
        <p:txBody>
          <a:bodyPr/>
          <a:lstStyle/>
          <a:p>
            <a:r>
              <a:rPr lang="en-GB" altLang="en-US" sz="2800" dirty="0"/>
              <a:t>Hume need not be suggesting that we think of UP </a:t>
            </a:r>
            <a:r>
              <a:rPr lang="en-GB" altLang="en-US" sz="2800" i="1" dirty="0"/>
              <a:t>explicitly</a:t>
            </a:r>
            <a:r>
              <a:rPr lang="en-GB" altLang="en-US" sz="2800" dirty="0"/>
              <a:t> when making inductive inferences (and </a:t>
            </a:r>
            <a:r>
              <a:rPr lang="en-GB" altLang="en-US" sz="2800" i="1" dirty="0"/>
              <a:t>T</a:t>
            </a:r>
            <a:r>
              <a:rPr lang="en-GB" altLang="en-US" sz="2800" dirty="0"/>
              <a:t> 1.3.8.13 says we mostly don’t: </a:t>
            </a:r>
            <a:r>
              <a:rPr lang="en-GB" altLang="en-US" sz="2800" i="1" dirty="0"/>
              <a:t>such inferences are typically immediate and unreflective</a:t>
            </a:r>
            <a:r>
              <a:rPr lang="en-GB" altLang="en-US" sz="2800" dirty="0"/>
              <a:t>).</a:t>
            </a:r>
          </a:p>
          <a:p>
            <a:pPr>
              <a:spcBef>
                <a:spcPts val="1800"/>
              </a:spcBef>
            </a:pPr>
            <a:r>
              <a:rPr lang="en-GB" altLang="en-US" sz="2800" dirty="0"/>
              <a:t>Rather, in making an inductive inference, we </a:t>
            </a:r>
            <a:r>
              <a:rPr lang="en-GB" altLang="en-US" sz="2800" i="1" dirty="0"/>
              <a:t>manifest</a:t>
            </a:r>
            <a:r>
              <a:rPr lang="en-GB" altLang="en-US" sz="2800" dirty="0"/>
              <a:t> the assumption of UP:</a:t>
            </a:r>
          </a:p>
          <a:p>
            <a:pPr lvl="1">
              <a:spcBef>
                <a:spcPts val="1200"/>
              </a:spcBef>
            </a:pPr>
            <a:r>
              <a:rPr lang="en-GB" altLang="en-US" sz="2600" dirty="0"/>
              <a:t>Inferring from observed to unobserved is </a:t>
            </a:r>
            <a:r>
              <a:rPr lang="en-GB" altLang="en-US" sz="2600" i="1" dirty="0"/>
              <a:t>ipso facto</a:t>
            </a:r>
            <a:r>
              <a:rPr lang="en-GB" altLang="en-US" sz="2600" dirty="0"/>
              <a:t> treating “the past [as a] rule for the future” (</a:t>
            </a:r>
            <a:r>
              <a:rPr lang="en-GB" altLang="en-US" sz="2600" i="1" dirty="0"/>
              <a:t>E</a:t>
            </a:r>
            <a:r>
              <a:rPr lang="en-GB" altLang="en-US" sz="2600" dirty="0"/>
              <a:t> 4.21)</a:t>
            </a:r>
          </a:p>
          <a:p>
            <a:pPr lvl="1">
              <a:spcBef>
                <a:spcPts val="1200"/>
              </a:spcBef>
            </a:pPr>
            <a:r>
              <a:rPr lang="en-GB" altLang="en-US" sz="2600" dirty="0"/>
              <a:t>Hence the question arises: </a:t>
            </a:r>
            <a:r>
              <a:rPr lang="en-GB" altLang="en-US" sz="2600" i="1" dirty="0">
                <a:solidFill>
                  <a:srgbClr val="FF9999"/>
                </a:solidFill>
              </a:rPr>
              <a:t>can this assumption of UP be founded </a:t>
            </a:r>
            <a:r>
              <a:rPr lang="en-GB" altLang="en-US" sz="2600" i="1">
                <a:solidFill>
                  <a:srgbClr val="FF9999"/>
                </a:solidFill>
              </a:rPr>
              <a:t>on reason</a:t>
            </a:r>
            <a:r>
              <a:rPr lang="en-GB" altLang="en-US" sz="2600"/>
              <a:t> (and if not, what is the alternative </a:t>
            </a:r>
            <a:r>
              <a:rPr lang="en-GB" altLang="en-US" sz="2600" dirty="0"/>
              <a:t>explanation for why we </a:t>
            </a:r>
            <a:r>
              <a:rPr lang="en-GB" altLang="en-US" sz="2600"/>
              <a:t>make it)?</a:t>
            </a:r>
            <a:endParaRPr lang="en-GB" altLang="en-US" sz="2600" dirty="0"/>
          </a:p>
        </p:txBody>
      </p:sp>
    </p:spTree>
    <p:extLst>
      <p:ext uri="{BB962C8B-B14F-4D97-AF65-F5344CB8AC3E}">
        <p14:creationId xmlns:p14="http://schemas.microsoft.com/office/powerpoint/2010/main" val="2386162301"/>
      </p:ext>
    </p:extLst>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2085BB4-8C84-4416-AC3C-052D0AE1D905}" type="slidenum">
              <a:rPr lang="en-US"/>
              <a:pPr/>
              <a:t>14</a:t>
            </a:fld>
            <a:endParaRPr lang="en-US"/>
          </a:p>
        </p:txBody>
      </p:sp>
      <p:sp>
        <p:nvSpPr>
          <p:cNvPr id="866306" name="Rectangle 2"/>
          <p:cNvSpPr>
            <a:spLocks noGrp="1" noChangeArrowheads="1"/>
          </p:cNvSpPr>
          <p:nvPr>
            <p:ph type="title"/>
          </p:nvPr>
        </p:nvSpPr>
        <p:spPr>
          <a:xfrm>
            <a:off x="457200" y="116632"/>
            <a:ext cx="8229600" cy="864095"/>
          </a:xfrm>
        </p:spPr>
        <p:txBody>
          <a:bodyPr/>
          <a:lstStyle/>
          <a:p>
            <a:r>
              <a:rPr lang="en-GB"/>
              <a:t>Ideas on a Mental Stage?</a:t>
            </a:r>
            <a:endParaRPr lang="en-GB" dirty="0"/>
          </a:p>
        </p:txBody>
      </p:sp>
      <p:sp>
        <p:nvSpPr>
          <p:cNvPr id="866307" name="Rectangle 3"/>
          <p:cNvSpPr>
            <a:spLocks noGrp="1" noChangeArrowheads="1"/>
          </p:cNvSpPr>
          <p:nvPr>
            <p:ph type="body" idx="1"/>
          </p:nvPr>
        </p:nvSpPr>
        <p:spPr>
          <a:xfrm>
            <a:off x="457200" y="1160748"/>
            <a:ext cx="8435280" cy="5284465"/>
          </a:xfrm>
        </p:spPr>
        <p:txBody>
          <a:bodyPr/>
          <a:lstStyle/>
          <a:p>
            <a:r>
              <a:rPr lang="en-US" sz="3000"/>
              <a:t>The theory of ideas tends to portray the mind as </a:t>
            </a:r>
            <a:r>
              <a:rPr lang="en-US" sz="3000" i="1"/>
              <a:t>passive</a:t>
            </a:r>
            <a:r>
              <a:rPr lang="en-US" sz="3000"/>
              <a:t>, with mental acts being understood in terms of the activity and qualities of “ideas”:</a:t>
            </a:r>
            <a:endParaRPr lang="en-US" sz="3000" dirty="0"/>
          </a:p>
          <a:p>
            <a:pPr lvl="1">
              <a:spcBef>
                <a:spcPts val="1200"/>
              </a:spcBef>
            </a:pPr>
            <a:r>
              <a:rPr lang="en-US" i="1" dirty="0"/>
              <a:t>seeing</a:t>
            </a:r>
            <a:r>
              <a:rPr lang="en-US" dirty="0"/>
              <a:t> a tree involves </a:t>
            </a:r>
            <a:r>
              <a:rPr lang="en-US"/>
              <a:t>having a visually vivid </a:t>
            </a:r>
            <a:r>
              <a:rPr lang="en-US" i="1"/>
              <a:t>idea</a:t>
            </a:r>
            <a:r>
              <a:rPr lang="en-US"/>
              <a:t> </a:t>
            </a:r>
            <a:r>
              <a:rPr lang="en-US" dirty="0"/>
              <a:t>of a tree “in front of the </a:t>
            </a:r>
            <a:r>
              <a:rPr lang="en-US"/>
              <a:t>mind”;</a:t>
            </a:r>
          </a:p>
          <a:p>
            <a:pPr lvl="1">
              <a:spcBef>
                <a:spcPts val="1200"/>
              </a:spcBef>
            </a:pPr>
            <a:r>
              <a:rPr lang="en-US" i="1"/>
              <a:t>thinking</a:t>
            </a:r>
            <a:r>
              <a:rPr lang="en-US"/>
              <a:t> about a tree involves having a less vivid </a:t>
            </a:r>
            <a:r>
              <a:rPr lang="en-US" i="1"/>
              <a:t>idea</a:t>
            </a:r>
            <a:r>
              <a:rPr lang="en-US"/>
              <a:t> of a tree; </a:t>
            </a:r>
            <a:endParaRPr lang="en-US" dirty="0"/>
          </a:p>
          <a:p>
            <a:pPr lvl="1">
              <a:spcBef>
                <a:spcPts val="1200"/>
              </a:spcBef>
            </a:pPr>
            <a:r>
              <a:rPr lang="en-US" i="1"/>
              <a:t>feeling</a:t>
            </a:r>
            <a:r>
              <a:rPr lang="en-US"/>
              <a:t> a pain involves having an </a:t>
            </a:r>
            <a:r>
              <a:rPr lang="en-US" i="1"/>
              <a:t>idea</a:t>
            </a:r>
            <a:r>
              <a:rPr lang="en-US"/>
              <a:t> of a pain;</a:t>
            </a:r>
          </a:p>
          <a:p>
            <a:pPr lvl="1">
              <a:spcBef>
                <a:spcPts val="1200"/>
              </a:spcBef>
            </a:pPr>
            <a:r>
              <a:rPr lang="en-US" i="1"/>
              <a:t>desiring</a:t>
            </a:r>
            <a:r>
              <a:rPr lang="en-US"/>
              <a:t> chocolate involves having a “</a:t>
            </a:r>
            <a:r>
              <a:rPr lang="en-US" i="1"/>
              <a:t>positively charged”</a:t>
            </a:r>
            <a:r>
              <a:rPr lang="en-US"/>
              <a:t> </a:t>
            </a:r>
            <a:r>
              <a:rPr lang="en-US" i="1" dirty="0"/>
              <a:t>idea</a:t>
            </a:r>
            <a:r>
              <a:rPr lang="en-US" dirty="0"/>
              <a:t> </a:t>
            </a:r>
            <a:r>
              <a:rPr lang="en-US"/>
              <a:t>of chocolate.</a:t>
            </a:r>
            <a:endParaRPr lang="en-US" dirty="0"/>
          </a:p>
        </p:txBody>
      </p:sp>
    </p:spTree>
    <p:extLst>
      <p:ext uri="{BB962C8B-B14F-4D97-AF65-F5344CB8AC3E}">
        <p14:creationId xmlns:p14="http://schemas.microsoft.com/office/powerpoint/2010/main" val="1575472353"/>
      </p:ext>
    </p:extLst>
  </p:cSld>
  <p:clrMapOvr>
    <a:masterClrMapping/>
  </p:clrMapOvr>
  <p:transition spd="med">
    <p:cove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9569C30-5662-4C32-9D99-B572FAA7211E}" type="slidenum">
              <a:rPr lang="en-US" altLang="en-US"/>
              <a:pPr/>
              <a:t>140</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EB45F076-29D3-40A2-9C78-59BB9DF087CD}" type="slidenum">
              <a:rPr lang="en-US" altLang="en-US" sz="1600">
                <a:effectLst>
                  <a:outerShdw blurRad="38100" dist="38100" dir="2700000" algn="tl">
                    <a:srgbClr val="000000"/>
                  </a:outerShdw>
                </a:effectLst>
                <a:ea typeface="ＭＳ Ｐゴシック" charset="-128"/>
              </a:rPr>
              <a:pPr eaLnBrk="1" hangingPunct="1"/>
              <a:t>140</a:t>
            </a:fld>
            <a:endParaRPr lang="en-US" altLang="en-US" sz="1600">
              <a:effectLst>
                <a:outerShdw blurRad="38100" dist="38100" dir="2700000" algn="tl">
                  <a:srgbClr val="000000"/>
                </a:outerShdw>
              </a:effectLst>
              <a:ea typeface="ＭＳ Ｐゴシック" charset="-128"/>
            </a:endParaRPr>
          </a:p>
        </p:txBody>
      </p:sp>
      <p:sp>
        <p:nvSpPr>
          <p:cNvPr id="848898" name="Rectangle 2"/>
          <p:cNvSpPr>
            <a:spLocks noGrp="1" noChangeArrowheads="1"/>
          </p:cNvSpPr>
          <p:nvPr>
            <p:ph type="title" idx="4294967295"/>
          </p:nvPr>
        </p:nvSpPr>
        <p:spPr>
          <a:xfrm>
            <a:off x="287524" y="277813"/>
            <a:ext cx="8604956" cy="702915"/>
          </a:xfrm>
        </p:spPr>
        <p:txBody>
          <a:bodyPr/>
          <a:lstStyle/>
          <a:p>
            <a:r>
              <a:rPr lang="en-GB" altLang="en-US" sz="4000" dirty="0"/>
              <a:t>Can UP be Founded on </a:t>
            </a:r>
            <a:r>
              <a:rPr lang="en-GB" altLang="en-US" sz="4000" i="1" dirty="0"/>
              <a:t>Argument</a:t>
            </a:r>
            <a:r>
              <a:rPr lang="en-GB" altLang="en-US" sz="4000" dirty="0"/>
              <a:t>?</a:t>
            </a:r>
            <a:endParaRPr lang="en-US" altLang="en-US" sz="4000" dirty="0"/>
          </a:p>
        </p:txBody>
      </p:sp>
      <p:sp>
        <p:nvSpPr>
          <p:cNvPr id="848899" name="Rectangle 3"/>
          <p:cNvSpPr>
            <a:spLocks noGrp="1" noChangeArrowheads="1"/>
          </p:cNvSpPr>
          <p:nvPr>
            <p:ph type="body" idx="4294967295"/>
          </p:nvPr>
        </p:nvSpPr>
        <p:spPr>
          <a:xfrm>
            <a:off x="518864" y="1268760"/>
            <a:ext cx="8229600" cy="5400600"/>
          </a:xfrm>
        </p:spPr>
        <p:txBody>
          <a:bodyPr/>
          <a:lstStyle/>
          <a:p>
            <a:r>
              <a:rPr lang="en-GB" altLang="en-US" sz="3000" dirty="0"/>
              <a:t>After stating UP in the </a:t>
            </a:r>
            <a:r>
              <a:rPr lang="en-GB" altLang="en-US" sz="3000" i="1" dirty="0"/>
              <a:t>Treatise</a:t>
            </a:r>
            <a:r>
              <a:rPr lang="en-GB" altLang="en-US" sz="3000" dirty="0"/>
              <a:t>, Hume immediately continues:</a:t>
            </a:r>
          </a:p>
          <a:p>
            <a:pPr lvl="1">
              <a:spcBef>
                <a:spcPts val="1200"/>
              </a:spcBef>
              <a:buFontTx/>
              <a:buNone/>
            </a:pPr>
            <a:r>
              <a:rPr lang="en-GB" altLang="en-US" dirty="0"/>
              <a:t>	</a:t>
            </a:r>
            <a:r>
              <a:rPr lang="en-GB" altLang="en-US" sz="2600" dirty="0"/>
              <a:t>“In order therefore to clear up this matter, let us consider all the arguments, upon which such a proposition may be </a:t>
            </a:r>
            <a:r>
              <a:rPr lang="en-GB" altLang="en-US" sz="2600" dirty="0" err="1"/>
              <a:t>suppos’d</a:t>
            </a:r>
            <a:r>
              <a:rPr lang="en-GB" altLang="en-US" sz="2600" dirty="0"/>
              <a:t> to be founded; and as these must be </a:t>
            </a:r>
            <a:r>
              <a:rPr lang="en-GB" altLang="en-US" sz="2600" dirty="0" err="1"/>
              <a:t>deriv’d</a:t>
            </a:r>
            <a:r>
              <a:rPr lang="en-GB" altLang="en-US" sz="2600" dirty="0"/>
              <a:t> either from </a:t>
            </a:r>
            <a:r>
              <a:rPr lang="en-GB" altLang="en-US" sz="2600" i="1" dirty="0">
                <a:solidFill>
                  <a:srgbClr val="FF9999"/>
                </a:solidFill>
              </a:rPr>
              <a:t>knowledge</a:t>
            </a:r>
            <a:r>
              <a:rPr lang="en-GB" altLang="en-US" sz="2600" dirty="0"/>
              <a:t> or </a:t>
            </a:r>
            <a:r>
              <a:rPr lang="en-GB" altLang="en-US" sz="2600" i="1" dirty="0">
                <a:solidFill>
                  <a:srgbClr val="FF9999"/>
                </a:solidFill>
              </a:rPr>
              <a:t>probability</a:t>
            </a:r>
            <a:r>
              <a:rPr lang="en-GB" altLang="en-US" sz="2600" dirty="0"/>
              <a:t>, let us cast our eye on each of these degrees of evidence, and see whether they afford any just conclusion of this nature.”  (</a:t>
            </a:r>
            <a:r>
              <a:rPr lang="en-GB" altLang="en-US" sz="2600" i="1" dirty="0"/>
              <a:t>T</a:t>
            </a:r>
            <a:r>
              <a:rPr lang="en-GB" altLang="en-US" sz="2600" dirty="0"/>
              <a:t> 1.3.6.4)</a:t>
            </a:r>
          </a:p>
          <a:p>
            <a:pPr>
              <a:spcBef>
                <a:spcPts val="1800"/>
              </a:spcBef>
            </a:pPr>
            <a:r>
              <a:rPr lang="en-US" altLang="en-US" sz="3000" dirty="0"/>
              <a:t>By </a:t>
            </a:r>
            <a:r>
              <a:rPr lang="en-US" altLang="en-US" sz="3000" i="1" dirty="0">
                <a:solidFill>
                  <a:srgbClr val="FF9999"/>
                </a:solidFill>
              </a:rPr>
              <a:t>knowledge</a:t>
            </a:r>
            <a:r>
              <a:rPr lang="en-US" altLang="en-US" sz="3000" dirty="0"/>
              <a:t>, Hume means </a:t>
            </a:r>
            <a:r>
              <a:rPr lang="en-US" altLang="en-US" sz="3000" i="1" dirty="0">
                <a:solidFill>
                  <a:srgbClr val="FF9999"/>
                </a:solidFill>
              </a:rPr>
              <a:t>demonstration</a:t>
            </a:r>
            <a:r>
              <a:rPr lang="en-US" altLang="en-US" sz="3000" dirty="0"/>
              <a:t>, as becomes evident in the next sentence.</a:t>
            </a:r>
          </a:p>
        </p:txBody>
      </p:sp>
    </p:spTree>
    <p:extLst>
      <p:ext uri="{BB962C8B-B14F-4D97-AF65-F5344CB8AC3E}">
        <p14:creationId xmlns:p14="http://schemas.microsoft.com/office/powerpoint/2010/main" val="853567889"/>
      </p:ext>
    </p:extLst>
  </p:cSld>
  <p:clrMapOvr>
    <a:masterClrMapping/>
  </p:clrMapOvr>
  <p:transition spd="med">
    <p:cove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B7DAC9E-902C-4FE9-8359-1A1B782A7DF5}" type="slidenum">
              <a:rPr lang="en-US" altLang="en-US"/>
              <a:pPr/>
              <a:t>141</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C5F76EF-19ED-4AE9-8F1B-30DC205FBA26}" type="slidenum">
              <a:rPr lang="en-US" altLang="en-US" sz="1600">
                <a:effectLst>
                  <a:outerShdw blurRad="38100" dist="38100" dir="2700000" algn="tl">
                    <a:srgbClr val="000000"/>
                  </a:outerShdw>
                </a:effectLst>
                <a:ea typeface="ＭＳ Ｐゴシック" charset="-128"/>
              </a:rPr>
              <a:pPr eaLnBrk="1" hangingPunct="1"/>
              <a:t>141</a:t>
            </a:fld>
            <a:endParaRPr lang="en-US" altLang="en-US" sz="1600">
              <a:effectLst>
                <a:outerShdw blurRad="38100" dist="38100" dir="2700000" algn="tl">
                  <a:srgbClr val="000000"/>
                </a:outerShdw>
              </a:effectLst>
              <a:ea typeface="ＭＳ Ｐゴシック" charset="-128"/>
            </a:endParaRPr>
          </a:p>
        </p:txBody>
      </p:sp>
      <p:sp>
        <p:nvSpPr>
          <p:cNvPr id="848899" name="Rectangle 3"/>
          <p:cNvSpPr>
            <a:spLocks noGrp="1" noChangeArrowheads="1"/>
          </p:cNvSpPr>
          <p:nvPr>
            <p:ph type="body" idx="4294967295"/>
          </p:nvPr>
        </p:nvSpPr>
        <p:spPr>
          <a:xfrm>
            <a:off x="457200" y="404813"/>
            <a:ext cx="8435280" cy="6300787"/>
          </a:xfrm>
        </p:spPr>
        <p:txBody>
          <a:bodyPr/>
          <a:lstStyle/>
          <a:p>
            <a:r>
              <a:rPr lang="en-GB" altLang="en-US" sz="3000" dirty="0"/>
              <a:t>Both forms of argument for UP are ruled out, </a:t>
            </a:r>
            <a:r>
              <a:rPr lang="en-GB" altLang="en-US" sz="3000" i="1" dirty="0">
                <a:solidFill>
                  <a:srgbClr val="FF9999"/>
                </a:solidFill>
              </a:rPr>
              <a:t>demonstration</a:t>
            </a:r>
            <a:r>
              <a:rPr lang="en-GB" altLang="en-US" sz="3000" dirty="0"/>
              <a:t> by the Conceivability Principle:</a:t>
            </a:r>
          </a:p>
          <a:p>
            <a:pPr lvl="1">
              <a:buFontTx/>
              <a:buNone/>
            </a:pPr>
            <a:r>
              <a:rPr lang="en-GB" altLang="en-US" sz="2500" dirty="0"/>
              <a:t>	“We can at least conceive a change in the course of nature; which … proves, that such a change is not absolutely impossible [and thus yields] a refutation of any pretended demonstration against it.”  (</a:t>
            </a:r>
            <a:r>
              <a:rPr lang="en-GB" altLang="en-US" sz="2500" i="1" dirty="0"/>
              <a:t>T</a:t>
            </a:r>
            <a:r>
              <a:rPr lang="en-GB" altLang="en-US" sz="2500" dirty="0"/>
              <a:t> 1.3.6.5)</a:t>
            </a:r>
          </a:p>
          <a:p>
            <a:pPr>
              <a:spcBef>
                <a:spcPts val="1200"/>
              </a:spcBef>
            </a:pPr>
            <a:r>
              <a:rPr lang="en-US" altLang="en-US" sz="3000" dirty="0"/>
              <a:t>And </a:t>
            </a:r>
            <a:r>
              <a:rPr lang="en-US" altLang="en-US" sz="3000" i="1" dirty="0">
                <a:solidFill>
                  <a:srgbClr val="FF9999"/>
                </a:solidFill>
              </a:rPr>
              <a:t>probable</a:t>
            </a:r>
            <a:r>
              <a:rPr lang="en-US" altLang="en-US" sz="3000" dirty="0"/>
              <a:t> argument by circularity:</a:t>
            </a:r>
          </a:p>
          <a:p>
            <a:pPr lvl="1">
              <a:buFontTx/>
              <a:buNone/>
            </a:pPr>
            <a:r>
              <a:rPr lang="en-GB" altLang="en-US" dirty="0"/>
              <a:t>	</a:t>
            </a:r>
            <a:r>
              <a:rPr lang="en-GB" altLang="en-US" sz="2500" dirty="0"/>
              <a:t>“probability … is founded on the presumption of a resemblance betwixt [observed and unobserved]; and therefore ’tis impossible this presumption can arise from probability.”  (</a:t>
            </a:r>
            <a:r>
              <a:rPr lang="en-GB" altLang="en-US" sz="2500" i="1" dirty="0"/>
              <a:t>T</a:t>
            </a:r>
            <a:r>
              <a:rPr lang="en-GB" altLang="en-US" sz="2500" dirty="0"/>
              <a:t> 1.3.6.7)</a:t>
            </a:r>
          </a:p>
          <a:p>
            <a:pPr lvl="1">
              <a:spcBef>
                <a:spcPct val="50000"/>
              </a:spcBef>
              <a:buFontTx/>
              <a:buNone/>
            </a:pPr>
            <a:r>
              <a:rPr lang="en-US" altLang="en-US" sz="2500" dirty="0"/>
              <a:t>	(At </a:t>
            </a:r>
            <a:r>
              <a:rPr lang="en-US" altLang="en-US" sz="2500" i="1" dirty="0"/>
              <a:t>T</a:t>
            </a:r>
            <a:r>
              <a:rPr lang="en-US" altLang="en-US" sz="2500" dirty="0"/>
              <a:t> 1.3.6.6-7 Hume needs the lemma that probable inference is causal and hence dependent on UP: diagram below shows duplication in </a:t>
            </a:r>
            <a:r>
              <a:rPr lang="en-US" altLang="en-US" sz="2500" i="1" dirty="0"/>
              <a:t>Treatise</a:t>
            </a:r>
            <a:r>
              <a:rPr lang="en-US" altLang="en-US" sz="2500" dirty="0"/>
              <a:t> version)</a:t>
            </a:r>
          </a:p>
        </p:txBody>
      </p:sp>
    </p:spTree>
    <p:extLst>
      <p:ext uri="{BB962C8B-B14F-4D97-AF65-F5344CB8AC3E}">
        <p14:creationId xmlns:p14="http://schemas.microsoft.com/office/powerpoint/2010/main" val="1051906337"/>
      </p:ext>
    </p:extLst>
  </p:cSld>
  <p:clrMapOvr>
    <a:masterClrMapping/>
  </p:clrMapOvr>
  <p:transition spd="med">
    <p:cove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F5FA909-F5B7-4F71-9400-489BFC53FD33}" type="slidenum">
              <a:rPr lang="en-US" altLang="en-US"/>
              <a:pPr/>
              <a:t>142</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8520D288-A6E2-49D3-A39C-69878DCD6DBD}" type="slidenum">
              <a:rPr lang="en-US" altLang="en-US" sz="1600">
                <a:effectLst>
                  <a:outerShdw blurRad="38100" dist="38100" dir="2700000" algn="tl">
                    <a:srgbClr val="000000"/>
                  </a:outerShdw>
                </a:effectLst>
                <a:ea typeface="ＭＳ Ｐゴシック" charset="-128"/>
              </a:rPr>
              <a:pPr eaLnBrk="1" hangingPunct="1"/>
              <a:t>142</a:t>
            </a:fld>
            <a:endParaRPr lang="en-US" altLang="en-US" sz="1600">
              <a:effectLst>
                <a:outerShdw blurRad="38100" dist="38100" dir="2700000" algn="tl">
                  <a:srgbClr val="000000"/>
                </a:outerShdw>
              </a:effectLst>
              <a:ea typeface="ＭＳ Ｐゴシック" charset="-128"/>
            </a:endParaRPr>
          </a:p>
        </p:txBody>
      </p:sp>
      <p:sp>
        <p:nvSpPr>
          <p:cNvPr id="848898" name="Rectangle 2"/>
          <p:cNvSpPr>
            <a:spLocks noGrp="1" noChangeArrowheads="1"/>
          </p:cNvSpPr>
          <p:nvPr>
            <p:ph type="title" idx="4294967295"/>
          </p:nvPr>
        </p:nvSpPr>
        <p:spPr>
          <a:xfrm>
            <a:off x="457200" y="116632"/>
            <a:ext cx="8229600" cy="864096"/>
          </a:xfrm>
        </p:spPr>
        <p:txBody>
          <a:bodyPr/>
          <a:lstStyle/>
          <a:p>
            <a:r>
              <a:rPr lang="en-GB" altLang="en-US"/>
              <a:t>The </a:t>
            </a:r>
            <a:r>
              <a:rPr lang="en-GB" altLang="en-US" i="1"/>
              <a:t>Enquiry</a:t>
            </a:r>
            <a:r>
              <a:rPr lang="en-GB" altLang="en-US"/>
              <a:t> is More Thorough</a:t>
            </a:r>
            <a:endParaRPr lang="en-US" altLang="en-US" dirty="0"/>
          </a:p>
        </p:txBody>
      </p:sp>
      <p:sp>
        <p:nvSpPr>
          <p:cNvPr id="848899" name="Rectangle 3"/>
          <p:cNvSpPr>
            <a:spLocks noGrp="1" noChangeArrowheads="1"/>
          </p:cNvSpPr>
          <p:nvPr>
            <p:ph type="body" idx="4294967295"/>
          </p:nvPr>
        </p:nvSpPr>
        <p:spPr>
          <a:xfrm>
            <a:off x="457200" y="1268760"/>
            <a:ext cx="8229600" cy="5255865"/>
          </a:xfrm>
        </p:spPr>
        <p:txBody>
          <a:bodyPr/>
          <a:lstStyle/>
          <a:p>
            <a:r>
              <a:rPr lang="en-GB" altLang="en-US" sz="2800" dirty="0"/>
              <a:t>At </a:t>
            </a:r>
            <a:r>
              <a:rPr lang="en-GB" altLang="en-US" sz="2800" i="1"/>
              <a:t>T</a:t>
            </a:r>
            <a:r>
              <a:rPr lang="en-GB" altLang="en-US" sz="2800"/>
              <a:t> 1.3.6.4 and </a:t>
            </a:r>
            <a:r>
              <a:rPr lang="en-GB" altLang="en-US" sz="2800" i="1"/>
              <a:t>A</a:t>
            </a:r>
            <a:r>
              <a:rPr lang="en-GB" altLang="en-US" sz="2800"/>
              <a:t> 14, </a:t>
            </a:r>
            <a:r>
              <a:rPr lang="en-GB" altLang="en-US" sz="2800" dirty="0"/>
              <a:t>Hume assumes </a:t>
            </a:r>
            <a:r>
              <a:rPr lang="en-GB" altLang="en-US" sz="2800"/>
              <a:t>that  </a:t>
            </a:r>
            <a:r>
              <a:rPr lang="en-GB" altLang="en-US" sz="2800" i="1">
                <a:solidFill>
                  <a:srgbClr val="FF9999"/>
                </a:solidFill>
              </a:rPr>
              <a:t>demonstration</a:t>
            </a:r>
            <a:r>
              <a:rPr lang="en-GB" altLang="en-US" sz="2800"/>
              <a:t> </a:t>
            </a:r>
            <a:r>
              <a:rPr lang="en-GB" altLang="en-US" sz="2800" dirty="0"/>
              <a:t>and </a:t>
            </a:r>
            <a:r>
              <a:rPr lang="en-GB" altLang="en-US" sz="2800" i="1" dirty="0">
                <a:solidFill>
                  <a:srgbClr val="FF9999"/>
                </a:solidFill>
              </a:rPr>
              <a:t>probable inference</a:t>
            </a:r>
            <a:r>
              <a:rPr lang="en-GB" altLang="en-US" sz="2800" dirty="0"/>
              <a:t> are the only possible foundations for UP.  In the </a:t>
            </a:r>
            <a:r>
              <a:rPr lang="en-GB" altLang="en-US" sz="2800" i="1" dirty="0"/>
              <a:t>Enquiry</a:t>
            </a:r>
            <a:r>
              <a:rPr lang="en-GB" altLang="en-US" sz="2800" dirty="0"/>
              <a:t>, he first rules out </a:t>
            </a:r>
            <a:r>
              <a:rPr lang="en-GB" altLang="en-US" sz="2800" i="1" dirty="0">
                <a:solidFill>
                  <a:srgbClr val="FF9999"/>
                </a:solidFill>
              </a:rPr>
              <a:t>sensation</a:t>
            </a:r>
            <a:r>
              <a:rPr lang="en-GB" altLang="en-US" sz="2800" dirty="0"/>
              <a:t> and </a:t>
            </a:r>
            <a:r>
              <a:rPr lang="en-GB" altLang="en-US" sz="2800" i="1" dirty="0">
                <a:solidFill>
                  <a:srgbClr val="FF9999"/>
                </a:solidFill>
              </a:rPr>
              <a:t>intuition</a:t>
            </a:r>
            <a:r>
              <a:rPr lang="en-GB" altLang="en-US" sz="2800" dirty="0"/>
              <a:t>:</a:t>
            </a:r>
          </a:p>
          <a:p>
            <a:pPr lvl="1">
              <a:spcBef>
                <a:spcPts val="1800"/>
              </a:spcBef>
              <a:buFontTx/>
              <a:buNone/>
            </a:pPr>
            <a:r>
              <a:rPr lang="en-GB" altLang="en-US" dirty="0"/>
              <a:t>	</a:t>
            </a:r>
            <a:r>
              <a:rPr lang="en-GB" altLang="en-US" sz="2600" dirty="0"/>
              <a:t>“there is no known connexion between the sensible qualities and the secret powers; and consequently, … the mind is not led to form such a conclusion concerning their constant and regular conjunction, by any thing which it knows of their nature.”  (</a:t>
            </a:r>
            <a:r>
              <a:rPr lang="en-GB" altLang="en-US" sz="2600" i="1" dirty="0"/>
              <a:t>E</a:t>
            </a:r>
            <a:r>
              <a:rPr lang="en-GB" altLang="en-US" sz="2600" dirty="0"/>
              <a:t> 4.16)</a:t>
            </a:r>
          </a:p>
          <a:p>
            <a:pPr lvl="1">
              <a:spcBef>
                <a:spcPts val="1800"/>
              </a:spcBef>
              <a:buFontTx/>
              <a:buNone/>
            </a:pPr>
            <a:r>
              <a:rPr lang="en-GB" altLang="en-US" sz="2600" dirty="0"/>
              <a:t>	“The connexion … is not intuitive.” (</a:t>
            </a:r>
            <a:r>
              <a:rPr lang="en-GB" altLang="en-US" sz="2600" i="1" dirty="0"/>
              <a:t>E</a:t>
            </a:r>
            <a:r>
              <a:rPr lang="en-GB" altLang="en-US" sz="2600" dirty="0"/>
              <a:t> 4.16)</a:t>
            </a:r>
          </a:p>
        </p:txBody>
      </p:sp>
    </p:spTree>
    <p:extLst>
      <p:ext uri="{BB962C8B-B14F-4D97-AF65-F5344CB8AC3E}">
        <p14:creationId xmlns:p14="http://schemas.microsoft.com/office/powerpoint/2010/main" val="3372526943"/>
      </p:ext>
    </p:extLst>
  </p:cSld>
  <p:clrMapOvr>
    <a:masterClrMapping/>
  </p:clrMapOvr>
  <p:transition spd="med">
    <p:cove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fld id="{E2E24229-2FE2-4DA1-B509-F44F361BE0CF}" type="slidenum">
              <a:rPr lang="en-US" altLang="en-US"/>
              <a:pPr/>
              <a:t>143</a:t>
            </a:fld>
            <a:endParaRPr lang="en-US" altLang="en-US"/>
          </a:p>
        </p:txBody>
      </p:sp>
      <p:sp>
        <p:nvSpPr>
          <p:cNvPr id="5"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42F0DEE-563C-416C-B58A-D366AEA0DF67}" type="slidenum">
              <a:rPr lang="en-US" altLang="en-US" sz="1600">
                <a:effectLst>
                  <a:outerShdw blurRad="38100" dist="38100" dir="2700000" algn="tl">
                    <a:srgbClr val="000000"/>
                  </a:outerShdw>
                </a:effectLst>
                <a:ea typeface="ＭＳ Ｐゴシック" charset="-128"/>
              </a:rPr>
              <a:pPr eaLnBrk="1" hangingPunct="1"/>
              <a:t>143</a:t>
            </a:fld>
            <a:endParaRPr lang="en-US" altLang="en-US" sz="1600">
              <a:effectLst>
                <a:outerShdw blurRad="38100" dist="38100" dir="2700000" algn="tl">
                  <a:srgbClr val="000000"/>
                </a:outerShdw>
              </a:effectLst>
              <a:ea typeface="ＭＳ Ｐゴシック" charset="-128"/>
            </a:endParaRPr>
          </a:p>
        </p:txBody>
      </p:sp>
      <p:sp>
        <p:nvSpPr>
          <p:cNvPr id="851970" name="Rectangle 2"/>
          <p:cNvSpPr>
            <a:spLocks noGrp="1" noChangeArrowheads="1"/>
          </p:cNvSpPr>
          <p:nvPr>
            <p:ph type="title" idx="4294967295"/>
          </p:nvPr>
        </p:nvSpPr>
        <p:spPr>
          <a:xfrm>
            <a:off x="228600" y="277813"/>
            <a:ext cx="8686800" cy="1143000"/>
          </a:xfrm>
        </p:spPr>
        <p:txBody>
          <a:bodyPr/>
          <a:lstStyle/>
          <a:p>
            <a:r>
              <a:rPr lang="en-GB" altLang="en-US" dirty="0"/>
              <a:t>Argument Summary</a:t>
            </a:r>
          </a:p>
        </p:txBody>
      </p:sp>
      <p:sp>
        <p:nvSpPr>
          <p:cNvPr id="851971" name="Rectangle 3"/>
          <p:cNvSpPr>
            <a:spLocks noGrp="1" noChangeArrowheads="1"/>
          </p:cNvSpPr>
          <p:nvPr>
            <p:ph type="body" idx="4294967295"/>
          </p:nvPr>
        </p:nvSpPr>
        <p:spPr>
          <a:xfrm>
            <a:off x="457200" y="1600200"/>
            <a:ext cx="8229600" cy="4889500"/>
          </a:xfrm>
        </p:spPr>
        <p:txBody>
          <a:bodyPr/>
          <a:lstStyle/>
          <a:p>
            <a:r>
              <a:rPr lang="en-GB" altLang="en-US" dirty="0"/>
              <a:t>The logical structure of the argument can be represented in outline using the “founded on” relation (FO), together with:</a:t>
            </a:r>
            <a:br>
              <a:rPr lang="en-GB" altLang="en-US" dirty="0"/>
            </a:br>
            <a:endParaRPr lang="en-GB" altLang="en-US" dirty="0"/>
          </a:p>
          <a:p>
            <a:pPr lvl="1">
              <a:buFontTx/>
              <a:buNone/>
            </a:pPr>
            <a:r>
              <a:rPr lang="en-GB" altLang="en-US" sz="2600"/>
              <a:t>p  </a:t>
            </a:r>
            <a:r>
              <a:rPr lang="en-GB" altLang="en-US" sz="2600">
                <a:solidFill>
                  <a:srgbClr val="FF7C80"/>
                </a:solidFill>
              </a:rPr>
              <a:t>Probable</a:t>
            </a:r>
            <a:r>
              <a:rPr lang="en-GB" altLang="en-US" sz="2600"/>
              <a:t>/factual inference to the unobserved</a:t>
            </a:r>
            <a:endParaRPr lang="en-GB" altLang="en-US" sz="2600" dirty="0"/>
          </a:p>
          <a:p>
            <a:pPr lvl="1">
              <a:buFontTx/>
              <a:buNone/>
            </a:pPr>
            <a:r>
              <a:rPr lang="en-GB" altLang="en-US" sz="2600" dirty="0"/>
              <a:t>c  </a:t>
            </a:r>
            <a:r>
              <a:rPr lang="en-GB" altLang="en-US" sz="2600" dirty="0">
                <a:solidFill>
                  <a:srgbClr val="FF7C80"/>
                </a:solidFill>
              </a:rPr>
              <a:t>Causal</a:t>
            </a:r>
            <a:r>
              <a:rPr lang="en-GB" altLang="en-US" sz="2600" dirty="0"/>
              <a:t> reasoning</a:t>
            </a:r>
          </a:p>
          <a:p>
            <a:pPr lvl="1">
              <a:buFontTx/>
              <a:buNone/>
            </a:pPr>
            <a:r>
              <a:rPr lang="en-GB" altLang="en-US" sz="2600" dirty="0"/>
              <a:t>e  (Reasoning from) </a:t>
            </a:r>
            <a:r>
              <a:rPr lang="en-GB" altLang="en-US" sz="2600" dirty="0">
                <a:solidFill>
                  <a:srgbClr val="FF7C80"/>
                </a:solidFill>
              </a:rPr>
              <a:t>Experience</a:t>
            </a:r>
          </a:p>
          <a:p>
            <a:pPr lvl="1">
              <a:buFontTx/>
              <a:buNone/>
            </a:pPr>
            <a:r>
              <a:rPr lang="en-GB" altLang="en-US" sz="2600" dirty="0"/>
              <a:t>u  </a:t>
            </a:r>
            <a:r>
              <a:rPr lang="en-GB" altLang="en-US" sz="2600" dirty="0">
                <a:solidFill>
                  <a:srgbClr val="FF7C80"/>
                </a:solidFill>
              </a:rPr>
              <a:t>Uniformity</a:t>
            </a:r>
            <a:r>
              <a:rPr lang="en-GB" altLang="en-US" sz="2600" dirty="0"/>
              <a:t> Principle</a:t>
            </a:r>
          </a:p>
          <a:p>
            <a:pPr lvl="1">
              <a:buFontTx/>
              <a:buNone/>
            </a:pPr>
            <a:r>
              <a:rPr lang="en-GB" altLang="en-US" sz="2600" dirty="0"/>
              <a:t>R  </a:t>
            </a:r>
            <a:r>
              <a:rPr lang="en-GB" altLang="en-US" sz="2600" dirty="0">
                <a:solidFill>
                  <a:srgbClr val="FF7C80"/>
                </a:solidFill>
              </a:rPr>
              <a:t>Reason</a:t>
            </a:r>
          </a:p>
        </p:txBody>
      </p:sp>
      <p:sp>
        <p:nvSpPr>
          <p:cNvPr id="851972" name="Rectangle 4"/>
          <p:cNvSpPr>
            <a:spLocks noChangeArrowheads="1"/>
          </p:cNvSpPr>
          <p:nvPr/>
        </p:nvSpPr>
        <p:spPr bwMode="auto">
          <a:xfrm>
            <a:off x="5430838" y="4583113"/>
            <a:ext cx="3427412" cy="1763712"/>
          </a:xfrm>
          <a:prstGeom prst="rect">
            <a:avLst/>
          </a:prstGeom>
          <a:noFill/>
          <a:ln w="9525">
            <a:noFill/>
            <a:miter lim="800000"/>
            <a:headEnd/>
            <a:tailEnd/>
          </a:ln>
          <a:effectLst/>
        </p:spPr>
        <p:txBody>
          <a:bodyPr/>
          <a:lstStyle/>
          <a:p>
            <a:pPr marL="742950" lvl="1" indent="-285750" eaLnBrk="1" hangingPunct="1">
              <a:spcBef>
                <a:spcPct val="20000"/>
              </a:spcBef>
              <a:defRPr/>
            </a:pPr>
            <a:r>
              <a:rPr lang="en-GB" sz="2600" dirty="0">
                <a:effectLst>
                  <a:outerShdw blurRad="38100" dist="38100" dir="2700000" algn="tl">
                    <a:srgbClr val="000000"/>
                  </a:outerShdw>
                </a:effectLst>
                <a:ea typeface="ＭＳ Ｐゴシック" charset="-128"/>
                <a:cs typeface="ＭＳ Ｐゴシック" charset="-128"/>
              </a:rPr>
              <a:t>d  </a:t>
            </a:r>
            <a:r>
              <a:rPr lang="en-GB" sz="2600" dirty="0">
                <a:solidFill>
                  <a:srgbClr val="FF7C80"/>
                </a:solidFill>
                <a:effectLst>
                  <a:outerShdw blurRad="38100" dist="38100" dir="2700000" algn="tl">
                    <a:srgbClr val="000000"/>
                  </a:outerShdw>
                </a:effectLst>
                <a:ea typeface="ＭＳ Ｐゴシック" charset="-128"/>
                <a:cs typeface="ＭＳ Ｐゴシック" charset="-128"/>
              </a:rPr>
              <a:t>Demonstration</a:t>
            </a:r>
          </a:p>
          <a:p>
            <a:pPr marL="742950" lvl="1" indent="-285750" eaLnBrk="1" hangingPunct="1">
              <a:spcBef>
                <a:spcPct val="20000"/>
              </a:spcBef>
              <a:defRPr/>
            </a:pPr>
            <a:r>
              <a:rPr lang="en-GB" sz="1200" dirty="0">
                <a:effectLst>
                  <a:outerShdw blurRad="38100" dist="38100" dir="2700000" algn="tl">
                    <a:srgbClr val="000000"/>
                  </a:outerShdw>
                </a:effectLst>
                <a:ea typeface="ＭＳ Ｐゴシック" charset="-128"/>
                <a:cs typeface="ＭＳ Ｐゴシック" charset="-128"/>
              </a:rPr>
              <a:t> </a:t>
            </a:r>
            <a:r>
              <a:rPr lang="en-GB" sz="2600" dirty="0" err="1">
                <a:effectLst>
                  <a:outerShdw blurRad="38100" dist="38100" dir="2700000" algn="tl">
                    <a:srgbClr val="000000"/>
                  </a:outerShdw>
                </a:effectLst>
                <a:ea typeface="ＭＳ Ｐゴシック" charset="-128"/>
                <a:cs typeface="ＭＳ Ｐゴシック" charset="-128"/>
              </a:rPr>
              <a:t>i</a:t>
            </a:r>
            <a:r>
              <a:rPr lang="en-GB" sz="2600" dirty="0">
                <a:effectLst>
                  <a:outerShdw blurRad="38100" dist="38100" dir="2700000" algn="tl">
                    <a:srgbClr val="000000"/>
                  </a:outerShdw>
                </a:effectLst>
                <a:ea typeface="ＭＳ Ｐゴシック" charset="-128"/>
                <a:cs typeface="ＭＳ Ｐゴシック" charset="-128"/>
              </a:rPr>
              <a:t>   </a:t>
            </a:r>
            <a:r>
              <a:rPr lang="en-GB" sz="2600" dirty="0">
                <a:solidFill>
                  <a:srgbClr val="FF7C80"/>
                </a:solidFill>
                <a:effectLst>
                  <a:outerShdw blurRad="38100" dist="38100" dir="2700000" algn="tl">
                    <a:srgbClr val="000000"/>
                  </a:outerShdw>
                </a:effectLst>
                <a:ea typeface="ＭＳ Ｐゴシック" charset="-128"/>
                <a:cs typeface="ＭＳ Ｐゴシック" charset="-128"/>
              </a:rPr>
              <a:t>Intuition</a:t>
            </a:r>
          </a:p>
          <a:p>
            <a:pPr marL="742950" lvl="1" indent="-285750" eaLnBrk="1" hangingPunct="1">
              <a:spcBef>
                <a:spcPct val="20000"/>
              </a:spcBef>
              <a:defRPr/>
            </a:pPr>
            <a:r>
              <a:rPr lang="en-GB" sz="2600" dirty="0">
                <a:effectLst>
                  <a:outerShdw blurRad="38100" dist="38100" dir="2700000" algn="tl">
                    <a:srgbClr val="000000"/>
                  </a:outerShdw>
                </a:effectLst>
                <a:ea typeface="ＭＳ Ｐゴシック" charset="-128"/>
                <a:cs typeface="ＭＳ Ｐゴシック" charset="-128"/>
              </a:rPr>
              <a:t>s  </a:t>
            </a:r>
            <a:r>
              <a:rPr lang="en-GB" sz="2600" dirty="0">
                <a:solidFill>
                  <a:srgbClr val="FF7C80"/>
                </a:solidFill>
                <a:effectLst>
                  <a:outerShdw blurRad="38100" dist="38100" dir="2700000" algn="tl">
                    <a:srgbClr val="000000"/>
                  </a:outerShdw>
                </a:effectLst>
                <a:ea typeface="ＭＳ Ｐゴシック" charset="-128"/>
                <a:cs typeface="ＭＳ Ｐゴシック" charset="-128"/>
              </a:rPr>
              <a:t>Sensation</a:t>
            </a:r>
          </a:p>
        </p:txBody>
      </p:sp>
    </p:spTree>
    <p:extLst>
      <p:ext uri="{BB962C8B-B14F-4D97-AF65-F5344CB8AC3E}">
        <p14:creationId xmlns:p14="http://schemas.microsoft.com/office/powerpoint/2010/main" val="2811146377"/>
      </p:ext>
    </p:extLst>
  </p:cSld>
  <p:clrMapOvr>
    <a:masterClrMapping/>
  </p:clrMapOvr>
  <p:transition spd="med">
    <p:cove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187624" y="656692"/>
            <a:ext cx="6099179" cy="5472113"/>
            <a:chOff x="1125" y="210"/>
            <a:chExt cx="3842" cy="3765"/>
          </a:xfrm>
        </p:grpSpPr>
        <p:sp>
          <p:nvSpPr>
            <p:cNvPr id="948231" name="Line 6"/>
            <p:cNvSpPr>
              <a:spLocks noChangeShapeType="1"/>
            </p:cNvSpPr>
            <p:nvPr/>
          </p:nvSpPr>
          <p:spPr bwMode="auto">
            <a:xfrm>
              <a:off x="2255" y="3777"/>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2" name="Line 7"/>
            <p:cNvSpPr>
              <a:spLocks noChangeShapeType="1"/>
            </p:cNvSpPr>
            <p:nvPr/>
          </p:nvSpPr>
          <p:spPr bwMode="auto">
            <a:xfrm>
              <a:off x="2255" y="1792"/>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3" name="Line 8"/>
            <p:cNvSpPr>
              <a:spLocks noChangeShapeType="1"/>
            </p:cNvSpPr>
            <p:nvPr/>
          </p:nvSpPr>
          <p:spPr bwMode="auto">
            <a:xfrm>
              <a:off x="2255" y="1108"/>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4" name="Line 9"/>
            <p:cNvSpPr>
              <a:spLocks noChangeShapeType="1"/>
            </p:cNvSpPr>
            <p:nvPr/>
          </p:nvSpPr>
          <p:spPr bwMode="auto">
            <a:xfrm>
              <a:off x="3611" y="1300"/>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5" name="Line 10"/>
            <p:cNvSpPr>
              <a:spLocks noChangeShapeType="1"/>
            </p:cNvSpPr>
            <p:nvPr/>
          </p:nvSpPr>
          <p:spPr bwMode="auto">
            <a:xfrm>
              <a:off x="3611" y="1300"/>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8" name="Line 13"/>
            <p:cNvSpPr>
              <a:spLocks noChangeShapeType="1"/>
            </p:cNvSpPr>
            <p:nvPr/>
          </p:nvSpPr>
          <p:spPr bwMode="auto">
            <a:xfrm>
              <a:off x="2255"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9" name="Line 14"/>
            <p:cNvSpPr>
              <a:spLocks noChangeShapeType="1"/>
            </p:cNvSpPr>
            <p:nvPr/>
          </p:nvSpPr>
          <p:spPr bwMode="auto">
            <a:xfrm>
              <a:off x="2255" y="266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2" name="Text Box 17"/>
            <p:cNvSpPr txBox="1">
              <a:spLocks noChangeArrowheads="1"/>
            </p:cNvSpPr>
            <p:nvPr/>
          </p:nvSpPr>
          <p:spPr bwMode="auto">
            <a:xfrm>
              <a:off x="1125" y="891"/>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e,u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3" name="Text Box 18"/>
            <p:cNvSpPr txBox="1">
              <a:spLocks noChangeArrowheads="1"/>
            </p:cNvSpPr>
            <p:nvPr/>
          </p:nvSpPr>
          <p:spPr bwMode="auto">
            <a:xfrm>
              <a:off x="2481" y="1575"/>
              <a:ext cx="1130" cy="408"/>
            </a:xfrm>
            <a:prstGeom prst="rect">
              <a:avLst/>
            </a:prstGeom>
            <a:solidFill>
              <a:srgbClr val="FF99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u,R</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4" name="Text Box 19"/>
            <p:cNvSpPr txBox="1">
              <a:spLocks noChangeArrowheads="1"/>
            </p:cNvSpPr>
            <p:nvPr/>
          </p:nvSpPr>
          <p:spPr bwMode="auto">
            <a:xfrm>
              <a:off x="3837" y="1572"/>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c,R</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5" name="Text Box 20"/>
            <p:cNvSpPr txBox="1">
              <a:spLocks noChangeArrowheads="1"/>
            </p:cNvSpPr>
            <p:nvPr/>
          </p:nvSpPr>
          <p:spPr bwMode="auto">
            <a:xfrm>
              <a:off x="1125" y="157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u,d</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6" name="Text Box 21"/>
            <p:cNvSpPr txBox="1">
              <a:spLocks noChangeArrowheads="1"/>
            </p:cNvSpPr>
            <p:nvPr/>
          </p:nvSpPr>
          <p:spPr bwMode="auto">
            <a:xfrm>
              <a:off x="1125" y="3568"/>
              <a:ext cx="1130" cy="407"/>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e,u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7" name="Text Box 22"/>
            <p:cNvSpPr txBox="1">
              <a:spLocks noChangeArrowheads="1"/>
            </p:cNvSpPr>
            <p:nvPr/>
          </p:nvSpPr>
          <p:spPr bwMode="auto">
            <a:xfrm>
              <a:off x="1125" y="225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p,c</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8" name="Text Box 23"/>
            <p:cNvSpPr txBox="1">
              <a:spLocks noChangeArrowheads="1"/>
            </p:cNvSpPr>
            <p:nvPr/>
          </p:nvSpPr>
          <p:spPr bwMode="auto">
            <a:xfrm>
              <a:off x="2481" y="2935"/>
              <a:ext cx="1130" cy="382"/>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p,u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9" name="Text Box 24"/>
            <p:cNvSpPr txBox="1">
              <a:spLocks noChangeArrowheads="1"/>
            </p:cNvSpPr>
            <p:nvPr/>
          </p:nvSpPr>
          <p:spPr bwMode="auto">
            <a:xfrm>
              <a:off x="1125" y="2935"/>
              <a:ext cx="1130" cy="382"/>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c,e</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0" name="Line 25"/>
            <p:cNvSpPr>
              <a:spLocks noChangeShapeType="1"/>
            </p:cNvSpPr>
            <p:nvPr/>
          </p:nvSpPr>
          <p:spPr bwMode="auto">
            <a:xfrm>
              <a:off x="2255" y="3777"/>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1" name="Line 26"/>
            <p:cNvSpPr>
              <a:spLocks noChangeShapeType="1"/>
            </p:cNvSpPr>
            <p:nvPr/>
          </p:nvSpPr>
          <p:spPr bwMode="auto">
            <a:xfrm>
              <a:off x="2255" y="1792"/>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2" name="Text Box 27"/>
            <p:cNvSpPr txBox="1">
              <a:spLocks noChangeArrowheads="1"/>
            </p:cNvSpPr>
            <p:nvPr/>
          </p:nvSpPr>
          <p:spPr bwMode="auto">
            <a:xfrm>
              <a:off x="2481"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u,p</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3" name="Line 28"/>
            <p:cNvSpPr>
              <a:spLocks noChangeShapeType="1"/>
            </p:cNvSpPr>
            <p:nvPr/>
          </p:nvSpPr>
          <p:spPr bwMode="auto">
            <a:xfrm>
              <a:off x="3047" y="1983"/>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4" name="Line 29"/>
            <p:cNvSpPr>
              <a:spLocks noChangeShapeType="1"/>
            </p:cNvSpPr>
            <p:nvPr/>
          </p:nvSpPr>
          <p:spPr bwMode="auto">
            <a:xfrm>
              <a:off x="3053" y="1967"/>
              <a:ext cx="0" cy="200"/>
            </a:xfrm>
            <a:prstGeom prst="line">
              <a:avLst/>
            </a:prstGeom>
            <a:noFill/>
            <a:ln w="28575">
              <a:solidFill>
                <a:schemeClr val="tx1"/>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48257" name="Text Box 32"/>
            <p:cNvSpPr txBox="1">
              <a:spLocks noChangeArrowheads="1"/>
            </p:cNvSpPr>
            <p:nvPr/>
          </p:nvSpPr>
          <p:spPr bwMode="auto">
            <a:xfrm>
              <a:off x="1125" y="210"/>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c,e</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8" name="Text Box 33"/>
            <p:cNvSpPr txBox="1">
              <a:spLocks noChangeArrowheads="1"/>
            </p:cNvSpPr>
            <p:nvPr/>
          </p:nvSpPr>
          <p:spPr bwMode="auto">
            <a:xfrm>
              <a:off x="2481" y="890"/>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9" name="Line 34"/>
            <p:cNvSpPr>
              <a:spLocks noChangeShapeType="1"/>
            </p:cNvSpPr>
            <p:nvPr/>
          </p:nvSpPr>
          <p:spPr bwMode="auto">
            <a:xfrm>
              <a:off x="2255" y="1108"/>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2" name="Line 37"/>
            <p:cNvSpPr>
              <a:spLocks noChangeShapeType="1"/>
            </p:cNvSpPr>
            <p:nvPr/>
          </p:nvSpPr>
          <p:spPr bwMode="auto">
            <a:xfrm>
              <a:off x="2255" y="618"/>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3" name="Line 38"/>
            <p:cNvSpPr>
              <a:spLocks noChangeShapeType="1"/>
            </p:cNvSpPr>
            <p:nvPr/>
          </p:nvSpPr>
          <p:spPr bwMode="auto">
            <a:xfrm>
              <a:off x="2255" y="618"/>
              <a:ext cx="149" cy="181"/>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grpSp>
      <p:sp>
        <p:nvSpPr>
          <p:cNvPr id="43" name="Slide Number Placeholder 1"/>
          <p:cNvSpPr>
            <a:spLocks noGrp="1"/>
          </p:cNvSpPr>
          <p:nvPr>
            <p:ph type="sldNum" sz="quarter" idx="10"/>
          </p:nvPr>
        </p:nvSpPr>
        <p:spPr/>
        <p:txBody>
          <a:bodyPr/>
          <a:lstStyle/>
          <a:p>
            <a:fld id="{A6282BFB-8E52-4039-8BA3-CBE2A550EE06}" type="slidenum">
              <a:rPr lang="en-US" altLang="en-US"/>
              <a:pPr/>
              <a:t>144</a:t>
            </a:fld>
            <a:endParaRPr lang="en-US" altLang="en-US"/>
          </a:p>
        </p:txBody>
      </p:sp>
      <p:sp>
        <p:nvSpPr>
          <p:cNvPr id="42"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1E1F010-CB78-4787-BA92-D1B8751C5558}" type="slidenum">
              <a:rPr lang="en-US" altLang="en-US" sz="1600">
                <a:effectLst>
                  <a:outerShdw blurRad="38100" dist="38100" dir="2700000" algn="tl">
                    <a:srgbClr val="000000"/>
                  </a:outerShdw>
                </a:effectLst>
                <a:ea typeface="ＭＳ Ｐゴシック" charset="-128"/>
              </a:rPr>
              <a:pPr eaLnBrk="1" hangingPunct="1"/>
              <a:t>144</a:t>
            </a:fld>
            <a:endParaRPr lang="en-US" altLang="en-US" sz="1600">
              <a:effectLst>
                <a:outerShdw blurRad="38100" dist="38100" dir="2700000" algn="tl">
                  <a:srgbClr val="000000"/>
                </a:outerShdw>
              </a:effectLst>
              <a:ea typeface="ＭＳ Ｐゴシック" charset="-128"/>
            </a:endParaRPr>
          </a:p>
        </p:txBody>
      </p:sp>
      <p:sp>
        <p:nvSpPr>
          <p:cNvPr id="853031" name="Rectangle 39"/>
          <p:cNvSpPr>
            <a:spLocks noGrp="1" noChangeArrowheads="1"/>
          </p:cNvSpPr>
          <p:nvPr>
            <p:ph type="title" idx="4294967295"/>
          </p:nvPr>
        </p:nvSpPr>
        <p:spPr>
          <a:xfrm>
            <a:off x="4140200" y="277813"/>
            <a:ext cx="4546600" cy="1350987"/>
          </a:xfrm>
        </p:spPr>
        <p:txBody>
          <a:bodyPr/>
          <a:lstStyle/>
          <a:p>
            <a:pPr algn="r"/>
            <a:r>
              <a:rPr lang="en-GB" altLang="en-US" sz="4000" dirty="0"/>
              <a:t>Hume’s Argument in the </a:t>
            </a:r>
            <a:r>
              <a:rPr lang="en-GB" altLang="en-US" sz="4000" i="1" dirty="0"/>
              <a:t>Treatise</a:t>
            </a:r>
            <a:endParaRPr lang="en-GB" altLang="en-US" sz="4000" dirty="0"/>
          </a:p>
        </p:txBody>
      </p:sp>
      <p:sp>
        <p:nvSpPr>
          <p:cNvPr id="44" name="Line 7"/>
          <p:cNvSpPr>
            <a:spLocks noChangeShapeType="1"/>
          </p:cNvSpPr>
          <p:nvPr/>
        </p:nvSpPr>
        <p:spPr bwMode="auto">
          <a:xfrm>
            <a:off x="5149329" y="2960948"/>
            <a:ext cx="358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5" name="Line 26"/>
          <p:cNvSpPr>
            <a:spLocks noChangeShapeType="1"/>
          </p:cNvSpPr>
          <p:nvPr/>
        </p:nvSpPr>
        <p:spPr bwMode="auto">
          <a:xfrm>
            <a:off x="5149329" y="2960948"/>
            <a:ext cx="271463"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83" name="Text Box 21"/>
          <p:cNvSpPr txBox="1">
            <a:spLocks noChangeArrowheads="1"/>
          </p:cNvSpPr>
          <p:nvPr/>
        </p:nvSpPr>
        <p:spPr bwMode="auto">
          <a:xfrm>
            <a:off x="3318185" y="5537759"/>
            <a:ext cx="1793875" cy="591541"/>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84" name="Line 13"/>
          <p:cNvSpPr>
            <a:spLocks noChangeShapeType="1"/>
          </p:cNvSpPr>
          <p:nvPr/>
        </p:nvSpPr>
        <p:spPr bwMode="auto">
          <a:xfrm>
            <a:off x="2987824" y="5157907"/>
            <a:ext cx="358775" cy="39532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5" name="Line 14"/>
          <p:cNvSpPr>
            <a:spLocks noChangeShapeType="1"/>
          </p:cNvSpPr>
          <p:nvPr/>
        </p:nvSpPr>
        <p:spPr bwMode="auto">
          <a:xfrm>
            <a:off x="2987824" y="5157907"/>
            <a:ext cx="265113" cy="29068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87" name="Line 30"/>
          <p:cNvSpPr>
            <a:spLocks noChangeShapeType="1"/>
          </p:cNvSpPr>
          <p:nvPr/>
        </p:nvSpPr>
        <p:spPr bwMode="auto">
          <a:xfrm>
            <a:off x="4247964" y="5121903"/>
            <a:ext cx="0" cy="395329"/>
          </a:xfrm>
          <a:prstGeom prst="line">
            <a:avLst/>
          </a:prstGeom>
          <a:noFill/>
          <a:ln w="28575">
            <a:solidFill>
              <a:schemeClr val="tx1"/>
            </a:solidFill>
            <a:round/>
            <a:headEnd/>
            <a:tailEnd/>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88" name="Line 31"/>
          <p:cNvSpPr>
            <a:spLocks noChangeShapeType="1"/>
          </p:cNvSpPr>
          <p:nvPr/>
        </p:nvSpPr>
        <p:spPr bwMode="auto">
          <a:xfrm>
            <a:off x="4247964" y="5121188"/>
            <a:ext cx="0" cy="290683"/>
          </a:xfrm>
          <a:prstGeom prst="line">
            <a:avLst/>
          </a:prstGeom>
          <a:noFill/>
          <a:ln w="28575">
            <a:solidFill>
              <a:schemeClr val="tx1"/>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89" name="Line 30"/>
          <p:cNvSpPr>
            <a:spLocks noChangeShapeType="1"/>
          </p:cNvSpPr>
          <p:nvPr/>
        </p:nvSpPr>
        <p:spPr bwMode="auto">
          <a:xfrm>
            <a:off x="4247964" y="4221803"/>
            <a:ext cx="0" cy="395329"/>
          </a:xfrm>
          <a:prstGeom prst="line">
            <a:avLst/>
          </a:prstGeom>
          <a:noFill/>
          <a:ln w="28575">
            <a:solidFill>
              <a:srgbClr val="00FF00"/>
            </a:solidFill>
            <a:round/>
            <a:headEnd/>
            <a:tailEnd/>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0" name="Line 31"/>
          <p:cNvSpPr>
            <a:spLocks noChangeShapeType="1"/>
          </p:cNvSpPr>
          <p:nvPr/>
        </p:nvSpPr>
        <p:spPr bwMode="auto">
          <a:xfrm>
            <a:off x="4247964" y="4185084"/>
            <a:ext cx="0" cy="290683"/>
          </a:xfrm>
          <a:prstGeom prst="line">
            <a:avLst/>
          </a:prstGeom>
          <a:noFill/>
          <a:ln w="28575">
            <a:solidFill>
              <a:srgbClr val="00FF00"/>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1" name="Rectangle 41"/>
          <p:cNvSpPr>
            <a:spLocks noChangeArrowheads="1"/>
          </p:cNvSpPr>
          <p:nvPr/>
        </p:nvSpPr>
        <p:spPr bwMode="auto">
          <a:xfrm>
            <a:off x="5544108" y="3465004"/>
            <a:ext cx="3132348" cy="2916324"/>
          </a:xfrm>
          <a:prstGeom prst="rect">
            <a:avLst/>
          </a:prstGeom>
          <a:noFill/>
          <a:ln w="9525">
            <a:noFill/>
            <a:miter lim="800000"/>
            <a:headEnd/>
            <a:tailEnd/>
          </a:ln>
          <a:effectLst/>
        </p:spPr>
        <p:txBody>
          <a:bodyPr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eaLnBrk="1" hangingPunct="1"/>
            <a:r>
              <a:rPr lang="en-GB" altLang="en-US" sz="2400" dirty="0">
                <a:solidFill>
                  <a:srgbClr val="6699FF"/>
                </a:solidFill>
                <a:effectLst>
                  <a:outerShdw blurRad="38100" dist="38100" dir="2700000" algn="tl">
                    <a:srgbClr val="000000"/>
                  </a:outerShdw>
                </a:effectLst>
                <a:ea typeface="ＭＳ Ｐゴシック" charset="-128"/>
              </a:rPr>
              <a:t>Note duplication of three stages, and conclusion focusing on causal “inference from impression to idea” rather than all probable inference</a:t>
            </a:r>
          </a:p>
        </p:txBody>
      </p:sp>
    </p:spTree>
    <p:extLst>
      <p:ext uri="{BB962C8B-B14F-4D97-AF65-F5344CB8AC3E}">
        <p14:creationId xmlns:p14="http://schemas.microsoft.com/office/powerpoint/2010/main" val="3494208558"/>
      </p:ext>
    </p:extLst>
  </p:cSld>
  <p:clrMapOvr>
    <a:masterClrMapping/>
  </p:clrMapOvr>
  <p:transition spd="med">
    <p:cove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1"/>
          <p:cNvSpPr>
            <a:spLocks noGrp="1"/>
          </p:cNvSpPr>
          <p:nvPr>
            <p:ph type="sldNum" sz="quarter" idx="10"/>
          </p:nvPr>
        </p:nvSpPr>
        <p:spPr/>
        <p:txBody>
          <a:bodyPr/>
          <a:lstStyle/>
          <a:p>
            <a:fld id="{A6282BFB-8E52-4039-8BA3-CBE2A550EE06}" type="slidenum">
              <a:rPr lang="en-US" altLang="en-US"/>
              <a:pPr/>
              <a:t>145</a:t>
            </a:fld>
            <a:endParaRPr lang="en-US" altLang="en-US"/>
          </a:p>
        </p:txBody>
      </p:sp>
      <p:sp>
        <p:nvSpPr>
          <p:cNvPr id="42"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1E1F010-CB78-4787-BA92-D1B8751C5558}" type="slidenum">
              <a:rPr lang="en-US" altLang="en-US" sz="1600">
                <a:effectLst>
                  <a:outerShdw blurRad="38100" dist="38100" dir="2700000" algn="tl">
                    <a:srgbClr val="000000"/>
                  </a:outerShdw>
                </a:effectLst>
                <a:ea typeface="ＭＳ Ｐゴシック" charset="-128"/>
              </a:rPr>
              <a:pPr eaLnBrk="1" hangingPunct="1"/>
              <a:t>145</a:t>
            </a:fld>
            <a:endParaRPr lang="en-US" altLang="en-US" sz="1600">
              <a:effectLst>
                <a:outerShdw blurRad="38100" dist="38100" dir="2700000" algn="tl">
                  <a:srgbClr val="000000"/>
                </a:outerShdw>
              </a:effectLst>
              <a:ea typeface="ＭＳ Ｐゴシック" charset="-128"/>
            </a:endParaRPr>
          </a:p>
        </p:txBody>
      </p:sp>
      <p:sp>
        <p:nvSpPr>
          <p:cNvPr id="948227" name="AutoShape 2"/>
          <p:cNvSpPr>
            <a:spLocks noChangeArrowheads="1"/>
          </p:cNvSpPr>
          <p:nvPr/>
        </p:nvSpPr>
        <p:spPr bwMode="auto">
          <a:xfrm>
            <a:off x="1908175"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sp>
        <p:nvSpPr>
          <p:cNvPr id="948228" name="AutoShape 3"/>
          <p:cNvSpPr>
            <a:spLocks noChangeArrowheads="1"/>
          </p:cNvSpPr>
          <p:nvPr/>
        </p:nvSpPr>
        <p:spPr bwMode="auto">
          <a:xfrm>
            <a:off x="863600"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sp>
        <p:nvSpPr>
          <p:cNvPr id="948229" name="AutoShape 4"/>
          <p:cNvSpPr>
            <a:spLocks noChangeArrowheads="1"/>
          </p:cNvSpPr>
          <p:nvPr/>
        </p:nvSpPr>
        <p:spPr bwMode="auto">
          <a:xfrm>
            <a:off x="1368425"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grpSp>
        <p:nvGrpSpPr>
          <p:cNvPr id="948230" name="Group 5"/>
          <p:cNvGrpSpPr>
            <a:grpSpLocks/>
          </p:cNvGrpSpPr>
          <p:nvPr/>
        </p:nvGrpSpPr>
        <p:grpSpPr bwMode="auto">
          <a:xfrm>
            <a:off x="1187450" y="657225"/>
            <a:ext cx="6099175" cy="5472113"/>
            <a:chOff x="1125" y="210"/>
            <a:chExt cx="3842" cy="3765"/>
          </a:xfrm>
        </p:grpSpPr>
        <p:sp>
          <p:nvSpPr>
            <p:cNvPr id="948231" name="Line 6"/>
            <p:cNvSpPr>
              <a:spLocks noChangeShapeType="1"/>
            </p:cNvSpPr>
            <p:nvPr/>
          </p:nvSpPr>
          <p:spPr bwMode="auto">
            <a:xfrm>
              <a:off x="2255" y="3135"/>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2" name="Line 7"/>
            <p:cNvSpPr>
              <a:spLocks noChangeShapeType="1"/>
            </p:cNvSpPr>
            <p:nvPr/>
          </p:nvSpPr>
          <p:spPr bwMode="auto">
            <a:xfrm>
              <a:off x="2255" y="1792"/>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3" name="Line 8"/>
            <p:cNvSpPr>
              <a:spLocks noChangeShapeType="1"/>
            </p:cNvSpPr>
            <p:nvPr/>
          </p:nvSpPr>
          <p:spPr bwMode="auto">
            <a:xfrm>
              <a:off x="2255" y="1108"/>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4" name="Line 9"/>
            <p:cNvSpPr>
              <a:spLocks noChangeShapeType="1"/>
            </p:cNvSpPr>
            <p:nvPr/>
          </p:nvSpPr>
          <p:spPr bwMode="auto">
            <a:xfrm>
              <a:off x="3611" y="198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5" name="Line 10"/>
            <p:cNvSpPr>
              <a:spLocks noChangeShapeType="1"/>
            </p:cNvSpPr>
            <p:nvPr/>
          </p:nvSpPr>
          <p:spPr bwMode="auto">
            <a:xfrm>
              <a:off x="3611" y="198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6" name="Line 11"/>
            <p:cNvSpPr>
              <a:spLocks noChangeShapeType="1"/>
            </p:cNvSpPr>
            <p:nvPr/>
          </p:nvSpPr>
          <p:spPr bwMode="auto">
            <a:xfrm flipV="1">
              <a:off x="3611"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7" name="Line 12"/>
            <p:cNvSpPr>
              <a:spLocks noChangeShapeType="1"/>
            </p:cNvSpPr>
            <p:nvPr/>
          </p:nvSpPr>
          <p:spPr bwMode="auto">
            <a:xfrm flipV="1">
              <a:off x="3611" y="2750"/>
              <a:ext cx="154" cy="18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8" name="Line 13"/>
            <p:cNvSpPr>
              <a:spLocks noChangeShapeType="1"/>
            </p:cNvSpPr>
            <p:nvPr/>
          </p:nvSpPr>
          <p:spPr bwMode="auto">
            <a:xfrm>
              <a:off x="2255"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9" name="Line 14"/>
            <p:cNvSpPr>
              <a:spLocks noChangeShapeType="1"/>
            </p:cNvSpPr>
            <p:nvPr/>
          </p:nvSpPr>
          <p:spPr bwMode="auto">
            <a:xfrm>
              <a:off x="2255" y="266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0" name="Line 15"/>
            <p:cNvSpPr>
              <a:spLocks noChangeShapeType="1"/>
            </p:cNvSpPr>
            <p:nvPr/>
          </p:nvSpPr>
          <p:spPr bwMode="auto">
            <a:xfrm flipV="1">
              <a:off x="2255" y="3317"/>
              <a:ext cx="226"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41" name="Line 16"/>
            <p:cNvSpPr>
              <a:spLocks noChangeShapeType="1"/>
            </p:cNvSpPr>
            <p:nvPr/>
          </p:nvSpPr>
          <p:spPr bwMode="auto">
            <a:xfrm flipV="1">
              <a:off x="2255" y="3385"/>
              <a:ext cx="165" cy="18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2" name="Text Box 17"/>
            <p:cNvSpPr txBox="1">
              <a:spLocks noChangeArrowheads="1"/>
            </p:cNvSpPr>
            <p:nvPr/>
          </p:nvSpPr>
          <p:spPr bwMode="auto">
            <a:xfrm>
              <a:off x="1125" y="891"/>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FO(c,e)</a:t>
              </a:r>
              <a:endParaRPr lang="en-GB" altLang="en-US" sz="2400">
                <a:solidFill>
                  <a:srgbClr val="000000"/>
                </a:solidFill>
                <a:ea typeface="ＭＳ Ｐゴシック" charset="-128"/>
              </a:endParaRPr>
            </a:p>
          </p:txBody>
        </p:sp>
        <p:sp>
          <p:nvSpPr>
            <p:cNvPr id="948243" name="Text Box 18"/>
            <p:cNvSpPr txBox="1">
              <a:spLocks noChangeArrowheads="1"/>
            </p:cNvSpPr>
            <p:nvPr/>
          </p:nvSpPr>
          <p:spPr bwMode="auto">
            <a:xfrm>
              <a:off x="2481" y="157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FO(p,u)</a:t>
              </a:r>
              <a:endParaRPr lang="en-GB" altLang="en-US" sz="2400">
                <a:solidFill>
                  <a:srgbClr val="000000"/>
                </a:solidFill>
                <a:ea typeface="ＭＳ Ｐゴシック" charset="-128"/>
              </a:endParaRPr>
            </a:p>
          </p:txBody>
        </p:sp>
        <p:sp>
          <p:nvSpPr>
            <p:cNvPr id="948244" name="Text Box 19"/>
            <p:cNvSpPr txBox="1">
              <a:spLocks noChangeArrowheads="1"/>
            </p:cNvSpPr>
            <p:nvPr/>
          </p:nvSpPr>
          <p:spPr bwMode="auto">
            <a:xfrm>
              <a:off x="3837" y="225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¬FO(p,R)</a:t>
              </a:r>
              <a:endParaRPr lang="en-GB" altLang="en-US" sz="2400">
                <a:solidFill>
                  <a:srgbClr val="000000"/>
                </a:solidFill>
                <a:ea typeface="ＭＳ Ｐゴシック" charset="-128"/>
              </a:endParaRPr>
            </a:p>
          </p:txBody>
        </p:sp>
        <p:sp>
          <p:nvSpPr>
            <p:cNvPr id="948245" name="Text Box 20"/>
            <p:cNvSpPr txBox="1">
              <a:spLocks noChangeArrowheads="1"/>
            </p:cNvSpPr>
            <p:nvPr/>
          </p:nvSpPr>
          <p:spPr bwMode="auto">
            <a:xfrm>
              <a:off x="1125" y="157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FO(e,u)</a:t>
              </a:r>
              <a:endParaRPr lang="en-GB" altLang="en-US" sz="2400">
                <a:solidFill>
                  <a:srgbClr val="000000"/>
                </a:solidFill>
                <a:ea typeface="ＭＳ Ｐゴシック" charset="-128"/>
              </a:endParaRPr>
            </a:p>
          </p:txBody>
        </p:sp>
        <p:sp>
          <p:nvSpPr>
            <p:cNvPr id="948246" name="Text Box 21"/>
            <p:cNvSpPr txBox="1">
              <a:spLocks noChangeArrowheads="1"/>
            </p:cNvSpPr>
            <p:nvPr/>
          </p:nvSpPr>
          <p:spPr bwMode="auto">
            <a:xfrm>
              <a:off x="1125" y="3568"/>
              <a:ext cx="1130" cy="407"/>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¬FO(u,s)</a:t>
              </a:r>
              <a:endParaRPr lang="en-GB" altLang="en-US" sz="2400">
                <a:solidFill>
                  <a:srgbClr val="000000"/>
                </a:solidFill>
                <a:ea typeface="ＭＳ Ｐゴシック" charset="-128"/>
              </a:endParaRPr>
            </a:p>
          </p:txBody>
        </p:sp>
        <p:sp>
          <p:nvSpPr>
            <p:cNvPr id="948247" name="Text Box 22"/>
            <p:cNvSpPr txBox="1">
              <a:spLocks noChangeArrowheads="1"/>
            </p:cNvSpPr>
            <p:nvPr/>
          </p:nvSpPr>
          <p:spPr bwMode="auto">
            <a:xfrm>
              <a:off x="1125"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¬FO(u,d)</a:t>
              </a:r>
              <a:endParaRPr lang="en-GB" altLang="en-US" sz="2400">
                <a:solidFill>
                  <a:srgbClr val="000000"/>
                </a:solidFill>
                <a:ea typeface="ＭＳ Ｐゴシック" charset="-128"/>
              </a:endParaRPr>
            </a:p>
          </p:txBody>
        </p:sp>
        <p:sp>
          <p:nvSpPr>
            <p:cNvPr id="948248" name="Text Box 23"/>
            <p:cNvSpPr txBox="1">
              <a:spLocks noChangeArrowheads="1"/>
            </p:cNvSpPr>
            <p:nvPr/>
          </p:nvSpPr>
          <p:spPr bwMode="auto">
            <a:xfrm>
              <a:off x="2481" y="2935"/>
              <a:ext cx="1130" cy="382"/>
            </a:xfrm>
            <a:prstGeom prst="rect">
              <a:avLst/>
            </a:prstGeom>
            <a:solidFill>
              <a:srgbClr val="FF99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¬FO(u,R)</a:t>
              </a:r>
              <a:endParaRPr lang="en-GB" altLang="en-US" sz="2400">
                <a:solidFill>
                  <a:srgbClr val="000000"/>
                </a:solidFill>
                <a:ea typeface="ＭＳ Ｐゴシック" charset="-128"/>
              </a:endParaRPr>
            </a:p>
          </p:txBody>
        </p:sp>
        <p:sp>
          <p:nvSpPr>
            <p:cNvPr id="948249" name="Text Box 24"/>
            <p:cNvSpPr txBox="1">
              <a:spLocks noChangeArrowheads="1"/>
            </p:cNvSpPr>
            <p:nvPr/>
          </p:nvSpPr>
          <p:spPr bwMode="auto">
            <a:xfrm>
              <a:off x="1125" y="2935"/>
              <a:ext cx="1130" cy="382"/>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¬FO(u,i)</a:t>
              </a:r>
              <a:endParaRPr lang="en-GB" altLang="en-US" sz="2400">
                <a:solidFill>
                  <a:srgbClr val="000000"/>
                </a:solidFill>
                <a:ea typeface="ＭＳ Ｐゴシック" charset="-128"/>
              </a:endParaRPr>
            </a:p>
          </p:txBody>
        </p:sp>
        <p:sp>
          <p:nvSpPr>
            <p:cNvPr id="948250" name="Line 25"/>
            <p:cNvSpPr>
              <a:spLocks noChangeShapeType="1"/>
            </p:cNvSpPr>
            <p:nvPr/>
          </p:nvSpPr>
          <p:spPr bwMode="auto">
            <a:xfrm>
              <a:off x="2255" y="3135"/>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1" name="Line 26"/>
            <p:cNvSpPr>
              <a:spLocks noChangeShapeType="1"/>
            </p:cNvSpPr>
            <p:nvPr/>
          </p:nvSpPr>
          <p:spPr bwMode="auto">
            <a:xfrm>
              <a:off x="2255" y="1792"/>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2" name="Text Box 27"/>
            <p:cNvSpPr txBox="1">
              <a:spLocks noChangeArrowheads="1"/>
            </p:cNvSpPr>
            <p:nvPr/>
          </p:nvSpPr>
          <p:spPr bwMode="auto">
            <a:xfrm>
              <a:off x="2481"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¬FO(u,p)</a:t>
              </a:r>
              <a:endParaRPr lang="en-GB" altLang="en-US" sz="2400">
                <a:solidFill>
                  <a:srgbClr val="000000"/>
                </a:solidFill>
                <a:ea typeface="ＭＳ Ｐゴシック" charset="-128"/>
              </a:endParaRPr>
            </a:p>
          </p:txBody>
        </p:sp>
        <p:sp>
          <p:nvSpPr>
            <p:cNvPr id="948253" name="Line 28"/>
            <p:cNvSpPr>
              <a:spLocks noChangeShapeType="1"/>
            </p:cNvSpPr>
            <p:nvPr/>
          </p:nvSpPr>
          <p:spPr bwMode="auto">
            <a:xfrm>
              <a:off x="3047" y="1983"/>
              <a:ext cx="0" cy="27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4" name="Line 29"/>
            <p:cNvSpPr>
              <a:spLocks noChangeShapeType="1"/>
            </p:cNvSpPr>
            <p:nvPr/>
          </p:nvSpPr>
          <p:spPr bwMode="auto">
            <a:xfrm>
              <a:off x="3047" y="1983"/>
              <a:ext cx="0" cy="200"/>
            </a:xfrm>
            <a:prstGeom prst="line">
              <a:avLst/>
            </a:prstGeom>
            <a:noFill/>
            <a:ln w="28575">
              <a:solidFill>
                <a:srgbClr val="00FF00"/>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5" name="Line 30"/>
            <p:cNvSpPr>
              <a:spLocks noChangeShapeType="1"/>
            </p:cNvSpPr>
            <p:nvPr/>
          </p:nvSpPr>
          <p:spPr bwMode="auto">
            <a:xfrm>
              <a:off x="3047" y="2663"/>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6" name="Line 31"/>
            <p:cNvSpPr>
              <a:spLocks noChangeShapeType="1"/>
            </p:cNvSpPr>
            <p:nvPr/>
          </p:nvSpPr>
          <p:spPr bwMode="auto">
            <a:xfrm>
              <a:off x="3047" y="2663"/>
              <a:ext cx="0"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7" name="Text Box 32"/>
            <p:cNvSpPr txBox="1">
              <a:spLocks noChangeArrowheads="1"/>
            </p:cNvSpPr>
            <p:nvPr/>
          </p:nvSpPr>
          <p:spPr bwMode="auto">
            <a:xfrm>
              <a:off x="1125" y="210"/>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FO(p,c)</a:t>
              </a:r>
              <a:endParaRPr lang="en-GB" altLang="en-US" sz="2400">
                <a:solidFill>
                  <a:srgbClr val="000000"/>
                </a:solidFill>
                <a:ea typeface="ＭＳ Ｐゴシック" charset="-128"/>
              </a:endParaRPr>
            </a:p>
          </p:txBody>
        </p:sp>
        <p:sp>
          <p:nvSpPr>
            <p:cNvPr id="948258" name="Text Box 33"/>
            <p:cNvSpPr txBox="1">
              <a:spLocks noChangeArrowheads="1"/>
            </p:cNvSpPr>
            <p:nvPr/>
          </p:nvSpPr>
          <p:spPr bwMode="auto">
            <a:xfrm>
              <a:off x="2481" y="890"/>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FO(p,e)</a:t>
              </a:r>
              <a:endParaRPr lang="en-GB" altLang="en-US" sz="2400">
                <a:solidFill>
                  <a:srgbClr val="000000"/>
                </a:solidFill>
                <a:ea typeface="ＭＳ Ｐゴシック" charset="-128"/>
              </a:endParaRPr>
            </a:p>
          </p:txBody>
        </p:sp>
        <p:sp>
          <p:nvSpPr>
            <p:cNvPr id="948259" name="Line 34"/>
            <p:cNvSpPr>
              <a:spLocks noChangeShapeType="1"/>
            </p:cNvSpPr>
            <p:nvPr/>
          </p:nvSpPr>
          <p:spPr bwMode="auto">
            <a:xfrm>
              <a:off x="2255" y="1108"/>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0" name="Line 35"/>
            <p:cNvSpPr>
              <a:spLocks noChangeShapeType="1"/>
            </p:cNvSpPr>
            <p:nvPr/>
          </p:nvSpPr>
          <p:spPr bwMode="auto">
            <a:xfrm>
              <a:off x="3047" y="1299"/>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1" name="Line 36"/>
            <p:cNvSpPr>
              <a:spLocks noChangeShapeType="1"/>
            </p:cNvSpPr>
            <p:nvPr/>
          </p:nvSpPr>
          <p:spPr bwMode="auto">
            <a:xfrm>
              <a:off x="3047" y="1299"/>
              <a:ext cx="0" cy="20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2" name="Line 37"/>
            <p:cNvSpPr>
              <a:spLocks noChangeShapeType="1"/>
            </p:cNvSpPr>
            <p:nvPr/>
          </p:nvSpPr>
          <p:spPr bwMode="auto">
            <a:xfrm>
              <a:off x="2255" y="618"/>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3" name="Line 38"/>
            <p:cNvSpPr>
              <a:spLocks noChangeShapeType="1"/>
            </p:cNvSpPr>
            <p:nvPr/>
          </p:nvSpPr>
          <p:spPr bwMode="auto">
            <a:xfrm>
              <a:off x="2255" y="618"/>
              <a:ext cx="149" cy="181"/>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grpSp>
      <p:sp>
        <p:nvSpPr>
          <p:cNvPr id="948265" name="Line 40"/>
          <p:cNvSpPr>
            <a:spLocks noChangeShapeType="1"/>
          </p:cNvSpPr>
          <p:nvPr/>
        </p:nvSpPr>
        <p:spPr bwMode="auto">
          <a:xfrm flipH="1" flipV="1">
            <a:off x="3347863" y="5625244"/>
            <a:ext cx="2124237" cy="0"/>
          </a:xfrm>
          <a:prstGeom prst="line">
            <a:avLst/>
          </a:prstGeom>
          <a:noFill/>
          <a:ln w="38100" cap="sq">
            <a:solidFill>
              <a:srgbClr val="6699FF"/>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GB"/>
          </a:p>
        </p:txBody>
      </p:sp>
      <p:sp>
        <p:nvSpPr>
          <p:cNvPr id="44" name="Rectangle 39"/>
          <p:cNvSpPr txBox="1">
            <a:spLocks noChangeArrowheads="1"/>
          </p:cNvSpPr>
          <p:nvPr/>
        </p:nvSpPr>
        <p:spPr bwMode="auto">
          <a:xfrm>
            <a:off x="4140200" y="277813"/>
            <a:ext cx="4546600" cy="1350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altLang="en-US" sz="40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Hume’s Argument in the </a:t>
            </a:r>
            <a:r>
              <a:rPr kumimoji="0" lang="en-GB" altLang="en-US" sz="4000" b="0" i="1"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Enquiry</a:t>
            </a:r>
            <a:endParaRPr kumimoji="0" lang="en-GB" altLang="en-US" sz="40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5" name="Rectangle 41"/>
          <p:cNvSpPr>
            <a:spLocks noChangeArrowheads="1"/>
          </p:cNvSpPr>
          <p:nvPr/>
        </p:nvSpPr>
        <p:spPr bwMode="auto">
          <a:xfrm>
            <a:off x="5436096" y="4581128"/>
            <a:ext cx="3456384" cy="2052228"/>
          </a:xfrm>
          <a:prstGeom prst="rect">
            <a:avLst/>
          </a:prstGeom>
          <a:noFill/>
          <a:ln w="9525">
            <a:noFill/>
            <a:miter lim="800000"/>
            <a:headEnd/>
            <a:tailEnd/>
          </a:ln>
          <a:effectLst/>
        </p:spPr>
        <p:txBody>
          <a:bodyPr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eaLnBrk="1" hangingPunct="1"/>
            <a:r>
              <a:rPr lang="en-GB" altLang="en-US" sz="2400" dirty="0">
                <a:solidFill>
                  <a:srgbClr val="6699FF"/>
                </a:solidFill>
                <a:effectLst>
                  <a:outerShdw blurRad="38100" dist="38100" dir="2700000" algn="tl">
                    <a:srgbClr val="000000"/>
                  </a:outerShdw>
                </a:effectLst>
                <a:ea typeface="ＭＳ Ｐゴシック" charset="-128"/>
              </a:rPr>
              <a:t>Note that intuition and sensation are ruled out as a basis for UP (along with demonstration and probable reasoning)</a:t>
            </a:r>
          </a:p>
        </p:txBody>
      </p:sp>
    </p:spTree>
    <p:extLst>
      <p:ext uri="{BB962C8B-B14F-4D97-AF65-F5344CB8AC3E}">
        <p14:creationId xmlns:p14="http://schemas.microsoft.com/office/powerpoint/2010/main" val="1833369182"/>
      </p:ext>
    </p:extLst>
  </p:cSld>
  <p:clrMapOvr>
    <a:masterClrMapping/>
  </p:clrMapOvr>
  <p:transition spd="med">
    <p:cove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2A32A6-5C57-44D9-9396-ADC9A9B574F4}"/>
              </a:ext>
            </a:extLst>
          </p:cNvPr>
          <p:cNvSpPr>
            <a:spLocks noGrp="1"/>
          </p:cNvSpPr>
          <p:nvPr>
            <p:ph type="sldNum" sz="quarter" idx="10"/>
          </p:nvPr>
        </p:nvSpPr>
        <p:spPr/>
        <p:txBody>
          <a:bodyPr/>
          <a:lstStyle/>
          <a:p>
            <a:fld id="{C3714EA6-606C-41F0-AB77-A3D4EEAD7B4A}" type="slidenum">
              <a:rPr lang="en-US" altLang="en-US"/>
              <a:pPr/>
              <a:t>146</a:t>
            </a:fld>
            <a:endParaRPr lang="en-US" altLang="en-US"/>
          </a:p>
        </p:txBody>
      </p:sp>
      <p:sp>
        <p:nvSpPr>
          <p:cNvPr id="672770" name="Rectangle 2">
            <a:extLst>
              <a:ext uri="{FF2B5EF4-FFF2-40B4-BE49-F238E27FC236}">
                <a16:creationId xmlns:a16="http://schemas.microsoft.com/office/drawing/2014/main" id="{C8545F25-EFAD-4306-A482-AEC2737D06E1}"/>
              </a:ext>
            </a:extLst>
          </p:cNvPr>
          <p:cNvSpPr>
            <a:spLocks noGrp="1" noChangeArrowheads="1"/>
          </p:cNvSpPr>
          <p:nvPr>
            <p:ph type="title"/>
          </p:nvPr>
        </p:nvSpPr>
        <p:spPr>
          <a:xfrm>
            <a:off x="179512" y="152636"/>
            <a:ext cx="8748972" cy="774923"/>
          </a:xfrm>
        </p:spPr>
        <p:txBody>
          <a:bodyPr/>
          <a:lstStyle/>
          <a:p>
            <a:r>
              <a:rPr lang="en-GB" altLang="en-US"/>
              <a:t>“Sceptical Doubts …” (</a:t>
            </a:r>
            <a:r>
              <a:rPr lang="en-GB" altLang="en-US" i="1"/>
              <a:t>Enquiry</a:t>
            </a:r>
            <a:r>
              <a:rPr lang="en-GB" altLang="en-US"/>
              <a:t> 4)</a:t>
            </a:r>
          </a:p>
        </p:txBody>
      </p:sp>
      <p:sp>
        <p:nvSpPr>
          <p:cNvPr id="672771" name="Rectangle 3">
            <a:extLst>
              <a:ext uri="{FF2B5EF4-FFF2-40B4-BE49-F238E27FC236}">
                <a16:creationId xmlns:a16="http://schemas.microsoft.com/office/drawing/2014/main" id="{EB640B07-F5AE-47C1-B399-EDDDD89CF040}"/>
              </a:ext>
            </a:extLst>
          </p:cNvPr>
          <p:cNvSpPr>
            <a:spLocks noGrp="1" noChangeArrowheads="1"/>
          </p:cNvSpPr>
          <p:nvPr>
            <p:ph type="body" idx="1"/>
          </p:nvPr>
        </p:nvSpPr>
        <p:spPr>
          <a:xfrm>
            <a:off x="683567" y="1160748"/>
            <a:ext cx="7992119" cy="5472608"/>
          </a:xfrm>
        </p:spPr>
        <p:txBody>
          <a:bodyPr/>
          <a:lstStyle/>
          <a:p>
            <a:r>
              <a:rPr lang="en-GB" altLang="en-US" sz="3000"/>
              <a:t>Recall Hume’s 1745 statement:</a:t>
            </a:r>
          </a:p>
          <a:p>
            <a:pPr marL="857250" lvl="2" indent="0">
              <a:buNone/>
            </a:pPr>
            <a:r>
              <a:rPr lang="en-GB" altLang="en-US" sz="2600"/>
              <a:t>“It is common for Philosophers to distinguish the Kinds of Evidence into </a:t>
            </a:r>
            <a:r>
              <a:rPr lang="en-GB" altLang="en-US" sz="2600" i="1">
                <a:solidFill>
                  <a:srgbClr val="FF9999"/>
                </a:solidFill>
              </a:rPr>
              <a:t>intuitive</a:t>
            </a:r>
            <a:r>
              <a:rPr lang="en-GB" altLang="en-US" sz="2600"/>
              <a:t>, </a:t>
            </a:r>
            <a:r>
              <a:rPr lang="en-GB" altLang="en-US" sz="2600" i="1">
                <a:solidFill>
                  <a:srgbClr val="FF9999"/>
                </a:solidFill>
              </a:rPr>
              <a:t>demonstrative</a:t>
            </a:r>
            <a:r>
              <a:rPr lang="en-GB" altLang="en-US" sz="2600"/>
              <a:t>, </a:t>
            </a:r>
            <a:r>
              <a:rPr lang="en-GB" altLang="en-US" sz="2600" i="1">
                <a:solidFill>
                  <a:srgbClr val="FF9999"/>
                </a:solidFill>
              </a:rPr>
              <a:t>sensible</a:t>
            </a:r>
            <a:r>
              <a:rPr lang="en-GB" altLang="en-US" sz="2600"/>
              <a:t>, </a:t>
            </a:r>
            <a:r>
              <a:rPr lang="en-GB" altLang="en-US" sz="2600" i="1"/>
              <a:t>and </a:t>
            </a:r>
            <a:r>
              <a:rPr lang="en-GB" altLang="en-US" sz="2600" i="1">
                <a:solidFill>
                  <a:srgbClr val="FF9999"/>
                </a:solidFill>
              </a:rPr>
              <a:t>moral</a:t>
            </a:r>
            <a:r>
              <a:rPr lang="en-GB" altLang="en-US" sz="2600" i="1"/>
              <a:t>”</a:t>
            </a:r>
            <a:r>
              <a:rPr lang="en-GB" altLang="en-US" sz="2600"/>
              <a:t>.</a:t>
            </a:r>
          </a:p>
          <a:p>
            <a:pPr>
              <a:spcBef>
                <a:spcPts val="1200"/>
              </a:spcBef>
            </a:pPr>
            <a:r>
              <a:rPr lang="en-GB" altLang="en-US" sz="3000"/>
              <a:t>His argument in the </a:t>
            </a:r>
            <a:r>
              <a:rPr lang="en-GB" altLang="en-US" sz="3000" i="1"/>
              <a:t>Enquiry</a:t>
            </a:r>
            <a:r>
              <a:rPr lang="en-GB" altLang="en-US" sz="3000"/>
              <a:t>:</a:t>
            </a:r>
          </a:p>
          <a:p>
            <a:pPr lvl="1"/>
            <a:r>
              <a:rPr lang="en-GB" altLang="en-US" sz="2600"/>
              <a:t>Starts by showing that all factual inference is founded on the Uniformity Principle;</a:t>
            </a:r>
          </a:p>
          <a:p>
            <a:pPr lvl="1"/>
            <a:r>
              <a:rPr lang="en-GB" altLang="en-US" sz="2600"/>
              <a:t>Then goes on to undermine all four possible evidential foundations for UP;</a:t>
            </a:r>
          </a:p>
          <a:p>
            <a:pPr lvl="1"/>
            <a:r>
              <a:rPr lang="en-GB" altLang="en-US" sz="2600"/>
              <a:t>This looks very much like a sceptical strategy, as the title of the section suggests (in contrast to the </a:t>
            </a:r>
            <a:r>
              <a:rPr lang="en-GB" altLang="en-US" sz="2600" i="1"/>
              <a:t>Treatise</a:t>
            </a:r>
            <a:r>
              <a:rPr lang="en-GB" altLang="en-US" sz="2600"/>
              <a:t>, which evinces no such intent).</a:t>
            </a:r>
          </a:p>
        </p:txBody>
      </p:sp>
    </p:spTree>
    <p:extLst>
      <p:ext uri="{BB962C8B-B14F-4D97-AF65-F5344CB8AC3E}">
        <p14:creationId xmlns:p14="http://schemas.microsoft.com/office/powerpoint/2010/main" val="1135656169"/>
      </p:ext>
    </p:extLst>
  </p:cSld>
  <p:clrMapOvr>
    <a:masterClrMapping/>
  </p:clrMapOvr>
  <p:transition spd="med">
    <p:cove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A3585D9-926B-4219-97C8-BE3A9D8B08C6}" type="slidenum">
              <a:rPr lang="en-US" altLang="en-US"/>
              <a:pPr/>
              <a:t>147</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2E3618F-7ED2-4BB5-A273-F895C869CACB}" type="slidenum">
              <a:rPr lang="en-US" altLang="en-US" sz="1600">
                <a:effectLst>
                  <a:outerShdw blurRad="38100" dist="38100" dir="2700000" algn="tl">
                    <a:srgbClr val="000000"/>
                  </a:outerShdw>
                </a:effectLst>
                <a:ea typeface="ＭＳ Ｐゴシック" charset="-128"/>
              </a:rPr>
              <a:pPr eaLnBrk="1" hangingPunct="1"/>
              <a:t>147</a:t>
            </a:fld>
            <a:endParaRPr lang="en-US" altLang="en-US" sz="1600">
              <a:effectLst>
                <a:outerShdw blurRad="38100" dist="38100" dir="2700000" algn="tl">
                  <a:srgbClr val="000000"/>
                </a:outerShdw>
              </a:effectLst>
              <a:ea typeface="ＭＳ Ｐゴシック" charset="-128"/>
            </a:endParaRPr>
          </a:p>
        </p:txBody>
      </p:sp>
      <p:sp>
        <p:nvSpPr>
          <p:cNvPr id="886786" name="Rectangle 2"/>
          <p:cNvSpPr>
            <a:spLocks noGrp="1" noChangeArrowheads="1"/>
          </p:cNvSpPr>
          <p:nvPr>
            <p:ph type="title" idx="4294967295"/>
          </p:nvPr>
        </p:nvSpPr>
        <p:spPr>
          <a:xfrm>
            <a:off x="457200" y="260648"/>
            <a:ext cx="8229600" cy="702915"/>
          </a:xfrm>
        </p:spPr>
        <p:txBody>
          <a:bodyPr/>
          <a:lstStyle/>
          <a:p>
            <a:r>
              <a:rPr lang="en-GB" altLang="en-US" dirty="0"/>
              <a:t>The “Sceptical” Conclusion</a:t>
            </a:r>
            <a:endParaRPr lang="en-US" altLang="en-US" dirty="0"/>
          </a:p>
        </p:txBody>
      </p:sp>
      <p:sp>
        <p:nvSpPr>
          <p:cNvPr id="886787" name="Rectangle 3"/>
          <p:cNvSpPr>
            <a:spLocks noGrp="1" noChangeArrowheads="1"/>
          </p:cNvSpPr>
          <p:nvPr>
            <p:ph type="body" idx="4294967295"/>
          </p:nvPr>
        </p:nvSpPr>
        <p:spPr>
          <a:xfrm>
            <a:off x="108012" y="1268760"/>
            <a:ext cx="8748464" cy="5436604"/>
          </a:xfrm>
        </p:spPr>
        <p:txBody>
          <a:bodyPr/>
          <a:lstStyle/>
          <a:p>
            <a:pPr lvl="1">
              <a:buFontTx/>
              <a:buNone/>
            </a:pPr>
            <a:r>
              <a:rPr lang="en-GB" altLang="en-US" sz="2400" dirty="0"/>
              <a:t>	“even after experience has </a:t>
            </a:r>
            <a:r>
              <a:rPr lang="en-GB" altLang="en-US" sz="2400" dirty="0" err="1"/>
              <a:t>inform’d</a:t>
            </a:r>
            <a:r>
              <a:rPr lang="en-GB" altLang="en-US" sz="2400" dirty="0"/>
              <a:t> us of [causal]</a:t>
            </a:r>
            <a:r>
              <a:rPr lang="en-GB" altLang="en-US" sz="2400" i="1" dirty="0"/>
              <a:t> constant conjunction</a:t>
            </a:r>
            <a:r>
              <a:rPr lang="en-GB" altLang="en-US" sz="2400" dirty="0"/>
              <a:t>, ’tis impossible for us to satisfy ourselves by our reason, why we </a:t>
            </a:r>
            <a:r>
              <a:rPr lang="en-GB" altLang="en-US" sz="2400" dirty="0" err="1"/>
              <a:t>shou’d</a:t>
            </a:r>
            <a:r>
              <a:rPr lang="en-GB" altLang="en-US" sz="2400" dirty="0"/>
              <a:t> extend that experience beyond those particular instances, which have fallen under our observation.”  (</a:t>
            </a:r>
            <a:r>
              <a:rPr lang="en-GB" altLang="en-US" sz="2400" i="1" dirty="0"/>
              <a:t>T</a:t>
            </a:r>
            <a:r>
              <a:rPr lang="en-GB" altLang="en-US" sz="2400" dirty="0"/>
              <a:t> 1.3.6.11, cf. 1.3.12.20)</a:t>
            </a:r>
          </a:p>
          <a:p>
            <a:pPr lvl="1">
              <a:spcBef>
                <a:spcPts val="1500"/>
              </a:spcBef>
              <a:buFontTx/>
              <a:buNone/>
            </a:pPr>
            <a:r>
              <a:rPr lang="en-GB" altLang="en-US" sz="2400" dirty="0"/>
              <a:t>	“even after we have experience of the operations of cause and effect, our conclusions from that experience are </a:t>
            </a:r>
            <a:r>
              <a:rPr lang="en-GB" altLang="en-US" sz="2400" i="1" dirty="0"/>
              <a:t>not</a:t>
            </a:r>
            <a:r>
              <a:rPr lang="en-GB" altLang="en-US" sz="2400" dirty="0"/>
              <a:t> founded on reasoning, or any process of the understanding” (</a:t>
            </a:r>
            <a:r>
              <a:rPr lang="en-GB" altLang="en-US" sz="2400" i="1" dirty="0"/>
              <a:t>E</a:t>
            </a:r>
            <a:r>
              <a:rPr lang="en-GB" altLang="en-US" sz="2400" dirty="0"/>
              <a:t> 4.15)</a:t>
            </a:r>
          </a:p>
          <a:p>
            <a:pPr lvl="1">
              <a:spcBef>
                <a:spcPts val="1500"/>
              </a:spcBef>
              <a:buFontTx/>
              <a:buNone/>
            </a:pPr>
            <a:r>
              <a:rPr lang="en-GB" altLang="en-US" sz="2400" dirty="0"/>
              <a:t>	“in all </a:t>
            </a:r>
            <a:r>
              <a:rPr lang="en-GB" altLang="en-US" sz="2400" dirty="0" err="1"/>
              <a:t>reasonings</a:t>
            </a:r>
            <a:r>
              <a:rPr lang="en-GB" altLang="en-US" sz="2400" dirty="0"/>
              <a:t> from experience, there is a step taken by the mind, which is not supported by any argument or process of the understanding” (</a:t>
            </a:r>
            <a:r>
              <a:rPr lang="en-GB" altLang="en-US" sz="2400" i="1" dirty="0"/>
              <a:t>E</a:t>
            </a:r>
            <a:r>
              <a:rPr lang="en-GB" altLang="en-US" sz="2400" dirty="0"/>
              <a:t> 5.2)</a:t>
            </a:r>
            <a:endParaRPr lang="en-US" altLang="en-US" sz="2400" dirty="0"/>
          </a:p>
        </p:txBody>
      </p:sp>
    </p:spTree>
    <p:extLst>
      <p:ext uri="{BB962C8B-B14F-4D97-AF65-F5344CB8AC3E}">
        <p14:creationId xmlns:p14="http://schemas.microsoft.com/office/powerpoint/2010/main" val="3566915250"/>
      </p:ext>
    </p:extLst>
  </p:cSld>
  <p:clrMapOvr>
    <a:masterClrMapping/>
  </p:clrMapOvr>
  <p:transition spd="med">
    <p:cove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148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148</a:t>
            </a:fld>
            <a:endParaRPr lang="en-US" sz="1600">
              <a:effectLst>
                <a:outerShdw blurRad="38100" dist="38100" dir="2700000" algn="tl">
                  <a:srgbClr val="000000"/>
                </a:outerShdw>
              </a:effectLst>
              <a:ea typeface="ＭＳ Ｐゴシック" charset="-128"/>
            </a:endParaRPr>
          </a:p>
        </p:txBody>
      </p:sp>
      <p:sp>
        <p:nvSpPr>
          <p:cNvPr id="854018" name="Rectangle 2"/>
          <p:cNvSpPr>
            <a:spLocks noGrp="1" noChangeArrowheads="1"/>
          </p:cNvSpPr>
          <p:nvPr>
            <p:ph type="title" idx="4294967295"/>
          </p:nvPr>
        </p:nvSpPr>
        <p:spPr>
          <a:xfrm>
            <a:off x="143508" y="188640"/>
            <a:ext cx="8892988" cy="738919"/>
          </a:xfrm>
        </p:spPr>
        <p:txBody>
          <a:bodyPr/>
          <a:lstStyle/>
          <a:p>
            <a:r>
              <a:rPr lang="en-GB" sz="4000" dirty="0"/>
              <a:t>Epistemology, or Cognitive Science?</a:t>
            </a:r>
          </a:p>
        </p:txBody>
      </p:sp>
      <p:sp>
        <p:nvSpPr>
          <p:cNvPr id="854019" name="Rectangle 3"/>
          <p:cNvSpPr>
            <a:spLocks noGrp="1" noChangeArrowheads="1"/>
          </p:cNvSpPr>
          <p:nvPr>
            <p:ph type="body" idx="4294967295"/>
          </p:nvPr>
        </p:nvSpPr>
        <p:spPr>
          <a:xfrm>
            <a:off x="395537" y="1160749"/>
            <a:ext cx="8640960" cy="5605176"/>
          </a:xfrm>
        </p:spPr>
        <p:txBody>
          <a:bodyPr/>
          <a:lstStyle/>
          <a:p>
            <a:pPr>
              <a:spcBef>
                <a:spcPct val="40000"/>
              </a:spcBef>
            </a:pPr>
            <a:r>
              <a:rPr lang="en-GB" sz="2800"/>
              <a:t>Does Hume view </a:t>
            </a:r>
            <a:r>
              <a:rPr lang="en-GB" sz="2800" dirty="0"/>
              <a:t>his discussion of induction, and its upshot, as being </a:t>
            </a:r>
            <a:r>
              <a:rPr lang="en-GB" sz="2800" i="1" dirty="0"/>
              <a:t>epistemological</a:t>
            </a:r>
            <a:r>
              <a:rPr lang="en-GB" sz="2800" dirty="0"/>
              <a:t> (</a:t>
            </a:r>
            <a:r>
              <a:rPr lang="en-GB" sz="2800"/>
              <a:t>concerning the possibility of good reasons for inductive belief</a:t>
            </a:r>
            <a:r>
              <a:rPr lang="en-GB" sz="2800" dirty="0"/>
              <a:t>) or </a:t>
            </a:r>
            <a:r>
              <a:rPr lang="en-GB" sz="2800" i="1" dirty="0"/>
              <a:t>psychological</a:t>
            </a:r>
            <a:r>
              <a:rPr lang="en-GB" sz="2800" dirty="0"/>
              <a:t> (concerning how our mind </a:t>
            </a:r>
            <a:r>
              <a:rPr lang="en-GB" sz="2800"/>
              <a:t>works)?</a:t>
            </a:r>
            <a:endParaRPr lang="en-GB" sz="2800" dirty="0"/>
          </a:p>
          <a:p>
            <a:pPr>
              <a:spcBef>
                <a:spcPct val="40000"/>
              </a:spcBef>
            </a:pPr>
            <a:r>
              <a:rPr lang="en-GB" sz="2800" dirty="0"/>
              <a:t>The plausible answer here is: </a:t>
            </a:r>
            <a:r>
              <a:rPr lang="en-GB" sz="2800" i="1" dirty="0"/>
              <a:t>“both!”:</a:t>
            </a:r>
          </a:p>
          <a:p>
            <a:pPr lvl="1">
              <a:spcBef>
                <a:spcPct val="40000"/>
              </a:spcBef>
            </a:pPr>
            <a:r>
              <a:rPr lang="en-GB" sz="2500"/>
              <a:t>Hume does indeed draw </a:t>
            </a:r>
            <a:r>
              <a:rPr lang="en-GB" sz="2500" dirty="0"/>
              <a:t>conclusions about how our mind works in making </a:t>
            </a:r>
            <a:r>
              <a:rPr lang="en-GB" sz="2500"/>
              <a:t>inductive inferences.</a:t>
            </a:r>
            <a:endParaRPr lang="en-GB" sz="2500" dirty="0"/>
          </a:p>
          <a:p>
            <a:pPr lvl="1">
              <a:spcBef>
                <a:spcPct val="40000"/>
              </a:spcBef>
            </a:pPr>
            <a:r>
              <a:rPr lang="en-GB" sz="2500" dirty="0"/>
              <a:t>But his </a:t>
            </a:r>
            <a:r>
              <a:rPr lang="en-GB" sz="2500"/>
              <a:t>argument proceeds </a:t>
            </a:r>
            <a:r>
              <a:rPr lang="en-GB" sz="2500" dirty="0"/>
              <a:t>by </a:t>
            </a:r>
            <a:r>
              <a:rPr lang="en-GB" sz="2500" i="1" u="sng" dirty="0"/>
              <a:t>ruling out</a:t>
            </a:r>
            <a:r>
              <a:rPr lang="en-GB" sz="2500" dirty="0"/>
              <a:t> the competing hypothesis that we suppose continuing uniformity on the basis of having good evidence for it</a:t>
            </a:r>
            <a:r>
              <a:rPr lang="en-GB" sz="2500"/>
              <a:t>.  It shows that </a:t>
            </a:r>
            <a:r>
              <a:rPr lang="en-GB" sz="2500" i="1"/>
              <a:t>we do not in fact </a:t>
            </a:r>
            <a:r>
              <a:rPr lang="en-GB" sz="2500"/>
              <a:t>base our inferences on “reason”, because </a:t>
            </a:r>
            <a:r>
              <a:rPr lang="en-GB" sz="2500" i="1"/>
              <a:t>it would be impossible for us to do so</a:t>
            </a:r>
            <a:r>
              <a:rPr lang="en-GB" sz="2500"/>
              <a:t>.</a:t>
            </a:r>
            <a:endParaRPr lang="en-GB" sz="2500" dirty="0"/>
          </a:p>
        </p:txBody>
      </p:sp>
    </p:spTree>
    <p:extLst>
      <p:ext uri="{BB962C8B-B14F-4D97-AF65-F5344CB8AC3E}">
        <p14:creationId xmlns:p14="http://schemas.microsoft.com/office/powerpoint/2010/main" val="410054623"/>
      </p:ext>
    </p:extLst>
  </p:cSld>
  <p:clrMapOvr>
    <a:masterClrMapping/>
  </p:clrMapOvr>
  <p:transition spd="med">
    <p:cove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149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149</a:t>
            </a:fld>
            <a:endParaRPr lang="en-US" sz="1600">
              <a:effectLst>
                <a:outerShdw blurRad="38100" dist="38100" dir="2700000" algn="tl">
                  <a:srgbClr val="000000"/>
                </a:outerShdw>
              </a:effectLst>
              <a:ea typeface="ＭＳ Ｐゴシック" charset="-128"/>
            </a:endParaRPr>
          </a:p>
        </p:txBody>
      </p:sp>
      <p:sp>
        <p:nvSpPr>
          <p:cNvPr id="854018" name="Rectangle 2"/>
          <p:cNvSpPr>
            <a:spLocks noGrp="1" noChangeArrowheads="1"/>
          </p:cNvSpPr>
          <p:nvPr>
            <p:ph type="title" idx="4294967295"/>
          </p:nvPr>
        </p:nvSpPr>
        <p:spPr>
          <a:xfrm>
            <a:off x="143508" y="188640"/>
            <a:ext cx="8892988" cy="738919"/>
          </a:xfrm>
        </p:spPr>
        <p:txBody>
          <a:bodyPr/>
          <a:lstStyle/>
          <a:p>
            <a:r>
              <a:rPr lang="en-GB" sz="4000"/>
              <a:t>But Is Hume Himself Sceptical?</a:t>
            </a:r>
            <a:endParaRPr lang="en-GB" sz="4000" dirty="0"/>
          </a:p>
        </p:txBody>
      </p:sp>
      <p:sp>
        <p:nvSpPr>
          <p:cNvPr id="854019" name="Rectangle 3"/>
          <p:cNvSpPr>
            <a:spLocks noGrp="1" noChangeArrowheads="1"/>
          </p:cNvSpPr>
          <p:nvPr>
            <p:ph type="body" idx="4294967295"/>
          </p:nvPr>
        </p:nvSpPr>
        <p:spPr>
          <a:xfrm>
            <a:off x="611560" y="1124744"/>
            <a:ext cx="8136904" cy="5508611"/>
          </a:xfrm>
        </p:spPr>
        <p:txBody>
          <a:bodyPr/>
          <a:lstStyle/>
          <a:p>
            <a:pPr>
              <a:spcBef>
                <a:spcPct val="40000"/>
              </a:spcBef>
            </a:pPr>
            <a:r>
              <a:rPr lang="en-GB" sz="2800"/>
              <a:t>In the final section of the </a:t>
            </a:r>
            <a:r>
              <a:rPr lang="en-GB" sz="2800" i="1"/>
              <a:t>Enquiry</a:t>
            </a:r>
            <a:r>
              <a:rPr lang="en-GB" sz="2800"/>
              <a:t>, Hume revisits his argument of Section 4, apparently putting it in the mouth of “the sceptic”:</a:t>
            </a:r>
          </a:p>
          <a:p>
            <a:pPr marL="857250" lvl="2" indent="0">
              <a:spcBef>
                <a:spcPct val="40000"/>
              </a:spcBef>
              <a:buNone/>
            </a:pPr>
            <a:r>
              <a:rPr lang="en-US" sz="2600"/>
              <a:t>“The sceptic … seems to have ample matter of triumph; while he justly insists … that we have no argument to convince us</a:t>
            </a:r>
            <a:r>
              <a:rPr lang="en-GB" sz="2600"/>
              <a:t>” of UP  (</a:t>
            </a:r>
            <a:r>
              <a:rPr lang="en-GB" sz="2600" i="1"/>
              <a:t>E</a:t>
            </a:r>
            <a:r>
              <a:rPr lang="en-GB" sz="2600"/>
              <a:t> 12.22)</a:t>
            </a:r>
            <a:endParaRPr lang="en-GB" sz="2600" dirty="0"/>
          </a:p>
          <a:p>
            <a:pPr>
              <a:spcBef>
                <a:spcPct val="40000"/>
              </a:spcBef>
            </a:pPr>
            <a:r>
              <a:rPr lang="en-GB" sz="2800"/>
              <a:t>Hume then (at </a:t>
            </a:r>
            <a:r>
              <a:rPr lang="en-GB" sz="2800" i="1"/>
              <a:t>E</a:t>
            </a:r>
            <a:r>
              <a:rPr lang="en-GB" sz="2800"/>
              <a:t> 12.23) goes on to </a:t>
            </a:r>
            <a:r>
              <a:rPr lang="en-GB" sz="2800" i="1"/>
              <a:t>answer</a:t>
            </a:r>
            <a:r>
              <a:rPr lang="en-GB" sz="2800"/>
              <a:t> the sceptic, suggesting that his extreme doubts are pointless, and ultimately advocating (in the final Part 3 of Section 12) a form of “mitigated scepticism” which looks rather like scientifically informed common sense.</a:t>
            </a:r>
            <a:endParaRPr lang="en-GB" sz="2800" dirty="0"/>
          </a:p>
        </p:txBody>
      </p:sp>
    </p:spTree>
    <p:extLst>
      <p:ext uri="{BB962C8B-B14F-4D97-AF65-F5344CB8AC3E}">
        <p14:creationId xmlns:p14="http://schemas.microsoft.com/office/powerpoint/2010/main" val="3046977919"/>
      </p:ext>
    </p:extLst>
  </p:cSld>
  <p:clrMapOvr>
    <a:masterClrMapping/>
  </p:clrMapOvr>
  <p:transition spd="med">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CDB8E15-8121-41DA-B1FB-A90CD185AA92}" type="slidenum">
              <a:rPr lang="en-US"/>
              <a:pPr/>
              <a:t>15</a:t>
            </a:fld>
            <a:endParaRPr lang="en-US"/>
          </a:p>
        </p:txBody>
      </p:sp>
      <p:sp>
        <p:nvSpPr>
          <p:cNvPr id="849922" name="Rectangle 2"/>
          <p:cNvSpPr>
            <a:spLocks noGrp="1" noChangeArrowheads="1"/>
          </p:cNvSpPr>
          <p:nvPr>
            <p:ph type="title"/>
          </p:nvPr>
        </p:nvSpPr>
        <p:spPr>
          <a:xfrm>
            <a:off x="457200" y="188641"/>
            <a:ext cx="8229600" cy="720080"/>
          </a:xfrm>
        </p:spPr>
        <p:txBody>
          <a:bodyPr/>
          <a:lstStyle/>
          <a:p>
            <a:r>
              <a:rPr lang="en-GB"/>
              <a:t>Humean Ideas </a:t>
            </a:r>
            <a:r>
              <a:rPr lang="en-GB" dirty="0"/>
              <a:t>and Impressions</a:t>
            </a:r>
          </a:p>
        </p:txBody>
      </p:sp>
      <p:sp>
        <p:nvSpPr>
          <p:cNvPr id="849923" name="Rectangle 3"/>
          <p:cNvSpPr>
            <a:spLocks noGrp="1" noChangeArrowheads="1"/>
          </p:cNvSpPr>
          <p:nvPr>
            <p:ph type="body" idx="1"/>
          </p:nvPr>
        </p:nvSpPr>
        <p:spPr>
          <a:xfrm>
            <a:off x="457200" y="1160748"/>
            <a:ext cx="8327268" cy="5472608"/>
          </a:xfrm>
        </p:spPr>
        <p:txBody>
          <a:bodyPr/>
          <a:lstStyle/>
          <a:p>
            <a:r>
              <a:rPr lang="en-GB"/>
              <a:t>Hume considers </a:t>
            </a:r>
            <a:r>
              <a:rPr lang="en-GB" dirty="0"/>
              <a:t>Locke’s </a:t>
            </a:r>
            <a:r>
              <a:rPr lang="en-GB"/>
              <a:t>usage  of “idea” </a:t>
            </a:r>
            <a:r>
              <a:rPr lang="en-GB" dirty="0"/>
              <a:t>too broad, </a:t>
            </a:r>
            <a:r>
              <a:rPr lang="en-GB"/>
              <a:t>so adopts </a:t>
            </a:r>
            <a:r>
              <a:rPr lang="en-GB" dirty="0"/>
              <a:t>different terminology:</a:t>
            </a:r>
          </a:p>
          <a:p>
            <a:pPr lvl="1">
              <a:spcBef>
                <a:spcPts val="1200"/>
              </a:spcBef>
            </a:pPr>
            <a:r>
              <a:rPr lang="en-GB" dirty="0"/>
              <a:t>An </a:t>
            </a:r>
            <a:r>
              <a:rPr lang="en-GB" i="1" dirty="0">
                <a:solidFill>
                  <a:srgbClr val="FF7C80"/>
                </a:solidFill>
              </a:rPr>
              <a:t>impression</a:t>
            </a:r>
            <a:r>
              <a:rPr lang="en-GB" dirty="0"/>
              <a:t> is a </a:t>
            </a:r>
            <a:r>
              <a:rPr lang="en-GB" i="1" dirty="0">
                <a:solidFill>
                  <a:srgbClr val="FF7C80"/>
                </a:solidFill>
              </a:rPr>
              <a:t>sensation</a:t>
            </a:r>
            <a:r>
              <a:rPr lang="en-GB" dirty="0"/>
              <a:t> (e.g. from seeing a blue sky, smelling a flower, or physical pain) or a </a:t>
            </a:r>
            <a:r>
              <a:rPr lang="en-GB" i="1" dirty="0">
                <a:solidFill>
                  <a:srgbClr val="FF7C80"/>
                </a:solidFill>
              </a:rPr>
              <a:t>feeling</a:t>
            </a:r>
            <a:r>
              <a:rPr lang="en-GB" dirty="0"/>
              <a:t> (e.g. anger, desire, disapproval, envy, fear, love, or pride);</a:t>
            </a:r>
          </a:p>
          <a:p>
            <a:pPr lvl="1">
              <a:spcBef>
                <a:spcPts val="1200"/>
              </a:spcBef>
            </a:pPr>
            <a:r>
              <a:rPr lang="en-GB" dirty="0"/>
              <a:t>An </a:t>
            </a:r>
            <a:r>
              <a:rPr lang="en-GB" i="1" dirty="0">
                <a:solidFill>
                  <a:srgbClr val="FF7C80"/>
                </a:solidFill>
              </a:rPr>
              <a:t>idea</a:t>
            </a:r>
            <a:r>
              <a:rPr lang="en-GB" dirty="0"/>
              <a:t> is a </a:t>
            </a:r>
            <a:r>
              <a:rPr lang="en-GB" i="1" dirty="0">
                <a:solidFill>
                  <a:srgbClr val="FF7C80"/>
                </a:solidFill>
              </a:rPr>
              <a:t>thought</a:t>
            </a:r>
            <a:r>
              <a:rPr lang="en-GB" dirty="0"/>
              <a:t> (e.g. about the sky, or about a pain, or about the existence of God);</a:t>
            </a:r>
          </a:p>
          <a:p>
            <a:pPr lvl="1">
              <a:spcBef>
                <a:spcPts val="1200"/>
              </a:spcBef>
            </a:pPr>
            <a:r>
              <a:rPr lang="en-GB" dirty="0"/>
              <a:t>A </a:t>
            </a:r>
            <a:r>
              <a:rPr lang="en-GB" i="1" dirty="0">
                <a:solidFill>
                  <a:srgbClr val="FF7C80"/>
                </a:solidFill>
              </a:rPr>
              <a:t>perception</a:t>
            </a:r>
            <a:r>
              <a:rPr lang="en-GB" dirty="0"/>
              <a:t> is either an </a:t>
            </a:r>
            <a:r>
              <a:rPr lang="en-GB" i="1" dirty="0"/>
              <a:t>impression</a:t>
            </a:r>
            <a:r>
              <a:rPr lang="en-GB" dirty="0"/>
              <a:t> or an </a:t>
            </a:r>
            <a:r>
              <a:rPr lang="en-GB" i="1" dirty="0"/>
              <a:t>idea</a:t>
            </a:r>
            <a:r>
              <a:rPr lang="en-GB" dirty="0"/>
              <a:t>.  (So Hume uses the word </a:t>
            </a:r>
            <a:r>
              <a:rPr lang="en-GB" i="1" dirty="0"/>
              <a:t>perception</a:t>
            </a:r>
            <a:r>
              <a:rPr lang="en-GB" dirty="0"/>
              <a:t> to cover everything that Locke calls an </a:t>
            </a:r>
            <a:r>
              <a:rPr lang="en-GB" i="1" dirty="0"/>
              <a:t>idea</a:t>
            </a:r>
            <a:r>
              <a:rPr lang="en-GB" dirty="0"/>
              <a:t>.)</a:t>
            </a:r>
          </a:p>
        </p:txBody>
      </p:sp>
    </p:spTree>
    <p:extLst>
      <p:ext uri="{BB962C8B-B14F-4D97-AF65-F5344CB8AC3E}">
        <p14:creationId xmlns:p14="http://schemas.microsoft.com/office/powerpoint/2010/main" val="640449771"/>
      </p:ext>
    </p:extLst>
  </p:cSld>
  <p:clrMapOvr>
    <a:masterClrMapping/>
  </p:clrMapOvr>
  <p:transition spd="med">
    <p:cove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150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150</a:t>
            </a:fld>
            <a:endParaRPr lang="en-US" sz="1600">
              <a:effectLst>
                <a:outerShdw blurRad="38100" dist="38100" dir="2700000" algn="tl">
                  <a:srgbClr val="000000"/>
                </a:outerShdw>
              </a:effectLst>
              <a:ea typeface="ＭＳ Ｐゴシック" charset="-128"/>
            </a:endParaRPr>
          </a:p>
        </p:txBody>
      </p:sp>
      <p:sp>
        <p:nvSpPr>
          <p:cNvPr id="854019" name="Rectangle 3"/>
          <p:cNvSpPr>
            <a:spLocks noGrp="1" noChangeArrowheads="1"/>
          </p:cNvSpPr>
          <p:nvPr>
            <p:ph type="body" idx="4294967295"/>
          </p:nvPr>
        </p:nvSpPr>
        <p:spPr>
          <a:xfrm>
            <a:off x="647564" y="260648"/>
            <a:ext cx="8172908" cy="6372707"/>
          </a:xfrm>
        </p:spPr>
        <p:txBody>
          <a:bodyPr/>
          <a:lstStyle/>
          <a:p>
            <a:pPr>
              <a:spcBef>
                <a:spcPct val="40000"/>
              </a:spcBef>
            </a:pPr>
            <a:r>
              <a:rPr lang="en-GB" sz="2800"/>
              <a:t>Summarising “the sceptic’s” argument:</a:t>
            </a:r>
          </a:p>
          <a:p>
            <a:pPr marL="914400" lvl="1" indent="-457200">
              <a:spcBef>
                <a:spcPct val="40000"/>
              </a:spcBef>
              <a:buFont typeface="+mj-lt"/>
              <a:buAutoNum type="arabicPeriod"/>
            </a:pPr>
            <a:r>
              <a:rPr lang="en-GB" sz="2600"/>
              <a:t>All inference to the unobserved depends on UP.</a:t>
            </a:r>
          </a:p>
          <a:p>
            <a:pPr marL="914400" lvl="1" indent="-457200">
              <a:spcBef>
                <a:spcPct val="40000"/>
              </a:spcBef>
              <a:buFont typeface="+mj-lt"/>
              <a:buAutoNum type="arabicPeriod"/>
            </a:pPr>
            <a:r>
              <a:rPr lang="en-GB" sz="2600"/>
              <a:t>UP cannot be given any independent</a:t>
            </a:r>
            <a:br>
              <a:rPr lang="en-GB" sz="2600"/>
            </a:br>
            <a:r>
              <a:rPr lang="en-GB" sz="2600"/>
              <a:t>(e.g. non-circular) epistemological foundation.</a:t>
            </a:r>
          </a:p>
          <a:p>
            <a:pPr lvl="1">
              <a:spcBef>
                <a:spcPct val="40000"/>
              </a:spcBef>
              <a:buFont typeface="Times New Roman" panose="02020603050405020304" pitchFamily="18" charset="0"/>
              <a:buChar char="⸫"/>
            </a:pPr>
            <a:r>
              <a:rPr lang="en-GB" sz="2600"/>
              <a:t>	We should give up inference to the unobserved.</a:t>
            </a:r>
            <a:endParaRPr lang="en-GB" sz="3000"/>
          </a:p>
          <a:p>
            <a:pPr>
              <a:spcBef>
                <a:spcPts val="1800"/>
              </a:spcBef>
            </a:pPr>
            <a:r>
              <a:rPr lang="en-GB" sz="2800"/>
              <a:t>This way of arguing emphasises the sceptical premise 2, but Hume’s response to “the sceptic” implicitly emphasises instead premise 1:</a:t>
            </a:r>
          </a:p>
          <a:p>
            <a:pPr marL="914400" lvl="1" indent="-457200">
              <a:spcBef>
                <a:spcPct val="40000"/>
              </a:spcBef>
              <a:buFont typeface="+mj-lt"/>
              <a:buAutoNum type="arabicPeriod"/>
            </a:pPr>
            <a:r>
              <a:rPr lang="en-GB" sz="2600"/>
              <a:t>All inference to the unobserved depends on UP.</a:t>
            </a:r>
          </a:p>
          <a:p>
            <a:pPr lvl="1">
              <a:spcBef>
                <a:spcPct val="40000"/>
              </a:spcBef>
              <a:buFont typeface="Times New Roman" panose="02020603050405020304" pitchFamily="18" charset="0"/>
              <a:buChar char="⸫"/>
            </a:pPr>
            <a:r>
              <a:rPr lang="en-GB" sz="2600"/>
              <a:t>	We should take UP for granted.</a:t>
            </a:r>
          </a:p>
          <a:p>
            <a:pPr>
              <a:spcBef>
                <a:spcPts val="1800"/>
              </a:spcBef>
            </a:pPr>
            <a:r>
              <a:rPr lang="en-GB" sz="3000"/>
              <a:t>We shall be saying more about Hume’s attitude to scepticism in due course …</a:t>
            </a:r>
            <a:endParaRPr lang="en-GB" sz="2600"/>
          </a:p>
        </p:txBody>
      </p:sp>
    </p:spTree>
    <p:extLst>
      <p:ext uri="{BB962C8B-B14F-4D97-AF65-F5344CB8AC3E}">
        <p14:creationId xmlns:p14="http://schemas.microsoft.com/office/powerpoint/2010/main" val="3044779729"/>
      </p:ext>
    </p:extLst>
  </p:cSld>
  <p:clrMapOvr>
    <a:masterClrMapping/>
  </p:clrMapOvr>
  <p:transition spd="med">
    <p:cove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F0D29-54E4-2BEA-E924-332CCB8F937E}"/>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2C1EA81F-2B7A-E330-F2DE-4B81DCF2E990}"/>
              </a:ext>
            </a:extLst>
          </p:cNvPr>
          <p:cNvSpPr>
            <a:spLocks noGrp="1" noChangeArrowheads="1"/>
          </p:cNvSpPr>
          <p:nvPr>
            <p:ph type="ctrTitle"/>
          </p:nvPr>
        </p:nvSpPr>
        <p:spPr>
          <a:xfrm>
            <a:off x="179388" y="296863"/>
            <a:ext cx="4608512" cy="6300787"/>
          </a:xfrm>
        </p:spPr>
        <p:txBody>
          <a:bodyPr/>
          <a:lstStyle/>
          <a:p>
            <a:r>
              <a:rPr lang="en-GB"/>
              <a:t>4(</a:t>
            </a:r>
            <a:r>
              <a:rPr lang="en-GB" dirty="0"/>
              <a:t>c</a:t>
            </a:r>
            <a:r>
              <a:rPr lang="en-GB"/>
              <a:t>)</a:t>
            </a:r>
            <a:br>
              <a:rPr lang="en-GB" dirty="0"/>
            </a:br>
            <a:br>
              <a:rPr lang="en-GB"/>
            </a:br>
            <a:r>
              <a:rPr lang="en-GB"/>
              <a:t>More on Belief, Association, and Probability</a:t>
            </a:r>
            <a:endParaRPr lang="en-US" dirty="0"/>
          </a:p>
        </p:txBody>
      </p:sp>
      <p:pic>
        <p:nvPicPr>
          <p:cNvPr id="847875" name="Picture 3" descr="treatise1">
            <a:extLst>
              <a:ext uri="{FF2B5EF4-FFF2-40B4-BE49-F238E27FC236}">
                <a16:creationId xmlns:a16="http://schemas.microsoft.com/office/drawing/2014/main" id="{0740F1F1-D9B8-4936-F44F-F46FE2615492}"/>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570763998"/>
      </p:ext>
    </p:extLst>
  </p:cSld>
  <p:clrMapOvr>
    <a:masterClrMapping/>
  </p:clrMapOvr>
  <p:transition spd="med">
    <p:cove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3F027-F2B8-0FEE-71E3-4291D3C3CABB}"/>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1CD75DC-EC43-C8BA-D91A-C885D706E570}"/>
              </a:ext>
            </a:extLst>
          </p:cNvPr>
          <p:cNvSpPr>
            <a:spLocks noGrp="1"/>
          </p:cNvSpPr>
          <p:nvPr>
            <p:ph type="sldNum" sz="quarter" idx="10"/>
          </p:nvPr>
        </p:nvSpPr>
        <p:spPr/>
        <p:txBody>
          <a:bodyPr/>
          <a:lstStyle/>
          <a:p>
            <a:fld id="{74385EA9-12FC-43D2-82E1-6B1A505B1B2F}" type="slidenum">
              <a:rPr lang="en-US"/>
              <a:pPr/>
              <a:t>152</a:t>
            </a:fld>
            <a:endParaRPr lang="en-US"/>
          </a:p>
        </p:txBody>
      </p:sp>
      <p:sp>
        <p:nvSpPr>
          <p:cNvPr id="4" name="Slide Number Placeholder 3">
            <a:extLst>
              <a:ext uri="{FF2B5EF4-FFF2-40B4-BE49-F238E27FC236}">
                <a16:creationId xmlns:a16="http://schemas.microsoft.com/office/drawing/2014/main" id="{D5E388D3-C1D5-B3A1-85EC-F15C677ACC3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152</a:t>
            </a:fld>
            <a:endParaRPr lang="en-US" sz="1600">
              <a:effectLst>
                <a:outerShdw blurRad="38100" dist="38100" dir="2700000" algn="tl">
                  <a:srgbClr val="000000"/>
                </a:outerShdw>
              </a:effectLst>
              <a:ea typeface="ＭＳ Ｐゴシック" charset="-128"/>
            </a:endParaRPr>
          </a:p>
        </p:txBody>
      </p:sp>
      <p:sp>
        <p:nvSpPr>
          <p:cNvPr id="854018" name="Rectangle 2">
            <a:extLst>
              <a:ext uri="{FF2B5EF4-FFF2-40B4-BE49-F238E27FC236}">
                <a16:creationId xmlns:a16="http://schemas.microsoft.com/office/drawing/2014/main" id="{8E17C228-B7D0-6B58-5CEF-F830F0861099}"/>
              </a:ext>
            </a:extLst>
          </p:cNvPr>
          <p:cNvSpPr>
            <a:spLocks noGrp="1" noChangeArrowheads="1"/>
          </p:cNvSpPr>
          <p:nvPr>
            <p:ph type="title" idx="4294967295"/>
          </p:nvPr>
        </p:nvSpPr>
        <p:spPr>
          <a:xfrm>
            <a:off x="143508" y="80628"/>
            <a:ext cx="8892988" cy="738919"/>
          </a:xfrm>
        </p:spPr>
        <p:txBody>
          <a:bodyPr/>
          <a:lstStyle/>
          <a:p>
            <a:r>
              <a:rPr lang="en-GB" sz="4000"/>
              <a:t>Custom and Belief</a:t>
            </a:r>
            <a:endParaRPr lang="en-GB" sz="4000" dirty="0"/>
          </a:p>
        </p:txBody>
      </p:sp>
      <p:sp>
        <p:nvSpPr>
          <p:cNvPr id="854019" name="Rectangle 3">
            <a:extLst>
              <a:ext uri="{FF2B5EF4-FFF2-40B4-BE49-F238E27FC236}">
                <a16:creationId xmlns:a16="http://schemas.microsoft.com/office/drawing/2014/main" id="{63F33410-1619-38B8-628D-7C7DF9D7B535}"/>
              </a:ext>
            </a:extLst>
          </p:cNvPr>
          <p:cNvSpPr>
            <a:spLocks noGrp="1" noChangeArrowheads="1"/>
          </p:cNvSpPr>
          <p:nvPr>
            <p:ph type="body" idx="4294967295"/>
          </p:nvPr>
        </p:nvSpPr>
        <p:spPr>
          <a:xfrm>
            <a:off x="611560" y="980728"/>
            <a:ext cx="8280920" cy="5580619"/>
          </a:xfrm>
        </p:spPr>
        <p:txBody>
          <a:bodyPr/>
          <a:lstStyle/>
          <a:p>
            <a:pPr>
              <a:spcBef>
                <a:spcPct val="40000"/>
              </a:spcBef>
            </a:pPr>
            <a:r>
              <a:rPr lang="en-GB" sz="2700"/>
              <a:t>We have already seen (in Lecture 2) some of how Hume proceeds after </a:t>
            </a:r>
            <a:r>
              <a:rPr lang="en-GB" sz="2700" i="1"/>
              <a:t>Treatise</a:t>
            </a:r>
            <a:r>
              <a:rPr lang="en-GB" sz="2700"/>
              <a:t> 1.3.6, having identified </a:t>
            </a:r>
            <a:r>
              <a:rPr lang="en-GB" sz="2700" i="1"/>
              <a:t>custom</a:t>
            </a:r>
            <a:r>
              <a:rPr lang="en-GB" sz="2700"/>
              <a:t> as the crucial mechanism that determines our belief in the unobserved.</a:t>
            </a:r>
          </a:p>
          <a:p>
            <a:pPr lvl="1">
              <a:spcBef>
                <a:spcPct val="40000"/>
              </a:spcBef>
            </a:pPr>
            <a:r>
              <a:rPr lang="en-GB" sz="2500"/>
              <a:t>Paradigmatically, having seen </a:t>
            </a:r>
            <a:r>
              <a:rPr lang="en-GB" sz="2500" i="1"/>
              <a:t>A</a:t>
            </a:r>
            <a:r>
              <a:rPr lang="en-GB" sz="2500"/>
              <a:t> followed by </a:t>
            </a:r>
            <a:r>
              <a:rPr lang="en-GB" sz="2500" i="1"/>
              <a:t>B</a:t>
            </a:r>
            <a:r>
              <a:rPr lang="en-GB" sz="2500"/>
              <a:t> repeatedly, when we next see </a:t>
            </a:r>
            <a:r>
              <a:rPr lang="en-GB" sz="2500" i="1"/>
              <a:t>A</a:t>
            </a:r>
            <a:r>
              <a:rPr lang="en-GB" sz="2500"/>
              <a:t>, we automatically expect </a:t>
            </a:r>
            <a:r>
              <a:rPr lang="en-GB" sz="2500" i="1"/>
              <a:t>B</a:t>
            </a:r>
            <a:r>
              <a:rPr lang="en-GB" sz="2500"/>
              <a:t>.  The </a:t>
            </a:r>
            <a:r>
              <a:rPr lang="en-GB" sz="2500" i="1"/>
              <a:t>force and vivacity</a:t>
            </a:r>
            <a:r>
              <a:rPr lang="en-GB" sz="2500"/>
              <a:t> of the </a:t>
            </a:r>
            <a:r>
              <a:rPr lang="en-GB" sz="2500" i="1"/>
              <a:t>impression </a:t>
            </a:r>
            <a:r>
              <a:rPr lang="en-GB" sz="2500"/>
              <a:t>of </a:t>
            </a:r>
            <a:r>
              <a:rPr lang="en-GB" sz="2500" i="1"/>
              <a:t>A</a:t>
            </a:r>
            <a:r>
              <a:rPr lang="en-GB" sz="2500"/>
              <a:t> is communicated through the customary assoc-iational link from </a:t>
            </a:r>
            <a:r>
              <a:rPr lang="en-GB" sz="2500" i="1"/>
              <a:t>A</a:t>
            </a:r>
            <a:r>
              <a:rPr lang="en-GB" sz="2500"/>
              <a:t> to </a:t>
            </a:r>
            <a:r>
              <a:rPr lang="en-GB" sz="2500" i="1"/>
              <a:t>B</a:t>
            </a:r>
            <a:r>
              <a:rPr lang="en-GB" sz="2500"/>
              <a:t>, thus changing our idea of </a:t>
            </a:r>
            <a:r>
              <a:rPr lang="en-GB" sz="2500" i="1"/>
              <a:t>B</a:t>
            </a:r>
            <a:r>
              <a:rPr lang="en-GB" sz="2500"/>
              <a:t> into a </a:t>
            </a:r>
            <a:r>
              <a:rPr lang="en-GB" sz="2500" i="1"/>
              <a:t>lively idea</a:t>
            </a:r>
            <a:r>
              <a:rPr lang="en-GB" sz="2500"/>
              <a:t> (i.e. a belief that </a:t>
            </a:r>
            <a:r>
              <a:rPr lang="en-GB" sz="2500" i="1"/>
              <a:t>B</a:t>
            </a:r>
            <a:r>
              <a:rPr lang="en-GB" sz="2500"/>
              <a:t> will occur). </a:t>
            </a:r>
          </a:p>
          <a:p>
            <a:pPr>
              <a:spcBef>
                <a:spcPct val="40000"/>
              </a:spcBef>
            </a:pPr>
            <a:r>
              <a:rPr lang="en-GB" sz="2700" i="1"/>
              <a:t>T</a:t>
            </a:r>
            <a:r>
              <a:rPr lang="en-GB" sz="2700"/>
              <a:t> 1.3.7.5 defines belief accordingly, after which Section 1.3.8 discusses “the causes of belief”, and presents Hume’s hydraulic theory (slides 44, 46).</a:t>
            </a:r>
            <a:endParaRPr lang="en-GB" sz="2500"/>
          </a:p>
        </p:txBody>
      </p:sp>
    </p:spTree>
    <p:extLst>
      <p:ext uri="{BB962C8B-B14F-4D97-AF65-F5344CB8AC3E}">
        <p14:creationId xmlns:p14="http://schemas.microsoft.com/office/powerpoint/2010/main" val="1967639119"/>
      </p:ext>
    </p:extLst>
  </p:cSld>
  <p:clrMapOvr>
    <a:masterClrMapping/>
  </p:clrMapOvr>
  <p:transition spd="med">
    <p:cove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293D714-CC65-4ED5-ABF2-2F37B490839A}" type="slidenum">
              <a:rPr lang="en-US"/>
              <a:pPr/>
              <a:t>153</a:t>
            </a:fld>
            <a:endParaRPr lang="en-US"/>
          </a:p>
        </p:txBody>
      </p:sp>
      <p:sp>
        <p:nvSpPr>
          <p:cNvPr id="901123" name="Rectangle 3"/>
          <p:cNvSpPr>
            <a:spLocks noGrp="1" noChangeArrowheads="1"/>
          </p:cNvSpPr>
          <p:nvPr>
            <p:ph type="body" idx="1"/>
          </p:nvPr>
        </p:nvSpPr>
        <p:spPr>
          <a:xfrm>
            <a:off x="287524" y="188640"/>
            <a:ext cx="8676964" cy="6444716"/>
          </a:xfrm>
        </p:spPr>
        <p:txBody>
          <a:bodyPr/>
          <a:lstStyle/>
          <a:p>
            <a:pPr eaLnBrk="1" hangingPunct="1"/>
            <a:r>
              <a:rPr lang="en-GB" sz="2700"/>
              <a:t>In the </a:t>
            </a:r>
            <a:r>
              <a:rPr lang="en-GB" sz="2700" i="1"/>
              <a:t>Treatise</a:t>
            </a:r>
            <a:r>
              <a:rPr lang="en-GB" sz="2700"/>
              <a:t>, Hume expresses the upshot of his theory in terms that are (misleadingly) hyperbolic:</a:t>
            </a:r>
          </a:p>
          <a:p>
            <a:pPr lvl="1" eaLnBrk="1" hangingPunct="1">
              <a:spcBef>
                <a:spcPts val="1200"/>
              </a:spcBef>
              <a:buFontTx/>
              <a:buNone/>
            </a:pPr>
            <a:r>
              <a:rPr lang="en-GB" sz="2500"/>
              <a:t>	</a:t>
            </a:r>
            <a:r>
              <a:rPr lang="en-GB" sz="2400"/>
              <a:t>“Thus all probable reasoning is nothing but a species of sensation.  ...  When I am convinc’d of any principle, ’tis only an idea, which strikes more strongly upon me.  When I give the preference to one set of arguments above another, I do nothing but decide from my feeling concerning the superiority of their influence.”  (</a:t>
            </a:r>
            <a:r>
              <a:rPr lang="en-GB" sz="2400" i="1"/>
              <a:t>T</a:t>
            </a:r>
            <a:r>
              <a:rPr lang="en-GB" sz="2400"/>
              <a:t> 1.3.8.12)</a:t>
            </a:r>
          </a:p>
          <a:p>
            <a:pPr eaLnBrk="1" hangingPunct="1">
              <a:spcBef>
                <a:spcPts val="1800"/>
              </a:spcBef>
            </a:pPr>
            <a:r>
              <a:rPr lang="en-GB" sz="2700"/>
              <a:t>The </a:t>
            </a:r>
            <a:r>
              <a:rPr lang="en-GB" sz="2700" i="1"/>
              <a:t>Enquiry </a:t>
            </a:r>
            <a:r>
              <a:rPr lang="en-GB" sz="2700"/>
              <a:t>also stresses the involutariness of belief:</a:t>
            </a:r>
            <a:endParaRPr lang="en-GB" sz="2700" dirty="0"/>
          </a:p>
          <a:p>
            <a:pPr lvl="1" eaLnBrk="1" hangingPunct="1">
              <a:spcBef>
                <a:spcPts val="1200"/>
              </a:spcBef>
              <a:buFontTx/>
              <a:buNone/>
            </a:pPr>
            <a:r>
              <a:rPr lang="en-GB" sz="2400"/>
              <a:t>	</a:t>
            </a:r>
            <a:r>
              <a:rPr lang="en-US" sz="2400"/>
              <a:t>“</a:t>
            </a:r>
            <a:r>
              <a:rPr lang="en-GB" sz="2400" dirty="0"/>
              <a:t>belief is the necessary result of placing the mind in such circumstances.  It is an operation of the soul, when we are so situated, as unavoidable as to feel the passion of love, when we </a:t>
            </a:r>
            <a:r>
              <a:rPr lang="en-GB" sz="2400"/>
              <a:t>receive benefits; …  All these operations are a species of natural instincts, which no reasoning … is able, either to produce, or to prevent.” </a:t>
            </a:r>
            <a:r>
              <a:rPr lang="en-GB" sz="2400" dirty="0"/>
              <a:t>(</a:t>
            </a:r>
            <a:r>
              <a:rPr lang="en-GB" sz="2400" i="1" dirty="0"/>
              <a:t>E</a:t>
            </a:r>
            <a:r>
              <a:rPr lang="en-GB" sz="2400" dirty="0"/>
              <a:t> 5.8)</a:t>
            </a:r>
            <a:endParaRPr lang="en-US" sz="2400" dirty="0"/>
          </a:p>
        </p:txBody>
      </p:sp>
    </p:spTree>
    <p:extLst>
      <p:ext uri="{BB962C8B-B14F-4D97-AF65-F5344CB8AC3E}">
        <p14:creationId xmlns:p14="http://schemas.microsoft.com/office/powerpoint/2010/main" val="4209208652"/>
      </p:ext>
    </p:extLst>
  </p:cSld>
  <p:clrMapOvr>
    <a:masterClrMapping/>
  </p:clrMapOvr>
  <p:transition spd="med">
    <p:cove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636"/>
            <a:ext cx="8229600" cy="756084"/>
          </a:xfrm>
        </p:spPr>
        <p:txBody>
          <a:bodyPr/>
          <a:lstStyle/>
          <a:p>
            <a:r>
              <a:rPr lang="en-GB" sz="4000"/>
              <a:t>A Puzzle in </a:t>
            </a:r>
            <a:r>
              <a:rPr lang="en-GB" sz="4000" i="1"/>
              <a:t>Treatise</a:t>
            </a:r>
            <a:r>
              <a:rPr lang="en-GB" sz="4000"/>
              <a:t> 1.3.9</a:t>
            </a:r>
            <a:endParaRPr lang="en-GB" sz="4000" i="1" dirty="0"/>
          </a:p>
        </p:txBody>
      </p:sp>
      <p:sp>
        <p:nvSpPr>
          <p:cNvPr id="3" name="Content Placeholder 2"/>
          <p:cNvSpPr>
            <a:spLocks noGrp="1"/>
          </p:cNvSpPr>
          <p:nvPr>
            <p:ph idx="1"/>
          </p:nvPr>
        </p:nvSpPr>
        <p:spPr>
          <a:xfrm>
            <a:off x="503548" y="1160748"/>
            <a:ext cx="8388932" cy="5436604"/>
          </a:xfrm>
        </p:spPr>
        <p:txBody>
          <a:bodyPr/>
          <a:lstStyle/>
          <a:p>
            <a:r>
              <a:rPr lang="en-GB" sz="2700"/>
              <a:t>At </a:t>
            </a:r>
            <a:r>
              <a:rPr lang="en-GB" sz="2700" i="1"/>
              <a:t>T</a:t>
            </a:r>
            <a:r>
              <a:rPr lang="en-GB" sz="2700"/>
              <a:t> 1.3.9.2, Hume notes that </a:t>
            </a:r>
            <a:r>
              <a:rPr lang="en-GB" sz="2700" i="1" dirty="0"/>
              <a:t>causation</a:t>
            </a:r>
            <a:r>
              <a:rPr lang="en-GB" sz="2700" dirty="0"/>
              <a:t> is not the only associative relation that conveys force and vivacity to a related idea: </a:t>
            </a:r>
            <a:r>
              <a:rPr lang="en-GB" sz="2700" i="1" dirty="0"/>
              <a:t>resemblance</a:t>
            </a:r>
            <a:r>
              <a:rPr lang="en-GB" sz="2700" dirty="0"/>
              <a:t> and </a:t>
            </a:r>
            <a:r>
              <a:rPr lang="en-GB" sz="2700" i="1" dirty="0"/>
              <a:t>contiguity</a:t>
            </a:r>
            <a:r>
              <a:rPr lang="en-GB" sz="2700" dirty="0"/>
              <a:t> do too (cf. </a:t>
            </a:r>
            <a:r>
              <a:rPr lang="en-GB" sz="2700" i="1" dirty="0"/>
              <a:t>T</a:t>
            </a:r>
            <a:r>
              <a:rPr lang="en-GB" sz="2700" dirty="0"/>
              <a:t> 1.1.4.1</a:t>
            </a:r>
            <a:r>
              <a:rPr lang="en-GB" sz="2700"/>
              <a:t>).  And he asks why only </a:t>
            </a:r>
            <a:r>
              <a:rPr lang="en-GB" sz="2700" i="1"/>
              <a:t>causation</a:t>
            </a:r>
            <a:r>
              <a:rPr lang="en-GB" sz="2700"/>
              <a:t> – of the three – generates </a:t>
            </a:r>
            <a:r>
              <a:rPr lang="en-GB" sz="2700" i="1"/>
              <a:t>belief</a:t>
            </a:r>
            <a:r>
              <a:rPr lang="en-GB" sz="2700"/>
              <a:t>.</a:t>
            </a:r>
            <a:endParaRPr lang="en-GB" sz="2700" dirty="0"/>
          </a:p>
          <a:p>
            <a:r>
              <a:rPr lang="en-GB" sz="2700" dirty="0"/>
              <a:t>Hume proposes a neat associative answer:</a:t>
            </a:r>
          </a:p>
          <a:p>
            <a:pPr lvl="1">
              <a:spcBef>
                <a:spcPts val="1200"/>
              </a:spcBef>
            </a:pPr>
            <a:r>
              <a:rPr lang="en-GB" sz="2500" dirty="0"/>
              <a:t>§3-4: causal inference enables us to construct a </a:t>
            </a:r>
            <a:r>
              <a:rPr lang="en-GB" sz="2500" i="1" dirty="0"/>
              <a:t>system of realities</a:t>
            </a:r>
            <a:r>
              <a:rPr lang="en-GB" sz="2500" dirty="0"/>
              <a:t> that we combine with the realities that we perceive or remember.</a:t>
            </a:r>
          </a:p>
          <a:p>
            <a:pPr lvl="1">
              <a:spcBef>
                <a:spcPts val="1200"/>
              </a:spcBef>
            </a:pPr>
            <a:r>
              <a:rPr lang="en-GB" sz="2500" dirty="0"/>
              <a:t>§6-7: </a:t>
            </a:r>
            <a:r>
              <a:rPr lang="en-GB" sz="2500" i="1" dirty="0"/>
              <a:t>resemblance</a:t>
            </a:r>
            <a:r>
              <a:rPr lang="en-GB" sz="2500" dirty="0"/>
              <a:t> and </a:t>
            </a:r>
            <a:r>
              <a:rPr lang="en-GB" sz="2500" i="1" dirty="0"/>
              <a:t>contiguity</a:t>
            </a:r>
            <a:r>
              <a:rPr lang="en-GB" sz="2500" dirty="0"/>
              <a:t> lead our minds capriciously in various directions; causation presents objects that “are fixt and unalterable” (quotes follow).</a:t>
            </a:r>
          </a:p>
          <a:p>
            <a:endParaRPr lang="en-GB" sz="27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154</a:t>
            </a:fld>
            <a:endParaRPr lang="en-US"/>
          </a:p>
        </p:txBody>
      </p:sp>
    </p:spTree>
    <p:extLst>
      <p:ext uri="{BB962C8B-B14F-4D97-AF65-F5344CB8AC3E}">
        <p14:creationId xmlns:p14="http://schemas.microsoft.com/office/powerpoint/2010/main" val="1989001775"/>
      </p:ext>
    </p:extLst>
  </p:cSld>
  <p:clrMapOvr>
    <a:masterClrMapping/>
  </p:clrMapOvr>
  <p:transition spd="med">
    <p:cove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524" y="152636"/>
            <a:ext cx="8640960" cy="6300700"/>
          </a:xfrm>
        </p:spPr>
        <p:txBody>
          <a:bodyPr/>
          <a:lstStyle/>
          <a:p>
            <a:pPr>
              <a:buNone/>
            </a:pPr>
            <a:r>
              <a:rPr lang="en-GB" sz="2300" dirty="0"/>
              <a:t>	“There is no manner of necessity for the mind to feign any </a:t>
            </a:r>
            <a:r>
              <a:rPr lang="en-GB" sz="2300" i="1" dirty="0">
                <a:solidFill>
                  <a:srgbClr val="FF7C80"/>
                </a:solidFill>
              </a:rPr>
              <a:t>resembling</a:t>
            </a:r>
            <a:r>
              <a:rPr lang="en-GB" sz="2300" dirty="0"/>
              <a:t> and </a:t>
            </a:r>
            <a:r>
              <a:rPr lang="en-GB" sz="2300" i="1" dirty="0">
                <a:solidFill>
                  <a:srgbClr val="FF7C80"/>
                </a:solidFill>
              </a:rPr>
              <a:t>contiguous</a:t>
            </a:r>
            <a:r>
              <a:rPr lang="en-GB" sz="2300" dirty="0"/>
              <a:t> objects; and if </a:t>
            </a:r>
            <a:r>
              <a:rPr lang="en-GB" sz="2300"/>
              <a:t>it [does], </a:t>
            </a:r>
            <a:r>
              <a:rPr lang="en-GB" sz="2300" dirty="0"/>
              <a:t>there is as little necessity for it always to confine itself to the same</a:t>
            </a:r>
            <a:r>
              <a:rPr lang="en-GB" sz="2300"/>
              <a:t>, …  [N]othing </a:t>
            </a:r>
            <a:r>
              <a:rPr lang="en-GB" sz="2300" dirty="0"/>
              <a:t>but pure </a:t>
            </a:r>
            <a:r>
              <a:rPr lang="en-GB" sz="2300" i="1" dirty="0"/>
              <a:t>caprice</a:t>
            </a:r>
            <a:r>
              <a:rPr lang="en-GB" sz="2300" dirty="0"/>
              <a:t> can determine the mind to form it; and that principle being fluctuating and uncertain</a:t>
            </a:r>
            <a:r>
              <a:rPr lang="en-GB" sz="2300"/>
              <a:t>, … it [cannot] </a:t>
            </a:r>
            <a:r>
              <a:rPr lang="en-GB" sz="2300" dirty="0"/>
              <a:t>operate </a:t>
            </a:r>
            <a:r>
              <a:rPr lang="en-GB" sz="2300"/>
              <a:t>with … </a:t>
            </a:r>
            <a:r>
              <a:rPr lang="en-GB" sz="2300" dirty="0"/>
              <a:t>force </a:t>
            </a:r>
            <a:r>
              <a:rPr lang="en-GB" sz="2300"/>
              <a:t>and constancy</a:t>
            </a:r>
            <a:r>
              <a:rPr lang="en-GB" sz="2300" dirty="0"/>
              <a:t>.  The mind </a:t>
            </a:r>
            <a:r>
              <a:rPr lang="en-GB" sz="2300" dirty="0" err="1"/>
              <a:t>forsees</a:t>
            </a:r>
            <a:r>
              <a:rPr lang="en-GB" sz="2300" dirty="0"/>
              <a:t> and anticipates the change; </a:t>
            </a:r>
            <a:r>
              <a:rPr lang="en-GB" sz="2300"/>
              <a:t>and … </a:t>
            </a:r>
            <a:r>
              <a:rPr lang="en-GB" sz="2300" dirty="0"/>
              <a:t>feels the looseness of its actions, and the weak hold it has of its objects.”  (</a:t>
            </a:r>
            <a:r>
              <a:rPr lang="en-GB" sz="2300" i="1" dirty="0"/>
              <a:t>T</a:t>
            </a:r>
            <a:r>
              <a:rPr lang="en-GB" sz="2300" dirty="0"/>
              <a:t> </a:t>
            </a:r>
            <a:r>
              <a:rPr lang="en-GB" sz="2300"/>
              <a:t>1.3.9.6)</a:t>
            </a:r>
          </a:p>
          <a:p>
            <a:pPr>
              <a:spcBef>
                <a:spcPts val="1800"/>
              </a:spcBef>
              <a:buNone/>
            </a:pPr>
            <a:r>
              <a:rPr lang="en-GB" sz="2300"/>
              <a:t>	The relation of </a:t>
            </a:r>
            <a:r>
              <a:rPr lang="en-GB" sz="2300" i="1">
                <a:solidFill>
                  <a:srgbClr val="FF7C80"/>
                </a:solidFill>
              </a:rPr>
              <a:t>cause and effect </a:t>
            </a:r>
            <a:r>
              <a:rPr lang="en-GB" sz="2300"/>
              <a:t>has all the opposite advantages.  The objects it presents are fixt and unalterable.  The impressions of the memory never change in any considerable degree; and each impression draws along with it a precise idea, which takes its place in the imagination, as something solid and real, certain and invariable.  The thought is always determin’d to pass from the impression to the idea, and from that particular impression to that particular idea, without any choice or hesitation.”  (</a:t>
            </a:r>
            <a:r>
              <a:rPr lang="en-GB" sz="2300" i="1"/>
              <a:t>T</a:t>
            </a:r>
            <a:r>
              <a:rPr lang="en-GB" sz="2300"/>
              <a:t> 1.3.9.7)</a:t>
            </a:r>
            <a:endParaRPr lang="en-GB" sz="23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155</a:t>
            </a:fld>
            <a:endParaRPr lang="en-US"/>
          </a:p>
        </p:txBody>
      </p:sp>
    </p:spTree>
    <p:extLst>
      <p:ext uri="{BB962C8B-B14F-4D97-AF65-F5344CB8AC3E}">
        <p14:creationId xmlns:p14="http://schemas.microsoft.com/office/powerpoint/2010/main" val="3862364323"/>
      </p:ext>
    </p:extLst>
  </p:cSld>
  <p:clrMapOvr>
    <a:masterClrMapping/>
  </p:clrMapOvr>
  <p:transition spd="med">
    <p:cove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810927"/>
          </a:xfrm>
        </p:spPr>
        <p:txBody>
          <a:bodyPr/>
          <a:lstStyle/>
          <a:p>
            <a:r>
              <a:rPr lang="en-GB" dirty="0"/>
              <a:t>Religion and the Imagination</a:t>
            </a:r>
          </a:p>
        </p:txBody>
      </p:sp>
      <p:sp>
        <p:nvSpPr>
          <p:cNvPr id="3" name="Content Placeholder 2"/>
          <p:cNvSpPr>
            <a:spLocks noGrp="1"/>
          </p:cNvSpPr>
          <p:nvPr>
            <p:ph idx="1"/>
          </p:nvPr>
        </p:nvSpPr>
        <p:spPr>
          <a:xfrm>
            <a:off x="817240" y="1052736"/>
            <a:ext cx="7895220" cy="5616624"/>
          </a:xfrm>
        </p:spPr>
        <p:txBody>
          <a:bodyPr/>
          <a:lstStyle/>
          <a:p>
            <a:r>
              <a:rPr lang="en-GB" sz="2200" i="1" dirty="0"/>
              <a:t>T</a:t>
            </a:r>
            <a:r>
              <a:rPr lang="en-GB" sz="2200" dirty="0"/>
              <a:t> 1.3.8.4  The “mummeries” of Roman Catholicism enhance belief in saints (etc.) by perception of statues and associational </a:t>
            </a:r>
            <a:r>
              <a:rPr lang="en-GB" sz="2200" i="1" dirty="0"/>
              <a:t>resemblance</a:t>
            </a:r>
            <a:r>
              <a:rPr lang="en-GB" sz="2200" dirty="0"/>
              <a:t>.</a:t>
            </a:r>
          </a:p>
          <a:p>
            <a:r>
              <a:rPr lang="en-GB" sz="2200" i="1" dirty="0"/>
              <a:t>T</a:t>
            </a:r>
            <a:r>
              <a:rPr lang="en-GB" sz="2200" dirty="0"/>
              <a:t> 1.3.8.6  Relics have a similar effect, associated to saints through </a:t>
            </a:r>
            <a:r>
              <a:rPr lang="en-GB" sz="2200" i="1" dirty="0"/>
              <a:t>causation</a:t>
            </a:r>
            <a:r>
              <a:rPr lang="en-GB" sz="2200" dirty="0"/>
              <a:t>.</a:t>
            </a:r>
          </a:p>
          <a:p>
            <a:r>
              <a:rPr lang="en-GB" sz="2200" i="1" dirty="0"/>
              <a:t>T</a:t>
            </a:r>
            <a:r>
              <a:rPr lang="en-GB" sz="2200" dirty="0"/>
              <a:t> 1.3.9.9  </a:t>
            </a:r>
            <a:r>
              <a:rPr lang="en-GB" sz="2200" i="1" dirty="0"/>
              <a:t>Contiguity</a:t>
            </a:r>
            <a:r>
              <a:rPr lang="en-GB" sz="2200" dirty="0"/>
              <a:t> enhances the belief of pilgrims to Mecca or the Holy Land.</a:t>
            </a:r>
          </a:p>
          <a:p>
            <a:r>
              <a:rPr lang="en-GB" sz="2200" i="1" dirty="0"/>
              <a:t>T</a:t>
            </a:r>
            <a:r>
              <a:rPr lang="en-GB" sz="2200" dirty="0"/>
              <a:t> 1.3.9.12  </a:t>
            </a:r>
            <a:r>
              <a:rPr lang="en-GB" sz="2200" i="1" dirty="0"/>
              <a:t>Credulity</a:t>
            </a:r>
            <a:r>
              <a:rPr lang="en-GB" sz="2200" dirty="0"/>
              <a:t> of others’ testimony is based in custom (cf. </a:t>
            </a:r>
            <a:r>
              <a:rPr lang="en-GB" sz="2200" i="1" dirty="0"/>
              <a:t>Enquiry</a:t>
            </a:r>
            <a:r>
              <a:rPr lang="en-GB" sz="2200" dirty="0"/>
              <a:t> 10, “Of Miracles”).</a:t>
            </a:r>
          </a:p>
          <a:p>
            <a:r>
              <a:rPr lang="en-GB" sz="2200" i="1" dirty="0"/>
              <a:t>T</a:t>
            </a:r>
            <a:r>
              <a:rPr lang="en-GB" sz="2200" dirty="0"/>
              <a:t> 1.3.9.13-15  Lack of </a:t>
            </a:r>
            <a:r>
              <a:rPr lang="en-GB" sz="2200" i="1" dirty="0"/>
              <a:t>resemblance</a:t>
            </a:r>
            <a:r>
              <a:rPr lang="en-GB" sz="2200" dirty="0"/>
              <a:t> undermines belief in the afterlife; “in matters of religion men take </a:t>
            </a:r>
            <a:r>
              <a:rPr lang="en-GB" sz="2200"/>
              <a:t>a pleasure </a:t>
            </a:r>
            <a:r>
              <a:rPr lang="en-GB" sz="2200" dirty="0"/>
              <a:t>in being </a:t>
            </a:r>
            <a:r>
              <a:rPr lang="en-GB" sz="2200" dirty="0" err="1"/>
              <a:t>terrify’d</a:t>
            </a:r>
            <a:r>
              <a:rPr lang="en-GB" sz="2200" dirty="0"/>
              <a:t>”, showing it’s not really </a:t>
            </a:r>
            <a:r>
              <a:rPr lang="en-GB" sz="2200"/>
              <a:t>believed.</a:t>
            </a:r>
          </a:p>
          <a:p>
            <a:r>
              <a:rPr lang="en-GB" sz="2200" i="1"/>
              <a:t>T</a:t>
            </a:r>
            <a:r>
              <a:rPr lang="en-GB" sz="2200"/>
              <a:t> 1.3.9.16-19  </a:t>
            </a:r>
            <a:r>
              <a:rPr lang="en-GB" sz="2200" i="1"/>
              <a:t>Custom</a:t>
            </a:r>
            <a:r>
              <a:rPr lang="en-GB" sz="2200"/>
              <a:t> can create beliefs by “education”</a:t>
            </a:r>
            <a:br>
              <a:rPr lang="en-GB" sz="2200"/>
            </a:br>
            <a:r>
              <a:rPr lang="en-GB" sz="2200"/>
              <a:t>(i.e. repetitive indoctrination).  “As liars, by the frequent repetition of their lies, come at last to remember them”.</a:t>
            </a:r>
            <a:endParaRPr lang="en-GB" sz="2200" i="1" dirty="0"/>
          </a:p>
          <a:p>
            <a:endParaRPr lang="en-GB" sz="2200" i="1"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156</a:t>
            </a:fld>
            <a:endParaRPr lang="en-US"/>
          </a:p>
        </p:txBody>
      </p:sp>
    </p:spTree>
    <p:extLst>
      <p:ext uri="{BB962C8B-B14F-4D97-AF65-F5344CB8AC3E}">
        <p14:creationId xmlns:p14="http://schemas.microsoft.com/office/powerpoint/2010/main" val="3809379752"/>
      </p:ext>
    </p:extLst>
  </p:cSld>
  <p:clrMapOvr>
    <a:masterClrMapping/>
  </p:clrMapOvr>
  <p:transition spd="med">
    <p:cove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FC654-00A1-619E-BEE0-255EB386A1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430359-E8EF-18A7-5810-CFA3EA325DD4}"/>
              </a:ext>
            </a:extLst>
          </p:cNvPr>
          <p:cNvSpPr>
            <a:spLocks noGrp="1"/>
          </p:cNvSpPr>
          <p:nvPr>
            <p:ph type="title"/>
          </p:nvPr>
        </p:nvSpPr>
        <p:spPr>
          <a:xfrm>
            <a:off x="143508" y="188640"/>
            <a:ext cx="8856984" cy="659519"/>
          </a:xfrm>
        </p:spPr>
        <p:txBody>
          <a:bodyPr/>
          <a:lstStyle/>
          <a:p>
            <a:r>
              <a:rPr lang="en-GB" sz="4200" i="1"/>
              <a:t>T</a:t>
            </a:r>
            <a:r>
              <a:rPr lang="en-GB" sz="4200"/>
              <a:t> 1.3.10: “Of the Influence of Belief”</a:t>
            </a:r>
            <a:endParaRPr lang="en-GB" sz="4200" i="1" dirty="0"/>
          </a:p>
        </p:txBody>
      </p:sp>
      <p:sp>
        <p:nvSpPr>
          <p:cNvPr id="3" name="Content Placeholder 2">
            <a:extLst>
              <a:ext uri="{FF2B5EF4-FFF2-40B4-BE49-F238E27FC236}">
                <a16:creationId xmlns:a16="http://schemas.microsoft.com/office/drawing/2014/main" id="{E217534C-6455-568A-A1AE-C87482491226}"/>
              </a:ext>
            </a:extLst>
          </p:cNvPr>
          <p:cNvSpPr>
            <a:spLocks noGrp="1"/>
          </p:cNvSpPr>
          <p:nvPr>
            <p:ph idx="1"/>
          </p:nvPr>
        </p:nvSpPr>
        <p:spPr>
          <a:xfrm>
            <a:off x="709228" y="1088740"/>
            <a:ext cx="8039236" cy="5328592"/>
          </a:xfrm>
        </p:spPr>
        <p:txBody>
          <a:bodyPr/>
          <a:lstStyle/>
          <a:p>
            <a:r>
              <a:rPr lang="en-GB" sz="2400"/>
              <a:t>§3:  A belief (unlike “an idle fiction”) has a strong influence on our passions and actions, like that of an impression, which corroborates Hume’s claim that belief is characterised by greater force and vivacity.</a:t>
            </a:r>
            <a:endParaRPr lang="en-GB" sz="2400" dirty="0"/>
          </a:p>
          <a:p>
            <a:pPr>
              <a:spcBef>
                <a:spcPts val="1200"/>
              </a:spcBef>
            </a:pPr>
            <a:r>
              <a:rPr lang="en-GB" sz="2400"/>
              <a:t>§4:  This also explains why the passions often enhance our beliefs (e.g. people are more likely to believe “quacks” if they present their claims dramatically).</a:t>
            </a:r>
          </a:p>
          <a:p>
            <a:pPr>
              <a:spcBef>
                <a:spcPts val="1200"/>
              </a:spcBef>
            </a:pPr>
            <a:r>
              <a:rPr lang="en-GB" sz="2400"/>
              <a:t>§§5-7:  Poets give their work “an air of truth”, and make reference to familiar myths “to produce a more easy reception in the imagination”.  Vividness is “convey’d, as by so many pipes or canals”, to related ideas.</a:t>
            </a:r>
          </a:p>
          <a:p>
            <a:pPr>
              <a:spcBef>
                <a:spcPts val="1200"/>
              </a:spcBef>
            </a:pPr>
            <a:r>
              <a:rPr lang="en-GB" sz="2400"/>
              <a:t>§11-12:  </a:t>
            </a:r>
            <a:r>
              <a:rPr lang="en-GB" sz="2400" i="1"/>
              <a:t>General rules</a:t>
            </a:r>
            <a:r>
              <a:rPr lang="en-GB" sz="2400"/>
              <a:t> can help to prevent our credulity being carried away by lively eloquence.  [Added 1740]</a:t>
            </a:r>
            <a:endParaRPr lang="en-GB" sz="2400" i="1" dirty="0"/>
          </a:p>
        </p:txBody>
      </p:sp>
      <p:sp>
        <p:nvSpPr>
          <p:cNvPr id="4" name="Slide Number Placeholder 3">
            <a:extLst>
              <a:ext uri="{FF2B5EF4-FFF2-40B4-BE49-F238E27FC236}">
                <a16:creationId xmlns:a16="http://schemas.microsoft.com/office/drawing/2014/main" id="{1106B7D4-CD8A-83C2-3CDF-68CDB3A9B8E8}"/>
              </a:ext>
            </a:extLst>
          </p:cNvPr>
          <p:cNvSpPr>
            <a:spLocks noGrp="1"/>
          </p:cNvSpPr>
          <p:nvPr>
            <p:ph type="sldNum" sz="quarter" idx="10"/>
          </p:nvPr>
        </p:nvSpPr>
        <p:spPr/>
        <p:txBody>
          <a:bodyPr/>
          <a:lstStyle/>
          <a:p>
            <a:fld id="{A10A50DE-8775-498A-B5F5-974B635EB245}" type="slidenum">
              <a:rPr lang="en-US" smtClean="0"/>
              <a:pPr/>
              <a:t>157</a:t>
            </a:fld>
            <a:endParaRPr lang="en-US"/>
          </a:p>
        </p:txBody>
      </p:sp>
    </p:spTree>
    <p:extLst>
      <p:ext uri="{BB962C8B-B14F-4D97-AF65-F5344CB8AC3E}">
        <p14:creationId xmlns:p14="http://schemas.microsoft.com/office/powerpoint/2010/main" val="2652687606"/>
      </p:ext>
    </p:extLst>
  </p:cSld>
  <p:clrMapOvr>
    <a:masterClrMapping/>
  </p:clrMapOvr>
  <p:transition spd="med">
    <p:cove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24" y="188640"/>
            <a:ext cx="8640960" cy="810927"/>
          </a:xfrm>
        </p:spPr>
        <p:txBody>
          <a:bodyPr/>
          <a:lstStyle/>
          <a:p>
            <a:r>
              <a:rPr lang="en-GB" i="1" dirty="0"/>
              <a:t>T</a:t>
            </a:r>
            <a:r>
              <a:rPr lang="en-GB" dirty="0"/>
              <a:t> 1.3.11: “Probability of Chances”</a:t>
            </a:r>
            <a:endParaRPr lang="en-GB" i="1" dirty="0"/>
          </a:p>
        </p:txBody>
      </p:sp>
      <p:sp>
        <p:nvSpPr>
          <p:cNvPr id="3" name="Content Placeholder 2"/>
          <p:cNvSpPr>
            <a:spLocks noGrp="1"/>
          </p:cNvSpPr>
          <p:nvPr>
            <p:ph idx="1"/>
          </p:nvPr>
        </p:nvSpPr>
        <p:spPr>
          <a:xfrm>
            <a:off x="565212" y="1376772"/>
            <a:ext cx="8003232" cy="5076564"/>
          </a:xfrm>
        </p:spPr>
        <p:txBody>
          <a:bodyPr/>
          <a:lstStyle/>
          <a:p>
            <a:r>
              <a:rPr lang="en-GB" sz="2500" i="1" dirty="0"/>
              <a:t>§</a:t>
            </a:r>
            <a:r>
              <a:rPr lang="en-GB" sz="2500" dirty="0"/>
              <a:t>2:  Locke divides “human reason into </a:t>
            </a:r>
            <a:r>
              <a:rPr lang="en-GB" sz="2500" i="1" dirty="0" err="1"/>
              <a:t>knowedge</a:t>
            </a:r>
            <a:r>
              <a:rPr lang="en-GB" sz="2500" dirty="0"/>
              <a:t> and </a:t>
            </a:r>
            <a:r>
              <a:rPr lang="en-GB" sz="2500" i="1" dirty="0"/>
              <a:t>probability</a:t>
            </a:r>
            <a:r>
              <a:rPr lang="en-GB" sz="2500" dirty="0"/>
              <a:t>”.  But “One </a:t>
            </a:r>
            <a:r>
              <a:rPr lang="en-GB" sz="2500" dirty="0" err="1"/>
              <a:t>wou’d</a:t>
            </a:r>
            <a:r>
              <a:rPr lang="en-GB" sz="2500" dirty="0"/>
              <a:t> appear ridiculous, who </a:t>
            </a:r>
            <a:r>
              <a:rPr lang="en-GB" sz="2500" dirty="0" err="1"/>
              <a:t>wou’d</a:t>
            </a:r>
            <a:r>
              <a:rPr lang="en-GB" sz="2500" dirty="0"/>
              <a:t> say, that ’tis only probable the sun will rise to-morrow, or that all men must dye”.  So it fits better with common language if we talk of “probability” only in cases of genuine uncertainty (e.g. where the evidence is mixed), and use the word “proof” to talk of “those arguments, which are </a:t>
            </a:r>
            <a:r>
              <a:rPr lang="en-GB" sz="2500" dirty="0" err="1"/>
              <a:t>deriv’d</a:t>
            </a:r>
            <a:r>
              <a:rPr lang="en-GB" sz="2500" dirty="0"/>
              <a:t> from the relation of cause and effect, and which are entirely free from doubt and uncertainty”.</a:t>
            </a:r>
          </a:p>
          <a:p>
            <a:pPr>
              <a:spcBef>
                <a:spcPts val="1200"/>
              </a:spcBef>
            </a:pPr>
            <a:r>
              <a:rPr lang="en-GB" sz="2500" i="1" dirty="0"/>
              <a:t>§</a:t>
            </a:r>
            <a:r>
              <a:rPr lang="en-GB" sz="2500" dirty="0"/>
              <a:t>§9-13:  Gives the most detailed account of Hume’s hydraulic theory of </a:t>
            </a:r>
            <a:r>
              <a:rPr lang="en-GB" sz="2500"/>
              <a:t>probabilistic judgment</a:t>
            </a:r>
            <a:r>
              <a:rPr lang="en-GB" sz="2500" dirty="0"/>
              <a:t>.</a:t>
            </a:r>
            <a:endParaRPr lang="en-GB" sz="2500" i="1"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158</a:t>
            </a:fld>
            <a:endParaRPr lang="en-US"/>
          </a:p>
        </p:txBody>
      </p:sp>
    </p:spTree>
    <p:extLst>
      <p:ext uri="{BB962C8B-B14F-4D97-AF65-F5344CB8AC3E}">
        <p14:creationId xmlns:p14="http://schemas.microsoft.com/office/powerpoint/2010/main" val="43338927"/>
      </p:ext>
    </p:extLst>
  </p:cSld>
  <p:clrMapOvr>
    <a:masterClrMapping/>
  </p:clrMapOvr>
  <p:transition spd="med">
    <p:cove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66911"/>
          </a:xfrm>
        </p:spPr>
        <p:txBody>
          <a:bodyPr/>
          <a:lstStyle/>
          <a:p>
            <a:r>
              <a:rPr lang="en-GB" i="1" dirty="0"/>
              <a:t>T</a:t>
            </a:r>
            <a:r>
              <a:rPr lang="en-GB" dirty="0"/>
              <a:t> 1.3.12: “Probability of Causes”</a:t>
            </a:r>
            <a:endParaRPr lang="en-GB" i="1" dirty="0"/>
          </a:p>
        </p:txBody>
      </p:sp>
      <p:sp>
        <p:nvSpPr>
          <p:cNvPr id="3" name="Content Placeholder 2"/>
          <p:cNvSpPr>
            <a:spLocks noGrp="1"/>
          </p:cNvSpPr>
          <p:nvPr>
            <p:ph idx="1"/>
          </p:nvPr>
        </p:nvSpPr>
        <p:spPr>
          <a:xfrm>
            <a:off x="637989" y="1124744"/>
            <a:ext cx="8182483" cy="5472608"/>
          </a:xfrm>
        </p:spPr>
        <p:txBody>
          <a:bodyPr/>
          <a:lstStyle/>
          <a:p>
            <a:r>
              <a:rPr lang="en-GB" sz="2400" dirty="0"/>
              <a:t>§1:  “what the vulgar call chance is nothing but a secret and </a:t>
            </a:r>
            <a:r>
              <a:rPr lang="en-GB" sz="2400" dirty="0" err="1"/>
              <a:t>conceal’d</a:t>
            </a:r>
            <a:r>
              <a:rPr lang="en-GB" sz="2400" dirty="0"/>
              <a:t> cause”.  </a:t>
            </a:r>
            <a:r>
              <a:rPr lang="en-GB" sz="2400" i="1" dirty="0">
                <a:solidFill>
                  <a:srgbClr val="FF9999"/>
                </a:solidFill>
              </a:rPr>
              <a:t>Hume is a determinist.</a:t>
            </a:r>
            <a:endParaRPr lang="en-GB" sz="2400" dirty="0"/>
          </a:p>
          <a:p>
            <a:pPr>
              <a:spcBef>
                <a:spcPts val="1200"/>
              </a:spcBef>
            </a:pPr>
            <a:r>
              <a:rPr lang="en-GB" sz="2400" dirty="0"/>
              <a:t>§2:  </a:t>
            </a:r>
            <a:r>
              <a:rPr lang="en-GB" sz="2400"/>
              <a:t>Probable judgment </a:t>
            </a:r>
            <a:r>
              <a:rPr lang="en-GB" sz="2400" dirty="0"/>
              <a:t>is derived from custom, i.e. “the association of ideas to a present impression”.  Strength of association builds </a:t>
            </a:r>
            <a:r>
              <a:rPr lang="en-GB" sz="2400"/>
              <a:t>up gradually as more instances are observed, </a:t>
            </a:r>
            <a:r>
              <a:rPr lang="en-GB" sz="2400" dirty="0"/>
              <a:t>even if </a:t>
            </a:r>
            <a:r>
              <a:rPr lang="en-GB" sz="2400" i="1" dirty="0"/>
              <a:t>A</a:t>
            </a:r>
            <a:r>
              <a:rPr lang="en-GB" sz="2400" dirty="0"/>
              <a:t> is always followed by </a:t>
            </a:r>
            <a:r>
              <a:rPr lang="en-GB" sz="2400" i="1" dirty="0"/>
              <a:t>B</a:t>
            </a:r>
            <a:r>
              <a:rPr lang="en-GB" sz="2400" dirty="0"/>
              <a:t>.</a:t>
            </a:r>
          </a:p>
          <a:p>
            <a:pPr>
              <a:spcBef>
                <a:spcPts val="1200"/>
              </a:spcBef>
            </a:pPr>
            <a:r>
              <a:rPr lang="en-GB" sz="2400" dirty="0"/>
              <a:t>§§8-12:  The hydraulic theory again – after inconstant experience, the force and vivacity of our inductive expectation (on seeing </a:t>
            </a:r>
            <a:r>
              <a:rPr lang="en-GB" sz="2400" i="1" dirty="0"/>
              <a:t>A</a:t>
            </a:r>
            <a:r>
              <a:rPr lang="en-GB" sz="2400" dirty="0"/>
              <a:t>) is divided between the ideas of the various experienced effects (</a:t>
            </a:r>
            <a:r>
              <a:rPr lang="en-GB" sz="2400" i="1" dirty="0"/>
              <a:t>B</a:t>
            </a:r>
            <a:r>
              <a:rPr lang="en-GB" sz="2400" dirty="0"/>
              <a:t>, </a:t>
            </a:r>
            <a:r>
              <a:rPr lang="en-GB" sz="2400" i="1" dirty="0"/>
              <a:t>C</a:t>
            </a:r>
            <a:r>
              <a:rPr lang="en-GB" sz="2400" dirty="0"/>
              <a:t>, </a:t>
            </a:r>
            <a:r>
              <a:rPr lang="en-GB" sz="2400" i="1" dirty="0"/>
              <a:t>D</a:t>
            </a:r>
            <a:r>
              <a:rPr lang="en-GB" sz="2400" dirty="0"/>
              <a:t> etc.) in proportion to their past observed frequencies.</a:t>
            </a:r>
          </a:p>
          <a:p>
            <a:pPr>
              <a:spcBef>
                <a:spcPts val="1200"/>
              </a:spcBef>
            </a:pPr>
            <a:r>
              <a:rPr lang="en-GB" sz="2400" dirty="0"/>
              <a:t>§25:  Reasoning from </a:t>
            </a:r>
            <a:r>
              <a:rPr lang="en-GB" sz="2400" i="1" dirty="0"/>
              <a:t>analogy</a:t>
            </a:r>
            <a:r>
              <a:rPr lang="en-GB" sz="2400" dirty="0"/>
              <a:t> involves weakening of </a:t>
            </a:r>
            <a:r>
              <a:rPr lang="en-GB" sz="2400" i="1" dirty="0"/>
              <a:t>resemblance</a:t>
            </a:r>
            <a:r>
              <a:rPr lang="en-GB" sz="2400" dirty="0"/>
              <a:t> (rather than of the </a:t>
            </a:r>
            <a:r>
              <a:rPr lang="en-GB" sz="2400" i="1" dirty="0"/>
              <a:t>union</a:t>
            </a:r>
            <a:r>
              <a:rPr lang="en-GB" sz="2400" dirty="0"/>
              <a:t>, i.e. constancy).</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159</a:t>
            </a:fld>
            <a:endParaRPr lang="en-US"/>
          </a:p>
        </p:txBody>
      </p:sp>
    </p:spTree>
    <p:extLst>
      <p:ext uri="{BB962C8B-B14F-4D97-AF65-F5344CB8AC3E}">
        <p14:creationId xmlns:p14="http://schemas.microsoft.com/office/powerpoint/2010/main" val="3446837139"/>
      </p:ext>
    </p:extLst>
  </p:cSld>
  <p:clrMapOvr>
    <a:masterClrMapping/>
  </p:clrMapOvr>
  <p:transition spd="med">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634179B-E23C-4165-B0FF-1C3211BEEE64}" type="slidenum">
              <a:rPr lang="en-US"/>
              <a:pPr/>
              <a:t>16</a:t>
            </a:fld>
            <a:endParaRPr lang="en-US"/>
          </a:p>
        </p:txBody>
      </p:sp>
      <p:sp>
        <p:nvSpPr>
          <p:cNvPr id="854018" name="Rectangle 2"/>
          <p:cNvSpPr>
            <a:spLocks noGrp="1" noChangeArrowheads="1"/>
          </p:cNvSpPr>
          <p:nvPr>
            <p:ph type="title"/>
          </p:nvPr>
        </p:nvSpPr>
        <p:spPr>
          <a:xfrm>
            <a:off x="457200" y="116632"/>
            <a:ext cx="8229600" cy="839539"/>
          </a:xfrm>
        </p:spPr>
        <p:txBody>
          <a:bodyPr/>
          <a:lstStyle/>
          <a:p>
            <a:r>
              <a:rPr lang="en-GB"/>
              <a:t>An Obvious Distinction?</a:t>
            </a:r>
            <a:endParaRPr lang="en-GB" dirty="0"/>
          </a:p>
        </p:txBody>
      </p:sp>
      <p:sp>
        <p:nvSpPr>
          <p:cNvPr id="854019" name="Rectangle 3"/>
          <p:cNvSpPr>
            <a:spLocks noGrp="1" noChangeArrowheads="1"/>
          </p:cNvSpPr>
          <p:nvPr>
            <p:ph type="body" idx="1"/>
          </p:nvPr>
        </p:nvSpPr>
        <p:spPr>
          <a:xfrm>
            <a:off x="626876" y="1088740"/>
            <a:ext cx="8229600" cy="5544616"/>
          </a:xfrm>
        </p:spPr>
        <p:txBody>
          <a:bodyPr/>
          <a:lstStyle/>
          <a:p>
            <a:r>
              <a:rPr lang="en-GB" sz="2800"/>
              <a:t>Hume seems to think that the impression/idea distinction is a fairly obvious one, between (roughly) </a:t>
            </a:r>
            <a:r>
              <a:rPr lang="en-GB" sz="2800" i="1"/>
              <a:t>feeling</a:t>
            </a:r>
            <a:r>
              <a:rPr lang="en-GB" sz="2800"/>
              <a:t> – including both feelings of sensation and of reflection – and </a:t>
            </a:r>
            <a:r>
              <a:rPr lang="en-GB" sz="2800" i="1"/>
              <a:t>thinking</a:t>
            </a:r>
            <a:r>
              <a:rPr lang="en-GB" sz="2800"/>
              <a:t>:</a:t>
            </a:r>
            <a:endParaRPr lang="en-GB" sz="2800" dirty="0"/>
          </a:p>
          <a:p>
            <a:pPr lvl="1">
              <a:spcBef>
                <a:spcPts val="1200"/>
              </a:spcBef>
              <a:buFontTx/>
              <a:buNone/>
            </a:pPr>
            <a:r>
              <a:rPr lang="en-GB" sz="2600" dirty="0"/>
              <a:t>	“I believe it will not be very necessary to employ many words in explaining this distinction.  </a:t>
            </a:r>
            <a:r>
              <a:rPr lang="en-GB" sz="2600" dirty="0">
                <a:solidFill>
                  <a:srgbClr val="FF7C80"/>
                </a:solidFill>
              </a:rPr>
              <a:t>Every one of himself will readily perceive the difference betwixt feeling and thinking</a:t>
            </a:r>
            <a:r>
              <a:rPr lang="en-GB" sz="2600" dirty="0"/>
              <a:t>.”  (</a:t>
            </a:r>
            <a:r>
              <a:rPr lang="en-GB" sz="2600" i="1" dirty="0"/>
              <a:t>T</a:t>
            </a:r>
            <a:r>
              <a:rPr lang="en-GB" sz="2600" dirty="0"/>
              <a:t> 1.1.1.1)</a:t>
            </a:r>
          </a:p>
          <a:p>
            <a:pPr>
              <a:spcBef>
                <a:spcPts val="1800"/>
              </a:spcBef>
            </a:pPr>
            <a:r>
              <a:rPr lang="en-GB" sz="2800"/>
              <a:t>This indeed seems to be how he mainly thinks of the distinction, but as we’ll soon see, he muddies the waters by seeming to define it in a different way (in terms of “force and vivacity”).</a:t>
            </a:r>
            <a:endParaRPr lang="en-GB" sz="2800" dirty="0"/>
          </a:p>
        </p:txBody>
      </p:sp>
    </p:spTree>
    <p:extLst>
      <p:ext uri="{BB962C8B-B14F-4D97-AF65-F5344CB8AC3E}">
        <p14:creationId xmlns:p14="http://schemas.microsoft.com/office/powerpoint/2010/main" val="1596228149"/>
      </p:ext>
    </p:extLst>
  </p:cSld>
  <p:clrMapOvr>
    <a:masterClrMapping/>
  </p:clrMapOvr>
  <p:transition spd="med">
    <p:cove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524" y="224644"/>
            <a:ext cx="8532948" cy="6408712"/>
          </a:xfrm>
        </p:spPr>
        <p:txBody>
          <a:bodyPr/>
          <a:lstStyle/>
          <a:p>
            <a:r>
              <a:rPr lang="en-GB" sz="3000" dirty="0"/>
              <a:t>If people find this theory hard to accept ...</a:t>
            </a:r>
          </a:p>
          <a:p>
            <a:pPr lvl="1">
              <a:spcBef>
                <a:spcPts val="1200"/>
              </a:spcBef>
              <a:buNone/>
            </a:pPr>
            <a:r>
              <a:rPr lang="en-GB" sz="2600" dirty="0"/>
              <a:t>	</a:t>
            </a:r>
            <a:r>
              <a:rPr lang="en-GB" sz="2300" dirty="0"/>
              <a:t>“Let men be once fully </a:t>
            </a:r>
            <a:r>
              <a:rPr lang="en-GB" sz="2300" dirty="0" err="1"/>
              <a:t>perswaded</a:t>
            </a:r>
            <a:r>
              <a:rPr lang="en-GB" sz="2300" dirty="0"/>
              <a:t> of these two principles, </a:t>
            </a:r>
            <a:r>
              <a:rPr lang="en-GB" sz="2300" i="1" dirty="0">
                <a:solidFill>
                  <a:srgbClr val="FF9999"/>
                </a:solidFill>
              </a:rPr>
              <a:t>That there is nothing in any object, </a:t>
            </a:r>
            <a:r>
              <a:rPr lang="en-GB" sz="2300" i="1" dirty="0" err="1">
                <a:solidFill>
                  <a:srgbClr val="FF9999"/>
                </a:solidFill>
              </a:rPr>
              <a:t>consider’d</a:t>
            </a:r>
            <a:r>
              <a:rPr lang="en-GB" sz="2300" i="1" dirty="0">
                <a:solidFill>
                  <a:srgbClr val="FF9999"/>
                </a:solidFill>
              </a:rPr>
              <a:t> in itself, which can afford us a reason for drawing a conclusion beyond it</a:t>
            </a:r>
            <a:r>
              <a:rPr lang="en-GB" sz="2300" dirty="0"/>
              <a:t>; and, </a:t>
            </a:r>
            <a:r>
              <a:rPr lang="en-GB" sz="2300" i="1" dirty="0">
                <a:solidFill>
                  <a:srgbClr val="FF9999"/>
                </a:solidFill>
              </a:rPr>
              <a:t>That even after the observation of the frequent or constant conjunction of objects, we have no reason to draw any inference concerning any object beyond those of which we have had experience</a:t>
            </a:r>
            <a:r>
              <a:rPr lang="en-GB" sz="2300" i="1" dirty="0"/>
              <a:t>;</a:t>
            </a:r>
            <a:r>
              <a:rPr lang="en-GB" sz="2300" dirty="0"/>
              <a:t> I say, let men be once fully </a:t>
            </a:r>
            <a:r>
              <a:rPr lang="en-GB" sz="2300" dirty="0" err="1"/>
              <a:t>convinc’d</a:t>
            </a:r>
            <a:r>
              <a:rPr lang="en-GB" sz="2300" dirty="0"/>
              <a:t> of these two principles, and this will throw them so loose from all common systems, that they will make no difficulty of receiving any, which may appear the most extraordinary.”  (</a:t>
            </a:r>
            <a:r>
              <a:rPr lang="en-GB" sz="2300" i="1" dirty="0"/>
              <a:t>T</a:t>
            </a:r>
            <a:r>
              <a:rPr lang="en-GB" sz="2300" dirty="0"/>
              <a:t> 1.3.12.20)</a:t>
            </a:r>
          </a:p>
          <a:p>
            <a:pPr>
              <a:spcBef>
                <a:spcPts val="1800"/>
              </a:spcBef>
            </a:pPr>
            <a:r>
              <a:rPr lang="en-GB" sz="2800"/>
              <a:t>This may suggest that Hume has belatedly </a:t>
            </a:r>
            <a:r>
              <a:rPr lang="en-GB" sz="2800" dirty="0"/>
              <a:t>noticed </a:t>
            </a:r>
            <a:r>
              <a:rPr lang="en-GB" sz="2800"/>
              <a:t>the potentially dramatic </a:t>
            </a:r>
            <a:r>
              <a:rPr lang="en-GB" sz="2800" dirty="0"/>
              <a:t>sceptical impact of his argument concerning induction!</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160</a:t>
            </a:fld>
            <a:endParaRPr lang="en-US"/>
          </a:p>
        </p:txBody>
      </p:sp>
    </p:spTree>
    <p:extLst>
      <p:ext uri="{BB962C8B-B14F-4D97-AF65-F5344CB8AC3E}">
        <p14:creationId xmlns:p14="http://schemas.microsoft.com/office/powerpoint/2010/main" val="3411361331"/>
      </p:ext>
    </p:extLst>
  </p:cSld>
  <p:clrMapOvr>
    <a:masterClrMapping/>
  </p:clrMapOvr>
  <p:transition spd="med">
    <p:cove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16" y="188640"/>
            <a:ext cx="8712968" cy="774923"/>
          </a:xfrm>
        </p:spPr>
        <p:txBody>
          <a:bodyPr/>
          <a:lstStyle/>
          <a:p>
            <a:r>
              <a:rPr lang="en-GB" dirty="0"/>
              <a:t>Science: Seeking Hidden Causes</a:t>
            </a:r>
          </a:p>
        </p:txBody>
      </p:sp>
      <p:sp>
        <p:nvSpPr>
          <p:cNvPr id="3" name="Content Placeholder 2"/>
          <p:cNvSpPr>
            <a:spLocks noGrp="1"/>
          </p:cNvSpPr>
          <p:nvPr>
            <p:ph idx="1"/>
          </p:nvPr>
        </p:nvSpPr>
        <p:spPr>
          <a:xfrm>
            <a:off x="251520" y="1196752"/>
            <a:ext cx="8568952" cy="5472608"/>
          </a:xfrm>
        </p:spPr>
        <p:txBody>
          <a:bodyPr/>
          <a:lstStyle/>
          <a:p>
            <a:pPr>
              <a:buNone/>
            </a:pPr>
            <a:r>
              <a:rPr lang="en-GB" sz="2100" dirty="0"/>
              <a:t>	“The vulgar ... attribute the uncertainty of events to such an uncertainty in the causes, as makes them often fail of their usual influence, ...  But philosophers observing, that almost in every part of nature there is </a:t>
            </a:r>
            <a:r>
              <a:rPr lang="en-GB" sz="2100" dirty="0" err="1"/>
              <a:t>contain’d</a:t>
            </a:r>
            <a:r>
              <a:rPr lang="en-GB" sz="2100" dirty="0"/>
              <a:t> a vast variety of springs and principles, which are hid, by reason of their minuteness or remoteness, find that ’tis at least possible the contrariety of events may not proceed from any contingency in the cause, but from the secret operation of contrary causes.  This possibility is converted into certainty by farther observation, when they remark, that upon an exact scrutiny, a contrariety of effects always betrays a contrariety of causes, and proceeds from their mutual hindrance and opposition. ...  </a:t>
            </a:r>
            <a:r>
              <a:rPr lang="en-GB" sz="2100" dirty="0">
                <a:solidFill>
                  <a:srgbClr val="FF9999"/>
                </a:solidFill>
              </a:rPr>
              <a:t>From the observation of several parallel instances, philosophers form a maxim, that the connexion betwixt all causes and effects is equally necessary, and that its seeming uncertainty in some instances proceeds from the secret opposition of contrary causes</a:t>
            </a:r>
            <a:r>
              <a:rPr lang="en-GB" sz="2100" dirty="0"/>
              <a:t>.”</a:t>
            </a:r>
          </a:p>
          <a:p>
            <a:pPr>
              <a:buNone/>
            </a:pPr>
            <a:r>
              <a:rPr lang="en-GB" sz="2100" dirty="0"/>
              <a:t>					(</a:t>
            </a:r>
            <a:r>
              <a:rPr lang="en-GB" sz="2100" i="1" dirty="0"/>
              <a:t>T</a:t>
            </a:r>
            <a:r>
              <a:rPr lang="en-GB" sz="2100" dirty="0"/>
              <a:t> 1.3.12.5; </a:t>
            </a:r>
            <a:r>
              <a:rPr lang="en-GB" sz="2100" i="1" dirty="0"/>
              <a:t>E</a:t>
            </a:r>
            <a:r>
              <a:rPr lang="en-GB" sz="2100" dirty="0"/>
              <a:t> 8.13 is almost </a:t>
            </a:r>
            <a:r>
              <a:rPr lang="en-GB" sz="2100" i="1" dirty="0"/>
              <a:t>verbatim</a:t>
            </a:r>
            <a:r>
              <a:rPr lang="en-GB" sz="2100" dirty="0"/>
              <a:t>)</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161</a:t>
            </a:fld>
            <a:endParaRPr lang="en-US"/>
          </a:p>
        </p:txBody>
      </p:sp>
    </p:spTree>
    <p:extLst>
      <p:ext uri="{BB962C8B-B14F-4D97-AF65-F5344CB8AC3E}">
        <p14:creationId xmlns:p14="http://schemas.microsoft.com/office/powerpoint/2010/main" val="3309693436"/>
      </p:ext>
    </p:extLst>
  </p:cSld>
  <p:clrMapOvr>
    <a:masterClrMapping/>
  </p:clrMapOvr>
  <p:transition spd="med">
    <p:cove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152636"/>
            <a:ext cx="8856984" cy="702915"/>
          </a:xfrm>
        </p:spPr>
        <p:txBody>
          <a:bodyPr/>
          <a:lstStyle/>
          <a:p>
            <a:r>
              <a:rPr lang="en-GB" sz="4000" i="1" dirty="0"/>
              <a:t>T</a:t>
            </a:r>
            <a:r>
              <a:rPr lang="en-GB" sz="4000" dirty="0"/>
              <a:t> 1.3.13: “</a:t>
            </a:r>
            <a:r>
              <a:rPr lang="en-GB" sz="4000" dirty="0" err="1"/>
              <a:t>Unphilosophical</a:t>
            </a:r>
            <a:r>
              <a:rPr lang="en-GB" sz="4000" dirty="0"/>
              <a:t> Probability”</a:t>
            </a:r>
            <a:endParaRPr lang="en-GB" sz="4000" i="1" dirty="0"/>
          </a:p>
        </p:txBody>
      </p:sp>
      <p:sp>
        <p:nvSpPr>
          <p:cNvPr id="3" name="Content Placeholder 2"/>
          <p:cNvSpPr>
            <a:spLocks noGrp="1"/>
          </p:cNvSpPr>
          <p:nvPr>
            <p:ph idx="1"/>
          </p:nvPr>
        </p:nvSpPr>
        <p:spPr>
          <a:xfrm>
            <a:off x="359532" y="1124744"/>
            <a:ext cx="8388932" cy="5508612"/>
          </a:xfrm>
        </p:spPr>
        <p:txBody>
          <a:bodyPr/>
          <a:lstStyle/>
          <a:p>
            <a:r>
              <a:rPr lang="en-GB" sz="2600" dirty="0"/>
              <a:t>Some types of reasoning from “the same principles” (i.e. custom) are viewed with less respect:</a:t>
            </a:r>
          </a:p>
          <a:p>
            <a:pPr lvl="1">
              <a:spcBef>
                <a:spcPts val="1200"/>
              </a:spcBef>
            </a:pPr>
            <a:r>
              <a:rPr lang="en-GB" sz="2200" dirty="0"/>
              <a:t>§§1-2:  Giving recent instances (which can be either observed </a:t>
            </a:r>
            <a:r>
              <a:rPr lang="en-GB" sz="2200" i="1" dirty="0"/>
              <a:t>causes </a:t>
            </a:r>
            <a:r>
              <a:rPr lang="en-GB" sz="2200" dirty="0"/>
              <a:t>[1] or </a:t>
            </a:r>
            <a:r>
              <a:rPr lang="en-GB" sz="2200" i="1" dirty="0"/>
              <a:t>effects </a:t>
            </a:r>
            <a:r>
              <a:rPr lang="en-GB" sz="2200" dirty="0"/>
              <a:t>[2]) more weight than remote instances, because they are more vivid in the memory;</a:t>
            </a:r>
          </a:p>
          <a:p>
            <a:pPr lvl="1">
              <a:spcBef>
                <a:spcPts val="800"/>
              </a:spcBef>
            </a:pPr>
            <a:r>
              <a:rPr lang="en-GB" sz="2200" dirty="0"/>
              <a:t>§3:  Fading of conviction through lengthy reasoning;</a:t>
            </a:r>
          </a:p>
          <a:p>
            <a:pPr lvl="1">
              <a:spcBef>
                <a:spcPts val="800"/>
              </a:spcBef>
            </a:pPr>
            <a:r>
              <a:rPr lang="en-GB" sz="2200" dirty="0"/>
              <a:t>§7: </a:t>
            </a:r>
            <a:r>
              <a:rPr lang="en-GB" sz="2200" dirty="0">
                <a:solidFill>
                  <a:srgbClr val="FF9999"/>
                </a:solidFill>
              </a:rPr>
              <a:t>“General rules” leading to </a:t>
            </a:r>
            <a:r>
              <a:rPr lang="en-GB" sz="2200" cap="small" dirty="0">
                <a:solidFill>
                  <a:srgbClr val="FF9999"/>
                </a:solidFill>
              </a:rPr>
              <a:t>prejudice</a:t>
            </a:r>
            <a:r>
              <a:rPr lang="en-GB" sz="2200" dirty="0"/>
              <a:t>, e.g. continuing to believe “An </a:t>
            </a:r>
            <a:r>
              <a:rPr lang="en-GB" sz="2200" i="1" dirty="0"/>
              <a:t>Irishman</a:t>
            </a:r>
            <a:r>
              <a:rPr lang="en-GB" sz="2200" dirty="0"/>
              <a:t> cannot have wit, and a </a:t>
            </a:r>
            <a:r>
              <a:rPr lang="en-GB" sz="2200" i="1" dirty="0"/>
              <a:t>Frenchman</a:t>
            </a:r>
            <a:r>
              <a:rPr lang="en-GB" sz="2200" dirty="0"/>
              <a:t> cannot have solidity”, even given clear counterexamples.</a:t>
            </a:r>
          </a:p>
          <a:p>
            <a:pPr lvl="1">
              <a:spcBef>
                <a:spcPts val="800"/>
              </a:spcBef>
            </a:pPr>
            <a:r>
              <a:rPr lang="en-GB" sz="2200" dirty="0"/>
              <a:t>§§9-12:  </a:t>
            </a:r>
            <a:r>
              <a:rPr lang="en-GB" sz="2200" dirty="0">
                <a:solidFill>
                  <a:srgbClr val="FF9999"/>
                </a:solidFill>
              </a:rPr>
              <a:t>We can avoid such prejudice by using higher-level </a:t>
            </a:r>
            <a:r>
              <a:rPr lang="en-GB" sz="2200" i="1" dirty="0">
                <a:solidFill>
                  <a:srgbClr val="FF9999"/>
                </a:solidFill>
              </a:rPr>
              <a:t>general rules</a:t>
            </a:r>
            <a:r>
              <a:rPr lang="en-GB" sz="2200" dirty="0">
                <a:solidFill>
                  <a:srgbClr val="FF9999"/>
                </a:solidFill>
              </a:rPr>
              <a:t> </a:t>
            </a:r>
            <a:r>
              <a:rPr lang="en-GB" sz="2200" dirty="0"/>
              <a:t>(which are “</a:t>
            </a:r>
            <a:r>
              <a:rPr lang="en-GB" sz="2200" dirty="0">
                <a:solidFill>
                  <a:srgbClr val="FF9999"/>
                </a:solidFill>
              </a:rPr>
              <a:t>attributed to our judgment</a:t>
            </a:r>
            <a:r>
              <a:rPr lang="en-GB" sz="2200" dirty="0"/>
              <a:t>; as being more extensive and constant”) to counter our prejudices (which are attributed “</a:t>
            </a:r>
            <a:r>
              <a:rPr lang="en-GB" sz="2200" dirty="0">
                <a:solidFill>
                  <a:srgbClr val="FF9999"/>
                </a:solidFill>
              </a:rPr>
              <a:t>to the imagination</a:t>
            </a:r>
            <a:r>
              <a:rPr lang="en-GB" sz="2200" dirty="0"/>
              <a:t>; as being more capricious and uncertain”, </a:t>
            </a:r>
            <a:r>
              <a:rPr lang="en-GB" sz="2200" i="1" dirty="0"/>
              <a:t>T</a:t>
            </a:r>
            <a:r>
              <a:rPr lang="en-GB" sz="2200" dirty="0"/>
              <a:t> 1.3.13.11).</a:t>
            </a:r>
          </a:p>
          <a:p>
            <a:pPr lvl="1"/>
            <a:endParaRPr lang="en-GB" sz="2300" dirty="0"/>
          </a:p>
          <a:p>
            <a:pPr lvl="1"/>
            <a:endParaRPr lang="en-GB" sz="2300" dirty="0"/>
          </a:p>
          <a:p>
            <a:pPr lvl="1"/>
            <a:endParaRPr lang="en-GB" sz="23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162</a:t>
            </a:fld>
            <a:endParaRPr lang="en-US"/>
          </a:p>
        </p:txBody>
      </p:sp>
    </p:spTree>
    <p:extLst>
      <p:ext uri="{BB962C8B-B14F-4D97-AF65-F5344CB8AC3E}">
        <p14:creationId xmlns:p14="http://schemas.microsoft.com/office/powerpoint/2010/main" val="1918994305"/>
      </p:ext>
    </p:extLst>
  </p:cSld>
  <p:clrMapOvr>
    <a:masterClrMapping/>
  </p:clrMapOvr>
  <p:transition spd="med">
    <p:cove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49373-84F1-9A50-9575-647210F1B722}"/>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86A217CE-D762-DF5A-B15E-F2071B40A6BA}"/>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77C8B796-6859-BE50-507D-670FBB8F666B}"/>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C4E8B99B-B184-E9EF-3191-1CFF8CCCC5AC}"/>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A7BF4F7B-6C12-61BF-5408-EC523547C004}"/>
              </a:ext>
            </a:extLst>
          </p:cNvPr>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5</a:t>
            </a:r>
            <a:r>
              <a:rPr lang="en-GB" sz="3000" i="1">
                <a:solidFill>
                  <a:srgbClr val="FF7C80"/>
                </a:solidFill>
                <a:effectLst>
                  <a:outerShdw blurRad="38100" dist="38100" dir="2700000" algn="tl">
                    <a:srgbClr val="000000"/>
                  </a:outerShdw>
                </a:effectLst>
              </a:rPr>
              <a:t>. Hume’s Theory of Causation</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3530887176"/>
      </p:ext>
    </p:extLst>
  </p:cSld>
  <p:clrMapOvr>
    <a:masterClrMapping/>
  </p:clrMapOvr>
  <p:transition spd="med">
    <p:cove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C87E5-A340-F892-BA3F-77E3219EE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DA8D23-BA9A-9CB5-A085-A92AE104B297}"/>
              </a:ext>
            </a:extLst>
          </p:cNvPr>
          <p:cNvSpPr>
            <a:spLocks noGrp="1"/>
          </p:cNvSpPr>
          <p:nvPr>
            <p:ph type="title"/>
          </p:nvPr>
        </p:nvSpPr>
        <p:spPr>
          <a:xfrm>
            <a:off x="457200" y="152636"/>
            <a:ext cx="8229600" cy="702915"/>
          </a:xfrm>
        </p:spPr>
        <p:txBody>
          <a:bodyPr/>
          <a:lstStyle/>
          <a:p>
            <a:r>
              <a:rPr lang="en-GB"/>
              <a:t>Last </a:t>
            </a:r>
            <a:r>
              <a:rPr lang="en-GB" dirty="0"/>
              <a:t>Time ...</a:t>
            </a:r>
          </a:p>
        </p:txBody>
      </p:sp>
      <p:sp>
        <p:nvSpPr>
          <p:cNvPr id="3" name="Content Placeholder 2">
            <a:extLst>
              <a:ext uri="{FF2B5EF4-FFF2-40B4-BE49-F238E27FC236}">
                <a16:creationId xmlns:a16="http://schemas.microsoft.com/office/drawing/2014/main" id="{C1714F37-3E6F-3196-725C-A6C9E60387A1}"/>
              </a:ext>
            </a:extLst>
          </p:cNvPr>
          <p:cNvSpPr>
            <a:spLocks noGrp="1"/>
          </p:cNvSpPr>
          <p:nvPr>
            <p:ph idx="1"/>
          </p:nvPr>
        </p:nvSpPr>
        <p:spPr>
          <a:xfrm>
            <a:off x="251520" y="1160748"/>
            <a:ext cx="8640960" cy="5436604"/>
          </a:xfrm>
        </p:spPr>
        <p:txBody>
          <a:bodyPr/>
          <a:lstStyle/>
          <a:p>
            <a:r>
              <a:rPr lang="en-GB" sz="2700"/>
              <a:t>We discussed in detail Hume’s argument concerning induction, from both </a:t>
            </a:r>
            <a:r>
              <a:rPr lang="en-GB" sz="2700" i="1"/>
              <a:t>Treatise</a:t>
            </a:r>
            <a:r>
              <a:rPr lang="en-GB" sz="2700"/>
              <a:t> 1.3.6 and </a:t>
            </a:r>
            <a:r>
              <a:rPr lang="en-GB" sz="2700" i="1"/>
              <a:t>Enquiry</a:t>
            </a:r>
            <a:r>
              <a:rPr lang="en-GB" sz="2700"/>
              <a:t> 4.</a:t>
            </a:r>
          </a:p>
          <a:p>
            <a:pPr lvl="1">
              <a:spcBef>
                <a:spcPts val="900"/>
              </a:spcBef>
            </a:pPr>
            <a:r>
              <a:rPr lang="en-GB" sz="2300"/>
              <a:t>The </a:t>
            </a:r>
            <a:r>
              <a:rPr lang="en-GB" sz="2300" i="1"/>
              <a:t>Treatise</a:t>
            </a:r>
            <a:r>
              <a:rPr lang="en-GB" sz="2300"/>
              <a:t> argument starts from his search for the impression of necessary connexion (since </a:t>
            </a:r>
            <a:r>
              <a:rPr lang="en-GB" sz="2300" i="1"/>
              <a:t>T</a:t>
            </a:r>
            <a:r>
              <a:rPr lang="en-GB" sz="2300"/>
              <a:t> 1.3.2.12).</a:t>
            </a:r>
          </a:p>
          <a:p>
            <a:pPr lvl="1">
              <a:spcBef>
                <a:spcPts val="900"/>
              </a:spcBef>
            </a:pPr>
            <a:r>
              <a:rPr lang="en-GB" sz="2300"/>
              <a:t>Causal relations are not </a:t>
            </a:r>
            <a:r>
              <a:rPr lang="en-GB" sz="2300" i="1"/>
              <a:t>a priori</a:t>
            </a:r>
            <a:r>
              <a:rPr lang="en-GB" sz="2300"/>
              <a:t>, but learned through exper-ience of </a:t>
            </a:r>
            <a:r>
              <a:rPr lang="en-GB" sz="2300" i="1">
                <a:solidFill>
                  <a:srgbClr val="FF7C80"/>
                </a:solidFill>
              </a:rPr>
              <a:t>constant conjunction</a:t>
            </a:r>
            <a:r>
              <a:rPr lang="en-GB" sz="2300"/>
              <a:t> (1.3.6.1-3).  This, apparently, becomes the third component (with </a:t>
            </a:r>
            <a:r>
              <a:rPr lang="en-GB" sz="2300" i="1">
                <a:solidFill>
                  <a:srgbClr val="FF7C80"/>
                </a:solidFill>
              </a:rPr>
              <a:t>contiguity</a:t>
            </a:r>
            <a:r>
              <a:rPr lang="en-GB" sz="2300"/>
              <a:t> and </a:t>
            </a:r>
            <a:r>
              <a:rPr lang="en-GB" sz="2300" i="1">
                <a:solidFill>
                  <a:srgbClr val="FF7C80"/>
                </a:solidFill>
              </a:rPr>
              <a:t>resembl-ance</a:t>
            </a:r>
            <a:r>
              <a:rPr lang="en-GB" sz="2300"/>
              <a:t>) of the philosophical relation of causation (1.3.6.16).  </a:t>
            </a:r>
          </a:p>
          <a:p>
            <a:pPr lvl="1">
              <a:spcBef>
                <a:spcPts val="900"/>
              </a:spcBef>
            </a:pPr>
            <a:r>
              <a:rPr lang="en-GB" sz="2300"/>
              <a:t>Hume argues that induction takes for granted a principle of uniformity (UP) which cannot be “founded on” reason, but is instead due to </a:t>
            </a:r>
            <a:r>
              <a:rPr lang="en-GB" sz="2300" i="1">
                <a:solidFill>
                  <a:srgbClr val="FF7C80"/>
                </a:solidFill>
              </a:rPr>
              <a:t>custom</a:t>
            </a:r>
            <a:r>
              <a:rPr lang="en-GB" sz="2300"/>
              <a:t>, an operation of </a:t>
            </a:r>
            <a:r>
              <a:rPr lang="en-GB" sz="2300" i="1"/>
              <a:t>the imagination</a:t>
            </a:r>
            <a:r>
              <a:rPr lang="en-GB" sz="2300"/>
              <a:t>.</a:t>
            </a:r>
          </a:p>
          <a:p>
            <a:pPr lvl="1">
              <a:spcBef>
                <a:spcPts val="900"/>
              </a:spcBef>
            </a:pPr>
            <a:r>
              <a:rPr lang="en-GB" sz="2300"/>
              <a:t>The </a:t>
            </a:r>
            <a:r>
              <a:rPr lang="en-GB" sz="2300" i="1"/>
              <a:t>Enquiry</a:t>
            </a:r>
            <a:r>
              <a:rPr lang="en-GB" sz="2300"/>
              <a:t> (but not the </a:t>
            </a:r>
            <a:r>
              <a:rPr lang="en-GB" sz="2300" i="1"/>
              <a:t>Treatise</a:t>
            </a:r>
            <a:r>
              <a:rPr lang="en-GB" sz="2300"/>
              <a:t>) presents this argument as sceptical, though Hume offers an answer (</a:t>
            </a:r>
            <a:r>
              <a:rPr lang="en-GB" sz="2300" i="1"/>
              <a:t>E</a:t>
            </a:r>
            <a:r>
              <a:rPr lang="en-GB" sz="2300"/>
              <a:t> 12.22-23).</a:t>
            </a:r>
          </a:p>
        </p:txBody>
      </p:sp>
      <p:sp>
        <p:nvSpPr>
          <p:cNvPr id="4" name="Slide Number Placeholder 3">
            <a:extLst>
              <a:ext uri="{FF2B5EF4-FFF2-40B4-BE49-F238E27FC236}">
                <a16:creationId xmlns:a16="http://schemas.microsoft.com/office/drawing/2014/main" id="{5616723D-A8B0-03F6-65A0-5FF166F22BDA}"/>
              </a:ext>
            </a:extLst>
          </p:cNvPr>
          <p:cNvSpPr>
            <a:spLocks noGrp="1"/>
          </p:cNvSpPr>
          <p:nvPr>
            <p:ph type="sldNum" sz="quarter" idx="10"/>
          </p:nvPr>
        </p:nvSpPr>
        <p:spPr/>
        <p:txBody>
          <a:bodyPr/>
          <a:lstStyle/>
          <a:p>
            <a:fld id="{3616F46D-A470-4307-BD1A-3DE4FB9E5120}" type="slidenum">
              <a:rPr lang="en-US" smtClean="0"/>
              <a:pPr/>
              <a:t>164</a:t>
            </a:fld>
            <a:endParaRPr lang="en-US"/>
          </a:p>
        </p:txBody>
      </p:sp>
    </p:spTree>
    <p:extLst>
      <p:ext uri="{BB962C8B-B14F-4D97-AF65-F5344CB8AC3E}">
        <p14:creationId xmlns:p14="http://schemas.microsoft.com/office/powerpoint/2010/main" val="2658590030"/>
      </p:ext>
    </p:extLst>
  </p:cSld>
  <p:clrMapOvr>
    <a:masterClrMapping/>
  </p:clrMapOvr>
  <p:transition spd="med">
    <p:cove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1F260-8405-1F9E-052B-1334050DE5C1}"/>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66663C16-F3F9-56D1-CBB2-4BE785EC7276}"/>
              </a:ext>
            </a:extLst>
          </p:cNvPr>
          <p:cNvSpPr>
            <a:spLocks noGrp="1" noChangeArrowheads="1"/>
          </p:cNvSpPr>
          <p:nvPr>
            <p:ph type="ctrTitle"/>
          </p:nvPr>
        </p:nvSpPr>
        <p:spPr>
          <a:xfrm>
            <a:off x="179388" y="296863"/>
            <a:ext cx="4608512" cy="6300787"/>
          </a:xfrm>
        </p:spPr>
        <p:txBody>
          <a:bodyPr/>
          <a:lstStyle/>
          <a:p>
            <a:r>
              <a:rPr lang="en-GB"/>
              <a:t>5(</a:t>
            </a:r>
            <a:r>
              <a:rPr lang="en-GB" dirty="0"/>
              <a:t>a</a:t>
            </a:r>
            <a:r>
              <a:rPr lang="en-GB"/>
              <a:t>)</a:t>
            </a:r>
            <a:br>
              <a:rPr lang="en-GB" dirty="0"/>
            </a:br>
            <a:br>
              <a:rPr lang="en-GB"/>
            </a:br>
            <a:r>
              <a:rPr lang="en-GB" sz="4600"/>
              <a:t>The Argument of </a:t>
            </a:r>
            <a:r>
              <a:rPr lang="en-GB" sz="4600" i="1"/>
              <a:t>Treatise</a:t>
            </a:r>
            <a:r>
              <a:rPr lang="en-GB" sz="4600"/>
              <a:t> 1.3.14 and </a:t>
            </a:r>
            <a:r>
              <a:rPr lang="en-GB" sz="4600" i="1"/>
              <a:t>Enquiry</a:t>
            </a:r>
            <a:r>
              <a:rPr lang="en-GB" sz="4600"/>
              <a:t> 7</a:t>
            </a:r>
            <a:r>
              <a:rPr lang="en-GB" sz="4600" i="1"/>
              <a:t> </a:t>
            </a:r>
            <a:endParaRPr lang="en-US" sz="4600" dirty="0"/>
          </a:p>
        </p:txBody>
      </p:sp>
      <p:pic>
        <p:nvPicPr>
          <p:cNvPr id="847875" name="Picture 3" descr="treatise1">
            <a:extLst>
              <a:ext uri="{FF2B5EF4-FFF2-40B4-BE49-F238E27FC236}">
                <a16:creationId xmlns:a16="http://schemas.microsoft.com/office/drawing/2014/main" id="{9F6B94FF-F220-CD25-D451-8F611D0A15A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669600159"/>
      </p:ext>
    </p:extLst>
  </p:cSld>
  <p:clrMapOvr>
    <a:masterClrMapping/>
  </p:clrMapOvr>
  <p:transition spd="med">
    <p:cove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23E2-8860-BEC1-3989-BFA605F76E53}"/>
              </a:ext>
            </a:extLst>
          </p:cNvPr>
          <p:cNvSpPr>
            <a:spLocks noGrp="1"/>
          </p:cNvSpPr>
          <p:nvPr>
            <p:ph type="title"/>
          </p:nvPr>
        </p:nvSpPr>
        <p:spPr>
          <a:xfrm>
            <a:off x="107504" y="152636"/>
            <a:ext cx="8892988" cy="810927"/>
          </a:xfrm>
        </p:spPr>
        <p:txBody>
          <a:bodyPr/>
          <a:lstStyle/>
          <a:p>
            <a:r>
              <a:rPr lang="en-GB" sz="4200"/>
              <a:t>The </a:t>
            </a:r>
            <a:r>
              <a:rPr lang="en-GB" sz="4200" i="1"/>
              <a:t>Treatise</a:t>
            </a:r>
            <a:r>
              <a:rPr lang="en-GB" sz="4200"/>
              <a:t> and </a:t>
            </a:r>
            <a:r>
              <a:rPr lang="en-GB" sz="4200" i="1"/>
              <a:t>Enquiry</a:t>
            </a:r>
            <a:r>
              <a:rPr lang="en-GB" sz="4200"/>
              <a:t> Versions</a:t>
            </a:r>
          </a:p>
        </p:txBody>
      </p:sp>
      <p:sp>
        <p:nvSpPr>
          <p:cNvPr id="3" name="Content Placeholder 2">
            <a:extLst>
              <a:ext uri="{FF2B5EF4-FFF2-40B4-BE49-F238E27FC236}">
                <a16:creationId xmlns:a16="http://schemas.microsoft.com/office/drawing/2014/main" id="{C769B77D-6D10-B876-4824-83F27C0210D1}"/>
              </a:ext>
            </a:extLst>
          </p:cNvPr>
          <p:cNvSpPr>
            <a:spLocks noGrp="1"/>
          </p:cNvSpPr>
          <p:nvPr>
            <p:ph idx="1"/>
          </p:nvPr>
        </p:nvSpPr>
        <p:spPr>
          <a:xfrm>
            <a:off x="698884" y="1268759"/>
            <a:ext cx="8121588" cy="5497165"/>
          </a:xfrm>
        </p:spPr>
        <p:txBody>
          <a:bodyPr/>
          <a:lstStyle/>
          <a:p>
            <a:r>
              <a:rPr lang="en-GB" sz="2700" i="1"/>
              <a:t>Treatise</a:t>
            </a:r>
            <a:r>
              <a:rPr lang="en-GB" sz="2700"/>
              <a:t> 1.3.14 and </a:t>
            </a:r>
            <a:r>
              <a:rPr lang="en-GB" sz="2700" i="1"/>
              <a:t>Enquiry</a:t>
            </a:r>
            <a:r>
              <a:rPr lang="en-GB" sz="2700"/>
              <a:t> 7 are both entitled “Of the Idea of Necessary Connexion”, and their overall purpose is the same: to hunt down the </a:t>
            </a:r>
            <a:r>
              <a:rPr lang="en-GB" sz="2700" i="1"/>
              <a:t>impression</a:t>
            </a:r>
            <a:r>
              <a:rPr lang="en-GB" sz="2700"/>
              <a:t> from which the </a:t>
            </a:r>
            <a:r>
              <a:rPr lang="en-GB" sz="2700" i="1"/>
              <a:t>idea</a:t>
            </a:r>
            <a:r>
              <a:rPr lang="en-GB" sz="2700"/>
              <a:t> of necessary connexion is derived (see </a:t>
            </a:r>
            <a:r>
              <a:rPr lang="en-GB" sz="2700" i="1"/>
              <a:t>T</a:t>
            </a:r>
            <a:r>
              <a:rPr lang="en-GB" sz="2700"/>
              <a:t> 1.3.14.1, </a:t>
            </a:r>
            <a:r>
              <a:rPr lang="en-GB" sz="2700" i="1"/>
              <a:t>E</a:t>
            </a:r>
            <a:r>
              <a:rPr lang="en-GB" sz="2700"/>
              <a:t> 7.5).</a:t>
            </a:r>
          </a:p>
          <a:p>
            <a:r>
              <a:rPr lang="en-GB" sz="2700"/>
              <a:t> Hume’s presentation is progressively refined:</a:t>
            </a:r>
          </a:p>
          <a:p>
            <a:pPr lvl="1"/>
            <a:r>
              <a:rPr lang="en-GB" sz="2400"/>
              <a:t>The 1740 </a:t>
            </a:r>
            <a:r>
              <a:rPr lang="en-GB" sz="2400" i="1"/>
              <a:t>Appendix</a:t>
            </a:r>
            <a:r>
              <a:rPr lang="en-GB" sz="2400"/>
              <a:t> adds paragraph </a:t>
            </a:r>
            <a:r>
              <a:rPr lang="en-GB" sz="2400" i="1"/>
              <a:t>T</a:t>
            </a:r>
            <a:r>
              <a:rPr lang="en-GB" sz="2400"/>
              <a:t> 1.3.14.12, arguing that we cannot “feel an energy, or power, in our own mind” – this is later expanded to </a:t>
            </a:r>
            <a:r>
              <a:rPr lang="en-GB" sz="2400" i="1"/>
              <a:t>E </a:t>
            </a:r>
            <a:r>
              <a:rPr lang="en-GB" sz="2400"/>
              <a:t>7.9-20!</a:t>
            </a:r>
          </a:p>
          <a:p>
            <a:pPr lvl="1"/>
            <a:r>
              <a:rPr lang="en-GB" sz="2400"/>
              <a:t>As with induction and free will, the </a:t>
            </a:r>
            <a:r>
              <a:rPr lang="en-GB" sz="2400" i="1"/>
              <a:t>Enquiry</a:t>
            </a:r>
            <a:r>
              <a:rPr lang="en-GB" sz="2400"/>
              <a:t> version is significantly more polished – and no less extensive – than the </a:t>
            </a:r>
            <a:r>
              <a:rPr lang="en-GB" sz="2400" i="1"/>
              <a:t>Treatise</a:t>
            </a:r>
            <a:r>
              <a:rPr lang="en-GB" sz="2400"/>
              <a:t> version.  Hence it makes sense to accord most authority to that later version.</a:t>
            </a:r>
          </a:p>
        </p:txBody>
      </p:sp>
      <p:sp>
        <p:nvSpPr>
          <p:cNvPr id="4" name="Slide Number Placeholder 3">
            <a:extLst>
              <a:ext uri="{FF2B5EF4-FFF2-40B4-BE49-F238E27FC236}">
                <a16:creationId xmlns:a16="http://schemas.microsoft.com/office/drawing/2014/main" id="{E70D8785-C8FB-A2A7-C195-BF89C2F01099}"/>
              </a:ext>
            </a:extLst>
          </p:cNvPr>
          <p:cNvSpPr>
            <a:spLocks noGrp="1"/>
          </p:cNvSpPr>
          <p:nvPr>
            <p:ph type="sldNum" sz="quarter" idx="10"/>
          </p:nvPr>
        </p:nvSpPr>
        <p:spPr/>
        <p:txBody>
          <a:bodyPr/>
          <a:lstStyle/>
          <a:p>
            <a:fld id="{FFD1EE05-59BE-439B-B8B7-F61DC751609B}" type="slidenum">
              <a:rPr lang="en-US" smtClean="0"/>
              <a:pPr/>
              <a:t>166</a:t>
            </a:fld>
            <a:endParaRPr lang="en-US"/>
          </a:p>
        </p:txBody>
      </p:sp>
    </p:spTree>
    <p:extLst>
      <p:ext uri="{BB962C8B-B14F-4D97-AF65-F5344CB8AC3E}">
        <p14:creationId xmlns:p14="http://schemas.microsoft.com/office/powerpoint/2010/main" val="964485614"/>
      </p:ext>
    </p:extLst>
  </p:cSld>
  <p:clrMapOvr>
    <a:masterClrMapping/>
  </p:clrMapOvr>
  <p:transition spd="med">
    <p:cove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3736D-308E-BF79-8993-AC58DD711424}"/>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8909ABF3-2A9A-ACA2-CFCA-A115458FDBA9}"/>
              </a:ext>
            </a:extLst>
          </p:cNvPr>
          <p:cNvSpPr>
            <a:spLocks noGrp="1"/>
          </p:cNvSpPr>
          <p:nvPr>
            <p:ph type="sldNum" sz="quarter" idx="10"/>
          </p:nvPr>
        </p:nvSpPr>
        <p:spPr/>
        <p:txBody>
          <a:bodyPr/>
          <a:lstStyle/>
          <a:p>
            <a:fld id="{EC6EE38D-FF9C-4D9D-98F0-D38B22BFA0BB}" type="slidenum">
              <a:rPr lang="en-US"/>
              <a:pPr/>
              <a:t>167</a:t>
            </a:fld>
            <a:endParaRPr lang="en-US"/>
          </a:p>
        </p:txBody>
      </p:sp>
      <p:sp>
        <p:nvSpPr>
          <p:cNvPr id="4" name="Slide Number Placeholder 3">
            <a:extLst>
              <a:ext uri="{FF2B5EF4-FFF2-40B4-BE49-F238E27FC236}">
                <a16:creationId xmlns:a16="http://schemas.microsoft.com/office/drawing/2014/main" id="{382C0CD3-123D-00A7-756F-05F24D9E4D39}"/>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167</a:t>
            </a:fld>
            <a:endParaRPr lang="en-US" sz="1600">
              <a:effectLst>
                <a:outerShdw blurRad="38100" dist="38100" dir="2700000" algn="tl">
                  <a:srgbClr val="000000"/>
                </a:outerShdw>
              </a:effectLst>
              <a:ea typeface="ＭＳ Ｐゴシック" charset="-128"/>
            </a:endParaRPr>
          </a:p>
        </p:txBody>
      </p:sp>
      <p:sp>
        <p:nvSpPr>
          <p:cNvPr id="905218" name="Rectangle 2">
            <a:extLst>
              <a:ext uri="{FF2B5EF4-FFF2-40B4-BE49-F238E27FC236}">
                <a16:creationId xmlns:a16="http://schemas.microsoft.com/office/drawing/2014/main" id="{EFB98E46-BAA3-7878-1677-576B7B82F8C4}"/>
              </a:ext>
            </a:extLst>
          </p:cNvPr>
          <p:cNvSpPr>
            <a:spLocks noGrp="1" noChangeArrowheads="1"/>
          </p:cNvSpPr>
          <p:nvPr>
            <p:ph type="title" idx="4294967295"/>
          </p:nvPr>
        </p:nvSpPr>
        <p:spPr>
          <a:xfrm>
            <a:off x="457200" y="116632"/>
            <a:ext cx="8229600" cy="846931"/>
          </a:xfrm>
        </p:spPr>
        <p:txBody>
          <a:bodyPr/>
          <a:lstStyle/>
          <a:p>
            <a:pPr>
              <a:defRPr/>
            </a:pPr>
            <a:r>
              <a:rPr lang="en-GB" sz="4000" dirty="0"/>
              <a:t>Applying t</a:t>
            </a:r>
            <a:r>
              <a:rPr lang="en-GB" sz="4000" dirty="0">
                <a:latin typeface="+mj-lt"/>
                <a:ea typeface="+mj-ea"/>
                <a:cs typeface="+mj-cs"/>
              </a:rPr>
              <a:t>he Copy Principle</a:t>
            </a:r>
          </a:p>
        </p:txBody>
      </p:sp>
      <p:sp>
        <p:nvSpPr>
          <p:cNvPr id="905219" name="Rectangle 3">
            <a:extLst>
              <a:ext uri="{FF2B5EF4-FFF2-40B4-BE49-F238E27FC236}">
                <a16:creationId xmlns:a16="http://schemas.microsoft.com/office/drawing/2014/main" id="{D88DFB18-D6C1-96A0-860E-BC0E25025739}"/>
              </a:ext>
            </a:extLst>
          </p:cNvPr>
          <p:cNvSpPr>
            <a:spLocks noGrp="1" noChangeArrowheads="1"/>
          </p:cNvSpPr>
          <p:nvPr>
            <p:ph type="body" idx="4294967295"/>
          </p:nvPr>
        </p:nvSpPr>
        <p:spPr>
          <a:xfrm>
            <a:off x="576325" y="1196752"/>
            <a:ext cx="8316155" cy="5184305"/>
          </a:xfrm>
        </p:spPr>
        <p:txBody>
          <a:bodyPr/>
          <a:lstStyle/>
          <a:p>
            <a:r>
              <a:rPr lang="en-GB" sz="2800" dirty="0"/>
              <a:t>Hume’s </a:t>
            </a:r>
            <a:r>
              <a:rPr lang="en-GB" sz="2800" i="1" dirty="0"/>
              <a:t>Copy Principle </a:t>
            </a:r>
            <a:r>
              <a:rPr lang="en-GB" sz="2800" dirty="0"/>
              <a:t>(</a:t>
            </a:r>
            <a:r>
              <a:rPr lang="en-GB" sz="2800" i="1"/>
              <a:t>T</a:t>
            </a:r>
            <a:r>
              <a:rPr lang="en-GB" sz="2800"/>
              <a:t> 1.1.1.7, </a:t>
            </a:r>
            <a:r>
              <a:rPr lang="en-GB" sz="2800" i="1"/>
              <a:t>E</a:t>
            </a:r>
            <a:r>
              <a:rPr lang="en-GB" sz="2800"/>
              <a:t> 2.5) is </a:t>
            </a:r>
            <a:r>
              <a:rPr lang="en-GB" sz="2800" dirty="0"/>
              <a:t>that all simple ideas are </a:t>
            </a:r>
            <a:r>
              <a:rPr lang="en-GB" sz="2800"/>
              <a:t>copied from (or “are deriv’d from” and “exactly represent”) impressions.</a:t>
            </a:r>
          </a:p>
          <a:p>
            <a:pPr>
              <a:spcBef>
                <a:spcPts val="1200"/>
              </a:spcBef>
            </a:pPr>
            <a:r>
              <a:rPr lang="en-GB" sz="2800"/>
              <a:t>The </a:t>
            </a:r>
            <a:r>
              <a:rPr lang="en-GB" sz="2800" dirty="0"/>
              <a:t>principle provides “a new microscope”</a:t>
            </a:r>
            <a:br>
              <a:rPr lang="en-GB" sz="2800" dirty="0"/>
            </a:br>
            <a:r>
              <a:rPr lang="en-GB" sz="2800" dirty="0"/>
              <a:t>(</a:t>
            </a:r>
            <a:r>
              <a:rPr lang="en-GB" sz="2800" i="1" dirty="0"/>
              <a:t>E</a:t>
            </a:r>
            <a:r>
              <a:rPr lang="en-GB" sz="2800" dirty="0"/>
              <a:t> 7.4) for investigating the nature of ideas, by finding the corresponding impressions.</a:t>
            </a:r>
          </a:p>
          <a:p>
            <a:pPr>
              <a:spcBef>
                <a:spcPts val="1200"/>
              </a:spcBef>
            </a:pPr>
            <a:r>
              <a:rPr lang="en-GB" sz="2800"/>
              <a:t>In “Of the Idea of Necessary Connexion” (both versions) Hume repeatedly refers or alludes to this principle – see </a:t>
            </a:r>
            <a:r>
              <a:rPr lang="en-GB" sz="2800" i="1"/>
              <a:t>T</a:t>
            </a:r>
            <a:r>
              <a:rPr lang="en-GB" sz="2800"/>
              <a:t> 1.3.14.1, 4, 6, 10, 11, 12, 16, 20, 22; and </a:t>
            </a:r>
            <a:r>
              <a:rPr lang="en-GB" sz="2800" i="1"/>
              <a:t>E</a:t>
            </a:r>
            <a:r>
              <a:rPr lang="en-GB" sz="2800"/>
              <a:t> 7.4, 9, 15, 26, 28, 30.</a:t>
            </a:r>
            <a:endParaRPr lang="en-GB" sz="2800" dirty="0"/>
          </a:p>
          <a:p>
            <a:pPr>
              <a:spcBef>
                <a:spcPts val="1200"/>
              </a:spcBef>
            </a:pPr>
            <a:r>
              <a:rPr lang="en-GB" sz="2800" dirty="0"/>
              <a:t>1.3.14.1 summarises the argument to come …</a:t>
            </a:r>
          </a:p>
        </p:txBody>
      </p:sp>
    </p:spTree>
    <p:extLst>
      <p:ext uri="{BB962C8B-B14F-4D97-AF65-F5344CB8AC3E}">
        <p14:creationId xmlns:p14="http://schemas.microsoft.com/office/powerpoint/2010/main" val="1220910992"/>
      </p:ext>
    </p:extLst>
  </p:cSld>
  <p:clrMapOvr>
    <a:masterClrMapping/>
  </p:clrMapOvr>
  <p:transition spd="med">
    <p:cove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C6EE38D-FF9C-4D9D-98F0-D38B22BFA0BB}" type="slidenum">
              <a:rPr lang="en-US"/>
              <a:pPr/>
              <a:t>168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168</a:t>
            </a:fld>
            <a:endParaRPr lang="en-US" sz="1600">
              <a:effectLst>
                <a:outerShdw blurRad="38100" dist="38100" dir="2700000" algn="tl">
                  <a:srgbClr val="000000"/>
                </a:outerShdw>
              </a:effectLst>
              <a:ea typeface="ＭＳ Ｐゴシック" charset="-128"/>
            </a:endParaRPr>
          </a:p>
        </p:txBody>
      </p:sp>
      <p:sp>
        <p:nvSpPr>
          <p:cNvPr id="905219" name="Rectangle 3"/>
          <p:cNvSpPr>
            <a:spLocks noGrp="1" noChangeArrowheads="1"/>
          </p:cNvSpPr>
          <p:nvPr>
            <p:ph type="body" idx="4294967295"/>
          </p:nvPr>
        </p:nvSpPr>
        <p:spPr>
          <a:xfrm>
            <a:off x="359532" y="404664"/>
            <a:ext cx="8604956" cy="6264425"/>
          </a:xfrm>
        </p:spPr>
        <p:txBody>
          <a:bodyPr/>
          <a:lstStyle/>
          <a:p>
            <a:pPr marL="0" indent="0">
              <a:buNone/>
            </a:pPr>
            <a:r>
              <a:rPr lang="en-GB" sz="1900" dirty="0">
                <a:effectLst/>
              </a:rPr>
              <a:t>“</a:t>
            </a:r>
            <a:r>
              <a:rPr lang="en-GB" sz="1900" i="1" dirty="0">
                <a:effectLst/>
              </a:rPr>
              <a:t>What is our idea of necessity, when we say that two objects are necessarily connected together</a:t>
            </a:r>
            <a:r>
              <a:rPr lang="en-GB" sz="1900" dirty="0">
                <a:effectLst/>
              </a:rPr>
              <a:t>.  … as we have no idea, that is not </a:t>
            </a:r>
            <a:r>
              <a:rPr lang="en-GB" sz="1900" dirty="0" err="1">
                <a:effectLst/>
              </a:rPr>
              <a:t>deriv’d</a:t>
            </a:r>
            <a:r>
              <a:rPr lang="en-GB" sz="1900" dirty="0">
                <a:effectLst/>
              </a:rPr>
              <a:t> from an impression, we must find some impression, that gives rise to this idea of necessity, if we assert we have really such an idea.  … </a:t>
            </a:r>
            <a:r>
              <a:rPr lang="en-GB" sz="1900" dirty="0">
                <a:solidFill>
                  <a:srgbClr val="92D050"/>
                </a:solidFill>
                <a:effectLst/>
              </a:rPr>
              <a:t>finding that necessity is … always </a:t>
            </a:r>
            <a:r>
              <a:rPr lang="en-GB" sz="1900" dirty="0" err="1">
                <a:solidFill>
                  <a:srgbClr val="92D050"/>
                </a:solidFill>
                <a:effectLst/>
              </a:rPr>
              <a:t>ascrib’d</a:t>
            </a:r>
            <a:r>
              <a:rPr lang="en-GB" sz="1900" dirty="0">
                <a:solidFill>
                  <a:srgbClr val="92D050"/>
                </a:solidFill>
                <a:effectLst/>
              </a:rPr>
              <a:t> to causes and effects, I turn my eye to two objects </a:t>
            </a:r>
            <a:r>
              <a:rPr lang="en-GB" sz="1900" dirty="0" err="1">
                <a:solidFill>
                  <a:srgbClr val="92D050"/>
                </a:solidFill>
                <a:effectLst/>
              </a:rPr>
              <a:t>suppos’d</a:t>
            </a:r>
            <a:r>
              <a:rPr lang="en-GB" sz="1900" dirty="0">
                <a:solidFill>
                  <a:srgbClr val="92D050"/>
                </a:solidFill>
                <a:effectLst/>
              </a:rPr>
              <a:t> to be </a:t>
            </a:r>
            <a:r>
              <a:rPr lang="en-GB" sz="1900" dirty="0" err="1">
                <a:solidFill>
                  <a:srgbClr val="92D050"/>
                </a:solidFill>
                <a:effectLst/>
              </a:rPr>
              <a:t>plac’d</a:t>
            </a:r>
            <a:r>
              <a:rPr lang="en-GB" sz="1900" dirty="0">
                <a:solidFill>
                  <a:srgbClr val="92D050"/>
                </a:solidFill>
                <a:effectLst/>
              </a:rPr>
              <a:t> in that relation; …  I immediately perceive, that they are </a:t>
            </a:r>
            <a:r>
              <a:rPr lang="en-GB" sz="1900" i="1" dirty="0">
                <a:solidFill>
                  <a:srgbClr val="92D050"/>
                </a:solidFill>
                <a:effectLst/>
              </a:rPr>
              <a:t>contiguous</a:t>
            </a:r>
            <a:r>
              <a:rPr lang="en-GB" sz="1900" dirty="0">
                <a:solidFill>
                  <a:srgbClr val="92D050"/>
                </a:solidFill>
                <a:effectLst/>
              </a:rPr>
              <a:t> in time and place, and that the object we call cause </a:t>
            </a:r>
            <a:r>
              <a:rPr lang="en-GB" sz="1900" i="1" dirty="0">
                <a:solidFill>
                  <a:srgbClr val="92D050"/>
                </a:solidFill>
                <a:effectLst/>
              </a:rPr>
              <a:t>precedes</a:t>
            </a:r>
            <a:r>
              <a:rPr lang="en-GB" sz="1900" dirty="0">
                <a:solidFill>
                  <a:srgbClr val="92D050"/>
                </a:solidFill>
                <a:effectLst/>
              </a:rPr>
              <a:t> the other we call effect.  In no one instance can I go any farther</a:t>
            </a:r>
            <a:r>
              <a:rPr lang="en-GB" sz="1900" dirty="0">
                <a:effectLst/>
              </a:rPr>
              <a:t>, nor is it possible for me to discover any third relation betwixt these objects.  </a:t>
            </a:r>
            <a:r>
              <a:rPr lang="en-GB" sz="1900" dirty="0">
                <a:solidFill>
                  <a:srgbClr val="92D050"/>
                </a:solidFill>
                <a:effectLst/>
              </a:rPr>
              <a:t>I therefore enlarge my view to comprehend several instances</a:t>
            </a:r>
            <a:r>
              <a:rPr lang="en-GB" sz="1900" dirty="0">
                <a:effectLst/>
              </a:rPr>
              <a:t>; where I find like objects always existing in like relations of contiguity and succession.  At first sight this seems to serve but little to my purpose.  The reflection on several instances only repeats the same objects; and therefore can never give rise to a new </a:t>
            </a:r>
            <a:r>
              <a:rPr lang="en-GB" sz="1900">
                <a:effectLst/>
              </a:rPr>
              <a:t>idea.  But upon </a:t>
            </a:r>
            <a:r>
              <a:rPr lang="en-GB" sz="1900" dirty="0">
                <a:effectLst/>
              </a:rPr>
              <a:t>farther enquiry </a:t>
            </a:r>
            <a:r>
              <a:rPr lang="en-GB" sz="1900" dirty="0">
                <a:solidFill>
                  <a:srgbClr val="FF7C80"/>
                </a:solidFill>
                <a:effectLst/>
              </a:rPr>
              <a:t>I find, that the repetition is not in every particular the same, but produces a new impression, and by that means the idea, which I at present examine</a:t>
            </a:r>
            <a:r>
              <a:rPr lang="en-GB" sz="1900" dirty="0">
                <a:effectLst/>
              </a:rPr>
              <a:t>.  For after a frequent repetition, I find, that upon the appearance of one of the objects, the mind is </a:t>
            </a:r>
            <a:r>
              <a:rPr lang="en-GB" sz="1900" i="1" dirty="0" err="1">
                <a:effectLst/>
              </a:rPr>
              <a:t>determin’d</a:t>
            </a:r>
            <a:r>
              <a:rPr lang="en-GB" sz="1900" dirty="0">
                <a:effectLst/>
              </a:rPr>
              <a:t> by custom to consider its usual attendant, and to consider it in a stronger light upon account of its relation to the first object.  </a:t>
            </a:r>
            <a:r>
              <a:rPr lang="en-GB" sz="1900" dirty="0" err="1">
                <a:solidFill>
                  <a:srgbClr val="FF7C80"/>
                </a:solidFill>
                <a:effectLst/>
              </a:rPr>
              <a:t>’Tis</a:t>
            </a:r>
            <a:r>
              <a:rPr lang="en-GB" sz="1900" dirty="0">
                <a:solidFill>
                  <a:srgbClr val="FF7C80"/>
                </a:solidFill>
                <a:effectLst/>
              </a:rPr>
              <a:t> this impression, then, or </a:t>
            </a:r>
            <a:r>
              <a:rPr lang="en-GB" sz="1900" i="1" dirty="0">
                <a:solidFill>
                  <a:srgbClr val="FF7C80"/>
                </a:solidFill>
                <a:effectLst/>
              </a:rPr>
              <a:t>determination</a:t>
            </a:r>
            <a:r>
              <a:rPr lang="en-GB" sz="1900" dirty="0">
                <a:solidFill>
                  <a:srgbClr val="FF7C80"/>
                </a:solidFill>
                <a:effectLst/>
              </a:rPr>
              <a:t>, which affords me the idea of necessity</a:t>
            </a:r>
            <a:r>
              <a:rPr lang="en-GB" sz="1900" dirty="0">
                <a:effectLst/>
              </a:rPr>
              <a:t>.”</a:t>
            </a:r>
          </a:p>
          <a:p>
            <a:pPr marL="0" indent="0">
              <a:buNone/>
            </a:pPr>
            <a:r>
              <a:rPr lang="en-GB" sz="1900" dirty="0">
                <a:effectLst/>
              </a:rPr>
              <a:t>							(</a:t>
            </a:r>
            <a:r>
              <a:rPr lang="en-GB" sz="1900" i="1" dirty="0">
                <a:effectLst/>
              </a:rPr>
              <a:t>T </a:t>
            </a:r>
            <a:r>
              <a:rPr lang="en-GB" sz="1900" dirty="0">
                <a:effectLst/>
              </a:rPr>
              <a:t>1.3.14.1)</a:t>
            </a:r>
          </a:p>
          <a:p>
            <a:endParaRPr lang="en-GB" sz="1900" dirty="0"/>
          </a:p>
        </p:txBody>
      </p:sp>
    </p:spTree>
    <p:extLst>
      <p:ext uri="{BB962C8B-B14F-4D97-AF65-F5344CB8AC3E}">
        <p14:creationId xmlns:p14="http://schemas.microsoft.com/office/powerpoint/2010/main" val="2581777190"/>
      </p:ext>
    </p:extLst>
  </p:cSld>
  <p:clrMapOvr>
    <a:masterClrMapping/>
  </p:clrMapOvr>
  <p:transition spd="med">
    <p:cove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FDEE6-DA6A-5269-E8F2-C34CC40D1380}"/>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56457C63-4AAC-F305-7232-B395F0F804D9}"/>
              </a:ext>
            </a:extLst>
          </p:cNvPr>
          <p:cNvSpPr>
            <a:spLocks noGrp="1"/>
          </p:cNvSpPr>
          <p:nvPr>
            <p:ph type="sldNum" sz="quarter" idx="10"/>
          </p:nvPr>
        </p:nvSpPr>
        <p:spPr/>
        <p:txBody>
          <a:bodyPr/>
          <a:lstStyle/>
          <a:p>
            <a:fld id="{EC6EE38D-FF9C-4D9D-98F0-D38B22BFA0BB}" type="slidenum">
              <a:rPr lang="en-US"/>
              <a:pPr/>
              <a:t>169</a:t>
            </a:fld>
            <a:endParaRPr lang="en-US"/>
          </a:p>
        </p:txBody>
      </p:sp>
      <p:sp>
        <p:nvSpPr>
          <p:cNvPr id="4" name="Slide Number Placeholder 3">
            <a:extLst>
              <a:ext uri="{FF2B5EF4-FFF2-40B4-BE49-F238E27FC236}">
                <a16:creationId xmlns:a16="http://schemas.microsoft.com/office/drawing/2014/main" id="{38F8CFDB-3EC5-F64B-1061-B8673D752C3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169</a:t>
            </a:fld>
            <a:endParaRPr lang="en-US" sz="1600">
              <a:effectLst>
                <a:outerShdw blurRad="38100" dist="38100" dir="2700000" algn="tl">
                  <a:srgbClr val="000000"/>
                </a:outerShdw>
              </a:effectLst>
              <a:ea typeface="ＭＳ Ｐゴシック" charset="-128"/>
            </a:endParaRPr>
          </a:p>
        </p:txBody>
      </p:sp>
      <p:sp>
        <p:nvSpPr>
          <p:cNvPr id="905218" name="Rectangle 2">
            <a:extLst>
              <a:ext uri="{FF2B5EF4-FFF2-40B4-BE49-F238E27FC236}">
                <a16:creationId xmlns:a16="http://schemas.microsoft.com/office/drawing/2014/main" id="{F98F1435-7FF5-3707-6C7D-A9083E34FD13}"/>
              </a:ext>
            </a:extLst>
          </p:cNvPr>
          <p:cNvSpPr>
            <a:spLocks noGrp="1" noChangeArrowheads="1"/>
          </p:cNvSpPr>
          <p:nvPr>
            <p:ph type="title" idx="4294967295"/>
          </p:nvPr>
        </p:nvSpPr>
        <p:spPr>
          <a:xfrm>
            <a:off x="457200" y="116632"/>
            <a:ext cx="8229600" cy="846931"/>
          </a:xfrm>
        </p:spPr>
        <p:txBody>
          <a:bodyPr/>
          <a:lstStyle/>
          <a:p>
            <a:pPr>
              <a:defRPr/>
            </a:pPr>
            <a:r>
              <a:rPr lang="en-GB" sz="4000">
                <a:latin typeface="+mj-lt"/>
                <a:ea typeface="+mj-ea"/>
                <a:cs typeface="+mj-cs"/>
              </a:rPr>
              <a:t>The Structure of the Argument</a:t>
            </a:r>
            <a:endParaRPr lang="en-GB" sz="4000" dirty="0">
              <a:latin typeface="+mj-lt"/>
              <a:ea typeface="+mj-ea"/>
              <a:cs typeface="+mj-cs"/>
            </a:endParaRPr>
          </a:p>
        </p:txBody>
      </p:sp>
      <p:sp>
        <p:nvSpPr>
          <p:cNvPr id="905219" name="Rectangle 3">
            <a:extLst>
              <a:ext uri="{FF2B5EF4-FFF2-40B4-BE49-F238E27FC236}">
                <a16:creationId xmlns:a16="http://schemas.microsoft.com/office/drawing/2014/main" id="{52C7F8BC-219D-59D4-3DE4-5B3D987580B0}"/>
              </a:ext>
            </a:extLst>
          </p:cNvPr>
          <p:cNvSpPr>
            <a:spLocks noGrp="1" noChangeArrowheads="1"/>
          </p:cNvSpPr>
          <p:nvPr>
            <p:ph type="body" idx="4294967295"/>
          </p:nvPr>
        </p:nvSpPr>
        <p:spPr>
          <a:xfrm>
            <a:off x="457200" y="1196752"/>
            <a:ext cx="8435281" cy="5328592"/>
          </a:xfrm>
        </p:spPr>
        <p:txBody>
          <a:bodyPr/>
          <a:lstStyle/>
          <a:p>
            <a:pPr marL="514350" indent="-514350">
              <a:buFont typeface="+mj-lt"/>
              <a:buAutoNum type="arabicPeriod"/>
            </a:pPr>
            <a:r>
              <a:rPr lang="en-GB" sz="2500"/>
              <a:t>Causes are </a:t>
            </a:r>
            <a:r>
              <a:rPr lang="en-GB" sz="2500" i="1"/>
              <a:t>contiguous</a:t>
            </a:r>
            <a:r>
              <a:rPr lang="en-GB" sz="2500"/>
              <a:t> to their effects, and </a:t>
            </a:r>
            <a:r>
              <a:rPr lang="en-GB" sz="2500" i="1"/>
              <a:t>prior</a:t>
            </a:r>
            <a:r>
              <a:rPr lang="en-GB" sz="2500"/>
              <a:t> – but </a:t>
            </a:r>
            <a:r>
              <a:rPr lang="en-GB" sz="2500" i="1"/>
              <a:t>necessary connexion</a:t>
            </a:r>
            <a:r>
              <a:rPr lang="en-GB" sz="2500"/>
              <a:t> is also essential</a:t>
            </a:r>
            <a:r>
              <a:rPr lang="en-GB" sz="2500" i="1"/>
              <a:t> </a:t>
            </a:r>
            <a:r>
              <a:rPr lang="en-GB" sz="2500"/>
              <a:t>(</a:t>
            </a:r>
            <a:r>
              <a:rPr lang="en-GB" sz="2500" i="1"/>
              <a:t>T</a:t>
            </a:r>
            <a:r>
              <a:rPr lang="en-GB" sz="2500"/>
              <a:t> 1.3.2.11).</a:t>
            </a:r>
          </a:p>
          <a:p>
            <a:pPr marL="514350" indent="-514350">
              <a:buFont typeface="+mj-lt"/>
              <a:buAutoNum type="arabicPeriod"/>
            </a:pPr>
            <a:r>
              <a:rPr lang="en-GB" sz="2500"/>
              <a:t>We accordingly aim to understand this idea of </a:t>
            </a:r>
            <a:r>
              <a:rPr lang="en-GB" sz="2500" i="1"/>
              <a:t>power</a:t>
            </a:r>
            <a:r>
              <a:rPr lang="en-GB" sz="2500"/>
              <a:t>, </a:t>
            </a:r>
            <a:r>
              <a:rPr lang="en-GB" sz="2500" i="1"/>
              <a:t>force</a:t>
            </a:r>
            <a:r>
              <a:rPr lang="en-GB" sz="2500"/>
              <a:t>, or </a:t>
            </a:r>
            <a:r>
              <a:rPr lang="en-GB" sz="2500" i="1"/>
              <a:t>necessary connexion</a:t>
            </a:r>
            <a:r>
              <a:rPr lang="en-GB" sz="2500"/>
              <a:t> (</a:t>
            </a:r>
            <a:r>
              <a:rPr lang="en-GB" sz="2500" i="1"/>
              <a:t>T</a:t>
            </a:r>
            <a:r>
              <a:rPr lang="en-GB" sz="2500"/>
              <a:t> 1.3.14.4, </a:t>
            </a:r>
            <a:r>
              <a:rPr lang="en-GB" sz="2500" i="1"/>
              <a:t>E</a:t>
            </a:r>
            <a:r>
              <a:rPr lang="en-GB" sz="2500"/>
              <a:t> 7.3).</a:t>
            </a:r>
          </a:p>
          <a:p>
            <a:pPr marL="514350" indent="-514350">
              <a:buFont typeface="+mj-lt"/>
              <a:buAutoNum type="arabicPeriod"/>
            </a:pPr>
            <a:r>
              <a:rPr lang="en-GB" sz="2500"/>
              <a:t>To do so, we need to find the </a:t>
            </a:r>
            <a:r>
              <a:rPr lang="en-GB" sz="2500" i="1"/>
              <a:t>impression</a:t>
            </a:r>
            <a:r>
              <a:rPr lang="en-GB" sz="2500"/>
              <a:t> from which that idea is copied (</a:t>
            </a:r>
            <a:r>
              <a:rPr lang="en-GB" sz="2500" i="1"/>
              <a:t>T</a:t>
            </a:r>
            <a:r>
              <a:rPr lang="en-GB" sz="2500"/>
              <a:t> 1.3.14.6, </a:t>
            </a:r>
            <a:r>
              <a:rPr lang="en-GB" sz="2500" i="1"/>
              <a:t>E</a:t>
            </a:r>
            <a:r>
              <a:rPr lang="en-GB" sz="2500"/>
              <a:t> 7.5).</a:t>
            </a:r>
          </a:p>
          <a:p>
            <a:pPr marL="514350" indent="-514350">
              <a:buFont typeface="+mj-lt"/>
              <a:buAutoNum type="arabicPeriod"/>
            </a:pPr>
            <a:r>
              <a:rPr lang="en-GB" sz="2500"/>
              <a:t>We cannot acquire an impression of power by observ-ing the interaction of bodies (</a:t>
            </a:r>
            <a:r>
              <a:rPr lang="en-GB" sz="2500" i="1"/>
              <a:t>T</a:t>
            </a:r>
            <a:r>
              <a:rPr lang="en-GB" sz="2500"/>
              <a:t> 1.3.14.7-11, </a:t>
            </a:r>
            <a:r>
              <a:rPr lang="en-GB" sz="2500" i="1"/>
              <a:t>E</a:t>
            </a:r>
            <a:r>
              <a:rPr lang="en-GB" sz="2500"/>
              <a:t> 7.6-8).</a:t>
            </a:r>
          </a:p>
          <a:p>
            <a:pPr marL="514350" indent="-514350">
              <a:buFont typeface="+mj-lt"/>
              <a:buAutoNum type="arabicPeriod"/>
            </a:pPr>
            <a:r>
              <a:rPr lang="en-GB" sz="2500"/>
              <a:t>Nor do we get an internal impression of the power of our own minds, e.g. our will (</a:t>
            </a:r>
            <a:r>
              <a:rPr lang="en-GB" sz="2500" i="1"/>
              <a:t>T</a:t>
            </a:r>
            <a:r>
              <a:rPr lang="en-GB" sz="2500"/>
              <a:t> 1.3.14.12, </a:t>
            </a:r>
            <a:r>
              <a:rPr lang="en-GB" sz="2500" i="1"/>
              <a:t>E</a:t>
            </a:r>
            <a:r>
              <a:rPr lang="en-GB" sz="2500"/>
              <a:t> 7.9-20).</a:t>
            </a:r>
          </a:p>
          <a:p>
            <a:pPr marL="514350" indent="-514350">
              <a:buFont typeface="+mj-lt"/>
              <a:buAutoNum type="arabicPeriod"/>
            </a:pPr>
            <a:r>
              <a:rPr lang="en-GB" sz="2500"/>
              <a:t>Nor can we acquire a </a:t>
            </a:r>
            <a:r>
              <a:rPr lang="en-GB" sz="2500" i="1"/>
              <a:t>general idea</a:t>
            </a:r>
            <a:r>
              <a:rPr lang="en-GB" sz="2500"/>
              <a:t> of power without first having an idea of a </a:t>
            </a:r>
            <a:r>
              <a:rPr lang="en-GB" sz="2500" i="1"/>
              <a:t>particular</a:t>
            </a:r>
            <a:r>
              <a:rPr lang="en-GB" sz="2500"/>
              <a:t> power (</a:t>
            </a:r>
            <a:r>
              <a:rPr lang="en-GB" sz="2500" i="1"/>
              <a:t>T</a:t>
            </a:r>
            <a:r>
              <a:rPr lang="en-GB" sz="2500"/>
              <a:t> 1.3.14.13).</a:t>
            </a:r>
            <a:endParaRPr lang="en-GB" sz="2500" dirty="0"/>
          </a:p>
        </p:txBody>
      </p:sp>
    </p:spTree>
    <p:extLst>
      <p:ext uri="{BB962C8B-B14F-4D97-AF65-F5344CB8AC3E}">
        <p14:creationId xmlns:p14="http://schemas.microsoft.com/office/powerpoint/2010/main" val="4164010482"/>
      </p:ext>
    </p:extLst>
  </p:cSld>
  <p:clrMapOvr>
    <a:masterClrMapping/>
  </p:clrMapOvr>
  <p:transition spd="med">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“Sensation” and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590872" y="1340769"/>
            <a:ext cx="8229600" cy="5239418"/>
          </a:xfrm>
        </p:spPr>
        <p:txBody>
          <a:bodyPr/>
          <a:lstStyle/>
          <a:p>
            <a:r>
              <a:rPr lang="en-US" sz="2800"/>
              <a:t>Hume follows Locke in calling the two sources of ideas “sensation” and “reflection” (</a:t>
            </a:r>
            <a:r>
              <a:rPr lang="en-US" sz="2800" i="1"/>
              <a:t>T</a:t>
            </a:r>
            <a:r>
              <a:rPr lang="en-US" sz="2800"/>
              <a:t> 1.1.2.1,</a:t>
            </a:r>
            <a:br>
              <a:rPr lang="en-US" sz="2800"/>
            </a:br>
            <a:r>
              <a:rPr lang="en-US" sz="2800"/>
              <a:t>cf. </a:t>
            </a:r>
            <a:r>
              <a:rPr lang="en-US" sz="2800" i="1"/>
              <a:t>Essay</a:t>
            </a:r>
            <a:r>
              <a:rPr lang="en-US" sz="2800"/>
              <a:t> II i 3-4), but there are differences …</a:t>
            </a:r>
          </a:p>
          <a:p>
            <a:pPr>
              <a:spcBef>
                <a:spcPts val="1800"/>
              </a:spcBef>
            </a:pPr>
            <a:r>
              <a:rPr lang="en-US" sz="2800"/>
              <a:t>First, whereas Locke takes for granted that we have “sensitive knowledge” of the existence of external objects (</a:t>
            </a:r>
            <a:r>
              <a:rPr lang="en-US" sz="2800" i="1"/>
              <a:t>Essay</a:t>
            </a:r>
            <a:r>
              <a:rPr lang="en-US" sz="2800"/>
              <a:t> IV xi), Hume describes the impressions of sense (e.g. perceptions of colour, taste, smell, bodily pain) as arising</a:t>
            </a:r>
            <a:br>
              <a:rPr lang="en-US" sz="2800"/>
            </a:br>
            <a:r>
              <a:rPr lang="en-US" sz="2800"/>
              <a:t>“in the soul originally, from unknown causes”</a:t>
            </a:r>
            <a:br>
              <a:rPr lang="en-US" sz="2800"/>
            </a:br>
            <a:r>
              <a:rPr lang="en-US" sz="2800"/>
              <a:t>(</a:t>
            </a:r>
            <a:r>
              <a:rPr lang="en-US" sz="2800" i="1"/>
              <a:t>T</a:t>
            </a:r>
            <a:r>
              <a:rPr lang="en-US" sz="2800"/>
              <a:t> 1.1.2.1).  This suggests from the start a more sceptical attitude towards the senses.</a:t>
            </a:r>
            <a:endParaRPr lang="en-GB" sz="2800"/>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17</a:t>
            </a:fld>
            <a:endParaRPr lang="en-US"/>
          </a:p>
        </p:txBody>
      </p:sp>
    </p:spTree>
    <p:extLst>
      <p:ext uri="{BB962C8B-B14F-4D97-AF65-F5344CB8AC3E}">
        <p14:creationId xmlns:p14="http://schemas.microsoft.com/office/powerpoint/2010/main" val="3840648088"/>
      </p:ext>
    </p:extLst>
  </p:cSld>
  <p:clrMapOvr>
    <a:masterClrMapping/>
  </p:clrMapOvr>
  <p:transition spd="med">
    <p:cove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53EC4-3D41-EEF8-28DE-846C5F50963F}"/>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B41F22BE-7BE6-83CA-33F9-225222EEC1A4}"/>
              </a:ext>
            </a:extLst>
          </p:cNvPr>
          <p:cNvSpPr>
            <a:spLocks noGrp="1"/>
          </p:cNvSpPr>
          <p:nvPr>
            <p:ph type="sldNum" sz="quarter" idx="10"/>
          </p:nvPr>
        </p:nvSpPr>
        <p:spPr/>
        <p:txBody>
          <a:bodyPr/>
          <a:lstStyle/>
          <a:p>
            <a:fld id="{EC6EE38D-FF9C-4D9D-98F0-D38B22BFA0BB}" type="slidenum">
              <a:rPr lang="en-US"/>
              <a:pPr/>
              <a:t>170</a:t>
            </a:fld>
            <a:endParaRPr lang="en-US"/>
          </a:p>
        </p:txBody>
      </p:sp>
      <p:sp>
        <p:nvSpPr>
          <p:cNvPr id="4" name="Slide Number Placeholder 3">
            <a:extLst>
              <a:ext uri="{FF2B5EF4-FFF2-40B4-BE49-F238E27FC236}">
                <a16:creationId xmlns:a16="http://schemas.microsoft.com/office/drawing/2014/main" id="{EB718299-55EF-488C-D36B-618D7B30C1C9}"/>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170</a:t>
            </a:fld>
            <a:endParaRPr lang="en-US" sz="1600">
              <a:effectLst>
                <a:outerShdw blurRad="38100" dist="38100" dir="2700000" algn="tl">
                  <a:srgbClr val="000000"/>
                </a:outerShdw>
              </a:effectLst>
              <a:ea typeface="ＭＳ Ｐゴシック" charset="-128"/>
            </a:endParaRPr>
          </a:p>
        </p:txBody>
      </p:sp>
      <p:sp>
        <p:nvSpPr>
          <p:cNvPr id="905219" name="Rectangle 3">
            <a:extLst>
              <a:ext uri="{FF2B5EF4-FFF2-40B4-BE49-F238E27FC236}">
                <a16:creationId xmlns:a16="http://schemas.microsoft.com/office/drawing/2014/main" id="{772C74A3-1A2B-0969-73AF-597AEB6955CB}"/>
              </a:ext>
            </a:extLst>
          </p:cNvPr>
          <p:cNvSpPr>
            <a:spLocks noGrp="1" noChangeArrowheads="1"/>
          </p:cNvSpPr>
          <p:nvPr>
            <p:ph type="body" idx="4294967295"/>
          </p:nvPr>
        </p:nvSpPr>
        <p:spPr>
          <a:xfrm>
            <a:off x="503547" y="152636"/>
            <a:ext cx="8496945" cy="6516724"/>
          </a:xfrm>
        </p:spPr>
        <p:txBody>
          <a:bodyPr/>
          <a:lstStyle/>
          <a:p>
            <a:pPr marL="514350" indent="-514350">
              <a:buFont typeface="+mj-lt"/>
              <a:buAutoNum type="arabicPeriod" startAt="7"/>
            </a:pPr>
            <a:r>
              <a:rPr lang="en-GB" sz="2400"/>
              <a:t>Some philosophers find the answer in </a:t>
            </a:r>
            <a:r>
              <a:rPr lang="en-GB" sz="2400" i="1"/>
              <a:t>occasionalism</a:t>
            </a:r>
            <a:r>
              <a:rPr lang="en-GB" sz="2400"/>
              <a:t> – according to which everything that happens is caused directly by God’s power (</a:t>
            </a:r>
            <a:r>
              <a:rPr lang="en-GB" sz="2400" i="1"/>
              <a:t>E</a:t>
            </a:r>
            <a:r>
              <a:rPr lang="en-GB" sz="2400"/>
              <a:t> 7.21, cf. </a:t>
            </a:r>
            <a:r>
              <a:rPr lang="en-GB" sz="2400" i="1"/>
              <a:t>T</a:t>
            </a:r>
            <a:r>
              <a:rPr lang="en-GB" sz="2400"/>
              <a:t> 1.3.14.9-10).</a:t>
            </a:r>
          </a:p>
          <a:p>
            <a:pPr marL="914400" lvl="1" indent="-514350"/>
            <a:r>
              <a:rPr lang="en-GB" sz="2300"/>
              <a:t>But this takes us “into fairy land … and </a:t>
            </a:r>
            <a:r>
              <a:rPr lang="en-GB" sz="2300" i="1"/>
              <a:t>there</a:t>
            </a:r>
            <a:r>
              <a:rPr lang="en-GB" sz="2300"/>
              <a:t> we [cannot] trust our common methods of argument (</a:t>
            </a:r>
            <a:r>
              <a:rPr lang="en-GB" sz="2300" i="1"/>
              <a:t>E</a:t>
            </a:r>
            <a:r>
              <a:rPr lang="en-GB" sz="2300"/>
              <a:t> 7.24).</a:t>
            </a:r>
          </a:p>
          <a:p>
            <a:pPr marL="914400" lvl="1" indent="-514350"/>
            <a:r>
              <a:rPr lang="en-GB" sz="2300"/>
              <a:t>Besides, it is just as difficult to understand how we can acquire an idea of the power of God (</a:t>
            </a:r>
            <a:r>
              <a:rPr lang="en-GB" sz="2300" i="1"/>
              <a:t>E</a:t>
            </a:r>
            <a:r>
              <a:rPr lang="en-GB" sz="2300"/>
              <a:t> 7.25).</a:t>
            </a:r>
          </a:p>
          <a:p>
            <a:pPr marL="514350" indent="-514350">
              <a:buFont typeface="+mj-lt"/>
              <a:buAutoNum type="arabicPeriod" startAt="7"/>
            </a:pPr>
            <a:r>
              <a:rPr lang="en-GB" sz="2500"/>
              <a:t>All negative results so far, but there are grounds for having another look (</a:t>
            </a:r>
            <a:r>
              <a:rPr lang="en-GB" sz="2500" i="1"/>
              <a:t>T</a:t>
            </a:r>
            <a:r>
              <a:rPr lang="en-GB" sz="2500"/>
              <a:t> 1.3.14.14, </a:t>
            </a:r>
            <a:r>
              <a:rPr lang="en-GB" sz="2500" i="1"/>
              <a:t>E</a:t>
            </a:r>
            <a:r>
              <a:rPr lang="en-GB" sz="2500"/>
              <a:t> 7.26)</a:t>
            </a:r>
          </a:p>
          <a:p>
            <a:pPr marL="514350" indent="-514350">
              <a:buFont typeface="+mj-lt"/>
              <a:buAutoNum type="arabicPeriod" startAt="7"/>
            </a:pPr>
            <a:r>
              <a:rPr lang="en-GB" sz="2500"/>
              <a:t>The impression does not come from </a:t>
            </a:r>
            <a:r>
              <a:rPr lang="en-GB" sz="2500" i="1"/>
              <a:t>one</a:t>
            </a:r>
            <a:r>
              <a:rPr lang="en-GB" sz="2500"/>
              <a:t> instance, but from </a:t>
            </a:r>
            <a:r>
              <a:rPr lang="en-GB" sz="2500" i="1"/>
              <a:t>repeated</a:t>
            </a:r>
            <a:r>
              <a:rPr lang="en-GB" sz="2500"/>
              <a:t> instances (</a:t>
            </a:r>
            <a:r>
              <a:rPr lang="en-GB" sz="2500" i="1"/>
              <a:t>T</a:t>
            </a:r>
            <a:r>
              <a:rPr lang="en-GB" sz="2500"/>
              <a:t> 1.3.14.15-16, </a:t>
            </a:r>
            <a:r>
              <a:rPr lang="en-GB" sz="2500" i="1"/>
              <a:t>E</a:t>
            </a:r>
            <a:r>
              <a:rPr lang="en-GB" sz="2500"/>
              <a:t> 7.27).</a:t>
            </a:r>
          </a:p>
          <a:p>
            <a:pPr marL="514350" indent="-514350">
              <a:buFont typeface="+mj-lt"/>
              <a:buAutoNum type="arabicPeriod" startAt="7"/>
            </a:pPr>
            <a:r>
              <a:rPr lang="en-GB" sz="2500"/>
              <a:t>Repetition generates a new impression, </a:t>
            </a:r>
            <a:r>
              <a:rPr lang="en-GB" sz="2500" i="1"/>
              <a:t>not in the observed objects, but in the observing mind</a:t>
            </a:r>
            <a:r>
              <a:rPr lang="en-GB" sz="2500"/>
              <a:t> – namely, the “determination of the mind” (</a:t>
            </a:r>
            <a:r>
              <a:rPr lang="en-GB" sz="2500" i="1"/>
              <a:t>T</a:t>
            </a:r>
            <a:r>
              <a:rPr lang="en-GB" sz="2500"/>
              <a:t> 1.3.14.20) or “customary transition of the imagination” (</a:t>
            </a:r>
            <a:r>
              <a:rPr lang="en-GB" sz="2500" i="1"/>
              <a:t>E</a:t>
            </a:r>
            <a:r>
              <a:rPr lang="en-GB" sz="2500"/>
              <a:t> 7.28) when we find ourselves making an inductive inference.</a:t>
            </a:r>
          </a:p>
        </p:txBody>
      </p:sp>
    </p:spTree>
    <p:extLst>
      <p:ext uri="{BB962C8B-B14F-4D97-AF65-F5344CB8AC3E}">
        <p14:creationId xmlns:p14="http://schemas.microsoft.com/office/powerpoint/2010/main" val="1391982468"/>
      </p:ext>
    </p:extLst>
  </p:cSld>
  <p:clrMapOvr>
    <a:masterClrMapping/>
  </p:clrMapOvr>
  <p:transition spd="med">
    <p:cove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4A44E63-CB97-42CA-A549-D8228D173849}" type="slidenum">
              <a:rPr lang="en-US"/>
              <a:pPr/>
              <a:t>171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171</a:t>
            </a:fld>
            <a:endParaRPr lang="en-US" sz="1600">
              <a:effectLst>
                <a:outerShdw blurRad="38100" dist="38100" dir="2700000" algn="tl">
                  <a:srgbClr val="000000"/>
                </a:outerShdw>
              </a:effectLst>
              <a:ea typeface="ＭＳ Ｐゴシック" charset="-128"/>
            </a:endParaRPr>
          </a:p>
        </p:txBody>
      </p:sp>
      <p:sp>
        <p:nvSpPr>
          <p:cNvPr id="906242" name="Rectangle 2"/>
          <p:cNvSpPr>
            <a:spLocks noGrp="1" noChangeArrowheads="1"/>
          </p:cNvSpPr>
          <p:nvPr>
            <p:ph type="title" idx="4294967295"/>
          </p:nvPr>
        </p:nvSpPr>
        <p:spPr>
          <a:xfrm>
            <a:off x="215516" y="205805"/>
            <a:ext cx="8784976" cy="738919"/>
          </a:xfrm>
        </p:spPr>
        <p:txBody>
          <a:bodyPr/>
          <a:lstStyle/>
          <a:p>
            <a:pPr>
              <a:defRPr/>
            </a:pPr>
            <a:r>
              <a:rPr lang="en-GB">
                <a:latin typeface="+mj-lt"/>
                <a:ea typeface="+mj-ea"/>
                <a:cs typeface="+mj-cs"/>
              </a:rPr>
              <a:t>Stage 2: A Family of Terms</a:t>
            </a:r>
            <a:endParaRPr lang="en-GB" dirty="0">
              <a:latin typeface="+mj-lt"/>
              <a:ea typeface="+mj-ea"/>
              <a:cs typeface="+mj-cs"/>
            </a:endParaRPr>
          </a:p>
        </p:txBody>
      </p:sp>
      <p:sp>
        <p:nvSpPr>
          <p:cNvPr id="906243" name="Rectangle 3"/>
          <p:cNvSpPr>
            <a:spLocks noGrp="1" noChangeArrowheads="1"/>
          </p:cNvSpPr>
          <p:nvPr>
            <p:ph type="body" idx="4294967295"/>
          </p:nvPr>
        </p:nvSpPr>
        <p:spPr>
          <a:xfrm>
            <a:off x="287525" y="1232756"/>
            <a:ext cx="8496943" cy="5436604"/>
          </a:xfrm>
        </p:spPr>
        <p:txBody>
          <a:bodyPr/>
          <a:lstStyle/>
          <a:p>
            <a:pPr>
              <a:buNone/>
            </a:pPr>
            <a:r>
              <a:rPr lang="en-US" sz="2800" dirty="0"/>
              <a:t>	</a:t>
            </a:r>
            <a:r>
              <a:rPr lang="en-US" sz="2700" dirty="0"/>
              <a:t>“I begin with observing that the terms of </a:t>
            </a:r>
            <a:r>
              <a:rPr lang="en-US" sz="2700" i="1" dirty="0"/>
              <a:t>efficacy, agency, power, force, energy, necessity</a:t>
            </a:r>
            <a:r>
              <a:rPr lang="en-US" sz="2700" i="1"/>
              <a:t>, connexion</a:t>
            </a:r>
            <a:r>
              <a:rPr lang="en-US" sz="2700" dirty="0"/>
              <a:t>, and </a:t>
            </a:r>
            <a:r>
              <a:rPr lang="en-US" sz="2700" i="1" dirty="0"/>
              <a:t>productive quality</a:t>
            </a:r>
            <a:r>
              <a:rPr lang="en-US" sz="2700" dirty="0"/>
              <a:t>, are all nearly </a:t>
            </a:r>
            <a:r>
              <a:rPr lang="en-US" sz="2700" dirty="0" err="1"/>
              <a:t>synonimous</a:t>
            </a:r>
            <a:r>
              <a:rPr lang="en-US" sz="2700" dirty="0"/>
              <a:t>; and therefore ’tis an absurdity to employ any of them in </a:t>
            </a:r>
            <a:r>
              <a:rPr lang="en-US" sz="2700"/>
              <a:t>defining the rest.”  </a:t>
            </a:r>
            <a:r>
              <a:rPr lang="en-US" sz="2700" dirty="0"/>
              <a:t>(</a:t>
            </a:r>
            <a:r>
              <a:rPr lang="en-US" sz="2700" i="1" dirty="0"/>
              <a:t>T</a:t>
            </a:r>
            <a:r>
              <a:rPr lang="en-US" sz="2700" dirty="0"/>
              <a:t> </a:t>
            </a:r>
            <a:r>
              <a:rPr lang="en-US" sz="2700"/>
              <a:t>1.3.14.4)</a:t>
            </a:r>
          </a:p>
          <a:p>
            <a:pPr>
              <a:spcBef>
                <a:spcPts val="1800"/>
              </a:spcBef>
              <a:buNone/>
            </a:pPr>
            <a:r>
              <a:rPr lang="en-US" sz="2700"/>
              <a:t>	“There are no ideas, which occur in metaphysics, more obscure and uncertain, than those of </a:t>
            </a:r>
            <a:r>
              <a:rPr lang="en-US" sz="2700" i="1"/>
              <a:t>power</a:t>
            </a:r>
            <a:r>
              <a:rPr lang="en-US" sz="2700"/>
              <a:t>, </a:t>
            </a:r>
            <a:r>
              <a:rPr lang="en-US" sz="2700" i="1"/>
              <a:t>force</a:t>
            </a:r>
            <a:r>
              <a:rPr lang="en-US" sz="2700"/>
              <a:t>, </a:t>
            </a:r>
            <a:r>
              <a:rPr lang="en-US" sz="2700" i="1"/>
              <a:t>energy</a:t>
            </a:r>
            <a:r>
              <a:rPr lang="en-US" sz="2700"/>
              <a:t>, or </a:t>
            </a:r>
            <a:r>
              <a:rPr lang="en-US" sz="2700" i="1"/>
              <a:t>necessary connexion</a:t>
            </a:r>
            <a:r>
              <a:rPr lang="en-US" sz="2700"/>
              <a:t>, of which it is every moment necessary for us to treat in all our disquistions.  We shall … endeavour in this section, to fix … the precise meaning of these terms”  (</a:t>
            </a:r>
            <a:r>
              <a:rPr lang="en-US" sz="2700" i="1"/>
              <a:t>E</a:t>
            </a:r>
            <a:r>
              <a:rPr lang="en-US" sz="2700"/>
              <a:t> 7.3)</a:t>
            </a:r>
          </a:p>
        </p:txBody>
      </p:sp>
    </p:spTree>
    <p:extLst>
      <p:ext uri="{BB962C8B-B14F-4D97-AF65-F5344CB8AC3E}">
        <p14:creationId xmlns:p14="http://schemas.microsoft.com/office/powerpoint/2010/main" val="3615089959"/>
      </p:ext>
    </p:extLst>
  </p:cSld>
  <p:clrMapOvr>
    <a:masterClrMapping/>
  </p:clrMapOvr>
  <p:transition spd="med">
    <p:cove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1050A30-001A-45EF-BACC-6AAFB47F2739}" type="slidenum">
              <a:rPr lang="en-US"/>
              <a:pPr/>
              <a:t>172</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B26037-E96A-4C1C-8484-ED4BE8A14C21}" type="slidenum">
              <a:rPr lang="en-US" sz="1600">
                <a:effectLst>
                  <a:outerShdw blurRad="38100" dist="38100" dir="2700000" algn="tl">
                    <a:srgbClr val="000000"/>
                  </a:outerShdw>
                </a:effectLst>
                <a:ea typeface="ＭＳ Ｐゴシック" charset="-128"/>
              </a:rPr>
              <a:pPr eaLnBrk="1" hangingPunct="1"/>
              <a:t>172</a:t>
            </a:fld>
            <a:endParaRPr lang="en-US" sz="1600">
              <a:effectLst>
                <a:outerShdw blurRad="38100" dist="38100" dir="2700000" algn="tl">
                  <a:srgbClr val="000000"/>
                </a:outerShdw>
              </a:effectLst>
              <a:ea typeface="ＭＳ Ｐゴシック" charset="-128"/>
            </a:endParaRPr>
          </a:p>
        </p:txBody>
      </p:sp>
      <p:sp>
        <p:nvSpPr>
          <p:cNvPr id="907266" name="Rectangle 2"/>
          <p:cNvSpPr>
            <a:spLocks noGrp="1" noChangeArrowheads="1"/>
          </p:cNvSpPr>
          <p:nvPr>
            <p:ph type="title" idx="4294967295"/>
          </p:nvPr>
        </p:nvSpPr>
        <p:spPr>
          <a:xfrm>
            <a:off x="457200" y="224645"/>
            <a:ext cx="8229600" cy="648072"/>
          </a:xfrm>
        </p:spPr>
        <p:txBody>
          <a:bodyPr/>
          <a:lstStyle/>
          <a:p>
            <a:pPr>
              <a:defRPr/>
            </a:pPr>
            <a:r>
              <a:rPr lang="en-GB" dirty="0">
                <a:latin typeface="+mj-lt"/>
                <a:ea typeface="+mj-ea"/>
                <a:cs typeface="+mj-cs"/>
              </a:rPr>
              <a:t>Two Puzzles</a:t>
            </a:r>
          </a:p>
        </p:txBody>
      </p:sp>
      <p:sp>
        <p:nvSpPr>
          <p:cNvPr id="907267" name="Rectangle 3"/>
          <p:cNvSpPr>
            <a:spLocks noGrp="1" noChangeArrowheads="1"/>
          </p:cNvSpPr>
          <p:nvPr>
            <p:ph type="body" idx="4294967295"/>
          </p:nvPr>
        </p:nvSpPr>
        <p:spPr>
          <a:xfrm>
            <a:off x="468313" y="1088740"/>
            <a:ext cx="8352160" cy="5508911"/>
          </a:xfrm>
        </p:spPr>
        <p:txBody>
          <a:bodyPr/>
          <a:lstStyle/>
          <a:p>
            <a:r>
              <a:rPr lang="en-GB" sz="2700" dirty="0"/>
              <a:t>Why does Hume treat “efficacy”, “power”, “force”, “energy”, “necessity” etc. as virtual synonyms?</a:t>
            </a:r>
          </a:p>
          <a:p>
            <a:pPr>
              <a:spcBef>
                <a:spcPts val="1200"/>
              </a:spcBef>
            </a:pPr>
            <a:r>
              <a:rPr lang="en-GB" sz="2700" dirty="0"/>
              <a:t>Why, in his subsequent procedure of seeking for a single source impression, does he apparently assume that the idea of “necessary connexion” is </a:t>
            </a:r>
            <a:r>
              <a:rPr lang="en-GB" sz="2700" i="1" dirty="0"/>
              <a:t>simple</a:t>
            </a:r>
            <a:r>
              <a:rPr lang="en-GB" sz="2700" dirty="0"/>
              <a:t>, and hence cannot be explicitly defined?  (This is made explicit at </a:t>
            </a:r>
            <a:r>
              <a:rPr lang="en-GB" sz="2700" i="1" dirty="0"/>
              <a:t>E</a:t>
            </a:r>
            <a:r>
              <a:rPr lang="en-GB" sz="2700" dirty="0"/>
              <a:t> 7.8 n. 12, which implies that the quest is for “a new, original, simple idea”.)</a:t>
            </a:r>
          </a:p>
          <a:p>
            <a:pPr>
              <a:spcBef>
                <a:spcPts val="1200"/>
              </a:spcBef>
            </a:pPr>
            <a:r>
              <a:rPr lang="en-GB" sz="2700" u="sng" dirty="0"/>
              <a:t>Suggested solution</a:t>
            </a:r>
            <a:r>
              <a:rPr lang="en-GB" sz="2700" dirty="0"/>
              <a:t>:  Hume’s interest lies in </a:t>
            </a:r>
            <a:r>
              <a:rPr lang="en-GB" sz="2700" i="1" dirty="0"/>
              <a:t>a </a:t>
            </a:r>
            <a:r>
              <a:rPr lang="en-GB" sz="2700" i="1" dirty="0">
                <a:solidFill>
                  <a:srgbClr val="FF9999"/>
                </a:solidFill>
              </a:rPr>
              <a:t>single common element</a:t>
            </a:r>
            <a:r>
              <a:rPr lang="en-GB" sz="2700" dirty="0"/>
              <a:t> of the relevant ideas, what we might call the element </a:t>
            </a:r>
            <a:r>
              <a:rPr lang="en-GB" sz="2700"/>
              <a:t>of </a:t>
            </a:r>
            <a:r>
              <a:rPr lang="en-GB" sz="2700" i="1">
                <a:solidFill>
                  <a:srgbClr val="FF9999"/>
                </a:solidFill>
              </a:rPr>
              <a:t>consequentiality</a:t>
            </a:r>
            <a:r>
              <a:rPr lang="en-GB" sz="2700"/>
              <a:t> – see my “Against the New Hume” (2007), §2.2.</a:t>
            </a:r>
            <a:endParaRPr lang="en-GB" sz="2700" dirty="0"/>
          </a:p>
        </p:txBody>
      </p:sp>
    </p:spTree>
    <p:extLst>
      <p:ext uri="{BB962C8B-B14F-4D97-AF65-F5344CB8AC3E}">
        <p14:creationId xmlns:p14="http://schemas.microsoft.com/office/powerpoint/2010/main" val="1656794263"/>
      </p:ext>
    </p:extLst>
  </p:cSld>
  <p:clrMapOvr>
    <a:masterClrMapping/>
  </p:clrMapOvr>
  <p:transition spd="med">
    <p:cove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83EB1-68E7-A60C-3662-4BFBA7718F95}"/>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E9D91673-12B3-2D98-D3D3-10F68ABBA005}"/>
              </a:ext>
            </a:extLst>
          </p:cNvPr>
          <p:cNvSpPr>
            <a:spLocks noGrp="1"/>
          </p:cNvSpPr>
          <p:nvPr>
            <p:ph type="sldNum" sz="quarter" idx="10"/>
          </p:nvPr>
        </p:nvSpPr>
        <p:spPr/>
        <p:txBody>
          <a:bodyPr/>
          <a:lstStyle/>
          <a:p>
            <a:fld id="{A4A44E63-CB97-42CA-A549-D8228D173849}" type="slidenum">
              <a:rPr lang="en-US"/>
              <a:pPr/>
              <a:t>173</a:t>
            </a:fld>
            <a:endParaRPr lang="en-US"/>
          </a:p>
        </p:txBody>
      </p:sp>
      <p:sp>
        <p:nvSpPr>
          <p:cNvPr id="4" name="Slide Number Placeholder 3">
            <a:extLst>
              <a:ext uri="{FF2B5EF4-FFF2-40B4-BE49-F238E27FC236}">
                <a16:creationId xmlns:a16="http://schemas.microsoft.com/office/drawing/2014/main" id="{1FCDDB64-9A46-3F53-47A3-E06FD6C0514D}"/>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173</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C6DE2E72-A716-1AF2-A176-A91594C3E12B}"/>
              </a:ext>
            </a:extLst>
          </p:cNvPr>
          <p:cNvSpPr>
            <a:spLocks noGrp="1" noChangeArrowheads="1"/>
          </p:cNvSpPr>
          <p:nvPr>
            <p:ph type="title" idx="4294967295"/>
          </p:nvPr>
        </p:nvSpPr>
        <p:spPr>
          <a:xfrm>
            <a:off x="215516" y="116632"/>
            <a:ext cx="8784976" cy="738919"/>
          </a:xfrm>
        </p:spPr>
        <p:txBody>
          <a:bodyPr/>
          <a:lstStyle/>
          <a:p>
            <a:pPr>
              <a:defRPr/>
            </a:pPr>
            <a:r>
              <a:rPr lang="en-GB">
                <a:latin typeface="+mj-lt"/>
                <a:ea typeface="+mj-ea"/>
                <a:cs typeface="+mj-cs"/>
              </a:rPr>
              <a:t>Stage 3: Seeking the Impression</a:t>
            </a:r>
            <a:endParaRPr lang="en-GB" dirty="0">
              <a:latin typeface="+mj-lt"/>
              <a:ea typeface="+mj-ea"/>
              <a:cs typeface="+mj-cs"/>
            </a:endParaRPr>
          </a:p>
        </p:txBody>
      </p:sp>
      <p:sp>
        <p:nvSpPr>
          <p:cNvPr id="906243" name="Rectangle 3">
            <a:extLst>
              <a:ext uri="{FF2B5EF4-FFF2-40B4-BE49-F238E27FC236}">
                <a16:creationId xmlns:a16="http://schemas.microsoft.com/office/drawing/2014/main" id="{E815125A-7B9C-0D21-94D3-725DECA966CE}"/>
              </a:ext>
            </a:extLst>
          </p:cNvPr>
          <p:cNvSpPr>
            <a:spLocks noGrp="1" noChangeArrowheads="1"/>
          </p:cNvSpPr>
          <p:nvPr>
            <p:ph type="body" idx="4294967295"/>
          </p:nvPr>
        </p:nvSpPr>
        <p:spPr>
          <a:xfrm>
            <a:off x="719572" y="1124744"/>
            <a:ext cx="8064896" cy="5436604"/>
          </a:xfrm>
        </p:spPr>
        <p:txBody>
          <a:bodyPr/>
          <a:lstStyle/>
          <a:p>
            <a:pPr>
              <a:spcBef>
                <a:spcPts val="1200"/>
              </a:spcBef>
              <a:buNone/>
            </a:pPr>
            <a:r>
              <a:rPr lang="en-US" sz="2500"/>
              <a:t>	“</a:t>
            </a:r>
            <a:r>
              <a:rPr lang="en-GB" sz="2500">
                <a:effectLst/>
              </a:rPr>
              <a:t>as we have no idea, that is not deriv’d from an impression, we must find some impression, that gives rise to this idea of necessity, if we assert we have really such an idea”  </a:t>
            </a:r>
            <a:r>
              <a:rPr lang="en-US" sz="2500"/>
              <a:t>(</a:t>
            </a:r>
            <a:r>
              <a:rPr lang="en-US" sz="2500" i="1"/>
              <a:t>T</a:t>
            </a:r>
            <a:r>
              <a:rPr lang="en-US" sz="2500"/>
              <a:t> 1.3.14.1)</a:t>
            </a:r>
          </a:p>
          <a:p>
            <a:pPr>
              <a:spcBef>
                <a:spcPts val="1200"/>
              </a:spcBef>
              <a:buNone/>
            </a:pPr>
            <a:r>
              <a:rPr lang="en-US" sz="2500">
                <a:effectLst/>
              </a:rPr>
              <a:t>	</a:t>
            </a:r>
            <a:r>
              <a:rPr lang="en-GB" sz="2500">
                <a:effectLst/>
              </a:rPr>
              <a:t>“</a:t>
            </a:r>
            <a:r>
              <a:rPr lang="en-US" sz="2500"/>
              <a:t>the idea of efficacy … must be deriv’d from … some particular instances … which make their passage into the mind by … sensation or reflection.  Ideas always represent their … impressions; …”  </a:t>
            </a:r>
            <a:r>
              <a:rPr lang="en-US" sz="2500" dirty="0"/>
              <a:t>(</a:t>
            </a:r>
            <a:r>
              <a:rPr lang="en-US" sz="2500" i="1"/>
              <a:t>T</a:t>
            </a:r>
            <a:r>
              <a:rPr lang="en-US" sz="2500"/>
              <a:t> 1.3.14.6)</a:t>
            </a:r>
          </a:p>
          <a:p>
            <a:pPr>
              <a:spcBef>
                <a:spcPts val="1800"/>
              </a:spcBef>
              <a:buNone/>
            </a:pPr>
            <a:r>
              <a:rPr lang="en-US" sz="2500"/>
              <a:t>	“To be fully acquainted … with the idea of power or necessary connexion, let us examine its impression; and in order to find the impression with greater certainty, let us search for it in all the sources, from which it may possibly be derived”  (</a:t>
            </a:r>
            <a:r>
              <a:rPr lang="en-US" sz="2500" i="1"/>
              <a:t>E</a:t>
            </a:r>
            <a:r>
              <a:rPr lang="en-US" sz="2500"/>
              <a:t> 7.5)</a:t>
            </a:r>
          </a:p>
        </p:txBody>
      </p:sp>
    </p:spTree>
    <p:extLst>
      <p:ext uri="{BB962C8B-B14F-4D97-AF65-F5344CB8AC3E}">
        <p14:creationId xmlns:p14="http://schemas.microsoft.com/office/powerpoint/2010/main" val="281837760"/>
      </p:ext>
    </p:extLst>
  </p:cSld>
  <p:clrMapOvr>
    <a:masterClrMapping/>
  </p:clrMapOvr>
  <p:transition spd="med">
    <p:cove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591F7-76FF-C4B5-89B8-F358C8647BCD}"/>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AF4D9375-6FB9-7924-8069-B6327837831B}"/>
              </a:ext>
            </a:extLst>
          </p:cNvPr>
          <p:cNvSpPr>
            <a:spLocks noGrp="1"/>
          </p:cNvSpPr>
          <p:nvPr>
            <p:ph type="sldNum" sz="quarter" idx="10"/>
          </p:nvPr>
        </p:nvSpPr>
        <p:spPr/>
        <p:txBody>
          <a:bodyPr/>
          <a:lstStyle/>
          <a:p>
            <a:fld id="{A4A44E63-CB97-42CA-A549-D8228D173849}" type="slidenum">
              <a:rPr lang="en-US"/>
              <a:pPr/>
              <a:t>174</a:t>
            </a:fld>
            <a:endParaRPr lang="en-US"/>
          </a:p>
        </p:txBody>
      </p:sp>
      <p:sp>
        <p:nvSpPr>
          <p:cNvPr id="4" name="Slide Number Placeholder 3">
            <a:extLst>
              <a:ext uri="{FF2B5EF4-FFF2-40B4-BE49-F238E27FC236}">
                <a16:creationId xmlns:a16="http://schemas.microsoft.com/office/drawing/2014/main" id="{2A37DE00-4314-A486-A8C6-DCA2AB66A9B0}"/>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174</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50788854-FD7A-C02E-6DCE-DEBC4987B23D}"/>
              </a:ext>
            </a:extLst>
          </p:cNvPr>
          <p:cNvSpPr>
            <a:spLocks noGrp="1" noChangeArrowheads="1"/>
          </p:cNvSpPr>
          <p:nvPr>
            <p:ph type="title" idx="4294967295"/>
          </p:nvPr>
        </p:nvSpPr>
        <p:spPr>
          <a:xfrm>
            <a:off x="143508" y="80628"/>
            <a:ext cx="8856984" cy="1404156"/>
          </a:xfrm>
        </p:spPr>
        <p:txBody>
          <a:bodyPr/>
          <a:lstStyle/>
          <a:p>
            <a:pPr>
              <a:defRPr/>
            </a:pPr>
            <a:r>
              <a:rPr lang="en-GB" sz="4200">
                <a:latin typeface="+mj-lt"/>
                <a:ea typeface="+mj-ea"/>
                <a:cs typeface="+mj-cs"/>
              </a:rPr>
              <a:t>Stage 4: No Such Impression from Observing Causation in Bodies</a:t>
            </a:r>
            <a:endParaRPr lang="en-GB" sz="4200" dirty="0">
              <a:latin typeface="+mj-lt"/>
              <a:ea typeface="+mj-ea"/>
              <a:cs typeface="+mj-cs"/>
            </a:endParaRPr>
          </a:p>
        </p:txBody>
      </p:sp>
      <p:sp>
        <p:nvSpPr>
          <p:cNvPr id="906243" name="Rectangle 3">
            <a:extLst>
              <a:ext uri="{FF2B5EF4-FFF2-40B4-BE49-F238E27FC236}">
                <a16:creationId xmlns:a16="http://schemas.microsoft.com/office/drawing/2014/main" id="{B23B98EC-97C9-7C32-656B-F7BFB1797F32}"/>
              </a:ext>
            </a:extLst>
          </p:cNvPr>
          <p:cNvSpPr>
            <a:spLocks noGrp="1" noChangeArrowheads="1"/>
          </p:cNvSpPr>
          <p:nvPr>
            <p:ph type="body" idx="4294967295"/>
          </p:nvPr>
        </p:nvSpPr>
        <p:spPr>
          <a:xfrm>
            <a:off x="539552" y="1664804"/>
            <a:ext cx="8388932" cy="4788532"/>
          </a:xfrm>
        </p:spPr>
        <p:txBody>
          <a:bodyPr/>
          <a:lstStyle/>
          <a:p>
            <a:pPr>
              <a:spcBef>
                <a:spcPts val="1200"/>
              </a:spcBef>
              <a:buNone/>
            </a:pPr>
            <a:r>
              <a:rPr lang="en-US" sz="2500"/>
              <a:t>	To explain causation, philosophers have resorted to all sorts of “</a:t>
            </a:r>
            <a:r>
              <a:rPr lang="en-US" sz="2500">
                <a:effectLst/>
              </a:rPr>
              <a:t>principles of substantial forms, and accidents, and faculties”, which “are not in reality any of the known properties of bodies, but are perfectly unintelligible and inexplicable.  … we may conclude, that ’tis impossible in any one instance to shew the principle, in which the force and agency of a cause is plac’d</a:t>
            </a:r>
            <a:r>
              <a:rPr lang="en-GB" sz="2500">
                <a:effectLst/>
              </a:rPr>
              <a:t>”  </a:t>
            </a:r>
            <a:r>
              <a:rPr lang="en-US" sz="2500"/>
              <a:t>(</a:t>
            </a:r>
            <a:r>
              <a:rPr lang="en-US" sz="2500" i="1"/>
              <a:t>T</a:t>
            </a:r>
            <a:r>
              <a:rPr lang="en-US" sz="2500"/>
              <a:t> 1.3.14.7)</a:t>
            </a:r>
          </a:p>
          <a:p>
            <a:pPr>
              <a:spcBef>
                <a:spcPts val="1200"/>
              </a:spcBef>
              <a:buNone/>
            </a:pPr>
            <a:r>
              <a:rPr lang="en-US" sz="2500">
                <a:effectLst/>
              </a:rPr>
              <a:t>	</a:t>
            </a:r>
            <a:r>
              <a:rPr lang="en-US" sz="2500" i="1">
                <a:effectLst/>
              </a:rPr>
              <a:t>Cartesians</a:t>
            </a:r>
            <a:r>
              <a:rPr lang="en-US" sz="2500">
                <a:effectLst/>
              </a:rPr>
              <a:t> have concluded that “Matter … is in itself entirely unactive, and depriv’d of any power, by which it may … communicate motion”.  Hence “the power, that [does so] must lie in the </a:t>
            </a:r>
            <a:r>
              <a:rPr lang="en-US" sz="2500" cap="small">
                <a:effectLst/>
              </a:rPr>
              <a:t>Deity</a:t>
            </a:r>
            <a:r>
              <a:rPr lang="en-US" sz="2500">
                <a:effectLst/>
              </a:rPr>
              <a:t> … who … bestows on [matter] all those motions”</a:t>
            </a:r>
            <a:r>
              <a:rPr lang="en-US" sz="2500"/>
              <a:t>  </a:t>
            </a:r>
            <a:r>
              <a:rPr lang="en-US" sz="2500" dirty="0"/>
              <a:t>(</a:t>
            </a:r>
            <a:r>
              <a:rPr lang="en-US" sz="2500" i="1"/>
              <a:t>T</a:t>
            </a:r>
            <a:r>
              <a:rPr lang="en-US" sz="2500"/>
              <a:t> 1.3.14.9 – see Stage 7)</a:t>
            </a:r>
          </a:p>
        </p:txBody>
      </p:sp>
    </p:spTree>
    <p:extLst>
      <p:ext uri="{BB962C8B-B14F-4D97-AF65-F5344CB8AC3E}">
        <p14:creationId xmlns:p14="http://schemas.microsoft.com/office/powerpoint/2010/main" val="2368294591"/>
      </p:ext>
    </p:extLst>
  </p:cSld>
  <p:clrMapOvr>
    <a:masterClrMapping/>
  </p:clrMapOvr>
  <p:transition spd="med">
    <p:cove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A35BD-F97D-4899-FBC0-5D5DED384E18}"/>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2807F6D5-68A6-B01D-DFCF-C206D02623DF}"/>
              </a:ext>
            </a:extLst>
          </p:cNvPr>
          <p:cNvSpPr>
            <a:spLocks noGrp="1"/>
          </p:cNvSpPr>
          <p:nvPr>
            <p:ph type="sldNum" sz="quarter" idx="10"/>
          </p:nvPr>
        </p:nvSpPr>
        <p:spPr/>
        <p:txBody>
          <a:bodyPr/>
          <a:lstStyle/>
          <a:p>
            <a:fld id="{A4A44E63-CB97-42CA-A549-D8228D173849}" type="slidenum">
              <a:rPr lang="en-US"/>
              <a:pPr/>
              <a:t>175</a:t>
            </a:fld>
            <a:endParaRPr lang="en-US"/>
          </a:p>
        </p:txBody>
      </p:sp>
      <p:sp>
        <p:nvSpPr>
          <p:cNvPr id="4" name="Slide Number Placeholder 3">
            <a:extLst>
              <a:ext uri="{FF2B5EF4-FFF2-40B4-BE49-F238E27FC236}">
                <a16:creationId xmlns:a16="http://schemas.microsoft.com/office/drawing/2014/main" id="{66593EED-0F18-8427-AB37-2DE1515D8412}"/>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175</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1BCA4977-AC2B-99DD-E827-60E618765060}"/>
              </a:ext>
            </a:extLst>
          </p:cNvPr>
          <p:cNvSpPr>
            <a:spLocks noGrp="1" noChangeArrowheads="1"/>
          </p:cNvSpPr>
          <p:nvPr>
            <p:ph type="body" idx="4294967295"/>
          </p:nvPr>
        </p:nvSpPr>
        <p:spPr>
          <a:xfrm>
            <a:off x="828353" y="440668"/>
            <a:ext cx="7632079" cy="5940660"/>
          </a:xfrm>
        </p:spPr>
        <p:txBody>
          <a:bodyPr/>
          <a:lstStyle/>
          <a:p>
            <a:pPr>
              <a:spcBef>
                <a:spcPts val="1200"/>
              </a:spcBef>
              <a:buNone/>
            </a:pPr>
            <a:r>
              <a:rPr lang="en-US" sz="2500"/>
              <a:t>	“</a:t>
            </a:r>
            <a:r>
              <a:rPr lang="en-US" sz="2500">
                <a:effectLst/>
              </a:rPr>
              <a:t>When we look about us towards external objects, and consider the operation of causes, we are never able, in a single instance, to discover any power or necessary connexion; any quality, which binds the effect to the cause, and renders the one an infallible consequence of the other.  We only find, that the one does actually, in fact, follow the other.  The impulse of one billiard-ball is attended with motion in the second.  This is the whole that appears to the </a:t>
            </a:r>
            <a:r>
              <a:rPr lang="en-US" sz="2500" i="1">
                <a:effectLst/>
              </a:rPr>
              <a:t>outward</a:t>
            </a:r>
            <a:r>
              <a:rPr lang="en-US" sz="2500">
                <a:effectLst/>
              </a:rPr>
              <a:t> senses.  The mind feels no sentiment or </a:t>
            </a:r>
            <a:r>
              <a:rPr lang="en-US" sz="2500" i="1">
                <a:effectLst/>
              </a:rPr>
              <a:t>inward</a:t>
            </a:r>
            <a:r>
              <a:rPr lang="en-US" sz="2500">
                <a:effectLst/>
              </a:rPr>
              <a:t> impression from this succession of objects: Consequently, there is not, in any single, particular instance of cause and effect, any thing which can suggest the idea of power or necessary connexion.</a:t>
            </a:r>
            <a:r>
              <a:rPr lang="en-US" sz="2500"/>
              <a:t>”  (</a:t>
            </a:r>
            <a:r>
              <a:rPr lang="en-US" sz="2500" i="1"/>
              <a:t>E</a:t>
            </a:r>
            <a:r>
              <a:rPr lang="en-US" sz="2500"/>
              <a:t> 7.5)</a:t>
            </a:r>
          </a:p>
        </p:txBody>
      </p:sp>
    </p:spTree>
    <p:extLst>
      <p:ext uri="{BB962C8B-B14F-4D97-AF65-F5344CB8AC3E}">
        <p14:creationId xmlns:p14="http://schemas.microsoft.com/office/powerpoint/2010/main" val="464201241"/>
      </p:ext>
    </p:extLst>
  </p:cSld>
  <p:clrMapOvr>
    <a:masterClrMapping/>
  </p:clrMapOvr>
  <p:transition spd="med">
    <p:cove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88230-E9E7-D1EF-F6F4-5CFCABFF68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6C9F9B-7AB6-1F3D-0996-55BD99C87832}"/>
              </a:ext>
            </a:extLst>
          </p:cNvPr>
          <p:cNvSpPr>
            <a:spLocks noGrp="1"/>
          </p:cNvSpPr>
          <p:nvPr>
            <p:ph type="title"/>
          </p:nvPr>
        </p:nvSpPr>
        <p:spPr>
          <a:xfrm>
            <a:off x="107504" y="80628"/>
            <a:ext cx="8892988" cy="810927"/>
          </a:xfrm>
        </p:spPr>
        <p:txBody>
          <a:bodyPr/>
          <a:lstStyle/>
          <a:p>
            <a:r>
              <a:rPr lang="en-GB" sz="4200"/>
              <a:t>Hume’s “Key Move” in the </a:t>
            </a:r>
            <a:r>
              <a:rPr lang="en-GB" sz="4200" i="1"/>
              <a:t>Enquiry</a:t>
            </a:r>
            <a:endParaRPr lang="en-GB" sz="4200"/>
          </a:p>
        </p:txBody>
      </p:sp>
      <p:sp>
        <p:nvSpPr>
          <p:cNvPr id="3" name="Content Placeholder 2">
            <a:extLst>
              <a:ext uri="{FF2B5EF4-FFF2-40B4-BE49-F238E27FC236}">
                <a16:creationId xmlns:a16="http://schemas.microsoft.com/office/drawing/2014/main" id="{F458E0D0-30AD-7F63-2D06-8C30A7C9C35C}"/>
              </a:ext>
            </a:extLst>
          </p:cNvPr>
          <p:cNvSpPr>
            <a:spLocks noGrp="1"/>
          </p:cNvSpPr>
          <p:nvPr>
            <p:ph idx="1"/>
          </p:nvPr>
        </p:nvSpPr>
        <p:spPr>
          <a:xfrm>
            <a:off x="683568" y="1196752"/>
            <a:ext cx="8244916" cy="5533168"/>
          </a:xfrm>
        </p:spPr>
        <p:txBody>
          <a:bodyPr/>
          <a:lstStyle/>
          <a:p>
            <a:r>
              <a:rPr lang="en-GB" sz="2700"/>
              <a:t>At </a:t>
            </a:r>
            <a:r>
              <a:rPr lang="en-GB" sz="2700" i="1"/>
              <a:t>E </a:t>
            </a:r>
            <a:r>
              <a:rPr lang="en-GB" sz="2700"/>
              <a:t>7.7, Hume introduces a form of argument that he will be repeating: let’s call this his “Key Move”:</a:t>
            </a:r>
          </a:p>
          <a:p>
            <a:pPr marL="857250" lvl="2" indent="0">
              <a:spcBef>
                <a:spcPts val="1200"/>
              </a:spcBef>
              <a:buNone/>
            </a:pPr>
            <a:r>
              <a:rPr lang="en-US" sz="2600"/>
              <a:t>“From the first appearance of an object, we never can conjecture what effect will result from it.  But were the power or energy of any cause discoverable by the mind, we could foresee the effect, even without experience; and might, at first, pronounce with certainty concerning it, by the mere dint of thought and reasoning.</a:t>
            </a:r>
            <a:r>
              <a:rPr lang="en-GB" sz="2600">
                <a:effectLst/>
              </a:rPr>
              <a:t>”  </a:t>
            </a:r>
            <a:r>
              <a:rPr lang="en-US" sz="2600"/>
              <a:t>(</a:t>
            </a:r>
            <a:r>
              <a:rPr lang="en-US" sz="2600" i="1"/>
              <a:t>E</a:t>
            </a:r>
            <a:r>
              <a:rPr lang="en-US" sz="2600"/>
              <a:t> 7.7)</a:t>
            </a:r>
            <a:endParaRPr lang="en-GB" sz="2600"/>
          </a:p>
          <a:p>
            <a:pPr>
              <a:spcBef>
                <a:spcPts val="1800"/>
              </a:spcBef>
            </a:pPr>
            <a:r>
              <a:rPr lang="en-GB" sz="2700"/>
              <a:t>There is a hint of this move in the 1739 </a:t>
            </a:r>
            <a:r>
              <a:rPr lang="en-GB" sz="2700" i="1"/>
              <a:t>Treatise</a:t>
            </a:r>
            <a:r>
              <a:rPr lang="en-GB" sz="2700"/>
              <a:t>, but only once – at </a:t>
            </a:r>
            <a:r>
              <a:rPr lang="en-GB" sz="2700" i="1"/>
              <a:t>T</a:t>
            </a:r>
            <a:r>
              <a:rPr lang="en-GB" sz="2700"/>
              <a:t> 1.3.14.13.  Another is at</a:t>
            </a:r>
            <a:br>
              <a:rPr lang="en-GB" sz="2700"/>
            </a:br>
            <a:r>
              <a:rPr lang="en-GB" sz="2700" i="1"/>
              <a:t>T</a:t>
            </a:r>
            <a:r>
              <a:rPr lang="en-GB" sz="2700"/>
              <a:t> 1.3.14.12, added in the 1740 </a:t>
            </a:r>
            <a:r>
              <a:rPr lang="en-GB" sz="2700" i="1"/>
              <a:t>Appendix</a:t>
            </a:r>
            <a:r>
              <a:rPr lang="en-GB" sz="2700"/>
              <a:t>.</a:t>
            </a:r>
            <a:endParaRPr lang="en-GB" sz="2400"/>
          </a:p>
        </p:txBody>
      </p:sp>
      <p:sp>
        <p:nvSpPr>
          <p:cNvPr id="4" name="Slide Number Placeholder 3">
            <a:extLst>
              <a:ext uri="{FF2B5EF4-FFF2-40B4-BE49-F238E27FC236}">
                <a16:creationId xmlns:a16="http://schemas.microsoft.com/office/drawing/2014/main" id="{D9F95FA3-C996-A434-DE32-12E30B1547FA}"/>
              </a:ext>
            </a:extLst>
          </p:cNvPr>
          <p:cNvSpPr>
            <a:spLocks noGrp="1"/>
          </p:cNvSpPr>
          <p:nvPr>
            <p:ph type="sldNum" sz="quarter" idx="10"/>
          </p:nvPr>
        </p:nvSpPr>
        <p:spPr/>
        <p:txBody>
          <a:bodyPr/>
          <a:lstStyle/>
          <a:p>
            <a:fld id="{FFD1EE05-59BE-439B-B8B7-F61DC751609B}" type="slidenum">
              <a:rPr lang="en-US" smtClean="0"/>
              <a:pPr/>
              <a:t>176</a:t>
            </a:fld>
            <a:endParaRPr lang="en-US"/>
          </a:p>
        </p:txBody>
      </p:sp>
    </p:spTree>
    <p:extLst>
      <p:ext uri="{BB962C8B-B14F-4D97-AF65-F5344CB8AC3E}">
        <p14:creationId xmlns:p14="http://schemas.microsoft.com/office/powerpoint/2010/main" val="2682823015"/>
      </p:ext>
    </p:extLst>
  </p:cSld>
  <p:clrMapOvr>
    <a:masterClrMapping/>
  </p:clrMapOvr>
  <p:transition spd="med">
    <p:cove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7A6D9-98DF-BE2D-0CEF-213185B9FE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B3E08C-83AC-C56B-EA36-FAEB748D79C6}"/>
              </a:ext>
            </a:extLst>
          </p:cNvPr>
          <p:cNvSpPr>
            <a:spLocks noGrp="1"/>
          </p:cNvSpPr>
          <p:nvPr>
            <p:ph type="title"/>
          </p:nvPr>
        </p:nvSpPr>
        <p:spPr>
          <a:xfrm>
            <a:off x="107504" y="44624"/>
            <a:ext cx="8892988" cy="810927"/>
          </a:xfrm>
        </p:spPr>
        <p:txBody>
          <a:bodyPr/>
          <a:lstStyle/>
          <a:p>
            <a:r>
              <a:rPr lang="en-GB" sz="4200"/>
              <a:t>Is the “Key Move” Plausible?</a:t>
            </a:r>
          </a:p>
        </p:txBody>
      </p:sp>
      <p:sp>
        <p:nvSpPr>
          <p:cNvPr id="3" name="Content Placeholder 2">
            <a:extLst>
              <a:ext uri="{FF2B5EF4-FFF2-40B4-BE49-F238E27FC236}">
                <a16:creationId xmlns:a16="http://schemas.microsoft.com/office/drawing/2014/main" id="{AFE6AA9F-6E51-5357-356E-4B87D8ADBDA6}"/>
              </a:ext>
            </a:extLst>
          </p:cNvPr>
          <p:cNvSpPr>
            <a:spLocks noGrp="1"/>
          </p:cNvSpPr>
          <p:nvPr>
            <p:ph idx="1"/>
          </p:nvPr>
        </p:nvSpPr>
        <p:spPr>
          <a:xfrm>
            <a:off x="395537" y="980728"/>
            <a:ext cx="8568952" cy="5641180"/>
          </a:xfrm>
        </p:spPr>
        <p:txBody>
          <a:bodyPr/>
          <a:lstStyle/>
          <a:p>
            <a:r>
              <a:rPr lang="en-GB" sz="2600"/>
              <a:t>Recall Hume’s “Adam” thought-experiment </a:t>
            </a:r>
            <a:r>
              <a:rPr lang="en-GB" sz="2600" i="1"/>
              <a:t>(A</a:t>
            </a:r>
            <a:r>
              <a:rPr lang="en-GB" sz="2600"/>
              <a:t> 11,</a:t>
            </a:r>
            <a:br>
              <a:rPr lang="en-GB" sz="2600"/>
            </a:br>
            <a:r>
              <a:rPr lang="en-GB" sz="2600" i="1"/>
              <a:t>E</a:t>
            </a:r>
            <a:r>
              <a:rPr lang="en-GB" sz="2600"/>
              <a:t> 4.6), where he convincingly claims that without prior experience, Adam could have no idea what events (e.g. impact of one billiard ball on another) would have what effects (e.g. communication of motion).</a:t>
            </a:r>
          </a:p>
          <a:p>
            <a:pPr>
              <a:spcBef>
                <a:spcPts val="1800"/>
              </a:spcBef>
            </a:pPr>
            <a:r>
              <a:rPr lang="en-GB" sz="2600"/>
              <a:t>This supposedly proves that Adam has no impression of power or necessity from observing the motion of the first billiard ball.  For if he had such an impression (Hume now says), then Adam would be able to predict, in advance of the collision, what the effect would be.</a:t>
            </a:r>
          </a:p>
          <a:p>
            <a:pPr lvl="1">
              <a:spcBef>
                <a:spcPts val="1200"/>
              </a:spcBef>
            </a:pPr>
            <a:r>
              <a:rPr lang="en-GB" sz="2400"/>
              <a:t>But it seems an implausibly strong requirement on an impression of power, that it should yield something like</a:t>
            </a:r>
            <a:br>
              <a:rPr lang="en-GB" sz="2400"/>
            </a:br>
            <a:r>
              <a:rPr lang="en-GB" sz="2400" i="1"/>
              <a:t>a priori</a:t>
            </a:r>
            <a:r>
              <a:rPr lang="en-GB" sz="2400"/>
              <a:t> knowledge of cause and effect!</a:t>
            </a:r>
          </a:p>
        </p:txBody>
      </p:sp>
      <p:sp>
        <p:nvSpPr>
          <p:cNvPr id="4" name="Slide Number Placeholder 3">
            <a:extLst>
              <a:ext uri="{FF2B5EF4-FFF2-40B4-BE49-F238E27FC236}">
                <a16:creationId xmlns:a16="http://schemas.microsoft.com/office/drawing/2014/main" id="{15B04F10-88C9-783A-CD7B-509226EDD4AB}"/>
              </a:ext>
            </a:extLst>
          </p:cNvPr>
          <p:cNvSpPr>
            <a:spLocks noGrp="1"/>
          </p:cNvSpPr>
          <p:nvPr>
            <p:ph type="sldNum" sz="quarter" idx="10"/>
          </p:nvPr>
        </p:nvSpPr>
        <p:spPr/>
        <p:txBody>
          <a:bodyPr/>
          <a:lstStyle/>
          <a:p>
            <a:fld id="{FFD1EE05-59BE-439B-B8B7-F61DC751609B}" type="slidenum">
              <a:rPr lang="en-US" smtClean="0"/>
              <a:pPr/>
              <a:t>177</a:t>
            </a:fld>
            <a:endParaRPr lang="en-US"/>
          </a:p>
        </p:txBody>
      </p:sp>
    </p:spTree>
    <p:extLst>
      <p:ext uri="{BB962C8B-B14F-4D97-AF65-F5344CB8AC3E}">
        <p14:creationId xmlns:p14="http://schemas.microsoft.com/office/powerpoint/2010/main" val="2583002065"/>
      </p:ext>
    </p:extLst>
  </p:cSld>
  <p:clrMapOvr>
    <a:masterClrMapping/>
  </p:clrMapOvr>
  <p:transition spd="med">
    <p:cove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3E544-64BF-754D-5BC7-A975E7B580F4}"/>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A6EB5698-5812-CC5F-2E8C-23AC81C7C2F2}"/>
              </a:ext>
            </a:extLst>
          </p:cNvPr>
          <p:cNvSpPr>
            <a:spLocks noGrp="1"/>
          </p:cNvSpPr>
          <p:nvPr>
            <p:ph type="sldNum" sz="quarter" idx="10"/>
          </p:nvPr>
        </p:nvSpPr>
        <p:spPr/>
        <p:txBody>
          <a:bodyPr/>
          <a:lstStyle/>
          <a:p>
            <a:fld id="{A4A44E63-CB97-42CA-A549-D8228D173849}" type="slidenum">
              <a:rPr lang="en-US"/>
              <a:pPr/>
              <a:t>178</a:t>
            </a:fld>
            <a:endParaRPr lang="en-US"/>
          </a:p>
        </p:txBody>
      </p:sp>
      <p:sp>
        <p:nvSpPr>
          <p:cNvPr id="4" name="Slide Number Placeholder 3">
            <a:extLst>
              <a:ext uri="{FF2B5EF4-FFF2-40B4-BE49-F238E27FC236}">
                <a16:creationId xmlns:a16="http://schemas.microsoft.com/office/drawing/2014/main" id="{FEBC643F-0740-2114-EC68-DC40B3860396}"/>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178</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25C20905-C848-E947-DAB5-4D160F68A72E}"/>
              </a:ext>
            </a:extLst>
          </p:cNvPr>
          <p:cNvSpPr>
            <a:spLocks noGrp="1" noChangeArrowheads="1"/>
          </p:cNvSpPr>
          <p:nvPr>
            <p:ph type="title" idx="4294967295"/>
          </p:nvPr>
        </p:nvSpPr>
        <p:spPr>
          <a:xfrm>
            <a:off x="143508" y="116632"/>
            <a:ext cx="8856984" cy="792088"/>
          </a:xfrm>
        </p:spPr>
        <p:txBody>
          <a:bodyPr/>
          <a:lstStyle/>
          <a:p>
            <a:pPr>
              <a:defRPr/>
            </a:pPr>
            <a:r>
              <a:rPr lang="en-GB">
                <a:latin typeface="+mj-lt"/>
                <a:ea typeface="+mj-ea"/>
                <a:cs typeface="+mj-cs"/>
              </a:rPr>
              <a:t>Stage 5: An Internal Impression?</a:t>
            </a:r>
            <a:endParaRPr lang="en-GB" dirty="0">
              <a:latin typeface="+mj-lt"/>
              <a:ea typeface="+mj-ea"/>
              <a:cs typeface="+mj-cs"/>
            </a:endParaRPr>
          </a:p>
        </p:txBody>
      </p:sp>
      <p:sp>
        <p:nvSpPr>
          <p:cNvPr id="906243" name="Rectangle 3">
            <a:extLst>
              <a:ext uri="{FF2B5EF4-FFF2-40B4-BE49-F238E27FC236}">
                <a16:creationId xmlns:a16="http://schemas.microsoft.com/office/drawing/2014/main" id="{266B6EDE-B22A-9A63-0AC6-D6AF015D0D6B}"/>
              </a:ext>
            </a:extLst>
          </p:cNvPr>
          <p:cNvSpPr>
            <a:spLocks noGrp="1" noChangeArrowheads="1"/>
          </p:cNvSpPr>
          <p:nvPr>
            <p:ph type="body" idx="4294967295"/>
          </p:nvPr>
        </p:nvSpPr>
        <p:spPr>
          <a:xfrm>
            <a:off x="539552" y="1232756"/>
            <a:ext cx="8388932" cy="5220580"/>
          </a:xfrm>
        </p:spPr>
        <p:txBody>
          <a:bodyPr/>
          <a:lstStyle/>
          <a:p>
            <a:pPr>
              <a:spcBef>
                <a:spcPts val="1200"/>
              </a:spcBef>
              <a:buNone/>
            </a:pPr>
            <a:r>
              <a:rPr lang="en-US" sz="2500"/>
              <a:t>	“Some have asserted, that we feel an energy, or power, in our own mind; …  The motions of our body, and the thoughts and sentiments of our mind, (say they) obey the will; nor do we seek any farther to acquire a just notion of force or power.</a:t>
            </a:r>
            <a:r>
              <a:rPr lang="en-GB" sz="2500">
                <a:effectLst/>
              </a:rPr>
              <a:t>”  </a:t>
            </a:r>
            <a:r>
              <a:rPr lang="en-US" sz="2500"/>
              <a:t>(</a:t>
            </a:r>
            <a:r>
              <a:rPr lang="en-US" sz="2500" i="1"/>
              <a:t>T</a:t>
            </a:r>
            <a:r>
              <a:rPr lang="en-US" sz="2500"/>
              <a:t> 1.3.14.12 – 1740)</a:t>
            </a:r>
          </a:p>
          <a:p>
            <a:pPr>
              <a:spcBef>
                <a:spcPts val="1200"/>
              </a:spcBef>
              <a:buNone/>
            </a:pPr>
            <a:r>
              <a:rPr lang="en-US" sz="2500">
                <a:effectLst/>
              </a:rPr>
              <a:t>	“Since, therefore, external objects as they appear to the senses, give us no idea of power … by their operation in particular instances, let us see, whether this idea be derived from reflection on the operations of our own minds, and be copied from any internal impression”, which “arises from reflecting on … the command which is exercised by [our] will, both over the organs of the body and the faculties of the soul.”</a:t>
            </a:r>
            <a:r>
              <a:rPr lang="en-US" sz="2500"/>
              <a:t>  (</a:t>
            </a:r>
            <a:r>
              <a:rPr lang="en-US" sz="2500" i="1"/>
              <a:t>E</a:t>
            </a:r>
            <a:r>
              <a:rPr lang="en-US" sz="2500"/>
              <a:t> 7.9)</a:t>
            </a:r>
          </a:p>
        </p:txBody>
      </p:sp>
    </p:spTree>
    <p:extLst>
      <p:ext uri="{BB962C8B-B14F-4D97-AF65-F5344CB8AC3E}">
        <p14:creationId xmlns:p14="http://schemas.microsoft.com/office/powerpoint/2010/main" val="3709024613"/>
      </p:ext>
    </p:extLst>
  </p:cSld>
  <p:clrMapOvr>
    <a:masterClrMapping/>
  </p:clrMapOvr>
  <p:transition spd="med">
    <p:cove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56E40B7-E53F-BF58-F240-6DCF7A5627A2}"/>
              </a:ext>
            </a:extLst>
          </p:cNvPr>
          <p:cNvSpPr>
            <a:spLocks noGrp="1"/>
          </p:cNvSpPr>
          <p:nvPr>
            <p:ph type="sldNum" sz="quarter" idx="10"/>
          </p:nvPr>
        </p:nvSpPr>
        <p:spPr/>
        <p:txBody>
          <a:bodyPr/>
          <a:lstStyle/>
          <a:p>
            <a:fld id="{3EB05147-C63A-4190-B7BD-19068A1FFF2C}" type="slidenum">
              <a:rPr lang="en-US" altLang="en-US"/>
              <a:pPr/>
              <a:t>179</a:t>
            </a:fld>
            <a:endParaRPr lang="en-US" altLang="en-US"/>
          </a:p>
        </p:txBody>
      </p:sp>
      <p:sp>
        <p:nvSpPr>
          <p:cNvPr id="600066" name="Rectangle 2">
            <a:extLst>
              <a:ext uri="{FF2B5EF4-FFF2-40B4-BE49-F238E27FC236}">
                <a16:creationId xmlns:a16="http://schemas.microsoft.com/office/drawing/2014/main" id="{D7FC97FE-0EBE-F44B-B328-87E718CBBC7C}"/>
              </a:ext>
            </a:extLst>
          </p:cNvPr>
          <p:cNvSpPr>
            <a:spLocks noGrp="1" noChangeArrowheads="1"/>
          </p:cNvSpPr>
          <p:nvPr>
            <p:ph type="title"/>
          </p:nvPr>
        </p:nvSpPr>
        <p:spPr>
          <a:xfrm>
            <a:off x="107504" y="80628"/>
            <a:ext cx="8892988" cy="918939"/>
          </a:xfrm>
        </p:spPr>
        <p:txBody>
          <a:bodyPr/>
          <a:lstStyle/>
          <a:p>
            <a:r>
              <a:rPr lang="en-GB" altLang="en-US" sz="4200"/>
              <a:t>Repeating the Key Move (</a:t>
            </a:r>
            <a:r>
              <a:rPr lang="en-GB" altLang="en-US" sz="4200" i="1"/>
              <a:t>Enquiry</a:t>
            </a:r>
            <a:r>
              <a:rPr lang="en-GB" altLang="en-US" sz="4200"/>
              <a:t>)</a:t>
            </a:r>
          </a:p>
        </p:txBody>
      </p:sp>
      <p:sp>
        <p:nvSpPr>
          <p:cNvPr id="600067" name="Rectangle 3">
            <a:extLst>
              <a:ext uri="{FF2B5EF4-FFF2-40B4-BE49-F238E27FC236}">
                <a16:creationId xmlns:a16="http://schemas.microsoft.com/office/drawing/2014/main" id="{357C4061-05D0-B0A2-5018-E9EE1148AE54}"/>
              </a:ext>
            </a:extLst>
          </p:cNvPr>
          <p:cNvSpPr>
            <a:spLocks noGrp="1" noChangeArrowheads="1"/>
          </p:cNvSpPr>
          <p:nvPr>
            <p:ph type="body" idx="1"/>
          </p:nvPr>
        </p:nvSpPr>
        <p:spPr>
          <a:xfrm>
            <a:off x="611560" y="1232756"/>
            <a:ext cx="8229600" cy="5220432"/>
          </a:xfrm>
        </p:spPr>
        <p:txBody>
          <a:bodyPr/>
          <a:lstStyle/>
          <a:p>
            <a:r>
              <a:rPr lang="en-GB" altLang="en-US" sz="3000"/>
              <a:t>In the </a:t>
            </a:r>
            <a:r>
              <a:rPr lang="en-GB" altLang="en-US" sz="3000" i="1"/>
              <a:t>Enquiry</a:t>
            </a:r>
            <a:r>
              <a:rPr lang="en-GB" altLang="en-US" sz="3000"/>
              <a:t>, Hume applies his Key Move six times to rule out various potential internal sources of the impression of necessary connexion.</a:t>
            </a:r>
          </a:p>
          <a:p>
            <a:pPr>
              <a:spcBef>
                <a:spcPts val="1200"/>
              </a:spcBef>
            </a:pPr>
            <a:r>
              <a:rPr lang="en-GB" altLang="en-US" sz="3000"/>
              <a:t>First he considers “the influence of volition over the organs of the body” (</a:t>
            </a:r>
            <a:r>
              <a:rPr lang="en-GB" altLang="en-US" sz="3000" i="1"/>
              <a:t>E</a:t>
            </a:r>
            <a:r>
              <a:rPr lang="en-GB" altLang="en-US" sz="3000"/>
              <a:t> 7.10).</a:t>
            </a:r>
          </a:p>
          <a:p>
            <a:pPr>
              <a:spcBef>
                <a:spcPts val="1200"/>
              </a:spcBef>
            </a:pPr>
            <a:r>
              <a:rPr lang="en-GB" altLang="en-US" sz="3000"/>
              <a:t>Then he moves on to consider the mind’s power over its own ideas (</a:t>
            </a:r>
            <a:r>
              <a:rPr lang="en-GB" altLang="en-US" sz="3000" i="1"/>
              <a:t>E</a:t>
            </a:r>
            <a:r>
              <a:rPr lang="en-GB" altLang="en-US" sz="3000"/>
              <a:t> 7.16).</a:t>
            </a:r>
          </a:p>
          <a:p>
            <a:pPr>
              <a:spcBef>
                <a:spcPts val="1200"/>
              </a:spcBef>
            </a:pPr>
            <a:r>
              <a:rPr lang="en-GB" altLang="en-US" sz="3000"/>
              <a:t>In each case he gives three arguments to show that we have no such impression.</a:t>
            </a:r>
          </a:p>
        </p:txBody>
      </p:sp>
    </p:spTree>
  </p:cSld>
  <p:clrMapOvr>
    <a:masterClrMapping/>
  </p:clrMapOvr>
  <p:transition spd="med">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Humean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637219" y="1304765"/>
            <a:ext cx="7895221" cy="5275422"/>
          </a:xfrm>
        </p:spPr>
        <p:txBody>
          <a:bodyPr/>
          <a:lstStyle/>
          <a:p>
            <a:r>
              <a:rPr lang="en-US" sz="2700"/>
              <a:t>Impressions of </a:t>
            </a:r>
            <a:r>
              <a:rPr lang="en-US" sz="2700" i="1"/>
              <a:t>reflection</a:t>
            </a:r>
            <a:r>
              <a:rPr lang="en-US" sz="2700"/>
              <a:t> are “deriv’d in a great measure from our ideas”, particularly the ideas of pleasure or pain that arise when we feel e.g. “heat or cold, thirst or hunger” (</a:t>
            </a:r>
            <a:r>
              <a:rPr lang="en-US" sz="2700" i="1"/>
              <a:t>T</a:t>
            </a:r>
            <a:r>
              <a:rPr lang="en-US" sz="2700"/>
              <a:t> 1.1.2.1).</a:t>
            </a:r>
            <a:endParaRPr lang="en-US" sz="2700" i="1"/>
          </a:p>
          <a:p>
            <a:pPr>
              <a:spcBef>
                <a:spcPts val="1800"/>
              </a:spcBef>
            </a:pPr>
            <a:r>
              <a:rPr lang="en-GB" sz="2700" i="1" u="sng"/>
              <a:t>Thinking</a:t>
            </a:r>
            <a:r>
              <a:rPr lang="en-GB" sz="2700"/>
              <a:t> or </a:t>
            </a:r>
            <a:r>
              <a:rPr lang="en-GB" sz="2700" i="1" u="sng"/>
              <a:t>reflecting</a:t>
            </a:r>
            <a:r>
              <a:rPr lang="en-GB" sz="2700"/>
              <a:t> about pleasures and pains gives rise to “desire and aversion, hope and fear, which may properly be call’d impressions of reflection because deriv’d from it”.  Hume also calls these </a:t>
            </a:r>
            <a:r>
              <a:rPr lang="en-GB" sz="2700" i="1"/>
              <a:t>secondary</a:t>
            </a:r>
            <a:r>
              <a:rPr lang="en-GB" sz="2700"/>
              <a:t> impressions (</a:t>
            </a:r>
            <a:r>
              <a:rPr lang="en-GB" sz="2700" i="1"/>
              <a:t>T</a:t>
            </a:r>
            <a:r>
              <a:rPr lang="en-GB" sz="2700"/>
              <a:t> 2.1.1.1-2).  At </a:t>
            </a:r>
            <a:r>
              <a:rPr lang="en-GB" sz="2700" i="1"/>
              <a:t>T</a:t>
            </a:r>
            <a:r>
              <a:rPr lang="en-GB" sz="2700"/>
              <a:t> 1.1.6.1 Hume says that impressions of reflection are either </a:t>
            </a:r>
            <a:r>
              <a:rPr lang="en-GB" sz="2700" i="1"/>
              <a:t>passions</a:t>
            </a:r>
            <a:r>
              <a:rPr lang="en-GB" sz="2700"/>
              <a:t> (e.g. the desire for something) or </a:t>
            </a:r>
            <a:r>
              <a:rPr lang="en-GB" sz="2700" i="1"/>
              <a:t>emotions </a:t>
            </a:r>
            <a:r>
              <a:rPr lang="en-GB" sz="2700"/>
              <a:t>(e.g. happiness).</a:t>
            </a:r>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18</a:t>
            </a:fld>
            <a:endParaRPr lang="en-US"/>
          </a:p>
        </p:txBody>
      </p:sp>
    </p:spTree>
    <p:extLst>
      <p:ext uri="{BB962C8B-B14F-4D97-AF65-F5344CB8AC3E}">
        <p14:creationId xmlns:p14="http://schemas.microsoft.com/office/powerpoint/2010/main" val="3508377255"/>
      </p:ext>
    </p:extLst>
  </p:cSld>
  <p:clrMapOvr>
    <a:masterClrMapping/>
  </p:clrMapOvr>
  <p:transition spd="med">
    <p:cove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CD330A8-C6AE-9694-7ABE-F42A63C8D732}"/>
              </a:ext>
            </a:extLst>
          </p:cNvPr>
          <p:cNvSpPr>
            <a:spLocks noGrp="1"/>
          </p:cNvSpPr>
          <p:nvPr>
            <p:ph type="sldNum" sz="quarter" idx="10"/>
          </p:nvPr>
        </p:nvSpPr>
        <p:spPr/>
        <p:txBody>
          <a:bodyPr/>
          <a:lstStyle/>
          <a:p>
            <a:fld id="{82FF911F-CD07-45EB-ADD0-F092391D9F52}" type="slidenum">
              <a:rPr lang="en-US" altLang="en-US"/>
              <a:pPr/>
              <a:t>180</a:t>
            </a:fld>
            <a:endParaRPr lang="en-US" altLang="en-US"/>
          </a:p>
        </p:txBody>
      </p:sp>
      <p:sp>
        <p:nvSpPr>
          <p:cNvPr id="604162" name="Rectangle 2">
            <a:extLst>
              <a:ext uri="{FF2B5EF4-FFF2-40B4-BE49-F238E27FC236}">
                <a16:creationId xmlns:a16="http://schemas.microsoft.com/office/drawing/2014/main" id="{3A34BC03-605F-5507-8C51-0230B4E9F68F}"/>
              </a:ext>
            </a:extLst>
          </p:cNvPr>
          <p:cNvSpPr>
            <a:spLocks noGrp="1" noChangeArrowheads="1"/>
          </p:cNvSpPr>
          <p:nvPr>
            <p:ph type="title"/>
          </p:nvPr>
        </p:nvSpPr>
        <p:spPr>
          <a:xfrm>
            <a:off x="457200" y="188640"/>
            <a:ext cx="8229600" cy="846931"/>
          </a:xfrm>
        </p:spPr>
        <p:txBody>
          <a:bodyPr/>
          <a:lstStyle/>
          <a:p>
            <a:r>
              <a:rPr lang="en-GB" altLang="en-US"/>
              <a:t>5.1: Our Power over our Body</a:t>
            </a:r>
          </a:p>
        </p:txBody>
      </p:sp>
      <p:sp>
        <p:nvSpPr>
          <p:cNvPr id="604163" name="Rectangle 3">
            <a:extLst>
              <a:ext uri="{FF2B5EF4-FFF2-40B4-BE49-F238E27FC236}">
                <a16:creationId xmlns:a16="http://schemas.microsoft.com/office/drawing/2014/main" id="{121624BF-C73D-CAB2-A61E-D869027ADF10}"/>
              </a:ext>
            </a:extLst>
          </p:cNvPr>
          <p:cNvSpPr>
            <a:spLocks noGrp="1" noChangeArrowheads="1"/>
          </p:cNvSpPr>
          <p:nvPr>
            <p:ph type="body" idx="1"/>
          </p:nvPr>
        </p:nvSpPr>
        <p:spPr>
          <a:xfrm>
            <a:off x="827584" y="1412776"/>
            <a:ext cx="7859216" cy="5111849"/>
          </a:xfrm>
        </p:spPr>
        <p:txBody>
          <a:bodyPr/>
          <a:lstStyle/>
          <a:p>
            <a:r>
              <a:rPr lang="en-GB" altLang="en-US" sz="3000"/>
              <a:t>First, Hume points out that we have no understanding of “the union of soul with body” (</a:t>
            </a:r>
            <a:r>
              <a:rPr lang="en-GB" altLang="en-US" sz="3000" i="1"/>
              <a:t>E</a:t>
            </a:r>
            <a:r>
              <a:rPr lang="en-GB" altLang="en-US" sz="3000"/>
              <a:t> 7.11).</a:t>
            </a:r>
          </a:p>
          <a:p>
            <a:pPr>
              <a:spcBef>
                <a:spcPts val="1200"/>
              </a:spcBef>
            </a:pPr>
            <a:r>
              <a:rPr lang="en-GB" altLang="en-US" sz="3000"/>
              <a:t>Secondly, we cannot understand why we have voluntary control over some parts of the body, but not over others (</a:t>
            </a:r>
            <a:r>
              <a:rPr lang="en-GB" altLang="en-US" sz="3000" i="1"/>
              <a:t>E</a:t>
            </a:r>
            <a:r>
              <a:rPr lang="en-GB" altLang="en-US" sz="3000"/>
              <a:t> 7.12-13).</a:t>
            </a:r>
          </a:p>
          <a:p>
            <a:pPr>
              <a:spcBef>
                <a:spcPts val="1200"/>
              </a:spcBef>
            </a:pPr>
            <a:r>
              <a:rPr lang="en-GB" altLang="en-US" sz="3000"/>
              <a:t>Thirdly, our voluntary control operates not directly on our limbs (etc.), but on muscles and nerves (etc.) of which we are usually entirely ignorant (</a:t>
            </a:r>
            <a:r>
              <a:rPr lang="en-GB" altLang="en-US" sz="3000" i="1"/>
              <a:t>E</a:t>
            </a:r>
            <a:r>
              <a:rPr lang="en-GB" altLang="en-US" sz="3000"/>
              <a:t> 7.14).</a:t>
            </a:r>
          </a:p>
        </p:txBody>
      </p:sp>
    </p:spTree>
  </p:cSld>
  <p:clrMapOvr>
    <a:masterClrMapping/>
  </p:clrMapOvr>
  <p:transition spd="med">
    <p:cove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BF2EC55-6367-6655-F60C-2261C9C6F3D0}"/>
              </a:ext>
            </a:extLst>
          </p:cNvPr>
          <p:cNvSpPr>
            <a:spLocks noGrp="1"/>
          </p:cNvSpPr>
          <p:nvPr>
            <p:ph type="sldNum" sz="quarter" idx="10"/>
          </p:nvPr>
        </p:nvSpPr>
        <p:spPr/>
        <p:txBody>
          <a:bodyPr/>
          <a:lstStyle/>
          <a:p>
            <a:fld id="{561A1AF9-BEE4-445F-BED2-6E38DF0CA0E6}" type="slidenum">
              <a:rPr lang="en-US" altLang="en-US"/>
              <a:pPr/>
              <a:t>181</a:t>
            </a:fld>
            <a:endParaRPr lang="en-US" altLang="en-US"/>
          </a:p>
        </p:txBody>
      </p:sp>
      <p:sp>
        <p:nvSpPr>
          <p:cNvPr id="605186" name="Rectangle 2">
            <a:extLst>
              <a:ext uri="{FF2B5EF4-FFF2-40B4-BE49-F238E27FC236}">
                <a16:creationId xmlns:a16="http://schemas.microsoft.com/office/drawing/2014/main" id="{6A0F830B-E9AA-9A42-6FB1-22AD63DDF409}"/>
              </a:ext>
            </a:extLst>
          </p:cNvPr>
          <p:cNvSpPr>
            <a:spLocks noGrp="1" noChangeArrowheads="1"/>
          </p:cNvSpPr>
          <p:nvPr>
            <p:ph type="title"/>
          </p:nvPr>
        </p:nvSpPr>
        <p:spPr>
          <a:xfrm>
            <a:off x="457200" y="241809"/>
            <a:ext cx="8229600" cy="774923"/>
          </a:xfrm>
        </p:spPr>
        <p:txBody>
          <a:bodyPr/>
          <a:lstStyle/>
          <a:p>
            <a:r>
              <a:rPr lang="en-GB" altLang="en-US"/>
              <a:t>5.2: Our Power over our Mind</a:t>
            </a:r>
          </a:p>
        </p:txBody>
      </p:sp>
      <p:sp>
        <p:nvSpPr>
          <p:cNvPr id="605187" name="Rectangle 3">
            <a:extLst>
              <a:ext uri="{FF2B5EF4-FFF2-40B4-BE49-F238E27FC236}">
                <a16:creationId xmlns:a16="http://schemas.microsoft.com/office/drawing/2014/main" id="{ED64C299-74D8-7AAE-21C7-EAE9326B6B22}"/>
              </a:ext>
            </a:extLst>
          </p:cNvPr>
          <p:cNvSpPr>
            <a:spLocks noGrp="1" noChangeArrowheads="1"/>
          </p:cNvSpPr>
          <p:nvPr>
            <p:ph type="body" idx="1"/>
          </p:nvPr>
        </p:nvSpPr>
        <p:spPr>
          <a:xfrm>
            <a:off x="673224" y="1412776"/>
            <a:ext cx="7859216" cy="5111849"/>
          </a:xfrm>
        </p:spPr>
        <p:txBody>
          <a:bodyPr/>
          <a:lstStyle/>
          <a:p>
            <a:r>
              <a:rPr lang="en-GB" altLang="en-US" sz="3000"/>
              <a:t>First, we do not understand “the nature of the human soul”, “the nature of an idea”, or how one can produce the other (</a:t>
            </a:r>
            <a:r>
              <a:rPr lang="en-GB" altLang="en-US" sz="3000" i="1"/>
              <a:t>E</a:t>
            </a:r>
            <a:r>
              <a:rPr lang="en-GB" altLang="en-US" sz="3000"/>
              <a:t> 7.17).</a:t>
            </a:r>
          </a:p>
          <a:p>
            <a:pPr>
              <a:spcBef>
                <a:spcPts val="1200"/>
              </a:spcBef>
            </a:pPr>
            <a:r>
              <a:rPr lang="en-GB" altLang="en-US" sz="3000"/>
              <a:t>Secondly, we can only discover through experience the limits of our command over our thoughts and passions (</a:t>
            </a:r>
            <a:r>
              <a:rPr lang="en-GB" altLang="en-US" sz="3000" i="1"/>
              <a:t>E</a:t>
            </a:r>
            <a:r>
              <a:rPr lang="en-GB" altLang="en-US" sz="3000"/>
              <a:t> 7.18).</a:t>
            </a:r>
          </a:p>
          <a:p>
            <a:pPr>
              <a:spcBef>
                <a:spcPts val="1200"/>
              </a:spcBef>
            </a:pPr>
            <a:r>
              <a:rPr lang="en-GB" altLang="en-US" sz="3000"/>
              <a:t>Thirdly, this self-command varies over time, in ways that we cannot explain and learn only through experience (</a:t>
            </a:r>
            <a:r>
              <a:rPr lang="en-GB" altLang="en-US" sz="3000" i="1"/>
              <a:t>E</a:t>
            </a:r>
            <a:r>
              <a:rPr lang="en-GB" altLang="en-US" sz="3000"/>
              <a:t> 7.19).</a:t>
            </a:r>
          </a:p>
        </p:txBody>
      </p:sp>
    </p:spTree>
  </p:cSld>
  <p:clrMapOvr>
    <a:masterClrMapping/>
  </p:clrMapOvr>
  <p:transition spd="med">
    <p:cove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530B9-0547-C9AA-B41F-564A043D6E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655141-6CE7-29CB-BB0A-7B14B5A6F5BF}"/>
              </a:ext>
            </a:extLst>
          </p:cNvPr>
          <p:cNvSpPr>
            <a:spLocks noGrp="1"/>
          </p:cNvSpPr>
          <p:nvPr>
            <p:ph type="title"/>
          </p:nvPr>
        </p:nvSpPr>
        <p:spPr>
          <a:xfrm>
            <a:off x="107504" y="61789"/>
            <a:ext cx="8892988" cy="810927"/>
          </a:xfrm>
        </p:spPr>
        <p:txBody>
          <a:bodyPr/>
          <a:lstStyle/>
          <a:p>
            <a:r>
              <a:rPr lang="en-GB" sz="4000"/>
              <a:t>Stage 6: No Abstract Idea (</a:t>
            </a:r>
            <a:r>
              <a:rPr lang="en-GB" sz="4000" i="1"/>
              <a:t>Treatise</a:t>
            </a:r>
            <a:r>
              <a:rPr lang="en-GB" sz="4000"/>
              <a:t>)</a:t>
            </a:r>
          </a:p>
        </p:txBody>
      </p:sp>
      <p:sp>
        <p:nvSpPr>
          <p:cNvPr id="3" name="Content Placeholder 2">
            <a:extLst>
              <a:ext uri="{FF2B5EF4-FFF2-40B4-BE49-F238E27FC236}">
                <a16:creationId xmlns:a16="http://schemas.microsoft.com/office/drawing/2014/main" id="{F291C682-98C9-D856-AF4C-9FBB023D31A7}"/>
              </a:ext>
            </a:extLst>
          </p:cNvPr>
          <p:cNvSpPr>
            <a:spLocks noGrp="1"/>
          </p:cNvSpPr>
          <p:nvPr>
            <p:ph idx="1"/>
          </p:nvPr>
        </p:nvSpPr>
        <p:spPr>
          <a:xfrm>
            <a:off x="395537" y="992176"/>
            <a:ext cx="8568952" cy="5677184"/>
          </a:xfrm>
        </p:spPr>
        <p:txBody>
          <a:bodyPr/>
          <a:lstStyle/>
          <a:p>
            <a:r>
              <a:rPr lang="en-GB" sz="2600"/>
              <a:t>At </a:t>
            </a:r>
            <a:r>
              <a:rPr lang="en-GB" sz="2600" i="1"/>
              <a:t>T</a:t>
            </a:r>
            <a:r>
              <a:rPr lang="en-GB" sz="2600"/>
              <a:t> 1.3.14.13, Hume gives an argument to deny that we can acquire a </a:t>
            </a:r>
            <a:r>
              <a:rPr lang="en-GB" sz="2600" i="1"/>
              <a:t>general</a:t>
            </a:r>
            <a:r>
              <a:rPr lang="en-GB" sz="2600"/>
              <a:t> (or </a:t>
            </a:r>
            <a:r>
              <a:rPr lang="en-GB" sz="2600" i="1"/>
              <a:t>abstract</a:t>
            </a:r>
            <a:r>
              <a:rPr lang="en-GB" sz="2600"/>
              <a:t>) idea of power without first acquiring a </a:t>
            </a:r>
            <a:r>
              <a:rPr lang="en-GB" sz="2600" i="1"/>
              <a:t>specific</a:t>
            </a:r>
            <a:r>
              <a:rPr lang="en-GB" sz="2600"/>
              <a:t> idea of power.</a:t>
            </a:r>
          </a:p>
          <a:p>
            <a:pPr>
              <a:spcBef>
                <a:spcPts val="1200"/>
              </a:spcBef>
            </a:pPr>
            <a:r>
              <a:rPr lang="en-GB" sz="2600"/>
              <a:t>This refers back to his account of such ideas in </a:t>
            </a:r>
            <a:r>
              <a:rPr lang="en-GB" sz="2600" i="1"/>
              <a:t>T</a:t>
            </a:r>
            <a:r>
              <a:rPr lang="en-GB" sz="2600"/>
              <a:t> 1.1.7 (but absent from the </a:t>
            </a:r>
            <a:r>
              <a:rPr lang="en-GB" sz="2600" i="1"/>
              <a:t>Enquiry</a:t>
            </a:r>
            <a:r>
              <a:rPr lang="en-GB" sz="2600"/>
              <a:t>), which implies:</a:t>
            </a:r>
          </a:p>
          <a:p>
            <a:pPr marL="857250" lvl="2" indent="0">
              <a:spcBef>
                <a:spcPts val="1200"/>
              </a:spcBef>
              <a:buNone/>
            </a:pPr>
            <a:r>
              <a:rPr lang="en-GB"/>
              <a:t>“</a:t>
            </a:r>
            <a:r>
              <a:rPr lang="en-GB">
                <a:solidFill>
                  <a:srgbClr val="92D050"/>
                </a:solidFill>
              </a:rPr>
              <a:t>that general or abstract ideas are nothing but individual ones taken in a certain light</a:t>
            </a:r>
            <a:r>
              <a:rPr lang="en-GB"/>
              <a:t>, …   </a:t>
            </a:r>
            <a:r>
              <a:rPr lang="en-US" sz="2400">
                <a:solidFill>
                  <a:srgbClr val="92D050"/>
                </a:solidFill>
              </a:rPr>
              <a:t>If we be possest, therefore, of any idea of power in general, we must also be able to conceive some particular species of it</a:t>
            </a:r>
            <a:r>
              <a:rPr lang="en-US" sz="2400"/>
              <a:t>; and as power cannot subsist alone, … we must be able to place this power in some particular being, and conceive that being as endow’d with a real force and energy, by which such a particular effect necessarily results from its operation.  …”</a:t>
            </a:r>
            <a:endParaRPr lang="en-GB"/>
          </a:p>
        </p:txBody>
      </p:sp>
      <p:sp>
        <p:nvSpPr>
          <p:cNvPr id="4" name="Slide Number Placeholder 3">
            <a:extLst>
              <a:ext uri="{FF2B5EF4-FFF2-40B4-BE49-F238E27FC236}">
                <a16:creationId xmlns:a16="http://schemas.microsoft.com/office/drawing/2014/main" id="{9083047E-5FDC-80DA-F98C-42880EF362D8}"/>
              </a:ext>
            </a:extLst>
          </p:cNvPr>
          <p:cNvSpPr>
            <a:spLocks noGrp="1"/>
          </p:cNvSpPr>
          <p:nvPr>
            <p:ph type="sldNum" sz="quarter" idx="10"/>
          </p:nvPr>
        </p:nvSpPr>
        <p:spPr/>
        <p:txBody>
          <a:bodyPr/>
          <a:lstStyle/>
          <a:p>
            <a:fld id="{FFD1EE05-59BE-439B-B8B7-F61DC751609B}" type="slidenum">
              <a:rPr lang="en-US" smtClean="0"/>
              <a:pPr/>
              <a:t>182</a:t>
            </a:fld>
            <a:endParaRPr lang="en-US"/>
          </a:p>
        </p:txBody>
      </p:sp>
    </p:spTree>
    <p:extLst>
      <p:ext uri="{BB962C8B-B14F-4D97-AF65-F5344CB8AC3E}">
        <p14:creationId xmlns:p14="http://schemas.microsoft.com/office/powerpoint/2010/main" val="3609413027"/>
      </p:ext>
    </p:extLst>
  </p:cSld>
  <p:clrMapOvr>
    <a:masterClrMapping/>
  </p:clrMapOvr>
  <p:transition spd="med">
    <p:cove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78E76F8-6B81-4E98-AFCE-29EE9F5106ED}" type="slidenum">
              <a:rPr lang="en-US"/>
              <a:pPr/>
              <a:t>183</a:t>
            </a:fld>
            <a:endParaRPr lang="en-US"/>
          </a:p>
        </p:txBody>
      </p:sp>
      <p:sp>
        <p:nvSpPr>
          <p:cNvPr id="756739" name="Rectangle 3"/>
          <p:cNvSpPr>
            <a:spLocks noGrp="1" noChangeArrowheads="1"/>
          </p:cNvSpPr>
          <p:nvPr>
            <p:ph type="body" idx="1"/>
          </p:nvPr>
        </p:nvSpPr>
        <p:spPr>
          <a:xfrm>
            <a:off x="755576" y="1149883"/>
            <a:ext cx="8100900" cy="5555481"/>
          </a:xfrm>
        </p:spPr>
        <p:txBody>
          <a:bodyPr/>
          <a:lstStyle/>
          <a:p>
            <a:pPr>
              <a:buNone/>
            </a:pPr>
            <a:r>
              <a:rPr lang="en-GB" sz="2300"/>
              <a:t>	“…  </a:t>
            </a:r>
            <a:r>
              <a:rPr lang="en-US" sz="2300"/>
              <a:t>We must distinctly and particularly conceive the connexion betwixt the cause and effect, and </a:t>
            </a:r>
            <a:r>
              <a:rPr lang="en-US" sz="2300">
                <a:solidFill>
                  <a:srgbClr val="FF7C80"/>
                </a:solidFill>
              </a:rPr>
              <a:t>be able to pronounce, from a simple view of the one, that it must be follow’d or preceded by the other.  This is the true manner of conceiving a particular power in a particular body</a:t>
            </a:r>
            <a:r>
              <a:rPr lang="en-US" sz="2300"/>
              <a:t>: and </a:t>
            </a:r>
            <a:r>
              <a:rPr lang="en-US" sz="2300">
                <a:solidFill>
                  <a:srgbClr val="92D050"/>
                </a:solidFill>
              </a:rPr>
              <a:t>a general idea being impossible without an individual; where the latter is impossible, ’tis certain the former can never exist</a:t>
            </a:r>
            <a:r>
              <a:rPr lang="en-US" sz="2300"/>
              <a:t>.  Now nothing is more evident, than that the human mind cannot form such an idea of two objects, as to … comprehend distinctly that power or efficacy, by which they are united.   </a:t>
            </a:r>
            <a:r>
              <a:rPr lang="en-US" sz="2300">
                <a:solidFill>
                  <a:srgbClr val="FF7C80"/>
                </a:solidFill>
              </a:rPr>
              <a:t>Such a connexion wou’d amount to a demonstration</a:t>
            </a:r>
            <a:r>
              <a:rPr lang="en-US" sz="2300"/>
              <a:t>, and wou’d imply the absolute impossibility for the one object not to follow, or to be conceiv’d not to follow upon the other: </a:t>
            </a:r>
            <a:r>
              <a:rPr lang="en-US" sz="2300">
                <a:solidFill>
                  <a:srgbClr val="FF7C80"/>
                </a:solidFill>
              </a:rPr>
              <a:t>Which kind of connexion has already been rejected in all cases</a:t>
            </a:r>
            <a:r>
              <a:rPr lang="en-US" sz="2300"/>
              <a:t>.</a:t>
            </a:r>
            <a:r>
              <a:rPr lang="en-GB" sz="2300"/>
              <a:t>”  (</a:t>
            </a:r>
            <a:r>
              <a:rPr lang="en-GB" sz="2300" i="1"/>
              <a:t>T</a:t>
            </a:r>
            <a:r>
              <a:rPr lang="en-GB" sz="2300"/>
              <a:t> 1.3.6.14)</a:t>
            </a:r>
            <a:endParaRPr lang="en-GB" sz="2300" dirty="0"/>
          </a:p>
        </p:txBody>
      </p:sp>
      <p:sp>
        <p:nvSpPr>
          <p:cNvPr id="5" name="Rectangle 2">
            <a:extLst>
              <a:ext uri="{FF2B5EF4-FFF2-40B4-BE49-F238E27FC236}">
                <a16:creationId xmlns:a16="http://schemas.microsoft.com/office/drawing/2014/main" id="{B18AFDED-0A32-6E90-6D07-A217DBE3F1EB}"/>
              </a:ext>
            </a:extLst>
          </p:cNvPr>
          <p:cNvSpPr>
            <a:spLocks noGrp="1" noChangeArrowheads="1"/>
          </p:cNvSpPr>
          <p:nvPr>
            <p:ph type="title"/>
          </p:nvPr>
        </p:nvSpPr>
        <p:spPr>
          <a:xfrm>
            <a:off x="71500" y="152636"/>
            <a:ext cx="9001000" cy="774923"/>
          </a:xfrm>
        </p:spPr>
        <p:txBody>
          <a:bodyPr/>
          <a:lstStyle/>
          <a:p>
            <a:r>
              <a:rPr lang="en-GB" altLang="en-US" sz="4200"/>
              <a:t>The Earliest Key Move (</a:t>
            </a:r>
            <a:r>
              <a:rPr lang="en-GB" altLang="en-US" sz="4200" i="1"/>
              <a:t>Treatise</a:t>
            </a:r>
            <a:r>
              <a:rPr lang="en-GB" altLang="en-US" sz="4200"/>
              <a:t>)</a:t>
            </a:r>
          </a:p>
        </p:txBody>
      </p:sp>
    </p:spTree>
    <p:extLst>
      <p:ext uri="{BB962C8B-B14F-4D97-AF65-F5344CB8AC3E}">
        <p14:creationId xmlns:p14="http://schemas.microsoft.com/office/powerpoint/2010/main" val="4147800261"/>
      </p:ext>
    </p:extLst>
  </p:cSld>
  <p:clrMapOvr>
    <a:masterClrMapping/>
  </p:clrMapOvr>
  <p:transition spd="med">
    <p:cove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2F2F1-9B27-E145-F371-80AAD91D63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34BB46-8206-DF4A-0339-3A5973E8824E}"/>
              </a:ext>
            </a:extLst>
          </p:cNvPr>
          <p:cNvSpPr>
            <a:spLocks noGrp="1"/>
          </p:cNvSpPr>
          <p:nvPr>
            <p:ph type="title"/>
          </p:nvPr>
        </p:nvSpPr>
        <p:spPr>
          <a:xfrm>
            <a:off x="107504" y="61789"/>
            <a:ext cx="8892988" cy="810927"/>
          </a:xfrm>
        </p:spPr>
        <p:txBody>
          <a:bodyPr/>
          <a:lstStyle/>
          <a:p>
            <a:r>
              <a:rPr lang="en-GB" sz="4000"/>
              <a:t>Stage 7: Rejecting Occasionalism</a:t>
            </a:r>
          </a:p>
        </p:txBody>
      </p:sp>
      <p:sp>
        <p:nvSpPr>
          <p:cNvPr id="3" name="Content Placeholder 2">
            <a:extLst>
              <a:ext uri="{FF2B5EF4-FFF2-40B4-BE49-F238E27FC236}">
                <a16:creationId xmlns:a16="http://schemas.microsoft.com/office/drawing/2014/main" id="{B09172FE-E58F-C147-7E4B-6F668B9881D7}"/>
              </a:ext>
            </a:extLst>
          </p:cNvPr>
          <p:cNvSpPr>
            <a:spLocks noGrp="1"/>
          </p:cNvSpPr>
          <p:nvPr>
            <p:ph idx="1"/>
          </p:nvPr>
        </p:nvSpPr>
        <p:spPr>
          <a:xfrm>
            <a:off x="179513" y="992176"/>
            <a:ext cx="8676964" cy="5677184"/>
          </a:xfrm>
        </p:spPr>
        <p:txBody>
          <a:bodyPr/>
          <a:lstStyle/>
          <a:p>
            <a:r>
              <a:rPr lang="en-GB" sz="2800"/>
              <a:t>In the </a:t>
            </a:r>
            <a:r>
              <a:rPr lang="en-GB" sz="2800" i="1"/>
              <a:t>Treatise</a:t>
            </a:r>
            <a:r>
              <a:rPr lang="en-GB" sz="2800"/>
              <a:t>, we saw Hume criticising “Cartesian” (Malebranche’s) </a:t>
            </a:r>
            <a:r>
              <a:rPr lang="en-GB" sz="2800" i="1"/>
              <a:t>occasionalism</a:t>
            </a:r>
            <a:r>
              <a:rPr lang="en-GB" sz="2800"/>
              <a:t> at </a:t>
            </a:r>
            <a:r>
              <a:rPr lang="en-GB" sz="2800" i="1"/>
              <a:t>T</a:t>
            </a:r>
            <a:r>
              <a:rPr lang="en-GB" sz="2800"/>
              <a:t> 1.3.14.9-10.</a:t>
            </a:r>
          </a:p>
          <a:p>
            <a:pPr>
              <a:spcBef>
                <a:spcPts val="1800"/>
              </a:spcBef>
            </a:pPr>
            <a:r>
              <a:rPr lang="en-GB" altLang="en-US" sz="2800"/>
              <a:t>The </a:t>
            </a:r>
            <a:r>
              <a:rPr lang="en-GB" altLang="en-US" sz="2800" i="1"/>
              <a:t>Enquiry</a:t>
            </a:r>
            <a:r>
              <a:rPr lang="en-GB" altLang="en-US" sz="2800"/>
              <a:t> critique is more extensive, ultimately rejecting ocasionalism on the grounds that:</a:t>
            </a:r>
          </a:p>
          <a:p>
            <a:pPr lvl="1">
              <a:spcBef>
                <a:spcPts val="1200"/>
              </a:spcBef>
            </a:pPr>
            <a:r>
              <a:rPr lang="en-GB" altLang="en-US" sz="2500"/>
              <a:t>It is too bold and bizarre to be credible: “We are got into fairy land, long ere we have reached the last steps of our theory, and </a:t>
            </a:r>
            <a:r>
              <a:rPr lang="en-GB" altLang="en-US" sz="2500" i="1"/>
              <a:t>there</a:t>
            </a:r>
            <a:r>
              <a:rPr lang="en-GB" altLang="en-US" sz="2500"/>
              <a:t> we have no reason to trust our common methods of argument” (</a:t>
            </a:r>
            <a:r>
              <a:rPr lang="en-GB" altLang="en-US" sz="2500" i="1"/>
              <a:t>E</a:t>
            </a:r>
            <a:r>
              <a:rPr lang="en-GB" altLang="en-US" sz="2500"/>
              <a:t> 7.24).</a:t>
            </a:r>
          </a:p>
          <a:p>
            <a:pPr lvl="1">
              <a:spcBef>
                <a:spcPts val="1200"/>
              </a:spcBef>
            </a:pPr>
            <a:r>
              <a:rPr lang="en-GB" altLang="en-US" sz="2500"/>
              <a:t>Malebranche can’t explain the origin of our idea of necessity as coming from God, since “we are … ignorant of the manner … by which a mind, even the supreme mind, operates …” (</a:t>
            </a:r>
            <a:r>
              <a:rPr lang="en-GB" altLang="en-US" sz="2500" i="1"/>
              <a:t>E</a:t>
            </a:r>
            <a:r>
              <a:rPr lang="en-GB" altLang="en-US" sz="2500"/>
              <a:t> 7.25)</a:t>
            </a:r>
          </a:p>
          <a:p>
            <a:endParaRPr lang="en-GB" sz="2600"/>
          </a:p>
        </p:txBody>
      </p:sp>
      <p:sp>
        <p:nvSpPr>
          <p:cNvPr id="4" name="Slide Number Placeholder 3">
            <a:extLst>
              <a:ext uri="{FF2B5EF4-FFF2-40B4-BE49-F238E27FC236}">
                <a16:creationId xmlns:a16="http://schemas.microsoft.com/office/drawing/2014/main" id="{8B967F5C-5E7F-A675-F75E-1449EA1F62F2}"/>
              </a:ext>
            </a:extLst>
          </p:cNvPr>
          <p:cNvSpPr>
            <a:spLocks noGrp="1"/>
          </p:cNvSpPr>
          <p:nvPr>
            <p:ph type="sldNum" sz="quarter" idx="10"/>
          </p:nvPr>
        </p:nvSpPr>
        <p:spPr/>
        <p:txBody>
          <a:bodyPr/>
          <a:lstStyle/>
          <a:p>
            <a:fld id="{FFD1EE05-59BE-439B-B8B7-F61DC751609B}" type="slidenum">
              <a:rPr lang="en-US" smtClean="0"/>
              <a:pPr/>
              <a:t>184</a:t>
            </a:fld>
            <a:endParaRPr lang="en-US"/>
          </a:p>
        </p:txBody>
      </p:sp>
    </p:spTree>
    <p:extLst>
      <p:ext uri="{BB962C8B-B14F-4D97-AF65-F5344CB8AC3E}">
        <p14:creationId xmlns:p14="http://schemas.microsoft.com/office/powerpoint/2010/main" val="767277278"/>
      </p:ext>
    </p:extLst>
  </p:cSld>
  <p:clrMapOvr>
    <a:masterClrMapping/>
  </p:clrMapOvr>
  <p:transition spd="med">
    <p:cove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75AA6-E995-971C-9734-6F5E0066EF83}"/>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F9210125-4BAC-5AF2-E8DA-E5FD7D36EF9B}"/>
              </a:ext>
            </a:extLst>
          </p:cNvPr>
          <p:cNvSpPr>
            <a:spLocks noGrp="1"/>
          </p:cNvSpPr>
          <p:nvPr>
            <p:ph type="sldNum" sz="quarter" idx="10"/>
          </p:nvPr>
        </p:nvSpPr>
        <p:spPr/>
        <p:txBody>
          <a:bodyPr/>
          <a:lstStyle/>
          <a:p>
            <a:fld id="{A4A44E63-CB97-42CA-A549-D8228D173849}" type="slidenum">
              <a:rPr lang="en-US"/>
              <a:pPr/>
              <a:t>185</a:t>
            </a:fld>
            <a:endParaRPr lang="en-US"/>
          </a:p>
        </p:txBody>
      </p:sp>
      <p:sp>
        <p:nvSpPr>
          <p:cNvPr id="4" name="Slide Number Placeholder 3">
            <a:extLst>
              <a:ext uri="{FF2B5EF4-FFF2-40B4-BE49-F238E27FC236}">
                <a16:creationId xmlns:a16="http://schemas.microsoft.com/office/drawing/2014/main" id="{70F4FCC1-C9B3-BA47-C4A1-14604189701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185</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BD0C004C-A10A-ADF6-83B0-ADD7A608B5DC}"/>
              </a:ext>
            </a:extLst>
          </p:cNvPr>
          <p:cNvSpPr>
            <a:spLocks noGrp="1" noChangeArrowheads="1"/>
          </p:cNvSpPr>
          <p:nvPr>
            <p:ph type="title" idx="4294967295"/>
          </p:nvPr>
        </p:nvSpPr>
        <p:spPr>
          <a:xfrm>
            <a:off x="143508" y="116632"/>
            <a:ext cx="8856984" cy="792088"/>
          </a:xfrm>
        </p:spPr>
        <p:txBody>
          <a:bodyPr/>
          <a:lstStyle/>
          <a:p>
            <a:pPr>
              <a:defRPr/>
            </a:pPr>
            <a:r>
              <a:rPr lang="en-GB" sz="4000">
                <a:latin typeface="+mj-lt"/>
                <a:ea typeface="+mj-ea"/>
                <a:cs typeface="+mj-cs"/>
              </a:rPr>
              <a:t>Stage 8: Having Another Look</a:t>
            </a:r>
            <a:endParaRPr lang="en-GB" sz="4000" dirty="0">
              <a:latin typeface="+mj-lt"/>
              <a:ea typeface="+mj-ea"/>
              <a:cs typeface="+mj-cs"/>
            </a:endParaRPr>
          </a:p>
        </p:txBody>
      </p:sp>
      <p:sp>
        <p:nvSpPr>
          <p:cNvPr id="906243" name="Rectangle 3">
            <a:extLst>
              <a:ext uri="{FF2B5EF4-FFF2-40B4-BE49-F238E27FC236}">
                <a16:creationId xmlns:a16="http://schemas.microsoft.com/office/drawing/2014/main" id="{8EDCAC1E-97E8-D969-4991-A5D15E40F8FB}"/>
              </a:ext>
            </a:extLst>
          </p:cNvPr>
          <p:cNvSpPr>
            <a:spLocks noGrp="1" noChangeArrowheads="1"/>
          </p:cNvSpPr>
          <p:nvPr>
            <p:ph type="body" idx="4294967295"/>
          </p:nvPr>
        </p:nvSpPr>
        <p:spPr>
          <a:xfrm>
            <a:off x="539552" y="1124744"/>
            <a:ext cx="8388932" cy="5472608"/>
          </a:xfrm>
        </p:spPr>
        <p:txBody>
          <a:bodyPr/>
          <a:lstStyle/>
          <a:p>
            <a:pPr>
              <a:spcBef>
                <a:spcPts val="1200"/>
              </a:spcBef>
              <a:buNone/>
            </a:pPr>
            <a:r>
              <a:rPr lang="en-US" sz="2500"/>
              <a:t>	</a:t>
            </a:r>
            <a:r>
              <a:rPr lang="en-US" sz="3000" i="1" u="sng"/>
              <a:t>Treatise</a:t>
            </a:r>
          </a:p>
          <a:p>
            <a:pPr>
              <a:spcBef>
                <a:spcPts val="1200"/>
              </a:spcBef>
              <a:buNone/>
            </a:pPr>
            <a:r>
              <a:rPr lang="en-US" sz="2500"/>
              <a:t>	“Thus … when we speak of a necessary connexion betwixt objects, and suppose …  an efficacy or energy, with which any of these objects are endow’d; in all these expressions, </a:t>
            </a:r>
            <a:r>
              <a:rPr lang="en-US" sz="2500" i="1"/>
              <a:t>so apply’d</a:t>
            </a:r>
            <a:r>
              <a:rPr lang="en-US" sz="2500"/>
              <a:t>, we have really no distinct meaning, and make use only of common words, without any clear and determinate ideas.  But as ’tis more probable, that these expressions do here lose their true meaning by being </a:t>
            </a:r>
            <a:r>
              <a:rPr lang="en-US" sz="2500" i="1"/>
              <a:t>wrong apply’d</a:t>
            </a:r>
            <a:r>
              <a:rPr lang="en-US" sz="2500"/>
              <a:t>, than that they never have any meaning; </a:t>
            </a:r>
            <a:r>
              <a:rPr lang="en-US" sz="2500">
                <a:solidFill>
                  <a:srgbClr val="FF7C80"/>
                </a:solidFill>
              </a:rPr>
              <a:t>’twill be proper to bestow another consideration on this subject</a:t>
            </a:r>
            <a:r>
              <a:rPr lang="en-US" sz="2500"/>
              <a:t>, to see if possibly we can discover the nature and origin of those ideas, we annex to them.</a:t>
            </a:r>
            <a:r>
              <a:rPr lang="en-GB" sz="2500">
                <a:effectLst/>
              </a:rPr>
              <a:t>”  </a:t>
            </a:r>
            <a:r>
              <a:rPr lang="en-US" sz="2500"/>
              <a:t>(</a:t>
            </a:r>
            <a:r>
              <a:rPr lang="en-US" sz="2500" i="1"/>
              <a:t>T</a:t>
            </a:r>
            <a:r>
              <a:rPr lang="en-US" sz="2500"/>
              <a:t> 1.3.14.14)</a:t>
            </a:r>
          </a:p>
        </p:txBody>
      </p:sp>
    </p:spTree>
    <p:extLst>
      <p:ext uri="{BB962C8B-B14F-4D97-AF65-F5344CB8AC3E}">
        <p14:creationId xmlns:p14="http://schemas.microsoft.com/office/powerpoint/2010/main" val="4216100870"/>
      </p:ext>
    </p:extLst>
  </p:cSld>
  <p:clrMapOvr>
    <a:masterClrMapping/>
  </p:clrMapOvr>
  <p:transition spd="med">
    <p:cove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DCB26-36EA-3763-DC5B-58D8974E2908}"/>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D00571CB-C09B-793A-B363-E0C49002307E}"/>
              </a:ext>
            </a:extLst>
          </p:cNvPr>
          <p:cNvSpPr>
            <a:spLocks noGrp="1"/>
          </p:cNvSpPr>
          <p:nvPr>
            <p:ph type="sldNum" sz="quarter" idx="10"/>
          </p:nvPr>
        </p:nvSpPr>
        <p:spPr/>
        <p:txBody>
          <a:bodyPr/>
          <a:lstStyle/>
          <a:p>
            <a:fld id="{A4A44E63-CB97-42CA-A549-D8228D173849}" type="slidenum">
              <a:rPr lang="en-US"/>
              <a:pPr/>
              <a:t>186</a:t>
            </a:fld>
            <a:endParaRPr lang="en-US"/>
          </a:p>
        </p:txBody>
      </p:sp>
      <p:sp>
        <p:nvSpPr>
          <p:cNvPr id="4" name="Slide Number Placeholder 3">
            <a:extLst>
              <a:ext uri="{FF2B5EF4-FFF2-40B4-BE49-F238E27FC236}">
                <a16:creationId xmlns:a16="http://schemas.microsoft.com/office/drawing/2014/main" id="{E6C548C1-4446-899B-6899-BC3CFCE91815}"/>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186</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2DDA3990-2843-2D95-62B8-8C5F1F785317}"/>
              </a:ext>
            </a:extLst>
          </p:cNvPr>
          <p:cNvSpPr>
            <a:spLocks noGrp="1" noChangeArrowheads="1"/>
          </p:cNvSpPr>
          <p:nvPr>
            <p:ph type="body" idx="4294967295"/>
          </p:nvPr>
        </p:nvSpPr>
        <p:spPr>
          <a:xfrm>
            <a:off x="575556" y="152636"/>
            <a:ext cx="8244916" cy="6300700"/>
          </a:xfrm>
        </p:spPr>
        <p:txBody>
          <a:bodyPr/>
          <a:lstStyle/>
          <a:p>
            <a:pPr>
              <a:spcBef>
                <a:spcPts val="1200"/>
              </a:spcBef>
              <a:buNone/>
            </a:pPr>
            <a:r>
              <a:rPr lang="en-US" sz="2500"/>
              <a:t>	</a:t>
            </a:r>
            <a:r>
              <a:rPr lang="en-US" sz="3000" i="1" u="sng"/>
              <a:t>Enquiry</a:t>
            </a:r>
          </a:p>
          <a:p>
            <a:pPr>
              <a:spcBef>
                <a:spcPts val="1200"/>
              </a:spcBef>
              <a:buNone/>
            </a:pPr>
            <a:r>
              <a:rPr lang="en-US" sz="2500"/>
              <a:t>	</a:t>
            </a:r>
            <a:r>
              <a:rPr lang="en-US" sz="2300"/>
              <a:t>“It appears, that, in single instances of the operation of bodies, we never can … comprehend any force or power …  The same difficulty occurs in contemplating the operations of mind on body … [and the] authority of the will over its own faculties and ideas …  So … there appears not, throughout all nature, any one instance of connexion, which is conceivable by us.  …  And as we can have no idea of any thing, which never appeared to our outward sense or inward sentiment, the necessary conclusion </a:t>
            </a:r>
            <a:r>
              <a:rPr lang="en-US" sz="2300" i="1"/>
              <a:t>seems</a:t>
            </a:r>
            <a:r>
              <a:rPr lang="en-US" sz="2300"/>
              <a:t> to be, that we have no idea of connexion or power at all, and that these words are absolutely without any meaning, … either in philosophical reasonings, or common life.</a:t>
            </a:r>
          </a:p>
          <a:p>
            <a:pPr>
              <a:spcBef>
                <a:spcPts val="1200"/>
              </a:spcBef>
              <a:buNone/>
            </a:pPr>
            <a:r>
              <a:rPr lang="en-US" sz="2300">
                <a:effectLst/>
              </a:rPr>
              <a:t>	</a:t>
            </a:r>
            <a:r>
              <a:rPr lang="en-US" sz="2300">
                <a:solidFill>
                  <a:srgbClr val="FF7C80"/>
                </a:solidFill>
                <a:effectLst/>
              </a:rPr>
              <a:t>But there still remains one method of avoiding this conclusion, and one source which we have not yet examined</a:t>
            </a:r>
            <a:r>
              <a:rPr lang="en-US" sz="2300">
                <a:effectLst/>
              </a:rPr>
              <a:t>.</a:t>
            </a:r>
            <a:r>
              <a:rPr lang="en-GB" sz="2300">
                <a:effectLst/>
              </a:rPr>
              <a:t>”  </a:t>
            </a:r>
            <a:r>
              <a:rPr lang="en-US" sz="2300"/>
              <a:t>(</a:t>
            </a:r>
            <a:r>
              <a:rPr lang="en-US" sz="2300" i="1"/>
              <a:t>E</a:t>
            </a:r>
            <a:r>
              <a:rPr lang="en-US" sz="2300"/>
              <a:t> 7.26-27)</a:t>
            </a:r>
          </a:p>
        </p:txBody>
      </p:sp>
    </p:spTree>
    <p:extLst>
      <p:ext uri="{BB962C8B-B14F-4D97-AF65-F5344CB8AC3E}">
        <p14:creationId xmlns:p14="http://schemas.microsoft.com/office/powerpoint/2010/main" val="2144849672"/>
      </p:ext>
    </p:extLst>
  </p:cSld>
  <p:clrMapOvr>
    <a:masterClrMapping/>
  </p:clrMapOvr>
  <p:transition spd="med">
    <p:cove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9C572-6007-9880-0DFB-E2A1E857D3CF}"/>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04E52CB-E578-5304-08AA-FB50E8C25F8E}"/>
              </a:ext>
            </a:extLst>
          </p:cNvPr>
          <p:cNvSpPr>
            <a:spLocks noGrp="1"/>
          </p:cNvSpPr>
          <p:nvPr>
            <p:ph type="sldNum" sz="quarter" idx="10"/>
          </p:nvPr>
        </p:nvSpPr>
        <p:spPr/>
        <p:txBody>
          <a:bodyPr/>
          <a:lstStyle/>
          <a:p>
            <a:fld id="{A4A44E63-CB97-42CA-A549-D8228D173849}" type="slidenum">
              <a:rPr lang="en-US"/>
              <a:pPr/>
              <a:t>187</a:t>
            </a:fld>
            <a:endParaRPr lang="en-US"/>
          </a:p>
        </p:txBody>
      </p:sp>
      <p:sp>
        <p:nvSpPr>
          <p:cNvPr id="4" name="Slide Number Placeholder 3">
            <a:extLst>
              <a:ext uri="{FF2B5EF4-FFF2-40B4-BE49-F238E27FC236}">
                <a16:creationId xmlns:a16="http://schemas.microsoft.com/office/drawing/2014/main" id="{5E417DCE-E5CA-75D2-7DE4-2CA95470C59A}"/>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187</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638C1243-A0FE-2FD3-1AE4-2E4F447DDB85}"/>
              </a:ext>
            </a:extLst>
          </p:cNvPr>
          <p:cNvSpPr>
            <a:spLocks noGrp="1" noChangeArrowheads="1"/>
          </p:cNvSpPr>
          <p:nvPr>
            <p:ph type="title" idx="4294967295"/>
          </p:nvPr>
        </p:nvSpPr>
        <p:spPr>
          <a:xfrm>
            <a:off x="143508" y="116632"/>
            <a:ext cx="8856984" cy="792088"/>
          </a:xfrm>
        </p:spPr>
        <p:txBody>
          <a:bodyPr/>
          <a:lstStyle/>
          <a:p>
            <a:pPr>
              <a:defRPr/>
            </a:pPr>
            <a:r>
              <a:rPr lang="en-GB" sz="4000">
                <a:latin typeface="+mj-lt"/>
                <a:ea typeface="+mj-ea"/>
                <a:cs typeface="+mj-cs"/>
              </a:rPr>
              <a:t>Stage 9: Repeated Instances</a:t>
            </a:r>
            <a:endParaRPr lang="en-GB" sz="4000" dirty="0">
              <a:latin typeface="+mj-lt"/>
              <a:ea typeface="+mj-ea"/>
              <a:cs typeface="+mj-cs"/>
            </a:endParaRPr>
          </a:p>
        </p:txBody>
      </p:sp>
      <p:sp>
        <p:nvSpPr>
          <p:cNvPr id="906243" name="Rectangle 3">
            <a:extLst>
              <a:ext uri="{FF2B5EF4-FFF2-40B4-BE49-F238E27FC236}">
                <a16:creationId xmlns:a16="http://schemas.microsoft.com/office/drawing/2014/main" id="{1BD1292E-0632-DED1-506B-6A8DC4974D7D}"/>
              </a:ext>
            </a:extLst>
          </p:cNvPr>
          <p:cNvSpPr>
            <a:spLocks noGrp="1" noChangeArrowheads="1"/>
          </p:cNvSpPr>
          <p:nvPr>
            <p:ph type="body" idx="4294967295"/>
          </p:nvPr>
        </p:nvSpPr>
        <p:spPr>
          <a:xfrm>
            <a:off x="539552" y="1124744"/>
            <a:ext cx="8388932" cy="5472608"/>
          </a:xfrm>
        </p:spPr>
        <p:txBody>
          <a:bodyPr/>
          <a:lstStyle/>
          <a:p>
            <a:pPr>
              <a:spcBef>
                <a:spcPts val="1200"/>
              </a:spcBef>
              <a:buNone/>
            </a:pPr>
            <a:r>
              <a:rPr lang="en-US" sz="2500"/>
              <a:t>	</a:t>
            </a:r>
            <a:r>
              <a:rPr lang="en-US" sz="3000" i="1" u="sng"/>
              <a:t>Treatise</a:t>
            </a:r>
          </a:p>
          <a:p>
            <a:pPr>
              <a:spcBef>
                <a:spcPts val="1800"/>
              </a:spcBef>
              <a:buNone/>
            </a:pPr>
            <a:r>
              <a:rPr lang="en-US" sz="2500"/>
              <a:t>	“’Tis not, therefore, from any one instance, that we arrive at the idea of cause and effect, of a necessary connexion of power, of force, of energy, and of efficacy.</a:t>
            </a:r>
          </a:p>
          <a:p>
            <a:pPr>
              <a:spcBef>
                <a:spcPts val="1800"/>
              </a:spcBef>
              <a:buNone/>
            </a:pPr>
            <a:r>
              <a:rPr lang="en-US" sz="2500">
                <a:effectLst/>
              </a:rPr>
              <a:t>	But … suppose we observe several instances, in which the same objects are always conjoin’d together, we immediately conceive a connexion betwixt them, and begin to draw an inference from one to another.  </a:t>
            </a:r>
            <a:r>
              <a:rPr lang="en-US" sz="2500">
                <a:solidFill>
                  <a:srgbClr val="FF7C80"/>
                </a:solidFill>
                <a:effectLst/>
              </a:rPr>
              <a:t>This multiplicity of resembling instances, therefore, constitutes the very essence of power or connexion, and is the source, from which the idea of it arises</a:t>
            </a:r>
            <a:r>
              <a:rPr lang="en-US" sz="2500">
                <a:effectLst/>
              </a:rPr>
              <a:t>.</a:t>
            </a:r>
            <a:r>
              <a:rPr lang="en-GB" sz="2500">
                <a:effectLst/>
              </a:rPr>
              <a:t>”</a:t>
            </a:r>
          </a:p>
          <a:p>
            <a:pPr algn="r">
              <a:spcBef>
                <a:spcPts val="600"/>
              </a:spcBef>
              <a:buNone/>
            </a:pPr>
            <a:r>
              <a:rPr lang="en-US" sz="2500"/>
              <a:t>(</a:t>
            </a:r>
            <a:r>
              <a:rPr lang="en-US" sz="2500" i="1"/>
              <a:t>T</a:t>
            </a:r>
            <a:r>
              <a:rPr lang="en-US" sz="2500"/>
              <a:t> 1.3.14.15-16)</a:t>
            </a:r>
          </a:p>
        </p:txBody>
      </p:sp>
    </p:spTree>
    <p:extLst>
      <p:ext uri="{BB962C8B-B14F-4D97-AF65-F5344CB8AC3E}">
        <p14:creationId xmlns:p14="http://schemas.microsoft.com/office/powerpoint/2010/main" val="2656196326"/>
      </p:ext>
    </p:extLst>
  </p:cSld>
  <p:clrMapOvr>
    <a:masterClrMapping/>
  </p:clrMapOvr>
  <p:transition spd="med">
    <p:cove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1A361-0CE0-F172-99FF-B09F70ABE3CA}"/>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9579D244-2934-502D-5492-51A563AFB0C7}"/>
              </a:ext>
            </a:extLst>
          </p:cNvPr>
          <p:cNvSpPr>
            <a:spLocks noGrp="1"/>
          </p:cNvSpPr>
          <p:nvPr>
            <p:ph type="sldNum" sz="quarter" idx="10"/>
          </p:nvPr>
        </p:nvSpPr>
        <p:spPr/>
        <p:txBody>
          <a:bodyPr/>
          <a:lstStyle/>
          <a:p>
            <a:fld id="{A4A44E63-CB97-42CA-A549-D8228D173849}" type="slidenum">
              <a:rPr lang="en-US"/>
              <a:pPr/>
              <a:t>188</a:t>
            </a:fld>
            <a:endParaRPr lang="en-US"/>
          </a:p>
        </p:txBody>
      </p:sp>
      <p:sp>
        <p:nvSpPr>
          <p:cNvPr id="4" name="Slide Number Placeholder 3">
            <a:extLst>
              <a:ext uri="{FF2B5EF4-FFF2-40B4-BE49-F238E27FC236}">
                <a16:creationId xmlns:a16="http://schemas.microsoft.com/office/drawing/2014/main" id="{319D4371-14AD-D9B3-2B48-78A9E7CF1E0A}"/>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188</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4117D214-0F24-DF72-61F7-BD02A9284336}"/>
              </a:ext>
            </a:extLst>
          </p:cNvPr>
          <p:cNvSpPr>
            <a:spLocks noGrp="1" noChangeArrowheads="1"/>
          </p:cNvSpPr>
          <p:nvPr>
            <p:ph type="body" idx="4294967295"/>
          </p:nvPr>
        </p:nvSpPr>
        <p:spPr>
          <a:xfrm>
            <a:off x="575556" y="56071"/>
            <a:ext cx="8208143" cy="6613289"/>
          </a:xfrm>
        </p:spPr>
        <p:txBody>
          <a:bodyPr/>
          <a:lstStyle/>
          <a:p>
            <a:pPr>
              <a:spcBef>
                <a:spcPts val="1200"/>
              </a:spcBef>
              <a:buNone/>
            </a:pPr>
            <a:r>
              <a:rPr lang="en-US" sz="2500"/>
              <a:t>	</a:t>
            </a:r>
            <a:r>
              <a:rPr lang="en-US" sz="3000" i="1" u="sng"/>
              <a:t>Enquiry</a:t>
            </a:r>
          </a:p>
          <a:p>
            <a:pPr>
              <a:spcBef>
                <a:spcPts val="1200"/>
              </a:spcBef>
              <a:buNone/>
            </a:pPr>
            <a:r>
              <a:rPr lang="en-US" sz="2500"/>
              <a:t>	</a:t>
            </a:r>
            <a:r>
              <a:rPr lang="en-US" sz="2300"/>
              <a:t>“When any natural object or event is presented, it is impossible for us … to discover, or even conjecture, without experience, what event will result from it …  Even after one instance …, we are not entitled to form a general rule, or foretel what will happen in like cases …  But when one particular species of event has always, in all instances, been conjoined with another, we make no longer any scruple of foretelling one upon the appearance of the other, and of employing that reasoning, which can alone assure us of any matter of fact or existence.  We then call the one object, </a:t>
            </a:r>
            <a:r>
              <a:rPr lang="en-US" sz="2300" i="1"/>
              <a:t>Cause</a:t>
            </a:r>
            <a:r>
              <a:rPr lang="en-US" sz="2300"/>
              <a:t>; the other, </a:t>
            </a:r>
            <a:r>
              <a:rPr lang="en-US" sz="2300" i="1"/>
              <a:t>Effect</a:t>
            </a:r>
            <a:r>
              <a:rPr lang="en-US" sz="2300"/>
              <a:t>.  We suppose, that there is some connexion between them; some power …</a:t>
            </a:r>
          </a:p>
          <a:p>
            <a:pPr>
              <a:spcBef>
                <a:spcPts val="1200"/>
              </a:spcBef>
              <a:buNone/>
            </a:pPr>
            <a:r>
              <a:rPr lang="en-US" sz="2300">
                <a:effectLst/>
              </a:rPr>
              <a:t>	It appears, then, that </a:t>
            </a:r>
            <a:r>
              <a:rPr lang="en-US" sz="2300">
                <a:solidFill>
                  <a:srgbClr val="FF7C80"/>
                </a:solidFill>
                <a:effectLst/>
              </a:rPr>
              <a:t>this idea of a necessary connexion among events arises from a number of similar instances which occur, of the constant conjunction of these events</a:t>
            </a:r>
            <a:r>
              <a:rPr lang="en-GB" sz="2300">
                <a:effectLst/>
              </a:rPr>
              <a:t>”</a:t>
            </a:r>
          </a:p>
          <a:p>
            <a:pPr algn="r">
              <a:spcBef>
                <a:spcPts val="600"/>
              </a:spcBef>
              <a:buNone/>
            </a:pPr>
            <a:r>
              <a:rPr lang="en-US" sz="2300"/>
              <a:t>(</a:t>
            </a:r>
            <a:r>
              <a:rPr lang="en-US" sz="2300" i="1"/>
              <a:t>E</a:t>
            </a:r>
            <a:r>
              <a:rPr lang="en-US" sz="2300"/>
              <a:t> 7.26-27)</a:t>
            </a:r>
          </a:p>
        </p:txBody>
      </p:sp>
    </p:spTree>
    <p:extLst>
      <p:ext uri="{BB962C8B-B14F-4D97-AF65-F5344CB8AC3E}">
        <p14:creationId xmlns:p14="http://schemas.microsoft.com/office/powerpoint/2010/main" val="2770961671"/>
      </p:ext>
    </p:extLst>
  </p:cSld>
  <p:clrMapOvr>
    <a:masterClrMapping/>
  </p:clrMapOvr>
  <p:transition spd="med">
    <p:cove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8D439-1798-D2E4-0014-5ECE65249FEB}"/>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36B8D22C-D268-325C-86EF-258162201896}"/>
              </a:ext>
            </a:extLst>
          </p:cNvPr>
          <p:cNvSpPr>
            <a:spLocks noGrp="1"/>
          </p:cNvSpPr>
          <p:nvPr>
            <p:ph type="sldNum" sz="quarter" idx="10"/>
          </p:nvPr>
        </p:nvSpPr>
        <p:spPr/>
        <p:txBody>
          <a:bodyPr/>
          <a:lstStyle/>
          <a:p>
            <a:fld id="{A4A44E63-CB97-42CA-A549-D8228D173849}" type="slidenum">
              <a:rPr lang="en-US"/>
              <a:pPr/>
              <a:t>189</a:t>
            </a:fld>
            <a:endParaRPr lang="en-US"/>
          </a:p>
        </p:txBody>
      </p:sp>
      <p:sp>
        <p:nvSpPr>
          <p:cNvPr id="4" name="Slide Number Placeholder 3">
            <a:extLst>
              <a:ext uri="{FF2B5EF4-FFF2-40B4-BE49-F238E27FC236}">
                <a16:creationId xmlns:a16="http://schemas.microsoft.com/office/drawing/2014/main" id="{3CEEE597-B296-7D17-F414-49E11ACF8F06}"/>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189</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009DE9FD-BFB7-D6BA-1280-CD774D5D3680}"/>
              </a:ext>
            </a:extLst>
          </p:cNvPr>
          <p:cNvSpPr>
            <a:spLocks noGrp="1" noChangeArrowheads="1"/>
          </p:cNvSpPr>
          <p:nvPr>
            <p:ph type="title" idx="4294967295"/>
          </p:nvPr>
        </p:nvSpPr>
        <p:spPr>
          <a:xfrm>
            <a:off x="143508" y="116632"/>
            <a:ext cx="8856984" cy="792088"/>
          </a:xfrm>
        </p:spPr>
        <p:txBody>
          <a:bodyPr/>
          <a:lstStyle/>
          <a:p>
            <a:pPr>
              <a:defRPr/>
            </a:pPr>
            <a:r>
              <a:rPr lang="en-GB" sz="4000">
                <a:latin typeface="+mj-lt"/>
                <a:ea typeface="+mj-ea"/>
                <a:cs typeface="+mj-cs"/>
              </a:rPr>
              <a:t>Stage </a:t>
            </a:r>
            <a:r>
              <a:rPr lang="en-GB" sz="4000"/>
              <a:t>10</a:t>
            </a:r>
            <a:r>
              <a:rPr lang="en-GB" sz="4000">
                <a:latin typeface="+mj-lt"/>
                <a:ea typeface="+mj-ea"/>
                <a:cs typeface="+mj-cs"/>
              </a:rPr>
              <a:t>: Identifying the Impression</a:t>
            </a:r>
            <a:endParaRPr lang="en-GB" sz="4000" dirty="0">
              <a:latin typeface="+mj-lt"/>
              <a:ea typeface="+mj-ea"/>
              <a:cs typeface="+mj-cs"/>
            </a:endParaRPr>
          </a:p>
        </p:txBody>
      </p:sp>
      <p:sp>
        <p:nvSpPr>
          <p:cNvPr id="906243" name="Rectangle 3">
            <a:extLst>
              <a:ext uri="{FF2B5EF4-FFF2-40B4-BE49-F238E27FC236}">
                <a16:creationId xmlns:a16="http://schemas.microsoft.com/office/drawing/2014/main" id="{6DF0D465-D16A-8070-D2B6-0C5CE00849F4}"/>
              </a:ext>
            </a:extLst>
          </p:cNvPr>
          <p:cNvSpPr>
            <a:spLocks noGrp="1" noChangeArrowheads="1"/>
          </p:cNvSpPr>
          <p:nvPr>
            <p:ph type="body" idx="4294967295"/>
          </p:nvPr>
        </p:nvSpPr>
        <p:spPr>
          <a:xfrm>
            <a:off x="539552" y="1124744"/>
            <a:ext cx="8388932" cy="5472608"/>
          </a:xfrm>
        </p:spPr>
        <p:txBody>
          <a:bodyPr/>
          <a:lstStyle/>
          <a:p>
            <a:pPr>
              <a:spcBef>
                <a:spcPts val="1200"/>
              </a:spcBef>
              <a:buNone/>
            </a:pPr>
            <a:r>
              <a:rPr lang="en-US" sz="2500"/>
              <a:t>	</a:t>
            </a:r>
            <a:r>
              <a:rPr lang="en-US" sz="3000" i="1" u="sng"/>
              <a:t>Treatise</a:t>
            </a:r>
          </a:p>
          <a:p>
            <a:pPr>
              <a:spcBef>
                <a:spcPts val="1800"/>
              </a:spcBef>
              <a:buNone/>
            </a:pPr>
            <a:r>
              <a:rPr lang="en-US" sz="2500"/>
              <a:t>	“after we have observ’d the resemblance in a sufficient number of instances, we immediately feel a determination of the mind to pass from one object to its usual attendant, and to conceive it in a stronger light upon account of that relation.  This determination is the only effect of the resemblance; and therefore must be the same with power or efficacy, whose idea is deriv’d from the resemblance.  …  </a:t>
            </a:r>
            <a:r>
              <a:rPr lang="en-US" sz="2500">
                <a:solidFill>
                  <a:srgbClr val="FF7C80"/>
                </a:solidFill>
              </a:rPr>
              <a:t>Necessity, then,</a:t>
            </a:r>
            <a:r>
              <a:rPr lang="en-US" sz="2500"/>
              <a:t> is the effect of this observation, and </a:t>
            </a:r>
            <a:r>
              <a:rPr lang="en-US" sz="2500">
                <a:solidFill>
                  <a:srgbClr val="FF7C80"/>
                </a:solidFill>
              </a:rPr>
              <a:t>is nothing but an internal impression of the mind, or a determination to carry our thoughts from one object to another</a:t>
            </a:r>
            <a:r>
              <a:rPr lang="en-US" sz="2500"/>
              <a:t>.</a:t>
            </a:r>
            <a:r>
              <a:rPr lang="en-GB" sz="2500">
                <a:effectLst/>
              </a:rPr>
              <a:t>”</a:t>
            </a:r>
          </a:p>
          <a:p>
            <a:pPr algn="r">
              <a:spcBef>
                <a:spcPts val="600"/>
              </a:spcBef>
              <a:buNone/>
            </a:pPr>
            <a:r>
              <a:rPr lang="en-US" sz="2500"/>
              <a:t>(</a:t>
            </a:r>
            <a:r>
              <a:rPr lang="en-US" sz="2500" i="1"/>
              <a:t>T</a:t>
            </a:r>
            <a:r>
              <a:rPr lang="en-US" sz="2500"/>
              <a:t> 1.3.14.20)</a:t>
            </a:r>
          </a:p>
        </p:txBody>
      </p:sp>
    </p:spTree>
    <p:extLst>
      <p:ext uri="{BB962C8B-B14F-4D97-AF65-F5344CB8AC3E}">
        <p14:creationId xmlns:p14="http://schemas.microsoft.com/office/powerpoint/2010/main" val="2852620899"/>
      </p:ext>
    </p:extLst>
  </p:cSld>
  <p:clrMapOvr>
    <a:masterClrMapping/>
  </p:clrMapOvr>
  <p:transition spd="med">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7813"/>
            <a:ext cx="8784976" cy="702915"/>
          </a:xfrm>
        </p:spPr>
        <p:txBody>
          <a:bodyPr/>
          <a:lstStyle/>
          <a:p>
            <a:r>
              <a:rPr lang="en-GB" sz="4200" dirty="0"/>
              <a:t>“Reflection”: A Contrast with Locke</a:t>
            </a:r>
          </a:p>
        </p:txBody>
      </p:sp>
      <p:sp>
        <p:nvSpPr>
          <p:cNvPr id="3" name="Content Placeholder 2"/>
          <p:cNvSpPr>
            <a:spLocks noGrp="1"/>
          </p:cNvSpPr>
          <p:nvPr>
            <p:ph idx="1"/>
          </p:nvPr>
        </p:nvSpPr>
        <p:spPr>
          <a:xfrm>
            <a:off x="626876" y="1160748"/>
            <a:ext cx="8229600" cy="5508612"/>
          </a:xfrm>
        </p:spPr>
        <p:txBody>
          <a:bodyPr/>
          <a:lstStyle/>
          <a:p>
            <a:r>
              <a:rPr lang="en-GB" sz="2800" dirty="0"/>
              <a:t>When Locke discussed ideas of </a:t>
            </a:r>
            <a:r>
              <a:rPr lang="en-GB" sz="2800" i="1"/>
              <a:t>reflection</a:t>
            </a:r>
            <a:r>
              <a:rPr lang="en-GB" sz="2800"/>
              <a:t>, </a:t>
            </a:r>
            <a:r>
              <a:rPr lang="en-GB" sz="2800" dirty="0"/>
              <a:t>his focus </a:t>
            </a:r>
            <a:r>
              <a:rPr lang="en-GB" sz="2800"/>
              <a:t>was very different from Hume’s:</a:t>
            </a:r>
            <a:endParaRPr lang="en-GB" sz="2800" dirty="0"/>
          </a:p>
          <a:p>
            <a:pPr lvl="1">
              <a:buNone/>
            </a:pPr>
            <a:r>
              <a:rPr lang="en-GB" sz="2600" dirty="0"/>
              <a:t>	“By </a:t>
            </a:r>
            <a:r>
              <a:rPr lang="en-GB" sz="2600" i="1" dirty="0"/>
              <a:t>REFLECTION</a:t>
            </a:r>
            <a:r>
              <a:rPr lang="en-GB" sz="2600" dirty="0"/>
              <a:t> ... I ... Mean, that notice which the Mind takes of its own Operations, ... by reason whereof, there come to be </a:t>
            </a:r>
            <a:r>
              <a:rPr lang="en-GB" sz="2600" i="1" dirty="0"/>
              <a:t>Ideas</a:t>
            </a:r>
            <a:r>
              <a:rPr lang="en-GB" sz="2600" dirty="0"/>
              <a:t> of these Operations in the Understanding.”</a:t>
            </a:r>
          </a:p>
          <a:p>
            <a:pPr lvl="1">
              <a:buNone/>
            </a:pPr>
            <a:r>
              <a:rPr lang="en-GB" sz="2600" dirty="0"/>
              <a:t>	“... such are, </a:t>
            </a:r>
            <a:r>
              <a:rPr lang="en-GB" sz="2600" i="1" dirty="0"/>
              <a:t>Perception</a:t>
            </a:r>
            <a:r>
              <a:rPr lang="en-GB" sz="2600" dirty="0"/>
              <a:t>, </a:t>
            </a:r>
            <a:r>
              <a:rPr lang="en-GB" sz="2600" i="1" dirty="0"/>
              <a:t>Thinking</a:t>
            </a:r>
            <a:r>
              <a:rPr lang="en-GB" sz="2600" dirty="0"/>
              <a:t>, </a:t>
            </a:r>
            <a:r>
              <a:rPr lang="en-GB" sz="2600" i="1" dirty="0"/>
              <a:t>Doubting</a:t>
            </a:r>
            <a:r>
              <a:rPr lang="en-GB" sz="2600" dirty="0"/>
              <a:t>, </a:t>
            </a:r>
            <a:r>
              <a:rPr lang="en-GB" sz="2600" i="1" dirty="0"/>
              <a:t>Believing</a:t>
            </a:r>
            <a:r>
              <a:rPr lang="en-GB" sz="2600" dirty="0"/>
              <a:t>, </a:t>
            </a:r>
            <a:r>
              <a:rPr lang="en-GB" sz="2600" i="1" dirty="0"/>
              <a:t>Reasoning</a:t>
            </a:r>
            <a:r>
              <a:rPr lang="en-GB" sz="2600" dirty="0"/>
              <a:t>, </a:t>
            </a:r>
            <a:r>
              <a:rPr lang="en-GB" sz="2600" i="1" dirty="0"/>
              <a:t>Knowing</a:t>
            </a:r>
            <a:r>
              <a:rPr lang="en-GB" sz="2600" dirty="0"/>
              <a:t>, </a:t>
            </a:r>
            <a:r>
              <a:rPr lang="en-GB" sz="2600" i="1" dirty="0"/>
              <a:t>Willing</a:t>
            </a:r>
            <a:r>
              <a:rPr lang="en-GB" sz="2600" dirty="0"/>
              <a:t>, and all the different </a:t>
            </a:r>
            <a:r>
              <a:rPr lang="en-GB" sz="2600" dirty="0" err="1"/>
              <a:t>actings</a:t>
            </a:r>
            <a:r>
              <a:rPr lang="en-GB" sz="2600"/>
              <a:t> of </a:t>
            </a:r>
            <a:r>
              <a:rPr lang="en-GB" sz="2600" dirty="0"/>
              <a:t>our own Minds;”  (II </a:t>
            </a:r>
            <a:r>
              <a:rPr lang="en-GB" sz="2600" dirty="0" err="1"/>
              <a:t>i</a:t>
            </a:r>
            <a:r>
              <a:rPr lang="en-GB" sz="2600" dirty="0"/>
              <a:t> 4)</a:t>
            </a:r>
          </a:p>
          <a:p>
            <a:pPr>
              <a:spcBef>
                <a:spcPts val="1800"/>
              </a:spcBef>
            </a:pPr>
            <a:r>
              <a:rPr lang="en-GB" sz="2800" dirty="0"/>
              <a:t>Locke seems to </a:t>
            </a:r>
            <a:r>
              <a:rPr lang="en-GB" sz="2800"/>
              <a:t>overlook </a:t>
            </a:r>
            <a:r>
              <a:rPr lang="en-GB" sz="2800" i="1"/>
              <a:t>passions</a:t>
            </a:r>
            <a:r>
              <a:rPr lang="en-GB" sz="2800"/>
              <a:t> and </a:t>
            </a:r>
            <a:r>
              <a:rPr lang="en-GB" sz="2800" i="1"/>
              <a:t>emotions</a:t>
            </a:r>
            <a:r>
              <a:rPr lang="en-GB" sz="2800"/>
              <a:t>; </a:t>
            </a:r>
            <a:r>
              <a:rPr lang="en-GB" sz="2800" dirty="0"/>
              <a:t>Hume is more interested in these, but seems to overlook </a:t>
            </a:r>
            <a:r>
              <a:rPr lang="en-GB" sz="2800" i="1" dirty="0"/>
              <a:t>mental operations</a:t>
            </a:r>
            <a:r>
              <a:rPr lang="en-GB" sz="2800" dirty="0"/>
              <a:t>!</a:t>
            </a:r>
          </a:p>
        </p:txBody>
      </p:sp>
      <p:sp>
        <p:nvSpPr>
          <p:cNvPr id="4" name="Slide Number Placeholder 3"/>
          <p:cNvSpPr>
            <a:spLocks noGrp="1"/>
          </p:cNvSpPr>
          <p:nvPr>
            <p:ph type="sldNum" sz="quarter" idx="10"/>
          </p:nvPr>
        </p:nvSpPr>
        <p:spPr/>
        <p:txBody>
          <a:bodyPr/>
          <a:lstStyle/>
          <a:p>
            <a:fld id="{3616F46D-A470-4307-BD1A-3DE4FB9E5120}" type="slidenum">
              <a:rPr lang="en-US" smtClean="0"/>
              <a:pPr/>
              <a:t>19</a:t>
            </a:fld>
            <a:endParaRPr lang="en-US"/>
          </a:p>
        </p:txBody>
      </p:sp>
    </p:spTree>
    <p:extLst>
      <p:ext uri="{BB962C8B-B14F-4D97-AF65-F5344CB8AC3E}">
        <p14:creationId xmlns:p14="http://schemas.microsoft.com/office/powerpoint/2010/main" val="2852227915"/>
      </p:ext>
    </p:extLst>
  </p:cSld>
  <p:clrMapOvr>
    <a:masterClrMapping/>
  </p:clrMapOvr>
  <p:transition spd="med">
    <p:cove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C6D5B-3EF6-5F9D-E863-B18CFBCC4202}"/>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4CFCCE4D-E461-5DA1-6696-945962FA87FB}"/>
              </a:ext>
            </a:extLst>
          </p:cNvPr>
          <p:cNvSpPr>
            <a:spLocks noGrp="1"/>
          </p:cNvSpPr>
          <p:nvPr>
            <p:ph type="sldNum" sz="quarter" idx="10"/>
          </p:nvPr>
        </p:nvSpPr>
        <p:spPr/>
        <p:txBody>
          <a:bodyPr/>
          <a:lstStyle/>
          <a:p>
            <a:fld id="{A4A44E63-CB97-42CA-A549-D8228D173849}" type="slidenum">
              <a:rPr lang="en-US"/>
              <a:pPr/>
              <a:t>190</a:t>
            </a:fld>
            <a:endParaRPr lang="en-US"/>
          </a:p>
        </p:txBody>
      </p:sp>
      <p:sp>
        <p:nvSpPr>
          <p:cNvPr id="4" name="Slide Number Placeholder 3">
            <a:extLst>
              <a:ext uri="{FF2B5EF4-FFF2-40B4-BE49-F238E27FC236}">
                <a16:creationId xmlns:a16="http://schemas.microsoft.com/office/drawing/2014/main" id="{06DDD3BB-03A0-6749-96F7-171F06A5BD5C}"/>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190</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27C7BCBF-6A90-1631-9C27-B1F6E7D7A026}"/>
              </a:ext>
            </a:extLst>
          </p:cNvPr>
          <p:cNvSpPr>
            <a:spLocks noGrp="1" noChangeArrowheads="1"/>
          </p:cNvSpPr>
          <p:nvPr>
            <p:ph type="body" idx="4294967295"/>
          </p:nvPr>
        </p:nvSpPr>
        <p:spPr>
          <a:xfrm>
            <a:off x="720341" y="92075"/>
            <a:ext cx="8100131" cy="6613289"/>
          </a:xfrm>
        </p:spPr>
        <p:txBody>
          <a:bodyPr/>
          <a:lstStyle/>
          <a:p>
            <a:pPr>
              <a:spcBef>
                <a:spcPts val="1200"/>
              </a:spcBef>
              <a:buNone/>
            </a:pPr>
            <a:r>
              <a:rPr lang="en-US" sz="2500"/>
              <a:t>	</a:t>
            </a:r>
            <a:r>
              <a:rPr lang="en-US" sz="3000" i="1" u="sng"/>
              <a:t>Enquiry</a:t>
            </a:r>
          </a:p>
          <a:p>
            <a:pPr>
              <a:spcBef>
                <a:spcPts val="1200"/>
              </a:spcBef>
              <a:buNone/>
            </a:pPr>
            <a:r>
              <a:rPr lang="en-US" sz="2500"/>
              <a:t>	</a:t>
            </a:r>
            <a:r>
              <a:rPr lang="en-US" sz="2300"/>
              <a:t>“there is nothing in a number of instances, different from every single instance, which is supposed to be exactly similar; except only, that after a repetition of similar instances, the mind is carried by habit, upon the appearance of one event, to expect its usual attendant, and to believe, that it will exist.  </a:t>
            </a:r>
            <a:r>
              <a:rPr lang="en-US" sz="2300">
                <a:solidFill>
                  <a:srgbClr val="FF7C80"/>
                </a:solidFill>
              </a:rPr>
              <a:t>This connexion, therefore, which we </a:t>
            </a:r>
            <a:r>
              <a:rPr lang="en-US" sz="2300" i="1">
                <a:solidFill>
                  <a:srgbClr val="FF7C80"/>
                </a:solidFill>
              </a:rPr>
              <a:t>feel</a:t>
            </a:r>
            <a:r>
              <a:rPr lang="en-US" sz="2300">
                <a:solidFill>
                  <a:srgbClr val="FF7C80"/>
                </a:solidFill>
              </a:rPr>
              <a:t> in the mind, this customary transition of the imagination from one object to its usual attendant, is the sentiment or impression, from which we form the idea of power or necessary connexion</a:t>
            </a:r>
            <a:r>
              <a:rPr lang="en-US" sz="2300"/>
              <a:t>.  …  When we say, therefore, that one object is connected with another, we mean only, that they have acquired a connexion in our thought, and give rise to this inference, by which they become proofs of each other's existence: A conclusion, which is somewhat extraordinary; but which seems founded on sufficient evidence.</a:t>
            </a:r>
            <a:r>
              <a:rPr lang="en-GB" sz="2300">
                <a:effectLst/>
              </a:rPr>
              <a:t>”  </a:t>
            </a:r>
            <a:r>
              <a:rPr lang="en-US" sz="2300"/>
              <a:t>(</a:t>
            </a:r>
            <a:r>
              <a:rPr lang="en-US" sz="2300" i="1"/>
              <a:t>E</a:t>
            </a:r>
            <a:r>
              <a:rPr lang="en-US" sz="2300"/>
              <a:t> 7.28)</a:t>
            </a:r>
          </a:p>
        </p:txBody>
      </p:sp>
    </p:spTree>
    <p:extLst>
      <p:ext uri="{BB962C8B-B14F-4D97-AF65-F5344CB8AC3E}">
        <p14:creationId xmlns:p14="http://schemas.microsoft.com/office/powerpoint/2010/main" val="2201598080"/>
      </p:ext>
    </p:extLst>
  </p:cSld>
  <p:clrMapOvr>
    <a:masterClrMapping/>
  </p:clrMapOvr>
  <p:transition spd="med">
    <p:cove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46FDB-1574-DA6C-DD76-E401417B4B13}"/>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49660AB5-D47C-95D9-2524-5F5CC06BDED9}"/>
              </a:ext>
            </a:extLst>
          </p:cNvPr>
          <p:cNvSpPr>
            <a:spLocks noGrp="1" noChangeArrowheads="1"/>
          </p:cNvSpPr>
          <p:nvPr>
            <p:ph type="ctrTitle"/>
          </p:nvPr>
        </p:nvSpPr>
        <p:spPr>
          <a:xfrm>
            <a:off x="179388" y="296863"/>
            <a:ext cx="4608512" cy="6300787"/>
          </a:xfrm>
        </p:spPr>
        <p:txBody>
          <a:bodyPr/>
          <a:lstStyle/>
          <a:p>
            <a:r>
              <a:rPr lang="en-GB"/>
              <a:t>5(</a:t>
            </a:r>
            <a:r>
              <a:rPr lang="en-GB" dirty="0"/>
              <a:t>b</a:t>
            </a:r>
            <a:r>
              <a:rPr lang="en-GB"/>
              <a:t>)</a:t>
            </a:r>
            <a:br>
              <a:rPr lang="en-GB" dirty="0"/>
            </a:br>
            <a:br>
              <a:rPr lang="en-GB"/>
            </a:br>
            <a:r>
              <a:rPr lang="en-GB"/>
              <a:t>The “Impression of Necessary Connexion”</a:t>
            </a:r>
            <a:endParaRPr lang="en-US" dirty="0"/>
          </a:p>
        </p:txBody>
      </p:sp>
      <p:pic>
        <p:nvPicPr>
          <p:cNvPr id="847875" name="Picture 3" descr="treatise1">
            <a:extLst>
              <a:ext uri="{FF2B5EF4-FFF2-40B4-BE49-F238E27FC236}">
                <a16:creationId xmlns:a16="http://schemas.microsoft.com/office/drawing/2014/main" id="{EB645797-D7C9-1501-4F0C-F1A3F59430F8}"/>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412062143"/>
      </p:ext>
    </p:extLst>
  </p:cSld>
  <p:clrMapOvr>
    <a:masterClrMapping/>
  </p:clrMapOvr>
  <p:transition spd="med">
    <p:cove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6C1FFB5-0E50-4479-9D41-E9F8FA6DB743}" type="slidenum">
              <a:rPr lang="en-US"/>
              <a:pPr/>
              <a:t>192</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01BD1C4-8AC5-46C7-8802-F6ABAE0B4F6C}" type="slidenum">
              <a:rPr lang="en-US" sz="1600">
                <a:effectLst>
                  <a:outerShdw blurRad="38100" dist="38100" dir="2700000" algn="tl">
                    <a:srgbClr val="000000"/>
                  </a:outerShdw>
                </a:effectLst>
                <a:ea typeface="ＭＳ Ｐゴシック" charset="-128"/>
              </a:rPr>
              <a:pPr eaLnBrk="1" hangingPunct="1"/>
              <a:t>192</a:t>
            </a:fld>
            <a:endParaRPr lang="en-US" sz="1600">
              <a:effectLst>
                <a:outerShdw blurRad="38100" dist="38100" dir="2700000" algn="tl">
                  <a:srgbClr val="000000"/>
                </a:outerShdw>
              </a:effectLst>
              <a:ea typeface="ＭＳ Ｐゴシック" charset="-128"/>
            </a:endParaRPr>
          </a:p>
        </p:txBody>
      </p:sp>
      <p:sp>
        <p:nvSpPr>
          <p:cNvPr id="917506" name="Rectangle 2"/>
          <p:cNvSpPr>
            <a:spLocks noGrp="1" noChangeArrowheads="1"/>
          </p:cNvSpPr>
          <p:nvPr>
            <p:ph type="title" idx="4294967295"/>
          </p:nvPr>
        </p:nvSpPr>
        <p:spPr>
          <a:xfrm>
            <a:off x="143508" y="116632"/>
            <a:ext cx="8820980" cy="828092"/>
          </a:xfrm>
        </p:spPr>
        <p:txBody>
          <a:bodyPr/>
          <a:lstStyle/>
          <a:p>
            <a:pPr>
              <a:defRPr/>
            </a:pPr>
            <a:r>
              <a:rPr lang="en-GB" sz="3600"/>
              <a:t>Notorious “Subjectivism” about Necessity</a:t>
            </a:r>
            <a:endParaRPr lang="en-GB" sz="3600" dirty="0">
              <a:latin typeface="+mj-lt"/>
              <a:ea typeface="+mj-ea"/>
              <a:cs typeface="+mj-cs"/>
            </a:endParaRPr>
          </a:p>
        </p:txBody>
      </p:sp>
      <p:sp>
        <p:nvSpPr>
          <p:cNvPr id="917507" name="Rectangle 3"/>
          <p:cNvSpPr>
            <a:spLocks noGrp="1" noChangeArrowheads="1"/>
          </p:cNvSpPr>
          <p:nvPr>
            <p:ph type="body" idx="4294967295"/>
          </p:nvPr>
        </p:nvSpPr>
        <p:spPr>
          <a:xfrm>
            <a:off x="539553" y="1160748"/>
            <a:ext cx="8244915" cy="5292588"/>
          </a:xfrm>
        </p:spPr>
        <p:txBody>
          <a:bodyPr/>
          <a:lstStyle/>
          <a:p>
            <a:pPr>
              <a:spcBef>
                <a:spcPts val="600"/>
              </a:spcBef>
            </a:pPr>
            <a:r>
              <a:rPr lang="en-GB" sz="2400" dirty="0"/>
              <a:t>“Necessity, then, ... is nothing but an internal impression of the mind” (</a:t>
            </a:r>
            <a:r>
              <a:rPr lang="en-GB" sz="2400" i="1" dirty="0"/>
              <a:t>T</a:t>
            </a:r>
            <a:r>
              <a:rPr lang="en-GB" sz="2400" dirty="0"/>
              <a:t> 1.3.14.20);</a:t>
            </a:r>
          </a:p>
          <a:p>
            <a:pPr>
              <a:spcBef>
                <a:spcPts val="900"/>
              </a:spcBef>
            </a:pPr>
            <a:r>
              <a:rPr lang="en-GB" sz="2400" dirty="0"/>
              <a:t>“necessity is something, that exists in the mind, not in objects” (</a:t>
            </a:r>
            <a:r>
              <a:rPr lang="en-GB" sz="2400" i="1" dirty="0"/>
              <a:t>T</a:t>
            </a:r>
            <a:r>
              <a:rPr lang="en-GB" sz="2400" dirty="0"/>
              <a:t> 1.3.14.22);</a:t>
            </a:r>
          </a:p>
          <a:p>
            <a:pPr>
              <a:spcBef>
                <a:spcPts val="900"/>
              </a:spcBef>
            </a:pPr>
            <a:r>
              <a:rPr lang="en-GB" sz="2400" dirty="0"/>
              <a:t>“the necessity or power ... lies in the determination of the mind ...  The efficacy or energy of causes is [not] </a:t>
            </a:r>
            <a:r>
              <a:rPr lang="en-GB" sz="2400" dirty="0" err="1"/>
              <a:t>plac’d</a:t>
            </a:r>
            <a:r>
              <a:rPr lang="en-GB" sz="2400" dirty="0"/>
              <a:t> in the causes themselves ...; but belongs entirely to the soul ...  </a:t>
            </a:r>
            <a:r>
              <a:rPr lang="en-GB" sz="2400" dirty="0" err="1"/>
              <a:t>’Tis</a:t>
            </a:r>
            <a:r>
              <a:rPr lang="en-GB" sz="2400" dirty="0"/>
              <a:t> here that the real power of causes is </a:t>
            </a:r>
            <a:r>
              <a:rPr lang="en-GB" sz="2400" dirty="0" err="1"/>
              <a:t>plac’d</a:t>
            </a:r>
            <a:r>
              <a:rPr lang="en-GB" sz="2400" dirty="0"/>
              <a:t>, along with their connexion and necessity. (</a:t>
            </a:r>
            <a:r>
              <a:rPr lang="en-GB" sz="2400" i="1" dirty="0"/>
              <a:t>T</a:t>
            </a:r>
            <a:r>
              <a:rPr lang="en-GB" sz="2400" dirty="0"/>
              <a:t> 1.3.14.23);</a:t>
            </a:r>
          </a:p>
          <a:p>
            <a:pPr>
              <a:spcBef>
                <a:spcPts val="900"/>
              </a:spcBef>
            </a:pPr>
            <a:r>
              <a:rPr lang="en-GB" sz="2400" dirty="0"/>
              <a:t>“power and necessity ... are ... qualities of perceptions, not of objects, and are internally felt by the soul, and not </a:t>
            </a:r>
            <a:r>
              <a:rPr lang="en-GB" sz="2400" dirty="0" err="1"/>
              <a:t>perceiv’d</a:t>
            </a:r>
            <a:r>
              <a:rPr lang="en-GB" sz="2400" dirty="0"/>
              <a:t> externally in bodies” (</a:t>
            </a:r>
            <a:r>
              <a:rPr lang="en-GB" sz="2400" i="1" dirty="0"/>
              <a:t>T</a:t>
            </a:r>
            <a:r>
              <a:rPr lang="en-GB" sz="2400" dirty="0"/>
              <a:t> 1.3.14.24);</a:t>
            </a:r>
          </a:p>
          <a:p>
            <a:pPr>
              <a:spcBef>
                <a:spcPts val="900"/>
              </a:spcBef>
            </a:pPr>
            <a:r>
              <a:rPr lang="en-GB" sz="2400" dirty="0"/>
              <a:t>See also </a:t>
            </a:r>
            <a:r>
              <a:rPr lang="en-GB" sz="2400" i="1" dirty="0"/>
              <a:t>T</a:t>
            </a:r>
            <a:r>
              <a:rPr lang="en-GB" sz="2400" dirty="0"/>
              <a:t> 1.4.7.5, 2.3.1.4, 2.3.1.6.</a:t>
            </a:r>
          </a:p>
        </p:txBody>
      </p:sp>
    </p:spTree>
    <p:extLst>
      <p:ext uri="{BB962C8B-B14F-4D97-AF65-F5344CB8AC3E}">
        <p14:creationId xmlns:p14="http://schemas.microsoft.com/office/powerpoint/2010/main" val="313108469"/>
      </p:ext>
    </p:extLst>
  </p:cSld>
  <p:clrMapOvr>
    <a:masterClrMapping/>
  </p:clrMapOvr>
  <p:transition spd="med">
    <p:cove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8274838-1582-4508-A9FF-7A16401A97BC}" type="slidenum">
              <a:rPr lang="en-US"/>
              <a:pPr/>
              <a:t>193</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78E7E04-0E42-4280-A458-8206041E4340}" type="slidenum">
              <a:rPr lang="en-US" sz="1600">
                <a:effectLst>
                  <a:outerShdw blurRad="38100" dist="38100" dir="2700000" algn="tl">
                    <a:srgbClr val="000000"/>
                  </a:outerShdw>
                </a:effectLst>
                <a:ea typeface="ＭＳ Ｐゴシック" charset="-128"/>
              </a:rPr>
              <a:pPr eaLnBrk="1" hangingPunct="1"/>
              <a:t>193</a:t>
            </a:fld>
            <a:endParaRPr lang="en-US" sz="1600">
              <a:effectLst>
                <a:outerShdw blurRad="38100" dist="38100" dir="2700000" algn="tl">
                  <a:srgbClr val="000000"/>
                </a:outerShdw>
              </a:effectLst>
              <a:ea typeface="ＭＳ Ｐゴシック" charset="-128"/>
            </a:endParaRPr>
          </a:p>
        </p:txBody>
      </p:sp>
      <p:sp>
        <p:nvSpPr>
          <p:cNvPr id="918530" name="Rectangle 2"/>
          <p:cNvSpPr>
            <a:spLocks noGrp="1" noChangeArrowheads="1"/>
          </p:cNvSpPr>
          <p:nvPr>
            <p:ph type="title" idx="4294967295"/>
          </p:nvPr>
        </p:nvSpPr>
        <p:spPr>
          <a:xfrm>
            <a:off x="457200" y="224644"/>
            <a:ext cx="8229600" cy="684076"/>
          </a:xfrm>
        </p:spPr>
        <p:txBody>
          <a:bodyPr/>
          <a:lstStyle/>
          <a:p>
            <a:r>
              <a:rPr lang="en-GB" dirty="0"/>
              <a:t>Misunderstanding and Bias</a:t>
            </a:r>
          </a:p>
        </p:txBody>
      </p:sp>
      <p:sp>
        <p:nvSpPr>
          <p:cNvPr id="918531" name="Rectangle 3"/>
          <p:cNvSpPr>
            <a:spLocks noGrp="1" noChangeArrowheads="1"/>
          </p:cNvSpPr>
          <p:nvPr>
            <p:ph type="body" idx="4294967295"/>
          </p:nvPr>
        </p:nvSpPr>
        <p:spPr>
          <a:xfrm>
            <a:off x="467544" y="1160748"/>
            <a:ext cx="8604956" cy="5257800"/>
          </a:xfrm>
        </p:spPr>
        <p:txBody>
          <a:bodyPr/>
          <a:lstStyle/>
          <a:p>
            <a:r>
              <a:rPr lang="en-GB" sz="2700" dirty="0"/>
              <a:t>Hume is not saying that we perceive some kind of objective necessity within the operations of the mind, but not body (see </a:t>
            </a:r>
            <a:r>
              <a:rPr lang="en-GB" sz="2700" i="1" dirty="0"/>
              <a:t>T</a:t>
            </a:r>
            <a:r>
              <a:rPr lang="en-GB" sz="2700" dirty="0"/>
              <a:t> 1.3.14.29).  Rather …</a:t>
            </a:r>
          </a:p>
          <a:p>
            <a:pPr>
              <a:spcBef>
                <a:spcPts val="1200"/>
              </a:spcBef>
            </a:pPr>
            <a:r>
              <a:rPr lang="en-GB" sz="2700" dirty="0"/>
              <a:t>We find ourselves inferring from </a:t>
            </a:r>
            <a:r>
              <a:rPr lang="en-GB" sz="2700" i="1" dirty="0"/>
              <a:t>A</a:t>
            </a:r>
            <a:r>
              <a:rPr lang="en-GB" sz="2700" dirty="0"/>
              <a:t> to </a:t>
            </a:r>
            <a:r>
              <a:rPr lang="en-GB" sz="2700" i="1" dirty="0"/>
              <a:t>B</a:t>
            </a:r>
            <a:r>
              <a:rPr lang="en-GB" sz="2700" dirty="0"/>
              <a:t>, and this relation “in the mind” is </a:t>
            </a:r>
            <a:r>
              <a:rPr lang="en-GB" sz="2700" i="1" dirty="0"/>
              <a:t>all we can understand</a:t>
            </a:r>
            <a:r>
              <a:rPr lang="en-GB" sz="2700" dirty="0"/>
              <a:t> by “necessity” (whether in body or mind).  </a:t>
            </a:r>
            <a:r>
              <a:rPr lang="en-GB" sz="2700" i="1" dirty="0"/>
              <a:t>We can’t even make sense</a:t>
            </a:r>
            <a:r>
              <a:rPr lang="en-GB" sz="2700" dirty="0"/>
              <a:t> of anything more.</a:t>
            </a:r>
          </a:p>
          <a:p>
            <a:pPr>
              <a:spcBef>
                <a:spcPts val="1200"/>
              </a:spcBef>
            </a:pPr>
            <a:r>
              <a:rPr lang="en-GB" sz="2700" dirty="0"/>
              <a:t>There is a natural bias against this view: “the mind has a great propensity to spread itself on external objects, and to conjoin with them any internal impressions, which they occasion”  (</a:t>
            </a:r>
            <a:r>
              <a:rPr lang="en-GB" sz="2700" i="1" dirty="0"/>
              <a:t>T</a:t>
            </a:r>
            <a:r>
              <a:rPr lang="en-GB" sz="2700" dirty="0"/>
              <a:t> 1.3.14.25).</a:t>
            </a:r>
          </a:p>
          <a:p>
            <a:pPr lvl="1"/>
            <a:r>
              <a:rPr lang="en-GB" sz="2500" i="1" dirty="0"/>
              <a:t>Hume is criticising this propensity, not endorsing it!</a:t>
            </a:r>
            <a:endParaRPr lang="en-GB" sz="2500" dirty="0"/>
          </a:p>
        </p:txBody>
      </p:sp>
    </p:spTree>
    <p:extLst>
      <p:ext uri="{BB962C8B-B14F-4D97-AF65-F5344CB8AC3E}">
        <p14:creationId xmlns:p14="http://schemas.microsoft.com/office/powerpoint/2010/main" val="3756667400"/>
      </p:ext>
    </p:extLst>
  </p:cSld>
  <p:clrMapOvr>
    <a:masterClrMapping/>
  </p:clrMapOvr>
  <p:transition spd="med">
    <p:cove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F409311-5372-4537-9D78-D72A4C80DCA8}" type="slidenum">
              <a:rPr lang="en-US"/>
              <a:pPr/>
              <a:t>194</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30CF8A5-C9F2-4ED3-8611-D29FFC1DAD49}" type="slidenum">
              <a:rPr lang="en-US" sz="1600">
                <a:effectLst>
                  <a:outerShdw blurRad="38100" dist="38100" dir="2700000" algn="tl">
                    <a:srgbClr val="000000"/>
                  </a:outerShdw>
                </a:effectLst>
                <a:ea typeface="ＭＳ Ｐゴシック" charset="-128"/>
              </a:rPr>
              <a:pPr eaLnBrk="1" hangingPunct="1"/>
              <a:t>194</a:t>
            </a:fld>
            <a:endParaRPr lang="en-US" sz="1600">
              <a:effectLst>
                <a:outerShdw blurRad="38100" dist="38100" dir="2700000" algn="tl">
                  <a:srgbClr val="000000"/>
                </a:outerShdw>
              </a:effectLst>
              <a:ea typeface="ＭＳ Ｐゴシック" charset="-128"/>
            </a:endParaRPr>
          </a:p>
        </p:txBody>
      </p:sp>
      <p:sp>
        <p:nvSpPr>
          <p:cNvPr id="924674" name="Rectangle 2"/>
          <p:cNvSpPr>
            <a:spLocks noGrp="1" noChangeArrowheads="1"/>
          </p:cNvSpPr>
          <p:nvPr>
            <p:ph type="title" idx="4294967295"/>
          </p:nvPr>
        </p:nvSpPr>
        <p:spPr>
          <a:xfrm>
            <a:off x="250825" y="188640"/>
            <a:ext cx="8642350" cy="876759"/>
          </a:xfrm>
        </p:spPr>
        <p:txBody>
          <a:bodyPr/>
          <a:lstStyle/>
          <a:p>
            <a:pPr>
              <a:defRPr/>
            </a:pPr>
            <a:r>
              <a:rPr lang="en-GB" sz="4000" dirty="0">
                <a:latin typeface="+mj-lt"/>
                <a:ea typeface="+mj-ea"/>
                <a:cs typeface="+mj-cs"/>
              </a:rPr>
              <a:t>The Confused Vulgar Idea of Power</a:t>
            </a:r>
          </a:p>
        </p:txBody>
      </p:sp>
      <p:sp>
        <p:nvSpPr>
          <p:cNvPr id="924675" name="Rectangle 3"/>
          <p:cNvSpPr>
            <a:spLocks noGrp="1" noChangeArrowheads="1"/>
          </p:cNvSpPr>
          <p:nvPr>
            <p:ph type="body" idx="4294967295"/>
          </p:nvPr>
        </p:nvSpPr>
        <p:spPr>
          <a:xfrm>
            <a:off x="322833" y="1232756"/>
            <a:ext cx="8570342" cy="5365812"/>
          </a:xfrm>
        </p:spPr>
        <p:txBody>
          <a:bodyPr/>
          <a:lstStyle/>
          <a:p>
            <a:pPr>
              <a:spcBef>
                <a:spcPts val="1200"/>
              </a:spcBef>
            </a:pPr>
            <a:r>
              <a:rPr lang="en-US" sz="2700" dirty="0"/>
              <a:t>Another common instance of “the same propensity” is our natural tendency to assign spatial location to our impressions of sounds and smells.</a:t>
            </a:r>
          </a:p>
          <a:p>
            <a:pPr lvl="1">
              <a:spcBef>
                <a:spcPts val="900"/>
              </a:spcBef>
            </a:pPr>
            <a:r>
              <a:rPr lang="en-US" sz="2400" i="1" dirty="0"/>
              <a:t>T</a:t>
            </a:r>
            <a:r>
              <a:rPr lang="en-US" sz="2400" dirty="0"/>
              <a:t> 1.3.14.25 includes a footnote to 1.4.5.14, which says:  “All this absurdity proceeds from our </a:t>
            </a:r>
            <a:r>
              <a:rPr lang="en-US" sz="2400" dirty="0" err="1"/>
              <a:t>endeavouring</a:t>
            </a:r>
            <a:r>
              <a:rPr lang="en-US" sz="2400" dirty="0"/>
              <a:t> to bestow a place on what is utterly incapable of it”.</a:t>
            </a:r>
          </a:p>
          <a:p>
            <a:pPr>
              <a:spcBef>
                <a:spcPts val="1800"/>
              </a:spcBef>
            </a:pPr>
            <a:r>
              <a:rPr lang="en-GB" sz="2700" dirty="0"/>
              <a:t>In the </a:t>
            </a:r>
            <a:r>
              <a:rPr lang="en-GB" sz="2700" i="1" dirty="0"/>
              <a:t>Enquiry</a:t>
            </a:r>
            <a:r>
              <a:rPr lang="en-GB" sz="2700" dirty="0"/>
              <a:t>, Hume alludes to a similar projective tendency “to apply to external objects every internal sensation, which they occasion” (</a:t>
            </a:r>
            <a:r>
              <a:rPr lang="en-GB" sz="2700" i="1" dirty="0"/>
              <a:t>E</a:t>
            </a:r>
            <a:r>
              <a:rPr lang="en-GB" sz="2700" dirty="0"/>
              <a:t> 7.29 n. 17).</a:t>
            </a:r>
            <a:endParaRPr lang="en-US" sz="2700" dirty="0"/>
          </a:p>
          <a:p>
            <a:pPr lvl="1">
              <a:spcBef>
                <a:spcPts val="900"/>
              </a:spcBef>
            </a:pPr>
            <a:r>
              <a:rPr lang="en-GB" sz="2400" dirty="0"/>
              <a:t>The same note also mentions “the sentiment of a </a:t>
            </a:r>
            <a:r>
              <a:rPr lang="en-GB" sz="2400" i="1" dirty="0"/>
              <a:t>nisus</a:t>
            </a:r>
            <a:r>
              <a:rPr lang="en-GB" sz="2400" dirty="0"/>
              <a:t> or endeavour” which “enters very  much into” the vulgar idea of physical power (</a:t>
            </a:r>
            <a:r>
              <a:rPr lang="en-GB" sz="2400" i="1" dirty="0"/>
              <a:t>E</a:t>
            </a:r>
            <a:r>
              <a:rPr lang="en-GB" sz="2400" dirty="0"/>
              <a:t> 7.29 n. 17, cf. 7.15 n. 13).</a:t>
            </a:r>
          </a:p>
        </p:txBody>
      </p:sp>
    </p:spTree>
    <p:extLst>
      <p:ext uri="{BB962C8B-B14F-4D97-AF65-F5344CB8AC3E}">
        <p14:creationId xmlns:p14="http://schemas.microsoft.com/office/powerpoint/2010/main" val="282303801"/>
      </p:ext>
    </p:extLst>
  </p:cSld>
  <p:clrMapOvr>
    <a:masterClrMapping/>
  </p:clrMapOvr>
  <p:transition spd="med">
    <p:cove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BD6900D-853D-4511-8558-6786ECE74703}" type="slidenum">
              <a:rPr lang="en-US"/>
              <a:pPr/>
              <a:t>195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ED91A69-6E00-4A6F-81FF-111055DF9A8E}" type="slidenum">
              <a:rPr lang="en-US" sz="1600">
                <a:effectLst>
                  <a:outerShdw blurRad="38100" dist="38100" dir="2700000" algn="tl">
                    <a:srgbClr val="000000"/>
                  </a:outerShdw>
                </a:effectLst>
                <a:ea typeface="ＭＳ Ｐゴシック" charset="-128"/>
              </a:rPr>
              <a:pPr eaLnBrk="1" hangingPunct="1"/>
              <a:t>195</a:t>
            </a:fld>
            <a:endParaRPr lang="en-US" sz="1600">
              <a:effectLst>
                <a:outerShdw blurRad="38100" dist="38100" dir="2700000" algn="tl">
                  <a:srgbClr val="000000"/>
                </a:outerShdw>
              </a:effectLst>
              <a:ea typeface="ＭＳ Ｐゴシック" charset="-128"/>
            </a:endParaRPr>
          </a:p>
        </p:txBody>
      </p:sp>
      <p:sp>
        <p:nvSpPr>
          <p:cNvPr id="914434" name="Rectangle 2"/>
          <p:cNvSpPr>
            <a:spLocks noGrp="1" noChangeArrowheads="1"/>
          </p:cNvSpPr>
          <p:nvPr>
            <p:ph type="title" idx="4294967295"/>
          </p:nvPr>
        </p:nvSpPr>
        <p:spPr>
          <a:xfrm>
            <a:off x="457200" y="188640"/>
            <a:ext cx="8229600" cy="648072"/>
          </a:xfrm>
        </p:spPr>
        <p:txBody>
          <a:bodyPr/>
          <a:lstStyle/>
          <a:p>
            <a:pPr>
              <a:defRPr/>
            </a:pPr>
            <a:r>
              <a:rPr lang="en-GB" dirty="0">
                <a:latin typeface="+mj-lt"/>
                <a:ea typeface="+mj-ea"/>
                <a:cs typeface="+mj-cs"/>
              </a:rPr>
              <a:t>Is the Impression a </a:t>
            </a:r>
            <a:r>
              <a:rPr lang="en-GB" i="1" dirty="0">
                <a:latin typeface="+mj-lt"/>
                <a:ea typeface="+mj-ea"/>
                <a:cs typeface="+mj-cs"/>
              </a:rPr>
              <a:t>Feeling</a:t>
            </a:r>
            <a:r>
              <a:rPr lang="en-GB" dirty="0">
                <a:latin typeface="+mj-lt"/>
                <a:ea typeface="+mj-ea"/>
                <a:cs typeface="+mj-cs"/>
              </a:rPr>
              <a:t>? </a:t>
            </a:r>
          </a:p>
        </p:txBody>
      </p:sp>
      <p:sp>
        <p:nvSpPr>
          <p:cNvPr id="914435" name="Rectangle 3"/>
          <p:cNvSpPr>
            <a:spLocks noGrp="1" noChangeArrowheads="1"/>
          </p:cNvSpPr>
          <p:nvPr>
            <p:ph type="body" idx="4294967295"/>
          </p:nvPr>
        </p:nvSpPr>
        <p:spPr>
          <a:xfrm>
            <a:off x="503548" y="980728"/>
            <a:ext cx="8435975" cy="5652628"/>
          </a:xfrm>
        </p:spPr>
        <p:txBody>
          <a:bodyPr/>
          <a:lstStyle/>
          <a:p>
            <a:pPr>
              <a:spcBef>
                <a:spcPts val="1200"/>
              </a:spcBef>
              <a:buFont typeface="Wingdings" charset="2"/>
              <a:buNone/>
            </a:pPr>
            <a:r>
              <a:rPr lang="en-GB" sz="2600"/>
              <a:t>	</a:t>
            </a:r>
            <a:r>
              <a:rPr lang="en-GB" sz="2300"/>
              <a:t>“</a:t>
            </a:r>
            <a:r>
              <a:rPr lang="en-US" sz="2300"/>
              <a:t>we … </a:t>
            </a:r>
            <a:r>
              <a:rPr lang="en-US" sz="2300">
                <a:solidFill>
                  <a:srgbClr val="FF7C80"/>
                </a:solidFill>
              </a:rPr>
              <a:t>feel a determination of the mind</a:t>
            </a:r>
            <a:r>
              <a:rPr lang="en-US" sz="2300"/>
              <a:t> to pass from one object to its usual attendant</a:t>
            </a:r>
            <a:r>
              <a:rPr lang="en-GB" sz="2300"/>
              <a:t>” (</a:t>
            </a:r>
            <a:r>
              <a:rPr lang="en-GB" sz="2300" i="1"/>
              <a:t>T</a:t>
            </a:r>
            <a:r>
              <a:rPr lang="en-GB" sz="2300"/>
              <a:t> 3.1.14.20, cf. 29)	</a:t>
            </a:r>
          </a:p>
          <a:p>
            <a:pPr>
              <a:spcBef>
                <a:spcPts val="1200"/>
              </a:spcBef>
              <a:buFont typeface="Wingdings" charset="2"/>
              <a:buNone/>
            </a:pPr>
            <a:r>
              <a:rPr lang="en-GB" sz="2300"/>
              <a:t>	“</a:t>
            </a:r>
            <a:r>
              <a:rPr lang="en-GB" sz="2300" dirty="0"/>
              <a:t>This connexion … </a:t>
            </a:r>
            <a:r>
              <a:rPr lang="en-GB" sz="2300" dirty="0">
                <a:solidFill>
                  <a:srgbClr val="FF7C80"/>
                </a:solidFill>
              </a:rPr>
              <a:t>which we </a:t>
            </a:r>
            <a:r>
              <a:rPr lang="en-GB" sz="2300" i="1" dirty="0">
                <a:solidFill>
                  <a:srgbClr val="FF7C80"/>
                </a:solidFill>
              </a:rPr>
              <a:t>feel</a:t>
            </a:r>
            <a:r>
              <a:rPr lang="en-GB" sz="2300" dirty="0">
                <a:solidFill>
                  <a:srgbClr val="FF7C80"/>
                </a:solidFill>
              </a:rPr>
              <a:t> in the mind</a:t>
            </a:r>
            <a:r>
              <a:rPr lang="en-GB" sz="2300" dirty="0"/>
              <a:t>, this customary transition of the imagination from one object to its usual attendant, is the sentiment or impression, from which we form the idea of power or necessary connexion.” (</a:t>
            </a:r>
            <a:r>
              <a:rPr lang="en-GB" sz="2300" i="1"/>
              <a:t>E</a:t>
            </a:r>
            <a:r>
              <a:rPr lang="en-GB" sz="2300"/>
              <a:t> 7.28).</a:t>
            </a:r>
            <a:endParaRPr lang="en-GB" sz="2300" dirty="0"/>
          </a:p>
          <a:p>
            <a:pPr>
              <a:spcBef>
                <a:spcPts val="1200"/>
              </a:spcBef>
            </a:pPr>
            <a:r>
              <a:rPr lang="en-US" sz="2300" dirty="0"/>
              <a:t>Stroud (1977, pp. 85-6) takes the impression to </a:t>
            </a:r>
            <a:r>
              <a:rPr lang="en-US" sz="2300"/>
              <a:t>be a </a:t>
            </a:r>
            <a:r>
              <a:rPr lang="en-US" sz="2300" dirty="0"/>
              <a:t>“</a:t>
            </a:r>
            <a:r>
              <a:rPr lang="en-US" sz="2300" i="1" dirty="0"/>
              <a:t>feeling</a:t>
            </a:r>
            <a:r>
              <a:rPr lang="en-US" sz="2300" dirty="0"/>
              <a:t> of determination” that happens to accompany the operation of customary </a:t>
            </a:r>
            <a:r>
              <a:rPr lang="en-US" sz="2300"/>
              <a:t>inference.  But the </a:t>
            </a:r>
            <a:r>
              <a:rPr lang="en-US" sz="2300" i="1"/>
              <a:t>Enquiry</a:t>
            </a:r>
            <a:r>
              <a:rPr lang="en-US" sz="2300"/>
              <a:t> talks of “transition” in this context (as on the next slide), never “determination”.</a:t>
            </a:r>
            <a:endParaRPr lang="en-US" sz="2300" dirty="0"/>
          </a:p>
          <a:p>
            <a:pPr>
              <a:spcBef>
                <a:spcPts val="1200"/>
              </a:spcBef>
            </a:pPr>
            <a:r>
              <a:rPr lang="en-US" sz="2300"/>
              <a:t>Besides, </a:t>
            </a:r>
            <a:r>
              <a:rPr lang="en-US" sz="2300" dirty="0"/>
              <a:t>it’s not obvious that </a:t>
            </a:r>
            <a:r>
              <a:rPr lang="en-US" sz="2300" i="1" dirty="0"/>
              <a:t>there </a:t>
            </a:r>
            <a:r>
              <a:rPr lang="en-US" sz="2300" i="1"/>
              <a:t>is</a:t>
            </a:r>
            <a:r>
              <a:rPr lang="en-US" sz="2300"/>
              <a:t> any characteristic </a:t>
            </a:r>
            <a:r>
              <a:rPr lang="en-US" sz="2300" i="1"/>
              <a:t>feeling</a:t>
            </a:r>
            <a:r>
              <a:rPr lang="en-US" sz="2300"/>
              <a:t> of inference </a:t>
            </a:r>
            <a:r>
              <a:rPr lang="en-US" sz="2300" dirty="0"/>
              <a:t>(</a:t>
            </a:r>
            <a:r>
              <a:rPr lang="en-US" sz="2300"/>
              <a:t>cf. </a:t>
            </a:r>
            <a:r>
              <a:rPr lang="en-US" sz="2300" i="1"/>
              <a:t>T</a:t>
            </a:r>
            <a:r>
              <a:rPr lang="en-US" sz="2300"/>
              <a:t> </a:t>
            </a:r>
            <a:r>
              <a:rPr lang="en-US" sz="2300" dirty="0"/>
              <a:t>1.3.8.2, 13; 1.3.12.7).  And even if there were, “</a:t>
            </a:r>
            <a:r>
              <a:rPr lang="en-GB" sz="2300" dirty="0"/>
              <a:t>No internal impression has an apparent energy, more than external objects</a:t>
            </a:r>
            <a:r>
              <a:rPr lang="en-US" sz="2300" dirty="0"/>
              <a:t>” (</a:t>
            </a:r>
            <a:r>
              <a:rPr lang="en-US" sz="2300" i="1" dirty="0"/>
              <a:t>T</a:t>
            </a:r>
            <a:r>
              <a:rPr lang="en-US" sz="2300" dirty="0"/>
              <a:t> </a:t>
            </a:r>
            <a:r>
              <a:rPr lang="en-GB" sz="2300" dirty="0"/>
              <a:t>1.3.14.12</a:t>
            </a:r>
            <a:r>
              <a:rPr lang="en-US" sz="2300" dirty="0"/>
              <a:t>, cf. </a:t>
            </a:r>
            <a:r>
              <a:rPr lang="en-US" sz="2300" i="1" dirty="0"/>
              <a:t>E </a:t>
            </a:r>
            <a:r>
              <a:rPr lang="en-US" sz="2300" dirty="0"/>
              <a:t>7.15 n. 13).</a:t>
            </a:r>
            <a:endParaRPr lang="en-GB" sz="2300" dirty="0"/>
          </a:p>
        </p:txBody>
      </p:sp>
    </p:spTree>
    <p:extLst>
      <p:ext uri="{BB962C8B-B14F-4D97-AF65-F5344CB8AC3E}">
        <p14:creationId xmlns:p14="http://schemas.microsoft.com/office/powerpoint/2010/main" val="1215215637"/>
      </p:ext>
    </p:extLst>
  </p:cSld>
  <p:clrMapOvr>
    <a:masterClrMapping/>
  </p:clrMapOvr>
  <p:transition spd="med">
    <p:cove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21567-97A6-CF3C-7DBE-07699853874F}"/>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62F660F3-D555-D3A2-860B-6A969BA28740}"/>
              </a:ext>
            </a:extLst>
          </p:cNvPr>
          <p:cNvSpPr>
            <a:spLocks noGrp="1"/>
          </p:cNvSpPr>
          <p:nvPr>
            <p:ph type="sldNum" sz="quarter" idx="10"/>
          </p:nvPr>
        </p:nvSpPr>
        <p:spPr/>
        <p:txBody>
          <a:bodyPr/>
          <a:lstStyle/>
          <a:p>
            <a:fld id="{0BD6900D-853D-4511-8558-6786ECE74703}" type="slidenum">
              <a:rPr lang="en-US"/>
              <a:pPr/>
              <a:t>196</a:t>
            </a:fld>
            <a:endParaRPr lang="en-US"/>
          </a:p>
        </p:txBody>
      </p:sp>
      <p:sp>
        <p:nvSpPr>
          <p:cNvPr id="4" name="Slide Number Placeholder 3">
            <a:extLst>
              <a:ext uri="{FF2B5EF4-FFF2-40B4-BE49-F238E27FC236}">
                <a16:creationId xmlns:a16="http://schemas.microsoft.com/office/drawing/2014/main" id="{C926F785-83A8-94CB-696F-D74FDEE7196E}"/>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ED91A69-6E00-4A6F-81FF-111055DF9A8E}" type="slidenum">
              <a:rPr lang="en-US" sz="1600">
                <a:effectLst>
                  <a:outerShdw blurRad="38100" dist="38100" dir="2700000" algn="tl">
                    <a:srgbClr val="000000"/>
                  </a:outerShdw>
                </a:effectLst>
                <a:ea typeface="ＭＳ Ｐゴシック" charset="-128"/>
              </a:rPr>
              <a:pPr eaLnBrk="1" hangingPunct="1"/>
              <a:t>196</a:t>
            </a:fld>
            <a:endParaRPr lang="en-US" sz="1600">
              <a:effectLst>
                <a:outerShdw blurRad="38100" dist="38100" dir="2700000" algn="tl">
                  <a:srgbClr val="000000"/>
                </a:outerShdw>
              </a:effectLst>
              <a:ea typeface="ＭＳ Ｐゴシック" charset="-128"/>
            </a:endParaRPr>
          </a:p>
        </p:txBody>
      </p:sp>
      <p:sp>
        <p:nvSpPr>
          <p:cNvPr id="914434" name="Rectangle 2">
            <a:extLst>
              <a:ext uri="{FF2B5EF4-FFF2-40B4-BE49-F238E27FC236}">
                <a16:creationId xmlns:a16="http://schemas.microsoft.com/office/drawing/2014/main" id="{E7F6D010-84BF-1503-D89C-09125B24048B}"/>
              </a:ext>
            </a:extLst>
          </p:cNvPr>
          <p:cNvSpPr>
            <a:spLocks noGrp="1" noChangeArrowheads="1"/>
          </p:cNvSpPr>
          <p:nvPr>
            <p:ph type="title" idx="4294967295"/>
          </p:nvPr>
        </p:nvSpPr>
        <p:spPr>
          <a:xfrm>
            <a:off x="143508" y="116632"/>
            <a:ext cx="8892988" cy="1296144"/>
          </a:xfrm>
        </p:spPr>
        <p:txBody>
          <a:bodyPr/>
          <a:lstStyle/>
          <a:p>
            <a:pPr>
              <a:defRPr/>
            </a:pPr>
            <a:r>
              <a:rPr lang="en-GB" sz="4200">
                <a:latin typeface="+mj-lt"/>
                <a:ea typeface="+mj-ea"/>
                <a:cs typeface="+mj-cs"/>
              </a:rPr>
              <a:t>Is the Impression</a:t>
            </a:r>
            <a:r>
              <a:rPr lang="en-GB" sz="4200"/>
              <a:t> a “Determination” or “Transition” of Thought</a:t>
            </a:r>
            <a:r>
              <a:rPr lang="en-GB" sz="4200">
                <a:latin typeface="+mj-lt"/>
                <a:ea typeface="+mj-ea"/>
                <a:cs typeface="+mj-cs"/>
              </a:rPr>
              <a:t>? </a:t>
            </a:r>
            <a:endParaRPr lang="en-GB" sz="4200" dirty="0">
              <a:latin typeface="+mj-lt"/>
              <a:ea typeface="+mj-ea"/>
              <a:cs typeface="+mj-cs"/>
            </a:endParaRPr>
          </a:p>
        </p:txBody>
      </p:sp>
      <p:sp>
        <p:nvSpPr>
          <p:cNvPr id="914435" name="Rectangle 3">
            <a:extLst>
              <a:ext uri="{FF2B5EF4-FFF2-40B4-BE49-F238E27FC236}">
                <a16:creationId xmlns:a16="http://schemas.microsoft.com/office/drawing/2014/main" id="{D3C4A19C-9C3C-4989-43E8-6A059E386B67}"/>
              </a:ext>
            </a:extLst>
          </p:cNvPr>
          <p:cNvSpPr>
            <a:spLocks noGrp="1" noChangeArrowheads="1"/>
          </p:cNvSpPr>
          <p:nvPr>
            <p:ph type="body" idx="4294967295"/>
          </p:nvPr>
        </p:nvSpPr>
        <p:spPr>
          <a:xfrm>
            <a:off x="251520" y="1628800"/>
            <a:ext cx="8688003" cy="4860540"/>
          </a:xfrm>
        </p:spPr>
        <p:txBody>
          <a:bodyPr/>
          <a:lstStyle/>
          <a:p>
            <a:pPr>
              <a:spcBef>
                <a:spcPts val="1200"/>
              </a:spcBef>
              <a:buFont typeface="Wingdings" charset="2"/>
              <a:buNone/>
            </a:pPr>
            <a:r>
              <a:rPr lang="en-GB" sz="2300"/>
              <a:t>	</a:t>
            </a:r>
            <a:r>
              <a:rPr lang="en-US" sz="2300"/>
              <a:t>“’Tis this impression, then, or </a:t>
            </a:r>
            <a:r>
              <a:rPr lang="en-US" sz="2300" i="1">
                <a:solidFill>
                  <a:srgbClr val="FF7C80"/>
                </a:solidFill>
              </a:rPr>
              <a:t>determination</a:t>
            </a:r>
            <a:r>
              <a:rPr lang="en-US" sz="2300"/>
              <a:t>, which affords me the idea of necessity.” (</a:t>
            </a:r>
            <a:r>
              <a:rPr lang="en-US" sz="2300" i="1"/>
              <a:t>T</a:t>
            </a:r>
            <a:r>
              <a:rPr lang="en-US" sz="2300"/>
              <a:t> 1.3.14.1)</a:t>
            </a:r>
          </a:p>
          <a:p>
            <a:pPr>
              <a:spcBef>
                <a:spcPts val="1200"/>
              </a:spcBef>
              <a:buFont typeface="Wingdings" charset="2"/>
              <a:buNone/>
            </a:pPr>
            <a:r>
              <a:rPr lang="en-US" sz="2300"/>
              <a:t>	“Necessity, then, … is nothing but an internal impression of the mind, or </a:t>
            </a:r>
            <a:r>
              <a:rPr lang="en-US" sz="2300">
                <a:solidFill>
                  <a:srgbClr val="FF7C80"/>
                </a:solidFill>
              </a:rPr>
              <a:t>a determination to carry our thoughts from one object to another</a:t>
            </a:r>
            <a:r>
              <a:rPr lang="en-US" sz="2300"/>
              <a:t>.”  (</a:t>
            </a:r>
            <a:r>
              <a:rPr lang="en-US" sz="2300" i="1"/>
              <a:t>T</a:t>
            </a:r>
            <a:r>
              <a:rPr lang="en-US" sz="2300"/>
              <a:t> 1.3.14.20)</a:t>
            </a:r>
          </a:p>
          <a:p>
            <a:pPr>
              <a:spcBef>
                <a:spcPts val="1200"/>
              </a:spcBef>
              <a:buFont typeface="Wingdings" charset="2"/>
              <a:buNone/>
            </a:pPr>
            <a:r>
              <a:rPr lang="en-GB" sz="2300"/>
              <a:t>	“this </a:t>
            </a:r>
            <a:r>
              <a:rPr lang="en-GB" sz="2300" dirty="0">
                <a:solidFill>
                  <a:srgbClr val="FF7C80"/>
                </a:solidFill>
              </a:rPr>
              <a:t>customary transition of the imagination from one object to its usual attendant</a:t>
            </a:r>
            <a:r>
              <a:rPr lang="en-GB" sz="2300" dirty="0"/>
              <a:t>, is </a:t>
            </a:r>
            <a:r>
              <a:rPr lang="en-GB" sz="2300"/>
              <a:t>the sentiment or impression, from which we form the idea of power or necessary connexion” </a:t>
            </a:r>
            <a:r>
              <a:rPr lang="en-GB" sz="2300" dirty="0"/>
              <a:t>(</a:t>
            </a:r>
            <a:r>
              <a:rPr lang="en-GB" sz="2300" i="1"/>
              <a:t>E</a:t>
            </a:r>
            <a:r>
              <a:rPr lang="en-GB" sz="2300"/>
              <a:t> 7.28)</a:t>
            </a:r>
          </a:p>
          <a:p>
            <a:pPr>
              <a:spcBef>
                <a:spcPts val="1200"/>
              </a:spcBef>
              <a:buFont typeface="Wingdings" charset="2"/>
              <a:buNone/>
            </a:pPr>
            <a:r>
              <a:rPr lang="en-US" sz="2300"/>
              <a:t>	“We … </a:t>
            </a:r>
            <a:r>
              <a:rPr lang="en-US" sz="2300" i="1"/>
              <a:t>feel</a:t>
            </a:r>
            <a:r>
              <a:rPr lang="en-US" sz="2300"/>
              <a:t> a new sentiment or impression, to wit, a customary connexion in the thought … and this … is the original of that idea which we seek for … </a:t>
            </a:r>
            <a:r>
              <a:rPr lang="en-US" sz="2300">
                <a:solidFill>
                  <a:srgbClr val="FF7C80"/>
                </a:solidFill>
              </a:rPr>
              <a:t>this customary connexion or transition of the imagination</a:t>
            </a:r>
            <a:r>
              <a:rPr lang="en-US" sz="2300"/>
              <a:t>” (</a:t>
            </a:r>
            <a:r>
              <a:rPr lang="en-US" sz="2300" i="1"/>
              <a:t>E</a:t>
            </a:r>
            <a:r>
              <a:rPr lang="en-US" sz="2300"/>
              <a:t> 7.30)</a:t>
            </a:r>
            <a:endParaRPr lang="en-GB" sz="2300"/>
          </a:p>
          <a:p>
            <a:pPr>
              <a:spcBef>
                <a:spcPts val="1200"/>
              </a:spcBef>
              <a:buFont typeface="Wingdings" charset="2"/>
              <a:buNone/>
            </a:pPr>
            <a:r>
              <a:rPr lang="en-US" sz="2300"/>
              <a:t>	</a:t>
            </a:r>
          </a:p>
        </p:txBody>
      </p:sp>
    </p:spTree>
    <p:extLst>
      <p:ext uri="{BB962C8B-B14F-4D97-AF65-F5344CB8AC3E}">
        <p14:creationId xmlns:p14="http://schemas.microsoft.com/office/powerpoint/2010/main" val="3642268093"/>
      </p:ext>
    </p:extLst>
  </p:cSld>
  <p:clrMapOvr>
    <a:masterClrMapping/>
  </p:clrMapOvr>
  <p:transition spd="med">
    <p:cove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7ECCFBB-2DE3-457F-823F-53122EF08FAC}" type="slidenum">
              <a:rPr lang="en-US"/>
              <a:pPr/>
              <a:t>197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7432610-1F10-4E6C-BE42-0D1E69515864}" type="slidenum">
              <a:rPr lang="en-US" sz="1600">
                <a:effectLst>
                  <a:outerShdw blurRad="38100" dist="38100" dir="2700000" algn="tl">
                    <a:srgbClr val="000000"/>
                  </a:outerShdw>
                </a:effectLst>
                <a:ea typeface="ＭＳ Ｐゴシック" charset="-128"/>
              </a:rPr>
              <a:pPr eaLnBrk="1" hangingPunct="1"/>
              <a:t>197</a:t>
            </a:fld>
            <a:endParaRPr lang="en-US" sz="1600">
              <a:effectLst>
                <a:outerShdw blurRad="38100" dist="38100" dir="2700000" algn="tl">
                  <a:srgbClr val="000000"/>
                </a:outerShdw>
              </a:effectLst>
              <a:ea typeface="ＭＳ Ｐゴシック" charset="-128"/>
            </a:endParaRPr>
          </a:p>
        </p:txBody>
      </p:sp>
      <p:sp>
        <p:nvSpPr>
          <p:cNvPr id="916482" name="Rectangle 2"/>
          <p:cNvSpPr>
            <a:spLocks noGrp="1" noChangeArrowheads="1"/>
          </p:cNvSpPr>
          <p:nvPr>
            <p:ph type="title" idx="4294967295"/>
          </p:nvPr>
        </p:nvSpPr>
        <p:spPr>
          <a:xfrm>
            <a:off x="482860" y="152636"/>
            <a:ext cx="8229600" cy="612068"/>
          </a:xfrm>
        </p:spPr>
        <p:txBody>
          <a:bodyPr/>
          <a:lstStyle/>
          <a:p>
            <a:pPr>
              <a:defRPr/>
            </a:pPr>
            <a:r>
              <a:rPr lang="en-GB" sz="4000">
                <a:latin typeface="+mj-lt"/>
                <a:ea typeface="+mj-ea"/>
                <a:cs typeface="+mj-cs"/>
              </a:rPr>
              <a:t>Reflective </a:t>
            </a:r>
            <a:r>
              <a:rPr lang="en-GB" sz="4000" dirty="0">
                <a:latin typeface="+mj-lt"/>
                <a:ea typeface="+mj-ea"/>
                <a:cs typeface="+mj-cs"/>
              </a:rPr>
              <a:t>Awareness </a:t>
            </a:r>
            <a:r>
              <a:rPr lang="en-GB" sz="4000">
                <a:latin typeface="+mj-lt"/>
                <a:ea typeface="+mj-ea"/>
                <a:cs typeface="+mj-cs"/>
              </a:rPr>
              <a:t>of Inference?</a:t>
            </a:r>
            <a:endParaRPr lang="en-GB" sz="4000" dirty="0">
              <a:latin typeface="+mj-lt"/>
              <a:ea typeface="+mj-ea"/>
              <a:cs typeface="+mj-cs"/>
            </a:endParaRPr>
          </a:p>
        </p:txBody>
      </p:sp>
      <p:sp>
        <p:nvSpPr>
          <p:cNvPr id="916483" name="Rectangle 3"/>
          <p:cNvSpPr>
            <a:spLocks noGrp="1" noChangeArrowheads="1"/>
          </p:cNvSpPr>
          <p:nvPr>
            <p:ph type="body" idx="4294967295"/>
          </p:nvPr>
        </p:nvSpPr>
        <p:spPr>
          <a:xfrm>
            <a:off x="719572" y="908720"/>
            <a:ext cx="8136904" cy="5760640"/>
          </a:xfrm>
        </p:spPr>
        <p:txBody>
          <a:bodyPr/>
          <a:lstStyle/>
          <a:p>
            <a:r>
              <a:rPr lang="en-GB" sz="2500"/>
              <a:t>If Hume had in mind Lockean </a:t>
            </a:r>
            <a:r>
              <a:rPr lang="en-GB" sz="2500" dirty="0"/>
              <a:t>“</a:t>
            </a:r>
            <a:r>
              <a:rPr lang="en-GB" sz="2500"/>
              <a:t>reflection” – internal </a:t>
            </a:r>
            <a:r>
              <a:rPr lang="en-GB" sz="2500" i="1" dirty="0"/>
              <a:t>monitoring</a:t>
            </a:r>
            <a:r>
              <a:rPr lang="en-GB" sz="2500" dirty="0"/>
              <a:t> </a:t>
            </a:r>
            <a:r>
              <a:rPr lang="en-GB" sz="2500"/>
              <a:t>of mental activity</a:t>
            </a:r>
            <a:r>
              <a:rPr lang="en-GB" sz="2500" i="1"/>
              <a:t> </a:t>
            </a:r>
            <a:r>
              <a:rPr lang="en-GB" sz="2500"/>
              <a:t>(as hinted by </a:t>
            </a:r>
            <a:r>
              <a:rPr lang="en-GB" sz="2500" i="1"/>
              <a:t>E</a:t>
            </a:r>
            <a:r>
              <a:rPr lang="en-GB" sz="2500"/>
              <a:t> 1.13-14, 7.9), rather </a:t>
            </a:r>
            <a:r>
              <a:rPr lang="en-GB" sz="2500" dirty="0"/>
              <a:t>than </a:t>
            </a:r>
            <a:r>
              <a:rPr lang="en-GB" sz="2500"/>
              <a:t>literal </a:t>
            </a:r>
            <a:r>
              <a:rPr lang="en-GB" sz="2500" i="1"/>
              <a:t>feeling</a:t>
            </a:r>
            <a:r>
              <a:rPr lang="en-GB" sz="2500"/>
              <a:t> – then his “impression” could be our </a:t>
            </a:r>
            <a:r>
              <a:rPr lang="en-GB" sz="2500" i="1"/>
              <a:t>awareness</a:t>
            </a:r>
            <a:r>
              <a:rPr lang="en-GB" sz="2500"/>
              <a:t> of making causal inferences.</a:t>
            </a:r>
            <a:endParaRPr lang="en-GB" sz="2500" dirty="0"/>
          </a:p>
          <a:p>
            <a:pPr>
              <a:spcBef>
                <a:spcPts val="1200"/>
              </a:spcBef>
            </a:pPr>
            <a:r>
              <a:rPr lang="en-GB" sz="2500"/>
              <a:t>This would fit with the idea that mental </a:t>
            </a:r>
            <a:r>
              <a:rPr lang="en-GB" sz="2500" i="1"/>
              <a:t>inference</a:t>
            </a:r>
            <a:r>
              <a:rPr lang="en-GB" sz="2500"/>
              <a:t> is the only form of genuine </a:t>
            </a:r>
            <a:r>
              <a:rPr lang="en-GB" sz="2500" i="1"/>
              <a:t>consequentiality</a:t>
            </a:r>
            <a:r>
              <a:rPr lang="en-GB" sz="2500"/>
              <a:t> of which we can be intimately aware: “</a:t>
            </a:r>
            <a:r>
              <a:rPr lang="en-GB" sz="2500" dirty="0">
                <a:solidFill>
                  <a:srgbClr val="FF7C80"/>
                </a:solidFill>
              </a:rPr>
              <a:t>that inference of the understanding, which is the only connexion, that we can have any comprehension of</a:t>
            </a:r>
            <a:r>
              <a:rPr lang="en-GB" sz="2500" dirty="0"/>
              <a:t>” (</a:t>
            </a:r>
            <a:r>
              <a:rPr lang="en-GB" sz="2500" i="1" dirty="0"/>
              <a:t>E</a:t>
            </a:r>
            <a:r>
              <a:rPr lang="en-GB" sz="2500" dirty="0"/>
              <a:t> 8.25)</a:t>
            </a:r>
            <a:endParaRPr lang="en-US" sz="2500" dirty="0"/>
          </a:p>
          <a:p>
            <a:pPr>
              <a:spcBef>
                <a:spcPts val="1200"/>
              </a:spcBef>
            </a:pPr>
            <a:r>
              <a:rPr lang="en-GB" sz="2500"/>
              <a:t>This ingeniously finds the source of our consequential thinking about </a:t>
            </a:r>
            <a:r>
              <a:rPr lang="en-GB" sz="2500" i="1"/>
              <a:t>causation </a:t>
            </a:r>
            <a:r>
              <a:rPr lang="en-GB" sz="2500"/>
              <a:t>in our own </a:t>
            </a:r>
            <a:r>
              <a:rPr lang="en-GB" sz="2500" i="1"/>
              <a:t>inferential</a:t>
            </a:r>
            <a:r>
              <a:rPr lang="en-GB" sz="2500"/>
              <a:t> behav-iour.  When Hume calls his impression a “feeling”, he is probably being misled by his pervasive assumption that all “impressions of reflection” are feelings.</a:t>
            </a:r>
            <a:endParaRPr lang="en-GB" sz="2500" dirty="0"/>
          </a:p>
        </p:txBody>
      </p:sp>
    </p:spTree>
    <p:extLst>
      <p:ext uri="{BB962C8B-B14F-4D97-AF65-F5344CB8AC3E}">
        <p14:creationId xmlns:p14="http://schemas.microsoft.com/office/powerpoint/2010/main" val="748100506"/>
      </p:ext>
    </p:extLst>
  </p:cSld>
  <p:clrMapOvr>
    <a:masterClrMapping/>
  </p:clrMapOvr>
  <p:transition spd="med">
    <p:cove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5D61E50-3275-48E9-A89C-46FBB66883C5}" type="slidenum">
              <a:rPr lang="en-US"/>
              <a:pPr/>
              <a:t>198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0BCA95-AEDE-4C09-9B4F-4B8FAC7F64DD}" type="slidenum">
              <a:rPr lang="en-US" sz="1600">
                <a:effectLst>
                  <a:outerShdw blurRad="38100" dist="38100" dir="2700000" algn="tl">
                    <a:srgbClr val="000000"/>
                  </a:outerShdw>
                </a:effectLst>
                <a:ea typeface="ＭＳ Ｐゴシック" charset="-128"/>
              </a:rPr>
              <a:pPr eaLnBrk="1" hangingPunct="1"/>
              <a:t>198</a:t>
            </a:fld>
            <a:endParaRPr lang="en-US" sz="1600">
              <a:effectLst>
                <a:outerShdw blurRad="38100" dist="38100" dir="2700000" algn="tl">
                  <a:srgbClr val="000000"/>
                </a:outerShdw>
              </a:effectLst>
              <a:ea typeface="ＭＳ Ｐゴシック" charset="-128"/>
            </a:endParaRPr>
          </a:p>
        </p:txBody>
      </p:sp>
      <p:sp>
        <p:nvSpPr>
          <p:cNvPr id="675843" name="Rectangle 3"/>
          <p:cNvSpPr>
            <a:spLocks noGrp="1" noChangeArrowheads="1"/>
          </p:cNvSpPr>
          <p:nvPr>
            <p:ph type="body" idx="4294967295"/>
          </p:nvPr>
        </p:nvSpPr>
        <p:spPr>
          <a:xfrm>
            <a:off x="287524" y="1016732"/>
            <a:ext cx="8676964" cy="5688632"/>
          </a:xfrm>
        </p:spPr>
        <p:txBody>
          <a:bodyPr/>
          <a:lstStyle/>
          <a:p>
            <a:pPr>
              <a:spcBef>
                <a:spcPts val="1200"/>
              </a:spcBef>
            </a:pPr>
            <a:r>
              <a:rPr lang="en-GB" sz="2700"/>
              <a:t>Awareness of </a:t>
            </a:r>
            <a:r>
              <a:rPr lang="en-GB" sz="2700" i="1"/>
              <a:t>inference</a:t>
            </a:r>
            <a:r>
              <a:rPr lang="en-GB" sz="2700"/>
              <a:t>, rather than a </a:t>
            </a:r>
            <a:r>
              <a:rPr lang="en-GB" sz="2700" i="1"/>
              <a:t>feeling</a:t>
            </a:r>
            <a:r>
              <a:rPr lang="en-GB" sz="2700"/>
              <a:t>, helps to explain why Hume’s own candidate “impression” is not rejected for failing to satisfy his “Key Move” (i.e. yielding demonstrative causal knowledge </a:t>
            </a:r>
            <a:r>
              <a:rPr lang="en-GB" sz="2700" i="1"/>
              <a:t>a priori</a:t>
            </a:r>
            <a:r>
              <a:rPr lang="en-GB" sz="2700"/>
              <a:t>).</a:t>
            </a:r>
          </a:p>
          <a:p>
            <a:pPr>
              <a:spcBef>
                <a:spcPts val="1200"/>
              </a:spcBef>
            </a:pPr>
            <a:r>
              <a:rPr lang="en-GB" sz="2700"/>
              <a:t>The Key </a:t>
            </a:r>
            <a:r>
              <a:rPr lang="en-GB" sz="2700" dirty="0"/>
              <a:t>M</a:t>
            </a:r>
            <a:r>
              <a:rPr lang="en-GB" sz="2700"/>
              <a:t>ove </a:t>
            </a:r>
            <a:r>
              <a:rPr lang="en-GB" sz="2700" dirty="0"/>
              <a:t>occurs only in the first part of Hume’s argument,</a:t>
            </a:r>
            <a:r>
              <a:rPr lang="en-GB" sz="2700" i="1" dirty="0"/>
              <a:t> </a:t>
            </a:r>
            <a:r>
              <a:rPr lang="en-GB" sz="2700" i="1" dirty="0">
                <a:solidFill>
                  <a:srgbClr val="FF9999"/>
                </a:solidFill>
              </a:rPr>
              <a:t>before</a:t>
            </a:r>
            <a:r>
              <a:rPr lang="en-GB" sz="2700" dirty="0">
                <a:solidFill>
                  <a:srgbClr val="FF9999"/>
                </a:solidFill>
              </a:rPr>
              <a:t> he has considered </a:t>
            </a:r>
            <a:r>
              <a:rPr lang="en-GB" sz="2700" i="1" dirty="0">
                <a:solidFill>
                  <a:srgbClr val="FF9999"/>
                </a:solidFill>
              </a:rPr>
              <a:t>repetition</a:t>
            </a:r>
            <a:r>
              <a:rPr lang="en-GB" sz="2700" dirty="0"/>
              <a:t> (and</a:t>
            </a:r>
            <a:r>
              <a:rPr lang="en-GB" sz="2700" i="1" dirty="0"/>
              <a:t> </a:t>
            </a:r>
            <a:r>
              <a:rPr lang="en-GB" sz="2700" dirty="0"/>
              <a:t>thus</a:t>
            </a:r>
            <a:r>
              <a:rPr lang="en-GB" sz="2700" i="1" dirty="0"/>
              <a:t> </a:t>
            </a:r>
            <a:r>
              <a:rPr lang="en-GB" sz="2700"/>
              <a:t>identified his own “impression” </a:t>
            </a:r>
            <a:r>
              <a:rPr lang="en-GB" sz="2700" dirty="0"/>
              <a:t>of necessity).</a:t>
            </a:r>
          </a:p>
          <a:p>
            <a:pPr lvl="1">
              <a:spcBef>
                <a:spcPts val="900"/>
              </a:spcBef>
            </a:pPr>
            <a:r>
              <a:rPr lang="en-GB" sz="2400"/>
              <a:t>Hume’s </a:t>
            </a:r>
            <a:r>
              <a:rPr lang="en-GB" sz="2400" dirty="0"/>
              <a:t>use of the </a:t>
            </a:r>
            <a:r>
              <a:rPr lang="en-GB" sz="2400"/>
              <a:t>criterion makes sense there given his  </a:t>
            </a:r>
            <a:r>
              <a:rPr lang="en-GB" sz="2400" dirty="0"/>
              <a:t>standard assumption (e.g. </a:t>
            </a:r>
            <a:r>
              <a:rPr lang="en-GB" sz="2400" i="1" dirty="0"/>
              <a:t>T</a:t>
            </a:r>
            <a:r>
              <a:rPr lang="en-GB" sz="2400" dirty="0"/>
              <a:t> 1.3.6.1, </a:t>
            </a:r>
            <a:r>
              <a:rPr lang="en-GB" sz="2400" i="1" dirty="0"/>
              <a:t>A </a:t>
            </a:r>
            <a:r>
              <a:rPr lang="en-GB" sz="2400"/>
              <a:t>11, </a:t>
            </a:r>
            <a:r>
              <a:rPr lang="en-GB" sz="2400" i="1"/>
              <a:t>E</a:t>
            </a:r>
            <a:r>
              <a:rPr lang="en-GB" sz="2400"/>
              <a:t> </a:t>
            </a:r>
            <a:r>
              <a:rPr lang="en-GB" sz="2400" dirty="0"/>
              <a:t>4.18) that </a:t>
            </a:r>
            <a:r>
              <a:rPr lang="en-GB" sz="2400" dirty="0">
                <a:solidFill>
                  <a:srgbClr val="FF9999"/>
                </a:solidFill>
              </a:rPr>
              <a:t>any legitimate inference </a:t>
            </a:r>
            <a:r>
              <a:rPr lang="en-GB" sz="2400" i="1" dirty="0">
                <a:solidFill>
                  <a:srgbClr val="FF9999"/>
                </a:solidFill>
              </a:rPr>
              <a:t>prior to </a:t>
            </a:r>
            <a:r>
              <a:rPr lang="en-GB" sz="2400" i="1">
                <a:solidFill>
                  <a:srgbClr val="FF9999"/>
                </a:solidFill>
              </a:rPr>
              <a:t>experience</a:t>
            </a:r>
            <a:r>
              <a:rPr lang="en-GB" sz="2400">
                <a:solidFill>
                  <a:srgbClr val="FF9999"/>
                </a:solidFill>
              </a:rPr>
              <a:t> </a:t>
            </a:r>
            <a:r>
              <a:rPr lang="en-GB" sz="2400"/>
              <a:t>(e.g. from observing </a:t>
            </a:r>
            <a:r>
              <a:rPr lang="en-GB" sz="2400" dirty="0"/>
              <a:t>a </a:t>
            </a:r>
            <a:r>
              <a:rPr lang="en-GB" sz="2400"/>
              <a:t>single </a:t>
            </a:r>
            <a:r>
              <a:rPr lang="en-GB" sz="2400" i="1"/>
              <a:t>A</a:t>
            </a:r>
            <a:r>
              <a:rPr lang="en-GB" sz="2400"/>
              <a:t>) </a:t>
            </a:r>
            <a:r>
              <a:rPr lang="en-GB" sz="2400" dirty="0">
                <a:solidFill>
                  <a:srgbClr val="FF9999"/>
                </a:solidFill>
              </a:rPr>
              <a:t>must </a:t>
            </a:r>
            <a:r>
              <a:rPr lang="en-GB" sz="2400">
                <a:solidFill>
                  <a:srgbClr val="FF9999"/>
                </a:solidFill>
              </a:rPr>
              <a:t>yield demonstrative certainty</a:t>
            </a:r>
            <a:r>
              <a:rPr lang="en-GB" sz="2400"/>
              <a:t>.</a:t>
            </a:r>
          </a:p>
          <a:p>
            <a:pPr lvl="1">
              <a:spcBef>
                <a:spcPts val="900"/>
              </a:spcBef>
            </a:pPr>
            <a:r>
              <a:rPr lang="en-GB" sz="2400"/>
              <a:t>Once repetition is observed, the causal inference from</a:t>
            </a:r>
            <a:br>
              <a:rPr lang="en-GB" sz="2400"/>
            </a:br>
            <a:r>
              <a:rPr lang="en-GB" sz="2400" i="1"/>
              <a:t>A</a:t>
            </a:r>
            <a:r>
              <a:rPr lang="en-GB" sz="2400"/>
              <a:t> to </a:t>
            </a:r>
            <a:r>
              <a:rPr lang="en-GB" sz="2400" i="1"/>
              <a:t>B</a:t>
            </a:r>
            <a:r>
              <a:rPr lang="en-GB" sz="2400"/>
              <a:t> is made through custom, and is no longer </a:t>
            </a:r>
            <a:r>
              <a:rPr lang="en-GB" sz="2400" i="1"/>
              <a:t>a priori</a:t>
            </a:r>
            <a:r>
              <a:rPr lang="en-GB" sz="2400"/>
              <a:t>.</a:t>
            </a:r>
            <a:endParaRPr lang="en-GB" sz="2400" dirty="0"/>
          </a:p>
        </p:txBody>
      </p:sp>
      <p:sp>
        <p:nvSpPr>
          <p:cNvPr id="2" name="Rectangle 2">
            <a:extLst>
              <a:ext uri="{FF2B5EF4-FFF2-40B4-BE49-F238E27FC236}">
                <a16:creationId xmlns:a16="http://schemas.microsoft.com/office/drawing/2014/main" id="{405D8C6A-C00D-853C-4D09-E833DCF97114}"/>
              </a:ext>
            </a:extLst>
          </p:cNvPr>
          <p:cNvSpPr txBox="1">
            <a:spLocks noChangeArrowheads="1"/>
          </p:cNvSpPr>
          <p:nvPr/>
        </p:nvSpPr>
        <p:spPr bwMode="auto">
          <a:xfrm>
            <a:off x="457200" y="152636"/>
            <a:ext cx="8229600" cy="6120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defRPr/>
            </a:pPr>
            <a:r>
              <a:rPr lang="en-GB" sz="4000" kern="0"/>
              <a:t>What Happened to the Key Move?</a:t>
            </a:r>
            <a:endParaRPr lang="en-GB" sz="4000" kern="0" dirty="0"/>
          </a:p>
        </p:txBody>
      </p:sp>
    </p:spTree>
    <p:extLst>
      <p:ext uri="{BB962C8B-B14F-4D97-AF65-F5344CB8AC3E}">
        <p14:creationId xmlns:p14="http://schemas.microsoft.com/office/powerpoint/2010/main" val="101974569"/>
      </p:ext>
    </p:extLst>
  </p:cSld>
  <p:clrMapOvr>
    <a:masterClrMapping/>
  </p:clrMapOvr>
  <p:transition spd="med">
    <p:cove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CA474-2C34-8BD4-C027-76738BF2EDF4}"/>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E68FED13-7F9C-17F1-55C5-DD3C218A04D7}"/>
              </a:ext>
            </a:extLst>
          </p:cNvPr>
          <p:cNvSpPr>
            <a:spLocks noGrp="1" noChangeArrowheads="1"/>
          </p:cNvSpPr>
          <p:nvPr>
            <p:ph type="ctrTitle"/>
          </p:nvPr>
        </p:nvSpPr>
        <p:spPr>
          <a:xfrm>
            <a:off x="179388" y="296863"/>
            <a:ext cx="4608512" cy="6300787"/>
          </a:xfrm>
        </p:spPr>
        <p:txBody>
          <a:bodyPr/>
          <a:lstStyle/>
          <a:p>
            <a:r>
              <a:rPr lang="en-GB"/>
              <a:t>5(</a:t>
            </a:r>
            <a:r>
              <a:rPr lang="en-GB" dirty="0"/>
              <a:t>c</a:t>
            </a:r>
            <a:r>
              <a:rPr lang="en-GB"/>
              <a:t>)</a:t>
            </a:r>
            <a:br>
              <a:rPr lang="en-GB" dirty="0"/>
            </a:br>
            <a:br>
              <a:rPr lang="en-GB"/>
            </a:br>
            <a:r>
              <a:rPr lang="en-GB"/>
              <a:t>The Two Definitions of Cause and of Necessity</a:t>
            </a:r>
            <a:endParaRPr lang="en-US" dirty="0"/>
          </a:p>
        </p:txBody>
      </p:sp>
      <p:pic>
        <p:nvPicPr>
          <p:cNvPr id="847875" name="Picture 3" descr="treatise1">
            <a:extLst>
              <a:ext uri="{FF2B5EF4-FFF2-40B4-BE49-F238E27FC236}">
                <a16:creationId xmlns:a16="http://schemas.microsoft.com/office/drawing/2014/main" id="{1D37EB9B-8620-375C-2FAF-026611109C28}"/>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266587088"/>
      </p:ext>
    </p:extLst>
  </p:cSld>
  <p:clrMapOvr>
    <a:masterClrMapping/>
  </p:clrMapOvr>
  <p:transition spd="med">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4923"/>
          </a:xfrm>
        </p:spPr>
        <p:txBody>
          <a:bodyPr/>
          <a:lstStyle/>
          <a:p>
            <a:r>
              <a:rPr lang="en-GB" dirty="0"/>
              <a:t>Hume’s Most Relevant Works</a:t>
            </a:r>
          </a:p>
        </p:txBody>
      </p:sp>
      <p:sp>
        <p:nvSpPr>
          <p:cNvPr id="3" name="Content Placeholder 2"/>
          <p:cNvSpPr>
            <a:spLocks noGrp="1"/>
          </p:cNvSpPr>
          <p:nvPr>
            <p:ph idx="1"/>
          </p:nvPr>
        </p:nvSpPr>
        <p:spPr>
          <a:xfrm>
            <a:off x="215516" y="1160748"/>
            <a:ext cx="8712968" cy="5508612"/>
          </a:xfrm>
        </p:spPr>
        <p:txBody>
          <a:bodyPr/>
          <a:lstStyle/>
          <a:p>
            <a:r>
              <a:rPr lang="en-GB" sz="3000" i="1" dirty="0"/>
              <a:t>T:  A Treatise of Human Nature</a:t>
            </a:r>
            <a:r>
              <a:rPr lang="en-GB" sz="3000" dirty="0"/>
              <a:t> (1739-40)</a:t>
            </a:r>
          </a:p>
          <a:p>
            <a:pPr lvl="1"/>
            <a:r>
              <a:rPr lang="en-GB" sz="2700" dirty="0"/>
              <a:t>Book 1 is on epistemology and metaphysics; Book 2 on the passions (1739); Book 3 </a:t>
            </a:r>
            <a:r>
              <a:rPr lang="en-GB" sz="2700"/>
              <a:t>on morals </a:t>
            </a:r>
            <a:r>
              <a:rPr lang="en-GB" sz="2700" dirty="0"/>
              <a:t>was published with a </a:t>
            </a:r>
            <a:r>
              <a:rPr lang="en-GB" sz="2700"/>
              <a:t>famous Appendix (1740).</a:t>
            </a:r>
            <a:endParaRPr lang="en-GB" sz="2700" dirty="0"/>
          </a:p>
          <a:p>
            <a:pPr>
              <a:spcBef>
                <a:spcPts val="1800"/>
              </a:spcBef>
            </a:pPr>
            <a:r>
              <a:rPr lang="en-GB" sz="3000" i="1" dirty="0"/>
              <a:t>A:  Abstract of the Treatise</a:t>
            </a:r>
            <a:r>
              <a:rPr lang="en-GB" sz="3000" dirty="0"/>
              <a:t> (1740)</a:t>
            </a:r>
          </a:p>
          <a:p>
            <a:pPr lvl="1"/>
            <a:r>
              <a:rPr lang="en-GB" sz="2700" dirty="0"/>
              <a:t>Summarises the </a:t>
            </a:r>
            <a:r>
              <a:rPr lang="en-GB" sz="2700" i="1" dirty="0"/>
              <a:t>Treatise</a:t>
            </a:r>
            <a:r>
              <a:rPr lang="en-GB" sz="2700" dirty="0"/>
              <a:t>’s</a:t>
            </a:r>
            <a:r>
              <a:rPr lang="en-GB" sz="2700" i="1" dirty="0"/>
              <a:t> </a:t>
            </a:r>
            <a:r>
              <a:rPr lang="en-GB" sz="2700" dirty="0"/>
              <a:t>“Chief Argument”.</a:t>
            </a:r>
          </a:p>
          <a:p>
            <a:pPr>
              <a:spcBef>
                <a:spcPts val="1800"/>
              </a:spcBef>
            </a:pPr>
            <a:r>
              <a:rPr lang="en-GB" sz="3000" i="1" dirty="0"/>
              <a:t>E:  Enquiry concerning Human Understanding</a:t>
            </a:r>
            <a:endParaRPr lang="en-GB" sz="3000" dirty="0"/>
          </a:p>
          <a:p>
            <a:pPr lvl="1"/>
            <a:r>
              <a:rPr lang="en-GB" sz="2700" dirty="0"/>
              <a:t>Many editions from 1748 to 1777.  More polished than the </a:t>
            </a:r>
            <a:r>
              <a:rPr lang="en-GB" sz="2700" i="1" dirty="0"/>
              <a:t>Treatise</a:t>
            </a:r>
            <a:r>
              <a:rPr lang="en-GB" sz="2700" dirty="0"/>
              <a:t>, but less comprehensive.</a:t>
            </a:r>
            <a:br>
              <a:rPr lang="en-GB" sz="2700" dirty="0"/>
            </a:br>
            <a:br>
              <a:rPr lang="en-GB" sz="2700" dirty="0"/>
            </a:br>
            <a:r>
              <a:rPr lang="en-GB" sz="2700" dirty="0"/>
              <a:t>Find all Hume’s texts at </a:t>
            </a:r>
            <a:r>
              <a:rPr lang="en-GB" sz="2700" dirty="0">
                <a:hlinkClick r:id="rId2"/>
              </a:rPr>
              <a:t>www.davidhume</a:t>
            </a:r>
            <a:r>
              <a:rPr lang="en-GB" sz="2700">
                <a:hlinkClick r:id="rId2"/>
              </a:rPr>
              <a:t>.org</a:t>
            </a:r>
            <a:r>
              <a:rPr lang="en-GB" sz="2700"/>
              <a:t> …</a:t>
            </a:r>
            <a:endParaRPr lang="en-GB" sz="2700" dirty="0"/>
          </a:p>
        </p:txBody>
      </p:sp>
      <p:sp>
        <p:nvSpPr>
          <p:cNvPr id="4" name="Slide Number Placeholder 3"/>
          <p:cNvSpPr>
            <a:spLocks noGrp="1"/>
          </p:cNvSpPr>
          <p:nvPr>
            <p:ph type="sldNum" sz="quarter" idx="10"/>
          </p:nvPr>
        </p:nvSpPr>
        <p:spPr/>
        <p:txBody>
          <a:bodyPr/>
          <a:lstStyle/>
          <a:p>
            <a:fld id="{FFD1EE05-59BE-439B-B8B7-F61DC751609B}" type="slidenum">
              <a:rPr lang="en-US" smtClean="0"/>
              <a:pPr/>
              <a:t>2</a:t>
            </a:fld>
            <a:endParaRPr lang="en-US"/>
          </a:p>
        </p:txBody>
      </p:sp>
    </p:spTree>
    <p:extLst>
      <p:ext uri="{BB962C8B-B14F-4D97-AF65-F5344CB8AC3E}">
        <p14:creationId xmlns:p14="http://schemas.microsoft.com/office/powerpoint/2010/main" val="1946704946"/>
      </p:ext>
    </p:extLst>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1(b)</a:t>
            </a:r>
            <a:br>
              <a:rPr lang="en-GB"/>
            </a:br>
            <a:br>
              <a:rPr lang="en-GB"/>
            </a:br>
            <a:r>
              <a:rPr lang="en-GB" sz="4400"/>
              <a:t>Hume’s Copy Principle and the Simple/Complex Distinction</a:t>
            </a:r>
            <a:endParaRPr lang="en-US" sz="4400"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845239055"/>
      </p:ext>
    </p:extLst>
  </p:cSld>
  <p:clrMapOvr>
    <a:masterClrMapping/>
  </p:clrMapOvr>
  <p:transition spd="med">
    <p:cove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502B1-9D4A-9D2E-F72A-8DDD99D682D9}"/>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96C4474-30B8-98A0-4A4E-8123BE31FBEB}"/>
              </a:ext>
            </a:extLst>
          </p:cNvPr>
          <p:cNvSpPr>
            <a:spLocks noGrp="1"/>
          </p:cNvSpPr>
          <p:nvPr>
            <p:ph type="sldNum" sz="quarter" idx="10"/>
          </p:nvPr>
        </p:nvSpPr>
        <p:spPr/>
        <p:txBody>
          <a:bodyPr/>
          <a:lstStyle/>
          <a:p>
            <a:fld id="{858AF360-1768-4917-9245-CF9F5DE98ED1}" type="slidenum">
              <a:rPr lang="en-US"/>
              <a:pPr/>
              <a:t>200</a:t>
            </a:fld>
            <a:endParaRPr lang="en-US"/>
          </a:p>
        </p:txBody>
      </p:sp>
      <p:sp>
        <p:nvSpPr>
          <p:cNvPr id="4" name="Slide Number Placeholder 3">
            <a:extLst>
              <a:ext uri="{FF2B5EF4-FFF2-40B4-BE49-F238E27FC236}">
                <a16:creationId xmlns:a16="http://schemas.microsoft.com/office/drawing/2014/main" id="{90E64B43-310C-235B-CD51-216BA26AB719}"/>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7FE0CC7-5215-4A64-9CF3-F29550FB2B98}" type="slidenum">
              <a:rPr lang="en-US" sz="1600">
                <a:effectLst>
                  <a:outerShdw blurRad="38100" dist="38100" dir="2700000" algn="tl">
                    <a:srgbClr val="000000"/>
                  </a:outerShdw>
                </a:effectLst>
                <a:ea typeface="ＭＳ Ｐゴシック" charset="-128"/>
              </a:rPr>
              <a:pPr eaLnBrk="1" hangingPunct="1"/>
              <a:t>200</a:t>
            </a:fld>
            <a:endParaRPr lang="en-US" sz="1600">
              <a:effectLst>
                <a:outerShdw blurRad="38100" dist="38100" dir="2700000" algn="tl">
                  <a:srgbClr val="000000"/>
                </a:outerShdw>
              </a:effectLst>
              <a:ea typeface="ＭＳ Ｐゴシック" charset="-128"/>
            </a:endParaRPr>
          </a:p>
        </p:txBody>
      </p:sp>
      <p:sp>
        <p:nvSpPr>
          <p:cNvPr id="922626" name="Rectangle 2">
            <a:extLst>
              <a:ext uri="{FF2B5EF4-FFF2-40B4-BE49-F238E27FC236}">
                <a16:creationId xmlns:a16="http://schemas.microsoft.com/office/drawing/2014/main" id="{7DC9E620-1A91-0DDD-3BC6-580F15695E92}"/>
              </a:ext>
            </a:extLst>
          </p:cNvPr>
          <p:cNvSpPr>
            <a:spLocks noGrp="1" noChangeArrowheads="1"/>
          </p:cNvSpPr>
          <p:nvPr>
            <p:ph type="title" idx="4294967295"/>
          </p:nvPr>
        </p:nvSpPr>
        <p:spPr>
          <a:xfrm>
            <a:off x="457200" y="152636"/>
            <a:ext cx="8229600" cy="774923"/>
          </a:xfrm>
        </p:spPr>
        <p:txBody>
          <a:bodyPr/>
          <a:lstStyle/>
          <a:p>
            <a:r>
              <a:rPr lang="en-GB" dirty="0"/>
              <a:t>Two “Definitions of Cause”</a:t>
            </a:r>
          </a:p>
        </p:txBody>
      </p:sp>
      <p:sp>
        <p:nvSpPr>
          <p:cNvPr id="922627" name="Rectangle 3">
            <a:extLst>
              <a:ext uri="{FF2B5EF4-FFF2-40B4-BE49-F238E27FC236}">
                <a16:creationId xmlns:a16="http://schemas.microsoft.com/office/drawing/2014/main" id="{97B0255E-F614-8737-883D-8400E686C620}"/>
              </a:ext>
            </a:extLst>
          </p:cNvPr>
          <p:cNvSpPr>
            <a:spLocks noGrp="1" noChangeArrowheads="1"/>
          </p:cNvSpPr>
          <p:nvPr>
            <p:ph type="body" idx="4294967295"/>
          </p:nvPr>
        </p:nvSpPr>
        <p:spPr>
          <a:xfrm>
            <a:off x="662880" y="1160749"/>
            <a:ext cx="8229600" cy="5400600"/>
          </a:xfrm>
        </p:spPr>
        <p:txBody>
          <a:bodyPr/>
          <a:lstStyle/>
          <a:p>
            <a:r>
              <a:rPr lang="en-GB" sz="2800"/>
              <a:t>Hume’s discussions of “the idea of necessary connexion” both famously culminate with his paired definitions (at </a:t>
            </a:r>
            <a:r>
              <a:rPr lang="en-GB" sz="2800" i="1"/>
              <a:t>T </a:t>
            </a:r>
            <a:r>
              <a:rPr lang="en-GB" sz="2800"/>
              <a:t>1.3.14.31 and </a:t>
            </a:r>
            <a:r>
              <a:rPr lang="en-GB" sz="2800" i="1"/>
              <a:t>E</a:t>
            </a:r>
            <a:r>
              <a:rPr lang="en-GB" sz="2800"/>
              <a:t> 7.29) .</a:t>
            </a:r>
          </a:p>
          <a:p>
            <a:pPr lvl="1">
              <a:spcBef>
                <a:spcPts val="900"/>
              </a:spcBef>
            </a:pPr>
            <a:r>
              <a:rPr lang="en-GB" sz="2500"/>
              <a:t>The first definition is based on </a:t>
            </a:r>
            <a:r>
              <a:rPr lang="en-GB" sz="2500" i="1"/>
              <a:t>regular succession</a:t>
            </a:r>
            <a:r>
              <a:rPr lang="en-GB" sz="2500"/>
              <a:t> of the “cause” </a:t>
            </a:r>
            <a:r>
              <a:rPr lang="en-GB" sz="2500" i="1"/>
              <a:t>A</a:t>
            </a:r>
            <a:r>
              <a:rPr lang="en-GB" sz="2500"/>
              <a:t> followed by “effect” </a:t>
            </a:r>
            <a:r>
              <a:rPr lang="en-GB" sz="2500" i="1"/>
              <a:t>B</a:t>
            </a:r>
            <a:r>
              <a:rPr lang="en-GB" sz="2500"/>
              <a:t> (plus contiguity in the </a:t>
            </a:r>
            <a:r>
              <a:rPr lang="en-GB" sz="2500" i="1"/>
              <a:t>Treatise</a:t>
            </a:r>
            <a:r>
              <a:rPr lang="en-GB" sz="2500"/>
              <a:t>).</a:t>
            </a:r>
          </a:p>
          <a:p>
            <a:pPr lvl="1">
              <a:spcBef>
                <a:spcPts val="900"/>
              </a:spcBef>
            </a:pPr>
            <a:r>
              <a:rPr lang="en-GB" sz="2500"/>
              <a:t>The second definition is based on the mind’s tendency to </a:t>
            </a:r>
            <a:r>
              <a:rPr lang="en-GB" sz="2500" i="1"/>
              <a:t>infer</a:t>
            </a:r>
            <a:r>
              <a:rPr lang="en-GB" sz="2500"/>
              <a:t> </a:t>
            </a:r>
            <a:r>
              <a:rPr lang="en-GB" sz="2500" i="1"/>
              <a:t>B</a:t>
            </a:r>
            <a:r>
              <a:rPr lang="en-GB" sz="2500"/>
              <a:t> from </a:t>
            </a:r>
            <a:r>
              <a:rPr lang="en-GB" sz="2500" i="1"/>
              <a:t>A</a:t>
            </a:r>
            <a:r>
              <a:rPr lang="en-GB" sz="2500"/>
              <a:t>.</a:t>
            </a:r>
          </a:p>
          <a:p>
            <a:r>
              <a:rPr lang="en-GB" sz="2800"/>
              <a:t>Note that “a cause” here is a </a:t>
            </a:r>
            <a:r>
              <a:rPr lang="en-GB" sz="2800" i="1"/>
              <a:t>specific “</a:t>
            </a:r>
            <a:r>
              <a:rPr lang="en-GB" sz="2800"/>
              <a:t>object” (e.g. an instance of </a:t>
            </a:r>
            <a:r>
              <a:rPr lang="en-GB" sz="2800" i="1"/>
              <a:t>A</a:t>
            </a:r>
            <a:r>
              <a:rPr lang="en-GB" sz="2800"/>
              <a:t>), but that its being a cause depends on the </a:t>
            </a:r>
            <a:r>
              <a:rPr lang="en-GB" sz="2800" i="1"/>
              <a:t>regular sequence</a:t>
            </a:r>
            <a:r>
              <a:rPr lang="en-GB" sz="2800"/>
              <a:t> of </a:t>
            </a:r>
            <a:r>
              <a:rPr lang="en-GB" sz="2800" i="1"/>
              <a:t>A</a:t>
            </a:r>
            <a:r>
              <a:rPr lang="en-GB" sz="2800"/>
              <a:t>’s and </a:t>
            </a:r>
            <a:r>
              <a:rPr lang="en-GB" sz="2800" i="1"/>
              <a:t>B</a:t>
            </a:r>
            <a:r>
              <a:rPr lang="en-GB" sz="2800"/>
              <a:t>’s (hence on objects “foreign to the cause”).</a:t>
            </a:r>
            <a:endParaRPr lang="en-GB" sz="2800" dirty="0"/>
          </a:p>
        </p:txBody>
      </p:sp>
    </p:spTree>
    <p:extLst>
      <p:ext uri="{BB962C8B-B14F-4D97-AF65-F5344CB8AC3E}">
        <p14:creationId xmlns:p14="http://schemas.microsoft.com/office/powerpoint/2010/main" val="1987745011"/>
      </p:ext>
    </p:extLst>
  </p:cSld>
  <p:clrMapOvr>
    <a:masterClrMapping/>
  </p:clrMapOvr>
  <p:transition spd="med">
    <p:cove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B7154-A66E-824E-32E5-A008A39889E6}"/>
            </a:ext>
          </a:extLst>
        </p:cNvPr>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F9C6AAA0-B1A5-FBBF-8AB7-AC504B15B9D8}"/>
              </a:ext>
            </a:extLst>
          </p:cNvPr>
          <p:cNvSpPr>
            <a:spLocks noGrp="1"/>
          </p:cNvSpPr>
          <p:nvPr>
            <p:ph type="sldNum" sz="quarter" idx="10"/>
          </p:nvPr>
        </p:nvSpPr>
        <p:spPr/>
        <p:txBody>
          <a:bodyPr/>
          <a:lstStyle/>
          <a:p>
            <a:fld id="{B4F74643-E7DD-4ED0-9C3D-37EC392EB4A0}" type="slidenum">
              <a:rPr lang="en-US"/>
              <a:pPr/>
              <a:t>201</a:t>
            </a:fld>
            <a:endParaRPr lang="en-US"/>
          </a:p>
        </p:txBody>
      </p:sp>
      <p:sp>
        <p:nvSpPr>
          <p:cNvPr id="3" name="Slide Number Placeholder 3">
            <a:extLst>
              <a:ext uri="{FF2B5EF4-FFF2-40B4-BE49-F238E27FC236}">
                <a16:creationId xmlns:a16="http://schemas.microsoft.com/office/drawing/2014/main" id="{E56D8F65-0909-349F-51C4-2D44AB89CB1E}"/>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3072F06F-7013-4447-9AFE-6796654582B3}" type="slidenum">
              <a:rPr lang="en-US" sz="1600">
                <a:effectLst>
                  <a:outerShdw blurRad="38100" dist="38100" dir="2700000" algn="tl">
                    <a:srgbClr val="000000"/>
                  </a:outerShdw>
                </a:effectLst>
                <a:ea typeface="ＭＳ Ｐゴシック" charset="-128"/>
              </a:rPr>
              <a:pPr eaLnBrk="1" hangingPunct="1"/>
              <a:t>201</a:t>
            </a:fld>
            <a:endParaRPr lang="en-US" sz="1600">
              <a:effectLst>
                <a:outerShdw blurRad="38100" dist="38100" dir="2700000" algn="tl">
                  <a:srgbClr val="000000"/>
                </a:outerShdw>
              </a:effectLst>
              <a:ea typeface="ＭＳ Ｐゴシック" charset="-128"/>
            </a:endParaRPr>
          </a:p>
        </p:txBody>
      </p:sp>
      <p:sp>
        <p:nvSpPr>
          <p:cNvPr id="923650" name="Rectangle 2">
            <a:extLst>
              <a:ext uri="{FF2B5EF4-FFF2-40B4-BE49-F238E27FC236}">
                <a16:creationId xmlns:a16="http://schemas.microsoft.com/office/drawing/2014/main" id="{57E7E3B9-3620-C9EB-4153-6EEB6E21FEFE}"/>
              </a:ext>
            </a:extLst>
          </p:cNvPr>
          <p:cNvSpPr>
            <a:spLocks noGrp="1" noChangeArrowheads="1"/>
          </p:cNvSpPr>
          <p:nvPr>
            <p:ph type="body" idx="4294967295"/>
          </p:nvPr>
        </p:nvSpPr>
        <p:spPr>
          <a:xfrm>
            <a:off x="539552" y="224645"/>
            <a:ext cx="8244916" cy="6552728"/>
          </a:xfrm>
        </p:spPr>
        <p:txBody>
          <a:bodyPr/>
          <a:lstStyle/>
          <a:p>
            <a:pPr>
              <a:spcBef>
                <a:spcPts val="1200"/>
              </a:spcBef>
              <a:buFont typeface="Wingdings" charset="2"/>
              <a:buNone/>
            </a:pPr>
            <a:r>
              <a:rPr lang="en-GB" sz="2300" dirty="0"/>
              <a:t>	“There may two definitions be given of this relation, which are only different, by their presenting a different view of the same object …  </a:t>
            </a:r>
            <a:r>
              <a:rPr lang="en-GB" sz="2300" dirty="0">
                <a:solidFill>
                  <a:srgbClr val="FF9999"/>
                </a:solidFill>
              </a:rPr>
              <a:t>We may define a CAUSE to be ‘An object precedent and contiguous to another, and where all the objects resembling the former are </a:t>
            </a:r>
            <a:r>
              <a:rPr lang="en-GB" sz="2300" dirty="0" err="1">
                <a:solidFill>
                  <a:srgbClr val="FF9999"/>
                </a:solidFill>
              </a:rPr>
              <a:t>plac’d</a:t>
            </a:r>
            <a:r>
              <a:rPr lang="en-GB" sz="2300" dirty="0">
                <a:solidFill>
                  <a:srgbClr val="FF9999"/>
                </a:solidFill>
              </a:rPr>
              <a:t> in like relations of </a:t>
            </a:r>
            <a:r>
              <a:rPr lang="en-GB" sz="2300" dirty="0" err="1">
                <a:solidFill>
                  <a:srgbClr val="FF9999"/>
                </a:solidFill>
              </a:rPr>
              <a:t>precedency</a:t>
            </a:r>
            <a:r>
              <a:rPr lang="en-GB" sz="2300" dirty="0">
                <a:solidFill>
                  <a:srgbClr val="FF9999"/>
                </a:solidFill>
              </a:rPr>
              <a:t> and contiguity to those objects, which resemble the latter.’  </a:t>
            </a:r>
            <a:r>
              <a:rPr lang="en-GB" sz="2300" dirty="0"/>
              <a:t>If this definition be </a:t>
            </a:r>
            <a:r>
              <a:rPr lang="en-GB" sz="2300" dirty="0" err="1"/>
              <a:t>esteem’d</a:t>
            </a:r>
            <a:r>
              <a:rPr lang="en-GB" sz="2300" dirty="0"/>
              <a:t> defective, because drawn from objects foreign to the cause, we may substitute this other definition in its place, </a:t>
            </a:r>
            <a:r>
              <a:rPr lang="en-GB" sz="2300" i="1" dirty="0"/>
              <a:t>viz.</a:t>
            </a:r>
            <a:r>
              <a:rPr lang="en-GB" sz="2300" dirty="0"/>
              <a:t> </a:t>
            </a:r>
            <a:r>
              <a:rPr lang="en-GB" sz="2300" dirty="0">
                <a:solidFill>
                  <a:srgbClr val="FF9999"/>
                </a:solidFill>
              </a:rPr>
              <a:t>‘A CAUSE is an object precedent and contiguous to another, and so united with it, that the idea of the one determines the mind to form the idea of the other, and the impression of the one to form a more lively idea of the </a:t>
            </a:r>
            <a:r>
              <a:rPr lang="en-GB" sz="2300">
                <a:solidFill>
                  <a:srgbClr val="FF9999"/>
                </a:solidFill>
              </a:rPr>
              <a:t>other.’  </a:t>
            </a:r>
            <a:r>
              <a:rPr lang="en-US" sz="2300"/>
              <a:t>Shou’d this definition also be rejected for the same reason, I know no other remedy, than that the persons, who express this delicacy, should substitute a juster definition in its place.  But for my part I must own my incapacity for such an undertaking.”</a:t>
            </a:r>
            <a:endParaRPr lang="en-GB" sz="2300"/>
          </a:p>
          <a:p>
            <a:pPr algn="r">
              <a:spcBef>
                <a:spcPts val="1200"/>
              </a:spcBef>
              <a:buFont typeface="Wingdings" charset="2"/>
              <a:buNone/>
            </a:pPr>
            <a:r>
              <a:rPr lang="en-GB" sz="2300"/>
              <a:t>(</a:t>
            </a:r>
            <a:r>
              <a:rPr lang="en-GB" sz="2300" i="1" dirty="0"/>
              <a:t>T</a:t>
            </a:r>
            <a:r>
              <a:rPr lang="en-GB" sz="2300" dirty="0"/>
              <a:t> 1.3.14.31)</a:t>
            </a:r>
            <a:endParaRPr lang="en-GB" sz="2300" i="1" dirty="0"/>
          </a:p>
        </p:txBody>
      </p:sp>
    </p:spTree>
    <p:extLst>
      <p:ext uri="{BB962C8B-B14F-4D97-AF65-F5344CB8AC3E}">
        <p14:creationId xmlns:p14="http://schemas.microsoft.com/office/powerpoint/2010/main" val="2556888989"/>
      </p:ext>
    </p:extLst>
  </p:cSld>
  <p:clrMapOvr>
    <a:masterClrMapping/>
  </p:clrMapOvr>
  <p:transition spd="med">
    <p:cove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611E1-C897-ECE8-1D31-BE1C14D3394E}"/>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6D4E97E9-BDE2-039A-84AF-5020020B01D3}"/>
              </a:ext>
            </a:extLst>
          </p:cNvPr>
          <p:cNvSpPr>
            <a:spLocks noGrp="1"/>
          </p:cNvSpPr>
          <p:nvPr>
            <p:ph type="sldNum" sz="quarter" idx="10"/>
          </p:nvPr>
        </p:nvSpPr>
        <p:spPr/>
        <p:txBody>
          <a:bodyPr/>
          <a:lstStyle/>
          <a:p>
            <a:fld id="{858AF360-1768-4917-9245-CF9F5DE98ED1}" type="slidenum">
              <a:rPr lang="en-US"/>
              <a:pPr/>
              <a:t>202</a:t>
            </a:fld>
            <a:endParaRPr lang="en-US"/>
          </a:p>
        </p:txBody>
      </p:sp>
      <p:sp>
        <p:nvSpPr>
          <p:cNvPr id="4" name="Slide Number Placeholder 3">
            <a:extLst>
              <a:ext uri="{FF2B5EF4-FFF2-40B4-BE49-F238E27FC236}">
                <a16:creationId xmlns:a16="http://schemas.microsoft.com/office/drawing/2014/main" id="{B63C0CBE-6CC2-7886-C131-F2222CE25ED2}"/>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7FE0CC7-5215-4A64-9CF3-F29550FB2B98}" type="slidenum">
              <a:rPr lang="en-US" sz="1600">
                <a:effectLst>
                  <a:outerShdw blurRad="38100" dist="38100" dir="2700000" algn="tl">
                    <a:srgbClr val="000000"/>
                  </a:outerShdw>
                </a:effectLst>
                <a:ea typeface="ＭＳ Ｐゴシック" charset="-128"/>
              </a:rPr>
              <a:pPr eaLnBrk="1" hangingPunct="1"/>
              <a:t>202</a:t>
            </a:fld>
            <a:endParaRPr lang="en-US" sz="1600">
              <a:effectLst>
                <a:outerShdw blurRad="38100" dist="38100" dir="2700000" algn="tl">
                  <a:srgbClr val="000000"/>
                </a:outerShdw>
              </a:effectLst>
              <a:ea typeface="ＭＳ Ｐゴシック" charset="-128"/>
            </a:endParaRPr>
          </a:p>
        </p:txBody>
      </p:sp>
      <p:sp>
        <p:nvSpPr>
          <p:cNvPr id="922627" name="Rectangle 3">
            <a:extLst>
              <a:ext uri="{FF2B5EF4-FFF2-40B4-BE49-F238E27FC236}">
                <a16:creationId xmlns:a16="http://schemas.microsoft.com/office/drawing/2014/main" id="{2D90E16F-B2BF-903C-833B-94B555680392}"/>
              </a:ext>
            </a:extLst>
          </p:cNvPr>
          <p:cNvSpPr>
            <a:spLocks noGrp="1" noChangeArrowheads="1"/>
          </p:cNvSpPr>
          <p:nvPr>
            <p:ph type="body" idx="4294967295"/>
          </p:nvPr>
        </p:nvSpPr>
        <p:spPr>
          <a:xfrm>
            <a:off x="565212" y="188640"/>
            <a:ext cx="8147248" cy="6300702"/>
          </a:xfrm>
        </p:spPr>
        <p:txBody>
          <a:bodyPr/>
          <a:lstStyle/>
          <a:p>
            <a:pPr marL="400050" lvl="1" indent="0">
              <a:buNone/>
            </a:pPr>
            <a:r>
              <a:rPr lang="en-GB" sz="2400"/>
              <a:t>“</a:t>
            </a:r>
            <a:r>
              <a:rPr lang="en-US" sz="2400"/>
              <a:t>Similar objects are always conjoined with similar.  Of this we have experience.  Suitably to this experience, therefore, we may define a cause to be </a:t>
            </a:r>
            <a:r>
              <a:rPr lang="en-US" sz="2400" i="1">
                <a:solidFill>
                  <a:srgbClr val="FF7C80"/>
                </a:solidFill>
              </a:rPr>
              <a:t>an object, followed by another, and where all the objects, similar to the first, are followed by objects similar to the second</a:t>
            </a:r>
            <a:r>
              <a:rPr lang="en-US" sz="2400"/>
              <a:t>.  Or in other words, </a:t>
            </a:r>
            <a:r>
              <a:rPr lang="en-US" sz="2400" i="1">
                <a:solidFill>
                  <a:srgbClr val="92D050"/>
                </a:solidFill>
              </a:rPr>
              <a:t>where, if the first object had not been, the second never had existed</a:t>
            </a:r>
            <a:r>
              <a:rPr lang="en-US" sz="2400"/>
              <a:t>.  The appearance of a cause always conveys the mind, by a customary transition, to the idea of the effect.  Of this also we have experience.  We may, therefore, suitably to this experience, form another definition of cause; and call it, </a:t>
            </a:r>
            <a:r>
              <a:rPr lang="en-US" sz="2400" i="1">
                <a:solidFill>
                  <a:srgbClr val="FF7C80"/>
                </a:solidFill>
              </a:rPr>
              <a:t>an object followed by another, and whose appearance always conveys the thought to that other</a:t>
            </a:r>
            <a:r>
              <a:rPr lang="en-US" sz="2400"/>
              <a:t>.</a:t>
            </a:r>
            <a:r>
              <a:rPr lang="en-GB" sz="2400">
                <a:solidFill>
                  <a:srgbClr val="FF9999"/>
                </a:solidFill>
              </a:rPr>
              <a:t>’</a:t>
            </a:r>
            <a:r>
              <a:rPr lang="en-GB" sz="2400"/>
              <a:t>”</a:t>
            </a:r>
          </a:p>
          <a:p>
            <a:pPr marL="400050" lvl="1" indent="0" algn="r">
              <a:buNone/>
            </a:pPr>
            <a:r>
              <a:rPr lang="en-GB" sz="2400"/>
              <a:t>(</a:t>
            </a:r>
            <a:r>
              <a:rPr lang="en-GB" sz="2400" i="1"/>
              <a:t>E</a:t>
            </a:r>
            <a:r>
              <a:rPr lang="en-GB" sz="2400"/>
              <a:t> 7.29)</a:t>
            </a:r>
          </a:p>
          <a:p>
            <a:pPr>
              <a:spcBef>
                <a:spcPts val="2400"/>
              </a:spcBef>
            </a:pPr>
            <a:r>
              <a:rPr lang="en-GB" sz="2400"/>
              <a:t>(Note that the green highlighted “in other words” gloss seems to be a mistake – it is </a:t>
            </a:r>
            <a:r>
              <a:rPr lang="en-GB" sz="2400" i="1"/>
              <a:t>not</a:t>
            </a:r>
            <a:r>
              <a:rPr lang="en-GB" sz="2400"/>
              <a:t> saying the same thing!)</a:t>
            </a:r>
            <a:endParaRPr lang="en-GB" sz="2400" dirty="0"/>
          </a:p>
        </p:txBody>
      </p:sp>
    </p:spTree>
    <p:extLst>
      <p:ext uri="{BB962C8B-B14F-4D97-AF65-F5344CB8AC3E}">
        <p14:creationId xmlns:p14="http://schemas.microsoft.com/office/powerpoint/2010/main" val="727109486"/>
      </p:ext>
    </p:extLst>
  </p:cSld>
  <p:clrMapOvr>
    <a:masterClrMapping/>
  </p:clrMapOvr>
  <p:transition spd="med">
    <p:cover/>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78D10-798A-6538-9FC8-22E9F0C5A728}"/>
            </a:ext>
          </a:extLst>
        </p:cNvPr>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D6E91E4A-6FBF-F4FC-A08E-24DF3A6A7E51}"/>
              </a:ext>
            </a:extLst>
          </p:cNvPr>
          <p:cNvSpPr>
            <a:spLocks noGrp="1"/>
          </p:cNvSpPr>
          <p:nvPr>
            <p:ph type="sldNum" sz="quarter" idx="10"/>
          </p:nvPr>
        </p:nvSpPr>
        <p:spPr/>
        <p:txBody>
          <a:bodyPr/>
          <a:lstStyle/>
          <a:p>
            <a:fld id="{1636CBDD-A0B4-4B79-AC05-5C6944D480DE}" type="slidenum">
              <a:rPr lang="en-US"/>
              <a:pPr/>
              <a:t>203</a:t>
            </a:fld>
            <a:endParaRPr lang="en-US"/>
          </a:p>
        </p:txBody>
      </p:sp>
      <p:sp>
        <p:nvSpPr>
          <p:cNvPr id="3" name="Slide Number Placeholder 3">
            <a:extLst>
              <a:ext uri="{FF2B5EF4-FFF2-40B4-BE49-F238E27FC236}">
                <a16:creationId xmlns:a16="http://schemas.microsoft.com/office/drawing/2014/main" id="{4986EEF2-11C2-D8AC-AFBC-8A52E4816698}"/>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04511A2-7B56-4742-B9F3-1FE6FE29CE81}" type="slidenum">
              <a:rPr lang="en-US" sz="1600">
                <a:effectLst>
                  <a:outerShdw blurRad="38100" dist="38100" dir="2700000" algn="tl">
                    <a:srgbClr val="000000"/>
                  </a:outerShdw>
                </a:effectLst>
                <a:ea typeface="ＭＳ Ｐゴシック" charset="-128"/>
              </a:rPr>
              <a:pPr eaLnBrk="1" hangingPunct="1"/>
              <a:t>203</a:t>
            </a:fld>
            <a:endParaRPr lang="en-US" sz="1600">
              <a:effectLst>
                <a:outerShdw blurRad="38100" dist="38100" dir="2700000" algn="tl">
                  <a:srgbClr val="000000"/>
                </a:outerShdw>
              </a:effectLst>
              <a:ea typeface="ＭＳ Ｐゴシック" charset="-128"/>
            </a:endParaRPr>
          </a:p>
        </p:txBody>
      </p:sp>
      <p:sp>
        <p:nvSpPr>
          <p:cNvPr id="653314" name="Rectangle 2">
            <a:extLst>
              <a:ext uri="{FF2B5EF4-FFF2-40B4-BE49-F238E27FC236}">
                <a16:creationId xmlns:a16="http://schemas.microsoft.com/office/drawing/2014/main" id="{B0574CC6-DECB-D010-ECB4-D7147FF98C84}"/>
              </a:ext>
            </a:extLst>
          </p:cNvPr>
          <p:cNvSpPr>
            <a:spLocks noGrp="1" noChangeArrowheads="1"/>
          </p:cNvSpPr>
          <p:nvPr>
            <p:ph type="body" idx="4294967295"/>
          </p:nvPr>
        </p:nvSpPr>
        <p:spPr>
          <a:xfrm>
            <a:off x="359532" y="1160748"/>
            <a:ext cx="8533643" cy="5697252"/>
          </a:xfrm>
        </p:spPr>
        <p:txBody>
          <a:bodyPr/>
          <a:lstStyle/>
          <a:p>
            <a:r>
              <a:rPr lang="en-GB" sz="2600" dirty="0"/>
              <a:t>Hume is clearly aware that our inferences don’t always correspond with genuine constant conjunctions.  So it seems rather unlikely that he intends both definitions to specify necessary and sufficient conditions.</a:t>
            </a:r>
          </a:p>
          <a:p>
            <a:pPr lvl="1">
              <a:spcBef>
                <a:spcPts val="1200"/>
              </a:spcBef>
            </a:pPr>
            <a:r>
              <a:rPr lang="en-GB" sz="2400" dirty="0"/>
              <a:t>His </a:t>
            </a:r>
            <a:r>
              <a:rPr lang="en-GB" sz="2400" dirty="0">
                <a:solidFill>
                  <a:srgbClr val="FF9999"/>
                </a:solidFill>
              </a:rPr>
              <a:t>“genetic” conception of </a:t>
            </a:r>
            <a:r>
              <a:rPr lang="en-GB" sz="2400" i="1" dirty="0">
                <a:solidFill>
                  <a:srgbClr val="FF9999"/>
                </a:solidFill>
              </a:rPr>
              <a:t>meaning</a:t>
            </a:r>
            <a:r>
              <a:rPr lang="en-GB" sz="2400" dirty="0"/>
              <a:t> suggests a different view.  The meaning of causal necessity can only be understood through </a:t>
            </a:r>
            <a:r>
              <a:rPr lang="en-GB" sz="2400"/>
              <a:t>the “impression” </a:t>
            </a:r>
            <a:r>
              <a:rPr lang="en-GB" sz="2400" dirty="0"/>
              <a:t>from which its idea is derived (perhaps most charitably interpreted </a:t>
            </a:r>
            <a:r>
              <a:rPr lang="en-GB" sz="2400"/>
              <a:t>as </a:t>
            </a:r>
            <a:r>
              <a:rPr lang="en-GB" sz="2400" i="1"/>
              <a:t>reflective </a:t>
            </a:r>
            <a:r>
              <a:rPr lang="en-GB" sz="2400" i="1" dirty="0"/>
              <a:t>awareness of our own inferential behaviour</a:t>
            </a:r>
            <a:r>
              <a:rPr lang="en-GB" sz="2400" dirty="0"/>
              <a:t> in response to observed constant conjunctions).</a:t>
            </a:r>
          </a:p>
          <a:p>
            <a:pPr lvl="1">
              <a:spcBef>
                <a:spcPts val="1200"/>
              </a:spcBef>
            </a:pPr>
            <a:r>
              <a:rPr lang="en-GB" sz="2400" dirty="0"/>
              <a:t>The second definition, accordingly, can be seen as specifying a </a:t>
            </a:r>
            <a:r>
              <a:rPr lang="en-GB" sz="2400" dirty="0">
                <a:solidFill>
                  <a:srgbClr val="FF9999"/>
                </a:solidFill>
              </a:rPr>
              <a:t>paradigm case </a:t>
            </a:r>
            <a:r>
              <a:rPr lang="en-GB" sz="2400" dirty="0"/>
              <a:t>in which we experience </a:t>
            </a:r>
            <a:r>
              <a:rPr lang="en-GB" sz="2400"/>
              <a:t>this “impression” </a:t>
            </a:r>
            <a:r>
              <a:rPr lang="en-GB" sz="2400" dirty="0"/>
              <a:t>and thus can acquire the idea.</a:t>
            </a:r>
          </a:p>
        </p:txBody>
      </p:sp>
      <p:sp>
        <p:nvSpPr>
          <p:cNvPr id="5" name="Rectangle 2">
            <a:extLst>
              <a:ext uri="{FF2B5EF4-FFF2-40B4-BE49-F238E27FC236}">
                <a16:creationId xmlns:a16="http://schemas.microsoft.com/office/drawing/2014/main" id="{EB9E9148-5FEE-6AF3-484C-AA1D93A6FC00}"/>
              </a:ext>
            </a:extLst>
          </p:cNvPr>
          <p:cNvSpPr txBox="1">
            <a:spLocks noChangeArrowheads="1"/>
          </p:cNvSpPr>
          <p:nvPr/>
        </p:nvSpPr>
        <p:spPr bwMode="auto">
          <a:xfrm>
            <a:off x="179512" y="188641"/>
            <a:ext cx="8820980" cy="8800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3800" kern="0">
                <a:solidFill>
                  <a:schemeClr val="tx2"/>
                </a:solidFill>
                <a:effectLst>
                  <a:outerShdw blurRad="38100" dist="38100" dir="2700000" algn="tl">
                    <a:srgbClr val="000000"/>
                  </a:outerShdw>
                </a:effectLst>
                <a:latin typeface="+mj-lt"/>
                <a:ea typeface="+mj-ea"/>
                <a:cs typeface="+mj-cs"/>
              </a:rPr>
              <a:t>“But </a:t>
            </a:r>
            <a:r>
              <a:rPr lang="en-GB" sz="3800" kern="0" dirty="0">
                <a:solidFill>
                  <a:schemeClr val="tx2"/>
                </a:solidFill>
                <a:effectLst>
                  <a:outerShdw blurRad="38100" dist="38100" dir="2700000" algn="tl">
                    <a:srgbClr val="000000"/>
                  </a:outerShdw>
                </a:effectLst>
                <a:latin typeface="+mj-lt"/>
                <a:ea typeface="+mj-ea"/>
                <a:cs typeface="+mj-cs"/>
              </a:rPr>
              <a:t>the Definitions Aren’t </a:t>
            </a:r>
            <a:r>
              <a:rPr lang="en-GB" sz="3800" kern="0">
                <a:solidFill>
                  <a:schemeClr val="tx2"/>
                </a:solidFill>
                <a:effectLst>
                  <a:outerShdw blurRad="38100" dist="38100" dir="2700000" algn="tl">
                    <a:srgbClr val="000000"/>
                  </a:outerShdw>
                </a:effectLst>
                <a:latin typeface="+mj-lt"/>
                <a:ea typeface="+mj-ea"/>
                <a:cs typeface="+mj-cs"/>
              </a:rPr>
              <a:t>Coextensive!”</a:t>
            </a:r>
            <a:endParaRPr kumimoji="0" lang="en-GB" sz="38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extLst>
      <p:ext uri="{BB962C8B-B14F-4D97-AF65-F5344CB8AC3E}">
        <p14:creationId xmlns:p14="http://schemas.microsoft.com/office/powerpoint/2010/main" val="1792861698"/>
      </p:ext>
    </p:extLst>
  </p:cSld>
  <p:clrMapOvr>
    <a:masterClrMapping/>
  </p:clrMapOvr>
  <p:transition spd="med">
    <p:cove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AF1EB-7F02-4FDC-ABEF-88A0F4CADDE1}"/>
            </a:ext>
          </a:extLst>
        </p:cNvPr>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0355D69F-5315-900E-5F66-F17A529B1C1C}"/>
              </a:ext>
            </a:extLst>
          </p:cNvPr>
          <p:cNvSpPr>
            <a:spLocks noGrp="1"/>
          </p:cNvSpPr>
          <p:nvPr>
            <p:ph type="sldNum" sz="quarter" idx="10"/>
          </p:nvPr>
        </p:nvSpPr>
        <p:spPr/>
        <p:txBody>
          <a:bodyPr/>
          <a:lstStyle/>
          <a:p>
            <a:fld id="{B48EA685-BBF3-48F0-BE60-24DC52515B71}" type="slidenum">
              <a:rPr lang="en-US"/>
              <a:pPr/>
              <a:t>204</a:t>
            </a:fld>
            <a:endParaRPr lang="en-US"/>
          </a:p>
        </p:txBody>
      </p:sp>
      <p:sp>
        <p:nvSpPr>
          <p:cNvPr id="3" name="Slide Number Placeholder 3">
            <a:extLst>
              <a:ext uri="{FF2B5EF4-FFF2-40B4-BE49-F238E27FC236}">
                <a16:creationId xmlns:a16="http://schemas.microsoft.com/office/drawing/2014/main" id="{023A8344-EB61-3D96-5F75-E637881883F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912EDA9-B130-4F5B-81D8-C6DF8E2FF226}" type="slidenum">
              <a:rPr lang="en-US" sz="1600">
                <a:effectLst>
                  <a:outerShdw blurRad="38100" dist="38100" dir="2700000" algn="tl">
                    <a:srgbClr val="000000"/>
                  </a:outerShdw>
                </a:effectLst>
                <a:ea typeface="ＭＳ Ｐゴシック" charset="-128"/>
              </a:rPr>
              <a:pPr eaLnBrk="1" hangingPunct="1"/>
              <a:t>204</a:t>
            </a:fld>
            <a:endParaRPr lang="en-US" sz="1600">
              <a:effectLst>
                <a:outerShdw blurRad="38100" dist="38100" dir="2700000" algn="tl">
                  <a:srgbClr val="000000"/>
                </a:outerShdw>
              </a:effectLst>
              <a:ea typeface="ＭＳ Ｐゴシック" charset="-128"/>
            </a:endParaRPr>
          </a:p>
        </p:txBody>
      </p:sp>
      <p:sp>
        <p:nvSpPr>
          <p:cNvPr id="656386" name="Rectangle 2">
            <a:extLst>
              <a:ext uri="{FF2B5EF4-FFF2-40B4-BE49-F238E27FC236}">
                <a16:creationId xmlns:a16="http://schemas.microsoft.com/office/drawing/2014/main" id="{C0B0CA48-AC26-3697-6134-4FA6FEFD2FD1}"/>
              </a:ext>
            </a:extLst>
          </p:cNvPr>
          <p:cNvSpPr>
            <a:spLocks noGrp="1" noChangeArrowheads="1"/>
          </p:cNvSpPr>
          <p:nvPr>
            <p:ph type="body" idx="4294967295"/>
          </p:nvPr>
        </p:nvSpPr>
        <p:spPr>
          <a:xfrm>
            <a:off x="610865" y="368660"/>
            <a:ext cx="8173603" cy="6264695"/>
          </a:xfrm>
        </p:spPr>
        <p:txBody>
          <a:bodyPr/>
          <a:lstStyle/>
          <a:p>
            <a:r>
              <a:rPr lang="en-GB" sz="2600" i="1" dirty="0"/>
              <a:t>Having once acquired the idea</a:t>
            </a:r>
            <a:r>
              <a:rPr lang="en-GB" sz="2600" dirty="0"/>
              <a:t>, we need not restrict its application only to the manifest sorts of constant conjunctions that naturally generate it.</a:t>
            </a:r>
          </a:p>
          <a:p>
            <a:pPr>
              <a:spcBef>
                <a:spcPts val="1200"/>
              </a:spcBef>
            </a:pPr>
            <a:r>
              <a:rPr lang="en-GB" sz="2600" dirty="0"/>
              <a:t>Hume clearly thinks that we can – and should – go beyond these natural cases by </a:t>
            </a:r>
            <a:r>
              <a:rPr lang="en-GB" sz="2600" i="1" dirty="0"/>
              <a:t>systematising</a:t>
            </a:r>
            <a:r>
              <a:rPr lang="en-GB" sz="2600" dirty="0"/>
              <a:t> our application of the idea.  For he immediately goes on to propose “Rules by which to judge of causes and effects” (</a:t>
            </a:r>
            <a:r>
              <a:rPr lang="en-GB" sz="2600" i="1" dirty="0"/>
              <a:t>T</a:t>
            </a:r>
            <a:r>
              <a:rPr lang="en-GB" sz="2600" dirty="0"/>
              <a:t> 1.3.15), and he has already advocated:</a:t>
            </a:r>
          </a:p>
          <a:p>
            <a:pPr lvl="1">
              <a:spcBef>
                <a:spcPts val="900"/>
              </a:spcBef>
            </a:pPr>
            <a:r>
              <a:rPr lang="en-GB" sz="2400" dirty="0"/>
              <a:t>Searching for hidden causes (</a:t>
            </a:r>
            <a:r>
              <a:rPr lang="en-GB" sz="2400" i="1" dirty="0"/>
              <a:t>T</a:t>
            </a:r>
            <a:r>
              <a:rPr lang="en-GB" sz="2400" dirty="0"/>
              <a:t> 1.3.12.5);</a:t>
            </a:r>
          </a:p>
          <a:p>
            <a:pPr lvl="1">
              <a:spcBef>
                <a:spcPts val="900"/>
              </a:spcBef>
            </a:pPr>
            <a:r>
              <a:rPr lang="en-GB" sz="2400" dirty="0"/>
              <a:t>Working out high-level general rules (</a:t>
            </a:r>
            <a:r>
              <a:rPr lang="en-GB" sz="2400" i="1" dirty="0"/>
              <a:t>T</a:t>
            </a:r>
            <a:r>
              <a:rPr lang="en-GB" sz="2400" dirty="0"/>
              <a:t> 1.3.13.11-12).</a:t>
            </a:r>
          </a:p>
          <a:p>
            <a:pPr>
              <a:spcBef>
                <a:spcPts val="1200"/>
              </a:spcBef>
            </a:pPr>
            <a:r>
              <a:rPr lang="en-GB" sz="2600" dirty="0"/>
              <a:t>Accordingly the two definitions can be seen as </a:t>
            </a:r>
            <a:r>
              <a:rPr lang="en-GB" sz="2600" i="1" dirty="0"/>
              <a:t>complementary</a:t>
            </a:r>
            <a:r>
              <a:rPr lang="en-GB" sz="2600" dirty="0"/>
              <a:t> rather than conflicting.  </a:t>
            </a:r>
            <a:r>
              <a:rPr lang="en-GB" sz="2600" dirty="0">
                <a:solidFill>
                  <a:srgbClr val="FF9999"/>
                </a:solidFill>
              </a:rPr>
              <a:t>The second definition identifies the relevant idea; the first </a:t>
            </a:r>
            <a:r>
              <a:rPr lang="en-GB" sz="2600" i="1" dirty="0">
                <a:solidFill>
                  <a:srgbClr val="FF9999"/>
                </a:solidFill>
              </a:rPr>
              <a:t>summarises</a:t>
            </a:r>
            <a:r>
              <a:rPr lang="en-GB" sz="2600" dirty="0">
                <a:solidFill>
                  <a:srgbClr val="FF9999"/>
                </a:solidFill>
              </a:rPr>
              <a:t> the criteria for applying it.</a:t>
            </a:r>
            <a:endParaRPr lang="en-GB" sz="2600" dirty="0"/>
          </a:p>
        </p:txBody>
      </p:sp>
    </p:spTree>
    <p:extLst>
      <p:ext uri="{BB962C8B-B14F-4D97-AF65-F5344CB8AC3E}">
        <p14:creationId xmlns:p14="http://schemas.microsoft.com/office/powerpoint/2010/main" val="4141311094"/>
      </p:ext>
    </p:extLst>
  </p:cSld>
  <p:clrMapOvr>
    <a:masterClrMapping/>
  </p:clrMapOvr>
  <p:transition spd="med">
    <p:cove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32EA07D-B03A-4870-A068-4317613DC898}" type="slidenum">
              <a:rPr lang="en-US"/>
              <a:pPr/>
              <a:t>205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F448856-65B9-44E4-BD8B-FDA24C347955}" type="slidenum">
              <a:rPr lang="en-US" sz="1600">
                <a:effectLst>
                  <a:outerShdw blurRad="38100" dist="38100" dir="2700000" algn="tl">
                    <a:srgbClr val="000000"/>
                  </a:outerShdw>
                </a:effectLst>
                <a:ea typeface="ＭＳ Ｐゴシック" charset="-128"/>
              </a:rPr>
              <a:pPr eaLnBrk="1" hangingPunct="1"/>
              <a:t>205</a:t>
            </a:fld>
            <a:endParaRPr lang="en-US" sz="1600">
              <a:effectLst>
                <a:outerShdw blurRad="38100" dist="38100" dir="2700000" algn="tl">
                  <a:srgbClr val="000000"/>
                </a:outerShdw>
              </a:effectLst>
              <a:ea typeface="ＭＳ Ｐゴシック" charset="-128"/>
            </a:endParaRPr>
          </a:p>
        </p:txBody>
      </p:sp>
      <p:sp>
        <p:nvSpPr>
          <p:cNvPr id="586754" name="Rectangle 2"/>
          <p:cNvSpPr>
            <a:spLocks noGrp="1" noChangeArrowheads="1"/>
          </p:cNvSpPr>
          <p:nvPr>
            <p:ph type="title" idx="4294967295"/>
          </p:nvPr>
        </p:nvSpPr>
        <p:spPr>
          <a:xfrm>
            <a:off x="457200" y="44624"/>
            <a:ext cx="8229600" cy="810927"/>
          </a:xfrm>
        </p:spPr>
        <p:txBody>
          <a:bodyPr/>
          <a:lstStyle/>
          <a:p>
            <a:r>
              <a:rPr lang="en-GB"/>
              <a:t>Applying the Definitions</a:t>
            </a:r>
            <a:endParaRPr lang="en-GB" dirty="0"/>
          </a:p>
        </p:txBody>
      </p:sp>
      <p:sp>
        <p:nvSpPr>
          <p:cNvPr id="586755" name="Rectangle 3"/>
          <p:cNvSpPr>
            <a:spLocks noGrp="1" noChangeArrowheads="1"/>
          </p:cNvSpPr>
          <p:nvPr>
            <p:ph type="body" idx="4294967295"/>
          </p:nvPr>
        </p:nvSpPr>
        <p:spPr>
          <a:xfrm>
            <a:off x="359532" y="1052736"/>
            <a:ext cx="8640960" cy="5508910"/>
          </a:xfrm>
        </p:spPr>
        <p:txBody>
          <a:bodyPr/>
          <a:lstStyle/>
          <a:p>
            <a:r>
              <a:rPr lang="en-GB" sz="2700"/>
              <a:t>Hume goes on to draw some important “corollaries” from his definitions, and then his “rules” of </a:t>
            </a:r>
            <a:r>
              <a:rPr lang="en-GB" sz="2700" i="1"/>
              <a:t>T</a:t>
            </a:r>
            <a:r>
              <a:rPr lang="en-GB" sz="2700"/>
              <a:t> 1.3.15.</a:t>
            </a:r>
          </a:p>
          <a:p>
            <a:r>
              <a:rPr lang="en-GB" sz="2700"/>
              <a:t>In later sections, he is </a:t>
            </a:r>
            <a:r>
              <a:rPr lang="en-GB" sz="2700" dirty="0"/>
              <a:t>especially keen to establish causality and necessity in respect of the mind:</a:t>
            </a:r>
          </a:p>
          <a:p>
            <a:pPr lvl="1">
              <a:spcBef>
                <a:spcPts val="1200"/>
              </a:spcBef>
            </a:pPr>
            <a:r>
              <a:rPr lang="en-GB" sz="2500" dirty="0"/>
              <a:t>In principle, matter could be the cause of thought</a:t>
            </a:r>
            <a:br>
              <a:rPr lang="en-GB" sz="2500" dirty="0"/>
            </a:br>
            <a:r>
              <a:rPr lang="en-GB" sz="2500" i="1" dirty="0"/>
              <a:t>(T </a:t>
            </a:r>
            <a:r>
              <a:rPr lang="en-GB" sz="2500" dirty="0"/>
              <a:t>1.4.5,</a:t>
            </a:r>
            <a:r>
              <a:rPr lang="en-GB" sz="2500" i="1" dirty="0"/>
              <a:t> “Of the Immateriality of the Soul”)</a:t>
            </a:r>
          </a:p>
          <a:p>
            <a:pPr lvl="1">
              <a:spcBef>
                <a:spcPts val="1200"/>
              </a:spcBef>
            </a:pPr>
            <a:r>
              <a:rPr lang="en-GB" sz="2500" dirty="0"/>
              <a:t>The “doctrine of necessity” applies as much to the mental world as to the physical world</a:t>
            </a:r>
            <a:br>
              <a:rPr lang="en-GB" sz="2500" dirty="0"/>
            </a:br>
            <a:r>
              <a:rPr lang="en-GB" sz="2500" i="1" dirty="0"/>
              <a:t>(T</a:t>
            </a:r>
            <a:r>
              <a:rPr lang="en-GB" sz="2500" dirty="0"/>
              <a:t> 2.3.1-2 and </a:t>
            </a:r>
            <a:r>
              <a:rPr lang="en-GB" sz="2500" i="1" dirty="0"/>
              <a:t>E</a:t>
            </a:r>
            <a:r>
              <a:rPr lang="en-GB" sz="2500" dirty="0"/>
              <a:t> 8</a:t>
            </a:r>
            <a:r>
              <a:rPr lang="en-GB" sz="2500" i="1" dirty="0"/>
              <a:t> “Of Liberty and Necessity”)</a:t>
            </a:r>
          </a:p>
          <a:p>
            <a:pPr>
              <a:spcBef>
                <a:spcPts val="1200"/>
              </a:spcBef>
            </a:pPr>
            <a:r>
              <a:rPr lang="en-GB" sz="2700" i="1" dirty="0">
                <a:solidFill>
                  <a:srgbClr val="FF9999"/>
                </a:solidFill>
              </a:rPr>
              <a:t>Both turn on the claim that there is nothing to causal necessity beyond the </a:t>
            </a:r>
            <a:r>
              <a:rPr lang="en-GB" sz="2700" i="1">
                <a:solidFill>
                  <a:srgbClr val="FF9999"/>
                </a:solidFill>
              </a:rPr>
              <a:t>two definitions</a:t>
            </a:r>
            <a:r>
              <a:rPr lang="en-GB" sz="2700"/>
              <a:t> (thus refuting the once-fashionable “New Hume” interpretation).</a:t>
            </a:r>
            <a:endParaRPr lang="en-GB" sz="2700" dirty="0"/>
          </a:p>
        </p:txBody>
      </p:sp>
    </p:spTree>
    <p:extLst>
      <p:ext uri="{BB962C8B-B14F-4D97-AF65-F5344CB8AC3E}">
        <p14:creationId xmlns:p14="http://schemas.microsoft.com/office/powerpoint/2010/main" val="2279319031"/>
      </p:ext>
    </p:extLst>
  </p:cSld>
  <p:clrMapOvr>
    <a:masterClrMapping/>
  </p:clrMapOvr>
  <p:transition spd="med">
    <p:cover/>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1E5BA36-311F-4485-9A7E-CF60AB50C6D9}" type="slidenum">
              <a:rPr lang="en-US"/>
              <a:pPr/>
              <a:t>206</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4128452-0E62-4B31-AAAD-91BF32339F8C}" type="slidenum">
              <a:rPr lang="en-US" sz="1600">
                <a:effectLst>
                  <a:outerShdw blurRad="38100" dist="38100" dir="2700000" algn="tl">
                    <a:srgbClr val="000000"/>
                  </a:outerShdw>
                </a:effectLst>
                <a:ea typeface="ＭＳ Ｐゴシック" charset="-128"/>
              </a:rPr>
              <a:pPr eaLnBrk="1" hangingPunct="1"/>
              <a:t>206</a:t>
            </a:fld>
            <a:endParaRPr lang="en-US" sz="1600">
              <a:effectLst>
                <a:outerShdw blurRad="38100" dist="38100" dir="2700000" algn="tl">
                  <a:srgbClr val="000000"/>
                </a:outerShdw>
              </a:effectLst>
              <a:ea typeface="ＭＳ Ｐゴシック" charset="-128"/>
            </a:endParaRPr>
          </a:p>
        </p:txBody>
      </p:sp>
      <p:sp>
        <p:nvSpPr>
          <p:cNvPr id="926722" name="Rectangle 2"/>
          <p:cNvSpPr>
            <a:spLocks noGrp="1" noChangeArrowheads="1"/>
          </p:cNvSpPr>
          <p:nvPr>
            <p:ph type="title" idx="4294967295"/>
          </p:nvPr>
        </p:nvSpPr>
        <p:spPr>
          <a:xfrm>
            <a:off x="457200" y="152636"/>
            <a:ext cx="8229600" cy="846931"/>
          </a:xfrm>
        </p:spPr>
        <p:txBody>
          <a:bodyPr/>
          <a:lstStyle/>
          <a:p>
            <a:r>
              <a:rPr lang="en-GB" dirty="0"/>
              <a:t>Corollaries of the Definitions</a:t>
            </a:r>
          </a:p>
        </p:txBody>
      </p:sp>
      <p:sp>
        <p:nvSpPr>
          <p:cNvPr id="926723" name="Rectangle 3"/>
          <p:cNvSpPr>
            <a:spLocks noGrp="1" noChangeArrowheads="1"/>
          </p:cNvSpPr>
          <p:nvPr>
            <p:ph type="body" idx="4294967295"/>
          </p:nvPr>
        </p:nvSpPr>
        <p:spPr>
          <a:xfrm>
            <a:off x="539552" y="1124744"/>
            <a:ext cx="8352928" cy="5400600"/>
          </a:xfrm>
        </p:spPr>
        <p:txBody>
          <a:bodyPr/>
          <a:lstStyle/>
          <a:p>
            <a:r>
              <a:rPr lang="en-GB" sz="2400" dirty="0"/>
              <a:t>“All causes are of the same kind …  For the same reason we must reject the distinction betwixt </a:t>
            </a:r>
            <a:r>
              <a:rPr lang="en-GB" sz="2400" i="1" dirty="0"/>
              <a:t>cause</a:t>
            </a:r>
            <a:r>
              <a:rPr lang="en-GB" sz="2400" dirty="0"/>
              <a:t> and </a:t>
            </a:r>
            <a:r>
              <a:rPr lang="en-GB" sz="2400" i="1" dirty="0"/>
              <a:t>occasion</a:t>
            </a:r>
            <a:r>
              <a:rPr lang="en-GB" sz="2400" dirty="0"/>
              <a:t> …   If constant conjunction be </a:t>
            </a:r>
            <a:r>
              <a:rPr lang="en-GB" sz="2400" dirty="0" err="1"/>
              <a:t>imply’d</a:t>
            </a:r>
            <a:r>
              <a:rPr lang="en-GB" sz="2400" dirty="0"/>
              <a:t> in what we call occasion, ’tis a real cause.  If not, ’tis no relation at all …”  (</a:t>
            </a:r>
            <a:r>
              <a:rPr lang="en-GB" sz="2400" i="1" dirty="0"/>
              <a:t>T</a:t>
            </a:r>
            <a:r>
              <a:rPr lang="en-GB" sz="2400" dirty="0"/>
              <a:t> 1.3.14.32)  </a:t>
            </a:r>
            <a:r>
              <a:rPr lang="en-GB" sz="2400" i="1" dirty="0"/>
              <a:t>So what Nicolas Malebranche thought of as mere occasional causes are real causes.</a:t>
            </a:r>
            <a:endParaRPr lang="en-GB" sz="2400" dirty="0"/>
          </a:p>
          <a:p>
            <a:r>
              <a:rPr lang="en-GB" sz="2400" dirty="0"/>
              <a:t>“there is but one kind of </a:t>
            </a:r>
            <a:r>
              <a:rPr lang="en-GB" sz="2400" i="1" dirty="0"/>
              <a:t>necessity</a:t>
            </a:r>
            <a:r>
              <a:rPr lang="en-GB" sz="2400" dirty="0"/>
              <a:t> … and … the common distinction betwixt </a:t>
            </a:r>
            <a:r>
              <a:rPr lang="en-GB" sz="2400" i="1" dirty="0"/>
              <a:t>moral</a:t>
            </a:r>
            <a:r>
              <a:rPr lang="en-GB" sz="2400" dirty="0"/>
              <a:t> and </a:t>
            </a:r>
            <a:r>
              <a:rPr lang="en-GB" sz="2400" i="1" dirty="0"/>
              <a:t>physical</a:t>
            </a:r>
            <a:r>
              <a:rPr lang="en-GB" sz="2400" dirty="0"/>
              <a:t> necessity is without any foundation in nature.”  (</a:t>
            </a:r>
            <a:r>
              <a:rPr lang="en-GB" sz="2400" i="1" dirty="0"/>
              <a:t>T</a:t>
            </a:r>
            <a:r>
              <a:rPr lang="en-GB" sz="2400" dirty="0"/>
              <a:t> 1.3.14.33)  </a:t>
            </a:r>
            <a:r>
              <a:rPr lang="en-GB" sz="2400" i="1" dirty="0"/>
              <a:t>So Samuel Clarke is refuted with regard to liberty and necessity.</a:t>
            </a:r>
            <a:endParaRPr lang="en-GB" sz="2400" dirty="0"/>
          </a:p>
          <a:p>
            <a:r>
              <a:rPr lang="en-GB" sz="2400" dirty="0"/>
              <a:t>It is now easy to see why the Causal Maxim of </a:t>
            </a:r>
            <a:r>
              <a:rPr lang="en-GB" sz="2400" i="1" dirty="0"/>
              <a:t>T</a:t>
            </a:r>
            <a:r>
              <a:rPr lang="en-GB" sz="2400" dirty="0"/>
              <a:t> 1.3.3 is not intuitively or demonstratively certain.  (</a:t>
            </a:r>
            <a:r>
              <a:rPr lang="en-GB" sz="2400" i="1" dirty="0"/>
              <a:t>T</a:t>
            </a:r>
            <a:r>
              <a:rPr lang="en-GB" sz="2400" dirty="0"/>
              <a:t> 1.3.14.35)</a:t>
            </a:r>
          </a:p>
          <a:p>
            <a:r>
              <a:rPr lang="en-GB" sz="2400" dirty="0"/>
              <a:t>“we can never have reason to believe that any object exists, of which we cannot form an idea.”  (</a:t>
            </a:r>
            <a:r>
              <a:rPr lang="en-GB" sz="2400" i="1" dirty="0"/>
              <a:t>T</a:t>
            </a:r>
            <a:r>
              <a:rPr lang="en-GB" sz="2400" dirty="0"/>
              <a:t> 1.3.14.36)</a:t>
            </a:r>
          </a:p>
          <a:p>
            <a:endParaRPr lang="en-GB" sz="2400" dirty="0"/>
          </a:p>
        </p:txBody>
      </p:sp>
    </p:spTree>
    <p:extLst>
      <p:ext uri="{BB962C8B-B14F-4D97-AF65-F5344CB8AC3E}">
        <p14:creationId xmlns:p14="http://schemas.microsoft.com/office/powerpoint/2010/main" val="3668022618"/>
      </p:ext>
    </p:extLst>
  </p:cSld>
  <p:clrMapOvr>
    <a:masterClrMapping/>
  </p:clrMapOvr>
  <p:transition spd="med">
    <p:cove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73A21-BA83-7B51-969B-CFB1C413142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259D1-E2E8-54EE-6A1C-DF23F2842B44}"/>
              </a:ext>
            </a:extLst>
          </p:cNvPr>
          <p:cNvSpPr>
            <a:spLocks noGrp="1"/>
          </p:cNvSpPr>
          <p:nvPr>
            <p:ph idx="1"/>
          </p:nvPr>
        </p:nvSpPr>
        <p:spPr>
          <a:xfrm>
            <a:off x="179512" y="1268760"/>
            <a:ext cx="8784975" cy="5364596"/>
          </a:xfrm>
        </p:spPr>
        <p:txBody>
          <a:bodyPr/>
          <a:lstStyle/>
          <a:p>
            <a:pPr lvl="0"/>
            <a:r>
              <a:rPr lang="en-GB" sz="2600">
                <a:effectLst/>
              </a:rPr>
              <a:t>In his discussions “Of Liberty and Necessity”, in both the </a:t>
            </a:r>
            <a:r>
              <a:rPr lang="en-GB" sz="2600" i="1">
                <a:effectLst/>
              </a:rPr>
              <a:t>Treatise </a:t>
            </a:r>
            <a:r>
              <a:rPr lang="en-GB" sz="2600">
                <a:effectLst/>
              </a:rPr>
              <a:t>and </a:t>
            </a:r>
            <a:r>
              <a:rPr lang="en-GB" sz="2600" i="1">
                <a:effectLst/>
              </a:rPr>
              <a:t>Enquiry</a:t>
            </a:r>
            <a:r>
              <a:rPr lang="en-GB" sz="2600">
                <a:effectLst/>
              </a:rPr>
              <a:t>, Hume gives two definitions of necessity, parallel to the earlier definitions of cause:</a:t>
            </a:r>
          </a:p>
          <a:p>
            <a:pPr lvl="1">
              <a:spcBef>
                <a:spcPts val="1200"/>
              </a:spcBef>
              <a:buFont typeface="Arial" panose="020B0604020202020204" pitchFamily="34" charset="0"/>
              <a:buChar char=" "/>
            </a:pPr>
            <a:r>
              <a:rPr lang="en-GB" sz="2400">
                <a:effectLst/>
              </a:rPr>
              <a:t>“Necessity </a:t>
            </a:r>
            <a:r>
              <a:rPr lang="en-GB" sz="2400" dirty="0">
                <a:effectLst/>
              </a:rPr>
              <a:t>may be defined two ways, conformably to the two definitions of </a:t>
            </a:r>
            <a:r>
              <a:rPr lang="en-GB" sz="2400" i="1" dirty="0">
                <a:effectLst/>
              </a:rPr>
              <a:t>cause</a:t>
            </a:r>
            <a:r>
              <a:rPr lang="en-GB" sz="2400" dirty="0">
                <a:effectLst/>
              </a:rPr>
              <a:t>, of which it makes an essential part.  It consists either in the constant conjunction of like objects, or in the inference of the understanding from one object to another.”  (</a:t>
            </a:r>
            <a:r>
              <a:rPr lang="en-GB" sz="2400" i="1" dirty="0">
                <a:effectLst/>
              </a:rPr>
              <a:t>E</a:t>
            </a:r>
            <a:r>
              <a:rPr lang="en-GB" sz="2400" dirty="0">
                <a:effectLst/>
              </a:rPr>
              <a:t> 8.27; </a:t>
            </a:r>
            <a:r>
              <a:rPr lang="en-GB" sz="2400" i="1" dirty="0">
                <a:effectLst/>
              </a:rPr>
              <a:t>T</a:t>
            </a:r>
            <a:r>
              <a:rPr lang="en-GB" sz="2400" dirty="0">
                <a:effectLst/>
              </a:rPr>
              <a:t> 2.3.2.4 is very similar)</a:t>
            </a:r>
          </a:p>
          <a:p>
            <a:pPr>
              <a:spcBef>
                <a:spcPts val="1800"/>
              </a:spcBef>
            </a:pPr>
            <a:r>
              <a:rPr lang="en-GB" sz="2600">
                <a:effectLst/>
              </a:rPr>
              <a:t>In Hume’s </a:t>
            </a:r>
            <a:r>
              <a:rPr lang="en-GB" sz="2600" dirty="0">
                <a:effectLst/>
              </a:rPr>
              <a:t>index to </a:t>
            </a:r>
            <a:r>
              <a:rPr lang="en-GB" sz="2600" i="1" dirty="0">
                <a:effectLst/>
              </a:rPr>
              <a:t>Essays and Treatises on </a:t>
            </a:r>
            <a:r>
              <a:rPr lang="en-GB" sz="2600" i="1">
                <a:effectLst/>
              </a:rPr>
              <a:t>Several Subjects</a:t>
            </a:r>
            <a:r>
              <a:rPr lang="en-GB" sz="2600">
                <a:effectLst/>
              </a:rPr>
              <a:t> (which includes the two </a:t>
            </a:r>
            <a:r>
              <a:rPr lang="en-GB" sz="2600" i="1">
                <a:effectLst/>
              </a:rPr>
              <a:t>Enquiries</a:t>
            </a:r>
            <a:r>
              <a:rPr lang="en-GB" sz="2600">
                <a:effectLst/>
              </a:rPr>
              <a:t>) </a:t>
            </a:r>
            <a:r>
              <a:rPr lang="en-GB" sz="2600" dirty="0">
                <a:effectLst/>
              </a:rPr>
              <a:t>“</a:t>
            </a:r>
            <a:r>
              <a:rPr lang="en-GB" sz="2600" cap="small" dirty="0">
                <a:effectLst/>
              </a:rPr>
              <a:t>Cause</a:t>
            </a:r>
            <a:r>
              <a:rPr lang="en-GB" sz="2600" dirty="0">
                <a:effectLst/>
              </a:rPr>
              <a:t> and </a:t>
            </a:r>
            <a:r>
              <a:rPr lang="en-GB" sz="2600" cap="small" dirty="0">
                <a:effectLst/>
              </a:rPr>
              <a:t>Effect</a:t>
            </a:r>
            <a:r>
              <a:rPr lang="en-GB" sz="2600" dirty="0">
                <a:effectLst/>
              </a:rPr>
              <a:t> ... Its Definition” refers to </a:t>
            </a:r>
            <a:r>
              <a:rPr lang="en-GB" sz="2600" i="1" dirty="0">
                <a:effectLst/>
              </a:rPr>
              <a:t>E</a:t>
            </a:r>
            <a:r>
              <a:rPr lang="en-GB" sz="2600" dirty="0">
                <a:effectLst/>
              </a:rPr>
              <a:t> 7.29 and 8.25 n. 19; “</a:t>
            </a:r>
            <a:r>
              <a:rPr lang="en-GB" sz="2600" cap="small" dirty="0">
                <a:effectLst/>
              </a:rPr>
              <a:t>Necessity</a:t>
            </a:r>
            <a:r>
              <a:rPr lang="en-GB" sz="2600" dirty="0">
                <a:effectLst/>
              </a:rPr>
              <a:t>, its definition” refers to </a:t>
            </a:r>
            <a:r>
              <a:rPr lang="en-GB" sz="2600" i="1" dirty="0">
                <a:effectLst/>
              </a:rPr>
              <a:t>E</a:t>
            </a:r>
            <a:r>
              <a:rPr lang="en-GB" sz="2600" dirty="0">
                <a:effectLst/>
              </a:rPr>
              <a:t> 8.5 and 8.27.</a:t>
            </a:r>
            <a:endParaRPr lang="en-GB" sz="2600" dirty="0"/>
          </a:p>
        </p:txBody>
      </p:sp>
      <p:sp>
        <p:nvSpPr>
          <p:cNvPr id="4" name="Slide Number Placeholder 3">
            <a:extLst>
              <a:ext uri="{FF2B5EF4-FFF2-40B4-BE49-F238E27FC236}">
                <a16:creationId xmlns:a16="http://schemas.microsoft.com/office/drawing/2014/main" id="{FAD7ACF8-99AA-C963-4BA1-B9EC500B48F4}"/>
              </a:ext>
            </a:extLst>
          </p:cNvPr>
          <p:cNvSpPr>
            <a:spLocks noGrp="1"/>
          </p:cNvSpPr>
          <p:nvPr>
            <p:ph type="sldNum" sz="quarter" idx="10"/>
          </p:nvPr>
        </p:nvSpPr>
        <p:spPr/>
        <p:txBody>
          <a:bodyPr/>
          <a:lstStyle/>
          <a:p>
            <a:fld id="{A10A50DE-8775-498A-B5F5-974B635EB245}" type="slidenum">
              <a:rPr lang="en-US" smtClean="0"/>
              <a:pPr/>
              <a:t>207</a:t>
            </a:fld>
            <a:endParaRPr lang="en-US"/>
          </a:p>
        </p:txBody>
      </p:sp>
      <p:sp>
        <p:nvSpPr>
          <p:cNvPr id="5" name="Title 1">
            <a:extLst>
              <a:ext uri="{FF2B5EF4-FFF2-40B4-BE49-F238E27FC236}">
                <a16:creationId xmlns:a16="http://schemas.microsoft.com/office/drawing/2014/main" id="{32CA6499-7C79-D1D9-7BD5-A7432378B13D}"/>
              </a:ext>
            </a:extLst>
          </p:cNvPr>
          <p:cNvSpPr>
            <a:spLocks noGrp="1"/>
          </p:cNvSpPr>
          <p:nvPr>
            <p:ph type="title"/>
          </p:nvPr>
        </p:nvSpPr>
        <p:spPr>
          <a:xfrm>
            <a:off x="179512" y="152636"/>
            <a:ext cx="8784976" cy="828092"/>
          </a:xfrm>
        </p:spPr>
        <p:txBody>
          <a:bodyPr/>
          <a:lstStyle/>
          <a:p>
            <a:r>
              <a:rPr lang="en-GB"/>
              <a:t>The Two Definitions </a:t>
            </a:r>
            <a:r>
              <a:rPr lang="en-GB" dirty="0"/>
              <a:t>of Necessity</a:t>
            </a:r>
          </a:p>
        </p:txBody>
      </p:sp>
    </p:spTree>
    <p:extLst>
      <p:ext uri="{BB962C8B-B14F-4D97-AF65-F5344CB8AC3E}">
        <p14:creationId xmlns:p14="http://schemas.microsoft.com/office/powerpoint/2010/main" val="2003400077"/>
      </p:ext>
    </p:extLst>
  </p:cSld>
  <p:clrMapOvr>
    <a:masterClrMapping/>
  </p:clrMapOvr>
  <p:transition spd="med">
    <p:cove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24744"/>
            <a:ext cx="8532948" cy="5436604"/>
          </a:xfrm>
        </p:spPr>
        <p:txBody>
          <a:bodyPr/>
          <a:lstStyle/>
          <a:p>
            <a:r>
              <a:rPr lang="en-GB" sz="2700"/>
              <a:t>Hume’s first definition of cause and his first definition of necessity define both of these in terms of constant conjunction – an </a:t>
            </a:r>
            <a:r>
              <a:rPr lang="en-GB" sz="2700" i="1">
                <a:solidFill>
                  <a:srgbClr val="FF7C80"/>
                </a:solidFill>
              </a:rPr>
              <a:t>objective</a:t>
            </a:r>
            <a:r>
              <a:rPr lang="en-GB" sz="2700"/>
              <a:t> matter which is not merely “in the mind”.  But what about all those famous subjectivist passages from </a:t>
            </a:r>
            <a:r>
              <a:rPr lang="en-GB" sz="2700" i="1"/>
              <a:t>T</a:t>
            </a:r>
            <a:r>
              <a:rPr lang="en-GB" sz="2700"/>
              <a:t> 1.3.14.19-28?</a:t>
            </a:r>
          </a:p>
          <a:p>
            <a:pPr>
              <a:spcBef>
                <a:spcPts val="1800"/>
              </a:spcBef>
            </a:pPr>
            <a:r>
              <a:rPr lang="en-GB" sz="2700"/>
              <a:t>Hume seems to have decided (correctly) that they were a serious mistake!  For </a:t>
            </a:r>
            <a:r>
              <a:rPr lang="en-GB" sz="2700" dirty="0"/>
              <a:t>the </a:t>
            </a:r>
            <a:r>
              <a:rPr lang="en-GB" sz="2700" i="1"/>
              <a:t>Enquiry</a:t>
            </a:r>
            <a:r>
              <a:rPr lang="en-GB" sz="2700"/>
              <a:t> contains only two passages seeming to suggest that causal </a:t>
            </a:r>
            <a:r>
              <a:rPr lang="en-GB" sz="2700" dirty="0"/>
              <a:t>necessity </a:t>
            </a:r>
            <a:r>
              <a:rPr lang="en-GB" sz="2700"/>
              <a:t>is subjective, and neither really does so.</a:t>
            </a:r>
          </a:p>
          <a:p>
            <a:pPr lvl="1">
              <a:spcBef>
                <a:spcPts val="1200"/>
              </a:spcBef>
            </a:pPr>
            <a:r>
              <a:rPr lang="en-GB" sz="2300"/>
              <a:t>These are shown on the next two slides, with the appar-ently subjectivist parts highlighted.  The underlined parts explain why the subjectivism is </a:t>
            </a:r>
            <a:r>
              <a:rPr lang="en-GB" sz="2300" i="1"/>
              <a:t>merely</a:t>
            </a:r>
            <a:r>
              <a:rPr lang="en-GB" sz="2300"/>
              <a:t> apparent. </a:t>
            </a:r>
            <a:endParaRPr lang="en-GB" sz="2300" dirty="0"/>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208</a:t>
            </a:fld>
            <a:endParaRPr lang="en-US" dirty="0"/>
          </a:p>
        </p:txBody>
      </p:sp>
      <p:sp>
        <p:nvSpPr>
          <p:cNvPr id="5" name="Title 1"/>
          <p:cNvSpPr>
            <a:spLocks noGrp="1"/>
          </p:cNvSpPr>
          <p:nvPr>
            <p:ph type="title"/>
          </p:nvPr>
        </p:nvSpPr>
        <p:spPr>
          <a:xfrm>
            <a:off x="143508" y="241809"/>
            <a:ext cx="8881620" cy="630907"/>
          </a:xfrm>
        </p:spPr>
        <p:txBody>
          <a:bodyPr/>
          <a:lstStyle/>
          <a:p>
            <a:r>
              <a:rPr lang="en-GB" sz="4000"/>
              <a:t>Where is the Notorious Subjectivism?</a:t>
            </a:r>
            <a:endParaRPr lang="en-GB" sz="4000" dirty="0"/>
          </a:p>
        </p:txBody>
      </p:sp>
    </p:spTree>
    <p:extLst>
      <p:ext uri="{BB962C8B-B14F-4D97-AF65-F5344CB8AC3E}">
        <p14:creationId xmlns:p14="http://schemas.microsoft.com/office/powerpoint/2010/main" val="2284778634"/>
      </p:ext>
    </p:extLst>
  </p:cSld>
  <p:clrMapOvr>
    <a:masterClrMapping/>
  </p:clrMapOvr>
  <p:transition spd="med">
    <p:cove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40668"/>
            <a:ext cx="8748464" cy="6228692"/>
          </a:xfrm>
        </p:spPr>
        <p:txBody>
          <a:bodyPr/>
          <a:lstStyle/>
          <a:p>
            <a:pPr marL="914400" lvl="1" indent="-457200">
              <a:buClr>
                <a:srgbClr val="00B0F0"/>
              </a:buClr>
              <a:buFont typeface="+mj-lt"/>
              <a:buAutoNum type="alphaLcParenR"/>
            </a:pPr>
            <a:r>
              <a:rPr lang="en-GB" sz="2400" i="1" dirty="0"/>
              <a:t>E</a:t>
            </a:r>
            <a:r>
              <a:rPr lang="en-GB" sz="2400" dirty="0"/>
              <a:t> 8.22 n. 18 is in a footnote largely copied verbatim from </a:t>
            </a:r>
            <a:br>
              <a:rPr lang="en-GB" sz="2400" dirty="0"/>
            </a:br>
            <a:r>
              <a:rPr lang="en-GB" sz="2400" i="1" dirty="0"/>
              <a:t>T</a:t>
            </a:r>
            <a:r>
              <a:rPr lang="en-GB" sz="2400" dirty="0"/>
              <a:t> 2.3.2.2, which aims to explain “the prevalence of the doctrine of liberty”.  And it clearly describes necessity in terms of </a:t>
            </a:r>
            <a:r>
              <a:rPr lang="en-GB" sz="2400" i="1" dirty="0"/>
              <a:t>potential</a:t>
            </a:r>
            <a:r>
              <a:rPr lang="en-GB" sz="2400" dirty="0"/>
              <a:t> (not </a:t>
            </a:r>
            <a:r>
              <a:rPr lang="en-GB" sz="2400" i="1" dirty="0"/>
              <a:t>actual</a:t>
            </a:r>
            <a:r>
              <a:rPr lang="en-GB" sz="2400" dirty="0"/>
              <a:t>) inference:</a:t>
            </a:r>
          </a:p>
          <a:p>
            <a:pPr marL="1200150" lvl="2" indent="-342900">
              <a:spcBef>
                <a:spcPts val="1200"/>
              </a:spcBef>
              <a:buClr>
                <a:srgbClr val="00B0F0"/>
              </a:buClr>
              <a:buFont typeface="Arial" panose="020B0604020202020204" pitchFamily="34" charset="0"/>
              <a:buChar char=" "/>
            </a:pPr>
            <a:r>
              <a:rPr lang="en-US" sz="2200" dirty="0">
                <a:effectLst/>
              </a:rPr>
              <a:t>“…  </a:t>
            </a:r>
            <a:r>
              <a:rPr lang="en-US" sz="2200" dirty="0">
                <a:solidFill>
                  <a:srgbClr val="FF7C80"/>
                </a:solidFill>
                <a:effectLst/>
              </a:rPr>
              <a:t>The necessity of any action, whether of matter or of mind, is not, properly speaking, a quality in the agent, but in any thinking or intelligent being, </a:t>
            </a:r>
            <a:r>
              <a:rPr lang="en-US" sz="2200" u="sng" dirty="0">
                <a:solidFill>
                  <a:srgbClr val="FF7C80"/>
                </a:solidFill>
                <a:effectLst/>
              </a:rPr>
              <a:t>who may</a:t>
            </a:r>
            <a:r>
              <a:rPr lang="en-US" sz="2200" dirty="0">
                <a:solidFill>
                  <a:srgbClr val="FF7C80"/>
                </a:solidFill>
                <a:effectLst/>
              </a:rPr>
              <a:t> consider the action; and it consists chiefly in the determination of his thoughts to infer the existence of that action from some preceding objects; </a:t>
            </a:r>
            <a:r>
              <a:rPr lang="en-US" sz="2200" dirty="0">
                <a:effectLst/>
              </a:rPr>
              <a:t>…  however we may imagine we feel a liberty within ourselves, </a:t>
            </a:r>
            <a:r>
              <a:rPr lang="en-US" sz="2200" u="sng" dirty="0">
                <a:effectLst/>
              </a:rPr>
              <a:t>a spectator can commonly infer our actions from our motives and character; and even where he cannot, he concludes in general, that he might, were he perfectly acquainted with every circumstance of our situation and temper, and the most secret springs of our complexion and disposition. Now this is the very essence of necessity</a:t>
            </a:r>
            <a:r>
              <a:rPr lang="en-US" sz="2200" dirty="0">
                <a:effectLst/>
              </a:rPr>
              <a:t>, according to the foregoing doctrine.”</a:t>
            </a:r>
            <a:endParaRPr lang="en-GB" sz="2200" dirty="0"/>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209</a:t>
            </a:fld>
            <a:endParaRPr lang="en-US"/>
          </a:p>
        </p:txBody>
      </p:sp>
    </p:spTree>
    <p:extLst>
      <p:ext uri="{BB962C8B-B14F-4D97-AF65-F5344CB8AC3E}">
        <p14:creationId xmlns:p14="http://schemas.microsoft.com/office/powerpoint/2010/main" val="4035867398"/>
      </p:ext>
    </p:extLst>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p:txBody>
          <a:bodyPr/>
          <a:lstStyle/>
          <a:p>
            <a:r>
              <a:rPr lang="en-US" sz="4000"/>
              <a:t>Hume’s Conceptual Empiricism:</a:t>
            </a:r>
            <a:br>
              <a:rPr lang="en-US" sz="4000"/>
            </a:br>
            <a:r>
              <a:rPr lang="en-US" sz="4000"/>
              <a:t>A First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539552" y="1916832"/>
            <a:ext cx="8136904" cy="4716524"/>
          </a:xfrm>
        </p:spPr>
        <p:txBody>
          <a:bodyPr/>
          <a:lstStyle/>
          <a:p>
            <a:r>
              <a:rPr lang="en-US" sz="3000"/>
              <a:t>To a first approximation, Hume’s conceptual empiricism is the claim </a:t>
            </a:r>
            <a:r>
              <a:rPr lang="en-US" sz="3000" i="1">
                <a:solidFill>
                  <a:srgbClr val="FF7C80"/>
                </a:solidFill>
              </a:rPr>
              <a:t>that all of our ideas</a:t>
            </a:r>
            <a:r>
              <a:rPr lang="en-US" sz="3000">
                <a:solidFill>
                  <a:srgbClr val="FF7C80"/>
                </a:solidFill>
              </a:rPr>
              <a:t> </a:t>
            </a:r>
            <a:r>
              <a:rPr lang="en-US" sz="3000"/>
              <a:t>(i.e. thoughts)</a:t>
            </a:r>
            <a:r>
              <a:rPr lang="en-US" sz="3000" i="1"/>
              <a:t> </a:t>
            </a:r>
            <a:r>
              <a:rPr lang="en-US" sz="3000" i="1">
                <a:solidFill>
                  <a:srgbClr val="FF7C80"/>
                </a:solidFill>
              </a:rPr>
              <a:t>are derived from impressions</a:t>
            </a:r>
            <a:r>
              <a:rPr lang="en-US" sz="3000">
                <a:solidFill>
                  <a:srgbClr val="FF7C80"/>
                </a:solidFill>
              </a:rPr>
              <a:t> </a:t>
            </a:r>
            <a:r>
              <a:rPr lang="en-US" sz="3000"/>
              <a:t>(i.e. sensations or feelings).</a:t>
            </a:r>
          </a:p>
          <a:p>
            <a:pPr>
              <a:spcBef>
                <a:spcPts val="1200"/>
              </a:spcBef>
            </a:pPr>
            <a:r>
              <a:rPr lang="en-US" sz="3000"/>
              <a:t>But Hume takes conceptual empiricism more strictly than Locke, insisting (again to a first approximation) </a:t>
            </a:r>
            <a:r>
              <a:rPr lang="en-US" sz="3000" i="1">
                <a:solidFill>
                  <a:srgbClr val="FF7C80"/>
                </a:solidFill>
              </a:rPr>
              <a:t>that all of our ideas are </a:t>
            </a:r>
            <a:r>
              <a:rPr lang="en-US" sz="3000" i="1" u="sng">
                <a:solidFill>
                  <a:srgbClr val="FF7C80"/>
                </a:solidFill>
              </a:rPr>
              <a:t>copies</a:t>
            </a:r>
            <a:r>
              <a:rPr lang="en-US" sz="3000" i="1">
                <a:solidFill>
                  <a:srgbClr val="FF7C80"/>
                </a:solidFill>
              </a:rPr>
              <a:t> of impressions, which almost exactly resemble the corresponding impressions</a:t>
            </a:r>
            <a:r>
              <a:rPr lang="en-US" sz="3000"/>
              <a:t>.</a:t>
            </a:r>
            <a:endParaRPr lang="en-GB" sz="30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21</a:t>
            </a:fld>
            <a:endParaRPr lang="en-US"/>
          </a:p>
        </p:txBody>
      </p:sp>
    </p:spTree>
    <p:extLst>
      <p:ext uri="{BB962C8B-B14F-4D97-AF65-F5344CB8AC3E}">
        <p14:creationId xmlns:p14="http://schemas.microsoft.com/office/powerpoint/2010/main" val="178780952"/>
      </p:ext>
    </p:extLst>
  </p:cSld>
  <p:clrMapOvr>
    <a:masterClrMapping/>
  </p:clrMapOvr>
  <p:transition spd="med">
    <p:cove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40668"/>
            <a:ext cx="8748464" cy="6228692"/>
          </a:xfrm>
        </p:spPr>
        <p:txBody>
          <a:bodyPr/>
          <a:lstStyle/>
          <a:p>
            <a:pPr marL="914400" lvl="1" indent="-457200">
              <a:spcBef>
                <a:spcPts val="1200"/>
              </a:spcBef>
              <a:buClr>
                <a:srgbClr val="00B0F0"/>
              </a:buClr>
              <a:buFont typeface="+mj-lt"/>
              <a:buAutoNum type="alphaLcParenR" startAt="2"/>
            </a:pPr>
            <a:r>
              <a:rPr lang="en-GB" sz="2400" i="1" dirty="0"/>
              <a:t>E</a:t>
            </a:r>
            <a:r>
              <a:rPr lang="en-GB" sz="2400" dirty="0"/>
              <a:t> 7.28 seems subjectivist, but it occurs in the paragraph immediately before the two definitions of cause.  As soon as the definitions have been presented, an alternative objectivist understanding becomes available:</a:t>
            </a:r>
            <a:endParaRPr lang="en-GB" sz="2400" i="1" dirty="0"/>
          </a:p>
          <a:p>
            <a:pPr lvl="2">
              <a:spcBef>
                <a:spcPts val="1200"/>
              </a:spcBef>
            </a:pPr>
            <a:r>
              <a:rPr lang="en-GB" sz="2000" dirty="0"/>
              <a:t>“</a:t>
            </a:r>
            <a:r>
              <a:rPr lang="en-GB" sz="2000" dirty="0">
                <a:solidFill>
                  <a:srgbClr val="FF7C80"/>
                </a:solidFill>
              </a:rPr>
              <a:t>When we say, therefore, that one object is connected with another, we mean only, that they have acquired a connexion in our thought, and give rise to this inference,</a:t>
            </a:r>
            <a:r>
              <a:rPr lang="en-GB" sz="2000" dirty="0">
                <a:solidFill>
                  <a:srgbClr val="92D050"/>
                </a:solidFill>
              </a:rPr>
              <a:t> ...</a:t>
            </a:r>
            <a:r>
              <a:rPr lang="en-GB" sz="2000" dirty="0"/>
              <a:t>” (</a:t>
            </a:r>
            <a:r>
              <a:rPr lang="en-GB" sz="2000" i="1" dirty="0"/>
              <a:t>E</a:t>
            </a:r>
            <a:r>
              <a:rPr lang="en-GB" sz="2000" dirty="0"/>
              <a:t> 7.28)</a:t>
            </a:r>
          </a:p>
          <a:p>
            <a:pPr marL="914400" lvl="2" indent="0" algn="ctr">
              <a:spcBef>
                <a:spcPts val="1200"/>
              </a:spcBef>
              <a:buNone/>
            </a:pPr>
            <a:r>
              <a:rPr lang="en-GB" sz="2000" i="1" dirty="0"/>
              <a:t>&lt;E 7.29:  Two definitions of cause&gt;</a:t>
            </a:r>
          </a:p>
          <a:p>
            <a:pPr lvl="2">
              <a:spcBef>
                <a:spcPts val="1200"/>
              </a:spcBef>
            </a:pPr>
            <a:r>
              <a:rPr lang="en-GB" sz="2000" dirty="0"/>
              <a:t>We say, for instance, that the vibration of this string is the cause of this particular sound.  But what do we mean by that affirmation?  </a:t>
            </a:r>
            <a:r>
              <a:rPr lang="en-GB" sz="2000" u="sng" dirty="0"/>
              <a:t>We either mean</a:t>
            </a:r>
            <a:r>
              <a:rPr lang="en-GB" sz="2000" dirty="0"/>
              <a:t>, </a:t>
            </a:r>
            <a:r>
              <a:rPr lang="en-GB" sz="2000" i="1" dirty="0"/>
              <a:t>that this vibration is followed by this sound, and that all similar vibrations have been followed by similar sounds:</a:t>
            </a:r>
            <a:r>
              <a:rPr lang="en-GB" sz="2000" dirty="0"/>
              <a:t> </a:t>
            </a:r>
            <a:r>
              <a:rPr lang="en-GB" sz="2000" u="sng" dirty="0"/>
              <a:t>Or</a:t>
            </a:r>
            <a:r>
              <a:rPr lang="en-GB" sz="2000" dirty="0"/>
              <a:t>, </a:t>
            </a:r>
            <a:r>
              <a:rPr lang="en-GB" sz="2000" i="1" dirty="0"/>
              <a:t>that this vibration is followed by this sound, and that upon the appearance of one, the mind anticipates the senses, and forms immediately an idea of the other</a:t>
            </a:r>
            <a:r>
              <a:rPr lang="en-GB" sz="2000" dirty="0"/>
              <a:t>.  </a:t>
            </a:r>
            <a:r>
              <a:rPr lang="en-GB" sz="2000" u="sng" dirty="0"/>
              <a:t>We may consider the relation of cause and effect in either of these two lights</a:t>
            </a:r>
            <a:r>
              <a:rPr lang="en-GB" sz="2000" dirty="0"/>
              <a:t>; but beyond these, we have no idea of it.  (</a:t>
            </a:r>
            <a:r>
              <a:rPr lang="en-GB" sz="2000" i="1" dirty="0"/>
              <a:t>E</a:t>
            </a:r>
            <a:r>
              <a:rPr lang="en-GB" sz="2000" dirty="0"/>
              <a:t> 7.29)</a:t>
            </a:r>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210</a:t>
            </a:fld>
            <a:endParaRPr lang="en-US"/>
          </a:p>
        </p:txBody>
      </p:sp>
    </p:spTree>
    <p:extLst>
      <p:ext uri="{BB962C8B-B14F-4D97-AF65-F5344CB8AC3E}">
        <p14:creationId xmlns:p14="http://schemas.microsoft.com/office/powerpoint/2010/main" val="1847054390"/>
      </p:ext>
    </p:extLst>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a:xfrm>
            <a:off x="457200" y="188641"/>
            <a:ext cx="8229600" cy="1116124"/>
          </a:xfrm>
        </p:spPr>
        <p:txBody>
          <a:bodyPr/>
          <a:lstStyle/>
          <a:p>
            <a:r>
              <a:rPr lang="en-US" sz="4000"/>
              <a:t>Conceptual Empiricism:</a:t>
            </a:r>
            <a:br>
              <a:rPr lang="en-US" sz="4000"/>
            </a:br>
            <a:r>
              <a:rPr lang="en-US" sz="4000"/>
              <a:t>Refining the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395536" y="1736812"/>
            <a:ext cx="8532948" cy="4788532"/>
          </a:xfrm>
        </p:spPr>
        <p:txBody>
          <a:bodyPr/>
          <a:lstStyle/>
          <a:p>
            <a:r>
              <a:rPr lang="en-US" sz="2800"/>
              <a:t>Obviously, some of our ideas (e.g. of a unicorn) are not copies of any single impression.</a:t>
            </a:r>
          </a:p>
          <a:p>
            <a:pPr>
              <a:spcBef>
                <a:spcPts val="1200"/>
              </a:spcBef>
            </a:pPr>
            <a:r>
              <a:rPr lang="en-US" sz="2800"/>
              <a:t>Hume acknowledges this, but wants to insist that all of the </a:t>
            </a:r>
            <a:r>
              <a:rPr lang="en-US" sz="2800" i="1"/>
              <a:t>content</a:t>
            </a:r>
            <a:r>
              <a:rPr lang="en-US" sz="2800"/>
              <a:t> of our ideas is copied from impressions – we might say that ideas are entirely composed of </a:t>
            </a:r>
            <a:r>
              <a:rPr lang="en-US" sz="2800" i="1"/>
              <a:t>impression-copied content</a:t>
            </a:r>
            <a:r>
              <a:rPr lang="en-US" sz="2800"/>
              <a:t>.</a:t>
            </a:r>
          </a:p>
          <a:p>
            <a:pPr>
              <a:spcBef>
                <a:spcPts val="1200"/>
              </a:spcBef>
            </a:pPr>
            <a:r>
              <a:rPr lang="en-US" sz="2800"/>
              <a:t>His way of dealing with this is to draw a distinction between </a:t>
            </a:r>
            <a:r>
              <a:rPr lang="en-US" sz="2800" i="1"/>
              <a:t>simple ideas</a:t>
            </a:r>
            <a:r>
              <a:rPr lang="en-US" sz="2800"/>
              <a:t> (which are directly copied from simple impressions) and </a:t>
            </a:r>
            <a:r>
              <a:rPr lang="en-US" sz="2800" i="1"/>
              <a:t>complex ideas</a:t>
            </a:r>
            <a:r>
              <a:rPr lang="en-US" sz="2800"/>
              <a:t> (which may be constructed from simple ideas</a:t>
            </a:r>
            <a:r>
              <a:rPr lang="en-US" sz="2800" i="1"/>
              <a:t>)</a:t>
            </a:r>
            <a:endParaRPr lang="en-GB" sz="28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22</a:t>
            </a:fld>
            <a:endParaRPr lang="en-US"/>
          </a:p>
        </p:txBody>
      </p:sp>
    </p:spTree>
    <p:extLst>
      <p:ext uri="{BB962C8B-B14F-4D97-AF65-F5344CB8AC3E}">
        <p14:creationId xmlns:p14="http://schemas.microsoft.com/office/powerpoint/2010/main" val="672322988"/>
      </p:ext>
    </p:extLst>
  </p:cSld>
  <p:clrMapOvr>
    <a:masterClrMapping/>
  </p:clrMapOvr>
  <p:transition spd="med">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790C1DB-6915-4BFD-99E0-DEFE633FCE4B}" type="slidenum">
              <a:rPr lang="en-US"/>
              <a:pPr/>
              <a:t>23</a:t>
            </a:fld>
            <a:endParaRPr lang="en-US"/>
          </a:p>
        </p:txBody>
      </p:sp>
      <p:sp>
        <p:nvSpPr>
          <p:cNvPr id="856066" name="Rectangle 2"/>
          <p:cNvSpPr>
            <a:spLocks noGrp="1" noChangeArrowheads="1"/>
          </p:cNvSpPr>
          <p:nvPr>
            <p:ph type="title"/>
          </p:nvPr>
        </p:nvSpPr>
        <p:spPr>
          <a:xfrm>
            <a:off x="457200" y="224644"/>
            <a:ext cx="8229600" cy="702915"/>
          </a:xfrm>
        </p:spPr>
        <p:txBody>
          <a:bodyPr/>
          <a:lstStyle/>
          <a:p>
            <a:r>
              <a:rPr lang="en-GB" dirty="0"/>
              <a:t>Simple and Complex Ideas</a:t>
            </a:r>
          </a:p>
        </p:txBody>
      </p:sp>
      <p:sp>
        <p:nvSpPr>
          <p:cNvPr id="856067" name="Rectangle 3"/>
          <p:cNvSpPr>
            <a:spLocks noGrp="1" noChangeArrowheads="1"/>
          </p:cNvSpPr>
          <p:nvPr>
            <p:ph type="body" idx="1"/>
          </p:nvPr>
        </p:nvSpPr>
        <p:spPr>
          <a:xfrm>
            <a:off x="359532" y="1160748"/>
            <a:ext cx="8481628" cy="5436902"/>
          </a:xfrm>
        </p:spPr>
        <p:txBody>
          <a:bodyPr/>
          <a:lstStyle/>
          <a:p>
            <a:r>
              <a:rPr lang="en-GB" sz="3000" dirty="0"/>
              <a:t>At </a:t>
            </a:r>
            <a:r>
              <a:rPr lang="en-GB" sz="3000" i="1" dirty="0"/>
              <a:t>Treatise</a:t>
            </a:r>
            <a:r>
              <a:rPr lang="en-GB" sz="3000" dirty="0"/>
              <a:t> 1.1.1.2, Hume divides all ideas and impressions into </a:t>
            </a:r>
            <a:r>
              <a:rPr lang="en-GB" sz="3000" i="1" u="sng" dirty="0"/>
              <a:t>simple</a:t>
            </a:r>
            <a:r>
              <a:rPr lang="en-GB" sz="3000" dirty="0"/>
              <a:t> and </a:t>
            </a:r>
            <a:r>
              <a:rPr lang="en-GB" sz="3000" i="1" u="sng" dirty="0"/>
              <a:t>complex</a:t>
            </a:r>
            <a:r>
              <a:rPr lang="en-GB" sz="3000" dirty="0"/>
              <a:t>:</a:t>
            </a:r>
          </a:p>
          <a:p>
            <a:pPr lvl="1">
              <a:spcBef>
                <a:spcPts val="1200"/>
              </a:spcBef>
              <a:buFontTx/>
              <a:buNone/>
            </a:pPr>
            <a:r>
              <a:rPr lang="en-GB" sz="2700" dirty="0"/>
              <a:t>	“Simple perceptions or impressions and ideas are such as admit of no distinction nor separation.  The complex are the contrary to these, and may be distinguished into parts.”</a:t>
            </a:r>
          </a:p>
          <a:p>
            <a:pPr lvl="1">
              <a:spcBef>
                <a:spcPts val="1800"/>
              </a:spcBef>
            </a:pPr>
            <a:r>
              <a:rPr lang="en-GB" sz="2600"/>
              <a:t>Hume writes as though this distinction is really straightforward, but it isn’t!  Take, for example, the idea of a red circle: that seems to be a complex idea, but what exactly are the parts, and how many (maybe two: the red colour, and the circular shape, or maybe the size also)?</a:t>
            </a:r>
            <a:endParaRPr lang="en-GB" sz="2600" dirty="0"/>
          </a:p>
        </p:txBody>
      </p:sp>
    </p:spTree>
    <p:extLst>
      <p:ext uri="{BB962C8B-B14F-4D97-AF65-F5344CB8AC3E}">
        <p14:creationId xmlns:p14="http://schemas.microsoft.com/office/powerpoint/2010/main" val="2712668355"/>
      </p:ext>
    </p:extLst>
  </p:cSld>
  <p:clrMapOvr>
    <a:masterClrMapping/>
  </p:clrMapOvr>
  <p:transition spd="med">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EEAF-DBAB-4F31-B2C3-B2DB1E0EE4F2}"/>
              </a:ext>
            </a:extLst>
          </p:cNvPr>
          <p:cNvSpPr>
            <a:spLocks noGrp="1"/>
          </p:cNvSpPr>
          <p:nvPr>
            <p:ph type="title"/>
          </p:nvPr>
        </p:nvSpPr>
        <p:spPr>
          <a:xfrm>
            <a:off x="179512" y="152637"/>
            <a:ext cx="8748972" cy="792088"/>
          </a:xfrm>
        </p:spPr>
        <p:txBody>
          <a:bodyPr/>
          <a:lstStyle/>
          <a:p>
            <a:r>
              <a:rPr lang="en-US"/>
              <a:t>Spatial Ideas and Atomism</a:t>
            </a:r>
            <a:endParaRPr lang="en-GB"/>
          </a:p>
        </p:txBody>
      </p:sp>
      <p:sp>
        <p:nvSpPr>
          <p:cNvPr id="3" name="Content Placeholder 2">
            <a:extLst>
              <a:ext uri="{FF2B5EF4-FFF2-40B4-BE49-F238E27FC236}">
                <a16:creationId xmlns:a16="http://schemas.microsoft.com/office/drawing/2014/main" id="{978B53F0-7A33-40C8-9A30-17A8416755E3}"/>
              </a:ext>
            </a:extLst>
          </p:cNvPr>
          <p:cNvSpPr>
            <a:spLocks noGrp="1"/>
          </p:cNvSpPr>
          <p:nvPr>
            <p:ph idx="1"/>
          </p:nvPr>
        </p:nvSpPr>
        <p:spPr>
          <a:xfrm>
            <a:off x="359532" y="1232756"/>
            <a:ext cx="8496944" cy="5400600"/>
          </a:xfrm>
        </p:spPr>
        <p:txBody>
          <a:bodyPr/>
          <a:lstStyle/>
          <a:p>
            <a:r>
              <a:rPr lang="en-US" sz="2800"/>
              <a:t>At </a:t>
            </a:r>
            <a:r>
              <a:rPr lang="en-US" sz="2800" i="1"/>
              <a:t>Essay</a:t>
            </a:r>
            <a:r>
              <a:rPr lang="en-US" sz="2800"/>
              <a:t> II v 1 and II viii 9, Locke describes the ideas of </a:t>
            </a:r>
            <a:r>
              <a:rPr lang="en-US" sz="2800" i="1">
                <a:solidFill>
                  <a:srgbClr val="FF7C80"/>
                </a:solidFill>
              </a:rPr>
              <a:t>space</a:t>
            </a:r>
            <a:r>
              <a:rPr lang="en-US" sz="2800"/>
              <a:t>, </a:t>
            </a:r>
            <a:r>
              <a:rPr lang="en-US" sz="2800" i="1">
                <a:solidFill>
                  <a:srgbClr val="FF7C80"/>
                </a:solidFill>
              </a:rPr>
              <a:t>extension</a:t>
            </a:r>
            <a:r>
              <a:rPr lang="en-US" sz="2800"/>
              <a:t>, and </a:t>
            </a:r>
            <a:r>
              <a:rPr lang="en-US" sz="2800" i="1">
                <a:solidFill>
                  <a:srgbClr val="FF7C80"/>
                </a:solidFill>
              </a:rPr>
              <a:t>figure</a:t>
            </a:r>
            <a:r>
              <a:rPr lang="en-US" sz="2800"/>
              <a:t> – i.e. shape – as simple (though II xiii on “the simple modes of space” complicates the story a bit.)</a:t>
            </a:r>
          </a:p>
          <a:p>
            <a:pPr>
              <a:spcBef>
                <a:spcPts val="1800"/>
              </a:spcBef>
            </a:pPr>
            <a:r>
              <a:rPr lang="en-US" sz="2800"/>
              <a:t>Hume has a much stricter “atomist” view of spatial ideas, taking them to be formed of </a:t>
            </a:r>
            <a:r>
              <a:rPr lang="en-US" sz="2800" i="1">
                <a:solidFill>
                  <a:srgbClr val="FF7C80"/>
                </a:solidFill>
              </a:rPr>
              <a:t>minima</a:t>
            </a:r>
            <a:r>
              <a:rPr lang="en-US" sz="2800"/>
              <a:t>, in much the way that a computer image is formed of individual coloured pixels.  </a:t>
            </a:r>
            <a:r>
              <a:rPr lang="en-US" sz="2800" i="1"/>
              <a:t>T</a:t>
            </a:r>
            <a:r>
              <a:rPr lang="en-US" sz="2800"/>
              <a:t> 1.2.1.4 describes how an ink spot can yield a minimal impression.</a:t>
            </a:r>
          </a:p>
          <a:p>
            <a:pPr lvl="1">
              <a:spcBef>
                <a:spcPts val="1800"/>
              </a:spcBef>
            </a:pPr>
            <a:r>
              <a:rPr lang="en-US" sz="2600" i="1"/>
              <a:t>Extension</a:t>
            </a:r>
            <a:r>
              <a:rPr lang="en-US" sz="2600"/>
              <a:t> and </a:t>
            </a:r>
            <a:r>
              <a:rPr lang="en-US" sz="2600" i="1"/>
              <a:t>figure</a:t>
            </a:r>
            <a:r>
              <a:rPr lang="en-US" sz="2600"/>
              <a:t> arise only when we have </a:t>
            </a:r>
            <a:r>
              <a:rPr lang="en-US" sz="2600" i="1"/>
              <a:t>multiple </a:t>
            </a:r>
            <a:r>
              <a:rPr lang="en-US" sz="2600"/>
              <a:t>minima, hence complexity (e.g. </a:t>
            </a:r>
            <a:r>
              <a:rPr lang="en-US" sz="2600" i="1"/>
              <a:t>T</a:t>
            </a:r>
            <a:r>
              <a:rPr lang="en-US" sz="2600"/>
              <a:t> 1.2.3.15).</a:t>
            </a:r>
            <a:endParaRPr lang="en-GB" sz="2600"/>
          </a:p>
        </p:txBody>
      </p:sp>
      <p:sp>
        <p:nvSpPr>
          <p:cNvPr id="4" name="Slide Number Placeholder 3">
            <a:extLst>
              <a:ext uri="{FF2B5EF4-FFF2-40B4-BE49-F238E27FC236}">
                <a16:creationId xmlns:a16="http://schemas.microsoft.com/office/drawing/2014/main" id="{70C5DE63-46E2-4E93-A919-01A32C7DCE05}"/>
              </a:ext>
            </a:extLst>
          </p:cNvPr>
          <p:cNvSpPr>
            <a:spLocks noGrp="1"/>
          </p:cNvSpPr>
          <p:nvPr>
            <p:ph type="sldNum" sz="quarter" idx="10"/>
          </p:nvPr>
        </p:nvSpPr>
        <p:spPr/>
        <p:txBody>
          <a:bodyPr/>
          <a:lstStyle/>
          <a:p>
            <a:fld id="{FFD1EE05-59BE-439B-B8B7-F61DC751609B}" type="slidenum">
              <a:rPr lang="en-US" smtClean="0"/>
              <a:pPr/>
              <a:t>24</a:t>
            </a:fld>
            <a:endParaRPr lang="en-US"/>
          </a:p>
        </p:txBody>
      </p:sp>
    </p:spTree>
    <p:extLst>
      <p:ext uri="{BB962C8B-B14F-4D97-AF65-F5344CB8AC3E}">
        <p14:creationId xmlns:p14="http://schemas.microsoft.com/office/powerpoint/2010/main" val="1450172663"/>
      </p:ext>
    </p:extLst>
  </p:cSld>
  <p:clrMapOvr>
    <a:masterClrMapping/>
  </p:clrMapOvr>
  <p:transition spd="med">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AAE3655-F4DE-404D-A500-703CDEE362A0}" type="slidenum">
              <a:rPr lang="en-US"/>
              <a:pPr/>
              <a:t>25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8A13435-DB37-4B4B-9703-9FBAF79F6419}" type="slidenum">
              <a:rPr lang="en-US" sz="1600">
                <a:effectLst>
                  <a:outerShdw blurRad="38100" dist="38100" dir="2700000" algn="tl">
                    <a:srgbClr val="000000"/>
                  </a:outerShdw>
                </a:effectLst>
                <a:ea typeface="ＭＳ Ｐゴシック" charset="-128"/>
              </a:rPr>
              <a:pPr eaLnBrk="1" hangingPunct="1"/>
              <a:t>25</a:t>
            </a:fld>
            <a:endParaRPr lang="en-US" sz="1600">
              <a:effectLst>
                <a:outerShdw blurRad="38100" dist="38100" dir="2700000" algn="tl">
                  <a:srgbClr val="000000"/>
                </a:outerShdw>
              </a:effectLst>
              <a:ea typeface="ＭＳ Ｐゴシック" charset="-128"/>
            </a:endParaRPr>
          </a:p>
        </p:txBody>
      </p:sp>
      <p:sp>
        <p:nvSpPr>
          <p:cNvPr id="768002" name="Rectangle 2"/>
          <p:cNvSpPr>
            <a:spLocks noGrp="1" noChangeArrowheads="1"/>
          </p:cNvSpPr>
          <p:nvPr>
            <p:ph type="title" idx="4294967295"/>
          </p:nvPr>
        </p:nvSpPr>
        <p:spPr>
          <a:xfrm>
            <a:off x="457200" y="277813"/>
            <a:ext cx="8229600" cy="774923"/>
          </a:xfrm>
        </p:spPr>
        <p:txBody>
          <a:bodyPr/>
          <a:lstStyle/>
          <a:p>
            <a:r>
              <a:rPr lang="en-GB" dirty="0"/>
              <a:t>Hume’s Copy Principle</a:t>
            </a:r>
          </a:p>
        </p:txBody>
      </p:sp>
      <p:sp>
        <p:nvSpPr>
          <p:cNvPr id="768003" name="Rectangle 3"/>
          <p:cNvSpPr>
            <a:spLocks noGrp="1" noChangeArrowheads="1"/>
          </p:cNvSpPr>
          <p:nvPr>
            <p:ph type="body" idx="4294967295"/>
          </p:nvPr>
        </p:nvSpPr>
        <p:spPr>
          <a:xfrm>
            <a:off x="457200" y="1304764"/>
            <a:ext cx="8362950" cy="5256584"/>
          </a:xfrm>
        </p:spPr>
        <p:txBody>
          <a:bodyPr/>
          <a:lstStyle/>
          <a:p>
            <a:r>
              <a:rPr lang="en-GB" sz="3000" dirty="0"/>
              <a:t>Hume’s </a:t>
            </a:r>
            <a:r>
              <a:rPr lang="en-GB" sz="3000" i="1" dirty="0"/>
              <a:t>concept-empiricism</a:t>
            </a:r>
            <a:r>
              <a:rPr lang="en-GB" sz="3000" dirty="0"/>
              <a:t> is expressed in his “first principle” (</a:t>
            </a:r>
            <a:r>
              <a:rPr lang="en-GB" sz="3000" i="1" dirty="0"/>
              <a:t>T</a:t>
            </a:r>
            <a:r>
              <a:rPr lang="en-GB" sz="3000" dirty="0"/>
              <a:t> 1.1.1.12) which is now commonly known as his </a:t>
            </a:r>
            <a:r>
              <a:rPr lang="en-GB" sz="3000" i="1" dirty="0">
                <a:solidFill>
                  <a:srgbClr val="FF7C80"/>
                </a:solidFill>
              </a:rPr>
              <a:t>Copy Principle</a:t>
            </a:r>
            <a:r>
              <a:rPr lang="en-GB" sz="3000" dirty="0"/>
              <a:t>:</a:t>
            </a:r>
          </a:p>
          <a:p>
            <a:pPr lvl="1">
              <a:buFontTx/>
              <a:buNone/>
            </a:pPr>
            <a:r>
              <a:rPr lang="en-GB" dirty="0"/>
              <a:t>	</a:t>
            </a:r>
            <a:r>
              <a:rPr lang="en-GB" sz="2600" dirty="0"/>
              <a:t>“</a:t>
            </a:r>
            <a:r>
              <a:rPr lang="en-GB" sz="2600" i="1" dirty="0"/>
              <a:t>that all our simple ideas [i.e. thoughts] in their first appearance are </a:t>
            </a:r>
            <a:r>
              <a:rPr lang="en-GB" sz="2600" i="1" dirty="0" err="1"/>
              <a:t>deriv’d</a:t>
            </a:r>
            <a:r>
              <a:rPr lang="en-GB" sz="2600" i="1" dirty="0"/>
              <a:t> from simple impressions [i.e. sensations or feelings], which are correspondent to them, and which they exactly represent</a:t>
            </a:r>
            <a:r>
              <a:rPr lang="en-GB" sz="2600" dirty="0"/>
              <a:t>.”  (</a:t>
            </a:r>
            <a:r>
              <a:rPr lang="en-GB" sz="2600" i="1" dirty="0"/>
              <a:t>T </a:t>
            </a:r>
            <a:r>
              <a:rPr lang="en-GB" sz="2600" dirty="0"/>
              <a:t>1.1.1.7)</a:t>
            </a:r>
          </a:p>
          <a:p>
            <a:pPr>
              <a:spcBef>
                <a:spcPts val="1200"/>
              </a:spcBef>
            </a:pPr>
            <a:r>
              <a:rPr lang="en-GB" sz="3000" dirty="0"/>
              <a:t>Hume sees this as a more precise formulation of Locke’s denial of innate ideas (</a:t>
            </a:r>
            <a:r>
              <a:rPr lang="en-GB" sz="3000"/>
              <a:t>as he makes </a:t>
            </a:r>
            <a:r>
              <a:rPr lang="en-GB" sz="3000" dirty="0"/>
              <a:t>explicit at </a:t>
            </a:r>
            <a:r>
              <a:rPr lang="en-GB" sz="3000" i="1" dirty="0"/>
              <a:t>Abstract</a:t>
            </a:r>
            <a:r>
              <a:rPr lang="en-GB" sz="3000" dirty="0"/>
              <a:t> 6 and </a:t>
            </a:r>
            <a:r>
              <a:rPr lang="en-GB" sz="3000" i="1" dirty="0"/>
              <a:t>E</a:t>
            </a:r>
            <a:r>
              <a:rPr lang="en-GB" sz="3000" dirty="0"/>
              <a:t> 2.9 n. 1).</a:t>
            </a:r>
          </a:p>
        </p:txBody>
      </p:sp>
    </p:spTree>
    <p:extLst>
      <p:ext uri="{BB962C8B-B14F-4D97-AF65-F5344CB8AC3E}">
        <p14:creationId xmlns:p14="http://schemas.microsoft.com/office/powerpoint/2010/main" val="83428913"/>
      </p:ext>
    </p:extLst>
  </p:cSld>
  <p:clrMapOvr>
    <a:masterClrMapping/>
  </p:clrMapOvr>
  <p:transition spd="med">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9B3F40-3CBB-4772-8EBA-0A0C3086CBA9}" type="slidenum">
              <a:rPr lang="en-US"/>
              <a:pPr/>
              <a:t>26</a:t>
            </a:fld>
            <a:endParaRPr lang="en-US"/>
          </a:p>
        </p:txBody>
      </p:sp>
      <p:sp>
        <p:nvSpPr>
          <p:cNvPr id="769026" name="Rectangle 2"/>
          <p:cNvSpPr>
            <a:spLocks noGrp="1" noChangeArrowheads="1"/>
          </p:cNvSpPr>
          <p:nvPr>
            <p:ph type="title"/>
          </p:nvPr>
        </p:nvSpPr>
        <p:spPr>
          <a:xfrm>
            <a:off x="215516" y="188641"/>
            <a:ext cx="8676964" cy="864096"/>
          </a:xfrm>
        </p:spPr>
        <p:txBody>
          <a:bodyPr/>
          <a:lstStyle/>
          <a:p>
            <a:r>
              <a:rPr lang="en-GB" sz="4200" dirty="0" err="1"/>
              <a:t>Weaponising</a:t>
            </a:r>
            <a:r>
              <a:rPr lang="en-GB" sz="4200" dirty="0"/>
              <a:t> the Copy Principle?</a:t>
            </a:r>
          </a:p>
        </p:txBody>
      </p:sp>
      <p:sp>
        <p:nvSpPr>
          <p:cNvPr id="769027" name="Rectangle 3"/>
          <p:cNvSpPr>
            <a:spLocks noGrp="1" noChangeArrowheads="1"/>
          </p:cNvSpPr>
          <p:nvPr>
            <p:ph type="body" idx="1"/>
          </p:nvPr>
        </p:nvSpPr>
        <p:spPr>
          <a:xfrm>
            <a:off x="467544" y="1268760"/>
            <a:ext cx="8316924" cy="5112866"/>
          </a:xfrm>
        </p:spPr>
        <p:txBody>
          <a:bodyPr/>
          <a:lstStyle/>
          <a:p>
            <a:r>
              <a:rPr lang="en-GB" sz="3000" dirty="0"/>
              <a:t>The 1748 </a:t>
            </a:r>
            <a:r>
              <a:rPr lang="en-GB" sz="3000" i="1" dirty="0"/>
              <a:t>Enquiry</a:t>
            </a:r>
            <a:r>
              <a:rPr lang="en-GB" sz="3000" dirty="0"/>
              <a:t> boldly flourishes the Copy Principle as a weapon against bogus ideas:</a:t>
            </a:r>
          </a:p>
          <a:p>
            <a:pPr lvl="1">
              <a:buFontTx/>
              <a:buNone/>
            </a:pPr>
            <a:r>
              <a:rPr lang="en-GB" dirty="0"/>
              <a:t>	</a:t>
            </a:r>
            <a:r>
              <a:rPr lang="en-GB" sz="2600" dirty="0"/>
              <a:t>“When we entertain ... any suspicion, that a </a:t>
            </a:r>
            <a:r>
              <a:rPr lang="en-GB" sz="2600" dirty="0" err="1"/>
              <a:t>philo-sophical</a:t>
            </a:r>
            <a:r>
              <a:rPr lang="en-GB" sz="2600" dirty="0"/>
              <a:t> term is employed without any meaning or idea (as is but too frequent), we need but enquire, </a:t>
            </a:r>
            <a:r>
              <a:rPr lang="en-GB" sz="2600" i="1" dirty="0"/>
              <a:t>from what impression is that supposed idea derived?</a:t>
            </a:r>
            <a:r>
              <a:rPr lang="en-GB" sz="2600" dirty="0"/>
              <a:t>  And if it be impossible to assign any, this will serve to confirm our suspicion.”  (</a:t>
            </a:r>
            <a:r>
              <a:rPr lang="en-GB" sz="2600" i="1" dirty="0"/>
              <a:t>E</a:t>
            </a:r>
            <a:r>
              <a:rPr lang="en-GB" sz="2600" dirty="0"/>
              <a:t> 2.9)</a:t>
            </a:r>
          </a:p>
          <a:p>
            <a:pPr>
              <a:spcBef>
                <a:spcPts val="1800"/>
              </a:spcBef>
            </a:pPr>
            <a:r>
              <a:rPr lang="en-GB" sz="3000" dirty="0"/>
              <a:t>But in practice, Hume almost always uses it not to </a:t>
            </a:r>
            <a:r>
              <a:rPr lang="en-GB" sz="3000" i="1" dirty="0"/>
              <a:t>dismiss</a:t>
            </a:r>
            <a:r>
              <a:rPr lang="en-GB" sz="3000" dirty="0"/>
              <a:t> ideas but to </a:t>
            </a:r>
            <a:r>
              <a:rPr lang="en-GB" sz="3000" i="1" dirty="0"/>
              <a:t>clarify</a:t>
            </a:r>
            <a:r>
              <a:rPr lang="en-GB" sz="3000" dirty="0"/>
              <a:t> them, by tracing them to their impression-source.</a:t>
            </a:r>
          </a:p>
        </p:txBody>
      </p:sp>
    </p:spTree>
    <p:extLst>
      <p:ext uri="{BB962C8B-B14F-4D97-AF65-F5344CB8AC3E}">
        <p14:creationId xmlns:p14="http://schemas.microsoft.com/office/powerpoint/2010/main" val="2009059420"/>
      </p:ext>
    </p:extLst>
  </p:cSld>
  <p:clrMapOvr>
    <a:masterClrMapping/>
  </p:clrMapOvr>
  <p:transition spd="med">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27</a:t>
            </a:fld>
            <a:endParaRPr lang="en-US"/>
          </a:p>
        </p:txBody>
      </p:sp>
      <p:sp>
        <p:nvSpPr>
          <p:cNvPr id="770050" name="Rectangle 2"/>
          <p:cNvSpPr>
            <a:spLocks noGrp="1" noChangeArrowheads="1"/>
          </p:cNvSpPr>
          <p:nvPr>
            <p:ph type="title"/>
          </p:nvPr>
        </p:nvSpPr>
        <p:spPr>
          <a:xfrm>
            <a:off x="457200" y="224644"/>
            <a:ext cx="8229600" cy="1278979"/>
          </a:xfrm>
        </p:spPr>
        <p:txBody>
          <a:bodyPr/>
          <a:lstStyle/>
          <a:p>
            <a:r>
              <a:rPr lang="en-GB" sz="4000" dirty="0"/>
              <a:t>Hume’s First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529021" y="1736813"/>
            <a:ext cx="8039423" cy="4860838"/>
          </a:xfrm>
        </p:spPr>
        <p:txBody>
          <a:bodyPr/>
          <a:lstStyle/>
          <a:p>
            <a:r>
              <a:rPr lang="en-GB" sz="3000" dirty="0"/>
              <a:t>There seem to be no counterexamples:</a:t>
            </a:r>
          </a:p>
          <a:p>
            <a:pPr lvl="1">
              <a:buFontTx/>
              <a:buNone/>
            </a:pPr>
            <a:r>
              <a:rPr lang="en-GB" dirty="0"/>
              <a:t>	</a:t>
            </a:r>
            <a:r>
              <a:rPr lang="en-GB" sz="2600" dirty="0"/>
              <a:t>“After the most accurate examination, of which I am capable, I venture to affirm, that the rule here holds without any exception, and that every simple idea has a simple impression, which resembles it; and every simple impression a correspondent idea.”  (</a:t>
            </a:r>
            <a:r>
              <a:rPr lang="en-GB" sz="2600" i="1" dirty="0"/>
              <a:t>T</a:t>
            </a:r>
            <a:r>
              <a:rPr lang="en-GB" sz="2600" dirty="0"/>
              <a:t> 1.1.1.5)</a:t>
            </a:r>
          </a:p>
          <a:p>
            <a:pPr>
              <a:spcBef>
                <a:spcPts val="1800"/>
              </a:spcBef>
            </a:pPr>
            <a:r>
              <a:rPr lang="en-GB" sz="3000" dirty="0"/>
              <a:t>And since the impressions come before the ideas (</a:t>
            </a:r>
            <a:r>
              <a:rPr lang="en-GB" sz="3000" i="1" dirty="0"/>
              <a:t>T </a:t>
            </a:r>
            <a:r>
              <a:rPr lang="en-GB" sz="3000" dirty="0"/>
              <a:t>1.1.1.8), they must cause the ideas rather than vice-versa.</a:t>
            </a:r>
          </a:p>
        </p:txBody>
      </p:sp>
    </p:spTree>
    <p:extLst>
      <p:ext uri="{BB962C8B-B14F-4D97-AF65-F5344CB8AC3E}">
        <p14:creationId xmlns:p14="http://schemas.microsoft.com/office/powerpoint/2010/main" val="1195053070"/>
      </p:ext>
    </p:extLst>
  </p:cSld>
  <p:clrMapOvr>
    <a:masterClrMapping/>
  </p:clrMapOvr>
  <p:transition spd="med">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28</a:t>
            </a:fld>
            <a:endParaRPr lang="en-US"/>
          </a:p>
        </p:txBody>
      </p:sp>
      <p:sp>
        <p:nvSpPr>
          <p:cNvPr id="770050" name="Rectangle 2"/>
          <p:cNvSpPr>
            <a:spLocks noGrp="1" noChangeArrowheads="1"/>
          </p:cNvSpPr>
          <p:nvPr>
            <p:ph type="title"/>
          </p:nvPr>
        </p:nvSpPr>
        <p:spPr>
          <a:xfrm>
            <a:off x="457200" y="277812"/>
            <a:ext cx="8229600" cy="1278979"/>
          </a:xfrm>
        </p:spPr>
        <p:txBody>
          <a:bodyPr/>
          <a:lstStyle/>
          <a:p>
            <a:r>
              <a:rPr lang="en-GB" sz="4000" dirty="0"/>
              <a:t>Hume’s Second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493017" y="1844675"/>
            <a:ext cx="8399463" cy="4752975"/>
          </a:xfrm>
        </p:spPr>
        <p:txBody>
          <a:bodyPr/>
          <a:lstStyle/>
          <a:p>
            <a:r>
              <a:rPr lang="en-GB" sz="3000" dirty="0"/>
              <a:t>People who lack any particular sense modality always lack also the corresponding ideas:</a:t>
            </a:r>
          </a:p>
          <a:p>
            <a:pPr lvl="1">
              <a:spcBef>
                <a:spcPts val="1200"/>
              </a:spcBef>
              <a:buFontTx/>
              <a:buNone/>
            </a:pPr>
            <a:r>
              <a:rPr lang="en-GB" dirty="0"/>
              <a:t>	</a:t>
            </a:r>
            <a:r>
              <a:rPr lang="en-GB" sz="2700" dirty="0"/>
              <a:t>“wherever by any accident the faculties, which give rise to any impressions, are obstructed in their operations, as when one is born blind or deaf; not only the impressions are lost, but also their correspondent ideas; … likewise where they have never been put in action to produce a particular impression [such as] the taste of a pine-apple …”  (</a:t>
            </a:r>
            <a:r>
              <a:rPr lang="en-GB" sz="2700" i="1" dirty="0"/>
              <a:t>T</a:t>
            </a:r>
            <a:r>
              <a:rPr lang="en-GB" sz="2700" dirty="0"/>
              <a:t> 1.1.1.9)</a:t>
            </a:r>
          </a:p>
        </p:txBody>
      </p:sp>
    </p:spTree>
    <p:extLst>
      <p:ext uri="{BB962C8B-B14F-4D97-AF65-F5344CB8AC3E}">
        <p14:creationId xmlns:p14="http://schemas.microsoft.com/office/powerpoint/2010/main" val="3901001796"/>
      </p:ext>
    </p:extLst>
  </p:cSld>
  <p:clrMapOvr>
    <a:masterClrMapping/>
  </p:clrMapOvr>
  <p:transition spd="med">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1DA7C2-8306-488D-8BFF-7DB7F4D96A5E}" type="slidenum">
              <a:rPr lang="en-US"/>
              <a:pPr/>
              <a:t>29</a:t>
            </a:fld>
            <a:endParaRPr lang="en-US"/>
          </a:p>
        </p:txBody>
      </p:sp>
      <p:sp>
        <p:nvSpPr>
          <p:cNvPr id="773122" name="Rectangle 2"/>
          <p:cNvSpPr>
            <a:spLocks noGrp="1" noChangeArrowheads="1"/>
          </p:cNvSpPr>
          <p:nvPr>
            <p:ph type="title"/>
          </p:nvPr>
        </p:nvSpPr>
        <p:spPr>
          <a:xfrm>
            <a:off x="250825" y="277813"/>
            <a:ext cx="8642350" cy="918939"/>
          </a:xfrm>
        </p:spPr>
        <p:txBody>
          <a:bodyPr/>
          <a:lstStyle/>
          <a:p>
            <a:r>
              <a:rPr lang="en-GB" sz="4200" dirty="0"/>
              <a:t>Problems with Hume’s Arguments</a:t>
            </a:r>
          </a:p>
        </p:txBody>
      </p:sp>
      <p:sp>
        <p:nvSpPr>
          <p:cNvPr id="773123" name="Rectangle 3"/>
          <p:cNvSpPr>
            <a:spLocks noGrp="1" noChangeArrowheads="1"/>
          </p:cNvSpPr>
          <p:nvPr>
            <p:ph type="body" idx="1"/>
          </p:nvPr>
        </p:nvSpPr>
        <p:spPr>
          <a:xfrm>
            <a:off x="457200" y="1448780"/>
            <a:ext cx="8435975" cy="5004408"/>
          </a:xfrm>
        </p:spPr>
        <p:txBody>
          <a:bodyPr/>
          <a:lstStyle/>
          <a:p>
            <a:r>
              <a:rPr lang="en-GB" sz="3100" dirty="0"/>
              <a:t>Hume’s first argument doesn’t seem to fit very well with his use of the Copy Principle against opponents:</a:t>
            </a:r>
          </a:p>
          <a:p>
            <a:pPr lvl="1">
              <a:spcBef>
                <a:spcPts val="1800"/>
              </a:spcBef>
            </a:pPr>
            <a:r>
              <a:rPr lang="en-GB" sz="2700" dirty="0"/>
              <a:t>Suppose someone claims to have an idea which </a:t>
            </a:r>
            <a:r>
              <a:rPr lang="en-GB" sz="2700" i="1" dirty="0"/>
              <a:t>doesn’t</a:t>
            </a:r>
            <a:r>
              <a:rPr lang="en-GB" sz="2700" dirty="0"/>
              <a:t> derive from a corresponding impression; he will simply deny Hume’s generalisation and hence his argument for the Principle.  Bennett (2002, pp. 100-1) presses this sort of objection.</a:t>
            </a:r>
          </a:p>
          <a:p>
            <a:pPr lvl="1">
              <a:spcBef>
                <a:spcPts val="1800"/>
              </a:spcBef>
            </a:pPr>
            <a:r>
              <a:rPr lang="en-GB" sz="2700" dirty="0"/>
              <a:t>Garrett (1997, pp. 46-8) mounts a defence on </a:t>
            </a:r>
            <a:r>
              <a:rPr lang="en-GB" sz="2700"/>
              <a:t>Hume’s behalf:</a:t>
            </a:r>
            <a:endParaRPr lang="en-GB" sz="2700" dirty="0"/>
          </a:p>
        </p:txBody>
      </p:sp>
    </p:spTree>
    <p:extLst>
      <p:ext uri="{BB962C8B-B14F-4D97-AF65-F5344CB8AC3E}">
        <p14:creationId xmlns:p14="http://schemas.microsoft.com/office/powerpoint/2010/main" val="3401417820"/>
      </p:ext>
    </p:extLst>
  </p:cSld>
  <p:clrMapOvr>
    <a:masterClrMapping/>
  </p:clrMapOvr>
  <p:transition spd="med">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30468B-D0EA-813F-650B-46D8DEBFFADC}"/>
              </a:ext>
            </a:extLst>
          </p:cNvPr>
          <p:cNvSpPr>
            <a:spLocks noGrp="1"/>
          </p:cNvSpPr>
          <p:nvPr>
            <p:ph type="sldNum" sz="quarter" idx="10"/>
          </p:nvPr>
        </p:nvSpPr>
        <p:spPr/>
        <p:txBody>
          <a:bodyPr/>
          <a:lstStyle/>
          <a:p>
            <a:fld id="{FFD1EE05-59BE-439B-B8B7-F61DC751609B}" type="slidenum">
              <a:rPr lang="en-US" smtClean="0"/>
              <a:pPr/>
              <a:t>3</a:t>
            </a:fld>
            <a:endParaRPr lang="en-US"/>
          </a:p>
        </p:txBody>
      </p:sp>
      <p:pic>
        <p:nvPicPr>
          <p:cNvPr id="10" name="Picture 9">
            <a:extLst>
              <a:ext uri="{FF2B5EF4-FFF2-40B4-BE49-F238E27FC236}">
                <a16:creationId xmlns:a16="http://schemas.microsoft.com/office/drawing/2014/main" id="{0ED5BAE1-23B1-6841-B088-FC597511E470}"/>
              </a:ext>
            </a:extLst>
          </p:cNvPr>
          <p:cNvPicPr>
            <a:picLocks noChangeAspect="1"/>
          </p:cNvPicPr>
          <p:nvPr/>
        </p:nvPicPr>
        <p:blipFill>
          <a:blip r:embed="rId3"/>
          <a:stretch>
            <a:fillRect/>
          </a:stretch>
        </p:blipFill>
        <p:spPr>
          <a:xfrm>
            <a:off x="0" y="0"/>
            <a:ext cx="9144000" cy="6858000"/>
          </a:xfrm>
          <a:prstGeom prst="rect">
            <a:avLst/>
          </a:prstGeom>
        </p:spPr>
      </p:pic>
      <p:sp>
        <p:nvSpPr>
          <p:cNvPr id="11" name="Right Brace 10">
            <a:extLst>
              <a:ext uri="{FF2B5EF4-FFF2-40B4-BE49-F238E27FC236}">
                <a16:creationId xmlns:a16="http://schemas.microsoft.com/office/drawing/2014/main" id="{8EC99304-2D93-6EFF-C439-F22C6706458A}"/>
              </a:ext>
            </a:extLst>
          </p:cNvPr>
          <p:cNvSpPr/>
          <p:nvPr/>
        </p:nvSpPr>
        <p:spPr bwMode="auto">
          <a:xfrm>
            <a:off x="2807804" y="2780928"/>
            <a:ext cx="216024" cy="1512168"/>
          </a:xfrm>
          <a:prstGeom prst="rightBrace">
            <a:avLst/>
          </a:prstGeom>
          <a:noFill/>
          <a:ln w="25400" cap="sq" cmpd="sng" algn="ctr">
            <a:solidFill>
              <a:schemeClr val="bg2">
                <a:lumMod val="60000"/>
                <a:lumOff val="40000"/>
              </a:schemeClr>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D676E1E5-38C5-C215-D22E-216DC1E7F96F}"/>
              </a:ext>
            </a:extLst>
          </p:cNvPr>
          <p:cNvSpPr txBox="1"/>
          <p:nvPr/>
        </p:nvSpPr>
        <p:spPr>
          <a:xfrm>
            <a:off x="2987824" y="3356992"/>
            <a:ext cx="360040" cy="369332"/>
          </a:xfrm>
          <a:prstGeom prst="rect">
            <a:avLst/>
          </a:prstGeom>
          <a:noFill/>
          <a:ln>
            <a:noFill/>
          </a:ln>
        </p:spPr>
        <p:txBody>
          <a:bodyPr wrap="square" rtlCol="0">
            <a:spAutoFit/>
          </a:bodyPr>
          <a:lstStyle/>
          <a:p>
            <a:r>
              <a:rPr lang="en-GB" b="1">
                <a:solidFill>
                  <a:schemeClr val="bg2">
                    <a:lumMod val="60000"/>
                    <a:lumOff val="40000"/>
                  </a:schemeClr>
                </a:solidFill>
              </a:rPr>
              <a:t>T</a:t>
            </a:r>
          </a:p>
        </p:txBody>
      </p:sp>
      <p:sp>
        <p:nvSpPr>
          <p:cNvPr id="13" name="TextBox 12">
            <a:extLst>
              <a:ext uri="{FF2B5EF4-FFF2-40B4-BE49-F238E27FC236}">
                <a16:creationId xmlns:a16="http://schemas.microsoft.com/office/drawing/2014/main" id="{8271691D-138F-4507-BA67-BA5C73C789A9}"/>
              </a:ext>
            </a:extLst>
          </p:cNvPr>
          <p:cNvSpPr txBox="1"/>
          <p:nvPr/>
        </p:nvSpPr>
        <p:spPr>
          <a:xfrm>
            <a:off x="3059832" y="428380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A</a:t>
            </a:r>
          </a:p>
        </p:txBody>
      </p:sp>
      <p:sp>
        <p:nvSpPr>
          <p:cNvPr id="14" name="TextBox 13">
            <a:extLst>
              <a:ext uri="{FF2B5EF4-FFF2-40B4-BE49-F238E27FC236}">
                <a16:creationId xmlns:a16="http://schemas.microsoft.com/office/drawing/2014/main" id="{BF09A5FD-4778-31FE-6266-6531A7F7CF26}"/>
              </a:ext>
            </a:extLst>
          </p:cNvPr>
          <p:cNvSpPr txBox="1"/>
          <p:nvPr/>
        </p:nvSpPr>
        <p:spPr>
          <a:xfrm>
            <a:off x="4644008" y="364502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E</a:t>
            </a:r>
          </a:p>
        </p:txBody>
      </p:sp>
      <p:cxnSp>
        <p:nvCxnSpPr>
          <p:cNvPr id="3" name="Straight Arrow Connector 2">
            <a:extLst>
              <a:ext uri="{FF2B5EF4-FFF2-40B4-BE49-F238E27FC236}">
                <a16:creationId xmlns:a16="http://schemas.microsoft.com/office/drawing/2014/main" id="{4BE132C9-A333-BC46-3EF9-3173CDA8DF4D}"/>
              </a:ext>
            </a:extLst>
          </p:cNvPr>
          <p:cNvCxnSpPr>
            <a:cxnSpLocks/>
          </p:cNvCxnSpPr>
          <p:nvPr/>
        </p:nvCxnSpPr>
        <p:spPr bwMode="auto">
          <a:xfrm>
            <a:off x="637220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6" name="Straight Arrow Connector 5">
            <a:extLst>
              <a:ext uri="{FF2B5EF4-FFF2-40B4-BE49-F238E27FC236}">
                <a16:creationId xmlns:a16="http://schemas.microsoft.com/office/drawing/2014/main" id="{E33BAFC6-B9BB-9744-54E8-7FD9E54A4927}"/>
              </a:ext>
            </a:extLst>
          </p:cNvPr>
          <p:cNvCxnSpPr>
            <a:cxnSpLocks/>
          </p:cNvCxnSpPr>
          <p:nvPr/>
        </p:nvCxnSpPr>
        <p:spPr bwMode="auto">
          <a:xfrm>
            <a:off x="73803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7" name="Straight Arrow Connector 6">
            <a:extLst>
              <a:ext uri="{FF2B5EF4-FFF2-40B4-BE49-F238E27FC236}">
                <a16:creationId xmlns:a16="http://schemas.microsoft.com/office/drawing/2014/main" id="{3EE13674-8068-196B-D62E-BEC47D2033FE}"/>
              </a:ext>
            </a:extLst>
          </p:cNvPr>
          <p:cNvCxnSpPr>
            <a:cxnSpLocks/>
          </p:cNvCxnSpPr>
          <p:nvPr/>
        </p:nvCxnSpPr>
        <p:spPr bwMode="auto">
          <a:xfrm>
            <a:off x="82804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8" name="Straight Arrow Connector 7">
            <a:extLst>
              <a:ext uri="{FF2B5EF4-FFF2-40B4-BE49-F238E27FC236}">
                <a16:creationId xmlns:a16="http://schemas.microsoft.com/office/drawing/2014/main" id="{38B76D64-3A24-C529-A5BD-DE010F81ADC6}"/>
              </a:ext>
            </a:extLst>
          </p:cNvPr>
          <p:cNvCxnSpPr>
            <a:cxnSpLocks/>
          </p:cNvCxnSpPr>
          <p:nvPr/>
        </p:nvCxnSpPr>
        <p:spPr bwMode="auto">
          <a:xfrm>
            <a:off x="871246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9" name="Straight Arrow Connector 8">
            <a:extLst>
              <a:ext uri="{FF2B5EF4-FFF2-40B4-BE49-F238E27FC236}">
                <a16:creationId xmlns:a16="http://schemas.microsoft.com/office/drawing/2014/main" id="{32896423-6B4C-2341-67ED-3BBC25470F2E}"/>
              </a:ext>
            </a:extLst>
          </p:cNvPr>
          <p:cNvCxnSpPr>
            <a:cxnSpLocks/>
          </p:cNvCxnSpPr>
          <p:nvPr/>
        </p:nvCxnSpPr>
        <p:spPr bwMode="auto">
          <a:xfrm>
            <a:off x="5184068"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506613156"/>
      </p:ext>
    </p:extLst>
  </p:cSld>
  <p:clrMapOvr>
    <a:masterClrMapping/>
  </p:clrMapOvr>
  <p:transition spd="med">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5FA1-9622-494E-968A-2CABE73FC524}"/>
              </a:ext>
            </a:extLst>
          </p:cNvPr>
          <p:cNvSpPr>
            <a:spLocks noGrp="1"/>
          </p:cNvSpPr>
          <p:nvPr>
            <p:ph type="title"/>
          </p:nvPr>
        </p:nvSpPr>
        <p:spPr>
          <a:xfrm>
            <a:off x="457200" y="277813"/>
            <a:ext cx="8229600" cy="702915"/>
          </a:xfrm>
        </p:spPr>
        <p:txBody>
          <a:bodyPr/>
          <a:lstStyle/>
          <a:p>
            <a:r>
              <a:rPr lang="en-US"/>
              <a:t>Garrett’s First Defence of Hume</a:t>
            </a:r>
            <a:endParaRPr lang="en-GB"/>
          </a:p>
        </p:txBody>
      </p:sp>
      <p:sp>
        <p:nvSpPr>
          <p:cNvPr id="3" name="Content Placeholder 2">
            <a:extLst>
              <a:ext uri="{FF2B5EF4-FFF2-40B4-BE49-F238E27FC236}">
                <a16:creationId xmlns:a16="http://schemas.microsoft.com/office/drawing/2014/main" id="{C34A73A3-1B82-4467-AF5D-E61F5A539524}"/>
              </a:ext>
            </a:extLst>
          </p:cNvPr>
          <p:cNvSpPr>
            <a:spLocks noGrp="1"/>
          </p:cNvSpPr>
          <p:nvPr>
            <p:ph idx="1"/>
          </p:nvPr>
        </p:nvSpPr>
        <p:spPr>
          <a:xfrm>
            <a:off x="457200" y="1304764"/>
            <a:ext cx="8229600" cy="5112568"/>
          </a:xfrm>
        </p:spPr>
        <p:txBody>
          <a:bodyPr/>
          <a:lstStyle/>
          <a:p>
            <a:r>
              <a:rPr lang="en-US" sz="2800"/>
              <a:t>“when [Hume] argues against the existence of a certain (putative) idea, he never argues </a:t>
            </a:r>
            <a:r>
              <a:rPr lang="en-US" sz="2800" i="1"/>
              <a:t>merely</a:t>
            </a:r>
            <a:r>
              <a:rPr lang="en-US" sz="2800"/>
              <a:t> that we do not find such a corresponding impression in experience; he also always argues that no impression could possibly satisfy the requirements we implicitly demand for such a perception.” (1997, p. 49)</a:t>
            </a:r>
          </a:p>
          <a:p>
            <a:pPr>
              <a:spcBef>
                <a:spcPts val="1800"/>
              </a:spcBef>
            </a:pPr>
            <a:r>
              <a:rPr lang="en-US" sz="2800"/>
              <a:t>So such an idea would not merely contradict the Copy Principle, “It would … require the admission of an entirely distinct representational faculty”, in addition to our imagistic imagination.</a:t>
            </a:r>
          </a:p>
          <a:p>
            <a:endParaRPr lang="en-GB" sz="2800"/>
          </a:p>
        </p:txBody>
      </p:sp>
      <p:sp>
        <p:nvSpPr>
          <p:cNvPr id="4" name="Slide Number Placeholder 3">
            <a:extLst>
              <a:ext uri="{FF2B5EF4-FFF2-40B4-BE49-F238E27FC236}">
                <a16:creationId xmlns:a16="http://schemas.microsoft.com/office/drawing/2014/main" id="{5049BC5D-1009-44CE-B4B5-E9B9E4AF509E}"/>
              </a:ext>
            </a:extLst>
          </p:cNvPr>
          <p:cNvSpPr>
            <a:spLocks noGrp="1"/>
          </p:cNvSpPr>
          <p:nvPr>
            <p:ph type="sldNum" sz="quarter" idx="10"/>
          </p:nvPr>
        </p:nvSpPr>
        <p:spPr/>
        <p:txBody>
          <a:bodyPr/>
          <a:lstStyle/>
          <a:p>
            <a:fld id="{FFD1EE05-59BE-439B-B8B7-F61DC751609B}" type="slidenum">
              <a:rPr lang="en-US" smtClean="0"/>
              <a:pPr/>
              <a:t>30</a:t>
            </a:fld>
            <a:endParaRPr lang="en-US"/>
          </a:p>
        </p:txBody>
      </p:sp>
    </p:spTree>
    <p:extLst>
      <p:ext uri="{BB962C8B-B14F-4D97-AF65-F5344CB8AC3E}">
        <p14:creationId xmlns:p14="http://schemas.microsoft.com/office/powerpoint/2010/main" val="2691750333"/>
      </p:ext>
    </p:extLst>
  </p:cSld>
  <p:clrMapOvr>
    <a:masterClrMapping/>
  </p:clrMapOvr>
  <p:transition spd="med">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7188-02E6-4A37-9143-098E17148EB2}"/>
              </a:ext>
            </a:extLst>
          </p:cNvPr>
          <p:cNvSpPr>
            <a:spLocks noGrp="1"/>
          </p:cNvSpPr>
          <p:nvPr>
            <p:ph type="title"/>
          </p:nvPr>
        </p:nvSpPr>
        <p:spPr>
          <a:xfrm>
            <a:off x="457200" y="152636"/>
            <a:ext cx="8229600" cy="774923"/>
          </a:xfrm>
        </p:spPr>
        <p:txBody>
          <a:bodyPr/>
          <a:lstStyle/>
          <a:p>
            <a:r>
              <a:rPr lang="en-US"/>
              <a:t>Responding to Garrett</a:t>
            </a:r>
            <a:endParaRPr lang="en-GB"/>
          </a:p>
        </p:txBody>
      </p:sp>
      <p:sp>
        <p:nvSpPr>
          <p:cNvPr id="3" name="Content Placeholder 2">
            <a:extLst>
              <a:ext uri="{FF2B5EF4-FFF2-40B4-BE49-F238E27FC236}">
                <a16:creationId xmlns:a16="http://schemas.microsoft.com/office/drawing/2014/main" id="{59C31F0A-113F-41EE-9D7E-671F2061267F}"/>
              </a:ext>
            </a:extLst>
          </p:cNvPr>
          <p:cNvSpPr>
            <a:spLocks noGrp="1"/>
          </p:cNvSpPr>
          <p:nvPr>
            <p:ph idx="1"/>
          </p:nvPr>
        </p:nvSpPr>
        <p:spPr>
          <a:xfrm>
            <a:off x="755576" y="1124744"/>
            <a:ext cx="7931224" cy="5400600"/>
          </a:xfrm>
        </p:spPr>
        <p:txBody>
          <a:bodyPr/>
          <a:lstStyle/>
          <a:p>
            <a:r>
              <a:rPr lang="en-US" sz="2600"/>
              <a:t>But the point that “no impression could possibly satisfy the requirements” for serving as the source of a particular idea is double-edged.</a:t>
            </a:r>
          </a:p>
          <a:p>
            <a:pPr>
              <a:spcBef>
                <a:spcPts val="1800"/>
              </a:spcBef>
            </a:pPr>
            <a:r>
              <a:rPr lang="en-US" sz="2600"/>
              <a:t>Hume’s opponent can point out that the ideas in question – </a:t>
            </a:r>
            <a:r>
              <a:rPr lang="en-US" sz="2600" i="1">
                <a:solidFill>
                  <a:srgbClr val="FF7C80"/>
                </a:solidFill>
              </a:rPr>
              <a:t>those that are not obviously imagistic and which Hume has to work so hard to explain in imagistic terms</a:t>
            </a:r>
            <a:r>
              <a:rPr lang="en-US" sz="2600"/>
              <a:t> (necessary connexion, body, the self etc.) – are precisely the ones for which the Copy Principle is least plausible to start with.</a:t>
            </a:r>
          </a:p>
          <a:p>
            <a:pPr>
              <a:spcBef>
                <a:spcPts val="1800"/>
              </a:spcBef>
            </a:pPr>
            <a:r>
              <a:rPr lang="en-US" sz="2600"/>
              <a:t>Is it really legitimate to extend an argument which seems plausible in the case of sensory ideas to these more contentious cases?</a:t>
            </a:r>
            <a:endParaRPr lang="en-GB" sz="2600"/>
          </a:p>
        </p:txBody>
      </p:sp>
      <p:sp>
        <p:nvSpPr>
          <p:cNvPr id="4" name="Slide Number Placeholder 3">
            <a:extLst>
              <a:ext uri="{FF2B5EF4-FFF2-40B4-BE49-F238E27FC236}">
                <a16:creationId xmlns:a16="http://schemas.microsoft.com/office/drawing/2014/main" id="{D72A0EE6-685C-4735-AED1-337D81682192}"/>
              </a:ext>
            </a:extLst>
          </p:cNvPr>
          <p:cNvSpPr>
            <a:spLocks noGrp="1"/>
          </p:cNvSpPr>
          <p:nvPr>
            <p:ph type="sldNum" sz="quarter" idx="10"/>
          </p:nvPr>
        </p:nvSpPr>
        <p:spPr/>
        <p:txBody>
          <a:bodyPr/>
          <a:lstStyle/>
          <a:p>
            <a:fld id="{FFD1EE05-59BE-439B-B8B7-F61DC751609B}" type="slidenum">
              <a:rPr lang="en-US" smtClean="0"/>
              <a:pPr/>
              <a:t>31</a:t>
            </a:fld>
            <a:endParaRPr lang="en-US"/>
          </a:p>
        </p:txBody>
      </p:sp>
    </p:spTree>
    <p:extLst>
      <p:ext uri="{BB962C8B-B14F-4D97-AF65-F5344CB8AC3E}">
        <p14:creationId xmlns:p14="http://schemas.microsoft.com/office/powerpoint/2010/main" val="2222078958"/>
      </p:ext>
    </p:extLst>
  </p:cSld>
  <p:clrMapOvr>
    <a:masterClrMapping/>
  </p:clrMapOvr>
  <p:transition spd="med">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910FDE69-D2B9-48F9-A9BC-1F781B27D746}" type="slidenum">
              <a:rPr lang="en-US"/>
              <a:pPr/>
              <a:t>32</a:t>
            </a:fld>
            <a:endParaRPr lang="en-US"/>
          </a:p>
        </p:txBody>
      </p:sp>
      <p:sp>
        <p:nvSpPr>
          <p:cNvPr id="774146" name="Rectangle 2"/>
          <p:cNvSpPr>
            <a:spLocks noGrp="1" noChangeArrowheads="1"/>
          </p:cNvSpPr>
          <p:nvPr>
            <p:ph type="body" idx="1"/>
          </p:nvPr>
        </p:nvSpPr>
        <p:spPr>
          <a:xfrm>
            <a:off x="611559" y="404665"/>
            <a:ext cx="8172909" cy="6048524"/>
          </a:xfrm>
        </p:spPr>
        <p:txBody>
          <a:bodyPr/>
          <a:lstStyle/>
          <a:p>
            <a:r>
              <a:rPr lang="en-GB" sz="2800" dirty="0"/>
              <a:t>Hume’s second argument also has problems.  It may seem very plausible that a blind man can have no idea of </a:t>
            </a:r>
            <a:r>
              <a:rPr lang="en-GB" sz="2800" i="1" dirty="0"/>
              <a:t>red</a:t>
            </a:r>
            <a:r>
              <a:rPr lang="en-GB" sz="2800" dirty="0"/>
              <a:t>, for example.  But</a:t>
            </a:r>
            <a:r>
              <a:rPr lang="en-GB" sz="2800" i="1" dirty="0"/>
              <a:t> how can Hume </a:t>
            </a:r>
            <a:r>
              <a:rPr lang="en-GB" sz="2800" i="1" u="sng" dirty="0"/>
              <a:t>know</a:t>
            </a:r>
            <a:r>
              <a:rPr lang="en-GB" sz="2800" dirty="0"/>
              <a:t> </a:t>
            </a:r>
            <a:r>
              <a:rPr lang="en-GB" sz="2800" i="1" dirty="0"/>
              <a:t>that this is the case</a:t>
            </a:r>
            <a:r>
              <a:rPr lang="en-GB" sz="2800" dirty="0"/>
              <a:t>?  Might it not be that the man has private mental experiences that involve the colour red?</a:t>
            </a:r>
          </a:p>
          <a:p>
            <a:pPr>
              <a:spcBef>
                <a:spcPts val="1800"/>
              </a:spcBef>
            </a:pPr>
            <a:r>
              <a:rPr lang="en-GB" sz="2800"/>
              <a:t>At  </a:t>
            </a:r>
            <a:r>
              <a:rPr lang="en-GB" sz="2800" dirty="0"/>
              <a:t>risk of anachronism, some authors (e.g. Bennett, Dicker) argue that Hume’s point is best understood as being not about private mental experience, but about </a:t>
            </a:r>
            <a:r>
              <a:rPr lang="en-GB" sz="2800" i="1" u="sng" dirty="0"/>
              <a:t>public meaningfulness</a:t>
            </a:r>
            <a:r>
              <a:rPr lang="en-GB" sz="2800" dirty="0"/>
              <a:t>.  The blind man </a:t>
            </a:r>
            <a:r>
              <a:rPr lang="en-GB" sz="2800" i="1" dirty="0"/>
              <a:t>cannot use the word “red” correctly</a:t>
            </a:r>
            <a:r>
              <a:rPr lang="en-GB" sz="2800" dirty="0"/>
              <a:t>, and they take this (positivist) moral to be the real point of Hume’s position.</a:t>
            </a:r>
          </a:p>
        </p:txBody>
      </p:sp>
    </p:spTree>
    <p:extLst>
      <p:ext uri="{BB962C8B-B14F-4D97-AF65-F5344CB8AC3E}">
        <p14:creationId xmlns:p14="http://schemas.microsoft.com/office/powerpoint/2010/main" val="1095609708"/>
      </p:ext>
    </p:extLst>
  </p:cSld>
  <p:clrMapOvr>
    <a:masterClrMapping/>
  </p:clrMapOvr>
  <p:transition spd="med">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12836-63EB-48F1-B962-A0ED8B849548}"/>
              </a:ext>
            </a:extLst>
          </p:cNvPr>
          <p:cNvSpPr>
            <a:spLocks noGrp="1"/>
          </p:cNvSpPr>
          <p:nvPr>
            <p:ph idx="1"/>
          </p:nvPr>
        </p:nvSpPr>
        <p:spPr>
          <a:xfrm>
            <a:off x="468313" y="1124744"/>
            <a:ext cx="8352159" cy="5472608"/>
          </a:xfrm>
        </p:spPr>
        <p:txBody>
          <a:bodyPr/>
          <a:lstStyle/>
          <a:p>
            <a:r>
              <a:rPr lang="en-US" sz="2700"/>
              <a:t>Garrett (1997, pp. 46-8) defends Hume more straightforwardly, arguing that although one might not be able to </a:t>
            </a:r>
            <a:r>
              <a:rPr lang="en-US" sz="2700" i="1"/>
              <a:t>demonstrate</a:t>
            </a:r>
            <a:r>
              <a:rPr lang="en-US" sz="2700"/>
              <a:t> to others that one was having a simple idea without a simple impression, the fact that blind and deaf people (etc.) don’t claim to have such ideas can be taken as significant:</a:t>
            </a:r>
          </a:p>
          <a:p>
            <a:pPr marL="857250" lvl="2" indent="0">
              <a:spcBef>
                <a:spcPts val="1800"/>
              </a:spcBef>
              <a:buNone/>
            </a:pPr>
            <a:r>
              <a:rPr lang="en-US"/>
              <a:t>“It is a fact, for example, that the blind and the deaf do </a:t>
            </a:r>
            <a:r>
              <a:rPr lang="en-US" i="1"/>
              <a:t>not</a:t>
            </a:r>
            <a:r>
              <a:rPr lang="en-US"/>
              <a:t> report mental images – that is, Humean ‘ideas’ – that are unrelated to any simpler elements previously experienced in sensation or feeling.  …  The fact that the blind and deaf can and do report aspects of their mental lives but do not report such images is surely some evidence that they do not have them.”  (p.46) </a:t>
            </a:r>
          </a:p>
        </p:txBody>
      </p:sp>
      <p:sp>
        <p:nvSpPr>
          <p:cNvPr id="4" name="Slide Number Placeholder 3">
            <a:extLst>
              <a:ext uri="{FF2B5EF4-FFF2-40B4-BE49-F238E27FC236}">
                <a16:creationId xmlns:a16="http://schemas.microsoft.com/office/drawing/2014/main" id="{63F086E2-CA5B-4846-B1DC-C3E0B37E034A}"/>
              </a:ext>
            </a:extLst>
          </p:cNvPr>
          <p:cNvSpPr>
            <a:spLocks noGrp="1"/>
          </p:cNvSpPr>
          <p:nvPr>
            <p:ph type="sldNum" sz="quarter" idx="10"/>
          </p:nvPr>
        </p:nvSpPr>
        <p:spPr/>
        <p:txBody>
          <a:bodyPr/>
          <a:lstStyle/>
          <a:p>
            <a:fld id="{FFD1EE05-59BE-439B-B8B7-F61DC751609B}" type="slidenum">
              <a:rPr lang="en-US" smtClean="0"/>
              <a:pPr/>
              <a:t>33</a:t>
            </a:fld>
            <a:endParaRPr lang="en-US"/>
          </a:p>
        </p:txBody>
      </p:sp>
      <p:sp>
        <p:nvSpPr>
          <p:cNvPr id="5" name="Title 1">
            <a:extLst>
              <a:ext uri="{FF2B5EF4-FFF2-40B4-BE49-F238E27FC236}">
                <a16:creationId xmlns:a16="http://schemas.microsoft.com/office/drawing/2014/main" id="{1A83BEE4-B28F-41F0-A1E0-55EFFC81CA85}"/>
              </a:ext>
            </a:extLst>
          </p:cNvPr>
          <p:cNvSpPr>
            <a:spLocks noGrp="1"/>
          </p:cNvSpPr>
          <p:nvPr>
            <p:ph type="title"/>
          </p:nvPr>
        </p:nvSpPr>
        <p:spPr>
          <a:xfrm>
            <a:off x="457200" y="205805"/>
            <a:ext cx="8229600" cy="702915"/>
          </a:xfrm>
        </p:spPr>
        <p:txBody>
          <a:bodyPr/>
          <a:lstStyle/>
          <a:p>
            <a:r>
              <a:rPr lang="en-US" sz="4000"/>
              <a:t>Garrett’s Second Defence of Hume</a:t>
            </a:r>
            <a:endParaRPr lang="en-GB" sz="4000"/>
          </a:p>
        </p:txBody>
      </p:sp>
    </p:spTree>
    <p:extLst>
      <p:ext uri="{BB962C8B-B14F-4D97-AF65-F5344CB8AC3E}">
        <p14:creationId xmlns:p14="http://schemas.microsoft.com/office/powerpoint/2010/main" val="1832688492"/>
      </p:ext>
    </p:extLst>
  </p:cSld>
  <p:clrMapOvr>
    <a:masterClrMapping/>
  </p:clrMapOvr>
  <p:transition spd="med">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1786E-D925-4042-96EA-B3F21A1BDB22}"/>
              </a:ext>
            </a:extLst>
          </p:cNvPr>
          <p:cNvSpPr>
            <a:spLocks noGrp="1"/>
          </p:cNvSpPr>
          <p:nvPr>
            <p:ph idx="1"/>
          </p:nvPr>
        </p:nvSpPr>
        <p:spPr>
          <a:xfrm>
            <a:off x="529977" y="296652"/>
            <a:ext cx="8218487" cy="6264696"/>
          </a:xfrm>
        </p:spPr>
        <p:txBody>
          <a:bodyPr/>
          <a:lstStyle/>
          <a:p>
            <a:r>
              <a:rPr lang="en-US" sz="2600"/>
              <a:t>Further evidence, Garrett suggests, comes from people whose senses are repaired, who as adults become able to see for the first time. They report </a:t>
            </a:r>
            <a:r>
              <a:rPr lang="en-US" sz="2600" i="1"/>
              <a:t>new</a:t>
            </a:r>
            <a:r>
              <a:rPr lang="en-US" sz="2600"/>
              <a:t> sensations, apparently: sensations that they could not imagine prior to the repair.</a:t>
            </a:r>
          </a:p>
          <a:p>
            <a:pPr>
              <a:spcBef>
                <a:spcPts val="1800"/>
              </a:spcBef>
            </a:pPr>
            <a:r>
              <a:rPr lang="en-US" sz="2600"/>
              <a:t>Note, however, that this second argument explicitly focuses on ideas that are acknowledged from the start to be sensory, so it doesn’t help in the more contentious cases that are not obviously sensory.</a:t>
            </a:r>
          </a:p>
          <a:p>
            <a:pPr>
              <a:spcBef>
                <a:spcPts val="1800"/>
              </a:spcBef>
            </a:pPr>
            <a:r>
              <a:rPr lang="en-US" sz="2600"/>
              <a:t>For those ideas (necessity, body, self etc.), Hume’s case for empiricism – like Locke’s – perhaps has to depend on the strength of his specific account of those ideas.  Can he actually explain their nature in terms of impression-copy content?</a:t>
            </a:r>
          </a:p>
          <a:p>
            <a:endParaRPr lang="en-GB" sz="2700"/>
          </a:p>
          <a:p>
            <a:endParaRPr lang="en-GB" sz="2700"/>
          </a:p>
        </p:txBody>
      </p:sp>
      <p:sp>
        <p:nvSpPr>
          <p:cNvPr id="4" name="Slide Number Placeholder 3">
            <a:extLst>
              <a:ext uri="{FF2B5EF4-FFF2-40B4-BE49-F238E27FC236}">
                <a16:creationId xmlns:a16="http://schemas.microsoft.com/office/drawing/2014/main" id="{59A8896A-12CF-4D65-8005-9DD543AC516C}"/>
              </a:ext>
            </a:extLst>
          </p:cNvPr>
          <p:cNvSpPr>
            <a:spLocks noGrp="1"/>
          </p:cNvSpPr>
          <p:nvPr>
            <p:ph type="sldNum" sz="quarter" idx="10"/>
          </p:nvPr>
        </p:nvSpPr>
        <p:spPr/>
        <p:txBody>
          <a:bodyPr/>
          <a:lstStyle/>
          <a:p>
            <a:fld id="{FFD1EE05-59BE-439B-B8B7-F61DC751609B}" type="slidenum">
              <a:rPr lang="en-US" smtClean="0"/>
              <a:pPr/>
              <a:t>34</a:t>
            </a:fld>
            <a:endParaRPr lang="en-US"/>
          </a:p>
        </p:txBody>
      </p:sp>
    </p:spTree>
    <p:extLst>
      <p:ext uri="{BB962C8B-B14F-4D97-AF65-F5344CB8AC3E}">
        <p14:creationId xmlns:p14="http://schemas.microsoft.com/office/powerpoint/2010/main" val="3231594401"/>
      </p:ext>
    </p:extLst>
  </p:cSld>
  <p:clrMapOvr>
    <a:masterClrMapping/>
  </p:clrMapOvr>
  <p:transition spd="med">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9CA6E96-08AB-414F-AA3B-56D1EB64B6F3}" type="slidenum">
              <a:rPr lang="en-US"/>
              <a:pPr/>
              <a:t>35</a:t>
            </a:fld>
            <a:endParaRPr lang="en-US"/>
          </a:p>
        </p:txBody>
      </p:sp>
      <p:sp>
        <p:nvSpPr>
          <p:cNvPr id="775170" name="Rectangle 2"/>
          <p:cNvSpPr>
            <a:spLocks noGrp="1" noChangeArrowheads="1"/>
          </p:cNvSpPr>
          <p:nvPr>
            <p:ph type="title"/>
          </p:nvPr>
        </p:nvSpPr>
        <p:spPr>
          <a:xfrm>
            <a:off x="457200" y="224644"/>
            <a:ext cx="8229600" cy="738919"/>
          </a:xfrm>
        </p:spPr>
        <p:txBody>
          <a:bodyPr/>
          <a:lstStyle/>
          <a:p>
            <a:r>
              <a:rPr lang="en-GB" dirty="0"/>
              <a:t>The Missing Shade of Blue</a:t>
            </a:r>
          </a:p>
        </p:txBody>
      </p:sp>
      <p:sp>
        <p:nvSpPr>
          <p:cNvPr id="775171" name="Rectangle 3"/>
          <p:cNvSpPr>
            <a:spLocks noGrp="1" noChangeArrowheads="1"/>
          </p:cNvSpPr>
          <p:nvPr>
            <p:ph type="body" idx="1"/>
          </p:nvPr>
        </p:nvSpPr>
        <p:spPr>
          <a:xfrm>
            <a:off x="457200" y="1232756"/>
            <a:ext cx="8435975" cy="5364596"/>
          </a:xfrm>
        </p:spPr>
        <p:txBody>
          <a:bodyPr/>
          <a:lstStyle/>
          <a:p>
            <a:r>
              <a:rPr lang="en-GB" sz="2800" dirty="0"/>
              <a:t>After arguing for the Copy Principle, Hume himself strangely presents a counter-example: the famous “missing shade of blue” (</a:t>
            </a:r>
            <a:r>
              <a:rPr lang="en-GB" sz="2800" i="1" dirty="0"/>
              <a:t>T</a:t>
            </a:r>
            <a:r>
              <a:rPr lang="en-GB" sz="2800" dirty="0"/>
              <a:t> 1.1.1.10).</a:t>
            </a:r>
          </a:p>
          <a:p>
            <a:r>
              <a:rPr lang="en-GB" sz="2800" dirty="0"/>
              <a:t>He seems, however, to think this isn’t a </a:t>
            </a:r>
            <a:r>
              <a:rPr lang="en-GB" sz="2800" i="1" dirty="0"/>
              <a:t>serious</a:t>
            </a:r>
            <a:r>
              <a:rPr lang="en-GB" sz="2800" dirty="0"/>
              <a:t> problem for his position, maybe because:</a:t>
            </a:r>
          </a:p>
          <a:p>
            <a:pPr lvl="1">
              <a:spcBef>
                <a:spcPts val="900"/>
              </a:spcBef>
            </a:pPr>
            <a:r>
              <a:rPr lang="en-GB" sz="2600" dirty="0"/>
              <a:t>The “new” simple idea is being constructed (by something like blending) from materials that are provided by impressions, so his concept-</a:t>
            </a:r>
            <a:r>
              <a:rPr lang="en-GB" sz="2600" dirty="0" err="1"/>
              <a:t>empiri</a:t>
            </a:r>
            <a:r>
              <a:rPr lang="en-GB" sz="2600" dirty="0"/>
              <a:t>-</a:t>
            </a:r>
            <a:r>
              <a:rPr lang="en-GB" sz="2600" dirty="0" err="1"/>
              <a:t>cism</a:t>
            </a:r>
            <a:r>
              <a:rPr lang="en-GB" sz="2600" dirty="0"/>
              <a:t> isn’t being fundamentally threatened.</a:t>
            </a:r>
          </a:p>
          <a:p>
            <a:pPr lvl="1">
              <a:spcBef>
                <a:spcPts val="900"/>
              </a:spcBef>
            </a:pPr>
            <a:r>
              <a:rPr lang="en-GB" sz="2600" dirty="0"/>
              <a:t>The new idea </a:t>
            </a:r>
            <a:r>
              <a:rPr lang="en-GB" sz="2600" i="1" dirty="0"/>
              <a:t>could</a:t>
            </a:r>
            <a:r>
              <a:rPr lang="en-GB" sz="2600" dirty="0"/>
              <a:t> be derived from sensory exp-</a:t>
            </a:r>
            <a:r>
              <a:rPr lang="en-GB" sz="2600" dirty="0" err="1"/>
              <a:t>erience</a:t>
            </a:r>
            <a:r>
              <a:rPr lang="en-GB" sz="2600" dirty="0"/>
              <a:t>, even if in this case it hasn’t been – it’s still </a:t>
            </a:r>
            <a:r>
              <a:rPr lang="en-GB" sz="2600" i="1" dirty="0"/>
              <a:t>imagistic</a:t>
            </a:r>
            <a:r>
              <a:rPr lang="en-GB" sz="2600" dirty="0"/>
              <a:t> (so clearly thinkable on Hume’s view).</a:t>
            </a:r>
          </a:p>
        </p:txBody>
      </p:sp>
    </p:spTree>
    <p:extLst>
      <p:ext uri="{BB962C8B-B14F-4D97-AF65-F5344CB8AC3E}">
        <p14:creationId xmlns:p14="http://schemas.microsoft.com/office/powerpoint/2010/main" val="2834330293"/>
      </p:ext>
    </p:extLst>
  </p:cSld>
  <p:clrMapOvr>
    <a:masterClrMapping/>
  </p:clrMapOvr>
  <p:transition spd="med">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97EC3-8BF8-33F0-DC63-062CB360E7B9}"/>
              </a:ext>
            </a:extLst>
          </p:cNvPr>
          <p:cNvSpPr>
            <a:spLocks noGrp="1"/>
          </p:cNvSpPr>
          <p:nvPr>
            <p:ph idx="1"/>
          </p:nvPr>
        </p:nvSpPr>
        <p:spPr>
          <a:xfrm>
            <a:off x="468312" y="188640"/>
            <a:ext cx="8388163" cy="6336704"/>
          </a:xfrm>
        </p:spPr>
        <p:txBody>
          <a:bodyPr/>
          <a:lstStyle/>
          <a:p>
            <a:pPr marL="0" indent="0">
              <a:buNone/>
            </a:pPr>
            <a:r>
              <a:rPr lang="en-US" sz="2400"/>
              <a:t>“Suppose … a person to have enjoyed his sight for thirty years, and to have become … well acquainted with colours of all kinds, excepting one particular shade of blue, … which [he has never met] with.  Let all the different shades of that colour, except that single one, be placed before him, descending gradually from the deepest to the lightest; 'tis plain, that he will perceive a blank, where that shade is wanting, and will be sensible, that there is a greater distance in that place betwixt the contiguous colours, than in any other. [Could he], from his own imagination, … raise up to himself the idea of that particular shade, tho' it had never been conveyed to him by his senses? I believe … he can; and this may serve as a proof, that the simple ideas are not always derived from the correspondent impressions; tho’ the instance is so particular and singular, that [it] … does not merit that for it alone we should alter our general maxim.”</a:t>
            </a:r>
          </a:p>
          <a:p>
            <a:pPr marL="0" indent="0" algn="r">
              <a:buNone/>
            </a:pPr>
            <a:r>
              <a:rPr lang="en-US" sz="2400"/>
              <a:t>						(</a:t>
            </a:r>
            <a:r>
              <a:rPr lang="en-US" sz="2400" i="1"/>
              <a:t>T</a:t>
            </a:r>
            <a:r>
              <a:rPr lang="en-US" sz="2400"/>
              <a:t> 1.1.1.10)</a:t>
            </a:r>
            <a:endParaRPr lang="en-GB" sz="2400"/>
          </a:p>
        </p:txBody>
      </p:sp>
      <p:sp>
        <p:nvSpPr>
          <p:cNvPr id="4" name="Slide Number Placeholder 3">
            <a:extLst>
              <a:ext uri="{FF2B5EF4-FFF2-40B4-BE49-F238E27FC236}">
                <a16:creationId xmlns:a16="http://schemas.microsoft.com/office/drawing/2014/main" id="{D074EA00-9D1D-BF65-7FB3-4BE536D59F86}"/>
              </a:ext>
            </a:extLst>
          </p:cNvPr>
          <p:cNvSpPr>
            <a:spLocks noGrp="1"/>
          </p:cNvSpPr>
          <p:nvPr>
            <p:ph type="sldNum" sz="quarter" idx="10"/>
          </p:nvPr>
        </p:nvSpPr>
        <p:spPr/>
        <p:txBody>
          <a:bodyPr/>
          <a:lstStyle/>
          <a:p>
            <a:fld id="{FFD1EE05-59BE-439B-B8B7-F61DC751609B}" type="slidenum">
              <a:rPr lang="en-US" smtClean="0"/>
              <a:pPr/>
              <a:t>36</a:t>
            </a:fld>
            <a:endParaRPr lang="en-US"/>
          </a:p>
        </p:txBody>
      </p:sp>
    </p:spTree>
    <p:extLst>
      <p:ext uri="{BB962C8B-B14F-4D97-AF65-F5344CB8AC3E}">
        <p14:creationId xmlns:p14="http://schemas.microsoft.com/office/powerpoint/2010/main" val="1965916809"/>
      </p:ext>
    </p:extLst>
  </p:cSld>
  <p:clrMapOvr>
    <a:masterClrMapping/>
  </p:clrMapOvr>
  <p:transition spd="med">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2</a:t>
            </a:r>
            <a:r>
              <a:rPr lang="en-GB" sz="3000" i="1">
                <a:solidFill>
                  <a:srgbClr val="FF7C80"/>
                </a:solidFill>
                <a:effectLst>
                  <a:outerShdw blurRad="38100" dist="38100" dir="2700000" algn="tl">
                    <a:srgbClr val="000000"/>
                  </a:outerShdw>
                </a:effectLst>
              </a:rPr>
              <a:t>. Force and Vivacity,</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Belief, Separability and Association of Ideas</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2114457574"/>
      </p:ext>
    </p:extLst>
  </p:cSld>
  <p:clrMapOvr>
    <a:masterClrMapping/>
  </p:clrMapOvr>
  <p:transition spd="med">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4417-7E24-ED63-7EE8-E3AB4CC59B91}"/>
              </a:ext>
            </a:extLst>
          </p:cNvPr>
          <p:cNvSpPr>
            <a:spLocks noGrp="1"/>
          </p:cNvSpPr>
          <p:nvPr>
            <p:ph type="title"/>
          </p:nvPr>
        </p:nvSpPr>
        <p:spPr>
          <a:xfrm>
            <a:off x="179512" y="145244"/>
            <a:ext cx="8784976" cy="763476"/>
          </a:xfrm>
        </p:spPr>
        <p:txBody>
          <a:bodyPr/>
          <a:lstStyle/>
          <a:p>
            <a:r>
              <a:rPr lang="en-GB"/>
              <a:t>Reminder of Learning Resources</a:t>
            </a:r>
          </a:p>
        </p:txBody>
      </p:sp>
      <p:sp>
        <p:nvSpPr>
          <p:cNvPr id="3" name="Content Placeholder 2">
            <a:extLst>
              <a:ext uri="{FF2B5EF4-FFF2-40B4-BE49-F238E27FC236}">
                <a16:creationId xmlns:a16="http://schemas.microsoft.com/office/drawing/2014/main" id="{3888DFEE-4D58-A741-E608-8DAE6423DCBC}"/>
              </a:ext>
            </a:extLst>
          </p:cNvPr>
          <p:cNvSpPr>
            <a:spLocks noGrp="1"/>
          </p:cNvSpPr>
          <p:nvPr>
            <p:ph idx="1"/>
          </p:nvPr>
        </p:nvSpPr>
        <p:spPr>
          <a:xfrm>
            <a:off x="719572" y="4473116"/>
            <a:ext cx="7967228" cy="2160240"/>
          </a:xfrm>
        </p:spPr>
        <p:txBody>
          <a:bodyPr/>
          <a:lstStyle/>
          <a:p>
            <a:r>
              <a:rPr lang="en-GB"/>
              <a:t>See in particular:</a:t>
            </a:r>
          </a:p>
          <a:p>
            <a:pPr lvl="1"/>
            <a:r>
              <a:rPr lang="en-GB"/>
              <a:t>“Overview of </a:t>
            </a:r>
            <a:r>
              <a:rPr lang="en-GB" i="1"/>
              <a:t>Treatise</a:t>
            </a:r>
            <a:r>
              <a:rPr lang="en-GB"/>
              <a:t> Book 1 Part 1”</a:t>
            </a:r>
          </a:p>
          <a:p>
            <a:pPr lvl="1"/>
            <a:r>
              <a:rPr lang="en-GB"/>
              <a:t>“Notes on Hume on Ideas and Impressions”</a:t>
            </a:r>
          </a:p>
          <a:p>
            <a:pPr lvl="1"/>
            <a:r>
              <a:rPr lang="en-GB"/>
              <a:t>“Notes on Hume’s Copy Principle”</a:t>
            </a:r>
          </a:p>
        </p:txBody>
      </p:sp>
      <p:sp>
        <p:nvSpPr>
          <p:cNvPr id="4" name="Slide Number Placeholder 3">
            <a:extLst>
              <a:ext uri="{FF2B5EF4-FFF2-40B4-BE49-F238E27FC236}">
                <a16:creationId xmlns:a16="http://schemas.microsoft.com/office/drawing/2014/main" id="{CB20AB7F-D62B-E6EA-26B4-CF4295299D7D}"/>
              </a:ext>
            </a:extLst>
          </p:cNvPr>
          <p:cNvSpPr>
            <a:spLocks noGrp="1"/>
          </p:cNvSpPr>
          <p:nvPr>
            <p:ph type="sldNum" sz="quarter" idx="10"/>
          </p:nvPr>
        </p:nvSpPr>
        <p:spPr/>
        <p:txBody>
          <a:bodyPr/>
          <a:lstStyle/>
          <a:p>
            <a:fld id="{FFD1EE05-59BE-439B-B8B7-F61DC751609B}" type="slidenum">
              <a:rPr lang="en-US" smtClean="0"/>
              <a:pPr/>
              <a:t>38</a:t>
            </a:fld>
            <a:endParaRPr lang="en-US"/>
          </a:p>
        </p:txBody>
      </p:sp>
      <p:pic>
        <p:nvPicPr>
          <p:cNvPr id="6" name="Picture 5">
            <a:extLst>
              <a:ext uri="{FF2B5EF4-FFF2-40B4-BE49-F238E27FC236}">
                <a16:creationId xmlns:a16="http://schemas.microsoft.com/office/drawing/2014/main" id="{6894232C-6F54-DECD-7EC1-CB9D06C22E0F}"/>
              </a:ext>
            </a:extLst>
          </p:cNvPr>
          <p:cNvPicPr>
            <a:picLocks noChangeAspect="1"/>
          </p:cNvPicPr>
          <p:nvPr/>
        </p:nvPicPr>
        <p:blipFill>
          <a:blip r:embed="rId2"/>
          <a:stretch>
            <a:fillRect/>
          </a:stretch>
        </p:blipFill>
        <p:spPr>
          <a:xfrm>
            <a:off x="432323" y="1178490"/>
            <a:ext cx="8229601" cy="2934586"/>
          </a:xfrm>
          <a:prstGeom prst="rect">
            <a:avLst/>
          </a:prstGeom>
        </p:spPr>
      </p:pic>
      <p:cxnSp>
        <p:nvCxnSpPr>
          <p:cNvPr id="7" name="Straight Arrow Connector 6">
            <a:extLst>
              <a:ext uri="{FF2B5EF4-FFF2-40B4-BE49-F238E27FC236}">
                <a16:creationId xmlns:a16="http://schemas.microsoft.com/office/drawing/2014/main" id="{4ABACC07-3538-03F9-2719-5135EFE2B762}"/>
              </a:ext>
            </a:extLst>
          </p:cNvPr>
          <p:cNvCxnSpPr>
            <a:cxnSpLocks/>
          </p:cNvCxnSpPr>
          <p:nvPr/>
        </p:nvCxnSpPr>
        <p:spPr bwMode="auto">
          <a:xfrm>
            <a:off x="7092280" y="2204864"/>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3141787681"/>
      </p:ext>
    </p:extLst>
  </p:cSld>
  <p:clrMapOvr>
    <a:masterClrMapping/>
  </p:clrMapOvr>
  <p:transition spd="med">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02915"/>
          </a:xfrm>
        </p:spPr>
        <p:txBody>
          <a:bodyPr/>
          <a:lstStyle/>
          <a:p>
            <a:r>
              <a:rPr lang="en-GB"/>
              <a:t>Last </a:t>
            </a:r>
            <a:r>
              <a:rPr lang="en-GB" dirty="0"/>
              <a:t>Time ...</a:t>
            </a:r>
          </a:p>
        </p:txBody>
      </p:sp>
      <p:sp>
        <p:nvSpPr>
          <p:cNvPr id="3" name="Content Placeholder 2"/>
          <p:cNvSpPr>
            <a:spLocks noGrp="1"/>
          </p:cNvSpPr>
          <p:nvPr>
            <p:ph idx="1"/>
          </p:nvPr>
        </p:nvSpPr>
        <p:spPr>
          <a:xfrm>
            <a:off x="457200" y="1304764"/>
            <a:ext cx="8363272" cy="5220580"/>
          </a:xfrm>
        </p:spPr>
        <p:txBody>
          <a:bodyPr/>
          <a:lstStyle/>
          <a:p>
            <a:r>
              <a:rPr lang="en-GB" sz="2900"/>
              <a:t>We saw how Hume’s conceptual empiricism follows Locke in taking all of our ideas to come through </a:t>
            </a:r>
            <a:r>
              <a:rPr lang="en-GB" sz="2900" i="1"/>
              <a:t>sensation</a:t>
            </a:r>
            <a:r>
              <a:rPr lang="en-GB" sz="2900"/>
              <a:t> or </a:t>
            </a:r>
            <a:r>
              <a:rPr lang="en-GB" sz="2900" i="1"/>
              <a:t>reflection</a:t>
            </a:r>
            <a:r>
              <a:rPr lang="en-GB" sz="2900"/>
              <a:t>.  However:</a:t>
            </a:r>
          </a:p>
          <a:p>
            <a:pPr lvl="1"/>
            <a:r>
              <a:rPr lang="en-GB" sz="2600"/>
              <a:t>Hume’s terminology of </a:t>
            </a:r>
            <a:r>
              <a:rPr lang="en-GB" sz="2600" i="1"/>
              <a:t>impressions</a:t>
            </a:r>
            <a:r>
              <a:rPr lang="en-GB" sz="2600"/>
              <a:t> and </a:t>
            </a:r>
            <a:r>
              <a:rPr lang="en-GB" sz="2600" i="1"/>
              <a:t>ideas </a:t>
            </a:r>
            <a:r>
              <a:rPr lang="en-GB" sz="2600"/>
              <a:t>helps to clarify the issue, though we shall soon see problems in his notion of </a:t>
            </a:r>
            <a:r>
              <a:rPr lang="en-GB" sz="2600" i="1"/>
              <a:t>force and vivacity</a:t>
            </a:r>
            <a:r>
              <a:rPr lang="en-GB" sz="2600"/>
              <a:t>.</a:t>
            </a:r>
          </a:p>
          <a:p>
            <a:pPr lvl="1"/>
            <a:r>
              <a:rPr lang="en-GB" sz="2600"/>
              <a:t>Hume takes </a:t>
            </a:r>
            <a:r>
              <a:rPr lang="en-GB" sz="2600" i="1"/>
              <a:t>feelings</a:t>
            </a:r>
            <a:r>
              <a:rPr lang="en-GB" sz="2600"/>
              <a:t> (not mental operations) to be the paradigmatic objects of ideas of reflection.</a:t>
            </a:r>
          </a:p>
          <a:p>
            <a:r>
              <a:rPr lang="en-GB" sz="2900"/>
              <a:t>Hume’s arguments for his Copy Principle (and his complacent assumption of the simple/ complex distinction) are not entirely convincing.</a:t>
            </a:r>
          </a:p>
          <a:p>
            <a:endParaRPr lang="en-GB" sz="3000" dirty="0"/>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39</a:t>
            </a:fld>
            <a:endParaRPr lang="en-US"/>
          </a:p>
        </p:txBody>
      </p:sp>
    </p:spTree>
    <p:extLst>
      <p:ext uri="{BB962C8B-B14F-4D97-AF65-F5344CB8AC3E}">
        <p14:creationId xmlns:p14="http://schemas.microsoft.com/office/powerpoint/2010/main" val="3070862170"/>
      </p:ext>
    </p:extLst>
  </p:cSld>
  <p:clrMapOvr>
    <a:masterClrMapping/>
  </p:clrMapOvr>
  <p:transition spd="med">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2CE84-3FDB-82CA-3954-EA0DAB82B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CA38A-05D0-2A93-6CDF-4E1480376A3B}"/>
              </a:ext>
            </a:extLst>
          </p:cNvPr>
          <p:cNvSpPr>
            <a:spLocks noGrp="1"/>
          </p:cNvSpPr>
          <p:nvPr>
            <p:ph type="title"/>
          </p:nvPr>
        </p:nvSpPr>
        <p:spPr>
          <a:xfrm>
            <a:off x="518864" y="152637"/>
            <a:ext cx="8229600" cy="648071"/>
          </a:xfrm>
        </p:spPr>
        <p:txBody>
          <a:bodyPr/>
          <a:lstStyle/>
          <a:p>
            <a:r>
              <a:rPr lang="en-GB">
                <a:hlinkClick r:id="rId2"/>
              </a:rPr>
              <a:t>www.davidhume.org</a:t>
            </a:r>
            <a:endParaRPr lang="en-GB"/>
          </a:p>
        </p:txBody>
      </p:sp>
      <p:sp>
        <p:nvSpPr>
          <p:cNvPr id="3" name="Content Placeholder 2">
            <a:extLst>
              <a:ext uri="{FF2B5EF4-FFF2-40B4-BE49-F238E27FC236}">
                <a16:creationId xmlns:a16="http://schemas.microsoft.com/office/drawing/2014/main" id="{FA85BE86-9EC4-E7B5-E173-BDF1FBE55D7C}"/>
              </a:ext>
            </a:extLst>
          </p:cNvPr>
          <p:cNvSpPr>
            <a:spLocks noGrp="1"/>
          </p:cNvSpPr>
          <p:nvPr>
            <p:ph idx="1"/>
          </p:nvPr>
        </p:nvSpPr>
        <p:spPr>
          <a:xfrm>
            <a:off x="518864" y="1052736"/>
            <a:ext cx="8229600" cy="5508612"/>
          </a:xfrm>
        </p:spPr>
        <p:txBody>
          <a:bodyPr/>
          <a:lstStyle/>
          <a:p>
            <a:r>
              <a:rPr lang="en-GB" sz="2800"/>
              <a:t>Click on “Texts” to see the menu of texts as shown on the previous slide.</a:t>
            </a:r>
          </a:p>
          <a:p>
            <a:r>
              <a:rPr lang="en-GB" sz="2800"/>
              <a:t>Click on “Search” to search the texts:</a:t>
            </a:r>
          </a:p>
          <a:p>
            <a:endParaRPr lang="en-GB" sz="2800"/>
          </a:p>
          <a:p>
            <a:endParaRPr lang="en-GB" sz="3000"/>
          </a:p>
        </p:txBody>
      </p:sp>
      <p:sp>
        <p:nvSpPr>
          <p:cNvPr id="4" name="Slide Number Placeholder 3">
            <a:extLst>
              <a:ext uri="{FF2B5EF4-FFF2-40B4-BE49-F238E27FC236}">
                <a16:creationId xmlns:a16="http://schemas.microsoft.com/office/drawing/2014/main" id="{2EBD4CB5-6FED-DF3C-5C93-3CA5D106830B}"/>
              </a:ext>
            </a:extLst>
          </p:cNvPr>
          <p:cNvSpPr>
            <a:spLocks noGrp="1"/>
          </p:cNvSpPr>
          <p:nvPr>
            <p:ph type="sldNum" sz="quarter" idx="10"/>
          </p:nvPr>
        </p:nvSpPr>
        <p:spPr/>
        <p:txBody>
          <a:bodyPr/>
          <a:lstStyle/>
          <a:p>
            <a:fld id="{FFD1EE05-59BE-439B-B8B7-F61DC751609B}" type="slidenum">
              <a:rPr lang="en-US" smtClean="0"/>
              <a:pPr/>
              <a:t>4</a:t>
            </a:fld>
            <a:endParaRPr lang="en-US"/>
          </a:p>
        </p:txBody>
      </p:sp>
      <p:pic>
        <p:nvPicPr>
          <p:cNvPr id="6" name="Picture 5">
            <a:extLst>
              <a:ext uri="{FF2B5EF4-FFF2-40B4-BE49-F238E27FC236}">
                <a16:creationId xmlns:a16="http://schemas.microsoft.com/office/drawing/2014/main" id="{5D9B8670-63B2-8B4E-8263-C8CC05A5BE9B}"/>
              </a:ext>
            </a:extLst>
          </p:cNvPr>
          <p:cNvPicPr>
            <a:picLocks noChangeAspect="1"/>
          </p:cNvPicPr>
          <p:nvPr/>
        </p:nvPicPr>
        <p:blipFill>
          <a:blip r:embed="rId3"/>
          <a:stretch>
            <a:fillRect/>
          </a:stretch>
        </p:blipFill>
        <p:spPr>
          <a:xfrm>
            <a:off x="1007595" y="2636912"/>
            <a:ext cx="7293011" cy="3924435"/>
          </a:xfrm>
          <a:prstGeom prst="rect">
            <a:avLst/>
          </a:prstGeom>
        </p:spPr>
      </p:pic>
    </p:spTree>
    <p:extLst>
      <p:ext uri="{BB962C8B-B14F-4D97-AF65-F5344CB8AC3E}">
        <p14:creationId xmlns:p14="http://schemas.microsoft.com/office/powerpoint/2010/main" val="986644044"/>
      </p:ext>
    </p:extLst>
  </p:cSld>
  <p:clrMapOvr>
    <a:masterClrMapping/>
  </p:clrMapOvr>
  <p:transition spd="med">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2(</a:t>
            </a:r>
            <a:r>
              <a:rPr lang="en-GB" dirty="0"/>
              <a:t>a</a:t>
            </a:r>
            <a:r>
              <a:rPr lang="en-GB"/>
              <a:t>)</a:t>
            </a:r>
            <a:br>
              <a:rPr lang="en-GB" dirty="0"/>
            </a:br>
            <a:br>
              <a:rPr lang="en-GB"/>
            </a:br>
            <a:r>
              <a:rPr lang="en-GB"/>
              <a:t>Force and Vivacity</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243170894"/>
      </p:ext>
    </p:extLst>
  </p:cSld>
  <p:clrMapOvr>
    <a:masterClrMapping/>
  </p:clrMapOvr>
  <p:transition spd="med">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1364716-0CE8-4D33-951E-793078690A02}" type="slidenum">
              <a:rPr lang="en-US"/>
              <a:pPr/>
              <a:t>41</a:t>
            </a:fld>
            <a:endParaRPr lang="en-US"/>
          </a:p>
        </p:txBody>
      </p:sp>
      <p:sp>
        <p:nvSpPr>
          <p:cNvPr id="851970" name="Rectangle 2"/>
          <p:cNvSpPr>
            <a:spLocks noGrp="1" noChangeArrowheads="1"/>
          </p:cNvSpPr>
          <p:nvPr>
            <p:ph type="title"/>
          </p:nvPr>
        </p:nvSpPr>
        <p:spPr>
          <a:xfrm>
            <a:off x="179512" y="188640"/>
            <a:ext cx="8784976" cy="792088"/>
          </a:xfrm>
        </p:spPr>
        <p:txBody>
          <a:bodyPr/>
          <a:lstStyle/>
          <a:p>
            <a:r>
              <a:rPr lang="en-GB" sz="4000"/>
              <a:t>Distinguishing Impressions and Ideas</a:t>
            </a:r>
            <a:endParaRPr lang="en-GB" sz="4000" dirty="0"/>
          </a:p>
        </p:txBody>
      </p:sp>
      <p:sp>
        <p:nvSpPr>
          <p:cNvPr id="851971" name="Rectangle 3"/>
          <p:cNvSpPr>
            <a:spLocks noGrp="1" noChangeArrowheads="1"/>
          </p:cNvSpPr>
          <p:nvPr>
            <p:ph type="body" idx="1"/>
          </p:nvPr>
        </p:nvSpPr>
        <p:spPr>
          <a:xfrm>
            <a:off x="431738" y="1304764"/>
            <a:ext cx="8424738" cy="5292886"/>
          </a:xfrm>
        </p:spPr>
        <p:txBody>
          <a:bodyPr/>
          <a:lstStyle/>
          <a:p>
            <a:r>
              <a:rPr lang="en-GB" sz="3000"/>
              <a:t>When first introducing his distinction between impressions and ideas, Hume seems to base it mainly on </a:t>
            </a:r>
            <a:r>
              <a:rPr lang="en-GB" sz="3000" i="1" dirty="0"/>
              <a:t>force</a:t>
            </a:r>
            <a:r>
              <a:rPr lang="en-GB" sz="3000" dirty="0"/>
              <a:t>, </a:t>
            </a:r>
            <a:r>
              <a:rPr lang="en-GB" sz="3000" i="1" dirty="0"/>
              <a:t>vivacity</a:t>
            </a:r>
            <a:r>
              <a:rPr lang="en-GB" sz="3000" dirty="0"/>
              <a:t>, </a:t>
            </a:r>
            <a:r>
              <a:rPr lang="en-GB" sz="3000"/>
              <a:t>or </a:t>
            </a:r>
            <a:r>
              <a:rPr lang="en-GB" sz="3000" i="1"/>
              <a:t>liveliness</a:t>
            </a:r>
            <a:r>
              <a:rPr lang="en-GB" sz="3000"/>
              <a:t>:</a:t>
            </a:r>
            <a:endParaRPr lang="en-GB" sz="3000" dirty="0"/>
          </a:p>
          <a:p>
            <a:pPr lvl="1">
              <a:spcBef>
                <a:spcPts val="2400"/>
              </a:spcBef>
              <a:buFontTx/>
              <a:buNone/>
            </a:pPr>
            <a:r>
              <a:rPr lang="en-GB" dirty="0"/>
              <a:t>	</a:t>
            </a:r>
            <a:r>
              <a:rPr lang="en-GB" sz="2600" dirty="0"/>
              <a:t>“All the perceptions of the human mind resolve themselves into two distinct kinds, which I shall </a:t>
            </a:r>
            <a:r>
              <a:rPr lang="en-GB" sz="2600"/>
              <a:t>call </a:t>
            </a:r>
            <a:r>
              <a:rPr lang="en-GB" sz="2600" cap="small"/>
              <a:t>impressions</a:t>
            </a:r>
            <a:r>
              <a:rPr lang="en-GB" sz="2600"/>
              <a:t> and </a:t>
            </a:r>
            <a:r>
              <a:rPr lang="en-GB" sz="2600" cap="small"/>
              <a:t>ideas</a:t>
            </a:r>
            <a:r>
              <a:rPr lang="en-GB" sz="2600"/>
              <a:t>.  </a:t>
            </a:r>
            <a:r>
              <a:rPr lang="en-GB" sz="2600" dirty="0"/>
              <a:t>The difference betwixt these consists in the </a:t>
            </a:r>
            <a:r>
              <a:rPr lang="en-GB" sz="2600" dirty="0">
                <a:solidFill>
                  <a:srgbClr val="FF7C80"/>
                </a:solidFill>
              </a:rPr>
              <a:t>force and liveliness</a:t>
            </a:r>
            <a:r>
              <a:rPr lang="en-GB" sz="2600" dirty="0"/>
              <a:t>, with which they strike upon the soul, and make their way into our thought or consciousness.  Those … which enter with most </a:t>
            </a:r>
            <a:r>
              <a:rPr lang="en-GB" sz="2600" dirty="0">
                <a:solidFill>
                  <a:srgbClr val="FF7C80"/>
                </a:solidFill>
              </a:rPr>
              <a:t>force and violence</a:t>
            </a:r>
            <a:r>
              <a:rPr lang="en-GB" sz="2600" dirty="0"/>
              <a:t>, we may name </a:t>
            </a:r>
            <a:r>
              <a:rPr lang="en-GB" sz="2600" i="1" dirty="0"/>
              <a:t>impressions</a:t>
            </a:r>
            <a:r>
              <a:rPr lang="en-GB" sz="2600" dirty="0"/>
              <a:t> …”  (</a:t>
            </a:r>
            <a:r>
              <a:rPr lang="en-GB" sz="2600" i="1" dirty="0"/>
              <a:t>T</a:t>
            </a:r>
            <a:r>
              <a:rPr lang="en-GB" sz="2600" dirty="0"/>
              <a:t> 1.1.1.1).</a:t>
            </a:r>
          </a:p>
        </p:txBody>
      </p:sp>
    </p:spTree>
    <p:extLst>
      <p:ext uri="{BB962C8B-B14F-4D97-AF65-F5344CB8AC3E}">
        <p14:creationId xmlns:p14="http://schemas.microsoft.com/office/powerpoint/2010/main" val="1696095906"/>
      </p:ext>
    </p:extLst>
  </p:cSld>
  <p:clrMapOvr>
    <a:masterClrMapping/>
  </p:clrMapOvr>
  <p:transition spd="med">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5C28-73C9-4BFE-9FE6-382A215C02E2}"/>
              </a:ext>
            </a:extLst>
          </p:cNvPr>
          <p:cNvSpPr>
            <a:spLocks noGrp="1"/>
          </p:cNvSpPr>
          <p:nvPr>
            <p:ph type="title"/>
          </p:nvPr>
        </p:nvSpPr>
        <p:spPr>
          <a:xfrm>
            <a:off x="457200" y="152636"/>
            <a:ext cx="8229600" cy="738919"/>
          </a:xfrm>
        </p:spPr>
        <p:txBody>
          <a:bodyPr/>
          <a:lstStyle/>
          <a:p>
            <a:r>
              <a:rPr lang="en-US"/>
              <a:t>Starting from Internalism?</a:t>
            </a:r>
            <a:endParaRPr lang="en-GB"/>
          </a:p>
        </p:txBody>
      </p:sp>
      <p:sp>
        <p:nvSpPr>
          <p:cNvPr id="3" name="Content Placeholder 2">
            <a:extLst>
              <a:ext uri="{FF2B5EF4-FFF2-40B4-BE49-F238E27FC236}">
                <a16:creationId xmlns:a16="http://schemas.microsoft.com/office/drawing/2014/main" id="{F32C7179-4B5E-42AD-850A-18C9C6A6D391}"/>
              </a:ext>
            </a:extLst>
          </p:cNvPr>
          <p:cNvSpPr>
            <a:spLocks noGrp="1"/>
          </p:cNvSpPr>
          <p:nvPr>
            <p:ph idx="1"/>
          </p:nvPr>
        </p:nvSpPr>
        <p:spPr>
          <a:xfrm>
            <a:off x="467544" y="1160748"/>
            <a:ext cx="8460940" cy="5292588"/>
          </a:xfrm>
        </p:spPr>
        <p:txBody>
          <a:bodyPr/>
          <a:lstStyle/>
          <a:p>
            <a:r>
              <a:rPr lang="en-US" sz="2800"/>
              <a:t>Hume seems to want to define the impression/ idea distinction in terms of their </a:t>
            </a:r>
            <a:r>
              <a:rPr lang="en-US" sz="2800" i="1"/>
              <a:t>internally perceptible</a:t>
            </a:r>
            <a:r>
              <a:rPr lang="en-US" sz="2800"/>
              <a:t> qualities rather than their causes (e.g. whether they’re caused by external objects).</a:t>
            </a:r>
          </a:p>
          <a:p>
            <a:pPr>
              <a:spcBef>
                <a:spcPts val="1500"/>
              </a:spcBef>
            </a:pPr>
            <a:r>
              <a:rPr lang="en-US" sz="2800"/>
              <a:t>Perhaps – as with his “unknown causes” comment about impressions of sensation</a:t>
            </a:r>
            <a:br>
              <a:rPr lang="en-US" sz="2800"/>
            </a:br>
            <a:r>
              <a:rPr lang="en-US" sz="2800"/>
              <a:t>(</a:t>
            </a:r>
            <a:r>
              <a:rPr lang="en-US" sz="2800" i="1"/>
              <a:t>T</a:t>
            </a:r>
            <a:r>
              <a:rPr lang="en-US" sz="2800"/>
              <a:t> 1.1.2.1) – he wants to remain sceptically non-committal (e.g. about the existence of an external world), and to avoid dogmatic commitments.</a:t>
            </a:r>
          </a:p>
          <a:p>
            <a:pPr>
              <a:spcBef>
                <a:spcPts val="1500"/>
              </a:spcBef>
            </a:pPr>
            <a:r>
              <a:rPr lang="en-GB" sz="2800"/>
              <a:t>But he also has a deeper theoretical motivation, deriving from his theory of </a:t>
            </a:r>
            <a:r>
              <a:rPr lang="en-GB" sz="2800" i="1"/>
              <a:t>belief …</a:t>
            </a:r>
            <a:endParaRPr lang="en-GB" sz="2800"/>
          </a:p>
        </p:txBody>
      </p:sp>
      <p:sp>
        <p:nvSpPr>
          <p:cNvPr id="4" name="Slide Number Placeholder 3">
            <a:extLst>
              <a:ext uri="{FF2B5EF4-FFF2-40B4-BE49-F238E27FC236}">
                <a16:creationId xmlns:a16="http://schemas.microsoft.com/office/drawing/2014/main" id="{DD4C848D-983D-4F2F-A45B-1DE11BF627AD}"/>
              </a:ext>
            </a:extLst>
          </p:cNvPr>
          <p:cNvSpPr>
            <a:spLocks noGrp="1"/>
          </p:cNvSpPr>
          <p:nvPr>
            <p:ph type="sldNum" sz="quarter" idx="10"/>
          </p:nvPr>
        </p:nvSpPr>
        <p:spPr/>
        <p:txBody>
          <a:bodyPr/>
          <a:lstStyle/>
          <a:p>
            <a:fld id="{FFD1EE05-59BE-439B-B8B7-F61DC751609B}" type="slidenum">
              <a:rPr lang="en-US" smtClean="0"/>
              <a:pPr/>
              <a:t>42</a:t>
            </a:fld>
            <a:endParaRPr lang="en-US"/>
          </a:p>
        </p:txBody>
      </p:sp>
    </p:spTree>
    <p:extLst>
      <p:ext uri="{BB962C8B-B14F-4D97-AF65-F5344CB8AC3E}">
        <p14:creationId xmlns:p14="http://schemas.microsoft.com/office/powerpoint/2010/main" val="683538598"/>
      </p:ext>
    </p:extLst>
  </p:cSld>
  <p:clrMapOvr>
    <a:masterClrMapping/>
  </p:clrMapOvr>
  <p:transition spd="med">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152636"/>
            <a:ext cx="8856984" cy="756084"/>
          </a:xfrm>
        </p:spPr>
        <p:txBody>
          <a:bodyPr/>
          <a:lstStyle/>
          <a:p>
            <a:r>
              <a:rPr lang="en-GB" sz="4000"/>
              <a:t>Why Emphasise “</a:t>
            </a:r>
            <a:r>
              <a:rPr lang="en-GB" sz="4000" dirty="0"/>
              <a:t>Force and Vivacity?”</a:t>
            </a:r>
          </a:p>
        </p:txBody>
      </p:sp>
      <p:sp>
        <p:nvSpPr>
          <p:cNvPr id="3" name="Content Placeholder 2"/>
          <p:cNvSpPr>
            <a:spLocks noGrp="1"/>
          </p:cNvSpPr>
          <p:nvPr>
            <p:ph idx="1"/>
          </p:nvPr>
        </p:nvSpPr>
        <p:spPr>
          <a:xfrm>
            <a:off x="396305" y="1124744"/>
            <a:ext cx="8316155" cy="5364596"/>
          </a:xfrm>
        </p:spPr>
        <p:txBody>
          <a:bodyPr/>
          <a:lstStyle/>
          <a:p>
            <a:r>
              <a:rPr lang="en-GB" sz="2900" dirty="0"/>
              <a:t>Hume is looking for a way that ideas can differ from impressions while still having the same </a:t>
            </a:r>
            <a:r>
              <a:rPr lang="en-GB" sz="2900" i="1"/>
              <a:t>content</a:t>
            </a:r>
            <a:r>
              <a:rPr lang="en-GB" sz="2900"/>
              <a:t> (thus respecting his Copy Principle that ideas are literally </a:t>
            </a:r>
            <a:r>
              <a:rPr lang="en-GB" sz="2900" i="1"/>
              <a:t>copies</a:t>
            </a:r>
            <a:r>
              <a:rPr lang="en-GB" sz="2900"/>
              <a:t> of impressions).</a:t>
            </a:r>
            <a:endParaRPr lang="en-GB" sz="2900" dirty="0"/>
          </a:p>
          <a:p>
            <a:pPr lvl="1">
              <a:spcBef>
                <a:spcPts val="1200"/>
              </a:spcBef>
            </a:pPr>
            <a:r>
              <a:rPr lang="en-GB" sz="2600" i="1" dirty="0"/>
              <a:t>T</a:t>
            </a:r>
            <a:r>
              <a:rPr lang="en-GB" sz="2600" dirty="0"/>
              <a:t> 1.3.7.6: “the same idea can only be </a:t>
            </a:r>
            <a:r>
              <a:rPr lang="en-GB" sz="2600" dirty="0" err="1"/>
              <a:t>vary’d</a:t>
            </a:r>
            <a:r>
              <a:rPr lang="en-GB" sz="2600" dirty="0"/>
              <a:t> by a variation of its degrees of force and vivacity”</a:t>
            </a:r>
          </a:p>
          <a:p>
            <a:pPr>
              <a:spcBef>
                <a:spcPts val="1800"/>
              </a:spcBef>
            </a:pPr>
            <a:r>
              <a:rPr lang="en-GB" sz="2900"/>
              <a:t>Hume emphasises this when developing his theory of belief:</a:t>
            </a:r>
          </a:p>
          <a:p>
            <a:pPr lvl="1">
              <a:spcBef>
                <a:spcPts val="1200"/>
              </a:spcBef>
            </a:pPr>
            <a:r>
              <a:rPr lang="en-GB" sz="2600"/>
              <a:t> If I believe proposition </a:t>
            </a:r>
            <a:r>
              <a:rPr lang="en-GB" sz="2600" i="1"/>
              <a:t>P</a:t>
            </a:r>
            <a:r>
              <a:rPr lang="en-GB" sz="2600"/>
              <a:t>, and you don’t, the same ideas must be involved, or it wouldn’t be the same proposition (see discussion at </a:t>
            </a:r>
            <a:r>
              <a:rPr lang="en-GB" sz="2600" i="1"/>
              <a:t>T</a:t>
            </a:r>
            <a:r>
              <a:rPr lang="en-GB" sz="2600"/>
              <a:t> 1.3.7.3-4 ).</a:t>
            </a:r>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43</a:t>
            </a:fld>
            <a:endParaRPr lang="en-US"/>
          </a:p>
        </p:txBody>
      </p:sp>
    </p:spTree>
    <p:extLst>
      <p:ext uri="{BB962C8B-B14F-4D97-AF65-F5344CB8AC3E}">
        <p14:creationId xmlns:p14="http://schemas.microsoft.com/office/powerpoint/2010/main" val="3292412422"/>
      </p:ext>
    </p:extLst>
  </p:cSld>
  <p:clrMapOvr>
    <a:masterClrMapping/>
  </p:clrMapOvr>
  <p:transition spd="med">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84E9EB3-9DB7-44E1-9FFA-3127FAE36318}" type="slidenum">
              <a:rPr lang="en-US"/>
              <a:pPr/>
              <a:t>44</a:t>
            </a:fld>
            <a:endParaRPr lang="en-US"/>
          </a:p>
        </p:txBody>
      </p:sp>
      <p:sp>
        <p:nvSpPr>
          <p:cNvPr id="891906" name="Rectangle 2"/>
          <p:cNvSpPr>
            <a:spLocks noGrp="1" noChangeArrowheads="1"/>
          </p:cNvSpPr>
          <p:nvPr>
            <p:ph type="title"/>
          </p:nvPr>
        </p:nvSpPr>
        <p:spPr>
          <a:xfrm>
            <a:off x="457200" y="92075"/>
            <a:ext cx="8229600" cy="1328738"/>
          </a:xfrm>
        </p:spPr>
        <p:txBody>
          <a:bodyPr/>
          <a:lstStyle/>
          <a:p>
            <a:pPr eaLnBrk="1" hangingPunct="1"/>
            <a:r>
              <a:rPr lang="en-GB"/>
              <a:t>Distinguishing Belief from</a:t>
            </a:r>
            <a:br>
              <a:rPr lang="en-GB"/>
            </a:br>
            <a:r>
              <a:rPr lang="en-GB"/>
              <a:t>Mere Conception</a:t>
            </a:r>
            <a:endParaRPr lang="en-US" dirty="0"/>
          </a:p>
        </p:txBody>
      </p:sp>
      <p:sp>
        <p:nvSpPr>
          <p:cNvPr id="891907" name="Rectangle 3"/>
          <p:cNvSpPr>
            <a:spLocks noGrp="1" noChangeArrowheads="1"/>
          </p:cNvSpPr>
          <p:nvPr>
            <p:ph type="body" idx="1"/>
          </p:nvPr>
        </p:nvSpPr>
        <p:spPr>
          <a:xfrm>
            <a:off x="540321" y="1672208"/>
            <a:ext cx="8352159" cy="4925144"/>
          </a:xfrm>
        </p:spPr>
        <p:txBody>
          <a:bodyPr/>
          <a:lstStyle/>
          <a:p>
            <a:r>
              <a:rPr lang="en-GB" sz="2800"/>
              <a:t>Hume’s theory of belief defines it (at </a:t>
            </a:r>
            <a:r>
              <a:rPr lang="en-GB" sz="2800" i="1"/>
              <a:t>T</a:t>
            </a:r>
            <a:r>
              <a:rPr lang="en-GB" sz="2800"/>
              <a:t> 1.3.7.5) in terms of force and vivacity or “liveliness”, typically derived from an associated impression:</a:t>
            </a:r>
          </a:p>
          <a:p>
            <a:pPr marL="857250" lvl="2" indent="0">
              <a:spcBef>
                <a:spcPts val="1200"/>
              </a:spcBef>
              <a:buNone/>
            </a:pPr>
            <a:r>
              <a:rPr lang="en-GB" sz="2500"/>
              <a:t>“An opinion, therefore, or belief may be most accurately defin’ed, </a:t>
            </a:r>
            <a:r>
              <a:rPr lang="en-GB" sz="2500" cap="small"/>
              <a:t>A lively idea related to or associated with a present impression</a:t>
            </a:r>
            <a:r>
              <a:rPr lang="en-GB" sz="2500"/>
              <a:t>.”</a:t>
            </a:r>
            <a:endParaRPr lang="en-US" sz="2500"/>
          </a:p>
          <a:p>
            <a:pPr eaLnBrk="1" hangingPunct="1">
              <a:spcBef>
                <a:spcPts val="1200"/>
              </a:spcBef>
            </a:pPr>
            <a:r>
              <a:rPr lang="en-GB" sz="2800"/>
              <a:t>This liveliness is shared also by memories</a:t>
            </a:r>
            <a:br>
              <a:rPr lang="en-GB" sz="2800"/>
            </a:br>
            <a:r>
              <a:rPr lang="en-GB" sz="2800"/>
              <a:t>(</a:t>
            </a:r>
            <a:r>
              <a:rPr lang="en-GB" sz="2800" i="1"/>
              <a:t>T</a:t>
            </a:r>
            <a:r>
              <a:rPr lang="en-GB" sz="2800"/>
              <a:t> 1.1.3.1, 1.3.5.3 ff.) – “Thus it appears, that the </a:t>
            </a:r>
            <a:r>
              <a:rPr lang="en-GB" sz="2800" i="1"/>
              <a:t>belief</a:t>
            </a:r>
            <a:r>
              <a:rPr lang="en-GB" sz="2800"/>
              <a:t> or </a:t>
            </a:r>
            <a:r>
              <a:rPr lang="en-GB" sz="2800" i="1"/>
              <a:t>assent</a:t>
            </a:r>
            <a:r>
              <a:rPr lang="en-GB" sz="2800"/>
              <a:t>, which always attends the memory and senses, is nothing but the vivacity of those perceptions they present.</a:t>
            </a:r>
            <a:r>
              <a:rPr lang="en-GB" sz="2800" i="1"/>
              <a:t>”</a:t>
            </a:r>
            <a:r>
              <a:rPr lang="en-GB" sz="2800"/>
              <a:t> (</a:t>
            </a:r>
            <a:r>
              <a:rPr lang="en-GB" sz="2800" i="1"/>
              <a:t>T</a:t>
            </a:r>
            <a:r>
              <a:rPr lang="en-GB" sz="2800"/>
              <a:t> 1.3.5.7)</a:t>
            </a:r>
            <a:endParaRPr lang="en-GB" sz="2800" dirty="0"/>
          </a:p>
        </p:txBody>
      </p:sp>
    </p:spTree>
    <p:extLst>
      <p:ext uri="{BB962C8B-B14F-4D97-AF65-F5344CB8AC3E}">
        <p14:creationId xmlns:p14="http://schemas.microsoft.com/office/powerpoint/2010/main" val="1218047837"/>
      </p:ext>
    </p:extLst>
  </p:cSld>
  <p:clrMapOvr>
    <a:masterClrMapping/>
  </p:clrMapOvr>
  <p:transition spd="med">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7927-7460-0237-E6AC-0641D2014E35}"/>
              </a:ext>
            </a:extLst>
          </p:cNvPr>
          <p:cNvSpPr>
            <a:spLocks noGrp="1"/>
          </p:cNvSpPr>
          <p:nvPr>
            <p:ph type="title"/>
          </p:nvPr>
        </p:nvSpPr>
        <p:spPr>
          <a:xfrm>
            <a:off x="457200" y="128079"/>
            <a:ext cx="8229600" cy="816645"/>
          </a:xfrm>
        </p:spPr>
        <p:txBody>
          <a:bodyPr/>
          <a:lstStyle/>
          <a:p>
            <a:r>
              <a:rPr lang="en-GB"/>
              <a:t>Looking Ahead to Induction</a:t>
            </a:r>
          </a:p>
        </p:txBody>
      </p:sp>
      <p:sp>
        <p:nvSpPr>
          <p:cNvPr id="3" name="Content Placeholder 2">
            <a:extLst>
              <a:ext uri="{FF2B5EF4-FFF2-40B4-BE49-F238E27FC236}">
                <a16:creationId xmlns:a16="http://schemas.microsoft.com/office/drawing/2014/main" id="{9B3BC3AB-F536-408C-D174-74435879C61B}"/>
              </a:ext>
            </a:extLst>
          </p:cNvPr>
          <p:cNvSpPr>
            <a:spLocks noGrp="1"/>
          </p:cNvSpPr>
          <p:nvPr>
            <p:ph idx="1"/>
          </p:nvPr>
        </p:nvSpPr>
        <p:spPr>
          <a:xfrm>
            <a:off x="601216" y="1196752"/>
            <a:ext cx="8147248" cy="5292588"/>
          </a:xfrm>
        </p:spPr>
        <p:txBody>
          <a:bodyPr/>
          <a:lstStyle/>
          <a:p>
            <a:r>
              <a:rPr lang="en-GB" sz="2800"/>
              <a:t>Hume will later (in T 1.3.6-8) argue that whenever we draw an inference from observed to unobserved matters of fact (what we now call “induction”), we do this by </a:t>
            </a:r>
            <a:r>
              <a:rPr lang="en-GB" sz="2800" i="1"/>
              <a:t>custom</a:t>
            </a:r>
            <a:r>
              <a:rPr lang="en-GB" sz="2800"/>
              <a:t> or </a:t>
            </a:r>
            <a:r>
              <a:rPr lang="en-GB" sz="2800" i="1"/>
              <a:t>habit</a:t>
            </a:r>
            <a:r>
              <a:rPr lang="en-GB" sz="2800"/>
              <a:t>.</a:t>
            </a:r>
          </a:p>
          <a:p>
            <a:pPr>
              <a:spcBef>
                <a:spcPts val="1800"/>
              </a:spcBef>
            </a:pPr>
            <a:r>
              <a:rPr lang="en-GB" sz="2800"/>
              <a:t>For example, after seeing </a:t>
            </a:r>
            <a:r>
              <a:rPr lang="en-GB" sz="2800" i="1"/>
              <a:t>A</a:t>
            </a:r>
            <a:r>
              <a:rPr lang="en-GB" sz="2800"/>
              <a:t>’s repeatedly followed by </a:t>
            </a:r>
            <a:r>
              <a:rPr lang="en-GB" sz="2800" i="1"/>
              <a:t>B</a:t>
            </a:r>
            <a:r>
              <a:rPr lang="en-GB" sz="2800"/>
              <a:t>’s, our ideas of </a:t>
            </a:r>
            <a:r>
              <a:rPr lang="en-GB" sz="2800" i="1"/>
              <a:t>A</a:t>
            </a:r>
            <a:r>
              <a:rPr lang="en-GB" sz="2800"/>
              <a:t> and </a:t>
            </a:r>
            <a:r>
              <a:rPr lang="en-GB" sz="2800" i="1"/>
              <a:t>B</a:t>
            </a:r>
            <a:r>
              <a:rPr lang="en-GB" sz="2800"/>
              <a:t> become associated, and hence when we next see an </a:t>
            </a:r>
            <a:r>
              <a:rPr lang="en-GB" sz="2800" i="1"/>
              <a:t>A</a:t>
            </a:r>
            <a:r>
              <a:rPr lang="en-GB" sz="2800"/>
              <a:t>, we habitually expect a </a:t>
            </a:r>
            <a:r>
              <a:rPr lang="en-GB" sz="2800" i="1"/>
              <a:t>B</a:t>
            </a:r>
            <a:r>
              <a:rPr lang="en-GB" sz="2800"/>
              <a:t> to follow.</a:t>
            </a:r>
          </a:p>
          <a:p>
            <a:pPr>
              <a:spcBef>
                <a:spcPts val="1800"/>
              </a:spcBef>
            </a:pPr>
            <a:r>
              <a:rPr lang="en-GB" sz="2800" i="1"/>
              <a:t>The vivacity of the </a:t>
            </a:r>
            <a:r>
              <a:rPr lang="en-GB" sz="2800" i="1">
                <a:solidFill>
                  <a:srgbClr val="FF7C80"/>
                </a:solidFill>
              </a:rPr>
              <a:t>sense-impression</a:t>
            </a:r>
            <a:r>
              <a:rPr lang="en-GB" sz="2800" i="1"/>
              <a:t> of A is conveyed by association to enliven our </a:t>
            </a:r>
            <a:r>
              <a:rPr lang="en-GB" sz="2800" i="1">
                <a:solidFill>
                  <a:srgbClr val="FF7C80"/>
                </a:solidFill>
              </a:rPr>
              <a:t>idea</a:t>
            </a:r>
            <a:r>
              <a:rPr lang="en-GB" sz="2800" i="1"/>
              <a:t> of B, and we accordingly </a:t>
            </a:r>
            <a:r>
              <a:rPr lang="en-GB" sz="2800" i="1">
                <a:solidFill>
                  <a:srgbClr val="FF7C80"/>
                </a:solidFill>
              </a:rPr>
              <a:t>expect</a:t>
            </a:r>
            <a:r>
              <a:rPr lang="en-GB" sz="2800" i="1"/>
              <a:t> B to follow.</a:t>
            </a:r>
          </a:p>
        </p:txBody>
      </p:sp>
      <p:sp>
        <p:nvSpPr>
          <p:cNvPr id="4" name="Slide Number Placeholder 3">
            <a:extLst>
              <a:ext uri="{FF2B5EF4-FFF2-40B4-BE49-F238E27FC236}">
                <a16:creationId xmlns:a16="http://schemas.microsoft.com/office/drawing/2014/main" id="{3CDD206C-9751-2776-9009-E721DBE94285}"/>
              </a:ext>
            </a:extLst>
          </p:cNvPr>
          <p:cNvSpPr>
            <a:spLocks noGrp="1"/>
          </p:cNvSpPr>
          <p:nvPr>
            <p:ph type="sldNum" sz="quarter" idx="10"/>
          </p:nvPr>
        </p:nvSpPr>
        <p:spPr/>
        <p:txBody>
          <a:bodyPr/>
          <a:lstStyle/>
          <a:p>
            <a:fld id="{FFD1EE05-59BE-439B-B8B7-F61DC751609B}" type="slidenum">
              <a:rPr lang="en-US" smtClean="0"/>
              <a:pPr/>
              <a:t>45</a:t>
            </a:fld>
            <a:endParaRPr lang="en-US"/>
          </a:p>
        </p:txBody>
      </p:sp>
    </p:spTree>
    <p:extLst>
      <p:ext uri="{BB962C8B-B14F-4D97-AF65-F5344CB8AC3E}">
        <p14:creationId xmlns:p14="http://schemas.microsoft.com/office/powerpoint/2010/main" val="4084134223"/>
      </p:ext>
    </p:extLst>
  </p:cSld>
  <p:clrMapOvr>
    <a:masterClrMapping/>
  </p:clrMapOvr>
  <p:transition spd="med">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46</a:t>
            </a:fld>
            <a:endParaRPr lang="en-US"/>
          </a:p>
        </p:txBody>
      </p:sp>
      <p:sp>
        <p:nvSpPr>
          <p:cNvPr id="900098" name="Rectangle 2"/>
          <p:cNvSpPr>
            <a:spLocks noGrp="1" noChangeArrowheads="1"/>
          </p:cNvSpPr>
          <p:nvPr>
            <p:ph type="title"/>
          </p:nvPr>
        </p:nvSpPr>
        <p:spPr>
          <a:xfrm>
            <a:off x="457200" y="224644"/>
            <a:ext cx="8229600" cy="702915"/>
          </a:xfrm>
        </p:spPr>
        <p:txBody>
          <a:bodyPr/>
          <a:lstStyle/>
          <a:p>
            <a:pPr eaLnBrk="1" hangingPunct="1"/>
            <a:r>
              <a:rPr lang="en-GB"/>
              <a:t>A “Hydraulic” </a:t>
            </a:r>
            <a:r>
              <a:rPr lang="en-GB" dirty="0"/>
              <a:t>Theory of Belief</a:t>
            </a:r>
            <a:endParaRPr lang="en-US" dirty="0"/>
          </a:p>
        </p:txBody>
      </p:sp>
      <p:sp>
        <p:nvSpPr>
          <p:cNvPr id="900099" name="Rectangle 3"/>
          <p:cNvSpPr>
            <a:spLocks noGrp="1" noChangeArrowheads="1"/>
          </p:cNvSpPr>
          <p:nvPr>
            <p:ph type="body" idx="1"/>
          </p:nvPr>
        </p:nvSpPr>
        <p:spPr>
          <a:xfrm>
            <a:off x="485899" y="1340768"/>
            <a:ext cx="8226561" cy="5328320"/>
          </a:xfrm>
        </p:spPr>
        <p:txBody>
          <a:bodyPr/>
          <a:lstStyle/>
          <a:p>
            <a:pPr lvl="1" eaLnBrk="1" hangingPunct="1">
              <a:buFontTx/>
              <a:buNone/>
            </a:pPr>
            <a:r>
              <a:rPr lang="en-GB" sz="2400" dirty="0"/>
              <a:t>	</a:t>
            </a:r>
            <a:r>
              <a:rPr lang="en-GB" sz="2600" dirty="0"/>
              <a:t>“I </a:t>
            </a:r>
            <a:r>
              <a:rPr lang="en-GB" sz="2600" dirty="0" err="1"/>
              <a:t>wou’d</a:t>
            </a:r>
            <a:r>
              <a:rPr lang="en-GB" sz="2600" dirty="0"/>
              <a:t> willingly establish it as a general maxim in the science of human nature, </a:t>
            </a:r>
            <a:r>
              <a:rPr lang="en-GB" sz="2600" i="1" dirty="0"/>
              <a:t>that when any impression becomes present to us, it not only transports the mind to such ideas as are related to it, but likewise communicates to them a share of its force and vivacity</a:t>
            </a:r>
            <a:r>
              <a:rPr lang="en-GB" sz="2600" dirty="0"/>
              <a:t>.”  (</a:t>
            </a:r>
            <a:r>
              <a:rPr lang="en-GB" sz="2600" i="1" dirty="0"/>
              <a:t>T</a:t>
            </a:r>
            <a:r>
              <a:rPr lang="en-GB" sz="2600" dirty="0"/>
              <a:t> 1.3.8.2)</a:t>
            </a:r>
          </a:p>
          <a:p>
            <a:pPr eaLnBrk="1" hangingPunct="1">
              <a:spcBef>
                <a:spcPts val="2400"/>
              </a:spcBef>
            </a:pPr>
            <a:r>
              <a:rPr lang="en-GB" sz="2900" i="1"/>
              <a:t>T</a:t>
            </a:r>
            <a:r>
              <a:rPr lang="en-GB" sz="2900"/>
              <a:t> </a:t>
            </a:r>
            <a:r>
              <a:rPr lang="en-GB" sz="2900" dirty="0"/>
              <a:t>1.3.8 gives various “experiments” to </a:t>
            </a:r>
            <a:r>
              <a:rPr lang="en-GB" sz="2900"/>
              <a:t>illustrate how force and vivacity can be conveyed from impressions to their “associated ideas”, </a:t>
            </a:r>
            <a:r>
              <a:rPr lang="en-GB" sz="2900" dirty="0"/>
              <a:t>confirming this as a general phenomenon of human nature.</a:t>
            </a:r>
            <a:endParaRPr lang="en-US" sz="2900" dirty="0"/>
          </a:p>
        </p:txBody>
      </p:sp>
    </p:spTree>
    <p:extLst>
      <p:ext uri="{BB962C8B-B14F-4D97-AF65-F5344CB8AC3E}">
        <p14:creationId xmlns:p14="http://schemas.microsoft.com/office/powerpoint/2010/main" val="2573532606"/>
      </p:ext>
    </p:extLst>
  </p:cSld>
  <p:clrMapOvr>
    <a:masterClrMapping/>
  </p:clrMapOvr>
  <p:transition spd="med">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47</a:t>
            </a:fld>
            <a:endParaRPr lang="en-US"/>
          </a:p>
        </p:txBody>
      </p:sp>
      <p:sp>
        <p:nvSpPr>
          <p:cNvPr id="900098" name="Rectangle 2"/>
          <p:cNvSpPr>
            <a:spLocks noGrp="1" noChangeArrowheads="1"/>
          </p:cNvSpPr>
          <p:nvPr>
            <p:ph type="title"/>
          </p:nvPr>
        </p:nvSpPr>
        <p:spPr>
          <a:xfrm>
            <a:off x="251520" y="277813"/>
            <a:ext cx="8640960" cy="738919"/>
          </a:xfrm>
        </p:spPr>
        <p:txBody>
          <a:bodyPr/>
          <a:lstStyle/>
          <a:p>
            <a:pPr eaLnBrk="1" hangingPunct="1"/>
            <a:r>
              <a:rPr lang="en-GB" dirty="0"/>
              <a:t>A Hydraulic Theory of Probability</a:t>
            </a:r>
            <a:endParaRPr lang="en-US" dirty="0"/>
          </a:p>
        </p:txBody>
      </p:sp>
      <p:sp>
        <p:nvSpPr>
          <p:cNvPr id="900099" name="Rectangle 3"/>
          <p:cNvSpPr>
            <a:spLocks noGrp="1" noChangeArrowheads="1"/>
          </p:cNvSpPr>
          <p:nvPr>
            <p:ph type="body" idx="1"/>
          </p:nvPr>
        </p:nvSpPr>
        <p:spPr>
          <a:xfrm>
            <a:off x="269875" y="1340768"/>
            <a:ext cx="8478589" cy="5176900"/>
          </a:xfrm>
        </p:spPr>
        <p:txBody>
          <a:bodyPr/>
          <a:lstStyle/>
          <a:p>
            <a:pPr eaLnBrk="1" hangingPunct="1"/>
            <a:r>
              <a:rPr lang="en-GB" sz="2900" dirty="0"/>
              <a:t>Suppose </a:t>
            </a:r>
            <a:r>
              <a:rPr lang="en-GB" sz="2900"/>
              <a:t>I toss a six-sided die </a:t>
            </a:r>
            <a:r>
              <a:rPr lang="en-GB" sz="2900" dirty="0"/>
              <a:t>...</a:t>
            </a:r>
          </a:p>
          <a:p>
            <a:pPr marL="742950" lvl="2" indent="-342900">
              <a:spcBef>
                <a:spcPts val="1800"/>
              </a:spcBef>
              <a:buClr>
                <a:schemeClr val="hlink"/>
              </a:buClr>
              <a:buNone/>
            </a:pPr>
            <a:r>
              <a:rPr lang="en-GB" sz="2600" dirty="0"/>
              <a:t>	</a:t>
            </a:r>
            <a:r>
              <a:rPr lang="en-GB" sz="2500" dirty="0"/>
              <a:t>“When ... the thought is </a:t>
            </a:r>
            <a:r>
              <a:rPr lang="en-GB" sz="2500" dirty="0" err="1"/>
              <a:t>determin’d</a:t>
            </a:r>
            <a:r>
              <a:rPr lang="en-GB" sz="2500" dirty="0"/>
              <a:t> by the causes to consider the dye as falling and turning up one of its sides, the chances present all these sides as equal, and make us consider every one of them, one after another, as alike probable ...  The determination of the thought is common to all; but no more of its force falls to the share of any one, than what is suitable to its proportion with the rest.  </a:t>
            </a:r>
            <a:r>
              <a:rPr lang="en-GB" sz="2500" dirty="0" err="1"/>
              <a:t>’Tis</a:t>
            </a:r>
            <a:r>
              <a:rPr lang="en-GB" sz="2500" dirty="0"/>
              <a:t> after this manner the original impulse, and consequently the vivacity of thought, arising from the causes, is divided and split in pieces by the intermingled </a:t>
            </a:r>
            <a:r>
              <a:rPr lang="en-GB" sz="2500"/>
              <a:t>chances.”  </a:t>
            </a:r>
            <a:r>
              <a:rPr lang="en-GB" sz="2500" dirty="0"/>
              <a:t>(</a:t>
            </a:r>
            <a:r>
              <a:rPr lang="en-GB" sz="2500" i="1" dirty="0"/>
              <a:t>T</a:t>
            </a:r>
            <a:r>
              <a:rPr lang="en-GB" sz="2500" dirty="0"/>
              <a:t> 1.3.11.12)</a:t>
            </a:r>
          </a:p>
          <a:p>
            <a:pPr eaLnBrk="1" hangingPunct="1"/>
            <a:endParaRPr lang="en-US" sz="2900" dirty="0"/>
          </a:p>
        </p:txBody>
      </p:sp>
    </p:spTree>
    <p:extLst>
      <p:ext uri="{BB962C8B-B14F-4D97-AF65-F5344CB8AC3E}">
        <p14:creationId xmlns:p14="http://schemas.microsoft.com/office/powerpoint/2010/main" val="2955891389"/>
      </p:ext>
    </p:extLst>
  </p:cSld>
  <p:clrMapOvr>
    <a:masterClrMapping/>
  </p:clrMapOvr>
  <p:transition spd="med">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3C3B0CA-761B-497A-8EA4-2E9B97C52505}" type="slidenum">
              <a:rPr lang="en-US"/>
              <a:pPr/>
              <a:t>48</a:t>
            </a:fld>
            <a:endParaRPr lang="en-US"/>
          </a:p>
        </p:txBody>
      </p:sp>
      <p:sp>
        <p:nvSpPr>
          <p:cNvPr id="852994" name="Rectangle 2"/>
          <p:cNvSpPr>
            <a:spLocks noGrp="1" noChangeArrowheads="1"/>
          </p:cNvSpPr>
          <p:nvPr>
            <p:ph type="title"/>
          </p:nvPr>
        </p:nvSpPr>
        <p:spPr>
          <a:xfrm>
            <a:off x="287524" y="80628"/>
            <a:ext cx="8605650" cy="936104"/>
          </a:xfrm>
        </p:spPr>
        <p:txBody>
          <a:bodyPr/>
          <a:lstStyle/>
          <a:p>
            <a:r>
              <a:rPr lang="en-GB"/>
              <a:t>Doubts about Force and Vivacity</a:t>
            </a:r>
            <a:endParaRPr lang="en-GB" dirty="0"/>
          </a:p>
        </p:txBody>
      </p:sp>
      <p:sp>
        <p:nvSpPr>
          <p:cNvPr id="852995" name="Rectangle 3"/>
          <p:cNvSpPr>
            <a:spLocks noGrp="1" noChangeArrowheads="1"/>
          </p:cNvSpPr>
          <p:nvPr>
            <p:ph type="body" idx="1"/>
          </p:nvPr>
        </p:nvSpPr>
        <p:spPr>
          <a:xfrm>
            <a:off x="574861" y="1196752"/>
            <a:ext cx="8317619" cy="5435823"/>
          </a:xfrm>
        </p:spPr>
        <p:txBody>
          <a:bodyPr/>
          <a:lstStyle/>
          <a:p>
            <a:r>
              <a:rPr lang="en-GB" sz="2800"/>
              <a:t>Hume seems to recognise that relying on “force and vivacity” to distinguish impressions from ideas is problematic:</a:t>
            </a:r>
            <a:endParaRPr lang="en-GB" sz="2800" dirty="0"/>
          </a:p>
          <a:p>
            <a:pPr lvl="1">
              <a:spcBef>
                <a:spcPts val="1200"/>
              </a:spcBef>
              <a:buFontTx/>
              <a:buNone/>
            </a:pPr>
            <a:r>
              <a:rPr lang="en-GB" sz="2600" dirty="0"/>
              <a:t>	</a:t>
            </a:r>
            <a:r>
              <a:rPr lang="en-GB" sz="2500" dirty="0"/>
              <a:t>“in sleep, in a fever, in madness, or in any very violent emotions of soul, our ideas may approach to our impressions:  [And] it sometimes happens, that our impressions are so faint and low, that we cannot distinguish them from our ideas.”  (</a:t>
            </a:r>
            <a:r>
              <a:rPr lang="en-GB" sz="2500" i="1" dirty="0"/>
              <a:t>T</a:t>
            </a:r>
            <a:r>
              <a:rPr lang="en-GB" sz="2500" dirty="0"/>
              <a:t> 1.1.1.1)</a:t>
            </a:r>
          </a:p>
          <a:p>
            <a:pPr>
              <a:spcBef>
                <a:spcPts val="1800"/>
              </a:spcBef>
            </a:pPr>
            <a:r>
              <a:rPr lang="en-GB" sz="2800" dirty="0"/>
              <a:t>Compare, for example, dreaming of an attack of spiders, with watching paint </a:t>
            </a:r>
            <a:r>
              <a:rPr lang="en-GB" sz="2800"/>
              <a:t>dry!  (But note that a feeling of </a:t>
            </a:r>
            <a:r>
              <a:rPr lang="en-GB" sz="2800" i="1"/>
              <a:t>fear</a:t>
            </a:r>
            <a:r>
              <a:rPr lang="en-GB" sz="2800"/>
              <a:t> would be a </a:t>
            </a:r>
            <a:r>
              <a:rPr lang="en-GB" sz="2800" i="1"/>
              <a:t>reflective impression</a:t>
            </a:r>
            <a:r>
              <a:rPr lang="en-GB" sz="2800"/>
              <a:t>, quite separate from the imagined visual ideas.)</a:t>
            </a:r>
            <a:endParaRPr lang="en-GB" sz="2800" dirty="0"/>
          </a:p>
        </p:txBody>
      </p:sp>
    </p:spTree>
    <p:extLst>
      <p:ext uri="{BB962C8B-B14F-4D97-AF65-F5344CB8AC3E}">
        <p14:creationId xmlns:p14="http://schemas.microsoft.com/office/powerpoint/2010/main" val="1344191091"/>
      </p:ext>
    </p:extLst>
  </p:cSld>
  <p:clrMapOvr>
    <a:masterClrMapping/>
  </p:clrMapOvr>
  <p:transition spd="med">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7B15A40-0D85-4592-8246-594F1B2E3787}" type="slidenum">
              <a:rPr lang="en-US"/>
              <a:pPr/>
              <a:t>49</a:t>
            </a:fld>
            <a:endParaRPr lang="en-US"/>
          </a:p>
        </p:txBody>
      </p:sp>
      <p:sp>
        <p:nvSpPr>
          <p:cNvPr id="898051" name="Rectangle 3"/>
          <p:cNvSpPr>
            <a:spLocks noGrp="1" noChangeArrowheads="1"/>
          </p:cNvSpPr>
          <p:nvPr>
            <p:ph type="body" idx="1"/>
          </p:nvPr>
        </p:nvSpPr>
        <p:spPr>
          <a:xfrm>
            <a:off x="251520" y="368660"/>
            <a:ext cx="8566249" cy="6228692"/>
          </a:xfrm>
        </p:spPr>
        <p:txBody>
          <a:bodyPr/>
          <a:lstStyle/>
          <a:p>
            <a:pPr eaLnBrk="1" hangingPunct="1"/>
            <a:r>
              <a:rPr lang="en-GB" sz="3000"/>
              <a:t>There are also other difficulties:</a:t>
            </a:r>
            <a:endParaRPr lang="en-GB" sz="3000" dirty="0"/>
          </a:p>
          <a:p>
            <a:pPr lvl="1" eaLnBrk="1" hangingPunct="1">
              <a:spcBef>
                <a:spcPts val="1200"/>
              </a:spcBef>
            </a:pPr>
            <a:r>
              <a:rPr lang="en-GB" sz="2600" dirty="0"/>
              <a:t>A fictional story </a:t>
            </a:r>
            <a:r>
              <a:rPr lang="en-GB" sz="2600"/>
              <a:t>can far be more “vivacious”, at least superficially, </a:t>
            </a:r>
            <a:r>
              <a:rPr lang="en-GB" sz="2600" dirty="0"/>
              <a:t>than a dull </a:t>
            </a:r>
            <a:r>
              <a:rPr lang="en-GB" sz="2600"/>
              <a:t>historical account (perhaps Hume realised this at </a:t>
            </a:r>
            <a:r>
              <a:rPr lang="en-GB" sz="2600" i="1"/>
              <a:t>T</a:t>
            </a:r>
            <a:r>
              <a:rPr lang="en-GB" sz="2600"/>
              <a:t> 1.3.10.10, added in 1740?).</a:t>
            </a:r>
            <a:endParaRPr lang="en-GB" sz="2600" dirty="0"/>
          </a:p>
          <a:p>
            <a:pPr lvl="1" eaLnBrk="1" hangingPunct="1">
              <a:spcBef>
                <a:spcPts val="1200"/>
              </a:spcBef>
            </a:pPr>
            <a:r>
              <a:rPr lang="en-GB" sz="2600"/>
              <a:t>Is a change in “</a:t>
            </a:r>
            <a:r>
              <a:rPr lang="en-GB" sz="2600" dirty="0"/>
              <a:t>f</a:t>
            </a:r>
            <a:r>
              <a:rPr lang="en-GB" sz="2600"/>
              <a:t>orce </a:t>
            </a:r>
            <a:r>
              <a:rPr lang="en-GB" sz="2600" dirty="0"/>
              <a:t>and </a:t>
            </a:r>
            <a:r>
              <a:rPr lang="en-GB" sz="2600"/>
              <a:t>vivacity” really consistent with preserving the same idea?  Suppose our </a:t>
            </a:r>
            <a:r>
              <a:rPr lang="en-GB" sz="2600" i="1"/>
              <a:t>idea</a:t>
            </a:r>
            <a:r>
              <a:rPr lang="en-GB" sz="2600"/>
              <a:t> of a </a:t>
            </a:r>
            <a:r>
              <a:rPr lang="en-GB" sz="2600" i="1"/>
              <a:t>dull</a:t>
            </a:r>
            <a:r>
              <a:rPr lang="en-GB" sz="2600"/>
              <a:t> red door acquires more vivacity: couldn’t that become the </a:t>
            </a:r>
            <a:r>
              <a:rPr lang="en-GB" sz="2600" i="1"/>
              <a:t>idea</a:t>
            </a:r>
            <a:r>
              <a:rPr lang="en-GB" sz="2600"/>
              <a:t> of a </a:t>
            </a:r>
            <a:r>
              <a:rPr lang="en-GB" sz="2600" i="1"/>
              <a:t>bright</a:t>
            </a:r>
            <a:r>
              <a:rPr lang="en-GB" sz="2600"/>
              <a:t> red door, rather than </a:t>
            </a:r>
            <a:r>
              <a:rPr lang="en-GB" sz="2600" i="1"/>
              <a:t>belief</a:t>
            </a:r>
            <a:r>
              <a:rPr lang="en-GB" sz="2600"/>
              <a:t> in a dull red door?  How can we distinguish between these two outcomes?</a:t>
            </a:r>
          </a:p>
          <a:p>
            <a:pPr lvl="1" eaLnBrk="1" hangingPunct="1">
              <a:spcBef>
                <a:spcPts val="1200"/>
              </a:spcBef>
            </a:pPr>
            <a:r>
              <a:rPr lang="en-GB" sz="2600"/>
              <a:t>Coming to believe something looks more like a change of our </a:t>
            </a:r>
            <a:r>
              <a:rPr lang="en-GB" sz="2600" i="1"/>
              <a:t>attitude</a:t>
            </a:r>
            <a:r>
              <a:rPr lang="en-GB" sz="2600"/>
              <a:t> to an idea than like a change in the “force and vivacity” of the idea itself (recall the concern expressed in Lecture 1, slide 14).</a:t>
            </a:r>
            <a:endParaRPr lang="en-US" sz="2600" dirty="0"/>
          </a:p>
        </p:txBody>
      </p:sp>
    </p:spTree>
    <p:extLst>
      <p:ext uri="{BB962C8B-B14F-4D97-AF65-F5344CB8AC3E}">
        <p14:creationId xmlns:p14="http://schemas.microsoft.com/office/powerpoint/2010/main" val="231817074"/>
      </p:ext>
    </p:extLst>
  </p:cSld>
  <p:clrMapOvr>
    <a:masterClrMapping/>
  </p:clrMapOvr>
  <p:transition spd="med">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35CD3F-FC5B-0D58-EAE5-D559FDAD72F0}"/>
              </a:ext>
            </a:extLst>
          </p:cNvPr>
          <p:cNvSpPr>
            <a:spLocks noGrp="1"/>
          </p:cNvSpPr>
          <p:nvPr>
            <p:ph idx="1"/>
          </p:nvPr>
        </p:nvSpPr>
        <p:spPr>
          <a:xfrm>
            <a:off x="518864" y="224644"/>
            <a:ext cx="8229600" cy="6336704"/>
          </a:xfrm>
        </p:spPr>
        <p:txBody>
          <a:bodyPr/>
          <a:lstStyle/>
          <a:p>
            <a:r>
              <a:rPr lang="en-GB" sz="2800"/>
              <a:t>Click on     to jump to a specific text reference (e.g. T 1.3.2.11, A 27, or E 4.13).</a:t>
            </a:r>
          </a:p>
          <a:p>
            <a:pPr>
              <a:spcBef>
                <a:spcPts val="1200"/>
              </a:spcBef>
            </a:pPr>
            <a:r>
              <a:rPr lang="en-GB" sz="2800"/>
              <a:t>Click on “Teaching Materials” to find links to:</a:t>
            </a:r>
          </a:p>
          <a:p>
            <a:pPr lvl="1"/>
            <a:r>
              <a:rPr lang="en-GB" sz="2500"/>
              <a:t>Previous lectures on Hume (2010, 2011, 2018) together with handouts (including for 2021).</a:t>
            </a:r>
          </a:p>
          <a:p>
            <a:pPr lvl="1"/>
            <a:r>
              <a:rPr lang="en-GB" sz="2500"/>
              <a:t>“Outline of Humean Texts”: annotated summaries of some of the most important sections of the </a:t>
            </a:r>
            <a:r>
              <a:rPr lang="en-GB" sz="2500" i="1"/>
              <a:t>Treatise</a:t>
            </a:r>
            <a:r>
              <a:rPr lang="en-GB" sz="2500"/>
              <a:t>, to aid comprehension and reference.</a:t>
            </a:r>
          </a:p>
          <a:p>
            <a:pPr lvl="1"/>
            <a:r>
              <a:rPr lang="en-GB" sz="2500"/>
              <a:t>“Analysis of Hume’s Sceptical Texts” – as above, but focusing on sceptical topics.</a:t>
            </a:r>
          </a:p>
          <a:p>
            <a:pPr lvl="1"/>
            <a:r>
              <a:rPr lang="en-GB" sz="2500"/>
              <a:t>“Notes on Particular Topics” – more opinionated discussions of other key topics.</a:t>
            </a:r>
          </a:p>
          <a:p>
            <a:pPr>
              <a:spcBef>
                <a:spcPts val="1200"/>
              </a:spcBef>
            </a:pPr>
            <a:r>
              <a:rPr lang="en-GB" sz="2800"/>
              <a:t>Click on “Scholarship” to find over 50 of my papers on Hume, and handouts from many talks.</a:t>
            </a:r>
          </a:p>
          <a:p>
            <a:endParaRPr lang="en-GB" sz="3000"/>
          </a:p>
        </p:txBody>
      </p:sp>
      <p:sp>
        <p:nvSpPr>
          <p:cNvPr id="4" name="Slide Number Placeholder 3">
            <a:extLst>
              <a:ext uri="{FF2B5EF4-FFF2-40B4-BE49-F238E27FC236}">
                <a16:creationId xmlns:a16="http://schemas.microsoft.com/office/drawing/2014/main" id="{009F85B7-DC09-3193-6153-47F549D9B39E}"/>
              </a:ext>
            </a:extLst>
          </p:cNvPr>
          <p:cNvSpPr>
            <a:spLocks noGrp="1"/>
          </p:cNvSpPr>
          <p:nvPr>
            <p:ph type="sldNum" sz="quarter" idx="10"/>
          </p:nvPr>
        </p:nvSpPr>
        <p:spPr/>
        <p:txBody>
          <a:bodyPr/>
          <a:lstStyle/>
          <a:p>
            <a:fld id="{FFD1EE05-59BE-439B-B8B7-F61DC751609B}" type="slidenum">
              <a:rPr lang="en-US" smtClean="0"/>
              <a:pPr/>
              <a:t>5</a:t>
            </a:fld>
            <a:endParaRPr lang="en-US"/>
          </a:p>
        </p:txBody>
      </p:sp>
      <p:pic>
        <p:nvPicPr>
          <p:cNvPr id="8" name="Picture 7">
            <a:extLst>
              <a:ext uri="{FF2B5EF4-FFF2-40B4-BE49-F238E27FC236}">
                <a16:creationId xmlns:a16="http://schemas.microsoft.com/office/drawing/2014/main" id="{E8656110-A1C6-4600-DACA-EF861527468B}"/>
              </a:ext>
            </a:extLst>
          </p:cNvPr>
          <p:cNvPicPr>
            <a:picLocks noChangeAspect="1"/>
          </p:cNvPicPr>
          <p:nvPr/>
        </p:nvPicPr>
        <p:blipFill>
          <a:blip r:embed="rId2"/>
          <a:stretch>
            <a:fillRect/>
          </a:stretch>
        </p:blipFill>
        <p:spPr>
          <a:xfrm>
            <a:off x="2339752" y="332656"/>
            <a:ext cx="284760" cy="324036"/>
          </a:xfrm>
          <a:prstGeom prst="rect">
            <a:avLst/>
          </a:prstGeom>
        </p:spPr>
      </p:pic>
    </p:spTree>
    <p:extLst>
      <p:ext uri="{BB962C8B-B14F-4D97-AF65-F5344CB8AC3E}">
        <p14:creationId xmlns:p14="http://schemas.microsoft.com/office/powerpoint/2010/main" val="211371749"/>
      </p:ext>
    </p:extLst>
  </p:cSld>
  <p:clrMapOvr>
    <a:masterClrMapping/>
  </p:clrMapOvr>
  <p:transition spd="med">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BBBC-65FA-4B30-9870-CF8CE090A429}"/>
              </a:ext>
            </a:extLst>
          </p:cNvPr>
          <p:cNvSpPr>
            <a:spLocks noGrp="1"/>
          </p:cNvSpPr>
          <p:nvPr>
            <p:ph type="title"/>
          </p:nvPr>
        </p:nvSpPr>
        <p:spPr>
          <a:xfrm>
            <a:off x="179512" y="188640"/>
            <a:ext cx="8784976" cy="720080"/>
          </a:xfrm>
        </p:spPr>
        <p:txBody>
          <a:bodyPr/>
          <a:lstStyle/>
          <a:p>
            <a:r>
              <a:rPr lang="en-US"/>
              <a:t>Is “Force and Vivacity” Univocal?</a:t>
            </a:r>
            <a:endParaRPr lang="en-GB"/>
          </a:p>
        </p:txBody>
      </p:sp>
      <p:sp>
        <p:nvSpPr>
          <p:cNvPr id="3" name="Content Placeholder 2">
            <a:extLst>
              <a:ext uri="{FF2B5EF4-FFF2-40B4-BE49-F238E27FC236}">
                <a16:creationId xmlns:a16="http://schemas.microsoft.com/office/drawing/2014/main" id="{3DA0C5A8-98E7-49E4-B03B-082E89D92E74}"/>
              </a:ext>
            </a:extLst>
          </p:cNvPr>
          <p:cNvSpPr>
            <a:spLocks noGrp="1"/>
          </p:cNvSpPr>
          <p:nvPr>
            <p:ph idx="1"/>
          </p:nvPr>
        </p:nvSpPr>
        <p:spPr>
          <a:xfrm>
            <a:off x="457200" y="1232756"/>
            <a:ext cx="8229600" cy="5347431"/>
          </a:xfrm>
        </p:spPr>
        <p:txBody>
          <a:bodyPr/>
          <a:lstStyle/>
          <a:p>
            <a:r>
              <a:rPr lang="en-US" sz="3000"/>
              <a:t>Hume’s hydraulic theory seems to assume that a single dimension of “force and vivacity” can capture the differences between:</a:t>
            </a:r>
          </a:p>
          <a:p>
            <a:pPr lvl="1">
              <a:spcBef>
                <a:spcPts val="1200"/>
              </a:spcBef>
            </a:pPr>
            <a:r>
              <a:rPr lang="en-US" sz="2600"/>
              <a:t>An impression of </a:t>
            </a:r>
            <a:r>
              <a:rPr lang="en-US" sz="2600" i="1"/>
              <a:t>X</a:t>
            </a:r>
            <a:r>
              <a:rPr lang="en-US" sz="2600"/>
              <a:t> (most forceful/vivacious)</a:t>
            </a:r>
          </a:p>
          <a:p>
            <a:pPr lvl="1"/>
            <a:r>
              <a:rPr lang="en-US" sz="2600"/>
              <a:t>A memory of </a:t>
            </a:r>
            <a:r>
              <a:rPr lang="en-US" sz="2600" i="1"/>
              <a:t>X</a:t>
            </a:r>
            <a:r>
              <a:rPr lang="en-US" sz="2600"/>
              <a:t> (between impression and idea)</a:t>
            </a:r>
          </a:p>
          <a:p>
            <a:pPr lvl="1"/>
            <a:r>
              <a:rPr lang="en-US" sz="2600"/>
              <a:t>A belief or expectation of </a:t>
            </a:r>
            <a:r>
              <a:rPr lang="en-US" sz="2600" i="1"/>
              <a:t>X</a:t>
            </a:r>
            <a:r>
              <a:rPr lang="en-US" sz="2600"/>
              <a:t> (a vivacious idea)</a:t>
            </a:r>
          </a:p>
          <a:p>
            <a:pPr lvl="1"/>
            <a:r>
              <a:rPr lang="en-US" sz="2600"/>
              <a:t>Mere contemplation of </a:t>
            </a:r>
            <a:r>
              <a:rPr lang="en-US" sz="2600" i="1"/>
              <a:t>X</a:t>
            </a:r>
            <a:r>
              <a:rPr lang="en-US" sz="2600"/>
              <a:t> (least forceful/vivacious)</a:t>
            </a:r>
          </a:p>
          <a:p>
            <a:pPr>
              <a:spcBef>
                <a:spcPts val="1800"/>
              </a:spcBef>
            </a:pPr>
            <a:r>
              <a:rPr lang="en-US" sz="3000"/>
              <a:t>Dauer (1999) suggests that this implausibility later pushed Hume away from the hydraulic model, which does not feature in the </a:t>
            </a:r>
            <a:r>
              <a:rPr lang="en-US" sz="3000" i="1"/>
              <a:t>Enquiry</a:t>
            </a:r>
            <a:r>
              <a:rPr lang="en-US" sz="3000"/>
              <a:t>.</a:t>
            </a:r>
          </a:p>
          <a:p>
            <a:pPr lvl="1"/>
            <a:endParaRPr lang="en-GB"/>
          </a:p>
        </p:txBody>
      </p:sp>
      <p:sp>
        <p:nvSpPr>
          <p:cNvPr id="4" name="Slide Number Placeholder 3">
            <a:extLst>
              <a:ext uri="{FF2B5EF4-FFF2-40B4-BE49-F238E27FC236}">
                <a16:creationId xmlns:a16="http://schemas.microsoft.com/office/drawing/2014/main" id="{BDD07489-F3D1-46D0-AA72-AB8DF78E9C0F}"/>
              </a:ext>
            </a:extLst>
          </p:cNvPr>
          <p:cNvSpPr>
            <a:spLocks noGrp="1"/>
          </p:cNvSpPr>
          <p:nvPr>
            <p:ph type="sldNum" sz="quarter" idx="10"/>
          </p:nvPr>
        </p:nvSpPr>
        <p:spPr/>
        <p:txBody>
          <a:bodyPr/>
          <a:lstStyle/>
          <a:p>
            <a:fld id="{FFD1EE05-59BE-439B-B8B7-F61DC751609B}" type="slidenum">
              <a:rPr lang="en-US" smtClean="0"/>
              <a:pPr/>
              <a:t>50</a:t>
            </a:fld>
            <a:endParaRPr lang="en-US"/>
          </a:p>
        </p:txBody>
      </p:sp>
    </p:spTree>
    <p:extLst>
      <p:ext uri="{BB962C8B-B14F-4D97-AF65-F5344CB8AC3E}">
        <p14:creationId xmlns:p14="http://schemas.microsoft.com/office/powerpoint/2010/main" val="1217789751"/>
      </p:ext>
    </p:extLst>
  </p:cSld>
  <p:clrMapOvr>
    <a:masterClrMapping/>
  </p:clrMapOvr>
  <p:transition spd="med">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51</a:t>
            </a:fld>
            <a:endParaRPr lang="en-US"/>
          </a:p>
        </p:txBody>
      </p:sp>
      <p:sp>
        <p:nvSpPr>
          <p:cNvPr id="897026" name="Rectangle 2"/>
          <p:cNvSpPr>
            <a:spLocks noGrp="1" noChangeArrowheads="1"/>
          </p:cNvSpPr>
          <p:nvPr>
            <p:ph type="title"/>
          </p:nvPr>
        </p:nvSpPr>
        <p:spPr>
          <a:xfrm>
            <a:off x="457200" y="80628"/>
            <a:ext cx="8229600" cy="846931"/>
          </a:xfrm>
        </p:spPr>
        <p:txBody>
          <a:bodyPr/>
          <a:lstStyle/>
          <a:p>
            <a:pPr eaLnBrk="1" hangingPunct="1"/>
            <a:r>
              <a:rPr lang="en-GB" dirty="0"/>
              <a:t>Symptoms </a:t>
            </a:r>
            <a:r>
              <a:rPr lang="en-GB"/>
              <a:t>of Unease?</a:t>
            </a:r>
            <a:endParaRPr lang="en-US" dirty="0"/>
          </a:p>
        </p:txBody>
      </p:sp>
      <p:sp>
        <p:nvSpPr>
          <p:cNvPr id="897027" name="Rectangle 3"/>
          <p:cNvSpPr>
            <a:spLocks noGrp="1" noChangeArrowheads="1"/>
          </p:cNvSpPr>
          <p:nvPr>
            <p:ph type="body" idx="1"/>
          </p:nvPr>
        </p:nvSpPr>
        <p:spPr>
          <a:xfrm>
            <a:off x="251520" y="1160748"/>
            <a:ext cx="8442325" cy="5415719"/>
          </a:xfrm>
        </p:spPr>
        <p:txBody>
          <a:bodyPr/>
          <a:lstStyle/>
          <a:p>
            <a:pPr eaLnBrk="1" hangingPunct="1"/>
            <a:r>
              <a:rPr lang="en-GB" sz="2900"/>
              <a:t>In the 1740 Appendix, Hume seems to evince some </a:t>
            </a:r>
            <a:r>
              <a:rPr lang="en-GB" sz="2900" dirty="0"/>
              <a:t>discomfort with his account:</a:t>
            </a:r>
          </a:p>
          <a:p>
            <a:pPr lvl="1" eaLnBrk="1" hangingPunct="1">
              <a:spcBef>
                <a:spcPts val="1800"/>
              </a:spcBef>
              <a:buFontTx/>
              <a:buNone/>
            </a:pPr>
            <a:r>
              <a:rPr lang="en-GB" sz="2500" dirty="0"/>
              <a:t>	“An idea assented to </a:t>
            </a:r>
            <a:r>
              <a:rPr lang="en-GB" sz="2500" i="1" dirty="0"/>
              <a:t>feels</a:t>
            </a:r>
            <a:r>
              <a:rPr lang="en-GB" sz="2500" dirty="0"/>
              <a:t> different from a fictitious idea …  And this different feeling I endeavour to explain by calling it a superior </a:t>
            </a:r>
            <a:r>
              <a:rPr lang="en-GB" sz="2500" i="1" dirty="0"/>
              <a:t>force</a:t>
            </a:r>
            <a:r>
              <a:rPr lang="en-GB" sz="2500" dirty="0"/>
              <a:t>, or </a:t>
            </a:r>
            <a:r>
              <a:rPr lang="en-GB" sz="2500" i="1" dirty="0"/>
              <a:t>vivacity</a:t>
            </a:r>
            <a:r>
              <a:rPr lang="en-GB" sz="2500" dirty="0"/>
              <a:t>, or </a:t>
            </a:r>
            <a:r>
              <a:rPr lang="en-GB" sz="2500" i="1" dirty="0"/>
              <a:t>solidity</a:t>
            </a:r>
            <a:r>
              <a:rPr lang="en-GB" sz="2500" dirty="0"/>
              <a:t>, or </a:t>
            </a:r>
            <a:r>
              <a:rPr lang="en-GB" sz="2500" i="1" dirty="0"/>
              <a:t>firmness</a:t>
            </a:r>
            <a:r>
              <a:rPr lang="en-GB" sz="2500" dirty="0"/>
              <a:t>, or </a:t>
            </a:r>
            <a:r>
              <a:rPr lang="en-GB" sz="2500" i="1" dirty="0"/>
              <a:t>steadiness</a:t>
            </a:r>
            <a:r>
              <a:rPr lang="en-GB" sz="2500" dirty="0"/>
              <a:t>.  … ’tis impossible to explain perfectly this feeling or manner of conception.  We may make use of words, that express something near it.  But its true and proper name is </a:t>
            </a:r>
            <a:r>
              <a:rPr lang="en-GB" sz="2500" i="1" dirty="0"/>
              <a:t>belief</a:t>
            </a:r>
            <a:r>
              <a:rPr lang="en-GB" sz="2500" dirty="0"/>
              <a:t>, which is a term than every one sufficiently </a:t>
            </a:r>
            <a:r>
              <a:rPr lang="en-GB" sz="2500"/>
              <a:t>understands …”</a:t>
            </a:r>
          </a:p>
          <a:p>
            <a:pPr lvl="1" eaLnBrk="1" hangingPunct="1">
              <a:spcBef>
                <a:spcPts val="600"/>
              </a:spcBef>
              <a:buFontTx/>
              <a:buNone/>
            </a:pPr>
            <a:r>
              <a:rPr lang="en-GB" sz="2500"/>
              <a:t>					(</a:t>
            </a:r>
            <a:r>
              <a:rPr lang="en-GB" sz="2500" i="1"/>
              <a:t>T</a:t>
            </a:r>
            <a:r>
              <a:rPr lang="en-GB" sz="2500"/>
              <a:t> 1.3.7.7; see also </a:t>
            </a:r>
            <a:r>
              <a:rPr lang="en-GB" sz="2500" i="1"/>
              <a:t>T</a:t>
            </a:r>
            <a:r>
              <a:rPr lang="en-GB" sz="2500"/>
              <a:t> 1.3.10.10,					as noted in slide 49 above)</a:t>
            </a:r>
            <a:endParaRPr lang="en-US" sz="2500" dirty="0"/>
          </a:p>
        </p:txBody>
      </p:sp>
    </p:spTree>
    <p:extLst>
      <p:ext uri="{BB962C8B-B14F-4D97-AF65-F5344CB8AC3E}">
        <p14:creationId xmlns:p14="http://schemas.microsoft.com/office/powerpoint/2010/main" val="842224013"/>
      </p:ext>
    </p:extLst>
  </p:cSld>
  <p:clrMapOvr>
    <a:masterClrMapping/>
  </p:clrMapOvr>
  <p:transition spd="med">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52</a:t>
            </a:fld>
            <a:endParaRPr lang="en-US"/>
          </a:p>
        </p:txBody>
      </p:sp>
      <p:sp>
        <p:nvSpPr>
          <p:cNvPr id="897026" name="Rectangle 2"/>
          <p:cNvSpPr>
            <a:spLocks noGrp="1" noChangeArrowheads="1"/>
          </p:cNvSpPr>
          <p:nvPr>
            <p:ph type="title"/>
          </p:nvPr>
        </p:nvSpPr>
        <p:spPr>
          <a:xfrm>
            <a:off x="215516" y="277813"/>
            <a:ext cx="8784976" cy="738919"/>
          </a:xfrm>
        </p:spPr>
        <p:txBody>
          <a:bodyPr/>
          <a:lstStyle/>
          <a:p>
            <a:pPr eaLnBrk="1" hangingPunct="1"/>
            <a:r>
              <a:rPr lang="en-GB"/>
              <a:t>Retreating from the Theory</a:t>
            </a:r>
            <a:endParaRPr lang="en-US" dirty="0"/>
          </a:p>
        </p:txBody>
      </p:sp>
      <p:sp>
        <p:nvSpPr>
          <p:cNvPr id="897027" name="Rectangle 3"/>
          <p:cNvSpPr>
            <a:spLocks noGrp="1" noChangeArrowheads="1"/>
          </p:cNvSpPr>
          <p:nvPr>
            <p:ph type="body" idx="1"/>
          </p:nvPr>
        </p:nvSpPr>
        <p:spPr>
          <a:xfrm>
            <a:off x="251520" y="1340768"/>
            <a:ext cx="8442325" cy="5235699"/>
          </a:xfrm>
        </p:spPr>
        <p:txBody>
          <a:bodyPr/>
          <a:lstStyle/>
          <a:p>
            <a:pPr eaLnBrk="1" hangingPunct="1"/>
            <a:r>
              <a:rPr lang="en-GB" sz="2900" dirty="0"/>
              <a:t>In the </a:t>
            </a:r>
            <a:r>
              <a:rPr lang="en-GB" sz="2900" i="1" dirty="0"/>
              <a:t>Enquiry</a:t>
            </a:r>
            <a:r>
              <a:rPr lang="en-GB" sz="2900" dirty="0"/>
              <a:t>, </a:t>
            </a:r>
            <a:r>
              <a:rPr lang="en-GB" sz="2900"/>
              <a:t>Hume seems </a:t>
            </a:r>
            <a:r>
              <a:rPr lang="en-GB" sz="2900" dirty="0"/>
              <a:t>to retreat from the hydraulic theory:</a:t>
            </a:r>
          </a:p>
          <a:p>
            <a:pPr lvl="1" eaLnBrk="1" hangingPunct="1">
              <a:spcBef>
                <a:spcPts val="1500"/>
              </a:spcBef>
              <a:buFontTx/>
              <a:buNone/>
            </a:pPr>
            <a:r>
              <a:rPr lang="en-GB" sz="2400" dirty="0"/>
              <a:t>	</a:t>
            </a:r>
            <a:r>
              <a:rPr lang="en-GB" sz="2500" dirty="0"/>
              <a:t>“Were we to attempt a </a:t>
            </a:r>
            <a:r>
              <a:rPr lang="en-GB" sz="2500" i="1" dirty="0"/>
              <a:t>definition</a:t>
            </a:r>
            <a:r>
              <a:rPr lang="en-GB" sz="2500" dirty="0"/>
              <a:t> of this sentiment, we should, perhaps, find it ... impossible ...  </a:t>
            </a:r>
            <a:r>
              <a:rPr lang="en-GB" sz="2500" cap="small" dirty="0"/>
              <a:t>Belief</a:t>
            </a:r>
            <a:r>
              <a:rPr lang="en-GB" sz="2500" dirty="0"/>
              <a:t> is the true and proper name of this feeling; ... It may not, however, be improper to attempt a </a:t>
            </a:r>
            <a:r>
              <a:rPr lang="en-GB" sz="2500" i="1" dirty="0"/>
              <a:t>description</a:t>
            </a:r>
            <a:r>
              <a:rPr lang="en-GB" sz="2500" dirty="0"/>
              <a:t> of this sentiment; ... I say then, that belief is nothing but a more vivid, lively, forcible, firm, steady conception of an object, than what the imagination alone is ever able to attain.”  (</a:t>
            </a:r>
            <a:r>
              <a:rPr lang="en-GB" sz="2500" i="1" dirty="0"/>
              <a:t>E</a:t>
            </a:r>
            <a:r>
              <a:rPr lang="en-GB" sz="2500" dirty="0"/>
              <a:t> 5.12 )</a:t>
            </a:r>
          </a:p>
          <a:p>
            <a:pPr lvl="1" eaLnBrk="1" hangingPunct="1">
              <a:spcBef>
                <a:spcPts val="1500"/>
              </a:spcBef>
              <a:buFontTx/>
              <a:buNone/>
            </a:pPr>
            <a:r>
              <a:rPr lang="en-GB" sz="2500" dirty="0"/>
              <a:t>	Probable belief, as in the case of a die, arises from “an inexplicable contrivance of nature” (E 6.3).</a:t>
            </a:r>
            <a:endParaRPr lang="en-US" sz="2500" dirty="0"/>
          </a:p>
        </p:txBody>
      </p:sp>
    </p:spTree>
    <p:extLst>
      <p:ext uri="{BB962C8B-B14F-4D97-AF65-F5344CB8AC3E}">
        <p14:creationId xmlns:p14="http://schemas.microsoft.com/office/powerpoint/2010/main" val="3334328310"/>
      </p:ext>
    </p:extLst>
  </p:cSld>
  <p:clrMapOvr>
    <a:masterClrMapping/>
  </p:clrMapOvr>
  <p:transition spd="med">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EBD6-1061-4EBC-8EB2-C8D435C991BC}"/>
              </a:ext>
            </a:extLst>
          </p:cNvPr>
          <p:cNvSpPr>
            <a:spLocks noGrp="1"/>
          </p:cNvSpPr>
          <p:nvPr>
            <p:ph type="title"/>
          </p:nvPr>
        </p:nvSpPr>
        <p:spPr>
          <a:xfrm>
            <a:off x="457200" y="224644"/>
            <a:ext cx="8229600" cy="774923"/>
          </a:xfrm>
        </p:spPr>
        <p:txBody>
          <a:bodyPr/>
          <a:lstStyle/>
          <a:p>
            <a:r>
              <a:rPr lang="en-US" sz="4000"/>
              <a:t>Phenomenological or Functional?</a:t>
            </a:r>
            <a:endParaRPr lang="en-GB" sz="4000"/>
          </a:p>
        </p:txBody>
      </p:sp>
      <p:sp>
        <p:nvSpPr>
          <p:cNvPr id="3" name="Content Placeholder 2">
            <a:extLst>
              <a:ext uri="{FF2B5EF4-FFF2-40B4-BE49-F238E27FC236}">
                <a16:creationId xmlns:a16="http://schemas.microsoft.com/office/drawing/2014/main" id="{CBD18B35-B243-49D8-BA27-72D4AF7F0F11}"/>
              </a:ext>
            </a:extLst>
          </p:cNvPr>
          <p:cNvSpPr>
            <a:spLocks noGrp="1"/>
          </p:cNvSpPr>
          <p:nvPr>
            <p:ph idx="1"/>
          </p:nvPr>
        </p:nvSpPr>
        <p:spPr>
          <a:xfrm>
            <a:off x="457200" y="1196752"/>
            <a:ext cx="8363272" cy="5508612"/>
          </a:xfrm>
        </p:spPr>
        <p:txBody>
          <a:bodyPr/>
          <a:lstStyle/>
          <a:p>
            <a:r>
              <a:rPr lang="en-US" sz="2900"/>
              <a:t>Trends in philosophy are often mirrored by trends in interpretation, especially to defend a revered figure!  Accordingly, Hume’s “Force and Vivacity” has been interpreted (e.g. by Everson 1988) as </a:t>
            </a:r>
            <a:r>
              <a:rPr lang="en-US" sz="2900" i="1"/>
              <a:t>externalist</a:t>
            </a:r>
            <a:r>
              <a:rPr lang="en-US" sz="2900"/>
              <a:t> and </a:t>
            </a:r>
            <a:r>
              <a:rPr lang="en-US" sz="2900" i="1"/>
              <a:t>functional</a:t>
            </a:r>
            <a:r>
              <a:rPr lang="en-US" sz="2900"/>
              <a:t> rather than </a:t>
            </a:r>
            <a:r>
              <a:rPr lang="en-US" sz="2900" i="1"/>
              <a:t>internalist</a:t>
            </a:r>
            <a:r>
              <a:rPr lang="en-US" sz="2900"/>
              <a:t> and </a:t>
            </a:r>
            <a:r>
              <a:rPr lang="en-US" sz="2900" i="1"/>
              <a:t>phenomenological</a:t>
            </a:r>
            <a:r>
              <a:rPr lang="en-US" sz="2900"/>
              <a:t>.</a:t>
            </a:r>
          </a:p>
          <a:p>
            <a:pPr lvl="1">
              <a:spcBef>
                <a:spcPts val="1200"/>
              </a:spcBef>
            </a:pPr>
            <a:r>
              <a:rPr lang="en-US" sz="2600"/>
              <a:t>Marušić (2010) argues strongly on the other side, citing Hume’s emphasis (e.g. in paragraphs 7-9 of the </a:t>
            </a:r>
            <a:r>
              <a:rPr lang="en-US" sz="2600" i="1"/>
              <a:t>Appendix</a:t>
            </a:r>
            <a:r>
              <a:rPr lang="en-US" sz="2600"/>
              <a:t> to the </a:t>
            </a:r>
            <a:r>
              <a:rPr lang="en-US" sz="2600" i="1"/>
              <a:t>Treatise</a:t>
            </a:r>
            <a:r>
              <a:rPr lang="en-US" sz="2600"/>
              <a:t>) on </a:t>
            </a:r>
            <a:r>
              <a:rPr lang="en-US" sz="2600" i="1"/>
              <a:t>feeling </a:t>
            </a:r>
            <a:r>
              <a:rPr lang="en-US" sz="2600"/>
              <a:t>as </a:t>
            </a:r>
            <a:r>
              <a:rPr lang="en-US" sz="2600" i="1"/>
              <a:t>causally</a:t>
            </a:r>
            <a:r>
              <a:rPr lang="en-US" sz="2600"/>
              <a:t> key to the functional difference between belief and mere conception.  It looks as though the difference in “feeling” is more fundamental.</a:t>
            </a:r>
            <a:endParaRPr lang="en-GB" sz="2600"/>
          </a:p>
        </p:txBody>
      </p:sp>
      <p:sp>
        <p:nvSpPr>
          <p:cNvPr id="4" name="Slide Number Placeholder 3">
            <a:extLst>
              <a:ext uri="{FF2B5EF4-FFF2-40B4-BE49-F238E27FC236}">
                <a16:creationId xmlns:a16="http://schemas.microsoft.com/office/drawing/2014/main" id="{E87DAECE-F521-41FA-BA5C-C677EDE9A34C}"/>
              </a:ext>
            </a:extLst>
          </p:cNvPr>
          <p:cNvSpPr>
            <a:spLocks noGrp="1"/>
          </p:cNvSpPr>
          <p:nvPr>
            <p:ph type="sldNum" sz="quarter" idx="10"/>
          </p:nvPr>
        </p:nvSpPr>
        <p:spPr/>
        <p:txBody>
          <a:bodyPr/>
          <a:lstStyle/>
          <a:p>
            <a:fld id="{FFD1EE05-59BE-439B-B8B7-F61DC751609B}" type="slidenum">
              <a:rPr lang="en-US" smtClean="0"/>
              <a:pPr/>
              <a:t>53</a:t>
            </a:fld>
            <a:endParaRPr lang="en-US"/>
          </a:p>
        </p:txBody>
      </p:sp>
    </p:spTree>
    <p:extLst>
      <p:ext uri="{BB962C8B-B14F-4D97-AF65-F5344CB8AC3E}">
        <p14:creationId xmlns:p14="http://schemas.microsoft.com/office/powerpoint/2010/main" val="937608885"/>
      </p:ext>
    </p:extLst>
  </p:cSld>
  <p:clrMapOvr>
    <a:masterClrMapping/>
  </p:clrMapOvr>
  <p:transition spd="med">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A659E-6084-DB60-0568-FD0D48A0B504}"/>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57E1AB7-A446-9E66-E611-5070D78741F5}"/>
              </a:ext>
            </a:extLst>
          </p:cNvPr>
          <p:cNvSpPr>
            <a:spLocks noGrp="1" noChangeArrowheads="1"/>
          </p:cNvSpPr>
          <p:nvPr>
            <p:ph type="ctrTitle"/>
          </p:nvPr>
        </p:nvSpPr>
        <p:spPr>
          <a:xfrm>
            <a:off x="179388" y="296863"/>
            <a:ext cx="4608512" cy="6300787"/>
          </a:xfrm>
        </p:spPr>
        <p:txBody>
          <a:bodyPr/>
          <a:lstStyle/>
          <a:p>
            <a:r>
              <a:rPr lang="en-GB"/>
              <a:t>2(</a:t>
            </a:r>
            <a:r>
              <a:rPr lang="en-GB" dirty="0"/>
              <a:t>b</a:t>
            </a:r>
            <a:r>
              <a:rPr lang="en-GB"/>
              <a:t>)</a:t>
            </a:r>
            <a:br>
              <a:rPr lang="en-GB" dirty="0"/>
            </a:br>
            <a:br>
              <a:rPr lang="en-GB"/>
            </a:br>
            <a:r>
              <a:rPr lang="en-GB"/>
              <a:t>The Separability Principle</a:t>
            </a:r>
            <a:endParaRPr lang="en-US" dirty="0"/>
          </a:p>
        </p:txBody>
      </p:sp>
      <p:pic>
        <p:nvPicPr>
          <p:cNvPr id="847875" name="Picture 3" descr="treatise1">
            <a:extLst>
              <a:ext uri="{FF2B5EF4-FFF2-40B4-BE49-F238E27FC236}">
                <a16:creationId xmlns:a16="http://schemas.microsoft.com/office/drawing/2014/main" id="{19C556C5-0941-C8FF-3C8D-B4987F59604D}"/>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38428869"/>
      </p:ext>
    </p:extLst>
  </p:cSld>
  <p:clrMapOvr>
    <a:masterClrMapping/>
  </p:clrMapOvr>
  <p:transition spd="med">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60624B7-F95E-4C23-85CD-C48668CF6CC8}" type="slidenum">
              <a:rPr lang="en-US"/>
              <a:pPr/>
              <a:t>55</a:t>
            </a:fld>
            <a:endParaRPr lang="en-US"/>
          </a:p>
        </p:txBody>
      </p:sp>
      <p:sp>
        <p:nvSpPr>
          <p:cNvPr id="855042" name="Rectangle 2"/>
          <p:cNvSpPr>
            <a:spLocks noGrp="1" noChangeArrowheads="1"/>
          </p:cNvSpPr>
          <p:nvPr>
            <p:ph type="title"/>
          </p:nvPr>
        </p:nvSpPr>
        <p:spPr>
          <a:xfrm>
            <a:off x="457200" y="277813"/>
            <a:ext cx="8229600" cy="990947"/>
          </a:xfrm>
        </p:spPr>
        <p:txBody>
          <a:bodyPr/>
          <a:lstStyle/>
          <a:p>
            <a:r>
              <a:rPr lang="en-GB" dirty="0"/>
              <a:t>The “Liberty of the Imagination”</a:t>
            </a:r>
          </a:p>
        </p:txBody>
      </p:sp>
      <p:sp>
        <p:nvSpPr>
          <p:cNvPr id="855043" name="Rectangle 3"/>
          <p:cNvSpPr>
            <a:spLocks noGrp="1" noChangeArrowheads="1"/>
          </p:cNvSpPr>
          <p:nvPr>
            <p:ph type="body" idx="1"/>
          </p:nvPr>
        </p:nvSpPr>
        <p:spPr>
          <a:xfrm>
            <a:off x="457200" y="1376772"/>
            <a:ext cx="8229600" cy="5177408"/>
          </a:xfrm>
        </p:spPr>
        <p:txBody>
          <a:bodyPr/>
          <a:lstStyle/>
          <a:p>
            <a:r>
              <a:rPr lang="en-GB" sz="3000"/>
              <a:t>We have already seen that some ideas are complex, and can be divided imaginatively </a:t>
            </a:r>
            <a:r>
              <a:rPr lang="en-GB" sz="3000" dirty="0"/>
              <a:t>into components:</a:t>
            </a:r>
          </a:p>
          <a:p>
            <a:pPr lvl="1">
              <a:buFontTx/>
              <a:buNone/>
            </a:pPr>
            <a:r>
              <a:rPr lang="en-GB" dirty="0"/>
              <a:t>	</a:t>
            </a:r>
            <a:r>
              <a:rPr lang="en-GB" sz="2600" dirty="0"/>
              <a:t>An apple has a particular shape, a colour, a taste, a smell …  Its shape is also complex …</a:t>
            </a:r>
          </a:p>
          <a:p>
            <a:pPr>
              <a:spcBef>
                <a:spcPts val="1200"/>
              </a:spcBef>
            </a:pPr>
            <a:r>
              <a:rPr lang="en-GB" sz="3000"/>
              <a:t>We can also </a:t>
            </a:r>
            <a:r>
              <a:rPr lang="en-GB" sz="3000" i="1" u="sng" dirty="0"/>
              <a:t>put ideas together</a:t>
            </a:r>
            <a:r>
              <a:rPr lang="en-GB" sz="3000" dirty="0"/>
              <a:t> in new ways:</a:t>
            </a:r>
          </a:p>
          <a:p>
            <a:pPr lvl="1">
              <a:buFontTx/>
              <a:buNone/>
            </a:pPr>
            <a:r>
              <a:rPr lang="en-GB" dirty="0"/>
              <a:t>	</a:t>
            </a:r>
            <a:r>
              <a:rPr lang="en-GB" sz="2600" dirty="0"/>
              <a:t>gold + mountain = </a:t>
            </a:r>
            <a:r>
              <a:rPr lang="en-GB" sz="2600"/>
              <a:t>golden mountain.</a:t>
            </a:r>
            <a:endParaRPr lang="en-GB" sz="2600" dirty="0"/>
          </a:p>
          <a:p>
            <a:pPr>
              <a:spcBef>
                <a:spcPts val="1200"/>
              </a:spcBef>
            </a:pPr>
            <a:r>
              <a:rPr lang="en-GB" sz="3000"/>
              <a:t>At </a:t>
            </a:r>
            <a:r>
              <a:rPr lang="en-GB" sz="3000" i="1" dirty="0"/>
              <a:t>T</a:t>
            </a:r>
            <a:r>
              <a:rPr lang="en-GB" sz="3000" dirty="0"/>
              <a:t> </a:t>
            </a:r>
            <a:r>
              <a:rPr lang="en-GB" sz="3000"/>
              <a:t>1.1.3.4 Hume refers to this “</a:t>
            </a:r>
            <a:r>
              <a:rPr lang="en-GB" sz="3000" i="1"/>
              <a:t>liberty of the imagination to transpose and change its ideas</a:t>
            </a:r>
            <a:r>
              <a:rPr lang="en-GB" sz="3000"/>
              <a:t>” as his </a:t>
            </a:r>
            <a:r>
              <a:rPr lang="en-GB" sz="3000" dirty="0"/>
              <a:t>“</a:t>
            </a:r>
            <a:r>
              <a:rPr lang="en-GB" sz="3000"/>
              <a:t>second principle”.</a:t>
            </a:r>
            <a:endParaRPr lang="en-GB" sz="3000" dirty="0"/>
          </a:p>
        </p:txBody>
      </p:sp>
    </p:spTree>
    <p:extLst>
      <p:ext uri="{BB962C8B-B14F-4D97-AF65-F5344CB8AC3E}">
        <p14:creationId xmlns:p14="http://schemas.microsoft.com/office/powerpoint/2010/main" val="1036894138"/>
      </p:ext>
    </p:extLst>
  </p:cSld>
  <p:clrMapOvr>
    <a:masterClrMapping/>
  </p:clrMapOvr>
  <p:transition spd="med">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3E4AD80-EF7C-497A-9D44-6AD2A211C7D5}" type="slidenum">
              <a:rPr lang="en-US"/>
              <a:pPr/>
              <a:t>56</a:t>
            </a:fld>
            <a:endParaRPr lang="en-US"/>
          </a:p>
        </p:txBody>
      </p:sp>
      <p:sp>
        <p:nvSpPr>
          <p:cNvPr id="798722" name="Rectangle 2"/>
          <p:cNvSpPr>
            <a:spLocks noGrp="1" noChangeArrowheads="1"/>
          </p:cNvSpPr>
          <p:nvPr>
            <p:ph type="title"/>
          </p:nvPr>
        </p:nvSpPr>
        <p:spPr>
          <a:xfrm>
            <a:off x="457200" y="277813"/>
            <a:ext cx="8229600" cy="1026951"/>
          </a:xfrm>
        </p:spPr>
        <p:txBody>
          <a:bodyPr/>
          <a:lstStyle/>
          <a:p>
            <a:r>
              <a:rPr lang="en-GB" dirty="0"/>
              <a:t>The </a:t>
            </a:r>
            <a:r>
              <a:rPr lang="en-GB" dirty="0" err="1"/>
              <a:t>Separability</a:t>
            </a:r>
            <a:r>
              <a:rPr lang="en-GB" dirty="0"/>
              <a:t> Principle (SP)</a:t>
            </a:r>
            <a:endParaRPr lang="en-US" dirty="0"/>
          </a:p>
        </p:txBody>
      </p:sp>
      <p:sp>
        <p:nvSpPr>
          <p:cNvPr id="798723" name="Rectangle 3"/>
          <p:cNvSpPr>
            <a:spLocks noGrp="1" noChangeArrowheads="1"/>
          </p:cNvSpPr>
          <p:nvPr>
            <p:ph type="body" idx="1"/>
          </p:nvPr>
        </p:nvSpPr>
        <p:spPr>
          <a:xfrm>
            <a:off x="457200" y="1484784"/>
            <a:ext cx="8229600" cy="5166841"/>
          </a:xfrm>
        </p:spPr>
        <p:txBody>
          <a:bodyPr/>
          <a:lstStyle/>
          <a:p>
            <a:r>
              <a:rPr lang="en-GB" sz="2800"/>
              <a:t>Later, that relatively modest “second principle” seems to morph into what is commonly called Hume’s </a:t>
            </a:r>
            <a:r>
              <a:rPr lang="en-GB" sz="2800" err="1"/>
              <a:t>Separability</a:t>
            </a:r>
            <a:r>
              <a:rPr lang="en-GB" sz="2800"/>
              <a:t> Principle, which has strikingly paradoxical results later in the </a:t>
            </a:r>
            <a:r>
              <a:rPr lang="en-GB" sz="2800" i="1"/>
              <a:t>Treatise</a:t>
            </a:r>
            <a:r>
              <a:rPr lang="en-GB" sz="2800"/>
              <a:t>:</a:t>
            </a:r>
            <a:endParaRPr lang="en-GB" sz="2800" dirty="0"/>
          </a:p>
          <a:p>
            <a:pPr lvl="1">
              <a:spcBef>
                <a:spcPts val="1200"/>
              </a:spcBef>
              <a:buFontTx/>
              <a:buNone/>
            </a:pPr>
            <a:r>
              <a:rPr lang="en-GB" sz="2000" dirty="0"/>
              <a:t>	</a:t>
            </a:r>
            <a:r>
              <a:rPr lang="en-GB" sz="2500" dirty="0"/>
              <a:t>“We </a:t>
            </a:r>
            <a:r>
              <a:rPr lang="en-GB" sz="2500"/>
              <a:t>have observ’d [apparently at </a:t>
            </a:r>
            <a:r>
              <a:rPr lang="en-GB" sz="2500" i="1"/>
              <a:t>T</a:t>
            </a:r>
            <a:r>
              <a:rPr lang="en-GB" sz="2500"/>
              <a:t> 1.1.3.4], </a:t>
            </a:r>
            <a:r>
              <a:rPr lang="en-GB" sz="2500" dirty="0"/>
              <a:t>that whatever objects are different are distinguishable, and that whatever objects are distinguishable are separable by the thought and imagination.  And … these propositions are equally true in the </a:t>
            </a:r>
            <a:r>
              <a:rPr lang="en-GB" sz="2500" i="1" dirty="0"/>
              <a:t>inverse</a:t>
            </a:r>
            <a:r>
              <a:rPr lang="en-GB" sz="2500" dirty="0"/>
              <a:t>, and that whatever objects are separable are also distinguishable, and that whatever objects are distinguishable are also different.”  (T 1.1.7.3)</a:t>
            </a:r>
            <a:endParaRPr lang="en-US" sz="2500" dirty="0"/>
          </a:p>
        </p:txBody>
      </p:sp>
    </p:spTree>
    <p:extLst>
      <p:ext uri="{BB962C8B-B14F-4D97-AF65-F5344CB8AC3E}">
        <p14:creationId xmlns:p14="http://schemas.microsoft.com/office/powerpoint/2010/main" val="4152128078"/>
      </p:ext>
    </p:extLst>
  </p:cSld>
  <p:clrMapOvr>
    <a:masterClrMapping/>
  </p:clrMapOvr>
  <p:transition spd="med">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484BF40-07FE-495E-9EDA-6A506A6A03F6}" type="slidenum">
              <a:rPr lang="en-US"/>
              <a:pPr/>
              <a:t>57</a:t>
            </a:fld>
            <a:endParaRPr lang="en-US"/>
          </a:p>
        </p:txBody>
      </p:sp>
      <p:sp>
        <p:nvSpPr>
          <p:cNvPr id="801794" name="Rectangle 2"/>
          <p:cNvSpPr>
            <a:spLocks noGrp="1" noChangeArrowheads="1"/>
          </p:cNvSpPr>
          <p:nvPr>
            <p:ph type="title"/>
          </p:nvPr>
        </p:nvSpPr>
        <p:spPr>
          <a:xfrm>
            <a:off x="143508" y="277813"/>
            <a:ext cx="8784976" cy="1143000"/>
          </a:xfrm>
        </p:spPr>
        <p:txBody>
          <a:bodyPr/>
          <a:lstStyle/>
          <a:p>
            <a:r>
              <a:rPr lang="en-GB" sz="4000" dirty="0"/>
              <a:t>Arguing for the </a:t>
            </a:r>
            <a:r>
              <a:rPr lang="en-GB" sz="4000" dirty="0" err="1"/>
              <a:t>Separability</a:t>
            </a:r>
            <a:r>
              <a:rPr lang="en-GB" sz="4000" dirty="0"/>
              <a:t> Principle</a:t>
            </a:r>
            <a:endParaRPr lang="en-US" sz="4000" dirty="0"/>
          </a:p>
        </p:txBody>
      </p:sp>
      <p:sp>
        <p:nvSpPr>
          <p:cNvPr id="801795" name="Rectangle 3"/>
          <p:cNvSpPr>
            <a:spLocks noGrp="1" noChangeArrowheads="1"/>
          </p:cNvSpPr>
          <p:nvPr>
            <p:ph type="body" idx="1"/>
          </p:nvPr>
        </p:nvSpPr>
        <p:spPr>
          <a:xfrm>
            <a:off x="539552" y="1484784"/>
            <a:ext cx="8244916" cy="5051425"/>
          </a:xfrm>
        </p:spPr>
        <p:txBody>
          <a:bodyPr/>
          <a:lstStyle/>
          <a:p>
            <a:pPr>
              <a:lnSpc>
                <a:spcPct val="90000"/>
              </a:lnSpc>
            </a:pPr>
            <a:r>
              <a:rPr lang="en-GB" sz="3000" dirty="0"/>
              <a:t>Hume’s argument for the </a:t>
            </a:r>
            <a:r>
              <a:rPr lang="en-GB" sz="3000" dirty="0" err="1"/>
              <a:t>Separability</a:t>
            </a:r>
            <a:r>
              <a:rPr lang="en-GB" sz="3000" dirty="0"/>
              <a:t> Principle is extremely cursory</a:t>
            </a:r>
            <a:r>
              <a:rPr lang="en-GB" dirty="0"/>
              <a:t>:</a:t>
            </a:r>
          </a:p>
          <a:p>
            <a:pPr lvl="1">
              <a:spcBef>
                <a:spcPts val="1200"/>
              </a:spcBef>
              <a:buFontTx/>
              <a:buNone/>
            </a:pPr>
            <a:r>
              <a:rPr lang="en-GB" sz="2400" dirty="0"/>
              <a:t>	</a:t>
            </a:r>
            <a:r>
              <a:rPr lang="en-GB" dirty="0"/>
              <a:t>“For how is it possible we can separate what is not distinguishable, or distinguish what is not different?”  (T 1.1.7.3)</a:t>
            </a:r>
          </a:p>
          <a:p>
            <a:pPr>
              <a:spcBef>
                <a:spcPts val="1800"/>
              </a:spcBef>
            </a:pPr>
            <a:r>
              <a:rPr lang="en-GB" sz="3000" dirty="0"/>
              <a:t>This makes </a:t>
            </a:r>
            <a:r>
              <a:rPr lang="en-GB" sz="3000"/>
              <a:t>the Separability Principle </a:t>
            </a:r>
            <a:r>
              <a:rPr lang="en-GB" sz="3000" dirty="0"/>
              <a:t>look trivially true, </a:t>
            </a:r>
            <a:r>
              <a:rPr lang="en-GB" sz="3000"/>
              <a:t>but Hume will later use it to maintain, for example, that a perception (i.e. an impression or idea) could exist quite independently of any perceiver.</a:t>
            </a:r>
            <a:endParaRPr lang="en-US" sz="3000" dirty="0"/>
          </a:p>
        </p:txBody>
      </p:sp>
    </p:spTree>
    <p:extLst>
      <p:ext uri="{BB962C8B-B14F-4D97-AF65-F5344CB8AC3E}">
        <p14:creationId xmlns:p14="http://schemas.microsoft.com/office/powerpoint/2010/main" val="2751562255"/>
      </p:ext>
    </p:extLst>
  </p:cSld>
  <p:clrMapOvr>
    <a:masterClrMapping/>
  </p:clrMapOvr>
  <p:transition spd="med">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58</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Taking </a:t>
            </a:r>
            <a:r>
              <a:rPr lang="en-US" dirty="0" err="1"/>
              <a:t>Separability</a:t>
            </a:r>
            <a:r>
              <a:rPr lang="en-US" dirty="0"/>
              <a:t> Too Far?</a:t>
            </a:r>
          </a:p>
        </p:txBody>
      </p:sp>
      <p:sp>
        <p:nvSpPr>
          <p:cNvPr id="3" name="Content Placeholder 2"/>
          <p:cNvSpPr>
            <a:spLocks noGrp="1"/>
          </p:cNvSpPr>
          <p:nvPr>
            <p:ph idx="4294967295"/>
          </p:nvPr>
        </p:nvSpPr>
        <p:spPr>
          <a:xfrm>
            <a:off x="359532" y="1412776"/>
            <a:ext cx="8363272" cy="5147283"/>
          </a:xfrm>
        </p:spPr>
        <p:txBody>
          <a:bodyPr/>
          <a:lstStyle/>
          <a:p>
            <a:r>
              <a:rPr lang="en-US" sz="2600"/>
              <a:t>This happens at </a:t>
            </a:r>
            <a:r>
              <a:rPr lang="en-US" sz="2600" i="1" dirty="0"/>
              <a:t>T</a:t>
            </a:r>
            <a:r>
              <a:rPr lang="en-US" sz="2600" dirty="0"/>
              <a:t> 1.4.5.5</a:t>
            </a:r>
            <a:r>
              <a:rPr lang="en-US" sz="2600"/>
              <a:t>, where Hume considers the standard (e.g. Descartes, Chambers) </a:t>
            </a:r>
            <a:r>
              <a:rPr lang="en-GB" sz="2600"/>
              <a:t>definition </a:t>
            </a:r>
            <a:r>
              <a:rPr lang="en-GB" sz="2600" dirty="0"/>
              <a:t>of a </a:t>
            </a:r>
            <a:r>
              <a:rPr lang="en-GB" sz="2600"/>
              <a:t>substance as </a:t>
            </a:r>
            <a:r>
              <a:rPr lang="en-GB" sz="2600" i="1" dirty="0"/>
              <a:t>something which may exist by itself”</a:t>
            </a:r>
            <a:r>
              <a:rPr lang="en-GB" sz="2600" dirty="0"/>
              <a:t>:</a:t>
            </a:r>
          </a:p>
          <a:p>
            <a:pPr lvl="1">
              <a:spcBef>
                <a:spcPts val="1200"/>
              </a:spcBef>
              <a:buNone/>
            </a:pPr>
            <a:r>
              <a:rPr lang="en-GB" sz="2200" dirty="0"/>
              <a:t>	“this definition agrees to every thing, that can possibly be </a:t>
            </a:r>
            <a:r>
              <a:rPr lang="en-GB" sz="2200" dirty="0" err="1"/>
              <a:t>conceiv’d</a:t>
            </a:r>
            <a:r>
              <a:rPr lang="en-GB" sz="2200" dirty="0"/>
              <a:t>; ...  Whatever is clearly </a:t>
            </a:r>
            <a:r>
              <a:rPr lang="en-GB" sz="2200" dirty="0" err="1"/>
              <a:t>conceiv’d</a:t>
            </a:r>
            <a:r>
              <a:rPr lang="en-GB" sz="2200" dirty="0"/>
              <a:t> may exist; ... every thing, which is different, is distinguishable, and every thing which is distinguishable, is separable by the imagination.  My conclusion ... is, that since all our perceptions are different from each other, and from every thing else in the universe, they are also distinct and separable, and may be </a:t>
            </a:r>
            <a:r>
              <a:rPr lang="en-GB" sz="2200" dirty="0" err="1"/>
              <a:t>consider’d</a:t>
            </a:r>
            <a:r>
              <a:rPr lang="en-GB" sz="2200" dirty="0"/>
              <a:t> as separately existent, and may exist separately, and have no need of any thing else to support their existence.  They are, therefore, substances, as far as this definition explains a substance.</a:t>
            </a:r>
            <a:r>
              <a:rPr lang="en-US" sz="22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58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97416240"/>
      </p:ext>
    </p:extLst>
  </p:cSld>
  <p:clrMapOvr>
    <a:masterClrMapping/>
  </p:clrMapOvr>
  <p:transition spd="med">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F0A66-A553-D637-585A-DC37239F90EA}"/>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332C218-95B1-6594-AEF2-B31FB7F06186}"/>
              </a:ext>
            </a:extLst>
          </p:cNvPr>
          <p:cNvSpPr>
            <a:spLocks noGrp="1" noChangeArrowheads="1"/>
          </p:cNvSpPr>
          <p:nvPr>
            <p:ph type="ctrTitle"/>
          </p:nvPr>
        </p:nvSpPr>
        <p:spPr>
          <a:xfrm>
            <a:off x="179388" y="296863"/>
            <a:ext cx="4608512" cy="6300787"/>
          </a:xfrm>
        </p:spPr>
        <p:txBody>
          <a:bodyPr/>
          <a:lstStyle/>
          <a:p>
            <a:r>
              <a:rPr lang="en-GB"/>
              <a:t>2(</a:t>
            </a:r>
            <a:r>
              <a:rPr lang="en-GB" dirty="0"/>
              <a:t>c</a:t>
            </a:r>
            <a:r>
              <a:rPr lang="en-GB"/>
              <a:t>)</a:t>
            </a:r>
            <a:br>
              <a:rPr lang="en-GB" dirty="0"/>
            </a:br>
            <a:br>
              <a:rPr lang="en-GB"/>
            </a:br>
            <a:r>
              <a:rPr lang="en-GB"/>
              <a:t>Association</a:t>
            </a:r>
            <a:br>
              <a:rPr lang="en-GB"/>
            </a:br>
            <a:r>
              <a:rPr lang="en-GB"/>
              <a:t>of Ideas</a:t>
            </a:r>
            <a:endParaRPr lang="en-US" dirty="0"/>
          </a:p>
        </p:txBody>
      </p:sp>
      <p:pic>
        <p:nvPicPr>
          <p:cNvPr id="847875" name="Picture 3" descr="treatise1">
            <a:extLst>
              <a:ext uri="{FF2B5EF4-FFF2-40B4-BE49-F238E27FC236}">
                <a16:creationId xmlns:a16="http://schemas.microsoft.com/office/drawing/2014/main" id="{7B19BF56-E54B-379C-A7F8-BCB875A92C9C}"/>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401126064"/>
      </p:ext>
    </p:extLst>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91E67-3AC2-F03D-30B6-4B4B39F133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A1DDF-A206-BFE9-1EB1-E0BC93624C9E}"/>
              </a:ext>
            </a:extLst>
          </p:cNvPr>
          <p:cNvSpPr>
            <a:spLocks noGrp="1"/>
          </p:cNvSpPr>
          <p:nvPr>
            <p:ph type="title"/>
          </p:nvPr>
        </p:nvSpPr>
        <p:spPr>
          <a:xfrm>
            <a:off x="457200" y="116632"/>
            <a:ext cx="8229600" cy="630907"/>
          </a:xfrm>
        </p:spPr>
        <p:txBody>
          <a:bodyPr/>
          <a:lstStyle/>
          <a:p>
            <a:r>
              <a:rPr lang="en-GB"/>
              <a:t>Aims of the Lecture Series</a:t>
            </a:r>
          </a:p>
        </p:txBody>
      </p:sp>
      <p:sp>
        <p:nvSpPr>
          <p:cNvPr id="3" name="Content Placeholder 2">
            <a:extLst>
              <a:ext uri="{FF2B5EF4-FFF2-40B4-BE49-F238E27FC236}">
                <a16:creationId xmlns:a16="http://schemas.microsoft.com/office/drawing/2014/main" id="{408201A0-A531-5871-AEAC-8B7553BC8492}"/>
              </a:ext>
            </a:extLst>
          </p:cNvPr>
          <p:cNvSpPr>
            <a:spLocks noGrp="1"/>
          </p:cNvSpPr>
          <p:nvPr>
            <p:ph idx="1"/>
          </p:nvPr>
        </p:nvSpPr>
        <p:spPr>
          <a:xfrm>
            <a:off x="457200" y="1052736"/>
            <a:ext cx="8363272" cy="5688632"/>
          </a:xfrm>
        </p:spPr>
        <p:txBody>
          <a:bodyPr/>
          <a:lstStyle/>
          <a:p>
            <a:r>
              <a:rPr lang="en-GB" sz="2800"/>
              <a:t>The aim is to help you to understand Hume’s main texts and arguments, and to complement the other resources provided, by:</a:t>
            </a:r>
          </a:p>
          <a:p>
            <a:pPr lvl="1">
              <a:spcBef>
                <a:spcPts val="1200"/>
              </a:spcBef>
            </a:pPr>
            <a:r>
              <a:rPr lang="en-GB" sz="2400"/>
              <a:t>Conveying the big picture, to appreciate the overall shape and force of Hume’s theoretical philosophy;</a:t>
            </a:r>
          </a:p>
          <a:p>
            <a:pPr lvl="1">
              <a:spcBef>
                <a:spcPts val="1200"/>
              </a:spcBef>
            </a:pPr>
            <a:r>
              <a:rPr lang="en-GB" sz="2400"/>
              <a:t>Helping you to take advantage of the “outlines” and “analyses” to read and understand the texts efficiently, and to focus on their key points;</a:t>
            </a:r>
          </a:p>
          <a:p>
            <a:pPr lvl="1">
              <a:spcBef>
                <a:spcPts val="1200"/>
              </a:spcBef>
            </a:pPr>
            <a:r>
              <a:rPr lang="en-GB" sz="2400"/>
              <a:t>Highlighting and explaining the main interpretative debates, and why they matter;</a:t>
            </a:r>
          </a:p>
          <a:p>
            <a:pPr lvl="1">
              <a:spcBef>
                <a:spcPts val="1200"/>
              </a:spcBef>
            </a:pPr>
            <a:r>
              <a:rPr lang="en-GB" sz="2400"/>
              <a:t>Drawing your attention to relevant secondary literature;</a:t>
            </a:r>
          </a:p>
          <a:p>
            <a:pPr lvl="1">
              <a:spcBef>
                <a:spcPts val="1200"/>
              </a:spcBef>
            </a:pPr>
            <a:r>
              <a:rPr lang="en-GB" sz="2400"/>
              <a:t>Preparing you for the Early Modern examination.</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3226011C-481A-2A2A-D1C5-3A2D60161958}"/>
              </a:ext>
            </a:extLst>
          </p:cNvPr>
          <p:cNvSpPr>
            <a:spLocks noGrp="1"/>
          </p:cNvSpPr>
          <p:nvPr>
            <p:ph type="sldNum" sz="quarter" idx="10"/>
          </p:nvPr>
        </p:nvSpPr>
        <p:spPr/>
        <p:txBody>
          <a:bodyPr/>
          <a:lstStyle/>
          <a:p>
            <a:fld id="{FFD1EE05-59BE-439B-B8B7-F61DC751609B}" type="slidenum">
              <a:rPr lang="en-US" smtClean="0"/>
              <a:pPr/>
              <a:t>6</a:t>
            </a:fld>
            <a:endParaRPr lang="en-US"/>
          </a:p>
        </p:txBody>
      </p:sp>
    </p:spTree>
    <p:extLst>
      <p:ext uri="{BB962C8B-B14F-4D97-AF65-F5344CB8AC3E}">
        <p14:creationId xmlns:p14="http://schemas.microsoft.com/office/powerpoint/2010/main" val="3557397548"/>
      </p:ext>
    </p:extLst>
  </p:cSld>
  <p:clrMapOvr>
    <a:masterClrMapping/>
  </p:clrMapOvr>
  <p:transition spd="med">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F5DE4BB-3F72-41AF-A99F-B8D17DC7F317}" type="slidenum">
              <a:rPr lang="en-US"/>
              <a:pPr/>
              <a:t>60</a:t>
            </a:fld>
            <a:endParaRPr lang="en-US"/>
          </a:p>
        </p:txBody>
      </p:sp>
      <p:sp>
        <p:nvSpPr>
          <p:cNvPr id="781314" name="Rectangle 2"/>
          <p:cNvSpPr>
            <a:spLocks noGrp="1" noChangeArrowheads="1"/>
          </p:cNvSpPr>
          <p:nvPr>
            <p:ph type="title"/>
          </p:nvPr>
        </p:nvSpPr>
        <p:spPr>
          <a:xfrm>
            <a:off x="250825" y="260350"/>
            <a:ext cx="8642350" cy="1081088"/>
          </a:xfrm>
        </p:spPr>
        <p:txBody>
          <a:bodyPr/>
          <a:lstStyle/>
          <a:p>
            <a:r>
              <a:rPr lang="en-GB" sz="4200" dirty="0"/>
              <a:t>Locke on the Association of Ideas</a:t>
            </a:r>
          </a:p>
        </p:txBody>
      </p:sp>
      <p:sp>
        <p:nvSpPr>
          <p:cNvPr id="781315" name="Rectangle 3"/>
          <p:cNvSpPr>
            <a:spLocks noGrp="1" noChangeArrowheads="1"/>
          </p:cNvSpPr>
          <p:nvPr>
            <p:ph type="body" idx="1"/>
          </p:nvPr>
        </p:nvSpPr>
        <p:spPr>
          <a:xfrm>
            <a:off x="457200" y="1341438"/>
            <a:ext cx="8363272" cy="5256212"/>
          </a:xfrm>
        </p:spPr>
        <p:txBody>
          <a:bodyPr/>
          <a:lstStyle/>
          <a:p>
            <a:r>
              <a:rPr lang="en-GB" sz="3000"/>
              <a:t>Hume sometimes expresses great enthusiasm about the </a:t>
            </a:r>
            <a:r>
              <a:rPr lang="en-GB" sz="3000" dirty="0"/>
              <a:t>association </a:t>
            </a:r>
            <a:r>
              <a:rPr lang="en-GB" sz="3000"/>
              <a:t>of ideas (e.g. </a:t>
            </a:r>
            <a:r>
              <a:rPr lang="en-GB" sz="3000" i="1"/>
              <a:t>A </a:t>
            </a:r>
            <a:r>
              <a:rPr lang="en-GB" sz="3000"/>
              <a:t>35), </a:t>
            </a:r>
            <a:r>
              <a:rPr lang="en-GB" sz="3000" dirty="0"/>
              <a:t>but this is in striking contrast to </a:t>
            </a:r>
            <a:r>
              <a:rPr lang="en-GB" sz="3000"/>
              <a:t>Locke’s attitude:</a:t>
            </a:r>
            <a:endParaRPr lang="en-GB" sz="3000" dirty="0"/>
          </a:p>
          <a:p>
            <a:pPr lvl="1">
              <a:spcBef>
                <a:spcPts val="1800"/>
              </a:spcBef>
              <a:buFontTx/>
              <a:buNone/>
            </a:pPr>
            <a:r>
              <a:rPr lang="en-GB" dirty="0"/>
              <a:t>	</a:t>
            </a:r>
            <a:r>
              <a:rPr lang="en-GB" sz="2600" dirty="0"/>
              <a:t>“[3] </a:t>
            </a:r>
            <a:r>
              <a:rPr lang="en-GB" sz="2600" dirty="0">
                <a:solidFill>
                  <a:srgbClr val="FF7C80"/>
                </a:solidFill>
              </a:rPr>
              <a:t>this sort of Madness</a:t>
            </a:r>
            <a:r>
              <a:rPr lang="en-GB" sz="2600" dirty="0"/>
              <a:t> … [4] </a:t>
            </a:r>
            <a:r>
              <a:rPr lang="en-GB" sz="2600" dirty="0">
                <a:solidFill>
                  <a:srgbClr val="FF7C80"/>
                </a:solidFill>
              </a:rPr>
              <a:t>this … Weakness </a:t>
            </a:r>
            <a:r>
              <a:rPr lang="en-GB" sz="2600" dirty="0"/>
              <a:t>to which all Men are so liable, ... </a:t>
            </a:r>
            <a:r>
              <a:rPr lang="en-GB" sz="2600" dirty="0">
                <a:solidFill>
                  <a:srgbClr val="FF7C80"/>
                </a:solidFill>
              </a:rPr>
              <a:t>a Taint </a:t>
            </a:r>
            <a:r>
              <a:rPr lang="en-GB" sz="2600" dirty="0"/>
              <a:t>which so universally infects Mankind …  [5] … there is [a]  Connexion of </a:t>
            </a:r>
            <a:r>
              <a:rPr lang="en-GB" sz="2600" i="1" dirty="0"/>
              <a:t>Ideas</a:t>
            </a:r>
            <a:r>
              <a:rPr lang="en-GB" sz="2600" dirty="0"/>
              <a:t> wholly owing to Chance or </a:t>
            </a:r>
            <a:r>
              <a:rPr lang="en-GB" sz="2600" dirty="0">
                <a:solidFill>
                  <a:srgbClr val="FF0000"/>
                </a:solidFill>
              </a:rPr>
              <a:t>Custom</a:t>
            </a:r>
            <a:r>
              <a:rPr lang="en-GB" sz="2600" dirty="0"/>
              <a:t>; </a:t>
            </a:r>
            <a:r>
              <a:rPr lang="en-GB" sz="2600" i="1" dirty="0"/>
              <a:t>Ideas</a:t>
            </a:r>
            <a:r>
              <a:rPr lang="en-GB" sz="2600" dirty="0"/>
              <a:t> that in themselves are not at all of kin, come to be so united in some </a:t>
            </a:r>
            <a:r>
              <a:rPr lang="en-GB" sz="2600" dirty="0" err="1"/>
              <a:t>Mens</a:t>
            </a:r>
            <a:r>
              <a:rPr lang="en-GB" sz="2600" dirty="0"/>
              <a:t> Minds that ’tis very hard to separate them …”</a:t>
            </a:r>
          </a:p>
          <a:p>
            <a:pPr lvl="1">
              <a:spcBef>
                <a:spcPts val="600"/>
              </a:spcBef>
              <a:buFontTx/>
              <a:buNone/>
            </a:pPr>
            <a:r>
              <a:rPr lang="en-GB" sz="2600" dirty="0"/>
              <a:t>					(Locke, </a:t>
            </a:r>
            <a:r>
              <a:rPr lang="en-GB" sz="2600" i="1" dirty="0"/>
              <a:t>Essay</a:t>
            </a:r>
            <a:r>
              <a:rPr lang="en-GB" sz="2600" dirty="0"/>
              <a:t> II xxxiii 3-5)</a:t>
            </a:r>
          </a:p>
        </p:txBody>
      </p:sp>
    </p:spTree>
    <p:extLst>
      <p:ext uri="{BB962C8B-B14F-4D97-AF65-F5344CB8AC3E}">
        <p14:creationId xmlns:p14="http://schemas.microsoft.com/office/powerpoint/2010/main" val="3048041093"/>
      </p:ext>
    </p:extLst>
  </p:cSld>
  <p:clrMapOvr>
    <a:masterClrMapping/>
  </p:clrMapOvr>
  <p:transition spd="med">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625F-7BFD-4DBF-8572-82F86D2CDFBE}"/>
              </a:ext>
            </a:extLst>
          </p:cNvPr>
          <p:cNvSpPr>
            <a:spLocks noGrp="1"/>
          </p:cNvSpPr>
          <p:nvPr>
            <p:ph type="title"/>
          </p:nvPr>
        </p:nvSpPr>
        <p:spPr>
          <a:xfrm>
            <a:off x="457200" y="277813"/>
            <a:ext cx="8229600" cy="846931"/>
          </a:xfrm>
        </p:spPr>
        <p:txBody>
          <a:bodyPr/>
          <a:lstStyle/>
          <a:p>
            <a:r>
              <a:rPr lang="en-US"/>
              <a:t>Chambers’ </a:t>
            </a:r>
            <a:r>
              <a:rPr lang="en-US" i="1"/>
              <a:t>Cyclopaedia</a:t>
            </a:r>
            <a:r>
              <a:rPr lang="en-US"/>
              <a:t> (1728)</a:t>
            </a:r>
            <a:endParaRPr lang="en-GB"/>
          </a:p>
        </p:txBody>
      </p:sp>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673224" y="1340768"/>
            <a:ext cx="8003232" cy="5004556"/>
          </a:xfrm>
        </p:spPr>
        <p:txBody>
          <a:bodyPr/>
          <a:lstStyle/>
          <a:p>
            <a:pPr marL="0" indent="0">
              <a:buNone/>
            </a:pPr>
            <a:r>
              <a:rPr lang="en-US" sz="2600" cap="small"/>
              <a:t>“Association</a:t>
            </a:r>
            <a:r>
              <a:rPr lang="en-US" sz="2600"/>
              <a:t> </a:t>
            </a:r>
            <a:r>
              <a:rPr lang="en-US" sz="2600" i="1"/>
              <a:t>of Ideas</a:t>
            </a:r>
            <a:r>
              <a:rPr lang="en-US" sz="2600"/>
              <a:t>, is where two or more Ideas, constantly and immediately follow or succeed one another in the Mind, so that one shall almost infallibly produce the other …  Where there is a real Affinity or Connection in Ideas, it is the excellency of the Mind, to be able to collect, compare, and range them in Order, in its Enquiries:  But where there is none, nor any Cause to be assign’d for their accompanying each other, but what is owing to mere Accident or </a:t>
            </a:r>
            <a:r>
              <a:rPr lang="en-US" sz="2600">
                <a:solidFill>
                  <a:srgbClr val="FF7C80"/>
                </a:solidFill>
              </a:rPr>
              <a:t>Habit</a:t>
            </a:r>
            <a:r>
              <a:rPr lang="en-US" sz="2600"/>
              <a:t>; …this unnatural </a:t>
            </a:r>
            <a:r>
              <a:rPr lang="en-US" sz="2600" i="1"/>
              <a:t>Association </a:t>
            </a:r>
            <a:r>
              <a:rPr lang="en-US" sz="2600"/>
              <a:t>becomes a great Imperfection, and is generally speaking, a main Cause of Error, or wrong Deductions in reasoning.”</a:t>
            </a:r>
            <a:endParaRPr lang="en-GB" sz="26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61</a:t>
            </a:fld>
            <a:endParaRPr lang="en-US"/>
          </a:p>
        </p:txBody>
      </p:sp>
    </p:spTree>
    <p:extLst>
      <p:ext uri="{BB962C8B-B14F-4D97-AF65-F5344CB8AC3E}">
        <p14:creationId xmlns:p14="http://schemas.microsoft.com/office/powerpoint/2010/main" val="2380241018"/>
      </p:ext>
    </p:extLst>
  </p:cSld>
  <p:clrMapOvr>
    <a:masterClrMapping/>
  </p:clrMapOvr>
  <p:transition spd="med">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431540" y="260648"/>
            <a:ext cx="8460940" cy="5976664"/>
          </a:xfrm>
        </p:spPr>
        <p:txBody>
          <a:bodyPr/>
          <a:lstStyle/>
          <a:p>
            <a:pPr marL="0" indent="0">
              <a:buNone/>
            </a:pPr>
            <a:r>
              <a:rPr lang="en-US" sz="2500"/>
              <a:t>“Thus the Idea of Goblins and Sprights, has really no more Affinity with Darkness than with Light; and yet let a foolish Maid inculcate these often on the Mind of a Child, and raise them there together, ’tis possible he shall never be able to separate them again so long as he lives, but Darkness shall ever bring with it those frightful Ideas.”</a:t>
            </a:r>
          </a:p>
          <a:p>
            <a:pPr marL="0" indent="0">
              <a:spcBef>
                <a:spcPts val="1800"/>
              </a:spcBef>
              <a:buNone/>
            </a:pPr>
            <a:r>
              <a:rPr lang="en-US" sz="2500"/>
              <a:t>“Such wrong combinations of Ideas, Mr. </a:t>
            </a:r>
            <a:r>
              <a:rPr lang="en-US" sz="2500" i="1"/>
              <a:t>Lock</a:t>
            </a:r>
            <a:r>
              <a:rPr lang="en-US" sz="2500"/>
              <a:t> shews, are a great Cause of the irreconcileable Opposition between the different sects of Philosophy and Religion:  … some loose and independent Ideas are by Education, </a:t>
            </a:r>
            <a:r>
              <a:rPr lang="en-US" sz="2500">
                <a:solidFill>
                  <a:srgbClr val="FF7C80"/>
                </a:solidFill>
              </a:rPr>
              <a:t>Custom</a:t>
            </a:r>
            <a:r>
              <a:rPr lang="en-US" sz="2500"/>
              <a:t>, and the constant Din of their Party, so coupled in their Minds, that they always appear there together:  These they can no more separate in their Thoughts, than if they were but one Idea, …  This … is the Foundation of the greatest, and almost of all the Errors in the World.”  (p. 161)</a:t>
            </a:r>
            <a:endParaRPr lang="en-GB" sz="2500"/>
          </a:p>
          <a:p>
            <a:pPr marL="0" indent="0">
              <a:buNone/>
            </a:pPr>
            <a:endParaRPr lang="en-GB" sz="25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62</a:t>
            </a:fld>
            <a:endParaRPr lang="en-US"/>
          </a:p>
        </p:txBody>
      </p:sp>
    </p:spTree>
    <p:extLst>
      <p:ext uri="{BB962C8B-B14F-4D97-AF65-F5344CB8AC3E}">
        <p14:creationId xmlns:p14="http://schemas.microsoft.com/office/powerpoint/2010/main" val="1945128143"/>
      </p:ext>
    </p:extLst>
  </p:cSld>
  <p:clrMapOvr>
    <a:masterClrMapping/>
  </p:clrMapOvr>
  <p:transition spd="med">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0FCA240-3CA0-4DD2-92C7-992D12B67AC0}" type="slidenum">
              <a:rPr lang="en-US"/>
              <a:pPr/>
              <a:t>63</a:t>
            </a:fld>
            <a:endParaRPr lang="en-US"/>
          </a:p>
        </p:txBody>
      </p:sp>
      <p:sp>
        <p:nvSpPr>
          <p:cNvPr id="868354" name="Rectangle 2"/>
          <p:cNvSpPr>
            <a:spLocks noGrp="1" noChangeArrowheads="1"/>
          </p:cNvSpPr>
          <p:nvPr>
            <p:ph type="title"/>
          </p:nvPr>
        </p:nvSpPr>
        <p:spPr>
          <a:xfrm>
            <a:off x="250825" y="260350"/>
            <a:ext cx="8642350" cy="912813"/>
          </a:xfrm>
        </p:spPr>
        <p:txBody>
          <a:bodyPr/>
          <a:lstStyle/>
          <a:p>
            <a:r>
              <a:rPr lang="en-GB" sz="4200" dirty="0"/>
              <a:t>Hume on the Association of Ideas</a:t>
            </a:r>
          </a:p>
        </p:txBody>
      </p:sp>
      <p:sp>
        <p:nvSpPr>
          <p:cNvPr id="868355" name="Rectangle 3"/>
          <p:cNvSpPr>
            <a:spLocks noGrp="1" noChangeArrowheads="1"/>
          </p:cNvSpPr>
          <p:nvPr>
            <p:ph type="body" idx="1"/>
          </p:nvPr>
        </p:nvSpPr>
        <p:spPr>
          <a:xfrm>
            <a:off x="528959" y="1268760"/>
            <a:ext cx="8291513" cy="5328890"/>
          </a:xfrm>
        </p:spPr>
        <p:txBody>
          <a:bodyPr/>
          <a:lstStyle/>
          <a:p>
            <a:r>
              <a:rPr lang="en-GB" sz="3000" dirty="0"/>
              <a:t>Despite “the liberty of the imagination”, there is a pattern to our thoughts:</a:t>
            </a:r>
          </a:p>
          <a:p>
            <a:pPr lvl="1">
              <a:spcBef>
                <a:spcPts val="1200"/>
              </a:spcBef>
              <a:buFontTx/>
              <a:buNone/>
            </a:pPr>
            <a:r>
              <a:rPr lang="en-GB" sz="2600" dirty="0"/>
              <a:t>	“all simple ideas may be separated by the </a:t>
            </a:r>
            <a:r>
              <a:rPr lang="en-GB" sz="2600" dirty="0" err="1"/>
              <a:t>imag-ination</a:t>
            </a:r>
            <a:r>
              <a:rPr lang="en-GB" sz="2600" dirty="0"/>
              <a:t>, and may be united again in what form it pleases … [yet there is] some bond of union among them, some associating quality, by which one idea naturally introduces another” (</a:t>
            </a:r>
            <a:r>
              <a:rPr lang="en-GB" sz="2600" i="1" dirty="0"/>
              <a:t>T</a:t>
            </a:r>
            <a:r>
              <a:rPr lang="en-GB" sz="2600" dirty="0"/>
              <a:t> 1.1.4.1)</a:t>
            </a:r>
          </a:p>
          <a:p>
            <a:pPr>
              <a:spcBef>
                <a:spcPts val="1200"/>
              </a:spcBef>
            </a:pPr>
            <a:r>
              <a:rPr lang="en-GB" sz="3000" dirty="0"/>
              <a:t>Hume calls this “a gentle force” which explains why languages “so nearly </a:t>
            </a:r>
            <a:r>
              <a:rPr lang="en-GB" sz="3000" dirty="0" err="1"/>
              <a:t>corres</a:t>
            </a:r>
            <a:r>
              <a:rPr lang="en-GB" sz="3000" dirty="0"/>
              <a:t>-pond to each other” in the complex ideas that are represented within their vocabulary.</a:t>
            </a:r>
            <a:endParaRPr lang="en-GB" dirty="0"/>
          </a:p>
        </p:txBody>
      </p:sp>
    </p:spTree>
    <p:extLst>
      <p:ext uri="{BB962C8B-B14F-4D97-AF65-F5344CB8AC3E}">
        <p14:creationId xmlns:p14="http://schemas.microsoft.com/office/powerpoint/2010/main" val="4134010904"/>
      </p:ext>
    </p:extLst>
  </p:cSld>
  <p:clrMapOvr>
    <a:masterClrMapping/>
  </p:clrMapOvr>
  <p:transition spd="med">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CD6BCB9-EAE0-4A51-A9C2-41264459B3C8}" type="slidenum">
              <a:rPr lang="en-US"/>
              <a:pPr/>
              <a:t>64</a:t>
            </a:fld>
            <a:endParaRPr lang="en-US"/>
          </a:p>
        </p:txBody>
      </p:sp>
      <p:sp>
        <p:nvSpPr>
          <p:cNvPr id="783362" name="Rectangle 2"/>
          <p:cNvSpPr>
            <a:spLocks noGrp="1" noChangeArrowheads="1"/>
          </p:cNvSpPr>
          <p:nvPr>
            <p:ph type="title"/>
          </p:nvPr>
        </p:nvSpPr>
        <p:spPr>
          <a:xfrm>
            <a:off x="250825" y="260350"/>
            <a:ext cx="8642350" cy="864394"/>
          </a:xfrm>
        </p:spPr>
        <p:txBody>
          <a:bodyPr/>
          <a:lstStyle/>
          <a:p>
            <a:r>
              <a:rPr lang="en-GB" dirty="0"/>
              <a:t>Three Principles of Association</a:t>
            </a:r>
          </a:p>
        </p:txBody>
      </p:sp>
      <p:sp>
        <p:nvSpPr>
          <p:cNvPr id="783363" name="Rectangle 3"/>
          <p:cNvSpPr>
            <a:spLocks noGrp="1" noChangeArrowheads="1"/>
          </p:cNvSpPr>
          <p:nvPr>
            <p:ph type="body" idx="1"/>
          </p:nvPr>
        </p:nvSpPr>
        <p:spPr>
          <a:xfrm>
            <a:off x="323528" y="1268760"/>
            <a:ext cx="8569647" cy="5589240"/>
          </a:xfrm>
        </p:spPr>
        <p:txBody>
          <a:bodyPr/>
          <a:lstStyle/>
          <a:p>
            <a:r>
              <a:rPr lang="en-GB" sz="3000" dirty="0"/>
              <a:t>Ideas may be associated in three ways:</a:t>
            </a:r>
          </a:p>
          <a:p>
            <a:pPr lvl="1">
              <a:buFontTx/>
              <a:buNone/>
            </a:pPr>
            <a:r>
              <a:rPr lang="en-GB" dirty="0"/>
              <a:t>	</a:t>
            </a:r>
            <a:r>
              <a:rPr lang="en-GB" sz="2600" dirty="0"/>
              <a:t>“The qualities, from which this association arises … are three, </a:t>
            </a:r>
            <a:r>
              <a:rPr lang="en-GB" sz="2600" i="1" dirty="0"/>
              <a:t>viz</a:t>
            </a:r>
            <a:r>
              <a:rPr lang="en-GB" sz="2600"/>
              <a:t>. </a:t>
            </a:r>
            <a:r>
              <a:rPr lang="en-GB" sz="2600" cap="small"/>
              <a:t>resemblance</a:t>
            </a:r>
            <a:r>
              <a:rPr lang="en-GB" sz="2600"/>
              <a:t>, </a:t>
            </a:r>
            <a:r>
              <a:rPr lang="en-GB" sz="2600" cap="small"/>
              <a:t>contiguity</a:t>
            </a:r>
            <a:r>
              <a:rPr lang="en-GB" sz="2600"/>
              <a:t> </a:t>
            </a:r>
            <a:r>
              <a:rPr lang="en-GB" sz="2600" dirty="0"/>
              <a:t>in time or place, </a:t>
            </a:r>
            <a:r>
              <a:rPr lang="en-GB" sz="2600"/>
              <a:t>and </a:t>
            </a:r>
            <a:r>
              <a:rPr lang="en-GB" sz="2600" cap="small"/>
              <a:t>cause</a:t>
            </a:r>
            <a:r>
              <a:rPr lang="en-GB" sz="2600"/>
              <a:t> and </a:t>
            </a:r>
            <a:r>
              <a:rPr lang="en-GB" sz="2600" cap="small"/>
              <a:t>effect</a:t>
            </a:r>
            <a:r>
              <a:rPr lang="en-GB" sz="2600"/>
              <a:t>.”  </a:t>
            </a:r>
            <a:r>
              <a:rPr lang="en-GB" sz="2600" dirty="0"/>
              <a:t>(</a:t>
            </a:r>
            <a:r>
              <a:rPr lang="en-GB" sz="2600" i="1"/>
              <a:t>T</a:t>
            </a:r>
            <a:r>
              <a:rPr lang="en-GB" sz="2600"/>
              <a:t> 1.1.4.1)</a:t>
            </a:r>
            <a:endParaRPr lang="en-GB" sz="2600" dirty="0"/>
          </a:p>
          <a:p>
            <a:pPr>
              <a:spcBef>
                <a:spcPts val="1800"/>
              </a:spcBef>
            </a:pPr>
            <a:r>
              <a:rPr lang="en-GB" sz="3000" dirty="0"/>
              <a:t>Association is “a </a:t>
            </a:r>
            <a:r>
              <a:rPr lang="en-GB" sz="3000"/>
              <a:t>kind of </a:t>
            </a:r>
            <a:r>
              <a:rPr lang="en-GB" sz="3000" cap="small"/>
              <a:t>Attraction</a:t>
            </a:r>
            <a:r>
              <a:rPr lang="en-GB" sz="3000"/>
              <a:t>, </a:t>
            </a:r>
            <a:r>
              <a:rPr lang="en-GB" sz="3000" dirty="0"/>
              <a:t>which in the mental world” has remarkable effects like gravity in the physical world (T 1.1.4.6).</a:t>
            </a:r>
          </a:p>
          <a:p>
            <a:pPr lvl="1">
              <a:spcBef>
                <a:spcPts val="1200"/>
              </a:spcBef>
            </a:pPr>
            <a:r>
              <a:rPr lang="en-GB" sz="2600" dirty="0"/>
              <a:t>The complex </a:t>
            </a:r>
            <a:r>
              <a:rPr lang="en-GB" sz="2600"/>
              <a:t>ideas arising </a:t>
            </a:r>
            <a:r>
              <a:rPr lang="en-GB" sz="2600" dirty="0"/>
              <a:t>from </a:t>
            </a:r>
            <a:r>
              <a:rPr lang="en-GB" sz="2600"/>
              <a:t>such association </a:t>
            </a:r>
            <a:r>
              <a:rPr lang="en-GB" sz="2600" dirty="0"/>
              <a:t>“may be divided </a:t>
            </a:r>
            <a:r>
              <a:rPr lang="en-GB" sz="2600"/>
              <a:t>into </a:t>
            </a:r>
            <a:r>
              <a:rPr lang="en-GB" sz="2600" i="1"/>
              <a:t>Relations</a:t>
            </a:r>
            <a:r>
              <a:rPr lang="en-GB" sz="2600"/>
              <a:t>, </a:t>
            </a:r>
            <a:r>
              <a:rPr lang="en-GB" sz="2600" i="1"/>
              <a:t>Modes</a:t>
            </a:r>
            <a:r>
              <a:rPr lang="en-GB" sz="2600"/>
              <a:t>, and </a:t>
            </a:r>
            <a:r>
              <a:rPr lang="en-GB" sz="2600" i="1"/>
              <a:t>Substances</a:t>
            </a:r>
            <a:r>
              <a:rPr lang="en-GB" sz="2600"/>
              <a:t>” </a:t>
            </a:r>
            <a:r>
              <a:rPr lang="en-GB" sz="2600" dirty="0"/>
              <a:t>(</a:t>
            </a:r>
            <a:r>
              <a:rPr lang="en-GB" sz="2600" i="1" dirty="0"/>
              <a:t>T</a:t>
            </a:r>
            <a:r>
              <a:rPr lang="en-GB" sz="2600" dirty="0"/>
              <a:t> 1.1.4.7).  </a:t>
            </a:r>
            <a:r>
              <a:rPr lang="en-GB" sz="2600"/>
              <a:t>Hume then discusses these three categories in turn, in </a:t>
            </a:r>
            <a:r>
              <a:rPr lang="en-GB" sz="2600" i="1"/>
              <a:t>T</a:t>
            </a:r>
            <a:r>
              <a:rPr lang="en-GB" sz="2600"/>
              <a:t> 1.1.5 and 1.1.6.</a:t>
            </a:r>
            <a:endParaRPr lang="en-GB" sz="2600" dirty="0"/>
          </a:p>
        </p:txBody>
      </p:sp>
    </p:spTree>
    <p:extLst>
      <p:ext uri="{BB962C8B-B14F-4D97-AF65-F5344CB8AC3E}">
        <p14:creationId xmlns:p14="http://schemas.microsoft.com/office/powerpoint/2010/main" val="2186602425"/>
      </p:ext>
    </p:extLst>
  </p:cSld>
  <p:clrMapOvr>
    <a:masterClrMapping/>
  </p:clrMapOvr>
  <p:transition spd="med">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0329C-AD95-5977-F1EA-4BAC2F78F1E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D6523D-1D2B-1C90-45A3-548D5A3F0433}"/>
              </a:ext>
            </a:extLst>
          </p:cNvPr>
          <p:cNvSpPr>
            <a:spLocks noGrp="1"/>
          </p:cNvSpPr>
          <p:nvPr>
            <p:ph type="sldNum" sz="quarter" idx="10"/>
          </p:nvPr>
        </p:nvSpPr>
        <p:spPr/>
        <p:txBody>
          <a:bodyPr/>
          <a:lstStyle/>
          <a:p>
            <a:fld id="{932A14E4-D7B7-429B-984C-3ED2B6EE0A5A}" type="slidenum">
              <a:rPr lang="en-US"/>
              <a:pPr/>
              <a:t>65</a:t>
            </a:fld>
            <a:endParaRPr lang="en-US"/>
          </a:p>
        </p:txBody>
      </p:sp>
      <p:sp>
        <p:nvSpPr>
          <p:cNvPr id="902146" name="Rectangle 2">
            <a:extLst>
              <a:ext uri="{FF2B5EF4-FFF2-40B4-BE49-F238E27FC236}">
                <a16:creationId xmlns:a16="http://schemas.microsoft.com/office/drawing/2014/main" id="{94296090-4261-01AE-0CAF-B382663ACE1A}"/>
              </a:ext>
            </a:extLst>
          </p:cNvPr>
          <p:cNvSpPr>
            <a:spLocks noGrp="1" noChangeArrowheads="1"/>
          </p:cNvSpPr>
          <p:nvPr>
            <p:ph type="title"/>
          </p:nvPr>
        </p:nvSpPr>
        <p:spPr>
          <a:xfrm>
            <a:off x="250825" y="116632"/>
            <a:ext cx="8642350" cy="900398"/>
          </a:xfrm>
        </p:spPr>
        <p:txBody>
          <a:bodyPr/>
          <a:lstStyle/>
          <a:p>
            <a:r>
              <a:rPr lang="en-GB" sz="4000" dirty="0"/>
              <a:t>Natural and Philosophical Relations</a:t>
            </a:r>
          </a:p>
        </p:txBody>
      </p:sp>
      <p:sp>
        <p:nvSpPr>
          <p:cNvPr id="902147" name="Rectangle 3">
            <a:extLst>
              <a:ext uri="{FF2B5EF4-FFF2-40B4-BE49-F238E27FC236}">
                <a16:creationId xmlns:a16="http://schemas.microsoft.com/office/drawing/2014/main" id="{15D04CD9-BE37-A10D-DD0D-588500B8363E}"/>
              </a:ext>
            </a:extLst>
          </p:cNvPr>
          <p:cNvSpPr>
            <a:spLocks noGrp="1" noChangeArrowheads="1"/>
          </p:cNvSpPr>
          <p:nvPr>
            <p:ph type="body" idx="1"/>
          </p:nvPr>
        </p:nvSpPr>
        <p:spPr>
          <a:xfrm>
            <a:off x="672975" y="1160748"/>
            <a:ext cx="8075489" cy="5436604"/>
          </a:xfrm>
        </p:spPr>
        <p:txBody>
          <a:bodyPr/>
          <a:lstStyle/>
          <a:p>
            <a:r>
              <a:rPr lang="en-GB" sz="2700" i="1" dirty="0"/>
              <a:t>T</a:t>
            </a:r>
            <a:r>
              <a:rPr lang="en-GB" sz="2700" dirty="0"/>
              <a:t> 1.1.5 starts with a distinction between two senses of the word “relation”.  In one sense, we think of things as </a:t>
            </a:r>
            <a:r>
              <a:rPr lang="en-GB" sz="2700" i="1" dirty="0"/>
              <a:t>related</a:t>
            </a:r>
            <a:r>
              <a:rPr lang="en-GB" sz="2700" dirty="0"/>
              <a:t> when the idea of one </a:t>
            </a:r>
            <a:r>
              <a:rPr lang="en-GB" sz="2700" i="1" dirty="0"/>
              <a:t>naturally</a:t>
            </a:r>
            <a:r>
              <a:rPr lang="en-GB" sz="2700" dirty="0"/>
              <a:t> leads the thought to the other.</a:t>
            </a:r>
          </a:p>
          <a:p>
            <a:pPr>
              <a:spcBef>
                <a:spcPts val="900"/>
              </a:spcBef>
            </a:pPr>
            <a:r>
              <a:rPr lang="en-GB" sz="2700" dirty="0"/>
              <a:t>So </a:t>
            </a:r>
            <a:r>
              <a:rPr lang="en-GB" sz="2700" i="1" dirty="0"/>
              <a:t>the “</a:t>
            </a:r>
            <a:r>
              <a:rPr lang="en-GB" sz="2700" i="1" dirty="0">
                <a:solidFill>
                  <a:srgbClr val="FF7C80"/>
                </a:solidFill>
              </a:rPr>
              <a:t>natural relations</a:t>
            </a:r>
            <a:r>
              <a:rPr lang="en-GB" sz="2700" i="1" dirty="0"/>
              <a:t>” are those that correspond to our associative tendencies</a:t>
            </a:r>
            <a:r>
              <a:rPr lang="en-GB" sz="2700" dirty="0"/>
              <a:t> – resemblance, contiguity, cause and effect.</a:t>
            </a:r>
          </a:p>
          <a:p>
            <a:pPr>
              <a:spcBef>
                <a:spcPts val="900"/>
              </a:spcBef>
            </a:pPr>
            <a:r>
              <a:rPr lang="en-GB" sz="2700" dirty="0"/>
              <a:t>But when </a:t>
            </a:r>
            <a:r>
              <a:rPr lang="en-GB" sz="2700" i="1" dirty="0"/>
              <a:t>philosophers</a:t>
            </a:r>
            <a:r>
              <a:rPr lang="en-GB" sz="2700" dirty="0"/>
              <a:t> talk about “relations”, they include </a:t>
            </a:r>
            <a:r>
              <a:rPr lang="en-GB" sz="2700" i="1"/>
              <a:t>any arbitrary </a:t>
            </a:r>
            <a:r>
              <a:rPr lang="en-GB" sz="2700" i="1" dirty="0"/>
              <a:t>“subject of </a:t>
            </a:r>
            <a:r>
              <a:rPr lang="en-GB" sz="2700" i="1"/>
              <a:t>comparison”</a:t>
            </a:r>
            <a:r>
              <a:rPr lang="en-GB" sz="2700"/>
              <a:t>, even when it doesn’t give rise to association.</a:t>
            </a:r>
          </a:p>
          <a:p>
            <a:pPr>
              <a:spcBef>
                <a:spcPts val="900"/>
              </a:spcBef>
            </a:pPr>
            <a:r>
              <a:rPr lang="en-GB" sz="2700"/>
              <a:t>We’ll return to Hume’s theory of relations later.  For now, we resume our focus on </a:t>
            </a:r>
            <a:r>
              <a:rPr lang="en-GB" sz="2700" i="1"/>
              <a:t>association</a:t>
            </a:r>
            <a:r>
              <a:rPr lang="en-GB" sz="2700"/>
              <a:t>.</a:t>
            </a:r>
            <a:endParaRPr lang="en-GB" sz="2700" dirty="0"/>
          </a:p>
        </p:txBody>
      </p:sp>
    </p:spTree>
    <p:extLst>
      <p:ext uri="{BB962C8B-B14F-4D97-AF65-F5344CB8AC3E}">
        <p14:creationId xmlns:p14="http://schemas.microsoft.com/office/powerpoint/2010/main" val="695606591"/>
      </p:ext>
    </p:extLst>
  </p:cSld>
  <p:clrMapOvr>
    <a:masterClrMapping/>
  </p:clrMapOvr>
  <p:transition spd="med">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BAA0A-CEC3-2475-ABE8-EB42AB19C8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37A2BD-35B3-A720-889C-05BFE4426578}"/>
              </a:ext>
            </a:extLst>
          </p:cNvPr>
          <p:cNvSpPr>
            <a:spLocks noGrp="1"/>
          </p:cNvSpPr>
          <p:nvPr>
            <p:ph type="title"/>
          </p:nvPr>
        </p:nvSpPr>
        <p:spPr>
          <a:xfrm>
            <a:off x="457200" y="128079"/>
            <a:ext cx="8229600" cy="816645"/>
          </a:xfrm>
        </p:spPr>
        <p:txBody>
          <a:bodyPr/>
          <a:lstStyle/>
          <a:p>
            <a:r>
              <a:rPr lang="en-GB"/>
              <a:t>Custom and Induction</a:t>
            </a:r>
          </a:p>
        </p:txBody>
      </p:sp>
      <p:sp>
        <p:nvSpPr>
          <p:cNvPr id="3" name="Content Placeholder 2">
            <a:extLst>
              <a:ext uri="{FF2B5EF4-FFF2-40B4-BE49-F238E27FC236}">
                <a16:creationId xmlns:a16="http://schemas.microsoft.com/office/drawing/2014/main" id="{3C68B511-6BD8-51F7-C2BC-7F8C80E68AE7}"/>
              </a:ext>
            </a:extLst>
          </p:cNvPr>
          <p:cNvSpPr>
            <a:spLocks noGrp="1"/>
          </p:cNvSpPr>
          <p:nvPr>
            <p:ph idx="1"/>
          </p:nvPr>
        </p:nvSpPr>
        <p:spPr>
          <a:xfrm>
            <a:off x="468313" y="1196752"/>
            <a:ext cx="8280151" cy="5292588"/>
          </a:xfrm>
        </p:spPr>
        <p:txBody>
          <a:bodyPr/>
          <a:lstStyle/>
          <a:p>
            <a:r>
              <a:rPr lang="en-GB" sz="2800"/>
              <a:t>As already noted (slide 45) Hume will argue in</a:t>
            </a:r>
            <a:br>
              <a:rPr lang="en-GB" sz="2800"/>
            </a:br>
            <a:r>
              <a:rPr lang="en-GB" sz="2800" i="1"/>
              <a:t>T</a:t>
            </a:r>
            <a:r>
              <a:rPr lang="en-GB" sz="2800"/>
              <a:t> 1.3.6-8 that </a:t>
            </a:r>
            <a:r>
              <a:rPr lang="en-GB" sz="2800" i="1"/>
              <a:t>all inference to the unobserved </a:t>
            </a:r>
            <a:r>
              <a:rPr lang="en-GB" sz="2800"/>
              <a:t>depends on </a:t>
            </a:r>
            <a:r>
              <a:rPr lang="en-GB" sz="2800" i="1">
                <a:solidFill>
                  <a:srgbClr val="FF7C80"/>
                </a:solidFill>
              </a:rPr>
              <a:t>custom</a:t>
            </a:r>
            <a:r>
              <a:rPr lang="en-GB" sz="2800"/>
              <a:t>, by which we expect for the future what we have observed in the past.</a:t>
            </a:r>
          </a:p>
          <a:p>
            <a:pPr eaLnBrk="1" hangingPunct="1">
              <a:spcBef>
                <a:spcPts val="1200"/>
              </a:spcBef>
            </a:pPr>
            <a:r>
              <a:rPr lang="en-GB" sz="2800"/>
              <a:t>So Hume – in contrast to Locke and Chambers –takes a very positive attitude to custom:</a:t>
            </a:r>
          </a:p>
          <a:p>
            <a:pPr lvl="1" eaLnBrk="1" hangingPunct="1">
              <a:spcBef>
                <a:spcPts val="1200"/>
              </a:spcBef>
              <a:buFontTx/>
              <a:buNone/>
            </a:pPr>
            <a:r>
              <a:rPr lang="en-GB"/>
              <a:t>	</a:t>
            </a:r>
            <a:r>
              <a:rPr lang="en-GB" sz="2600"/>
              <a:t>“’Tis not, therefore, reason, which is the guide of life, but custom.”  (</a:t>
            </a:r>
            <a:r>
              <a:rPr lang="en-GB" sz="2600" i="1"/>
              <a:t>A</a:t>
            </a:r>
            <a:r>
              <a:rPr lang="en-GB" sz="2600"/>
              <a:t> 16)</a:t>
            </a:r>
          </a:p>
          <a:p>
            <a:pPr lvl="1" eaLnBrk="1" hangingPunct="1">
              <a:spcBef>
                <a:spcPts val="1200"/>
              </a:spcBef>
              <a:buFontTx/>
              <a:buNone/>
            </a:pPr>
            <a:r>
              <a:rPr lang="en-GB" sz="2600"/>
              <a:t>	“Custom, then, is the great guide of human life.  It is that principle alone, which renders our experience useful to us …”  (</a:t>
            </a:r>
            <a:r>
              <a:rPr lang="en-GB" sz="2600" i="1"/>
              <a:t>E</a:t>
            </a:r>
            <a:r>
              <a:rPr lang="en-GB" sz="2600"/>
              <a:t> 5.6)</a:t>
            </a:r>
          </a:p>
          <a:p>
            <a:endParaRPr lang="en-GB" sz="2800"/>
          </a:p>
        </p:txBody>
      </p:sp>
      <p:sp>
        <p:nvSpPr>
          <p:cNvPr id="4" name="Slide Number Placeholder 3">
            <a:extLst>
              <a:ext uri="{FF2B5EF4-FFF2-40B4-BE49-F238E27FC236}">
                <a16:creationId xmlns:a16="http://schemas.microsoft.com/office/drawing/2014/main" id="{EE65D20A-28A8-887C-AB83-8A08EABC7DF7}"/>
              </a:ext>
            </a:extLst>
          </p:cNvPr>
          <p:cNvSpPr>
            <a:spLocks noGrp="1"/>
          </p:cNvSpPr>
          <p:nvPr>
            <p:ph type="sldNum" sz="quarter" idx="10"/>
          </p:nvPr>
        </p:nvSpPr>
        <p:spPr/>
        <p:txBody>
          <a:bodyPr/>
          <a:lstStyle/>
          <a:p>
            <a:fld id="{FFD1EE05-59BE-439B-B8B7-F61DC751609B}" type="slidenum">
              <a:rPr lang="en-US" smtClean="0"/>
              <a:pPr/>
              <a:t>66</a:t>
            </a:fld>
            <a:endParaRPr lang="en-US"/>
          </a:p>
        </p:txBody>
      </p:sp>
    </p:spTree>
    <p:extLst>
      <p:ext uri="{BB962C8B-B14F-4D97-AF65-F5344CB8AC3E}">
        <p14:creationId xmlns:p14="http://schemas.microsoft.com/office/powerpoint/2010/main" val="642028845"/>
      </p:ext>
    </p:extLst>
  </p:cSld>
  <p:clrMapOvr>
    <a:masterClrMapping/>
  </p:clrMapOvr>
  <p:transition spd="med">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109E3-1C29-78BC-C7E9-039909D8E18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FFA50D-8D0E-4E0C-0834-C0C49E0B2341}"/>
              </a:ext>
            </a:extLst>
          </p:cNvPr>
          <p:cNvSpPr>
            <a:spLocks noGrp="1"/>
          </p:cNvSpPr>
          <p:nvPr>
            <p:ph type="sldNum" sz="quarter" idx="10"/>
          </p:nvPr>
        </p:nvSpPr>
        <p:spPr/>
        <p:txBody>
          <a:bodyPr/>
          <a:lstStyle/>
          <a:p>
            <a:fld id="{580A554D-C1AC-45F1-A27C-B07C7A64290E}" type="slidenum">
              <a:rPr lang="en-US"/>
              <a:pPr/>
              <a:t>67</a:t>
            </a:fld>
            <a:endParaRPr lang="en-US"/>
          </a:p>
        </p:txBody>
      </p:sp>
      <p:sp>
        <p:nvSpPr>
          <p:cNvPr id="889858" name="Rectangle 2">
            <a:extLst>
              <a:ext uri="{FF2B5EF4-FFF2-40B4-BE49-F238E27FC236}">
                <a16:creationId xmlns:a16="http://schemas.microsoft.com/office/drawing/2014/main" id="{99B9E914-5BB3-BAA8-0ACC-69D6AEFEC5C8}"/>
              </a:ext>
            </a:extLst>
          </p:cNvPr>
          <p:cNvSpPr>
            <a:spLocks noGrp="1" noChangeArrowheads="1"/>
          </p:cNvSpPr>
          <p:nvPr>
            <p:ph type="title"/>
          </p:nvPr>
        </p:nvSpPr>
        <p:spPr>
          <a:xfrm>
            <a:off x="143507" y="277813"/>
            <a:ext cx="8794117" cy="774923"/>
          </a:xfrm>
        </p:spPr>
        <p:txBody>
          <a:bodyPr/>
          <a:lstStyle/>
          <a:p>
            <a:pPr eaLnBrk="1" hangingPunct="1"/>
            <a:r>
              <a:rPr lang="en-GB"/>
              <a:t>Custom and Association of Ideas</a:t>
            </a:r>
            <a:endParaRPr lang="en-US"/>
          </a:p>
        </p:txBody>
      </p:sp>
      <p:sp>
        <p:nvSpPr>
          <p:cNvPr id="889859" name="Rectangle 3">
            <a:extLst>
              <a:ext uri="{FF2B5EF4-FFF2-40B4-BE49-F238E27FC236}">
                <a16:creationId xmlns:a16="http://schemas.microsoft.com/office/drawing/2014/main" id="{01B5C79F-4E78-26D6-7284-85C3B0EB99D9}"/>
              </a:ext>
            </a:extLst>
          </p:cNvPr>
          <p:cNvSpPr>
            <a:spLocks noGrp="1" noChangeArrowheads="1"/>
          </p:cNvSpPr>
          <p:nvPr>
            <p:ph type="body" idx="1"/>
          </p:nvPr>
        </p:nvSpPr>
        <p:spPr>
          <a:xfrm>
            <a:off x="539552" y="1304764"/>
            <a:ext cx="8229600" cy="5338924"/>
          </a:xfrm>
        </p:spPr>
        <p:txBody>
          <a:bodyPr/>
          <a:lstStyle/>
          <a:p>
            <a:pPr eaLnBrk="1" hangingPunct="1"/>
            <a:r>
              <a:rPr lang="en-GB" sz="2600"/>
              <a:t>At </a:t>
            </a:r>
            <a:r>
              <a:rPr lang="en-GB" sz="2600" i="1"/>
              <a:t>T</a:t>
            </a:r>
            <a:r>
              <a:rPr lang="en-GB" sz="2600"/>
              <a:t> 1.3.7.6, Hume appears to refer to “custom” as “a principle of association”. </a:t>
            </a:r>
          </a:p>
          <a:p>
            <a:pPr eaLnBrk="1" hangingPunct="1">
              <a:spcBef>
                <a:spcPts val="1200"/>
              </a:spcBef>
            </a:pPr>
            <a:r>
              <a:rPr lang="en-GB" sz="2600"/>
              <a:t>Yet there is a big difference between the sort of association that is merely “a gentle force” (T 1.1.4.1) tending to leads our thoughts from one idea to another, and what will later turn out to be custom’s irresistibility (e.g. at </a:t>
            </a:r>
            <a:r>
              <a:rPr lang="en-GB" sz="2600" i="1"/>
              <a:t>T</a:t>
            </a:r>
            <a:r>
              <a:rPr lang="en-GB" sz="2600"/>
              <a:t> 1.3.9.7, 1.4.1.7 and 1.4.4.1).</a:t>
            </a:r>
          </a:p>
          <a:p>
            <a:pPr>
              <a:spcBef>
                <a:spcPts val="1200"/>
              </a:spcBef>
            </a:pPr>
            <a:r>
              <a:rPr lang="en-US" sz="2600"/>
              <a:t>There is also another fundamental difference, in that custom involves </a:t>
            </a:r>
            <a:r>
              <a:rPr lang="en-US" sz="2600" i="1"/>
              <a:t>inference to something unobserved</a:t>
            </a:r>
            <a:r>
              <a:rPr lang="en-US" sz="2600"/>
              <a:t>, whereas mere association typically involves </a:t>
            </a:r>
            <a:r>
              <a:rPr lang="en-US" sz="2600" i="1"/>
              <a:t>flow of a train of thought to something previously observed</a:t>
            </a:r>
            <a:r>
              <a:rPr lang="en-US" sz="2600"/>
              <a:t>.  Hume is much clearer about this in his </a:t>
            </a:r>
            <a:r>
              <a:rPr lang="en-US" sz="2600" i="1"/>
              <a:t>Enquiry</a:t>
            </a:r>
            <a:r>
              <a:rPr lang="en-US" sz="2600"/>
              <a:t>.</a:t>
            </a:r>
          </a:p>
          <a:p>
            <a:pPr eaLnBrk="1" hangingPunct="1">
              <a:spcBef>
                <a:spcPts val="1200"/>
              </a:spcBef>
            </a:pPr>
            <a:endParaRPr lang="en-GB" sz="2600"/>
          </a:p>
          <a:p>
            <a:pPr lvl="1" eaLnBrk="1" hangingPunct="1">
              <a:spcBef>
                <a:spcPts val="1200"/>
              </a:spcBef>
              <a:buFontTx/>
              <a:buNone/>
            </a:pPr>
            <a:endParaRPr lang="en-GB" sz="2600" dirty="0"/>
          </a:p>
        </p:txBody>
      </p:sp>
    </p:spTree>
    <p:extLst>
      <p:ext uri="{BB962C8B-B14F-4D97-AF65-F5344CB8AC3E}">
        <p14:creationId xmlns:p14="http://schemas.microsoft.com/office/powerpoint/2010/main" val="1744834280"/>
      </p:ext>
    </p:extLst>
  </p:cSld>
  <p:clrMapOvr>
    <a:masterClrMapping/>
  </p:clrMapOvr>
  <p:transition spd="med">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19C3D-7A3B-4A6B-3668-E2442F7F73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F4EED2-4BF2-F81E-ECFE-E1A3BE314846}"/>
              </a:ext>
            </a:extLst>
          </p:cNvPr>
          <p:cNvSpPr>
            <a:spLocks noGrp="1"/>
          </p:cNvSpPr>
          <p:nvPr>
            <p:ph type="title"/>
          </p:nvPr>
        </p:nvSpPr>
        <p:spPr>
          <a:xfrm>
            <a:off x="457200" y="277812"/>
            <a:ext cx="8229600" cy="1458999"/>
          </a:xfrm>
        </p:spPr>
        <p:txBody>
          <a:bodyPr/>
          <a:lstStyle/>
          <a:p>
            <a:r>
              <a:rPr lang="en-US"/>
              <a:t>Custom and Association</a:t>
            </a:r>
            <a:br>
              <a:rPr lang="en-US"/>
            </a:br>
            <a:r>
              <a:rPr lang="en-US"/>
              <a:t> in the first </a:t>
            </a:r>
            <a:r>
              <a:rPr lang="en-US" i="1"/>
              <a:t>Enquiry</a:t>
            </a:r>
            <a:endParaRPr lang="en-GB"/>
          </a:p>
        </p:txBody>
      </p:sp>
      <p:sp>
        <p:nvSpPr>
          <p:cNvPr id="3" name="Content Placeholder 2">
            <a:extLst>
              <a:ext uri="{FF2B5EF4-FFF2-40B4-BE49-F238E27FC236}">
                <a16:creationId xmlns:a16="http://schemas.microsoft.com/office/drawing/2014/main" id="{5F32827E-9C78-BD82-62BE-812B69CDECFB}"/>
              </a:ext>
            </a:extLst>
          </p:cNvPr>
          <p:cNvSpPr>
            <a:spLocks noGrp="1"/>
          </p:cNvSpPr>
          <p:nvPr>
            <p:ph idx="1"/>
          </p:nvPr>
        </p:nvSpPr>
        <p:spPr>
          <a:xfrm>
            <a:off x="385192" y="1952836"/>
            <a:ext cx="8399276" cy="4680520"/>
          </a:xfrm>
        </p:spPr>
        <p:txBody>
          <a:bodyPr/>
          <a:lstStyle/>
          <a:p>
            <a:r>
              <a:rPr lang="en-US" sz="3000"/>
              <a:t>In the </a:t>
            </a:r>
            <a:r>
              <a:rPr lang="en-US" sz="3000" i="1"/>
              <a:t>Enquiry</a:t>
            </a:r>
            <a:r>
              <a:rPr lang="en-US" sz="3000"/>
              <a:t>, Hume treats </a:t>
            </a:r>
            <a:r>
              <a:rPr lang="en-US" sz="3000" i="1"/>
              <a:t>custom</a:t>
            </a:r>
            <a:r>
              <a:rPr lang="en-US" sz="3000"/>
              <a:t> as clearly distinct from </a:t>
            </a:r>
            <a:r>
              <a:rPr lang="en-US" sz="3000" i="1"/>
              <a:t>association of ideas</a:t>
            </a:r>
            <a:r>
              <a:rPr lang="en-US" sz="3000"/>
              <a:t> by causation.</a:t>
            </a:r>
          </a:p>
          <a:p>
            <a:pPr lvl="1"/>
            <a:r>
              <a:rPr lang="en-US" i="1"/>
              <a:t>Custom</a:t>
            </a:r>
            <a:r>
              <a:rPr lang="en-US"/>
              <a:t> operates when, having previously seen </a:t>
            </a:r>
            <a:r>
              <a:rPr lang="en-US" i="1"/>
              <a:t>A</a:t>
            </a:r>
            <a:r>
              <a:rPr lang="en-US"/>
              <a:t> followed by </a:t>
            </a:r>
            <a:r>
              <a:rPr lang="en-US" i="1"/>
              <a:t>B</a:t>
            </a:r>
            <a:r>
              <a:rPr lang="en-US"/>
              <a:t> repeatedly and then seeing </a:t>
            </a:r>
            <a:r>
              <a:rPr lang="en-US" i="1"/>
              <a:t>A</a:t>
            </a:r>
            <a:r>
              <a:rPr lang="en-US"/>
              <a:t>, </a:t>
            </a:r>
            <a:r>
              <a:rPr lang="en-US">
                <a:solidFill>
                  <a:srgbClr val="FF7C80"/>
                </a:solidFill>
              </a:rPr>
              <a:t>I </a:t>
            </a:r>
            <a:r>
              <a:rPr lang="en-US" i="1">
                <a:solidFill>
                  <a:srgbClr val="FF7C80"/>
                </a:solidFill>
              </a:rPr>
              <a:t>infer</a:t>
            </a:r>
            <a:r>
              <a:rPr lang="en-US">
                <a:solidFill>
                  <a:srgbClr val="FF7C80"/>
                </a:solidFill>
              </a:rPr>
              <a:t> that </a:t>
            </a:r>
            <a:r>
              <a:rPr lang="en-US" i="1">
                <a:solidFill>
                  <a:srgbClr val="FF7C80"/>
                </a:solidFill>
              </a:rPr>
              <a:t>B</a:t>
            </a:r>
            <a:r>
              <a:rPr lang="en-US">
                <a:solidFill>
                  <a:srgbClr val="FF7C80"/>
                </a:solidFill>
              </a:rPr>
              <a:t> will follow</a:t>
            </a:r>
            <a:r>
              <a:rPr lang="en-US"/>
              <a:t>.</a:t>
            </a:r>
          </a:p>
          <a:p>
            <a:pPr lvl="1"/>
            <a:r>
              <a:rPr lang="en-US" i="1"/>
              <a:t>Association of ideas by causation</a:t>
            </a:r>
            <a:r>
              <a:rPr lang="en-US"/>
              <a:t> operates when, having come to the belief that </a:t>
            </a:r>
            <a:r>
              <a:rPr lang="en-US" i="1"/>
              <a:t>A</a:t>
            </a:r>
            <a:r>
              <a:rPr lang="en-US"/>
              <a:t> and </a:t>
            </a:r>
            <a:r>
              <a:rPr lang="en-US" i="1"/>
              <a:t>B</a:t>
            </a:r>
            <a:r>
              <a:rPr lang="en-US"/>
              <a:t> are causally related, </a:t>
            </a:r>
            <a:r>
              <a:rPr lang="en-US">
                <a:solidFill>
                  <a:srgbClr val="FF7C80"/>
                </a:solidFill>
              </a:rPr>
              <a:t>my thought of </a:t>
            </a:r>
            <a:r>
              <a:rPr lang="en-US" i="1">
                <a:solidFill>
                  <a:srgbClr val="FF7C80"/>
                </a:solidFill>
              </a:rPr>
              <a:t>A</a:t>
            </a:r>
            <a:r>
              <a:rPr lang="en-US">
                <a:solidFill>
                  <a:srgbClr val="FF7C80"/>
                </a:solidFill>
              </a:rPr>
              <a:t> leads me to thought of </a:t>
            </a:r>
            <a:r>
              <a:rPr lang="en-US" i="1">
                <a:solidFill>
                  <a:srgbClr val="FF7C80"/>
                </a:solidFill>
              </a:rPr>
              <a:t>B</a:t>
            </a:r>
            <a:r>
              <a:rPr lang="en-US"/>
              <a:t>.  This will not usually involve any specific </a:t>
            </a:r>
            <a:r>
              <a:rPr lang="en-US" i="1"/>
              <a:t>inference</a:t>
            </a:r>
            <a:r>
              <a:rPr lang="en-US"/>
              <a:t>.</a:t>
            </a:r>
            <a:endParaRPr lang="en-GB" i="1"/>
          </a:p>
        </p:txBody>
      </p:sp>
      <p:sp>
        <p:nvSpPr>
          <p:cNvPr id="4" name="Slide Number Placeholder 3">
            <a:extLst>
              <a:ext uri="{FF2B5EF4-FFF2-40B4-BE49-F238E27FC236}">
                <a16:creationId xmlns:a16="http://schemas.microsoft.com/office/drawing/2014/main" id="{D8342641-F3B6-777E-48A9-AA9CC341A46A}"/>
              </a:ext>
            </a:extLst>
          </p:cNvPr>
          <p:cNvSpPr>
            <a:spLocks noGrp="1"/>
          </p:cNvSpPr>
          <p:nvPr>
            <p:ph type="sldNum" sz="quarter" idx="10"/>
          </p:nvPr>
        </p:nvSpPr>
        <p:spPr/>
        <p:txBody>
          <a:bodyPr/>
          <a:lstStyle/>
          <a:p>
            <a:fld id="{FFD1EE05-59BE-439B-B8B7-F61DC751609B}" type="slidenum">
              <a:rPr lang="en-US" smtClean="0"/>
              <a:pPr/>
              <a:t>68</a:t>
            </a:fld>
            <a:endParaRPr lang="en-US"/>
          </a:p>
        </p:txBody>
      </p:sp>
    </p:spTree>
    <p:extLst>
      <p:ext uri="{BB962C8B-B14F-4D97-AF65-F5344CB8AC3E}">
        <p14:creationId xmlns:p14="http://schemas.microsoft.com/office/powerpoint/2010/main" val="1851059989"/>
      </p:ext>
    </p:extLst>
  </p:cSld>
  <p:clrMapOvr>
    <a:masterClrMapping/>
  </p:clrMapOvr>
  <p:transition spd="med">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F000A-EF81-2673-7187-E46A71DDFE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96DB3-6A8C-F387-27E6-46FE37F34C23}"/>
              </a:ext>
            </a:extLst>
          </p:cNvPr>
          <p:cNvSpPr>
            <a:spLocks noGrp="1"/>
          </p:cNvSpPr>
          <p:nvPr>
            <p:ph idx="1"/>
          </p:nvPr>
        </p:nvSpPr>
        <p:spPr>
          <a:xfrm>
            <a:off x="647564" y="224644"/>
            <a:ext cx="8039235" cy="6228692"/>
          </a:xfrm>
        </p:spPr>
        <p:txBody>
          <a:bodyPr/>
          <a:lstStyle/>
          <a:p>
            <a:pPr marL="0" indent="0">
              <a:buNone/>
            </a:pPr>
            <a:r>
              <a:rPr lang="en-US" sz="2400"/>
              <a:t>“No one can doubt but causation has the same influence as the other two relations of resemblance and contiguity. Superstitious people are fond of the reliques of saints and holy men, for the same reason, that they seek after types or images, in order to enliven their devotion, and give them a more intimate and strong conception of those exemplary lives, which they desire to imitate.”  (</a:t>
            </a:r>
            <a:r>
              <a:rPr lang="en-US" sz="2400" i="1"/>
              <a:t>E</a:t>
            </a:r>
            <a:r>
              <a:rPr lang="en-US" sz="2400"/>
              <a:t> 5.18)</a:t>
            </a:r>
          </a:p>
          <a:p>
            <a:pPr marL="0" indent="0">
              <a:spcBef>
                <a:spcPts val="1800"/>
              </a:spcBef>
              <a:buNone/>
            </a:pPr>
            <a:r>
              <a:rPr lang="en-US" sz="2400"/>
              <a:t>“Suppose, that the son of a friend, who had been long dead or absent, were presented to us; it is evident, that this object would instantly revive its correlative idea, and recal to our thoughts all past intimacies and familiarities, in more lively colours than they would otherwise have appeared to us. This is another phænomenon, which seems to prove the principle above-mentioned [i.e. that the relation of </a:t>
            </a:r>
            <a:r>
              <a:rPr lang="en-US" sz="2400" i="1"/>
              <a:t>causation</a:t>
            </a:r>
            <a:r>
              <a:rPr lang="en-US" sz="2400"/>
              <a:t> gives rise to association of ideas and consequent increase in vivacity].  (</a:t>
            </a:r>
            <a:r>
              <a:rPr lang="en-US" sz="2400" i="1"/>
              <a:t>E</a:t>
            </a:r>
            <a:r>
              <a:rPr lang="en-US" sz="2400"/>
              <a:t> 5.19)</a:t>
            </a:r>
            <a:endParaRPr lang="en-GB" sz="2400"/>
          </a:p>
        </p:txBody>
      </p:sp>
      <p:sp>
        <p:nvSpPr>
          <p:cNvPr id="4" name="Slide Number Placeholder 3">
            <a:extLst>
              <a:ext uri="{FF2B5EF4-FFF2-40B4-BE49-F238E27FC236}">
                <a16:creationId xmlns:a16="http://schemas.microsoft.com/office/drawing/2014/main" id="{C03A21D8-275C-B0EB-5EA8-E4EBD7EF1F2E}"/>
              </a:ext>
            </a:extLst>
          </p:cNvPr>
          <p:cNvSpPr>
            <a:spLocks noGrp="1"/>
          </p:cNvSpPr>
          <p:nvPr>
            <p:ph type="sldNum" sz="quarter" idx="10"/>
          </p:nvPr>
        </p:nvSpPr>
        <p:spPr/>
        <p:txBody>
          <a:bodyPr/>
          <a:lstStyle/>
          <a:p>
            <a:fld id="{FFD1EE05-59BE-439B-B8B7-F61DC751609B}" type="slidenum">
              <a:rPr lang="en-US" smtClean="0"/>
              <a:pPr/>
              <a:t>69</a:t>
            </a:fld>
            <a:endParaRPr lang="en-US"/>
          </a:p>
        </p:txBody>
      </p:sp>
    </p:spTree>
    <p:extLst>
      <p:ext uri="{BB962C8B-B14F-4D97-AF65-F5344CB8AC3E}">
        <p14:creationId xmlns:p14="http://schemas.microsoft.com/office/powerpoint/2010/main" val="3421783909"/>
      </p:ext>
    </p:extLst>
  </p:cSld>
  <p:clrMapOvr>
    <a:masterClrMapping/>
  </p:clrMapOvr>
  <p:transition spd="med">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7C86-E5E0-DF92-D72F-A9AECB357E7E}"/>
              </a:ext>
            </a:extLst>
          </p:cNvPr>
          <p:cNvSpPr>
            <a:spLocks noGrp="1"/>
          </p:cNvSpPr>
          <p:nvPr>
            <p:ph type="title"/>
          </p:nvPr>
        </p:nvSpPr>
        <p:spPr>
          <a:xfrm>
            <a:off x="457200" y="152636"/>
            <a:ext cx="8229600" cy="630907"/>
          </a:xfrm>
        </p:spPr>
        <p:txBody>
          <a:bodyPr/>
          <a:lstStyle/>
          <a:p>
            <a:r>
              <a:rPr lang="en-GB"/>
              <a:t>For More Background …</a:t>
            </a:r>
          </a:p>
        </p:txBody>
      </p:sp>
      <p:sp>
        <p:nvSpPr>
          <p:cNvPr id="3" name="Content Placeholder 2">
            <a:extLst>
              <a:ext uri="{FF2B5EF4-FFF2-40B4-BE49-F238E27FC236}">
                <a16:creationId xmlns:a16="http://schemas.microsoft.com/office/drawing/2014/main" id="{865DC905-7BCE-3E6A-78D6-389D9A846E68}"/>
              </a:ext>
            </a:extLst>
          </p:cNvPr>
          <p:cNvSpPr>
            <a:spLocks noGrp="1"/>
          </p:cNvSpPr>
          <p:nvPr>
            <p:ph idx="1"/>
          </p:nvPr>
        </p:nvSpPr>
        <p:spPr>
          <a:xfrm>
            <a:off x="107504" y="944724"/>
            <a:ext cx="8712968" cy="5796644"/>
          </a:xfrm>
        </p:spPr>
        <p:txBody>
          <a:bodyPr/>
          <a:lstStyle/>
          <a:p>
            <a:r>
              <a:rPr lang="en-GB" sz="2800"/>
              <a:t>To maximise efficiency towards these aims, we will not here be looking deeply at the </a:t>
            </a:r>
            <a:r>
              <a:rPr lang="en-GB" sz="2800" i="1"/>
              <a:t>historical</a:t>
            </a:r>
            <a:r>
              <a:rPr lang="en-GB" sz="2800"/>
              <a:t> or </a:t>
            </a:r>
            <a:r>
              <a:rPr lang="en-GB" sz="2800" i="1"/>
              <a:t>biographical</a:t>
            </a:r>
            <a:r>
              <a:rPr lang="en-GB" sz="2800"/>
              <a:t> background of Hume’s ideas.  But it is good to understand something about these.</a:t>
            </a:r>
          </a:p>
          <a:p>
            <a:pPr lvl="1">
              <a:spcBef>
                <a:spcPts val="1200"/>
              </a:spcBef>
            </a:pPr>
            <a:r>
              <a:rPr lang="en-GB" sz="2300"/>
              <a:t>For historical context, see the General Philosophy lecture pages at </a:t>
            </a:r>
            <a:r>
              <a:rPr lang="en-GB" sz="2300">
                <a:hlinkClick r:id="rId2"/>
              </a:rPr>
              <a:t>https://www.millican.org/genphil.htm</a:t>
            </a:r>
            <a:r>
              <a:rPr lang="en-GB" sz="2300"/>
              <a:t> (e.g. 2018 lectures 1 and 2, and lecture 3 as far as slide 26).</a:t>
            </a:r>
          </a:p>
          <a:p>
            <a:pPr lvl="1">
              <a:spcBef>
                <a:spcPts val="1200"/>
              </a:spcBef>
            </a:pPr>
            <a:r>
              <a:rPr lang="en-GB" sz="2300"/>
              <a:t>For more systematic coverage and detail, see “Introduction” under “2007” at </a:t>
            </a:r>
            <a:r>
              <a:rPr lang="en-GB" sz="2300">
                <a:hlinkClick r:id="rId3"/>
              </a:rPr>
              <a:t>https://davidhume.org/scholarship/millican</a:t>
            </a:r>
            <a:r>
              <a:rPr lang="en-GB" sz="2300"/>
              <a:t>.</a:t>
            </a:r>
          </a:p>
          <a:p>
            <a:pPr lvl="1">
              <a:spcBef>
                <a:spcPts val="1200"/>
              </a:spcBef>
            </a:pPr>
            <a:r>
              <a:rPr lang="en-GB" sz="2300"/>
              <a:t>For biographical context, see Lecture 1 in the 2018 series at </a:t>
            </a:r>
            <a:r>
              <a:rPr lang="en-GB" sz="2300">
                <a:hlinkClick r:id="rId4"/>
              </a:rPr>
              <a:t>https://davidhume.org/teaching/lectures</a:t>
            </a:r>
            <a:r>
              <a:rPr lang="en-GB" sz="2300"/>
              <a:t>.</a:t>
            </a:r>
          </a:p>
          <a:p>
            <a:pPr lvl="1">
              <a:spcBef>
                <a:spcPts val="1200"/>
              </a:spcBef>
            </a:pPr>
            <a:r>
              <a:rPr lang="en-GB" sz="2300"/>
              <a:t>For biographical philosophy, see “Hume’s Chief Argument” under “2016” at </a:t>
            </a:r>
            <a:r>
              <a:rPr lang="en-GB" sz="2300">
                <a:hlinkClick r:id="rId5"/>
              </a:rPr>
              <a:t>https://davidhume.org/scholarship/millican</a:t>
            </a:r>
            <a:r>
              <a:rPr lang="en-GB" sz="2300"/>
              <a:t>.</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9B2FB5BE-039A-FF24-08BA-7AAB5BF86624}"/>
              </a:ext>
            </a:extLst>
          </p:cNvPr>
          <p:cNvSpPr>
            <a:spLocks noGrp="1"/>
          </p:cNvSpPr>
          <p:nvPr>
            <p:ph type="sldNum" sz="quarter" idx="10"/>
          </p:nvPr>
        </p:nvSpPr>
        <p:spPr/>
        <p:txBody>
          <a:bodyPr/>
          <a:lstStyle/>
          <a:p>
            <a:fld id="{FFD1EE05-59BE-439B-B8B7-F61DC751609B}" type="slidenum">
              <a:rPr lang="en-US" smtClean="0"/>
              <a:pPr/>
              <a:t>7</a:t>
            </a:fld>
            <a:endParaRPr lang="en-US"/>
          </a:p>
        </p:txBody>
      </p:sp>
    </p:spTree>
    <p:extLst>
      <p:ext uri="{BB962C8B-B14F-4D97-AF65-F5344CB8AC3E}">
        <p14:creationId xmlns:p14="http://schemas.microsoft.com/office/powerpoint/2010/main" val="1775924971"/>
      </p:ext>
    </p:extLst>
  </p:cSld>
  <p:clrMapOvr>
    <a:masterClrMapping/>
  </p:clrMapOvr>
  <p:transition spd="med">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254B3-D40F-7088-E7E9-6EADC2AB76D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ABF63-2D1F-5284-8176-37477C6CAAAA}"/>
              </a:ext>
            </a:extLst>
          </p:cNvPr>
          <p:cNvSpPr>
            <a:spLocks noGrp="1"/>
          </p:cNvSpPr>
          <p:nvPr>
            <p:ph idx="1"/>
          </p:nvPr>
        </p:nvSpPr>
        <p:spPr>
          <a:xfrm>
            <a:off x="468313" y="260648"/>
            <a:ext cx="8136135" cy="6228692"/>
          </a:xfrm>
        </p:spPr>
        <p:txBody>
          <a:bodyPr/>
          <a:lstStyle/>
          <a:p>
            <a:pPr marL="400050" lvl="1" indent="0">
              <a:buNone/>
            </a:pPr>
            <a:r>
              <a:rPr lang="en-US" sz="2500"/>
              <a:t>“We may observe, that, in these phænomena, the belief of the correlative object is always presupposed; without which the relation could have no effect. The influence of the picture supposes, that we believe our friend to have once existed. Contiguity to home can never excite our ideas of home, unless we believe that it really exists. Now I assert, that this belief, where it reaches beyond the memory or senses, is of a similar nature, and arises from similar causes, with the transition of thought and vivacity of conception here explained.”  (</a:t>
            </a:r>
            <a:r>
              <a:rPr lang="en-US" sz="2500" i="1"/>
              <a:t>E</a:t>
            </a:r>
            <a:r>
              <a:rPr lang="en-US" sz="2500"/>
              <a:t> 5.20)</a:t>
            </a:r>
          </a:p>
          <a:p>
            <a:pPr>
              <a:spcBef>
                <a:spcPts val="1800"/>
              </a:spcBef>
            </a:pPr>
            <a:r>
              <a:rPr lang="en-GB" sz="2500"/>
              <a:t>Thus he argues that </a:t>
            </a:r>
            <a:r>
              <a:rPr lang="en-GB" sz="2500" i="1"/>
              <a:t>custom</a:t>
            </a:r>
            <a:r>
              <a:rPr lang="en-GB" sz="2500"/>
              <a:t> is an associational principle, “analogous” to </a:t>
            </a:r>
            <a:r>
              <a:rPr lang="en-GB" sz="2500" i="1"/>
              <a:t>association of ideas </a:t>
            </a:r>
            <a:r>
              <a:rPr lang="en-GB" sz="2500"/>
              <a:t>(</a:t>
            </a:r>
            <a:r>
              <a:rPr lang="en-GB" sz="2500" i="1"/>
              <a:t>E</a:t>
            </a:r>
            <a:r>
              <a:rPr lang="en-GB" sz="2500"/>
              <a:t> 5.13), but his carefully chosen examples make clear that he is distinguishing, rather than conflating them.</a:t>
            </a:r>
          </a:p>
        </p:txBody>
      </p:sp>
      <p:sp>
        <p:nvSpPr>
          <p:cNvPr id="4" name="Slide Number Placeholder 3">
            <a:extLst>
              <a:ext uri="{FF2B5EF4-FFF2-40B4-BE49-F238E27FC236}">
                <a16:creationId xmlns:a16="http://schemas.microsoft.com/office/drawing/2014/main" id="{3504D6E4-7706-2EA8-6DC8-09F878BC0D89}"/>
              </a:ext>
            </a:extLst>
          </p:cNvPr>
          <p:cNvSpPr>
            <a:spLocks noGrp="1"/>
          </p:cNvSpPr>
          <p:nvPr>
            <p:ph type="sldNum" sz="quarter" idx="10"/>
          </p:nvPr>
        </p:nvSpPr>
        <p:spPr/>
        <p:txBody>
          <a:bodyPr/>
          <a:lstStyle/>
          <a:p>
            <a:fld id="{A10A50DE-8775-498A-B5F5-974B635EB245}" type="slidenum">
              <a:rPr lang="en-US" smtClean="0"/>
              <a:pPr/>
              <a:t>70</a:t>
            </a:fld>
            <a:endParaRPr lang="en-US"/>
          </a:p>
        </p:txBody>
      </p:sp>
    </p:spTree>
    <p:extLst>
      <p:ext uri="{BB962C8B-B14F-4D97-AF65-F5344CB8AC3E}">
        <p14:creationId xmlns:p14="http://schemas.microsoft.com/office/powerpoint/2010/main" val="4245039268"/>
      </p:ext>
    </p:extLst>
  </p:cSld>
  <p:clrMapOvr>
    <a:masterClrMapping/>
  </p:clrMapOvr>
  <p:transition spd="med">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D04CD-0A55-33A9-948C-9BCDDD1D9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BEECCF-BB0A-CA22-4B27-B048C246D3CC}"/>
              </a:ext>
            </a:extLst>
          </p:cNvPr>
          <p:cNvSpPr>
            <a:spLocks noGrp="1"/>
          </p:cNvSpPr>
          <p:nvPr>
            <p:ph type="title"/>
          </p:nvPr>
        </p:nvSpPr>
        <p:spPr>
          <a:xfrm>
            <a:off x="457200" y="224644"/>
            <a:ext cx="8229600" cy="810927"/>
          </a:xfrm>
        </p:spPr>
        <p:txBody>
          <a:bodyPr/>
          <a:lstStyle/>
          <a:p>
            <a:r>
              <a:rPr lang="en-GB" dirty="0"/>
              <a:t>Religion </a:t>
            </a:r>
            <a:r>
              <a:rPr lang="en-GB"/>
              <a:t>and Association</a:t>
            </a:r>
            <a:endParaRPr lang="en-GB" dirty="0"/>
          </a:p>
        </p:txBody>
      </p:sp>
      <p:sp>
        <p:nvSpPr>
          <p:cNvPr id="3" name="Content Placeholder 2">
            <a:extLst>
              <a:ext uri="{FF2B5EF4-FFF2-40B4-BE49-F238E27FC236}">
                <a16:creationId xmlns:a16="http://schemas.microsoft.com/office/drawing/2014/main" id="{5ECD7365-0E3C-A3FA-A19A-77FEB00A1A91}"/>
              </a:ext>
            </a:extLst>
          </p:cNvPr>
          <p:cNvSpPr>
            <a:spLocks noGrp="1"/>
          </p:cNvSpPr>
          <p:nvPr>
            <p:ph idx="1"/>
          </p:nvPr>
        </p:nvSpPr>
        <p:spPr>
          <a:xfrm>
            <a:off x="287524" y="1232756"/>
            <a:ext cx="8532948" cy="5436604"/>
          </a:xfrm>
        </p:spPr>
        <p:txBody>
          <a:bodyPr/>
          <a:lstStyle/>
          <a:p>
            <a:r>
              <a:rPr lang="en-GB" sz="2800"/>
              <a:t>Although in the </a:t>
            </a:r>
            <a:r>
              <a:rPr lang="en-GB" sz="2800" i="1"/>
              <a:t>Treatise</a:t>
            </a:r>
            <a:r>
              <a:rPr lang="en-GB" sz="2800"/>
              <a:t> Hume conflates </a:t>
            </a:r>
            <a:r>
              <a:rPr lang="en-GB" sz="2800" i="1"/>
              <a:t>custom</a:t>
            </a:r>
            <a:r>
              <a:rPr lang="en-GB" sz="2800"/>
              <a:t> and </a:t>
            </a:r>
            <a:r>
              <a:rPr lang="en-GB" sz="2800" i="1"/>
              <a:t>association</a:t>
            </a:r>
            <a:r>
              <a:rPr lang="en-GB" sz="2800"/>
              <a:t>, he generally sees the former as epistemologically essential, and the latter as often leading to confusion and fallacy.  He particularly highlights examples occurring in religion:</a:t>
            </a:r>
          </a:p>
          <a:p>
            <a:pPr lvl="1">
              <a:spcBef>
                <a:spcPts val="1200"/>
              </a:spcBef>
            </a:pPr>
            <a:r>
              <a:rPr lang="en-GB" sz="2400" i="1"/>
              <a:t>T</a:t>
            </a:r>
            <a:r>
              <a:rPr lang="en-GB" sz="2400"/>
              <a:t> </a:t>
            </a:r>
            <a:r>
              <a:rPr lang="en-GB" sz="2400" dirty="0"/>
              <a:t>1.3.8.4  The “mummeries” of Roman Catholicism enhance belief in saints (etc.) by perception of statues and associational </a:t>
            </a:r>
            <a:r>
              <a:rPr lang="en-GB" sz="2400" i="1" dirty="0"/>
              <a:t>resemblance</a:t>
            </a:r>
            <a:r>
              <a:rPr lang="en-GB" sz="2400" dirty="0"/>
              <a:t>.</a:t>
            </a:r>
          </a:p>
          <a:p>
            <a:pPr lvl="1">
              <a:spcBef>
                <a:spcPts val="1200"/>
              </a:spcBef>
            </a:pPr>
            <a:r>
              <a:rPr lang="en-GB" sz="2400" i="1" dirty="0"/>
              <a:t>T</a:t>
            </a:r>
            <a:r>
              <a:rPr lang="en-GB" sz="2400" dirty="0"/>
              <a:t> 1.3.8.6  Relics have a similar effect, associated to saints through </a:t>
            </a:r>
            <a:r>
              <a:rPr lang="en-GB" sz="2400" i="1" dirty="0"/>
              <a:t>causation</a:t>
            </a:r>
            <a:r>
              <a:rPr lang="en-GB" sz="2400" dirty="0"/>
              <a:t>.</a:t>
            </a:r>
          </a:p>
          <a:p>
            <a:pPr lvl="1">
              <a:spcBef>
                <a:spcPts val="1200"/>
              </a:spcBef>
            </a:pPr>
            <a:r>
              <a:rPr lang="en-GB" sz="2400" i="1" dirty="0"/>
              <a:t>T</a:t>
            </a:r>
            <a:r>
              <a:rPr lang="en-GB" sz="2400" dirty="0"/>
              <a:t> 1.3.9.9  </a:t>
            </a:r>
            <a:r>
              <a:rPr lang="en-GB" sz="2400" i="1" dirty="0"/>
              <a:t>Contiguity</a:t>
            </a:r>
            <a:r>
              <a:rPr lang="en-GB" sz="2400" dirty="0"/>
              <a:t> enhances the belief of pilgrims to Mecca or the Holy </a:t>
            </a:r>
            <a:r>
              <a:rPr lang="en-GB" sz="2400"/>
              <a:t>Land.</a:t>
            </a:r>
            <a:endParaRPr lang="en-GB" sz="2400" i="1" dirty="0"/>
          </a:p>
        </p:txBody>
      </p:sp>
      <p:sp>
        <p:nvSpPr>
          <p:cNvPr id="4" name="Slide Number Placeholder 3">
            <a:extLst>
              <a:ext uri="{FF2B5EF4-FFF2-40B4-BE49-F238E27FC236}">
                <a16:creationId xmlns:a16="http://schemas.microsoft.com/office/drawing/2014/main" id="{0AC90043-DC88-A901-6019-D4CA3376A011}"/>
              </a:ext>
            </a:extLst>
          </p:cNvPr>
          <p:cNvSpPr>
            <a:spLocks noGrp="1"/>
          </p:cNvSpPr>
          <p:nvPr>
            <p:ph type="sldNum" sz="quarter" idx="10"/>
          </p:nvPr>
        </p:nvSpPr>
        <p:spPr/>
        <p:txBody>
          <a:bodyPr/>
          <a:lstStyle/>
          <a:p>
            <a:fld id="{A10A50DE-8775-498A-B5F5-974B635EB245}" type="slidenum">
              <a:rPr lang="en-US" smtClean="0"/>
              <a:pPr/>
              <a:t>71</a:t>
            </a:fld>
            <a:endParaRPr lang="en-US"/>
          </a:p>
        </p:txBody>
      </p:sp>
    </p:spTree>
    <p:extLst>
      <p:ext uri="{BB962C8B-B14F-4D97-AF65-F5344CB8AC3E}">
        <p14:creationId xmlns:p14="http://schemas.microsoft.com/office/powerpoint/2010/main" val="40843204"/>
      </p:ext>
    </p:extLst>
  </p:cSld>
  <p:clrMapOvr>
    <a:masterClrMapping/>
  </p:clrMapOvr>
  <p:transition spd="med">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8AAB-124E-6EA5-2924-8AF170916812}"/>
              </a:ext>
            </a:extLst>
          </p:cNvPr>
          <p:cNvSpPr>
            <a:spLocks noGrp="1"/>
          </p:cNvSpPr>
          <p:nvPr>
            <p:ph type="title"/>
          </p:nvPr>
        </p:nvSpPr>
        <p:spPr>
          <a:xfrm>
            <a:off x="457200" y="152636"/>
            <a:ext cx="8229600" cy="702915"/>
          </a:xfrm>
        </p:spPr>
        <p:txBody>
          <a:bodyPr/>
          <a:lstStyle/>
          <a:p>
            <a:r>
              <a:rPr lang="en-GB"/>
              <a:t>Hume’s Attitude to Association</a:t>
            </a:r>
          </a:p>
        </p:txBody>
      </p:sp>
      <p:sp>
        <p:nvSpPr>
          <p:cNvPr id="3" name="Content Placeholder 2">
            <a:extLst>
              <a:ext uri="{FF2B5EF4-FFF2-40B4-BE49-F238E27FC236}">
                <a16:creationId xmlns:a16="http://schemas.microsoft.com/office/drawing/2014/main" id="{46E87AD1-E370-012B-AB17-93054417ECD9}"/>
              </a:ext>
            </a:extLst>
          </p:cNvPr>
          <p:cNvSpPr>
            <a:spLocks noGrp="1"/>
          </p:cNvSpPr>
          <p:nvPr>
            <p:ph idx="1"/>
          </p:nvPr>
        </p:nvSpPr>
        <p:spPr>
          <a:xfrm>
            <a:off x="575556" y="1232756"/>
            <a:ext cx="8136904" cy="5292588"/>
          </a:xfrm>
        </p:spPr>
        <p:txBody>
          <a:bodyPr/>
          <a:lstStyle/>
          <a:p>
            <a:pPr>
              <a:spcBef>
                <a:spcPts val="1800"/>
              </a:spcBef>
            </a:pPr>
            <a:r>
              <a:rPr lang="en-GB" sz="2700"/>
              <a:t>Sometimes, Hume seems extremely positive:</a:t>
            </a:r>
          </a:p>
          <a:p>
            <a:pPr lvl="1">
              <a:spcBef>
                <a:spcPts val="1800"/>
              </a:spcBef>
            </a:pPr>
            <a:r>
              <a:rPr lang="en-GB" sz="2300"/>
              <a:t>Association is “a kind of </a:t>
            </a:r>
            <a:r>
              <a:rPr lang="en-GB" sz="2300" cap="small"/>
              <a:t>Attraction</a:t>
            </a:r>
            <a:r>
              <a:rPr lang="en-GB" sz="2300"/>
              <a:t>, which in the mental world” has remarkable effects like gravity in the physical world (T 1.1.4.6).</a:t>
            </a:r>
          </a:p>
          <a:p>
            <a:pPr lvl="1">
              <a:spcBef>
                <a:spcPts val="1800"/>
              </a:spcBef>
            </a:pPr>
            <a:r>
              <a:rPr lang="en-GB" sz="2300"/>
              <a:t>“if any thing can intitle the author to so glorious a name as that of an </a:t>
            </a:r>
            <a:r>
              <a:rPr lang="en-GB" sz="2300" i="1"/>
              <a:t>inventor</a:t>
            </a:r>
            <a:r>
              <a:rPr lang="en-GB" sz="2300"/>
              <a:t>, ’tis the use he makes of the principle of the association of ideas, which enters into most of his philosophy”  (</a:t>
            </a:r>
            <a:r>
              <a:rPr lang="en-GB" sz="2300" i="1"/>
              <a:t>A</a:t>
            </a:r>
            <a:r>
              <a:rPr lang="en-GB" sz="2300"/>
              <a:t> 35)</a:t>
            </a:r>
          </a:p>
          <a:p>
            <a:pPr>
              <a:spcBef>
                <a:spcPts val="1800"/>
              </a:spcBef>
            </a:pPr>
            <a:r>
              <a:rPr lang="en-GB" sz="2700"/>
              <a:t>Hume indeed entirely approves of </a:t>
            </a:r>
            <a:r>
              <a:rPr lang="en-GB" sz="2700" i="1"/>
              <a:t>custom</a:t>
            </a:r>
            <a:r>
              <a:rPr lang="en-GB" sz="2700"/>
              <a:t>, as “the great guide of human life”.  But nevertheless, he retains much of the general suspicion of </a:t>
            </a:r>
            <a:r>
              <a:rPr lang="en-GB" sz="2700" i="1"/>
              <a:t>mere</a:t>
            </a:r>
            <a:r>
              <a:rPr lang="en-GB" sz="2700"/>
              <a:t> association that we saw in Locke and Chambers.   </a:t>
            </a:r>
          </a:p>
          <a:p>
            <a:pPr>
              <a:spcBef>
                <a:spcPts val="1800"/>
              </a:spcBef>
            </a:pPr>
            <a:endParaRPr lang="en-GB" sz="2800"/>
          </a:p>
        </p:txBody>
      </p:sp>
      <p:sp>
        <p:nvSpPr>
          <p:cNvPr id="4" name="Slide Number Placeholder 3">
            <a:extLst>
              <a:ext uri="{FF2B5EF4-FFF2-40B4-BE49-F238E27FC236}">
                <a16:creationId xmlns:a16="http://schemas.microsoft.com/office/drawing/2014/main" id="{0F0549EC-A55D-4DC3-1D42-BB9B4F90C5EE}"/>
              </a:ext>
            </a:extLst>
          </p:cNvPr>
          <p:cNvSpPr>
            <a:spLocks noGrp="1"/>
          </p:cNvSpPr>
          <p:nvPr>
            <p:ph type="sldNum" sz="quarter" idx="10"/>
          </p:nvPr>
        </p:nvSpPr>
        <p:spPr/>
        <p:txBody>
          <a:bodyPr/>
          <a:lstStyle/>
          <a:p>
            <a:fld id="{FFD1EE05-59BE-439B-B8B7-F61DC751609B}" type="slidenum">
              <a:rPr lang="en-US" smtClean="0"/>
              <a:pPr/>
              <a:t>72</a:t>
            </a:fld>
            <a:endParaRPr lang="en-US"/>
          </a:p>
        </p:txBody>
      </p:sp>
    </p:spTree>
    <p:extLst>
      <p:ext uri="{BB962C8B-B14F-4D97-AF65-F5344CB8AC3E}">
        <p14:creationId xmlns:p14="http://schemas.microsoft.com/office/powerpoint/2010/main" val="1886255509"/>
      </p:ext>
    </p:extLst>
  </p:cSld>
  <p:clrMapOvr>
    <a:masterClrMapping/>
  </p:clrMapOvr>
  <p:transition spd="med">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D3F0F-2388-1A52-C66B-BAECB33632B0}"/>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DB551639-42D2-8353-F1D9-418831137FFE}"/>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C8FD3184-1E41-C0C0-676A-693BAB498C36}"/>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85058C7B-1005-88D1-A11C-CF11BB8808AD}"/>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AAACC900-702B-8029-23F1-DE0392CC5B58}"/>
              </a:ext>
            </a:extLst>
          </p:cNvPr>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3</a:t>
            </a:r>
            <a:r>
              <a:rPr lang="en-GB" sz="3000" i="1">
                <a:solidFill>
                  <a:srgbClr val="FF7C80"/>
                </a:solidFill>
                <a:effectLst>
                  <a:outerShdw blurRad="38100" dist="38100" dir="2700000" algn="tl">
                    <a:srgbClr val="000000"/>
                  </a:outerShdw>
                </a:effectLst>
              </a:rPr>
              <a:t>. Hume’s Faculty</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Psychology and His</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Logical Framework</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1722839385"/>
      </p:ext>
    </p:extLst>
  </p:cSld>
  <p:clrMapOvr>
    <a:masterClrMapping/>
  </p:clrMapOvr>
  <p:transition spd="med">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02915"/>
          </a:xfrm>
        </p:spPr>
        <p:txBody>
          <a:bodyPr/>
          <a:lstStyle/>
          <a:p>
            <a:r>
              <a:rPr lang="en-GB"/>
              <a:t>Last </a:t>
            </a:r>
            <a:r>
              <a:rPr lang="en-GB" dirty="0"/>
              <a:t>Time ...</a:t>
            </a:r>
          </a:p>
        </p:txBody>
      </p:sp>
      <p:sp>
        <p:nvSpPr>
          <p:cNvPr id="3" name="Content Placeholder 2"/>
          <p:cNvSpPr>
            <a:spLocks noGrp="1"/>
          </p:cNvSpPr>
          <p:nvPr>
            <p:ph idx="1"/>
          </p:nvPr>
        </p:nvSpPr>
        <p:spPr>
          <a:xfrm>
            <a:off x="251520" y="1304764"/>
            <a:ext cx="8604956" cy="5328592"/>
          </a:xfrm>
        </p:spPr>
        <p:txBody>
          <a:bodyPr/>
          <a:lstStyle/>
          <a:p>
            <a:r>
              <a:rPr lang="en-GB" sz="2900"/>
              <a:t>We saw Hume’s relative enthusiasm for </a:t>
            </a:r>
            <a:r>
              <a:rPr lang="en-GB" sz="2900" i="1"/>
              <a:t>asso-ciation of ideas</a:t>
            </a:r>
            <a:r>
              <a:rPr lang="en-GB" sz="2900"/>
              <a:t>, in stark contrast with Locke and others, who had viewed it as a source of error.</a:t>
            </a:r>
          </a:p>
          <a:p>
            <a:pPr lvl="1"/>
            <a:r>
              <a:rPr lang="en-GB" sz="2600"/>
              <a:t>Ideas can be associated by </a:t>
            </a:r>
            <a:r>
              <a:rPr lang="en-GB" sz="2600" i="1">
                <a:solidFill>
                  <a:srgbClr val="FF7C80"/>
                </a:solidFill>
              </a:rPr>
              <a:t>resemblance</a:t>
            </a:r>
            <a:r>
              <a:rPr lang="en-GB" sz="2600"/>
              <a:t>, </a:t>
            </a:r>
            <a:r>
              <a:rPr lang="en-GB" sz="2600" i="1">
                <a:solidFill>
                  <a:srgbClr val="FF7C80"/>
                </a:solidFill>
              </a:rPr>
              <a:t>contiguity</a:t>
            </a:r>
            <a:r>
              <a:rPr lang="en-GB" sz="2600"/>
              <a:t>, and </a:t>
            </a:r>
            <a:r>
              <a:rPr lang="en-GB" sz="2600" i="1">
                <a:solidFill>
                  <a:srgbClr val="FF7C80"/>
                </a:solidFill>
              </a:rPr>
              <a:t>causation</a:t>
            </a:r>
            <a:r>
              <a:rPr lang="en-GB" sz="2600" i="1"/>
              <a:t> </a:t>
            </a:r>
            <a:r>
              <a:rPr lang="en-GB" sz="2600"/>
              <a:t>(the three “natural relations”).  But the associated ideas are still “separable” in imagination.</a:t>
            </a:r>
          </a:p>
          <a:p>
            <a:pPr lvl="1"/>
            <a:r>
              <a:rPr lang="en-GB" sz="2600"/>
              <a:t>Inference from observed to unobserved operates by </a:t>
            </a:r>
            <a:r>
              <a:rPr lang="en-GB" sz="2600" i="1">
                <a:solidFill>
                  <a:srgbClr val="FF7C80"/>
                </a:solidFill>
              </a:rPr>
              <a:t>custom</a:t>
            </a:r>
            <a:r>
              <a:rPr lang="en-GB" sz="2600"/>
              <a:t>, which is a kind of associative principle (but is more than mere association by causation).</a:t>
            </a:r>
          </a:p>
          <a:p>
            <a:pPr lvl="1"/>
            <a:r>
              <a:rPr lang="en-GB" sz="2600" i="1"/>
              <a:t>Custom</a:t>
            </a:r>
            <a:r>
              <a:rPr lang="en-GB" sz="2600"/>
              <a:t> thus provides the essential “guide of life”, both for us and for animals.  Without it, we could never draw inductive inferences.</a:t>
            </a:r>
            <a:endParaRPr lang="en-GB" sz="2600" i="1"/>
          </a:p>
        </p:txBody>
      </p:sp>
      <p:sp>
        <p:nvSpPr>
          <p:cNvPr id="4" name="Slide Number Placeholder 3"/>
          <p:cNvSpPr>
            <a:spLocks noGrp="1"/>
          </p:cNvSpPr>
          <p:nvPr>
            <p:ph type="sldNum" sz="quarter" idx="10"/>
          </p:nvPr>
        </p:nvSpPr>
        <p:spPr/>
        <p:txBody>
          <a:bodyPr/>
          <a:lstStyle/>
          <a:p>
            <a:fld id="{3616F46D-A470-4307-BD1A-3DE4FB9E5120}" type="slidenum">
              <a:rPr lang="en-US" smtClean="0"/>
              <a:pPr/>
              <a:t>74</a:t>
            </a:fld>
            <a:endParaRPr lang="en-US"/>
          </a:p>
        </p:txBody>
      </p:sp>
    </p:spTree>
    <p:extLst>
      <p:ext uri="{BB962C8B-B14F-4D97-AF65-F5344CB8AC3E}">
        <p14:creationId xmlns:p14="http://schemas.microsoft.com/office/powerpoint/2010/main" val="2384704948"/>
      </p:ext>
    </p:extLst>
  </p:cSld>
  <p:clrMapOvr>
    <a:masterClrMapping/>
  </p:clrMapOvr>
  <p:transition spd="med">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dirty="0"/>
              <a:t>3</a:t>
            </a:r>
            <a:r>
              <a:rPr lang="en-GB"/>
              <a:t>(</a:t>
            </a:r>
            <a:r>
              <a:rPr lang="en-GB" dirty="0"/>
              <a:t>a)</a:t>
            </a:r>
            <a:br>
              <a:rPr lang="en-GB" dirty="0"/>
            </a:br>
            <a:br>
              <a:rPr lang="en-GB"/>
            </a:br>
            <a:r>
              <a:rPr lang="en-GB"/>
              <a:t>Introducing Hume’s Faculty Psychology</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827250653"/>
      </p:ext>
    </p:extLst>
  </p:cSld>
  <p:clrMapOvr>
    <a:masterClrMapping/>
  </p:clrMapOvr>
  <p:transition spd="med">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0AB8D6-547D-403F-B61E-3158275AA897}" type="slidenum">
              <a:rPr lang="en-US"/>
              <a:pPr/>
              <a:t>76</a:t>
            </a:fld>
            <a:endParaRPr lang="en-US"/>
          </a:p>
        </p:txBody>
      </p:sp>
      <p:sp>
        <p:nvSpPr>
          <p:cNvPr id="626690" name="Rectangle 2"/>
          <p:cNvSpPr>
            <a:spLocks noGrp="1" noChangeArrowheads="1"/>
          </p:cNvSpPr>
          <p:nvPr>
            <p:ph type="title"/>
          </p:nvPr>
        </p:nvSpPr>
        <p:spPr>
          <a:xfrm>
            <a:off x="457200" y="277813"/>
            <a:ext cx="8229600" cy="810927"/>
          </a:xfrm>
        </p:spPr>
        <p:txBody>
          <a:bodyPr/>
          <a:lstStyle/>
          <a:p>
            <a:r>
              <a:rPr lang="en-GB" dirty="0"/>
              <a:t>Hume and the Faculties</a:t>
            </a:r>
          </a:p>
        </p:txBody>
      </p:sp>
      <p:sp>
        <p:nvSpPr>
          <p:cNvPr id="626691" name="Rectangle 3"/>
          <p:cNvSpPr>
            <a:spLocks noGrp="1" noChangeArrowheads="1"/>
          </p:cNvSpPr>
          <p:nvPr>
            <p:ph type="body" idx="1"/>
          </p:nvPr>
        </p:nvSpPr>
        <p:spPr>
          <a:xfrm>
            <a:off x="457200" y="1340768"/>
            <a:ext cx="8328025" cy="5032946"/>
          </a:xfrm>
        </p:spPr>
        <p:txBody>
          <a:bodyPr/>
          <a:lstStyle/>
          <a:p>
            <a:r>
              <a:rPr lang="en-GB" dirty="0"/>
              <a:t>Some of Hume’s most famous arguments are expressed in terms of </a:t>
            </a:r>
            <a:r>
              <a:rPr lang="en-GB" i="1" dirty="0"/>
              <a:t>faculties</a:t>
            </a:r>
            <a:r>
              <a:rPr lang="en-GB" dirty="0"/>
              <a:t>:</a:t>
            </a:r>
          </a:p>
          <a:p>
            <a:pPr lvl="1">
              <a:spcBef>
                <a:spcPts val="1200"/>
              </a:spcBef>
            </a:pPr>
            <a:r>
              <a:rPr lang="en-GB" i="1" dirty="0"/>
              <a:t>T</a:t>
            </a:r>
            <a:r>
              <a:rPr lang="en-GB" dirty="0"/>
              <a:t> 1.3.6 (and </a:t>
            </a:r>
            <a:r>
              <a:rPr lang="en-GB" i="1" dirty="0"/>
              <a:t>E</a:t>
            </a:r>
            <a:r>
              <a:rPr lang="en-GB" dirty="0"/>
              <a:t> 4):  inductive inference results from processes of </a:t>
            </a:r>
            <a:r>
              <a:rPr lang="en-GB" i="1" u="sng" dirty="0">
                <a:solidFill>
                  <a:srgbClr val="FF9999"/>
                </a:solidFill>
              </a:rPr>
              <a:t>the imagination</a:t>
            </a:r>
            <a:r>
              <a:rPr lang="en-GB" dirty="0"/>
              <a:t>, and is not “</a:t>
            </a:r>
            <a:r>
              <a:rPr lang="en-GB" dirty="0" err="1"/>
              <a:t>determin’d</a:t>
            </a:r>
            <a:r>
              <a:rPr lang="en-GB" dirty="0"/>
              <a:t> by” </a:t>
            </a:r>
            <a:r>
              <a:rPr lang="en-GB" i="1" u="sng" dirty="0">
                <a:solidFill>
                  <a:srgbClr val="FF9999"/>
                </a:solidFill>
              </a:rPr>
              <a:t>reason</a:t>
            </a:r>
            <a:r>
              <a:rPr lang="en-GB" dirty="0"/>
              <a:t> or </a:t>
            </a:r>
            <a:r>
              <a:rPr lang="en-GB" i="1" u="sng" dirty="0">
                <a:solidFill>
                  <a:srgbClr val="FF9999"/>
                </a:solidFill>
              </a:rPr>
              <a:t>the</a:t>
            </a:r>
            <a:r>
              <a:rPr lang="en-GB" u="sng" dirty="0">
                <a:solidFill>
                  <a:srgbClr val="FF9999"/>
                </a:solidFill>
              </a:rPr>
              <a:t> </a:t>
            </a:r>
            <a:r>
              <a:rPr lang="en-GB" i="1" u="sng" dirty="0">
                <a:solidFill>
                  <a:srgbClr val="FF9999"/>
                </a:solidFill>
              </a:rPr>
              <a:t>understanding</a:t>
            </a:r>
            <a:r>
              <a:rPr lang="en-GB" dirty="0"/>
              <a:t>.</a:t>
            </a:r>
          </a:p>
          <a:p>
            <a:pPr lvl="1">
              <a:spcBef>
                <a:spcPts val="1200"/>
              </a:spcBef>
            </a:pPr>
            <a:r>
              <a:rPr lang="en-GB" i="1" dirty="0"/>
              <a:t>T</a:t>
            </a:r>
            <a:r>
              <a:rPr lang="en-GB" dirty="0"/>
              <a:t> 1.4.2:  belief in external objects is produced by </a:t>
            </a:r>
            <a:r>
              <a:rPr lang="en-GB" i="1" u="sng" dirty="0">
                <a:solidFill>
                  <a:srgbClr val="FF9999"/>
                </a:solidFill>
              </a:rPr>
              <a:t>the</a:t>
            </a:r>
            <a:r>
              <a:rPr lang="en-GB" u="sng" dirty="0">
                <a:solidFill>
                  <a:srgbClr val="FF9999"/>
                </a:solidFill>
              </a:rPr>
              <a:t> </a:t>
            </a:r>
            <a:r>
              <a:rPr lang="en-GB" i="1" u="sng" dirty="0">
                <a:solidFill>
                  <a:srgbClr val="FF9999"/>
                </a:solidFill>
              </a:rPr>
              <a:t>imagination</a:t>
            </a:r>
            <a:r>
              <a:rPr lang="en-GB" dirty="0">
                <a:solidFill>
                  <a:srgbClr val="FF9999"/>
                </a:solidFill>
              </a:rPr>
              <a:t> </a:t>
            </a:r>
            <a:r>
              <a:rPr lang="en-GB" dirty="0"/>
              <a:t>rather than by </a:t>
            </a:r>
            <a:r>
              <a:rPr lang="en-GB" i="1" u="sng" dirty="0">
                <a:solidFill>
                  <a:srgbClr val="FF9999"/>
                </a:solidFill>
              </a:rPr>
              <a:t>reason</a:t>
            </a:r>
            <a:r>
              <a:rPr lang="en-GB" dirty="0"/>
              <a:t>.</a:t>
            </a:r>
          </a:p>
          <a:p>
            <a:pPr lvl="1">
              <a:spcBef>
                <a:spcPts val="1200"/>
              </a:spcBef>
            </a:pPr>
            <a:r>
              <a:rPr lang="en-GB" i="1" dirty="0"/>
              <a:t>T</a:t>
            </a:r>
            <a:r>
              <a:rPr lang="en-GB" dirty="0"/>
              <a:t> 2.3.3:  </a:t>
            </a:r>
            <a:r>
              <a:rPr lang="en-GB" i="1" u="sng" dirty="0">
                <a:solidFill>
                  <a:srgbClr val="FF9999"/>
                </a:solidFill>
              </a:rPr>
              <a:t>reason</a:t>
            </a:r>
            <a:r>
              <a:rPr lang="en-GB" dirty="0"/>
              <a:t> alone cannot motivate action.</a:t>
            </a:r>
          </a:p>
          <a:p>
            <a:pPr lvl="1">
              <a:spcBef>
                <a:spcPts val="1200"/>
              </a:spcBef>
            </a:pPr>
            <a:r>
              <a:rPr lang="en-GB" i="1" dirty="0"/>
              <a:t>T</a:t>
            </a:r>
            <a:r>
              <a:rPr lang="en-GB" dirty="0"/>
              <a:t> 3.1.1 (and </a:t>
            </a:r>
            <a:r>
              <a:rPr lang="en-GB" i="1" dirty="0"/>
              <a:t>EPM</a:t>
            </a:r>
            <a:r>
              <a:rPr lang="en-GB" dirty="0"/>
              <a:t>):  morals are “</a:t>
            </a:r>
            <a:r>
              <a:rPr lang="en-GB" dirty="0" err="1"/>
              <a:t>deriv’d</a:t>
            </a:r>
            <a:r>
              <a:rPr lang="en-GB" dirty="0"/>
              <a:t> from” </a:t>
            </a:r>
            <a:r>
              <a:rPr lang="en-GB" i="1" u="sng" dirty="0">
                <a:solidFill>
                  <a:srgbClr val="FF9999"/>
                </a:solidFill>
              </a:rPr>
              <a:t>moral</a:t>
            </a:r>
            <a:r>
              <a:rPr lang="en-GB" u="sng" dirty="0">
                <a:solidFill>
                  <a:srgbClr val="FF9999"/>
                </a:solidFill>
              </a:rPr>
              <a:t> </a:t>
            </a:r>
            <a:r>
              <a:rPr lang="en-GB" i="1" u="sng" dirty="0">
                <a:solidFill>
                  <a:srgbClr val="FF9999"/>
                </a:solidFill>
              </a:rPr>
              <a:t>sense</a:t>
            </a:r>
            <a:r>
              <a:rPr lang="en-GB" dirty="0">
                <a:solidFill>
                  <a:srgbClr val="FF9999"/>
                </a:solidFill>
              </a:rPr>
              <a:t> </a:t>
            </a:r>
            <a:r>
              <a:rPr lang="en-GB" dirty="0"/>
              <a:t>or </a:t>
            </a:r>
            <a:r>
              <a:rPr lang="en-GB" i="1" u="sng" dirty="0">
                <a:solidFill>
                  <a:srgbClr val="FF9999"/>
                </a:solidFill>
              </a:rPr>
              <a:t>sentiment</a:t>
            </a:r>
            <a:r>
              <a:rPr lang="en-GB" dirty="0"/>
              <a:t> rather than </a:t>
            </a:r>
            <a:r>
              <a:rPr lang="en-GB" i="1" u="sng" dirty="0">
                <a:solidFill>
                  <a:srgbClr val="FF9999"/>
                </a:solidFill>
              </a:rPr>
              <a:t>reason</a:t>
            </a:r>
            <a:r>
              <a:rPr lang="en-GB" dirty="0"/>
              <a:t>.</a:t>
            </a:r>
          </a:p>
        </p:txBody>
      </p:sp>
    </p:spTree>
    <p:extLst>
      <p:ext uri="{BB962C8B-B14F-4D97-AF65-F5344CB8AC3E}">
        <p14:creationId xmlns:p14="http://schemas.microsoft.com/office/powerpoint/2010/main" val="1450393812"/>
      </p:ext>
    </p:extLst>
  </p:cSld>
  <p:clrMapOvr>
    <a:masterClrMapping/>
  </p:clrMapOvr>
  <p:transition spd="med">
    <p:cov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6B4EDA4-3FF4-4BFA-B63D-DF3D1D86569B}" type="slidenum">
              <a:rPr lang="en-US"/>
              <a:pPr/>
              <a:t>77</a:t>
            </a:fld>
            <a:endParaRPr lang="en-US"/>
          </a:p>
        </p:txBody>
      </p:sp>
      <p:sp>
        <p:nvSpPr>
          <p:cNvPr id="873474" name="Rectangle 2"/>
          <p:cNvSpPr>
            <a:spLocks noGrp="1" noChangeArrowheads="1"/>
          </p:cNvSpPr>
          <p:nvPr>
            <p:ph type="title"/>
          </p:nvPr>
        </p:nvSpPr>
        <p:spPr>
          <a:xfrm>
            <a:off x="457200" y="277813"/>
            <a:ext cx="8229600" cy="918939"/>
          </a:xfrm>
        </p:spPr>
        <p:txBody>
          <a:bodyPr/>
          <a:lstStyle/>
          <a:p>
            <a:r>
              <a:rPr lang="en-GB" dirty="0"/>
              <a:t>Faculties, Induction, and Body</a:t>
            </a:r>
          </a:p>
        </p:txBody>
      </p:sp>
      <p:sp>
        <p:nvSpPr>
          <p:cNvPr id="873475" name="Rectangle 3"/>
          <p:cNvSpPr>
            <a:spLocks noGrp="1" noChangeArrowheads="1"/>
          </p:cNvSpPr>
          <p:nvPr>
            <p:ph type="body" idx="1"/>
          </p:nvPr>
        </p:nvSpPr>
        <p:spPr>
          <a:xfrm>
            <a:off x="457200" y="1484784"/>
            <a:ext cx="8229600" cy="5076354"/>
          </a:xfrm>
        </p:spPr>
        <p:txBody>
          <a:bodyPr/>
          <a:lstStyle/>
          <a:p>
            <a:r>
              <a:rPr lang="en-GB" sz="2800" dirty="0"/>
              <a:t>“… the next question is, whether experience produces the idea by means of the </a:t>
            </a:r>
            <a:r>
              <a:rPr lang="en-GB" sz="2800" dirty="0">
                <a:solidFill>
                  <a:srgbClr val="FF9999"/>
                </a:solidFill>
              </a:rPr>
              <a:t>understanding</a:t>
            </a:r>
            <a:r>
              <a:rPr lang="en-GB" sz="2800" dirty="0"/>
              <a:t> or </a:t>
            </a:r>
            <a:r>
              <a:rPr lang="en-GB" sz="2800" dirty="0">
                <a:solidFill>
                  <a:srgbClr val="FF9999"/>
                </a:solidFill>
              </a:rPr>
              <a:t>imagination</a:t>
            </a:r>
            <a:r>
              <a:rPr lang="en-GB" sz="2800" dirty="0"/>
              <a:t>; whether we are determined by </a:t>
            </a:r>
            <a:r>
              <a:rPr lang="en-GB" sz="2800" dirty="0">
                <a:solidFill>
                  <a:srgbClr val="FF9999"/>
                </a:solidFill>
              </a:rPr>
              <a:t>reason</a:t>
            </a:r>
            <a:r>
              <a:rPr lang="en-GB" sz="2800" dirty="0"/>
              <a:t> to make the transition, or by … association … of perceptions.”  (</a:t>
            </a:r>
            <a:r>
              <a:rPr lang="en-GB" sz="2800" i="1" dirty="0"/>
              <a:t>T</a:t>
            </a:r>
            <a:r>
              <a:rPr lang="en-GB" sz="2800" dirty="0"/>
              <a:t> 1.3.6.4)</a:t>
            </a:r>
          </a:p>
          <a:p>
            <a:pPr>
              <a:spcBef>
                <a:spcPts val="1200"/>
              </a:spcBef>
            </a:pPr>
            <a:r>
              <a:rPr lang="en-GB" sz="2800" dirty="0"/>
              <a:t>“The subject, then, of our present enquiry, is concerning the </a:t>
            </a:r>
            <a:r>
              <a:rPr lang="en-GB" sz="2800" i="1" dirty="0"/>
              <a:t>causes</a:t>
            </a:r>
            <a:r>
              <a:rPr lang="en-GB" sz="2800" dirty="0"/>
              <a:t> which induce us to believe in the existence of body:  … we … shall consider, whether it be </a:t>
            </a:r>
            <a:r>
              <a:rPr lang="en-GB" sz="2800" dirty="0">
                <a:solidFill>
                  <a:srgbClr val="FF9999"/>
                </a:solidFill>
              </a:rPr>
              <a:t>the </a:t>
            </a:r>
            <a:r>
              <a:rPr lang="en-GB" sz="2800" i="1" dirty="0">
                <a:solidFill>
                  <a:srgbClr val="FF9999"/>
                </a:solidFill>
              </a:rPr>
              <a:t>senses</a:t>
            </a:r>
            <a:r>
              <a:rPr lang="en-GB" sz="2800" dirty="0"/>
              <a:t>, </a:t>
            </a:r>
            <a:r>
              <a:rPr lang="en-GB" sz="2800" i="1" dirty="0">
                <a:solidFill>
                  <a:srgbClr val="FF9999"/>
                </a:solidFill>
              </a:rPr>
              <a:t>reason</a:t>
            </a:r>
            <a:r>
              <a:rPr lang="en-GB" sz="2800" dirty="0"/>
              <a:t>, or the </a:t>
            </a:r>
            <a:r>
              <a:rPr lang="en-GB" sz="2800" i="1" dirty="0">
                <a:solidFill>
                  <a:srgbClr val="FF9999"/>
                </a:solidFill>
              </a:rPr>
              <a:t>imagination</a:t>
            </a:r>
            <a:r>
              <a:rPr lang="en-GB" sz="2800" dirty="0"/>
              <a:t>, that produces the opinion of a </a:t>
            </a:r>
            <a:r>
              <a:rPr lang="en-GB" sz="2800" i="1" dirty="0" err="1"/>
              <a:t>continu’d</a:t>
            </a:r>
            <a:r>
              <a:rPr lang="en-GB" sz="2800" dirty="0"/>
              <a:t> or of a </a:t>
            </a:r>
            <a:r>
              <a:rPr lang="en-GB" sz="2800" i="1" dirty="0"/>
              <a:t>distinct</a:t>
            </a:r>
            <a:r>
              <a:rPr lang="en-GB" sz="2800" dirty="0"/>
              <a:t> existence.”  (</a:t>
            </a:r>
            <a:r>
              <a:rPr lang="en-GB" sz="2800" i="1" dirty="0"/>
              <a:t>T</a:t>
            </a:r>
            <a:r>
              <a:rPr lang="en-GB" sz="2800" dirty="0"/>
              <a:t> 1.4.2.2)</a:t>
            </a:r>
          </a:p>
        </p:txBody>
      </p:sp>
    </p:spTree>
    <p:extLst>
      <p:ext uri="{BB962C8B-B14F-4D97-AF65-F5344CB8AC3E}">
        <p14:creationId xmlns:p14="http://schemas.microsoft.com/office/powerpoint/2010/main" val="564809390"/>
      </p:ext>
    </p:extLst>
  </p:cSld>
  <p:clrMapOvr>
    <a:masterClrMapping/>
  </p:clrMapOvr>
  <p:transition spd="med">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087A864-9AE0-441E-A908-894FE7AB0F7F}" type="slidenum">
              <a:rPr lang="en-US"/>
              <a:pPr/>
              <a:t>78</a:t>
            </a:fld>
            <a:endParaRPr lang="en-US"/>
          </a:p>
        </p:txBody>
      </p:sp>
      <p:sp>
        <p:nvSpPr>
          <p:cNvPr id="874498" name="Rectangle 2"/>
          <p:cNvSpPr>
            <a:spLocks noGrp="1" noChangeArrowheads="1"/>
          </p:cNvSpPr>
          <p:nvPr>
            <p:ph type="title"/>
          </p:nvPr>
        </p:nvSpPr>
        <p:spPr>
          <a:xfrm>
            <a:off x="457200" y="277813"/>
            <a:ext cx="8229600" cy="918939"/>
          </a:xfrm>
        </p:spPr>
        <p:txBody>
          <a:bodyPr/>
          <a:lstStyle/>
          <a:p>
            <a:r>
              <a:rPr lang="en-GB" dirty="0"/>
              <a:t>Faculties and Morality</a:t>
            </a:r>
          </a:p>
        </p:txBody>
      </p:sp>
      <p:sp>
        <p:nvSpPr>
          <p:cNvPr id="874499" name="Rectangle 3"/>
          <p:cNvSpPr>
            <a:spLocks noGrp="1" noChangeArrowheads="1"/>
          </p:cNvSpPr>
          <p:nvPr>
            <p:ph type="body" idx="1"/>
          </p:nvPr>
        </p:nvSpPr>
        <p:spPr>
          <a:xfrm>
            <a:off x="518864" y="1412776"/>
            <a:ext cx="8229600" cy="5148362"/>
          </a:xfrm>
        </p:spPr>
        <p:txBody>
          <a:bodyPr/>
          <a:lstStyle/>
          <a:p>
            <a:r>
              <a:rPr lang="en-GB" sz="2800" dirty="0"/>
              <a:t>“… we need only consider, whether it be possible, from </a:t>
            </a:r>
            <a:r>
              <a:rPr lang="en-GB" sz="2800" dirty="0">
                <a:solidFill>
                  <a:srgbClr val="FF9999"/>
                </a:solidFill>
              </a:rPr>
              <a:t>reason</a:t>
            </a:r>
            <a:r>
              <a:rPr lang="en-GB" sz="2800" dirty="0"/>
              <a:t> alone, to distinguish betwixt moral good and evil, or whether there must concur some other principles to enable us to make that distinction.”  (</a:t>
            </a:r>
            <a:r>
              <a:rPr lang="en-GB" sz="2800" i="1" dirty="0"/>
              <a:t>T</a:t>
            </a:r>
            <a:r>
              <a:rPr lang="en-GB" sz="2800" dirty="0"/>
              <a:t> 3.1.1.3‑4)</a:t>
            </a:r>
          </a:p>
          <a:p>
            <a:pPr>
              <a:spcBef>
                <a:spcPts val="1200"/>
              </a:spcBef>
            </a:pPr>
            <a:r>
              <a:rPr lang="en-GB" sz="2800" dirty="0"/>
              <a:t>“... The rules of morality, therefore, are not conclusions of our </a:t>
            </a:r>
            <a:r>
              <a:rPr lang="en-GB" sz="2800" dirty="0">
                <a:solidFill>
                  <a:srgbClr val="FF9999"/>
                </a:solidFill>
              </a:rPr>
              <a:t>reason</a:t>
            </a:r>
            <a:r>
              <a:rPr lang="en-GB" sz="2800" dirty="0"/>
              <a:t>”  (</a:t>
            </a:r>
            <a:r>
              <a:rPr lang="en-GB" sz="2800" i="1" dirty="0"/>
              <a:t>T</a:t>
            </a:r>
            <a:r>
              <a:rPr lang="en-GB" sz="2800" dirty="0"/>
              <a:t> 3.1.1.6)</a:t>
            </a:r>
          </a:p>
          <a:p>
            <a:pPr>
              <a:spcBef>
                <a:spcPts val="1200"/>
              </a:spcBef>
            </a:pPr>
            <a:r>
              <a:rPr lang="en-GB" sz="2800" dirty="0"/>
              <a:t>“There has been a controversy started of late … concerning the general foundation of MORALS; whether they be derived from </a:t>
            </a:r>
            <a:r>
              <a:rPr lang="en-GB" sz="2800" dirty="0">
                <a:solidFill>
                  <a:srgbClr val="FF9999"/>
                </a:solidFill>
              </a:rPr>
              <a:t>reason</a:t>
            </a:r>
            <a:r>
              <a:rPr lang="en-GB" sz="2800" dirty="0"/>
              <a:t>, or from </a:t>
            </a:r>
            <a:r>
              <a:rPr lang="en-GB" sz="2800" dirty="0">
                <a:solidFill>
                  <a:srgbClr val="FF9999"/>
                </a:solidFill>
              </a:rPr>
              <a:t>SENTIMENT</a:t>
            </a:r>
            <a:r>
              <a:rPr lang="en-GB" sz="2800" dirty="0"/>
              <a:t> …”  (</a:t>
            </a:r>
            <a:r>
              <a:rPr lang="en-GB" sz="2800" i="1" dirty="0"/>
              <a:t>M</a:t>
            </a:r>
            <a:r>
              <a:rPr lang="en-GB" sz="2800" dirty="0"/>
              <a:t> 1.3)</a:t>
            </a:r>
          </a:p>
        </p:txBody>
      </p:sp>
    </p:spTree>
    <p:extLst>
      <p:ext uri="{BB962C8B-B14F-4D97-AF65-F5344CB8AC3E}">
        <p14:creationId xmlns:p14="http://schemas.microsoft.com/office/powerpoint/2010/main" val="1855673168"/>
      </p:ext>
    </p:extLst>
  </p:cSld>
  <p:clrMapOvr>
    <a:masterClrMapping/>
  </p:clrMapOvr>
  <p:transition spd="med">
    <p:cov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9EC8C-3001-41E1-BE09-B305B8B1218D}" type="slidenum">
              <a:rPr lang="en-US"/>
              <a:pPr/>
              <a:t>79</a:t>
            </a:fld>
            <a:endParaRPr lang="en-US"/>
          </a:p>
        </p:txBody>
      </p:sp>
      <p:sp>
        <p:nvSpPr>
          <p:cNvPr id="875522" name="Rectangle 2"/>
          <p:cNvSpPr>
            <a:spLocks noGrp="1" noChangeArrowheads="1"/>
          </p:cNvSpPr>
          <p:nvPr>
            <p:ph type="title"/>
          </p:nvPr>
        </p:nvSpPr>
        <p:spPr>
          <a:xfrm>
            <a:off x="457200" y="277814"/>
            <a:ext cx="8229600" cy="786370"/>
          </a:xfrm>
        </p:spPr>
        <p:txBody>
          <a:bodyPr/>
          <a:lstStyle/>
          <a:p>
            <a:r>
              <a:rPr lang="en-GB" dirty="0"/>
              <a:t>Outline of </a:t>
            </a:r>
            <a:r>
              <a:rPr lang="en-GB" dirty="0" err="1"/>
              <a:t>Humean</a:t>
            </a:r>
            <a:r>
              <a:rPr lang="en-GB" dirty="0"/>
              <a:t> Faculties</a:t>
            </a:r>
          </a:p>
        </p:txBody>
      </p:sp>
      <p:sp>
        <p:nvSpPr>
          <p:cNvPr id="875523" name="Rectangle 3"/>
          <p:cNvSpPr>
            <a:spLocks noGrp="1" noChangeArrowheads="1"/>
          </p:cNvSpPr>
          <p:nvPr>
            <p:ph type="body" idx="1"/>
          </p:nvPr>
        </p:nvSpPr>
        <p:spPr>
          <a:xfrm>
            <a:off x="431540" y="1304764"/>
            <a:ext cx="8460940" cy="5184576"/>
          </a:xfrm>
        </p:spPr>
        <p:txBody>
          <a:bodyPr/>
          <a:lstStyle/>
          <a:p>
            <a:r>
              <a:rPr lang="en-GB" sz="3000" i="1" dirty="0"/>
              <a:t>The (external) Senses</a:t>
            </a:r>
            <a:br>
              <a:rPr lang="en-GB" sz="3000" i="1" dirty="0"/>
            </a:br>
            <a:r>
              <a:rPr lang="en-GB" sz="2700" dirty="0"/>
              <a:t>These present to the mind </a:t>
            </a:r>
            <a:r>
              <a:rPr lang="en-GB" sz="2700" i="1" dirty="0">
                <a:solidFill>
                  <a:srgbClr val="FF9999"/>
                </a:solidFill>
              </a:rPr>
              <a:t>impressions of sensation </a:t>
            </a:r>
            <a:r>
              <a:rPr lang="en-GB" sz="2700" dirty="0"/>
              <a:t>(e.g. of sight, touch, sound, smell</a:t>
            </a:r>
            <a:r>
              <a:rPr lang="en-GB" sz="2700"/>
              <a:t>, gustatory taste, bodily pain), </a:t>
            </a:r>
            <a:r>
              <a:rPr lang="en-GB" sz="2700" dirty="0"/>
              <a:t>thus creating within the mind </a:t>
            </a:r>
            <a:r>
              <a:rPr lang="en-GB" sz="2700" i="1" dirty="0">
                <a:solidFill>
                  <a:srgbClr val="FF9999"/>
                </a:solidFill>
              </a:rPr>
              <a:t>ideas</a:t>
            </a:r>
            <a:r>
              <a:rPr lang="en-GB" sz="2700" dirty="0"/>
              <a:t> that are copies of those impressions.</a:t>
            </a:r>
          </a:p>
          <a:p>
            <a:pPr>
              <a:spcBef>
                <a:spcPts val="1800"/>
              </a:spcBef>
            </a:pPr>
            <a:r>
              <a:rPr lang="en-GB" sz="3000" i="1" dirty="0"/>
              <a:t>Reflection (or internal sense)</a:t>
            </a:r>
            <a:br>
              <a:rPr lang="en-GB" sz="3000" dirty="0"/>
            </a:br>
            <a:r>
              <a:rPr lang="en-GB" sz="2700" dirty="0"/>
              <a:t>Presents to the mind </a:t>
            </a:r>
            <a:r>
              <a:rPr lang="en-GB" sz="2700" i="1" dirty="0">
                <a:solidFill>
                  <a:srgbClr val="FF9999"/>
                </a:solidFill>
              </a:rPr>
              <a:t>impressions of reflection</a:t>
            </a:r>
            <a:r>
              <a:rPr lang="en-GB" sz="2700" dirty="0">
                <a:solidFill>
                  <a:srgbClr val="FF9999"/>
                </a:solidFill>
              </a:rPr>
              <a:t> </a:t>
            </a:r>
            <a:r>
              <a:rPr lang="en-GB" sz="2700" dirty="0"/>
              <a:t>(“secondary” impressions – see </a:t>
            </a:r>
            <a:r>
              <a:rPr lang="en-GB" sz="2700" i="1" dirty="0"/>
              <a:t>T</a:t>
            </a:r>
            <a:r>
              <a:rPr lang="en-GB" sz="2700" dirty="0"/>
              <a:t> 2.1.1.1 – that arise from the interplay of ideas in our mind, such as passions and emotions), thus again creating </a:t>
            </a:r>
            <a:r>
              <a:rPr lang="en-GB" sz="2700" i="1" dirty="0">
                <a:solidFill>
                  <a:srgbClr val="FF9999"/>
                </a:solidFill>
              </a:rPr>
              <a:t>ideas</a:t>
            </a:r>
            <a:r>
              <a:rPr lang="en-GB" sz="2700" dirty="0"/>
              <a:t> that are copies of those impressions.</a:t>
            </a:r>
          </a:p>
        </p:txBody>
      </p:sp>
    </p:spTree>
    <p:extLst>
      <p:ext uri="{BB962C8B-B14F-4D97-AF65-F5344CB8AC3E}">
        <p14:creationId xmlns:p14="http://schemas.microsoft.com/office/powerpoint/2010/main" val="3285836451"/>
      </p:ext>
    </p:extLst>
  </p:cSld>
  <p:clrMapOvr>
    <a:masterClrMapping/>
  </p:clrMapOvr>
  <p:transition spd="med">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24644"/>
            <a:ext cx="8749096" cy="755873"/>
          </a:xfrm>
        </p:spPr>
        <p:txBody>
          <a:bodyPr/>
          <a:lstStyle/>
          <a:p>
            <a:r>
              <a:rPr lang="en-GB" dirty="0"/>
              <a:t>1</a:t>
            </a:r>
            <a:r>
              <a:rPr lang="en-GB"/>
              <a:t>(a)  The Lockean Inheritance</a:t>
            </a:r>
            <a:endParaRPr lang="en-US" dirty="0"/>
          </a:p>
        </p:txBody>
      </p:sp>
      <p:pic>
        <p:nvPicPr>
          <p:cNvPr id="1026" name="Picture 2">
            <a:extLst>
              <a:ext uri="{FF2B5EF4-FFF2-40B4-BE49-F238E27FC236}">
                <a16:creationId xmlns:a16="http://schemas.microsoft.com/office/drawing/2014/main" id="{9B24BEF0-7056-4186-B75F-D77DF1D6E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304764"/>
            <a:ext cx="6912768" cy="552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133656"/>
      </p:ext>
    </p:extLst>
  </p:cSld>
  <p:clrMapOvr>
    <a:masterClrMapping/>
  </p:clrMapOvr>
  <p:transition spd="med">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42B0878-C513-4F1B-B06E-7D56FCE9C752}" type="slidenum">
              <a:rPr lang="en-US"/>
              <a:pPr/>
              <a:t>80</a:t>
            </a:fld>
            <a:endParaRPr lang="en-US"/>
          </a:p>
        </p:txBody>
      </p:sp>
      <p:sp>
        <p:nvSpPr>
          <p:cNvPr id="876547" name="Rectangle 3"/>
          <p:cNvSpPr>
            <a:spLocks noGrp="1" noChangeArrowheads="1"/>
          </p:cNvSpPr>
          <p:nvPr>
            <p:ph type="body" idx="1"/>
          </p:nvPr>
        </p:nvSpPr>
        <p:spPr>
          <a:xfrm>
            <a:off x="395536" y="224644"/>
            <a:ext cx="8424936" cy="6372708"/>
          </a:xfrm>
        </p:spPr>
        <p:txBody>
          <a:bodyPr/>
          <a:lstStyle/>
          <a:p>
            <a:r>
              <a:rPr lang="en-GB" i="1" dirty="0"/>
              <a:t>Imagination </a:t>
            </a:r>
            <a:r>
              <a:rPr lang="en-GB" dirty="0"/>
              <a:t>(or </a:t>
            </a:r>
            <a:r>
              <a:rPr lang="en-GB" i="1" dirty="0"/>
              <a:t>the Fancy</a:t>
            </a:r>
            <a:r>
              <a:rPr lang="en-GB" dirty="0"/>
              <a:t>)</a:t>
            </a:r>
            <a:r>
              <a:rPr lang="en-GB" i="1" dirty="0"/>
              <a:t> </a:t>
            </a:r>
            <a:br>
              <a:rPr lang="en-GB" dirty="0"/>
            </a:br>
            <a:r>
              <a:rPr lang="en-GB" sz="2500" dirty="0"/>
              <a:t>Traditionally the faculty of </a:t>
            </a:r>
            <a:r>
              <a:rPr lang="en-GB" sz="2500" i="1" dirty="0">
                <a:solidFill>
                  <a:srgbClr val="FF9999"/>
                </a:solidFill>
              </a:rPr>
              <a:t>having </a:t>
            </a:r>
            <a:r>
              <a:rPr lang="en-GB" sz="2500" i="1">
                <a:solidFill>
                  <a:srgbClr val="FF9999"/>
                </a:solidFill>
              </a:rPr>
              <a:t>images </a:t>
            </a:r>
            <a:r>
              <a:rPr lang="en-GB" sz="2500"/>
              <a:t>(but not just </a:t>
            </a:r>
            <a:r>
              <a:rPr lang="en-GB" sz="2500" i="1"/>
              <a:t>visual</a:t>
            </a:r>
            <a:r>
              <a:rPr lang="en-GB" sz="2500"/>
              <a:t>).  Hume </a:t>
            </a:r>
            <a:r>
              <a:rPr lang="en-GB" sz="2500" dirty="0"/>
              <a:t>takes </a:t>
            </a:r>
            <a:r>
              <a:rPr lang="en-GB" sz="2500" i="1"/>
              <a:t>all</a:t>
            </a:r>
            <a:r>
              <a:rPr lang="en-GB" sz="2500"/>
              <a:t> of our </a:t>
            </a:r>
            <a:r>
              <a:rPr lang="en-GB" sz="2500" dirty="0"/>
              <a:t>ideas to be </a:t>
            </a:r>
            <a:r>
              <a:rPr lang="en-GB" sz="2500" i="1"/>
              <a:t>imagistic</a:t>
            </a:r>
            <a:r>
              <a:rPr lang="en-GB" sz="2500"/>
              <a:t> (as copied from sense or feeling); hence this is </a:t>
            </a:r>
            <a:r>
              <a:rPr lang="en-GB" sz="2500" i="1" dirty="0">
                <a:solidFill>
                  <a:srgbClr val="FF9999"/>
                </a:solidFill>
              </a:rPr>
              <a:t>our primary thinking faculty</a:t>
            </a:r>
            <a:r>
              <a:rPr lang="en-GB" sz="2500"/>
              <a:t>.  The imagination can replay </a:t>
            </a:r>
            <a:r>
              <a:rPr lang="en-GB" sz="2500" dirty="0"/>
              <a:t>ideas in </a:t>
            </a:r>
            <a:r>
              <a:rPr lang="en-GB" sz="2500"/>
              <a:t>our thinking (often guided by </a:t>
            </a:r>
            <a:r>
              <a:rPr lang="en-GB" sz="2500" i="1">
                <a:solidFill>
                  <a:srgbClr val="FF7C80"/>
                </a:solidFill>
              </a:rPr>
              <a:t>associative relations</a:t>
            </a:r>
            <a:r>
              <a:rPr lang="en-GB" sz="2500"/>
              <a:t>), but can also </a:t>
            </a:r>
            <a:r>
              <a:rPr lang="en-GB" sz="2500" i="1">
                <a:solidFill>
                  <a:srgbClr val="FF9999"/>
                </a:solidFill>
              </a:rPr>
              <a:t>transpose</a:t>
            </a:r>
            <a:r>
              <a:rPr lang="en-GB" sz="2500" i="1" dirty="0">
                <a:solidFill>
                  <a:srgbClr val="FF9999"/>
                </a:solidFill>
              </a:rPr>
              <a:t>, combine and </a:t>
            </a:r>
            <a:r>
              <a:rPr lang="en-GB" sz="2500" i="1">
                <a:solidFill>
                  <a:srgbClr val="FF9999"/>
                </a:solidFill>
              </a:rPr>
              <a:t>mix</a:t>
            </a:r>
            <a:r>
              <a:rPr lang="en-GB" sz="2500">
                <a:solidFill>
                  <a:srgbClr val="FF9999"/>
                </a:solidFill>
              </a:rPr>
              <a:t> </a:t>
            </a:r>
            <a:r>
              <a:rPr lang="en-GB" sz="2500"/>
              <a:t>them.</a:t>
            </a:r>
            <a:endParaRPr lang="en-GB" sz="2500" dirty="0"/>
          </a:p>
          <a:p>
            <a:pPr>
              <a:spcBef>
                <a:spcPts val="1800"/>
              </a:spcBef>
            </a:pPr>
            <a:r>
              <a:rPr lang="en-GB" i="1" dirty="0"/>
              <a:t>Memory</a:t>
            </a:r>
            <a:r>
              <a:rPr lang="en-GB" dirty="0"/>
              <a:t>	</a:t>
            </a:r>
            <a:br>
              <a:rPr lang="en-GB" dirty="0"/>
            </a:br>
            <a:r>
              <a:rPr lang="en-GB" sz="2500" i="1" dirty="0">
                <a:solidFill>
                  <a:srgbClr val="FF9999"/>
                </a:solidFill>
              </a:rPr>
              <a:t>Replays ideas </a:t>
            </a:r>
            <a:r>
              <a:rPr lang="en-GB" sz="2500" dirty="0"/>
              <a:t>in their original order (lacking the freedom of the imagination), and </a:t>
            </a:r>
            <a:r>
              <a:rPr lang="en-GB" sz="2500" i="1" dirty="0">
                <a:solidFill>
                  <a:srgbClr val="FF9999"/>
                </a:solidFill>
              </a:rPr>
              <a:t>with great vivacity</a:t>
            </a:r>
            <a:r>
              <a:rPr lang="en-GB" sz="2500" dirty="0"/>
              <a:t>, almost like that of an impression.  Thus Hume often refers to “impressions of the </a:t>
            </a:r>
            <a:r>
              <a:rPr lang="en-GB" sz="2500"/>
              <a:t>memory”, and sometimes describes ideas in the imagination as copies of these </a:t>
            </a:r>
            <a:r>
              <a:rPr lang="en-GB" sz="2500" dirty="0"/>
              <a:t>(</a:t>
            </a:r>
            <a:r>
              <a:rPr lang="en-GB" sz="2500"/>
              <a:t>as at </a:t>
            </a:r>
            <a:r>
              <a:rPr lang="en-GB" sz="2500" i="1"/>
              <a:t>T</a:t>
            </a:r>
            <a:r>
              <a:rPr lang="en-GB" sz="2500"/>
              <a:t> </a:t>
            </a:r>
            <a:r>
              <a:rPr lang="en-GB" sz="2500" dirty="0"/>
              <a:t>1.3.9.7, and note the title of </a:t>
            </a:r>
            <a:r>
              <a:rPr lang="en-GB" sz="2500" i="1" dirty="0"/>
              <a:t>T</a:t>
            </a:r>
            <a:r>
              <a:rPr lang="en-GB" sz="2500" dirty="0"/>
              <a:t> </a:t>
            </a:r>
            <a:r>
              <a:rPr lang="en-GB" sz="2500"/>
              <a:t>1.3.5).  </a:t>
            </a:r>
            <a:r>
              <a:rPr lang="en-GB" sz="2500" i="1"/>
              <a:t>Thinking about memories</a:t>
            </a:r>
            <a:r>
              <a:rPr lang="en-GB" sz="2500"/>
              <a:t> thus takes place in the imagination.</a:t>
            </a:r>
            <a:endParaRPr lang="en-GB" sz="2500" dirty="0"/>
          </a:p>
        </p:txBody>
      </p:sp>
    </p:spTree>
    <p:extLst>
      <p:ext uri="{BB962C8B-B14F-4D97-AF65-F5344CB8AC3E}">
        <p14:creationId xmlns:p14="http://schemas.microsoft.com/office/powerpoint/2010/main" val="1612995835"/>
      </p:ext>
    </p:extLst>
  </p:cSld>
  <p:clrMapOvr>
    <a:masterClrMapping/>
  </p:clrMapOvr>
  <p:transition spd="med">
    <p:cove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9EC8C-3001-41E1-BE09-B305B8B1218D}" type="slidenum">
              <a:rPr lang="en-US"/>
              <a:pPr/>
              <a:t>81</a:t>
            </a:fld>
            <a:endParaRPr lang="en-US"/>
          </a:p>
        </p:txBody>
      </p:sp>
      <p:sp>
        <p:nvSpPr>
          <p:cNvPr id="875522" name="Rectangle 2"/>
          <p:cNvSpPr>
            <a:spLocks noGrp="1" noChangeArrowheads="1"/>
          </p:cNvSpPr>
          <p:nvPr>
            <p:ph type="title"/>
          </p:nvPr>
        </p:nvSpPr>
        <p:spPr>
          <a:xfrm>
            <a:off x="457200" y="188640"/>
            <a:ext cx="8229600" cy="1386991"/>
          </a:xfrm>
        </p:spPr>
        <p:txBody>
          <a:bodyPr/>
          <a:lstStyle/>
          <a:p>
            <a:r>
              <a:rPr lang="en-GB" dirty="0"/>
              <a:t>Reason and Will:</a:t>
            </a:r>
            <a:br>
              <a:rPr lang="en-GB" dirty="0"/>
            </a:br>
            <a:r>
              <a:rPr lang="en-GB" dirty="0"/>
              <a:t>The Traditional Major Division</a:t>
            </a:r>
          </a:p>
        </p:txBody>
      </p:sp>
      <p:sp>
        <p:nvSpPr>
          <p:cNvPr id="875523" name="Rectangle 3"/>
          <p:cNvSpPr>
            <a:spLocks noGrp="1" noChangeArrowheads="1"/>
          </p:cNvSpPr>
          <p:nvPr>
            <p:ph type="body" idx="1"/>
          </p:nvPr>
        </p:nvSpPr>
        <p:spPr>
          <a:xfrm>
            <a:off x="575556" y="1772816"/>
            <a:ext cx="8316924" cy="4860540"/>
          </a:xfrm>
        </p:spPr>
        <p:txBody>
          <a:bodyPr/>
          <a:lstStyle/>
          <a:p>
            <a:r>
              <a:rPr lang="en-GB" sz="3000" i="1" dirty="0"/>
              <a:t>Reason </a:t>
            </a:r>
            <a:r>
              <a:rPr lang="en-GB" sz="3000" dirty="0"/>
              <a:t>(or </a:t>
            </a:r>
            <a:r>
              <a:rPr lang="en-GB" sz="3000" i="1" dirty="0"/>
              <a:t>the Understanding</a:t>
            </a:r>
            <a:r>
              <a:rPr lang="en-GB" sz="3000" dirty="0"/>
              <a:t>)</a:t>
            </a:r>
            <a:br>
              <a:rPr lang="en-GB" sz="3000" i="1" dirty="0"/>
            </a:br>
            <a:r>
              <a:rPr lang="en-GB" sz="2800" dirty="0"/>
              <a:t>Traditionally the overall </a:t>
            </a:r>
            <a:r>
              <a:rPr lang="en-GB" sz="2800" i="1" u="sng" dirty="0">
                <a:solidFill>
                  <a:srgbClr val="FF9999"/>
                </a:solidFill>
              </a:rPr>
              <a:t>cognitive</a:t>
            </a:r>
            <a:r>
              <a:rPr lang="en-GB" sz="2800" dirty="0"/>
              <a:t> faculty: discovers and judges truth and falsehood.</a:t>
            </a:r>
          </a:p>
          <a:p>
            <a:pPr>
              <a:spcBef>
                <a:spcPts val="1800"/>
              </a:spcBef>
            </a:pPr>
            <a:r>
              <a:rPr lang="en-GB" sz="3000" i="1" dirty="0"/>
              <a:t>The Will</a:t>
            </a:r>
            <a:br>
              <a:rPr lang="en-GB" sz="3000" dirty="0"/>
            </a:br>
            <a:r>
              <a:rPr lang="en-GB" sz="2800" dirty="0"/>
              <a:t>Traditionally the </a:t>
            </a:r>
            <a:r>
              <a:rPr lang="en-GB" sz="2800" i="1" u="sng" dirty="0" err="1">
                <a:solidFill>
                  <a:srgbClr val="FF9999"/>
                </a:solidFill>
              </a:rPr>
              <a:t>conative</a:t>
            </a:r>
            <a:r>
              <a:rPr lang="en-GB" sz="2800" dirty="0"/>
              <a:t> faculty: forms intentions in response to desires and passions.</a:t>
            </a:r>
            <a:r>
              <a:rPr lang="en-US" sz="2800" dirty="0"/>
              <a:t>  </a:t>
            </a:r>
            <a:endParaRPr lang="en-GB" sz="2800" dirty="0"/>
          </a:p>
          <a:p>
            <a:pPr>
              <a:spcBef>
                <a:spcPts val="1800"/>
              </a:spcBef>
              <a:buNone/>
            </a:pPr>
            <a:r>
              <a:rPr lang="en-GB" sz="2800" i="1" dirty="0"/>
              <a:t>	</a:t>
            </a:r>
            <a:r>
              <a:rPr lang="en-GB" sz="2600" i="1" dirty="0"/>
              <a:t>Hume only rarely refers to the will as a faculty, </a:t>
            </a:r>
            <a:r>
              <a:rPr lang="en-GB" sz="2600" i="1"/>
              <a:t>and his </a:t>
            </a:r>
            <a:r>
              <a:rPr lang="en-GB" sz="2600" i="1" dirty="0"/>
              <a:t>view </a:t>
            </a:r>
            <a:r>
              <a:rPr lang="en-GB" sz="2600" i="1"/>
              <a:t>of reason, as we’ll see later, </a:t>
            </a:r>
            <a:r>
              <a:rPr lang="en-GB" sz="2600" i="1" dirty="0"/>
              <a:t>is complicated by his treating all of our reasoning as taking place – through imagistic ideas – within “the imagination”.</a:t>
            </a:r>
          </a:p>
        </p:txBody>
      </p:sp>
    </p:spTree>
    <p:extLst>
      <p:ext uri="{BB962C8B-B14F-4D97-AF65-F5344CB8AC3E}">
        <p14:creationId xmlns:p14="http://schemas.microsoft.com/office/powerpoint/2010/main" val="4236779273"/>
      </p:ext>
    </p:extLst>
  </p:cSld>
  <p:clrMapOvr>
    <a:masterClrMapping/>
  </p:clrMapOvr>
  <p:transition spd="med">
    <p:cove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2D53CCA-8381-462D-93B2-83AF7F39ADFD}" type="slidenum">
              <a:rPr lang="en-US"/>
              <a:pPr/>
              <a:t>82</a:t>
            </a:fld>
            <a:endParaRPr lang="en-US"/>
          </a:p>
        </p:txBody>
      </p:sp>
      <p:sp>
        <p:nvSpPr>
          <p:cNvPr id="879618" name="Rectangle 2"/>
          <p:cNvSpPr>
            <a:spLocks noGrp="1" noChangeArrowheads="1"/>
          </p:cNvSpPr>
          <p:nvPr>
            <p:ph type="title"/>
          </p:nvPr>
        </p:nvSpPr>
        <p:spPr>
          <a:xfrm>
            <a:off x="457200" y="277813"/>
            <a:ext cx="8229600" cy="882935"/>
          </a:xfrm>
        </p:spPr>
        <p:txBody>
          <a:bodyPr/>
          <a:lstStyle/>
          <a:p>
            <a:r>
              <a:rPr lang="en-GB" sz="4000"/>
              <a:t>Distinguishing Between Faculties</a:t>
            </a:r>
          </a:p>
        </p:txBody>
      </p:sp>
      <p:sp>
        <p:nvSpPr>
          <p:cNvPr id="879619" name="Rectangle 3"/>
          <p:cNvSpPr>
            <a:spLocks noGrp="1" noChangeArrowheads="1"/>
          </p:cNvSpPr>
          <p:nvPr>
            <p:ph type="body" idx="1"/>
          </p:nvPr>
        </p:nvSpPr>
        <p:spPr>
          <a:xfrm>
            <a:off x="482860" y="1520788"/>
            <a:ext cx="8229600" cy="4968912"/>
          </a:xfrm>
        </p:spPr>
        <p:txBody>
          <a:bodyPr/>
          <a:lstStyle/>
          <a:p>
            <a:r>
              <a:rPr lang="en-GB" sz="2800" dirty="0"/>
              <a:t>imagination/reason (</a:t>
            </a:r>
            <a:r>
              <a:rPr lang="en-GB" sz="2800" i="1" dirty="0"/>
              <a:t>T</a:t>
            </a:r>
            <a:r>
              <a:rPr lang="en-GB" sz="2800" dirty="0"/>
              <a:t> 1.4.2.2); imagination/ memory (</a:t>
            </a:r>
            <a:r>
              <a:rPr lang="en-GB" sz="2800" i="1" dirty="0"/>
              <a:t>T</a:t>
            </a:r>
            <a:r>
              <a:rPr lang="en-GB" sz="2800" dirty="0"/>
              <a:t> 1.3.5); imagination/the senses (</a:t>
            </a:r>
            <a:r>
              <a:rPr lang="en-GB" sz="2800" i="1" dirty="0"/>
              <a:t>T</a:t>
            </a:r>
            <a:r>
              <a:rPr lang="en-GB" sz="2800" dirty="0"/>
              <a:t> 1.4.2.2); imagination/passions (</a:t>
            </a:r>
            <a:r>
              <a:rPr lang="en-GB" sz="2800" i="1" dirty="0"/>
              <a:t>T</a:t>
            </a:r>
            <a:r>
              <a:rPr lang="en-GB" sz="2800" dirty="0"/>
              <a:t> 2.2.2.16).</a:t>
            </a:r>
          </a:p>
          <a:p>
            <a:pPr>
              <a:spcBef>
                <a:spcPts val="1200"/>
              </a:spcBef>
            </a:pPr>
            <a:r>
              <a:rPr lang="en-GB" sz="2800" dirty="0"/>
              <a:t>reason/memory (</a:t>
            </a:r>
            <a:r>
              <a:rPr lang="en-GB" sz="2800" i="1" dirty="0"/>
              <a:t>T</a:t>
            </a:r>
            <a:r>
              <a:rPr lang="en-GB" sz="2800" dirty="0"/>
              <a:t> 3.3.4.13); reason/the senses (</a:t>
            </a:r>
            <a:r>
              <a:rPr lang="en-GB" sz="2800" i="1" dirty="0"/>
              <a:t>T</a:t>
            </a:r>
            <a:r>
              <a:rPr lang="en-GB" sz="2800" dirty="0"/>
              <a:t> 1.4.2.2); reason/the will (</a:t>
            </a:r>
            <a:r>
              <a:rPr lang="en-GB" sz="2800" i="1" dirty="0"/>
              <a:t>T</a:t>
            </a:r>
            <a:r>
              <a:rPr lang="en-GB" sz="2800" dirty="0"/>
              <a:t> 2.3.3.4).</a:t>
            </a:r>
          </a:p>
          <a:p>
            <a:pPr>
              <a:spcBef>
                <a:spcPts val="1200"/>
              </a:spcBef>
            </a:pPr>
            <a:r>
              <a:rPr lang="en-GB" sz="2800" dirty="0"/>
              <a:t>memory/the senses (</a:t>
            </a:r>
            <a:r>
              <a:rPr lang="en-GB" sz="2800" i="1" dirty="0"/>
              <a:t>T</a:t>
            </a:r>
            <a:r>
              <a:rPr lang="en-GB" sz="2800" dirty="0"/>
              <a:t> 1.1.2.1)</a:t>
            </a:r>
            <a:r>
              <a:rPr lang="en-GB" sz="2800" i="1" dirty="0"/>
              <a:t>.</a:t>
            </a:r>
            <a:endParaRPr lang="en-US" sz="2800" dirty="0"/>
          </a:p>
          <a:p>
            <a:pPr>
              <a:spcBef>
                <a:spcPts val="1200"/>
              </a:spcBef>
            </a:pPr>
            <a:r>
              <a:rPr lang="en-US" sz="2800" dirty="0"/>
              <a:t>Hume </a:t>
            </a:r>
            <a:r>
              <a:rPr lang="en-US" sz="2800" i="1" dirty="0"/>
              <a:t>never</a:t>
            </a:r>
            <a:r>
              <a:rPr lang="en-US" sz="2800" dirty="0"/>
              <a:t> distinguishes between “reason” and “the understanding”, or between either of these and “the judgment”.  And he insists that our “intellectual faculty” is undivided </a:t>
            </a:r>
            <a:r>
              <a:rPr lang="en-US" sz="2800" i="1" dirty="0"/>
              <a:t>(T</a:t>
            </a:r>
            <a:r>
              <a:rPr lang="en-US" sz="2800" dirty="0"/>
              <a:t> 1.3.7.5 n.20</a:t>
            </a:r>
            <a:r>
              <a:rPr lang="en-US" sz="2800" i="1" dirty="0"/>
              <a:t>).</a:t>
            </a:r>
            <a:endParaRPr lang="en-GB" sz="2800" i="1" dirty="0"/>
          </a:p>
        </p:txBody>
      </p:sp>
    </p:spTree>
    <p:extLst>
      <p:ext uri="{BB962C8B-B14F-4D97-AF65-F5344CB8AC3E}">
        <p14:creationId xmlns:p14="http://schemas.microsoft.com/office/powerpoint/2010/main" val="1980910880"/>
      </p:ext>
    </p:extLst>
  </p:cSld>
  <p:clrMapOvr>
    <a:masterClrMapping/>
  </p:clrMapOvr>
  <p:transition spd="med">
    <p:cove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11B7621-B23A-4A47-A507-EB09A8EF9D93}" type="slidenum">
              <a:rPr lang="en-US"/>
              <a:pPr/>
              <a:t>83</a:t>
            </a:fld>
            <a:endParaRPr lang="en-US"/>
          </a:p>
        </p:txBody>
      </p:sp>
      <p:sp>
        <p:nvSpPr>
          <p:cNvPr id="878594" name="Rectangle 2"/>
          <p:cNvSpPr>
            <a:spLocks noGrp="1" noChangeArrowheads="1"/>
          </p:cNvSpPr>
          <p:nvPr>
            <p:ph type="title"/>
          </p:nvPr>
        </p:nvSpPr>
        <p:spPr>
          <a:xfrm>
            <a:off x="0" y="277813"/>
            <a:ext cx="9144000" cy="846931"/>
          </a:xfrm>
        </p:spPr>
        <p:txBody>
          <a:bodyPr/>
          <a:lstStyle/>
          <a:p>
            <a:r>
              <a:rPr lang="en-GB" sz="4000" dirty="0"/>
              <a:t>Hume on Reason and Understanding</a:t>
            </a:r>
          </a:p>
        </p:txBody>
      </p:sp>
      <p:sp>
        <p:nvSpPr>
          <p:cNvPr id="878595" name="Rectangle 3"/>
          <p:cNvSpPr>
            <a:spLocks noGrp="1" noChangeArrowheads="1"/>
          </p:cNvSpPr>
          <p:nvPr>
            <p:ph type="body" idx="1"/>
          </p:nvPr>
        </p:nvSpPr>
        <p:spPr>
          <a:xfrm>
            <a:off x="250825" y="1340768"/>
            <a:ext cx="8461375" cy="5292588"/>
          </a:xfrm>
        </p:spPr>
        <p:txBody>
          <a:bodyPr/>
          <a:lstStyle/>
          <a:p>
            <a:r>
              <a:rPr lang="en-GB" sz="3000" dirty="0"/>
              <a:t>Hume, </a:t>
            </a:r>
            <a:r>
              <a:rPr lang="en-GB" sz="3000"/>
              <a:t>like many other philosophers, uses the terms “reason” and </a:t>
            </a:r>
            <a:r>
              <a:rPr lang="en-GB" sz="3000" dirty="0"/>
              <a:t>“the understanding</a:t>
            </a:r>
            <a:r>
              <a:rPr lang="en-GB" sz="3000"/>
              <a:t>” interchangeably dozens </a:t>
            </a:r>
            <a:r>
              <a:rPr lang="en-GB" sz="3000" dirty="0"/>
              <a:t>of times, for example:</a:t>
            </a:r>
          </a:p>
          <a:p>
            <a:pPr lvl="1">
              <a:buFontTx/>
              <a:buNone/>
            </a:pPr>
            <a:r>
              <a:rPr lang="en-GB" dirty="0"/>
              <a:t>	</a:t>
            </a:r>
            <a:r>
              <a:rPr lang="en-GB" sz="2500" dirty="0"/>
              <a:t>“When the mind [makes an inductive inference] it is not </a:t>
            </a:r>
            <a:r>
              <a:rPr lang="en-GB" sz="2500" dirty="0" err="1"/>
              <a:t>determin’d</a:t>
            </a:r>
            <a:r>
              <a:rPr lang="en-GB" sz="2500" dirty="0"/>
              <a:t> by </a:t>
            </a:r>
            <a:r>
              <a:rPr lang="en-GB" sz="2500" i="1" dirty="0">
                <a:solidFill>
                  <a:srgbClr val="FF7C80"/>
                </a:solidFill>
              </a:rPr>
              <a:t>reason</a:t>
            </a:r>
            <a:r>
              <a:rPr lang="en-GB" sz="2500" dirty="0"/>
              <a:t>, but by certain principles, which associate together the ideas of these objects, and unite them in </a:t>
            </a:r>
            <a:r>
              <a:rPr lang="en-GB" sz="2500" i="1" dirty="0">
                <a:solidFill>
                  <a:srgbClr val="FF7C80"/>
                </a:solidFill>
              </a:rPr>
              <a:t>the imagination</a:t>
            </a:r>
            <a:r>
              <a:rPr lang="en-GB" sz="2500" dirty="0"/>
              <a:t>.  Had ideas no more union in </a:t>
            </a:r>
            <a:r>
              <a:rPr lang="en-GB" sz="2500" i="1" dirty="0">
                <a:solidFill>
                  <a:srgbClr val="FF7C80"/>
                </a:solidFill>
              </a:rPr>
              <a:t>the fancy</a:t>
            </a:r>
            <a:r>
              <a:rPr lang="en-GB" sz="2500" dirty="0">
                <a:solidFill>
                  <a:srgbClr val="FF7C80"/>
                </a:solidFill>
              </a:rPr>
              <a:t> </a:t>
            </a:r>
            <a:r>
              <a:rPr lang="en-GB" sz="2500" dirty="0"/>
              <a:t>than objects seem to have to </a:t>
            </a:r>
            <a:r>
              <a:rPr lang="en-GB" sz="2500" i="1" dirty="0">
                <a:solidFill>
                  <a:srgbClr val="FF7C80"/>
                </a:solidFill>
              </a:rPr>
              <a:t>the understanding</a:t>
            </a:r>
            <a:r>
              <a:rPr lang="en-GB" sz="2500" dirty="0"/>
              <a:t>, …”  (</a:t>
            </a:r>
            <a:r>
              <a:rPr lang="en-GB" sz="2500" i="1" dirty="0"/>
              <a:t>T 1.3.6.12</a:t>
            </a:r>
            <a:r>
              <a:rPr lang="en-GB" sz="2500" dirty="0"/>
              <a:t>)</a:t>
            </a:r>
            <a:endParaRPr lang="en-US" sz="2500" dirty="0"/>
          </a:p>
          <a:p>
            <a:pPr lvl="1">
              <a:spcBef>
                <a:spcPts val="1200"/>
              </a:spcBef>
            </a:pPr>
            <a:r>
              <a:rPr lang="en-GB" sz="2500" dirty="0"/>
              <a:t>Other examples are at </a:t>
            </a:r>
            <a:r>
              <a:rPr lang="en-GB" sz="2500" i="1" dirty="0"/>
              <a:t>T</a:t>
            </a:r>
            <a:r>
              <a:rPr lang="en-GB" sz="2500" dirty="0"/>
              <a:t> 1.3.6.4, 1.3.13.12, 1.4.1.1 &amp; 12, 1.4.2.14, 46, &amp; 57, 1.4.7.7, 2.3.3.2-6, 3.1.1.16-18 &amp; 26; also compare 2.2.7.6 n. with 1.3.9.19 n.</a:t>
            </a:r>
          </a:p>
        </p:txBody>
      </p:sp>
    </p:spTree>
    <p:extLst>
      <p:ext uri="{BB962C8B-B14F-4D97-AF65-F5344CB8AC3E}">
        <p14:creationId xmlns:p14="http://schemas.microsoft.com/office/powerpoint/2010/main" val="244497179"/>
      </p:ext>
    </p:extLst>
  </p:cSld>
  <p:clrMapOvr>
    <a:masterClrMapping/>
  </p:clrMapOvr>
  <p:transition spd="med">
    <p:cove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4E9C642-D493-40D3-B8CA-4D6F0B73F4D9}" type="slidenum">
              <a:rPr lang="en-US"/>
              <a:pPr/>
              <a:t>84</a:t>
            </a:fld>
            <a:endParaRPr lang="en-US"/>
          </a:p>
        </p:txBody>
      </p:sp>
      <p:sp>
        <p:nvSpPr>
          <p:cNvPr id="877570" name="Rectangle 2"/>
          <p:cNvSpPr>
            <a:spLocks noGrp="1" noChangeArrowheads="1"/>
          </p:cNvSpPr>
          <p:nvPr>
            <p:ph type="title"/>
          </p:nvPr>
        </p:nvSpPr>
        <p:spPr>
          <a:xfrm>
            <a:off x="457200" y="277813"/>
            <a:ext cx="8229600" cy="918939"/>
          </a:xfrm>
        </p:spPr>
        <p:txBody>
          <a:bodyPr/>
          <a:lstStyle/>
          <a:p>
            <a:r>
              <a:rPr lang="en-GB" dirty="0"/>
              <a:t>Hume on Reason as Cognition</a:t>
            </a:r>
          </a:p>
        </p:txBody>
      </p:sp>
      <p:sp>
        <p:nvSpPr>
          <p:cNvPr id="877571" name="Rectangle 3"/>
          <p:cNvSpPr>
            <a:spLocks noGrp="1" noChangeArrowheads="1"/>
          </p:cNvSpPr>
          <p:nvPr>
            <p:ph type="body" idx="1"/>
          </p:nvPr>
        </p:nvSpPr>
        <p:spPr>
          <a:xfrm>
            <a:off x="683568" y="1376772"/>
            <a:ext cx="8209607" cy="5184366"/>
          </a:xfrm>
        </p:spPr>
        <p:txBody>
          <a:bodyPr/>
          <a:lstStyle/>
          <a:p>
            <a:r>
              <a:rPr lang="en-GB" sz="2600" dirty="0"/>
              <a:t>“Reason is the discovery of truth or </a:t>
            </a:r>
            <a:r>
              <a:rPr lang="en-GB" sz="2600" dirty="0" err="1"/>
              <a:t>falshood</a:t>
            </a:r>
            <a:r>
              <a:rPr lang="en-GB" sz="2600" dirty="0"/>
              <a:t>.”  (</a:t>
            </a:r>
            <a:r>
              <a:rPr lang="en-GB" sz="2600" i="1" dirty="0"/>
              <a:t>T</a:t>
            </a:r>
            <a:r>
              <a:rPr lang="en-GB" sz="2600" dirty="0"/>
              <a:t> 3.1.1.9)</a:t>
            </a:r>
          </a:p>
          <a:p>
            <a:r>
              <a:rPr lang="en-GB" sz="2600" dirty="0"/>
              <a:t>“That Faculty, by which we discern Truth and </a:t>
            </a:r>
            <a:r>
              <a:rPr lang="en-GB" sz="2600" dirty="0" err="1"/>
              <a:t>Falshood</a:t>
            </a:r>
            <a:r>
              <a:rPr lang="en-GB" sz="2600" dirty="0"/>
              <a:t> … the Understanding”</a:t>
            </a:r>
            <a:br>
              <a:rPr lang="en-GB" sz="2600" dirty="0"/>
            </a:br>
            <a:r>
              <a:rPr lang="en-GB" sz="2600" dirty="0"/>
              <a:t>(</a:t>
            </a:r>
            <a:r>
              <a:rPr lang="en-GB" sz="2600" i="1" dirty="0"/>
              <a:t>E</a:t>
            </a:r>
            <a:r>
              <a:rPr lang="en-GB" sz="2600" dirty="0"/>
              <a:t> 1.14, note in 1748/1750 editions)</a:t>
            </a:r>
            <a:r>
              <a:rPr lang="en-US" sz="2600" dirty="0"/>
              <a:t> </a:t>
            </a:r>
          </a:p>
          <a:p>
            <a:r>
              <a:rPr lang="en-US" sz="2600" dirty="0"/>
              <a:t>“</a:t>
            </a:r>
            <a:r>
              <a:rPr lang="en-US" sz="2600" i="1" dirty="0"/>
              <a:t>reason</a:t>
            </a:r>
            <a:r>
              <a:rPr lang="en-US" sz="2600" dirty="0"/>
              <a:t> … conveys the knowledge of truth and falsehood” (</a:t>
            </a:r>
            <a:r>
              <a:rPr lang="en-US" sz="2600" i="1" dirty="0"/>
              <a:t>M App </a:t>
            </a:r>
            <a:r>
              <a:rPr lang="en-US" sz="2600" dirty="0"/>
              <a:t>1.21)</a:t>
            </a:r>
            <a:endParaRPr lang="en-GB" sz="2600" dirty="0"/>
          </a:p>
          <a:p>
            <a:r>
              <a:rPr lang="en-GB" sz="2600" dirty="0"/>
              <a:t>“… reason, in a strict sense, as meaning the judgment of truth and falsehood …”  (</a:t>
            </a:r>
            <a:r>
              <a:rPr lang="en-GB" sz="2600" i="1" dirty="0"/>
              <a:t>DOP</a:t>
            </a:r>
            <a:r>
              <a:rPr lang="en-GB" sz="2600" dirty="0"/>
              <a:t> 5.1)</a:t>
            </a:r>
          </a:p>
          <a:p>
            <a:r>
              <a:rPr lang="en-GB" sz="2600" dirty="0"/>
              <a:t>See also </a:t>
            </a:r>
            <a:r>
              <a:rPr lang="en-GB" sz="2600" i="1" dirty="0"/>
              <a:t>T</a:t>
            </a:r>
            <a:r>
              <a:rPr lang="en-GB" sz="2600" dirty="0"/>
              <a:t> 2.3.3.3, 2.3.3.5‑6, 2.3.3.8, 2.3.10.6, 3.1.1.4, 3.1.1.19 n. 69, 3.1.1.25‑27, 3.2.2.20, </a:t>
            </a:r>
            <a:r>
              <a:rPr lang="en-GB" sz="2600" i="1" dirty="0"/>
              <a:t>M</a:t>
            </a:r>
            <a:r>
              <a:rPr lang="en-GB" sz="2600" dirty="0"/>
              <a:t> 1.7, </a:t>
            </a:r>
            <a:r>
              <a:rPr lang="en-GB" sz="2600" i="1" dirty="0"/>
              <a:t>M App</a:t>
            </a:r>
            <a:r>
              <a:rPr lang="en-GB" sz="2600" dirty="0"/>
              <a:t> 1.6.</a:t>
            </a:r>
            <a:r>
              <a:rPr lang="en-US" sz="2600" dirty="0"/>
              <a:t> </a:t>
            </a:r>
            <a:endParaRPr lang="en-GB" sz="2600" dirty="0"/>
          </a:p>
          <a:p>
            <a:endParaRPr lang="en-GB" sz="2600" dirty="0"/>
          </a:p>
        </p:txBody>
      </p:sp>
    </p:spTree>
    <p:extLst>
      <p:ext uri="{BB962C8B-B14F-4D97-AF65-F5344CB8AC3E}">
        <p14:creationId xmlns:p14="http://schemas.microsoft.com/office/powerpoint/2010/main" val="2124548720"/>
      </p:ext>
    </p:extLst>
  </p:cSld>
  <p:clrMapOvr>
    <a:masterClrMapping/>
  </p:clrMapOvr>
  <p:transition spd="med">
    <p:cove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3(</a:t>
            </a:r>
            <a:r>
              <a:rPr lang="en-GB" dirty="0"/>
              <a:t>b</a:t>
            </a:r>
            <a:r>
              <a:rPr lang="en-GB"/>
              <a:t>)</a:t>
            </a:r>
            <a:br>
              <a:rPr lang="en-GB" dirty="0"/>
            </a:br>
            <a:br>
              <a:rPr lang="en-GB"/>
            </a:br>
            <a:r>
              <a:rPr lang="en-GB"/>
              <a:t>Conceivability</a:t>
            </a:r>
            <a:br>
              <a:rPr lang="en-GB"/>
            </a:br>
            <a:r>
              <a:rPr lang="en-GB"/>
              <a:t>and</a:t>
            </a:r>
            <a:br>
              <a:rPr lang="en-GB"/>
            </a:br>
            <a:r>
              <a:rPr lang="en-GB"/>
              <a:t>Hume’s Fork</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565578846"/>
      </p:ext>
    </p:extLst>
  </p:cSld>
  <p:clrMapOvr>
    <a:masterClrMapping/>
  </p:clrMapOvr>
  <p:transition spd="med">
    <p:cove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C1C6AA-34E8-43EE-BA17-64BC969F801F}" type="slidenum">
              <a:rPr lang="en-US"/>
              <a:pPr/>
              <a:t>86</a:t>
            </a:fld>
            <a:endParaRPr lang="en-US"/>
          </a:p>
        </p:txBody>
      </p:sp>
      <p:sp>
        <p:nvSpPr>
          <p:cNvPr id="891906" name="Rectangle 2"/>
          <p:cNvSpPr>
            <a:spLocks noGrp="1" noChangeArrowheads="1"/>
          </p:cNvSpPr>
          <p:nvPr>
            <p:ph type="title"/>
          </p:nvPr>
        </p:nvSpPr>
        <p:spPr>
          <a:xfrm>
            <a:off x="457200" y="224644"/>
            <a:ext cx="8229600" cy="774923"/>
          </a:xfrm>
        </p:spPr>
        <p:txBody>
          <a:bodyPr/>
          <a:lstStyle/>
          <a:p>
            <a:r>
              <a:rPr lang="en-GB" dirty="0"/>
              <a:t>Hume’s Conceivability Principle</a:t>
            </a:r>
            <a:endParaRPr lang="en-US" dirty="0"/>
          </a:p>
        </p:txBody>
      </p:sp>
      <p:sp>
        <p:nvSpPr>
          <p:cNvPr id="891907" name="Rectangle 3"/>
          <p:cNvSpPr>
            <a:spLocks noGrp="1" noChangeArrowheads="1"/>
          </p:cNvSpPr>
          <p:nvPr>
            <p:ph type="body" idx="1"/>
          </p:nvPr>
        </p:nvSpPr>
        <p:spPr>
          <a:xfrm>
            <a:off x="395536" y="1232756"/>
            <a:ext cx="8363272" cy="5400600"/>
          </a:xfrm>
        </p:spPr>
        <p:txBody>
          <a:bodyPr/>
          <a:lstStyle/>
          <a:p>
            <a:r>
              <a:rPr lang="en-GB" sz="2800"/>
              <a:t>Hume frequently appeals to what is generally known as his </a:t>
            </a:r>
            <a:r>
              <a:rPr lang="en-GB" sz="2800" i="1" dirty="0"/>
              <a:t>Conceivability Principle</a:t>
            </a:r>
            <a:r>
              <a:rPr lang="en-GB" sz="2800" dirty="0"/>
              <a:t>:</a:t>
            </a:r>
          </a:p>
          <a:p>
            <a:pPr lvl="1">
              <a:spcBef>
                <a:spcPts val="1200"/>
              </a:spcBef>
              <a:buFontTx/>
              <a:buNone/>
            </a:pPr>
            <a:r>
              <a:rPr lang="en-GB" sz="2300" dirty="0"/>
              <a:t>	</a:t>
            </a:r>
            <a:r>
              <a:rPr lang="en-GB" sz="2100" dirty="0"/>
              <a:t>“</a:t>
            </a:r>
            <a:r>
              <a:rPr lang="en-GB" sz="2100" dirty="0" err="1"/>
              <a:t>’Tis</a:t>
            </a:r>
            <a:r>
              <a:rPr lang="en-GB" sz="2100" dirty="0"/>
              <a:t> an </a:t>
            </a:r>
            <a:r>
              <a:rPr lang="en-GB" sz="2100" dirty="0" err="1"/>
              <a:t>establish’d</a:t>
            </a:r>
            <a:r>
              <a:rPr lang="en-GB" sz="2100" dirty="0"/>
              <a:t> maxim in metaphysics, </a:t>
            </a:r>
            <a:r>
              <a:rPr lang="en-GB" sz="2100" i="1" dirty="0"/>
              <a:t>That whatever the mind clearly conceives includes the idea of possible existence</a:t>
            </a:r>
            <a:r>
              <a:rPr lang="en-GB" sz="2100" dirty="0"/>
              <a:t>, or, in other words,</a:t>
            </a:r>
            <a:r>
              <a:rPr lang="en-GB" sz="2100" i="1" dirty="0"/>
              <a:t> that nothing we imagine is absolutely </a:t>
            </a:r>
            <a:r>
              <a:rPr lang="en-GB" sz="2100" i="1"/>
              <a:t>impossible</a:t>
            </a:r>
            <a:r>
              <a:rPr lang="en-GB" sz="2100"/>
              <a:t>.  …”  </a:t>
            </a:r>
            <a:r>
              <a:rPr lang="en-GB" sz="2100" dirty="0"/>
              <a:t>(</a:t>
            </a:r>
            <a:r>
              <a:rPr lang="en-GB" sz="2100" i="1" dirty="0"/>
              <a:t>T</a:t>
            </a:r>
            <a:r>
              <a:rPr lang="en-GB" sz="2100" dirty="0"/>
              <a:t> 1.2.2.8)</a:t>
            </a:r>
          </a:p>
          <a:p>
            <a:pPr lvl="1">
              <a:spcBef>
                <a:spcPts val="1200"/>
              </a:spcBef>
              <a:buFontTx/>
              <a:buNone/>
            </a:pPr>
            <a:r>
              <a:rPr lang="en-GB" sz="2100" dirty="0"/>
              <a:t>	“To form a clear idea of any thing, is an undeniable argument for its possibility, and is alone a refutation of any pretended demonstration against it.”  (</a:t>
            </a:r>
            <a:r>
              <a:rPr lang="en-GB" sz="2100" i="1" dirty="0"/>
              <a:t>T</a:t>
            </a:r>
            <a:r>
              <a:rPr lang="en-GB" sz="2100" dirty="0"/>
              <a:t> 1.3.6.5)</a:t>
            </a:r>
          </a:p>
          <a:p>
            <a:pPr lvl="1">
              <a:spcBef>
                <a:spcPts val="1200"/>
              </a:spcBef>
              <a:buFontTx/>
              <a:buNone/>
            </a:pPr>
            <a:r>
              <a:rPr lang="en-GB" sz="2100" dirty="0"/>
              <a:t>	“whatever we </a:t>
            </a:r>
            <a:r>
              <a:rPr lang="en-GB" sz="2100" i="1" dirty="0"/>
              <a:t>conceive</a:t>
            </a:r>
            <a:r>
              <a:rPr lang="en-GB" sz="2100" dirty="0"/>
              <a:t> is possible, at least in a metaphysical sense: but wherever a demonstration takes place, the contrary is impossible, and implies a contradiction.”  (</a:t>
            </a:r>
            <a:r>
              <a:rPr lang="en-GB" sz="2100" i="1" dirty="0"/>
              <a:t>A</a:t>
            </a:r>
            <a:r>
              <a:rPr lang="en-GB" sz="2100" dirty="0"/>
              <a:t> 11, cf. </a:t>
            </a:r>
            <a:r>
              <a:rPr lang="en-GB" sz="2100" i="1" dirty="0"/>
              <a:t>E</a:t>
            </a:r>
            <a:r>
              <a:rPr lang="en-GB" sz="2100" dirty="0"/>
              <a:t> </a:t>
            </a:r>
            <a:r>
              <a:rPr lang="en-GB" sz="2100"/>
              <a:t>12.28)</a:t>
            </a:r>
          </a:p>
          <a:p>
            <a:pPr lvl="1">
              <a:spcBef>
                <a:spcPts val="1200"/>
              </a:spcBef>
              <a:buFontTx/>
              <a:buNone/>
            </a:pPr>
            <a:r>
              <a:rPr lang="en-GB" sz="2100"/>
              <a:t>	(See also e.g. </a:t>
            </a:r>
            <a:r>
              <a:rPr lang="en-GB" sz="2100" i="1"/>
              <a:t>T</a:t>
            </a:r>
            <a:r>
              <a:rPr lang="en-GB" sz="2100"/>
              <a:t> 1.3.3.3, 1.3.9.10, </a:t>
            </a:r>
            <a:r>
              <a:rPr lang="en-GB" sz="2100" i="1"/>
              <a:t>E</a:t>
            </a:r>
            <a:r>
              <a:rPr lang="en-GB" sz="2100"/>
              <a:t> 4.2, </a:t>
            </a:r>
            <a:r>
              <a:rPr lang="en-GB" sz="2100" i="1"/>
              <a:t>E</a:t>
            </a:r>
            <a:r>
              <a:rPr lang="en-GB" sz="2100"/>
              <a:t> 4.10</a:t>
            </a:r>
            <a:r>
              <a:rPr lang="en-US" sz="2100"/>
              <a:t>, </a:t>
            </a:r>
            <a:r>
              <a:rPr lang="en-US" sz="2100" i="1"/>
              <a:t>E</a:t>
            </a:r>
            <a:r>
              <a:rPr lang="en-US" sz="2100"/>
              <a:t> 4.18.)</a:t>
            </a:r>
            <a:endParaRPr lang="en-US" sz="2100" dirty="0"/>
          </a:p>
        </p:txBody>
      </p:sp>
    </p:spTree>
    <p:extLst>
      <p:ext uri="{BB962C8B-B14F-4D97-AF65-F5344CB8AC3E}">
        <p14:creationId xmlns:p14="http://schemas.microsoft.com/office/powerpoint/2010/main" val="1109825841"/>
      </p:ext>
    </p:extLst>
  </p:cSld>
  <p:clrMapOvr>
    <a:masterClrMapping/>
  </p:clrMapOvr>
  <p:transition spd="med">
    <p:cove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C1C6AA-34E8-43EE-BA17-64BC969F801F}" type="slidenum">
              <a:rPr lang="en-US"/>
              <a:pPr/>
              <a:t>87</a:t>
            </a:fld>
            <a:endParaRPr lang="en-US"/>
          </a:p>
        </p:txBody>
      </p:sp>
      <p:sp>
        <p:nvSpPr>
          <p:cNvPr id="891906" name="Rectangle 2"/>
          <p:cNvSpPr>
            <a:spLocks noGrp="1" noChangeArrowheads="1"/>
          </p:cNvSpPr>
          <p:nvPr>
            <p:ph type="title"/>
          </p:nvPr>
        </p:nvSpPr>
        <p:spPr>
          <a:xfrm>
            <a:off x="215516" y="152636"/>
            <a:ext cx="8712968" cy="774923"/>
          </a:xfrm>
        </p:spPr>
        <p:txBody>
          <a:bodyPr/>
          <a:lstStyle/>
          <a:p>
            <a:r>
              <a:rPr lang="en-GB"/>
              <a:t>Inconceivability and Impossibility</a:t>
            </a:r>
            <a:endParaRPr lang="en-US" dirty="0"/>
          </a:p>
        </p:txBody>
      </p:sp>
      <p:sp>
        <p:nvSpPr>
          <p:cNvPr id="891907" name="Rectangle 3"/>
          <p:cNvSpPr>
            <a:spLocks noGrp="1" noChangeArrowheads="1"/>
          </p:cNvSpPr>
          <p:nvPr>
            <p:ph type="body" idx="1"/>
          </p:nvPr>
        </p:nvSpPr>
        <p:spPr>
          <a:xfrm>
            <a:off x="395536" y="1052736"/>
            <a:ext cx="8363272" cy="5652628"/>
          </a:xfrm>
        </p:spPr>
        <p:txBody>
          <a:bodyPr/>
          <a:lstStyle/>
          <a:p>
            <a:r>
              <a:rPr lang="en-GB" sz="2600"/>
              <a:t>Hume is sometimes thought to accept the so-called the </a:t>
            </a:r>
            <a:r>
              <a:rPr lang="en-GB" sz="2600" i="1"/>
              <a:t>Inconceivability Principle</a:t>
            </a:r>
            <a:r>
              <a:rPr lang="en-GB" sz="2600"/>
              <a:t>, that </a:t>
            </a:r>
            <a:r>
              <a:rPr lang="en-GB" sz="2600" i="1">
                <a:solidFill>
                  <a:srgbClr val="FF7C80"/>
                </a:solidFill>
              </a:rPr>
              <a:t>inconceivability implies impossibility</a:t>
            </a:r>
            <a:r>
              <a:rPr lang="en-GB" sz="2600"/>
              <a:t>.  The best evidence for this is:</a:t>
            </a:r>
          </a:p>
          <a:p>
            <a:pPr lvl="1">
              <a:spcBef>
                <a:spcPts val="1200"/>
              </a:spcBef>
              <a:buFontTx/>
              <a:buNone/>
            </a:pPr>
            <a:r>
              <a:rPr lang="en-GB" sz="2300"/>
              <a:t>	</a:t>
            </a:r>
            <a:r>
              <a:rPr lang="en-GB" sz="2200"/>
              <a:t>“…  </a:t>
            </a:r>
            <a:r>
              <a:rPr lang="en-US" sz="2200"/>
              <a:t>We can form the idea of a golden mountain, and from thence conclude that such a mountain may actually exist. We can form no idea of a mountain without a valley, and therefore regard it as impossible.</a:t>
            </a:r>
            <a:r>
              <a:rPr lang="en-GB" sz="2200"/>
              <a:t>”  (</a:t>
            </a:r>
            <a:r>
              <a:rPr lang="en-GB" sz="2200" i="1"/>
              <a:t>T</a:t>
            </a:r>
            <a:r>
              <a:rPr lang="en-GB" sz="2200"/>
              <a:t> 1.2.2.8)</a:t>
            </a:r>
          </a:p>
          <a:p>
            <a:pPr>
              <a:spcBef>
                <a:spcPts val="1200"/>
              </a:spcBef>
            </a:pPr>
            <a:r>
              <a:rPr lang="en-GB" sz="2600"/>
              <a:t>But this evidence is weak, and he appeals to the Conceivability Principle around 30 times without ever explicitly stating or implying the converse principle.</a:t>
            </a:r>
          </a:p>
          <a:p>
            <a:pPr lvl="1">
              <a:spcBef>
                <a:spcPts val="1200"/>
              </a:spcBef>
            </a:pPr>
            <a:r>
              <a:rPr lang="en-GB" sz="2200"/>
              <a:t>Hume also accepts that animals may have senses that yield ideas inconceivable to us, that there may be a vacuum or objects “specifically different” from our perceptions.  For detailed discussion, see Millican (“Hume’s Fork”, 2017, §5).</a:t>
            </a:r>
            <a:endParaRPr lang="en-GB" sz="2200" dirty="0"/>
          </a:p>
        </p:txBody>
      </p:sp>
    </p:spTree>
    <p:extLst>
      <p:ext uri="{BB962C8B-B14F-4D97-AF65-F5344CB8AC3E}">
        <p14:creationId xmlns:p14="http://schemas.microsoft.com/office/powerpoint/2010/main" val="1343150830"/>
      </p:ext>
    </p:extLst>
  </p:cSld>
  <p:clrMapOvr>
    <a:masterClrMapping/>
  </p:clrMapOvr>
  <p:transition spd="med">
    <p:cove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D866D86-4062-4BBA-84B1-AE14CA2186BA}" type="slidenum">
              <a:rPr lang="en-US"/>
              <a:pPr/>
              <a:t>88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543BE34-0030-4E8C-96EA-6287340287D9}" type="slidenum">
              <a:rPr lang="en-US" sz="1600">
                <a:effectLst>
                  <a:outerShdw blurRad="38100" dist="38100" dir="2700000" algn="tl">
                    <a:srgbClr val="000000"/>
                  </a:outerShdw>
                </a:effectLst>
                <a:ea typeface="ＭＳ Ｐゴシック" charset="-128"/>
              </a:rPr>
              <a:pPr eaLnBrk="1" hangingPunct="1"/>
              <a:t>88</a:t>
            </a:fld>
            <a:endParaRPr lang="en-US" sz="1600">
              <a:effectLst>
                <a:outerShdw blurRad="38100" dist="38100" dir="2700000" algn="tl">
                  <a:srgbClr val="000000"/>
                </a:outerShdw>
              </a:effectLst>
              <a:ea typeface="ＭＳ Ｐゴシック" charset="-128"/>
            </a:endParaRPr>
          </a:p>
        </p:txBody>
      </p:sp>
      <p:sp>
        <p:nvSpPr>
          <p:cNvPr id="447490" name="Rectangle 2"/>
          <p:cNvSpPr>
            <a:spLocks noGrp="1" noChangeArrowheads="1"/>
          </p:cNvSpPr>
          <p:nvPr>
            <p:ph type="title" idx="4294967295"/>
          </p:nvPr>
        </p:nvSpPr>
        <p:spPr>
          <a:xfrm>
            <a:off x="457200" y="277813"/>
            <a:ext cx="8229600" cy="774923"/>
          </a:xfrm>
        </p:spPr>
        <p:txBody>
          <a:bodyPr/>
          <a:lstStyle/>
          <a:p>
            <a:r>
              <a:rPr lang="en-GB" sz="4000" dirty="0"/>
              <a:t>Hume’s Fork: Relations of Ideas ...</a:t>
            </a:r>
          </a:p>
        </p:txBody>
      </p:sp>
      <p:sp>
        <p:nvSpPr>
          <p:cNvPr id="447491" name="Rectangle 3"/>
          <p:cNvSpPr>
            <a:spLocks noGrp="1" noChangeArrowheads="1"/>
          </p:cNvSpPr>
          <p:nvPr>
            <p:ph type="body" idx="4294967295"/>
          </p:nvPr>
        </p:nvSpPr>
        <p:spPr>
          <a:xfrm>
            <a:off x="359532" y="1232756"/>
            <a:ext cx="8327268" cy="5364895"/>
          </a:xfrm>
        </p:spPr>
        <p:txBody>
          <a:bodyPr/>
          <a:lstStyle/>
          <a:p>
            <a:r>
              <a:rPr lang="en-GB" sz="3000"/>
              <a:t>Some propositions – which Hume in the </a:t>
            </a:r>
            <a:r>
              <a:rPr lang="en-GB" sz="3000" i="1"/>
              <a:t>Enquiry</a:t>
            </a:r>
            <a:r>
              <a:rPr lang="en-GB" sz="3000"/>
              <a:t> calls “relations of ideas” – are such that </a:t>
            </a:r>
            <a:r>
              <a:rPr lang="en-GB" sz="3000" i="1">
                <a:solidFill>
                  <a:srgbClr val="FF7C80"/>
                </a:solidFill>
              </a:rPr>
              <a:t>their falsehood is inconceivable</a:t>
            </a:r>
            <a:r>
              <a:rPr lang="en-GB" sz="3000"/>
              <a:t>.</a:t>
            </a:r>
            <a:endParaRPr lang="en-GB" sz="3000" dirty="0"/>
          </a:p>
          <a:p>
            <a:pPr lvl="1">
              <a:spcBef>
                <a:spcPts val="1200"/>
              </a:spcBef>
            </a:pPr>
            <a:r>
              <a:rPr lang="en-GB" sz="2600"/>
              <a:t>The closest modern term is </a:t>
            </a:r>
            <a:r>
              <a:rPr lang="en-GB" sz="2600" i="1" u="sng"/>
              <a:t>analytic propositions</a:t>
            </a:r>
            <a:r>
              <a:rPr lang="en-GB" sz="2600"/>
              <a:t>, </a:t>
            </a:r>
            <a:r>
              <a:rPr lang="en-GB" sz="2600" dirty="0"/>
              <a:t>understood as </a:t>
            </a:r>
            <a:r>
              <a:rPr lang="en-GB" sz="2600" i="1" dirty="0">
                <a:solidFill>
                  <a:srgbClr val="FF7C80"/>
                </a:solidFill>
              </a:rPr>
              <a:t>those whose meaning entails </a:t>
            </a:r>
            <a:r>
              <a:rPr lang="en-GB" sz="2600" i="1">
                <a:solidFill>
                  <a:srgbClr val="FF7C80"/>
                </a:solidFill>
              </a:rPr>
              <a:t>their truth</a:t>
            </a:r>
            <a:r>
              <a:rPr lang="en-GB" sz="2600"/>
              <a:t>.  These </a:t>
            </a:r>
            <a:r>
              <a:rPr lang="en-GB" sz="2600" i="1" u="sng" dirty="0"/>
              <a:t>can be known a priori</a:t>
            </a:r>
            <a:r>
              <a:rPr lang="en-GB" sz="2600" dirty="0">
                <a:solidFill>
                  <a:srgbClr val="FF7C80"/>
                </a:solidFill>
              </a:rPr>
              <a:t> </a:t>
            </a:r>
            <a:r>
              <a:rPr lang="en-GB" sz="2600" dirty="0"/>
              <a:t>– without any dependence on experience or real existence – by inspecting ideas; hence their falsehood is inconceivable and they are </a:t>
            </a:r>
            <a:r>
              <a:rPr lang="en-GB" sz="2600" i="1" u="sng" dirty="0"/>
              <a:t>necessarily true</a:t>
            </a:r>
            <a:r>
              <a:rPr lang="en-GB" sz="2600" dirty="0"/>
              <a:t>.</a:t>
            </a:r>
          </a:p>
          <a:p>
            <a:pPr lvl="1">
              <a:spcBef>
                <a:spcPts val="600"/>
              </a:spcBef>
              <a:buFontTx/>
              <a:buNone/>
            </a:pPr>
            <a:r>
              <a:rPr lang="en-GB" sz="2600" dirty="0"/>
              <a:t>	e.g.	Pythagoras’ Theorem.  (</a:t>
            </a:r>
            <a:r>
              <a:rPr lang="en-GB" sz="2600" i="1" dirty="0"/>
              <a:t>E</a:t>
            </a:r>
            <a:r>
              <a:rPr lang="en-GB" sz="2600" dirty="0"/>
              <a:t> 4.1)</a:t>
            </a:r>
          </a:p>
          <a:p>
            <a:pPr lvl="1">
              <a:spcBef>
                <a:spcPct val="5000"/>
              </a:spcBef>
              <a:buFontTx/>
              <a:buNone/>
            </a:pPr>
            <a:r>
              <a:rPr lang="en-GB" sz="2600" dirty="0"/>
              <a:t>			3 </a:t>
            </a:r>
            <a:r>
              <a:rPr lang="en-US" sz="2600" dirty="0">
                <a:cs typeface="Arial" charset="0"/>
              </a:rPr>
              <a:t>× 5 = ½ × 30.  (</a:t>
            </a:r>
            <a:r>
              <a:rPr lang="en-US" sz="2600" i="1" dirty="0">
                <a:cs typeface="Arial" charset="0"/>
              </a:rPr>
              <a:t>E</a:t>
            </a:r>
            <a:r>
              <a:rPr lang="en-US" sz="2600" dirty="0">
                <a:cs typeface="Arial" charset="0"/>
              </a:rPr>
              <a:t> 4.1)</a:t>
            </a:r>
          </a:p>
          <a:p>
            <a:pPr lvl="1">
              <a:spcBef>
                <a:spcPct val="5000"/>
              </a:spcBef>
              <a:buFontTx/>
              <a:buNone/>
            </a:pPr>
            <a:r>
              <a:rPr lang="en-US" sz="2600" dirty="0">
                <a:cs typeface="Arial" charset="0"/>
              </a:rPr>
              <a:t> 			All bachelors are unmarried.</a:t>
            </a:r>
          </a:p>
        </p:txBody>
      </p:sp>
    </p:spTree>
    <p:extLst>
      <p:ext uri="{BB962C8B-B14F-4D97-AF65-F5344CB8AC3E}">
        <p14:creationId xmlns:p14="http://schemas.microsoft.com/office/powerpoint/2010/main" val="2620258487"/>
      </p:ext>
    </p:extLst>
  </p:cSld>
  <p:clrMapOvr>
    <a:masterClrMapping/>
  </p:clrMapOvr>
  <p:transition spd="med">
    <p:cove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89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89</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457200" y="277813"/>
            <a:ext cx="8229600" cy="882935"/>
          </a:xfrm>
        </p:spPr>
        <p:txBody>
          <a:bodyPr/>
          <a:lstStyle/>
          <a:p>
            <a:pPr>
              <a:defRPr/>
            </a:pPr>
            <a:r>
              <a:rPr lang="en-GB" dirty="0">
                <a:latin typeface="+mj-lt"/>
                <a:ea typeface="+mj-ea"/>
                <a:cs typeface="+mj-cs"/>
              </a:rPr>
              <a:t>... </a:t>
            </a:r>
            <a:r>
              <a:rPr lang="en-GB" dirty="0"/>
              <a:t>a</a:t>
            </a:r>
            <a:r>
              <a:rPr lang="en-GB" dirty="0">
                <a:latin typeface="+mj-lt"/>
                <a:ea typeface="+mj-ea"/>
                <a:cs typeface="+mj-cs"/>
              </a:rPr>
              <a:t>nd Matters of Fact</a:t>
            </a:r>
          </a:p>
        </p:txBody>
      </p:sp>
      <p:sp>
        <p:nvSpPr>
          <p:cNvPr id="448515" name="Rectangle 3"/>
          <p:cNvSpPr>
            <a:spLocks noGrp="1" noChangeArrowheads="1"/>
          </p:cNvSpPr>
          <p:nvPr>
            <p:ph type="body" idx="4294967295"/>
          </p:nvPr>
        </p:nvSpPr>
        <p:spPr>
          <a:xfrm>
            <a:off x="395288" y="1304764"/>
            <a:ext cx="8497887" cy="5400836"/>
          </a:xfrm>
        </p:spPr>
        <p:txBody>
          <a:bodyPr/>
          <a:lstStyle/>
          <a:p>
            <a:pPr lvl="1"/>
            <a:r>
              <a:rPr lang="en-GB" dirty="0"/>
              <a:t>Matters of Fact </a:t>
            </a:r>
            <a:r>
              <a:rPr lang="en-GB" i="1" u="sng" dirty="0"/>
              <a:t>cannot be known a priori</a:t>
            </a:r>
            <a:r>
              <a:rPr lang="en-GB" dirty="0"/>
              <a:t>, and </a:t>
            </a:r>
            <a:r>
              <a:rPr lang="en-GB" i="1">
                <a:solidFill>
                  <a:srgbClr val="FF7C80"/>
                </a:solidFill>
              </a:rPr>
              <a:t>their truth or falsehood </a:t>
            </a:r>
            <a:r>
              <a:rPr lang="en-GB" i="1" dirty="0">
                <a:solidFill>
                  <a:srgbClr val="FF7C80"/>
                </a:solidFill>
              </a:rPr>
              <a:t>are equally conceivable</a:t>
            </a:r>
            <a:r>
              <a:rPr lang="en-GB" dirty="0"/>
              <a:t>:</a:t>
            </a:r>
          </a:p>
          <a:p>
            <a:pPr lvl="1">
              <a:spcBef>
                <a:spcPts val="600"/>
              </a:spcBef>
              <a:buFontTx/>
              <a:buNone/>
            </a:pPr>
            <a:r>
              <a:rPr lang="en-GB" dirty="0"/>
              <a:t>	e.g.	The sun will rise tomorrow.  (</a:t>
            </a:r>
            <a:r>
              <a:rPr lang="en-GB" i="1" dirty="0"/>
              <a:t>E</a:t>
            </a:r>
            <a:r>
              <a:rPr lang="en-GB" dirty="0"/>
              <a:t> 4.2)</a:t>
            </a:r>
          </a:p>
          <a:p>
            <a:pPr lvl="1">
              <a:spcBef>
                <a:spcPct val="5000"/>
              </a:spcBef>
              <a:buFontTx/>
              <a:buNone/>
            </a:pPr>
            <a:r>
              <a:rPr lang="en-GB" dirty="0"/>
              <a:t>			The sun will not rise tomorrow. </a:t>
            </a:r>
            <a:r>
              <a:rPr lang="en-US" dirty="0">
                <a:cs typeface="Arial" charset="0"/>
              </a:rPr>
              <a:t> (</a:t>
            </a:r>
            <a:r>
              <a:rPr lang="en-US" i="1" dirty="0">
                <a:cs typeface="Arial" charset="0"/>
              </a:rPr>
              <a:t>E</a:t>
            </a:r>
            <a:r>
              <a:rPr lang="en-US" dirty="0">
                <a:cs typeface="Arial" charset="0"/>
              </a:rPr>
              <a:t> 4.2)</a:t>
            </a:r>
          </a:p>
          <a:p>
            <a:pPr lvl="1">
              <a:spcBef>
                <a:spcPct val="5000"/>
              </a:spcBef>
              <a:buFontTx/>
              <a:buNone/>
            </a:pPr>
            <a:r>
              <a:rPr lang="en-US" dirty="0">
                <a:cs typeface="Arial" charset="0"/>
              </a:rPr>
              <a:t> 			This pen will fall when released in air.</a:t>
            </a:r>
          </a:p>
          <a:p>
            <a:pPr lvl="1">
              <a:spcBef>
                <a:spcPts val="1200"/>
              </a:spcBef>
            </a:pPr>
            <a:r>
              <a:rPr lang="en-US" sz="2600" dirty="0">
                <a:cs typeface="Arial" charset="0"/>
              </a:rPr>
              <a:t>Perhaps the closest modern term is </a:t>
            </a:r>
            <a:r>
              <a:rPr lang="en-US" sz="2600" i="1" u="sng">
                <a:cs typeface="Arial" charset="0"/>
              </a:rPr>
              <a:t>synthetic</a:t>
            </a:r>
            <a:r>
              <a:rPr lang="en-US" sz="2600">
                <a:cs typeface="Arial" charset="0"/>
              </a:rPr>
              <a:t>:</a:t>
            </a:r>
            <a:br>
              <a:rPr lang="en-US" sz="2600">
                <a:cs typeface="Arial" charset="0"/>
              </a:rPr>
            </a:br>
            <a:r>
              <a:rPr lang="en-US" sz="2600">
                <a:solidFill>
                  <a:srgbClr val="FF7C80"/>
                </a:solidFill>
                <a:cs typeface="Arial" charset="0"/>
              </a:rPr>
              <a:t>a </a:t>
            </a:r>
            <a:r>
              <a:rPr lang="en-US" sz="2600" dirty="0">
                <a:solidFill>
                  <a:srgbClr val="FF7C80"/>
                </a:solidFill>
                <a:cs typeface="Arial" charset="0"/>
              </a:rPr>
              <a:t>proposition whose truth “is determined by the facts of experience”</a:t>
            </a:r>
            <a:r>
              <a:rPr lang="en-US" sz="2600" dirty="0">
                <a:cs typeface="Arial" charset="0"/>
              </a:rPr>
              <a:t> (Ayer, </a:t>
            </a:r>
            <a:r>
              <a:rPr lang="en-US" sz="2600" i="1" dirty="0">
                <a:cs typeface="Arial" charset="0"/>
              </a:rPr>
              <a:t>LTL</a:t>
            </a:r>
            <a:r>
              <a:rPr lang="en-US" sz="2600" dirty="0">
                <a:cs typeface="Arial" charset="0"/>
              </a:rPr>
              <a:t> 1971, p. 105).</a:t>
            </a:r>
          </a:p>
          <a:p>
            <a:pPr lvl="1">
              <a:spcBef>
                <a:spcPts val="1200"/>
              </a:spcBef>
            </a:pPr>
            <a:r>
              <a:rPr lang="en-US" sz="2600" dirty="0">
                <a:cs typeface="Arial" charset="0"/>
              </a:rPr>
              <a:t>But Hume (like Ayer) presumes that the analytic/synthetic, a priori/a posteriori, and necessary/contingent distinctions all coincide.</a:t>
            </a:r>
          </a:p>
        </p:txBody>
      </p:sp>
    </p:spTree>
    <p:extLst>
      <p:ext uri="{BB962C8B-B14F-4D97-AF65-F5344CB8AC3E}">
        <p14:creationId xmlns:p14="http://schemas.microsoft.com/office/powerpoint/2010/main" val="824578167"/>
      </p:ext>
    </p:extLst>
  </p:cSld>
  <p:clrMapOvr>
    <a:masterClrMapping/>
  </p:clrMapOvr>
  <p:transition spd="med">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8B13-7A64-93B0-90F1-AF4F9AFDF407}"/>
              </a:ext>
            </a:extLst>
          </p:cNvPr>
          <p:cNvSpPr>
            <a:spLocks noGrp="1"/>
          </p:cNvSpPr>
          <p:nvPr>
            <p:ph type="title"/>
          </p:nvPr>
        </p:nvSpPr>
        <p:spPr>
          <a:xfrm>
            <a:off x="144016" y="152636"/>
            <a:ext cx="6408204" cy="1143000"/>
          </a:xfrm>
        </p:spPr>
        <p:txBody>
          <a:bodyPr/>
          <a:lstStyle/>
          <a:p>
            <a:r>
              <a:rPr lang="en-GB" sz="4000"/>
              <a:t>Descartes’s “Way of Ideas”</a:t>
            </a:r>
          </a:p>
        </p:txBody>
      </p:sp>
      <p:sp>
        <p:nvSpPr>
          <p:cNvPr id="3" name="Content Placeholder 2">
            <a:extLst>
              <a:ext uri="{FF2B5EF4-FFF2-40B4-BE49-F238E27FC236}">
                <a16:creationId xmlns:a16="http://schemas.microsoft.com/office/drawing/2014/main" id="{70E0E301-FE3F-33D4-27B9-2F08F7901EF0}"/>
              </a:ext>
            </a:extLst>
          </p:cNvPr>
          <p:cNvSpPr>
            <a:spLocks noGrp="1"/>
          </p:cNvSpPr>
          <p:nvPr>
            <p:ph idx="1"/>
          </p:nvPr>
        </p:nvSpPr>
        <p:spPr>
          <a:xfrm>
            <a:off x="71500" y="1295636"/>
            <a:ext cx="8964996" cy="5337720"/>
          </a:xfrm>
        </p:spPr>
        <p:txBody>
          <a:bodyPr/>
          <a:lstStyle/>
          <a:p>
            <a:r>
              <a:rPr lang="en-GB" sz="2800"/>
              <a:t>René Descartes (1596-1650) took</a:t>
            </a:r>
            <a:br>
              <a:rPr lang="en-GB" sz="2800"/>
            </a:br>
            <a:r>
              <a:rPr lang="en-GB" sz="2800"/>
              <a:t>all our understanding and knowledge</a:t>
            </a:r>
            <a:br>
              <a:rPr lang="en-GB" sz="2800"/>
            </a:br>
            <a:r>
              <a:rPr lang="en-GB" sz="2800"/>
              <a:t>to start from “ideas” in the mind – an</a:t>
            </a:r>
            <a:br>
              <a:rPr lang="en-GB" sz="2800"/>
            </a:br>
            <a:r>
              <a:rPr lang="en-GB" sz="2800" i="1"/>
              <a:t>internalist</a:t>
            </a:r>
            <a:r>
              <a:rPr lang="en-GB" sz="2800"/>
              <a:t> perspective that took hold for centuries.</a:t>
            </a:r>
          </a:p>
          <a:p>
            <a:r>
              <a:rPr lang="en-GB" sz="2800"/>
              <a:t>Some ideas he took to be “innate” and divinely implanted (e.g. the ideas of </a:t>
            </a:r>
            <a:r>
              <a:rPr lang="en-GB" sz="2800" i="1"/>
              <a:t>God</a:t>
            </a:r>
            <a:r>
              <a:rPr lang="en-GB" sz="2800"/>
              <a:t>, and of </a:t>
            </a:r>
            <a:r>
              <a:rPr lang="en-GB" sz="2800" i="1"/>
              <a:t>extension </a:t>
            </a:r>
            <a:r>
              <a:rPr lang="en-GB" sz="2800"/>
              <a:t>i.e.</a:t>
            </a:r>
            <a:r>
              <a:rPr lang="en-GB" sz="2800" i="1"/>
              <a:t> matter </a:t>
            </a:r>
            <a:r>
              <a:rPr lang="en-US" sz="2800"/>
              <a:t>(see </a:t>
            </a:r>
            <a:r>
              <a:rPr lang="en-US" sz="2800" i="1"/>
              <a:t>M</a:t>
            </a:r>
            <a:r>
              <a:rPr lang="en-US" sz="2800"/>
              <a:t> 3 AT 7:37-8; </a:t>
            </a:r>
            <a:r>
              <a:rPr lang="en-US" sz="2800" i="1"/>
              <a:t>CCB</a:t>
            </a:r>
            <a:r>
              <a:rPr lang="en-US" sz="2800"/>
              <a:t> AT 8B:357-61).</a:t>
            </a:r>
          </a:p>
          <a:p>
            <a:r>
              <a:rPr lang="en-US" sz="2800"/>
              <a:t>Other ideas come through the senses – some of these correspond to real properties of material things (e.g. shape and size); others do not (e.g. colours, sounds, odours, tastes).  Locke later called these </a:t>
            </a:r>
            <a:r>
              <a:rPr lang="en-US" sz="2800" i="1"/>
              <a:t>primary</a:t>
            </a:r>
            <a:r>
              <a:rPr lang="en-US" sz="2800"/>
              <a:t> and </a:t>
            </a:r>
            <a:r>
              <a:rPr lang="en-US" sz="2800" i="1"/>
              <a:t>secondary</a:t>
            </a:r>
            <a:r>
              <a:rPr lang="en-US" sz="2800"/>
              <a:t> qualities respectively.</a:t>
            </a:r>
            <a:endParaRPr lang="en-GB" sz="2800"/>
          </a:p>
          <a:p>
            <a:endParaRPr lang="en-GB" sz="2800"/>
          </a:p>
        </p:txBody>
      </p:sp>
      <p:sp>
        <p:nvSpPr>
          <p:cNvPr id="4" name="Slide Number Placeholder 3">
            <a:extLst>
              <a:ext uri="{FF2B5EF4-FFF2-40B4-BE49-F238E27FC236}">
                <a16:creationId xmlns:a16="http://schemas.microsoft.com/office/drawing/2014/main" id="{53951AF1-1371-3E53-F19A-7F75EE181D08}"/>
              </a:ext>
            </a:extLst>
          </p:cNvPr>
          <p:cNvSpPr>
            <a:spLocks noGrp="1"/>
          </p:cNvSpPr>
          <p:nvPr>
            <p:ph type="sldNum" sz="quarter" idx="10"/>
          </p:nvPr>
        </p:nvSpPr>
        <p:spPr/>
        <p:txBody>
          <a:bodyPr/>
          <a:lstStyle/>
          <a:p>
            <a:fld id="{FFD1EE05-59BE-439B-B8B7-F61DC751609B}" type="slidenum">
              <a:rPr lang="en-US" smtClean="0"/>
              <a:pPr/>
              <a:t>9</a:t>
            </a:fld>
            <a:endParaRPr lang="en-US"/>
          </a:p>
        </p:txBody>
      </p:sp>
      <p:pic>
        <p:nvPicPr>
          <p:cNvPr id="5" name="Picture 5" descr="descartes">
            <a:extLst>
              <a:ext uri="{FF2B5EF4-FFF2-40B4-BE49-F238E27FC236}">
                <a16:creationId xmlns:a16="http://schemas.microsoft.com/office/drawing/2014/main" id="{A490407F-60B5-A387-BA6B-F32C3661C4BF}"/>
              </a:ext>
            </a:extLst>
          </p:cNvPr>
          <p:cNvPicPr>
            <a:picLocks noChangeAspect="1" noChangeArrowheads="1"/>
          </p:cNvPicPr>
          <p:nvPr/>
        </p:nvPicPr>
        <p:blipFill>
          <a:blip r:embed="rId2" cstate="print"/>
          <a:srcRect/>
          <a:stretch>
            <a:fillRect/>
          </a:stretch>
        </p:blipFill>
        <p:spPr bwMode="auto">
          <a:xfrm>
            <a:off x="6676644" y="152636"/>
            <a:ext cx="2241323" cy="2268252"/>
          </a:xfrm>
          <a:prstGeom prst="rect">
            <a:avLst/>
          </a:prstGeom>
          <a:noFill/>
          <a:ln w="9525">
            <a:noFill/>
            <a:miter lim="800000"/>
            <a:headEnd/>
            <a:tailEnd/>
          </a:ln>
        </p:spPr>
      </p:pic>
    </p:spTree>
    <p:extLst>
      <p:ext uri="{BB962C8B-B14F-4D97-AF65-F5344CB8AC3E}">
        <p14:creationId xmlns:p14="http://schemas.microsoft.com/office/powerpoint/2010/main" val="2942683477"/>
      </p:ext>
    </p:extLst>
  </p:cSld>
  <p:clrMapOvr>
    <a:masterClrMapping/>
  </p:clrMapOvr>
  <p:transition spd="med">
    <p:cove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90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90</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188913" y="152636"/>
            <a:ext cx="8811579" cy="882935"/>
          </a:xfrm>
        </p:spPr>
        <p:txBody>
          <a:bodyPr/>
          <a:lstStyle/>
          <a:p>
            <a:pPr>
              <a:defRPr/>
            </a:pPr>
            <a:r>
              <a:rPr lang="en-US" sz="4200"/>
              <a:t>H</a:t>
            </a:r>
            <a:r>
              <a:rPr lang="en-GB" sz="4200"/>
              <a:t>ume’s Epistemological Empiricism</a:t>
            </a:r>
            <a:endParaRPr lang="en-GB" sz="4200" dirty="0">
              <a:latin typeface="+mj-lt"/>
              <a:ea typeface="+mj-ea"/>
              <a:cs typeface="+mj-cs"/>
            </a:endParaRPr>
          </a:p>
        </p:txBody>
      </p:sp>
      <p:sp>
        <p:nvSpPr>
          <p:cNvPr id="448515" name="Rectangle 3"/>
          <p:cNvSpPr>
            <a:spLocks noGrp="1" noChangeArrowheads="1"/>
          </p:cNvSpPr>
          <p:nvPr>
            <p:ph type="body" idx="4294967295"/>
          </p:nvPr>
        </p:nvSpPr>
        <p:spPr>
          <a:xfrm>
            <a:off x="468313" y="1124744"/>
            <a:ext cx="8424166" cy="5580856"/>
          </a:xfrm>
        </p:spPr>
        <p:txBody>
          <a:bodyPr/>
          <a:lstStyle/>
          <a:p>
            <a:r>
              <a:rPr lang="en-US" sz="2900">
                <a:cs typeface="Arial" charset="0"/>
              </a:rPr>
              <a:t>Lecture 1 distinguished between </a:t>
            </a:r>
            <a:r>
              <a:rPr lang="en-US" sz="2900" i="1">
                <a:cs typeface="Arial" charset="0"/>
              </a:rPr>
              <a:t>conceptual empiricism</a:t>
            </a:r>
            <a:r>
              <a:rPr lang="en-US" sz="2900">
                <a:cs typeface="Arial" charset="0"/>
              </a:rPr>
              <a:t> (</a:t>
            </a:r>
            <a:r>
              <a:rPr lang="en-US" sz="2900" i="1">
                <a:solidFill>
                  <a:srgbClr val="FF7C80"/>
                </a:solidFill>
                <a:cs typeface="Arial" charset="0"/>
              </a:rPr>
              <a:t>all ideas</a:t>
            </a:r>
            <a:r>
              <a:rPr lang="en-US" sz="2900">
                <a:solidFill>
                  <a:srgbClr val="FF7C80"/>
                </a:solidFill>
                <a:cs typeface="Arial" charset="0"/>
              </a:rPr>
              <a:t> </a:t>
            </a:r>
            <a:r>
              <a:rPr lang="en-US" sz="2900">
                <a:cs typeface="Arial" charset="0"/>
              </a:rPr>
              <a:t>are derived from experi-ence) and </a:t>
            </a:r>
            <a:r>
              <a:rPr lang="en-US" sz="2900" i="1">
                <a:cs typeface="Arial" charset="0"/>
              </a:rPr>
              <a:t>epistemological empiricism</a:t>
            </a:r>
            <a:r>
              <a:rPr lang="en-US" sz="2900">
                <a:cs typeface="Arial" charset="0"/>
              </a:rPr>
              <a:t> (roughly, </a:t>
            </a:r>
            <a:r>
              <a:rPr lang="en-US" sz="2900" i="1">
                <a:solidFill>
                  <a:srgbClr val="FF7C80"/>
                </a:solidFill>
                <a:cs typeface="Arial" charset="0"/>
              </a:rPr>
              <a:t>all knowledge </a:t>
            </a:r>
            <a:r>
              <a:rPr lang="en-US" sz="2900">
                <a:cs typeface="Arial" charset="0"/>
              </a:rPr>
              <a:t>is derived from experience).</a:t>
            </a:r>
            <a:endParaRPr lang="en-US" sz="2900" dirty="0">
              <a:cs typeface="Arial" charset="0"/>
            </a:endParaRPr>
          </a:p>
          <a:p>
            <a:pPr lvl="1">
              <a:spcBef>
                <a:spcPts val="1200"/>
              </a:spcBef>
            </a:pPr>
            <a:r>
              <a:rPr lang="en-US" sz="2600">
                <a:cs typeface="Arial" charset="0"/>
              </a:rPr>
              <a:t>Hume’s Fork expresses the latter, with a refinement: </a:t>
            </a:r>
            <a:r>
              <a:rPr lang="en-US" sz="2600" i="1">
                <a:solidFill>
                  <a:srgbClr val="FF7C80"/>
                </a:solidFill>
                <a:cs typeface="Arial" charset="0"/>
              </a:rPr>
              <a:t>all knowledge (or even evidence)</a:t>
            </a:r>
            <a:br>
              <a:rPr lang="en-US" sz="2600" i="1">
                <a:solidFill>
                  <a:srgbClr val="FF7C80"/>
                </a:solidFill>
                <a:cs typeface="Arial" charset="0"/>
              </a:rPr>
            </a:br>
            <a:r>
              <a:rPr lang="en-US" sz="2600" i="1" u="sng">
                <a:solidFill>
                  <a:srgbClr val="FF7C80"/>
                </a:solidFill>
                <a:cs typeface="Arial" charset="0"/>
              </a:rPr>
              <a:t>of matter of fact</a:t>
            </a:r>
            <a:r>
              <a:rPr lang="en-US" sz="2600" i="1">
                <a:solidFill>
                  <a:srgbClr val="FF7C80"/>
                </a:solidFill>
                <a:cs typeface="Arial" charset="0"/>
              </a:rPr>
              <a:t> </a:t>
            </a:r>
            <a:r>
              <a:rPr lang="en-US" sz="2600" i="1">
                <a:cs typeface="Arial" charset="0"/>
              </a:rPr>
              <a:t>is founded on experience</a:t>
            </a:r>
            <a:r>
              <a:rPr lang="en-US" sz="2600">
                <a:cs typeface="Arial" charset="0"/>
              </a:rPr>
              <a:t>.</a:t>
            </a:r>
          </a:p>
          <a:p>
            <a:pPr lvl="1">
              <a:spcBef>
                <a:spcPts val="1200"/>
              </a:spcBef>
            </a:pPr>
            <a:r>
              <a:rPr lang="en-US" sz="2600">
                <a:cs typeface="Arial" charset="0"/>
              </a:rPr>
              <a:t>This is entirely compatible with </a:t>
            </a:r>
            <a:r>
              <a:rPr lang="en-US" sz="2600" i="1">
                <a:cs typeface="Arial" charset="0"/>
              </a:rPr>
              <a:t>knowledge of relations of ideas</a:t>
            </a:r>
            <a:r>
              <a:rPr lang="en-US" sz="2600">
                <a:cs typeface="Arial" charset="0"/>
              </a:rPr>
              <a:t> being a priori, based on the inconceivability of their falsehood (or more precisely, recognition that a proposition’s falsehood would imply a contradiction).</a:t>
            </a:r>
          </a:p>
          <a:p>
            <a:pPr marL="457200" lvl="1" indent="0">
              <a:spcBef>
                <a:spcPts val="1200"/>
              </a:spcBef>
              <a:buNone/>
            </a:pPr>
            <a:endParaRPr lang="en-US" sz="2600" dirty="0">
              <a:cs typeface="Arial" charset="0"/>
            </a:endParaRPr>
          </a:p>
        </p:txBody>
      </p:sp>
    </p:spTree>
    <p:extLst>
      <p:ext uri="{BB962C8B-B14F-4D97-AF65-F5344CB8AC3E}">
        <p14:creationId xmlns:p14="http://schemas.microsoft.com/office/powerpoint/2010/main" val="2519954003"/>
      </p:ext>
    </p:extLst>
  </p:cSld>
  <p:clrMapOvr>
    <a:masterClrMapping/>
  </p:clrMapOvr>
  <p:transition spd="med">
    <p:cove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91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91</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457200" y="277813"/>
            <a:ext cx="8229600" cy="774923"/>
          </a:xfrm>
        </p:spPr>
        <p:txBody>
          <a:bodyPr/>
          <a:lstStyle/>
          <a:p>
            <a:pPr>
              <a:defRPr/>
            </a:pPr>
            <a:r>
              <a:rPr lang="en-GB" dirty="0">
                <a:latin typeface="+mj-lt"/>
                <a:ea typeface="+mj-ea"/>
                <a:cs typeface="+mj-cs"/>
              </a:rPr>
              <a:t>Is Hume’s Fork Defensible?</a:t>
            </a:r>
          </a:p>
        </p:txBody>
      </p:sp>
      <p:sp>
        <p:nvSpPr>
          <p:cNvPr id="448515" name="Rectangle 3"/>
          <p:cNvSpPr>
            <a:spLocks noGrp="1" noChangeArrowheads="1"/>
          </p:cNvSpPr>
          <p:nvPr>
            <p:ph type="body" idx="4294967295"/>
          </p:nvPr>
        </p:nvSpPr>
        <p:spPr>
          <a:xfrm>
            <a:off x="287524" y="1268760"/>
            <a:ext cx="8605651" cy="5436840"/>
          </a:xfrm>
        </p:spPr>
        <p:txBody>
          <a:bodyPr/>
          <a:lstStyle/>
          <a:p>
            <a:pPr>
              <a:spcBef>
                <a:spcPts val="1200"/>
              </a:spcBef>
            </a:pPr>
            <a:r>
              <a:rPr lang="en-US" sz="3000" dirty="0">
                <a:cs typeface="Arial" charset="0"/>
              </a:rPr>
              <a:t>Though orthodox for many years, Hume’s Fork has been seriously challenged more recently:</a:t>
            </a:r>
          </a:p>
          <a:p>
            <a:pPr lvl="1">
              <a:spcBef>
                <a:spcPts val="600"/>
              </a:spcBef>
            </a:pPr>
            <a:r>
              <a:rPr lang="en-US" sz="2600" dirty="0">
                <a:cs typeface="Arial" charset="0"/>
              </a:rPr>
              <a:t>W. V. O. Quine’s “Two Dogmas of Empiricism” (1951) attacked the analytic/synthetic distinction.</a:t>
            </a:r>
          </a:p>
          <a:p>
            <a:pPr lvl="1">
              <a:spcBef>
                <a:spcPts val="600"/>
              </a:spcBef>
            </a:pPr>
            <a:r>
              <a:rPr lang="en-US" sz="2600" dirty="0">
                <a:cs typeface="Arial" charset="0"/>
              </a:rPr>
              <a:t>Saul </a:t>
            </a:r>
            <a:r>
              <a:rPr lang="en-US" sz="2600" dirty="0" err="1">
                <a:cs typeface="Arial" charset="0"/>
              </a:rPr>
              <a:t>Kripke’s</a:t>
            </a:r>
            <a:r>
              <a:rPr lang="en-US" sz="2600" dirty="0">
                <a:cs typeface="Arial" charset="0"/>
              </a:rPr>
              <a:t> </a:t>
            </a:r>
            <a:r>
              <a:rPr lang="en-US" sz="2600" i="1" dirty="0">
                <a:cs typeface="Arial" charset="0"/>
              </a:rPr>
              <a:t>Naming and Necessity</a:t>
            </a:r>
            <a:r>
              <a:rPr lang="en-US" sz="2600" dirty="0">
                <a:cs typeface="Arial" charset="0"/>
              </a:rPr>
              <a:t> (1972) argued against identification of the a priori/a posteriori and necessary/contingent distinctions.</a:t>
            </a:r>
          </a:p>
          <a:p>
            <a:pPr lvl="1">
              <a:spcBef>
                <a:spcPts val="600"/>
              </a:spcBef>
            </a:pPr>
            <a:r>
              <a:rPr lang="en-US" sz="2600" dirty="0">
                <a:cs typeface="Arial" charset="0"/>
              </a:rPr>
              <a:t>Hilary Putnam’s “The Meaning of Meaning” (1975) attacked the idea that meaning resides in our “ideas” (or anything else “in the head”).</a:t>
            </a:r>
          </a:p>
          <a:p>
            <a:pPr lvl="1">
              <a:spcBef>
                <a:spcPts val="600"/>
              </a:spcBef>
            </a:pPr>
            <a:r>
              <a:rPr lang="en-US" sz="2600" dirty="0">
                <a:cs typeface="Arial" charset="0"/>
              </a:rPr>
              <a:t>Millican (2017) argues that Hume’s Fork stands up surprisingly well to these and other challenges.</a:t>
            </a:r>
          </a:p>
        </p:txBody>
      </p:sp>
    </p:spTree>
    <p:extLst>
      <p:ext uri="{BB962C8B-B14F-4D97-AF65-F5344CB8AC3E}">
        <p14:creationId xmlns:p14="http://schemas.microsoft.com/office/powerpoint/2010/main" val="3678585155"/>
      </p:ext>
    </p:extLst>
  </p:cSld>
  <p:clrMapOvr>
    <a:masterClrMapping/>
  </p:clrMapOvr>
  <p:transition spd="med">
    <p:cove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3(</a:t>
            </a:r>
            <a:r>
              <a:rPr lang="en-GB" dirty="0"/>
              <a:t>c</a:t>
            </a:r>
            <a:r>
              <a:rPr lang="en-GB"/>
              <a:t>)</a:t>
            </a:r>
            <a:br>
              <a:rPr lang="en-GB" dirty="0"/>
            </a:br>
            <a:br>
              <a:rPr lang="en-GB" dirty="0"/>
            </a:br>
            <a:r>
              <a:rPr lang="en-GB"/>
              <a:t>Hume’s Dubious Dichotomy in the </a:t>
            </a:r>
            <a:r>
              <a:rPr lang="en-GB" i="1"/>
              <a:t>Treatise</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667774518"/>
      </p:ext>
    </p:extLst>
  </p:cSld>
  <p:clrMapOvr>
    <a:masterClrMapping/>
  </p:clrMapOvr>
  <p:transition spd="med">
    <p:cove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5C75BE-41E2-4469-904D-9B88A5EE5089}" type="slidenum">
              <a:rPr lang="en-US"/>
              <a:pPr/>
              <a:t>93</a:t>
            </a:fld>
            <a:endParaRPr lang="en-US"/>
          </a:p>
        </p:txBody>
      </p:sp>
      <p:sp>
        <p:nvSpPr>
          <p:cNvPr id="901122" name="Rectangle 2"/>
          <p:cNvSpPr>
            <a:spLocks noGrp="1" noChangeArrowheads="1"/>
          </p:cNvSpPr>
          <p:nvPr>
            <p:ph type="title"/>
          </p:nvPr>
        </p:nvSpPr>
        <p:spPr>
          <a:xfrm>
            <a:off x="457200" y="277813"/>
            <a:ext cx="8229600" cy="810927"/>
          </a:xfrm>
        </p:spPr>
        <p:txBody>
          <a:bodyPr/>
          <a:lstStyle/>
          <a:p>
            <a:r>
              <a:rPr lang="en-GB"/>
              <a:t>The Progress of Hume’s Logic</a:t>
            </a:r>
            <a:endParaRPr lang="en-GB" dirty="0"/>
          </a:p>
        </p:txBody>
      </p:sp>
      <p:sp>
        <p:nvSpPr>
          <p:cNvPr id="901123" name="Rectangle 3"/>
          <p:cNvSpPr>
            <a:spLocks noGrp="1" noChangeArrowheads="1"/>
          </p:cNvSpPr>
          <p:nvPr>
            <p:ph type="body" idx="1"/>
          </p:nvPr>
        </p:nvSpPr>
        <p:spPr>
          <a:xfrm>
            <a:off x="457200" y="1376772"/>
            <a:ext cx="8399463" cy="5256584"/>
          </a:xfrm>
        </p:spPr>
        <p:txBody>
          <a:bodyPr/>
          <a:lstStyle/>
          <a:p>
            <a:r>
              <a:rPr lang="en-GB" sz="2800"/>
              <a:t>Hume’s Fork appears in </a:t>
            </a:r>
            <a:r>
              <a:rPr lang="en-GB" sz="2800" i="1"/>
              <a:t>Enquiry</a:t>
            </a:r>
            <a:r>
              <a:rPr lang="en-GB" sz="2800"/>
              <a:t> 4, but it is foreshadowed in the </a:t>
            </a:r>
            <a:r>
              <a:rPr lang="en-GB" sz="2800" i="1"/>
              <a:t>Treatise</a:t>
            </a:r>
            <a:r>
              <a:rPr lang="en-GB" sz="2800"/>
              <a:t>, where his logical framework is based on a theory of “philosophical” relations derived loosely from Locke’s.</a:t>
            </a:r>
          </a:p>
          <a:p>
            <a:pPr>
              <a:spcBef>
                <a:spcPts val="1200"/>
              </a:spcBef>
            </a:pPr>
            <a:r>
              <a:rPr lang="en-GB" sz="2800"/>
              <a:t>Though very dubious, this theory of relations impacts on the argumentative structure of the </a:t>
            </a:r>
            <a:r>
              <a:rPr lang="en-GB" sz="2800" i="1"/>
              <a:t>Treatise</a:t>
            </a:r>
            <a:r>
              <a:rPr lang="en-GB" sz="2800"/>
              <a:t> (but fortunately, only quite superficially).</a:t>
            </a:r>
            <a:endParaRPr lang="en-GB" sz="2800" i="1"/>
          </a:p>
          <a:p>
            <a:pPr>
              <a:spcBef>
                <a:spcPts val="1200"/>
              </a:spcBef>
            </a:pPr>
            <a:r>
              <a:rPr lang="en-GB" sz="2800"/>
              <a:t>For understanding Hume’s philosophy – in the </a:t>
            </a:r>
            <a:r>
              <a:rPr lang="en-GB" sz="2800" i="1"/>
              <a:t>Treatise</a:t>
            </a:r>
            <a:r>
              <a:rPr lang="en-GB" sz="2800"/>
              <a:t> as well as the </a:t>
            </a:r>
            <a:r>
              <a:rPr lang="en-GB" sz="2800" i="1"/>
              <a:t>Enquiry</a:t>
            </a:r>
            <a:r>
              <a:rPr lang="en-GB" sz="2800"/>
              <a:t> – Hume’s Fork</a:t>
            </a:r>
            <a:r>
              <a:rPr lang="en-GB" sz="2800">
                <a:solidFill>
                  <a:srgbClr val="FF7C80"/>
                </a:solidFill>
              </a:rPr>
              <a:t> </a:t>
            </a:r>
            <a:r>
              <a:rPr lang="en-GB" sz="2800"/>
              <a:t>(based on the Conceivability Principle which is prominent in both works) is a more reliable guide.</a:t>
            </a:r>
            <a:endParaRPr lang="en-GB" sz="2800" dirty="0"/>
          </a:p>
        </p:txBody>
      </p:sp>
    </p:spTree>
    <p:extLst>
      <p:ext uri="{BB962C8B-B14F-4D97-AF65-F5344CB8AC3E}">
        <p14:creationId xmlns:p14="http://schemas.microsoft.com/office/powerpoint/2010/main" val="2556446014"/>
      </p:ext>
    </p:extLst>
  </p:cSld>
  <p:clrMapOvr>
    <a:masterClrMapping/>
  </p:clrMapOvr>
  <p:transition spd="med">
    <p:cove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A79C856-7BA4-422D-ABC4-1025ED84FCFC}" type="slidenum">
              <a:rPr lang="en-US"/>
              <a:pPr/>
              <a:t>94</a:t>
            </a:fld>
            <a:endParaRPr lang="en-US"/>
          </a:p>
        </p:txBody>
      </p:sp>
      <p:sp>
        <p:nvSpPr>
          <p:cNvPr id="882690" name="Rectangle 2"/>
          <p:cNvSpPr>
            <a:spLocks noGrp="1" noChangeArrowheads="1"/>
          </p:cNvSpPr>
          <p:nvPr>
            <p:ph type="title"/>
          </p:nvPr>
        </p:nvSpPr>
        <p:spPr>
          <a:xfrm>
            <a:off x="457200" y="277813"/>
            <a:ext cx="8229600" cy="846931"/>
          </a:xfrm>
        </p:spPr>
        <p:txBody>
          <a:bodyPr/>
          <a:lstStyle/>
          <a:p>
            <a:r>
              <a:rPr lang="en-GB" sz="4000" dirty="0"/>
              <a:t>Locke on the Types of Relation</a:t>
            </a:r>
          </a:p>
        </p:txBody>
      </p:sp>
      <p:sp>
        <p:nvSpPr>
          <p:cNvPr id="882691" name="Rectangle 3"/>
          <p:cNvSpPr>
            <a:spLocks noGrp="1" noChangeArrowheads="1"/>
          </p:cNvSpPr>
          <p:nvPr>
            <p:ph type="body" idx="1"/>
          </p:nvPr>
        </p:nvSpPr>
        <p:spPr>
          <a:xfrm>
            <a:off x="575556" y="1268760"/>
            <a:ext cx="8229600" cy="5328592"/>
          </a:xfrm>
        </p:spPr>
        <p:txBody>
          <a:bodyPr/>
          <a:lstStyle/>
          <a:p>
            <a:r>
              <a:rPr lang="en-GB" dirty="0"/>
              <a:t>Locke (</a:t>
            </a:r>
            <a:r>
              <a:rPr lang="en-GB" i="1" dirty="0"/>
              <a:t>Essay</a:t>
            </a:r>
            <a:r>
              <a:rPr lang="en-GB" dirty="0"/>
              <a:t> II xxv-xxviii) emphasises:</a:t>
            </a:r>
          </a:p>
          <a:p>
            <a:pPr lvl="1"/>
            <a:r>
              <a:rPr lang="en-GB" sz="2600" dirty="0"/>
              <a:t>“Cause and Effect” (II xxvi 1‑2)</a:t>
            </a:r>
          </a:p>
          <a:p>
            <a:pPr lvl="1"/>
            <a:r>
              <a:rPr lang="en-GB" sz="2600" dirty="0"/>
              <a:t>“Relations of Time” (II xxvi 3‑4)</a:t>
            </a:r>
          </a:p>
          <a:p>
            <a:pPr lvl="1"/>
            <a:r>
              <a:rPr lang="en-GB" sz="2600" dirty="0"/>
              <a:t>“Relations of Place and Extension” (II xxvi 5)</a:t>
            </a:r>
          </a:p>
          <a:p>
            <a:pPr lvl="1"/>
            <a:r>
              <a:rPr lang="en-GB" sz="2600" dirty="0"/>
              <a:t>“Identity and Diversity” (II xxvii)</a:t>
            </a:r>
          </a:p>
          <a:p>
            <a:pPr lvl="1"/>
            <a:r>
              <a:rPr lang="en-GB" sz="2600" dirty="0"/>
              <a:t>“Proportional Relations” (II xxviii 1)</a:t>
            </a:r>
          </a:p>
          <a:p>
            <a:pPr lvl="1"/>
            <a:r>
              <a:rPr lang="en-GB" sz="2600" dirty="0"/>
              <a:t>“</a:t>
            </a:r>
            <a:r>
              <a:rPr lang="en-GB" sz="2600" i="1" dirty="0">
                <a:solidFill>
                  <a:srgbClr val="FF7C80"/>
                </a:solidFill>
              </a:rPr>
              <a:t>Natural Relations</a:t>
            </a:r>
            <a:r>
              <a:rPr lang="en-GB" sz="2600" dirty="0"/>
              <a:t>” such as “</a:t>
            </a:r>
            <a:r>
              <a:rPr lang="en-GB" sz="2600" i="1" dirty="0">
                <a:solidFill>
                  <a:srgbClr val="FF7C80"/>
                </a:solidFill>
              </a:rPr>
              <a:t>Father</a:t>
            </a:r>
            <a:r>
              <a:rPr lang="en-GB" sz="2600" dirty="0">
                <a:solidFill>
                  <a:srgbClr val="FF7C80"/>
                </a:solidFill>
              </a:rPr>
              <a:t> and </a:t>
            </a:r>
            <a:r>
              <a:rPr lang="en-GB" sz="2600" i="1" dirty="0">
                <a:solidFill>
                  <a:srgbClr val="FF7C80"/>
                </a:solidFill>
              </a:rPr>
              <a:t>Son</a:t>
            </a:r>
            <a:r>
              <a:rPr lang="en-GB" sz="2600" dirty="0">
                <a:solidFill>
                  <a:srgbClr val="FF7C80"/>
                </a:solidFill>
              </a:rPr>
              <a:t>, </a:t>
            </a:r>
            <a:r>
              <a:rPr lang="en-GB" sz="2600" i="1" dirty="0">
                <a:solidFill>
                  <a:srgbClr val="FF7C80"/>
                </a:solidFill>
              </a:rPr>
              <a:t>Brothers</a:t>
            </a:r>
            <a:r>
              <a:rPr lang="en-GB" sz="2600" dirty="0">
                <a:solidFill>
                  <a:srgbClr val="FF7C80"/>
                </a:solidFill>
              </a:rPr>
              <a:t> … </a:t>
            </a:r>
            <a:r>
              <a:rPr lang="en-GB" sz="2600" i="1" dirty="0">
                <a:solidFill>
                  <a:srgbClr val="FF7C80"/>
                </a:solidFill>
              </a:rPr>
              <a:t>Country-men</a:t>
            </a:r>
            <a:r>
              <a:rPr lang="en-GB" sz="2600" dirty="0"/>
              <a:t>” (II xxviii 2)</a:t>
            </a:r>
          </a:p>
          <a:p>
            <a:pPr lvl="1"/>
            <a:r>
              <a:rPr lang="en-GB" sz="2600" dirty="0"/>
              <a:t>“</a:t>
            </a:r>
            <a:r>
              <a:rPr lang="en-GB" sz="2600" i="1" dirty="0"/>
              <a:t>Instituted</a:t>
            </a:r>
            <a:r>
              <a:rPr lang="en-GB" sz="2600" dirty="0"/>
              <a:t>, or </a:t>
            </a:r>
            <a:r>
              <a:rPr lang="en-GB" sz="2600" i="1" dirty="0"/>
              <a:t>Voluntary</a:t>
            </a:r>
            <a:r>
              <a:rPr lang="en-GB" sz="2600" dirty="0"/>
              <a:t>” relations such as “</a:t>
            </a:r>
            <a:r>
              <a:rPr lang="en-GB" sz="2600" i="1" dirty="0"/>
              <a:t>General</a:t>
            </a:r>
            <a:r>
              <a:rPr lang="en-GB" sz="2600" dirty="0"/>
              <a:t> …, </a:t>
            </a:r>
            <a:r>
              <a:rPr lang="en-GB" sz="2600" i="1" dirty="0"/>
              <a:t>Citizen</a:t>
            </a:r>
            <a:r>
              <a:rPr lang="en-GB" sz="2600" dirty="0"/>
              <a:t>, … </a:t>
            </a:r>
            <a:r>
              <a:rPr lang="en-GB" sz="2600" i="1" dirty="0"/>
              <a:t>Client</a:t>
            </a:r>
            <a:r>
              <a:rPr lang="en-GB" sz="2600" dirty="0"/>
              <a:t>” (II xxviii 3)</a:t>
            </a:r>
          </a:p>
          <a:p>
            <a:pPr lvl="1"/>
            <a:r>
              <a:rPr lang="en-GB" sz="2600" dirty="0"/>
              <a:t>Various moral relations (II xxviii 4‑16)</a:t>
            </a:r>
          </a:p>
        </p:txBody>
      </p:sp>
    </p:spTree>
    <p:extLst>
      <p:ext uri="{BB962C8B-B14F-4D97-AF65-F5344CB8AC3E}">
        <p14:creationId xmlns:p14="http://schemas.microsoft.com/office/powerpoint/2010/main" val="1300625412"/>
      </p:ext>
    </p:extLst>
  </p:cSld>
  <p:clrMapOvr>
    <a:masterClrMapping/>
  </p:clrMapOvr>
  <p:transition spd="med">
    <p:cove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0"/>
          </p:nvPr>
        </p:nvSpPr>
        <p:spPr/>
        <p:txBody>
          <a:bodyPr/>
          <a:lstStyle/>
          <a:p>
            <a:fld id="{3CE1E8E1-5A7B-4868-ACFD-BA66D49558AA}" type="slidenum">
              <a:rPr lang="en-US"/>
              <a:pPr/>
              <a:t>95</a:t>
            </a:fld>
            <a:endParaRPr lang="en-US"/>
          </a:p>
        </p:txBody>
      </p:sp>
      <p:sp>
        <p:nvSpPr>
          <p:cNvPr id="886786" name="Rectangle 2"/>
          <p:cNvSpPr>
            <a:spLocks noGrp="1" noChangeArrowheads="1"/>
          </p:cNvSpPr>
          <p:nvPr>
            <p:ph type="title"/>
          </p:nvPr>
        </p:nvSpPr>
        <p:spPr>
          <a:xfrm>
            <a:off x="457200" y="277813"/>
            <a:ext cx="8229600" cy="918939"/>
          </a:xfrm>
        </p:spPr>
        <p:txBody>
          <a:bodyPr/>
          <a:lstStyle/>
          <a:p>
            <a:r>
              <a:rPr lang="en-GB" dirty="0"/>
              <a:t>Locke to Hume on Relations</a:t>
            </a:r>
          </a:p>
        </p:txBody>
      </p:sp>
      <p:graphicFrame>
        <p:nvGraphicFramePr>
          <p:cNvPr id="886787" name="Group 3"/>
          <p:cNvGraphicFramePr>
            <a:graphicFrameLocks noGrp="1"/>
          </p:cNvGraphicFramePr>
          <p:nvPr>
            <p:ph idx="1"/>
          </p:nvPr>
        </p:nvGraphicFramePr>
        <p:xfrm>
          <a:off x="457200" y="1340768"/>
          <a:ext cx="8399463" cy="5028311"/>
        </p:xfrm>
        <a:graphic>
          <a:graphicData uri="http://schemas.openxmlformats.org/drawingml/2006/table">
            <a:tbl>
              <a:tblPr/>
              <a:tblGrid>
                <a:gridCol w="4006850">
                  <a:extLst>
                    <a:ext uri="{9D8B030D-6E8A-4147-A177-3AD203B41FA5}">
                      <a16:colId xmlns:a16="http://schemas.microsoft.com/office/drawing/2014/main" val="20000"/>
                    </a:ext>
                  </a:extLst>
                </a:gridCol>
                <a:gridCol w="4392613">
                  <a:extLst>
                    <a:ext uri="{9D8B030D-6E8A-4147-A177-3AD203B41FA5}">
                      <a16:colId xmlns:a16="http://schemas.microsoft.com/office/drawing/2014/main" val="20001"/>
                    </a:ext>
                  </a:extLst>
                </a:gridCol>
              </a:tblGrid>
              <a:tr h="568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rPr>
                        <a:t>LOCKE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rPr>
                        <a:t>HUME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68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“Agreement”</a:t>
                      </a:r>
                      <a:endPar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Resemblance</a:t>
                      </a:r>
                      <a:endPar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Cause and effect</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Natural, Instituted, Moral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Cause and effect</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(see </a:t>
                      </a:r>
                      <a:r>
                        <a:rPr kumimoji="0" lang="en-GB" sz="2400" b="0" i="1" u="none" strike="noStrike" cap="none" normalizeH="0" baseline="0" dirty="0">
                          <a:ln>
                            <a:noFill/>
                          </a:ln>
                          <a:solidFill>
                            <a:schemeClr val="tx1"/>
                          </a:solidFill>
                          <a:effectLst>
                            <a:outerShdw blurRad="38100" dist="38100" dir="2700000" algn="tl">
                              <a:srgbClr val="000000"/>
                            </a:outerShdw>
                          </a:effectLst>
                          <a:latin typeface="Arial" charset="0"/>
                        </a:rPr>
                        <a:t>T </a:t>
                      </a: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1.1.4.3, 1.1.4.5)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Relations of time</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Relations of place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Space and time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90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Identity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Identity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Diversity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Contrariety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Proportional relations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Proportions in quantity</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Degrees in quality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98118830"/>
      </p:ext>
    </p:extLst>
  </p:cSld>
  <p:clrMapOvr>
    <a:masterClrMapping/>
  </p:clrMapOvr>
  <p:transition spd="med">
    <p:cove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5C75BE-41E2-4469-904D-9B88A5EE5089}" type="slidenum">
              <a:rPr lang="en-US"/>
              <a:pPr/>
              <a:t>96</a:t>
            </a:fld>
            <a:endParaRPr lang="en-US"/>
          </a:p>
        </p:txBody>
      </p:sp>
      <p:sp>
        <p:nvSpPr>
          <p:cNvPr id="901122" name="Rectangle 2"/>
          <p:cNvSpPr>
            <a:spLocks noGrp="1" noChangeArrowheads="1"/>
          </p:cNvSpPr>
          <p:nvPr>
            <p:ph type="title"/>
          </p:nvPr>
        </p:nvSpPr>
        <p:spPr>
          <a:xfrm>
            <a:off x="457200" y="277813"/>
            <a:ext cx="8229600" cy="810927"/>
          </a:xfrm>
        </p:spPr>
        <p:txBody>
          <a:bodyPr/>
          <a:lstStyle/>
          <a:p>
            <a:r>
              <a:rPr lang="en-GB" dirty="0"/>
              <a:t>Hume’s Dichotomy</a:t>
            </a:r>
          </a:p>
        </p:txBody>
      </p:sp>
      <p:sp>
        <p:nvSpPr>
          <p:cNvPr id="901123" name="Rectangle 3"/>
          <p:cNvSpPr>
            <a:spLocks noGrp="1" noChangeArrowheads="1"/>
          </p:cNvSpPr>
          <p:nvPr>
            <p:ph type="body" idx="1"/>
          </p:nvPr>
        </p:nvSpPr>
        <p:spPr>
          <a:xfrm>
            <a:off x="457200" y="1268760"/>
            <a:ext cx="8399463" cy="5364596"/>
          </a:xfrm>
        </p:spPr>
        <p:txBody>
          <a:bodyPr/>
          <a:lstStyle/>
          <a:p>
            <a:r>
              <a:rPr lang="en-GB" dirty="0"/>
              <a:t>Hume starts </a:t>
            </a:r>
            <a:r>
              <a:rPr lang="en-GB" i="1" dirty="0"/>
              <a:t>T</a:t>
            </a:r>
            <a:r>
              <a:rPr lang="en-GB" dirty="0"/>
              <a:t> 1.3.1 by dividing his seven types of relation into two groups </a:t>
            </a:r>
            <a:r>
              <a:rPr lang="en-GB" i="1" dirty="0"/>
              <a:t>(T</a:t>
            </a:r>
            <a:r>
              <a:rPr lang="en-GB" dirty="0"/>
              <a:t> 1.3.1.1)</a:t>
            </a:r>
            <a:r>
              <a:rPr lang="en-GB" i="1" dirty="0"/>
              <a:t>:</a:t>
            </a:r>
          </a:p>
          <a:p>
            <a:pPr lvl="1">
              <a:spcBef>
                <a:spcPts val="1200"/>
              </a:spcBef>
            </a:pPr>
            <a:r>
              <a:rPr lang="en-GB" u="sng" dirty="0"/>
              <a:t>The Four “Constant” Relations</a:t>
            </a:r>
            <a:br>
              <a:rPr lang="en-GB" u="sng" dirty="0"/>
            </a:br>
            <a:r>
              <a:rPr lang="en-GB" dirty="0"/>
              <a:t>Those relations that “depend entirely on the ideas, which we compare together” (i.e. </a:t>
            </a:r>
            <a:r>
              <a:rPr lang="en-GB" dirty="0">
                <a:solidFill>
                  <a:srgbClr val="FF9999"/>
                </a:solidFill>
              </a:rPr>
              <a:t>resemblance</a:t>
            </a:r>
            <a:r>
              <a:rPr lang="en-GB" dirty="0"/>
              <a:t>, </a:t>
            </a:r>
            <a:r>
              <a:rPr lang="en-GB" dirty="0">
                <a:solidFill>
                  <a:srgbClr val="FF9999"/>
                </a:solidFill>
              </a:rPr>
              <a:t>contrariety</a:t>
            </a:r>
            <a:r>
              <a:rPr lang="en-GB" dirty="0"/>
              <a:t>, </a:t>
            </a:r>
            <a:r>
              <a:rPr lang="en-GB" dirty="0">
                <a:solidFill>
                  <a:srgbClr val="FF9999"/>
                </a:solidFill>
              </a:rPr>
              <a:t>degrees in quality</a:t>
            </a:r>
            <a:r>
              <a:rPr lang="en-GB" dirty="0"/>
              <a:t>, </a:t>
            </a:r>
            <a:r>
              <a:rPr lang="en-GB" dirty="0">
                <a:solidFill>
                  <a:srgbClr val="FF9999"/>
                </a:solidFill>
              </a:rPr>
              <a:t>proportions in quantity or number</a:t>
            </a:r>
            <a:r>
              <a:rPr lang="en-GB" dirty="0"/>
              <a:t>);</a:t>
            </a:r>
          </a:p>
          <a:p>
            <a:pPr lvl="1">
              <a:spcBef>
                <a:spcPts val="1200"/>
              </a:spcBef>
            </a:pPr>
            <a:r>
              <a:rPr lang="en-GB" u="sng" dirty="0"/>
              <a:t>The Three “Inconstant” Relations</a:t>
            </a:r>
            <a:br>
              <a:rPr lang="en-GB" dirty="0"/>
            </a:br>
            <a:r>
              <a:rPr lang="en-GB" dirty="0"/>
              <a:t>Those relations that “may be </a:t>
            </a:r>
            <a:r>
              <a:rPr lang="en-GB" dirty="0" err="1"/>
              <a:t>chang’d</a:t>
            </a:r>
            <a:r>
              <a:rPr lang="en-GB" dirty="0"/>
              <a:t> without any change in the ideas” (i.e. </a:t>
            </a:r>
            <a:r>
              <a:rPr lang="en-GB" dirty="0">
                <a:solidFill>
                  <a:srgbClr val="FF9999"/>
                </a:solidFill>
              </a:rPr>
              <a:t>identity</a:t>
            </a:r>
            <a:r>
              <a:rPr lang="en-GB" dirty="0"/>
              <a:t>, </a:t>
            </a:r>
            <a:r>
              <a:rPr lang="en-GB" dirty="0">
                <a:solidFill>
                  <a:srgbClr val="FF9999"/>
                </a:solidFill>
              </a:rPr>
              <a:t>relations of time and place</a:t>
            </a:r>
            <a:r>
              <a:rPr lang="en-GB" dirty="0"/>
              <a:t>, </a:t>
            </a:r>
            <a:r>
              <a:rPr lang="en-GB" dirty="0">
                <a:solidFill>
                  <a:srgbClr val="FF9999"/>
                </a:solidFill>
              </a:rPr>
              <a:t>cause and effect</a:t>
            </a:r>
            <a:r>
              <a:rPr lang="en-GB" dirty="0"/>
              <a:t>).</a:t>
            </a:r>
            <a:endParaRPr lang="en-GB" u="sng" dirty="0"/>
          </a:p>
        </p:txBody>
      </p:sp>
    </p:spTree>
    <p:extLst>
      <p:ext uri="{BB962C8B-B14F-4D97-AF65-F5344CB8AC3E}">
        <p14:creationId xmlns:p14="http://schemas.microsoft.com/office/powerpoint/2010/main" val="3904846198"/>
      </p:ext>
    </p:extLst>
  </p:cSld>
  <p:clrMapOvr>
    <a:masterClrMapping/>
  </p:clrMapOvr>
  <p:transition spd="med">
    <p:cove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54114C9-DB98-469A-A89D-88F9A96336E8}" type="slidenum">
              <a:rPr lang="en-US"/>
              <a:pPr/>
              <a:t>97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560A15C-4654-407C-B90F-35A7DEC7DBA4}" type="slidenum">
              <a:rPr lang="en-US" sz="1600">
                <a:effectLst>
                  <a:outerShdw blurRad="38100" dist="38100" dir="2700000" algn="tl">
                    <a:srgbClr val="000000"/>
                  </a:outerShdw>
                </a:effectLst>
                <a:ea typeface="ＭＳ Ｐゴシック" charset="-128"/>
              </a:rPr>
              <a:pPr eaLnBrk="1" hangingPunct="1"/>
              <a:t>97</a:t>
            </a:fld>
            <a:endParaRPr lang="en-US" sz="1600">
              <a:effectLst>
                <a:outerShdw blurRad="38100" dist="38100" dir="2700000" algn="tl">
                  <a:srgbClr val="000000"/>
                </a:outerShdw>
              </a:effectLst>
              <a:ea typeface="ＭＳ Ｐゴシック" charset="-128"/>
            </a:endParaRPr>
          </a:p>
        </p:txBody>
      </p:sp>
      <p:sp>
        <p:nvSpPr>
          <p:cNvPr id="831490" name="Rectangle 2"/>
          <p:cNvSpPr>
            <a:spLocks noGrp="1" noChangeArrowheads="1"/>
          </p:cNvSpPr>
          <p:nvPr>
            <p:ph type="title" idx="4294967295"/>
          </p:nvPr>
        </p:nvSpPr>
        <p:spPr>
          <a:xfrm>
            <a:off x="457200" y="224644"/>
            <a:ext cx="8229600" cy="666911"/>
          </a:xfrm>
        </p:spPr>
        <p:txBody>
          <a:bodyPr/>
          <a:lstStyle/>
          <a:p>
            <a:r>
              <a:rPr lang="en-GB" sz="4000" dirty="0"/>
              <a:t>A Taxonomy of Mental Operations</a:t>
            </a:r>
            <a:endParaRPr lang="en-US" sz="4000" dirty="0"/>
          </a:p>
        </p:txBody>
      </p:sp>
      <p:sp>
        <p:nvSpPr>
          <p:cNvPr id="831491" name="Rectangle 3"/>
          <p:cNvSpPr>
            <a:spLocks noGrp="1" noChangeArrowheads="1"/>
          </p:cNvSpPr>
          <p:nvPr>
            <p:ph type="body" idx="4294967295"/>
          </p:nvPr>
        </p:nvSpPr>
        <p:spPr>
          <a:xfrm>
            <a:off x="457200" y="1268760"/>
            <a:ext cx="8429625" cy="5325715"/>
          </a:xfrm>
        </p:spPr>
        <p:txBody>
          <a:bodyPr/>
          <a:lstStyle/>
          <a:p>
            <a:pPr>
              <a:lnSpc>
                <a:spcPct val="90000"/>
              </a:lnSpc>
            </a:pPr>
            <a:r>
              <a:rPr lang="en-GB" dirty="0"/>
              <a:t>Hume argues, rather simplistically, that his seven relations map neatly onto four different mental operations:</a:t>
            </a:r>
          </a:p>
          <a:p>
            <a:pPr lvl="1">
              <a:lnSpc>
                <a:spcPct val="90000"/>
              </a:lnSpc>
              <a:spcBef>
                <a:spcPts val="1200"/>
              </a:spcBef>
            </a:pPr>
            <a:r>
              <a:rPr lang="en-GB" sz="2600" i="1" dirty="0">
                <a:solidFill>
                  <a:srgbClr val="FF9999"/>
                </a:solidFill>
              </a:rPr>
              <a:t>resemblance</a:t>
            </a:r>
            <a:r>
              <a:rPr lang="en-GB" sz="2600" dirty="0"/>
              <a:t>, </a:t>
            </a:r>
            <a:r>
              <a:rPr lang="en-GB" sz="2600" i="1" dirty="0">
                <a:solidFill>
                  <a:srgbClr val="FF9999"/>
                </a:solidFill>
              </a:rPr>
              <a:t>contrariety</a:t>
            </a:r>
            <a:r>
              <a:rPr lang="en-GB" sz="2600" dirty="0"/>
              <a:t>, and </a:t>
            </a:r>
            <a:r>
              <a:rPr lang="en-GB" sz="2600" i="1" dirty="0">
                <a:solidFill>
                  <a:srgbClr val="FF9999"/>
                </a:solidFill>
              </a:rPr>
              <a:t>degrees in quality</a:t>
            </a:r>
            <a:r>
              <a:rPr lang="en-GB" sz="2600" dirty="0"/>
              <a:t> are “discoverable at first sight” (</a:t>
            </a:r>
            <a:r>
              <a:rPr lang="en-GB" sz="2600" i="1" dirty="0"/>
              <a:t>T</a:t>
            </a:r>
            <a:r>
              <a:rPr lang="en-GB" sz="2600" dirty="0"/>
              <a:t> 1.3.1.2)</a:t>
            </a:r>
          </a:p>
          <a:p>
            <a:pPr lvl="1">
              <a:lnSpc>
                <a:spcPct val="90000"/>
              </a:lnSpc>
              <a:spcBef>
                <a:spcPts val="1200"/>
              </a:spcBef>
            </a:pPr>
            <a:r>
              <a:rPr lang="en-GB" sz="2600" i="1" dirty="0">
                <a:solidFill>
                  <a:srgbClr val="FF9999"/>
                </a:solidFill>
              </a:rPr>
              <a:t>proportions of quantity or number</a:t>
            </a:r>
            <a:r>
              <a:rPr lang="en-GB" sz="2600" dirty="0">
                <a:solidFill>
                  <a:srgbClr val="FF9999"/>
                </a:solidFill>
              </a:rPr>
              <a:t> are susceptible</a:t>
            </a:r>
            <a:r>
              <a:rPr lang="en-GB" sz="2600" dirty="0"/>
              <a:t> of demonstration (</a:t>
            </a:r>
            <a:r>
              <a:rPr lang="en-GB" sz="2600" i="1" dirty="0"/>
              <a:t>T</a:t>
            </a:r>
            <a:r>
              <a:rPr lang="en-GB" sz="2600" dirty="0"/>
              <a:t> 1.3.1.2-5)</a:t>
            </a:r>
          </a:p>
          <a:p>
            <a:pPr lvl="1">
              <a:lnSpc>
                <a:spcPct val="90000"/>
              </a:lnSpc>
              <a:spcBef>
                <a:spcPts val="1200"/>
              </a:spcBef>
            </a:pPr>
            <a:r>
              <a:rPr lang="en-GB" sz="2600" i="1" dirty="0">
                <a:solidFill>
                  <a:srgbClr val="FF9999"/>
                </a:solidFill>
              </a:rPr>
              <a:t>identity</a:t>
            </a:r>
            <a:r>
              <a:rPr lang="en-GB" sz="2600" dirty="0"/>
              <a:t> and </a:t>
            </a:r>
            <a:r>
              <a:rPr lang="en-GB" sz="2600" i="1" dirty="0">
                <a:solidFill>
                  <a:srgbClr val="FF9999"/>
                </a:solidFill>
              </a:rPr>
              <a:t>relations of time and place</a:t>
            </a:r>
            <a:r>
              <a:rPr lang="en-GB" sz="2600" dirty="0"/>
              <a:t> are matters of perception rather than reasoning (</a:t>
            </a:r>
            <a:r>
              <a:rPr lang="en-GB" sz="2600" i="1" dirty="0"/>
              <a:t>T</a:t>
            </a:r>
            <a:r>
              <a:rPr lang="en-GB" sz="2600" dirty="0"/>
              <a:t> 1.3.2.1)</a:t>
            </a:r>
          </a:p>
          <a:p>
            <a:pPr lvl="1">
              <a:lnSpc>
                <a:spcPct val="90000"/>
              </a:lnSpc>
              <a:spcBef>
                <a:spcPts val="1200"/>
              </a:spcBef>
            </a:pPr>
            <a:r>
              <a:rPr lang="en-GB" sz="2600" i="1" dirty="0">
                <a:solidFill>
                  <a:srgbClr val="FF9999"/>
                </a:solidFill>
              </a:rPr>
              <a:t>causation</a:t>
            </a:r>
            <a:r>
              <a:rPr lang="en-GB" sz="2600" dirty="0"/>
              <a:t> is the only relation “that can be </a:t>
            </a:r>
            <a:r>
              <a:rPr lang="en-GB" sz="2600" dirty="0" err="1"/>
              <a:t>trac’d</a:t>
            </a:r>
            <a:r>
              <a:rPr lang="en-GB" sz="2600" dirty="0"/>
              <a:t> beyond our senses, [to] existences and objects, which we do not see or feel”  (</a:t>
            </a:r>
            <a:r>
              <a:rPr lang="en-GB" sz="2600" i="1" dirty="0"/>
              <a:t>T</a:t>
            </a:r>
            <a:r>
              <a:rPr lang="en-GB" sz="2600" dirty="0"/>
              <a:t> 1.3.2.3)</a:t>
            </a:r>
            <a:endParaRPr lang="en-US" sz="2600" i="1" dirty="0"/>
          </a:p>
        </p:txBody>
      </p:sp>
    </p:spTree>
    <p:extLst>
      <p:ext uri="{BB962C8B-B14F-4D97-AF65-F5344CB8AC3E}">
        <p14:creationId xmlns:p14="http://schemas.microsoft.com/office/powerpoint/2010/main" val="2126609337"/>
      </p:ext>
    </p:extLst>
  </p:cSld>
  <p:clrMapOvr>
    <a:masterClrMapping/>
  </p:clrMapOvr>
  <p:transition spd="med">
    <p:cove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52FC5551-68BD-461B-B21A-2CC8732F90A5}" type="slidenum">
              <a:rPr lang="en-US"/>
              <a:pPr/>
              <a:t>98</a:t>
            </a:fld>
            <a:endParaRPr lang="en-US"/>
          </a:p>
        </p:txBody>
      </p:sp>
      <p:sp>
        <p:nvSpPr>
          <p:cNvPr id="20" name="Slide Number Placeholder 4"/>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448FC10E-1BDE-46D7-82A0-7BD94E9DBA81}" type="slidenum">
              <a:rPr lang="en-US" sz="1600">
                <a:effectLst>
                  <a:outerShdw blurRad="38100" dist="38100" dir="2700000" algn="tl">
                    <a:srgbClr val="000000"/>
                  </a:outerShdw>
                </a:effectLst>
                <a:ea typeface="ＭＳ Ｐゴシック" charset="-128"/>
              </a:rPr>
              <a:pPr eaLnBrk="1" hangingPunct="1"/>
              <a:t>98</a:t>
            </a:fld>
            <a:endParaRPr lang="en-US" sz="1600">
              <a:effectLst>
                <a:outerShdw blurRad="38100" dist="38100" dir="2700000" algn="tl">
                  <a:srgbClr val="000000"/>
                </a:outerShdw>
              </a:effectLst>
              <a:ea typeface="ＭＳ Ｐゴシック" charset="-128"/>
            </a:endParaRPr>
          </a:p>
        </p:txBody>
      </p:sp>
      <p:graphicFrame>
        <p:nvGraphicFramePr>
          <p:cNvPr id="897045" name="Group 21"/>
          <p:cNvGraphicFramePr>
            <a:graphicFrameLocks noGrp="1"/>
          </p:cNvGraphicFramePr>
          <p:nvPr>
            <p:ph sz="half" idx="4294967295"/>
            <p:extLst>
              <p:ext uri="{D42A27DB-BD31-4B8C-83A1-F6EECF244321}">
                <p14:modId xmlns:p14="http://schemas.microsoft.com/office/powerpoint/2010/main" val="3284595486"/>
              </p:ext>
            </p:extLst>
          </p:nvPr>
        </p:nvGraphicFramePr>
        <p:xfrm>
          <a:off x="414338" y="440668"/>
          <a:ext cx="8335962" cy="4481040"/>
        </p:xfrm>
        <a:graphic>
          <a:graphicData uri="http://schemas.openxmlformats.org/drawingml/2006/table">
            <a:tbl>
              <a:tblPr/>
              <a:tblGrid>
                <a:gridCol w="1989137">
                  <a:extLst>
                    <a:ext uri="{9D8B030D-6E8A-4147-A177-3AD203B41FA5}">
                      <a16:colId xmlns:a16="http://schemas.microsoft.com/office/drawing/2014/main" val="20000"/>
                    </a:ext>
                  </a:extLst>
                </a:gridCol>
                <a:gridCol w="3195638">
                  <a:extLst>
                    <a:ext uri="{9D8B030D-6E8A-4147-A177-3AD203B41FA5}">
                      <a16:colId xmlns:a16="http://schemas.microsoft.com/office/drawing/2014/main" val="20001"/>
                    </a:ext>
                  </a:extLst>
                </a:gridCol>
                <a:gridCol w="3151187">
                  <a:extLst>
                    <a:ext uri="{9D8B030D-6E8A-4147-A177-3AD203B41FA5}">
                      <a16:colId xmlns:a16="http://schemas.microsoft.com/office/drawing/2014/main" val="20002"/>
                    </a:ext>
                  </a:extLst>
                </a:gridCol>
              </a:tblGrid>
              <a:tr h="5674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Constant relations</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Inconstant relations</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511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1" i="1" u="none" strike="noStrike" cap="none" normalizeH="0" baseline="0">
                          <a:ln>
                            <a:noFill/>
                          </a:ln>
                          <a:solidFill>
                            <a:schemeClr val="tx1"/>
                          </a:solidFill>
                          <a:effectLst>
                            <a:outerShdw blurRad="38100" dist="38100" dir="2700000" algn="tl">
                              <a:srgbClr val="000000"/>
                            </a:outerShdw>
                          </a:effectLst>
                          <a:latin typeface="Arial" charset="0"/>
                        </a:rPr>
                        <a:t>Perception</a:t>
                      </a:r>
                      <a:endParaRPr kumimoji="0" lang="en-US" sz="2400" b="1"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Intuition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resemblance</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contrariety</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degrees in quality</a:t>
                      </a: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Sensory Perception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identity</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situations in time</a:t>
                      </a:r>
                      <a:b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b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  and place</a:t>
                      </a: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509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1" i="1" u="none" strike="noStrike" cap="none" normalizeH="0" baseline="0">
                          <a:ln>
                            <a:noFill/>
                          </a:ln>
                          <a:solidFill>
                            <a:schemeClr val="tx1"/>
                          </a:solidFill>
                          <a:effectLst>
                            <a:outerShdw blurRad="38100" dist="38100" dir="2700000" algn="tl">
                              <a:srgbClr val="000000"/>
                            </a:outerShdw>
                          </a:effectLst>
                          <a:latin typeface="Arial" charset="0"/>
                        </a:rPr>
                        <a:t>Reasoning</a:t>
                      </a:r>
                      <a:endParaRPr kumimoji="0" lang="en-US" sz="2400" b="1"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Demonstration</a:t>
                      </a:r>
                      <a:endParaRPr kumimoji="0" lang="en-US" sz="1000" b="0" i="0" u="sng"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GB" sz="1000" b="1"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proportions in</a:t>
                      </a:r>
                      <a:b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b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  quantity and number</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dirty="0">
                          <a:ln>
                            <a:noFill/>
                          </a:ln>
                          <a:solidFill>
                            <a:schemeClr val="tx1"/>
                          </a:solidFill>
                          <a:effectLst>
                            <a:outerShdw blurRad="38100" dist="38100" dir="2700000" algn="tl">
                              <a:srgbClr val="000000"/>
                            </a:outerShdw>
                          </a:effectLst>
                          <a:latin typeface="Arial" charset="0"/>
                        </a:rPr>
                        <a:t>Probability</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dirty="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dirty="0">
                          <a:ln>
                            <a:noFill/>
                          </a:ln>
                          <a:solidFill>
                            <a:schemeClr val="tx1"/>
                          </a:solidFill>
                          <a:effectLst>
                            <a:outerShdw blurRad="38100" dist="38100" dir="2700000" algn="tl">
                              <a:srgbClr val="000000"/>
                            </a:outerShdw>
                          </a:effectLst>
                          <a:latin typeface="Arial" charset="0"/>
                        </a:rPr>
                        <a:t>causation </a:t>
                      </a:r>
                      <a:r>
                        <a:rPr kumimoji="0" lang="en-GB" sz="2400" b="0" i="1" u="none" strike="noStrike" cap="none" normalizeH="0" baseline="0" dirty="0">
                          <a:ln>
                            <a:noFill/>
                          </a:ln>
                          <a:solidFill>
                            <a:srgbClr val="00FFFF"/>
                          </a:solidFill>
                          <a:effectLst>
                            <a:outerShdw blurRad="38100" dist="38100" dir="2700000" algn="tl">
                              <a:srgbClr val="000000"/>
                            </a:outerShdw>
                          </a:effectLst>
                          <a:latin typeface="Arial" charset="0"/>
                        </a:rPr>
                        <a:t>*</a:t>
                      </a:r>
                      <a:endParaRPr kumimoji="0" lang="en-US" sz="2400" b="0" i="0" u="none" strike="noStrike" cap="none" normalizeH="0" baseline="0" dirty="0">
                        <a:ln>
                          <a:noFill/>
                        </a:ln>
                        <a:solidFill>
                          <a:srgbClr val="00FFFF"/>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3"/>
          <p:cNvSpPr txBox="1">
            <a:spLocks noChangeArrowheads="1"/>
          </p:cNvSpPr>
          <p:nvPr/>
        </p:nvSpPr>
        <p:spPr>
          <a:xfrm>
            <a:off x="457200" y="5481228"/>
            <a:ext cx="8363272" cy="936402"/>
          </a:xfrm>
          <a:prstGeom prst="rect">
            <a:avLst/>
          </a:prstGeom>
        </p:spPr>
        <p:txBody>
          <a:bodyPr/>
          <a:lstStyle/>
          <a:p>
            <a:pPr marL="144000" marR="0" lvl="0" indent="-144000" algn="l" defTabSz="914400" rtl="0" eaLnBrk="1" fontAlgn="base" latinLnBrk="0" hangingPunct="1">
              <a:lnSpc>
                <a:spcPct val="100000"/>
              </a:lnSpc>
              <a:spcBef>
                <a:spcPct val="20000"/>
              </a:spcBef>
              <a:spcAft>
                <a:spcPct val="0"/>
              </a:spcAft>
              <a:buClr>
                <a:srgbClr val="00FFFF"/>
              </a:buClr>
              <a:buSzPct val="90000"/>
              <a:buFont typeface="Arial" pitchFamily="34" charset="0"/>
              <a:buChar char="*"/>
              <a:tabLst/>
              <a:defRPr/>
            </a:pPr>
            <a:r>
              <a:rPr kumimoji="0" lang="en-GB" sz="2400" b="0" i="1"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This explains why most of Treatise 1.3.2-14, nominally on “probability”, focuses</a:t>
            </a:r>
            <a:r>
              <a:rPr kumimoji="0" lang="en-GB" sz="2400" b="0" i="1" u="none" strike="noStrike" kern="0" cap="none" spc="0" normalizeH="0" noProof="0" dirty="0">
                <a:ln>
                  <a:noFill/>
                </a:ln>
                <a:solidFill>
                  <a:schemeClr val="tx1"/>
                </a:solidFill>
                <a:effectLst>
                  <a:outerShdw blurRad="38100" dist="38100" dir="2700000" algn="tl">
                    <a:srgbClr val="000000"/>
                  </a:outerShdw>
                </a:effectLst>
                <a:uLnTx/>
                <a:uFillTx/>
                <a:latin typeface="+mn-lt"/>
                <a:ea typeface="+mn-ea"/>
                <a:cs typeface="+mn-cs"/>
              </a:rPr>
              <a:t> on causation and causal reasoning.</a:t>
            </a:r>
            <a:endParaRPr kumimoji="0" lang="en-GB" sz="2400" b="0" i="1"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extLst>
      <p:ext uri="{BB962C8B-B14F-4D97-AF65-F5344CB8AC3E}">
        <p14:creationId xmlns:p14="http://schemas.microsoft.com/office/powerpoint/2010/main" val="1692104128"/>
      </p:ext>
    </p:extLst>
  </p:cSld>
  <p:clrMapOvr>
    <a:masterClrMapping/>
  </p:clrMapOvr>
  <p:transition spd="med">
    <p:cove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344F0-3A67-4D4E-B4A6-197DD07EFA62}" type="slidenum">
              <a:rPr lang="en-US"/>
              <a:pPr/>
              <a:t>99</a:t>
            </a:fld>
            <a:endParaRPr lang="en-US"/>
          </a:p>
        </p:txBody>
      </p:sp>
      <p:sp>
        <p:nvSpPr>
          <p:cNvPr id="888834" name="Rectangle 2"/>
          <p:cNvSpPr>
            <a:spLocks noGrp="1" noChangeArrowheads="1"/>
          </p:cNvSpPr>
          <p:nvPr>
            <p:ph type="title"/>
          </p:nvPr>
        </p:nvSpPr>
        <p:spPr>
          <a:xfrm>
            <a:off x="457200" y="277813"/>
            <a:ext cx="8229600" cy="990947"/>
          </a:xfrm>
        </p:spPr>
        <p:txBody>
          <a:bodyPr/>
          <a:lstStyle/>
          <a:p>
            <a:r>
              <a:rPr lang="en-GB" dirty="0"/>
              <a:t>Hume’s Dichotomy – the motive</a:t>
            </a:r>
          </a:p>
        </p:txBody>
      </p:sp>
      <p:sp>
        <p:nvSpPr>
          <p:cNvPr id="888835" name="Rectangle 3"/>
          <p:cNvSpPr>
            <a:spLocks noGrp="1" noChangeArrowheads="1"/>
          </p:cNvSpPr>
          <p:nvPr>
            <p:ph type="body" idx="1"/>
          </p:nvPr>
        </p:nvSpPr>
        <p:spPr>
          <a:xfrm>
            <a:off x="554868" y="1520788"/>
            <a:ext cx="8229600" cy="5076862"/>
          </a:xfrm>
        </p:spPr>
        <p:txBody>
          <a:bodyPr/>
          <a:lstStyle/>
          <a:p>
            <a:r>
              <a:rPr lang="en-GB" sz="3000" dirty="0"/>
              <a:t>Hume gives his taxonomy of relations in order to facilitate his arguments:</a:t>
            </a:r>
          </a:p>
          <a:p>
            <a:pPr lvl="1"/>
            <a:r>
              <a:rPr lang="en-GB" sz="2700" dirty="0"/>
              <a:t>That the Causal Maxim cannot be intuitively certain (</a:t>
            </a:r>
            <a:r>
              <a:rPr lang="en-GB" sz="2700" i="1" dirty="0"/>
              <a:t>T </a:t>
            </a:r>
            <a:r>
              <a:rPr lang="en-GB" sz="2700" dirty="0"/>
              <a:t>1.3.3.2);</a:t>
            </a:r>
          </a:p>
          <a:p>
            <a:pPr lvl="1"/>
            <a:r>
              <a:rPr lang="en-GB" sz="2700" dirty="0"/>
              <a:t>That relations of virtue and vice are not demonstrable (</a:t>
            </a:r>
            <a:r>
              <a:rPr lang="en-GB" sz="2700" i="1" dirty="0"/>
              <a:t>T </a:t>
            </a:r>
            <a:r>
              <a:rPr lang="en-GB" sz="2700" dirty="0"/>
              <a:t>3.1.1.19).</a:t>
            </a:r>
          </a:p>
          <a:p>
            <a:pPr>
              <a:spcBef>
                <a:spcPts val="1800"/>
              </a:spcBef>
            </a:pPr>
            <a:r>
              <a:rPr lang="en-GB" sz="3000" dirty="0"/>
              <a:t>He seems to be arguing from the principle:</a:t>
            </a:r>
          </a:p>
          <a:p>
            <a:pPr lvl="1"/>
            <a:r>
              <a:rPr lang="en-GB" sz="2700" i="1" dirty="0"/>
              <a:t>Any proposition that is intuitively or demonstratively certain can contain only constant relations.</a:t>
            </a:r>
            <a:r>
              <a:rPr lang="en-US" sz="2700" i="1" dirty="0"/>
              <a:t> </a:t>
            </a:r>
            <a:endParaRPr lang="en-GB" sz="2700" i="1" dirty="0"/>
          </a:p>
        </p:txBody>
      </p:sp>
    </p:spTree>
    <p:extLst>
      <p:ext uri="{BB962C8B-B14F-4D97-AF65-F5344CB8AC3E}">
        <p14:creationId xmlns:p14="http://schemas.microsoft.com/office/powerpoint/2010/main" val="1747228245"/>
      </p:ext>
    </p:extLst>
  </p:cSld>
  <p:clrMapOvr>
    <a:masterClrMapping/>
  </p:clrMapOvr>
  <p:transition spd="med">
    <p:cover/>
  </p:transition>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4905</TotalTime>
  <Words>23570</Words>
  <Application>Microsoft Office PowerPoint</Application>
  <PresentationFormat>On-screen Show (4:3)</PresentationFormat>
  <Paragraphs>1215</Paragraphs>
  <Slides>210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210</vt:i4>
      </vt:variant>
    </vt:vector>
  </HeadingPairs>
  <TitlesOfParts>
    <vt:vector size="217" baseType="lpstr">
      <vt:lpstr>ＭＳ Ｐゴシック</vt:lpstr>
      <vt:lpstr>Arial</vt:lpstr>
      <vt:lpstr>Courier New</vt:lpstr>
      <vt:lpstr>Symbol</vt:lpstr>
      <vt:lpstr>Times New Roman</vt:lpstr>
      <vt:lpstr>Wingdings</vt:lpstr>
      <vt:lpstr>Beam</vt:lpstr>
      <vt:lpstr>David Hume, 1711-1776</vt:lpstr>
      <vt:lpstr>Hume’s Most Relevant Works</vt:lpstr>
      <vt:lpstr>PowerPoint Presentation</vt:lpstr>
      <vt:lpstr>www.davidhume.org</vt:lpstr>
      <vt:lpstr>PowerPoint Presentation</vt:lpstr>
      <vt:lpstr>Aims of the Lecture Series</vt:lpstr>
      <vt:lpstr>For More Background …</vt:lpstr>
      <vt:lpstr>1(a)  The Lockean Inheritance</vt:lpstr>
      <vt:lpstr>Descartes’s “Way of Ideas”</vt:lpstr>
      <vt:lpstr>Locke’s Reaction to Descartes</vt:lpstr>
      <vt:lpstr>Two Kinds of “Empiricism”</vt:lpstr>
      <vt:lpstr>What is an “Idea”?</vt:lpstr>
      <vt:lpstr>“White Paper” and “Two Fountains”: Sensation and Reflection</vt:lpstr>
      <vt:lpstr>Ideas on a Mental Stage?</vt:lpstr>
      <vt:lpstr>Humean Ideas and Impressions</vt:lpstr>
      <vt:lpstr>An Obvious Distinction?</vt:lpstr>
      <vt:lpstr>“Sensation” and “Reflection”</vt:lpstr>
      <vt:lpstr>Humean Reflection</vt:lpstr>
      <vt:lpstr>“Reflection”: A Contrast with Locke</vt:lpstr>
      <vt:lpstr>1(b)  Hume’s Copy Principle and the Simple/Complex Distinction</vt:lpstr>
      <vt:lpstr>Hume’s Conceptual Empiricism: A First Approximation</vt:lpstr>
      <vt:lpstr>Conceptual Empiricism: Refining the Approximation</vt:lpstr>
      <vt:lpstr>Simple and Complex Ideas</vt:lpstr>
      <vt:lpstr>Spatial Ideas and Atomism</vt:lpstr>
      <vt:lpstr>Hume’s Copy Principle</vt:lpstr>
      <vt:lpstr>Weaponising the Copy Principle?</vt:lpstr>
      <vt:lpstr>Hume’s First Argument for the Copy Principle</vt:lpstr>
      <vt:lpstr>Hume’s Second Argument for the Copy Principle</vt:lpstr>
      <vt:lpstr>Problems with Hume’s Arguments</vt:lpstr>
      <vt:lpstr>Garrett’s First Defence of Hume</vt:lpstr>
      <vt:lpstr>Responding to Garrett</vt:lpstr>
      <vt:lpstr>PowerPoint Presentation</vt:lpstr>
      <vt:lpstr>Garrett’s Second Defence of Hume</vt:lpstr>
      <vt:lpstr>PowerPoint Presentation</vt:lpstr>
      <vt:lpstr>The Missing Shade of Blue</vt:lpstr>
      <vt:lpstr>PowerPoint Presentation</vt:lpstr>
      <vt:lpstr>David Hume, 1711-1776</vt:lpstr>
      <vt:lpstr>Reminder of Learning Resources</vt:lpstr>
      <vt:lpstr>Last Time ...</vt:lpstr>
      <vt:lpstr>2(a)  Force and Vivacity</vt:lpstr>
      <vt:lpstr>Distinguishing Impressions and Ideas</vt:lpstr>
      <vt:lpstr>Starting from Internalism?</vt:lpstr>
      <vt:lpstr>Why Emphasise “Force and Vivacity?”</vt:lpstr>
      <vt:lpstr>Distinguishing Belief from Mere Conception</vt:lpstr>
      <vt:lpstr>Looking Ahead to Induction</vt:lpstr>
      <vt:lpstr>A “Hydraulic” Theory of Belief</vt:lpstr>
      <vt:lpstr>A Hydraulic Theory of Probability</vt:lpstr>
      <vt:lpstr>Doubts about Force and Vivacity</vt:lpstr>
      <vt:lpstr>PowerPoint Presentation</vt:lpstr>
      <vt:lpstr>Is “Force and Vivacity” Univocal?</vt:lpstr>
      <vt:lpstr>Symptoms of Unease?</vt:lpstr>
      <vt:lpstr>Retreating from the Theory</vt:lpstr>
      <vt:lpstr>Phenomenological or Functional?</vt:lpstr>
      <vt:lpstr>2(b)  The Separability Principle</vt:lpstr>
      <vt:lpstr>The “Liberty of the Imagination”</vt:lpstr>
      <vt:lpstr>The Separability Principle (SP)</vt:lpstr>
      <vt:lpstr>Arguing for the Separability Principle</vt:lpstr>
      <vt:lpstr>Taking Separability Too Far?</vt:lpstr>
      <vt:lpstr>2(c)  Association of Ideas</vt:lpstr>
      <vt:lpstr>Locke on the Association of Ideas</vt:lpstr>
      <vt:lpstr>Chambers’ Cyclopaedia (1728)</vt:lpstr>
      <vt:lpstr>PowerPoint Presentation</vt:lpstr>
      <vt:lpstr>Hume on the Association of Ideas</vt:lpstr>
      <vt:lpstr>Three Principles of Association</vt:lpstr>
      <vt:lpstr>Natural and Philosophical Relations</vt:lpstr>
      <vt:lpstr>Custom and Induction</vt:lpstr>
      <vt:lpstr>Custom and Association of Ideas</vt:lpstr>
      <vt:lpstr>Custom and Association  in the first Enquiry</vt:lpstr>
      <vt:lpstr>PowerPoint Presentation</vt:lpstr>
      <vt:lpstr>PowerPoint Presentation</vt:lpstr>
      <vt:lpstr>Religion and Association</vt:lpstr>
      <vt:lpstr>Hume’s Attitude to Association</vt:lpstr>
      <vt:lpstr>David Hume, 1711-1776</vt:lpstr>
      <vt:lpstr>Last Time ...</vt:lpstr>
      <vt:lpstr>3(a)  Introducing Hume’s Faculty Psychology</vt:lpstr>
      <vt:lpstr>Hume and the Faculties</vt:lpstr>
      <vt:lpstr>Faculties, Induction, and Body</vt:lpstr>
      <vt:lpstr>Faculties and Morality</vt:lpstr>
      <vt:lpstr>Outline of Humean Faculties</vt:lpstr>
      <vt:lpstr>PowerPoint Presentation</vt:lpstr>
      <vt:lpstr>Reason and Will: The Traditional Major Division</vt:lpstr>
      <vt:lpstr>Distinguishing Between Faculties</vt:lpstr>
      <vt:lpstr>Hume on Reason and Understanding</vt:lpstr>
      <vt:lpstr>Hume on Reason as Cognition</vt:lpstr>
      <vt:lpstr>3(b)  Conceivability and Hume’s Fork</vt:lpstr>
      <vt:lpstr>Hume’s Conceivability Principle</vt:lpstr>
      <vt:lpstr>Inconceivability and Impossibility</vt:lpstr>
      <vt:lpstr>Hume’s Fork: Relations of Ideas ...</vt:lpstr>
      <vt:lpstr>... and Matters of Fact</vt:lpstr>
      <vt:lpstr>Hume’s Epistemological Empiricism</vt:lpstr>
      <vt:lpstr>Is Hume’s Fork Defensible?</vt:lpstr>
      <vt:lpstr>3(c)  Hume’s Dubious Dichotomy in the Treatise</vt:lpstr>
      <vt:lpstr>The Progress of Hume’s Logic</vt:lpstr>
      <vt:lpstr>Locke on the Types of Relation</vt:lpstr>
      <vt:lpstr>Locke to Hume on Relations</vt:lpstr>
      <vt:lpstr>Hume’s Dichotomy</vt:lpstr>
      <vt:lpstr>A Taxonomy of Mental Operations</vt:lpstr>
      <vt:lpstr>PowerPoint Presentation</vt:lpstr>
      <vt:lpstr>Hume’s Dichotomy – the motive</vt:lpstr>
      <vt:lpstr>The Failure of the Dichotomy </vt:lpstr>
      <vt:lpstr>Demonstrability Is Not Analysable in Terms of Relations</vt:lpstr>
      <vt:lpstr>The Source of Hume’s Mistake?</vt:lpstr>
      <vt:lpstr>3(d)  Kinds of Evidence and Reasoning</vt:lpstr>
      <vt:lpstr>“The Kinds of Evidence”</vt:lpstr>
      <vt:lpstr>Locke’s Account of Reasoning</vt:lpstr>
      <vt:lpstr>PowerPoint Presentation</vt:lpstr>
      <vt:lpstr>Hume on “Proof” and “Probability”</vt:lpstr>
      <vt:lpstr>A Common Misunderstanding</vt:lpstr>
      <vt:lpstr>But I maintain that Hume’s distinction between demonstrative and factual arguments matches closely with the modern distinction between …</vt:lpstr>
      <vt:lpstr>Problematic Humean Claim 1: “No Matter of Fact is Demonstrable”</vt:lpstr>
      <vt:lpstr>An Important Distinction</vt:lpstr>
      <vt:lpstr>PowerPoint Presentation</vt:lpstr>
      <vt:lpstr>Hume on Applied Mathematics</vt:lpstr>
      <vt:lpstr>PowerPoint Presentation</vt:lpstr>
      <vt:lpstr>PowerPoint Presentation</vt:lpstr>
      <vt:lpstr>3(e)  Introducing Treatise 1.3</vt:lpstr>
      <vt:lpstr>Hume’s Focus on Causal Reasoning</vt:lpstr>
      <vt:lpstr>PowerPoint Presentation</vt:lpstr>
      <vt:lpstr>Second “Field”: Causal Inference</vt:lpstr>
      <vt:lpstr>T 1.3.5: “Of the impressions of the senses and memory”</vt:lpstr>
      <vt:lpstr>David Hume, 1711-1776</vt:lpstr>
      <vt:lpstr>Last Time ...</vt:lpstr>
      <vt:lpstr>4(a)  The Role of Treatise 1.3.6</vt:lpstr>
      <vt:lpstr>T 1.3.6: “Of the inference from the impression to the idea”</vt:lpstr>
      <vt:lpstr>Causal Inference Is Not A Priori (T)</vt:lpstr>
      <vt:lpstr>Experience and Constant Conjunction</vt:lpstr>
      <vt:lpstr>PowerPoint Presentation</vt:lpstr>
      <vt:lpstr>PowerPoint Presentation</vt:lpstr>
      <vt:lpstr>A Question of Faculties</vt:lpstr>
      <vt:lpstr>Hume’s Alternative Explanation</vt:lpstr>
      <vt:lpstr>4(b)  The Argument Concerning Induction (T, A, and E)</vt:lpstr>
      <vt:lpstr>The Famous Argument (×3)</vt:lpstr>
      <vt:lpstr>A Major Structural Change</vt:lpstr>
      <vt:lpstr>PowerPoint Presentation</vt:lpstr>
      <vt:lpstr>PowerPoint Presentation</vt:lpstr>
      <vt:lpstr>The Need for Extrapolation</vt:lpstr>
      <vt:lpstr>UP:  The Uniformity Principle</vt:lpstr>
      <vt:lpstr>UP in the Enquiry</vt:lpstr>
      <vt:lpstr>The Role of the Uniformity Principle</vt:lpstr>
      <vt:lpstr>Can UP be Founded on Argument?</vt:lpstr>
      <vt:lpstr>PowerPoint Presentation</vt:lpstr>
      <vt:lpstr>The Enquiry is More Thorough</vt:lpstr>
      <vt:lpstr>Argument Summary</vt:lpstr>
      <vt:lpstr>Hume’s Argument in the Treatise</vt:lpstr>
      <vt:lpstr>PowerPoint Presentation</vt:lpstr>
      <vt:lpstr>“Sceptical Doubts …” (Enquiry 4)</vt:lpstr>
      <vt:lpstr>The “Sceptical” Conclusion</vt:lpstr>
      <vt:lpstr>Epistemology, or Cognitive Science?</vt:lpstr>
      <vt:lpstr>But Is Hume Himself Sceptical?</vt:lpstr>
      <vt:lpstr>PowerPoint Presentation</vt:lpstr>
      <vt:lpstr>4(c)  More on Belief, Association, and Probability</vt:lpstr>
      <vt:lpstr>Custom and Belief</vt:lpstr>
      <vt:lpstr>PowerPoint Presentation</vt:lpstr>
      <vt:lpstr>A Puzzle in Treatise 1.3.9</vt:lpstr>
      <vt:lpstr>PowerPoint Presentation</vt:lpstr>
      <vt:lpstr>Religion and the Imagination</vt:lpstr>
      <vt:lpstr>T 1.3.10: “Of the Influence of Belief”</vt:lpstr>
      <vt:lpstr>T 1.3.11: “Probability of Chances”</vt:lpstr>
      <vt:lpstr>T 1.3.12: “Probability of Causes”</vt:lpstr>
      <vt:lpstr>PowerPoint Presentation</vt:lpstr>
      <vt:lpstr>Science: Seeking Hidden Causes</vt:lpstr>
      <vt:lpstr>T 1.3.13: “Unphilosophical Probability”</vt:lpstr>
      <vt:lpstr>David Hume, 1711-1776</vt:lpstr>
      <vt:lpstr>Last Time ...</vt:lpstr>
      <vt:lpstr>5(a)  The Argument of Treatise 1.3.14 and Enquiry 7 </vt:lpstr>
      <vt:lpstr>The Treatise and Enquiry Versions</vt:lpstr>
      <vt:lpstr>Applying the Copy Principle</vt:lpstr>
      <vt:lpstr>PowerPoint Presentation</vt:lpstr>
      <vt:lpstr>The Structure of the Argument</vt:lpstr>
      <vt:lpstr>PowerPoint Presentation</vt:lpstr>
      <vt:lpstr>Stage 2: A Family of Terms</vt:lpstr>
      <vt:lpstr>Two Puzzles</vt:lpstr>
      <vt:lpstr>Stage 3: Seeking the Impression</vt:lpstr>
      <vt:lpstr>Stage 4: No Such Impression from Observing Causation in Bodies</vt:lpstr>
      <vt:lpstr>PowerPoint Presentation</vt:lpstr>
      <vt:lpstr>Hume’s “Key Move” in the Enquiry</vt:lpstr>
      <vt:lpstr>Is the “Key Move” Plausible?</vt:lpstr>
      <vt:lpstr>Stage 5: An Internal Impression?</vt:lpstr>
      <vt:lpstr>Repeating the Key Move (Enquiry)</vt:lpstr>
      <vt:lpstr>5.1: Our Power over our Body</vt:lpstr>
      <vt:lpstr>5.2: Our Power over our Mind</vt:lpstr>
      <vt:lpstr>Stage 6: No Abstract Idea (Treatise)</vt:lpstr>
      <vt:lpstr>The Earliest Key Move (Treatise)</vt:lpstr>
      <vt:lpstr>Stage 7: Rejecting Occasionalism</vt:lpstr>
      <vt:lpstr>Stage 8: Having Another Look</vt:lpstr>
      <vt:lpstr>PowerPoint Presentation</vt:lpstr>
      <vt:lpstr>Stage 9: Repeated Instances</vt:lpstr>
      <vt:lpstr>PowerPoint Presentation</vt:lpstr>
      <vt:lpstr>Stage 10: Identifying the Impression</vt:lpstr>
      <vt:lpstr>PowerPoint Presentation</vt:lpstr>
      <vt:lpstr>5(b)  The “Impression of Necessary Connexion”</vt:lpstr>
      <vt:lpstr>Notorious “Subjectivism” about Necessity</vt:lpstr>
      <vt:lpstr>Misunderstanding and Bias</vt:lpstr>
      <vt:lpstr>The Confused Vulgar Idea of Power</vt:lpstr>
      <vt:lpstr>Is the Impression a Feeling? </vt:lpstr>
      <vt:lpstr>Is the Impression a “Determination” or “Transition” of Thought? </vt:lpstr>
      <vt:lpstr>Reflective Awareness of Inference?</vt:lpstr>
      <vt:lpstr>PowerPoint Presentation</vt:lpstr>
      <vt:lpstr>5(c)  The Two Definitions of Cause and of Necessity</vt:lpstr>
      <vt:lpstr>Two “Definitions of Cause”</vt:lpstr>
      <vt:lpstr>PowerPoint Presentation</vt:lpstr>
      <vt:lpstr>PowerPoint Presentation</vt:lpstr>
      <vt:lpstr>PowerPoint Presentation</vt:lpstr>
      <vt:lpstr>PowerPoint Presentation</vt:lpstr>
      <vt:lpstr>Applying the Definitions</vt:lpstr>
      <vt:lpstr>Corollaries of the Definitions</vt:lpstr>
      <vt:lpstr>The Two Definitions of Necessity</vt:lpstr>
      <vt:lpstr>Where is the Notorious Subjectivism?</vt:lpstr>
      <vt:lpstr>PowerPoint Presentation</vt:lpstr>
      <vt:lpstr>PowerPoint Presentation</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on Hume's Treatise: 1</dc:title>
  <dc:creator>Peter Millican</dc:creator>
  <cp:lastModifiedBy>Peter Millican</cp:lastModifiedBy>
  <cp:revision>258</cp:revision>
  <cp:lastPrinted>2024-11-13T06:01:48Z</cp:lastPrinted>
  <dcterms:created xsi:type="dcterms:W3CDTF">2003-12-13T01:24:05Z</dcterms:created>
  <dcterms:modified xsi:type="dcterms:W3CDTF">2024-11-13T06:02:02Z</dcterms:modified>
</cp:coreProperties>
</file>