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86"/>
  </p:notesMasterIdLst>
  <p:handoutMasterIdLst>
    <p:handoutMasterId r:id="rId87"/>
  </p:handoutMasterIdLst>
  <p:sldIdLst>
    <p:sldId id="1467" r:id="rId2"/>
    <p:sldId id="601" r:id="rId3"/>
    <p:sldId id="1697" r:id="rId4"/>
    <p:sldId id="1695" r:id="rId5"/>
    <p:sldId id="1698" r:id="rId6"/>
    <p:sldId id="1699" r:id="rId7"/>
    <p:sldId id="1700" r:id="rId8"/>
    <p:sldId id="1472" r:id="rId9"/>
    <p:sldId id="1473" r:id="rId10"/>
    <p:sldId id="1468" r:id="rId11"/>
    <p:sldId id="1469" r:id="rId12"/>
    <p:sldId id="1470" r:id="rId13"/>
    <p:sldId id="1471" r:id="rId14"/>
    <p:sldId id="1474" r:id="rId15"/>
    <p:sldId id="1475" r:id="rId16"/>
    <p:sldId id="1476" r:id="rId17"/>
    <p:sldId id="1477" r:id="rId18"/>
    <p:sldId id="1478" r:id="rId19"/>
    <p:sldId id="1479" r:id="rId20"/>
    <p:sldId id="1480" r:id="rId21"/>
    <p:sldId id="1481" r:id="rId22"/>
    <p:sldId id="1482" r:id="rId23"/>
    <p:sldId id="1483" r:id="rId24"/>
    <p:sldId id="1484" r:id="rId25"/>
    <p:sldId id="1485" r:id="rId26"/>
    <p:sldId id="1486" r:id="rId27"/>
    <p:sldId id="1487" r:id="rId28"/>
    <p:sldId id="1488" r:id="rId29"/>
    <p:sldId id="1489" r:id="rId30"/>
    <p:sldId id="1490" r:id="rId31"/>
    <p:sldId id="1491" r:id="rId32"/>
    <p:sldId id="1492" r:id="rId33"/>
    <p:sldId id="1493" r:id="rId34"/>
    <p:sldId id="1494" r:id="rId35"/>
    <p:sldId id="1495" r:id="rId36"/>
    <p:sldId id="1496" r:id="rId37"/>
    <p:sldId id="1497" r:id="rId38"/>
    <p:sldId id="1498" r:id="rId39"/>
    <p:sldId id="1499" r:id="rId40"/>
    <p:sldId id="1500" r:id="rId41"/>
    <p:sldId id="1501" r:id="rId42"/>
    <p:sldId id="1502" r:id="rId43"/>
    <p:sldId id="257" r:id="rId44"/>
    <p:sldId id="1503" r:id="rId45"/>
    <p:sldId id="1319" r:id="rId46"/>
    <p:sldId id="961" r:id="rId47"/>
    <p:sldId id="962" r:id="rId48"/>
    <p:sldId id="1504" r:id="rId49"/>
    <p:sldId id="1505" r:id="rId50"/>
    <p:sldId id="1506" r:id="rId51"/>
    <p:sldId id="1507" r:id="rId52"/>
    <p:sldId id="1508" r:id="rId53"/>
    <p:sldId id="1509" r:id="rId54"/>
    <p:sldId id="1510" r:id="rId55"/>
    <p:sldId id="1511" r:id="rId56"/>
    <p:sldId id="1706" r:id="rId57"/>
    <p:sldId id="1708" r:id="rId58"/>
    <p:sldId id="967" r:id="rId59"/>
    <p:sldId id="1709" r:id="rId60"/>
    <p:sldId id="1512" r:id="rId61"/>
    <p:sldId id="1513" r:id="rId62"/>
    <p:sldId id="1096" r:id="rId63"/>
    <p:sldId id="1521" r:id="rId64"/>
    <p:sldId id="945" r:id="rId65"/>
    <p:sldId id="975" r:id="rId66"/>
    <p:sldId id="976" r:id="rId67"/>
    <p:sldId id="1225" r:id="rId68"/>
    <p:sldId id="1702" r:id="rId69"/>
    <p:sldId id="1701" r:id="rId70"/>
    <p:sldId id="1704" r:id="rId71"/>
    <p:sldId id="1520" r:id="rId72"/>
    <p:sldId id="1321" r:id="rId73"/>
    <p:sldId id="1322" r:id="rId74"/>
    <p:sldId id="1323" r:id="rId75"/>
    <p:sldId id="956" r:id="rId76"/>
    <p:sldId id="1325" r:id="rId77"/>
    <p:sldId id="1522" r:id="rId78"/>
    <p:sldId id="1524" r:id="rId79"/>
    <p:sldId id="1537" r:id="rId80"/>
    <p:sldId id="1533" r:id="rId81"/>
    <p:sldId id="1534" r:id="rId82"/>
    <p:sldId id="1535" r:id="rId83"/>
    <p:sldId id="1532" r:id="rId84"/>
    <p:sldId id="1540" r:id="rId85"/>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7C80"/>
    <a:srgbClr val="FF9999"/>
    <a:srgbClr val="000066"/>
    <a:srgbClr val="000000"/>
    <a:srgbClr val="FF3300"/>
    <a:srgbClr val="FF0000"/>
    <a:srgbClr val="CC0000"/>
    <a:srgbClr val="80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5246" autoAdjust="0"/>
    <p:restoredTop sz="94660"/>
  </p:normalViewPr>
  <p:slideViewPr>
    <p:cSldViewPr>
      <p:cViewPr>
        <p:scale>
          <a:sx n="96" d="100"/>
          <a:sy n="96" d="100"/>
        </p:scale>
        <p:origin x="485"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14"/>
    </p:cViewPr>
  </p:sorterViewPr>
  <p:notesViewPr>
    <p:cSldViewPr>
      <p:cViewPr varScale="1">
        <p:scale>
          <a:sx n="69" d="100"/>
          <a:sy n="69" d="100"/>
        </p:scale>
        <p:origin x="3029" y="115"/>
      </p:cViewPr>
      <p:guideLst>
        <p:guide orient="horz" pos="3024"/>
        <p:guide pos="230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6" name="Text Box 6"/>
          <p:cNvSpPr txBox="1">
            <a:spLocks noChangeArrowheads="1"/>
          </p:cNvSpPr>
          <p:nvPr/>
        </p:nvSpPr>
        <p:spPr bwMode="auto">
          <a:xfrm>
            <a:off x="8" y="237908"/>
            <a:ext cx="7315200" cy="421327"/>
          </a:xfrm>
          <a:prstGeom prst="rect">
            <a:avLst/>
          </a:prstGeom>
          <a:noFill/>
          <a:ln w="12700" cap="sq">
            <a:noFill/>
            <a:miter lim="800000"/>
            <a:headEnd type="none" w="sm" len="sm"/>
            <a:tailEnd type="none" w="sm" len="sm"/>
          </a:ln>
          <a:effectLst/>
        </p:spPr>
        <p:txBody>
          <a:bodyPr lIns="97223" tIns="48610" rIns="97223" bIns="48610">
            <a:spAutoFit/>
          </a:bodyPr>
          <a:lstStyle/>
          <a:p>
            <a:pPr algn="ctr">
              <a:spcBef>
                <a:spcPct val="50000"/>
              </a:spcBef>
            </a:pPr>
            <a:r>
              <a:rPr lang="en-GB" sz="2100" b="1" dirty="0"/>
              <a:t>Oxford Lectures on David Hume</a:t>
            </a:r>
            <a:r>
              <a:rPr lang="en-GB" sz="2100" b="1"/>
              <a:t>, 2024-25</a:t>
            </a:r>
            <a:endParaRPr lang="en-US" sz="2100" b="1" dirty="0"/>
          </a:p>
        </p:txBody>
      </p:sp>
      <p:sp>
        <p:nvSpPr>
          <p:cNvPr id="117767" name="Text Box 7"/>
          <p:cNvSpPr txBox="1">
            <a:spLocks noChangeArrowheads="1"/>
          </p:cNvSpPr>
          <p:nvPr/>
        </p:nvSpPr>
        <p:spPr bwMode="auto">
          <a:xfrm>
            <a:off x="472619" y="8979346"/>
            <a:ext cx="6291207" cy="267447"/>
          </a:xfrm>
          <a:prstGeom prst="rect">
            <a:avLst/>
          </a:prstGeom>
          <a:noFill/>
          <a:ln w="12700" cap="sq">
            <a:noFill/>
            <a:miter lim="800000"/>
            <a:headEnd type="none" w="sm" len="sm"/>
            <a:tailEnd type="none" w="sm" len="sm"/>
          </a:ln>
          <a:effectLst/>
        </p:spPr>
        <p:txBody>
          <a:bodyPr lIns="97223" tIns="48610" rIns="97223" bIns="48610">
            <a:spAutoFit/>
          </a:bodyPr>
          <a:lstStyle/>
          <a:p>
            <a:pPr algn="r">
              <a:spcBef>
                <a:spcPct val="50000"/>
              </a:spcBef>
            </a:pPr>
            <a:r>
              <a:rPr lang="en-GB" sz="1100" i="1" dirty="0"/>
              <a:t>Professor Peter Millican, Hertford College, Oxford</a:t>
            </a:r>
            <a:endParaRPr lang="en-US" sz="1100" i="1" dirty="0"/>
          </a:p>
        </p:txBody>
      </p:sp>
    </p:spTree>
    <p:extLst>
      <p:ext uri="{BB962C8B-B14F-4D97-AF65-F5344CB8AC3E}">
        <p14:creationId xmlns:p14="http://schemas.microsoft.com/office/powerpoint/2010/main" val="955206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1" y="5"/>
            <a:ext cx="3169578" cy="480598"/>
          </a:xfrm>
          <a:prstGeom prst="rect">
            <a:avLst/>
          </a:prstGeom>
          <a:noFill/>
          <a:ln w="9525">
            <a:noFill/>
            <a:miter lim="800000"/>
            <a:headEnd/>
            <a:tailEnd/>
          </a:ln>
          <a:effectLst/>
        </p:spPr>
        <p:txBody>
          <a:bodyPr vert="horz" wrap="square" lIns="97223" tIns="48610" rIns="97223" bIns="48610" numCol="1" anchor="t" anchorCtr="0" compatLnSpc="1">
            <a:prstTxWarp prst="textNoShape">
              <a:avLst/>
            </a:prstTxWarp>
          </a:bodyPr>
          <a:lstStyle>
            <a:lvl1pPr eaLnBrk="1" hangingPunct="1">
              <a:defRPr sz="1300"/>
            </a:lvl1pPr>
          </a:lstStyle>
          <a:p>
            <a:r>
              <a:rPr lang="en-GB"/>
              <a:t>Hume</a:t>
            </a:r>
          </a:p>
        </p:txBody>
      </p:sp>
      <p:sp>
        <p:nvSpPr>
          <p:cNvPr id="118787" name="Rectangle 3"/>
          <p:cNvSpPr>
            <a:spLocks noGrp="1" noChangeArrowheads="1"/>
          </p:cNvSpPr>
          <p:nvPr>
            <p:ph type="dt" idx="1"/>
          </p:nvPr>
        </p:nvSpPr>
        <p:spPr bwMode="auto">
          <a:xfrm>
            <a:off x="4143914" y="5"/>
            <a:ext cx="3169578" cy="480598"/>
          </a:xfrm>
          <a:prstGeom prst="rect">
            <a:avLst/>
          </a:prstGeom>
          <a:noFill/>
          <a:ln w="9525">
            <a:noFill/>
            <a:miter lim="800000"/>
            <a:headEnd/>
            <a:tailEnd/>
          </a:ln>
          <a:effectLst/>
        </p:spPr>
        <p:txBody>
          <a:bodyPr vert="horz" wrap="square" lIns="97223" tIns="48610" rIns="97223" bIns="48610" numCol="1" anchor="t" anchorCtr="0" compatLnSpc="1">
            <a:prstTxWarp prst="textNoShape">
              <a:avLst/>
            </a:prstTxWarp>
          </a:bodyPr>
          <a:lstStyle>
            <a:lvl1pPr algn="r" eaLnBrk="1" hangingPunct="1">
              <a:defRPr sz="1300"/>
            </a:lvl1pPr>
          </a:lstStyle>
          <a:p>
            <a:endParaRPr lang="en-GB"/>
          </a:p>
        </p:txBody>
      </p:sp>
      <p:sp>
        <p:nvSpPr>
          <p:cNvPr id="118788" name="Rectangle 4"/>
          <p:cNvSpPr>
            <a:spLocks noGrp="1" noRot="1" noChangeAspect="1" noChangeArrowheads="1" noTextEdit="1"/>
          </p:cNvSpPr>
          <p:nvPr>
            <p:ph type="sldImg" idx="2"/>
          </p:nvPr>
        </p:nvSpPr>
        <p:spPr bwMode="auto">
          <a:xfrm>
            <a:off x="1255713" y="717550"/>
            <a:ext cx="4803775" cy="3602038"/>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731182" y="4560307"/>
            <a:ext cx="5852844" cy="4320770"/>
          </a:xfrm>
          <a:prstGeom prst="rect">
            <a:avLst/>
          </a:prstGeom>
          <a:noFill/>
          <a:ln w="9525">
            <a:noFill/>
            <a:miter lim="800000"/>
            <a:headEnd/>
            <a:tailEnd/>
          </a:ln>
          <a:effectLst/>
        </p:spPr>
        <p:txBody>
          <a:bodyPr vert="horz" wrap="square" lIns="97223" tIns="48610" rIns="97223" bIns="4861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8790" name="Rectangle 6"/>
          <p:cNvSpPr>
            <a:spLocks noGrp="1" noChangeArrowheads="1"/>
          </p:cNvSpPr>
          <p:nvPr>
            <p:ph type="ftr" sz="quarter" idx="4"/>
          </p:nvPr>
        </p:nvSpPr>
        <p:spPr bwMode="auto">
          <a:xfrm>
            <a:off x="1" y="9119073"/>
            <a:ext cx="3169578" cy="480598"/>
          </a:xfrm>
          <a:prstGeom prst="rect">
            <a:avLst/>
          </a:prstGeom>
          <a:noFill/>
          <a:ln w="9525">
            <a:noFill/>
            <a:miter lim="800000"/>
            <a:headEnd/>
            <a:tailEnd/>
          </a:ln>
          <a:effectLst/>
        </p:spPr>
        <p:txBody>
          <a:bodyPr vert="horz" wrap="square" lIns="97223" tIns="48610" rIns="97223" bIns="48610" numCol="1" anchor="b" anchorCtr="0" compatLnSpc="1">
            <a:prstTxWarp prst="textNoShape">
              <a:avLst/>
            </a:prstTxWarp>
          </a:bodyPr>
          <a:lstStyle>
            <a:lvl1pPr eaLnBrk="1" hangingPunct="1">
              <a:defRPr sz="1300"/>
            </a:lvl1pPr>
          </a:lstStyle>
          <a:p>
            <a:r>
              <a:rPr lang="en-GB"/>
              <a:t>Peter Millican, Tampere, Sept 2006</a:t>
            </a:r>
          </a:p>
        </p:txBody>
      </p:sp>
      <p:sp>
        <p:nvSpPr>
          <p:cNvPr id="118791" name="Rectangle 7"/>
          <p:cNvSpPr>
            <a:spLocks noGrp="1" noChangeArrowheads="1"/>
          </p:cNvSpPr>
          <p:nvPr>
            <p:ph type="sldNum" sz="quarter" idx="5"/>
          </p:nvPr>
        </p:nvSpPr>
        <p:spPr bwMode="auto">
          <a:xfrm>
            <a:off x="4143914" y="9119073"/>
            <a:ext cx="3169578" cy="480598"/>
          </a:xfrm>
          <a:prstGeom prst="rect">
            <a:avLst/>
          </a:prstGeom>
          <a:noFill/>
          <a:ln w="9525">
            <a:noFill/>
            <a:miter lim="800000"/>
            <a:headEnd/>
            <a:tailEnd/>
          </a:ln>
          <a:effectLst/>
        </p:spPr>
        <p:txBody>
          <a:bodyPr vert="horz" wrap="square" lIns="97223" tIns="48610" rIns="97223" bIns="48610" numCol="1" anchor="b" anchorCtr="0" compatLnSpc="1">
            <a:prstTxWarp prst="textNoShape">
              <a:avLst/>
            </a:prstTxWarp>
          </a:bodyPr>
          <a:lstStyle>
            <a:lvl1pPr algn="r" eaLnBrk="1" hangingPunct="1">
              <a:defRPr sz="1300"/>
            </a:lvl1pPr>
          </a:lstStyle>
          <a:p>
            <a:fld id="{213AAA2B-08FD-4772-98B0-389B4E8E93CC}" type="slidenum">
              <a:rPr lang="en-GB"/>
              <a:pPr/>
              <a:t>‹#›</a:t>
            </a:fld>
            <a:endParaRPr lang="en-GB"/>
          </a:p>
        </p:txBody>
      </p:sp>
    </p:spTree>
    <p:extLst>
      <p:ext uri="{BB962C8B-B14F-4D97-AF65-F5344CB8AC3E}">
        <p14:creationId xmlns:p14="http://schemas.microsoft.com/office/powerpoint/2010/main" val="3791277967"/>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Hume</a:t>
            </a:r>
          </a:p>
        </p:txBody>
      </p:sp>
      <p:sp>
        <p:nvSpPr>
          <p:cNvPr id="122883"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Peter Millican, Tampere, Sept 2006</a:t>
            </a:r>
          </a:p>
        </p:txBody>
      </p:sp>
      <p:sp>
        <p:nvSpPr>
          <p:cNvPr id="12288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fld id="{17F39593-7D6C-44E0-A989-ECCF75FC5EE7}" type="slidenum">
              <a:rPr lang="en-GB" altLang="en-US" smtClean="0"/>
              <a:pPr/>
              <a:t>2</a:t>
            </a:fld>
            <a:endParaRPr lang="en-GB" altLang="en-US"/>
          </a:p>
        </p:txBody>
      </p:sp>
      <p:sp>
        <p:nvSpPr>
          <p:cNvPr id="122885" name="Rectangle 2"/>
          <p:cNvSpPr>
            <a:spLocks noGrp="1" noRot="1" noChangeAspect="1" noChangeArrowheads="1" noTextEdit="1"/>
          </p:cNvSpPr>
          <p:nvPr>
            <p:ph type="sldImg"/>
          </p:nvPr>
        </p:nvSpPr>
        <p:spPr>
          <a:ln/>
        </p:spPr>
      </p:sp>
      <p:sp>
        <p:nvSpPr>
          <p:cNvPr id="12288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405618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0EAFC-5119-AA7C-5DC3-E71B06A979B7}"/>
            </a:ext>
          </a:extLst>
        </p:cNvPr>
        <p:cNvGrpSpPr/>
        <p:nvPr/>
      </p:nvGrpSpPr>
      <p:grpSpPr>
        <a:xfrm>
          <a:off x="0" y="0"/>
          <a:ext cx="0" cy="0"/>
          <a:chOff x="0" y="0"/>
          <a:chExt cx="0" cy="0"/>
        </a:xfrm>
      </p:grpSpPr>
      <p:sp>
        <p:nvSpPr>
          <p:cNvPr id="122882" name="Rectangle 2">
            <a:extLst>
              <a:ext uri="{FF2B5EF4-FFF2-40B4-BE49-F238E27FC236}">
                <a16:creationId xmlns:a16="http://schemas.microsoft.com/office/drawing/2014/main" id="{44E546A3-33BA-72E6-5A94-CAC7642DF3B0}"/>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Hume</a:t>
            </a:r>
          </a:p>
        </p:txBody>
      </p:sp>
      <p:sp>
        <p:nvSpPr>
          <p:cNvPr id="122883" name="Rectangle 6">
            <a:extLst>
              <a:ext uri="{FF2B5EF4-FFF2-40B4-BE49-F238E27FC236}">
                <a16:creationId xmlns:a16="http://schemas.microsoft.com/office/drawing/2014/main" id="{71E804A5-C08C-214A-05D8-1424651507B4}"/>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Peter Millican, Tampere, Sept 2006</a:t>
            </a:r>
          </a:p>
        </p:txBody>
      </p:sp>
      <p:sp>
        <p:nvSpPr>
          <p:cNvPr id="122884" name="Rectangle 7">
            <a:extLst>
              <a:ext uri="{FF2B5EF4-FFF2-40B4-BE49-F238E27FC236}">
                <a16:creationId xmlns:a16="http://schemas.microsoft.com/office/drawing/2014/main" id="{7CFE19C4-CD67-1D7F-13A9-67859FC31A6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fld id="{17F39593-7D6C-44E0-A989-ECCF75FC5EE7}" type="slidenum">
              <a:rPr lang="en-GB" altLang="en-US" smtClean="0"/>
              <a:pPr/>
              <a:t>3</a:t>
            </a:fld>
            <a:endParaRPr lang="en-GB" altLang="en-US"/>
          </a:p>
        </p:txBody>
      </p:sp>
      <p:sp>
        <p:nvSpPr>
          <p:cNvPr id="122885" name="Rectangle 2">
            <a:extLst>
              <a:ext uri="{FF2B5EF4-FFF2-40B4-BE49-F238E27FC236}">
                <a16:creationId xmlns:a16="http://schemas.microsoft.com/office/drawing/2014/main" id="{35D01619-A49C-26EB-7607-A895F82E0657}"/>
              </a:ext>
            </a:extLst>
          </p:cNvPr>
          <p:cNvSpPr>
            <a:spLocks noGrp="1" noRot="1" noChangeAspect="1" noChangeArrowheads="1" noTextEdit="1"/>
          </p:cNvSpPr>
          <p:nvPr>
            <p:ph type="sldImg"/>
          </p:nvPr>
        </p:nvSpPr>
        <p:spPr>
          <a:ln/>
        </p:spPr>
      </p:sp>
      <p:sp>
        <p:nvSpPr>
          <p:cNvPr id="122886" name="Rectangle 3">
            <a:extLst>
              <a:ext uri="{FF2B5EF4-FFF2-40B4-BE49-F238E27FC236}">
                <a16:creationId xmlns:a16="http://schemas.microsoft.com/office/drawing/2014/main" id="{ADC773FF-303E-BDF3-F731-BD6545DC4CA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97774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87C18-8004-2C7A-3F84-9D4A1CB44060}"/>
            </a:ext>
          </a:extLst>
        </p:cNvPr>
        <p:cNvGrpSpPr/>
        <p:nvPr/>
      </p:nvGrpSpPr>
      <p:grpSpPr>
        <a:xfrm>
          <a:off x="0" y="0"/>
          <a:ext cx="0" cy="0"/>
          <a:chOff x="0" y="0"/>
          <a:chExt cx="0" cy="0"/>
        </a:xfrm>
      </p:grpSpPr>
      <p:sp>
        <p:nvSpPr>
          <p:cNvPr id="122882" name="Rectangle 2">
            <a:extLst>
              <a:ext uri="{FF2B5EF4-FFF2-40B4-BE49-F238E27FC236}">
                <a16:creationId xmlns:a16="http://schemas.microsoft.com/office/drawing/2014/main" id="{4794BA30-3B04-E2AE-69B7-C3A1909921E4}"/>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Hume</a:t>
            </a:r>
          </a:p>
        </p:txBody>
      </p:sp>
      <p:sp>
        <p:nvSpPr>
          <p:cNvPr id="122883" name="Rectangle 6">
            <a:extLst>
              <a:ext uri="{FF2B5EF4-FFF2-40B4-BE49-F238E27FC236}">
                <a16:creationId xmlns:a16="http://schemas.microsoft.com/office/drawing/2014/main" id="{ABD5A545-434E-752E-4C21-7FB51818D22B}"/>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Peter Millican, Tampere, Sept 2006</a:t>
            </a:r>
          </a:p>
        </p:txBody>
      </p:sp>
      <p:sp>
        <p:nvSpPr>
          <p:cNvPr id="122884" name="Rectangle 7">
            <a:extLst>
              <a:ext uri="{FF2B5EF4-FFF2-40B4-BE49-F238E27FC236}">
                <a16:creationId xmlns:a16="http://schemas.microsoft.com/office/drawing/2014/main" id="{DFE28D07-BC64-AAE4-A5DF-3634EBDBBC0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fld id="{17F39593-7D6C-44E0-A989-ECCF75FC5EE7}" type="slidenum">
              <a:rPr lang="en-GB" altLang="en-US" smtClean="0"/>
              <a:pPr/>
              <a:t>4</a:t>
            </a:fld>
            <a:endParaRPr lang="en-GB" altLang="en-US"/>
          </a:p>
        </p:txBody>
      </p:sp>
      <p:sp>
        <p:nvSpPr>
          <p:cNvPr id="122885" name="Rectangle 2">
            <a:extLst>
              <a:ext uri="{FF2B5EF4-FFF2-40B4-BE49-F238E27FC236}">
                <a16:creationId xmlns:a16="http://schemas.microsoft.com/office/drawing/2014/main" id="{4A3F93EE-D900-CDAC-BA3B-5BC1B529B857}"/>
              </a:ext>
            </a:extLst>
          </p:cNvPr>
          <p:cNvSpPr>
            <a:spLocks noGrp="1" noRot="1" noChangeAspect="1" noChangeArrowheads="1" noTextEdit="1"/>
          </p:cNvSpPr>
          <p:nvPr>
            <p:ph type="sldImg"/>
          </p:nvPr>
        </p:nvSpPr>
        <p:spPr>
          <a:ln/>
        </p:spPr>
      </p:sp>
      <p:sp>
        <p:nvSpPr>
          <p:cNvPr id="122886" name="Rectangle 3">
            <a:extLst>
              <a:ext uri="{FF2B5EF4-FFF2-40B4-BE49-F238E27FC236}">
                <a16:creationId xmlns:a16="http://schemas.microsoft.com/office/drawing/2014/main" id="{393A1D0E-DCAC-1460-2BDA-F43EC46196C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184875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62A06-E68F-52B9-6D07-600F1628B4D6}"/>
            </a:ext>
          </a:extLst>
        </p:cNvPr>
        <p:cNvGrpSpPr/>
        <p:nvPr/>
      </p:nvGrpSpPr>
      <p:grpSpPr>
        <a:xfrm>
          <a:off x="0" y="0"/>
          <a:ext cx="0" cy="0"/>
          <a:chOff x="0" y="0"/>
          <a:chExt cx="0" cy="0"/>
        </a:xfrm>
      </p:grpSpPr>
      <p:sp>
        <p:nvSpPr>
          <p:cNvPr id="122882" name="Rectangle 2">
            <a:extLst>
              <a:ext uri="{FF2B5EF4-FFF2-40B4-BE49-F238E27FC236}">
                <a16:creationId xmlns:a16="http://schemas.microsoft.com/office/drawing/2014/main" id="{5D977109-8705-61EA-D5FF-B93D055EC386}"/>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Hume</a:t>
            </a:r>
          </a:p>
        </p:txBody>
      </p:sp>
      <p:sp>
        <p:nvSpPr>
          <p:cNvPr id="122883" name="Rectangle 6">
            <a:extLst>
              <a:ext uri="{FF2B5EF4-FFF2-40B4-BE49-F238E27FC236}">
                <a16:creationId xmlns:a16="http://schemas.microsoft.com/office/drawing/2014/main" id="{821FB747-87E5-BBDE-75E4-B687F293DBCF}"/>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Peter Millican, Tampere, Sept 2006</a:t>
            </a:r>
          </a:p>
        </p:txBody>
      </p:sp>
      <p:sp>
        <p:nvSpPr>
          <p:cNvPr id="122884" name="Rectangle 7">
            <a:extLst>
              <a:ext uri="{FF2B5EF4-FFF2-40B4-BE49-F238E27FC236}">
                <a16:creationId xmlns:a16="http://schemas.microsoft.com/office/drawing/2014/main" id="{2A3F31E5-6994-AE18-EC53-78030A83275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fld id="{17F39593-7D6C-44E0-A989-ECCF75FC5EE7}" type="slidenum">
              <a:rPr lang="en-GB" altLang="en-US" smtClean="0"/>
              <a:pPr/>
              <a:t>5</a:t>
            </a:fld>
            <a:endParaRPr lang="en-GB" altLang="en-US"/>
          </a:p>
        </p:txBody>
      </p:sp>
      <p:sp>
        <p:nvSpPr>
          <p:cNvPr id="122885" name="Rectangle 2">
            <a:extLst>
              <a:ext uri="{FF2B5EF4-FFF2-40B4-BE49-F238E27FC236}">
                <a16:creationId xmlns:a16="http://schemas.microsoft.com/office/drawing/2014/main" id="{2C4A0D16-48CC-3617-D02E-11E05292B7AC}"/>
              </a:ext>
            </a:extLst>
          </p:cNvPr>
          <p:cNvSpPr>
            <a:spLocks noGrp="1" noRot="1" noChangeAspect="1" noChangeArrowheads="1" noTextEdit="1"/>
          </p:cNvSpPr>
          <p:nvPr>
            <p:ph type="sldImg"/>
          </p:nvPr>
        </p:nvSpPr>
        <p:spPr>
          <a:ln/>
        </p:spPr>
      </p:sp>
      <p:sp>
        <p:nvSpPr>
          <p:cNvPr id="122886" name="Rectangle 3">
            <a:extLst>
              <a:ext uri="{FF2B5EF4-FFF2-40B4-BE49-F238E27FC236}">
                <a16:creationId xmlns:a16="http://schemas.microsoft.com/office/drawing/2014/main" id="{0D27C944-55D2-0088-E991-997449250B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416792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E6311-20EB-3787-0169-350B8D7D9332}"/>
            </a:ext>
          </a:extLst>
        </p:cNvPr>
        <p:cNvGrpSpPr/>
        <p:nvPr/>
      </p:nvGrpSpPr>
      <p:grpSpPr>
        <a:xfrm>
          <a:off x="0" y="0"/>
          <a:ext cx="0" cy="0"/>
          <a:chOff x="0" y="0"/>
          <a:chExt cx="0" cy="0"/>
        </a:xfrm>
      </p:grpSpPr>
      <p:sp>
        <p:nvSpPr>
          <p:cNvPr id="122882" name="Rectangle 2">
            <a:extLst>
              <a:ext uri="{FF2B5EF4-FFF2-40B4-BE49-F238E27FC236}">
                <a16:creationId xmlns:a16="http://schemas.microsoft.com/office/drawing/2014/main" id="{0A0F5CE5-A0EE-BC38-8E80-D196FD2F4AD0}"/>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Hume</a:t>
            </a:r>
          </a:p>
        </p:txBody>
      </p:sp>
      <p:sp>
        <p:nvSpPr>
          <p:cNvPr id="122883" name="Rectangle 6">
            <a:extLst>
              <a:ext uri="{FF2B5EF4-FFF2-40B4-BE49-F238E27FC236}">
                <a16:creationId xmlns:a16="http://schemas.microsoft.com/office/drawing/2014/main" id="{7715B0CB-94E6-9245-70E2-899E5B0BEDDD}"/>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Peter Millican, Tampere, Sept 2006</a:t>
            </a:r>
          </a:p>
        </p:txBody>
      </p:sp>
      <p:sp>
        <p:nvSpPr>
          <p:cNvPr id="122884" name="Rectangle 7">
            <a:extLst>
              <a:ext uri="{FF2B5EF4-FFF2-40B4-BE49-F238E27FC236}">
                <a16:creationId xmlns:a16="http://schemas.microsoft.com/office/drawing/2014/main" id="{ADCB3EEE-4FBE-D67E-5C6F-E3DF03F9433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fld id="{17F39593-7D6C-44E0-A989-ECCF75FC5EE7}" type="slidenum">
              <a:rPr lang="en-GB" altLang="en-US" smtClean="0"/>
              <a:pPr/>
              <a:t>6</a:t>
            </a:fld>
            <a:endParaRPr lang="en-GB" altLang="en-US"/>
          </a:p>
        </p:txBody>
      </p:sp>
      <p:sp>
        <p:nvSpPr>
          <p:cNvPr id="122885" name="Rectangle 2">
            <a:extLst>
              <a:ext uri="{FF2B5EF4-FFF2-40B4-BE49-F238E27FC236}">
                <a16:creationId xmlns:a16="http://schemas.microsoft.com/office/drawing/2014/main" id="{0A9A27F7-778A-25DA-4F04-37FA3CA43589}"/>
              </a:ext>
            </a:extLst>
          </p:cNvPr>
          <p:cNvSpPr>
            <a:spLocks noGrp="1" noRot="1" noChangeAspect="1" noChangeArrowheads="1" noTextEdit="1"/>
          </p:cNvSpPr>
          <p:nvPr>
            <p:ph type="sldImg"/>
          </p:nvPr>
        </p:nvSpPr>
        <p:spPr>
          <a:ln/>
        </p:spPr>
      </p:sp>
      <p:sp>
        <p:nvSpPr>
          <p:cNvPr id="122886" name="Rectangle 3">
            <a:extLst>
              <a:ext uri="{FF2B5EF4-FFF2-40B4-BE49-F238E27FC236}">
                <a16:creationId xmlns:a16="http://schemas.microsoft.com/office/drawing/2014/main" id="{F267A807-30F4-9D13-1FA4-1713CE56641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019799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AD736-ED74-42E2-38DC-53D7032B256F}"/>
            </a:ext>
          </a:extLst>
        </p:cNvPr>
        <p:cNvGrpSpPr/>
        <p:nvPr/>
      </p:nvGrpSpPr>
      <p:grpSpPr>
        <a:xfrm>
          <a:off x="0" y="0"/>
          <a:ext cx="0" cy="0"/>
          <a:chOff x="0" y="0"/>
          <a:chExt cx="0" cy="0"/>
        </a:xfrm>
      </p:grpSpPr>
      <p:sp>
        <p:nvSpPr>
          <p:cNvPr id="122882" name="Rectangle 2">
            <a:extLst>
              <a:ext uri="{FF2B5EF4-FFF2-40B4-BE49-F238E27FC236}">
                <a16:creationId xmlns:a16="http://schemas.microsoft.com/office/drawing/2014/main" id="{F9C676F9-E83D-F6F7-C0ED-A42824F6067F}"/>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Hume</a:t>
            </a:r>
          </a:p>
        </p:txBody>
      </p:sp>
      <p:sp>
        <p:nvSpPr>
          <p:cNvPr id="122883" name="Rectangle 6">
            <a:extLst>
              <a:ext uri="{FF2B5EF4-FFF2-40B4-BE49-F238E27FC236}">
                <a16:creationId xmlns:a16="http://schemas.microsoft.com/office/drawing/2014/main" id="{2578A86D-1CE2-6452-F09F-4576C938218F}"/>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Peter Millican, Tampere, Sept 2006</a:t>
            </a:r>
          </a:p>
        </p:txBody>
      </p:sp>
      <p:sp>
        <p:nvSpPr>
          <p:cNvPr id="122884" name="Rectangle 7">
            <a:extLst>
              <a:ext uri="{FF2B5EF4-FFF2-40B4-BE49-F238E27FC236}">
                <a16:creationId xmlns:a16="http://schemas.microsoft.com/office/drawing/2014/main" id="{B15843F1-D8DD-A85E-D84A-B1B3F413178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fld id="{17F39593-7D6C-44E0-A989-ECCF75FC5EE7}" type="slidenum">
              <a:rPr lang="en-GB" altLang="en-US" smtClean="0"/>
              <a:pPr/>
              <a:t>7</a:t>
            </a:fld>
            <a:endParaRPr lang="en-GB" altLang="en-US"/>
          </a:p>
        </p:txBody>
      </p:sp>
      <p:sp>
        <p:nvSpPr>
          <p:cNvPr id="122885" name="Rectangle 2">
            <a:extLst>
              <a:ext uri="{FF2B5EF4-FFF2-40B4-BE49-F238E27FC236}">
                <a16:creationId xmlns:a16="http://schemas.microsoft.com/office/drawing/2014/main" id="{FC21B473-9FC4-DAC1-A7F6-8EF85FADA579}"/>
              </a:ext>
            </a:extLst>
          </p:cNvPr>
          <p:cNvSpPr>
            <a:spLocks noGrp="1" noRot="1" noChangeAspect="1" noChangeArrowheads="1" noTextEdit="1"/>
          </p:cNvSpPr>
          <p:nvPr>
            <p:ph type="sldImg"/>
          </p:nvPr>
        </p:nvSpPr>
        <p:spPr>
          <a:ln/>
        </p:spPr>
      </p:sp>
      <p:sp>
        <p:nvSpPr>
          <p:cNvPr id="122886" name="Rectangle 3">
            <a:extLst>
              <a:ext uri="{FF2B5EF4-FFF2-40B4-BE49-F238E27FC236}">
                <a16:creationId xmlns:a16="http://schemas.microsoft.com/office/drawing/2014/main" id="{CC6BB39D-E85C-FD5B-00FA-23A7B66829C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4237124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r>
              <a:rPr lang="en-GB"/>
              <a:t>Hume</a:t>
            </a:r>
          </a:p>
        </p:txBody>
      </p:sp>
      <p:sp>
        <p:nvSpPr>
          <p:cNvPr id="5" name="Footer Placeholder 4"/>
          <p:cNvSpPr>
            <a:spLocks noGrp="1"/>
          </p:cNvSpPr>
          <p:nvPr>
            <p:ph type="ftr" sz="quarter" idx="4"/>
          </p:nvPr>
        </p:nvSpPr>
        <p:spPr/>
        <p:txBody>
          <a:bodyPr/>
          <a:lstStyle/>
          <a:p>
            <a:r>
              <a:rPr lang="en-GB"/>
              <a:t>Peter Millican, Tampere, Sept 2006</a:t>
            </a:r>
          </a:p>
        </p:txBody>
      </p:sp>
      <p:sp>
        <p:nvSpPr>
          <p:cNvPr id="6" name="Slide Number Placeholder 5"/>
          <p:cNvSpPr>
            <a:spLocks noGrp="1"/>
          </p:cNvSpPr>
          <p:nvPr>
            <p:ph type="sldNum" sz="quarter" idx="5"/>
          </p:nvPr>
        </p:nvSpPr>
        <p:spPr/>
        <p:txBody>
          <a:bodyPr/>
          <a:lstStyle/>
          <a:p>
            <a:fld id="{213AAA2B-08FD-4772-98B0-389B4E8E93CC}" type="slidenum">
              <a:rPr lang="en-GB" smtClean="0"/>
              <a:pPr/>
              <a:t>11</a:t>
            </a:fld>
            <a:endParaRPr lang="en-GB"/>
          </a:p>
        </p:txBody>
      </p:sp>
    </p:spTree>
    <p:extLst>
      <p:ext uri="{BB962C8B-B14F-4D97-AF65-F5344CB8AC3E}">
        <p14:creationId xmlns:p14="http://schemas.microsoft.com/office/powerpoint/2010/main" val="2029510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43</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3730" name="Group 2"/>
          <p:cNvGrpSpPr>
            <a:grpSpLocks/>
          </p:cNvGrpSpPr>
          <p:nvPr/>
        </p:nvGrpSpPr>
        <p:grpSpPr bwMode="auto">
          <a:xfrm>
            <a:off x="0" y="0"/>
            <a:ext cx="9144000" cy="6856413"/>
            <a:chOff x="0" y="0"/>
            <a:chExt cx="5760" cy="4319"/>
          </a:xfrm>
        </p:grpSpPr>
        <p:sp>
          <p:nvSpPr>
            <p:cNvPr id="7373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373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3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373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3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373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373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373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3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374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374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374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374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4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374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374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374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374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374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375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375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375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375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375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375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375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375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375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375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6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376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376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376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376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376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376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3767" name="Group 39"/>
            <p:cNvGrpSpPr>
              <a:grpSpLocks/>
            </p:cNvGrpSpPr>
            <p:nvPr userDrawn="1"/>
          </p:nvGrpSpPr>
          <p:grpSpPr bwMode="auto">
            <a:xfrm>
              <a:off x="0" y="1632"/>
              <a:ext cx="5758" cy="1858"/>
              <a:chOff x="0" y="1632"/>
              <a:chExt cx="5758" cy="1858"/>
            </a:xfrm>
          </p:grpSpPr>
          <p:sp>
            <p:nvSpPr>
              <p:cNvPr id="7376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6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377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7377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sz="3600"/>
            </a:lvl1pPr>
          </a:lstStyle>
          <a:p>
            <a:r>
              <a:rPr lang="en-US"/>
              <a:t>Click to edit Master subtitle style</a:t>
            </a:r>
          </a:p>
        </p:txBody>
      </p:sp>
      <p:sp>
        <p:nvSpPr>
          <p:cNvPr id="73772" name="Rectangle 44"/>
          <p:cNvSpPr>
            <a:spLocks noGrp="1" noChangeArrowheads="1"/>
          </p:cNvSpPr>
          <p:nvPr>
            <p:ph type="dt" sz="quarter" idx="2"/>
          </p:nvPr>
        </p:nvSpPr>
        <p:spPr bwMode="auto">
          <a:xfrm>
            <a:off x="457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73773" name="Rectangle 4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AD2E8196-A753-48E4-A646-E51D9A149AC8}" type="slidenum">
              <a:rPr lang="en-US"/>
              <a:pPr/>
              <a:t>‹#›</a:t>
            </a:fld>
            <a:endParaRPr lang="en-US"/>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68269D4C-5E2D-4149-B34D-2D967D3B4142}" type="slidenum">
              <a:rPr lang="en-US"/>
              <a:pPr/>
              <a:t>‹#›</a:t>
            </a:fld>
            <a:endParaRPr lang="en-US"/>
          </a:p>
        </p:txBody>
      </p:sp>
    </p:spTree>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FFD1EE05-59BE-439B-B8B7-F61DC751609B}" type="slidenum">
              <a:rPr lang="en-US"/>
              <a:pPr/>
              <a:t>‹#›</a:t>
            </a:fld>
            <a:endParaRPr lang="en-US"/>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8A3567D3-4A86-4B8E-80D5-0C92BD58417E}" type="slidenum">
              <a:rPr lang="en-US"/>
              <a:pPr/>
              <a:t>‹#›</a:t>
            </a:fld>
            <a:endParaRPr lang="en-US"/>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lvl1pPr>
              <a:defRPr/>
            </a:lvl1pPr>
          </a:lstStyle>
          <a:p>
            <a:fld id="{E49514E7-AFE8-4232-9B25-8A2DF267F8DB}" type="slidenum">
              <a:rPr lang="en-US"/>
              <a:pPr/>
              <a:t>‹#›</a:t>
            </a:fld>
            <a:endParaRPr lang="en-US"/>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lvl1pPr>
              <a:defRPr/>
            </a:lvl1pPr>
          </a:lstStyle>
          <a:p>
            <a:fld id="{9F850A13-6B6D-452F-AD59-F86873B16B0A}" type="slidenum">
              <a:rPr lang="en-US"/>
              <a:pPr/>
              <a:t>‹#›</a:t>
            </a:fld>
            <a:endParaRPr lang="en-US"/>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6816BD97-ADE5-4FAA-B1A0-C4FC41AAA2C7}" type="slidenum">
              <a:rPr lang="en-US"/>
              <a:pPr/>
              <a:t>‹#›</a:t>
            </a:fld>
            <a:endParaRPr lang="en-US"/>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DE8DE7-C14C-4D3D-8126-F00DBA8A4885}" type="slidenum">
              <a:rPr lang="en-US"/>
              <a:pPr/>
              <a:t>‹#›</a:t>
            </a:fld>
            <a:endParaRPr lang="en-US"/>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BF260FA-3D21-480F-86E4-66A82A2273EA}" type="slidenum">
              <a:rPr lang="en-US"/>
              <a:pPr/>
              <a:t>‹#›</a:t>
            </a:fld>
            <a:endParaRPr lang="en-US"/>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DC86266C-F85E-4B5D-9F55-290F5D362F14}" type="slidenum">
              <a:rPr lang="en-US"/>
              <a:pPr/>
              <a:t>‹#›</a:t>
            </a:fld>
            <a:endParaRPr lang="en-US"/>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72706" name="Group 2"/>
          <p:cNvGrpSpPr>
            <a:grpSpLocks/>
          </p:cNvGrpSpPr>
          <p:nvPr/>
        </p:nvGrpSpPr>
        <p:grpSpPr bwMode="auto">
          <a:xfrm>
            <a:off x="0" y="0"/>
            <a:ext cx="9144000" cy="6856413"/>
            <a:chOff x="0" y="0"/>
            <a:chExt cx="5760" cy="4319"/>
          </a:xfrm>
        </p:grpSpPr>
        <p:sp>
          <p:nvSpPr>
            <p:cNvPr id="7270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270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0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2710"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1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2712"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2713"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271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15"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271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2717"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271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2719"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2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272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272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2723"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272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2725"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272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272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272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2729"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273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273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2732"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273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2734"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273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3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273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273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273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274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274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274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2743" name="Group 39"/>
            <p:cNvGrpSpPr>
              <a:grpSpLocks/>
            </p:cNvGrpSpPr>
            <p:nvPr userDrawn="1"/>
          </p:nvGrpSpPr>
          <p:grpSpPr bwMode="auto">
            <a:xfrm>
              <a:off x="0" y="1632"/>
              <a:ext cx="5758" cy="1858"/>
              <a:chOff x="0" y="1632"/>
              <a:chExt cx="5758" cy="1858"/>
            </a:xfrm>
          </p:grpSpPr>
          <p:sp>
            <p:nvSpPr>
              <p:cNvPr id="7274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4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274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274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50" name="Rectangle 46"/>
          <p:cNvSpPr>
            <a:spLocks noGrp="1" noChangeArrowheads="1"/>
          </p:cNvSpPr>
          <p:nvPr>
            <p:ph type="sldNum" sz="quarter" idx="4"/>
          </p:nvPr>
        </p:nvSpPr>
        <p:spPr bwMode="auto">
          <a:xfrm>
            <a:off x="468313" y="6308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a:effectLst>
                  <a:outerShdw blurRad="38100" dist="38100" dir="2700000" algn="tl">
                    <a:srgbClr val="000000"/>
                  </a:outerShdw>
                </a:effectLst>
              </a:defRPr>
            </a:lvl1pPr>
          </a:lstStyle>
          <a:p>
            <a:fld id="{A3BDAE1E-69F8-4F5A-9ACA-CED92211B65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med">
    <p:cover/>
  </p:transition>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charset="2"/>
        <a:buBlip>
          <a:blip r:embed="rId14"/>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vidhume.org/scholarship/millican" TargetMode="External"/><Relationship Id="rId2" Type="http://schemas.openxmlformats.org/officeDocument/2006/relationships/hyperlink" Target="https://www.millican.org/genphil.htm" TargetMode="External"/><Relationship Id="rId1" Type="http://schemas.openxmlformats.org/officeDocument/2006/relationships/slideLayout" Target="../slideLayouts/slideLayout2.xml"/><Relationship Id="rId5" Type="http://schemas.openxmlformats.org/officeDocument/2006/relationships/hyperlink" Target="https://davidhume.org/scholarship/Millican" TargetMode="External"/><Relationship Id="rId4" Type="http://schemas.openxmlformats.org/officeDocument/2006/relationships/hyperlink" Target="https://davidhume.org/teaching/lectur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1</a:t>
            </a:r>
            <a:r>
              <a:rPr lang="en-GB" sz="3000" i="1">
                <a:solidFill>
                  <a:srgbClr val="FF7C80"/>
                </a:solidFill>
                <a:effectLst>
                  <a:outerShdw blurRad="38100" dist="38100" dir="2700000" algn="tl">
                    <a:srgbClr val="000000"/>
                  </a:outerShdw>
                </a:effectLst>
              </a:rPr>
              <a:t>. Introduction,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Theory of Ideas and Conceptual Empiricism</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847683890"/>
      </p:ext>
    </p:extLst>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4923"/>
          </a:xfrm>
        </p:spPr>
        <p:txBody>
          <a:bodyPr/>
          <a:lstStyle/>
          <a:p>
            <a:r>
              <a:rPr lang="en-GB" dirty="0"/>
              <a:t>Hume’s Most Relevant Works</a:t>
            </a:r>
          </a:p>
        </p:txBody>
      </p:sp>
      <p:sp>
        <p:nvSpPr>
          <p:cNvPr id="3" name="Content Placeholder 2"/>
          <p:cNvSpPr>
            <a:spLocks noGrp="1"/>
          </p:cNvSpPr>
          <p:nvPr>
            <p:ph idx="1"/>
          </p:nvPr>
        </p:nvSpPr>
        <p:spPr>
          <a:xfrm>
            <a:off x="215516" y="1160748"/>
            <a:ext cx="8712968" cy="5508612"/>
          </a:xfrm>
        </p:spPr>
        <p:txBody>
          <a:bodyPr/>
          <a:lstStyle/>
          <a:p>
            <a:r>
              <a:rPr lang="en-GB" sz="3000" i="1" dirty="0"/>
              <a:t>T:  A Treatise of Human Nature</a:t>
            </a:r>
            <a:r>
              <a:rPr lang="en-GB" sz="3000" dirty="0"/>
              <a:t> (1739-40)</a:t>
            </a:r>
          </a:p>
          <a:p>
            <a:pPr lvl="1"/>
            <a:r>
              <a:rPr lang="en-GB" sz="2700" dirty="0"/>
              <a:t>Book 1 is on epistemology and metaphysics; Book 2 on the passions (1739); Book 3 </a:t>
            </a:r>
            <a:r>
              <a:rPr lang="en-GB" sz="2700"/>
              <a:t>on morals </a:t>
            </a:r>
            <a:r>
              <a:rPr lang="en-GB" sz="2700" dirty="0"/>
              <a:t>was published with a </a:t>
            </a:r>
            <a:r>
              <a:rPr lang="en-GB" sz="2700"/>
              <a:t>famous Appendix (1740).</a:t>
            </a:r>
            <a:endParaRPr lang="en-GB" sz="2700" dirty="0"/>
          </a:p>
          <a:p>
            <a:pPr>
              <a:spcBef>
                <a:spcPts val="1800"/>
              </a:spcBef>
            </a:pPr>
            <a:r>
              <a:rPr lang="en-GB" sz="3000" i="1" dirty="0"/>
              <a:t>A:  Abstract of the Treatise</a:t>
            </a:r>
            <a:r>
              <a:rPr lang="en-GB" sz="3000" dirty="0"/>
              <a:t> (1740)</a:t>
            </a:r>
          </a:p>
          <a:p>
            <a:pPr lvl="1"/>
            <a:r>
              <a:rPr lang="en-GB" sz="2700" dirty="0"/>
              <a:t>Summarises the </a:t>
            </a:r>
            <a:r>
              <a:rPr lang="en-GB" sz="2700" i="1" dirty="0"/>
              <a:t>Treatise</a:t>
            </a:r>
            <a:r>
              <a:rPr lang="en-GB" sz="2700" dirty="0"/>
              <a:t>’s</a:t>
            </a:r>
            <a:r>
              <a:rPr lang="en-GB" sz="2700" i="1" dirty="0"/>
              <a:t> </a:t>
            </a:r>
            <a:r>
              <a:rPr lang="en-GB" sz="2700" dirty="0"/>
              <a:t>“Chief Argument”.</a:t>
            </a:r>
          </a:p>
          <a:p>
            <a:pPr>
              <a:spcBef>
                <a:spcPts val="1800"/>
              </a:spcBef>
            </a:pPr>
            <a:r>
              <a:rPr lang="en-GB" sz="3000" i="1" dirty="0"/>
              <a:t>E:  Enquiry concerning Human Understanding</a:t>
            </a:r>
            <a:endParaRPr lang="en-GB" sz="3000" dirty="0"/>
          </a:p>
          <a:p>
            <a:pPr lvl="1"/>
            <a:r>
              <a:rPr lang="en-GB" sz="2700" dirty="0"/>
              <a:t>Many editions from 1748 to 1777.  More polished than the </a:t>
            </a:r>
            <a:r>
              <a:rPr lang="en-GB" sz="2700" i="1" dirty="0"/>
              <a:t>Treatise</a:t>
            </a:r>
            <a:r>
              <a:rPr lang="en-GB" sz="2700" dirty="0"/>
              <a:t>, but less comprehensive.</a:t>
            </a:r>
            <a:br>
              <a:rPr lang="en-GB" sz="2700" dirty="0"/>
            </a:br>
            <a:br>
              <a:rPr lang="en-GB" sz="2700" dirty="0"/>
            </a:br>
            <a:r>
              <a:rPr lang="en-GB" sz="2700" dirty="0"/>
              <a:t>Find all Hume’s texts at </a:t>
            </a:r>
            <a:r>
              <a:rPr lang="en-GB" sz="2700" dirty="0">
                <a:hlinkClick r:id="rId2"/>
              </a:rPr>
              <a:t>www.davidhume</a:t>
            </a:r>
            <a:r>
              <a:rPr lang="en-GB" sz="2700">
                <a:hlinkClick r:id="rId2"/>
              </a:rPr>
              <a:t>.org</a:t>
            </a:r>
            <a:r>
              <a:rPr lang="en-GB" sz="2700"/>
              <a:t> …</a:t>
            </a:r>
            <a:endParaRPr lang="en-GB" sz="2700" dirty="0"/>
          </a:p>
        </p:txBody>
      </p:sp>
      <p:sp>
        <p:nvSpPr>
          <p:cNvPr id="4" name="Slide Number Placeholder 3"/>
          <p:cNvSpPr>
            <a:spLocks noGrp="1"/>
          </p:cNvSpPr>
          <p:nvPr>
            <p:ph type="sldNum" sz="quarter" idx="10"/>
          </p:nvPr>
        </p:nvSpPr>
        <p:spPr/>
        <p:txBody>
          <a:bodyPr/>
          <a:lstStyle/>
          <a:p>
            <a:fld id="{FFD1EE05-59BE-439B-B8B7-F61DC751609B}" type="slidenum">
              <a:rPr lang="en-US" smtClean="0"/>
              <a:pPr/>
              <a:t>10</a:t>
            </a:fld>
            <a:endParaRPr lang="en-US"/>
          </a:p>
        </p:txBody>
      </p:sp>
    </p:spTree>
    <p:extLst>
      <p:ext uri="{BB962C8B-B14F-4D97-AF65-F5344CB8AC3E}">
        <p14:creationId xmlns:p14="http://schemas.microsoft.com/office/powerpoint/2010/main" val="1946704946"/>
      </p:ext>
    </p:extLst>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30468B-D0EA-813F-650B-46D8DEBFFADC}"/>
              </a:ext>
            </a:extLst>
          </p:cNvPr>
          <p:cNvSpPr>
            <a:spLocks noGrp="1"/>
          </p:cNvSpPr>
          <p:nvPr>
            <p:ph type="sldNum" sz="quarter" idx="10"/>
          </p:nvPr>
        </p:nvSpPr>
        <p:spPr/>
        <p:txBody>
          <a:bodyPr/>
          <a:lstStyle/>
          <a:p>
            <a:fld id="{FFD1EE05-59BE-439B-B8B7-F61DC751609B}" type="slidenum">
              <a:rPr lang="en-US" smtClean="0"/>
              <a:pPr/>
              <a:t>11</a:t>
            </a:fld>
            <a:endParaRPr lang="en-US"/>
          </a:p>
        </p:txBody>
      </p:sp>
      <p:pic>
        <p:nvPicPr>
          <p:cNvPr id="10" name="Picture 9">
            <a:extLst>
              <a:ext uri="{FF2B5EF4-FFF2-40B4-BE49-F238E27FC236}">
                <a16:creationId xmlns:a16="http://schemas.microsoft.com/office/drawing/2014/main" id="{0ED5BAE1-23B1-6841-B088-FC597511E470}"/>
              </a:ext>
            </a:extLst>
          </p:cNvPr>
          <p:cNvPicPr>
            <a:picLocks noChangeAspect="1"/>
          </p:cNvPicPr>
          <p:nvPr/>
        </p:nvPicPr>
        <p:blipFill>
          <a:blip r:embed="rId3"/>
          <a:stretch>
            <a:fillRect/>
          </a:stretch>
        </p:blipFill>
        <p:spPr>
          <a:xfrm>
            <a:off x="0" y="0"/>
            <a:ext cx="9144000" cy="6858000"/>
          </a:xfrm>
          <a:prstGeom prst="rect">
            <a:avLst/>
          </a:prstGeom>
        </p:spPr>
      </p:pic>
      <p:sp>
        <p:nvSpPr>
          <p:cNvPr id="11" name="Right Brace 10">
            <a:extLst>
              <a:ext uri="{FF2B5EF4-FFF2-40B4-BE49-F238E27FC236}">
                <a16:creationId xmlns:a16="http://schemas.microsoft.com/office/drawing/2014/main" id="{8EC99304-2D93-6EFF-C439-F22C6706458A}"/>
              </a:ext>
            </a:extLst>
          </p:cNvPr>
          <p:cNvSpPr/>
          <p:nvPr/>
        </p:nvSpPr>
        <p:spPr bwMode="auto">
          <a:xfrm>
            <a:off x="2807804" y="2780928"/>
            <a:ext cx="216024" cy="1512168"/>
          </a:xfrm>
          <a:prstGeom prst="rightBrace">
            <a:avLst/>
          </a:prstGeom>
          <a:noFill/>
          <a:ln w="25400" cap="sq" cmpd="sng" algn="ctr">
            <a:solidFill>
              <a:schemeClr val="bg2">
                <a:lumMod val="60000"/>
                <a:lumOff val="40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D676E1E5-38C5-C215-D22E-216DC1E7F96F}"/>
              </a:ext>
            </a:extLst>
          </p:cNvPr>
          <p:cNvSpPr txBox="1"/>
          <p:nvPr/>
        </p:nvSpPr>
        <p:spPr>
          <a:xfrm>
            <a:off x="2987824" y="3356992"/>
            <a:ext cx="360040" cy="369332"/>
          </a:xfrm>
          <a:prstGeom prst="rect">
            <a:avLst/>
          </a:prstGeom>
          <a:noFill/>
          <a:ln>
            <a:noFill/>
          </a:ln>
        </p:spPr>
        <p:txBody>
          <a:bodyPr wrap="square" rtlCol="0">
            <a:spAutoFit/>
          </a:bodyPr>
          <a:lstStyle/>
          <a:p>
            <a:r>
              <a:rPr lang="en-GB" b="1">
                <a:solidFill>
                  <a:schemeClr val="bg2">
                    <a:lumMod val="60000"/>
                    <a:lumOff val="40000"/>
                  </a:schemeClr>
                </a:solidFill>
              </a:rPr>
              <a:t>T</a:t>
            </a:r>
          </a:p>
        </p:txBody>
      </p:sp>
      <p:sp>
        <p:nvSpPr>
          <p:cNvPr id="13" name="TextBox 12">
            <a:extLst>
              <a:ext uri="{FF2B5EF4-FFF2-40B4-BE49-F238E27FC236}">
                <a16:creationId xmlns:a16="http://schemas.microsoft.com/office/drawing/2014/main" id="{8271691D-138F-4507-BA67-BA5C73C789A9}"/>
              </a:ext>
            </a:extLst>
          </p:cNvPr>
          <p:cNvSpPr txBox="1"/>
          <p:nvPr/>
        </p:nvSpPr>
        <p:spPr>
          <a:xfrm>
            <a:off x="3059832" y="428380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A</a:t>
            </a:r>
          </a:p>
        </p:txBody>
      </p:sp>
      <p:sp>
        <p:nvSpPr>
          <p:cNvPr id="14" name="TextBox 13">
            <a:extLst>
              <a:ext uri="{FF2B5EF4-FFF2-40B4-BE49-F238E27FC236}">
                <a16:creationId xmlns:a16="http://schemas.microsoft.com/office/drawing/2014/main" id="{BF09A5FD-4778-31FE-6266-6531A7F7CF26}"/>
              </a:ext>
            </a:extLst>
          </p:cNvPr>
          <p:cNvSpPr txBox="1"/>
          <p:nvPr/>
        </p:nvSpPr>
        <p:spPr>
          <a:xfrm>
            <a:off x="4644008" y="364502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E</a:t>
            </a:r>
          </a:p>
        </p:txBody>
      </p:sp>
      <p:cxnSp>
        <p:nvCxnSpPr>
          <p:cNvPr id="3" name="Straight Arrow Connector 2">
            <a:extLst>
              <a:ext uri="{FF2B5EF4-FFF2-40B4-BE49-F238E27FC236}">
                <a16:creationId xmlns:a16="http://schemas.microsoft.com/office/drawing/2014/main" id="{4BE132C9-A333-BC46-3EF9-3173CDA8DF4D}"/>
              </a:ext>
            </a:extLst>
          </p:cNvPr>
          <p:cNvCxnSpPr>
            <a:cxnSpLocks/>
          </p:cNvCxnSpPr>
          <p:nvPr/>
        </p:nvCxnSpPr>
        <p:spPr bwMode="auto">
          <a:xfrm>
            <a:off x="637220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6" name="Straight Arrow Connector 5">
            <a:extLst>
              <a:ext uri="{FF2B5EF4-FFF2-40B4-BE49-F238E27FC236}">
                <a16:creationId xmlns:a16="http://schemas.microsoft.com/office/drawing/2014/main" id="{E33BAFC6-B9BB-9744-54E8-7FD9E54A4927}"/>
              </a:ext>
            </a:extLst>
          </p:cNvPr>
          <p:cNvCxnSpPr>
            <a:cxnSpLocks/>
          </p:cNvCxnSpPr>
          <p:nvPr/>
        </p:nvCxnSpPr>
        <p:spPr bwMode="auto">
          <a:xfrm>
            <a:off x="73803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7" name="Straight Arrow Connector 6">
            <a:extLst>
              <a:ext uri="{FF2B5EF4-FFF2-40B4-BE49-F238E27FC236}">
                <a16:creationId xmlns:a16="http://schemas.microsoft.com/office/drawing/2014/main" id="{3EE13674-8068-196B-D62E-BEC47D2033FE}"/>
              </a:ext>
            </a:extLst>
          </p:cNvPr>
          <p:cNvCxnSpPr>
            <a:cxnSpLocks/>
          </p:cNvCxnSpPr>
          <p:nvPr/>
        </p:nvCxnSpPr>
        <p:spPr bwMode="auto">
          <a:xfrm>
            <a:off x="82804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8" name="Straight Arrow Connector 7">
            <a:extLst>
              <a:ext uri="{FF2B5EF4-FFF2-40B4-BE49-F238E27FC236}">
                <a16:creationId xmlns:a16="http://schemas.microsoft.com/office/drawing/2014/main" id="{38B76D64-3A24-C529-A5BD-DE010F81ADC6}"/>
              </a:ext>
            </a:extLst>
          </p:cNvPr>
          <p:cNvCxnSpPr>
            <a:cxnSpLocks/>
          </p:cNvCxnSpPr>
          <p:nvPr/>
        </p:nvCxnSpPr>
        <p:spPr bwMode="auto">
          <a:xfrm>
            <a:off x="871246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9" name="Straight Arrow Connector 8">
            <a:extLst>
              <a:ext uri="{FF2B5EF4-FFF2-40B4-BE49-F238E27FC236}">
                <a16:creationId xmlns:a16="http://schemas.microsoft.com/office/drawing/2014/main" id="{32896423-6B4C-2341-67ED-3BBC25470F2E}"/>
              </a:ext>
            </a:extLst>
          </p:cNvPr>
          <p:cNvCxnSpPr>
            <a:cxnSpLocks/>
          </p:cNvCxnSpPr>
          <p:nvPr/>
        </p:nvCxnSpPr>
        <p:spPr bwMode="auto">
          <a:xfrm>
            <a:off x="5184068"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506613156"/>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2CE84-3FDB-82CA-3954-EA0DAB82B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CA38A-05D0-2A93-6CDF-4E1480376A3B}"/>
              </a:ext>
            </a:extLst>
          </p:cNvPr>
          <p:cNvSpPr>
            <a:spLocks noGrp="1"/>
          </p:cNvSpPr>
          <p:nvPr>
            <p:ph type="title"/>
          </p:nvPr>
        </p:nvSpPr>
        <p:spPr>
          <a:xfrm>
            <a:off x="518864" y="152637"/>
            <a:ext cx="8229600" cy="648071"/>
          </a:xfrm>
        </p:spPr>
        <p:txBody>
          <a:bodyPr/>
          <a:lstStyle/>
          <a:p>
            <a:r>
              <a:rPr lang="en-GB">
                <a:hlinkClick r:id="rId2"/>
              </a:rPr>
              <a:t>www.davidhume.org</a:t>
            </a:r>
            <a:endParaRPr lang="en-GB"/>
          </a:p>
        </p:txBody>
      </p:sp>
      <p:sp>
        <p:nvSpPr>
          <p:cNvPr id="3" name="Content Placeholder 2">
            <a:extLst>
              <a:ext uri="{FF2B5EF4-FFF2-40B4-BE49-F238E27FC236}">
                <a16:creationId xmlns:a16="http://schemas.microsoft.com/office/drawing/2014/main" id="{FA85BE86-9EC4-E7B5-E173-BDF1FBE55D7C}"/>
              </a:ext>
            </a:extLst>
          </p:cNvPr>
          <p:cNvSpPr>
            <a:spLocks noGrp="1"/>
          </p:cNvSpPr>
          <p:nvPr>
            <p:ph idx="1"/>
          </p:nvPr>
        </p:nvSpPr>
        <p:spPr>
          <a:xfrm>
            <a:off x="518864" y="1052736"/>
            <a:ext cx="8229600" cy="5508612"/>
          </a:xfrm>
        </p:spPr>
        <p:txBody>
          <a:bodyPr/>
          <a:lstStyle/>
          <a:p>
            <a:r>
              <a:rPr lang="en-GB" sz="2800"/>
              <a:t>Click on “Texts” to see the menu of texts as shown on the previous .</a:t>
            </a:r>
          </a:p>
          <a:p>
            <a:r>
              <a:rPr lang="en-GB" sz="2800"/>
              <a:t>Click on “Search” to search the texts:</a:t>
            </a:r>
          </a:p>
          <a:p>
            <a:endParaRPr lang="en-GB" sz="2800"/>
          </a:p>
          <a:p>
            <a:endParaRPr lang="en-GB" sz="3000"/>
          </a:p>
        </p:txBody>
      </p:sp>
      <p:sp>
        <p:nvSpPr>
          <p:cNvPr id="4" name="Slide Number Placeholder 3">
            <a:extLst>
              <a:ext uri="{FF2B5EF4-FFF2-40B4-BE49-F238E27FC236}">
                <a16:creationId xmlns:a16="http://schemas.microsoft.com/office/drawing/2014/main" id="{2EBD4CB5-6FED-DF3C-5C93-3CA5D106830B}"/>
              </a:ext>
            </a:extLst>
          </p:cNvPr>
          <p:cNvSpPr>
            <a:spLocks noGrp="1"/>
          </p:cNvSpPr>
          <p:nvPr>
            <p:ph type="sldNum" sz="quarter" idx="10"/>
          </p:nvPr>
        </p:nvSpPr>
        <p:spPr/>
        <p:txBody>
          <a:bodyPr/>
          <a:lstStyle/>
          <a:p>
            <a:fld id="{FFD1EE05-59BE-439B-B8B7-F61DC751609B}" type="slidenum">
              <a:rPr lang="en-US" smtClean="0"/>
              <a:pPr/>
              <a:t>12</a:t>
            </a:fld>
            <a:endParaRPr lang="en-US"/>
          </a:p>
        </p:txBody>
      </p:sp>
      <p:pic>
        <p:nvPicPr>
          <p:cNvPr id="6" name="Picture 5">
            <a:extLst>
              <a:ext uri="{FF2B5EF4-FFF2-40B4-BE49-F238E27FC236}">
                <a16:creationId xmlns:a16="http://schemas.microsoft.com/office/drawing/2014/main" id="{5D9B8670-63B2-8B4E-8263-C8CC05A5BE9B}"/>
              </a:ext>
            </a:extLst>
          </p:cNvPr>
          <p:cNvPicPr>
            <a:picLocks noChangeAspect="1"/>
          </p:cNvPicPr>
          <p:nvPr/>
        </p:nvPicPr>
        <p:blipFill>
          <a:blip r:embed="rId3"/>
          <a:stretch>
            <a:fillRect/>
          </a:stretch>
        </p:blipFill>
        <p:spPr>
          <a:xfrm>
            <a:off x="1007595" y="2636912"/>
            <a:ext cx="7293011" cy="3924435"/>
          </a:xfrm>
          <a:prstGeom prst="rect">
            <a:avLst/>
          </a:prstGeom>
        </p:spPr>
      </p:pic>
    </p:spTree>
    <p:extLst>
      <p:ext uri="{BB962C8B-B14F-4D97-AF65-F5344CB8AC3E}">
        <p14:creationId xmlns:p14="http://schemas.microsoft.com/office/powerpoint/2010/main" val="986644044"/>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5CD3F-FC5B-0D58-EAE5-D559FDAD72F0}"/>
              </a:ext>
            </a:extLst>
          </p:cNvPr>
          <p:cNvSpPr>
            <a:spLocks noGrp="1"/>
          </p:cNvSpPr>
          <p:nvPr>
            <p:ph idx="1"/>
          </p:nvPr>
        </p:nvSpPr>
        <p:spPr>
          <a:xfrm>
            <a:off x="518864" y="224644"/>
            <a:ext cx="8229600" cy="6336704"/>
          </a:xfrm>
        </p:spPr>
        <p:txBody>
          <a:bodyPr/>
          <a:lstStyle/>
          <a:p>
            <a:r>
              <a:rPr lang="en-GB" sz="2800"/>
              <a:t>Click on     to jump to a specific text reference (e.g. T 1.3.2.11, A 27, or E 4.13).</a:t>
            </a:r>
          </a:p>
          <a:p>
            <a:pPr>
              <a:spcBef>
                <a:spcPts val="1200"/>
              </a:spcBef>
            </a:pPr>
            <a:r>
              <a:rPr lang="en-GB" sz="2800"/>
              <a:t>Click on “Teaching Materials” to find links to:</a:t>
            </a:r>
          </a:p>
          <a:p>
            <a:pPr lvl="1"/>
            <a:r>
              <a:rPr lang="en-GB" sz="2500"/>
              <a:t>Previous lectures on Hume (2010, 2011, 2018) together with handouts (including for 2021).</a:t>
            </a:r>
          </a:p>
          <a:p>
            <a:pPr lvl="1"/>
            <a:r>
              <a:rPr lang="en-GB" sz="2500"/>
              <a:t>“Outline of Humean Texts”: annotated summaries of some of the most important sections of the </a:t>
            </a:r>
            <a:r>
              <a:rPr lang="en-GB" sz="2500" i="1"/>
              <a:t>Treatise</a:t>
            </a:r>
            <a:r>
              <a:rPr lang="en-GB" sz="2500"/>
              <a:t>, to aid comprehension and reference.</a:t>
            </a:r>
          </a:p>
          <a:p>
            <a:pPr lvl="1"/>
            <a:r>
              <a:rPr lang="en-GB" sz="2500"/>
              <a:t>“Analysis of Hume’s Sceptical Texts” – as above, but focusing on sceptical topics.</a:t>
            </a:r>
          </a:p>
          <a:p>
            <a:pPr lvl="1"/>
            <a:r>
              <a:rPr lang="en-GB" sz="2500"/>
              <a:t>“Notes on Particular Topics” – more opinionated discussions of other key topics.</a:t>
            </a:r>
          </a:p>
          <a:p>
            <a:pPr>
              <a:spcBef>
                <a:spcPts val="1200"/>
              </a:spcBef>
            </a:pPr>
            <a:r>
              <a:rPr lang="en-GB" sz="2800"/>
              <a:t>Click on “Scholarship” to find over 50 of my papers on Hume, and handouts from many talks.</a:t>
            </a:r>
          </a:p>
          <a:p>
            <a:endParaRPr lang="en-GB" sz="3000"/>
          </a:p>
        </p:txBody>
      </p:sp>
      <p:sp>
        <p:nvSpPr>
          <p:cNvPr id="4" name="Slide Number Placeholder 3">
            <a:extLst>
              <a:ext uri="{FF2B5EF4-FFF2-40B4-BE49-F238E27FC236}">
                <a16:creationId xmlns:a16="http://schemas.microsoft.com/office/drawing/2014/main" id="{009F85B7-DC09-3193-6153-47F549D9B39E}"/>
              </a:ext>
            </a:extLst>
          </p:cNvPr>
          <p:cNvSpPr>
            <a:spLocks noGrp="1"/>
          </p:cNvSpPr>
          <p:nvPr>
            <p:ph type="sldNum" sz="quarter" idx="10"/>
          </p:nvPr>
        </p:nvSpPr>
        <p:spPr/>
        <p:txBody>
          <a:bodyPr/>
          <a:lstStyle/>
          <a:p>
            <a:fld id="{FFD1EE05-59BE-439B-B8B7-F61DC751609B}" type="slidenum">
              <a:rPr lang="en-US" smtClean="0"/>
              <a:pPr/>
              <a:t>13</a:t>
            </a:fld>
            <a:endParaRPr lang="en-US"/>
          </a:p>
        </p:txBody>
      </p:sp>
      <p:pic>
        <p:nvPicPr>
          <p:cNvPr id="8" name="Picture 7">
            <a:extLst>
              <a:ext uri="{FF2B5EF4-FFF2-40B4-BE49-F238E27FC236}">
                <a16:creationId xmlns:a16="http://schemas.microsoft.com/office/drawing/2014/main" id="{E8656110-A1C6-4600-DACA-EF861527468B}"/>
              </a:ext>
            </a:extLst>
          </p:cNvPr>
          <p:cNvPicPr>
            <a:picLocks noChangeAspect="1"/>
          </p:cNvPicPr>
          <p:nvPr/>
        </p:nvPicPr>
        <p:blipFill>
          <a:blip r:embed="rId2"/>
          <a:stretch>
            <a:fillRect/>
          </a:stretch>
        </p:blipFill>
        <p:spPr>
          <a:xfrm>
            <a:off x="2339752" y="332656"/>
            <a:ext cx="284760" cy="324036"/>
          </a:xfrm>
          <a:prstGeom prst="rect">
            <a:avLst/>
          </a:prstGeom>
        </p:spPr>
      </p:pic>
    </p:spTree>
    <p:extLst>
      <p:ext uri="{BB962C8B-B14F-4D97-AF65-F5344CB8AC3E}">
        <p14:creationId xmlns:p14="http://schemas.microsoft.com/office/powerpoint/2010/main" val="211371749"/>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24644"/>
            <a:ext cx="8749096" cy="755873"/>
          </a:xfrm>
        </p:spPr>
        <p:txBody>
          <a:bodyPr/>
          <a:lstStyle/>
          <a:p>
            <a:r>
              <a:rPr lang="en-GB" dirty="0"/>
              <a:t>1</a:t>
            </a:r>
            <a:r>
              <a:rPr lang="en-GB"/>
              <a:t>(a)  The Lockean Inheritance</a:t>
            </a:r>
            <a:endParaRPr lang="en-US" dirty="0"/>
          </a:p>
        </p:txBody>
      </p:sp>
      <p:pic>
        <p:nvPicPr>
          <p:cNvPr id="1026" name="Picture 2">
            <a:extLst>
              <a:ext uri="{FF2B5EF4-FFF2-40B4-BE49-F238E27FC236}">
                <a16:creationId xmlns:a16="http://schemas.microsoft.com/office/drawing/2014/main" id="{9B24BEF0-7056-4186-B75F-D77DF1D6E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1304764"/>
            <a:ext cx="6516724" cy="5205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33656"/>
      </p:ext>
    </p:extLst>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8B13-7A64-93B0-90F1-AF4F9AFDF407}"/>
              </a:ext>
            </a:extLst>
          </p:cNvPr>
          <p:cNvSpPr>
            <a:spLocks noGrp="1"/>
          </p:cNvSpPr>
          <p:nvPr>
            <p:ph type="title"/>
          </p:nvPr>
        </p:nvSpPr>
        <p:spPr>
          <a:xfrm>
            <a:off x="144016" y="152636"/>
            <a:ext cx="6408204" cy="1143000"/>
          </a:xfrm>
        </p:spPr>
        <p:txBody>
          <a:bodyPr/>
          <a:lstStyle/>
          <a:p>
            <a:r>
              <a:rPr lang="en-GB" sz="4000"/>
              <a:t>Descartes’s “Way of Ideas”</a:t>
            </a:r>
          </a:p>
        </p:txBody>
      </p:sp>
      <p:sp>
        <p:nvSpPr>
          <p:cNvPr id="3" name="Content Placeholder 2">
            <a:extLst>
              <a:ext uri="{FF2B5EF4-FFF2-40B4-BE49-F238E27FC236}">
                <a16:creationId xmlns:a16="http://schemas.microsoft.com/office/drawing/2014/main" id="{70E0E301-FE3F-33D4-27B9-2F08F7901EF0}"/>
              </a:ext>
            </a:extLst>
          </p:cNvPr>
          <p:cNvSpPr>
            <a:spLocks noGrp="1"/>
          </p:cNvSpPr>
          <p:nvPr>
            <p:ph idx="1"/>
          </p:nvPr>
        </p:nvSpPr>
        <p:spPr>
          <a:xfrm>
            <a:off x="287524" y="1376772"/>
            <a:ext cx="8748972" cy="5256584"/>
          </a:xfrm>
        </p:spPr>
        <p:txBody>
          <a:bodyPr/>
          <a:lstStyle/>
          <a:p>
            <a:r>
              <a:rPr lang="en-GB" sz="2600"/>
              <a:t>René Descartes (1596-1650) took</a:t>
            </a:r>
            <a:br>
              <a:rPr lang="en-GB" sz="2600"/>
            </a:br>
            <a:r>
              <a:rPr lang="en-GB" sz="2600"/>
              <a:t>all our understanding and knowledge</a:t>
            </a:r>
            <a:br>
              <a:rPr lang="en-GB" sz="2600"/>
            </a:br>
            <a:r>
              <a:rPr lang="en-GB" sz="2600"/>
              <a:t>to start from “ideas” in the mind – an</a:t>
            </a:r>
            <a:br>
              <a:rPr lang="en-GB" sz="2600"/>
            </a:br>
            <a:r>
              <a:rPr lang="en-GB" sz="2600" i="1"/>
              <a:t>internalist</a:t>
            </a:r>
            <a:r>
              <a:rPr lang="en-GB" sz="2600"/>
              <a:t> perspective that took hold for centuries.</a:t>
            </a:r>
          </a:p>
          <a:p>
            <a:r>
              <a:rPr lang="en-GB" sz="2600"/>
              <a:t>Some ideas he took to be “innate” and divinely implanted (e.g. the ideas of </a:t>
            </a:r>
            <a:r>
              <a:rPr lang="en-GB" sz="2600" i="1"/>
              <a:t>God</a:t>
            </a:r>
            <a:r>
              <a:rPr lang="en-GB" sz="2600"/>
              <a:t>, and of </a:t>
            </a:r>
            <a:r>
              <a:rPr lang="en-GB" sz="2600" i="1"/>
              <a:t>extension </a:t>
            </a:r>
            <a:r>
              <a:rPr lang="en-GB" sz="2600"/>
              <a:t>i.e.</a:t>
            </a:r>
            <a:r>
              <a:rPr lang="en-GB" sz="2600" i="1"/>
              <a:t> matter </a:t>
            </a:r>
            <a:r>
              <a:rPr lang="en-US" sz="2600"/>
              <a:t>(see </a:t>
            </a:r>
            <a:r>
              <a:rPr lang="en-US" sz="2600" i="1"/>
              <a:t>M</a:t>
            </a:r>
            <a:r>
              <a:rPr lang="en-US" sz="2600"/>
              <a:t> 3 AT 7:37-8; </a:t>
            </a:r>
            <a:r>
              <a:rPr lang="en-US" sz="2600" i="1"/>
              <a:t>CCB</a:t>
            </a:r>
            <a:r>
              <a:rPr lang="en-US" sz="2600"/>
              <a:t> AT 8B:357-61).</a:t>
            </a:r>
          </a:p>
          <a:p>
            <a:r>
              <a:rPr lang="en-US" sz="2600"/>
              <a:t>Other ideas come through the senses – some of these correspond to real properties of material things (e.g. shape and size); others do not (e.g. colours, sounds, odours, tastes).  Locke later called these </a:t>
            </a:r>
            <a:r>
              <a:rPr lang="en-US" sz="2600" i="1"/>
              <a:t>primary</a:t>
            </a:r>
            <a:r>
              <a:rPr lang="en-US" sz="2600"/>
              <a:t> and </a:t>
            </a:r>
            <a:r>
              <a:rPr lang="en-US" sz="2600" i="1"/>
              <a:t>secondary</a:t>
            </a:r>
            <a:r>
              <a:rPr lang="en-US" sz="2600"/>
              <a:t> qualities respectively.</a:t>
            </a:r>
            <a:endParaRPr lang="en-GB" sz="2600"/>
          </a:p>
          <a:p>
            <a:endParaRPr lang="en-GB" sz="2600"/>
          </a:p>
        </p:txBody>
      </p:sp>
      <p:sp>
        <p:nvSpPr>
          <p:cNvPr id="4" name="Slide Number Placeholder 3">
            <a:extLst>
              <a:ext uri="{FF2B5EF4-FFF2-40B4-BE49-F238E27FC236}">
                <a16:creationId xmlns:a16="http://schemas.microsoft.com/office/drawing/2014/main" id="{53951AF1-1371-3E53-F19A-7F75EE181D08}"/>
              </a:ext>
            </a:extLst>
          </p:cNvPr>
          <p:cNvSpPr>
            <a:spLocks noGrp="1"/>
          </p:cNvSpPr>
          <p:nvPr>
            <p:ph type="sldNum" sz="quarter" idx="10"/>
          </p:nvPr>
        </p:nvSpPr>
        <p:spPr/>
        <p:txBody>
          <a:bodyPr/>
          <a:lstStyle/>
          <a:p>
            <a:fld id="{FFD1EE05-59BE-439B-B8B7-F61DC751609B}" type="slidenum">
              <a:rPr lang="en-US" smtClean="0"/>
              <a:pPr/>
              <a:t>15</a:t>
            </a:fld>
            <a:endParaRPr lang="en-US"/>
          </a:p>
        </p:txBody>
      </p:sp>
      <p:pic>
        <p:nvPicPr>
          <p:cNvPr id="5" name="Picture 5" descr="descartes">
            <a:extLst>
              <a:ext uri="{FF2B5EF4-FFF2-40B4-BE49-F238E27FC236}">
                <a16:creationId xmlns:a16="http://schemas.microsoft.com/office/drawing/2014/main" id="{A490407F-60B5-A387-BA6B-F32C3661C4BF}"/>
              </a:ext>
            </a:extLst>
          </p:cNvPr>
          <p:cNvPicPr>
            <a:picLocks noChangeAspect="1" noChangeArrowheads="1"/>
          </p:cNvPicPr>
          <p:nvPr/>
        </p:nvPicPr>
        <p:blipFill>
          <a:blip r:embed="rId2" cstate="print"/>
          <a:srcRect/>
          <a:stretch>
            <a:fillRect/>
          </a:stretch>
        </p:blipFill>
        <p:spPr bwMode="auto">
          <a:xfrm>
            <a:off x="6676644" y="152636"/>
            <a:ext cx="2241323" cy="2268252"/>
          </a:xfrm>
          <a:prstGeom prst="rect">
            <a:avLst/>
          </a:prstGeom>
          <a:noFill/>
          <a:ln w="9525">
            <a:noFill/>
            <a:miter lim="800000"/>
            <a:headEnd/>
            <a:tailEnd/>
          </a:ln>
        </p:spPr>
      </p:pic>
    </p:spTree>
    <p:extLst>
      <p:ext uri="{BB962C8B-B14F-4D97-AF65-F5344CB8AC3E}">
        <p14:creationId xmlns:p14="http://schemas.microsoft.com/office/powerpoint/2010/main" val="2942683477"/>
      </p:ext>
    </p:extLst>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4EEA-15E0-4DDF-B35A-940635415ED1}"/>
              </a:ext>
            </a:extLst>
          </p:cNvPr>
          <p:cNvSpPr>
            <a:spLocks noGrp="1"/>
          </p:cNvSpPr>
          <p:nvPr>
            <p:ph type="title"/>
          </p:nvPr>
        </p:nvSpPr>
        <p:spPr>
          <a:xfrm>
            <a:off x="457200" y="152636"/>
            <a:ext cx="8229600" cy="810927"/>
          </a:xfrm>
        </p:spPr>
        <p:txBody>
          <a:bodyPr/>
          <a:lstStyle/>
          <a:p>
            <a:r>
              <a:rPr lang="en-US"/>
              <a:t>Locke’s Reaction to Descartes</a:t>
            </a:r>
            <a:endParaRPr lang="en-GB"/>
          </a:p>
        </p:txBody>
      </p:sp>
      <p:sp>
        <p:nvSpPr>
          <p:cNvPr id="3" name="Content Placeholder 2">
            <a:extLst>
              <a:ext uri="{FF2B5EF4-FFF2-40B4-BE49-F238E27FC236}">
                <a16:creationId xmlns:a16="http://schemas.microsoft.com/office/drawing/2014/main" id="{D5583BA3-3F87-4155-A317-0015CD2BD25B}"/>
              </a:ext>
            </a:extLst>
          </p:cNvPr>
          <p:cNvSpPr>
            <a:spLocks noGrp="1"/>
          </p:cNvSpPr>
          <p:nvPr>
            <p:ph idx="1"/>
          </p:nvPr>
        </p:nvSpPr>
        <p:spPr>
          <a:xfrm>
            <a:off x="431540" y="1196752"/>
            <a:ext cx="8352928" cy="5292588"/>
          </a:xfrm>
        </p:spPr>
        <p:txBody>
          <a:bodyPr/>
          <a:lstStyle/>
          <a:p>
            <a:r>
              <a:rPr lang="en-US" sz="2800"/>
              <a:t>Locke follows Descartes by conceiving mental content in terms of “ideas” (and advocates the primary/secondary distinction), but a principal aim of his </a:t>
            </a:r>
            <a:r>
              <a:rPr lang="en-US" sz="2800" i="1"/>
              <a:t>Essay concerning Human Understanding</a:t>
            </a:r>
            <a:r>
              <a:rPr lang="en-US" sz="2800"/>
              <a:t> (1690) is to deny that any of our ideas are innate.</a:t>
            </a:r>
          </a:p>
          <a:p>
            <a:pPr>
              <a:spcBef>
                <a:spcPts val="1200"/>
              </a:spcBef>
            </a:pPr>
            <a:r>
              <a:rPr lang="en-US" sz="2800"/>
              <a:t>Book 1 – entitled “Of Innate Notions” – focuses on denying that we have innate </a:t>
            </a:r>
            <a:r>
              <a:rPr lang="en-US" sz="2800" i="1"/>
              <a:t>principles</a:t>
            </a:r>
            <a:r>
              <a:rPr lang="en-US" sz="2800"/>
              <a:t>.</a:t>
            </a:r>
            <a:endParaRPr lang="en-US" sz="2800" i="1"/>
          </a:p>
          <a:p>
            <a:pPr>
              <a:spcBef>
                <a:spcPts val="1200"/>
              </a:spcBef>
            </a:pPr>
            <a:r>
              <a:rPr lang="en-US" sz="2800"/>
              <a:t>Book 2 –  “Of Ideas in general, and their Original” – was probably more influential, purporting to explain how all our ideas are derived from experience, i.e. to establish </a:t>
            </a:r>
            <a:r>
              <a:rPr lang="en-US" sz="2800" i="1" u="sng"/>
              <a:t>concept-empiricism</a:t>
            </a:r>
            <a:r>
              <a:rPr lang="en-US" sz="2800" i="1"/>
              <a:t>.</a:t>
            </a:r>
            <a:endParaRPr lang="en-US" sz="2800"/>
          </a:p>
          <a:p>
            <a:pPr marL="0" indent="0">
              <a:buNone/>
            </a:pPr>
            <a:endParaRPr lang="en-GB" sz="3000"/>
          </a:p>
        </p:txBody>
      </p:sp>
      <p:sp>
        <p:nvSpPr>
          <p:cNvPr id="4" name="Slide Number Placeholder 3">
            <a:extLst>
              <a:ext uri="{FF2B5EF4-FFF2-40B4-BE49-F238E27FC236}">
                <a16:creationId xmlns:a16="http://schemas.microsoft.com/office/drawing/2014/main" id="{E0D78000-A4F8-4DC1-9465-9814C06E4ED4}"/>
              </a:ext>
            </a:extLst>
          </p:cNvPr>
          <p:cNvSpPr>
            <a:spLocks noGrp="1"/>
          </p:cNvSpPr>
          <p:nvPr>
            <p:ph type="sldNum" sz="quarter" idx="10"/>
          </p:nvPr>
        </p:nvSpPr>
        <p:spPr/>
        <p:txBody>
          <a:bodyPr/>
          <a:lstStyle/>
          <a:p>
            <a:fld id="{FFD1EE05-59BE-439B-B8B7-F61DC751609B}" type="slidenum">
              <a:rPr lang="en-US" smtClean="0"/>
              <a:pPr/>
              <a:t>16</a:t>
            </a:fld>
            <a:endParaRPr lang="en-US"/>
          </a:p>
        </p:txBody>
      </p:sp>
    </p:spTree>
    <p:extLst>
      <p:ext uri="{BB962C8B-B14F-4D97-AF65-F5344CB8AC3E}">
        <p14:creationId xmlns:p14="http://schemas.microsoft.com/office/powerpoint/2010/main" val="2963414569"/>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99FB3-1AB2-D39C-5686-26FEEDB028A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A57784-E8C7-728F-F731-2B847D7A6F87}"/>
              </a:ext>
            </a:extLst>
          </p:cNvPr>
          <p:cNvSpPr>
            <a:spLocks noGrp="1"/>
          </p:cNvSpPr>
          <p:nvPr>
            <p:ph type="sldNum" sz="quarter" idx="10"/>
          </p:nvPr>
        </p:nvSpPr>
        <p:spPr/>
        <p:txBody>
          <a:bodyPr/>
          <a:lstStyle/>
          <a:p>
            <a:fld id="{9F3A9400-0DC7-4718-954D-4CB654C44CA8}" type="slidenum">
              <a:rPr lang="en-US"/>
              <a:pPr/>
              <a:t>17</a:t>
            </a:fld>
            <a:endParaRPr lang="en-US"/>
          </a:p>
        </p:txBody>
      </p:sp>
      <p:sp>
        <p:nvSpPr>
          <p:cNvPr id="788482" name="Rectangle 2">
            <a:extLst>
              <a:ext uri="{FF2B5EF4-FFF2-40B4-BE49-F238E27FC236}">
                <a16:creationId xmlns:a16="http://schemas.microsoft.com/office/drawing/2014/main" id="{D9090718-E356-93E4-F3F5-84F1BD2E471F}"/>
              </a:ext>
            </a:extLst>
          </p:cNvPr>
          <p:cNvSpPr>
            <a:spLocks noGrp="1" noChangeArrowheads="1"/>
          </p:cNvSpPr>
          <p:nvPr>
            <p:ph type="title"/>
          </p:nvPr>
        </p:nvSpPr>
        <p:spPr>
          <a:xfrm>
            <a:off x="457200" y="188640"/>
            <a:ext cx="8229600" cy="846931"/>
          </a:xfrm>
        </p:spPr>
        <p:txBody>
          <a:bodyPr/>
          <a:lstStyle/>
          <a:p>
            <a:r>
              <a:rPr lang="en-GB" dirty="0"/>
              <a:t>Two Kinds </a:t>
            </a:r>
            <a:r>
              <a:rPr lang="en-GB"/>
              <a:t>of “Empiricism”</a:t>
            </a:r>
            <a:endParaRPr lang="en-GB" dirty="0"/>
          </a:p>
        </p:txBody>
      </p:sp>
      <p:sp>
        <p:nvSpPr>
          <p:cNvPr id="788483" name="Rectangle 3">
            <a:extLst>
              <a:ext uri="{FF2B5EF4-FFF2-40B4-BE49-F238E27FC236}">
                <a16:creationId xmlns:a16="http://schemas.microsoft.com/office/drawing/2014/main" id="{89FC0176-A606-3D0F-070F-CB8FF40F5C50}"/>
              </a:ext>
            </a:extLst>
          </p:cNvPr>
          <p:cNvSpPr>
            <a:spLocks noGrp="1" noChangeArrowheads="1"/>
          </p:cNvSpPr>
          <p:nvPr>
            <p:ph type="body" idx="1"/>
          </p:nvPr>
        </p:nvSpPr>
        <p:spPr>
          <a:xfrm>
            <a:off x="554868" y="1232756"/>
            <a:ext cx="8373616" cy="5472845"/>
          </a:xfrm>
        </p:spPr>
        <p:txBody>
          <a:bodyPr/>
          <a:lstStyle/>
          <a:p>
            <a:r>
              <a:rPr lang="en-GB" sz="3000" dirty="0"/>
              <a:t>Distinguish </a:t>
            </a:r>
            <a:r>
              <a:rPr lang="en-GB" sz="3000" i="1" dirty="0"/>
              <a:t>concept-empiricism</a:t>
            </a:r>
            <a:r>
              <a:rPr lang="en-GB" sz="3000" dirty="0"/>
              <a:t>:</a:t>
            </a:r>
          </a:p>
          <a:p>
            <a:pPr lvl="1">
              <a:buFontTx/>
              <a:buNone/>
            </a:pPr>
            <a:r>
              <a:rPr lang="en-GB" dirty="0">
                <a:solidFill>
                  <a:srgbClr val="FF7C80"/>
                </a:solidFill>
              </a:rPr>
              <a:t>	All our ideas derive from experience</a:t>
            </a:r>
          </a:p>
          <a:p>
            <a:pPr lvl="1">
              <a:buFontTx/>
              <a:buNone/>
            </a:pPr>
            <a:r>
              <a:rPr lang="en-GB" dirty="0"/>
              <a:t>	</a:t>
            </a:r>
            <a:r>
              <a:rPr lang="en-GB" sz="2600" dirty="0"/>
              <a:t>(i.e. </a:t>
            </a:r>
            <a:r>
              <a:rPr lang="en-GB" sz="2600" i="1" dirty="0"/>
              <a:t>contra</a:t>
            </a:r>
            <a:r>
              <a:rPr lang="en-GB" sz="2600" dirty="0"/>
              <a:t> Descartes, there are no innate ideas)</a:t>
            </a:r>
          </a:p>
          <a:p>
            <a:pPr>
              <a:buFont typeface="Wingdings" charset="2"/>
              <a:buNone/>
            </a:pPr>
            <a:r>
              <a:rPr lang="en-GB" dirty="0"/>
              <a:t>	</a:t>
            </a:r>
            <a:r>
              <a:rPr lang="en-GB" sz="3000" dirty="0"/>
              <a:t>from </a:t>
            </a:r>
            <a:r>
              <a:rPr lang="en-GB" sz="3000" i="1" dirty="0"/>
              <a:t>knowledge-empiricism</a:t>
            </a:r>
            <a:r>
              <a:rPr lang="en-GB" sz="3000" dirty="0"/>
              <a:t>:</a:t>
            </a:r>
          </a:p>
          <a:p>
            <a:pPr lvl="1">
              <a:buFontTx/>
              <a:buNone/>
            </a:pPr>
            <a:r>
              <a:rPr lang="en-GB" dirty="0">
                <a:solidFill>
                  <a:srgbClr val="FF7C80"/>
                </a:solidFill>
              </a:rPr>
              <a:t>	All knowledge of the world derives from experience</a:t>
            </a:r>
          </a:p>
          <a:p>
            <a:pPr lvl="1">
              <a:buFontTx/>
              <a:buNone/>
            </a:pPr>
            <a:r>
              <a:rPr lang="en-GB" dirty="0"/>
              <a:t>	</a:t>
            </a:r>
            <a:r>
              <a:rPr lang="en-GB" sz="2600" dirty="0"/>
              <a:t>(i.e. no “synthetic a priori knowledge”, </a:t>
            </a:r>
            <a:r>
              <a:rPr lang="en-GB" sz="2600" i="1" dirty="0"/>
              <a:t>contra</a:t>
            </a:r>
            <a:r>
              <a:rPr lang="en-GB" sz="2600" dirty="0"/>
              <a:t> Kant)</a:t>
            </a:r>
          </a:p>
          <a:p>
            <a:r>
              <a:rPr lang="en-GB" sz="3000" dirty="0"/>
              <a:t>Locke </a:t>
            </a:r>
            <a:r>
              <a:rPr lang="en-GB" sz="3000"/>
              <a:t>is a committed concept-empiricist, </a:t>
            </a:r>
            <a:r>
              <a:rPr lang="en-GB" sz="3000" dirty="0"/>
              <a:t>but he is </a:t>
            </a:r>
            <a:r>
              <a:rPr lang="en-GB" sz="3000" i="1" dirty="0"/>
              <a:t>not</a:t>
            </a:r>
            <a:r>
              <a:rPr lang="en-GB" sz="3000" dirty="0"/>
              <a:t> a pure </a:t>
            </a:r>
            <a:r>
              <a:rPr lang="en-GB" sz="3000"/>
              <a:t>knowledge-empiricist.</a:t>
            </a:r>
            <a:br>
              <a:rPr lang="en-GB" sz="3000"/>
            </a:br>
            <a:r>
              <a:rPr lang="en-GB" sz="3000"/>
              <a:t>(Hume </a:t>
            </a:r>
            <a:r>
              <a:rPr lang="en-GB" sz="3000" dirty="0"/>
              <a:t>is strongly empiricist in </a:t>
            </a:r>
            <a:r>
              <a:rPr lang="en-GB" sz="3000" i="1" dirty="0"/>
              <a:t>both</a:t>
            </a:r>
            <a:r>
              <a:rPr lang="en-GB" sz="3000" dirty="0"/>
              <a:t> </a:t>
            </a:r>
            <a:r>
              <a:rPr lang="en-GB" sz="3000"/>
              <a:t>senses.) </a:t>
            </a:r>
            <a:endParaRPr lang="en-GB" sz="3000" dirty="0"/>
          </a:p>
        </p:txBody>
      </p:sp>
    </p:spTree>
    <p:extLst>
      <p:ext uri="{BB962C8B-B14F-4D97-AF65-F5344CB8AC3E}">
        <p14:creationId xmlns:p14="http://schemas.microsoft.com/office/powerpoint/2010/main" val="4020621171"/>
      </p:ext>
    </p:extLst>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D2B4D6-FF10-4360-AA54-A0F72736D0A3}" type="slidenum">
              <a:rPr lang="en-US"/>
              <a:pPr/>
              <a:t>18</a:t>
            </a:fld>
            <a:endParaRPr lang="en-US"/>
          </a:p>
        </p:txBody>
      </p:sp>
      <p:sp>
        <p:nvSpPr>
          <p:cNvPr id="848898" name="Rectangle 2"/>
          <p:cNvSpPr>
            <a:spLocks noGrp="1" noChangeArrowheads="1"/>
          </p:cNvSpPr>
          <p:nvPr>
            <p:ph type="title"/>
          </p:nvPr>
        </p:nvSpPr>
        <p:spPr/>
        <p:txBody>
          <a:bodyPr/>
          <a:lstStyle/>
          <a:p>
            <a:r>
              <a:rPr lang="en-GB"/>
              <a:t>What is an “Idea”?</a:t>
            </a:r>
          </a:p>
        </p:txBody>
      </p:sp>
      <p:sp>
        <p:nvSpPr>
          <p:cNvPr id="848899" name="Rectangle 3"/>
          <p:cNvSpPr>
            <a:spLocks noGrp="1" noChangeArrowheads="1"/>
          </p:cNvSpPr>
          <p:nvPr>
            <p:ph type="body" idx="1"/>
          </p:nvPr>
        </p:nvSpPr>
        <p:spPr>
          <a:xfrm>
            <a:off x="395536" y="1600200"/>
            <a:ext cx="8291264" cy="4817132"/>
          </a:xfrm>
        </p:spPr>
        <p:txBody>
          <a:bodyPr/>
          <a:lstStyle/>
          <a:p>
            <a:r>
              <a:rPr lang="en-GB"/>
              <a:t>Locke defines </a:t>
            </a:r>
            <a:r>
              <a:rPr lang="en-GB" dirty="0"/>
              <a:t>an </a:t>
            </a:r>
            <a:r>
              <a:rPr lang="en-GB" i="1" dirty="0"/>
              <a:t>idea</a:t>
            </a:r>
            <a:r>
              <a:rPr lang="en-GB" dirty="0"/>
              <a:t> as</a:t>
            </a:r>
          </a:p>
          <a:p>
            <a:pPr lvl="1">
              <a:buFontTx/>
              <a:buNone/>
            </a:pPr>
            <a:r>
              <a:rPr lang="en-GB" dirty="0"/>
              <a:t>	“whatsoever is the Object of the Understanding when a Man </a:t>
            </a:r>
            <a:r>
              <a:rPr lang="en-GB"/>
              <a:t>thinks”</a:t>
            </a:r>
            <a:br>
              <a:rPr lang="en-GB"/>
            </a:br>
            <a:r>
              <a:rPr lang="en-GB"/>
              <a:t>						(</a:t>
            </a:r>
            <a:r>
              <a:rPr lang="en-GB" i="1"/>
              <a:t>Essay</a:t>
            </a:r>
            <a:r>
              <a:rPr lang="en-GB"/>
              <a:t> I </a:t>
            </a:r>
            <a:r>
              <a:rPr lang="en-GB" dirty="0" err="1"/>
              <a:t>i</a:t>
            </a:r>
            <a:r>
              <a:rPr lang="en-GB" dirty="0"/>
              <a:t> </a:t>
            </a:r>
            <a:r>
              <a:rPr lang="en-GB"/>
              <a:t>8)</a:t>
            </a:r>
            <a:endParaRPr lang="en-GB" dirty="0"/>
          </a:p>
          <a:p>
            <a:pPr>
              <a:spcBef>
                <a:spcPts val="1800"/>
              </a:spcBef>
            </a:pPr>
            <a:r>
              <a:rPr lang="en-GB" dirty="0"/>
              <a:t>This is supposed to include all types of “thinking”, including perception and feeling as well as contemplation.  So our </a:t>
            </a:r>
            <a:r>
              <a:rPr lang="en-GB" i="1" dirty="0"/>
              <a:t>ideas</a:t>
            </a:r>
            <a:r>
              <a:rPr lang="en-GB" dirty="0"/>
              <a:t> include thoughts and sensations, and also “internal” ideas that we get from </a:t>
            </a:r>
            <a:r>
              <a:rPr lang="en-GB" i="1" dirty="0"/>
              <a:t>reflection</a:t>
            </a:r>
            <a:r>
              <a:rPr lang="en-GB" dirty="0"/>
              <a:t>.</a:t>
            </a:r>
          </a:p>
        </p:txBody>
      </p:sp>
    </p:spTree>
    <p:extLst>
      <p:ext uri="{BB962C8B-B14F-4D97-AF65-F5344CB8AC3E}">
        <p14:creationId xmlns:p14="http://schemas.microsoft.com/office/powerpoint/2010/main" val="3958146578"/>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B44E-EEA7-4B71-B26F-94FDF26090F7}"/>
              </a:ext>
            </a:extLst>
          </p:cNvPr>
          <p:cNvSpPr>
            <a:spLocks noGrp="1"/>
          </p:cNvSpPr>
          <p:nvPr>
            <p:ph type="title"/>
          </p:nvPr>
        </p:nvSpPr>
        <p:spPr>
          <a:xfrm>
            <a:off x="251520" y="188640"/>
            <a:ext cx="8676964" cy="1368152"/>
          </a:xfrm>
        </p:spPr>
        <p:txBody>
          <a:bodyPr/>
          <a:lstStyle/>
          <a:p>
            <a:r>
              <a:rPr lang="en-US" sz="4000"/>
              <a:t>“White Paper” and “Two Fountains”: </a:t>
            </a:r>
            <a:r>
              <a:rPr lang="en-US" sz="4000" i="1"/>
              <a:t>Sensation</a:t>
            </a:r>
            <a:r>
              <a:rPr lang="en-US" sz="4000"/>
              <a:t> and </a:t>
            </a:r>
            <a:r>
              <a:rPr lang="en-US" sz="4000" i="1"/>
              <a:t>Reflection</a:t>
            </a:r>
            <a:endParaRPr lang="en-GB" sz="4000" i="1"/>
          </a:p>
        </p:txBody>
      </p:sp>
      <p:sp>
        <p:nvSpPr>
          <p:cNvPr id="3" name="Content Placeholder 2">
            <a:extLst>
              <a:ext uri="{FF2B5EF4-FFF2-40B4-BE49-F238E27FC236}">
                <a16:creationId xmlns:a16="http://schemas.microsoft.com/office/drawing/2014/main" id="{788FEF0F-A44C-4C8C-A0D8-F139C8BDDD5E}"/>
              </a:ext>
            </a:extLst>
          </p:cNvPr>
          <p:cNvSpPr>
            <a:spLocks noGrp="1"/>
          </p:cNvSpPr>
          <p:nvPr>
            <p:ph idx="1"/>
          </p:nvPr>
        </p:nvSpPr>
        <p:spPr>
          <a:xfrm>
            <a:off x="647564" y="1952836"/>
            <a:ext cx="8028123" cy="4536504"/>
          </a:xfrm>
        </p:spPr>
        <p:txBody>
          <a:bodyPr/>
          <a:lstStyle/>
          <a:p>
            <a:r>
              <a:rPr lang="en-US" sz="2800"/>
              <a:t>“Let us then suppose the Mind to be, as we say, white Paper, void of all Characters, without any </a:t>
            </a:r>
            <a:r>
              <a:rPr lang="en-US" sz="2800" i="1"/>
              <a:t>Ideas</a:t>
            </a:r>
            <a:r>
              <a:rPr lang="en-US" sz="2800"/>
              <a:t>; How comes it to be furnished?  …  To this I answer, in one word, From </a:t>
            </a:r>
            <a:r>
              <a:rPr lang="en-US" sz="2800" i="1"/>
              <a:t>Experience</a:t>
            </a:r>
            <a:r>
              <a:rPr lang="en-US" sz="2800"/>
              <a:t> …  Our Observation employ’d either about </a:t>
            </a:r>
            <a:r>
              <a:rPr lang="en-US" sz="2800" i="1" u="sng"/>
              <a:t>external, sensible Objects</a:t>
            </a:r>
            <a:r>
              <a:rPr lang="en-US" sz="2800"/>
              <a:t>; </a:t>
            </a:r>
            <a:r>
              <a:rPr lang="en-US" sz="2800" i="1"/>
              <a:t>or about </a:t>
            </a:r>
            <a:r>
              <a:rPr lang="en-US" sz="2800" i="1" u="sng"/>
              <a:t>the internal Operations of our Minds</a:t>
            </a:r>
            <a:r>
              <a:rPr lang="en-US" sz="2800" i="1"/>
              <a:t> …  </a:t>
            </a:r>
            <a:r>
              <a:rPr lang="en-US" sz="2800"/>
              <a:t>These two are the Fountains of Knowledge, from whence all the </a:t>
            </a:r>
            <a:r>
              <a:rPr lang="en-US" sz="2800" i="1"/>
              <a:t>Ideas</a:t>
            </a:r>
            <a:r>
              <a:rPr lang="en-US" sz="2800"/>
              <a:t> we have … do spring.”  (</a:t>
            </a:r>
            <a:r>
              <a:rPr lang="en-US" sz="2800" i="1"/>
              <a:t>Essay</a:t>
            </a:r>
            <a:r>
              <a:rPr lang="en-US" sz="2800"/>
              <a:t> II i 2)</a:t>
            </a:r>
            <a:endParaRPr lang="en-GB" sz="2800"/>
          </a:p>
        </p:txBody>
      </p:sp>
      <p:sp>
        <p:nvSpPr>
          <p:cNvPr id="4" name="Slide Number Placeholder 3">
            <a:extLst>
              <a:ext uri="{FF2B5EF4-FFF2-40B4-BE49-F238E27FC236}">
                <a16:creationId xmlns:a16="http://schemas.microsoft.com/office/drawing/2014/main" id="{794A757D-A6B2-46DE-A7E3-B33B49DC270D}"/>
              </a:ext>
            </a:extLst>
          </p:cNvPr>
          <p:cNvSpPr>
            <a:spLocks noGrp="1"/>
          </p:cNvSpPr>
          <p:nvPr>
            <p:ph type="sldNum" sz="quarter" idx="10"/>
          </p:nvPr>
        </p:nvSpPr>
        <p:spPr/>
        <p:txBody>
          <a:bodyPr/>
          <a:lstStyle/>
          <a:p>
            <a:fld id="{FFD1EE05-59BE-439B-B8B7-F61DC751609B}" type="slidenum">
              <a:rPr lang="en-US" smtClean="0"/>
              <a:pPr/>
              <a:t>19</a:t>
            </a:fld>
            <a:endParaRPr lang="en-US"/>
          </a:p>
        </p:txBody>
      </p:sp>
    </p:spTree>
    <p:extLst>
      <p:ext uri="{BB962C8B-B14F-4D97-AF65-F5344CB8AC3E}">
        <p14:creationId xmlns:p14="http://schemas.microsoft.com/office/powerpoint/2010/main" val="3273161647"/>
      </p:ext>
    </p:extLst>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79DAD66A-3848-4BC8-A216-F025EE6355AF}" type="slidenum">
              <a:rPr lang="en-US"/>
              <a:pPr>
                <a:defRPr/>
              </a:pPr>
              <a:t>2</a:t>
            </a:fld>
            <a:endParaRPr lang="en-US"/>
          </a:p>
        </p:txBody>
      </p:sp>
      <p:sp>
        <p:nvSpPr>
          <p:cNvPr id="407554" name="Rectangle 2"/>
          <p:cNvSpPr>
            <a:spLocks noGrp="1" noChangeArrowheads="1"/>
          </p:cNvSpPr>
          <p:nvPr>
            <p:ph type="title"/>
          </p:nvPr>
        </p:nvSpPr>
        <p:spPr>
          <a:xfrm>
            <a:off x="457200" y="116632"/>
            <a:ext cx="8229600" cy="774923"/>
          </a:xfrm>
        </p:spPr>
        <p:txBody>
          <a:bodyPr/>
          <a:lstStyle/>
          <a:p>
            <a:pPr eaLnBrk="1" hangingPunct="1">
              <a:defRPr/>
            </a:pPr>
            <a:r>
              <a:rPr lang="en-GB"/>
              <a:t>Why Study Hume?</a:t>
            </a:r>
            <a:endParaRPr lang="en-US" dirty="0"/>
          </a:p>
        </p:txBody>
      </p:sp>
      <p:sp>
        <p:nvSpPr>
          <p:cNvPr id="407555" name="Rectangle 3"/>
          <p:cNvSpPr>
            <a:spLocks noGrp="1" noChangeArrowheads="1"/>
          </p:cNvSpPr>
          <p:nvPr>
            <p:ph type="body" idx="1"/>
          </p:nvPr>
        </p:nvSpPr>
        <p:spPr>
          <a:xfrm>
            <a:off x="466849" y="1088740"/>
            <a:ext cx="8281615" cy="5616624"/>
          </a:xfrm>
        </p:spPr>
        <p:txBody>
          <a:bodyPr/>
          <a:lstStyle/>
          <a:p>
            <a:pPr eaLnBrk="1" hangingPunct="1">
              <a:defRPr/>
            </a:pPr>
            <a:r>
              <a:rPr lang="en-GB" sz="2500"/>
              <a:t>Hume is generally considered the</a:t>
            </a:r>
            <a:br>
              <a:rPr lang="en-GB" sz="2500"/>
            </a:br>
            <a:r>
              <a:rPr lang="en-GB" sz="2500"/>
              <a:t>greatest philosopher ever to come</a:t>
            </a:r>
            <a:br>
              <a:rPr lang="en-GB" sz="2500"/>
            </a:br>
            <a:r>
              <a:rPr lang="en-GB" sz="2500"/>
              <a:t>from the English-speaking world.</a:t>
            </a:r>
          </a:p>
          <a:p>
            <a:pPr eaLnBrk="1" hangingPunct="1">
              <a:spcBef>
                <a:spcPts val="1200"/>
              </a:spcBef>
              <a:defRPr/>
            </a:pPr>
            <a:r>
              <a:rPr lang="en-GB" sz="2500"/>
              <a:t>He is also renowned as a brilliant</a:t>
            </a:r>
            <a:br>
              <a:rPr lang="en-GB" sz="2500"/>
            </a:br>
            <a:r>
              <a:rPr lang="en-GB" sz="2500"/>
              <a:t>and stylish writer – and noted for</a:t>
            </a:r>
            <a:br>
              <a:rPr lang="en-GB" sz="2500"/>
            </a:br>
            <a:r>
              <a:rPr lang="en-GB" sz="2500"/>
              <a:t>his humour, wit, and irony.</a:t>
            </a:r>
          </a:p>
          <a:p>
            <a:pPr eaLnBrk="1" hangingPunct="1">
              <a:spcBef>
                <a:spcPts val="1200"/>
              </a:spcBef>
              <a:defRPr/>
            </a:pPr>
            <a:r>
              <a:rPr lang="en-GB" sz="2500"/>
              <a:t>He was born in 1711, 100 years after Galileo had ushered in the scientific revolution (1609), 70 years after Descartes’ </a:t>
            </a:r>
            <a:r>
              <a:rPr lang="en-GB" sz="2500" i="1"/>
              <a:t>Meditations</a:t>
            </a:r>
            <a:r>
              <a:rPr lang="en-GB" sz="2500"/>
              <a:t> (1641) had attempted to create a philosophy founded on scientific reason rather than Aristotelian tradition, and 24 years after Newton’s celebrated </a:t>
            </a:r>
            <a:r>
              <a:rPr lang="en-GB" sz="2500" i="1"/>
              <a:t>Principia</a:t>
            </a:r>
            <a:r>
              <a:rPr lang="en-GB" sz="2500"/>
              <a:t> (1687) had apparently discovered some of nature’s fundamental mathematical laws.</a:t>
            </a:r>
          </a:p>
        </p:txBody>
      </p:sp>
      <p:pic>
        <p:nvPicPr>
          <p:cNvPr id="88069" name="Picture 4" descr="d_hu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1268761"/>
            <a:ext cx="1841257" cy="223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1694522"/>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2085BB4-8C84-4416-AC3C-052D0AE1D905}" type="slidenum">
              <a:rPr lang="en-US"/>
              <a:pPr/>
              <a:t>20</a:t>
            </a:fld>
            <a:endParaRPr lang="en-US"/>
          </a:p>
        </p:txBody>
      </p:sp>
      <p:sp>
        <p:nvSpPr>
          <p:cNvPr id="866306" name="Rectangle 2"/>
          <p:cNvSpPr>
            <a:spLocks noGrp="1" noChangeArrowheads="1"/>
          </p:cNvSpPr>
          <p:nvPr>
            <p:ph type="title"/>
          </p:nvPr>
        </p:nvSpPr>
        <p:spPr>
          <a:xfrm>
            <a:off x="457200" y="116632"/>
            <a:ext cx="8229600" cy="864095"/>
          </a:xfrm>
        </p:spPr>
        <p:txBody>
          <a:bodyPr/>
          <a:lstStyle/>
          <a:p>
            <a:r>
              <a:rPr lang="en-GB"/>
              <a:t>Ideas on a Mental Stage?</a:t>
            </a:r>
            <a:endParaRPr lang="en-GB" dirty="0"/>
          </a:p>
        </p:txBody>
      </p:sp>
      <p:sp>
        <p:nvSpPr>
          <p:cNvPr id="866307" name="Rectangle 3"/>
          <p:cNvSpPr>
            <a:spLocks noGrp="1" noChangeArrowheads="1"/>
          </p:cNvSpPr>
          <p:nvPr>
            <p:ph type="body" idx="1"/>
          </p:nvPr>
        </p:nvSpPr>
        <p:spPr>
          <a:xfrm>
            <a:off x="457200" y="1160748"/>
            <a:ext cx="8435280" cy="5284465"/>
          </a:xfrm>
        </p:spPr>
        <p:txBody>
          <a:bodyPr/>
          <a:lstStyle/>
          <a:p>
            <a:r>
              <a:rPr lang="en-US" sz="3000"/>
              <a:t>The theory of ideas tends to portray the mind as </a:t>
            </a:r>
            <a:r>
              <a:rPr lang="en-US" sz="3000" i="1"/>
              <a:t>passive</a:t>
            </a:r>
            <a:r>
              <a:rPr lang="en-US" sz="3000"/>
              <a:t>, with mental acts being understood in terms of the activity and qualities of “ideas”:</a:t>
            </a:r>
            <a:endParaRPr lang="en-US" sz="3000" dirty="0"/>
          </a:p>
          <a:p>
            <a:pPr lvl="1">
              <a:spcBef>
                <a:spcPts val="1200"/>
              </a:spcBef>
            </a:pPr>
            <a:r>
              <a:rPr lang="en-US" i="1" dirty="0"/>
              <a:t>seeing</a:t>
            </a:r>
            <a:r>
              <a:rPr lang="en-US" dirty="0"/>
              <a:t> a tree involves </a:t>
            </a:r>
            <a:r>
              <a:rPr lang="en-US"/>
              <a:t>having a visually vivid </a:t>
            </a:r>
            <a:r>
              <a:rPr lang="en-US" i="1"/>
              <a:t>idea</a:t>
            </a:r>
            <a:r>
              <a:rPr lang="en-US"/>
              <a:t> </a:t>
            </a:r>
            <a:r>
              <a:rPr lang="en-US" dirty="0"/>
              <a:t>of a tree “in front of the </a:t>
            </a:r>
            <a:r>
              <a:rPr lang="en-US"/>
              <a:t>mind”;</a:t>
            </a:r>
          </a:p>
          <a:p>
            <a:pPr lvl="1">
              <a:spcBef>
                <a:spcPts val="1200"/>
              </a:spcBef>
            </a:pPr>
            <a:r>
              <a:rPr lang="en-US" i="1"/>
              <a:t>thinking</a:t>
            </a:r>
            <a:r>
              <a:rPr lang="en-US"/>
              <a:t> about a tree involves having a less vivid </a:t>
            </a:r>
            <a:r>
              <a:rPr lang="en-US" i="1"/>
              <a:t>idea</a:t>
            </a:r>
            <a:r>
              <a:rPr lang="en-US"/>
              <a:t> of a tree; </a:t>
            </a:r>
            <a:endParaRPr lang="en-US" dirty="0"/>
          </a:p>
          <a:p>
            <a:pPr lvl="1">
              <a:spcBef>
                <a:spcPts val="1200"/>
              </a:spcBef>
            </a:pPr>
            <a:r>
              <a:rPr lang="en-US" i="1"/>
              <a:t>feeling</a:t>
            </a:r>
            <a:r>
              <a:rPr lang="en-US"/>
              <a:t> a pain involves having an </a:t>
            </a:r>
            <a:r>
              <a:rPr lang="en-US" i="1"/>
              <a:t>idea</a:t>
            </a:r>
            <a:r>
              <a:rPr lang="en-US"/>
              <a:t> of a pain;</a:t>
            </a:r>
          </a:p>
          <a:p>
            <a:pPr lvl="1">
              <a:spcBef>
                <a:spcPts val="1200"/>
              </a:spcBef>
            </a:pPr>
            <a:r>
              <a:rPr lang="en-US" i="1"/>
              <a:t>desiring</a:t>
            </a:r>
            <a:r>
              <a:rPr lang="en-US"/>
              <a:t> chocolate involves having a “</a:t>
            </a:r>
            <a:r>
              <a:rPr lang="en-US" i="1"/>
              <a:t>positively charged”</a:t>
            </a:r>
            <a:r>
              <a:rPr lang="en-US"/>
              <a:t> </a:t>
            </a:r>
            <a:r>
              <a:rPr lang="en-US" i="1" dirty="0"/>
              <a:t>idea</a:t>
            </a:r>
            <a:r>
              <a:rPr lang="en-US" dirty="0"/>
              <a:t> </a:t>
            </a:r>
            <a:r>
              <a:rPr lang="en-US"/>
              <a:t>of chocolate.</a:t>
            </a:r>
            <a:endParaRPr lang="en-US" dirty="0"/>
          </a:p>
        </p:txBody>
      </p:sp>
    </p:spTree>
    <p:extLst>
      <p:ext uri="{BB962C8B-B14F-4D97-AF65-F5344CB8AC3E}">
        <p14:creationId xmlns:p14="http://schemas.microsoft.com/office/powerpoint/2010/main" val="1575472353"/>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CDB8E15-8121-41DA-B1FB-A90CD185AA92}" type="slidenum">
              <a:rPr lang="en-US"/>
              <a:pPr/>
              <a:t>21</a:t>
            </a:fld>
            <a:endParaRPr lang="en-US"/>
          </a:p>
        </p:txBody>
      </p:sp>
      <p:sp>
        <p:nvSpPr>
          <p:cNvPr id="849922" name="Rectangle 2"/>
          <p:cNvSpPr>
            <a:spLocks noGrp="1" noChangeArrowheads="1"/>
          </p:cNvSpPr>
          <p:nvPr>
            <p:ph type="title"/>
          </p:nvPr>
        </p:nvSpPr>
        <p:spPr>
          <a:xfrm>
            <a:off x="457200" y="188641"/>
            <a:ext cx="8229600" cy="720080"/>
          </a:xfrm>
        </p:spPr>
        <p:txBody>
          <a:bodyPr/>
          <a:lstStyle/>
          <a:p>
            <a:r>
              <a:rPr lang="en-GB"/>
              <a:t>Humean Ideas </a:t>
            </a:r>
            <a:r>
              <a:rPr lang="en-GB" dirty="0"/>
              <a:t>and Impressions</a:t>
            </a:r>
          </a:p>
        </p:txBody>
      </p:sp>
      <p:sp>
        <p:nvSpPr>
          <p:cNvPr id="849923" name="Rectangle 3"/>
          <p:cNvSpPr>
            <a:spLocks noGrp="1" noChangeArrowheads="1"/>
          </p:cNvSpPr>
          <p:nvPr>
            <p:ph type="body" idx="1"/>
          </p:nvPr>
        </p:nvSpPr>
        <p:spPr>
          <a:xfrm>
            <a:off x="457200" y="1160748"/>
            <a:ext cx="8327268" cy="5472608"/>
          </a:xfrm>
        </p:spPr>
        <p:txBody>
          <a:bodyPr/>
          <a:lstStyle/>
          <a:p>
            <a:r>
              <a:rPr lang="en-GB"/>
              <a:t>Hume considers </a:t>
            </a:r>
            <a:r>
              <a:rPr lang="en-GB" dirty="0"/>
              <a:t>Locke’s </a:t>
            </a:r>
            <a:r>
              <a:rPr lang="en-GB"/>
              <a:t>usage  of “idea” </a:t>
            </a:r>
            <a:r>
              <a:rPr lang="en-GB" dirty="0"/>
              <a:t>too broad, </a:t>
            </a:r>
            <a:r>
              <a:rPr lang="en-GB"/>
              <a:t>so adopts </a:t>
            </a:r>
            <a:r>
              <a:rPr lang="en-GB" dirty="0"/>
              <a:t>different terminology:</a:t>
            </a:r>
          </a:p>
          <a:p>
            <a:pPr lvl="1">
              <a:spcBef>
                <a:spcPts val="1200"/>
              </a:spcBef>
            </a:pPr>
            <a:r>
              <a:rPr lang="en-GB" dirty="0"/>
              <a:t>An </a:t>
            </a:r>
            <a:r>
              <a:rPr lang="en-GB" i="1" dirty="0">
                <a:solidFill>
                  <a:srgbClr val="FF7C80"/>
                </a:solidFill>
              </a:rPr>
              <a:t>impression</a:t>
            </a:r>
            <a:r>
              <a:rPr lang="en-GB" dirty="0"/>
              <a:t> is a </a:t>
            </a:r>
            <a:r>
              <a:rPr lang="en-GB" i="1" dirty="0">
                <a:solidFill>
                  <a:srgbClr val="FF7C80"/>
                </a:solidFill>
              </a:rPr>
              <a:t>sensation</a:t>
            </a:r>
            <a:r>
              <a:rPr lang="en-GB" dirty="0"/>
              <a:t> (e.g. from seeing a blue sky, smelling a flower, or physical pain) or a </a:t>
            </a:r>
            <a:r>
              <a:rPr lang="en-GB" i="1" dirty="0">
                <a:solidFill>
                  <a:srgbClr val="FF7C80"/>
                </a:solidFill>
              </a:rPr>
              <a:t>feeling</a:t>
            </a:r>
            <a:r>
              <a:rPr lang="en-GB" dirty="0"/>
              <a:t> (e.g. anger, desire, disapproval, envy, fear, love, or pride);</a:t>
            </a:r>
          </a:p>
          <a:p>
            <a:pPr lvl="1">
              <a:spcBef>
                <a:spcPts val="1200"/>
              </a:spcBef>
            </a:pPr>
            <a:r>
              <a:rPr lang="en-GB" dirty="0"/>
              <a:t>An </a:t>
            </a:r>
            <a:r>
              <a:rPr lang="en-GB" i="1" dirty="0">
                <a:solidFill>
                  <a:srgbClr val="FF7C80"/>
                </a:solidFill>
              </a:rPr>
              <a:t>idea</a:t>
            </a:r>
            <a:r>
              <a:rPr lang="en-GB" dirty="0"/>
              <a:t> is a </a:t>
            </a:r>
            <a:r>
              <a:rPr lang="en-GB" i="1" dirty="0">
                <a:solidFill>
                  <a:srgbClr val="FF7C80"/>
                </a:solidFill>
              </a:rPr>
              <a:t>thought</a:t>
            </a:r>
            <a:r>
              <a:rPr lang="en-GB" dirty="0"/>
              <a:t> (e.g. about the sky, or about a pain, or about the existence of God);</a:t>
            </a:r>
          </a:p>
          <a:p>
            <a:pPr lvl="1">
              <a:spcBef>
                <a:spcPts val="1200"/>
              </a:spcBef>
            </a:pPr>
            <a:r>
              <a:rPr lang="en-GB" dirty="0"/>
              <a:t>A </a:t>
            </a:r>
            <a:r>
              <a:rPr lang="en-GB" i="1" dirty="0">
                <a:solidFill>
                  <a:srgbClr val="FF7C80"/>
                </a:solidFill>
              </a:rPr>
              <a:t>perception</a:t>
            </a:r>
            <a:r>
              <a:rPr lang="en-GB" dirty="0"/>
              <a:t> is either an </a:t>
            </a:r>
            <a:r>
              <a:rPr lang="en-GB" i="1" dirty="0"/>
              <a:t>impression</a:t>
            </a:r>
            <a:r>
              <a:rPr lang="en-GB" dirty="0"/>
              <a:t> or an </a:t>
            </a:r>
            <a:r>
              <a:rPr lang="en-GB" i="1" dirty="0"/>
              <a:t>idea</a:t>
            </a:r>
            <a:r>
              <a:rPr lang="en-GB" dirty="0"/>
              <a:t>.  (So Hume uses the word </a:t>
            </a:r>
            <a:r>
              <a:rPr lang="en-GB" i="1" dirty="0"/>
              <a:t>perception</a:t>
            </a:r>
            <a:r>
              <a:rPr lang="en-GB" dirty="0"/>
              <a:t> to cover everything that Locke calls an </a:t>
            </a:r>
            <a:r>
              <a:rPr lang="en-GB" i="1" dirty="0"/>
              <a:t>idea</a:t>
            </a:r>
            <a:r>
              <a:rPr lang="en-GB" dirty="0"/>
              <a:t>.)</a:t>
            </a:r>
          </a:p>
        </p:txBody>
      </p:sp>
    </p:spTree>
    <p:extLst>
      <p:ext uri="{BB962C8B-B14F-4D97-AF65-F5344CB8AC3E}">
        <p14:creationId xmlns:p14="http://schemas.microsoft.com/office/powerpoint/2010/main" val="640449771"/>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34179B-E23C-4165-B0FF-1C3211BEEE64}" type="slidenum">
              <a:rPr lang="en-US"/>
              <a:pPr/>
              <a:t>22</a:t>
            </a:fld>
            <a:endParaRPr lang="en-US"/>
          </a:p>
        </p:txBody>
      </p:sp>
      <p:sp>
        <p:nvSpPr>
          <p:cNvPr id="854018" name="Rectangle 2"/>
          <p:cNvSpPr>
            <a:spLocks noGrp="1" noChangeArrowheads="1"/>
          </p:cNvSpPr>
          <p:nvPr>
            <p:ph type="title"/>
          </p:nvPr>
        </p:nvSpPr>
        <p:spPr>
          <a:xfrm>
            <a:off x="457200" y="116632"/>
            <a:ext cx="8229600" cy="839539"/>
          </a:xfrm>
        </p:spPr>
        <p:txBody>
          <a:bodyPr/>
          <a:lstStyle/>
          <a:p>
            <a:r>
              <a:rPr lang="en-GB"/>
              <a:t>An Obvious Distinction?</a:t>
            </a:r>
            <a:endParaRPr lang="en-GB" dirty="0"/>
          </a:p>
        </p:txBody>
      </p:sp>
      <p:sp>
        <p:nvSpPr>
          <p:cNvPr id="854019" name="Rectangle 3"/>
          <p:cNvSpPr>
            <a:spLocks noGrp="1" noChangeArrowheads="1"/>
          </p:cNvSpPr>
          <p:nvPr>
            <p:ph type="body" idx="1"/>
          </p:nvPr>
        </p:nvSpPr>
        <p:spPr>
          <a:xfrm>
            <a:off x="626876" y="1088740"/>
            <a:ext cx="8229600" cy="5544616"/>
          </a:xfrm>
        </p:spPr>
        <p:txBody>
          <a:bodyPr/>
          <a:lstStyle/>
          <a:p>
            <a:r>
              <a:rPr lang="en-GB" sz="2800"/>
              <a:t>Hume seems to think that the impression/idea distinction is a fairly obvious one, between (roughly) </a:t>
            </a:r>
            <a:r>
              <a:rPr lang="en-GB" sz="2800" i="1"/>
              <a:t>feeling</a:t>
            </a:r>
            <a:r>
              <a:rPr lang="en-GB" sz="2800"/>
              <a:t> – including both feelings of sensation and of reflection – and </a:t>
            </a:r>
            <a:r>
              <a:rPr lang="en-GB" sz="2800" i="1"/>
              <a:t>thinking</a:t>
            </a:r>
            <a:r>
              <a:rPr lang="en-GB" sz="2800"/>
              <a:t>:</a:t>
            </a:r>
            <a:endParaRPr lang="en-GB" sz="2800" dirty="0"/>
          </a:p>
          <a:p>
            <a:pPr lvl="1">
              <a:spcBef>
                <a:spcPts val="1200"/>
              </a:spcBef>
              <a:buFontTx/>
              <a:buNone/>
            </a:pPr>
            <a:r>
              <a:rPr lang="en-GB" sz="2600" dirty="0"/>
              <a:t>	“I believe it will not be very necessary to employ many words in explaining this distinction.  </a:t>
            </a:r>
            <a:r>
              <a:rPr lang="en-GB" sz="2600" dirty="0">
                <a:solidFill>
                  <a:srgbClr val="FF7C80"/>
                </a:solidFill>
              </a:rPr>
              <a:t>Every one of himself will readily perceive the difference betwixt feeling and thinking</a:t>
            </a:r>
            <a:r>
              <a:rPr lang="en-GB" sz="2600" dirty="0"/>
              <a:t>.”  (</a:t>
            </a:r>
            <a:r>
              <a:rPr lang="en-GB" sz="2600" i="1" dirty="0"/>
              <a:t>T</a:t>
            </a:r>
            <a:r>
              <a:rPr lang="en-GB" sz="2600" dirty="0"/>
              <a:t> 1.1.1.1)</a:t>
            </a:r>
          </a:p>
          <a:p>
            <a:pPr>
              <a:spcBef>
                <a:spcPts val="1800"/>
              </a:spcBef>
            </a:pPr>
            <a:r>
              <a:rPr lang="en-GB" sz="2800"/>
              <a:t>This indeed seems to be how he mainly thinks of the distinction, but as we’ll soon see, he muddies the waters by seeming to define it in a different way (in terms of “force and vivacity”).</a:t>
            </a:r>
            <a:endParaRPr lang="en-GB" sz="2800" dirty="0"/>
          </a:p>
        </p:txBody>
      </p:sp>
    </p:spTree>
    <p:extLst>
      <p:ext uri="{BB962C8B-B14F-4D97-AF65-F5344CB8AC3E}">
        <p14:creationId xmlns:p14="http://schemas.microsoft.com/office/powerpoint/2010/main" val="1596228149"/>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“Sensation” and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590872" y="1340769"/>
            <a:ext cx="8229600" cy="5239418"/>
          </a:xfrm>
        </p:spPr>
        <p:txBody>
          <a:bodyPr/>
          <a:lstStyle/>
          <a:p>
            <a:r>
              <a:rPr lang="en-US" sz="2800"/>
              <a:t>Hume follows Locke in calling the two sources of ideas “sensation” and “reflection” (</a:t>
            </a:r>
            <a:r>
              <a:rPr lang="en-US" sz="2800" i="1"/>
              <a:t>T</a:t>
            </a:r>
            <a:r>
              <a:rPr lang="en-US" sz="2800"/>
              <a:t> 1.1.2.1,</a:t>
            </a:r>
            <a:br>
              <a:rPr lang="en-US" sz="2800"/>
            </a:br>
            <a:r>
              <a:rPr lang="en-US" sz="2800"/>
              <a:t>cf. </a:t>
            </a:r>
            <a:r>
              <a:rPr lang="en-US" sz="2800" i="1"/>
              <a:t>Essay</a:t>
            </a:r>
            <a:r>
              <a:rPr lang="en-US" sz="2800"/>
              <a:t> II i 3-4), but there are differences …</a:t>
            </a:r>
          </a:p>
          <a:p>
            <a:pPr>
              <a:spcBef>
                <a:spcPts val="1800"/>
              </a:spcBef>
            </a:pPr>
            <a:r>
              <a:rPr lang="en-US" sz="2800"/>
              <a:t>First, whereas Locke takes for granted that we have “sensitive knowledge” of the existence of external objects (</a:t>
            </a:r>
            <a:r>
              <a:rPr lang="en-US" sz="2800" i="1"/>
              <a:t>Essay</a:t>
            </a:r>
            <a:r>
              <a:rPr lang="en-US" sz="2800"/>
              <a:t> IV xi), Hume describes the impressions of sense (e.g. perceptions of colour, taste, smell, bodily pain) as arising</a:t>
            </a:r>
            <a:br>
              <a:rPr lang="en-US" sz="2800"/>
            </a:br>
            <a:r>
              <a:rPr lang="en-US" sz="2800"/>
              <a:t>“in the soul originally, from unknown causes”</a:t>
            </a:r>
            <a:br>
              <a:rPr lang="en-US" sz="2800"/>
            </a:br>
            <a:r>
              <a:rPr lang="en-US" sz="2800"/>
              <a:t>(</a:t>
            </a:r>
            <a:r>
              <a:rPr lang="en-US" sz="2800" i="1"/>
              <a:t>T</a:t>
            </a:r>
            <a:r>
              <a:rPr lang="en-US" sz="2800"/>
              <a:t> 1.1.2.1).  This suggests from the start a more sceptical attitude towards the senses.</a:t>
            </a:r>
            <a:endParaRPr lang="en-GB" sz="2800"/>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23</a:t>
            </a:fld>
            <a:endParaRPr lang="en-US"/>
          </a:p>
        </p:txBody>
      </p:sp>
    </p:spTree>
    <p:extLst>
      <p:ext uri="{BB962C8B-B14F-4D97-AF65-F5344CB8AC3E}">
        <p14:creationId xmlns:p14="http://schemas.microsoft.com/office/powerpoint/2010/main" val="3840648088"/>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Humean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637219" y="1304765"/>
            <a:ext cx="7895221" cy="5275422"/>
          </a:xfrm>
        </p:spPr>
        <p:txBody>
          <a:bodyPr/>
          <a:lstStyle/>
          <a:p>
            <a:r>
              <a:rPr lang="en-US" sz="2700"/>
              <a:t>Impressions of </a:t>
            </a:r>
            <a:r>
              <a:rPr lang="en-US" sz="2700" i="1"/>
              <a:t>reflection</a:t>
            </a:r>
            <a:r>
              <a:rPr lang="en-US" sz="2700"/>
              <a:t> are “deriv’d in a great measure from our ideas”, particularly the ideas of pleasure or pain that arise when we feel e.g. “heat or cold, thirst or hunger” (</a:t>
            </a:r>
            <a:r>
              <a:rPr lang="en-US" sz="2700" i="1"/>
              <a:t>T</a:t>
            </a:r>
            <a:r>
              <a:rPr lang="en-US" sz="2700"/>
              <a:t> 1.1.2.1).</a:t>
            </a:r>
            <a:endParaRPr lang="en-US" sz="2700" i="1"/>
          </a:p>
          <a:p>
            <a:pPr>
              <a:spcBef>
                <a:spcPts val="1800"/>
              </a:spcBef>
            </a:pPr>
            <a:r>
              <a:rPr lang="en-GB" sz="2700" i="1" u="sng"/>
              <a:t>Thinking</a:t>
            </a:r>
            <a:r>
              <a:rPr lang="en-GB" sz="2700"/>
              <a:t> or </a:t>
            </a:r>
            <a:r>
              <a:rPr lang="en-GB" sz="2700" i="1" u="sng"/>
              <a:t>reflecting</a:t>
            </a:r>
            <a:r>
              <a:rPr lang="en-GB" sz="2700"/>
              <a:t> about pleasures and pains gives rise to “desire and aversion, hope and fear, which may properly be call’d impressions of reflection because deriv’d from it”.  Hume also calls these </a:t>
            </a:r>
            <a:r>
              <a:rPr lang="en-GB" sz="2700" i="1"/>
              <a:t>secondary</a:t>
            </a:r>
            <a:r>
              <a:rPr lang="en-GB" sz="2700"/>
              <a:t> impressions (</a:t>
            </a:r>
            <a:r>
              <a:rPr lang="en-GB" sz="2700" i="1"/>
              <a:t>T</a:t>
            </a:r>
            <a:r>
              <a:rPr lang="en-GB" sz="2700"/>
              <a:t> 2.1.1.1-2).  At </a:t>
            </a:r>
            <a:r>
              <a:rPr lang="en-GB" sz="2700" i="1"/>
              <a:t>T</a:t>
            </a:r>
            <a:r>
              <a:rPr lang="en-GB" sz="2700"/>
              <a:t> 1.1.6.1 Hume says that impressions of reflection are either </a:t>
            </a:r>
            <a:r>
              <a:rPr lang="en-GB" sz="2700" i="1"/>
              <a:t>passions</a:t>
            </a:r>
            <a:r>
              <a:rPr lang="en-GB" sz="2700"/>
              <a:t> (e.g. the desire for something) or </a:t>
            </a:r>
            <a:r>
              <a:rPr lang="en-GB" sz="2700" i="1"/>
              <a:t>emotions </a:t>
            </a:r>
            <a:r>
              <a:rPr lang="en-GB" sz="2700"/>
              <a:t>(e.g. happiness).</a:t>
            </a:r>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24</a:t>
            </a:fld>
            <a:endParaRPr lang="en-US"/>
          </a:p>
        </p:txBody>
      </p:sp>
    </p:spTree>
    <p:extLst>
      <p:ext uri="{BB962C8B-B14F-4D97-AF65-F5344CB8AC3E}">
        <p14:creationId xmlns:p14="http://schemas.microsoft.com/office/powerpoint/2010/main" val="3508377255"/>
      </p:ext>
    </p:extLst>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7813"/>
            <a:ext cx="8784976" cy="702915"/>
          </a:xfrm>
        </p:spPr>
        <p:txBody>
          <a:bodyPr/>
          <a:lstStyle/>
          <a:p>
            <a:r>
              <a:rPr lang="en-GB" sz="4200" dirty="0"/>
              <a:t>“Reflection”: A Contrast with Locke</a:t>
            </a:r>
          </a:p>
        </p:txBody>
      </p:sp>
      <p:sp>
        <p:nvSpPr>
          <p:cNvPr id="3" name="Content Placeholder 2"/>
          <p:cNvSpPr>
            <a:spLocks noGrp="1"/>
          </p:cNvSpPr>
          <p:nvPr>
            <p:ph idx="1"/>
          </p:nvPr>
        </p:nvSpPr>
        <p:spPr>
          <a:xfrm>
            <a:off x="626876" y="1160748"/>
            <a:ext cx="8229600" cy="5508612"/>
          </a:xfrm>
        </p:spPr>
        <p:txBody>
          <a:bodyPr/>
          <a:lstStyle/>
          <a:p>
            <a:r>
              <a:rPr lang="en-GB" sz="2800" dirty="0"/>
              <a:t>When Locke discussed ideas of </a:t>
            </a:r>
            <a:r>
              <a:rPr lang="en-GB" sz="2800" i="1"/>
              <a:t>reflection</a:t>
            </a:r>
            <a:r>
              <a:rPr lang="en-GB" sz="2800"/>
              <a:t>, </a:t>
            </a:r>
            <a:r>
              <a:rPr lang="en-GB" sz="2800" dirty="0"/>
              <a:t>his focus </a:t>
            </a:r>
            <a:r>
              <a:rPr lang="en-GB" sz="2800"/>
              <a:t>was very different from Hume’s:</a:t>
            </a:r>
            <a:endParaRPr lang="en-GB" sz="2800" dirty="0"/>
          </a:p>
          <a:p>
            <a:pPr lvl="1">
              <a:spcBef>
                <a:spcPts val="1200"/>
              </a:spcBef>
              <a:buNone/>
            </a:pPr>
            <a:r>
              <a:rPr lang="en-GB" sz="2600" dirty="0"/>
              <a:t>	</a:t>
            </a:r>
            <a:r>
              <a:rPr lang="en-GB" sz="2500" dirty="0"/>
              <a:t>“By </a:t>
            </a:r>
            <a:r>
              <a:rPr lang="en-GB" sz="2500" i="1" dirty="0"/>
              <a:t>REFLECTION</a:t>
            </a:r>
            <a:r>
              <a:rPr lang="en-GB" sz="2500" dirty="0"/>
              <a:t> ... I ... Mean, that notice which the Mind takes of its own Operations, ... by reason whereof, there come to be </a:t>
            </a:r>
            <a:r>
              <a:rPr lang="en-GB" sz="2500" i="1" dirty="0"/>
              <a:t>Ideas</a:t>
            </a:r>
            <a:r>
              <a:rPr lang="en-GB" sz="2500" dirty="0"/>
              <a:t> of these Operations in the Understanding.”</a:t>
            </a:r>
          </a:p>
          <a:p>
            <a:pPr lvl="1">
              <a:spcBef>
                <a:spcPts val="1200"/>
              </a:spcBef>
              <a:buNone/>
            </a:pPr>
            <a:r>
              <a:rPr lang="en-GB" sz="2500" dirty="0"/>
              <a:t>	“... such are, </a:t>
            </a:r>
            <a:r>
              <a:rPr lang="en-GB" sz="2500" i="1" dirty="0"/>
              <a:t>Perception</a:t>
            </a:r>
            <a:r>
              <a:rPr lang="en-GB" sz="2500" dirty="0"/>
              <a:t>, </a:t>
            </a:r>
            <a:r>
              <a:rPr lang="en-GB" sz="2500" i="1" dirty="0"/>
              <a:t>Thinking</a:t>
            </a:r>
            <a:r>
              <a:rPr lang="en-GB" sz="2500" dirty="0"/>
              <a:t>, </a:t>
            </a:r>
            <a:r>
              <a:rPr lang="en-GB" sz="2500" i="1" dirty="0"/>
              <a:t>Doubting</a:t>
            </a:r>
            <a:r>
              <a:rPr lang="en-GB" sz="2500" dirty="0"/>
              <a:t>, </a:t>
            </a:r>
            <a:r>
              <a:rPr lang="en-GB" sz="2500" i="1" dirty="0"/>
              <a:t>Believing</a:t>
            </a:r>
            <a:r>
              <a:rPr lang="en-GB" sz="2500" dirty="0"/>
              <a:t>, </a:t>
            </a:r>
            <a:r>
              <a:rPr lang="en-GB" sz="2500" i="1" dirty="0"/>
              <a:t>Reasoning</a:t>
            </a:r>
            <a:r>
              <a:rPr lang="en-GB" sz="2500" dirty="0"/>
              <a:t>, </a:t>
            </a:r>
            <a:r>
              <a:rPr lang="en-GB" sz="2500" i="1" dirty="0"/>
              <a:t>Knowing</a:t>
            </a:r>
            <a:r>
              <a:rPr lang="en-GB" sz="2500" dirty="0"/>
              <a:t>, </a:t>
            </a:r>
            <a:r>
              <a:rPr lang="en-GB" sz="2500" i="1" dirty="0"/>
              <a:t>Willing</a:t>
            </a:r>
            <a:r>
              <a:rPr lang="en-GB" sz="2500" dirty="0"/>
              <a:t>, and all the different </a:t>
            </a:r>
            <a:r>
              <a:rPr lang="en-GB" sz="2500" dirty="0" err="1"/>
              <a:t>actings</a:t>
            </a:r>
            <a:r>
              <a:rPr lang="en-GB" sz="2500"/>
              <a:t> of </a:t>
            </a:r>
            <a:r>
              <a:rPr lang="en-GB" sz="2500" dirty="0"/>
              <a:t>our own Minds;”  (II </a:t>
            </a:r>
            <a:r>
              <a:rPr lang="en-GB" sz="2500" dirty="0" err="1"/>
              <a:t>i</a:t>
            </a:r>
            <a:r>
              <a:rPr lang="en-GB" sz="2500" dirty="0"/>
              <a:t> 4)</a:t>
            </a:r>
          </a:p>
          <a:p>
            <a:pPr>
              <a:spcBef>
                <a:spcPts val="1800"/>
              </a:spcBef>
            </a:pPr>
            <a:r>
              <a:rPr lang="en-GB" sz="2800" dirty="0"/>
              <a:t>Locke seems to </a:t>
            </a:r>
            <a:r>
              <a:rPr lang="en-GB" sz="2800"/>
              <a:t>overlook </a:t>
            </a:r>
            <a:r>
              <a:rPr lang="en-GB" sz="2800" i="1"/>
              <a:t>passions</a:t>
            </a:r>
            <a:r>
              <a:rPr lang="en-GB" sz="2800"/>
              <a:t> and </a:t>
            </a:r>
            <a:r>
              <a:rPr lang="en-GB" sz="2800" i="1"/>
              <a:t>emotions</a:t>
            </a:r>
            <a:r>
              <a:rPr lang="en-GB" sz="2800"/>
              <a:t>; </a:t>
            </a:r>
            <a:r>
              <a:rPr lang="en-GB" sz="2800" dirty="0"/>
              <a:t>Hume </a:t>
            </a:r>
            <a:r>
              <a:rPr lang="en-GB" sz="2800"/>
              <a:t>is much more </a:t>
            </a:r>
            <a:r>
              <a:rPr lang="en-GB" sz="2800" dirty="0"/>
              <a:t>interested in these, but seems to overlook </a:t>
            </a:r>
            <a:r>
              <a:rPr lang="en-GB" sz="2800" i="1" dirty="0"/>
              <a:t>mental operations</a:t>
            </a:r>
            <a:r>
              <a:rPr lang="en-GB" sz="28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25</a:t>
            </a:fld>
            <a:endParaRPr lang="en-US"/>
          </a:p>
        </p:txBody>
      </p:sp>
    </p:spTree>
    <p:extLst>
      <p:ext uri="{BB962C8B-B14F-4D97-AF65-F5344CB8AC3E}">
        <p14:creationId xmlns:p14="http://schemas.microsoft.com/office/powerpoint/2010/main" val="2852227915"/>
      </p:ext>
    </p:extLst>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1(b)</a:t>
            </a:r>
            <a:br>
              <a:rPr lang="en-GB"/>
            </a:br>
            <a:br>
              <a:rPr lang="en-GB"/>
            </a:br>
            <a:r>
              <a:rPr lang="en-GB" sz="4400"/>
              <a:t>Hume’s Copy Principle and the Simple/Complex Distinction</a:t>
            </a:r>
            <a:endParaRPr lang="en-US" sz="4400"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45239055"/>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p:txBody>
          <a:bodyPr/>
          <a:lstStyle/>
          <a:p>
            <a:r>
              <a:rPr lang="en-US" sz="4000"/>
              <a:t>Hume’s Conceptual Empiricism:</a:t>
            </a:r>
            <a:br>
              <a:rPr lang="en-US" sz="4000"/>
            </a:br>
            <a:r>
              <a:rPr lang="en-US" sz="4000"/>
              <a:t>A First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539552" y="1988840"/>
            <a:ext cx="8136904" cy="4644516"/>
          </a:xfrm>
        </p:spPr>
        <p:txBody>
          <a:bodyPr/>
          <a:lstStyle/>
          <a:p>
            <a:r>
              <a:rPr lang="en-US" sz="2800"/>
              <a:t>To a first approximation, Hume’s conceptual empiricism is the claim </a:t>
            </a:r>
            <a:r>
              <a:rPr lang="en-US" sz="2800" i="1">
                <a:solidFill>
                  <a:srgbClr val="FF7C80"/>
                </a:solidFill>
              </a:rPr>
              <a:t>that all of our ideas</a:t>
            </a:r>
            <a:r>
              <a:rPr lang="en-US" sz="2800">
                <a:solidFill>
                  <a:srgbClr val="FF7C80"/>
                </a:solidFill>
              </a:rPr>
              <a:t> </a:t>
            </a:r>
            <a:r>
              <a:rPr lang="en-US" sz="2800"/>
              <a:t>(i.e. thoughts)</a:t>
            </a:r>
            <a:r>
              <a:rPr lang="en-US" sz="2800" i="1"/>
              <a:t> </a:t>
            </a:r>
            <a:r>
              <a:rPr lang="en-US" sz="2800" i="1">
                <a:solidFill>
                  <a:srgbClr val="FF7C80"/>
                </a:solidFill>
              </a:rPr>
              <a:t>are derived from impressions</a:t>
            </a:r>
            <a:r>
              <a:rPr lang="en-US" sz="2800">
                <a:solidFill>
                  <a:srgbClr val="FF7C80"/>
                </a:solidFill>
              </a:rPr>
              <a:t> </a:t>
            </a:r>
            <a:r>
              <a:rPr lang="en-US" sz="2800"/>
              <a:t>(i.e. sensations or feelings).</a:t>
            </a:r>
          </a:p>
          <a:p>
            <a:pPr>
              <a:spcBef>
                <a:spcPts val="1800"/>
              </a:spcBef>
            </a:pPr>
            <a:r>
              <a:rPr lang="en-US" sz="2800"/>
              <a:t>But Hume takes conceptual empiricism more strictly than Locke, insisting (again to a first approximation) </a:t>
            </a:r>
            <a:r>
              <a:rPr lang="en-US" sz="2800" i="1">
                <a:solidFill>
                  <a:srgbClr val="FF7C80"/>
                </a:solidFill>
              </a:rPr>
              <a:t>that all of our ideas are </a:t>
            </a:r>
            <a:r>
              <a:rPr lang="en-US" sz="2800" i="1" u="sng">
                <a:solidFill>
                  <a:srgbClr val="FF7C80"/>
                </a:solidFill>
              </a:rPr>
              <a:t>copies</a:t>
            </a:r>
            <a:r>
              <a:rPr lang="en-US" sz="2800" i="1">
                <a:solidFill>
                  <a:srgbClr val="FF7C80"/>
                </a:solidFill>
              </a:rPr>
              <a:t> of impressions, which almost exactly resemble the corresponding impressions</a:t>
            </a:r>
            <a:r>
              <a:rPr lang="en-US" sz="2800"/>
              <a:t>.</a:t>
            </a:r>
            <a:endParaRPr lang="en-GB" sz="28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27</a:t>
            </a:fld>
            <a:endParaRPr lang="en-US"/>
          </a:p>
        </p:txBody>
      </p:sp>
    </p:spTree>
    <p:extLst>
      <p:ext uri="{BB962C8B-B14F-4D97-AF65-F5344CB8AC3E}">
        <p14:creationId xmlns:p14="http://schemas.microsoft.com/office/powerpoint/2010/main" val="178780952"/>
      </p:ext>
    </p:extLst>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a:xfrm>
            <a:off x="457200" y="188641"/>
            <a:ext cx="8229600" cy="1116124"/>
          </a:xfrm>
        </p:spPr>
        <p:txBody>
          <a:bodyPr/>
          <a:lstStyle/>
          <a:p>
            <a:r>
              <a:rPr lang="en-US" sz="4000"/>
              <a:t>Conceptual Empiricism:</a:t>
            </a:r>
            <a:br>
              <a:rPr lang="en-US" sz="4000"/>
            </a:br>
            <a:r>
              <a:rPr lang="en-US" sz="4000"/>
              <a:t>Refining the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395536" y="1736812"/>
            <a:ext cx="8532948" cy="4788532"/>
          </a:xfrm>
        </p:spPr>
        <p:txBody>
          <a:bodyPr/>
          <a:lstStyle/>
          <a:p>
            <a:r>
              <a:rPr lang="en-US" sz="2800"/>
              <a:t>Obviously, some of our ideas (e.g. of a unicorn) are not copies of any single impression.</a:t>
            </a:r>
          </a:p>
          <a:p>
            <a:pPr>
              <a:spcBef>
                <a:spcPts val="1200"/>
              </a:spcBef>
            </a:pPr>
            <a:r>
              <a:rPr lang="en-US" sz="2800"/>
              <a:t>Hume acknowledges this, but wants to insist that all of the </a:t>
            </a:r>
            <a:r>
              <a:rPr lang="en-US" sz="2800" i="1"/>
              <a:t>content</a:t>
            </a:r>
            <a:r>
              <a:rPr lang="en-US" sz="2800"/>
              <a:t> of our ideas is copied from impressions – we might say that ideas are entirely composed of </a:t>
            </a:r>
            <a:r>
              <a:rPr lang="en-US" sz="2800" i="1"/>
              <a:t>impression-copied content</a:t>
            </a:r>
            <a:r>
              <a:rPr lang="en-US" sz="2800"/>
              <a:t>.</a:t>
            </a:r>
          </a:p>
          <a:p>
            <a:pPr>
              <a:spcBef>
                <a:spcPts val="1200"/>
              </a:spcBef>
            </a:pPr>
            <a:r>
              <a:rPr lang="en-US" sz="2800"/>
              <a:t>His way of dealing with this is to draw a distinction between </a:t>
            </a:r>
            <a:r>
              <a:rPr lang="en-US" sz="2800" i="1"/>
              <a:t>simple ideas</a:t>
            </a:r>
            <a:r>
              <a:rPr lang="en-US" sz="2800"/>
              <a:t> (which are directly copied from simple impressions) and </a:t>
            </a:r>
            <a:r>
              <a:rPr lang="en-US" sz="2800" i="1"/>
              <a:t>complex ideas</a:t>
            </a:r>
            <a:r>
              <a:rPr lang="en-US" sz="2800"/>
              <a:t> (which may be constructed from simple ideas</a:t>
            </a:r>
            <a:r>
              <a:rPr lang="en-US" sz="2800" i="1"/>
              <a:t>)</a:t>
            </a:r>
            <a:endParaRPr lang="en-GB" sz="28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28</a:t>
            </a:fld>
            <a:endParaRPr lang="en-US"/>
          </a:p>
        </p:txBody>
      </p:sp>
    </p:spTree>
    <p:extLst>
      <p:ext uri="{BB962C8B-B14F-4D97-AF65-F5344CB8AC3E}">
        <p14:creationId xmlns:p14="http://schemas.microsoft.com/office/powerpoint/2010/main" val="672322988"/>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790C1DB-6915-4BFD-99E0-DEFE633FCE4B}" type="slidenum">
              <a:rPr lang="en-US"/>
              <a:pPr/>
              <a:t>29</a:t>
            </a:fld>
            <a:endParaRPr lang="en-US"/>
          </a:p>
        </p:txBody>
      </p:sp>
      <p:sp>
        <p:nvSpPr>
          <p:cNvPr id="856066" name="Rectangle 2"/>
          <p:cNvSpPr>
            <a:spLocks noGrp="1" noChangeArrowheads="1"/>
          </p:cNvSpPr>
          <p:nvPr>
            <p:ph type="title"/>
          </p:nvPr>
        </p:nvSpPr>
        <p:spPr>
          <a:xfrm>
            <a:off x="457200" y="152636"/>
            <a:ext cx="8229600" cy="702915"/>
          </a:xfrm>
        </p:spPr>
        <p:txBody>
          <a:bodyPr/>
          <a:lstStyle/>
          <a:p>
            <a:r>
              <a:rPr lang="en-GB" dirty="0"/>
              <a:t>Simple and Complex Ideas</a:t>
            </a:r>
          </a:p>
        </p:txBody>
      </p:sp>
      <p:sp>
        <p:nvSpPr>
          <p:cNvPr id="856067" name="Rectangle 3"/>
          <p:cNvSpPr>
            <a:spLocks noGrp="1" noChangeArrowheads="1"/>
          </p:cNvSpPr>
          <p:nvPr>
            <p:ph type="body" idx="1"/>
          </p:nvPr>
        </p:nvSpPr>
        <p:spPr>
          <a:xfrm>
            <a:off x="359532" y="1088741"/>
            <a:ext cx="8481628" cy="5677184"/>
          </a:xfrm>
        </p:spPr>
        <p:txBody>
          <a:bodyPr/>
          <a:lstStyle/>
          <a:p>
            <a:r>
              <a:rPr lang="en-GB" sz="3000" dirty="0"/>
              <a:t>At </a:t>
            </a:r>
            <a:r>
              <a:rPr lang="en-GB" sz="3000" i="1" dirty="0"/>
              <a:t>Treatise</a:t>
            </a:r>
            <a:r>
              <a:rPr lang="en-GB" sz="3000" dirty="0"/>
              <a:t> 1.1.1.2, Hume divides all ideas and impressions into </a:t>
            </a:r>
            <a:r>
              <a:rPr lang="en-GB" sz="3000" i="1" u="sng" dirty="0"/>
              <a:t>simple</a:t>
            </a:r>
            <a:r>
              <a:rPr lang="en-GB" sz="3000" dirty="0"/>
              <a:t> and </a:t>
            </a:r>
            <a:r>
              <a:rPr lang="en-GB" sz="3000" i="1" u="sng" dirty="0"/>
              <a:t>complex</a:t>
            </a:r>
            <a:r>
              <a:rPr lang="en-GB" sz="3000" dirty="0"/>
              <a:t>:</a:t>
            </a:r>
          </a:p>
          <a:p>
            <a:pPr lvl="1">
              <a:spcBef>
                <a:spcPts val="1800"/>
              </a:spcBef>
              <a:buFontTx/>
              <a:buNone/>
            </a:pPr>
            <a:r>
              <a:rPr lang="en-GB" sz="2700" dirty="0"/>
              <a:t>	“Simple perceptions or impressions and ideas are such as admit of no distinction nor separation.  The complex are the contrary to these, and may be distinguished into parts.”</a:t>
            </a:r>
          </a:p>
          <a:p>
            <a:pPr lvl="1">
              <a:spcBef>
                <a:spcPts val="1800"/>
              </a:spcBef>
            </a:pPr>
            <a:r>
              <a:rPr lang="en-GB" sz="2600"/>
              <a:t>Hume writes as though this distinction is really straightforward, but it isn’t!  Take, for example, the idea of a red circle: that seems to be a complex idea, but what exactly are the parts, and how many (maybe two: the red colour, and the circular shape, or maybe the size also)?</a:t>
            </a:r>
            <a:endParaRPr lang="en-GB" sz="2600" dirty="0"/>
          </a:p>
        </p:txBody>
      </p:sp>
    </p:spTree>
    <p:extLst>
      <p:ext uri="{BB962C8B-B14F-4D97-AF65-F5344CB8AC3E}">
        <p14:creationId xmlns:p14="http://schemas.microsoft.com/office/powerpoint/2010/main" val="2712668355"/>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8840B-C2AB-6CBA-898F-770BF1DD30A6}"/>
            </a:ext>
          </a:extLst>
        </p:cNvPr>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072AB755-1897-AE2C-F8CB-06AD8713534C}"/>
              </a:ext>
            </a:extLst>
          </p:cNvPr>
          <p:cNvSpPr>
            <a:spLocks noGrp="1"/>
          </p:cNvSpPr>
          <p:nvPr>
            <p:ph type="sldNum" sz="quarter" idx="10"/>
          </p:nvPr>
        </p:nvSpPr>
        <p:spPr/>
        <p:txBody>
          <a:bodyPr/>
          <a:lstStyle/>
          <a:p>
            <a:pPr>
              <a:defRPr/>
            </a:pPr>
            <a:fld id="{79DAD66A-3848-4BC8-A216-F025EE6355AF}" type="slidenum">
              <a:rPr lang="en-US"/>
              <a:pPr>
                <a:defRPr/>
              </a:pPr>
              <a:t>3</a:t>
            </a:fld>
            <a:endParaRPr lang="en-US"/>
          </a:p>
        </p:txBody>
      </p:sp>
      <p:sp>
        <p:nvSpPr>
          <p:cNvPr id="407554" name="Rectangle 2">
            <a:extLst>
              <a:ext uri="{FF2B5EF4-FFF2-40B4-BE49-F238E27FC236}">
                <a16:creationId xmlns:a16="http://schemas.microsoft.com/office/drawing/2014/main" id="{7DD2166C-C39F-7F97-7752-7C59B5AE4822}"/>
              </a:ext>
            </a:extLst>
          </p:cNvPr>
          <p:cNvSpPr>
            <a:spLocks noGrp="1" noChangeArrowheads="1"/>
          </p:cNvSpPr>
          <p:nvPr>
            <p:ph type="title"/>
          </p:nvPr>
        </p:nvSpPr>
        <p:spPr>
          <a:xfrm>
            <a:off x="457200" y="152636"/>
            <a:ext cx="8229600" cy="774923"/>
          </a:xfrm>
        </p:spPr>
        <p:txBody>
          <a:bodyPr/>
          <a:lstStyle/>
          <a:p>
            <a:pPr eaLnBrk="1" hangingPunct="1">
              <a:defRPr/>
            </a:pPr>
            <a:r>
              <a:rPr lang="en-GB"/>
              <a:t>The Scientific Revolution</a:t>
            </a:r>
            <a:endParaRPr lang="en-US" dirty="0"/>
          </a:p>
        </p:txBody>
      </p:sp>
      <p:sp>
        <p:nvSpPr>
          <p:cNvPr id="407555" name="Rectangle 3">
            <a:extLst>
              <a:ext uri="{FF2B5EF4-FFF2-40B4-BE49-F238E27FC236}">
                <a16:creationId xmlns:a16="http://schemas.microsoft.com/office/drawing/2014/main" id="{A38C51AC-21D8-1231-7D22-608679B9CC64}"/>
              </a:ext>
            </a:extLst>
          </p:cNvPr>
          <p:cNvSpPr>
            <a:spLocks noGrp="1" noChangeArrowheads="1"/>
          </p:cNvSpPr>
          <p:nvPr>
            <p:ph type="body" idx="1"/>
          </p:nvPr>
        </p:nvSpPr>
        <p:spPr>
          <a:xfrm>
            <a:off x="466849" y="1196752"/>
            <a:ext cx="8281615" cy="5508612"/>
          </a:xfrm>
        </p:spPr>
        <p:txBody>
          <a:bodyPr/>
          <a:lstStyle/>
          <a:p>
            <a:pPr eaLnBrk="1" hangingPunct="1">
              <a:defRPr/>
            </a:pPr>
            <a:r>
              <a:rPr lang="en-GB" sz="2600"/>
              <a:t>Before Galileo’s telescopic discoveries, the Earth was considered the centre of the universe, and Aristotle’s physics was founded on that assumption.</a:t>
            </a:r>
          </a:p>
          <a:p>
            <a:pPr eaLnBrk="1" hangingPunct="1">
              <a:spcBef>
                <a:spcPts val="1200"/>
              </a:spcBef>
              <a:defRPr/>
            </a:pPr>
            <a:r>
              <a:rPr lang="en-GB" sz="2600"/>
              <a:t>Aristotle (known as “the philosopher”), together with the Bible, had for centuries been accepted as the ultimate authorities about the world and humanity.</a:t>
            </a:r>
          </a:p>
          <a:p>
            <a:pPr eaLnBrk="1" hangingPunct="1">
              <a:spcBef>
                <a:spcPts val="1200"/>
              </a:spcBef>
              <a:defRPr/>
            </a:pPr>
            <a:r>
              <a:rPr lang="en-GB" sz="2600"/>
              <a:t>But the scientific discoveries of Galileo, Descartes, Kepler, Boyle and Newton seemed to reveal:</a:t>
            </a:r>
          </a:p>
          <a:p>
            <a:pPr lvl="1">
              <a:defRPr/>
            </a:pPr>
            <a:r>
              <a:rPr lang="en-GB" sz="2200"/>
              <a:t>A world which is strikingly different from how it superficially appears, contradicting the Aristotelian assumption that we can naturally perceive its ultimate “forms”, …</a:t>
            </a:r>
          </a:p>
          <a:p>
            <a:pPr lvl="1">
              <a:defRPr/>
            </a:pPr>
            <a:r>
              <a:rPr lang="en-GB" sz="2200"/>
              <a:t>Yet a world which nevertheless can potentially be well understood by pure reason and mathematical analysis.</a:t>
            </a:r>
          </a:p>
        </p:txBody>
      </p:sp>
    </p:spTree>
    <p:extLst>
      <p:ext uri="{BB962C8B-B14F-4D97-AF65-F5344CB8AC3E}">
        <p14:creationId xmlns:p14="http://schemas.microsoft.com/office/powerpoint/2010/main" val="578094333"/>
      </p:ext>
    </p:extLst>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EEAF-DBAB-4F31-B2C3-B2DB1E0EE4F2}"/>
              </a:ext>
            </a:extLst>
          </p:cNvPr>
          <p:cNvSpPr>
            <a:spLocks noGrp="1"/>
          </p:cNvSpPr>
          <p:nvPr>
            <p:ph type="title"/>
          </p:nvPr>
        </p:nvSpPr>
        <p:spPr>
          <a:xfrm>
            <a:off x="179512" y="152637"/>
            <a:ext cx="8748972" cy="792088"/>
          </a:xfrm>
        </p:spPr>
        <p:txBody>
          <a:bodyPr/>
          <a:lstStyle/>
          <a:p>
            <a:r>
              <a:rPr lang="en-US"/>
              <a:t>Spatial Ideas and Atomism</a:t>
            </a:r>
            <a:endParaRPr lang="en-GB"/>
          </a:p>
        </p:txBody>
      </p:sp>
      <p:sp>
        <p:nvSpPr>
          <p:cNvPr id="3" name="Content Placeholder 2">
            <a:extLst>
              <a:ext uri="{FF2B5EF4-FFF2-40B4-BE49-F238E27FC236}">
                <a16:creationId xmlns:a16="http://schemas.microsoft.com/office/drawing/2014/main" id="{978B53F0-7A33-40C8-9A30-17A8416755E3}"/>
              </a:ext>
            </a:extLst>
          </p:cNvPr>
          <p:cNvSpPr>
            <a:spLocks noGrp="1"/>
          </p:cNvSpPr>
          <p:nvPr>
            <p:ph idx="1"/>
          </p:nvPr>
        </p:nvSpPr>
        <p:spPr>
          <a:xfrm>
            <a:off x="359532" y="1232756"/>
            <a:ext cx="8496944" cy="5400600"/>
          </a:xfrm>
        </p:spPr>
        <p:txBody>
          <a:bodyPr/>
          <a:lstStyle/>
          <a:p>
            <a:r>
              <a:rPr lang="en-US" sz="2800"/>
              <a:t>At </a:t>
            </a:r>
            <a:r>
              <a:rPr lang="en-US" sz="2800" i="1"/>
              <a:t>Essay</a:t>
            </a:r>
            <a:r>
              <a:rPr lang="en-US" sz="2800"/>
              <a:t> II v 1 and II viii 9, Locke describes the ideas of </a:t>
            </a:r>
            <a:r>
              <a:rPr lang="en-US" sz="2800" i="1">
                <a:solidFill>
                  <a:srgbClr val="FF7C80"/>
                </a:solidFill>
              </a:rPr>
              <a:t>space</a:t>
            </a:r>
            <a:r>
              <a:rPr lang="en-US" sz="2800"/>
              <a:t>, </a:t>
            </a:r>
            <a:r>
              <a:rPr lang="en-US" sz="2800" i="1">
                <a:solidFill>
                  <a:srgbClr val="FF7C80"/>
                </a:solidFill>
              </a:rPr>
              <a:t>extension</a:t>
            </a:r>
            <a:r>
              <a:rPr lang="en-US" sz="2800"/>
              <a:t>, and </a:t>
            </a:r>
            <a:r>
              <a:rPr lang="en-US" sz="2800" i="1">
                <a:solidFill>
                  <a:srgbClr val="FF7C80"/>
                </a:solidFill>
              </a:rPr>
              <a:t>figure</a:t>
            </a:r>
            <a:r>
              <a:rPr lang="en-US" sz="2800"/>
              <a:t> (i.e. shape) as simple (though II xiii on “the simple modes of space” complicates the story a bit.)</a:t>
            </a:r>
          </a:p>
          <a:p>
            <a:pPr>
              <a:spcBef>
                <a:spcPts val="1800"/>
              </a:spcBef>
            </a:pPr>
            <a:r>
              <a:rPr lang="en-US" sz="2800"/>
              <a:t>Hume has a much stricter “atomist” view of spatial ideas, taking them to be formed of </a:t>
            </a:r>
            <a:r>
              <a:rPr lang="en-US" sz="2800" i="1">
                <a:solidFill>
                  <a:srgbClr val="FF7C80"/>
                </a:solidFill>
              </a:rPr>
              <a:t>minima</a:t>
            </a:r>
            <a:r>
              <a:rPr lang="en-US" sz="2800"/>
              <a:t>, in much the way that a computer image is formed of individual coloured pixels.  </a:t>
            </a:r>
            <a:r>
              <a:rPr lang="en-US" sz="2800" i="1"/>
              <a:t>T</a:t>
            </a:r>
            <a:r>
              <a:rPr lang="en-US" sz="2800"/>
              <a:t> 1.2.1.4 describes how an ink spot can yield a minimal impression.</a:t>
            </a:r>
          </a:p>
          <a:p>
            <a:pPr lvl="1">
              <a:spcBef>
                <a:spcPts val="1800"/>
              </a:spcBef>
            </a:pPr>
            <a:r>
              <a:rPr lang="en-US" sz="2600" i="1"/>
              <a:t>Extension</a:t>
            </a:r>
            <a:r>
              <a:rPr lang="en-US" sz="2600"/>
              <a:t> and </a:t>
            </a:r>
            <a:r>
              <a:rPr lang="en-US" sz="2600" i="1"/>
              <a:t>figure</a:t>
            </a:r>
            <a:r>
              <a:rPr lang="en-US" sz="2600"/>
              <a:t> arise only when we have </a:t>
            </a:r>
            <a:r>
              <a:rPr lang="en-US" sz="2600" i="1"/>
              <a:t>multiple </a:t>
            </a:r>
            <a:r>
              <a:rPr lang="en-US" sz="2600"/>
              <a:t>minima, hence complexity (e.g. </a:t>
            </a:r>
            <a:r>
              <a:rPr lang="en-US" sz="2600" i="1"/>
              <a:t>T</a:t>
            </a:r>
            <a:r>
              <a:rPr lang="en-US" sz="2600"/>
              <a:t> 1.2.3.15).</a:t>
            </a:r>
            <a:endParaRPr lang="en-GB" sz="2600"/>
          </a:p>
        </p:txBody>
      </p:sp>
      <p:sp>
        <p:nvSpPr>
          <p:cNvPr id="4" name="Slide Number Placeholder 3">
            <a:extLst>
              <a:ext uri="{FF2B5EF4-FFF2-40B4-BE49-F238E27FC236}">
                <a16:creationId xmlns:a16="http://schemas.microsoft.com/office/drawing/2014/main" id="{70C5DE63-46E2-4E93-A919-01A32C7DCE05}"/>
              </a:ext>
            </a:extLst>
          </p:cNvPr>
          <p:cNvSpPr>
            <a:spLocks noGrp="1"/>
          </p:cNvSpPr>
          <p:nvPr>
            <p:ph type="sldNum" sz="quarter" idx="10"/>
          </p:nvPr>
        </p:nvSpPr>
        <p:spPr/>
        <p:txBody>
          <a:bodyPr/>
          <a:lstStyle/>
          <a:p>
            <a:fld id="{FFD1EE05-59BE-439B-B8B7-F61DC751609B}" type="slidenum">
              <a:rPr lang="en-US" smtClean="0"/>
              <a:pPr/>
              <a:t>30</a:t>
            </a:fld>
            <a:endParaRPr lang="en-US"/>
          </a:p>
        </p:txBody>
      </p:sp>
    </p:spTree>
    <p:extLst>
      <p:ext uri="{BB962C8B-B14F-4D97-AF65-F5344CB8AC3E}">
        <p14:creationId xmlns:p14="http://schemas.microsoft.com/office/powerpoint/2010/main" val="1450172663"/>
      </p:ext>
    </p:extLst>
  </p:cSld>
  <p:clrMapOvr>
    <a:masterClrMapping/>
  </p:clrMapOvr>
  <p:transition spd="med">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AAE3655-F4DE-404D-A500-703CDEE362A0}" type="slidenum">
              <a:rPr lang="en-US"/>
              <a:pPr/>
              <a:t>31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8A13435-DB37-4B4B-9703-9FBAF79F6419}" type="slidenum">
              <a:rPr lang="en-US" sz="1600">
                <a:effectLst>
                  <a:outerShdw blurRad="38100" dist="38100" dir="2700000" algn="tl">
                    <a:srgbClr val="000000"/>
                  </a:outerShdw>
                </a:effectLst>
                <a:ea typeface="ＭＳ Ｐゴシック" charset="-128"/>
              </a:rPr>
              <a:pPr eaLnBrk="1" hangingPunct="1"/>
              <a:t>31</a:t>
            </a:fld>
            <a:endParaRPr lang="en-US" sz="1600">
              <a:effectLst>
                <a:outerShdw blurRad="38100" dist="38100" dir="2700000" algn="tl">
                  <a:srgbClr val="000000"/>
                </a:outerShdw>
              </a:effectLst>
              <a:ea typeface="ＭＳ Ｐゴシック" charset="-128"/>
            </a:endParaRPr>
          </a:p>
        </p:txBody>
      </p:sp>
      <p:sp>
        <p:nvSpPr>
          <p:cNvPr id="768002" name="Rectangle 2"/>
          <p:cNvSpPr>
            <a:spLocks noGrp="1" noChangeArrowheads="1"/>
          </p:cNvSpPr>
          <p:nvPr>
            <p:ph type="title" idx="4294967295"/>
          </p:nvPr>
        </p:nvSpPr>
        <p:spPr>
          <a:xfrm>
            <a:off x="457200" y="224644"/>
            <a:ext cx="8229600" cy="774923"/>
          </a:xfrm>
        </p:spPr>
        <p:txBody>
          <a:bodyPr/>
          <a:lstStyle/>
          <a:p>
            <a:r>
              <a:rPr lang="en-GB" dirty="0"/>
              <a:t>Hume’s Copy Principle</a:t>
            </a:r>
          </a:p>
        </p:txBody>
      </p:sp>
      <p:sp>
        <p:nvSpPr>
          <p:cNvPr id="768003" name="Rectangle 3"/>
          <p:cNvSpPr>
            <a:spLocks noGrp="1" noChangeArrowheads="1"/>
          </p:cNvSpPr>
          <p:nvPr>
            <p:ph type="body" idx="4294967295"/>
          </p:nvPr>
        </p:nvSpPr>
        <p:spPr>
          <a:xfrm>
            <a:off x="457200" y="1232756"/>
            <a:ext cx="8362950" cy="5328592"/>
          </a:xfrm>
        </p:spPr>
        <p:txBody>
          <a:bodyPr/>
          <a:lstStyle/>
          <a:p>
            <a:r>
              <a:rPr lang="en-GB" sz="3000" dirty="0"/>
              <a:t>Hume’s </a:t>
            </a:r>
            <a:r>
              <a:rPr lang="en-GB" sz="3000" i="1" dirty="0"/>
              <a:t>concept-empiricism</a:t>
            </a:r>
            <a:r>
              <a:rPr lang="en-GB" sz="3000" dirty="0"/>
              <a:t> is expressed in his “first principle” (</a:t>
            </a:r>
            <a:r>
              <a:rPr lang="en-GB" sz="3000" i="1" dirty="0"/>
              <a:t>T</a:t>
            </a:r>
            <a:r>
              <a:rPr lang="en-GB" sz="3000" dirty="0"/>
              <a:t> 1.1.1.12) which is now commonly known as his </a:t>
            </a:r>
            <a:r>
              <a:rPr lang="en-GB" sz="3000" i="1" dirty="0">
                <a:solidFill>
                  <a:srgbClr val="FF7C80"/>
                </a:solidFill>
              </a:rPr>
              <a:t>Copy Principle</a:t>
            </a:r>
            <a:r>
              <a:rPr lang="en-GB" sz="3000" dirty="0"/>
              <a:t>:</a:t>
            </a:r>
          </a:p>
          <a:p>
            <a:pPr lvl="1">
              <a:spcBef>
                <a:spcPts val="900"/>
              </a:spcBef>
              <a:buFontTx/>
              <a:buNone/>
            </a:pPr>
            <a:r>
              <a:rPr lang="en-GB" dirty="0"/>
              <a:t>	</a:t>
            </a:r>
            <a:r>
              <a:rPr lang="en-GB" sz="2600" dirty="0"/>
              <a:t>“</a:t>
            </a:r>
            <a:r>
              <a:rPr lang="en-GB" sz="2600" i="1" dirty="0"/>
              <a:t>that all our simple ideas [i.e. thoughts] in their first appearance are </a:t>
            </a:r>
            <a:r>
              <a:rPr lang="en-GB" sz="2600" i="1" dirty="0" err="1"/>
              <a:t>deriv’d</a:t>
            </a:r>
            <a:r>
              <a:rPr lang="en-GB" sz="2600" i="1" dirty="0"/>
              <a:t> from simple impressions [i.e. sensations or feelings], which are correspondent to them, and which they exactly represent</a:t>
            </a:r>
            <a:r>
              <a:rPr lang="en-GB" sz="2600" dirty="0"/>
              <a:t>.”  (</a:t>
            </a:r>
            <a:r>
              <a:rPr lang="en-GB" sz="2600" i="1" dirty="0"/>
              <a:t>T </a:t>
            </a:r>
            <a:r>
              <a:rPr lang="en-GB" sz="2600" dirty="0"/>
              <a:t>1.1.1.7)</a:t>
            </a:r>
          </a:p>
          <a:p>
            <a:pPr>
              <a:spcBef>
                <a:spcPts val="1800"/>
              </a:spcBef>
            </a:pPr>
            <a:r>
              <a:rPr lang="en-GB" sz="3000" dirty="0"/>
              <a:t>Hume sees this as a more precise formulation of Locke’s denial of innate ideas (</a:t>
            </a:r>
            <a:r>
              <a:rPr lang="en-GB" sz="3000"/>
              <a:t>as he makes </a:t>
            </a:r>
            <a:r>
              <a:rPr lang="en-GB" sz="3000" dirty="0"/>
              <a:t>explicit at </a:t>
            </a:r>
            <a:r>
              <a:rPr lang="en-GB" sz="3000" i="1" dirty="0"/>
              <a:t>Abstract</a:t>
            </a:r>
            <a:r>
              <a:rPr lang="en-GB" sz="3000" dirty="0"/>
              <a:t> 6 and </a:t>
            </a:r>
            <a:r>
              <a:rPr lang="en-GB" sz="3000" i="1" dirty="0"/>
              <a:t>E</a:t>
            </a:r>
            <a:r>
              <a:rPr lang="en-GB" sz="3000" dirty="0"/>
              <a:t> 2.9 n. 1).</a:t>
            </a:r>
          </a:p>
        </p:txBody>
      </p:sp>
    </p:spTree>
    <p:extLst>
      <p:ext uri="{BB962C8B-B14F-4D97-AF65-F5344CB8AC3E}">
        <p14:creationId xmlns:p14="http://schemas.microsoft.com/office/powerpoint/2010/main" val="83428913"/>
      </p:ext>
    </p:extLst>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9B3F40-3CBB-4772-8EBA-0A0C3086CBA9}" type="slidenum">
              <a:rPr lang="en-US"/>
              <a:pPr/>
              <a:t>32</a:t>
            </a:fld>
            <a:endParaRPr lang="en-US"/>
          </a:p>
        </p:txBody>
      </p:sp>
      <p:sp>
        <p:nvSpPr>
          <p:cNvPr id="769026" name="Rectangle 2"/>
          <p:cNvSpPr>
            <a:spLocks noGrp="1" noChangeArrowheads="1"/>
          </p:cNvSpPr>
          <p:nvPr>
            <p:ph type="title"/>
          </p:nvPr>
        </p:nvSpPr>
        <p:spPr>
          <a:xfrm>
            <a:off x="215516" y="116632"/>
            <a:ext cx="8676964" cy="864096"/>
          </a:xfrm>
        </p:spPr>
        <p:txBody>
          <a:bodyPr/>
          <a:lstStyle/>
          <a:p>
            <a:r>
              <a:rPr lang="en-GB" sz="4200" dirty="0" err="1"/>
              <a:t>Weaponising</a:t>
            </a:r>
            <a:r>
              <a:rPr lang="en-GB" sz="4200" dirty="0"/>
              <a:t> the Copy Principle?</a:t>
            </a:r>
          </a:p>
        </p:txBody>
      </p:sp>
      <p:sp>
        <p:nvSpPr>
          <p:cNvPr id="769027" name="Rectangle 3"/>
          <p:cNvSpPr>
            <a:spLocks noGrp="1" noChangeArrowheads="1"/>
          </p:cNvSpPr>
          <p:nvPr>
            <p:ph type="body" idx="1"/>
          </p:nvPr>
        </p:nvSpPr>
        <p:spPr>
          <a:xfrm>
            <a:off x="503548" y="1232756"/>
            <a:ext cx="8316924" cy="5256584"/>
          </a:xfrm>
        </p:spPr>
        <p:txBody>
          <a:bodyPr/>
          <a:lstStyle/>
          <a:p>
            <a:r>
              <a:rPr lang="en-GB" sz="3000" dirty="0"/>
              <a:t>The 1748 </a:t>
            </a:r>
            <a:r>
              <a:rPr lang="en-GB" sz="3000" i="1" dirty="0"/>
              <a:t>Enquiry</a:t>
            </a:r>
            <a:r>
              <a:rPr lang="en-GB" sz="3000" dirty="0"/>
              <a:t> boldly flourishes the Copy Principle as a weapon against bogus ideas:</a:t>
            </a:r>
          </a:p>
          <a:p>
            <a:pPr lvl="1">
              <a:spcBef>
                <a:spcPts val="1200"/>
              </a:spcBef>
              <a:buFontTx/>
              <a:buNone/>
            </a:pPr>
            <a:r>
              <a:rPr lang="en-GB" dirty="0"/>
              <a:t>	</a:t>
            </a:r>
            <a:r>
              <a:rPr lang="en-GB" sz="2600" dirty="0"/>
              <a:t>“When we entertain ... any suspicion, that a </a:t>
            </a:r>
            <a:r>
              <a:rPr lang="en-GB" sz="2600" dirty="0" err="1"/>
              <a:t>philo-sophical</a:t>
            </a:r>
            <a:r>
              <a:rPr lang="en-GB" sz="2600" dirty="0"/>
              <a:t> term is employed without any meaning or idea (as is but too frequent), we need but enquire, </a:t>
            </a:r>
            <a:r>
              <a:rPr lang="en-GB" sz="2600" i="1" dirty="0"/>
              <a:t>from what impression is that supposed idea derived?</a:t>
            </a:r>
            <a:r>
              <a:rPr lang="en-GB" sz="2600" dirty="0"/>
              <a:t>  And if it be impossible to assign any, this will serve to confirm our suspicion.”  (</a:t>
            </a:r>
            <a:r>
              <a:rPr lang="en-GB" sz="2600" i="1" dirty="0"/>
              <a:t>E</a:t>
            </a:r>
            <a:r>
              <a:rPr lang="en-GB" sz="2600" dirty="0"/>
              <a:t> 2.9)</a:t>
            </a:r>
          </a:p>
          <a:p>
            <a:pPr>
              <a:spcBef>
                <a:spcPts val="1800"/>
              </a:spcBef>
            </a:pPr>
            <a:r>
              <a:rPr lang="en-GB" sz="3000" dirty="0"/>
              <a:t>But in practice, Hume almost always uses it not to </a:t>
            </a:r>
            <a:r>
              <a:rPr lang="en-GB" sz="3000" i="1" dirty="0"/>
              <a:t>dismiss</a:t>
            </a:r>
            <a:r>
              <a:rPr lang="en-GB" sz="3000" dirty="0"/>
              <a:t> ideas but to </a:t>
            </a:r>
            <a:r>
              <a:rPr lang="en-GB" sz="3000" i="1" dirty="0"/>
              <a:t>clarify</a:t>
            </a:r>
            <a:r>
              <a:rPr lang="en-GB" sz="3000" dirty="0"/>
              <a:t> them, by tracing them to their impression-source.</a:t>
            </a:r>
          </a:p>
        </p:txBody>
      </p:sp>
    </p:spTree>
    <p:extLst>
      <p:ext uri="{BB962C8B-B14F-4D97-AF65-F5344CB8AC3E}">
        <p14:creationId xmlns:p14="http://schemas.microsoft.com/office/powerpoint/2010/main" val="2009059420"/>
      </p:ext>
    </p:extLst>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33</a:t>
            </a:fld>
            <a:endParaRPr lang="en-US"/>
          </a:p>
        </p:txBody>
      </p:sp>
      <p:sp>
        <p:nvSpPr>
          <p:cNvPr id="770050" name="Rectangle 2"/>
          <p:cNvSpPr>
            <a:spLocks noGrp="1" noChangeArrowheads="1"/>
          </p:cNvSpPr>
          <p:nvPr>
            <p:ph type="title"/>
          </p:nvPr>
        </p:nvSpPr>
        <p:spPr>
          <a:xfrm>
            <a:off x="457200" y="224644"/>
            <a:ext cx="8229600" cy="1278979"/>
          </a:xfrm>
        </p:spPr>
        <p:txBody>
          <a:bodyPr/>
          <a:lstStyle/>
          <a:p>
            <a:r>
              <a:rPr lang="en-GB" sz="4000" dirty="0"/>
              <a:t>Hume’s First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529021" y="1736813"/>
            <a:ext cx="8039423" cy="4860838"/>
          </a:xfrm>
        </p:spPr>
        <p:txBody>
          <a:bodyPr/>
          <a:lstStyle/>
          <a:p>
            <a:r>
              <a:rPr lang="en-GB" sz="3000" dirty="0"/>
              <a:t>There seem to be no counterexamples:</a:t>
            </a:r>
          </a:p>
          <a:p>
            <a:pPr lvl="1">
              <a:buFontTx/>
              <a:buNone/>
            </a:pPr>
            <a:r>
              <a:rPr lang="en-GB" dirty="0"/>
              <a:t>	</a:t>
            </a:r>
            <a:r>
              <a:rPr lang="en-GB" sz="2600" dirty="0"/>
              <a:t>“After the most accurate examination, of which I am capable, I venture to affirm, that the rule here holds without any exception, and that every simple idea has a simple impression, which resembles it; and every simple impression a correspondent idea.”  (</a:t>
            </a:r>
            <a:r>
              <a:rPr lang="en-GB" sz="2600" i="1" dirty="0"/>
              <a:t>T</a:t>
            </a:r>
            <a:r>
              <a:rPr lang="en-GB" sz="2600" dirty="0"/>
              <a:t> 1.1.1.5)</a:t>
            </a:r>
          </a:p>
          <a:p>
            <a:pPr>
              <a:spcBef>
                <a:spcPts val="1800"/>
              </a:spcBef>
            </a:pPr>
            <a:r>
              <a:rPr lang="en-GB" sz="3000" dirty="0"/>
              <a:t>And since the impressions come before the ideas (</a:t>
            </a:r>
            <a:r>
              <a:rPr lang="en-GB" sz="3000" i="1" dirty="0"/>
              <a:t>T </a:t>
            </a:r>
            <a:r>
              <a:rPr lang="en-GB" sz="3000" dirty="0"/>
              <a:t>1.1.1.8), they must cause the ideas rather than vice-versa.</a:t>
            </a:r>
          </a:p>
        </p:txBody>
      </p:sp>
    </p:spTree>
    <p:extLst>
      <p:ext uri="{BB962C8B-B14F-4D97-AF65-F5344CB8AC3E}">
        <p14:creationId xmlns:p14="http://schemas.microsoft.com/office/powerpoint/2010/main" val="1195053070"/>
      </p:ext>
    </p:extLst>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34</a:t>
            </a:fld>
            <a:endParaRPr lang="en-US"/>
          </a:p>
        </p:txBody>
      </p:sp>
      <p:sp>
        <p:nvSpPr>
          <p:cNvPr id="770050" name="Rectangle 2"/>
          <p:cNvSpPr>
            <a:spLocks noGrp="1" noChangeArrowheads="1"/>
          </p:cNvSpPr>
          <p:nvPr>
            <p:ph type="title"/>
          </p:nvPr>
        </p:nvSpPr>
        <p:spPr>
          <a:xfrm>
            <a:off x="457200" y="277812"/>
            <a:ext cx="8229600" cy="1278979"/>
          </a:xfrm>
        </p:spPr>
        <p:txBody>
          <a:bodyPr/>
          <a:lstStyle/>
          <a:p>
            <a:r>
              <a:rPr lang="en-GB" sz="4000" dirty="0"/>
              <a:t>Hume’s Second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493017" y="1844675"/>
            <a:ext cx="8399463" cy="4752975"/>
          </a:xfrm>
        </p:spPr>
        <p:txBody>
          <a:bodyPr/>
          <a:lstStyle/>
          <a:p>
            <a:r>
              <a:rPr lang="en-GB" sz="3000" dirty="0"/>
              <a:t>People who lack any particular sense modality always lack also the corresponding ideas:</a:t>
            </a:r>
          </a:p>
          <a:p>
            <a:pPr lvl="1">
              <a:spcBef>
                <a:spcPts val="1200"/>
              </a:spcBef>
              <a:buFontTx/>
              <a:buNone/>
            </a:pPr>
            <a:r>
              <a:rPr lang="en-GB" dirty="0"/>
              <a:t>	</a:t>
            </a:r>
            <a:r>
              <a:rPr lang="en-GB" sz="2700" dirty="0"/>
              <a:t>“wherever by any accident the faculties, which give rise to any impressions, are obstructed in their operations, as when one is born blind or deaf; not only the impressions are lost, but also their correspondent ideas; … likewise where they have never been put in action to produce a particular impression [such as] the taste of a pine-apple …”  (</a:t>
            </a:r>
            <a:r>
              <a:rPr lang="en-GB" sz="2700" i="1" dirty="0"/>
              <a:t>T</a:t>
            </a:r>
            <a:r>
              <a:rPr lang="en-GB" sz="2700" dirty="0"/>
              <a:t> 1.1.1.9)</a:t>
            </a:r>
          </a:p>
        </p:txBody>
      </p:sp>
    </p:spTree>
    <p:extLst>
      <p:ext uri="{BB962C8B-B14F-4D97-AF65-F5344CB8AC3E}">
        <p14:creationId xmlns:p14="http://schemas.microsoft.com/office/powerpoint/2010/main" val="3901001796"/>
      </p:ext>
    </p:extLst>
  </p:cSld>
  <p:clrMapOvr>
    <a:masterClrMapping/>
  </p:clrMapOvr>
  <p:transition spd="med">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1DA7C2-8306-488D-8BFF-7DB7F4D96A5E}" type="slidenum">
              <a:rPr lang="en-US"/>
              <a:pPr/>
              <a:t>35</a:t>
            </a:fld>
            <a:endParaRPr lang="en-US"/>
          </a:p>
        </p:txBody>
      </p:sp>
      <p:sp>
        <p:nvSpPr>
          <p:cNvPr id="773122" name="Rectangle 2"/>
          <p:cNvSpPr>
            <a:spLocks noGrp="1" noChangeArrowheads="1"/>
          </p:cNvSpPr>
          <p:nvPr>
            <p:ph type="title"/>
          </p:nvPr>
        </p:nvSpPr>
        <p:spPr>
          <a:xfrm>
            <a:off x="250825" y="277813"/>
            <a:ext cx="8642350" cy="918939"/>
          </a:xfrm>
        </p:spPr>
        <p:txBody>
          <a:bodyPr/>
          <a:lstStyle/>
          <a:p>
            <a:r>
              <a:rPr lang="en-GB" sz="4200" dirty="0"/>
              <a:t>Problems with Hume’s Arguments</a:t>
            </a:r>
          </a:p>
        </p:txBody>
      </p:sp>
      <p:sp>
        <p:nvSpPr>
          <p:cNvPr id="773123" name="Rectangle 3"/>
          <p:cNvSpPr>
            <a:spLocks noGrp="1" noChangeArrowheads="1"/>
          </p:cNvSpPr>
          <p:nvPr>
            <p:ph type="body" idx="1"/>
          </p:nvPr>
        </p:nvSpPr>
        <p:spPr>
          <a:xfrm>
            <a:off x="457200" y="1448780"/>
            <a:ext cx="8435975" cy="5004408"/>
          </a:xfrm>
        </p:spPr>
        <p:txBody>
          <a:bodyPr/>
          <a:lstStyle/>
          <a:p>
            <a:r>
              <a:rPr lang="en-GB" sz="3100" dirty="0"/>
              <a:t>Hume’s first argument doesn’t seem to fit very well with his use of the Copy Principle against opponents:</a:t>
            </a:r>
          </a:p>
          <a:p>
            <a:pPr lvl="1">
              <a:spcBef>
                <a:spcPts val="1800"/>
              </a:spcBef>
            </a:pPr>
            <a:r>
              <a:rPr lang="en-GB" sz="2700" dirty="0"/>
              <a:t>Suppose someone claims to have an idea which </a:t>
            </a:r>
            <a:r>
              <a:rPr lang="en-GB" sz="2700" i="1" dirty="0"/>
              <a:t>doesn’t</a:t>
            </a:r>
            <a:r>
              <a:rPr lang="en-GB" sz="2700" dirty="0"/>
              <a:t> derive from a corresponding impression; he will simply deny Hume’s generalisation and hence his argument for the Principle.  Bennett (2002, pp. 100-1) presses this sort of objection.</a:t>
            </a:r>
          </a:p>
          <a:p>
            <a:pPr lvl="1">
              <a:spcBef>
                <a:spcPts val="1800"/>
              </a:spcBef>
            </a:pPr>
            <a:r>
              <a:rPr lang="en-GB" sz="2700" dirty="0"/>
              <a:t>Garrett (1997, pp. 46-8) mounts a defence on </a:t>
            </a:r>
            <a:r>
              <a:rPr lang="en-GB" sz="2700"/>
              <a:t>Hume’s behalf:</a:t>
            </a:r>
            <a:endParaRPr lang="en-GB" sz="2700" dirty="0"/>
          </a:p>
        </p:txBody>
      </p:sp>
    </p:spTree>
    <p:extLst>
      <p:ext uri="{BB962C8B-B14F-4D97-AF65-F5344CB8AC3E}">
        <p14:creationId xmlns:p14="http://schemas.microsoft.com/office/powerpoint/2010/main" val="3401417820"/>
      </p:ext>
    </p:extLst>
  </p:cSld>
  <p:clrMapOvr>
    <a:masterClrMapping/>
  </p:clrMapOvr>
  <p:transition spd="med">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5FA1-9622-494E-968A-2CABE73FC524}"/>
              </a:ext>
            </a:extLst>
          </p:cNvPr>
          <p:cNvSpPr>
            <a:spLocks noGrp="1"/>
          </p:cNvSpPr>
          <p:nvPr>
            <p:ph type="title"/>
          </p:nvPr>
        </p:nvSpPr>
        <p:spPr>
          <a:xfrm>
            <a:off x="457200" y="277813"/>
            <a:ext cx="8229600" cy="702915"/>
          </a:xfrm>
        </p:spPr>
        <p:txBody>
          <a:bodyPr/>
          <a:lstStyle/>
          <a:p>
            <a:r>
              <a:rPr lang="en-US"/>
              <a:t>Garrett’s First Defence of Hume</a:t>
            </a:r>
            <a:endParaRPr lang="en-GB"/>
          </a:p>
        </p:txBody>
      </p:sp>
      <p:sp>
        <p:nvSpPr>
          <p:cNvPr id="3" name="Content Placeholder 2">
            <a:extLst>
              <a:ext uri="{FF2B5EF4-FFF2-40B4-BE49-F238E27FC236}">
                <a16:creationId xmlns:a16="http://schemas.microsoft.com/office/drawing/2014/main" id="{C34A73A3-1B82-4467-AF5D-E61F5A539524}"/>
              </a:ext>
            </a:extLst>
          </p:cNvPr>
          <p:cNvSpPr>
            <a:spLocks noGrp="1"/>
          </p:cNvSpPr>
          <p:nvPr>
            <p:ph idx="1"/>
          </p:nvPr>
        </p:nvSpPr>
        <p:spPr>
          <a:xfrm>
            <a:off x="457200" y="1304764"/>
            <a:ext cx="8327268" cy="5112568"/>
          </a:xfrm>
        </p:spPr>
        <p:txBody>
          <a:bodyPr/>
          <a:lstStyle/>
          <a:p>
            <a:r>
              <a:rPr lang="en-US" sz="2800"/>
              <a:t>“when [Hume] argues against the existence of a certain (putative) idea, he never argues </a:t>
            </a:r>
            <a:r>
              <a:rPr lang="en-US" sz="2800" i="1"/>
              <a:t>merely</a:t>
            </a:r>
            <a:r>
              <a:rPr lang="en-US" sz="2800"/>
              <a:t> that we do not find such a corresponding impression in experience; he also always argues that no impression could possibly satisfy the requirements we implicitly demand for such a perception.” (1997, p. 49)</a:t>
            </a:r>
          </a:p>
          <a:p>
            <a:pPr>
              <a:spcBef>
                <a:spcPts val="1800"/>
              </a:spcBef>
            </a:pPr>
            <a:r>
              <a:rPr lang="en-US" sz="2800"/>
              <a:t>So such an idea would not merely contradict the Copy Principle, “It would … require the admission of an entirely distinct representational faculty”, in addition to our (imagistic) imagination.</a:t>
            </a:r>
          </a:p>
          <a:p>
            <a:endParaRPr lang="en-GB" sz="2800"/>
          </a:p>
        </p:txBody>
      </p:sp>
      <p:sp>
        <p:nvSpPr>
          <p:cNvPr id="4" name="Slide Number Placeholder 3">
            <a:extLst>
              <a:ext uri="{FF2B5EF4-FFF2-40B4-BE49-F238E27FC236}">
                <a16:creationId xmlns:a16="http://schemas.microsoft.com/office/drawing/2014/main" id="{5049BC5D-1009-44CE-B4B5-E9B9E4AF509E}"/>
              </a:ext>
            </a:extLst>
          </p:cNvPr>
          <p:cNvSpPr>
            <a:spLocks noGrp="1"/>
          </p:cNvSpPr>
          <p:nvPr>
            <p:ph type="sldNum" sz="quarter" idx="10"/>
          </p:nvPr>
        </p:nvSpPr>
        <p:spPr/>
        <p:txBody>
          <a:bodyPr/>
          <a:lstStyle/>
          <a:p>
            <a:fld id="{FFD1EE05-59BE-439B-B8B7-F61DC751609B}" type="slidenum">
              <a:rPr lang="en-US" smtClean="0"/>
              <a:pPr/>
              <a:t>36</a:t>
            </a:fld>
            <a:endParaRPr lang="en-US"/>
          </a:p>
        </p:txBody>
      </p:sp>
    </p:spTree>
    <p:extLst>
      <p:ext uri="{BB962C8B-B14F-4D97-AF65-F5344CB8AC3E}">
        <p14:creationId xmlns:p14="http://schemas.microsoft.com/office/powerpoint/2010/main" val="2691750333"/>
      </p:ext>
    </p:extLst>
  </p:cSld>
  <p:clrMapOvr>
    <a:masterClrMapping/>
  </p:clrMapOvr>
  <p:transition spd="med">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7188-02E6-4A37-9143-098E17148EB2}"/>
              </a:ext>
            </a:extLst>
          </p:cNvPr>
          <p:cNvSpPr>
            <a:spLocks noGrp="1"/>
          </p:cNvSpPr>
          <p:nvPr>
            <p:ph type="title"/>
          </p:nvPr>
        </p:nvSpPr>
        <p:spPr>
          <a:xfrm>
            <a:off x="457200" y="152636"/>
            <a:ext cx="8229600" cy="774923"/>
          </a:xfrm>
        </p:spPr>
        <p:txBody>
          <a:bodyPr/>
          <a:lstStyle/>
          <a:p>
            <a:r>
              <a:rPr lang="en-US"/>
              <a:t>Responding to Garrett</a:t>
            </a:r>
            <a:endParaRPr lang="en-GB"/>
          </a:p>
        </p:txBody>
      </p:sp>
      <p:sp>
        <p:nvSpPr>
          <p:cNvPr id="3" name="Content Placeholder 2">
            <a:extLst>
              <a:ext uri="{FF2B5EF4-FFF2-40B4-BE49-F238E27FC236}">
                <a16:creationId xmlns:a16="http://schemas.microsoft.com/office/drawing/2014/main" id="{59C31F0A-113F-41EE-9D7E-671F2061267F}"/>
              </a:ext>
            </a:extLst>
          </p:cNvPr>
          <p:cNvSpPr>
            <a:spLocks noGrp="1"/>
          </p:cNvSpPr>
          <p:nvPr>
            <p:ph idx="1"/>
          </p:nvPr>
        </p:nvSpPr>
        <p:spPr>
          <a:xfrm>
            <a:off x="755576" y="1124744"/>
            <a:ext cx="7931224" cy="5400600"/>
          </a:xfrm>
        </p:spPr>
        <p:txBody>
          <a:bodyPr/>
          <a:lstStyle/>
          <a:p>
            <a:r>
              <a:rPr lang="en-US" sz="2600"/>
              <a:t>But the point that “no impression could possibly satisfy the requirements” for serving as the source of a particular idea is double-edged.</a:t>
            </a:r>
          </a:p>
          <a:p>
            <a:pPr>
              <a:spcBef>
                <a:spcPts val="1800"/>
              </a:spcBef>
            </a:pPr>
            <a:r>
              <a:rPr lang="en-US" sz="2600"/>
              <a:t>Hume’s opponent can point out that the ideas in question – </a:t>
            </a:r>
            <a:r>
              <a:rPr lang="en-US" sz="2600" i="1">
                <a:solidFill>
                  <a:srgbClr val="FF7C80"/>
                </a:solidFill>
              </a:rPr>
              <a:t>those that are not obviously imagistic and which Hume has to work so hard to explain in imagistic terms</a:t>
            </a:r>
            <a:r>
              <a:rPr lang="en-US" sz="2600"/>
              <a:t> (necessary connexion, body, the self etc.) – are precisely the ones for which the Copy Principle is least plausible to start with.</a:t>
            </a:r>
          </a:p>
          <a:p>
            <a:pPr>
              <a:spcBef>
                <a:spcPts val="1800"/>
              </a:spcBef>
            </a:pPr>
            <a:r>
              <a:rPr lang="en-US" sz="2600"/>
              <a:t>Is it really legitimate to extend an argument which seems plausible in the case of sensory ideas to these more contentious cases?</a:t>
            </a:r>
            <a:endParaRPr lang="en-GB" sz="2600"/>
          </a:p>
        </p:txBody>
      </p:sp>
      <p:sp>
        <p:nvSpPr>
          <p:cNvPr id="4" name="Slide Number Placeholder 3">
            <a:extLst>
              <a:ext uri="{FF2B5EF4-FFF2-40B4-BE49-F238E27FC236}">
                <a16:creationId xmlns:a16="http://schemas.microsoft.com/office/drawing/2014/main" id="{D72A0EE6-685C-4735-AED1-337D81682192}"/>
              </a:ext>
            </a:extLst>
          </p:cNvPr>
          <p:cNvSpPr>
            <a:spLocks noGrp="1"/>
          </p:cNvSpPr>
          <p:nvPr>
            <p:ph type="sldNum" sz="quarter" idx="10"/>
          </p:nvPr>
        </p:nvSpPr>
        <p:spPr/>
        <p:txBody>
          <a:bodyPr/>
          <a:lstStyle/>
          <a:p>
            <a:fld id="{FFD1EE05-59BE-439B-B8B7-F61DC751609B}" type="slidenum">
              <a:rPr lang="en-US" smtClean="0"/>
              <a:pPr/>
              <a:t>37</a:t>
            </a:fld>
            <a:endParaRPr lang="en-US"/>
          </a:p>
        </p:txBody>
      </p:sp>
    </p:spTree>
    <p:extLst>
      <p:ext uri="{BB962C8B-B14F-4D97-AF65-F5344CB8AC3E}">
        <p14:creationId xmlns:p14="http://schemas.microsoft.com/office/powerpoint/2010/main" val="2222078958"/>
      </p:ext>
    </p:extLst>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10FDE69-D2B9-48F9-A9BC-1F781B27D746}" type="slidenum">
              <a:rPr lang="en-US"/>
              <a:pPr/>
              <a:t>38</a:t>
            </a:fld>
            <a:endParaRPr lang="en-US"/>
          </a:p>
        </p:txBody>
      </p:sp>
      <p:sp>
        <p:nvSpPr>
          <p:cNvPr id="774146" name="Rectangle 2"/>
          <p:cNvSpPr>
            <a:spLocks noGrp="1" noChangeArrowheads="1"/>
          </p:cNvSpPr>
          <p:nvPr>
            <p:ph type="body" idx="1"/>
          </p:nvPr>
        </p:nvSpPr>
        <p:spPr>
          <a:xfrm>
            <a:off x="611559" y="404665"/>
            <a:ext cx="8172909" cy="6048524"/>
          </a:xfrm>
        </p:spPr>
        <p:txBody>
          <a:bodyPr/>
          <a:lstStyle/>
          <a:p>
            <a:r>
              <a:rPr lang="en-GB" sz="2600" dirty="0"/>
              <a:t>Hume’s second argument also has problems.  It may seem very plausible that a blind man can have no idea of </a:t>
            </a:r>
            <a:r>
              <a:rPr lang="en-GB" sz="2600" i="1" dirty="0"/>
              <a:t>red</a:t>
            </a:r>
            <a:r>
              <a:rPr lang="en-GB" sz="2600" dirty="0"/>
              <a:t>, for example.  But</a:t>
            </a:r>
            <a:r>
              <a:rPr lang="en-GB" sz="2600" i="1" dirty="0"/>
              <a:t> how can Hume </a:t>
            </a:r>
            <a:r>
              <a:rPr lang="en-GB" sz="2600" i="1" u="sng" dirty="0"/>
              <a:t>know</a:t>
            </a:r>
            <a:r>
              <a:rPr lang="en-GB" sz="2600" dirty="0"/>
              <a:t> </a:t>
            </a:r>
            <a:r>
              <a:rPr lang="en-GB" sz="2600" i="1" dirty="0"/>
              <a:t>that this is the case</a:t>
            </a:r>
            <a:r>
              <a:rPr lang="en-GB" sz="2600" dirty="0"/>
              <a:t>?  Might it not be that the man has private mental experiences that involve the colour red?</a:t>
            </a:r>
          </a:p>
          <a:p>
            <a:pPr>
              <a:spcBef>
                <a:spcPts val="1800"/>
              </a:spcBef>
            </a:pPr>
            <a:r>
              <a:rPr lang="en-GB" sz="2600"/>
              <a:t>At  </a:t>
            </a:r>
            <a:r>
              <a:rPr lang="en-GB" sz="2600" dirty="0"/>
              <a:t>risk of anachronism, some authors (e.g. Bennett, Dicker) argue that Hume’s point is best understood as being not about private mental experience, but about </a:t>
            </a:r>
            <a:r>
              <a:rPr lang="en-GB" sz="2600" i="1" u="sng" dirty="0"/>
              <a:t>public meaningfulness</a:t>
            </a:r>
            <a:r>
              <a:rPr lang="en-GB" sz="2600" dirty="0"/>
              <a:t>.  The blind man </a:t>
            </a:r>
            <a:r>
              <a:rPr lang="en-GB" sz="2600" i="1" dirty="0"/>
              <a:t>cannot use the word “red” correctly</a:t>
            </a:r>
            <a:r>
              <a:rPr lang="en-GB" sz="2600" dirty="0"/>
              <a:t>, and they </a:t>
            </a:r>
            <a:r>
              <a:rPr lang="en-GB" sz="2600"/>
              <a:t>take this </a:t>
            </a:r>
            <a:r>
              <a:rPr lang="en-GB" sz="2600" dirty="0"/>
              <a:t>moral to be the real point of </a:t>
            </a:r>
            <a:r>
              <a:rPr lang="en-GB" sz="2600"/>
              <a:t>Hume’s position (which would thus anticipate twentieth-century “verificationist” philosophy of language).</a:t>
            </a:r>
            <a:endParaRPr lang="en-GB" sz="2600" dirty="0"/>
          </a:p>
        </p:txBody>
      </p:sp>
    </p:spTree>
    <p:extLst>
      <p:ext uri="{BB962C8B-B14F-4D97-AF65-F5344CB8AC3E}">
        <p14:creationId xmlns:p14="http://schemas.microsoft.com/office/powerpoint/2010/main" val="1095609708"/>
      </p:ext>
    </p:extLst>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12836-63EB-48F1-B962-A0ED8B849548}"/>
              </a:ext>
            </a:extLst>
          </p:cNvPr>
          <p:cNvSpPr>
            <a:spLocks noGrp="1"/>
          </p:cNvSpPr>
          <p:nvPr>
            <p:ph idx="1"/>
          </p:nvPr>
        </p:nvSpPr>
        <p:spPr>
          <a:xfrm>
            <a:off x="468313" y="1124744"/>
            <a:ext cx="8352159" cy="5472608"/>
          </a:xfrm>
        </p:spPr>
        <p:txBody>
          <a:bodyPr/>
          <a:lstStyle/>
          <a:p>
            <a:r>
              <a:rPr lang="en-US" sz="2700"/>
              <a:t>Garrett (1997, pp. 46-8) defends Hume more straightforwardly, arguing that although one might not be able to </a:t>
            </a:r>
            <a:r>
              <a:rPr lang="en-US" sz="2700" i="1"/>
              <a:t>demonstrate</a:t>
            </a:r>
            <a:r>
              <a:rPr lang="en-US" sz="2700"/>
              <a:t> to others that one was having a simple idea without a simple impression, the fact that blind and deaf people (etc.) don’t claim to have such ideas can be taken as significant:</a:t>
            </a:r>
          </a:p>
          <a:p>
            <a:pPr marL="857250" lvl="2" indent="0">
              <a:spcBef>
                <a:spcPts val="1800"/>
              </a:spcBef>
              <a:buNone/>
            </a:pPr>
            <a:r>
              <a:rPr lang="en-US"/>
              <a:t>“It is a fact, for example, that the blind and the deaf do </a:t>
            </a:r>
            <a:r>
              <a:rPr lang="en-US" i="1"/>
              <a:t>not</a:t>
            </a:r>
            <a:r>
              <a:rPr lang="en-US"/>
              <a:t> report mental images – that is, Humean ‘ideas’ – that are unrelated to any simpler elements previously experienced in sensation or feeling.  …  The fact that the blind and deaf can and do report aspects of their mental lives but do not report such images is surely some evidence that they do not have them.”  (p.46) </a:t>
            </a:r>
          </a:p>
        </p:txBody>
      </p:sp>
      <p:sp>
        <p:nvSpPr>
          <p:cNvPr id="4" name="Slide Number Placeholder 3">
            <a:extLst>
              <a:ext uri="{FF2B5EF4-FFF2-40B4-BE49-F238E27FC236}">
                <a16:creationId xmlns:a16="http://schemas.microsoft.com/office/drawing/2014/main" id="{63F086E2-CA5B-4846-B1DC-C3E0B37E034A}"/>
              </a:ext>
            </a:extLst>
          </p:cNvPr>
          <p:cNvSpPr>
            <a:spLocks noGrp="1"/>
          </p:cNvSpPr>
          <p:nvPr>
            <p:ph type="sldNum" sz="quarter" idx="10"/>
          </p:nvPr>
        </p:nvSpPr>
        <p:spPr/>
        <p:txBody>
          <a:bodyPr/>
          <a:lstStyle/>
          <a:p>
            <a:fld id="{FFD1EE05-59BE-439B-B8B7-F61DC751609B}" type="slidenum">
              <a:rPr lang="en-US" smtClean="0"/>
              <a:pPr/>
              <a:t>39</a:t>
            </a:fld>
            <a:endParaRPr lang="en-US"/>
          </a:p>
        </p:txBody>
      </p:sp>
      <p:sp>
        <p:nvSpPr>
          <p:cNvPr id="5" name="Title 1">
            <a:extLst>
              <a:ext uri="{FF2B5EF4-FFF2-40B4-BE49-F238E27FC236}">
                <a16:creationId xmlns:a16="http://schemas.microsoft.com/office/drawing/2014/main" id="{1A83BEE4-B28F-41F0-A1E0-55EFFC81CA85}"/>
              </a:ext>
            </a:extLst>
          </p:cNvPr>
          <p:cNvSpPr>
            <a:spLocks noGrp="1"/>
          </p:cNvSpPr>
          <p:nvPr>
            <p:ph type="title"/>
          </p:nvPr>
        </p:nvSpPr>
        <p:spPr>
          <a:xfrm>
            <a:off x="457200" y="205805"/>
            <a:ext cx="8229600" cy="702915"/>
          </a:xfrm>
        </p:spPr>
        <p:txBody>
          <a:bodyPr/>
          <a:lstStyle/>
          <a:p>
            <a:r>
              <a:rPr lang="en-US" sz="4000"/>
              <a:t>Garrett’s Second Defence of Hume</a:t>
            </a:r>
            <a:endParaRPr lang="en-GB" sz="4000"/>
          </a:p>
        </p:txBody>
      </p:sp>
    </p:spTree>
    <p:extLst>
      <p:ext uri="{BB962C8B-B14F-4D97-AF65-F5344CB8AC3E}">
        <p14:creationId xmlns:p14="http://schemas.microsoft.com/office/powerpoint/2010/main" val="1832688492"/>
      </p:ext>
    </p:extLst>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C10F-DDAC-142E-7B6E-D64D7AFF53EE}"/>
            </a:ext>
          </a:extLst>
        </p:cNvPr>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33E4E138-6918-657B-C451-42977CA0D262}"/>
              </a:ext>
            </a:extLst>
          </p:cNvPr>
          <p:cNvSpPr>
            <a:spLocks noGrp="1"/>
          </p:cNvSpPr>
          <p:nvPr>
            <p:ph type="sldNum" sz="quarter" idx="10"/>
          </p:nvPr>
        </p:nvSpPr>
        <p:spPr/>
        <p:txBody>
          <a:bodyPr/>
          <a:lstStyle/>
          <a:p>
            <a:pPr>
              <a:defRPr/>
            </a:pPr>
            <a:fld id="{79DAD66A-3848-4BC8-A216-F025EE6355AF}" type="slidenum">
              <a:rPr lang="en-US"/>
              <a:pPr>
                <a:defRPr/>
              </a:pPr>
              <a:t>4</a:t>
            </a:fld>
            <a:endParaRPr lang="en-US"/>
          </a:p>
        </p:txBody>
      </p:sp>
      <p:sp>
        <p:nvSpPr>
          <p:cNvPr id="407554" name="Rectangle 2">
            <a:extLst>
              <a:ext uri="{FF2B5EF4-FFF2-40B4-BE49-F238E27FC236}">
                <a16:creationId xmlns:a16="http://schemas.microsoft.com/office/drawing/2014/main" id="{47228B3E-7AFC-F4E1-A866-B06430E1529C}"/>
              </a:ext>
            </a:extLst>
          </p:cNvPr>
          <p:cNvSpPr>
            <a:spLocks noGrp="1" noChangeArrowheads="1"/>
          </p:cNvSpPr>
          <p:nvPr>
            <p:ph type="title"/>
          </p:nvPr>
        </p:nvSpPr>
        <p:spPr>
          <a:xfrm>
            <a:off x="457200" y="169801"/>
            <a:ext cx="8229600" cy="774923"/>
          </a:xfrm>
        </p:spPr>
        <p:txBody>
          <a:bodyPr/>
          <a:lstStyle/>
          <a:p>
            <a:pPr eaLnBrk="1" hangingPunct="1">
              <a:defRPr/>
            </a:pPr>
            <a:r>
              <a:rPr lang="en-GB"/>
              <a:t>“Rationalists” and “Empiricists”</a:t>
            </a:r>
            <a:endParaRPr lang="en-US" dirty="0"/>
          </a:p>
        </p:txBody>
      </p:sp>
      <p:sp>
        <p:nvSpPr>
          <p:cNvPr id="407555" name="Rectangle 3">
            <a:extLst>
              <a:ext uri="{FF2B5EF4-FFF2-40B4-BE49-F238E27FC236}">
                <a16:creationId xmlns:a16="http://schemas.microsoft.com/office/drawing/2014/main" id="{C8A25A7E-605A-CB79-7E36-1F18BF88DDBC}"/>
              </a:ext>
            </a:extLst>
          </p:cNvPr>
          <p:cNvSpPr>
            <a:spLocks noGrp="1" noChangeArrowheads="1"/>
          </p:cNvSpPr>
          <p:nvPr>
            <p:ph type="body" idx="1"/>
          </p:nvPr>
        </p:nvSpPr>
        <p:spPr>
          <a:xfrm>
            <a:off x="359532" y="1196752"/>
            <a:ext cx="8533643" cy="5400599"/>
          </a:xfrm>
        </p:spPr>
        <p:txBody>
          <a:bodyPr/>
          <a:lstStyle/>
          <a:p>
            <a:pPr eaLnBrk="1" hangingPunct="1">
              <a:defRPr/>
            </a:pPr>
            <a:r>
              <a:rPr lang="en-GB" sz="2500"/>
              <a:t>Some notable philosophers (e.g. Descartes, Spinoza, Leibniz) were inspired by this rationalistic ambition, aiming to prove both the existence of God (by the Ontological Argument) and to demonstrate the ultimate nature of the world, largely by </a:t>
            </a:r>
            <a:r>
              <a:rPr lang="en-GB" sz="2500" i="1"/>
              <a:t>a priori</a:t>
            </a:r>
            <a:r>
              <a:rPr lang="en-GB" sz="2500"/>
              <a:t> deductive reason.</a:t>
            </a:r>
          </a:p>
          <a:p>
            <a:pPr eaLnBrk="1" hangingPunct="1">
              <a:spcBef>
                <a:spcPts val="1200"/>
              </a:spcBef>
              <a:defRPr/>
            </a:pPr>
            <a:r>
              <a:rPr lang="en-GB" sz="2500"/>
              <a:t>British philosophers – following John Locke – were typically less ambitious, recognising that we cannot understand the world </a:t>
            </a:r>
            <a:r>
              <a:rPr lang="en-GB" sz="2500" i="1"/>
              <a:t>a priori</a:t>
            </a:r>
            <a:r>
              <a:rPr lang="en-GB" sz="2500"/>
              <a:t>, and settling for </a:t>
            </a:r>
            <a:r>
              <a:rPr lang="en-GB" sz="2500" i="1"/>
              <a:t>probability</a:t>
            </a:r>
            <a:r>
              <a:rPr lang="en-GB" sz="2500"/>
              <a:t> derived from observation, experiment and conjecture, rather than aspiring to demonstrative </a:t>
            </a:r>
            <a:r>
              <a:rPr lang="en-GB" sz="2500" i="1"/>
              <a:t>certainty</a:t>
            </a:r>
            <a:r>
              <a:rPr lang="en-GB" sz="2500"/>
              <a:t>.</a:t>
            </a:r>
          </a:p>
          <a:p>
            <a:pPr eaLnBrk="1" hangingPunct="1">
              <a:spcBef>
                <a:spcPts val="1200"/>
              </a:spcBef>
              <a:defRPr/>
            </a:pPr>
            <a:r>
              <a:rPr lang="en-GB" sz="2500"/>
              <a:t>Yet Locke and others (notably Clarke and Berkeley) continued to base their theories on God, claiming that His existence at least could be known with certainty.</a:t>
            </a:r>
          </a:p>
          <a:p>
            <a:pPr eaLnBrk="1" hangingPunct="1">
              <a:defRPr/>
            </a:pPr>
            <a:endParaRPr lang="en-GB" sz="2500"/>
          </a:p>
        </p:txBody>
      </p:sp>
    </p:spTree>
    <p:extLst>
      <p:ext uri="{BB962C8B-B14F-4D97-AF65-F5344CB8AC3E}">
        <p14:creationId xmlns:p14="http://schemas.microsoft.com/office/powerpoint/2010/main" val="2598562705"/>
      </p:ext>
    </p:extLst>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1786E-D925-4042-96EA-B3F21A1BDB22}"/>
              </a:ext>
            </a:extLst>
          </p:cNvPr>
          <p:cNvSpPr>
            <a:spLocks noGrp="1"/>
          </p:cNvSpPr>
          <p:nvPr>
            <p:ph idx="1"/>
          </p:nvPr>
        </p:nvSpPr>
        <p:spPr>
          <a:xfrm>
            <a:off x="529977" y="296652"/>
            <a:ext cx="8218487" cy="6264696"/>
          </a:xfrm>
        </p:spPr>
        <p:txBody>
          <a:bodyPr/>
          <a:lstStyle/>
          <a:p>
            <a:r>
              <a:rPr lang="en-US" sz="2600"/>
              <a:t>Further evidence, Garrett suggests, comes from people whose senses are repaired, who as adults become able to see for the first time. They report </a:t>
            </a:r>
            <a:r>
              <a:rPr lang="en-US" sz="2600" i="1"/>
              <a:t>new</a:t>
            </a:r>
            <a:r>
              <a:rPr lang="en-US" sz="2600"/>
              <a:t> sensations, apparently: sensations that they could not imagine prior to the repair.</a:t>
            </a:r>
          </a:p>
          <a:p>
            <a:pPr>
              <a:spcBef>
                <a:spcPts val="1800"/>
              </a:spcBef>
            </a:pPr>
            <a:r>
              <a:rPr lang="en-US" sz="2600"/>
              <a:t>Note, however, that this second argument explicitly focuses on ideas that are acknowledged from the start to be sensory, so it doesn’t help in the more contentious cases that are not obviously sensory.</a:t>
            </a:r>
          </a:p>
          <a:p>
            <a:pPr>
              <a:spcBef>
                <a:spcPts val="1800"/>
              </a:spcBef>
            </a:pPr>
            <a:r>
              <a:rPr lang="en-US" sz="2600"/>
              <a:t>For those ideas (necessity, body, self etc.), Hume’s case for empiricism – like Locke’s – perhaps has to depend on the strength of his specific account of those ideas.  Can he actually explain their nature in terms of impression-copy content?</a:t>
            </a:r>
          </a:p>
          <a:p>
            <a:endParaRPr lang="en-GB" sz="2700"/>
          </a:p>
          <a:p>
            <a:endParaRPr lang="en-GB" sz="2700"/>
          </a:p>
        </p:txBody>
      </p:sp>
      <p:sp>
        <p:nvSpPr>
          <p:cNvPr id="4" name="Slide Number Placeholder 3">
            <a:extLst>
              <a:ext uri="{FF2B5EF4-FFF2-40B4-BE49-F238E27FC236}">
                <a16:creationId xmlns:a16="http://schemas.microsoft.com/office/drawing/2014/main" id="{59A8896A-12CF-4D65-8005-9DD543AC516C}"/>
              </a:ext>
            </a:extLst>
          </p:cNvPr>
          <p:cNvSpPr>
            <a:spLocks noGrp="1"/>
          </p:cNvSpPr>
          <p:nvPr>
            <p:ph type="sldNum" sz="quarter" idx="10"/>
          </p:nvPr>
        </p:nvSpPr>
        <p:spPr/>
        <p:txBody>
          <a:bodyPr/>
          <a:lstStyle/>
          <a:p>
            <a:fld id="{FFD1EE05-59BE-439B-B8B7-F61DC751609B}" type="slidenum">
              <a:rPr lang="en-US" smtClean="0"/>
              <a:pPr/>
              <a:t>40</a:t>
            </a:fld>
            <a:endParaRPr lang="en-US"/>
          </a:p>
        </p:txBody>
      </p:sp>
    </p:spTree>
    <p:extLst>
      <p:ext uri="{BB962C8B-B14F-4D97-AF65-F5344CB8AC3E}">
        <p14:creationId xmlns:p14="http://schemas.microsoft.com/office/powerpoint/2010/main" val="3231594401"/>
      </p:ext>
    </p:extLst>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9CA6E96-08AB-414F-AA3B-56D1EB64B6F3}" type="slidenum">
              <a:rPr lang="en-US"/>
              <a:pPr/>
              <a:t>41</a:t>
            </a:fld>
            <a:endParaRPr lang="en-US"/>
          </a:p>
        </p:txBody>
      </p:sp>
      <p:sp>
        <p:nvSpPr>
          <p:cNvPr id="775170" name="Rectangle 2"/>
          <p:cNvSpPr>
            <a:spLocks noGrp="1" noChangeArrowheads="1"/>
          </p:cNvSpPr>
          <p:nvPr>
            <p:ph type="title"/>
          </p:nvPr>
        </p:nvSpPr>
        <p:spPr>
          <a:xfrm>
            <a:off x="457200" y="152636"/>
            <a:ext cx="8229600" cy="738919"/>
          </a:xfrm>
        </p:spPr>
        <p:txBody>
          <a:bodyPr/>
          <a:lstStyle/>
          <a:p>
            <a:r>
              <a:rPr lang="en-GB" dirty="0"/>
              <a:t>The Missing Shade of Blue</a:t>
            </a:r>
          </a:p>
        </p:txBody>
      </p:sp>
      <p:sp>
        <p:nvSpPr>
          <p:cNvPr id="775171" name="Rectangle 3"/>
          <p:cNvSpPr>
            <a:spLocks noGrp="1" noChangeArrowheads="1"/>
          </p:cNvSpPr>
          <p:nvPr>
            <p:ph type="body" idx="1"/>
          </p:nvPr>
        </p:nvSpPr>
        <p:spPr>
          <a:xfrm>
            <a:off x="493204" y="1196752"/>
            <a:ext cx="8327268" cy="5400600"/>
          </a:xfrm>
        </p:spPr>
        <p:txBody>
          <a:bodyPr/>
          <a:lstStyle/>
          <a:p>
            <a:r>
              <a:rPr lang="en-GB" sz="2800" dirty="0"/>
              <a:t>After arguing for the Copy Principle, Hume himself strangely presents a counter-example: the famous “missing shade of blue” (</a:t>
            </a:r>
            <a:r>
              <a:rPr lang="en-GB" sz="2800" i="1" dirty="0"/>
              <a:t>T</a:t>
            </a:r>
            <a:r>
              <a:rPr lang="en-GB" sz="2800" dirty="0"/>
              <a:t> 1.1.1.10).</a:t>
            </a:r>
          </a:p>
          <a:p>
            <a:pPr>
              <a:spcBef>
                <a:spcPts val="1500"/>
              </a:spcBef>
            </a:pPr>
            <a:r>
              <a:rPr lang="en-GB" sz="2800" dirty="0"/>
              <a:t>He seems, however, to think this isn’t a </a:t>
            </a:r>
            <a:r>
              <a:rPr lang="en-GB" sz="2800" i="1" dirty="0"/>
              <a:t>serious</a:t>
            </a:r>
            <a:r>
              <a:rPr lang="en-GB" sz="2800" dirty="0"/>
              <a:t> problem for his position, maybe because:</a:t>
            </a:r>
          </a:p>
          <a:p>
            <a:pPr lvl="1">
              <a:spcBef>
                <a:spcPts val="1200"/>
              </a:spcBef>
            </a:pPr>
            <a:r>
              <a:rPr lang="en-GB" sz="2500" dirty="0"/>
              <a:t>The “new” simple idea is being constructed (by something like blending) from materials that are provided by impressions, so </a:t>
            </a:r>
            <a:r>
              <a:rPr lang="en-GB" sz="2500"/>
              <a:t>his concept-empiricism </a:t>
            </a:r>
            <a:r>
              <a:rPr lang="en-GB" sz="2500" dirty="0"/>
              <a:t>isn’t being fundamentally threatened.</a:t>
            </a:r>
          </a:p>
          <a:p>
            <a:pPr lvl="1">
              <a:spcBef>
                <a:spcPts val="1200"/>
              </a:spcBef>
            </a:pPr>
            <a:r>
              <a:rPr lang="en-GB" sz="2500" dirty="0"/>
              <a:t>The new idea </a:t>
            </a:r>
            <a:r>
              <a:rPr lang="en-GB" sz="2500" i="1" dirty="0"/>
              <a:t>could</a:t>
            </a:r>
            <a:r>
              <a:rPr lang="en-GB" sz="2500" dirty="0"/>
              <a:t> be derived from sensory exp-</a:t>
            </a:r>
            <a:r>
              <a:rPr lang="en-GB" sz="2500" dirty="0" err="1"/>
              <a:t>erience</a:t>
            </a:r>
            <a:r>
              <a:rPr lang="en-GB" sz="2500" dirty="0"/>
              <a:t>, even if in this case it hasn’t been – it’s still </a:t>
            </a:r>
            <a:r>
              <a:rPr lang="en-GB" sz="2500" i="1" dirty="0"/>
              <a:t>imagistic</a:t>
            </a:r>
            <a:r>
              <a:rPr lang="en-GB" sz="2500" dirty="0"/>
              <a:t> (so clearly thinkable on Hume’s view).</a:t>
            </a:r>
          </a:p>
        </p:txBody>
      </p:sp>
    </p:spTree>
    <p:extLst>
      <p:ext uri="{BB962C8B-B14F-4D97-AF65-F5344CB8AC3E}">
        <p14:creationId xmlns:p14="http://schemas.microsoft.com/office/powerpoint/2010/main" val="2834330293"/>
      </p:ext>
    </p:extLst>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97EC3-8BF8-33F0-DC63-062CB360E7B9}"/>
              </a:ext>
            </a:extLst>
          </p:cNvPr>
          <p:cNvSpPr>
            <a:spLocks noGrp="1"/>
          </p:cNvSpPr>
          <p:nvPr>
            <p:ph idx="1"/>
          </p:nvPr>
        </p:nvSpPr>
        <p:spPr>
          <a:xfrm>
            <a:off x="468312" y="188640"/>
            <a:ext cx="8388163" cy="6336704"/>
          </a:xfrm>
        </p:spPr>
        <p:txBody>
          <a:bodyPr/>
          <a:lstStyle/>
          <a:p>
            <a:pPr marL="0" indent="0">
              <a:buNone/>
            </a:pPr>
            <a:r>
              <a:rPr lang="en-US" sz="2400"/>
              <a:t>“Suppose … a person to have enjoyed his sight for thirty years, and to have become … well acquainted with colours of all kinds, excepting one particular shade of blue, … which [he has never met] with.  Let all the different shades of that colour, except that single one, be placed before him, descending gradually from the deepest to the lightest; 'tis plain, that he will perceive a blank, where that shade is wanting, and will be sensible, that there is a greater distance in that place betwixt the contiguous colours, than in any other. [Could he], from his own imagination, … raise up to himself the idea of that particular shade, tho' it had never been conveyed to him by his senses? I believe … he can; and this may serve as a proof, that the simple ideas are not always derived from the correspondent impressions; tho’ the instance is so particular and singular, that [it] … does not merit that for it alone we should alter our general maxim.”</a:t>
            </a:r>
          </a:p>
          <a:p>
            <a:pPr marL="0" indent="0" algn="r">
              <a:buNone/>
            </a:pPr>
            <a:r>
              <a:rPr lang="en-US" sz="2400"/>
              <a:t>						(</a:t>
            </a:r>
            <a:r>
              <a:rPr lang="en-US" sz="2400" i="1"/>
              <a:t>T</a:t>
            </a:r>
            <a:r>
              <a:rPr lang="en-US" sz="2400"/>
              <a:t> 1.1.1.10)</a:t>
            </a:r>
            <a:endParaRPr lang="en-GB" sz="2400"/>
          </a:p>
        </p:txBody>
      </p:sp>
      <p:sp>
        <p:nvSpPr>
          <p:cNvPr id="4" name="Slide Number Placeholder 3">
            <a:extLst>
              <a:ext uri="{FF2B5EF4-FFF2-40B4-BE49-F238E27FC236}">
                <a16:creationId xmlns:a16="http://schemas.microsoft.com/office/drawing/2014/main" id="{D074EA00-9D1D-BF65-7FB3-4BE536D59F86}"/>
              </a:ext>
            </a:extLst>
          </p:cNvPr>
          <p:cNvSpPr>
            <a:spLocks noGrp="1"/>
          </p:cNvSpPr>
          <p:nvPr>
            <p:ph type="sldNum" sz="quarter" idx="10"/>
          </p:nvPr>
        </p:nvSpPr>
        <p:spPr/>
        <p:txBody>
          <a:bodyPr/>
          <a:lstStyle/>
          <a:p>
            <a:fld id="{FFD1EE05-59BE-439B-B8B7-F61DC751609B}" type="slidenum">
              <a:rPr lang="en-US" smtClean="0"/>
              <a:pPr/>
              <a:t>42</a:t>
            </a:fld>
            <a:endParaRPr lang="en-US"/>
          </a:p>
        </p:txBody>
      </p:sp>
    </p:spTree>
    <p:extLst>
      <p:ext uri="{BB962C8B-B14F-4D97-AF65-F5344CB8AC3E}">
        <p14:creationId xmlns:p14="http://schemas.microsoft.com/office/powerpoint/2010/main" val="1965916809"/>
      </p:ext>
    </p:extLst>
  </p:cSld>
  <p:clrMapOvr>
    <a:masterClrMapping/>
  </p:clrMapOvr>
  <p:transition spd="med">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2</a:t>
            </a:r>
            <a:r>
              <a:rPr lang="en-GB" sz="3000" i="1">
                <a:solidFill>
                  <a:srgbClr val="FF7C80"/>
                </a:solidFill>
                <a:effectLst>
                  <a:outerShdw blurRad="38100" dist="38100" dir="2700000" algn="tl">
                    <a:srgbClr val="000000"/>
                  </a:outerShdw>
                </a:effectLst>
              </a:rPr>
              <a:t>. Force and Vivacity,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Belief, Separability and Association of Ideas</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14457574"/>
      </p:ext>
    </p:extLst>
  </p:cSld>
  <p:clrMapOvr>
    <a:masterClrMapping/>
  </p:clrMapOvr>
  <p:transition spd="med">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4417-7E24-ED63-7EE8-E3AB4CC59B91}"/>
              </a:ext>
            </a:extLst>
          </p:cNvPr>
          <p:cNvSpPr>
            <a:spLocks noGrp="1"/>
          </p:cNvSpPr>
          <p:nvPr>
            <p:ph type="title"/>
          </p:nvPr>
        </p:nvSpPr>
        <p:spPr>
          <a:xfrm>
            <a:off x="179512" y="145244"/>
            <a:ext cx="8784976" cy="763476"/>
          </a:xfrm>
        </p:spPr>
        <p:txBody>
          <a:bodyPr/>
          <a:lstStyle/>
          <a:p>
            <a:r>
              <a:rPr lang="en-GB"/>
              <a:t>Reminder of Learning Resources</a:t>
            </a:r>
          </a:p>
        </p:txBody>
      </p:sp>
      <p:sp>
        <p:nvSpPr>
          <p:cNvPr id="3" name="Content Placeholder 2">
            <a:extLst>
              <a:ext uri="{FF2B5EF4-FFF2-40B4-BE49-F238E27FC236}">
                <a16:creationId xmlns:a16="http://schemas.microsoft.com/office/drawing/2014/main" id="{3888DFEE-4D58-A741-E608-8DAE6423DCBC}"/>
              </a:ext>
            </a:extLst>
          </p:cNvPr>
          <p:cNvSpPr>
            <a:spLocks noGrp="1"/>
          </p:cNvSpPr>
          <p:nvPr>
            <p:ph idx="1"/>
          </p:nvPr>
        </p:nvSpPr>
        <p:spPr>
          <a:xfrm>
            <a:off x="719572" y="4473116"/>
            <a:ext cx="7967228" cy="2160240"/>
          </a:xfrm>
        </p:spPr>
        <p:txBody>
          <a:bodyPr/>
          <a:lstStyle/>
          <a:p>
            <a:r>
              <a:rPr lang="en-GB"/>
              <a:t>See in particular:</a:t>
            </a:r>
          </a:p>
          <a:p>
            <a:pPr lvl="1"/>
            <a:r>
              <a:rPr lang="en-GB"/>
              <a:t>“Overview of </a:t>
            </a:r>
            <a:r>
              <a:rPr lang="en-GB" i="1"/>
              <a:t>Treatise</a:t>
            </a:r>
            <a:r>
              <a:rPr lang="en-GB"/>
              <a:t> Book 1 Part 1”</a:t>
            </a:r>
          </a:p>
          <a:p>
            <a:pPr lvl="1"/>
            <a:r>
              <a:rPr lang="en-GB"/>
              <a:t>“Notes on Hume on Ideas and Impressions”</a:t>
            </a:r>
          </a:p>
          <a:p>
            <a:pPr lvl="1"/>
            <a:r>
              <a:rPr lang="en-GB"/>
              <a:t>“Notes on Hume’s Copy Principle”</a:t>
            </a:r>
          </a:p>
        </p:txBody>
      </p:sp>
      <p:sp>
        <p:nvSpPr>
          <p:cNvPr id="4" name="Slide Number Placeholder 3">
            <a:extLst>
              <a:ext uri="{FF2B5EF4-FFF2-40B4-BE49-F238E27FC236}">
                <a16:creationId xmlns:a16="http://schemas.microsoft.com/office/drawing/2014/main" id="{CB20AB7F-D62B-E6EA-26B4-CF4295299D7D}"/>
              </a:ext>
            </a:extLst>
          </p:cNvPr>
          <p:cNvSpPr>
            <a:spLocks noGrp="1"/>
          </p:cNvSpPr>
          <p:nvPr>
            <p:ph type="sldNum" sz="quarter" idx="10"/>
          </p:nvPr>
        </p:nvSpPr>
        <p:spPr/>
        <p:txBody>
          <a:bodyPr/>
          <a:lstStyle/>
          <a:p>
            <a:fld id="{FFD1EE05-59BE-439B-B8B7-F61DC751609B}" type="slidenum">
              <a:rPr lang="en-US" smtClean="0"/>
              <a:pPr/>
              <a:t>44</a:t>
            </a:fld>
            <a:endParaRPr lang="en-US"/>
          </a:p>
        </p:txBody>
      </p:sp>
      <p:pic>
        <p:nvPicPr>
          <p:cNvPr id="6" name="Picture 5">
            <a:extLst>
              <a:ext uri="{FF2B5EF4-FFF2-40B4-BE49-F238E27FC236}">
                <a16:creationId xmlns:a16="http://schemas.microsoft.com/office/drawing/2014/main" id="{6894232C-6F54-DECD-7EC1-CB9D06C22E0F}"/>
              </a:ext>
            </a:extLst>
          </p:cNvPr>
          <p:cNvPicPr>
            <a:picLocks noChangeAspect="1"/>
          </p:cNvPicPr>
          <p:nvPr/>
        </p:nvPicPr>
        <p:blipFill>
          <a:blip r:embed="rId2"/>
          <a:stretch>
            <a:fillRect/>
          </a:stretch>
        </p:blipFill>
        <p:spPr>
          <a:xfrm>
            <a:off x="432323" y="1178490"/>
            <a:ext cx="8229601" cy="2934586"/>
          </a:xfrm>
          <a:prstGeom prst="rect">
            <a:avLst/>
          </a:prstGeom>
        </p:spPr>
      </p:pic>
      <p:cxnSp>
        <p:nvCxnSpPr>
          <p:cNvPr id="7" name="Straight Arrow Connector 6">
            <a:extLst>
              <a:ext uri="{FF2B5EF4-FFF2-40B4-BE49-F238E27FC236}">
                <a16:creationId xmlns:a16="http://schemas.microsoft.com/office/drawing/2014/main" id="{4ABACC07-3538-03F9-2719-5135EFE2B762}"/>
              </a:ext>
            </a:extLst>
          </p:cNvPr>
          <p:cNvCxnSpPr>
            <a:cxnSpLocks/>
          </p:cNvCxnSpPr>
          <p:nvPr/>
        </p:nvCxnSpPr>
        <p:spPr bwMode="auto">
          <a:xfrm>
            <a:off x="7092280" y="2204864"/>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3141787681"/>
      </p:ext>
    </p:extLst>
  </p:cSld>
  <p:clrMapOvr>
    <a:masterClrMapping/>
  </p:clrMapOvr>
  <p:transition spd="med">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457200" y="1304764"/>
            <a:ext cx="8363272" cy="5220580"/>
          </a:xfrm>
        </p:spPr>
        <p:txBody>
          <a:bodyPr/>
          <a:lstStyle/>
          <a:p>
            <a:r>
              <a:rPr lang="en-GB" sz="2900"/>
              <a:t>We saw how Hume’s conceptual empiricism follows Locke in taking all of our ideas to come through </a:t>
            </a:r>
            <a:r>
              <a:rPr lang="en-GB" sz="2900" i="1"/>
              <a:t>sensation</a:t>
            </a:r>
            <a:r>
              <a:rPr lang="en-GB" sz="2900"/>
              <a:t> or </a:t>
            </a:r>
            <a:r>
              <a:rPr lang="en-GB" sz="2900" i="1"/>
              <a:t>reflection</a:t>
            </a:r>
            <a:r>
              <a:rPr lang="en-GB" sz="2900"/>
              <a:t>.  However:</a:t>
            </a:r>
          </a:p>
          <a:p>
            <a:pPr lvl="1"/>
            <a:r>
              <a:rPr lang="en-GB" sz="2600"/>
              <a:t>Hume’s terminology of </a:t>
            </a:r>
            <a:r>
              <a:rPr lang="en-GB" sz="2600" i="1"/>
              <a:t>impressions</a:t>
            </a:r>
            <a:r>
              <a:rPr lang="en-GB" sz="2600"/>
              <a:t> and </a:t>
            </a:r>
            <a:r>
              <a:rPr lang="en-GB" sz="2600" i="1"/>
              <a:t>ideas </a:t>
            </a:r>
            <a:r>
              <a:rPr lang="en-GB" sz="2600"/>
              <a:t>helps to clarify the issue, though we shall soon see problems in his notion of </a:t>
            </a:r>
            <a:r>
              <a:rPr lang="en-GB" sz="2600" i="1"/>
              <a:t>force and vivacity</a:t>
            </a:r>
            <a:r>
              <a:rPr lang="en-GB" sz="2600"/>
              <a:t>.</a:t>
            </a:r>
          </a:p>
          <a:p>
            <a:pPr lvl="1"/>
            <a:r>
              <a:rPr lang="en-GB" sz="2600"/>
              <a:t>Hume takes </a:t>
            </a:r>
            <a:r>
              <a:rPr lang="en-GB" sz="2600" i="1"/>
              <a:t>feelings</a:t>
            </a:r>
            <a:r>
              <a:rPr lang="en-GB" sz="2600"/>
              <a:t> (not mental operations) to be the paradigmatic objects of ideas of reflection.</a:t>
            </a:r>
          </a:p>
          <a:p>
            <a:r>
              <a:rPr lang="en-GB" sz="2900"/>
              <a:t>Hume’s arguments for his Copy Principle (and his complacent assumption of the simple/ complex distinction) are not entirely convincing.</a:t>
            </a:r>
          </a:p>
          <a:p>
            <a:endParaRPr lang="en-GB" sz="3000" dirty="0"/>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45</a:t>
            </a:fld>
            <a:endParaRPr lang="en-US"/>
          </a:p>
        </p:txBody>
      </p:sp>
    </p:spTree>
    <p:extLst>
      <p:ext uri="{BB962C8B-B14F-4D97-AF65-F5344CB8AC3E}">
        <p14:creationId xmlns:p14="http://schemas.microsoft.com/office/powerpoint/2010/main" val="3070862170"/>
      </p:ext>
    </p:extLst>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2(</a:t>
            </a:r>
            <a:r>
              <a:rPr lang="en-GB" dirty="0"/>
              <a:t>a</a:t>
            </a:r>
            <a:r>
              <a:rPr lang="en-GB"/>
              <a:t>)</a:t>
            </a:r>
            <a:br>
              <a:rPr lang="en-GB" dirty="0"/>
            </a:br>
            <a:br>
              <a:rPr lang="en-GB"/>
            </a:br>
            <a:r>
              <a:rPr lang="en-GB"/>
              <a:t>Force and Vivacity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243170894"/>
      </p:ext>
    </p:extLst>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1364716-0CE8-4D33-951E-793078690A02}" type="slidenum">
              <a:rPr lang="en-US"/>
              <a:pPr/>
              <a:t>47</a:t>
            </a:fld>
            <a:endParaRPr lang="en-US"/>
          </a:p>
        </p:txBody>
      </p:sp>
      <p:sp>
        <p:nvSpPr>
          <p:cNvPr id="851970" name="Rectangle 2"/>
          <p:cNvSpPr>
            <a:spLocks noGrp="1" noChangeArrowheads="1"/>
          </p:cNvSpPr>
          <p:nvPr>
            <p:ph type="title"/>
          </p:nvPr>
        </p:nvSpPr>
        <p:spPr>
          <a:xfrm>
            <a:off x="179512" y="188640"/>
            <a:ext cx="8784976" cy="792088"/>
          </a:xfrm>
        </p:spPr>
        <p:txBody>
          <a:bodyPr/>
          <a:lstStyle/>
          <a:p>
            <a:r>
              <a:rPr lang="en-GB" sz="4000"/>
              <a:t>Distinguishing Impressions and Ideas</a:t>
            </a:r>
            <a:endParaRPr lang="en-GB" sz="4000" dirty="0"/>
          </a:p>
        </p:txBody>
      </p:sp>
      <p:sp>
        <p:nvSpPr>
          <p:cNvPr id="851971" name="Rectangle 3"/>
          <p:cNvSpPr>
            <a:spLocks noGrp="1" noChangeArrowheads="1"/>
          </p:cNvSpPr>
          <p:nvPr>
            <p:ph type="body" idx="1"/>
          </p:nvPr>
        </p:nvSpPr>
        <p:spPr>
          <a:xfrm>
            <a:off x="431738" y="1304764"/>
            <a:ext cx="8424738" cy="5292886"/>
          </a:xfrm>
        </p:spPr>
        <p:txBody>
          <a:bodyPr/>
          <a:lstStyle/>
          <a:p>
            <a:r>
              <a:rPr lang="en-GB" sz="3000"/>
              <a:t>When first introducing his distinction between impressions and ideas, Hume seems to base it mainly on </a:t>
            </a:r>
            <a:r>
              <a:rPr lang="en-GB" sz="3000" i="1" dirty="0"/>
              <a:t>force</a:t>
            </a:r>
            <a:r>
              <a:rPr lang="en-GB" sz="3000" dirty="0"/>
              <a:t>, </a:t>
            </a:r>
            <a:r>
              <a:rPr lang="en-GB" sz="3000" i="1" dirty="0"/>
              <a:t>vivacity</a:t>
            </a:r>
            <a:r>
              <a:rPr lang="en-GB" sz="3000" dirty="0"/>
              <a:t>, </a:t>
            </a:r>
            <a:r>
              <a:rPr lang="en-GB" sz="3000"/>
              <a:t>or </a:t>
            </a:r>
            <a:r>
              <a:rPr lang="en-GB" sz="3000" i="1"/>
              <a:t>liveliness</a:t>
            </a:r>
            <a:r>
              <a:rPr lang="en-GB" sz="3000"/>
              <a:t>:</a:t>
            </a:r>
            <a:endParaRPr lang="en-GB" sz="3000" dirty="0"/>
          </a:p>
          <a:p>
            <a:pPr lvl="1">
              <a:spcBef>
                <a:spcPts val="2400"/>
              </a:spcBef>
              <a:buFontTx/>
              <a:buNone/>
            </a:pPr>
            <a:r>
              <a:rPr lang="en-GB" dirty="0"/>
              <a:t>	</a:t>
            </a:r>
            <a:r>
              <a:rPr lang="en-GB" sz="2600" dirty="0"/>
              <a:t>“All the perceptions of the human mind resolve themselves into two distinct kinds, which I shall </a:t>
            </a:r>
            <a:r>
              <a:rPr lang="en-GB" sz="2600"/>
              <a:t>call </a:t>
            </a:r>
            <a:r>
              <a:rPr lang="en-GB" sz="2600" cap="small"/>
              <a:t>impressions</a:t>
            </a:r>
            <a:r>
              <a:rPr lang="en-GB" sz="2600"/>
              <a:t> and </a:t>
            </a:r>
            <a:r>
              <a:rPr lang="en-GB" sz="2600" cap="small"/>
              <a:t>ideas</a:t>
            </a:r>
            <a:r>
              <a:rPr lang="en-GB" sz="2600"/>
              <a:t>.  </a:t>
            </a:r>
            <a:r>
              <a:rPr lang="en-GB" sz="2600" dirty="0"/>
              <a:t>The difference betwixt these consists in the </a:t>
            </a:r>
            <a:r>
              <a:rPr lang="en-GB" sz="2600" dirty="0">
                <a:solidFill>
                  <a:srgbClr val="FF7C80"/>
                </a:solidFill>
              </a:rPr>
              <a:t>force and liveliness</a:t>
            </a:r>
            <a:r>
              <a:rPr lang="en-GB" sz="2600" dirty="0"/>
              <a:t>, with which they strike upon the soul, and make their way into our thought or consciousness.  Those … which enter with most </a:t>
            </a:r>
            <a:r>
              <a:rPr lang="en-GB" sz="2600" dirty="0">
                <a:solidFill>
                  <a:srgbClr val="FF7C80"/>
                </a:solidFill>
              </a:rPr>
              <a:t>force and violence</a:t>
            </a:r>
            <a:r>
              <a:rPr lang="en-GB" sz="2600" dirty="0"/>
              <a:t>, we may name </a:t>
            </a:r>
            <a:r>
              <a:rPr lang="en-GB" sz="2600" i="1" dirty="0"/>
              <a:t>impressions</a:t>
            </a:r>
            <a:r>
              <a:rPr lang="en-GB" sz="2600" dirty="0"/>
              <a:t> …”  (</a:t>
            </a:r>
            <a:r>
              <a:rPr lang="en-GB" sz="2600" i="1" dirty="0"/>
              <a:t>T</a:t>
            </a:r>
            <a:r>
              <a:rPr lang="en-GB" sz="2600" dirty="0"/>
              <a:t> 1.1.1.1).</a:t>
            </a:r>
          </a:p>
        </p:txBody>
      </p:sp>
    </p:spTree>
    <p:extLst>
      <p:ext uri="{BB962C8B-B14F-4D97-AF65-F5344CB8AC3E}">
        <p14:creationId xmlns:p14="http://schemas.microsoft.com/office/powerpoint/2010/main" val="1696095906"/>
      </p:ext>
    </p:extLst>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5C28-73C9-4BFE-9FE6-382A215C02E2}"/>
              </a:ext>
            </a:extLst>
          </p:cNvPr>
          <p:cNvSpPr>
            <a:spLocks noGrp="1"/>
          </p:cNvSpPr>
          <p:nvPr>
            <p:ph type="title"/>
          </p:nvPr>
        </p:nvSpPr>
        <p:spPr>
          <a:xfrm>
            <a:off x="457200" y="152636"/>
            <a:ext cx="8229600" cy="738919"/>
          </a:xfrm>
        </p:spPr>
        <p:txBody>
          <a:bodyPr/>
          <a:lstStyle/>
          <a:p>
            <a:r>
              <a:rPr lang="en-US"/>
              <a:t>Starting from Internalism?</a:t>
            </a:r>
            <a:endParaRPr lang="en-GB"/>
          </a:p>
        </p:txBody>
      </p:sp>
      <p:sp>
        <p:nvSpPr>
          <p:cNvPr id="3" name="Content Placeholder 2">
            <a:extLst>
              <a:ext uri="{FF2B5EF4-FFF2-40B4-BE49-F238E27FC236}">
                <a16:creationId xmlns:a16="http://schemas.microsoft.com/office/drawing/2014/main" id="{F32C7179-4B5E-42AD-850A-18C9C6A6D391}"/>
              </a:ext>
            </a:extLst>
          </p:cNvPr>
          <p:cNvSpPr>
            <a:spLocks noGrp="1"/>
          </p:cNvSpPr>
          <p:nvPr>
            <p:ph idx="1"/>
          </p:nvPr>
        </p:nvSpPr>
        <p:spPr>
          <a:xfrm>
            <a:off x="395536" y="1160748"/>
            <a:ext cx="8424936" cy="5292588"/>
          </a:xfrm>
        </p:spPr>
        <p:txBody>
          <a:bodyPr/>
          <a:lstStyle/>
          <a:p>
            <a:r>
              <a:rPr lang="en-US" sz="2800"/>
              <a:t>Hume seems to want to define the impression/ idea distinction in terms of their </a:t>
            </a:r>
            <a:r>
              <a:rPr lang="en-US" sz="2800" i="1"/>
              <a:t>internally perceptible</a:t>
            </a:r>
            <a:r>
              <a:rPr lang="en-US" sz="2800"/>
              <a:t> qualities rather than their causes (e.g. whether they’re caused by external objects).</a:t>
            </a:r>
          </a:p>
          <a:p>
            <a:pPr>
              <a:spcBef>
                <a:spcPts val="1500"/>
              </a:spcBef>
            </a:pPr>
            <a:r>
              <a:rPr lang="en-US" sz="2800"/>
              <a:t>Perhaps, as with his “unknown causes” comment about impressions of sensation (at </a:t>
            </a:r>
            <a:r>
              <a:rPr lang="en-US" sz="2800" i="1"/>
              <a:t>T</a:t>
            </a:r>
            <a:r>
              <a:rPr lang="en-US" sz="2800"/>
              <a:t> 1.1.2.1,</a:t>
            </a:r>
            <a:br>
              <a:rPr lang="en-US" sz="2800"/>
            </a:br>
            <a:r>
              <a:rPr lang="en-US" sz="2800"/>
              <a:t>slide 23), he wants to remain sceptically non-committal (e.g. about the existence of an external world), and to avoid dogmatic commitments.</a:t>
            </a:r>
          </a:p>
          <a:p>
            <a:pPr>
              <a:spcBef>
                <a:spcPts val="1500"/>
              </a:spcBef>
            </a:pPr>
            <a:r>
              <a:rPr lang="en-GB" sz="2800"/>
              <a:t>But he also has a deeper theoretical motivation, deriving from his theory of </a:t>
            </a:r>
            <a:r>
              <a:rPr lang="en-GB" sz="2800" i="1"/>
              <a:t>belief …</a:t>
            </a:r>
            <a:endParaRPr lang="en-GB" sz="2800"/>
          </a:p>
        </p:txBody>
      </p:sp>
      <p:sp>
        <p:nvSpPr>
          <p:cNvPr id="4" name="Slide Number Placeholder 3">
            <a:extLst>
              <a:ext uri="{FF2B5EF4-FFF2-40B4-BE49-F238E27FC236}">
                <a16:creationId xmlns:a16="http://schemas.microsoft.com/office/drawing/2014/main" id="{DD4C848D-983D-4F2F-A45B-1DE11BF627AD}"/>
              </a:ext>
            </a:extLst>
          </p:cNvPr>
          <p:cNvSpPr>
            <a:spLocks noGrp="1"/>
          </p:cNvSpPr>
          <p:nvPr>
            <p:ph type="sldNum" sz="quarter" idx="10"/>
          </p:nvPr>
        </p:nvSpPr>
        <p:spPr/>
        <p:txBody>
          <a:bodyPr/>
          <a:lstStyle/>
          <a:p>
            <a:fld id="{FFD1EE05-59BE-439B-B8B7-F61DC751609B}" type="slidenum">
              <a:rPr lang="en-US" smtClean="0"/>
              <a:pPr/>
              <a:t>48</a:t>
            </a:fld>
            <a:endParaRPr lang="en-US"/>
          </a:p>
        </p:txBody>
      </p:sp>
    </p:spTree>
    <p:extLst>
      <p:ext uri="{BB962C8B-B14F-4D97-AF65-F5344CB8AC3E}">
        <p14:creationId xmlns:p14="http://schemas.microsoft.com/office/powerpoint/2010/main" val="683538598"/>
      </p:ext>
    </p:extLst>
  </p:cSld>
  <p:clrMapOvr>
    <a:masterClrMapping/>
  </p:clrMapOvr>
  <p:transition spd="med">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56084"/>
          </a:xfrm>
        </p:spPr>
        <p:txBody>
          <a:bodyPr/>
          <a:lstStyle/>
          <a:p>
            <a:r>
              <a:rPr lang="en-GB" sz="4000"/>
              <a:t>Why Emphasise “</a:t>
            </a:r>
            <a:r>
              <a:rPr lang="en-GB" sz="4000" dirty="0"/>
              <a:t>Force and Vivacity?”</a:t>
            </a:r>
          </a:p>
        </p:txBody>
      </p:sp>
      <p:sp>
        <p:nvSpPr>
          <p:cNvPr id="3" name="Content Placeholder 2"/>
          <p:cNvSpPr>
            <a:spLocks noGrp="1"/>
          </p:cNvSpPr>
          <p:nvPr>
            <p:ph idx="1"/>
          </p:nvPr>
        </p:nvSpPr>
        <p:spPr>
          <a:xfrm>
            <a:off x="396305" y="1124744"/>
            <a:ext cx="8316155" cy="5364596"/>
          </a:xfrm>
        </p:spPr>
        <p:txBody>
          <a:bodyPr/>
          <a:lstStyle/>
          <a:p>
            <a:r>
              <a:rPr lang="en-GB" sz="2900" dirty="0"/>
              <a:t>Hume is looking for a way that ideas can differ from impressions while still having the same </a:t>
            </a:r>
            <a:r>
              <a:rPr lang="en-GB" sz="2900" i="1"/>
              <a:t>content</a:t>
            </a:r>
            <a:r>
              <a:rPr lang="en-GB" sz="2900"/>
              <a:t> (thus respecting his Copy Principle that ideas are literally </a:t>
            </a:r>
            <a:r>
              <a:rPr lang="en-GB" sz="2900" i="1"/>
              <a:t>copies</a:t>
            </a:r>
            <a:r>
              <a:rPr lang="en-GB" sz="2900"/>
              <a:t> of impressions).</a:t>
            </a:r>
            <a:endParaRPr lang="en-GB" sz="2900" dirty="0"/>
          </a:p>
          <a:p>
            <a:pPr lvl="1">
              <a:spcBef>
                <a:spcPts val="1200"/>
              </a:spcBef>
            </a:pPr>
            <a:r>
              <a:rPr lang="en-GB" sz="2600" i="1" dirty="0"/>
              <a:t>T</a:t>
            </a:r>
            <a:r>
              <a:rPr lang="en-GB" sz="2600" dirty="0"/>
              <a:t> 1.3.7.6: “the same idea can only be </a:t>
            </a:r>
            <a:r>
              <a:rPr lang="en-GB" sz="2600" dirty="0" err="1"/>
              <a:t>vary’d</a:t>
            </a:r>
            <a:r>
              <a:rPr lang="en-GB" sz="2600" dirty="0"/>
              <a:t> by a variation of its degrees of force and vivacity”</a:t>
            </a:r>
          </a:p>
          <a:p>
            <a:pPr>
              <a:spcBef>
                <a:spcPts val="1800"/>
              </a:spcBef>
            </a:pPr>
            <a:r>
              <a:rPr lang="en-GB" sz="2900"/>
              <a:t>Hume emphasises this when developing his theory of belief:</a:t>
            </a:r>
          </a:p>
          <a:p>
            <a:pPr lvl="1">
              <a:spcBef>
                <a:spcPts val="1200"/>
              </a:spcBef>
            </a:pPr>
            <a:r>
              <a:rPr lang="en-GB" sz="2600"/>
              <a:t> If I believe proposition </a:t>
            </a:r>
            <a:r>
              <a:rPr lang="en-GB" sz="2600" i="1"/>
              <a:t>P</a:t>
            </a:r>
            <a:r>
              <a:rPr lang="en-GB" sz="2600"/>
              <a:t>, and you don’t, the same ideas must be involved, or it wouldn’t be the same proposition (see discussion at </a:t>
            </a:r>
            <a:r>
              <a:rPr lang="en-GB" sz="2600" i="1"/>
              <a:t>T</a:t>
            </a:r>
            <a:r>
              <a:rPr lang="en-GB" sz="2600"/>
              <a:t> 1.3.7.3-4 ).</a:t>
            </a:r>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49</a:t>
            </a:fld>
            <a:endParaRPr lang="en-US"/>
          </a:p>
        </p:txBody>
      </p:sp>
    </p:spTree>
    <p:extLst>
      <p:ext uri="{BB962C8B-B14F-4D97-AF65-F5344CB8AC3E}">
        <p14:creationId xmlns:p14="http://schemas.microsoft.com/office/powerpoint/2010/main" val="3292412422"/>
      </p:ext>
    </p:extLst>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326F7-CFFE-A8AB-706D-546F0C0BF6DE}"/>
            </a:ext>
          </a:extLst>
        </p:cNvPr>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D191D59C-0FCD-1230-AD27-43CDB23982C7}"/>
              </a:ext>
            </a:extLst>
          </p:cNvPr>
          <p:cNvSpPr>
            <a:spLocks noGrp="1"/>
          </p:cNvSpPr>
          <p:nvPr>
            <p:ph type="sldNum" sz="quarter" idx="10"/>
          </p:nvPr>
        </p:nvSpPr>
        <p:spPr/>
        <p:txBody>
          <a:bodyPr/>
          <a:lstStyle/>
          <a:p>
            <a:pPr>
              <a:defRPr/>
            </a:pPr>
            <a:fld id="{79DAD66A-3848-4BC8-A216-F025EE6355AF}" type="slidenum">
              <a:rPr lang="en-US"/>
              <a:pPr>
                <a:defRPr/>
              </a:pPr>
              <a:t>5</a:t>
            </a:fld>
            <a:endParaRPr lang="en-US"/>
          </a:p>
        </p:txBody>
      </p:sp>
      <p:sp>
        <p:nvSpPr>
          <p:cNvPr id="407554" name="Rectangle 2">
            <a:extLst>
              <a:ext uri="{FF2B5EF4-FFF2-40B4-BE49-F238E27FC236}">
                <a16:creationId xmlns:a16="http://schemas.microsoft.com/office/drawing/2014/main" id="{BADE4EBB-8D86-6414-E630-91BA47050915}"/>
              </a:ext>
            </a:extLst>
          </p:cNvPr>
          <p:cNvSpPr>
            <a:spLocks noGrp="1" noChangeArrowheads="1"/>
          </p:cNvSpPr>
          <p:nvPr>
            <p:ph type="title"/>
          </p:nvPr>
        </p:nvSpPr>
        <p:spPr>
          <a:xfrm>
            <a:off x="457200" y="97793"/>
            <a:ext cx="8229600" cy="774923"/>
          </a:xfrm>
        </p:spPr>
        <p:txBody>
          <a:bodyPr/>
          <a:lstStyle/>
          <a:p>
            <a:pPr eaLnBrk="1" hangingPunct="1">
              <a:defRPr/>
            </a:pPr>
            <a:r>
              <a:rPr lang="en-GB"/>
              <a:t>David Hume, “The Great Infidel”</a:t>
            </a:r>
            <a:endParaRPr lang="en-US" dirty="0"/>
          </a:p>
        </p:txBody>
      </p:sp>
      <p:sp>
        <p:nvSpPr>
          <p:cNvPr id="407555" name="Rectangle 3">
            <a:extLst>
              <a:ext uri="{FF2B5EF4-FFF2-40B4-BE49-F238E27FC236}">
                <a16:creationId xmlns:a16="http://schemas.microsoft.com/office/drawing/2014/main" id="{A985A885-FCAA-D117-D523-A539358753EF}"/>
              </a:ext>
            </a:extLst>
          </p:cNvPr>
          <p:cNvSpPr>
            <a:spLocks noGrp="1" noChangeArrowheads="1"/>
          </p:cNvSpPr>
          <p:nvPr>
            <p:ph type="body" idx="1"/>
          </p:nvPr>
        </p:nvSpPr>
        <p:spPr>
          <a:xfrm>
            <a:off x="287524" y="1052736"/>
            <a:ext cx="8605651" cy="5544615"/>
          </a:xfrm>
        </p:spPr>
        <p:txBody>
          <a:bodyPr/>
          <a:lstStyle/>
          <a:p>
            <a:pPr>
              <a:defRPr/>
            </a:pPr>
            <a:r>
              <a:rPr lang="en-GB" sz="2500"/>
              <a:t>Hume was a major contributor to the “Scottish Enlighten-ment”, a remarkable flowering of intellectual achievement centred on Edinburgh, “the Athens of the North”.</a:t>
            </a:r>
          </a:p>
          <a:p>
            <a:pPr eaLnBrk="1" hangingPunct="1">
              <a:spcBef>
                <a:spcPts val="1200"/>
              </a:spcBef>
              <a:defRPr/>
            </a:pPr>
            <a:r>
              <a:rPr lang="en-GB" sz="2500"/>
              <a:t>His </a:t>
            </a:r>
            <a:r>
              <a:rPr lang="en-GB" sz="2500" i="1"/>
              <a:t>Treatise of Human Nature</a:t>
            </a:r>
            <a:r>
              <a:rPr lang="en-GB" sz="2500"/>
              <a:t> (1739-40</a:t>
            </a:r>
            <a:r>
              <a:rPr lang="en-GB" sz="2500" dirty="0"/>
              <a:t>) </a:t>
            </a:r>
            <a:r>
              <a:rPr lang="en-GB" sz="2500"/>
              <a:t>was “An attempt to introduce </a:t>
            </a:r>
            <a:r>
              <a:rPr lang="en-GB" sz="2500" dirty="0"/>
              <a:t>the </a:t>
            </a:r>
            <a:r>
              <a:rPr lang="en-GB" sz="2500"/>
              <a:t>experimental method of reasoning into moral subjects” – to study human thought and behaviour </a:t>
            </a:r>
            <a:r>
              <a:rPr lang="en-GB" sz="2500" i="1"/>
              <a:t>empirically</a:t>
            </a:r>
            <a:r>
              <a:rPr lang="en-GB" sz="2500"/>
              <a:t>, avoiding prior assumptions about human nature (e.g. that we are “made in the image of God”).</a:t>
            </a:r>
            <a:endParaRPr lang="en-GB" sz="2500" i="1" dirty="0"/>
          </a:p>
          <a:p>
            <a:pPr eaLnBrk="1" hangingPunct="1">
              <a:spcBef>
                <a:spcPts val="1200"/>
              </a:spcBef>
              <a:defRPr/>
            </a:pPr>
            <a:r>
              <a:rPr lang="en-GB" sz="2500"/>
              <a:t>Despite these constructive aims, he came to notoriously sceptical conclusions about both the existence of God and our capacity to acquire genuine knowledge of physical things (even, perhaps their existence!).  Hence he stands significantly apart from previous “empiricists”.</a:t>
            </a:r>
            <a:endParaRPr lang="en-GB" sz="2500" dirty="0"/>
          </a:p>
        </p:txBody>
      </p:sp>
    </p:spTree>
    <p:extLst>
      <p:ext uri="{BB962C8B-B14F-4D97-AF65-F5344CB8AC3E}">
        <p14:creationId xmlns:p14="http://schemas.microsoft.com/office/powerpoint/2010/main" val="2578685499"/>
      </p:ext>
    </p:extLst>
  </p:cSld>
  <p:clrMapOvr>
    <a:masterClrMapping/>
  </p:clrMapOvr>
  <p:transition spd="med">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84E9EB3-9DB7-44E1-9FFA-3127FAE36318}" type="slidenum">
              <a:rPr lang="en-US"/>
              <a:pPr/>
              <a:t>50</a:t>
            </a:fld>
            <a:endParaRPr lang="en-US"/>
          </a:p>
        </p:txBody>
      </p:sp>
      <p:sp>
        <p:nvSpPr>
          <p:cNvPr id="891906" name="Rectangle 2"/>
          <p:cNvSpPr>
            <a:spLocks noGrp="1" noChangeArrowheads="1"/>
          </p:cNvSpPr>
          <p:nvPr>
            <p:ph type="title"/>
          </p:nvPr>
        </p:nvSpPr>
        <p:spPr>
          <a:xfrm>
            <a:off x="457200" y="92075"/>
            <a:ext cx="8229600" cy="1328738"/>
          </a:xfrm>
        </p:spPr>
        <p:txBody>
          <a:bodyPr/>
          <a:lstStyle/>
          <a:p>
            <a:pPr eaLnBrk="1" hangingPunct="1"/>
            <a:r>
              <a:rPr lang="en-GB"/>
              <a:t>Distinguishing Belief from</a:t>
            </a:r>
            <a:br>
              <a:rPr lang="en-GB"/>
            </a:br>
            <a:r>
              <a:rPr lang="en-GB"/>
              <a:t>Mere Conception</a:t>
            </a:r>
            <a:endParaRPr lang="en-US" dirty="0"/>
          </a:p>
        </p:txBody>
      </p:sp>
      <p:sp>
        <p:nvSpPr>
          <p:cNvPr id="891907" name="Rectangle 3"/>
          <p:cNvSpPr>
            <a:spLocks noGrp="1" noChangeArrowheads="1"/>
          </p:cNvSpPr>
          <p:nvPr>
            <p:ph type="body" idx="1"/>
          </p:nvPr>
        </p:nvSpPr>
        <p:spPr>
          <a:xfrm>
            <a:off x="540321" y="1672208"/>
            <a:ext cx="8352159" cy="4925144"/>
          </a:xfrm>
        </p:spPr>
        <p:txBody>
          <a:bodyPr/>
          <a:lstStyle/>
          <a:p>
            <a:r>
              <a:rPr lang="en-GB" sz="2800"/>
              <a:t>Hume’s theory of belief defines it (at </a:t>
            </a:r>
            <a:r>
              <a:rPr lang="en-GB" sz="2800" i="1"/>
              <a:t>T</a:t>
            </a:r>
            <a:r>
              <a:rPr lang="en-GB" sz="2800"/>
              <a:t> 1.3.7.5) in terms of force and vivacity or “liveliness”, typically derived from an associated impression:</a:t>
            </a:r>
          </a:p>
          <a:p>
            <a:pPr marL="857250" lvl="2" indent="0">
              <a:spcBef>
                <a:spcPts val="1200"/>
              </a:spcBef>
              <a:buNone/>
            </a:pPr>
            <a:r>
              <a:rPr lang="en-GB" sz="2500"/>
              <a:t>“An opinion, therefore, or belief may be most accurately defin’ed, </a:t>
            </a:r>
            <a:r>
              <a:rPr lang="en-GB" sz="2500" cap="small"/>
              <a:t>A lively idea related to or associated with a present impression</a:t>
            </a:r>
            <a:r>
              <a:rPr lang="en-GB" sz="2500"/>
              <a:t>.”</a:t>
            </a:r>
            <a:endParaRPr lang="en-US" sz="2500"/>
          </a:p>
          <a:p>
            <a:pPr eaLnBrk="1" hangingPunct="1">
              <a:spcBef>
                <a:spcPts val="1200"/>
              </a:spcBef>
            </a:pPr>
            <a:r>
              <a:rPr lang="en-GB" sz="2800"/>
              <a:t>This liveliness is shared also by memories</a:t>
            </a:r>
            <a:br>
              <a:rPr lang="en-GB" sz="2800"/>
            </a:br>
            <a:r>
              <a:rPr lang="en-GB" sz="2800"/>
              <a:t>(</a:t>
            </a:r>
            <a:r>
              <a:rPr lang="en-GB" sz="2800" i="1"/>
              <a:t>T</a:t>
            </a:r>
            <a:r>
              <a:rPr lang="en-GB" sz="2800"/>
              <a:t> 1.1.3.1, 1.3.5.3 ff.) – “Thus it appears, that the </a:t>
            </a:r>
            <a:r>
              <a:rPr lang="en-GB" sz="2800" i="1"/>
              <a:t>belief</a:t>
            </a:r>
            <a:r>
              <a:rPr lang="en-GB" sz="2800"/>
              <a:t> or </a:t>
            </a:r>
            <a:r>
              <a:rPr lang="en-GB" sz="2800" i="1"/>
              <a:t>assent</a:t>
            </a:r>
            <a:r>
              <a:rPr lang="en-GB" sz="2800"/>
              <a:t>, which always attends the memory and senses, is nothing but the vivacity of those perceptions they present.</a:t>
            </a:r>
            <a:r>
              <a:rPr lang="en-GB" sz="2800" i="1"/>
              <a:t>”</a:t>
            </a:r>
            <a:r>
              <a:rPr lang="en-GB" sz="2800"/>
              <a:t> (</a:t>
            </a:r>
            <a:r>
              <a:rPr lang="en-GB" sz="2800" i="1"/>
              <a:t>T</a:t>
            </a:r>
            <a:r>
              <a:rPr lang="en-GB" sz="2800"/>
              <a:t> 1.3.5.7)</a:t>
            </a:r>
            <a:endParaRPr lang="en-GB" sz="2800" dirty="0"/>
          </a:p>
        </p:txBody>
      </p:sp>
    </p:spTree>
    <p:extLst>
      <p:ext uri="{BB962C8B-B14F-4D97-AF65-F5344CB8AC3E}">
        <p14:creationId xmlns:p14="http://schemas.microsoft.com/office/powerpoint/2010/main" val="1218047837"/>
      </p:ext>
    </p:extLst>
  </p:cSld>
  <p:clrMapOvr>
    <a:masterClrMapping/>
  </p:clrMapOvr>
  <p:transition spd="med">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7927-7460-0237-E6AC-0641D2014E35}"/>
              </a:ext>
            </a:extLst>
          </p:cNvPr>
          <p:cNvSpPr>
            <a:spLocks noGrp="1"/>
          </p:cNvSpPr>
          <p:nvPr>
            <p:ph type="title"/>
          </p:nvPr>
        </p:nvSpPr>
        <p:spPr>
          <a:xfrm>
            <a:off x="457200" y="128079"/>
            <a:ext cx="8229600" cy="816645"/>
          </a:xfrm>
        </p:spPr>
        <p:txBody>
          <a:bodyPr/>
          <a:lstStyle/>
          <a:p>
            <a:r>
              <a:rPr lang="en-GB"/>
              <a:t>Looking Ahead to Induction</a:t>
            </a:r>
          </a:p>
        </p:txBody>
      </p:sp>
      <p:sp>
        <p:nvSpPr>
          <p:cNvPr id="3" name="Content Placeholder 2">
            <a:extLst>
              <a:ext uri="{FF2B5EF4-FFF2-40B4-BE49-F238E27FC236}">
                <a16:creationId xmlns:a16="http://schemas.microsoft.com/office/drawing/2014/main" id="{9B3BC3AB-F536-408C-D174-74435879C61B}"/>
              </a:ext>
            </a:extLst>
          </p:cNvPr>
          <p:cNvSpPr>
            <a:spLocks noGrp="1"/>
          </p:cNvSpPr>
          <p:nvPr>
            <p:ph idx="1"/>
          </p:nvPr>
        </p:nvSpPr>
        <p:spPr>
          <a:xfrm>
            <a:off x="601216" y="1196752"/>
            <a:ext cx="8147248" cy="5292588"/>
          </a:xfrm>
        </p:spPr>
        <p:txBody>
          <a:bodyPr/>
          <a:lstStyle/>
          <a:p>
            <a:r>
              <a:rPr lang="en-GB" sz="2800"/>
              <a:t>Hume will later (in T 1.3.6-8) argue that whenever we draw an inference from observed to unobserved matters of fact (what we now call “induction”), we do this by </a:t>
            </a:r>
            <a:r>
              <a:rPr lang="en-GB" sz="2800" i="1"/>
              <a:t>custom</a:t>
            </a:r>
            <a:r>
              <a:rPr lang="en-GB" sz="2800"/>
              <a:t> or </a:t>
            </a:r>
            <a:r>
              <a:rPr lang="en-GB" sz="2800" i="1"/>
              <a:t>habit</a:t>
            </a:r>
            <a:r>
              <a:rPr lang="en-GB" sz="2800"/>
              <a:t>.</a:t>
            </a:r>
          </a:p>
          <a:p>
            <a:pPr>
              <a:spcBef>
                <a:spcPts val="1800"/>
              </a:spcBef>
            </a:pPr>
            <a:r>
              <a:rPr lang="en-GB" sz="2800"/>
              <a:t>For example, after seeing </a:t>
            </a:r>
            <a:r>
              <a:rPr lang="en-GB" sz="2800" i="1"/>
              <a:t>A</a:t>
            </a:r>
            <a:r>
              <a:rPr lang="en-GB" sz="2800"/>
              <a:t>’s repeatedly followed by </a:t>
            </a:r>
            <a:r>
              <a:rPr lang="en-GB" sz="2800" i="1"/>
              <a:t>B</a:t>
            </a:r>
            <a:r>
              <a:rPr lang="en-GB" sz="2800"/>
              <a:t>’s, our ideas of </a:t>
            </a:r>
            <a:r>
              <a:rPr lang="en-GB" sz="2800" i="1"/>
              <a:t>A</a:t>
            </a:r>
            <a:r>
              <a:rPr lang="en-GB" sz="2800"/>
              <a:t> and </a:t>
            </a:r>
            <a:r>
              <a:rPr lang="en-GB" sz="2800" i="1"/>
              <a:t>B</a:t>
            </a:r>
            <a:r>
              <a:rPr lang="en-GB" sz="2800"/>
              <a:t> become associated, and hence when we next see an </a:t>
            </a:r>
            <a:r>
              <a:rPr lang="en-GB" sz="2800" i="1"/>
              <a:t>A</a:t>
            </a:r>
            <a:r>
              <a:rPr lang="en-GB" sz="2800"/>
              <a:t>, we habitually expect a </a:t>
            </a:r>
            <a:r>
              <a:rPr lang="en-GB" sz="2800" i="1"/>
              <a:t>B</a:t>
            </a:r>
            <a:r>
              <a:rPr lang="en-GB" sz="2800"/>
              <a:t> to follow.</a:t>
            </a:r>
          </a:p>
          <a:p>
            <a:pPr>
              <a:spcBef>
                <a:spcPts val="1800"/>
              </a:spcBef>
            </a:pPr>
            <a:r>
              <a:rPr lang="en-GB" sz="2800" i="1"/>
              <a:t>The vivacity of the </a:t>
            </a:r>
            <a:r>
              <a:rPr lang="en-GB" sz="2800" i="1">
                <a:solidFill>
                  <a:srgbClr val="FF7C80"/>
                </a:solidFill>
              </a:rPr>
              <a:t>sense-impression</a:t>
            </a:r>
            <a:r>
              <a:rPr lang="en-GB" sz="2800" i="1"/>
              <a:t> of A is conveyed by association to enliven our </a:t>
            </a:r>
            <a:r>
              <a:rPr lang="en-GB" sz="2800" i="1">
                <a:solidFill>
                  <a:srgbClr val="FF7C80"/>
                </a:solidFill>
              </a:rPr>
              <a:t>idea</a:t>
            </a:r>
            <a:r>
              <a:rPr lang="en-GB" sz="2800" i="1"/>
              <a:t> of B, and we accordingly </a:t>
            </a:r>
            <a:r>
              <a:rPr lang="en-GB" sz="2800" i="1">
                <a:solidFill>
                  <a:srgbClr val="FF7C80"/>
                </a:solidFill>
              </a:rPr>
              <a:t>expect</a:t>
            </a:r>
            <a:r>
              <a:rPr lang="en-GB" sz="2800" i="1"/>
              <a:t> B to follow.</a:t>
            </a:r>
          </a:p>
        </p:txBody>
      </p:sp>
      <p:sp>
        <p:nvSpPr>
          <p:cNvPr id="4" name="Slide Number Placeholder 3">
            <a:extLst>
              <a:ext uri="{FF2B5EF4-FFF2-40B4-BE49-F238E27FC236}">
                <a16:creationId xmlns:a16="http://schemas.microsoft.com/office/drawing/2014/main" id="{3CDD206C-9751-2776-9009-E721DBE94285}"/>
              </a:ext>
            </a:extLst>
          </p:cNvPr>
          <p:cNvSpPr>
            <a:spLocks noGrp="1"/>
          </p:cNvSpPr>
          <p:nvPr>
            <p:ph type="sldNum" sz="quarter" idx="10"/>
          </p:nvPr>
        </p:nvSpPr>
        <p:spPr/>
        <p:txBody>
          <a:bodyPr/>
          <a:lstStyle/>
          <a:p>
            <a:fld id="{FFD1EE05-59BE-439B-B8B7-F61DC751609B}" type="slidenum">
              <a:rPr lang="en-US" smtClean="0"/>
              <a:pPr/>
              <a:t>51</a:t>
            </a:fld>
            <a:endParaRPr lang="en-US"/>
          </a:p>
        </p:txBody>
      </p:sp>
    </p:spTree>
    <p:extLst>
      <p:ext uri="{BB962C8B-B14F-4D97-AF65-F5344CB8AC3E}">
        <p14:creationId xmlns:p14="http://schemas.microsoft.com/office/powerpoint/2010/main" val="4084134223"/>
      </p:ext>
    </p:extLst>
  </p:cSld>
  <p:clrMapOvr>
    <a:masterClrMapping/>
  </p:clrMapOvr>
  <p:transition spd="med">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52</a:t>
            </a:fld>
            <a:endParaRPr lang="en-US"/>
          </a:p>
        </p:txBody>
      </p:sp>
      <p:sp>
        <p:nvSpPr>
          <p:cNvPr id="900098" name="Rectangle 2"/>
          <p:cNvSpPr>
            <a:spLocks noGrp="1" noChangeArrowheads="1"/>
          </p:cNvSpPr>
          <p:nvPr>
            <p:ph type="title"/>
          </p:nvPr>
        </p:nvSpPr>
        <p:spPr>
          <a:xfrm>
            <a:off x="457200" y="224644"/>
            <a:ext cx="8229600" cy="702915"/>
          </a:xfrm>
        </p:spPr>
        <p:txBody>
          <a:bodyPr/>
          <a:lstStyle/>
          <a:p>
            <a:pPr eaLnBrk="1" hangingPunct="1"/>
            <a:r>
              <a:rPr lang="en-GB"/>
              <a:t>A “Hydraulic” </a:t>
            </a:r>
            <a:r>
              <a:rPr lang="en-GB" dirty="0"/>
              <a:t>Theory of Belief</a:t>
            </a:r>
            <a:endParaRPr lang="en-US" dirty="0"/>
          </a:p>
        </p:txBody>
      </p:sp>
      <p:sp>
        <p:nvSpPr>
          <p:cNvPr id="900099" name="Rectangle 3"/>
          <p:cNvSpPr>
            <a:spLocks noGrp="1" noChangeArrowheads="1"/>
          </p:cNvSpPr>
          <p:nvPr>
            <p:ph type="body" idx="1"/>
          </p:nvPr>
        </p:nvSpPr>
        <p:spPr>
          <a:xfrm>
            <a:off x="485899" y="1340768"/>
            <a:ext cx="8226561" cy="5328320"/>
          </a:xfrm>
        </p:spPr>
        <p:txBody>
          <a:bodyPr/>
          <a:lstStyle/>
          <a:p>
            <a:pPr lvl="1" eaLnBrk="1" hangingPunct="1">
              <a:buFontTx/>
              <a:buNone/>
            </a:pPr>
            <a:r>
              <a:rPr lang="en-GB" sz="2400" dirty="0"/>
              <a:t>	</a:t>
            </a:r>
            <a:r>
              <a:rPr lang="en-GB" sz="2600" dirty="0"/>
              <a:t>“I </a:t>
            </a:r>
            <a:r>
              <a:rPr lang="en-GB" sz="2600" dirty="0" err="1"/>
              <a:t>wou’d</a:t>
            </a:r>
            <a:r>
              <a:rPr lang="en-GB" sz="2600" dirty="0"/>
              <a:t> willingly establish it as a general maxim in the science of human nature, </a:t>
            </a:r>
            <a:r>
              <a:rPr lang="en-GB" sz="2600" i="1" dirty="0"/>
              <a:t>that when any impression becomes present to us, it not only transports the mind to such ideas as are related to it, but likewise communicates to them a share of its force and vivacity</a:t>
            </a:r>
            <a:r>
              <a:rPr lang="en-GB" sz="2600" dirty="0"/>
              <a:t>.”  (</a:t>
            </a:r>
            <a:r>
              <a:rPr lang="en-GB" sz="2600" i="1" dirty="0"/>
              <a:t>T</a:t>
            </a:r>
            <a:r>
              <a:rPr lang="en-GB" sz="2600" dirty="0"/>
              <a:t> 1.3.8.2)</a:t>
            </a:r>
          </a:p>
          <a:p>
            <a:pPr eaLnBrk="1" hangingPunct="1">
              <a:spcBef>
                <a:spcPts val="2400"/>
              </a:spcBef>
            </a:pPr>
            <a:r>
              <a:rPr lang="en-GB" sz="2900" i="1"/>
              <a:t>T</a:t>
            </a:r>
            <a:r>
              <a:rPr lang="en-GB" sz="2900"/>
              <a:t> </a:t>
            </a:r>
            <a:r>
              <a:rPr lang="en-GB" sz="2900" dirty="0"/>
              <a:t>1.3.8 gives various “experiments” to </a:t>
            </a:r>
            <a:r>
              <a:rPr lang="en-GB" sz="2900"/>
              <a:t>illustrate how force and vivacity can be conveyed from impressions to their “associated ideas”, </a:t>
            </a:r>
            <a:r>
              <a:rPr lang="en-GB" sz="2900" dirty="0"/>
              <a:t>confirming this as a general phenomenon of human nature.</a:t>
            </a:r>
            <a:endParaRPr lang="en-US" sz="2900" dirty="0"/>
          </a:p>
        </p:txBody>
      </p:sp>
    </p:spTree>
    <p:extLst>
      <p:ext uri="{BB962C8B-B14F-4D97-AF65-F5344CB8AC3E}">
        <p14:creationId xmlns:p14="http://schemas.microsoft.com/office/powerpoint/2010/main" val="2573532606"/>
      </p:ext>
    </p:extLst>
  </p:cSld>
  <p:clrMapOvr>
    <a:masterClrMapping/>
  </p:clrMapOvr>
  <p:transition spd="med">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53</a:t>
            </a:fld>
            <a:endParaRPr lang="en-US"/>
          </a:p>
        </p:txBody>
      </p:sp>
      <p:sp>
        <p:nvSpPr>
          <p:cNvPr id="900098" name="Rectangle 2"/>
          <p:cNvSpPr>
            <a:spLocks noGrp="1" noChangeArrowheads="1"/>
          </p:cNvSpPr>
          <p:nvPr>
            <p:ph type="title"/>
          </p:nvPr>
        </p:nvSpPr>
        <p:spPr>
          <a:xfrm>
            <a:off x="251520" y="277813"/>
            <a:ext cx="8640960" cy="738919"/>
          </a:xfrm>
        </p:spPr>
        <p:txBody>
          <a:bodyPr/>
          <a:lstStyle/>
          <a:p>
            <a:pPr eaLnBrk="1" hangingPunct="1"/>
            <a:r>
              <a:rPr lang="en-GB" dirty="0"/>
              <a:t>A Hydraulic Theory of Probability</a:t>
            </a:r>
            <a:endParaRPr lang="en-US" dirty="0"/>
          </a:p>
        </p:txBody>
      </p:sp>
      <p:sp>
        <p:nvSpPr>
          <p:cNvPr id="900099" name="Rectangle 3"/>
          <p:cNvSpPr>
            <a:spLocks noGrp="1" noChangeArrowheads="1"/>
          </p:cNvSpPr>
          <p:nvPr>
            <p:ph type="body" idx="1"/>
          </p:nvPr>
        </p:nvSpPr>
        <p:spPr>
          <a:xfrm>
            <a:off x="269875" y="1340768"/>
            <a:ext cx="8478589" cy="5176900"/>
          </a:xfrm>
        </p:spPr>
        <p:txBody>
          <a:bodyPr/>
          <a:lstStyle/>
          <a:p>
            <a:pPr eaLnBrk="1" hangingPunct="1"/>
            <a:r>
              <a:rPr lang="en-GB" sz="2900" dirty="0"/>
              <a:t>Suppose </a:t>
            </a:r>
            <a:r>
              <a:rPr lang="en-GB" sz="2900"/>
              <a:t>I toss a six-sided die </a:t>
            </a:r>
            <a:r>
              <a:rPr lang="en-GB" sz="2900" dirty="0"/>
              <a:t>...</a:t>
            </a:r>
          </a:p>
          <a:p>
            <a:pPr marL="742950" lvl="2" indent="-342900">
              <a:spcBef>
                <a:spcPts val="1800"/>
              </a:spcBef>
              <a:buClr>
                <a:schemeClr val="hlink"/>
              </a:buClr>
              <a:buNone/>
            </a:pPr>
            <a:r>
              <a:rPr lang="en-GB" sz="2600" dirty="0"/>
              <a:t>	</a:t>
            </a:r>
            <a:r>
              <a:rPr lang="en-GB" sz="2500" dirty="0"/>
              <a:t>“When ... the thought is </a:t>
            </a:r>
            <a:r>
              <a:rPr lang="en-GB" sz="2500" dirty="0" err="1"/>
              <a:t>determin’d</a:t>
            </a:r>
            <a:r>
              <a:rPr lang="en-GB" sz="2500" dirty="0"/>
              <a:t> by the causes to consider the dye as falling and turning up one of its sides, the chances present all these sides as equal, and make us consider every one of them, one after another, as alike probable ...  The determination of the thought is common to all; but no more of its force falls to the share of any one, than what is suitable to its proportion with the rest.  </a:t>
            </a:r>
            <a:r>
              <a:rPr lang="en-GB" sz="2500" dirty="0" err="1"/>
              <a:t>’Tis</a:t>
            </a:r>
            <a:r>
              <a:rPr lang="en-GB" sz="2500" dirty="0"/>
              <a:t> after this manner the original impulse, and consequently the vivacity of thought, arising from the causes, is divided and split in pieces by the intermingled </a:t>
            </a:r>
            <a:r>
              <a:rPr lang="en-GB" sz="2500"/>
              <a:t>chances.”  </a:t>
            </a:r>
            <a:r>
              <a:rPr lang="en-GB" sz="2500" dirty="0"/>
              <a:t>(</a:t>
            </a:r>
            <a:r>
              <a:rPr lang="en-GB" sz="2500" i="1" dirty="0"/>
              <a:t>T</a:t>
            </a:r>
            <a:r>
              <a:rPr lang="en-GB" sz="2500" dirty="0"/>
              <a:t> 1.3.11.12)</a:t>
            </a:r>
          </a:p>
          <a:p>
            <a:pPr eaLnBrk="1" hangingPunct="1"/>
            <a:endParaRPr lang="en-US" sz="2900" dirty="0"/>
          </a:p>
        </p:txBody>
      </p:sp>
    </p:spTree>
    <p:extLst>
      <p:ext uri="{BB962C8B-B14F-4D97-AF65-F5344CB8AC3E}">
        <p14:creationId xmlns:p14="http://schemas.microsoft.com/office/powerpoint/2010/main" val="2955891389"/>
      </p:ext>
    </p:extLst>
  </p:cSld>
  <p:clrMapOvr>
    <a:masterClrMapping/>
  </p:clrMapOvr>
  <p:transition spd="med">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C3B0CA-761B-497A-8EA4-2E9B97C52505}" type="slidenum">
              <a:rPr lang="en-US"/>
              <a:pPr/>
              <a:t>54</a:t>
            </a:fld>
            <a:endParaRPr lang="en-US"/>
          </a:p>
        </p:txBody>
      </p:sp>
      <p:sp>
        <p:nvSpPr>
          <p:cNvPr id="852994" name="Rectangle 2"/>
          <p:cNvSpPr>
            <a:spLocks noGrp="1" noChangeArrowheads="1"/>
          </p:cNvSpPr>
          <p:nvPr>
            <p:ph type="title"/>
          </p:nvPr>
        </p:nvSpPr>
        <p:spPr>
          <a:xfrm>
            <a:off x="287524" y="44624"/>
            <a:ext cx="8605650" cy="936104"/>
          </a:xfrm>
        </p:spPr>
        <p:txBody>
          <a:bodyPr/>
          <a:lstStyle/>
          <a:p>
            <a:r>
              <a:rPr lang="en-GB"/>
              <a:t>Doubts about Force and Vivacity</a:t>
            </a:r>
            <a:endParaRPr lang="en-GB" dirty="0"/>
          </a:p>
        </p:txBody>
      </p:sp>
      <p:sp>
        <p:nvSpPr>
          <p:cNvPr id="852995" name="Rectangle 3"/>
          <p:cNvSpPr>
            <a:spLocks noGrp="1" noChangeArrowheads="1"/>
          </p:cNvSpPr>
          <p:nvPr>
            <p:ph type="body" idx="1"/>
          </p:nvPr>
        </p:nvSpPr>
        <p:spPr>
          <a:xfrm>
            <a:off x="574861" y="1124744"/>
            <a:ext cx="8317619" cy="5507831"/>
          </a:xfrm>
        </p:spPr>
        <p:txBody>
          <a:bodyPr/>
          <a:lstStyle/>
          <a:p>
            <a:r>
              <a:rPr lang="en-GB" sz="2800"/>
              <a:t>Hume seems to recognise that relying on “force and vivacity” to distinguish impressions from ideas is problematic:</a:t>
            </a:r>
            <a:endParaRPr lang="en-GB" sz="2800" dirty="0"/>
          </a:p>
          <a:p>
            <a:pPr lvl="1">
              <a:spcBef>
                <a:spcPts val="1200"/>
              </a:spcBef>
              <a:buFontTx/>
              <a:buNone/>
            </a:pPr>
            <a:r>
              <a:rPr lang="en-GB" sz="2600" dirty="0"/>
              <a:t>	</a:t>
            </a:r>
            <a:r>
              <a:rPr lang="en-GB" sz="2500" dirty="0"/>
              <a:t>“in sleep, in a fever, in madness, or in any very violent emotions of soul, our ideas may approach to our impressions:  [And] it sometimes happens, that our impressions are so faint and low, that we cannot distinguish them from our ideas.”  (</a:t>
            </a:r>
            <a:r>
              <a:rPr lang="en-GB" sz="2500" i="1" dirty="0"/>
              <a:t>T</a:t>
            </a:r>
            <a:r>
              <a:rPr lang="en-GB" sz="2500" dirty="0"/>
              <a:t> 1.1.1.1)</a:t>
            </a:r>
          </a:p>
          <a:p>
            <a:pPr>
              <a:spcBef>
                <a:spcPts val="1800"/>
              </a:spcBef>
            </a:pPr>
            <a:r>
              <a:rPr lang="en-GB" sz="2800" dirty="0"/>
              <a:t>Compare, for example, dreaming of an attack of spiders, with watching paint </a:t>
            </a:r>
            <a:r>
              <a:rPr lang="en-GB" sz="2800"/>
              <a:t>dry!  (But note that a feeling of </a:t>
            </a:r>
            <a:r>
              <a:rPr lang="en-GB" sz="2800" i="1"/>
              <a:t>fear</a:t>
            </a:r>
            <a:r>
              <a:rPr lang="en-GB" sz="2800"/>
              <a:t> would be a </a:t>
            </a:r>
            <a:r>
              <a:rPr lang="en-GB" sz="2800" i="1"/>
              <a:t>reflective impression</a:t>
            </a:r>
            <a:r>
              <a:rPr lang="en-GB" sz="2800"/>
              <a:t>, quite separate from the imagined visual ideas.)</a:t>
            </a:r>
            <a:endParaRPr lang="en-GB" sz="2800" dirty="0"/>
          </a:p>
        </p:txBody>
      </p:sp>
    </p:spTree>
    <p:extLst>
      <p:ext uri="{BB962C8B-B14F-4D97-AF65-F5344CB8AC3E}">
        <p14:creationId xmlns:p14="http://schemas.microsoft.com/office/powerpoint/2010/main" val="1344191091"/>
      </p:ext>
    </p:extLst>
  </p:cSld>
  <p:clrMapOvr>
    <a:masterClrMapping/>
  </p:clrMapOvr>
  <p:transition spd="med">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7B15A40-0D85-4592-8246-594F1B2E3787}" type="slidenum">
              <a:rPr lang="en-US"/>
              <a:pPr/>
              <a:t>55</a:t>
            </a:fld>
            <a:endParaRPr lang="en-US"/>
          </a:p>
        </p:txBody>
      </p:sp>
      <p:sp>
        <p:nvSpPr>
          <p:cNvPr id="898051" name="Rectangle 3"/>
          <p:cNvSpPr>
            <a:spLocks noGrp="1" noChangeArrowheads="1"/>
          </p:cNvSpPr>
          <p:nvPr>
            <p:ph type="body" idx="1"/>
          </p:nvPr>
        </p:nvSpPr>
        <p:spPr>
          <a:xfrm>
            <a:off x="251520" y="368660"/>
            <a:ext cx="8566249" cy="6228692"/>
          </a:xfrm>
        </p:spPr>
        <p:txBody>
          <a:bodyPr/>
          <a:lstStyle/>
          <a:p>
            <a:pPr eaLnBrk="1" hangingPunct="1"/>
            <a:r>
              <a:rPr lang="en-GB" sz="3000"/>
              <a:t>There are also other difficulties:</a:t>
            </a:r>
            <a:endParaRPr lang="en-GB" sz="3000" dirty="0"/>
          </a:p>
          <a:p>
            <a:pPr lvl="1" eaLnBrk="1" hangingPunct="1">
              <a:spcBef>
                <a:spcPts val="1200"/>
              </a:spcBef>
            </a:pPr>
            <a:r>
              <a:rPr lang="en-GB" sz="2600" dirty="0"/>
              <a:t>A fictional story </a:t>
            </a:r>
            <a:r>
              <a:rPr lang="en-GB" sz="2600"/>
              <a:t>can far be more “vivacious”, at least superficially, </a:t>
            </a:r>
            <a:r>
              <a:rPr lang="en-GB" sz="2600" dirty="0"/>
              <a:t>than a dull </a:t>
            </a:r>
            <a:r>
              <a:rPr lang="en-GB" sz="2600"/>
              <a:t>historical account (perhaps Hume realised this at </a:t>
            </a:r>
            <a:r>
              <a:rPr lang="en-GB" sz="2600" i="1"/>
              <a:t>T</a:t>
            </a:r>
            <a:r>
              <a:rPr lang="en-GB" sz="2600"/>
              <a:t> 1.3.10.10, added in 1740?).</a:t>
            </a:r>
            <a:endParaRPr lang="en-GB" sz="2600" dirty="0"/>
          </a:p>
          <a:p>
            <a:pPr lvl="1" eaLnBrk="1" hangingPunct="1">
              <a:spcBef>
                <a:spcPts val="1200"/>
              </a:spcBef>
            </a:pPr>
            <a:r>
              <a:rPr lang="en-GB" sz="2600"/>
              <a:t>Is a change in “</a:t>
            </a:r>
            <a:r>
              <a:rPr lang="en-GB" sz="2600" dirty="0"/>
              <a:t>f</a:t>
            </a:r>
            <a:r>
              <a:rPr lang="en-GB" sz="2600"/>
              <a:t>orce </a:t>
            </a:r>
            <a:r>
              <a:rPr lang="en-GB" sz="2600" dirty="0"/>
              <a:t>and </a:t>
            </a:r>
            <a:r>
              <a:rPr lang="en-GB" sz="2600"/>
              <a:t>vivacity” really consistent with preserving the same idea?  Suppose our </a:t>
            </a:r>
            <a:r>
              <a:rPr lang="en-GB" sz="2600" i="1"/>
              <a:t>idea</a:t>
            </a:r>
            <a:r>
              <a:rPr lang="en-GB" sz="2600"/>
              <a:t> of a </a:t>
            </a:r>
            <a:r>
              <a:rPr lang="en-GB" sz="2600" i="1"/>
              <a:t>dull</a:t>
            </a:r>
            <a:r>
              <a:rPr lang="en-GB" sz="2600"/>
              <a:t> red door acquires more vivacity: couldn’t that become the </a:t>
            </a:r>
            <a:r>
              <a:rPr lang="en-GB" sz="2600" i="1"/>
              <a:t>idea</a:t>
            </a:r>
            <a:r>
              <a:rPr lang="en-GB" sz="2600"/>
              <a:t> of a </a:t>
            </a:r>
            <a:r>
              <a:rPr lang="en-GB" sz="2600" i="1"/>
              <a:t>bright</a:t>
            </a:r>
            <a:r>
              <a:rPr lang="en-GB" sz="2600"/>
              <a:t> red door, rather than </a:t>
            </a:r>
            <a:r>
              <a:rPr lang="en-GB" sz="2600" i="1"/>
              <a:t>belief</a:t>
            </a:r>
            <a:r>
              <a:rPr lang="en-GB" sz="2600"/>
              <a:t> in a dull red door?  How can we distinguish between these two outcomes?</a:t>
            </a:r>
          </a:p>
          <a:p>
            <a:pPr lvl="1" eaLnBrk="1" hangingPunct="1">
              <a:spcBef>
                <a:spcPts val="1200"/>
              </a:spcBef>
            </a:pPr>
            <a:r>
              <a:rPr lang="en-GB" sz="2600"/>
              <a:t>Coming to believe something looks more like a change of our </a:t>
            </a:r>
            <a:r>
              <a:rPr lang="en-GB" sz="2600" i="1"/>
              <a:t>attitude</a:t>
            </a:r>
            <a:r>
              <a:rPr lang="en-GB" sz="2600"/>
              <a:t> to an idea than like a change in the “force and vivacity” of the idea itself (recall the concern expressed in Lecture 1,  20).</a:t>
            </a:r>
            <a:endParaRPr lang="en-US" sz="2600" dirty="0"/>
          </a:p>
        </p:txBody>
      </p:sp>
    </p:spTree>
    <p:extLst>
      <p:ext uri="{BB962C8B-B14F-4D97-AF65-F5344CB8AC3E}">
        <p14:creationId xmlns:p14="http://schemas.microsoft.com/office/powerpoint/2010/main" val="231817074"/>
      </p:ext>
    </p:extLst>
  </p:cSld>
  <p:clrMapOvr>
    <a:masterClrMapping/>
  </p:clrMapOvr>
  <p:transition spd="med">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DB721-B6C5-3002-521C-076D4D9F5C3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86AAF-84D8-744C-5CAB-5A2BFA3057D4}"/>
              </a:ext>
            </a:extLst>
          </p:cNvPr>
          <p:cNvSpPr>
            <a:spLocks noGrp="1"/>
          </p:cNvSpPr>
          <p:nvPr>
            <p:ph idx="1"/>
          </p:nvPr>
        </p:nvSpPr>
        <p:spPr>
          <a:xfrm>
            <a:off x="251520" y="296652"/>
            <a:ext cx="8568952" cy="6408712"/>
          </a:xfrm>
        </p:spPr>
        <p:txBody>
          <a:bodyPr/>
          <a:lstStyle/>
          <a:p>
            <a:r>
              <a:rPr lang="en-US" sz="2600"/>
              <a:t>These objections tend to assume a straightforwardly </a:t>
            </a:r>
            <a:r>
              <a:rPr lang="en-US" sz="2600" i="1"/>
              <a:t>phenomenological</a:t>
            </a:r>
            <a:r>
              <a:rPr lang="en-US" sz="2600"/>
              <a:t> interpretation of “force and vivacity”:</a:t>
            </a:r>
          </a:p>
          <a:p>
            <a:pPr lvl="1">
              <a:spcBef>
                <a:spcPts val="1200"/>
              </a:spcBef>
            </a:pPr>
            <a:r>
              <a:rPr lang="en-GB" sz="2200" i="1" u="sng"/>
              <a:t>Phenomenological vivacity or liveliness</a:t>
            </a:r>
            <a:r>
              <a:rPr lang="en-GB" sz="2200"/>
              <a:t> (e.g. Stroud, 1977)</a:t>
            </a:r>
          </a:p>
          <a:p>
            <a:pPr marL="914400" lvl="2" indent="0">
              <a:buNone/>
            </a:pPr>
            <a:r>
              <a:rPr lang="en-GB" sz="2100"/>
              <a:t>“</a:t>
            </a:r>
            <a:r>
              <a:rPr lang="en-US" sz="2100"/>
              <a:t>The difference betwixt these consists in the degrees of force and liveliness, with which they strike upon the mind, and make their way into our thought or consciousness.”  (</a:t>
            </a:r>
            <a:r>
              <a:rPr lang="en-US" sz="2100" i="1"/>
              <a:t>T</a:t>
            </a:r>
            <a:r>
              <a:rPr lang="en-US" sz="2100"/>
              <a:t> 1.1.1.1)</a:t>
            </a:r>
            <a:endParaRPr lang="en-GB" sz="2100"/>
          </a:p>
          <a:p>
            <a:pPr>
              <a:spcBef>
                <a:spcPts val="1800"/>
              </a:spcBef>
            </a:pPr>
            <a:r>
              <a:rPr lang="en-US" sz="2700"/>
              <a:t>But in defending Hume, scholars have advocated other interpretations of the difference between impressions and ideas, most notably:</a:t>
            </a:r>
          </a:p>
          <a:p>
            <a:pPr lvl="1">
              <a:spcBef>
                <a:spcPts val="1200"/>
              </a:spcBef>
            </a:pPr>
            <a:r>
              <a:rPr lang="en-GB" sz="2200" i="1" u="sng"/>
              <a:t>Functional or causal force</a:t>
            </a:r>
            <a:r>
              <a:rPr lang="en-GB" sz="2200"/>
              <a:t> (e.g. Everson, 1988)</a:t>
            </a:r>
          </a:p>
          <a:p>
            <a:pPr marL="914400" lvl="2" indent="0">
              <a:buNone/>
            </a:pPr>
            <a:r>
              <a:rPr lang="en-GB" sz="2100"/>
              <a:t>“</a:t>
            </a:r>
            <a:r>
              <a:rPr lang="en-US" sz="2100"/>
              <a:t>this different feeling I [call] a superior </a:t>
            </a:r>
            <a:r>
              <a:rPr lang="en-US" sz="2100" i="1"/>
              <a:t>force</a:t>
            </a:r>
            <a:r>
              <a:rPr lang="en-US" sz="2100"/>
              <a:t>, or </a:t>
            </a:r>
            <a:r>
              <a:rPr lang="en-US" sz="2100" i="1"/>
              <a:t>vivacity</a:t>
            </a:r>
            <a:r>
              <a:rPr lang="en-US" sz="2100"/>
              <a:t>, or </a:t>
            </a:r>
            <a:r>
              <a:rPr lang="en-US" sz="2100" i="1"/>
              <a:t>solidity</a:t>
            </a:r>
            <a:r>
              <a:rPr lang="en-US" sz="2100"/>
              <a:t>, or </a:t>
            </a:r>
            <a:r>
              <a:rPr lang="en-US" sz="2100" i="1"/>
              <a:t>firmness</a:t>
            </a:r>
            <a:r>
              <a:rPr lang="en-US" sz="2100"/>
              <a:t>, or </a:t>
            </a:r>
            <a:r>
              <a:rPr lang="en-US" sz="2100" i="1"/>
              <a:t>steadiness</a:t>
            </a:r>
            <a:r>
              <a:rPr lang="en-US" sz="2100"/>
              <a:t>.  This variety of terms … is intended only to express that act of the mind, which renders realities more present to us than fictions, causes them to weigh more in the thought, and gives them a superior influence on the passions and imagination.”  (</a:t>
            </a:r>
            <a:r>
              <a:rPr lang="en-US" sz="2100" i="1"/>
              <a:t>T</a:t>
            </a:r>
            <a:r>
              <a:rPr lang="en-US" sz="2100"/>
              <a:t> 1.3.7.7, cf. </a:t>
            </a:r>
            <a:r>
              <a:rPr lang="en-US" sz="2100" i="1"/>
              <a:t>E</a:t>
            </a:r>
            <a:r>
              <a:rPr lang="en-US" sz="2100"/>
              <a:t> 5.12)</a:t>
            </a:r>
            <a:endParaRPr lang="en-GB" sz="2100"/>
          </a:p>
        </p:txBody>
      </p:sp>
      <p:sp>
        <p:nvSpPr>
          <p:cNvPr id="4" name="Slide Number Placeholder 3">
            <a:extLst>
              <a:ext uri="{FF2B5EF4-FFF2-40B4-BE49-F238E27FC236}">
                <a16:creationId xmlns:a16="http://schemas.microsoft.com/office/drawing/2014/main" id="{A851F806-ACA5-D0D8-0279-1DAACC129CF5}"/>
              </a:ext>
            </a:extLst>
          </p:cNvPr>
          <p:cNvSpPr>
            <a:spLocks noGrp="1"/>
          </p:cNvSpPr>
          <p:nvPr>
            <p:ph type="sldNum" sz="quarter" idx="10"/>
          </p:nvPr>
        </p:nvSpPr>
        <p:spPr/>
        <p:txBody>
          <a:bodyPr/>
          <a:lstStyle/>
          <a:p>
            <a:fld id="{FFD1EE05-59BE-439B-B8B7-F61DC751609B}" type="slidenum">
              <a:rPr lang="en-US" smtClean="0"/>
              <a:pPr/>
              <a:t>56</a:t>
            </a:fld>
            <a:endParaRPr lang="en-US"/>
          </a:p>
        </p:txBody>
      </p:sp>
    </p:spTree>
    <p:extLst>
      <p:ext uri="{BB962C8B-B14F-4D97-AF65-F5344CB8AC3E}">
        <p14:creationId xmlns:p14="http://schemas.microsoft.com/office/powerpoint/2010/main" val="1936060012"/>
      </p:ext>
    </p:extLst>
  </p:cSld>
  <p:clrMapOvr>
    <a:masterClrMapping/>
  </p:clrMapOvr>
  <p:transition spd="med">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7D0B3-D3DD-477C-60BE-BC1125DA4B2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3BA0A8-A159-1C41-506F-9E5745AD4414}"/>
              </a:ext>
            </a:extLst>
          </p:cNvPr>
          <p:cNvSpPr>
            <a:spLocks noGrp="1"/>
          </p:cNvSpPr>
          <p:nvPr>
            <p:ph idx="1"/>
          </p:nvPr>
        </p:nvSpPr>
        <p:spPr>
          <a:xfrm>
            <a:off x="287524" y="476672"/>
            <a:ext cx="8568952" cy="6228692"/>
          </a:xfrm>
        </p:spPr>
        <p:txBody>
          <a:bodyPr/>
          <a:lstStyle/>
          <a:p>
            <a:pPr lvl="1">
              <a:spcBef>
                <a:spcPts val="1200"/>
              </a:spcBef>
            </a:pPr>
            <a:r>
              <a:rPr lang="en-GB" sz="2200" i="1" u="sng"/>
              <a:t>Causal priority</a:t>
            </a:r>
            <a:r>
              <a:rPr lang="en-GB" sz="2200"/>
              <a:t> (e.g. Landy, 2006)</a:t>
            </a:r>
          </a:p>
          <a:p>
            <a:pPr marL="914400" lvl="2" indent="0">
              <a:buNone/>
            </a:pPr>
            <a:r>
              <a:rPr lang="en-GB" sz="2100"/>
              <a:t>“</a:t>
            </a:r>
            <a:r>
              <a:rPr lang="en-US" sz="2100"/>
              <a:t>Those perceptions, which enter with most force and violence, we may name </a:t>
            </a:r>
            <a:r>
              <a:rPr lang="en-US" sz="2100" i="1"/>
              <a:t>impressions</a:t>
            </a:r>
            <a:r>
              <a:rPr lang="en-US" sz="2100"/>
              <a:t>; and under this name I comprehend all our sensations, passions and emotions, as they make their first appearance in the soul.  By </a:t>
            </a:r>
            <a:r>
              <a:rPr lang="en-US" sz="2100" i="1"/>
              <a:t>ideas</a:t>
            </a:r>
            <a:r>
              <a:rPr lang="en-US" sz="2100"/>
              <a:t> I mean the faint images of these in thinking and reasoning; …”  (</a:t>
            </a:r>
            <a:r>
              <a:rPr lang="en-US" sz="2100" i="1"/>
              <a:t>T</a:t>
            </a:r>
            <a:r>
              <a:rPr lang="en-US" sz="2100"/>
              <a:t> 1.1.1.1)</a:t>
            </a:r>
            <a:endParaRPr lang="en-GB" sz="2100"/>
          </a:p>
          <a:p>
            <a:pPr lvl="1">
              <a:spcBef>
                <a:spcPts val="1200"/>
              </a:spcBef>
            </a:pPr>
            <a:r>
              <a:rPr lang="en-GB" sz="2200" i="1" u="sng"/>
              <a:t>Feeling and thinking</a:t>
            </a:r>
            <a:endParaRPr lang="en-GB" sz="2200"/>
          </a:p>
          <a:p>
            <a:pPr marL="914400" lvl="2" indent="0">
              <a:buNone/>
            </a:pPr>
            <a:r>
              <a:rPr lang="en-GB" sz="2100"/>
              <a:t>“</a:t>
            </a:r>
            <a:r>
              <a:rPr lang="en-US" sz="2100"/>
              <a:t>I believe it will not be very necessary to employ many words in explaining this distinction. Every one of himself will readily per-ceive the difference betwixt feeling and thinking.”  (</a:t>
            </a:r>
            <a:r>
              <a:rPr lang="en-US" sz="2100" i="1"/>
              <a:t>T</a:t>
            </a:r>
            <a:r>
              <a:rPr lang="en-US" sz="2100"/>
              <a:t> 1.1.1.1)</a:t>
            </a:r>
          </a:p>
          <a:p>
            <a:pPr marL="914400" lvl="2" indent="0">
              <a:spcBef>
                <a:spcPts val="1200"/>
              </a:spcBef>
              <a:buNone/>
            </a:pPr>
            <a:r>
              <a:rPr lang="en-US" sz="2100"/>
              <a:t>“there is a considerable difference between the perceptions of the mind, when a man feels the pain of excessive heat, or the pleasure of moderate warmth, and when he afterwards recalls to his memory this sensation, or anticipates it by his imagination.  These faculties may mimic or copy the perceptions of the senses; but they never can entirely reach the force and vivacity of the original sentiment.”  (</a:t>
            </a:r>
            <a:r>
              <a:rPr lang="en-US" sz="2100" i="1"/>
              <a:t>E</a:t>
            </a:r>
            <a:r>
              <a:rPr lang="en-US" sz="2100"/>
              <a:t> 2.1)</a:t>
            </a:r>
            <a:endParaRPr lang="en-GB" sz="2100"/>
          </a:p>
        </p:txBody>
      </p:sp>
      <p:sp>
        <p:nvSpPr>
          <p:cNvPr id="4" name="Slide Number Placeholder 3">
            <a:extLst>
              <a:ext uri="{FF2B5EF4-FFF2-40B4-BE49-F238E27FC236}">
                <a16:creationId xmlns:a16="http://schemas.microsoft.com/office/drawing/2014/main" id="{B35AF30F-B9D0-A409-EDC6-F5E64A16D6C7}"/>
              </a:ext>
            </a:extLst>
          </p:cNvPr>
          <p:cNvSpPr>
            <a:spLocks noGrp="1"/>
          </p:cNvSpPr>
          <p:nvPr>
            <p:ph type="sldNum" sz="quarter" idx="10"/>
          </p:nvPr>
        </p:nvSpPr>
        <p:spPr/>
        <p:txBody>
          <a:bodyPr/>
          <a:lstStyle/>
          <a:p>
            <a:fld id="{FFD1EE05-59BE-439B-B8B7-F61DC751609B}" type="slidenum">
              <a:rPr lang="en-US" smtClean="0"/>
              <a:pPr/>
              <a:t>57</a:t>
            </a:fld>
            <a:endParaRPr lang="en-US"/>
          </a:p>
        </p:txBody>
      </p:sp>
    </p:spTree>
    <p:extLst>
      <p:ext uri="{BB962C8B-B14F-4D97-AF65-F5344CB8AC3E}">
        <p14:creationId xmlns:p14="http://schemas.microsoft.com/office/powerpoint/2010/main" val="3969938954"/>
      </p:ext>
    </p:extLst>
  </p:cSld>
  <p:clrMapOvr>
    <a:masterClrMapping/>
  </p:clrMapOvr>
  <p:transition spd="med">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EBD6-1061-4EBC-8EB2-C8D435C991BC}"/>
              </a:ext>
            </a:extLst>
          </p:cNvPr>
          <p:cNvSpPr>
            <a:spLocks noGrp="1"/>
          </p:cNvSpPr>
          <p:nvPr>
            <p:ph type="title"/>
          </p:nvPr>
        </p:nvSpPr>
        <p:spPr>
          <a:xfrm>
            <a:off x="457200" y="224644"/>
            <a:ext cx="8229600" cy="774923"/>
          </a:xfrm>
        </p:spPr>
        <p:txBody>
          <a:bodyPr/>
          <a:lstStyle/>
          <a:p>
            <a:r>
              <a:rPr lang="en-US" sz="4000"/>
              <a:t>“Force” as Functional?</a:t>
            </a:r>
            <a:endParaRPr lang="en-GB" sz="4000"/>
          </a:p>
        </p:txBody>
      </p:sp>
      <p:sp>
        <p:nvSpPr>
          <p:cNvPr id="3" name="Content Placeholder 2">
            <a:extLst>
              <a:ext uri="{FF2B5EF4-FFF2-40B4-BE49-F238E27FC236}">
                <a16:creationId xmlns:a16="http://schemas.microsoft.com/office/drawing/2014/main" id="{CBD18B35-B243-49D8-BA27-72D4AF7F0F11}"/>
              </a:ext>
            </a:extLst>
          </p:cNvPr>
          <p:cNvSpPr>
            <a:spLocks noGrp="1"/>
          </p:cNvSpPr>
          <p:nvPr>
            <p:ph idx="1"/>
          </p:nvPr>
        </p:nvSpPr>
        <p:spPr>
          <a:xfrm>
            <a:off x="683568" y="1124744"/>
            <a:ext cx="8136904" cy="5580620"/>
          </a:xfrm>
        </p:spPr>
        <p:txBody>
          <a:bodyPr/>
          <a:lstStyle/>
          <a:p>
            <a:r>
              <a:rPr lang="en-US" sz="2600"/>
              <a:t>Functional interpretations are popular with inter-preters who see Hume’s epistemology as largely </a:t>
            </a:r>
            <a:r>
              <a:rPr lang="en-US" sz="2600" i="1"/>
              <a:t>externalist</a:t>
            </a:r>
            <a:r>
              <a:rPr lang="en-US" sz="2600"/>
              <a:t>.  For example, Loeb claims that Humean “beliefs are </a:t>
            </a:r>
            <a:r>
              <a:rPr lang="en-US" sz="2600" i="1"/>
              <a:t>steady dispositions</a:t>
            </a:r>
            <a:r>
              <a:rPr lang="en-US" sz="2600"/>
              <a:t>” (2002, p. 65).</a:t>
            </a:r>
          </a:p>
          <a:p>
            <a:pPr>
              <a:spcBef>
                <a:spcPts val="1200"/>
              </a:spcBef>
            </a:pPr>
            <a:r>
              <a:rPr lang="en-US" sz="2600"/>
              <a:t>Marušić (2010) argues strongly on the other side, citing Hume’s emphasis on </a:t>
            </a:r>
            <a:r>
              <a:rPr lang="en-US" sz="2600" i="1"/>
              <a:t>feeling </a:t>
            </a:r>
            <a:r>
              <a:rPr lang="en-US" sz="2600"/>
              <a:t>as </a:t>
            </a:r>
            <a:r>
              <a:rPr lang="en-US" sz="2600" i="1"/>
              <a:t>causally</a:t>
            </a:r>
            <a:r>
              <a:rPr lang="en-US" sz="2600"/>
              <a:t> key to the functional difference between belief and mere conception (e.g. in paragraphs 7-9 of the </a:t>
            </a:r>
            <a:r>
              <a:rPr lang="en-US" sz="2600" i="1"/>
              <a:t>Appendix</a:t>
            </a:r>
            <a:r>
              <a:rPr lang="en-US" sz="2600"/>
              <a:t> to the </a:t>
            </a:r>
            <a:r>
              <a:rPr lang="en-US" sz="2600" i="1"/>
              <a:t>Treatise</a:t>
            </a:r>
            <a:r>
              <a:rPr lang="en-US" sz="2600"/>
              <a:t>).  If this is right, then it looks as though the difference in “feeling” is fundamental to the distinction, and the </a:t>
            </a:r>
            <a:r>
              <a:rPr lang="en-US" sz="2600" i="1"/>
              <a:t>functional</a:t>
            </a:r>
            <a:r>
              <a:rPr lang="en-US" sz="2600"/>
              <a:t> difference cannot be its ground, because on Hume’s principles, a cause is always distinct from its effect.</a:t>
            </a:r>
            <a:endParaRPr lang="en-GB" sz="2600"/>
          </a:p>
        </p:txBody>
      </p:sp>
      <p:sp>
        <p:nvSpPr>
          <p:cNvPr id="4" name="Slide Number Placeholder 3">
            <a:extLst>
              <a:ext uri="{FF2B5EF4-FFF2-40B4-BE49-F238E27FC236}">
                <a16:creationId xmlns:a16="http://schemas.microsoft.com/office/drawing/2014/main" id="{E87DAECE-F521-41FA-BA5C-C677EDE9A34C}"/>
              </a:ext>
            </a:extLst>
          </p:cNvPr>
          <p:cNvSpPr>
            <a:spLocks noGrp="1"/>
          </p:cNvSpPr>
          <p:nvPr>
            <p:ph type="sldNum" sz="quarter" idx="10"/>
          </p:nvPr>
        </p:nvSpPr>
        <p:spPr/>
        <p:txBody>
          <a:bodyPr/>
          <a:lstStyle/>
          <a:p>
            <a:fld id="{FFD1EE05-59BE-439B-B8B7-F61DC751609B}" type="slidenum">
              <a:rPr lang="en-US" smtClean="0"/>
              <a:pPr/>
              <a:t>58</a:t>
            </a:fld>
            <a:endParaRPr lang="en-US"/>
          </a:p>
        </p:txBody>
      </p:sp>
    </p:spTree>
    <p:extLst>
      <p:ext uri="{BB962C8B-B14F-4D97-AF65-F5344CB8AC3E}">
        <p14:creationId xmlns:p14="http://schemas.microsoft.com/office/powerpoint/2010/main" val="1956682262"/>
      </p:ext>
    </p:extLst>
  </p:cSld>
  <p:clrMapOvr>
    <a:masterClrMapping/>
  </p:clrMapOvr>
  <p:transition spd="med">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C8ACC-039B-64DB-6EC9-EE13AD74DDBD}"/>
              </a:ext>
            </a:extLst>
          </p:cNvPr>
          <p:cNvSpPr>
            <a:spLocks noGrp="1"/>
          </p:cNvSpPr>
          <p:nvPr>
            <p:ph idx="1"/>
          </p:nvPr>
        </p:nvSpPr>
        <p:spPr>
          <a:xfrm>
            <a:off x="1079612" y="224644"/>
            <a:ext cx="7607188" cy="6156684"/>
          </a:xfrm>
        </p:spPr>
        <p:txBody>
          <a:bodyPr/>
          <a:lstStyle/>
          <a:p>
            <a:pPr marL="0" indent="0">
              <a:buNone/>
            </a:pPr>
            <a:r>
              <a:rPr lang="en-US" sz="2300"/>
              <a:t>“The </a:t>
            </a:r>
            <a:r>
              <a:rPr lang="en-US" sz="2300" i="1"/>
              <a:t>effects</a:t>
            </a:r>
            <a:r>
              <a:rPr lang="en-US" sz="2300"/>
              <a:t> of belief, in influencing the passions and imagination, can all be explain’d from the firm conception; and [we need no] recourse to any other principle.  These arguments, with [others from the </a:t>
            </a:r>
            <a:r>
              <a:rPr lang="en-US" sz="2300" i="1"/>
              <a:t>Treatise</a:t>
            </a:r>
            <a:r>
              <a:rPr lang="en-US" sz="2300"/>
              <a:t>] … sufficiently prove, that belief only modifies the idea or conception; and renders it different to the feeling, …”  (</a:t>
            </a:r>
            <a:r>
              <a:rPr lang="en-US" sz="2300" i="1"/>
              <a:t>T App</a:t>
            </a:r>
            <a:r>
              <a:rPr lang="en-US" sz="2300"/>
              <a:t> 7)</a:t>
            </a:r>
          </a:p>
          <a:p>
            <a:pPr marL="0" indent="0">
              <a:spcBef>
                <a:spcPts val="1200"/>
              </a:spcBef>
              <a:buNone/>
            </a:pPr>
            <a:r>
              <a:rPr lang="en-US" sz="2300"/>
              <a:t>“[There are] two questions of importance, …  </a:t>
            </a:r>
            <a:r>
              <a:rPr lang="en-US" sz="2300" i="1"/>
              <a:t>Whether there be any thing to distinguish belief from the simple conception beside the feeling or sentiment?</a:t>
            </a:r>
            <a:r>
              <a:rPr lang="en-US" sz="2300"/>
              <a:t> And, </a:t>
            </a:r>
            <a:r>
              <a:rPr lang="en-US" sz="2300" i="1"/>
              <a:t>Whether this feeling be any thing but a firmer conception, or a faster hold, that we take of the object?</a:t>
            </a:r>
            <a:r>
              <a:rPr lang="en-US" sz="2300"/>
              <a:t>”  (</a:t>
            </a:r>
            <a:r>
              <a:rPr lang="en-US" sz="2300" i="1"/>
              <a:t>T App</a:t>
            </a:r>
            <a:r>
              <a:rPr lang="en-US" sz="2300"/>
              <a:t> 8)</a:t>
            </a:r>
          </a:p>
          <a:p>
            <a:pPr marL="0" indent="0">
              <a:spcBef>
                <a:spcPts val="1200"/>
              </a:spcBef>
              <a:buNone/>
            </a:pPr>
            <a:r>
              <a:rPr lang="en-US" sz="2300"/>
              <a:t>“The transition from a present impression, always enlivens and strengthens any idea.  When any object is presented, the idea of its usual attendant immediately strikes us, as something real and solid.  ’Tis </a:t>
            </a:r>
            <a:r>
              <a:rPr lang="en-US" sz="2300" i="1"/>
              <a:t>felt</a:t>
            </a:r>
            <a:r>
              <a:rPr lang="en-US" sz="2300"/>
              <a:t>, rather than conceiv’d, and approaches the impression, from which it is deriv’d, in its force and influence.”  (</a:t>
            </a:r>
            <a:r>
              <a:rPr lang="en-US" sz="2300" i="1"/>
              <a:t>T App</a:t>
            </a:r>
            <a:r>
              <a:rPr lang="en-US" sz="2300"/>
              <a:t> 9)</a:t>
            </a:r>
          </a:p>
          <a:p>
            <a:pPr marL="0" indent="0">
              <a:buNone/>
            </a:pPr>
            <a:endParaRPr lang="en-GB" sz="2300"/>
          </a:p>
        </p:txBody>
      </p:sp>
      <p:sp>
        <p:nvSpPr>
          <p:cNvPr id="4" name="Slide Number Placeholder 3">
            <a:extLst>
              <a:ext uri="{FF2B5EF4-FFF2-40B4-BE49-F238E27FC236}">
                <a16:creationId xmlns:a16="http://schemas.microsoft.com/office/drawing/2014/main" id="{29316E62-D228-973B-03B2-FC4F609462B0}"/>
              </a:ext>
            </a:extLst>
          </p:cNvPr>
          <p:cNvSpPr>
            <a:spLocks noGrp="1"/>
          </p:cNvSpPr>
          <p:nvPr>
            <p:ph type="sldNum" sz="quarter" idx="10"/>
          </p:nvPr>
        </p:nvSpPr>
        <p:spPr/>
        <p:txBody>
          <a:bodyPr/>
          <a:lstStyle/>
          <a:p>
            <a:fld id="{FFD1EE05-59BE-439B-B8B7-F61DC751609B}" type="slidenum">
              <a:rPr lang="en-US" smtClean="0"/>
              <a:pPr/>
              <a:t>59</a:t>
            </a:fld>
            <a:endParaRPr lang="en-US"/>
          </a:p>
        </p:txBody>
      </p:sp>
    </p:spTree>
    <p:extLst>
      <p:ext uri="{BB962C8B-B14F-4D97-AF65-F5344CB8AC3E}">
        <p14:creationId xmlns:p14="http://schemas.microsoft.com/office/powerpoint/2010/main" val="3031728035"/>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39CB3-A30B-42D6-6102-EB643EB91ABB}"/>
            </a:ext>
          </a:extLst>
        </p:cNvPr>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8341DCA-8E43-6F98-9A64-478DB1010312}"/>
              </a:ext>
            </a:extLst>
          </p:cNvPr>
          <p:cNvSpPr>
            <a:spLocks noGrp="1"/>
          </p:cNvSpPr>
          <p:nvPr>
            <p:ph type="sldNum" sz="quarter" idx="10"/>
          </p:nvPr>
        </p:nvSpPr>
        <p:spPr/>
        <p:txBody>
          <a:bodyPr/>
          <a:lstStyle/>
          <a:p>
            <a:pPr>
              <a:defRPr/>
            </a:pPr>
            <a:fld id="{79DAD66A-3848-4BC8-A216-F025EE6355AF}" type="slidenum">
              <a:rPr lang="en-US"/>
              <a:pPr>
                <a:defRPr/>
              </a:pPr>
              <a:t>6</a:t>
            </a:fld>
            <a:endParaRPr lang="en-US"/>
          </a:p>
        </p:txBody>
      </p:sp>
      <p:sp>
        <p:nvSpPr>
          <p:cNvPr id="407554" name="Rectangle 2">
            <a:extLst>
              <a:ext uri="{FF2B5EF4-FFF2-40B4-BE49-F238E27FC236}">
                <a16:creationId xmlns:a16="http://schemas.microsoft.com/office/drawing/2014/main" id="{BF3310CA-9BCE-725F-7F91-1540887B53BA}"/>
              </a:ext>
            </a:extLst>
          </p:cNvPr>
          <p:cNvSpPr>
            <a:spLocks noGrp="1" noChangeArrowheads="1"/>
          </p:cNvSpPr>
          <p:nvPr>
            <p:ph type="title"/>
          </p:nvPr>
        </p:nvSpPr>
        <p:spPr>
          <a:xfrm>
            <a:off x="457200" y="116632"/>
            <a:ext cx="8229600" cy="774923"/>
          </a:xfrm>
        </p:spPr>
        <p:txBody>
          <a:bodyPr/>
          <a:lstStyle/>
          <a:p>
            <a:pPr eaLnBrk="1" hangingPunct="1">
              <a:defRPr/>
            </a:pPr>
            <a:r>
              <a:rPr lang="en-GB"/>
              <a:t>Hume’s Legacy</a:t>
            </a:r>
            <a:endParaRPr lang="en-US" dirty="0"/>
          </a:p>
        </p:txBody>
      </p:sp>
      <p:sp>
        <p:nvSpPr>
          <p:cNvPr id="407555" name="Rectangle 3">
            <a:extLst>
              <a:ext uri="{FF2B5EF4-FFF2-40B4-BE49-F238E27FC236}">
                <a16:creationId xmlns:a16="http://schemas.microsoft.com/office/drawing/2014/main" id="{8FAAB34A-45C4-2A25-DA6E-A95BE6401279}"/>
              </a:ext>
            </a:extLst>
          </p:cNvPr>
          <p:cNvSpPr>
            <a:spLocks noGrp="1" noChangeArrowheads="1"/>
          </p:cNvSpPr>
          <p:nvPr>
            <p:ph type="body" idx="1"/>
          </p:nvPr>
        </p:nvSpPr>
        <p:spPr>
          <a:xfrm>
            <a:off x="431540" y="1052736"/>
            <a:ext cx="8496944" cy="5544615"/>
          </a:xfrm>
        </p:spPr>
        <p:txBody>
          <a:bodyPr/>
          <a:lstStyle/>
          <a:p>
            <a:pPr>
              <a:defRPr/>
            </a:pPr>
            <a:r>
              <a:rPr lang="en-GB" sz="2500"/>
              <a:t>The profound challenge posed by Hume’s incisive arguments – some of the most famous and influential in the philosophical canon – was recognised by Thomas Reid and Immanuel Kant, his greatest immediate successors.  Kant erected his “critical philosophy” in response, opening new directions in philosophy which have persisted (especially in mainland Europe).</a:t>
            </a:r>
          </a:p>
          <a:p>
            <a:pPr>
              <a:spcBef>
                <a:spcPts val="1200"/>
              </a:spcBef>
              <a:defRPr/>
            </a:pPr>
            <a:r>
              <a:rPr lang="en-GB" sz="2500"/>
              <a:t>Yet history has favoured Hume, especially after new discoveries in modern physics exposed the bankruptcy of Kant’s attempts to vindicate Newton by pure reason.</a:t>
            </a:r>
          </a:p>
          <a:p>
            <a:pPr>
              <a:spcBef>
                <a:spcPts val="1200"/>
              </a:spcBef>
              <a:defRPr/>
            </a:pPr>
            <a:r>
              <a:rPr lang="en-GB" sz="2500"/>
              <a:t>Hume has also inspired many great scientists, including Charles Darwin and Albert Einstein, who both openly acknowledged his substantial influence on them.</a:t>
            </a:r>
          </a:p>
        </p:txBody>
      </p:sp>
    </p:spTree>
    <p:extLst>
      <p:ext uri="{BB962C8B-B14F-4D97-AF65-F5344CB8AC3E}">
        <p14:creationId xmlns:p14="http://schemas.microsoft.com/office/powerpoint/2010/main" val="3132446220"/>
      </p:ext>
    </p:extLst>
  </p:cSld>
  <p:clrMapOvr>
    <a:masterClrMapping/>
  </p:clrMapOvr>
  <p:transition spd="med">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BBBC-65FA-4B30-9870-CF8CE090A429}"/>
              </a:ext>
            </a:extLst>
          </p:cNvPr>
          <p:cNvSpPr>
            <a:spLocks noGrp="1"/>
          </p:cNvSpPr>
          <p:nvPr>
            <p:ph type="title"/>
          </p:nvPr>
        </p:nvSpPr>
        <p:spPr>
          <a:xfrm>
            <a:off x="179512" y="188640"/>
            <a:ext cx="8784976" cy="720080"/>
          </a:xfrm>
        </p:spPr>
        <p:txBody>
          <a:bodyPr/>
          <a:lstStyle/>
          <a:p>
            <a:r>
              <a:rPr lang="en-US"/>
              <a:t>Is “Force and Vivacity” Univocal?</a:t>
            </a:r>
            <a:endParaRPr lang="en-GB"/>
          </a:p>
        </p:txBody>
      </p:sp>
      <p:sp>
        <p:nvSpPr>
          <p:cNvPr id="3" name="Content Placeholder 2">
            <a:extLst>
              <a:ext uri="{FF2B5EF4-FFF2-40B4-BE49-F238E27FC236}">
                <a16:creationId xmlns:a16="http://schemas.microsoft.com/office/drawing/2014/main" id="{3DA0C5A8-98E7-49E4-B03B-082E89D92E74}"/>
              </a:ext>
            </a:extLst>
          </p:cNvPr>
          <p:cNvSpPr>
            <a:spLocks noGrp="1"/>
          </p:cNvSpPr>
          <p:nvPr>
            <p:ph idx="1"/>
          </p:nvPr>
        </p:nvSpPr>
        <p:spPr>
          <a:xfrm>
            <a:off x="565212" y="1160748"/>
            <a:ext cx="8111244" cy="5419439"/>
          </a:xfrm>
        </p:spPr>
        <p:txBody>
          <a:bodyPr/>
          <a:lstStyle/>
          <a:p>
            <a:r>
              <a:rPr lang="en-US" sz="2800"/>
              <a:t>Hume’s hydraulic theory seems to assume that a single dimension of “force and vivacity” can capture the differences between:</a:t>
            </a:r>
          </a:p>
          <a:p>
            <a:pPr lvl="1">
              <a:spcBef>
                <a:spcPts val="900"/>
              </a:spcBef>
            </a:pPr>
            <a:r>
              <a:rPr lang="en-US" sz="2500"/>
              <a:t>An impression of </a:t>
            </a:r>
            <a:r>
              <a:rPr lang="en-US" sz="2500" i="1"/>
              <a:t>X</a:t>
            </a:r>
            <a:r>
              <a:rPr lang="en-US" sz="2500"/>
              <a:t> (most forceful/vivacious)</a:t>
            </a:r>
          </a:p>
          <a:p>
            <a:pPr lvl="1">
              <a:spcBef>
                <a:spcPts val="900"/>
              </a:spcBef>
            </a:pPr>
            <a:r>
              <a:rPr lang="en-US" sz="2500"/>
              <a:t>A memory of </a:t>
            </a:r>
            <a:r>
              <a:rPr lang="en-US" sz="2500" i="1"/>
              <a:t>X</a:t>
            </a:r>
            <a:r>
              <a:rPr lang="en-US" sz="2500"/>
              <a:t> (between impression and idea)</a:t>
            </a:r>
          </a:p>
          <a:p>
            <a:pPr lvl="1">
              <a:spcBef>
                <a:spcPts val="900"/>
              </a:spcBef>
            </a:pPr>
            <a:r>
              <a:rPr lang="en-US" sz="2500"/>
              <a:t>A belief or expectation of </a:t>
            </a:r>
            <a:r>
              <a:rPr lang="en-US" sz="2500" i="1"/>
              <a:t>X</a:t>
            </a:r>
            <a:r>
              <a:rPr lang="en-US" sz="2500"/>
              <a:t> (a vivacious idea)</a:t>
            </a:r>
          </a:p>
          <a:p>
            <a:pPr lvl="1">
              <a:spcBef>
                <a:spcPts val="900"/>
              </a:spcBef>
            </a:pPr>
            <a:r>
              <a:rPr lang="en-US" sz="2500"/>
              <a:t>Mere contemplation of </a:t>
            </a:r>
            <a:r>
              <a:rPr lang="en-US" sz="2500" i="1"/>
              <a:t>X</a:t>
            </a:r>
            <a:r>
              <a:rPr lang="en-US" sz="2500"/>
              <a:t> (least forceful/vivacious)</a:t>
            </a:r>
          </a:p>
          <a:p>
            <a:pPr>
              <a:spcBef>
                <a:spcPts val="2400"/>
              </a:spcBef>
            </a:pPr>
            <a:r>
              <a:rPr lang="en-US" sz="2800"/>
              <a:t>Dauer (1999) suggests this implausibility later pushed Hume away from the hydraulic model, which does not feature in the 1748 </a:t>
            </a:r>
            <a:r>
              <a:rPr lang="en-US" sz="2800" i="1"/>
              <a:t>Enquiry</a:t>
            </a:r>
            <a:r>
              <a:rPr lang="en-US" sz="2800"/>
              <a:t>. (beyond a slight hint in a sentence at </a:t>
            </a:r>
            <a:r>
              <a:rPr lang="en-US" sz="2800" i="1"/>
              <a:t>E</a:t>
            </a:r>
            <a:r>
              <a:rPr lang="en-US" sz="2800"/>
              <a:t> 5.20).</a:t>
            </a:r>
          </a:p>
          <a:p>
            <a:pPr lvl="1"/>
            <a:endParaRPr lang="en-GB"/>
          </a:p>
        </p:txBody>
      </p:sp>
      <p:sp>
        <p:nvSpPr>
          <p:cNvPr id="4" name="Slide Number Placeholder 3">
            <a:extLst>
              <a:ext uri="{FF2B5EF4-FFF2-40B4-BE49-F238E27FC236}">
                <a16:creationId xmlns:a16="http://schemas.microsoft.com/office/drawing/2014/main" id="{BDD07489-F3D1-46D0-AA72-AB8DF78E9C0F}"/>
              </a:ext>
            </a:extLst>
          </p:cNvPr>
          <p:cNvSpPr>
            <a:spLocks noGrp="1"/>
          </p:cNvSpPr>
          <p:nvPr>
            <p:ph type="sldNum" sz="quarter" idx="10"/>
          </p:nvPr>
        </p:nvSpPr>
        <p:spPr/>
        <p:txBody>
          <a:bodyPr/>
          <a:lstStyle/>
          <a:p>
            <a:fld id="{FFD1EE05-59BE-439B-B8B7-F61DC751609B}" type="slidenum">
              <a:rPr lang="en-US" smtClean="0"/>
              <a:pPr/>
              <a:t>60</a:t>
            </a:fld>
            <a:endParaRPr lang="en-US"/>
          </a:p>
        </p:txBody>
      </p:sp>
    </p:spTree>
    <p:extLst>
      <p:ext uri="{BB962C8B-B14F-4D97-AF65-F5344CB8AC3E}">
        <p14:creationId xmlns:p14="http://schemas.microsoft.com/office/powerpoint/2010/main" val="1217789751"/>
      </p:ext>
    </p:extLst>
  </p:cSld>
  <p:clrMapOvr>
    <a:masterClrMapping/>
  </p:clrMapOvr>
  <p:transition spd="med">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61</a:t>
            </a:fld>
            <a:endParaRPr lang="en-US"/>
          </a:p>
        </p:txBody>
      </p:sp>
      <p:sp>
        <p:nvSpPr>
          <p:cNvPr id="897026" name="Rectangle 2"/>
          <p:cNvSpPr>
            <a:spLocks noGrp="1" noChangeArrowheads="1"/>
          </p:cNvSpPr>
          <p:nvPr>
            <p:ph type="title"/>
          </p:nvPr>
        </p:nvSpPr>
        <p:spPr>
          <a:xfrm>
            <a:off x="457200" y="80628"/>
            <a:ext cx="8229600" cy="846931"/>
          </a:xfrm>
        </p:spPr>
        <p:txBody>
          <a:bodyPr/>
          <a:lstStyle/>
          <a:p>
            <a:pPr eaLnBrk="1" hangingPunct="1"/>
            <a:r>
              <a:rPr lang="en-GB" dirty="0"/>
              <a:t>Symptoms </a:t>
            </a:r>
            <a:r>
              <a:rPr lang="en-GB"/>
              <a:t>of Unease?</a:t>
            </a:r>
            <a:endParaRPr lang="en-US" dirty="0"/>
          </a:p>
        </p:txBody>
      </p:sp>
      <p:sp>
        <p:nvSpPr>
          <p:cNvPr id="897027" name="Rectangle 3"/>
          <p:cNvSpPr>
            <a:spLocks noGrp="1" noChangeArrowheads="1"/>
          </p:cNvSpPr>
          <p:nvPr>
            <p:ph type="body" idx="1"/>
          </p:nvPr>
        </p:nvSpPr>
        <p:spPr>
          <a:xfrm>
            <a:off x="251520" y="1160748"/>
            <a:ext cx="8442325" cy="5415719"/>
          </a:xfrm>
        </p:spPr>
        <p:txBody>
          <a:bodyPr/>
          <a:lstStyle/>
          <a:p>
            <a:pPr eaLnBrk="1" hangingPunct="1"/>
            <a:r>
              <a:rPr lang="en-GB" sz="2900"/>
              <a:t>In the 1740 Appendix, Hume seems to evince some </a:t>
            </a:r>
            <a:r>
              <a:rPr lang="en-GB" sz="2900" dirty="0"/>
              <a:t>discomfort with his account:</a:t>
            </a:r>
          </a:p>
          <a:p>
            <a:pPr lvl="1" eaLnBrk="1" hangingPunct="1">
              <a:spcBef>
                <a:spcPts val="1800"/>
              </a:spcBef>
              <a:buFontTx/>
              <a:buNone/>
            </a:pPr>
            <a:r>
              <a:rPr lang="en-GB" sz="2500" dirty="0"/>
              <a:t>	“An idea assented to </a:t>
            </a:r>
            <a:r>
              <a:rPr lang="en-GB" sz="2500" i="1" dirty="0"/>
              <a:t>feels</a:t>
            </a:r>
            <a:r>
              <a:rPr lang="en-GB" sz="2500" dirty="0"/>
              <a:t> different from a fictitious idea …  And this different feeling I endeavour to explain by calling it a superior </a:t>
            </a:r>
            <a:r>
              <a:rPr lang="en-GB" sz="2500" i="1" dirty="0"/>
              <a:t>force</a:t>
            </a:r>
            <a:r>
              <a:rPr lang="en-GB" sz="2500" dirty="0"/>
              <a:t>, or </a:t>
            </a:r>
            <a:r>
              <a:rPr lang="en-GB" sz="2500" i="1" dirty="0"/>
              <a:t>vivacity</a:t>
            </a:r>
            <a:r>
              <a:rPr lang="en-GB" sz="2500" dirty="0"/>
              <a:t>, or </a:t>
            </a:r>
            <a:r>
              <a:rPr lang="en-GB" sz="2500" i="1" dirty="0"/>
              <a:t>solidity</a:t>
            </a:r>
            <a:r>
              <a:rPr lang="en-GB" sz="2500" dirty="0"/>
              <a:t>, or </a:t>
            </a:r>
            <a:r>
              <a:rPr lang="en-GB" sz="2500" i="1" dirty="0"/>
              <a:t>firmness</a:t>
            </a:r>
            <a:r>
              <a:rPr lang="en-GB" sz="2500" dirty="0"/>
              <a:t>, or </a:t>
            </a:r>
            <a:r>
              <a:rPr lang="en-GB" sz="2500" i="1" dirty="0"/>
              <a:t>steadiness</a:t>
            </a:r>
            <a:r>
              <a:rPr lang="en-GB" sz="2500" dirty="0"/>
              <a:t>.  … ’tis impossible to explain perfectly this feeling or manner of conception.  We may make use of words, that express something near it.  But its true and proper name is </a:t>
            </a:r>
            <a:r>
              <a:rPr lang="en-GB" sz="2500" i="1" dirty="0"/>
              <a:t>belief</a:t>
            </a:r>
            <a:r>
              <a:rPr lang="en-GB" sz="2500" dirty="0"/>
              <a:t>, which is a term than every one sufficiently </a:t>
            </a:r>
            <a:r>
              <a:rPr lang="en-GB" sz="2500"/>
              <a:t>understands …”</a:t>
            </a:r>
          </a:p>
          <a:p>
            <a:pPr lvl="1" eaLnBrk="1" hangingPunct="1">
              <a:spcBef>
                <a:spcPts val="600"/>
              </a:spcBef>
              <a:buFontTx/>
              <a:buNone/>
            </a:pPr>
            <a:r>
              <a:rPr lang="en-GB" sz="2500"/>
              <a:t>					(</a:t>
            </a:r>
            <a:r>
              <a:rPr lang="en-GB" sz="2500" i="1"/>
              <a:t>T</a:t>
            </a:r>
            <a:r>
              <a:rPr lang="en-GB" sz="2500"/>
              <a:t> 1.3.7.7; see also </a:t>
            </a:r>
            <a:r>
              <a:rPr lang="en-GB" sz="2500" i="1"/>
              <a:t>T</a:t>
            </a:r>
            <a:r>
              <a:rPr lang="en-GB" sz="2500"/>
              <a:t> 1.3.10.10,					as noted in  55 above)</a:t>
            </a:r>
            <a:endParaRPr lang="en-US" sz="2500" dirty="0"/>
          </a:p>
        </p:txBody>
      </p:sp>
    </p:spTree>
    <p:extLst>
      <p:ext uri="{BB962C8B-B14F-4D97-AF65-F5344CB8AC3E}">
        <p14:creationId xmlns:p14="http://schemas.microsoft.com/office/powerpoint/2010/main" val="842224013"/>
      </p:ext>
    </p:extLst>
  </p:cSld>
  <p:clrMapOvr>
    <a:masterClrMapping/>
  </p:clrMapOvr>
  <p:transition spd="med">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62</a:t>
            </a:fld>
            <a:endParaRPr lang="en-US"/>
          </a:p>
        </p:txBody>
      </p:sp>
      <p:sp>
        <p:nvSpPr>
          <p:cNvPr id="897026" name="Rectangle 2"/>
          <p:cNvSpPr>
            <a:spLocks noGrp="1" noChangeArrowheads="1"/>
          </p:cNvSpPr>
          <p:nvPr>
            <p:ph type="title"/>
          </p:nvPr>
        </p:nvSpPr>
        <p:spPr>
          <a:xfrm>
            <a:off x="215516" y="277813"/>
            <a:ext cx="8784976" cy="738919"/>
          </a:xfrm>
        </p:spPr>
        <p:txBody>
          <a:bodyPr/>
          <a:lstStyle/>
          <a:p>
            <a:pPr eaLnBrk="1" hangingPunct="1"/>
            <a:r>
              <a:rPr lang="en-GB"/>
              <a:t>Retreating from the Theory</a:t>
            </a:r>
            <a:endParaRPr lang="en-US" dirty="0"/>
          </a:p>
        </p:txBody>
      </p:sp>
      <p:sp>
        <p:nvSpPr>
          <p:cNvPr id="897027" name="Rectangle 3"/>
          <p:cNvSpPr>
            <a:spLocks noGrp="1" noChangeArrowheads="1"/>
          </p:cNvSpPr>
          <p:nvPr>
            <p:ph type="body" idx="1"/>
          </p:nvPr>
        </p:nvSpPr>
        <p:spPr>
          <a:xfrm>
            <a:off x="251520" y="1340768"/>
            <a:ext cx="8442325" cy="5235699"/>
          </a:xfrm>
        </p:spPr>
        <p:txBody>
          <a:bodyPr/>
          <a:lstStyle/>
          <a:p>
            <a:pPr eaLnBrk="1" hangingPunct="1"/>
            <a:r>
              <a:rPr lang="en-GB" sz="2900" dirty="0"/>
              <a:t>In the </a:t>
            </a:r>
            <a:r>
              <a:rPr lang="en-GB" sz="2900" i="1" dirty="0"/>
              <a:t>Enquiry</a:t>
            </a:r>
            <a:r>
              <a:rPr lang="en-GB" sz="2900" dirty="0"/>
              <a:t>, </a:t>
            </a:r>
            <a:r>
              <a:rPr lang="en-GB" sz="2900"/>
              <a:t>Hume retreats from the attempt to define belief as well as the hydraulic theory:</a:t>
            </a:r>
            <a:endParaRPr lang="en-GB" sz="2900" dirty="0"/>
          </a:p>
          <a:p>
            <a:pPr lvl="1" eaLnBrk="1" hangingPunct="1">
              <a:spcBef>
                <a:spcPts val="1500"/>
              </a:spcBef>
              <a:buFontTx/>
              <a:buNone/>
            </a:pPr>
            <a:r>
              <a:rPr lang="en-GB" sz="2400" dirty="0"/>
              <a:t>	</a:t>
            </a:r>
            <a:r>
              <a:rPr lang="en-GB" sz="2500" dirty="0"/>
              <a:t>“Were we to attempt a </a:t>
            </a:r>
            <a:r>
              <a:rPr lang="en-GB" sz="2500" i="1" dirty="0"/>
              <a:t>definition</a:t>
            </a:r>
            <a:r>
              <a:rPr lang="en-GB" sz="2500" dirty="0"/>
              <a:t> of this sentiment, we should, perhaps, find it ... impossible ...  </a:t>
            </a:r>
            <a:r>
              <a:rPr lang="en-GB" sz="2500" cap="small" dirty="0"/>
              <a:t>Belief</a:t>
            </a:r>
            <a:r>
              <a:rPr lang="en-GB" sz="2500" dirty="0"/>
              <a:t> is the true and proper name of this feeling; ... It may not, however, be improper to attempt a </a:t>
            </a:r>
            <a:r>
              <a:rPr lang="en-GB" sz="2500" i="1" dirty="0"/>
              <a:t>description</a:t>
            </a:r>
            <a:r>
              <a:rPr lang="en-GB" sz="2500" dirty="0"/>
              <a:t> of this sentiment; ... I say then, that belief is nothing but a more vivid, lively, forcible, firm, steady conception of an object, than what the imagination alone is ever able to attain.”  (</a:t>
            </a:r>
            <a:r>
              <a:rPr lang="en-GB" sz="2500" i="1"/>
              <a:t>E</a:t>
            </a:r>
            <a:r>
              <a:rPr lang="en-GB" sz="2500"/>
              <a:t> 5.12)</a:t>
            </a:r>
            <a:endParaRPr lang="en-GB" sz="2500" dirty="0"/>
          </a:p>
          <a:p>
            <a:pPr lvl="1" eaLnBrk="1" hangingPunct="1">
              <a:spcBef>
                <a:spcPts val="1500"/>
              </a:spcBef>
              <a:buFontTx/>
              <a:buNone/>
            </a:pPr>
            <a:r>
              <a:rPr lang="en-GB" sz="2500" dirty="0"/>
              <a:t>	Probable belief, as in the case of a die, arises from “an inexplicable contrivance of nature” (E 6.3).</a:t>
            </a:r>
            <a:endParaRPr lang="en-US" sz="2500" dirty="0"/>
          </a:p>
        </p:txBody>
      </p:sp>
    </p:spTree>
    <p:extLst>
      <p:ext uri="{BB962C8B-B14F-4D97-AF65-F5344CB8AC3E}">
        <p14:creationId xmlns:p14="http://schemas.microsoft.com/office/powerpoint/2010/main" val="3334328310"/>
      </p:ext>
    </p:extLst>
  </p:cSld>
  <p:clrMapOvr>
    <a:masterClrMapping/>
  </p:clrMapOvr>
  <p:transition spd="med">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A659E-6084-DB60-0568-FD0D48A0B50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57E1AB7-A446-9E66-E611-5070D78741F5}"/>
              </a:ext>
            </a:extLst>
          </p:cNvPr>
          <p:cNvSpPr>
            <a:spLocks noGrp="1" noChangeArrowheads="1"/>
          </p:cNvSpPr>
          <p:nvPr>
            <p:ph type="ctrTitle"/>
          </p:nvPr>
        </p:nvSpPr>
        <p:spPr>
          <a:xfrm>
            <a:off x="179388" y="296863"/>
            <a:ext cx="4608512" cy="6300787"/>
          </a:xfrm>
        </p:spPr>
        <p:txBody>
          <a:bodyPr/>
          <a:lstStyle/>
          <a:p>
            <a:r>
              <a:rPr lang="en-GB"/>
              <a:t>2(</a:t>
            </a:r>
            <a:r>
              <a:rPr lang="en-GB" dirty="0"/>
              <a:t>b</a:t>
            </a:r>
            <a:r>
              <a:rPr lang="en-GB"/>
              <a:t>)</a:t>
            </a:r>
            <a:br>
              <a:rPr lang="en-GB" dirty="0"/>
            </a:br>
            <a:br>
              <a:rPr lang="en-GB"/>
            </a:br>
            <a:r>
              <a:rPr lang="en-GB"/>
              <a:t>The Separability Principle</a:t>
            </a:r>
            <a:endParaRPr lang="en-US" dirty="0"/>
          </a:p>
        </p:txBody>
      </p:sp>
      <p:pic>
        <p:nvPicPr>
          <p:cNvPr id="847875" name="Picture 3" descr="treatise1">
            <a:extLst>
              <a:ext uri="{FF2B5EF4-FFF2-40B4-BE49-F238E27FC236}">
                <a16:creationId xmlns:a16="http://schemas.microsoft.com/office/drawing/2014/main" id="{19C556C5-0941-C8FF-3C8D-B4987F59604D}"/>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38428869"/>
      </p:ext>
    </p:extLst>
  </p:cSld>
  <p:clrMapOvr>
    <a:masterClrMapping/>
  </p:clrMapOvr>
  <p:transition spd="med">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0624B7-F95E-4C23-85CD-C48668CF6CC8}" type="slidenum">
              <a:rPr lang="en-US"/>
              <a:pPr/>
              <a:t>64</a:t>
            </a:fld>
            <a:endParaRPr lang="en-US"/>
          </a:p>
        </p:txBody>
      </p:sp>
      <p:sp>
        <p:nvSpPr>
          <p:cNvPr id="855042" name="Rectangle 2"/>
          <p:cNvSpPr>
            <a:spLocks noGrp="1" noChangeArrowheads="1"/>
          </p:cNvSpPr>
          <p:nvPr>
            <p:ph type="title"/>
          </p:nvPr>
        </p:nvSpPr>
        <p:spPr>
          <a:xfrm>
            <a:off x="457200" y="277813"/>
            <a:ext cx="8229600" cy="774923"/>
          </a:xfrm>
        </p:spPr>
        <p:txBody>
          <a:bodyPr/>
          <a:lstStyle/>
          <a:p>
            <a:r>
              <a:rPr lang="en-GB" dirty="0"/>
              <a:t>The “Liberty of the Imagination”</a:t>
            </a:r>
          </a:p>
        </p:txBody>
      </p:sp>
      <p:sp>
        <p:nvSpPr>
          <p:cNvPr id="855043" name="Rectangle 3"/>
          <p:cNvSpPr>
            <a:spLocks noGrp="1" noChangeArrowheads="1"/>
          </p:cNvSpPr>
          <p:nvPr>
            <p:ph type="body" idx="1"/>
          </p:nvPr>
        </p:nvSpPr>
        <p:spPr>
          <a:xfrm>
            <a:off x="457200" y="1376772"/>
            <a:ext cx="8229600" cy="5177408"/>
          </a:xfrm>
        </p:spPr>
        <p:txBody>
          <a:bodyPr/>
          <a:lstStyle/>
          <a:p>
            <a:r>
              <a:rPr lang="en-GB" sz="2800"/>
              <a:t>We have already seen that some ideas are complex, and can be divided imaginatively </a:t>
            </a:r>
            <a:r>
              <a:rPr lang="en-GB" sz="2800" dirty="0"/>
              <a:t>into components:</a:t>
            </a:r>
          </a:p>
          <a:p>
            <a:pPr lvl="1">
              <a:buFontTx/>
              <a:buNone/>
            </a:pPr>
            <a:r>
              <a:rPr lang="en-GB" dirty="0"/>
              <a:t>	</a:t>
            </a:r>
            <a:r>
              <a:rPr lang="en-GB" sz="2600" dirty="0"/>
              <a:t>An apple has a </a:t>
            </a:r>
            <a:r>
              <a:rPr lang="en-GB" sz="2600"/>
              <a:t>particular colour, taste, and smell, and also a (complex) shape.  (cf. </a:t>
            </a:r>
            <a:r>
              <a:rPr lang="en-GB" sz="2600" i="1"/>
              <a:t>T</a:t>
            </a:r>
            <a:r>
              <a:rPr lang="en-GB" sz="2600"/>
              <a:t> 1.1.1.2)</a:t>
            </a:r>
            <a:endParaRPr lang="en-GB" sz="2600" dirty="0"/>
          </a:p>
          <a:p>
            <a:pPr>
              <a:spcBef>
                <a:spcPts val="1800"/>
              </a:spcBef>
            </a:pPr>
            <a:r>
              <a:rPr lang="en-GB" sz="2800"/>
              <a:t>We can also </a:t>
            </a:r>
            <a:r>
              <a:rPr lang="en-GB" sz="2800" i="1" u="sng" dirty="0"/>
              <a:t>put ideas together</a:t>
            </a:r>
            <a:r>
              <a:rPr lang="en-GB" sz="2800" dirty="0"/>
              <a:t> in new ways:</a:t>
            </a:r>
          </a:p>
          <a:p>
            <a:pPr lvl="1">
              <a:buFontTx/>
              <a:buNone/>
            </a:pPr>
            <a:r>
              <a:rPr lang="en-GB" dirty="0"/>
              <a:t>	</a:t>
            </a:r>
            <a:r>
              <a:rPr lang="en-GB" sz="2600" dirty="0"/>
              <a:t>gold + mountain = </a:t>
            </a:r>
            <a:r>
              <a:rPr lang="en-GB" sz="2600"/>
              <a:t>golden mountain.  (</a:t>
            </a:r>
            <a:r>
              <a:rPr lang="en-GB" sz="2600" i="1"/>
              <a:t>E</a:t>
            </a:r>
            <a:r>
              <a:rPr lang="en-GB" sz="2600"/>
              <a:t> 2.5)</a:t>
            </a:r>
            <a:endParaRPr lang="en-GB" sz="2600" dirty="0"/>
          </a:p>
          <a:p>
            <a:pPr>
              <a:spcBef>
                <a:spcPts val="1800"/>
              </a:spcBef>
            </a:pPr>
            <a:r>
              <a:rPr lang="en-GB" sz="2800"/>
              <a:t>At </a:t>
            </a:r>
            <a:r>
              <a:rPr lang="en-GB" sz="2800" i="1" dirty="0"/>
              <a:t>T</a:t>
            </a:r>
            <a:r>
              <a:rPr lang="en-GB" sz="2800" dirty="0"/>
              <a:t> </a:t>
            </a:r>
            <a:r>
              <a:rPr lang="en-GB" sz="2800"/>
              <a:t>1.1.3.4 Hume refers to this “</a:t>
            </a:r>
            <a:r>
              <a:rPr lang="en-GB" sz="2800" i="1"/>
              <a:t>liberty of the imagination to transpose and change its ideas</a:t>
            </a:r>
            <a:r>
              <a:rPr lang="en-GB" sz="2800"/>
              <a:t>” as his </a:t>
            </a:r>
            <a:r>
              <a:rPr lang="en-GB" sz="2800" dirty="0"/>
              <a:t>“</a:t>
            </a:r>
            <a:r>
              <a:rPr lang="en-GB" sz="2800"/>
              <a:t>second principle”.</a:t>
            </a:r>
            <a:endParaRPr lang="en-GB" sz="2800" dirty="0"/>
          </a:p>
        </p:txBody>
      </p:sp>
    </p:spTree>
    <p:extLst>
      <p:ext uri="{BB962C8B-B14F-4D97-AF65-F5344CB8AC3E}">
        <p14:creationId xmlns:p14="http://schemas.microsoft.com/office/powerpoint/2010/main" val="1036894138"/>
      </p:ext>
    </p:extLst>
  </p:cSld>
  <p:clrMapOvr>
    <a:masterClrMapping/>
  </p:clrMapOvr>
  <p:transition spd="med">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E4AD80-EF7C-497A-9D44-6AD2A211C7D5}" type="slidenum">
              <a:rPr lang="en-US"/>
              <a:pPr/>
              <a:t>65</a:t>
            </a:fld>
            <a:endParaRPr lang="en-US"/>
          </a:p>
        </p:txBody>
      </p:sp>
      <p:sp>
        <p:nvSpPr>
          <p:cNvPr id="798722" name="Rectangle 2"/>
          <p:cNvSpPr>
            <a:spLocks noGrp="1" noChangeArrowheads="1"/>
          </p:cNvSpPr>
          <p:nvPr>
            <p:ph type="title"/>
          </p:nvPr>
        </p:nvSpPr>
        <p:spPr>
          <a:xfrm>
            <a:off x="457200" y="188640"/>
            <a:ext cx="8229600" cy="846931"/>
          </a:xfrm>
        </p:spPr>
        <p:txBody>
          <a:bodyPr/>
          <a:lstStyle/>
          <a:p>
            <a:r>
              <a:rPr lang="en-GB" dirty="0"/>
              <a:t>The </a:t>
            </a:r>
            <a:r>
              <a:rPr lang="en-GB" dirty="0" err="1"/>
              <a:t>Separability</a:t>
            </a:r>
            <a:r>
              <a:rPr lang="en-GB" dirty="0"/>
              <a:t> Principle (SP)</a:t>
            </a:r>
            <a:endParaRPr lang="en-US" dirty="0"/>
          </a:p>
        </p:txBody>
      </p:sp>
      <p:sp>
        <p:nvSpPr>
          <p:cNvPr id="798723" name="Rectangle 3"/>
          <p:cNvSpPr>
            <a:spLocks noGrp="1" noChangeArrowheads="1"/>
          </p:cNvSpPr>
          <p:nvPr>
            <p:ph type="body" idx="1"/>
          </p:nvPr>
        </p:nvSpPr>
        <p:spPr>
          <a:xfrm>
            <a:off x="457200" y="1376772"/>
            <a:ext cx="8229600" cy="5274853"/>
          </a:xfrm>
        </p:spPr>
        <p:txBody>
          <a:bodyPr/>
          <a:lstStyle/>
          <a:p>
            <a:r>
              <a:rPr lang="en-GB" sz="2800"/>
              <a:t>Later, that relatively modest “second principle” seems to morph into what is commonly called Hume’s </a:t>
            </a:r>
            <a:r>
              <a:rPr lang="en-GB" sz="2800" err="1"/>
              <a:t>Separability</a:t>
            </a:r>
            <a:r>
              <a:rPr lang="en-GB" sz="2800"/>
              <a:t> Principle, which has strikingly paradoxical results later in the </a:t>
            </a:r>
            <a:r>
              <a:rPr lang="en-GB" sz="2800" i="1"/>
              <a:t>Treatise</a:t>
            </a:r>
            <a:r>
              <a:rPr lang="en-GB" sz="2800"/>
              <a:t>:</a:t>
            </a:r>
            <a:endParaRPr lang="en-GB" sz="2800" dirty="0"/>
          </a:p>
          <a:p>
            <a:pPr lvl="1">
              <a:spcBef>
                <a:spcPts val="1800"/>
              </a:spcBef>
              <a:buFontTx/>
              <a:buNone/>
            </a:pPr>
            <a:r>
              <a:rPr lang="en-GB" sz="2000" dirty="0"/>
              <a:t>	</a:t>
            </a:r>
            <a:r>
              <a:rPr lang="en-GB" sz="2500" dirty="0"/>
              <a:t>“We </a:t>
            </a:r>
            <a:r>
              <a:rPr lang="en-GB" sz="2500"/>
              <a:t>have observ’d [apparently at </a:t>
            </a:r>
            <a:r>
              <a:rPr lang="en-GB" sz="2500" i="1"/>
              <a:t>T</a:t>
            </a:r>
            <a:r>
              <a:rPr lang="en-GB" sz="2500"/>
              <a:t> 1.1.3.4], </a:t>
            </a:r>
            <a:r>
              <a:rPr lang="en-GB" sz="2500" dirty="0"/>
              <a:t>that whatever objects are different are distinguishable, and that whatever objects are distinguishable are separable by the thought and imagination.  And … these propositions are equally true in the </a:t>
            </a:r>
            <a:r>
              <a:rPr lang="en-GB" sz="2500" i="1" dirty="0"/>
              <a:t>inverse</a:t>
            </a:r>
            <a:r>
              <a:rPr lang="en-GB" sz="2500" dirty="0"/>
              <a:t>, and that whatever objects are separable are also distinguishable, and that whatever objects are distinguishable are also different.”  (T 1.1.7.3)</a:t>
            </a:r>
            <a:endParaRPr lang="en-US" sz="2500" dirty="0"/>
          </a:p>
        </p:txBody>
      </p:sp>
    </p:spTree>
    <p:extLst>
      <p:ext uri="{BB962C8B-B14F-4D97-AF65-F5344CB8AC3E}">
        <p14:creationId xmlns:p14="http://schemas.microsoft.com/office/powerpoint/2010/main" val="4152128078"/>
      </p:ext>
    </p:extLst>
  </p:cSld>
  <p:clrMapOvr>
    <a:masterClrMapping/>
  </p:clrMapOvr>
  <p:transition spd="med">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84BF40-07FE-495E-9EDA-6A506A6A03F6}" type="slidenum">
              <a:rPr lang="en-US"/>
              <a:pPr/>
              <a:t>66</a:t>
            </a:fld>
            <a:endParaRPr lang="en-US"/>
          </a:p>
        </p:txBody>
      </p:sp>
      <p:sp>
        <p:nvSpPr>
          <p:cNvPr id="801794" name="Rectangle 2"/>
          <p:cNvSpPr>
            <a:spLocks noGrp="1" noChangeArrowheads="1"/>
          </p:cNvSpPr>
          <p:nvPr>
            <p:ph type="title"/>
          </p:nvPr>
        </p:nvSpPr>
        <p:spPr>
          <a:xfrm>
            <a:off x="143508" y="169801"/>
            <a:ext cx="8784976" cy="702915"/>
          </a:xfrm>
        </p:spPr>
        <p:txBody>
          <a:bodyPr/>
          <a:lstStyle/>
          <a:p>
            <a:r>
              <a:rPr lang="en-GB" sz="4000" dirty="0"/>
              <a:t>Arguing for the </a:t>
            </a:r>
            <a:r>
              <a:rPr lang="en-GB" sz="4000" dirty="0" err="1"/>
              <a:t>Separability</a:t>
            </a:r>
            <a:r>
              <a:rPr lang="en-GB" sz="4000" dirty="0"/>
              <a:t> Principle</a:t>
            </a:r>
            <a:endParaRPr lang="en-US" sz="4000" dirty="0"/>
          </a:p>
        </p:txBody>
      </p:sp>
      <p:sp>
        <p:nvSpPr>
          <p:cNvPr id="801795" name="Rectangle 3"/>
          <p:cNvSpPr>
            <a:spLocks noGrp="1" noChangeArrowheads="1"/>
          </p:cNvSpPr>
          <p:nvPr>
            <p:ph type="body" idx="1"/>
          </p:nvPr>
        </p:nvSpPr>
        <p:spPr>
          <a:xfrm>
            <a:off x="539552" y="1160748"/>
            <a:ext cx="8244916" cy="5527451"/>
          </a:xfrm>
        </p:spPr>
        <p:txBody>
          <a:bodyPr/>
          <a:lstStyle/>
          <a:p>
            <a:r>
              <a:rPr lang="en-GB" sz="2800" dirty="0"/>
              <a:t>Hume’s argument for the </a:t>
            </a:r>
            <a:r>
              <a:rPr lang="en-GB" sz="2800" dirty="0" err="1"/>
              <a:t>Separability</a:t>
            </a:r>
            <a:r>
              <a:rPr lang="en-GB" sz="2800" dirty="0"/>
              <a:t> Principle is extremely cursory:</a:t>
            </a:r>
          </a:p>
          <a:p>
            <a:pPr lvl="1">
              <a:spcBef>
                <a:spcPts val="1200"/>
              </a:spcBef>
              <a:buFontTx/>
              <a:buNone/>
            </a:pPr>
            <a:r>
              <a:rPr lang="en-GB" sz="2600" dirty="0"/>
              <a:t>	“For how is it possible we can separate what is not distinguishable, or distinguish what is not different?”  (T 1.1.7.3)</a:t>
            </a:r>
          </a:p>
          <a:p>
            <a:pPr>
              <a:spcBef>
                <a:spcPts val="1800"/>
              </a:spcBef>
            </a:pPr>
            <a:r>
              <a:rPr lang="en-GB" sz="2800"/>
              <a:t>This suggests that he takes the Separability Principle to be almost </a:t>
            </a:r>
            <a:r>
              <a:rPr lang="en-GB" sz="2800" dirty="0"/>
              <a:t>trivially true, </a:t>
            </a:r>
            <a:r>
              <a:rPr lang="en-GB" sz="2800"/>
              <a:t>but he will later use it to maintain, for example, that a perception – i.e. an impression or idea – could exist quite independently of any perceiver, which seems both non-trivial and obviously false!</a:t>
            </a:r>
            <a:endParaRPr lang="en-US" sz="2800" dirty="0"/>
          </a:p>
        </p:txBody>
      </p:sp>
    </p:spTree>
    <p:extLst>
      <p:ext uri="{BB962C8B-B14F-4D97-AF65-F5344CB8AC3E}">
        <p14:creationId xmlns:p14="http://schemas.microsoft.com/office/powerpoint/2010/main" val="2751562255"/>
      </p:ext>
    </p:extLst>
  </p:cSld>
  <p:clrMapOvr>
    <a:masterClrMapping/>
  </p:clrMapOvr>
  <p:transition spd="med">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67</a:t>
            </a:fld>
            <a:endParaRPr lang="en-US"/>
          </a:p>
        </p:txBody>
      </p:sp>
      <p:sp>
        <p:nvSpPr>
          <p:cNvPr id="2" name="Title 1"/>
          <p:cNvSpPr>
            <a:spLocks noGrp="1"/>
          </p:cNvSpPr>
          <p:nvPr>
            <p:ph type="title" idx="4294967295"/>
          </p:nvPr>
        </p:nvSpPr>
        <p:spPr>
          <a:xfrm>
            <a:off x="457200" y="224644"/>
            <a:ext cx="8229600" cy="73891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304764"/>
            <a:ext cx="8363272" cy="5328592"/>
          </a:xfrm>
        </p:spPr>
        <p:txBody>
          <a:bodyPr/>
          <a:lstStyle/>
          <a:p>
            <a:r>
              <a:rPr lang="en-US" sz="2800"/>
              <a:t>Th</a:t>
            </a:r>
            <a:r>
              <a:rPr lang="en-GB" sz="2800"/>
              <a:t>e claim that perceptions could continue to exist when unperceived plays a role in Hume’s discussion of our belief in the external world:</a:t>
            </a:r>
            <a:endParaRPr lang="en-GB" sz="2800" dirty="0"/>
          </a:p>
          <a:p>
            <a:pPr lvl="1">
              <a:spcBef>
                <a:spcPts val="1800"/>
              </a:spcBef>
              <a:buNone/>
            </a:pPr>
            <a:r>
              <a:rPr lang="en-GB" sz="2400"/>
              <a:t>	“</a:t>
            </a:r>
            <a:r>
              <a:rPr lang="en-US" sz="2400"/>
              <a:t>the </a:t>
            </a:r>
            <a:r>
              <a:rPr lang="en-US" sz="2400" i="1"/>
              <a:t>appearance</a:t>
            </a:r>
            <a:r>
              <a:rPr lang="en-US" sz="2400"/>
              <a:t> of a perception in the mind and its </a:t>
            </a:r>
            <a:r>
              <a:rPr lang="en-US" sz="2400" i="1"/>
              <a:t>existence</a:t>
            </a:r>
            <a:r>
              <a:rPr lang="en-US" sz="2400"/>
              <a:t> seem at first sight entirely the same, … [but] the interruption in the appearance of a perception implies not necessarily an interruption in its existence … [as I shall] explain more fully afterwards.  …  </a:t>
            </a:r>
            <a:r>
              <a:rPr lang="en-US" sz="2400">
                <a:effectLst/>
              </a:rPr>
              <a:t>An interrupted appearance to the senses implies not necessarily an interruption in the </a:t>
            </a:r>
            <a:r>
              <a:rPr lang="en-US" sz="2400"/>
              <a:t>exist</a:t>
            </a:r>
            <a:r>
              <a:rPr lang="en-US" sz="2400">
                <a:effectLst/>
              </a:rPr>
              <a:t>ence.  The supposition of the continu’d </a:t>
            </a:r>
            <a:r>
              <a:rPr lang="en-US" sz="2400"/>
              <a:t>exist</a:t>
            </a:r>
            <a:r>
              <a:rPr lang="en-US" sz="2400">
                <a:effectLst/>
              </a:rPr>
              <a:t>ence of sensible objects or perceptions involves no contradiction.”</a:t>
            </a:r>
            <a:br>
              <a:rPr lang="en-US" sz="2400">
                <a:effectLst/>
              </a:rPr>
            </a:br>
            <a:r>
              <a:rPr lang="en-US" sz="2400">
                <a:effectLst/>
              </a:rPr>
              <a:t>						       (</a:t>
            </a:r>
            <a:r>
              <a:rPr lang="en-US" sz="2400" i="1">
                <a:effectLst/>
              </a:rPr>
              <a:t>T</a:t>
            </a:r>
            <a:r>
              <a:rPr lang="en-US" sz="2400">
                <a:effectLst/>
              </a:rPr>
              <a:t> 1.4.2.39-40)</a:t>
            </a: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67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97416240"/>
      </p:ext>
    </p:extLst>
  </p:cSld>
  <p:clrMapOvr>
    <a:masterClrMapping/>
  </p:clrMapOvr>
  <p:transition spd="med">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8A067-BACB-4BA1-8184-5BA2BF238D7D}"/>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49C6924-36F1-B95A-DDD2-A0FC788785D4}"/>
              </a:ext>
            </a:extLst>
          </p:cNvPr>
          <p:cNvSpPr>
            <a:spLocks noGrp="1"/>
          </p:cNvSpPr>
          <p:nvPr>
            <p:ph type="sldNum" sz="quarter" idx="10"/>
          </p:nvPr>
        </p:nvSpPr>
        <p:spPr/>
        <p:txBody>
          <a:bodyPr/>
          <a:lstStyle/>
          <a:p>
            <a:fld id="{D205F9E6-86F7-4B1A-AEFA-4AA62F6C502B}" type="slidenum">
              <a:rPr lang="en-US"/>
              <a:pPr/>
              <a:t>68</a:t>
            </a:fld>
            <a:endParaRPr lang="en-US"/>
          </a:p>
        </p:txBody>
      </p:sp>
      <p:sp>
        <p:nvSpPr>
          <p:cNvPr id="3" name="Content Placeholder 2">
            <a:extLst>
              <a:ext uri="{FF2B5EF4-FFF2-40B4-BE49-F238E27FC236}">
                <a16:creationId xmlns:a16="http://schemas.microsoft.com/office/drawing/2014/main" id="{65CFF100-8148-434E-B688-C946633D1D40}"/>
              </a:ext>
            </a:extLst>
          </p:cNvPr>
          <p:cNvSpPr>
            <a:spLocks noGrp="1"/>
          </p:cNvSpPr>
          <p:nvPr>
            <p:ph idx="4294967295"/>
          </p:nvPr>
        </p:nvSpPr>
        <p:spPr>
          <a:xfrm>
            <a:off x="359532" y="296652"/>
            <a:ext cx="8244916" cy="6263407"/>
          </a:xfrm>
        </p:spPr>
        <p:txBody>
          <a:bodyPr/>
          <a:lstStyle/>
          <a:p>
            <a:r>
              <a:rPr lang="en-US" sz="2600"/>
              <a:t>The fuller explanation just promised turns out to be a crude application of the Separability Principle to the standard (e.g. Descartes, Chambers) </a:t>
            </a:r>
            <a:r>
              <a:rPr lang="en-GB" sz="2600"/>
              <a:t>definition </a:t>
            </a:r>
            <a:r>
              <a:rPr lang="en-GB" sz="2600" dirty="0"/>
              <a:t>of a </a:t>
            </a:r>
            <a:r>
              <a:rPr lang="en-GB" sz="2600"/>
              <a:t>substance as </a:t>
            </a:r>
            <a:r>
              <a:rPr lang="en-GB" sz="2600" i="1" dirty="0"/>
              <a:t>something which may exist by itself”</a:t>
            </a:r>
            <a:r>
              <a:rPr lang="en-GB" sz="2600" dirty="0"/>
              <a:t>:</a:t>
            </a:r>
          </a:p>
          <a:p>
            <a:pPr lvl="1">
              <a:spcBef>
                <a:spcPts val="1800"/>
              </a:spcBef>
              <a:buNone/>
            </a:pPr>
            <a:r>
              <a:rPr lang="en-GB" sz="2200" dirty="0"/>
              <a:t>	</a:t>
            </a:r>
            <a:r>
              <a:rPr lang="en-GB" sz="2300" dirty="0"/>
              <a:t>“this definition agrees to every thing, that can possibly be </a:t>
            </a:r>
            <a:r>
              <a:rPr lang="en-GB" sz="2300" dirty="0" err="1"/>
              <a:t>conceiv’d</a:t>
            </a:r>
            <a:r>
              <a:rPr lang="en-GB" sz="2300" dirty="0"/>
              <a:t>; ...  Whatever is clearly </a:t>
            </a:r>
            <a:r>
              <a:rPr lang="en-GB" sz="2300" dirty="0" err="1"/>
              <a:t>conceiv’d</a:t>
            </a:r>
            <a:r>
              <a:rPr lang="en-GB" sz="23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300" dirty="0" err="1"/>
              <a:t>consider’d</a:t>
            </a:r>
            <a:r>
              <a:rPr lang="en-GB" sz="2300" dirty="0"/>
              <a:t> as separately existent, and may exist separately, and have no need of any thing else to support their existence.  They are, therefore, substances, as far as this </a:t>
            </a:r>
            <a:r>
              <a:rPr lang="en-GB" sz="2300"/>
              <a:t>definition explains</a:t>
            </a:r>
            <a:br>
              <a:rPr lang="en-GB" sz="2300"/>
            </a:br>
            <a:r>
              <a:rPr lang="en-GB" sz="2300"/>
              <a:t>a </a:t>
            </a:r>
            <a:r>
              <a:rPr lang="en-GB" sz="2300" dirty="0"/>
              <a:t>substance</a:t>
            </a:r>
            <a:r>
              <a:rPr lang="en-GB" sz="2300"/>
              <a:t>.</a:t>
            </a:r>
            <a:r>
              <a:rPr lang="en-US" sz="2300"/>
              <a:t>”  (</a:t>
            </a:r>
            <a:r>
              <a:rPr lang="en-US" sz="2300" i="1"/>
              <a:t>T</a:t>
            </a:r>
            <a:r>
              <a:rPr lang="en-US" sz="2300"/>
              <a:t> 1.4.5.5)</a:t>
            </a:r>
            <a:endParaRPr lang="en-US" sz="2300" dirty="0"/>
          </a:p>
        </p:txBody>
      </p:sp>
      <p:sp>
        <p:nvSpPr>
          <p:cNvPr id="4" name="Slide Number Placeholder 3">
            <a:extLst>
              <a:ext uri="{FF2B5EF4-FFF2-40B4-BE49-F238E27FC236}">
                <a16:creationId xmlns:a16="http://schemas.microsoft.com/office/drawing/2014/main" id="{EA79CF33-D74F-90FA-5E90-9993FA83B7CB}"/>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68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907387308"/>
      </p:ext>
    </p:extLst>
  </p:cSld>
  <p:clrMapOvr>
    <a:masterClrMapping/>
  </p:clrMapOvr>
  <p:transition spd="med">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2A8B8-D403-B7DE-623C-90EFFF7E94B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0CDAA4E1-8F53-2A86-290F-547D6E01BF29}"/>
              </a:ext>
            </a:extLst>
          </p:cNvPr>
          <p:cNvSpPr>
            <a:spLocks noGrp="1"/>
          </p:cNvSpPr>
          <p:nvPr>
            <p:ph type="sldNum" sz="quarter" idx="10"/>
          </p:nvPr>
        </p:nvSpPr>
        <p:spPr/>
        <p:txBody>
          <a:bodyPr/>
          <a:lstStyle/>
          <a:p>
            <a:fld id="{D205F9E6-86F7-4B1A-AEFA-4AA62F6C502B}" type="slidenum">
              <a:rPr lang="en-US"/>
              <a:pPr/>
              <a:t>69</a:t>
            </a:fld>
            <a:endParaRPr lang="en-US"/>
          </a:p>
        </p:txBody>
      </p:sp>
      <p:sp>
        <p:nvSpPr>
          <p:cNvPr id="3" name="Content Placeholder 2">
            <a:extLst>
              <a:ext uri="{FF2B5EF4-FFF2-40B4-BE49-F238E27FC236}">
                <a16:creationId xmlns:a16="http://schemas.microsoft.com/office/drawing/2014/main" id="{0F28785C-C63A-6CFF-5A69-F86C7863BE5A}"/>
              </a:ext>
            </a:extLst>
          </p:cNvPr>
          <p:cNvSpPr>
            <a:spLocks noGrp="1"/>
          </p:cNvSpPr>
          <p:nvPr>
            <p:ph idx="4294967295"/>
          </p:nvPr>
        </p:nvSpPr>
        <p:spPr>
          <a:xfrm>
            <a:off x="359532" y="332656"/>
            <a:ext cx="8388932" cy="6227403"/>
          </a:xfrm>
        </p:spPr>
        <p:txBody>
          <a:bodyPr/>
          <a:lstStyle/>
          <a:p>
            <a:r>
              <a:rPr lang="en-US" sz="2600"/>
              <a:t>The same idea then plays a major role in Hume’s discussions of personal identity, in both </a:t>
            </a:r>
            <a:r>
              <a:rPr lang="en-US" sz="2600" i="1"/>
              <a:t>T</a:t>
            </a:r>
            <a:r>
              <a:rPr lang="en-US" sz="2600"/>
              <a:t> 1.4.6 and the 1740 Appendix:</a:t>
            </a:r>
          </a:p>
          <a:p>
            <a:pPr lvl="1">
              <a:spcBef>
                <a:spcPts val="1800"/>
              </a:spcBef>
              <a:buNone/>
            </a:pPr>
            <a:r>
              <a:rPr lang="en-GB" sz="2300"/>
              <a:t>	“</a:t>
            </a:r>
            <a:r>
              <a:rPr lang="en-US" sz="2300"/>
              <a:t>all our particular perceptions … are different, and distinguishable, and separable from each other, and may be separately consider’d, and may exist separately, and have no need of any thing to support their existence.  After what manner, therefore, do they belong to self; and how are they connected with it?”  (</a:t>
            </a:r>
            <a:r>
              <a:rPr lang="en-US" sz="2300" i="1"/>
              <a:t>T</a:t>
            </a:r>
            <a:r>
              <a:rPr lang="en-US" sz="2300"/>
              <a:t> 1.4.6.3)</a:t>
            </a:r>
          </a:p>
          <a:p>
            <a:pPr lvl="1">
              <a:spcBef>
                <a:spcPts val="1800"/>
              </a:spcBef>
              <a:buNone/>
            </a:pPr>
            <a:r>
              <a:rPr lang="en-US" sz="2300"/>
              <a:t>	“Whatever is distinct, is distinguishable; and whatever is distinguishable, is separable by the thought or imagination.  All perceptions are distinct.  They are, therefore, distinguishable, and separable, and may be conceiv’d as separately existent, and may exist separately, without any contradiction or absurdity.”</a:t>
            </a:r>
            <a:br>
              <a:rPr lang="en-US" sz="2300"/>
            </a:br>
            <a:r>
              <a:rPr lang="en-US" sz="2300"/>
              <a:t>							(</a:t>
            </a:r>
            <a:r>
              <a:rPr lang="en-US" sz="2300" i="1"/>
              <a:t>T App</a:t>
            </a:r>
            <a:r>
              <a:rPr lang="en-US" sz="2300"/>
              <a:t> 12)</a:t>
            </a:r>
          </a:p>
          <a:p>
            <a:pPr lvl="1">
              <a:spcBef>
                <a:spcPts val="1200"/>
              </a:spcBef>
              <a:buNone/>
            </a:pPr>
            <a:endParaRPr lang="en-US" sz="2200" dirty="0"/>
          </a:p>
        </p:txBody>
      </p:sp>
      <p:sp>
        <p:nvSpPr>
          <p:cNvPr id="4" name="Slide Number Placeholder 3">
            <a:extLst>
              <a:ext uri="{FF2B5EF4-FFF2-40B4-BE49-F238E27FC236}">
                <a16:creationId xmlns:a16="http://schemas.microsoft.com/office/drawing/2014/main" id="{90ECBB03-F602-ADCA-BFC6-9A0607D03E0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69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355395109"/>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F28CA-BC6C-8414-1DCC-66F34FFF1C27}"/>
            </a:ext>
          </a:extLst>
        </p:cNvPr>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1DA7888B-83D7-C498-8850-E95828DC58C0}"/>
              </a:ext>
            </a:extLst>
          </p:cNvPr>
          <p:cNvSpPr>
            <a:spLocks noGrp="1"/>
          </p:cNvSpPr>
          <p:nvPr>
            <p:ph type="sldNum" sz="quarter" idx="10"/>
          </p:nvPr>
        </p:nvSpPr>
        <p:spPr/>
        <p:txBody>
          <a:bodyPr/>
          <a:lstStyle/>
          <a:p>
            <a:pPr>
              <a:defRPr/>
            </a:pPr>
            <a:fld id="{79DAD66A-3848-4BC8-A216-F025EE6355AF}" type="slidenum">
              <a:rPr lang="en-US"/>
              <a:pPr>
                <a:defRPr/>
              </a:pPr>
              <a:t>7</a:t>
            </a:fld>
            <a:endParaRPr lang="en-US"/>
          </a:p>
        </p:txBody>
      </p:sp>
      <p:sp>
        <p:nvSpPr>
          <p:cNvPr id="407555" name="Rectangle 3">
            <a:extLst>
              <a:ext uri="{FF2B5EF4-FFF2-40B4-BE49-F238E27FC236}">
                <a16:creationId xmlns:a16="http://schemas.microsoft.com/office/drawing/2014/main" id="{9CB64ECE-59B5-16CD-48A8-F04B4FD40A62}"/>
              </a:ext>
            </a:extLst>
          </p:cNvPr>
          <p:cNvSpPr>
            <a:spLocks noGrp="1" noChangeArrowheads="1"/>
          </p:cNvSpPr>
          <p:nvPr>
            <p:ph type="body" idx="1"/>
          </p:nvPr>
        </p:nvSpPr>
        <p:spPr>
          <a:xfrm>
            <a:off x="575556" y="80628"/>
            <a:ext cx="8316924" cy="6444715"/>
          </a:xfrm>
        </p:spPr>
        <p:txBody>
          <a:bodyPr/>
          <a:lstStyle/>
          <a:p>
            <a:pPr>
              <a:defRPr/>
            </a:pPr>
            <a:r>
              <a:rPr lang="en-GB" sz="2400"/>
              <a:t>Hume’s influence on contemporary philosophy is also profound, and many of his arguments and positions are still considered highly relevant, not only in epistemology, philosophy of science, and metaphysics, but also in ethics and philosophy of action, aesthetics, philosophy of religion, political theory, and economics (in which he inspired the work of his younger friend Adam Smith).</a:t>
            </a:r>
          </a:p>
          <a:p>
            <a:pPr>
              <a:spcBef>
                <a:spcPts val="900"/>
              </a:spcBef>
              <a:defRPr/>
            </a:pPr>
            <a:r>
              <a:rPr lang="en-GB" sz="2400"/>
              <a:t>Hume was strikingly ahead of his time in what we now call cognitive science (and perhaps especially in cognitive science of religion), anticipating lines of enquiry that became mainstream only in recent decades.</a:t>
            </a:r>
          </a:p>
          <a:p>
            <a:pPr>
              <a:spcBef>
                <a:spcPts val="900"/>
              </a:spcBef>
              <a:defRPr/>
            </a:pPr>
            <a:r>
              <a:rPr lang="en-GB" sz="2400"/>
              <a:t>Understanding and grappling with “Humean” positions remains of tremendous value, partly because of Hume’s logical acumen, but also his intellectual independence, pioneering new lines of enquiry that previous thinkers had failed to explore because of their reluctance to depart from traditional (and especially religious) assumptions.</a:t>
            </a:r>
          </a:p>
          <a:p>
            <a:pPr>
              <a:spcBef>
                <a:spcPts val="1200"/>
              </a:spcBef>
              <a:defRPr/>
            </a:pPr>
            <a:endParaRPr lang="en-GB" sz="2400"/>
          </a:p>
        </p:txBody>
      </p:sp>
    </p:spTree>
    <p:extLst>
      <p:ext uri="{BB962C8B-B14F-4D97-AF65-F5344CB8AC3E}">
        <p14:creationId xmlns:p14="http://schemas.microsoft.com/office/powerpoint/2010/main" val="343497667"/>
      </p:ext>
    </p:extLst>
  </p:cSld>
  <p:clrMapOvr>
    <a:masterClrMapping/>
  </p:clrMapOvr>
  <p:transition spd="med">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ABFD7-D487-6FB4-9069-CBA77C535B5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1DE7A5-ADEC-CBCD-EC66-A00319B2A737}"/>
              </a:ext>
            </a:extLst>
          </p:cNvPr>
          <p:cNvSpPr>
            <a:spLocks noGrp="1"/>
          </p:cNvSpPr>
          <p:nvPr>
            <p:ph type="sldNum" sz="quarter" idx="10"/>
          </p:nvPr>
        </p:nvSpPr>
        <p:spPr/>
        <p:txBody>
          <a:bodyPr/>
          <a:lstStyle/>
          <a:p>
            <a:fld id="{E484BF40-07FE-495E-9EDA-6A506A6A03F6}" type="slidenum">
              <a:rPr lang="en-US"/>
              <a:pPr/>
              <a:t>70</a:t>
            </a:fld>
            <a:endParaRPr lang="en-US"/>
          </a:p>
        </p:txBody>
      </p:sp>
      <p:sp>
        <p:nvSpPr>
          <p:cNvPr id="801794" name="Rectangle 2">
            <a:extLst>
              <a:ext uri="{FF2B5EF4-FFF2-40B4-BE49-F238E27FC236}">
                <a16:creationId xmlns:a16="http://schemas.microsoft.com/office/drawing/2014/main" id="{5373053F-DE1C-D783-5D34-4FDED4241B2C}"/>
              </a:ext>
            </a:extLst>
          </p:cNvPr>
          <p:cNvSpPr>
            <a:spLocks noGrp="1" noChangeArrowheads="1"/>
          </p:cNvSpPr>
          <p:nvPr>
            <p:ph type="title"/>
          </p:nvPr>
        </p:nvSpPr>
        <p:spPr>
          <a:xfrm>
            <a:off x="143508" y="169801"/>
            <a:ext cx="8784976" cy="702915"/>
          </a:xfrm>
        </p:spPr>
        <p:txBody>
          <a:bodyPr/>
          <a:lstStyle/>
          <a:p>
            <a:r>
              <a:rPr lang="en-GB" sz="3800"/>
              <a:t>Abandoning </a:t>
            </a:r>
            <a:r>
              <a:rPr lang="en-GB" sz="3800" dirty="0"/>
              <a:t>the </a:t>
            </a:r>
            <a:r>
              <a:rPr lang="en-GB" sz="3800" err="1"/>
              <a:t>Separability</a:t>
            </a:r>
            <a:r>
              <a:rPr lang="en-GB" sz="3800"/>
              <a:t> Principle?</a:t>
            </a:r>
            <a:endParaRPr lang="en-US" sz="3800" dirty="0"/>
          </a:p>
        </p:txBody>
      </p:sp>
      <p:sp>
        <p:nvSpPr>
          <p:cNvPr id="801795" name="Rectangle 3">
            <a:extLst>
              <a:ext uri="{FF2B5EF4-FFF2-40B4-BE49-F238E27FC236}">
                <a16:creationId xmlns:a16="http://schemas.microsoft.com/office/drawing/2014/main" id="{224CDD31-0B2E-5C78-0FD2-D2EDC378C2A7}"/>
              </a:ext>
            </a:extLst>
          </p:cNvPr>
          <p:cNvSpPr>
            <a:spLocks noGrp="1" noChangeArrowheads="1"/>
          </p:cNvSpPr>
          <p:nvPr>
            <p:ph type="body" idx="1"/>
          </p:nvPr>
        </p:nvSpPr>
        <p:spPr>
          <a:xfrm>
            <a:off x="647563" y="1160748"/>
            <a:ext cx="8028893" cy="5527451"/>
          </a:xfrm>
        </p:spPr>
        <p:txBody>
          <a:bodyPr/>
          <a:lstStyle/>
          <a:p>
            <a:r>
              <a:rPr lang="en-GB" sz="2800"/>
              <a:t>The </a:t>
            </a:r>
            <a:r>
              <a:rPr lang="en-GB" sz="2800" err="1"/>
              <a:t>Separability</a:t>
            </a:r>
            <a:r>
              <a:rPr lang="en-GB" sz="2800"/>
              <a:t> Principle appears to be absent from the 1748 </a:t>
            </a:r>
            <a:r>
              <a:rPr lang="en-GB" sz="2800" i="1"/>
              <a:t>Enquiry concerning Human Understanding</a:t>
            </a:r>
            <a:r>
              <a:rPr lang="en-GB" sz="2800"/>
              <a:t>, though Garrett (1997, p. 72) claims that it is implicit in passages such as:</a:t>
            </a:r>
          </a:p>
          <a:p>
            <a:pPr marL="857250" lvl="2" indent="0">
              <a:spcBef>
                <a:spcPts val="1200"/>
              </a:spcBef>
              <a:buNone/>
            </a:pPr>
            <a:r>
              <a:rPr lang="en-GB" sz="2500"/>
              <a:t>“</a:t>
            </a:r>
            <a:r>
              <a:rPr lang="en-US" sz="2500"/>
              <a:t>Motion in the second Billiard-ball is a quite distinct event from motion in the first; nor is there any thing in the one to suggest the smallest hint of the other.</a:t>
            </a:r>
            <a:r>
              <a:rPr lang="en-GB" sz="2500"/>
              <a:t>”  (</a:t>
            </a:r>
            <a:r>
              <a:rPr lang="en-GB" sz="2500" i="1"/>
              <a:t>E </a:t>
            </a:r>
            <a:r>
              <a:rPr lang="en-GB" sz="2500"/>
              <a:t>4.9)</a:t>
            </a:r>
          </a:p>
          <a:p>
            <a:pPr>
              <a:spcBef>
                <a:spcPts val="1800"/>
              </a:spcBef>
            </a:pPr>
            <a:r>
              <a:rPr lang="en-GB" sz="2800"/>
              <a:t>But there is no general principle enunciated here, and nothing remotely close to the implausibly strong Separability Principle of the sceptical sections of the </a:t>
            </a:r>
            <a:r>
              <a:rPr lang="en-GB" sz="2800" i="1"/>
              <a:t>Treatise</a:t>
            </a:r>
            <a:r>
              <a:rPr lang="en-GB" sz="2800"/>
              <a:t>.</a:t>
            </a:r>
            <a:endParaRPr lang="en-GB" sz="2800" dirty="0"/>
          </a:p>
        </p:txBody>
      </p:sp>
    </p:spTree>
    <p:extLst>
      <p:ext uri="{BB962C8B-B14F-4D97-AF65-F5344CB8AC3E}">
        <p14:creationId xmlns:p14="http://schemas.microsoft.com/office/powerpoint/2010/main" val="2219447265"/>
      </p:ext>
    </p:extLst>
  </p:cSld>
  <p:clrMapOvr>
    <a:masterClrMapping/>
  </p:clrMapOvr>
  <p:transition spd="med">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F0A66-A553-D637-585A-DC37239F90E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332C218-95B1-6594-AEF2-B31FB7F06186}"/>
              </a:ext>
            </a:extLst>
          </p:cNvPr>
          <p:cNvSpPr>
            <a:spLocks noGrp="1" noChangeArrowheads="1"/>
          </p:cNvSpPr>
          <p:nvPr>
            <p:ph type="ctrTitle"/>
          </p:nvPr>
        </p:nvSpPr>
        <p:spPr>
          <a:xfrm>
            <a:off x="179388" y="296863"/>
            <a:ext cx="4608512" cy="6300787"/>
          </a:xfrm>
        </p:spPr>
        <p:txBody>
          <a:bodyPr/>
          <a:lstStyle/>
          <a:p>
            <a:r>
              <a:rPr lang="en-GB"/>
              <a:t>2(</a:t>
            </a:r>
            <a:r>
              <a:rPr lang="en-GB" dirty="0"/>
              <a:t>c</a:t>
            </a:r>
            <a:r>
              <a:rPr lang="en-GB"/>
              <a:t>)</a:t>
            </a:r>
            <a:br>
              <a:rPr lang="en-GB" dirty="0"/>
            </a:br>
            <a:br>
              <a:rPr lang="en-GB"/>
            </a:br>
            <a:r>
              <a:rPr lang="en-GB"/>
              <a:t>Association</a:t>
            </a:r>
            <a:br>
              <a:rPr lang="en-GB"/>
            </a:br>
            <a:r>
              <a:rPr lang="en-GB"/>
              <a:t>of Ideas</a:t>
            </a:r>
            <a:endParaRPr lang="en-US" dirty="0"/>
          </a:p>
        </p:txBody>
      </p:sp>
      <p:pic>
        <p:nvPicPr>
          <p:cNvPr id="847875" name="Picture 3" descr="treatise1">
            <a:extLst>
              <a:ext uri="{FF2B5EF4-FFF2-40B4-BE49-F238E27FC236}">
                <a16:creationId xmlns:a16="http://schemas.microsoft.com/office/drawing/2014/main" id="{7B19BF56-E54B-379C-A7F8-BCB875A92C9C}"/>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401126064"/>
      </p:ext>
    </p:extLst>
  </p:cSld>
  <p:clrMapOvr>
    <a:masterClrMapping/>
  </p:clrMapOvr>
  <p:transition spd="med">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5DE4BB-3F72-41AF-A99F-B8D17DC7F317}" type="slidenum">
              <a:rPr lang="en-US"/>
              <a:pPr/>
              <a:t>72</a:t>
            </a:fld>
            <a:endParaRPr lang="en-US"/>
          </a:p>
        </p:txBody>
      </p:sp>
      <p:sp>
        <p:nvSpPr>
          <p:cNvPr id="781314" name="Rectangle 2"/>
          <p:cNvSpPr>
            <a:spLocks noGrp="1" noChangeArrowheads="1"/>
          </p:cNvSpPr>
          <p:nvPr>
            <p:ph type="title"/>
          </p:nvPr>
        </p:nvSpPr>
        <p:spPr>
          <a:xfrm>
            <a:off x="250825" y="260350"/>
            <a:ext cx="8642350" cy="1081088"/>
          </a:xfrm>
        </p:spPr>
        <p:txBody>
          <a:bodyPr/>
          <a:lstStyle/>
          <a:p>
            <a:r>
              <a:rPr lang="en-GB" sz="4200" dirty="0"/>
              <a:t>Locke on the Association of Ideas</a:t>
            </a:r>
          </a:p>
        </p:txBody>
      </p:sp>
      <p:sp>
        <p:nvSpPr>
          <p:cNvPr id="781315" name="Rectangle 3"/>
          <p:cNvSpPr>
            <a:spLocks noGrp="1" noChangeArrowheads="1"/>
          </p:cNvSpPr>
          <p:nvPr>
            <p:ph type="body" idx="1"/>
          </p:nvPr>
        </p:nvSpPr>
        <p:spPr>
          <a:xfrm>
            <a:off x="457200" y="1341438"/>
            <a:ext cx="8363272" cy="5256212"/>
          </a:xfrm>
        </p:spPr>
        <p:txBody>
          <a:bodyPr/>
          <a:lstStyle/>
          <a:p>
            <a:r>
              <a:rPr lang="en-GB" sz="3000"/>
              <a:t>Hume sometimes expresses great enthusiasm for the </a:t>
            </a:r>
            <a:r>
              <a:rPr lang="en-GB" sz="3000" dirty="0"/>
              <a:t>association </a:t>
            </a:r>
            <a:r>
              <a:rPr lang="en-GB" sz="3000"/>
              <a:t>of ideas (e.g. </a:t>
            </a:r>
            <a:r>
              <a:rPr lang="en-GB" sz="3000" i="1"/>
              <a:t>A </a:t>
            </a:r>
            <a:r>
              <a:rPr lang="en-GB" sz="3000"/>
              <a:t>35), </a:t>
            </a:r>
            <a:r>
              <a:rPr lang="en-GB" sz="3000" dirty="0"/>
              <a:t>but this is in striking contrast to </a:t>
            </a:r>
            <a:r>
              <a:rPr lang="en-GB" sz="3000"/>
              <a:t>Locke’s attitude:</a:t>
            </a:r>
            <a:endParaRPr lang="en-GB" sz="3000" dirty="0"/>
          </a:p>
          <a:p>
            <a:pPr lvl="1">
              <a:spcBef>
                <a:spcPts val="1800"/>
              </a:spcBef>
              <a:buFontTx/>
              <a:buNone/>
            </a:pPr>
            <a:r>
              <a:rPr lang="en-GB" dirty="0"/>
              <a:t>	</a:t>
            </a:r>
            <a:r>
              <a:rPr lang="en-GB" sz="2600" dirty="0"/>
              <a:t>“[3] </a:t>
            </a:r>
            <a:r>
              <a:rPr lang="en-GB" sz="2600" dirty="0">
                <a:solidFill>
                  <a:srgbClr val="FF7C80"/>
                </a:solidFill>
              </a:rPr>
              <a:t>this sort of Madness</a:t>
            </a:r>
            <a:r>
              <a:rPr lang="en-GB" sz="2600" dirty="0"/>
              <a:t> … [4] </a:t>
            </a:r>
            <a:r>
              <a:rPr lang="en-GB" sz="2600" dirty="0">
                <a:solidFill>
                  <a:srgbClr val="FF7C80"/>
                </a:solidFill>
              </a:rPr>
              <a:t>this … Weakness </a:t>
            </a:r>
            <a:r>
              <a:rPr lang="en-GB" sz="2600" dirty="0"/>
              <a:t>to which all Men are so liable, ... </a:t>
            </a:r>
            <a:r>
              <a:rPr lang="en-GB" sz="2600" dirty="0">
                <a:solidFill>
                  <a:srgbClr val="FF7C80"/>
                </a:solidFill>
              </a:rPr>
              <a:t>a Taint </a:t>
            </a:r>
            <a:r>
              <a:rPr lang="en-GB" sz="2600" dirty="0"/>
              <a:t>which so universally infects Mankind …  [5] … there is [a]  Connexion of </a:t>
            </a:r>
            <a:r>
              <a:rPr lang="en-GB" sz="2600" i="1" dirty="0"/>
              <a:t>Ideas</a:t>
            </a:r>
            <a:r>
              <a:rPr lang="en-GB" sz="2600" dirty="0"/>
              <a:t> wholly owing to Chance or </a:t>
            </a:r>
            <a:r>
              <a:rPr lang="en-GB" sz="2600" dirty="0">
                <a:solidFill>
                  <a:srgbClr val="FF0000"/>
                </a:solidFill>
              </a:rPr>
              <a:t>Custom</a:t>
            </a:r>
            <a:r>
              <a:rPr lang="en-GB" sz="2600" dirty="0"/>
              <a:t>; </a:t>
            </a:r>
            <a:r>
              <a:rPr lang="en-GB" sz="2600" i="1" dirty="0"/>
              <a:t>Ideas</a:t>
            </a:r>
            <a:r>
              <a:rPr lang="en-GB" sz="2600" dirty="0"/>
              <a:t> that in themselves are not at all of kin, come to be so united in some </a:t>
            </a:r>
            <a:r>
              <a:rPr lang="en-GB" sz="2600" dirty="0" err="1"/>
              <a:t>Mens</a:t>
            </a:r>
            <a:r>
              <a:rPr lang="en-GB" sz="2600" dirty="0"/>
              <a:t> Minds that ’tis very hard to separate them …”</a:t>
            </a:r>
          </a:p>
          <a:p>
            <a:pPr lvl="1">
              <a:spcBef>
                <a:spcPts val="600"/>
              </a:spcBef>
              <a:buFontTx/>
              <a:buNone/>
            </a:pPr>
            <a:r>
              <a:rPr lang="en-GB" sz="2600" dirty="0"/>
              <a:t>					(Locke, </a:t>
            </a:r>
            <a:r>
              <a:rPr lang="en-GB" sz="2600" i="1" dirty="0"/>
              <a:t>Essay</a:t>
            </a:r>
            <a:r>
              <a:rPr lang="en-GB" sz="2600" dirty="0"/>
              <a:t> II xxxiii 3-5)</a:t>
            </a:r>
          </a:p>
        </p:txBody>
      </p:sp>
    </p:spTree>
    <p:extLst>
      <p:ext uri="{BB962C8B-B14F-4D97-AF65-F5344CB8AC3E}">
        <p14:creationId xmlns:p14="http://schemas.microsoft.com/office/powerpoint/2010/main" val="3048041093"/>
      </p:ext>
    </p:extLst>
  </p:cSld>
  <p:clrMapOvr>
    <a:masterClrMapping/>
  </p:clrMapOvr>
  <p:transition spd="med">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625F-7BFD-4DBF-8572-82F86D2CDFBE}"/>
              </a:ext>
            </a:extLst>
          </p:cNvPr>
          <p:cNvSpPr>
            <a:spLocks noGrp="1"/>
          </p:cNvSpPr>
          <p:nvPr>
            <p:ph type="title"/>
          </p:nvPr>
        </p:nvSpPr>
        <p:spPr>
          <a:xfrm>
            <a:off x="457200" y="277813"/>
            <a:ext cx="8229600" cy="846931"/>
          </a:xfrm>
        </p:spPr>
        <p:txBody>
          <a:bodyPr/>
          <a:lstStyle/>
          <a:p>
            <a:r>
              <a:rPr lang="en-US"/>
              <a:t>Chambers’ </a:t>
            </a:r>
            <a:r>
              <a:rPr lang="en-US" i="1"/>
              <a:t>Cyclopaedia</a:t>
            </a:r>
            <a:r>
              <a:rPr lang="en-US"/>
              <a:t> (1728)</a:t>
            </a:r>
            <a:endParaRPr lang="en-GB"/>
          </a:p>
        </p:txBody>
      </p:sp>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673224" y="1340768"/>
            <a:ext cx="8003232" cy="5004556"/>
          </a:xfrm>
        </p:spPr>
        <p:txBody>
          <a:bodyPr/>
          <a:lstStyle/>
          <a:p>
            <a:pPr marL="0" indent="0">
              <a:buNone/>
            </a:pPr>
            <a:r>
              <a:rPr lang="en-US" sz="2600" cap="small"/>
              <a:t>“Association</a:t>
            </a:r>
            <a:r>
              <a:rPr lang="en-US" sz="2600"/>
              <a:t> </a:t>
            </a:r>
            <a:r>
              <a:rPr lang="en-US" sz="2600" i="1"/>
              <a:t>of Ideas</a:t>
            </a:r>
            <a:r>
              <a:rPr lang="en-US" sz="2600"/>
              <a:t>, is where two or more Ideas, constantly and immediately follow or succeed one another in the Mind, so that one shall almost infallibly produce the other …  Where there is a real Affinity or Connection in Ideas, it is the excellency of the Mind, to be able to collect, compare, and range them in Order, in its Enquiries:  But where there is none, nor any Cause to be assign’d for their accompanying each other, but what is owing to mere Accident or </a:t>
            </a:r>
            <a:r>
              <a:rPr lang="en-US" sz="2600">
                <a:solidFill>
                  <a:srgbClr val="FF7C80"/>
                </a:solidFill>
              </a:rPr>
              <a:t>Habit</a:t>
            </a:r>
            <a:r>
              <a:rPr lang="en-US" sz="2600"/>
              <a:t>; …this unnatural </a:t>
            </a:r>
            <a:r>
              <a:rPr lang="en-US" sz="2600" i="1"/>
              <a:t>Association </a:t>
            </a:r>
            <a:r>
              <a:rPr lang="en-US" sz="2600"/>
              <a:t>becomes a great Imperfection, and is generally speaking, a main Cause of Error, or wrong Deductions in reasoning.”</a:t>
            </a:r>
            <a:endParaRPr lang="en-GB" sz="26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73</a:t>
            </a:fld>
            <a:endParaRPr lang="en-US"/>
          </a:p>
        </p:txBody>
      </p:sp>
    </p:spTree>
    <p:extLst>
      <p:ext uri="{BB962C8B-B14F-4D97-AF65-F5344CB8AC3E}">
        <p14:creationId xmlns:p14="http://schemas.microsoft.com/office/powerpoint/2010/main" val="2380241018"/>
      </p:ext>
    </p:extLst>
  </p:cSld>
  <p:clrMapOvr>
    <a:masterClrMapping/>
  </p:clrMapOvr>
  <p:transition spd="med">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431540" y="260648"/>
            <a:ext cx="8460940" cy="5976664"/>
          </a:xfrm>
        </p:spPr>
        <p:txBody>
          <a:bodyPr/>
          <a:lstStyle/>
          <a:p>
            <a:pPr marL="0" indent="0">
              <a:buNone/>
            </a:pPr>
            <a:r>
              <a:rPr lang="en-US" sz="2500"/>
              <a:t>“Thus the Idea of Goblins and Sprights, has really no more Affinity with Darkness than with Light; and yet let a foolish Maid inculcate these often on the Mind of a Child, and raise them there together, ’tis possible he shall never be able to separate them again so long as he lives, but Darkness shall ever bring with it those frightful Ideas.”</a:t>
            </a:r>
          </a:p>
          <a:p>
            <a:pPr marL="0" indent="0">
              <a:spcBef>
                <a:spcPts val="1800"/>
              </a:spcBef>
              <a:buNone/>
            </a:pPr>
            <a:r>
              <a:rPr lang="en-US" sz="2500"/>
              <a:t>“Such wrong combinations of Ideas, Mr. </a:t>
            </a:r>
            <a:r>
              <a:rPr lang="en-US" sz="2500" i="1"/>
              <a:t>Lock</a:t>
            </a:r>
            <a:r>
              <a:rPr lang="en-US" sz="2500"/>
              <a:t> shews, are a great Cause of the irreconcileable Opposition between the different sects of Philosophy and Religion:  … some loose and independent Ideas are by Education, </a:t>
            </a:r>
            <a:r>
              <a:rPr lang="en-US" sz="2500">
                <a:solidFill>
                  <a:srgbClr val="FF7C80"/>
                </a:solidFill>
              </a:rPr>
              <a:t>Custom</a:t>
            </a:r>
            <a:r>
              <a:rPr lang="en-US" sz="2500"/>
              <a:t>, and the constant Din of their Party, so coupled in their Minds, that they always appear there together:  These they can no more separate in their Thoughts, than if they were but one Idea, …  This … is the Foundation of the greatest, and almost of all the Errors in the World.”  (p. 161)</a:t>
            </a:r>
            <a:endParaRPr lang="en-GB" sz="2500"/>
          </a:p>
          <a:p>
            <a:pPr marL="0" indent="0">
              <a:buNone/>
            </a:pPr>
            <a:endParaRPr lang="en-GB" sz="25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74</a:t>
            </a:fld>
            <a:endParaRPr lang="en-US"/>
          </a:p>
        </p:txBody>
      </p:sp>
    </p:spTree>
    <p:extLst>
      <p:ext uri="{BB962C8B-B14F-4D97-AF65-F5344CB8AC3E}">
        <p14:creationId xmlns:p14="http://schemas.microsoft.com/office/powerpoint/2010/main" val="1945128143"/>
      </p:ext>
    </p:extLst>
  </p:cSld>
  <p:clrMapOvr>
    <a:masterClrMapping/>
  </p:clrMapOvr>
  <p:transition spd="med">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FCA240-3CA0-4DD2-92C7-992D12B67AC0}" type="slidenum">
              <a:rPr lang="en-US"/>
              <a:pPr/>
              <a:t>75</a:t>
            </a:fld>
            <a:endParaRPr lang="en-US"/>
          </a:p>
        </p:txBody>
      </p:sp>
      <p:sp>
        <p:nvSpPr>
          <p:cNvPr id="868354" name="Rectangle 2"/>
          <p:cNvSpPr>
            <a:spLocks noGrp="1" noChangeArrowheads="1"/>
          </p:cNvSpPr>
          <p:nvPr>
            <p:ph type="title"/>
          </p:nvPr>
        </p:nvSpPr>
        <p:spPr>
          <a:xfrm>
            <a:off x="250825" y="260350"/>
            <a:ext cx="8642350" cy="912813"/>
          </a:xfrm>
        </p:spPr>
        <p:txBody>
          <a:bodyPr/>
          <a:lstStyle/>
          <a:p>
            <a:r>
              <a:rPr lang="en-GB" sz="4200" dirty="0"/>
              <a:t>Hume on the Association of Ideas</a:t>
            </a:r>
          </a:p>
        </p:txBody>
      </p:sp>
      <p:sp>
        <p:nvSpPr>
          <p:cNvPr id="868355" name="Rectangle 3"/>
          <p:cNvSpPr>
            <a:spLocks noGrp="1" noChangeArrowheads="1"/>
          </p:cNvSpPr>
          <p:nvPr>
            <p:ph type="body" idx="1"/>
          </p:nvPr>
        </p:nvSpPr>
        <p:spPr>
          <a:xfrm>
            <a:off x="528959" y="1268760"/>
            <a:ext cx="8291513" cy="5328890"/>
          </a:xfrm>
        </p:spPr>
        <p:txBody>
          <a:bodyPr/>
          <a:lstStyle/>
          <a:p>
            <a:r>
              <a:rPr lang="en-GB" sz="3000" dirty="0"/>
              <a:t>Despite “the liberty of the imagination”, there is a pattern to our thoughts:</a:t>
            </a:r>
          </a:p>
          <a:p>
            <a:pPr lvl="1">
              <a:spcBef>
                <a:spcPts val="1200"/>
              </a:spcBef>
              <a:buFontTx/>
              <a:buNone/>
            </a:pPr>
            <a:r>
              <a:rPr lang="en-GB" sz="2600" dirty="0"/>
              <a:t>	“all simple ideas may be separated by the </a:t>
            </a:r>
            <a:r>
              <a:rPr lang="en-GB" sz="2600" dirty="0" err="1"/>
              <a:t>imag-ination</a:t>
            </a:r>
            <a:r>
              <a:rPr lang="en-GB" sz="2600" dirty="0"/>
              <a:t>, and may be united again in what form it pleases … [yet there is] some bond of union among them, some associating quality, by which one idea naturally introduces another” (</a:t>
            </a:r>
            <a:r>
              <a:rPr lang="en-GB" sz="2600" i="1" dirty="0"/>
              <a:t>T</a:t>
            </a:r>
            <a:r>
              <a:rPr lang="en-GB" sz="2600" dirty="0"/>
              <a:t> 1.1.4.1)</a:t>
            </a:r>
          </a:p>
          <a:p>
            <a:pPr>
              <a:spcBef>
                <a:spcPts val="1200"/>
              </a:spcBef>
            </a:pPr>
            <a:r>
              <a:rPr lang="en-GB" sz="3000" dirty="0"/>
              <a:t>Hume calls this “a gentle force” which explains why languages “so nearly </a:t>
            </a:r>
            <a:r>
              <a:rPr lang="en-GB" sz="3000" dirty="0" err="1"/>
              <a:t>corres</a:t>
            </a:r>
            <a:r>
              <a:rPr lang="en-GB" sz="3000" dirty="0"/>
              <a:t>-pond to each other” in the complex ideas that are represented within their vocabulary.</a:t>
            </a:r>
            <a:endParaRPr lang="en-GB" dirty="0"/>
          </a:p>
        </p:txBody>
      </p:sp>
    </p:spTree>
    <p:extLst>
      <p:ext uri="{BB962C8B-B14F-4D97-AF65-F5344CB8AC3E}">
        <p14:creationId xmlns:p14="http://schemas.microsoft.com/office/powerpoint/2010/main" val="4134010904"/>
      </p:ext>
    </p:extLst>
  </p:cSld>
  <p:clrMapOvr>
    <a:masterClrMapping/>
  </p:clrMapOvr>
  <p:transition spd="med">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CD6BCB9-EAE0-4A51-A9C2-41264459B3C8}" type="slidenum">
              <a:rPr lang="en-US"/>
              <a:pPr/>
              <a:t>76</a:t>
            </a:fld>
            <a:endParaRPr lang="en-US"/>
          </a:p>
        </p:txBody>
      </p:sp>
      <p:sp>
        <p:nvSpPr>
          <p:cNvPr id="783362" name="Rectangle 2"/>
          <p:cNvSpPr>
            <a:spLocks noGrp="1" noChangeArrowheads="1"/>
          </p:cNvSpPr>
          <p:nvPr>
            <p:ph type="title"/>
          </p:nvPr>
        </p:nvSpPr>
        <p:spPr>
          <a:xfrm>
            <a:off x="250825" y="260350"/>
            <a:ext cx="8642350" cy="864394"/>
          </a:xfrm>
        </p:spPr>
        <p:txBody>
          <a:bodyPr/>
          <a:lstStyle/>
          <a:p>
            <a:r>
              <a:rPr lang="en-GB" dirty="0"/>
              <a:t>Three Principles of Association</a:t>
            </a:r>
          </a:p>
        </p:txBody>
      </p:sp>
      <p:sp>
        <p:nvSpPr>
          <p:cNvPr id="783363" name="Rectangle 3"/>
          <p:cNvSpPr>
            <a:spLocks noGrp="1" noChangeArrowheads="1"/>
          </p:cNvSpPr>
          <p:nvPr>
            <p:ph type="body" idx="1"/>
          </p:nvPr>
        </p:nvSpPr>
        <p:spPr>
          <a:xfrm>
            <a:off x="323528" y="1268760"/>
            <a:ext cx="8569647" cy="5589240"/>
          </a:xfrm>
        </p:spPr>
        <p:txBody>
          <a:bodyPr/>
          <a:lstStyle/>
          <a:p>
            <a:r>
              <a:rPr lang="en-GB" sz="3000" dirty="0"/>
              <a:t>Ideas may be associated in three ways:</a:t>
            </a:r>
          </a:p>
          <a:p>
            <a:pPr lvl="1">
              <a:buFontTx/>
              <a:buNone/>
            </a:pPr>
            <a:r>
              <a:rPr lang="en-GB" dirty="0"/>
              <a:t>	</a:t>
            </a:r>
            <a:r>
              <a:rPr lang="en-GB" sz="2600" dirty="0"/>
              <a:t>“The qualities, from which this association arises … are three, </a:t>
            </a:r>
            <a:r>
              <a:rPr lang="en-GB" sz="2600" i="1" dirty="0"/>
              <a:t>viz</a:t>
            </a:r>
            <a:r>
              <a:rPr lang="en-GB" sz="2600"/>
              <a:t>. </a:t>
            </a:r>
            <a:r>
              <a:rPr lang="en-GB" sz="2600" cap="small"/>
              <a:t>resemblance</a:t>
            </a:r>
            <a:r>
              <a:rPr lang="en-GB" sz="2600"/>
              <a:t>, </a:t>
            </a:r>
            <a:r>
              <a:rPr lang="en-GB" sz="2600" cap="small"/>
              <a:t>contiguity</a:t>
            </a:r>
            <a:r>
              <a:rPr lang="en-GB" sz="2600"/>
              <a:t> </a:t>
            </a:r>
            <a:r>
              <a:rPr lang="en-GB" sz="2600" dirty="0"/>
              <a:t>in time or place, </a:t>
            </a:r>
            <a:r>
              <a:rPr lang="en-GB" sz="2600"/>
              <a:t>and </a:t>
            </a:r>
            <a:r>
              <a:rPr lang="en-GB" sz="2600" cap="small"/>
              <a:t>cause</a:t>
            </a:r>
            <a:r>
              <a:rPr lang="en-GB" sz="2600"/>
              <a:t> and </a:t>
            </a:r>
            <a:r>
              <a:rPr lang="en-GB" sz="2600" cap="small"/>
              <a:t>effect</a:t>
            </a:r>
            <a:r>
              <a:rPr lang="en-GB" sz="2600"/>
              <a:t>.”  </a:t>
            </a:r>
            <a:r>
              <a:rPr lang="en-GB" sz="2600" dirty="0"/>
              <a:t>(</a:t>
            </a:r>
            <a:r>
              <a:rPr lang="en-GB" sz="2600" i="1"/>
              <a:t>T</a:t>
            </a:r>
            <a:r>
              <a:rPr lang="en-GB" sz="2600"/>
              <a:t> 1.1.4.1)</a:t>
            </a:r>
            <a:endParaRPr lang="en-GB" sz="2600" dirty="0"/>
          </a:p>
          <a:p>
            <a:pPr>
              <a:spcBef>
                <a:spcPts val="1800"/>
              </a:spcBef>
            </a:pPr>
            <a:r>
              <a:rPr lang="en-GB" sz="3000" dirty="0"/>
              <a:t>Association is “a </a:t>
            </a:r>
            <a:r>
              <a:rPr lang="en-GB" sz="3000"/>
              <a:t>kind of </a:t>
            </a:r>
            <a:r>
              <a:rPr lang="en-GB" sz="3000" cap="small"/>
              <a:t>Attraction</a:t>
            </a:r>
            <a:r>
              <a:rPr lang="en-GB" sz="3000"/>
              <a:t>, </a:t>
            </a:r>
            <a:r>
              <a:rPr lang="en-GB" sz="3000" dirty="0"/>
              <a:t>which in the mental world” has remarkable effects like gravity in the physical world (T 1.1.4.6).</a:t>
            </a:r>
          </a:p>
          <a:p>
            <a:pPr lvl="1">
              <a:spcBef>
                <a:spcPts val="1200"/>
              </a:spcBef>
            </a:pPr>
            <a:r>
              <a:rPr lang="en-GB" sz="2600" dirty="0"/>
              <a:t>The complex </a:t>
            </a:r>
            <a:r>
              <a:rPr lang="en-GB" sz="2600"/>
              <a:t>ideas arising </a:t>
            </a:r>
            <a:r>
              <a:rPr lang="en-GB" sz="2600" dirty="0"/>
              <a:t>from </a:t>
            </a:r>
            <a:r>
              <a:rPr lang="en-GB" sz="2600"/>
              <a:t>such association </a:t>
            </a:r>
            <a:r>
              <a:rPr lang="en-GB" sz="2600" dirty="0"/>
              <a:t>“may be divided </a:t>
            </a:r>
            <a:r>
              <a:rPr lang="en-GB" sz="2600"/>
              <a:t>into </a:t>
            </a:r>
            <a:r>
              <a:rPr lang="en-GB" sz="2600" i="1"/>
              <a:t>Relations</a:t>
            </a:r>
            <a:r>
              <a:rPr lang="en-GB" sz="2600"/>
              <a:t>, </a:t>
            </a:r>
            <a:r>
              <a:rPr lang="en-GB" sz="2600" i="1"/>
              <a:t>Modes</a:t>
            </a:r>
            <a:r>
              <a:rPr lang="en-GB" sz="2600"/>
              <a:t>, and </a:t>
            </a:r>
            <a:r>
              <a:rPr lang="en-GB" sz="2600" i="1"/>
              <a:t>Substances</a:t>
            </a:r>
            <a:r>
              <a:rPr lang="en-GB" sz="2600"/>
              <a:t>” </a:t>
            </a:r>
            <a:r>
              <a:rPr lang="en-GB" sz="2600" dirty="0"/>
              <a:t>(</a:t>
            </a:r>
            <a:r>
              <a:rPr lang="en-GB" sz="2600" i="1" dirty="0"/>
              <a:t>T</a:t>
            </a:r>
            <a:r>
              <a:rPr lang="en-GB" sz="2600" dirty="0"/>
              <a:t> 1.1.4.7).  </a:t>
            </a:r>
            <a:r>
              <a:rPr lang="en-GB" sz="2600"/>
              <a:t>Hume then discusses these three categories in turn, in </a:t>
            </a:r>
            <a:r>
              <a:rPr lang="en-GB" sz="2600" i="1"/>
              <a:t>T</a:t>
            </a:r>
            <a:r>
              <a:rPr lang="en-GB" sz="2600"/>
              <a:t> 1.1.5 and 1.1.6.</a:t>
            </a:r>
            <a:endParaRPr lang="en-GB" sz="2600" dirty="0"/>
          </a:p>
        </p:txBody>
      </p:sp>
    </p:spTree>
    <p:extLst>
      <p:ext uri="{BB962C8B-B14F-4D97-AF65-F5344CB8AC3E}">
        <p14:creationId xmlns:p14="http://schemas.microsoft.com/office/powerpoint/2010/main" val="2186602425"/>
      </p:ext>
    </p:extLst>
  </p:cSld>
  <p:clrMapOvr>
    <a:masterClrMapping/>
  </p:clrMapOvr>
  <p:transition spd="med">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0329C-AD95-5977-F1EA-4BAC2F78F1E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D6523D-1D2B-1C90-45A3-548D5A3F0433}"/>
              </a:ext>
            </a:extLst>
          </p:cNvPr>
          <p:cNvSpPr>
            <a:spLocks noGrp="1"/>
          </p:cNvSpPr>
          <p:nvPr>
            <p:ph type="sldNum" sz="quarter" idx="10"/>
          </p:nvPr>
        </p:nvSpPr>
        <p:spPr/>
        <p:txBody>
          <a:bodyPr/>
          <a:lstStyle/>
          <a:p>
            <a:fld id="{932A14E4-D7B7-429B-984C-3ED2B6EE0A5A}" type="slidenum">
              <a:rPr lang="en-US"/>
              <a:pPr/>
              <a:t>77</a:t>
            </a:fld>
            <a:endParaRPr lang="en-US"/>
          </a:p>
        </p:txBody>
      </p:sp>
      <p:sp>
        <p:nvSpPr>
          <p:cNvPr id="902146" name="Rectangle 2">
            <a:extLst>
              <a:ext uri="{FF2B5EF4-FFF2-40B4-BE49-F238E27FC236}">
                <a16:creationId xmlns:a16="http://schemas.microsoft.com/office/drawing/2014/main" id="{94296090-4261-01AE-0CAF-B382663ACE1A}"/>
              </a:ext>
            </a:extLst>
          </p:cNvPr>
          <p:cNvSpPr>
            <a:spLocks noGrp="1" noChangeArrowheads="1"/>
          </p:cNvSpPr>
          <p:nvPr>
            <p:ph type="title"/>
          </p:nvPr>
        </p:nvSpPr>
        <p:spPr>
          <a:xfrm>
            <a:off x="250825" y="116632"/>
            <a:ext cx="8642350" cy="900398"/>
          </a:xfrm>
        </p:spPr>
        <p:txBody>
          <a:bodyPr/>
          <a:lstStyle/>
          <a:p>
            <a:r>
              <a:rPr lang="en-GB" sz="4000" dirty="0"/>
              <a:t>Natural and Philosophical Relations</a:t>
            </a:r>
          </a:p>
        </p:txBody>
      </p:sp>
      <p:sp>
        <p:nvSpPr>
          <p:cNvPr id="902147" name="Rectangle 3">
            <a:extLst>
              <a:ext uri="{FF2B5EF4-FFF2-40B4-BE49-F238E27FC236}">
                <a16:creationId xmlns:a16="http://schemas.microsoft.com/office/drawing/2014/main" id="{15D04CD9-BE37-A10D-DD0D-588500B8363E}"/>
              </a:ext>
            </a:extLst>
          </p:cNvPr>
          <p:cNvSpPr>
            <a:spLocks noGrp="1" noChangeArrowheads="1"/>
          </p:cNvSpPr>
          <p:nvPr>
            <p:ph type="body" idx="1"/>
          </p:nvPr>
        </p:nvSpPr>
        <p:spPr>
          <a:xfrm>
            <a:off x="672975" y="1160748"/>
            <a:ext cx="8075489" cy="5436604"/>
          </a:xfrm>
        </p:spPr>
        <p:txBody>
          <a:bodyPr/>
          <a:lstStyle/>
          <a:p>
            <a:r>
              <a:rPr lang="en-GB" sz="2700" i="1" dirty="0"/>
              <a:t>T</a:t>
            </a:r>
            <a:r>
              <a:rPr lang="en-GB" sz="2700" dirty="0"/>
              <a:t> 1.1.5 starts with a distinction between two senses of the word “relation”.  In one sense, we think of things as </a:t>
            </a:r>
            <a:r>
              <a:rPr lang="en-GB" sz="2700" i="1" dirty="0"/>
              <a:t>related</a:t>
            </a:r>
            <a:r>
              <a:rPr lang="en-GB" sz="2700" dirty="0"/>
              <a:t> when the idea of one </a:t>
            </a:r>
            <a:r>
              <a:rPr lang="en-GB" sz="2700" i="1" dirty="0"/>
              <a:t>naturally</a:t>
            </a:r>
            <a:r>
              <a:rPr lang="en-GB" sz="2700" dirty="0"/>
              <a:t> </a:t>
            </a:r>
            <a:r>
              <a:rPr lang="en-GB" sz="2700"/>
              <a:t>leads our </a:t>
            </a:r>
            <a:r>
              <a:rPr lang="en-GB" sz="2700" dirty="0"/>
              <a:t>thought to the other.</a:t>
            </a:r>
          </a:p>
          <a:p>
            <a:pPr>
              <a:spcBef>
                <a:spcPts val="900"/>
              </a:spcBef>
            </a:pPr>
            <a:r>
              <a:rPr lang="en-GB" sz="2700" dirty="0"/>
              <a:t>So </a:t>
            </a:r>
            <a:r>
              <a:rPr lang="en-GB" sz="2700" i="1" dirty="0"/>
              <a:t>the “</a:t>
            </a:r>
            <a:r>
              <a:rPr lang="en-GB" sz="2700" i="1" dirty="0">
                <a:solidFill>
                  <a:srgbClr val="FF7C80"/>
                </a:solidFill>
              </a:rPr>
              <a:t>natural relations</a:t>
            </a:r>
            <a:r>
              <a:rPr lang="en-GB" sz="2700" i="1" dirty="0"/>
              <a:t>” are those that correspond to our associative tendencies</a:t>
            </a:r>
            <a:r>
              <a:rPr lang="en-GB" sz="2700" dirty="0"/>
              <a:t> – resemblance, contiguity, cause and effect.</a:t>
            </a:r>
          </a:p>
          <a:p>
            <a:pPr>
              <a:spcBef>
                <a:spcPts val="900"/>
              </a:spcBef>
            </a:pPr>
            <a:r>
              <a:rPr lang="en-GB" sz="2700" dirty="0"/>
              <a:t>But when </a:t>
            </a:r>
            <a:r>
              <a:rPr lang="en-GB" sz="2700" i="1" dirty="0"/>
              <a:t>philosophers</a:t>
            </a:r>
            <a:r>
              <a:rPr lang="en-GB" sz="2700" dirty="0"/>
              <a:t> talk about “relations”, they include </a:t>
            </a:r>
            <a:r>
              <a:rPr lang="en-GB" sz="2700" i="1"/>
              <a:t>any arbitrary </a:t>
            </a:r>
            <a:r>
              <a:rPr lang="en-GB" sz="2700" i="1" dirty="0"/>
              <a:t>“subject of </a:t>
            </a:r>
            <a:r>
              <a:rPr lang="en-GB" sz="2700" i="1"/>
              <a:t>comparison”</a:t>
            </a:r>
            <a:r>
              <a:rPr lang="en-GB" sz="2700"/>
              <a:t>, even when it doesn’t give rise to association.</a:t>
            </a:r>
          </a:p>
          <a:p>
            <a:pPr>
              <a:spcBef>
                <a:spcPts val="900"/>
              </a:spcBef>
            </a:pPr>
            <a:r>
              <a:rPr lang="en-GB" sz="2700"/>
              <a:t>We’ll return to Hume’s theory of relations later.  For now, we resume our focus on </a:t>
            </a:r>
            <a:r>
              <a:rPr lang="en-GB" sz="2700" i="1"/>
              <a:t>association</a:t>
            </a:r>
            <a:r>
              <a:rPr lang="en-GB" sz="2700"/>
              <a:t>.</a:t>
            </a:r>
            <a:endParaRPr lang="en-GB" sz="2700" dirty="0"/>
          </a:p>
        </p:txBody>
      </p:sp>
    </p:spTree>
    <p:extLst>
      <p:ext uri="{BB962C8B-B14F-4D97-AF65-F5344CB8AC3E}">
        <p14:creationId xmlns:p14="http://schemas.microsoft.com/office/powerpoint/2010/main" val="695606591"/>
      </p:ext>
    </p:extLst>
  </p:cSld>
  <p:clrMapOvr>
    <a:masterClrMapping/>
  </p:clrMapOvr>
  <p:transition spd="med">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BAA0A-CEC3-2475-ABE8-EB42AB19C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7A2BD-35B3-A720-889C-05BFE4426578}"/>
              </a:ext>
            </a:extLst>
          </p:cNvPr>
          <p:cNvSpPr>
            <a:spLocks noGrp="1"/>
          </p:cNvSpPr>
          <p:nvPr>
            <p:ph type="title"/>
          </p:nvPr>
        </p:nvSpPr>
        <p:spPr>
          <a:xfrm>
            <a:off x="457200" y="128079"/>
            <a:ext cx="8229600" cy="816645"/>
          </a:xfrm>
        </p:spPr>
        <p:txBody>
          <a:bodyPr/>
          <a:lstStyle/>
          <a:p>
            <a:r>
              <a:rPr lang="en-GB"/>
              <a:t>Custom and Induction</a:t>
            </a:r>
          </a:p>
        </p:txBody>
      </p:sp>
      <p:sp>
        <p:nvSpPr>
          <p:cNvPr id="3" name="Content Placeholder 2">
            <a:extLst>
              <a:ext uri="{FF2B5EF4-FFF2-40B4-BE49-F238E27FC236}">
                <a16:creationId xmlns:a16="http://schemas.microsoft.com/office/drawing/2014/main" id="{3C68B511-6BD8-51F7-C2BC-7F8C80E68AE7}"/>
              </a:ext>
            </a:extLst>
          </p:cNvPr>
          <p:cNvSpPr>
            <a:spLocks noGrp="1"/>
          </p:cNvSpPr>
          <p:nvPr>
            <p:ph idx="1"/>
          </p:nvPr>
        </p:nvSpPr>
        <p:spPr>
          <a:xfrm>
            <a:off x="468313" y="1196752"/>
            <a:ext cx="8280151" cy="5292588"/>
          </a:xfrm>
        </p:spPr>
        <p:txBody>
          <a:bodyPr/>
          <a:lstStyle/>
          <a:p>
            <a:r>
              <a:rPr lang="en-GB" sz="2800"/>
              <a:t>As already noted ( 51) Hume will argue in</a:t>
            </a:r>
            <a:br>
              <a:rPr lang="en-GB" sz="2800"/>
            </a:br>
            <a:r>
              <a:rPr lang="en-GB" sz="2800" i="1"/>
              <a:t>T</a:t>
            </a:r>
            <a:r>
              <a:rPr lang="en-GB" sz="2800"/>
              <a:t> 1.3.6-8 that </a:t>
            </a:r>
            <a:r>
              <a:rPr lang="en-GB" sz="2800" i="1"/>
              <a:t>all inference to the unobserved </a:t>
            </a:r>
            <a:r>
              <a:rPr lang="en-GB" sz="2800"/>
              <a:t>depends on </a:t>
            </a:r>
            <a:r>
              <a:rPr lang="en-GB" sz="2800" i="1">
                <a:solidFill>
                  <a:srgbClr val="FF7C80"/>
                </a:solidFill>
              </a:rPr>
              <a:t>custom</a:t>
            </a:r>
            <a:r>
              <a:rPr lang="en-GB" sz="2800"/>
              <a:t>, by which we expect for the future what we have observed in the past.</a:t>
            </a:r>
          </a:p>
          <a:p>
            <a:pPr eaLnBrk="1" hangingPunct="1">
              <a:spcBef>
                <a:spcPts val="1800"/>
              </a:spcBef>
            </a:pPr>
            <a:r>
              <a:rPr lang="en-GB" sz="2800"/>
              <a:t>So Hume – in contrast to Locke and Chambers –takes a very positive attitude to custom:</a:t>
            </a:r>
          </a:p>
          <a:p>
            <a:pPr lvl="1" eaLnBrk="1" hangingPunct="1">
              <a:spcBef>
                <a:spcPts val="1200"/>
              </a:spcBef>
              <a:buFontTx/>
              <a:buNone/>
            </a:pPr>
            <a:r>
              <a:rPr lang="en-GB"/>
              <a:t>	</a:t>
            </a:r>
            <a:r>
              <a:rPr lang="en-GB" sz="2600"/>
              <a:t>“’Tis not, therefore, reason, which is the guide of life, but custom.”  (</a:t>
            </a:r>
            <a:r>
              <a:rPr lang="en-GB" sz="2600" i="1"/>
              <a:t>A</a:t>
            </a:r>
            <a:r>
              <a:rPr lang="en-GB" sz="2600"/>
              <a:t> 16)</a:t>
            </a:r>
          </a:p>
          <a:p>
            <a:pPr lvl="1" eaLnBrk="1" hangingPunct="1">
              <a:spcBef>
                <a:spcPts val="1200"/>
              </a:spcBef>
              <a:buFontTx/>
              <a:buNone/>
            </a:pPr>
            <a:r>
              <a:rPr lang="en-GB" sz="2600"/>
              <a:t>	“Custom, then, is the great guide of human life.  It is that principle alone, which renders our experience useful to us …”  (</a:t>
            </a:r>
            <a:r>
              <a:rPr lang="en-GB" sz="2600" i="1"/>
              <a:t>E</a:t>
            </a:r>
            <a:r>
              <a:rPr lang="en-GB" sz="2600"/>
              <a:t> 5.6)</a:t>
            </a:r>
          </a:p>
          <a:p>
            <a:endParaRPr lang="en-GB" sz="2800"/>
          </a:p>
        </p:txBody>
      </p:sp>
      <p:sp>
        <p:nvSpPr>
          <p:cNvPr id="4" name="Slide Number Placeholder 3">
            <a:extLst>
              <a:ext uri="{FF2B5EF4-FFF2-40B4-BE49-F238E27FC236}">
                <a16:creationId xmlns:a16="http://schemas.microsoft.com/office/drawing/2014/main" id="{EE65D20A-28A8-887C-AB83-8A08EABC7DF7}"/>
              </a:ext>
            </a:extLst>
          </p:cNvPr>
          <p:cNvSpPr>
            <a:spLocks noGrp="1"/>
          </p:cNvSpPr>
          <p:nvPr>
            <p:ph type="sldNum" sz="quarter" idx="10"/>
          </p:nvPr>
        </p:nvSpPr>
        <p:spPr/>
        <p:txBody>
          <a:bodyPr/>
          <a:lstStyle/>
          <a:p>
            <a:fld id="{FFD1EE05-59BE-439B-B8B7-F61DC751609B}" type="slidenum">
              <a:rPr lang="en-US" smtClean="0"/>
              <a:pPr/>
              <a:t>78</a:t>
            </a:fld>
            <a:endParaRPr lang="en-US"/>
          </a:p>
        </p:txBody>
      </p:sp>
    </p:spTree>
    <p:extLst>
      <p:ext uri="{BB962C8B-B14F-4D97-AF65-F5344CB8AC3E}">
        <p14:creationId xmlns:p14="http://schemas.microsoft.com/office/powerpoint/2010/main" val="642028845"/>
      </p:ext>
    </p:extLst>
  </p:cSld>
  <p:clrMapOvr>
    <a:masterClrMapping/>
  </p:clrMapOvr>
  <p:transition spd="med">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09E3-1C29-78BC-C7E9-039909D8E18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FFA50D-8D0E-4E0C-0834-C0C49E0B2341}"/>
              </a:ext>
            </a:extLst>
          </p:cNvPr>
          <p:cNvSpPr>
            <a:spLocks noGrp="1"/>
          </p:cNvSpPr>
          <p:nvPr>
            <p:ph type="sldNum" sz="quarter" idx="10"/>
          </p:nvPr>
        </p:nvSpPr>
        <p:spPr/>
        <p:txBody>
          <a:bodyPr/>
          <a:lstStyle/>
          <a:p>
            <a:fld id="{580A554D-C1AC-45F1-A27C-B07C7A64290E}" type="slidenum">
              <a:rPr lang="en-US"/>
              <a:pPr/>
              <a:t>79</a:t>
            </a:fld>
            <a:endParaRPr lang="en-US"/>
          </a:p>
        </p:txBody>
      </p:sp>
      <p:sp>
        <p:nvSpPr>
          <p:cNvPr id="889858" name="Rectangle 2">
            <a:extLst>
              <a:ext uri="{FF2B5EF4-FFF2-40B4-BE49-F238E27FC236}">
                <a16:creationId xmlns:a16="http://schemas.microsoft.com/office/drawing/2014/main" id="{99B9E914-5BB3-BAA8-0ACC-69D6AEFEC5C8}"/>
              </a:ext>
            </a:extLst>
          </p:cNvPr>
          <p:cNvSpPr>
            <a:spLocks noGrp="1" noChangeArrowheads="1"/>
          </p:cNvSpPr>
          <p:nvPr>
            <p:ph type="title"/>
          </p:nvPr>
        </p:nvSpPr>
        <p:spPr>
          <a:xfrm>
            <a:off x="143507" y="277813"/>
            <a:ext cx="8794117" cy="774923"/>
          </a:xfrm>
        </p:spPr>
        <p:txBody>
          <a:bodyPr/>
          <a:lstStyle/>
          <a:p>
            <a:pPr eaLnBrk="1" hangingPunct="1"/>
            <a:r>
              <a:rPr lang="en-GB"/>
              <a:t>Custom and Association of Ideas</a:t>
            </a:r>
            <a:endParaRPr lang="en-US"/>
          </a:p>
        </p:txBody>
      </p:sp>
      <p:sp>
        <p:nvSpPr>
          <p:cNvPr id="889859" name="Rectangle 3">
            <a:extLst>
              <a:ext uri="{FF2B5EF4-FFF2-40B4-BE49-F238E27FC236}">
                <a16:creationId xmlns:a16="http://schemas.microsoft.com/office/drawing/2014/main" id="{01B5C79F-4E78-26D6-7284-85C3B0EB99D9}"/>
              </a:ext>
            </a:extLst>
          </p:cNvPr>
          <p:cNvSpPr>
            <a:spLocks noGrp="1" noChangeArrowheads="1"/>
          </p:cNvSpPr>
          <p:nvPr>
            <p:ph type="body" idx="1"/>
          </p:nvPr>
        </p:nvSpPr>
        <p:spPr>
          <a:xfrm>
            <a:off x="539552" y="1304764"/>
            <a:ext cx="8229600" cy="5338924"/>
          </a:xfrm>
        </p:spPr>
        <p:txBody>
          <a:bodyPr/>
          <a:lstStyle/>
          <a:p>
            <a:pPr eaLnBrk="1" hangingPunct="1"/>
            <a:r>
              <a:rPr lang="en-GB" sz="2600"/>
              <a:t>At </a:t>
            </a:r>
            <a:r>
              <a:rPr lang="en-GB" sz="2600" i="1"/>
              <a:t>T</a:t>
            </a:r>
            <a:r>
              <a:rPr lang="en-GB" sz="2600"/>
              <a:t> 1.3.7.6, Hume appears to refer to “custom” as “a principle of association”. </a:t>
            </a:r>
          </a:p>
          <a:p>
            <a:pPr eaLnBrk="1" hangingPunct="1">
              <a:spcBef>
                <a:spcPts val="1200"/>
              </a:spcBef>
            </a:pPr>
            <a:r>
              <a:rPr lang="en-GB" sz="2600"/>
              <a:t>Yet there is a big difference between the sort of association that is merely “a gentle force” (T 1.1.4.1) tending to leads our thoughts from one idea to another, and what will later turn out to be custom’s irresistibility (e.g. at </a:t>
            </a:r>
            <a:r>
              <a:rPr lang="en-GB" sz="2600" i="1"/>
              <a:t>T</a:t>
            </a:r>
            <a:r>
              <a:rPr lang="en-GB" sz="2600"/>
              <a:t> 1.3.9.7, 1.4.1.7 and 1.4.4.1).</a:t>
            </a:r>
          </a:p>
          <a:p>
            <a:pPr>
              <a:spcBef>
                <a:spcPts val="1200"/>
              </a:spcBef>
            </a:pPr>
            <a:r>
              <a:rPr lang="en-US" sz="2600"/>
              <a:t>There is also another fundamental difference, in that custom involves </a:t>
            </a:r>
            <a:r>
              <a:rPr lang="en-US" sz="2600" i="1"/>
              <a:t>inference to something unobserved</a:t>
            </a:r>
            <a:r>
              <a:rPr lang="en-US" sz="2600"/>
              <a:t>, whereas mere association typically involves </a:t>
            </a:r>
            <a:r>
              <a:rPr lang="en-US" sz="2600" i="1"/>
              <a:t>flow of a train of thought to something previously observed</a:t>
            </a:r>
            <a:r>
              <a:rPr lang="en-US" sz="2600"/>
              <a:t>.  Hume is much clearer about this in his </a:t>
            </a:r>
            <a:r>
              <a:rPr lang="en-US" sz="2600" i="1"/>
              <a:t>Enquiry</a:t>
            </a:r>
            <a:r>
              <a:rPr lang="en-US" sz="2600"/>
              <a:t>.</a:t>
            </a:r>
          </a:p>
          <a:p>
            <a:pPr eaLnBrk="1" hangingPunct="1">
              <a:spcBef>
                <a:spcPts val="1200"/>
              </a:spcBef>
            </a:pPr>
            <a:endParaRPr lang="en-GB" sz="2600"/>
          </a:p>
          <a:p>
            <a:pPr lvl="1" eaLnBrk="1" hangingPunct="1">
              <a:spcBef>
                <a:spcPts val="1200"/>
              </a:spcBef>
              <a:buFontTx/>
              <a:buNone/>
            </a:pPr>
            <a:endParaRPr lang="en-GB" sz="2600" dirty="0"/>
          </a:p>
        </p:txBody>
      </p:sp>
    </p:spTree>
    <p:extLst>
      <p:ext uri="{BB962C8B-B14F-4D97-AF65-F5344CB8AC3E}">
        <p14:creationId xmlns:p14="http://schemas.microsoft.com/office/powerpoint/2010/main" val="1744834280"/>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91E67-3AC2-F03D-30B6-4B4B39F13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A1DDF-A206-BFE9-1EB1-E0BC93624C9E}"/>
              </a:ext>
            </a:extLst>
          </p:cNvPr>
          <p:cNvSpPr>
            <a:spLocks noGrp="1"/>
          </p:cNvSpPr>
          <p:nvPr>
            <p:ph type="title"/>
          </p:nvPr>
        </p:nvSpPr>
        <p:spPr>
          <a:xfrm>
            <a:off x="457200" y="116632"/>
            <a:ext cx="8229600" cy="630907"/>
          </a:xfrm>
        </p:spPr>
        <p:txBody>
          <a:bodyPr/>
          <a:lstStyle/>
          <a:p>
            <a:r>
              <a:rPr lang="en-GB"/>
              <a:t>Aims of the Lecture Series</a:t>
            </a:r>
          </a:p>
        </p:txBody>
      </p:sp>
      <p:sp>
        <p:nvSpPr>
          <p:cNvPr id="3" name="Content Placeholder 2">
            <a:extLst>
              <a:ext uri="{FF2B5EF4-FFF2-40B4-BE49-F238E27FC236}">
                <a16:creationId xmlns:a16="http://schemas.microsoft.com/office/drawing/2014/main" id="{408201A0-A531-5871-AEAC-8B7553BC8492}"/>
              </a:ext>
            </a:extLst>
          </p:cNvPr>
          <p:cNvSpPr>
            <a:spLocks noGrp="1"/>
          </p:cNvSpPr>
          <p:nvPr>
            <p:ph idx="1"/>
          </p:nvPr>
        </p:nvSpPr>
        <p:spPr>
          <a:xfrm>
            <a:off x="457200" y="1052736"/>
            <a:ext cx="8363272" cy="5688632"/>
          </a:xfrm>
        </p:spPr>
        <p:txBody>
          <a:bodyPr/>
          <a:lstStyle/>
          <a:p>
            <a:r>
              <a:rPr lang="en-GB" sz="2800"/>
              <a:t>The aim is to help you understand Hume’s main epistemological texts and arguments, and compl-ement other resources (described below), by:</a:t>
            </a:r>
          </a:p>
          <a:p>
            <a:pPr lvl="1">
              <a:spcBef>
                <a:spcPts val="1200"/>
              </a:spcBef>
            </a:pPr>
            <a:r>
              <a:rPr lang="en-GB" sz="2400"/>
              <a:t>Conveying the big picture, to appreciate the overall shape and force of Hume’s theoretical philosophy;</a:t>
            </a:r>
          </a:p>
          <a:p>
            <a:pPr lvl="1">
              <a:spcBef>
                <a:spcPts val="1200"/>
              </a:spcBef>
            </a:pPr>
            <a:r>
              <a:rPr lang="en-GB" sz="2400"/>
              <a:t>Helping you to take advantage of those other resources to read and understand the texts efficiently, and to focus on their key points;</a:t>
            </a:r>
          </a:p>
          <a:p>
            <a:pPr lvl="1">
              <a:spcBef>
                <a:spcPts val="1200"/>
              </a:spcBef>
            </a:pPr>
            <a:r>
              <a:rPr lang="en-GB" sz="2400"/>
              <a:t>Highlighting and explaining the main interpretative debates, and why they matter;</a:t>
            </a:r>
          </a:p>
          <a:p>
            <a:pPr lvl="1">
              <a:spcBef>
                <a:spcPts val="1200"/>
              </a:spcBef>
            </a:pPr>
            <a:r>
              <a:rPr lang="en-GB" sz="2400"/>
              <a:t>Drawing your attention to relevant secondary literature;</a:t>
            </a:r>
          </a:p>
          <a:p>
            <a:pPr lvl="1">
              <a:spcBef>
                <a:spcPts val="1200"/>
              </a:spcBef>
            </a:pPr>
            <a:r>
              <a:rPr lang="en-GB" sz="2400"/>
              <a:t>Preparing you for the Early Modern examination.</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3226011C-481A-2A2A-D1C5-3A2D60161958}"/>
              </a:ext>
            </a:extLst>
          </p:cNvPr>
          <p:cNvSpPr>
            <a:spLocks noGrp="1"/>
          </p:cNvSpPr>
          <p:nvPr>
            <p:ph type="sldNum" sz="quarter" idx="10"/>
          </p:nvPr>
        </p:nvSpPr>
        <p:spPr/>
        <p:txBody>
          <a:bodyPr/>
          <a:lstStyle/>
          <a:p>
            <a:fld id="{FFD1EE05-59BE-439B-B8B7-F61DC751609B}" type="slidenum">
              <a:rPr lang="en-US" smtClean="0"/>
              <a:pPr/>
              <a:t>8</a:t>
            </a:fld>
            <a:endParaRPr lang="en-US"/>
          </a:p>
        </p:txBody>
      </p:sp>
    </p:spTree>
    <p:extLst>
      <p:ext uri="{BB962C8B-B14F-4D97-AF65-F5344CB8AC3E}">
        <p14:creationId xmlns:p14="http://schemas.microsoft.com/office/powerpoint/2010/main" val="1777098052"/>
      </p:ext>
    </p:extLst>
  </p:cSld>
  <p:clrMapOvr>
    <a:masterClrMapping/>
  </p:clrMapOvr>
  <p:transition spd="med">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19C3D-7A3B-4A6B-3668-E2442F7F73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4EED2-4BF2-F81E-ECFE-E1A3BE314846}"/>
              </a:ext>
            </a:extLst>
          </p:cNvPr>
          <p:cNvSpPr>
            <a:spLocks noGrp="1"/>
          </p:cNvSpPr>
          <p:nvPr>
            <p:ph type="title"/>
          </p:nvPr>
        </p:nvSpPr>
        <p:spPr>
          <a:xfrm>
            <a:off x="457200" y="152636"/>
            <a:ext cx="8229600" cy="1458999"/>
          </a:xfrm>
        </p:spPr>
        <p:txBody>
          <a:bodyPr/>
          <a:lstStyle/>
          <a:p>
            <a:r>
              <a:rPr lang="en-US"/>
              <a:t>Custom and Association</a:t>
            </a:r>
            <a:br>
              <a:rPr lang="en-US"/>
            </a:br>
            <a:r>
              <a:rPr lang="en-US"/>
              <a:t> in the first </a:t>
            </a:r>
            <a:r>
              <a:rPr lang="en-US" i="1"/>
              <a:t>Enquiry</a:t>
            </a:r>
            <a:endParaRPr lang="en-GB"/>
          </a:p>
        </p:txBody>
      </p:sp>
      <p:sp>
        <p:nvSpPr>
          <p:cNvPr id="3" name="Content Placeholder 2">
            <a:extLst>
              <a:ext uri="{FF2B5EF4-FFF2-40B4-BE49-F238E27FC236}">
                <a16:creationId xmlns:a16="http://schemas.microsoft.com/office/drawing/2014/main" id="{5F32827E-9C78-BD82-62BE-812B69CDECFB}"/>
              </a:ext>
            </a:extLst>
          </p:cNvPr>
          <p:cNvSpPr>
            <a:spLocks noGrp="1"/>
          </p:cNvSpPr>
          <p:nvPr>
            <p:ph idx="1"/>
          </p:nvPr>
        </p:nvSpPr>
        <p:spPr>
          <a:xfrm>
            <a:off x="385192" y="1952836"/>
            <a:ext cx="8435280" cy="4680520"/>
          </a:xfrm>
        </p:spPr>
        <p:txBody>
          <a:bodyPr/>
          <a:lstStyle/>
          <a:p>
            <a:r>
              <a:rPr lang="en-US" sz="3000"/>
              <a:t>In the </a:t>
            </a:r>
            <a:r>
              <a:rPr lang="en-US" sz="3000" i="1"/>
              <a:t>Enquiry</a:t>
            </a:r>
            <a:r>
              <a:rPr lang="en-US" sz="3000"/>
              <a:t>, Hume treats </a:t>
            </a:r>
            <a:r>
              <a:rPr lang="en-US" sz="3000" i="1"/>
              <a:t>custom</a:t>
            </a:r>
            <a:r>
              <a:rPr lang="en-US" sz="3000"/>
              <a:t> as clearly distinct from </a:t>
            </a:r>
            <a:r>
              <a:rPr lang="en-US" sz="3000" i="1"/>
              <a:t>association of ideas</a:t>
            </a:r>
            <a:r>
              <a:rPr lang="en-US" sz="3000"/>
              <a:t> by causation.</a:t>
            </a:r>
          </a:p>
          <a:p>
            <a:pPr lvl="1">
              <a:spcBef>
                <a:spcPts val="1500"/>
              </a:spcBef>
            </a:pPr>
            <a:r>
              <a:rPr lang="en-US" sz="2600" i="1"/>
              <a:t>Custom</a:t>
            </a:r>
            <a:r>
              <a:rPr lang="en-US" sz="2600"/>
              <a:t> operates when, having previously seen </a:t>
            </a:r>
            <a:r>
              <a:rPr lang="en-US" sz="2600" i="1"/>
              <a:t>A</a:t>
            </a:r>
            <a:r>
              <a:rPr lang="en-US" sz="2600"/>
              <a:t> followed by </a:t>
            </a:r>
            <a:r>
              <a:rPr lang="en-US" sz="2600" i="1"/>
              <a:t>B</a:t>
            </a:r>
            <a:r>
              <a:rPr lang="en-US" sz="2600"/>
              <a:t> repeatedly and then seeing </a:t>
            </a:r>
            <a:r>
              <a:rPr lang="en-US" sz="2600" i="1"/>
              <a:t>A</a:t>
            </a:r>
            <a:r>
              <a:rPr lang="en-US" sz="2600"/>
              <a:t>,</a:t>
            </a:r>
            <a:br>
              <a:rPr lang="en-US" sz="2600"/>
            </a:br>
            <a:r>
              <a:rPr lang="en-US" sz="2600">
                <a:solidFill>
                  <a:srgbClr val="FF7C80"/>
                </a:solidFill>
              </a:rPr>
              <a:t>I </a:t>
            </a:r>
            <a:r>
              <a:rPr lang="en-US" sz="2600" i="1">
                <a:solidFill>
                  <a:srgbClr val="FF7C80"/>
                </a:solidFill>
              </a:rPr>
              <a:t>infer</a:t>
            </a:r>
            <a:r>
              <a:rPr lang="en-US" sz="2600">
                <a:solidFill>
                  <a:srgbClr val="FF7C80"/>
                </a:solidFill>
              </a:rPr>
              <a:t> (automatically) that </a:t>
            </a:r>
            <a:r>
              <a:rPr lang="en-US" sz="2600" i="1">
                <a:solidFill>
                  <a:srgbClr val="FF7C80"/>
                </a:solidFill>
              </a:rPr>
              <a:t>B</a:t>
            </a:r>
            <a:r>
              <a:rPr lang="en-US" sz="2600">
                <a:solidFill>
                  <a:srgbClr val="FF7C80"/>
                </a:solidFill>
              </a:rPr>
              <a:t> will follow</a:t>
            </a:r>
            <a:r>
              <a:rPr lang="en-US" sz="2600"/>
              <a:t>.</a:t>
            </a:r>
          </a:p>
          <a:p>
            <a:pPr lvl="1">
              <a:spcBef>
                <a:spcPts val="1500"/>
              </a:spcBef>
            </a:pPr>
            <a:r>
              <a:rPr lang="en-US" sz="2600" i="1"/>
              <a:t>Association of ideas by causation</a:t>
            </a:r>
            <a:r>
              <a:rPr lang="en-US" sz="2600"/>
              <a:t> operates when, having come to the belief that </a:t>
            </a:r>
            <a:r>
              <a:rPr lang="en-US" sz="2600" i="1"/>
              <a:t>A</a:t>
            </a:r>
            <a:r>
              <a:rPr lang="en-US" sz="2600"/>
              <a:t> and </a:t>
            </a:r>
            <a:r>
              <a:rPr lang="en-US" sz="2600" i="1"/>
              <a:t>B</a:t>
            </a:r>
            <a:r>
              <a:rPr lang="en-US" sz="2600"/>
              <a:t> are causally related, </a:t>
            </a:r>
            <a:r>
              <a:rPr lang="en-US" sz="2600">
                <a:solidFill>
                  <a:srgbClr val="FF7C80"/>
                </a:solidFill>
              </a:rPr>
              <a:t>my thought of </a:t>
            </a:r>
            <a:r>
              <a:rPr lang="en-US" sz="2600" i="1">
                <a:solidFill>
                  <a:srgbClr val="FF7C80"/>
                </a:solidFill>
              </a:rPr>
              <a:t>A</a:t>
            </a:r>
            <a:r>
              <a:rPr lang="en-US" sz="2600">
                <a:solidFill>
                  <a:srgbClr val="FF7C80"/>
                </a:solidFill>
              </a:rPr>
              <a:t> leads me to think of </a:t>
            </a:r>
            <a:r>
              <a:rPr lang="en-US" sz="2600" i="1">
                <a:solidFill>
                  <a:srgbClr val="FF7C80"/>
                </a:solidFill>
              </a:rPr>
              <a:t>B</a:t>
            </a:r>
            <a:r>
              <a:rPr lang="en-US" sz="2600"/>
              <a:t>.  This will not usually involve any specific </a:t>
            </a:r>
            <a:r>
              <a:rPr lang="en-US" sz="2600" i="1"/>
              <a:t>inference</a:t>
            </a:r>
            <a:r>
              <a:rPr lang="en-US" sz="2600"/>
              <a:t>.</a:t>
            </a:r>
            <a:endParaRPr lang="en-GB" sz="2600" i="1"/>
          </a:p>
        </p:txBody>
      </p:sp>
      <p:sp>
        <p:nvSpPr>
          <p:cNvPr id="4" name="Slide Number Placeholder 3">
            <a:extLst>
              <a:ext uri="{FF2B5EF4-FFF2-40B4-BE49-F238E27FC236}">
                <a16:creationId xmlns:a16="http://schemas.microsoft.com/office/drawing/2014/main" id="{D8342641-F3B6-777E-48A9-AA9CC341A46A}"/>
              </a:ext>
            </a:extLst>
          </p:cNvPr>
          <p:cNvSpPr>
            <a:spLocks noGrp="1"/>
          </p:cNvSpPr>
          <p:nvPr>
            <p:ph type="sldNum" sz="quarter" idx="10"/>
          </p:nvPr>
        </p:nvSpPr>
        <p:spPr/>
        <p:txBody>
          <a:bodyPr/>
          <a:lstStyle/>
          <a:p>
            <a:fld id="{FFD1EE05-59BE-439B-B8B7-F61DC751609B}" type="slidenum">
              <a:rPr lang="en-US" smtClean="0"/>
              <a:pPr/>
              <a:t>80</a:t>
            </a:fld>
            <a:endParaRPr lang="en-US"/>
          </a:p>
        </p:txBody>
      </p:sp>
    </p:spTree>
    <p:extLst>
      <p:ext uri="{BB962C8B-B14F-4D97-AF65-F5344CB8AC3E}">
        <p14:creationId xmlns:p14="http://schemas.microsoft.com/office/powerpoint/2010/main" val="1851059989"/>
      </p:ext>
    </p:extLst>
  </p:cSld>
  <p:clrMapOvr>
    <a:masterClrMapping/>
  </p:clrMapOvr>
  <p:transition spd="med">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F000A-EF81-2673-7187-E46A71DDFE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96DB3-6A8C-F387-27E6-46FE37F34C23}"/>
              </a:ext>
            </a:extLst>
          </p:cNvPr>
          <p:cNvSpPr>
            <a:spLocks noGrp="1"/>
          </p:cNvSpPr>
          <p:nvPr>
            <p:ph idx="1"/>
          </p:nvPr>
        </p:nvSpPr>
        <p:spPr>
          <a:xfrm>
            <a:off x="647564" y="332656"/>
            <a:ext cx="8039235" cy="6120680"/>
          </a:xfrm>
        </p:spPr>
        <p:txBody>
          <a:bodyPr/>
          <a:lstStyle/>
          <a:p>
            <a:pPr marL="400050" lvl="1" indent="0">
              <a:buNone/>
            </a:pPr>
            <a:r>
              <a:rPr lang="en-US" sz="2300"/>
              <a:t>“No one can doubt but causation has the same influence as the other two relations of resemblance and contiguity. Superstitious people are fond of the reliques of saints and holy men, for the same reason, that they seek after types or images, in order to enliven their devotion, and give them a more intimate and strong conception of those exemplary lives, which they desire to imitate.”  (</a:t>
            </a:r>
            <a:r>
              <a:rPr lang="en-US" sz="2300" i="1"/>
              <a:t>E</a:t>
            </a:r>
            <a:r>
              <a:rPr lang="en-US" sz="2300"/>
              <a:t> 5.18)</a:t>
            </a:r>
          </a:p>
          <a:p>
            <a:pPr marL="400050" lvl="1" indent="0">
              <a:spcBef>
                <a:spcPts val="2400"/>
              </a:spcBef>
              <a:buNone/>
            </a:pPr>
            <a:r>
              <a:rPr lang="en-US" sz="2300"/>
              <a:t>“Suppose, that the son of a friend, who had been long dead or absent, were presented to us; it is evident, that this object would instantly revive its correlative idea, and recal to our thoughts all past intimacies and familiarities, in more lively colours than they would otherwise have appeared to us. This is another phænomenon, which seems to prove the principle above-mentioned [i.e. that the relation of </a:t>
            </a:r>
            <a:r>
              <a:rPr lang="en-US" sz="2300" i="1"/>
              <a:t>causation</a:t>
            </a:r>
            <a:r>
              <a:rPr lang="en-US" sz="2300"/>
              <a:t> gives rise to association of ideas and consequent increase in vivacity].”  (</a:t>
            </a:r>
            <a:r>
              <a:rPr lang="en-US" sz="2300" i="1"/>
              <a:t>E</a:t>
            </a:r>
            <a:r>
              <a:rPr lang="en-US" sz="2300"/>
              <a:t> 5.19)</a:t>
            </a:r>
            <a:endParaRPr lang="en-GB" sz="2300"/>
          </a:p>
        </p:txBody>
      </p:sp>
      <p:sp>
        <p:nvSpPr>
          <p:cNvPr id="4" name="Slide Number Placeholder 3">
            <a:extLst>
              <a:ext uri="{FF2B5EF4-FFF2-40B4-BE49-F238E27FC236}">
                <a16:creationId xmlns:a16="http://schemas.microsoft.com/office/drawing/2014/main" id="{C03A21D8-275C-B0EB-5EA8-E4EBD7EF1F2E}"/>
              </a:ext>
            </a:extLst>
          </p:cNvPr>
          <p:cNvSpPr>
            <a:spLocks noGrp="1"/>
          </p:cNvSpPr>
          <p:nvPr>
            <p:ph type="sldNum" sz="quarter" idx="10"/>
          </p:nvPr>
        </p:nvSpPr>
        <p:spPr/>
        <p:txBody>
          <a:bodyPr/>
          <a:lstStyle/>
          <a:p>
            <a:fld id="{FFD1EE05-59BE-439B-B8B7-F61DC751609B}" type="slidenum">
              <a:rPr lang="en-US" smtClean="0"/>
              <a:pPr/>
              <a:t>81</a:t>
            </a:fld>
            <a:endParaRPr lang="en-US"/>
          </a:p>
        </p:txBody>
      </p:sp>
    </p:spTree>
    <p:extLst>
      <p:ext uri="{BB962C8B-B14F-4D97-AF65-F5344CB8AC3E}">
        <p14:creationId xmlns:p14="http://schemas.microsoft.com/office/powerpoint/2010/main" val="3421783909"/>
      </p:ext>
    </p:extLst>
  </p:cSld>
  <p:clrMapOvr>
    <a:masterClrMapping/>
  </p:clrMapOvr>
  <p:transition spd="med">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254B3-D40F-7088-E7E9-6EADC2AB76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ABF63-2D1F-5284-8176-37477C6CAAAA}"/>
              </a:ext>
            </a:extLst>
          </p:cNvPr>
          <p:cNvSpPr>
            <a:spLocks noGrp="1"/>
          </p:cNvSpPr>
          <p:nvPr>
            <p:ph idx="1"/>
          </p:nvPr>
        </p:nvSpPr>
        <p:spPr>
          <a:xfrm>
            <a:off x="468313" y="260648"/>
            <a:ext cx="8136135" cy="6228692"/>
          </a:xfrm>
        </p:spPr>
        <p:txBody>
          <a:bodyPr/>
          <a:lstStyle/>
          <a:p>
            <a:pPr marL="800100" lvl="2" indent="0">
              <a:buNone/>
            </a:pPr>
            <a:r>
              <a:rPr lang="en-US" sz="2300"/>
              <a:t>“We may observe, that, in these phænomena, the belief of the correlative object is always presupposed; without which the relation could have no effect. The influence of the picture supposes, that we believe our friend to have once existed. Contiguity to home can never excite our ideas of home, unless we believe that it really exists. Now I assert, that this belief, where it reaches beyond the memory or senses, is of a similar nature, and arises from similar causes, with the transition of thought and vivacity of conception here explained.  …  it is a satisfaction to find some analogies, by which it may be explained.”  (</a:t>
            </a:r>
            <a:r>
              <a:rPr lang="en-US" sz="2300" i="1"/>
              <a:t>E</a:t>
            </a:r>
            <a:r>
              <a:rPr lang="en-US" sz="2300"/>
              <a:t> 5.20)</a:t>
            </a:r>
          </a:p>
          <a:p>
            <a:pPr>
              <a:spcBef>
                <a:spcPts val="2400"/>
              </a:spcBef>
            </a:pPr>
            <a:r>
              <a:rPr lang="en-GB" sz="2500"/>
              <a:t>Thus he argues that </a:t>
            </a:r>
            <a:r>
              <a:rPr lang="en-GB" sz="2500" i="1"/>
              <a:t>custom</a:t>
            </a:r>
            <a:r>
              <a:rPr lang="en-GB" sz="2500"/>
              <a:t> is an associational principle, “analogous” to </a:t>
            </a:r>
            <a:r>
              <a:rPr lang="en-GB" sz="2500" i="1"/>
              <a:t>association of ideas </a:t>
            </a:r>
            <a:r>
              <a:rPr lang="en-GB" sz="2500"/>
              <a:t>(</a:t>
            </a:r>
            <a:r>
              <a:rPr lang="en-GB" sz="2500" i="1"/>
              <a:t>E</a:t>
            </a:r>
            <a:r>
              <a:rPr lang="en-GB" sz="2500"/>
              <a:t> 5.13), but his carefully chosen examples make clear that he is distinguishing, rather than conflating them.</a:t>
            </a:r>
          </a:p>
        </p:txBody>
      </p:sp>
      <p:sp>
        <p:nvSpPr>
          <p:cNvPr id="4" name="Slide Number Placeholder 3">
            <a:extLst>
              <a:ext uri="{FF2B5EF4-FFF2-40B4-BE49-F238E27FC236}">
                <a16:creationId xmlns:a16="http://schemas.microsoft.com/office/drawing/2014/main" id="{3504D6E4-7706-2EA8-6DC8-09F878BC0D89}"/>
              </a:ext>
            </a:extLst>
          </p:cNvPr>
          <p:cNvSpPr>
            <a:spLocks noGrp="1"/>
          </p:cNvSpPr>
          <p:nvPr>
            <p:ph type="sldNum" sz="quarter" idx="10"/>
          </p:nvPr>
        </p:nvSpPr>
        <p:spPr/>
        <p:txBody>
          <a:bodyPr/>
          <a:lstStyle/>
          <a:p>
            <a:fld id="{A10A50DE-8775-498A-B5F5-974B635EB245}" type="slidenum">
              <a:rPr lang="en-US" smtClean="0"/>
              <a:pPr/>
              <a:t>82</a:t>
            </a:fld>
            <a:endParaRPr lang="en-US"/>
          </a:p>
        </p:txBody>
      </p:sp>
    </p:spTree>
    <p:extLst>
      <p:ext uri="{BB962C8B-B14F-4D97-AF65-F5344CB8AC3E}">
        <p14:creationId xmlns:p14="http://schemas.microsoft.com/office/powerpoint/2010/main" val="4245039268"/>
      </p:ext>
    </p:extLst>
  </p:cSld>
  <p:clrMapOvr>
    <a:masterClrMapping/>
  </p:clrMapOvr>
  <p:transition spd="med">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D04CD-0A55-33A9-948C-9BCDDD1D9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BEECCF-BB0A-CA22-4B27-B048C246D3CC}"/>
              </a:ext>
            </a:extLst>
          </p:cNvPr>
          <p:cNvSpPr>
            <a:spLocks noGrp="1"/>
          </p:cNvSpPr>
          <p:nvPr>
            <p:ph type="title"/>
          </p:nvPr>
        </p:nvSpPr>
        <p:spPr>
          <a:xfrm>
            <a:off x="457200" y="224644"/>
            <a:ext cx="8229600" cy="810927"/>
          </a:xfrm>
        </p:spPr>
        <p:txBody>
          <a:bodyPr/>
          <a:lstStyle/>
          <a:p>
            <a:r>
              <a:rPr lang="en-GB" dirty="0"/>
              <a:t>Religion </a:t>
            </a:r>
            <a:r>
              <a:rPr lang="en-GB"/>
              <a:t>and Association</a:t>
            </a:r>
            <a:endParaRPr lang="en-GB" dirty="0"/>
          </a:p>
        </p:txBody>
      </p:sp>
      <p:sp>
        <p:nvSpPr>
          <p:cNvPr id="3" name="Content Placeholder 2">
            <a:extLst>
              <a:ext uri="{FF2B5EF4-FFF2-40B4-BE49-F238E27FC236}">
                <a16:creationId xmlns:a16="http://schemas.microsoft.com/office/drawing/2014/main" id="{5ECD7365-0E3C-A3FA-A19A-77FEB00A1A91}"/>
              </a:ext>
            </a:extLst>
          </p:cNvPr>
          <p:cNvSpPr>
            <a:spLocks noGrp="1"/>
          </p:cNvSpPr>
          <p:nvPr>
            <p:ph idx="1"/>
          </p:nvPr>
        </p:nvSpPr>
        <p:spPr>
          <a:xfrm>
            <a:off x="287524" y="1232756"/>
            <a:ext cx="8532948" cy="5436604"/>
          </a:xfrm>
        </p:spPr>
        <p:txBody>
          <a:bodyPr/>
          <a:lstStyle/>
          <a:p>
            <a:r>
              <a:rPr lang="en-GB" sz="2800"/>
              <a:t>Although in the </a:t>
            </a:r>
            <a:r>
              <a:rPr lang="en-GB" sz="2800" i="1"/>
              <a:t>Treatise</a:t>
            </a:r>
            <a:r>
              <a:rPr lang="en-GB" sz="2800"/>
              <a:t> Hume conflates </a:t>
            </a:r>
            <a:r>
              <a:rPr lang="en-GB" sz="2800" i="1"/>
              <a:t>custom</a:t>
            </a:r>
            <a:r>
              <a:rPr lang="en-GB" sz="2800"/>
              <a:t> and </a:t>
            </a:r>
            <a:r>
              <a:rPr lang="en-GB" sz="2800" i="1"/>
              <a:t>association</a:t>
            </a:r>
            <a:r>
              <a:rPr lang="en-GB" sz="2800"/>
              <a:t>, he generally sees the former as epistemologically essential, and the latter as often leading to confusion and fallacy.  He particularly highlights examples occurring in religion:</a:t>
            </a:r>
          </a:p>
          <a:p>
            <a:pPr lvl="1">
              <a:spcBef>
                <a:spcPts val="1200"/>
              </a:spcBef>
            </a:pPr>
            <a:r>
              <a:rPr lang="en-GB" sz="2400" i="1"/>
              <a:t>T</a:t>
            </a:r>
            <a:r>
              <a:rPr lang="en-GB" sz="2400"/>
              <a:t> </a:t>
            </a:r>
            <a:r>
              <a:rPr lang="en-GB" sz="2400" dirty="0"/>
              <a:t>1.3.8.4  The “mummeries” of Roman Catholicism enhance belief in saints (etc.) by perception of statues and associational </a:t>
            </a:r>
            <a:r>
              <a:rPr lang="en-GB" sz="2400" i="1" dirty="0"/>
              <a:t>resemblance</a:t>
            </a:r>
            <a:r>
              <a:rPr lang="en-GB" sz="2400" dirty="0"/>
              <a:t>.</a:t>
            </a:r>
          </a:p>
          <a:p>
            <a:pPr lvl="1">
              <a:spcBef>
                <a:spcPts val="1200"/>
              </a:spcBef>
            </a:pPr>
            <a:r>
              <a:rPr lang="en-GB" sz="2400" i="1" dirty="0"/>
              <a:t>T</a:t>
            </a:r>
            <a:r>
              <a:rPr lang="en-GB" sz="2400" dirty="0"/>
              <a:t> 1.3.8.6  Relics have a similar effect, associated to saints through </a:t>
            </a:r>
            <a:r>
              <a:rPr lang="en-GB" sz="2400" i="1" dirty="0"/>
              <a:t>causation</a:t>
            </a:r>
            <a:r>
              <a:rPr lang="en-GB" sz="2400" dirty="0"/>
              <a:t>.</a:t>
            </a:r>
          </a:p>
          <a:p>
            <a:pPr lvl="1">
              <a:spcBef>
                <a:spcPts val="1200"/>
              </a:spcBef>
            </a:pPr>
            <a:r>
              <a:rPr lang="en-GB" sz="2400" i="1" dirty="0"/>
              <a:t>T</a:t>
            </a:r>
            <a:r>
              <a:rPr lang="en-GB" sz="2400" dirty="0"/>
              <a:t> 1.3.9.9  </a:t>
            </a:r>
            <a:r>
              <a:rPr lang="en-GB" sz="2400" i="1" dirty="0"/>
              <a:t>Contiguity</a:t>
            </a:r>
            <a:r>
              <a:rPr lang="en-GB" sz="2400" dirty="0"/>
              <a:t> enhances the belief of pilgrims to Mecca or the Holy </a:t>
            </a:r>
            <a:r>
              <a:rPr lang="en-GB" sz="2400"/>
              <a:t>Land.</a:t>
            </a:r>
            <a:endParaRPr lang="en-GB" sz="2400" i="1" dirty="0"/>
          </a:p>
        </p:txBody>
      </p:sp>
      <p:sp>
        <p:nvSpPr>
          <p:cNvPr id="4" name="Slide Number Placeholder 3">
            <a:extLst>
              <a:ext uri="{FF2B5EF4-FFF2-40B4-BE49-F238E27FC236}">
                <a16:creationId xmlns:a16="http://schemas.microsoft.com/office/drawing/2014/main" id="{0AC90043-DC88-A901-6019-D4CA3376A011}"/>
              </a:ext>
            </a:extLst>
          </p:cNvPr>
          <p:cNvSpPr>
            <a:spLocks noGrp="1"/>
          </p:cNvSpPr>
          <p:nvPr>
            <p:ph type="sldNum" sz="quarter" idx="10"/>
          </p:nvPr>
        </p:nvSpPr>
        <p:spPr/>
        <p:txBody>
          <a:bodyPr/>
          <a:lstStyle/>
          <a:p>
            <a:fld id="{A10A50DE-8775-498A-B5F5-974B635EB245}" type="slidenum">
              <a:rPr lang="en-US" smtClean="0"/>
              <a:pPr/>
              <a:t>83</a:t>
            </a:fld>
            <a:endParaRPr lang="en-US"/>
          </a:p>
        </p:txBody>
      </p:sp>
    </p:spTree>
    <p:extLst>
      <p:ext uri="{BB962C8B-B14F-4D97-AF65-F5344CB8AC3E}">
        <p14:creationId xmlns:p14="http://schemas.microsoft.com/office/powerpoint/2010/main" val="40843204"/>
      </p:ext>
    </p:extLst>
  </p:cSld>
  <p:clrMapOvr>
    <a:masterClrMapping/>
  </p:clrMapOvr>
  <p:transition spd="med">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8AAB-124E-6EA5-2924-8AF170916812}"/>
              </a:ext>
            </a:extLst>
          </p:cNvPr>
          <p:cNvSpPr>
            <a:spLocks noGrp="1"/>
          </p:cNvSpPr>
          <p:nvPr>
            <p:ph type="title"/>
          </p:nvPr>
        </p:nvSpPr>
        <p:spPr>
          <a:xfrm>
            <a:off x="457200" y="152636"/>
            <a:ext cx="8229600" cy="702915"/>
          </a:xfrm>
        </p:spPr>
        <p:txBody>
          <a:bodyPr/>
          <a:lstStyle/>
          <a:p>
            <a:r>
              <a:rPr lang="en-GB"/>
              <a:t>Hume’s Attitude to Association</a:t>
            </a:r>
          </a:p>
        </p:txBody>
      </p:sp>
      <p:sp>
        <p:nvSpPr>
          <p:cNvPr id="3" name="Content Placeholder 2">
            <a:extLst>
              <a:ext uri="{FF2B5EF4-FFF2-40B4-BE49-F238E27FC236}">
                <a16:creationId xmlns:a16="http://schemas.microsoft.com/office/drawing/2014/main" id="{46E87AD1-E370-012B-AB17-93054417ECD9}"/>
              </a:ext>
            </a:extLst>
          </p:cNvPr>
          <p:cNvSpPr>
            <a:spLocks noGrp="1"/>
          </p:cNvSpPr>
          <p:nvPr>
            <p:ph idx="1"/>
          </p:nvPr>
        </p:nvSpPr>
        <p:spPr>
          <a:xfrm>
            <a:off x="575556" y="1160748"/>
            <a:ext cx="8136904" cy="5364596"/>
          </a:xfrm>
        </p:spPr>
        <p:txBody>
          <a:bodyPr/>
          <a:lstStyle/>
          <a:p>
            <a:pPr>
              <a:spcBef>
                <a:spcPts val="1800"/>
              </a:spcBef>
            </a:pPr>
            <a:r>
              <a:rPr lang="en-GB" sz="2700"/>
              <a:t>Sometimes, Hume seems extremely positive:</a:t>
            </a:r>
          </a:p>
          <a:p>
            <a:pPr lvl="1">
              <a:spcBef>
                <a:spcPts val="1800"/>
              </a:spcBef>
            </a:pPr>
            <a:r>
              <a:rPr lang="en-GB" sz="2300"/>
              <a:t>Association is “a kind of </a:t>
            </a:r>
            <a:r>
              <a:rPr lang="en-GB" sz="2300" cap="small"/>
              <a:t>Attraction</a:t>
            </a:r>
            <a:r>
              <a:rPr lang="en-GB" sz="2300"/>
              <a:t>, which in the mental world” has remarkable effects like gravity in the physical world (T 1.1.4.6).</a:t>
            </a:r>
          </a:p>
          <a:p>
            <a:pPr lvl="1">
              <a:spcBef>
                <a:spcPts val="1800"/>
              </a:spcBef>
            </a:pPr>
            <a:r>
              <a:rPr lang="en-GB" sz="2300"/>
              <a:t>“if any thing can intitle the author to so glorious a name as that of an </a:t>
            </a:r>
            <a:r>
              <a:rPr lang="en-GB" sz="2300" i="1"/>
              <a:t>inventor</a:t>
            </a:r>
            <a:r>
              <a:rPr lang="en-GB" sz="2300"/>
              <a:t>, ’tis the use he makes of the principle of the association of ideas, which enters into most of his philosophy”  (</a:t>
            </a:r>
            <a:r>
              <a:rPr lang="en-GB" sz="2300" i="1"/>
              <a:t>A</a:t>
            </a:r>
            <a:r>
              <a:rPr lang="en-GB" sz="2300"/>
              <a:t> 35)</a:t>
            </a:r>
          </a:p>
          <a:p>
            <a:pPr>
              <a:spcBef>
                <a:spcPts val="1800"/>
              </a:spcBef>
            </a:pPr>
            <a:r>
              <a:rPr lang="en-GB" sz="2700"/>
              <a:t>Hume indeed entirely approves of </a:t>
            </a:r>
            <a:r>
              <a:rPr lang="en-GB" sz="2700" i="1"/>
              <a:t>custom</a:t>
            </a:r>
            <a:r>
              <a:rPr lang="en-GB" sz="2700"/>
              <a:t>, as “the great guide of human life”.  But nevertheless, he retains much of the general suspicion of </a:t>
            </a:r>
            <a:r>
              <a:rPr lang="en-GB" sz="2700" i="1"/>
              <a:t>mere</a:t>
            </a:r>
            <a:r>
              <a:rPr lang="en-GB" sz="2700"/>
              <a:t> association that we saw in Locke and Chambers.   </a:t>
            </a:r>
          </a:p>
          <a:p>
            <a:pPr>
              <a:spcBef>
                <a:spcPts val="1800"/>
              </a:spcBef>
            </a:pPr>
            <a:endParaRPr lang="en-GB" sz="2800"/>
          </a:p>
        </p:txBody>
      </p:sp>
      <p:sp>
        <p:nvSpPr>
          <p:cNvPr id="4" name="Slide Number Placeholder 3">
            <a:extLst>
              <a:ext uri="{FF2B5EF4-FFF2-40B4-BE49-F238E27FC236}">
                <a16:creationId xmlns:a16="http://schemas.microsoft.com/office/drawing/2014/main" id="{0F0549EC-A55D-4DC3-1D42-BB9B4F90C5EE}"/>
              </a:ext>
            </a:extLst>
          </p:cNvPr>
          <p:cNvSpPr>
            <a:spLocks noGrp="1"/>
          </p:cNvSpPr>
          <p:nvPr>
            <p:ph type="sldNum" sz="quarter" idx="10"/>
          </p:nvPr>
        </p:nvSpPr>
        <p:spPr/>
        <p:txBody>
          <a:bodyPr/>
          <a:lstStyle/>
          <a:p>
            <a:fld id="{FFD1EE05-59BE-439B-B8B7-F61DC751609B}" type="slidenum">
              <a:rPr lang="en-US" smtClean="0"/>
              <a:pPr/>
              <a:t>84</a:t>
            </a:fld>
            <a:endParaRPr lang="en-US"/>
          </a:p>
        </p:txBody>
      </p:sp>
    </p:spTree>
    <p:extLst>
      <p:ext uri="{BB962C8B-B14F-4D97-AF65-F5344CB8AC3E}">
        <p14:creationId xmlns:p14="http://schemas.microsoft.com/office/powerpoint/2010/main" val="1886255509"/>
      </p:ext>
    </p:extLst>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7C86-E5E0-DF92-D72F-A9AECB357E7E}"/>
              </a:ext>
            </a:extLst>
          </p:cNvPr>
          <p:cNvSpPr>
            <a:spLocks noGrp="1"/>
          </p:cNvSpPr>
          <p:nvPr>
            <p:ph type="title"/>
          </p:nvPr>
        </p:nvSpPr>
        <p:spPr>
          <a:xfrm>
            <a:off x="457200" y="152636"/>
            <a:ext cx="8229600" cy="630907"/>
          </a:xfrm>
        </p:spPr>
        <p:txBody>
          <a:bodyPr/>
          <a:lstStyle/>
          <a:p>
            <a:r>
              <a:rPr lang="en-GB"/>
              <a:t>For More Background …</a:t>
            </a:r>
          </a:p>
        </p:txBody>
      </p:sp>
      <p:sp>
        <p:nvSpPr>
          <p:cNvPr id="3" name="Content Placeholder 2">
            <a:extLst>
              <a:ext uri="{FF2B5EF4-FFF2-40B4-BE49-F238E27FC236}">
                <a16:creationId xmlns:a16="http://schemas.microsoft.com/office/drawing/2014/main" id="{865DC905-7BCE-3E6A-78D6-389D9A846E68}"/>
              </a:ext>
            </a:extLst>
          </p:cNvPr>
          <p:cNvSpPr>
            <a:spLocks noGrp="1"/>
          </p:cNvSpPr>
          <p:nvPr>
            <p:ph idx="1"/>
          </p:nvPr>
        </p:nvSpPr>
        <p:spPr>
          <a:xfrm>
            <a:off x="107504" y="944724"/>
            <a:ext cx="8712968" cy="5796644"/>
          </a:xfrm>
        </p:spPr>
        <p:txBody>
          <a:bodyPr/>
          <a:lstStyle/>
          <a:p>
            <a:r>
              <a:rPr lang="en-GB" sz="2500"/>
              <a:t>To maximise efficiency towards these aims, we will not here be looking deeply at the </a:t>
            </a:r>
            <a:r>
              <a:rPr lang="en-GB" sz="2500" i="1"/>
              <a:t>historical</a:t>
            </a:r>
            <a:r>
              <a:rPr lang="en-GB" sz="2500"/>
              <a:t> or </a:t>
            </a:r>
            <a:r>
              <a:rPr lang="en-GB" sz="2500" i="1"/>
              <a:t>biographical</a:t>
            </a:r>
            <a:r>
              <a:rPr lang="en-GB" sz="2500"/>
              <a:t> background of Hume’s ideas.  But for a personal view of these things, you might find it interesting to explore …</a:t>
            </a:r>
          </a:p>
          <a:p>
            <a:pPr lvl="1">
              <a:spcBef>
                <a:spcPts val="1200"/>
              </a:spcBef>
            </a:pPr>
            <a:r>
              <a:rPr lang="en-GB" sz="2300"/>
              <a:t>For historical context, see the General Philosophy lecture pages at </a:t>
            </a:r>
            <a:r>
              <a:rPr lang="en-GB" sz="2300">
                <a:hlinkClick r:id="rId2"/>
              </a:rPr>
              <a:t>https://www.millican.org/genphil.htm</a:t>
            </a:r>
            <a:r>
              <a:rPr lang="en-GB" sz="2300"/>
              <a:t> (e.g. 2018 lectures 1 and 2, and lecture 3 as far as  26).</a:t>
            </a:r>
          </a:p>
          <a:p>
            <a:pPr lvl="1">
              <a:spcBef>
                <a:spcPts val="1200"/>
              </a:spcBef>
            </a:pPr>
            <a:r>
              <a:rPr lang="en-GB" sz="2300"/>
              <a:t>For more systematic coverage and detail, see “Introduction” under “2007” at </a:t>
            </a:r>
            <a:r>
              <a:rPr lang="en-GB" sz="2300">
                <a:hlinkClick r:id="rId3"/>
              </a:rPr>
              <a:t>https://davidhume.org/scholarship/millican</a:t>
            </a:r>
            <a:r>
              <a:rPr lang="en-GB" sz="2300"/>
              <a:t>.</a:t>
            </a:r>
          </a:p>
          <a:p>
            <a:pPr lvl="1">
              <a:spcBef>
                <a:spcPts val="1200"/>
              </a:spcBef>
            </a:pPr>
            <a:r>
              <a:rPr lang="en-GB" sz="2300"/>
              <a:t>For biographical context, see Lecture 1 in the 2018 series at </a:t>
            </a:r>
            <a:r>
              <a:rPr lang="en-GB" sz="2300">
                <a:hlinkClick r:id="rId4"/>
              </a:rPr>
              <a:t>https://davidhume.org/teaching/lectures</a:t>
            </a:r>
            <a:r>
              <a:rPr lang="en-GB" sz="2300"/>
              <a:t>.</a:t>
            </a:r>
          </a:p>
          <a:p>
            <a:pPr lvl="1">
              <a:spcBef>
                <a:spcPts val="1200"/>
              </a:spcBef>
            </a:pPr>
            <a:r>
              <a:rPr lang="en-GB" sz="2300"/>
              <a:t>For biographical philosophy, see “Hume’s Chief Argument” under “2016” at </a:t>
            </a:r>
            <a:r>
              <a:rPr lang="en-GB" sz="2300">
                <a:hlinkClick r:id="rId5"/>
              </a:rPr>
              <a:t>https://davidhume.org/scholarship/millican</a:t>
            </a:r>
            <a:r>
              <a:rPr lang="en-GB" sz="2300"/>
              <a:t>.</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9B2FB5BE-039A-FF24-08BA-7AAB5BF86624}"/>
              </a:ext>
            </a:extLst>
          </p:cNvPr>
          <p:cNvSpPr>
            <a:spLocks noGrp="1"/>
          </p:cNvSpPr>
          <p:nvPr>
            <p:ph type="sldNum" sz="quarter" idx="10"/>
          </p:nvPr>
        </p:nvSpPr>
        <p:spPr/>
        <p:txBody>
          <a:bodyPr/>
          <a:lstStyle/>
          <a:p>
            <a:fld id="{FFD1EE05-59BE-439B-B8B7-F61DC751609B}" type="slidenum">
              <a:rPr lang="en-US" smtClean="0"/>
              <a:pPr/>
              <a:t>9</a:t>
            </a:fld>
            <a:endParaRPr lang="en-US"/>
          </a:p>
        </p:txBody>
      </p:sp>
    </p:spTree>
    <p:extLst>
      <p:ext uri="{BB962C8B-B14F-4D97-AF65-F5344CB8AC3E}">
        <p14:creationId xmlns:p14="http://schemas.microsoft.com/office/powerpoint/2010/main" val="3254125463"/>
      </p:ext>
    </p:extLst>
  </p:cSld>
  <p:clrMapOvr>
    <a:masterClrMapping/>
  </p:clrMapOvr>
  <p:transition spd="med">
    <p:cover/>
  </p:transition>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7137</TotalTime>
  <Words>9250</Words>
  <Application>Microsoft Office PowerPoint</Application>
  <PresentationFormat>On-screen Show (4:3)</PresentationFormat>
  <Paragraphs>437</Paragraphs>
  <Slides>84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84</vt:i4>
      </vt:variant>
    </vt:vector>
  </HeadingPairs>
  <TitlesOfParts>
    <vt:vector size="88" baseType="lpstr">
      <vt:lpstr>ＭＳ Ｐゴシック</vt:lpstr>
      <vt:lpstr>Arial</vt:lpstr>
      <vt:lpstr>Wingdings</vt:lpstr>
      <vt:lpstr>Beam</vt:lpstr>
      <vt:lpstr>David Hume, 1711-1776</vt:lpstr>
      <vt:lpstr>Why Study Hume?</vt:lpstr>
      <vt:lpstr>The Scientific Revolution</vt:lpstr>
      <vt:lpstr>“Rationalists” and “Empiricists”</vt:lpstr>
      <vt:lpstr>David Hume, “The Great Infidel”</vt:lpstr>
      <vt:lpstr>Hume’s Legacy</vt:lpstr>
      <vt:lpstr>PowerPoint Presentation</vt:lpstr>
      <vt:lpstr>Aims of the Lecture Series</vt:lpstr>
      <vt:lpstr>For More Background …</vt:lpstr>
      <vt:lpstr>Hume’s Most Relevant Works</vt:lpstr>
      <vt:lpstr>PowerPoint Presentation</vt:lpstr>
      <vt:lpstr>www.davidhume.org</vt:lpstr>
      <vt:lpstr>PowerPoint Presentation</vt:lpstr>
      <vt:lpstr>1(a)  The Lockean Inheritance</vt:lpstr>
      <vt:lpstr>Descartes’s “Way of Ideas”</vt:lpstr>
      <vt:lpstr>Locke’s Reaction to Descartes</vt:lpstr>
      <vt:lpstr>Two Kinds of “Empiricism”</vt:lpstr>
      <vt:lpstr>What is an “Idea”?</vt:lpstr>
      <vt:lpstr>“White Paper” and “Two Fountains”: Sensation and Reflection</vt:lpstr>
      <vt:lpstr>Ideas on a Mental Stage?</vt:lpstr>
      <vt:lpstr>Humean Ideas and Impressions</vt:lpstr>
      <vt:lpstr>An Obvious Distinction?</vt:lpstr>
      <vt:lpstr>“Sensation” and “Reflection”</vt:lpstr>
      <vt:lpstr>Humean Reflection</vt:lpstr>
      <vt:lpstr>“Reflection”: A Contrast with Locke</vt:lpstr>
      <vt:lpstr>1(b)  Hume’s Copy Principle and the Simple/Complex Distinction</vt:lpstr>
      <vt:lpstr>Hume’s Conceptual Empiricism: A First Approximation</vt:lpstr>
      <vt:lpstr>Conceptual Empiricism: Refining the Approximation</vt:lpstr>
      <vt:lpstr>Simple and Complex Ideas</vt:lpstr>
      <vt:lpstr>Spatial Ideas and Atomism</vt:lpstr>
      <vt:lpstr>Hume’s Copy Principle</vt:lpstr>
      <vt:lpstr>Weaponising the Copy Principle?</vt:lpstr>
      <vt:lpstr>Hume’s First Argument for the Copy Principle</vt:lpstr>
      <vt:lpstr>Hume’s Second Argument for the Copy Principle</vt:lpstr>
      <vt:lpstr>Problems with Hume’s Arguments</vt:lpstr>
      <vt:lpstr>Garrett’s First Defence of Hume</vt:lpstr>
      <vt:lpstr>Responding to Garrett</vt:lpstr>
      <vt:lpstr>PowerPoint Presentation</vt:lpstr>
      <vt:lpstr>Garrett’s Second Defence of Hume</vt:lpstr>
      <vt:lpstr>PowerPoint Presentation</vt:lpstr>
      <vt:lpstr>The Missing Shade of Blue</vt:lpstr>
      <vt:lpstr>PowerPoint Presentation</vt:lpstr>
      <vt:lpstr>David Hume, 1711-1776</vt:lpstr>
      <vt:lpstr>Reminder of Learning Resources</vt:lpstr>
      <vt:lpstr>Last Time ...</vt:lpstr>
      <vt:lpstr>2(a)  Force and Vivacity</vt:lpstr>
      <vt:lpstr>Distinguishing Impressions and Ideas</vt:lpstr>
      <vt:lpstr>Starting from Internalism?</vt:lpstr>
      <vt:lpstr>Why Emphasise “Force and Vivacity?”</vt:lpstr>
      <vt:lpstr>Distinguishing Belief from Mere Conception</vt:lpstr>
      <vt:lpstr>Looking Ahead to Induction</vt:lpstr>
      <vt:lpstr>A “Hydraulic” Theory of Belief</vt:lpstr>
      <vt:lpstr>A Hydraulic Theory of Probability</vt:lpstr>
      <vt:lpstr>Doubts about Force and Vivacity</vt:lpstr>
      <vt:lpstr>PowerPoint Presentation</vt:lpstr>
      <vt:lpstr>PowerPoint Presentation</vt:lpstr>
      <vt:lpstr>PowerPoint Presentation</vt:lpstr>
      <vt:lpstr>“Force” as Functional?</vt:lpstr>
      <vt:lpstr>PowerPoint Presentation</vt:lpstr>
      <vt:lpstr>Is “Force and Vivacity” Univocal?</vt:lpstr>
      <vt:lpstr>Symptoms of Unease?</vt:lpstr>
      <vt:lpstr>Retreating from the Theory</vt:lpstr>
      <vt:lpstr>2(b)  The Separability Principle</vt:lpstr>
      <vt:lpstr>The “Liberty of the Imagination”</vt:lpstr>
      <vt:lpstr>The Separability Principle (SP)</vt:lpstr>
      <vt:lpstr>Arguing for the Separability Principle</vt:lpstr>
      <vt:lpstr>Taking Separability Too Far?</vt:lpstr>
      <vt:lpstr>PowerPoint Presentation</vt:lpstr>
      <vt:lpstr>PowerPoint Presentation</vt:lpstr>
      <vt:lpstr>Abandoning the Separability Principle?</vt:lpstr>
      <vt:lpstr>2(c)  Association of Ideas</vt:lpstr>
      <vt:lpstr>Locke on the Association of Ideas</vt:lpstr>
      <vt:lpstr>Chambers’ Cyclopaedia (1728)</vt:lpstr>
      <vt:lpstr>PowerPoint Presentation</vt:lpstr>
      <vt:lpstr>Hume on the Association of Ideas</vt:lpstr>
      <vt:lpstr>Three Principles of Association</vt:lpstr>
      <vt:lpstr>Natural and Philosophical Relations</vt:lpstr>
      <vt:lpstr>Custom and Induction</vt:lpstr>
      <vt:lpstr>Custom and Association of Ideas</vt:lpstr>
      <vt:lpstr>Custom and Association  in the first Enquiry</vt:lpstr>
      <vt:lpstr>PowerPoint Presentation</vt:lpstr>
      <vt:lpstr>PowerPoint Presentation</vt:lpstr>
      <vt:lpstr>Religion and Association</vt:lpstr>
      <vt:lpstr>Hume’s Attitude to Association</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on Hume's Treatise: 1</dc:title>
  <dc:creator>Peter Millican</dc:creator>
  <cp:lastModifiedBy>Peter Millican</cp:lastModifiedBy>
  <cp:revision>305</cp:revision>
  <cp:lastPrinted>2024-12-26T14:40:37Z</cp:lastPrinted>
  <dcterms:created xsi:type="dcterms:W3CDTF">2003-12-13T01:24:05Z</dcterms:created>
  <dcterms:modified xsi:type="dcterms:W3CDTF">2025-10-22T00:23:23Z</dcterms:modified>
</cp:coreProperties>
</file>