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44"/>
  </p:notesMasterIdLst>
  <p:handoutMasterIdLst>
    <p:handoutMasterId r:id="rId45"/>
  </p:handoutMasterIdLst>
  <p:sldIdLst>
    <p:sldId id="1467" r:id="rId2"/>
    <p:sldId id="601" r:id="rId3"/>
    <p:sldId id="1697" r:id="rId4"/>
    <p:sldId id="1695" r:id="rId5"/>
    <p:sldId id="1698" r:id="rId6"/>
    <p:sldId id="1699" r:id="rId7"/>
    <p:sldId id="1700" r:id="rId8"/>
    <p:sldId id="1472" r:id="rId9"/>
    <p:sldId id="1473" r:id="rId10"/>
    <p:sldId id="1468" r:id="rId11"/>
    <p:sldId id="1469" r:id="rId12"/>
    <p:sldId id="1470" r:id="rId13"/>
    <p:sldId id="1471" r:id="rId14"/>
    <p:sldId id="1474" r:id="rId15"/>
    <p:sldId id="1475" r:id="rId16"/>
    <p:sldId id="1476" r:id="rId17"/>
    <p:sldId id="1477" r:id="rId18"/>
    <p:sldId id="1478" r:id="rId19"/>
    <p:sldId id="1479" r:id="rId20"/>
    <p:sldId id="1480" r:id="rId21"/>
    <p:sldId id="1481" r:id="rId22"/>
    <p:sldId id="1482" r:id="rId23"/>
    <p:sldId id="1483" r:id="rId24"/>
    <p:sldId id="1484" r:id="rId25"/>
    <p:sldId id="1485" r:id="rId26"/>
    <p:sldId id="1486" r:id="rId27"/>
    <p:sldId id="1487" r:id="rId28"/>
    <p:sldId id="1488" r:id="rId29"/>
    <p:sldId id="1489" r:id="rId30"/>
    <p:sldId id="1490" r:id="rId31"/>
    <p:sldId id="1491" r:id="rId32"/>
    <p:sldId id="1492" r:id="rId33"/>
    <p:sldId id="1493" r:id="rId34"/>
    <p:sldId id="1494" r:id="rId35"/>
    <p:sldId id="1495" r:id="rId36"/>
    <p:sldId id="1496" r:id="rId37"/>
    <p:sldId id="1497" r:id="rId38"/>
    <p:sldId id="1498" r:id="rId39"/>
    <p:sldId id="1499" r:id="rId40"/>
    <p:sldId id="1500" r:id="rId41"/>
    <p:sldId id="1501" r:id="rId42"/>
    <p:sldId id="1502" r:id="rId4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7C80"/>
    <a:srgbClr val="FF9999"/>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5246" autoAdjust="0"/>
    <p:restoredTop sz="94660"/>
  </p:normalViewPr>
  <p:slideViewPr>
    <p:cSldViewPr>
      <p:cViewPr varScale="1">
        <p:scale>
          <a:sx n="71" d="100"/>
          <a:sy n="71" d="100"/>
        </p:scale>
        <p:origin x="67" y="6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73" d="100"/>
          <a:sy n="73" d="100"/>
        </p:scale>
        <p:origin x="2890" y="130"/>
      </p:cViewPr>
      <p:guideLst>
        <p:guide orient="horz" pos="3024"/>
        <p:guide pos="230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8" y="237908"/>
            <a:ext cx="7315200" cy="421327"/>
          </a:xfrm>
          <a:prstGeom prst="rect">
            <a:avLst/>
          </a:prstGeom>
          <a:noFill/>
          <a:ln w="12700" cap="sq">
            <a:noFill/>
            <a:miter lim="800000"/>
            <a:headEnd type="none" w="sm" len="sm"/>
            <a:tailEnd type="none" w="sm" len="sm"/>
          </a:ln>
          <a:effectLst/>
        </p:spPr>
        <p:txBody>
          <a:bodyPr lIns="97223" tIns="48610" rIns="97223" bIns="48610">
            <a:spAutoFit/>
          </a:bodyPr>
          <a:lstStyle/>
          <a:p>
            <a:pPr algn="ctr">
              <a:spcBef>
                <a:spcPct val="50000"/>
              </a:spcBef>
            </a:pPr>
            <a:r>
              <a:rPr lang="en-GB" sz="2100" b="1" dirty="0"/>
              <a:t>Oxford Lectures on David Hume</a:t>
            </a:r>
            <a:r>
              <a:rPr lang="en-GB" sz="2100" b="1"/>
              <a:t>, 2025-26</a:t>
            </a:r>
            <a:endParaRPr lang="en-US" sz="2100" b="1" dirty="0"/>
          </a:p>
        </p:txBody>
      </p:sp>
      <p:sp>
        <p:nvSpPr>
          <p:cNvPr id="117767" name="Text Box 7"/>
          <p:cNvSpPr txBox="1">
            <a:spLocks noChangeArrowheads="1"/>
          </p:cNvSpPr>
          <p:nvPr/>
        </p:nvSpPr>
        <p:spPr bwMode="auto">
          <a:xfrm>
            <a:off x="472619" y="8979346"/>
            <a:ext cx="6291207" cy="267447"/>
          </a:xfrm>
          <a:prstGeom prst="rect">
            <a:avLst/>
          </a:prstGeom>
          <a:noFill/>
          <a:ln w="12700" cap="sq">
            <a:noFill/>
            <a:miter lim="800000"/>
            <a:headEnd type="none" w="sm" len="sm"/>
            <a:tailEnd type="none" w="sm" len="sm"/>
          </a:ln>
          <a:effectLst/>
        </p:spPr>
        <p:txBody>
          <a:bodyPr lIns="97223" tIns="48610" rIns="97223" bIns="48610">
            <a:spAutoFit/>
          </a:bodyPr>
          <a:lstStyle/>
          <a:p>
            <a:pPr algn="r">
              <a:spcBef>
                <a:spcPct val="50000"/>
              </a:spcBef>
            </a:pPr>
            <a:r>
              <a:rPr lang="en-GB" sz="1100" i="1" dirty="0"/>
              <a:t>Professor Peter Millican, Hertford College, Oxford</a:t>
            </a:r>
            <a:endParaRPr lang="en-US" sz="1100" i="1" dirty="0"/>
          </a:p>
        </p:txBody>
      </p:sp>
    </p:spTree>
    <p:extLst>
      <p:ext uri="{BB962C8B-B14F-4D97-AF65-F5344CB8AC3E}">
        <p14:creationId xmlns:p14="http://schemas.microsoft.com/office/powerpoint/2010/main" val="955206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1" y="5"/>
            <a:ext cx="3169578" cy="480598"/>
          </a:xfrm>
          <a:prstGeom prst="rect">
            <a:avLst/>
          </a:prstGeom>
          <a:noFill/>
          <a:ln w="9525">
            <a:noFill/>
            <a:miter lim="800000"/>
            <a:headEnd/>
            <a:tailEnd/>
          </a:ln>
          <a:effectLst/>
        </p:spPr>
        <p:txBody>
          <a:bodyPr vert="horz" wrap="square" lIns="97223" tIns="48610" rIns="97223" bIns="48610" numCol="1" anchor="t" anchorCtr="0" compatLnSpc="1">
            <a:prstTxWarp prst="textNoShape">
              <a:avLst/>
            </a:prstTxWarp>
          </a:bodyPr>
          <a:lstStyle>
            <a:lvl1pPr eaLnBrk="1" hangingPunct="1">
              <a:defRPr sz="1300"/>
            </a:lvl1pPr>
          </a:lstStyle>
          <a:p>
            <a:r>
              <a:rPr lang="en-GB"/>
              <a:t>Hume</a:t>
            </a:r>
          </a:p>
        </p:txBody>
      </p:sp>
      <p:sp>
        <p:nvSpPr>
          <p:cNvPr id="118787" name="Rectangle 3"/>
          <p:cNvSpPr>
            <a:spLocks noGrp="1" noChangeArrowheads="1"/>
          </p:cNvSpPr>
          <p:nvPr>
            <p:ph type="dt" idx="1"/>
          </p:nvPr>
        </p:nvSpPr>
        <p:spPr bwMode="auto">
          <a:xfrm>
            <a:off x="4143914" y="5"/>
            <a:ext cx="3169578" cy="480598"/>
          </a:xfrm>
          <a:prstGeom prst="rect">
            <a:avLst/>
          </a:prstGeom>
          <a:noFill/>
          <a:ln w="9525">
            <a:noFill/>
            <a:miter lim="800000"/>
            <a:headEnd/>
            <a:tailEnd/>
          </a:ln>
          <a:effectLst/>
        </p:spPr>
        <p:txBody>
          <a:bodyPr vert="horz" wrap="square" lIns="97223" tIns="48610" rIns="97223" bIns="48610" numCol="1" anchor="t" anchorCtr="0" compatLnSpc="1">
            <a:prstTxWarp prst="textNoShape">
              <a:avLst/>
            </a:prstTxWarp>
          </a:bodyPr>
          <a:lstStyle>
            <a:lvl1pPr algn="r" eaLnBrk="1" hangingPunct="1">
              <a:defRPr sz="1300"/>
            </a:lvl1pPr>
          </a:lstStyle>
          <a:p>
            <a:endParaRPr lang="en-GB"/>
          </a:p>
        </p:txBody>
      </p:sp>
      <p:sp>
        <p:nvSpPr>
          <p:cNvPr id="118788" name="Rectangle 4"/>
          <p:cNvSpPr>
            <a:spLocks noGrp="1" noRot="1" noChangeAspect="1" noChangeArrowheads="1" noTextEdit="1"/>
          </p:cNvSpPr>
          <p:nvPr>
            <p:ph type="sldImg" idx="2"/>
          </p:nvPr>
        </p:nvSpPr>
        <p:spPr bwMode="auto">
          <a:xfrm>
            <a:off x="1255713" y="717550"/>
            <a:ext cx="4803775" cy="3602038"/>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731182" y="4560307"/>
            <a:ext cx="5852844" cy="4320770"/>
          </a:xfrm>
          <a:prstGeom prst="rect">
            <a:avLst/>
          </a:prstGeom>
          <a:noFill/>
          <a:ln w="9525">
            <a:noFill/>
            <a:miter lim="800000"/>
            <a:headEnd/>
            <a:tailEnd/>
          </a:ln>
          <a:effectLst/>
        </p:spPr>
        <p:txBody>
          <a:bodyPr vert="horz" wrap="square" lIns="97223" tIns="48610" rIns="97223" bIns="4861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1" y="9119073"/>
            <a:ext cx="3169578" cy="480598"/>
          </a:xfrm>
          <a:prstGeom prst="rect">
            <a:avLst/>
          </a:prstGeom>
          <a:noFill/>
          <a:ln w="9525">
            <a:noFill/>
            <a:miter lim="800000"/>
            <a:headEnd/>
            <a:tailEnd/>
          </a:ln>
          <a:effectLst/>
        </p:spPr>
        <p:txBody>
          <a:bodyPr vert="horz" wrap="square" lIns="97223" tIns="48610" rIns="97223" bIns="48610" numCol="1" anchor="b" anchorCtr="0" compatLnSpc="1">
            <a:prstTxWarp prst="textNoShape">
              <a:avLst/>
            </a:prstTxWarp>
          </a:bodyPr>
          <a:lstStyle>
            <a:lvl1pPr eaLnBrk="1" hangingPunct="1">
              <a:defRPr sz="1300"/>
            </a:lvl1pPr>
          </a:lstStyle>
          <a:p>
            <a:r>
              <a:rPr lang="en-GB"/>
              <a:t>Peter Millican, Tampere, Sept 2006</a:t>
            </a:r>
          </a:p>
        </p:txBody>
      </p:sp>
      <p:sp>
        <p:nvSpPr>
          <p:cNvPr id="118791" name="Rectangle 7"/>
          <p:cNvSpPr>
            <a:spLocks noGrp="1" noChangeArrowheads="1"/>
          </p:cNvSpPr>
          <p:nvPr>
            <p:ph type="sldNum" sz="quarter" idx="5"/>
          </p:nvPr>
        </p:nvSpPr>
        <p:spPr bwMode="auto">
          <a:xfrm>
            <a:off x="4143914" y="9119073"/>
            <a:ext cx="3169578" cy="480598"/>
          </a:xfrm>
          <a:prstGeom prst="rect">
            <a:avLst/>
          </a:prstGeom>
          <a:noFill/>
          <a:ln w="9525">
            <a:noFill/>
            <a:miter lim="800000"/>
            <a:headEnd/>
            <a:tailEnd/>
          </a:ln>
          <a:effectLst/>
        </p:spPr>
        <p:txBody>
          <a:bodyPr vert="horz" wrap="square" lIns="97223" tIns="48610" rIns="97223" bIns="48610" numCol="1" anchor="b" anchorCtr="0" compatLnSpc="1">
            <a:prstTxWarp prst="textNoShape">
              <a:avLst/>
            </a:prstTxWarp>
          </a:bodyPr>
          <a:lstStyle>
            <a:lvl1pPr algn="r" eaLnBrk="1" hangingPunct="1">
              <a:defRPr sz="1300"/>
            </a:lvl1pPr>
          </a:lstStyle>
          <a:p>
            <a:fld id="{213AAA2B-08FD-4772-98B0-389B4E8E93CC}" type="slidenum">
              <a:rPr lang="en-GB"/>
              <a:pPr/>
              <a:t>‹#›</a:t>
            </a:fld>
            <a:endParaRPr lang="en-GB"/>
          </a:p>
        </p:txBody>
      </p:sp>
    </p:spTree>
    <p:extLst>
      <p:ext uri="{BB962C8B-B14F-4D97-AF65-F5344CB8AC3E}">
        <p14:creationId xmlns:p14="http://schemas.microsoft.com/office/powerpoint/2010/main" val="379127796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Hume</a:t>
            </a:r>
          </a:p>
        </p:txBody>
      </p:sp>
      <p:sp>
        <p:nvSpPr>
          <p:cNvPr id="122883"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Peter Millican, Tampere, Sept 2006</a:t>
            </a:r>
          </a:p>
        </p:txBody>
      </p:sp>
      <p:sp>
        <p:nvSpPr>
          <p:cNvPr id="12288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fld id="{17F39593-7D6C-44E0-A989-ECCF75FC5EE7}" type="slidenum">
              <a:rPr lang="en-GB" altLang="en-US" smtClean="0"/>
              <a:pPr/>
              <a:t>2</a:t>
            </a:fld>
            <a:endParaRPr lang="en-GB" altLang="en-US"/>
          </a:p>
        </p:txBody>
      </p:sp>
      <p:sp>
        <p:nvSpPr>
          <p:cNvPr id="122885" name="Rectangle 2"/>
          <p:cNvSpPr>
            <a:spLocks noGrp="1" noRot="1" noChangeAspect="1" noChangeArrowheads="1" noTextEdit="1"/>
          </p:cNvSpPr>
          <p:nvPr>
            <p:ph type="sldImg"/>
          </p:nvPr>
        </p:nvSpPr>
        <p:spPr>
          <a:ln/>
        </p:spPr>
      </p:sp>
      <p:sp>
        <p:nvSpPr>
          <p:cNvPr id="12288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405618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0EAFC-5119-AA7C-5DC3-E71B06A979B7}"/>
            </a:ext>
          </a:extLst>
        </p:cNvPr>
        <p:cNvGrpSpPr/>
        <p:nvPr/>
      </p:nvGrpSpPr>
      <p:grpSpPr>
        <a:xfrm>
          <a:off x="0" y="0"/>
          <a:ext cx="0" cy="0"/>
          <a:chOff x="0" y="0"/>
          <a:chExt cx="0" cy="0"/>
        </a:xfrm>
      </p:grpSpPr>
      <p:sp>
        <p:nvSpPr>
          <p:cNvPr id="122882" name="Rectangle 2">
            <a:extLst>
              <a:ext uri="{FF2B5EF4-FFF2-40B4-BE49-F238E27FC236}">
                <a16:creationId xmlns:a16="http://schemas.microsoft.com/office/drawing/2014/main" id="{44E546A3-33BA-72E6-5A94-CAC7642DF3B0}"/>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Hume</a:t>
            </a:r>
          </a:p>
        </p:txBody>
      </p:sp>
      <p:sp>
        <p:nvSpPr>
          <p:cNvPr id="122883" name="Rectangle 6">
            <a:extLst>
              <a:ext uri="{FF2B5EF4-FFF2-40B4-BE49-F238E27FC236}">
                <a16:creationId xmlns:a16="http://schemas.microsoft.com/office/drawing/2014/main" id="{71E804A5-C08C-214A-05D8-1424651507B4}"/>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Peter Millican, Tampere, Sept 2006</a:t>
            </a:r>
          </a:p>
        </p:txBody>
      </p:sp>
      <p:sp>
        <p:nvSpPr>
          <p:cNvPr id="122884" name="Rectangle 7">
            <a:extLst>
              <a:ext uri="{FF2B5EF4-FFF2-40B4-BE49-F238E27FC236}">
                <a16:creationId xmlns:a16="http://schemas.microsoft.com/office/drawing/2014/main" id="{7CFE19C4-CD67-1D7F-13A9-67859FC31A6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fld id="{17F39593-7D6C-44E0-A989-ECCF75FC5EE7}" type="slidenum">
              <a:rPr lang="en-GB" altLang="en-US" smtClean="0"/>
              <a:pPr/>
              <a:t>3</a:t>
            </a:fld>
            <a:endParaRPr lang="en-GB" altLang="en-US"/>
          </a:p>
        </p:txBody>
      </p:sp>
      <p:sp>
        <p:nvSpPr>
          <p:cNvPr id="122885" name="Rectangle 2">
            <a:extLst>
              <a:ext uri="{FF2B5EF4-FFF2-40B4-BE49-F238E27FC236}">
                <a16:creationId xmlns:a16="http://schemas.microsoft.com/office/drawing/2014/main" id="{35D01619-A49C-26EB-7607-A895F82E0657}"/>
              </a:ext>
            </a:extLst>
          </p:cNvPr>
          <p:cNvSpPr>
            <a:spLocks noGrp="1" noRot="1" noChangeAspect="1" noChangeArrowheads="1" noTextEdit="1"/>
          </p:cNvSpPr>
          <p:nvPr>
            <p:ph type="sldImg"/>
          </p:nvPr>
        </p:nvSpPr>
        <p:spPr>
          <a:ln/>
        </p:spPr>
      </p:sp>
      <p:sp>
        <p:nvSpPr>
          <p:cNvPr id="122886" name="Rectangle 3">
            <a:extLst>
              <a:ext uri="{FF2B5EF4-FFF2-40B4-BE49-F238E27FC236}">
                <a16:creationId xmlns:a16="http://schemas.microsoft.com/office/drawing/2014/main" id="{ADC773FF-303E-BDF3-F731-BD6545DC4CA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97774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87C18-8004-2C7A-3F84-9D4A1CB44060}"/>
            </a:ext>
          </a:extLst>
        </p:cNvPr>
        <p:cNvGrpSpPr/>
        <p:nvPr/>
      </p:nvGrpSpPr>
      <p:grpSpPr>
        <a:xfrm>
          <a:off x="0" y="0"/>
          <a:ext cx="0" cy="0"/>
          <a:chOff x="0" y="0"/>
          <a:chExt cx="0" cy="0"/>
        </a:xfrm>
      </p:grpSpPr>
      <p:sp>
        <p:nvSpPr>
          <p:cNvPr id="122882" name="Rectangle 2">
            <a:extLst>
              <a:ext uri="{FF2B5EF4-FFF2-40B4-BE49-F238E27FC236}">
                <a16:creationId xmlns:a16="http://schemas.microsoft.com/office/drawing/2014/main" id="{4794BA30-3B04-E2AE-69B7-C3A1909921E4}"/>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Hume</a:t>
            </a:r>
          </a:p>
        </p:txBody>
      </p:sp>
      <p:sp>
        <p:nvSpPr>
          <p:cNvPr id="122883" name="Rectangle 6">
            <a:extLst>
              <a:ext uri="{FF2B5EF4-FFF2-40B4-BE49-F238E27FC236}">
                <a16:creationId xmlns:a16="http://schemas.microsoft.com/office/drawing/2014/main" id="{ABD5A545-434E-752E-4C21-7FB51818D22B}"/>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Peter Millican, Tampere, Sept 2006</a:t>
            </a:r>
          </a:p>
        </p:txBody>
      </p:sp>
      <p:sp>
        <p:nvSpPr>
          <p:cNvPr id="122884" name="Rectangle 7">
            <a:extLst>
              <a:ext uri="{FF2B5EF4-FFF2-40B4-BE49-F238E27FC236}">
                <a16:creationId xmlns:a16="http://schemas.microsoft.com/office/drawing/2014/main" id="{DFE28D07-BC64-AAE4-A5DF-3634EBDBBC0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fld id="{17F39593-7D6C-44E0-A989-ECCF75FC5EE7}" type="slidenum">
              <a:rPr lang="en-GB" altLang="en-US" smtClean="0"/>
              <a:pPr/>
              <a:t>4</a:t>
            </a:fld>
            <a:endParaRPr lang="en-GB" altLang="en-US"/>
          </a:p>
        </p:txBody>
      </p:sp>
      <p:sp>
        <p:nvSpPr>
          <p:cNvPr id="122885" name="Rectangle 2">
            <a:extLst>
              <a:ext uri="{FF2B5EF4-FFF2-40B4-BE49-F238E27FC236}">
                <a16:creationId xmlns:a16="http://schemas.microsoft.com/office/drawing/2014/main" id="{4A3F93EE-D900-CDAC-BA3B-5BC1B529B857}"/>
              </a:ext>
            </a:extLst>
          </p:cNvPr>
          <p:cNvSpPr>
            <a:spLocks noGrp="1" noRot="1" noChangeAspect="1" noChangeArrowheads="1" noTextEdit="1"/>
          </p:cNvSpPr>
          <p:nvPr>
            <p:ph type="sldImg"/>
          </p:nvPr>
        </p:nvSpPr>
        <p:spPr>
          <a:ln/>
        </p:spPr>
      </p:sp>
      <p:sp>
        <p:nvSpPr>
          <p:cNvPr id="122886" name="Rectangle 3">
            <a:extLst>
              <a:ext uri="{FF2B5EF4-FFF2-40B4-BE49-F238E27FC236}">
                <a16:creationId xmlns:a16="http://schemas.microsoft.com/office/drawing/2014/main" id="{393A1D0E-DCAC-1460-2BDA-F43EC46196C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184875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62A06-E68F-52B9-6D07-600F1628B4D6}"/>
            </a:ext>
          </a:extLst>
        </p:cNvPr>
        <p:cNvGrpSpPr/>
        <p:nvPr/>
      </p:nvGrpSpPr>
      <p:grpSpPr>
        <a:xfrm>
          <a:off x="0" y="0"/>
          <a:ext cx="0" cy="0"/>
          <a:chOff x="0" y="0"/>
          <a:chExt cx="0" cy="0"/>
        </a:xfrm>
      </p:grpSpPr>
      <p:sp>
        <p:nvSpPr>
          <p:cNvPr id="122882" name="Rectangle 2">
            <a:extLst>
              <a:ext uri="{FF2B5EF4-FFF2-40B4-BE49-F238E27FC236}">
                <a16:creationId xmlns:a16="http://schemas.microsoft.com/office/drawing/2014/main" id="{5D977109-8705-61EA-D5FF-B93D055EC386}"/>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Hume</a:t>
            </a:r>
          </a:p>
        </p:txBody>
      </p:sp>
      <p:sp>
        <p:nvSpPr>
          <p:cNvPr id="122883" name="Rectangle 6">
            <a:extLst>
              <a:ext uri="{FF2B5EF4-FFF2-40B4-BE49-F238E27FC236}">
                <a16:creationId xmlns:a16="http://schemas.microsoft.com/office/drawing/2014/main" id="{821FB747-87E5-BBDE-75E4-B687F293DBCF}"/>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Peter Millican, Tampere, Sept 2006</a:t>
            </a:r>
          </a:p>
        </p:txBody>
      </p:sp>
      <p:sp>
        <p:nvSpPr>
          <p:cNvPr id="122884" name="Rectangle 7">
            <a:extLst>
              <a:ext uri="{FF2B5EF4-FFF2-40B4-BE49-F238E27FC236}">
                <a16:creationId xmlns:a16="http://schemas.microsoft.com/office/drawing/2014/main" id="{2A3F31E5-6994-AE18-EC53-78030A83275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fld id="{17F39593-7D6C-44E0-A989-ECCF75FC5EE7}" type="slidenum">
              <a:rPr lang="en-GB" altLang="en-US" smtClean="0"/>
              <a:pPr/>
              <a:t>5</a:t>
            </a:fld>
            <a:endParaRPr lang="en-GB" altLang="en-US"/>
          </a:p>
        </p:txBody>
      </p:sp>
      <p:sp>
        <p:nvSpPr>
          <p:cNvPr id="122885" name="Rectangle 2">
            <a:extLst>
              <a:ext uri="{FF2B5EF4-FFF2-40B4-BE49-F238E27FC236}">
                <a16:creationId xmlns:a16="http://schemas.microsoft.com/office/drawing/2014/main" id="{2C4A0D16-48CC-3617-D02E-11E05292B7AC}"/>
              </a:ext>
            </a:extLst>
          </p:cNvPr>
          <p:cNvSpPr>
            <a:spLocks noGrp="1" noRot="1" noChangeAspect="1" noChangeArrowheads="1" noTextEdit="1"/>
          </p:cNvSpPr>
          <p:nvPr>
            <p:ph type="sldImg"/>
          </p:nvPr>
        </p:nvSpPr>
        <p:spPr>
          <a:ln/>
        </p:spPr>
      </p:sp>
      <p:sp>
        <p:nvSpPr>
          <p:cNvPr id="122886" name="Rectangle 3">
            <a:extLst>
              <a:ext uri="{FF2B5EF4-FFF2-40B4-BE49-F238E27FC236}">
                <a16:creationId xmlns:a16="http://schemas.microsoft.com/office/drawing/2014/main" id="{0D27C944-55D2-0088-E991-997449250B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4167921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E6311-20EB-3787-0169-350B8D7D9332}"/>
            </a:ext>
          </a:extLst>
        </p:cNvPr>
        <p:cNvGrpSpPr/>
        <p:nvPr/>
      </p:nvGrpSpPr>
      <p:grpSpPr>
        <a:xfrm>
          <a:off x="0" y="0"/>
          <a:ext cx="0" cy="0"/>
          <a:chOff x="0" y="0"/>
          <a:chExt cx="0" cy="0"/>
        </a:xfrm>
      </p:grpSpPr>
      <p:sp>
        <p:nvSpPr>
          <p:cNvPr id="122882" name="Rectangle 2">
            <a:extLst>
              <a:ext uri="{FF2B5EF4-FFF2-40B4-BE49-F238E27FC236}">
                <a16:creationId xmlns:a16="http://schemas.microsoft.com/office/drawing/2014/main" id="{0A0F5CE5-A0EE-BC38-8E80-D196FD2F4AD0}"/>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Hume</a:t>
            </a:r>
          </a:p>
        </p:txBody>
      </p:sp>
      <p:sp>
        <p:nvSpPr>
          <p:cNvPr id="122883" name="Rectangle 6">
            <a:extLst>
              <a:ext uri="{FF2B5EF4-FFF2-40B4-BE49-F238E27FC236}">
                <a16:creationId xmlns:a16="http://schemas.microsoft.com/office/drawing/2014/main" id="{7715B0CB-94E6-9245-70E2-899E5B0BEDDD}"/>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Peter Millican, Tampere, Sept 2006</a:t>
            </a:r>
          </a:p>
        </p:txBody>
      </p:sp>
      <p:sp>
        <p:nvSpPr>
          <p:cNvPr id="122884" name="Rectangle 7">
            <a:extLst>
              <a:ext uri="{FF2B5EF4-FFF2-40B4-BE49-F238E27FC236}">
                <a16:creationId xmlns:a16="http://schemas.microsoft.com/office/drawing/2014/main" id="{ADCB3EEE-4FBE-D67E-5C6F-E3DF03F9433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fld id="{17F39593-7D6C-44E0-A989-ECCF75FC5EE7}" type="slidenum">
              <a:rPr lang="en-GB" altLang="en-US" smtClean="0"/>
              <a:pPr/>
              <a:t>6</a:t>
            </a:fld>
            <a:endParaRPr lang="en-GB" altLang="en-US"/>
          </a:p>
        </p:txBody>
      </p:sp>
      <p:sp>
        <p:nvSpPr>
          <p:cNvPr id="122885" name="Rectangle 2">
            <a:extLst>
              <a:ext uri="{FF2B5EF4-FFF2-40B4-BE49-F238E27FC236}">
                <a16:creationId xmlns:a16="http://schemas.microsoft.com/office/drawing/2014/main" id="{0A9A27F7-778A-25DA-4F04-37FA3CA43589}"/>
              </a:ext>
            </a:extLst>
          </p:cNvPr>
          <p:cNvSpPr>
            <a:spLocks noGrp="1" noRot="1" noChangeAspect="1" noChangeArrowheads="1" noTextEdit="1"/>
          </p:cNvSpPr>
          <p:nvPr>
            <p:ph type="sldImg"/>
          </p:nvPr>
        </p:nvSpPr>
        <p:spPr>
          <a:ln/>
        </p:spPr>
      </p:sp>
      <p:sp>
        <p:nvSpPr>
          <p:cNvPr id="122886" name="Rectangle 3">
            <a:extLst>
              <a:ext uri="{FF2B5EF4-FFF2-40B4-BE49-F238E27FC236}">
                <a16:creationId xmlns:a16="http://schemas.microsoft.com/office/drawing/2014/main" id="{F267A807-30F4-9D13-1FA4-1713CE56641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019799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AD736-ED74-42E2-38DC-53D7032B256F}"/>
            </a:ext>
          </a:extLst>
        </p:cNvPr>
        <p:cNvGrpSpPr/>
        <p:nvPr/>
      </p:nvGrpSpPr>
      <p:grpSpPr>
        <a:xfrm>
          <a:off x="0" y="0"/>
          <a:ext cx="0" cy="0"/>
          <a:chOff x="0" y="0"/>
          <a:chExt cx="0" cy="0"/>
        </a:xfrm>
      </p:grpSpPr>
      <p:sp>
        <p:nvSpPr>
          <p:cNvPr id="122882" name="Rectangle 2">
            <a:extLst>
              <a:ext uri="{FF2B5EF4-FFF2-40B4-BE49-F238E27FC236}">
                <a16:creationId xmlns:a16="http://schemas.microsoft.com/office/drawing/2014/main" id="{F9C676F9-E83D-F6F7-C0ED-A42824F6067F}"/>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Hume</a:t>
            </a:r>
          </a:p>
        </p:txBody>
      </p:sp>
      <p:sp>
        <p:nvSpPr>
          <p:cNvPr id="122883" name="Rectangle 6">
            <a:extLst>
              <a:ext uri="{FF2B5EF4-FFF2-40B4-BE49-F238E27FC236}">
                <a16:creationId xmlns:a16="http://schemas.microsoft.com/office/drawing/2014/main" id="{2578A86D-1CE2-6452-F09F-4576C938218F}"/>
              </a:ext>
            </a:extLst>
          </p:cNvPr>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r>
              <a:rPr lang="en-GB" altLang="en-US"/>
              <a:t>Peter Millican, Tampere, Sept 2006</a:t>
            </a:r>
          </a:p>
        </p:txBody>
      </p:sp>
      <p:sp>
        <p:nvSpPr>
          <p:cNvPr id="122884" name="Rectangle 7">
            <a:extLst>
              <a:ext uri="{FF2B5EF4-FFF2-40B4-BE49-F238E27FC236}">
                <a16:creationId xmlns:a16="http://schemas.microsoft.com/office/drawing/2014/main" id="{B15843F1-D8DD-A85E-D84A-B1B3F413178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36600" indent="-282575">
              <a:defRPr>
                <a:solidFill>
                  <a:schemeClr val="tx1"/>
                </a:solidFill>
                <a:latin typeface="Arial" charset="0"/>
              </a:defRPr>
            </a:lvl2pPr>
            <a:lvl3pPr marL="1133475" indent="-225425">
              <a:defRPr>
                <a:solidFill>
                  <a:schemeClr val="tx1"/>
                </a:solidFill>
                <a:latin typeface="Arial" charset="0"/>
              </a:defRPr>
            </a:lvl3pPr>
            <a:lvl4pPr marL="1585913" indent="-225425">
              <a:defRPr>
                <a:solidFill>
                  <a:schemeClr val="tx1"/>
                </a:solidFill>
                <a:latin typeface="Arial" charset="0"/>
              </a:defRPr>
            </a:lvl4pPr>
            <a:lvl5pPr marL="2039938" indent="-225425">
              <a:defRPr>
                <a:solidFill>
                  <a:schemeClr val="tx1"/>
                </a:solidFill>
                <a:latin typeface="Arial" charset="0"/>
              </a:defRPr>
            </a:lvl5pPr>
            <a:lvl6pPr marL="2497138" indent="-225425" eaLnBrk="0" fontAlgn="base" hangingPunct="0">
              <a:spcBef>
                <a:spcPct val="0"/>
              </a:spcBef>
              <a:spcAft>
                <a:spcPct val="0"/>
              </a:spcAft>
              <a:defRPr>
                <a:solidFill>
                  <a:schemeClr val="tx1"/>
                </a:solidFill>
                <a:latin typeface="Arial" charset="0"/>
              </a:defRPr>
            </a:lvl6pPr>
            <a:lvl7pPr marL="2954338" indent="-225425" eaLnBrk="0" fontAlgn="base" hangingPunct="0">
              <a:spcBef>
                <a:spcPct val="0"/>
              </a:spcBef>
              <a:spcAft>
                <a:spcPct val="0"/>
              </a:spcAft>
              <a:defRPr>
                <a:solidFill>
                  <a:schemeClr val="tx1"/>
                </a:solidFill>
                <a:latin typeface="Arial" charset="0"/>
              </a:defRPr>
            </a:lvl7pPr>
            <a:lvl8pPr marL="3411538" indent="-225425" eaLnBrk="0" fontAlgn="base" hangingPunct="0">
              <a:spcBef>
                <a:spcPct val="0"/>
              </a:spcBef>
              <a:spcAft>
                <a:spcPct val="0"/>
              </a:spcAft>
              <a:defRPr>
                <a:solidFill>
                  <a:schemeClr val="tx1"/>
                </a:solidFill>
                <a:latin typeface="Arial" charset="0"/>
              </a:defRPr>
            </a:lvl8pPr>
            <a:lvl9pPr marL="3868738" indent="-225425" eaLnBrk="0" fontAlgn="base" hangingPunct="0">
              <a:spcBef>
                <a:spcPct val="0"/>
              </a:spcBef>
              <a:spcAft>
                <a:spcPct val="0"/>
              </a:spcAft>
              <a:defRPr>
                <a:solidFill>
                  <a:schemeClr val="tx1"/>
                </a:solidFill>
                <a:latin typeface="Arial" charset="0"/>
              </a:defRPr>
            </a:lvl9pPr>
          </a:lstStyle>
          <a:p>
            <a:fld id="{17F39593-7D6C-44E0-A989-ECCF75FC5EE7}" type="slidenum">
              <a:rPr lang="en-GB" altLang="en-US" smtClean="0"/>
              <a:pPr/>
              <a:t>7</a:t>
            </a:fld>
            <a:endParaRPr lang="en-GB" altLang="en-US"/>
          </a:p>
        </p:txBody>
      </p:sp>
      <p:sp>
        <p:nvSpPr>
          <p:cNvPr id="122885" name="Rectangle 2">
            <a:extLst>
              <a:ext uri="{FF2B5EF4-FFF2-40B4-BE49-F238E27FC236}">
                <a16:creationId xmlns:a16="http://schemas.microsoft.com/office/drawing/2014/main" id="{FC21B473-9FC4-DAC1-A7F6-8EF85FADA579}"/>
              </a:ext>
            </a:extLst>
          </p:cNvPr>
          <p:cNvSpPr>
            <a:spLocks noGrp="1" noRot="1" noChangeAspect="1" noChangeArrowheads="1" noTextEdit="1"/>
          </p:cNvSpPr>
          <p:nvPr>
            <p:ph type="sldImg"/>
          </p:nvPr>
        </p:nvSpPr>
        <p:spPr>
          <a:ln/>
        </p:spPr>
      </p:sp>
      <p:sp>
        <p:nvSpPr>
          <p:cNvPr id="122886" name="Rectangle 3">
            <a:extLst>
              <a:ext uri="{FF2B5EF4-FFF2-40B4-BE49-F238E27FC236}">
                <a16:creationId xmlns:a16="http://schemas.microsoft.com/office/drawing/2014/main" id="{CC6BB39D-E85C-FD5B-00FA-23A7B66829C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4237124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213AAA2B-08FD-4772-98B0-389B4E8E93CC}" type="slidenum">
              <a:rPr lang="en-GB" smtClean="0"/>
              <a:pPr/>
              <a:t>11</a:t>
            </a:fld>
            <a:endParaRPr lang="en-GB"/>
          </a:p>
        </p:txBody>
      </p:sp>
    </p:spTree>
    <p:extLst>
      <p:ext uri="{BB962C8B-B14F-4D97-AF65-F5344CB8AC3E}">
        <p14:creationId xmlns:p14="http://schemas.microsoft.com/office/powerpoint/2010/main" val="202951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D2E8196-A753-48E4-A646-E51D9A149AC8}"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8269D4C-5E2D-4149-B34D-2D967D3B4142}" type="slidenum">
              <a:rPr lang="en-US"/>
              <a:pPr/>
              <a:t>‹#›</a:t>
            </a:fld>
            <a:endParaRPr lang="en-US"/>
          </a:p>
        </p:txBody>
      </p:sp>
    </p:spTree>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FD1EE05-59BE-439B-B8B7-F61DC751609B}"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A3567D3-4A86-4B8E-80D5-0C92BD58417E}"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E49514E7-AFE8-4232-9B25-8A2DF267F8DB}"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9F850A13-6B6D-452F-AD59-F86873B16B0A}"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816BD97-ADE5-4FAA-B1A0-C4FC41AAA2C7}"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DE8DE7-C14C-4D3D-8126-F00DBA8A4885}"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BF260FA-3D21-480F-86E4-66A82A2273EA}"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C86266C-F85E-4B5D-9F55-290F5D362F14}"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A3BDAE1E-69F8-4F5A-9ACA-CED92211B65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vidhume.org/scholarship/millican" TargetMode="External"/><Relationship Id="rId2" Type="http://schemas.openxmlformats.org/officeDocument/2006/relationships/hyperlink" Target="https://www.millican.org/genphil.htm" TargetMode="External"/><Relationship Id="rId1" Type="http://schemas.openxmlformats.org/officeDocument/2006/relationships/slideLayout" Target="../slideLayouts/slideLayout2.xml"/><Relationship Id="rId5" Type="http://schemas.openxmlformats.org/officeDocument/2006/relationships/hyperlink" Target="https://davidhume.org/scholarship/Millican" TargetMode="External"/><Relationship Id="rId4" Type="http://schemas.openxmlformats.org/officeDocument/2006/relationships/hyperlink" Target="https://davidhume.org/teaching/lectu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1</a:t>
            </a:r>
            <a:r>
              <a:rPr lang="en-GB" sz="3000" i="1">
                <a:solidFill>
                  <a:srgbClr val="FF7C80"/>
                </a:solidFill>
                <a:effectLst>
                  <a:outerShdw blurRad="38100" dist="38100" dir="2700000" algn="tl">
                    <a:srgbClr val="000000"/>
                  </a:outerShdw>
                </a:effectLst>
              </a:rPr>
              <a:t>. Introduction,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Theory of Ideas and Conceptual Empiricism</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84768389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4923"/>
          </a:xfrm>
        </p:spPr>
        <p:txBody>
          <a:bodyPr/>
          <a:lstStyle/>
          <a:p>
            <a:r>
              <a:rPr lang="en-GB" dirty="0"/>
              <a:t>Hume’s Most Relevant Works</a:t>
            </a:r>
          </a:p>
        </p:txBody>
      </p:sp>
      <p:sp>
        <p:nvSpPr>
          <p:cNvPr id="3" name="Content Placeholder 2"/>
          <p:cNvSpPr>
            <a:spLocks noGrp="1"/>
          </p:cNvSpPr>
          <p:nvPr>
            <p:ph idx="1"/>
          </p:nvPr>
        </p:nvSpPr>
        <p:spPr>
          <a:xfrm>
            <a:off x="215516" y="1160748"/>
            <a:ext cx="8712968" cy="5508612"/>
          </a:xfrm>
        </p:spPr>
        <p:txBody>
          <a:bodyPr/>
          <a:lstStyle/>
          <a:p>
            <a:r>
              <a:rPr lang="en-GB" sz="3000" i="1" dirty="0"/>
              <a:t>T:  A Treatise of Human Nature</a:t>
            </a:r>
            <a:r>
              <a:rPr lang="en-GB" sz="3000" dirty="0"/>
              <a:t> (1739-40)</a:t>
            </a:r>
          </a:p>
          <a:p>
            <a:pPr lvl="1"/>
            <a:r>
              <a:rPr lang="en-GB" sz="2700" dirty="0"/>
              <a:t>Book 1 is on epistemology and metaphysics; Book 2 on the passions (1739); Book 3 </a:t>
            </a:r>
            <a:r>
              <a:rPr lang="en-GB" sz="2700"/>
              <a:t>on morals </a:t>
            </a:r>
            <a:r>
              <a:rPr lang="en-GB" sz="2700" dirty="0"/>
              <a:t>was published with a </a:t>
            </a:r>
            <a:r>
              <a:rPr lang="en-GB" sz="2700"/>
              <a:t>famous Appendix (1740).</a:t>
            </a:r>
            <a:endParaRPr lang="en-GB" sz="2700" dirty="0"/>
          </a:p>
          <a:p>
            <a:pPr>
              <a:spcBef>
                <a:spcPts val="1800"/>
              </a:spcBef>
            </a:pPr>
            <a:r>
              <a:rPr lang="en-GB" sz="3000" i="1" dirty="0"/>
              <a:t>A:  Abstract of the Treatise</a:t>
            </a:r>
            <a:r>
              <a:rPr lang="en-GB" sz="3000" dirty="0"/>
              <a:t> (1740)</a:t>
            </a:r>
          </a:p>
          <a:p>
            <a:pPr lvl="1"/>
            <a:r>
              <a:rPr lang="en-GB" sz="2700" dirty="0"/>
              <a:t>Summarises the </a:t>
            </a:r>
            <a:r>
              <a:rPr lang="en-GB" sz="2700" i="1" dirty="0"/>
              <a:t>Treatise</a:t>
            </a:r>
            <a:r>
              <a:rPr lang="en-GB" sz="2700" dirty="0"/>
              <a:t>’s</a:t>
            </a:r>
            <a:r>
              <a:rPr lang="en-GB" sz="2700" i="1" dirty="0"/>
              <a:t> </a:t>
            </a:r>
            <a:r>
              <a:rPr lang="en-GB" sz="2700" dirty="0"/>
              <a:t>“Chief Argument”.</a:t>
            </a:r>
          </a:p>
          <a:p>
            <a:pPr>
              <a:spcBef>
                <a:spcPts val="1800"/>
              </a:spcBef>
            </a:pPr>
            <a:r>
              <a:rPr lang="en-GB" sz="3000" i="1" dirty="0"/>
              <a:t>E:  Enquiry concerning Human Understanding</a:t>
            </a:r>
            <a:endParaRPr lang="en-GB" sz="3000" dirty="0"/>
          </a:p>
          <a:p>
            <a:pPr lvl="1"/>
            <a:r>
              <a:rPr lang="en-GB" sz="2700" dirty="0"/>
              <a:t>Many editions from 1748 to 1777.  More polished than the </a:t>
            </a:r>
            <a:r>
              <a:rPr lang="en-GB" sz="2700" i="1" dirty="0"/>
              <a:t>Treatise</a:t>
            </a:r>
            <a:r>
              <a:rPr lang="en-GB" sz="2700" dirty="0"/>
              <a:t>, but less comprehensive.</a:t>
            </a:r>
            <a:br>
              <a:rPr lang="en-GB" sz="2700" dirty="0"/>
            </a:br>
            <a:br>
              <a:rPr lang="en-GB" sz="2700" dirty="0"/>
            </a:br>
            <a:r>
              <a:rPr lang="en-GB" sz="2700" dirty="0"/>
              <a:t>Find all Hume’s texts at </a:t>
            </a:r>
            <a:r>
              <a:rPr lang="en-GB" sz="2700" dirty="0">
                <a:hlinkClick r:id="rId2"/>
              </a:rPr>
              <a:t>www.davidhume</a:t>
            </a:r>
            <a:r>
              <a:rPr lang="en-GB" sz="2700">
                <a:hlinkClick r:id="rId2"/>
              </a:rPr>
              <a:t>.org</a:t>
            </a:r>
            <a:r>
              <a:rPr lang="en-GB" sz="2700"/>
              <a:t> …</a:t>
            </a:r>
            <a:endParaRPr lang="en-GB" sz="2700" dirty="0"/>
          </a:p>
        </p:txBody>
      </p:sp>
      <p:sp>
        <p:nvSpPr>
          <p:cNvPr id="4" name="Slide Number Placeholder 3"/>
          <p:cNvSpPr>
            <a:spLocks noGrp="1"/>
          </p:cNvSpPr>
          <p:nvPr>
            <p:ph type="sldNum" sz="quarter" idx="10"/>
          </p:nvPr>
        </p:nvSpPr>
        <p:spPr/>
        <p:txBody>
          <a:bodyPr/>
          <a:lstStyle/>
          <a:p>
            <a:fld id="{FFD1EE05-59BE-439B-B8B7-F61DC751609B}" type="slidenum">
              <a:rPr lang="en-US" smtClean="0"/>
              <a:pPr/>
              <a:t>10</a:t>
            </a:fld>
            <a:endParaRPr lang="en-US"/>
          </a:p>
        </p:txBody>
      </p:sp>
    </p:spTree>
    <p:extLst>
      <p:ext uri="{BB962C8B-B14F-4D97-AF65-F5344CB8AC3E}">
        <p14:creationId xmlns:p14="http://schemas.microsoft.com/office/powerpoint/2010/main" val="1946704946"/>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0468B-D0EA-813F-650B-46D8DEBFFADC}"/>
              </a:ext>
            </a:extLst>
          </p:cNvPr>
          <p:cNvSpPr>
            <a:spLocks noGrp="1"/>
          </p:cNvSpPr>
          <p:nvPr>
            <p:ph type="sldNum" sz="quarter" idx="10"/>
          </p:nvPr>
        </p:nvSpPr>
        <p:spPr/>
        <p:txBody>
          <a:bodyPr/>
          <a:lstStyle/>
          <a:p>
            <a:fld id="{FFD1EE05-59BE-439B-B8B7-F61DC751609B}" type="slidenum">
              <a:rPr lang="en-US" smtClean="0"/>
              <a:pPr/>
              <a:t>11</a:t>
            </a:fld>
            <a:endParaRPr lang="en-US"/>
          </a:p>
        </p:txBody>
      </p:sp>
      <p:pic>
        <p:nvPicPr>
          <p:cNvPr id="10" name="Picture 9">
            <a:extLst>
              <a:ext uri="{FF2B5EF4-FFF2-40B4-BE49-F238E27FC236}">
                <a16:creationId xmlns:a16="http://schemas.microsoft.com/office/drawing/2014/main" id="{0ED5BAE1-23B1-6841-B088-FC597511E470}"/>
              </a:ext>
            </a:extLst>
          </p:cNvPr>
          <p:cNvPicPr>
            <a:picLocks noChangeAspect="1"/>
          </p:cNvPicPr>
          <p:nvPr/>
        </p:nvPicPr>
        <p:blipFill>
          <a:blip r:embed="rId3"/>
          <a:stretch>
            <a:fillRect/>
          </a:stretch>
        </p:blipFill>
        <p:spPr>
          <a:xfrm>
            <a:off x="0" y="0"/>
            <a:ext cx="9144000" cy="6858000"/>
          </a:xfrm>
          <a:prstGeom prst="rect">
            <a:avLst/>
          </a:prstGeom>
        </p:spPr>
      </p:pic>
      <p:sp>
        <p:nvSpPr>
          <p:cNvPr id="11" name="Right Brace 10">
            <a:extLst>
              <a:ext uri="{FF2B5EF4-FFF2-40B4-BE49-F238E27FC236}">
                <a16:creationId xmlns:a16="http://schemas.microsoft.com/office/drawing/2014/main" id="{8EC99304-2D93-6EFF-C439-F22C6706458A}"/>
              </a:ext>
            </a:extLst>
          </p:cNvPr>
          <p:cNvSpPr/>
          <p:nvPr/>
        </p:nvSpPr>
        <p:spPr bwMode="auto">
          <a:xfrm>
            <a:off x="2807804" y="2780928"/>
            <a:ext cx="216024" cy="1512168"/>
          </a:xfrm>
          <a:prstGeom prst="rightBrace">
            <a:avLst/>
          </a:prstGeom>
          <a:noFill/>
          <a:ln w="25400" cap="sq" cmpd="sng" algn="ctr">
            <a:solidFill>
              <a:schemeClr val="bg2">
                <a:lumMod val="60000"/>
                <a:lumOff val="40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D676E1E5-38C5-C215-D22E-216DC1E7F96F}"/>
              </a:ext>
            </a:extLst>
          </p:cNvPr>
          <p:cNvSpPr txBox="1"/>
          <p:nvPr/>
        </p:nvSpPr>
        <p:spPr>
          <a:xfrm>
            <a:off x="2987824" y="3356992"/>
            <a:ext cx="360040" cy="369332"/>
          </a:xfrm>
          <a:prstGeom prst="rect">
            <a:avLst/>
          </a:prstGeom>
          <a:noFill/>
          <a:ln>
            <a:noFill/>
          </a:ln>
        </p:spPr>
        <p:txBody>
          <a:bodyPr wrap="square" rtlCol="0">
            <a:spAutoFit/>
          </a:bodyPr>
          <a:lstStyle/>
          <a:p>
            <a:r>
              <a:rPr lang="en-GB" b="1">
                <a:solidFill>
                  <a:schemeClr val="bg2">
                    <a:lumMod val="60000"/>
                    <a:lumOff val="40000"/>
                  </a:schemeClr>
                </a:solidFill>
              </a:rPr>
              <a:t>T</a:t>
            </a:r>
          </a:p>
        </p:txBody>
      </p:sp>
      <p:sp>
        <p:nvSpPr>
          <p:cNvPr id="13" name="TextBox 12">
            <a:extLst>
              <a:ext uri="{FF2B5EF4-FFF2-40B4-BE49-F238E27FC236}">
                <a16:creationId xmlns:a16="http://schemas.microsoft.com/office/drawing/2014/main" id="{8271691D-138F-4507-BA67-BA5C73C789A9}"/>
              </a:ext>
            </a:extLst>
          </p:cNvPr>
          <p:cNvSpPr txBox="1"/>
          <p:nvPr/>
        </p:nvSpPr>
        <p:spPr>
          <a:xfrm>
            <a:off x="3059832" y="428380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A</a:t>
            </a:r>
          </a:p>
        </p:txBody>
      </p:sp>
      <p:sp>
        <p:nvSpPr>
          <p:cNvPr id="14" name="TextBox 13">
            <a:extLst>
              <a:ext uri="{FF2B5EF4-FFF2-40B4-BE49-F238E27FC236}">
                <a16:creationId xmlns:a16="http://schemas.microsoft.com/office/drawing/2014/main" id="{BF09A5FD-4778-31FE-6266-6531A7F7CF26}"/>
              </a:ext>
            </a:extLst>
          </p:cNvPr>
          <p:cNvSpPr txBox="1"/>
          <p:nvPr/>
        </p:nvSpPr>
        <p:spPr>
          <a:xfrm>
            <a:off x="4644008" y="364502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E</a:t>
            </a:r>
          </a:p>
        </p:txBody>
      </p:sp>
      <p:cxnSp>
        <p:nvCxnSpPr>
          <p:cNvPr id="3" name="Straight Arrow Connector 2">
            <a:extLst>
              <a:ext uri="{FF2B5EF4-FFF2-40B4-BE49-F238E27FC236}">
                <a16:creationId xmlns:a16="http://schemas.microsoft.com/office/drawing/2014/main" id="{4BE132C9-A333-BC46-3EF9-3173CDA8DF4D}"/>
              </a:ext>
            </a:extLst>
          </p:cNvPr>
          <p:cNvCxnSpPr>
            <a:cxnSpLocks/>
          </p:cNvCxnSpPr>
          <p:nvPr/>
        </p:nvCxnSpPr>
        <p:spPr bwMode="auto">
          <a:xfrm>
            <a:off x="637220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6" name="Straight Arrow Connector 5">
            <a:extLst>
              <a:ext uri="{FF2B5EF4-FFF2-40B4-BE49-F238E27FC236}">
                <a16:creationId xmlns:a16="http://schemas.microsoft.com/office/drawing/2014/main" id="{E33BAFC6-B9BB-9744-54E8-7FD9E54A4927}"/>
              </a:ext>
            </a:extLst>
          </p:cNvPr>
          <p:cNvCxnSpPr>
            <a:cxnSpLocks/>
          </p:cNvCxnSpPr>
          <p:nvPr/>
        </p:nvCxnSpPr>
        <p:spPr bwMode="auto">
          <a:xfrm>
            <a:off x="73803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7" name="Straight Arrow Connector 6">
            <a:extLst>
              <a:ext uri="{FF2B5EF4-FFF2-40B4-BE49-F238E27FC236}">
                <a16:creationId xmlns:a16="http://schemas.microsoft.com/office/drawing/2014/main" id="{3EE13674-8068-196B-D62E-BEC47D2033FE}"/>
              </a:ext>
            </a:extLst>
          </p:cNvPr>
          <p:cNvCxnSpPr>
            <a:cxnSpLocks/>
          </p:cNvCxnSpPr>
          <p:nvPr/>
        </p:nvCxnSpPr>
        <p:spPr bwMode="auto">
          <a:xfrm>
            <a:off x="82804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8" name="Straight Arrow Connector 7">
            <a:extLst>
              <a:ext uri="{FF2B5EF4-FFF2-40B4-BE49-F238E27FC236}">
                <a16:creationId xmlns:a16="http://schemas.microsoft.com/office/drawing/2014/main" id="{38B76D64-3A24-C529-A5BD-DE010F81ADC6}"/>
              </a:ext>
            </a:extLst>
          </p:cNvPr>
          <p:cNvCxnSpPr>
            <a:cxnSpLocks/>
          </p:cNvCxnSpPr>
          <p:nvPr/>
        </p:nvCxnSpPr>
        <p:spPr bwMode="auto">
          <a:xfrm>
            <a:off x="871246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9" name="Straight Arrow Connector 8">
            <a:extLst>
              <a:ext uri="{FF2B5EF4-FFF2-40B4-BE49-F238E27FC236}">
                <a16:creationId xmlns:a16="http://schemas.microsoft.com/office/drawing/2014/main" id="{32896423-6B4C-2341-67ED-3BBC25470F2E}"/>
              </a:ext>
            </a:extLst>
          </p:cNvPr>
          <p:cNvCxnSpPr>
            <a:cxnSpLocks/>
          </p:cNvCxnSpPr>
          <p:nvPr/>
        </p:nvCxnSpPr>
        <p:spPr bwMode="auto">
          <a:xfrm>
            <a:off x="5184068"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506613156"/>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CE84-3FDB-82CA-3954-EA0DAB82B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CA38A-05D0-2A93-6CDF-4E1480376A3B}"/>
              </a:ext>
            </a:extLst>
          </p:cNvPr>
          <p:cNvSpPr>
            <a:spLocks noGrp="1"/>
          </p:cNvSpPr>
          <p:nvPr>
            <p:ph type="title"/>
          </p:nvPr>
        </p:nvSpPr>
        <p:spPr>
          <a:xfrm>
            <a:off x="518864" y="152637"/>
            <a:ext cx="8229600" cy="648071"/>
          </a:xfrm>
        </p:spPr>
        <p:txBody>
          <a:bodyPr/>
          <a:lstStyle/>
          <a:p>
            <a:r>
              <a:rPr lang="en-GB">
                <a:hlinkClick r:id="rId2"/>
              </a:rPr>
              <a:t>www.davidhume.org</a:t>
            </a:r>
            <a:endParaRPr lang="en-GB"/>
          </a:p>
        </p:txBody>
      </p:sp>
      <p:sp>
        <p:nvSpPr>
          <p:cNvPr id="3" name="Content Placeholder 2">
            <a:extLst>
              <a:ext uri="{FF2B5EF4-FFF2-40B4-BE49-F238E27FC236}">
                <a16:creationId xmlns:a16="http://schemas.microsoft.com/office/drawing/2014/main" id="{FA85BE86-9EC4-E7B5-E173-BDF1FBE55D7C}"/>
              </a:ext>
            </a:extLst>
          </p:cNvPr>
          <p:cNvSpPr>
            <a:spLocks noGrp="1"/>
          </p:cNvSpPr>
          <p:nvPr>
            <p:ph idx="1"/>
          </p:nvPr>
        </p:nvSpPr>
        <p:spPr>
          <a:xfrm>
            <a:off x="518864" y="1052736"/>
            <a:ext cx="8229600" cy="5508612"/>
          </a:xfrm>
        </p:spPr>
        <p:txBody>
          <a:bodyPr/>
          <a:lstStyle/>
          <a:p>
            <a:r>
              <a:rPr lang="en-GB" sz="2800"/>
              <a:t>Click on “Texts” to see the menu of texts as shown on the previous slide.</a:t>
            </a:r>
          </a:p>
          <a:p>
            <a:r>
              <a:rPr lang="en-GB" sz="2800"/>
              <a:t>Click on “Search” to search the texts:</a:t>
            </a:r>
          </a:p>
          <a:p>
            <a:endParaRPr lang="en-GB" sz="2800"/>
          </a:p>
          <a:p>
            <a:endParaRPr lang="en-GB" sz="3000"/>
          </a:p>
        </p:txBody>
      </p:sp>
      <p:sp>
        <p:nvSpPr>
          <p:cNvPr id="4" name="Slide Number Placeholder 3">
            <a:extLst>
              <a:ext uri="{FF2B5EF4-FFF2-40B4-BE49-F238E27FC236}">
                <a16:creationId xmlns:a16="http://schemas.microsoft.com/office/drawing/2014/main" id="{2EBD4CB5-6FED-DF3C-5C93-3CA5D106830B}"/>
              </a:ext>
            </a:extLst>
          </p:cNvPr>
          <p:cNvSpPr>
            <a:spLocks noGrp="1"/>
          </p:cNvSpPr>
          <p:nvPr>
            <p:ph type="sldNum" sz="quarter" idx="10"/>
          </p:nvPr>
        </p:nvSpPr>
        <p:spPr/>
        <p:txBody>
          <a:bodyPr/>
          <a:lstStyle/>
          <a:p>
            <a:fld id="{FFD1EE05-59BE-439B-B8B7-F61DC751609B}" type="slidenum">
              <a:rPr lang="en-US" smtClean="0"/>
              <a:pPr/>
              <a:t>12</a:t>
            </a:fld>
            <a:endParaRPr lang="en-US"/>
          </a:p>
        </p:txBody>
      </p:sp>
      <p:pic>
        <p:nvPicPr>
          <p:cNvPr id="6" name="Picture 5">
            <a:extLst>
              <a:ext uri="{FF2B5EF4-FFF2-40B4-BE49-F238E27FC236}">
                <a16:creationId xmlns:a16="http://schemas.microsoft.com/office/drawing/2014/main" id="{5D9B8670-63B2-8B4E-8263-C8CC05A5BE9B}"/>
              </a:ext>
            </a:extLst>
          </p:cNvPr>
          <p:cNvPicPr>
            <a:picLocks noChangeAspect="1"/>
          </p:cNvPicPr>
          <p:nvPr/>
        </p:nvPicPr>
        <p:blipFill>
          <a:blip r:embed="rId3"/>
          <a:stretch>
            <a:fillRect/>
          </a:stretch>
        </p:blipFill>
        <p:spPr>
          <a:xfrm>
            <a:off x="1007595" y="2636912"/>
            <a:ext cx="7293011" cy="3924435"/>
          </a:xfrm>
          <a:prstGeom prst="rect">
            <a:avLst/>
          </a:prstGeom>
        </p:spPr>
      </p:pic>
    </p:spTree>
    <p:extLst>
      <p:ext uri="{BB962C8B-B14F-4D97-AF65-F5344CB8AC3E}">
        <p14:creationId xmlns:p14="http://schemas.microsoft.com/office/powerpoint/2010/main" val="986644044"/>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CD3F-FC5B-0D58-EAE5-D559FDAD72F0}"/>
              </a:ext>
            </a:extLst>
          </p:cNvPr>
          <p:cNvSpPr>
            <a:spLocks noGrp="1"/>
          </p:cNvSpPr>
          <p:nvPr>
            <p:ph idx="1"/>
          </p:nvPr>
        </p:nvSpPr>
        <p:spPr>
          <a:xfrm>
            <a:off x="518864" y="224644"/>
            <a:ext cx="8229600" cy="6336704"/>
          </a:xfrm>
        </p:spPr>
        <p:txBody>
          <a:bodyPr/>
          <a:lstStyle/>
          <a:p>
            <a:r>
              <a:rPr lang="en-GB" sz="2800"/>
              <a:t>Click on     to jump to a specific text reference (e.g. T 1.3.2.11, A 27, or E 4.13).</a:t>
            </a:r>
          </a:p>
          <a:p>
            <a:pPr>
              <a:spcBef>
                <a:spcPts val="1200"/>
              </a:spcBef>
            </a:pPr>
            <a:r>
              <a:rPr lang="en-GB" sz="2800"/>
              <a:t>Click on “Teaching Materials” to find links to:</a:t>
            </a:r>
          </a:p>
          <a:p>
            <a:pPr lvl="1"/>
            <a:r>
              <a:rPr lang="en-GB" sz="2500"/>
              <a:t>Previous lectures on Hume (2010, 2011, 2018) together with handouts (including for 2021).</a:t>
            </a:r>
          </a:p>
          <a:p>
            <a:pPr lvl="1"/>
            <a:r>
              <a:rPr lang="en-GB" sz="2500"/>
              <a:t>“Outline of Humean Texts”: annotated summaries of some of the most important sections of the </a:t>
            </a:r>
            <a:r>
              <a:rPr lang="en-GB" sz="2500" i="1"/>
              <a:t>Treatise</a:t>
            </a:r>
            <a:r>
              <a:rPr lang="en-GB" sz="2500"/>
              <a:t>, to aid comprehension and reference.</a:t>
            </a:r>
          </a:p>
          <a:p>
            <a:pPr lvl="1"/>
            <a:r>
              <a:rPr lang="en-GB" sz="2500"/>
              <a:t>“Analysis of Hume’s Sceptical Texts” – as above, but focusing on sceptical topics.</a:t>
            </a:r>
          </a:p>
          <a:p>
            <a:pPr lvl="1"/>
            <a:r>
              <a:rPr lang="en-GB" sz="2500"/>
              <a:t>“Notes on Particular Topics” – more opinionated discussions of other key topics.</a:t>
            </a:r>
          </a:p>
          <a:p>
            <a:pPr>
              <a:spcBef>
                <a:spcPts val="1200"/>
              </a:spcBef>
            </a:pPr>
            <a:r>
              <a:rPr lang="en-GB" sz="2800"/>
              <a:t>Click on “Scholarship” to find over 50 of my papers on Hume, and handouts from many talks.</a:t>
            </a:r>
          </a:p>
          <a:p>
            <a:endParaRPr lang="en-GB" sz="3000"/>
          </a:p>
        </p:txBody>
      </p:sp>
      <p:sp>
        <p:nvSpPr>
          <p:cNvPr id="4" name="Slide Number Placeholder 3">
            <a:extLst>
              <a:ext uri="{FF2B5EF4-FFF2-40B4-BE49-F238E27FC236}">
                <a16:creationId xmlns:a16="http://schemas.microsoft.com/office/drawing/2014/main" id="{009F85B7-DC09-3193-6153-47F549D9B39E}"/>
              </a:ext>
            </a:extLst>
          </p:cNvPr>
          <p:cNvSpPr>
            <a:spLocks noGrp="1"/>
          </p:cNvSpPr>
          <p:nvPr>
            <p:ph type="sldNum" sz="quarter" idx="10"/>
          </p:nvPr>
        </p:nvSpPr>
        <p:spPr/>
        <p:txBody>
          <a:bodyPr/>
          <a:lstStyle/>
          <a:p>
            <a:fld id="{FFD1EE05-59BE-439B-B8B7-F61DC751609B}" type="slidenum">
              <a:rPr lang="en-US" smtClean="0"/>
              <a:pPr/>
              <a:t>13</a:t>
            </a:fld>
            <a:endParaRPr lang="en-US"/>
          </a:p>
        </p:txBody>
      </p:sp>
      <p:pic>
        <p:nvPicPr>
          <p:cNvPr id="8" name="Picture 7">
            <a:extLst>
              <a:ext uri="{FF2B5EF4-FFF2-40B4-BE49-F238E27FC236}">
                <a16:creationId xmlns:a16="http://schemas.microsoft.com/office/drawing/2014/main" id="{E8656110-A1C6-4600-DACA-EF861527468B}"/>
              </a:ext>
            </a:extLst>
          </p:cNvPr>
          <p:cNvPicPr>
            <a:picLocks noChangeAspect="1"/>
          </p:cNvPicPr>
          <p:nvPr/>
        </p:nvPicPr>
        <p:blipFill>
          <a:blip r:embed="rId2"/>
          <a:stretch>
            <a:fillRect/>
          </a:stretch>
        </p:blipFill>
        <p:spPr>
          <a:xfrm>
            <a:off x="2339752" y="332656"/>
            <a:ext cx="284760" cy="324036"/>
          </a:xfrm>
          <a:prstGeom prst="rect">
            <a:avLst/>
          </a:prstGeom>
        </p:spPr>
      </p:pic>
    </p:spTree>
    <p:extLst>
      <p:ext uri="{BB962C8B-B14F-4D97-AF65-F5344CB8AC3E}">
        <p14:creationId xmlns:p14="http://schemas.microsoft.com/office/powerpoint/2010/main" val="211371749"/>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24644"/>
            <a:ext cx="8749096" cy="755873"/>
          </a:xfrm>
        </p:spPr>
        <p:txBody>
          <a:bodyPr/>
          <a:lstStyle/>
          <a:p>
            <a:r>
              <a:rPr lang="en-GB" dirty="0"/>
              <a:t>1</a:t>
            </a:r>
            <a:r>
              <a:rPr lang="en-GB"/>
              <a:t>(a)  The Lockean Inheritance</a:t>
            </a:r>
            <a:endParaRPr lang="en-US" dirty="0"/>
          </a:p>
        </p:txBody>
      </p:sp>
      <p:pic>
        <p:nvPicPr>
          <p:cNvPr id="1026" name="Picture 2">
            <a:extLst>
              <a:ext uri="{FF2B5EF4-FFF2-40B4-BE49-F238E27FC236}">
                <a16:creationId xmlns:a16="http://schemas.microsoft.com/office/drawing/2014/main" id="{9B24BEF0-7056-4186-B75F-D77DF1D6E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1304764"/>
            <a:ext cx="6516724" cy="520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33656"/>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B13-7A64-93B0-90F1-AF4F9AFDF407}"/>
              </a:ext>
            </a:extLst>
          </p:cNvPr>
          <p:cNvSpPr>
            <a:spLocks noGrp="1"/>
          </p:cNvSpPr>
          <p:nvPr>
            <p:ph type="title"/>
          </p:nvPr>
        </p:nvSpPr>
        <p:spPr>
          <a:xfrm>
            <a:off x="144016" y="152636"/>
            <a:ext cx="6408204" cy="1143000"/>
          </a:xfrm>
        </p:spPr>
        <p:txBody>
          <a:bodyPr/>
          <a:lstStyle/>
          <a:p>
            <a:r>
              <a:rPr lang="en-GB" sz="4000"/>
              <a:t>Descartes’s “Way of Ideas”</a:t>
            </a:r>
          </a:p>
        </p:txBody>
      </p:sp>
      <p:sp>
        <p:nvSpPr>
          <p:cNvPr id="3" name="Content Placeholder 2">
            <a:extLst>
              <a:ext uri="{FF2B5EF4-FFF2-40B4-BE49-F238E27FC236}">
                <a16:creationId xmlns:a16="http://schemas.microsoft.com/office/drawing/2014/main" id="{70E0E301-FE3F-33D4-27B9-2F08F7901EF0}"/>
              </a:ext>
            </a:extLst>
          </p:cNvPr>
          <p:cNvSpPr>
            <a:spLocks noGrp="1"/>
          </p:cNvSpPr>
          <p:nvPr>
            <p:ph idx="1"/>
          </p:nvPr>
        </p:nvSpPr>
        <p:spPr>
          <a:xfrm>
            <a:off x="287524" y="1376772"/>
            <a:ext cx="8748972" cy="5256584"/>
          </a:xfrm>
        </p:spPr>
        <p:txBody>
          <a:bodyPr/>
          <a:lstStyle/>
          <a:p>
            <a:r>
              <a:rPr lang="en-GB" sz="2600"/>
              <a:t>René Descartes (1596-1650) took</a:t>
            </a:r>
            <a:br>
              <a:rPr lang="en-GB" sz="2600"/>
            </a:br>
            <a:r>
              <a:rPr lang="en-GB" sz="2600"/>
              <a:t>all our understanding and knowledge</a:t>
            </a:r>
            <a:br>
              <a:rPr lang="en-GB" sz="2600"/>
            </a:br>
            <a:r>
              <a:rPr lang="en-GB" sz="2600"/>
              <a:t>to start from “ideas” in the mind – an</a:t>
            </a:r>
            <a:br>
              <a:rPr lang="en-GB" sz="2600"/>
            </a:br>
            <a:r>
              <a:rPr lang="en-GB" sz="2600" i="1"/>
              <a:t>internalist</a:t>
            </a:r>
            <a:r>
              <a:rPr lang="en-GB" sz="2600"/>
              <a:t> perspective that took hold for centuries.</a:t>
            </a:r>
          </a:p>
          <a:p>
            <a:r>
              <a:rPr lang="en-GB" sz="2600"/>
              <a:t>Some ideas he took to be “innate” and divinely implanted (e.g. the ideas of </a:t>
            </a:r>
            <a:r>
              <a:rPr lang="en-GB" sz="2600" i="1"/>
              <a:t>God</a:t>
            </a:r>
            <a:r>
              <a:rPr lang="en-GB" sz="2600"/>
              <a:t>, and of </a:t>
            </a:r>
            <a:r>
              <a:rPr lang="en-GB" sz="2600" i="1"/>
              <a:t>extension </a:t>
            </a:r>
            <a:r>
              <a:rPr lang="en-GB" sz="2600"/>
              <a:t>i.e.</a:t>
            </a:r>
            <a:r>
              <a:rPr lang="en-GB" sz="2600" i="1"/>
              <a:t> matter </a:t>
            </a:r>
            <a:r>
              <a:rPr lang="en-US" sz="2600"/>
              <a:t>(see </a:t>
            </a:r>
            <a:r>
              <a:rPr lang="en-US" sz="2600" i="1"/>
              <a:t>M</a:t>
            </a:r>
            <a:r>
              <a:rPr lang="en-US" sz="2600"/>
              <a:t> 3 AT 7:37-8; </a:t>
            </a:r>
            <a:r>
              <a:rPr lang="en-US" sz="2600" i="1"/>
              <a:t>CCB</a:t>
            </a:r>
            <a:r>
              <a:rPr lang="en-US" sz="2600"/>
              <a:t> AT 8B:357-61).</a:t>
            </a:r>
          </a:p>
          <a:p>
            <a:r>
              <a:rPr lang="en-US" sz="2600"/>
              <a:t>Other ideas come through the senses – some of these correspond to real properties of material things (e.g. shape and size); others do not (e.g. colours, sounds, odours, tastes).  Locke later called these </a:t>
            </a:r>
            <a:r>
              <a:rPr lang="en-US" sz="2600" i="1"/>
              <a:t>primary</a:t>
            </a:r>
            <a:r>
              <a:rPr lang="en-US" sz="2600"/>
              <a:t> and </a:t>
            </a:r>
            <a:r>
              <a:rPr lang="en-US" sz="2600" i="1"/>
              <a:t>secondary</a:t>
            </a:r>
            <a:r>
              <a:rPr lang="en-US" sz="2600"/>
              <a:t> qualities respectively.</a:t>
            </a:r>
            <a:endParaRPr lang="en-GB" sz="2600"/>
          </a:p>
          <a:p>
            <a:endParaRPr lang="en-GB" sz="2600"/>
          </a:p>
        </p:txBody>
      </p:sp>
      <p:sp>
        <p:nvSpPr>
          <p:cNvPr id="4" name="Slide Number Placeholder 3">
            <a:extLst>
              <a:ext uri="{FF2B5EF4-FFF2-40B4-BE49-F238E27FC236}">
                <a16:creationId xmlns:a16="http://schemas.microsoft.com/office/drawing/2014/main" id="{53951AF1-1371-3E53-F19A-7F75EE181D08}"/>
              </a:ext>
            </a:extLst>
          </p:cNvPr>
          <p:cNvSpPr>
            <a:spLocks noGrp="1"/>
          </p:cNvSpPr>
          <p:nvPr>
            <p:ph type="sldNum" sz="quarter" idx="10"/>
          </p:nvPr>
        </p:nvSpPr>
        <p:spPr/>
        <p:txBody>
          <a:bodyPr/>
          <a:lstStyle/>
          <a:p>
            <a:fld id="{FFD1EE05-59BE-439B-B8B7-F61DC751609B}" type="slidenum">
              <a:rPr lang="en-US" smtClean="0"/>
              <a:pPr/>
              <a:t>15</a:t>
            </a:fld>
            <a:endParaRPr lang="en-US"/>
          </a:p>
        </p:txBody>
      </p:sp>
      <p:pic>
        <p:nvPicPr>
          <p:cNvPr id="5" name="Picture 5" descr="descartes">
            <a:extLst>
              <a:ext uri="{FF2B5EF4-FFF2-40B4-BE49-F238E27FC236}">
                <a16:creationId xmlns:a16="http://schemas.microsoft.com/office/drawing/2014/main" id="{A490407F-60B5-A387-BA6B-F32C3661C4BF}"/>
              </a:ext>
            </a:extLst>
          </p:cNvPr>
          <p:cNvPicPr>
            <a:picLocks noChangeAspect="1" noChangeArrowheads="1"/>
          </p:cNvPicPr>
          <p:nvPr/>
        </p:nvPicPr>
        <p:blipFill>
          <a:blip r:embed="rId2" cstate="print"/>
          <a:srcRect/>
          <a:stretch>
            <a:fillRect/>
          </a:stretch>
        </p:blipFill>
        <p:spPr bwMode="auto">
          <a:xfrm>
            <a:off x="6676644" y="152636"/>
            <a:ext cx="2241323" cy="2268252"/>
          </a:xfrm>
          <a:prstGeom prst="rect">
            <a:avLst/>
          </a:prstGeom>
          <a:noFill/>
          <a:ln w="9525">
            <a:noFill/>
            <a:miter lim="800000"/>
            <a:headEnd/>
            <a:tailEnd/>
          </a:ln>
        </p:spPr>
      </p:pic>
    </p:spTree>
    <p:extLst>
      <p:ext uri="{BB962C8B-B14F-4D97-AF65-F5344CB8AC3E}">
        <p14:creationId xmlns:p14="http://schemas.microsoft.com/office/powerpoint/2010/main" val="2942683477"/>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EEA-15E0-4DDF-B35A-940635415ED1}"/>
              </a:ext>
            </a:extLst>
          </p:cNvPr>
          <p:cNvSpPr>
            <a:spLocks noGrp="1"/>
          </p:cNvSpPr>
          <p:nvPr>
            <p:ph type="title"/>
          </p:nvPr>
        </p:nvSpPr>
        <p:spPr>
          <a:xfrm>
            <a:off x="457200" y="152636"/>
            <a:ext cx="8229600" cy="810927"/>
          </a:xfrm>
        </p:spPr>
        <p:txBody>
          <a:bodyPr/>
          <a:lstStyle/>
          <a:p>
            <a:r>
              <a:rPr lang="en-US"/>
              <a:t>Locke’s Reaction to Descartes</a:t>
            </a:r>
            <a:endParaRPr lang="en-GB"/>
          </a:p>
        </p:txBody>
      </p:sp>
      <p:sp>
        <p:nvSpPr>
          <p:cNvPr id="3" name="Content Placeholder 2">
            <a:extLst>
              <a:ext uri="{FF2B5EF4-FFF2-40B4-BE49-F238E27FC236}">
                <a16:creationId xmlns:a16="http://schemas.microsoft.com/office/drawing/2014/main" id="{D5583BA3-3F87-4155-A317-0015CD2BD25B}"/>
              </a:ext>
            </a:extLst>
          </p:cNvPr>
          <p:cNvSpPr>
            <a:spLocks noGrp="1"/>
          </p:cNvSpPr>
          <p:nvPr>
            <p:ph idx="1"/>
          </p:nvPr>
        </p:nvSpPr>
        <p:spPr>
          <a:xfrm>
            <a:off x="431540" y="1196752"/>
            <a:ext cx="8352928" cy="5292588"/>
          </a:xfrm>
        </p:spPr>
        <p:txBody>
          <a:bodyPr/>
          <a:lstStyle/>
          <a:p>
            <a:r>
              <a:rPr lang="en-US" sz="2800"/>
              <a:t>Locke follows Descartes by conceiving mental content in terms of “ideas” (and advocates the primary/secondary distinction), but a principal aim of his </a:t>
            </a:r>
            <a:r>
              <a:rPr lang="en-US" sz="2800" i="1"/>
              <a:t>Essay concerning Human Understanding</a:t>
            </a:r>
            <a:r>
              <a:rPr lang="en-US" sz="2800"/>
              <a:t> (1690) is to deny that any of our ideas are innate.</a:t>
            </a:r>
          </a:p>
          <a:p>
            <a:pPr>
              <a:spcBef>
                <a:spcPts val="1200"/>
              </a:spcBef>
            </a:pPr>
            <a:r>
              <a:rPr lang="en-US" sz="2800"/>
              <a:t>Book 1 – entitled “Of Innate Notions” – focuses on denying that we have innate </a:t>
            </a:r>
            <a:r>
              <a:rPr lang="en-US" sz="2800" i="1"/>
              <a:t>principles</a:t>
            </a:r>
            <a:r>
              <a:rPr lang="en-US" sz="2800"/>
              <a:t>.</a:t>
            </a:r>
            <a:endParaRPr lang="en-US" sz="2800" i="1"/>
          </a:p>
          <a:p>
            <a:pPr>
              <a:spcBef>
                <a:spcPts val="1200"/>
              </a:spcBef>
            </a:pPr>
            <a:r>
              <a:rPr lang="en-US" sz="2800"/>
              <a:t>Book 2 –  “Of Ideas in general, and their Original” – was probably more influential, purporting to explain how all our ideas are derived from experience, i.e. to establish </a:t>
            </a:r>
            <a:r>
              <a:rPr lang="en-US" sz="2800" i="1" u="sng"/>
              <a:t>concept-empiricism</a:t>
            </a:r>
            <a:r>
              <a:rPr lang="en-US" sz="2800" i="1"/>
              <a:t>.</a:t>
            </a:r>
            <a:endParaRPr lang="en-US" sz="2800"/>
          </a:p>
          <a:p>
            <a:pPr marL="0" indent="0">
              <a:buNone/>
            </a:pPr>
            <a:endParaRPr lang="en-GB" sz="3000"/>
          </a:p>
        </p:txBody>
      </p:sp>
      <p:sp>
        <p:nvSpPr>
          <p:cNvPr id="4" name="Slide Number Placeholder 3">
            <a:extLst>
              <a:ext uri="{FF2B5EF4-FFF2-40B4-BE49-F238E27FC236}">
                <a16:creationId xmlns:a16="http://schemas.microsoft.com/office/drawing/2014/main" id="{E0D78000-A4F8-4DC1-9465-9814C06E4ED4}"/>
              </a:ext>
            </a:extLst>
          </p:cNvPr>
          <p:cNvSpPr>
            <a:spLocks noGrp="1"/>
          </p:cNvSpPr>
          <p:nvPr>
            <p:ph type="sldNum" sz="quarter" idx="10"/>
          </p:nvPr>
        </p:nvSpPr>
        <p:spPr/>
        <p:txBody>
          <a:bodyPr/>
          <a:lstStyle/>
          <a:p>
            <a:fld id="{FFD1EE05-59BE-439B-B8B7-F61DC751609B}" type="slidenum">
              <a:rPr lang="en-US" smtClean="0"/>
              <a:pPr/>
              <a:t>16</a:t>
            </a:fld>
            <a:endParaRPr lang="en-US"/>
          </a:p>
        </p:txBody>
      </p:sp>
    </p:spTree>
    <p:extLst>
      <p:ext uri="{BB962C8B-B14F-4D97-AF65-F5344CB8AC3E}">
        <p14:creationId xmlns:p14="http://schemas.microsoft.com/office/powerpoint/2010/main" val="2963414569"/>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9FB3-1AB2-D39C-5686-26FEEDB02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57784-E8C7-728F-F731-2B847D7A6F87}"/>
              </a:ext>
            </a:extLst>
          </p:cNvPr>
          <p:cNvSpPr>
            <a:spLocks noGrp="1"/>
          </p:cNvSpPr>
          <p:nvPr>
            <p:ph type="sldNum" sz="quarter" idx="10"/>
          </p:nvPr>
        </p:nvSpPr>
        <p:spPr/>
        <p:txBody>
          <a:bodyPr/>
          <a:lstStyle/>
          <a:p>
            <a:fld id="{9F3A9400-0DC7-4718-954D-4CB654C44CA8}" type="slidenum">
              <a:rPr lang="en-US"/>
              <a:pPr/>
              <a:t>17</a:t>
            </a:fld>
            <a:endParaRPr lang="en-US"/>
          </a:p>
        </p:txBody>
      </p:sp>
      <p:sp>
        <p:nvSpPr>
          <p:cNvPr id="788482" name="Rectangle 2">
            <a:extLst>
              <a:ext uri="{FF2B5EF4-FFF2-40B4-BE49-F238E27FC236}">
                <a16:creationId xmlns:a16="http://schemas.microsoft.com/office/drawing/2014/main" id="{D9090718-E356-93E4-F3F5-84F1BD2E471F}"/>
              </a:ext>
            </a:extLst>
          </p:cNvPr>
          <p:cNvSpPr>
            <a:spLocks noGrp="1" noChangeArrowheads="1"/>
          </p:cNvSpPr>
          <p:nvPr>
            <p:ph type="title"/>
          </p:nvPr>
        </p:nvSpPr>
        <p:spPr>
          <a:xfrm>
            <a:off x="457200" y="188640"/>
            <a:ext cx="8229600" cy="846931"/>
          </a:xfrm>
        </p:spPr>
        <p:txBody>
          <a:bodyPr/>
          <a:lstStyle/>
          <a:p>
            <a:r>
              <a:rPr lang="en-GB" dirty="0"/>
              <a:t>Two Kinds </a:t>
            </a:r>
            <a:r>
              <a:rPr lang="en-GB"/>
              <a:t>of “Empiricism”</a:t>
            </a:r>
            <a:endParaRPr lang="en-GB" dirty="0"/>
          </a:p>
        </p:txBody>
      </p:sp>
      <p:sp>
        <p:nvSpPr>
          <p:cNvPr id="788483" name="Rectangle 3">
            <a:extLst>
              <a:ext uri="{FF2B5EF4-FFF2-40B4-BE49-F238E27FC236}">
                <a16:creationId xmlns:a16="http://schemas.microsoft.com/office/drawing/2014/main" id="{89FC0176-A606-3D0F-070F-CB8FF40F5C50}"/>
              </a:ext>
            </a:extLst>
          </p:cNvPr>
          <p:cNvSpPr>
            <a:spLocks noGrp="1" noChangeArrowheads="1"/>
          </p:cNvSpPr>
          <p:nvPr>
            <p:ph type="body" idx="1"/>
          </p:nvPr>
        </p:nvSpPr>
        <p:spPr>
          <a:xfrm>
            <a:off x="554868" y="1232756"/>
            <a:ext cx="8373616" cy="5472845"/>
          </a:xfrm>
        </p:spPr>
        <p:txBody>
          <a:bodyPr/>
          <a:lstStyle/>
          <a:p>
            <a:r>
              <a:rPr lang="en-GB" sz="3000" dirty="0"/>
              <a:t>Distinguish </a:t>
            </a:r>
            <a:r>
              <a:rPr lang="en-GB" sz="3000" i="1" dirty="0"/>
              <a:t>concept-empiricism</a:t>
            </a:r>
            <a:r>
              <a:rPr lang="en-GB" sz="3000" dirty="0"/>
              <a:t>:</a:t>
            </a:r>
          </a:p>
          <a:p>
            <a:pPr lvl="1">
              <a:buFontTx/>
              <a:buNone/>
            </a:pPr>
            <a:r>
              <a:rPr lang="en-GB" dirty="0">
                <a:solidFill>
                  <a:srgbClr val="FF7C80"/>
                </a:solidFill>
              </a:rPr>
              <a:t>	All our ideas derive from experience</a:t>
            </a:r>
          </a:p>
          <a:p>
            <a:pPr lvl="1">
              <a:buFontTx/>
              <a:buNone/>
            </a:pPr>
            <a:r>
              <a:rPr lang="en-GB" dirty="0"/>
              <a:t>	</a:t>
            </a:r>
            <a:r>
              <a:rPr lang="en-GB" sz="2600" dirty="0"/>
              <a:t>(i.e. </a:t>
            </a:r>
            <a:r>
              <a:rPr lang="en-GB" sz="2600" i="1" dirty="0"/>
              <a:t>contra</a:t>
            </a:r>
            <a:r>
              <a:rPr lang="en-GB" sz="2600" dirty="0"/>
              <a:t> Descartes, there are no innate ideas)</a:t>
            </a:r>
          </a:p>
          <a:p>
            <a:pPr>
              <a:buFont typeface="Wingdings" charset="2"/>
              <a:buNone/>
            </a:pPr>
            <a:r>
              <a:rPr lang="en-GB" dirty="0"/>
              <a:t>	</a:t>
            </a:r>
            <a:r>
              <a:rPr lang="en-GB" sz="3000" dirty="0"/>
              <a:t>from </a:t>
            </a:r>
            <a:r>
              <a:rPr lang="en-GB" sz="3000" i="1" dirty="0"/>
              <a:t>knowledge-empiricism</a:t>
            </a:r>
            <a:r>
              <a:rPr lang="en-GB" sz="3000" dirty="0"/>
              <a:t>:</a:t>
            </a:r>
          </a:p>
          <a:p>
            <a:pPr lvl="1">
              <a:buFontTx/>
              <a:buNone/>
            </a:pPr>
            <a:r>
              <a:rPr lang="en-GB" dirty="0">
                <a:solidFill>
                  <a:srgbClr val="FF7C80"/>
                </a:solidFill>
              </a:rPr>
              <a:t>	All knowledge of the world derives from experience</a:t>
            </a:r>
          </a:p>
          <a:p>
            <a:pPr lvl="1">
              <a:buFontTx/>
              <a:buNone/>
            </a:pPr>
            <a:r>
              <a:rPr lang="en-GB" dirty="0"/>
              <a:t>	</a:t>
            </a:r>
            <a:r>
              <a:rPr lang="en-GB" sz="2600" dirty="0"/>
              <a:t>(i.e. no “synthetic a priori knowledge”, </a:t>
            </a:r>
            <a:r>
              <a:rPr lang="en-GB" sz="2600" i="1" dirty="0"/>
              <a:t>contra</a:t>
            </a:r>
            <a:r>
              <a:rPr lang="en-GB" sz="2600" dirty="0"/>
              <a:t> Kant)</a:t>
            </a:r>
          </a:p>
          <a:p>
            <a:r>
              <a:rPr lang="en-GB" sz="3000" dirty="0"/>
              <a:t>Locke </a:t>
            </a:r>
            <a:r>
              <a:rPr lang="en-GB" sz="3000"/>
              <a:t>is a committed concept-empiricist, </a:t>
            </a:r>
            <a:r>
              <a:rPr lang="en-GB" sz="3000" dirty="0"/>
              <a:t>but he is </a:t>
            </a:r>
            <a:r>
              <a:rPr lang="en-GB" sz="3000" i="1" dirty="0"/>
              <a:t>not</a:t>
            </a:r>
            <a:r>
              <a:rPr lang="en-GB" sz="3000" dirty="0"/>
              <a:t> a pure </a:t>
            </a:r>
            <a:r>
              <a:rPr lang="en-GB" sz="3000"/>
              <a:t>knowledge-empiricist.</a:t>
            </a:r>
            <a:br>
              <a:rPr lang="en-GB" sz="3000"/>
            </a:br>
            <a:r>
              <a:rPr lang="en-GB" sz="3000"/>
              <a:t>(Hume </a:t>
            </a:r>
            <a:r>
              <a:rPr lang="en-GB" sz="3000" dirty="0"/>
              <a:t>is strongly empiricist in </a:t>
            </a:r>
            <a:r>
              <a:rPr lang="en-GB" sz="3000" i="1" dirty="0"/>
              <a:t>both</a:t>
            </a:r>
            <a:r>
              <a:rPr lang="en-GB" sz="3000" dirty="0"/>
              <a:t> </a:t>
            </a:r>
            <a:r>
              <a:rPr lang="en-GB" sz="3000"/>
              <a:t>senses.) </a:t>
            </a:r>
            <a:endParaRPr lang="en-GB" sz="3000" dirty="0"/>
          </a:p>
        </p:txBody>
      </p:sp>
    </p:spTree>
    <p:extLst>
      <p:ext uri="{BB962C8B-B14F-4D97-AF65-F5344CB8AC3E}">
        <p14:creationId xmlns:p14="http://schemas.microsoft.com/office/powerpoint/2010/main" val="4020621171"/>
      </p:ext>
    </p:extLst>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D2B4D6-FF10-4360-AA54-A0F72736D0A3}" type="slidenum">
              <a:rPr lang="en-US"/>
              <a:pPr/>
              <a:t>18</a:t>
            </a:fld>
            <a:endParaRPr lang="en-US"/>
          </a:p>
        </p:txBody>
      </p:sp>
      <p:sp>
        <p:nvSpPr>
          <p:cNvPr id="848898" name="Rectangle 2"/>
          <p:cNvSpPr>
            <a:spLocks noGrp="1" noChangeArrowheads="1"/>
          </p:cNvSpPr>
          <p:nvPr>
            <p:ph type="title"/>
          </p:nvPr>
        </p:nvSpPr>
        <p:spPr/>
        <p:txBody>
          <a:bodyPr/>
          <a:lstStyle/>
          <a:p>
            <a:r>
              <a:rPr lang="en-GB"/>
              <a:t>What is an “Idea”?</a:t>
            </a:r>
          </a:p>
        </p:txBody>
      </p:sp>
      <p:sp>
        <p:nvSpPr>
          <p:cNvPr id="848899" name="Rectangle 3"/>
          <p:cNvSpPr>
            <a:spLocks noGrp="1" noChangeArrowheads="1"/>
          </p:cNvSpPr>
          <p:nvPr>
            <p:ph type="body" idx="1"/>
          </p:nvPr>
        </p:nvSpPr>
        <p:spPr>
          <a:xfrm>
            <a:off x="395536" y="1600200"/>
            <a:ext cx="8291264" cy="4817132"/>
          </a:xfrm>
        </p:spPr>
        <p:txBody>
          <a:bodyPr/>
          <a:lstStyle/>
          <a:p>
            <a:r>
              <a:rPr lang="en-GB"/>
              <a:t>Locke defines </a:t>
            </a:r>
            <a:r>
              <a:rPr lang="en-GB" dirty="0"/>
              <a:t>an </a:t>
            </a:r>
            <a:r>
              <a:rPr lang="en-GB" i="1" dirty="0"/>
              <a:t>idea</a:t>
            </a:r>
            <a:r>
              <a:rPr lang="en-GB" dirty="0"/>
              <a:t> as</a:t>
            </a:r>
          </a:p>
          <a:p>
            <a:pPr lvl="1">
              <a:buFontTx/>
              <a:buNone/>
            </a:pPr>
            <a:r>
              <a:rPr lang="en-GB" dirty="0"/>
              <a:t>	“whatsoever is the Object of the Understanding when a Man </a:t>
            </a:r>
            <a:r>
              <a:rPr lang="en-GB"/>
              <a:t>thinks”</a:t>
            </a:r>
            <a:br>
              <a:rPr lang="en-GB"/>
            </a:br>
            <a:r>
              <a:rPr lang="en-GB"/>
              <a:t>						(</a:t>
            </a:r>
            <a:r>
              <a:rPr lang="en-GB" i="1"/>
              <a:t>Essay</a:t>
            </a:r>
            <a:r>
              <a:rPr lang="en-GB"/>
              <a:t> I </a:t>
            </a:r>
            <a:r>
              <a:rPr lang="en-GB" dirty="0" err="1"/>
              <a:t>i</a:t>
            </a:r>
            <a:r>
              <a:rPr lang="en-GB" dirty="0"/>
              <a:t> </a:t>
            </a:r>
            <a:r>
              <a:rPr lang="en-GB"/>
              <a:t>8)</a:t>
            </a:r>
            <a:endParaRPr lang="en-GB" dirty="0"/>
          </a:p>
          <a:p>
            <a:pPr>
              <a:spcBef>
                <a:spcPts val="1800"/>
              </a:spcBef>
            </a:pPr>
            <a:r>
              <a:rPr lang="en-GB" dirty="0"/>
              <a:t>This is supposed to include all types of “thinking”, including perception and feeling as well as contemplation.  So our </a:t>
            </a:r>
            <a:r>
              <a:rPr lang="en-GB" i="1" dirty="0"/>
              <a:t>ideas</a:t>
            </a:r>
            <a:r>
              <a:rPr lang="en-GB" dirty="0"/>
              <a:t> include thoughts and sensations, and also “internal” ideas that we get from </a:t>
            </a:r>
            <a:r>
              <a:rPr lang="en-GB" i="1" dirty="0"/>
              <a:t>reflection</a:t>
            </a:r>
            <a:r>
              <a:rPr lang="en-GB" dirty="0"/>
              <a:t>.</a:t>
            </a:r>
          </a:p>
        </p:txBody>
      </p:sp>
    </p:spTree>
    <p:extLst>
      <p:ext uri="{BB962C8B-B14F-4D97-AF65-F5344CB8AC3E}">
        <p14:creationId xmlns:p14="http://schemas.microsoft.com/office/powerpoint/2010/main" val="3958146578"/>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44E-EEA7-4B71-B26F-94FDF26090F7}"/>
              </a:ext>
            </a:extLst>
          </p:cNvPr>
          <p:cNvSpPr>
            <a:spLocks noGrp="1"/>
          </p:cNvSpPr>
          <p:nvPr>
            <p:ph type="title"/>
          </p:nvPr>
        </p:nvSpPr>
        <p:spPr>
          <a:xfrm>
            <a:off x="251520" y="188640"/>
            <a:ext cx="8676964" cy="1368152"/>
          </a:xfrm>
        </p:spPr>
        <p:txBody>
          <a:bodyPr/>
          <a:lstStyle/>
          <a:p>
            <a:r>
              <a:rPr lang="en-US" sz="4000"/>
              <a:t>“White Paper” and “Two Fountains”: </a:t>
            </a:r>
            <a:r>
              <a:rPr lang="en-US" sz="4000" i="1"/>
              <a:t>Sensation</a:t>
            </a:r>
            <a:r>
              <a:rPr lang="en-US" sz="4000"/>
              <a:t> and </a:t>
            </a:r>
            <a:r>
              <a:rPr lang="en-US" sz="4000" i="1"/>
              <a:t>Reflection</a:t>
            </a:r>
            <a:endParaRPr lang="en-GB" sz="4000" i="1"/>
          </a:p>
        </p:txBody>
      </p:sp>
      <p:sp>
        <p:nvSpPr>
          <p:cNvPr id="3" name="Content Placeholder 2">
            <a:extLst>
              <a:ext uri="{FF2B5EF4-FFF2-40B4-BE49-F238E27FC236}">
                <a16:creationId xmlns:a16="http://schemas.microsoft.com/office/drawing/2014/main" id="{788FEF0F-A44C-4C8C-A0D8-F139C8BDDD5E}"/>
              </a:ext>
            </a:extLst>
          </p:cNvPr>
          <p:cNvSpPr>
            <a:spLocks noGrp="1"/>
          </p:cNvSpPr>
          <p:nvPr>
            <p:ph idx="1"/>
          </p:nvPr>
        </p:nvSpPr>
        <p:spPr>
          <a:xfrm>
            <a:off x="647564" y="1952836"/>
            <a:ext cx="8028123" cy="4536504"/>
          </a:xfrm>
        </p:spPr>
        <p:txBody>
          <a:bodyPr/>
          <a:lstStyle/>
          <a:p>
            <a:r>
              <a:rPr lang="en-US" sz="2800"/>
              <a:t>“Let us then suppose the Mind to be, as we say, white Paper, void of all Characters, without any </a:t>
            </a:r>
            <a:r>
              <a:rPr lang="en-US" sz="2800" i="1"/>
              <a:t>Ideas</a:t>
            </a:r>
            <a:r>
              <a:rPr lang="en-US" sz="2800"/>
              <a:t>; How comes it to be furnished?  …  To this I answer, in one word, From </a:t>
            </a:r>
            <a:r>
              <a:rPr lang="en-US" sz="2800" i="1"/>
              <a:t>Experience</a:t>
            </a:r>
            <a:r>
              <a:rPr lang="en-US" sz="2800"/>
              <a:t> …  Our Observation employ’d either about </a:t>
            </a:r>
            <a:r>
              <a:rPr lang="en-US" sz="2800" i="1" u="sng"/>
              <a:t>external, sensible Objects</a:t>
            </a:r>
            <a:r>
              <a:rPr lang="en-US" sz="2800"/>
              <a:t>; </a:t>
            </a:r>
            <a:r>
              <a:rPr lang="en-US" sz="2800" i="1"/>
              <a:t>or about </a:t>
            </a:r>
            <a:r>
              <a:rPr lang="en-US" sz="2800" i="1" u="sng"/>
              <a:t>the internal Operations of our Minds</a:t>
            </a:r>
            <a:r>
              <a:rPr lang="en-US" sz="2800" i="1"/>
              <a:t> …  </a:t>
            </a:r>
            <a:r>
              <a:rPr lang="en-US" sz="2800"/>
              <a:t>These two are the Fountains of Knowledge, from whence all the </a:t>
            </a:r>
            <a:r>
              <a:rPr lang="en-US" sz="2800" i="1"/>
              <a:t>Ideas</a:t>
            </a:r>
            <a:r>
              <a:rPr lang="en-US" sz="2800"/>
              <a:t> we have … do spring.”  (</a:t>
            </a:r>
            <a:r>
              <a:rPr lang="en-US" sz="2800" i="1"/>
              <a:t>Essay</a:t>
            </a:r>
            <a:r>
              <a:rPr lang="en-US" sz="2800"/>
              <a:t> II i 2)</a:t>
            </a:r>
            <a:endParaRPr lang="en-GB" sz="2800"/>
          </a:p>
        </p:txBody>
      </p:sp>
      <p:sp>
        <p:nvSpPr>
          <p:cNvPr id="4" name="Slide Number Placeholder 3">
            <a:extLst>
              <a:ext uri="{FF2B5EF4-FFF2-40B4-BE49-F238E27FC236}">
                <a16:creationId xmlns:a16="http://schemas.microsoft.com/office/drawing/2014/main" id="{794A757D-A6B2-46DE-A7E3-B33B49DC270D}"/>
              </a:ext>
            </a:extLst>
          </p:cNvPr>
          <p:cNvSpPr>
            <a:spLocks noGrp="1"/>
          </p:cNvSpPr>
          <p:nvPr>
            <p:ph type="sldNum" sz="quarter" idx="10"/>
          </p:nvPr>
        </p:nvSpPr>
        <p:spPr/>
        <p:txBody>
          <a:bodyPr/>
          <a:lstStyle/>
          <a:p>
            <a:fld id="{FFD1EE05-59BE-439B-B8B7-F61DC751609B}" type="slidenum">
              <a:rPr lang="en-US" smtClean="0"/>
              <a:pPr/>
              <a:t>19</a:t>
            </a:fld>
            <a:endParaRPr lang="en-US"/>
          </a:p>
        </p:txBody>
      </p:sp>
    </p:spTree>
    <p:extLst>
      <p:ext uri="{BB962C8B-B14F-4D97-AF65-F5344CB8AC3E}">
        <p14:creationId xmlns:p14="http://schemas.microsoft.com/office/powerpoint/2010/main" val="3273161647"/>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79DAD66A-3848-4BC8-A216-F025EE6355AF}" type="slidenum">
              <a:rPr lang="en-US"/>
              <a:pPr>
                <a:defRPr/>
              </a:pPr>
              <a:t>2</a:t>
            </a:fld>
            <a:endParaRPr lang="en-US"/>
          </a:p>
        </p:txBody>
      </p:sp>
      <p:sp>
        <p:nvSpPr>
          <p:cNvPr id="407554" name="Rectangle 2"/>
          <p:cNvSpPr>
            <a:spLocks noGrp="1" noChangeArrowheads="1"/>
          </p:cNvSpPr>
          <p:nvPr>
            <p:ph type="title"/>
          </p:nvPr>
        </p:nvSpPr>
        <p:spPr>
          <a:xfrm>
            <a:off x="457200" y="116632"/>
            <a:ext cx="8229600" cy="774923"/>
          </a:xfrm>
        </p:spPr>
        <p:txBody>
          <a:bodyPr/>
          <a:lstStyle/>
          <a:p>
            <a:pPr eaLnBrk="1" hangingPunct="1">
              <a:defRPr/>
            </a:pPr>
            <a:r>
              <a:rPr lang="en-GB"/>
              <a:t>Why Study Hume?</a:t>
            </a:r>
            <a:endParaRPr lang="en-US" dirty="0"/>
          </a:p>
        </p:txBody>
      </p:sp>
      <p:sp>
        <p:nvSpPr>
          <p:cNvPr id="407555" name="Rectangle 3"/>
          <p:cNvSpPr>
            <a:spLocks noGrp="1" noChangeArrowheads="1"/>
          </p:cNvSpPr>
          <p:nvPr>
            <p:ph type="body" idx="1"/>
          </p:nvPr>
        </p:nvSpPr>
        <p:spPr>
          <a:xfrm>
            <a:off x="466849" y="1088740"/>
            <a:ext cx="8281615" cy="5616624"/>
          </a:xfrm>
        </p:spPr>
        <p:txBody>
          <a:bodyPr/>
          <a:lstStyle/>
          <a:p>
            <a:pPr eaLnBrk="1" hangingPunct="1">
              <a:defRPr/>
            </a:pPr>
            <a:r>
              <a:rPr lang="en-GB" sz="2500"/>
              <a:t>Hume is generally considered the</a:t>
            </a:r>
            <a:br>
              <a:rPr lang="en-GB" sz="2500"/>
            </a:br>
            <a:r>
              <a:rPr lang="en-GB" sz="2500"/>
              <a:t>greatest philosopher ever to come</a:t>
            </a:r>
            <a:br>
              <a:rPr lang="en-GB" sz="2500"/>
            </a:br>
            <a:r>
              <a:rPr lang="en-GB" sz="2500"/>
              <a:t>from the English-speaking world.</a:t>
            </a:r>
          </a:p>
          <a:p>
            <a:pPr eaLnBrk="1" hangingPunct="1">
              <a:spcBef>
                <a:spcPts val="1200"/>
              </a:spcBef>
              <a:defRPr/>
            </a:pPr>
            <a:r>
              <a:rPr lang="en-GB" sz="2500"/>
              <a:t>He is also renowned as a brilliant</a:t>
            </a:r>
            <a:br>
              <a:rPr lang="en-GB" sz="2500"/>
            </a:br>
            <a:r>
              <a:rPr lang="en-GB" sz="2500"/>
              <a:t>and stylish writer – and noted for</a:t>
            </a:r>
            <a:br>
              <a:rPr lang="en-GB" sz="2500"/>
            </a:br>
            <a:r>
              <a:rPr lang="en-GB" sz="2500"/>
              <a:t>his humour, wit, and irony.</a:t>
            </a:r>
          </a:p>
          <a:p>
            <a:pPr eaLnBrk="1" hangingPunct="1">
              <a:spcBef>
                <a:spcPts val="1200"/>
              </a:spcBef>
              <a:defRPr/>
            </a:pPr>
            <a:r>
              <a:rPr lang="en-GB" sz="2500"/>
              <a:t>He was born in 1711, 100 years after Galileo had ushered in the scientific revolution (1609), 70 years after Descartes’ </a:t>
            </a:r>
            <a:r>
              <a:rPr lang="en-GB" sz="2500" i="1"/>
              <a:t>Meditations</a:t>
            </a:r>
            <a:r>
              <a:rPr lang="en-GB" sz="2500"/>
              <a:t> (1641) had attempted to create a philosophy founded on scientific reason rather than Aristotelian tradition, and 24 years after Newton’s celebrated </a:t>
            </a:r>
            <a:r>
              <a:rPr lang="en-GB" sz="2500" i="1"/>
              <a:t>Principia</a:t>
            </a:r>
            <a:r>
              <a:rPr lang="en-GB" sz="2500"/>
              <a:t> (1687) had apparently discovered some of nature’s fundamental mathematical laws.</a:t>
            </a:r>
          </a:p>
        </p:txBody>
      </p:sp>
      <p:pic>
        <p:nvPicPr>
          <p:cNvPr id="88069" name="Picture 4" descr="d_hu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1268761"/>
            <a:ext cx="1841257" cy="2232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1694522"/>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085BB4-8C84-4416-AC3C-052D0AE1D905}" type="slidenum">
              <a:rPr lang="en-US"/>
              <a:pPr/>
              <a:t>20</a:t>
            </a:fld>
            <a:endParaRPr lang="en-US"/>
          </a:p>
        </p:txBody>
      </p:sp>
      <p:sp>
        <p:nvSpPr>
          <p:cNvPr id="866306" name="Rectangle 2"/>
          <p:cNvSpPr>
            <a:spLocks noGrp="1" noChangeArrowheads="1"/>
          </p:cNvSpPr>
          <p:nvPr>
            <p:ph type="title"/>
          </p:nvPr>
        </p:nvSpPr>
        <p:spPr>
          <a:xfrm>
            <a:off x="457200" y="116632"/>
            <a:ext cx="8229600" cy="864095"/>
          </a:xfrm>
        </p:spPr>
        <p:txBody>
          <a:bodyPr/>
          <a:lstStyle/>
          <a:p>
            <a:r>
              <a:rPr lang="en-GB"/>
              <a:t>Ideas on a Mental Stage?</a:t>
            </a:r>
            <a:endParaRPr lang="en-GB" dirty="0"/>
          </a:p>
        </p:txBody>
      </p:sp>
      <p:sp>
        <p:nvSpPr>
          <p:cNvPr id="866307" name="Rectangle 3"/>
          <p:cNvSpPr>
            <a:spLocks noGrp="1" noChangeArrowheads="1"/>
          </p:cNvSpPr>
          <p:nvPr>
            <p:ph type="body" idx="1"/>
          </p:nvPr>
        </p:nvSpPr>
        <p:spPr>
          <a:xfrm>
            <a:off x="457200" y="1160748"/>
            <a:ext cx="8435280" cy="5284465"/>
          </a:xfrm>
        </p:spPr>
        <p:txBody>
          <a:bodyPr/>
          <a:lstStyle/>
          <a:p>
            <a:r>
              <a:rPr lang="en-US" sz="3000"/>
              <a:t>The theory of ideas tends to portray the mind as </a:t>
            </a:r>
            <a:r>
              <a:rPr lang="en-US" sz="3000" i="1"/>
              <a:t>passive</a:t>
            </a:r>
            <a:r>
              <a:rPr lang="en-US" sz="3000"/>
              <a:t>, with mental acts being understood in terms of the activity and qualities of “ideas”:</a:t>
            </a:r>
            <a:endParaRPr lang="en-US" sz="3000" dirty="0"/>
          </a:p>
          <a:p>
            <a:pPr lvl="1">
              <a:spcBef>
                <a:spcPts val="1200"/>
              </a:spcBef>
            </a:pPr>
            <a:r>
              <a:rPr lang="en-US" i="1" dirty="0"/>
              <a:t>seeing</a:t>
            </a:r>
            <a:r>
              <a:rPr lang="en-US" dirty="0"/>
              <a:t> a tree involves </a:t>
            </a:r>
            <a:r>
              <a:rPr lang="en-US"/>
              <a:t>having a visually vivid </a:t>
            </a:r>
            <a:r>
              <a:rPr lang="en-US" i="1"/>
              <a:t>idea</a:t>
            </a:r>
            <a:r>
              <a:rPr lang="en-US"/>
              <a:t> </a:t>
            </a:r>
            <a:r>
              <a:rPr lang="en-US" dirty="0"/>
              <a:t>of a tree “in front of the </a:t>
            </a:r>
            <a:r>
              <a:rPr lang="en-US"/>
              <a:t>mind”;</a:t>
            </a:r>
          </a:p>
          <a:p>
            <a:pPr lvl="1">
              <a:spcBef>
                <a:spcPts val="1200"/>
              </a:spcBef>
            </a:pPr>
            <a:r>
              <a:rPr lang="en-US" i="1"/>
              <a:t>thinking</a:t>
            </a:r>
            <a:r>
              <a:rPr lang="en-US"/>
              <a:t> about a tree involves having a less vivid </a:t>
            </a:r>
            <a:r>
              <a:rPr lang="en-US" i="1"/>
              <a:t>idea</a:t>
            </a:r>
            <a:r>
              <a:rPr lang="en-US"/>
              <a:t> of a tree; </a:t>
            </a:r>
            <a:endParaRPr lang="en-US" dirty="0"/>
          </a:p>
          <a:p>
            <a:pPr lvl="1">
              <a:spcBef>
                <a:spcPts val="1200"/>
              </a:spcBef>
            </a:pPr>
            <a:r>
              <a:rPr lang="en-US" i="1"/>
              <a:t>feeling</a:t>
            </a:r>
            <a:r>
              <a:rPr lang="en-US"/>
              <a:t> a pain involves having an </a:t>
            </a:r>
            <a:r>
              <a:rPr lang="en-US" i="1"/>
              <a:t>idea</a:t>
            </a:r>
            <a:r>
              <a:rPr lang="en-US"/>
              <a:t> of a pain;</a:t>
            </a:r>
          </a:p>
          <a:p>
            <a:pPr lvl="1">
              <a:spcBef>
                <a:spcPts val="1200"/>
              </a:spcBef>
            </a:pPr>
            <a:r>
              <a:rPr lang="en-US" i="1"/>
              <a:t>desiring</a:t>
            </a:r>
            <a:r>
              <a:rPr lang="en-US"/>
              <a:t> chocolate involves having a “</a:t>
            </a:r>
            <a:r>
              <a:rPr lang="en-US" i="1"/>
              <a:t>positively charged”</a:t>
            </a:r>
            <a:r>
              <a:rPr lang="en-US"/>
              <a:t> </a:t>
            </a:r>
            <a:r>
              <a:rPr lang="en-US" i="1" dirty="0"/>
              <a:t>idea</a:t>
            </a:r>
            <a:r>
              <a:rPr lang="en-US" dirty="0"/>
              <a:t> </a:t>
            </a:r>
            <a:r>
              <a:rPr lang="en-US"/>
              <a:t>of chocolate.</a:t>
            </a:r>
            <a:endParaRPr lang="en-US" dirty="0"/>
          </a:p>
        </p:txBody>
      </p:sp>
    </p:spTree>
    <p:extLst>
      <p:ext uri="{BB962C8B-B14F-4D97-AF65-F5344CB8AC3E}">
        <p14:creationId xmlns:p14="http://schemas.microsoft.com/office/powerpoint/2010/main" val="1575472353"/>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DB8E15-8121-41DA-B1FB-A90CD185AA92}" type="slidenum">
              <a:rPr lang="en-US"/>
              <a:pPr/>
              <a:t>21</a:t>
            </a:fld>
            <a:endParaRPr lang="en-US"/>
          </a:p>
        </p:txBody>
      </p:sp>
      <p:sp>
        <p:nvSpPr>
          <p:cNvPr id="849922" name="Rectangle 2"/>
          <p:cNvSpPr>
            <a:spLocks noGrp="1" noChangeArrowheads="1"/>
          </p:cNvSpPr>
          <p:nvPr>
            <p:ph type="title"/>
          </p:nvPr>
        </p:nvSpPr>
        <p:spPr>
          <a:xfrm>
            <a:off x="457200" y="188641"/>
            <a:ext cx="8229600" cy="720080"/>
          </a:xfrm>
        </p:spPr>
        <p:txBody>
          <a:bodyPr/>
          <a:lstStyle/>
          <a:p>
            <a:r>
              <a:rPr lang="en-GB"/>
              <a:t>Humean Ideas </a:t>
            </a:r>
            <a:r>
              <a:rPr lang="en-GB" dirty="0"/>
              <a:t>and Impressions</a:t>
            </a:r>
          </a:p>
        </p:txBody>
      </p:sp>
      <p:sp>
        <p:nvSpPr>
          <p:cNvPr id="849923" name="Rectangle 3"/>
          <p:cNvSpPr>
            <a:spLocks noGrp="1" noChangeArrowheads="1"/>
          </p:cNvSpPr>
          <p:nvPr>
            <p:ph type="body" idx="1"/>
          </p:nvPr>
        </p:nvSpPr>
        <p:spPr>
          <a:xfrm>
            <a:off x="457200" y="1160748"/>
            <a:ext cx="8327268" cy="5472608"/>
          </a:xfrm>
        </p:spPr>
        <p:txBody>
          <a:bodyPr/>
          <a:lstStyle/>
          <a:p>
            <a:r>
              <a:rPr lang="en-GB"/>
              <a:t>Hume considers </a:t>
            </a:r>
            <a:r>
              <a:rPr lang="en-GB" dirty="0"/>
              <a:t>Locke’s </a:t>
            </a:r>
            <a:r>
              <a:rPr lang="en-GB"/>
              <a:t>usage  of “idea” </a:t>
            </a:r>
            <a:r>
              <a:rPr lang="en-GB" dirty="0"/>
              <a:t>too broad, </a:t>
            </a:r>
            <a:r>
              <a:rPr lang="en-GB"/>
              <a:t>so adopts </a:t>
            </a:r>
            <a:r>
              <a:rPr lang="en-GB" dirty="0"/>
              <a:t>different terminology:</a:t>
            </a:r>
          </a:p>
          <a:p>
            <a:pPr lvl="1">
              <a:spcBef>
                <a:spcPts val="1200"/>
              </a:spcBef>
            </a:pPr>
            <a:r>
              <a:rPr lang="en-GB" dirty="0"/>
              <a:t>An </a:t>
            </a:r>
            <a:r>
              <a:rPr lang="en-GB" i="1" dirty="0">
                <a:solidFill>
                  <a:srgbClr val="FF7C80"/>
                </a:solidFill>
              </a:rPr>
              <a:t>impression</a:t>
            </a:r>
            <a:r>
              <a:rPr lang="en-GB" dirty="0"/>
              <a:t> is a </a:t>
            </a:r>
            <a:r>
              <a:rPr lang="en-GB" i="1" dirty="0">
                <a:solidFill>
                  <a:srgbClr val="FF7C80"/>
                </a:solidFill>
              </a:rPr>
              <a:t>sensation</a:t>
            </a:r>
            <a:r>
              <a:rPr lang="en-GB" dirty="0"/>
              <a:t> (e.g. from seeing a blue sky, smelling a flower, or physical pain) or a </a:t>
            </a:r>
            <a:r>
              <a:rPr lang="en-GB" i="1" dirty="0">
                <a:solidFill>
                  <a:srgbClr val="FF7C80"/>
                </a:solidFill>
              </a:rPr>
              <a:t>feeling</a:t>
            </a:r>
            <a:r>
              <a:rPr lang="en-GB" dirty="0"/>
              <a:t> (e.g. anger, desire, disapproval, envy, fear, love, or pride);</a:t>
            </a:r>
          </a:p>
          <a:p>
            <a:pPr lvl="1">
              <a:spcBef>
                <a:spcPts val="1200"/>
              </a:spcBef>
            </a:pPr>
            <a:r>
              <a:rPr lang="en-GB" dirty="0"/>
              <a:t>An </a:t>
            </a:r>
            <a:r>
              <a:rPr lang="en-GB" i="1" dirty="0">
                <a:solidFill>
                  <a:srgbClr val="FF7C80"/>
                </a:solidFill>
              </a:rPr>
              <a:t>idea</a:t>
            </a:r>
            <a:r>
              <a:rPr lang="en-GB" dirty="0"/>
              <a:t> is a </a:t>
            </a:r>
            <a:r>
              <a:rPr lang="en-GB" i="1" dirty="0">
                <a:solidFill>
                  <a:srgbClr val="FF7C80"/>
                </a:solidFill>
              </a:rPr>
              <a:t>thought</a:t>
            </a:r>
            <a:r>
              <a:rPr lang="en-GB" dirty="0"/>
              <a:t> (e.g. about the sky, or about a pain, or about the existence of God);</a:t>
            </a:r>
          </a:p>
          <a:p>
            <a:pPr lvl="1">
              <a:spcBef>
                <a:spcPts val="1200"/>
              </a:spcBef>
            </a:pPr>
            <a:r>
              <a:rPr lang="en-GB" dirty="0"/>
              <a:t>A </a:t>
            </a:r>
            <a:r>
              <a:rPr lang="en-GB" i="1" dirty="0">
                <a:solidFill>
                  <a:srgbClr val="FF7C80"/>
                </a:solidFill>
              </a:rPr>
              <a:t>perception</a:t>
            </a:r>
            <a:r>
              <a:rPr lang="en-GB" dirty="0"/>
              <a:t> is either an </a:t>
            </a:r>
            <a:r>
              <a:rPr lang="en-GB" i="1" dirty="0"/>
              <a:t>impression</a:t>
            </a:r>
            <a:r>
              <a:rPr lang="en-GB" dirty="0"/>
              <a:t> or an </a:t>
            </a:r>
            <a:r>
              <a:rPr lang="en-GB" i="1" dirty="0"/>
              <a:t>idea</a:t>
            </a:r>
            <a:r>
              <a:rPr lang="en-GB" dirty="0"/>
              <a:t>.  (So Hume uses the word </a:t>
            </a:r>
            <a:r>
              <a:rPr lang="en-GB" i="1" dirty="0"/>
              <a:t>perception</a:t>
            </a:r>
            <a:r>
              <a:rPr lang="en-GB" dirty="0"/>
              <a:t> to cover everything that Locke calls an </a:t>
            </a:r>
            <a:r>
              <a:rPr lang="en-GB" i="1" dirty="0"/>
              <a:t>idea</a:t>
            </a:r>
            <a:r>
              <a:rPr lang="en-GB" dirty="0"/>
              <a:t>.)</a:t>
            </a:r>
          </a:p>
        </p:txBody>
      </p:sp>
    </p:spTree>
    <p:extLst>
      <p:ext uri="{BB962C8B-B14F-4D97-AF65-F5344CB8AC3E}">
        <p14:creationId xmlns:p14="http://schemas.microsoft.com/office/powerpoint/2010/main" val="640449771"/>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4179B-E23C-4165-B0FF-1C3211BEEE64}" type="slidenum">
              <a:rPr lang="en-US"/>
              <a:pPr/>
              <a:t>22</a:t>
            </a:fld>
            <a:endParaRPr lang="en-US"/>
          </a:p>
        </p:txBody>
      </p:sp>
      <p:sp>
        <p:nvSpPr>
          <p:cNvPr id="854018" name="Rectangle 2"/>
          <p:cNvSpPr>
            <a:spLocks noGrp="1" noChangeArrowheads="1"/>
          </p:cNvSpPr>
          <p:nvPr>
            <p:ph type="title"/>
          </p:nvPr>
        </p:nvSpPr>
        <p:spPr>
          <a:xfrm>
            <a:off x="457200" y="116632"/>
            <a:ext cx="8229600" cy="839539"/>
          </a:xfrm>
        </p:spPr>
        <p:txBody>
          <a:bodyPr/>
          <a:lstStyle/>
          <a:p>
            <a:r>
              <a:rPr lang="en-GB"/>
              <a:t>An Obvious Distinction?</a:t>
            </a:r>
            <a:endParaRPr lang="en-GB" dirty="0"/>
          </a:p>
        </p:txBody>
      </p:sp>
      <p:sp>
        <p:nvSpPr>
          <p:cNvPr id="854019" name="Rectangle 3"/>
          <p:cNvSpPr>
            <a:spLocks noGrp="1" noChangeArrowheads="1"/>
          </p:cNvSpPr>
          <p:nvPr>
            <p:ph type="body" idx="1"/>
          </p:nvPr>
        </p:nvSpPr>
        <p:spPr>
          <a:xfrm>
            <a:off x="626876" y="1088740"/>
            <a:ext cx="8229600" cy="5544616"/>
          </a:xfrm>
        </p:spPr>
        <p:txBody>
          <a:bodyPr/>
          <a:lstStyle/>
          <a:p>
            <a:r>
              <a:rPr lang="en-GB" sz="2800"/>
              <a:t>Hume seems to think that the impression/idea distinction is a fairly obvious one, between (roughly) </a:t>
            </a:r>
            <a:r>
              <a:rPr lang="en-GB" sz="2800" i="1"/>
              <a:t>feeling</a:t>
            </a:r>
            <a:r>
              <a:rPr lang="en-GB" sz="2800"/>
              <a:t> – including both feelings of sensation and of reflection – and </a:t>
            </a:r>
            <a:r>
              <a:rPr lang="en-GB" sz="2800" i="1"/>
              <a:t>thinking</a:t>
            </a:r>
            <a:r>
              <a:rPr lang="en-GB" sz="2800"/>
              <a:t>:</a:t>
            </a:r>
            <a:endParaRPr lang="en-GB" sz="2800" dirty="0"/>
          </a:p>
          <a:p>
            <a:pPr lvl="1">
              <a:spcBef>
                <a:spcPts val="1200"/>
              </a:spcBef>
              <a:buFontTx/>
              <a:buNone/>
            </a:pPr>
            <a:r>
              <a:rPr lang="en-GB" sz="2600" dirty="0"/>
              <a:t>	“I believe it will not be very necessary to employ many words in explaining this distinction.  </a:t>
            </a:r>
            <a:r>
              <a:rPr lang="en-GB" sz="2600" dirty="0">
                <a:solidFill>
                  <a:srgbClr val="FF7C80"/>
                </a:solidFill>
              </a:rPr>
              <a:t>Every one of himself will readily perceive the difference betwixt feeling and thinking</a:t>
            </a:r>
            <a:r>
              <a:rPr lang="en-GB" sz="2600" dirty="0"/>
              <a:t>.”  (</a:t>
            </a:r>
            <a:r>
              <a:rPr lang="en-GB" sz="2600" i="1" dirty="0"/>
              <a:t>T</a:t>
            </a:r>
            <a:r>
              <a:rPr lang="en-GB" sz="2600" dirty="0"/>
              <a:t> 1.1.1.1)</a:t>
            </a:r>
          </a:p>
          <a:p>
            <a:pPr>
              <a:spcBef>
                <a:spcPts val="1800"/>
              </a:spcBef>
            </a:pPr>
            <a:r>
              <a:rPr lang="en-GB" sz="2800"/>
              <a:t>This indeed seems to be how he mainly thinks of the distinction, but as we’ll soon see, he muddies the waters by seeming to define it in a different way (in terms of “force and vivacity”).</a:t>
            </a:r>
            <a:endParaRPr lang="en-GB" sz="2800" dirty="0"/>
          </a:p>
        </p:txBody>
      </p:sp>
    </p:spTree>
    <p:extLst>
      <p:ext uri="{BB962C8B-B14F-4D97-AF65-F5344CB8AC3E}">
        <p14:creationId xmlns:p14="http://schemas.microsoft.com/office/powerpoint/2010/main" val="1596228149"/>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“Sensation” and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590872" y="1340769"/>
            <a:ext cx="8229600" cy="5239418"/>
          </a:xfrm>
        </p:spPr>
        <p:txBody>
          <a:bodyPr/>
          <a:lstStyle/>
          <a:p>
            <a:r>
              <a:rPr lang="en-US" sz="2800"/>
              <a:t>Hume follows Locke in calling the two sources of ideas “sensation” and “reflection” (</a:t>
            </a:r>
            <a:r>
              <a:rPr lang="en-US" sz="2800" i="1"/>
              <a:t>T</a:t>
            </a:r>
            <a:r>
              <a:rPr lang="en-US" sz="2800"/>
              <a:t> 1.1.2.1,</a:t>
            </a:r>
            <a:br>
              <a:rPr lang="en-US" sz="2800"/>
            </a:br>
            <a:r>
              <a:rPr lang="en-US" sz="2800"/>
              <a:t>cf. </a:t>
            </a:r>
            <a:r>
              <a:rPr lang="en-US" sz="2800" i="1"/>
              <a:t>Essay</a:t>
            </a:r>
            <a:r>
              <a:rPr lang="en-US" sz="2800"/>
              <a:t> II i 3-4), but there are differences …</a:t>
            </a:r>
          </a:p>
          <a:p>
            <a:pPr>
              <a:spcBef>
                <a:spcPts val="1800"/>
              </a:spcBef>
            </a:pPr>
            <a:r>
              <a:rPr lang="en-US" sz="2800"/>
              <a:t>First, whereas Locke takes for granted that we have “sensitive knowledge” of the existence of external objects (</a:t>
            </a:r>
            <a:r>
              <a:rPr lang="en-US" sz="2800" i="1"/>
              <a:t>Essay</a:t>
            </a:r>
            <a:r>
              <a:rPr lang="en-US" sz="2800"/>
              <a:t> IV xi), Hume describes the impressions of sense (e.g. perceptions of colour, taste, smell, bodily pain) as arising</a:t>
            </a:r>
            <a:br>
              <a:rPr lang="en-US" sz="2800"/>
            </a:br>
            <a:r>
              <a:rPr lang="en-US" sz="2800"/>
              <a:t>“in the soul originally, from unknown causes”</a:t>
            </a:r>
            <a:br>
              <a:rPr lang="en-US" sz="2800"/>
            </a:br>
            <a:r>
              <a:rPr lang="en-US" sz="2800"/>
              <a:t>(</a:t>
            </a:r>
            <a:r>
              <a:rPr lang="en-US" sz="2800" i="1"/>
              <a:t>T</a:t>
            </a:r>
            <a:r>
              <a:rPr lang="en-US" sz="2800"/>
              <a:t> 1.1.2.1).  This suggests from the start a more sceptical attitude towards the senses.</a:t>
            </a:r>
            <a:endParaRPr lang="en-GB" sz="2800"/>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23</a:t>
            </a:fld>
            <a:endParaRPr lang="en-US"/>
          </a:p>
        </p:txBody>
      </p:sp>
    </p:spTree>
    <p:extLst>
      <p:ext uri="{BB962C8B-B14F-4D97-AF65-F5344CB8AC3E}">
        <p14:creationId xmlns:p14="http://schemas.microsoft.com/office/powerpoint/2010/main" val="3840648088"/>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Humean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637219" y="1304765"/>
            <a:ext cx="7895221" cy="5275422"/>
          </a:xfrm>
        </p:spPr>
        <p:txBody>
          <a:bodyPr/>
          <a:lstStyle/>
          <a:p>
            <a:r>
              <a:rPr lang="en-US" sz="2700"/>
              <a:t>Impressions of </a:t>
            </a:r>
            <a:r>
              <a:rPr lang="en-US" sz="2700" i="1"/>
              <a:t>reflection</a:t>
            </a:r>
            <a:r>
              <a:rPr lang="en-US" sz="2700"/>
              <a:t> are “deriv’d in a great measure from our ideas”, particularly the ideas of pleasure or pain that arise when we feel e.g. “heat or cold, thirst or hunger” (</a:t>
            </a:r>
            <a:r>
              <a:rPr lang="en-US" sz="2700" i="1"/>
              <a:t>T</a:t>
            </a:r>
            <a:r>
              <a:rPr lang="en-US" sz="2700"/>
              <a:t> 1.1.2.1).</a:t>
            </a:r>
            <a:endParaRPr lang="en-US" sz="2700" i="1"/>
          </a:p>
          <a:p>
            <a:pPr>
              <a:spcBef>
                <a:spcPts val="1800"/>
              </a:spcBef>
            </a:pPr>
            <a:r>
              <a:rPr lang="en-GB" sz="2700" i="1" u="sng"/>
              <a:t>Thinking</a:t>
            </a:r>
            <a:r>
              <a:rPr lang="en-GB" sz="2700"/>
              <a:t> or </a:t>
            </a:r>
            <a:r>
              <a:rPr lang="en-GB" sz="2700" i="1" u="sng"/>
              <a:t>reflecting</a:t>
            </a:r>
            <a:r>
              <a:rPr lang="en-GB" sz="2700"/>
              <a:t> about pleasures and pains gives rise to “desire and aversion, hope and fear, which may properly be call’d impressions of reflection because deriv’d from it”.  Hume also calls these </a:t>
            </a:r>
            <a:r>
              <a:rPr lang="en-GB" sz="2700" i="1"/>
              <a:t>secondary</a:t>
            </a:r>
            <a:r>
              <a:rPr lang="en-GB" sz="2700"/>
              <a:t> impressions (</a:t>
            </a:r>
            <a:r>
              <a:rPr lang="en-GB" sz="2700" i="1"/>
              <a:t>T</a:t>
            </a:r>
            <a:r>
              <a:rPr lang="en-GB" sz="2700"/>
              <a:t> 2.1.1.1-2).  At </a:t>
            </a:r>
            <a:r>
              <a:rPr lang="en-GB" sz="2700" i="1"/>
              <a:t>T</a:t>
            </a:r>
            <a:r>
              <a:rPr lang="en-GB" sz="2700"/>
              <a:t> 1.1.6.1 Hume says that impressions of reflection are either </a:t>
            </a:r>
            <a:r>
              <a:rPr lang="en-GB" sz="2700" i="1"/>
              <a:t>passions</a:t>
            </a:r>
            <a:r>
              <a:rPr lang="en-GB" sz="2700"/>
              <a:t> (e.g. the desire for something) or </a:t>
            </a:r>
            <a:r>
              <a:rPr lang="en-GB" sz="2700" i="1"/>
              <a:t>emotions </a:t>
            </a:r>
            <a:r>
              <a:rPr lang="en-GB" sz="2700"/>
              <a:t>(e.g. happiness).</a:t>
            </a:r>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24</a:t>
            </a:fld>
            <a:endParaRPr lang="en-US"/>
          </a:p>
        </p:txBody>
      </p:sp>
    </p:spTree>
    <p:extLst>
      <p:ext uri="{BB962C8B-B14F-4D97-AF65-F5344CB8AC3E}">
        <p14:creationId xmlns:p14="http://schemas.microsoft.com/office/powerpoint/2010/main" val="3508377255"/>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7813"/>
            <a:ext cx="8784976" cy="702915"/>
          </a:xfrm>
        </p:spPr>
        <p:txBody>
          <a:bodyPr/>
          <a:lstStyle/>
          <a:p>
            <a:r>
              <a:rPr lang="en-GB" sz="4200" dirty="0"/>
              <a:t>“Reflection”: A Contrast with Locke</a:t>
            </a:r>
          </a:p>
        </p:txBody>
      </p:sp>
      <p:sp>
        <p:nvSpPr>
          <p:cNvPr id="3" name="Content Placeholder 2"/>
          <p:cNvSpPr>
            <a:spLocks noGrp="1"/>
          </p:cNvSpPr>
          <p:nvPr>
            <p:ph idx="1"/>
          </p:nvPr>
        </p:nvSpPr>
        <p:spPr>
          <a:xfrm>
            <a:off x="626876" y="1160748"/>
            <a:ext cx="8229600" cy="5508612"/>
          </a:xfrm>
        </p:spPr>
        <p:txBody>
          <a:bodyPr/>
          <a:lstStyle/>
          <a:p>
            <a:r>
              <a:rPr lang="en-GB" sz="2800" dirty="0"/>
              <a:t>When Locke discussed ideas of </a:t>
            </a:r>
            <a:r>
              <a:rPr lang="en-GB" sz="2800" i="1"/>
              <a:t>reflection</a:t>
            </a:r>
            <a:r>
              <a:rPr lang="en-GB" sz="2800"/>
              <a:t>, </a:t>
            </a:r>
            <a:r>
              <a:rPr lang="en-GB" sz="2800" dirty="0"/>
              <a:t>his focus </a:t>
            </a:r>
            <a:r>
              <a:rPr lang="en-GB" sz="2800"/>
              <a:t>was very different from Hume’s:</a:t>
            </a:r>
            <a:endParaRPr lang="en-GB" sz="2800" dirty="0"/>
          </a:p>
          <a:p>
            <a:pPr lvl="1">
              <a:spcBef>
                <a:spcPts val="1200"/>
              </a:spcBef>
              <a:buNone/>
            </a:pPr>
            <a:r>
              <a:rPr lang="en-GB" sz="2600" dirty="0"/>
              <a:t>	</a:t>
            </a:r>
            <a:r>
              <a:rPr lang="en-GB" sz="2500" dirty="0"/>
              <a:t>“By </a:t>
            </a:r>
            <a:r>
              <a:rPr lang="en-GB" sz="2500" i="1" dirty="0"/>
              <a:t>REFLECTION</a:t>
            </a:r>
            <a:r>
              <a:rPr lang="en-GB" sz="2500" dirty="0"/>
              <a:t> ... I ... Mean, that notice which the Mind takes of its own Operations, ... by reason whereof, there come to be </a:t>
            </a:r>
            <a:r>
              <a:rPr lang="en-GB" sz="2500" i="1" dirty="0"/>
              <a:t>Ideas</a:t>
            </a:r>
            <a:r>
              <a:rPr lang="en-GB" sz="2500" dirty="0"/>
              <a:t> of these Operations in the Understanding.”</a:t>
            </a:r>
          </a:p>
          <a:p>
            <a:pPr lvl="1">
              <a:spcBef>
                <a:spcPts val="1200"/>
              </a:spcBef>
              <a:buNone/>
            </a:pPr>
            <a:r>
              <a:rPr lang="en-GB" sz="2500" dirty="0"/>
              <a:t>	“... such are, </a:t>
            </a:r>
            <a:r>
              <a:rPr lang="en-GB" sz="2500" i="1" dirty="0"/>
              <a:t>Perception</a:t>
            </a:r>
            <a:r>
              <a:rPr lang="en-GB" sz="2500" dirty="0"/>
              <a:t>, </a:t>
            </a:r>
            <a:r>
              <a:rPr lang="en-GB" sz="2500" i="1" dirty="0"/>
              <a:t>Thinking</a:t>
            </a:r>
            <a:r>
              <a:rPr lang="en-GB" sz="2500" dirty="0"/>
              <a:t>, </a:t>
            </a:r>
            <a:r>
              <a:rPr lang="en-GB" sz="2500" i="1" dirty="0"/>
              <a:t>Doubting</a:t>
            </a:r>
            <a:r>
              <a:rPr lang="en-GB" sz="2500" dirty="0"/>
              <a:t>, </a:t>
            </a:r>
            <a:r>
              <a:rPr lang="en-GB" sz="2500" i="1" dirty="0"/>
              <a:t>Believing</a:t>
            </a:r>
            <a:r>
              <a:rPr lang="en-GB" sz="2500" dirty="0"/>
              <a:t>, </a:t>
            </a:r>
            <a:r>
              <a:rPr lang="en-GB" sz="2500" i="1" dirty="0"/>
              <a:t>Reasoning</a:t>
            </a:r>
            <a:r>
              <a:rPr lang="en-GB" sz="2500" dirty="0"/>
              <a:t>, </a:t>
            </a:r>
            <a:r>
              <a:rPr lang="en-GB" sz="2500" i="1" dirty="0"/>
              <a:t>Knowing</a:t>
            </a:r>
            <a:r>
              <a:rPr lang="en-GB" sz="2500" dirty="0"/>
              <a:t>, </a:t>
            </a:r>
            <a:r>
              <a:rPr lang="en-GB" sz="2500" i="1" dirty="0"/>
              <a:t>Willing</a:t>
            </a:r>
            <a:r>
              <a:rPr lang="en-GB" sz="2500" dirty="0"/>
              <a:t>, and all the different </a:t>
            </a:r>
            <a:r>
              <a:rPr lang="en-GB" sz="2500" dirty="0" err="1"/>
              <a:t>actings</a:t>
            </a:r>
            <a:r>
              <a:rPr lang="en-GB" sz="2500"/>
              <a:t> of </a:t>
            </a:r>
            <a:r>
              <a:rPr lang="en-GB" sz="2500" dirty="0"/>
              <a:t>our own Minds;”  (II </a:t>
            </a:r>
            <a:r>
              <a:rPr lang="en-GB" sz="2500" dirty="0" err="1"/>
              <a:t>i</a:t>
            </a:r>
            <a:r>
              <a:rPr lang="en-GB" sz="2500" dirty="0"/>
              <a:t> 4)</a:t>
            </a:r>
          </a:p>
          <a:p>
            <a:pPr>
              <a:spcBef>
                <a:spcPts val="1800"/>
              </a:spcBef>
            </a:pPr>
            <a:r>
              <a:rPr lang="en-GB" sz="2800" dirty="0"/>
              <a:t>Locke seems to </a:t>
            </a:r>
            <a:r>
              <a:rPr lang="en-GB" sz="2800"/>
              <a:t>overlook </a:t>
            </a:r>
            <a:r>
              <a:rPr lang="en-GB" sz="2800" i="1"/>
              <a:t>passions</a:t>
            </a:r>
            <a:r>
              <a:rPr lang="en-GB" sz="2800"/>
              <a:t> and </a:t>
            </a:r>
            <a:r>
              <a:rPr lang="en-GB" sz="2800" i="1"/>
              <a:t>emotions</a:t>
            </a:r>
            <a:r>
              <a:rPr lang="en-GB" sz="2800"/>
              <a:t>; </a:t>
            </a:r>
            <a:r>
              <a:rPr lang="en-GB" sz="2800" dirty="0"/>
              <a:t>Hume </a:t>
            </a:r>
            <a:r>
              <a:rPr lang="en-GB" sz="2800"/>
              <a:t>is much more </a:t>
            </a:r>
            <a:r>
              <a:rPr lang="en-GB" sz="2800" dirty="0"/>
              <a:t>interested in these, but seems to overlook </a:t>
            </a:r>
            <a:r>
              <a:rPr lang="en-GB" sz="2800" i="1" dirty="0"/>
              <a:t>mental operations</a:t>
            </a:r>
            <a:r>
              <a:rPr lang="en-GB" sz="28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25</a:t>
            </a:fld>
            <a:endParaRPr lang="en-US"/>
          </a:p>
        </p:txBody>
      </p:sp>
    </p:spTree>
    <p:extLst>
      <p:ext uri="{BB962C8B-B14F-4D97-AF65-F5344CB8AC3E}">
        <p14:creationId xmlns:p14="http://schemas.microsoft.com/office/powerpoint/2010/main" val="2852227915"/>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1(b)</a:t>
            </a:r>
            <a:br>
              <a:rPr lang="en-GB"/>
            </a:br>
            <a:br>
              <a:rPr lang="en-GB"/>
            </a:br>
            <a:r>
              <a:rPr lang="en-GB" sz="4400"/>
              <a:t>Hume’s Copy Principle and the Simple/Complex Distinction</a:t>
            </a:r>
            <a:endParaRPr lang="en-US" sz="4400"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45239055"/>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p:txBody>
          <a:bodyPr/>
          <a:lstStyle/>
          <a:p>
            <a:r>
              <a:rPr lang="en-US" sz="4000"/>
              <a:t>Hume’s Conceptual Empiricism:</a:t>
            </a:r>
            <a:br>
              <a:rPr lang="en-US" sz="4000"/>
            </a:br>
            <a:r>
              <a:rPr lang="en-US" sz="4000"/>
              <a:t>A First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539552" y="1988840"/>
            <a:ext cx="8136904" cy="4644516"/>
          </a:xfrm>
        </p:spPr>
        <p:txBody>
          <a:bodyPr/>
          <a:lstStyle/>
          <a:p>
            <a:r>
              <a:rPr lang="en-US" sz="2800"/>
              <a:t>To a first approximation, Hume’s conceptual empiricism is the claim </a:t>
            </a:r>
            <a:r>
              <a:rPr lang="en-US" sz="2800" i="1">
                <a:solidFill>
                  <a:srgbClr val="FF7C80"/>
                </a:solidFill>
              </a:rPr>
              <a:t>that all of our ideas</a:t>
            </a:r>
            <a:r>
              <a:rPr lang="en-US" sz="2800">
                <a:solidFill>
                  <a:srgbClr val="FF7C80"/>
                </a:solidFill>
              </a:rPr>
              <a:t> </a:t>
            </a:r>
            <a:r>
              <a:rPr lang="en-US" sz="2800"/>
              <a:t>(i.e. thoughts)</a:t>
            </a:r>
            <a:r>
              <a:rPr lang="en-US" sz="2800" i="1"/>
              <a:t> </a:t>
            </a:r>
            <a:r>
              <a:rPr lang="en-US" sz="2800" i="1">
                <a:solidFill>
                  <a:srgbClr val="FF7C80"/>
                </a:solidFill>
              </a:rPr>
              <a:t>are derived from impressions</a:t>
            </a:r>
            <a:r>
              <a:rPr lang="en-US" sz="2800">
                <a:solidFill>
                  <a:srgbClr val="FF7C80"/>
                </a:solidFill>
              </a:rPr>
              <a:t> </a:t>
            </a:r>
            <a:r>
              <a:rPr lang="en-US" sz="2800"/>
              <a:t>(i.e. sensations or feelings).</a:t>
            </a:r>
          </a:p>
          <a:p>
            <a:pPr>
              <a:spcBef>
                <a:spcPts val="1800"/>
              </a:spcBef>
            </a:pPr>
            <a:r>
              <a:rPr lang="en-US" sz="2800"/>
              <a:t>But Hume takes conceptual empiricism more strictly than Locke, insisting (again to a first approximation) </a:t>
            </a:r>
            <a:r>
              <a:rPr lang="en-US" sz="2800" i="1">
                <a:solidFill>
                  <a:srgbClr val="FF7C80"/>
                </a:solidFill>
              </a:rPr>
              <a:t>that all of our ideas are </a:t>
            </a:r>
            <a:r>
              <a:rPr lang="en-US" sz="2800" i="1" u="sng">
                <a:solidFill>
                  <a:srgbClr val="FF7C80"/>
                </a:solidFill>
              </a:rPr>
              <a:t>copies</a:t>
            </a:r>
            <a:r>
              <a:rPr lang="en-US" sz="2800" i="1">
                <a:solidFill>
                  <a:srgbClr val="FF7C80"/>
                </a:solidFill>
              </a:rPr>
              <a:t> of impressions, which almost exactly resemble the corresponding impressions</a:t>
            </a:r>
            <a:r>
              <a:rPr lang="en-US" sz="2800"/>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27</a:t>
            </a:fld>
            <a:endParaRPr lang="en-US"/>
          </a:p>
        </p:txBody>
      </p:sp>
    </p:spTree>
    <p:extLst>
      <p:ext uri="{BB962C8B-B14F-4D97-AF65-F5344CB8AC3E}">
        <p14:creationId xmlns:p14="http://schemas.microsoft.com/office/powerpoint/2010/main" val="178780952"/>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a:xfrm>
            <a:off x="457200" y="188641"/>
            <a:ext cx="8229600" cy="1116124"/>
          </a:xfrm>
        </p:spPr>
        <p:txBody>
          <a:bodyPr/>
          <a:lstStyle/>
          <a:p>
            <a:r>
              <a:rPr lang="en-US" sz="4000"/>
              <a:t>Conceptual Empiricism:</a:t>
            </a:r>
            <a:br>
              <a:rPr lang="en-US" sz="4000"/>
            </a:br>
            <a:r>
              <a:rPr lang="en-US" sz="4000"/>
              <a:t>Refining the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395536" y="1736812"/>
            <a:ext cx="8532948" cy="4788532"/>
          </a:xfrm>
        </p:spPr>
        <p:txBody>
          <a:bodyPr/>
          <a:lstStyle/>
          <a:p>
            <a:r>
              <a:rPr lang="en-US" sz="2800"/>
              <a:t>Obviously, some of our ideas (e.g. of a unicorn) are not copies of any single impression.</a:t>
            </a:r>
          </a:p>
          <a:p>
            <a:pPr>
              <a:spcBef>
                <a:spcPts val="1200"/>
              </a:spcBef>
            </a:pPr>
            <a:r>
              <a:rPr lang="en-US" sz="2800"/>
              <a:t>Hume acknowledges this, but wants to insist that all of the </a:t>
            </a:r>
            <a:r>
              <a:rPr lang="en-US" sz="2800" i="1"/>
              <a:t>content</a:t>
            </a:r>
            <a:r>
              <a:rPr lang="en-US" sz="2800"/>
              <a:t> of our ideas is copied from impressions – we might say that ideas are entirely composed of </a:t>
            </a:r>
            <a:r>
              <a:rPr lang="en-US" sz="2800" i="1"/>
              <a:t>impression-copied content</a:t>
            </a:r>
            <a:r>
              <a:rPr lang="en-US" sz="2800"/>
              <a:t>.</a:t>
            </a:r>
          </a:p>
          <a:p>
            <a:pPr>
              <a:spcBef>
                <a:spcPts val="1200"/>
              </a:spcBef>
            </a:pPr>
            <a:r>
              <a:rPr lang="en-US" sz="2800"/>
              <a:t>His way of dealing with this is to draw a distinction between </a:t>
            </a:r>
            <a:r>
              <a:rPr lang="en-US" sz="2800" i="1"/>
              <a:t>simple ideas</a:t>
            </a:r>
            <a:r>
              <a:rPr lang="en-US" sz="2800"/>
              <a:t> (which are directly copied from simple impressions) and </a:t>
            </a:r>
            <a:r>
              <a:rPr lang="en-US" sz="2800" i="1"/>
              <a:t>complex ideas</a:t>
            </a:r>
            <a:r>
              <a:rPr lang="en-US" sz="2800"/>
              <a:t> (which may be constructed from simple ideas</a:t>
            </a:r>
            <a:r>
              <a:rPr lang="en-US" sz="2800" i="1"/>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28</a:t>
            </a:fld>
            <a:endParaRPr lang="en-US"/>
          </a:p>
        </p:txBody>
      </p:sp>
    </p:spTree>
    <p:extLst>
      <p:ext uri="{BB962C8B-B14F-4D97-AF65-F5344CB8AC3E}">
        <p14:creationId xmlns:p14="http://schemas.microsoft.com/office/powerpoint/2010/main" val="672322988"/>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90C1DB-6915-4BFD-99E0-DEFE633FCE4B}" type="slidenum">
              <a:rPr lang="en-US"/>
              <a:pPr/>
              <a:t>29</a:t>
            </a:fld>
            <a:endParaRPr lang="en-US"/>
          </a:p>
        </p:txBody>
      </p:sp>
      <p:sp>
        <p:nvSpPr>
          <p:cNvPr id="856066" name="Rectangle 2"/>
          <p:cNvSpPr>
            <a:spLocks noGrp="1" noChangeArrowheads="1"/>
          </p:cNvSpPr>
          <p:nvPr>
            <p:ph type="title"/>
          </p:nvPr>
        </p:nvSpPr>
        <p:spPr>
          <a:xfrm>
            <a:off x="457200" y="152636"/>
            <a:ext cx="8229600" cy="702915"/>
          </a:xfrm>
        </p:spPr>
        <p:txBody>
          <a:bodyPr/>
          <a:lstStyle/>
          <a:p>
            <a:r>
              <a:rPr lang="en-GB" dirty="0"/>
              <a:t>Simple and Complex Ideas</a:t>
            </a:r>
          </a:p>
        </p:txBody>
      </p:sp>
      <p:sp>
        <p:nvSpPr>
          <p:cNvPr id="856067" name="Rectangle 3"/>
          <p:cNvSpPr>
            <a:spLocks noGrp="1" noChangeArrowheads="1"/>
          </p:cNvSpPr>
          <p:nvPr>
            <p:ph type="body" idx="1"/>
          </p:nvPr>
        </p:nvSpPr>
        <p:spPr>
          <a:xfrm>
            <a:off x="359532" y="1088741"/>
            <a:ext cx="8481628" cy="5677184"/>
          </a:xfrm>
        </p:spPr>
        <p:txBody>
          <a:bodyPr/>
          <a:lstStyle/>
          <a:p>
            <a:r>
              <a:rPr lang="en-GB" sz="3000" dirty="0"/>
              <a:t>At </a:t>
            </a:r>
            <a:r>
              <a:rPr lang="en-GB" sz="3000" i="1" dirty="0"/>
              <a:t>Treatise</a:t>
            </a:r>
            <a:r>
              <a:rPr lang="en-GB" sz="3000" dirty="0"/>
              <a:t> 1.1.1.2, Hume divides all ideas and impressions into </a:t>
            </a:r>
            <a:r>
              <a:rPr lang="en-GB" sz="3000" i="1" u="sng" dirty="0"/>
              <a:t>simple</a:t>
            </a:r>
            <a:r>
              <a:rPr lang="en-GB" sz="3000" dirty="0"/>
              <a:t> and </a:t>
            </a:r>
            <a:r>
              <a:rPr lang="en-GB" sz="3000" i="1" u="sng" dirty="0"/>
              <a:t>complex</a:t>
            </a:r>
            <a:r>
              <a:rPr lang="en-GB" sz="3000" dirty="0"/>
              <a:t>:</a:t>
            </a:r>
          </a:p>
          <a:p>
            <a:pPr lvl="1">
              <a:spcBef>
                <a:spcPts val="1800"/>
              </a:spcBef>
              <a:buFontTx/>
              <a:buNone/>
            </a:pPr>
            <a:r>
              <a:rPr lang="en-GB" sz="2700" dirty="0"/>
              <a:t>	“Simple perceptions or impressions and ideas are such as admit of no distinction nor separation.  The complex are the contrary to these, and may be distinguished into parts.”</a:t>
            </a:r>
          </a:p>
          <a:p>
            <a:pPr lvl="1">
              <a:spcBef>
                <a:spcPts val="1800"/>
              </a:spcBef>
            </a:pPr>
            <a:r>
              <a:rPr lang="en-GB" sz="2600"/>
              <a:t>Hume writes as though this distinction is really straightforward, but it isn’t!  Take, for example, the idea of a red circle: that seems to be a complex idea, but what exactly are the parts, and how many (maybe two: the red colour, and the circular shape, or maybe the size also)?</a:t>
            </a:r>
            <a:endParaRPr lang="en-GB" sz="2600" dirty="0"/>
          </a:p>
        </p:txBody>
      </p:sp>
    </p:spTree>
    <p:extLst>
      <p:ext uri="{BB962C8B-B14F-4D97-AF65-F5344CB8AC3E}">
        <p14:creationId xmlns:p14="http://schemas.microsoft.com/office/powerpoint/2010/main" val="2712668355"/>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8840B-C2AB-6CBA-898F-770BF1DD30A6}"/>
            </a:ext>
          </a:extLst>
        </p:cNvPr>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072AB755-1897-AE2C-F8CB-06AD8713534C}"/>
              </a:ext>
            </a:extLst>
          </p:cNvPr>
          <p:cNvSpPr>
            <a:spLocks noGrp="1"/>
          </p:cNvSpPr>
          <p:nvPr>
            <p:ph type="sldNum" sz="quarter" idx="10"/>
          </p:nvPr>
        </p:nvSpPr>
        <p:spPr/>
        <p:txBody>
          <a:bodyPr/>
          <a:lstStyle/>
          <a:p>
            <a:pPr>
              <a:defRPr/>
            </a:pPr>
            <a:fld id="{79DAD66A-3848-4BC8-A216-F025EE6355AF}" type="slidenum">
              <a:rPr lang="en-US"/>
              <a:pPr>
                <a:defRPr/>
              </a:pPr>
              <a:t>3</a:t>
            </a:fld>
            <a:endParaRPr lang="en-US"/>
          </a:p>
        </p:txBody>
      </p:sp>
      <p:sp>
        <p:nvSpPr>
          <p:cNvPr id="407554" name="Rectangle 2">
            <a:extLst>
              <a:ext uri="{FF2B5EF4-FFF2-40B4-BE49-F238E27FC236}">
                <a16:creationId xmlns:a16="http://schemas.microsoft.com/office/drawing/2014/main" id="{7DD2166C-C39F-7F97-7752-7C59B5AE4822}"/>
              </a:ext>
            </a:extLst>
          </p:cNvPr>
          <p:cNvSpPr>
            <a:spLocks noGrp="1" noChangeArrowheads="1"/>
          </p:cNvSpPr>
          <p:nvPr>
            <p:ph type="title"/>
          </p:nvPr>
        </p:nvSpPr>
        <p:spPr>
          <a:xfrm>
            <a:off x="457200" y="152636"/>
            <a:ext cx="8229600" cy="774923"/>
          </a:xfrm>
        </p:spPr>
        <p:txBody>
          <a:bodyPr/>
          <a:lstStyle/>
          <a:p>
            <a:pPr eaLnBrk="1" hangingPunct="1">
              <a:defRPr/>
            </a:pPr>
            <a:r>
              <a:rPr lang="en-GB"/>
              <a:t>The Scientific Revolution</a:t>
            </a:r>
            <a:endParaRPr lang="en-US" dirty="0"/>
          </a:p>
        </p:txBody>
      </p:sp>
      <p:sp>
        <p:nvSpPr>
          <p:cNvPr id="407555" name="Rectangle 3">
            <a:extLst>
              <a:ext uri="{FF2B5EF4-FFF2-40B4-BE49-F238E27FC236}">
                <a16:creationId xmlns:a16="http://schemas.microsoft.com/office/drawing/2014/main" id="{A38C51AC-21D8-1231-7D22-608679B9CC64}"/>
              </a:ext>
            </a:extLst>
          </p:cNvPr>
          <p:cNvSpPr>
            <a:spLocks noGrp="1" noChangeArrowheads="1"/>
          </p:cNvSpPr>
          <p:nvPr>
            <p:ph type="body" idx="1"/>
          </p:nvPr>
        </p:nvSpPr>
        <p:spPr>
          <a:xfrm>
            <a:off x="466849" y="1196752"/>
            <a:ext cx="8281615" cy="5508612"/>
          </a:xfrm>
        </p:spPr>
        <p:txBody>
          <a:bodyPr/>
          <a:lstStyle/>
          <a:p>
            <a:pPr eaLnBrk="1" hangingPunct="1">
              <a:defRPr/>
            </a:pPr>
            <a:r>
              <a:rPr lang="en-GB" sz="2600"/>
              <a:t>Before Galileo’s telescopic discoveries, the Earth was considered the centre of the universe, and Aristotle’s physics was founded on that assumption.</a:t>
            </a:r>
          </a:p>
          <a:p>
            <a:pPr eaLnBrk="1" hangingPunct="1">
              <a:spcBef>
                <a:spcPts val="1200"/>
              </a:spcBef>
              <a:defRPr/>
            </a:pPr>
            <a:r>
              <a:rPr lang="en-GB" sz="2600"/>
              <a:t>Aristotle (known as “the philosopher”), together with the Bible, had for centuries been accepted as the ultimate authorities about the world and humanity.</a:t>
            </a:r>
          </a:p>
          <a:p>
            <a:pPr eaLnBrk="1" hangingPunct="1">
              <a:spcBef>
                <a:spcPts val="1200"/>
              </a:spcBef>
              <a:defRPr/>
            </a:pPr>
            <a:r>
              <a:rPr lang="en-GB" sz="2600"/>
              <a:t>But the scientific discoveries of Galileo, Descartes, Kepler, Boyle and Newton seemed to reveal:</a:t>
            </a:r>
          </a:p>
          <a:p>
            <a:pPr lvl="1">
              <a:defRPr/>
            </a:pPr>
            <a:r>
              <a:rPr lang="en-GB" sz="2200"/>
              <a:t>A world which is strikingly different from how it superficially appears, contradicting the Aristotelian assumption that we can naturally perceive its ultimate “forms”, …</a:t>
            </a:r>
          </a:p>
          <a:p>
            <a:pPr lvl="1">
              <a:defRPr/>
            </a:pPr>
            <a:r>
              <a:rPr lang="en-GB" sz="2200"/>
              <a:t>Yet a world which nevertheless can potentially be well understood by pure reason and mathematical analysis.</a:t>
            </a:r>
          </a:p>
        </p:txBody>
      </p:sp>
    </p:spTree>
    <p:extLst>
      <p:ext uri="{BB962C8B-B14F-4D97-AF65-F5344CB8AC3E}">
        <p14:creationId xmlns:p14="http://schemas.microsoft.com/office/powerpoint/2010/main" val="578094333"/>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EAF-DBAB-4F31-B2C3-B2DB1E0EE4F2}"/>
              </a:ext>
            </a:extLst>
          </p:cNvPr>
          <p:cNvSpPr>
            <a:spLocks noGrp="1"/>
          </p:cNvSpPr>
          <p:nvPr>
            <p:ph type="title"/>
          </p:nvPr>
        </p:nvSpPr>
        <p:spPr>
          <a:xfrm>
            <a:off x="179512" y="152637"/>
            <a:ext cx="8748972" cy="792088"/>
          </a:xfrm>
        </p:spPr>
        <p:txBody>
          <a:bodyPr/>
          <a:lstStyle/>
          <a:p>
            <a:r>
              <a:rPr lang="en-US"/>
              <a:t>Spatial Ideas and Atomism</a:t>
            </a:r>
            <a:endParaRPr lang="en-GB"/>
          </a:p>
        </p:txBody>
      </p:sp>
      <p:sp>
        <p:nvSpPr>
          <p:cNvPr id="3" name="Content Placeholder 2">
            <a:extLst>
              <a:ext uri="{FF2B5EF4-FFF2-40B4-BE49-F238E27FC236}">
                <a16:creationId xmlns:a16="http://schemas.microsoft.com/office/drawing/2014/main" id="{978B53F0-7A33-40C8-9A30-17A8416755E3}"/>
              </a:ext>
            </a:extLst>
          </p:cNvPr>
          <p:cNvSpPr>
            <a:spLocks noGrp="1"/>
          </p:cNvSpPr>
          <p:nvPr>
            <p:ph idx="1"/>
          </p:nvPr>
        </p:nvSpPr>
        <p:spPr>
          <a:xfrm>
            <a:off x="359532" y="1232756"/>
            <a:ext cx="8496944" cy="5400600"/>
          </a:xfrm>
        </p:spPr>
        <p:txBody>
          <a:bodyPr/>
          <a:lstStyle/>
          <a:p>
            <a:r>
              <a:rPr lang="en-US" sz="2800"/>
              <a:t>At </a:t>
            </a:r>
            <a:r>
              <a:rPr lang="en-US" sz="2800" i="1"/>
              <a:t>Essay</a:t>
            </a:r>
            <a:r>
              <a:rPr lang="en-US" sz="2800"/>
              <a:t> II v 1 and II viii 9, Locke describes the ideas of </a:t>
            </a:r>
            <a:r>
              <a:rPr lang="en-US" sz="2800" i="1">
                <a:solidFill>
                  <a:srgbClr val="FF7C80"/>
                </a:solidFill>
              </a:rPr>
              <a:t>space</a:t>
            </a:r>
            <a:r>
              <a:rPr lang="en-US" sz="2800"/>
              <a:t>, </a:t>
            </a:r>
            <a:r>
              <a:rPr lang="en-US" sz="2800" i="1">
                <a:solidFill>
                  <a:srgbClr val="FF7C80"/>
                </a:solidFill>
              </a:rPr>
              <a:t>extension</a:t>
            </a:r>
            <a:r>
              <a:rPr lang="en-US" sz="2800"/>
              <a:t>, and </a:t>
            </a:r>
            <a:r>
              <a:rPr lang="en-US" sz="2800" i="1">
                <a:solidFill>
                  <a:srgbClr val="FF7C80"/>
                </a:solidFill>
              </a:rPr>
              <a:t>figure</a:t>
            </a:r>
            <a:r>
              <a:rPr lang="en-US" sz="2800"/>
              <a:t> (i.e. shape) as simple (though II xiii on “the simple modes of space” complicates the story a bit.)</a:t>
            </a:r>
          </a:p>
          <a:p>
            <a:pPr>
              <a:spcBef>
                <a:spcPts val="1800"/>
              </a:spcBef>
            </a:pPr>
            <a:r>
              <a:rPr lang="en-US" sz="2800"/>
              <a:t>Hume has a much stricter “atomist” view of spatial ideas, taking them to be formed of </a:t>
            </a:r>
            <a:r>
              <a:rPr lang="en-US" sz="2800" i="1">
                <a:solidFill>
                  <a:srgbClr val="FF7C80"/>
                </a:solidFill>
              </a:rPr>
              <a:t>minima</a:t>
            </a:r>
            <a:r>
              <a:rPr lang="en-US" sz="2800"/>
              <a:t>, in much the way that a computer image is formed of individual coloured pixels.  </a:t>
            </a:r>
            <a:r>
              <a:rPr lang="en-US" sz="2800" i="1"/>
              <a:t>T</a:t>
            </a:r>
            <a:r>
              <a:rPr lang="en-US" sz="2800"/>
              <a:t> 1.2.1.4 describes how an ink spot can yield a minimal impression.</a:t>
            </a:r>
          </a:p>
          <a:p>
            <a:pPr lvl="1">
              <a:spcBef>
                <a:spcPts val="1800"/>
              </a:spcBef>
            </a:pPr>
            <a:r>
              <a:rPr lang="en-US" sz="2600" i="1"/>
              <a:t>Extension</a:t>
            </a:r>
            <a:r>
              <a:rPr lang="en-US" sz="2600"/>
              <a:t> and </a:t>
            </a:r>
            <a:r>
              <a:rPr lang="en-US" sz="2600" i="1"/>
              <a:t>figure</a:t>
            </a:r>
            <a:r>
              <a:rPr lang="en-US" sz="2600"/>
              <a:t> arise only when we have </a:t>
            </a:r>
            <a:r>
              <a:rPr lang="en-US" sz="2600" i="1"/>
              <a:t>multiple </a:t>
            </a:r>
            <a:r>
              <a:rPr lang="en-US" sz="2600"/>
              <a:t>minima, hence complexity (e.g. </a:t>
            </a:r>
            <a:r>
              <a:rPr lang="en-US" sz="2600" i="1"/>
              <a:t>T</a:t>
            </a:r>
            <a:r>
              <a:rPr lang="en-US" sz="2600"/>
              <a:t> 1.2.3.15).</a:t>
            </a:r>
            <a:endParaRPr lang="en-GB" sz="2600"/>
          </a:p>
        </p:txBody>
      </p:sp>
      <p:sp>
        <p:nvSpPr>
          <p:cNvPr id="4" name="Slide Number Placeholder 3">
            <a:extLst>
              <a:ext uri="{FF2B5EF4-FFF2-40B4-BE49-F238E27FC236}">
                <a16:creationId xmlns:a16="http://schemas.microsoft.com/office/drawing/2014/main" id="{70C5DE63-46E2-4E93-A919-01A32C7DCE05}"/>
              </a:ext>
            </a:extLst>
          </p:cNvPr>
          <p:cNvSpPr>
            <a:spLocks noGrp="1"/>
          </p:cNvSpPr>
          <p:nvPr>
            <p:ph type="sldNum" sz="quarter" idx="10"/>
          </p:nvPr>
        </p:nvSpPr>
        <p:spPr/>
        <p:txBody>
          <a:bodyPr/>
          <a:lstStyle/>
          <a:p>
            <a:fld id="{FFD1EE05-59BE-439B-B8B7-F61DC751609B}" type="slidenum">
              <a:rPr lang="en-US" smtClean="0"/>
              <a:pPr/>
              <a:t>30</a:t>
            </a:fld>
            <a:endParaRPr lang="en-US"/>
          </a:p>
        </p:txBody>
      </p:sp>
    </p:spTree>
    <p:extLst>
      <p:ext uri="{BB962C8B-B14F-4D97-AF65-F5344CB8AC3E}">
        <p14:creationId xmlns:p14="http://schemas.microsoft.com/office/powerpoint/2010/main" val="1450172663"/>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AAE3655-F4DE-404D-A500-703CDEE362A0}" type="slidenum">
              <a:rPr lang="en-US"/>
              <a:pPr/>
              <a:t>31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8A13435-DB37-4B4B-9703-9FBAF79F6419}" type="slidenum">
              <a:rPr lang="en-US" sz="1600">
                <a:effectLst>
                  <a:outerShdw blurRad="38100" dist="38100" dir="2700000" algn="tl">
                    <a:srgbClr val="000000"/>
                  </a:outerShdw>
                </a:effectLst>
                <a:ea typeface="ＭＳ Ｐゴシック" charset="-128"/>
              </a:rPr>
              <a:pPr eaLnBrk="1" hangingPunct="1"/>
              <a:t>31</a:t>
            </a:fld>
            <a:endParaRPr lang="en-US" sz="1600">
              <a:effectLst>
                <a:outerShdw blurRad="38100" dist="38100" dir="2700000" algn="tl">
                  <a:srgbClr val="000000"/>
                </a:outerShdw>
              </a:effectLst>
              <a:ea typeface="ＭＳ Ｐゴシック" charset="-128"/>
            </a:endParaRPr>
          </a:p>
        </p:txBody>
      </p:sp>
      <p:sp>
        <p:nvSpPr>
          <p:cNvPr id="768002" name="Rectangle 2"/>
          <p:cNvSpPr>
            <a:spLocks noGrp="1" noChangeArrowheads="1"/>
          </p:cNvSpPr>
          <p:nvPr>
            <p:ph type="title" idx="4294967295"/>
          </p:nvPr>
        </p:nvSpPr>
        <p:spPr>
          <a:xfrm>
            <a:off x="457200" y="224644"/>
            <a:ext cx="8229600" cy="774923"/>
          </a:xfrm>
        </p:spPr>
        <p:txBody>
          <a:bodyPr/>
          <a:lstStyle/>
          <a:p>
            <a:r>
              <a:rPr lang="en-GB" dirty="0"/>
              <a:t>Hume’s Copy Principle</a:t>
            </a:r>
          </a:p>
        </p:txBody>
      </p:sp>
      <p:sp>
        <p:nvSpPr>
          <p:cNvPr id="768003" name="Rectangle 3"/>
          <p:cNvSpPr>
            <a:spLocks noGrp="1" noChangeArrowheads="1"/>
          </p:cNvSpPr>
          <p:nvPr>
            <p:ph type="body" idx="4294967295"/>
          </p:nvPr>
        </p:nvSpPr>
        <p:spPr>
          <a:xfrm>
            <a:off x="457200" y="1232756"/>
            <a:ext cx="8362950" cy="5328592"/>
          </a:xfrm>
        </p:spPr>
        <p:txBody>
          <a:bodyPr/>
          <a:lstStyle/>
          <a:p>
            <a:r>
              <a:rPr lang="en-GB" sz="3000" dirty="0"/>
              <a:t>Hume’s </a:t>
            </a:r>
            <a:r>
              <a:rPr lang="en-GB" sz="3000" i="1" dirty="0"/>
              <a:t>concept-empiricism</a:t>
            </a:r>
            <a:r>
              <a:rPr lang="en-GB" sz="3000" dirty="0"/>
              <a:t> is expressed in his “first principle” (</a:t>
            </a:r>
            <a:r>
              <a:rPr lang="en-GB" sz="3000" i="1" dirty="0"/>
              <a:t>T</a:t>
            </a:r>
            <a:r>
              <a:rPr lang="en-GB" sz="3000" dirty="0"/>
              <a:t> 1.1.1.12) which is now commonly known as his </a:t>
            </a:r>
            <a:r>
              <a:rPr lang="en-GB" sz="3000" i="1" dirty="0">
                <a:solidFill>
                  <a:srgbClr val="FF7C80"/>
                </a:solidFill>
              </a:rPr>
              <a:t>Copy Principle</a:t>
            </a:r>
            <a:r>
              <a:rPr lang="en-GB" sz="3000" dirty="0"/>
              <a:t>:</a:t>
            </a:r>
          </a:p>
          <a:p>
            <a:pPr lvl="1">
              <a:spcBef>
                <a:spcPts val="900"/>
              </a:spcBef>
              <a:buFontTx/>
              <a:buNone/>
            </a:pPr>
            <a:r>
              <a:rPr lang="en-GB" dirty="0"/>
              <a:t>	</a:t>
            </a:r>
            <a:r>
              <a:rPr lang="en-GB" sz="2600" dirty="0"/>
              <a:t>“</a:t>
            </a:r>
            <a:r>
              <a:rPr lang="en-GB" sz="2600" i="1" dirty="0"/>
              <a:t>that all our simple ideas [i.e. thoughts] in their first appearance are </a:t>
            </a:r>
            <a:r>
              <a:rPr lang="en-GB" sz="2600" i="1" dirty="0" err="1"/>
              <a:t>deriv’d</a:t>
            </a:r>
            <a:r>
              <a:rPr lang="en-GB" sz="2600" i="1" dirty="0"/>
              <a:t> from simple impressions [i.e. sensations or feelings], which are correspondent to them, and which they exactly represent</a:t>
            </a:r>
            <a:r>
              <a:rPr lang="en-GB" sz="2600" dirty="0"/>
              <a:t>.”  (</a:t>
            </a:r>
            <a:r>
              <a:rPr lang="en-GB" sz="2600" i="1" dirty="0"/>
              <a:t>T </a:t>
            </a:r>
            <a:r>
              <a:rPr lang="en-GB" sz="2600" dirty="0"/>
              <a:t>1.1.1.7)</a:t>
            </a:r>
          </a:p>
          <a:p>
            <a:pPr>
              <a:spcBef>
                <a:spcPts val="1800"/>
              </a:spcBef>
            </a:pPr>
            <a:r>
              <a:rPr lang="en-GB" sz="3000" dirty="0"/>
              <a:t>Hume sees this as a more precise formulation of Locke’s denial of innate ideas (</a:t>
            </a:r>
            <a:r>
              <a:rPr lang="en-GB" sz="3000"/>
              <a:t>as he makes </a:t>
            </a:r>
            <a:r>
              <a:rPr lang="en-GB" sz="3000" dirty="0"/>
              <a:t>explicit at </a:t>
            </a:r>
            <a:r>
              <a:rPr lang="en-GB" sz="3000" i="1" dirty="0"/>
              <a:t>Abstract</a:t>
            </a:r>
            <a:r>
              <a:rPr lang="en-GB" sz="3000" dirty="0"/>
              <a:t> 6 and </a:t>
            </a:r>
            <a:r>
              <a:rPr lang="en-GB" sz="3000" i="1" dirty="0"/>
              <a:t>E</a:t>
            </a:r>
            <a:r>
              <a:rPr lang="en-GB" sz="3000" dirty="0"/>
              <a:t> 2.9 n. 1).</a:t>
            </a:r>
          </a:p>
        </p:txBody>
      </p:sp>
    </p:spTree>
    <p:extLst>
      <p:ext uri="{BB962C8B-B14F-4D97-AF65-F5344CB8AC3E}">
        <p14:creationId xmlns:p14="http://schemas.microsoft.com/office/powerpoint/2010/main" val="83428913"/>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B3F40-3CBB-4772-8EBA-0A0C3086CBA9}" type="slidenum">
              <a:rPr lang="en-US"/>
              <a:pPr/>
              <a:t>32</a:t>
            </a:fld>
            <a:endParaRPr lang="en-US"/>
          </a:p>
        </p:txBody>
      </p:sp>
      <p:sp>
        <p:nvSpPr>
          <p:cNvPr id="769026" name="Rectangle 2"/>
          <p:cNvSpPr>
            <a:spLocks noGrp="1" noChangeArrowheads="1"/>
          </p:cNvSpPr>
          <p:nvPr>
            <p:ph type="title"/>
          </p:nvPr>
        </p:nvSpPr>
        <p:spPr>
          <a:xfrm>
            <a:off x="215516" y="116632"/>
            <a:ext cx="8676964" cy="864096"/>
          </a:xfrm>
        </p:spPr>
        <p:txBody>
          <a:bodyPr/>
          <a:lstStyle/>
          <a:p>
            <a:r>
              <a:rPr lang="en-GB" sz="4200" dirty="0" err="1"/>
              <a:t>Weaponising</a:t>
            </a:r>
            <a:r>
              <a:rPr lang="en-GB" sz="4200" dirty="0"/>
              <a:t> the Copy Principle?</a:t>
            </a:r>
          </a:p>
        </p:txBody>
      </p:sp>
      <p:sp>
        <p:nvSpPr>
          <p:cNvPr id="769027" name="Rectangle 3"/>
          <p:cNvSpPr>
            <a:spLocks noGrp="1" noChangeArrowheads="1"/>
          </p:cNvSpPr>
          <p:nvPr>
            <p:ph type="body" idx="1"/>
          </p:nvPr>
        </p:nvSpPr>
        <p:spPr>
          <a:xfrm>
            <a:off x="503548" y="1232756"/>
            <a:ext cx="8316924" cy="5256584"/>
          </a:xfrm>
        </p:spPr>
        <p:txBody>
          <a:bodyPr/>
          <a:lstStyle/>
          <a:p>
            <a:r>
              <a:rPr lang="en-GB" sz="3000" dirty="0"/>
              <a:t>The 1748 </a:t>
            </a:r>
            <a:r>
              <a:rPr lang="en-GB" sz="3000" i="1" dirty="0"/>
              <a:t>Enquiry</a:t>
            </a:r>
            <a:r>
              <a:rPr lang="en-GB" sz="3000" dirty="0"/>
              <a:t> boldly flourishes the Copy Principle as a weapon against bogus ideas:</a:t>
            </a:r>
          </a:p>
          <a:p>
            <a:pPr lvl="1">
              <a:spcBef>
                <a:spcPts val="1200"/>
              </a:spcBef>
              <a:buFontTx/>
              <a:buNone/>
            </a:pPr>
            <a:r>
              <a:rPr lang="en-GB" dirty="0"/>
              <a:t>	</a:t>
            </a:r>
            <a:r>
              <a:rPr lang="en-GB" sz="2600" dirty="0"/>
              <a:t>“When we entertain ... any suspicion, that a </a:t>
            </a:r>
            <a:r>
              <a:rPr lang="en-GB" sz="2600" dirty="0" err="1"/>
              <a:t>philo-sophical</a:t>
            </a:r>
            <a:r>
              <a:rPr lang="en-GB" sz="2600" dirty="0"/>
              <a:t> term is employed without any meaning or idea (as is but too frequent), we need but enquire, </a:t>
            </a:r>
            <a:r>
              <a:rPr lang="en-GB" sz="2600" i="1" dirty="0"/>
              <a:t>from what impression is that supposed idea derived?</a:t>
            </a:r>
            <a:r>
              <a:rPr lang="en-GB" sz="2600" dirty="0"/>
              <a:t>  And if it be impossible to assign any, this will serve to confirm our suspicion.”  (</a:t>
            </a:r>
            <a:r>
              <a:rPr lang="en-GB" sz="2600" i="1" dirty="0"/>
              <a:t>E</a:t>
            </a:r>
            <a:r>
              <a:rPr lang="en-GB" sz="2600" dirty="0"/>
              <a:t> 2.9)</a:t>
            </a:r>
          </a:p>
          <a:p>
            <a:pPr>
              <a:spcBef>
                <a:spcPts val="1800"/>
              </a:spcBef>
            </a:pPr>
            <a:r>
              <a:rPr lang="en-GB" sz="3000" dirty="0"/>
              <a:t>But in practice, Hume almost always uses it not to </a:t>
            </a:r>
            <a:r>
              <a:rPr lang="en-GB" sz="3000" i="1" dirty="0"/>
              <a:t>dismiss</a:t>
            </a:r>
            <a:r>
              <a:rPr lang="en-GB" sz="3000" dirty="0"/>
              <a:t> ideas but to </a:t>
            </a:r>
            <a:r>
              <a:rPr lang="en-GB" sz="3000" i="1" dirty="0"/>
              <a:t>clarify</a:t>
            </a:r>
            <a:r>
              <a:rPr lang="en-GB" sz="3000" dirty="0"/>
              <a:t> them, by tracing them to their impression-source.</a:t>
            </a:r>
          </a:p>
        </p:txBody>
      </p:sp>
    </p:spTree>
    <p:extLst>
      <p:ext uri="{BB962C8B-B14F-4D97-AF65-F5344CB8AC3E}">
        <p14:creationId xmlns:p14="http://schemas.microsoft.com/office/powerpoint/2010/main" val="2009059420"/>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33</a:t>
            </a:fld>
            <a:endParaRPr lang="en-US"/>
          </a:p>
        </p:txBody>
      </p:sp>
      <p:sp>
        <p:nvSpPr>
          <p:cNvPr id="770050" name="Rectangle 2"/>
          <p:cNvSpPr>
            <a:spLocks noGrp="1" noChangeArrowheads="1"/>
          </p:cNvSpPr>
          <p:nvPr>
            <p:ph type="title"/>
          </p:nvPr>
        </p:nvSpPr>
        <p:spPr>
          <a:xfrm>
            <a:off x="457200" y="224644"/>
            <a:ext cx="8229600" cy="1278979"/>
          </a:xfrm>
        </p:spPr>
        <p:txBody>
          <a:bodyPr/>
          <a:lstStyle/>
          <a:p>
            <a:r>
              <a:rPr lang="en-GB" sz="4000" dirty="0"/>
              <a:t>Hume’s First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529021" y="1736813"/>
            <a:ext cx="8039423" cy="4860838"/>
          </a:xfrm>
        </p:spPr>
        <p:txBody>
          <a:bodyPr/>
          <a:lstStyle/>
          <a:p>
            <a:r>
              <a:rPr lang="en-GB" sz="3000" dirty="0"/>
              <a:t>There seem to be no counterexamples:</a:t>
            </a:r>
          </a:p>
          <a:p>
            <a:pPr lvl="1">
              <a:buFontTx/>
              <a:buNone/>
            </a:pPr>
            <a:r>
              <a:rPr lang="en-GB" dirty="0"/>
              <a:t>	</a:t>
            </a:r>
            <a:r>
              <a:rPr lang="en-GB" sz="2600" dirty="0"/>
              <a:t>“After the most accurate examination, of which I am capable, I venture to affirm, that the rule here holds without any exception, and that every simple idea has a simple impression, which resembles it; and every simple impression a correspondent idea.”  (</a:t>
            </a:r>
            <a:r>
              <a:rPr lang="en-GB" sz="2600" i="1" dirty="0"/>
              <a:t>T</a:t>
            </a:r>
            <a:r>
              <a:rPr lang="en-GB" sz="2600" dirty="0"/>
              <a:t> 1.1.1.5)</a:t>
            </a:r>
          </a:p>
          <a:p>
            <a:pPr>
              <a:spcBef>
                <a:spcPts val="1800"/>
              </a:spcBef>
            </a:pPr>
            <a:r>
              <a:rPr lang="en-GB" sz="3000" dirty="0"/>
              <a:t>And since the impressions come before the ideas (</a:t>
            </a:r>
            <a:r>
              <a:rPr lang="en-GB" sz="3000" i="1" dirty="0"/>
              <a:t>T </a:t>
            </a:r>
            <a:r>
              <a:rPr lang="en-GB" sz="3000" dirty="0"/>
              <a:t>1.1.1.8), they must cause the ideas rather than vice-versa.</a:t>
            </a:r>
          </a:p>
        </p:txBody>
      </p:sp>
    </p:spTree>
    <p:extLst>
      <p:ext uri="{BB962C8B-B14F-4D97-AF65-F5344CB8AC3E}">
        <p14:creationId xmlns:p14="http://schemas.microsoft.com/office/powerpoint/2010/main" val="1195053070"/>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34</a:t>
            </a:fld>
            <a:endParaRPr lang="en-US"/>
          </a:p>
        </p:txBody>
      </p:sp>
      <p:sp>
        <p:nvSpPr>
          <p:cNvPr id="770050" name="Rectangle 2"/>
          <p:cNvSpPr>
            <a:spLocks noGrp="1" noChangeArrowheads="1"/>
          </p:cNvSpPr>
          <p:nvPr>
            <p:ph type="title"/>
          </p:nvPr>
        </p:nvSpPr>
        <p:spPr>
          <a:xfrm>
            <a:off x="457200" y="277812"/>
            <a:ext cx="8229600" cy="1278979"/>
          </a:xfrm>
        </p:spPr>
        <p:txBody>
          <a:bodyPr/>
          <a:lstStyle/>
          <a:p>
            <a:r>
              <a:rPr lang="en-GB" sz="4000" dirty="0"/>
              <a:t>Hume’s Second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493017" y="1844675"/>
            <a:ext cx="8399463" cy="4752975"/>
          </a:xfrm>
        </p:spPr>
        <p:txBody>
          <a:bodyPr/>
          <a:lstStyle/>
          <a:p>
            <a:r>
              <a:rPr lang="en-GB" sz="3000" dirty="0"/>
              <a:t>People who lack any particular sense modality always lack also the corresponding ideas:</a:t>
            </a:r>
          </a:p>
          <a:p>
            <a:pPr lvl="1">
              <a:spcBef>
                <a:spcPts val="1200"/>
              </a:spcBef>
              <a:buFontTx/>
              <a:buNone/>
            </a:pPr>
            <a:r>
              <a:rPr lang="en-GB" dirty="0"/>
              <a:t>	</a:t>
            </a:r>
            <a:r>
              <a:rPr lang="en-GB" sz="2700" dirty="0"/>
              <a:t>“wherever by any accident the faculties, which give rise to any impressions, are obstructed in their operations, as when one is born blind or deaf; not only the impressions are lost, but also their correspondent ideas; … likewise where they have never been put in action to produce a particular impression [such as] the taste of a pine-apple …”  (</a:t>
            </a:r>
            <a:r>
              <a:rPr lang="en-GB" sz="2700" i="1" dirty="0"/>
              <a:t>T</a:t>
            </a:r>
            <a:r>
              <a:rPr lang="en-GB" sz="2700" dirty="0"/>
              <a:t> 1.1.1.9)</a:t>
            </a:r>
          </a:p>
        </p:txBody>
      </p:sp>
    </p:spTree>
    <p:extLst>
      <p:ext uri="{BB962C8B-B14F-4D97-AF65-F5344CB8AC3E}">
        <p14:creationId xmlns:p14="http://schemas.microsoft.com/office/powerpoint/2010/main" val="3901001796"/>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1DA7C2-8306-488D-8BFF-7DB7F4D96A5E}" type="slidenum">
              <a:rPr lang="en-US"/>
              <a:pPr/>
              <a:t>35</a:t>
            </a:fld>
            <a:endParaRPr lang="en-US"/>
          </a:p>
        </p:txBody>
      </p:sp>
      <p:sp>
        <p:nvSpPr>
          <p:cNvPr id="773122" name="Rectangle 2"/>
          <p:cNvSpPr>
            <a:spLocks noGrp="1" noChangeArrowheads="1"/>
          </p:cNvSpPr>
          <p:nvPr>
            <p:ph type="title"/>
          </p:nvPr>
        </p:nvSpPr>
        <p:spPr>
          <a:xfrm>
            <a:off x="250825" y="277813"/>
            <a:ext cx="8642350" cy="918939"/>
          </a:xfrm>
        </p:spPr>
        <p:txBody>
          <a:bodyPr/>
          <a:lstStyle/>
          <a:p>
            <a:r>
              <a:rPr lang="en-GB" sz="4200" dirty="0"/>
              <a:t>Problems with Hume’s Arguments</a:t>
            </a:r>
          </a:p>
        </p:txBody>
      </p:sp>
      <p:sp>
        <p:nvSpPr>
          <p:cNvPr id="773123" name="Rectangle 3"/>
          <p:cNvSpPr>
            <a:spLocks noGrp="1" noChangeArrowheads="1"/>
          </p:cNvSpPr>
          <p:nvPr>
            <p:ph type="body" idx="1"/>
          </p:nvPr>
        </p:nvSpPr>
        <p:spPr>
          <a:xfrm>
            <a:off x="457200" y="1448780"/>
            <a:ext cx="8435975" cy="5004408"/>
          </a:xfrm>
        </p:spPr>
        <p:txBody>
          <a:bodyPr/>
          <a:lstStyle/>
          <a:p>
            <a:r>
              <a:rPr lang="en-GB" sz="3100" dirty="0"/>
              <a:t>Hume’s first argument doesn’t seem to fit very well with his use of the Copy Principle against opponents:</a:t>
            </a:r>
          </a:p>
          <a:p>
            <a:pPr lvl="1">
              <a:spcBef>
                <a:spcPts val="1800"/>
              </a:spcBef>
            </a:pPr>
            <a:r>
              <a:rPr lang="en-GB" sz="2700" dirty="0"/>
              <a:t>Suppose someone claims to have an idea which </a:t>
            </a:r>
            <a:r>
              <a:rPr lang="en-GB" sz="2700" i="1" dirty="0"/>
              <a:t>doesn’t</a:t>
            </a:r>
            <a:r>
              <a:rPr lang="en-GB" sz="2700" dirty="0"/>
              <a:t> derive from a corresponding impression; he will simply deny Hume’s generalisation and hence his argument for the Principle.  Bennett (2002, pp. 100-1) presses this sort of objection.</a:t>
            </a:r>
          </a:p>
          <a:p>
            <a:pPr lvl="1">
              <a:spcBef>
                <a:spcPts val="1800"/>
              </a:spcBef>
            </a:pPr>
            <a:r>
              <a:rPr lang="en-GB" sz="2700" dirty="0"/>
              <a:t>Garrett (1997, pp. 46-8) mounts a defence on </a:t>
            </a:r>
            <a:r>
              <a:rPr lang="en-GB" sz="2700"/>
              <a:t>Hume’s behalf:</a:t>
            </a:r>
            <a:endParaRPr lang="en-GB" sz="2700" dirty="0"/>
          </a:p>
        </p:txBody>
      </p:sp>
    </p:spTree>
    <p:extLst>
      <p:ext uri="{BB962C8B-B14F-4D97-AF65-F5344CB8AC3E}">
        <p14:creationId xmlns:p14="http://schemas.microsoft.com/office/powerpoint/2010/main" val="3401417820"/>
      </p:ext>
    </p:extLst>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FA1-9622-494E-968A-2CABE73FC524}"/>
              </a:ext>
            </a:extLst>
          </p:cNvPr>
          <p:cNvSpPr>
            <a:spLocks noGrp="1"/>
          </p:cNvSpPr>
          <p:nvPr>
            <p:ph type="title"/>
          </p:nvPr>
        </p:nvSpPr>
        <p:spPr>
          <a:xfrm>
            <a:off x="457200" y="277813"/>
            <a:ext cx="8229600" cy="702915"/>
          </a:xfrm>
        </p:spPr>
        <p:txBody>
          <a:bodyPr/>
          <a:lstStyle/>
          <a:p>
            <a:r>
              <a:rPr lang="en-US"/>
              <a:t>Garrett’s First Defence of Hume</a:t>
            </a:r>
            <a:endParaRPr lang="en-GB"/>
          </a:p>
        </p:txBody>
      </p:sp>
      <p:sp>
        <p:nvSpPr>
          <p:cNvPr id="3" name="Content Placeholder 2">
            <a:extLst>
              <a:ext uri="{FF2B5EF4-FFF2-40B4-BE49-F238E27FC236}">
                <a16:creationId xmlns:a16="http://schemas.microsoft.com/office/drawing/2014/main" id="{C34A73A3-1B82-4467-AF5D-E61F5A539524}"/>
              </a:ext>
            </a:extLst>
          </p:cNvPr>
          <p:cNvSpPr>
            <a:spLocks noGrp="1"/>
          </p:cNvSpPr>
          <p:nvPr>
            <p:ph idx="1"/>
          </p:nvPr>
        </p:nvSpPr>
        <p:spPr>
          <a:xfrm>
            <a:off x="457200" y="1304764"/>
            <a:ext cx="8327268" cy="5112568"/>
          </a:xfrm>
        </p:spPr>
        <p:txBody>
          <a:bodyPr/>
          <a:lstStyle/>
          <a:p>
            <a:r>
              <a:rPr lang="en-US" sz="2800"/>
              <a:t>“when [Hume] argues against the existence of a certain (putative) idea, he never argues </a:t>
            </a:r>
            <a:r>
              <a:rPr lang="en-US" sz="2800" i="1"/>
              <a:t>merely</a:t>
            </a:r>
            <a:r>
              <a:rPr lang="en-US" sz="2800"/>
              <a:t> that we do not find such a corresponding impression in experience; he also always argues that no impression could possibly satisfy the requirements we implicitly demand for such a perception.” (1997, p. 49)</a:t>
            </a:r>
          </a:p>
          <a:p>
            <a:pPr>
              <a:spcBef>
                <a:spcPts val="1800"/>
              </a:spcBef>
            </a:pPr>
            <a:r>
              <a:rPr lang="en-US" sz="2800"/>
              <a:t>So such an idea would not merely contradict the Copy Principle, “It would … require the admission of an entirely distinct representational faculty”, in addition to our (imagistic) imagination.</a:t>
            </a:r>
          </a:p>
          <a:p>
            <a:endParaRPr lang="en-GB" sz="2800"/>
          </a:p>
        </p:txBody>
      </p:sp>
      <p:sp>
        <p:nvSpPr>
          <p:cNvPr id="4" name="Slide Number Placeholder 3">
            <a:extLst>
              <a:ext uri="{FF2B5EF4-FFF2-40B4-BE49-F238E27FC236}">
                <a16:creationId xmlns:a16="http://schemas.microsoft.com/office/drawing/2014/main" id="{5049BC5D-1009-44CE-B4B5-E9B9E4AF509E}"/>
              </a:ext>
            </a:extLst>
          </p:cNvPr>
          <p:cNvSpPr>
            <a:spLocks noGrp="1"/>
          </p:cNvSpPr>
          <p:nvPr>
            <p:ph type="sldNum" sz="quarter" idx="10"/>
          </p:nvPr>
        </p:nvSpPr>
        <p:spPr/>
        <p:txBody>
          <a:bodyPr/>
          <a:lstStyle/>
          <a:p>
            <a:fld id="{FFD1EE05-59BE-439B-B8B7-F61DC751609B}" type="slidenum">
              <a:rPr lang="en-US" smtClean="0"/>
              <a:pPr/>
              <a:t>36</a:t>
            </a:fld>
            <a:endParaRPr lang="en-US"/>
          </a:p>
        </p:txBody>
      </p:sp>
    </p:spTree>
    <p:extLst>
      <p:ext uri="{BB962C8B-B14F-4D97-AF65-F5344CB8AC3E}">
        <p14:creationId xmlns:p14="http://schemas.microsoft.com/office/powerpoint/2010/main" val="2691750333"/>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188-02E6-4A37-9143-098E17148EB2}"/>
              </a:ext>
            </a:extLst>
          </p:cNvPr>
          <p:cNvSpPr>
            <a:spLocks noGrp="1"/>
          </p:cNvSpPr>
          <p:nvPr>
            <p:ph type="title"/>
          </p:nvPr>
        </p:nvSpPr>
        <p:spPr>
          <a:xfrm>
            <a:off x="457200" y="152636"/>
            <a:ext cx="8229600" cy="774923"/>
          </a:xfrm>
        </p:spPr>
        <p:txBody>
          <a:bodyPr/>
          <a:lstStyle/>
          <a:p>
            <a:r>
              <a:rPr lang="en-US"/>
              <a:t>Responding to Garrett</a:t>
            </a:r>
            <a:endParaRPr lang="en-GB"/>
          </a:p>
        </p:txBody>
      </p:sp>
      <p:sp>
        <p:nvSpPr>
          <p:cNvPr id="3" name="Content Placeholder 2">
            <a:extLst>
              <a:ext uri="{FF2B5EF4-FFF2-40B4-BE49-F238E27FC236}">
                <a16:creationId xmlns:a16="http://schemas.microsoft.com/office/drawing/2014/main" id="{59C31F0A-113F-41EE-9D7E-671F2061267F}"/>
              </a:ext>
            </a:extLst>
          </p:cNvPr>
          <p:cNvSpPr>
            <a:spLocks noGrp="1"/>
          </p:cNvSpPr>
          <p:nvPr>
            <p:ph idx="1"/>
          </p:nvPr>
        </p:nvSpPr>
        <p:spPr>
          <a:xfrm>
            <a:off x="755576" y="1124744"/>
            <a:ext cx="7931224" cy="5400600"/>
          </a:xfrm>
        </p:spPr>
        <p:txBody>
          <a:bodyPr/>
          <a:lstStyle/>
          <a:p>
            <a:r>
              <a:rPr lang="en-US" sz="2600"/>
              <a:t>But the point that “no impression could possibly satisfy the requirements” for serving as the source of a particular idea is double-edged.</a:t>
            </a:r>
          </a:p>
          <a:p>
            <a:pPr>
              <a:spcBef>
                <a:spcPts val="1800"/>
              </a:spcBef>
            </a:pPr>
            <a:r>
              <a:rPr lang="en-US" sz="2600"/>
              <a:t>Hume’s opponent can point out that the ideas in question – </a:t>
            </a:r>
            <a:r>
              <a:rPr lang="en-US" sz="2600" i="1">
                <a:solidFill>
                  <a:srgbClr val="FF7C80"/>
                </a:solidFill>
              </a:rPr>
              <a:t>those that are not obviously imagistic and which Hume has to work so hard to explain in imagistic terms</a:t>
            </a:r>
            <a:r>
              <a:rPr lang="en-US" sz="2600"/>
              <a:t> (necessary connexion, body, the self etc.) – are precisely the ones for which the Copy Principle is least plausible to start with.</a:t>
            </a:r>
          </a:p>
          <a:p>
            <a:pPr>
              <a:spcBef>
                <a:spcPts val="1800"/>
              </a:spcBef>
            </a:pPr>
            <a:r>
              <a:rPr lang="en-US" sz="2600"/>
              <a:t>Is it really legitimate to extend an argument which seems plausible in the case of sensory ideas to these more contentious cases?</a:t>
            </a:r>
            <a:endParaRPr lang="en-GB" sz="2600"/>
          </a:p>
        </p:txBody>
      </p:sp>
      <p:sp>
        <p:nvSpPr>
          <p:cNvPr id="4" name="Slide Number Placeholder 3">
            <a:extLst>
              <a:ext uri="{FF2B5EF4-FFF2-40B4-BE49-F238E27FC236}">
                <a16:creationId xmlns:a16="http://schemas.microsoft.com/office/drawing/2014/main" id="{D72A0EE6-685C-4735-AED1-337D81682192}"/>
              </a:ext>
            </a:extLst>
          </p:cNvPr>
          <p:cNvSpPr>
            <a:spLocks noGrp="1"/>
          </p:cNvSpPr>
          <p:nvPr>
            <p:ph type="sldNum" sz="quarter" idx="10"/>
          </p:nvPr>
        </p:nvSpPr>
        <p:spPr/>
        <p:txBody>
          <a:bodyPr/>
          <a:lstStyle/>
          <a:p>
            <a:fld id="{FFD1EE05-59BE-439B-B8B7-F61DC751609B}" type="slidenum">
              <a:rPr lang="en-US" smtClean="0"/>
              <a:pPr/>
              <a:t>37</a:t>
            </a:fld>
            <a:endParaRPr lang="en-US"/>
          </a:p>
        </p:txBody>
      </p:sp>
    </p:spTree>
    <p:extLst>
      <p:ext uri="{BB962C8B-B14F-4D97-AF65-F5344CB8AC3E}">
        <p14:creationId xmlns:p14="http://schemas.microsoft.com/office/powerpoint/2010/main" val="2222078958"/>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10FDE69-D2B9-48F9-A9BC-1F781B27D746}" type="slidenum">
              <a:rPr lang="en-US"/>
              <a:pPr/>
              <a:t>38</a:t>
            </a:fld>
            <a:endParaRPr lang="en-US"/>
          </a:p>
        </p:txBody>
      </p:sp>
      <p:sp>
        <p:nvSpPr>
          <p:cNvPr id="774146" name="Rectangle 2"/>
          <p:cNvSpPr>
            <a:spLocks noGrp="1" noChangeArrowheads="1"/>
          </p:cNvSpPr>
          <p:nvPr>
            <p:ph type="body" idx="1"/>
          </p:nvPr>
        </p:nvSpPr>
        <p:spPr>
          <a:xfrm>
            <a:off x="611559" y="404665"/>
            <a:ext cx="8172909" cy="6048524"/>
          </a:xfrm>
        </p:spPr>
        <p:txBody>
          <a:bodyPr/>
          <a:lstStyle/>
          <a:p>
            <a:r>
              <a:rPr lang="en-GB" sz="2600" dirty="0"/>
              <a:t>Hume’s second argument also has problems.  It may seem very plausible that a blind man can have no idea of </a:t>
            </a:r>
            <a:r>
              <a:rPr lang="en-GB" sz="2600" i="1" dirty="0"/>
              <a:t>red</a:t>
            </a:r>
            <a:r>
              <a:rPr lang="en-GB" sz="2600" dirty="0"/>
              <a:t>, for example.  But</a:t>
            </a:r>
            <a:r>
              <a:rPr lang="en-GB" sz="2600" i="1" dirty="0"/>
              <a:t> how can Hume </a:t>
            </a:r>
            <a:r>
              <a:rPr lang="en-GB" sz="2600" i="1" u="sng" dirty="0"/>
              <a:t>know</a:t>
            </a:r>
            <a:r>
              <a:rPr lang="en-GB" sz="2600" dirty="0"/>
              <a:t> </a:t>
            </a:r>
            <a:r>
              <a:rPr lang="en-GB" sz="2600" i="1" dirty="0"/>
              <a:t>that this is the case</a:t>
            </a:r>
            <a:r>
              <a:rPr lang="en-GB" sz="2600" dirty="0"/>
              <a:t>?  Might it not be that the man has private mental experiences that involve the colour red?</a:t>
            </a:r>
          </a:p>
          <a:p>
            <a:pPr>
              <a:spcBef>
                <a:spcPts val="1800"/>
              </a:spcBef>
            </a:pPr>
            <a:r>
              <a:rPr lang="en-GB" sz="2600"/>
              <a:t>At  </a:t>
            </a:r>
            <a:r>
              <a:rPr lang="en-GB" sz="2600" dirty="0"/>
              <a:t>risk of anachronism, some authors (e.g. Bennett, Dicker) argue that Hume’s point is best understood as being not about private mental experience, but about </a:t>
            </a:r>
            <a:r>
              <a:rPr lang="en-GB" sz="2600" i="1" u="sng" dirty="0"/>
              <a:t>public meaningfulness</a:t>
            </a:r>
            <a:r>
              <a:rPr lang="en-GB" sz="2600" dirty="0"/>
              <a:t>.  The blind man </a:t>
            </a:r>
            <a:r>
              <a:rPr lang="en-GB" sz="2600" i="1" dirty="0"/>
              <a:t>cannot use the word “red” correctly</a:t>
            </a:r>
            <a:r>
              <a:rPr lang="en-GB" sz="2600" dirty="0"/>
              <a:t>, and they </a:t>
            </a:r>
            <a:r>
              <a:rPr lang="en-GB" sz="2600"/>
              <a:t>take this </a:t>
            </a:r>
            <a:r>
              <a:rPr lang="en-GB" sz="2600" dirty="0"/>
              <a:t>moral to be the real point of </a:t>
            </a:r>
            <a:r>
              <a:rPr lang="en-GB" sz="2600"/>
              <a:t>Hume’s position (which would thus anticipate twentieth-century “verificationist” philosophy of language).</a:t>
            </a:r>
            <a:endParaRPr lang="en-GB" sz="2600" dirty="0"/>
          </a:p>
        </p:txBody>
      </p:sp>
    </p:spTree>
    <p:extLst>
      <p:ext uri="{BB962C8B-B14F-4D97-AF65-F5344CB8AC3E}">
        <p14:creationId xmlns:p14="http://schemas.microsoft.com/office/powerpoint/2010/main" val="1095609708"/>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2836-63EB-48F1-B962-A0ED8B849548}"/>
              </a:ext>
            </a:extLst>
          </p:cNvPr>
          <p:cNvSpPr>
            <a:spLocks noGrp="1"/>
          </p:cNvSpPr>
          <p:nvPr>
            <p:ph idx="1"/>
          </p:nvPr>
        </p:nvSpPr>
        <p:spPr>
          <a:xfrm>
            <a:off x="468313" y="1124744"/>
            <a:ext cx="8352159" cy="5472608"/>
          </a:xfrm>
        </p:spPr>
        <p:txBody>
          <a:bodyPr/>
          <a:lstStyle/>
          <a:p>
            <a:r>
              <a:rPr lang="en-US" sz="2700"/>
              <a:t>Garrett (1997, pp. 46-8) defends Hume more straightforwardly, arguing that although one might not be able to </a:t>
            </a:r>
            <a:r>
              <a:rPr lang="en-US" sz="2700" i="1"/>
              <a:t>demonstrate</a:t>
            </a:r>
            <a:r>
              <a:rPr lang="en-US" sz="2700"/>
              <a:t> to others that one was having a simple idea without a simple impression, the fact that blind and deaf people (etc.) don’t claim to have such ideas can be taken as significant:</a:t>
            </a:r>
          </a:p>
          <a:p>
            <a:pPr marL="857250" lvl="2" indent="0">
              <a:spcBef>
                <a:spcPts val="1800"/>
              </a:spcBef>
              <a:buNone/>
            </a:pPr>
            <a:r>
              <a:rPr lang="en-US"/>
              <a:t>“It is a fact, for example, that the blind and the deaf do </a:t>
            </a:r>
            <a:r>
              <a:rPr lang="en-US" i="1"/>
              <a:t>not</a:t>
            </a:r>
            <a:r>
              <a:rPr lang="en-US"/>
              <a:t> report mental images – that is, Humean ‘ideas’ – that are unrelated to any simpler elements previously experienced in sensation or feeling.  …  The fact that the blind and deaf can and do report aspects of their mental lives but do not report such images is surely some evidence that they do not have them.”  (p.46) </a:t>
            </a:r>
          </a:p>
        </p:txBody>
      </p:sp>
      <p:sp>
        <p:nvSpPr>
          <p:cNvPr id="4" name="Slide Number Placeholder 3">
            <a:extLst>
              <a:ext uri="{FF2B5EF4-FFF2-40B4-BE49-F238E27FC236}">
                <a16:creationId xmlns:a16="http://schemas.microsoft.com/office/drawing/2014/main" id="{63F086E2-CA5B-4846-B1DC-C3E0B37E034A}"/>
              </a:ext>
            </a:extLst>
          </p:cNvPr>
          <p:cNvSpPr>
            <a:spLocks noGrp="1"/>
          </p:cNvSpPr>
          <p:nvPr>
            <p:ph type="sldNum" sz="quarter" idx="10"/>
          </p:nvPr>
        </p:nvSpPr>
        <p:spPr/>
        <p:txBody>
          <a:bodyPr/>
          <a:lstStyle/>
          <a:p>
            <a:fld id="{FFD1EE05-59BE-439B-B8B7-F61DC751609B}" type="slidenum">
              <a:rPr lang="en-US" smtClean="0"/>
              <a:pPr/>
              <a:t>39</a:t>
            </a:fld>
            <a:endParaRPr lang="en-US"/>
          </a:p>
        </p:txBody>
      </p:sp>
      <p:sp>
        <p:nvSpPr>
          <p:cNvPr id="5" name="Title 1">
            <a:extLst>
              <a:ext uri="{FF2B5EF4-FFF2-40B4-BE49-F238E27FC236}">
                <a16:creationId xmlns:a16="http://schemas.microsoft.com/office/drawing/2014/main" id="{1A83BEE4-B28F-41F0-A1E0-55EFFC81CA85}"/>
              </a:ext>
            </a:extLst>
          </p:cNvPr>
          <p:cNvSpPr>
            <a:spLocks noGrp="1"/>
          </p:cNvSpPr>
          <p:nvPr>
            <p:ph type="title"/>
          </p:nvPr>
        </p:nvSpPr>
        <p:spPr>
          <a:xfrm>
            <a:off x="457200" y="205805"/>
            <a:ext cx="8229600" cy="702915"/>
          </a:xfrm>
        </p:spPr>
        <p:txBody>
          <a:bodyPr/>
          <a:lstStyle/>
          <a:p>
            <a:r>
              <a:rPr lang="en-US" sz="4000"/>
              <a:t>Garrett’s Second Defence of Hume</a:t>
            </a:r>
            <a:endParaRPr lang="en-GB" sz="4000"/>
          </a:p>
        </p:txBody>
      </p:sp>
    </p:spTree>
    <p:extLst>
      <p:ext uri="{BB962C8B-B14F-4D97-AF65-F5344CB8AC3E}">
        <p14:creationId xmlns:p14="http://schemas.microsoft.com/office/powerpoint/2010/main" val="1832688492"/>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C10F-DDAC-142E-7B6E-D64D7AFF53EE}"/>
            </a:ext>
          </a:extLst>
        </p:cNvPr>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33E4E138-6918-657B-C451-42977CA0D262}"/>
              </a:ext>
            </a:extLst>
          </p:cNvPr>
          <p:cNvSpPr>
            <a:spLocks noGrp="1"/>
          </p:cNvSpPr>
          <p:nvPr>
            <p:ph type="sldNum" sz="quarter" idx="10"/>
          </p:nvPr>
        </p:nvSpPr>
        <p:spPr/>
        <p:txBody>
          <a:bodyPr/>
          <a:lstStyle/>
          <a:p>
            <a:pPr>
              <a:defRPr/>
            </a:pPr>
            <a:fld id="{79DAD66A-3848-4BC8-A216-F025EE6355AF}" type="slidenum">
              <a:rPr lang="en-US"/>
              <a:pPr>
                <a:defRPr/>
              </a:pPr>
              <a:t>4</a:t>
            </a:fld>
            <a:endParaRPr lang="en-US"/>
          </a:p>
        </p:txBody>
      </p:sp>
      <p:sp>
        <p:nvSpPr>
          <p:cNvPr id="407554" name="Rectangle 2">
            <a:extLst>
              <a:ext uri="{FF2B5EF4-FFF2-40B4-BE49-F238E27FC236}">
                <a16:creationId xmlns:a16="http://schemas.microsoft.com/office/drawing/2014/main" id="{47228B3E-7AFC-F4E1-A866-B06430E1529C}"/>
              </a:ext>
            </a:extLst>
          </p:cNvPr>
          <p:cNvSpPr>
            <a:spLocks noGrp="1" noChangeArrowheads="1"/>
          </p:cNvSpPr>
          <p:nvPr>
            <p:ph type="title"/>
          </p:nvPr>
        </p:nvSpPr>
        <p:spPr>
          <a:xfrm>
            <a:off x="457200" y="169801"/>
            <a:ext cx="8229600" cy="774923"/>
          </a:xfrm>
        </p:spPr>
        <p:txBody>
          <a:bodyPr/>
          <a:lstStyle/>
          <a:p>
            <a:pPr eaLnBrk="1" hangingPunct="1">
              <a:defRPr/>
            </a:pPr>
            <a:r>
              <a:rPr lang="en-GB"/>
              <a:t>“Rationalists” and “Empiricists”</a:t>
            </a:r>
            <a:endParaRPr lang="en-US" dirty="0"/>
          </a:p>
        </p:txBody>
      </p:sp>
      <p:sp>
        <p:nvSpPr>
          <p:cNvPr id="407555" name="Rectangle 3">
            <a:extLst>
              <a:ext uri="{FF2B5EF4-FFF2-40B4-BE49-F238E27FC236}">
                <a16:creationId xmlns:a16="http://schemas.microsoft.com/office/drawing/2014/main" id="{C8A25A7E-605A-CB79-7E36-1F18BF88DDBC}"/>
              </a:ext>
            </a:extLst>
          </p:cNvPr>
          <p:cNvSpPr>
            <a:spLocks noGrp="1" noChangeArrowheads="1"/>
          </p:cNvSpPr>
          <p:nvPr>
            <p:ph type="body" idx="1"/>
          </p:nvPr>
        </p:nvSpPr>
        <p:spPr>
          <a:xfrm>
            <a:off x="359532" y="1196752"/>
            <a:ext cx="8533643" cy="5400599"/>
          </a:xfrm>
        </p:spPr>
        <p:txBody>
          <a:bodyPr/>
          <a:lstStyle/>
          <a:p>
            <a:pPr eaLnBrk="1" hangingPunct="1">
              <a:defRPr/>
            </a:pPr>
            <a:r>
              <a:rPr lang="en-GB" sz="2500"/>
              <a:t>Some notable philosophers (e.g. Descartes, Spinoza, Leibniz) were inspired by this rationalistic ambition, aiming to prove both the existence of God (by the Ontological Argument) and to demonstrate the ultimate nature of the world, largely by </a:t>
            </a:r>
            <a:r>
              <a:rPr lang="en-GB" sz="2500" i="1"/>
              <a:t>a priori</a:t>
            </a:r>
            <a:r>
              <a:rPr lang="en-GB" sz="2500"/>
              <a:t> deductive reason.</a:t>
            </a:r>
          </a:p>
          <a:p>
            <a:pPr eaLnBrk="1" hangingPunct="1">
              <a:spcBef>
                <a:spcPts val="1200"/>
              </a:spcBef>
              <a:defRPr/>
            </a:pPr>
            <a:r>
              <a:rPr lang="en-GB" sz="2500"/>
              <a:t>British philosophers – following John Locke – were typically less ambitious, recognising that we cannot understand the world </a:t>
            </a:r>
            <a:r>
              <a:rPr lang="en-GB" sz="2500" i="1"/>
              <a:t>a priori</a:t>
            </a:r>
            <a:r>
              <a:rPr lang="en-GB" sz="2500"/>
              <a:t>, and settling for </a:t>
            </a:r>
            <a:r>
              <a:rPr lang="en-GB" sz="2500" i="1"/>
              <a:t>probability</a:t>
            </a:r>
            <a:r>
              <a:rPr lang="en-GB" sz="2500"/>
              <a:t> derived from observation, experiment and conjecture, rather than aspiring to demonstrative </a:t>
            </a:r>
            <a:r>
              <a:rPr lang="en-GB" sz="2500" i="1"/>
              <a:t>certainty</a:t>
            </a:r>
            <a:r>
              <a:rPr lang="en-GB" sz="2500"/>
              <a:t>.</a:t>
            </a:r>
          </a:p>
          <a:p>
            <a:pPr eaLnBrk="1" hangingPunct="1">
              <a:spcBef>
                <a:spcPts val="1200"/>
              </a:spcBef>
              <a:defRPr/>
            </a:pPr>
            <a:r>
              <a:rPr lang="en-GB" sz="2500"/>
              <a:t>Yet Locke and others (notably Clarke and Berkeley) continued to base their theories on God, claiming that His existence at least could be known with certainty.</a:t>
            </a:r>
          </a:p>
          <a:p>
            <a:pPr eaLnBrk="1" hangingPunct="1">
              <a:defRPr/>
            </a:pPr>
            <a:endParaRPr lang="en-GB" sz="2500"/>
          </a:p>
        </p:txBody>
      </p:sp>
    </p:spTree>
    <p:extLst>
      <p:ext uri="{BB962C8B-B14F-4D97-AF65-F5344CB8AC3E}">
        <p14:creationId xmlns:p14="http://schemas.microsoft.com/office/powerpoint/2010/main" val="2598562705"/>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786E-D925-4042-96EA-B3F21A1BDB22}"/>
              </a:ext>
            </a:extLst>
          </p:cNvPr>
          <p:cNvSpPr>
            <a:spLocks noGrp="1"/>
          </p:cNvSpPr>
          <p:nvPr>
            <p:ph idx="1"/>
          </p:nvPr>
        </p:nvSpPr>
        <p:spPr>
          <a:xfrm>
            <a:off x="529977" y="296652"/>
            <a:ext cx="8218487" cy="6264696"/>
          </a:xfrm>
        </p:spPr>
        <p:txBody>
          <a:bodyPr/>
          <a:lstStyle/>
          <a:p>
            <a:r>
              <a:rPr lang="en-US" sz="2600"/>
              <a:t>Further evidence, Garrett suggests, comes from people whose senses are repaired, who as adults become able to see for the first time. They report </a:t>
            </a:r>
            <a:r>
              <a:rPr lang="en-US" sz="2600" i="1"/>
              <a:t>new</a:t>
            </a:r>
            <a:r>
              <a:rPr lang="en-US" sz="2600"/>
              <a:t> sensations, apparently: sensations that they could not imagine prior to the repair.</a:t>
            </a:r>
          </a:p>
          <a:p>
            <a:pPr>
              <a:spcBef>
                <a:spcPts val="1800"/>
              </a:spcBef>
            </a:pPr>
            <a:r>
              <a:rPr lang="en-US" sz="2600"/>
              <a:t>Note, however, that this second argument explicitly focuses on ideas that are acknowledged from the start to be sensory, so it doesn’t help in the more contentious cases that are not obviously sensory.</a:t>
            </a:r>
          </a:p>
          <a:p>
            <a:pPr>
              <a:spcBef>
                <a:spcPts val="1800"/>
              </a:spcBef>
            </a:pPr>
            <a:r>
              <a:rPr lang="en-US" sz="2600"/>
              <a:t>For those ideas (necessity, body, self etc.), Hume’s case for empiricism – like Locke’s – perhaps has to depend on the strength of his specific account of those ideas.  Can he actually explain their nature in terms of impression-copy content?</a:t>
            </a:r>
          </a:p>
          <a:p>
            <a:endParaRPr lang="en-GB" sz="2700"/>
          </a:p>
          <a:p>
            <a:endParaRPr lang="en-GB" sz="2700"/>
          </a:p>
        </p:txBody>
      </p:sp>
      <p:sp>
        <p:nvSpPr>
          <p:cNvPr id="4" name="Slide Number Placeholder 3">
            <a:extLst>
              <a:ext uri="{FF2B5EF4-FFF2-40B4-BE49-F238E27FC236}">
                <a16:creationId xmlns:a16="http://schemas.microsoft.com/office/drawing/2014/main" id="{59A8896A-12CF-4D65-8005-9DD543AC516C}"/>
              </a:ext>
            </a:extLst>
          </p:cNvPr>
          <p:cNvSpPr>
            <a:spLocks noGrp="1"/>
          </p:cNvSpPr>
          <p:nvPr>
            <p:ph type="sldNum" sz="quarter" idx="10"/>
          </p:nvPr>
        </p:nvSpPr>
        <p:spPr/>
        <p:txBody>
          <a:bodyPr/>
          <a:lstStyle/>
          <a:p>
            <a:fld id="{FFD1EE05-59BE-439B-B8B7-F61DC751609B}" type="slidenum">
              <a:rPr lang="en-US" smtClean="0"/>
              <a:pPr/>
              <a:t>40</a:t>
            </a:fld>
            <a:endParaRPr lang="en-US"/>
          </a:p>
        </p:txBody>
      </p:sp>
    </p:spTree>
    <p:extLst>
      <p:ext uri="{BB962C8B-B14F-4D97-AF65-F5344CB8AC3E}">
        <p14:creationId xmlns:p14="http://schemas.microsoft.com/office/powerpoint/2010/main" val="3231594401"/>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CA6E96-08AB-414F-AA3B-56D1EB64B6F3}" type="slidenum">
              <a:rPr lang="en-US"/>
              <a:pPr/>
              <a:t>41</a:t>
            </a:fld>
            <a:endParaRPr lang="en-US"/>
          </a:p>
        </p:txBody>
      </p:sp>
      <p:sp>
        <p:nvSpPr>
          <p:cNvPr id="775170" name="Rectangle 2"/>
          <p:cNvSpPr>
            <a:spLocks noGrp="1" noChangeArrowheads="1"/>
          </p:cNvSpPr>
          <p:nvPr>
            <p:ph type="title"/>
          </p:nvPr>
        </p:nvSpPr>
        <p:spPr>
          <a:xfrm>
            <a:off x="457200" y="152636"/>
            <a:ext cx="8229600" cy="738919"/>
          </a:xfrm>
        </p:spPr>
        <p:txBody>
          <a:bodyPr/>
          <a:lstStyle/>
          <a:p>
            <a:r>
              <a:rPr lang="en-GB" dirty="0"/>
              <a:t>The Missing Shade of Blue</a:t>
            </a:r>
          </a:p>
        </p:txBody>
      </p:sp>
      <p:sp>
        <p:nvSpPr>
          <p:cNvPr id="775171" name="Rectangle 3"/>
          <p:cNvSpPr>
            <a:spLocks noGrp="1" noChangeArrowheads="1"/>
          </p:cNvSpPr>
          <p:nvPr>
            <p:ph type="body" idx="1"/>
          </p:nvPr>
        </p:nvSpPr>
        <p:spPr>
          <a:xfrm>
            <a:off x="493204" y="1196752"/>
            <a:ext cx="8327268" cy="5400600"/>
          </a:xfrm>
        </p:spPr>
        <p:txBody>
          <a:bodyPr/>
          <a:lstStyle/>
          <a:p>
            <a:r>
              <a:rPr lang="en-GB" sz="2800" dirty="0"/>
              <a:t>After arguing for the Copy Principle, Hume himself strangely presents a counter-example: the famous “missing shade of blue” (</a:t>
            </a:r>
            <a:r>
              <a:rPr lang="en-GB" sz="2800" i="1" dirty="0"/>
              <a:t>T</a:t>
            </a:r>
            <a:r>
              <a:rPr lang="en-GB" sz="2800" dirty="0"/>
              <a:t> 1.1.1.10).</a:t>
            </a:r>
          </a:p>
          <a:p>
            <a:pPr>
              <a:spcBef>
                <a:spcPts val="1500"/>
              </a:spcBef>
            </a:pPr>
            <a:r>
              <a:rPr lang="en-GB" sz="2800" dirty="0"/>
              <a:t>He seems, however, to think this isn’t a </a:t>
            </a:r>
            <a:r>
              <a:rPr lang="en-GB" sz="2800" i="1" dirty="0"/>
              <a:t>serious</a:t>
            </a:r>
            <a:r>
              <a:rPr lang="en-GB" sz="2800" dirty="0"/>
              <a:t> problem for his position, maybe because:</a:t>
            </a:r>
          </a:p>
          <a:p>
            <a:pPr lvl="1">
              <a:spcBef>
                <a:spcPts val="1200"/>
              </a:spcBef>
            </a:pPr>
            <a:r>
              <a:rPr lang="en-GB" sz="2500" dirty="0"/>
              <a:t>The “new” simple idea is being constructed (by something like blending) from materials that are provided by impressions, so </a:t>
            </a:r>
            <a:r>
              <a:rPr lang="en-GB" sz="2500"/>
              <a:t>his concept-empiricism </a:t>
            </a:r>
            <a:r>
              <a:rPr lang="en-GB" sz="2500" dirty="0"/>
              <a:t>isn’t being fundamentally threatened.</a:t>
            </a:r>
          </a:p>
          <a:p>
            <a:pPr lvl="1">
              <a:spcBef>
                <a:spcPts val="1200"/>
              </a:spcBef>
            </a:pPr>
            <a:r>
              <a:rPr lang="en-GB" sz="2500" dirty="0"/>
              <a:t>The new idea </a:t>
            </a:r>
            <a:r>
              <a:rPr lang="en-GB" sz="2500" i="1" dirty="0"/>
              <a:t>could</a:t>
            </a:r>
            <a:r>
              <a:rPr lang="en-GB" sz="2500" dirty="0"/>
              <a:t> be derived from sensory exp-</a:t>
            </a:r>
            <a:r>
              <a:rPr lang="en-GB" sz="2500" dirty="0" err="1"/>
              <a:t>erience</a:t>
            </a:r>
            <a:r>
              <a:rPr lang="en-GB" sz="2500" dirty="0"/>
              <a:t>, even if in this case it hasn’t been – it’s still </a:t>
            </a:r>
            <a:r>
              <a:rPr lang="en-GB" sz="2500" i="1" dirty="0"/>
              <a:t>imagistic</a:t>
            </a:r>
            <a:r>
              <a:rPr lang="en-GB" sz="2500" dirty="0"/>
              <a:t> (so clearly thinkable on Hume’s view).</a:t>
            </a:r>
          </a:p>
        </p:txBody>
      </p:sp>
    </p:spTree>
    <p:extLst>
      <p:ext uri="{BB962C8B-B14F-4D97-AF65-F5344CB8AC3E}">
        <p14:creationId xmlns:p14="http://schemas.microsoft.com/office/powerpoint/2010/main" val="2834330293"/>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EC3-8BF8-33F0-DC63-062CB360E7B9}"/>
              </a:ext>
            </a:extLst>
          </p:cNvPr>
          <p:cNvSpPr>
            <a:spLocks noGrp="1"/>
          </p:cNvSpPr>
          <p:nvPr>
            <p:ph idx="1"/>
          </p:nvPr>
        </p:nvSpPr>
        <p:spPr>
          <a:xfrm>
            <a:off x="468312" y="188640"/>
            <a:ext cx="8388163" cy="6336704"/>
          </a:xfrm>
        </p:spPr>
        <p:txBody>
          <a:bodyPr/>
          <a:lstStyle/>
          <a:p>
            <a:pPr marL="0" indent="0">
              <a:buNone/>
            </a:pPr>
            <a:r>
              <a:rPr lang="en-US" sz="2400"/>
              <a:t>“Suppose … a person to have enjoyed his sight for thirty years, and to have become … well acquainted with colours of all kinds, excepting one particular shade of blue, … which [he has never met] with.  Let all the different shades of that colour, except that single one, be placed before him, descending gradually from the deepest to the lightest; 'tis plain, that he will perceive a blank, where that shade is wanting, and will be sensible, that there is a greater distance in that place betwixt the contiguous colours, than in any other. [Could he], from his own imagination, … raise up to himself the idea of that particular shade, tho' it had never been conveyed to him by his senses? I believe … he can; and this may serve as a proof, that the simple ideas are not always derived from the correspondent impressions; tho’ the instance is so particular and singular, that [it] … does not merit that for it alone we should alter our general maxim.”</a:t>
            </a:r>
          </a:p>
          <a:p>
            <a:pPr marL="0" indent="0" algn="r">
              <a:buNone/>
            </a:pPr>
            <a:r>
              <a:rPr lang="en-US" sz="2400"/>
              <a:t>						(</a:t>
            </a:r>
            <a:r>
              <a:rPr lang="en-US" sz="2400" i="1"/>
              <a:t>T</a:t>
            </a:r>
            <a:r>
              <a:rPr lang="en-US" sz="2400"/>
              <a:t> 1.1.1.10)</a:t>
            </a:r>
            <a:endParaRPr lang="en-GB" sz="2400"/>
          </a:p>
        </p:txBody>
      </p:sp>
      <p:sp>
        <p:nvSpPr>
          <p:cNvPr id="4" name="Slide Number Placeholder 3">
            <a:extLst>
              <a:ext uri="{FF2B5EF4-FFF2-40B4-BE49-F238E27FC236}">
                <a16:creationId xmlns:a16="http://schemas.microsoft.com/office/drawing/2014/main" id="{D074EA00-9D1D-BF65-7FB3-4BE536D59F86}"/>
              </a:ext>
            </a:extLst>
          </p:cNvPr>
          <p:cNvSpPr>
            <a:spLocks noGrp="1"/>
          </p:cNvSpPr>
          <p:nvPr>
            <p:ph type="sldNum" sz="quarter" idx="10"/>
          </p:nvPr>
        </p:nvSpPr>
        <p:spPr/>
        <p:txBody>
          <a:bodyPr/>
          <a:lstStyle/>
          <a:p>
            <a:fld id="{FFD1EE05-59BE-439B-B8B7-F61DC751609B}" type="slidenum">
              <a:rPr lang="en-US" smtClean="0"/>
              <a:pPr/>
              <a:t>42</a:t>
            </a:fld>
            <a:endParaRPr lang="en-US"/>
          </a:p>
        </p:txBody>
      </p:sp>
    </p:spTree>
    <p:extLst>
      <p:ext uri="{BB962C8B-B14F-4D97-AF65-F5344CB8AC3E}">
        <p14:creationId xmlns:p14="http://schemas.microsoft.com/office/powerpoint/2010/main" val="1965916809"/>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326F7-CFFE-A8AB-706D-546F0C0BF6DE}"/>
            </a:ext>
          </a:extLst>
        </p:cNvPr>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D191D59C-0FCD-1230-AD27-43CDB23982C7}"/>
              </a:ext>
            </a:extLst>
          </p:cNvPr>
          <p:cNvSpPr>
            <a:spLocks noGrp="1"/>
          </p:cNvSpPr>
          <p:nvPr>
            <p:ph type="sldNum" sz="quarter" idx="10"/>
          </p:nvPr>
        </p:nvSpPr>
        <p:spPr/>
        <p:txBody>
          <a:bodyPr/>
          <a:lstStyle/>
          <a:p>
            <a:pPr>
              <a:defRPr/>
            </a:pPr>
            <a:fld id="{79DAD66A-3848-4BC8-A216-F025EE6355AF}" type="slidenum">
              <a:rPr lang="en-US"/>
              <a:pPr>
                <a:defRPr/>
              </a:pPr>
              <a:t>5</a:t>
            </a:fld>
            <a:endParaRPr lang="en-US"/>
          </a:p>
        </p:txBody>
      </p:sp>
      <p:sp>
        <p:nvSpPr>
          <p:cNvPr id="407554" name="Rectangle 2">
            <a:extLst>
              <a:ext uri="{FF2B5EF4-FFF2-40B4-BE49-F238E27FC236}">
                <a16:creationId xmlns:a16="http://schemas.microsoft.com/office/drawing/2014/main" id="{BADE4EBB-8D86-6414-E630-91BA47050915}"/>
              </a:ext>
            </a:extLst>
          </p:cNvPr>
          <p:cNvSpPr>
            <a:spLocks noGrp="1" noChangeArrowheads="1"/>
          </p:cNvSpPr>
          <p:nvPr>
            <p:ph type="title"/>
          </p:nvPr>
        </p:nvSpPr>
        <p:spPr>
          <a:xfrm>
            <a:off x="457200" y="97793"/>
            <a:ext cx="8229600" cy="774923"/>
          </a:xfrm>
        </p:spPr>
        <p:txBody>
          <a:bodyPr/>
          <a:lstStyle/>
          <a:p>
            <a:pPr eaLnBrk="1" hangingPunct="1">
              <a:defRPr/>
            </a:pPr>
            <a:r>
              <a:rPr lang="en-GB"/>
              <a:t>David Hume, “The Great Infidel”</a:t>
            </a:r>
            <a:endParaRPr lang="en-US" dirty="0"/>
          </a:p>
        </p:txBody>
      </p:sp>
      <p:sp>
        <p:nvSpPr>
          <p:cNvPr id="407555" name="Rectangle 3">
            <a:extLst>
              <a:ext uri="{FF2B5EF4-FFF2-40B4-BE49-F238E27FC236}">
                <a16:creationId xmlns:a16="http://schemas.microsoft.com/office/drawing/2014/main" id="{A985A885-FCAA-D117-D523-A539358753EF}"/>
              </a:ext>
            </a:extLst>
          </p:cNvPr>
          <p:cNvSpPr>
            <a:spLocks noGrp="1" noChangeArrowheads="1"/>
          </p:cNvSpPr>
          <p:nvPr>
            <p:ph type="body" idx="1"/>
          </p:nvPr>
        </p:nvSpPr>
        <p:spPr>
          <a:xfrm>
            <a:off x="287524" y="1052736"/>
            <a:ext cx="8605651" cy="5544615"/>
          </a:xfrm>
        </p:spPr>
        <p:txBody>
          <a:bodyPr/>
          <a:lstStyle/>
          <a:p>
            <a:pPr>
              <a:defRPr/>
            </a:pPr>
            <a:r>
              <a:rPr lang="en-GB" sz="2500"/>
              <a:t>Hume was a major contributor to the “Scottish Enlighten-ment”, a remarkable flowering of intellectual achievement centred on Edinburgh, “the Athens of the North”.</a:t>
            </a:r>
          </a:p>
          <a:p>
            <a:pPr eaLnBrk="1" hangingPunct="1">
              <a:spcBef>
                <a:spcPts val="1200"/>
              </a:spcBef>
              <a:defRPr/>
            </a:pPr>
            <a:r>
              <a:rPr lang="en-GB" sz="2500"/>
              <a:t>His </a:t>
            </a:r>
            <a:r>
              <a:rPr lang="en-GB" sz="2500" i="1"/>
              <a:t>Treatise of Human Nature</a:t>
            </a:r>
            <a:r>
              <a:rPr lang="en-GB" sz="2500"/>
              <a:t> (1739-40</a:t>
            </a:r>
            <a:r>
              <a:rPr lang="en-GB" sz="2500" dirty="0"/>
              <a:t>) </a:t>
            </a:r>
            <a:r>
              <a:rPr lang="en-GB" sz="2500"/>
              <a:t>was “An attempt to introduce </a:t>
            </a:r>
            <a:r>
              <a:rPr lang="en-GB" sz="2500" dirty="0"/>
              <a:t>the </a:t>
            </a:r>
            <a:r>
              <a:rPr lang="en-GB" sz="2500"/>
              <a:t>experimental method of reasoning into moral subjects” – to study human thought and behaviour </a:t>
            </a:r>
            <a:r>
              <a:rPr lang="en-GB" sz="2500" i="1"/>
              <a:t>empirically</a:t>
            </a:r>
            <a:r>
              <a:rPr lang="en-GB" sz="2500"/>
              <a:t>, avoiding prior assumptions about human nature (e.g. that we are “made in the image of God”).</a:t>
            </a:r>
            <a:endParaRPr lang="en-GB" sz="2500" i="1" dirty="0"/>
          </a:p>
          <a:p>
            <a:pPr eaLnBrk="1" hangingPunct="1">
              <a:spcBef>
                <a:spcPts val="1200"/>
              </a:spcBef>
              <a:defRPr/>
            </a:pPr>
            <a:r>
              <a:rPr lang="en-GB" sz="2500"/>
              <a:t>Despite these constructive aims, he came to notoriously sceptical conclusions about both the existence of God and our capacity to acquire genuine knowledge of physical things (even, perhaps their existence!).  Hence he stands significantly apart from previous “empiricists”.</a:t>
            </a:r>
            <a:endParaRPr lang="en-GB" sz="2500" dirty="0"/>
          </a:p>
        </p:txBody>
      </p:sp>
    </p:spTree>
    <p:extLst>
      <p:ext uri="{BB962C8B-B14F-4D97-AF65-F5344CB8AC3E}">
        <p14:creationId xmlns:p14="http://schemas.microsoft.com/office/powerpoint/2010/main" val="2578685499"/>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39CB3-A30B-42D6-6102-EB643EB91ABB}"/>
            </a:ext>
          </a:extLst>
        </p:cNvPr>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F8341DCA-8E43-6F98-9A64-478DB1010312}"/>
              </a:ext>
            </a:extLst>
          </p:cNvPr>
          <p:cNvSpPr>
            <a:spLocks noGrp="1"/>
          </p:cNvSpPr>
          <p:nvPr>
            <p:ph type="sldNum" sz="quarter" idx="10"/>
          </p:nvPr>
        </p:nvSpPr>
        <p:spPr/>
        <p:txBody>
          <a:bodyPr/>
          <a:lstStyle/>
          <a:p>
            <a:pPr>
              <a:defRPr/>
            </a:pPr>
            <a:fld id="{79DAD66A-3848-4BC8-A216-F025EE6355AF}" type="slidenum">
              <a:rPr lang="en-US"/>
              <a:pPr>
                <a:defRPr/>
              </a:pPr>
              <a:t>6</a:t>
            </a:fld>
            <a:endParaRPr lang="en-US"/>
          </a:p>
        </p:txBody>
      </p:sp>
      <p:sp>
        <p:nvSpPr>
          <p:cNvPr id="407554" name="Rectangle 2">
            <a:extLst>
              <a:ext uri="{FF2B5EF4-FFF2-40B4-BE49-F238E27FC236}">
                <a16:creationId xmlns:a16="http://schemas.microsoft.com/office/drawing/2014/main" id="{BF3310CA-9BCE-725F-7F91-1540887B53BA}"/>
              </a:ext>
            </a:extLst>
          </p:cNvPr>
          <p:cNvSpPr>
            <a:spLocks noGrp="1" noChangeArrowheads="1"/>
          </p:cNvSpPr>
          <p:nvPr>
            <p:ph type="title"/>
          </p:nvPr>
        </p:nvSpPr>
        <p:spPr>
          <a:xfrm>
            <a:off x="457200" y="116632"/>
            <a:ext cx="8229600" cy="774923"/>
          </a:xfrm>
        </p:spPr>
        <p:txBody>
          <a:bodyPr/>
          <a:lstStyle/>
          <a:p>
            <a:pPr eaLnBrk="1" hangingPunct="1">
              <a:defRPr/>
            </a:pPr>
            <a:r>
              <a:rPr lang="en-GB"/>
              <a:t>Hume’s Legacy</a:t>
            </a:r>
            <a:endParaRPr lang="en-US" dirty="0"/>
          </a:p>
        </p:txBody>
      </p:sp>
      <p:sp>
        <p:nvSpPr>
          <p:cNvPr id="407555" name="Rectangle 3">
            <a:extLst>
              <a:ext uri="{FF2B5EF4-FFF2-40B4-BE49-F238E27FC236}">
                <a16:creationId xmlns:a16="http://schemas.microsoft.com/office/drawing/2014/main" id="{8FAAB34A-45C4-2A25-DA6E-A95BE6401279}"/>
              </a:ext>
            </a:extLst>
          </p:cNvPr>
          <p:cNvSpPr>
            <a:spLocks noGrp="1" noChangeArrowheads="1"/>
          </p:cNvSpPr>
          <p:nvPr>
            <p:ph type="body" idx="1"/>
          </p:nvPr>
        </p:nvSpPr>
        <p:spPr>
          <a:xfrm>
            <a:off x="431540" y="1052736"/>
            <a:ext cx="8496944" cy="5544615"/>
          </a:xfrm>
        </p:spPr>
        <p:txBody>
          <a:bodyPr/>
          <a:lstStyle/>
          <a:p>
            <a:pPr>
              <a:defRPr/>
            </a:pPr>
            <a:r>
              <a:rPr lang="en-GB" sz="2500"/>
              <a:t>The profound challenge posed by Hume’s incisive arguments – some of the most famous and influential in the philosophical canon – was recognised by Thomas Reid and Immanuel Kant, his greatest immediate successors.  Kant erected his “critical philosophy” in response, opening new directions in philosophy which have persisted (especially in mainland Europe).</a:t>
            </a:r>
          </a:p>
          <a:p>
            <a:pPr>
              <a:spcBef>
                <a:spcPts val="1200"/>
              </a:spcBef>
              <a:defRPr/>
            </a:pPr>
            <a:r>
              <a:rPr lang="en-GB" sz="2500"/>
              <a:t>Yet history has favoured Hume, especially after new discoveries in modern physics exposed the bankruptcy of Kant’s attempts to vindicate Newton by pure reason.</a:t>
            </a:r>
          </a:p>
          <a:p>
            <a:pPr>
              <a:spcBef>
                <a:spcPts val="1200"/>
              </a:spcBef>
              <a:defRPr/>
            </a:pPr>
            <a:r>
              <a:rPr lang="en-GB" sz="2500"/>
              <a:t>Hume has also inspired many great scientists, including Charles Darwin and Albert Einstein, who both openly acknowledged his substantial influence on them.</a:t>
            </a:r>
          </a:p>
        </p:txBody>
      </p:sp>
    </p:spTree>
    <p:extLst>
      <p:ext uri="{BB962C8B-B14F-4D97-AF65-F5344CB8AC3E}">
        <p14:creationId xmlns:p14="http://schemas.microsoft.com/office/powerpoint/2010/main" val="3132446220"/>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F28CA-BC6C-8414-1DCC-66F34FFF1C27}"/>
            </a:ext>
          </a:extLst>
        </p:cNvPr>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1DA7888B-83D7-C498-8850-E95828DC58C0}"/>
              </a:ext>
            </a:extLst>
          </p:cNvPr>
          <p:cNvSpPr>
            <a:spLocks noGrp="1"/>
          </p:cNvSpPr>
          <p:nvPr>
            <p:ph type="sldNum" sz="quarter" idx="10"/>
          </p:nvPr>
        </p:nvSpPr>
        <p:spPr/>
        <p:txBody>
          <a:bodyPr/>
          <a:lstStyle/>
          <a:p>
            <a:pPr>
              <a:defRPr/>
            </a:pPr>
            <a:fld id="{79DAD66A-3848-4BC8-A216-F025EE6355AF}" type="slidenum">
              <a:rPr lang="en-US"/>
              <a:pPr>
                <a:defRPr/>
              </a:pPr>
              <a:t>7</a:t>
            </a:fld>
            <a:endParaRPr lang="en-US"/>
          </a:p>
        </p:txBody>
      </p:sp>
      <p:sp>
        <p:nvSpPr>
          <p:cNvPr id="407555" name="Rectangle 3">
            <a:extLst>
              <a:ext uri="{FF2B5EF4-FFF2-40B4-BE49-F238E27FC236}">
                <a16:creationId xmlns:a16="http://schemas.microsoft.com/office/drawing/2014/main" id="{9CB64ECE-59B5-16CD-48A8-F04B4FD40A62}"/>
              </a:ext>
            </a:extLst>
          </p:cNvPr>
          <p:cNvSpPr>
            <a:spLocks noGrp="1" noChangeArrowheads="1"/>
          </p:cNvSpPr>
          <p:nvPr>
            <p:ph type="body" idx="1"/>
          </p:nvPr>
        </p:nvSpPr>
        <p:spPr>
          <a:xfrm>
            <a:off x="575556" y="80628"/>
            <a:ext cx="8316924" cy="6444715"/>
          </a:xfrm>
        </p:spPr>
        <p:txBody>
          <a:bodyPr/>
          <a:lstStyle/>
          <a:p>
            <a:pPr>
              <a:defRPr/>
            </a:pPr>
            <a:r>
              <a:rPr lang="en-GB" sz="2400"/>
              <a:t>Hume’s influence on contemporary philosophy is also profound, and many of his arguments and positions are still considered highly relevant, not only in epistemology, philosophy of science, and metaphysics, but also in ethics and philosophy of action, aesthetics, philosophy of religion, political theory, and economics (in which he inspired the work of his younger friend Adam Smith).</a:t>
            </a:r>
          </a:p>
          <a:p>
            <a:pPr>
              <a:spcBef>
                <a:spcPts val="900"/>
              </a:spcBef>
              <a:defRPr/>
            </a:pPr>
            <a:r>
              <a:rPr lang="en-GB" sz="2400"/>
              <a:t>Hume was strikingly ahead of his time in what we now call cognitive science (and perhaps especially in cognitive science of religion), anticipating lines of enquiry that became mainstream only in recent decades.</a:t>
            </a:r>
          </a:p>
          <a:p>
            <a:pPr>
              <a:spcBef>
                <a:spcPts val="900"/>
              </a:spcBef>
              <a:defRPr/>
            </a:pPr>
            <a:r>
              <a:rPr lang="en-GB" sz="2400"/>
              <a:t>Understanding and grappling with “Humean” positions remains of tremendous value, partly because of Hume’s logical acumen, but also his intellectual independence, pioneering new lines of enquiry that previous thinkers had failed to explore because of their reluctance to depart from traditional (and especially religious) assumptions.</a:t>
            </a:r>
          </a:p>
          <a:p>
            <a:pPr>
              <a:spcBef>
                <a:spcPts val="1200"/>
              </a:spcBef>
              <a:defRPr/>
            </a:pPr>
            <a:endParaRPr lang="en-GB" sz="2400"/>
          </a:p>
        </p:txBody>
      </p:sp>
    </p:spTree>
    <p:extLst>
      <p:ext uri="{BB962C8B-B14F-4D97-AF65-F5344CB8AC3E}">
        <p14:creationId xmlns:p14="http://schemas.microsoft.com/office/powerpoint/2010/main" val="343497667"/>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E67-3AC2-F03D-30B6-4B4B39F1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1DDF-A206-BFE9-1EB1-E0BC93624C9E}"/>
              </a:ext>
            </a:extLst>
          </p:cNvPr>
          <p:cNvSpPr>
            <a:spLocks noGrp="1"/>
          </p:cNvSpPr>
          <p:nvPr>
            <p:ph type="title"/>
          </p:nvPr>
        </p:nvSpPr>
        <p:spPr>
          <a:xfrm>
            <a:off x="457200" y="116632"/>
            <a:ext cx="8229600" cy="630907"/>
          </a:xfrm>
        </p:spPr>
        <p:txBody>
          <a:bodyPr/>
          <a:lstStyle/>
          <a:p>
            <a:r>
              <a:rPr lang="en-GB"/>
              <a:t>Aims of the Lecture Series</a:t>
            </a:r>
          </a:p>
        </p:txBody>
      </p:sp>
      <p:sp>
        <p:nvSpPr>
          <p:cNvPr id="3" name="Content Placeholder 2">
            <a:extLst>
              <a:ext uri="{FF2B5EF4-FFF2-40B4-BE49-F238E27FC236}">
                <a16:creationId xmlns:a16="http://schemas.microsoft.com/office/drawing/2014/main" id="{408201A0-A531-5871-AEAC-8B7553BC8492}"/>
              </a:ext>
            </a:extLst>
          </p:cNvPr>
          <p:cNvSpPr>
            <a:spLocks noGrp="1"/>
          </p:cNvSpPr>
          <p:nvPr>
            <p:ph idx="1"/>
          </p:nvPr>
        </p:nvSpPr>
        <p:spPr>
          <a:xfrm>
            <a:off x="457200" y="1052736"/>
            <a:ext cx="8363272" cy="5688632"/>
          </a:xfrm>
        </p:spPr>
        <p:txBody>
          <a:bodyPr/>
          <a:lstStyle/>
          <a:p>
            <a:r>
              <a:rPr lang="en-GB" sz="2800"/>
              <a:t>The aim is to help you understand Hume’s main epistemological texts and arguments, and compl-ement other resources (described below), by:</a:t>
            </a:r>
          </a:p>
          <a:p>
            <a:pPr lvl="1">
              <a:spcBef>
                <a:spcPts val="1200"/>
              </a:spcBef>
            </a:pPr>
            <a:r>
              <a:rPr lang="en-GB" sz="2400"/>
              <a:t>Conveying the big picture, to appreciate the overall shape and force of Hume’s theoretical philosophy;</a:t>
            </a:r>
          </a:p>
          <a:p>
            <a:pPr lvl="1">
              <a:spcBef>
                <a:spcPts val="1200"/>
              </a:spcBef>
            </a:pPr>
            <a:r>
              <a:rPr lang="en-GB" sz="2400"/>
              <a:t>Helping you to take advantage of those other resources to read and understand the texts efficiently, and to focus on their key points;</a:t>
            </a:r>
          </a:p>
          <a:p>
            <a:pPr lvl="1">
              <a:spcBef>
                <a:spcPts val="1200"/>
              </a:spcBef>
            </a:pPr>
            <a:r>
              <a:rPr lang="en-GB" sz="2400"/>
              <a:t>Highlighting and explaining the main interpretative debates, and why they matter;</a:t>
            </a:r>
          </a:p>
          <a:p>
            <a:pPr lvl="1">
              <a:spcBef>
                <a:spcPts val="1200"/>
              </a:spcBef>
            </a:pPr>
            <a:r>
              <a:rPr lang="en-GB" sz="2400"/>
              <a:t>Drawing your attention to relevant secondary literature;</a:t>
            </a:r>
          </a:p>
          <a:p>
            <a:pPr lvl="1">
              <a:spcBef>
                <a:spcPts val="1200"/>
              </a:spcBef>
            </a:pPr>
            <a:r>
              <a:rPr lang="en-GB" sz="2400"/>
              <a:t>Preparing you for the Early Modern examination.</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3226011C-481A-2A2A-D1C5-3A2D60161958}"/>
              </a:ext>
            </a:extLst>
          </p:cNvPr>
          <p:cNvSpPr>
            <a:spLocks noGrp="1"/>
          </p:cNvSpPr>
          <p:nvPr>
            <p:ph type="sldNum" sz="quarter" idx="10"/>
          </p:nvPr>
        </p:nvSpPr>
        <p:spPr/>
        <p:txBody>
          <a:bodyPr/>
          <a:lstStyle/>
          <a:p>
            <a:fld id="{FFD1EE05-59BE-439B-B8B7-F61DC751609B}" type="slidenum">
              <a:rPr lang="en-US" smtClean="0"/>
              <a:pPr/>
              <a:t>8</a:t>
            </a:fld>
            <a:endParaRPr lang="en-US"/>
          </a:p>
        </p:txBody>
      </p:sp>
    </p:spTree>
    <p:extLst>
      <p:ext uri="{BB962C8B-B14F-4D97-AF65-F5344CB8AC3E}">
        <p14:creationId xmlns:p14="http://schemas.microsoft.com/office/powerpoint/2010/main" val="1777098052"/>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C86-E5E0-DF92-D72F-A9AECB357E7E}"/>
              </a:ext>
            </a:extLst>
          </p:cNvPr>
          <p:cNvSpPr>
            <a:spLocks noGrp="1"/>
          </p:cNvSpPr>
          <p:nvPr>
            <p:ph type="title"/>
          </p:nvPr>
        </p:nvSpPr>
        <p:spPr>
          <a:xfrm>
            <a:off x="457200" y="152636"/>
            <a:ext cx="8229600" cy="630907"/>
          </a:xfrm>
        </p:spPr>
        <p:txBody>
          <a:bodyPr/>
          <a:lstStyle/>
          <a:p>
            <a:r>
              <a:rPr lang="en-GB"/>
              <a:t>For More Background …</a:t>
            </a:r>
          </a:p>
        </p:txBody>
      </p:sp>
      <p:sp>
        <p:nvSpPr>
          <p:cNvPr id="3" name="Content Placeholder 2">
            <a:extLst>
              <a:ext uri="{FF2B5EF4-FFF2-40B4-BE49-F238E27FC236}">
                <a16:creationId xmlns:a16="http://schemas.microsoft.com/office/drawing/2014/main" id="{865DC905-7BCE-3E6A-78D6-389D9A846E68}"/>
              </a:ext>
            </a:extLst>
          </p:cNvPr>
          <p:cNvSpPr>
            <a:spLocks noGrp="1"/>
          </p:cNvSpPr>
          <p:nvPr>
            <p:ph idx="1"/>
          </p:nvPr>
        </p:nvSpPr>
        <p:spPr>
          <a:xfrm>
            <a:off x="107504" y="944724"/>
            <a:ext cx="8712968" cy="5796644"/>
          </a:xfrm>
        </p:spPr>
        <p:txBody>
          <a:bodyPr/>
          <a:lstStyle/>
          <a:p>
            <a:r>
              <a:rPr lang="en-GB" sz="2500"/>
              <a:t>To maximise efficiency towards these aims, we will not here be looking deeply at the </a:t>
            </a:r>
            <a:r>
              <a:rPr lang="en-GB" sz="2500" i="1"/>
              <a:t>historical</a:t>
            </a:r>
            <a:r>
              <a:rPr lang="en-GB" sz="2500"/>
              <a:t> or </a:t>
            </a:r>
            <a:r>
              <a:rPr lang="en-GB" sz="2500" i="1"/>
              <a:t>biographical</a:t>
            </a:r>
            <a:r>
              <a:rPr lang="en-GB" sz="2500"/>
              <a:t> background of Hume’s ideas.  But for a personal view of these things, you might find it interesting to explore …</a:t>
            </a:r>
          </a:p>
          <a:p>
            <a:pPr lvl="1">
              <a:spcBef>
                <a:spcPts val="1200"/>
              </a:spcBef>
            </a:pPr>
            <a:r>
              <a:rPr lang="en-GB" sz="2300"/>
              <a:t>For historical context, see the General Philosophy lecture pages at </a:t>
            </a:r>
            <a:r>
              <a:rPr lang="en-GB" sz="2300">
                <a:hlinkClick r:id="rId2"/>
              </a:rPr>
              <a:t>https://www.millican.org/genphil.htm</a:t>
            </a:r>
            <a:r>
              <a:rPr lang="en-GB" sz="2300"/>
              <a:t> (e.g. 2018 lectures 1 and 2, and lecture 3 as far as slide 26).</a:t>
            </a:r>
          </a:p>
          <a:p>
            <a:pPr lvl="1">
              <a:spcBef>
                <a:spcPts val="1200"/>
              </a:spcBef>
            </a:pPr>
            <a:r>
              <a:rPr lang="en-GB" sz="2300"/>
              <a:t>For more systematic coverage and detail, see “Introduction” under “2007” at </a:t>
            </a:r>
            <a:r>
              <a:rPr lang="en-GB" sz="2300">
                <a:hlinkClick r:id="rId3"/>
              </a:rPr>
              <a:t>https://davidhume.org/scholarship/millican</a:t>
            </a:r>
            <a:r>
              <a:rPr lang="en-GB" sz="2300"/>
              <a:t>.</a:t>
            </a:r>
          </a:p>
          <a:p>
            <a:pPr lvl="1">
              <a:spcBef>
                <a:spcPts val="1200"/>
              </a:spcBef>
            </a:pPr>
            <a:r>
              <a:rPr lang="en-GB" sz="2300"/>
              <a:t>For biographical context, see Lecture 1 in the 2018 series at </a:t>
            </a:r>
            <a:r>
              <a:rPr lang="en-GB" sz="2300">
                <a:hlinkClick r:id="rId4"/>
              </a:rPr>
              <a:t>https://davidhume.org/teaching/lectures</a:t>
            </a:r>
            <a:r>
              <a:rPr lang="en-GB" sz="2300"/>
              <a:t>.</a:t>
            </a:r>
          </a:p>
          <a:p>
            <a:pPr lvl="1">
              <a:spcBef>
                <a:spcPts val="1200"/>
              </a:spcBef>
            </a:pPr>
            <a:r>
              <a:rPr lang="en-GB" sz="2300"/>
              <a:t>For biographical philosophy, see “Hume’s Chief Argument” under “2016” at </a:t>
            </a:r>
            <a:r>
              <a:rPr lang="en-GB" sz="2300">
                <a:hlinkClick r:id="rId5"/>
              </a:rPr>
              <a:t>https://davidhume.org/scholarship/millican</a:t>
            </a:r>
            <a:r>
              <a:rPr lang="en-GB" sz="2300"/>
              <a:t>.</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9B2FB5BE-039A-FF24-08BA-7AAB5BF86624}"/>
              </a:ext>
            </a:extLst>
          </p:cNvPr>
          <p:cNvSpPr>
            <a:spLocks noGrp="1"/>
          </p:cNvSpPr>
          <p:nvPr>
            <p:ph type="sldNum" sz="quarter" idx="10"/>
          </p:nvPr>
        </p:nvSpPr>
        <p:spPr/>
        <p:txBody>
          <a:bodyPr/>
          <a:lstStyle/>
          <a:p>
            <a:fld id="{FFD1EE05-59BE-439B-B8B7-F61DC751609B}" type="slidenum">
              <a:rPr lang="en-US" smtClean="0"/>
              <a:pPr/>
              <a:t>9</a:t>
            </a:fld>
            <a:endParaRPr lang="en-US"/>
          </a:p>
        </p:txBody>
      </p:sp>
    </p:spTree>
    <p:extLst>
      <p:ext uri="{BB962C8B-B14F-4D97-AF65-F5344CB8AC3E}">
        <p14:creationId xmlns:p14="http://schemas.microsoft.com/office/powerpoint/2010/main" val="3254125463"/>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6929</TotalTime>
  <Words>4445</Words>
  <Application>Microsoft Office PowerPoint</Application>
  <PresentationFormat>On-screen Show (4:3)</PresentationFormat>
  <Paragraphs>236</Paragraphs>
  <Slides>42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ＭＳ Ｐゴシック</vt:lpstr>
      <vt:lpstr>Arial</vt:lpstr>
      <vt:lpstr>Wingdings</vt:lpstr>
      <vt:lpstr>Beam</vt:lpstr>
      <vt:lpstr>David Hume, 1711-1776</vt:lpstr>
      <vt:lpstr>Why Study Hume?</vt:lpstr>
      <vt:lpstr>The Scientific Revolution</vt:lpstr>
      <vt:lpstr>“Rationalists” and “Empiricists”</vt:lpstr>
      <vt:lpstr>David Hume, “The Great Infidel”</vt:lpstr>
      <vt:lpstr>Hume’s Legacy</vt:lpstr>
      <vt:lpstr>PowerPoint Presentation</vt:lpstr>
      <vt:lpstr>Aims of the Lecture Series</vt:lpstr>
      <vt:lpstr>For More Background …</vt:lpstr>
      <vt:lpstr>Hume’s Most Relevant Works</vt:lpstr>
      <vt:lpstr>PowerPoint Presentation</vt:lpstr>
      <vt:lpstr>www.davidhume.org</vt:lpstr>
      <vt:lpstr>PowerPoint Presentation</vt:lpstr>
      <vt:lpstr>1(a)  The Lockean Inheritance</vt:lpstr>
      <vt:lpstr>Descartes’s “Way of Ideas”</vt:lpstr>
      <vt:lpstr>Locke’s Reaction to Descartes</vt:lpstr>
      <vt:lpstr>Two Kinds of “Empiricism”</vt:lpstr>
      <vt:lpstr>What is an “Idea”?</vt:lpstr>
      <vt:lpstr>“White Paper” and “Two Fountains”: Sensation and Reflection</vt:lpstr>
      <vt:lpstr>Ideas on a Mental Stage?</vt:lpstr>
      <vt:lpstr>Humean Ideas and Impressions</vt:lpstr>
      <vt:lpstr>An Obvious Distinction?</vt:lpstr>
      <vt:lpstr>“Sensation” and “Reflection”</vt:lpstr>
      <vt:lpstr>Humean Reflection</vt:lpstr>
      <vt:lpstr>“Reflection”: A Contrast with Locke</vt:lpstr>
      <vt:lpstr>1(b)  Hume’s Copy Principle and the Simple/Complex Distinction</vt:lpstr>
      <vt:lpstr>Hume’s Conceptual Empiricism: A First Approximation</vt:lpstr>
      <vt:lpstr>Conceptual Empiricism: Refining the Approximation</vt:lpstr>
      <vt:lpstr>Simple and Complex Ideas</vt:lpstr>
      <vt:lpstr>Spatial Ideas and Atomism</vt:lpstr>
      <vt:lpstr>Hume’s Copy Principle</vt:lpstr>
      <vt:lpstr>Weaponising the Copy Principle?</vt:lpstr>
      <vt:lpstr>Hume’s First Argument for the Copy Principle</vt:lpstr>
      <vt:lpstr>Hume’s Second Argument for the Copy Principle</vt:lpstr>
      <vt:lpstr>Problems with Hume’s Arguments</vt:lpstr>
      <vt:lpstr>Garrett’s First Defence of Hume</vt:lpstr>
      <vt:lpstr>Responding to Garrett</vt:lpstr>
      <vt:lpstr>PowerPoint Presentation</vt:lpstr>
      <vt:lpstr>Garrett’s Second Defence of Hume</vt:lpstr>
      <vt:lpstr>PowerPoint Presentation</vt:lpstr>
      <vt:lpstr>The Missing Shade of Blue</vt:lpstr>
      <vt:lpstr>PowerPoint Presentation</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302</cp:revision>
  <cp:lastPrinted>2024-12-26T14:40:37Z</cp:lastPrinted>
  <dcterms:created xsi:type="dcterms:W3CDTF">2003-12-13T01:24:05Z</dcterms:created>
  <dcterms:modified xsi:type="dcterms:W3CDTF">2025-10-15T04:50:26Z</dcterms:modified>
</cp:coreProperties>
</file>