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66"/>
  </p:notesMasterIdLst>
  <p:handoutMasterIdLst>
    <p:handoutMasterId r:id="rId267"/>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 id="1573" r:id="rId164"/>
    <p:sldId id="1574" r:id="rId165"/>
    <p:sldId id="1575" r:id="rId166"/>
    <p:sldId id="1576" r:id="rId167"/>
    <p:sldId id="1577" r:id="rId168"/>
    <p:sldId id="1291" r:id="rId169"/>
    <p:sldId id="1580" r:id="rId170"/>
    <p:sldId id="1581" r:id="rId171"/>
    <p:sldId id="1115" r:id="rId172"/>
    <p:sldId id="1116" r:id="rId173"/>
    <p:sldId id="1583" r:id="rId174"/>
    <p:sldId id="1584" r:id="rId175"/>
    <p:sldId id="1585" r:id="rId176"/>
    <p:sldId id="1587" r:id="rId177"/>
    <p:sldId id="1589" r:id="rId178"/>
    <p:sldId id="1588" r:id="rId179"/>
    <p:sldId id="305" r:id="rId180"/>
    <p:sldId id="309" r:id="rId181"/>
    <p:sldId id="310" r:id="rId182"/>
    <p:sldId id="1591" r:id="rId183"/>
    <p:sldId id="972" r:id="rId184"/>
    <p:sldId id="1593" r:id="rId185"/>
    <p:sldId id="1594" r:id="rId186"/>
    <p:sldId id="1595" r:id="rId187"/>
    <p:sldId id="1597" r:id="rId188"/>
    <p:sldId id="1598" r:id="rId189"/>
    <p:sldId id="1599" r:id="rId190"/>
    <p:sldId id="1600" r:id="rId191"/>
    <p:sldId id="1604" r:id="rId192"/>
    <p:sldId id="1126" r:id="rId193"/>
    <p:sldId id="1127" r:id="rId194"/>
    <p:sldId id="1128" r:id="rId195"/>
    <p:sldId id="1123" r:id="rId196"/>
    <p:sldId id="1607" r:id="rId197"/>
    <p:sldId id="1125" r:id="rId198"/>
    <p:sldId id="1616" r:id="rId199"/>
    <p:sldId id="1608" r:id="rId200"/>
    <p:sldId id="1609" r:id="rId201"/>
    <p:sldId id="1610" r:id="rId202"/>
    <p:sldId id="1612" r:id="rId203"/>
    <p:sldId id="1613" r:id="rId204"/>
    <p:sldId id="1614" r:id="rId205"/>
    <p:sldId id="1618" r:id="rId206"/>
    <p:sldId id="1617" r:id="rId207"/>
    <p:sldId id="1615" r:id="rId208"/>
    <p:sldId id="1619" r:id="rId209"/>
    <p:sldId id="1620" r:id="rId210"/>
    <p:sldId id="1621" r:id="rId211"/>
    <p:sldId id="1147" r:id="rId212"/>
    <p:sldId id="1148" r:id="rId213"/>
    <p:sldId id="1150" r:id="rId214"/>
    <p:sldId id="1140" r:id="rId215"/>
    <p:sldId id="1141" r:id="rId216"/>
    <p:sldId id="1143" r:id="rId217"/>
    <p:sldId id="528" r:id="rId218"/>
    <p:sldId id="1169" r:id="rId219"/>
    <p:sldId id="1170" r:id="rId220"/>
    <p:sldId id="1168" r:id="rId221"/>
    <p:sldId id="443" r:id="rId222"/>
    <p:sldId id="1625" r:id="rId223"/>
    <p:sldId id="445" r:id="rId224"/>
    <p:sldId id="1628" r:id="rId225"/>
    <p:sldId id="1369" r:id="rId226"/>
    <p:sldId id="1172" r:id="rId227"/>
    <p:sldId id="1184" r:id="rId228"/>
    <p:sldId id="1185" r:id="rId229"/>
    <p:sldId id="1186" r:id="rId230"/>
    <p:sldId id="1187" r:id="rId231"/>
    <p:sldId id="1188" r:id="rId232"/>
    <p:sldId id="1189" r:id="rId233"/>
    <p:sldId id="1190" r:id="rId234"/>
    <p:sldId id="1191" r:id="rId235"/>
    <p:sldId id="1192" r:id="rId236"/>
    <p:sldId id="1370" r:id="rId237"/>
    <p:sldId id="1194" r:id="rId238"/>
    <p:sldId id="1371" r:id="rId239"/>
    <p:sldId id="1372" r:id="rId240"/>
    <p:sldId id="1200" r:id="rId241"/>
    <p:sldId id="1201" r:id="rId242"/>
    <p:sldId id="1202" r:id="rId243"/>
    <p:sldId id="1203" r:id="rId244"/>
    <p:sldId id="1373" r:id="rId245"/>
    <p:sldId id="1205" r:id="rId246"/>
    <p:sldId id="1206" r:id="rId247"/>
    <p:sldId id="1207" r:id="rId248"/>
    <p:sldId id="1208" r:id="rId249"/>
    <p:sldId id="1349" r:id="rId250"/>
    <p:sldId id="1210" r:id="rId251"/>
    <p:sldId id="1374" r:id="rId252"/>
    <p:sldId id="1212" r:id="rId253"/>
    <p:sldId id="1213" r:id="rId254"/>
    <p:sldId id="1214" r:id="rId255"/>
    <p:sldId id="1215" r:id="rId256"/>
    <p:sldId id="1375" r:id="rId257"/>
    <p:sldId id="1216" r:id="rId258"/>
    <p:sldId id="1217" r:id="rId259"/>
    <p:sldId id="1376" r:id="rId260"/>
    <p:sldId id="1218" r:id="rId261"/>
    <p:sldId id="1219" r:id="rId262"/>
    <p:sldId id="1220" r:id="rId263"/>
    <p:sldId id="1221" r:id="rId264"/>
    <p:sldId id="1222" r:id="rId265"/>
  </p:sldIdLst>
  <p:sldSz cx="9144000" cy="6858000" type="screen4x3"/>
  <p:notesSz cx="6794500" cy="9931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128"/>
        <p:guide pos="2142"/>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handoutMaster" Target="handoutMasters/handout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5" y="246088"/>
            <a:ext cx="6794500" cy="435818"/>
          </a:xfrm>
          <a:prstGeom prst="rect">
            <a:avLst/>
          </a:prstGeom>
          <a:noFill/>
          <a:ln w="12700" cap="sq">
            <a:noFill/>
            <a:miter lim="800000"/>
            <a:headEnd type="none" w="sm" len="sm"/>
            <a:tailEnd type="none" w="sm" len="sm"/>
          </a:ln>
          <a:effectLst/>
        </p:spPr>
        <p:txBody>
          <a:bodyPr lIns="97243" tIns="48620" rIns="97243" bIns="48620">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38976" y="9288158"/>
            <a:ext cx="5843396" cy="267599"/>
          </a:xfrm>
          <a:prstGeom prst="rect">
            <a:avLst/>
          </a:prstGeom>
          <a:noFill/>
          <a:ln w="12700" cap="sq">
            <a:noFill/>
            <a:miter lim="800000"/>
            <a:headEnd type="none" w="sm" len="sm"/>
            <a:tailEnd type="none" w="sm" len="sm"/>
          </a:ln>
          <a:effectLst/>
        </p:spPr>
        <p:txBody>
          <a:bodyPr lIns="97243" tIns="48620" rIns="97243" bIns="4862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3"/>
            <a:ext cx="2943966" cy="497127"/>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3848947" y="3"/>
            <a:ext cx="2943966" cy="497127"/>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912813" y="741363"/>
            <a:ext cx="4968875" cy="3727450"/>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679136" y="4717142"/>
            <a:ext cx="5436236" cy="446936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432690"/>
            <a:ext cx="2943966" cy="497127"/>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3848947" y="9432690"/>
            <a:ext cx="2943966" cy="497127"/>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211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0969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1" y="1"/>
            <a:ext cx="2851968" cy="53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10081835"/>
            <a:ext cx="2851968" cy="5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3728666" y="10081835"/>
            <a:ext cx="2851968" cy="5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1" y="1"/>
            <a:ext cx="2851968" cy="53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10081835"/>
            <a:ext cx="2851968" cy="5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3728666" y="10081835"/>
            <a:ext cx="2851968" cy="5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1" y="1"/>
            <a:ext cx="2851968" cy="53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10081835"/>
            <a:ext cx="2851968" cy="5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3728666" y="10081835"/>
            <a:ext cx="2851968" cy="53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2AD3-A6D4-8899-6D9E-B24A8B1FD5E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38272CC-2FB4-8BC8-4ACE-CF848208CD46}"/>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87FE266A-D1B5-6428-B4CA-12E8C3C7937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81EAA5C5-870F-CBEA-B019-4D07DB04C9E2}"/>
              </a:ext>
            </a:extLst>
          </p:cNvPr>
          <p:cNvSpPr>
            <a:spLocks noGrp="1" noChangeArrowheads="1"/>
          </p:cNvSpPr>
          <p:nvPr>
            <p:ph type="sldNum" sz="quarter" idx="5"/>
          </p:nvPr>
        </p:nvSpPr>
        <p:spPr>
          <a:ln/>
        </p:spPr>
        <p:txBody>
          <a:bodyPr/>
          <a:lstStyle/>
          <a:p>
            <a:fld id="{5AEBFE11-5342-470A-855B-2D8F4DEE07D2}" type="slidenum">
              <a:rPr lang="en-GB"/>
              <a:pPr/>
              <a:t>163</a:t>
            </a:fld>
            <a:endParaRPr lang="en-GB"/>
          </a:p>
        </p:txBody>
      </p:sp>
      <p:sp>
        <p:nvSpPr>
          <p:cNvPr id="119810" name="Rectangle 2">
            <a:extLst>
              <a:ext uri="{FF2B5EF4-FFF2-40B4-BE49-F238E27FC236}">
                <a16:creationId xmlns:a16="http://schemas.microsoft.com/office/drawing/2014/main" id="{A94E7560-8BB4-FF78-75EF-D714CF129BB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CB3EFF24-D7E2-90E4-5855-F3B12EFD9D36}"/>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645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hyperlink" Target="https://davidhume.org/teaching/" TargetMode="Externa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9373-84F1-9A50-9575-647210F1B722}"/>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86A217CE-D762-DF5A-B15E-F2071B40A6BA}"/>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77C8B796-6859-BE50-507D-670FBB8F666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C4E8B99B-B184-E9EF-3191-1CFF8CCCC5AC}"/>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7BF4F7B-6C12-61BF-5408-EC523547C004}"/>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3530887176"/>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C87E5-A340-F892-BA3F-77E3219EE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A8D23-BA9A-9CB5-A085-A92AE104B297}"/>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C1714F37-3E6F-3196-725C-A6C9E60387A1}"/>
              </a:ext>
            </a:extLst>
          </p:cNvPr>
          <p:cNvSpPr>
            <a:spLocks noGrp="1"/>
          </p:cNvSpPr>
          <p:nvPr>
            <p:ph idx="1"/>
          </p:nvPr>
        </p:nvSpPr>
        <p:spPr>
          <a:xfrm>
            <a:off x="251520" y="1160748"/>
            <a:ext cx="8640960" cy="5436604"/>
          </a:xfrm>
        </p:spPr>
        <p:txBody>
          <a:bodyPr/>
          <a:lstStyle/>
          <a:p>
            <a:r>
              <a:rPr lang="en-GB" sz="2700"/>
              <a:t>We discussed in detail Hume’s argument concerning induction, from both </a:t>
            </a:r>
            <a:r>
              <a:rPr lang="en-GB" sz="2700" i="1"/>
              <a:t>Treatise</a:t>
            </a:r>
            <a:r>
              <a:rPr lang="en-GB" sz="2700"/>
              <a:t> 1.3.6 and </a:t>
            </a:r>
            <a:r>
              <a:rPr lang="en-GB" sz="2700" i="1"/>
              <a:t>Enquiry</a:t>
            </a:r>
            <a:r>
              <a:rPr lang="en-GB" sz="2700"/>
              <a:t> 4.</a:t>
            </a:r>
          </a:p>
          <a:p>
            <a:pPr lvl="1">
              <a:spcBef>
                <a:spcPts val="900"/>
              </a:spcBef>
            </a:pPr>
            <a:r>
              <a:rPr lang="en-GB" sz="2300"/>
              <a:t>The </a:t>
            </a:r>
            <a:r>
              <a:rPr lang="en-GB" sz="2300" i="1"/>
              <a:t>Treatise</a:t>
            </a:r>
            <a:r>
              <a:rPr lang="en-GB" sz="2300"/>
              <a:t> argument starts from his search for the impression of necessary connexion (since </a:t>
            </a:r>
            <a:r>
              <a:rPr lang="en-GB" sz="2300" i="1"/>
              <a:t>T</a:t>
            </a:r>
            <a:r>
              <a:rPr lang="en-GB" sz="2300"/>
              <a:t> 1.3.2.12).</a:t>
            </a:r>
          </a:p>
          <a:p>
            <a:pPr lvl="1">
              <a:spcBef>
                <a:spcPts val="900"/>
              </a:spcBef>
            </a:pPr>
            <a:r>
              <a:rPr lang="en-GB" sz="2300"/>
              <a:t>Causal relations are not </a:t>
            </a:r>
            <a:r>
              <a:rPr lang="en-GB" sz="2300" i="1"/>
              <a:t>a priori</a:t>
            </a:r>
            <a:r>
              <a:rPr lang="en-GB" sz="2300"/>
              <a:t>, but learned through exper-ience of </a:t>
            </a:r>
            <a:r>
              <a:rPr lang="en-GB" sz="2300" i="1">
                <a:solidFill>
                  <a:srgbClr val="FF7C80"/>
                </a:solidFill>
              </a:rPr>
              <a:t>constant conjunction</a:t>
            </a:r>
            <a:r>
              <a:rPr lang="en-GB" sz="2300"/>
              <a:t> (1.3.6.1-3).  This, apparently, becomes the third component (with </a:t>
            </a:r>
            <a:r>
              <a:rPr lang="en-GB" sz="2300" i="1">
                <a:solidFill>
                  <a:srgbClr val="FF7C80"/>
                </a:solidFill>
              </a:rPr>
              <a:t>contiguity</a:t>
            </a:r>
            <a:r>
              <a:rPr lang="en-GB" sz="2300"/>
              <a:t> and </a:t>
            </a:r>
            <a:r>
              <a:rPr lang="en-GB" sz="2300" i="1">
                <a:solidFill>
                  <a:srgbClr val="FF7C80"/>
                </a:solidFill>
              </a:rPr>
              <a:t>succes-sion</a:t>
            </a:r>
            <a:r>
              <a:rPr lang="en-GB" sz="2300"/>
              <a:t>) of the philosophical relation of causation (1.3.6.16).  </a:t>
            </a:r>
          </a:p>
          <a:p>
            <a:pPr lvl="1">
              <a:spcBef>
                <a:spcPts val="900"/>
              </a:spcBef>
            </a:pPr>
            <a:r>
              <a:rPr lang="en-GB" sz="2300"/>
              <a:t>Hume argues that induction takes for granted a principle of uniformity (UP) which cannot be “founded on” reason, but is instead due to </a:t>
            </a:r>
            <a:r>
              <a:rPr lang="en-GB" sz="2300" i="1">
                <a:solidFill>
                  <a:srgbClr val="FF7C80"/>
                </a:solidFill>
              </a:rPr>
              <a:t>custom</a:t>
            </a:r>
            <a:r>
              <a:rPr lang="en-GB" sz="2300"/>
              <a:t>, an operation of </a:t>
            </a:r>
            <a:r>
              <a:rPr lang="en-GB" sz="2300" i="1"/>
              <a:t>the imagination</a:t>
            </a:r>
            <a:r>
              <a:rPr lang="en-GB" sz="2300"/>
              <a:t>.</a:t>
            </a:r>
          </a:p>
          <a:p>
            <a:pPr lvl="1">
              <a:spcBef>
                <a:spcPts val="900"/>
              </a:spcBef>
            </a:pPr>
            <a:r>
              <a:rPr lang="en-GB" sz="2300"/>
              <a:t>The </a:t>
            </a:r>
            <a:r>
              <a:rPr lang="en-GB" sz="2300" i="1"/>
              <a:t>Enquiry</a:t>
            </a:r>
            <a:r>
              <a:rPr lang="en-GB" sz="2300"/>
              <a:t> (but not the </a:t>
            </a:r>
            <a:r>
              <a:rPr lang="en-GB" sz="2300" i="1"/>
              <a:t>Treatise</a:t>
            </a:r>
            <a:r>
              <a:rPr lang="en-GB" sz="2300"/>
              <a:t>) presents this argument as sceptical, though Hume offers an answer (</a:t>
            </a:r>
            <a:r>
              <a:rPr lang="en-GB" sz="2300" i="1"/>
              <a:t>E</a:t>
            </a:r>
            <a:r>
              <a:rPr lang="en-GB" sz="2300"/>
              <a:t> 12.22-23).</a:t>
            </a:r>
          </a:p>
        </p:txBody>
      </p:sp>
      <p:sp>
        <p:nvSpPr>
          <p:cNvPr id="4" name="Slide Number Placeholder 3">
            <a:extLst>
              <a:ext uri="{FF2B5EF4-FFF2-40B4-BE49-F238E27FC236}">
                <a16:creationId xmlns:a16="http://schemas.microsoft.com/office/drawing/2014/main" id="{5616723D-A8B0-03F6-65A0-5FF166F22BDA}"/>
              </a:ext>
            </a:extLst>
          </p:cNvPr>
          <p:cNvSpPr>
            <a:spLocks noGrp="1"/>
          </p:cNvSpPr>
          <p:nvPr>
            <p:ph type="sldNum" sz="quarter" idx="10"/>
          </p:nvPr>
        </p:nvSpPr>
        <p:spPr/>
        <p:txBody>
          <a:bodyPr/>
          <a:lstStyle/>
          <a:p>
            <a:fld id="{3616F46D-A470-4307-BD1A-3DE4FB9E5120}" type="slidenum">
              <a:rPr lang="en-US" smtClean="0"/>
              <a:pPr/>
              <a:t>164</a:t>
            </a:fld>
            <a:endParaRPr lang="en-US"/>
          </a:p>
        </p:txBody>
      </p:sp>
    </p:spTree>
    <p:extLst>
      <p:ext uri="{BB962C8B-B14F-4D97-AF65-F5344CB8AC3E}">
        <p14:creationId xmlns:p14="http://schemas.microsoft.com/office/powerpoint/2010/main" val="2658590030"/>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F260-8405-1F9E-052B-1334050DE5C1}"/>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66663C16-F3F9-56D1-CBB2-4BE785EC7276}"/>
              </a:ext>
            </a:extLst>
          </p:cNvPr>
          <p:cNvSpPr>
            <a:spLocks noGrp="1" noChangeArrowheads="1"/>
          </p:cNvSpPr>
          <p:nvPr>
            <p:ph type="ctrTitle"/>
          </p:nvPr>
        </p:nvSpPr>
        <p:spPr>
          <a:xfrm>
            <a:off x="179388" y="296863"/>
            <a:ext cx="4608512" cy="6300787"/>
          </a:xfrm>
        </p:spPr>
        <p:txBody>
          <a:bodyPr/>
          <a:lstStyle/>
          <a:p>
            <a:r>
              <a:rPr lang="en-GB"/>
              <a:t>5(</a:t>
            </a:r>
            <a:r>
              <a:rPr lang="en-GB" dirty="0"/>
              <a:t>a</a:t>
            </a:r>
            <a:r>
              <a:rPr lang="en-GB"/>
              <a:t>)</a:t>
            </a:r>
            <a:br>
              <a:rPr lang="en-GB" dirty="0"/>
            </a:br>
            <a:br>
              <a:rPr lang="en-GB"/>
            </a:br>
            <a:r>
              <a:rPr lang="en-GB" sz="4600"/>
              <a:t>The Argument of </a:t>
            </a:r>
            <a:r>
              <a:rPr lang="en-GB" sz="4600" i="1"/>
              <a:t>Treatise</a:t>
            </a:r>
            <a:r>
              <a:rPr lang="en-GB" sz="4600"/>
              <a:t> 1.3.14 and </a:t>
            </a:r>
            <a:r>
              <a:rPr lang="en-GB" sz="4600" i="1"/>
              <a:t>Enquiry</a:t>
            </a:r>
            <a:r>
              <a:rPr lang="en-GB" sz="4600"/>
              <a:t> 7</a:t>
            </a:r>
            <a:r>
              <a:rPr lang="en-GB" sz="4600" i="1"/>
              <a:t> </a:t>
            </a:r>
            <a:endParaRPr lang="en-US" sz="4600" dirty="0"/>
          </a:p>
        </p:txBody>
      </p:sp>
      <p:pic>
        <p:nvPicPr>
          <p:cNvPr id="847875" name="Picture 3" descr="treatise1">
            <a:extLst>
              <a:ext uri="{FF2B5EF4-FFF2-40B4-BE49-F238E27FC236}">
                <a16:creationId xmlns:a16="http://schemas.microsoft.com/office/drawing/2014/main" id="{9F6B94FF-F220-CD25-D451-8F611D0A15A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669600159"/>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3E2-8860-BEC1-3989-BFA605F76E53}"/>
              </a:ext>
            </a:extLst>
          </p:cNvPr>
          <p:cNvSpPr>
            <a:spLocks noGrp="1"/>
          </p:cNvSpPr>
          <p:nvPr>
            <p:ph type="title"/>
          </p:nvPr>
        </p:nvSpPr>
        <p:spPr>
          <a:xfrm>
            <a:off x="107504" y="152636"/>
            <a:ext cx="8892988" cy="810927"/>
          </a:xfrm>
        </p:spPr>
        <p:txBody>
          <a:bodyPr/>
          <a:lstStyle/>
          <a:p>
            <a:r>
              <a:rPr lang="en-GB" sz="4200"/>
              <a:t>The </a:t>
            </a:r>
            <a:r>
              <a:rPr lang="en-GB" sz="4200" i="1"/>
              <a:t>Treatise</a:t>
            </a:r>
            <a:r>
              <a:rPr lang="en-GB" sz="4200"/>
              <a:t> and </a:t>
            </a:r>
            <a:r>
              <a:rPr lang="en-GB" sz="4200" i="1"/>
              <a:t>Enquiry</a:t>
            </a:r>
            <a:r>
              <a:rPr lang="en-GB" sz="4200"/>
              <a:t> Versions</a:t>
            </a:r>
          </a:p>
        </p:txBody>
      </p:sp>
      <p:sp>
        <p:nvSpPr>
          <p:cNvPr id="3" name="Content Placeholder 2">
            <a:extLst>
              <a:ext uri="{FF2B5EF4-FFF2-40B4-BE49-F238E27FC236}">
                <a16:creationId xmlns:a16="http://schemas.microsoft.com/office/drawing/2014/main" id="{C769B77D-6D10-B876-4824-83F27C0210D1}"/>
              </a:ext>
            </a:extLst>
          </p:cNvPr>
          <p:cNvSpPr>
            <a:spLocks noGrp="1"/>
          </p:cNvSpPr>
          <p:nvPr>
            <p:ph idx="1"/>
          </p:nvPr>
        </p:nvSpPr>
        <p:spPr>
          <a:xfrm>
            <a:off x="698884" y="1268759"/>
            <a:ext cx="8121588" cy="5497165"/>
          </a:xfrm>
        </p:spPr>
        <p:txBody>
          <a:bodyPr/>
          <a:lstStyle/>
          <a:p>
            <a:r>
              <a:rPr lang="en-GB" sz="2700" i="1"/>
              <a:t>Treatise</a:t>
            </a:r>
            <a:r>
              <a:rPr lang="en-GB" sz="2700"/>
              <a:t> 1.3.14 and </a:t>
            </a:r>
            <a:r>
              <a:rPr lang="en-GB" sz="2700" i="1"/>
              <a:t>Enquiry</a:t>
            </a:r>
            <a:r>
              <a:rPr lang="en-GB" sz="2700"/>
              <a:t> 7 are both entitled “Of the Idea of Necessary Connexion”, and their overall purpose is the same: to hunt down the </a:t>
            </a:r>
            <a:r>
              <a:rPr lang="en-GB" sz="2700" i="1"/>
              <a:t>impression</a:t>
            </a:r>
            <a:r>
              <a:rPr lang="en-GB" sz="2700"/>
              <a:t> from which the </a:t>
            </a:r>
            <a:r>
              <a:rPr lang="en-GB" sz="2700" i="1"/>
              <a:t>idea</a:t>
            </a:r>
            <a:r>
              <a:rPr lang="en-GB" sz="2700"/>
              <a:t> of necessary connexion is derived (see </a:t>
            </a:r>
            <a:r>
              <a:rPr lang="en-GB" sz="2700" i="1"/>
              <a:t>T</a:t>
            </a:r>
            <a:r>
              <a:rPr lang="en-GB" sz="2700"/>
              <a:t> 1.3.14.1, </a:t>
            </a:r>
            <a:r>
              <a:rPr lang="en-GB" sz="2700" i="1"/>
              <a:t>E</a:t>
            </a:r>
            <a:r>
              <a:rPr lang="en-GB" sz="2700"/>
              <a:t> 7.5).</a:t>
            </a:r>
          </a:p>
          <a:p>
            <a:r>
              <a:rPr lang="en-GB" sz="2700"/>
              <a:t> Hume’s presentation is progressively refined:</a:t>
            </a:r>
          </a:p>
          <a:p>
            <a:pPr lvl="1"/>
            <a:r>
              <a:rPr lang="en-GB" sz="2400"/>
              <a:t>The 1740 </a:t>
            </a:r>
            <a:r>
              <a:rPr lang="en-GB" sz="2400" i="1"/>
              <a:t>Appendix</a:t>
            </a:r>
            <a:r>
              <a:rPr lang="en-GB" sz="2400"/>
              <a:t> adds paragraph </a:t>
            </a:r>
            <a:r>
              <a:rPr lang="en-GB" sz="2400" i="1"/>
              <a:t>T</a:t>
            </a:r>
            <a:r>
              <a:rPr lang="en-GB" sz="2400"/>
              <a:t> 1.3.14.12, arguing that we cannot “feel an energy, or power, in our own mind” – this is later expanded to </a:t>
            </a:r>
            <a:r>
              <a:rPr lang="en-GB" sz="2400" i="1"/>
              <a:t>E </a:t>
            </a:r>
            <a:r>
              <a:rPr lang="en-GB" sz="2400"/>
              <a:t>7.9-20!</a:t>
            </a:r>
          </a:p>
          <a:p>
            <a:pPr lvl="1"/>
            <a:r>
              <a:rPr lang="en-GB" sz="2400"/>
              <a:t>As with induction and free will, the </a:t>
            </a:r>
            <a:r>
              <a:rPr lang="en-GB" sz="2400" i="1"/>
              <a:t>Enquiry</a:t>
            </a:r>
            <a:r>
              <a:rPr lang="en-GB" sz="2400"/>
              <a:t> version is significantly more polished – and no less extensive – than the </a:t>
            </a:r>
            <a:r>
              <a:rPr lang="en-GB" sz="2400" i="1"/>
              <a:t>Treatise</a:t>
            </a:r>
            <a:r>
              <a:rPr lang="en-GB" sz="2400"/>
              <a:t> version.  Hence it makes sense to accord most authority to that later version.</a:t>
            </a:r>
          </a:p>
        </p:txBody>
      </p:sp>
      <p:sp>
        <p:nvSpPr>
          <p:cNvPr id="4" name="Slide Number Placeholder 3">
            <a:extLst>
              <a:ext uri="{FF2B5EF4-FFF2-40B4-BE49-F238E27FC236}">
                <a16:creationId xmlns:a16="http://schemas.microsoft.com/office/drawing/2014/main" id="{E70D8785-C8FB-A2A7-C195-BF89C2F01099}"/>
              </a:ext>
            </a:extLst>
          </p:cNvPr>
          <p:cNvSpPr>
            <a:spLocks noGrp="1"/>
          </p:cNvSpPr>
          <p:nvPr>
            <p:ph type="sldNum" sz="quarter" idx="10"/>
          </p:nvPr>
        </p:nvSpPr>
        <p:spPr/>
        <p:txBody>
          <a:bodyPr/>
          <a:lstStyle/>
          <a:p>
            <a:fld id="{FFD1EE05-59BE-439B-B8B7-F61DC751609B}" type="slidenum">
              <a:rPr lang="en-US" smtClean="0"/>
              <a:pPr/>
              <a:t>166</a:t>
            </a:fld>
            <a:endParaRPr lang="en-US"/>
          </a:p>
        </p:txBody>
      </p:sp>
    </p:spTree>
    <p:extLst>
      <p:ext uri="{BB962C8B-B14F-4D97-AF65-F5344CB8AC3E}">
        <p14:creationId xmlns:p14="http://schemas.microsoft.com/office/powerpoint/2010/main" val="96448561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3736D-308E-BF79-8993-AC58DD71142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09ABF3-2A9A-ACA2-CFCA-A115458FDBA9}"/>
              </a:ext>
            </a:extLst>
          </p:cNvPr>
          <p:cNvSpPr>
            <a:spLocks noGrp="1"/>
          </p:cNvSpPr>
          <p:nvPr>
            <p:ph type="sldNum" sz="quarter" idx="10"/>
          </p:nvPr>
        </p:nvSpPr>
        <p:spPr/>
        <p:txBody>
          <a:bodyPr/>
          <a:lstStyle/>
          <a:p>
            <a:fld id="{EC6EE38D-FF9C-4D9D-98F0-D38B22BFA0BB}" type="slidenum">
              <a:rPr lang="en-US"/>
              <a:pPr/>
              <a:t>167</a:t>
            </a:fld>
            <a:endParaRPr lang="en-US"/>
          </a:p>
        </p:txBody>
      </p:sp>
      <p:sp>
        <p:nvSpPr>
          <p:cNvPr id="4" name="Slide Number Placeholder 3">
            <a:extLst>
              <a:ext uri="{FF2B5EF4-FFF2-40B4-BE49-F238E27FC236}">
                <a16:creationId xmlns:a16="http://schemas.microsoft.com/office/drawing/2014/main" id="{382C0CD3-123D-00A7-756F-05F24D9E4D3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167</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EFB98E46-BAA3-7878-1677-576B7B82F8C4}"/>
              </a:ext>
            </a:extLst>
          </p:cNvPr>
          <p:cNvSpPr>
            <a:spLocks noGrp="1" noChangeArrowheads="1"/>
          </p:cNvSpPr>
          <p:nvPr>
            <p:ph type="title" idx="4294967295"/>
          </p:nvPr>
        </p:nvSpPr>
        <p:spPr>
          <a:xfrm>
            <a:off x="457200" y="116632"/>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a:extLst>
              <a:ext uri="{FF2B5EF4-FFF2-40B4-BE49-F238E27FC236}">
                <a16:creationId xmlns:a16="http://schemas.microsoft.com/office/drawing/2014/main" id="{D88DFB18-D6C1-96A0-860E-BC0E25025739}"/>
              </a:ext>
            </a:extLst>
          </p:cNvPr>
          <p:cNvSpPr>
            <a:spLocks noGrp="1" noChangeArrowheads="1"/>
          </p:cNvSpPr>
          <p:nvPr>
            <p:ph type="body" idx="4294967295"/>
          </p:nvPr>
        </p:nvSpPr>
        <p:spPr>
          <a:xfrm>
            <a:off x="576325" y="1196752"/>
            <a:ext cx="8316155" cy="5184305"/>
          </a:xfrm>
        </p:spPr>
        <p:txBody>
          <a:bodyPr/>
          <a:lstStyle/>
          <a:p>
            <a:r>
              <a:rPr lang="en-GB" sz="2800" dirty="0"/>
              <a:t>Hume’s </a:t>
            </a:r>
            <a:r>
              <a:rPr lang="en-GB" sz="2800" i="1" dirty="0"/>
              <a:t>Copy Principle </a:t>
            </a:r>
            <a:r>
              <a:rPr lang="en-GB" sz="2800" dirty="0"/>
              <a:t>(</a:t>
            </a:r>
            <a:r>
              <a:rPr lang="en-GB" sz="2800" i="1"/>
              <a:t>T</a:t>
            </a:r>
            <a:r>
              <a:rPr lang="en-GB" sz="2800"/>
              <a:t> 1.1.1.7, </a:t>
            </a:r>
            <a:r>
              <a:rPr lang="en-GB" sz="2800" i="1"/>
              <a:t>E</a:t>
            </a:r>
            <a:r>
              <a:rPr lang="en-GB" sz="2800"/>
              <a:t> 2.5) is </a:t>
            </a:r>
            <a:r>
              <a:rPr lang="en-GB" sz="2800" dirty="0"/>
              <a:t>that all simple ideas are </a:t>
            </a:r>
            <a:r>
              <a:rPr lang="en-GB" sz="2800"/>
              <a:t>copied from (or “are deriv’d from” and “exactly represent”) impressions.</a:t>
            </a:r>
          </a:p>
          <a:p>
            <a:pPr>
              <a:spcBef>
                <a:spcPts val="1200"/>
              </a:spcBef>
            </a:pPr>
            <a:r>
              <a:rPr lang="en-GB" sz="2800"/>
              <a:t>The </a:t>
            </a:r>
            <a:r>
              <a:rPr lang="en-GB" sz="2800" dirty="0"/>
              <a:t>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a:t>In “Of the Idea of Necessary Connexion” (both versions) Hume repeatedly refers or alludes to this principle – see </a:t>
            </a:r>
            <a:r>
              <a:rPr lang="en-GB" sz="2800" i="1"/>
              <a:t>T</a:t>
            </a:r>
            <a:r>
              <a:rPr lang="en-GB" sz="2800"/>
              <a:t> 1.3.14.1, 4, 6, 10, 11, 12, 16, 20, 22; and </a:t>
            </a:r>
            <a:r>
              <a:rPr lang="en-GB" sz="2800" i="1"/>
              <a:t>E</a:t>
            </a:r>
            <a:r>
              <a:rPr lang="en-GB" sz="2800"/>
              <a:t> 7.4, 9, 15, 26, 28, 30.</a:t>
            </a:r>
            <a:endParaRPr lang="en-GB" sz="2800" dirty="0"/>
          </a:p>
          <a:p>
            <a:pPr>
              <a:spcBef>
                <a:spcPts val="1200"/>
              </a:spcBef>
            </a:pPr>
            <a:r>
              <a:rPr lang="en-GB" sz="2800" dirty="0"/>
              <a:t>1.3.14.1 summarises the argument to come …</a:t>
            </a:r>
          </a:p>
        </p:txBody>
      </p:sp>
    </p:spTree>
    <p:extLst>
      <p:ext uri="{BB962C8B-B14F-4D97-AF65-F5344CB8AC3E}">
        <p14:creationId xmlns:p14="http://schemas.microsoft.com/office/powerpoint/2010/main" val="1220910992"/>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168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168</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a:t>
            </a:r>
            <a:r>
              <a:rPr lang="en-GB" sz="1900" dirty="0">
                <a:solidFill>
                  <a:srgbClr val="92D050"/>
                </a:solidFill>
                <a:effectLst/>
              </a:rPr>
              <a:t>finding that necessity is … always </a:t>
            </a:r>
            <a:r>
              <a:rPr lang="en-GB" sz="1900" dirty="0" err="1">
                <a:solidFill>
                  <a:srgbClr val="92D050"/>
                </a:solidFill>
                <a:effectLst/>
              </a:rPr>
              <a:t>ascrib’d</a:t>
            </a:r>
            <a:r>
              <a:rPr lang="en-GB" sz="1900" dirty="0">
                <a:solidFill>
                  <a:srgbClr val="92D050"/>
                </a:solidFill>
                <a:effectLst/>
              </a:rPr>
              <a:t> to causes and effects, I turn my eye to two objects </a:t>
            </a:r>
            <a:r>
              <a:rPr lang="en-GB" sz="1900" dirty="0" err="1">
                <a:solidFill>
                  <a:srgbClr val="92D050"/>
                </a:solidFill>
                <a:effectLst/>
              </a:rPr>
              <a:t>suppos’d</a:t>
            </a:r>
            <a:r>
              <a:rPr lang="en-GB" sz="1900" dirty="0">
                <a:solidFill>
                  <a:srgbClr val="92D050"/>
                </a:solidFill>
                <a:effectLst/>
              </a:rPr>
              <a:t> to be </a:t>
            </a:r>
            <a:r>
              <a:rPr lang="en-GB" sz="1900" dirty="0" err="1">
                <a:solidFill>
                  <a:srgbClr val="92D050"/>
                </a:solidFill>
                <a:effectLst/>
              </a:rPr>
              <a:t>plac’d</a:t>
            </a:r>
            <a:r>
              <a:rPr lang="en-GB" sz="1900" dirty="0">
                <a:solidFill>
                  <a:srgbClr val="92D050"/>
                </a:solidFill>
                <a:effectLst/>
              </a:rPr>
              <a:t> in that relation; …  I immediately perceive, that they are </a:t>
            </a:r>
            <a:r>
              <a:rPr lang="en-GB" sz="1900" i="1" dirty="0">
                <a:solidFill>
                  <a:srgbClr val="92D050"/>
                </a:solidFill>
                <a:effectLst/>
              </a:rPr>
              <a:t>contiguous</a:t>
            </a:r>
            <a:r>
              <a:rPr lang="en-GB" sz="1900" dirty="0">
                <a:solidFill>
                  <a:srgbClr val="92D050"/>
                </a:solidFill>
                <a:effectLst/>
              </a:rPr>
              <a:t> in time and place, and that the object we call cause </a:t>
            </a:r>
            <a:r>
              <a:rPr lang="en-GB" sz="1900" i="1" dirty="0">
                <a:solidFill>
                  <a:srgbClr val="92D050"/>
                </a:solidFill>
                <a:effectLst/>
              </a:rPr>
              <a:t>precedes</a:t>
            </a:r>
            <a:r>
              <a:rPr lang="en-GB" sz="1900" dirty="0">
                <a:solidFill>
                  <a:srgbClr val="92D050"/>
                </a:solidFill>
                <a:effectLst/>
              </a:rPr>
              <a:t> the other we call effect.  In no one instance can I go any farther</a:t>
            </a:r>
            <a:r>
              <a:rPr lang="en-GB" sz="1900" dirty="0">
                <a:effectLst/>
              </a:rPr>
              <a:t>, nor is it possible for me to discover any third relation betwixt these objects.  </a:t>
            </a:r>
            <a:r>
              <a:rPr lang="en-GB" sz="1900" dirty="0">
                <a:solidFill>
                  <a:srgbClr val="92D050"/>
                </a:solidFill>
                <a:effectLst/>
              </a:rPr>
              <a:t>I therefore enlarge my view to comprehend several instances</a:t>
            </a:r>
            <a:r>
              <a:rPr lang="en-GB" sz="1900" dirty="0">
                <a:effectLst/>
              </a:rPr>
              <a:t>; where I find like objects always existing in like relations of contiguity and succession.  At first sight this seems to serve but little to my purpose.  The reflection on several instances only repeats the same objects; and therefore can never give rise to a new </a:t>
            </a:r>
            <a:r>
              <a:rPr lang="en-GB" sz="1900">
                <a:effectLst/>
              </a:rPr>
              <a:t>idea.  But upon </a:t>
            </a:r>
            <a:r>
              <a:rPr lang="en-GB" sz="1900" dirty="0">
                <a:effectLst/>
              </a:rPr>
              <a:t>farther enquiry </a:t>
            </a:r>
            <a:r>
              <a:rPr lang="en-GB" sz="1900" dirty="0">
                <a:solidFill>
                  <a:srgbClr val="FF7C80"/>
                </a:solidFill>
                <a:effectLst/>
              </a:rPr>
              <a:t>I find, that the repetition is not in every particular the same, but produces a new impression, and by that means the idea, which I at present examine</a:t>
            </a:r>
            <a:r>
              <a:rPr lang="en-GB" sz="1900" dirty="0">
                <a:effectLst/>
              </a:rPr>
              <a:t>.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solidFill>
                  <a:srgbClr val="FF7C80"/>
                </a:solidFill>
                <a:effectLst/>
              </a:rPr>
              <a:t>’Tis</a:t>
            </a:r>
            <a:r>
              <a:rPr lang="en-GB" sz="1900" dirty="0">
                <a:solidFill>
                  <a:srgbClr val="FF7C80"/>
                </a:solidFill>
                <a:effectLst/>
              </a:rPr>
              <a:t> this impression, then, or </a:t>
            </a:r>
            <a:r>
              <a:rPr lang="en-GB" sz="1900" i="1" dirty="0">
                <a:solidFill>
                  <a:srgbClr val="FF7C80"/>
                </a:solidFill>
                <a:effectLst/>
              </a:rPr>
              <a:t>determination</a:t>
            </a:r>
            <a:r>
              <a:rPr lang="en-GB" sz="1900" dirty="0">
                <a:solidFill>
                  <a:srgbClr val="FF7C80"/>
                </a:solidFill>
                <a:effectLst/>
              </a:rPr>
              <a:t>, which affords me the idea of necessity</a:t>
            </a:r>
            <a:r>
              <a:rPr lang="en-GB" sz="1900" dirty="0">
                <a:effectLst/>
              </a:rPr>
              <a:t>.”</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581777190"/>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6-DA6A-5269-E8F2-C34CC40D138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6457C63-4AAC-F305-7232-B395F0F804D9}"/>
              </a:ext>
            </a:extLst>
          </p:cNvPr>
          <p:cNvSpPr>
            <a:spLocks noGrp="1"/>
          </p:cNvSpPr>
          <p:nvPr>
            <p:ph type="sldNum" sz="quarter" idx="10"/>
          </p:nvPr>
        </p:nvSpPr>
        <p:spPr/>
        <p:txBody>
          <a:bodyPr/>
          <a:lstStyle/>
          <a:p>
            <a:fld id="{EC6EE38D-FF9C-4D9D-98F0-D38B22BFA0BB}" type="slidenum">
              <a:rPr lang="en-US"/>
              <a:pPr/>
              <a:t>169</a:t>
            </a:fld>
            <a:endParaRPr lang="en-US"/>
          </a:p>
        </p:txBody>
      </p:sp>
      <p:sp>
        <p:nvSpPr>
          <p:cNvPr id="4" name="Slide Number Placeholder 3">
            <a:extLst>
              <a:ext uri="{FF2B5EF4-FFF2-40B4-BE49-F238E27FC236}">
                <a16:creationId xmlns:a16="http://schemas.microsoft.com/office/drawing/2014/main" id="{38F8CFDB-3EC5-F64B-1061-B8673D752C3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169</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F98F1435-7FF5-3707-6C7D-A9083E34FD13}"/>
              </a:ext>
            </a:extLst>
          </p:cNvPr>
          <p:cNvSpPr>
            <a:spLocks noGrp="1" noChangeArrowheads="1"/>
          </p:cNvSpPr>
          <p:nvPr>
            <p:ph type="title" idx="4294967295"/>
          </p:nvPr>
        </p:nvSpPr>
        <p:spPr>
          <a:xfrm>
            <a:off x="457200" y="116632"/>
            <a:ext cx="8229600" cy="846931"/>
          </a:xfrm>
        </p:spPr>
        <p:txBody>
          <a:bodyPr/>
          <a:lstStyle/>
          <a:p>
            <a:pPr>
              <a:defRPr/>
            </a:pPr>
            <a:r>
              <a:rPr lang="en-GB" sz="4000">
                <a:latin typeface="+mj-lt"/>
                <a:ea typeface="+mj-ea"/>
                <a:cs typeface="+mj-cs"/>
              </a:rPr>
              <a:t>The Structure of the Argument</a:t>
            </a:r>
            <a:endParaRPr lang="en-GB" sz="4000" dirty="0">
              <a:latin typeface="+mj-lt"/>
              <a:ea typeface="+mj-ea"/>
              <a:cs typeface="+mj-cs"/>
            </a:endParaRPr>
          </a:p>
        </p:txBody>
      </p:sp>
      <p:sp>
        <p:nvSpPr>
          <p:cNvPr id="905219" name="Rectangle 3">
            <a:extLst>
              <a:ext uri="{FF2B5EF4-FFF2-40B4-BE49-F238E27FC236}">
                <a16:creationId xmlns:a16="http://schemas.microsoft.com/office/drawing/2014/main" id="{52C7F8BC-219D-59D4-3DE4-5B3D987580B0}"/>
              </a:ext>
            </a:extLst>
          </p:cNvPr>
          <p:cNvSpPr>
            <a:spLocks noGrp="1" noChangeArrowheads="1"/>
          </p:cNvSpPr>
          <p:nvPr>
            <p:ph type="body" idx="4294967295"/>
          </p:nvPr>
        </p:nvSpPr>
        <p:spPr>
          <a:xfrm>
            <a:off x="457200" y="1196752"/>
            <a:ext cx="8435281" cy="5328592"/>
          </a:xfrm>
        </p:spPr>
        <p:txBody>
          <a:bodyPr/>
          <a:lstStyle/>
          <a:p>
            <a:pPr marL="514350" indent="-514350">
              <a:buFont typeface="+mj-lt"/>
              <a:buAutoNum type="arabicPeriod"/>
            </a:pPr>
            <a:r>
              <a:rPr lang="en-GB" sz="2500"/>
              <a:t>Causes are </a:t>
            </a:r>
            <a:r>
              <a:rPr lang="en-GB" sz="2500" i="1"/>
              <a:t>contiguous</a:t>
            </a:r>
            <a:r>
              <a:rPr lang="en-GB" sz="2500"/>
              <a:t> to their effects, and </a:t>
            </a:r>
            <a:r>
              <a:rPr lang="en-GB" sz="2500" i="1"/>
              <a:t>prior</a:t>
            </a:r>
            <a:r>
              <a:rPr lang="en-GB" sz="2500"/>
              <a:t> – but </a:t>
            </a:r>
            <a:r>
              <a:rPr lang="en-GB" sz="2500" i="1"/>
              <a:t>necessary connexion</a:t>
            </a:r>
            <a:r>
              <a:rPr lang="en-GB" sz="2500"/>
              <a:t> is also essential</a:t>
            </a:r>
            <a:r>
              <a:rPr lang="en-GB" sz="2500" i="1"/>
              <a:t> </a:t>
            </a:r>
            <a:r>
              <a:rPr lang="en-GB" sz="2500"/>
              <a:t>(</a:t>
            </a:r>
            <a:r>
              <a:rPr lang="en-GB" sz="2500" i="1"/>
              <a:t>T</a:t>
            </a:r>
            <a:r>
              <a:rPr lang="en-GB" sz="2500"/>
              <a:t> 1.3.2.11).</a:t>
            </a:r>
          </a:p>
          <a:p>
            <a:pPr marL="514350" indent="-514350">
              <a:buFont typeface="+mj-lt"/>
              <a:buAutoNum type="arabicPeriod"/>
            </a:pPr>
            <a:r>
              <a:rPr lang="en-GB" sz="2500"/>
              <a:t>We accordingly aim to understand this idea of </a:t>
            </a:r>
            <a:r>
              <a:rPr lang="en-GB" sz="2500" i="1"/>
              <a:t>power</a:t>
            </a:r>
            <a:r>
              <a:rPr lang="en-GB" sz="2500"/>
              <a:t>, </a:t>
            </a:r>
            <a:r>
              <a:rPr lang="en-GB" sz="2500" i="1"/>
              <a:t>force</a:t>
            </a:r>
            <a:r>
              <a:rPr lang="en-GB" sz="2500"/>
              <a:t>, or </a:t>
            </a:r>
            <a:r>
              <a:rPr lang="en-GB" sz="2500" i="1"/>
              <a:t>necessary connexion</a:t>
            </a:r>
            <a:r>
              <a:rPr lang="en-GB" sz="2500"/>
              <a:t> (</a:t>
            </a:r>
            <a:r>
              <a:rPr lang="en-GB" sz="2500" i="1"/>
              <a:t>T</a:t>
            </a:r>
            <a:r>
              <a:rPr lang="en-GB" sz="2500"/>
              <a:t> 1.3.14.4, </a:t>
            </a:r>
            <a:r>
              <a:rPr lang="en-GB" sz="2500" i="1"/>
              <a:t>E</a:t>
            </a:r>
            <a:r>
              <a:rPr lang="en-GB" sz="2500"/>
              <a:t> 7.3).</a:t>
            </a:r>
          </a:p>
          <a:p>
            <a:pPr marL="514350" indent="-514350">
              <a:buFont typeface="+mj-lt"/>
              <a:buAutoNum type="arabicPeriod"/>
            </a:pPr>
            <a:r>
              <a:rPr lang="en-GB" sz="2500"/>
              <a:t>To do so, we need to find the </a:t>
            </a:r>
            <a:r>
              <a:rPr lang="en-GB" sz="2500" i="1"/>
              <a:t>impression</a:t>
            </a:r>
            <a:r>
              <a:rPr lang="en-GB" sz="2500"/>
              <a:t> from which that idea is copied (</a:t>
            </a:r>
            <a:r>
              <a:rPr lang="en-GB" sz="2500" i="1"/>
              <a:t>T</a:t>
            </a:r>
            <a:r>
              <a:rPr lang="en-GB" sz="2500"/>
              <a:t> 1.3.14.6, </a:t>
            </a:r>
            <a:r>
              <a:rPr lang="en-GB" sz="2500" i="1"/>
              <a:t>E</a:t>
            </a:r>
            <a:r>
              <a:rPr lang="en-GB" sz="2500"/>
              <a:t> 7.5).</a:t>
            </a:r>
          </a:p>
          <a:p>
            <a:pPr marL="514350" indent="-514350">
              <a:buFont typeface="+mj-lt"/>
              <a:buAutoNum type="arabicPeriod"/>
            </a:pPr>
            <a:r>
              <a:rPr lang="en-GB" sz="2500"/>
              <a:t>We cannot acquire an impression of power by observ-ing the interaction of bodies (</a:t>
            </a:r>
            <a:r>
              <a:rPr lang="en-GB" sz="2500" i="1"/>
              <a:t>T</a:t>
            </a:r>
            <a:r>
              <a:rPr lang="en-GB" sz="2500"/>
              <a:t> 1.3.14.7-11, </a:t>
            </a:r>
            <a:r>
              <a:rPr lang="en-GB" sz="2500" i="1"/>
              <a:t>E</a:t>
            </a:r>
            <a:r>
              <a:rPr lang="en-GB" sz="2500"/>
              <a:t> 7.6-8).</a:t>
            </a:r>
          </a:p>
          <a:p>
            <a:pPr marL="514350" indent="-514350">
              <a:buFont typeface="+mj-lt"/>
              <a:buAutoNum type="arabicPeriod"/>
            </a:pPr>
            <a:r>
              <a:rPr lang="en-GB" sz="2500"/>
              <a:t>Nor do we get an internal impression of the power of our own minds, e.g. our will (</a:t>
            </a:r>
            <a:r>
              <a:rPr lang="en-GB" sz="2500" i="1"/>
              <a:t>T</a:t>
            </a:r>
            <a:r>
              <a:rPr lang="en-GB" sz="2500"/>
              <a:t> 1.3.14.12, </a:t>
            </a:r>
            <a:r>
              <a:rPr lang="en-GB" sz="2500" i="1"/>
              <a:t>E</a:t>
            </a:r>
            <a:r>
              <a:rPr lang="en-GB" sz="2500"/>
              <a:t> 7.9-20).</a:t>
            </a:r>
          </a:p>
          <a:p>
            <a:pPr marL="514350" indent="-514350">
              <a:buFont typeface="+mj-lt"/>
              <a:buAutoNum type="arabicPeriod"/>
            </a:pPr>
            <a:r>
              <a:rPr lang="en-GB" sz="2500"/>
              <a:t>Nor can we acquire a </a:t>
            </a:r>
            <a:r>
              <a:rPr lang="en-GB" sz="2500" i="1"/>
              <a:t>general idea</a:t>
            </a:r>
            <a:r>
              <a:rPr lang="en-GB" sz="2500"/>
              <a:t> of power without first having an idea of a </a:t>
            </a:r>
            <a:r>
              <a:rPr lang="en-GB" sz="2500" i="1"/>
              <a:t>particular</a:t>
            </a:r>
            <a:r>
              <a:rPr lang="en-GB" sz="2500"/>
              <a:t> power (</a:t>
            </a:r>
            <a:r>
              <a:rPr lang="en-GB" sz="2500" i="1"/>
              <a:t>T</a:t>
            </a:r>
            <a:r>
              <a:rPr lang="en-GB" sz="2500"/>
              <a:t> 1.3.14.13).</a:t>
            </a:r>
            <a:endParaRPr lang="en-GB" sz="2500" dirty="0"/>
          </a:p>
        </p:txBody>
      </p:sp>
    </p:spTree>
    <p:extLst>
      <p:ext uri="{BB962C8B-B14F-4D97-AF65-F5344CB8AC3E}">
        <p14:creationId xmlns:p14="http://schemas.microsoft.com/office/powerpoint/2010/main" val="4164010482"/>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3EC4-3D41-EEF8-28DE-846C5F50963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41F22BE-7BE6-83CA-33F9-225222EEC1A4}"/>
              </a:ext>
            </a:extLst>
          </p:cNvPr>
          <p:cNvSpPr>
            <a:spLocks noGrp="1"/>
          </p:cNvSpPr>
          <p:nvPr>
            <p:ph type="sldNum" sz="quarter" idx="10"/>
          </p:nvPr>
        </p:nvSpPr>
        <p:spPr/>
        <p:txBody>
          <a:bodyPr/>
          <a:lstStyle/>
          <a:p>
            <a:fld id="{EC6EE38D-FF9C-4D9D-98F0-D38B22BFA0BB}" type="slidenum">
              <a:rPr lang="en-US"/>
              <a:pPr/>
              <a:t>170</a:t>
            </a:fld>
            <a:endParaRPr lang="en-US"/>
          </a:p>
        </p:txBody>
      </p:sp>
      <p:sp>
        <p:nvSpPr>
          <p:cNvPr id="4" name="Slide Number Placeholder 3">
            <a:extLst>
              <a:ext uri="{FF2B5EF4-FFF2-40B4-BE49-F238E27FC236}">
                <a16:creationId xmlns:a16="http://schemas.microsoft.com/office/drawing/2014/main" id="{EB718299-55EF-488C-D36B-618D7B30C1C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170</a:t>
            </a:fld>
            <a:endParaRPr lang="en-US" sz="1600">
              <a:effectLst>
                <a:outerShdw blurRad="38100" dist="38100" dir="2700000" algn="tl">
                  <a:srgbClr val="000000"/>
                </a:outerShdw>
              </a:effectLst>
              <a:ea typeface="ＭＳ Ｐゴシック" charset="-128"/>
            </a:endParaRPr>
          </a:p>
        </p:txBody>
      </p:sp>
      <p:sp>
        <p:nvSpPr>
          <p:cNvPr id="905219" name="Rectangle 3">
            <a:extLst>
              <a:ext uri="{FF2B5EF4-FFF2-40B4-BE49-F238E27FC236}">
                <a16:creationId xmlns:a16="http://schemas.microsoft.com/office/drawing/2014/main" id="{772C74A3-1A2B-0969-73AF-597AEB6955CB}"/>
              </a:ext>
            </a:extLst>
          </p:cNvPr>
          <p:cNvSpPr>
            <a:spLocks noGrp="1" noChangeArrowheads="1"/>
          </p:cNvSpPr>
          <p:nvPr>
            <p:ph type="body" idx="4294967295"/>
          </p:nvPr>
        </p:nvSpPr>
        <p:spPr>
          <a:xfrm>
            <a:off x="503547" y="152636"/>
            <a:ext cx="8496945" cy="6516724"/>
          </a:xfrm>
        </p:spPr>
        <p:txBody>
          <a:bodyPr/>
          <a:lstStyle/>
          <a:p>
            <a:pPr marL="514350" indent="-514350">
              <a:buFont typeface="+mj-lt"/>
              <a:buAutoNum type="arabicPeriod" startAt="7"/>
            </a:pPr>
            <a:r>
              <a:rPr lang="en-GB" sz="2400"/>
              <a:t>Some philosophers find the answer in </a:t>
            </a:r>
            <a:r>
              <a:rPr lang="en-GB" sz="2400" i="1"/>
              <a:t>occasionalism</a:t>
            </a:r>
            <a:r>
              <a:rPr lang="en-GB" sz="2400"/>
              <a:t> – according to which everything that happens is caused directly by God’s power (</a:t>
            </a:r>
            <a:r>
              <a:rPr lang="en-GB" sz="2400" i="1"/>
              <a:t>E</a:t>
            </a:r>
            <a:r>
              <a:rPr lang="en-GB" sz="2400"/>
              <a:t> 7.21, cf. </a:t>
            </a:r>
            <a:r>
              <a:rPr lang="en-GB" sz="2400" i="1"/>
              <a:t>T</a:t>
            </a:r>
            <a:r>
              <a:rPr lang="en-GB" sz="2400"/>
              <a:t> 1.3.14.9-10).</a:t>
            </a:r>
          </a:p>
          <a:p>
            <a:pPr marL="914400" lvl="1" indent="-514350"/>
            <a:r>
              <a:rPr lang="en-GB" sz="2300"/>
              <a:t>But this takes us “into fairy land … and </a:t>
            </a:r>
            <a:r>
              <a:rPr lang="en-GB" sz="2300" i="1"/>
              <a:t>there</a:t>
            </a:r>
            <a:r>
              <a:rPr lang="en-GB" sz="2300"/>
              <a:t> we [cannot] trust our common methods of argument (</a:t>
            </a:r>
            <a:r>
              <a:rPr lang="en-GB" sz="2300" i="1"/>
              <a:t>E</a:t>
            </a:r>
            <a:r>
              <a:rPr lang="en-GB" sz="2300"/>
              <a:t> 7.24).</a:t>
            </a:r>
          </a:p>
          <a:p>
            <a:pPr marL="914400" lvl="1" indent="-514350"/>
            <a:r>
              <a:rPr lang="en-GB" sz="2300"/>
              <a:t>Besides, it is just as difficult to understand how we can acquire an idea of the power of God (</a:t>
            </a:r>
            <a:r>
              <a:rPr lang="en-GB" sz="2300" i="1"/>
              <a:t>E</a:t>
            </a:r>
            <a:r>
              <a:rPr lang="en-GB" sz="2300"/>
              <a:t> 7.25).</a:t>
            </a:r>
          </a:p>
          <a:p>
            <a:pPr marL="514350" indent="-514350">
              <a:buFont typeface="+mj-lt"/>
              <a:buAutoNum type="arabicPeriod" startAt="7"/>
            </a:pPr>
            <a:r>
              <a:rPr lang="en-GB" sz="2500"/>
              <a:t>All negative results so far, but there are grounds for having another look (</a:t>
            </a:r>
            <a:r>
              <a:rPr lang="en-GB" sz="2500" i="1"/>
              <a:t>T</a:t>
            </a:r>
            <a:r>
              <a:rPr lang="en-GB" sz="2500"/>
              <a:t> 1.3.14.14, </a:t>
            </a:r>
            <a:r>
              <a:rPr lang="en-GB" sz="2500" i="1"/>
              <a:t>E</a:t>
            </a:r>
            <a:r>
              <a:rPr lang="en-GB" sz="2500"/>
              <a:t> 7.26)</a:t>
            </a:r>
          </a:p>
          <a:p>
            <a:pPr marL="514350" indent="-514350">
              <a:buFont typeface="+mj-lt"/>
              <a:buAutoNum type="arabicPeriod" startAt="7"/>
            </a:pPr>
            <a:r>
              <a:rPr lang="en-GB" sz="2500"/>
              <a:t>The impression does not come from </a:t>
            </a:r>
            <a:r>
              <a:rPr lang="en-GB" sz="2500" i="1"/>
              <a:t>one</a:t>
            </a:r>
            <a:r>
              <a:rPr lang="en-GB" sz="2500"/>
              <a:t> instance, but from </a:t>
            </a:r>
            <a:r>
              <a:rPr lang="en-GB" sz="2500" i="1"/>
              <a:t>repeated</a:t>
            </a:r>
            <a:r>
              <a:rPr lang="en-GB" sz="2500"/>
              <a:t> instances (</a:t>
            </a:r>
            <a:r>
              <a:rPr lang="en-GB" sz="2500" i="1"/>
              <a:t>T</a:t>
            </a:r>
            <a:r>
              <a:rPr lang="en-GB" sz="2500"/>
              <a:t> 1.3.14.15-16, </a:t>
            </a:r>
            <a:r>
              <a:rPr lang="en-GB" sz="2500" i="1"/>
              <a:t>E</a:t>
            </a:r>
            <a:r>
              <a:rPr lang="en-GB" sz="2500"/>
              <a:t> 7.27).</a:t>
            </a:r>
          </a:p>
          <a:p>
            <a:pPr marL="514350" indent="-514350">
              <a:buFont typeface="+mj-lt"/>
              <a:buAutoNum type="arabicPeriod" startAt="7"/>
            </a:pPr>
            <a:r>
              <a:rPr lang="en-GB" sz="2500"/>
              <a:t>Repetition generates a new impression, </a:t>
            </a:r>
            <a:r>
              <a:rPr lang="en-GB" sz="2500" i="1"/>
              <a:t>not in the observed objects, but in the observing mind</a:t>
            </a:r>
            <a:r>
              <a:rPr lang="en-GB" sz="2500"/>
              <a:t> – namely, the “determination of the mind” (</a:t>
            </a:r>
            <a:r>
              <a:rPr lang="en-GB" sz="2500" i="1"/>
              <a:t>T</a:t>
            </a:r>
            <a:r>
              <a:rPr lang="en-GB" sz="2500"/>
              <a:t> 1.3.14.20) or “customary transition of the imagination” (</a:t>
            </a:r>
            <a:r>
              <a:rPr lang="en-GB" sz="2500" i="1"/>
              <a:t>E</a:t>
            </a:r>
            <a:r>
              <a:rPr lang="en-GB" sz="2500"/>
              <a:t> 7.28) when we find ourselves making an inductive inference.</a:t>
            </a:r>
          </a:p>
        </p:txBody>
      </p:sp>
    </p:spTree>
    <p:extLst>
      <p:ext uri="{BB962C8B-B14F-4D97-AF65-F5344CB8AC3E}">
        <p14:creationId xmlns:p14="http://schemas.microsoft.com/office/powerpoint/2010/main" val="1391982468"/>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4A44E63-CB97-42CA-A549-D8228D173849}"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906242" name="Rectangle 2"/>
          <p:cNvSpPr>
            <a:spLocks noGrp="1" noChangeArrowheads="1"/>
          </p:cNvSpPr>
          <p:nvPr>
            <p:ph type="title" idx="4294967295"/>
          </p:nvPr>
        </p:nvSpPr>
        <p:spPr>
          <a:xfrm>
            <a:off x="215516" y="205805"/>
            <a:ext cx="8784976" cy="738919"/>
          </a:xfrm>
        </p:spPr>
        <p:txBody>
          <a:bodyPr/>
          <a:lstStyle/>
          <a:p>
            <a:pPr>
              <a:defRPr/>
            </a:pPr>
            <a:r>
              <a:rPr lang="en-GB">
                <a:latin typeface="+mj-lt"/>
                <a:ea typeface="+mj-ea"/>
                <a:cs typeface="+mj-cs"/>
              </a:rPr>
              <a:t>Stage 2: A Family of Terms</a:t>
            </a:r>
            <a:endParaRPr lang="en-GB" dirty="0">
              <a:latin typeface="+mj-lt"/>
              <a:ea typeface="+mj-ea"/>
              <a:cs typeface="+mj-cs"/>
            </a:endParaRPr>
          </a:p>
        </p:txBody>
      </p:sp>
      <p:sp>
        <p:nvSpPr>
          <p:cNvPr id="906243" name="Rectangle 3"/>
          <p:cNvSpPr>
            <a:spLocks noGrp="1" noChangeArrowheads="1"/>
          </p:cNvSpPr>
          <p:nvPr>
            <p:ph type="body" idx="4294967295"/>
          </p:nvPr>
        </p:nvSpPr>
        <p:spPr>
          <a:xfrm>
            <a:off x="287525" y="1232756"/>
            <a:ext cx="8496943" cy="5436604"/>
          </a:xfrm>
        </p:spPr>
        <p:txBody>
          <a:bodyPr/>
          <a:lstStyle/>
          <a:p>
            <a:pPr>
              <a:buNone/>
            </a:pPr>
            <a:r>
              <a:rPr lang="en-US" sz="2800" dirty="0"/>
              <a:t>	</a:t>
            </a:r>
            <a:r>
              <a:rPr lang="en-US" sz="2700" dirty="0"/>
              <a:t>“I begin with observing that the terms of </a:t>
            </a:r>
            <a:r>
              <a:rPr lang="en-US" sz="2700" i="1" dirty="0"/>
              <a:t>efficacy, agency, power, force, energy, necessity</a:t>
            </a:r>
            <a:r>
              <a:rPr lang="en-US" sz="2700" i="1"/>
              <a:t>, connexion</a:t>
            </a:r>
            <a:r>
              <a:rPr lang="en-US" sz="2700" dirty="0"/>
              <a:t>, and </a:t>
            </a:r>
            <a:r>
              <a:rPr lang="en-US" sz="2700" i="1" dirty="0"/>
              <a:t>productive quality</a:t>
            </a:r>
            <a:r>
              <a:rPr lang="en-US" sz="2700" dirty="0"/>
              <a:t>, are all nearly </a:t>
            </a:r>
            <a:r>
              <a:rPr lang="en-US" sz="2700" dirty="0" err="1"/>
              <a:t>synonimous</a:t>
            </a:r>
            <a:r>
              <a:rPr lang="en-US" sz="2700" dirty="0"/>
              <a:t>; and therefore ’tis an absurdity to employ any of them in </a:t>
            </a:r>
            <a:r>
              <a:rPr lang="en-US" sz="2700"/>
              <a:t>defining the rest.”  </a:t>
            </a:r>
            <a:r>
              <a:rPr lang="en-US" sz="2700" dirty="0"/>
              <a:t>(</a:t>
            </a:r>
            <a:r>
              <a:rPr lang="en-US" sz="2700" i="1" dirty="0"/>
              <a:t>T</a:t>
            </a:r>
            <a:r>
              <a:rPr lang="en-US" sz="2700" dirty="0"/>
              <a:t> </a:t>
            </a:r>
            <a:r>
              <a:rPr lang="en-US" sz="2700"/>
              <a:t>1.3.14.4)</a:t>
            </a:r>
          </a:p>
          <a:p>
            <a:pPr>
              <a:spcBef>
                <a:spcPts val="1800"/>
              </a:spcBef>
              <a:buNone/>
            </a:pPr>
            <a:r>
              <a:rPr lang="en-US" sz="2700"/>
              <a:t>	“There are no ideas, which occur in metaphysics, more obscure and uncertain, than those of </a:t>
            </a:r>
            <a:r>
              <a:rPr lang="en-US" sz="2700" i="1"/>
              <a:t>power</a:t>
            </a:r>
            <a:r>
              <a:rPr lang="en-US" sz="2700"/>
              <a:t>, </a:t>
            </a:r>
            <a:r>
              <a:rPr lang="en-US" sz="2700" i="1"/>
              <a:t>force</a:t>
            </a:r>
            <a:r>
              <a:rPr lang="en-US" sz="2700"/>
              <a:t>, </a:t>
            </a:r>
            <a:r>
              <a:rPr lang="en-US" sz="2700" i="1"/>
              <a:t>energy</a:t>
            </a:r>
            <a:r>
              <a:rPr lang="en-US" sz="2700"/>
              <a:t>, or </a:t>
            </a:r>
            <a:r>
              <a:rPr lang="en-US" sz="2700" i="1"/>
              <a:t>necessary connexion</a:t>
            </a:r>
            <a:r>
              <a:rPr lang="en-US" sz="2700"/>
              <a:t>, of which it is every moment necessary for us to treat in all our disquistions.  We shall … endeavour in this section, to fix … the precise meaning of these terms”  (</a:t>
            </a:r>
            <a:r>
              <a:rPr lang="en-US" sz="2700" i="1"/>
              <a:t>E</a:t>
            </a:r>
            <a:r>
              <a:rPr lang="en-US" sz="2700"/>
              <a:t> 7.3)</a:t>
            </a:r>
          </a:p>
        </p:txBody>
      </p:sp>
    </p:spTree>
    <p:extLst>
      <p:ext uri="{BB962C8B-B14F-4D97-AF65-F5344CB8AC3E}">
        <p14:creationId xmlns:p14="http://schemas.microsoft.com/office/powerpoint/2010/main" val="36150899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1050A30-001A-45EF-BACC-6AAFB47F2739}"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B26037-E96A-4C1C-8484-ED4BE8A14C21}"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907266" name="Rectangle 2"/>
          <p:cNvSpPr>
            <a:spLocks noGrp="1" noChangeArrowheads="1"/>
          </p:cNvSpPr>
          <p:nvPr>
            <p:ph type="title" idx="4294967295"/>
          </p:nvPr>
        </p:nvSpPr>
        <p:spPr>
          <a:xfrm>
            <a:off x="457200" y="224645"/>
            <a:ext cx="8229600" cy="648072"/>
          </a:xfrm>
        </p:spPr>
        <p:txBody>
          <a:bodyPr/>
          <a:lstStyle/>
          <a:p>
            <a:pPr>
              <a:defRPr/>
            </a:pPr>
            <a:r>
              <a:rPr lang="en-GB" dirty="0">
                <a:latin typeface="+mj-lt"/>
                <a:ea typeface="+mj-ea"/>
                <a:cs typeface="+mj-cs"/>
              </a:rPr>
              <a:t>Two Puzzles</a:t>
            </a:r>
          </a:p>
        </p:txBody>
      </p:sp>
      <p:sp>
        <p:nvSpPr>
          <p:cNvPr id="907267" name="Rectangle 3"/>
          <p:cNvSpPr>
            <a:spLocks noGrp="1" noChangeArrowheads="1"/>
          </p:cNvSpPr>
          <p:nvPr>
            <p:ph type="body" idx="4294967295"/>
          </p:nvPr>
        </p:nvSpPr>
        <p:spPr>
          <a:xfrm>
            <a:off x="468313" y="1088740"/>
            <a:ext cx="8352160" cy="5508911"/>
          </a:xfrm>
        </p:spPr>
        <p:txBody>
          <a:bodyPr/>
          <a:lstStyle/>
          <a:p>
            <a:r>
              <a:rPr lang="en-GB" sz="2700" dirty="0"/>
              <a:t>Why does Hume treat “efficacy”, “power”, “force”, “energy”, “necessity” etc. as virtual synonyms?</a:t>
            </a:r>
          </a:p>
          <a:p>
            <a:pPr>
              <a:spcBef>
                <a:spcPts val="1200"/>
              </a:spcBef>
            </a:pPr>
            <a:r>
              <a:rPr lang="en-GB" sz="2700" dirty="0"/>
              <a:t>Why, in his subsequent procedure of seeking for a single source impression, does he apparently assume that the idea of “necessary connexion” is </a:t>
            </a:r>
            <a:r>
              <a:rPr lang="en-GB" sz="2700" i="1" dirty="0"/>
              <a:t>simple</a:t>
            </a:r>
            <a:r>
              <a:rPr lang="en-GB" sz="2700" dirty="0"/>
              <a:t>, and hence cannot be explicitly defined?  (This is made explicit at </a:t>
            </a:r>
            <a:r>
              <a:rPr lang="en-GB" sz="2700" i="1" dirty="0"/>
              <a:t>E</a:t>
            </a:r>
            <a:r>
              <a:rPr lang="en-GB" sz="2700" dirty="0"/>
              <a:t> 7.8 n. 12, which implies that the quest is for “a new, original, simple idea”.)</a:t>
            </a:r>
          </a:p>
          <a:p>
            <a:pPr>
              <a:spcBef>
                <a:spcPts val="1200"/>
              </a:spcBef>
            </a:pPr>
            <a:r>
              <a:rPr lang="en-GB" sz="2700" u="sng" dirty="0"/>
              <a:t>Suggested solution</a:t>
            </a:r>
            <a:r>
              <a:rPr lang="en-GB" sz="2700" dirty="0"/>
              <a:t>:  Hume’s interest lies in </a:t>
            </a:r>
            <a:r>
              <a:rPr lang="en-GB" sz="2700" i="1" dirty="0"/>
              <a:t>a </a:t>
            </a:r>
            <a:r>
              <a:rPr lang="en-GB" sz="2700" i="1" dirty="0">
                <a:solidFill>
                  <a:srgbClr val="FF9999"/>
                </a:solidFill>
              </a:rPr>
              <a:t>single common element</a:t>
            </a:r>
            <a:r>
              <a:rPr lang="en-GB" sz="2700" dirty="0"/>
              <a:t> of the relevant ideas, what we might call the element </a:t>
            </a:r>
            <a:r>
              <a:rPr lang="en-GB" sz="2700"/>
              <a:t>of </a:t>
            </a:r>
            <a:r>
              <a:rPr lang="en-GB" sz="2700" i="1">
                <a:solidFill>
                  <a:srgbClr val="FF9999"/>
                </a:solidFill>
              </a:rPr>
              <a:t>consequentiality</a:t>
            </a:r>
            <a:r>
              <a:rPr lang="en-GB" sz="2700"/>
              <a:t> – see my “Against the New Hume” (2007), §2.2.</a:t>
            </a:r>
            <a:endParaRPr lang="en-GB" sz="2700" dirty="0"/>
          </a:p>
        </p:txBody>
      </p:sp>
    </p:spTree>
    <p:extLst>
      <p:ext uri="{BB962C8B-B14F-4D97-AF65-F5344CB8AC3E}">
        <p14:creationId xmlns:p14="http://schemas.microsoft.com/office/powerpoint/2010/main" val="1656794263"/>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EB1-68E7-A60C-3662-4BFBA7718F9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9D91673-12B3-2D98-D3D3-10F68ABBA005}"/>
              </a:ext>
            </a:extLst>
          </p:cNvPr>
          <p:cNvSpPr>
            <a:spLocks noGrp="1"/>
          </p:cNvSpPr>
          <p:nvPr>
            <p:ph type="sldNum" sz="quarter" idx="10"/>
          </p:nvPr>
        </p:nvSpPr>
        <p:spPr/>
        <p:txBody>
          <a:bodyPr/>
          <a:lstStyle/>
          <a:p>
            <a:fld id="{A4A44E63-CB97-42CA-A549-D8228D173849}" type="slidenum">
              <a:rPr lang="en-US"/>
              <a:pPr/>
              <a:t>173</a:t>
            </a:fld>
            <a:endParaRPr lang="en-US"/>
          </a:p>
        </p:txBody>
      </p:sp>
      <p:sp>
        <p:nvSpPr>
          <p:cNvPr id="4" name="Slide Number Placeholder 3">
            <a:extLst>
              <a:ext uri="{FF2B5EF4-FFF2-40B4-BE49-F238E27FC236}">
                <a16:creationId xmlns:a16="http://schemas.microsoft.com/office/drawing/2014/main" id="{1FCDDB64-9A46-3F53-47A3-E06FD6C0514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C6DE2E72-A716-1AF2-A176-A91594C3E12B}"/>
              </a:ext>
            </a:extLst>
          </p:cNvPr>
          <p:cNvSpPr>
            <a:spLocks noGrp="1" noChangeArrowheads="1"/>
          </p:cNvSpPr>
          <p:nvPr>
            <p:ph type="title" idx="4294967295"/>
          </p:nvPr>
        </p:nvSpPr>
        <p:spPr>
          <a:xfrm>
            <a:off x="215516" y="116632"/>
            <a:ext cx="8784976" cy="738919"/>
          </a:xfrm>
        </p:spPr>
        <p:txBody>
          <a:bodyPr/>
          <a:lstStyle/>
          <a:p>
            <a:pPr>
              <a:defRPr/>
            </a:pPr>
            <a:r>
              <a:rPr lang="en-GB">
                <a:latin typeface="+mj-lt"/>
                <a:ea typeface="+mj-ea"/>
                <a:cs typeface="+mj-cs"/>
              </a:rPr>
              <a:t>Stage 3: Seeking the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E815125A-7B9C-0D21-94D3-725DECA966CE}"/>
              </a:ext>
            </a:extLst>
          </p:cNvPr>
          <p:cNvSpPr>
            <a:spLocks noGrp="1" noChangeArrowheads="1"/>
          </p:cNvSpPr>
          <p:nvPr>
            <p:ph type="body" idx="4294967295"/>
          </p:nvPr>
        </p:nvSpPr>
        <p:spPr>
          <a:xfrm>
            <a:off x="719572" y="1124744"/>
            <a:ext cx="8064896" cy="5436604"/>
          </a:xfrm>
        </p:spPr>
        <p:txBody>
          <a:bodyPr/>
          <a:lstStyle/>
          <a:p>
            <a:pPr>
              <a:spcBef>
                <a:spcPts val="1200"/>
              </a:spcBef>
              <a:buNone/>
            </a:pPr>
            <a:r>
              <a:rPr lang="en-US" sz="2500"/>
              <a:t>	“</a:t>
            </a:r>
            <a:r>
              <a:rPr lang="en-GB" sz="2500">
                <a:effectLst/>
              </a:rPr>
              <a:t>as we have no idea, that is not deriv’d from an impression, we must find some impression, that gives rise to this idea of necessity, if we assert we have really such an idea”  </a:t>
            </a:r>
            <a:r>
              <a:rPr lang="en-US" sz="2500"/>
              <a:t>(</a:t>
            </a:r>
            <a:r>
              <a:rPr lang="en-US" sz="2500" i="1"/>
              <a:t>T</a:t>
            </a:r>
            <a:r>
              <a:rPr lang="en-US" sz="2500"/>
              <a:t> 1.3.14.1)</a:t>
            </a:r>
          </a:p>
          <a:p>
            <a:pPr>
              <a:spcBef>
                <a:spcPts val="1200"/>
              </a:spcBef>
              <a:buNone/>
            </a:pPr>
            <a:r>
              <a:rPr lang="en-US" sz="2500">
                <a:effectLst/>
              </a:rPr>
              <a:t>	</a:t>
            </a:r>
            <a:r>
              <a:rPr lang="en-GB" sz="2500">
                <a:effectLst/>
              </a:rPr>
              <a:t>“</a:t>
            </a:r>
            <a:r>
              <a:rPr lang="en-US" sz="2500"/>
              <a:t>the idea of efficacy … must be deriv’d from … some particular instances … which make their passage into the mind by … sensation or reflection.  Ideas always represent their … impressions; …”  </a:t>
            </a:r>
            <a:r>
              <a:rPr lang="en-US" sz="2500" dirty="0"/>
              <a:t>(</a:t>
            </a:r>
            <a:r>
              <a:rPr lang="en-US" sz="2500" i="1"/>
              <a:t>T</a:t>
            </a:r>
            <a:r>
              <a:rPr lang="en-US" sz="2500"/>
              <a:t> 1.3.14.6)</a:t>
            </a:r>
          </a:p>
          <a:p>
            <a:pPr>
              <a:spcBef>
                <a:spcPts val="1800"/>
              </a:spcBef>
              <a:buNone/>
            </a:pPr>
            <a:r>
              <a:rPr lang="en-US" sz="2500"/>
              <a:t>	“To be fully acquainted … with the idea of power or necessary connexion, let us examine its impression; and in order to find the impression with greater certainty, let us search for it in all the sources, from which it may possibly be derived”  (</a:t>
            </a:r>
            <a:r>
              <a:rPr lang="en-US" sz="2500" i="1"/>
              <a:t>E</a:t>
            </a:r>
            <a:r>
              <a:rPr lang="en-US" sz="2500"/>
              <a:t> 7.5)</a:t>
            </a:r>
          </a:p>
        </p:txBody>
      </p:sp>
    </p:spTree>
    <p:extLst>
      <p:ext uri="{BB962C8B-B14F-4D97-AF65-F5344CB8AC3E}">
        <p14:creationId xmlns:p14="http://schemas.microsoft.com/office/powerpoint/2010/main" val="281837760"/>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1F7-76FF-C4B5-89B8-F358C8647BC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F4D9375-6FB9-7924-8069-B6327837831B}"/>
              </a:ext>
            </a:extLst>
          </p:cNvPr>
          <p:cNvSpPr>
            <a:spLocks noGrp="1"/>
          </p:cNvSpPr>
          <p:nvPr>
            <p:ph type="sldNum" sz="quarter" idx="10"/>
          </p:nvPr>
        </p:nvSpPr>
        <p:spPr/>
        <p:txBody>
          <a:bodyPr/>
          <a:lstStyle/>
          <a:p>
            <a:fld id="{A4A44E63-CB97-42CA-A549-D8228D173849}" type="slidenum">
              <a:rPr lang="en-US"/>
              <a:pPr/>
              <a:t>174</a:t>
            </a:fld>
            <a:endParaRPr lang="en-US"/>
          </a:p>
        </p:txBody>
      </p:sp>
      <p:sp>
        <p:nvSpPr>
          <p:cNvPr id="4" name="Slide Number Placeholder 3">
            <a:extLst>
              <a:ext uri="{FF2B5EF4-FFF2-40B4-BE49-F238E27FC236}">
                <a16:creationId xmlns:a16="http://schemas.microsoft.com/office/drawing/2014/main" id="{2A37DE00-4314-A486-A8C6-DCA2AB66A9B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174</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50788854-FD7A-C02E-6DCE-DEBC4987B23D}"/>
              </a:ext>
            </a:extLst>
          </p:cNvPr>
          <p:cNvSpPr>
            <a:spLocks noGrp="1" noChangeArrowheads="1"/>
          </p:cNvSpPr>
          <p:nvPr>
            <p:ph type="title" idx="4294967295"/>
          </p:nvPr>
        </p:nvSpPr>
        <p:spPr>
          <a:xfrm>
            <a:off x="143508" y="80628"/>
            <a:ext cx="8856984" cy="1404156"/>
          </a:xfrm>
        </p:spPr>
        <p:txBody>
          <a:bodyPr/>
          <a:lstStyle/>
          <a:p>
            <a:pPr>
              <a:defRPr/>
            </a:pPr>
            <a:r>
              <a:rPr lang="en-GB" sz="4200">
                <a:latin typeface="+mj-lt"/>
                <a:ea typeface="+mj-ea"/>
                <a:cs typeface="+mj-cs"/>
              </a:rPr>
              <a:t>Stage 4: No Such Impression from Observing Causation in Bodies</a:t>
            </a:r>
            <a:endParaRPr lang="en-GB" sz="4200" dirty="0">
              <a:latin typeface="+mj-lt"/>
              <a:ea typeface="+mj-ea"/>
              <a:cs typeface="+mj-cs"/>
            </a:endParaRPr>
          </a:p>
        </p:txBody>
      </p:sp>
      <p:sp>
        <p:nvSpPr>
          <p:cNvPr id="906243" name="Rectangle 3">
            <a:extLst>
              <a:ext uri="{FF2B5EF4-FFF2-40B4-BE49-F238E27FC236}">
                <a16:creationId xmlns:a16="http://schemas.microsoft.com/office/drawing/2014/main" id="{B23B98EC-97C9-7C32-656B-F7BFB1797F32}"/>
              </a:ext>
            </a:extLst>
          </p:cNvPr>
          <p:cNvSpPr>
            <a:spLocks noGrp="1" noChangeArrowheads="1"/>
          </p:cNvSpPr>
          <p:nvPr>
            <p:ph type="body" idx="4294967295"/>
          </p:nvPr>
        </p:nvSpPr>
        <p:spPr>
          <a:xfrm>
            <a:off x="539552" y="1664804"/>
            <a:ext cx="8388932" cy="4788532"/>
          </a:xfrm>
        </p:spPr>
        <p:txBody>
          <a:bodyPr/>
          <a:lstStyle/>
          <a:p>
            <a:pPr>
              <a:spcBef>
                <a:spcPts val="1200"/>
              </a:spcBef>
              <a:buNone/>
            </a:pPr>
            <a:r>
              <a:rPr lang="en-US" sz="2500"/>
              <a:t>	To explain causation, philosophers have resorted to all sorts of “</a:t>
            </a:r>
            <a:r>
              <a:rPr lang="en-US" sz="2500">
                <a:effectLst/>
              </a:rPr>
              <a:t>principles of substantial forms, and accidents, and faculties”, which “are not in reality any of the known properties of bodies, but are perfectly unintelligible and inexplicable.  … we may conclude, that ’tis impossible in any one instance to shew the principle, in which the force and agency of a cause is plac’d</a:t>
            </a:r>
            <a:r>
              <a:rPr lang="en-GB" sz="2500">
                <a:effectLst/>
              </a:rPr>
              <a:t>”  </a:t>
            </a:r>
            <a:r>
              <a:rPr lang="en-US" sz="2500"/>
              <a:t>(</a:t>
            </a:r>
            <a:r>
              <a:rPr lang="en-US" sz="2500" i="1"/>
              <a:t>T</a:t>
            </a:r>
            <a:r>
              <a:rPr lang="en-US" sz="2500"/>
              <a:t> 1.3.14.7)</a:t>
            </a:r>
          </a:p>
          <a:p>
            <a:pPr>
              <a:spcBef>
                <a:spcPts val="1200"/>
              </a:spcBef>
              <a:buNone/>
            </a:pPr>
            <a:r>
              <a:rPr lang="en-US" sz="2500">
                <a:effectLst/>
              </a:rPr>
              <a:t>	</a:t>
            </a:r>
            <a:r>
              <a:rPr lang="en-US" sz="2500" i="1">
                <a:effectLst/>
              </a:rPr>
              <a:t>Cartesians</a:t>
            </a:r>
            <a:r>
              <a:rPr lang="en-US" sz="2500">
                <a:effectLst/>
              </a:rPr>
              <a:t> have concluded that “Matter … is in itself entirely unactive, and depriv’d of any power, by which it may … communicate motion”.  Hence “the power, that [does so] must lie in the </a:t>
            </a:r>
            <a:r>
              <a:rPr lang="en-US" sz="2500" cap="small">
                <a:effectLst/>
              </a:rPr>
              <a:t>Deity</a:t>
            </a:r>
            <a:r>
              <a:rPr lang="en-US" sz="2500">
                <a:effectLst/>
              </a:rPr>
              <a:t> … who … bestows on [matter] all those motions”</a:t>
            </a:r>
            <a:r>
              <a:rPr lang="en-US" sz="2500"/>
              <a:t>  </a:t>
            </a:r>
            <a:r>
              <a:rPr lang="en-US" sz="2500" dirty="0"/>
              <a:t>(</a:t>
            </a:r>
            <a:r>
              <a:rPr lang="en-US" sz="2500" i="1"/>
              <a:t>T</a:t>
            </a:r>
            <a:r>
              <a:rPr lang="en-US" sz="2500"/>
              <a:t> 1.3.14.9 – see Stage 7)</a:t>
            </a:r>
          </a:p>
        </p:txBody>
      </p:sp>
    </p:spTree>
    <p:extLst>
      <p:ext uri="{BB962C8B-B14F-4D97-AF65-F5344CB8AC3E}">
        <p14:creationId xmlns:p14="http://schemas.microsoft.com/office/powerpoint/2010/main" val="2368294591"/>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35BD-F97D-4899-FBC0-5D5DED384E1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807F6D5-68A6-B01D-DFCF-C206D02623DF}"/>
              </a:ext>
            </a:extLst>
          </p:cNvPr>
          <p:cNvSpPr>
            <a:spLocks noGrp="1"/>
          </p:cNvSpPr>
          <p:nvPr>
            <p:ph type="sldNum" sz="quarter" idx="10"/>
          </p:nvPr>
        </p:nvSpPr>
        <p:spPr/>
        <p:txBody>
          <a:bodyPr/>
          <a:lstStyle/>
          <a:p>
            <a:fld id="{A4A44E63-CB97-42CA-A549-D8228D173849}" type="slidenum">
              <a:rPr lang="en-US"/>
              <a:pPr/>
              <a:t>175</a:t>
            </a:fld>
            <a:endParaRPr lang="en-US"/>
          </a:p>
        </p:txBody>
      </p:sp>
      <p:sp>
        <p:nvSpPr>
          <p:cNvPr id="4" name="Slide Number Placeholder 3">
            <a:extLst>
              <a:ext uri="{FF2B5EF4-FFF2-40B4-BE49-F238E27FC236}">
                <a16:creationId xmlns:a16="http://schemas.microsoft.com/office/drawing/2014/main" id="{66593EED-0F18-8427-AB37-2DE1515D841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175</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1BCA4977-AC2B-99DD-E827-60E618765060}"/>
              </a:ext>
            </a:extLst>
          </p:cNvPr>
          <p:cNvSpPr>
            <a:spLocks noGrp="1" noChangeArrowheads="1"/>
          </p:cNvSpPr>
          <p:nvPr>
            <p:ph type="body" idx="4294967295"/>
          </p:nvPr>
        </p:nvSpPr>
        <p:spPr>
          <a:xfrm>
            <a:off x="828353" y="440668"/>
            <a:ext cx="7632079" cy="5940660"/>
          </a:xfrm>
        </p:spPr>
        <p:txBody>
          <a:bodyPr/>
          <a:lstStyle/>
          <a:p>
            <a:pPr>
              <a:spcBef>
                <a:spcPts val="1200"/>
              </a:spcBef>
              <a:buNone/>
            </a:pPr>
            <a:r>
              <a:rPr lang="en-US" sz="2500"/>
              <a:t>	“</a:t>
            </a:r>
            <a:r>
              <a:rPr lang="en-US" sz="2500">
                <a:effectLst/>
              </a:rPr>
              <a:t>When we look about us towards external objects, and consider the operation of causes, we are never able, in a single instance, to discover any power or necessary connexion; any quality, which binds the effect to the cause, and renders the one an infallible consequence of the other.  We only find, that the one does actually, in fact, follow the other.  The impulse of one billiard-ball is attended with motion in the second.  This is the whole that appears to the </a:t>
            </a:r>
            <a:r>
              <a:rPr lang="en-US" sz="2500" i="1">
                <a:effectLst/>
              </a:rPr>
              <a:t>outward</a:t>
            </a:r>
            <a:r>
              <a:rPr lang="en-US" sz="2500">
                <a:effectLst/>
              </a:rPr>
              <a:t> senses.  The mind feels no sentiment or </a:t>
            </a:r>
            <a:r>
              <a:rPr lang="en-US" sz="2500" i="1">
                <a:effectLst/>
              </a:rPr>
              <a:t>inward</a:t>
            </a:r>
            <a:r>
              <a:rPr lang="en-US" sz="2500">
                <a:effectLst/>
              </a:rPr>
              <a:t> impression from this succession of objects: Consequently, there is not, in any single, particular instance of cause and effect, any thing which can suggest the idea of power or necessary connexion.</a:t>
            </a:r>
            <a:r>
              <a:rPr lang="en-US" sz="2500"/>
              <a:t>”  (</a:t>
            </a:r>
            <a:r>
              <a:rPr lang="en-US" sz="2500" i="1"/>
              <a:t>E</a:t>
            </a:r>
            <a:r>
              <a:rPr lang="en-US" sz="2500"/>
              <a:t> 7.5)</a:t>
            </a:r>
          </a:p>
        </p:txBody>
      </p:sp>
    </p:spTree>
    <p:extLst>
      <p:ext uri="{BB962C8B-B14F-4D97-AF65-F5344CB8AC3E}">
        <p14:creationId xmlns:p14="http://schemas.microsoft.com/office/powerpoint/2010/main" val="464201241"/>
      </p:ext>
    </p:extLst>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8230-E9E7-D1EF-F6F4-5CFCABFF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C9F9B-7AB6-1F3D-0996-55BD99C87832}"/>
              </a:ext>
            </a:extLst>
          </p:cNvPr>
          <p:cNvSpPr>
            <a:spLocks noGrp="1"/>
          </p:cNvSpPr>
          <p:nvPr>
            <p:ph type="title"/>
          </p:nvPr>
        </p:nvSpPr>
        <p:spPr>
          <a:xfrm>
            <a:off x="107504" y="80628"/>
            <a:ext cx="8892988" cy="810927"/>
          </a:xfrm>
        </p:spPr>
        <p:txBody>
          <a:bodyPr/>
          <a:lstStyle/>
          <a:p>
            <a:r>
              <a:rPr lang="en-GB" sz="4200"/>
              <a:t>Hume’s “Key Move” in the </a:t>
            </a:r>
            <a:r>
              <a:rPr lang="en-GB" sz="4200" i="1"/>
              <a:t>Enquiry</a:t>
            </a:r>
            <a:endParaRPr lang="en-GB" sz="4200"/>
          </a:p>
        </p:txBody>
      </p:sp>
      <p:sp>
        <p:nvSpPr>
          <p:cNvPr id="3" name="Content Placeholder 2">
            <a:extLst>
              <a:ext uri="{FF2B5EF4-FFF2-40B4-BE49-F238E27FC236}">
                <a16:creationId xmlns:a16="http://schemas.microsoft.com/office/drawing/2014/main" id="{F458E0D0-30AD-7F63-2D06-8C30A7C9C35C}"/>
              </a:ext>
            </a:extLst>
          </p:cNvPr>
          <p:cNvSpPr>
            <a:spLocks noGrp="1"/>
          </p:cNvSpPr>
          <p:nvPr>
            <p:ph idx="1"/>
          </p:nvPr>
        </p:nvSpPr>
        <p:spPr>
          <a:xfrm>
            <a:off x="683568" y="1196752"/>
            <a:ext cx="8244916" cy="5533168"/>
          </a:xfrm>
        </p:spPr>
        <p:txBody>
          <a:bodyPr/>
          <a:lstStyle/>
          <a:p>
            <a:r>
              <a:rPr lang="en-GB" sz="2700"/>
              <a:t>At </a:t>
            </a:r>
            <a:r>
              <a:rPr lang="en-GB" sz="2700" i="1"/>
              <a:t>E </a:t>
            </a:r>
            <a:r>
              <a:rPr lang="en-GB" sz="2700"/>
              <a:t>7.7, Hume introduces a form of argument that he will be repeating: let’s call this his “Key Move”:</a:t>
            </a:r>
          </a:p>
          <a:p>
            <a:pPr marL="857250" lvl="2" indent="0">
              <a:spcBef>
                <a:spcPts val="1200"/>
              </a:spcBef>
              <a:buNone/>
            </a:pPr>
            <a:r>
              <a:rPr lang="en-US" sz="2600"/>
              <a:t>“From the first appearance of an object, we never can conjecture what effect will result from it.  But were the power or energy of any cause discoverable by the mind, we could foresee the effect, even without experience; and might, at first, pronounce with certainty concerning it, by the mere dint of thought and reasoning.</a:t>
            </a:r>
            <a:r>
              <a:rPr lang="en-GB" sz="2600">
                <a:effectLst/>
              </a:rPr>
              <a:t>”  </a:t>
            </a:r>
            <a:r>
              <a:rPr lang="en-US" sz="2600"/>
              <a:t>(</a:t>
            </a:r>
            <a:r>
              <a:rPr lang="en-US" sz="2600" i="1"/>
              <a:t>E</a:t>
            </a:r>
            <a:r>
              <a:rPr lang="en-US" sz="2600"/>
              <a:t> 7.7)</a:t>
            </a:r>
            <a:endParaRPr lang="en-GB" sz="2600"/>
          </a:p>
          <a:p>
            <a:pPr>
              <a:spcBef>
                <a:spcPts val="1800"/>
              </a:spcBef>
            </a:pPr>
            <a:r>
              <a:rPr lang="en-GB" sz="2700"/>
              <a:t>There is a hint of this move in the 1739 </a:t>
            </a:r>
            <a:r>
              <a:rPr lang="en-GB" sz="2700" i="1"/>
              <a:t>Treatise</a:t>
            </a:r>
            <a:r>
              <a:rPr lang="en-GB" sz="2700"/>
              <a:t>, but only once – at </a:t>
            </a:r>
            <a:r>
              <a:rPr lang="en-GB" sz="2700" i="1"/>
              <a:t>T</a:t>
            </a:r>
            <a:r>
              <a:rPr lang="en-GB" sz="2700"/>
              <a:t> 1.3.14.13.  Another is at</a:t>
            </a:r>
            <a:br>
              <a:rPr lang="en-GB" sz="2700"/>
            </a:br>
            <a:r>
              <a:rPr lang="en-GB" sz="2700" i="1"/>
              <a:t>T</a:t>
            </a:r>
            <a:r>
              <a:rPr lang="en-GB" sz="2700"/>
              <a:t> 1.3.14.12, added in the 1740 </a:t>
            </a:r>
            <a:r>
              <a:rPr lang="en-GB" sz="2700" i="1"/>
              <a:t>Appendix</a:t>
            </a:r>
            <a:r>
              <a:rPr lang="en-GB" sz="2700"/>
              <a:t>.</a:t>
            </a:r>
            <a:endParaRPr lang="en-GB" sz="2400"/>
          </a:p>
        </p:txBody>
      </p:sp>
      <p:sp>
        <p:nvSpPr>
          <p:cNvPr id="4" name="Slide Number Placeholder 3">
            <a:extLst>
              <a:ext uri="{FF2B5EF4-FFF2-40B4-BE49-F238E27FC236}">
                <a16:creationId xmlns:a16="http://schemas.microsoft.com/office/drawing/2014/main" id="{D9F95FA3-C996-A434-DE32-12E30B1547FA}"/>
              </a:ext>
            </a:extLst>
          </p:cNvPr>
          <p:cNvSpPr>
            <a:spLocks noGrp="1"/>
          </p:cNvSpPr>
          <p:nvPr>
            <p:ph type="sldNum" sz="quarter" idx="10"/>
          </p:nvPr>
        </p:nvSpPr>
        <p:spPr/>
        <p:txBody>
          <a:bodyPr/>
          <a:lstStyle/>
          <a:p>
            <a:fld id="{FFD1EE05-59BE-439B-B8B7-F61DC751609B}" type="slidenum">
              <a:rPr lang="en-US" smtClean="0"/>
              <a:pPr/>
              <a:t>176</a:t>
            </a:fld>
            <a:endParaRPr lang="en-US"/>
          </a:p>
        </p:txBody>
      </p:sp>
    </p:spTree>
    <p:extLst>
      <p:ext uri="{BB962C8B-B14F-4D97-AF65-F5344CB8AC3E}">
        <p14:creationId xmlns:p14="http://schemas.microsoft.com/office/powerpoint/2010/main" val="2682823015"/>
      </p:ext>
    </p:extLst>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7A6D9-98DF-BE2D-0CEF-213185B9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E08C-83AC-C56B-EA36-FAEB748D79C6}"/>
              </a:ext>
            </a:extLst>
          </p:cNvPr>
          <p:cNvSpPr>
            <a:spLocks noGrp="1"/>
          </p:cNvSpPr>
          <p:nvPr>
            <p:ph type="title"/>
          </p:nvPr>
        </p:nvSpPr>
        <p:spPr>
          <a:xfrm>
            <a:off x="107504" y="44624"/>
            <a:ext cx="8892988" cy="810927"/>
          </a:xfrm>
        </p:spPr>
        <p:txBody>
          <a:bodyPr/>
          <a:lstStyle/>
          <a:p>
            <a:r>
              <a:rPr lang="en-GB" sz="4200"/>
              <a:t>Is the “Key Move” Plausible?</a:t>
            </a:r>
          </a:p>
        </p:txBody>
      </p:sp>
      <p:sp>
        <p:nvSpPr>
          <p:cNvPr id="3" name="Content Placeholder 2">
            <a:extLst>
              <a:ext uri="{FF2B5EF4-FFF2-40B4-BE49-F238E27FC236}">
                <a16:creationId xmlns:a16="http://schemas.microsoft.com/office/drawing/2014/main" id="{AFE6AA9F-6E51-5357-356E-4B87D8ADBDA6}"/>
              </a:ext>
            </a:extLst>
          </p:cNvPr>
          <p:cNvSpPr>
            <a:spLocks noGrp="1"/>
          </p:cNvSpPr>
          <p:nvPr>
            <p:ph idx="1"/>
          </p:nvPr>
        </p:nvSpPr>
        <p:spPr>
          <a:xfrm>
            <a:off x="395537" y="980728"/>
            <a:ext cx="8568952" cy="5641180"/>
          </a:xfrm>
        </p:spPr>
        <p:txBody>
          <a:bodyPr/>
          <a:lstStyle/>
          <a:p>
            <a:r>
              <a:rPr lang="en-GB" sz="2600"/>
              <a:t>Recall Hume’s “Adam” thought-experiment </a:t>
            </a:r>
            <a:r>
              <a:rPr lang="en-GB" sz="2600" i="1"/>
              <a:t>(A</a:t>
            </a:r>
            <a:r>
              <a:rPr lang="en-GB" sz="2600"/>
              <a:t> 11,</a:t>
            </a:r>
            <a:br>
              <a:rPr lang="en-GB" sz="2600"/>
            </a:br>
            <a:r>
              <a:rPr lang="en-GB" sz="2600" i="1"/>
              <a:t>E</a:t>
            </a:r>
            <a:r>
              <a:rPr lang="en-GB" sz="2600"/>
              <a:t> 4.6), where he convincingly claims that without prior experience, Adam could have no idea what events (e.g. impact of one billiard ball on another) would have what effects (e.g. communication of motion).</a:t>
            </a:r>
          </a:p>
          <a:p>
            <a:pPr>
              <a:spcBef>
                <a:spcPts val="1800"/>
              </a:spcBef>
            </a:pPr>
            <a:r>
              <a:rPr lang="en-GB" sz="2600"/>
              <a:t>This supposedly proves that Adam has no impression of power or necessity from observing the motion of the first billiard ball.  For if he had such an impression (Hume now says), then Adam would be able to predict, in advance of the collision, what the effect would be.</a:t>
            </a:r>
          </a:p>
          <a:p>
            <a:pPr lvl="1">
              <a:spcBef>
                <a:spcPts val="1200"/>
              </a:spcBef>
            </a:pPr>
            <a:r>
              <a:rPr lang="en-GB" sz="2400"/>
              <a:t>But it seems an implausibly strong requirement on an impression of power, that it should yield something like</a:t>
            </a:r>
            <a:br>
              <a:rPr lang="en-GB" sz="2400"/>
            </a:br>
            <a:r>
              <a:rPr lang="en-GB" sz="2400" i="1"/>
              <a:t>a priori</a:t>
            </a:r>
            <a:r>
              <a:rPr lang="en-GB" sz="2400"/>
              <a:t> knowledge of cause and effect!</a:t>
            </a:r>
          </a:p>
        </p:txBody>
      </p:sp>
      <p:sp>
        <p:nvSpPr>
          <p:cNvPr id="4" name="Slide Number Placeholder 3">
            <a:extLst>
              <a:ext uri="{FF2B5EF4-FFF2-40B4-BE49-F238E27FC236}">
                <a16:creationId xmlns:a16="http://schemas.microsoft.com/office/drawing/2014/main" id="{15B04F10-88C9-783A-CD7B-509226EDD4AB}"/>
              </a:ext>
            </a:extLst>
          </p:cNvPr>
          <p:cNvSpPr>
            <a:spLocks noGrp="1"/>
          </p:cNvSpPr>
          <p:nvPr>
            <p:ph type="sldNum" sz="quarter" idx="10"/>
          </p:nvPr>
        </p:nvSpPr>
        <p:spPr/>
        <p:txBody>
          <a:bodyPr/>
          <a:lstStyle/>
          <a:p>
            <a:fld id="{FFD1EE05-59BE-439B-B8B7-F61DC751609B}" type="slidenum">
              <a:rPr lang="en-US" smtClean="0"/>
              <a:pPr/>
              <a:t>177</a:t>
            </a:fld>
            <a:endParaRPr lang="en-US"/>
          </a:p>
        </p:txBody>
      </p:sp>
    </p:spTree>
    <p:extLst>
      <p:ext uri="{BB962C8B-B14F-4D97-AF65-F5344CB8AC3E}">
        <p14:creationId xmlns:p14="http://schemas.microsoft.com/office/powerpoint/2010/main" val="2583002065"/>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3E544-64BF-754D-5BC7-A975E7B580F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6EB5698-5812-CC5F-2E8C-23AC81C7C2F2}"/>
              </a:ext>
            </a:extLst>
          </p:cNvPr>
          <p:cNvSpPr>
            <a:spLocks noGrp="1"/>
          </p:cNvSpPr>
          <p:nvPr>
            <p:ph type="sldNum" sz="quarter" idx="10"/>
          </p:nvPr>
        </p:nvSpPr>
        <p:spPr/>
        <p:txBody>
          <a:bodyPr/>
          <a:lstStyle/>
          <a:p>
            <a:fld id="{A4A44E63-CB97-42CA-A549-D8228D173849}" type="slidenum">
              <a:rPr lang="en-US"/>
              <a:pPr/>
              <a:t>178</a:t>
            </a:fld>
            <a:endParaRPr lang="en-US"/>
          </a:p>
        </p:txBody>
      </p:sp>
      <p:sp>
        <p:nvSpPr>
          <p:cNvPr id="4" name="Slide Number Placeholder 3">
            <a:extLst>
              <a:ext uri="{FF2B5EF4-FFF2-40B4-BE49-F238E27FC236}">
                <a16:creationId xmlns:a16="http://schemas.microsoft.com/office/drawing/2014/main" id="{FEBC643F-0740-2114-EC68-DC40B386039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178</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25C20905-C848-E947-DAB5-4D160F68A72E}"/>
              </a:ext>
            </a:extLst>
          </p:cNvPr>
          <p:cNvSpPr>
            <a:spLocks noGrp="1" noChangeArrowheads="1"/>
          </p:cNvSpPr>
          <p:nvPr>
            <p:ph type="title" idx="4294967295"/>
          </p:nvPr>
        </p:nvSpPr>
        <p:spPr>
          <a:xfrm>
            <a:off x="143508" y="116632"/>
            <a:ext cx="8856984" cy="792088"/>
          </a:xfrm>
        </p:spPr>
        <p:txBody>
          <a:bodyPr/>
          <a:lstStyle/>
          <a:p>
            <a:pPr>
              <a:defRPr/>
            </a:pPr>
            <a:r>
              <a:rPr lang="en-GB">
                <a:latin typeface="+mj-lt"/>
                <a:ea typeface="+mj-ea"/>
                <a:cs typeface="+mj-cs"/>
              </a:rPr>
              <a:t>Stage 5: An Internal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266B6EDE-B22A-9A63-0AC6-D6AF015D0D6B}"/>
              </a:ext>
            </a:extLst>
          </p:cNvPr>
          <p:cNvSpPr>
            <a:spLocks noGrp="1" noChangeArrowheads="1"/>
          </p:cNvSpPr>
          <p:nvPr>
            <p:ph type="body" idx="4294967295"/>
          </p:nvPr>
        </p:nvSpPr>
        <p:spPr>
          <a:xfrm>
            <a:off x="539552" y="1232756"/>
            <a:ext cx="8388932" cy="5220580"/>
          </a:xfrm>
        </p:spPr>
        <p:txBody>
          <a:bodyPr/>
          <a:lstStyle/>
          <a:p>
            <a:pPr>
              <a:spcBef>
                <a:spcPts val="1200"/>
              </a:spcBef>
              <a:buNone/>
            </a:pPr>
            <a:r>
              <a:rPr lang="en-US" sz="2500"/>
              <a:t>	“Some have asserted, that we feel an energy, or power, in our own mind; …  The motions of our body, and the thoughts and sentiments of our mind, (say they) obey the will; nor do we seek any farther to acquire a just notion of force or power.</a:t>
            </a:r>
            <a:r>
              <a:rPr lang="en-GB" sz="2500">
                <a:effectLst/>
              </a:rPr>
              <a:t>”  </a:t>
            </a:r>
            <a:r>
              <a:rPr lang="en-US" sz="2500"/>
              <a:t>(</a:t>
            </a:r>
            <a:r>
              <a:rPr lang="en-US" sz="2500" i="1"/>
              <a:t>T</a:t>
            </a:r>
            <a:r>
              <a:rPr lang="en-US" sz="2500"/>
              <a:t> 1.3.14.12 – 1740)</a:t>
            </a:r>
          </a:p>
          <a:p>
            <a:pPr>
              <a:spcBef>
                <a:spcPts val="1200"/>
              </a:spcBef>
              <a:buNone/>
            </a:pPr>
            <a:r>
              <a:rPr lang="en-US" sz="2500">
                <a:effectLst/>
              </a:rPr>
              <a:t>	“Since, therefore, external objects as they appear to the senses, give us no idea of power … by their operation in particular instances, let us see, whether this idea be derived from reflection on the operations of our own minds, and be copied from any internal impression”, which “arises from reflecting on … the command which is exercised by [our] will, both over the organs of the body and the faculties of the soul.”</a:t>
            </a:r>
            <a:r>
              <a:rPr lang="en-US" sz="2500"/>
              <a:t>  (</a:t>
            </a:r>
            <a:r>
              <a:rPr lang="en-US" sz="2500" i="1"/>
              <a:t>E</a:t>
            </a:r>
            <a:r>
              <a:rPr lang="en-US" sz="2500"/>
              <a:t> 7.9)</a:t>
            </a:r>
          </a:p>
        </p:txBody>
      </p:sp>
    </p:spTree>
    <p:extLst>
      <p:ext uri="{BB962C8B-B14F-4D97-AF65-F5344CB8AC3E}">
        <p14:creationId xmlns:p14="http://schemas.microsoft.com/office/powerpoint/2010/main" val="3709024613"/>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56E40B7-E53F-BF58-F240-6DCF7A5627A2}"/>
              </a:ext>
            </a:extLst>
          </p:cNvPr>
          <p:cNvSpPr>
            <a:spLocks noGrp="1"/>
          </p:cNvSpPr>
          <p:nvPr>
            <p:ph type="sldNum" sz="quarter" idx="10"/>
          </p:nvPr>
        </p:nvSpPr>
        <p:spPr/>
        <p:txBody>
          <a:bodyPr/>
          <a:lstStyle/>
          <a:p>
            <a:fld id="{3EB05147-C63A-4190-B7BD-19068A1FFF2C}" type="slidenum">
              <a:rPr lang="en-US" altLang="en-US"/>
              <a:pPr/>
              <a:t>179</a:t>
            </a:fld>
            <a:endParaRPr lang="en-US" altLang="en-US"/>
          </a:p>
        </p:txBody>
      </p:sp>
      <p:sp>
        <p:nvSpPr>
          <p:cNvPr id="600066" name="Rectangle 2">
            <a:extLst>
              <a:ext uri="{FF2B5EF4-FFF2-40B4-BE49-F238E27FC236}">
                <a16:creationId xmlns:a16="http://schemas.microsoft.com/office/drawing/2014/main" id="{D7FC97FE-0EBE-F44B-B328-87E718CBBC7C}"/>
              </a:ext>
            </a:extLst>
          </p:cNvPr>
          <p:cNvSpPr>
            <a:spLocks noGrp="1" noChangeArrowheads="1"/>
          </p:cNvSpPr>
          <p:nvPr>
            <p:ph type="title"/>
          </p:nvPr>
        </p:nvSpPr>
        <p:spPr>
          <a:xfrm>
            <a:off x="107504" y="80628"/>
            <a:ext cx="8892988" cy="918939"/>
          </a:xfrm>
        </p:spPr>
        <p:txBody>
          <a:bodyPr/>
          <a:lstStyle/>
          <a:p>
            <a:r>
              <a:rPr lang="en-GB" altLang="en-US" sz="4200"/>
              <a:t>Repeating the Key Move (</a:t>
            </a:r>
            <a:r>
              <a:rPr lang="en-GB" altLang="en-US" sz="4200" i="1"/>
              <a:t>Enquiry</a:t>
            </a:r>
            <a:r>
              <a:rPr lang="en-GB" altLang="en-US" sz="4200"/>
              <a:t>)</a:t>
            </a:r>
          </a:p>
        </p:txBody>
      </p:sp>
      <p:sp>
        <p:nvSpPr>
          <p:cNvPr id="600067" name="Rectangle 3">
            <a:extLst>
              <a:ext uri="{FF2B5EF4-FFF2-40B4-BE49-F238E27FC236}">
                <a16:creationId xmlns:a16="http://schemas.microsoft.com/office/drawing/2014/main" id="{357C4061-05D0-B0A2-5018-E9EE1148AE54}"/>
              </a:ext>
            </a:extLst>
          </p:cNvPr>
          <p:cNvSpPr>
            <a:spLocks noGrp="1" noChangeArrowheads="1"/>
          </p:cNvSpPr>
          <p:nvPr>
            <p:ph type="body" idx="1"/>
          </p:nvPr>
        </p:nvSpPr>
        <p:spPr>
          <a:xfrm>
            <a:off x="611560" y="1232756"/>
            <a:ext cx="8229600" cy="5220432"/>
          </a:xfrm>
        </p:spPr>
        <p:txBody>
          <a:bodyPr/>
          <a:lstStyle/>
          <a:p>
            <a:r>
              <a:rPr lang="en-GB" altLang="en-US" sz="3000"/>
              <a:t>In the </a:t>
            </a:r>
            <a:r>
              <a:rPr lang="en-GB" altLang="en-US" sz="3000" i="1"/>
              <a:t>Enquiry</a:t>
            </a:r>
            <a:r>
              <a:rPr lang="en-GB" altLang="en-US" sz="3000"/>
              <a:t>, Hume applies his Key Move six times to rule out various potential internal sources of the impression of necessary connexion.</a:t>
            </a:r>
          </a:p>
          <a:p>
            <a:pPr>
              <a:spcBef>
                <a:spcPts val="1200"/>
              </a:spcBef>
            </a:pPr>
            <a:r>
              <a:rPr lang="en-GB" altLang="en-US" sz="3000"/>
              <a:t>First he considers “the influence of volition over the organs of the body” (</a:t>
            </a:r>
            <a:r>
              <a:rPr lang="en-GB" altLang="en-US" sz="3000" i="1"/>
              <a:t>E</a:t>
            </a:r>
            <a:r>
              <a:rPr lang="en-GB" altLang="en-US" sz="3000"/>
              <a:t> 7.10).</a:t>
            </a:r>
          </a:p>
          <a:p>
            <a:pPr>
              <a:spcBef>
                <a:spcPts val="1200"/>
              </a:spcBef>
            </a:pPr>
            <a:r>
              <a:rPr lang="en-GB" altLang="en-US" sz="3000"/>
              <a:t>Then he moves on to consider the mind’s power over its own ideas (</a:t>
            </a:r>
            <a:r>
              <a:rPr lang="en-GB" altLang="en-US" sz="3000" i="1"/>
              <a:t>E</a:t>
            </a:r>
            <a:r>
              <a:rPr lang="en-GB" altLang="en-US" sz="3000"/>
              <a:t> 7.16).</a:t>
            </a:r>
          </a:p>
          <a:p>
            <a:pPr>
              <a:spcBef>
                <a:spcPts val="1200"/>
              </a:spcBef>
            </a:pPr>
            <a:r>
              <a:rPr lang="en-GB" altLang="en-US" sz="3000"/>
              <a:t>In each case he gives three arguments to show that we have no such impression.</a:t>
            </a:r>
          </a:p>
        </p:txBody>
      </p:sp>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CD330A8-C6AE-9694-7ABE-F42A63C8D732}"/>
              </a:ext>
            </a:extLst>
          </p:cNvPr>
          <p:cNvSpPr>
            <a:spLocks noGrp="1"/>
          </p:cNvSpPr>
          <p:nvPr>
            <p:ph type="sldNum" sz="quarter" idx="10"/>
          </p:nvPr>
        </p:nvSpPr>
        <p:spPr/>
        <p:txBody>
          <a:bodyPr/>
          <a:lstStyle/>
          <a:p>
            <a:fld id="{82FF911F-CD07-45EB-ADD0-F092391D9F52}" type="slidenum">
              <a:rPr lang="en-US" altLang="en-US"/>
              <a:pPr/>
              <a:t>180</a:t>
            </a:fld>
            <a:endParaRPr lang="en-US" altLang="en-US"/>
          </a:p>
        </p:txBody>
      </p:sp>
      <p:sp>
        <p:nvSpPr>
          <p:cNvPr id="604162" name="Rectangle 2">
            <a:extLst>
              <a:ext uri="{FF2B5EF4-FFF2-40B4-BE49-F238E27FC236}">
                <a16:creationId xmlns:a16="http://schemas.microsoft.com/office/drawing/2014/main" id="{3A34BC03-605F-5507-8C51-0230B4E9F68F}"/>
              </a:ext>
            </a:extLst>
          </p:cNvPr>
          <p:cNvSpPr>
            <a:spLocks noGrp="1" noChangeArrowheads="1"/>
          </p:cNvSpPr>
          <p:nvPr>
            <p:ph type="title"/>
          </p:nvPr>
        </p:nvSpPr>
        <p:spPr>
          <a:xfrm>
            <a:off x="457200" y="188640"/>
            <a:ext cx="8229600" cy="846931"/>
          </a:xfrm>
        </p:spPr>
        <p:txBody>
          <a:bodyPr/>
          <a:lstStyle/>
          <a:p>
            <a:r>
              <a:rPr lang="en-GB" altLang="en-US"/>
              <a:t>5.1: Our Power over our Body</a:t>
            </a:r>
          </a:p>
        </p:txBody>
      </p:sp>
      <p:sp>
        <p:nvSpPr>
          <p:cNvPr id="604163" name="Rectangle 3">
            <a:extLst>
              <a:ext uri="{FF2B5EF4-FFF2-40B4-BE49-F238E27FC236}">
                <a16:creationId xmlns:a16="http://schemas.microsoft.com/office/drawing/2014/main" id="{121624BF-C73D-CAB2-A61E-D869027ADF10}"/>
              </a:ext>
            </a:extLst>
          </p:cNvPr>
          <p:cNvSpPr>
            <a:spLocks noGrp="1" noChangeArrowheads="1"/>
          </p:cNvSpPr>
          <p:nvPr>
            <p:ph type="body" idx="1"/>
          </p:nvPr>
        </p:nvSpPr>
        <p:spPr>
          <a:xfrm>
            <a:off x="827584" y="1412776"/>
            <a:ext cx="7859216" cy="5111849"/>
          </a:xfrm>
        </p:spPr>
        <p:txBody>
          <a:bodyPr/>
          <a:lstStyle/>
          <a:p>
            <a:r>
              <a:rPr lang="en-GB" altLang="en-US" sz="3000"/>
              <a:t>First, Hume points out that we have no understanding of “the union of soul with body” (</a:t>
            </a:r>
            <a:r>
              <a:rPr lang="en-GB" altLang="en-US" sz="3000" i="1"/>
              <a:t>E</a:t>
            </a:r>
            <a:r>
              <a:rPr lang="en-GB" altLang="en-US" sz="3000"/>
              <a:t> 7.11).</a:t>
            </a:r>
          </a:p>
          <a:p>
            <a:pPr>
              <a:spcBef>
                <a:spcPts val="1200"/>
              </a:spcBef>
            </a:pPr>
            <a:r>
              <a:rPr lang="en-GB" altLang="en-US" sz="3000"/>
              <a:t>Secondly, we cannot understand why we have voluntary control over some parts of the body, but not over others (</a:t>
            </a:r>
            <a:r>
              <a:rPr lang="en-GB" altLang="en-US" sz="3000" i="1"/>
              <a:t>E</a:t>
            </a:r>
            <a:r>
              <a:rPr lang="en-GB" altLang="en-US" sz="3000"/>
              <a:t> 7.12-13).</a:t>
            </a:r>
          </a:p>
          <a:p>
            <a:pPr>
              <a:spcBef>
                <a:spcPts val="1200"/>
              </a:spcBef>
            </a:pPr>
            <a:r>
              <a:rPr lang="en-GB" altLang="en-US" sz="3000"/>
              <a:t>Thirdly, our voluntary control operates not directly on our limbs (etc.), but on muscles and nerves (etc.) of which we are usually entirely ignorant (</a:t>
            </a:r>
            <a:r>
              <a:rPr lang="en-GB" altLang="en-US" sz="3000" i="1"/>
              <a:t>E</a:t>
            </a:r>
            <a:r>
              <a:rPr lang="en-GB" altLang="en-US" sz="3000"/>
              <a:t> 7.14).</a:t>
            </a:r>
          </a:p>
        </p:txBody>
      </p:sp>
    </p:spTree>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BF2EC55-6367-6655-F60C-2261C9C6F3D0}"/>
              </a:ext>
            </a:extLst>
          </p:cNvPr>
          <p:cNvSpPr>
            <a:spLocks noGrp="1"/>
          </p:cNvSpPr>
          <p:nvPr>
            <p:ph type="sldNum" sz="quarter" idx="10"/>
          </p:nvPr>
        </p:nvSpPr>
        <p:spPr/>
        <p:txBody>
          <a:bodyPr/>
          <a:lstStyle/>
          <a:p>
            <a:fld id="{561A1AF9-BEE4-445F-BED2-6E38DF0CA0E6}" type="slidenum">
              <a:rPr lang="en-US" altLang="en-US"/>
              <a:pPr/>
              <a:t>181</a:t>
            </a:fld>
            <a:endParaRPr lang="en-US" altLang="en-US"/>
          </a:p>
        </p:txBody>
      </p:sp>
      <p:sp>
        <p:nvSpPr>
          <p:cNvPr id="605186" name="Rectangle 2">
            <a:extLst>
              <a:ext uri="{FF2B5EF4-FFF2-40B4-BE49-F238E27FC236}">
                <a16:creationId xmlns:a16="http://schemas.microsoft.com/office/drawing/2014/main" id="{6A0F830B-E9AA-9A42-6FB1-22AD63DDF409}"/>
              </a:ext>
            </a:extLst>
          </p:cNvPr>
          <p:cNvSpPr>
            <a:spLocks noGrp="1" noChangeArrowheads="1"/>
          </p:cNvSpPr>
          <p:nvPr>
            <p:ph type="title"/>
          </p:nvPr>
        </p:nvSpPr>
        <p:spPr>
          <a:xfrm>
            <a:off x="457200" y="241809"/>
            <a:ext cx="8229600" cy="774923"/>
          </a:xfrm>
        </p:spPr>
        <p:txBody>
          <a:bodyPr/>
          <a:lstStyle/>
          <a:p>
            <a:r>
              <a:rPr lang="en-GB" altLang="en-US"/>
              <a:t>5.2: Our Power over our Mind</a:t>
            </a:r>
          </a:p>
        </p:txBody>
      </p:sp>
      <p:sp>
        <p:nvSpPr>
          <p:cNvPr id="605187" name="Rectangle 3">
            <a:extLst>
              <a:ext uri="{FF2B5EF4-FFF2-40B4-BE49-F238E27FC236}">
                <a16:creationId xmlns:a16="http://schemas.microsoft.com/office/drawing/2014/main" id="{ED64C299-74D8-7AAE-21C7-EAE9326B6B22}"/>
              </a:ext>
            </a:extLst>
          </p:cNvPr>
          <p:cNvSpPr>
            <a:spLocks noGrp="1" noChangeArrowheads="1"/>
          </p:cNvSpPr>
          <p:nvPr>
            <p:ph type="body" idx="1"/>
          </p:nvPr>
        </p:nvSpPr>
        <p:spPr>
          <a:xfrm>
            <a:off x="673224" y="1412776"/>
            <a:ext cx="7859216" cy="5111849"/>
          </a:xfrm>
        </p:spPr>
        <p:txBody>
          <a:bodyPr/>
          <a:lstStyle/>
          <a:p>
            <a:r>
              <a:rPr lang="en-GB" altLang="en-US" sz="3000"/>
              <a:t>First, we do not understand “the nature of the human soul”, “the nature of an idea”, or how one can produce the other (</a:t>
            </a:r>
            <a:r>
              <a:rPr lang="en-GB" altLang="en-US" sz="3000" i="1"/>
              <a:t>E</a:t>
            </a:r>
            <a:r>
              <a:rPr lang="en-GB" altLang="en-US" sz="3000"/>
              <a:t> 7.17).</a:t>
            </a:r>
          </a:p>
          <a:p>
            <a:pPr>
              <a:spcBef>
                <a:spcPts val="1200"/>
              </a:spcBef>
            </a:pPr>
            <a:r>
              <a:rPr lang="en-GB" altLang="en-US" sz="3000"/>
              <a:t>Secondly, we can only discover through experience the limits of our command over our thoughts and passions (</a:t>
            </a:r>
            <a:r>
              <a:rPr lang="en-GB" altLang="en-US" sz="3000" i="1"/>
              <a:t>E</a:t>
            </a:r>
            <a:r>
              <a:rPr lang="en-GB" altLang="en-US" sz="3000"/>
              <a:t> 7.18).</a:t>
            </a:r>
          </a:p>
          <a:p>
            <a:pPr>
              <a:spcBef>
                <a:spcPts val="1200"/>
              </a:spcBef>
            </a:pPr>
            <a:r>
              <a:rPr lang="en-GB" altLang="en-US" sz="3000"/>
              <a:t>Thirdly, this self-command varies over time, in ways that we cannot explain and learn only through experience (</a:t>
            </a:r>
            <a:r>
              <a:rPr lang="en-GB" altLang="en-US" sz="3000" i="1"/>
              <a:t>E</a:t>
            </a:r>
            <a:r>
              <a:rPr lang="en-GB" altLang="en-US" sz="3000"/>
              <a:t> 7.19).</a:t>
            </a:r>
          </a:p>
        </p:txBody>
      </p:sp>
    </p:spTree>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30B9-0547-C9AA-B41F-564A043D6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55141-6CE7-29CB-BB0A-7B14B5A6F5BF}"/>
              </a:ext>
            </a:extLst>
          </p:cNvPr>
          <p:cNvSpPr>
            <a:spLocks noGrp="1"/>
          </p:cNvSpPr>
          <p:nvPr>
            <p:ph type="title"/>
          </p:nvPr>
        </p:nvSpPr>
        <p:spPr>
          <a:xfrm>
            <a:off x="107504" y="61789"/>
            <a:ext cx="8892988" cy="810927"/>
          </a:xfrm>
        </p:spPr>
        <p:txBody>
          <a:bodyPr/>
          <a:lstStyle/>
          <a:p>
            <a:r>
              <a:rPr lang="en-GB" sz="4000"/>
              <a:t>Stage 6: No Abstract Idea (</a:t>
            </a:r>
            <a:r>
              <a:rPr lang="en-GB" sz="4000" i="1"/>
              <a:t>Treatise</a:t>
            </a:r>
            <a:r>
              <a:rPr lang="en-GB" sz="4000"/>
              <a:t>)</a:t>
            </a:r>
          </a:p>
        </p:txBody>
      </p:sp>
      <p:sp>
        <p:nvSpPr>
          <p:cNvPr id="3" name="Content Placeholder 2">
            <a:extLst>
              <a:ext uri="{FF2B5EF4-FFF2-40B4-BE49-F238E27FC236}">
                <a16:creationId xmlns:a16="http://schemas.microsoft.com/office/drawing/2014/main" id="{F291C682-98C9-D856-AF4C-9FBB023D31A7}"/>
              </a:ext>
            </a:extLst>
          </p:cNvPr>
          <p:cNvSpPr>
            <a:spLocks noGrp="1"/>
          </p:cNvSpPr>
          <p:nvPr>
            <p:ph idx="1"/>
          </p:nvPr>
        </p:nvSpPr>
        <p:spPr>
          <a:xfrm>
            <a:off x="395537" y="992176"/>
            <a:ext cx="8568952" cy="5677184"/>
          </a:xfrm>
        </p:spPr>
        <p:txBody>
          <a:bodyPr/>
          <a:lstStyle/>
          <a:p>
            <a:r>
              <a:rPr lang="en-GB" sz="2600"/>
              <a:t>At </a:t>
            </a:r>
            <a:r>
              <a:rPr lang="en-GB" sz="2600" i="1"/>
              <a:t>T</a:t>
            </a:r>
            <a:r>
              <a:rPr lang="en-GB" sz="2600"/>
              <a:t> 1.3.14.13, Hume gives an argument to deny that we can acquire a </a:t>
            </a:r>
            <a:r>
              <a:rPr lang="en-GB" sz="2600" i="1"/>
              <a:t>general</a:t>
            </a:r>
            <a:r>
              <a:rPr lang="en-GB" sz="2600"/>
              <a:t> (or </a:t>
            </a:r>
            <a:r>
              <a:rPr lang="en-GB" sz="2600" i="1"/>
              <a:t>abstract</a:t>
            </a:r>
            <a:r>
              <a:rPr lang="en-GB" sz="2600"/>
              <a:t>) idea of power without first acquiring a </a:t>
            </a:r>
            <a:r>
              <a:rPr lang="en-GB" sz="2600" i="1"/>
              <a:t>specific</a:t>
            </a:r>
            <a:r>
              <a:rPr lang="en-GB" sz="2600"/>
              <a:t> idea of power.</a:t>
            </a:r>
          </a:p>
          <a:p>
            <a:pPr>
              <a:spcBef>
                <a:spcPts val="1200"/>
              </a:spcBef>
            </a:pPr>
            <a:r>
              <a:rPr lang="en-GB" sz="2600"/>
              <a:t>This refers back to his account of such ideas in </a:t>
            </a:r>
            <a:r>
              <a:rPr lang="en-GB" sz="2600" i="1"/>
              <a:t>T</a:t>
            </a:r>
            <a:r>
              <a:rPr lang="en-GB" sz="2600"/>
              <a:t> 1.1.7 (but absent from the </a:t>
            </a:r>
            <a:r>
              <a:rPr lang="en-GB" sz="2600" i="1"/>
              <a:t>Enquiry</a:t>
            </a:r>
            <a:r>
              <a:rPr lang="en-GB" sz="2600"/>
              <a:t>), which implies:</a:t>
            </a:r>
          </a:p>
          <a:p>
            <a:pPr marL="857250" lvl="2" indent="0">
              <a:spcBef>
                <a:spcPts val="1200"/>
              </a:spcBef>
              <a:buNone/>
            </a:pPr>
            <a:r>
              <a:rPr lang="en-GB"/>
              <a:t>“</a:t>
            </a:r>
            <a:r>
              <a:rPr lang="en-GB">
                <a:solidFill>
                  <a:srgbClr val="92D050"/>
                </a:solidFill>
              </a:rPr>
              <a:t>that general or abstract ideas are nothing but individual ones taken in a certain light</a:t>
            </a:r>
            <a:r>
              <a:rPr lang="en-GB"/>
              <a:t>, …   </a:t>
            </a:r>
            <a:r>
              <a:rPr lang="en-US" sz="2400">
                <a:solidFill>
                  <a:srgbClr val="92D050"/>
                </a:solidFill>
              </a:rPr>
              <a:t>If we be possest, therefore, of any idea of power in general, we must also be able to conceive some particular species of it</a:t>
            </a:r>
            <a:r>
              <a:rPr lang="en-US" sz="2400"/>
              <a:t>; and as power cannot subsist alone, … we must be able to place this power in some particular being, and conceive that being as endow’d with a real force and energy, by which such a particular effect necessarily results from its operation.  …”</a:t>
            </a:r>
            <a:endParaRPr lang="en-GB"/>
          </a:p>
        </p:txBody>
      </p:sp>
      <p:sp>
        <p:nvSpPr>
          <p:cNvPr id="4" name="Slide Number Placeholder 3">
            <a:extLst>
              <a:ext uri="{FF2B5EF4-FFF2-40B4-BE49-F238E27FC236}">
                <a16:creationId xmlns:a16="http://schemas.microsoft.com/office/drawing/2014/main" id="{9083047E-5FDC-80DA-F98C-42880EF362D8}"/>
              </a:ext>
            </a:extLst>
          </p:cNvPr>
          <p:cNvSpPr>
            <a:spLocks noGrp="1"/>
          </p:cNvSpPr>
          <p:nvPr>
            <p:ph type="sldNum" sz="quarter" idx="10"/>
          </p:nvPr>
        </p:nvSpPr>
        <p:spPr/>
        <p:txBody>
          <a:bodyPr/>
          <a:lstStyle/>
          <a:p>
            <a:fld id="{FFD1EE05-59BE-439B-B8B7-F61DC751609B}" type="slidenum">
              <a:rPr lang="en-US" smtClean="0"/>
              <a:pPr/>
              <a:t>182</a:t>
            </a:fld>
            <a:endParaRPr lang="en-US"/>
          </a:p>
        </p:txBody>
      </p:sp>
    </p:spTree>
    <p:extLst>
      <p:ext uri="{BB962C8B-B14F-4D97-AF65-F5344CB8AC3E}">
        <p14:creationId xmlns:p14="http://schemas.microsoft.com/office/powerpoint/2010/main" val="3609413027"/>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183</a:t>
            </a:fld>
            <a:endParaRPr lang="en-US"/>
          </a:p>
        </p:txBody>
      </p:sp>
      <p:sp>
        <p:nvSpPr>
          <p:cNvPr id="756739" name="Rectangle 3"/>
          <p:cNvSpPr>
            <a:spLocks noGrp="1" noChangeArrowheads="1"/>
          </p:cNvSpPr>
          <p:nvPr>
            <p:ph type="body" idx="1"/>
          </p:nvPr>
        </p:nvSpPr>
        <p:spPr>
          <a:xfrm>
            <a:off x="755576" y="1149883"/>
            <a:ext cx="8100900" cy="5555481"/>
          </a:xfrm>
        </p:spPr>
        <p:txBody>
          <a:bodyPr/>
          <a:lstStyle/>
          <a:p>
            <a:pPr>
              <a:buNone/>
            </a:pPr>
            <a:r>
              <a:rPr lang="en-GB" sz="2300"/>
              <a:t>	“…  </a:t>
            </a:r>
            <a:r>
              <a:rPr lang="en-US" sz="2300"/>
              <a:t>We must distinctly and particularly conceive the connexion betwixt the cause and effect, and </a:t>
            </a:r>
            <a:r>
              <a:rPr lang="en-US" sz="2300">
                <a:solidFill>
                  <a:srgbClr val="FF7C80"/>
                </a:solidFill>
              </a:rPr>
              <a:t>be able to pronounce, from a simple view of the one, that it must be follow’d or preceded by the other.  This is the true manner of conceiving a particular power in a particular body</a:t>
            </a:r>
            <a:r>
              <a:rPr lang="en-US" sz="2300"/>
              <a:t>: and </a:t>
            </a:r>
            <a:r>
              <a:rPr lang="en-US" sz="2300">
                <a:solidFill>
                  <a:srgbClr val="92D050"/>
                </a:solidFill>
              </a:rPr>
              <a:t>a general idea being impossible without an individual; where the latter is impossible, ’tis certain the former can never exist</a:t>
            </a:r>
            <a:r>
              <a:rPr lang="en-US" sz="2300"/>
              <a:t>.  Now nothing is more evident, than that the human mind cannot form such an idea of two objects, as to … comprehend distinctly that power or efficacy, by which they are united.   </a:t>
            </a:r>
            <a:r>
              <a:rPr lang="en-US" sz="2300">
                <a:solidFill>
                  <a:srgbClr val="FF7C80"/>
                </a:solidFill>
              </a:rPr>
              <a:t>Such a connexion wou’d amount to a demonstration</a:t>
            </a:r>
            <a:r>
              <a:rPr lang="en-US" sz="2300"/>
              <a:t>, and wou’d imply the absolute impossibility for the one object not to follow, or to be conceiv’d not to follow upon the other: </a:t>
            </a:r>
            <a:r>
              <a:rPr lang="en-US" sz="2300">
                <a:solidFill>
                  <a:srgbClr val="FF7C80"/>
                </a:solidFill>
              </a:rPr>
              <a:t>Which kind of connexion has already been rejected in all cases</a:t>
            </a:r>
            <a:r>
              <a:rPr lang="en-US" sz="2300"/>
              <a:t>.</a:t>
            </a:r>
            <a:r>
              <a:rPr lang="en-GB" sz="2300"/>
              <a:t>”  (</a:t>
            </a:r>
            <a:r>
              <a:rPr lang="en-GB" sz="2300" i="1"/>
              <a:t>T</a:t>
            </a:r>
            <a:r>
              <a:rPr lang="en-GB" sz="2300"/>
              <a:t> 1.3.6.14)</a:t>
            </a:r>
            <a:endParaRPr lang="en-GB" sz="2300" dirty="0"/>
          </a:p>
        </p:txBody>
      </p:sp>
      <p:sp>
        <p:nvSpPr>
          <p:cNvPr id="5" name="Rectangle 2">
            <a:extLst>
              <a:ext uri="{FF2B5EF4-FFF2-40B4-BE49-F238E27FC236}">
                <a16:creationId xmlns:a16="http://schemas.microsoft.com/office/drawing/2014/main" id="{B18AFDED-0A32-6E90-6D07-A217DBE3F1EB}"/>
              </a:ext>
            </a:extLst>
          </p:cNvPr>
          <p:cNvSpPr>
            <a:spLocks noGrp="1" noChangeArrowheads="1"/>
          </p:cNvSpPr>
          <p:nvPr>
            <p:ph type="title"/>
          </p:nvPr>
        </p:nvSpPr>
        <p:spPr>
          <a:xfrm>
            <a:off x="71500" y="152636"/>
            <a:ext cx="9001000" cy="774923"/>
          </a:xfrm>
        </p:spPr>
        <p:txBody>
          <a:bodyPr/>
          <a:lstStyle/>
          <a:p>
            <a:r>
              <a:rPr lang="en-GB" altLang="en-US" sz="4200"/>
              <a:t>The Earliest Key Move (</a:t>
            </a:r>
            <a:r>
              <a:rPr lang="en-GB" altLang="en-US" sz="4200" i="1"/>
              <a:t>Treatise</a:t>
            </a:r>
            <a:r>
              <a:rPr lang="en-GB" altLang="en-US" sz="4200"/>
              <a:t>)</a:t>
            </a:r>
          </a:p>
        </p:txBody>
      </p:sp>
    </p:spTree>
    <p:extLst>
      <p:ext uri="{BB962C8B-B14F-4D97-AF65-F5344CB8AC3E}">
        <p14:creationId xmlns:p14="http://schemas.microsoft.com/office/powerpoint/2010/main" val="4147800261"/>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F2F1-9B27-E145-F371-80AAD91D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BB46-8206-DF4A-0339-3A5973E8824E}"/>
              </a:ext>
            </a:extLst>
          </p:cNvPr>
          <p:cNvSpPr>
            <a:spLocks noGrp="1"/>
          </p:cNvSpPr>
          <p:nvPr>
            <p:ph type="title"/>
          </p:nvPr>
        </p:nvSpPr>
        <p:spPr>
          <a:xfrm>
            <a:off x="107504" y="61789"/>
            <a:ext cx="8892988" cy="810927"/>
          </a:xfrm>
        </p:spPr>
        <p:txBody>
          <a:bodyPr/>
          <a:lstStyle/>
          <a:p>
            <a:r>
              <a:rPr lang="en-GB" sz="4000"/>
              <a:t>Stage 7: Rejecting Occasionalism</a:t>
            </a:r>
          </a:p>
        </p:txBody>
      </p:sp>
      <p:sp>
        <p:nvSpPr>
          <p:cNvPr id="3" name="Content Placeholder 2">
            <a:extLst>
              <a:ext uri="{FF2B5EF4-FFF2-40B4-BE49-F238E27FC236}">
                <a16:creationId xmlns:a16="http://schemas.microsoft.com/office/drawing/2014/main" id="{B09172FE-E58F-C147-7E4B-6F668B9881D7}"/>
              </a:ext>
            </a:extLst>
          </p:cNvPr>
          <p:cNvSpPr>
            <a:spLocks noGrp="1"/>
          </p:cNvSpPr>
          <p:nvPr>
            <p:ph idx="1"/>
          </p:nvPr>
        </p:nvSpPr>
        <p:spPr>
          <a:xfrm>
            <a:off x="179513" y="992176"/>
            <a:ext cx="8676964" cy="5677184"/>
          </a:xfrm>
        </p:spPr>
        <p:txBody>
          <a:bodyPr/>
          <a:lstStyle/>
          <a:p>
            <a:r>
              <a:rPr lang="en-GB" sz="2800"/>
              <a:t>In the </a:t>
            </a:r>
            <a:r>
              <a:rPr lang="en-GB" sz="2800" i="1"/>
              <a:t>Treatise</a:t>
            </a:r>
            <a:r>
              <a:rPr lang="en-GB" sz="2800"/>
              <a:t>, we saw Hume criticising “Cartesian” (Malebranche’s) </a:t>
            </a:r>
            <a:r>
              <a:rPr lang="en-GB" sz="2800" i="1"/>
              <a:t>occasionalism</a:t>
            </a:r>
            <a:r>
              <a:rPr lang="en-GB" sz="2800"/>
              <a:t> at </a:t>
            </a:r>
            <a:r>
              <a:rPr lang="en-GB" sz="2800" i="1"/>
              <a:t>T</a:t>
            </a:r>
            <a:r>
              <a:rPr lang="en-GB" sz="2800"/>
              <a:t> 1.3.14.9-10.</a:t>
            </a:r>
          </a:p>
          <a:p>
            <a:pPr>
              <a:spcBef>
                <a:spcPts val="1800"/>
              </a:spcBef>
            </a:pPr>
            <a:r>
              <a:rPr lang="en-GB" altLang="en-US" sz="2800"/>
              <a:t>The </a:t>
            </a:r>
            <a:r>
              <a:rPr lang="en-GB" altLang="en-US" sz="2800" i="1"/>
              <a:t>Enquiry</a:t>
            </a:r>
            <a:r>
              <a:rPr lang="en-GB" altLang="en-US" sz="2800"/>
              <a:t> critique is more extensive, ultimately rejecting ocasionalism on the grounds that:</a:t>
            </a:r>
          </a:p>
          <a:p>
            <a:pPr lvl="1">
              <a:spcBef>
                <a:spcPts val="1200"/>
              </a:spcBef>
            </a:pPr>
            <a:r>
              <a:rPr lang="en-GB" altLang="en-US" sz="2500"/>
              <a:t>It is too bold and bizarre to be credible: “We are got into fairy land, long ere we have reached the last steps of our theory, and </a:t>
            </a:r>
            <a:r>
              <a:rPr lang="en-GB" altLang="en-US" sz="2500" i="1"/>
              <a:t>there</a:t>
            </a:r>
            <a:r>
              <a:rPr lang="en-GB" altLang="en-US" sz="2500"/>
              <a:t> we have no reason to trust our common methods of argument” (</a:t>
            </a:r>
            <a:r>
              <a:rPr lang="en-GB" altLang="en-US" sz="2500" i="1"/>
              <a:t>E</a:t>
            </a:r>
            <a:r>
              <a:rPr lang="en-GB" altLang="en-US" sz="2500"/>
              <a:t> 7.24).</a:t>
            </a:r>
          </a:p>
          <a:p>
            <a:pPr lvl="1">
              <a:spcBef>
                <a:spcPts val="1200"/>
              </a:spcBef>
            </a:pPr>
            <a:r>
              <a:rPr lang="en-GB" altLang="en-US" sz="2500"/>
              <a:t>Malebranche can’t explain the origin of our idea of necessity as coming from God, since “we are … ignorant of the manner … by which a mind, even the supreme mind, operates …” (</a:t>
            </a:r>
            <a:r>
              <a:rPr lang="en-GB" altLang="en-US" sz="2500" i="1"/>
              <a:t>E</a:t>
            </a:r>
            <a:r>
              <a:rPr lang="en-GB" altLang="en-US" sz="2500"/>
              <a:t> 7.25)</a:t>
            </a:r>
          </a:p>
          <a:p>
            <a:endParaRPr lang="en-GB" sz="2600"/>
          </a:p>
        </p:txBody>
      </p:sp>
      <p:sp>
        <p:nvSpPr>
          <p:cNvPr id="4" name="Slide Number Placeholder 3">
            <a:extLst>
              <a:ext uri="{FF2B5EF4-FFF2-40B4-BE49-F238E27FC236}">
                <a16:creationId xmlns:a16="http://schemas.microsoft.com/office/drawing/2014/main" id="{8B967F5C-5E7F-A675-F75E-1449EA1F62F2}"/>
              </a:ext>
            </a:extLst>
          </p:cNvPr>
          <p:cNvSpPr>
            <a:spLocks noGrp="1"/>
          </p:cNvSpPr>
          <p:nvPr>
            <p:ph type="sldNum" sz="quarter" idx="10"/>
          </p:nvPr>
        </p:nvSpPr>
        <p:spPr/>
        <p:txBody>
          <a:bodyPr/>
          <a:lstStyle/>
          <a:p>
            <a:fld id="{FFD1EE05-59BE-439B-B8B7-F61DC751609B}" type="slidenum">
              <a:rPr lang="en-US" smtClean="0"/>
              <a:pPr/>
              <a:t>184</a:t>
            </a:fld>
            <a:endParaRPr lang="en-US"/>
          </a:p>
        </p:txBody>
      </p:sp>
    </p:spTree>
    <p:extLst>
      <p:ext uri="{BB962C8B-B14F-4D97-AF65-F5344CB8AC3E}">
        <p14:creationId xmlns:p14="http://schemas.microsoft.com/office/powerpoint/2010/main" val="767277278"/>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5AA6-E995-971C-9734-6F5E0066EF83}"/>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F9210125-4BAC-5AF2-E8DA-E5FD7D36EF9B}"/>
              </a:ext>
            </a:extLst>
          </p:cNvPr>
          <p:cNvSpPr>
            <a:spLocks noGrp="1"/>
          </p:cNvSpPr>
          <p:nvPr>
            <p:ph type="sldNum" sz="quarter" idx="10"/>
          </p:nvPr>
        </p:nvSpPr>
        <p:spPr/>
        <p:txBody>
          <a:bodyPr/>
          <a:lstStyle/>
          <a:p>
            <a:fld id="{A4A44E63-CB97-42CA-A549-D8228D173849}" type="slidenum">
              <a:rPr lang="en-US"/>
              <a:pPr/>
              <a:t>185</a:t>
            </a:fld>
            <a:endParaRPr lang="en-US"/>
          </a:p>
        </p:txBody>
      </p:sp>
      <p:sp>
        <p:nvSpPr>
          <p:cNvPr id="4" name="Slide Number Placeholder 3">
            <a:extLst>
              <a:ext uri="{FF2B5EF4-FFF2-40B4-BE49-F238E27FC236}">
                <a16:creationId xmlns:a16="http://schemas.microsoft.com/office/drawing/2014/main" id="{70F4FCC1-C9B3-BA47-C4A1-14604189701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BD0C004C-A10A-ADF6-83B0-ADD7A608B5DC}"/>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8: Having Another Look</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8EDCAC1E-97E8-D969-4991-A5D15E40F8FB}"/>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200"/>
              </a:spcBef>
              <a:buNone/>
            </a:pPr>
            <a:r>
              <a:rPr lang="en-US" sz="2500"/>
              <a:t>	“Thus … when we speak of a necessary connexion betwixt objects, and suppose …  an efficacy or energy, with which any of these objects are endow’d; in all these expressions, </a:t>
            </a:r>
            <a:r>
              <a:rPr lang="en-US" sz="2500" i="1"/>
              <a:t>so apply’d</a:t>
            </a:r>
            <a:r>
              <a:rPr lang="en-US" sz="2500"/>
              <a:t>, we have really no distinct meaning, and make use only of common words, without any clear and determinate ideas.  But as ’tis more probable, that these expressions do here lose their true meaning by being </a:t>
            </a:r>
            <a:r>
              <a:rPr lang="en-US" sz="2500" i="1"/>
              <a:t>wrong apply’d</a:t>
            </a:r>
            <a:r>
              <a:rPr lang="en-US" sz="2500"/>
              <a:t>, than that they never have any meaning; </a:t>
            </a:r>
            <a:r>
              <a:rPr lang="en-US" sz="2500">
                <a:solidFill>
                  <a:srgbClr val="FF7C80"/>
                </a:solidFill>
              </a:rPr>
              <a:t>’twill be proper to bestow another consideration on this subject</a:t>
            </a:r>
            <a:r>
              <a:rPr lang="en-US" sz="2500"/>
              <a:t>, to see if possibly we can discover the nature and origin of those ideas, we annex to them.</a:t>
            </a:r>
            <a:r>
              <a:rPr lang="en-GB" sz="2500">
                <a:effectLst/>
              </a:rPr>
              <a:t>”  </a:t>
            </a:r>
            <a:r>
              <a:rPr lang="en-US" sz="2500"/>
              <a:t>(</a:t>
            </a:r>
            <a:r>
              <a:rPr lang="en-US" sz="2500" i="1"/>
              <a:t>T</a:t>
            </a:r>
            <a:r>
              <a:rPr lang="en-US" sz="2500"/>
              <a:t> 1.3.14.14)</a:t>
            </a:r>
          </a:p>
        </p:txBody>
      </p:sp>
    </p:spTree>
    <p:extLst>
      <p:ext uri="{BB962C8B-B14F-4D97-AF65-F5344CB8AC3E}">
        <p14:creationId xmlns:p14="http://schemas.microsoft.com/office/powerpoint/2010/main" val="4216100870"/>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DCB26-36EA-3763-DC5B-58D8974E290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D00571CB-C09B-793A-B363-E0C49002307E}"/>
              </a:ext>
            </a:extLst>
          </p:cNvPr>
          <p:cNvSpPr>
            <a:spLocks noGrp="1"/>
          </p:cNvSpPr>
          <p:nvPr>
            <p:ph type="sldNum" sz="quarter" idx="10"/>
          </p:nvPr>
        </p:nvSpPr>
        <p:spPr/>
        <p:txBody>
          <a:bodyPr/>
          <a:lstStyle/>
          <a:p>
            <a:fld id="{A4A44E63-CB97-42CA-A549-D8228D173849}" type="slidenum">
              <a:rPr lang="en-US"/>
              <a:pPr/>
              <a:t>186</a:t>
            </a:fld>
            <a:endParaRPr lang="en-US"/>
          </a:p>
        </p:txBody>
      </p:sp>
      <p:sp>
        <p:nvSpPr>
          <p:cNvPr id="4" name="Slide Number Placeholder 3">
            <a:extLst>
              <a:ext uri="{FF2B5EF4-FFF2-40B4-BE49-F238E27FC236}">
                <a16:creationId xmlns:a16="http://schemas.microsoft.com/office/drawing/2014/main" id="{E6C548C1-4446-899B-6899-BC3CFCE91815}"/>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DDA3990-2843-2D95-62B8-8C5F1F785317}"/>
              </a:ext>
            </a:extLst>
          </p:cNvPr>
          <p:cNvSpPr>
            <a:spLocks noGrp="1" noChangeArrowheads="1"/>
          </p:cNvSpPr>
          <p:nvPr>
            <p:ph type="body" idx="4294967295"/>
          </p:nvPr>
        </p:nvSpPr>
        <p:spPr>
          <a:xfrm>
            <a:off x="575556" y="152636"/>
            <a:ext cx="8244916" cy="6300700"/>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“It appears, that, in single instances of the operation of bodies, we never can … comprehend any force or power …  The same difficulty occurs in contemplating the operations of mind on body … [and the] authority of the will over its own faculties and ideas …  So … there appears not, throughout all nature, any one instance of connexion, which is conceivable by us.  …  And as we can have no idea of any thing, which never appeared to our outward sense or inward sentiment, the necessary conclusion </a:t>
            </a:r>
            <a:r>
              <a:rPr lang="en-US" sz="2300" i="1"/>
              <a:t>seems</a:t>
            </a:r>
            <a:r>
              <a:rPr lang="en-US" sz="2300"/>
              <a:t> to be, that we have no idea of connexion or power at all, and that these words are absolutely without any meaning, … either in philosophical reasonings, or common life.</a:t>
            </a:r>
          </a:p>
          <a:p>
            <a:pPr>
              <a:spcBef>
                <a:spcPts val="1200"/>
              </a:spcBef>
              <a:buNone/>
            </a:pPr>
            <a:r>
              <a:rPr lang="en-US" sz="2300">
                <a:effectLst/>
              </a:rPr>
              <a:t>	</a:t>
            </a:r>
            <a:r>
              <a:rPr lang="en-US" sz="2300">
                <a:solidFill>
                  <a:srgbClr val="FF7C80"/>
                </a:solidFill>
                <a:effectLst/>
              </a:rPr>
              <a:t>But there still remains one method of avoiding this conclusion, and one source which we have not yet examined</a:t>
            </a:r>
            <a:r>
              <a:rPr lang="en-US" sz="2300">
                <a:effectLst/>
              </a:rPr>
              <a:t>.</a:t>
            </a:r>
            <a:r>
              <a:rPr lang="en-GB" sz="2300">
                <a:effectLst/>
              </a:rPr>
              <a:t>”  </a:t>
            </a:r>
            <a:r>
              <a:rPr lang="en-US" sz="2300"/>
              <a:t>(</a:t>
            </a:r>
            <a:r>
              <a:rPr lang="en-US" sz="2300" i="1"/>
              <a:t>E</a:t>
            </a:r>
            <a:r>
              <a:rPr lang="en-US" sz="2300"/>
              <a:t> 7.26-27)</a:t>
            </a:r>
          </a:p>
        </p:txBody>
      </p:sp>
    </p:spTree>
    <p:extLst>
      <p:ext uri="{BB962C8B-B14F-4D97-AF65-F5344CB8AC3E}">
        <p14:creationId xmlns:p14="http://schemas.microsoft.com/office/powerpoint/2010/main" val="2144849672"/>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9C572-6007-9880-0DFB-E2A1E857D3C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04E52CB-E578-5304-08AA-FB50E8C25F8E}"/>
              </a:ext>
            </a:extLst>
          </p:cNvPr>
          <p:cNvSpPr>
            <a:spLocks noGrp="1"/>
          </p:cNvSpPr>
          <p:nvPr>
            <p:ph type="sldNum" sz="quarter" idx="10"/>
          </p:nvPr>
        </p:nvSpPr>
        <p:spPr/>
        <p:txBody>
          <a:bodyPr/>
          <a:lstStyle/>
          <a:p>
            <a:fld id="{A4A44E63-CB97-42CA-A549-D8228D173849}" type="slidenum">
              <a:rPr lang="en-US"/>
              <a:pPr/>
              <a:t>187</a:t>
            </a:fld>
            <a:endParaRPr lang="en-US"/>
          </a:p>
        </p:txBody>
      </p:sp>
      <p:sp>
        <p:nvSpPr>
          <p:cNvPr id="4" name="Slide Number Placeholder 3">
            <a:extLst>
              <a:ext uri="{FF2B5EF4-FFF2-40B4-BE49-F238E27FC236}">
                <a16:creationId xmlns:a16="http://schemas.microsoft.com/office/drawing/2014/main" id="{5E417DCE-E5CA-75D2-7DE4-2CA95470C59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187</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638C1243-A0FE-2FD3-1AE4-2E4F447DDB85}"/>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9: Repeated Instances</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1BD1292E-0632-DED1-506B-6A8DC4974D7D}"/>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“’Tis not, therefore, from any one instance, that we arrive at the idea of cause and effect, of a necessary connexion of power, of force, of energy, and of efficacy.</a:t>
            </a:r>
          </a:p>
          <a:p>
            <a:pPr>
              <a:spcBef>
                <a:spcPts val="1800"/>
              </a:spcBef>
              <a:buNone/>
            </a:pPr>
            <a:r>
              <a:rPr lang="en-US" sz="2500">
                <a:effectLst/>
              </a:rPr>
              <a:t>	But … suppose we observe several instances, in which the same objects are always conjoin’d together, we immediately conceive a connexion betwixt them, and begin to draw an inference from one to another.  </a:t>
            </a:r>
            <a:r>
              <a:rPr lang="en-US" sz="2500">
                <a:solidFill>
                  <a:srgbClr val="FF7C80"/>
                </a:solidFill>
                <a:effectLst/>
              </a:rPr>
              <a:t>This multiplicity of resembling instances, therefore, constitutes the very essence of power or connexion, and is the source, from which the idea of it arises</a:t>
            </a:r>
            <a:r>
              <a:rPr lang="en-US" sz="2500">
                <a:effectLst/>
              </a:rPr>
              <a:t>.</a:t>
            </a:r>
            <a:r>
              <a:rPr lang="en-GB" sz="2500">
                <a:effectLst/>
              </a:rPr>
              <a:t>”</a:t>
            </a:r>
          </a:p>
          <a:p>
            <a:pPr algn="r">
              <a:spcBef>
                <a:spcPts val="600"/>
              </a:spcBef>
              <a:buNone/>
            </a:pPr>
            <a:r>
              <a:rPr lang="en-US" sz="2500"/>
              <a:t>(</a:t>
            </a:r>
            <a:r>
              <a:rPr lang="en-US" sz="2500" i="1"/>
              <a:t>T</a:t>
            </a:r>
            <a:r>
              <a:rPr lang="en-US" sz="2500"/>
              <a:t> 1.3.14.15-16)</a:t>
            </a:r>
          </a:p>
        </p:txBody>
      </p:sp>
    </p:spTree>
    <p:extLst>
      <p:ext uri="{BB962C8B-B14F-4D97-AF65-F5344CB8AC3E}">
        <p14:creationId xmlns:p14="http://schemas.microsoft.com/office/powerpoint/2010/main" val="2656196326"/>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A361-0CE0-F172-99FF-B09F70ABE3CA}"/>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579D244-2934-502D-5492-51A563AFB0C7}"/>
              </a:ext>
            </a:extLst>
          </p:cNvPr>
          <p:cNvSpPr>
            <a:spLocks noGrp="1"/>
          </p:cNvSpPr>
          <p:nvPr>
            <p:ph type="sldNum" sz="quarter" idx="10"/>
          </p:nvPr>
        </p:nvSpPr>
        <p:spPr/>
        <p:txBody>
          <a:bodyPr/>
          <a:lstStyle/>
          <a:p>
            <a:fld id="{A4A44E63-CB97-42CA-A549-D8228D173849}" type="slidenum">
              <a:rPr lang="en-US"/>
              <a:pPr/>
              <a:t>188</a:t>
            </a:fld>
            <a:endParaRPr lang="en-US"/>
          </a:p>
        </p:txBody>
      </p:sp>
      <p:sp>
        <p:nvSpPr>
          <p:cNvPr id="4" name="Slide Number Placeholder 3">
            <a:extLst>
              <a:ext uri="{FF2B5EF4-FFF2-40B4-BE49-F238E27FC236}">
                <a16:creationId xmlns:a16="http://schemas.microsoft.com/office/drawing/2014/main" id="{319D4371-14AD-D9B3-2B48-78A9E7CF1E0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188</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4117D214-0F24-DF72-61F7-BD02A9284336}"/>
              </a:ext>
            </a:extLst>
          </p:cNvPr>
          <p:cNvSpPr>
            <a:spLocks noGrp="1" noChangeArrowheads="1"/>
          </p:cNvSpPr>
          <p:nvPr>
            <p:ph type="body" idx="4294967295"/>
          </p:nvPr>
        </p:nvSpPr>
        <p:spPr>
          <a:xfrm>
            <a:off x="575556" y="56071"/>
            <a:ext cx="8208143"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“When any natural object or event is presented, it is impossible for us … to discover, or even conjecture, without experience, what event will result from it …  Even after one instance …, we are not entitled to form a general rule, or foretel what will happen in like cases …  But when one particular species of event has always, in all instances, been conjoined with another, we make no longer any scruple of foretelling one upon the appearance of the other, and of employing that reasoning, which can alone assure us of any matter of fact or existence.  We then call the one object, </a:t>
            </a:r>
            <a:r>
              <a:rPr lang="en-US" sz="2300" i="1"/>
              <a:t>Cause</a:t>
            </a:r>
            <a:r>
              <a:rPr lang="en-US" sz="2300"/>
              <a:t>; the other, </a:t>
            </a:r>
            <a:r>
              <a:rPr lang="en-US" sz="2300" i="1"/>
              <a:t>Effect</a:t>
            </a:r>
            <a:r>
              <a:rPr lang="en-US" sz="2300"/>
              <a:t>.  We suppose, that there is some connexion between them; some power …</a:t>
            </a:r>
          </a:p>
          <a:p>
            <a:pPr>
              <a:spcBef>
                <a:spcPts val="1200"/>
              </a:spcBef>
              <a:buNone/>
            </a:pPr>
            <a:r>
              <a:rPr lang="en-US" sz="2300">
                <a:effectLst/>
              </a:rPr>
              <a:t>	It appears, then, that </a:t>
            </a:r>
            <a:r>
              <a:rPr lang="en-US" sz="2300">
                <a:solidFill>
                  <a:srgbClr val="FF7C80"/>
                </a:solidFill>
                <a:effectLst/>
              </a:rPr>
              <a:t>this idea of a necessary connexion among events arises from a number of similar instances which occur, of the constant conjunction of these events</a:t>
            </a:r>
            <a:r>
              <a:rPr lang="en-GB" sz="2300">
                <a:effectLst/>
              </a:rPr>
              <a:t>”</a:t>
            </a:r>
          </a:p>
          <a:p>
            <a:pPr algn="r">
              <a:spcBef>
                <a:spcPts val="600"/>
              </a:spcBef>
              <a:buNone/>
            </a:pPr>
            <a:r>
              <a:rPr lang="en-US" sz="2300"/>
              <a:t>(</a:t>
            </a:r>
            <a:r>
              <a:rPr lang="en-US" sz="2300" i="1"/>
              <a:t>E</a:t>
            </a:r>
            <a:r>
              <a:rPr lang="en-US" sz="2300"/>
              <a:t> 7.26-27)</a:t>
            </a:r>
          </a:p>
        </p:txBody>
      </p:sp>
    </p:spTree>
    <p:extLst>
      <p:ext uri="{BB962C8B-B14F-4D97-AF65-F5344CB8AC3E}">
        <p14:creationId xmlns:p14="http://schemas.microsoft.com/office/powerpoint/2010/main" val="2770961671"/>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8D439-1798-D2E4-0014-5ECE65249FE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6B8D22C-D268-325C-86EF-258162201896}"/>
              </a:ext>
            </a:extLst>
          </p:cNvPr>
          <p:cNvSpPr>
            <a:spLocks noGrp="1"/>
          </p:cNvSpPr>
          <p:nvPr>
            <p:ph type="sldNum" sz="quarter" idx="10"/>
          </p:nvPr>
        </p:nvSpPr>
        <p:spPr/>
        <p:txBody>
          <a:bodyPr/>
          <a:lstStyle/>
          <a:p>
            <a:fld id="{A4A44E63-CB97-42CA-A549-D8228D173849}" type="slidenum">
              <a:rPr lang="en-US"/>
              <a:pPr/>
              <a:t>189</a:t>
            </a:fld>
            <a:endParaRPr lang="en-US"/>
          </a:p>
        </p:txBody>
      </p:sp>
      <p:sp>
        <p:nvSpPr>
          <p:cNvPr id="4" name="Slide Number Placeholder 3">
            <a:extLst>
              <a:ext uri="{FF2B5EF4-FFF2-40B4-BE49-F238E27FC236}">
                <a16:creationId xmlns:a16="http://schemas.microsoft.com/office/drawing/2014/main" id="{3CEEE597-B296-7D17-F414-49E11ACF8F0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189</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009DE9FD-BFB7-D6BA-1280-CD774D5D3680}"/>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a:t>
            </a:r>
            <a:r>
              <a:rPr lang="en-GB" sz="4000"/>
              <a:t>10</a:t>
            </a:r>
            <a:r>
              <a:rPr lang="en-GB" sz="4000">
                <a:latin typeface="+mj-lt"/>
                <a:ea typeface="+mj-ea"/>
                <a:cs typeface="+mj-cs"/>
              </a:rPr>
              <a:t>: Identifying the Impression</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6DF0D465-D16A-8070-D2B6-0C5CE00849F4}"/>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“after we have observ’d the resemblance in a sufficient number of instances, we immediately feel a determination of the mind to pass from one object to its usual attendant, and to conceive it in a stronger light upon account of that relation.  This determination is the only effect of the resemblance; and therefore must be the same with power or efficacy, whose idea is deriv’d from the resemblance.  …  </a:t>
            </a:r>
            <a:r>
              <a:rPr lang="en-US" sz="2500">
                <a:solidFill>
                  <a:srgbClr val="FF7C80"/>
                </a:solidFill>
              </a:rPr>
              <a:t>Necessity, then,</a:t>
            </a:r>
            <a:r>
              <a:rPr lang="en-US" sz="2500"/>
              <a:t> is the effect of this observation, and </a:t>
            </a:r>
            <a:r>
              <a:rPr lang="en-US" sz="2500">
                <a:solidFill>
                  <a:srgbClr val="FF7C80"/>
                </a:solidFill>
              </a:rPr>
              <a:t>is nothing but an internal impression of the mind, or a determination to carry our thoughts from one object to another</a:t>
            </a:r>
            <a:r>
              <a:rPr lang="en-US" sz="2500"/>
              <a:t>.</a:t>
            </a:r>
            <a:r>
              <a:rPr lang="en-GB" sz="2500">
                <a:effectLst/>
              </a:rPr>
              <a:t>”</a:t>
            </a:r>
          </a:p>
          <a:p>
            <a:pPr algn="r">
              <a:spcBef>
                <a:spcPts val="600"/>
              </a:spcBef>
              <a:buNone/>
            </a:pPr>
            <a:r>
              <a:rPr lang="en-US" sz="2500"/>
              <a:t>(</a:t>
            </a:r>
            <a:r>
              <a:rPr lang="en-US" sz="2500" i="1"/>
              <a:t>T</a:t>
            </a:r>
            <a:r>
              <a:rPr lang="en-US" sz="2500"/>
              <a:t> 1.3.14.20)</a:t>
            </a:r>
          </a:p>
        </p:txBody>
      </p:sp>
    </p:spTree>
    <p:extLst>
      <p:ext uri="{BB962C8B-B14F-4D97-AF65-F5344CB8AC3E}">
        <p14:creationId xmlns:p14="http://schemas.microsoft.com/office/powerpoint/2010/main" val="2852620899"/>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6D5B-3EF6-5F9D-E863-B18CFBCC420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CFCCE4D-E461-5DA1-6696-945962FA87FB}"/>
              </a:ext>
            </a:extLst>
          </p:cNvPr>
          <p:cNvSpPr>
            <a:spLocks noGrp="1"/>
          </p:cNvSpPr>
          <p:nvPr>
            <p:ph type="sldNum" sz="quarter" idx="10"/>
          </p:nvPr>
        </p:nvSpPr>
        <p:spPr/>
        <p:txBody>
          <a:bodyPr/>
          <a:lstStyle/>
          <a:p>
            <a:fld id="{A4A44E63-CB97-42CA-A549-D8228D173849}" type="slidenum">
              <a:rPr lang="en-US"/>
              <a:pPr/>
              <a:t>190</a:t>
            </a:fld>
            <a:endParaRPr lang="en-US"/>
          </a:p>
        </p:txBody>
      </p:sp>
      <p:sp>
        <p:nvSpPr>
          <p:cNvPr id="4" name="Slide Number Placeholder 3">
            <a:extLst>
              <a:ext uri="{FF2B5EF4-FFF2-40B4-BE49-F238E27FC236}">
                <a16:creationId xmlns:a16="http://schemas.microsoft.com/office/drawing/2014/main" id="{06DDD3BB-03A0-6749-96F7-171F06A5BD5C}"/>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190</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7C7BCBF-6A90-1631-9C27-B1F6E7D7A026}"/>
              </a:ext>
            </a:extLst>
          </p:cNvPr>
          <p:cNvSpPr>
            <a:spLocks noGrp="1" noChangeArrowheads="1"/>
          </p:cNvSpPr>
          <p:nvPr>
            <p:ph type="body" idx="4294967295"/>
          </p:nvPr>
        </p:nvSpPr>
        <p:spPr>
          <a:xfrm>
            <a:off x="720341" y="92075"/>
            <a:ext cx="8100131"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“there is nothing in a number of instances, different from every single instance, which is supposed to be exactly similar; except only, that after a repetition of similar instances, the mind is carried by habit, upon the appearance of one event, to expect its usual attendant, and to believe, that it will exist.  </a:t>
            </a:r>
            <a:r>
              <a:rPr lang="en-US" sz="2300">
                <a:solidFill>
                  <a:srgbClr val="FF7C80"/>
                </a:solidFill>
              </a:rPr>
              <a:t>This connexion, therefore, which we </a:t>
            </a:r>
            <a:r>
              <a:rPr lang="en-US" sz="2300" i="1">
                <a:solidFill>
                  <a:srgbClr val="FF7C80"/>
                </a:solidFill>
              </a:rPr>
              <a:t>feel</a:t>
            </a:r>
            <a:r>
              <a:rPr lang="en-US" sz="2300">
                <a:solidFill>
                  <a:srgbClr val="FF7C80"/>
                </a:solidFill>
              </a:rPr>
              <a:t> in the mind, this customary transition of the imagination from one object to its usual attendant, is the sentiment or impression, from which we form the idea of power or necessary connexion</a:t>
            </a:r>
            <a:r>
              <a:rPr lang="en-US" sz="2300"/>
              <a:t>.  …  When we say, therefore, that one object is connected with another, we mean only, that they have acquired a connexion in our thought, and give rise to this inference, by which they become proofs of each other's existence: A conclusion, which is somewhat extraordinary; but which seems founded on sufficient evidence.</a:t>
            </a:r>
            <a:r>
              <a:rPr lang="en-GB" sz="2300">
                <a:effectLst/>
              </a:rPr>
              <a:t>”  </a:t>
            </a:r>
            <a:r>
              <a:rPr lang="en-US" sz="2300"/>
              <a:t>(</a:t>
            </a:r>
            <a:r>
              <a:rPr lang="en-US" sz="2300" i="1"/>
              <a:t>E</a:t>
            </a:r>
            <a:r>
              <a:rPr lang="en-US" sz="2300"/>
              <a:t> 7.28)</a:t>
            </a:r>
          </a:p>
        </p:txBody>
      </p:sp>
    </p:spTree>
    <p:extLst>
      <p:ext uri="{BB962C8B-B14F-4D97-AF65-F5344CB8AC3E}">
        <p14:creationId xmlns:p14="http://schemas.microsoft.com/office/powerpoint/2010/main" val="2201598080"/>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6FDB-1574-DA6C-DD76-E401417B4B13}"/>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49660AB5-D47C-95D9-2524-5F5CC06BDED9}"/>
              </a:ext>
            </a:extLst>
          </p:cNvPr>
          <p:cNvSpPr>
            <a:spLocks noGrp="1" noChangeArrowheads="1"/>
          </p:cNvSpPr>
          <p:nvPr>
            <p:ph type="ctrTitle"/>
          </p:nvPr>
        </p:nvSpPr>
        <p:spPr>
          <a:xfrm>
            <a:off x="179388" y="296863"/>
            <a:ext cx="4608512" cy="6300787"/>
          </a:xfrm>
        </p:spPr>
        <p:txBody>
          <a:bodyPr/>
          <a:lstStyle/>
          <a:p>
            <a:r>
              <a:rPr lang="en-GB"/>
              <a:t>5(</a:t>
            </a:r>
            <a:r>
              <a:rPr lang="en-GB" dirty="0"/>
              <a:t>b</a:t>
            </a:r>
            <a:r>
              <a:rPr lang="en-GB"/>
              <a:t>)</a:t>
            </a:r>
            <a:br>
              <a:rPr lang="en-GB" dirty="0"/>
            </a:br>
            <a:br>
              <a:rPr lang="en-GB"/>
            </a:br>
            <a:r>
              <a:rPr lang="en-GB"/>
              <a:t>The “Impression of Necessary Connexion”</a:t>
            </a:r>
            <a:endParaRPr lang="en-US" dirty="0"/>
          </a:p>
        </p:txBody>
      </p:sp>
      <p:pic>
        <p:nvPicPr>
          <p:cNvPr id="847875" name="Picture 3" descr="treatise1">
            <a:extLst>
              <a:ext uri="{FF2B5EF4-FFF2-40B4-BE49-F238E27FC236}">
                <a16:creationId xmlns:a16="http://schemas.microsoft.com/office/drawing/2014/main" id="{EB645797-D7C9-1501-4F0C-F1A3F59430F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412062143"/>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6C1FFB5-0E50-4479-9D41-E9F8FA6DB743}" type="slidenum">
              <a:rPr lang="en-US"/>
              <a:pPr/>
              <a:t>192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1BD1C4-8AC5-46C7-8802-F6ABAE0B4F6C}" type="slidenum">
              <a:rPr lang="en-US" sz="1600">
                <a:effectLst>
                  <a:outerShdw blurRad="38100" dist="38100" dir="2700000" algn="tl">
                    <a:srgbClr val="000000"/>
                  </a:outerShdw>
                </a:effectLst>
                <a:ea typeface="ＭＳ Ｐゴシック" charset="-128"/>
              </a:rPr>
              <a:pPr eaLnBrk="1" hangingPunct="1"/>
              <a:t>192</a:t>
            </a:fld>
            <a:endParaRPr lang="en-US" sz="1600">
              <a:effectLst>
                <a:outerShdw blurRad="38100" dist="38100" dir="2700000" algn="tl">
                  <a:srgbClr val="000000"/>
                </a:outerShdw>
              </a:effectLst>
              <a:ea typeface="ＭＳ Ｐゴシック" charset="-128"/>
            </a:endParaRPr>
          </a:p>
        </p:txBody>
      </p:sp>
      <p:sp>
        <p:nvSpPr>
          <p:cNvPr id="917506" name="Rectangle 2"/>
          <p:cNvSpPr>
            <a:spLocks noGrp="1" noChangeArrowheads="1"/>
          </p:cNvSpPr>
          <p:nvPr>
            <p:ph type="title" idx="4294967295"/>
          </p:nvPr>
        </p:nvSpPr>
        <p:spPr>
          <a:xfrm>
            <a:off x="143508" y="116632"/>
            <a:ext cx="8820980" cy="828092"/>
          </a:xfrm>
        </p:spPr>
        <p:txBody>
          <a:bodyPr/>
          <a:lstStyle/>
          <a:p>
            <a:pPr>
              <a:defRPr/>
            </a:pPr>
            <a:r>
              <a:rPr lang="en-GB" sz="3600"/>
              <a:t>Notorious “Subjectivism” about Necessity</a:t>
            </a:r>
            <a:endParaRPr lang="en-GB" sz="3600" dirty="0">
              <a:latin typeface="+mj-lt"/>
              <a:ea typeface="+mj-ea"/>
              <a:cs typeface="+mj-cs"/>
            </a:endParaRPr>
          </a:p>
        </p:txBody>
      </p:sp>
      <p:sp>
        <p:nvSpPr>
          <p:cNvPr id="917507" name="Rectangle 3"/>
          <p:cNvSpPr>
            <a:spLocks noGrp="1" noChangeArrowheads="1"/>
          </p:cNvSpPr>
          <p:nvPr>
            <p:ph type="body" idx="4294967295"/>
          </p:nvPr>
        </p:nvSpPr>
        <p:spPr>
          <a:xfrm>
            <a:off x="539553" y="1160748"/>
            <a:ext cx="8244915" cy="5292588"/>
          </a:xfrm>
        </p:spPr>
        <p:txBody>
          <a:bodyPr/>
          <a:lstStyle/>
          <a:p>
            <a:pPr>
              <a:spcBef>
                <a:spcPts val="600"/>
              </a:spcBef>
            </a:pPr>
            <a:r>
              <a:rPr lang="en-GB" sz="2400" dirty="0"/>
              <a:t>“Necessity, then, ... is nothing but an internal impression of the mind” (</a:t>
            </a:r>
            <a:r>
              <a:rPr lang="en-GB" sz="2400" i="1" dirty="0"/>
              <a:t>T</a:t>
            </a:r>
            <a:r>
              <a:rPr lang="en-GB" sz="2400" dirty="0"/>
              <a:t> 1.3.14.20);</a:t>
            </a:r>
          </a:p>
          <a:p>
            <a:pPr>
              <a:spcBef>
                <a:spcPts val="900"/>
              </a:spcBef>
            </a:pPr>
            <a:r>
              <a:rPr lang="en-GB" sz="2400" dirty="0"/>
              <a:t>“necessity is something, that exists in the mind, not in objects” (</a:t>
            </a:r>
            <a:r>
              <a:rPr lang="en-GB" sz="2400" i="1" dirty="0"/>
              <a:t>T</a:t>
            </a:r>
            <a:r>
              <a:rPr lang="en-GB" sz="2400" dirty="0"/>
              <a:t> 1.3.14.22);</a:t>
            </a:r>
          </a:p>
          <a:p>
            <a:pPr>
              <a:spcBef>
                <a:spcPts val="900"/>
              </a:spcBef>
            </a:pPr>
            <a:r>
              <a:rPr lang="en-GB" sz="2400" dirty="0"/>
              <a:t>“the necessity or power ... lies in the determination of the mind ...  The efficacy or energy of causes is [not] </a:t>
            </a:r>
            <a:r>
              <a:rPr lang="en-GB" sz="2400" dirty="0" err="1"/>
              <a:t>plac’d</a:t>
            </a:r>
            <a:r>
              <a:rPr lang="en-GB" sz="2400" dirty="0"/>
              <a:t> in the causes themselves ...; but belongs entirely to the soul ...  </a:t>
            </a:r>
            <a:r>
              <a:rPr lang="en-GB" sz="2400" dirty="0" err="1"/>
              <a:t>’Tis</a:t>
            </a:r>
            <a:r>
              <a:rPr lang="en-GB" sz="2400" dirty="0"/>
              <a:t> here that the real power of causes is </a:t>
            </a:r>
            <a:r>
              <a:rPr lang="en-GB" sz="2400" dirty="0" err="1"/>
              <a:t>plac’d</a:t>
            </a:r>
            <a:r>
              <a:rPr lang="en-GB" sz="2400" dirty="0"/>
              <a:t>, along with their connexion and necessity. (</a:t>
            </a:r>
            <a:r>
              <a:rPr lang="en-GB" sz="2400" i="1" dirty="0"/>
              <a:t>T</a:t>
            </a:r>
            <a:r>
              <a:rPr lang="en-GB" sz="2400" dirty="0"/>
              <a:t> 1.3.14.23);</a:t>
            </a:r>
          </a:p>
          <a:p>
            <a:pPr>
              <a:spcBef>
                <a:spcPts val="900"/>
              </a:spcBef>
            </a:pPr>
            <a:r>
              <a:rPr lang="en-GB" sz="2400" dirty="0"/>
              <a:t>“power and necessity ... are ... qualities of perceptions, not of objects, and are internally felt by the soul, and not </a:t>
            </a:r>
            <a:r>
              <a:rPr lang="en-GB" sz="2400" dirty="0" err="1"/>
              <a:t>perceiv’d</a:t>
            </a:r>
            <a:r>
              <a:rPr lang="en-GB" sz="2400" dirty="0"/>
              <a:t> externally in bodies” (</a:t>
            </a:r>
            <a:r>
              <a:rPr lang="en-GB" sz="2400" i="1" dirty="0"/>
              <a:t>T</a:t>
            </a:r>
            <a:r>
              <a:rPr lang="en-GB" sz="2400" dirty="0"/>
              <a:t> 1.3.14.24);</a:t>
            </a:r>
          </a:p>
          <a:p>
            <a:pPr>
              <a:spcBef>
                <a:spcPts val="900"/>
              </a:spcBef>
            </a:pPr>
            <a:r>
              <a:rPr lang="en-GB" sz="2400" dirty="0"/>
              <a:t>See also </a:t>
            </a:r>
            <a:r>
              <a:rPr lang="en-GB" sz="2400" i="1" dirty="0"/>
              <a:t>T</a:t>
            </a:r>
            <a:r>
              <a:rPr lang="en-GB" sz="2400" dirty="0"/>
              <a:t> 1.4.7.5, 2.3.1.4, 2.3.1.6.</a:t>
            </a:r>
          </a:p>
        </p:txBody>
      </p:sp>
    </p:spTree>
    <p:extLst>
      <p:ext uri="{BB962C8B-B14F-4D97-AF65-F5344CB8AC3E}">
        <p14:creationId xmlns:p14="http://schemas.microsoft.com/office/powerpoint/2010/main" val="313108469"/>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8274838-1582-4508-A9FF-7A16401A97BC}" type="slidenum">
              <a:rPr lang="en-US"/>
              <a:pPr/>
              <a:t>193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E7E04-0E42-4280-A458-8206041E4340}" type="slidenum">
              <a:rPr lang="en-US" sz="1600">
                <a:effectLst>
                  <a:outerShdw blurRad="38100" dist="38100" dir="2700000" algn="tl">
                    <a:srgbClr val="000000"/>
                  </a:outerShdw>
                </a:effectLst>
                <a:ea typeface="ＭＳ Ｐゴシック" charset="-128"/>
              </a:rPr>
              <a:pPr eaLnBrk="1" hangingPunct="1"/>
              <a:t>193</a:t>
            </a:fld>
            <a:endParaRPr lang="en-US" sz="1600">
              <a:effectLst>
                <a:outerShdw blurRad="38100" dist="38100" dir="2700000" algn="tl">
                  <a:srgbClr val="000000"/>
                </a:outerShdw>
              </a:effectLst>
              <a:ea typeface="ＭＳ Ｐゴシック" charset="-128"/>
            </a:endParaRPr>
          </a:p>
        </p:txBody>
      </p:sp>
      <p:sp>
        <p:nvSpPr>
          <p:cNvPr id="918530" name="Rectangle 2"/>
          <p:cNvSpPr>
            <a:spLocks noGrp="1" noChangeArrowheads="1"/>
          </p:cNvSpPr>
          <p:nvPr>
            <p:ph type="title" idx="4294967295"/>
          </p:nvPr>
        </p:nvSpPr>
        <p:spPr>
          <a:xfrm>
            <a:off x="457200" y="224644"/>
            <a:ext cx="8229600" cy="684076"/>
          </a:xfrm>
        </p:spPr>
        <p:txBody>
          <a:bodyPr/>
          <a:lstStyle/>
          <a:p>
            <a:r>
              <a:rPr lang="en-GB" dirty="0"/>
              <a:t>Misunderstanding and Bias</a:t>
            </a:r>
          </a:p>
        </p:txBody>
      </p:sp>
      <p:sp>
        <p:nvSpPr>
          <p:cNvPr id="918531" name="Rectangle 3"/>
          <p:cNvSpPr>
            <a:spLocks noGrp="1" noChangeArrowheads="1"/>
          </p:cNvSpPr>
          <p:nvPr>
            <p:ph type="body" idx="4294967295"/>
          </p:nvPr>
        </p:nvSpPr>
        <p:spPr>
          <a:xfrm>
            <a:off x="467544" y="1160748"/>
            <a:ext cx="8604956" cy="5400600"/>
          </a:xfrm>
        </p:spPr>
        <p:txBody>
          <a:bodyPr/>
          <a:lstStyle/>
          <a:p>
            <a:r>
              <a:rPr lang="en-GB" sz="2700" dirty="0"/>
              <a:t>Hume is not saying that we perceive some kind of objective necessity within the operations of the mind, but not body (see </a:t>
            </a:r>
            <a:r>
              <a:rPr lang="en-GB" sz="2700" i="1" dirty="0"/>
              <a:t>T</a:t>
            </a:r>
            <a:r>
              <a:rPr lang="en-GB" sz="2700" dirty="0"/>
              <a:t> 1.3.14.29).  Rather …</a:t>
            </a:r>
          </a:p>
          <a:p>
            <a:pPr>
              <a:spcBef>
                <a:spcPts val="1200"/>
              </a:spcBef>
            </a:pPr>
            <a:r>
              <a:rPr lang="en-GB" sz="2700" dirty="0"/>
              <a:t>We find ourselves inferring from </a:t>
            </a:r>
            <a:r>
              <a:rPr lang="en-GB" sz="2700" i="1" dirty="0"/>
              <a:t>A</a:t>
            </a:r>
            <a:r>
              <a:rPr lang="en-GB" sz="2700" dirty="0"/>
              <a:t> to </a:t>
            </a:r>
            <a:r>
              <a:rPr lang="en-GB" sz="2700" i="1" dirty="0"/>
              <a:t>B</a:t>
            </a:r>
            <a:r>
              <a:rPr lang="en-GB" sz="2700" dirty="0"/>
              <a:t>, and this relation “in the mind” is </a:t>
            </a:r>
            <a:r>
              <a:rPr lang="en-GB" sz="2700" i="1" dirty="0"/>
              <a:t>all we can understand</a:t>
            </a:r>
            <a:r>
              <a:rPr lang="en-GB" sz="2700" dirty="0"/>
              <a:t> by “necessity” (whether in body or mind).  </a:t>
            </a:r>
            <a:r>
              <a:rPr lang="en-GB" sz="2700" i="1" dirty="0"/>
              <a:t>We can’t even make sense</a:t>
            </a:r>
            <a:r>
              <a:rPr lang="en-GB" sz="2700" dirty="0"/>
              <a:t> of anything more.</a:t>
            </a:r>
          </a:p>
          <a:p>
            <a:pPr>
              <a:spcBef>
                <a:spcPts val="1200"/>
              </a:spcBef>
            </a:pPr>
            <a:r>
              <a:rPr lang="en-GB" sz="2700" dirty="0"/>
              <a:t>There is a natural bias against this view: “the mind has a great propensity to spread itself on external objects, and to conjoin with them any internal impressions, which they occasion”  (</a:t>
            </a:r>
            <a:r>
              <a:rPr lang="en-GB" sz="2700" i="1" dirty="0"/>
              <a:t>T</a:t>
            </a:r>
            <a:r>
              <a:rPr lang="en-GB" sz="2700" dirty="0"/>
              <a:t> 1.3.14.25).</a:t>
            </a:r>
          </a:p>
          <a:p>
            <a:pPr lvl="1"/>
            <a:r>
              <a:rPr lang="en-GB" sz="2500" i="1" dirty="0">
                <a:solidFill>
                  <a:srgbClr val="FF7C80"/>
                </a:solidFill>
              </a:rPr>
              <a:t>Hume is criticising this propensity, not endorsing it!</a:t>
            </a:r>
            <a:endParaRPr lang="en-GB" sz="2500" dirty="0">
              <a:solidFill>
                <a:srgbClr val="FF7C80"/>
              </a:solidFill>
            </a:endParaRPr>
          </a:p>
        </p:txBody>
      </p:sp>
    </p:spTree>
    <p:extLst>
      <p:ext uri="{BB962C8B-B14F-4D97-AF65-F5344CB8AC3E}">
        <p14:creationId xmlns:p14="http://schemas.microsoft.com/office/powerpoint/2010/main" val="3756667400"/>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F409311-5372-4537-9D78-D72A4C80DCA8}" type="slidenum">
              <a:rPr lang="en-US"/>
              <a:pPr/>
              <a:t>194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30CF8A5-C9F2-4ED3-8611-D29FFC1DAD49}" type="slidenum">
              <a:rPr lang="en-US" sz="1600">
                <a:effectLst>
                  <a:outerShdw blurRad="38100" dist="38100" dir="2700000" algn="tl">
                    <a:srgbClr val="000000"/>
                  </a:outerShdw>
                </a:effectLst>
                <a:ea typeface="ＭＳ Ｐゴシック" charset="-128"/>
              </a:rPr>
              <a:pPr eaLnBrk="1" hangingPunct="1"/>
              <a:t>194</a:t>
            </a:fld>
            <a:endParaRPr lang="en-US" sz="1600">
              <a:effectLst>
                <a:outerShdw blurRad="38100" dist="38100" dir="2700000" algn="tl">
                  <a:srgbClr val="000000"/>
                </a:outerShdw>
              </a:effectLst>
              <a:ea typeface="ＭＳ Ｐゴシック" charset="-128"/>
            </a:endParaRPr>
          </a:p>
        </p:txBody>
      </p:sp>
      <p:sp>
        <p:nvSpPr>
          <p:cNvPr id="924674" name="Rectangle 2"/>
          <p:cNvSpPr>
            <a:spLocks noGrp="1" noChangeArrowheads="1"/>
          </p:cNvSpPr>
          <p:nvPr>
            <p:ph type="title" idx="4294967295"/>
          </p:nvPr>
        </p:nvSpPr>
        <p:spPr>
          <a:xfrm>
            <a:off x="250825" y="188640"/>
            <a:ext cx="8642350" cy="876759"/>
          </a:xfrm>
        </p:spPr>
        <p:txBody>
          <a:bodyPr/>
          <a:lstStyle/>
          <a:p>
            <a:pPr>
              <a:defRPr/>
            </a:pPr>
            <a:r>
              <a:rPr lang="en-GB" sz="4000" dirty="0">
                <a:latin typeface="+mj-lt"/>
                <a:ea typeface="+mj-ea"/>
                <a:cs typeface="+mj-cs"/>
              </a:rPr>
              <a:t>The Confused Vulgar Idea of Power</a:t>
            </a:r>
          </a:p>
        </p:txBody>
      </p:sp>
      <p:sp>
        <p:nvSpPr>
          <p:cNvPr id="924675" name="Rectangle 3"/>
          <p:cNvSpPr>
            <a:spLocks noGrp="1" noChangeArrowheads="1"/>
          </p:cNvSpPr>
          <p:nvPr>
            <p:ph type="body" idx="4294967295"/>
          </p:nvPr>
        </p:nvSpPr>
        <p:spPr>
          <a:xfrm>
            <a:off x="322833" y="1232756"/>
            <a:ext cx="8570342" cy="5365812"/>
          </a:xfrm>
        </p:spPr>
        <p:txBody>
          <a:bodyPr/>
          <a:lstStyle/>
          <a:p>
            <a:pPr>
              <a:spcBef>
                <a:spcPts val="1200"/>
              </a:spcBef>
            </a:pPr>
            <a:r>
              <a:rPr lang="en-US" sz="2700" dirty="0"/>
              <a:t>Another common instance of “the same propensity” is our natural tendency to assign spatial location to our impressions of sounds and smells.</a:t>
            </a:r>
          </a:p>
          <a:p>
            <a:pPr lvl="1">
              <a:spcBef>
                <a:spcPts val="900"/>
              </a:spcBef>
            </a:pPr>
            <a:r>
              <a:rPr lang="en-US" sz="2400" i="1" dirty="0"/>
              <a:t>T</a:t>
            </a:r>
            <a:r>
              <a:rPr lang="en-US" sz="2400" dirty="0"/>
              <a:t> 1.3.14.25 includes a footnote to 1.4.5.14, which says:  “All this absurdity proceeds from our </a:t>
            </a:r>
            <a:r>
              <a:rPr lang="en-US" sz="2400" dirty="0" err="1"/>
              <a:t>endeavouring</a:t>
            </a:r>
            <a:r>
              <a:rPr lang="en-US" sz="2400" dirty="0"/>
              <a:t> to bestow a place on what is utterly incapable of it”.</a:t>
            </a:r>
          </a:p>
          <a:p>
            <a:pPr>
              <a:spcBef>
                <a:spcPts val="1800"/>
              </a:spcBef>
            </a:pPr>
            <a:r>
              <a:rPr lang="en-GB" sz="2700" dirty="0"/>
              <a:t>In the </a:t>
            </a:r>
            <a:r>
              <a:rPr lang="en-GB" sz="2700" i="1" dirty="0"/>
              <a:t>Enquiry</a:t>
            </a:r>
            <a:r>
              <a:rPr lang="en-GB" sz="2700" dirty="0"/>
              <a:t>, Hume alludes to a similar projective tendency “to apply to external objects every internal sensation, which they occasion” (</a:t>
            </a:r>
            <a:r>
              <a:rPr lang="en-GB" sz="2700" i="1" dirty="0"/>
              <a:t>E</a:t>
            </a:r>
            <a:r>
              <a:rPr lang="en-GB" sz="2700" dirty="0"/>
              <a:t> 7.29 n. 17).</a:t>
            </a:r>
            <a:endParaRPr lang="en-US" sz="2700" dirty="0"/>
          </a:p>
          <a:p>
            <a:pPr lvl="1">
              <a:spcBef>
                <a:spcPts val="900"/>
              </a:spcBef>
            </a:pPr>
            <a:r>
              <a:rPr lang="en-GB" sz="2400" dirty="0"/>
              <a:t>The same note also mentions “the sentiment of a </a:t>
            </a:r>
            <a:r>
              <a:rPr lang="en-GB" sz="2400" i="1" dirty="0"/>
              <a:t>nisus</a:t>
            </a:r>
            <a:r>
              <a:rPr lang="en-GB" sz="2400" dirty="0"/>
              <a:t> or endeavour” which “enters very  much into” the vulgar idea of physical power (</a:t>
            </a:r>
            <a:r>
              <a:rPr lang="en-GB" sz="2400" i="1" dirty="0"/>
              <a:t>E</a:t>
            </a:r>
            <a:r>
              <a:rPr lang="en-GB" sz="2400" dirty="0"/>
              <a:t> 7.29 n. 17, cf. 7.15 n. 13).</a:t>
            </a:r>
          </a:p>
        </p:txBody>
      </p:sp>
    </p:spTree>
    <p:extLst>
      <p:ext uri="{BB962C8B-B14F-4D97-AF65-F5344CB8AC3E}">
        <p14:creationId xmlns:p14="http://schemas.microsoft.com/office/powerpoint/2010/main" val="28230380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BD6900D-853D-4511-8558-6786ECE74703}" type="slidenum">
              <a:rPr lang="en-US"/>
              <a:pPr/>
              <a:t>195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195</a:t>
            </a:fld>
            <a:endParaRPr lang="en-US" sz="1600">
              <a:effectLst>
                <a:outerShdw blurRad="38100" dist="38100" dir="2700000" algn="tl">
                  <a:srgbClr val="000000"/>
                </a:outerShdw>
              </a:effectLst>
              <a:ea typeface="ＭＳ Ｐゴシック" charset="-128"/>
            </a:endParaRPr>
          </a:p>
        </p:txBody>
      </p:sp>
      <p:sp>
        <p:nvSpPr>
          <p:cNvPr id="914434" name="Rectangle 2"/>
          <p:cNvSpPr>
            <a:spLocks noGrp="1" noChangeArrowheads="1"/>
          </p:cNvSpPr>
          <p:nvPr>
            <p:ph type="title" idx="4294967295"/>
          </p:nvPr>
        </p:nvSpPr>
        <p:spPr>
          <a:xfrm>
            <a:off x="457200" y="188640"/>
            <a:ext cx="8229600" cy="648072"/>
          </a:xfrm>
        </p:spPr>
        <p:txBody>
          <a:bodyPr/>
          <a:lstStyle/>
          <a:p>
            <a:pPr>
              <a:defRPr/>
            </a:pPr>
            <a:r>
              <a:rPr lang="en-GB" dirty="0">
                <a:latin typeface="+mj-lt"/>
                <a:ea typeface="+mj-ea"/>
                <a:cs typeface="+mj-cs"/>
              </a:rPr>
              <a:t>Is the Impression a </a:t>
            </a:r>
            <a:r>
              <a:rPr lang="en-GB" i="1" dirty="0">
                <a:latin typeface="+mj-lt"/>
                <a:ea typeface="+mj-ea"/>
                <a:cs typeface="+mj-cs"/>
              </a:rPr>
              <a:t>Feeling</a:t>
            </a:r>
            <a:r>
              <a:rPr lang="en-GB" dirty="0">
                <a:latin typeface="+mj-lt"/>
                <a:ea typeface="+mj-ea"/>
                <a:cs typeface="+mj-cs"/>
              </a:rPr>
              <a:t>? </a:t>
            </a:r>
          </a:p>
        </p:txBody>
      </p:sp>
      <p:sp>
        <p:nvSpPr>
          <p:cNvPr id="914435" name="Rectangle 3"/>
          <p:cNvSpPr>
            <a:spLocks noGrp="1" noChangeArrowheads="1"/>
          </p:cNvSpPr>
          <p:nvPr>
            <p:ph type="body" idx="4294967295"/>
          </p:nvPr>
        </p:nvSpPr>
        <p:spPr>
          <a:xfrm>
            <a:off x="503548" y="980728"/>
            <a:ext cx="8435975" cy="5652628"/>
          </a:xfrm>
        </p:spPr>
        <p:txBody>
          <a:bodyPr/>
          <a:lstStyle/>
          <a:p>
            <a:pPr>
              <a:spcBef>
                <a:spcPts val="1200"/>
              </a:spcBef>
              <a:buFont typeface="Wingdings" charset="2"/>
              <a:buNone/>
            </a:pPr>
            <a:r>
              <a:rPr lang="en-GB" sz="2600"/>
              <a:t>	</a:t>
            </a:r>
            <a:r>
              <a:rPr lang="en-GB" sz="2300"/>
              <a:t>“</a:t>
            </a:r>
            <a:r>
              <a:rPr lang="en-US" sz="2300"/>
              <a:t>we … </a:t>
            </a:r>
            <a:r>
              <a:rPr lang="en-US" sz="2300">
                <a:solidFill>
                  <a:srgbClr val="FF7C80"/>
                </a:solidFill>
              </a:rPr>
              <a:t>feel a determination of the mind</a:t>
            </a:r>
            <a:r>
              <a:rPr lang="en-US" sz="2300"/>
              <a:t> to pass from one object to its usual attendant</a:t>
            </a:r>
            <a:r>
              <a:rPr lang="en-GB" sz="2300"/>
              <a:t>” (</a:t>
            </a:r>
            <a:r>
              <a:rPr lang="en-GB" sz="2300" i="1"/>
              <a:t>T</a:t>
            </a:r>
            <a:r>
              <a:rPr lang="en-GB" sz="2300"/>
              <a:t> 3.1.14.20, cf. 29)	</a:t>
            </a:r>
          </a:p>
          <a:p>
            <a:pPr>
              <a:spcBef>
                <a:spcPts val="1200"/>
              </a:spcBef>
              <a:buFont typeface="Wingdings" charset="2"/>
              <a:buNone/>
            </a:pPr>
            <a:r>
              <a:rPr lang="en-GB" sz="2300"/>
              <a:t>	“</a:t>
            </a:r>
            <a:r>
              <a:rPr lang="en-GB" sz="2300" dirty="0"/>
              <a:t>This connexion … </a:t>
            </a:r>
            <a:r>
              <a:rPr lang="en-GB" sz="2300" dirty="0">
                <a:solidFill>
                  <a:srgbClr val="FF7C80"/>
                </a:solidFill>
              </a:rPr>
              <a:t>which we </a:t>
            </a:r>
            <a:r>
              <a:rPr lang="en-GB" sz="2300" i="1" dirty="0">
                <a:solidFill>
                  <a:srgbClr val="FF7C80"/>
                </a:solidFill>
              </a:rPr>
              <a:t>feel</a:t>
            </a:r>
            <a:r>
              <a:rPr lang="en-GB" sz="2300" dirty="0">
                <a:solidFill>
                  <a:srgbClr val="FF7C80"/>
                </a:solidFill>
              </a:rPr>
              <a:t> in the mind</a:t>
            </a:r>
            <a:r>
              <a:rPr lang="en-GB" sz="2300" dirty="0"/>
              <a:t>, this customary transition of the imagination from one object to its usual attendant, is the sentiment or impression, from which we form the idea of power or necessary connexion.” (</a:t>
            </a:r>
            <a:r>
              <a:rPr lang="en-GB" sz="2300" i="1"/>
              <a:t>E</a:t>
            </a:r>
            <a:r>
              <a:rPr lang="en-GB" sz="2300"/>
              <a:t> 7.28).</a:t>
            </a:r>
            <a:endParaRPr lang="en-GB" sz="2300" dirty="0"/>
          </a:p>
          <a:p>
            <a:pPr>
              <a:spcBef>
                <a:spcPts val="1200"/>
              </a:spcBef>
            </a:pPr>
            <a:r>
              <a:rPr lang="en-US" sz="2300" dirty="0"/>
              <a:t>Stroud (1977, pp. 85-6) takes the impression to </a:t>
            </a:r>
            <a:r>
              <a:rPr lang="en-US" sz="2300"/>
              <a:t>be a </a:t>
            </a:r>
            <a:r>
              <a:rPr lang="en-US" sz="2300" dirty="0"/>
              <a:t>“</a:t>
            </a:r>
            <a:r>
              <a:rPr lang="en-US" sz="2300" i="1" dirty="0"/>
              <a:t>feeling</a:t>
            </a:r>
            <a:r>
              <a:rPr lang="en-US" sz="2300" dirty="0"/>
              <a:t> of determination” that happens to accompany the operation of customary </a:t>
            </a:r>
            <a:r>
              <a:rPr lang="en-US" sz="2300"/>
              <a:t>inference.  But the </a:t>
            </a:r>
            <a:r>
              <a:rPr lang="en-US" sz="2300" i="1"/>
              <a:t>Enquiry</a:t>
            </a:r>
            <a:r>
              <a:rPr lang="en-US" sz="2300"/>
              <a:t> talks of “transition” in this context (as on the next slide), never “determination”.</a:t>
            </a:r>
            <a:endParaRPr lang="en-US" sz="2300" dirty="0"/>
          </a:p>
          <a:p>
            <a:pPr>
              <a:spcBef>
                <a:spcPts val="1200"/>
              </a:spcBef>
            </a:pPr>
            <a:r>
              <a:rPr lang="en-US" sz="2300"/>
              <a:t>Besides, </a:t>
            </a:r>
            <a:r>
              <a:rPr lang="en-US" sz="2300" dirty="0"/>
              <a:t>it’s not obvious that </a:t>
            </a:r>
            <a:r>
              <a:rPr lang="en-US" sz="2300" i="1" dirty="0"/>
              <a:t>there </a:t>
            </a:r>
            <a:r>
              <a:rPr lang="en-US" sz="2300" i="1"/>
              <a:t>is</a:t>
            </a:r>
            <a:r>
              <a:rPr lang="en-US" sz="2300"/>
              <a:t> any characteristic </a:t>
            </a:r>
            <a:r>
              <a:rPr lang="en-US" sz="2300" i="1"/>
              <a:t>feeling</a:t>
            </a:r>
            <a:r>
              <a:rPr lang="en-US" sz="2300"/>
              <a:t> of inference </a:t>
            </a:r>
            <a:r>
              <a:rPr lang="en-US" sz="2300" dirty="0"/>
              <a:t>(</a:t>
            </a:r>
            <a:r>
              <a:rPr lang="en-US" sz="2300"/>
              <a:t>cf. </a:t>
            </a:r>
            <a:r>
              <a:rPr lang="en-US" sz="2300" i="1"/>
              <a:t>T</a:t>
            </a:r>
            <a:r>
              <a:rPr lang="en-US" sz="2300"/>
              <a:t> </a:t>
            </a:r>
            <a:r>
              <a:rPr lang="en-US" sz="2300" dirty="0"/>
              <a:t>1.3.8.2, 13; 1.3.12.7).  And even if there were, “</a:t>
            </a:r>
            <a:r>
              <a:rPr lang="en-GB" sz="2300" dirty="0"/>
              <a:t>No internal impression has an apparent energy, more than external objects</a:t>
            </a:r>
            <a:r>
              <a:rPr lang="en-US" sz="2300" dirty="0"/>
              <a:t>” (</a:t>
            </a:r>
            <a:r>
              <a:rPr lang="en-US" sz="2300" i="1" dirty="0"/>
              <a:t>T</a:t>
            </a:r>
            <a:r>
              <a:rPr lang="en-US" sz="2300" dirty="0"/>
              <a:t> </a:t>
            </a:r>
            <a:r>
              <a:rPr lang="en-GB" sz="2300" dirty="0"/>
              <a:t>1.3.14.12</a:t>
            </a:r>
            <a:r>
              <a:rPr lang="en-US" sz="2300" dirty="0"/>
              <a:t>, cf. </a:t>
            </a:r>
            <a:r>
              <a:rPr lang="en-US" sz="2300" i="1" dirty="0"/>
              <a:t>E </a:t>
            </a:r>
            <a:r>
              <a:rPr lang="en-US" sz="2300" dirty="0"/>
              <a:t>7.15 n. 13).</a:t>
            </a:r>
            <a:endParaRPr lang="en-GB" sz="2300" dirty="0"/>
          </a:p>
        </p:txBody>
      </p:sp>
    </p:spTree>
    <p:extLst>
      <p:ext uri="{BB962C8B-B14F-4D97-AF65-F5344CB8AC3E}">
        <p14:creationId xmlns:p14="http://schemas.microsoft.com/office/powerpoint/2010/main" val="1215215637"/>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1567-97A6-CF3C-7DBE-07699853874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2F660F3-D555-D3A2-860B-6A969BA28740}"/>
              </a:ext>
            </a:extLst>
          </p:cNvPr>
          <p:cNvSpPr>
            <a:spLocks noGrp="1"/>
          </p:cNvSpPr>
          <p:nvPr>
            <p:ph type="sldNum" sz="quarter" idx="10"/>
          </p:nvPr>
        </p:nvSpPr>
        <p:spPr/>
        <p:txBody>
          <a:bodyPr/>
          <a:lstStyle/>
          <a:p>
            <a:fld id="{0BD6900D-853D-4511-8558-6786ECE74703}" type="slidenum">
              <a:rPr lang="en-US"/>
              <a:pPr/>
              <a:t>196</a:t>
            </a:fld>
            <a:endParaRPr lang="en-US"/>
          </a:p>
        </p:txBody>
      </p:sp>
      <p:sp>
        <p:nvSpPr>
          <p:cNvPr id="4" name="Slide Number Placeholder 3">
            <a:extLst>
              <a:ext uri="{FF2B5EF4-FFF2-40B4-BE49-F238E27FC236}">
                <a16:creationId xmlns:a16="http://schemas.microsoft.com/office/drawing/2014/main" id="{C926F785-83A8-94CB-696F-D74FDEE7196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196</a:t>
            </a:fld>
            <a:endParaRPr lang="en-US" sz="1600">
              <a:effectLst>
                <a:outerShdw blurRad="38100" dist="38100" dir="2700000" algn="tl">
                  <a:srgbClr val="000000"/>
                </a:outerShdw>
              </a:effectLst>
              <a:ea typeface="ＭＳ Ｐゴシック" charset="-128"/>
            </a:endParaRPr>
          </a:p>
        </p:txBody>
      </p:sp>
      <p:sp>
        <p:nvSpPr>
          <p:cNvPr id="914434" name="Rectangle 2">
            <a:extLst>
              <a:ext uri="{FF2B5EF4-FFF2-40B4-BE49-F238E27FC236}">
                <a16:creationId xmlns:a16="http://schemas.microsoft.com/office/drawing/2014/main" id="{E7F6D010-84BF-1503-D89C-09125B24048B}"/>
              </a:ext>
            </a:extLst>
          </p:cNvPr>
          <p:cNvSpPr>
            <a:spLocks noGrp="1" noChangeArrowheads="1"/>
          </p:cNvSpPr>
          <p:nvPr>
            <p:ph type="title" idx="4294967295"/>
          </p:nvPr>
        </p:nvSpPr>
        <p:spPr>
          <a:xfrm>
            <a:off x="143508" y="116632"/>
            <a:ext cx="8892988" cy="1296144"/>
          </a:xfrm>
        </p:spPr>
        <p:txBody>
          <a:bodyPr/>
          <a:lstStyle/>
          <a:p>
            <a:pPr>
              <a:defRPr/>
            </a:pPr>
            <a:r>
              <a:rPr lang="en-GB" sz="4200">
                <a:latin typeface="+mj-lt"/>
                <a:ea typeface="+mj-ea"/>
                <a:cs typeface="+mj-cs"/>
              </a:rPr>
              <a:t>From “D</a:t>
            </a:r>
            <a:r>
              <a:rPr lang="en-GB" sz="4200"/>
              <a:t>etermination” (</a:t>
            </a:r>
            <a:r>
              <a:rPr lang="en-GB" sz="4200" i="1"/>
              <a:t>Treatise</a:t>
            </a:r>
            <a:r>
              <a:rPr lang="en-GB" sz="4200"/>
              <a:t>) to “Transition” (</a:t>
            </a:r>
            <a:r>
              <a:rPr lang="en-GB" sz="4200" i="1"/>
              <a:t>Enquriry</a:t>
            </a:r>
            <a:r>
              <a:rPr lang="en-GB" sz="4200"/>
              <a:t>) of Thought</a:t>
            </a:r>
            <a:r>
              <a:rPr lang="en-GB" sz="4200">
                <a:latin typeface="+mj-lt"/>
                <a:ea typeface="+mj-ea"/>
                <a:cs typeface="+mj-cs"/>
              </a:rPr>
              <a:t> </a:t>
            </a:r>
            <a:endParaRPr lang="en-GB" sz="4200" dirty="0">
              <a:latin typeface="+mj-lt"/>
              <a:ea typeface="+mj-ea"/>
              <a:cs typeface="+mj-cs"/>
            </a:endParaRPr>
          </a:p>
        </p:txBody>
      </p:sp>
      <p:sp>
        <p:nvSpPr>
          <p:cNvPr id="914435" name="Rectangle 3">
            <a:extLst>
              <a:ext uri="{FF2B5EF4-FFF2-40B4-BE49-F238E27FC236}">
                <a16:creationId xmlns:a16="http://schemas.microsoft.com/office/drawing/2014/main" id="{D3C4A19C-9C3C-4989-43E8-6A059E386B67}"/>
              </a:ext>
            </a:extLst>
          </p:cNvPr>
          <p:cNvSpPr>
            <a:spLocks noGrp="1" noChangeArrowheads="1"/>
          </p:cNvSpPr>
          <p:nvPr>
            <p:ph type="body" idx="4294967295"/>
          </p:nvPr>
        </p:nvSpPr>
        <p:spPr>
          <a:xfrm>
            <a:off x="251520" y="1628800"/>
            <a:ext cx="8688003" cy="4860540"/>
          </a:xfrm>
        </p:spPr>
        <p:txBody>
          <a:bodyPr/>
          <a:lstStyle/>
          <a:p>
            <a:pPr>
              <a:spcBef>
                <a:spcPts val="1200"/>
              </a:spcBef>
              <a:buFont typeface="Wingdings" charset="2"/>
              <a:buNone/>
            </a:pPr>
            <a:r>
              <a:rPr lang="en-GB" sz="2300"/>
              <a:t>	</a:t>
            </a:r>
            <a:r>
              <a:rPr lang="en-US" sz="2300"/>
              <a:t>“’Tis this impression, then, or </a:t>
            </a:r>
            <a:r>
              <a:rPr lang="en-US" sz="2300" i="1">
                <a:solidFill>
                  <a:srgbClr val="FF7C80"/>
                </a:solidFill>
              </a:rPr>
              <a:t>determination</a:t>
            </a:r>
            <a:r>
              <a:rPr lang="en-US" sz="2300"/>
              <a:t>, which affords me the idea of necessity.” (</a:t>
            </a:r>
            <a:r>
              <a:rPr lang="en-US" sz="2300" i="1"/>
              <a:t>T</a:t>
            </a:r>
            <a:r>
              <a:rPr lang="en-US" sz="2300"/>
              <a:t> 1.3.14.1)</a:t>
            </a:r>
          </a:p>
          <a:p>
            <a:pPr>
              <a:spcBef>
                <a:spcPts val="1200"/>
              </a:spcBef>
              <a:buFont typeface="Wingdings" charset="2"/>
              <a:buNone/>
            </a:pPr>
            <a:r>
              <a:rPr lang="en-US" sz="2300"/>
              <a:t>	“Necessity, then, … is nothing but an internal impression of the mind, or </a:t>
            </a:r>
            <a:r>
              <a:rPr lang="en-US" sz="2300">
                <a:solidFill>
                  <a:srgbClr val="FF7C80"/>
                </a:solidFill>
              </a:rPr>
              <a:t>a determination to carry our thoughts from one object to another</a:t>
            </a:r>
            <a:r>
              <a:rPr lang="en-US" sz="2300"/>
              <a:t>.”  (</a:t>
            </a:r>
            <a:r>
              <a:rPr lang="en-US" sz="2300" i="1"/>
              <a:t>T</a:t>
            </a:r>
            <a:r>
              <a:rPr lang="en-US" sz="2300"/>
              <a:t> 1.3.14.20)</a:t>
            </a:r>
          </a:p>
          <a:p>
            <a:pPr>
              <a:spcBef>
                <a:spcPts val="1200"/>
              </a:spcBef>
              <a:buFont typeface="Wingdings" charset="2"/>
              <a:buNone/>
            </a:pPr>
            <a:r>
              <a:rPr lang="en-GB" sz="2300"/>
              <a:t>	“this </a:t>
            </a:r>
            <a:r>
              <a:rPr lang="en-GB" sz="2300" dirty="0">
                <a:solidFill>
                  <a:srgbClr val="FF7C80"/>
                </a:solidFill>
              </a:rPr>
              <a:t>customary transition of the imagination from one object to its usual attendant</a:t>
            </a:r>
            <a:r>
              <a:rPr lang="en-GB" sz="2300" dirty="0"/>
              <a:t>, is </a:t>
            </a:r>
            <a:r>
              <a:rPr lang="en-GB" sz="2300"/>
              <a:t>the sentiment or impression, from which we form the idea of power or necessary connexion” </a:t>
            </a:r>
            <a:r>
              <a:rPr lang="en-GB" sz="2300" dirty="0"/>
              <a:t>(</a:t>
            </a:r>
            <a:r>
              <a:rPr lang="en-GB" sz="2300" i="1"/>
              <a:t>E</a:t>
            </a:r>
            <a:r>
              <a:rPr lang="en-GB" sz="2300"/>
              <a:t> 7.28)</a:t>
            </a:r>
          </a:p>
          <a:p>
            <a:pPr>
              <a:spcBef>
                <a:spcPts val="1200"/>
              </a:spcBef>
              <a:buFont typeface="Wingdings" charset="2"/>
              <a:buNone/>
            </a:pPr>
            <a:r>
              <a:rPr lang="en-US" sz="2300"/>
              <a:t>	“We … </a:t>
            </a:r>
            <a:r>
              <a:rPr lang="en-US" sz="2300" i="1"/>
              <a:t>feel</a:t>
            </a:r>
            <a:r>
              <a:rPr lang="en-US" sz="2300"/>
              <a:t> a new sentiment or impression, to wit, a customary connexion in the thought … and this … is the original of that idea which we seek for … </a:t>
            </a:r>
            <a:r>
              <a:rPr lang="en-US" sz="2300">
                <a:solidFill>
                  <a:srgbClr val="FF7C80"/>
                </a:solidFill>
              </a:rPr>
              <a:t>this customary connexion or transition of the imagination</a:t>
            </a:r>
            <a:r>
              <a:rPr lang="en-US" sz="2300"/>
              <a:t>” (</a:t>
            </a:r>
            <a:r>
              <a:rPr lang="en-US" sz="2300" i="1"/>
              <a:t>E</a:t>
            </a:r>
            <a:r>
              <a:rPr lang="en-US" sz="2300"/>
              <a:t> 7.30)</a:t>
            </a:r>
            <a:endParaRPr lang="en-GB" sz="2300"/>
          </a:p>
          <a:p>
            <a:pPr>
              <a:spcBef>
                <a:spcPts val="1200"/>
              </a:spcBef>
              <a:buFont typeface="Wingdings" charset="2"/>
              <a:buNone/>
            </a:pPr>
            <a:r>
              <a:rPr lang="en-US" sz="2300"/>
              <a:t>	</a:t>
            </a:r>
          </a:p>
        </p:txBody>
      </p:sp>
    </p:spTree>
    <p:extLst>
      <p:ext uri="{BB962C8B-B14F-4D97-AF65-F5344CB8AC3E}">
        <p14:creationId xmlns:p14="http://schemas.microsoft.com/office/powerpoint/2010/main" val="3642268093"/>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7ECCFBB-2DE3-457F-823F-53122EF08FAC}" type="slidenum">
              <a:rPr lang="en-US"/>
              <a:pPr/>
              <a:t>197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432610-1F10-4E6C-BE42-0D1E69515864}" type="slidenum">
              <a:rPr lang="en-US" sz="1600">
                <a:effectLst>
                  <a:outerShdw blurRad="38100" dist="38100" dir="2700000" algn="tl">
                    <a:srgbClr val="000000"/>
                  </a:outerShdw>
                </a:effectLst>
                <a:ea typeface="ＭＳ Ｐゴシック" charset="-128"/>
              </a:rPr>
              <a:pPr eaLnBrk="1" hangingPunct="1"/>
              <a:t>197</a:t>
            </a:fld>
            <a:endParaRPr lang="en-US" sz="1600">
              <a:effectLst>
                <a:outerShdw blurRad="38100" dist="38100" dir="2700000" algn="tl">
                  <a:srgbClr val="000000"/>
                </a:outerShdw>
              </a:effectLst>
              <a:ea typeface="ＭＳ Ｐゴシック" charset="-128"/>
            </a:endParaRPr>
          </a:p>
        </p:txBody>
      </p:sp>
      <p:sp>
        <p:nvSpPr>
          <p:cNvPr id="916482" name="Rectangle 2"/>
          <p:cNvSpPr>
            <a:spLocks noGrp="1" noChangeArrowheads="1"/>
          </p:cNvSpPr>
          <p:nvPr>
            <p:ph type="title" idx="4294967295"/>
          </p:nvPr>
        </p:nvSpPr>
        <p:spPr>
          <a:xfrm>
            <a:off x="482860" y="152636"/>
            <a:ext cx="8229600" cy="612068"/>
          </a:xfrm>
        </p:spPr>
        <p:txBody>
          <a:bodyPr/>
          <a:lstStyle/>
          <a:p>
            <a:pPr>
              <a:defRPr/>
            </a:pPr>
            <a:r>
              <a:rPr lang="en-GB" sz="4000">
                <a:latin typeface="+mj-lt"/>
                <a:ea typeface="+mj-ea"/>
                <a:cs typeface="+mj-cs"/>
              </a:rPr>
              <a:t>Reflective </a:t>
            </a:r>
            <a:r>
              <a:rPr lang="en-GB" sz="4000" dirty="0">
                <a:latin typeface="+mj-lt"/>
                <a:ea typeface="+mj-ea"/>
                <a:cs typeface="+mj-cs"/>
              </a:rPr>
              <a:t>Awareness </a:t>
            </a:r>
            <a:r>
              <a:rPr lang="en-GB" sz="4000">
                <a:latin typeface="+mj-lt"/>
                <a:ea typeface="+mj-ea"/>
                <a:cs typeface="+mj-cs"/>
              </a:rPr>
              <a:t>of Inference?</a:t>
            </a:r>
            <a:endParaRPr lang="en-GB" sz="4000" dirty="0">
              <a:latin typeface="+mj-lt"/>
              <a:ea typeface="+mj-ea"/>
              <a:cs typeface="+mj-cs"/>
            </a:endParaRPr>
          </a:p>
        </p:txBody>
      </p:sp>
      <p:sp>
        <p:nvSpPr>
          <p:cNvPr id="916483" name="Rectangle 3"/>
          <p:cNvSpPr>
            <a:spLocks noGrp="1" noChangeArrowheads="1"/>
          </p:cNvSpPr>
          <p:nvPr>
            <p:ph type="body" idx="4294967295"/>
          </p:nvPr>
        </p:nvSpPr>
        <p:spPr>
          <a:xfrm>
            <a:off x="719572" y="908720"/>
            <a:ext cx="8136904" cy="5760640"/>
          </a:xfrm>
        </p:spPr>
        <p:txBody>
          <a:bodyPr/>
          <a:lstStyle/>
          <a:p>
            <a:r>
              <a:rPr lang="en-GB" sz="2500"/>
              <a:t>If Hume had in mind Lockean </a:t>
            </a:r>
            <a:r>
              <a:rPr lang="en-GB" sz="2500" dirty="0"/>
              <a:t>“</a:t>
            </a:r>
            <a:r>
              <a:rPr lang="en-GB" sz="2500"/>
              <a:t>reflection” – internal </a:t>
            </a:r>
            <a:r>
              <a:rPr lang="en-GB" sz="2500" i="1" dirty="0"/>
              <a:t>monitoring</a:t>
            </a:r>
            <a:r>
              <a:rPr lang="en-GB" sz="2500" dirty="0"/>
              <a:t> </a:t>
            </a:r>
            <a:r>
              <a:rPr lang="en-GB" sz="2500"/>
              <a:t>of mental activity</a:t>
            </a:r>
            <a:r>
              <a:rPr lang="en-GB" sz="2500" i="1"/>
              <a:t> </a:t>
            </a:r>
            <a:r>
              <a:rPr lang="en-GB" sz="2500"/>
              <a:t>(as hinted by </a:t>
            </a:r>
            <a:r>
              <a:rPr lang="en-GB" sz="2500" i="1"/>
              <a:t>E</a:t>
            </a:r>
            <a:r>
              <a:rPr lang="en-GB" sz="2500"/>
              <a:t> 1.13-14, 7.9), rather </a:t>
            </a:r>
            <a:r>
              <a:rPr lang="en-GB" sz="2500" dirty="0"/>
              <a:t>than </a:t>
            </a:r>
            <a:r>
              <a:rPr lang="en-GB" sz="2500"/>
              <a:t>literal </a:t>
            </a:r>
            <a:r>
              <a:rPr lang="en-GB" sz="2500" i="1"/>
              <a:t>feeling</a:t>
            </a:r>
            <a:r>
              <a:rPr lang="en-GB" sz="2500"/>
              <a:t> – then his “impression” could be our </a:t>
            </a:r>
            <a:r>
              <a:rPr lang="en-GB" sz="2500" i="1"/>
              <a:t>awareness</a:t>
            </a:r>
            <a:r>
              <a:rPr lang="en-GB" sz="2500"/>
              <a:t> of making causal inferences.</a:t>
            </a:r>
            <a:endParaRPr lang="en-GB" sz="2500" dirty="0"/>
          </a:p>
          <a:p>
            <a:pPr>
              <a:spcBef>
                <a:spcPts val="1200"/>
              </a:spcBef>
            </a:pPr>
            <a:r>
              <a:rPr lang="en-GB" sz="2500"/>
              <a:t>This would fit with the idea that mental </a:t>
            </a:r>
            <a:r>
              <a:rPr lang="en-GB" sz="2500" i="1"/>
              <a:t>inference</a:t>
            </a:r>
            <a:r>
              <a:rPr lang="en-GB" sz="2500"/>
              <a:t> is the only form of genuine </a:t>
            </a:r>
            <a:r>
              <a:rPr lang="en-GB" sz="2500" i="1"/>
              <a:t>consequentiality</a:t>
            </a:r>
            <a:r>
              <a:rPr lang="en-GB" sz="2500"/>
              <a:t> of which we can be intimately aware: “</a:t>
            </a:r>
            <a:r>
              <a:rPr lang="en-GB" sz="2500" dirty="0">
                <a:solidFill>
                  <a:srgbClr val="FF7C80"/>
                </a:solidFill>
              </a:rPr>
              <a:t>that inference of the understanding, which is the only connexion, that we can have any comprehension of</a:t>
            </a:r>
            <a:r>
              <a:rPr lang="en-GB" sz="2500" dirty="0"/>
              <a:t>” (</a:t>
            </a:r>
            <a:r>
              <a:rPr lang="en-GB" sz="2500" i="1" dirty="0"/>
              <a:t>E</a:t>
            </a:r>
            <a:r>
              <a:rPr lang="en-GB" sz="2500" dirty="0"/>
              <a:t> 8.25)</a:t>
            </a:r>
            <a:endParaRPr lang="en-US" sz="2500" dirty="0"/>
          </a:p>
          <a:p>
            <a:pPr>
              <a:spcBef>
                <a:spcPts val="1200"/>
              </a:spcBef>
            </a:pPr>
            <a:r>
              <a:rPr lang="en-GB" sz="2500"/>
              <a:t>This ingeniously finds the source of our consequential thinking about </a:t>
            </a:r>
            <a:r>
              <a:rPr lang="en-GB" sz="2500" i="1"/>
              <a:t>causation </a:t>
            </a:r>
            <a:r>
              <a:rPr lang="en-GB" sz="2500"/>
              <a:t>in our own </a:t>
            </a:r>
            <a:r>
              <a:rPr lang="en-GB" sz="2500" i="1"/>
              <a:t>inferential</a:t>
            </a:r>
            <a:r>
              <a:rPr lang="en-GB" sz="2500"/>
              <a:t> behav-iour.  When Hume calls his impression a “feeling”, he is probably being misled by his pervasive assumption that all “impressions of reflection” are feelings.</a:t>
            </a:r>
            <a:endParaRPr lang="en-GB" sz="2500" dirty="0"/>
          </a:p>
        </p:txBody>
      </p:sp>
    </p:spTree>
    <p:extLst>
      <p:ext uri="{BB962C8B-B14F-4D97-AF65-F5344CB8AC3E}">
        <p14:creationId xmlns:p14="http://schemas.microsoft.com/office/powerpoint/2010/main" val="748100506"/>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198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198</a:t>
            </a:fld>
            <a:endParaRPr lang="en-US" sz="1600">
              <a:effectLst>
                <a:outerShdw blurRad="38100" dist="38100" dir="2700000" algn="tl">
                  <a:srgbClr val="000000"/>
                </a:outerShdw>
              </a:effectLst>
              <a:ea typeface="ＭＳ Ｐゴシック" charset="-128"/>
            </a:endParaRPr>
          </a:p>
        </p:txBody>
      </p:sp>
      <p:sp>
        <p:nvSpPr>
          <p:cNvPr id="675843" name="Rectangle 3"/>
          <p:cNvSpPr>
            <a:spLocks noGrp="1" noChangeArrowheads="1"/>
          </p:cNvSpPr>
          <p:nvPr>
            <p:ph type="body" idx="4294967295"/>
          </p:nvPr>
        </p:nvSpPr>
        <p:spPr>
          <a:xfrm>
            <a:off x="287524" y="1016732"/>
            <a:ext cx="8676964" cy="5688632"/>
          </a:xfrm>
        </p:spPr>
        <p:txBody>
          <a:bodyPr/>
          <a:lstStyle/>
          <a:p>
            <a:pPr>
              <a:spcBef>
                <a:spcPts val="1200"/>
              </a:spcBef>
            </a:pPr>
            <a:r>
              <a:rPr lang="en-GB" sz="2700"/>
              <a:t>Awareness of </a:t>
            </a:r>
            <a:r>
              <a:rPr lang="en-GB" sz="2700" i="1"/>
              <a:t>inference</a:t>
            </a:r>
            <a:r>
              <a:rPr lang="en-GB" sz="2700"/>
              <a:t>, rather than a </a:t>
            </a:r>
            <a:r>
              <a:rPr lang="en-GB" sz="2700" i="1"/>
              <a:t>feeling</a:t>
            </a:r>
            <a:r>
              <a:rPr lang="en-GB" sz="2700"/>
              <a:t>, helps to explain why Hume’s own candidate “impression” is not rejected for failing to satisfy his “Key Move” (i.e. yielding demonstrative causal knowledge </a:t>
            </a:r>
            <a:r>
              <a:rPr lang="en-GB" sz="2700" i="1"/>
              <a:t>a priori</a:t>
            </a:r>
            <a:r>
              <a:rPr lang="en-GB" sz="2700"/>
              <a:t>).</a:t>
            </a:r>
          </a:p>
          <a:p>
            <a:pPr>
              <a:spcBef>
                <a:spcPts val="1200"/>
              </a:spcBef>
            </a:pPr>
            <a:r>
              <a:rPr lang="en-GB" sz="2700"/>
              <a:t>The Key </a:t>
            </a:r>
            <a:r>
              <a:rPr lang="en-GB" sz="2700" dirty="0"/>
              <a:t>M</a:t>
            </a:r>
            <a:r>
              <a:rPr lang="en-GB" sz="2700"/>
              <a:t>ove </a:t>
            </a:r>
            <a:r>
              <a:rPr lang="en-GB" sz="2700" dirty="0"/>
              <a:t>occurs only in the first part of Hume’s argument,</a:t>
            </a:r>
            <a:r>
              <a:rPr lang="en-GB" sz="2700" i="1" dirty="0"/>
              <a:t> </a:t>
            </a:r>
            <a:r>
              <a:rPr lang="en-GB" sz="2700" i="1" dirty="0">
                <a:solidFill>
                  <a:srgbClr val="FF9999"/>
                </a:solidFill>
              </a:rPr>
              <a:t>before</a:t>
            </a:r>
            <a:r>
              <a:rPr lang="en-GB" sz="2700" dirty="0">
                <a:solidFill>
                  <a:srgbClr val="FF9999"/>
                </a:solidFill>
              </a:rPr>
              <a:t> he has considered </a:t>
            </a:r>
            <a:r>
              <a:rPr lang="en-GB" sz="2700" i="1" dirty="0">
                <a:solidFill>
                  <a:srgbClr val="FF9999"/>
                </a:solidFill>
              </a:rPr>
              <a:t>repetition</a:t>
            </a:r>
            <a:r>
              <a:rPr lang="en-GB" sz="2700" dirty="0"/>
              <a:t> (and</a:t>
            </a:r>
            <a:r>
              <a:rPr lang="en-GB" sz="2700" i="1" dirty="0"/>
              <a:t> </a:t>
            </a:r>
            <a:r>
              <a:rPr lang="en-GB" sz="2700" dirty="0"/>
              <a:t>thus</a:t>
            </a:r>
            <a:r>
              <a:rPr lang="en-GB" sz="2700" i="1" dirty="0"/>
              <a:t> </a:t>
            </a:r>
            <a:r>
              <a:rPr lang="en-GB" sz="2700"/>
              <a:t>identified his own “impression” </a:t>
            </a:r>
            <a:r>
              <a:rPr lang="en-GB" sz="2700" dirty="0"/>
              <a:t>of necessity).</a:t>
            </a:r>
          </a:p>
          <a:p>
            <a:pPr lvl="1">
              <a:spcBef>
                <a:spcPts val="900"/>
              </a:spcBef>
            </a:pPr>
            <a:r>
              <a:rPr lang="en-GB" sz="2400"/>
              <a:t>Hume’s </a:t>
            </a:r>
            <a:r>
              <a:rPr lang="en-GB" sz="2400" dirty="0"/>
              <a:t>use of the </a:t>
            </a:r>
            <a:r>
              <a:rPr lang="en-GB" sz="2400"/>
              <a:t>criterion makes sense there given his  </a:t>
            </a:r>
            <a:r>
              <a:rPr lang="en-GB" sz="2400" dirty="0"/>
              <a:t>standard assumption (e.g. </a:t>
            </a:r>
            <a:r>
              <a:rPr lang="en-GB" sz="2400" i="1" dirty="0"/>
              <a:t>T</a:t>
            </a:r>
            <a:r>
              <a:rPr lang="en-GB" sz="2400" dirty="0"/>
              <a:t> 1.3.6.1, </a:t>
            </a:r>
            <a:r>
              <a:rPr lang="en-GB" sz="2400" i="1" dirty="0"/>
              <a:t>A </a:t>
            </a:r>
            <a:r>
              <a:rPr lang="en-GB" sz="2400"/>
              <a:t>11, </a:t>
            </a:r>
            <a:r>
              <a:rPr lang="en-GB" sz="2400" i="1"/>
              <a:t>E</a:t>
            </a:r>
            <a:r>
              <a:rPr lang="en-GB" sz="2400"/>
              <a:t> </a:t>
            </a:r>
            <a:r>
              <a:rPr lang="en-GB" sz="2400" dirty="0"/>
              <a:t>4.18) that </a:t>
            </a:r>
            <a:r>
              <a:rPr lang="en-GB" sz="2400" dirty="0">
                <a:solidFill>
                  <a:srgbClr val="FF9999"/>
                </a:solidFill>
              </a:rPr>
              <a:t>any legitimate inference </a:t>
            </a:r>
            <a:r>
              <a:rPr lang="en-GB" sz="2400" i="1" dirty="0">
                <a:solidFill>
                  <a:srgbClr val="FF9999"/>
                </a:solidFill>
              </a:rPr>
              <a:t>prior to </a:t>
            </a:r>
            <a:r>
              <a:rPr lang="en-GB" sz="2400" i="1">
                <a:solidFill>
                  <a:srgbClr val="FF9999"/>
                </a:solidFill>
              </a:rPr>
              <a:t>experience</a:t>
            </a:r>
            <a:r>
              <a:rPr lang="en-GB" sz="2400">
                <a:solidFill>
                  <a:srgbClr val="FF9999"/>
                </a:solidFill>
              </a:rPr>
              <a:t> </a:t>
            </a:r>
            <a:r>
              <a:rPr lang="en-GB" sz="2400"/>
              <a:t>(e.g. from observing </a:t>
            </a:r>
            <a:r>
              <a:rPr lang="en-GB" sz="2400" dirty="0"/>
              <a:t>a </a:t>
            </a:r>
            <a:r>
              <a:rPr lang="en-GB" sz="2400"/>
              <a:t>single </a:t>
            </a:r>
            <a:r>
              <a:rPr lang="en-GB" sz="2400" i="1"/>
              <a:t>A</a:t>
            </a:r>
            <a:r>
              <a:rPr lang="en-GB" sz="2400"/>
              <a:t>) </a:t>
            </a:r>
            <a:r>
              <a:rPr lang="en-GB" sz="2400" dirty="0">
                <a:solidFill>
                  <a:srgbClr val="FF9999"/>
                </a:solidFill>
              </a:rPr>
              <a:t>must </a:t>
            </a:r>
            <a:r>
              <a:rPr lang="en-GB" sz="2400">
                <a:solidFill>
                  <a:srgbClr val="FF9999"/>
                </a:solidFill>
              </a:rPr>
              <a:t>yield demonstrative certainty</a:t>
            </a:r>
            <a:r>
              <a:rPr lang="en-GB" sz="2400"/>
              <a:t>.</a:t>
            </a:r>
          </a:p>
          <a:p>
            <a:pPr lvl="1">
              <a:spcBef>
                <a:spcPts val="900"/>
              </a:spcBef>
            </a:pPr>
            <a:r>
              <a:rPr lang="en-GB" sz="2400"/>
              <a:t>Once repetition is observed, the causal inference from</a:t>
            </a:r>
            <a:br>
              <a:rPr lang="en-GB" sz="2400"/>
            </a:br>
            <a:r>
              <a:rPr lang="en-GB" sz="2400" i="1"/>
              <a:t>A</a:t>
            </a:r>
            <a:r>
              <a:rPr lang="en-GB" sz="2400"/>
              <a:t> to </a:t>
            </a:r>
            <a:r>
              <a:rPr lang="en-GB" sz="2400" i="1"/>
              <a:t>B</a:t>
            </a:r>
            <a:r>
              <a:rPr lang="en-GB" sz="2400"/>
              <a:t> is made through custom, and is no longer </a:t>
            </a:r>
            <a:r>
              <a:rPr lang="en-GB" sz="2400" i="1"/>
              <a:t>a priori</a:t>
            </a:r>
            <a:r>
              <a:rPr lang="en-GB" sz="2400"/>
              <a:t>.</a:t>
            </a:r>
            <a:endParaRPr lang="en-GB" sz="2400" dirty="0"/>
          </a:p>
        </p:txBody>
      </p:sp>
      <p:sp>
        <p:nvSpPr>
          <p:cNvPr id="2" name="Rectangle 2">
            <a:extLst>
              <a:ext uri="{FF2B5EF4-FFF2-40B4-BE49-F238E27FC236}">
                <a16:creationId xmlns:a16="http://schemas.microsoft.com/office/drawing/2014/main" id="{405D8C6A-C00D-853C-4D09-E833DCF97114}"/>
              </a:ext>
            </a:extLst>
          </p:cNvPr>
          <p:cNvSpPr txBox="1">
            <a:spLocks noChangeArrowheads="1"/>
          </p:cNvSpPr>
          <p:nvPr/>
        </p:nvSpPr>
        <p:spPr bwMode="auto">
          <a:xfrm>
            <a:off x="457200" y="152636"/>
            <a:ext cx="82296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GB" sz="4000" kern="0"/>
              <a:t>What Happened to the Key Move?</a:t>
            </a:r>
            <a:endParaRPr lang="en-GB" sz="4000" kern="0" dirty="0"/>
          </a:p>
        </p:txBody>
      </p:sp>
    </p:spTree>
    <p:extLst>
      <p:ext uri="{BB962C8B-B14F-4D97-AF65-F5344CB8AC3E}">
        <p14:creationId xmlns:p14="http://schemas.microsoft.com/office/powerpoint/2010/main" val="101974569"/>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A474-2C34-8BD4-C027-76738BF2EDF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E68FED13-7F9C-17F1-55C5-DD3C218A04D7}"/>
              </a:ext>
            </a:extLst>
          </p:cNvPr>
          <p:cNvSpPr>
            <a:spLocks noGrp="1" noChangeArrowheads="1"/>
          </p:cNvSpPr>
          <p:nvPr>
            <p:ph type="ctrTitle"/>
          </p:nvPr>
        </p:nvSpPr>
        <p:spPr>
          <a:xfrm>
            <a:off x="179388" y="296863"/>
            <a:ext cx="4608512" cy="6300787"/>
          </a:xfrm>
        </p:spPr>
        <p:txBody>
          <a:bodyPr/>
          <a:lstStyle/>
          <a:p>
            <a:r>
              <a:rPr lang="en-GB"/>
              <a:t>5(</a:t>
            </a:r>
            <a:r>
              <a:rPr lang="en-GB" dirty="0"/>
              <a:t>c</a:t>
            </a:r>
            <a:r>
              <a:rPr lang="en-GB"/>
              <a:t>)</a:t>
            </a:r>
            <a:br>
              <a:rPr lang="en-GB" dirty="0"/>
            </a:br>
            <a:br>
              <a:rPr lang="en-GB"/>
            </a:br>
            <a:r>
              <a:rPr lang="en-GB"/>
              <a:t>The Two Definitions of Cause and of Necessity</a:t>
            </a:r>
            <a:endParaRPr lang="en-US" dirty="0"/>
          </a:p>
        </p:txBody>
      </p:sp>
      <p:pic>
        <p:nvPicPr>
          <p:cNvPr id="847875" name="Picture 3" descr="treatise1">
            <a:extLst>
              <a:ext uri="{FF2B5EF4-FFF2-40B4-BE49-F238E27FC236}">
                <a16:creationId xmlns:a16="http://schemas.microsoft.com/office/drawing/2014/main" id="{1D37EB9B-8620-375C-2FAF-026611109C2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66587088"/>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502B1-9D4A-9D2E-F72A-8DDD99D682D9}"/>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96C4474-30B8-98A0-4A4E-8123BE31FBEB}"/>
              </a:ext>
            </a:extLst>
          </p:cNvPr>
          <p:cNvSpPr>
            <a:spLocks noGrp="1"/>
          </p:cNvSpPr>
          <p:nvPr>
            <p:ph type="sldNum" sz="quarter" idx="10"/>
          </p:nvPr>
        </p:nvSpPr>
        <p:spPr/>
        <p:txBody>
          <a:bodyPr/>
          <a:lstStyle/>
          <a:p>
            <a:fld id="{858AF360-1768-4917-9245-CF9F5DE98ED1}" type="slidenum">
              <a:rPr lang="en-US"/>
              <a:pPr/>
              <a:t>200</a:t>
            </a:fld>
            <a:endParaRPr lang="en-US"/>
          </a:p>
        </p:txBody>
      </p:sp>
      <p:sp>
        <p:nvSpPr>
          <p:cNvPr id="4" name="Slide Number Placeholder 3">
            <a:extLst>
              <a:ext uri="{FF2B5EF4-FFF2-40B4-BE49-F238E27FC236}">
                <a16:creationId xmlns:a16="http://schemas.microsoft.com/office/drawing/2014/main" id="{90E64B43-310C-235B-CD51-216BA26AB71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200</a:t>
            </a:fld>
            <a:endParaRPr lang="en-US" sz="1600">
              <a:effectLst>
                <a:outerShdw blurRad="38100" dist="38100" dir="2700000" algn="tl">
                  <a:srgbClr val="000000"/>
                </a:outerShdw>
              </a:effectLst>
              <a:ea typeface="ＭＳ Ｐゴシック" charset="-128"/>
            </a:endParaRPr>
          </a:p>
        </p:txBody>
      </p:sp>
      <p:sp>
        <p:nvSpPr>
          <p:cNvPr id="922626" name="Rectangle 2">
            <a:extLst>
              <a:ext uri="{FF2B5EF4-FFF2-40B4-BE49-F238E27FC236}">
                <a16:creationId xmlns:a16="http://schemas.microsoft.com/office/drawing/2014/main" id="{7DC9E620-1A91-0DDD-3BC6-580F15695E92}"/>
              </a:ext>
            </a:extLst>
          </p:cNvPr>
          <p:cNvSpPr>
            <a:spLocks noGrp="1" noChangeArrowheads="1"/>
          </p:cNvSpPr>
          <p:nvPr>
            <p:ph type="title" idx="4294967295"/>
          </p:nvPr>
        </p:nvSpPr>
        <p:spPr>
          <a:xfrm>
            <a:off x="457200" y="152636"/>
            <a:ext cx="8229600" cy="774923"/>
          </a:xfrm>
        </p:spPr>
        <p:txBody>
          <a:bodyPr/>
          <a:lstStyle/>
          <a:p>
            <a:r>
              <a:rPr lang="en-GB" dirty="0"/>
              <a:t>Two “Definitions of Cause”</a:t>
            </a:r>
          </a:p>
        </p:txBody>
      </p:sp>
      <p:sp>
        <p:nvSpPr>
          <p:cNvPr id="922627" name="Rectangle 3">
            <a:extLst>
              <a:ext uri="{FF2B5EF4-FFF2-40B4-BE49-F238E27FC236}">
                <a16:creationId xmlns:a16="http://schemas.microsoft.com/office/drawing/2014/main" id="{97B0255E-F614-8737-883D-8400E686C620}"/>
              </a:ext>
            </a:extLst>
          </p:cNvPr>
          <p:cNvSpPr>
            <a:spLocks noGrp="1" noChangeArrowheads="1"/>
          </p:cNvSpPr>
          <p:nvPr>
            <p:ph type="body" idx="4294967295"/>
          </p:nvPr>
        </p:nvSpPr>
        <p:spPr>
          <a:xfrm>
            <a:off x="662880" y="1160749"/>
            <a:ext cx="8229600" cy="5400600"/>
          </a:xfrm>
        </p:spPr>
        <p:txBody>
          <a:bodyPr/>
          <a:lstStyle/>
          <a:p>
            <a:r>
              <a:rPr lang="en-GB" sz="2800"/>
              <a:t>Hume’s discussions of “the idea of necessary connexion” both famously culminate with his paired definitions (at </a:t>
            </a:r>
            <a:r>
              <a:rPr lang="en-GB" sz="2800" i="1"/>
              <a:t>T </a:t>
            </a:r>
            <a:r>
              <a:rPr lang="en-GB" sz="2800"/>
              <a:t>1.3.14.31 and </a:t>
            </a:r>
            <a:r>
              <a:rPr lang="en-GB" sz="2800" i="1"/>
              <a:t>E</a:t>
            </a:r>
            <a:r>
              <a:rPr lang="en-GB" sz="2800"/>
              <a:t> 7.29) .</a:t>
            </a:r>
          </a:p>
          <a:p>
            <a:pPr lvl="1">
              <a:spcBef>
                <a:spcPts val="900"/>
              </a:spcBef>
            </a:pPr>
            <a:r>
              <a:rPr lang="en-GB" sz="2500"/>
              <a:t>The first definition is based on </a:t>
            </a:r>
            <a:r>
              <a:rPr lang="en-GB" sz="2500" i="1"/>
              <a:t>regular succession</a:t>
            </a:r>
            <a:r>
              <a:rPr lang="en-GB" sz="2500"/>
              <a:t> of the “cause” </a:t>
            </a:r>
            <a:r>
              <a:rPr lang="en-GB" sz="2500" i="1"/>
              <a:t>A</a:t>
            </a:r>
            <a:r>
              <a:rPr lang="en-GB" sz="2500"/>
              <a:t> followed by “effect” </a:t>
            </a:r>
            <a:r>
              <a:rPr lang="en-GB" sz="2500" i="1"/>
              <a:t>B</a:t>
            </a:r>
            <a:r>
              <a:rPr lang="en-GB" sz="2500"/>
              <a:t> (plus contiguity in the </a:t>
            </a:r>
            <a:r>
              <a:rPr lang="en-GB" sz="2500" i="1"/>
              <a:t>Treatise</a:t>
            </a:r>
            <a:r>
              <a:rPr lang="en-GB" sz="2500"/>
              <a:t>).</a:t>
            </a:r>
          </a:p>
          <a:p>
            <a:pPr lvl="1">
              <a:spcBef>
                <a:spcPts val="900"/>
              </a:spcBef>
            </a:pPr>
            <a:r>
              <a:rPr lang="en-GB" sz="2500"/>
              <a:t>The second definition is based on the mind’s tendency to </a:t>
            </a:r>
            <a:r>
              <a:rPr lang="en-GB" sz="2500" i="1"/>
              <a:t>infer</a:t>
            </a:r>
            <a:r>
              <a:rPr lang="en-GB" sz="2500"/>
              <a:t> </a:t>
            </a:r>
            <a:r>
              <a:rPr lang="en-GB" sz="2500" i="1"/>
              <a:t>B</a:t>
            </a:r>
            <a:r>
              <a:rPr lang="en-GB" sz="2500"/>
              <a:t> from </a:t>
            </a:r>
            <a:r>
              <a:rPr lang="en-GB" sz="2500" i="1"/>
              <a:t>A</a:t>
            </a:r>
            <a:r>
              <a:rPr lang="en-GB" sz="2500"/>
              <a:t>.</a:t>
            </a:r>
          </a:p>
          <a:p>
            <a:r>
              <a:rPr lang="en-GB" sz="2800"/>
              <a:t>Note that “a cause” here is a </a:t>
            </a:r>
            <a:r>
              <a:rPr lang="en-GB" sz="2800" i="1"/>
              <a:t>specific “</a:t>
            </a:r>
            <a:r>
              <a:rPr lang="en-GB" sz="2800"/>
              <a:t>object” (e.g. an instance of </a:t>
            </a:r>
            <a:r>
              <a:rPr lang="en-GB" sz="2800" i="1"/>
              <a:t>A</a:t>
            </a:r>
            <a:r>
              <a:rPr lang="en-GB" sz="2800"/>
              <a:t>), but that its being a cause depends on the </a:t>
            </a:r>
            <a:r>
              <a:rPr lang="en-GB" sz="2800" i="1"/>
              <a:t>regular sequence</a:t>
            </a:r>
            <a:r>
              <a:rPr lang="en-GB" sz="2800"/>
              <a:t> of </a:t>
            </a:r>
            <a:r>
              <a:rPr lang="en-GB" sz="2800" i="1"/>
              <a:t>A</a:t>
            </a:r>
            <a:r>
              <a:rPr lang="en-GB" sz="2800"/>
              <a:t>’s and </a:t>
            </a:r>
            <a:r>
              <a:rPr lang="en-GB" sz="2800" i="1"/>
              <a:t>B</a:t>
            </a:r>
            <a:r>
              <a:rPr lang="en-GB" sz="2800"/>
              <a:t>’s (hence on objects “foreign to the cause”).</a:t>
            </a:r>
            <a:endParaRPr lang="en-GB" sz="2800" dirty="0"/>
          </a:p>
        </p:txBody>
      </p:sp>
    </p:spTree>
    <p:extLst>
      <p:ext uri="{BB962C8B-B14F-4D97-AF65-F5344CB8AC3E}">
        <p14:creationId xmlns:p14="http://schemas.microsoft.com/office/powerpoint/2010/main" val="1987745011"/>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7154-A66E-824E-32E5-A008A39889E6}"/>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9C6AAA0-B1A5-FBBF-8AB7-AC504B15B9D8}"/>
              </a:ext>
            </a:extLst>
          </p:cNvPr>
          <p:cNvSpPr>
            <a:spLocks noGrp="1"/>
          </p:cNvSpPr>
          <p:nvPr>
            <p:ph type="sldNum" sz="quarter" idx="10"/>
          </p:nvPr>
        </p:nvSpPr>
        <p:spPr/>
        <p:txBody>
          <a:bodyPr/>
          <a:lstStyle/>
          <a:p>
            <a:fld id="{B4F74643-E7DD-4ED0-9C3D-37EC392EB4A0}" type="slidenum">
              <a:rPr lang="en-US"/>
              <a:pPr/>
              <a:t>201</a:t>
            </a:fld>
            <a:endParaRPr lang="en-US"/>
          </a:p>
        </p:txBody>
      </p:sp>
      <p:sp>
        <p:nvSpPr>
          <p:cNvPr id="3" name="Slide Number Placeholder 3">
            <a:extLst>
              <a:ext uri="{FF2B5EF4-FFF2-40B4-BE49-F238E27FC236}">
                <a16:creationId xmlns:a16="http://schemas.microsoft.com/office/drawing/2014/main" id="{E56D8F65-0909-349F-51C4-2D44AB89CB1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72F06F-7013-4447-9AFE-6796654582B3}" type="slidenum">
              <a:rPr lang="en-US" sz="1600">
                <a:effectLst>
                  <a:outerShdw blurRad="38100" dist="38100" dir="2700000" algn="tl">
                    <a:srgbClr val="000000"/>
                  </a:outerShdw>
                </a:effectLst>
                <a:ea typeface="ＭＳ Ｐゴシック" charset="-128"/>
              </a:rPr>
              <a:pPr eaLnBrk="1" hangingPunct="1"/>
              <a:t>201</a:t>
            </a:fld>
            <a:endParaRPr lang="en-US" sz="1600">
              <a:effectLst>
                <a:outerShdw blurRad="38100" dist="38100" dir="2700000" algn="tl">
                  <a:srgbClr val="000000"/>
                </a:outerShdw>
              </a:effectLst>
              <a:ea typeface="ＭＳ Ｐゴシック" charset="-128"/>
            </a:endParaRPr>
          </a:p>
        </p:txBody>
      </p:sp>
      <p:sp>
        <p:nvSpPr>
          <p:cNvPr id="923650" name="Rectangle 2">
            <a:extLst>
              <a:ext uri="{FF2B5EF4-FFF2-40B4-BE49-F238E27FC236}">
                <a16:creationId xmlns:a16="http://schemas.microsoft.com/office/drawing/2014/main" id="{57E7E3B9-3620-C9EB-4153-6EEB6E21FEFE}"/>
              </a:ext>
            </a:extLst>
          </p:cNvPr>
          <p:cNvSpPr>
            <a:spLocks noGrp="1" noChangeArrowheads="1"/>
          </p:cNvSpPr>
          <p:nvPr>
            <p:ph type="body" idx="4294967295"/>
          </p:nvPr>
        </p:nvSpPr>
        <p:spPr>
          <a:xfrm>
            <a:off x="539552" y="224645"/>
            <a:ext cx="8244916" cy="6552728"/>
          </a:xfrm>
        </p:spPr>
        <p:txBody>
          <a:bodyPr/>
          <a:lstStyle/>
          <a:p>
            <a:pPr>
              <a:spcBef>
                <a:spcPts val="1200"/>
              </a:spcBef>
              <a:buFont typeface="Wingdings" charset="2"/>
              <a:buNone/>
            </a:pPr>
            <a:r>
              <a:rPr lang="en-GB" sz="2300" dirty="0"/>
              <a:t>	“There may two definitions be given of this relation, which are only different, by their presenting a different view of the same object …  </a:t>
            </a:r>
            <a:r>
              <a:rPr lang="en-GB" sz="2300" dirty="0">
                <a:solidFill>
                  <a:srgbClr val="FF9999"/>
                </a:solidFill>
              </a:rPr>
              <a:t>We may define a CAUSE to be ‘</a:t>
            </a:r>
            <a:r>
              <a:rPr lang="en-GB" sz="2300" u="sng" dirty="0">
                <a:solidFill>
                  <a:srgbClr val="FF9999"/>
                </a:solidFill>
              </a:rPr>
              <a:t>An object precedent and contiguous to another, and where all the objects resembling the former are </a:t>
            </a:r>
            <a:r>
              <a:rPr lang="en-GB" sz="2300" u="sng" dirty="0" err="1">
                <a:solidFill>
                  <a:srgbClr val="FF9999"/>
                </a:solidFill>
              </a:rPr>
              <a:t>plac’d</a:t>
            </a:r>
            <a:r>
              <a:rPr lang="en-GB" sz="2300" u="sng" dirty="0">
                <a:solidFill>
                  <a:srgbClr val="FF9999"/>
                </a:solidFill>
              </a:rPr>
              <a:t> in like relations of </a:t>
            </a:r>
            <a:r>
              <a:rPr lang="en-GB" sz="2300" u="sng" dirty="0" err="1">
                <a:solidFill>
                  <a:srgbClr val="FF9999"/>
                </a:solidFill>
              </a:rPr>
              <a:t>precedency</a:t>
            </a:r>
            <a:r>
              <a:rPr lang="en-GB" sz="2300" u="sng" dirty="0">
                <a:solidFill>
                  <a:srgbClr val="FF9999"/>
                </a:solidFill>
              </a:rPr>
              <a:t> and contiguity to those objects, which resemble the latter</a:t>
            </a:r>
            <a:r>
              <a:rPr lang="en-GB" sz="2300" dirty="0">
                <a:solidFill>
                  <a:srgbClr val="FF9999"/>
                </a:solidFill>
              </a:rPr>
              <a:t>.’  </a:t>
            </a:r>
            <a:r>
              <a:rPr lang="en-GB" sz="2300" dirty="0"/>
              <a:t>If this definition be </a:t>
            </a:r>
            <a:r>
              <a:rPr lang="en-GB" sz="2300" dirty="0" err="1"/>
              <a:t>esteem’d</a:t>
            </a:r>
            <a:r>
              <a:rPr lang="en-GB" sz="2300" dirty="0"/>
              <a:t> defective, because drawn from objects foreign to the cause, we may substitute this other definition in its place, </a:t>
            </a:r>
            <a:r>
              <a:rPr lang="en-GB" sz="2300" i="1" dirty="0"/>
              <a:t>viz.</a:t>
            </a:r>
            <a:r>
              <a:rPr lang="en-GB" sz="2300" dirty="0"/>
              <a:t> </a:t>
            </a:r>
            <a:r>
              <a:rPr lang="en-GB" sz="2300" dirty="0">
                <a:solidFill>
                  <a:srgbClr val="FF9999"/>
                </a:solidFill>
              </a:rPr>
              <a:t>‘A CAUSE is </a:t>
            </a:r>
            <a:r>
              <a:rPr lang="en-GB" sz="2300" u="sng" dirty="0">
                <a:solidFill>
                  <a:srgbClr val="FF9999"/>
                </a:solidFill>
              </a:rPr>
              <a:t>an object precedent and contiguous to another, and so united with it, that the idea of the one determines the mind to form the idea of the other, and the impression of the one to form a more lively idea of the </a:t>
            </a:r>
            <a:r>
              <a:rPr lang="en-GB" sz="2300" u="sng">
                <a:solidFill>
                  <a:srgbClr val="FF9999"/>
                </a:solidFill>
              </a:rPr>
              <a:t>other</a:t>
            </a:r>
            <a:r>
              <a:rPr lang="en-GB" sz="2300">
                <a:solidFill>
                  <a:srgbClr val="FF9999"/>
                </a:solidFill>
              </a:rPr>
              <a:t>.’  </a:t>
            </a:r>
            <a:r>
              <a:rPr lang="en-US" sz="2300"/>
              <a:t>Shou’d this definition also be rejected for the same reason, I know no other remedy, than that the persons, who express this delicacy, should substitute a juster definition in its place.  But for my part I must own my incapacity for such an undertaking.”</a:t>
            </a:r>
            <a:endParaRPr lang="en-GB" sz="2300"/>
          </a:p>
          <a:p>
            <a:pPr algn="r">
              <a:spcBef>
                <a:spcPts val="1200"/>
              </a:spcBef>
              <a:buFont typeface="Wingdings" charset="2"/>
              <a:buNone/>
            </a:pPr>
            <a:r>
              <a:rPr lang="en-GB" sz="2300"/>
              <a:t>(</a:t>
            </a:r>
            <a:r>
              <a:rPr lang="en-GB" sz="2300" i="1" dirty="0"/>
              <a:t>T</a:t>
            </a:r>
            <a:r>
              <a:rPr lang="en-GB" sz="2300" dirty="0"/>
              <a:t> 1.3.14.31)</a:t>
            </a:r>
            <a:endParaRPr lang="en-GB" sz="2300" i="1" dirty="0"/>
          </a:p>
        </p:txBody>
      </p:sp>
    </p:spTree>
    <p:extLst>
      <p:ext uri="{BB962C8B-B14F-4D97-AF65-F5344CB8AC3E}">
        <p14:creationId xmlns:p14="http://schemas.microsoft.com/office/powerpoint/2010/main" val="255688898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11E1-C897-ECE8-1D31-BE1C14D3394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D4E97E9-BDE2-039A-84AF-5020020B01D3}"/>
              </a:ext>
            </a:extLst>
          </p:cNvPr>
          <p:cNvSpPr>
            <a:spLocks noGrp="1"/>
          </p:cNvSpPr>
          <p:nvPr>
            <p:ph type="sldNum" sz="quarter" idx="10"/>
          </p:nvPr>
        </p:nvSpPr>
        <p:spPr/>
        <p:txBody>
          <a:bodyPr/>
          <a:lstStyle/>
          <a:p>
            <a:fld id="{858AF360-1768-4917-9245-CF9F5DE98ED1}" type="slidenum">
              <a:rPr lang="en-US"/>
              <a:pPr/>
              <a:t>202</a:t>
            </a:fld>
            <a:endParaRPr lang="en-US"/>
          </a:p>
        </p:txBody>
      </p:sp>
      <p:sp>
        <p:nvSpPr>
          <p:cNvPr id="4" name="Slide Number Placeholder 3">
            <a:extLst>
              <a:ext uri="{FF2B5EF4-FFF2-40B4-BE49-F238E27FC236}">
                <a16:creationId xmlns:a16="http://schemas.microsoft.com/office/drawing/2014/main" id="{B63C0CBE-6CC2-7886-C131-F2222CE25ED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202</a:t>
            </a:fld>
            <a:endParaRPr lang="en-US" sz="1600">
              <a:effectLst>
                <a:outerShdw blurRad="38100" dist="38100" dir="2700000" algn="tl">
                  <a:srgbClr val="000000"/>
                </a:outerShdw>
              </a:effectLst>
              <a:ea typeface="ＭＳ Ｐゴシック" charset="-128"/>
            </a:endParaRPr>
          </a:p>
        </p:txBody>
      </p:sp>
      <p:sp>
        <p:nvSpPr>
          <p:cNvPr id="922627" name="Rectangle 3">
            <a:extLst>
              <a:ext uri="{FF2B5EF4-FFF2-40B4-BE49-F238E27FC236}">
                <a16:creationId xmlns:a16="http://schemas.microsoft.com/office/drawing/2014/main" id="{2D90E16F-B2BF-903C-833B-94B555680392}"/>
              </a:ext>
            </a:extLst>
          </p:cNvPr>
          <p:cNvSpPr>
            <a:spLocks noGrp="1" noChangeArrowheads="1"/>
          </p:cNvSpPr>
          <p:nvPr>
            <p:ph type="body" idx="4294967295"/>
          </p:nvPr>
        </p:nvSpPr>
        <p:spPr>
          <a:xfrm>
            <a:off x="565212" y="188640"/>
            <a:ext cx="8147248" cy="6300702"/>
          </a:xfrm>
        </p:spPr>
        <p:txBody>
          <a:bodyPr/>
          <a:lstStyle/>
          <a:p>
            <a:pPr marL="400050" lvl="1" indent="0">
              <a:buNone/>
            </a:pPr>
            <a:r>
              <a:rPr lang="en-GB" sz="2400"/>
              <a:t>“</a:t>
            </a:r>
            <a:r>
              <a:rPr lang="en-US" sz="2400"/>
              <a:t>Similar objects are always conjoined with similar.  Of this we have experience.  Suitably to this experience, therefore, we may define a cause to be </a:t>
            </a:r>
            <a:r>
              <a:rPr lang="en-US" sz="2400" i="1" u="sng">
                <a:solidFill>
                  <a:srgbClr val="FF7C80"/>
                </a:solidFill>
              </a:rPr>
              <a:t>an object, followed by another, and where all the objects, similar to the first, are followed by objects similar to the second</a:t>
            </a:r>
            <a:r>
              <a:rPr lang="en-US" sz="2400"/>
              <a:t>.  </a:t>
            </a:r>
            <a:r>
              <a:rPr lang="en-US" sz="2400">
                <a:solidFill>
                  <a:srgbClr val="92D050"/>
                </a:solidFill>
              </a:rPr>
              <a:t>Or in other words, </a:t>
            </a:r>
            <a:r>
              <a:rPr lang="en-US" sz="2400" i="1">
                <a:solidFill>
                  <a:srgbClr val="92D050"/>
                </a:solidFill>
              </a:rPr>
              <a:t>where, if the first object had not been, the second never had existed</a:t>
            </a:r>
            <a:r>
              <a:rPr lang="en-US" sz="2400"/>
              <a:t>.  The appearance of a cause always conveys the mind, by a customary transition, to the idea of the effect.  Of this also we have experience.  We may, therefore, suitably to this experience, form another definition of cause; and call it, </a:t>
            </a:r>
            <a:r>
              <a:rPr lang="en-US" sz="2400" i="1" u="sng">
                <a:solidFill>
                  <a:srgbClr val="FF7C80"/>
                </a:solidFill>
              </a:rPr>
              <a:t>an object followed by another, and whose appearance always conveys the thought to that other</a:t>
            </a:r>
            <a:r>
              <a:rPr lang="en-US" sz="2400"/>
              <a:t>.</a:t>
            </a:r>
            <a:r>
              <a:rPr lang="en-GB" sz="2400">
                <a:solidFill>
                  <a:srgbClr val="FF9999"/>
                </a:solidFill>
              </a:rPr>
              <a:t>’</a:t>
            </a:r>
            <a:r>
              <a:rPr lang="en-GB" sz="2400"/>
              <a:t>”</a:t>
            </a:r>
          </a:p>
          <a:p>
            <a:pPr marL="400050" lvl="1" indent="0" algn="r">
              <a:buNone/>
            </a:pPr>
            <a:r>
              <a:rPr lang="en-GB" sz="2400"/>
              <a:t>(</a:t>
            </a:r>
            <a:r>
              <a:rPr lang="en-GB" sz="2400" i="1"/>
              <a:t>E</a:t>
            </a:r>
            <a:r>
              <a:rPr lang="en-GB" sz="2400"/>
              <a:t> 7.29)</a:t>
            </a:r>
          </a:p>
          <a:p>
            <a:pPr>
              <a:spcBef>
                <a:spcPts val="2400"/>
              </a:spcBef>
            </a:pPr>
            <a:r>
              <a:rPr lang="en-GB" sz="2400"/>
              <a:t>(Note that “Or in other words … existed” gloss seems to be a mistake – it is </a:t>
            </a:r>
            <a:r>
              <a:rPr lang="en-GB" sz="2400" i="1"/>
              <a:t>not</a:t>
            </a:r>
            <a:r>
              <a:rPr lang="en-GB" sz="2400"/>
              <a:t> saying the same thing!)</a:t>
            </a:r>
            <a:endParaRPr lang="en-GB" sz="2400" dirty="0"/>
          </a:p>
        </p:txBody>
      </p:sp>
    </p:spTree>
    <p:extLst>
      <p:ext uri="{BB962C8B-B14F-4D97-AF65-F5344CB8AC3E}">
        <p14:creationId xmlns:p14="http://schemas.microsoft.com/office/powerpoint/2010/main" val="727109486"/>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8D10-798A-6538-9FC8-22E9F0C5A72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E91E4A-6FBF-F4FC-A08E-24DF3A6A7E51}"/>
              </a:ext>
            </a:extLst>
          </p:cNvPr>
          <p:cNvSpPr>
            <a:spLocks noGrp="1"/>
          </p:cNvSpPr>
          <p:nvPr>
            <p:ph type="sldNum" sz="quarter" idx="10"/>
          </p:nvPr>
        </p:nvSpPr>
        <p:spPr/>
        <p:txBody>
          <a:bodyPr/>
          <a:lstStyle/>
          <a:p>
            <a:fld id="{1636CBDD-A0B4-4B79-AC05-5C6944D480DE}" type="slidenum">
              <a:rPr lang="en-US"/>
              <a:pPr/>
              <a:t>203</a:t>
            </a:fld>
            <a:endParaRPr lang="en-US"/>
          </a:p>
        </p:txBody>
      </p:sp>
      <p:sp>
        <p:nvSpPr>
          <p:cNvPr id="3" name="Slide Number Placeholder 3">
            <a:extLst>
              <a:ext uri="{FF2B5EF4-FFF2-40B4-BE49-F238E27FC236}">
                <a16:creationId xmlns:a16="http://schemas.microsoft.com/office/drawing/2014/main" id="{4986EEF2-11C2-D8AC-AFBC-8A52E4816698}"/>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4511A2-7B56-4742-B9F3-1FE6FE29CE81}" type="slidenum">
              <a:rPr lang="en-US" sz="1600">
                <a:effectLst>
                  <a:outerShdw blurRad="38100" dist="38100" dir="2700000" algn="tl">
                    <a:srgbClr val="000000"/>
                  </a:outerShdw>
                </a:effectLst>
                <a:ea typeface="ＭＳ Ｐゴシック" charset="-128"/>
              </a:rPr>
              <a:pPr eaLnBrk="1" hangingPunct="1"/>
              <a:t>203</a:t>
            </a:fld>
            <a:endParaRPr lang="en-US" sz="1600">
              <a:effectLst>
                <a:outerShdw blurRad="38100" dist="38100" dir="2700000" algn="tl">
                  <a:srgbClr val="000000"/>
                </a:outerShdw>
              </a:effectLst>
              <a:ea typeface="ＭＳ Ｐゴシック" charset="-128"/>
            </a:endParaRPr>
          </a:p>
        </p:txBody>
      </p:sp>
      <p:sp>
        <p:nvSpPr>
          <p:cNvPr id="653314" name="Rectangle 2">
            <a:extLst>
              <a:ext uri="{FF2B5EF4-FFF2-40B4-BE49-F238E27FC236}">
                <a16:creationId xmlns:a16="http://schemas.microsoft.com/office/drawing/2014/main" id="{B0574CC6-DECB-D010-ECB4-D7147FF98C84}"/>
              </a:ext>
            </a:extLst>
          </p:cNvPr>
          <p:cNvSpPr>
            <a:spLocks noGrp="1" noChangeArrowheads="1"/>
          </p:cNvSpPr>
          <p:nvPr>
            <p:ph type="body" idx="4294967295"/>
          </p:nvPr>
        </p:nvSpPr>
        <p:spPr>
          <a:xfrm>
            <a:off x="359532" y="1160748"/>
            <a:ext cx="8533643" cy="5697252"/>
          </a:xfrm>
        </p:spPr>
        <p:txBody>
          <a:bodyPr/>
          <a:lstStyle/>
          <a:p>
            <a:r>
              <a:rPr lang="en-GB" sz="2600" dirty="0"/>
              <a:t>Hume is clearly aware that our inferences don’t always correspond with genuine constant conjunctions.  So it seems rather unlikely that he intends both definitions to specify necessary and sufficient conditions.</a:t>
            </a:r>
          </a:p>
          <a:p>
            <a:pPr lvl="1">
              <a:spcBef>
                <a:spcPts val="1200"/>
              </a:spcBef>
            </a:pPr>
            <a:r>
              <a:rPr lang="en-GB" sz="2400" dirty="0"/>
              <a:t>His </a:t>
            </a:r>
            <a:r>
              <a:rPr lang="en-GB" sz="2400" dirty="0">
                <a:solidFill>
                  <a:srgbClr val="FF9999"/>
                </a:solidFill>
              </a:rPr>
              <a:t>“genetic” conception of </a:t>
            </a:r>
            <a:r>
              <a:rPr lang="en-GB" sz="2400" i="1" dirty="0">
                <a:solidFill>
                  <a:srgbClr val="FF9999"/>
                </a:solidFill>
              </a:rPr>
              <a:t>meaning</a:t>
            </a:r>
            <a:r>
              <a:rPr lang="en-GB" sz="2400" dirty="0"/>
              <a:t> suggests a different view.  The meaning of causal necessity can only be understood through </a:t>
            </a:r>
            <a:r>
              <a:rPr lang="en-GB" sz="2400"/>
              <a:t>the “impression” </a:t>
            </a:r>
            <a:r>
              <a:rPr lang="en-GB" sz="2400" dirty="0"/>
              <a:t>from which its idea is derived (perhaps most charitably interpreted </a:t>
            </a:r>
            <a:r>
              <a:rPr lang="en-GB" sz="2400"/>
              <a:t>as </a:t>
            </a:r>
            <a:r>
              <a:rPr lang="en-GB" sz="2400" i="1"/>
              <a:t>reflective </a:t>
            </a:r>
            <a:r>
              <a:rPr lang="en-GB" sz="2400" i="1" dirty="0"/>
              <a:t>awareness of our own inferential behaviour</a:t>
            </a:r>
            <a:r>
              <a:rPr lang="en-GB" sz="2400" dirty="0"/>
              <a:t> in response to observed constant conjunctions).</a:t>
            </a:r>
          </a:p>
          <a:p>
            <a:pPr lvl="1">
              <a:spcBef>
                <a:spcPts val="1200"/>
              </a:spcBef>
            </a:pPr>
            <a:r>
              <a:rPr lang="en-GB" sz="2400" dirty="0"/>
              <a:t>The second definition, accordingly, can be seen as specifying a </a:t>
            </a:r>
            <a:r>
              <a:rPr lang="en-GB" sz="2400" dirty="0">
                <a:solidFill>
                  <a:srgbClr val="FF9999"/>
                </a:solidFill>
              </a:rPr>
              <a:t>paradigm case </a:t>
            </a:r>
            <a:r>
              <a:rPr lang="en-GB" sz="2400" dirty="0"/>
              <a:t>in which we experience </a:t>
            </a:r>
            <a:r>
              <a:rPr lang="en-GB" sz="2400"/>
              <a:t>this “impression” </a:t>
            </a:r>
            <a:r>
              <a:rPr lang="en-GB" sz="2400" dirty="0"/>
              <a:t>and thus can acquire the idea.</a:t>
            </a:r>
          </a:p>
        </p:txBody>
      </p:sp>
      <p:sp>
        <p:nvSpPr>
          <p:cNvPr id="5" name="Rectangle 2">
            <a:extLst>
              <a:ext uri="{FF2B5EF4-FFF2-40B4-BE49-F238E27FC236}">
                <a16:creationId xmlns:a16="http://schemas.microsoft.com/office/drawing/2014/main" id="{EB9E9148-5FEE-6AF3-484C-AA1D93A6FC00}"/>
              </a:ext>
            </a:extLst>
          </p:cNvPr>
          <p:cNvSpPr txBox="1">
            <a:spLocks noChangeArrowheads="1"/>
          </p:cNvSpPr>
          <p:nvPr/>
        </p:nvSpPr>
        <p:spPr bwMode="auto">
          <a:xfrm>
            <a:off x="179512" y="188641"/>
            <a:ext cx="8820980" cy="88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3800" kern="0">
                <a:solidFill>
                  <a:schemeClr val="tx2"/>
                </a:solidFill>
                <a:effectLst>
                  <a:outerShdw blurRad="38100" dist="38100" dir="2700000" algn="tl">
                    <a:srgbClr val="000000"/>
                  </a:outerShdw>
                </a:effectLst>
                <a:latin typeface="+mj-lt"/>
                <a:ea typeface="+mj-ea"/>
                <a:cs typeface="+mj-cs"/>
              </a:rPr>
              <a:t>“But </a:t>
            </a:r>
            <a:r>
              <a:rPr lang="en-GB" sz="3800" kern="0" dirty="0">
                <a:solidFill>
                  <a:schemeClr val="tx2"/>
                </a:solidFill>
                <a:effectLst>
                  <a:outerShdw blurRad="38100" dist="38100" dir="2700000" algn="tl">
                    <a:srgbClr val="000000"/>
                  </a:outerShdw>
                </a:effectLst>
                <a:latin typeface="+mj-lt"/>
                <a:ea typeface="+mj-ea"/>
                <a:cs typeface="+mj-cs"/>
              </a:rPr>
              <a:t>the Definitions Aren’t </a:t>
            </a:r>
            <a:r>
              <a:rPr lang="en-GB" sz="3800" kern="0">
                <a:solidFill>
                  <a:schemeClr val="tx2"/>
                </a:solidFill>
                <a:effectLst>
                  <a:outerShdw blurRad="38100" dist="38100" dir="2700000" algn="tl">
                    <a:srgbClr val="000000"/>
                  </a:outerShdw>
                </a:effectLst>
                <a:latin typeface="+mj-lt"/>
                <a:ea typeface="+mj-ea"/>
                <a:cs typeface="+mj-cs"/>
              </a:rPr>
              <a:t>Coextensive!”</a:t>
            </a:r>
            <a:endParaRPr kumimoji="0" lang="en-GB" sz="3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1792861698"/>
      </p:ext>
    </p:extLst>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1EB-7F02-4FDC-ABEF-88A0F4CADDE1}"/>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55D69F-5315-900E-5F66-F17A529B1C1C}"/>
              </a:ext>
            </a:extLst>
          </p:cNvPr>
          <p:cNvSpPr>
            <a:spLocks noGrp="1"/>
          </p:cNvSpPr>
          <p:nvPr>
            <p:ph type="sldNum" sz="quarter" idx="10"/>
          </p:nvPr>
        </p:nvSpPr>
        <p:spPr/>
        <p:txBody>
          <a:bodyPr/>
          <a:lstStyle/>
          <a:p>
            <a:fld id="{B48EA685-BBF3-48F0-BE60-24DC52515B71}" type="slidenum">
              <a:rPr lang="en-US"/>
              <a:pPr/>
              <a:t>204</a:t>
            </a:fld>
            <a:endParaRPr lang="en-US"/>
          </a:p>
        </p:txBody>
      </p:sp>
      <p:sp>
        <p:nvSpPr>
          <p:cNvPr id="3" name="Slide Number Placeholder 3">
            <a:extLst>
              <a:ext uri="{FF2B5EF4-FFF2-40B4-BE49-F238E27FC236}">
                <a16:creationId xmlns:a16="http://schemas.microsoft.com/office/drawing/2014/main" id="{023A8344-EB61-3D96-5F75-E637881883F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912EDA9-B130-4F5B-81D8-C6DF8E2FF226}" type="slidenum">
              <a:rPr lang="en-US" sz="1600">
                <a:effectLst>
                  <a:outerShdw blurRad="38100" dist="38100" dir="2700000" algn="tl">
                    <a:srgbClr val="000000"/>
                  </a:outerShdw>
                </a:effectLst>
                <a:ea typeface="ＭＳ Ｐゴシック" charset="-128"/>
              </a:rPr>
              <a:pPr eaLnBrk="1" hangingPunct="1"/>
              <a:t>204</a:t>
            </a:fld>
            <a:endParaRPr lang="en-US" sz="1600">
              <a:effectLst>
                <a:outerShdw blurRad="38100" dist="38100" dir="2700000" algn="tl">
                  <a:srgbClr val="000000"/>
                </a:outerShdw>
              </a:effectLst>
              <a:ea typeface="ＭＳ Ｐゴシック" charset="-128"/>
            </a:endParaRPr>
          </a:p>
        </p:txBody>
      </p:sp>
      <p:sp>
        <p:nvSpPr>
          <p:cNvPr id="656386" name="Rectangle 2">
            <a:extLst>
              <a:ext uri="{FF2B5EF4-FFF2-40B4-BE49-F238E27FC236}">
                <a16:creationId xmlns:a16="http://schemas.microsoft.com/office/drawing/2014/main" id="{C0B0CA48-AC26-3697-6134-4FA6FEFD2FD1}"/>
              </a:ext>
            </a:extLst>
          </p:cNvPr>
          <p:cNvSpPr>
            <a:spLocks noGrp="1" noChangeArrowheads="1"/>
          </p:cNvSpPr>
          <p:nvPr>
            <p:ph type="body" idx="4294967295"/>
          </p:nvPr>
        </p:nvSpPr>
        <p:spPr>
          <a:xfrm>
            <a:off x="610865" y="368660"/>
            <a:ext cx="8173603" cy="6264695"/>
          </a:xfrm>
        </p:spPr>
        <p:txBody>
          <a:bodyPr/>
          <a:lstStyle/>
          <a:p>
            <a:r>
              <a:rPr lang="en-GB" sz="2600" i="1" dirty="0"/>
              <a:t>Having once acquired the idea</a:t>
            </a:r>
            <a:r>
              <a:rPr lang="en-GB" sz="2600" dirty="0"/>
              <a:t>, we need not restrict its application only to the manifest sorts of constant conjunctions that naturally generate it.</a:t>
            </a:r>
          </a:p>
          <a:p>
            <a:pPr>
              <a:spcBef>
                <a:spcPts val="1200"/>
              </a:spcBef>
            </a:pPr>
            <a:r>
              <a:rPr lang="en-GB" sz="2600" dirty="0"/>
              <a:t>Hume clearly thinks that we can – and should – go beyond these natural cases by </a:t>
            </a:r>
            <a:r>
              <a:rPr lang="en-GB" sz="2600" i="1" dirty="0"/>
              <a:t>systematising</a:t>
            </a:r>
            <a:r>
              <a:rPr lang="en-GB" sz="2600" dirty="0"/>
              <a:t> our application of the idea.  For he immediately goes on to propose “Rules by which to judge of causes and effects” (</a:t>
            </a:r>
            <a:r>
              <a:rPr lang="en-GB" sz="2600" i="1" dirty="0"/>
              <a:t>T</a:t>
            </a:r>
            <a:r>
              <a:rPr lang="en-GB" sz="2600" dirty="0"/>
              <a:t> 1.3.15), and he has already advocated:</a:t>
            </a:r>
          </a:p>
          <a:p>
            <a:pPr lvl="1">
              <a:spcBef>
                <a:spcPts val="900"/>
              </a:spcBef>
            </a:pPr>
            <a:r>
              <a:rPr lang="en-GB" sz="2400" dirty="0"/>
              <a:t>Searching for hidden causes (</a:t>
            </a:r>
            <a:r>
              <a:rPr lang="en-GB" sz="2400" i="1" dirty="0"/>
              <a:t>T</a:t>
            </a:r>
            <a:r>
              <a:rPr lang="en-GB" sz="2400" dirty="0"/>
              <a:t> 1.3.12.5);</a:t>
            </a:r>
          </a:p>
          <a:p>
            <a:pPr lvl="1">
              <a:spcBef>
                <a:spcPts val="900"/>
              </a:spcBef>
            </a:pPr>
            <a:r>
              <a:rPr lang="en-GB" sz="2400" dirty="0"/>
              <a:t>Working out high-level general rules (</a:t>
            </a:r>
            <a:r>
              <a:rPr lang="en-GB" sz="2400" i="1" dirty="0"/>
              <a:t>T</a:t>
            </a:r>
            <a:r>
              <a:rPr lang="en-GB" sz="2400" dirty="0"/>
              <a:t> 1.3.13.11-12).</a:t>
            </a:r>
          </a:p>
          <a:p>
            <a:pPr>
              <a:spcBef>
                <a:spcPts val="1200"/>
              </a:spcBef>
            </a:pPr>
            <a:r>
              <a:rPr lang="en-GB" sz="2600" dirty="0"/>
              <a:t>Accordingly the two definitions can be seen as </a:t>
            </a:r>
            <a:r>
              <a:rPr lang="en-GB" sz="2600" i="1" dirty="0"/>
              <a:t>complementary</a:t>
            </a:r>
            <a:r>
              <a:rPr lang="en-GB" sz="2600" dirty="0"/>
              <a:t> rather than conflicting.  </a:t>
            </a:r>
            <a:r>
              <a:rPr lang="en-GB" sz="2600" dirty="0">
                <a:solidFill>
                  <a:srgbClr val="FF9999"/>
                </a:solidFill>
              </a:rPr>
              <a:t>The second definition identifies the relevant idea; the first </a:t>
            </a:r>
            <a:r>
              <a:rPr lang="en-GB" sz="2600" i="1" dirty="0">
                <a:solidFill>
                  <a:srgbClr val="FF9999"/>
                </a:solidFill>
              </a:rPr>
              <a:t>summarises</a:t>
            </a:r>
            <a:r>
              <a:rPr lang="en-GB" sz="2600" dirty="0">
                <a:solidFill>
                  <a:srgbClr val="FF9999"/>
                </a:solidFill>
              </a:rPr>
              <a:t> the criteria for applying it.</a:t>
            </a:r>
            <a:endParaRPr lang="en-GB" sz="2600" dirty="0"/>
          </a:p>
        </p:txBody>
      </p:sp>
    </p:spTree>
    <p:extLst>
      <p:ext uri="{BB962C8B-B14F-4D97-AF65-F5344CB8AC3E}">
        <p14:creationId xmlns:p14="http://schemas.microsoft.com/office/powerpoint/2010/main" val="4141311094"/>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44624"/>
            <a:ext cx="8229600" cy="810927"/>
          </a:xfrm>
        </p:spPr>
        <p:txBody>
          <a:bodyPr/>
          <a:lstStyle/>
          <a:p>
            <a:r>
              <a:rPr lang="en-GB"/>
              <a:t>Applying the Definitions</a:t>
            </a:r>
            <a:endParaRPr lang="en-GB" dirty="0"/>
          </a:p>
        </p:txBody>
      </p:sp>
      <p:sp>
        <p:nvSpPr>
          <p:cNvPr id="586755" name="Rectangle 3"/>
          <p:cNvSpPr>
            <a:spLocks noGrp="1" noChangeArrowheads="1"/>
          </p:cNvSpPr>
          <p:nvPr>
            <p:ph type="body" idx="4294967295"/>
          </p:nvPr>
        </p:nvSpPr>
        <p:spPr>
          <a:xfrm>
            <a:off x="359532" y="1052736"/>
            <a:ext cx="8640960" cy="5508910"/>
          </a:xfrm>
        </p:spPr>
        <p:txBody>
          <a:bodyPr/>
          <a:lstStyle/>
          <a:p>
            <a:r>
              <a:rPr lang="en-GB" sz="2700"/>
              <a:t>Hume goes on to draw some important “corollaries” from his definitions, and then his “rules” of </a:t>
            </a:r>
            <a:r>
              <a:rPr lang="en-GB" sz="2700" i="1"/>
              <a:t>T</a:t>
            </a:r>
            <a:r>
              <a:rPr lang="en-GB" sz="2700"/>
              <a:t> 1.3.15.</a:t>
            </a:r>
          </a:p>
          <a:p>
            <a:r>
              <a:rPr lang="en-GB" sz="2700"/>
              <a:t>In later sections, he is </a:t>
            </a:r>
            <a:r>
              <a:rPr lang="en-GB" sz="2700" dirty="0"/>
              <a:t>especially keen to establish causality and necessity in respect of the mind:</a:t>
            </a:r>
          </a:p>
          <a:p>
            <a:pPr lvl="1">
              <a:spcBef>
                <a:spcPts val="1200"/>
              </a:spcBef>
            </a:pPr>
            <a:r>
              <a:rPr lang="en-GB" sz="2500" dirty="0"/>
              <a:t>In principle, matter could be the cause of thought</a:t>
            </a:r>
            <a:br>
              <a:rPr lang="en-GB" sz="2500" dirty="0"/>
            </a:br>
            <a:r>
              <a:rPr lang="en-GB" sz="2500" i="1" dirty="0"/>
              <a:t>(</a:t>
            </a:r>
            <a:r>
              <a:rPr lang="en-GB" sz="2500" i="1"/>
              <a:t>T </a:t>
            </a:r>
            <a:r>
              <a:rPr lang="en-GB" sz="2500"/>
              <a:t>1.4.5.29-32,</a:t>
            </a:r>
            <a:r>
              <a:rPr lang="en-GB" sz="2500" i="1"/>
              <a:t> </a:t>
            </a:r>
            <a:r>
              <a:rPr lang="en-GB" sz="2500" i="1" dirty="0"/>
              <a:t>“Of the Immateriality of the Soul”)</a:t>
            </a:r>
          </a:p>
          <a:p>
            <a:pPr lvl="1">
              <a:spcBef>
                <a:spcPts val="1200"/>
              </a:spcBef>
            </a:pPr>
            <a:r>
              <a:rPr lang="en-GB" sz="2500" dirty="0"/>
              <a:t>The “doctrine of necessity” applies as much to the mental world as to the physical world</a:t>
            </a:r>
            <a:br>
              <a:rPr lang="en-GB" sz="2500" dirty="0"/>
            </a:br>
            <a:r>
              <a:rPr lang="en-GB" sz="2500" i="1" dirty="0"/>
              <a:t>(T</a:t>
            </a:r>
            <a:r>
              <a:rPr lang="en-GB" sz="2500" dirty="0"/>
              <a:t> 2.3.1-2 and </a:t>
            </a:r>
            <a:r>
              <a:rPr lang="en-GB" sz="2500" i="1" dirty="0"/>
              <a:t>E</a:t>
            </a:r>
            <a:r>
              <a:rPr lang="en-GB" sz="2500" dirty="0"/>
              <a:t> 8</a:t>
            </a:r>
            <a:r>
              <a:rPr lang="en-GB" sz="2500" i="1" dirty="0"/>
              <a:t> “Of Liberty and Necessity”)</a:t>
            </a:r>
          </a:p>
          <a:p>
            <a:pPr>
              <a:spcBef>
                <a:spcPts val="1200"/>
              </a:spcBef>
            </a:pPr>
            <a:r>
              <a:rPr lang="en-GB" sz="2700" i="1" dirty="0">
                <a:solidFill>
                  <a:srgbClr val="FF9999"/>
                </a:solidFill>
              </a:rPr>
              <a:t>Both turn on the claim that there is nothing to causal necessity beyond the </a:t>
            </a:r>
            <a:r>
              <a:rPr lang="en-GB" sz="2700" i="1">
                <a:solidFill>
                  <a:srgbClr val="FF9999"/>
                </a:solidFill>
              </a:rPr>
              <a:t>two definitions</a:t>
            </a:r>
            <a:r>
              <a:rPr lang="en-GB" sz="2700"/>
              <a:t> (thus refuting the once-fashionable “New Hume” interpretation).</a:t>
            </a:r>
            <a:endParaRPr lang="en-GB" sz="2700" dirty="0"/>
          </a:p>
        </p:txBody>
      </p:sp>
    </p:spTree>
    <p:extLst>
      <p:ext uri="{BB962C8B-B14F-4D97-AF65-F5344CB8AC3E}">
        <p14:creationId xmlns:p14="http://schemas.microsoft.com/office/powerpoint/2010/main" val="2279319031"/>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3668022618"/>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3A21-BA83-7B51-969B-CFB1C41314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259D1-E2E8-54EE-6A1C-DF23F2842B44}"/>
              </a:ext>
            </a:extLst>
          </p:cNvPr>
          <p:cNvSpPr>
            <a:spLocks noGrp="1"/>
          </p:cNvSpPr>
          <p:nvPr>
            <p:ph idx="1"/>
          </p:nvPr>
        </p:nvSpPr>
        <p:spPr>
          <a:xfrm>
            <a:off x="215516" y="1088740"/>
            <a:ext cx="8712968" cy="5580620"/>
          </a:xfrm>
        </p:spPr>
        <p:txBody>
          <a:bodyPr/>
          <a:lstStyle/>
          <a:p>
            <a:pPr lvl="0"/>
            <a:r>
              <a:rPr lang="en-GB" sz="2600">
                <a:effectLst/>
              </a:rPr>
              <a:t>In his discussions “Of Liberty and Necessity”, in both the </a:t>
            </a:r>
            <a:r>
              <a:rPr lang="en-GB" sz="2600" i="1">
                <a:effectLst/>
              </a:rPr>
              <a:t>Treatise </a:t>
            </a:r>
            <a:r>
              <a:rPr lang="en-GB" sz="2600">
                <a:effectLst/>
              </a:rPr>
              <a:t>and </a:t>
            </a:r>
            <a:r>
              <a:rPr lang="en-GB" sz="2600" i="1">
                <a:effectLst/>
              </a:rPr>
              <a:t>Enquiry</a:t>
            </a:r>
            <a:r>
              <a:rPr lang="en-GB" sz="2600">
                <a:effectLst/>
              </a:rPr>
              <a:t>, Hume gives two definitions of necessity, parallel to the earlier definitions of cause:</a:t>
            </a:r>
          </a:p>
          <a:p>
            <a:pPr lvl="1">
              <a:spcBef>
                <a:spcPts val="1200"/>
              </a:spcBef>
              <a:buFont typeface="Arial" panose="020B0604020202020204" pitchFamily="34" charset="0"/>
              <a:buChar char=" "/>
            </a:pPr>
            <a:r>
              <a:rPr lang="en-GB" sz="2400">
                <a:effectLst/>
              </a:rPr>
              <a:t>“Necessity </a:t>
            </a:r>
            <a:r>
              <a:rPr lang="en-GB" sz="2400" dirty="0">
                <a:effectLst/>
              </a:rPr>
              <a:t>may be defined two ways, conformably to the two definitions of </a:t>
            </a:r>
            <a:r>
              <a:rPr lang="en-GB" sz="2400" i="1" dirty="0">
                <a:effectLst/>
              </a:rPr>
              <a:t>cause</a:t>
            </a:r>
            <a:r>
              <a:rPr lang="en-GB" sz="2400" dirty="0">
                <a:effectLst/>
              </a:rPr>
              <a:t>, of which it makes an essential part.  It consists either in the constant conjunction of like objects, or in the inference of the understanding from one object to another.”  (</a:t>
            </a:r>
            <a:r>
              <a:rPr lang="en-GB" sz="2400" i="1" dirty="0">
                <a:effectLst/>
              </a:rPr>
              <a:t>E</a:t>
            </a:r>
            <a:r>
              <a:rPr lang="en-GB" sz="2400" dirty="0">
                <a:effectLst/>
              </a:rPr>
              <a:t> 8.27; </a:t>
            </a:r>
            <a:r>
              <a:rPr lang="en-GB" sz="2400" i="1" dirty="0">
                <a:effectLst/>
              </a:rPr>
              <a:t>T</a:t>
            </a:r>
            <a:r>
              <a:rPr lang="en-GB" sz="2400" dirty="0">
                <a:effectLst/>
              </a:rPr>
              <a:t> 2.3.2.4 is very similar)</a:t>
            </a:r>
          </a:p>
          <a:p>
            <a:pPr>
              <a:spcBef>
                <a:spcPts val="1800"/>
              </a:spcBef>
            </a:pPr>
            <a:r>
              <a:rPr lang="en-GB" sz="2600">
                <a:effectLst/>
              </a:rPr>
              <a:t>In Hume’s </a:t>
            </a:r>
            <a:r>
              <a:rPr lang="en-GB" sz="2600" dirty="0">
                <a:effectLst/>
              </a:rPr>
              <a:t>index to </a:t>
            </a:r>
            <a:r>
              <a:rPr lang="en-GB" sz="2600" i="1" dirty="0">
                <a:effectLst/>
              </a:rPr>
              <a:t>Essays and Treatises on </a:t>
            </a:r>
            <a:r>
              <a:rPr lang="en-GB" sz="2600" i="1">
                <a:effectLst/>
              </a:rPr>
              <a:t>Several Subjects</a:t>
            </a:r>
            <a:r>
              <a:rPr lang="en-GB" sz="2600">
                <a:effectLst/>
              </a:rPr>
              <a:t> (which includes the two </a:t>
            </a:r>
            <a:r>
              <a:rPr lang="en-GB" sz="2600" i="1">
                <a:effectLst/>
              </a:rPr>
              <a:t>Enquiries</a:t>
            </a:r>
            <a:r>
              <a:rPr lang="en-GB" sz="2600">
                <a:effectLst/>
              </a:rPr>
              <a:t>) </a:t>
            </a:r>
            <a:r>
              <a:rPr lang="en-GB" sz="2600" dirty="0">
                <a:effectLst/>
              </a:rPr>
              <a:t>“</a:t>
            </a:r>
            <a:r>
              <a:rPr lang="en-GB" sz="2600" cap="small" dirty="0">
                <a:effectLst/>
              </a:rPr>
              <a:t>Cause</a:t>
            </a:r>
            <a:r>
              <a:rPr lang="en-GB" sz="2600" dirty="0">
                <a:effectLst/>
              </a:rPr>
              <a:t> and </a:t>
            </a:r>
            <a:r>
              <a:rPr lang="en-GB" sz="2600" cap="small" dirty="0">
                <a:effectLst/>
              </a:rPr>
              <a:t>Effect</a:t>
            </a:r>
            <a:r>
              <a:rPr lang="en-GB" sz="2600" dirty="0">
                <a:effectLst/>
              </a:rPr>
              <a:t> ... Its Definition” refers to </a:t>
            </a:r>
            <a:r>
              <a:rPr lang="en-GB" sz="2600" i="1" dirty="0">
                <a:effectLst/>
              </a:rPr>
              <a:t>E</a:t>
            </a:r>
            <a:r>
              <a:rPr lang="en-GB" sz="2600" dirty="0">
                <a:effectLst/>
              </a:rPr>
              <a:t> 7.29 and 8.25 n. 19; “</a:t>
            </a:r>
            <a:r>
              <a:rPr lang="en-GB" sz="2600" cap="small" dirty="0">
                <a:effectLst/>
              </a:rPr>
              <a:t>Necessity</a:t>
            </a:r>
            <a:r>
              <a:rPr lang="en-GB" sz="2600" dirty="0">
                <a:effectLst/>
              </a:rPr>
              <a:t>, its definition” refers to </a:t>
            </a:r>
            <a:r>
              <a:rPr lang="en-GB" sz="2600" i="1" dirty="0">
                <a:effectLst/>
              </a:rPr>
              <a:t>E</a:t>
            </a:r>
            <a:r>
              <a:rPr lang="en-GB" sz="2600" dirty="0">
                <a:effectLst/>
              </a:rPr>
              <a:t> 8.5 and </a:t>
            </a:r>
            <a:r>
              <a:rPr lang="en-GB" sz="2600">
                <a:effectLst/>
              </a:rPr>
              <a:t>8.27.</a:t>
            </a:r>
          </a:p>
          <a:p>
            <a:pPr lvl="1">
              <a:spcBef>
                <a:spcPts val="600"/>
              </a:spcBef>
            </a:pPr>
            <a:r>
              <a:rPr lang="en-GB" sz="2200">
                <a:effectLst/>
              </a:rPr>
              <a:t>So he clearly takes both pairs of definitions to be significant.</a:t>
            </a:r>
            <a:endParaRPr lang="en-GB" sz="2200" dirty="0"/>
          </a:p>
        </p:txBody>
      </p:sp>
      <p:sp>
        <p:nvSpPr>
          <p:cNvPr id="4" name="Slide Number Placeholder 3">
            <a:extLst>
              <a:ext uri="{FF2B5EF4-FFF2-40B4-BE49-F238E27FC236}">
                <a16:creationId xmlns:a16="http://schemas.microsoft.com/office/drawing/2014/main" id="{FAD7ACF8-99AA-C963-4BA1-B9EC500B48F4}"/>
              </a:ext>
            </a:extLst>
          </p:cNvPr>
          <p:cNvSpPr>
            <a:spLocks noGrp="1"/>
          </p:cNvSpPr>
          <p:nvPr>
            <p:ph type="sldNum" sz="quarter" idx="10"/>
          </p:nvPr>
        </p:nvSpPr>
        <p:spPr/>
        <p:txBody>
          <a:bodyPr/>
          <a:lstStyle/>
          <a:p>
            <a:fld id="{A10A50DE-8775-498A-B5F5-974B635EB245}" type="slidenum">
              <a:rPr lang="en-US" smtClean="0"/>
              <a:pPr/>
              <a:t>207</a:t>
            </a:fld>
            <a:endParaRPr lang="en-US"/>
          </a:p>
        </p:txBody>
      </p:sp>
      <p:sp>
        <p:nvSpPr>
          <p:cNvPr id="5" name="Title 1">
            <a:extLst>
              <a:ext uri="{FF2B5EF4-FFF2-40B4-BE49-F238E27FC236}">
                <a16:creationId xmlns:a16="http://schemas.microsoft.com/office/drawing/2014/main" id="{32CA6499-7C79-D1D9-7BD5-A7432378B13D}"/>
              </a:ext>
            </a:extLst>
          </p:cNvPr>
          <p:cNvSpPr>
            <a:spLocks noGrp="1"/>
          </p:cNvSpPr>
          <p:nvPr>
            <p:ph type="title"/>
          </p:nvPr>
        </p:nvSpPr>
        <p:spPr>
          <a:xfrm>
            <a:off x="179512" y="116632"/>
            <a:ext cx="8784976" cy="648072"/>
          </a:xfrm>
        </p:spPr>
        <p:txBody>
          <a:bodyPr/>
          <a:lstStyle/>
          <a:p>
            <a:r>
              <a:rPr lang="en-GB"/>
              <a:t>The Two Definitions </a:t>
            </a:r>
            <a:r>
              <a:rPr lang="en-GB" dirty="0"/>
              <a:t>of Necessity</a:t>
            </a:r>
          </a:p>
        </p:txBody>
      </p:sp>
    </p:spTree>
    <p:extLst>
      <p:ext uri="{BB962C8B-B14F-4D97-AF65-F5344CB8AC3E}">
        <p14:creationId xmlns:p14="http://schemas.microsoft.com/office/powerpoint/2010/main" val="2003400077"/>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32948" cy="5436604"/>
          </a:xfrm>
        </p:spPr>
        <p:txBody>
          <a:bodyPr/>
          <a:lstStyle/>
          <a:p>
            <a:r>
              <a:rPr lang="en-GB" sz="2700"/>
              <a:t>Hume’s first definition of cause and his first definition of necessity define both of these in terms of constant conjunction – an </a:t>
            </a:r>
            <a:r>
              <a:rPr lang="en-GB" sz="2700" i="1">
                <a:solidFill>
                  <a:srgbClr val="FF7C80"/>
                </a:solidFill>
              </a:rPr>
              <a:t>objective</a:t>
            </a:r>
            <a:r>
              <a:rPr lang="en-GB" sz="2700"/>
              <a:t> matter which is not merely “in the mind”.  But what about all those famous subjectivist passages from </a:t>
            </a:r>
            <a:r>
              <a:rPr lang="en-GB" sz="2700" i="1"/>
              <a:t>T</a:t>
            </a:r>
            <a:r>
              <a:rPr lang="en-GB" sz="2700"/>
              <a:t> 1.3.14.19-28?</a:t>
            </a:r>
          </a:p>
          <a:p>
            <a:pPr>
              <a:spcBef>
                <a:spcPts val="1800"/>
              </a:spcBef>
            </a:pPr>
            <a:r>
              <a:rPr lang="en-GB" sz="2700"/>
              <a:t>Hume seems to have decided (correctly) that they were a serious mistake!  For </a:t>
            </a:r>
            <a:r>
              <a:rPr lang="en-GB" sz="2700" dirty="0"/>
              <a:t>the </a:t>
            </a:r>
            <a:r>
              <a:rPr lang="en-GB" sz="2700" i="1"/>
              <a:t>Enquiry</a:t>
            </a:r>
            <a:r>
              <a:rPr lang="en-GB" sz="2700"/>
              <a:t> contains only two passages seeming to suggest that causal </a:t>
            </a:r>
            <a:r>
              <a:rPr lang="en-GB" sz="2700" dirty="0"/>
              <a:t>necessity </a:t>
            </a:r>
            <a:r>
              <a:rPr lang="en-GB" sz="2700"/>
              <a:t>is subjective, and neither really does so.</a:t>
            </a:r>
          </a:p>
          <a:p>
            <a:pPr lvl="1">
              <a:spcBef>
                <a:spcPts val="1200"/>
              </a:spcBef>
            </a:pPr>
            <a:r>
              <a:rPr lang="en-GB" sz="2300"/>
              <a:t>These are shown on the next two slides, with the appar-ently subjectivist parts highlighted.  The underlined parts clarify that the subjectivism is </a:t>
            </a:r>
            <a:r>
              <a:rPr lang="en-GB" sz="2300" i="1"/>
              <a:t>merely</a:t>
            </a:r>
            <a:r>
              <a:rPr lang="en-GB" sz="2300"/>
              <a:t> apparent. </a:t>
            </a:r>
            <a:endParaRPr lang="en-GB" sz="23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208</a:t>
            </a:fld>
            <a:endParaRPr lang="en-US" dirty="0"/>
          </a:p>
        </p:txBody>
      </p:sp>
      <p:sp>
        <p:nvSpPr>
          <p:cNvPr id="5" name="Title 1"/>
          <p:cNvSpPr>
            <a:spLocks noGrp="1"/>
          </p:cNvSpPr>
          <p:nvPr>
            <p:ph type="title"/>
          </p:nvPr>
        </p:nvSpPr>
        <p:spPr>
          <a:xfrm>
            <a:off x="143508" y="241809"/>
            <a:ext cx="8881620" cy="630907"/>
          </a:xfrm>
        </p:spPr>
        <p:txBody>
          <a:bodyPr/>
          <a:lstStyle/>
          <a:p>
            <a:r>
              <a:rPr lang="en-GB" sz="4000"/>
              <a:t>Where is the Notorious Subjectivism?</a:t>
            </a:r>
            <a:endParaRPr lang="en-GB" sz="4000" dirty="0"/>
          </a:p>
        </p:txBody>
      </p:sp>
    </p:spTree>
    <p:extLst>
      <p:ext uri="{BB962C8B-B14F-4D97-AF65-F5344CB8AC3E}">
        <p14:creationId xmlns:p14="http://schemas.microsoft.com/office/powerpoint/2010/main" val="228477863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a:t>
            </a:r>
            <a:r>
              <a:rPr lang="en-US" sz="2200" dirty="0">
                <a:solidFill>
                  <a:srgbClr val="FF7C80"/>
                </a:solidFill>
                <a:effectLst/>
              </a:rPr>
              <a:t>The necessity of any action, whether of matter or of mind, is not, properly speaking, a quality in the agent, but in any thinking or intelligent being, </a:t>
            </a:r>
            <a:r>
              <a:rPr lang="en-US" sz="2200" u="sng" dirty="0">
                <a:solidFill>
                  <a:srgbClr val="FF7C80"/>
                </a:solidFill>
                <a:effectLst/>
              </a:rPr>
              <a:t>who may</a:t>
            </a:r>
            <a:r>
              <a:rPr lang="en-US" sz="2200" dirty="0">
                <a:solidFill>
                  <a:srgbClr val="FF7C80"/>
                </a:solidFill>
                <a:effectLst/>
              </a:rPr>
              <a:t> consider the action; and it consists chiefly in the determination of his thoughts to infer the existence of that action from some preceding objects; </a:t>
            </a:r>
            <a:r>
              <a:rPr lang="en-US" sz="2200" dirty="0">
                <a:effectLst/>
              </a:rPr>
              <a:t>…  however we may imagine we feel a liberty within ourselves, </a:t>
            </a:r>
            <a:r>
              <a:rPr lang="en-US" sz="2200" u="sng" dirty="0">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209</a:t>
            </a:fld>
            <a:endParaRPr lang="en-US"/>
          </a:p>
        </p:txBody>
      </p:sp>
    </p:spTree>
    <p:extLst>
      <p:ext uri="{BB962C8B-B14F-4D97-AF65-F5344CB8AC3E}">
        <p14:creationId xmlns:p14="http://schemas.microsoft.com/office/powerpoint/2010/main" val="403586739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a:t>
            </a:r>
            <a:r>
              <a:rPr lang="en-GB" sz="2000" dirty="0">
                <a:solidFill>
                  <a:srgbClr val="FF7C80"/>
                </a:solidFill>
              </a:rPr>
              <a:t>When we say, therefore, that one object is connected with another, we mean only, that they have acquired a connexion in our thought, and give rise to this inference,</a:t>
            </a:r>
            <a:r>
              <a:rPr lang="en-GB" sz="2000" dirty="0">
                <a:solidFill>
                  <a:srgbClr val="92D050"/>
                </a:solidFill>
              </a:rPr>
              <a:t> ...</a:t>
            </a:r>
            <a:r>
              <a:rPr lang="en-GB" sz="2000" dirty="0"/>
              <a:t>”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u="sng" dirty="0"/>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u="sng" dirty="0"/>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u="sng" dirty="0"/>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210</a:t>
            </a:fld>
            <a:endParaRPr lang="en-US"/>
          </a:p>
        </p:txBody>
      </p:sp>
    </p:spTree>
    <p:extLst>
      <p:ext uri="{BB962C8B-B14F-4D97-AF65-F5344CB8AC3E}">
        <p14:creationId xmlns:p14="http://schemas.microsoft.com/office/powerpoint/2010/main" val="1847054390"/>
      </p:ext>
    </p:extLst>
  </p:cSld>
  <p:clrMapOvr>
    <a:masterClrMapping/>
  </p:clrMapOvr>
  <p:transition spd="med">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6</a:t>
            </a:r>
            <a:r>
              <a:rPr lang="en-GB" sz="3000" i="1">
                <a:solidFill>
                  <a:srgbClr val="FF9999"/>
                </a:solidFill>
                <a:effectLst>
                  <a:outerShdw blurRad="38100" dist="38100" dir="2700000" algn="tl">
                    <a:srgbClr val="000000"/>
                  </a:outerShdw>
                </a:effectLst>
              </a:rPr>
              <a:t>. From Book 1 Part 3</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to Part 4: “Sceptical</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Systems of Philosophy”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873874803"/>
      </p:ext>
    </p:extLst>
  </p:cSld>
  <p:clrMapOvr>
    <a:masterClrMapping/>
  </p:clrMapOvr>
  <p:transition spd="med">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192E7B-86B2-4036-A92F-86C49A118DAF}" type="slidenum">
              <a:rPr lang="en-US" altLang="en-US"/>
              <a:pPr/>
              <a:t>212</a:t>
            </a:fld>
            <a:endParaRPr lang="en-US" altLang="en-US"/>
          </a:p>
        </p:txBody>
      </p:sp>
      <p:sp>
        <p:nvSpPr>
          <p:cNvPr id="899074" name="Rectangle 2"/>
          <p:cNvSpPr>
            <a:spLocks noGrp="1" noChangeArrowheads="1"/>
          </p:cNvSpPr>
          <p:nvPr>
            <p:ph type="title"/>
          </p:nvPr>
        </p:nvSpPr>
        <p:spPr>
          <a:xfrm>
            <a:off x="457200" y="116632"/>
            <a:ext cx="8229600" cy="702915"/>
          </a:xfrm>
        </p:spPr>
        <p:txBody>
          <a:bodyPr/>
          <a:lstStyle/>
          <a:p>
            <a:r>
              <a:rPr lang="en-GB" altLang="en-US" sz="4000" dirty="0"/>
              <a:t>From Last Time …</a:t>
            </a:r>
          </a:p>
        </p:txBody>
      </p:sp>
      <p:sp>
        <p:nvSpPr>
          <p:cNvPr id="6" name="Rectangle 3"/>
          <p:cNvSpPr txBox="1">
            <a:spLocks noChangeArrowheads="1"/>
          </p:cNvSpPr>
          <p:nvPr/>
        </p:nvSpPr>
        <p:spPr bwMode="auto">
          <a:xfrm>
            <a:off x="457200" y="1088740"/>
            <a:ext cx="8435281" cy="54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We studied </a:t>
            </a:r>
            <a:r>
              <a:rPr kumimoji="0" lang="en-GB" sz="27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7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1.3.14, the culmination of</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Hume’s </a:t>
            </a:r>
            <a:r>
              <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search for the source of the idea of causal necessity, which largely </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structures Book 1 Part 3.</a:t>
            </a: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dirty="0">
                <a:effectLst>
                  <a:outerShdw blurRad="38100" dist="38100" dir="2700000" algn="tl">
                    <a:srgbClr val="000000"/>
                  </a:outerShdw>
                </a:effectLst>
                <a:latin typeface="+mn-lt"/>
              </a:rPr>
              <a:t>We noted </a:t>
            </a:r>
            <a:r>
              <a:rPr lang="en-GB" sz="2700" kern="0">
                <a:effectLst>
                  <a:outerShdw blurRad="38100" dist="38100" dir="2700000" algn="tl">
                    <a:srgbClr val="000000"/>
                  </a:outerShdw>
                </a:effectLst>
                <a:latin typeface="+mn-lt"/>
              </a:rPr>
              <a:t>some interpretative complications, which can be largely resolved by reference to Hume’s later presentation of the same topic in </a:t>
            </a:r>
            <a:r>
              <a:rPr lang="en-GB" sz="2700" i="1" kern="0">
                <a:effectLst>
                  <a:outerShdw blurRad="38100" dist="38100" dir="2700000" algn="tl">
                    <a:srgbClr val="000000"/>
                  </a:outerShdw>
                </a:effectLst>
                <a:latin typeface="+mn-lt"/>
              </a:rPr>
              <a:t>Enquiry</a:t>
            </a:r>
            <a:r>
              <a:rPr lang="en-GB" sz="2700" kern="0">
                <a:effectLst>
                  <a:outerShdw blurRad="38100" dist="38100" dir="2700000" algn="tl">
                    <a:srgbClr val="000000"/>
                  </a:outerShdw>
                </a:effectLst>
                <a:latin typeface="+mn-lt"/>
              </a:rPr>
              <a:t> 7, also titled “Of the Idea of Necessary Connexion”.</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a:effectLst>
                  <a:outerShdw blurRad="38100" dist="38100" dir="2700000" algn="tl">
                    <a:srgbClr val="000000"/>
                  </a:outerShdw>
                </a:effectLst>
                <a:latin typeface="+mn-lt"/>
              </a:rPr>
              <a:t>Despite some misleading passages, Hume </a:t>
            </a:r>
            <a:r>
              <a:rPr lang="en-GB" sz="2700" kern="0" dirty="0">
                <a:effectLst>
                  <a:outerShdw blurRad="38100" dist="38100" dir="2700000" algn="tl">
                    <a:srgbClr val="000000"/>
                  </a:outerShdw>
                </a:effectLst>
                <a:latin typeface="+mn-lt"/>
              </a:rPr>
              <a:t>seems clearly to be a believer </a:t>
            </a:r>
            <a:r>
              <a:rPr lang="en-GB" sz="2700" kern="0">
                <a:effectLst>
                  <a:outerShdw blurRad="38100" dist="38100" dir="2700000" algn="tl">
                    <a:srgbClr val="000000"/>
                  </a:outerShdw>
                </a:effectLst>
                <a:latin typeface="+mn-lt"/>
              </a:rPr>
              <a:t>in </a:t>
            </a:r>
            <a:r>
              <a:rPr lang="en-GB" sz="2700" i="1" kern="0">
                <a:effectLst>
                  <a:outerShdw blurRad="38100" dist="38100" dir="2700000" algn="tl">
                    <a:srgbClr val="000000"/>
                  </a:outerShdw>
                </a:effectLst>
                <a:latin typeface="+mn-lt"/>
              </a:rPr>
              <a:t>objective</a:t>
            </a:r>
            <a:r>
              <a:rPr lang="en-GB" sz="2700" kern="0">
                <a:effectLst>
                  <a:outerShdw blurRad="38100" dist="38100" dir="2700000" algn="tl">
                    <a:srgbClr val="000000"/>
                  </a:outerShdw>
                </a:effectLst>
                <a:latin typeface="+mn-lt"/>
              </a:rPr>
              <a:t> causal necessity (understood in terms of regularity).  He </a:t>
            </a:r>
            <a:r>
              <a:rPr lang="en-GB" sz="2700" kern="0" dirty="0">
                <a:effectLst>
                  <a:outerShdw blurRad="38100" dist="38100" dir="2700000" algn="tl">
                    <a:srgbClr val="000000"/>
                  </a:outerShdw>
                </a:effectLst>
                <a:latin typeface="+mn-lt"/>
              </a:rPr>
              <a:t>identifies what he takes to be a </a:t>
            </a:r>
            <a:r>
              <a:rPr lang="en-GB" sz="2700" i="1" kern="0" dirty="0">
                <a:effectLst>
                  <a:outerShdw blurRad="38100" dist="38100" dir="2700000" algn="tl">
                    <a:srgbClr val="000000"/>
                  </a:outerShdw>
                </a:effectLst>
                <a:latin typeface="+mn-lt"/>
              </a:rPr>
              <a:t>legitimate</a:t>
            </a:r>
            <a:r>
              <a:rPr lang="en-GB" sz="2700" kern="0" dirty="0">
                <a:effectLst>
                  <a:outerShdw blurRad="38100" dist="38100" dir="2700000" algn="tl">
                    <a:srgbClr val="000000"/>
                  </a:outerShdw>
                </a:effectLst>
                <a:latin typeface="+mn-lt"/>
              </a:rPr>
              <a:t> impression for the crucial idea, and advocates </a:t>
            </a:r>
            <a:r>
              <a:rPr lang="en-GB" sz="2700" kern="0">
                <a:effectLst>
                  <a:outerShdw blurRad="38100" dist="38100" dir="2700000" algn="tl">
                    <a:srgbClr val="000000"/>
                  </a:outerShdw>
                </a:effectLst>
                <a:latin typeface="+mn-lt"/>
              </a:rPr>
              <a:t>causal investigation …</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4294664119"/>
      </p:ext>
    </p:extLst>
  </p:cSld>
  <p:clrMapOvr>
    <a:masterClrMapping/>
  </p:clrMapOvr>
  <p:transition spd="med">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744D10B-E7D6-4D69-AA1F-794C20F110D7}" type="slidenum">
              <a:rPr lang="en-US"/>
              <a:pPr/>
              <a:t>213</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dirty="0"/>
              <a:t>6(a)</a:t>
            </a:r>
            <a:br>
              <a:rPr lang="en-GB" sz="4800" dirty="0"/>
            </a:br>
            <a:br>
              <a:rPr lang="en-GB" sz="4800"/>
            </a:br>
            <a:r>
              <a:rPr lang="en-GB" sz="4800"/>
              <a:t>Causal Rules, to Liberty and Necessity</a:t>
            </a:r>
            <a:endParaRPr lang="en-US" sz="4800" dirty="0"/>
          </a:p>
        </p:txBody>
      </p:sp>
      <p:pic>
        <p:nvPicPr>
          <p:cNvPr id="106189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250091555"/>
      </p:ext>
    </p:extLst>
  </p:cSld>
  <p:clrMapOvr>
    <a:masterClrMapping/>
  </p:clrMapOvr>
  <p:transition spd="med">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CA555D7-F766-471D-A2EB-D494A17B3FC1}" type="slidenum">
              <a:rPr lang="en-US"/>
              <a:pPr/>
              <a:t>214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6E300B7-0154-44FB-B594-C2F32620B484}" type="slidenum">
              <a:rPr lang="en-US" sz="1600">
                <a:effectLst>
                  <a:outerShdw blurRad="38100" dist="38100" dir="2700000" algn="tl">
                    <a:srgbClr val="000000"/>
                  </a:outerShdw>
                </a:effectLst>
                <a:ea typeface="ＭＳ Ｐゴシック" charset="-128"/>
              </a:rPr>
              <a:pPr eaLnBrk="1" hangingPunct="1"/>
              <a:t>214</a:t>
            </a:fld>
            <a:endParaRPr lang="en-US" sz="1600">
              <a:effectLst>
                <a:outerShdw blurRad="38100" dist="38100" dir="2700000" algn="tl">
                  <a:srgbClr val="000000"/>
                </a:outerShdw>
              </a:effectLst>
              <a:ea typeface="ＭＳ Ｐゴシック" charset="-128"/>
            </a:endParaRPr>
          </a:p>
        </p:txBody>
      </p:sp>
      <p:sp>
        <p:nvSpPr>
          <p:cNvPr id="619522" name="Rectangle 2"/>
          <p:cNvSpPr>
            <a:spLocks noGrp="1" noChangeArrowheads="1"/>
          </p:cNvSpPr>
          <p:nvPr>
            <p:ph type="title" idx="4294967295"/>
          </p:nvPr>
        </p:nvSpPr>
        <p:spPr>
          <a:xfrm>
            <a:off x="457200" y="116632"/>
            <a:ext cx="8229600" cy="774923"/>
          </a:xfrm>
        </p:spPr>
        <p:txBody>
          <a:bodyPr/>
          <a:lstStyle/>
          <a:p>
            <a:r>
              <a:rPr lang="en-GB" sz="4000" dirty="0"/>
              <a:t>The Rules of </a:t>
            </a:r>
            <a:r>
              <a:rPr lang="en-GB" sz="4000" i="1" dirty="0"/>
              <a:t>Treatise</a:t>
            </a:r>
            <a:r>
              <a:rPr lang="en-GB" sz="4000" dirty="0"/>
              <a:t> 1.3.15</a:t>
            </a:r>
          </a:p>
        </p:txBody>
      </p:sp>
      <p:sp>
        <p:nvSpPr>
          <p:cNvPr id="619523" name="Rectangle 3"/>
          <p:cNvSpPr>
            <a:spLocks noGrp="1" noChangeArrowheads="1"/>
          </p:cNvSpPr>
          <p:nvPr>
            <p:ph type="body" idx="4294967295"/>
          </p:nvPr>
        </p:nvSpPr>
        <p:spPr>
          <a:xfrm>
            <a:off x="359532" y="1088740"/>
            <a:ext cx="8327268" cy="5436604"/>
          </a:xfrm>
        </p:spPr>
        <p:txBody>
          <a:bodyPr/>
          <a:lstStyle/>
          <a:p>
            <a:pPr>
              <a:spcBef>
                <a:spcPts val="1200"/>
              </a:spcBef>
            </a:pPr>
            <a:r>
              <a:rPr lang="en-GB" sz="2800"/>
              <a:t>Following </a:t>
            </a:r>
            <a:r>
              <a:rPr lang="en-GB" sz="2800" dirty="0"/>
              <a:t>the </a:t>
            </a:r>
            <a:r>
              <a:rPr lang="en-GB" sz="2800"/>
              <a:t>two definitions of cause and their corollaries (at the end of </a:t>
            </a:r>
            <a:r>
              <a:rPr lang="en-GB" sz="2800" i="1"/>
              <a:t>Treatise</a:t>
            </a:r>
            <a:r>
              <a:rPr lang="en-GB" sz="2800"/>
              <a:t> 1.3.14), Hume in the next section gives his (clearly objectivist) “Rules by which to judge of causes and effects”:</a:t>
            </a:r>
            <a:endParaRPr lang="en-GB" sz="2800" dirty="0"/>
          </a:p>
          <a:p>
            <a:pPr lvl="1">
              <a:spcBef>
                <a:spcPts val="1800"/>
              </a:spcBef>
            </a:pPr>
            <a:r>
              <a:rPr lang="en-GB" sz="2300" dirty="0"/>
              <a:t>“Since therefore ’tis possible for all objects to become causes or effects to each other, it may be proper to fix some general rules, </a:t>
            </a:r>
            <a:r>
              <a:rPr lang="en-GB" sz="2300" i="1" dirty="0">
                <a:solidFill>
                  <a:srgbClr val="FF9999"/>
                </a:solidFill>
              </a:rPr>
              <a:t>by which we may know when they really are so</a:t>
            </a:r>
            <a:r>
              <a:rPr lang="en-GB" sz="2300" dirty="0"/>
              <a:t>.”  (</a:t>
            </a:r>
            <a:r>
              <a:rPr lang="en-GB" sz="2300" i="1"/>
              <a:t>T</a:t>
            </a:r>
            <a:r>
              <a:rPr lang="en-GB" sz="2300"/>
              <a:t> 1.3.15.1, emphasis added)</a:t>
            </a:r>
            <a:endParaRPr lang="en-GB" sz="2300" dirty="0"/>
          </a:p>
          <a:p>
            <a:pPr lvl="1">
              <a:spcBef>
                <a:spcPts val="1800"/>
              </a:spcBef>
            </a:pPr>
            <a:r>
              <a:rPr lang="en-GB" sz="2300" dirty="0"/>
              <a:t>“[Phenomena] in nature [are] compounded and </a:t>
            </a:r>
            <a:r>
              <a:rPr lang="en-GB" sz="2300" dirty="0" err="1"/>
              <a:t>modify’d</a:t>
            </a:r>
            <a:r>
              <a:rPr lang="en-GB" sz="2300" dirty="0"/>
              <a:t> by so many different circumstances, that … we must carefully separate whatever is superfluous, and enquire by new experiments, if every particular circumstance of the first experiment was essential to it”.  (</a:t>
            </a:r>
            <a:r>
              <a:rPr lang="en-GB" sz="2300" i="1" dirty="0"/>
              <a:t>T</a:t>
            </a:r>
            <a:r>
              <a:rPr lang="en-GB" sz="2300" dirty="0"/>
              <a:t> 1.3.15.11)</a:t>
            </a:r>
            <a:r>
              <a:rPr lang="en-US" sz="2300" dirty="0"/>
              <a:t> </a:t>
            </a:r>
            <a:endParaRPr lang="en-GB" sz="2300" dirty="0"/>
          </a:p>
        </p:txBody>
      </p:sp>
    </p:spTree>
    <p:extLst>
      <p:ext uri="{BB962C8B-B14F-4D97-AF65-F5344CB8AC3E}">
        <p14:creationId xmlns:p14="http://schemas.microsoft.com/office/powerpoint/2010/main" val="2280454590"/>
      </p:ext>
    </p:extLst>
  </p:cSld>
  <p:clrMapOvr>
    <a:masterClrMapping/>
  </p:clrMapOvr>
  <p:transition spd="med">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 y="272095"/>
            <a:ext cx="8327268" cy="6541281"/>
          </a:xfrm>
        </p:spPr>
        <p:txBody>
          <a:bodyPr/>
          <a:lstStyle/>
          <a:p>
            <a:pPr marL="0" indent="0">
              <a:buNone/>
            </a:pPr>
            <a:r>
              <a:rPr lang="en-US" sz="2200" dirty="0"/>
              <a:t>“1. The cause and effect must be </a:t>
            </a:r>
            <a:r>
              <a:rPr lang="en-US" sz="2200" dirty="0">
                <a:solidFill>
                  <a:srgbClr val="FF9999"/>
                </a:solidFill>
              </a:rPr>
              <a:t>contiguous</a:t>
            </a:r>
            <a:r>
              <a:rPr lang="en-US" sz="2200" dirty="0"/>
              <a:t> in space and time.</a:t>
            </a:r>
          </a:p>
          <a:p>
            <a:pPr marL="0" indent="0">
              <a:spcBef>
                <a:spcPts val="600"/>
              </a:spcBef>
              <a:buNone/>
            </a:pPr>
            <a:r>
              <a:rPr lang="en-US" sz="2200" dirty="0"/>
              <a:t>2. The cause must be </a:t>
            </a:r>
            <a:r>
              <a:rPr lang="en-US" sz="2200" dirty="0">
                <a:solidFill>
                  <a:srgbClr val="FF9999"/>
                </a:solidFill>
              </a:rPr>
              <a:t>prior</a:t>
            </a:r>
            <a:r>
              <a:rPr lang="en-US" sz="2200" dirty="0"/>
              <a:t> to the effect.</a:t>
            </a:r>
          </a:p>
          <a:p>
            <a:pPr marL="0" indent="0">
              <a:spcBef>
                <a:spcPts val="600"/>
              </a:spcBef>
              <a:buNone/>
            </a:pPr>
            <a:r>
              <a:rPr lang="en-US" sz="2200" dirty="0"/>
              <a:t>3. </a:t>
            </a:r>
            <a:r>
              <a:rPr lang="en-US" sz="2200" dirty="0">
                <a:solidFill>
                  <a:srgbClr val="FF9999"/>
                </a:solidFill>
              </a:rPr>
              <a:t>There must be a constant union betwixt the cause and effect.  </a:t>
            </a:r>
            <a:r>
              <a:rPr lang="en-US" sz="2200" dirty="0" err="1">
                <a:solidFill>
                  <a:srgbClr val="FF9999"/>
                </a:solidFill>
              </a:rPr>
              <a:t>’Tis</a:t>
            </a:r>
            <a:r>
              <a:rPr lang="en-US" sz="2200" dirty="0">
                <a:solidFill>
                  <a:srgbClr val="FF9999"/>
                </a:solidFill>
              </a:rPr>
              <a:t> chiefly this quality, that constitutes the relation</a:t>
            </a:r>
            <a:r>
              <a:rPr lang="en-US" sz="2200" dirty="0"/>
              <a:t>.</a:t>
            </a:r>
          </a:p>
          <a:p>
            <a:pPr marL="0" indent="0">
              <a:spcBef>
                <a:spcPts val="600"/>
              </a:spcBef>
              <a:buNone/>
            </a:pPr>
            <a:r>
              <a:rPr lang="en-US" sz="2200" dirty="0"/>
              <a:t>4. The same cause always produces the same effect, and the same effect never arises but from the same cause.  ...</a:t>
            </a:r>
          </a:p>
          <a:p>
            <a:pPr marL="0" indent="0">
              <a:spcBef>
                <a:spcPts val="600"/>
              </a:spcBef>
              <a:buNone/>
            </a:pPr>
            <a:r>
              <a:rPr lang="en-US" sz="2200" dirty="0"/>
              <a:t>5. ... where several different objects produce the same effect, it must be by means of some quality, … common amongst them ...</a:t>
            </a:r>
          </a:p>
          <a:p>
            <a:pPr marL="0" indent="0">
              <a:spcBef>
                <a:spcPts val="600"/>
              </a:spcBef>
              <a:buNone/>
            </a:pPr>
            <a:r>
              <a:rPr lang="en-US" sz="2200" dirty="0"/>
              <a:t>6. ...  The difference in the effects of two resembling objects must proceed from that particular, in which they differ.  ...</a:t>
            </a:r>
          </a:p>
          <a:p>
            <a:pPr marL="0" indent="0">
              <a:spcBef>
                <a:spcPts val="600"/>
              </a:spcBef>
              <a:buNone/>
            </a:pPr>
            <a:r>
              <a:rPr lang="en-US" sz="2200" dirty="0"/>
              <a:t>7. When any object </a:t>
            </a:r>
            <a:r>
              <a:rPr lang="en-US" sz="2200" dirty="0" err="1"/>
              <a:t>encreases</a:t>
            </a:r>
            <a:r>
              <a:rPr lang="en-US" sz="2200" dirty="0"/>
              <a:t> or diminishes with the </a:t>
            </a:r>
            <a:r>
              <a:rPr lang="en-US" sz="2200" dirty="0" err="1"/>
              <a:t>encrease</a:t>
            </a:r>
            <a:r>
              <a:rPr lang="en-US" sz="2200" dirty="0"/>
              <a:t> or diminution of its cause, ’tis to be regarded as a compounded effect, </a:t>
            </a:r>
            <a:r>
              <a:rPr lang="en-US" sz="2200" dirty="0" err="1"/>
              <a:t>deriv’d</a:t>
            </a:r>
            <a:r>
              <a:rPr lang="en-US" sz="2200" dirty="0"/>
              <a:t> from the union of the several different effects, which arise from </a:t>
            </a:r>
            <a:r>
              <a:rPr lang="en-US" sz="2200" dirty="0">
                <a:solidFill>
                  <a:srgbClr val="FF9999"/>
                </a:solidFill>
              </a:rPr>
              <a:t>the several different parts</a:t>
            </a:r>
            <a:r>
              <a:rPr lang="en-US" sz="2200" dirty="0"/>
              <a:t> of the cause.”</a:t>
            </a:r>
          </a:p>
          <a:p>
            <a:pPr marL="0" indent="0">
              <a:spcBef>
                <a:spcPts val="600"/>
              </a:spcBef>
              <a:buNone/>
            </a:pPr>
            <a:r>
              <a:rPr lang="en-US" sz="2200" dirty="0"/>
              <a:t>8.  ... an object, which exists for any time in its full perfection without any effect, is not the sole cause of that effect ...”</a:t>
            </a:r>
          </a:p>
          <a:p>
            <a:pPr marL="0" indent="0">
              <a:buNone/>
            </a:pPr>
            <a:r>
              <a:rPr lang="en-US" sz="2200" dirty="0"/>
              <a:t>						(T 1.3.15.3-10)</a:t>
            </a:r>
          </a:p>
          <a:p>
            <a:pPr marL="0" indent="0">
              <a:buNone/>
            </a:pPr>
            <a:endParaRPr lang="en-GB" sz="22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215</a:t>
            </a:fld>
            <a:endParaRPr lang="en-US"/>
          </a:p>
        </p:txBody>
      </p:sp>
    </p:spTree>
    <p:extLst>
      <p:ext uri="{BB962C8B-B14F-4D97-AF65-F5344CB8AC3E}">
        <p14:creationId xmlns:p14="http://schemas.microsoft.com/office/powerpoint/2010/main" val="1451351074"/>
      </p:ext>
    </p:extLst>
  </p:cSld>
  <p:clrMapOvr>
    <a:masterClrMapping/>
  </p:clrMapOvr>
  <p:transition spd="med">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712968" cy="5508612"/>
          </a:xfrm>
        </p:spPr>
        <p:txBody>
          <a:bodyPr/>
          <a:lstStyle/>
          <a:p>
            <a:pPr>
              <a:spcBef>
                <a:spcPts val="1200"/>
              </a:spcBef>
            </a:pPr>
            <a:r>
              <a:rPr lang="en-GB" sz="2700" dirty="0"/>
              <a:t>In </a:t>
            </a:r>
            <a:r>
              <a:rPr lang="en-GB" sz="2700"/>
              <a:t>the </a:t>
            </a:r>
            <a:r>
              <a:rPr lang="en-GB" sz="2700" i="1"/>
              <a:t>Enquiry</a:t>
            </a:r>
            <a:r>
              <a:rPr lang="en-GB" sz="2700" dirty="0"/>
              <a:t>, </a:t>
            </a:r>
            <a:r>
              <a:rPr lang="en-GB" sz="2700"/>
              <a:t>Hume recognises that mechanical causation cannot be analysed in the crude </a:t>
            </a:r>
            <a:r>
              <a:rPr lang="en-GB" sz="2700" i="1"/>
              <a:t>discrete</a:t>
            </a:r>
            <a:r>
              <a:rPr lang="en-GB" sz="2700"/>
              <a:t> manner of his rules, but involves </a:t>
            </a:r>
            <a:r>
              <a:rPr lang="en-GB" sz="2700" i="1"/>
              <a:t>continuously</a:t>
            </a:r>
            <a:r>
              <a:rPr lang="en-GB" sz="2700"/>
              <a:t> varying </a:t>
            </a:r>
            <a:r>
              <a:rPr lang="en-GB" sz="2700" i="1"/>
              <a:t>forces</a:t>
            </a:r>
            <a:r>
              <a:rPr lang="en-GB" sz="2700"/>
              <a:t>: </a:t>
            </a:r>
            <a:r>
              <a:rPr lang="en-GB" sz="2700" dirty="0"/>
              <a:t>theoretical entities that can be quantified, </a:t>
            </a:r>
            <a:r>
              <a:rPr lang="en-GB" sz="2700"/>
              <a:t>and enter </a:t>
            </a:r>
            <a:r>
              <a:rPr lang="en-GB" sz="2700" dirty="0"/>
              <a:t>into equations describing objects’ behaviour:</a:t>
            </a:r>
          </a:p>
          <a:p>
            <a:pPr lvl="1">
              <a:spcBef>
                <a:spcPts val="1200"/>
              </a:spcBef>
            </a:pPr>
            <a:r>
              <a:rPr lang="en-GB" sz="2500" dirty="0">
                <a:effectLst/>
              </a:rPr>
              <a:t>“it is a law of motion, discovered by experience, that the moment or force of any body in motion is in the compound ratio or proportion of its solid contents and its velocity; …”  (</a:t>
            </a:r>
            <a:r>
              <a:rPr lang="en-GB" sz="2500" i="1" dirty="0">
                <a:effectLst/>
              </a:rPr>
              <a:t>E</a:t>
            </a:r>
            <a:r>
              <a:rPr lang="en-GB" sz="2500" dirty="0">
                <a:effectLst/>
              </a:rPr>
              <a:t> 4.13)</a:t>
            </a:r>
          </a:p>
          <a:p>
            <a:pPr lvl="1">
              <a:spcBef>
                <a:spcPts val="1200"/>
              </a:spcBef>
            </a:pPr>
            <a:r>
              <a:rPr lang="en-GB" sz="2500" dirty="0">
                <a:effectLst/>
              </a:rPr>
              <a:t>Two footnotes in </a:t>
            </a:r>
            <a:r>
              <a:rPr lang="en-GB" sz="2500" i="1" dirty="0">
                <a:effectLst/>
              </a:rPr>
              <a:t>Enquiry</a:t>
            </a:r>
            <a:r>
              <a:rPr lang="en-GB" sz="2500" dirty="0">
                <a:effectLst/>
              </a:rPr>
              <a:t> 7 (7.25 n.16, 7.29 n.17) help to bring such quantitative “powers” within the scope of Hume’s theory of causation, generalising beyond constant conjunction and the rules of </a:t>
            </a:r>
            <a:r>
              <a:rPr lang="en-GB" sz="2500" i="1" dirty="0">
                <a:effectLst/>
              </a:rPr>
              <a:t>Treatise</a:t>
            </a:r>
            <a:r>
              <a:rPr lang="en-GB" sz="2500" dirty="0">
                <a:effectLst/>
              </a:rPr>
              <a:t> 1.3.15. </a:t>
            </a:r>
            <a:r>
              <a:rPr lang="en-GB" sz="2200" dirty="0">
                <a:effectLst/>
              </a:rPr>
              <a:t> </a:t>
            </a:r>
            <a:endParaRPr lang="en-GB" sz="2200" dirty="0"/>
          </a:p>
          <a:p>
            <a:pPr lvl="0">
              <a:spcBef>
                <a:spcPts val="1200"/>
              </a:spcBef>
            </a:pPr>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216</a:t>
            </a:fld>
            <a:endParaRPr lang="en-US"/>
          </a:p>
        </p:txBody>
      </p:sp>
      <p:sp>
        <p:nvSpPr>
          <p:cNvPr id="5" name="Title 1"/>
          <p:cNvSpPr>
            <a:spLocks noGrp="1"/>
          </p:cNvSpPr>
          <p:nvPr>
            <p:ph type="title"/>
          </p:nvPr>
        </p:nvSpPr>
        <p:spPr>
          <a:xfrm>
            <a:off x="179512" y="80628"/>
            <a:ext cx="8784976" cy="803535"/>
          </a:xfrm>
        </p:spPr>
        <p:txBody>
          <a:bodyPr/>
          <a:lstStyle/>
          <a:p>
            <a:r>
              <a:rPr lang="en-GB" sz="4200" dirty="0"/>
              <a:t>Quantitative Powers in the </a:t>
            </a:r>
            <a:r>
              <a:rPr lang="en-GB" sz="4200" i="1" dirty="0"/>
              <a:t>Enquiry</a:t>
            </a:r>
            <a:endParaRPr lang="en-GB" sz="4200" dirty="0"/>
          </a:p>
        </p:txBody>
      </p:sp>
    </p:spTree>
    <p:extLst>
      <p:ext uri="{BB962C8B-B14F-4D97-AF65-F5344CB8AC3E}">
        <p14:creationId xmlns:p14="http://schemas.microsoft.com/office/powerpoint/2010/main" val="1283576708"/>
      </p:ext>
    </p:extLst>
  </p:cSld>
  <p:clrMapOvr>
    <a:masterClrMapping/>
  </p:clrMapOvr>
  <p:transition spd="med">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332656"/>
            <a:ext cx="8100900" cy="5940660"/>
          </a:xfrm>
        </p:spPr>
        <p:txBody>
          <a:bodyPr/>
          <a:lstStyle/>
          <a:p>
            <a:pPr marL="0" indent="0">
              <a:buNone/>
            </a:pPr>
            <a:r>
              <a:rPr lang="en-GB" sz="2200" dirty="0">
                <a:effectLst/>
              </a:rPr>
              <a:t>“We find by experience, that a body at rest or in motion continues for ever in its present state, till put from it by some new cause; and that a body impelled takes as much motion from the impelling body as it acquires itself.  When we call this a </a:t>
            </a:r>
            <a:r>
              <a:rPr lang="en-GB" sz="2200" i="1" dirty="0">
                <a:effectLst/>
              </a:rPr>
              <a:t>vis </a:t>
            </a:r>
            <a:r>
              <a:rPr lang="en-GB" sz="2200" i="1" dirty="0" err="1">
                <a:effectLst/>
              </a:rPr>
              <a:t>inertiae</a:t>
            </a:r>
            <a:r>
              <a:rPr lang="en-GB" sz="2200" dirty="0">
                <a:effectLst/>
              </a:rPr>
              <a:t>, we only mark these facts, without pretending to have any idea of the inert power; in the same manner as, when we talk of gravity, we mean certain effects, without comprehending that active power.”  (</a:t>
            </a:r>
            <a:r>
              <a:rPr lang="en-GB" sz="2200" i="1" dirty="0">
                <a:effectLst/>
              </a:rPr>
              <a:t>E</a:t>
            </a:r>
            <a:r>
              <a:rPr lang="en-GB" sz="2200" dirty="0">
                <a:effectLst/>
              </a:rPr>
              <a:t> 7.25 n.16)</a:t>
            </a:r>
          </a:p>
          <a:p>
            <a:pPr marL="0" indent="0">
              <a:spcBef>
                <a:spcPts val="1800"/>
              </a:spcBef>
              <a:buNone/>
            </a:pPr>
            <a:r>
              <a:rPr lang="en-GB" sz="2200" dirty="0">
                <a:effectLst/>
              </a:rPr>
              <a:t>“According to these explications and definitions, the idea of </a:t>
            </a:r>
            <a:r>
              <a:rPr lang="en-GB" sz="2200" i="1" dirty="0">
                <a:effectLst/>
              </a:rPr>
              <a:t>power </a:t>
            </a:r>
            <a:r>
              <a:rPr lang="en-GB" sz="2200" dirty="0">
                <a:effectLst/>
              </a:rPr>
              <a:t>is relative as much as that of </a:t>
            </a:r>
            <a:r>
              <a:rPr lang="en-GB" sz="2200" i="1" dirty="0">
                <a:effectLst/>
              </a:rPr>
              <a:t>cause</a:t>
            </a:r>
            <a:r>
              <a:rPr lang="en-GB" sz="2200" dirty="0">
                <a:effectLst/>
              </a:rPr>
              <a:t>; and both have a reference to an effect, or some other event constantly conjoined with the former.  When we consider the </a:t>
            </a:r>
            <a:r>
              <a:rPr lang="en-GB" sz="2200" i="1" dirty="0">
                <a:effectLst/>
              </a:rPr>
              <a:t>unknown</a:t>
            </a:r>
            <a:r>
              <a:rPr lang="en-GB" sz="2200" dirty="0">
                <a:effectLst/>
              </a:rPr>
              <a:t> circumstance of an object, by which the degree or quantity of its effect is fixed and determined, we call that its power: And accordingly, it is allowed by all philosophers, that the effect is the measure of the power.  …  The dispute whether the force of a body in motion be as its velocity, or the square of its velocity; …”  (</a:t>
            </a:r>
            <a:r>
              <a:rPr lang="en-GB" sz="2200" i="1" dirty="0">
                <a:effectLst/>
              </a:rPr>
              <a:t>E</a:t>
            </a:r>
            <a:r>
              <a:rPr lang="en-GB" sz="22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217</a:t>
            </a:fld>
            <a:endParaRPr lang="en-US"/>
          </a:p>
        </p:txBody>
      </p:sp>
    </p:spTree>
    <p:extLst>
      <p:ext uri="{BB962C8B-B14F-4D97-AF65-F5344CB8AC3E}">
        <p14:creationId xmlns:p14="http://schemas.microsoft.com/office/powerpoint/2010/main" val="921970088"/>
      </p:ext>
    </p:extLst>
  </p:cSld>
  <p:clrMapOvr>
    <a:masterClrMapping/>
  </p:clrMapOvr>
  <p:transition spd="med">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218</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666911"/>
          </a:xfrm>
        </p:spPr>
        <p:txBody>
          <a:bodyPr/>
          <a:lstStyle/>
          <a:p>
            <a:r>
              <a:rPr lang="en-GB" sz="4000" dirty="0"/>
              <a:t>“Of the Reason of </a:t>
            </a:r>
            <a:r>
              <a:rPr lang="en-GB" sz="4000"/>
              <a:t>Animals” (</a:t>
            </a:r>
            <a:r>
              <a:rPr lang="en-GB" sz="4000" i="1"/>
              <a:t>T </a:t>
            </a:r>
            <a:r>
              <a:rPr lang="en-GB" sz="4000"/>
              <a:t>1.3.16)</a:t>
            </a:r>
            <a:endParaRPr lang="en-GB" sz="4000" dirty="0"/>
          </a:p>
        </p:txBody>
      </p:sp>
      <p:sp>
        <p:nvSpPr>
          <p:cNvPr id="664579" name="Rectangle 3"/>
          <p:cNvSpPr>
            <a:spLocks noGrp="1" noChangeArrowheads="1"/>
          </p:cNvSpPr>
          <p:nvPr>
            <p:ph type="body" idx="4294967295"/>
          </p:nvPr>
        </p:nvSpPr>
        <p:spPr>
          <a:xfrm>
            <a:off x="251520" y="1160748"/>
            <a:ext cx="8640960" cy="5363877"/>
          </a:xfrm>
        </p:spPr>
        <p:txBody>
          <a:bodyPr/>
          <a:lstStyle/>
          <a:p>
            <a:r>
              <a:rPr lang="en-GB" sz="2900" dirty="0"/>
              <a:t>Significantly, </a:t>
            </a:r>
            <a:r>
              <a:rPr lang="en-GB" sz="2900" i="1" dirty="0"/>
              <a:t>three</a:t>
            </a:r>
            <a:r>
              <a:rPr lang="en-GB" sz="2900" dirty="0"/>
              <a:t> parts of the </a:t>
            </a:r>
            <a:r>
              <a:rPr lang="en-GB" sz="2900" i="1" dirty="0"/>
              <a:t>Treatise</a:t>
            </a:r>
            <a:r>
              <a:rPr lang="en-GB" sz="2900" dirty="0"/>
              <a:t> (1.3, 2.1, and 2.2) end with sections comparing humans with animals (and the last paragraph of </a:t>
            </a:r>
            <a:r>
              <a:rPr lang="en-GB" sz="2900" i="1" dirty="0"/>
              <a:t>T</a:t>
            </a:r>
            <a:r>
              <a:rPr lang="en-GB" sz="2900" dirty="0"/>
              <a:t> 2.3.9 says the similarity regarding “the will and direct passions” is too “evident” to need discussing).</a:t>
            </a:r>
          </a:p>
          <a:p>
            <a:pPr lvl="1">
              <a:spcBef>
                <a:spcPts val="1200"/>
              </a:spcBef>
            </a:pPr>
            <a:r>
              <a:rPr lang="en-GB" sz="2600"/>
              <a:t>Hume is a “biological naturalist”, in the sense of seeing humans as continuous with other animals, and operating by similar principles (as opposed to being separate beings “made in the image of God”).</a:t>
            </a:r>
            <a:endParaRPr lang="en-GB" sz="2600" dirty="0"/>
          </a:p>
          <a:p>
            <a:pPr lvl="1">
              <a:spcBef>
                <a:spcPts val="1200"/>
              </a:spcBef>
            </a:pPr>
            <a:r>
              <a:rPr lang="en-GB" sz="2600"/>
              <a:t>A </a:t>
            </a:r>
            <a:r>
              <a:rPr lang="en-GB" sz="2600" dirty="0"/>
              <a:t>century later, Charles </a:t>
            </a:r>
            <a:r>
              <a:rPr lang="en-GB" sz="2600"/>
              <a:t>Darwin was reading Hume “Of </a:t>
            </a:r>
            <a:r>
              <a:rPr lang="en-GB" sz="2600" dirty="0"/>
              <a:t>the reason of animals” (</a:t>
            </a:r>
            <a:r>
              <a:rPr lang="en-GB" sz="2600" i="1" dirty="0"/>
              <a:t>Enquiry</a:t>
            </a:r>
            <a:r>
              <a:rPr lang="en-GB" sz="2600" dirty="0"/>
              <a:t> 9</a:t>
            </a:r>
            <a:r>
              <a:rPr lang="en-GB" sz="2600"/>
              <a:t>) around the time he came </a:t>
            </a:r>
            <a:r>
              <a:rPr lang="en-GB" sz="2600" dirty="0"/>
              <a:t>up with the theory of natural selection.</a:t>
            </a:r>
          </a:p>
        </p:txBody>
      </p:sp>
    </p:spTree>
    <p:extLst>
      <p:ext uri="{BB962C8B-B14F-4D97-AF65-F5344CB8AC3E}">
        <p14:creationId xmlns:p14="http://schemas.microsoft.com/office/powerpoint/2010/main" val="3649383294"/>
      </p:ext>
    </p:extLst>
  </p:cSld>
  <p:clrMapOvr>
    <a:masterClrMapping/>
  </p:clrMapOvr>
  <p:transition spd="med">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219</a:t>
            </a:fld>
            <a:endParaRPr lang="en-US" sz="1600">
              <a:effectLst>
                <a:outerShdw blurRad="38100" dist="38100" dir="2700000" algn="tl">
                  <a:srgbClr val="000000"/>
                </a:outerShdw>
              </a:effectLst>
              <a:ea typeface="ＭＳ Ｐゴシック" charset="-128"/>
            </a:endParaRPr>
          </a:p>
        </p:txBody>
      </p:sp>
      <p:sp>
        <p:nvSpPr>
          <p:cNvPr id="664579" name="Rectangle 3"/>
          <p:cNvSpPr>
            <a:spLocks noGrp="1" noChangeArrowheads="1"/>
          </p:cNvSpPr>
          <p:nvPr>
            <p:ph type="body" idx="4294967295"/>
          </p:nvPr>
        </p:nvSpPr>
        <p:spPr>
          <a:xfrm>
            <a:off x="251520" y="260648"/>
            <a:ext cx="8640960" cy="6263977"/>
          </a:xfrm>
        </p:spPr>
        <p:txBody>
          <a:bodyPr/>
          <a:lstStyle/>
          <a:p>
            <a:r>
              <a:rPr lang="en-GB" sz="2900" dirty="0"/>
              <a:t>Hume’s main point in </a:t>
            </a:r>
            <a:r>
              <a:rPr lang="en-GB" sz="2900" i="1" dirty="0"/>
              <a:t>T</a:t>
            </a:r>
            <a:r>
              <a:rPr lang="en-GB" sz="2900" dirty="0"/>
              <a:t> 1.3.16 is to argue in favour of his “system concerning the nature of the understanding” (§4) by showing that “it will equally account for the </a:t>
            </a:r>
            <a:r>
              <a:rPr lang="en-GB" sz="2900" dirty="0" err="1"/>
              <a:t>reasonings</a:t>
            </a:r>
            <a:r>
              <a:rPr lang="en-GB" sz="2900" dirty="0"/>
              <a:t> of beasts”.</a:t>
            </a:r>
          </a:p>
          <a:p>
            <a:pPr lvl="1">
              <a:spcBef>
                <a:spcPts val="1200"/>
              </a:spcBef>
              <a:buNone/>
            </a:pPr>
            <a:r>
              <a:rPr lang="en-GB" sz="2400" dirty="0"/>
              <a:t>	“let any philosopher make a trial, and endeavour to explain that act of the mind, which we call </a:t>
            </a:r>
            <a:r>
              <a:rPr lang="en-GB" sz="2400" i="1" dirty="0"/>
              <a:t>belief</a:t>
            </a:r>
            <a:r>
              <a:rPr lang="en-GB" sz="2400" dirty="0"/>
              <a:t>, and give an account of the principles, from which it is </a:t>
            </a:r>
            <a:r>
              <a:rPr lang="en-GB" sz="2400" dirty="0" err="1"/>
              <a:t>deriv’d</a:t>
            </a:r>
            <a:r>
              <a:rPr lang="en-GB" sz="2400" dirty="0"/>
              <a:t>, independent of the influence of custom on the imagination, and let his hypothesis be equally applicable to beasts as to the human species; and after he has done this, I promise to embrace his opinion.”  (§8)</a:t>
            </a:r>
          </a:p>
          <a:p>
            <a:pPr>
              <a:spcBef>
                <a:spcPts val="1200"/>
              </a:spcBef>
            </a:pPr>
            <a:r>
              <a:rPr lang="en-GB" sz="2900" dirty="0"/>
              <a:t>“Reason” – in both humans and animals – “is nothing but a wonderful and unintelligible instinct” that enlivens our ideas according to custom (§9).</a:t>
            </a:r>
          </a:p>
        </p:txBody>
      </p:sp>
    </p:spTree>
    <p:extLst>
      <p:ext uri="{BB962C8B-B14F-4D97-AF65-F5344CB8AC3E}">
        <p14:creationId xmlns:p14="http://schemas.microsoft.com/office/powerpoint/2010/main" val="2551161543"/>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220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220</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792088"/>
          </a:xfrm>
        </p:spPr>
        <p:txBody>
          <a:bodyPr/>
          <a:lstStyle/>
          <a:p>
            <a:r>
              <a:rPr lang="en-GB" dirty="0"/>
              <a:t>A Positive View of Causation</a:t>
            </a:r>
          </a:p>
        </p:txBody>
      </p:sp>
      <p:sp>
        <p:nvSpPr>
          <p:cNvPr id="664579" name="Rectangle 3"/>
          <p:cNvSpPr>
            <a:spLocks noGrp="1" noChangeArrowheads="1"/>
          </p:cNvSpPr>
          <p:nvPr>
            <p:ph type="body" idx="4294967295"/>
          </p:nvPr>
        </p:nvSpPr>
        <p:spPr>
          <a:xfrm>
            <a:off x="395536" y="1160748"/>
            <a:ext cx="8424936" cy="5472608"/>
          </a:xfrm>
        </p:spPr>
        <p:txBody>
          <a:bodyPr/>
          <a:lstStyle/>
          <a:p>
            <a:r>
              <a:rPr lang="en-GB" sz="2800"/>
              <a:t>Later in the </a:t>
            </a:r>
            <a:r>
              <a:rPr lang="en-GB" sz="2800" i="1"/>
              <a:t>Treatise</a:t>
            </a:r>
            <a:r>
              <a:rPr lang="en-GB" sz="2800"/>
              <a:t>,</a:t>
            </a:r>
            <a:r>
              <a:rPr lang="en-GB" sz="2800" i="1"/>
              <a:t> </a:t>
            </a:r>
            <a:r>
              <a:rPr lang="en-GB" sz="2800"/>
              <a:t>Hume continues to use </a:t>
            </a:r>
            <a:r>
              <a:rPr lang="en-GB" sz="2800" dirty="0"/>
              <a:t>his account of </a:t>
            </a:r>
            <a:r>
              <a:rPr lang="en-GB" sz="2800"/>
              <a:t>causation to positively identify causal relations (so it is certainly </a:t>
            </a:r>
            <a:r>
              <a:rPr lang="en-GB" sz="2800" i="1"/>
              <a:t>not</a:t>
            </a:r>
            <a:r>
              <a:rPr lang="en-GB" sz="2800"/>
              <a:t> a sceptical or debunking account, as sometimes claimed):</a:t>
            </a:r>
            <a:endParaRPr lang="en-GB" sz="2800" dirty="0"/>
          </a:p>
          <a:p>
            <a:pPr lvl="1">
              <a:spcBef>
                <a:spcPts val="1200"/>
              </a:spcBef>
              <a:buNone/>
            </a:pPr>
            <a:r>
              <a:rPr lang="en-GB" sz="2500" dirty="0"/>
              <a:t>	</a:t>
            </a:r>
            <a:r>
              <a:rPr lang="en-GB" sz="2400" dirty="0"/>
              <a:t>“all objects, which are found to be constantly </a:t>
            </a:r>
            <a:r>
              <a:rPr lang="en-GB" sz="2400" dirty="0" err="1"/>
              <a:t>conjoin’d</a:t>
            </a:r>
            <a:r>
              <a:rPr lang="en-GB" sz="2400" dirty="0"/>
              <a:t>, are </a:t>
            </a:r>
            <a:r>
              <a:rPr lang="en-GB" sz="2400" i="1" dirty="0">
                <a:solidFill>
                  <a:srgbClr val="FF9999"/>
                </a:solidFill>
              </a:rPr>
              <a:t>upon that account only</a:t>
            </a:r>
            <a:r>
              <a:rPr lang="en-GB" sz="2400" dirty="0">
                <a:solidFill>
                  <a:srgbClr val="FF9999"/>
                </a:solidFill>
              </a:rPr>
              <a:t> </a:t>
            </a:r>
            <a:r>
              <a:rPr lang="en-GB" sz="2400" dirty="0"/>
              <a:t>to be regarded as causes and effects.  …  the constant conjunction of objects constitutes </a:t>
            </a:r>
            <a:r>
              <a:rPr lang="en-GB" sz="2400" i="1" dirty="0"/>
              <a:t>the very essence</a:t>
            </a:r>
            <a:r>
              <a:rPr lang="en-GB" sz="2400" dirty="0"/>
              <a:t> of cause and effect …”</a:t>
            </a:r>
            <a:br>
              <a:rPr lang="en-GB" sz="2400" dirty="0"/>
            </a:br>
            <a:r>
              <a:rPr lang="en-GB" sz="2400" dirty="0"/>
              <a:t>				(</a:t>
            </a:r>
            <a:r>
              <a:rPr lang="en-GB" sz="2400" i="1" dirty="0"/>
              <a:t>T</a:t>
            </a:r>
            <a:r>
              <a:rPr lang="en-GB" sz="2400" dirty="0"/>
              <a:t> 1.4.5.32, emphasis added)</a:t>
            </a:r>
            <a:endParaRPr lang="en-US" sz="2400" dirty="0"/>
          </a:p>
          <a:p>
            <a:pPr lvl="1">
              <a:spcBef>
                <a:spcPts val="1200"/>
              </a:spcBef>
              <a:buNone/>
            </a:pPr>
            <a:r>
              <a:rPr lang="en-GB" sz="2400" dirty="0"/>
              <a:t>	“two particulars [are] essential to necessity, </a:t>
            </a:r>
            <a:r>
              <a:rPr lang="en-GB" sz="2400" i="1" dirty="0"/>
              <a:t>viz.</a:t>
            </a:r>
            <a:r>
              <a:rPr lang="en-US" sz="2400" dirty="0"/>
              <a:t> </a:t>
            </a:r>
            <a:r>
              <a:rPr lang="en-GB" sz="2400" dirty="0"/>
              <a:t>the constant </a:t>
            </a:r>
            <a:r>
              <a:rPr lang="en-GB" sz="2400" i="1" dirty="0"/>
              <a:t>union</a:t>
            </a:r>
            <a:r>
              <a:rPr lang="en-GB" sz="2400" dirty="0"/>
              <a:t> and the </a:t>
            </a:r>
            <a:r>
              <a:rPr lang="en-GB" sz="2400" i="1" dirty="0"/>
              <a:t>inference</a:t>
            </a:r>
            <a:r>
              <a:rPr lang="en-GB" sz="2400" dirty="0"/>
              <a:t> of the mind … wherever we discover these we must acknowledge a necessity.”		(</a:t>
            </a:r>
            <a:r>
              <a:rPr lang="en-GB" sz="2400" i="1" dirty="0"/>
              <a:t>T</a:t>
            </a:r>
            <a:r>
              <a:rPr lang="en-GB" sz="2400" dirty="0"/>
              <a:t> 2.3.1.4)</a:t>
            </a:r>
            <a:r>
              <a:rPr lang="en-US" sz="2400" dirty="0"/>
              <a:t> </a:t>
            </a:r>
            <a:endParaRPr lang="en-GB" sz="2400" dirty="0"/>
          </a:p>
        </p:txBody>
      </p:sp>
    </p:spTree>
    <p:extLst>
      <p:ext uri="{BB962C8B-B14F-4D97-AF65-F5344CB8AC3E}">
        <p14:creationId xmlns:p14="http://schemas.microsoft.com/office/powerpoint/2010/main" val="1271364226"/>
      </p:ext>
    </p:extLst>
  </p:cSld>
  <p:clrMapOvr>
    <a:masterClrMapping/>
  </p:clrMapOvr>
  <p:transition spd="med">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41D36E0-D3E1-4801-8687-3DC0D86CBC97}" type="slidenum">
              <a:rPr lang="en-US"/>
              <a:pPr/>
              <a:t>221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221</a:t>
            </a:fld>
            <a:endParaRPr lang="en-US" sz="1600">
              <a:effectLst>
                <a:outerShdw blurRad="38100" dist="38100" dir="2700000" algn="tl">
                  <a:srgbClr val="000000"/>
                </a:outerShdw>
              </a:effectLst>
              <a:ea typeface="ＭＳ Ｐゴシック" charset="-128"/>
            </a:endParaRPr>
          </a:p>
        </p:txBody>
      </p:sp>
      <p:sp>
        <p:nvSpPr>
          <p:cNvPr id="604162" name="Rectangle 2"/>
          <p:cNvSpPr>
            <a:spLocks noGrp="1" noChangeArrowheads="1"/>
          </p:cNvSpPr>
          <p:nvPr>
            <p:ph type="title" idx="4294967295"/>
          </p:nvPr>
        </p:nvSpPr>
        <p:spPr>
          <a:xfrm>
            <a:off x="457200" y="80628"/>
            <a:ext cx="8229600" cy="792088"/>
          </a:xfrm>
        </p:spPr>
        <p:txBody>
          <a:bodyPr/>
          <a:lstStyle/>
          <a:p>
            <a:r>
              <a:rPr lang="en-GB"/>
              <a:t>Of Liberty and Necessity</a:t>
            </a:r>
          </a:p>
        </p:txBody>
      </p:sp>
      <p:sp>
        <p:nvSpPr>
          <p:cNvPr id="604163" name="Rectangle 3"/>
          <p:cNvSpPr>
            <a:spLocks noGrp="1" noChangeArrowheads="1"/>
          </p:cNvSpPr>
          <p:nvPr>
            <p:ph type="body" idx="4294967295"/>
          </p:nvPr>
        </p:nvSpPr>
        <p:spPr>
          <a:xfrm>
            <a:off x="466849" y="1124744"/>
            <a:ext cx="8317619" cy="5508612"/>
          </a:xfrm>
        </p:spPr>
        <p:txBody>
          <a:bodyPr/>
          <a:lstStyle/>
          <a:p>
            <a:r>
              <a:rPr lang="en-GB" sz="2700"/>
              <a:t>In the </a:t>
            </a:r>
            <a:r>
              <a:rPr lang="en-GB" sz="2700" i="1"/>
              <a:t>Treatise</a:t>
            </a:r>
            <a:r>
              <a:rPr lang="en-GB" sz="2700"/>
              <a:t>, the discussion “Of Liberty and Nec-essity” is postponed until late in Book 2, and this has led to its unfortunate neglect by interpreters.  In the </a:t>
            </a:r>
            <a:r>
              <a:rPr lang="en-GB" sz="2700" i="1"/>
              <a:t>Enquiry</a:t>
            </a:r>
            <a:r>
              <a:rPr lang="en-GB" sz="2700"/>
              <a:t>, it is appropriately placed immedi-ately after “Of the Idea of Necessary Connexion”.</a:t>
            </a:r>
          </a:p>
          <a:p>
            <a:r>
              <a:rPr lang="en-GB" sz="2700"/>
              <a:t>Hume argues here </a:t>
            </a:r>
            <a:r>
              <a:rPr lang="en-GB" sz="2700" dirty="0"/>
              <a:t>that </a:t>
            </a:r>
            <a:r>
              <a:rPr lang="en-GB" sz="2700" i="1" u="sng" dirty="0"/>
              <a:t>exactly the </a:t>
            </a:r>
            <a:r>
              <a:rPr lang="en-GB" sz="2700" i="1" u="sng"/>
              <a:t>same necessity that applies in the physical realm applies equally in </a:t>
            </a:r>
            <a:r>
              <a:rPr lang="en-GB" sz="2700" i="1" u="sng" dirty="0"/>
              <a:t>the </a:t>
            </a:r>
            <a:r>
              <a:rPr lang="en-GB" sz="2700" i="1" u="sng"/>
              <a:t>moral realm</a:t>
            </a:r>
            <a:r>
              <a:rPr lang="en-GB" sz="2700"/>
              <a:t> (a point we saw made also in the </a:t>
            </a:r>
            <a:r>
              <a:rPr lang="en-GB" sz="2700" dirty="0"/>
              <a:t>corollaries </a:t>
            </a:r>
            <a:r>
              <a:rPr lang="en-GB" sz="2700"/>
              <a:t>to his </a:t>
            </a:r>
            <a:r>
              <a:rPr lang="en-GB" sz="2700" dirty="0"/>
              <a:t>definitions at </a:t>
            </a:r>
            <a:r>
              <a:rPr lang="en-GB" sz="2700" i="1" dirty="0"/>
              <a:t>T</a:t>
            </a:r>
            <a:r>
              <a:rPr lang="en-GB" sz="2700" dirty="0"/>
              <a:t> </a:t>
            </a:r>
            <a:r>
              <a:rPr lang="en-GB" sz="2700"/>
              <a:t>1.3.14.32-33).</a:t>
            </a:r>
          </a:p>
          <a:p>
            <a:pPr lvl="1"/>
            <a:r>
              <a:rPr lang="en-GB" sz="2300"/>
              <a:t>This depends on </a:t>
            </a:r>
            <a:r>
              <a:rPr lang="en-GB" sz="2300" i="1" u="sng"/>
              <a:t>our </a:t>
            </a:r>
            <a:r>
              <a:rPr lang="en-GB" sz="2300" i="1" u="sng" dirty="0"/>
              <a:t>understanding </a:t>
            </a:r>
            <a:r>
              <a:rPr lang="en-GB" sz="2300" i="1" u="sng"/>
              <a:t>of necessary connexion as being </a:t>
            </a:r>
            <a:r>
              <a:rPr lang="en-GB" sz="2300" i="1" u="sng" dirty="0"/>
              <a:t>completely exhausted by the two factors of constant conjunction and </a:t>
            </a:r>
            <a:r>
              <a:rPr lang="en-GB" sz="2300" i="1" u="sng"/>
              <a:t>customary inference</a:t>
            </a:r>
            <a:r>
              <a:rPr lang="en-GB" sz="2300"/>
              <a:t>, both of which can be seen to apply in the moral realm</a:t>
            </a:r>
            <a:r>
              <a:rPr lang="en-US" sz="2300"/>
              <a:t>.</a:t>
            </a:r>
            <a:endParaRPr lang="en-US" sz="2300" dirty="0"/>
          </a:p>
        </p:txBody>
      </p:sp>
    </p:spTree>
    <p:extLst>
      <p:ext uri="{BB962C8B-B14F-4D97-AF65-F5344CB8AC3E}">
        <p14:creationId xmlns:p14="http://schemas.microsoft.com/office/powerpoint/2010/main" val="2614231230"/>
      </p:ext>
    </p:extLst>
  </p:cSld>
  <p:clrMapOvr>
    <a:masterClrMapping/>
  </p:clrMapOvr>
  <p:transition spd="med">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7C65-6F8D-B91B-AABC-C4F718E2202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2D6F230-3F4D-E365-2FA1-CEA5BD9B4BB0}"/>
              </a:ext>
            </a:extLst>
          </p:cNvPr>
          <p:cNvSpPr>
            <a:spLocks noGrp="1"/>
          </p:cNvSpPr>
          <p:nvPr>
            <p:ph type="sldNum" sz="quarter" idx="10"/>
          </p:nvPr>
        </p:nvSpPr>
        <p:spPr/>
        <p:txBody>
          <a:bodyPr/>
          <a:lstStyle/>
          <a:p>
            <a:fld id="{641D36E0-D3E1-4801-8687-3DC0D86CBC97}" type="slidenum">
              <a:rPr lang="en-US"/>
              <a:pPr/>
              <a:t>222</a:t>
            </a:fld>
            <a:endParaRPr lang="en-US"/>
          </a:p>
        </p:txBody>
      </p:sp>
      <p:sp>
        <p:nvSpPr>
          <p:cNvPr id="4" name="Slide Number Placeholder 3">
            <a:extLst>
              <a:ext uri="{FF2B5EF4-FFF2-40B4-BE49-F238E27FC236}">
                <a16:creationId xmlns:a16="http://schemas.microsoft.com/office/drawing/2014/main" id="{5A057E1A-F12D-8928-FABA-EB11D38B12C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222</a:t>
            </a:fld>
            <a:endParaRPr lang="en-US" sz="1600">
              <a:effectLst>
                <a:outerShdw blurRad="38100" dist="38100" dir="2700000" algn="tl">
                  <a:srgbClr val="000000"/>
                </a:outerShdw>
              </a:effectLst>
              <a:ea typeface="ＭＳ Ｐゴシック" charset="-128"/>
            </a:endParaRPr>
          </a:p>
        </p:txBody>
      </p:sp>
      <p:sp>
        <p:nvSpPr>
          <p:cNvPr id="604162" name="Rectangle 2">
            <a:extLst>
              <a:ext uri="{FF2B5EF4-FFF2-40B4-BE49-F238E27FC236}">
                <a16:creationId xmlns:a16="http://schemas.microsoft.com/office/drawing/2014/main" id="{F94859F8-6B0A-B44C-16FB-17835561DAC8}"/>
              </a:ext>
            </a:extLst>
          </p:cNvPr>
          <p:cNvSpPr>
            <a:spLocks noGrp="1" noChangeArrowheads="1"/>
          </p:cNvSpPr>
          <p:nvPr>
            <p:ph type="title" idx="4294967295"/>
          </p:nvPr>
        </p:nvSpPr>
        <p:spPr>
          <a:xfrm>
            <a:off x="143508" y="80628"/>
            <a:ext cx="8892988" cy="828092"/>
          </a:xfrm>
        </p:spPr>
        <p:txBody>
          <a:bodyPr/>
          <a:lstStyle/>
          <a:p>
            <a:r>
              <a:rPr lang="en-GB" sz="4200"/>
              <a:t>No Further Idea of Causal Necessity</a:t>
            </a:r>
          </a:p>
        </p:txBody>
      </p:sp>
      <p:sp>
        <p:nvSpPr>
          <p:cNvPr id="604163" name="Rectangle 3">
            <a:extLst>
              <a:ext uri="{FF2B5EF4-FFF2-40B4-BE49-F238E27FC236}">
                <a16:creationId xmlns:a16="http://schemas.microsoft.com/office/drawing/2014/main" id="{7A5D7E74-604D-9BC2-5332-8867C8B853D9}"/>
              </a:ext>
            </a:extLst>
          </p:cNvPr>
          <p:cNvSpPr>
            <a:spLocks noGrp="1" noChangeArrowheads="1"/>
          </p:cNvSpPr>
          <p:nvPr>
            <p:ph type="body" idx="4294967295"/>
          </p:nvPr>
        </p:nvSpPr>
        <p:spPr>
          <a:xfrm>
            <a:off x="575556" y="1016732"/>
            <a:ext cx="8280920" cy="5544616"/>
          </a:xfrm>
        </p:spPr>
        <p:txBody>
          <a:bodyPr/>
          <a:lstStyle/>
          <a:p>
            <a:r>
              <a:rPr lang="en-GB" sz="2200"/>
              <a:t>“[Opponents] … must allow … union and inference with regard to human actions.  They will only deny, that this makes the whole of necessity.  But then they must shew, that we have an idea of something else in the actions of matter; which, according to the foregoing reasoning, is impossible.”  (</a:t>
            </a:r>
            <a:r>
              <a:rPr lang="en-GB" sz="2200" i="1"/>
              <a:t>A</a:t>
            </a:r>
            <a:r>
              <a:rPr lang="en-GB" sz="2200"/>
              <a:t> 34)</a:t>
            </a:r>
          </a:p>
          <a:p>
            <a:pPr>
              <a:spcBef>
                <a:spcPts val="1200"/>
              </a:spcBef>
            </a:pPr>
            <a:r>
              <a:rPr lang="en-US" sz="2200"/>
              <a:t>“I define necessity two ways, conformable to the two definitions of cause, …  I place it either in the constant union … of like objects, or in the inference of the mind …  [Opponents] … will maintain there is something else in the operations of matter.  … [I assert] that we have no idea of any other connexion in the actions of body”  (</a:t>
            </a:r>
            <a:r>
              <a:rPr lang="en-US" sz="2200" i="1"/>
              <a:t>T</a:t>
            </a:r>
            <a:r>
              <a:rPr lang="en-US" sz="2200"/>
              <a:t> 2.3.2.4)</a:t>
            </a:r>
            <a:endParaRPr lang="en-GB" sz="2200"/>
          </a:p>
          <a:p>
            <a:pPr>
              <a:spcBef>
                <a:spcPts val="1200"/>
              </a:spcBef>
            </a:pPr>
            <a:r>
              <a:rPr lang="en-US" sz="2200"/>
              <a:t>“[Opponents] … will maintain it possible to discover something farther in the operations of matter.  … [I assert] that there is no idea of any other necessity or connexion in the actions of body”  (</a:t>
            </a:r>
            <a:r>
              <a:rPr lang="en-US" sz="2200" i="1"/>
              <a:t>E</a:t>
            </a:r>
            <a:r>
              <a:rPr lang="en-US" sz="2200"/>
              <a:t> 8.27)</a:t>
            </a:r>
            <a:endParaRPr lang="en-US" sz="2200" dirty="0"/>
          </a:p>
        </p:txBody>
      </p:sp>
    </p:spTree>
    <p:extLst>
      <p:ext uri="{BB962C8B-B14F-4D97-AF65-F5344CB8AC3E}">
        <p14:creationId xmlns:p14="http://schemas.microsoft.com/office/powerpoint/2010/main" val="315086787"/>
      </p:ext>
    </p:extLst>
  </p:cSld>
  <p:clrMapOvr>
    <a:masterClrMapping/>
  </p:clrMapOvr>
  <p:transition spd="med">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7771F22-BC8F-4D06-AFE2-7CE6EDB0CA6B}" type="slidenum">
              <a:rPr lang="en-US"/>
              <a:pPr/>
              <a:t>223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DA8E05-0EE9-4DAE-B09C-68132C26BCCA}" type="slidenum">
              <a:rPr lang="en-US" sz="1600">
                <a:effectLst>
                  <a:outerShdw blurRad="38100" dist="38100" dir="2700000" algn="tl">
                    <a:srgbClr val="000000"/>
                  </a:outerShdw>
                </a:effectLst>
                <a:ea typeface="ＭＳ Ｐゴシック" charset="-128"/>
              </a:rPr>
              <a:pPr eaLnBrk="1" hangingPunct="1"/>
              <a:t>223</a:t>
            </a:fld>
            <a:endParaRPr lang="en-US" sz="1600">
              <a:effectLst>
                <a:outerShdw blurRad="38100" dist="38100" dir="2700000" algn="tl">
                  <a:srgbClr val="000000"/>
                </a:outerShdw>
              </a:effectLst>
              <a:ea typeface="ＭＳ Ｐゴシック" charset="-128"/>
            </a:endParaRPr>
          </a:p>
        </p:txBody>
      </p:sp>
      <p:sp>
        <p:nvSpPr>
          <p:cNvPr id="673794" name="Rectangle 2"/>
          <p:cNvSpPr>
            <a:spLocks noGrp="1" noChangeArrowheads="1"/>
          </p:cNvSpPr>
          <p:nvPr>
            <p:ph type="title" idx="4294967295"/>
          </p:nvPr>
        </p:nvSpPr>
        <p:spPr>
          <a:xfrm>
            <a:off x="457200" y="44624"/>
            <a:ext cx="8229600" cy="900100"/>
          </a:xfrm>
        </p:spPr>
        <p:txBody>
          <a:bodyPr/>
          <a:lstStyle/>
          <a:p>
            <a:r>
              <a:rPr lang="en-GB" dirty="0"/>
              <a:t>“A New Definition of Necessity”</a:t>
            </a:r>
          </a:p>
        </p:txBody>
      </p:sp>
      <p:sp>
        <p:nvSpPr>
          <p:cNvPr id="673795" name="Rectangle 3"/>
          <p:cNvSpPr>
            <a:spLocks noGrp="1" noChangeArrowheads="1"/>
          </p:cNvSpPr>
          <p:nvPr>
            <p:ph type="body" idx="4294967295"/>
          </p:nvPr>
        </p:nvSpPr>
        <p:spPr>
          <a:xfrm>
            <a:off x="457200" y="1052736"/>
            <a:ext cx="8363272" cy="5677184"/>
          </a:xfrm>
        </p:spPr>
        <p:txBody>
          <a:bodyPr/>
          <a:lstStyle/>
          <a:p>
            <a:r>
              <a:rPr lang="en-GB" sz="2800"/>
              <a:t>Hume presents this argument as </a:t>
            </a:r>
            <a:r>
              <a:rPr lang="en-GB" sz="2800" dirty="0"/>
              <a:t>turning crucially </a:t>
            </a:r>
            <a:r>
              <a:rPr lang="en-GB" sz="2800"/>
              <a:t>on his distinctive definition(s) of necessity</a:t>
            </a:r>
            <a:r>
              <a:rPr lang="en-GB" sz="2800" dirty="0"/>
              <a:t>:</a:t>
            </a:r>
          </a:p>
          <a:p>
            <a:pPr lvl="1">
              <a:spcBef>
                <a:spcPts val="1200"/>
              </a:spcBef>
              <a:buFontTx/>
              <a:buNone/>
            </a:pPr>
            <a:r>
              <a:rPr lang="en-GB" sz="2500" dirty="0"/>
              <a:t>	“Our author pretends, that this reasoning </a:t>
            </a:r>
            <a:r>
              <a:rPr lang="en-GB" sz="2500" dirty="0">
                <a:solidFill>
                  <a:srgbClr val="FF9999"/>
                </a:solidFill>
              </a:rPr>
              <a:t>puts the whole controversy in a new light, by giving a new definition of necessity</a:t>
            </a:r>
            <a:r>
              <a:rPr lang="en-GB" sz="2500" dirty="0"/>
              <a:t>.”  (</a:t>
            </a:r>
            <a:r>
              <a:rPr lang="en-GB" sz="2500" i="1"/>
              <a:t>A</a:t>
            </a:r>
            <a:r>
              <a:rPr lang="en-GB" sz="2500"/>
              <a:t> 34, cf. </a:t>
            </a:r>
            <a:r>
              <a:rPr lang="en-GB" sz="2500" i="1"/>
              <a:t>T</a:t>
            </a:r>
            <a:r>
              <a:rPr lang="en-GB" sz="2500"/>
              <a:t> 2.3.1.18, </a:t>
            </a:r>
            <a:r>
              <a:rPr lang="en-GB" sz="2500" i="1"/>
              <a:t>E</a:t>
            </a:r>
            <a:r>
              <a:rPr lang="en-GB" sz="2500"/>
              <a:t> 8.2)</a:t>
            </a:r>
          </a:p>
          <a:p>
            <a:pPr>
              <a:spcBef>
                <a:spcPts val="1800"/>
              </a:spcBef>
            </a:pPr>
            <a:r>
              <a:rPr lang="en-GB" sz="2800"/>
              <a:t>This </a:t>
            </a:r>
            <a:r>
              <a:rPr lang="en-GB" sz="2800" dirty="0"/>
              <a:t>requires that his definitions be understood as specifying “</a:t>
            </a:r>
            <a:r>
              <a:rPr lang="en-GB" sz="2800" dirty="0">
                <a:solidFill>
                  <a:srgbClr val="FF9999"/>
                </a:solidFill>
              </a:rPr>
              <a:t>the very essence of necessity</a:t>
            </a:r>
            <a:r>
              <a:rPr lang="en-GB" sz="2800" dirty="0"/>
              <a:t>”, an emphatic phrase used four times in </a:t>
            </a:r>
            <a:r>
              <a:rPr lang="en-GB" sz="2800"/>
              <a:t>this context</a:t>
            </a:r>
            <a:br>
              <a:rPr lang="en-GB" sz="2800"/>
            </a:br>
            <a:r>
              <a:rPr lang="en-GB" sz="2800"/>
              <a:t>(</a:t>
            </a:r>
            <a:r>
              <a:rPr lang="en-GB" sz="2800" i="1" dirty="0"/>
              <a:t>T</a:t>
            </a:r>
            <a:r>
              <a:rPr lang="en-GB" sz="2800" dirty="0"/>
              <a:t> 2.3.1.10, 2.3.2.2; </a:t>
            </a:r>
            <a:r>
              <a:rPr lang="en-GB" sz="2800" i="1" dirty="0"/>
              <a:t>E</a:t>
            </a:r>
            <a:r>
              <a:rPr lang="en-GB" sz="2800" dirty="0"/>
              <a:t> 8.22 n. 18, 8.25 n. </a:t>
            </a:r>
            <a:r>
              <a:rPr lang="en-GB" sz="2800"/>
              <a:t>19).</a:t>
            </a:r>
          </a:p>
          <a:p>
            <a:pPr lvl="1">
              <a:spcBef>
                <a:spcPts val="1800"/>
              </a:spcBef>
            </a:pPr>
            <a:r>
              <a:rPr lang="en-GB" sz="2500"/>
              <a:t>This important application of his definitions of necessity might well be Hume’s primary motivation for investigating the idea of necessity connexion!</a:t>
            </a:r>
            <a:endParaRPr lang="en-GB" sz="2500" dirty="0"/>
          </a:p>
        </p:txBody>
      </p:sp>
    </p:spTree>
    <p:extLst>
      <p:ext uri="{BB962C8B-B14F-4D97-AF65-F5344CB8AC3E}">
        <p14:creationId xmlns:p14="http://schemas.microsoft.com/office/powerpoint/2010/main" val="748397630"/>
      </p:ext>
    </p:extLst>
  </p:cSld>
  <p:clrMapOvr>
    <a:masterClrMapping/>
  </p:clrMapOvr>
  <p:transition spd="med">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9A452-5798-5CCF-6ABB-9F6BCE81C9C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E1FAE90-3881-8F7E-ABEA-1CC453700CE8}"/>
              </a:ext>
            </a:extLst>
          </p:cNvPr>
          <p:cNvSpPr>
            <a:spLocks noGrp="1"/>
          </p:cNvSpPr>
          <p:nvPr>
            <p:ph type="sldNum" sz="quarter" idx="10"/>
          </p:nvPr>
        </p:nvSpPr>
        <p:spPr/>
        <p:txBody>
          <a:bodyPr/>
          <a:lstStyle/>
          <a:p>
            <a:fld id="{486CBCB4-0C8B-48D3-B62F-4A4EBC46A731}" type="slidenum">
              <a:rPr lang="en-US"/>
              <a:pPr/>
              <a:t>224</a:t>
            </a:fld>
            <a:endParaRPr lang="en-US"/>
          </a:p>
        </p:txBody>
      </p:sp>
      <p:sp>
        <p:nvSpPr>
          <p:cNvPr id="748548" name="Rectangle 4">
            <a:extLst>
              <a:ext uri="{FF2B5EF4-FFF2-40B4-BE49-F238E27FC236}">
                <a16:creationId xmlns:a16="http://schemas.microsoft.com/office/drawing/2014/main" id="{81FE5CFD-6801-EC4B-27F1-E2AD064B721E}"/>
              </a:ext>
            </a:extLst>
          </p:cNvPr>
          <p:cNvSpPr>
            <a:spLocks noGrp="1" noChangeArrowheads="1"/>
          </p:cNvSpPr>
          <p:nvPr>
            <p:ph type="ctrTitle" idx="4294967295"/>
          </p:nvPr>
        </p:nvSpPr>
        <p:spPr>
          <a:xfrm>
            <a:off x="179388" y="296863"/>
            <a:ext cx="4608512" cy="6300787"/>
          </a:xfrm>
        </p:spPr>
        <p:txBody>
          <a:bodyPr/>
          <a:lstStyle/>
          <a:p>
            <a:r>
              <a:rPr lang="en-GB" sz="4800"/>
              <a:t>6(b)</a:t>
            </a:r>
            <a:br>
              <a:rPr lang="en-GB" sz="4800"/>
            </a:br>
            <a:br>
              <a:rPr lang="en-GB" sz="2400"/>
            </a:br>
            <a:r>
              <a:rPr lang="en-GB" sz="4800" i="1"/>
              <a:t>Treatise </a:t>
            </a:r>
            <a:r>
              <a:rPr lang="en-GB" sz="4800"/>
              <a:t>1.4.2</a:t>
            </a:r>
            <a:br>
              <a:rPr lang="en-GB" sz="4800"/>
            </a:br>
            <a:br>
              <a:rPr lang="en-GB" sz="2400"/>
            </a:br>
            <a:r>
              <a:rPr lang="en-GB" sz="4800"/>
              <a:t>“Of </a:t>
            </a:r>
            <a:r>
              <a:rPr lang="en-GB" sz="4800" dirty="0"/>
              <a:t>Scepticism with Regard to </a:t>
            </a:r>
            <a:r>
              <a:rPr lang="en-GB" sz="4800"/>
              <a:t>the Senses”</a:t>
            </a:r>
            <a:endParaRPr lang="en-US" sz="4800" dirty="0"/>
          </a:p>
        </p:txBody>
      </p:sp>
      <p:pic>
        <p:nvPicPr>
          <p:cNvPr id="1104899" name="Picture 6" descr="treatise1">
            <a:extLst>
              <a:ext uri="{FF2B5EF4-FFF2-40B4-BE49-F238E27FC236}">
                <a16:creationId xmlns:a16="http://schemas.microsoft.com/office/drawing/2014/main" id="{4C6FA88E-9F73-B588-82EC-44F0F73B8E3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449442239"/>
      </p:ext>
    </p:extLst>
  </p:cSld>
  <p:clrMapOvr>
    <a:masterClrMapping/>
  </p:clrMapOvr>
  <p:transition spd="med">
    <p:cove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225</a:t>
            </a:fld>
            <a:endParaRPr lang="en-US"/>
          </a:p>
        </p:txBody>
      </p:sp>
      <p:sp>
        <p:nvSpPr>
          <p:cNvPr id="2" name="Title 1"/>
          <p:cNvSpPr>
            <a:spLocks noGrp="1"/>
          </p:cNvSpPr>
          <p:nvPr>
            <p:ph type="title" idx="4294967295"/>
          </p:nvPr>
        </p:nvSpPr>
        <p:spPr>
          <a:xfrm>
            <a:off x="143508" y="152636"/>
            <a:ext cx="8820980" cy="1620180"/>
          </a:xfrm>
        </p:spPr>
        <p:txBody>
          <a:bodyPr/>
          <a:lstStyle/>
          <a:p>
            <a:pPr>
              <a:defRPr/>
            </a:pPr>
            <a:r>
              <a:rPr lang="en-US" i="1">
                <a:latin typeface="+mj-lt"/>
                <a:ea typeface="+mj-ea"/>
                <a:cs typeface="+mj-cs"/>
              </a:rPr>
              <a:t>Treatise</a:t>
            </a:r>
            <a:r>
              <a:rPr lang="en-US">
                <a:latin typeface="+mj-lt"/>
                <a:ea typeface="+mj-ea"/>
                <a:cs typeface="+mj-cs"/>
              </a:rPr>
              <a:t> Book 1 Part 4</a:t>
            </a:r>
            <a:br>
              <a:rPr lang="en-US">
                <a:latin typeface="+mj-lt"/>
                <a:ea typeface="+mj-ea"/>
                <a:cs typeface="+mj-cs"/>
              </a:rPr>
            </a:br>
            <a:r>
              <a:rPr lang="en-US" sz="3600">
                <a:latin typeface="+mj-lt"/>
                <a:ea typeface="+mj-ea"/>
                <a:cs typeface="+mj-cs"/>
              </a:rPr>
              <a:t>“Of the Sceptical and Other</a:t>
            </a:r>
            <a:br>
              <a:rPr lang="en-US" sz="3600">
                <a:latin typeface="+mj-lt"/>
                <a:ea typeface="+mj-ea"/>
                <a:cs typeface="+mj-cs"/>
              </a:rPr>
            </a:br>
            <a:r>
              <a:rPr lang="en-US" sz="3600">
                <a:latin typeface="+mj-lt"/>
                <a:ea typeface="+mj-ea"/>
                <a:cs typeface="+mj-cs"/>
              </a:rPr>
              <a:t>Systems of Philosophy”</a:t>
            </a:r>
            <a:endParaRPr lang="en-US" sz="3600" dirty="0">
              <a:latin typeface="+mj-lt"/>
              <a:ea typeface="+mj-ea"/>
              <a:cs typeface="+mj-cs"/>
            </a:endParaRPr>
          </a:p>
        </p:txBody>
      </p:sp>
      <p:sp>
        <p:nvSpPr>
          <p:cNvPr id="3" name="Content Placeholder 2"/>
          <p:cNvSpPr>
            <a:spLocks noGrp="1"/>
          </p:cNvSpPr>
          <p:nvPr>
            <p:ph idx="4294967295"/>
          </p:nvPr>
        </p:nvSpPr>
        <p:spPr>
          <a:xfrm>
            <a:off x="431540" y="2240868"/>
            <a:ext cx="8568952" cy="4356484"/>
          </a:xfrm>
        </p:spPr>
        <p:txBody>
          <a:bodyPr/>
          <a:lstStyle/>
          <a:p>
            <a:r>
              <a:rPr lang="en-US" sz="2600"/>
              <a:t>We have seen that </a:t>
            </a:r>
            <a:r>
              <a:rPr lang="en-US" sz="2600" i="1"/>
              <a:t>Treatise</a:t>
            </a:r>
            <a:r>
              <a:rPr lang="en-US" sz="2600"/>
              <a:t> Book 1 Part 3 was mostly focused on causation and associated topics: causal reasoning, belief, probability, and the source of the idea of necessary connexion or causal power.</a:t>
            </a:r>
          </a:p>
          <a:p>
            <a:pPr>
              <a:spcBef>
                <a:spcPts val="1200"/>
              </a:spcBef>
            </a:pPr>
            <a:r>
              <a:rPr lang="en-US" sz="2600"/>
              <a:t>Book 1 Part 4 has a radically different flavour, starting with an extreme sceptical argument in Section 1.4.1, scepticism about external objects in 1.4.2-4 and about mental substance in 1.4.5, then denying a substantial self in 1.4.6, and leading ultimately to what looks like a sceptical meltdown in the concluding Section 1.4.7.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81357789"/>
      </p:ext>
    </p:extLst>
  </p:cSld>
  <p:clrMapOvr>
    <a:masterClrMapping/>
  </p:clrMapOvr>
  <p:transition spd="med">
    <p:cove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226</a:t>
            </a:fld>
            <a:endParaRPr lang="en-US"/>
          </a:p>
        </p:txBody>
      </p:sp>
      <p:sp>
        <p:nvSpPr>
          <p:cNvPr id="2" name="Title 1"/>
          <p:cNvSpPr>
            <a:spLocks noGrp="1"/>
          </p:cNvSpPr>
          <p:nvPr>
            <p:ph type="title" idx="4294967295"/>
          </p:nvPr>
        </p:nvSpPr>
        <p:spPr>
          <a:xfrm>
            <a:off x="143508" y="116632"/>
            <a:ext cx="8820980" cy="702915"/>
          </a:xfrm>
        </p:spPr>
        <p:txBody>
          <a:bodyPr/>
          <a:lstStyle/>
          <a:p>
            <a:pPr>
              <a:defRPr/>
            </a:pPr>
            <a:r>
              <a:rPr lang="en-US">
                <a:latin typeface="+mj-lt"/>
                <a:ea typeface="+mj-ea"/>
                <a:cs typeface="+mj-cs"/>
              </a:rPr>
              <a:t>Scepticism with Regard to Reason</a:t>
            </a:r>
            <a:endParaRPr lang="en-US" dirty="0">
              <a:latin typeface="+mj-lt"/>
              <a:ea typeface="+mj-ea"/>
              <a:cs typeface="+mj-cs"/>
            </a:endParaRPr>
          </a:p>
        </p:txBody>
      </p:sp>
      <p:sp>
        <p:nvSpPr>
          <p:cNvPr id="3" name="Content Placeholder 2"/>
          <p:cNvSpPr>
            <a:spLocks noGrp="1"/>
          </p:cNvSpPr>
          <p:nvPr>
            <p:ph idx="4294967295"/>
          </p:nvPr>
        </p:nvSpPr>
        <p:spPr>
          <a:xfrm>
            <a:off x="431540" y="1016732"/>
            <a:ext cx="8568952" cy="5616624"/>
          </a:xfrm>
        </p:spPr>
        <p:txBody>
          <a:bodyPr/>
          <a:lstStyle/>
          <a:p>
            <a:r>
              <a:rPr lang="en-US" sz="2700"/>
              <a:t>“Of Scepticism with Regard to Reason” (</a:t>
            </a:r>
            <a:r>
              <a:rPr lang="en-US" sz="2700" i="1"/>
              <a:t>Treatise</a:t>
            </a:r>
            <a:r>
              <a:rPr lang="en-US" sz="2700"/>
              <a:t> 1.4.1) contains a radical sceptical argument which seems to wreak havoc in the Conclusion of Book 1.</a:t>
            </a:r>
          </a:p>
          <a:p>
            <a:pPr lvl="1">
              <a:spcBef>
                <a:spcPts val="1200"/>
              </a:spcBef>
            </a:pPr>
            <a:r>
              <a:rPr lang="en-US" sz="2400"/>
              <a:t>It first argues that we are humanly fallible, even in math-ematical reasoning; hence “all knowledge degenerates into probability”.  To take this into account, we have to judge the probability of error in all of our judgments.</a:t>
            </a:r>
          </a:p>
          <a:p>
            <a:pPr lvl="1">
              <a:spcBef>
                <a:spcPts val="1200"/>
              </a:spcBef>
            </a:pPr>
            <a:r>
              <a:rPr lang="en-US" sz="2400"/>
              <a:t>But such judgments of error are themselves fallible, so we are rationally obliged to judge that probability of error too, leading to a fatal regress.  Thus “all the rules of logic require … a total extinction of belief and evidence”.</a:t>
            </a:r>
          </a:p>
          <a:p>
            <a:pPr lvl="1">
              <a:spcBef>
                <a:spcPts val="1200"/>
              </a:spcBef>
            </a:pPr>
            <a:r>
              <a:rPr lang="en-US" sz="2400"/>
              <a:t>For discussion of this dubious argument, see “Hume’s Sceptical Texts 2” at </a:t>
            </a:r>
            <a:r>
              <a:rPr lang="en-US" sz="2400">
                <a:hlinkClick r:id="rId2"/>
              </a:rPr>
              <a:t>https://davidhume.org/teaching/</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3645524"/>
      </p:ext>
    </p:extLst>
  </p:cSld>
  <p:clrMapOvr>
    <a:masterClrMapping/>
  </p:clrMapOvr>
  <p:transition spd="med">
    <p:cove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D0E53F6-955A-4592-960C-0D14530FF0BA}" type="slidenum">
              <a:rPr lang="en-US"/>
              <a:pPr/>
              <a:t>227</a:t>
            </a:fld>
            <a:endParaRPr lang="en-US"/>
          </a:p>
        </p:txBody>
      </p:sp>
      <p:sp>
        <p:nvSpPr>
          <p:cNvPr id="2" name="Title 1"/>
          <p:cNvSpPr>
            <a:spLocks noGrp="1"/>
          </p:cNvSpPr>
          <p:nvPr>
            <p:ph type="title" idx="4294967295"/>
          </p:nvPr>
        </p:nvSpPr>
        <p:spPr>
          <a:xfrm>
            <a:off x="198438" y="80628"/>
            <a:ext cx="8737600" cy="810927"/>
          </a:xfrm>
        </p:spPr>
        <p:txBody>
          <a:bodyPr/>
          <a:lstStyle/>
          <a:p>
            <a:pPr>
              <a:defRPr/>
            </a:pPr>
            <a:r>
              <a:rPr lang="en-US" sz="4000">
                <a:latin typeface="+mj-lt"/>
                <a:ea typeface="+mj-ea"/>
                <a:cs typeface="+mj-cs"/>
              </a:rPr>
              <a:t>Scepticism with regard to the Senses</a:t>
            </a:r>
            <a:endParaRPr lang="en-US" sz="4000" dirty="0">
              <a:latin typeface="+mj-lt"/>
              <a:ea typeface="+mj-ea"/>
              <a:cs typeface="+mj-cs"/>
            </a:endParaRPr>
          </a:p>
        </p:txBody>
      </p:sp>
      <p:sp>
        <p:nvSpPr>
          <p:cNvPr id="3" name="Content Placeholder 2"/>
          <p:cNvSpPr>
            <a:spLocks noGrp="1"/>
          </p:cNvSpPr>
          <p:nvPr>
            <p:ph idx="4294967295"/>
          </p:nvPr>
        </p:nvSpPr>
        <p:spPr>
          <a:xfrm>
            <a:off x="457200" y="1088740"/>
            <a:ext cx="8447088" cy="5429535"/>
          </a:xfrm>
        </p:spPr>
        <p:txBody>
          <a:bodyPr/>
          <a:lstStyle/>
          <a:p>
            <a:r>
              <a:rPr lang="en-US" sz="2800" i="1"/>
              <a:t>Treatise</a:t>
            </a:r>
            <a:r>
              <a:rPr lang="en-US" sz="2800"/>
              <a:t> 1.4.2, “Of Scepticism with regard to the Senses”, is notoriously complex and confusing, but widely respected as deep and insightful.</a:t>
            </a:r>
            <a:endParaRPr lang="en-US" sz="2800" dirty="0"/>
          </a:p>
          <a:p>
            <a:pPr>
              <a:spcBef>
                <a:spcPts val="1800"/>
              </a:spcBef>
            </a:pPr>
            <a:r>
              <a:rPr lang="en-US" sz="2800" dirty="0"/>
              <a:t>Hume starts </a:t>
            </a:r>
            <a:r>
              <a:rPr lang="en-US" sz="2800"/>
              <a:t>out noting </a:t>
            </a:r>
            <a:r>
              <a:rPr lang="en-US" sz="2800" dirty="0"/>
              <a:t>that </a:t>
            </a:r>
            <a:r>
              <a:rPr lang="en-US" sz="2800" i="1" dirty="0">
                <a:solidFill>
                  <a:srgbClr val="FF7C80"/>
                </a:solidFill>
              </a:rPr>
              <a:t>the </a:t>
            </a:r>
            <a:r>
              <a:rPr lang="en-US" sz="2800" i="1" dirty="0" err="1">
                <a:solidFill>
                  <a:srgbClr val="FF7C80"/>
                </a:solidFill>
              </a:rPr>
              <a:t>sceptic</a:t>
            </a:r>
            <a:r>
              <a:rPr lang="en-US" sz="2800" i="1" dirty="0">
                <a:solidFill>
                  <a:srgbClr val="FF7C80"/>
                </a:solidFill>
              </a:rPr>
              <a:t> continues to believe even </a:t>
            </a:r>
            <a:r>
              <a:rPr lang="en-US" sz="2800" i="1">
                <a:solidFill>
                  <a:srgbClr val="FF7C80"/>
                </a:solidFill>
              </a:rPr>
              <a:t>when he discovers that his </a:t>
            </a:r>
            <a:r>
              <a:rPr lang="en-US" sz="2800" i="1" dirty="0">
                <a:solidFill>
                  <a:srgbClr val="FF7C80"/>
                </a:solidFill>
              </a:rPr>
              <a:t>beliefs cannot </a:t>
            </a:r>
            <a:r>
              <a:rPr lang="en-US" sz="2800" i="1">
                <a:solidFill>
                  <a:srgbClr val="FF7C80"/>
                </a:solidFill>
              </a:rPr>
              <a:t>be defended</a:t>
            </a:r>
            <a:r>
              <a:rPr lang="en-US" sz="2800"/>
              <a:t>.  Hume made this point about his “scepticism with regard to reason” at </a:t>
            </a:r>
            <a:r>
              <a:rPr lang="en-US" sz="2800" i="1"/>
              <a:t>T</a:t>
            </a:r>
            <a:r>
              <a:rPr lang="en-US" sz="2800"/>
              <a:t> 1.4.1.7, and now applies it to the belief in body:</a:t>
            </a:r>
            <a:endParaRPr lang="en-US" sz="2800" dirty="0"/>
          </a:p>
          <a:p>
            <a:pPr lvl="1">
              <a:spcBef>
                <a:spcPts val="1200"/>
              </a:spcBef>
              <a:buFontTx/>
              <a:buNone/>
            </a:pPr>
            <a:r>
              <a:rPr lang="en-US" sz="2400" dirty="0"/>
              <a:t>	“We may well ask, </a:t>
            </a:r>
            <a:r>
              <a:rPr lang="en-US" sz="2400" i="1" dirty="0"/>
              <a:t>What causes induce us to believe in the existence of body?  </a:t>
            </a:r>
            <a:r>
              <a:rPr lang="en-US" sz="2400" dirty="0"/>
              <a:t>But ’tis in vain to ask, </a:t>
            </a:r>
            <a:r>
              <a:rPr lang="en-US" sz="2400" i="1" dirty="0"/>
              <a:t>Whether there be body or not?  </a:t>
            </a:r>
            <a:r>
              <a:rPr lang="en-US" sz="2400" dirty="0"/>
              <a:t>That is a point, which we must take for granted in all our </a:t>
            </a:r>
            <a:r>
              <a:rPr lang="en-US" sz="2400" dirty="0" err="1"/>
              <a:t>reasonings</a:t>
            </a:r>
            <a:r>
              <a:rPr lang="en-US" sz="2400" dirty="0"/>
              <a:t>.”  (</a:t>
            </a:r>
            <a:r>
              <a:rPr lang="en-US" sz="2400" i="1" dirty="0"/>
              <a:t>T</a:t>
            </a:r>
            <a:r>
              <a:rPr lang="en-US" sz="2400" dirty="0"/>
              <a:t> 1.4.2.1).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82C656A-CB0E-445A-B69B-DD3A03460217}" type="slidenum">
              <a:rPr lang="en-US" sz="1600">
                <a:effectLst>
                  <a:outerShdw blurRad="38100" dist="38100" dir="2700000" algn="tl">
                    <a:srgbClr val="000000"/>
                  </a:outerShdw>
                </a:effectLst>
                <a:ea typeface="ＭＳ Ｐゴシック" charset="-128"/>
              </a:rPr>
              <a:pPr eaLnBrk="1" hangingPunct="1"/>
              <a:t>227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322599"/>
      </p:ext>
    </p:extLst>
  </p:cSld>
  <p:clrMapOvr>
    <a:masterClrMapping/>
  </p:clrMapOvr>
  <p:transition spd="med">
    <p:cove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EB11B63-3151-4B46-A4CD-D055310E8F28}" type="slidenum">
              <a:rPr lang="en-US"/>
              <a:pPr/>
              <a:t>228</a:t>
            </a:fld>
            <a:endParaRPr lang="en-US"/>
          </a:p>
        </p:txBody>
      </p:sp>
      <p:sp>
        <p:nvSpPr>
          <p:cNvPr id="2" name="Title 1"/>
          <p:cNvSpPr>
            <a:spLocks noGrp="1"/>
          </p:cNvSpPr>
          <p:nvPr>
            <p:ph type="title" idx="4294967295"/>
          </p:nvPr>
        </p:nvSpPr>
        <p:spPr>
          <a:xfrm>
            <a:off x="198438" y="152636"/>
            <a:ext cx="8737600" cy="1143000"/>
          </a:xfrm>
        </p:spPr>
        <p:txBody>
          <a:bodyPr/>
          <a:lstStyle/>
          <a:p>
            <a:pPr>
              <a:defRPr/>
            </a:pPr>
            <a:r>
              <a:rPr lang="en-US" sz="4000" dirty="0">
                <a:latin typeface="+mj-lt"/>
                <a:ea typeface="+mj-ea"/>
                <a:cs typeface="+mj-cs"/>
              </a:rPr>
              <a:t>Doubts About the Existence of Body</a:t>
            </a:r>
          </a:p>
        </p:txBody>
      </p:sp>
      <p:sp>
        <p:nvSpPr>
          <p:cNvPr id="3" name="Content Placeholder 2"/>
          <p:cNvSpPr>
            <a:spLocks noGrp="1"/>
          </p:cNvSpPr>
          <p:nvPr>
            <p:ph idx="4294967295"/>
          </p:nvPr>
        </p:nvSpPr>
        <p:spPr>
          <a:xfrm>
            <a:off x="457200" y="1412776"/>
            <a:ext cx="8447088" cy="5105499"/>
          </a:xfrm>
        </p:spPr>
        <p:txBody>
          <a:bodyPr/>
          <a:lstStyle/>
          <a:p>
            <a:r>
              <a:rPr lang="en-US" sz="2800"/>
              <a:t>Hume accordingly announces that his agenda is to explain “the </a:t>
            </a:r>
            <a:r>
              <a:rPr lang="en-US" sz="2800" i="1"/>
              <a:t>causes</a:t>
            </a:r>
            <a:r>
              <a:rPr lang="en-US" sz="2800"/>
              <a:t> which induce us to believe in the existence of body”  (</a:t>
            </a:r>
            <a:r>
              <a:rPr lang="en-US" sz="2800" i="1"/>
              <a:t>T</a:t>
            </a:r>
            <a:r>
              <a:rPr lang="en-US" sz="2800"/>
              <a:t> 1.4.2.2)</a:t>
            </a:r>
          </a:p>
          <a:p>
            <a:pPr>
              <a:spcBef>
                <a:spcPts val="1800"/>
              </a:spcBef>
            </a:pPr>
            <a:r>
              <a:rPr lang="en-US" sz="2800"/>
              <a:t>But by the end of the section, his explanation of these causes is generating sceptical doubts:</a:t>
            </a:r>
          </a:p>
          <a:p>
            <a:pPr lvl="1">
              <a:spcBef>
                <a:spcPts val="1200"/>
              </a:spcBef>
              <a:buFontTx/>
              <a:buNone/>
            </a:pPr>
            <a:r>
              <a:rPr lang="en-US" sz="2500"/>
              <a:t>	“I begun … with premising, that we ought to have an implicit faith in our senses …  But … I feel myself </a:t>
            </a:r>
            <a:r>
              <a:rPr lang="en-US" sz="2500" i="1"/>
              <a:t>at present</a:t>
            </a:r>
            <a:r>
              <a:rPr lang="en-US" sz="2500"/>
              <a:t> of a quite contrary sentiment, and am more inclin’d to repose no faith at all in my senses, or rather imagination, than to place in it such an implicit confidence.”  (</a:t>
            </a:r>
            <a:r>
              <a:rPr lang="en-US" sz="2500" i="1"/>
              <a:t>T</a:t>
            </a:r>
            <a:r>
              <a:rPr lang="en-US" sz="2500"/>
              <a:t> 1.4.2.56 – continued on slide 246).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E60B96F-56DF-4C29-9964-A237D1E74606}" type="slidenum">
              <a:rPr lang="en-US" sz="1600">
                <a:effectLst>
                  <a:outerShdw blurRad="38100" dist="38100" dir="2700000" algn="tl">
                    <a:srgbClr val="000000"/>
                  </a:outerShdw>
                </a:effectLst>
                <a:ea typeface="ＭＳ Ｐゴシック" charset="-128"/>
              </a:rPr>
              <a:pPr eaLnBrk="1" hangingPunct="1"/>
              <a:t>228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42252682"/>
      </p:ext>
    </p:extLst>
  </p:cSld>
  <p:clrMapOvr>
    <a:masterClrMapping/>
  </p:clrMapOvr>
  <p:transition spd="med">
    <p:cove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1F4D83B-7480-4EB0-ACAB-F2BBDF6D6066}" type="slidenum">
              <a:rPr lang="en-US"/>
              <a:pPr/>
              <a:t>229</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err="1">
                <a:latin typeface="+mj-lt"/>
                <a:ea typeface="+mj-ea"/>
                <a:cs typeface="+mj-cs"/>
              </a:rPr>
              <a:t>Analysing</a:t>
            </a:r>
            <a:r>
              <a:rPr lang="en-US" dirty="0">
                <a:latin typeface="+mj-lt"/>
                <a:ea typeface="+mj-ea"/>
                <a:cs typeface="+mj-cs"/>
              </a:rPr>
              <a:t> the Belief</a:t>
            </a:r>
          </a:p>
        </p:txBody>
      </p:sp>
      <p:sp>
        <p:nvSpPr>
          <p:cNvPr id="3" name="Content Placeholder 2"/>
          <p:cNvSpPr>
            <a:spLocks noGrp="1"/>
          </p:cNvSpPr>
          <p:nvPr>
            <p:ph idx="4294967295"/>
          </p:nvPr>
        </p:nvSpPr>
        <p:spPr>
          <a:xfrm>
            <a:off x="601216" y="1232756"/>
            <a:ext cx="8075240" cy="5269644"/>
          </a:xfrm>
        </p:spPr>
        <p:txBody>
          <a:bodyPr/>
          <a:lstStyle/>
          <a:p>
            <a:r>
              <a:rPr lang="en-US" sz="2800"/>
              <a:t>Hume analyses the belief in body into two aspects, each of which is to be explained:</a:t>
            </a:r>
          </a:p>
          <a:p>
            <a:pPr lvl="1">
              <a:spcBef>
                <a:spcPts val="900"/>
              </a:spcBef>
            </a:pPr>
            <a:r>
              <a:rPr lang="en-US" sz="2500"/>
              <a:t>“why we attribute a </a:t>
            </a:r>
            <a:r>
              <a:rPr lang="en-US" sz="2500" cap="small">
                <a:solidFill>
                  <a:srgbClr val="FF7C80"/>
                </a:solidFill>
              </a:rPr>
              <a:t>continu’d</a:t>
            </a:r>
            <a:r>
              <a:rPr lang="en-US" sz="2500">
                <a:solidFill>
                  <a:srgbClr val="FF7C80"/>
                </a:solidFill>
              </a:rPr>
              <a:t> existence</a:t>
            </a:r>
            <a:r>
              <a:rPr lang="en-US" sz="2500"/>
              <a:t> to objects, even when they are not present to the senses”</a:t>
            </a:r>
          </a:p>
          <a:p>
            <a:pPr lvl="1">
              <a:spcBef>
                <a:spcPts val="900"/>
              </a:spcBef>
            </a:pPr>
            <a:r>
              <a:rPr lang="en-US" sz="2500"/>
              <a:t>“why we suppose them to have an existence </a:t>
            </a:r>
            <a:r>
              <a:rPr lang="en-US" sz="2500" cap="small">
                <a:solidFill>
                  <a:srgbClr val="FF7C80"/>
                </a:solidFill>
              </a:rPr>
              <a:t>distinct</a:t>
            </a:r>
            <a:r>
              <a:rPr lang="en-US" sz="2500">
                <a:solidFill>
                  <a:srgbClr val="FF7C80"/>
                </a:solidFill>
              </a:rPr>
              <a:t> from the mind</a:t>
            </a:r>
            <a:r>
              <a:rPr lang="en-US" sz="2500"/>
              <a:t> and perception”</a:t>
            </a:r>
          </a:p>
          <a:p>
            <a:pPr lvl="1">
              <a:spcBef>
                <a:spcPts val="900"/>
              </a:spcBef>
            </a:pPr>
            <a:r>
              <a:rPr lang="en-US" sz="2500"/>
              <a:t>He goes on to explain that the </a:t>
            </a:r>
            <a:r>
              <a:rPr lang="en-US" sz="2500" i="1"/>
              <a:t>distinctness</a:t>
            </a:r>
            <a:r>
              <a:rPr lang="en-US" sz="2500"/>
              <a:t> of bodies involves both their </a:t>
            </a:r>
            <a:r>
              <a:rPr lang="en-US" sz="2500" i="1"/>
              <a:t>external</a:t>
            </a:r>
            <a:r>
              <a:rPr lang="en-US" sz="2500"/>
              <a:t> position and also their </a:t>
            </a:r>
            <a:r>
              <a:rPr lang="en-US" sz="2500" i="1"/>
              <a:t>independence</a:t>
            </a:r>
            <a:r>
              <a:rPr lang="en-US" sz="2500"/>
              <a:t>.  (</a:t>
            </a:r>
            <a:r>
              <a:rPr lang="en-US" sz="2500" i="1"/>
              <a:t>T</a:t>
            </a:r>
            <a:r>
              <a:rPr lang="en-US" sz="2500"/>
              <a:t> 1.4.2.2)</a:t>
            </a:r>
          </a:p>
          <a:p>
            <a:pPr lvl="1">
              <a:spcBef>
                <a:spcPts val="900"/>
              </a:spcBef>
            </a:pPr>
            <a:r>
              <a:rPr lang="en-US" sz="2400"/>
              <a:t>He then states that </a:t>
            </a:r>
            <a:r>
              <a:rPr lang="en-US" sz="2400" i="1"/>
              <a:t>continued</a:t>
            </a:r>
            <a:r>
              <a:rPr lang="en-US" sz="2400"/>
              <a:t> existence implies </a:t>
            </a:r>
            <a:r>
              <a:rPr lang="en-US" sz="2400" i="1"/>
              <a:t>distinct</a:t>
            </a:r>
            <a:r>
              <a:rPr lang="en-US" sz="2400"/>
              <a:t> existence, and vice-versa (this point becomes prominent at </a:t>
            </a:r>
            <a:r>
              <a:rPr lang="en-US" sz="2400" i="1"/>
              <a:t>T</a:t>
            </a:r>
            <a:r>
              <a:rPr lang="en-US" sz="2400"/>
              <a:t> 1.4.2.44 below).</a:t>
            </a:r>
            <a:endParaRPr lang="en-US" sz="210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8E0615F-98AF-40C4-9454-DDE0487ED218}" type="slidenum">
              <a:rPr lang="en-US" sz="1600">
                <a:effectLst>
                  <a:outerShdw blurRad="38100" dist="38100" dir="2700000" algn="tl">
                    <a:srgbClr val="000000"/>
                  </a:outerShdw>
                </a:effectLst>
                <a:ea typeface="ＭＳ Ｐゴシック" charset="-128"/>
              </a:rPr>
              <a:pPr eaLnBrk="1" hangingPunct="1"/>
              <a:t>229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48830492"/>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14A8504-9D23-4AA1-8EE5-8F66A097F88F}" type="slidenum">
              <a:rPr lang="en-US"/>
              <a:pPr/>
              <a:t>230</a:t>
            </a:fld>
            <a:endParaRPr lang="en-US"/>
          </a:p>
        </p:txBody>
      </p:sp>
      <p:sp>
        <p:nvSpPr>
          <p:cNvPr id="2" name="Title 1"/>
          <p:cNvSpPr>
            <a:spLocks noGrp="1"/>
          </p:cNvSpPr>
          <p:nvPr>
            <p:ph type="title" idx="4294967295"/>
          </p:nvPr>
        </p:nvSpPr>
        <p:spPr>
          <a:xfrm>
            <a:off x="457200" y="152636"/>
            <a:ext cx="8229600" cy="666911"/>
          </a:xfrm>
        </p:spPr>
        <p:txBody>
          <a:bodyPr/>
          <a:lstStyle/>
          <a:p>
            <a:pPr>
              <a:defRPr/>
            </a:pPr>
            <a:r>
              <a:rPr lang="en-US" dirty="0">
                <a:latin typeface="+mj-lt"/>
                <a:ea typeface="+mj-ea"/>
                <a:cs typeface="+mj-cs"/>
              </a:rPr>
              <a:t>Which Faculty?</a:t>
            </a:r>
          </a:p>
        </p:txBody>
      </p:sp>
      <p:sp>
        <p:nvSpPr>
          <p:cNvPr id="3" name="Content Placeholder 2"/>
          <p:cNvSpPr>
            <a:spLocks noGrp="1"/>
          </p:cNvSpPr>
          <p:nvPr>
            <p:ph idx="4294967295"/>
          </p:nvPr>
        </p:nvSpPr>
        <p:spPr>
          <a:xfrm>
            <a:off x="251520" y="1088740"/>
            <a:ext cx="8640960" cy="5566060"/>
          </a:xfrm>
        </p:spPr>
        <p:txBody>
          <a:bodyPr/>
          <a:lstStyle/>
          <a:p>
            <a:r>
              <a:rPr lang="en-US" sz="2800"/>
              <a:t>Hume now declares his aim, to consider:</a:t>
            </a:r>
          </a:p>
          <a:p>
            <a:pPr lvl="1">
              <a:spcBef>
                <a:spcPts val="1200"/>
              </a:spcBef>
              <a:buFontTx/>
              <a:buNone/>
            </a:pPr>
            <a:r>
              <a:rPr lang="en-US" sz="2500"/>
              <a:t>	“whether it be the </a:t>
            </a:r>
            <a:r>
              <a:rPr lang="en-US" sz="2500" i="1"/>
              <a:t>senses</a:t>
            </a:r>
            <a:r>
              <a:rPr lang="en-US" sz="2500"/>
              <a:t>, </a:t>
            </a:r>
            <a:r>
              <a:rPr lang="en-US" sz="2500" i="1"/>
              <a:t>reason</a:t>
            </a:r>
            <a:r>
              <a:rPr lang="en-US" sz="2500"/>
              <a:t>, or the </a:t>
            </a:r>
            <a:r>
              <a:rPr lang="en-US" sz="2500" i="1"/>
              <a:t>imagination</a:t>
            </a:r>
            <a:r>
              <a:rPr lang="en-US" sz="2500"/>
              <a:t>, that produces the opinion of a </a:t>
            </a:r>
            <a:r>
              <a:rPr lang="en-US" sz="2500" i="1"/>
              <a:t>continu’d</a:t>
            </a:r>
            <a:r>
              <a:rPr lang="en-US" sz="2500"/>
              <a:t> or of a </a:t>
            </a:r>
            <a:r>
              <a:rPr lang="en-US" sz="2500" i="1"/>
              <a:t>distinct</a:t>
            </a:r>
            <a:r>
              <a:rPr lang="en-US" sz="2500"/>
              <a:t> existence.  These are the only questions, that are intelligible on the present subject.  For as to the notion of external existence, when taken for something specifically different from perceptions, we have already shewn its absurdity. [note: </a:t>
            </a:r>
            <a:r>
              <a:rPr lang="en-US" sz="2500" i="1"/>
              <a:t>T</a:t>
            </a:r>
            <a:r>
              <a:rPr lang="en-US" sz="2500"/>
              <a:t> 1.2.6]”  (</a:t>
            </a:r>
            <a:r>
              <a:rPr lang="en-US" sz="2500" i="1"/>
              <a:t>T</a:t>
            </a:r>
            <a:r>
              <a:rPr lang="en-US" sz="2500"/>
              <a:t> 1.4.2.2)</a:t>
            </a:r>
          </a:p>
          <a:p>
            <a:pPr>
              <a:spcBef>
                <a:spcPts val="1800"/>
              </a:spcBef>
            </a:pPr>
            <a:r>
              <a:rPr lang="en-US" sz="2800"/>
              <a:t>At </a:t>
            </a:r>
            <a:r>
              <a:rPr lang="en-US" sz="2800" i="1"/>
              <a:t>T</a:t>
            </a:r>
            <a:r>
              <a:rPr lang="en-US" sz="2800"/>
              <a:t> 1.2.6.8, Hume had appealed to the Copy Principle as proving “that ’tis impossible for us so much as to conceive or form an idea of any thing specifically different from ideas and impressions”.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B8DA4B-BF7A-40A3-8B6E-08BE68C24B5F}" type="slidenum">
              <a:rPr lang="en-US" sz="1600">
                <a:effectLst>
                  <a:outerShdw blurRad="38100" dist="38100" dir="2700000" algn="tl">
                    <a:srgbClr val="000000"/>
                  </a:outerShdw>
                </a:effectLst>
                <a:ea typeface="ＭＳ Ｐゴシック" charset="-128"/>
              </a:rPr>
              <a:pPr eaLnBrk="1" hangingPunct="1"/>
              <a:t>230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86637118"/>
      </p:ext>
    </p:extLst>
  </p:cSld>
  <p:clrMapOvr>
    <a:masterClrMapping/>
  </p:clrMapOvr>
  <p:transition spd="med">
    <p:cove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231</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231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75754488"/>
      </p:ext>
    </p:extLst>
  </p:cSld>
  <p:clrMapOvr>
    <a:masterClrMapping/>
  </p:clrMapOvr>
  <p:transition spd="med">
    <p:cove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5728012-BB29-448A-B356-16DBB0F875E2}" type="slidenum">
              <a:rPr lang="en-US"/>
              <a:pPr/>
              <a:t>232</a:t>
            </a:fld>
            <a:endParaRPr lang="en-US"/>
          </a:p>
        </p:txBody>
      </p:sp>
      <p:sp>
        <p:nvSpPr>
          <p:cNvPr id="2" name="Title 1"/>
          <p:cNvSpPr>
            <a:spLocks noGrp="1"/>
          </p:cNvSpPr>
          <p:nvPr>
            <p:ph type="title" idx="4294967295"/>
          </p:nvPr>
        </p:nvSpPr>
        <p:spPr>
          <a:xfrm>
            <a:off x="260350" y="277813"/>
            <a:ext cx="8643938" cy="702915"/>
          </a:xfrm>
        </p:spPr>
        <p:txBody>
          <a:bodyPr/>
          <a:lstStyle/>
          <a:p>
            <a:pPr>
              <a:defRPr/>
            </a:pPr>
            <a:r>
              <a:rPr lang="en-US" sz="4200" dirty="0">
                <a:latin typeface="+mj-lt"/>
                <a:ea typeface="+mj-ea"/>
                <a:cs typeface="+mj-cs"/>
              </a:rPr>
              <a:t>Fallacy, Illusion, and Transparency</a:t>
            </a:r>
          </a:p>
        </p:txBody>
      </p:sp>
      <p:sp>
        <p:nvSpPr>
          <p:cNvPr id="3" name="Content Placeholder 2"/>
          <p:cNvSpPr>
            <a:spLocks noGrp="1"/>
          </p:cNvSpPr>
          <p:nvPr>
            <p:ph idx="4294967295"/>
          </p:nvPr>
        </p:nvSpPr>
        <p:spPr>
          <a:xfrm>
            <a:off x="457200" y="1268760"/>
            <a:ext cx="8462963" cy="5328592"/>
          </a:xfrm>
        </p:spPr>
        <p:txBody>
          <a:bodyPr/>
          <a:lstStyle/>
          <a:p>
            <a:r>
              <a:rPr lang="en-US" sz="2900" dirty="0"/>
              <a:t>“If our senses, therefore, suggest any idea of distinct existences, they must convey the impressions as those very existences, by a kind of fallacy and illusion.”  (</a:t>
            </a:r>
            <a:r>
              <a:rPr lang="en-US" sz="2900" i="1" dirty="0"/>
              <a:t>T</a:t>
            </a:r>
            <a:r>
              <a:rPr lang="en-US" sz="2900" dirty="0"/>
              <a:t> 1.4.2.5)</a:t>
            </a:r>
          </a:p>
          <a:p>
            <a:pPr>
              <a:spcBef>
                <a:spcPts val="1200"/>
              </a:spcBef>
            </a:pPr>
            <a:r>
              <a:rPr lang="en-US" sz="2900" dirty="0"/>
              <a:t>This is an illusion because the perceptions of the senses are, so to speak, </a:t>
            </a:r>
            <a:r>
              <a:rPr lang="en-US" sz="2900" i="1" dirty="0"/>
              <a:t>transparent:</a:t>
            </a:r>
          </a:p>
          <a:p>
            <a:pPr lvl="1">
              <a:spcBef>
                <a:spcPts val="1200"/>
              </a:spcBef>
            </a:pPr>
            <a:r>
              <a:rPr lang="en-US" sz="2500" dirty="0"/>
              <a:t>“all sensations are felt by the mind, such as they really are”  (</a:t>
            </a:r>
            <a:r>
              <a:rPr lang="en-US" sz="2500" i="1" dirty="0"/>
              <a:t>T</a:t>
            </a:r>
            <a:r>
              <a:rPr lang="en-US" sz="2500" dirty="0"/>
              <a:t> 1.4.2.5)</a:t>
            </a:r>
          </a:p>
          <a:p>
            <a:pPr lvl="1">
              <a:spcBef>
                <a:spcPts val="1200"/>
              </a:spcBef>
            </a:pPr>
            <a:r>
              <a:rPr lang="en-US" sz="2500" dirty="0"/>
              <a:t>“since all actions and sensations of the mind are known to us by consciousness, they must … appear in every particular what they are …”  (</a:t>
            </a:r>
            <a:r>
              <a:rPr lang="en-US" sz="2500" i="1" dirty="0"/>
              <a:t>T</a:t>
            </a:r>
            <a:r>
              <a:rPr lang="en-US" sz="2500" dirty="0"/>
              <a:t> 1.4.2.7)</a:t>
            </a:r>
          </a:p>
          <a:p>
            <a:pPr lvl="1"/>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FB94BB-1305-4F82-A1D8-ECF11188CE75}" type="slidenum">
              <a:rPr lang="en-US" sz="1600">
                <a:effectLst>
                  <a:outerShdw blurRad="38100" dist="38100" dir="2700000" algn="tl">
                    <a:srgbClr val="000000"/>
                  </a:outerShdw>
                </a:effectLst>
                <a:ea typeface="ＭＳ Ｐゴシック" charset="-128"/>
              </a:rPr>
              <a:pPr eaLnBrk="1" hangingPunct="1"/>
              <a:t>232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7563989"/>
      </p:ext>
    </p:extLst>
  </p:cSld>
  <p:clrMapOvr>
    <a:masterClrMapping/>
  </p:clrMapOvr>
  <p:transition spd="med">
    <p:cove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8882D8F-0220-43C5-B10C-50EBDC9D0700}" type="slidenum">
              <a:rPr lang="en-US"/>
              <a:pPr/>
              <a:t>233</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Externality to the Body</a:t>
            </a:r>
          </a:p>
        </p:txBody>
      </p:sp>
      <p:sp>
        <p:nvSpPr>
          <p:cNvPr id="3" name="Content Placeholder 2"/>
          <p:cNvSpPr>
            <a:spLocks noGrp="1"/>
          </p:cNvSpPr>
          <p:nvPr>
            <p:ph idx="4294967295"/>
          </p:nvPr>
        </p:nvSpPr>
        <p:spPr>
          <a:xfrm>
            <a:off x="457200" y="1412776"/>
            <a:ext cx="8432800" cy="5211862"/>
          </a:xfrm>
        </p:spPr>
        <p:txBody>
          <a:bodyPr/>
          <a:lstStyle/>
          <a:p>
            <a:r>
              <a:rPr lang="en-US" sz="2900" dirty="0"/>
              <a:t>It might seem relatively unproblematic for our senses to present things as external to our body, but this presupposes that we have identified our body to start with:</a:t>
            </a:r>
          </a:p>
          <a:p>
            <a:pPr lvl="1">
              <a:spcBef>
                <a:spcPts val="1200"/>
              </a:spcBef>
              <a:buFontTx/>
              <a:buNone/>
            </a:pPr>
            <a:r>
              <a:rPr lang="en-US" dirty="0"/>
              <a:t>	</a:t>
            </a:r>
            <a:r>
              <a:rPr lang="en-US" sz="2500" dirty="0"/>
              <a:t>“ascribing a real and corporeal existence to [our limbs etc.] is an act of the mind as difficult to explain, as that which we examine at present.”  (</a:t>
            </a:r>
            <a:r>
              <a:rPr lang="en-US" sz="2500" i="1" dirty="0"/>
              <a:t>T</a:t>
            </a:r>
            <a:r>
              <a:rPr lang="en-US" sz="2500" dirty="0"/>
              <a:t> 1.4.2.9)</a:t>
            </a:r>
          </a:p>
          <a:p>
            <a:pPr>
              <a:spcBef>
                <a:spcPts val="1800"/>
              </a:spcBef>
            </a:pPr>
            <a:r>
              <a:rPr lang="en-US" sz="2900" dirty="0"/>
              <a:t>Hume adds considerations from the nature of our various senses, and the primary/secondary quality distinction (</a:t>
            </a:r>
            <a:r>
              <a:rPr lang="en-US" sz="2900" i="1" dirty="0"/>
              <a:t>T</a:t>
            </a:r>
            <a:r>
              <a:rPr lang="en-US" sz="2900" dirty="0"/>
              <a:t> 1.4.2.12-13).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84C03F7-31E7-40EF-B5E9-B14D02B75BE6}" type="slidenum">
              <a:rPr lang="en-US" sz="1600">
                <a:effectLst>
                  <a:outerShdw blurRad="38100" dist="38100" dir="2700000" algn="tl">
                    <a:srgbClr val="000000"/>
                  </a:outerShdw>
                </a:effectLst>
                <a:ea typeface="ＭＳ Ｐゴシック" charset="-128"/>
              </a:rPr>
              <a:pPr eaLnBrk="1" hangingPunct="1"/>
              <a:t>233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39834748"/>
      </p:ext>
    </p:extLst>
  </p:cSld>
  <p:clrMapOvr>
    <a:masterClrMapping/>
  </p:clrMapOvr>
  <p:transition spd="med">
    <p:cove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A03AF0D-AE04-4548-8E21-37CFA6E73CA0}" type="slidenum">
              <a:rPr lang="en-US"/>
              <a:pPr/>
              <a:t>234</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Reason and the Vulgar View</a:t>
            </a:r>
          </a:p>
        </p:txBody>
      </p:sp>
      <p:sp>
        <p:nvSpPr>
          <p:cNvPr id="3" name="Content Placeholder 2"/>
          <p:cNvSpPr>
            <a:spLocks noGrp="1"/>
          </p:cNvSpPr>
          <p:nvPr>
            <p:ph idx="4294967295"/>
          </p:nvPr>
        </p:nvSpPr>
        <p:spPr>
          <a:xfrm>
            <a:off x="230188" y="1600200"/>
            <a:ext cx="8628062" cy="5040313"/>
          </a:xfrm>
        </p:spPr>
        <p:txBody>
          <a:bodyPr/>
          <a:lstStyle/>
          <a:p>
            <a:r>
              <a:rPr lang="en-US" sz="2900" dirty="0"/>
              <a:t>Children, peasants, and the “vulgar” in general clearly believe in the external world without consulting philosophical reason (</a:t>
            </a:r>
            <a:r>
              <a:rPr lang="en-US" sz="2900" i="1" dirty="0"/>
              <a:t>T</a:t>
            </a:r>
            <a:r>
              <a:rPr lang="en-US" sz="2900" dirty="0"/>
              <a:t> 1.4.2.14):</a:t>
            </a:r>
          </a:p>
          <a:p>
            <a:pPr lvl="1">
              <a:spcBef>
                <a:spcPts val="1200"/>
              </a:spcBef>
              <a:buFontTx/>
              <a:buNone/>
            </a:pPr>
            <a:r>
              <a:rPr lang="en-US" sz="2700" dirty="0"/>
              <a:t>	</a:t>
            </a:r>
            <a:r>
              <a:rPr lang="en-US" sz="2600" dirty="0"/>
              <a:t>“For philosophy informs us, that every thing, which appears to the mind, is nothing but a perception, and is interrupted, and dependent on the mind; whereas the vulgar confound perceptions and objects, and attribute a distinct </a:t>
            </a:r>
            <a:r>
              <a:rPr lang="en-US" sz="2600" dirty="0" err="1"/>
              <a:t>continu’d</a:t>
            </a:r>
            <a:r>
              <a:rPr lang="en-US" sz="2600" dirty="0"/>
              <a:t> existence to the very things they feel or see.  This sentiment, then, as it is entirely unreasonable, must proceed from some other faculty than the understanding.”</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19070AF-CC9F-4CD6-9D8A-D3F819F67B55}" type="slidenum">
              <a:rPr lang="en-US" sz="1600">
                <a:effectLst>
                  <a:outerShdw blurRad="38100" dist="38100" dir="2700000" algn="tl">
                    <a:srgbClr val="000000"/>
                  </a:outerShdw>
                </a:effectLst>
                <a:ea typeface="ＭＳ Ｐゴシック" charset="-128"/>
              </a:rPr>
              <a:pPr eaLnBrk="1" hangingPunct="1"/>
              <a:t>234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95053205"/>
      </p:ext>
    </p:extLst>
  </p:cSld>
  <p:clrMapOvr>
    <a:masterClrMapping/>
  </p:clrMapOvr>
  <p:transition spd="med">
    <p:cove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454C809-0E2B-40E9-A6C0-DAD67BF2B982}" type="slidenum">
              <a:rPr lang="en-US"/>
              <a:pPr/>
              <a:t>235</a:t>
            </a:fld>
            <a:endParaRPr lang="en-US"/>
          </a:p>
        </p:txBody>
      </p:sp>
      <p:sp>
        <p:nvSpPr>
          <p:cNvPr id="2" name="Title 1"/>
          <p:cNvSpPr>
            <a:spLocks noGrp="1"/>
          </p:cNvSpPr>
          <p:nvPr>
            <p:ph type="title" idx="4294967295"/>
          </p:nvPr>
        </p:nvSpPr>
        <p:spPr>
          <a:xfrm>
            <a:off x="482860" y="277813"/>
            <a:ext cx="8229600" cy="954943"/>
          </a:xfrm>
        </p:spPr>
        <p:txBody>
          <a:bodyPr/>
          <a:lstStyle/>
          <a:p>
            <a:pPr>
              <a:defRPr/>
            </a:pPr>
            <a:r>
              <a:rPr lang="en-US" dirty="0">
                <a:latin typeface="+mj-lt"/>
                <a:ea typeface="+mj-ea"/>
                <a:cs typeface="+mj-cs"/>
              </a:rPr>
              <a:t>Eliminating Reason</a:t>
            </a:r>
          </a:p>
        </p:txBody>
      </p:sp>
      <p:sp>
        <p:nvSpPr>
          <p:cNvPr id="3" name="Content Placeholder 2"/>
          <p:cNvSpPr>
            <a:spLocks noGrp="1"/>
          </p:cNvSpPr>
          <p:nvPr>
            <p:ph idx="4294967295"/>
          </p:nvPr>
        </p:nvSpPr>
        <p:spPr>
          <a:xfrm>
            <a:off x="382588" y="1484784"/>
            <a:ext cx="8491537" cy="5033491"/>
          </a:xfrm>
        </p:spPr>
        <p:txBody>
          <a:bodyPr/>
          <a:lstStyle/>
          <a:p>
            <a:r>
              <a:rPr lang="en-US" sz="2900" dirty="0"/>
              <a:t>Even if we adopt the philosophers’ view, and “distinguish our perceptions from our objects”, we still can’t reason from one to the other.</a:t>
            </a:r>
          </a:p>
          <a:p>
            <a:pPr>
              <a:spcBef>
                <a:spcPts val="1200"/>
              </a:spcBef>
            </a:pPr>
            <a:r>
              <a:rPr lang="en-US" sz="2900" dirty="0"/>
              <a:t>Hume spells this out at </a:t>
            </a:r>
            <a:r>
              <a:rPr lang="en-US" sz="2900" i="1" dirty="0"/>
              <a:t>T</a:t>
            </a:r>
            <a:r>
              <a:rPr lang="en-US" sz="2900" dirty="0"/>
              <a:t> 1.4.2.47 (cf. </a:t>
            </a:r>
            <a:r>
              <a:rPr lang="en-US" sz="2900" i="1" dirty="0"/>
              <a:t>E</a:t>
            </a:r>
            <a:r>
              <a:rPr lang="en-US" sz="2900" dirty="0"/>
              <a:t> 12.12), arguing that since we are directly acquainted only with the perceptions, we are unable to establish any causal correlation with objects, and so cannot infer the latter by causal reasoning, the only kind of “argument … that can assure us of matter of fact” (</a:t>
            </a:r>
            <a:r>
              <a:rPr lang="en-US" sz="2900" i="1" dirty="0"/>
              <a:t>T</a:t>
            </a:r>
            <a:r>
              <a:rPr lang="en-US" sz="2900" dirty="0"/>
              <a:t> 1.4.2.14).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D7A064-CAEB-49DA-A576-9321AF65C239}" type="slidenum">
              <a:rPr lang="en-US" sz="1600">
                <a:effectLst>
                  <a:outerShdw blurRad="38100" dist="38100" dir="2700000" algn="tl">
                    <a:srgbClr val="000000"/>
                  </a:outerShdw>
                </a:effectLst>
                <a:ea typeface="ＭＳ Ｐゴシック" charset="-128"/>
              </a:rPr>
              <a:pPr eaLnBrk="1" hangingPunct="1"/>
              <a:t>235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55262836"/>
      </p:ext>
    </p:extLst>
  </p:cSld>
  <p:clrMapOvr>
    <a:masterClrMapping/>
  </p:clrMapOvr>
  <p:transition spd="med">
    <p:cove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236</a:t>
            </a:fld>
            <a:endParaRPr lang="en-US"/>
          </a:p>
        </p:txBody>
      </p:sp>
      <p:sp>
        <p:nvSpPr>
          <p:cNvPr id="2" name="Title 1"/>
          <p:cNvSpPr>
            <a:spLocks noGrp="1"/>
          </p:cNvSpPr>
          <p:nvPr>
            <p:ph type="title" idx="4294967295"/>
          </p:nvPr>
        </p:nvSpPr>
        <p:spPr>
          <a:xfrm>
            <a:off x="457200" y="277813"/>
            <a:ext cx="8229600" cy="810927"/>
          </a:xfrm>
        </p:spPr>
        <p:txBody>
          <a:bodyPr/>
          <a:lstStyle/>
          <a:p>
            <a:pPr>
              <a:defRPr/>
            </a:pPr>
            <a:r>
              <a:rPr lang="en-US" dirty="0">
                <a:latin typeface="+mj-lt"/>
                <a:ea typeface="+mj-ea"/>
                <a:cs typeface="+mj-cs"/>
              </a:rPr>
              <a:t>Turning to the Imagination</a:t>
            </a:r>
          </a:p>
        </p:txBody>
      </p:sp>
      <p:sp>
        <p:nvSpPr>
          <p:cNvPr id="3" name="Content Placeholder 2"/>
          <p:cNvSpPr>
            <a:spLocks noGrp="1"/>
          </p:cNvSpPr>
          <p:nvPr>
            <p:ph idx="4294967295"/>
          </p:nvPr>
        </p:nvSpPr>
        <p:spPr>
          <a:xfrm>
            <a:off x="626876" y="1412776"/>
            <a:ext cx="8229600" cy="4918075"/>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of the section is devoted to an explanation of how the imagination generates the belief.</a:t>
            </a:r>
          </a:p>
          <a:p>
            <a:pPr>
              <a:spcBef>
                <a:spcPts val="1200"/>
              </a:spcBef>
            </a:pPr>
            <a:r>
              <a:rPr lang="en-US" sz="2900" dirty="0"/>
              <a:t>At </a:t>
            </a:r>
            <a:r>
              <a:rPr lang="en-US" sz="2900" i="1" dirty="0"/>
              <a:t>T</a:t>
            </a:r>
            <a:r>
              <a:rPr lang="en-US" sz="2900" dirty="0"/>
              <a:t> 1.4.2.18-19, Hume identifies </a:t>
            </a:r>
            <a:r>
              <a:rPr lang="en-US" sz="2900" i="1" dirty="0"/>
              <a:t>constancy</a:t>
            </a:r>
            <a:r>
              <a:rPr lang="en-US" sz="2900" dirty="0"/>
              <a:t> and </a:t>
            </a:r>
            <a:r>
              <a:rPr lang="en-US" sz="2900" i="1" dirty="0"/>
              <a:t>coherence</a:t>
            </a:r>
            <a:r>
              <a:rPr lang="en-US" sz="2900" dirty="0"/>
              <a:t> as the key factors that induce us to judge perceptions as external to us.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236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11542579"/>
      </p:ext>
    </p:extLst>
  </p:cSld>
  <p:clrMapOvr>
    <a:masterClrMapping/>
  </p:clrMapOvr>
  <p:transition spd="med">
    <p:cove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E6CED60-89A2-426F-85D9-3D7BABCC5DD1}" type="slidenum">
              <a:rPr lang="en-US"/>
              <a:pPr/>
              <a:t>237</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Constancy and Coherence</a:t>
            </a:r>
          </a:p>
        </p:txBody>
      </p:sp>
      <p:sp>
        <p:nvSpPr>
          <p:cNvPr id="3" name="Content Placeholder 2"/>
          <p:cNvSpPr>
            <a:spLocks noGrp="1"/>
          </p:cNvSpPr>
          <p:nvPr>
            <p:ph idx="4294967295"/>
          </p:nvPr>
        </p:nvSpPr>
        <p:spPr>
          <a:xfrm>
            <a:off x="431540" y="1160748"/>
            <a:ext cx="8424936" cy="5400600"/>
          </a:xfrm>
        </p:spPr>
        <p:txBody>
          <a:bodyPr/>
          <a:lstStyle/>
          <a:p>
            <a:r>
              <a:rPr lang="en-US" sz="2900" i="1" dirty="0"/>
              <a:t>Constancy</a:t>
            </a:r>
            <a:r>
              <a:rPr lang="en-US" sz="2900" dirty="0"/>
              <a:t> of perceptions involves their similarity, when they “return upon me” (e.g. after closing then opening my eyes) “without the least alteration” (</a:t>
            </a:r>
            <a:r>
              <a:rPr lang="en-US" sz="2900" i="1" dirty="0"/>
              <a:t>T</a:t>
            </a:r>
            <a:r>
              <a:rPr lang="en-US" sz="2900" dirty="0"/>
              <a:t> 1.4.2.18).</a:t>
            </a:r>
          </a:p>
          <a:p>
            <a:pPr>
              <a:spcBef>
                <a:spcPts val="1200"/>
              </a:spcBef>
            </a:pPr>
            <a:r>
              <a:rPr lang="en-US" sz="2900" i="1" dirty="0"/>
              <a:t>Coherent</a:t>
            </a:r>
            <a:r>
              <a:rPr lang="en-US" sz="2900" dirty="0"/>
              <a:t> perceptions change, but in regular (and hence expected) or explicable patterns.</a:t>
            </a:r>
          </a:p>
          <a:p>
            <a:pPr lvl="1">
              <a:spcBef>
                <a:spcPts val="1200"/>
              </a:spcBef>
            </a:pPr>
            <a:r>
              <a:rPr lang="en-US" sz="2500"/>
              <a:t>§19 introduces coherence;  §20 gestures towards what we now call “inference to the best explanation”;  §21 says this is not standard induction (since it infers more regularity that is observed);  §22 ascribes it instead to a “galley principle”; but §23 then alleges that this is “too weak” to support our belief in body.</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92CA6-C7F0-4B32-A793-9779A36C2681}" type="slidenum">
              <a:rPr lang="en-US" sz="1600">
                <a:effectLst>
                  <a:outerShdw blurRad="38100" dist="38100" dir="2700000" algn="tl">
                    <a:srgbClr val="000000"/>
                  </a:outerShdw>
                </a:effectLst>
                <a:ea typeface="ＭＳ Ｐゴシック" charset="-128"/>
              </a:rPr>
              <a:pPr eaLnBrk="1" hangingPunct="1"/>
              <a:t>237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5734226"/>
      </p:ext>
    </p:extLst>
  </p:cSld>
  <p:clrMapOvr>
    <a:masterClrMapping/>
  </p:clrMapOvr>
  <p:transition spd="med">
    <p:cove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238</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a:latin typeface="+mj-lt"/>
                <a:ea typeface="+mj-ea"/>
                <a:cs typeface="+mj-cs"/>
              </a:rPr>
              <a:t>Explaining the Vulgar View</a:t>
            </a:r>
          </a:p>
        </p:txBody>
      </p:sp>
      <p:sp>
        <p:nvSpPr>
          <p:cNvPr id="3" name="Content Placeholder 2"/>
          <p:cNvSpPr>
            <a:spLocks noGrp="1"/>
          </p:cNvSpPr>
          <p:nvPr>
            <p:ph idx="4294967295"/>
          </p:nvPr>
        </p:nvSpPr>
        <p:spPr>
          <a:xfrm>
            <a:off x="457200" y="1232756"/>
            <a:ext cx="8435280" cy="5376007"/>
          </a:xfrm>
        </p:spPr>
        <p:txBody>
          <a:bodyPr/>
          <a:lstStyle/>
          <a:p>
            <a:r>
              <a:rPr lang="en-US" sz="2800"/>
              <a:t>Focusing now on </a:t>
            </a:r>
            <a:r>
              <a:rPr lang="en-US" sz="2800" i="1"/>
              <a:t>constancy</a:t>
            </a:r>
            <a:r>
              <a:rPr lang="en-US" sz="2800"/>
              <a:t>,</a:t>
            </a:r>
            <a:r>
              <a:rPr lang="en-US" sz="2800" i="1"/>
              <a:t> </a:t>
            </a:r>
            <a:r>
              <a:rPr lang="en-US" sz="2800"/>
              <a:t>Hume summarises the account he is about to give, explaining our natural and unreflective (“vulgar”) belief in body:</a:t>
            </a:r>
          </a:p>
          <a:p>
            <a:pPr lvl="1">
              <a:spcBef>
                <a:spcPts val="1800"/>
              </a:spcBef>
              <a:buNone/>
            </a:pPr>
            <a:r>
              <a:rPr lang="en-US" sz="2500"/>
              <a:t>	“When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238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46921984"/>
      </p:ext>
    </p:extLst>
  </p:cSld>
  <p:clrMapOvr>
    <a:masterClrMapping/>
  </p:clrMapOvr>
  <p:transition spd="med">
    <p:cove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239</a:t>
            </a:fld>
            <a:endParaRPr lang="en-US"/>
          </a:p>
        </p:txBody>
      </p:sp>
      <p:sp>
        <p:nvSpPr>
          <p:cNvPr id="3" name="Content Placeholder 2"/>
          <p:cNvSpPr>
            <a:spLocks noGrp="1"/>
          </p:cNvSpPr>
          <p:nvPr>
            <p:ph idx="4294967295"/>
          </p:nvPr>
        </p:nvSpPr>
        <p:spPr>
          <a:xfrm>
            <a:off x="745232" y="188640"/>
            <a:ext cx="7895220" cy="6272213"/>
          </a:xfrm>
        </p:spPr>
        <p:txBody>
          <a:bodyPr/>
          <a:lstStyle/>
          <a:p>
            <a:pPr>
              <a:buFont typeface="Wingdings" charset="2"/>
              <a:buNone/>
            </a:pPr>
            <a:r>
              <a:rPr lang="en-US"/>
              <a:t>	</a:t>
            </a:r>
            <a:r>
              <a:rPr lang="en-US" sz="25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 us, to suppose them the same; and  … the very essence of belief consists in the force and vivacity of the conception.”  (</a:t>
            </a:r>
            <a:r>
              <a:rPr lang="en-US" sz="2500" i="1"/>
              <a:t>T</a:t>
            </a:r>
            <a:r>
              <a:rPr lang="en-US" sz="2500"/>
              <a:t> 1.4.2.24)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239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38193599"/>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240</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Four-Part Account</a:t>
            </a:r>
          </a:p>
        </p:txBody>
      </p:sp>
      <p:sp>
        <p:nvSpPr>
          <p:cNvPr id="3" name="Content Placeholder 2"/>
          <p:cNvSpPr>
            <a:spLocks noGrp="1"/>
          </p:cNvSpPr>
          <p:nvPr>
            <p:ph idx="4294967295"/>
          </p:nvPr>
        </p:nvSpPr>
        <p:spPr>
          <a:xfrm>
            <a:off x="352425" y="1340768"/>
            <a:ext cx="8334375" cy="5364596"/>
          </a:xfrm>
        </p:spPr>
        <p:txBody>
          <a:bodyPr/>
          <a:lstStyle/>
          <a:p>
            <a:r>
              <a:rPr lang="en-US" dirty="0"/>
              <a:t>At </a:t>
            </a:r>
            <a:r>
              <a:rPr lang="en-US" i="1" dirty="0"/>
              <a:t>T</a:t>
            </a:r>
            <a:r>
              <a:rPr lang="en-US" dirty="0"/>
              <a:t> 1.4.2.25 (cf. </a:t>
            </a:r>
            <a:r>
              <a:rPr lang="en-US" i="1" dirty="0"/>
              <a:t>T</a:t>
            </a:r>
            <a:r>
              <a:rPr lang="en-US" dirty="0"/>
              <a:t> 1.4.2.43), Hume </a:t>
            </a:r>
            <a:r>
              <a:rPr lang="en-US" dirty="0" err="1"/>
              <a:t>summarises</a:t>
            </a:r>
            <a:r>
              <a:rPr lang="en-US" dirty="0"/>
              <a:t> the four parts of this account, which he then discusses in depth:</a:t>
            </a:r>
          </a:p>
          <a:p>
            <a:pPr lvl="1"/>
            <a:r>
              <a:rPr lang="en-US" sz="2700" dirty="0"/>
              <a:t>The principle of individuation, </a:t>
            </a:r>
            <a:r>
              <a:rPr lang="en-US" sz="2700" i="1" dirty="0"/>
              <a:t>T</a:t>
            </a:r>
            <a:r>
              <a:rPr lang="en-US" sz="2700" dirty="0"/>
              <a:t> 1.4.2.26-30</a:t>
            </a:r>
          </a:p>
          <a:p>
            <a:pPr lvl="1"/>
            <a:r>
              <a:rPr lang="en-US" sz="2700" dirty="0"/>
              <a:t>How resemblance leads us to attribute identity to interrupted perceptions, </a:t>
            </a:r>
            <a:r>
              <a:rPr lang="en-US" sz="2700" i="1" dirty="0"/>
              <a:t>T</a:t>
            </a:r>
            <a:r>
              <a:rPr lang="en-US" sz="2700" dirty="0"/>
              <a:t> 1.4.2.31-36</a:t>
            </a:r>
          </a:p>
          <a:p>
            <a:pPr lvl="1"/>
            <a:r>
              <a:rPr lang="en-US" sz="2700" dirty="0"/>
              <a:t>Why we unite interrupted perceptions by “feigning a </a:t>
            </a:r>
            <a:r>
              <a:rPr lang="en-US" sz="2700" dirty="0" err="1"/>
              <a:t>continu’d</a:t>
            </a:r>
            <a:r>
              <a:rPr lang="en-US" sz="2700" dirty="0"/>
              <a:t> being”, </a:t>
            </a:r>
            <a:r>
              <a:rPr lang="en-US" sz="2700" i="1" dirty="0"/>
              <a:t>T</a:t>
            </a:r>
            <a:r>
              <a:rPr lang="en-US" sz="2700" dirty="0"/>
              <a:t> 1.4.2.37-40</a:t>
            </a:r>
          </a:p>
          <a:p>
            <a:pPr lvl="1"/>
            <a:r>
              <a:rPr lang="en-US" sz="2700" dirty="0"/>
              <a:t>Explaining the force and vivacity of conception, which constitutes belief (though it’s a vivacious </a:t>
            </a:r>
            <a:r>
              <a:rPr lang="en-US" sz="2700" i="1" dirty="0"/>
              <a:t>fiction</a:t>
            </a:r>
            <a:r>
              <a:rPr lang="en-US" sz="2700" dirty="0"/>
              <a:t> rather than bona fide </a:t>
            </a:r>
            <a:r>
              <a:rPr lang="en-US" sz="2700" i="1" dirty="0"/>
              <a:t>idea</a:t>
            </a:r>
            <a:r>
              <a:rPr lang="en-US" sz="2700" dirty="0"/>
              <a:t>), </a:t>
            </a:r>
            <a:r>
              <a:rPr lang="en-US" sz="2700" i="1" dirty="0"/>
              <a:t>T</a:t>
            </a:r>
            <a:r>
              <a:rPr lang="en-US" sz="2700" dirty="0"/>
              <a:t> 1.4.2.41-42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240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7728004"/>
      </p:ext>
    </p:extLst>
  </p:cSld>
  <p:clrMapOvr>
    <a:masterClrMapping/>
  </p:clrMapOvr>
  <p:transition spd="med">
    <p:cove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79D3798-9916-4334-AFF1-534A57C2E8C2}" type="slidenum">
              <a:rPr lang="en-US"/>
              <a:pPr/>
              <a:t>241</a:t>
            </a:fld>
            <a:endParaRPr lang="en-US"/>
          </a:p>
        </p:txBody>
      </p:sp>
      <p:sp>
        <p:nvSpPr>
          <p:cNvPr id="2" name="Title 1"/>
          <p:cNvSpPr>
            <a:spLocks noGrp="1"/>
          </p:cNvSpPr>
          <p:nvPr>
            <p:ph type="title" idx="4294967295"/>
          </p:nvPr>
        </p:nvSpPr>
        <p:spPr>
          <a:xfrm>
            <a:off x="457200" y="277813"/>
            <a:ext cx="8229600" cy="738919"/>
          </a:xfrm>
        </p:spPr>
        <p:txBody>
          <a:bodyPr/>
          <a:lstStyle/>
          <a:p>
            <a:pPr>
              <a:defRPr/>
            </a:pPr>
            <a:r>
              <a:rPr lang="en-US" dirty="0">
                <a:latin typeface="+mj-lt"/>
                <a:ea typeface="+mj-ea"/>
                <a:cs typeface="+mj-cs"/>
              </a:rPr>
              <a:t>A Problematic Assumption</a:t>
            </a:r>
          </a:p>
        </p:txBody>
      </p:sp>
      <p:sp>
        <p:nvSpPr>
          <p:cNvPr id="3" name="Content Placeholder 2"/>
          <p:cNvSpPr>
            <a:spLocks noGrp="1"/>
          </p:cNvSpPr>
          <p:nvPr>
            <p:ph idx="4294967295"/>
          </p:nvPr>
        </p:nvSpPr>
        <p:spPr>
          <a:xfrm>
            <a:off x="457200" y="1232756"/>
            <a:ext cx="8340725" cy="5400600"/>
          </a:xfrm>
        </p:spPr>
        <p:txBody>
          <a:bodyPr/>
          <a:lstStyle/>
          <a:p>
            <a:r>
              <a:rPr lang="en-US" sz="2800" dirty="0"/>
              <a:t>In Hume’s complex discussion of parts two to four of his “system” – from paragraphs 31 to 46 – he speaks with the vulgar by supposing “that there is only a single existence, which I shall call indifferently </a:t>
            </a:r>
            <a:r>
              <a:rPr lang="en-US" sz="2800" i="1" dirty="0"/>
              <a:t>object</a:t>
            </a:r>
            <a:r>
              <a:rPr lang="en-US" sz="2800" dirty="0"/>
              <a:t> or </a:t>
            </a:r>
            <a:r>
              <a:rPr lang="en-US" sz="2800" i="1" dirty="0"/>
              <a:t>perception</a:t>
            </a:r>
            <a:r>
              <a:rPr lang="en-US" sz="2800" dirty="0"/>
              <a:t>, according as it shall seem best to suit my purpose” (§31).</a:t>
            </a:r>
          </a:p>
          <a:p>
            <a:pPr lvl="1">
              <a:spcBef>
                <a:spcPts val="1200"/>
              </a:spcBef>
            </a:pPr>
            <a:r>
              <a:rPr lang="en-US" sz="2400" dirty="0"/>
              <a:t>But the </a:t>
            </a:r>
            <a:r>
              <a:rPr lang="en-US" sz="2400" i="1" dirty="0"/>
              <a:t>causal</a:t>
            </a:r>
            <a:r>
              <a:rPr lang="en-US" sz="2400" dirty="0"/>
              <a:t> explanation of the vulgar belief is not a </a:t>
            </a:r>
            <a:r>
              <a:rPr lang="en-US" sz="2400" i="1" dirty="0"/>
              <a:t>rational </a:t>
            </a:r>
            <a:r>
              <a:rPr lang="en-US" sz="2400" dirty="0"/>
              <a:t>explanation: it turns out to involve </a:t>
            </a:r>
            <a:r>
              <a:rPr lang="en-US" sz="2400" i="1" dirty="0" err="1"/>
              <a:t>subcognitive</a:t>
            </a:r>
            <a:r>
              <a:rPr lang="en-US" sz="2400" dirty="0"/>
              <a:t> confusions and conflations on the part of the believer.</a:t>
            </a:r>
          </a:p>
          <a:p>
            <a:pPr lvl="1">
              <a:spcBef>
                <a:spcPts val="1200"/>
              </a:spcBef>
            </a:pPr>
            <a:r>
              <a:rPr lang="en-US" sz="2400" dirty="0"/>
              <a:t>So we should not expect this explanation to be </a:t>
            </a:r>
            <a:r>
              <a:rPr lang="en-US" sz="2400" dirty="0" err="1"/>
              <a:t>expres-sible</a:t>
            </a:r>
            <a:r>
              <a:rPr lang="en-US" sz="2400" dirty="0"/>
              <a:t> in vulgar terms: philosophical distinctions (e.g. between object and perception) might be essential.</a:t>
            </a:r>
          </a:p>
          <a:p>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F036498-ED18-4480-BBFF-6C1837873301}" type="slidenum">
              <a:rPr lang="en-US" sz="1600">
                <a:effectLst>
                  <a:outerShdw blurRad="38100" dist="38100" dir="2700000" algn="tl">
                    <a:srgbClr val="000000"/>
                  </a:outerShdw>
                </a:effectLst>
                <a:ea typeface="ＭＳ Ｐゴシック" charset="-128"/>
              </a:rPr>
              <a:pPr eaLnBrk="1" hangingPunct="1"/>
              <a:t>241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64781011"/>
      </p:ext>
    </p:extLst>
  </p:cSld>
  <p:clrMapOvr>
    <a:masterClrMapping/>
  </p:clrMapOvr>
  <p:transition spd="med">
    <p:cove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242</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160748"/>
            <a:ext cx="8380412" cy="5472608"/>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spcBef>
                <a:spcPts val="1200"/>
              </a:spcBef>
            </a:pPr>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242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61805009"/>
      </p:ext>
    </p:extLst>
  </p:cSld>
  <p:clrMapOvr>
    <a:masterClrMapping/>
  </p:clrMapOvr>
  <p:transition spd="med">
    <p:cove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243</a:t>
            </a:fld>
            <a:endParaRPr lang="en-US"/>
          </a:p>
        </p:txBody>
      </p:sp>
      <p:sp>
        <p:nvSpPr>
          <p:cNvPr id="2" name="Title 1"/>
          <p:cNvSpPr>
            <a:spLocks noGrp="1"/>
          </p:cNvSpPr>
          <p:nvPr>
            <p:ph type="title" idx="4294967295"/>
          </p:nvPr>
        </p:nvSpPr>
        <p:spPr>
          <a:xfrm>
            <a:off x="457200" y="116632"/>
            <a:ext cx="8229600" cy="882935"/>
          </a:xfrm>
        </p:spPr>
        <p:txBody>
          <a:bodyPr/>
          <a:lstStyle/>
          <a:p>
            <a:pPr>
              <a:defRPr/>
            </a:pPr>
            <a:r>
              <a:rPr lang="en-US" dirty="0">
                <a:latin typeface="+mj-lt"/>
                <a:ea typeface="+mj-ea"/>
                <a:cs typeface="+mj-cs"/>
              </a:rPr>
              <a:t>The Key Experiment</a:t>
            </a:r>
          </a:p>
        </p:txBody>
      </p:sp>
      <p:sp>
        <p:nvSpPr>
          <p:cNvPr id="3" name="Content Placeholder 2"/>
          <p:cNvSpPr>
            <a:spLocks noGrp="1"/>
          </p:cNvSpPr>
          <p:nvPr>
            <p:ph idx="4294967295"/>
          </p:nvPr>
        </p:nvSpPr>
        <p:spPr>
          <a:xfrm>
            <a:off x="806896" y="1376772"/>
            <a:ext cx="7797552" cy="5256584"/>
          </a:xfrm>
        </p:spPr>
        <p:txBody>
          <a:bodyPr/>
          <a:lstStyle/>
          <a:p>
            <a:r>
              <a:rPr lang="en-US" sz="2800" dirty="0"/>
              <a:t>“When we press one eye with a finger, we immediately perceive all the objects to become double” (</a:t>
            </a:r>
            <a:r>
              <a:rPr lang="en-US" sz="2800" i="1" dirty="0"/>
              <a:t>T</a:t>
            </a:r>
            <a:r>
              <a:rPr lang="en-US" sz="2800" dirty="0"/>
              <a:t> 1.4.2.45)</a:t>
            </a:r>
          </a:p>
          <a:p>
            <a:pPr lvl="1">
              <a:spcBef>
                <a:spcPts val="1200"/>
              </a:spcBef>
            </a:pPr>
            <a:r>
              <a:rPr lang="en-US" sz="2500" dirty="0"/>
              <a:t>“But as we do not attribute a </a:t>
            </a:r>
            <a:r>
              <a:rPr lang="en-US" sz="2500" dirty="0" err="1"/>
              <a:t>continu’d</a:t>
            </a:r>
            <a:r>
              <a:rPr lang="en-US" sz="2500" dirty="0"/>
              <a:t> existence to both these perceptions”</a:t>
            </a:r>
          </a:p>
          <a:p>
            <a:pPr lvl="1">
              <a:spcBef>
                <a:spcPts val="1200"/>
              </a:spcBef>
            </a:pPr>
            <a:r>
              <a:rPr lang="en-US" sz="2500" dirty="0"/>
              <a:t>“and as they are both of the same nature”</a:t>
            </a:r>
          </a:p>
          <a:p>
            <a:pPr lvl="1">
              <a:spcBef>
                <a:spcPts val="1200"/>
              </a:spcBef>
            </a:pPr>
            <a:r>
              <a:rPr lang="en-US" sz="2500" dirty="0"/>
              <a:t>“we clearly perceive that all our perceptions are dependent on our organs, and the disposition of our nerves and animal spirits.”</a:t>
            </a:r>
          </a:p>
          <a:p>
            <a:pPr>
              <a:spcBef>
                <a:spcPts val="1800"/>
              </a:spcBef>
            </a:pPr>
            <a:r>
              <a:rPr lang="en-US" sz="2800" dirty="0"/>
              <a:t>A similar argument will come at </a:t>
            </a:r>
            <a:r>
              <a:rPr lang="en-US" sz="2800" i="1" dirty="0"/>
              <a:t>T</a:t>
            </a:r>
            <a:r>
              <a:rPr lang="en-US" sz="2800" dirty="0"/>
              <a:t> 1.4.4.4.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7270842"/>
      </p:ext>
    </p:extLst>
  </p:cSld>
  <p:clrMapOvr>
    <a:masterClrMapping/>
  </p:clrMapOvr>
  <p:transition spd="med">
    <p:cove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244</a:t>
            </a:fld>
            <a:endParaRPr lang="en-US"/>
          </a:p>
        </p:txBody>
      </p:sp>
      <p:sp>
        <p:nvSpPr>
          <p:cNvPr id="2" name="Title 1"/>
          <p:cNvSpPr>
            <a:spLocks noGrp="1"/>
          </p:cNvSpPr>
          <p:nvPr>
            <p:ph type="title" idx="4294967295"/>
          </p:nvPr>
        </p:nvSpPr>
        <p:spPr>
          <a:xfrm>
            <a:off x="457200" y="152636"/>
            <a:ext cx="8229600" cy="990947"/>
          </a:xfrm>
        </p:spPr>
        <p:txBody>
          <a:bodyPr/>
          <a:lstStyle/>
          <a:p>
            <a:pPr>
              <a:defRPr/>
            </a:pPr>
            <a:r>
              <a:rPr lang="en-US" dirty="0">
                <a:latin typeface="+mj-lt"/>
                <a:ea typeface="+mj-ea"/>
                <a:cs typeface="+mj-cs"/>
              </a:rPr>
              <a:t>The Philosophical System</a:t>
            </a:r>
          </a:p>
        </p:txBody>
      </p:sp>
      <p:sp>
        <p:nvSpPr>
          <p:cNvPr id="3" name="Content Placeholder 2"/>
          <p:cNvSpPr>
            <a:spLocks noGrp="1"/>
          </p:cNvSpPr>
          <p:nvPr>
            <p:ph idx="4294967295"/>
          </p:nvPr>
        </p:nvSpPr>
        <p:spPr>
          <a:xfrm>
            <a:off x="637220" y="1412776"/>
            <a:ext cx="8039236" cy="5096446"/>
          </a:xfrm>
        </p:spPr>
        <p:txBody>
          <a:bodyPr/>
          <a:lstStyle/>
          <a:p>
            <a:r>
              <a:rPr lang="en-US" sz="2800" dirty="0"/>
              <a:t>Philosophers </a:t>
            </a:r>
            <a:r>
              <a:rPr lang="en-US" sz="2800" dirty="0" err="1"/>
              <a:t>realise</a:t>
            </a:r>
            <a:r>
              <a:rPr lang="en-US" sz="2800" dirty="0"/>
              <a:t> that perceptions are </a:t>
            </a:r>
            <a:r>
              <a:rPr lang="en-US" sz="2800"/>
              <a:t>not independent of us, </a:t>
            </a:r>
            <a:r>
              <a:rPr lang="en-US" sz="2800" dirty="0"/>
              <a:t>but they are very reluctant (or psychologically unable) to give up belief in the continued and distinct existence of body.</a:t>
            </a:r>
          </a:p>
          <a:p>
            <a:pPr>
              <a:spcBef>
                <a:spcPts val="1800"/>
              </a:spcBef>
            </a:pPr>
            <a:r>
              <a:rPr lang="en-US" sz="2800" dirty="0"/>
              <a:t>Hence they invent a new theory “of the double existence of perceptions and objects” as a “palliative remedy” (</a:t>
            </a:r>
            <a:r>
              <a:rPr lang="en-US" sz="2800" i="1" dirty="0"/>
              <a:t>T</a:t>
            </a:r>
            <a:r>
              <a:rPr lang="en-US" sz="2800" dirty="0"/>
              <a:t> 1.4.2.46).</a:t>
            </a:r>
          </a:p>
          <a:p>
            <a:pPr>
              <a:spcBef>
                <a:spcPts val="1800"/>
              </a:spcBef>
            </a:pPr>
            <a:r>
              <a:rPr lang="en-US" sz="2800" dirty="0"/>
              <a:t>This “</a:t>
            </a:r>
            <a:r>
              <a:rPr lang="en-US" sz="2800" i="1" dirty="0"/>
              <a:t>has no primary recommendation either to reason or the imagination</a:t>
            </a:r>
            <a:r>
              <a:rPr lang="en-US" sz="28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244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10787733"/>
      </p:ext>
    </p:extLst>
  </p:cSld>
  <p:clrMapOvr>
    <a:masterClrMapping/>
  </p:clrMapOvr>
  <p:transition spd="med">
    <p:cove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4185F3F-2214-4038-B9A0-EC8F136B7805}" type="slidenum">
              <a:rPr lang="en-US"/>
              <a:pPr/>
              <a:t>245</a:t>
            </a:fld>
            <a:endParaRPr lang="en-US"/>
          </a:p>
        </p:txBody>
      </p:sp>
      <p:sp>
        <p:nvSpPr>
          <p:cNvPr id="2" name="Title 1"/>
          <p:cNvSpPr>
            <a:spLocks noGrp="1"/>
          </p:cNvSpPr>
          <p:nvPr>
            <p:ph type="title" idx="4294967295"/>
          </p:nvPr>
        </p:nvSpPr>
        <p:spPr>
          <a:xfrm>
            <a:off x="457200" y="188640"/>
            <a:ext cx="8229600" cy="774923"/>
          </a:xfrm>
        </p:spPr>
        <p:txBody>
          <a:bodyPr/>
          <a:lstStyle/>
          <a:p>
            <a:pPr>
              <a:defRPr/>
            </a:pPr>
            <a:r>
              <a:rPr lang="en-US" dirty="0">
                <a:latin typeface="+mj-lt"/>
                <a:ea typeface="+mj-ea"/>
                <a:cs typeface="+mj-cs"/>
              </a:rPr>
              <a:t>Recapitulation and Overview</a:t>
            </a:r>
          </a:p>
        </p:txBody>
      </p:sp>
      <p:sp>
        <p:nvSpPr>
          <p:cNvPr id="3" name="Content Placeholder 2"/>
          <p:cNvSpPr>
            <a:spLocks noGrp="1"/>
          </p:cNvSpPr>
          <p:nvPr>
            <p:ph idx="4294967295"/>
          </p:nvPr>
        </p:nvSpPr>
        <p:spPr>
          <a:xfrm>
            <a:off x="431540" y="1268760"/>
            <a:ext cx="8229600" cy="5256337"/>
          </a:xfrm>
        </p:spPr>
        <p:txBody>
          <a:bodyPr/>
          <a:lstStyle/>
          <a:p>
            <a:r>
              <a:rPr lang="en-US" dirty="0"/>
              <a:t>In spelling out these points, Hume repeats or expands some of his earlier arguments:</a:t>
            </a:r>
          </a:p>
          <a:p>
            <a:pPr lvl="1">
              <a:spcBef>
                <a:spcPts val="1200"/>
              </a:spcBef>
            </a:pPr>
            <a:r>
              <a:rPr lang="en-US" dirty="0"/>
              <a:t>Reason cannot establish continuing objects causing our perceptions (</a:t>
            </a:r>
            <a:r>
              <a:rPr lang="en-US" i="1" dirty="0"/>
              <a:t>T</a:t>
            </a:r>
            <a:r>
              <a:rPr lang="en-US" dirty="0"/>
              <a:t> 1.4.2.47).</a:t>
            </a:r>
          </a:p>
          <a:p>
            <a:pPr lvl="1">
              <a:spcBef>
                <a:spcPts val="1200"/>
              </a:spcBef>
            </a:pPr>
            <a:r>
              <a:rPr lang="en-US" dirty="0"/>
              <a:t>The imagination leads naturally to the vulgar, rather than philosophical, view (</a:t>
            </a:r>
            <a:r>
              <a:rPr lang="en-US" i="1" dirty="0"/>
              <a:t>T</a:t>
            </a:r>
            <a:r>
              <a:rPr lang="en-US" dirty="0"/>
              <a:t> 1.4.2.48).</a:t>
            </a:r>
          </a:p>
          <a:p>
            <a:pPr lvl="1">
              <a:spcBef>
                <a:spcPts val="1200"/>
              </a:spcBef>
            </a:pPr>
            <a:r>
              <a:rPr lang="en-US" dirty="0"/>
              <a:t>Hence the philosophical view must acquire its force from the vulgar view (</a:t>
            </a:r>
            <a:r>
              <a:rPr lang="en-US" i="1" dirty="0"/>
              <a:t>T</a:t>
            </a:r>
            <a:r>
              <a:rPr lang="en-US" dirty="0"/>
              <a:t> 1.4.2.49-52).</a:t>
            </a:r>
          </a:p>
          <a:p>
            <a:pPr lvl="1">
              <a:spcBef>
                <a:spcPts val="1200"/>
              </a:spcBef>
            </a:pPr>
            <a:r>
              <a:rPr lang="en-US" dirty="0"/>
              <a:t>This explains various aspects of the philosophical view (</a:t>
            </a:r>
            <a:r>
              <a:rPr lang="en-US" i="1" dirty="0"/>
              <a:t>T</a:t>
            </a:r>
            <a:r>
              <a:rPr lang="en-US" dirty="0"/>
              <a:t> 1.4.2.53-55).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76348FF-9BE3-4301-8383-99CACBB5FD37}" type="slidenum">
              <a:rPr lang="en-US" sz="1600">
                <a:effectLst>
                  <a:outerShdw blurRad="38100" dist="38100" dir="2700000" algn="tl">
                    <a:srgbClr val="000000"/>
                  </a:outerShdw>
                </a:effectLst>
                <a:ea typeface="ＭＳ Ｐゴシック" charset="-128"/>
              </a:rPr>
              <a:pPr eaLnBrk="1" hangingPunct="1"/>
              <a:t>245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08219577"/>
      </p:ext>
    </p:extLst>
  </p:cSld>
  <p:clrMapOvr>
    <a:masterClrMapping/>
  </p:clrMapOvr>
  <p:transition spd="med">
    <p:cove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C6F3B23-98B5-46C0-A2D8-E774DFAB017A}" type="slidenum">
              <a:rPr lang="en-US"/>
              <a:pPr/>
              <a:t>246</a:t>
            </a:fld>
            <a:endParaRPr lang="en-US"/>
          </a:p>
        </p:txBody>
      </p:sp>
      <p:sp>
        <p:nvSpPr>
          <p:cNvPr id="2" name="Title 1"/>
          <p:cNvSpPr>
            <a:spLocks noGrp="1"/>
          </p:cNvSpPr>
          <p:nvPr>
            <p:ph type="title" idx="4294967295"/>
          </p:nvPr>
        </p:nvSpPr>
        <p:spPr>
          <a:xfrm>
            <a:off x="457200" y="152636"/>
            <a:ext cx="8229600" cy="882935"/>
          </a:xfrm>
        </p:spPr>
        <p:txBody>
          <a:bodyPr/>
          <a:lstStyle/>
          <a:p>
            <a:pPr>
              <a:defRPr/>
            </a:pPr>
            <a:r>
              <a:rPr lang="en-US" dirty="0">
                <a:latin typeface="+mj-lt"/>
                <a:ea typeface="+mj-ea"/>
                <a:cs typeface="+mj-cs"/>
              </a:rPr>
              <a:t>The Despairing Conclusion</a:t>
            </a:r>
          </a:p>
        </p:txBody>
      </p:sp>
      <p:sp>
        <p:nvSpPr>
          <p:cNvPr id="3" name="Content Placeholder 2"/>
          <p:cNvSpPr>
            <a:spLocks noGrp="1"/>
          </p:cNvSpPr>
          <p:nvPr>
            <p:ph idx="4294967295"/>
          </p:nvPr>
        </p:nvSpPr>
        <p:spPr>
          <a:xfrm>
            <a:off x="179512" y="1376772"/>
            <a:ext cx="8551862" cy="5178487"/>
          </a:xfrm>
        </p:spPr>
        <p:txBody>
          <a:bodyPr/>
          <a:lstStyle/>
          <a:p>
            <a:pPr>
              <a:buFont typeface="Wingdings" charset="2"/>
              <a:buNone/>
            </a:pPr>
            <a:r>
              <a:rPr lang="en-US" sz="2400" dirty="0"/>
              <a:t>	“I cannot conceive how such trivial qualities of the fancy, conducted by such false suppositions, can ever lead to any solid and rational system.  …  Philosophers deny our resembling perceptions to be identically the same, and uninterrupted; and yet have so great a propensity to believe them such, that they arbitrarily invent a new set of perceptions, to which they attribute these qualities.  I say, a new set of perceptions [because] … ’tis impossible for us distinctly to conceive, objects to be in their nature any thing but exactly the same with perceptions.  What then can we look for from this confusion of groundless and extraordinary opinions but error and </a:t>
            </a:r>
            <a:r>
              <a:rPr lang="en-US" sz="2400" dirty="0" err="1"/>
              <a:t>falshood</a:t>
            </a:r>
            <a:r>
              <a:rPr lang="en-US" sz="2400" dirty="0"/>
              <a:t>?  And how can we justify to ourselves any belief we repose in them?”  (</a:t>
            </a:r>
            <a:r>
              <a:rPr lang="en-US" sz="2400" i="1" dirty="0"/>
              <a:t>T</a:t>
            </a:r>
            <a:r>
              <a:rPr lang="en-US" sz="2400" dirty="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B8B7234-1938-4727-B192-17784DA1E139}" type="slidenum">
              <a:rPr lang="en-US" sz="1600">
                <a:effectLst>
                  <a:outerShdw blurRad="38100" dist="38100" dir="2700000" algn="tl">
                    <a:srgbClr val="000000"/>
                  </a:outerShdw>
                </a:effectLst>
                <a:ea typeface="ＭＳ Ｐゴシック" charset="-128"/>
              </a:rPr>
              <a:pPr eaLnBrk="1" hangingPunct="1"/>
              <a:t>246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24672499"/>
      </p:ext>
    </p:extLst>
  </p:cSld>
  <p:clrMapOvr>
    <a:masterClrMapping/>
  </p:clrMapOvr>
  <p:transition spd="med">
    <p:cove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247</a:t>
            </a:fld>
            <a:endParaRPr lang="en-US"/>
          </a:p>
        </p:txBody>
      </p:sp>
      <p:sp>
        <p:nvSpPr>
          <p:cNvPr id="2" name="Title 1"/>
          <p:cNvSpPr>
            <a:spLocks noGrp="1"/>
          </p:cNvSpPr>
          <p:nvPr>
            <p:ph type="title" idx="4294967295"/>
          </p:nvPr>
        </p:nvSpPr>
        <p:spPr>
          <a:xfrm>
            <a:off x="457200" y="44624"/>
            <a:ext cx="8229600" cy="1290054"/>
          </a:xfrm>
        </p:spPr>
        <p:txBody>
          <a:bodyPr/>
          <a:lstStyle/>
          <a:p>
            <a:pPr>
              <a:defRPr/>
            </a:pPr>
            <a:r>
              <a:rPr lang="en-US" dirty="0">
                <a:latin typeface="+mj-lt"/>
                <a:ea typeface="+mj-ea"/>
                <a:cs typeface="+mj-cs"/>
              </a:rPr>
              <a:t>Carelessness </a:t>
            </a:r>
            <a:r>
              <a:rPr lang="en-US">
                <a:latin typeface="+mj-lt"/>
                <a:ea typeface="+mj-ea"/>
                <a:cs typeface="+mj-cs"/>
              </a:rPr>
              <a:t>and Inattention</a:t>
            </a:r>
            <a:br>
              <a:rPr lang="en-US">
                <a:latin typeface="+mj-lt"/>
                <a:ea typeface="+mj-ea"/>
                <a:cs typeface="+mj-cs"/>
              </a:rPr>
            </a:br>
            <a:r>
              <a:rPr lang="en-US">
                <a:latin typeface="+mj-lt"/>
                <a:ea typeface="+mj-ea"/>
                <a:cs typeface="+mj-cs"/>
              </a:rPr>
              <a:t>are the only “Remedy”</a:t>
            </a:r>
            <a:endParaRPr lang="en-US" dirty="0">
              <a:latin typeface="+mj-lt"/>
              <a:ea typeface="+mj-ea"/>
              <a:cs typeface="+mj-cs"/>
            </a:endParaRPr>
          </a:p>
        </p:txBody>
      </p:sp>
      <p:sp>
        <p:nvSpPr>
          <p:cNvPr id="3" name="Content Placeholder 2"/>
          <p:cNvSpPr>
            <a:spLocks noGrp="1"/>
          </p:cNvSpPr>
          <p:nvPr>
            <p:ph idx="4294967295"/>
          </p:nvPr>
        </p:nvSpPr>
        <p:spPr>
          <a:xfrm>
            <a:off x="179512" y="1634889"/>
            <a:ext cx="8606730" cy="4962463"/>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247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5323891"/>
      </p:ext>
    </p:extLst>
  </p:cSld>
  <p:clrMapOvr>
    <a:masterClrMapping/>
  </p:clrMapOvr>
  <p:transition spd="med">
    <p:cove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248</a:t>
            </a:fld>
            <a:endParaRPr lang="en-US"/>
          </a:p>
        </p:txBody>
      </p:sp>
      <p:sp>
        <p:nvSpPr>
          <p:cNvPr id="2" name="Title 1"/>
          <p:cNvSpPr>
            <a:spLocks noGrp="1"/>
          </p:cNvSpPr>
          <p:nvPr>
            <p:ph type="title" idx="4294967295"/>
          </p:nvPr>
        </p:nvSpPr>
        <p:spPr>
          <a:xfrm>
            <a:off x="457200" y="205805"/>
            <a:ext cx="8229600" cy="1278979"/>
          </a:xfrm>
        </p:spPr>
        <p:txBody>
          <a:bodyPr/>
          <a:lstStyle/>
          <a:p>
            <a:pPr>
              <a:defRPr/>
            </a:pPr>
            <a:r>
              <a:rPr lang="en-US" sz="4000" dirty="0"/>
              <a:t>“</a:t>
            </a:r>
            <a:r>
              <a:rPr lang="en-US" sz="4000" dirty="0" err="1"/>
              <a:t>’Tis</a:t>
            </a:r>
            <a:r>
              <a:rPr lang="en-US" sz="4000" dirty="0"/>
              <a:t> impossible … to defend either our understanding or senses”</a:t>
            </a:r>
            <a:endParaRPr lang="en-US" sz="4000" dirty="0">
              <a:latin typeface="+mj-lt"/>
              <a:ea typeface="+mj-ea"/>
              <a:cs typeface="+mj-cs"/>
            </a:endParaRPr>
          </a:p>
        </p:txBody>
      </p:sp>
      <p:sp>
        <p:nvSpPr>
          <p:cNvPr id="3" name="Content Placeholder 2"/>
          <p:cNvSpPr>
            <a:spLocks noGrp="1"/>
          </p:cNvSpPr>
          <p:nvPr>
            <p:ph idx="4294967295"/>
          </p:nvPr>
        </p:nvSpPr>
        <p:spPr>
          <a:xfrm>
            <a:off x="251520" y="1844824"/>
            <a:ext cx="8640960" cy="4795689"/>
          </a:xfrm>
        </p:spPr>
        <p:txBody>
          <a:bodyPr/>
          <a:lstStyle/>
          <a:p>
            <a:r>
              <a:rPr lang="en-US" sz="2600" dirty="0"/>
              <a:t>The passage just quoted implicitly refers back to the “</a:t>
            </a:r>
            <a:r>
              <a:rPr lang="en-US" sz="2600" dirty="0" err="1"/>
              <a:t>scepticism</a:t>
            </a:r>
            <a:r>
              <a:rPr lang="en-US" sz="2600" dirty="0"/>
              <a:t> with regard to reason” of </a:t>
            </a:r>
            <a:r>
              <a:rPr lang="en-US" sz="2600" i="1" dirty="0"/>
              <a:t>T</a:t>
            </a:r>
            <a:r>
              <a:rPr lang="en-US" sz="2600" dirty="0"/>
              <a:t> 1.4.1 (note that “the understanding” and “reason” are the same).</a:t>
            </a:r>
          </a:p>
          <a:p>
            <a:pPr>
              <a:spcBef>
                <a:spcPts val="1800"/>
              </a:spcBef>
            </a:pPr>
            <a:r>
              <a:rPr lang="en-US" sz="2600" i="1" dirty="0"/>
              <a:t>T</a:t>
            </a:r>
            <a:r>
              <a:rPr lang="en-US" sz="2600" dirty="0"/>
              <a:t> 1.4.1 and 1.4.2 thus </a:t>
            </a:r>
            <a:r>
              <a:rPr lang="en-US" sz="2600" i="1" dirty="0"/>
              <a:t>combine</a:t>
            </a:r>
            <a:r>
              <a:rPr lang="en-US" sz="2600" dirty="0"/>
              <a:t> to deliver a radically </a:t>
            </a:r>
            <a:r>
              <a:rPr lang="en-US" sz="2600" dirty="0" err="1"/>
              <a:t>sceptical</a:t>
            </a:r>
            <a:r>
              <a:rPr lang="en-US" sz="2600" dirty="0"/>
              <a:t> message: that the only thing able to protect us from extreme </a:t>
            </a:r>
            <a:r>
              <a:rPr lang="en-US" sz="2600" dirty="0" err="1"/>
              <a:t>scepticism</a:t>
            </a:r>
            <a:r>
              <a:rPr lang="en-US" sz="2600" dirty="0"/>
              <a:t> is our own failure to attend to, or follow, the </a:t>
            </a:r>
            <a:r>
              <a:rPr lang="en-US" sz="2600" dirty="0" err="1"/>
              <a:t>sceptical</a:t>
            </a:r>
            <a:r>
              <a:rPr lang="en-US" sz="2600" dirty="0"/>
              <a:t> arguments (cf. </a:t>
            </a:r>
            <a:r>
              <a:rPr lang="en-US" sz="2600" i="1" dirty="0"/>
              <a:t>T</a:t>
            </a:r>
            <a:r>
              <a:rPr lang="en-US" sz="2600" dirty="0"/>
              <a:t> 1.4.1.9-11).</a:t>
            </a:r>
          </a:p>
          <a:p>
            <a:pPr>
              <a:spcBef>
                <a:spcPts val="1800"/>
              </a:spcBef>
            </a:pPr>
            <a:r>
              <a:rPr lang="en-US" sz="2600" dirty="0"/>
              <a:t>Laying such </a:t>
            </a:r>
            <a:r>
              <a:rPr lang="en-US" sz="2600" dirty="0" err="1"/>
              <a:t>scepticism</a:t>
            </a:r>
            <a:r>
              <a:rPr lang="en-US" sz="2600" dirty="0"/>
              <a:t> aside, Hume will now go on to consider some philosophical systems, “</a:t>
            </a:r>
            <a:r>
              <a:rPr lang="en-US" sz="2600" dirty="0" err="1"/>
              <a:t>antient</a:t>
            </a:r>
            <a:r>
              <a:rPr lang="en-US" sz="2600" dirty="0"/>
              <a:t> and modern” (</a:t>
            </a:r>
            <a:r>
              <a:rPr lang="en-US" sz="2600" i="1" dirty="0"/>
              <a:t>T</a:t>
            </a:r>
            <a:r>
              <a:rPr lang="en-US" sz="2600" dirty="0"/>
              <a:t> 1.4.2.57) regarding the external world.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49278298"/>
      </p:ext>
    </p:extLst>
  </p:cSld>
  <p:clrMapOvr>
    <a:masterClrMapping/>
  </p:clrMapOvr>
  <p:transition spd="med">
    <p:cove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249</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6(c)</a:t>
            </a:r>
            <a:br>
              <a:rPr lang="en-GB" sz="4800"/>
            </a:br>
            <a:br>
              <a:rPr lang="en-GB" sz="2400"/>
            </a:br>
            <a:r>
              <a:rPr lang="en-GB" sz="4800" i="1"/>
              <a:t>Treatise </a:t>
            </a:r>
            <a:r>
              <a:rPr lang="en-GB" sz="4800"/>
              <a:t>1.4.3</a:t>
            </a:r>
            <a:br>
              <a:rPr lang="en-GB" sz="4800"/>
            </a:br>
            <a:br>
              <a:rPr lang="en-GB" sz="2400"/>
            </a:br>
            <a:r>
              <a:rPr lang="en-GB" sz="4800"/>
              <a:t>“Of the Antient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801650632"/>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630880A-5F8E-41AA-8A9D-947FCFC5889F}" type="slidenum">
              <a:rPr lang="en-US"/>
              <a:pPr/>
              <a:t>250</a:t>
            </a:fld>
            <a:endParaRPr lang="en-US"/>
          </a:p>
        </p:txBody>
      </p:sp>
      <p:sp>
        <p:nvSpPr>
          <p:cNvPr id="2" name="Title 1"/>
          <p:cNvSpPr>
            <a:spLocks noGrp="1"/>
          </p:cNvSpPr>
          <p:nvPr>
            <p:ph type="title" idx="4294967295"/>
          </p:nvPr>
        </p:nvSpPr>
        <p:spPr/>
        <p:txBody>
          <a:bodyPr/>
          <a:lstStyle/>
          <a:p>
            <a:r>
              <a:rPr lang="en-US"/>
              <a:t>Of the Antient Philosophy</a:t>
            </a:r>
          </a:p>
        </p:txBody>
      </p:sp>
      <p:sp>
        <p:nvSpPr>
          <p:cNvPr id="3" name="Content Placeholder 2"/>
          <p:cNvSpPr>
            <a:spLocks noGrp="1"/>
          </p:cNvSpPr>
          <p:nvPr>
            <p:ph idx="4294967295"/>
          </p:nvPr>
        </p:nvSpPr>
        <p:spPr>
          <a:xfrm>
            <a:off x="457200" y="1600200"/>
            <a:ext cx="8542338" cy="5065713"/>
          </a:xfrm>
        </p:spPr>
        <p:txBody>
          <a:bodyPr/>
          <a:lstStyle/>
          <a:p>
            <a:r>
              <a:rPr lang="en-US" sz="2800" dirty="0"/>
              <a:t>Section 1.4.3 of the </a:t>
            </a:r>
            <a:r>
              <a:rPr lang="en-US" sz="2800" i="1" dirty="0"/>
              <a:t>Treatise</a:t>
            </a:r>
            <a:r>
              <a:rPr lang="en-US" sz="2800" dirty="0"/>
              <a:t> is largely devoted to debunking </a:t>
            </a:r>
            <a:r>
              <a:rPr lang="en-US" sz="2800" dirty="0" err="1"/>
              <a:t>Aristotelianism</a:t>
            </a:r>
            <a:r>
              <a:rPr lang="en-US" sz="2800" dirty="0"/>
              <a:t>:</a:t>
            </a:r>
          </a:p>
          <a:p>
            <a:pPr lvl="1">
              <a:buFontTx/>
              <a:buNone/>
            </a:pPr>
            <a:r>
              <a:rPr lang="en-US" dirty="0"/>
              <a:t>	</a:t>
            </a:r>
            <a:r>
              <a:rPr lang="en-US" sz="2400" dirty="0"/>
              <a:t>“the fictions of the </a:t>
            </a:r>
            <a:r>
              <a:rPr lang="en-US" sz="2400" dirty="0" err="1"/>
              <a:t>antient</a:t>
            </a:r>
            <a:r>
              <a:rPr lang="en-US" sz="2400" dirty="0"/>
              <a:t> philosophy, concerning </a:t>
            </a:r>
            <a:r>
              <a:rPr lang="en-US" sz="2400" i="1" dirty="0"/>
              <a:t>substances</a:t>
            </a:r>
            <a:r>
              <a:rPr lang="en-US" sz="2400" dirty="0"/>
              <a:t>, and </a:t>
            </a:r>
            <a:r>
              <a:rPr lang="en-US" sz="2400" i="1" dirty="0"/>
              <a:t>substantial forms</a:t>
            </a:r>
            <a:r>
              <a:rPr lang="en-US" sz="2400" dirty="0"/>
              <a:t>, and </a:t>
            </a:r>
            <a:r>
              <a:rPr lang="en-US" sz="2400" i="1" dirty="0"/>
              <a:t>accidents</a:t>
            </a:r>
            <a:r>
              <a:rPr lang="en-US" sz="2400" dirty="0"/>
              <a:t>, and </a:t>
            </a:r>
            <a:r>
              <a:rPr lang="en-US" sz="2400" i="1" dirty="0"/>
              <a:t>occult qualities</a:t>
            </a:r>
            <a:r>
              <a:rPr lang="en-US" sz="2400" dirty="0"/>
              <a:t>; which, however unreasonable and capricious, have a very intimate </a:t>
            </a:r>
            <a:r>
              <a:rPr lang="en-US" sz="2400" dirty="0" err="1"/>
              <a:t>connexion</a:t>
            </a:r>
            <a:r>
              <a:rPr lang="en-US" sz="2400" dirty="0"/>
              <a:t> with the principles of human nature.”  (</a:t>
            </a:r>
            <a:r>
              <a:rPr lang="en-US" sz="2400" i="1" dirty="0"/>
              <a:t>T</a:t>
            </a:r>
            <a:r>
              <a:rPr lang="en-US" sz="2400" dirty="0"/>
              <a:t> 1.4.3.1)</a:t>
            </a:r>
          </a:p>
          <a:p>
            <a:pPr>
              <a:spcBef>
                <a:spcPts val="1200"/>
              </a:spcBef>
            </a:pPr>
            <a:r>
              <a:rPr lang="en-US" sz="2800" dirty="0"/>
              <a:t>Hume explains these “fictions” as naturally arising from the imagination, by which the “</a:t>
            </a:r>
            <a:r>
              <a:rPr lang="en-US" sz="2800" dirty="0" err="1"/>
              <a:t>Peripatetics</a:t>
            </a:r>
            <a:r>
              <a:rPr lang="en-US" sz="2800" dirty="0"/>
              <a:t>” (i.e. Aristotelians) allowed themselves – far too easily and naively – to be seduced.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625EC5-F6C4-4468-B731-56B3CE06E63D}" type="slidenum">
              <a:rPr lang="en-US" sz="1600">
                <a:effectLst>
                  <a:outerShdw blurRad="38100" dist="38100" dir="2700000" algn="tl">
                    <a:srgbClr val="000000"/>
                  </a:outerShdw>
                </a:effectLst>
                <a:ea typeface="ＭＳ Ｐゴシック" charset="-128"/>
              </a:rPr>
              <a:pPr eaLnBrk="1" hangingPunct="1"/>
              <a:t>250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155541"/>
      </p:ext>
    </p:extLst>
  </p:cSld>
  <p:clrMapOvr>
    <a:masterClrMapping/>
  </p:clrMapOvr>
  <p:transition spd="med">
    <p:cove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251</a:t>
            </a:fld>
            <a:endParaRPr lang="en-US"/>
          </a:p>
        </p:txBody>
      </p:sp>
      <p:sp>
        <p:nvSpPr>
          <p:cNvPr id="2" name="Title 1"/>
          <p:cNvSpPr>
            <a:spLocks noGrp="1"/>
          </p:cNvSpPr>
          <p:nvPr>
            <p:ph type="title" idx="4294967295"/>
          </p:nvPr>
        </p:nvSpPr>
        <p:spPr/>
        <p:txBody>
          <a:bodyPr/>
          <a:lstStyle/>
          <a:p>
            <a:r>
              <a:rPr lang="en-US"/>
              <a:t>False Simplicity and Identity</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dirty="0" err="1"/>
              <a:t>compos’d</a:t>
            </a:r>
            <a:r>
              <a:rPr lang="en-US" sz="2800" dirty="0"/>
              <a:t>”.</a:t>
            </a:r>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251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22290685"/>
      </p:ext>
    </p:extLst>
  </p:cSld>
  <p:clrMapOvr>
    <a:masterClrMapping/>
  </p:clrMapOvr>
  <p:transition spd="med">
    <p:cove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252</a:t>
            </a:fld>
            <a:endParaRPr lang="en-US"/>
          </a:p>
        </p:txBody>
      </p:sp>
      <p:sp>
        <p:nvSpPr>
          <p:cNvPr id="2" name="Title 1"/>
          <p:cNvSpPr>
            <a:spLocks noGrp="1"/>
          </p:cNvSpPr>
          <p:nvPr>
            <p:ph type="title" idx="4294967295"/>
          </p:nvPr>
        </p:nvSpPr>
        <p:spPr>
          <a:xfrm>
            <a:off x="457200" y="152636"/>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304764"/>
            <a:ext cx="8229600" cy="5394486"/>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8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252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00123166"/>
      </p:ext>
    </p:extLst>
  </p:cSld>
  <p:clrMapOvr>
    <a:masterClrMapping/>
  </p:clrMapOvr>
  <p:transition spd="med">
    <p:cove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253</a:t>
            </a:fld>
            <a:endParaRPr lang="en-US"/>
          </a:p>
        </p:txBody>
      </p:sp>
      <p:sp>
        <p:nvSpPr>
          <p:cNvPr id="2" name="Title 1"/>
          <p:cNvSpPr>
            <a:spLocks noGrp="1"/>
          </p:cNvSpPr>
          <p:nvPr>
            <p:ph type="title" idx="4294967295"/>
          </p:nvPr>
        </p:nvSpPr>
        <p:spPr>
          <a:xfrm>
            <a:off x="220663" y="152636"/>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376772"/>
            <a:ext cx="8416677" cy="5105164"/>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8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253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96387658"/>
      </p:ext>
    </p:extLst>
  </p:cSld>
  <p:clrMapOvr>
    <a:masterClrMapping/>
  </p:clrMapOvr>
  <p:transition spd="med">
    <p:cove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FCA3CB0-0050-45EA-97BE-31B54A9D05FF}" type="slidenum">
              <a:rPr lang="en-US"/>
              <a:pPr/>
              <a:t>254</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Faculties and Occult Qualities</a:t>
            </a:r>
          </a:p>
        </p:txBody>
      </p:sp>
      <p:sp>
        <p:nvSpPr>
          <p:cNvPr id="3" name="Content Placeholder 2"/>
          <p:cNvSpPr>
            <a:spLocks noGrp="1"/>
          </p:cNvSpPr>
          <p:nvPr>
            <p:ph idx="4294967295"/>
          </p:nvPr>
        </p:nvSpPr>
        <p:spPr>
          <a:xfrm>
            <a:off x="395536" y="1412776"/>
            <a:ext cx="8316924" cy="5060950"/>
          </a:xfrm>
        </p:spPr>
        <p:txBody>
          <a:bodyPr/>
          <a:lstStyle/>
          <a:p>
            <a:r>
              <a:rPr lang="en-US" sz="2900" dirty="0"/>
              <a:t>Alluding back to his theory of causal inference, Hume remarks that men naturally “imagine they perceive a </a:t>
            </a:r>
            <a:r>
              <a:rPr lang="en-US" sz="2900" dirty="0" err="1"/>
              <a:t>connexion</a:t>
            </a:r>
            <a:r>
              <a:rPr lang="en-US" sz="2900" dirty="0"/>
              <a:t>” between constantly con-joined objects.  Philosophers who investigate further cannot find any such </a:t>
            </a:r>
            <a:r>
              <a:rPr lang="en-US" sz="2900" dirty="0" err="1"/>
              <a:t>connexion</a:t>
            </a:r>
            <a:r>
              <a:rPr lang="en-US" sz="2900" dirty="0"/>
              <a:t>,</a:t>
            </a:r>
          </a:p>
          <a:p>
            <a:pPr lvl="1">
              <a:spcBef>
                <a:spcPts val="1200"/>
              </a:spcBef>
              <a:buFontTx/>
              <a:buNone/>
            </a:pPr>
            <a:r>
              <a:rPr lang="en-US" dirty="0"/>
              <a:t>	</a:t>
            </a:r>
            <a:r>
              <a:rPr lang="en-US" sz="2400" dirty="0"/>
              <a:t>“But … instead of drawing a just inference from this observation, and concluding, that we have no idea of power or agency, separate from the mind, and belonging to causes …, they … [invent] the words </a:t>
            </a:r>
            <a:r>
              <a:rPr lang="en-US" sz="2400" i="1" dirty="0"/>
              <a:t>faculty</a:t>
            </a:r>
            <a:r>
              <a:rPr lang="en-US" sz="2400" dirty="0"/>
              <a:t> and </a:t>
            </a:r>
            <a:r>
              <a:rPr lang="en-US" sz="2400" i="1" dirty="0"/>
              <a:t>occult quality</a:t>
            </a:r>
            <a:r>
              <a:rPr lang="en-US" sz="2400" dirty="0"/>
              <a:t>.  …  They need only say, that any </a:t>
            </a:r>
            <a:r>
              <a:rPr lang="en-US" sz="2400" dirty="0" err="1"/>
              <a:t>phaenomenon</a:t>
            </a:r>
            <a:r>
              <a:rPr lang="en-US" sz="2400" dirty="0"/>
              <a:t>, which puzzles them, arises from a faculty or an occult quality …”  (</a:t>
            </a:r>
            <a:r>
              <a:rPr lang="en-US" sz="2400" i="1" dirty="0"/>
              <a:t>T</a:t>
            </a:r>
            <a:r>
              <a:rPr lang="en-US" sz="2400" dirty="0"/>
              <a:t> 1.4.3.9-10)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6C3012A-C7F8-453C-8B6D-F95E4C2E81D1}" type="slidenum">
              <a:rPr lang="en-US" sz="1600">
                <a:effectLst>
                  <a:outerShdw blurRad="38100" dist="38100" dir="2700000" algn="tl">
                    <a:srgbClr val="000000"/>
                  </a:outerShdw>
                </a:effectLst>
                <a:ea typeface="ＭＳ Ｐゴシック" charset="-128"/>
              </a:rPr>
              <a:pPr eaLnBrk="1" hangingPunct="1"/>
              <a:t>254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12578308"/>
      </p:ext>
    </p:extLst>
  </p:cSld>
  <p:clrMapOvr>
    <a:masterClrMapping/>
  </p:clrMapOvr>
  <p:transition spd="med">
    <p:cove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F5A0676-3D89-4C8B-9EA8-FC8606E885E5}" type="slidenum">
              <a:rPr lang="en-US"/>
              <a:pPr/>
              <a:t>255</a:t>
            </a:fld>
            <a:endParaRPr lang="en-US"/>
          </a:p>
        </p:txBody>
      </p:sp>
      <p:sp>
        <p:nvSpPr>
          <p:cNvPr id="2" name="Title 1"/>
          <p:cNvSpPr>
            <a:spLocks noGrp="1"/>
          </p:cNvSpPr>
          <p:nvPr>
            <p:ph type="title" idx="4294967295"/>
          </p:nvPr>
        </p:nvSpPr>
        <p:spPr>
          <a:xfrm>
            <a:off x="143508" y="277813"/>
            <a:ext cx="8856984" cy="810927"/>
          </a:xfrm>
        </p:spPr>
        <p:txBody>
          <a:bodyPr/>
          <a:lstStyle/>
          <a:p>
            <a:r>
              <a:rPr lang="en-US" sz="4000" dirty="0"/>
              <a:t>Ridiculing Sympathies and Antipathies</a:t>
            </a:r>
          </a:p>
        </p:txBody>
      </p:sp>
      <p:sp>
        <p:nvSpPr>
          <p:cNvPr id="3" name="Content Placeholder 2"/>
          <p:cNvSpPr>
            <a:spLocks noGrp="1"/>
          </p:cNvSpPr>
          <p:nvPr>
            <p:ph idx="4294967295"/>
          </p:nvPr>
        </p:nvSpPr>
        <p:spPr>
          <a:xfrm>
            <a:off x="35496" y="1376772"/>
            <a:ext cx="8656638" cy="4983163"/>
          </a:xfrm>
        </p:spPr>
        <p:txBody>
          <a:bodyPr/>
          <a:lstStyle/>
          <a:p>
            <a:pPr lvl="1">
              <a:buFontTx/>
              <a:buNone/>
            </a:pPr>
            <a:r>
              <a:rPr lang="en-US" sz="2400" dirty="0"/>
              <a:t>	“But among all the instances, wherein the </a:t>
            </a:r>
            <a:r>
              <a:rPr lang="en-US" sz="2400" dirty="0" err="1"/>
              <a:t>Peripatetics</a:t>
            </a:r>
            <a:r>
              <a:rPr lang="en-US" sz="2400" dirty="0"/>
              <a:t> have shown they were guided by every trivial propensity of the imagination, no one is more remarkable that their </a:t>
            </a:r>
            <a:r>
              <a:rPr lang="en-US" sz="2400" i="1" dirty="0">
                <a:solidFill>
                  <a:srgbClr val="FF9999"/>
                </a:solidFill>
              </a:rPr>
              <a:t>sympathies</a:t>
            </a:r>
            <a:r>
              <a:rPr lang="en-US" sz="2400" dirty="0"/>
              <a:t>, </a:t>
            </a:r>
            <a:r>
              <a:rPr lang="en-US" sz="2400" i="1" dirty="0">
                <a:solidFill>
                  <a:srgbClr val="FF9999"/>
                </a:solidFill>
              </a:rPr>
              <a:t>antipathies</a:t>
            </a:r>
            <a:r>
              <a:rPr lang="en-US" sz="2400" dirty="0"/>
              <a:t>, and </a:t>
            </a:r>
            <a:r>
              <a:rPr lang="en-US" sz="2400" i="1" dirty="0">
                <a:solidFill>
                  <a:srgbClr val="FF9999"/>
                </a:solidFill>
              </a:rPr>
              <a:t>horrors of a vacuum</a:t>
            </a:r>
            <a:r>
              <a:rPr lang="en-US" sz="2400" dirty="0"/>
              <a:t>.  There is a very remarkable inclination in human nature, to bestow on external objects the same emotions, which it observes in itself …  This inclination, ’tis true, is </a:t>
            </a:r>
            <a:r>
              <a:rPr lang="en-US" sz="2400" dirty="0" err="1"/>
              <a:t>suppress’d</a:t>
            </a:r>
            <a:r>
              <a:rPr lang="en-US" sz="2400" dirty="0"/>
              <a:t> by a little reflection, and only takes place in </a:t>
            </a:r>
            <a:r>
              <a:rPr lang="en-US" sz="2400" dirty="0">
                <a:solidFill>
                  <a:srgbClr val="FF9999"/>
                </a:solidFill>
              </a:rPr>
              <a:t>children</a:t>
            </a:r>
            <a:r>
              <a:rPr lang="en-US" sz="2400" dirty="0"/>
              <a:t>, </a:t>
            </a:r>
            <a:r>
              <a:rPr lang="en-US" sz="2400" dirty="0">
                <a:solidFill>
                  <a:srgbClr val="FF9999"/>
                </a:solidFill>
              </a:rPr>
              <a:t>poets</a:t>
            </a:r>
            <a:r>
              <a:rPr lang="en-US" sz="2400" dirty="0"/>
              <a:t>, and the </a:t>
            </a:r>
            <a:r>
              <a:rPr lang="en-US" sz="2400" dirty="0" err="1">
                <a:solidFill>
                  <a:srgbClr val="FF9999"/>
                </a:solidFill>
              </a:rPr>
              <a:t>antient</a:t>
            </a:r>
            <a:r>
              <a:rPr lang="en-US" sz="2400" dirty="0">
                <a:solidFill>
                  <a:srgbClr val="FF9999"/>
                </a:solidFill>
              </a:rPr>
              <a:t> philosophers</a:t>
            </a:r>
            <a:r>
              <a:rPr lang="en-US" sz="2400" dirty="0"/>
              <a:t>.  … We must pardon children, because of their age; poets, because they profess to follow implicitly the suggestions of their fancy:  But what excuse shall we find to justify our philosophers in so signal a weakness?”  (</a:t>
            </a:r>
            <a:r>
              <a:rPr lang="en-US" sz="2400" i="1" dirty="0"/>
              <a:t>T</a:t>
            </a:r>
            <a:r>
              <a:rPr lang="en-US" sz="2400" dirty="0"/>
              <a:t> 1.4.3.11)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7DEB9F3-A0BB-4C4D-92E3-7AB00122EBC2}" type="slidenum">
              <a:rPr lang="en-US" sz="1600">
                <a:effectLst>
                  <a:outerShdw blurRad="38100" dist="38100" dir="2700000" algn="tl">
                    <a:srgbClr val="000000"/>
                  </a:outerShdw>
                </a:effectLst>
                <a:ea typeface="ＭＳ Ｐゴシック" charset="-128"/>
              </a:rPr>
              <a:pPr eaLnBrk="1" hangingPunct="1"/>
              <a:t>255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79573851"/>
      </p:ext>
    </p:extLst>
  </p:cSld>
  <p:clrMapOvr>
    <a:masterClrMapping/>
  </p:clrMapOvr>
  <p:transition spd="med">
    <p:cove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256</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6(d)</a:t>
            </a:r>
            <a:br>
              <a:rPr lang="en-GB" sz="4800"/>
            </a:br>
            <a:br>
              <a:rPr lang="en-GB" sz="2400"/>
            </a:br>
            <a:r>
              <a:rPr lang="en-GB" sz="4800" i="1"/>
              <a:t>Treatise </a:t>
            </a:r>
            <a:r>
              <a:rPr lang="en-GB" sz="4800"/>
              <a:t>1.4.4</a:t>
            </a:r>
            <a:br>
              <a:rPr lang="en-GB" sz="4800"/>
            </a:br>
            <a:br>
              <a:rPr lang="en-GB" sz="2400"/>
            </a:br>
            <a:r>
              <a:rPr lang="en-GB" sz="4800"/>
              <a:t>“Of the Modern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900643976"/>
      </p:ext>
    </p:extLst>
  </p:cSld>
  <p:clrMapOvr>
    <a:masterClrMapping/>
  </p:clrMapOvr>
  <p:transition spd="med">
    <p:cove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257</a:t>
            </a:fld>
            <a:endParaRPr lang="en-US"/>
          </a:p>
        </p:txBody>
      </p:sp>
      <p:sp>
        <p:nvSpPr>
          <p:cNvPr id="2" name="Title 1"/>
          <p:cNvSpPr>
            <a:spLocks noGrp="1"/>
          </p:cNvSpPr>
          <p:nvPr>
            <p:ph type="title" idx="4294967295"/>
          </p:nvPr>
        </p:nvSpPr>
        <p:spPr>
          <a:xfrm>
            <a:off x="168275" y="277813"/>
            <a:ext cx="8812213" cy="882935"/>
          </a:xfrm>
        </p:spPr>
        <p:txBody>
          <a:bodyPr/>
          <a:lstStyle/>
          <a:p>
            <a:r>
              <a:rPr lang="en-US" sz="4000" dirty="0"/>
              <a:t>Imaginative Principles, Good and Bad</a:t>
            </a:r>
          </a:p>
        </p:txBody>
      </p:sp>
      <p:sp>
        <p:nvSpPr>
          <p:cNvPr id="3" name="Content Placeholder 2"/>
          <p:cNvSpPr>
            <a:spLocks noGrp="1"/>
          </p:cNvSpPr>
          <p:nvPr>
            <p:ph idx="4294967295"/>
          </p:nvPr>
        </p:nvSpPr>
        <p:spPr>
          <a:xfrm>
            <a:off x="468312" y="1340768"/>
            <a:ext cx="8316155" cy="5073650"/>
          </a:xfrm>
        </p:spPr>
        <p:txBody>
          <a:bodyPr/>
          <a:lstStyle/>
          <a:p>
            <a:r>
              <a:rPr lang="en-US" sz="2600" dirty="0"/>
              <a:t>Hume </a:t>
            </a:r>
            <a:r>
              <a:rPr lang="en-US" sz="2600"/>
              <a:t>has criticised </a:t>
            </a:r>
            <a:r>
              <a:rPr lang="en-US" sz="2600" dirty="0"/>
              <a:t>the Aristotelians </a:t>
            </a:r>
            <a:r>
              <a:rPr lang="en-US" sz="2600"/>
              <a:t>for basing </a:t>
            </a:r>
            <a:r>
              <a:rPr lang="en-US" sz="2600" dirty="0"/>
              <a:t>their philosophy on the imagination.  But this might seem very unfair, when he has earlier (in </a:t>
            </a:r>
            <a:r>
              <a:rPr lang="en-US" sz="2600" i="1" dirty="0"/>
              <a:t>T</a:t>
            </a:r>
            <a:r>
              <a:rPr lang="en-US" sz="2600" dirty="0"/>
              <a:t> 1.3.6) argued that all inductive “experimental reasoning” – which he advocates as the only legitimate basis of science (and trumpets in the subtitle of the </a:t>
            </a:r>
            <a:r>
              <a:rPr lang="en-US" sz="2600" i="1" dirty="0"/>
              <a:t>Treatise</a:t>
            </a:r>
            <a:r>
              <a:rPr lang="en-US" sz="2600" dirty="0"/>
              <a:t>) – is itself founded on custom, which he seems to view as a principle of the imagination (</a:t>
            </a:r>
            <a:r>
              <a:rPr lang="en-US" sz="2600" i="1" dirty="0"/>
              <a:t>T</a:t>
            </a:r>
            <a:r>
              <a:rPr lang="en-US" sz="2600" dirty="0"/>
              <a:t> 1.3.6.4, 1.3.7.6).</a:t>
            </a:r>
          </a:p>
          <a:p>
            <a:pPr>
              <a:spcBef>
                <a:spcPts val="1200"/>
              </a:spcBef>
            </a:pPr>
            <a:r>
              <a:rPr lang="en-US" sz="2600" dirty="0"/>
              <a:t>He addresses this objection in a famous passage at</a:t>
            </a:r>
            <a:br>
              <a:rPr lang="en-US" sz="2600" dirty="0"/>
            </a:br>
            <a:r>
              <a:rPr lang="en-US" sz="2600" i="1" dirty="0"/>
              <a:t>T</a:t>
            </a:r>
            <a:r>
              <a:rPr lang="en-US" sz="2600" dirty="0"/>
              <a:t> 1.4.4.1, distinguishing between two sorts of imaginative principles, one sort philosophically respectable and the other disreputable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76743249"/>
      </p:ext>
    </p:extLst>
  </p:cSld>
  <p:clrMapOvr>
    <a:masterClrMapping/>
  </p:clrMapOvr>
  <p:transition spd="med">
    <p:cove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258</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u="sng" dirty="0">
                <a:solidFill>
                  <a:srgbClr val="92D050"/>
                </a:solidFill>
              </a:rPr>
              <a:t>the principles which are permanent, irresistible, and universal</a:t>
            </a:r>
            <a:r>
              <a:rPr lang="en-US" sz="2500" u="sng" dirty="0"/>
              <a:t>;</a:t>
            </a:r>
            <a:r>
              <a:rPr lang="en-US" sz="2500" dirty="0"/>
              <a:t> such as the customary transition from causes to effects, and from effects to causes:  And </a:t>
            </a:r>
            <a:r>
              <a:rPr lang="en-US" sz="2500" u="sng"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258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47246173"/>
      </p:ext>
    </p:extLst>
  </p:cSld>
  <p:clrMapOvr>
    <a:masterClrMapping/>
  </p:clrMapOvr>
  <p:transition spd="med">
    <p:cove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259</a:t>
            </a:fld>
            <a:endParaRPr lang="en-US"/>
          </a:p>
        </p:txBody>
      </p:sp>
      <p:sp>
        <p:nvSpPr>
          <p:cNvPr id="2" name="Title 1"/>
          <p:cNvSpPr>
            <a:spLocks noGrp="1"/>
          </p:cNvSpPr>
          <p:nvPr>
            <p:ph type="title" idx="4294967295"/>
          </p:nvPr>
        </p:nvSpPr>
        <p:spPr>
          <a:xfrm>
            <a:off x="168275" y="188640"/>
            <a:ext cx="8812213" cy="594903"/>
          </a:xfrm>
        </p:spPr>
        <p:txBody>
          <a:bodyPr/>
          <a:lstStyle/>
          <a:p>
            <a:r>
              <a:rPr lang="en-US" sz="4000"/>
              <a:t>Hume’s Way Out?</a:t>
            </a:r>
            <a:endParaRPr lang="en-US" sz="4000" dirty="0"/>
          </a:p>
        </p:txBody>
      </p:sp>
      <p:sp>
        <p:nvSpPr>
          <p:cNvPr id="3" name="Content Placeholder 2"/>
          <p:cNvSpPr>
            <a:spLocks noGrp="1"/>
          </p:cNvSpPr>
          <p:nvPr>
            <p:ph idx="4294967295"/>
          </p:nvPr>
        </p:nvSpPr>
        <p:spPr>
          <a:xfrm>
            <a:off x="366775" y="1088740"/>
            <a:ext cx="8489701" cy="5436604"/>
          </a:xfrm>
        </p:spPr>
        <p:txBody>
          <a:bodyPr/>
          <a:lstStyle/>
          <a:p>
            <a:r>
              <a:rPr lang="en-US" sz="2600"/>
              <a:t>It initially seems as though the distinction at </a:t>
            </a:r>
            <a:r>
              <a:rPr lang="en-US" sz="2600" i="1"/>
              <a:t>T</a:t>
            </a:r>
            <a:r>
              <a:rPr lang="en-US" sz="2600"/>
              <a:t> 1.4.4.1 is intended to give Hume a way of distinguishing his own positive scientific position (based on causal inference and probability etc.) from the “fancies” and “fictions” of the ancient philosophers and others.</a:t>
            </a:r>
          </a:p>
          <a:p>
            <a:pPr>
              <a:spcBef>
                <a:spcPts val="1800"/>
              </a:spcBef>
            </a:pPr>
            <a:r>
              <a:rPr lang="en-US" sz="2600"/>
              <a:t>If so, this paragraph is one of the most important in the entire </a:t>
            </a:r>
            <a:r>
              <a:rPr lang="en-US" sz="2600" i="1"/>
              <a:t>Treatise</a:t>
            </a:r>
            <a:r>
              <a:rPr lang="en-US" sz="2600"/>
              <a:t>, providing a basis for rational normativity by distinguishing between the respectable and disreputable “principles of the imagination”.</a:t>
            </a:r>
          </a:p>
          <a:p>
            <a:pPr>
              <a:spcBef>
                <a:spcPts val="1800"/>
              </a:spcBef>
            </a:pPr>
            <a:r>
              <a:rPr lang="en-US" sz="2600"/>
              <a:t>But as we shall see, Hume himself proceeds to cast doubt on the distinction, both in </a:t>
            </a:r>
            <a:r>
              <a:rPr lang="en-US" sz="2600" i="1"/>
              <a:t>Treatise</a:t>
            </a:r>
            <a:r>
              <a:rPr lang="en-US" sz="2600"/>
              <a:t> 1.4.4 and – more radically – in </a:t>
            </a:r>
            <a:r>
              <a:rPr lang="en-US" sz="2600" i="1"/>
              <a:t>Treatise</a:t>
            </a:r>
            <a:r>
              <a:rPr lang="en-US" sz="2600"/>
              <a:t> 1.4.7.</a:t>
            </a:r>
          </a:p>
          <a:p>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34228267"/>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A1192-295B-480B-815D-72EBABF56B27}" type="slidenum">
              <a:rPr lang="en-US"/>
              <a:pPr/>
              <a:t>260</a:t>
            </a:fld>
            <a:endParaRPr lang="en-US"/>
          </a:p>
        </p:txBody>
      </p:sp>
      <p:sp>
        <p:nvSpPr>
          <p:cNvPr id="2" name="Title 1"/>
          <p:cNvSpPr>
            <a:spLocks noGrp="1"/>
          </p:cNvSpPr>
          <p:nvPr>
            <p:ph type="title" idx="4294967295"/>
          </p:nvPr>
        </p:nvSpPr>
        <p:spPr>
          <a:xfrm>
            <a:off x="457200" y="152636"/>
            <a:ext cx="8229600" cy="702915"/>
          </a:xfrm>
        </p:spPr>
        <p:txBody>
          <a:bodyPr/>
          <a:lstStyle/>
          <a:p>
            <a:r>
              <a:rPr lang="en-US"/>
              <a:t>“Of the Modern Philosophy”</a:t>
            </a:r>
          </a:p>
        </p:txBody>
      </p:sp>
      <p:sp>
        <p:nvSpPr>
          <p:cNvPr id="3" name="Content Placeholder 2"/>
          <p:cNvSpPr>
            <a:spLocks noGrp="1"/>
          </p:cNvSpPr>
          <p:nvPr>
            <p:ph idx="4294967295"/>
          </p:nvPr>
        </p:nvSpPr>
        <p:spPr>
          <a:xfrm>
            <a:off x="421196" y="1124744"/>
            <a:ext cx="8291264" cy="5363307"/>
          </a:xfrm>
        </p:spPr>
        <p:txBody>
          <a:bodyPr/>
          <a:lstStyle/>
          <a:p>
            <a:r>
              <a:rPr lang="en-US" sz="2700"/>
              <a:t>Modern (Lockean) philosophy claims to be based on the “solid, permanent, and consistent principles of the imagination”  (</a:t>
            </a:r>
            <a:r>
              <a:rPr lang="en-US" sz="2700" i="1"/>
              <a:t>T</a:t>
            </a:r>
            <a:r>
              <a:rPr lang="en-US" sz="2700"/>
              <a:t> 1.4.4.2).  But now Hume will argue – by attacking the primary/secondary quality distinction – that it has no such secure foundation.</a:t>
            </a:r>
          </a:p>
          <a:p>
            <a:pPr>
              <a:spcBef>
                <a:spcPts val="1800"/>
              </a:spcBef>
            </a:pPr>
            <a:r>
              <a:rPr lang="en-US" sz="2700"/>
              <a:t>He suggests that the only “satisfactory” argument for the distinction “is deriv’d from the variations of [sensory] impressions” depending upon our health, constitution, situation etc. (</a:t>
            </a:r>
            <a:r>
              <a:rPr lang="en-US" sz="2700" i="1"/>
              <a:t>T</a:t>
            </a:r>
            <a:r>
              <a:rPr lang="en-US" sz="2700"/>
              <a:t> 1.4.4.2).</a:t>
            </a:r>
          </a:p>
          <a:p>
            <a:pPr lvl="1">
              <a:spcBef>
                <a:spcPts val="1200"/>
              </a:spcBef>
            </a:pPr>
            <a:r>
              <a:rPr lang="en-US" sz="2300"/>
              <a:t>This is actually a bit unfair to Locke, who argued for the distinction on </a:t>
            </a:r>
            <a:r>
              <a:rPr lang="en-US" sz="2300" i="1"/>
              <a:t>explanatory </a:t>
            </a:r>
            <a:r>
              <a:rPr lang="en-US" sz="2300"/>
              <a:t>grounds: the primary qualities of objects </a:t>
            </a:r>
            <a:r>
              <a:rPr lang="en-US" sz="2300" i="1"/>
              <a:t>explain</a:t>
            </a:r>
            <a:r>
              <a:rPr lang="en-US" sz="2300"/>
              <a:t> how they appear (e.g. </a:t>
            </a:r>
            <a:r>
              <a:rPr lang="en-US" sz="2300" i="1"/>
              <a:t>Essay</a:t>
            </a:r>
            <a:r>
              <a:rPr lang="en-US" sz="2300"/>
              <a:t> II viii 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E0B54F-75F7-45E6-A6A2-FD611268175C}" type="slidenum">
              <a:rPr lang="en-US" sz="1600">
                <a:effectLst>
                  <a:outerShdw blurRad="38100" dist="38100" dir="2700000" algn="tl">
                    <a:srgbClr val="000000"/>
                  </a:outerShdw>
                </a:effectLst>
                <a:ea typeface="ＭＳ Ｐゴシック" charset="-128"/>
              </a:rPr>
              <a:pPr eaLnBrk="1" hangingPunct="1"/>
              <a:t>260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4929151"/>
      </p:ext>
    </p:extLst>
  </p:cSld>
  <p:clrMapOvr>
    <a:masterClrMapping/>
  </p:clrMapOvr>
  <p:transition spd="med">
    <p:cove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9BA50AD-878F-4D4B-82B6-D799264E306D}" type="slidenum">
              <a:rPr lang="en-US"/>
              <a:pPr/>
              <a:t>261</a:t>
            </a:fld>
            <a:endParaRPr lang="en-US"/>
          </a:p>
        </p:txBody>
      </p:sp>
      <p:sp>
        <p:nvSpPr>
          <p:cNvPr id="2" name="Title 1"/>
          <p:cNvSpPr>
            <a:spLocks noGrp="1"/>
          </p:cNvSpPr>
          <p:nvPr>
            <p:ph type="title" idx="4294967295"/>
          </p:nvPr>
        </p:nvSpPr>
        <p:spPr>
          <a:xfrm>
            <a:off x="107504" y="116633"/>
            <a:ext cx="8892988" cy="828092"/>
          </a:xfrm>
        </p:spPr>
        <p:txBody>
          <a:bodyPr/>
          <a:lstStyle/>
          <a:p>
            <a:r>
              <a:rPr lang="en-US"/>
              <a:t>A Causal Argument from Variation</a:t>
            </a:r>
          </a:p>
        </p:txBody>
      </p:sp>
      <p:sp>
        <p:nvSpPr>
          <p:cNvPr id="3" name="Content Placeholder 2"/>
          <p:cNvSpPr>
            <a:spLocks noGrp="1"/>
          </p:cNvSpPr>
          <p:nvPr>
            <p:ph idx="4294967295"/>
          </p:nvPr>
        </p:nvSpPr>
        <p:spPr>
          <a:xfrm>
            <a:off x="508695" y="1304764"/>
            <a:ext cx="8131757" cy="4983163"/>
          </a:xfrm>
        </p:spPr>
        <p:txBody>
          <a:bodyPr/>
          <a:lstStyle/>
          <a:p>
            <a:pPr>
              <a:buFont typeface="Wingdings" charset="2"/>
              <a:buNone/>
            </a:pPr>
            <a:r>
              <a:rPr lang="en-US" sz="2700"/>
              <a:t>	“’Tis certain, that </a:t>
            </a:r>
            <a:r>
              <a:rPr lang="en-US" sz="2700">
                <a:solidFill>
                  <a:srgbClr val="FF7C80"/>
                </a:solidFill>
              </a:rPr>
              <a:t>when different impressions of the same sense arise from any object</a:t>
            </a:r>
            <a:r>
              <a:rPr lang="en-US" sz="2700"/>
              <a:t>, every one of these impressions has not a resembling quality existent in the object.  …  Now </a:t>
            </a:r>
            <a:r>
              <a:rPr lang="en-US" sz="2700" u="sng">
                <a:solidFill>
                  <a:srgbClr val="FF7C80"/>
                </a:solidFill>
              </a:rPr>
              <a:t>from like effects we presume like causes</a:t>
            </a:r>
            <a:r>
              <a:rPr lang="en-US" sz="2700"/>
              <a:t>.  Many of the impressions of colour, sound, </a:t>
            </a:r>
            <a:r>
              <a:rPr lang="en-US" sz="2700" i="1"/>
              <a:t>&amp;c.</a:t>
            </a:r>
            <a:r>
              <a:rPr lang="en-US" sz="2700"/>
              <a:t> are confest to be nothing but internal existences, and to arise from causes, which in no way resemble them.  These impressions are in appearance nothing different from the other impressions of colour, sound, </a:t>
            </a:r>
            <a:r>
              <a:rPr lang="en-US" sz="2700" i="1"/>
              <a:t>&amp;c</a:t>
            </a:r>
            <a:r>
              <a:rPr lang="en-US" sz="2700"/>
              <a:t>.  We conclude, therefore, that they are, all of them, deriv’d from a like origin.”  (</a:t>
            </a:r>
            <a:r>
              <a:rPr lang="en-US" sz="2700" i="1"/>
              <a:t>T</a:t>
            </a:r>
            <a:r>
              <a:rPr lang="en-US" sz="2700"/>
              <a:t> 1.4.4.4)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3DC071F-011A-458C-B744-36B16CDFE3FE}" type="slidenum">
              <a:rPr lang="en-US" sz="1600">
                <a:effectLst>
                  <a:outerShdw blurRad="38100" dist="38100" dir="2700000" algn="tl">
                    <a:srgbClr val="000000"/>
                  </a:outerShdw>
                </a:effectLst>
                <a:ea typeface="ＭＳ Ｐゴシック" charset="-128"/>
              </a:rPr>
              <a:pPr eaLnBrk="1" hangingPunct="1"/>
              <a:t>261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83943600"/>
      </p:ext>
    </p:extLst>
  </p:cSld>
  <p:clrMapOvr>
    <a:masterClrMapping/>
  </p:clrMapOvr>
  <p:transition spd="med">
    <p:cove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B47D1D-0AA9-476A-BBE7-29E0F9FF3F67}" type="slidenum">
              <a:rPr lang="en-US"/>
              <a:pPr/>
              <a:t>262</a:t>
            </a:fld>
            <a:endParaRPr lang="en-US"/>
          </a:p>
        </p:txBody>
      </p:sp>
      <p:sp>
        <p:nvSpPr>
          <p:cNvPr id="2" name="Title 1"/>
          <p:cNvSpPr>
            <a:spLocks noGrp="1"/>
          </p:cNvSpPr>
          <p:nvPr>
            <p:ph type="title" idx="4294967295"/>
          </p:nvPr>
        </p:nvSpPr>
        <p:spPr>
          <a:xfrm>
            <a:off x="457200" y="116632"/>
            <a:ext cx="8229600" cy="738919"/>
          </a:xfrm>
        </p:spPr>
        <p:txBody>
          <a:bodyPr/>
          <a:lstStyle/>
          <a:p>
            <a:r>
              <a:rPr lang="en-US" dirty="0"/>
              <a:t>A </a:t>
            </a:r>
            <a:r>
              <a:rPr lang="en-US" dirty="0" err="1"/>
              <a:t>Berkeleian</a:t>
            </a:r>
            <a:r>
              <a:rPr lang="en-US" dirty="0"/>
              <a:t> Objection</a:t>
            </a:r>
          </a:p>
        </p:txBody>
      </p:sp>
      <p:sp>
        <p:nvSpPr>
          <p:cNvPr id="3" name="Content Placeholder 2"/>
          <p:cNvSpPr>
            <a:spLocks noGrp="1"/>
          </p:cNvSpPr>
          <p:nvPr>
            <p:ph idx="4294967295"/>
          </p:nvPr>
        </p:nvSpPr>
        <p:spPr>
          <a:xfrm>
            <a:off x="503548" y="1052736"/>
            <a:ext cx="8388932" cy="5363307"/>
          </a:xfrm>
        </p:spPr>
        <p:txBody>
          <a:bodyPr/>
          <a:lstStyle/>
          <a:p>
            <a:r>
              <a:rPr lang="en-US" sz="2800"/>
              <a:t>Against the primary/secondary quality distinction, Hume focuses on one objection, which </a:t>
            </a:r>
            <a:r>
              <a:rPr lang="en-US" sz="2800" dirty="0"/>
              <a:t>takes inspiration from George Berkeley:</a:t>
            </a:r>
          </a:p>
          <a:p>
            <a:pPr lvl="1">
              <a:buFontTx/>
              <a:buNone/>
            </a:pPr>
            <a:r>
              <a:rPr lang="en-US" dirty="0"/>
              <a:t>	</a:t>
            </a:r>
            <a:r>
              <a:rPr lang="en-US" sz="2400" dirty="0"/>
              <a:t>“If </a:t>
            </a:r>
            <a:r>
              <a:rPr lang="en-US" sz="2400" dirty="0" err="1"/>
              <a:t>colours</a:t>
            </a:r>
            <a:r>
              <a:rPr lang="en-US" sz="2400" dirty="0"/>
              <a:t>, sounds, tastes, and smells be merely perceptions, nothing we can conceive is </a:t>
            </a:r>
            <a:r>
              <a:rPr lang="en-US" sz="2400" dirty="0" err="1"/>
              <a:t>possest</a:t>
            </a:r>
            <a:r>
              <a:rPr lang="en-US" sz="2400" dirty="0"/>
              <a:t> of a real, </a:t>
            </a:r>
            <a:r>
              <a:rPr lang="en-US" sz="2400" dirty="0" err="1"/>
              <a:t>continu’d</a:t>
            </a:r>
            <a:r>
              <a:rPr lang="en-US" sz="2400" dirty="0"/>
              <a:t>, and independent existence; not even motion, extension and solidity, which are the primary qualities chiefly insisted on [by </a:t>
            </a:r>
            <a:r>
              <a:rPr lang="en-US" sz="2400" dirty="0" err="1"/>
              <a:t>Lockeans</a:t>
            </a:r>
            <a:r>
              <a:rPr lang="en-US" sz="2400" dirty="0"/>
              <a:t>].”  (</a:t>
            </a:r>
            <a:r>
              <a:rPr lang="en-US" sz="2400" i="1" dirty="0"/>
              <a:t>T</a:t>
            </a:r>
            <a:r>
              <a:rPr lang="en-US" sz="2400" dirty="0"/>
              <a:t> 1.4.4.6)</a:t>
            </a:r>
          </a:p>
          <a:p>
            <a:pPr>
              <a:spcBef>
                <a:spcPts val="1800"/>
              </a:spcBef>
            </a:pPr>
            <a:r>
              <a:rPr lang="en-US" sz="2800" dirty="0"/>
              <a:t>To form an idea of a moving extended body,</a:t>
            </a:r>
            <a:br>
              <a:rPr lang="en-US" sz="2800" dirty="0"/>
            </a:br>
            <a:r>
              <a:rPr lang="en-US" sz="2800" dirty="0"/>
              <a:t>my idea of extension must have some content, which can only come from sight or touch, hence ultimately from </a:t>
            </a:r>
            <a:r>
              <a:rPr lang="en-US" sz="2800" dirty="0" err="1"/>
              <a:t>coloured</a:t>
            </a:r>
            <a:r>
              <a:rPr lang="en-US" sz="2800" dirty="0"/>
              <a:t> or solid simples.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9B53475-E4C7-4EBF-9780-18C9D1061F8F}" type="slidenum">
              <a:rPr lang="en-US" sz="1600">
                <a:effectLst>
                  <a:outerShdw blurRad="38100" dist="38100" dir="2700000" algn="tl">
                    <a:srgbClr val="000000"/>
                  </a:outerShdw>
                </a:effectLst>
                <a:ea typeface="ＭＳ Ｐゴシック" charset="-128"/>
              </a:rPr>
              <a:pPr eaLnBrk="1" hangingPunct="1"/>
              <a:t>262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21561833"/>
      </p:ext>
    </p:extLst>
  </p:cSld>
  <p:clrMapOvr>
    <a:masterClrMapping/>
  </p:clrMapOvr>
  <p:transition spd="med">
    <p:cove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298B6EA-969B-438A-959D-7870318F48C0}" type="slidenum">
              <a:rPr lang="en-US"/>
              <a:pPr/>
              <a:t>263</a:t>
            </a:fld>
            <a:endParaRPr lang="en-US"/>
          </a:p>
        </p:txBody>
      </p:sp>
      <p:sp>
        <p:nvSpPr>
          <p:cNvPr id="2" name="Title 1"/>
          <p:cNvSpPr>
            <a:spLocks noGrp="1"/>
          </p:cNvSpPr>
          <p:nvPr>
            <p:ph type="title" idx="4294967295"/>
          </p:nvPr>
        </p:nvSpPr>
        <p:spPr>
          <a:xfrm>
            <a:off x="457200" y="169801"/>
            <a:ext cx="8229600" cy="702915"/>
          </a:xfrm>
        </p:spPr>
        <p:txBody>
          <a:bodyPr/>
          <a:lstStyle/>
          <a:p>
            <a:r>
              <a:rPr lang="en-US" dirty="0"/>
              <a:t>Annihilating Matter</a:t>
            </a:r>
          </a:p>
        </p:txBody>
      </p:sp>
      <p:sp>
        <p:nvSpPr>
          <p:cNvPr id="3" name="Content Placeholder 2"/>
          <p:cNvSpPr>
            <a:spLocks noGrp="1"/>
          </p:cNvSpPr>
          <p:nvPr>
            <p:ph idx="4294967295"/>
          </p:nvPr>
        </p:nvSpPr>
        <p:spPr>
          <a:xfrm>
            <a:off x="745232" y="1293353"/>
            <a:ext cx="8003232" cy="5376007"/>
          </a:xfrm>
        </p:spPr>
        <p:txBody>
          <a:bodyPr/>
          <a:lstStyle/>
          <a:p>
            <a:pPr>
              <a:spcBef>
                <a:spcPts val="1500"/>
              </a:spcBef>
            </a:pPr>
            <a:r>
              <a:rPr lang="en-US" sz="2800" dirty="0" err="1"/>
              <a:t>Colour</a:t>
            </a:r>
            <a:r>
              <a:rPr lang="en-US" sz="2800" dirty="0"/>
              <a:t> “is excluded from any real existence”</a:t>
            </a:r>
            <a:br>
              <a:rPr lang="en-US" sz="2800" dirty="0"/>
            </a:br>
            <a:r>
              <a:rPr lang="en-US" sz="2800" dirty="0"/>
              <a:t>(as a subjective secondary quality).</a:t>
            </a:r>
          </a:p>
          <a:p>
            <a:pPr>
              <a:spcBef>
                <a:spcPts val="1800"/>
              </a:spcBef>
            </a:pPr>
            <a:r>
              <a:rPr lang="en-US" sz="2800" dirty="0"/>
              <a:t>“The idea of solidity is that of two objects, which … cannot penetrate each other”</a:t>
            </a:r>
            <a:br>
              <a:rPr lang="en-US" sz="2800" dirty="0"/>
            </a:br>
            <a:r>
              <a:rPr lang="en-US" sz="2800" dirty="0"/>
              <a:t>(</a:t>
            </a:r>
            <a:r>
              <a:rPr lang="en-US" sz="2800" i="1" dirty="0"/>
              <a:t>T</a:t>
            </a:r>
            <a:r>
              <a:rPr lang="en-US" sz="2800" dirty="0"/>
              <a:t> 1.4.4.9).  So understanding solidity requires some </a:t>
            </a:r>
            <a:r>
              <a:rPr lang="en-US" sz="2800" i="1" dirty="0"/>
              <a:t>antecedent </a:t>
            </a:r>
            <a:r>
              <a:rPr lang="en-US" sz="2800" dirty="0"/>
              <a:t>grasp of what an object is, and with </a:t>
            </a:r>
            <a:r>
              <a:rPr lang="en-US" sz="2800" dirty="0" err="1"/>
              <a:t>colour</a:t>
            </a:r>
            <a:r>
              <a:rPr lang="en-US" sz="2800" dirty="0"/>
              <a:t> and solidity itself excluded, there’s nothing left which can give this.</a:t>
            </a:r>
          </a:p>
          <a:p>
            <a:pPr>
              <a:spcBef>
                <a:spcPts val="1800"/>
              </a:spcBef>
            </a:pPr>
            <a:r>
              <a:rPr lang="en-US" sz="2800" dirty="0"/>
              <a:t>“Our modern philosophy, therefore leaves us no just nor satisfactory idea … of matter.”</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F984445-4203-47C8-BC76-591A96DFA289}" type="slidenum">
              <a:rPr lang="en-US" sz="1600">
                <a:effectLst>
                  <a:outerShdw blurRad="38100" dist="38100" dir="2700000" algn="tl">
                    <a:srgbClr val="000000"/>
                  </a:outerShdw>
                </a:effectLst>
                <a:ea typeface="ＭＳ Ｐゴシック" charset="-128"/>
              </a:rPr>
              <a:pPr eaLnBrk="1" hangingPunct="1"/>
              <a:t>263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35063202"/>
      </p:ext>
    </p:extLst>
  </p:cSld>
  <p:clrMapOvr>
    <a:masterClrMapping/>
  </p:clrMapOvr>
  <p:transition spd="med">
    <p:cove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264</a:t>
            </a:fld>
            <a:endParaRPr lang="en-US"/>
          </a:p>
        </p:txBody>
      </p:sp>
      <p:sp>
        <p:nvSpPr>
          <p:cNvPr id="2" name="Title 1"/>
          <p:cNvSpPr>
            <a:spLocks noGrp="1"/>
          </p:cNvSpPr>
          <p:nvPr>
            <p:ph type="title" idx="4294967295"/>
          </p:nvPr>
        </p:nvSpPr>
        <p:spPr>
          <a:xfrm>
            <a:off x="168275" y="116632"/>
            <a:ext cx="8772525" cy="810927"/>
          </a:xfrm>
        </p:spPr>
        <p:txBody>
          <a:bodyPr/>
          <a:lstStyle/>
          <a:p>
            <a:r>
              <a:rPr lang="en-US" dirty="0"/>
              <a:t>Reason Against the Senses</a:t>
            </a:r>
          </a:p>
        </p:txBody>
      </p:sp>
      <p:sp>
        <p:nvSpPr>
          <p:cNvPr id="3" name="Content Placeholder 2"/>
          <p:cNvSpPr>
            <a:spLocks noGrp="1"/>
          </p:cNvSpPr>
          <p:nvPr>
            <p:ph idx="4294967295"/>
          </p:nvPr>
        </p:nvSpPr>
        <p:spPr>
          <a:xfrm>
            <a:off x="457200" y="1268760"/>
            <a:ext cx="8291264" cy="5300315"/>
          </a:xfrm>
        </p:spPr>
        <p:txBody>
          <a:bodyPr/>
          <a:lstStyle/>
          <a:p>
            <a:r>
              <a:rPr lang="en-US" sz="2800" dirty="0"/>
              <a:t>Hume elaborates this argument further over</a:t>
            </a:r>
            <a:br>
              <a:rPr lang="en-US" sz="2800" dirty="0"/>
            </a:br>
            <a:r>
              <a:rPr lang="en-US" sz="2800" i="1" dirty="0"/>
              <a:t>T</a:t>
            </a:r>
            <a:r>
              <a:rPr lang="en-US" sz="2800" dirty="0"/>
              <a:t> 1.4.4.10-14, and then sums up:</a:t>
            </a:r>
          </a:p>
          <a:p>
            <a:pPr lvl="1">
              <a:spcBef>
                <a:spcPts val="1200"/>
              </a:spcBef>
              <a:buFontTx/>
              <a:buNone/>
            </a:pPr>
            <a:r>
              <a:rPr lang="en-US" sz="2500" dirty="0"/>
              <a:t>	“Thus there is a direct and total opposition betwixt our reason and our senses; or more properly speaking, betwixt those conclusions we form from cause and effect, and those that </a:t>
            </a:r>
            <a:r>
              <a:rPr lang="en-US" sz="2500" dirty="0" err="1"/>
              <a:t>perswade</a:t>
            </a:r>
            <a:r>
              <a:rPr lang="en-US" sz="2500" dirty="0"/>
              <a:t> us of the </a:t>
            </a:r>
            <a:r>
              <a:rPr lang="en-US" sz="2500" dirty="0" err="1"/>
              <a:t>continu’d</a:t>
            </a:r>
            <a:r>
              <a:rPr lang="en-US" sz="2500" dirty="0"/>
              <a:t> and independent existence of body.” (§15)</a:t>
            </a:r>
          </a:p>
          <a:p>
            <a:pPr>
              <a:spcBef>
                <a:spcPts val="1800"/>
              </a:spcBef>
            </a:pPr>
            <a:r>
              <a:rPr lang="en-US" sz="2800" dirty="0"/>
              <a:t>Causal reasoning concludes that secondary qualities aren’t objective; but without appeal </a:t>
            </a:r>
            <a:r>
              <a:rPr lang="en-US" sz="2800"/>
              <a:t>to (thus subjective) </a:t>
            </a:r>
            <a:r>
              <a:rPr lang="en-US" sz="2800" dirty="0" err="1"/>
              <a:t>colour</a:t>
            </a:r>
            <a:r>
              <a:rPr lang="en-US" sz="2800" dirty="0"/>
              <a:t> and feel, we cannot form any coherent notion of an extended body.</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93538311"/>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5542</TotalTime>
  <Words>29778</Words>
  <Application>Microsoft Office PowerPoint</Application>
  <PresentationFormat>On-screen Show (4:3)</PresentationFormat>
  <Paragraphs>1518</Paragraphs>
  <Slides>264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264</vt:i4>
      </vt:variant>
    </vt:vector>
  </HeadingPairs>
  <TitlesOfParts>
    <vt:vector size="271" baseType="lpstr">
      <vt:lpstr>ＭＳ Ｐゴシック</vt:lpstr>
      <vt:lpstr>Arial</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lpstr>David Hume, 1711-1776</vt:lpstr>
      <vt:lpstr>Last Time ...</vt:lpstr>
      <vt:lpstr>5(a)  The Argument of Treatise 1.3.14 and Enquiry 7 </vt:lpstr>
      <vt:lpstr>The Treatise and Enquiry Versions</vt:lpstr>
      <vt:lpstr>Applying the Copy Principle</vt:lpstr>
      <vt:lpstr>PowerPoint Presentation</vt:lpstr>
      <vt:lpstr>The Structure of the Argument</vt:lpstr>
      <vt:lpstr>PowerPoint Presentation</vt:lpstr>
      <vt:lpstr>Stage 2: A Family of Terms</vt:lpstr>
      <vt:lpstr>Two Puzzles</vt:lpstr>
      <vt:lpstr>Stage 3: Seeking the Impression</vt:lpstr>
      <vt:lpstr>Stage 4: No Such Impression from Observing Causation in Bodies</vt:lpstr>
      <vt:lpstr>PowerPoint Presentation</vt:lpstr>
      <vt:lpstr>Hume’s “Key Move” in the Enquiry</vt:lpstr>
      <vt:lpstr>Is the “Key Move” Plausible?</vt:lpstr>
      <vt:lpstr>Stage 5: An Internal Impression?</vt:lpstr>
      <vt:lpstr>Repeating the Key Move (Enquiry)</vt:lpstr>
      <vt:lpstr>5.1: Our Power over our Body</vt:lpstr>
      <vt:lpstr>5.2: Our Power over our Mind</vt:lpstr>
      <vt:lpstr>Stage 6: No Abstract Idea (Treatise)</vt:lpstr>
      <vt:lpstr>The Earliest Key Move (Treatise)</vt:lpstr>
      <vt:lpstr>Stage 7: Rejecting Occasionalism</vt:lpstr>
      <vt:lpstr>Stage 8: Having Another Look</vt:lpstr>
      <vt:lpstr>PowerPoint Presentation</vt:lpstr>
      <vt:lpstr>Stage 9: Repeated Instances</vt:lpstr>
      <vt:lpstr>PowerPoint Presentation</vt:lpstr>
      <vt:lpstr>Stage 10: Identifying the Impression</vt:lpstr>
      <vt:lpstr>PowerPoint Presentation</vt:lpstr>
      <vt:lpstr>5(b)  The “Impression of Necessary Connexion”</vt:lpstr>
      <vt:lpstr>Notorious “Subjectivism” about Necessity</vt:lpstr>
      <vt:lpstr>Misunderstanding and Bias</vt:lpstr>
      <vt:lpstr>The Confused Vulgar Idea of Power</vt:lpstr>
      <vt:lpstr>Is the Impression a Feeling? </vt:lpstr>
      <vt:lpstr>From “Determination” (Treatise) to “Transition” (Enquriry) of Thought </vt:lpstr>
      <vt:lpstr>Reflective Awareness of Inference?</vt:lpstr>
      <vt:lpstr>PowerPoint Presentation</vt:lpstr>
      <vt:lpstr>5(c)  The Two Definitions of Cause and of Necessity</vt:lpstr>
      <vt:lpstr>Two “Definitions of Cause”</vt:lpstr>
      <vt:lpstr>PowerPoint Presentation</vt:lpstr>
      <vt:lpstr>PowerPoint Presentation</vt:lpstr>
      <vt:lpstr>PowerPoint Presentation</vt:lpstr>
      <vt:lpstr>PowerPoint Presentation</vt:lpstr>
      <vt:lpstr>Applying the Definitions</vt:lpstr>
      <vt:lpstr>Corollaries of the Definitions</vt:lpstr>
      <vt:lpstr>The Two Definitions of Necessity</vt:lpstr>
      <vt:lpstr>Where is the Notorious Subjectivism?</vt:lpstr>
      <vt:lpstr>PowerPoint Presentation</vt:lpstr>
      <vt:lpstr>PowerPoint Presentation</vt:lpstr>
      <vt:lpstr>David Hume, 1711-1776</vt:lpstr>
      <vt:lpstr>From Last Time …</vt:lpstr>
      <vt:lpstr>6(a)  Causal Rules, to Liberty and Necessity</vt:lpstr>
      <vt:lpstr>The Rules of Treatise 1.3.15</vt:lpstr>
      <vt:lpstr>PowerPoint Presentation</vt:lpstr>
      <vt:lpstr>Quantitative Powers in the Enquiry</vt:lpstr>
      <vt:lpstr>PowerPoint Presentation</vt:lpstr>
      <vt:lpstr>“Of the Reason of Animals” (T 1.3.16)</vt:lpstr>
      <vt:lpstr>PowerPoint Presentation</vt:lpstr>
      <vt:lpstr>A Positive View of Causation</vt:lpstr>
      <vt:lpstr>Of Liberty and Necessity</vt:lpstr>
      <vt:lpstr>No Further Idea of Causal Necessity</vt:lpstr>
      <vt:lpstr>“A New Definition of Necessity”</vt:lpstr>
      <vt:lpstr>6(b)  Treatise 1.4.2  “Of Scepticism with Regard to the Senses”</vt:lpstr>
      <vt:lpstr>Treatise Book 1 Part 4 “Of the Sceptical and Other Systems of Philosophy”</vt:lpstr>
      <vt:lpstr>Scepticism with Regard to Reason</vt:lpstr>
      <vt:lpstr>Scepticism with regard to the Senses</vt:lpstr>
      <vt:lpstr>Doubts About the Existence of Body</vt:lpstr>
      <vt:lpstr>Analysing the Belief</vt:lpstr>
      <vt:lpstr>Which Faculty?</vt:lpstr>
      <vt:lpstr>Eliminating the Senses</vt:lpstr>
      <vt:lpstr>Fallacy, Illusion, and Transparency</vt:lpstr>
      <vt:lpstr>Externality to the Body</vt:lpstr>
      <vt:lpstr>Reason and the Vulgar View</vt:lpstr>
      <vt:lpstr>Eliminating Reason</vt:lpstr>
      <vt:lpstr>Turning to the Imagination</vt:lpstr>
      <vt:lpstr>Constancy and Coherence</vt:lpstr>
      <vt:lpstr>Explaining the Vulgar View</vt:lpstr>
      <vt:lpstr>PowerPoint Presentation</vt:lpstr>
      <vt:lpstr>The Four-Part Account</vt:lpstr>
      <vt:lpstr>A Problematic Assumption</vt:lpstr>
      <vt:lpstr>Fallacy and Fiction</vt:lpstr>
      <vt:lpstr>The Key Experiment</vt:lpstr>
      <vt:lpstr>The Philosophical System</vt:lpstr>
      <vt:lpstr>Recapitulation and Overview</vt:lpstr>
      <vt:lpstr>The Despairing Conclusion</vt:lpstr>
      <vt:lpstr>Carelessness and Inattention are the only “Remedy”</vt:lpstr>
      <vt:lpstr>“’Tis impossible … to defend either our understanding or senses”</vt:lpstr>
      <vt:lpstr>6(c)  Treatise 1.4.3  “Of the Antient Philosophy”</vt:lpstr>
      <vt:lpstr>Of the Antient Philosophy</vt:lpstr>
      <vt:lpstr>False Simplicity and Identity</vt:lpstr>
      <vt:lpstr>Inventing Substance</vt:lpstr>
      <vt:lpstr>Substantial Forms and Accidents</vt:lpstr>
      <vt:lpstr>Faculties and Occult Qualities</vt:lpstr>
      <vt:lpstr>Ridiculing Sympathies and Antipathies</vt:lpstr>
      <vt:lpstr>6(d)  Treatise 1.4.4  “Of the Modern Philosophy”</vt:lpstr>
      <vt:lpstr>Imaginative Principles, Good and Bad</vt:lpstr>
      <vt:lpstr>PowerPoint Presentation</vt:lpstr>
      <vt:lpstr>Hume’s Way Out?</vt:lpstr>
      <vt:lpstr>“Of the Modern Philosophy”</vt:lpstr>
      <vt:lpstr>A Causal Argument from Variation</vt:lpstr>
      <vt:lpstr>A Berkeleian Objection</vt:lpstr>
      <vt:lpstr>Annihilating Matter</vt:lpstr>
      <vt:lpstr>Reason Against the Senses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273</cp:revision>
  <cp:lastPrinted>2024-11-12T17:28:30Z</cp:lastPrinted>
  <dcterms:created xsi:type="dcterms:W3CDTF">2003-12-13T01:24:05Z</dcterms:created>
  <dcterms:modified xsi:type="dcterms:W3CDTF">2024-11-19T23:37:12Z</dcterms:modified>
</cp:coreProperties>
</file>