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50"/>
  </p:notesMasterIdLst>
  <p:handoutMasterIdLst>
    <p:handoutMasterId r:id="rId51"/>
  </p:handoutMasterIdLst>
  <p:sldIdLst>
    <p:sldId id="1295" r:id="rId2"/>
    <p:sldId id="1290" r:id="rId3"/>
    <p:sldId id="750" r:id="rId4"/>
    <p:sldId id="751" r:id="rId5"/>
    <p:sldId id="752" r:id="rId6"/>
    <p:sldId id="753" r:id="rId7"/>
    <p:sldId id="755" r:id="rId8"/>
    <p:sldId id="756" r:id="rId9"/>
    <p:sldId id="757" r:id="rId10"/>
    <p:sldId id="758" r:id="rId11"/>
    <p:sldId id="759" r:id="rId12"/>
    <p:sldId id="760" r:id="rId13"/>
    <p:sldId id="762" r:id="rId14"/>
    <p:sldId id="763" r:id="rId15"/>
    <p:sldId id="761" r:id="rId16"/>
    <p:sldId id="764" r:id="rId17"/>
    <p:sldId id="765" r:id="rId18"/>
    <p:sldId id="770" r:id="rId19"/>
    <p:sldId id="767" r:id="rId20"/>
    <p:sldId id="766" r:id="rId21"/>
    <p:sldId id="1288" r:id="rId22"/>
    <p:sldId id="769" r:id="rId23"/>
    <p:sldId id="768" r:id="rId24"/>
    <p:sldId id="771" r:id="rId25"/>
    <p:sldId id="778" r:id="rId26"/>
    <p:sldId id="772" r:id="rId27"/>
    <p:sldId id="779" r:id="rId28"/>
    <p:sldId id="773" r:id="rId29"/>
    <p:sldId id="774" r:id="rId30"/>
    <p:sldId id="780" r:id="rId31"/>
    <p:sldId id="781" r:id="rId32"/>
    <p:sldId id="783" r:id="rId33"/>
    <p:sldId id="785" r:id="rId34"/>
    <p:sldId id="782" r:id="rId35"/>
    <p:sldId id="784" r:id="rId36"/>
    <p:sldId id="786" r:id="rId37"/>
    <p:sldId id="775" r:id="rId38"/>
    <p:sldId id="787" r:id="rId39"/>
    <p:sldId id="1207" r:id="rId40"/>
    <p:sldId id="776" r:id="rId41"/>
    <p:sldId id="777" r:id="rId42"/>
    <p:sldId id="1289" r:id="rId43"/>
    <p:sldId id="1292" r:id="rId44"/>
    <p:sldId id="788" r:id="rId45"/>
    <p:sldId id="789" r:id="rId46"/>
    <p:sldId id="1291" r:id="rId47"/>
    <p:sldId id="1293" r:id="rId48"/>
    <p:sldId id="1294" r:id="rId49"/>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F43CFA89-B962-48D7-BD43-7ECF7DDDF798}">
          <p14:sldIdLst>
            <p14:sldId id="1295"/>
            <p14:sldId id="1290"/>
            <p14:sldId id="750"/>
            <p14:sldId id="751"/>
            <p14:sldId id="752"/>
            <p14:sldId id="753"/>
            <p14:sldId id="755"/>
            <p14:sldId id="756"/>
            <p14:sldId id="757"/>
            <p14:sldId id="758"/>
            <p14:sldId id="759"/>
            <p14:sldId id="760"/>
            <p14:sldId id="762"/>
            <p14:sldId id="763"/>
            <p14:sldId id="761"/>
            <p14:sldId id="764"/>
            <p14:sldId id="765"/>
            <p14:sldId id="770"/>
            <p14:sldId id="767"/>
            <p14:sldId id="766"/>
            <p14:sldId id="1288"/>
            <p14:sldId id="769"/>
            <p14:sldId id="768"/>
            <p14:sldId id="771"/>
            <p14:sldId id="778"/>
            <p14:sldId id="772"/>
            <p14:sldId id="779"/>
            <p14:sldId id="773"/>
            <p14:sldId id="774"/>
            <p14:sldId id="780"/>
            <p14:sldId id="781"/>
            <p14:sldId id="783"/>
            <p14:sldId id="785"/>
            <p14:sldId id="782"/>
            <p14:sldId id="784"/>
            <p14:sldId id="786"/>
            <p14:sldId id="775"/>
            <p14:sldId id="787"/>
            <p14:sldId id="1207"/>
            <p14:sldId id="776"/>
            <p14:sldId id="777"/>
            <p14:sldId id="1289"/>
            <p14:sldId id="1292"/>
            <p14:sldId id="788"/>
            <p14:sldId id="789"/>
            <p14:sldId id="1291"/>
            <p14:sldId id="1293"/>
            <p14:sldId id="1294"/>
          </p14:sldIdLst>
        </p14:section>
        <p14:section name="Untitled Section" id="{ADD2D87A-A726-4601-8CC1-DE59B058FBCF}">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66FFFF"/>
    <a:srgbClr val="000066"/>
    <a:srgbClr val="000000"/>
    <a:srgbClr val="FF3300"/>
    <a:srgbClr val="FF0000"/>
    <a:srgbClr val="CC0000"/>
    <a:srgbClr val="800000"/>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820" autoAdjust="0"/>
    <p:restoredTop sz="94613" autoAdjust="0"/>
  </p:normalViewPr>
  <p:slideViewPr>
    <p:cSldViewPr>
      <p:cViewPr varScale="1">
        <p:scale>
          <a:sx n="89" d="100"/>
          <a:sy n="89" d="100"/>
        </p:scale>
        <p:origin x="614"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14"/>
    </p:cViewPr>
  </p:sorterViewPr>
  <p:notesViewPr>
    <p:cSldViewPr>
      <p:cViewPr varScale="1">
        <p:scale>
          <a:sx n="71" d="100"/>
          <a:sy n="71" d="100"/>
        </p:scale>
        <p:origin x="3043" y="67"/>
      </p:cViewPr>
      <p:guideLst>
        <p:guide orient="horz" pos="3024"/>
        <p:guide pos="2305"/>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Text Box 6"/>
          <p:cNvSpPr txBox="1">
            <a:spLocks noChangeArrowheads="1"/>
          </p:cNvSpPr>
          <p:nvPr/>
        </p:nvSpPr>
        <p:spPr bwMode="auto">
          <a:xfrm>
            <a:off x="1" y="234104"/>
            <a:ext cx="7315200" cy="400800"/>
          </a:xfrm>
          <a:prstGeom prst="rect">
            <a:avLst/>
          </a:prstGeom>
          <a:noFill/>
          <a:ln w="12700" cap="sq">
            <a:noFill/>
            <a:miter lim="800000"/>
            <a:headEnd type="none" w="sm" len="sm"/>
            <a:tailEnd type="none" w="sm" len="sm"/>
          </a:ln>
          <a:effectLst/>
        </p:spPr>
        <p:txBody>
          <a:bodyPr wrap="square" lIns="92125" tIns="46062" rIns="92125" bIns="46062">
            <a:spAutoFit/>
          </a:bodyPr>
          <a:lstStyle/>
          <a:p>
            <a:pPr algn="ctr"/>
            <a:r>
              <a:rPr lang="en-GB" sz="2000" b="1">
                <a:effectLst/>
                <a:latin typeface="Aptos" panose="020B0004020202020204" pitchFamily="34" charset="0"/>
                <a:ea typeface="Aptos" panose="020B0004020202020204" pitchFamily="34" charset="0"/>
                <a:cs typeface="Aptos" panose="020B0004020202020204" pitchFamily="34" charset="0"/>
              </a:rPr>
              <a:t>Hume, Naturalism and Scepticism</a:t>
            </a:r>
          </a:p>
        </p:txBody>
      </p:sp>
      <p:sp>
        <p:nvSpPr>
          <p:cNvPr id="2" name="Text Box 7">
            <a:extLst>
              <a:ext uri="{FF2B5EF4-FFF2-40B4-BE49-F238E27FC236}">
                <a16:creationId xmlns:a16="http://schemas.microsoft.com/office/drawing/2014/main" id="{0E177EA1-8F19-958C-7816-B7A0374868DC}"/>
              </a:ext>
            </a:extLst>
          </p:cNvPr>
          <p:cNvSpPr txBox="1">
            <a:spLocks noChangeArrowheads="1"/>
          </p:cNvSpPr>
          <p:nvPr/>
        </p:nvSpPr>
        <p:spPr bwMode="auto">
          <a:xfrm>
            <a:off x="325522" y="9129500"/>
            <a:ext cx="6664154" cy="240894"/>
          </a:xfrm>
          <a:prstGeom prst="rect">
            <a:avLst/>
          </a:prstGeom>
          <a:noFill/>
          <a:ln w="12700" cap="sq">
            <a:noFill/>
            <a:miter lim="800000"/>
            <a:headEnd type="none" w="sm" len="sm"/>
            <a:tailEnd type="none" w="sm" len="sm"/>
          </a:ln>
          <a:effectLst/>
        </p:spPr>
        <p:txBody>
          <a:bodyPr wrap="square" lIns="93785" tIns="46892" rIns="93785" bIns="46892">
            <a:spAutoFit/>
          </a:bodyPr>
          <a:lstStyle/>
          <a:p>
            <a:pPr algn="ctr">
              <a:spcBef>
                <a:spcPct val="50000"/>
              </a:spcBef>
            </a:pPr>
            <a:r>
              <a:rPr lang="en-GB" sz="950" i="1" dirty="0"/>
              <a:t>Peter Millican</a:t>
            </a:r>
            <a:r>
              <a:rPr lang="en-GB" sz="950" i="1"/>
              <a:t>, NUS Singapore and Hertford College, Oxford                       University of Otago, February 2025</a:t>
            </a:r>
            <a:endParaRPr lang="en-US" sz="950" i="1" dirty="0"/>
          </a:p>
        </p:txBody>
      </p:sp>
    </p:spTree>
    <p:extLst>
      <p:ext uri="{BB962C8B-B14F-4D97-AF65-F5344CB8AC3E}">
        <p14:creationId xmlns:p14="http://schemas.microsoft.com/office/powerpoint/2010/main" val="39190216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2" y="2"/>
            <a:ext cx="3169164" cy="480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25" tIns="46062" rIns="92125" bIns="46062" numCol="1" anchor="t" anchorCtr="0" compatLnSpc="1">
            <a:prstTxWarp prst="textNoShape">
              <a:avLst/>
            </a:prstTxWarp>
          </a:bodyPr>
          <a:lstStyle>
            <a:lvl1pPr eaLnBrk="1" hangingPunct="1">
              <a:defRPr sz="1300" smtClean="0"/>
            </a:lvl1pPr>
          </a:lstStyle>
          <a:p>
            <a:pPr>
              <a:defRPr/>
            </a:pPr>
            <a:r>
              <a:rPr lang="en-GB"/>
              <a:t>Hume</a:t>
            </a:r>
          </a:p>
        </p:txBody>
      </p:sp>
      <p:sp>
        <p:nvSpPr>
          <p:cNvPr id="118787" name="Rectangle 3"/>
          <p:cNvSpPr>
            <a:spLocks noGrp="1" noChangeArrowheads="1"/>
          </p:cNvSpPr>
          <p:nvPr>
            <p:ph type="dt" idx="1"/>
          </p:nvPr>
        </p:nvSpPr>
        <p:spPr bwMode="auto">
          <a:xfrm>
            <a:off x="4144295" y="2"/>
            <a:ext cx="3169164" cy="480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25" tIns="46062" rIns="92125" bIns="46062" numCol="1" anchor="t" anchorCtr="0" compatLnSpc="1">
            <a:prstTxWarp prst="textNoShape">
              <a:avLst/>
            </a:prstTxWarp>
          </a:bodyPr>
          <a:lstStyle>
            <a:lvl1pPr algn="r" eaLnBrk="1" hangingPunct="1">
              <a:defRPr sz="1300" smtClean="0"/>
            </a:lvl1pPr>
          </a:lstStyle>
          <a:p>
            <a:pPr>
              <a:defRPr/>
            </a:pPr>
            <a:endParaRPr lang="en-GB"/>
          </a:p>
        </p:txBody>
      </p:sp>
      <p:sp>
        <p:nvSpPr>
          <p:cNvPr id="52228"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ffectLst/>
        </p:spPr>
      </p:sp>
      <p:sp>
        <p:nvSpPr>
          <p:cNvPr id="118789" name="Rectangle 5"/>
          <p:cNvSpPr>
            <a:spLocks noGrp="1" noChangeArrowheads="1"/>
          </p:cNvSpPr>
          <p:nvPr>
            <p:ph type="body" sz="quarter" idx="3"/>
          </p:nvPr>
        </p:nvSpPr>
        <p:spPr bwMode="auto">
          <a:xfrm>
            <a:off x="731348" y="4559573"/>
            <a:ext cx="5852508" cy="432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25" tIns="46062" rIns="92125" bIns="46062"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8790" name="Rectangle 6"/>
          <p:cNvSpPr>
            <a:spLocks noGrp="1" noChangeArrowheads="1"/>
          </p:cNvSpPr>
          <p:nvPr>
            <p:ph type="ftr" sz="quarter" idx="4"/>
          </p:nvPr>
        </p:nvSpPr>
        <p:spPr bwMode="auto">
          <a:xfrm>
            <a:off x="2" y="9119146"/>
            <a:ext cx="3169164" cy="480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25" tIns="46062" rIns="92125" bIns="46062" numCol="1" anchor="b" anchorCtr="0" compatLnSpc="1">
            <a:prstTxWarp prst="textNoShape">
              <a:avLst/>
            </a:prstTxWarp>
          </a:bodyPr>
          <a:lstStyle>
            <a:lvl1pPr eaLnBrk="1" hangingPunct="1">
              <a:defRPr sz="1300" smtClean="0"/>
            </a:lvl1pPr>
          </a:lstStyle>
          <a:p>
            <a:pPr>
              <a:defRPr/>
            </a:pPr>
            <a:r>
              <a:rPr lang="en-GB"/>
              <a:t>Peter Millican, Tampere, Sept 2006</a:t>
            </a:r>
          </a:p>
        </p:txBody>
      </p:sp>
      <p:sp>
        <p:nvSpPr>
          <p:cNvPr id="118791" name="Rectangle 7"/>
          <p:cNvSpPr>
            <a:spLocks noGrp="1" noChangeArrowheads="1"/>
          </p:cNvSpPr>
          <p:nvPr>
            <p:ph type="sldNum" sz="quarter" idx="5"/>
          </p:nvPr>
        </p:nvSpPr>
        <p:spPr bwMode="auto">
          <a:xfrm>
            <a:off x="4144295" y="9119146"/>
            <a:ext cx="3169164" cy="480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25" tIns="46062" rIns="92125" bIns="46062" numCol="1" anchor="b" anchorCtr="0" compatLnSpc="1">
            <a:prstTxWarp prst="textNoShape">
              <a:avLst/>
            </a:prstTxWarp>
          </a:bodyPr>
          <a:lstStyle>
            <a:lvl1pPr algn="r" eaLnBrk="1" hangingPunct="1">
              <a:defRPr sz="1300" smtClean="0"/>
            </a:lvl1pPr>
          </a:lstStyle>
          <a:p>
            <a:pPr>
              <a:defRPr/>
            </a:pPr>
            <a:fld id="{4DA2DFFB-B920-403A-AF07-6B0BBC6C7DD1}" type="slidenum">
              <a:rPr lang="en-GB"/>
              <a:pPr>
                <a:defRPr/>
              </a:pPr>
              <a:t>‹#›</a:t>
            </a:fld>
            <a:endParaRPr lang="en-GB"/>
          </a:p>
        </p:txBody>
      </p:sp>
    </p:spTree>
    <p:extLst>
      <p:ext uri="{BB962C8B-B14F-4D97-AF65-F5344CB8AC3E}">
        <p14:creationId xmlns:p14="http://schemas.microsoft.com/office/powerpoint/2010/main" val="2893780941"/>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GB"/>
              <a:t>Hume</a:t>
            </a:r>
          </a:p>
        </p:txBody>
      </p:sp>
      <p:sp>
        <p:nvSpPr>
          <p:cNvPr id="5" name="Rectangle 6"/>
          <p:cNvSpPr>
            <a:spLocks noGrp="1" noChangeArrowheads="1"/>
          </p:cNvSpPr>
          <p:nvPr>
            <p:ph type="ftr" sz="quarter" idx="4"/>
          </p:nvPr>
        </p:nvSpPr>
        <p:spPr>
          <a:ln/>
        </p:spPr>
        <p:txBody>
          <a:bodyPr/>
          <a:lstStyle/>
          <a:p>
            <a:r>
              <a:rPr lang="en-GB"/>
              <a:t>Peter Millican, Tampere, Sept 2006</a:t>
            </a:r>
          </a:p>
        </p:txBody>
      </p:sp>
      <p:sp>
        <p:nvSpPr>
          <p:cNvPr id="6" name="Rectangle 7"/>
          <p:cNvSpPr>
            <a:spLocks noGrp="1" noChangeArrowheads="1"/>
          </p:cNvSpPr>
          <p:nvPr>
            <p:ph type="sldNum" sz="quarter" idx="5"/>
          </p:nvPr>
        </p:nvSpPr>
        <p:spPr>
          <a:ln/>
        </p:spPr>
        <p:txBody>
          <a:bodyPr/>
          <a:lstStyle/>
          <a:p>
            <a:fld id="{FC555355-8AEE-4156-A40D-6229D877EA8D}" type="slidenum">
              <a:rPr lang="en-GB"/>
              <a:pPr/>
              <a:t>1</a:t>
            </a:fld>
            <a:endParaRPr lang="en-GB"/>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a:noFill/>
          <a:ln>
            <a:miter lim="800000"/>
            <a:headEnd/>
            <a:tailEnd/>
          </a:ln>
        </p:spPr>
        <p:txBody>
          <a:bodyPr/>
          <a:lstStyle/>
          <a:p>
            <a:r>
              <a:rPr lang="en-GB">
                <a:ea typeface="ＭＳ Ｐゴシック" charset="-128"/>
              </a:rPr>
              <a:t>Hume</a:t>
            </a:r>
          </a:p>
        </p:txBody>
      </p:sp>
      <p:sp>
        <p:nvSpPr>
          <p:cNvPr id="64515" name="Rectangle 6"/>
          <p:cNvSpPr>
            <a:spLocks noGrp="1" noChangeArrowheads="1"/>
          </p:cNvSpPr>
          <p:nvPr>
            <p:ph type="ftr" sz="quarter" idx="4"/>
          </p:nvPr>
        </p:nvSpPr>
        <p:spPr>
          <a:noFill/>
          <a:ln>
            <a:miter lim="800000"/>
            <a:headEnd/>
            <a:tailEnd/>
          </a:ln>
        </p:spPr>
        <p:txBody>
          <a:bodyPr/>
          <a:lstStyle/>
          <a:p>
            <a:r>
              <a:rPr lang="en-GB">
                <a:ea typeface="ＭＳ Ｐゴシック" charset="-128"/>
              </a:rPr>
              <a:t>Peter Millican, Tampere, Sept 2006</a:t>
            </a:r>
          </a:p>
        </p:txBody>
      </p:sp>
      <p:sp>
        <p:nvSpPr>
          <p:cNvPr id="64516" name="Rectangle 7"/>
          <p:cNvSpPr>
            <a:spLocks noGrp="1" noChangeArrowheads="1"/>
          </p:cNvSpPr>
          <p:nvPr>
            <p:ph type="sldNum" sz="quarter" idx="5"/>
          </p:nvPr>
        </p:nvSpPr>
        <p:spPr>
          <a:noFill/>
          <a:ln>
            <a:miter lim="800000"/>
            <a:headEnd/>
            <a:tailEnd/>
          </a:ln>
        </p:spPr>
        <p:txBody>
          <a:bodyPr/>
          <a:lstStyle/>
          <a:p>
            <a:fld id="{770DC76F-67C0-4732-BDF2-9873504CB16D}" type="slidenum">
              <a:rPr lang="en-GB">
                <a:ea typeface="ＭＳ Ｐゴシック" charset="-128"/>
              </a:rPr>
              <a:pPr/>
              <a:t>21</a:t>
            </a:fld>
            <a:endParaRPr lang="en-GB">
              <a:ea typeface="ＭＳ Ｐゴシック" charset="-128"/>
            </a:endParaRPr>
          </a:p>
        </p:txBody>
      </p:sp>
      <p:sp>
        <p:nvSpPr>
          <p:cNvPr id="64517" name="Rectangle 2"/>
          <p:cNvSpPr>
            <a:spLocks noGrp="1" noRot="1" noChangeAspect="1" noChangeArrowheads="1" noTextEdit="1"/>
          </p:cNvSpPr>
          <p:nvPr>
            <p:ph type="sldImg"/>
          </p:nvPr>
        </p:nvSpPr>
        <p:spPr>
          <a:ln/>
        </p:spPr>
      </p:sp>
      <p:sp>
        <p:nvSpPr>
          <p:cNvPr id="64518" name="Rectangle 3"/>
          <p:cNvSpPr>
            <a:spLocks noGrp="1" noChangeArrowheads="1"/>
          </p:cNvSpPr>
          <p:nvPr>
            <p:ph type="body" idx="1"/>
          </p:nvPr>
        </p:nvSpPr>
        <p:spPr>
          <a:noFill/>
        </p:spPr>
        <p:txBody>
          <a:bodyPr/>
          <a:lstStyle/>
          <a:p>
            <a:pPr eaLnBrk="1" hangingPunct="1"/>
            <a:endParaRPr lang="en-GB"/>
          </a:p>
        </p:txBody>
      </p:sp>
    </p:spTree>
    <p:extLst>
      <p:ext uri="{BB962C8B-B14F-4D97-AF65-F5344CB8AC3E}">
        <p14:creationId xmlns:p14="http://schemas.microsoft.com/office/powerpoint/2010/main" val="2316072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6413"/>
            <a:chOff x="0" y="0"/>
            <a:chExt cx="5760" cy="4319"/>
          </a:xfrm>
        </p:grpSpPr>
        <p:sp>
          <p:nvSpPr>
            <p:cNvPr id="5" name="Freeform 3"/>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6" name="Freeform 4"/>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7" name="Freeform 5"/>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8" name="Freeform 6"/>
            <p:cNvSpPr>
              <a:spLocks/>
            </p:cNvSpPr>
            <p:nvPr/>
          </p:nvSpPr>
          <p:spPr bwMode="hidden">
            <a:xfrm>
              <a:off x="4038" y="3577"/>
              <a:ext cx="1720" cy="65"/>
            </a:xfrm>
            <a:custGeom>
              <a:avLst/>
              <a:gdLst>
                <a:gd name="T0" fmla="*/ 1720 w 1722"/>
                <a:gd name="T1" fmla="*/ 65 h 66"/>
                <a:gd name="T2" fmla="*/ 1720 w 1722"/>
                <a:gd name="T3" fmla="*/ 59 h 66"/>
                <a:gd name="T4" fmla="*/ 0 w 1722"/>
                <a:gd name="T5" fmla="*/ 0 h 66"/>
                <a:gd name="T6" fmla="*/ 0 w 1722"/>
                <a:gd name="T7" fmla="*/ 47 h 66"/>
                <a:gd name="T8" fmla="*/ 1720 w 1722"/>
                <a:gd name="T9" fmla="*/ 65 h 66"/>
                <a:gd name="T10" fmla="*/ 1720 w 1722"/>
                <a:gd name="T11" fmla="*/ 65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9" name="Freeform 7"/>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GB"/>
            </a:p>
          </p:txBody>
        </p:sp>
        <p:sp>
          <p:nvSpPr>
            <p:cNvPr id="10" name="Freeform 8"/>
            <p:cNvSpPr>
              <a:spLocks/>
            </p:cNvSpPr>
            <p:nvPr/>
          </p:nvSpPr>
          <p:spPr bwMode="hidden">
            <a:xfrm>
              <a:off x="4784" y="3702"/>
              <a:ext cx="974" cy="101"/>
            </a:xfrm>
            <a:custGeom>
              <a:avLst/>
              <a:gdLst>
                <a:gd name="T0" fmla="*/ 974 w 975"/>
                <a:gd name="T1" fmla="*/ 48 h 101"/>
                <a:gd name="T2" fmla="*/ 974 w 975"/>
                <a:gd name="T3" fmla="*/ 0 h 101"/>
                <a:gd name="T4" fmla="*/ 0 w 975"/>
                <a:gd name="T5" fmla="*/ 24 h 101"/>
                <a:gd name="T6" fmla="*/ 0 w 975"/>
                <a:gd name="T7" fmla="*/ 101 h 101"/>
                <a:gd name="T8" fmla="*/ 974 w 975"/>
                <a:gd name="T9" fmla="*/ 48 h 101"/>
                <a:gd name="T10" fmla="*/ 974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w="9525">
              <a:noFill/>
              <a:round/>
              <a:headEnd/>
              <a:tailEnd/>
            </a:ln>
          </p:spPr>
          <p:txBody>
            <a:bodyPr/>
            <a:lstStyle/>
            <a:p>
              <a:endParaRPr lang="en-GB"/>
            </a:p>
          </p:txBody>
        </p:sp>
        <p:sp>
          <p:nvSpPr>
            <p:cNvPr id="11" name="Freeform 9"/>
            <p:cNvSpPr>
              <a:spLocks/>
            </p:cNvSpPr>
            <p:nvPr/>
          </p:nvSpPr>
          <p:spPr bwMode="hidden">
            <a:xfrm>
              <a:off x="3619" y="3815"/>
              <a:ext cx="2139" cy="198"/>
            </a:xfrm>
            <a:custGeom>
              <a:avLst/>
              <a:gdLst>
                <a:gd name="T0" fmla="*/ 2139 w 2141"/>
                <a:gd name="T1" fmla="*/ 0 h 198"/>
                <a:gd name="T2" fmla="*/ 0 w 2141"/>
                <a:gd name="T3" fmla="*/ 156 h 198"/>
                <a:gd name="T4" fmla="*/ 0 w 2141"/>
                <a:gd name="T5" fmla="*/ 198 h 198"/>
                <a:gd name="T6" fmla="*/ 2139 w 2141"/>
                <a:gd name="T7" fmla="*/ 0 h 198"/>
                <a:gd name="T8" fmla="*/ 2139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w="9525">
              <a:noFill/>
              <a:round/>
              <a:headEnd/>
              <a:tailEnd/>
            </a:ln>
          </p:spPr>
          <p:txBody>
            <a:bodyPr/>
            <a:lstStyle/>
            <a:p>
              <a:endParaRPr lang="en-GB"/>
            </a:p>
          </p:txBody>
        </p:sp>
        <p:sp>
          <p:nvSpPr>
            <p:cNvPr id="12" name="Freeform 10"/>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13" name="Freeform 11"/>
            <p:cNvSpPr>
              <a:spLocks/>
            </p:cNvSpPr>
            <p:nvPr/>
          </p:nvSpPr>
          <p:spPr bwMode="hidden">
            <a:xfrm>
              <a:off x="2097" y="4043"/>
              <a:ext cx="2514" cy="276"/>
            </a:xfrm>
            <a:custGeom>
              <a:avLst/>
              <a:gdLst>
                <a:gd name="T0" fmla="*/ 2179 w 2517"/>
                <a:gd name="T1" fmla="*/ 276 h 276"/>
                <a:gd name="T2" fmla="*/ 2514 w 2517"/>
                <a:gd name="T3" fmla="*/ 204 h 276"/>
                <a:gd name="T4" fmla="*/ 2257 w 2517"/>
                <a:gd name="T5" fmla="*/ 0 h 276"/>
                <a:gd name="T6" fmla="*/ 0 w 2517"/>
                <a:gd name="T7" fmla="*/ 276 h 276"/>
                <a:gd name="T8" fmla="*/ 2179 w 2517"/>
                <a:gd name="T9" fmla="*/ 276 h 276"/>
                <a:gd name="T10" fmla="*/ 2179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w="9525">
              <a:noFill/>
              <a:round/>
              <a:headEnd/>
              <a:tailEnd/>
            </a:ln>
          </p:spPr>
          <p:txBody>
            <a:bodyPr/>
            <a:lstStyle/>
            <a:p>
              <a:endParaRPr lang="en-GB"/>
            </a:p>
          </p:txBody>
        </p:sp>
        <p:sp>
          <p:nvSpPr>
            <p:cNvPr id="14" name="Freeform 12"/>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15" name="Freeform 13"/>
            <p:cNvSpPr>
              <a:spLocks/>
            </p:cNvSpPr>
            <p:nvPr/>
          </p:nvSpPr>
          <p:spPr bwMode="hidden">
            <a:xfrm>
              <a:off x="5030" y="3151"/>
              <a:ext cx="728" cy="240"/>
            </a:xfrm>
            <a:custGeom>
              <a:avLst/>
              <a:gdLst>
                <a:gd name="T0" fmla="*/ 728 w 729"/>
                <a:gd name="T1" fmla="*/ 240 h 240"/>
                <a:gd name="T2" fmla="*/ 0 w 729"/>
                <a:gd name="T3" fmla="*/ 0 h 240"/>
                <a:gd name="T4" fmla="*/ 0 w 729"/>
                <a:gd name="T5" fmla="*/ 6 h 240"/>
                <a:gd name="T6" fmla="*/ 728 w 729"/>
                <a:gd name="T7" fmla="*/ 240 h 240"/>
                <a:gd name="T8" fmla="*/ 728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w="9525">
              <a:noFill/>
              <a:round/>
              <a:headEnd/>
              <a:tailEnd/>
            </a:ln>
          </p:spPr>
          <p:txBody>
            <a:bodyPr/>
            <a:lstStyle/>
            <a:p>
              <a:endParaRPr lang="en-GB"/>
            </a:p>
          </p:txBody>
        </p:sp>
        <p:sp>
          <p:nvSpPr>
            <p:cNvPr id="16" name="Freeform 14"/>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17" name="Freeform 15"/>
            <p:cNvSpPr>
              <a:spLocks/>
            </p:cNvSpPr>
            <p:nvPr/>
          </p:nvSpPr>
          <p:spPr bwMode="hidden">
            <a:xfrm>
              <a:off x="5030" y="3049"/>
              <a:ext cx="728" cy="318"/>
            </a:xfrm>
            <a:custGeom>
              <a:avLst/>
              <a:gdLst>
                <a:gd name="T0" fmla="*/ 728 w 729"/>
                <a:gd name="T1" fmla="*/ 318 h 318"/>
                <a:gd name="T2" fmla="*/ 728 w 729"/>
                <a:gd name="T3" fmla="*/ 312 h 318"/>
                <a:gd name="T4" fmla="*/ 0 w 729"/>
                <a:gd name="T5" fmla="*/ 0 h 318"/>
                <a:gd name="T6" fmla="*/ 0 w 729"/>
                <a:gd name="T7" fmla="*/ 54 h 318"/>
                <a:gd name="T8" fmla="*/ 728 w 729"/>
                <a:gd name="T9" fmla="*/ 318 h 318"/>
                <a:gd name="T10" fmla="*/ 728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18" name="Freeform 16"/>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19" name="Freeform 17"/>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20" name="Freeform 18"/>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21"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w="9525">
              <a:noFill/>
              <a:round/>
              <a:headEnd/>
              <a:tailEnd/>
            </a:ln>
          </p:spPr>
          <p:txBody>
            <a:bodyPr/>
            <a:lstStyle/>
            <a:p>
              <a:endParaRPr lang="en-GB"/>
            </a:p>
          </p:txBody>
        </p:sp>
        <p:sp>
          <p:nvSpPr>
            <p:cNvPr id="22" name="Freeform 20"/>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23"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w="9525">
              <a:noFill/>
              <a:round/>
              <a:headEnd/>
              <a:tailEnd/>
            </a:ln>
          </p:spPr>
          <p:txBody>
            <a:bodyPr/>
            <a:lstStyle/>
            <a:p>
              <a:endParaRPr lang="en-GB"/>
            </a:p>
          </p:txBody>
        </p:sp>
        <p:sp>
          <p:nvSpPr>
            <p:cNvPr id="24" name="Freeform 22"/>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25" name="Freeform 23"/>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GB"/>
            </a:p>
          </p:txBody>
        </p:sp>
        <p:sp>
          <p:nvSpPr>
            <p:cNvPr id="26" name="Freeform 24"/>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27"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w="9525">
              <a:noFill/>
              <a:round/>
              <a:headEnd/>
              <a:tailEnd/>
            </a:ln>
          </p:spPr>
          <p:txBody>
            <a:bodyPr/>
            <a:lstStyle/>
            <a:p>
              <a:endParaRPr lang="en-GB"/>
            </a:p>
          </p:txBody>
        </p:sp>
        <p:sp>
          <p:nvSpPr>
            <p:cNvPr id="28" name="Freeform 26"/>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29" name="Freeform 27"/>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30" name="Freeform 28"/>
            <p:cNvSpPr>
              <a:spLocks/>
            </p:cNvSpPr>
            <p:nvPr/>
          </p:nvSpPr>
          <p:spPr bwMode="hidden">
            <a:xfrm>
              <a:off x="5698" y="653"/>
              <a:ext cx="60" cy="311"/>
            </a:xfrm>
            <a:custGeom>
              <a:avLst/>
              <a:gdLst>
                <a:gd name="T0" fmla="*/ 0 w 60"/>
                <a:gd name="T1" fmla="*/ 144 h 312"/>
                <a:gd name="T2" fmla="*/ 60 w 60"/>
                <a:gd name="T3" fmla="*/ 311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w="9525">
              <a:noFill/>
              <a:round/>
              <a:headEnd/>
              <a:tailEnd/>
            </a:ln>
          </p:spPr>
          <p:txBody>
            <a:bodyPr/>
            <a:lstStyle/>
            <a:p>
              <a:endParaRPr lang="en-GB"/>
            </a:p>
          </p:txBody>
        </p:sp>
        <p:sp>
          <p:nvSpPr>
            <p:cNvPr id="31" name="Freeform 29"/>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32"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w="9525">
              <a:noFill/>
              <a:round/>
              <a:headEnd/>
              <a:tailEnd/>
            </a:ln>
          </p:spPr>
          <p:txBody>
            <a:bodyPr/>
            <a:lstStyle/>
            <a:p>
              <a:endParaRPr lang="en-GB"/>
            </a:p>
          </p:txBody>
        </p:sp>
        <p:sp>
          <p:nvSpPr>
            <p:cNvPr id="33" name="Freeform 31"/>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34" name="Freeform 32"/>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35" name="Freeform 33"/>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36" name="Freeform 34"/>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37" name="Freeform 35"/>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38" name="Freeform 36"/>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39" name="Freeform 37"/>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40" name="Freeform 38"/>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grpSp>
          <p:nvGrpSpPr>
            <p:cNvPr id="41" name="Group 39"/>
            <p:cNvGrpSpPr>
              <a:grpSpLocks/>
            </p:cNvGrpSpPr>
            <p:nvPr userDrawn="1"/>
          </p:nvGrpSpPr>
          <p:grpSpPr bwMode="auto">
            <a:xfrm>
              <a:off x="0" y="1632"/>
              <a:ext cx="5758" cy="1858"/>
              <a:chOff x="0" y="1632"/>
              <a:chExt cx="5758" cy="1858"/>
            </a:xfrm>
          </p:grpSpPr>
          <p:sp>
            <p:nvSpPr>
              <p:cNvPr id="42" name="Freeform 40"/>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43" name="Freeform 41"/>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grpSp>
      </p:grpSp>
      <p:sp>
        <p:nvSpPr>
          <p:cNvPr id="73770" name="Rectangle 42"/>
          <p:cNvSpPr>
            <a:spLocks noGrp="1" noChangeArrowheads="1"/>
          </p:cNvSpPr>
          <p:nvPr>
            <p:ph type="ctrTitle" sz="quarter"/>
          </p:nvPr>
        </p:nvSpPr>
        <p:spPr>
          <a:xfrm>
            <a:off x="457200" y="1600200"/>
            <a:ext cx="8229600" cy="1828800"/>
          </a:xfrm>
        </p:spPr>
        <p:txBody>
          <a:bodyPr/>
          <a:lstStyle>
            <a:lvl1pPr>
              <a:defRPr sz="4800"/>
            </a:lvl1pPr>
          </a:lstStyle>
          <a:p>
            <a:pPr lvl="0"/>
            <a:r>
              <a:rPr lang="en-US" noProof="0"/>
              <a:t>Click to edit Master title style</a:t>
            </a:r>
          </a:p>
        </p:txBody>
      </p:sp>
      <p:sp>
        <p:nvSpPr>
          <p:cNvPr id="73771" name="Rectangle 43"/>
          <p:cNvSpPr>
            <a:spLocks noGrp="1" noChangeArrowheads="1"/>
          </p:cNvSpPr>
          <p:nvPr>
            <p:ph type="subTitle" sz="quarter" idx="1"/>
          </p:nvPr>
        </p:nvSpPr>
        <p:spPr>
          <a:xfrm>
            <a:off x="1371600" y="3886200"/>
            <a:ext cx="6400800" cy="1752600"/>
          </a:xfrm>
        </p:spPr>
        <p:txBody>
          <a:bodyPr/>
          <a:lstStyle>
            <a:lvl1pPr marL="0" indent="0" algn="ctr">
              <a:buFont typeface="Wingdings" charset="2"/>
              <a:buNone/>
              <a:defRPr sz="3600"/>
            </a:lvl1pPr>
          </a:lstStyle>
          <a:p>
            <a:pPr lvl="0"/>
            <a:r>
              <a:rPr lang="en-US" noProof="0"/>
              <a:t>Click to edit Master subtitle style</a:t>
            </a:r>
          </a:p>
        </p:txBody>
      </p:sp>
      <p:sp>
        <p:nvSpPr>
          <p:cNvPr id="44" name="Rectangle 44"/>
          <p:cNvSpPr>
            <a:spLocks noGrp="1" noChangeArrowheads="1"/>
          </p:cNvSpPr>
          <p:nvPr>
            <p:ph type="dt" sz="quarter" idx="10"/>
          </p:nvPr>
        </p:nvSpPr>
        <p:spPr bwMode="auto">
          <a:xfrm>
            <a:off x="457200" y="6243638"/>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effectLst>
                  <a:outerShdw blurRad="38100" dist="38100" dir="2700000" algn="tl">
                    <a:srgbClr val="000000"/>
                  </a:outerShdw>
                </a:effectLst>
              </a:defRPr>
            </a:lvl1pPr>
          </a:lstStyle>
          <a:p>
            <a:pPr>
              <a:defRPr/>
            </a:pPr>
            <a:endParaRPr lang="en-US"/>
          </a:p>
        </p:txBody>
      </p:sp>
      <p:sp>
        <p:nvSpPr>
          <p:cNvPr id="45" name="Rectangle 45"/>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smtClean="0">
                <a:effectLst>
                  <a:outerShdw blurRad="38100" dist="38100" dir="2700000" algn="tl">
                    <a:srgbClr val="000000"/>
                  </a:outerShdw>
                </a:effectLst>
              </a:defRPr>
            </a:lvl1pPr>
          </a:lstStyle>
          <a:p>
            <a:pPr>
              <a:defRPr/>
            </a:pPr>
            <a:endParaRPr lang="en-US"/>
          </a:p>
        </p:txBody>
      </p:sp>
    </p:spTree>
  </p:cSld>
  <p:clrMapOvr>
    <a:masterClrMapping/>
  </p:clrMapOvr>
  <p:transition spd="med">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6"/>
          <p:cNvSpPr>
            <a:spLocks noGrp="1" noChangeArrowheads="1"/>
          </p:cNvSpPr>
          <p:nvPr>
            <p:ph type="sldNum" sz="quarter" idx="10"/>
          </p:nvPr>
        </p:nvSpPr>
        <p:spPr>
          <a:ln/>
        </p:spPr>
        <p:txBody>
          <a:bodyPr/>
          <a:lstStyle>
            <a:lvl1pPr>
              <a:defRPr/>
            </a:lvl1pPr>
          </a:lstStyle>
          <a:p>
            <a:pPr>
              <a:defRPr/>
            </a:pPr>
            <a:fld id="{9B7070E6-3195-4C4E-BB8A-8CAE106B51DE}" type="slidenum">
              <a:rPr lang="en-US"/>
              <a:pPr>
                <a:defRPr/>
              </a:pPr>
              <a:t>‹#›</a:t>
            </a:fld>
            <a:endParaRPr lang="en-US"/>
          </a:p>
        </p:txBody>
      </p:sp>
    </p:spTree>
  </p:cSld>
  <p:clrMapOvr>
    <a:masterClrMapping/>
  </p:clrMapOvr>
  <p:transition spd="med">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6"/>
          <p:cNvSpPr>
            <a:spLocks noGrp="1" noChangeArrowheads="1"/>
          </p:cNvSpPr>
          <p:nvPr>
            <p:ph type="sldNum" sz="quarter" idx="10"/>
          </p:nvPr>
        </p:nvSpPr>
        <p:spPr>
          <a:ln/>
        </p:spPr>
        <p:txBody>
          <a:bodyPr/>
          <a:lstStyle>
            <a:lvl1pPr>
              <a:defRPr/>
            </a:lvl1pPr>
          </a:lstStyle>
          <a:p>
            <a:pPr>
              <a:defRPr/>
            </a:pPr>
            <a:fld id="{2BC3CECD-F8C2-4A86-A51A-B1066AF8C826}" type="slidenum">
              <a:rPr lang="en-US"/>
              <a:pPr>
                <a:defRPr/>
              </a:pPr>
              <a:t>‹#›</a:t>
            </a:fld>
            <a:endParaRPr lang="en-US"/>
          </a:p>
        </p:txBody>
      </p:sp>
    </p:spTree>
  </p:cSld>
  <p:clrMapOvr>
    <a:masterClrMapping/>
  </p:clrMapOvr>
  <p:transition spd="med">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805"/>
            <a:ext cx="8229600" cy="666911"/>
          </a:xfrm>
        </p:spPr>
        <p:txBody>
          <a:bodyPr/>
          <a:lstStyle/>
          <a:p>
            <a:r>
              <a:rPr lang="en-US"/>
              <a:t>Click to edit Master title style</a:t>
            </a:r>
            <a:endParaRPr lang="en-GB"/>
          </a:p>
        </p:txBody>
      </p:sp>
      <p:sp>
        <p:nvSpPr>
          <p:cNvPr id="3" name="Content Placeholder 2"/>
          <p:cNvSpPr>
            <a:spLocks noGrp="1"/>
          </p:cNvSpPr>
          <p:nvPr>
            <p:ph idx="1"/>
          </p:nvPr>
        </p:nvSpPr>
        <p:spPr>
          <a:xfrm>
            <a:off x="457200" y="1160748"/>
            <a:ext cx="8229600" cy="4970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6"/>
          <p:cNvSpPr>
            <a:spLocks noGrp="1" noChangeArrowheads="1"/>
          </p:cNvSpPr>
          <p:nvPr>
            <p:ph type="sldNum" sz="quarter" idx="10"/>
          </p:nvPr>
        </p:nvSpPr>
        <p:spPr>
          <a:ln/>
        </p:spPr>
        <p:txBody>
          <a:bodyPr/>
          <a:lstStyle>
            <a:lvl1pPr>
              <a:defRPr/>
            </a:lvl1pPr>
          </a:lstStyle>
          <a:p>
            <a:pPr>
              <a:defRPr/>
            </a:pPr>
            <a:fld id="{7443F8EE-1080-4ADF-8A55-65AF78092C58}" type="slidenum">
              <a:rPr lang="en-US"/>
              <a:pPr>
                <a:defRPr/>
              </a:pPr>
              <a:t>‹#›</a:t>
            </a:fld>
            <a:endParaRPr lang="en-US"/>
          </a:p>
        </p:txBody>
      </p:sp>
    </p:spTree>
  </p:cSld>
  <p:clrMapOvr>
    <a:masterClrMapping/>
  </p:clrMapOvr>
  <p:transition spd="med">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6"/>
          <p:cNvSpPr>
            <a:spLocks noGrp="1" noChangeArrowheads="1"/>
          </p:cNvSpPr>
          <p:nvPr>
            <p:ph type="sldNum" sz="quarter" idx="10"/>
          </p:nvPr>
        </p:nvSpPr>
        <p:spPr>
          <a:ln/>
        </p:spPr>
        <p:txBody>
          <a:bodyPr/>
          <a:lstStyle>
            <a:lvl1pPr>
              <a:defRPr/>
            </a:lvl1pPr>
          </a:lstStyle>
          <a:p>
            <a:pPr>
              <a:defRPr/>
            </a:pPr>
            <a:fld id="{CDA8DA4D-5976-47CD-A4BD-0DF24FAE85F6}" type="slidenum">
              <a:rPr lang="en-US"/>
              <a:pPr>
                <a:defRPr/>
              </a:pPr>
              <a:t>‹#›</a:t>
            </a:fld>
            <a:endParaRPr lang="en-US"/>
          </a:p>
        </p:txBody>
      </p:sp>
    </p:spTree>
  </p:cSld>
  <p:clrMapOvr>
    <a:masterClrMapping/>
  </p:clrMapOvr>
  <p:transition spd="med">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6"/>
          <p:cNvSpPr>
            <a:spLocks noGrp="1" noChangeArrowheads="1"/>
          </p:cNvSpPr>
          <p:nvPr>
            <p:ph type="sldNum" sz="quarter" idx="10"/>
          </p:nvPr>
        </p:nvSpPr>
        <p:spPr>
          <a:ln/>
        </p:spPr>
        <p:txBody>
          <a:bodyPr/>
          <a:lstStyle>
            <a:lvl1pPr>
              <a:defRPr/>
            </a:lvl1pPr>
          </a:lstStyle>
          <a:p>
            <a:pPr>
              <a:defRPr/>
            </a:pPr>
            <a:fld id="{C8103458-1994-4B32-BB9C-43B19D7ED9CE}" type="slidenum">
              <a:rPr lang="en-US"/>
              <a:pPr>
                <a:defRPr/>
              </a:pPr>
              <a:t>‹#›</a:t>
            </a:fld>
            <a:endParaRPr lang="en-US"/>
          </a:p>
        </p:txBody>
      </p:sp>
    </p:spTree>
  </p:cSld>
  <p:clrMapOvr>
    <a:masterClrMapping/>
  </p:clrMapOvr>
  <p:transition spd="med">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6"/>
          <p:cNvSpPr>
            <a:spLocks noGrp="1" noChangeArrowheads="1"/>
          </p:cNvSpPr>
          <p:nvPr>
            <p:ph type="sldNum" sz="quarter" idx="10"/>
          </p:nvPr>
        </p:nvSpPr>
        <p:spPr>
          <a:ln/>
        </p:spPr>
        <p:txBody>
          <a:bodyPr/>
          <a:lstStyle>
            <a:lvl1pPr>
              <a:defRPr/>
            </a:lvl1pPr>
          </a:lstStyle>
          <a:p>
            <a:pPr>
              <a:defRPr/>
            </a:pPr>
            <a:fld id="{DF45E7D8-1BDA-42B7-8504-8ACDFAB99C27}" type="slidenum">
              <a:rPr lang="en-US"/>
              <a:pPr>
                <a:defRPr/>
              </a:pPr>
              <a:t>‹#›</a:t>
            </a:fld>
            <a:endParaRPr lang="en-US"/>
          </a:p>
        </p:txBody>
      </p:sp>
    </p:spTree>
  </p:cSld>
  <p:clrMapOvr>
    <a:masterClrMapping/>
  </p:clrMapOvr>
  <p:transition spd="med">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6"/>
          <p:cNvSpPr>
            <a:spLocks noGrp="1" noChangeArrowheads="1"/>
          </p:cNvSpPr>
          <p:nvPr>
            <p:ph type="sldNum" sz="quarter" idx="10"/>
          </p:nvPr>
        </p:nvSpPr>
        <p:spPr>
          <a:ln/>
        </p:spPr>
        <p:txBody>
          <a:bodyPr/>
          <a:lstStyle>
            <a:lvl1pPr>
              <a:defRPr/>
            </a:lvl1pPr>
          </a:lstStyle>
          <a:p>
            <a:pPr>
              <a:defRPr/>
            </a:pPr>
            <a:fld id="{3873A2C1-0A54-4681-BAE0-DC5840508D7C}" type="slidenum">
              <a:rPr lang="en-US"/>
              <a:pPr>
                <a:defRPr/>
              </a:pPr>
              <a:t>‹#›</a:t>
            </a:fld>
            <a:endParaRPr lang="en-US"/>
          </a:p>
        </p:txBody>
      </p:sp>
    </p:spTree>
  </p:cSld>
  <p:clrMapOvr>
    <a:masterClrMapping/>
  </p:clrMapOvr>
  <p:transition spd="med">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6"/>
          <p:cNvSpPr>
            <a:spLocks noGrp="1" noChangeArrowheads="1"/>
          </p:cNvSpPr>
          <p:nvPr>
            <p:ph type="sldNum" sz="quarter" idx="10"/>
          </p:nvPr>
        </p:nvSpPr>
        <p:spPr>
          <a:ln/>
        </p:spPr>
        <p:txBody>
          <a:bodyPr/>
          <a:lstStyle>
            <a:lvl1pPr>
              <a:defRPr/>
            </a:lvl1pPr>
          </a:lstStyle>
          <a:p>
            <a:pPr>
              <a:defRPr/>
            </a:pPr>
            <a:fld id="{286B3112-B84F-43B8-ABD7-07B531ECC0CB}" type="slidenum">
              <a:rPr lang="en-US"/>
              <a:pPr>
                <a:defRPr/>
              </a:pPr>
              <a:t>‹#›</a:t>
            </a:fld>
            <a:endParaRPr lang="en-US"/>
          </a:p>
        </p:txBody>
      </p:sp>
    </p:spTree>
  </p:cSld>
  <p:clrMapOvr>
    <a:masterClrMapping/>
  </p:clrMapOvr>
  <p:transition spd="med">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6"/>
          <p:cNvSpPr>
            <a:spLocks noGrp="1" noChangeArrowheads="1"/>
          </p:cNvSpPr>
          <p:nvPr>
            <p:ph type="sldNum" sz="quarter" idx="10"/>
          </p:nvPr>
        </p:nvSpPr>
        <p:spPr>
          <a:ln/>
        </p:spPr>
        <p:txBody>
          <a:bodyPr/>
          <a:lstStyle>
            <a:lvl1pPr>
              <a:defRPr/>
            </a:lvl1pPr>
          </a:lstStyle>
          <a:p>
            <a:pPr>
              <a:defRPr/>
            </a:pPr>
            <a:fld id="{A2D300E7-893F-43E0-AAC3-C590E83F23BE}" type="slidenum">
              <a:rPr lang="en-US"/>
              <a:pPr>
                <a:defRPr/>
              </a:pPr>
              <a:t>‹#›</a:t>
            </a:fld>
            <a:endParaRPr lang="en-US"/>
          </a:p>
        </p:txBody>
      </p:sp>
    </p:spTree>
  </p:cSld>
  <p:clrMapOvr>
    <a:masterClrMapping/>
  </p:clrMapOvr>
  <p:transition spd="med">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6"/>
          <p:cNvSpPr>
            <a:spLocks noGrp="1" noChangeArrowheads="1"/>
          </p:cNvSpPr>
          <p:nvPr>
            <p:ph type="sldNum" sz="quarter" idx="10"/>
          </p:nvPr>
        </p:nvSpPr>
        <p:spPr>
          <a:ln/>
        </p:spPr>
        <p:txBody>
          <a:bodyPr/>
          <a:lstStyle>
            <a:lvl1pPr>
              <a:defRPr/>
            </a:lvl1pPr>
          </a:lstStyle>
          <a:p>
            <a:pPr>
              <a:defRPr/>
            </a:pPr>
            <a:fld id="{91258CE2-EBAC-4D46-9AFF-D6AE9404CF01}" type="slidenum">
              <a:rPr lang="en-US"/>
              <a:pPr>
                <a:defRPr/>
              </a:pPr>
              <a:t>‹#›</a:t>
            </a:fld>
            <a:endParaRPr lang="en-US"/>
          </a:p>
        </p:txBody>
      </p:sp>
    </p:spTree>
  </p:cSld>
  <p:clrMapOvr>
    <a:masterClrMapping/>
  </p:clrMapOvr>
  <p:transition spd="med">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57647"/>
                <a:invGamma/>
              </a:schemeClr>
            </a:gs>
            <a:gs pos="100000">
              <a:schemeClr val="bg1"/>
            </a:gs>
          </a:gsLst>
          <a:lin ang="27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6413"/>
            <a:chOff x="0" y="0"/>
            <a:chExt cx="5760" cy="4319"/>
          </a:xfrm>
        </p:grpSpPr>
        <p:sp>
          <p:nvSpPr>
            <p:cNvPr id="72707" name="Freeform 3"/>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72708" name="Freeform 4"/>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72709" name="Freeform 5"/>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1033" name="Freeform 6"/>
            <p:cNvSpPr>
              <a:spLocks/>
            </p:cNvSpPr>
            <p:nvPr/>
          </p:nvSpPr>
          <p:spPr bwMode="hidden">
            <a:xfrm>
              <a:off x="4038" y="3577"/>
              <a:ext cx="1720" cy="65"/>
            </a:xfrm>
            <a:custGeom>
              <a:avLst/>
              <a:gdLst>
                <a:gd name="T0" fmla="*/ 1720 w 1722"/>
                <a:gd name="T1" fmla="*/ 65 h 66"/>
                <a:gd name="T2" fmla="*/ 1720 w 1722"/>
                <a:gd name="T3" fmla="*/ 59 h 66"/>
                <a:gd name="T4" fmla="*/ 0 w 1722"/>
                <a:gd name="T5" fmla="*/ 0 h 66"/>
                <a:gd name="T6" fmla="*/ 0 w 1722"/>
                <a:gd name="T7" fmla="*/ 47 h 66"/>
                <a:gd name="T8" fmla="*/ 1720 w 1722"/>
                <a:gd name="T9" fmla="*/ 65 h 66"/>
                <a:gd name="T10" fmla="*/ 1720 w 1722"/>
                <a:gd name="T11" fmla="*/ 65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11" name="Freeform 7"/>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GB"/>
            </a:p>
          </p:txBody>
        </p:sp>
        <p:sp>
          <p:nvSpPr>
            <p:cNvPr id="1035" name="Freeform 8"/>
            <p:cNvSpPr>
              <a:spLocks/>
            </p:cNvSpPr>
            <p:nvPr/>
          </p:nvSpPr>
          <p:spPr bwMode="hidden">
            <a:xfrm>
              <a:off x="4784" y="3702"/>
              <a:ext cx="974" cy="101"/>
            </a:xfrm>
            <a:custGeom>
              <a:avLst/>
              <a:gdLst>
                <a:gd name="T0" fmla="*/ 974 w 975"/>
                <a:gd name="T1" fmla="*/ 48 h 101"/>
                <a:gd name="T2" fmla="*/ 974 w 975"/>
                <a:gd name="T3" fmla="*/ 0 h 101"/>
                <a:gd name="T4" fmla="*/ 0 w 975"/>
                <a:gd name="T5" fmla="*/ 24 h 101"/>
                <a:gd name="T6" fmla="*/ 0 w 975"/>
                <a:gd name="T7" fmla="*/ 101 h 101"/>
                <a:gd name="T8" fmla="*/ 974 w 975"/>
                <a:gd name="T9" fmla="*/ 48 h 101"/>
                <a:gd name="T10" fmla="*/ 974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w="9525">
              <a:noFill/>
              <a:round/>
              <a:headEnd/>
              <a:tailEnd/>
            </a:ln>
          </p:spPr>
          <p:txBody>
            <a:bodyPr/>
            <a:lstStyle/>
            <a:p>
              <a:endParaRPr lang="en-GB"/>
            </a:p>
          </p:txBody>
        </p:sp>
        <p:sp>
          <p:nvSpPr>
            <p:cNvPr id="1036" name="Freeform 9"/>
            <p:cNvSpPr>
              <a:spLocks/>
            </p:cNvSpPr>
            <p:nvPr/>
          </p:nvSpPr>
          <p:spPr bwMode="hidden">
            <a:xfrm>
              <a:off x="3619" y="3815"/>
              <a:ext cx="2139" cy="198"/>
            </a:xfrm>
            <a:custGeom>
              <a:avLst/>
              <a:gdLst>
                <a:gd name="T0" fmla="*/ 2139 w 2141"/>
                <a:gd name="T1" fmla="*/ 0 h 198"/>
                <a:gd name="T2" fmla="*/ 0 w 2141"/>
                <a:gd name="T3" fmla="*/ 156 h 198"/>
                <a:gd name="T4" fmla="*/ 0 w 2141"/>
                <a:gd name="T5" fmla="*/ 198 h 198"/>
                <a:gd name="T6" fmla="*/ 2139 w 2141"/>
                <a:gd name="T7" fmla="*/ 0 h 198"/>
                <a:gd name="T8" fmla="*/ 2139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w="9525">
              <a:noFill/>
              <a:round/>
              <a:headEnd/>
              <a:tailEnd/>
            </a:ln>
          </p:spPr>
          <p:txBody>
            <a:bodyPr/>
            <a:lstStyle/>
            <a:p>
              <a:endParaRPr lang="en-GB"/>
            </a:p>
          </p:txBody>
        </p:sp>
        <p:sp>
          <p:nvSpPr>
            <p:cNvPr id="72714" name="Freeform 10"/>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1038" name="Freeform 11"/>
            <p:cNvSpPr>
              <a:spLocks/>
            </p:cNvSpPr>
            <p:nvPr/>
          </p:nvSpPr>
          <p:spPr bwMode="hidden">
            <a:xfrm>
              <a:off x="2097" y="4043"/>
              <a:ext cx="2514" cy="276"/>
            </a:xfrm>
            <a:custGeom>
              <a:avLst/>
              <a:gdLst>
                <a:gd name="T0" fmla="*/ 2179 w 2517"/>
                <a:gd name="T1" fmla="*/ 276 h 276"/>
                <a:gd name="T2" fmla="*/ 2514 w 2517"/>
                <a:gd name="T3" fmla="*/ 204 h 276"/>
                <a:gd name="T4" fmla="*/ 2257 w 2517"/>
                <a:gd name="T5" fmla="*/ 0 h 276"/>
                <a:gd name="T6" fmla="*/ 0 w 2517"/>
                <a:gd name="T7" fmla="*/ 276 h 276"/>
                <a:gd name="T8" fmla="*/ 2179 w 2517"/>
                <a:gd name="T9" fmla="*/ 276 h 276"/>
                <a:gd name="T10" fmla="*/ 2179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w="9525">
              <a:noFill/>
              <a:round/>
              <a:headEnd/>
              <a:tailEnd/>
            </a:ln>
          </p:spPr>
          <p:txBody>
            <a:bodyPr/>
            <a:lstStyle/>
            <a:p>
              <a:endParaRPr lang="en-GB"/>
            </a:p>
          </p:txBody>
        </p:sp>
        <p:sp>
          <p:nvSpPr>
            <p:cNvPr id="72716" name="Freeform 12"/>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1040" name="Freeform 13"/>
            <p:cNvSpPr>
              <a:spLocks/>
            </p:cNvSpPr>
            <p:nvPr/>
          </p:nvSpPr>
          <p:spPr bwMode="hidden">
            <a:xfrm>
              <a:off x="5030" y="3151"/>
              <a:ext cx="728" cy="240"/>
            </a:xfrm>
            <a:custGeom>
              <a:avLst/>
              <a:gdLst>
                <a:gd name="T0" fmla="*/ 728 w 729"/>
                <a:gd name="T1" fmla="*/ 240 h 240"/>
                <a:gd name="T2" fmla="*/ 0 w 729"/>
                <a:gd name="T3" fmla="*/ 0 h 240"/>
                <a:gd name="T4" fmla="*/ 0 w 729"/>
                <a:gd name="T5" fmla="*/ 6 h 240"/>
                <a:gd name="T6" fmla="*/ 728 w 729"/>
                <a:gd name="T7" fmla="*/ 240 h 240"/>
                <a:gd name="T8" fmla="*/ 728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w="9525">
              <a:noFill/>
              <a:round/>
              <a:headEnd/>
              <a:tailEnd/>
            </a:ln>
          </p:spPr>
          <p:txBody>
            <a:bodyPr/>
            <a:lstStyle/>
            <a:p>
              <a:endParaRPr lang="en-GB"/>
            </a:p>
          </p:txBody>
        </p:sp>
        <p:sp>
          <p:nvSpPr>
            <p:cNvPr id="72718" name="Freeform 14"/>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1042" name="Freeform 15"/>
            <p:cNvSpPr>
              <a:spLocks/>
            </p:cNvSpPr>
            <p:nvPr/>
          </p:nvSpPr>
          <p:spPr bwMode="hidden">
            <a:xfrm>
              <a:off x="5030" y="3049"/>
              <a:ext cx="728" cy="318"/>
            </a:xfrm>
            <a:custGeom>
              <a:avLst/>
              <a:gdLst>
                <a:gd name="T0" fmla="*/ 728 w 729"/>
                <a:gd name="T1" fmla="*/ 318 h 318"/>
                <a:gd name="T2" fmla="*/ 728 w 729"/>
                <a:gd name="T3" fmla="*/ 312 h 318"/>
                <a:gd name="T4" fmla="*/ 0 w 729"/>
                <a:gd name="T5" fmla="*/ 0 h 318"/>
                <a:gd name="T6" fmla="*/ 0 w 729"/>
                <a:gd name="T7" fmla="*/ 54 h 318"/>
                <a:gd name="T8" fmla="*/ 728 w 729"/>
                <a:gd name="T9" fmla="*/ 318 h 318"/>
                <a:gd name="T10" fmla="*/ 728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w="9525">
              <a:noFill/>
              <a:round/>
              <a:headEnd/>
              <a:tailEnd/>
            </a:ln>
          </p:spPr>
          <p:txBody>
            <a:bodyPr/>
            <a:lstStyle/>
            <a:p>
              <a:endParaRPr lang="en-GB"/>
            </a:p>
          </p:txBody>
        </p:sp>
        <p:sp>
          <p:nvSpPr>
            <p:cNvPr id="72720" name="Freeform 16"/>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72721" name="Freeform 17"/>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72722" name="Freeform 18"/>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1046"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w="9525">
              <a:noFill/>
              <a:round/>
              <a:headEnd/>
              <a:tailEnd/>
            </a:ln>
          </p:spPr>
          <p:txBody>
            <a:bodyPr/>
            <a:lstStyle/>
            <a:p>
              <a:endParaRPr lang="en-GB"/>
            </a:p>
          </p:txBody>
        </p:sp>
        <p:sp>
          <p:nvSpPr>
            <p:cNvPr id="72724" name="Freeform 20"/>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1048"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w="9525">
              <a:noFill/>
              <a:round/>
              <a:headEnd/>
              <a:tailEnd/>
            </a:ln>
          </p:spPr>
          <p:txBody>
            <a:bodyPr/>
            <a:lstStyle/>
            <a:p>
              <a:endParaRPr lang="en-GB"/>
            </a:p>
          </p:txBody>
        </p:sp>
        <p:sp>
          <p:nvSpPr>
            <p:cNvPr id="72726" name="Freeform 22"/>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72727" name="Freeform 23"/>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GB"/>
            </a:p>
          </p:txBody>
        </p:sp>
        <p:sp>
          <p:nvSpPr>
            <p:cNvPr id="72728" name="Freeform 24"/>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1052"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w="9525">
              <a:noFill/>
              <a:round/>
              <a:headEnd/>
              <a:tailEnd/>
            </a:ln>
          </p:spPr>
          <p:txBody>
            <a:bodyPr/>
            <a:lstStyle/>
            <a:p>
              <a:endParaRPr lang="en-GB"/>
            </a:p>
          </p:txBody>
        </p:sp>
        <p:sp>
          <p:nvSpPr>
            <p:cNvPr id="72730" name="Freeform 26"/>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72731" name="Freeform 27"/>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1055" name="Freeform 28"/>
            <p:cNvSpPr>
              <a:spLocks/>
            </p:cNvSpPr>
            <p:nvPr/>
          </p:nvSpPr>
          <p:spPr bwMode="hidden">
            <a:xfrm>
              <a:off x="5698" y="653"/>
              <a:ext cx="60" cy="311"/>
            </a:xfrm>
            <a:custGeom>
              <a:avLst/>
              <a:gdLst>
                <a:gd name="T0" fmla="*/ 0 w 60"/>
                <a:gd name="T1" fmla="*/ 144 h 312"/>
                <a:gd name="T2" fmla="*/ 60 w 60"/>
                <a:gd name="T3" fmla="*/ 311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w="9525">
              <a:noFill/>
              <a:round/>
              <a:headEnd/>
              <a:tailEnd/>
            </a:ln>
          </p:spPr>
          <p:txBody>
            <a:bodyPr/>
            <a:lstStyle/>
            <a:p>
              <a:endParaRPr lang="en-GB"/>
            </a:p>
          </p:txBody>
        </p:sp>
        <p:sp>
          <p:nvSpPr>
            <p:cNvPr id="72733" name="Freeform 29"/>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1057"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w="9525">
              <a:noFill/>
              <a:round/>
              <a:headEnd/>
              <a:tailEnd/>
            </a:ln>
          </p:spPr>
          <p:txBody>
            <a:bodyPr/>
            <a:lstStyle/>
            <a:p>
              <a:endParaRPr lang="en-GB"/>
            </a:p>
          </p:txBody>
        </p:sp>
        <p:sp>
          <p:nvSpPr>
            <p:cNvPr id="72735" name="Freeform 31"/>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72736" name="Freeform 32"/>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72737" name="Freeform 33"/>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72738" name="Freeform 34"/>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72739" name="Freeform 35"/>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72740" name="Freeform 36"/>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72741" name="Freeform 37"/>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72742" name="Freeform 38"/>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grpSp>
          <p:nvGrpSpPr>
            <p:cNvPr id="1066" name="Group 39"/>
            <p:cNvGrpSpPr>
              <a:grpSpLocks/>
            </p:cNvGrpSpPr>
            <p:nvPr userDrawn="1"/>
          </p:nvGrpSpPr>
          <p:grpSpPr bwMode="auto">
            <a:xfrm>
              <a:off x="0" y="1632"/>
              <a:ext cx="5758" cy="1858"/>
              <a:chOff x="0" y="1632"/>
              <a:chExt cx="5758" cy="1858"/>
            </a:xfrm>
          </p:grpSpPr>
          <p:sp>
            <p:nvSpPr>
              <p:cNvPr id="72744" name="Freeform 40"/>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sp>
            <p:nvSpPr>
              <p:cNvPr id="72745" name="Freeform 41"/>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a:defRPr/>
                </a:pPr>
                <a:endParaRPr lang="en-GB"/>
              </a:p>
            </p:txBody>
          </p:sp>
        </p:grpSp>
      </p:grpSp>
      <p:sp>
        <p:nvSpPr>
          <p:cNvPr id="72746" name="Rectangle 42"/>
          <p:cNvSpPr>
            <a:spLocks noGrp="1" noChangeArrowheads="1"/>
          </p:cNvSpPr>
          <p:nvPr>
            <p:ph type="title"/>
          </p:nvPr>
        </p:nvSpPr>
        <p:spPr bwMode="auto">
          <a:xfrm>
            <a:off x="457200" y="2778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2747" name="Rectangle 4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750" name="Rectangle 46"/>
          <p:cNvSpPr>
            <a:spLocks noGrp="1" noChangeArrowheads="1"/>
          </p:cNvSpPr>
          <p:nvPr>
            <p:ph type="sldNum" sz="quarter" idx="4"/>
          </p:nvPr>
        </p:nvSpPr>
        <p:spPr bwMode="auto">
          <a:xfrm>
            <a:off x="468313" y="6308725"/>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600" smtClean="0">
                <a:effectLst>
                  <a:outerShdw blurRad="38100" dist="38100" dir="2700000" algn="tl">
                    <a:srgbClr val="000000"/>
                  </a:outerShdw>
                </a:effectLst>
              </a:defRPr>
            </a:lvl1pPr>
          </a:lstStyle>
          <a:p>
            <a:pPr>
              <a:defRPr/>
            </a:pPr>
            <a:fld id="{B10C969A-908E-4111-AFC1-AAC32DD21CF6}"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730"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ransition spd="med">
    <p:cover/>
  </p:transition>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90000"/>
        <a:buFont typeface="Wingdings" charset="2"/>
        <a:buBlip>
          <a:blip r:embed="rId1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90000"/>
        <a:buFont typeface="Wingdings" charset="2"/>
        <a:buBlip>
          <a:blip r:embed="rId14"/>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90000"/>
        <a:buFont typeface="Wingdings" charset="2"/>
        <a:buBlip>
          <a:blip r:embed="rId15"/>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charset="2"/>
        <a:buBlip>
          <a:blip r:embed="rId15"/>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charset="2"/>
        <a:buBlip>
          <a:blip r:embed="rId15"/>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charset="2"/>
        <a:buBlip>
          <a:blip r:embed="rId15"/>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charset="2"/>
        <a:buBlip>
          <a:blip r:embed="rId15"/>
        </a:buBli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http://www.davidhum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260350"/>
            <a:ext cx="9144000" cy="2520578"/>
          </a:xfrm>
        </p:spPr>
        <p:txBody>
          <a:bodyPr/>
          <a:lstStyle/>
          <a:p>
            <a:r>
              <a:rPr lang="en-GB" sz="4400"/>
              <a:t>Hume, Naturalism and Scepticism:</a:t>
            </a:r>
            <a:br>
              <a:rPr lang="en-GB" sz="4400"/>
            </a:br>
            <a:r>
              <a:rPr lang="en-GB" sz="4400"/>
              <a:t>Rejecting an Influential Narrative</a:t>
            </a:r>
            <a:br>
              <a:rPr lang="en-GB" sz="4400" dirty="0"/>
            </a:br>
            <a:br>
              <a:rPr lang="en-GB" sz="4000"/>
            </a:br>
            <a:r>
              <a:rPr lang="en-GB" sz="3400">
                <a:solidFill>
                  <a:srgbClr val="FF7C80"/>
                </a:solidFill>
              </a:rPr>
              <a:t>University of Otago, February 2025</a:t>
            </a:r>
            <a:endParaRPr lang="en-US" sz="3400" dirty="0">
              <a:solidFill>
                <a:srgbClr val="FF7C80"/>
              </a:solidFill>
            </a:endParaRPr>
          </a:p>
        </p:txBody>
      </p:sp>
      <p:pic>
        <p:nvPicPr>
          <p:cNvPr id="2053" name="Picture 5" descr="hume1"/>
          <p:cNvPicPr>
            <a:picLocks noChangeAspect="1" noChangeArrowheads="1"/>
          </p:cNvPicPr>
          <p:nvPr/>
        </p:nvPicPr>
        <p:blipFill>
          <a:blip r:embed="rId3" cstate="print"/>
          <a:srcRect/>
          <a:stretch>
            <a:fillRect/>
          </a:stretch>
        </p:blipFill>
        <p:spPr bwMode="auto">
          <a:xfrm>
            <a:off x="539750" y="3428578"/>
            <a:ext cx="2365375" cy="2952750"/>
          </a:xfrm>
          <a:prstGeom prst="rect">
            <a:avLst/>
          </a:prstGeom>
          <a:noFill/>
        </p:spPr>
      </p:pic>
      <p:sp>
        <p:nvSpPr>
          <p:cNvPr id="2054" name="Rectangle 6"/>
          <p:cNvSpPr>
            <a:spLocks noChangeArrowheads="1"/>
          </p:cNvSpPr>
          <p:nvPr/>
        </p:nvSpPr>
        <p:spPr bwMode="auto">
          <a:xfrm>
            <a:off x="3348038" y="3283098"/>
            <a:ext cx="5327650" cy="3386262"/>
          </a:xfrm>
          <a:prstGeom prst="rect">
            <a:avLst/>
          </a:prstGeom>
          <a:noFill/>
          <a:ln w="9525">
            <a:noFill/>
            <a:miter lim="800000"/>
            <a:headEnd/>
            <a:tailEnd/>
          </a:ln>
          <a:effectLst/>
        </p:spPr>
        <p:txBody>
          <a:bodyPr/>
          <a:lstStyle/>
          <a:p>
            <a:pPr algn="ctr" eaLnBrk="1" hangingPunct="1">
              <a:spcBef>
                <a:spcPct val="20000"/>
              </a:spcBef>
              <a:buClr>
                <a:schemeClr val="hlink"/>
              </a:buClr>
              <a:buSzPct val="90000"/>
              <a:buFont typeface="Wingdings" pitchFamily="2" charset="2"/>
              <a:buNone/>
            </a:pPr>
            <a:r>
              <a:rPr lang="en-GB" sz="3600" dirty="0">
                <a:effectLst>
                  <a:outerShdw blurRad="38100" dist="38100" dir="2700000" algn="tl">
                    <a:srgbClr val="000000"/>
                  </a:outerShdw>
                </a:effectLst>
              </a:rPr>
              <a:t>Professor Peter Millican</a:t>
            </a:r>
          </a:p>
          <a:p>
            <a:pPr algn="ctr" eaLnBrk="1" hangingPunct="1">
              <a:spcBef>
                <a:spcPts val="1800"/>
              </a:spcBef>
              <a:buClr>
                <a:schemeClr val="hlink"/>
              </a:buClr>
              <a:buSzPct val="90000"/>
            </a:pPr>
            <a:r>
              <a:rPr lang="en-GB" sz="2800">
                <a:solidFill>
                  <a:srgbClr val="00B0F0"/>
                </a:solidFill>
                <a:effectLst>
                  <a:outerShdw blurRad="38100" dist="38100" dir="2700000" algn="tl">
                    <a:srgbClr val="000000"/>
                  </a:outerShdw>
                </a:effectLst>
              </a:rPr>
              <a:t>Professor of Philosophy,</a:t>
            </a:r>
            <a:br>
              <a:rPr lang="en-GB" sz="2800">
                <a:solidFill>
                  <a:srgbClr val="00B0F0"/>
                </a:solidFill>
                <a:effectLst>
                  <a:outerShdw blurRad="38100" dist="38100" dir="2700000" algn="tl">
                    <a:srgbClr val="000000"/>
                  </a:outerShdw>
                </a:effectLst>
              </a:rPr>
            </a:br>
            <a:r>
              <a:rPr lang="en-US" sz="2800">
                <a:solidFill>
                  <a:srgbClr val="00B0F0"/>
                </a:solidFill>
                <a:effectLst>
                  <a:outerShdw blurRad="38100" dist="38100" dir="2700000" algn="tl">
                    <a:srgbClr val="000000"/>
                  </a:outerShdw>
                </a:effectLst>
              </a:rPr>
              <a:t>National University of Singapore</a:t>
            </a:r>
          </a:p>
          <a:p>
            <a:pPr algn="ctr" eaLnBrk="1" hangingPunct="1">
              <a:spcBef>
                <a:spcPts val="1800"/>
              </a:spcBef>
              <a:buClr>
                <a:schemeClr val="hlink"/>
              </a:buClr>
              <a:buSzPct val="90000"/>
              <a:buFont typeface="Wingdings" pitchFamily="2" charset="2"/>
              <a:buNone/>
            </a:pPr>
            <a:r>
              <a:rPr lang="en-GB" sz="2800">
                <a:solidFill>
                  <a:srgbClr val="00B0F0"/>
                </a:solidFill>
                <a:effectLst>
                  <a:outerShdw blurRad="38100" dist="38100" dir="2700000" algn="tl">
                    <a:srgbClr val="000000"/>
                  </a:outerShdw>
                </a:effectLst>
              </a:rPr>
              <a:t>Gilbert </a:t>
            </a:r>
            <a:r>
              <a:rPr lang="en-GB" sz="2800" dirty="0">
                <a:solidFill>
                  <a:srgbClr val="00B0F0"/>
                </a:solidFill>
                <a:effectLst>
                  <a:outerShdw blurRad="38100" dist="38100" dir="2700000" algn="tl">
                    <a:srgbClr val="000000"/>
                  </a:outerShdw>
                </a:effectLst>
              </a:rPr>
              <a:t>Ryle Fellow and Professor of Philosophy,</a:t>
            </a:r>
            <a:br>
              <a:rPr lang="en-GB" sz="2800" dirty="0">
                <a:solidFill>
                  <a:srgbClr val="00B0F0"/>
                </a:solidFill>
                <a:effectLst>
                  <a:outerShdw blurRad="38100" dist="38100" dir="2700000" algn="tl">
                    <a:srgbClr val="000000"/>
                  </a:outerShdw>
                </a:effectLst>
              </a:rPr>
            </a:br>
            <a:r>
              <a:rPr lang="en-GB" sz="2800" dirty="0">
                <a:solidFill>
                  <a:srgbClr val="00B0F0"/>
                </a:solidFill>
                <a:effectLst>
                  <a:outerShdw blurRad="38100" dist="38100" dir="2700000" algn="tl">
                    <a:srgbClr val="000000"/>
                  </a:outerShdw>
                </a:effectLst>
              </a:rPr>
              <a:t>Hertford College</a:t>
            </a:r>
            <a:r>
              <a:rPr lang="en-GB" sz="2800">
                <a:solidFill>
                  <a:srgbClr val="00B0F0"/>
                </a:solidFill>
                <a:effectLst>
                  <a:outerShdw blurRad="38100" dist="38100" dir="2700000" algn="tl">
                    <a:srgbClr val="000000"/>
                  </a:outerShdw>
                </a:effectLst>
              </a:rPr>
              <a:t>, Oxford</a:t>
            </a:r>
            <a:endParaRPr lang="en-GB" sz="2800" dirty="0">
              <a:solidFill>
                <a:srgbClr val="00B0F0"/>
              </a:solidFill>
              <a:effectLst>
                <a:outerShdw blurRad="38100" dist="38100" dir="2700000" algn="tl">
                  <a:srgbClr val="000000"/>
                </a:outerShdw>
              </a:effectLst>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2B392-7283-8E63-322C-193A54AD97B8}"/>
              </a:ext>
            </a:extLst>
          </p:cNvPr>
          <p:cNvSpPr>
            <a:spLocks noGrp="1"/>
          </p:cNvSpPr>
          <p:nvPr>
            <p:ph type="title"/>
          </p:nvPr>
        </p:nvSpPr>
        <p:spPr/>
        <p:txBody>
          <a:bodyPr/>
          <a:lstStyle/>
          <a:p>
            <a:r>
              <a:rPr lang="en-US"/>
              <a:t>2(a)  Explanatory Naturalism</a:t>
            </a:r>
            <a:endParaRPr lang="en-GB"/>
          </a:p>
        </p:txBody>
      </p:sp>
      <p:sp>
        <p:nvSpPr>
          <p:cNvPr id="3" name="Content Placeholder 2">
            <a:extLst>
              <a:ext uri="{FF2B5EF4-FFF2-40B4-BE49-F238E27FC236}">
                <a16:creationId xmlns:a16="http://schemas.microsoft.com/office/drawing/2014/main" id="{E194D3EC-471A-3A21-320E-F3D82E711BBA}"/>
              </a:ext>
            </a:extLst>
          </p:cNvPr>
          <p:cNvSpPr>
            <a:spLocks noGrp="1"/>
          </p:cNvSpPr>
          <p:nvPr>
            <p:ph idx="1"/>
          </p:nvPr>
        </p:nvSpPr>
        <p:spPr>
          <a:xfrm>
            <a:off x="673224" y="1160748"/>
            <a:ext cx="7931224" cy="5491447"/>
          </a:xfrm>
        </p:spPr>
        <p:txBody>
          <a:bodyPr/>
          <a:lstStyle/>
          <a:p>
            <a:r>
              <a:rPr lang="en-GB" sz="2800">
                <a:effectLst/>
                <a:ea typeface="Times New Roman" panose="02020603050405020304" pitchFamily="18" charset="0"/>
              </a:rPr>
              <a:t>Hume seems to be aspiring to establish a </a:t>
            </a:r>
            <a:r>
              <a:rPr lang="en-GB" sz="2800" i="1">
                <a:effectLst/>
                <a:ea typeface="Times New Roman" panose="02020603050405020304" pitchFamily="18" charset="0"/>
              </a:rPr>
              <a:t>natural</a:t>
            </a:r>
            <a:r>
              <a:rPr lang="en-GB" sz="2800">
                <a:effectLst/>
                <a:ea typeface="Times New Roman" panose="02020603050405020304" pitchFamily="18" charset="0"/>
              </a:rPr>
              <a:t> science of human thought and behaviour, </a:t>
            </a:r>
            <a:r>
              <a:rPr lang="en-GB" sz="2800">
                <a:solidFill>
                  <a:srgbClr val="FF9999"/>
                </a:solidFill>
                <a:effectLst/>
                <a:ea typeface="Times New Roman" panose="02020603050405020304" pitchFamily="18" charset="0"/>
              </a:rPr>
              <a:t>explaining mental phenomena in terms of down-to-earth and empirically evident entities </a:t>
            </a:r>
            <a:r>
              <a:rPr lang="en-GB" sz="2800">
                <a:effectLst/>
                <a:ea typeface="Times New Roman" panose="02020603050405020304" pitchFamily="18" charset="0"/>
              </a:rPr>
              <a:t>(e.g. individual “perceptions”) </a:t>
            </a:r>
            <a:r>
              <a:rPr lang="en-GB" sz="2800">
                <a:solidFill>
                  <a:srgbClr val="FF9999"/>
                </a:solidFill>
                <a:effectLst/>
                <a:ea typeface="Times New Roman" panose="02020603050405020304" pitchFamily="18" charset="0"/>
              </a:rPr>
              <a:t>and causal mechanisms </a:t>
            </a:r>
            <a:r>
              <a:rPr lang="en-GB" sz="2800">
                <a:effectLst/>
                <a:ea typeface="Times New Roman" panose="02020603050405020304" pitchFamily="18" charset="0"/>
              </a:rPr>
              <a:t>(e.g. the Copy Principle, association of ideas, and custom) rather than any supposed divine ideas, transcendental insight, or psychic powers.</a:t>
            </a:r>
          </a:p>
          <a:p>
            <a:pPr lvl="1">
              <a:spcBef>
                <a:spcPts val="1200"/>
              </a:spcBef>
            </a:pPr>
            <a:r>
              <a:rPr lang="en-GB" sz="2600">
                <a:effectLst/>
                <a:ea typeface="Times New Roman" panose="02020603050405020304" pitchFamily="18" charset="0"/>
              </a:rPr>
              <a:t>This obviously combines easily with </a:t>
            </a:r>
            <a:r>
              <a:rPr lang="en-GB" sz="2600" i="1">
                <a:effectLst/>
                <a:ea typeface="Times New Roman" panose="02020603050405020304" pitchFamily="18" charset="0"/>
              </a:rPr>
              <a:t>ontological naturalism</a:t>
            </a:r>
            <a:r>
              <a:rPr lang="en-GB" sz="2600">
                <a:effectLst/>
                <a:ea typeface="Times New Roman" panose="02020603050405020304" pitchFamily="18" charset="0"/>
              </a:rPr>
              <a:t>, in the sense of scepticism about the existence of such exotic entities and powers.</a:t>
            </a:r>
          </a:p>
        </p:txBody>
      </p:sp>
      <p:sp>
        <p:nvSpPr>
          <p:cNvPr id="4" name="Slide Number Placeholder 3">
            <a:extLst>
              <a:ext uri="{FF2B5EF4-FFF2-40B4-BE49-F238E27FC236}">
                <a16:creationId xmlns:a16="http://schemas.microsoft.com/office/drawing/2014/main" id="{72953572-A32D-7022-E9E5-D4CC7D120341}"/>
              </a:ext>
            </a:extLst>
          </p:cNvPr>
          <p:cNvSpPr>
            <a:spLocks noGrp="1"/>
          </p:cNvSpPr>
          <p:nvPr>
            <p:ph type="sldNum" sz="quarter" idx="10"/>
          </p:nvPr>
        </p:nvSpPr>
        <p:spPr/>
        <p:txBody>
          <a:bodyPr/>
          <a:lstStyle/>
          <a:p>
            <a:pPr>
              <a:defRPr/>
            </a:pPr>
            <a:fld id="{7443F8EE-1080-4ADF-8A55-65AF78092C58}" type="slidenum">
              <a:rPr lang="en-US" smtClean="0"/>
              <a:pPr>
                <a:defRPr/>
              </a:pPr>
              <a:t>10</a:t>
            </a:fld>
            <a:endParaRPr lang="en-US"/>
          </a:p>
        </p:txBody>
      </p:sp>
    </p:spTree>
    <p:extLst>
      <p:ext uri="{BB962C8B-B14F-4D97-AF65-F5344CB8AC3E}">
        <p14:creationId xmlns:p14="http://schemas.microsoft.com/office/powerpoint/2010/main" val="2919782258"/>
      </p:ext>
    </p:extLst>
  </p:cSld>
  <p:clrMapOvr>
    <a:masterClrMapping/>
  </p:clrMapOvr>
  <p:transition spd="med">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2B392-7283-8E63-322C-193A54AD97B8}"/>
              </a:ext>
            </a:extLst>
          </p:cNvPr>
          <p:cNvSpPr>
            <a:spLocks noGrp="1"/>
          </p:cNvSpPr>
          <p:nvPr>
            <p:ph type="title"/>
          </p:nvPr>
        </p:nvSpPr>
        <p:spPr/>
        <p:txBody>
          <a:bodyPr/>
          <a:lstStyle/>
          <a:p>
            <a:r>
              <a:rPr lang="en-US"/>
              <a:t>2(b)  Biological Naturalism</a:t>
            </a:r>
            <a:endParaRPr lang="en-GB"/>
          </a:p>
        </p:txBody>
      </p:sp>
      <p:sp>
        <p:nvSpPr>
          <p:cNvPr id="3" name="Content Placeholder 2">
            <a:extLst>
              <a:ext uri="{FF2B5EF4-FFF2-40B4-BE49-F238E27FC236}">
                <a16:creationId xmlns:a16="http://schemas.microsoft.com/office/drawing/2014/main" id="{E194D3EC-471A-3A21-320E-F3D82E711BBA}"/>
              </a:ext>
            </a:extLst>
          </p:cNvPr>
          <p:cNvSpPr>
            <a:spLocks noGrp="1"/>
          </p:cNvSpPr>
          <p:nvPr>
            <p:ph idx="1"/>
          </p:nvPr>
        </p:nvSpPr>
        <p:spPr>
          <a:xfrm>
            <a:off x="611560" y="1160748"/>
            <a:ext cx="8147248" cy="5491447"/>
          </a:xfrm>
        </p:spPr>
        <p:txBody>
          <a:bodyPr/>
          <a:lstStyle/>
          <a:p>
            <a:r>
              <a:rPr lang="en-GB" sz="2600" dirty="0">
                <a:solidFill>
                  <a:srgbClr val="FF9999"/>
                </a:solidFill>
                <a:effectLst/>
                <a:ea typeface="Times New Roman" panose="02020603050405020304" pitchFamily="18" charset="0"/>
              </a:rPr>
              <a:t>Hume’s science of man places us squarely in the natural world alongside the other animals</a:t>
            </a:r>
            <a:r>
              <a:rPr lang="en-GB" sz="2600" dirty="0">
                <a:effectLst/>
                <a:ea typeface="Times New Roman" panose="02020603050405020304" pitchFamily="18" charset="0"/>
              </a:rPr>
              <a:t>, a point emphasised strongly by his explicit comparisons between humans and animals, and the prominence within the </a:t>
            </a:r>
            <a:r>
              <a:rPr lang="en-GB" sz="2600" i="1" dirty="0">
                <a:effectLst/>
                <a:ea typeface="Times New Roman" panose="02020603050405020304" pitchFamily="18" charset="0"/>
              </a:rPr>
              <a:t>Treatise</a:t>
            </a:r>
            <a:r>
              <a:rPr lang="en-GB" sz="2600" dirty="0">
                <a:effectLst/>
                <a:ea typeface="Times New Roman" panose="02020603050405020304" pitchFamily="18" charset="0"/>
              </a:rPr>
              <a:t> of the relevant discussions.  Three parts of the </a:t>
            </a:r>
            <a:r>
              <a:rPr lang="en-GB" sz="2600" i="1" dirty="0">
                <a:effectLst/>
                <a:ea typeface="Times New Roman" panose="02020603050405020304" pitchFamily="18" charset="0"/>
              </a:rPr>
              <a:t>Treatise</a:t>
            </a:r>
            <a:r>
              <a:rPr lang="en-GB" sz="2600" dirty="0">
                <a:effectLst/>
                <a:ea typeface="Times New Roman" panose="02020603050405020304" pitchFamily="18" charset="0"/>
              </a:rPr>
              <a:t> end with sections on “the reason of animals” (1.3.16), “the pride and humility of animals” (2.1.12), and “the love and hatred of animals” (2.2.12), all of which stress human parallels.  And Hume ends Part 2.3 without a section on “the will and direct passions” of animals only because, he says, the parallel there is too obvious to require discussion (</a:t>
            </a:r>
            <a:r>
              <a:rPr lang="en-GB" sz="2600" i="1" dirty="0">
                <a:effectLst/>
                <a:ea typeface="Times New Roman" panose="02020603050405020304" pitchFamily="18" charset="0"/>
              </a:rPr>
              <a:t>T</a:t>
            </a:r>
            <a:r>
              <a:rPr lang="en-GB" sz="2600" dirty="0">
                <a:effectLst/>
                <a:ea typeface="Times New Roman" panose="02020603050405020304" pitchFamily="18" charset="0"/>
              </a:rPr>
              <a:t> 2.3.9.32).</a:t>
            </a:r>
            <a:endParaRPr lang="en-GB" sz="2600" dirty="0"/>
          </a:p>
        </p:txBody>
      </p:sp>
      <p:sp>
        <p:nvSpPr>
          <p:cNvPr id="4" name="Slide Number Placeholder 3">
            <a:extLst>
              <a:ext uri="{FF2B5EF4-FFF2-40B4-BE49-F238E27FC236}">
                <a16:creationId xmlns:a16="http://schemas.microsoft.com/office/drawing/2014/main" id="{72953572-A32D-7022-E9E5-D4CC7D120341}"/>
              </a:ext>
            </a:extLst>
          </p:cNvPr>
          <p:cNvSpPr>
            <a:spLocks noGrp="1"/>
          </p:cNvSpPr>
          <p:nvPr>
            <p:ph type="sldNum" sz="quarter" idx="10"/>
          </p:nvPr>
        </p:nvSpPr>
        <p:spPr/>
        <p:txBody>
          <a:bodyPr/>
          <a:lstStyle/>
          <a:p>
            <a:pPr>
              <a:defRPr/>
            </a:pPr>
            <a:fld id="{7443F8EE-1080-4ADF-8A55-65AF78092C58}" type="slidenum">
              <a:rPr lang="en-US" smtClean="0"/>
              <a:pPr>
                <a:defRPr/>
              </a:pPr>
              <a:t>11</a:t>
            </a:fld>
            <a:endParaRPr lang="en-US"/>
          </a:p>
        </p:txBody>
      </p:sp>
    </p:spTree>
    <p:extLst>
      <p:ext uri="{BB962C8B-B14F-4D97-AF65-F5344CB8AC3E}">
        <p14:creationId xmlns:p14="http://schemas.microsoft.com/office/powerpoint/2010/main" val="3564239867"/>
      </p:ext>
    </p:extLst>
  </p:cSld>
  <p:clrMapOvr>
    <a:masterClrMapping/>
  </p:clrMapOvr>
  <p:transition spd="med">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2B392-7283-8E63-322C-193A54AD97B8}"/>
              </a:ext>
            </a:extLst>
          </p:cNvPr>
          <p:cNvSpPr>
            <a:spLocks noGrp="1"/>
          </p:cNvSpPr>
          <p:nvPr>
            <p:ph type="title"/>
          </p:nvPr>
        </p:nvSpPr>
        <p:spPr/>
        <p:txBody>
          <a:bodyPr/>
          <a:lstStyle/>
          <a:p>
            <a:r>
              <a:rPr lang="en-US"/>
              <a:t>2(c)  Anti-Supernaturalism</a:t>
            </a:r>
            <a:endParaRPr lang="en-GB"/>
          </a:p>
        </p:txBody>
      </p:sp>
      <p:sp>
        <p:nvSpPr>
          <p:cNvPr id="3" name="Content Placeholder 2">
            <a:extLst>
              <a:ext uri="{FF2B5EF4-FFF2-40B4-BE49-F238E27FC236}">
                <a16:creationId xmlns:a16="http://schemas.microsoft.com/office/drawing/2014/main" id="{E194D3EC-471A-3A21-320E-F3D82E711BBA}"/>
              </a:ext>
            </a:extLst>
          </p:cNvPr>
          <p:cNvSpPr>
            <a:spLocks noGrp="1"/>
          </p:cNvSpPr>
          <p:nvPr>
            <p:ph idx="1"/>
          </p:nvPr>
        </p:nvSpPr>
        <p:spPr>
          <a:xfrm>
            <a:off x="611560" y="1160748"/>
            <a:ext cx="8147248" cy="5491447"/>
          </a:xfrm>
        </p:spPr>
        <p:txBody>
          <a:bodyPr/>
          <a:lstStyle/>
          <a:p>
            <a:pPr>
              <a:spcAft>
                <a:spcPts val="400"/>
              </a:spcAft>
            </a:pPr>
            <a:r>
              <a:rPr lang="en-GB" sz="2600" dirty="0">
                <a:effectLst/>
                <a:ea typeface="Times New Roman" panose="02020603050405020304" pitchFamily="18" charset="0"/>
              </a:rPr>
              <a:t>Several of Hume’s works argue vigorously, albeit often indirectly, against the supposed evidence for </a:t>
            </a:r>
            <a:r>
              <a:rPr lang="en-GB" sz="2600" dirty="0">
                <a:solidFill>
                  <a:srgbClr val="FF9999"/>
                </a:solidFill>
                <a:effectLst/>
                <a:ea typeface="Times New Roman" panose="02020603050405020304" pitchFamily="18" charset="0"/>
              </a:rPr>
              <a:t>“invisible intelligent powers”, i.e. supernatural </a:t>
            </a:r>
            <a:r>
              <a:rPr lang="en-GB" sz="2600" i="1" dirty="0">
                <a:solidFill>
                  <a:srgbClr val="FF9999"/>
                </a:solidFill>
                <a:effectLst/>
                <a:ea typeface="Times New Roman" panose="02020603050405020304" pitchFamily="18" charset="0"/>
              </a:rPr>
              <a:t>agents</a:t>
            </a:r>
            <a:r>
              <a:rPr lang="en-GB" sz="2600" dirty="0">
                <a:solidFill>
                  <a:srgbClr val="FF9999"/>
                </a:solidFill>
                <a:effectLst/>
                <a:ea typeface="Times New Roman" panose="02020603050405020304" pitchFamily="18" charset="0"/>
              </a:rPr>
              <a:t> such as gods or spirits</a:t>
            </a:r>
            <a:r>
              <a:rPr lang="en-GB" sz="2600" dirty="0">
                <a:effectLst/>
                <a:ea typeface="Times New Roman" panose="02020603050405020304" pitchFamily="18" charset="0"/>
              </a:rPr>
              <a:t>.  Hume uses this formula many times in the </a:t>
            </a:r>
            <a:r>
              <a:rPr lang="en-GB" sz="2600" i="1" dirty="0">
                <a:effectLst/>
                <a:ea typeface="Times New Roman" panose="02020603050405020304" pitchFamily="18" charset="0"/>
              </a:rPr>
              <a:t>Natural History of Religion</a:t>
            </a:r>
            <a:r>
              <a:rPr lang="en-GB" sz="2600" dirty="0">
                <a:effectLst/>
                <a:ea typeface="Times New Roman" panose="02020603050405020304" pitchFamily="18" charset="0"/>
              </a:rPr>
              <a:t> (</a:t>
            </a:r>
            <a:r>
              <a:rPr lang="en-GB" sz="2600" i="1" dirty="0">
                <a:effectLst/>
                <a:ea typeface="Times New Roman" panose="02020603050405020304" pitchFamily="18" charset="0"/>
              </a:rPr>
              <a:t>NHR</a:t>
            </a:r>
            <a:r>
              <a:rPr lang="en-GB" sz="2600" dirty="0">
                <a:effectLst/>
                <a:ea typeface="Times New Roman" panose="02020603050405020304" pitchFamily="18" charset="0"/>
              </a:rPr>
              <a:t> Intro.1, 2.2, 2.5, 3.4, 4.1, 5.2, 8.2, 15.5); at </a:t>
            </a:r>
            <a:r>
              <a:rPr lang="en-GB" sz="2600" i="1" dirty="0">
                <a:effectLst/>
                <a:ea typeface="Times New Roman" panose="02020603050405020304" pitchFamily="18" charset="0"/>
              </a:rPr>
              <a:t>EHU</a:t>
            </a:r>
            <a:r>
              <a:rPr lang="en-GB" sz="2600" dirty="0">
                <a:effectLst/>
                <a:ea typeface="Times New Roman" panose="02020603050405020304" pitchFamily="18" charset="0"/>
              </a:rPr>
              <a:t> 7.21 he talks of “some invisible intelligent principle”, and many of his writings – both published and private – evince hostility to any such belief, and to established religion.  Although some of his </a:t>
            </a:r>
            <a:r>
              <a:rPr lang="en-GB" sz="2600" dirty="0" err="1">
                <a:effectLst/>
                <a:ea typeface="Times New Roman" panose="02020603050405020304" pitchFamily="18" charset="0"/>
              </a:rPr>
              <a:t>st</a:t>
            </a:r>
            <a:r>
              <a:rPr lang="en-US" sz="2600" dirty="0" err="1">
                <a:effectLst/>
                <a:ea typeface="Times New Roman" panose="02020603050405020304" pitchFamily="18" charset="0"/>
              </a:rPr>
              <a:t>atements</a:t>
            </a:r>
            <a:r>
              <a:rPr lang="en-US" sz="2600" dirty="0">
                <a:effectLst/>
                <a:ea typeface="Times New Roman" panose="02020603050405020304" pitchFamily="18" charset="0"/>
              </a:rPr>
              <a:t>, notoriously, appear to indicate a commitment to theistic belief, these are widely regarded as either ironic or as “theological lying”.</a:t>
            </a:r>
            <a:r>
              <a:rPr lang="en-GB" sz="2600" dirty="0">
                <a:effectLst/>
              </a:rPr>
              <a:t> </a:t>
            </a:r>
            <a:endParaRPr lang="en-GB" sz="2600" dirty="0">
              <a:effectLst/>
              <a:ea typeface="Times New Roman" panose="02020603050405020304" pitchFamily="18" charset="0"/>
            </a:endParaRPr>
          </a:p>
        </p:txBody>
      </p:sp>
      <p:sp>
        <p:nvSpPr>
          <p:cNvPr id="4" name="Slide Number Placeholder 3">
            <a:extLst>
              <a:ext uri="{FF2B5EF4-FFF2-40B4-BE49-F238E27FC236}">
                <a16:creationId xmlns:a16="http://schemas.microsoft.com/office/drawing/2014/main" id="{72953572-A32D-7022-E9E5-D4CC7D120341}"/>
              </a:ext>
            </a:extLst>
          </p:cNvPr>
          <p:cNvSpPr>
            <a:spLocks noGrp="1"/>
          </p:cNvSpPr>
          <p:nvPr>
            <p:ph type="sldNum" sz="quarter" idx="10"/>
          </p:nvPr>
        </p:nvSpPr>
        <p:spPr/>
        <p:txBody>
          <a:bodyPr/>
          <a:lstStyle/>
          <a:p>
            <a:pPr>
              <a:defRPr/>
            </a:pPr>
            <a:fld id="{7443F8EE-1080-4ADF-8A55-65AF78092C58}" type="slidenum">
              <a:rPr lang="en-US" smtClean="0"/>
              <a:pPr>
                <a:defRPr/>
              </a:pPr>
              <a:t>12</a:t>
            </a:fld>
            <a:endParaRPr lang="en-US"/>
          </a:p>
        </p:txBody>
      </p:sp>
    </p:spTree>
    <p:extLst>
      <p:ext uri="{BB962C8B-B14F-4D97-AF65-F5344CB8AC3E}">
        <p14:creationId xmlns:p14="http://schemas.microsoft.com/office/powerpoint/2010/main" val="813034200"/>
      </p:ext>
    </p:extLst>
  </p:cSld>
  <p:clrMapOvr>
    <a:masterClrMapping/>
  </p:clrMapOvr>
  <p:transition spd="med">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2B392-7283-8E63-322C-193A54AD97B8}"/>
              </a:ext>
            </a:extLst>
          </p:cNvPr>
          <p:cNvSpPr>
            <a:spLocks noGrp="1"/>
          </p:cNvSpPr>
          <p:nvPr>
            <p:ph type="title"/>
          </p:nvPr>
        </p:nvSpPr>
        <p:spPr/>
        <p:txBody>
          <a:bodyPr/>
          <a:lstStyle/>
          <a:p>
            <a:r>
              <a:rPr lang="en-US"/>
              <a:t>2(d)  Justificatory Naturalism</a:t>
            </a:r>
            <a:endParaRPr lang="en-GB"/>
          </a:p>
        </p:txBody>
      </p:sp>
      <p:sp>
        <p:nvSpPr>
          <p:cNvPr id="3" name="Content Placeholder 2">
            <a:extLst>
              <a:ext uri="{FF2B5EF4-FFF2-40B4-BE49-F238E27FC236}">
                <a16:creationId xmlns:a16="http://schemas.microsoft.com/office/drawing/2014/main" id="{E194D3EC-471A-3A21-320E-F3D82E711BBA}"/>
              </a:ext>
            </a:extLst>
          </p:cNvPr>
          <p:cNvSpPr>
            <a:spLocks noGrp="1"/>
          </p:cNvSpPr>
          <p:nvPr>
            <p:ph idx="1"/>
          </p:nvPr>
        </p:nvSpPr>
        <p:spPr>
          <a:xfrm>
            <a:off x="611560" y="1160748"/>
            <a:ext cx="8147248" cy="5491447"/>
          </a:xfrm>
        </p:spPr>
        <p:txBody>
          <a:bodyPr/>
          <a:lstStyle/>
          <a:p>
            <a:pPr>
              <a:spcAft>
                <a:spcPts val="400"/>
              </a:spcAft>
            </a:pPr>
            <a:r>
              <a:rPr lang="en-GB" sz="2800">
                <a:effectLst/>
                <a:ea typeface="Times New Roman" panose="02020603050405020304" pitchFamily="18" charset="0"/>
              </a:rPr>
              <a:t>This involves the claim that (in some way or other) </a:t>
            </a:r>
            <a:r>
              <a:rPr lang="en-GB" sz="2800">
                <a:solidFill>
                  <a:srgbClr val="FF9999"/>
                </a:solidFill>
                <a:effectLst/>
                <a:ea typeface="Times New Roman" panose="02020603050405020304" pitchFamily="18" charset="0"/>
              </a:rPr>
              <a:t>the </a:t>
            </a:r>
            <a:r>
              <a:rPr lang="en-GB" sz="2800" i="1">
                <a:solidFill>
                  <a:srgbClr val="FF9999"/>
                </a:solidFill>
                <a:effectLst/>
                <a:ea typeface="Times New Roman" panose="02020603050405020304" pitchFamily="18" charset="0"/>
              </a:rPr>
              <a:t>naturalness</a:t>
            </a:r>
            <a:r>
              <a:rPr lang="en-GB" sz="2800">
                <a:solidFill>
                  <a:srgbClr val="FF9999"/>
                </a:solidFill>
                <a:effectLst/>
                <a:ea typeface="Times New Roman" panose="02020603050405020304" pitchFamily="18" charset="0"/>
              </a:rPr>
              <a:t> of our beliefs or methods of reasoning somehow </a:t>
            </a:r>
            <a:r>
              <a:rPr lang="en-GB" sz="2800" i="1">
                <a:solidFill>
                  <a:srgbClr val="FF9999"/>
                </a:solidFill>
                <a:effectLst/>
                <a:ea typeface="Times New Roman" panose="02020603050405020304" pitchFamily="18" charset="0"/>
              </a:rPr>
              <a:t>justifies</a:t>
            </a:r>
            <a:r>
              <a:rPr lang="en-GB" sz="2800">
                <a:solidFill>
                  <a:srgbClr val="FF9999"/>
                </a:solidFill>
                <a:effectLst/>
                <a:ea typeface="Times New Roman" panose="02020603050405020304" pitchFamily="18" charset="0"/>
              </a:rPr>
              <a:t> them</a:t>
            </a:r>
            <a:r>
              <a:rPr lang="en-GB" sz="2800">
                <a:effectLst/>
                <a:ea typeface="Times New Roman" panose="02020603050405020304" pitchFamily="18" charset="0"/>
              </a:rPr>
              <a:t>, by answering, avoiding or otherwise neutralising sceptical objections against them.</a:t>
            </a:r>
          </a:p>
          <a:p>
            <a:pPr lvl="1">
              <a:spcBef>
                <a:spcPts val="1800"/>
              </a:spcBef>
              <a:spcAft>
                <a:spcPts val="400"/>
              </a:spcAft>
            </a:pPr>
            <a:r>
              <a:rPr lang="en-GB" sz="2600">
                <a:effectLst/>
                <a:ea typeface="Times New Roman" panose="02020603050405020304" pitchFamily="18" charset="0"/>
              </a:rPr>
              <a:t>One example is Strawson’s view, on Hume’s behalf, that “sceptical doubts are … simply to be neglected … because they are </a:t>
            </a:r>
            <a:r>
              <a:rPr lang="en-GB" sz="2600" i="1">
                <a:effectLst/>
                <a:ea typeface="Times New Roman" panose="02020603050405020304" pitchFamily="18" charset="0"/>
              </a:rPr>
              <a:t>idle</a:t>
            </a:r>
            <a:r>
              <a:rPr lang="en-GB" sz="2600">
                <a:effectLst/>
                <a:ea typeface="Times New Roman" panose="02020603050405020304" pitchFamily="18" charset="0"/>
              </a:rPr>
              <a:t>; powerless against the force of nature, or our naturally implanted disposition to belief.” (1983, p. 13).</a:t>
            </a:r>
          </a:p>
        </p:txBody>
      </p:sp>
      <p:sp>
        <p:nvSpPr>
          <p:cNvPr id="4" name="Slide Number Placeholder 3">
            <a:extLst>
              <a:ext uri="{FF2B5EF4-FFF2-40B4-BE49-F238E27FC236}">
                <a16:creationId xmlns:a16="http://schemas.microsoft.com/office/drawing/2014/main" id="{72953572-A32D-7022-E9E5-D4CC7D120341}"/>
              </a:ext>
            </a:extLst>
          </p:cNvPr>
          <p:cNvSpPr>
            <a:spLocks noGrp="1"/>
          </p:cNvSpPr>
          <p:nvPr>
            <p:ph type="sldNum" sz="quarter" idx="10"/>
          </p:nvPr>
        </p:nvSpPr>
        <p:spPr/>
        <p:txBody>
          <a:bodyPr/>
          <a:lstStyle/>
          <a:p>
            <a:pPr>
              <a:defRPr/>
            </a:pPr>
            <a:fld id="{7443F8EE-1080-4ADF-8A55-65AF78092C58}" type="slidenum">
              <a:rPr lang="en-US" smtClean="0"/>
              <a:pPr>
                <a:defRPr/>
              </a:pPr>
              <a:t>13</a:t>
            </a:fld>
            <a:endParaRPr lang="en-US"/>
          </a:p>
        </p:txBody>
      </p:sp>
    </p:spTree>
    <p:extLst>
      <p:ext uri="{BB962C8B-B14F-4D97-AF65-F5344CB8AC3E}">
        <p14:creationId xmlns:p14="http://schemas.microsoft.com/office/powerpoint/2010/main" val="3402779351"/>
      </p:ext>
    </p:extLst>
  </p:cSld>
  <p:clrMapOvr>
    <a:masterClrMapping/>
  </p:clrMapOvr>
  <p:transition spd="med">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2B392-7283-8E63-322C-193A54AD97B8}"/>
              </a:ext>
            </a:extLst>
          </p:cNvPr>
          <p:cNvSpPr>
            <a:spLocks noGrp="1"/>
          </p:cNvSpPr>
          <p:nvPr>
            <p:ph type="title"/>
          </p:nvPr>
        </p:nvSpPr>
        <p:spPr/>
        <p:txBody>
          <a:bodyPr/>
          <a:lstStyle/>
          <a:p>
            <a:r>
              <a:rPr lang="en-US"/>
              <a:t>2(e)  Sentimentalist Naturalism</a:t>
            </a:r>
            <a:endParaRPr lang="en-GB"/>
          </a:p>
        </p:txBody>
      </p:sp>
      <p:sp>
        <p:nvSpPr>
          <p:cNvPr id="3" name="Content Placeholder 2">
            <a:extLst>
              <a:ext uri="{FF2B5EF4-FFF2-40B4-BE49-F238E27FC236}">
                <a16:creationId xmlns:a16="http://schemas.microsoft.com/office/drawing/2014/main" id="{E194D3EC-471A-3A21-320E-F3D82E711BBA}"/>
              </a:ext>
            </a:extLst>
          </p:cNvPr>
          <p:cNvSpPr>
            <a:spLocks noGrp="1"/>
          </p:cNvSpPr>
          <p:nvPr>
            <p:ph idx="1"/>
          </p:nvPr>
        </p:nvSpPr>
        <p:spPr>
          <a:xfrm>
            <a:off x="359532" y="1160748"/>
            <a:ext cx="8604956" cy="5491447"/>
          </a:xfrm>
        </p:spPr>
        <p:txBody>
          <a:bodyPr/>
          <a:lstStyle/>
          <a:p>
            <a:pPr>
              <a:spcAft>
                <a:spcPts val="400"/>
              </a:spcAft>
            </a:pPr>
            <a:r>
              <a:rPr lang="en-GB" sz="2800">
                <a:effectLst/>
                <a:ea typeface="Times New Roman" panose="02020603050405020304" pitchFamily="18" charset="0"/>
              </a:rPr>
              <a:t>This is Kemp Smith’s particular variant of </a:t>
            </a:r>
            <a:r>
              <a:rPr lang="en-GB" sz="2800" i="1">
                <a:effectLst/>
                <a:ea typeface="Times New Roman" panose="02020603050405020304" pitchFamily="18" charset="0"/>
              </a:rPr>
              <a:t>justificatory naturalism</a:t>
            </a:r>
            <a:r>
              <a:rPr lang="en-GB" sz="2800">
                <a:effectLst/>
                <a:ea typeface="Times New Roman" panose="02020603050405020304" pitchFamily="18" charset="0"/>
              </a:rPr>
              <a:t>, involving “</a:t>
            </a:r>
            <a:r>
              <a:rPr lang="en-GB" sz="2800">
                <a:solidFill>
                  <a:srgbClr val="FF9999"/>
                </a:solidFill>
                <a:effectLst/>
                <a:ea typeface="Times New Roman" panose="02020603050405020304" pitchFamily="18" charset="0"/>
              </a:rPr>
              <a:t>the thorough subordination of reason to feeling</a:t>
            </a:r>
            <a:r>
              <a:rPr lang="en-GB" sz="2800">
                <a:effectLst/>
                <a:ea typeface="Times New Roman" panose="02020603050405020304" pitchFamily="18" charset="0"/>
              </a:rPr>
              <a:t>” (1905, p. 150), enabling the naturalness of our </a:t>
            </a:r>
            <a:r>
              <a:rPr lang="en-GB" sz="2800" i="1">
                <a:effectLst/>
                <a:ea typeface="Times New Roman" panose="02020603050405020304" pitchFamily="18" charset="0"/>
              </a:rPr>
              <a:t>feelings</a:t>
            </a:r>
            <a:r>
              <a:rPr lang="en-GB" sz="2800">
                <a:effectLst/>
                <a:ea typeface="Times New Roman" panose="02020603050405020304" pitchFamily="18" charset="0"/>
              </a:rPr>
              <a:t> to provide the ultimate justification of our relevant beliefs.</a:t>
            </a:r>
          </a:p>
          <a:p>
            <a:pPr lvl="1">
              <a:spcAft>
                <a:spcPts val="400"/>
              </a:spcAft>
            </a:pPr>
            <a:r>
              <a:rPr lang="en-GB" sz="2500">
                <a:effectLst/>
                <a:ea typeface="Times New Roman" panose="02020603050405020304" pitchFamily="18" charset="0"/>
              </a:rPr>
              <a:t>It also encompasses the position that Russell attributes to Hume on the issue of moral responsibility, whereby “holding someone responsible is primarily a matter of feeling rather than reasoning.  One knows an agent is responsible only if one is aware of that person's causing a certain sentiment of approbation or blame.  Nor is this sentiment itself amenable to rational justification.” (1995, p. 64).</a:t>
            </a:r>
          </a:p>
        </p:txBody>
      </p:sp>
      <p:sp>
        <p:nvSpPr>
          <p:cNvPr id="4" name="Slide Number Placeholder 3">
            <a:extLst>
              <a:ext uri="{FF2B5EF4-FFF2-40B4-BE49-F238E27FC236}">
                <a16:creationId xmlns:a16="http://schemas.microsoft.com/office/drawing/2014/main" id="{72953572-A32D-7022-E9E5-D4CC7D120341}"/>
              </a:ext>
            </a:extLst>
          </p:cNvPr>
          <p:cNvSpPr>
            <a:spLocks noGrp="1"/>
          </p:cNvSpPr>
          <p:nvPr>
            <p:ph type="sldNum" sz="quarter" idx="10"/>
          </p:nvPr>
        </p:nvSpPr>
        <p:spPr/>
        <p:txBody>
          <a:bodyPr/>
          <a:lstStyle/>
          <a:p>
            <a:pPr>
              <a:defRPr/>
            </a:pPr>
            <a:fld id="{7443F8EE-1080-4ADF-8A55-65AF78092C58}" type="slidenum">
              <a:rPr lang="en-US" smtClean="0"/>
              <a:pPr>
                <a:defRPr/>
              </a:pPr>
              <a:t>14</a:t>
            </a:fld>
            <a:endParaRPr lang="en-US"/>
          </a:p>
        </p:txBody>
      </p:sp>
    </p:spTree>
    <p:extLst>
      <p:ext uri="{BB962C8B-B14F-4D97-AF65-F5344CB8AC3E}">
        <p14:creationId xmlns:p14="http://schemas.microsoft.com/office/powerpoint/2010/main" val="2448941316"/>
      </p:ext>
    </p:extLst>
  </p:cSld>
  <p:clrMapOvr>
    <a:masterClrMapping/>
  </p:clrMapOvr>
  <p:transition spd="med">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30239-1021-9AA5-435D-EAF2989BCAC5}"/>
              </a:ext>
            </a:extLst>
          </p:cNvPr>
          <p:cNvSpPr>
            <a:spLocks noGrp="1"/>
          </p:cNvSpPr>
          <p:nvPr>
            <p:ph type="title"/>
          </p:nvPr>
        </p:nvSpPr>
        <p:spPr/>
        <p:txBody>
          <a:bodyPr/>
          <a:lstStyle/>
          <a:p>
            <a:r>
              <a:rPr lang="en-US" dirty="0"/>
              <a:t>The Agenda of This Talk</a:t>
            </a:r>
            <a:endParaRPr lang="en-GB" dirty="0"/>
          </a:p>
        </p:txBody>
      </p:sp>
      <p:sp>
        <p:nvSpPr>
          <p:cNvPr id="3" name="Content Placeholder 2">
            <a:extLst>
              <a:ext uri="{FF2B5EF4-FFF2-40B4-BE49-F238E27FC236}">
                <a16:creationId xmlns:a16="http://schemas.microsoft.com/office/drawing/2014/main" id="{FE720BBB-1336-E637-F9C1-84728AE0229E}"/>
              </a:ext>
            </a:extLst>
          </p:cNvPr>
          <p:cNvSpPr>
            <a:spLocks noGrp="1"/>
          </p:cNvSpPr>
          <p:nvPr>
            <p:ph idx="1"/>
          </p:nvPr>
        </p:nvSpPr>
        <p:spPr>
          <a:xfrm>
            <a:off x="323528" y="1160748"/>
            <a:ext cx="8532948" cy="5364596"/>
          </a:xfrm>
        </p:spPr>
        <p:txBody>
          <a:bodyPr/>
          <a:lstStyle/>
          <a:p>
            <a:r>
              <a:rPr lang="en-US" sz="2800"/>
              <a:t>I take it to be uncontroversial that Hume’s work strongly exhibits </a:t>
            </a:r>
            <a:r>
              <a:rPr lang="en-US" sz="2800" i="1" u="sng"/>
              <a:t>explanatory naturalism</a:t>
            </a:r>
            <a:r>
              <a:rPr lang="en-US" sz="2800"/>
              <a:t>, </a:t>
            </a:r>
            <a:r>
              <a:rPr lang="en-US" sz="2800" i="1" u="sng"/>
              <a:t>biological naturalism</a:t>
            </a:r>
            <a:r>
              <a:rPr lang="en-US" sz="2800"/>
              <a:t>, and </a:t>
            </a:r>
            <a:r>
              <a:rPr lang="en-US" sz="2800" i="1" u="sng"/>
              <a:t>anti-supernaturalism</a:t>
            </a:r>
            <a:r>
              <a:rPr lang="en-US" sz="2800"/>
              <a:t>.  But how far does Hume’s treatment of the four itemised topics:</a:t>
            </a:r>
          </a:p>
          <a:p>
            <a:pPr lvl="1"/>
            <a:r>
              <a:rPr lang="en-US" sz="2600"/>
              <a:t>Inductive scepticism</a:t>
            </a:r>
          </a:p>
          <a:p>
            <a:pPr lvl="1"/>
            <a:r>
              <a:rPr lang="en-US" sz="2600"/>
              <a:t>Causation</a:t>
            </a:r>
          </a:p>
          <a:p>
            <a:pPr lvl="1"/>
            <a:r>
              <a:rPr lang="en-US" sz="2600"/>
              <a:t>Free will and responsibility</a:t>
            </a:r>
          </a:p>
          <a:p>
            <a:pPr lvl="1"/>
            <a:r>
              <a:rPr lang="en-US" sz="2600"/>
              <a:t>Scepticism about the external world</a:t>
            </a:r>
          </a:p>
          <a:p>
            <a:pPr>
              <a:spcBef>
                <a:spcPts val="1800"/>
              </a:spcBef>
              <a:buFont typeface="Arial" panose="020B0604020202020204" pitchFamily="34" charset="0"/>
              <a:buChar char=" "/>
            </a:pPr>
            <a:r>
              <a:rPr lang="en-GB" sz="2800"/>
              <a:t>actually exemplify </a:t>
            </a:r>
            <a:r>
              <a:rPr lang="en-GB" sz="2800" i="1" u="sng"/>
              <a:t>justificatory naturalism</a:t>
            </a:r>
            <a:r>
              <a:rPr lang="en-GB" sz="2800"/>
              <a:t> and/or </a:t>
            </a:r>
            <a:r>
              <a:rPr lang="en-GB" sz="2800" i="1" u="sng"/>
              <a:t>sentimentalist naturalism</a:t>
            </a:r>
            <a:r>
              <a:rPr lang="en-GB" sz="2800"/>
              <a:t>, as claimed by Kemp Smith, Strawson, and Russell?</a:t>
            </a:r>
          </a:p>
        </p:txBody>
      </p:sp>
      <p:sp>
        <p:nvSpPr>
          <p:cNvPr id="4" name="Slide Number Placeholder 3">
            <a:extLst>
              <a:ext uri="{FF2B5EF4-FFF2-40B4-BE49-F238E27FC236}">
                <a16:creationId xmlns:a16="http://schemas.microsoft.com/office/drawing/2014/main" id="{D96D66BF-20C1-538D-79F2-6EF668ED8A90}"/>
              </a:ext>
            </a:extLst>
          </p:cNvPr>
          <p:cNvSpPr>
            <a:spLocks noGrp="1"/>
          </p:cNvSpPr>
          <p:nvPr>
            <p:ph type="sldNum" sz="quarter" idx="10"/>
          </p:nvPr>
        </p:nvSpPr>
        <p:spPr/>
        <p:txBody>
          <a:bodyPr/>
          <a:lstStyle/>
          <a:p>
            <a:pPr>
              <a:defRPr/>
            </a:pPr>
            <a:fld id="{7443F8EE-1080-4ADF-8A55-65AF78092C58}" type="slidenum">
              <a:rPr lang="en-US" smtClean="0"/>
              <a:pPr>
                <a:defRPr/>
              </a:pPr>
              <a:t>15</a:t>
            </a:fld>
            <a:endParaRPr lang="en-US"/>
          </a:p>
        </p:txBody>
      </p:sp>
    </p:spTree>
    <p:extLst>
      <p:ext uri="{BB962C8B-B14F-4D97-AF65-F5344CB8AC3E}">
        <p14:creationId xmlns:p14="http://schemas.microsoft.com/office/powerpoint/2010/main" val="2001147038"/>
      </p:ext>
    </p:extLst>
  </p:cSld>
  <p:clrMapOvr>
    <a:masterClrMapping/>
  </p:clrMapOvr>
  <p:transition spd="med">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4DE4-03DB-8836-A259-476483A91168}"/>
              </a:ext>
            </a:extLst>
          </p:cNvPr>
          <p:cNvSpPr>
            <a:spLocks noGrp="1"/>
          </p:cNvSpPr>
          <p:nvPr>
            <p:ph type="title"/>
          </p:nvPr>
        </p:nvSpPr>
        <p:spPr>
          <a:xfrm>
            <a:off x="457200" y="116632"/>
            <a:ext cx="8229600" cy="1458999"/>
          </a:xfrm>
        </p:spPr>
        <p:txBody>
          <a:bodyPr/>
          <a:lstStyle/>
          <a:p>
            <a:r>
              <a:rPr lang="en-US"/>
              <a:t>3.  A Naturalist Justification of Induction (à la Strawson)?</a:t>
            </a:r>
            <a:endParaRPr lang="en-GB"/>
          </a:p>
        </p:txBody>
      </p:sp>
      <p:sp>
        <p:nvSpPr>
          <p:cNvPr id="3" name="Content Placeholder 2">
            <a:extLst>
              <a:ext uri="{FF2B5EF4-FFF2-40B4-BE49-F238E27FC236}">
                <a16:creationId xmlns:a16="http://schemas.microsoft.com/office/drawing/2014/main" id="{0A92F535-1452-6828-7AB1-974FB8A6127A}"/>
              </a:ext>
            </a:extLst>
          </p:cNvPr>
          <p:cNvSpPr>
            <a:spLocks noGrp="1"/>
          </p:cNvSpPr>
          <p:nvPr>
            <p:ph idx="1"/>
          </p:nvPr>
        </p:nvSpPr>
        <p:spPr>
          <a:xfrm>
            <a:off x="457200" y="1880828"/>
            <a:ext cx="8229600" cy="4716524"/>
          </a:xfrm>
        </p:spPr>
        <p:txBody>
          <a:bodyPr/>
          <a:lstStyle/>
          <a:p>
            <a:r>
              <a:rPr lang="en-GB" sz="2600">
                <a:effectLst/>
                <a:ea typeface="Times New Roman" panose="02020603050405020304" pitchFamily="18" charset="0"/>
              </a:rPr>
              <a:t>In the </a:t>
            </a:r>
            <a:r>
              <a:rPr lang="en-GB" sz="2600" i="1">
                <a:effectLst/>
                <a:ea typeface="Times New Roman" panose="02020603050405020304" pitchFamily="18" charset="0"/>
              </a:rPr>
              <a:t>Treatise</a:t>
            </a:r>
            <a:r>
              <a:rPr lang="en-GB" sz="2600">
                <a:effectLst/>
                <a:ea typeface="Times New Roman" panose="02020603050405020304" pitchFamily="18" charset="0"/>
              </a:rPr>
              <a:t>, Hume never describes his treatment of induction as </a:t>
            </a:r>
            <a:r>
              <a:rPr lang="en-GB" sz="2600" i="1">
                <a:effectLst/>
                <a:ea typeface="Times New Roman" panose="02020603050405020304" pitchFamily="18" charset="0"/>
              </a:rPr>
              <a:t>sceptical</a:t>
            </a:r>
            <a:r>
              <a:rPr lang="en-GB" sz="2600">
                <a:effectLst/>
                <a:ea typeface="Times New Roman" panose="02020603050405020304" pitchFamily="18" charset="0"/>
              </a:rPr>
              <a:t>, and the famous argument of </a:t>
            </a:r>
            <a:r>
              <a:rPr lang="en-GB" sz="2600" i="1">
                <a:effectLst/>
                <a:ea typeface="Times New Roman" panose="02020603050405020304" pitchFamily="18" charset="0"/>
              </a:rPr>
              <a:t>T</a:t>
            </a:r>
            <a:r>
              <a:rPr lang="en-GB" sz="2600">
                <a:effectLst/>
                <a:ea typeface="Times New Roman" panose="02020603050405020304" pitchFamily="18" charset="0"/>
              </a:rPr>
              <a:t> 1.3.6 appears to function mainly as a stage in his quest to identify the impression of necessary connexion (which runs from </a:t>
            </a:r>
            <a:r>
              <a:rPr lang="en-GB" sz="2600" i="1">
                <a:effectLst/>
                <a:ea typeface="Times New Roman" panose="02020603050405020304" pitchFamily="18" charset="0"/>
              </a:rPr>
              <a:t>T</a:t>
            </a:r>
            <a:r>
              <a:rPr lang="en-GB" sz="2600">
                <a:effectLst/>
                <a:ea typeface="Times New Roman" panose="02020603050405020304" pitchFamily="18" charset="0"/>
              </a:rPr>
              <a:t> 1.3.2.11 to 1.3.14.20).</a:t>
            </a:r>
          </a:p>
          <a:p>
            <a:pPr lvl="1">
              <a:spcBef>
                <a:spcPts val="1200"/>
              </a:spcBef>
            </a:pPr>
            <a:r>
              <a:rPr lang="en-GB" sz="2200">
                <a:effectLst/>
                <a:ea typeface="Times New Roman" panose="02020603050405020304" pitchFamily="18" charset="0"/>
              </a:rPr>
              <a:t>At </a:t>
            </a:r>
            <a:r>
              <a:rPr lang="en-GB" sz="2200" i="1">
                <a:effectLst/>
                <a:ea typeface="Times New Roman" panose="02020603050405020304" pitchFamily="18" charset="0"/>
              </a:rPr>
              <a:t>T</a:t>
            </a:r>
            <a:r>
              <a:rPr lang="en-GB" sz="2200">
                <a:effectLst/>
                <a:ea typeface="Times New Roman" panose="02020603050405020304" pitchFamily="18" charset="0"/>
              </a:rPr>
              <a:t> 1.3.6.11, Hume stresses the inability of reason “to prove … a resemblance betwixt those objects, of which we have had experience, and those [as yet unobserved]”.  But this is followed not by sceptical anxiety, but instead by an appeal to associative principles, and to the identification at </a:t>
            </a:r>
            <a:r>
              <a:rPr lang="en-GB" sz="2200" i="1">
                <a:effectLst/>
                <a:ea typeface="Times New Roman" panose="02020603050405020304" pitchFamily="18" charset="0"/>
              </a:rPr>
              <a:t>T</a:t>
            </a:r>
            <a:r>
              <a:rPr lang="en-GB" sz="2200">
                <a:effectLst/>
                <a:ea typeface="Times New Roman" panose="02020603050405020304" pitchFamily="18" charset="0"/>
              </a:rPr>
              <a:t> 1.3.6.14 of the specific inductive principle which Hume will later call </a:t>
            </a:r>
            <a:r>
              <a:rPr lang="en-GB" sz="2200" i="1">
                <a:effectLst/>
                <a:ea typeface="Times New Roman" panose="02020603050405020304" pitchFamily="18" charset="0"/>
              </a:rPr>
              <a:t>custom</a:t>
            </a:r>
            <a:r>
              <a:rPr lang="en-GB" sz="2200">
                <a:effectLst/>
                <a:ea typeface="Times New Roman" panose="02020603050405020304" pitchFamily="18" charset="0"/>
              </a:rPr>
              <a:t> (at </a:t>
            </a:r>
            <a:r>
              <a:rPr lang="en-GB" sz="2200" i="1">
                <a:effectLst/>
                <a:ea typeface="Times New Roman" panose="02020603050405020304" pitchFamily="18" charset="0"/>
              </a:rPr>
              <a:t>T</a:t>
            </a:r>
            <a:r>
              <a:rPr lang="en-GB" sz="2200">
                <a:effectLst/>
                <a:ea typeface="Times New Roman" panose="02020603050405020304" pitchFamily="18" charset="0"/>
              </a:rPr>
              <a:t> 1.3.7.6).</a:t>
            </a:r>
          </a:p>
          <a:p>
            <a:endParaRPr lang="en-GB" sz="2600"/>
          </a:p>
        </p:txBody>
      </p:sp>
      <p:sp>
        <p:nvSpPr>
          <p:cNvPr id="4" name="Slide Number Placeholder 3">
            <a:extLst>
              <a:ext uri="{FF2B5EF4-FFF2-40B4-BE49-F238E27FC236}">
                <a16:creationId xmlns:a16="http://schemas.microsoft.com/office/drawing/2014/main" id="{4A7C51AF-9C0A-7AC8-8F47-E8D502B58957}"/>
              </a:ext>
            </a:extLst>
          </p:cNvPr>
          <p:cNvSpPr>
            <a:spLocks noGrp="1"/>
          </p:cNvSpPr>
          <p:nvPr>
            <p:ph type="sldNum" sz="quarter" idx="10"/>
          </p:nvPr>
        </p:nvSpPr>
        <p:spPr/>
        <p:txBody>
          <a:bodyPr/>
          <a:lstStyle/>
          <a:p>
            <a:pPr>
              <a:defRPr/>
            </a:pPr>
            <a:fld id="{7443F8EE-1080-4ADF-8A55-65AF78092C58}" type="slidenum">
              <a:rPr lang="en-US" smtClean="0"/>
              <a:pPr>
                <a:defRPr/>
              </a:pPr>
              <a:t>16</a:t>
            </a:fld>
            <a:endParaRPr lang="en-US"/>
          </a:p>
        </p:txBody>
      </p:sp>
    </p:spTree>
    <p:extLst>
      <p:ext uri="{BB962C8B-B14F-4D97-AF65-F5344CB8AC3E}">
        <p14:creationId xmlns:p14="http://schemas.microsoft.com/office/powerpoint/2010/main" val="855713619"/>
      </p:ext>
    </p:extLst>
  </p:cSld>
  <p:clrMapOvr>
    <a:masterClrMapping/>
  </p:clrMapOvr>
  <p:transition spd="med">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32750-E463-95E4-9606-1D2A9487FFD0}"/>
              </a:ext>
            </a:extLst>
          </p:cNvPr>
          <p:cNvSpPr>
            <a:spLocks noGrp="1"/>
          </p:cNvSpPr>
          <p:nvPr>
            <p:ph type="title"/>
          </p:nvPr>
        </p:nvSpPr>
        <p:spPr>
          <a:xfrm>
            <a:off x="143508" y="205805"/>
            <a:ext cx="8856984" cy="666911"/>
          </a:xfrm>
        </p:spPr>
        <p:txBody>
          <a:bodyPr/>
          <a:lstStyle/>
          <a:p>
            <a:r>
              <a:rPr lang="en-US" sz="4000"/>
              <a:t>Inductive Scepticism in the </a:t>
            </a:r>
            <a:r>
              <a:rPr lang="en-US" sz="4000" i="1"/>
              <a:t>Enquiry</a:t>
            </a:r>
            <a:endParaRPr lang="en-GB" sz="4000"/>
          </a:p>
        </p:txBody>
      </p:sp>
      <p:sp>
        <p:nvSpPr>
          <p:cNvPr id="3" name="Content Placeholder 2">
            <a:extLst>
              <a:ext uri="{FF2B5EF4-FFF2-40B4-BE49-F238E27FC236}">
                <a16:creationId xmlns:a16="http://schemas.microsoft.com/office/drawing/2014/main" id="{C8BD52E5-AE23-AFC6-1078-734C8722D89A}"/>
              </a:ext>
            </a:extLst>
          </p:cNvPr>
          <p:cNvSpPr>
            <a:spLocks noGrp="1"/>
          </p:cNvSpPr>
          <p:nvPr>
            <p:ph idx="1"/>
          </p:nvPr>
        </p:nvSpPr>
        <p:spPr>
          <a:xfrm>
            <a:off x="457200" y="1052736"/>
            <a:ext cx="8399276" cy="5078189"/>
          </a:xfrm>
        </p:spPr>
        <p:txBody>
          <a:bodyPr/>
          <a:lstStyle/>
          <a:p>
            <a:r>
              <a:rPr lang="en-US" sz="2700"/>
              <a:t>In the first </a:t>
            </a:r>
            <a:r>
              <a:rPr lang="en-US" sz="2700" i="1"/>
              <a:t>Enquiry</a:t>
            </a:r>
            <a:r>
              <a:rPr lang="en-US" sz="2700"/>
              <a:t> of 1748, Hume’s discussion of induction (in Section 4) is titled “Sceptical doubts concerning the operations of the understanding”.</a:t>
            </a:r>
          </a:p>
          <a:p>
            <a:r>
              <a:rPr lang="en-US" sz="2700"/>
              <a:t>In Section 12, the famous sceptical argument is put into the mouth of the sceptic:</a:t>
            </a:r>
          </a:p>
          <a:p>
            <a:pPr lvl="1"/>
            <a:r>
              <a:rPr lang="en-GB" sz="2100">
                <a:effectLst/>
                <a:ea typeface="Times New Roman" panose="02020603050405020304" pitchFamily="18" charset="0"/>
              </a:rPr>
              <a:t>“The sceptic … seems to have ample matter of triumph; while he justly insists, … that we have no argument to convince us, that objects, which have, in our experience, been frequently conjoined, will likewise, in other instances, be conjoined in the same manner; and that nothing leads us to this inference but custom or a certain instinct of our nature; which it is indeed difficult to resist, but which, like other instincts, may be fallacious and deceitful.  While the sceptic insists upon these topics, he … seems, for the time at least, to destroy all assurance and conviction.”  (</a:t>
            </a:r>
            <a:r>
              <a:rPr lang="en-GB" sz="2100" i="1">
                <a:effectLst/>
                <a:ea typeface="Times New Roman" panose="02020603050405020304" pitchFamily="18" charset="0"/>
              </a:rPr>
              <a:t>EHU</a:t>
            </a:r>
            <a:r>
              <a:rPr lang="en-GB" sz="2100">
                <a:effectLst/>
                <a:ea typeface="Times New Roman" panose="02020603050405020304" pitchFamily="18" charset="0"/>
              </a:rPr>
              <a:t> 12.22)</a:t>
            </a:r>
            <a:r>
              <a:rPr lang="en-US" sz="2100"/>
              <a:t> </a:t>
            </a:r>
          </a:p>
          <a:p>
            <a:endParaRPr lang="en-GB" sz="2800"/>
          </a:p>
        </p:txBody>
      </p:sp>
      <p:sp>
        <p:nvSpPr>
          <p:cNvPr id="4" name="Slide Number Placeholder 3">
            <a:extLst>
              <a:ext uri="{FF2B5EF4-FFF2-40B4-BE49-F238E27FC236}">
                <a16:creationId xmlns:a16="http://schemas.microsoft.com/office/drawing/2014/main" id="{8ADFA91C-9A86-CE71-F83C-F8DDB04B4C86}"/>
              </a:ext>
            </a:extLst>
          </p:cNvPr>
          <p:cNvSpPr>
            <a:spLocks noGrp="1"/>
          </p:cNvSpPr>
          <p:nvPr>
            <p:ph type="sldNum" sz="quarter" idx="10"/>
          </p:nvPr>
        </p:nvSpPr>
        <p:spPr/>
        <p:txBody>
          <a:bodyPr/>
          <a:lstStyle/>
          <a:p>
            <a:pPr>
              <a:defRPr/>
            </a:pPr>
            <a:fld id="{7443F8EE-1080-4ADF-8A55-65AF78092C58}" type="slidenum">
              <a:rPr lang="en-US" smtClean="0"/>
              <a:pPr>
                <a:defRPr/>
              </a:pPr>
              <a:t>17</a:t>
            </a:fld>
            <a:endParaRPr lang="en-US"/>
          </a:p>
        </p:txBody>
      </p:sp>
    </p:spTree>
    <p:extLst>
      <p:ext uri="{BB962C8B-B14F-4D97-AF65-F5344CB8AC3E}">
        <p14:creationId xmlns:p14="http://schemas.microsoft.com/office/powerpoint/2010/main" val="661411653"/>
      </p:ext>
    </p:extLst>
  </p:cSld>
  <p:clrMapOvr>
    <a:masterClrMapping/>
  </p:clrMapOvr>
  <p:transition spd="med">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02259-0243-A3AD-D8E9-A452E16EC3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F294A3-FC25-53D7-32F4-15F13E74106A}"/>
              </a:ext>
            </a:extLst>
          </p:cNvPr>
          <p:cNvSpPr>
            <a:spLocks noGrp="1"/>
          </p:cNvSpPr>
          <p:nvPr>
            <p:ph type="title"/>
          </p:nvPr>
        </p:nvSpPr>
        <p:spPr>
          <a:xfrm>
            <a:off x="457200" y="116632"/>
            <a:ext cx="8229600" cy="666911"/>
          </a:xfrm>
        </p:spPr>
        <p:txBody>
          <a:bodyPr/>
          <a:lstStyle/>
          <a:p>
            <a:r>
              <a:rPr lang="en-US"/>
              <a:t>Outline of a Humean Strategy</a:t>
            </a:r>
            <a:endParaRPr lang="en-GB"/>
          </a:p>
        </p:txBody>
      </p:sp>
      <p:sp>
        <p:nvSpPr>
          <p:cNvPr id="3" name="Content Placeholder 2">
            <a:extLst>
              <a:ext uri="{FF2B5EF4-FFF2-40B4-BE49-F238E27FC236}">
                <a16:creationId xmlns:a16="http://schemas.microsoft.com/office/drawing/2014/main" id="{A055B9A2-E7B6-AF7A-2A44-BF299D0B4EB9}"/>
              </a:ext>
            </a:extLst>
          </p:cNvPr>
          <p:cNvSpPr>
            <a:spLocks noGrp="1"/>
          </p:cNvSpPr>
          <p:nvPr>
            <p:ph idx="1"/>
          </p:nvPr>
        </p:nvSpPr>
        <p:spPr>
          <a:xfrm>
            <a:off x="503548" y="944724"/>
            <a:ext cx="8280920" cy="5635463"/>
          </a:xfrm>
        </p:spPr>
        <p:txBody>
          <a:bodyPr/>
          <a:lstStyle/>
          <a:p>
            <a:pPr marL="514350" indent="-514350">
              <a:buFont typeface="+mj-lt"/>
              <a:buAutoNum type="arabicPeriod"/>
            </a:pPr>
            <a:r>
              <a:rPr lang="en-US" sz="2400" dirty="0"/>
              <a:t>We obviously cannot justify our faculties </a:t>
            </a:r>
            <a:r>
              <a:rPr lang="en-US" sz="2400" i="1" dirty="0"/>
              <a:t>antecedently</a:t>
            </a:r>
            <a:r>
              <a:rPr lang="en-US" sz="2400" dirty="0"/>
              <a:t>, as this would require use of those faculties (</a:t>
            </a:r>
            <a:r>
              <a:rPr lang="en-US" sz="2400" i="1" dirty="0"/>
              <a:t>EHU</a:t>
            </a:r>
            <a:r>
              <a:rPr lang="en-US" sz="2400" dirty="0"/>
              <a:t> 12.3)</a:t>
            </a:r>
            <a:r>
              <a:rPr lang="en-US" sz="2400" i="1" dirty="0"/>
              <a:t>.</a:t>
            </a:r>
          </a:p>
          <a:p>
            <a:pPr marL="514350" indent="-514350">
              <a:buFont typeface="+mj-lt"/>
              <a:buAutoNum type="arabicPeriod"/>
            </a:pPr>
            <a:r>
              <a:rPr lang="en-US" sz="2400" dirty="0"/>
              <a:t>Hence only </a:t>
            </a:r>
            <a:r>
              <a:rPr lang="en-US" sz="2400" i="1" dirty="0"/>
              <a:t>consequent</a:t>
            </a:r>
            <a:r>
              <a:rPr lang="en-US" sz="2400" dirty="0"/>
              <a:t> </a:t>
            </a:r>
            <a:r>
              <a:rPr lang="en-US" sz="2400" dirty="0" err="1"/>
              <a:t>scepticism</a:t>
            </a:r>
            <a:r>
              <a:rPr lang="en-US" sz="2400" dirty="0"/>
              <a:t> is worth taking seriously, when our researches reveal the fallaciousness of our mental faculties (</a:t>
            </a:r>
            <a:r>
              <a:rPr lang="en-US" sz="2400" i="1" dirty="0"/>
              <a:t>EHU</a:t>
            </a:r>
            <a:r>
              <a:rPr lang="en-US" sz="2400" dirty="0"/>
              <a:t> 12.5).</a:t>
            </a:r>
          </a:p>
          <a:p>
            <a:pPr marL="514350" indent="-514350">
              <a:buFont typeface="+mj-lt"/>
              <a:buAutoNum type="arabicPeriod"/>
            </a:pPr>
            <a:r>
              <a:rPr lang="en-US" sz="2400" dirty="0"/>
              <a:t>But </a:t>
            </a:r>
            <a:r>
              <a:rPr lang="en-US" sz="2400" dirty="0">
                <a:solidFill>
                  <a:srgbClr val="FF9999"/>
                </a:solidFill>
              </a:rPr>
              <a:t>the </a:t>
            </a:r>
            <a:r>
              <a:rPr lang="en-US" sz="2400" dirty="0" err="1">
                <a:solidFill>
                  <a:srgbClr val="FF9999"/>
                </a:solidFill>
              </a:rPr>
              <a:t>sceptical</a:t>
            </a:r>
            <a:r>
              <a:rPr lang="en-US" sz="2400" dirty="0">
                <a:solidFill>
                  <a:srgbClr val="FF9999"/>
                </a:solidFill>
              </a:rPr>
              <a:t> argument about induction does not show that induction is fallacious</a:t>
            </a:r>
            <a:r>
              <a:rPr lang="en-US" sz="2400" dirty="0"/>
              <a:t>; it only shows that we cannot independently justify the fundamental </a:t>
            </a:r>
            <a:r>
              <a:rPr lang="en-US" sz="2400" dirty="0" err="1"/>
              <a:t>assump-tion</a:t>
            </a:r>
            <a:r>
              <a:rPr lang="en-US" sz="2400" dirty="0"/>
              <a:t> of uniformity that it presupposes (</a:t>
            </a:r>
            <a:r>
              <a:rPr lang="en-US" sz="2400" i="1" dirty="0"/>
              <a:t>EHU</a:t>
            </a:r>
            <a:r>
              <a:rPr lang="en-US" sz="2400" dirty="0"/>
              <a:t> 12.22).</a:t>
            </a:r>
          </a:p>
          <a:p>
            <a:pPr marL="514350" indent="-514350">
              <a:buFont typeface="+mj-lt"/>
              <a:buAutoNum type="arabicPeriod"/>
            </a:pPr>
            <a:r>
              <a:rPr lang="en-US" sz="2400" dirty="0"/>
              <a:t>It also shows that we cannot infer to the unobserved except by relying on that assumption, because </a:t>
            </a:r>
            <a:r>
              <a:rPr lang="en-US" sz="2400" dirty="0">
                <a:solidFill>
                  <a:srgbClr val="FF9999"/>
                </a:solidFill>
              </a:rPr>
              <a:t>non-arbitrary a priori inference is impossible</a:t>
            </a:r>
            <a:r>
              <a:rPr lang="en-US" sz="2400" dirty="0"/>
              <a:t> (</a:t>
            </a:r>
            <a:r>
              <a:rPr lang="en-US" sz="2400" i="1" dirty="0"/>
              <a:t>EHU</a:t>
            </a:r>
            <a:r>
              <a:rPr lang="en-US" sz="2400" dirty="0"/>
              <a:t> 4.4-11).</a:t>
            </a:r>
          </a:p>
          <a:p>
            <a:pPr marL="514350" indent="-514350">
              <a:buFont typeface="+mj-lt"/>
              <a:buAutoNum type="arabicPeriod"/>
            </a:pPr>
            <a:r>
              <a:rPr lang="en-US" sz="2400" dirty="0"/>
              <a:t>So the rational course is to accept the assumption, and the sceptic cannot persuade us otherwise (</a:t>
            </a:r>
            <a:r>
              <a:rPr lang="en-US" sz="2400" i="1" dirty="0"/>
              <a:t>EHU</a:t>
            </a:r>
            <a:r>
              <a:rPr lang="en-US" sz="2400" dirty="0"/>
              <a:t> 12.23).</a:t>
            </a:r>
          </a:p>
          <a:p>
            <a:pPr marL="514350" indent="-514350">
              <a:buFont typeface="+mj-lt"/>
              <a:buAutoNum type="arabicPeriod"/>
            </a:pPr>
            <a:endParaRPr lang="en-US" sz="2400" dirty="0"/>
          </a:p>
          <a:p>
            <a:pPr marL="514350" indent="-514350">
              <a:buFont typeface="+mj-lt"/>
              <a:buAutoNum type="arabicPeriod"/>
            </a:pPr>
            <a:endParaRPr lang="en-GB" sz="2400" dirty="0"/>
          </a:p>
        </p:txBody>
      </p:sp>
      <p:sp>
        <p:nvSpPr>
          <p:cNvPr id="4" name="Slide Number Placeholder 3">
            <a:extLst>
              <a:ext uri="{FF2B5EF4-FFF2-40B4-BE49-F238E27FC236}">
                <a16:creationId xmlns:a16="http://schemas.microsoft.com/office/drawing/2014/main" id="{3EBEEBA4-0D0C-FC51-66DB-5E70DC14F88C}"/>
              </a:ext>
            </a:extLst>
          </p:cNvPr>
          <p:cNvSpPr>
            <a:spLocks noGrp="1"/>
          </p:cNvSpPr>
          <p:nvPr>
            <p:ph type="sldNum" sz="quarter" idx="10"/>
          </p:nvPr>
        </p:nvSpPr>
        <p:spPr/>
        <p:txBody>
          <a:bodyPr/>
          <a:lstStyle/>
          <a:p>
            <a:pPr>
              <a:defRPr/>
            </a:pPr>
            <a:fld id="{7443F8EE-1080-4ADF-8A55-65AF78092C58}" type="slidenum">
              <a:rPr lang="en-US" smtClean="0"/>
              <a:pPr>
                <a:defRPr/>
              </a:pPr>
              <a:t>18</a:t>
            </a:fld>
            <a:endParaRPr lang="en-US"/>
          </a:p>
        </p:txBody>
      </p:sp>
    </p:spTree>
    <p:extLst>
      <p:ext uri="{BB962C8B-B14F-4D97-AF65-F5344CB8AC3E}">
        <p14:creationId xmlns:p14="http://schemas.microsoft.com/office/powerpoint/2010/main" val="2257199045"/>
      </p:ext>
    </p:extLst>
  </p:cSld>
  <p:clrMapOvr>
    <a:masterClrMapping/>
  </p:clrMapOvr>
  <p:transition spd="med">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54C55-1328-65B8-F8E2-870ACB5A8F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96BAE1-6C88-8967-69D2-D9426434EEF1}"/>
              </a:ext>
            </a:extLst>
          </p:cNvPr>
          <p:cNvSpPr>
            <a:spLocks noGrp="1"/>
          </p:cNvSpPr>
          <p:nvPr>
            <p:ph type="title"/>
          </p:nvPr>
        </p:nvSpPr>
        <p:spPr>
          <a:xfrm>
            <a:off x="179512" y="152636"/>
            <a:ext cx="8820980" cy="666911"/>
          </a:xfrm>
        </p:spPr>
        <p:txBody>
          <a:bodyPr/>
          <a:lstStyle/>
          <a:p>
            <a:r>
              <a:rPr lang="en-US" sz="3600"/>
              <a:t>Default Acceptance of Our Faculties</a:t>
            </a:r>
            <a:endParaRPr lang="en-GB" sz="3600"/>
          </a:p>
        </p:txBody>
      </p:sp>
      <p:sp>
        <p:nvSpPr>
          <p:cNvPr id="3" name="Content Placeholder 2">
            <a:extLst>
              <a:ext uri="{FF2B5EF4-FFF2-40B4-BE49-F238E27FC236}">
                <a16:creationId xmlns:a16="http://schemas.microsoft.com/office/drawing/2014/main" id="{4F0B4D82-71FC-918A-E6C8-2F2489FA29CA}"/>
              </a:ext>
            </a:extLst>
          </p:cNvPr>
          <p:cNvSpPr>
            <a:spLocks noGrp="1"/>
          </p:cNvSpPr>
          <p:nvPr>
            <p:ph idx="1"/>
          </p:nvPr>
        </p:nvSpPr>
        <p:spPr>
          <a:xfrm>
            <a:off x="457200" y="944724"/>
            <a:ext cx="8399276" cy="5580620"/>
          </a:xfrm>
        </p:spPr>
        <p:txBody>
          <a:bodyPr/>
          <a:lstStyle/>
          <a:p>
            <a:pPr marL="0" indent="0">
              <a:buNone/>
            </a:pPr>
            <a:r>
              <a:rPr lang="en-GB" sz="2200">
                <a:effectLst/>
                <a:ea typeface="Times New Roman" panose="02020603050405020304" pitchFamily="18" charset="0"/>
              </a:rPr>
              <a:t>“There is a species of scepticism, </a:t>
            </a:r>
            <a:r>
              <a:rPr lang="en-GB" sz="2200" i="1">
                <a:effectLst/>
                <a:ea typeface="Times New Roman" panose="02020603050405020304" pitchFamily="18" charset="0"/>
              </a:rPr>
              <a:t>antecedent</a:t>
            </a:r>
            <a:r>
              <a:rPr lang="en-GB" sz="2200">
                <a:effectLst/>
                <a:ea typeface="Times New Roman" panose="02020603050405020304" pitchFamily="18" charset="0"/>
              </a:rPr>
              <a:t> to all study and philosophy, which is much inculcated by </a:t>
            </a:r>
            <a:r>
              <a:rPr lang="en-GB" sz="2200">
                <a:solidFill>
                  <a:srgbClr val="FF9999"/>
                </a:solidFill>
                <a:effectLst/>
                <a:ea typeface="Times New Roman" panose="02020603050405020304" pitchFamily="18" charset="0"/>
              </a:rPr>
              <a:t>Des Cartes </a:t>
            </a:r>
            <a:r>
              <a:rPr lang="en-GB" sz="2200">
                <a:effectLst/>
                <a:ea typeface="Times New Roman" panose="02020603050405020304" pitchFamily="18" charset="0"/>
              </a:rPr>
              <a:t>and others, as a sovereign preservative against error and precipitate judgment.  It </a:t>
            </a:r>
            <a:r>
              <a:rPr lang="en-GB" sz="2200">
                <a:solidFill>
                  <a:srgbClr val="FF9999"/>
                </a:solidFill>
                <a:effectLst/>
                <a:ea typeface="Times New Roman" panose="02020603050405020304" pitchFamily="18" charset="0"/>
              </a:rPr>
              <a:t>recommends an universal doubt</a:t>
            </a:r>
            <a:r>
              <a:rPr lang="en-GB" sz="2200">
                <a:effectLst/>
                <a:ea typeface="Times New Roman" panose="02020603050405020304" pitchFamily="18" charset="0"/>
              </a:rPr>
              <a:t>, not only of all our former opinions and principles, but also </a:t>
            </a:r>
            <a:r>
              <a:rPr lang="en-GB" sz="2200">
                <a:solidFill>
                  <a:srgbClr val="FF9999"/>
                </a:solidFill>
                <a:effectLst/>
                <a:ea typeface="Times New Roman" panose="02020603050405020304" pitchFamily="18" charset="0"/>
              </a:rPr>
              <a:t>of our very faculties; of whose veracity, say they, we must assure ourselves</a:t>
            </a:r>
            <a:r>
              <a:rPr lang="en-GB" sz="2200">
                <a:effectLst/>
                <a:ea typeface="Times New Roman" panose="02020603050405020304" pitchFamily="18" charset="0"/>
              </a:rPr>
              <a:t>, by a chain of reasoning, deduced from some original principle, which cannot possibly be fallacious or deceitful.  </a:t>
            </a:r>
            <a:r>
              <a:rPr lang="en-GB" sz="2200">
                <a:solidFill>
                  <a:srgbClr val="FF9999"/>
                </a:solidFill>
                <a:effectLst/>
                <a:ea typeface="Times New Roman" panose="02020603050405020304" pitchFamily="18" charset="0"/>
              </a:rPr>
              <a:t>But</a:t>
            </a:r>
            <a:r>
              <a:rPr lang="en-GB" sz="2200">
                <a:effectLst/>
                <a:ea typeface="Times New Roman" panose="02020603050405020304" pitchFamily="18" charset="0"/>
              </a:rPr>
              <a:t> neither is there any such original principle, which has a prerogative above others, that are self-evident and convincing: Or if there were, could we advance a step beyond it, but by the use of those very faculties, of which we are supposed to be already diffident.  </a:t>
            </a:r>
            <a:r>
              <a:rPr lang="en-GB" sz="2200">
                <a:solidFill>
                  <a:srgbClr val="FF9999"/>
                </a:solidFill>
                <a:effectLst/>
                <a:ea typeface="Times New Roman" panose="02020603050405020304" pitchFamily="18" charset="0"/>
              </a:rPr>
              <a:t>The Cartesian doubt</a:t>
            </a:r>
            <a:r>
              <a:rPr lang="en-GB" sz="2200">
                <a:effectLst/>
                <a:ea typeface="Times New Roman" panose="02020603050405020304" pitchFamily="18" charset="0"/>
              </a:rPr>
              <a:t>, therefore, were it ever possible to be attained by any human creature (as it plainly is not) </a:t>
            </a:r>
            <a:r>
              <a:rPr lang="en-GB" sz="2200">
                <a:solidFill>
                  <a:srgbClr val="FF9999"/>
                </a:solidFill>
                <a:effectLst/>
                <a:ea typeface="Times New Roman" panose="02020603050405020304" pitchFamily="18" charset="0"/>
              </a:rPr>
              <a:t>would be entirely incurable</a:t>
            </a:r>
            <a:r>
              <a:rPr lang="en-GB" sz="2200">
                <a:effectLst/>
                <a:ea typeface="Times New Roman" panose="02020603050405020304" pitchFamily="18" charset="0"/>
              </a:rPr>
              <a:t>; and no reasoning could ever bring us to a state of assurance and conviction upon any subject.”  (</a:t>
            </a:r>
            <a:r>
              <a:rPr lang="en-GB" sz="2200" i="1">
                <a:effectLst/>
                <a:ea typeface="Times New Roman" panose="02020603050405020304" pitchFamily="18" charset="0"/>
              </a:rPr>
              <a:t>EHU</a:t>
            </a:r>
            <a:r>
              <a:rPr lang="en-GB" sz="2200">
                <a:effectLst/>
                <a:ea typeface="Times New Roman" panose="02020603050405020304" pitchFamily="18" charset="0"/>
              </a:rPr>
              <a:t> 12.3)</a:t>
            </a:r>
            <a:endParaRPr lang="en-GB" sz="2200"/>
          </a:p>
        </p:txBody>
      </p:sp>
      <p:sp>
        <p:nvSpPr>
          <p:cNvPr id="4" name="Slide Number Placeholder 3">
            <a:extLst>
              <a:ext uri="{FF2B5EF4-FFF2-40B4-BE49-F238E27FC236}">
                <a16:creationId xmlns:a16="http://schemas.microsoft.com/office/drawing/2014/main" id="{1AEF12EA-1C11-F16C-255A-E36DAAF13B64}"/>
              </a:ext>
            </a:extLst>
          </p:cNvPr>
          <p:cNvSpPr>
            <a:spLocks noGrp="1"/>
          </p:cNvSpPr>
          <p:nvPr>
            <p:ph type="sldNum" sz="quarter" idx="10"/>
          </p:nvPr>
        </p:nvSpPr>
        <p:spPr/>
        <p:txBody>
          <a:bodyPr/>
          <a:lstStyle/>
          <a:p>
            <a:pPr>
              <a:defRPr/>
            </a:pPr>
            <a:fld id="{7443F8EE-1080-4ADF-8A55-65AF78092C58}" type="slidenum">
              <a:rPr lang="en-US" smtClean="0"/>
              <a:pPr>
                <a:defRPr/>
              </a:pPr>
              <a:t>19</a:t>
            </a:fld>
            <a:endParaRPr lang="en-US"/>
          </a:p>
        </p:txBody>
      </p:sp>
    </p:spTree>
    <p:extLst>
      <p:ext uri="{BB962C8B-B14F-4D97-AF65-F5344CB8AC3E}">
        <p14:creationId xmlns:p14="http://schemas.microsoft.com/office/powerpoint/2010/main" val="1694591006"/>
      </p:ext>
    </p:extLst>
  </p:cSld>
  <p:clrMapOvr>
    <a:masterClrMapping/>
  </p:clrMapOvr>
  <p:transition spd="med">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DA00-A9CD-E8A2-BBF5-1DEFDCCC7229}"/>
              </a:ext>
            </a:extLst>
          </p:cNvPr>
          <p:cNvSpPr>
            <a:spLocks noGrp="1"/>
          </p:cNvSpPr>
          <p:nvPr>
            <p:ph type="title"/>
          </p:nvPr>
        </p:nvSpPr>
        <p:spPr>
          <a:xfrm>
            <a:off x="457200" y="116632"/>
            <a:ext cx="8229600" cy="1458999"/>
          </a:xfrm>
        </p:spPr>
        <p:txBody>
          <a:bodyPr/>
          <a:lstStyle/>
          <a:p>
            <a:r>
              <a:rPr lang="en-US"/>
              <a:t>1.  </a:t>
            </a:r>
            <a:r>
              <a:rPr lang="en-GB"/>
              <a:t>Humean “Naturalism”, from Kemp Smith to Strawson</a:t>
            </a:r>
          </a:p>
        </p:txBody>
      </p:sp>
      <p:sp>
        <p:nvSpPr>
          <p:cNvPr id="3" name="Content Placeholder 2">
            <a:extLst>
              <a:ext uri="{FF2B5EF4-FFF2-40B4-BE49-F238E27FC236}">
                <a16:creationId xmlns:a16="http://schemas.microsoft.com/office/drawing/2014/main" id="{B395DF3F-555A-D5A1-896F-ACC6858A6DBC}"/>
              </a:ext>
            </a:extLst>
          </p:cNvPr>
          <p:cNvSpPr>
            <a:spLocks noGrp="1"/>
          </p:cNvSpPr>
          <p:nvPr>
            <p:ph idx="1"/>
          </p:nvPr>
        </p:nvSpPr>
        <p:spPr>
          <a:xfrm>
            <a:off x="359533" y="1916832"/>
            <a:ext cx="8496944" cy="4752528"/>
          </a:xfrm>
        </p:spPr>
        <p:txBody>
          <a:bodyPr/>
          <a:lstStyle/>
          <a:p>
            <a:pPr marL="0" indent="0">
              <a:spcBef>
                <a:spcPts val="1200"/>
              </a:spcBef>
              <a:buNone/>
            </a:pPr>
            <a:r>
              <a:rPr lang="en-US" sz="2500" i="1" u="sng" dirty="0"/>
              <a:t>Norman Kemp Smith</a:t>
            </a:r>
            <a:r>
              <a:rPr lang="en-US" sz="2500" dirty="0"/>
              <a:t>  “The Naturalism of Hume” (</a:t>
            </a:r>
            <a:r>
              <a:rPr lang="en-US" sz="2500" i="1" dirty="0"/>
              <a:t>Mind,</a:t>
            </a:r>
            <a:r>
              <a:rPr lang="en-US" sz="2500" dirty="0"/>
              <a:t> 1905); </a:t>
            </a:r>
            <a:r>
              <a:rPr lang="en-US" sz="2500" i="1" dirty="0"/>
              <a:t>The Philosophy of David Hume </a:t>
            </a:r>
            <a:r>
              <a:rPr lang="en-US" sz="2500" dirty="0"/>
              <a:t>(Macmillan, 1941)</a:t>
            </a:r>
          </a:p>
          <a:p>
            <a:pPr marL="0" indent="0">
              <a:spcBef>
                <a:spcPts val="1200"/>
              </a:spcBef>
              <a:buNone/>
            </a:pPr>
            <a:r>
              <a:rPr lang="en-US" sz="2500" i="1" u="sng" dirty="0"/>
              <a:t>Barry Stroud</a:t>
            </a:r>
            <a:r>
              <a:rPr lang="en-US" sz="2500" dirty="0"/>
              <a:t>  </a:t>
            </a:r>
            <a:r>
              <a:rPr lang="en-US" sz="2500" i="1" dirty="0"/>
              <a:t>Hume </a:t>
            </a:r>
            <a:r>
              <a:rPr lang="en-US" sz="2500" dirty="0"/>
              <a:t>(1977), </a:t>
            </a:r>
            <a:r>
              <a:rPr lang="en-US" sz="2500" dirty="0" err="1"/>
              <a:t>ch.</a:t>
            </a:r>
            <a:r>
              <a:rPr lang="en-US" sz="2500" dirty="0"/>
              <a:t> X, “Problems and Prospects of </a:t>
            </a:r>
            <a:r>
              <a:rPr lang="en-US" sz="2500" dirty="0" err="1"/>
              <a:t>Humean</a:t>
            </a:r>
            <a:r>
              <a:rPr lang="en-US" sz="2500" dirty="0"/>
              <a:t> Naturalism”</a:t>
            </a:r>
          </a:p>
          <a:p>
            <a:pPr marL="0" indent="0">
              <a:spcBef>
                <a:spcPts val="1200"/>
              </a:spcBef>
              <a:buNone/>
            </a:pPr>
            <a:r>
              <a:rPr lang="en-US" sz="2500" i="1" u="sng" dirty="0"/>
              <a:t>Paul Russell</a:t>
            </a:r>
            <a:r>
              <a:rPr lang="en-US" sz="2500" dirty="0"/>
              <a:t>  “On the Naturalism of Hume’s ‘Reconciling Project’” (</a:t>
            </a:r>
            <a:r>
              <a:rPr lang="en-US" sz="2500" i="1" dirty="0"/>
              <a:t>Mind</a:t>
            </a:r>
            <a:r>
              <a:rPr lang="en-US" sz="2500" dirty="0"/>
              <a:t>, 1983); </a:t>
            </a:r>
            <a:r>
              <a:rPr lang="en-US" sz="2500" i="1" dirty="0"/>
              <a:t>Freedom and Moral Sentiment: Hume’s Way of </a:t>
            </a:r>
            <a:r>
              <a:rPr lang="en-US" sz="2500" i="1" dirty="0" err="1"/>
              <a:t>Naturalising</a:t>
            </a:r>
            <a:r>
              <a:rPr lang="en-US" sz="2500" i="1" dirty="0"/>
              <a:t> Responsibility</a:t>
            </a:r>
            <a:r>
              <a:rPr lang="en-US" sz="2500" dirty="0"/>
              <a:t> (OUP, 1995)</a:t>
            </a:r>
          </a:p>
          <a:p>
            <a:pPr marL="0" indent="0">
              <a:spcBef>
                <a:spcPts val="1200"/>
              </a:spcBef>
              <a:buNone/>
            </a:pPr>
            <a:r>
              <a:rPr lang="en-US" sz="2500" i="1" u="sng" dirty="0"/>
              <a:t>P. F. Strawson</a:t>
            </a:r>
            <a:r>
              <a:rPr lang="en-US" sz="2500" dirty="0"/>
              <a:t>  “Freedom and Resentment” </a:t>
            </a:r>
            <a:r>
              <a:rPr lang="en-US" sz="2500" i="1" dirty="0"/>
              <a:t>(Proc. Brit. Acad</a:t>
            </a:r>
            <a:r>
              <a:rPr lang="en-US" sz="2500" dirty="0"/>
              <a:t>., 1962); </a:t>
            </a:r>
            <a:r>
              <a:rPr lang="en-US" sz="2500" i="1" dirty="0"/>
              <a:t>Skepticism and Naturalism: Some Varieties</a:t>
            </a:r>
            <a:r>
              <a:rPr lang="en-US" sz="2500" dirty="0"/>
              <a:t> (OUP, 1985)</a:t>
            </a:r>
            <a:endParaRPr lang="en-GB" sz="2500" i="1" u="sng" dirty="0"/>
          </a:p>
        </p:txBody>
      </p:sp>
      <p:sp>
        <p:nvSpPr>
          <p:cNvPr id="4" name="Slide Number Placeholder 3">
            <a:extLst>
              <a:ext uri="{FF2B5EF4-FFF2-40B4-BE49-F238E27FC236}">
                <a16:creationId xmlns:a16="http://schemas.microsoft.com/office/drawing/2014/main" id="{90679C50-30A3-5557-4865-2A328D0433CB}"/>
              </a:ext>
            </a:extLst>
          </p:cNvPr>
          <p:cNvSpPr>
            <a:spLocks noGrp="1"/>
          </p:cNvSpPr>
          <p:nvPr>
            <p:ph type="sldNum" sz="quarter" idx="10"/>
          </p:nvPr>
        </p:nvSpPr>
        <p:spPr/>
        <p:txBody>
          <a:bodyPr/>
          <a:lstStyle/>
          <a:p>
            <a:pPr>
              <a:defRPr/>
            </a:pPr>
            <a:fld id="{7443F8EE-1080-4ADF-8A55-65AF78092C58}" type="slidenum">
              <a:rPr lang="en-US" smtClean="0"/>
              <a:pPr>
                <a:defRPr/>
              </a:pPr>
              <a:t>2</a:t>
            </a:fld>
            <a:endParaRPr lang="en-US"/>
          </a:p>
        </p:txBody>
      </p:sp>
    </p:spTree>
    <p:extLst>
      <p:ext uri="{BB962C8B-B14F-4D97-AF65-F5344CB8AC3E}">
        <p14:creationId xmlns:p14="http://schemas.microsoft.com/office/powerpoint/2010/main" val="2026618774"/>
      </p:ext>
    </p:extLst>
  </p:cSld>
  <p:clrMapOvr>
    <a:masterClrMapping/>
  </p:clrMapOvr>
  <p:transition spd="med">
    <p:cov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7737C-421E-CB52-9318-8BE12F63F91F}"/>
              </a:ext>
            </a:extLst>
          </p:cNvPr>
          <p:cNvSpPr>
            <a:spLocks noGrp="1"/>
          </p:cNvSpPr>
          <p:nvPr>
            <p:ph type="title"/>
          </p:nvPr>
        </p:nvSpPr>
        <p:spPr>
          <a:xfrm>
            <a:off x="179512" y="188640"/>
            <a:ext cx="8820980" cy="666911"/>
          </a:xfrm>
        </p:spPr>
        <p:txBody>
          <a:bodyPr/>
          <a:lstStyle/>
          <a:p>
            <a:r>
              <a:rPr lang="en-US" sz="3600"/>
              <a:t>Justificatory Naturalism in the </a:t>
            </a:r>
            <a:r>
              <a:rPr lang="en-US" sz="3600" i="1"/>
              <a:t>Enquiry</a:t>
            </a:r>
            <a:r>
              <a:rPr lang="en-US" sz="3600"/>
              <a:t>?</a:t>
            </a:r>
            <a:endParaRPr lang="en-GB" sz="3600"/>
          </a:p>
        </p:txBody>
      </p:sp>
      <p:sp>
        <p:nvSpPr>
          <p:cNvPr id="3" name="Content Placeholder 2">
            <a:extLst>
              <a:ext uri="{FF2B5EF4-FFF2-40B4-BE49-F238E27FC236}">
                <a16:creationId xmlns:a16="http://schemas.microsoft.com/office/drawing/2014/main" id="{2AF1C14A-3677-CC55-F728-BD6934F50B79}"/>
              </a:ext>
            </a:extLst>
          </p:cNvPr>
          <p:cNvSpPr>
            <a:spLocks noGrp="1"/>
          </p:cNvSpPr>
          <p:nvPr>
            <p:ph idx="1"/>
          </p:nvPr>
        </p:nvSpPr>
        <p:spPr>
          <a:xfrm>
            <a:off x="457200" y="1088740"/>
            <a:ext cx="8399276" cy="5436604"/>
          </a:xfrm>
        </p:spPr>
        <p:txBody>
          <a:bodyPr/>
          <a:lstStyle/>
          <a:p>
            <a:pPr marL="0" indent="0">
              <a:buNone/>
            </a:pPr>
            <a:r>
              <a:rPr lang="en-GB" sz="2000">
                <a:effectLst/>
                <a:ea typeface="Times New Roman" panose="02020603050405020304" pitchFamily="18" charset="0"/>
              </a:rPr>
              <a:t>“For here is the chief and most confounding objection to excessive scepticism, that </a:t>
            </a:r>
            <a:r>
              <a:rPr lang="en-GB" sz="2000">
                <a:solidFill>
                  <a:srgbClr val="FF9999"/>
                </a:solidFill>
                <a:effectLst/>
                <a:ea typeface="Times New Roman" panose="02020603050405020304" pitchFamily="18" charset="0"/>
              </a:rPr>
              <a:t>no durable good can ever result from it; while it remains in its full force and vigour</a:t>
            </a:r>
            <a:r>
              <a:rPr lang="en-GB" sz="2000">
                <a:effectLst/>
                <a:ea typeface="Times New Roman" panose="02020603050405020304" pitchFamily="18" charset="0"/>
              </a:rPr>
              <a:t>.  We need only ask such a sceptic, </a:t>
            </a:r>
            <a:r>
              <a:rPr lang="en-GB" sz="2000" i="1">
                <a:effectLst/>
                <a:ea typeface="Times New Roman" panose="02020603050405020304" pitchFamily="18" charset="0"/>
              </a:rPr>
              <a:t>What his meaning is?  And what he proposes by all these curious researches?</a:t>
            </a:r>
            <a:r>
              <a:rPr lang="en-GB" sz="2000">
                <a:effectLst/>
                <a:ea typeface="Times New Roman" panose="02020603050405020304" pitchFamily="18" charset="0"/>
              </a:rPr>
              <a:t>  … </a:t>
            </a:r>
            <a:r>
              <a:rPr lang="en-GB" sz="2000">
                <a:solidFill>
                  <a:srgbClr val="FF9999"/>
                </a:solidFill>
                <a:effectLst/>
                <a:ea typeface="Times New Roman" panose="02020603050405020304" pitchFamily="18" charset="0"/>
              </a:rPr>
              <a:t>a </a:t>
            </a:r>
            <a:r>
              <a:rPr lang="en-GB" sz="2000" cap="small">
                <a:solidFill>
                  <a:srgbClr val="FF9999"/>
                </a:solidFill>
                <a:effectLst/>
                <a:ea typeface="Times New Roman" panose="02020603050405020304" pitchFamily="18" charset="0"/>
              </a:rPr>
              <a:t>Pyrrhonian</a:t>
            </a:r>
            <a:r>
              <a:rPr lang="en-GB" sz="2000">
                <a:solidFill>
                  <a:srgbClr val="FF9999"/>
                </a:solidFill>
                <a:effectLst/>
                <a:ea typeface="Times New Roman" panose="02020603050405020304" pitchFamily="18" charset="0"/>
              </a:rPr>
              <a:t> </a:t>
            </a:r>
            <a:r>
              <a:rPr lang="en-GB" sz="2000">
                <a:effectLst/>
                <a:ea typeface="Times New Roman" panose="02020603050405020304" pitchFamily="18" charset="0"/>
              </a:rPr>
              <a:t>cannot expect, that his philosophy will have any constant influence on the mind: Or if it had, that its influence would be beneficial to society.  On the contrary, he </a:t>
            </a:r>
            <a:r>
              <a:rPr lang="en-GB" sz="2000">
                <a:solidFill>
                  <a:srgbClr val="FF9999"/>
                </a:solidFill>
                <a:effectLst/>
                <a:ea typeface="Times New Roman" panose="02020603050405020304" pitchFamily="18" charset="0"/>
              </a:rPr>
              <a:t>must acknowledge, if he will acknowledge any thing, that all human life must perish, were his principles universally and steadily to prevail</a:t>
            </a:r>
            <a:r>
              <a:rPr lang="en-GB" sz="2000">
                <a:effectLst/>
                <a:ea typeface="Times New Roman" panose="02020603050405020304" pitchFamily="18" charset="0"/>
              </a:rPr>
              <a:t>.  All discourse, all action would immediately cease; and men remain in a total lethargy, till the necessities of nature, unsatisfied, put an end to their miserable existence.  </a:t>
            </a:r>
            <a:r>
              <a:rPr lang="en-GB" sz="2000">
                <a:solidFill>
                  <a:srgbClr val="FF9999"/>
                </a:solidFill>
                <a:effectLst/>
                <a:ea typeface="Times New Roman" panose="02020603050405020304" pitchFamily="18" charset="0"/>
              </a:rPr>
              <a:t>It is true; so fatal an event is very little to be dreaded.  Nature is always too strong for principle.</a:t>
            </a:r>
            <a:r>
              <a:rPr lang="en-GB" sz="2000">
                <a:effectLst/>
                <a:ea typeface="Times New Roman" panose="02020603050405020304" pitchFamily="18" charset="0"/>
              </a:rPr>
              <a:t>  [The] </a:t>
            </a:r>
            <a:r>
              <a:rPr lang="en-GB" sz="2000" cap="small">
                <a:effectLst/>
                <a:ea typeface="Times New Roman" panose="02020603050405020304" pitchFamily="18" charset="0"/>
              </a:rPr>
              <a:t>Pyrrhonian</a:t>
            </a:r>
            <a:r>
              <a:rPr lang="en-GB" sz="2000">
                <a:effectLst/>
                <a:ea typeface="Times New Roman" panose="02020603050405020304" pitchFamily="18" charset="0"/>
              </a:rPr>
              <a:t> … will … confess, that all his objections … can have no other tendency than to show the whimsical condition of mankind, who must act and reason and believe; though they are not able, by their most diligent enquiry, to satisfy themselves concerning the foundation of these operations”  (</a:t>
            </a:r>
            <a:r>
              <a:rPr lang="en-GB" sz="2000" i="1">
                <a:effectLst/>
                <a:ea typeface="Times New Roman" panose="02020603050405020304" pitchFamily="18" charset="0"/>
              </a:rPr>
              <a:t>EHU</a:t>
            </a:r>
            <a:r>
              <a:rPr lang="en-GB" sz="2000">
                <a:effectLst/>
                <a:ea typeface="Times New Roman" panose="02020603050405020304" pitchFamily="18" charset="0"/>
              </a:rPr>
              <a:t> 12.23)</a:t>
            </a:r>
            <a:endParaRPr lang="en-GB" sz="2000"/>
          </a:p>
        </p:txBody>
      </p:sp>
      <p:sp>
        <p:nvSpPr>
          <p:cNvPr id="4" name="Slide Number Placeholder 3">
            <a:extLst>
              <a:ext uri="{FF2B5EF4-FFF2-40B4-BE49-F238E27FC236}">
                <a16:creationId xmlns:a16="http://schemas.microsoft.com/office/drawing/2014/main" id="{15FCE796-CB26-A6C5-7FD5-F9DF49DEE9E4}"/>
              </a:ext>
            </a:extLst>
          </p:cNvPr>
          <p:cNvSpPr>
            <a:spLocks noGrp="1"/>
          </p:cNvSpPr>
          <p:nvPr>
            <p:ph type="sldNum" sz="quarter" idx="10"/>
          </p:nvPr>
        </p:nvSpPr>
        <p:spPr/>
        <p:txBody>
          <a:bodyPr/>
          <a:lstStyle/>
          <a:p>
            <a:pPr>
              <a:defRPr/>
            </a:pPr>
            <a:fld id="{7443F8EE-1080-4ADF-8A55-65AF78092C58}" type="slidenum">
              <a:rPr lang="en-US" smtClean="0"/>
              <a:pPr>
                <a:defRPr/>
              </a:pPr>
              <a:t>20</a:t>
            </a:fld>
            <a:endParaRPr lang="en-US"/>
          </a:p>
        </p:txBody>
      </p:sp>
    </p:spTree>
    <p:extLst>
      <p:ext uri="{BB962C8B-B14F-4D97-AF65-F5344CB8AC3E}">
        <p14:creationId xmlns:p14="http://schemas.microsoft.com/office/powerpoint/2010/main" val="2322842888"/>
      </p:ext>
    </p:extLst>
  </p:cSld>
  <p:clrMapOvr>
    <a:masterClrMapping/>
  </p:clrMapOvr>
  <p:transition spd="med">
    <p:cov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charset="0"/>
                <a:ea typeface="ＭＳ Ｐゴシック" charset="-128"/>
              </a:defRPr>
            </a:lvl1pPr>
            <a:lvl2pPr marL="37931725" indent="-37474525">
              <a:defRPr sz="2400">
                <a:solidFill>
                  <a:schemeClr val="tx1"/>
                </a:solidFill>
                <a:latin typeface="Arial" charset="0"/>
                <a:ea typeface="ＭＳ Ｐゴシック" charset="-128"/>
              </a:defRPr>
            </a:lvl2pPr>
            <a:lvl3pPr>
              <a:defRPr sz="2400">
                <a:solidFill>
                  <a:schemeClr val="tx1"/>
                </a:solidFill>
                <a:latin typeface="Arial" charset="0"/>
                <a:ea typeface="ＭＳ Ｐゴシック" charset="-128"/>
              </a:defRPr>
            </a:lvl3pPr>
            <a:lvl4pPr>
              <a:defRPr sz="2400">
                <a:solidFill>
                  <a:schemeClr val="tx1"/>
                </a:solidFill>
                <a:latin typeface="Arial" charset="0"/>
                <a:ea typeface="ＭＳ Ｐゴシック" charset="-128"/>
              </a:defRPr>
            </a:lvl4pPr>
            <a:lvl5pPr>
              <a:defRPr sz="2400">
                <a:solidFill>
                  <a:schemeClr val="tx1"/>
                </a:solidFill>
                <a:latin typeface="Arial" charset="0"/>
                <a:ea typeface="ＭＳ Ｐゴシック" charset="-128"/>
              </a:defRPr>
            </a:lvl5pPr>
            <a:lvl6pPr marL="457200" eaLnBrk="0" fontAlgn="base" hangingPunct="0">
              <a:spcBef>
                <a:spcPct val="0"/>
              </a:spcBef>
              <a:spcAft>
                <a:spcPct val="0"/>
              </a:spcAft>
              <a:defRPr sz="2400">
                <a:solidFill>
                  <a:schemeClr val="tx1"/>
                </a:solidFill>
                <a:latin typeface="Arial" charset="0"/>
                <a:ea typeface="ＭＳ Ｐゴシック" charset="-128"/>
              </a:defRPr>
            </a:lvl6pPr>
            <a:lvl7pPr marL="914400" eaLnBrk="0" fontAlgn="base" hangingPunct="0">
              <a:spcBef>
                <a:spcPct val="0"/>
              </a:spcBef>
              <a:spcAft>
                <a:spcPct val="0"/>
              </a:spcAft>
              <a:defRPr sz="2400">
                <a:solidFill>
                  <a:schemeClr val="tx1"/>
                </a:solidFill>
                <a:latin typeface="Arial" charset="0"/>
                <a:ea typeface="ＭＳ Ｐゴシック" charset="-128"/>
              </a:defRPr>
            </a:lvl7pPr>
            <a:lvl8pPr marL="1371600" eaLnBrk="0" fontAlgn="base" hangingPunct="0">
              <a:spcBef>
                <a:spcPct val="0"/>
              </a:spcBef>
              <a:spcAft>
                <a:spcPct val="0"/>
              </a:spcAft>
              <a:defRPr sz="2400">
                <a:solidFill>
                  <a:schemeClr val="tx1"/>
                </a:solidFill>
                <a:latin typeface="Arial" charset="0"/>
                <a:ea typeface="ＭＳ Ｐゴシック" charset="-128"/>
              </a:defRPr>
            </a:lvl8pPr>
            <a:lvl9pPr marL="1828800" eaLnBrk="0" fontAlgn="base" hangingPunct="0">
              <a:spcBef>
                <a:spcPct val="0"/>
              </a:spcBef>
              <a:spcAft>
                <a:spcPct val="0"/>
              </a:spcAft>
              <a:defRPr sz="2400">
                <a:solidFill>
                  <a:schemeClr val="tx1"/>
                </a:solidFill>
                <a:latin typeface="Arial" charset="0"/>
                <a:ea typeface="ＭＳ Ｐゴシック" charset="-128"/>
              </a:defRPr>
            </a:lvl9pPr>
          </a:lstStyle>
          <a:p>
            <a:pPr>
              <a:defRPr/>
            </a:pPr>
            <a:fld id="{6DF3A055-B2A7-46D7-8AB9-3A5B69B24B97}" type="slidenum">
              <a:rPr lang="en-US" sz="1600" smtClean="0"/>
              <a:pPr>
                <a:defRPr/>
              </a:pPr>
              <a:t>21</a:t>
            </a:fld>
            <a:endParaRPr lang="en-US" sz="1600"/>
          </a:p>
        </p:txBody>
      </p:sp>
      <p:sp>
        <p:nvSpPr>
          <p:cNvPr id="457730" name="Rectangle 2"/>
          <p:cNvSpPr>
            <a:spLocks noGrp="1" noChangeArrowheads="1"/>
          </p:cNvSpPr>
          <p:nvPr>
            <p:ph type="title"/>
          </p:nvPr>
        </p:nvSpPr>
        <p:spPr>
          <a:xfrm>
            <a:off x="457200" y="116632"/>
            <a:ext cx="8229600" cy="738919"/>
          </a:xfrm>
        </p:spPr>
        <p:txBody>
          <a:bodyPr/>
          <a:lstStyle/>
          <a:p>
            <a:pPr eaLnBrk="1" hangingPunct="1">
              <a:defRPr/>
            </a:pPr>
            <a:r>
              <a:rPr lang="en-GB"/>
              <a:t>Inductive </a:t>
            </a:r>
            <a:r>
              <a:rPr lang="en-GB" dirty="0"/>
              <a:t>Bootstrapping</a:t>
            </a:r>
            <a:endParaRPr lang="en-US" dirty="0"/>
          </a:p>
        </p:txBody>
      </p:sp>
      <p:sp>
        <p:nvSpPr>
          <p:cNvPr id="457731" name="Rectangle 3"/>
          <p:cNvSpPr>
            <a:spLocks noGrp="1" noChangeArrowheads="1"/>
          </p:cNvSpPr>
          <p:nvPr>
            <p:ph type="body" idx="1"/>
          </p:nvPr>
        </p:nvSpPr>
        <p:spPr>
          <a:xfrm>
            <a:off x="287524" y="1088740"/>
            <a:ext cx="8640960" cy="5652628"/>
          </a:xfrm>
        </p:spPr>
        <p:txBody>
          <a:bodyPr/>
          <a:lstStyle/>
          <a:p>
            <a:pPr eaLnBrk="1" hangingPunct="1">
              <a:defRPr/>
            </a:pPr>
            <a:r>
              <a:rPr lang="en-GB" sz="2800" dirty="0"/>
              <a:t>If custom is our primary belief-forming mechanism, is irresistible (at least in “obvious” cases), vital to our survival and daily life, and if the sceptic can give no strong argument against it, then:</a:t>
            </a:r>
          </a:p>
          <a:p>
            <a:pPr lvl="1">
              <a:spcBef>
                <a:spcPts val="1800"/>
              </a:spcBef>
              <a:defRPr/>
            </a:pPr>
            <a:r>
              <a:rPr lang="en-GB" sz="2600" dirty="0"/>
              <a:t>We can use induction to </a:t>
            </a:r>
            <a:r>
              <a:rPr lang="en-GB" sz="2600" i="1" dirty="0"/>
              <a:t>refine</a:t>
            </a:r>
            <a:r>
              <a:rPr lang="en-GB" sz="2600" dirty="0"/>
              <a:t> our own use of induction: to discover what more sophisticated methods actually work in practice (e.g. controlled experiments, careful measurement, confining our enquiries to some subjects rather than others).</a:t>
            </a:r>
          </a:p>
          <a:p>
            <a:pPr lvl="1">
              <a:spcBef>
                <a:spcPts val="1800"/>
              </a:spcBef>
              <a:defRPr/>
            </a:pPr>
            <a:r>
              <a:rPr lang="en-GB" sz="2600" dirty="0"/>
              <a:t>All this is more sophisticated than Strawson’s simple appeal to irresistibility.  </a:t>
            </a:r>
            <a:r>
              <a:rPr lang="en-GB" sz="2600" dirty="0">
                <a:solidFill>
                  <a:srgbClr val="FF9999"/>
                </a:solidFill>
              </a:rPr>
              <a:t>But perhaps it would count as a “naturalistic” justification of Hume’s rules etc.?</a:t>
            </a:r>
          </a:p>
          <a:p>
            <a:pPr eaLnBrk="1" hangingPunct="1">
              <a:defRPr/>
            </a:pPr>
            <a:endParaRPr lang="en-US" sz="3000" dirty="0"/>
          </a:p>
        </p:txBody>
      </p:sp>
    </p:spTree>
    <p:extLst>
      <p:ext uri="{BB962C8B-B14F-4D97-AF65-F5344CB8AC3E}">
        <p14:creationId xmlns:p14="http://schemas.microsoft.com/office/powerpoint/2010/main" val="884092819"/>
      </p:ext>
    </p:extLst>
  </p:cSld>
  <p:clrMapOvr>
    <a:masterClrMapping/>
  </p:clrMapOvr>
  <p:transition spd="med">
    <p:cov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4DE4-03DB-8836-A259-476483A91168}"/>
              </a:ext>
            </a:extLst>
          </p:cNvPr>
          <p:cNvSpPr>
            <a:spLocks noGrp="1"/>
          </p:cNvSpPr>
          <p:nvPr>
            <p:ph type="title"/>
          </p:nvPr>
        </p:nvSpPr>
        <p:spPr>
          <a:xfrm>
            <a:off x="457200" y="116632"/>
            <a:ext cx="8229600" cy="1458999"/>
          </a:xfrm>
        </p:spPr>
        <p:txBody>
          <a:bodyPr/>
          <a:lstStyle/>
          <a:p>
            <a:r>
              <a:rPr lang="en-US"/>
              <a:t>4.  Causation as a Natural Belief (à la Kemp Smith)?</a:t>
            </a:r>
            <a:endParaRPr lang="en-GB"/>
          </a:p>
        </p:txBody>
      </p:sp>
      <p:sp>
        <p:nvSpPr>
          <p:cNvPr id="3" name="Content Placeholder 2">
            <a:extLst>
              <a:ext uri="{FF2B5EF4-FFF2-40B4-BE49-F238E27FC236}">
                <a16:creationId xmlns:a16="http://schemas.microsoft.com/office/drawing/2014/main" id="{0A92F535-1452-6828-7AB1-974FB8A6127A}"/>
              </a:ext>
            </a:extLst>
          </p:cNvPr>
          <p:cNvSpPr>
            <a:spLocks noGrp="1"/>
          </p:cNvSpPr>
          <p:nvPr>
            <p:ph idx="1"/>
          </p:nvPr>
        </p:nvSpPr>
        <p:spPr>
          <a:xfrm>
            <a:off x="251520" y="1880828"/>
            <a:ext cx="8435280" cy="4716524"/>
          </a:xfrm>
        </p:spPr>
        <p:txBody>
          <a:bodyPr/>
          <a:lstStyle/>
          <a:p>
            <a:pPr>
              <a:spcBef>
                <a:spcPts val="1200"/>
              </a:spcBef>
            </a:pPr>
            <a:r>
              <a:rPr lang="en-GB" sz="2800" dirty="0">
                <a:solidFill>
                  <a:srgbClr val="FF9999"/>
                </a:solidFill>
                <a:effectLst/>
                <a:ea typeface="Times New Roman" panose="02020603050405020304" pitchFamily="18" charset="0"/>
              </a:rPr>
              <a:t>“[The] doctrine of natural belief is </a:t>
            </a:r>
            <a:r>
              <a:rPr lang="en-GB" sz="2800" dirty="0">
                <a:solidFill>
                  <a:srgbClr val="FF9999"/>
                </a:solidFill>
                <a:effectLst/>
                <a:ea typeface="Times New Roman" panose="02020603050405020304" pitchFamily="18" charset="0"/>
                <a:cs typeface="Times-Roman"/>
              </a:rPr>
              <a:t>one of the most essential, and perhaps the most characteristic doctrine in Hume’s philosophy.” </a:t>
            </a:r>
            <a:r>
              <a:rPr lang="en-GB" sz="2800" dirty="0">
                <a:effectLst/>
                <a:ea typeface="Times New Roman" panose="02020603050405020304" pitchFamily="18" charset="0"/>
                <a:cs typeface="Times-Roman"/>
              </a:rPr>
              <a:t>(1941, p. 86)</a:t>
            </a:r>
          </a:p>
          <a:p>
            <a:pPr>
              <a:spcBef>
                <a:spcPts val="1200"/>
              </a:spcBef>
            </a:pPr>
            <a:r>
              <a:rPr lang="en-GB" sz="2800" dirty="0">
                <a:effectLst/>
              </a:rPr>
              <a:t>Kemp Smith sees Hume as acknowledging two such </a:t>
            </a:r>
            <a:r>
              <a:rPr lang="en-GB" sz="2800" i="1" dirty="0">
                <a:effectLst/>
              </a:rPr>
              <a:t>natural beliefs</a:t>
            </a:r>
            <a:r>
              <a:rPr lang="en-GB" sz="2800" dirty="0">
                <a:effectLst/>
              </a:rPr>
              <a:t>, in:</a:t>
            </a:r>
          </a:p>
          <a:p>
            <a:pPr lvl="1">
              <a:spcBef>
                <a:spcPts val="1200"/>
              </a:spcBef>
            </a:pPr>
            <a:r>
              <a:rPr lang="en-GB" sz="2400" dirty="0">
                <a:solidFill>
                  <a:srgbClr val="FF9999"/>
                </a:solidFill>
                <a:effectLst/>
                <a:ea typeface="Times New Roman" panose="02020603050405020304" pitchFamily="18" charset="0"/>
                <a:cs typeface="Times-Roman"/>
              </a:rPr>
              <a:t>“the continuing and therefore independent existence” of objects </a:t>
            </a:r>
            <a:r>
              <a:rPr lang="en-GB" sz="2400" dirty="0">
                <a:effectLst/>
                <a:ea typeface="Times New Roman" panose="02020603050405020304" pitchFamily="18" charset="0"/>
                <a:cs typeface="Times-Roman"/>
              </a:rPr>
              <a:t>(1941, pp. 116 n., 222, 455, 490)</a:t>
            </a:r>
          </a:p>
          <a:p>
            <a:pPr lvl="1">
              <a:spcBef>
                <a:spcPts val="1200"/>
              </a:spcBef>
            </a:pPr>
            <a:r>
              <a:rPr lang="en-GB" sz="2400" dirty="0">
                <a:solidFill>
                  <a:srgbClr val="FF9999"/>
                </a:solidFill>
                <a:effectLst/>
                <a:ea typeface="Times New Roman" panose="02020603050405020304" pitchFamily="18" charset="0"/>
                <a:cs typeface="Times-Roman"/>
              </a:rPr>
              <a:t>“causal connexion” </a:t>
            </a:r>
            <a:r>
              <a:rPr lang="en-GB" sz="2400" dirty="0">
                <a:effectLst/>
                <a:ea typeface="Times New Roman" panose="02020603050405020304" pitchFamily="18" charset="0"/>
                <a:cs typeface="Times-Roman"/>
              </a:rPr>
              <a:t>(1905, p. 167; 1941, pp. 222, 486) or </a:t>
            </a:r>
            <a:r>
              <a:rPr lang="en-GB" sz="2400" dirty="0">
                <a:solidFill>
                  <a:srgbClr val="FF9999"/>
                </a:solidFill>
                <a:effectLst/>
                <a:ea typeface="Times New Roman" panose="02020603050405020304" pitchFamily="18" charset="0"/>
                <a:cs typeface="Times-Roman"/>
              </a:rPr>
              <a:t>“causal dependence”</a:t>
            </a:r>
            <a:r>
              <a:rPr lang="en-GB" sz="2400" dirty="0">
                <a:effectLst/>
                <a:ea typeface="Times New Roman" panose="02020603050405020304" pitchFamily="18" charset="0"/>
                <a:cs typeface="Times-Roman"/>
              </a:rPr>
              <a:t> (1941, pp. 116 n., 455, 483)</a:t>
            </a:r>
            <a:endParaRPr lang="en-GB" sz="2400" dirty="0"/>
          </a:p>
        </p:txBody>
      </p:sp>
      <p:sp>
        <p:nvSpPr>
          <p:cNvPr id="4" name="Slide Number Placeholder 3">
            <a:extLst>
              <a:ext uri="{FF2B5EF4-FFF2-40B4-BE49-F238E27FC236}">
                <a16:creationId xmlns:a16="http://schemas.microsoft.com/office/drawing/2014/main" id="{4A7C51AF-9C0A-7AC8-8F47-E8D502B58957}"/>
              </a:ext>
            </a:extLst>
          </p:cNvPr>
          <p:cNvSpPr>
            <a:spLocks noGrp="1"/>
          </p:cNvSpPr>
          <p:nvPr>
            <p:ph type="sldNum" sz="quarter" idx="10"/>
          </p:nvPr>
        </p:nvSpPr>
        <p:spPr/>
        <p:txBody>
          <a:bodyPr/>
          <a:lstStyle/>
          <a:p>
            <a:pPr>
              <a:defRPr/>
            </a:pPr>
            <a:fld id="{7443F8EE-1080-4ADF-8A55-65AF78092C58}" type="slidenum">
              <a:rPr lang="en-US" smtClean="0"/>
              <a:pPr>
                <a:defRPr/>
              </a:pPr>
              <a:t>22</a:t>
            </a:fld>
            <a:endParaRPr lang="en-US"/>
          </a:p>
        </p:txBody>
      </p:sp>
    </p:spTree>
    <p:extLst>
      <p:ext uri="{BB962C8B-B14F-4D97-AF65-F5344CB8AC3E}">
        <p14:creationId xmlns:p14="http://schemas.microsoft.com/office/powerpoint/2010/main" val="1793960459"/>
      </p:ext>
    </p:extLst>
  </p:cSld>
  <p:clrMapOvr>
    <a:masterClrMapping/>
  </p:clrMapOvr>
  <p:transition spd="med">
    <p:cov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B64AD-1728-12B8-794F-D70A5B5D8879}"/>
              </a:ext>
            </a:extLst>
          </p:cNvPr>
          <p:cNvSpPr>
            <a:spLocks noGrp="1"/>
          </p:cNvSpPr>
          <p:nvPr>
            <p:ph type="title"/>
          </p:nvPr>
        </p:nvSpPr>
        <p:spPr>
          <a:xfrm>
            <a:off x="457200" y="205805"/>
            <a:ext cx="8229600" cy="1206971"/>
          </a:xfrm>
        </p:spPr>
        <p:txBody>
          <a:bodyPr/>
          <a:lstStyle/>
          <a:p>
            <a:r>
              <a:rPr lang="en-GB" sz="4000" dirty="0"/>
              <a:t>What Exactly is the Supposed “Natural Belief” in Causation?</a:t>
            </a:r>
          </a:p>
        </p:txBody>
      </p:sp>
      <p:sp>
        <p:nvSpPr>
          <p:cNvPr id="3" name="Content Placeholder 2">
            <a:extLst>
              <a:ext uri="{FF2B5EF4-FFF2-40B4-BE49-F238E27FC236}">
                <a16:creationId xmlns:a16="http://schemas.microsoft.com/office/drawing/2014/main" id="{0BF7F35A-93DC-6149-A311-79182CECEB16}"/>
              </a:ext>
            </a:extLst>
          </p:cNvPr>
          <p:cNvSpPr>
            <a:spLocks noGrp="1"/>
          </p:cNvSpPr>
          <p:nvPr>
            <p:ph idx="1"/>
          </p:nvPr>
        </p:nvSpPr>
        <p:spPr>
          <a:xfrm>
            <a:off x="457200" y="1880828"/>
            <a:ext cx="8229600" cy="4250097"/>
          </a:xfrm>
        </p:spPr>
        <p:txBody>
          <a:bodyPr/>
          <a:lstStyle/>
          <a:p>
            <a:r>
              <a:rPr lang="en-GB" sz="2700" dirty="0">
                <a:effectLst/>
                <a:ea typeface="Times New Roman" panose="02020603050405020304" pitchFamily="18" charset="0"/>
                <a:cs typeface="Times-Roman"/>
              </a:rPr>
              <a:t>A commitment to “the existence of ‘secret’ causes, acting independently of our experience” (1905, p. 152)</a:t>
            </a:r>
          </a:p>
          <a:p>
            <a:pPr>
              <a:spcBef>
                <a:spcPts val="1200"/>
              </a:spcBef>
            </a:pPr>
            <a:r>
              <a:rPr lang="en-GB" sz="2700" dirty="0">
                <a:effectLst/>
                <a:ea typeface="Times New Roman" panose="02020603050405020304" pitchFamily="18" charset="0"/>
                <a:cs typeface="Times-Roman"/>
              </a:rPr>
              <a:t>That “bodies … are causally operative upon one another” or “causally active” (1941, pp. 124, 543)</a:t>
            </a:r>
          </a:p>
          <a:p>
            <a:pPr>
              <a:spcBef>
                <a:spcPts val="1200"/>
              </a:spcBef>
            </a:pPr>
            <a:r>
              <a:rPr lang="en-GB" sz="2700" dirty="0">
                <a:effectLst/>
                <a:ea typeface="Times New Roman" panose="02020603050405020304" pitchFamily="18" charset="0"/>
                <a:cs typeface="Times-Roman"/>
              </a:rPr>
              <a:t>“That nothing can come into existence save through a pre-existent cause” (1905, p. 167)</a:t>
            </a:r>
          </a:p>
          <a:p>
            <a:pPr>
              <a:spcBef>
                <a:spcPts val="1200"/>
              </a:spcBef>
            </a:pPr>
            <a:r>
              <a:rPr lang="en-GB" sz="2700" dirty="0">
                <a:effectLst/>
                <a:ea typeface="Times New Roman" panose="02020603050405020304" pitchFamily="18" charset="0"/>
                <a:cs typeface="Times-Roman"/>
              </a:rPr>
              <a:t>“[T]he necessity of events always being caused” (1941, p. 409)</a:t>
            </a:r>
            <a:endParaRPr lang="en-GB" sz="2700" dirty="0"/>
          </a:p>
        </p:txBody>
      </p:sp>
      <p:sp>
        <p:nvSpPr>
          <p:cNvPr id="4" name="Slide Number Placeholder 3">
            <a:extLst>
              <a:ext uri="{FF2B5EF4-FFF2-40B4-BE49-F238E27FC236}">
                <a16:creationId xmlns:a16="http://schemas.microsoft.com/office/drawing/2014/main" id="{21E182E8-F6A0-7AE0-F98F-FB935B3B756A}"/>
              </a:ext>
            </a:extLst>
          </p:cNvPr>
          <p:cNvSpPr>
            <a:spLocks noGrp="1"/>
          </p:cNvSpPr>
          <p:nvPr>
            <p:ph type="sldNum" sz="quarter" idx="10"/>
          </p:nvPr>
        </p:nvSpPr>
        <p:spPr/>
        <p:txBody>
          <a:bodyPr/>
          <a:lstStyle/>
          <a:p>
            <a:pPr>
              <a:defRPr/>
            </a:pPr>
            <a:fld id="{7443F8EE-1080-4ADF-8A55-65AF78092C58}" type="slidenum">
              <a:rPr lang="en-US" smtClean="0"/>
              <a:pPr>
                <a:defRPr/>
              </a:pPr>
              <a:t>23</a:t>
            </a:fld>
            <a:endParaRPr lang="en-US"/>
          </a:p>
        </p:txBody>
      </p:sp>
    </p:spTree>
    <p:extLst>
      <p:ext uri="{BB962C8B-B14F-4D97-AF65-F5344CB8AC3E}">
        <p14:creationId xmlns:p14="http://schemas.microsoft.com/office/powerpoint/2010/main" val="1445121352"/>
      </p:ext>
    </p:extLst>
  </p:cSld>
  <p:clrMapOvr>
    <a:masterClrMapping/>
  </p:clrMapOvr>
  <p:transition spd="med">
    <p:cov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C9D8F-C990-E092-FFBF-679DC5EBD934}"/>
              </a:ext>
            </a:extLst>
          </p:cNvPr>
          <p:cNvSpPr>
            <a:spLocks noGrp="1"/>
          </p:cNvSpPr>
          <p:nvPr>
            <p:ph type="title"/>
          </p:nvPr>
        </p:nvSpPr>
        <p:spPr/>
        <p:txBody>
          <a:bodyPr/>
          <a:lstStyle/>
          <a:p>
            <a:r>
              <a:rPr lang="en-GB" dirty="0"/>
              <a:t>Scepticism about the “Doctrine”</a:t>
            </a:r>
          </a:p>
        </p:txBody>
      </p:sp>
      <p:sp>
        <p:nvSpPr>
          <p:cNvPr id="3" name="Content Placeholder 2">
            <a:extLst>
              <a:ext uri="{FF2B5EF4-FFF2-40B4-BE49-F238E27FC236}">
                <a16:creationId xmlns:a16="http://schemas.microsoft.com/office/drawing/2014/main" id="{F2D68DEB-F5CB-3506-5BDE-ECF29950EAB1}"/>
              </a:ext>
            </a:extLst>
          </p:cNvPr>
          <p:cNvSpPr>
            <a:spLocks noGrp="1"/>
          </p:cNvSpPr>
          <p:nvPr>
            <p:ph idx="1"/>
          </p:nvPr>
        </p:nvSpPr>
        <p:spPr>
          <a:xfrm>
            <a:off x="323528" y="1160748"/>
            <a:ext cx="8532948" cy="5491447"/>
          </a:xfrm>
        </p:spPr>
        <p:txBody>
          <a:bodyPr/>
          <a:lstStyle/>
          <a:p>
            <a:r>
              <a:rPr lang="en-GB" sz="2800" dirty="0"/>
              <a:t>Hume never uses the term “natural belief”, despite Kemp </a:t>
            </a:r>
            <a:r>
              <a:rPr lang="en-GB" sz="2800"/>
              <a:t>Smith’s repeated assertions to the contrary (1941, pp. 114, 120, 222, 447).</a:t>
            </a:r>
            <a:endParaRPr lang="en-GB" sz="2800" dirty="0"/>
          </a:p>
          <a:p>
            <a:pPr>
              <a:spcBef>
                <a:spcPts val="1800"/>
              </a:spcBef>
            </a:pPr>
            <a:r>
              <a:rPr lang="en-GB" sz="2800"/>
              <a:t>Hume’s </a:t>
            </a:r>
            <a:r>
              <a:rPr lang="en-GB" sz="2800" dirty="0"/>
              <a:t>treatment of causation, </a:t>
            </a:r>
            <a:r>
              <a:rPr lang="en-GB" sz="2800"/>
              <a:t>in contrast </a:t>
            </a:r>
            <a:r>
              <a:rPr lang="en-GB" sz="2800" dirty="0"/>
              <a:t>with his discussion of the external world, </a:t>
            </a:r>
            <a:r>
              <a:rPr lang="en-GB" sz="2800" i="1" dirty="0"/>
              <a:t>is not sceptical</a:t>
            </a:r>
            <a:r>
              <a:rPr lang="en-GB" sz="2800" dirty="0"/>
              <a:t>:</a:t>
            </a:r>
          </a:p>
          <a:p>
            <a:pPr lvl="1"/>
            <a:r>
              <a:rPr lang="en-GB" sz="2600" dirty="0"/>
              <a:t>He seeks the “impression of </a:t>
            </a:r>
            <a:r>
              <a:rPr lang="en-GB" sz="2600"/>
              <a:t>necessary connexion</a:t>
            </a:r>
            <a:r>
              <a:rPr lang="en-GB" sz="2600" dirty="0"/>
              <a:t>” to clarify our conceptual understanding.</a:t>
            </a:r>
          </a:p>
          <a:p>
            <a:pPr lvl="1"/>
            <a:r>
              <a:rPr lang="en-GB" sz="2600" dirty="0"/>
              <a:t>He positively identifies that impression, and thereby vindicates the </a:t>
            </a:r>
            <a:r>
              <a:rPr lang="en-GB" sz="2600"/>
              <a:t>corresponding idea (again, a contrast with our confused “fictions” of external bodies).</a:t>
            </a:r>
            <a:endParaRPr lang="en-GB" sz="2600" dirty="0"/>
          </a:p>
          <a:p>
            <a:pPr lvl="1"/>
            <a:r>
              <a:rPr lang="en-GB" sz="2600" dirty="0"/>
              <a:t>He draws positive conclusions from </a:t>
            </a:r>
            <a:r>
              <a:rPr lang="en-GB" sz="2600"/>
              <a:t>this identification </a:t>
            </a:r>
            <a:r>
              <a:rPr lang="en-GB" sz="2600" dirty="0"/>
              <a:t>(definitions, corollaries, rules etc.).</a:t>
            </a:r>
          </a:p>
          <a:p>
            <a:endParaRPr lang="en-GB" dirty="0"/>
          </a:p>
        </p:txBody>
      </p:sp>
      <p:sp>
        <p:nvSpPr>
          <p:cNvPr id="4" name="Slide Number Placeholder 3">
            <a:extLst>
              <a:ext uri="{FF2B5EF4-FFF2-40B4-BE49-F238E27FC236}">
                <a16:creationId xmlns:a16="http://schemas.microsoft.com/office/drawing/2014/main" id="{DB200142-87A7-D4B2-BDB9-B83405F6B84D}"/>
              </a:ext>
            </a:extLst>
          </p:cNvPr>
          <p:cNvSpPr>
            <a:spLocks noGrp="1"/>
          </p:cNvSpPr>
          <p:nvPr>
            <p:ph type="sldNum" sz="quarter" idx="10"/>
          </p:nvPr>
        </p:nvSpPr>
        <p:spPr/>
        <p:txBody>
          <a:bodyPr/>
          <a:lstStyle/>
          <a:p>
            <a:pPr>
              <a:defRPr/>
            </a:pPr>
            <a:fld id="{7443F8EE-1080-4ADF-8A55-65AF78092C58}" type="slidenum">
              <a:rPr lang="en-US" smtClean="0"/>
              <a:pPr>
                <a:defRPr/>
              </a:pPr>
              <a:t>24</a:t>
            </a:fld>
            <a:endParaRPr lang="en-US" dirty="0"/>
          </a:p>
        </p:txBody>
      </p:sp>
    </p:spTree>
    <p:extLst>
      <p:ext uri="{BB962C8B-B14F-4D97-AF65-F5344CB8AC3E}">
        <p14:creationId xmlns:p14="http://schemas.microsoft.com/office/powerpoint/2010/main" val="420926457"/>
      </p:ext>
    </p:extLst>
  </p:cSld>
  <p:clrMapOvr>
    <a:masterClrMapping/>
  </p:clrMapOvr>
  <p:transition spd="med">
    <p:cov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868" y="1124744"/>
            <a:ext cx="8229600" cy="5580620"/>
          </a:xfrm>
        </p:spPr>
        <p:txBody>
          <a:bodyPr/>
          <a:lstStyle/>
          <a:p>
            <a:pPr lvl="0"/>
            <a:r>
              <a:rPr lang="en-GB" sz="2400" dirty="0">
                <a:effectLst/>
              </a:rPr>
              <a:t>“</a:t>
            </a:r>
            <a:r>
              <a:rPr lang="en-GB" sz="2400" dirty="0">
                <a:solidFill>
                  <a:srgbClr val="FF9999"/>
                </a:solidFill>
                <a:effectLst/>
              </a:rPr>
              <a:t>Since therefore ’tis possible for all objects to become causes or effects to each other, it may be proper to fix some general rules, by which we may know </a:t>
            </a:r>
            <a:r>
              <a:rPr lang="en-GB" sz="2400" i="1" dirty="0">
                <a:solidFill>
                  <a:srgbClr val="FF9999"/>
                </a:solidFill>
                <a:effectLst/>
              </a:rPr>
              <a:t>when they really are so</a:t>
            </a:r>
            <a:r>
              <a:rPr lang="en-GB" sz="2400" dirty="0">
                <a:effectLst/>
              </a:rPr>
              <a:t>.”  (</a:t>
            </a:r>
            <a:r>
              <a:rPr lang="en-GB" sz="2400" i="1" dirty="0">
                <a:effectLst/>
              </a:rPr>
              <a:t>T</a:t>
            </a:r>
            <a:r>
              <a:rPr lang="en-GB" sz="2400" dirty="0">
                <a:effectLst/>
              </a:rPr>
              <a:t> 1.3.15.2, my emphasis – this section presents the rules to which Strawson refers at p. 14)</a:t>
            </a:r>
          </a:p>
          <a:p>
            <a:pPr>
              <a:spcBef>
                <a:spcPts val="1800"/>
              </a:spcBef>
            </a:pPr>
            <a:r>
              <a:rPr lang="en-GB" sz="2400" dirty="0">
                <a:effectLst/>
              </a:rPr>
              <a:t>“philosophers … remark, that upon an exact scrutiny, a contrariety of effects always betrays a contrariety of causes, and proceeds from their mutual hindrance and opposition.” (</a:t>
            </a:r>
            <a:r>
              <a:rPr lang="en-GB" sz="2400" i="1" dirty="0">
                <a:effectLst/>
              </a:rPr>
              <a:t>T</a:t>
            </a:r>
            <a:r>
              <a:rPr lang="en-GB" sz="2400" dirty="0">
                <a:effectLst/>
              </a:rPr>
              <a:t> 1.3.12.5, copied at </a:t>
            </a:r>
            <a:r>
              <a:rPr lang="en-GB" sz="2400" i="1" dirty="0">
                <a:effectLst/>
              </a:rPr>
              <a:t>EHU</a:t>
            </a:r>
            <a:r>
              <a:rPr lang="en-GB" sz="2400" dirty="0">
                <a:effectLst/>
              </a:rPr>
              <a:t> 8.13)</a:t>
            </a:r>
          </a:p>
          <a:p>
            <a:pPr>
              <a:spcBef>
                <a:spcPts val="1800"/>
              </a:spcBef>
            </a:pPr>
            <a:r>
              <a:rPr lang="en-GB" sz="2400" dirty="0">
                <a:effectLst/>
                <a:ea typeface="Times New Roman" panose="02020603050405020304" pitchFamily="18" charset="0"/>
              </a:rPr>
              <a:t>“all objects, which are found to be constantly </a:t>
            </a:r>
            <a:r>
              <a:rPr lang="en-GB" sz="2400" dirty="0" err="1">
                <a:effectLst/>
                <a:ea typeface="Times New Roman" panose="02020603050405020304" pitchFamily="18" charset="0"/>
              </a:rPr>
              <a:t>conjoin’d</a:t>
            </a:r>
            <a:r>
              <a:rPr lang="en-GB" sz="2400" dirty="0">
                <a:effectLst/>
                <a:ea typeface="Times New Roman" panose="02020603050405020304" pitchFamily="18" charset="0"/>
              </a:rPr>
              <a:t>, are upon that account only to be regarded as causes and effects”  (</a:t>
            </a:r>
            <a:r>
              <a:rPr lang="en-GB" sz="2400" i="1" dirty="0">
                <a:effectLst/>
                <a:ea typeface="Times New Roman" panose="02020603050405020304" pitchFamily="18" charset="0"/>
              </a:rPr>
              <a:t>T</a:t>
            </a:r>
            <a:r>
              <a:rPr lang="en-GB" sz="2400" dirty="0">
                <a:effectLst/>
                <a:ea typeface="Times New Roman" panose="02020603050405020304" pitchFamily="18" charset="0"/>
              </a:rPr>
              <a:t> 1.4.5.32)</a:t>
            </a:r>
          </a:p>
        </p:txBody>
      </p:sp>
      <p:sp>
        <p:nvSpPr>
          <p:cNvPr id="4" name="Slide Number Placeholder 3"/>
          <p:cNvSpPr>
            <a:spLocks noGrp="1"/>
          </p:cNvSpPr>
          <p:nvPr>
            <p:ph type="sldNum" sz="quarter" idx="10"/>
          </p:nvPr>
        </p:nvSpPr>
        <p:spPr/>
        <p:txBody>
          <a:bodyPr/>
          <a:lstStyle/>
          <a:p>
            <a:fld id="{A10A50DE-8775-498A-B5F5-974B635EB245}" type="slidenum">
              <a:rPr lang="en-US" smtClean="0"/>
              <a:pPr/>
              <a:t>25</a:t>
            </a:fld>
            <a:endParaRPr lang="en-US"/>
          </a:p>
        </p:txBody>
      </p:sp>
      <p:sp>
        <p:nvSpPr>
          <p:cNvPr id="5" name="Title 1"/>
          <p:cNvSpPr>
            <a:spLocks noGrp="1"/>
          </p:cNvSpPr>
          <p:nvPr>
            <p:ph type="title"/>
          </p:nvPr>
        </p:nvSpPr>
        <p:spPr>
          <a:xfrm>
            <a:off x="179512" y="224644"/>
            <a:ext cx="8748972" cy="720080"/>
          </a:xfrm>
        </p:spPr>
        <p:txBody>
          <a:bodyPr/>
          <a:lstStyle/>
          <a:p>
            <a:r>
              <a:rPr lang="en-GB" sz="3600"/>
              <a:t>Hume Is Not Sceptical about Causation</a:t>
            </a:r>
            <a:endParaRPr lang="en-GB" sz="3600" dirty="0"/>
          </a:p>
        </p:txBody>
      </p:sp>
    </p:spTree>
    <p:extLst>
      <p:ext uri="{BB962C8B-B14F-4D97-AF65-F5344CB8AC3E}">
        <p14:creationId xmlns:p14="http://schemas.microsoft.com/office/powerpoint/2010/main" val="3841422617"/>
      </p:ext>
    </p:extLst>
  </p:cSld>
  <p:clrMapOvr>
    <a:masterClrMapping/>
  </p:clrMapOvr>
  <p:transition spd="med">
    <p:cov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8A413-251D-A0F3-7389-416DBC947BDE}"/>
              </a:ext>
            </a:extLst>
          </p:cNvPr>
          <p:cNvSpPr>
            <a:spLocks noGrp="1"/>
          </p:cNvSpPr>
          <p:nvPr>
            <p:ph type="title"/>
          </p:nvPr>
        </p:nvSpPr>
        <p:spPr>
          <a:xfrm>
            <a:off x="107504" y="205805"/>
            <a:ext cx="8856984" cy="666911"/>
          </a:xfrm>
        </p:spPr>
        <p:txBody>
          <a:bodyPr/>
          <a:lstStyle/>
          <a:p>
            <a:r>
              <a:rPr lang="en-GB" dirty="0"/>
              <a:t>What About the Causal Maxim?</a:t>
            </a:r>
          </a:p>
        </p:txBody>
      </p:sp>
      <p:sp>
        <p:nvSpPr>
          <p:cNvPr id="3" name="Content Placeholder 2">
            <a:extLst>
              <a:ext uri="{FF2B5EF4-FFF2-40B4-BE49-F238E27FC236}">
                <a16:creationId xmlns:a16="http://schemas.microsoft.com/office/drawing/2014/main" id="{371E01C4-25F9-AB94-91BF-32D49AD299D1}"/>
              </a:ext>
            </a:extLst>
          </p:cNvPr>
          <p:cNvSpPr>
            <a:spLocks noGrp="1"/>
          </p:cNvSpPr>
          <p:nvPr>
            <p:ph idx="1"/>
          </p:nvPr>
        </p:nvSpPr>
        <p:spPr>
          <a:xfrm>
            <a:off x="457200" y="1160748"/>
            <a:ext cx="8229600" cy="5544616"/>
          </a:xfrm>
        </p:spPr>
        <p:txBody>
          <a:bodyPr/>
          <a:lstStyle/>
          <a:p>
            <a:r>
              <a:rPr lang="en-GB" sz="2800" dirty="0"/>
              <a:t>In </a:t>
            </a:r>
            <a:r>
              <a:rPr lang="en-GB" sz="2800" i="1" dirty="0"/>
              <a:t>Treatise</a:t>
            </a:r>
            <a:r>
              <a:rPr lang="en-GB" sz="2800" dirty="0"/>
              <a:t> 1.3.3, Hume considers the Causal Maxim, </a:t>
            </a:r>
            <a:r>
              <a:rPr lang="en-GB" sz="2800" dirty="0">
                <a:solidFill>
                  <a:srgbClr val="FF9999"/>
                </a:solidFill>
              </a:rPr>
              <a:t>that </a:t>
            </a:r>
            <a:r>
              <a:rPr lang="en-GB" sz="2800" i="1" dirty="0">
                <a:solidFill>
                  <a:srgbClr val="FF9999"/>
                </a:solidFill>
              </a:rPr>
              <a:t>whatever begins to exist, must have a cause of existence</a:t>
            </a:r>
            <a:r>
              <a:rPr lang="en-GB" sz="2800" dirty="0"/>
              <a:t>, concluding that this cannot be proved either by intuition or demonstration. So might this be what Kemp Smith has in mind as Hume’s “natural belief” about causation?</a:t>
            </a:r>
          </a:p>
          <a:p>
            <a:pPr lvl="1">
              <a:spcBef>
                <a:spcPts val="1200"/>
              </a:spcBef>
            </a:pPr>
            <a:r>
              <a:rPr lang="en-GB" sz="2600" dirty="0"/>
              <a:t>But in correspondence, Hume more than once explicitly denied being sceptical about the Maxim.</a:t>
            </a:r>
          </a:p>
          <a:p>
            <a:pPr lvl="1">
              <a:spcBef>
                <a:spcPts val="1200"/>
              </a:spcBef>
            </a:pPr>
            <a:r>
              <a:rPr lang="en-GB" sz="2600" dirty="0"/>
              <a:t>Moreover,</a:t>
            </a:r>
            <a:r>
              <a:rPr lang="en-GB" sz="2600" i="1" dirty="0"/>
              <a:t> T</a:t>
            </a:r>
            <a:r>
              <a:rPr lang="en-GB" sz="2600" dirty="0"/>
              <a:t> 1.3.3.9 corroborates his claim that he had been intending to argue that the Maxim can be “supported by </a:t>
            </a:r>
            <a:r>
              <a:rPr lang="en-GB" sz="2600" i="1" dirty="0"/>
              <a:t>moral Evidence</a:t>
            </a:r>
            <a:r>
              <a:rPr lang="en-GB" sz="2600" dirty="0"/>
              <a:t>” (</a:t>
            </a:r>
            <a:r>
              <a:rPr lang="en-GB" sz="2600" i="1" dirty="0"/>
              <a:t>LFG</a:t>
            </a:r>
            <a:r>
              <a:rPr lang="en-GB" sz="2600" dirty="0"/>
              <a:t> 26).</a:t>
            </a:r>
            <a:endParaRPr lang="en-GB" sz="2600" i="1" dirty="0"/>
          </a:p>
        </p:txBody>
      </p:sp>
      <p:sp>
        <p:nvSpPr>
          <p:cNvPr id="4" name="Slide Number Placeholder 3">
            <a:extLst>
              <a:ext uri="{FF2B5EF4-FFF2-40B4-BE49-F238E27FC236}">
                <a16:creationId xmlns:a16="http://schemas.microsoft.com/office/drawing/2014/main" id="{A3914A0C-3411-E7FC-6963-2A3D6C1C489F}"/>
              </a:ext>
            </a:extLst>
          </p:cNvPr>
          <p:cNvSpPr>
            <a:spLocks noGrp="1"/>
          </p:cNvSpPr>
          <p:nvPr>
            <p:ph type="sldNum" sz="quarter" idx="10"/>
          </p:nvPr>
        </p:nvSpPr>
        <p:spPr/>
        <p:txBody>
          <a:bodyPr/>
          <a:lstStyle/>
          <a:p>
            <a:pPr>
              <a:defRPr/>
            </a:pPr>
            <a:fld id="{7443F8EE-1080-4ADF-8A55-65AF78092C58}" type="slidenum">
              <a:rPr lang="en-US" smtClean="0"/>
              <a:pPr>
                <a:defRPr/>
              </a:pPr>
              <a:t>26</a:t>
            </a:fld>
            <a:endParaRPr lang="en-US"/>
          </a:p>
        </p:txBody>
      </p:sp>
    </p:spTree>
    <p:extLst>
      <p:ext uri="{BB962C8B-B14F-4D97-AF65-F5344CB8AC3E}">
        <p14:creationId xmlns:p14="http://schemas.microsoft.com/office/powerpoint/2010/main" val="29745415"/>
      </p:ext>
    </p:extLst>
  </p:cSld>
  <p:clrMapOvr>
    <a:masterClrMapping/>
  </p:clrMapOvr>
  <p:transition spd="med">
    <p:cov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4DE4-03DB-8836-A259-476483A91168}"/>
              </a:ext>
            </a:extLst>
          </p:cNvPr>
          <p:cNvSpPr>
            <a:spLocks noGrp="1"/>
          </p:cNvSpPr>
          <p:nvPr>
            <p:ph type="title"/>
          </p:nvPr>
        </p:nvSpPr>
        <p:spPr>
          <a:xfrm>
            <a:off x="179512" y="116633"/>
            <a:ext cx="8748972" cy="1368152"/>
          </a:xfrm>
        </p:spPr>
        <p:txBody>
          <a:bodyPr/>
          <a:lstStyle/>
          <a:p>
            <a:r>
              <a:rPr lang="en-US" dirty="0"/>
              <a:t>5.  Responsibility as Sentimentally Determined (à la Russell)?</a:t>
            </a:r>
            <a:endParaRPr lang="en-GB" dirty="0"/>
          </a:p>
        </p:txBody>
      </p:sp>
      <p:sp>
        <p:nvSpPr>
          <p:cNvPr id="3" name="Content Placeholder 2">
            <a:extLst>
              <a:ext uri="{FF2B5EF4-FFF2-40B4-BE49-F238E27FC236}">
                <a16:creationId xmlns:a16="http://schemas.microsoft.com/office/drawing/2014/main" id="{0A92F535-1452-6828-7AB1-974FB8A6127A}"/>
              </a:ext>
            </a:extLst>
          </p:cNvPr>
          <p:cNvSpPr>
            <a:spLocks noGrp="1"/>
          </p:cNvSpPr>
          <p:nvPr>
            <p:ph idx="1"/>
          </p:nvPr>
        </p:nvSpPr>
        <p:spPr>
          <a:xfrm>
            <a:off x="493204" y="1736812"/>
            <a:ext cx="8327268" cy="4860540"/>
          </a:xfrm>
        </p:spPr>
        <p:txBody>
          <a:bodyPr/>
          <a:lstStyle/>
          <a:p>
            <a:pPr>
              <a:spcBef>
                <a:spcPts val="1200"/>
              </a:spcBef>
            </a:pPr>
            <a:r>
              <a:rPr lang="en-GB" sz="2600" dirty="0">
                <a:effectLst/>
                <a:ea typeface="Times New Roman" panose="02020603050405020304" pitchFamily="18" charset="0"/>
              </a:rPr>
              <a:t>Hume (</a:t>
            </a:r>
            <a:r>
              <a:rPr lang="en-GB" sz="2600" dirty="0" err="1">
                <a:effectLst/>
                <a:ea typeface="Times New Roman" panose="02020603050405020304" pitchFamily="18" charset="0"/>
              </a:rPr>
              <a:t>uncontroversially</a:t>
            </a:r>
            <a:r>
              <a:rPr lang="en-GB" sz="2600" dirty="0">
                <a:effectLst/>
                <a:ea typeface="Times New Roman" panose="02020603050405020304" pitchFamily="18" charset="0"/>
              </a:rPr>
              <a:t>) takes moral judgements to be founded on sentiment.  </a:t>
            </a:r>
            <a:r>
              <a:rPr lang="en-GB" sz="2600" dirty="0">
                <a:solidFill>
                  <a:srgbClr val="FF9999"/>
                </a:solidFill>
                <a:effectLst/>
                <a:ea typeface="Times New Roman" panose="02020603050405020304" pitchFamily="18" charset="0"/>
              </a:rPr>
              <a:t>The question here is whether he takes </a:t>
            </a:r>
            <a:r>
              <a:rPr lang="en-GB" sz="2600" i="1" dirty="0">
                <a:solidFill>
                  <a:srgbClr val="FF9999"/>
                </a:solidFill>
                <a:effectLst/>
                <a:ea typeface="Times New Roman" panose="02020603050405020304" pitchFamily="18" charset="0"/>
              </a:rPr>
              <a:t>responsibility</a:t>
            </a:r>
            <a:r>
              <a:rPr lang="en-GB" sz="2600" dirty="0">
                <a:solidFill>
                  <a:srgbClr val="FF9999"/>
                </a:solidFill>
                <a:effectLst/>
                <a:ea typeface="Times New Roman" panose="02020603050405020304" pitchFamily="18" charset="0"/>
              </a:rPr>
              <a:t> to be so founded</a:t>
            </a:r>
            <a:r>
              <a:rPr lang="en-GB" sz="2600" dirty="0">
                <a:effectLst/>
                <a:ea typeface="Times New Roman" panose="02020603050405020304" pitchFamily="18" charset="0"/>
              </a:rPr>
              <a:t>.</a:t>
            </a:r>
          </a:p>
          <a:p>
            <a:pPr>
              <a:spcBef>
                <a:spcPts val="1200"/>
              </a:spcBef>
            </a:pPr>
            <a:r>
              <a:rPr lang="en-GB" sz="2600" dirty="0">
                <a:effectLst/>
                <a:ea typeface="Times New Roman" panose="02020603050405020304" pitchFamily="18" charset="0"/>
                <a:cs typeface="Times-Roman"/>
              </a:rPr>
              <a:t>His virtue-ethical theory maintains that we judge behaviour morally in terms of the </a:t>
            </a:r>
            <a:r>
              <a:rPr lang="en-GB" sz="2600" i="1" dirty="0">
                <a:effectLst/>
                <a:ea typeface="Times New Roman" panose="02020603050405020304" pitchFamily="18" charset="0"/>
                <a:cs typeface="Times-Roman"/>
              </a:rPr>
              <a:t>qualities of mind or character</a:t>
            </a:r>
            <a:r>
              <a:rPr lang="en-GB" sz="2600" dirty="0">
                <a:effectLst/>
                <a:ea typeface="Times New Roman" panose="02020603050405020304" pitchFamily="18" charset="0"/>
                <a:cs typeface="Times-Roman"/>
              </a:rPr>
              <a:t> that the relevant actions evince.</a:t>
            </a:r>
          </a:p>
          <a:p>
            <a:pPr>
              <a:spcBef>
                <a:spcPts val="1200"/>
              </a:spcBef>
            </a:pPr>
            <a:r>
              <a:rPr lang="en-GB" sz="2600" dirty="0">
                <a:effectLst/>
                <a:ea typeface="Times New Roman" panose="02020603050405020304" pitchFamily="18" charset="0"/>
                <a:cs typeface="Times-Roman"/>
              </a:rPr>
              <a:t>And we judge these qualities of mind by their </a:t>
            </a:r>
            <a:r>
              <a:rPr lang="en-GB" sz="2600" i="1" dirty="0">
                <a:effectLst/>
                <a:ea typeface="Times New Roman" panose="02020603050405020304" pitchFamily="18" charset="0"/>
                <a:cs typeface="Times-Roman"/>
              </a:rPr>
              <a:t>general tendencies</a:t>
            </a:r>
            <a:r>
              <a:rPr lang="en-GB" sz="2600" dirty="0">
                <a:effectLst/>
                <a:ea typeface="Times New Roman" panose="02020603050405020304" pitchFamily="18" charset="0"/>
                <a:cs typeface="Times-Roman"/>
              </a:rPr>
              <a:t>, approving of beneficial outcomes and disapproving of bad.  In the </a:t>
            </a:r>
            <a:r>
              <a:rPr lang="en-GB" sz="2600" i="1" dirty="0">
                <a:effectLst/>
                <a:ea typeface="Times New Roman" panose="02020603050405020304" pitchFamily="18" charset="0"/>
                <a:cs typeface="Times-Roman"/>
              </a:rPr>
              <a:t>Treatise</a:t>
            </a:r>
            <a:r>
              <a:rPr lang="en-GB" sz="2600" dirty="0">
                <a:effectLst/>
                <a:ea typeface="Times New Roman" panose="02020603050405020304" pitchFamily="18" charset="0"/>
                <a:cs typeface="Times-Roman"/>
              </a:rPr>
              <a:t>, this involves a mechanism of “sympathy”, whereby we come to share others’ pains and pleasures.</a:t>
            </a:r>
          </a:p>
        </p:txBody>
      </p:sp>
      <p:sp>
        <p:nvSpPr>
          <p:cNvPr id="4" name="Slide Number Placeholder 3">
            <a:extLst>
              <a:ext uri="{FF2B5EF4-FFF2-40B4-BE49-F238E27FC236}">
                <a16:creationId xmlns:a16="http://schemas.microsoft.com/office/drawing/2014/main" id="{4A7C51AF-9C0A-7AC8-8F47-E8D502B58957}"/>
              </a:ext>
            </a:extLst>
          </p:cNvPr>
          <p:cNvSpPr>
            <a:spLocks noGrp="1"/>
          </p:cNvSpPr>
          <p:nvPr>
            <p:ph type="sldNum" sz="quarter" idx="10"/>
          </p:nvPr>
        </p:nvSpPr>
        <p:spPr/>
        <p:txBody>
          <a:bodyPr/>
          <a:lstStyle/>
          <a:p>
            <a:pPr>
              <a:defRPr/>
            </a:pPr>
            <a:fld id="{7443F8EE-1080-4ADF-8A55-65AF78092C58}" type="slidenum">
              <a:rPr lang="en-US" smtClean="0"/>
              <a:pPr>
                <a:defRPr/>
              </a:pPr>
              <a:t>27</a:t>
            </a:fld>
            <a:endParaRPr lang="en-US"/>
          </a:p>
        </p:txBody>
      </p:sp>
    </p:spTree>
    <p:extLst>
      <p:ext uri="{BB962C8B-B14F-4D97-AF65-F5344CB8AC3E}">
        <p14:creationId xmlns:p14="http://schemas.microsoft.com/office/powerpoint/2010/main" val="1621124325"/>
      </p:ext>
    </p:extLst>
  </p:cSld>
  <p:clrMapOvr>
    <a:masterClrMapping/>
  </p:clrMapOvr>
  <p:transition spd="med">
    <p:cov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A02F15-B23D-B7B7-3335-2580280AD2FE}"/>
              </a:ext>
            </a:extLst>
          </p:cNvPr>
          <p:cNvSpPr>
            <a:spLocks noGrp="1"/>
          </p:cNvSpPr>
          <p:nvPr>
            <p:ph idx="1"/>
          </p:nvPr>
        </p:nvSpPr>
        <p:spPr>
          <a:xfrm>
            <a:off x="251520" y="260648"/>
            <a:ext cx="8435280" cy="5870277"/>
          </a:xfrm>
        </p:spPr>
        <p:txBody>
          <a:bodyPr/>
          <a:lstStyle/>
          <a:p>
            <a:r>
              <a:rPr lang="en-GB" sz="2600" dirty="0"/>
              <a:t>Paul Russell (1995) emphasises “The Naturalism of Hume’s Reconciling Project” (</a:t>
            </a:r>
            <a:r>
              <a:rPr lang="en-GB" sz="2600" dirty="0" err="1"/>
              <a:t>ch.</a:t>
            </a:r>
            <a:r>
              <a:rPr lang="en-GB" sz="2600" dirty="0"/>
              <a:t> 4), and draws close parallels with “Strawson’s Reconciling Project” (</a:t>
            </a:r>
            <a:r>
              <a:rPr lang="en-GB" sz="2600" dirty="0" err="1"/>
              <a:t>ch.</a:t>
            </a:r>
            <a:r>
              <a:rPr lang="en-GB" sz="2600" dirty="0"/>
              <a:t> 5).</a:t>
            </a:r>
          </a:p>
          <a:p>
            <a:pPr>
              <a:spcBef>
                <a:spcPts val="1200"/>
              </a:spcBef>
            </a:pPr>
            <a:r>
              <a:rPr lang="en-GB" sz="2600" dirty="0"/>
              <a:t>He contrasts Hume’s </a:t>
            </a:r>
            <a:r>
              <a:rPr lang="en-GB" sz="2600" i="1" dirty="0"/>
              <a:t>sentimentalist</a:t>
            </a:r>
            <a:r>
              <a:rPr lang="en-GB" sz="2600" dirty="0"/>
              <a:t> approach with the metaphysical  approach of “classic compatibilists” such as Ayer, who have understood responsibility instead in terms of some account of free will, e.g.:</a:t>
            </a:r>
          </a:p>
          <a:p>
            <a:pPr lvl="1">
              <a:spcBef>
                <a:spcPts val="1200"/>
              </a:spcBef>
            </a:pPr>
            <a:r>
              <a:rPr lang="en-GB" sz="2200" dirty="0">
                <a:effectLst/>
                <a:ea typeface="Times New Roman" panose="02020603050405020304" pitchFamily="18" charset="0"/>
              </a:rPr>
              <a:t>“</a:t>
            </a:r>
            <a:r>
              <a:rPr lang="en-GB" sz="2200" dirty="0">
                <a:solidFill>
                  <a:srgbClr val="FF9999"/>
                </a:solidFill>
                <a:effectLst/>
                <a:ea typeface="Times New Roman" panose="02020603050405020304" pitchFamily="18" charset="0"/>
              </a:rPr>
              <a:t>it is not, I think, causality that freedom is to be contrasted with, but constraint</a:t>
            </a:r>
            <a:r>
              <a:rPr lang="en-GB" sz="2200" dirty="0">
                <a:effectLst/>
                <a:ea typeface="Times New Roman" panose="02020603050405020304" pitchFamily="18" charset="0"/>
              </a:rPr>
              <a:t>.  …  If I am constrained, I do not act freely.  …  An obvious instance is the case in which </a:t>
            </a:r>
            <a:r>
              <a:rPr lang="en-GB" sz="2200" dirty="0">
                <a:solidFill>
                  <a:srgbClr val="FF9999"/>
                </a:solidFill>
                <a:effectLst/>
                <a:ea typeface="Times New Roman" panose="02020603050405020304" pitchFamily="18" charset="0"/>
              </a:rPr>
              <a:t>I am compelled by another person</a:t>
            </a:r>
            <a:r>
              <a:rPr lang="en-GB" sz="2200" dirty="0">
                <a:effectLst/>
                <a:ea typeface="Times New Roman" panose="02020603050405020304" pitchFamily="18" charset="0"/>
              </a:rPr>
              <a:t> to do what he wants.  … the compulsion need not be such as to deprive one of the power of choice.   …  [But] if … no reasonable person would be expected to choose the other alternative, then </a:t>
            </a:r>
            <a:r>
              <a:rPr lang="en-GB" sz="2200" dirty="0">
                <a:solidFill>
                  <a:srgbClr val="FF9999"/>
                </a:solidFill>
                <a:effectLst/>
                <a:ea typeface="Times New Roman" panose="02020603050405020304" pitchFamily="18" charset="0"/>
              </a:rPr>
              <a:t>the action that I am made to do is not one for which I am held to be morally responsible</a:t>
            </a:r>
            <a:r>
              <a:rPr lang="en-GB" sz="2200" dirty="0">
                <a:effectLst/>
                <a:ea typeface="Times New Roman" panose="02020603050405020304" pitchFamily="18" charset="0"/>
              </a:rPr>
              <a:t>.”  (Ayer 1954, pp. 278‑9)</a:t>
            </a:r>
            <a:endParaRPr lang="en-GB" sz="2200" dirty="0"/>
          </a:p>
          <a:p>
            <a:endParaRPr lang="en-GB" sz="2600" dirty="0"/>
          </a:p>
        </p:txBody>
      </p:sp>
      <p:sp>
        <p:nvSpPr>
          <p:cNvPr id="4" name="Slide Number Placeholder 3">
            <a:extLst>
              <a:ext uri="{FF2B5EF4-FFF2-40B4-BE49-F238E27FC236}">
                <a16:creationId xmlns:a16="http://schemas.microsoft.com/office/drawing/2014/main" id="{B74D9EF4-74F2-76B2-0EB9-EAEA4E857B35}"/>
              </a:ext>
            </a:extLst>
          </p:cNvPr>
          <p:cNvSpPr>
            <a:spLocks noGrp="1"/>
          </p:cNvSpPr>
          <p:nvPr>
            <p:ph type="sldNum" sz="quarter" idx="10"/>
          </p:nvPr>
        </p:nvSpPr>
        <p:spPr/>
        <p:txBody>
          <a:bodyPr/>
          <a:lstStyle/>
          <a:p>
            <a:pPr>
              <a:defRPr/>
            </a:pPr>
            <a:fld id="{7443F8EE-1080-4ADF-8A55-65AF78092C58}" type="slidenum">
              <a:rPr lang="en-US" smtClean="0"/>
              <a:pPr>
                <a:defRPr/>
              </a:pPr>
              <a:t>28</a:t>
            </a:fld>
            <a:endParaRPr lang="en-US"/>
          </a:p>
        </p:txBody>
      </p:sp>
    </p:spTree>
    <p:extLst>
      <p:ext uri="{BB962C8B-B14F-4D97-AF65-F5344CB8AC3E}">
        <p14:creationId xmlns:p14="http://schemas.microsoft.com/office/powerpoint/2010/main" val="1802621157"/>
      </p:ext>
    </p:extLst>
  </p:cSld>
  <p:clrMapOvr>
    <a:masterClrMapping/>
  </p:clrMapOvr>
  <p:transition spd="med">
    <p:cov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DBB7B-F0D4-B9BE-49F8-91293D0AB8B9}"/>
              </a:ext>
            </a:extLst>
          </p:cNvPr>
          <p:cNvSpPr>
            <a:spLocks noGrp="1"/>
          </p:cNvSpPr>
          <p:nvPr>
            <p:ph type="title"/>
          </p:nvPr>
        </p:nvSpPr>
        <p:spPr>
          <a:xfrm>
            <a:off x="457200" y="116632"/>
            <a:ext cx="8229600" cy="792088"/>
          </a:xfrm>
        </p:spPr>
        <p:txBody>
          <a:bodyPr/>
          <a:lstStyle/>
          <a:p>
            <a:r>
              <a:rPr lang="en-GB" dirty="0"/>
              <a:t>Hume’s “Hypothetical Liberty”</a:t>
            </a:r>
          </a:p>
        </p:txBody>
      </p:sp>
      <p:sp>
        <p:nvSpPr>
          <p:cNvPr id="3" name="Content Placeholder 2">
            <a:extLst>
              <a:ext uri="{FF2B5EF4-FFF2-40B4-BE49-F238E27FC236}">
                <a16:creationId xmlns:a16="http://schemas.microsoft.com/office/drawing/2014/main" id="{62F1C31E-AC14-D03B-C179-6F2D02E82418}"/>
              </a:ext>
            </a:extLst>
          </p:cNvPr>
          <p:cNvSpPr>
            <a:spLocks noGrp="1"/>
          </p:cNvSpPr>
          <p:nvPr>
            <p:ph idx="1"/>
          </p:nvPr>
        </p:nvSpPr>
        <p:spPr>
          <a:xfrm>
            <a:off x="457200" y="1016732"/>
            <a:ext cx="8435280" cy="5749193"/>
          </a:xfrm>
        </p:spPr>
        <p:txBody>
          <a:bodyPr/>
          <a:lstStyle/>
          <a:p>
            <a:r>
              <a:rPr lang="en-GB" sz="2800" dirty="0"/>
              <a:t>Hume famously defines </a:t>
            </a:r>
            <a:r>
              <a:rPr lang="en-GB" sz="2800" i="1" dirty="0"/>
              <a:t>liberty</a:t>
            </a:r>
            <a:r>
              <a:rPr lang="en-GB" sz="2800" dirty="0"/>
              <a:t> within his </a:t>
            </a:r>
            <a:r>
              <a:rPr lang="en-GB" sz="2800" dirty="0" err="1"/>
              <a:t>compat-ibilist</a:t>
            </a:r>
            <a:r>
              <a:rPr lang="en-GB" sz="2800" dirty="0"/>
              <a:t> “reconciling project” in the first </a:t>
            </a:r>
            <a:r>
              <a:rPr lang="en-GB" sz="2800" i="1" dirty="0"/>
              <a:t>Enquiry</a:t>
            </a:r>
            <a:r>
              <a:rPr lang="en-GB" sz="2800" dirty="0"/>
              <a:t>:</a:t>
            </a:r>
          </a:p>
          <a:p>
            <a:pPr marL="857250" lvl="2" indent="0">
              <a:spcBef>
                <a:spcPts val="1200"/>
              </a:spcBef>
              <a:buNone/>
            </a:pPr>
            <a:r>
              <a:rPr lang="en-US" sz="2200" dirty="0">
                <a:effectLst/>
              </a:rPr>
              <a:t>“</a:t>
            </a:r>
            <a:r>
              <a:rPr lang="en-US" sz="2200" dirty="0">
                <a:solidFill>
                  <a:srgbClr val="FF9999"/>
                </a:solidFill>
                <a:effectLst/>
              </a:rPr>
              <a:t>By liberty, … we can only mean </a:t>
            </a:r>
            <a:r>
              <a:rPr lang="en-US" sz="2200" i="1" dirty="0">
                <a:solidFill>
                  <a:srgbClr val="FF9999"/>
                </a:solidFill>
                <a:effectLst/>
              </a:rPr>
              <a:t>a power of acting or not acting, according to the determinations of the will</a:t>
            </a:r>
            <a:r>
              <a:rPr lang="en-US" sz="2200" dirty="0">
                <a:effectLst/>
              </a:rPr>
              <a:t>; that is, if we </a:t>
            </a:r>
            <a:r>
              <a:rPr lang="en-US" sz="2200" dirty="0" err="1">
                <a:effectLst/>
              </a:rPr>
              <a:t>chuse</a:t>
            </a:r>
            <a:r>
              <a:rPr lang="en-US" sz="2200" dirty="0">
                <a:effectLst/>
              </a:rPr>
              <a:t> to remain at rest, we may; if we </a:t>
            </a:r>
            <a:r>
              <a:rPr lang="en-US" sz="2200" dirty="0" err="1">
                <a:effectLst/>
              </a:rPr>
              <a:t>chuse</a:t>
            </a:r>
            <a:r>
              <a:rPr lang="en-US" sz="2200" dirty="0">
                <a:effectLst/>
              </a:rPr>
              <a:t> to move, we also may.  Now </a:t>
            </a:r>
            <a:r>
              <a:rPr lang="en-US" sz="2200" dirty="0">
                <a:solidFill>
                  <a:srgbClr val="FF9999"/>
                </a:solidFill>
                <a:effectLst/>
              </a:rPr>
              <a:t>this hypothetical liberty is universally allowed to belong to every one, who is not a prisoner and in chains</a:t>
            </a:r>
            <a:r>
              <a:rPr lang="en-US" sz="2200" dirty="0">
                <a:effectLst/>
              </a:rPr>
              <a:t>. Here then is no subject of dispute.”  (</a:t>
            </a:r>
            <a:r>
              <a:rPr lang="en-US" sz="2200" i="1" dirty="0">
                <a:effectLst/>
              </a:rPr>
              <a:t>EHU</a:t>
            </a:r>
            <a:r>
              <a:rPr lang="en-US" sz="2200" dirty="0">
                <a:effectLst/>
              </a:rPr>
              <a:t> 8.23)</a:t>
            </a:r>
          </a:p>
          <a:p>
            <a:pPr marL="457200" lvl="1" indent="0">
              <a:spcBef>
                <a:spcPts val="1200"/>
              </a:spcBef>
              <a:buNone/>
            </a:pPr>
            <a:r>
              <a:rPr lang="en-US" dirty="0">
                <a:effectLst/>
              </a:rPr>
              <a:t>Hume is commonly interpreted similarly to Ayer, taking freedom to be absence of </a:t>
            </a:r>
            <a:r>
              <a:rPr lang="en-US" i="1" dirty="0">
                <a:effectLst/>
              </a:rPr>
              <a:t>constraint</a:t>
            </a:r>
            <a:r>
              <a:rPr lang="en-US" dirty="0">
                <a:effectLst/>
              </a:rPr>
              <a:t>:</a:t>
            </a:r>
          </a:p>
          <a:p>
            <a:pPr marL="857250" lvl="2" indent="0">
              <a:spcBef>
                <a:spcPts val="1200"/>
              </a:spcBef>
              <a:buNone/>
            </a:pPr>
            <a:r>
              <a:rPr lang="en-GB" sz="2200" dirty="0">
                <a:effectLst/>
                <a:ea typeface="Times New Roman" panose="02020603050405020304" pitchFamily="18" charset="0"/>
              </a:rPr>
              <a:t>“if the definition [of cause] above mentioned be admitted; </a:t>
            </a:r>
            <a:r>
              <a:rPr lang="en-GB" sz="2200" dirty="0">
                <a:solidFill>
                  <a:srgbClr val="FF9999"/>
                </a:solidFill>
                <a:effectLst/>
                <a:ea typeface="Times New Roman" panose="02020603050405020304" pitchFamily="18" charset="0"/>
              </a:rPr>
              <a:t>liberty, when opposed to necessity, not to constraint</a:t>
            </a:r>
            <a:r>
              <a:rPr lang="en-GB" sz="2200" dirty="0">
                <a:effectLst/>
                <a:ea typeface="Times New Roman" panose="02020603050405020304" pitchFamily="18" charset="0"/>
              </a:rPr>
              <a:t>, is the same thing with chance; which is universally allowed to have no existence”  (</a:t>
            </a:r>
            <a:r>
              <a:rPr lang="en-GB" sz="2200" i="1" dirty="0">
                <a:effectLst/>
                <a:ea typeface="Times New Roman" panose="02020603050405020304" pitchFamily="18" charset="0"/>
              </a:rPr>
              <a:t>EHU</a:t>
            </a:r>
            <a:r>
              <a:rPr lang="en-GB" sz="2200" dirty="0">
                <a:effectLst/>
                <a:ea typeface="Times New Roman" panose="02020603050405020304" pitchFamily="18" charset="0"/>
              </a:rPr>
              <a:t> 8.25)</a:t>
            </a:r>
          </a:p>
          <a:p>
            <a:pPr marL="857250" lvl="2" indent="0">
              <a:spcBef>
                <a:spcPts val="1200"/>
              </a:spcBef>
              <a:buNone/>
            </a:pPr>
            <a:endParaRPr lang="en-GB" sz="2200" dirty="0"/>
          </a:p>
        </p:txBody>
      </p:sp>
      <p:sp>
        <p:nvSpPr>
          <p:cNvPr id="4" name="Slide Number Placeholder 3">
            <a:extLst>
              <a:ext uri="{FF2B5EF4-FFF2-40B4-BE49-F238E27FC236}">
                <a16:creationId xmlns:a16="http://schemas.microsoft.com/office/drawing/2014/main" id="{846288D8-1A99-43E7-70EE-B65837608D73}"/>
              </a:ext>
            </a:extLst>
          </p:cNvPr>
          <p:cNvSpPr>
            <a:spLocks noGrp="1"/>
          </p:cNvSpPr>
          <p:nvPr>
            <p:ph type="sldNum" sz="quarter" idx="10"/>
          </p:nvPr>
        </p:nvSpPr>
        <p:spPr/>
        <p:txBody>
          <a:bodyPr/>
          <a:lstStyle/>
          <a:p>
            <a:pPr>
              <a:defRPr/>
            </a:pPr>
            <a:fld id="{7443F8EE-1080-4ADF-8A55-65AF78092C58}" type="slidenum">
              <a:rPr lang="en-US" smtClean="0"/>
              <a:pPr>
                <a:defRPr/>
              </a:pPr>
              <a:t>29</a:t>
            </a:fld>
            <a:endParaRPr lang="en-US"/>
          </a:p>
        </p:txBody>
      </p:sp>
    </p:spTree>
    <p:extLst>
      <p:ext uri="{BB962C8B-B14F-4D97-AF65-F5344CB8AC3E}">
        <p14:creationId xmlns:p14="http://schemas.microsoft.com/office/powerpoint/2010/main" val="1538919044"/>
      </p:ext>
    </p:extLst>
  </p:cSld>
  <p:clrMapOvr>
    <a:masterClrMapping/>
  </p:clrMapOvr>
  <p:transition spd="med">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D7535-6D54-79E2-54B9-E9DBBCA1B4A6}"/>
              </a:ext>
            </a:extLst>
          </p:cNvPr>
          <p:cNvSpPr>
            <a:spLocks noGrp="1"/>
          </p:cNvSpPr>
          <p:nvPr>
            <p:ph type="title"/>
          </p:nvPr>
        </p:nvSpPr>
        <p:spPr>
          <a:xfrm>
            <a:off x="457200" y="116632"/>
            <a:ext cx="8229600" cy="666911"/>
          </a:xfrm>
        </p:spPr>
        <p:txBody>
          <a:bodyPr/>
          <a:lstStyle/>
          <a:p>
            <a:r>
              <a:rPr lang="en-US"/>
              <a:t>Norman Kemp Smith on Hume</a:t>
            </a:r>
            <a:endParaRPr lang="en-GB"/>
          </a:p>
        </p:txBody>
      </p:sp>
      <p:sp>
        <p:nvSpPr>
          <p:cNvPr id="3" name="Content Placeholder 2">
            <a:extLst>
              <a:ext uri="{FF2B5EF4-FFF2-40B4-BE49-F238E27FC236}">
                <a16:creationId xmlns:a16="http://schemas.microsoft.com/office/drawing/2014/main" id="{8393FB90-F102-8CBE-BD1F-24EB60EEA4D5}"/>
              </a:ext>
            </a:extLst>
          </p:cNvPr>
          <p:cNvSpPr>
            <a:spLocks noGrp="1"/>
          </p:cNvSpPr>
          <p:nvPr>
            <p:ph idx="1"/>
          </p:nvPr>
        </p:nvSpPr>
        <p:spPr>
          <a:xfrm>
            <a:off x="673224" y="944724"/>
            <a:ext cx="8075240" cy="5688632"/>
          </a:xfrm>
        </p:spPr>
        <p:txBody>
          <a:bodyPr/>
          <a:lstStyle/>
          <a:p>
            <a:pPr>
              <a:spcBef>
                <a:spcPts val="1200"/>
              </a:spcBef>
            </a:pPr>
            <a:r>
              <a:rPr lang="en-GB" sz="2300">
                <a:effectLst/>
                <a:ea typeface="Times New Roman" panose="02020603050405020304" pitchFamily="18" charset="0"/>
              </a:rPr>
              <a:t>“the establishment of a purely naturalistic conception of human nature by </a:t>
            </a:r>
            <a:r>
              <a:rPr lang="en-GB" sz="2300">
                <a:solidFill>
                  <a:srgbClr val="FF9999"/>
                </a:solidFill>
                <a:effectLst/>
                <a:ea typeface="Times New Roman" panose="02020603050405020304" pitchFamily="18" charset="0"/>
              </a:rPr>
              <a:t>the thorough subordination of reason to feeling and instinct</a:t>
            </a:r>
            <a:r>
              <a:rPr lang="en-GB" sz="2300">
                <a:effectLst/>
                <a:ea typeface="Times New Roman" panose="02020603050405020304" pitchFamily="18" charset="0"/>
              </a:rPr>
              <a:t> is the determining factor in Hume’s philosophy” (1905, p. 150)</a:t>
            </a:r>
          </a:p>
          <a:p>
            <a:pPr>
              <a:spcBef>
                <a:spcPts val="1200"/>
              </a:spcBef>
            </a:pPr>
            <a:r>
              <a:rPr lang="en-US" sz="2300">
                <a:effectLst/>
                <a:ea typeface="Times New Roman" panose="02020603050405020304" pitchFamily="18" charset="0"/>
              </a:rPr>
              <a:t>“</a:t>
            </a:r>
            <a:r>
              <a:rPr lang="en-US" sz="2300">
                <a:solidFill>
                  <a:srgbClr val="FF9999"/>
                </a:solidFill>
                <a:effectLst/>
                <a:ea typeface="Times New Roman" panose="02020603050405020304" pitchFamily="18" charset="0"/>
              </a:rPr>
              <a:t>The assumption of the existence of body is a ‘natural belief’ </a:t>
            </a:r>
            <a:r>
              <a:rPr lang="en-US" sz="2300">
                <a:effectLst/>
                <a:ea typeface="Times New Roman" panose="02020603050405020304" pitchFamily="18" charset="0"/>
              </a:rPr>
              <a:t>due to the ultimate instincts or propensities that constitute our human nature.  …  </a:t>
            </a:r>
            <a:r>
              <a:rPr lang="en-US" sz="2300">
                <a:solidFill>
                  <a:srgbClr val="FF9999"/>
                </a:solidFill>
                <a:effectLst/>
                <a:ea typeface="Times New Roman" panose="02020603050405020304" pitchFamily="18" charset="0"/>
              </a:rPr>
              <a:t>Belief in causal action is equally natural and indispensable</a:t>
            </a:r>
            <a:r>
              <a:rPr lang="en-US" sz="2300">
                <a:effectLst/>
                <a:ea typeface="Times New Roman" panose="02020603050405020304" pitchFamily="18" charset="0"/>
              </a:rPr>
              <a:t>; …”  (1905, pp. 151-2)</a:t>
            </a:r>
          </a:p>
          <a:p>
            <a:pPr>
              <a:spcBef>
                <a:spcPts val="1200"/>
              </a:spcBef>
            </a:pPr>
            <a:r>
              <a:rPr lang="en-US" sz="2300">
                <a:effectLst/>
                <a:ea typeface="Times New Roman" panose="02020603050405020304" pitchFamily="18" charset="0"/>
              </a:rPr>
              <a:t>“Reason is not the guide to action, but, quite the reverse, our ultimate and unalterable tendencies to action are the test of practical truth and falsity.  Reason … is nothing distinct from our natural beliefs, and therefore cannot justify them.  His attitude in ethics – that ‘</a:t>
            </a:r>
            <a:r>
              <a:rPr lang="en-US" sz="2300">
                <a:solidFill>
                  <a:srgbClr val="FF9999"/>
                </a:solidFill>
                <a:effectLst/>
                <a:ea typeface="Times New Roman" panose="02020603050405020304" pitchFamily="18" charset="0"/>
              </a:rPr>
              <a:t>reason is, and ought only to be the slave of the passions</a:t>
            </a:r>
            <a:r>
              <a:rPr lang="en-US" sz="2300">
                <a:effectLst/>
                <a:ea typeface="Times New Roman" panose="02020603050405020304" pitchFamily="18" charset="0"/>
              </a:rPr>
              <a:t> …’ has its exact counterpart in his theory of knowledge.” (1905, p. 156).</a:t>
            </a:r>
            <a:endParaRPr lang="en-GB" sz="2300">
              <a:effectLst/>
              <a:ea typeface="Times New Roman" panose="02020603050405020304" pitchFamily="18" charset="0"/>
            </a:endParaRPr>
          </a:p>
          <a:p>
            <a:pPr>
              <a:spcBef>
                <a:spcPts val="1200"/>
              </a:spcBef>
            </a:pPr>
            <a:endParaRPr lang="en-GB" sz="2300"/>
          </a:p>
        </p:txBody>
      </p:sp>
      <p:sp>
        <p:nvSpPr>
          <p:cNvPr id="4" name="Slide Number Placeholder 3">
            <a:extLst>
              <a:ext uri="{FF2B5EF4-FFF2-40B4-BE49-F238E27FC236}">
                <a16:creationId xmlns:a16="http://schemas.microsoft.com/office/drawing/2014/main" id="{358A3781-B9A2-48B7-0D99-31D4D3F399CC}"/>
              </a:ext>
            </a:extLst>
          </p:cNvPr>
          <p:cNvSpPr>
            <a:spLocks noGrp="1"/>
          </p:cNvSpPr>
          <p:nvPr>
            <p:ph type="sldNum" sz="quarter" idx="10"/>
          </p:nvPr>
        </p:nvSpPr>
        <p:spPr/>
        <p:txBody>
          <a:bodyPr/>
          <a:lstStyle/>
          <a:p>
            <a:pPr>
              <a:defRPr/>
            </a:pPr>
            <a:fld id="{7443F8EE-1080-4ADF-8A55-65AF78092C58}" type="slidenum">
              <a:rPr lang="en-US" smtClean="0"/>
              <a:pPr>
                <a:defRPr/>
              </a:pPr>
              <a:t>3</a:t>
            </a:fld>
            <a:endParaRPr lang="en-US"/>
          </a:p>
        </p:txBody>
      </p:sp>
    </p:spTree>
    <p:extLst>
      <p:ext uri="{BB962C8B-B14F-4D97-AF65-F5344CB8AC3E}">
        <p14:creationId xmlns:p14="http://schemas.microsoft.com/office/powerpoint/2010/main" val="276135055"/>
      </p:ext>
    </p:extLst>
  </p:cSld>
  <p:clrMapOvr>
    <a:masterClrMapping/>
  </p:clrMapOvr>
  <p:transition spd="med">
    <p:cov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CC38C9-EE70-94AE-8F2A-B0198ACFD3ED}"/>
              </a:ext>
            </a:extLst>
          </p:cNvPr>
          <p:cNvSpPr>
            <a:spLocks noGrp="1"/>
          </p:cNvSpPr>
          <p:nvPr>
            <p:ph idx="1"/>
          </p:nvPr>
        </p:nvSpPr>
        <p:spPr>
          <a:xfrm>
            <a:off x="457200" y="296652"/>
            <a:ext cx="8363272" cy="6228692"/>
          </a:xfrm>
        </p:spPr>
        <p:txBody>
          <a:bodyPr/>
          <a:lstStyle/>
          <a:p>
            <a:pPr marL="400050" lvl="1" indent="0">
              <a:spcBef>
                <a:spcPts val="1200"/>
              </a:spcBef>
              <a:buNone/>
            </a:pPr>
            <a:r>
              <a:rPr lang="en-GB" sz="2400" dirty="0"/>
              <a:t>“</a:t>
            </a:r>
            <a:r>
              <a:rPr lang="en-GB" sz="2400" dirty="0">
                <a:effectLst/>
                <a:ea typeface="Times New Roman" panose="02020603050405020304" pitchFamily="18" charset="0"/>
              </a:rPr>
              <a:t>the idea of necessity [seems] to imply something of force, and </a:t>
            </a:r>
            <a:r>
              <a:rPr lang="en-GB" sz="2400" dirty="0">
                <a:solidFill>
                  <a:srgbClr val="FF9999"/>
                </a:solidFill>
                <a:effectLst/>
                <a:ea typeface="Times New Roman" panose="02020603050405020304" pitchFamily="18" charset="0"/>
              </a:rPr>
              <a:t>violence</a:t>
            </a:r>
            <a:r>
              <a:rPr lang="en-GB" sz="2400" dirty="0">
                <a:effectLst/>
                <a:ea typeface="Times New Roman" panose="02020603050405020304" pitchFamily="18" charset="0"/>
              </a:rPr>
              <a:t>, and </a:t>
            </a:r>
            <a:r>
              <a:rPr lang="en-GB" sz="2400" dirty="0">
                <a:solidFill>
                  <a:srgbClr val="FF9999"/>
                </a:solidFill>
                <a:effectLst/>
                <a:ea typeface="Times New Roman" panose="02020603050405020304" pitchFamily="18" charset="0"/>
              </a:rPr>
              <a:t>constraint</a:t>
            </a:r>
            <a:r>
              <a:rPr lang="en-GB" sz="2400" dirty="0">
                <a:effectLst/>
                <a:ea typeface="Times New Roman" panose="02020603050405020304" pitchFamily="18" charset="0"/>
              </a:rPr>
              <a:t>, of which we are not sensible …  </a:t>
            </a:r>
            <a:r>
              <a:rPr lang="en-GB" sz="2400" b="0" i="0" dirty="0">
                <a:effectLst/>
              </a:rPr>
              <a:t>the liberty of </a:t>
            </a:r>
            <a:r>
              <a:rPr lang="en-GB" sz="2400" b="0" i="1" dirty="0">
                <a:effectLst/>
              </a:rPr>
              <a:t>spontaneity</a:t>
            </a:r>
            <a:r>
              <a:rPr lang="en-GB" sz="2400" b="0" i="0" dirty="0">
                <a:effectLst/>
              </a:rPr>
              <a:t>, as it is </a:t>
            </a:r>
            <a:r>
              <a:rPr lang="en-GB" sz="2400" b="0" i="0" dirty="0" err="1">
                <a:effectLst/>
              </a:rPr>
              <a:t>call’d</a:t>
            </a:r>
            <a:r>
              <a:rPr lang="en-GB" sz="2400" b="0" i="0" dirty="0">
                <a:effectLst/>
              </a:rPr>
              <a:t> in the schools, … [is] that which is </a:t>
            </a:r>
            <a:r>
              <a:rPr lang="en-GB" sz="2400" b="0" i="0" dirty="0" err="1">
                <a:effectLst/>
              </a:rPr>
              <a:t>oppos’d</a:t>
            </a:r>
            <a:r>
              <a:rPr lang="en-GB" sz="2400" b="0" i="0" dirty="0">
                <a:effectLst/>
              </a:rPr>
              <a:t> to </a:t>
            </a:r>
            <a:r>
              <a:rPr lang="en-GB" sz="2400" b="0" i="0" dirty="0">
                <a:solidFill>
                  <a:srgbClr val="FF9999"/>
                </a:solidFill>
                <a:effectLst/>
              </a:rPr>
              <a:t>violence </a:t>
            </a:r>
            <a:r>
              <a:rPr lang="en-GB" sz="2400" b="0" i="0" dirty="0">
                <a:effectLst/>
              </a:rPr>
              <a:t>[rather than] negation of necessity …</a:t>
            </a:r>
            <a:r>
              <a:rPr lang="en-GB" sz="2400" dirty="0">
                <a:effectLst/>
                <a:ea typeface="Times New Roman" panose="02020603050405020304" pitchFamily="18" charset="0"/>
              </a:rPr>
              <a:t>”  (</a:t>
            </a:r>
            <a:r>
              <a:rPr lang="en-GB" sz="2400" i="1" dirty="0">
                <a:effectLst/>
                <a:ea typeface="Times New Roman" panose="02020603050405020304" pitchFamily="18" charset="0"/>
              </a:rPr>
              <a:t>T</a:t>
            </a:r>
            <a:r>
              <a:rPr lang="en-GB" sz="2400" dirty="0">
                <a:effectLst/>
                <a:ea typeface="Times New Roman" panose="02020603050405020304" pitchFamily="18" charset="0"/>
              </a:rPr>
              <a:t> 2.3.2.1)</a:t>
            </a:r>
          </a:p>
          <a:p>
            <a:pPr marL="400050" lvl="1" indent="0">
              <a:spcBef>
                <a:spcPts val="1200"/>
              </a:spcBef>
              <a:buNone/>
            </a:pPr>
            <a:r>
              <a:rPr lang="en-GB" sz="2400" dirty="0">
                <a:effectLst/>
                <a:ea typeface="Times New Roman" panose="02020603050405020304" pitchFamily="18" charset="0"/>
              </a:rPr>
              <a:t>“as actions are objects of our moral sentiment, so far only as they are indications of the internal character, passions, and affections; it is impossible that they can give rise either to praise or blame, </a:t>
            </a:r>
            <a:r>
              <a:rPr lang="en-GB" sz="2400" dirty="0">
                <a:solidFill>
                  <a:srgbClr val="FF9999"/>
                </a:solidFill>
                <a:effectLst/>
                <a:ea typeface="Times New Roman" panose="02020603050405020304" pitchFamily="18" charset="0"/>
              </a:rPr>
              <a:t>where they proceed not from these principles, but are derived altogether from external violence</a:t>
            </a:r>
            <a:r>
              <a:rPr lang="en-GB" sz="2400" dirty="0">
                <a:effectLst/>
                <a:ea typeface="Times New Roman" panose="02020603050405020304" pitchFamily="18" charset="0"/>
              </a:rPr>
              <a:t>.”  (</a:t>
            </a:r>
            <a:r>
              <a:rPr lang="en-GB" sz="2400" i="1" dirty="0">
                <a:effectLst/>
                <a:ea typeface="Times New Roman" panose="02020603050405020304" pitchFamily="18" charset="0"/>
              </a:rPr>
              <a:t>EHU</a:t>
            </a:r>
            <a:r>
              <a:rPr lang="en-GB" sz="2400" dirty="0">
                <a:effectLst/>
                <a:ea typeface="Times New Roman" panose="02020603050405020304" pitchFamily="18" charset="0"/>
              </a:rPr>
              <a:t> 8.31)</a:t>
            </a:r>
          </a:p>
          <a:p>
            <a:pPr>
              <a:spcBef>
                <a:spcPts val="1800"/>
              </a:spcBef>
            </a:pPr>
            <a:r>
              <a:rPr lang="en-GB" sz="2800" dirty="0">
                <a:effectLst/>
              </a:rPr>
              <a:t>I agree with Russell that Hume’s position is very different from Ayer’s, but </a:t>
            </a:r>
            <a:r>
              <a:rPr lang="en-GB" sz="2800" i="1" dirty="0">
                <a:effectLst/>
              </a:rPr>
              <a:t>not</a:t>
            </a:r>
            <a:r>
              <a:rPr lang="en-GB" sz="2800" dirty="0">
                <a:effectLst/>
              </a:rPr>
              <a:t> that he is severing the link between freedom and responsibility, in order to replace it with a sentimentalist account.</a:t>
            </a:r>
            <a:endParaRPr lang="en-GB" sz="2800" dirty="0"/>
          </a:p>
        </p:txBody>
      </p:sp>
      <p:sp>
        <p:nvSpPr>
          <p:cNvPr id="4" name="Slide Number Placeholder 3">
            <a:extLst>
              <a:ext uri="{FF2B5EF4-FFF2-40B4-BE49-F238E27FC236}">
                <a16:creationId xmlns:a16="http://schemas.microsoft.com/office/drawing/2014/main" id="{10F79CF7-5BB1-18D0-5025-4C8C4F6D2421}"/>
              </a:ext>
            </a:extLst>
          </p:cNvPr>
          <p:cNvSpPr>
            <a:spLocks noGrp="1"/>
          </p:cNvSpPr>
          <p:nvPr>
            <p:ph type="sldNum" sz="quarter" idx="10"/>
          </p:nvPr>
        </p:nvSpPr>
        <p:spPr/>
        <p:txBody>
          <a:bodyPr/>
          <a:lstStyle/>
          <a:p>
            <a:pPr>
              <a:defRPr/>
            </a:pPr>
            <a:fld id="{7443F8EE-1080-4ADF-8A55-65AF78092C58}" type="slidenum">
              <a:rPr lang="en-US" smtClean="0"/>
              <a:pPr>
                <a:defRPr/>
              </a:pPr>
              <a:t>30</a:t>
            </a:fld>
            <a:endParaRPr lang="en-US"/>
          </a:p>
        </p:txBody>
      </p:sp>
    </p:spTree>
    <p:extLst>
      <p:ext uri="{BB962C8B-B14F-4D97-AF65-F5344CB8AC3E}">
        <p14:creationId xmlns:p14="http://schemas.microsoft.com/office/powerpoint/2010/main" val="3785814312"/>
      </p:ext>
    </p:extLst>
  </p:cSld>
  <p:clrMapOvr>
    <a:masterClrMapping/>
  </p:clrMapOvr>
  <p:transition spd="med">
    <p:cov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4868" y="404664"/>
            <a:ext cx="8193596" cy="6012668"/>
          </a:xfrm>
        </p:spPr>
        <p:txBody>
          <a:bodyPr/>
          <a:lstStyle/>
          <a:p>
            <a:r>
              <a:rPr lang="en-GB" sz="2700" dirty="0">
                <a:effectLst/>
              </a:rPr>
              <a:t>When Hume speaks of “violence” in these last-quoted passages, he seems to mean </a:t>
            </a:r>
            <a:r>
              <a:rPr lang="en-GB" sz="2700" i="1" dirty="0">
                <a:solidFill>
                  <a:srgbClr val="FF9999"/>
                </a:solidFill>
                <a:effectLst/>
              </a:rPr>
              <a:t>physical force acting on one’s body</a:t>
            </a:r>
            <a:r>
              <a:rPr lang="en-GB" sz="2700" dirty="0">
                <a:effectLst/>
              </a:rPr>
              <a:t> to produce an involuntary movement (e.g. “he violently pushed my hand onto the lever”), rather than something </a:t>
            </a:r>
            <a:r>
              <a:rPr lang="en-GB" sz="2700" i="1" dirty="0">
                <a:solidFill>
                  <a:srgbClr val="FF9999"/>
                </a:solidFill>
                <a:effectLst/>
              </a:rPr>
              <a:t>threatened to generate a motive</a:t>
            </a:r>
            <a:r>
              <a:rPr lang="en-GB" sz="2700" dirty="0">
                <a:effectLst/>
              </a:rPr>
              <a:t> (e.g. “I had to push the lever, for fear of violence”).</a:t>
            </a:r>
          </a:p>
          <a:p>
            <a:pPr>
              <a:spcBef>
                <a:spcPts val="1800"/>
              </a:spcBef>
            </a:pPr>
            <a:r>
              <a:rPr lang="en-GB" sz="2700" dirty="0">
                <a:effectLst/>
              </a:rPr>
              <a:t>Likewise when Hume talks of “constraint”, he seems to mean a </a:t>
            </a:r>
            <a:r>
              <a:rPr lang="en-GB" sz="2700" i="1" dirty="0">
                <a:solidFill>
                  <a:srgbClr val="FF9999"/>
                </a:solidFill>
                <a:effectLst/>
              </a:rPr>
              <a:t>physical constraint such as a straitjacket, chains, or prison walls</a:t>
            </a:r>
            <a:r>
              <a:rPr lang="en-GB" sz="2700" dirty="0">
                <a:effectLst/>
              </a:rPr>
              <a:t>, which prohibits any voluntary movement, rather than a threat or a </a:t>
            </a:r>
            <a:r>
              <a:rPr lang="en-GB" sz="2700" i="1" dirty="0">
                <a:solidFill>
                  <a:srgbClr val="FF9999"/>
                </a:solidFill>
                <a:effectLst/>
              </a:rPr>
              <a:t>non-physical limitation on one’s behaviour</a:t>
            </a:r>
            <a:br>
              <a:rPr lang="en-GB" sz="2700" i="1" dirty="0">
                <a:solidFill>
                  <a:srgbClr val="FF9999"/>
                </a:solidFill>
                <a:effectLst/>
              </a:rPr>
            </a:br>
            <a:r>
              <a:rPr lang="en-GB" sz="2700" dirty="0">
                <a:effectLst/>
              </a:rPr>
              <a:t>(e.g. “I was constrained by the need for secrecy, and the fear of reprisal”).</a:t>
            </a:r>
            <a:endParaRPr lang="en-GB" sz="2700" dirty="0"/>
          </a:p>
        </p:txBody>
      </p:sp>
      <p:sp>
        <p:nvSpPr>
          <p:cNvPr id="4" name="Slide Number Placeholder 3"/>
          <p:cNvSpPr>
            <a:spLocks noGrp="1"/>
          </p:cNvSpPr>
          <p:nvPr>
            <p:ph type="sldNum" sz="quarter" idx="10"/>
          </p:nvPr>
        </p:nvSpPr>
        <p:spPr/>
        <p:txBody>
          <a:bodyPr/>
          <a:lstStyle/>
          <a:p>
            <a:pPr>
              <a:defRPr/>
            </a:pPr>
            <a:fld id="{7443F8EE-1080-4ADF-8A55-65AF78092C58}" type="slidenum">
              <a:rPr lang="en-US" smtClean="0"/>
              <a:pPr>
                <a:defRPr/>
              </a:pPr>
              <a:t>31</a:t>
            </a:fld>
            <a:endParaRPr lang="en-US"/>
          </a:p>
        </p:txBody>
      </p:sp>
    </p:spTree>
    <p:extLst>
      <p:ext uri="{BB962C8B-B14F-4D97-AF65-F5344CB8AC3E}">
        <p14:creationId xmlns:p14="http://schemas.microsoft.com/office/powerpoint/2010/main" val="3662452060"/>
      </p:ext>
    </p:extLst>
  </p:cSld>
  <p:clrMapOvr>
    <a:masterClrMapping/>
  </p:clrMapOvr>
  <p:transition spd="med">
    <p:cove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B2D40C-69E9-4DE9-1292-D02BC4C2BC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A6795A-79B3-29B8-E36E-5928D23613C0}"/>
              </a:ext>
            </a:extLst>
          </p:cNvPr>
          <p:cNvSpPr>
            <a:spLocks noGrp="1"/>
          </p:cNvSpPr>
          <p:nvPr>
            <p:ph type="title"/>
          </p:nvPr>
        </p:nvSpPr>
        <p:spPr>
          <a:xfrm>
            <a:off x="179512" y="116632"/>
            <a:ext cx="8748972" cy="774923"/>
          </a:xfrm>
        </p:spPr>
        <p:txBody>
          <a:bodyPr/>
          <a:lstStyle/>
          <a:p>
            <a:r>
              <a:rPr lang="en-GB" sz="3800" dirty="0"/>
              <a:t>Hypothetical Liberty and Responsibility</a:t>
            </a:r>
          </a:p>
        </p:txBody>
      </p:sp>
      <p:sp>
        <p:nvSpPr>
          <p:cNvPr id="3" name="Content Placeholder 2">
            <a:extLst>
              <a:ext uri="{FF2B5EF4-FFF2-40B4-BE49-F238E27FC236}">
                <a16:creationId xmlns:a16="http://schemas.microsoft.com/office/drawing/2014/main" id="{38B08DBC-490E-07EB-2C6E-73C62B365A88}"/>
              </a:ext>
            </a:extLst>
          </p:cNvPr>
          <p:cNvSpPr>
            <a:spLocks noGrp="1"/>
          </p:cNvSpPr>
          <p:nvPr>
            <p:ph idx="1"/>
          </p:nvPr>
        </p:nvSpPr>
        <p:spPr>
          <a:xfrm>
            <a:off x="431540" y="1160748"/>
            <a:ext cx="8352928" cy="5436604"/>
          </a:xfrm>
        </p:spPr>
        <p:txBody>
          <a:bodyPr/>
          <a:lstStyle/>
          <a:p>
            <a:r>
              <a:rPr lang="en-GB" sz="2700" dirty="0"/>
              <a:t>Hume’s description of hypothetical liberty …</a:t>
            </a:r>
            <a:endParaRPr lang="en-GB" sz="2700" i="1" dirty="0"/>
          </a:p>
          <a:p>
            <a:pPr marL="457200" lvl="1" indent="0">
              <a:spcBef>
                <a:spcPts val="1800"/>
              </a:spcBef>
              <a:buNone/>
            </a:pPr>
            <a:r>
              <a:rPr lang="en-GB" sz="2400" dirty="0">
                <a:effectLst/>
                <a:ea typeface="Times New Roman" panose="02020603050405020304" pitchFamily="18" charset="0"/>
              </a:rPr>
              <a:t>“</a:t>
            </a:r>
            <a:r>
              <a:rPr lang="en-GB" sz="2400" i="1" dirty="0">
                <a:effectLst/>
                <a:ea typeface="Times New Roman" panose="02020603050405020304" pitchFamily="18" charset="0"/>
              </a:rPr>
              <a:t>a power of acting or not acting, according to the deter-</a:t>
            </a:r>
            <a:r>
              <a:rPr lang="en-GB" sz="2400" i="1" dirty="0" err="1">
                <a:effectLst/>
                <a:ea typeface="Times New Roman" panose="02020603050405020304" pitchFamily="18" charset="0"/>
              </a:rPr>
              <a:t>minations</a:t>
            </a:r>
            <a:r>
              <a:rPr lang="en-GB" sz="2400" i="1" dirty="0">
                <a:effectLst/>
                <a:ea typeface="Times New Roman" panose="02020603050405020304" pitchFamily="18" charset="0"/>
              </a:rPr>
              <a:t> of the will</a:t>
            </a:r>
            <a:r>
              <a:rPr lang="en-GB" sz="2400" dirty="0">
                <a:effectLst/>
                <a:ea typeface="Times New Roman" panose="02020603050405020304" pitchFamily="18" charset="0"/>
              </a:rPr>
              <a:t>; that is, if we </a:t>
            </a:r>
            <a:r>
              <a:rPr lang="en-GB" sz="2400" dirty="0" err="1">
                <a:effectLst/>
                <a:ea typeface="Times New Roman" panose="02020603050405020304" pitchFamily="18" charset="0"/>
              </a:rPr>
              <a:t>chuse</a:t>
            </a:r>
            <a:r>
              <a:rPr lang="en-GB" sz="2400" dirty="0">
                <a:effectLst/>
                <a:ea typeface="Times New Roman" panose="02020603050405020304" pitchFamily="18" charset="0"/>
              </a:rPr>
              <a:t> to remain at rest, we may; if we </a:t>
            </a:r>
            <a:r>
              <a:rPr lang="en-GB" sz="2400" dirty="0" err="1">
                <a:effectLst/>
                <a:ea typeface="Times New Roman" panose="02020603050405020304" pitchFamily="18" charset="0"/>
              </a:rPr>
              <a:t>chuse</a:t>
            </a:r>
            <a:r>
              <a:rPr lang="en-GB" sz="2400" dirty="0">
                <a:effectLst/>
                <a:ea typeface="Times New Roman" panose="02020603050405020304" pitchFamily="18" charset="0"/>
              </a:rPr>
              <a:t> to move, we also may” (</a:t>
            </a:r>
            <a:r>
              <a:rPr lang="en-GB" sz="2400" i="1" dirty="0">
                <a:effectLst/>
                <a:ea typeface="Times New Roman" panose="02020603050405020304" pitchFamily="18" charset="0"/>
              </a:rPr>
              <a:t>EHU</a:t>
            </a:r>
            <a:r>
              <a:rPr lang="en-GB" sz="2400" dirty="0">
                <a:effectLst/>
                <a:ea typeface="Times New Roman" panose="02020603050405020304" pitchFamily="18" charset="0"/>
              </a:rPr>
              <a:t> 8.23)</a:t>
            </a:r>
            <a:endParaRPr lang="en-GB" sz="2400" dirty="0"/>
          </a:p>
          <a:p>
            <a:pPr>
              <a:spcBef>
                <a:spcPts val="1800"/>
              </a:spcBef>
              <a:buFont typeface="Arial" panose="020B0604020202020204" pitchFamily="34" charset="0"/>
              <a:buChar char=" "/>
            </a:pPr>
            <a:r>
              <a:rPr lang="en-GB" sz="2700" dirty="0"/>
              <a:t>… with “power” interpreted in broadly </a:t>
            </a:r>
            <a:r>
              <a:rPr lang="en-GB" sz="2700" i="1" dirty="0">
                <a:solidFill>
                  <a:srgbClr val="FF9999"/>
                </a:solidFill>
              </a:rPr>
              <a:t>physical</a:t>
            </a:r>
            <a:r>
              <a:rPr lang="en-GB" sz="2700" dirty="0"/>
              <a:t> terms, suggests an account of responsibility:</a:t>
            </a:r>
          </a:p>
          <a:p>
            <a:pPr marL="457200" lvl="1" indent="0">
              <a:spcBef>
                <a:spcPts val="1800"/>
              </a:spcBef>
              <a:buNone/>
            </a:pPr>
            <a:r>
              <a:rPr lang="en-GB" sz="2400" dirty="0"/>
              <a:t>I am responsible for action </a:t>
            </a:r>
            <a:r>
              <a:rPr lang="en-GB" sz="2400" i="1" dirty="0"/>
              <a:t>A</a:t>
            </a:r>
            <a:r>
              <a:rPr lang="en-GB" sz="2400" dirty="0"/>
              <a:t> if my situation is such that, whether I choose to do </a:t>
            </a:r>
            <a:r>
              <a:rPr lang="en-GB" sz="2400" i="1" dirty="0"/>
              <a:t>A</a:t>
            </a:r>
            <a:r>
              <a:rPr lang="en-GB" sz="2400" dirty="0"/>
              <a:t> or to refrain from </a:t>
            </a:r>
            <a:r>
              <a:rPr lang="en-GB" sz="2400" i="1" dirty="0"/>
              <a:t>A</a:t>
            </a:r>
            <a:r>
              <a:rPr lang="en-GB" sz="2400" dirty="0"/>
              <a:t>, I shall be able to carry through that choice.</a:t>
            </a:r>
          </a:p>
          <a:p>
            <a:pPr>
              <a:spcBef>
                <a:spcPts val="2400"/>
              </a:spcBef>
            </a:pPr>
            <a:r>
              <a:rPr lang="en-GB" sz="2800" dirty="0"/>
              <a:t>Note that this says nothing about the causation of my volition – so it is entirely compatibilist.</a:t>
            </a:r>
          </a:p>
        </p:txBody>
      </p:sp>
      <p:sp>
        <p:nvSpPr>
          <p:cNvPr id="4" name="Slide Number Placeholder 3">
            <a:extLst>
              <a:ext uri="{FF2B5EF4-FFF2-40B4-BE49-F238E27FC236}">
                <a16:creationId xmlns:a16="http://schemas.microsoft.com/office/drawing/2014/main" id="{0795750F-7CD1-0EF9-1FFB-AD0EC32C4D57}"/>
              </a:ext>
            </a:extLst>
          </p:cNvPr>
          <p:cNvSpPr>
            <a:spLocks noGrp="1"/>
          </p:cNvSpPr>
          <p:nvPr>
            <p:ph type="sldNum" sz="quarter" idx="10"/>
          </p:nvPr>
        </p:nvSpPr>
        <p:spPr/>
        <p:txBody>
          <a:bodyPr/>
          <a:lstStyle/>
          <a:p>
            <a:pPr>
              <a:defRPr/>
            </a:pPr>
            <a:fld id="{7443F8EE-1080-4ADF-8A55-65AF78092C58}" type="slidenum">
              <a:rPr lang="en-US" smtClean="0"/>
              <a:pPr>
                <a:defRPr/>
              </a:pPr>
              <a:t>32</a:t>
            </a:fld>
            <a:endParaRPr lang="en-US" dirty="0"/>
          </a:p>
        </p:txBody>
      </p:sp>
    </p:spTree>
    <p:extLst>
      <p:ext uri="{BB962C8B-B14F-4D97-AF65-F5344CB8AC3E}">
        <p14:creationId xmlns:p14="http://schemas.microsoft.com/office/powerpoint/2010/main" val="4103510265"/>
      </p:ext>
    </p:extLst>
  </p:cSld>
  <p:clrMapOvr>
    <a:masterClrMapping/>
  </p:clrMapOvr>
  <p:transition spd="med">
    <p:cove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6543B-597D-EE63-384E-A053BB9F1D6F}"/>
              </a:ext>
            </a:extLst>
          </p:cNvPr>
          <p:cNvSpPr>
            <a:spLocks noGrp="1"/>
          </p:cNvSpPr>
          <p:nvPr>
            <p:ph type="title"/>
          </p:nvPr>
        </p:nvSpPr>
        <p:spPr>
          <a:xfrm>
            <a:off x="179512" y="188641"/>
            <a:ext cx="8748972" cy="576064"/>
          </a:xfrm>
        </p:spPr>
        <p:txBody>
          <a:bodyPr/>
          <a:lstStyle/>
          <a:p>
            <a:r>
              <a:rPr lang="en-US" sz="4000" dirty="0"/>
              <a:t>R</a:t>
            </a:r>
            <a:r>
              <a:rPr lang="en-GB" sz="4000" dirty="0" err="1"/>
              <a:t>esponsibility</a:t>
            </a:r>
            <a:r>
              <a:rPr lang="en-GB" sz="4000" dirty="0"/>
              <a:t> Need Not Imply Blame</a:t>
            </a:r>
          </a:p>
        </p:txBody>
      </p:sp>
      <p:sp>
        <p:nvSpPr>
          <p:cNvPr id="3" name="Content Placeholder 2">
            <a:extLst>
              <a:ext uri="{FF2B5EF4-FFF2-40B4-BE49-F238E27FC236}">
                <a16:creationId xmlns:a16="http://schemas.microsoft.com/office/drawing/2014/main" id="{CB33B430-96EE-A010-47DE-6CCB02713926}"/>
              </a:ext>
            </a:extLst>
          </p:cNvPr>
          <p:cNvSpPr>
            <a:spLocks noGrp="1"/>
          </p:cNvSpPr>
          <p:nvPr>
            <p:ph idx="1"/>
          </p:nvPr>
        </p:nvSpPr>
        <p:spPr>
          <a:xfrm>
            <a:off x="251520" y="1196752"/>
            <a:ext cx="8676964" cy="5328592"/>
          </a:xfrm>
        </p:spPr>
        <p:txBody>
          <a:bodyPr/>
          <a:lstStyle/>
          <a:p>
            <a:r>
              <a:rPr lang="en-GB" sz="2800" dirty="0"/>
              <a:t>Consider the case where a </a:t>
            </a:r>
            <a:r>
              <a:rPr lang="en-GB" sz="2800" dirty="0" err="1"/>
              <a:t>a</a:t>
            </a:r>
            <a:r>
              <a:rPr lang="en-GB" sz="2800" dirty="0"/>
              <a:t> gangster threatens me with a gun and orders me to apply my thumb to open my employer’s digital cash register …</a:t>
            </a:r>
          </a:p>
          <a:p>
            <a:pPr marL="457200" lvl="1" indent="0">
              <a:spcBef>
                <a:spcPts val="1800"/>
              </a:spcBef>
              <a:buNone/>
            </a:pPr>
            <a:r>
              <a:rPr lang="en-GB" sz="2600" u="sng" dirty="0"/>
              <a:t>Ayer’s view</a:t>
            </a:r>
            <a:r>
              <a:rPr lang="en-GB" sz="2600" dirty="0"/>
              <a:t>:</a:t>
            </a:r>
            <a:br>
              <a:rPr lang="en-GB" sz="2600" dirty="0"/>
            </a:br>
            <a:r>
              <a:rPr lang="en-GB" sz="2400" dirty="0"/>
              <a:t>I am </a:t>
            </a:r>
            <a:r>
              <a:rPr lang="en-GB" sz="2400" i="1" u="sng" dirty="0"/>
              <a:t>not blameworthy</a:t>
            </a:r>
            <a:r>
              <a:rPr lang="en-GB" sz="2400" dirty="0"/>
              <a:t> for complying with the gangster’s order, because </a:t>
            </a:r>
            <a:r>
              <a:rPr lang="en-GB" sz="2400" dirty="0">
                <a:solidFill>
                  <a:srgbClr val="FF9999"/>
                </a:solidFill>
              </a:rPr>
              <a:t>I am acting under constraint</a:t>
            </a:r>
            <a:r>
              <a:rPr lang="en-GB" sz="2400" dirty="0"/>
              <a:t>, which removes moral freedom and thus moral responsibility.</a:t>
            </a:r>
            <a:endParaRPr lang="en-GB" sz="2400" u="sng" dirty="0"/>
          </a:p>
          <a:p>
            <a:pPr marL="457200" lvl="1" indent="0">
              <a:spcBef>
                <a:spcPts val="1800"/>
              </a:spcBef>
              <a:buNone/>
            </a:pPr>
            <a:r>
              <a:rPr lang="en-GB" sz="2600" u="sng" dirty="0" err="1"/>
              <a:t>Humean</a:t>
            </a:r>
            <a:r>
              <a:rPr lang="en-GB" sz="2600" u="sng" dirty="0"/>
              <a:t> view</a:t>
            </a:r>
            <a:r>
              <a:rPr lang="en-GB" sz="2600" dirty="0"/>
              <a:t>:</a:t>
            </a:r>
            <a:br>
              <a:rPr lang="en-GB" sz="2600" dirty="0"/>
            </a:br>
            <a:r>
              <a:rPr lang="en-GB" sz="2400" dirty="0"/>
              <a:t>I am </a:t>
            </a:r>
            <a:r>
              <a:rPr lang="en-GB" sz="2400" i="1" u="sng" dirty="0"/>
              <a:t>morally responsible</a:t>
            </a:r>
            <a:r>
              <a:rPr lang="en-GB" sz="2400" dirty="0"/>
              <a:t> for complying with the gangster’s order, because </a:t>
            </a:r>
            <a:r>
              <a:rPr lang="en-GB" sz="2400" dirty="0">
                <a:solidFill>
                  <a:srgbClr val="FF9999"/>
                </a:solidFill>
              </a:rPr>
              <a:t>I am acting according to the determination of my will</a:t>
            </a:r>
            <a:r>
              <a:rPr lang="en-GB" sz="2400" dirty="0"/>
              <a:t>.  But I need not be </a:t>
            </a:r>
            <a:r>
              <a:rPr lang="en-GB" sz="2400" i="1" u="sng" dirty="0"/>
              <a:t>blameworthy</a:t>
            </a:r>
            <a:r>
              <a:rPr lang="en-GB" sz="2400" dirty="0"/>
              <a:t>, because in the circumstances, </a:t>
            </a:r>
            <a:r>
              <a:rPr lang="en-GB" sz="2400" i="1" dirty="0"/>
              <a:t>that action was (arguably) not wrong</a:t>
            </a:r>
            <a:r>
              <a:rPr lang="en-GB" sz="2400" dirty="0"/>
              <a:t>.</a:t>
            </a:r>
            <a:endParaRPr lang="en-GB" sz="2400" u="sng" dirty="0"/>
          </a:p>
        </p:txBody>
      </p:sp>
      <p:sp>
        <p:nvSpPr>
          <p:cNvPr id="4" name="Slide Number Placeholder 3">
            <a:extLst>
              <a:ext uri="{FF2B5EF4-FFF2-40B4-BE49-F238E27FC236}">
                <a16:creationId xmlns:a16="http://schemas.microsoft.com/office/drawing/2014/main" id="{F5009D82-231A-B16C-8E66-D4862984350C}"/>
              </a:ext>
            </a:extLst>
          </p:cNvPr>
          <p:cNvSpPr>
            <a:spLocks noGrp="1"/>
          </p:cNvSpPr>
          <p:nvPr>
            <p:ph type="sldNum" sz="quarter" idx="10"/>
          </p:nvPr>
        </p:nvSpPr>
        <p:spPr/>
        <p:txBody>
          <a:bodyPr/>
          <a:lstStyle/>
          <a:p>
            <a:pPr>
              <a:defRPr/>
            </a:pPr>
            <a:fld id="{7443F8EE-1080-4ADF-8A55-65AF78092C58}" type="slidenum">
              <a:rPr lang="en-US" smtClean="0"/>
              <a:pPr>
                <a:defRPr/>
              </a:pPr>
              <a:t>33</a:t>
            </a:fld>
            <a:endParaRPr lang="en-US" dirty="0"/>
          </a:p>
        </p:txBody>
      </p:sp>
    </p:spTree>
    <p:extLst>
      <p:ext uri="{BB962C8B-B14F-4D97-AF65-F5344CB8AC3E}">
        <p14:creationId xmlns:p14="http://schemas.microsoft.com/office/powerpoint/2010/main" val="3755505718"/>
      </p:ext>
    </p:extLst>
  </p:cSld>
  <p:clrMapOvr>
    <a:masterClrMapping/>
  </p:clrMapOvr>
  <p:transition spd="med">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8A01EE-736F-B338-20F9-0A9D9E78CB5C}"/>
              </a:ext>
            </a:extLst>
          </p:cNvPr>
          <p:cNvSpPr>
            <a:spLocks noGrp="1"/>
          </p:cNvSpPr>
          <p:nvPr>
            <p:ph idx="1"/>
          </p:nvPr>
        </p:nvSpPr>
        <p:spPr>
          <a:xfrm>
            <a:off x="359532" y="152636"/>
            <a:ext cx="8568952" cy="6480720"/>
          </a:xfrm>
        </p:spPr>
        <p:txBody>
          <a:bodyPr/>
          <a:lstStyle/>
          <a:p>
            <a:r>
              <a:rPr lang="en-GB" sz="2700" dirty="0"/>
              <a:t>So on a </a:t>
            </a:r>
            <a:r>
              <a:rPr lang="en-GB" sz="2700" dirty="0" err="1"/>
              <a:t>Humean</a:t>
            </a:r>
            <a:r>
              <a:rPr lang="en-GB" sz="2700" dirty="0"/>
              <a:t> theory, Moral </a:t>
            </a:r>
            <a:r>
              <a:rPr lang="en-GB" sz="2700" i="1" dirty="0"/>
              <a:t>responsibility</a:t>
            </a:r>
            <a:r>
              <a:rPr lang="en-GB" sz="2700" dirty="0"/>
              <a:t> – which depends on “hypothetical liberty” (what Russell considers a </a:t>
            </a:r>
            <a:r>
              <a:rPr lang="en-GB" sz="2700" i="1" u="sng" dirty="0"/>
              <a:t>metaphysical</a:t>
            </a:r>
            <a:r>
              <a:rPr lang="en-GB" sz="2700" dirty="0"/>
              <a:t> account) – need not imply moral </a:t>
            </a:r>
            <a:r>
              <a:rPr lang="en-GB" sz="2700" i="1" dirty="0"/>
              <a:t>virtue</a:t>
            </a:r>
            <a:r>
              <a:rPr lang="en-GB" sz="2700" dirty="0"/>
              <a:t> or moral </a:t>
            </a:r>
            <a:r>
              <a:rPr lang="en-GB" sz="2700" i="1" dirty="0"/>
              <a:t>vice – </a:t>
            </a:r>
            <a:r>
              <a:rPr lang="en-GB" sz="2700" dirty="0"/>
              <a:t>which is judged on the basis of moral </a:t>
            </a:r>
            <a:r>
              <a:rPr lang="en-GB" sz="2700" i="1" u="sng" dirty="0"/>
              <a:t>sentiments</a:t>
            </a:r>
            <a:r>
              <a:rPr lang="en-GB" sz="2700" dirty="0"/>
              <a:t>.  Suppose we have an action which exhibits some quality of mind …</a:t>
            </a:r>
            <a:br>
              <a:rPr lang="en-GB" sz="2700" dirty="0"/>
            </a:br>
            <a:br>
              <a:rPr lang="en-GB" sz="1300" dirty="0"/>
            </a:br>
            <a:r>
              <a:rPr lang="en-GB" sz="2700" dirty="0"/>
              <a:t>	</a:t>
            </a:r>
            <a:r>
              <a:rPr lang="en-GB" sz="2700" i="1" dirty="0"/>
              <a:t>kindness	</a:t>
            </a:r>
            <a:r>
              <a:rPr lang="en-GB" sz="2700" dirty="0">
                <a:sym typeface="Symbol" panose="05050102010706020507" pitchFamily="18" charset="2"/>
              </a:rPr>
              <a:t>	approval	 	virtue</a:t>
            </a:r>
            <a:br>
              <a:rPr lang="en-GB" sz="2700" dirty="0"/>
            </a:br>
            <a:r>
              <a:rPr lang="en-GB" sz="2700" dirty="0"/>
              <a:t>	</a:t>
            </a:r>
            <a:r>
              <a:rPr lang="en-GB" sz="2700" i="1" dirty="0"/>
              <a:t>sadism	</a:t>
            </a:r>
            <a:r>
              <a:rPr lang="en-GB" sz="2700" dirty="0">
                <a:sym typeface="Symbol" panose="05050102010706020507" pitchFamily="18" charset="2"/>
              </a:rPr>
              <a:t>	disapproval	 	vice</a:t>
            </a:r>
            <a:br>
              <a:rPr lang="en-GB" sz="2700" i="1" dirty="0"/>
            </a:br>
            <a:r>
              <a:rPr lang="en-GB" sz="2700" i="1" dirty="0"/>
              <a:t>	caution	</a:t>
            </a:r>
            <a:r>
              <a:rPr lang="en-GB" sz="2700" dirty="0">
                <a:sym typeface="Symbol" panose="05050102010706020507" pitchFamily="18" charset="2"/>
              </a:rPr>
              <a:t>	indifferent	 	?</a:t>
            </a:r>
            <a:br>
              <a:rPr lang="en-GB" sz="2700" dirty="0"/>
            </a:br>
            <a:endParaRPr lang="en-GB" sz="1300" dirty="0"/>
          </a:p>
          <a:p>
            <a:pPr lvl="1"/>
            <a:r>
              <a:rPr lang="en-GB" sz="2400" dirty="0"/>
              <a:t>It is one thing to be </a:t>
            </a:r>
            <a:r>
              <a:rPr lang="en-GB" sz="2400" i="1" dirty="0"/>
              <a:t>responsible</a:t>
            </a:r>
            <a:r>
              <a:rPr lang="en-GB" sz="2400" dirty="0"/>
              <a:t> for an action; another for it to have </a:t>
            </a:r>
            <a:r>
              <a:rPr lang="en-GB" sz="2400" i="1" dirty="0"/>
              <a:t>a moral valence</a:t>
            </a:r>
            <a:r>
              <a:rPr lang="en-GB" sz="2400" dirty="0"/>
              <a:t>, either positive or negative.  Moral sentiments bear on the latter question, not necessarily on the former.  Thus Hume’s account can combine both a “metaphysical” and a “sentimentalist” element, without the two conflicting here.</a:t>
            </a:r>
          </a:p>
        </p:txBody>
      </p:sp>
      <p:sp>
        <p:nvSpPr>
          <p:cNvPr id="4" name="Slide Number Placeholder 3">
            <a:extLst>
              <a:ext uri="{FF2B5EF4-FFF2-40B4-BE49-F238E27FC236}">
                <a16:creationId xmlns:a16="http://schemas.microsoft.com/office/drawing/2014/main" id="{4AE75821-C3F9-B67B-9489-88AB747D0F46}"/>
              </a:ext>
            </a:extLst>
          </p:cNvPr>
          <p:cNvSpPr>
            <a:spLocks noGrp="1"/>
          </p:cNvSpPr>
          <p:nvPr>
            <p:ph type="sldNum" sz="quarter" idx="10"/>
          </p:nvPr>
        </p:nvSpPr>
        <p:spPr/>
        <p:txBody>
          <a:bodyPr/>
          <a:lstStyle/>
          <a:p>
            <a:pPr>
              <a:defRPr/>
            </a:pPr>
            <a:fld id="{7443F8EE-1080-4ADF-8A55-65AF78092C58}" type="slidenum">
              <a:rPr lang="en-US" smtClean="0"/>
              <a:pPr>
                <a:defRPr/>
              </a:pPr>
              <a:t>34</a:t>
            </a:fld>
            <a:endParaRPr lang="en-US"/>
          </a:p>
        </p:txBody>
      </p:sp>
    </p:spTree>
    <p:extLst>
      <p:ext uri="{BB962C8B-B14F-4D97-AF65-F5344CB8AC3E}">
        <p14:creationId xmlns:p14="http://schemas.microsoft.com/office/powerpoint/2010/main" val="1892700079"/>
      </p:ext>
    </p:extLst>
  </p:cSld>
  <p:clrMapOvr>
    <a:masterClrMapping/>
  </p:clrMapOvr>
  <p:transition spd="med">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fld id="{D2C853DF-0DDF-4366-A550-1AC6391FAF1C}" type="slidenum">
              <a:rPr lang="en-US"/>
              <a:pPr>
                <a:defRPr/>
              </a:pPr>
              <a:t>35</a:t>
            </a:fld>
            <a:endParaRPr lang="en-US"/>
          </a:p>
        </p:txBody>
      </p:sp>
      <p:sp>
        <p:nvSpPr>
          <p:cNvPr id="633858" name="Rectangle 2"/>
          <p:cNvSpPr>
            <a:spLocks noGrp="1" noChangeArrowheads="1"/>
          </p:cNvSpPr>
          <p:nvPr>
            <p:ph type="title"/>
          </p:nvPr>
        </p:nvSpPr>
        <p:spPr>
          <a:xfrm>
            <a:off x="457200" y="188640"/>
            <a:ext cx="8229600" cy="702915"/>
          </a:xfrm>
        </p:spPr>
        <p:txBody>
          <a:bodyPr/>
          <a:lstStyle/>
          <a:p>
            <a:pPr eaLnBrk="1" hangingPunct="1">
              <a:defRPr/>
            </a:pPr>
            <a:r>
              <a:rPr lang="fi-FI" sz="4000" dirty="0"/>
              <a:t>Sentiment Defeating Metaphysics?</a:t>
            </a:r>
          </a:p>
        </p:txBody>
      </p:sp>
      <p:sp>
        <p:nvSpPr>
          <p:cNvPr id="633859" name="Rectangle 3"/>
          <p:cNvSpPr>
            <a:spLocks noGrp="1" noChangeArrowheads="1"/>
          </p:cNvSpPr>
          <p:nvPr>
            <p:ph type="body" idx="1"/>
          </p:nvPr>
        </p:nvSpPr>
        <p:spPr>
          <a:xfrm>
            <a:off x="250825" y="1124744"/>
            <a:ext cx="8642350" cy="5733256"/>
          </a:xfrm>
        </p:spPr>
        <p:txBody>
          <a:bodyPr/>
          <a:lstStyle/>
          <a:p>
            <a:pPr eaLnBrk="1" hangingPunct="1">
              <a:defRPr/>
            </a:pPr>
            <a:r>
              <a:rPr lang="en-GB" sz="2800" dirty="0"/>
              <a:t>Hume does, however, </a:t>
            </a:r>
            <a:r>
              <a:rPr lang="en-GB" sz="2800" dirty="0">
                <a:solidFill>
                  <a:srgbClr val="FF9999"/>
                </a:solidFill>
              </a:rPr>
              <a:t>defend responsibility against metaphysical worries </a:t>
            </a:r>
            <a:r>
              <a:rPr lang="en-GB" sz="2800" dirty="0"/>
              <a:t>by appeal to </a:t>
            </a:r>
            <a:r>
              <a:rPr lang="en-GB" sz="2800" i="1" dirty="0"/>
              <a:t>sentimentalism</a:t>
            </a:r>
            <a:r>
              <a:rPr lang="en-GB" sz="2800" dirty="0"/>
              <a:t>:</a:t>
            </a:r>
          </a:p>
          <a:p>
            <a:pPr lvl="1" eaLnBrk="1" hangingPunct="1">
              <a:spcBef>
                <a:spcPts val="1200"/>
              </a:spcBef>
              <a:buFontTx/>
              <a:buNone/>
              <a:defRPr/>
            </a:pPr>
            <a:r>
              <a:rPr lang="en-GB" sz="2000" dirty="0"/>
              <a:t>	</a:t>
            </a:r>
            <a:r>
              <a:rPr lang="en-GB" sz="2400" dirty="0"/>
              <a:t>A man, who is robbed of a considerable sum; does he find his vexation for the loss any wise diminished by these sublime reflections [about a divine plan etc.]?  Why then should his moral resentment against the crime be supposed incompatible with them? (</a:t>
            </a:r>
            <a:r>
              <a:rPr lang="en-GB" sz="2400" i="1" dirty="0"/>
              <a:t>EHU</a:t>
            </a:r>
            <a:r>
              <a:rPr lang="en-GB" sz="2400" dirty="0"/>
              <a:t> 8.35)</a:t>
            </a:r>
          </a:p>
          <a:p>
            <a:pPr eaLnBrk="1" hangingPunct="1">
              <a:spcBef>
                <a:spcPts val="1800"/>
              </a:spcBef>
              <a:defRPr/>
            </a:pPr>
            <a:r>
              <a:rPr lang="en-GB" sz="2800" dirty="0"/>
              <a:t>If morality is founded on </a:t>
            </a:r>
            <a:r>
              <a:rPr lang="en-GB" sz="2800" i="1" dirty="0">
                <a:solidFill>
                  <a:srgbClr val="FF7C80"/>
                </a:solidFill>
              </a:rPr>
              <a:t>emotions</a:t>
            </a:r>
            <a:r>
              <a:rPr lang="en-GB" sz="2800" dirty="0"/>
              <a:t> that naturally arise within us in certain circumstances, then we shouldn’t expect these emotions to disappear just because we reflect on the [divinely ordained] chain of causation that led to the criminal’s action.  </a:t>
            </a:r>
            <a:endParaRPr lang="en-US" sz="2800" dirty="0"/>
          </a:p>
        </p:txBody>
      </p:sp>
    </p:spTree>
    <p:extLst>
      <p:ext uri="{BB962C8B-B14F-4D97-AF65-F5344CB8AC3E}">
        <p14:creationId xmlns:p14="http://schemas.microsoft.com/office/powerpoint/2010/main" val="2600729811"/>
      </p:ext>
    </p:extLst>
  </p:cSld>
  <p:clrMapOvr>
    <a:masterClrMapping/>
  </p:clrMapOvr>
  <p:transition spd="med">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4DE4-03DB-8836-A259-476483A91168}"/>
              </a:ext>
            </a:extLst>
          </p:cNvPr>
          <p:cNvSpPr>
            <a:spLocks noGrp="1"/>
          </p:cNvSpPr>
          <p:nvPr>
            <p:ph type="title"/>
          </p:nvPr>
        </p:nvSpPr>
        <p:spPr>
          <a:xfrm>
            <a:off x="71500" y="44624"/>
            <a:ext cx="9001000" cy="1368152"/>
          </a:xfrm>
        </p:spPr>
        <p:txBody>
          <a:bodyPr/>
          <a:lstStyle/>
          <a:p>
            <a:r>
              <a:rPr lang="en-US" sz="3600" dirty="0"/>
              <a:t>6.  The External World as a Natural Belief (à la Kemp Smith or Strawson)?</a:t>
            </a:r>
            <a:endParaRPr lang="en-GB" sz="3600" dirty="0"/>
          </a:p>
        </p:txBody>
      </p:sp>
      <p:sp>
        <p:nvSpPr>
          <p:cNvPr id="3" name="Content Placeholder 2">
            <a:extLst>
              <a:ext uri="{FF2B5EF4-FFF2-40B4-BE49-F238E27FC236}">
                <a16:creationId xmlns:a16="http://schemas.microsoft.com/office/drawing/2014/main" id="{0A92F535-1452-6828-7AB1-974FB8A6127A}"/>
              </a:ext>
            </a:extLst>
          </p:cNvPr>
          <p:cNvSpPr>
            <a:spLocks noGrp="1"/>
          </p:cNvSpPr>
          <p:nvPr>
            <p:ph idx="1"/>
          </p:nvPr>
        </p:nvSpPr>
        <p:spPr>
          <a:xfrm>
            <a:off x="529208" y="1556792"/>
            <a:ext cx="8291264" cy="5040560"/>
          </a:xfrm>
        </p:spPr>
        <p:txBody>
          <a:bodyPr/>
          <a:lstStyle/>
          <a:p>
            <a:pPr>
              <a:spcBef>
                <a:spcPts val="1200"/>
              </a:spcBef>
            </a:pPr>
            <a:r>
              <a:rPr lang="en-GB" sz="2600" dirty="0">
                <a:effectLst/>
                <a:ea typeface="Times New Roman" panose="02020603050405020304" pitchFamily="18" charset="0"/>
              </a:rPr>
              <a:t>Hume implies that the belief in continued and distinct existence of body is clearly false in its vulgar form:</a:t>
            </a:r>
          </a:p>
          <a:p>
            <a:pPr marL="457200" lvl="1" indent="0">
              <a:spcBef>
                <a:spcPts val="1800"/>
              </a:spcBef>
              <a:buNone/>
            </a:pPr>
            <a:r>
              <a:rPr lang="en-US" sz="1900" dirty="0">
                <a:effectLst/>
                <a:ea typeface="Times New Roman" panose="02020603050405020304" pitchFamily="18" charset="0"/>
              </a:rPr>
              <a:t>“the vulgar suppose their perceptions to be their only objects, and at the same time believe the </a:t>
            </a:r>
            <a:r>
              <a:rPr lang="en-US" sz="1900" dirty="0" err="1">
                <a:effectLst/>
                <a:ea typeface="Times New Roman" panose="02020603050405020304" pitchFamily="18" charset="0"/>
              </a:rPr>
              <a:t>continu’d</a:t>
            </a:r>
            <a:r>
              <a:rPr lang="en-US" sz="1900" dirty="0">
                <a:effectLst/>
                <a:ea typeface="Times New Roman" panose="02020603050405020304" pitchFamily="18" charset="0"/>
              </a:rPr>
              <a:t> existence of matter … yet a very little reflection … is sufficient to make us perceive </a:t>
            </a:r>
            <a:r>
              <a:rPr lang="en-US" sz="1900" dirty="0">
                <a:solidFill>
                  <a:srgbClr val="FF9999"/>
                </a:solidFill>
                <a:effectLst/>
                <a:ea typeface="Times New Roman" panose="02020603050405020304" pitchFamily="18" charset="0"/>
              </a:rPr>
              <a:t>the fallacy of that opinion </a:t>
            </a:r>
            <a:r>
              <a:rPr lang="en-US" sz="1900" dirty="0">
                <a:effectLst/>
                <a:ea typeface="Times New Roman" panose="02020603050405020304" pitchFamily="18" charset="0"/>
              </a:rPr>
              <a:t>… [which] is </a:t>
            </a:r>
            <a:r>
              <a:rPr lang="en-US" sz="1900" dirty="0">
                <a:solidFill>
                  <a:srgbClr val="FF9999"/>
                </a:solidFill>
                <a:effectLst/>
                <a:ea typeface="Times New Roman" panose="02020603050405020304" pitchFamily="18" charset="0"/>
              </a:rPr>
              <a:t>contrary to the plainest experience</a:t>
            </a:r>
            <a:r>
              <a:rPr lang="en-US" sz="1900" dirty="0">
                <a:effectLst/>
                <a:ea typeface="Times New Roman" panose="02020603050405020304" pitchFamily="18" charset="0"/>
              </a:rPr>
              <a:t>”  (</a:t>
            </a:r>
            <a:r>
              <a:rPr lang="en-US" sz="1900" i="1" dirty="0">
                <a:effectLst/>
                <a:ea typeface="Times New Roman" panose="02020603050405020304" pitchFamily="18" charset="0"/>
              </a:rPr>
              <a:t>T</a:t>
            </a:r>
            <a:r>
              <a:rPr lang="en-US" sz="1900" dirty="0">
                <a:effectLst/>
                <a:ea typeface="Times New Roman" panose="02020603050405020304" pitchFamily="18" charset="0"/>
              </a:rPr>
              <a:t> 1.4.2.43-4)</a:t>
            </a:r>
          </a:p>
          <a:p>
            <a:pPr marL="457200" lvl="1" indent="0">
              <a:spcBef>
                <a:spcPts val="1800"/>
              </a:spcBef>
              <a:buNone/>
            </a:pPr>
            <a:r>
              <a:rPr lang="en-US" sz="1900" dirty="0">
                <a:effectLst/>
                <a:ea typeface="Times New Roman" panose="02020603050405020304" pitchFamily="18" charset="0"/>
              </a:rPr>
              <a:t>“… the common opinion concerning the </a:t>
            </a:r>
            <a:r>
              <a:rPr lang="en-US" sz="1900" dirty="0" err="1">
                <a:effectLst/>
                <a:ea typeface="Times New Roman" panose="02020603050405020304" pitchFamily="18" charset="0"/>
              </a:rPr>
              <a:t>continu’d</a:t>
            </a:r>
            <a:r>
              <a:rPr lang="en-US" sz="1900" dirty="0">
                <a:effectLst/>
                <a:ea typeface="Times New Roman" panose="02020603050405020304" pitchFamily="18" charset="0"/>
              </a:rPr>
              <a:t> and distinct existence of body … [supposes] that our perceptions are our only objects, and continue to exist even when they are not </a:t>
            </a:r>
            <a:r>
              <a:rPr lang="en-US" sz="1900" dirty="0" err="1">
                <a:effectLst/>
                <a:ea typeface="Times New Roman" panose="02020603050405020304" pitchFamily="18" charset="0"/>
              </a:rPr>
              <a:t>perceiv’d</a:t>
            </a:r>
            <a:r>
              <a:rPr lang="en-US" sz="1900" dirty="0">
                <a:effectLst/>
                <a:ea typeface="Times New Roman" panose="02020603050405020304" pitchFamily="18" charset="0"/>
              </a:rPr>
              <a:t>.  Tho’ </a:t>
            </a:r>
            <a:r>
              <a:rPr lang="en-US" sz="1900" dirty="0">
                <a:solidFill>
                  <a:srgbClr val="FF9999"/>
                </a:solidFill>
                <a:effectLst/>
                <a:ea typeface="Times New Roman" panose="02020603050405020304" pitchFamily="18" charset="0"/>
              </a:rPr>
              <a:t>this opinion be false</a:t>
            </a:r>
            <a:r>
              <a:rPr lang="en-US" sz="1900" dirty="0">
                <a:effectLst/>
                <a:ea typeface="Times New Roman" panose="02020603050405020304" pitchFamily="18" charset="0"/>
              </a:rPr>
              <a:t>, ’tis the most natural of any, and has alone any primary recommendation to the fancy.”  (</a:t>
            </a:r>
            <a:r>
              <a:rPr lang="en-US" sz="1900" i="1" dirty="0">
                <a:effectLst/>
                <a:ea typeface="Times New Roman" panose="02020603050405020304" pitchFamily="18" charset="0"/>
              </a:rPr>
              <a:t>T</a:t>
            </a:r>
            <a:r>
              <a:rPr lang="en-US" sz="1900" dirty="0">
                <a:effectLst/>
                <a:ea typeface="Times New Roman" panose="02020603050405020304" pitchFamily="18" charset="0"/>
              </a:rPr>
              <a:t> 1.4.2.48)</a:t>
            </a:r>
          </a:p>
          <a:p>
            <a:pPr marL="457200" lvl="1" indent="0">
              <a:spcBef>
                <a:spcPts val="1800"/>
              </a:spcBef>
              <a:buNone/>
            </a:pPr>
            <a:r>
              <a:rPr lang="en-US" sz="1900" dirty="0">
                <a:effectLst/>
                <a:ea typeface="Times New Roman" panose="02020603050405020304" pitchFamily="18" charset="0"/>
              </a:rPr>
              <a:t>“</a:t>
            </a:r>
            <a:r>
              <a:rPr lang="en-US" sz="1900" dirty="0">
                <a:solidFill>
                  <a:srgbClr val="FF9999"/>
                </a:solidFill>
                <a:effectLst/>
                <a:ea typeface="Times New Roman" panose="02020603050405020304" pitchFamily="18" charset="0"/>
              </a:rPr>
              <a:t>a little reflection destroys this conclusion</a:t>
            </a:r>
            <a:r>
              <a:rPr lang="en-US" sz="1900" dirty="0">
                <a:effectLst/>
                <a:ea typeface="Times New Roman" panose="02020603050405020304" pitchFamily="18" charset="0"/>
              </a:rPr>
              <a:t>, that our perceptions have a </a:t>
            </a:r>
            <a:r>
              <a:rPr lang="en-US" sz="1900" dirty="0" err="1">
                <a:effectLst/>
                <a:ea typeface="Times New Roman" panose="02020603050405020304" pitchFamily="18" charset="0"/>
              </a:rPr>
              <a:t>continu’d</a:t>
            </a:r>
            <a:r>
              <a:rPr lang="en-US" sz="1900" dirty="0">
                <a:effectLst/>
                <a:ea typeface="Times New Roman" panose="02020603050405020304" pitchFamily="18" charset="0"/>
              </a:rPr>
              <a:t> existence, by shewing that they have a dependent one”</a:t>
            </a:r>
            <a:br>
              <a:rPr lang="en-US" sz="1900" dirty="0">
                <a:effectLst/>
                <a:ea typeface="Times New Roman" panose="02020603050405020304" pitchFamily="18" charset="0"/>
              </a:rPr>
            </a:br>
            <a:r>
              <a:rPr lang="en-US" sz="1900" dirty="0">
                <a:effectLst/>
                <a:ea typeface="Times New Roman" panose="02020603050405020304" pitchFamily="18" charset="0"/>
              </a:rPr>
              <a:t>(</a:t>
            </a:r>
            <a:r>
              <a:rPr lang="en-US" sz="1900" i="1" dirty="0">
                <a:effectLst/>
                <a:ea typeface="Times New Roman" panose="02020603050405020304" pitchFamily="18" charset="0"/>
              </a:rPr>
              <a:t>T</a:t>
            </a:r>
            <a:r>
              <a:rPr lang="en-US" sz="1900" dirty="0">
                <a:effectLst/>
                <a:ea typeface="Times New Roman" panose="02020603050405020304" pitchFamily="18" charset="0"/>
              </a:rPr>
              <a:t> 1.4.2.50)</a:t>
            </a:r>
          </a:p>
          <a:p>
            <a:pPr>
              <a:spcBef>
                <a:spcPts val="1200"/>
              </a:spcBef>
            </a:pPr>
            <a:endParaRPr lang="en-GB" sz="2600" dirty="0">
              <a:effectLst/>
              <a:ea typeface="Times New Roman" panose="02020603050405020304" pitchFamily="18" charset="0"/>
            </a:endParaRPr>
          </a:p>
        </p:txBody>
      </p:sp>
      <p:sp>
        <p:nvSpPr>
          <p:cNvPr id="4" name="Slide Number Placeholder 3">
            <a:extLst>
              <a:ext uri="{FF2B5EF4-FFF2-40B4-BE49-F238E27FC236}">
                <a16:creationId xmlns:a16="http://schemas.microsoft.com/office/drawing/2014/main" id="{4A7C51AF-9C0A-7AC8-8F47-E8D502B58957}"/>
              </a:ext>
            </a:extLst>
          </p:cNvPr>
          <p:cNvSpPr>
            <a:spLocks noGrp="1"/>
          </p:cNvSpPr>
          <p:nvPr>
            <p:ph type="sldNum" sz="quarter" idx="10"/>
          </p:nvPr>
        </p:nvSpPr>
        <p:spPr/>
        <p:txBody>
          <a:bodyPr/>
          <a:lstStyle/>
          <a:p>
            <a:pPr>
              <a:defRPr/>
            </a:pPr>
            <a:fld id="{7443F8EE-1080-4ADF-8A55-65AF78092C58}" type="slidenum">
              <a:rPr lang="en-US" smtClean="0"/>
              <a:pPr>
                <a:defRPr/>
              </a:pPr>
              <a:t>36</a:t>
            </a:fld>
            <a:endParaRPr lang="en-US"/>
          </a:p>
        </p:txBody>
      </p:sp>
    </p:spTree>
    <p:extLst>
      <p:ext uri="{BB962C8B-B14F-4D97-AF65-F5344CB8AC3E}">
        <p14:creationId xmlns:p14="http://schemas.microsoft.com/office/powerpoint/2010/main" val="3449288070"/>
      </p:ext>
    </p:extLst>
  </p:cSld>
  <p:clrMapOvr>
    <a:masterClrMapping/>
  </p:clrMapOvr>
  <p:transition spd="med">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C1B59F-B947-56D0-3B17-3E8F77D650BD}"/>
              </a:ext>
            </a:extLst>
          </p:cNvPr>
          <p:cNvSpPr>
            <a:spLocks noGrp="1"/>
          </p:cNvSpPr>
          <p:nvPr>
            <p:ph type="sldNum" sz="quarter" idx="10"/>
          </p:nvPr>
        </p:nvSpPr>
        <p:spPr/>
        <p:txBody>
          <a:bodyPr/>
          <a:lstStyle/>
          <a:p>
            <a:pPr>
              <a:defRPr/>
            </a:pPr>
            <a:fld id="{7443F8EE-1080-4ADF-8A55-65AF78092C58}" type="slidenum">
              <a:rPr lang="en-US" smtClean="0"/>
              <a:pPr>
                <a:defRPr/>
              </a:pPr>
              <a:t>37</a:t>
            </a:fld>
            <a:endParaRPr lang="en-US"/>
          </a:p>
        </p:txBody>
      </p:sp>
      <p:sp>
        <p:nvSpPr>
          <p:cNvPr id="5" name="Content Placeholder 2">
            <a:extLst>
              <a:ext uri="{FF2B5EF4-FFF2-40B4-BE49-F238E27FC236}">
                <a16:creationId xmlns:a16="http://schemas.microsoft.com/office/drawing/2014/main" id="{F0B24BC9-018C-C5A0-1942-1D988A954186}"/>
              </a:ext>
            </a:extLst>
          </p:cNvPr>
          <p:cNvSpPr>
            <a:spLocks noGrp="1"/>
          </p:cNvSpPr>
          <p:nvPr>
            <p:ph idx="1"/>
          </p:nvPr>
        </p:nvSpPr>
        <p:spPr>
          <a:xfrm>
            <a:off x="791580" y="188640"/>
            <a:ext cx="7920880" cy="6516724"/>
          </a:xfrm>
        </p:spPr>
        <p:txBody>
          <a:bodyPr/>
          <a:lstStyle/>
          <a:p>
            <a:pPr>
              <a:spcBef>
                <a:spcPts val="1200"/>
              </a:spcBef>
            </a:pPr>
            <a:r>
              <a:rPr lang="en-GB" sz="2600" dirty="0">
                <a:effectLst/>
                <a:ea typeface="Times New Roman" panose="02020603050405020304" pitchFamily="18" charset="0"/>
              </a:rPr>
              <a:t>The belief is nevertheless psychologically universal and almost </a:t>
            </a:r>
            <a:r>
              <a:rPr lang="en-GB" sz="2600" dirty="0" err="1">
                <a:effectLst/>
                <a:ea typeface="Times New Roman" panose="02020603050405020304" pitchFamily="18" charset="0"/>
              </a:rPr>
              <a:t>irrestistible</a:t>
            </a:r>
            <a:r>
              <a:rPr lang="en-GB" sz="2600" dirty="0">
                <a:effectLst/>
                <a:ea typeface="Times New Roman" panose="02020603050405020304" pitchFamily="18" charset="0"/>
              </a:rPr>
              <a:t> in that form:</a:t>
            </a:r>
          </a:p>
          <a:p>
            <a:pPr marL="457200" lvl="1" indent="0">
              <a:spcBef>
                <a:spcPts val="1800"/>
              </a:spcBef>
              <a:buNone/>
            </a:pPr>
            <a:r>
              <a:rPr lang="en-US" sz="1900" dirty="0">
                <a:effectLst/>
                <a:ea typeface="Times New Roman" panose="02020603050405020304" pitchFamily="18" charset="0"/>
              </a:rPr>
              <a:t>“The persons, who entertain this opinion concerning the identity of our resembling perceptions, are in general </a:t>
            </a:r>
            <a:r>
              <a:rPr lang="en-US" sz="1900" dirty="0">
                <a:solidFill>
                  <a:srgbClr val="FF9999"/>
                </a:solidFill>
                <a:effectLst/>
                <a:ea typeface="Times New Roman" panose="02020603050405020304" pitchFamily="18" charset="0"/>
              </a:rPr>
              <a:t>all the unthinking and unphilosophical part of mankind, (that is, all of us, at one time or other)</a:t>
            </a:r>
            <a:r>
              <a:rPr lang="en-US" sz="1900" dirty="0">
                <a:effectLst/>
                <a:ea typeface="Times New Roman" panose="02020603050405020304" pitchFamily="18" charset="0"/>
              </a:rPr>
              <a:t>”  (</a:t>
            </a:r>
            <a:r>
              <a:rPr lang="en-US" sz="1900" i="1" dirty="0">
                <a:effectLst/>
                <a:ea typeface="Times New Roman" panose="02020603050405020304" pitchFamily="18" charset="0"/>
              </a:rPr>
              <a:t>T</a:t>
            </a:r>
            <a:r>
              <a:rPr lang="en-US" sz="1900" dirty="0">
                <a:effectLst/>
                <a:ea typeface="Times New Roman" panose="02020603050405020304" pitchFamily="18" charset="0"/>
              </a:rPr>
              <a:t> 1.4.2.36)</a:t>
            </a:r>
          </a:p>
          <a:p>
            <a:pPr marL="457200" lvl="1" indent="0">
              <a:spcBef>
                <a:spcPts val="1800"/>
              </a:spcBef>
              <a:buNone/>
            </a:pPr>
            <a:r>
              <a:rPr lang="en-US" sz="1900" dirty="0">
                <a:effectLst/>
                <a:ea typeface="Times New Roman" panose="02020603050405020304" pitchFamily="18" charset="0"/>
              </a:rPr>
              <a:t>“’Tis certain, that </a:t>
            </a:r>
            <a:r>
              <a:rPr lang="en-US" sz="1900" dirty="0">
                <a:solidFill>
                  <a:srgbClr val="FF9999"/>
                </a:solidFill>
                <a:effectLst/>
                <a:ea typeface="Times New Roman" panose="02020603050405020304" pitchFamily="18" charset="0"/>
              </a:rPr>
              <a:t>almost all mankind, and even philosophers themselves, for the greatest part of their lives, take their perceptions to be their only objects</a:t>
            </a:r>
            <a:r>
              <a:rPr lang="en-US" sz="1900" dirty="0">
                <a:effectLst/>
                <a:ea typeface="Times New Roman" panose="02020603050405020304" pitchFamily="18" charset="0"/>
              </a:rPr>
              <a:t>, and suppose, that the very being, which is intimately present to the mind, is the real body or material existence.”  (</a:t>
            </a:r>
            <a:r>
              <a:rPr lang="en-US" sz="1900" i="1" dirty="0">
                <a:effectLst/>
                <a:ea typeface="Times New Roman" panose="02020603050405020304" pitchFamily="18" charset="0"/>
              </a:rPr>
              <a:t>T</a:t>
            </a:r>
            <a:r>
              <a:rPr lang="en-US" sz="1900" dirty="0">
                <a:effectLst/>
                <a:ea typeface="Times New Roman" panose="02020603050405020304" pitchFamily="18" charset="0"/>
              </a:rPr>
              <a:t> 1.4.2.38)</a:t>
            </a:r>
          </a:p>
          <a:p>
            <a:pPr marL="457200" lvl="1" indent="0">
              <a:spcBef>
                <a:spcPts val="1800"/>
              </a:spcBef>
              <a:buNone/>
            </a:pPr>
            <a:r>
              <a:rPr lang="en-US" sz="1900" dirty="0">
                <a:effectLst/>
                <a:ea typeface="Times New Roman" panose="02020603050405020304" pitchFamily="18" charset="0"/>
              </a:rPr>
              <a:t>“</a:t>
            </a:r>
            <a:r>
              <a:rPr lang="en-US" sz="1900" dirty="0">
                <a:solidFill>
                  <a:srgbClr val="FF9999"/>
                </a:solidFill>
                <a:effectLst/>
                <a:ea typeface="Times New Roman" panose="02020603050405020304" pitchFamily="18" charset="0"/>
              </a:rPr>
              <a:t>philosophers … immediately upon leaving their closets, mingle with the rest of mankind in those exploded opinions</a:t>
            </a:r>
            <a:r>
              <a:rPr lang="en-US" sz="1900" dirty="0">
                <a:effectLst/>
                <a:ea typeface="Times New Roman" panose="02020603050405020304" pitchFamily="18" charset="0"/>
              </a:rPr>
              <a:t>, that our perceptions are our only objects, and continue identically and uninterruptedly the same in all their interrupted appearances”  (</a:t>
            </a:r>
            <a:r>
              <a:rPr lang="en-US" sz="1900" i="1" dirty="0">
                <a:effectLst/>
                <a:ea typeface="Times New Roman" panose="02020603050405020304" pitchFamily="18" charset="0"/>
              </a:rPr>
              <a:t>T</a:t>
            </a:r>
            <a:r>
              <a:rPr lang="en-US" sz="1900" dirty="0">
                <a:effectLst/>
                <a:ea typeface="Times New Roman" panose="02020603050405020304" pitchFamily="18" charset="0"/>
              </a:rPr>
              <a:t> 1.4.2.53)</a:t>
            </a:r>
          </a:p>
          <a:p>
            <a:pPr marL="457200" lvl="1" indent="0">
              <a:spcBef>
                <a:spcPts val="1800"/>
              </a:spcBef>
              <a:buNone/>
            </a:pPr>
            <a:r>
              <a:rPr lang="en-US" sz="1900" dirty="0">
                <a:effectLst/>
                <a:ea typeface="Times New Roman" panose="02020603050405020304" pitchFamily="18" charset="0"/>
              </a:rPr>
              <a:t>“I … take it for granted, </a:t>
            </a:r>
            <a:r>
              <a:rPr lang="en-US" sz="1900" dirty="0">
                <a:solidFill>
                  <a:srgbClr val="FF9999"/>
                </a:solidFill>
                <a:effectLst/>
                <a:ea typeface="Times New Roman" panose="02020603050405020304" pitchFamily="18" charset="0"/>
              </a:rPr>
              <a:t>whatever may be the reader's opinion at this present moment, that an hour hence he will be persuaded there is … an external … world</a:t>
            </a:r>
            <a:r>
              <a:rPr lang="en-US" sz="1900" dirty="0">
                <a:effectLst/>
                <a:ea typeface="Times New Roman" panose="02020603050405020304" pitchFamily="18" charset="0"/>
              </a:rPr>
              <a:t>”  (</a:t>
            </a:r>
            <a:r>
              <a:rPr lang="en-US" sz="1900" i="1" dirty="0">
                <a:effectLst/>
                <a:ea typeface="Times New Roman" panose="02020603050405020304" pitchFamily="18" charset="0"/>
              </a:rPr>
              <a:t>T</a:t>
            </a:r>
            <a:r>
              <a:rPr lang="en-US" sz="1900" dirty="0">
                <a:effectLst/>
                <a:ea typeface="Times New Roman" panose="02020603050405020304" pitchFamily="18" charset="0"/>
              </a:rPr>
              <a:t> 1.4.2.57)</a:t>
            </a:r>
          </a:p>
          <a:p>
            <a:pPr>
              <a:spcBef>
                <a:spcPts val="1200"/>
              </a:spcBef>
            </a:pPr>
            <a:endParaRPr lang="en-GB" sz="2600" dirty="0">
              <a:effectLst/>
              <a:ea typeface="Times New Roman" panose="02020603050405020304" pitchFamily="18" charset="0"/>
            </a:endParaRPr>
          </a:p>
        </p:txBody>
      </p:sp>
    </p:spTree>
    <p:extLst>
      <p:ext uri="{BB962C8B-B14F-4D97-AF65-F5344CB8AC3E}">
        <p14:creationId xmlns:p14="http://schemas.microsoft.com/office/powerpoint/2010/main" val="1644865699"/>
      </p:ext>
    </p:extLst>
  </p:cSld>
  <p:clrMapOvr>
    <a:masterClrMapping/>
  </p:clrMapOvr>
  <p:transition spd="med">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3C1B59F-B947-56D0-3B17-3E8F77D650BD}"/>
              </a:ext>
            </a:extLst>
          </p:cNvPr>
          <p:cNvSpPr>
            <a:spLocks noGrp="1"/>
          </p:cNvSpPr>
          <p:nvPr>
            <p:ph type="sldNum" sz="quarter" idx="10"/>
          </p:nvPr>
        </p:nvSpPr>
        <p:spPr/>
        <p:txBody>
          <a:bodyPr/>
          <a:lstStyle/>
          <a:p>
            <a:pPr>
              <a:defRPr/>
            </a:pPr>
            <a:fld id="{7443F8EE-1080-4ADF-8A55-65AF78092C58}" type="slidenum">
              <a:rPr lang="en-US" smtClean="0"/>
              <a:pPr>
                <a:defRPr/>
              </a:pPr>
              <a:t>38</a:t>
            </a:fld>
            <a:endParaRPr lang="en-US"/>
          </a:p>
        </p:txBody>
      </p:sp>
      <p:sp>
        <p:nvSpPr>
          <p:cNvPr id="5" name="Content Placeholder 2">
            <a:extLst>
              <a:ext uri="{FF2B5EF4-FFF2-40B4-BE49-F238E27FC236}">
                <a16:creationId xmlns:a16="http://schemas.microsoft.com/office/drawing/2014/main" id="{F0B24BC9-018C-C5A0-1942-1D988A954186}"/>
              </a:ext>
            </a:extLst>
          </p:cNvPr>
          <p:cNvSpPr>
            <a:spLocks noGrp="1"/>
          </p:cNvSpPr>
          <p:nvPr>
            <p:ph idx="1"/>
          </p:nvPr>
        </p:nvSpPr>
        <p:spPr>
          <a:xfrm>
            <a:off x="575556" y="188640"/>
            <a:ext cx="8352928" cy="6372708"/>
          </a:xfrm>
        </p:spPr>
        <p:txBody>
          <a:bodyPr/>
          <a:lstStyle/>
          <a:p>
            <a:pPr>
              <a:spcBef>
                <a:spcPts val="1200"/>
              </a:spcBef>
            </a:pPr>
            <a:r>
              <a:rPr lang="en-GB" sz="2600" dirty="0">
                <a:effectLst/>
                <a:ea typeface="Times New Roman" panose="02020603050405020304" pitchFamily="18" charset="0"/>
              </a:rPr>
              <a:t>To be a Kemp-Smithian “natural belief”, Hume must see this irresistibility as a </a:t>
            </a:r>
            <a:r>
              <a:rPr lang="en-GB" sz="2600" i="1" dirty="0">
                <a:effectLst/>
                <a:ea typeface="Times New Roman" panose="02020603050405020304" pitchFamily="18" charset="0"/>
              </a:rPr>
              <a:t>vindication</a:t>
            </a:r>
            <a:r>
              <a:rPr lang="en-GB" sz="2600" dirty="0">
                <a:effectLst/>
                <a:ea typeface="Times New Roman" panose="02020603050405020304" pitchFamily="18" charset="0"/>
              </a:rPr>
              <a:t>.  But having started the discussion like this …</a:t>
            </a:r>
          </a:p>
          <a:p>
            <a:pPr marL="457200" lvl="2" indent="0">
              <a:spcBef>
                <a:spcPts val="1200"/>
              </a:spcBef>
              <a:buNone/>
            </a:pPr>
            <a:r>
              <a:rPr lang="en-US" sz="1900" dirty="0">
                <a:effectLst/>
                <a:ea typeface="Times New Roman" panose="02020603050405020304" pitchFamily="18" charset="0"/>
              </a:rPr>
              <a:t>“We may well ask, </a:t>
            </a:r>
            <a:r>
              <a:rPr lang="en-US" sz="1900" i="1" dirty="0">
                <a:effectLst/>
                <a:ea typeface="Times New Roman" panose="02020603050405020304" pitchFamily="18" charset="0"/>
              </a:rPr>
              <a:t>What causes induce us to believe in the existence of body?</a:t>
            </a:r>
            <a:r>
              <a:rPr lang="en-US" sz="1900" dirty="0">
                <a:effectLst/>
                <a:ea typeface="Times New Roman" panose="02020603050405020304" pitchFamily="18" charset="0"/>
              </a:rPr>
              <a:t> but </a:t>
            </a:r>
            <a:r>
              <a:rPr lang="en-US" sz="1900" dirty="0">
                <a:solidFill>
                  <a:srgbClr val="FF9999"/>
                </a:solidFill>
                <a:effectLst/>
                <a:ea typeface="Times New Roman" panose="02020603050405020304" pitchFamily="18" charset="0"/>
              </a:rPr>
              <a:t>’tis in vain to ask, </a:t>
            </a:r>
            <a:r>
              <a:rPr lang="en-US" sz="1900" i="1" dirty="0">
                <a:solidFill>
                  <a:srgbClr val="FF9999"/>
                </a:solidFill>
                <a:effectLst/>
                <a:ea typeface="Times New Roman" panose="02020603050405020304" pitchFamily="18" charset="0"/>
              </a:rPr>
              <a:t>Whether there be body or not?  </a:t>
            </a:r>
            <a:r>
              <a:rPr lang="en-US" sz="1900" dirty="0">
                <a:solidFill>
                  <a:srgbClr val="FF9999"/>
                </a:solidFill>
                <a:effectLst/>
                <a:ea typeface="Times New Roman" panose="02020603050405020304" pitchFamily="18" charset="0"/>
              </a:rPr>
              <a:t>That is a point, which we must take for granted in all our reasonings.</a:t>
            </a:r>
            <a:r>
              <a:rPr lang="en-US" sz="1900" dirty="0">
                <a:effectLst/>
                <a:ea typeface="Times New Roman" panose="02020603050405020304" pitchFamily="18" charset="0"/>
              </a:rPr>
              <a:t>”  (</a:t>
            </a:r>
            <a:r>
              <a:rPr lang="en-US" sz="1900" i="1" dirty="0">
                <a:effectLst/>
                <a:ea typeface="Times New Roman" panose="02020603050405020304" pitchFamily="18" charset="0"/>
              </a:rPr>
              <a:t>T</a:t>
            </a:r>
            <a:r>
              <a:rPr lang="en-US" sz="1900" dirty="0">
                <a:effectLst/>
                <a:ea typeface="Times New Roman" panose="02020603050405020304" pitchFamily="18" charset="0"/>
              </a:rPr>
              <a:t> 1.4.2.1)</a:t>
            </a:r>
            <a:endParaRPr lang="en-GB" sz="1900" dirty="0">
              <a:effectLst/>
              <a:ea typeface="Times New Roman" panose="02020603050405020304" pitchFamily="18" charset="0"/>
            </a:endParaRPr>
          </a:p>
          <a:p>
            <a:pPr>
              <a:spcBef>
                <a:spcPts val="1800"/>
              </a:spcBef>
            </a:pPr>
            <a:r>
              <a:rPr lang="en-GB" sz="2600" dirty="0">
                <a:effectLst/>
                <a:ea typeface="Times New Roman" panose="02020603050405020304" pitchFamily="18" charset="0"/>
              </a:rPr>
              <a:t>he finishes far more negatively:</a:t>
            </a:r>
          </a:p>
          <a:p>
            <a:pPr marL="457200" lvl="1" indent="0">
              <a:spcBef>
                <a:spcPts val="1200"/>
              </a:spcBef>
              <a:buNone/>
            </a:pPr>
            <a:r>
              <a:rPr lang="en-US" sz="1900" dirty="0">
                <a:effectLst/>
                <a:ea typeface="Times New Roman" panose="02020603050405020304" pitchFamily="18" charset="0"/>
              </a:rPr>
              <a:t>“I begun this subject with premising, that we ought to have an implicit faith in our senses, …  But … I feel myself </a:t>
            </a:r>
            <a:r>
              <a:rPr lang="en-US" sz="1900" i="1" dirty="0">
                <a:effectLst/>
                <a:ea typeface="Times New Roman" panose="02020603050405020304" pitchFamily="18" charset="0"/>
              </a:rPr>
              <a:t>at present </a:t>
            </a:r>
            <a:r>
              <a:rPr lang="en-US" sz="1900" dirty="0">
                <a:effectLst/>
                <a:ea typeface="Times New Roman" panose="02020603050405020304" pitchFamily="18" charset="0"/>
              </a:rPr>
              <a:t>of a quite contrary sentiment, and am more </a:t>
            </a:r>
            <a:r>
              <a:rPr lang="en-US" sz="1900" dirty="0" err="1">
                <a:effectLst/>
                <a:ea typeface="Times New Roman" panose="02020603050405020304" pitchFamily="18" charset="0"/>
              </a:rPr>
              <a:t>inclin’d</a:t>
            </a:r>
            <a:r>
              <a:rPr lang="en-US" sz="1900" dirty="0">
                <a:effectLst/>
                <a:ea typeface="Times New Roman" panose="02020603050405020304" pitchFamily="18" charset="0"/>
              </a:rPr>
              <a:t> to repose no faith at all in my senses, or rather imagination, than to place in it such an implicit confidence.  </a:t>
            </a:r>
            <a:r>
              <a:rPr lang="en-US" sz="1900" dirty="0">
                <a:solidFill>
                  <a:srgbClr val="FF9999"/>
                </a:solidFill>
                <a:effectLst/>
                <a:ea typeface="Times New Roman" panose="02020603050405020304" pitchFamily="18" charset="0"/>
              </a:rPr>
              <a:t>I cannot conceive how such trivial qualities of the fancy, conducted by such false suppositions, can ever lead to any solid and rational system.</a:t>
            </a:r>
            <a:r>
              <a:rPr lang="en-US" sz="1900" dirty="0">
                <a:effectLst/>
                <a:ea typeface="Times New Roman" panose="02020603050405020304" pitchFamily="18" charset="0"/>
              </a:rPr>
              <a:t>  …  ’Tis a gross illusion to suppose, that our resembling perceptions are numerically the same; and … leads us into the opinion, that these perceptions … are still existent, even when they are not present to the senses.  …  </a:t>
            </a:r>
            <a:r>
              <a:rPr lang="en-US" sz="1900" dirty="0">
                <a:solidFill>
                  <a:srgbClr val="FF9999"/>
                </a:solidFill>
                <a:effectLst/>
                <a:ea typeface="Times New Roman" panose="02020603050405020304" pitchFamily="18" charset="0"/>
              </a:rPr>
              <a:t>What … can we look for from this confusion of groundless and extraordinary opinions but error and </a:t>
            </a:r>
            <a:r>
              <a:rPr lang="en-US" sz="1900" dirty="0" err="1">
                <a:solidFill>
                  <a:srgbClr val="FF9999"/>
                </a:solidFill>
                <a:effectLst/>
                <a:ea typeface="Times New Roman" panose="02020603050405020304" pitchFamily="18" charset="0"/>
              </a:rPr>
              <a:t>falshood</a:t>
            </a:r>
            <a:r>
              <a:rPr lang="en-US" sz="1900" dirty="0">
                <a:solidFill>
                  <a:srgbClr val="FF9999"/>
                </a:solidFill>
                <a:effectLst/>
                <a:ea typeface="Times New Roman" panose="02020603050405020304" pitchFamily="18" charset="0"/>
              </a:rPr>
              <a:t>?</a:t>
            </a:r>
            <a:r>
              <a:rPr lang="en-US" sz="1900" dirty="0">
                <a:effectLst/>
                <a:ea typeface="Times New Roman" panose="02020603050405020304" pitchFamily="18" charset="0"/>
              </a:rPr>
              <a:t>”  (</a:t>
            </a:r>
            <a:r>
              <a:rPr lang="en-US" sz="1900" i="1" dirty="0">
                <a:effectLst/>
                <a:ea typeface="Times New Roman" panose="02020603050405020304" pitchFamily="18" charset="0"/>
              </a:rPr>
              <a:t>T</a:t>
            </a:r>
            <a:r>
              <a:rPr lang="en-US" sz="1900" dirty="0">
                <a:effectLst/>
                <a:ea typeface="Times New Roman" panose="02020603050405020304" pitchFamily="18" charset="0"/>
              </a:rPr>
              <a:t> 1.4.2.56)</a:t>
            </a:r>
            <a:endParaRPr lang="en-GB" sz="1900" dirty="0">
              <a:effectLst/>
              <a:ea typeface="Times New Roman" panose="02020603050405020304" pitchFamily="18" charset="0"/>
            </a:endParaRPr>
          </a:p>
        </p:txBody>
      </p:sp>
    </p:spTree>
    <p:extLst>
      <p:ext uri="{BB962C8B-B14F-4D97-AF65-F5344CB8AC3E}">
        <p14:creationId xmlns:p14="http://schemas.microsoft.com/office/powerpoint/2010/main" val="1703739508"/>
      </p:ext>
    </p:extLst>
  </p:cSld>
  <p:clrMapOvr>
    <a:masterClrMapping/>
  </p:clrMapOvr>
  <p:transition spd="med">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0"/>
          </p:nvPr>
        </p:nvSpPr>
        <p:spPr/>
        <p:txBody>
          <a:bodyPr/>
          <a:lstStyle/>
          <a:p>
            <a:fld id="{4010DEA1-38F9-4503-B9CE-32F09FD55D50}" type="slidenum">
              <a:rPr lang="en-US"/>
              <a:pPr/>
              <a:t>39</a:t>
            </a:fld>
            <a:endParaRPr lang="en-US"/>
          </a:p>
        </p:txBody>
      </p:sp>
      <p:sp>
        <p:nvSpPr>
          <p:cNvPr id="2" name="Title 1"/>
          <p:cNvSpPr>
            <a:spLocks noGrp="1"/>
          </p:cNvSpPr>
          <p:nvPr>
            <p:ph type="title" idx="4294967295"/>
          </p:nvPr>
        </p:nvSpPr>
        <p:spPr>
          <a:xfrm>
            <a:off x="457200" y="80628"/>
            <a:ext cx="8229600" cy="1356705"/>
          </a:xfrm>
        </p:spPr>
        <p:txBody>
          <a:bodyPr/>
          <a:lstStyle/>
          <a:p>
            <a:pPr>
              <a:defRPr/>
            </a:pPr>
            <a:r>
              <a:rPr lang="en-US" dirty="0">
                <a:latin typeface="+mj-lt"/>
                <a:ea typeface="+mj-ea"/>
                <a:cs typeface="+mj-cs"/>
              </a:rPr>
              <a:t>Carelessness </a:t>
            </a:r>
            <a:r>
              <a:rPr lang="en-US">
                <a:latin typeface="+mj-lt"/>
                <a:ea typeface="+mj-ea"/>
                <a:cs typeface="+mj-cs"/>
              </a:rPr>
              <a:t>and Inattention:</a:t>
            </a:r>
            <a:br>
              <a:rPr lang="en-US">
                <a:latin typeface="+mj-lt"/>
                <a:ea typeface="+mj-ea"/>
                <a:cs typeface="+mj-cs"/>
              </a:rPr>
            </a:br>
            <a:r>
              <a:rPr lang="en-US">
                <a:latin typeface="+mj-lt"/>
                <a:ea typeface="+mj-ea"/>
                <a:cs typeface="+mj-cs"/>
              </a:rPr>
              <a:t>A Naturalistic “Remedy”?</a:t>
            </a:r>
            <a:endParaRPr lang="en-US" dirty="0">
              <a:latin typeface="+mj-lt"/>
              <a:ea typeface="+mj-ea"/>
              <a:cs typeface="+mj-cs"/>
            </a:endParaRPr>
          </a:p>
        </p:txBody>
      </p:sp>
      <p:sp>
        <p:nvSpPr>
          <p:cNvPr id="3" name="Content Placeholder 2"/>
          <p:cNvSpPr>
            <a:spLocks noGrp="1"/>
          </p:cNvSpPr>
          <p:nvPr>
            <p:ph idx="4294967295"/>
          </p:nvPr>
        </p:nvSpPr>
        <p:spPr>
          <a:xfrm>
            <a:off x="214313" y="1664804"/>
            <a:ext cx="8643937" cy="4926459"/>
          </a:xfrm>
        </p:spPr>
        <p:txBody>
          <a:bodyPr/>
          <a:lstStyle/>
          <a:p>
            <a:pPr>
              <a:buFont typeface="Wingdings" charset="2"/>
              <a:buNone/>
            </a:pPr>
            <a:r>
              <a:rPr lang="en-US" sz="2400" dirty="0"/>
              <a:t>	“As long as our attention is bent upon the subject, the philosophical and </a:t>
            </a:r>
            <a:r>
              <a:rPr lang="en-US" sz="2400" dirty="0" err="1"/>
              <a:t>study’d</a:t>
            </a:r>
            <a:r>
              <a:rPr lang="en-US" sz="2400" dirty="0"/>
              <a:t> principle may prevail; but the moment we relax our thoughts, nature will display herself, and draw us back to our former opinion.”  (</a:t>
            </a:r>
            <a:r>
              <a:rPr lang="en-US" sz="2400" i="1" dirty="0"/>
              <a:t>T</a:t>
            </a:r>
            <a:r>
              <a:rPr lang="en-US" sz="2400" dirty="0"/>
              <a:t> 1.4.2.51 cf. 53)</a:t>
            </a:r>
          </a:p>
          <a:p>
            <a:pPr>
              <a:buFont typeface="Wingdings" charset="2"/>
              <a:buNone/>
            </a:pPr>
            <a:endParaRPr lang="en-US" sz="1200" dirty="0"/>
          </a:p>
          <a:p>
            <a:pPr>
              <a:buFont typeface="Wingdings" charset="2"/>
              <a:buNone/>
            </a:pPr>
            <a:r>
              <a:rPr lang="en-US" sz="2400" dirty="0"/>
              <a:t>	“</a:t>
            </a:r>
            <a:r>
              <a:rPr lang="en-US" sz="2400" dirty="0" err="1">
                <a:solidFill>
                  <a:srgbClr val="FF9999"/>
                </a:solidFill>
              </a:rPr>
              <a:t>’Tis</a:t>
            </a:r>
            <a:r>
              <a:rPr lang="en-US" sz="2400" dirty="0">
                <a:solidFill>
                  <a:srgbClr val="FF9999"/>
                </a:solidFill>
              </a:rPr>
              <a:t> impossible upon any system to defend either our understanding or senses</a:t>
            </a:r>
            <a:r>
              <a:rPr lang="en-US" sz="2400" dirty="0"/>
              <a:t>; and we but expose them farther when we </a:t>
            </a:r>
            <a:r>
              <a:rPr lang="en-US" sz="2400" dirty="0" err="1"/>
              <a:t>endeavour</a:t>
            </a:r>
            <a:r>
              <a:rPr lang="en-US" sz="2400" dirty="0"/>
              <a:t> to justify them in that manner.  As the </a:t>
            </a:r>
            <a:r>
              <a:rPr lang="en-US" sz="2400" dirty="0" err="1"/>
              <a:t>sceptical</a:t>
            </a:r>
            <a:r>
              <a:rPr lang="en-US" sz="2400" dirty="0"/>
              <a:t> doubt arises naturally from a profound and intense reflection on those subjects, it </a:t>
            </a:r>
            <a:r>
              <a:rPr lang="en-US" sz="2400" dirty="0" err="1"/>
              <a:t>aways</a:t>
            </a:r>
            <a:r>
              <a:rPr lang="en-US" sz="2400" dirty="0"/>
              <a:t> </a:t>
            </a:r>
            <a:r>
              <a:rPr lang="en-US" sz="2400" dirty="0" err="1"/>
              <a:t>encreases</a:t>
            </a:r>
            <a:r>
              <a:rPr lang="en-US" sz="2400" dirty="0"/>
              <a:t>, the farther we carry our reflections, whether in opposition or conformity to it.  </a:t>
            </a:r>
            <a:r>
              <a:rPr lang="en-US" sz="2400" dirty="0">
                <a:solidFill>
                  <a:srgbClr val="FF9999"/>
                </a:solidFill>
              </a:rPr>
              <a:t>Carelessness and in-attention alone can afford us any remedy</a:t>
            </a:r>
            <a:r>
              <a:rPr lang="en-US" sz="2400" dirty="0"/>
              <a:t>.”  (</a:t>
            </a:r>
            <a:r>
              <a:rPr lang="en-US" sz="2400" i="1" dirty="0"/>
              <a:t>T</a:t>
            </a:r>
            <a:r>
              <a:rPr lang="en-US" sz="2400" dirty="0"/>
              <a:t> 1.4.2.57)</a:t>
            </a:r>
          </a:p>
        </p:txBody>
      </p:sp>
      <p:sp>
        <p:nvSpPr>
          <p:cNvPr id="4" name="Slide Number Placeholder 3"/>
          <p:cNvSpPr txBox="1">
            <a:spLocks noGrp="1"/>
          </p:cNvSpPr>
          <p:nvPr/>
        </p:nvSpPr>
        <p:spPr bwMode="auto">
          <a:xfrm>
            <a:off x="468313" y="6308725"/>
            <a:ext cx="2133600" cy="457200"/>
          </a:xfrm>
          <a:prstGeom prst="rect">
            <a:avLst/>
          </a:prstGeom>
          <a:noFill/>
          <a:ln>
            <a:miter lim="800000"/>
            <a:headEnd/>
            <a:tailEnd/>
          </a:ln>
        </p:spPr>
        <p:txBody>
          <a:bodyPr anchor="b"/>
          <a:lstStyle/>
          <a:p>
            <a:pPr eaLnBrk="1" hangingPunct="1"/>
            <a:fld id="{8F609B42-D16D-4633-8942-80D335138E8B}" type="slidenum">
              <a:rPr lang="en-US" sz="1600">
                <a:effectLst>
                  <a:outerShdw blurRad="38100" dist="38100" dir="2700000" algn="tl">
                    <a:srgbClr val="000000"/>
                  </a:outerShdw>
                </a:effectLst>
                <a:ea typeface="ＭＳ Ｐゴシック" charset="-128"/>
              </a:rPr>
              <a:pPr eaLnBrk="1" hangingPunct="1"/>
              <a:t>39</a:t>
            </a:fld>
            <a:endParaRPr lang="en-US" sz="1600">
              <a:effectLst>
                <a:outerShdw blurRad="38100" dist="38100" dir="2700000" algn="tl">
                  <a:srgbClr val="000000"/>
                </a:outerShdw>
              </a:effectLst>
              <a:ea typeface="ＭＳ Ｐゴシック" charset="-128"/>
            </a:endParaRPr>
          </a:p>
        </p:txBody>
      </p:sp>
    </p:spTree>
    <p:extLst>
      <p:ext uri="{BB962C8B-B14F-4D97-AF65-F5344CB8AC3E}">
        <p14:creationId xmlns:p14="http://schemas.microsoft.com/office/powerpoint/2010/main" val="777410246"/>
      </p:ext>
    </p:extLst>
  </p:cSld>
  <p:clrMapOvr>
    <a:masterClrMapping/>
  </p:clrMapOvr>
  <p:transition spd="med">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D7535-6D54-79E2-54B9-E9DBBCA1B4A6}"/>
              </a:ext>
            </a:extLst>
          </p:cNvPr>
          <p:cNvSpPr>
            <a:spLocks noGrp="1"/>
          </p:cNvSpPr>
          <p:nvPr>
            <p:ph type="title"/>
          </p:nvPr>
        </p:nvSpPr>
        <p:spPr>
          <a:xfrm>
            <a:off x="457200" y="116632"/>
            <a:ext cx="8229600" cy="666911"/>
          </a:xfrm>
        </p:spPr>
        <p:txBody>
          <a:bodyPr/>
          <a:lstStyle/>
          <a:p>
            <a:r>
              <a:rPr lang="en-US"/>
              <a:t>Barry Stroud on Hume</a:t>
            </a:r>
            <a:endParaRPr lang="en-GB"/>
          </a:p>
        </p:txBody>
      </p:sp>
      <p:sp>
        <p:nvSpPr>
          <p:cNvPr id="3" name="Content Placeholder 2">
            <a:extLst>
              <a:ext uri="{FF2B5EF4-FFF2-40B4-BE49-F238E27FC236}">
                <a16:creationId xmlns:a16="http://schemas.microsoft.com/office/drawing/2014/main" id="{8393FB90-F102-8CBE-BD1F-24EB60EEA4D5}"/>
              </a:ext>
            </a:extLst>
          </p:cNvPr>
          <p:cNvSpPr>
            <a:spLocks noGrp="1"/>
          </p:cNvSpPr>
          <p:nvPr>
            <p:ph idx="1"/>
          </p:nvPr>
        </p:nvSpPr>
        <p:spPr>
          <a:xfrm>
            <a:off x="673224" y="944724"/>
            <a:ext cx="7931224" cy="5688632"/>
          </a:xfrm>
        </p:spPr>
        <p:txBody>
          <a:bodyPr/>
          <a:lstStyle/>
          <a:p>
            <a:pPr>
              <a:spcBef>
                <a:spcPts val="1200"/>
              </a:spcBef>
            </a:pPr>
            <a:r>
              <a:rPr lang="en-US" sz="2300" dirty="0">
                <a:effectLst/>
                <a:ea typeface="Times New Roman" panose="02020603050405020304" pitchFamily="18" charset="0"/>
              </a:rPr>
              <a:t>“[Hume] agrees with the essentials of Hutcheson’s theory of morality and aesthetics …  But in Hume’s hands </a:t>
            </a:r>
            <a:r>
              <a:rPr lang="en-US" sz="2300" dirty="0">
                <a:solidFill>
                  <a:srgbClr val="FF9999"/>
                </a:solidFill>
                <a:effectLst/>
                <a:ea typeface="Times New Roman" panose="02020603050405020304" pitchFamily="18" charset="0"/>
              </a:rPr>
              <a:t>the denigration of the role of reason and the corresponding elevation of feeling and sentiment is generalized into a total theory of man</a:t>
            </a:r>
            <a:r>
              <a:rPr lang="en-US" sz="2300" dirty="0">
                <a:effectLst/>
                <a:ea typeface="Times New Roman" panose="02020603050405020304" pitchFamily="18" charset="0"/>
              </a:rPr>
              <a:t>.  Even in the apparently most intellectual or cognitive spheres of human life, even in our empirical judgments about the world and in the process of pure ratiocination itself, feeling is shown to be the dominant force. Even ‘</a:t>
            </a:r>
            <a:r>
              <a:rPr lang="en-US" sz="2300" dirty="0">
                <a:solidFill>
                  <a:srgbClr val="FF9999"/>
                </a:solidFill>
                <a:effectLst/>
                <a:ea typeface="Times New Roman" panose="02020603050405020304" pitchFamily="18" charset="0"/>
              </a:rPr>
              <a:t>belief is more properly an act of the sensitive, than of the cogitative part of our natures</a:t>
            </a:r>
            <a:r>
              <a:rPr lang="en-US" sz="2300" dirty="0">
                <a:effectLst/>
                <a:ea typeface="Times New Roman" panose="02020603050405020304" pitchFamily="18" charset="0"/>
              </a:rPr>
              <a:t>’ [</a:t>
            </a:r>
            <a:r>
              <a:rPr lang="en-US" sz="2300" i="1" dirty="0">
                <a:effectLst/>
                <a:ea typeface="Times New Roman" panose="02020603050405020304" pitchFamily="18" charset="0"/>
              </a:rPr>
              <a:t>T</a:t>
            </a:r>
            <a:r>
              <a:rPr lang="en-US" sz="2300" dirty="0">
                <a:effectLst/>
                <a:ea typeface="Times New Roman" panose="02020603050405020304" pitchFamily="18" charset="0"/>
              </a:rPr>
              <a:t> 1.4.1.8].”  (1977, pp. 10-11)</a:t>
            </a:r>
          </a:p>
          <a:p>
            <a:pPr>
              <a:spcBef>
                <a:spcPts val="1200"/>
              </a:spcBef>
            </a:pPr>
            <a:r>
              <a:rPr lang="en-US" sz="2300" dirty="0">
                <a:effectLst/>
                <a:ea typeface="Times New Roman" panose="02020603050405020304" pitchFamily="18" charset="0"/>
              </a:rPr>
              <a:t>Hume is “</a:t>
            </a:r>
            <a:r>
              <a:rPr lang="en-US" sz="2300" dirty="0">
                <a:solidFill>
                  <a:srgbClr val="FF9999"/>
                </a:solidFill>
                <a:effectLst/>
                <a:ea typeface="Times New Roman" panose="02020603050405020304" pitchFamily="18" charset="0"/>
              </a:rPr>
              <a:t>seeking extremely general truths about how and why human beings think, feel and act in the ways they do … in the only way possible – by observation and inference from what is observed</a:t>
            </a:r>
            <a:r>
              <a:rPr lang="en-US" sz="2300" dirty="0">
                <a:effectLst/>
                <a:ea typeface="Times New Roman" panose="02020603050405020304" pitchFamily="18" charset="0"/>
              </a:rPr>
              <a:t>” (1977, p. 222).</a:t>
            </a:r>
            <a:endParaRPr lang="en-GB" sz="2300" dirty="0">
              <a:effectLst/>
              <a:ea typeface="Times New Roman" panose="02020603050405020304" pitchFamily="18" charset="0"/>
            </a:endParaRPr>
          </a:p>
        </p:txBody>
      </p:sp>
      <p:sp>
        <p:nvSpPr>
          <p:cNvPr id="4" name="Slide Number Placeholder 3">
            <a:extLst>
              <a:ext uri="{FF2B5EF4-FFF2-40B4-BE49-F238E27FC236}">
                <a16:creationId xmlns:a16="http://schemas.microsoft.com/office/drawing/2014/main" id="{358A3781-B9A2-48B7-0D99-31D4D3F399CC}"/>
              </a:ext>
            </a:extLst>
          </p:cNvPr>
          <p:cNvSpPr>
            <a:spLocks noGrp="1"/>
          </p:cNvSpPr>
          <p:nvPr>
            <p:ph type="sldNum" sz="quarter" idx="10"/>
          </p:nvPr>
        </p:nvSpPr>
        <p:spPr/>
        <p:txBody>
          <a:bodyPr/>
          <a:lstStyle/>
          <a:p>
            <a:pPr>
              <a:defRPr/>
            </a:pPr>
            <a:fld id="{7443F8EE-1080-4ADF-8A55-65AF78092C58}" type="slidenum">
              <a:rPr lang="en-US" smtClean="0"/>
              <a:pPr>
                <a:defRPr/>
              </a:pPr>
              <a:t>4</a:t>
            </a:fld>
            <a:endParaRPr lang="en-US"/>
          </a:p>
        </p:txBody>
      </p:sp>
    </p:spTree>
    <p:extLst>
      <p:ext uri="{BB962C8B-B14F-4D97-AF65-F5344CB8AC3E}">
        <p14:creationId xmlns:p14="http://schemas.microsoft.com/office/powerpoint/2010/main" val="3012736316"/>
      </p:ext>
    </p:extLst>
  </p:cSld>
  <p:clrMapOvr>
    <a:masterClrMapping/>
  </p:clrMapOvr>
  <p:transition spd="med">
    <p:cov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F9E5-30D4-7F2F-D525-3EF08A8CAEB8}"/>
              </a:ext>
            </a:extLst>
          </p:cNvPr>
          <p:cNvSpPr>
            <a:spLocks noGrp="1"/>
          </p:cNvSpPr>
          <p:nvPr>
            <p:ph type="title"/>
          </p:nvPr>
        </p:nvSpPr>
        <p:spPr>
          <a:xfrm>
            <a:off x="143508" y="152636"/>
            <a:ext cx="8856984" cy="666911"/>
          </a:xfrm>
        </p:spPr>
        <p:txBody>
          <a:bodyPr/>
          <a:lstStyle/>
          <a:p>
            <a:r>
              <a:rPr lang="en-US" dirty="0"/>
              <a:t>The External World in the </a:t>
            </a:r>
            <a:r>
              <a:rPr lang="en-US" i="1" dirty="0"/>
              <a:t>Enquiry</a:t>
            </a:r>
            <a:endParaRPr lang="en-GB" dirty="0"/>
          </a:p>
        </p:txBody>
      </p:sp>
      <p:sp>
        <p:nvSpPr>
          <p:cNvPr id="3" name="Content Placeholder 2">
            <a:extLst>
              <a:ext uri="{FF2B5EF4-FFF2-40B4-BE49-F238E27FC236}">
                <a16:creationId xmlns:a16="http://schemas.microsoft.com/office/drawing/2014/main" id="{65E977BB-FB69-B3A2-AE12-F41B5FD0D83E}"/>
              </a:ext>
            </a:extLst>
          </p:cNvPr>
          <p:cNvSpPr>
            <a:spLocks noGrp="1"/>
          </p:cNvSpPr>
          <p:nvPr>
            <p:ph idx="1"/>
          </p:nvPr>
        </p:nvSpPr>
        <p:spPr>
          <a:xfrm>
            <a:off x="899592" y="1016732"/>
            <a:ext cx="7992888" cy="5544616"/>
          </a:xfrm>
        </p:spPr>
        <p:txBody>
          <a:bodyPr/>
          <a:lstStyle/>
          <a:p>
            <a:pPr marL="0" indent="0">
              <a:spcBef>
                <a:spcPts val="1200"/>
              </a:spcBef>
              <a:buNone/>
            </a:pPr>
            <a:r>
              <a:rPr lang="en-US" sz="2000" dirty="0"/>
              <a:t>“It seems evident, that </a:t>
            </a:r>
            <a:r>
              <a:rPr lang="en-US" sz="2000" dirty="0">
                <a:solidFill>
                  <a:srgbClr val="FF9999"/>
                </a:solidFill>
              </a:rPr>
              <a:t>men are carried, by a natural instinct …, to repose faith in their senses</a:t>
            </a:r>
            <a:r>
              <a:rPr lang="en-US" sz="2000" dirty="0"/>
              <a:t>; …  It seems also evident, that, when men follow this blind and powerful instinct of nature, </a:t>
            </a:r>
            <a:r>
              <a:rPr lang="en-US" sz="2000" dirty="0">
                <a:solidFill>
                  <a:srgbClr val="FF9999"/>
                </a:solidFill>
              </a:rPr>
              <a:t>they always suppose the very images, presented by the senses, to be the external objects</a:t>
            </a:r>
            <a:r>
              <a:rPr lang="en-US" sz="2000" dirty="0"/>
              <a:t>, and never entertain any suspicion, that the one are nothing but representations of the other.”  (</a:t>
            </a:r>
            <a:r>
              <a:rPr lang="en-US" sz="2000" i="1" dirty="0"/>
              <a:t>EHU</a:t>
            </a:r>
            <a:r>
              <a:rPr lang="en-US" sz="2000" dirty="0"/>
              <a:t> 12.7-8)</a:t>
            </a:r>
          </a:p>
          <a:p>
            <a:pPr marL="0" indent="0">
              <a:spcBef>
                <a:spcPts val="1200"/>
              </a:spcBef>
              <a:buNone/>
            </a:pPr>
            <a:r>
              <a:rPr lang="en-GB" sz="2000" dirty="0">
                <a:effectLst/>
                <a:ea typeface="Times New Roman" panose="02020603050405020304" pitchFamily="18" charset="0"/>
              </a:rPr>
              <a:t>“</a:t>
            </a:r>
            <a:r>
              <a:rPr lang="en-GB" sz="2000" dirty="0">
                <a:solidFill>
                  <a:srgbClr val="FF9999"/>
                </a:solidFill>
                <a:effectLst/>
                <a:ea typeface="Times New Roman" panose="02020603050405020304" pitchFamily="18" charset="0"/>
              </a:rPr>
              <a:t>But this universal and primary opinion of all men is soon destroyed by the slightest philosophy</a:t>
            </a:r>
            <a:r>
              <a:rPr lang="en-GB" sz="2000" dirty="0">
                <a:effectLst/>
                <a:ea typeface="Times New Roman" panose="02020603050405020304" pitchFamily="18" charset="0"/>
              </a:rPr>
              <a:t>, which teaches us, that nothing can ever be present to the mind but an image or perception, …  The table, which we see, seems to diminish, as we remove farther from it: But the real table, which exists independent of us, suffers no alteration: It was, therefore, nothing but its image, which was present to the mind.  </a:t>
            </a:r>
            <a:r>
              <a:rPr lang="en-GB" sz="2000" dirty="0">
                <a:solidFill>
                  <a:srgbClr val="FF9999"/>
                </a:solidFill>
                <a:effectLst/>
                <a:ea typeface="Times New Roman" panose="02020603050405020304" pitchFamily="18" charset="0"/>
              </a:rPr>
              <a:t>These are the obvious dictates of reason; and no man, who reflects, ever doubted, that the existences, which we consider, when we say, </a:t>
            </a:r>
            <a:r>
              <a:rPr lang="en-GB" sz="2000" i="1" dirty="0">
                <a:solidFill>
                  <a:srgbClr val="FF9999"/>
                </a:solidFill>
                <a:effectLst/>
                <a:ea typeface="Times New Roman" panose="02020603050405020304" pitchFamily="18" charset="0"/>
              </a:rPr>
              <a:t>this house</a:t>
            </a:r>
            <a:r>
              <a:rPr lang="en-GB" sz="2000" dirty="0">
                <a:solidFill>
                  <a:srgbClr val="FF9999"/>
                </a:solidFill>
                <a:effectLst/>
                <a:ea typeface="Times New Roman" panose="02020603050405020304" pitchFamily="18" charset="0"/>
              </a:rPr>
              <a:t> and </a:t>
            </a:r>
            <a:r>
              <a:rPr lang="en-GB" sz="2000" i="1" dirty="0">
                <a:solidFill>
                  <a:srgbClr val="FF9999"/>
                </a:solidFill>
                <a:effectLst/>
                <a:ea typeface="Times New Roman" panose="02020603050405020304" pitchFamily="18" charset="0"/>
              </a:rPr>
              <a:t>that tree</a:t>
            </a:r>
            <a:r>
              <a:rPr lang="en-GB" sz="2000" dirty="0">
                <a:solidFill>
                  <a:srgbClr val="FF9999"/>
                </a:solidFill>
                <a:effectLst/>
                <a:ea typeface="Times New Roman" panose="02020603050405020304" pitchFamily="18" charset="0"/>
              </a:rPr>
              <a:t>, are nothing but perceptions in the mind, and fleeting copies or representations of other existences</a:t>
            </a:r>
            <a:r>
              <a:rPr lang="en-GB" sz="2000" dirty="0">
                <a:effectLst/>
                <a:ea typeface="Times New Roman" panose="02020603050405020304" pitchFamily="18" charset="0"/>
              </a:rPr>
              <a:t>, which remain uniform and independent.”  (</a:t>
            </a:r>
            <a:r>
              <a:rPr lang="en-GB" sz="2000" i="1" dirty="0">
                <a:effectLst/>
                <a:ea typeface="Times New Roman" panose="02020603050405020304" pitchFamily="18" charset="0"/>
              </a:rPr>
              <a:t>EHU</a:t>
            </a:r>
            <a:r>
              <a:rPr lang="en-GB" sz="2000" dirty="0">
                <a:effectLst/>
                <a:ea typeface="Times New Roman" panose="02020603050405020304" pitchFamily="18" charset="0"/>
              </a:rPr>
              <a:t> 12.9)</a:t>
            </a:r>
          </a:p>
        </p:txBody>
      </p:sp>
      <p:sp>
        <p:nvSpPr>
          <p:cNvPr id="4" name="Slide Number Placeholder 3">
            <a:extLst>
              <a:ext uri="{FF2B5EF4-FFF2-40B4-BE49-F238E27FC236}">
                <a16:creationId xmlns:a16="http://schemas.microsoft.com/office/drawing/2014/main" id="{D77C7174-FCE9-AD6A-3D71-8A30624F0D8D}"/>
              </a:ext>
            </a:extLst>
          </p:cNvPr>
          <p:cNvSpPr>
            <a:spLocks noGrp="1"/>
          </p:cNvSpPr>
          <p:nvPr>
            <p:ph type="sldNum" sz="quarter" idx="10"/>
          </p:nvPr>
        </p:nvSpPr>
        <p:spPr/>
        <p:txBody>
          <a:bodyPr/>
          <a:lstStyle/>
          <a:p>
            <a:pPr>
              <a:defRPr/>
            </a:pPr>
            <a:fld id="{7443F8EE-1080-4ADF-8A55-65AF78092C58}" type="slidenum">
              <a:rPr lang="en-US" smtClean="0"/>
              <a:pPr>
                <a:defRPr/>
              </a:pPr>
              <a:t>40</a:t>
            </a:fld>
            <a:endParaRPr lang="en-US"/>
          </a:p>
        </p:txBody>
      </p:sp>
    </p:spTree>
    <p:extLst>
      <p:ext uri="{BB962C8B-B14F-4D97-AF65-F5344CB8AC3E}">
        <p14:creationId xmlns:p14="http://schemas.microsoft.com/office/powerpoint/2010/main" val="1291980054"/>
      </p:ext>
    </p:extLst>
  </p:cSld>
  <p:clrMapOvr>
    <a:masterClrMapping/>
  </p:clrMapOvr>
  <p:transition spd="med">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858BA2-4219-0EE5-4761-8F71D7F665F2}"/>
              </a:ext>
            </a:extLst>
          </p:cNvPr>
          <p:cNvSpPr>
            <a:spLocks noGrp="1"/>
          </p:cNvSpPr>
          <p:nvPr>
            <p:ph idx="1"/>
          </p:nvPr>
        </p:nvSpPr>
        <p:spPr>
          <a:xfrm>
            <a:off x="468313" y="476672"/>
            <a:ext cx="8496175" cy="6084676"/>
          </a:xfrm>
        </p:spPr>
        <p:txBody>
          <a:bodyPr/>
          <a:lstStyle/>
          <a:p>
            <a:pPr marL="0" indent="0">
              <a:spcBef>
                <a:spcPts val="1800"/>
              </a:spcBef>
              <a:buNone/>
            </a:pPr>
            <a:r>
              <a:rPr lang="en-US" sz="2200" dirty="0"/>
              <a:t>“</a:t>
            </a:r>
            <a:r>
              <a:rPr lang="en-US" sz="2200" dirty="0">
                <a:solidFill>
                  <a:srgbClr val="FF9999"/>
                </a:solidFill>
              </a:rPr>
              <a:t>It is a question of fact, whether the perceptions of the senses be produced by external objects, resembling them</a:t>
            </a:r>
            <a:r>
              <a:rPr lang="en-US" sz="2200" dirty="0"/>
              <a:t>”.  But we never experience the requisite constant conjunction (as we have no direct acquaintance with the supposed objects), and hence cannot argue from one to another.  So “The supposition of such a </a:t>
            </a:r>
            <a:r>
              <a:rPr lang="en-US" sz="2200" dirty="0" err="1"/>
              <a:t>connexion</a:t>
            </a:r>
            <a:r>
              <a:rPr lang="en-US" sz="2200" dirty="0"/>
              <a:t> is … without any foundation in reasoning.”  (</a:t>
            </a:r>
            <a:r>
              <a:rPr lang="en-US" sz="2200" i="1" dirty="0"/>
              <a:t>EHU</a:t>
            </a:r>
            <a:r>
              <a:rPr lang="en-US" sz="2200" dirty="0"/>
              <a:t> 12.12)</a:t>
            </a:r>
          </a:p>
          <a:p>
            <a:pPr marL="0" indent="0">
              <a:spcBef>
                <a:spcPts val="1800"/>
              </a:spcBef>
              <a:buNone/>
            </a:pPr>
            <a:r>
              <a:rPr lang="en-GB" sz="2200" dirty="0">
                <a:effectLst/>
                <a:ea typeface="Times New Roman" panose="02020603050405020304" pitchFamily="18" charset="0"/>
              </a:rPr>
              <a:t>However, nothing in this sceptical argument “represents [the] opinion [of external existence] as contrary to reason” (</a:t>
            </a:r>
            <a:r>
              <a:rPr lang="en-GB" sz="2200" i="1" dirty="0">
                <a:effectLst/>
                <a:ea typeface="Times New Roman" panose="02020603050405020304" pitchFamily="18" charset="0"/>
              </a:rPr>
              <a:t>EHU</a:t>
            </a:r>
            <a:r>
              <a:rPr lang="en-GB" sz="2200" dirty="0">
                <a:effectLst/>
                <a:ea typeface="Times New Roman" panose="02020603050405020304" pitchFamily="18" charset="0"/>
              </a:rPr>
              <a:t> 12.16)</a:t>
            </a:r>
          </a:p>
          <a:p>
            <a:pPr marL="0" indent="0">
              <a:spcBef>
                <a:spcPts val="1800"/>
              </a:spcBef>
              <a:buNone/>
            </a:pPr>
            <a:r>
              <a:rPr lang="en-GB" sz="2200" dirty="0">
                <a:effectLst/>
                <a:ea typeface="Times New Roman" panose="02020603050405020304" pitchFamily="18" charset="0"/>
              </a:rPr>
              <a:t>So perhaps Hume is leaving open the possibility that we can maintain a coherent belief in material objects if we conceive of matter indeterminately, as “</a:t>
            </a:r>
            <a:r>
              <a:rPr lang="en-GB" sz="2200" dirty="0">
                <a:solidFill>
                  <a:srgbClr val="FF9999"/>
                </a:solidFill>
                <a:effectLst/>
                <a:ea typeface="Times New Roman" panose="02020603050405020304" pitchFamily="18" charset="0"/>
              </a:rPr>
              <a:t>a certain unknown, inexplicable something [which is] the cause of our perceptions</a:t>
            </a:r>
            <a:r>
              <a:rPr lang="en-GB" sz="2200" dirty="0">
                <a:effectLst/>
                <a:ea typeface="Times New Roman" panose="02020603050405020304" pitchFamily="18" charset="0"/>
              </a:rPr>
              <a:t>.” (</a:t>
            </a:r>
            <a:r>
              <a:rPr lang="en-GB" sz="2200" i="1" dirty="0">
                <a:effectLst/>
                <a:ea typeface="Times New Roman" panose="02020603050405020304" pitchFamily="18" charset="0"/>
              </a:rPr>
              <a:t>EHU</a:t>
            </a:r>
            <a:r>
              <a:rPr lang="en-GB" sz="2200" dirty="0">
                <a:effectLst/>
                <a:ea typeface="Times New Roman" panose="02020603050405020304" pitchFamily="18" charset="0"/>
              </a:rPr>
              <a:t> 12.16).</a:t>
            </a:r>
          </a:p>
          <a:p>
            <a:pPr marL="0" indent="0">
              <a:spcBef>
                <a:spcPts val="1800"/>
              </a:spcBef>
              <a:buNone/>
            </a:pPr>
            <a:r>
              <a:rPr lang="en-GB" sz="2200" dirty="0">
                <a:effectLst/>
                <a:ea typeface="Times New Roman" panose="02020603050405020304" pitchFamily="18" charset="0"/>
              </a:rPr>
              <a:t>Could this be part of what Hume is implicitly advocating at </a:t>
            </a:r>
            <a:r>
              <a:rPr lang="en-GB" sz="2200" i="1" dirty="0">
                <a:effectLst/>
                <a:ea typeface="Times New Roman" panose="02020603050405020304" pitchFamily="18" charset="0"/>
              </a:rPr>
              <a:t>EHU</a:t>
            </a:r>
            <a:r>
              <a:rPr lang="en-GB" sz="2200" dirty="0">
                <a:effectLst/>
                <a:ea typeface="Times New Roman" panose="02020603050405020304" pitchFamily="18" charset="0"/>
              </a:rPr>
              <a:t> 12.3 and 12.23, where (as we saw in the case of induction) he appears to recommend default acceptance of our natural faculties?</a:t>
            </a:r>
            <a:endParaRPr lang="en-GB" sz="2200" dirty="0"/>
          </a:p>
        </p:txBody>
      </p:sp>
      <p:sp>
        <p:nvSpPr>
          <p:cNvPr id="4" name="Slide Number Placeholder 3">
            <a:extLst>
              <a:ext uri="{FF2B5EF4-FFF2-40B4-BE49-F238E27FC236}">
                <a16:creationId xmlns:a16="http://schemas.microsoft.com/office/drawing/2014/main" id="{173977FD-512B-0FAE-BE46-B8EFEB3030AC}"/>
              </a:ext>
            </a:extLst>
          </p:cNvPr>
          <p:cNvSpPr>
            <a:spLocks noGrp="1"/>
          </p:cNvSpPr>
          <p:nvPr>
            <p:ph type="sldNum" sz="quarter" idx="10"/>
          </p:nvPr>
        </p:nvSpPr>
        <p:spPr/>
        <p:txBody>
          <a:bodyPr/>
          <a:lstStyle/>
          <a:p>
            <a:pPr>
              <a:defRPr/>
            </a:pPr>
            <a:fld id="{7443F8EE-1080-4ADF-8A55-65AF78092C58}" type="slidenum">
              <a:rPr lang="en-US" smtClean="0"/>
              <a:pPr>
                <a:defRPr/>
              </a:pPr>
              <a:t>41</a:t>
            </a:fld>
            <a:endParaRPr lang="en-US"/>
          </a:p>
        </p:txBody>
      </p:sp>
    </p:spTree>
    <p:extLst>
      <p:ext uri="{BB962C8B-B14F-4D97-AF65-F5344CB8AC3E}">
        <p14:creationId xmlns:p14="http://schemas.microsoft.com/office/powerpoint/2010/main" val="638564171"/>
      </p:ext>
    </p:extLst>
  </p:cSld>
  <p:clrMapOvr>
    <a:masterClrMapping/>
  </p:clrMapOvr>
  <p:transition spd="med">
    <p:cove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D4DE4-03DB-8836-A259-476483A91168}"/>
              </a:ext>
            </a:extLst>
          </p:cNvPr>
          <p:cNvSpPr>
            <a:spLocks noGrp="1"/>
          </p:cNvSpPr>
          <p:nvPr>
            <p:ph type="title"/>
          </p:nvPr>
        </p:nvSpPr>
        <p:spPr>
          <a:xfrm>
            <a:off x="71500" y="116633"/>
            <a:ext cx="9001000" cy="1368152"/>
          </a:xfrm>
        </p:spPr>
        <p:txBody>
          <a:bodyPr/>
          <a:lstStyle/>
          <a:p>
            <a:r>
              <a:rPr lang="en-US" dirty="0"/>
              <a:t>7</a:t>
            </a:r>
            <a:r>
              <a:rPr lang="en-US"/>
              <a:t>.  Rejecting the “Nature Defeats Scepticism” Narrative</a:t>
            </a:r>
            <a:endParaRPr lang="en-GB" dirty="0"/>
          </a:p>
        </p:txBody>
      </p:sp>
      <p:sp>
        <p:nvSpPr>
          <p:cNvPr id="3" name="Content Placeholder 2">
            <a:extLst>
              <a:ext uri="{FF2B5EF4-FFF2-40B4-BE49-F238E27FC236}">
                <a16:creationId xmlns:a16="http://schemas.microsoft.com/office/drawing/2014/main" id="{0A92F535-1452-6828-7AB1-974FB8A6127A}"/>
              </a:ext>
            </a:extLst>
          </p:cNvPr>
          <p:cNvSpPr>
            <a:spLocks noGrp="1"/>
          </p:cNvSpPr>
          <p:nvPr>
            <p:ph idx="1"/>
          </p:nvPr>
        </p:nvSpPr>
        <p:spPr>
          <a:xfrm>
            <a:off x="493204" y="1664805"/>
            <a:ext cx="8327268" cy="5101120"/>
          </a:xfrm>
        </p:spPr>
        <p:txBody>
          <a:bodyPr/>
          <a:lstStyle/>
          <a:p>
            <a:pPr>
              <a:spcBef>
                <a:spcPts val="1200"/>
              </a:spcBef>
            </a:pPr>
            <a:r>
              <a:rPr lang="en-GB" sz="2800" dirty="0">
                <a:effectLst/>
                <a:ea typeface="Times New Roman" panose="02020603050405020304" pitchFamily="18" charset="0"/>
              </a:rPr>
              <a:t>Hume is </a:t>
            </a:r>
            <a:r>
              <a:rPr lang="en-GB" sz="2800" i="1" dirty="0">
                <a:effectLst/>
                <a:ea typeface="Times New Roman" panose="02020603050405020304" pitchFamily="18" charset="0"/>
              </a:rPr>
              <a:t>sceptical</a:t>
            </a:r>
            <a:r>
              <a:rPr lang="en-GB" sz="2800" dirty="0">
                <a:effectLst/>
                <a:ea typeface="Times New Roman" panose="02020603050405020304" pitchFamily="18" charset="0"/>
              </a:rPr>
              <a:t> about </a:t>
            </a:r>
            <a:r>
              <a:rPr lang="en-GB" sz="2800" u="sng" dirty="0">
                <a:effectLst/>
                <a:ea typeface="Times New Roman" panose="02020603050405020304" pitchFamily="18" charset="0"/>
              </a:rPr>
              <a:t>The External World</a:t>
            </a:r>
            <a:r>
              <a:rPr lang="en-GB" sz="2800" dirty="0">
                <a:effectLst/>
                <a:ea typeface="Times New Roman" panose="02020603050405020304" pitchFamily="18" charset="0"/>
              </a:rPr>
              <a:t>, but not about </a:t>
            </a:r>
            <a:r>
              <a:rPr lang="en-GB" sz="2800" u="sng" dirty="0">
                <a:effectLst/>
                <a:ea typeface="Times New Roman" panose="02020603050405020304" pitchFamily="18" charset="0"/>
              </a:rPr>
              <a:t>Causation</a:t>
            </a:r>
            <a:r>
              <a:rPr lang="en-GB" sz="2800" dirty="0">
                <a:effectLst/>
                <a:ea typeface="Times New Roman" panose="02020603050405020304" pitchFamily="18" charset="0"/>
              </a:rPr>
              <a:t> or </a:t>
            </a:r>
            <a:r>
              <a:rPr lang="en-GB" sz="2800" u="sng" dirty="0">
                <a:effectLst/>
                <a:ea typeface="Times New Roman" panose="02020603050405020304" pitchFamily="18" charset="0"/>
              </a:rPr>
              <a:t>Moral Responsibility</a:t>
            </a:r>
            <a:r>
              <a:rPr lang="en-GB" sz="2800" dirty="0">
                <a:effectLst/>
                <a:ea typeface="Times New Roman" panose="02020603050405020304" pitchFamily="18" charset="0"/>
              </a:rPr>
              <a:t>, and about </a:t>
            </a:r>
            <a:r>
              <a:rPr lang="en-GB" sz="2800" u="sng" dirty="0">
                <a:effectLst/>
                <a:ea typeface="Times New Roman" panose="02020603050405020304" pitchFamily="18" charset="0"/>
              </a:rPr>
              <a:t>Induction</a:t>
            </a:r>
            <a:r>
              <a:rPr lang="en-GB" sz="2800" dirty="0">
                <a:effectLst/>
                <a:ea typeface="Times New Roman" panose="02020603050405020304" pitchFamily="18" charset="0"/>
              </a:rPr>
              <a:t> only in the Enquiry.</a:t>
            </a:r>
          </a:p>
          <a:p>
            <a:pPr>
              <a:spcBef>
                <a:spcPts val="1200"/>
              </a:spcBef>
            </a:pPr>
            <a:r>
              <a:rPr lang="en-GB" sz="2800" dirty="0">
                <a:effectLst/>
                <a:ea typeface="Times New Roman" panose="02020603050405020304" pitchFamily="18" charset="0"/>
              </a:rPr>
              <a:t>Sceptical concerns about External Body and Induction both arise from Hume’s </a:t>
            </a:r>
            <a:r>
              <a:rPr lang="en-GB" sz="2800" i="1" dirty="0">
                <a:effectLst/>
                <a:ea typeface="Times New Roman" panose="02020603050405020304" pitchFamily="18" charset="0"/>
              </a:rPr>
              <a:t>explanatory naturalism</a:t>
            </a:r>
            <a:r>
              <a:rPr lang="en-GB" sz="2800" dirty="0">
                <a:effectLst/>
                <a:ea typeface="Times New Roman" panose="02020603050405020304" pitchFamily="18" charset="0"/>
              </a:rPr>
              <a:t>, investigating the foundations of the relevant belief, but the two are very different:</a:t>
            </a:r>
          </a:p>
          <a:p>
            <a:pPr lvl="1">
              <a:spcBef>
                <a:spcPts val="1200"/>
              </a:spcBef>
            </a:pPr>
            <a:r>
              <a:rPr lang="en-GB" sz="2400" dirty="0">
                <a:effectLst/>
                <a:ea typeface="Times New Roman" panose="02020603050405020304" pitchFamily="18" charset="0"/>
              </a:rPr>
              <a:t>Inductive beliefs are credible, coherent, and based on an equally coherent assumption of uniformity.</a:t>
            </a:r>
          </a:p>
          <a:p>
            <a:pPr lvl="1">
              <a:spcBef>
                <a:spcPts val="1200"/>
              </a:spcBef>
            </a:pPr>
            <a:r>
              <a:rPr lang="en-GB" sz="2400" dirty="0">
                <a:effectLst/>
                <a:ea typeface="Times New Roman" panose="02020603050405020304" pitchFamily="18" charset="0"/>
              </a:rPr>
              <a:t>Beliefs in external bodies involve </a:t>
            </a:r>
            <a:r>
              <a:rPr lang="en-GB" sz="2400" i="1" dirty="0">
                <a:effectLst/>
                <a:ea typeface="Times New Roman" panose="02020603050405020304" pitchFamily="18" charset="0"/>
              </a:rPr>
              <a:t>incoherent </a:t>
            </a:r>
            <a:r>
              <a:rPr lang="en-GB" sz="2400" dirty="0">
                <a:effectLst/>
                <a:ea typeface="Times New Roman" panose="02020603050405020304" pitchFamily="18" charset="0"/>
              </a:rPr>
              <a:t>“fictions” (in </a:t>
            </a:r>
            <a:r>
              <a:rPr lang="en-GB" sz="2400" i="1" dirty="0">
                <a:effectLst/>
                <a:ea typeface="Times New Roman" panose="02020603050405020304" pitchFamily="18" charset="0"/>
              </a:rPr>
              <a:t>Treatise</a:t>
            </a:r>
            <a:r>
              <a:rPr lang="en-GB" sz="2400" dirty="0">
                <a:effectLst/>
                <a:ea typeface="Times New Roman" panose="02020603050405020304" pitchFamily="18" charset="0"/>
              </a:rPr>
              <a:t>), and are clearly false in their vulgar form.</a:t>
            </a:r>
          </a:p>
          <a:p>
            <a:pPr>
              <a:spcBef>
                <a:spcPts val="1200"/>
              </a:spcBef>
            </a:pPr>
            <a:endParaRPr lang="en-GB" sz="2800" dirty="0">
              <a:effectLst/>
              <a:ea typeface="Times New Roman" panose="02020603050405020304" pitchFamily="18" charset="0"/>
            </a:endParaRPr>
          </a:p>
        </p:txBody>
      </p:sp>
      <p:sp>
        <p:nvSpPr>
          <p:cNvPr id="4" name="Slide Number Placeholder 3">
            <a:extLst>
              <a:ext uri="{FF2B5EF4-FFF2-40B4-BE49-F238E27FC236}">
                <a16:creationId xmlns:a16="http://schemas.microsoft.com/office/drawing/2014/main" id="{4A7C51AF-9C0A-7AC8-8F47-E8D502B58957}"/>
              </a:ext>
            </a:extLst>
          </p:cNvPr>
          <p:cNvSpPr>
            <a:spLocks noGrp="1"/>
          </p:cNvSpPr>
          <p:nvPr>
            <p:ph type="sldNum" sz="quarter" idx="10"/>
          </p:nvPr>
        </p:nvSpPr>
        <p:spPr/>
        <p:txBody>
          <a:bodyPr/>
          <a:lstStyle/>
          <a:p>
            <a:pPr>
              <a:defRPr/>
            </a:pPr>
            <a:fld id="{7443F8EE-1080-4ADF-8A55-65AF78092C58}" type="slidenum">
              <a:rPr lang="en-US" smtClean="0"/>
              <a:pPr>
                <a:defRPr/>
              </a:pPr>
              <a:t>42</a:t>
            </a:fld>
            <a:endParaRPr lang="en-US" dirty="0"/>
          </a:p>
        </p:txBody>
      </p:sp>
    </p:spTree>
    <p:extLst>
      <p:ext uri="{BB962C8B-B14F-4D97-AF65-F5344CB8AC3E}">
        <p14:creationId xmlns:p14="http://schemas.microsoft.com/office/powerpoint/2010/main" val="1487261646"/>
      </p:ext>
    </p:extLst>
  </p:cSld>
  <p:clrMapOvr>
    <a:masterClrMapping/>
  </p:clrMapOvr>
  <p:transition spd="med">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E4CEE2-2791-9BAA-0364-CF5182AECEFD}"/>
              </a:ext>
            </a:extLst>
          </p:cNvPr>
          <p:cNvSpPr>
            <a:spLocks noGrp="1"/>
          </p:cNvSpPr>
          <p:nvPr>
            <p:ph idx="1"/>
          </p:nvPr>
        </p:nvSpPr>
        <p:spPr>
          <a:xfrm>
            <a:off x="457200" y="332656"/>
            <a:ext cx="8229600" cy="6264696"/>
          </a:xfrm>
        </p:spPr>
        <p:txBody>
          <a:bodyPr/>
          <a:lstStyle/>
          <a:p>
            <a:r>
              <a:rPr lang="en-US" sz="2800" dirty="0"/>
              <a:t>There is plausibly some element of </a:t>
            </a:r>
            <a:r>
              <a:rPr lang="en-US" sz="2800" i="1" u="sng" dirty="0"/>
              <a:t>justificatory naturalism</a:t>
            </a:r>
            <a:r>
              <a:rPr lang="en-US" sz="2800" dirty="0"/>
              <a:t> in Hume’s response to the inductive sceptic in </a:t>
            </a:r>
            <a:r>
              <a:rPr lang="en-US" sz="2800" i="1" dirty="0"/>
              <a:t>Enquiry</a:t>
            </a:r>
            <a:r>
              <a:rPr lang="en-US" sz="2800" dirty="0"/>
              <a:t> 12, but he also gives a </a:t>
            </a:r>
            <a:r>
              <a:rPr lang="en-US" sz="2800" i="1" u="sng" dirty="0"/>
              <a:t>reasoned response</a:t>
            </a:r>
            <a:r>
              <a:rPr lang="en-US" sz="2800" dirty="0"/>
              <a:t> to the sceptic there.</a:t>
            </a:r>
          </a:p>
          <a:p>
            <a:pPr>
              <a:spcBef>
                <a:spcPts val="1200"/>
              </a:spcBef>
            </a:pPr>
            <a:r>
              <a:rPr lang="en-US" sz="2800" dirty="0"/>
              <a:t>In so far as “nature” saves us from </a:t>
            </a:r>
            <a:r>
              <a:rPr lang="en-US" sz="2800" dirty="0" err="1"/>
              <a:t>scepticism</a:t>
            </a:r>
            <a:r>
              <a:rPr lang="en-US" sz="2800" dirty="0"/>
              <a:t> about the external world in </a:t>
            </a:r>
            <a:r>
              <a:rPr lang="en-US" sz="2800" i="1" dirty="0"/>
              <a:t>Treatise </a:t>
            </a:r>
            <a:r>
              <a:rPr lang="en-US" sz="2800" dirty="0"/>
              <a:t>1.4.2, it provides no real cure, but just a distraction (or at best a sticking-plaster over a serious wound).</a:t>
            </a:r>
          </a:p>
          <a:p>
            <a:pPr>
              <a:spcBef>
                <a:spcPts val="1200"/>
              </a:spcBef>
            </a:pPr>
            <a:r>
              <a:rPr lang="en-US" sz="2800" dirty="0"/>
              <a:t>Perhaps we should look elsewhere in </a:t>
            </a:r>
            <a:r>
              <a:rPr lang="en-US" sz="2800" i="1" dirty="0"/>
              <a:t>Treatise</a:t>
            </a:r>
            <a:r>
              <a:rPr lang="en-US" sz="2800" dirty="0"/>
              <a:t> 1.4 for </a:t>
            </a:r>
            <a:r>
              <a:rPr lang="en-US" sz="2800" dirty="0" err="1"/>
              <a:t>sceptical</a:t>
            </a:r>
            <a:r>
              <a:rPr lang="en-US" sz="2800" dirty="0"/>
              <a:t> discussions to support the narrative?  If so, the two strongest candidates seem to be Hume’s “</a:t>
            </a:r>
            <a:r>
              <a:rPr lang="en-US" sz="2800" dirty="0" err="1"/>
              <a:t>Scepticism</a:t>
            </a:r>
            <a:r>
              <a:rPr lang="en-US" sz="2800" dirty="0"/>
              <a:t> with Regard to Reason” and “Of Personal Identity” …</a:t>
            </a:r>
          </a:p>
          <a:p>
            <a:endParaRPr lang="en-GB" sz="2800" dirty="0"/>
          </a:p>
        </p:txBody>
      </p:sp>
      <p:sp>
        <p:nvSpPr>
          <p:cNvPr id="4" name="Slide Number Placeholder 3">
            <a:extLst>
              <a:ext uri="{FF2B5EF4-FFF2-40B4-BE49-F238E27FC236}">
                <a16:creationId xmlns:a16="http://schemas.microsoft.com/office/drawing/2014/main" id="{DDD28479-A06F-92FA-6CB7-5BE85925C003}"/>
              </a:ext>
            </a:extLst>
          </p:cNvPr>
          <p:cNvSpPr>
            <a:spLocks noGrp="1"/>
          </p:cNvSpPr>
          <p:nvPr>
            <p:ph type="sldNum" sz="quarter" idx="10"/>
          </p:nvPr>
        </p:nvSpPr>
        <p:spPr/>
        <p:txBody>
          <a:bodyPr/>
          <a:lstStyle/>
          <a:p>
            <a:pPr>
              <a:defRPr/>
            </a:pPr>
            <a:fld id="{7443F8EE-1080-4ADF-8A55-65AF78092C58}" type="slidenum">
              <a:rPr lang="en-US" smtClean="0"/>
              <a:pPr>
                <a:defRPr/>
              </a:pPr>
              <a:t>43</a:t>
            </a:fld>
            <a:endParaRPr lang="en-US"/>
          </a:p>
        </p:txBody>
      </p:sp>
    </p:spTree>
    <p:extLst>
      <p:ext uri="{BB962C8B-B14F-4D97-AF65-F5344CB8AC3E}">
        <p14:creationId xmlns:p14="http://schemas.microsoft.com/office/powerpoint/2010/main" val="2503430661"/>
      </p:ext>
    </p:extLst>
  </p:cSld>
  <p:clrMapOvr>
    <a:masterClrMapping/>
  </p:clrMapOvr>
  <p:transition spd="med">
    <p:cove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6362-CC81-A590-66BE-0014F64299B0}"/>
              </a:ext>
            </a:extLst>
          </p:cNvPr>
          <p:cNvSpPr>
            <a:spLocks noGrp="1"/>
          </p:cNvSpPr>
          <p:nvPr>
            <p:ph type="title"/>
          </p:nvPr>
        </p:nvSpPr>
        <p:spPr>
          <a:xfrm>
            <a:off x="143508" y="152636"/>
            <a:ext cx="8856984" cy="666911"/>
          </a:xfrm>
        </p:spPr>
        <p:txBody>
          <a:bodyPr/>
          <a:lstStyle/>
          <a:p>
            <a:r>
              <a:rPr lang="en-US"/>
              <a:t>Scepticism with Regard to Reason</a:t>
            </a:r>
            <a:endParaRPr lang="en-GB"/>
          </a:p>
        </p:txBody>
      </p:sp>
      <p:sp>
        <p:nvSpPr>
          <p:cNvPr id="3" name="Content Placeholder 2">
            <a:extLst>
              <a:ext uri="{FF2B5EF4-FFF2-40B4-BE49-F238E27FC236}">
                <a16:creationId xmlns:a16="http://schemas.microsoft.com/office/drawing/2014/main" id="{ECC84526-EA70-949C-E491-31A0F6C58551}"/>
              </a:ext>
            </a:extLst>
          </p:cNvPr>
          <p:cNvSpPr>
            <a:spLocks noGrp="1"/>
          </p:cNvSpPr>
          <p:nvPr>
            <p:ph idx="1"/>
          </p:nvPr>
        </p:nvSpPr>
        <p:spPr>
          <a:xfrm>
            <a:off x="846656" y="1052736"/>
            <a:ext cx="7901808" cy="5580620"/>
          </a:xfrm>
        </p:spPr>
        <p:txBody>
          <a:bodyPr/>
          <a:lstStyle/>
          <a:p>
            <a:r>
              <a:rPr lang="en-US" sz="2800" dirty="0"/>
              <a:t>A corrosively </a:t>
            </a:r>
            <a:r>
              <a:rPr lang="en-US" sz="2800" dirty="0" err="1"/>
              <a:t>sceptical</a:t>
            </a:r>
            <a:r>
              <a:rPr lang="en-US" sz="2800" dirty="0"/>
              <a:t> argument in </a:t>
            </a:r>
            <a:r>
              <a:rPr lang="en-US" sz="2800" i="1" dirty="0"/>
              <a:t>Treatise</a:t>
            </a:r>
            <a:r>
              <a:rPr lang="en-US" sz="2800" dirty="0"/>
              <a:t> 1.4.1, provoking the “very dangerous dilemma” in the Book’s conclusion (1.4.7.6-7).</a:t>
            </a:r>
          </a:p>
          <a:p>
            <a:pPr marL="457200" lvl="1" indent="0">
              <a:spcBef>
                <a:spcPts val="1200"/>
              </a:spcBef>
              <a:buNone/>
            </a:pPr>
            <a:r>
              <a:rPr lang="en-GB" sz="2300" dirty="0">
                <a:effectLst/>
                <a:ea typeface="Times New Roman" panose="02020603050405020304" pitchFamily="18" charset="0"/>
              </a:rPr>
              <a:t>“We save ourselves from this total scepticism only by means of that singular and seemingly trivial property of the fancy, by which we enter with difficulty into remote views of things”  (</a:t>
            </a:r>
            <a:r>
              <a:rPr lang="en-GB" sz="2300" i="1" dirty="0">
                <a:effectLst/>
                <a:ea typeface="Times New Roman" panose="02020603050405020304" pitchFamily="18" charset="0"/>
              </a:rPr>
              <a:t>T</a:t>
            </a:r>
            <a:r>
              <a:rPr lang="en-GB" sz="2300" dirty="0">
                <a:effectLst/>
                <a:ea typeface="Times New Roman" panose="02020603050405020304" pitchFamily="18" charset="0"/>
              </a:rPr>
              <a:t> 1.4.7.7, alluding to </a:t>
            </a:r>
            <a:r>
              <a:rPr lang="en-GB" sz="2300" i="1" dirty="0">
                <a:effectLst/>
                <a:ea typeface="Times New Roman" panose="02020603050405020304" pitchFamily="18" charset="0"/>
              </a:rPr>
              <a:t>T</a:t>
            </a:r>
            <a:r>
              <a:rPr lang="en-GB" sz="2300" dirty="0">
                <a:effectLst/>
                <a:ea typeface="Times New Roman" panose="02020603050405020304" pitchFamily="18" charset="0"/>
              </a:rPr>
              <a:t> 1.4.1.10)</a:t>
            </a:r>
            <a:endParaRPr lang="en-US" sz="2300" dirty="0"/>
          </a:p>
          <a:p>
            <a:pPr>
              <a:spcBef>
                <a:spcPts val="2400"/>
              </a:spcBef>
            </a:pPr>
            <a:r>
              <a:rPr lang="en-US" sz="2800" dirty="0"/>
              <a:t>The famous appeal to “carelessness and in-attention” applies to both </a:t>
            </a:r>
            <a:r>
              <a:rPr lang="en-US" sz="2800" i="1" dirty="0"/>
              <a:t>T </a:t>
            </a:r>
            <a:r>
              <a:rPr lang="en-US" sz="2800" dirty="0"/>
              <a:t>1.4.1 and 1.4.2:</a:t>
            </a:r>
          </a:p>
          <a:p>
            <a:pPr marL="457200" lvl="1" indent="0">
              <a:spcBef>
                <a:spcPts val="1200"/>
              </a:spcBef>
              <a:buNone/>
            </a:pPr>
            <a:r>
              <a:rPr lang="en-GB" sz="2300" dirty="0">
                <a:effectLst/>
                <a:ea typeface="Times New Roman" panose="02020603050405020304" pitchFamily="18" charset="0"/>
              </a:rPr>
              <a:t>“’Tis impossible upon any system to defend </a:t>
            </a:r>
            <a:r>
              <a:rPr lang="en-GB" sz="2300" i="1" dirty="0">
                <a:solidFill>
                  <a:srgbClr val="FF9999"/>
                </a:solidFill>
                <a:effectLst/>
                <a:ea typeface="Times New Roman" panose="02020603050405020304" pitchFamily="18" charset="0"/>
              </a:rPr>
              <a:t>either our understanding or senses</a:t>
            </a:r>
            <a:r>
              <a:rPr lang="en-GB" sz="2300" dirty="0">
                <a:effectLst/>
                <a:ea typeface="Times New Roman" panose="02020603050405020304" pitchFamily="18" charset="0"/>
              </a:rPr>
              <a:t>; …  Carelessness and in-attention alone can afford us any remedy.”  (</a:t>
            </a:r>
            <a:r>
              <a:rPr lang="en-GB" sz="2300" i="1" dirty="0">
                <a:effectLst/>
                <a:ea typeface="Times New Roman" panose="02020603050405020304" pitchFamily="18" charset="0"/>
              </a:rPr>
              <a:t>T</a:t>
            </a:r>
            <a:r>
              <a:rPr lang="en-GB" sz="2300" dirty="0">
                <a:effectLst/>
                <a:ea typeface="Times New Roman" panose="02020603050405020304" pitchFamily="18" charset="0"/>
              </a:rPr>
              <a:t> 1.4.2.57)</a:t>
            </a:r>
            <a:endParaRPr lang="en-GB" sz="2300" dirty="0"/>
          </a:p>
        </p:txBody>
      </p:sp>
      <p:sp>
        <p:nvSpPr>
          <p:cNvPr id="4" name="Slide Number Placeholder 3">
            <a:extLst>
              <a:ext uri="{FF2B5EF4-FFF2-40B4-BE49-F238E27FC236}">
                <a16:creationId xmlns:a16="http://schemas.microsoft.com/office/drawing/2014/main" id="{8E9048E3-2D20-0280-BCF1-5F41613FBEF8}"/>
              </a:ext>
            </a:extLst>
          </p:cNvPr>
          <p:cNvSpPr>
            <a:spLocks noGrp="1"/>
          </p:cNvSpPr>
          <p:nvPr>
            <p:ph type="sldNum" sz="quarter" idx="10"/>
          </p:nvPr>
        </p:nvSpPr>
        <p:spPr/>
        <p:txBody>
          <a:bodyPr/>
          <a:lstStyle/>
          <a:p>
            <a:pPr>
              <a:defRPr/>
            </a:pPr>
            <a:fld id="{7443F8EE-1080-4ADF-8A55-65AF78092C58}" type="slidenum">
              <a:rPr lang="en-US" smtClean="0"/>
              <a:pPr>
                <a:defRPr/>
              </a:pPr>
              <a:t>44</a:t>
            </a:fld>
            <a:endParaRPr lang="en-US"/>
          </a:p>
        </p:txBody>
      </p:sp>
    </p:spTree>
    <p:extLst>
      <p:ext uri="{BB962C8B-B14F-4D97-AF65-F5344CB8AC3E}">
        <p14:creationId xmlns:p14="http://schemas.microsoft.com/office/powerpoint/2010/main" val="3421674048"/>
      </p:ext>
    </p:extLst>
  </p:cSld>
  <p:clrMapOvr>
    <a:masterClrMapping/>
  </p:clrMapOvr>
  <p:transition spd="med">
    <p:cove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B27AF-61DD-F6CE-779E-549945C4A72E}"/>
              </a:ext>
            </a:extLst>
          </p:cNvPr>
          <p:cNvSpPr>
            <a:spLocks noGrp="1"/>
          </p:cNvSpPr>
          <p:nvPr>
            <p:ph idx="1"/>
          </p:nvPr>
        </p:nvSpPr>
        <p:spPr>
          <a:xfrm>
            <a:off x="457200" y="332656"/>
            <a:ext cx="8229600" cy="6192688"/>
          </a:xfrm>
        </p:spPr>
        <p:txBody>
          <a:bodyPr/>
          <a:lstStyle/>
          <a:p>
            <a:r>
              <a:rPr lang="en-US" sz="2800" dirty="0"/>
              <a:t>So does this give additional support to the “nature defeats </a:t>
            </a:r>
            <a:r>
              <a:rPr lang="en-US" sz="2800" dirty="0" err="1"/>
              <a:t>scepticism</a:t>
            </a:r>
            <a:r>
              <a:rPr lang="en-US" sz="2800" dirty="0"/>
              <a:t>” narrative?</a:t>
            </a:r>
          </a:p>
          <a:p>
            <a:pPr lvl="1">
              <a:spcBef>
                <a:spcPts val="1800"/>
              </a:spcBef>
            </a:pPr>
            <a:r>
              <a:rPr lang="en-US" sz="2500" dirty="0"/>
              <a:t>Kemp Smith, Stroud and Strawson all quote prominently from </a:t>
            </a:r>
            <a:r>
              <a:rPr lang="en-US" sz="2500" i="1" dirty="0"/>
              <a:t>T</a:t>
            </a:r>
            <a:r>
              <a:rPr lang="en-US" sz="2500" dirty="0"/>
              <a:t> 1.4.1 for this purpose (especially paragraphs 7 and 8).  But they virtually ignore or downplay the actual </a:t>
            </a:r>
            <a:r>
              <a:rPr lang="en-US" sz="2500" i="1" dirty="0"/>
              <a:t>argument</a:t>
            </a:r>
            <a:r>
              <a:rPr lang="en-US" sz="2500" dirty="0"/>
              <a:t> or </a:t>
            </a:r>
            <a:r>
              <a:rPr lang="en-US" sz="2500" i="1" dirty="0"/>
              <a:t>conclusion</a:t>
            </a:r>
            <a:r>
              <a:rPr lang="en-US" sz="2500" dirty="0"/>
              <a:t> of </a:t>
            </a:r>
            <a:r>
              <a:rPr lang="en-US" sz="2500" i="1" dirty="0"/>
              <a:t>T</a:t>
            </a:r>
            <a:r>
              <a:rPr lang="en-US" sz="2500" dirty="0"/>
              <a:t> 1.4.1, and also its upshot in</a:t>
            </a:r>
            <a:br>
              <a:rPr lang="en-US" sz="2500" dirty="0"/>
            </a:br>
            <a:r>
              <a:rPr lang="en-US" sz="2500" i="1" dirty="0"/>
              <a:t>T</a:t>
            </a:r>
            <a:r>
              <a:rPr lang="en-US" sz="2500" dirty="0"/>
              <a:t> 1.4.7 (where it is massively disruptive).</a:t>
            </a:r>
          </a:p>
          <a:p>
            <a:pPr lvl="1">
              <a:spcBef>
                <a:spcPts val="1800"/>
              </a:spcBef>
            </a:pPr>
            <a:r>
              <a:rPr lang="en-US" sz="2500" dirty="0"/>
              <a:t>The argument is entirely omitted from the </a:t>
            </a:r>
            <a:r>
              <a:rPr lang="en-US" sz="2500" i="1" dirty="0"/>
              <a:t>Enquiry</a:t>
            </a:r>
            <a:r>
              <a:rPr lang="en-US" sz="2500" dirty="0"/>
              <a:t> of 1748, probably [as I argue in </a:t>
            </a:r>
            <a:r>
              <a:rPr lang="en-US" sz="2500" i="1" dirty="0"/>
              <a:t>Hume Studies</a:t>
            </a:r>
            <a:r>
              <a:rPr lang="en-US" sz="2500" dirty="0"/>
              <a:t>, 2018] because Hume realized that it is flawed.  Any plausibility derives from a hand-waving “and so on” that suggests an infinite regress, but when spelled out with examples, it falls to pieces.</a:t>
            </a:r>
          </a:p>
          <a:p>
            <a:endParaRPr lang="en-US" sz="2800" dirty="0"/>
          </a:p>
          <a:p>
            <a:endParaRPr lang="en-GB" sz="2800" dirty="0"/>
          </a:p>
        </p:txBody>
      </p:sp>
      <p:sp>
        <p:nvSpPr>
          <p:cNvPr id="4" name="Slide Number Placeholder 3">
            <a:extLst>
              <a:ext uri="{FF2B5EF4-FFF2-40B4-BE49-F238E27FC236}">
                <a16:creationId xmlns:a16="http://schemas.microsoft.com/office/drawing/2014/main" id="{D7A2EAE1-B70E-ED6A-BEC9-3121EF6B434B}"/>
              </a:ext>
            </a:extLst>
          </p:cNvPr>
          <p:cNvSpPr>
            <a:spLocks noGrp="1"/>
          </p:cNvSpPr>
          <p:nvPr>
            <p:ph type="sldNum" sz="quarter" idx="10"/>
          </p:nvPr>
        </p:nvSpPr>
        <p:spPr/>
        <p:txBody>
          <a:bodyPr/>
          <a:lstStyle/>
          <a:p>
            <a:pPr>
              <a:defRPr/>
            </a:pPr>
            <a:fld id="{7443F8EE-1080-4ADF-8A55-65AF78092C58}" type="slidenum">
              <a:rPr lang="en-US" smtClean="0"/>
              <a:pPr>
                <a:defRPr/>
              </a:pPr>
              <a:t>45</a:t>
            </a:fld>
            <a:endParaRPr lang="en-US"/>
          </a:p>
        </p:txBody>
      </p:sp>
    </p:spTree>
    <p:extLst>
      <p:ext uri="{BB962C8B-B14F-4D97-AF65-F5344CB8AC3E}">
        <p14:creationId xmlns:p14="http://schemas.microsoft.com/office/powerpoint/2010/main" val="359104102"/>
      </p:ext>
    </p:extLst>
  </p:cSld>
  <p:clrMapOvr>
    <a:masterClrMapping/>
  </p:clrMapOvr>
  <p:transition spd="med">
    <p:cove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C6362-CC81-A590-66BE-0014F64299B0}"/>
              </a:ext>
            </a:extLst>
          </p:cNvPr>
          <p:cNvSpPr>
            <a:spLocks noGrp="1"/>
          </p:cNvSpPr>
          <p:nvPr>
            <p:ph type="title"/>
          </p:nvPr>
        </p:nvSpPr>
        <p:spPr>
          <a:xfrm>
            <a:off x="143508" y="116632"/>
            <a:ext cx="8856984" cy="666911"/>
          </a:xfrm>
        </p:spPr>
        <p:txBody>
          <a:bodyPr/>
          <a:lstStyle/>
          <a:p>
            <a:r>
              <a:rPr lang="en-US" dirty="0"/>
              <a:t>Personal Identity</a:t>
            </a:r>
            <a:endParaRPr lang="en-GB" dirty="0"/>
          </a:p>
        </p:txBody>
      </p:sp>
      <p:sp>
        <p:nvSpPr>
          <p:cNvPr id="3" name="Content Placeholder 2">
            <a:extLst>
              <a:ext uri="{FF2B5EF4-FFF2-40B4-BE49-F238E27FC236}">
                <a16:creationId xmlns:a16="http://schemas.microsoft.com/office/drawing/2014/main" id="{ECC84526-EA70-949C-E491-31A0F6C58551}"/>
              </a:ext>
            </a:extLst>
          </p:cNvPr>
          <p:cNvSpPr>
            <a:spLocks noGrp="1"/>
          </p:cNvSpPr>
          <p:nvPr>
            <p:ph idx="1"/>
          </p:nvPr>
        </p:nvSpPr>
        <p:spPr>
          <a:xfrm>
            <a:off x="468312" y="1052736"/>
            <a:ext cx="8352159" cy="5580620"/>
          </a:xfrm>
        </p:spPr>
        <p:txBody>
          <a:bodyPr/>
          <a:lstStyle/>
          <a:p>
            <a:r>
              <a:rPr lang="en-US" sz="2800" dirty="0"/>
              <a:t>Discussed in </a:t>
            </a:r>
            <a:r>
              <a:rPr lang="en-US" sz="2800" i="1" dirty="0"/>
              <a:t>Treatise</a:t>
            </a:r>
            <a:r>
              <a:rPr lang="en-US" sz="2800" dirty="0"/>
              <a:t> 1.4.6, despaired of in the 1740 </a:t>
            </a:r>
            <a:r>
              <a:rPr lang="en-US" sz="2800" i="1" dirty="0"/>
              <a:t>Appendix</a:t>
            </a:r>
            <a:r>
              <a:rPr lang="en-US" sz="2800" dirty="0"/>
              <a:t>, and omitted from the </a:t>
            </a:r>
            <a:r>
              <a:rPr lang="en-US" sz="2800" i="1" dirty="0"/>
              <a:t>Enquiry</a:t>
            </a:r>
            <a:r>
              <a:rPr lang="en-US" sz="2800" dirty="0"/>
              <a:t>.</a:t>
            </a:r>
          </a:p>
          <a:p>
            <a:pPr>
              <a:spcBef>
                <a:spcPts val="1800"/>
              </a:spcBef>
            </a:pPr>
            <a:r>
              <a:rPr lang="en-US" sz="2800" dirty="0"/>
              <a:t>Has some close affinities with </a:t>
            </a:r>
            <a:r>
              <a:rPr lang="en-US" sz="2800" i="1" dirty="0"/>
              <a:t>T</a:t>
            </a:r>
            <a:r>
              <a:rPr lang="en-US" sz="2800" dirty="0"/>
              <a:t> 1.4.2:</a:t>
            </a:r>
          </a:p>
          <a:p>
            <a:pPr marL="857250" lvl="2" indent="0">
              <a:buNone/>
            </a:pPr>
            <a:r>
              <a:rPr lang="en-GB" sz="2100" dirty="0">
                <a:effectLst/>
                <a:ea typeface="Times New Roman" panose="02020603050405020304" pitchFamily="18" charset="0"/>
              </a:rPr>
              <a:t>“</a:t>
            </a:r>
            <a:r>
              <a:rPr lang="en-US" sz="2100" dirty="0">
                <a:effectLst/>
                <a:ea typeface="Times New Roman" panose="02020603050405020304" pitchFamily="18" charset="0"/>
              </a:rPr>
              <a:t>That action of the imagination, by which we consider the uninterrupted and invariable object, and that by which we reflect on the succession of related objects, are almost the same to the feeling, … The relation facilitates the transition of the mind from one object to another, and renders its passage as smooth as if it contemplated one </a:t>
            </a:r>
            <a:r>
              <a:rPr lang="en-US" sz="2100" dirty="0" err="1">
                <a:effectLst/>
                <a:ea typeface="Times New Roman" panose="02020603050405020304" pitchFamily="18" charset="0"/>
              </a:rPr>
              <a:t>continu'd</a:t>
            </a:r>
            <a:r>
              <a:rPr lang="en-US" sz="2100" dirty="0">
                <a:effectLst/>
                <a:ea typeface="Times New Roman" panose="02020603050405020304" pitchFamily="18" charset="0"/>
              </a:rPr>
              <a:t> object.  This resemblance is the cause of the confusion and mistake, and makes us substitute the notion of identity, instead of that of related objects.</a:t>
            </a:r>
            <a:r>
              <a:rPr lang="en-GB" sz="2100" dirty="0">
                <a:effectLst/>
                <a:ea typeface="Times New Roman" panose="02020603050405020304" pitchFamily="18" charset="0"/>
              </a:rPr>
              <a:t>”  (</a:t>
            </a:r>
            <a:r>
              <a:rPr lang="en-GB" sz="2100" i="1" dirty="0">
                <a:effectLst/>
                <a:ea typeface="Times New Roman" panose="02020603050405020304" pitchFamily="18" charset="0"/>
              </a:rPr>
              <a:t>T</a:t>
            </a:r>
            <a:r>
              <a:rPr lang="en-GB" sz="2100" dirty="0">
                <a:effectLst/>
                <a:ea typeface="Times New Roman" panose="02020603050405020304" pitchFamily="18" charset="0"/>
              </a:rPr>
              <a:t> 1.4.6.6, cf. 1.4.2.34)</a:t>
            </a:r>
            <a:endParaRPr lang="en-US" sz="2100" dirty="0"/>
          </a:p>
          <a:p>
            <a:r>
              <a:rPr lang="en-US" sz="2800" dirty="0"/>
              <a:t>Yet Hume does not seem to consider this to be a </a:t>
            </a:r>
            <a:r>
              <a:rPr lang="en-US" sz="2800" i="1" dirty="0" err="1"/>
              <a:t>sceptical</a:t>
            </a:r>
            <a:r>
              <a:rPr lang="en-US" sz="2800" dirty="0"/>
              <a:t> topic (</a:t>
            </a:r>
            <a:r>
              <a:rPr lang="en-US" sz="2800" i="1" dirty="0"/>
              <a:t>T</a:t>
            </a:r>
            <a:r>
              <a:rPr lang="en-US" sz="2800" dirty="0"/>
              <a:t> 1.4.5.1).</a:t>
            </a:r>
          </a:p>
        </p:txBody>
      </p:sp>
      <p:sp>
        <p:nvSpPr>
          <p:cNvPr id="4" name="Slide Number Placeholder 3">
            <a:extLst>
              <a:ext uri="{FF2B5EF4-FFF2-40B4-BE49-F238E27FC236}">
                <a16:creationId xmlns:a16="http://schemas.microsoft.com/office/drawing/2014/main" id="{8E9048E3-2D20-0280-BCF1-5F41613FBEF8}"/>
              </a:ext>
            </a:extLst>
          </p:cNvPr>
          <p:cNvSpPr>
            <a:spLocks noGrp="1"/>
          </p:cNvSpPr>
          <p:nvPr>
            <p:ph type="sldNum" sz="quarter" idx="10"/>
          </p:nvPr>
        </p:nvSpPr>
        <p:spPr/>
        <p:txBody>
          <a:bodyPr/>
          <a:lstStyle/>
          <a:p>
            <a:pPr>
              <a:defRPr/>
            </a:pPr>
            <a:fld id="{7443F8EE-1080-4ADF-8A55-65AF78092C58}" type="slidenum">
              <a:rPr lang="en-US" smtClean="0"/>
              <a:pPr>
                <a:defRPr/>
              </a:pPr>
              <a:t>46</a:t>
            </a:fld>
            <a:endParaRPr lang="en-US"/>
          </a:p>
        </p:txBody>
      </p:sp>
    </p:spTree>
    <p:extLst>
      <p:ext uri="{BB962C8B-B14F-4D97-AF65-F5344CB8AC3E}">
        <p14:creationId xmlns:p14="http://schemas.microsoft.com/office/powerpoint/2010/main" val="1367853406"/>
      </p:ext>
    </p:extLst>
  </p:cSld>
  <p:clrMapOvr>
    <a:masterClrMapping/>
  </p:clrMapOvr>
  <p:transition spd="med">
    <p:cove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32C1A-916F-2DF4-2A78-88BEE16D9DA2}"/>
              </a:ext>
            </a:extLst>
          </p:cNvPr>
          <p:cNvSpPr>
            <a:spLocks noGrp="1"/>
          </p:cNvSpPr>
          <p:nvPr>
            <p:ph type="title"/>
          </p:nvPr>
        </p:nvSpPr>
        <p:spPr/>
        <p:txBody>
          <a:bodyPr/>
          <a:lstStyle/>
          <a:p>
            <a:r>
              <a:rPr lang="en-US"/>
              <a:t>Conclusion</a:t>
            </a:r>
            <a:endParaRPr lang="en-GB"/>
          </a:p>
        </p:txBody>
      </p:sp>
      <p:sp>
        <p:nvSpPr>
          <p:cNvPr id="3" name="Content Placeholder 2">
            <a:extLst>
              <a:ext uri="{FF2B5EF4-FFF2-40B4-BE49-F238E27FC236}">
                <a16:creationId xmlns:a16="http://schemas.microsoft.com/office/drawing/2014/main" id="{ECE8E4D4-0801-F3F6-CEF7-022F4A812292}"/>
              </a:ext>
            </a:extLst>
          </p:cNvPr>
          <p:cNvSpPr>
            <a:spLocks noGrp="1"/>
          </p:cNvSpPr>
          <p:nvPr>
            <p:ph idx="1"/>
          </p:nvPr>
        </p:nvSpPr>
        <p:spPr>
          <a:xfrm>
            <a:off x="431540" y="1160748"/>
            <a:ext cx="8316924" cy="5436604"/>
          </a:xfrm>
        </p:spPr>
        <p:txBody>
          <a:bodyPr/>
          <a:lstStyle/>
          <a:p>
            <a:r>
              <a:rPr lang="en-US" sz="2800" dirty="0"/>
              <a:t>Hume’s texts show a strong commitment to </a:t>
            </a:r>
            <a:r>
              <a:rPr lang="en-US" sz="2800" i="1" u="sng" dirty="0"/>
              <a:t>explanatory naturalism</a:t>
            </a:r>
            <a:r>
              <a:rPr lang="en-US" sz="2800" dirty="0"/>
              <a:t>, </a:t>
            </a:r>
            <a:r>
              <a:rPr lang="en-US" sz="2800" i="1" u="sng" dirty="0"/>
              <a:t>biological naturalism</a:t>
            </a:r>
            <a:r>
              <a:rPr lang="en-US" sz="2800" dirty="0"/>
              <a:t>, and </a:t>
            </a:r>
            <a:r>
              <a:rPr lang="en-US" sz="2800" i="1" u="sng" dirty="0"/>
              <a:t>anti-supernaturalism</a:t>
            </a:r>
            <a:r>
              <a:rPr lang="en-US" sz="2800" dirty="0"/>
              <a:t>.  In all of these respects, he is a thoroughgoing “naturalist”.</a:t>
            </a:r>
          </a:p>
          <a:p>
            <a:pPr>
              <a:spcBef>
                <a:spcPts val="1200"/>
              </a:spcBef>
            </a:pPr>
            <a:r>
              <a:rPr lang="en-US" sz="2800" dirty="0"/>
              <a:t>But there is little evidence of </a:t>
            </a:r>
            <a:r>
              <a:rPr lang="en-US" sz="2800" i="1" u="sng" dirty="0"/>
              <a:t>justificatory naturalism</a:t>
            </a:r>
            <a:r>
              <a:rPr lang="en-US" sz="2800" dirty="0"/>
              <a:t>, so the overall narrative that interprets his philosophy in terms of “nature” overcoming “</a:t>
            </a:r>
            <a:r>
              <a:rPr lang="en-US" sz="2800" dirty="0" err="1"/>
              <a:t>scepticism</a:t>
            </a:r>
            <a:r>
              <a:rPr lang="en-US" sz="2800" dirty="0"/>
              <a:t>” is fundamentally mistaken.</a:t>
            </a:r>
          </a:p>
          <a:p>
            <a:pPr>
              <a:spcBef>
                <a:spcPts val="1200"/>
              </a:spcBef>
            </a:pPr>
            <a:r>
              <a:rPr lang="en-US" sz="2800" dirty="0"/>
              <a:t>Certainly his moral theory is </a:t>
            </a:r>
            <a:r>
              <a:rPr lang="en-US" sz="2800" i="1" u="sng" dirty="0"/>
              <a:t>sentimentalist</a:t>
            </a:r>
            <a:r>
              <a:rPr lang="en-US" sz="2800" dirty="0"/>
              <a:t>, but even his theory of responsibility does not appear to be founded on natural sentiment.</a:t>
            </a:r>
          </a:p>
          <a:p>
            <a:endParaRPr lang="en-GB" sz="2800" dirty="0"/>
          </a:p>
        </p:txBody>
      </p:sp>
      <p:sp>
        <p:nvSpPr>
          <p:cNvPr id="4" name="Slide Number Placeholder 3">
            <a:extLst>
              <a:ext uri="{FF2B5EF4-FFF2-40B4-BE49-F238E27FC236}">
                <a16:creationId xmlns:a16="http://schemas.microsoft.com/office/drawing/2014/main" id="{C0E885F6-6551-D825-7B25-8374127D334D}"/>
              </a:ext>
            </a:extLst>
          </p:cNvPr>
          <p:cNvSpPr>
            <a:spLocks noGrp="1"/>
          </p:cNvSpPr>
          <p:nvPr>
            <p:ph type="sldNum" sz="quarter" idx="10"/>
          </p:nvPr>
        </p:nvSpPr>
        <p:spPr/>
        <p:txBody>
          <a:bodyPr/>
          <a:lstStyle/>
          <a:p>
            <a:pPr>
              <a:defRPr/>
            </a:pPr>
            <a:fld id="{7443F8EE-1080-4ADF-8A55-65AF78092C58}" type="slidenum">
              <a:rPr lang="en-US" smtClean="0"/>
              <a:pPr>
                <a:defRPr/>
              </a:pPr>
              <a:t>47</a:t>
            </a:fld>
            <a:endParaRPr lang="en-US"/>
          </a:p>
        </p:txBody>
      </p:sp>
    </p:spTree>
    <p:extLst>
      <p:ext uri="{BB962C8B-B14F-4D97-AF65-F5344CB8AC3E}">
        <p14:creationId xmlns:p14="http://schemas.microsoft.com/office/powerpoint/2010/main" val="353649244"/>
      </p:ext>
    </p:extLst>
  </p:cSld>
  <p:clrMapOvr>
    <a:masterClrMapping/>
  </p:clrMapOvr>
  <p:transition spd="med">
    <p:cove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B80B7-3361-71AE-BA71-151D942F1400}"/>
              </a:ext>
            </a:extLst>
          </p:cNvPr>
          <p:cNvSpPr>
            <a:spLocks noGrp="1"/>
          </p:cNvSpPr>
          <p:nvPr>
            <p:ph type="title"/>
          </p:nvPr>
        </p:nvSpPr>
        <p:spPr>
          <a:xfrm>
            <a:off x="457200" y="116632"/>
            <a:ext cx="8229600" cy="666911"/>
          </a:xfrm>
        </p:spPr>
        <p:txBody>
          <a:bodyPr/>
          <a:lstStyle/>
          <a:p>
            <a:r>
              <a:rPr lang="en-US"/>
              <a:t>Some References</a:t>
            </a:r>
            <a:endParaRPr lang="en-GB"/>
          </a:p>
        </p:txBody>
      </p:sp>
      <p:sp>
        <p:nvSpPr>
          <p:cNvPr id="3" name="Content Placeholder 2">
            <a:extLst>
              <a:ext uri="{FF2B5EF4-FFF2-40B4-BE49-F238E27FC236}">
                <a16:creationId xmlns:a16="http://schemas.microsoft.com/office/drawing/2014/main" id="{3D7DC47F-E242-EE27-05F2-69F78C5B89B0}"/>
              </a:ext>
            </a:extLst>
          </p:cNvPr>
          <p:cNvSpPr>
            <a:spLocks noGrp="1"/>
          </p:cNvSpPr>
          <p:nvPr>
            <p:ph idx="1"/>
          </p:nvPr>
        </p:nvSpPr>
        <p:spPr>
          <a:xfrm>
            <a:off x="431540" y="944724"/>
            <a:ext cx="8255260" cy="5544616"/>
          </a:xfrm>
        </p:spPr>
        <p:txBody>
          <a:bodyPr/>
          <a:lstStyle/>
          <a:p>
            <a:r>
              <a:rPr lang="en-GB" sz="2000" i="1" u="sng" dirty="0">
                <a:effectLst/>
                <a:ea typeface="Times New Roman" panose="02020603050405020304" pitchFamily="18" charset="0"/>
              </a:rPr>
              <a:t>Hume’s Overall Vision</a:t>
            </a:r>
            <a:r>
              <a:rPr lang="en-GB" sz="2000" dirty="0">
                <a:effectLst/>
                <a:ea typeface="Times New Roman" panose="02020603050405020304" pitchFamily="18" charset="0"/>
              </a:rPr>
              <a:t>:  (2016), “Hume’s Chief Argument”, in Paul Russell (ed.), </a:t>
            </a:r>
            <a:r>
              <a:rPr lang="en-GB" sz="2000" i="1" dirty="0">
                <a:effectLst/>
                <a:ea typeface="Times New Roman" panose="02020603050405020304" pitchFamily="18" charset="0"/>
              </a:rPr>
              <a:t>The Oxford Handbook of David Hume</a:t>
            </a:r>
            <a:r>
              <a:rPr lang="en-GB" sz="2000" dirty="0">
                <a:effectLst/>
                <a:ea typeface="Times New Roman" panose="02020603050405020304" pitchFamily="18" charset="0"/>
              </a:rPr>
              <a:t> (Oxford University Press), pp. 82-108.</a:t>
            </a:r>
          </a:p>
          <a:p>
            <a:pPr>
              <a:spcBef>
                <a:spcPts val="900"/>
              </a:spcBef>
            </a:pPr>
            <a:r>
              <a:rPr lang="en-GB" sz="2000" i="1" u="sng" dirty="0">
                <a:effectLst/>
                <a:ea typeface="Times New Roman" panose="02020603050405020304" pitchFamily="18" charset="0"/>
              </a:rPr>
              <a:t>Induction</a:t>
            </a:r>
            <a:r>
              <a:rPr lang="en-GB" sz="2000" dirty="0">
                <a:effectLst/>
                <a:ea typeface="Times New Roman" panose="02020603050405020304" pitchFamily="18" charset="0"/>
              </a:rPr>
              <a:t>:  (2012). “Hume’s ‘Scepticism’ about Induction”, in Alan Bailey and Dan O’Brien (eds), </a:t>
            </a:r>
            <a:r>
              <a:rPr lang="en-GB" sz="2000" i="1" dirty="0">
                <a:effectLst/>
                <a:ea typeface="Times New Roman" panose="02020603050405020304" pitchFamily="18" charset="0"/>
              </a:rPr>
              <a:t>The Continuum Companion to Hume</a:t>
            </a:r>
            <a:r>
              <a:rPr lang="en-GB" sz="2000" dirty="0">
                <a:effectLst/>
                <a:ea typeface="Times New Roman" panose="02020603050405020304" pitchFamily="18" charset="0"/>
              </a:rPr>
              <a:t> (Continuum), pp. 57‑103.</a:t>
            </a:r>
          </a:p>
          <a:p>
            <a:pPr>
              <a:spcBef>
                <a:spcPts val="900"/>
              </a:spcBef>
            </a:pPr>
            <a:r>
              <a:rPr lang="en-GB" sz="2000" i="1" u="sng" dirty="0">
                <a:effectLst/>
                <a:ea typeface="Times New Roman" panose="02020603050405020304" pitchFamily="18" charset="0"/>
              </a:rPr>
              <a:t>Causation</a:t>
            </a:r>
            <a:r>
              <a:rPr lang="en-GB" sz="2000" dirty="0">
                <a:effectLst/>
                <a:ea typeface="Times New Roman" panose="02020603050405020304" pitchFamily="18" charset="0"/>
              </a:rPr>
              <a:t>:  (2009), “Hume, Causal Realism, and Causal Science”, </a:t>
            </a:r>
            <a:r>
              <a:rPr lang="en-GB" sz="2000" i="1" dirty="0">
                <a:effectLst/>
                <a:ea typeface="Times New Roman" panose="02020603050405020304" pitchFamily="18" charset="0"/>
              </a:rPr>
              <a:t>Mind</a:t>
            </a:r>
            <a:r>
              <a:rPr lang="en-GB" sz="2000" dirty="0">
                <a:effectLst/>
                <a:ea typeface="Times New Roman" panose="02020603050405020304" pitchFamily="18" charset="0"/>
              </a:rPr>
              <a:t> 118, pp. 647‑712.  (2024), “Hume as Regularity Theorist – After All!”, </a:t>
            </a:r>
            <a:r>
              <a:rPr lang="en-GB" sz="2000" i="1" dirty="0">
                <a:effectLst/>
                <a:ea typeface="Times New Roman" panose="02020603050405020304" pitchFamily="18" charset="0"/>
              </a:rPr>
              <a:t>Hume Studies</a:t>
            </a:r>
            <a:r>
              <a:rPr lang="en-GB" sz="2000" dirty="0">
                <a:effectLst/>
                <a:ea typeface="Times New Roman" panose="02020603050405020304" pitchFamily="18" charset="0"/>
              </a:rPr>
              <a:t> 49, pp. 1-62.</a:t>
            </a:r>
          </a:p>
          <a:p>
            <a:pPr>
              <a:spcBef>
                <a:spcPts val="900"/>
              </a:spcBef>
            </a:pPr>
            <a:r>
              <a:rPr lang="en-GB" sz="2000" i="1" u="sng" dirty="0">
                <a:effectLst/>
                <a:ea typeface="Times New Roman" panose="02020603050405020304" pitchFamily="18" charset="0"/>
              </a:rPr>
              <a:t>Free Will and Responsibility</a:t>
            </a:r>
            <a:r>
              <a:rPr lang="en-GB" sz="2000">
                <a:effectLst/>
                <a:ea typeface="Times New Roman" panose="02020603050405020304" pitchFamily="18" charset="0"/>
              </a:rPr>
              <a:t>:  (2023), </a:t>
            </a:r>
            <a:r>
              <a:rPr lang="en-GB" sz="2000" dirty="0">
                <a:effectLst/>
                <a:ea typeface="Times New Roman" panose="02020603050405020304" pitchFamily="18" charset="0"/>
              </a:rPr>
              <a:t>“Hume on Free Will and Moral Responsibility”, in Maximilian Kiener (ed.), </a:t>
            </a:r>
            <a:r>
              <a:rPr lang="en-GB" sz="2000" i="1" dirty="0">
                <a:effectLst/>
                <a:ea typeface="Times New Roman" panose="02020603050405020304" pitchFamily="18" charset="0"/>
              </a:rPr>
              <a:t>The Routledge Handbook of Philosophy of Responsibility</a:t>
            </a:r>
            <a:r>
              <a:rPr lang="en-GB" sz="2000" dirty="0">
                <a:effectLst/>
                <a:ea typeface="Times New Roman" panose="02020603050405020304" pitchFamily="18" charset="0"/>
              </a:rPr>
              <a:t> (Routledge) pp. 68-81. </a:t>
            </a:r>
          </a:p>
          <a:p>
            <a:pPr>
              <a:spcBef>
                <a:spcPts val="900"/>
              </a:spcBef>
            </a:pPr>
            <a:r>
              <a:rPr lang="en-GB" sz="2000" i="1" u="sng" dirty="0">
                <a:effectLst/>
                <a:ea typeface="Times New Roman" panose="02020603050405020304" pitchFamily="18" charset="0"/>
              </a:rPr>
              <a:t>Scepticism with Regard to Reason</a:t>
            </a:r>
            <a:r>
              <a:rPr lang="en-GB" sz="2000" dirty="0">
                <a:effectLst/>
                <a:ea typeface="Times New Roman" panose="02020603050405020304" pitchFamily="18" charset="0"/>
              </a:rPr>
              <a:t>:  (2018), “Hume’s Pivotal Argument, and His Supposed Obligation of Reason”, </a:t>
            </a:r>
            <a:r>
              <a:rPr lang="en-GB" sz="2000" i="1" dirty="0">
                <a:effectLst/>
                <a:ea typeface="Times New Roman" panose="02020603050405020304" pitchFamily="18" charset="0"/>
              </a:rPr>
              <a:t>Hume Studies</a:t>
            </a:r>
            <a:r>
              <a:rPr lang="en-GB" sz="2000" dirty="0">
                <a:effectLst/>
                <a:ea typeface="Times New Roman" panose="02020603050405020304" pitchFamily="18" charset="0"/>
              </a:rPr>
              <a:t> 44, pp. 167‑208.</a:t>
            </a:r>
          </a:p>
          <a:p>
            <a:pPr>
              <a:spcBef>
                <a:spcPts val="900"/>
              </a:spcBef>
            </a:pPr>
            <a:r>
              <a:rPr lang="en-GB" sz="2000" dirty="0">
                <a:effectLst/>
              </a:rPr>
              <a:t>All may be found at </a:t>
            </a:r>
            <a:r>
              <a:rPr lang="en-GB" sz="2000" dirty="0">
                <a:effectLst/>
                <a:hlinkClick r:id="rId2"/>
              </a:rPr>
              <a:t>www.davidhume.org</a:t>
            </a:r>
            <a:r>
              <a:rPr lang="en-GB" sz="2000" dirty="0">
                <a:effectLst/>
              </a:rPr>
              <a:t>, “Scholarship” link.</a:t>
            </a:r>
            <a:endParaRPr lang="en-GB" sz="2000" dirty="0"/>
          </a:p>
        </p:txBody>
      </p:sp>
      <p:sp>
        <p:nvSpPr>
          <p:cNvPr id="4" name="Slide Number Placeholder 3">
            <a:extLst>
              <a:ext uri="{FF2B5EF4-FFF2-40B4-BE49-F238E27FC236}">
                <a16:creationId xmlns:a16="http://schemas.microsoft.com/office/drawing/2014/main" id="{5F4D6FC9-A17A-2042-BD04-9B2812FD217C}"/>
              </a:ext>
            </a:extLst>
          </p:cNvPr>
          <p:cNvSpPr>
            <a:spLocks noGrp="1"/>
          </p:cNvSpPr>
          <p:nvPr>
            <p:ph type="sldNum" sz="quarter" idx="10"/>
          </p:nvPr>
        </p:nvSpPr>
        <p:spPr/>
        <p:txBody>
          <a:bodyPr/>
          <a:lstStyle/>
          <a:p>
            <a:pPr>
              <a:defRPr/>
            </a:pPr>
            <a:fld id="{7443F8EE-1080-4ADF-8A55-65AF78092C58}" type="slidenum">
              <a:rPr lang="en-US" smtClean="0"/>
              <a:pPr>
                <a:defRPr/>
              </a:pPr>
              <a:t>48</a:t>
            </a:fld>
            <a:endParaRPr lang="en-US"/>
          </a:p>
        </p:txBody>
      </p:sp>
    </p:spTree>
    <p:extLst>
      <p:ext uri="{BB962C8B-B14F-4D97-AF65-F5344CB8AC3E}">
        <p14:creationId xmlns:p14="http://schemas.microsoft.com/office/powerpoint/2010/main" val="5510792"/>
      </p:ext>
    </p:extLst>
  </p:cSld>
  <p:clrMapOvr>
    <a:masterClrMapping/>
  </p:clrMapOvr>
  <p:transition spd="med">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D7535-6D54-79E2-54B9-E9DBBCA1B4A6}"/>
              </a:ext>
            </a:extLst>
          </p:cNvPr>
          <p:cNvSpPr>
            <a:spLocks noGrp="1"/>
          </p:cNvSpPr>
          <p:nvPr>
            <p:ph type="title"/>
          </p:nvPr>
        </p:nvSpPr>
        <p:spPr>
          <a:xfrm>
            <a:off x="457200" y="116632"/>
            <a:ext cx="8229600" cy="666911"/>
          </a:xfrm>
        </p:spPr>
        <p:txBody>
          <a:bodyPr/>
          <a:lstStyle/>
          <a:p>
            <a:r>
              <a:rPr lang="en-US"/>
              <a:t>Paul Russell on Hume</a:t>
            </a:r>
            <a:endParaRPr lang="en-GB"/>
          </a:p>
        </p:txBody>
      </p:sp>
      <p:sp>
        <p:nvSpPr>
          <p:cNvPr id="3" name="Content Placeholder 2">
            <a:extLst>
              <a:ext uri="{FF2B5EF4-FFF2-40B4-BE49-F238E27FC236}">
                <a16:creationId xmlns:a16="http://schemas.microsoft.com/office/drawing/2014/main" id="{8393FB90-F102-8CBE-BD1F-24EB60EEA4D5}"/>
              </a:ext>
            </a:extLst>
          </p:cNvPr>
          <p:cNvSpPr>
            <a:spLocks noGrp="1"/>
          </p:cNvSpPr>
          <p:nvPr>
            <p:ph idx="1"/>
          </p:nvPr>
        </p:nvSpPr>
        <p:spPr>
          <a:xfrm>
            <a:off x="683567" y="944724"/>
            <a:ext cx="7992119" cy="5688632"/>
          </a:xfrm>
        </p:spPr>
        <p:txBody>
          <a:bodyPr/>
          <a:lstStyle/>
          <a:p>
            <a:pPr>
              <a:spcBef>
                <a:spcPts val="1200"/>
              </a:spcBef>
            </a:pPr>
            <a:r>
              <a:rPr lang="en-US" sz="2200" dirty="0">
                <a:effectLst/>
                <a:ea typeface="Times New Roman" panose="02020603050405020304" pitchFamily="18" charset="0"/>
              </a:rPr>
              <a:t>“</a:t>
            </a:r>
            <a:r>
              <a:rPr lang="en-US" sz="2200" dirty="0">
                <a:solidFill>
                  <a:srgbClr val="FF9999"/>
                </a:solidFill>
                <a:effectLst/>
                <a:ea typeface="Times New Roman" panose="02020603050405020304" pitchFamily="18" charset="0"/>
              </a:rPr>
              <a:t>on Hume’s view, regarding a person as responsible ‘is more properly felt that </a:t>
            </a:r>
            <a:r>
              <a:rPr lang="en-US" sz="2200" dirty="0" err="1">
                <a:solidFill>
                  <a:srgbClr val="FF9999"/>
                </a:solidFill>
                <a:effectLst/>
                <a:ea typeface="Times New Roman" panose="02020603050405020304" pitchFamily="18" charset="0"/>
              </a:rPr>
              <a:t>judg’d</a:t>
            </a:r>
            <a:r>
              <a:rPr lang="en-US" sz="2200" dirty="0">
                <a:solidFill>
                  <a:srgbClr val="FF9999"/>
                </a:solidFill>
                <a:effectLst/>
                <a:ea typeface="Times New Roman" panose="02020603050405020304" pitchFamily="18" charset="0"/>
              </a:rPr>
              <a:t> of’</a:t>
            </a:r>
            <a:r>
              <a:rPr lang="en-US" sz="2200" dirty="0">
                <a:effectLst/>
                <a:ea typeface="Times New Roman" panose="02020603050405020304" pitchFamily="18" charset="0"/>
              </a:rPr>
              <a:t>.  To hold a person responsible is to regard them as the object of a certain kind of </a:t>
            </a:r>
            <a:r>
              <a:rPr lang="en-US" sz="2200" i="1" dirty="0">
                <a:effectLst/>
                <a:ea typeface="Times New Roman" panose="02020603050405020304" pitchFamily="18" charset="0"/>
              </a:rPr>
              <a:t>passion</a:t>
            </a:r>
            <a:r>
              <a:rPr lang="en-US" sz="2200" dirty="0">
                <a:effectLst/>
                <a:ea typeface="Times New Roman" panose="02020603050405020304" pitchFamily="18" charset="0"/>
              </a:rPr>
              <a:t> – namely, a moral sentiment.” (1995, p. 58)</a:t>
            </a:r>
          </a:p>
          <a:p>
            <a:pPr>
              <a:spcBef>
                <a:spcPts val="1200"/>
              </a:spcBef>
            </a:pPr>
            <a:r>
              <a:rPr lang="en-US" sz="2200" dirty="0">
                <a:effectLst/>
                <a:ea typeface="Times New Roman" panose="02020603050405020304" pitchFamily="18" charset="0"/>
              </a:rPr>
              <a:t>“</a:t>
            </a:r>
            <a:r>
              <a:rPr lang="en-US" sz="2200" dirty="0">
                <a:solidFill>
                  <a:srgbClr val="FF9999"/>
                </a:solidFill>
                <a:effectLst/>
                <a:ea typeface="Times New Roman" panose="02020603050405020304" pitchFamily="18" charset="0"/>
              </a:rPr>
              <a:t>The overall resemblance between Hume’s and Strawson’s [‘Freedom and Resentment’] strategy in dealing with issues of freedom and responsibility is quite striking.</a:t>
            </a:r>
            <a:r>
              <a:rPr lang="en-US" sz="2200" dirty="0">
                <a:effectLst/>
                <a:ea typeface="Times New Roman" panose="02020603050405020304" pitchFamily="18" charset="0"/>
              </a:rPr>
              <a:t>  … they agree … that we cannot understand the nature and conditions of moral responsibility without reference to the crucial role that moral sentiment plays in this sphere.  …  </a:t>
            </a:r>
            <a:r>
              <a:rPr lang="en-US" sz="2200" dirty="0">
                <a:solidFill>
                  <a:srgbClr val="FF9999"/>
                </a:solidFill>
                <a:effectLst/>
                <a:ea typeface="Times New Roman" panose="02020603050405020304" pitchFamily="18" charset="0"/>
              </a:rPr>
              <a:t>Instead of arguing that we interpret responsibility in terms of the conditions of freedom, it is suggested that we try to understand the conditions of freedom in terms of an empirically better informed theory of responsibility</a:t>
            </a:r>
            <a:r>
              <a:rPr lang="en-US" sz="2200" dirty="0">
                <a:effectLst/>
                <a:ea typeface="Times New Roman" panose="02020603050405020304" pitchFamily="18" charset="0"/>
              </a:rPr>
              <a:t>.   … the problem of freedom is best understood through a naturalistic approach to the problem </a:t>
            </a:r>
            <a:r>
              <a:rPr lang="en-US" sz="2200">
                <a:effectLst/>
                <a:ea typeface="Times New Roman" panose="02020603050405020304" pitchFamily="18" charset="0"/>
              </a:rPr>
              <a:t>of responsibility.”  </a:t>
            </a:r>
            <a:r>
              <a:rPr lang="en-US" sz="2200" dirty="0">
                <a:effectLst/>
                <a:ea typeface="Times New Roman" panose="02020603050405020304" pitchFamily="18" charset="0"/>
              </a:rPr>
              <a:t>(1995, p. 81)</a:t>
            </a:r>
            <a:endParaRPr lang="en-GB" sz="2200" dirty="0">
              <a:effectLst/>
              <a:ea typeface="Times New Roman" panose="02020603050405020304" pitchFamily="18" charset="0"/>
            </a:endParaRPr>
          </a:p>
        </p:txBody>
      </p:sp>
      <p:sp>
        <p:nvSpPr>
          <p:cNvPr id="4" name="Slide Number Placeholder 3">
            <a:extLst>
              <a:ext uri="{FF2B5EF4-FFF2-40B4-BE49-F238E27FC236}">
                <a16:creationId xmlns:a16="http://schemas.microsoft.com/office/drawing/2014/main" id="{358A3781-B9A2-48B7-0D99-31D4D3F399CC}"/>
              </a:ext>
            </a:extLst>
          </p:cNvPr>
          <p:cNvSpPr>
            <a:spLocks noGrp="1"/>
          </p:cNvSpPr>
          <p:nvPr>
            <p:ph type="sldNum" sz="quarter" idx="10"/>
          </p:nvPr>
        </p:nvSpPr>
        <p:spPr/>
        <p:txBody>
          <a:bodyPr/>
          <a:lstStyle/>
          <a:p>
            <a:pPr>
              <a:defRPr/>
            </a:pPr>
            <a:fld id="{7443F8EE-1080-4ADF-8A55-65AF78092C58}" type="slidenum">
              <a:rPr lang="en-US" smtClean="0"/>
              <a:pPr>
                <a:defRPr/>
              </a:pPr>
              <a:t>5</a:t>
            </a:fld>
            <a:endParaRPr lang="en-US"/>
          </a:p>
        </p:txBody>
      </p:sp>
    </p:spTree>
    <p:extLst>
      <p:ext uri="{BB962C8B-B14F-4D97-AF65-F5344CB8AC3E}">
        <p14:creationId xmlns:p14="http://schemas.microsoft.com/office/powerpoint/2010/main" val="773915924"/>
      </p:ext>
    </p:extLst>
  </p:cSld>
  <p:clrMapOvr>
    <a:masterClrMapping/>
  </p:clrMapOvr>
  <p:transition spd="med">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D7535-6D54-79E2-54B9-E9DBBCA1B4A6}"/>
              </a:ext>
            </a:extLst>
          </p:cNvPr>
          <p:cNvSpPr>
            <a:spLocks noGrp="1"/>
          </p:cNvSpPr>
          <p:nvPr>
            <p:ph type="title"/>
          </p:nvPr>
        </p:nvSpPr>
        <p:spPr>
          <a:xfrm>
            <a:off x="457200" y="116632"/>
            <a:ext cx="8229600" cy="666911"/>
          </a:xfrm>
        </p:spPr>
        <p:txBody>
          <a:bodyPr/>
          <a:lstStyle/>
          <a:p>
            <a:r>
              <a:rPr lang="en-US"/>
              <a:t>Peter Strawson on Hume</a:t>
            </a:r>
            <a:endParaRPr lang="en-GB"/>
          </a:p>
        </p:txBody>
      </p:sp>
      <p:sp>
        <p:nvSpPr>
          <p:cNvPr id="3" name="Content Placeholder 2">
            <a:extLst>
              <a:ext uri="{FF2B5EF4-FFF2-40B4-BE49-F238E27FC236}">
                <a16:creationId xmlns:a16="http://schemas.microsoft.com/office/drawing/2014/main" id="{8393FB90-F102-8CBE-BD1F-24EB60EEA4D5}"/>
              </a:ext>
            </a:extLst>
          </p:cNvPr>
          <p:cNvSpPr>
            <a:spLocks noGrp="1"/>
          </p:cNvSpPr>
          <p:nvPr>
            <p:ph idx="1"/>
          </p:nvPr>
        </p:nvSpPr>
        <p:spPr>
          <a:xfrm>
            <a:off x="971600" y="944724"/>
            <a:ext cx="7308812" cy="5688632"/>
          </a:xfrm>
        </p:spPr>
        <p:txBody>
          <a:bodyPr/>
          <a:lstStyle/>
          <a:p>
            <a:pPr>
              <a:spcBef>
                <a:spcPts val="1200"/>
              </a:spcBef>
            </a:pPr>
            <a:r>
              <a:rPr lang="en-US" sz="2200">
                <a:effectLst/>
                <a:ea typeface="Times New Roman" panose="02020603050405020304" pitchFamily="18" charset="0"/>
              </a:rPr>
              <a:t>“</a:t>
            </a:r>
            <a:r>
              <a:rPr lang="en-US" sz="2200">
                <a:solidFill>
                  <a:srgbClr val="FF9999"/>
                </a:solidFill>
                <a:effectLst/>
                <a:ea typeface="Times New Roman" panose="02020603050405020304" pitchFamily="18" charset="0"/>
              </a:rPr>
              <a:t>According to Hume the naturalist, skeptical doubts are not to be met by argument.  They are simply to be neglected … because they are </a:t>
            </a:r>
            <a:r>
              <a:rPr lang="en-US" sz="2200" i="1">
                <a:solidFill>
                  <a:srgbClr val="FF9999"/>
                </a:solidFill>
                <a:effectLst/>
                <a:ea typeface="Times New Roman" panose="02020603050405020304" pitchFamily="18" charset="0"/>
              </a:rPr>
              <a:t>idle</a:t>
            </a:r>
            <a:r>
              <a:rPr lang="en-US" sz="2200">
                <a:solidFill>
                  <a:srgbClr val="FF9999"/>
                </a:solidFill>
                <a:effectLst/>
                <a:ea typeface="Times New Roman" panose="02020603050405020304" pitchFamily="18" charset="0"/>
              </a:rPr>
              <a:t>; powerless against the force of nature, or our naturally implanted disposition to belief.</a:t>
            </a:r>
            <a:r>
              <a:rPr lang="en-US" sz="2200">
                <a:effectLst/>
                <a:ea typeface="Times New Roman" panose="02020603050405020304" pitchFamily="18" charset="0"/>
              </a:rPr>
              <a:t>” (1985, p. 13).</a:t>
            </a:r>
          </a:p>
          <a:p>
            <a:pPr>
              <a:spcBef>
                <a:spcPts val="1200"/>
              </a:spcBef>
            </a:pPr>
            <a:r>
              <a:rPr lang="en-US" sz="2200">
                <a:effectLst/>
                <a:ea typeface="Times New Roman" panose="02020603050405020304" pitchFamily="18" charset="0"/>
              </a:rPr>
              <a:t>But reason still has a “part to play in relation to our beliefs concerning matters of fact and existence”, albeit “a subordinate one: as Nature’s lieutenant rather than Nature’s commander.  (Here we may recall and adapt that famous remark about Reason and the passions.)  </a:t>
            </a:r>
            <a:r>
              <a:rPr lang="en-US" sz="2200">
                <a:solidFill>
                  <a:srgbClr val="FF9999"/>
                </a:solidFill>
                <a:effectLst/>
                <a:ea typeface="Times New Roman" panose="02020603050405020304" pitchFamily="18" charset="0"/>
              </a:rPr>
              <a:t>Our inescapable natural commitment is to a general frame of belief and to a general style (the inductive) of belief-formation</a:t>
            </a:r>
            <a:r>
              <a:rPr lang="en-US" sz="2200">
                <a:effectLst/>
                <a:ea typeface="Times New Roman" panose="02020603050405020304" pitchFamily="18" charset="0"/>
              </a:rPr>
              <a:t>.  But within that frame and style, the requirement of Reason, that our beliefs should form a consistent and coherent system, may be given full play.” (1985, p. 14).</a:t>
            </a:r>
          </a:p>
        </p:txBody>
      </p:sp>
      <p:sp>
        <p:nvSpPr>
          <p:cNvPr id="4" name="Slide Number Placeholder 3">
            <a:extLst>
              <a:ext uri="{FF2B5EF4-FFF2-40B4-BE49-F238E27FC236}">
                <a16:creationId xmlns:a16="http://schemas.microsoft.com/office/drawing/2014/main" id="{358A3781-B9A2-48B7-0D99-31D4D3F399CC}"/>
              </a:ext>
            </a:extLst>
          </p:cNvPr>
          <p:cNvSpPr>
            <a:spLocks noGrp="1"/>
          </p:cNvSpPr>
          <p:nvPr>
            <p:ph type="sldNum" sz="quarter" idx="10"/>
          </p:nvPr>
        </p:nvSpPr>
        <p:spPr/>
        <p:txBody>
          <a:bodyPr/>
          <a:lstStyle/>
          <a:p>
            <a:pPr>
              <a:defRPr/>
            </a:pPr>
            <a:fld id="{7443F8EE-1080-4ADF-8A55-65AF78092C58}" type="slidenum">
              <a:rPr lang="en-US" smtClean="0"/>
              <a:pPr>
                <a:defRPr/>
              </a:pPr>
              <a:t>6</a:t>
            </a:fld>
            <a:endParaRPr lang="en-US"/>
          </a:p>
        </p:txBody>
      </p:sp>
    </p:spTree>
    <p:extLst>
      <p:ext uri="{BB962C8B-B14F-4D97-AF65-F5344CB8AC3E}">
        <p14:creationId xmlns:p14="http://schemas.microsoft.com/office/powerpoint/2010/main" val="2473491560"/>
      </p:ext>
    </p:extLst>
  </p:cSld>
  <p:clrMapOvr>
    <a:masterClrMapping/>
  </p:clrMapOvr>
  <p:transition spd="med">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D81C9-95EE-B79F-C3BB-085E01B302D0}"/>
              </a:ext>
            </a:extLst>
          </p:cNvPr>
          <p:cNvSpPr>
            <a:spLocks noGrp="1"/>
          </p:cNvSpPr>
          <p:nvPr>
            <p:ph type="title"/>
          </p:nvPr>
        </p:nvSpPr>
        <p:spPr>
          <a:xfrm>
            <a:off x="107504" y="152636"/>
            <a:ext cx="8928992" cy="666911"/>
          </a:xfrm>
        </p:spPr>
        <p:txBody>
          <a:bodyPr/>
          <a:lstStyle/>
          <a:p>
            <a:r>
              <a:rPr lang="en-US"/>
              <a:t>Strawson’s Quotations </a:t>
            </a:r>
            <a:r>
              <a:rPr lang="en-US" sz="3600"/>
              <a:t>(underlined)</a:t>
            </a:r>
            <a:endParaRPr lang="en-GB" sz="3600"/>
          </a:p>
        </p:txBody>
      </p:sp>
      <p:sp>
        <p:nvSpPr>
          <p:cNvPr id="3" name="Content Placeholder 2">
            <a:extLst>
              <a:ext uri="{FF2B5EF4-FFF2-40B4-BE49-F238E27FC236}">
                <a16:creationId xmlns:a16="http://schemas.microsoft.com/office/drawing/2014/main" id="{497DF5D0-54C5-176C-9C26-6E94E5991D24}"/>
              </a:ext>
            </a:extLst>
          </p:cNvPr>
          <p:cNvSpPr>
            <a:spLocks noGrp="1"/>
          </p:cNvSpPr>
          <p:nvPr>
            <p:ph idx="1"/>
          </p:nvPr>
        </p:nvSpPr>
        <p:spPr>
          <a:xfrm>
            <a:off x="467544" y="1052736"/>
            <a:ext cx="8100900" cy="5652627"/>
          </a:xfrm>
        </p:spPr>
        <p:txBody>
          <a:bodyPr/>
          <a:lstStyle/>
          <a:p>
            <a:r>
              <a:rPr lang="en-GB" sz="2600">
                <a:effectLst/>
                <a:ea typeface="Times New Roman" panose="02020603050405020304" pitchFamily="18" charset="0"/>
              </a:rPr>
              <a:t>On pp. 11-15, Strawson quotes from three paragraphs within Hume’s </a:t>
            </a:r>
            <a:r>
              <a:rPr lang="en-GB" sz="2600" i="1">
                <a:effectLst/>
                <a:ea typeface="Times New Roman" panose="02020603050405020304" pitchFamily="18" charset="0"/>
              </a:rPr>
              <a:t>Treatise</a:t>
            </a:r>
            <a:r>
              <a:rPr lang="en-GB" sz="2600">
                <a:effectLst/>
                <a:ea typeface="Times New Roman" panose="02020603050405020304" pitchFamily="18" charset="0"/>
              </a:rPr>
              <a:t> to support his interpretation.  Two of these are from </a:t>
            </a:r>
            <a:r>
              <a:rPr lang="en-GB" sz="2600" i="1">
                <a:effectLst/>
                <a:ea typeface="Times New Roman" panose="02020603050405020304" pitchFamily="18" charset="0"/>
              </a:rPr>
              <a:t>Treatise</a:t>
            </a:r>
            <a:r>
              <a:rPr lang="en-GB" sz="2600">
                <a:effectLst/>
                <a:ea typeface="Times New Roman" panose="02020603050405020304" pitchFamily="18" charset="0"/>
              </a:rPr>
              <a:t> 1.4.1, “Of scepticism with regard to reason”:</a:t>
            </a:r>
          </a:p>
          <a:p>
            <a:pPr lvl="1">
              <a:spcBef>
                <a:spcPts val="1200"/>
              </a:spcBef>
            </a:pPr>
            <a:r>
              <a:rPr lang="en-GB" sz="2000">
                <a:effectLst/>
                <a:ea typeface="Times New Roman" panose="02020603050405020304" pitchFamily="18" charset="0"/>
              </a:rPr>
              <a:t>“</a:t>
            </a:r>
            <a:r>
              <a:rPr lang="en-GB" sz="2000" u="sng">
                <a:effectLst/>
                <a:ea typeface="Times New Roman" panose="02020603050405020304" pitchFamily="18" charset="0"/>
              </a:rPr>
              <a:t>Nature, by an absolute and uncontroulable necessity has determin’d us to judge as well as to breathe and feel</a:t>
            </a:r>
            <a:r>
              <a:rPr lang="en-GB" sz="2000">
                <a:effectLst/>
                <a:ea typeface="Times New Roman" panose="02020603050405020304" pitchFamily="18" charset="0"/>
              </a:rPr>
              <a:t>; nor can we any more forbear viewing certain objects in a stronger and fuller light, upon account of their customary connexion with a present impression, than we can hinder ourselves from thinking as long as we are awake, or seeing the surrounding bodies, when we turn our eyes towards them in broad sunshine.  </a:t>
            </a:r>
            <a:r>
              <a:rPr lang="en-GB" sz="2000" u="sng">
                <a:effectLst/>
                <a:ea typeface="Times New Roman" panose="02020603050405020304" pitchFamily="18" charset="0"/>
              </a:rPr>
              <a:t>Whoever has taken the pains to refute the cavils of this </a:t>
            </a:r>
            <a:r>
              <a:rPr lang="en-GB" sz="2000" i="1" u="sng">
                <a:effectLst/>
                <a:ea typeface="Times New Roman" panose="02020603050405020304" pitchFamily="18" charset="0"/>
              </a:rPr>
              <a:t>total</a:t>
            </a:r>
            <a:r>
              <a:rPr lang="en-GB" sz="2000" u="sng">
                <a:effectLst/>
                <a:ea typeface="Times New Roman" panose="02020603050405020304" pitchFamily="18" charset="0"/>
              </a:rPr>
              <a:t> scepticism, has really disputed without an antagonist, and endeavour’d by arguments to establish a faculty, which nature has antecedently implanted in the mind, and render’d unavoidable.</a:t>
            </a:r>
            <a:r>
              <a:rPr lang="en-GB" sz="2000">
                <a:effectLst/>
                <a:ea typeface="Times New Roman" panose="02020603050405020304" pitchFamily="18" charset="0"/>
              </a:rPr>
              <a:t>”  (</a:t>
            </a:r>
            <a:r>
              <a:rPr lang="en-GB" sz="2000" i="1">
                <a:effectLst/>
                <a:ea typeface="Times New Roman" panose="02020603050405020304" pitchFamily="18" charset="0"/>
              </a:rPr>
              <a:t>T</a:t>
            </a:r>
            <a:r>
              <a:rPr lang="en-GB" sz="2000">
                <a:effectLst/>
                <a:ea typeface="Times New Roman" panose="02020603050405020304" pitchFamily="18" charset="0"/>
              </a:rPr>
              <a:t> 1.4.1.7)</a:t>
            </a:r>
          </a:p>
        </p:txBody>
      </p:sp>
      <p:sp>
        <p:nvSpPr>
          <p:cNvPr id="4" name="Slide Number Placeholder 3">
            <a:extLst>
              <a:ext uri="{FF2B5EF4-FFF2-40B4-BE49-F238E27FC236}">
                <a16:creationId xmlns:a16="http://schemas.microsoft.com/office/drawing/2014/main" id="{8D4C315E-EF24-1C24-60DD-544008353FF2}"/>
              </a:ext>
            </a:extLst>
          </p:cNvPr>
          <p:cNvSpPr>
            <a:spLocks noGrp="1"/>
          </p:cNvSpPr>
          <p:nvPr>
            <p:ph type="sldNum" sz="quarter" idx="10"/>
          </p:nvPr>
        </p:nvSpPr>
        <p:spPr/>
        <p:txBody>
          <a:bodyPr/>
          <a:lstStyle/>
          <a:p>
            <a:pPr>
              <a:defRPr/>
            </a:pPr>
            <a:fld id="{7443F8EE-1080-4ADF-8A55-65AF78092C58}" type="slidenum">
              <a:rPr lang="en-US" smtClean="0"/>
              <a:pPr>
                <a:defRPr/>
              </a:pPr>
              <a:t>7</a:t>
            </a:fld>
            <a:endParaRPr lang="en-US"/>
          </a:p>
        </p:txBody>
      </p:sp>
    </p:spTree>
    <p:extLst>
      <p:ext uri="{BB962C8B-B14F-4D97-AF65-F5344CB8AC3E}">
        <p14:creationId xmlns:p14="http://schemas.microsoft.com/office/powerpoint/2010/main" val="1879318255"/>
      </p:ext>
    </p:extLst>
  </p:cSld>
  <p:clrMapOvr>
    <a:masterClrMapping/>
  </p:clrMapOvr>
  <p:transition spd="med">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B82B6B-946D-9CC8-0424-1377D3FF7D4B}"/>
              </a:ext>
            </a:extLst>
          </p:cNvPr>
          <p:cNvSpPr>
            <a:spLocks noGrp="1"/>
          </p:cNvSpPr>
          <p:nvPr>
            <p:ph idx="1"/>
          </p:nvPr>
        </p:nvSpPr>
        <p:spPr>
          <a:xfrm>
            <a:off x="179512" y="368660"/>
            <a:ext cx="8640960" cy="6283535"/>
          </a:xfrm>
        </p:spPr>
        <p:txBody>
          <a:bodyPr/>
          <a:lstStyle/>
          <a:p>
            <a:pPr lvl="1"/>
            <a:r>
              <a:rPr lang="en-GB" sz="2000">
                <a:effectLst/>
                <a:ea typeface="Times New Roman" panose="02020603050405020304" pitchFamily="18" charset="0"/>
              </a:rPr>
              <a:t>“My intention then in displaying so carefully the arguments of that fantastic sect, is only to make the reader sensible of the truth of my hypothesis, </a:t>
            </a:r>
            <a:r>
              <a:rPr lang="en-GB" sz="2000" i="1">
                <a:effectLst/>
                <a:ea typeface="Times New Roman" panose="02020603050405020304" pitchFamily="18" charset="0"/>
              </a:rPr>
              <a:t>that all our reasonings concerning causes and effects are deriv'd from nothing but custom; and that </a:t>
            </a:r>
            <a:r>
              <a:rPr lang="en-GB" sz="2000" i="1" u="sng">
                <a:effectLst/>
                <a:ea typeface="Times New Roman" panose="02020603050405020304" pitchFamily="18" charset="0"/>
              </a:rPr>
              <a:t>belief is more properly an act of the sensitive, than of the cogitative part of our natures</a:t>
            </a:r>
            <a:r>
              <a:rPr lang="en-GB" sz="2000">
                <a:effectLst/>
                <a:ea typeface="Times New Roman" panose="02020603050405020304" pitchFamily="18" charset="0"/>
              </a:rPr>
              <a:t>.”  (</a:t>
            </a:r>
            <a:r>
              <a:rPr lang="en-GB" sz="2000" i="1">
                <a:effectLst/>
                <a:ea typeface="Times New Roman" panose="02020603050405020304" pitchFamily="18" charset="0"/>
              </a:rPr>
              <a:t>T</a:t>
            </a:r>
            <a:r>
              <a:rPr lang="en-GB" sz="2000">
                <a:effectLst/>
                <a:ea typeface="Times New Roman" panose="02020603050405020304" pitchFamily="18" charset="0"/>
              </a:rPr>
              <a:t> 1.4.1.8)</a:t>
            </a:r>
          </a:p>
          <a:p>
            <a:pPr>
              <a:spcBef>
                <a:spcPts val="1800"/>
              </a:spcBef>
            </a:pPr>
            <a:r>
              <a:rPr lang="en-GB" sz="2600">
                <a:effectLst/>
              </a:rPr>
              <a:t>The other is from </a:t>
            </a:r>
            <a:r>
              <a:rPr lang="en-GB" sz="2600" i="1">
                <a:effectLst/>
              </a:rPr>
              <a:t>Treatise</a:t>
            </a:r>
            <a:r>
              <a:rPr lang="en-GB" sz="2600">
                <a:effectLst/>
              </a:rPr>
              <a:t> 1.4.2, “Of scepticism with regard to the senses”:</a:t>
            </a:r>
            <a:endParaRPr lang="en-GB" sz="2600"/>
          </a:p>
          <a:p>
            <a:pPr lvl="1">
              <a:spcBef>
                <a:spcPts val="1200"/>
              </a:spcBef>
            </a:pPr>
            <a:r>
              <a:rPr lang="en-GB" sz="2000">
                <a:effectLst/>
                <a:ea typeface="Times New Roman" panose="02020603050405020304" pitchFamily="18" charset="0"/>
              </a:rPr>
              <a:t>“Thus </a:t>
            </a:r>
            <a:r>
              <a:rPr lang="en-GB" sz="2000" u="sng">
                <a:effectLst/>
                <a:ea typeface="Times New Roman" panose="02020603050405020304" pitchFamily="18" charset="0"/>
              </a:rPr>
              <a:t>the sceptic</a:t>
            </a:r>
            <a:r>
              <a:rPr lang="en-GB" sz="2000">
                <a:effectLst/>
                <a:ea typeface="Times New Roman" panose="02020603050405020304" pitchFamily="18" charset="0"/>
              </a:rPr>
              <a:t> still continues to reason and believe, even tho’ he asserts, that he cannot defend his reason by reason; and by the same rule he </a:t>
            </a:r>
            <a:r>
              <a:rPr lang="en-GB" sz="2000" u="sng">
                <a:effectLst/>
                <a:ea typeface="Times New Roman" panose="02020603050405020304" pitchFamily="18" charset="0"/>
              </a:rPr>
              <a:t>must assent to the principle concerning the existence of body, tho’ he cannot pretend by any arguments of philosophy to maintain its veracity.  Nature has not left this to his choice, and has doubtless esteem’d it an affair of too great importance to be trusted to our uncertain reasonings and speculations.  We may well ask, </a:t>
            </a:r>
            <a:r>
              <a:rPr lang="en-GB" sz="2000" i="1" u="sng">
                <a:effectLst/>
                <a:ea typeface="Times New Roman" panose="02020603050405020304" pitchFamily="18" charset="0"/>
              </a:rPr>
              <a:t>What causes induce us to believe in the existence of body?</a:t>
            </a:r>
            <a:r>
              <a:rPr lang="en-GB" sz="2000" u="sng">
                <a:effectLst/>
                <a:ea typeface="Times New Roman" panose="02020603050405020304" pitchFamily="18" charset="0"/>
              </a:rPr>
              <a:t> but ’tis in vain to ask, </a:t>
            </a:r>
            <a:r>
              <a:rPr lang="en-GB" sz="2000" i="1" u="sng">
                <a:effectLst/>
                <a:ea typeface="Times New Roman" panose="02020603050405020304" pitchFamily="18" charset="0"/>
              </a:rPr>
              <a:t>Whether there be body or not?</a:t>
            </a:r>
            <a:r>
              <a:rPr lang="en-GB" sz="2000" u="sng">
                <a:effectLst/>
                <a:ea typeface="Times New Roman" panose="02020603050405020304" pitchFamily="18" charset="0"/>
              </a:rPr>
              <a:t>  That is a point, which we must take for granted in all our reasonings.</a:t>
            </a:r>
            <a:r>
              <a:rPr lang="en-GB" sz="2000">
                <a:effectLst/>
                <a:ea typeface="Times New Roman" panose="02020603050405020304" pitchFamily="18" charset="0"/>
              </a:rPr>
              <a:t>”  (</a:t>
            </a:r>
            <a:r>
              <a:rPr lang="en-GB" sz="2000" i="1">
                <a:effectLst/>
                <a:ea typeface="Times New Roman" panose="02020603050405020304" pitchFamily="18" charset="0"/>
              </a:rPr>
              <a:t>T</a:t>
            </a:r>
            <a:r>
              <a:rPr lang="en-GB" sz="2000">
                <a:effectLst/>
                <a:ea typeface="Times New Roman" panose="02020603050405020304" pitchFamily="18" charset="0"/>
              </a:rPr>
              <a:t> 1.4.2.1)</a:t>
            </a:r>
            <a:endParaRPr lang="en-GB" sz="2000"/>
          </a:p>
        </p:txBody>
      </p:sp>
      <p:sp>
        <p:nvSpPr>
          <p:cNvPr id="4" name="Slide Number Placeholder 3">
            <a:extLst>
              <a:ext uri="{FF2B5EF4-FFF2-40B4-BE49-F238E27FC236}">
                <a16:creationId xmlns:a16="http://schemas.microsoft.com/office/drawing/2014/main" id="{B85A94A8-78B9-AEDD-B71B-EBD0F54C6854}"/>
              </a:ext>
            </a:extLst>
          </p:cNvPr>
          <p:cNvSpPr>
            <a:spLocks noGrp="1"/>
          </p:cNvSpPr>
          <p:nvPr>
            <p:ph type="sldNum" sz="quarter" idx="10"/>
          </p:nvPr>
        </p:nvSpPr>
        <p:spPr/>
        <p:txBody>
          <a:bodyPr/>
          <a:lstStyle/>
          <a:p>
            <a:pPr>
              <a:defRPr/>
            </a:pPr>
            <a:fld id="{7443F8EE-1080-4ADF-8A55-65AF78092C58}" type="slidenum">
              <a:rPr lang="en-US" smtClean="0"/>
              <a:pPr>
                <a:defRPr/>
              </a:pPr>
              <a:t>8</a:t>
            </a:fld>
            <a:endParaRPr lang="en-US"/>
          </a:p>
        </p:txBody>
      </p:sp>
    </p:spTree>
    <p:extLst>
      <p:ext uri="{BB962C8B-B14F-4D97-AF65-F5344CB8AC3E}">
        <p14:creationId xmlns:p14="http://schemas.microsoft.com/office/powerpoint/2010/main" val="1394030744"/>
      </p:ext>
    </p:extLst>
  </p:cSld>
  <p:clrMapOvr>
    <a:masterClrMapping/>
  </p:clrMapOvr>
  <p:transition spd="med">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DA00-A9CD-E8A2-BBF5-1DEFDCCC7229}"/>
              </a:ext>
            </a:extLst>
          </p:cNvPr>
          <p:cNvSpPr>
            <a:spLocks noGrp="1"/>
          </p:cNvSpPr>
          <p:nvPr>
            <p:ph type="title"/>
          </p:nvPr>
        </p:nvSpPr>
        <p:spPr>
          <a:xfrm>
            <a:off x="457200" y="116632"/>
            <a:ext cx="8229600" cy="1458999"/>
          </a:xfrm>
        </p:spPr>
        <p:txBody>
          <a:bodyPr/>
          <a:lstStyle/>
          <a:p>
            <a:r>
              <a:rPr lang="en-US"/>
              <a:t>2.  Four Topics, Five Types of Naturalism, and an Agenda</a:t>
            </a:r>
            <a:endParaRPr lang="en-GB"/>
          </a:p>
        </p:txBody>
      </p:sp>
      <p:sp>
        <p:nvSpPr>
          <p:cNvPr id="3" name="Content Placeholder 2">
            <a:extLst>
              <a:ext uri="{FF2B5EF4-FFF2-40B4-BE49-F238E27FC236}">
                <a16:creationId xmlns:a16="http://schemas.microsoft.com/office/drawing/2014/main" id="{B395DF3F-555A-D5A1-896F-ACC6858A6DBC}"/>
              </a:ext>
            </a:extLst>
          </p:cNvPr>
          <p:cNvSpPr>
            <a:spLocks noGrp="1"/>
          </p:cNvSpPr>
          <p:nvPr>
            <p:ph idx="1"/>
          </p:nvPr>
        </p:nvSpPr>
        <p:spPr>
          <a:xfrm>
            <a:off x="637989" y="1736812"/>
            <a:ext cx="8218487" cy="4932548"/>
          </a:xfrm>
        </p:spPr>
        <p:txBody>
          <a:bodyPr/>
          <a:lstStyle/>
          <a:p>
            <a:r>
              <a:rPr lang="en-US" sz="2500" i="1" u="sng"/>
              <a:t>Inductive Scepticism</a:t>
            </a:r>
            <a:r>
              <a:rPr lang="en-US" sz="2500"/>
              <a:t>:  Strawson sees “our inescap-able natural commitment” as rendering this “idle”.</a:t>
            </a:r>
          </a:p>
          <a:p>
            <a:r>
              <a:rPr lang="en-US" sz="2500" i="1" u="sng"/>
              <a:t>Causation as a Natural Belief</a:t>
            </a:r>
            <a:r>
              <a:rPr lang="en-US" sz="2500" i="1"/>
              <a:t>:</a:t>
            </a:r>
            <a:r>
              <a:rPr lang="en-US" sz="2500"/>
              <a:t>  Kemp Smith takes belief in objective causality to be one of the two basic Humean “natural beliefs”, grounded on instinct and “thus removed beyond … sceptical doubts”.</a:t>
            </a:r>
          </a:p>
          <a:p>
            <a:r>
              <a:rPr lang="en-US" sz="2500" i="1" u="sng"/>
              <a:t>Free Will and Responsibility</a:t>
            </a:r>
            <a:r>
              <a:rPr lang="en-US" sz="2500"/>
              <a:t>:  Russell understands Humean ascriptions of responsibility to be founded on our “reactive attitudes” rather than metaphysics.</a:t>
            </a:r>
          </a:p>
          <a:p>
            <a:r>
              <a:rPr lang="en-US" sz="2500" i="1" u="sng"/>
              <a:t>Scepticism about the External World</a:t>
            </a:r>
            <a:r>
              <a:rPr lang="en-US" sz="2500"/>
              <a:t>:  Also “idle”, according to Strawson, while belief in external objects is the second of Kemp Smith’s “natural beliefs”.</a:t>
            </a:r>
            <a:endParaRPr lang="en-GB" sz="2500" i="1" u="sng"/>
          </a:p>
        </p:txBody>
      </p:sp>
      <p:sp>
        <p:nvSpPr>
          <p:cNvPr id="4" name="Slide Number Placeholder 3">
            <a:extLst>
              <a:ext uri="{FF2B5EF4-FFF2-40B4-BE49-F238E27FC236}">
                <a16:creationId xmlns:a16="http://schemas.microsoft.com/office/drawing/2014/main" id="{90679C50-30A3-5557-4865-2A328D0433CB}"/>
              </a:ext>
            </a:extLst>
          </p:cNvPr>
          <p:cNvSpPr>
            <a:spLocks noGrp="1"/>
          </p:cNvSpPr>
          <p:nvPr>
            <p:ph type="sldNum" sz="quarter" idx="10"/>
          </p:nvPr>
        </p:nvSpPr>
        <p:spPr/>
        <p:txBody>
          <a:bodyPr/>
          <a:lstStyle/>
          <a:p>
            <a:pPr>
              <a:defRPr/>
            </a:pPr>
            <a:fld id="{7443F8EE-1080-4ADF-8A55-65AF78092C58}" type="slidenum">
              <a:rPr lang="en-US" smtClean="0"/>
              <a:pPr>
                <a:defRPr/>
              </a:pPr>
              <a:t>9</a:t>
            </a:fld>
            <a:endParaRPr lang="en-US"/>
          </a:p>
        </p:txBody>
      </p:sp>
    </p:spTree>
    <p:extLst>
      <p:ext uri="{BB962C8B-B14F-4D97-AF65-F5344CB8AC3E}">
        <p14:creationId xmlns:p14="http://schemas.microsoft.com/office/powerpoint/2010/main" val="1871971275"/>
      </p:ext>
    </p:extLst>
  </p:cSld>
  <p:clrMapOvr>
    <a:masterClrMapping/>
  </p:clrMapOvr>
  <p:transition spd="med">
    <p:cover/>
  </p:transition>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117</TotalTime>
  <Words>6947</Words>
  <Application>Microsoft Office PowerPoint</Application>
  <PresentationFormat>On-screen Show (4:3)</PresentationFormat>
  <Paragraphs>242</Paragraphs>
  <Slides>48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ＭＳ Ｐゴシック</vt:lpstr>
      <vt:lpstr>Aptos</vt:lpstr>
      <vt:lpstr>Arial</vt:lpstr>
      <vt:lpstr>Symbol</vt:lpstr>
      <vt:lpstr>Times New Roman</vt:lpstr>
      <vt:lpstr>Wingdings</vt:lpstr>
      <vt:lpstr>Beam</vt:lpstr>
      <vt:lpstr>Hume, Naturalism and Scepticism: Rejecting an Influential Narrative  University of Otago, February 2025</vt:lpstr>
      <vt:lpstr>1.  Humean “Naturalism”, from Kemp Smith to Strawson</vt:lpstr>
      <vt:lpstr>Norman Kemp Smith on Hume</vt:lpstr>
      <vt:lpstr>Barry Stroud on Hume</vt:lpstr>
      <vt:lpstr>Paul Russell on Hume</vt:lpstr>
      <vt:lpstr>Peter Strawson on Hume</vt:lpstr>
      <vt:lpstr>Strawson’s Quotations (underlined)</vt:lpstr>
      <vt:lpstr>PowerPoint Presentation</vt:lpstr>
      <vt:lpstr>2.  Four Topics, Five Types of Naturalism, and an Agenda</vt:lpstr>
      <vt:lpstr>2(a)  Explanatory Naturalism</vt:lpstr>
      <vt:lpstr>2(b)  Biological Naturalism</vt:lpstr>
      <vt:lpstr>2(c)  Anti-Supernaturalism</vt:lpstr>
      <vt:lpstr>2(d)  Justificatory Naturalism</vt:lpstr>
      <vt:lpstr>2(e)  Sentimentalist Naturalism</vt:lpstr>
      <vt:lpstr>The Agenda of This Talk</vt:lpstr>
      <vt:lpstr>3.  A Naturalist Justification of Induction (à la Strawson)?</vt:lpstr>
      <vt:lpstr>Inductive Scepticism in the Enquiry</vt:lpstr>
      <vt:lpstr>Outline of a Humean Strategy</vt:lpstr>
      <vt:lpstr>Default Acceptance of Our Faculties</vt:lpstr>
      <vt:lpstr>Justificatory Naturalism in the Enquiry?</vt:lpstr>
      <vt:lpstr>Inductive Bootstrapping</vt:lpstr>
      <vt:lpstr>4.  Causation as a Natural Belief (à la Kemp Smith)?</vt:lpstr>
      <vt:lpstr>What Exactly is the Supposed “Natural Belief” in Causation?</vt:lpstr>
      <vt:lpstr>Scepticism about the “Doctrine”</vt:lpstr>
      <vt:lpstr>Hume Is Not Sceptical about Causation</vt:lpstr>
      <vt:lpstr>What About the Causal Maxim?</vt:lpstr>
      <vt:lpstr>5.  Responsibility as Sentimentally Determined (à la Russell)?</vt:lpstr>
      <vt:lpstr>PowerPoint Presentation</vt:lpstr>
      <vt:lpstr>Hume’s “Hypothetical Liberty”</vt:lpstr>
      <vt:lpstr>PowerPoint Presentation</vt:lpstr>
      <vt:lpstr>PowerPoint Presentation</vt:lpstr>
      <vt:lpstr>Hypothetical Liberty and Responsibility</vt:lpstr>
      <vt:lpstr>Responsibility Need Not Imply Blame</vt:lpstr>
      <vt:lpstr>PowerPoint Presentation</vt:lpstr>
      <vt:lpstr>Sentiment Defeating Metaphysics?</vt:lpstr>
      <vt:lpstr>6.  The External World as a Natural Belief (à la Kemp Smith or Strawson)?</vt:lpstr>
      <vt:lpstr>PowerPoint Presentation</vt:lpstr>
      <vt:lpstr>PowerPoint Presentation</vt:lpstr>
      <vt:lpstr>Carelessness and Inattention: A Naturalistic “Remedy”?</vt:lpstr>
      <vt:lpstr>The External World in the Enquiry</vt:lpstr>
      <vt:lpstr>PowerPoint Presentation</vt:lpstr>
      <vt:lpstr>7.  Rejecting the “Nature Defeats Scepticism” Narrative</vt:lpstr>
      <vt:lpstr>PowerPoint Presentation</vt:lpstr>
      <vt:lpstr>Scepticism with Regard to Reason</vt:lpstr>
      <vt:lpstr>PowerPoint Presentation</vt:lpstr>
      <vt:lpstr>Personal Identity</vt:lpstr>
      <vt:lpstr>Conclusion</vt:lpstr>
      <vt:lpstr>Some References</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Lectures on Hume's Treatise: 1</dc:title>
  <dc:creator>Peter Millican</dc:creator>
  <cp:lastModifiedBy>Peter Millican</cp:lastModifiedBy>
  <cp:revision>522</cp:revision>
  <cp:lastPrinted>2025-02-19T03:04:23Z</cp:lastPrinted>
  <dcterms:created xsi:type="dcterms:W3CDTF">2003-12-13T01:24:05Z</dcterms:created>
  <dcterms:modified xsi:type="dcterms:W3CDTF">2025-02-19T03:04:31Z</dcterms:modified>
</cp:coreProperties>
</file>