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445"/>
  </p:notesMasterIdLst>
  <p:handoutMasterIdLst>
    <p:handoutMasterId r:id="rId446"/>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38" r:id="rId74"/>
    <p:sldId id="1539" r:id="rId75"/>
    <p:sldId id="1527" r:id="rId76"/>
    <p:sldId id="1085" r:id="rId77"/>
    <p:sldId id="972" r:id="rId78"/>
    <p:sldId id="973" r:id="rId79"/>
    <p:sldId id="1169" r:id="rId80"/>
    <p:sldId id="1170" r:id="rId81"/>
    <p:sldId id="1515" r:id="rId82"/>
    <p:sldId id="1301" r:id="rId83"/>
    <p:sldId id="1302" r:id="rId84"/>
    <p:sldId id="1310" r:id="rId85"/>
    <p:sldId id="1462" r:id="rId86"/>
    <p:sldId id="1463" r:id="rId87"/>
    <p:sldId id="966" r:id="rId88"/>
    <p:sldId id="1464" r:id="rId89"/>
    <p:sldId id="1465" r:id="rId90"/>
    <p:sldId id="1237" r:id="rId91"/>
    <p:sldId id="1043" r:id="rId92"/>
    <p:sldId id="1044" r:id="rId93"/>
    <p:sldId id="1045" r:id="rId94"/>
    <p:sldId id="1049" r:id="rId95"/>
    <p:sldId id="1113" r:id="rId96"/>
    <p:sldId id="1291" r:id="rId97"/>
    <p:sldId id="1292" r:id="rId98"/>
    <p:sldId id="1293" r:id="rId99"/>
    <p:sldId id="1311" r:id="rId100"/>
    <p:sldId id="1312" r:id="rId101"/>
    <p:sldId id="1313" r:id="rId102"/>
    <p:sldId id="1314" r:id="rId103"/>
    <p:sldId id="1315" r:id="rId104"/>
    <p:sldId id="1316" r:id="rId105"/>
    <p:sldId id="1317" r:id="rId106"/>
    <p:sldId id="1318" r:id="rId107"/>
    <p:sldId id="1518" r:id="rId108"/>
    <p:sldId id="1326" r:id="rId109"/>
    <p:sldId id="960" r:id="rId110"/>
    <p:sldId id="1327" r:id="rId111"/>
    <p:sldId id="1328" r:id="rId112"/>
    <p:sldId id="1052" r:id="rId113"/>
    <p:sldId id="1053" r:id="rId114"/>
    <p:sldId id="1024" r:id="rId115"/>
    <p:sldId id="1025" r:id="rId116"/>
    <p:sldId id="1026" r:id="rId117"/>
    <p:sldId id="1055" r:id="rId118"/>
    <p:sldId id="1057" r:id="rId119"/>
    <p:sldId id="1058" r:id="rId120"/>
    <p:sldId id="1059" r:id="rId121"/>
    <p:sldId id="1060" r:id="rId122"/>
    <p:sldId id="1061" r:id="rId123"/>
    <p:sldId id="1062" r:id="rId124"/>
    <p:sldId id="1084" r:id="rId125"/>
    <p:sldId id="1329" r:id="rId126"/>
    <p:sldId id="1519" r:id="rId127"/>
    <p:sldId id="1330" r:id="rId128"/>
    <p:sldId id="1331" r:id="rId129"/>
    <p:sldId id="1193" r:id="rId130"/>
    <p:sldId id="1198" r:id="rId131"/>
    <p:sldId id="1199" r:id="rId132"/>
    <p:sldId id="1204" r:id="rId133"/>
    <p:sldId id="1211" r:id="rId134"/>
    <p:sldId id="1332" r:id="rId135"/>
    <p:sldId id="1333" r:id="rId136"/>
    <p:sldId id="1334" r:id="rId137"/>
    <p:sldId id="1238" r:id="rId138"/>
    <p:sldId id="1335" r:id="rId139"/>
    <p:sldId id="1336" r:id="rId140"/>
    <p:sldId id="1337" r:id="rId141"/>
    <p:sldId id="1338" r:id="rId142"/>
    <p:sldId id="1102" r:id="rId143"/>
    <p:sldId id="1103" r:id="rId144"/>
    <p:sldId id="1104" r:id="rId145"/>
    <p:sldId id="1105" r:id="rId146"/>
    <p:sldId id="1339" r:id="rId147"/>
    <p:sldId id="1340" r:id="rId148"/>
    <p:sldId id="1341" r:id="rId149"/>
    <p:sldId id="1342" r:id="rId150"/>
    <p:sldId id="1343" r:id="rId151"/>
    <p:sldId id="1344" r:id="rId152"/>
    <p:sldId id="1345" r:id="rId153"/>
    <p:sldId id="983" r:id="rId154"/>
    <p:sldId id="984" r:id="rId155"/>
    <p:sldId id="985" r:id="rId156"/>
    <p:sldId id="986" r:id="rId157"/>
    <p:sldId id="987" r:id="rId158"/>
    <p:sldId id="988" r:id="rId159"/>
    <p:sldId id="999" r:id="rId160"/>
    <p:sldId id="989" r:id="rId161"/>
    <p:sldId id="990" r:id="rId162"/>
    <p:sldId id="997" r:id="rId163"/>
    <p:sldId id="998" r:id="rId164"/>
    <p:sldId id="1346" r:id="rId165"/>
    <p:sldId id="1347" r:id="rId166"/>
    <p:sldId id="611" r:id="rId167"/>
    <p:sldId id="612" r:id="rId168"/>
    <p:sldId id="613" r:id="rId169"/>
    <p:sldId id="614" r:id="rId170"/>
    <p:sldId id="1010" r:id="rId171"/>
    <p:sldId id="1011" r:id="rId172"/>
    <p:sldId id="1012" r:id="rId173"/>
    <p:sldId id="1351" r:id="rId174"/>
    <p:sldId id="1356" r:id="rId175"/>
    <p:sldId id="719" r:id="rId176"/>
    <p:sldId id="721" r:id="rId177"/>
    <p:sldId id="1070" r:id="rId178"/>
    <p:sldId id="1071" r:id="rId179"/>
    <p:sldId id="1072" r:id="rId180"/>
    <p:sldId id="1073" r:id="rId181"/>
    <p:sldId id="1013" r:id="rId182"/>
    <p:sldId id="1002" r:id="rId183"/>
    <p:sldId id="1357" r:id="rId184"/>
    <p:sldId id="1003" r:id="rId185"/>
    <p:sldId id="1004" r:id="rId186"/>
    <p:sldId id="1005" r:id="rId187"/>
    <p:sldId id="1006" r:id="rId188"/>
    <p:sldId id="1007" r:id="rId189"/>
    <p:sldId id="1008" r:id="rId190"/>
    <p:sldId id="1009" r:id="rId191"/>
    <p:sldId id="1348" r:id="rId192"/>
    <p:sldId id="1358" r:id="rId193"/>
    <p:sldId id="1063" r:id="rId194"/>
    <p:sldId id="1064" r:id="rId195"/>
    <p:sldId id="1065" r:id="rId196"/>
    <p:sldId id="1066" r:id="rId197"/>
    <p:sldId id="1067" r:id="rId198"/>
    <p:sldId id="1076" r:id="rId199"/>
    <p:sldId id="1074" r:id="rId200"/>
    <p:sldId id="1077" r:id="rId201"/>
    <p:sldId id="1078" r:id="rId202"/>
    <p:sldId id="1079" r:id="rId203"/>
    <p:sldId id="722" r:id="rId204"/>
    <p:sldId id="1080" r:id="rId205"/>
    <p:sldId id="1082" r:id="rId206"/>
    <p:sldId id="1352" r:id="rId207"/>
    <p:sldId id="1354" r:id="rId208"/>
    <p:sldId id="1359" r:id="rId209"/>
    <p:sldId id="1360" r:id="rId210"/>
    <p:sldId id="1361" r:id="rId211"/>
    <p:sldId id="420" r:id="rId212"/>
    <p:sldId id="421" r:id="rId213"/>
    <p:sldId id="422" r:id="rId214"/>
    <p:sldId id="423" r:id="rId215"/>
    <p:sldId id="424" r:id="rId216"/>
    <p:sldId id="466" r:id="rId217"/>
    <p:sldId id="470" r:id="rId218"/>
    <p:sldId id="471" r:id="rId219"/>
    <p:sldId id="472" r:id="rId220"/>
    <p:sldId id="473" r:id="rId221"/>
    <p:sldId id="474" r:id="rId222"/>
    <p:sldId id="475" r:id="rId223"/>
    <p:sldId id="476" r:id="rId224"/>
    <p:sldId id="477" r:id="rId225"/>
    <p:sldId id="492" r:id="rId226"/>
    <p:sldId id="493" r:id="rId227"/>
    <p:sldId id="522" r:id="rId228"/>
    <p:sldId id="523" r:id="rId229"/>
    <p:sldId id="526" r:id="rId230"/>
    <p:sldId id="527" r:id="rId231"/>
    <p:sldId id="499" r:id="rId232"/>
    <p:sldId id="528" r:id="rId233"/>
    <p:sldId id="462" r:id="rId234"/>
    <p:sldId id="425" r:id="rId235"/>
    <p:sldId id="496" r:id="rId236"/>
    <p:sldId id="500" r:id="rId237"/>
    <p:sldId id="497" r:id="rId238"/>
    <p:sldId id="498" r:id="rId239"/>
    <p:sldId id="426" r:id="rId240"/>
    <p:sldId id="458" r:id="rId241"/>
    <p:sldId id="455" r:id="rId242"/>
    <p:sldId id="529" r:id="rId243"/>
    <p:sldId id="459" r:id="rId244"/>
    <p:sldId id="448" r:id="rId245"/>
    <p:sldId id="460" r:id="rId246"/>
    <p:sldId id="461" r:id="rId247"/>
    <p:sldId id="428" r:id="rId248"/>
    <p:sldId id="429" r:id="rId249"/>
    <p:sldId id="436" r:id="rId250"/>
    <p:sldId id="524" r:id="rId251"/>
    <p:sldId id="525" r:id="rId252"/>
    <p:sldId id="443" r:id="rId253"/>
    <p:sldId id="444" r:id="rId254"/>
    <p:sldId id="445" r:id="rId255"/>
    <p:sldId id="505" r:id="rId256"/>
    <p:sldId id="508" r:id="rId257"/>
    <p:sldId id="509" r:id="rId258"/>
    <p:sldId id="1362" r:id="rId259"/>
    <p:sldId id="1363" r:id="rId260"/>
    <p:sldId id="1364" r:id="rId261"/>
    <p:sldId id="1365" r:id="rId262"/>
    <p:sldId id="1366" r:id="rId263"/>
    <p:sldId id="1367" r:id="rId264"/>
    <p:sldId id="1368" r:id="rId265"/>
    <p:sldId id="1369" r:id="rId266"/>
    <p:sldId id="1172" r:id="rId267"/>
    <p:sldId id="1183" r:id="rId268"/>
    <p:sldId id="1184" r:id="rId269"/>
    <p:sldId id="1185" r:id="rId270"/>
    <p:sldId id="1186" r:id="rId271"/>
    <p:sldId id="1187" r:id="rId272"/>
    <p:sldId id="1188" r:id="rId273"/>
    <p:sldId id="1189" r:id="rId274"/>
    <p:sldId id="1190" r:id="rId275"/>
    <p:sldId id="1191" r:id="rId276"/>
    <p:sldId id="1192" r:id="rId277"/>
    <p:sldId id="1370" r:id="rId278"/>
    <p:sldId id="1194" r:id="rId279"/>
    <p:sldId id="1371" r:id="rId280"/>
    <p:sldId id="1372" r:id="rId281"/>
    <p:sldId id="1200" r:id="rId282"/>
    <p:sldId id="1201" r:id="rId283"/>
    <p:sldId id="1202" r:id="rId284"/>
    <p:sldId id="1203" r:id="rId285"/>
    <p:sldId id="1373" r:id="rId286"/>
    <p:sldId id="1205" r:id="rId287"/>
    <p:sldId id="1206" r:id="rId288"/>
    <p:sldId id="1207" r:id="rId289"/>
    <p:sldId id="1208" r:id="rId290"/>
    <p:sldId id="1349" r:id="rId291"/>
    <p:sldId id="1210" r:id="rId292"/>
    <p:sldId id="1374" r:id="rId293"/>
    <p:sldId id="1212" r:id="rId294"/>
    <p:sldId id="1213" r:id="rId295"/>
    <p:sldId id="1214" r:id="rId296"/>
    <p:sldId id="1215" r:id="rId297"/>
    <p:sldId id="1375" r:id="rId298"/>
    <p:sldId id="1216" r:id="rId299"/>
    <p:sldId id="1217" r:id="rId300"/>
    <p:sldId id="1376" r:id="rId301"/>
    <p:sldId id="1218" r:id="rId302"/>
    <p:sldId id="1219" r:id="rId303"/>
    <p:sldId id="1220" r:id="rId304"/>
    <p:sldId id="1221" r:id="rId305"/>
    <p:sldId id="1222" r:id="rId306"/>
    <p:sldId id="1353" r:id="rId307"/>
    <p:sldId id="1377" r:id="rId308"/>
    <p:sldId id="1378" r:id="rId309"/>
    <p:sldId id="1379" r:id="rId310"/>
    <p:sldId id="1380" r:id="rId311"/>
    <p:sldId id="1381" r:id="rId312"/>
    <p:sldId id="1382" r:id="rId313"/>
    <p:sldId id="1383" r:id="rId314"/>
    <p:sldId id="1384" r:id="rId315"/>
    <p:sldId id="1385" r:id="rId316"/>
    <p:sldId id="1386" r:id="rId317"/>
    <p:sldId id="1387" r:id="rId318"/>
    <p:sldId id="1388" r:id="rId319"/>
    <p:sldId id="1389" r:id="rId320"/>
    <p:sldId id="1390" r:id="rId321"/>
    <p:sldId id="1391" r:id="rId322"/>
    <p:sldId id="1392" r:id="rId323"/>
    <p:sldId id="1393" r:id="rId324"/>
    <p:sldId id="1394" r:id="rId325"/>
    <p:sldId id="1395" r:id="rId326"/>
    <p:sldId id="1224" r:id="rId327"/>
    <p:sldId id="1396" r:id="rId328"/>
    <p:sldId id="1411" r:id="rId329"/>
    <p:sldId id="1226" r:id="rId330"/>
    <p:sldId id="1227" r:id="rId331"/>
    <p:sldId id="1228" r:id="rId332"/>
    <p:sldId id="1412" r:id="rId333"/>
    <p:sldId id="1400" r:id="rId334"/>
    <p:sldId id="1397" r:id="rId335"/>
    <p:sldId id="1402" r:id="rId336"/>
    <p:sldId id="1405" r:id="rId337"/>
    <p:sldId id="1404" r:id="rId338"/>
    <p:sldId id="1230" r:id="rId339"/>
    <p:sldId id="1231" r:id="rId340"/>
    <p:sldId id="1232" r:id="rId341"/>
    <p:sldId id="1233" r:id="rId342"/>
    <p:sldId id="1407" r:id="rId343"/>
    <p:sldId id="1408" r:id="rId344"/>
    <p:sldId id="1413" r:id="rId345"/>
    <p:sldId id="1414" r:id="rId346"/>
    <p:sldId id="1415" r:id="rId347"/>
    <p:sldId id="1416" r:id="rId348"/>
    <p:sldId id="1417" r:id="rId349"/>
    <p:sldId id="1409" r:id="rId350"/>
    <p:sldId id="1239" r:id="rId351"/>
    <p:sldId id="1240" r:id="rId352"/>
    <p:sldId id="1418" r:id="rId353"/>
    <p:sldId id="1241" r:id="rId354"/>
    <p:sldId id="1419" r:id="rId355"/>
    <p:sldId id="1420" r:id="rId356"/>
    <p:sldId id="1242" r:id="rId357"/>
    <p:sldId id="1171" r:id="rId358"/>
    <p:sldId id="1421" r:id="rId359"/>
    <p:sldId id="1422" r:id="rId360"/>
    <p:sldId id="514" r:id="rId361"/>
    <p:sldId id="1423" r:id="rId362"/>
    <p:sldId id="478" r:id="rId363"/>
    <p:sldId id="479" r:id="rId364"/>
    <p:sldId id="480" r:id="rId365"/>
    <p:sldId id="1424" r:id="rId366"/>
    <p:sldId id="1176" r:id="rId367"/>
    <p:sldId id="1177" r:id="rId368"/>
    <p:sldId id="1178" r:id="rId369"/>
    <p:sldId id="1425" r:id="rId370"/>
    <p:sldId id="484" r:id="rId371"/>
    <p:sldId id="539" r:id="rId372"/>
    <p:sldId id="1180" r:id="rId373"/>
    <p:sldId id="1181" r:id="rId374"/>
    <p:sldId id="1426" r:id="rId375"/>
    <p:sldId id="1278" r:id="rId376"/>
    <p:sldId id="1427" r:id="rId377"/>
    <p:sldId id="1182" r:id="rId378"/>
    <p:sldId id="1428" r:id="rId379"/>
    <p:sldId id="1429" r:id="rId380"/>
    <p:sldId id="1430" r:id="rId381"/>
    <p:sldId id="1431" r:id="rId382"/>
    <p:sldId id="1432" r:id="rId383"/>
    <p:sldId id="1433" r:id="rId384"/>
    <p:sldId id="1243" r:id="rId385"/>
    <p:sldId id="1244" r:id="rId386"/>
    <p:sldId id="1434" r:id="rId387"/>
    <p:sldId id="1245" r:id="rId388"/>
    <p:sldId id="1246" r:id="rId389"/>
    <p:sldId id="1247" r:id="rId390"/>
    <p:sldId id="1248" r:id="rId391"/>
    <p:sldId id="1249" r:id="rId392"/>
    <p:sldId id="1250" r:id="rId393"/>
    <p:sldId id="1251" r:id="rId394"/>
    <p:sldId id="1252" r:id="rId395"/>
    <p:sldId id="1253" r:id="rId396"/>
    <p:sldId id="1254" r:id="rId397"/>
    <p:sldId id="1255" r:id="rId398"/>
    <p:sldId id="1435" r:id="rId399"/>
    <p:sldId id="1436" r:id="rId400"/>
    <p:sldId id="1437" r:id="rId401"/>
    <p:sldId id="1438" r:id="rId402"/>
    <p:sldId id="1439" r:id="rId403"/>
    <p:sldId id="1256" r:id="rId404"/>
    <p:sldId id="1257" r:id="rId405"/>
    <p:sldId id="1440" r:id="rId406"/>
    <p:sldId id="1259" r:id="rId407"/>
    <p:sldId id="1260" r:id="rId408"/>
    <p:sldId id="1261" r:id="rId409"/>
    <p:sldId id="1262" r:id="rId410"/>
    <p:sldId id="1263" r:id="rId411"/>
    <p:sldId id="1264" r:id="rId412"/>
    <p:sldId id="1265" r:id="rId413"/>
    <p:sldId id="1266" r:id="rId414"/>
    <p:sldId id="1441" r:id="rId415"/>
    <p:sldId id="1268" r:id="rId416"/>
    <p:sldId id="1269" r:id="rId417"/>
    <p:sldId id="1270" r:id="rId418"/>
    <p:sldId id="1271" r:id="rId419"/>
    <p:sldId id="1442" r:id="rId420"/>
    <p:sldId id="1272" r:id="rId421"/>
    <p:sldId id="1273" r:id="rId422"/>
    <p:sldId id="1274" r:id="rId423"/>
    <p:sldId id="1275" r:id="rId424"/>
    <p:sldId id="1276" r:id="rId425"/>
    <p:sldId id="1443" r:id="rId426"/>
    <p:sldId id="1444" r:id="rId427"/>
    <p:sldId id="1445" r:id="rId428"/>
    <p:sldId id="1280" r:id="rId429"/>
    <p:sldId id="1281" r:id="rId430"/>
    <p:sldId id="1399" r:id="rId431"/>
    <p:sldId id="1282" r:id="rId432"/>
    <p:sldId id="1283" r:id="rId433"/>
    <p:sldId id="1284" r:id="rId434"/>
    <p:sldId id="1285" r:id="rId435"/>
    <p:sldId id="1286" r:id="rId436"/>
    <p:sldId id="1287" r:id="rId437"/>
    <p:sldId id="1288" r:id="rId438"/>
    <p:sldId id="1289" r:id="rId439"/>
    <p:sldId id="1290" r:id="rId440"/>
    <p:sldId id="1446" r:id="rId441"/>
    <p:sldId id="1447" r:id="rId442"/>
    <p:sldId id="1448" r:id="rId443"/>
    <p:sldId id="1449" r:id="rId444"/>
  </p:sldIdLst>
  <p:sldSz cx="9144000" cy="6858000" type="screen4x3"/>
  <p:notesSz cx="6797675" cy="992822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127"/>
        <p:guide pos="2142"/>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handoutMaster" Target="handoutMasters/handoutMaster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viewProps" Target="viewProps.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tableStyles" Target="tableStyle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notesMaster" Target="notesMasters/notesMaster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presProps" Target="pres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theme" Target="theme/theme1.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3" y="246008"/>
            <a:ext cx="6797675" cy="435679"/>
          </a:xfrm>
          <a:prstGeom prst="rect">
            <a:avLst/>
          </a:prstGeom>
          <a:noFill/>
          <a:ln w="12700" cap="sq">
            <a:noFill/>
            <a:miter lim="800000"/>
            <a:headEnd type="none" w="sm" len="sm"/>
            <a:tailEnd type="none" w="sm" len="sm"/>
          </a:ln>
          <a:effectLst/>
        </p:spPr>
        <p:txBody>
          <a:bodyPr lIns="97254" tIns="48626" rIns="97254" bIns="48626">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39179" y="9285188"/>
            <a:ext cx="5846127" cy="276549"/>
          </a:xfrm>
          <a:prstGeom prst="rect">
            <a:avLst/>
          </a:prstGeom>
          <a:noFill/>
          <a:ln w="12700" cap="sq">
            <a:noFill/>
            <a:miter lim="800000"/>
            <a:headEnd type="none" w="sm" len="sm"/>
            <a:tailEnd type="none" w="sm" len="sm"/>
          </a:ln>
          <a:effectLst/>
        </p:spPr>
        <p:txBody>
          <a:bodyPr lIns="97254" tIns="48626" rIns="97254" bIns="48626">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2"/>
            <a:ext cx="2945341" cy="496968"/>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3850745" y="2"/>
            <a:ext cx="2945341" cy="496968"/>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915988" y="742950"/>
            <a:ext cx="4965700" cy="3724275"/>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679452" y="4715633"/>
            <a:ext cx="5438776" cy="4467939"/>
          </a:xfrm>
          <a:prstGeom prst="rect">
            <a:avLst/>
          </a:prstGeom>
          <a:noFill/>
          <a:ln w="9525">
            <a:noFill/>
            <a:miter lim="800000"/>
            <a:headEnd/>
            <a:tailEnd/>
          </a:ln>
          <a:effectLst/>
        </p:spPr>
        <p:txBody>
          <a:bodyPr vert="horz" wrap="square" lIns="97254" tIns="48626" rIns="97254" bIns="48626"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429673"/>
            <a:ext cx="2945341" cy="496967"/>
          </a:xfrm>
          <a:prstGeom prst="rect">
            <a:avLst/>
          </a:prstGeom>
          <a:noFill/>
          <a:ln w="9525">
            <a:noFill/>
            <a:miter lim="800000"/>
            <a:headEnd/>
            <a:tailEnd/>
          </a:ln>
          <a:effectLst/>
        </p:spPr>
        <p:txBody>
          <a:bodyPr vert="horz" wrap="square" lIns="97254" tIns="48626" rIns="97254" bIns="48626"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3850745" y="9429673"/>
            <a:ext cx="2945341" cy="496967"/>
          </a:xfrm>
          <a:prstGeom prst="rect">
            <a:avLst/>
          </a:prstGeom>
          <a:noFill/>
          <a:ln w="9525">
            <a:noFill/>
            <a:miter lim="800000"/>
            <a:headEnd/>
            <a:tailEnd/>
          </a:ln>
          <a:effectLst/>
        </p:spPr>
        <p:txBody>
          <a:bodyPr vert="horz" wrap="square" lIns="97254" tIns="48626" rIns="97254" bIns="48626"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264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324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384</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65913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txBox="1">
            <a:spLocks noGrp="1" noChangeArrowheads="1"/>
          </p:cNvSpPr>
          <p:nvPr/>
        </p:nvSpPr>
        <p:spPr bwMode="auto">
          <a:xfrm>
            <a:off x="2" y="1"/>
            <a:ext cx="2852928" cy="531083"/>
          </a:xfrm>
          <a:prstGeom prst="rect">
            <a:avLst/>
          </a:prstGeom>
          <a:noFill/>
          <a:ln w="9525">
            <a:noFill/>
            <a:miter lim="800000"/>
            <a:headEnd/>
            <a:tailEnd/>
          </a:ln>
        </p:spPr>
        <p:txBody>
          <a:bodyPr lIns="96323" tIns="48161" rIns="96323" bIns="48161"/>
          <a:lstStyle/>
          <a:p>
            <a:pPr eaLnBrk="1" hangingPunct="1"/>
            <a:r>
              <a:rPr lang="en-GB" sz="1300" dirty="0">
                <a:ea typeface="ＭＳ Ｐゴシック" charset="-128"/>
              </a:rPr>
              <a:t>Hume</a:t>
            </a:r>
          </a:p>
        </p:txBody>
      </p:sp>
      <p:sp>
        <p:nvSpPr>
          <p:cNvPr id="60419" name="Rectangle 6"/>
          <p:cNvSpPr txBox="1">
            <a:spLocks noGrp="1" noChangeArrowheads="1"/>
          </p:cNvSpPr>
          <p:nvPr/>
        </p:nvSpPr>
        <p:spPr bwMode="auto">
          <a:xfrm>
            <a:off x="2" y="10078693"/>
            <a:ext cx="2852928" cy="531083"/>
          </a:xfrm>
          <a:prstGeom prst="rect">
            <a:avLst/>
          </a:prstGeom>
          <a:noFill/>
          <a:ln w="9525">
            <a:noFill/>
            <a:miter lim="800000"/>
            <a:headEnd/>
            <a:tailEnd/>
          </a:ln>
        </p:spPr>
        <p:txBody>
          <a:bodyPr lIns="96323" tIns="48161" rIns="96323" bIns="48161" anchor="b"/>
          <a:lstStyle/>
          <a:p>
            <a:pPr eaLnBrk="1" hangingPunct="1"/>
            <a:r>
              <a:rPr lang="en-GB" sz="1300" dirty="0">
                <a:ea typeface="ＭＳ Ｐゴシック" charset="-128"/>
              </a:rPr>
              <a:t>Peter Millican, Tampere, Sept 2006</a:t>
            </a:r>
          </a:p>
        </p:txBody>
      </p:sp>
      <p:sp>
        <p:nvSpPr>
          <p:cNvPr id="60420" name="Rectangle 7"/>
          <p:cNvSpPr txBox="1">
            <a:spLocks noGrp="1" noChangeArrowheads="1"/>
          </p:cNvSpPr>
          <p:nvPr/>
        </p:nvSpPr>
        <p:spPr bwMode="auto">
          <a:xfrm>
            <a:off x="3730754" y="10078693"/>
            <a:ext cx="2852928" cy="531083"/>
          </a:xfrm>
          <a:prstGeom prst="rect">
            <a:avLst/>
          </a:prstGeom>
          <a:noFill/>
          <a:ln w="9525">
            <a:noFill/>
            <a:miter lim="800000"/>
            <a:headEnd/>
            <a:tailEnd/>
          </a:ln>
        </p:spPr>
        <p:txBody>
          <a:bodyPr lIns="96323" tIns="48161" rIns="96323" bIns="48161" anchor="b"/>
          <a:lstStyle/>
          <a:p>
            <a:pPr algn="r" eaLnBrk="1" hangingPunct="1"/>
            <a:fld id="{54708BA3-5405-4C90-9674-39DCFDA18C9C}" type="slidenum">
              <a:rPr lang="en-GB" sz="1300">
                <a:ea typeface="ＭＳ Ｐゴシック" charset="-128"/>
              </a:rPr>
              <a:pPr algn="r" eaLnBrk="1" hangingPunct="1"/>
              <a:t>432</a:t>
            </a:fld>
            <a:endParaRPr lang="en-GB" sz="1300" dirty="0">
              <a:ea typeface="ＭＳ Ｐゴシック" charset="-128"/>
            </a:endParaRPr>
          </a:p>
        </p:txBody>
      </p:sp>
      <p:sp>
        <p:nvSpPr>
          <p:cNvPr id="60421" name="Text Box 1"/>
          <p:cNvSpPr>
            <a:spLocks noGrp="1" noRot="1" noChangeAspect="1" noChangeArrowheads="1" noTextEdit="1"/>
          </p:cNvSpPr>
          <p:nvPr>
            <p:ph type="sldImg"/>
          </p:nvPr>
        </p:nvSpPr>
        <p:spPr>
          <a:solidFill>
            <a:srgbClr val="FFFFFF"/>
          </a:solidFill>
          <a:ln/>
        </p:spPr>
      </p:sp>
      <p:sp>
        <p:nvSpPr>
          <p:cNvPr id="60422"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3429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1443"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1444" name="Rectangle 7"/>
          <p:cNvSpPr>
            <a:spLocks noGrp="1" noChangeArrowheads="1"/>
          </p:cNvSpPr>
          <p:nvPr>
            <p:ph type="sldNum" sz="quarter" idx="5"/>
          </p:nvPr>
        </p:nvSpPr>
        <p:spPr>
          <a:noFill/>
          <a:ln>
            <a:miter lim="800000"/>
            <a:headEnd/>
            <a:tailEnd/>
          </a:ln>
        </p:spPr>
        <p:txBody>
          <a:bodyPr/>
          <a:lstStyle/>
          <a:p>
            <a:fld id="{91624ACE-D0BF-47E4-AFDD-F111996612DC}" type="slidenum">
              <a:rPr lang="en-GB">
                <a:ea typeface="ＭＳ Ｐゴシック" charset="-128"/>
              </a:rPr>
              <a:pPr/>
              <a:t>433</a:t>
            </a:fld>
            <a:endParaRPr lang="en-GB">
              <a:ea typeface="ＭＳ Ｐゴシック" charset="-128"/>
            </a:endParaRPr>
          </a:p>
        </p:txBody>
      </p:sp>
      <p:sp>
        <p:nvSpPr>
          <p:cNvPr id="61445" name="Text Box 1"/>
          <p:cNvSpPr>
            <a:spLocks noGrp="1" noRot="1" noChangeAspect="1" noChangeArrowheads="1" noTextEdit="1"/>
          </p:cNvSpPr>
          <p:nvPr>
            <p:ph type="sldImg"/>
          </p:nvPr>
        </p:nvSpPr>
        <p:spPr>
          <a:solidFill>
            <a:srgbClr val="FFFFFF"/>
          </a:solidFill>
          <a:ln/>
        </p:spPr>
      </p:sp>
      <p:sp>
        <p:nvSpPr>
          <p:cNvPr id="61446"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385967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2467"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2468" name="Rectangle 7"/>
          <p:cNvSpPr>
            <a:spLocks noGrp="1" noChangeArrowheads="1"/>
          </p:cNvSpPr>
          <p:nvPr>
            <p:ph type="sldNum" sz="quarter" idx="5"/>
          </p:nvPr>
        </p:nvSpPr>
        <p:spPr>
          <a:noFill/>
          <a:ln>
            <a:miter lim="800000"/>
            <a:headEnd/>
            <a:tailEnd/>
          </a:ln>
        </p:spPr>
        <p:txBody>
          <a:bodyPr/>
          <a:lstStyle/>
          <a:p>
            <a:fld id="{C5F5917B-F1B1-4322-88D5-4F289839F2C1}" type="slidenum">
              <a:rPr lang="en-GB">
                <a:ea typeface="ＭＳ Ｐゴシック" charset="-128"/>
              </a:rPr>
              <a:pPr/>
              <a:t>435</a:t>
            </a:fld>
            <a:endParaRPr lang="en-GB">
              <a:ea typeface="ＭＳ Ｐゴシック" charset="-128"/>
            </a:endParaRPr>
          </a:p>
        </p:txBody>
      </p:sp>
      <p:sp>
        <p:nvSpPr>
          <p:cNvPr id="62469" name="Text Box 1"/>
          <p:cNvSpPr>
            <a:spLocks noGrp="1" noRot="1" noChangeAspect="1" noChangeArrowheads="1" noTextEdit="1"/>
          </p:cNvSpPr>
          <p:nvPr>
            <p:ph type="sldImg"/>
          </p:nvPr>
        </p:nvSpPr>
        <p:spPr>
          <a:solidFill>
            <a:srgbClr val="FFFFFF"/>
          </a:solidFill>
          <a:ln/>
        </p:spPr>
      </p:sp>
      <p:sp>
        <p:nvSpPr>
          <p:cNvPr id="62470"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4227554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3491"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3492" name="Rectangle 7"/>
          <p:cNvSpPr>
            <a:spLocks noGrp="1" noChangeArrowheads="1"/>
          </p:cNvSpPr>
          <p:nvPr>
            <p:ph type="sldNum" sz="quarter" idx="5"/>
          </p:nvPr>
        </p:nvSpPr>
        <p:spPr>
          <a:noFill/>
          <a:ln>
            <a:miter lim="800000"/>
            <a:headEnd/>
            <a:tailEnd/>
          </a:ln>
        </p:spPr>
        <p:txBody>
          <a:bodyPr/>
          <a:lstStyle/>
          <a:p>
            <a:fld id="{3C396AF4-C413-4AA4-A4D1-A4CA6BEF7B8C}" type="slidenum">
              <a:rPr lang="en-GB">
                <a:ea typeface="ＭＳ Ｐゴシック" charset="-128"/>
              </a:rPr>
              <a:pPr/>
              <a:t>436</a:t>
            </a:fld>
            <a:endParaRPr lang="en-GB">
              <a:ea typeface="ＭＳ Ｐゴシック" charset="-128"/>
            </a:endParaRPr>
          </a:p>
        </p:txBody>
      </p:sp>
      <p:sp>
        <p:nvSpPr>
          <p:cNvPr id="63493" name="Text Box 1"/>
          <p:cNvSpPr>
            <a:spLocks noGrp="1" noRot="1" noChangeAspect="1" noChangeArrowheads="1" noTextEdit="1"/>
          </p:cNvSpPr>
          <p:nvPr>
            <p:ph type="sldImg"/>
          </p:nvPr>
        </p:nvSpPr>
        <p:spPr>
          <a:solidFill>
            <a:srgbClr val="FFFFFF"/>
          </a:solidFill>
          <a:ln/>
        </p:spPr>
      </p:sp>
      <p:sp>
        <p:nvSpPr>
          <p:cNvPr id="63494" name="Text Box 2"/>
          <p:cNvSpPr>
            <a:spLocks noGrp="1" noChangeArrowheads="1"/>
          </p:cNvSpPr>
          <p:nvPr>
            <p:ph type="body" idx="1"/>
          </p:nvPr>
        </p:nvSpPr>
        <p:spPr>
          <a:xfrm>
            <a:off x="658369" y="5039348"/>
            <a:ext cx="5268513" cy="4874762"/>
          </a:xfrm>
          <a:noFill/>
        </p:spPr>
        <p:txBody>
          <a:bodyPr wrap="none" lIns="92846" tIns="46424" rIns="92846" bIns="46424" anchor="ctr"/>
          <a:lstStyle/>
          <a:p>
            <a:pPr eaLnBrk="1" hangingPunct="1"/>
            <a:endParaRPr lang="en-GB"/>
          </a:p>
        </p:txBody>
      </p:sp>
    </p:spTree>
    <p:extLst>
      <p:ext uri="{BB962C8B-B14F-4D97-AF65-F5344CB8AC3E}">
        <p14:creationId xmlns:p14="http://schemas.microsoft.com/office/powerpoint/2010/main" val="1117631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4515"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4516" name="Rectangle 7"/>
          <p:cNvSpPr>
            <a:spLocks noGrp="1" noChangeArrowheads="1"/>
          </p:cNvSpPr>
          <p:nvPr>
            <p:ph type="sldNum" sz="quarter" idx="5"/>
          </p:nvPr>
        </p:nvSpPr>
        <p:spPr>
          <a:noFill/>
          <a:ln>
            <a:miter lim="800000"/>
            <a:headEnd/>
            <a:tailEnd/>
          </a:ln>
        </p:spPr>
        <p:txBody>
          <a:bodyPr/>
          <a:lstStyle/>
          <a:p>
            <a:fld id="{770DC76F-67C0-4732-BDF2-9873504CB16D}" type="slidenum">
              <a:rPr lang="en-GB">
                <a:ea typeface="ＭＳ Ｐゴシック" charset="-128"/>
              </a:rPr>
              <a:pPr/>
              <a:t>437</a:t>
            </a:fld>
            <a:endParaRPr lang="en-GB">
              <a:ea typeface="ＭＳ Ｐゴシック" charset="-128"/>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344875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106</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150</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197</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197</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1206191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198</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198</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2196332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199</a:t>
            </a:fld>
            <a:endParaRPr lang="en-GB" altLang="en-US"/>
          </a:p>
        </p:txBody>
      </p:sp>
      <p:sp>
        <p:nvSpPr>
          <p:cNvPr id="39938" name="Rectangle 2"/>
          <p:cNvSpPr txBox="1">
            <a:spLocks noGrp="1" noChangeArrowheads="1"/>
          </p:cNvSpPr>
          <p:nvPr/>
        </p:nvSpPr>
        <p:spPr bwMode="auto">
          <a:xfrm>
            <a:off x="0" y="1"/>
            <a:ext cx="2853301" cy="53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0"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3730408" y="10078610"/>
            <a:ext cx="2853301" cy="53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46" tIns="48673" rIns="97346" bIns="48673"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199</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346" tIns="48673" rIns="97346" bIns="48673"/>
          <a:lstStyle/>
          <a:p>
            <a:endParaRPr lang="en-GB" altLang="en-US"/>
          </a:p>
        </p:txBody>
      </p:sp>
    </p:spTree>
    <p:extLst>
      <p:ext uri="{BB962C8B-B14F-4D97-AF65-F5344CB8AC3E}">
        <p14:creationId xmlns:p14="http://schemas.microsoft.com/office/powerpoint/2010/main" val="305674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877E1F11-FC43-4A74-8BD8-5E5153210808}" type="slidenum">
              <a:rPr lang="en-GB"/>
              <a:pPr/>
              <a:t>210</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5767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4070840995"/>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100</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412776"/>
            <a:ext cx="8229600" cy="5286474"/>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2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100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2741985"/>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101</a:t>
            </a:fld>
            <a:endParaRPr lang="en-US"/>
          </a:p>
        </p:txBody>
      </p:sp>
      <p:sp>
        <p:nvSpPr>
          <p:cNvPr id="2" name="Title 1"/>
          <p:cNvSpPr>
            <a:spLocks noGrp="1"/>
          </p:cNvSpPr>
          <p:nvPr>
            <p:ph type="title" idx="4294967295"/>
          </p:nvPr>
        </p:nvSpPr>
        <p:spPr>
          <a:xfrm>
            <a:off x="220663" y="277813"/>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412776"/>
            <a:ext cx="8416677" cy="5069160"/>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2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101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99977213"/>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102</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102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19466088"/>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103</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“nothing but a bundle or collection of different perceptions [impressions and ideas], which succeed each other with an inconceivable rapidity, and are in a perpetual flux and movement.  …  The mind is a kind of theatre, where several perceptions successively make their appearance …  There is properly no </a:t>
            </a:r>
            <a:r>
              <a:rPr lang="en-US" sz="2400" i="1" dirty="0"/>
              <a:t>simplicity</a:t>
            </a:r>
            <a:r>
              <a:rPr lang="en-US" sz="2400" dirty="0"/>
              <a:t> in it at one time, nor </a:t>
            </a:r>
            <a:r>
              <a:rPr lang="en-US" sz="2400" i="1" dirty="0"/>
              <a:t>identity</a:t>
            </a:r>
            <a:r>
              <a:rPr lang="en-US" sz="2400" dirty="0"/>
              <a:t> in different.  …  The comparison of the theatre must not mislead us.  They are the successive perceptions only, that constitute the mind; nor have we the most distant notion of the place, where these scenes are represented …”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103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517284471"/>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104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dirty="0"/>
              <a:t>Explaining the Attribution of Identity</a:t>
            </a:r>
          </a:p>
        </p:txBody>
      </p:sp>
      <p:sp>
        <p:nvSpPr>
          <p:cNvPr id="3" name="Content Placeholder 2"/>
          <p:cNvSpPr>
            <a:spLocks noGrp="1"/>
          </p:cNvSpPr>
          <p:nvPr>
            <p:ph idx="4294967295"/>
          </p:nvPr>
        </p:nvSpPr>
        <p:spPr>
          <a:xfrm>
            <a:off x="431540" y="1484784"/>
            <a:ext cx="8388932" cy="5105971"/>
          </a:xfrm>
        </p:spPr>
        <p:txBody>
          <a:bodyPr/>
          <a:lstStyle/>
          <a:p>
            <a:r>
              <a:rPr lang="en-US" sz="2600" dirty="0"/>
              <a:t>Hume now goes on to explain our “</a:t>
            </a:r>
            <a:r>
              <a:rPr lang="en-US" sz="2600" dirty="0" err="1"/>
              <a:t>propension</a:t>
            </a:r>
            <a:r>
              <a:rPr lang="en-US" sz="2600" dirty="0"/>
              <a:t> to ascribe an identity to these 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104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70366317"/>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105</a:t>
            </a:fld>
            <a:endParaRPr lang="en-US"/>
          </a:p>
        </p:txBody>
      </p:sp>
      <p:sp>
        <p:nvSpPr>
          <p:cNvPr id="2" name="Title 1"/>
          <p:cNvSpPr>
            <a:spLocks noGrp="1"/>
          </p:cNvSpPr>
          <p:nvPr>
            <p:ph type="title" idx="4294967295"/>
          </p:nvPr>
        </p:nvSpPr>
        <p:spPr>
          <a:xfrm>
            <a:off x="179512" y="277813"/>
            <a:ext cx="8748972" cy="918939"/>
          </a:xfrm>
        </p:spPr>
        <p:txBody>
          <a:bodyPr/>
          <a:lstStyle/>
          <a:p>
            <a:r>
              <a:rPr lang="en-US" dirty="0"/>
              <a:t>Confusion, Absurdity, and Fictions</a:t>
            </a:r>
          </a:p>
        </p:txBody>
      </p:sp>
      <p:sp>
        <p:nvSpPr>
          <p:cNvPr id="3" name="Content Placeholder 2"/>
          <p:cNvSpPr>
            <a:spLocks noGrp="1"/>
          </p:cNvSpPr>
          <p:nvPr>
            <p:ph idx="4294967295"/>
          </p:nvPr>
        </p:nvSpPr>
        <p:spPr>
          <a:xfrm>
            <a:off x="468313" y="1376772"/>
            <a:ext cx="8460171" cy="5220580"/>
          </a:xfrm>
        </p:spPr>
        <p:txBody>
          <a:bodyPr/>
          <a:lstStyle/>
          <a:p>
            <a:r>
              <a:rPr lang="en-US" sz="2900" dirty="0"/>
              <a:t>So just as with external objects (cf. </a:t>
            </a:r>
            <a:r>
              <a:rPr lang="en-US" sz="2900" i="1" dirty="0"/>
              <a:t>T</a:t>
            </a:r>
            <a:r>
              <a:rPr lang="en-US" sz="2900" dirty="0"/>
              <a:t> 1.4.2 and 1.4.3), when we consider a gradually changing sequence of perceptions, we are apt to confuse this with an ongoing identity (</a:t>
            </a:r>
            <a:r>
              <a:rPr lang="en-US" sz="2900" i="1" dirty="0"/>
              <a:t>T</a:t>
            </a:r>
            <a:r>
              <a:rPr lang="en-US" sz="2900" dirty="0"/>
              <a:t> 1.4.6.6).</a:t>
            </a:r>
          </a:p>
          <a:p>
            <a:pPr>
              <a:spcBef>
                <a:spcPts val="1200"/>
              </a:spcBef>
            </a:pPr>
            <a:r>
              <a:rPr lang="en-US" sz="2900" dirty="0"/>
              <a:t>Reflection on the changing sequence shows this to be absurd, so to resolve “this absurdity, we … feign some new and unintelligible principle, that connects the objects together …  Thus we … run into the notion of a </a:t>
            </a:r>
            <a:r>
              <a:rPr lang="en-US" sz="2900" i="1" dirty="0"/>
              <a:t>soul</a:t>
            </a:r>
            <a:r>
              <a:rPr lang="en-US" sz="2900" dirty="0"/>
              <a:t>, and </a:t>
            </a:r>
            <a:r>
              <a:rPr lang="en-US" sz="2900" i="1" dirty="0"/>
              <a:t>self</a:t>
            </a:r>
            <a:r>
              <a:rPr lang="en-US" sz="2900" dirty="0"/>
              <a:t>, and </a:t>
            </a:r>
            <a:r>
              <a:rPr lang="en-US" sz="2900" i="1" dirty="0"/>
              <a:t>substance</a:t>
            </a:r>
            <a:r>
              <a:rPr lang="en-US" sz="2900" dirty="0"/>
              <a:t>, to disguise the variation.”  The next sentence calls this a </a:t>
            </a:r>
            <a:r>
              <a:rPr lang="en-US" sz="2900" i="1" dirty="0"/>
              <a:t>fiction</a:t>
            </a:r>
            <a:r>
              <a:rPr lang="en-US" sz="29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105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9883653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52936"/>
            <a:ext cx="5904656" cy="1943993"/>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Associationism</a:t>
            </a:r>
          </a:p>
        </p:txBody>
      </p:sp>
    </p:spTree>
    <p:extLst>
      <p:ext uri="{BB962C8B-B14F-4D97-AF65-F5344CB8AC3E}">
        <p14:creationId xmlns:p14="http://schemas.microsoft.com/office/powerpoint/2010/main" val="241970956"/>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802C-96C6-7BC8-A96C-FB3F0EEC6B3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C911719-8C50-4924-08E6-4BE23D350D27}"/>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F58A269B-4D0F-D50F-FB1F-1BBE48A54DAA}"/>
              </a:ext>
            </a:extLst>
          </p:cNvPr>
          <p:cNvSpPr>
            <a:spLocks noGrp="1"/>
          </p:cNvSpPr>
          <p:nvPr>
            <p:ph type="sldNum" sz="quarter" idx="10"/>
          </p:nvPr>
        </p:nvSpPr>
        <p:spPr/>
        <p:txBody>
          <a:bodyPr/>
          <a:lstStyle/>
          <a:p>
            <a:fld id="{FFD1EE05-59BE-439B-B8B7-F61DC751609B}" type="slidenum">
              <a:rPr lang="en-US" smtClean="0"/>
              <a:pPr/>
              <a:t>107</a:t>
            </a:fld>
            <a:endParaRPr lang="en-US"/>
          </a:p>
        </p:txBody>
      </p:sp>
    </p:spTree>
    <p:extLst>
      <p:ext uri="{BB962C8B-B14F-4D97-AF65-F5344CB8AC3E}">
        <p14:creationId xmlns:p14="http://schemas.microsoft.com/office/powerpoint/2010/main" val="1199003800"/>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32A14E4-D7B7-429B-984C-3ED2B6EE0A5A}" type="slidenum">
              <a:rPr lang="en-US"/>
              <a:pPr/>
              <a:t>108</a:t>
            </a:fld>
            <a:endParaRPr lang="en-US"/>
          </a:p>
        </p:txBody>
      </p:sp>
      <p:sp>
        <p:nvSpPr>
          <p:cNvPr id="902146" name="Rectangle 2"/>
          <p:cNvSpPr>
            <a:spLocks noGrp="1" noChangeArrowheads="1"/>
          </p:cNvSpPr>
          <p:nvPr>
            <p:ph type="title"/>
          </p:nvPr>
        </p:nvSpPr>
        <p:spPr>
          <a:xfrm>
            <a:off x="250825" y="260350"/>
            <a:ext cx="8642350" cy="900398"/>
          </a:xfrm>
        </p:spPr>
        <p:txBody>
          <a:bodyPr/>
          <a:lstStyle/>
          <a:p>
            <a:r>
              <a:rPr lang="en-GB" sz="4000" dirty="0"/>
              <a:t>Natural and Philosophical Relations</a:t>
            </a:r>
          </a:p>
        </p:txBody>
      </p:sp>
      <p:sp>
        <p:nvSpPr>
          <p:cNvPr id="902147" name="Rectangle 3"/>
          <p:cNvSpPr>
            <a:spLocks noGrp="1" noChangeArrowheads="1"/>
          </p:cNvSpPr>
          <p:nvPr>
            <p:ph type="body" idx="1"/>
          </p:nvPr>
        </p:nvSpPr>
        <p:spPr>
          <a:xfrm>
            <a:off x="672975" y="1232756"/>
            <a:ext cx="7931473" cy="5292588"/>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r>
              <a:rPr lang="en-GB" sz="2700" dirty="0"/>
              <a:t>So the “</a:t>
            </a:r>
            <a:r>
              <a:rPr lang="en-GB" sz="2700" dirty="0">
                <a:solidFill>
                  <a:srgbClr val="FF7C80"/>
                </a:solidFill>
              </a:rPr>
              <a:t>natural relations</a:t>
            </a:r>
            <a:r>
              <a:rPr lang="en-GB" sz="2700" dirty="0"/>
              <a:t>” are those that correspond to our associative tendencies – resemblance, contiguity, cause and effect.</a:t>
            </a:r>
          </a:p>
          <a:p>
            <a:r>
              <a:rPr lang="en-GB" sz="2700" dirty="0"/>
              <a:t>But when philosophers talk about “relations”, they include </a:t>
            </a:r>
            <a:r>
              <a:rPr lang="en-GB" sz="2700" i="1" dirty="0"/>
              <a:t>any kind of arbitrary </a:t>
            </a:r>
            <a:r>
              <a:rPr lang="en-GB" sz="2700" dirty="0"/>
              <a:t>“subject of comparison”.  Hume develops Locke’s taxonomy of such “</a:t>
            </a:r>
            <a:r>
              <a:rPr lang="en-GB" sz="2700" dirty="0">
                <a:solidFill>
                  <a:srgbClr val="FF7C80"/>
                </a:solidFill>
              </a:rPr>
              <a:t>philosophical relations</a:t>
            </a:r>
            <a:r>
              <a:rPr lang="en-GB" sz="2700" dirty="0"/>
              <a:t>”, for a reason that will become clear in the next lecture ...</a:t>
            </a:r>
          </a:p>
        </p:txBody>
      </p:sp>
    </p:spTree>
    <p:extLst>
      <p:ext uri="{BB962C8B-B14F-4D97-AF65-F5344CB8AC3E}">
        <p14:creationId xmlns:p14="http://schemas.microsoft.com/office/powerpoint/2010/main" val="2499144036"/>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109</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2726778523"/>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110</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29096898"/>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111</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c</a:t>
            </a:r>
            <a:r>
              <a:rPr lang="en-GB" sz="4800"/>
              <a:t>)</a:t>
            </a:r>
            <a:br>
              <a:rPr lang="en-GB" sz="4800" dirty="0"/>
            </a:br>
            <a:br>
              <a:rPr lang="en-GB" sz="4800"/>
            </a:br>
            <a:r>
              <a:rPr lang="en-GB" sz="4800"/>
              <a:t>The Crucial Role of Custom in Induction (and also General Ideas)</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632638893"/>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B192E7B-86B2-4036-A92F-86C49A118DAF}" type="slidenum">
              <a:rPr lang="en-US" altLang="en-US"/>
              <a:pPr/>
              <a:t>112</a:t>
            </a:fld>
            <a:endParaRPr lang="en-US" altLang="en-US"/>
          </a:p>
        </p:txBody>
      </p:sp>
      <p:sp>
        <p:nvSpPr>
          <p:cNvPr id="899074" name="Rectangle 2"/>
          <p:cNvSpPr>
            <a:spLocks noGrp="1" noChangeArrowheads="1"/>
          </p:cNvSpPr>
          <p:nvPr>
            <p:ph type="title"/>
          </p:nvPr>
        </p:nvSpPr>
        <p:spPr>
          <a:xfrm>
            <a:off x="457200" y="277813"/>
            <a:ext cx="8229600" cy="846931"/>
          </a:xfrm>
        </p:spPr>
        <p:txBody>
          <a:bodyPr/>
          <a:lstStyle/>
          <a:p>
            <a:r>
              <a:rPr lang="en-GB" altLang="en-US" sz="4000"/>
              <a:t>How Induction Fits In</a:t>
            </a:r>
            <a:endParaRPr lang="en-GB" altLang="en-US" sz="4000" dirty="0"/>
          </a:p>
        </p:txBody>
      </p:sp>
      <p:sp>
        <p:nvSpPr>
          <p:cNvPr id="899075" name="Rectangle 3"/>
          <p:cNvSpPr>
            <a:spLocks noGrp="1" noChangeArrowheads="1"/>
          </p:cNvSpPr>
          <p:nvPr>
            <p:ph type="body" idx="1"/>
          </p:nvPr>
        </p:nvSpPr>
        <p:spPr>
          <a:xfrm>
            <a:off x="287524" y="1268760"/>
            <a:ext cx="8363272" cy="5292378"/>
          </a:xfrm>
        </p:spPr>
        <p:txBody>
          <a:bodyPr/>
          <a:lstStyle/>
          <a:p>
            <a:r>
              <a:rPr lang="en-GB" altLang="en-US" sz="2900" i="1" dirty="0"/>
              <a:t>Treatise</a:t>
            </a:r>
            <a:r>
              <a:rPr lang="en-GB" altLang="en-US" sz="2900" dirty="0"/>
              <a:t> Book 1 Part 3, the longest part of the work, is entitled “Of Knowledge and Probability”.</a:t>
            </a:r>
          </a:p>
          <a:p>
            <a:pPr lvl="1">
              <a:spcBef>
                <a:spcPts val="1200"/>
              </a:spcBef>
            </a:pPr>
            <a:r>
              <a:rPr lang="en-GB" altLang="en-US" sz="2700" i="1" dirty="0"/>
              <a:t>T </a:t>
            </a:r>
            <a:r>
              <a:rPr lang="en-GB" altLang="en-US" sz="2700" dirty="0"/>
              <a:t>1.3.1 deals with “Knowledge” (in a </a:t>
            </a:r>
            <a:r>
              <a:rPr lang="en-GB" altLang="en-US" sz="2700" i="1" dirty="0"/>
              <a:t>strict</a:t>
            </a:r>
            <a:r>
              <a:rPr lang="en-GB" altLang="en-US" sz="2700" dirty="0"/>
              <a:t> sense, requiring </a:t>
            </a:r>
            <a:r>
              <a:rPr lang="en-GB" altLang="en-US" sz="2700"/>
              <a:t>absolute certainty.</a:t>
            </a:r>
            <a:endParaRPr lang="en-GB" altLang="en-US" sz="2700" dirty="0"/>
          </a:p>
          <a:p>
            <a:pPr lvl="1">
              <a:spcBef>
                <a:spcPts val="1200"/>
              </a:spcBef>
            </a:pPr>
            <a:r>
              <a:rPr lang="en-GB" altLang="en-US" sz="2700" dirty="0"/>
              <a:t>At </a:t>
            </a:r>
            <a:r>
              <a:rPr lang="en-GB" altLang="en-US" sz="2700" i="1" dirty="0"/>
              <a:t>T </a:t>
            </a:r>
            <a:r>
              <a:rPr lang="en-GB" altLang="en-US" sz="2700" dirty="0"/>
              <a:t>1.3.2.3, </a:t>
            </a:r>
            <a:r>
              <a:rPr lang="en-GB" altLang="en-US" sz="2700" i="1" dirty="0"/>
              <a:t>causation</a:t>
            </a:r>
            <a:r>
              <a:rPr lang="en-GB" altLang="en-US" sz="2700" dirty="0"/>
              <a:t> is found to be the only relation that can ground a “probable” inference from one object to another.</a:t>
            </a:r>
          </a:p>
          <a:p>
            <a:pPr lvl="1">
              <a:spcBef>
                <a:spcPts val="1200"/>
              </a:spcBef>
            </a:pPr>
            <a:r>
              <a:rPr lang="en-GB" altLang="en-US" sz="2700" dirty="0"/>
              <a:t>Accordingly the rest of </a:t>
            </a:r>
            <a:r>
              <a:rPr lang="en-GB" altLang="en-US" sz="2700" i="1" dirty="0"/>
              <a:t>Treatise</a:t>
            </a:r>
            <a:r>
              <a:rPr lang="en-GB" altLang="en-US" sz="2700" dirty="0"/>
              <a:t> 1.3 focuses on </a:t>
            </a:r>
            <a:r>
              <a:rPr lang="en-GB" altLang="en-US" sz="2700" i="1" dirty="0"/>
              <a:t>causation</a:t>
            </a:r>
            <a:r>
              <a:rPr lang="en-GB" altLang="en-US" sz="2700" dirty="0"/>
              <a:t> and </a:t>
            </a:r>
            <a:r>
              <a:rPr lang="en-GB" altLang="en-US" sz="2700" i="1"/>
              <a:t>causal reasoning</a:t>
            </a:r>
            <a:r>
              <a:rPr lang="en-GB" altLang="en-US" sz="2700"/>
              <a:t>, framed around the search for the impression from which the idea of </a:t>
            </a:r>
            <a:r>
              <a:rPr lang="en-GB" altLang="en-US" sz="2700" i="1"/>
              <a:t>causal necessity</a:t>
            </a:r>
            <a:r>
              <a:rPr lang="en-GB" altLang="en-US" sz="2700"/>
              <a:t> is derived …</a:t>
            </a:r>
            <a:endParaRPr lang="en-GB" altLang="en-US" sz="2700" dirty="0"/>
          </a:p>
        </p:txBody>
      </p:sp>
    </p:spTree>
    <p:extLst>
      <p:ext uri="{BB962C8B-B14F-4D97-AF65-F5344CB8AC3E}">
        <p14:creationId xmlns:p14="http://schemas.microsoft.com/office/powerpoint/2010/main" val="3492642375"/>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399276" cy="6048672"/>
          </a:xfrm>
        </p:spPr>
        <p:txBody>
          <a:bodyPr/>
          <a:lstStyle/>
          <a:p>
            <a:r>
              <a:rPr lang="en-GB" sz="3000" dirty="0"/>
              <a:t>At </a:t>
            </a:r>
            <a:r>
              <a:rPr lang="en-GB" sz="3000" i="1" dirty="0"/>
              <a:t>T</a:t>
            </a:r>
            <a:r>
              <a:rPr lang="en-GB" sz="3000" dirty="0"/>
              <a:t> 1.3.2.6-8, </a:t>
            </a:r>
            <a:r>
              <a:rPr lang="en-GB" sz="3000" i="1" dirty="0"/>
              <a:t>individual</a:t>
            </a:r>
            <a:r>
              <a:rPr lang="en-GB" sz="3000" dirty="0"/>
              <a:t> causes are (tentative-</a:t>
            </a:r>
            <a:r>
              <a:rPr lang="en-GB" sz="3000" dirty="0" err="1"/>
              <a:t>ly</a:t>
            </a:r>
            <a:r>
              <a:rPr lang="en-GB" sz="3000" dirty="0"/>
              <a:t>) found to be related to their effects by the relations of </a:t>
            </a:r>
            <a:r>
              <a:rPr lang="en-GB" sz="3000" i="1" dirty="0">
                <a:solidFill>
                  <a:srgbClr val="FF9999"/>
                </a:solidFill>
              </a:rPr>
              <a:t>contiguity</a:t>
            </a:r>
            <a:r>
              <a:rPr lang="en-GB" sz="3000" dirty="0">
                <a:solidFill>
                  <a:srgbClr val="FF9999"/>
                </a:solidFill>
              </a:rPr>
              <a:t> </a:t>
            </a:r>
            <a:r>
              <a:rPr lang="en-GB" sz="3000" dirty="0"/>
              <a:t>and </a:t>
            </a:r>
            <a:r>
              <a:rPr lang="en-GB" sz="3000" i="1" dirty="0">
                <a:solidFill>
                  <a:srgbClr val="FF9999"/>
                </a:solidFill>
              </a:rPr>
              <a:t>priority</a:t>
            </a:r>
            <a:r>
              <a:rPr lang="en-GB" sz="3000" dirty="0"/>
              <a:t>.</a:t>
            </a:r>
          </a:p>
          <a:p>
            <a:pPr>
              <a:spcBef>
                <a:spcPts val="1200"/>
              </a:spcBef>
            </a:pPr>
            <a:r>
              <a:rPr lang="en-GB" sz="3000" dirty="0"/>
              <a:t>But a key element – identified at </a:t>
            </a:r>
            <a:r>
              <a:rPr lang="en-GB" sz="3000" i="1" dirty="0"/>
              <a:t>T</a:t>
            </a:r>
            <a:r>
              <a:rPr lang="en-GB" sz="3000" dirty="0"/>
              <a:t> 1.3.2.11 as “</a:t>
            </a:r>
            <a:r>
              <a:rPr lang="en-GB" sz="3000" cap="small" dirty="0">
                <a:solidFill>
                  <a:srgbClr val="FF9999"/>
                </a:solidFill>
              </a:rPr>
              <a:t>necessary connexion</a:t>
            </a:r>
            <a:r>
              <a:rPr lang="en-GB" sz="3000" dirty="0"/>
              <a:t>” – is more elusive.</a:t>
            </a:r>
          </a:p>
          <a:p>
            <a:pPr lvl="1">
              <a:spcBef>
                <a:spcPts val="900"/>
              </a:spcBef>
            </a:pPr>
            <a:r>
              <a:rPr lang="en-GB" sz="2600" dirty="0"/>
              <a:t>At </a:t>
            </a:r>
            <a:r>
              <a:rPr lang="en-GB" sz="2600" i="1" dirty="0"/>
              <a:t>T</a:t>
            </a:r>
            <a:r>
              <a:rPr lang="en-GB" sz="2600" dirty="0"/>
              <a:t> 1.3.2.13, Hume decides to search two “neighbouring fields” to find this element’s source:</a:t>
            </a:r>
          </a:p>
          <a:p>
            <a:pPr lvl="1">
              <a:spcBef>
                <a:spcPts val="900"/>
              </a:spcBef>
            </a:pPr>
            <a:r>
              <a:rPr lang="en-GB" sz="2600" dirty="0"/>
              <a:t>First, he shows that the Causal Maxim is neither intuitively nor demonstratively certain (</a:t>
            </a:r>
            <a:r>
              <a:rPr lang="en-GB" sz="2600" i="1" dirty="0"/>
              <a:t>T</a:t>
            </a:r>
            <a:r>
              <a:rPr lang="en-GB" sz="2600" dirty="0"/>
              <a:t> 1.3.3).</a:t>
            </a:r>
          </a:p>
          <a:p>
            <a:pPr lvl="1">
              <a:spcBef>
                <a:spcPts val="900"/>
              </a:spcBef>
            </a:pPr>
            <a:r>
              <a:rPr lang="en-GB" sz="2600" dirty="0"/>
              <a:t>Secondly, he turns to consider “why we conclude, that such particular causes must necessarily have such particular effects, and why we form an inference from one to another?” (</a:t>
            </a:r>
            <a:r>
              <a:rPr lang="en-GB" sz="2600" i="1" dirty="0"/>
              <a:t>T</a:t>
            </a:r>
            <a:r>
              <a:rPr lang="en-GB" sz="2600" dirty="0"/>
              <a:t> 1.3.3.9).</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113</a:t>
            </a:fld>
            <a:endParaRPr lang="en-US"/>
          </a:p>
        </p:txBody>
      </p:sp>
    </p:spTree>
    <p:extLst>
      <p:ext uri="{BB962C8B-B14F-4D97-AF65-F5344CB8AC3E}">
        <p14:creationId xmlns:p14="http://schemas.microsoft.com/office/powerpoint/2010/main" val="3900416308"/>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87024B9-92BF-4518-9892-44CA789F9608}" type="slidenum">
              <a:rPr lang="en-US" altLang="en-US"/>
              <a:pPr/>
              <a:t>114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114</a:t>
            </a:fld>
            <a:endParaRPr lang="en-US" altLang="en-US" sz="1600">
              <a:effectLst>
                <a:outerShdw blurRad="38100" dist="38100" dir="2700000" algn="tl">
                  <a:srgbClr val="000000"/>
                </a:outerShdw>
              </a:effectLst>
              <a:ea typeface="ＭＳ Ｐゴシック" charset="-128"/>
            </a:endParaRPr>
          </a:p>
        </p:txBody>
      </p:sp>
      <p:sp>
        <p:nvSpPr>
          <p:cNvPr id="843778" name="Rectangle 2"/>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2416011141"/>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115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115</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p:cNvSpPr>
            <a:spLocks noGrp="1" noChangeArrowheads="1"/>
          </p:cNvSpPr>
          <p:nvPr>
            <p:ph type="body" idx="4294967295"/>
          </p:nvPr>
        </p:nvSpPr>
        <p:spPr>
          <a:xfrm>
            <a:off x="662880" y="1663972"/>
            <a:ext cx="7797552" cy="5005388"/>
          </a:xfrm>
        </p:spPr>
        <p:txBody>
          <a:bodyPr/>
          <a:lstStyle/>
          <a:p>
            <a:r>
              <a:rPr lang="en-GB" altLang="en-US" sz="2600" i="1" dirty="0"/>
              <a:t>Treatise</a:t>
            </a:r>
            <a:r>
              <a:rPr lang="en-GB" altLang="en-US" sz="2600" dirty="0"/>
              <a:t> 1.1 said that memory presents </a:t>
            </a:r>
            <a:r>
              <a:rPr lang="en-GB" altLang="en-US" sz="2600" i="1" dirty="0"/>
              <a:t>ideas</a:t>
            </a:r>
            <a:r>
              <a:rPr lang="en-GB" altLang="en-US" sz="2600" dirty="0"/>
              <a:t>, not </a:t>
            </a:r>
            <a:r>
              <a:rPr lang="en-GB" altLang="en-US" sz="2600" i="1" dirty="0"/>
              <a:t>impressions</a:t>
            </a:r>
            <a:r>
              <a:rPr lang="en-GB" altLang="en-US" sz="2600" dirty="0"/>
              <a:t>, but T 1.3.4.1 explains that these ideas “are equivalent to impressions”.</a:t>
            </a:r>
          </a:p>
          <a:p>
            <a:pPr>
              <a:spcBef>
                <a:spcPts val="1200"/>
              </a:spcBef>
            </a:pPr>
            <a:r>
              <a:rPr lang="en-GB" altLang="en-US" sz="2600" dirty="0"/>
              <a:t>Hume’s main point here is that the perceptions of the senses and memory are alike in being more </a:t>
            </a:r>
            <a:r>
              <a:rPr lang="en-GB" altLang="en-US" sz="2600" i="1" dirty="0"/>
              <a:t>strong and lively</a:t>
            </a:r>
            <a:r>
              <a:rPr lang="en-GB" altLang="en-US" sz="2600" dirty="0"/>
              <a:t> – having more </a:t>
            </a:r>
            <a:r>
              <a:rPr lang="en-GB" altLang="en-US" sz="2600" i="1" dirty="0"/>
              <a:t>force and vivacity</a:t>
            </a:r>
            <a:r>
              <a:rPr lang="en-GB" altLang="en-US" sz="2600" dirty="0"/>
              <a:t> – than the ideas of the imagination.</a:t>
            </a:r>
          </a:p>
          <a:p>
            <a:pPr>
              <a:spcBef>
                <a:spcPts val="1200"/>
              </a:spcBef>
            </a:pPr>
            <a:r>
              <a:rPr lang="en-GB" altLang="en-US" sz="2600" dirty="0"/>
              <a:t>That force and vivacity, apparently, is what enables them to act as a “foundation of that reasoning, which we build … when we trace the relation of cause and effect” (</a:t>
            </a:r>
            <a:r>
              <a:rPr lang="en-GB" altLang="en-US" sz="2600" i="1" dirty="0"/>
              <a:t>T</a:t>
            </a:r>
            <a:r>
              <a:rPr lang="en-GB" altLang="en-US" sz="2600" dirty="0"/>
              <a:t> 1.3.5.7)</a:t>
            </a:r>
            <a:endParaRPr lang="en-US" altLang="en-US" sz="2600" dirty="0"/>
          </a:p>
        </p:txBody>
      </p:sp>
    </p:spTree>
    <p:extLst>
      <p:ext uri="{BB962C8B-B14F-4D97-AF65-F5344CB8AC3E}">
        <p14:creationId xmlns:p14="http://schemas.microsoft.com/office/powerpoint/2010/main" val="3064002716"/>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116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116</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4139893411"/>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117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117</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277813"/>
            <a:ext cx="8767763" cy="990947"/>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448780"/>
            <a:ext cx="8229600" cy="5120295"/>
          </a:xfrm>
        </p:spPr>
        <p:txBody>
          <a:bodyPr/>
          <a:lstStyle/>
          <a:p>
            <a:r>
              <a:rPr lang="en-GB" altLang="en-US" sz="2800" dirty="0"/>
              <a:t>In </a:t>
            </a:r>
            <a:r>
              <a:rPr lang="en-GB" altLang="en-US" sz="2800" i="1" dirty="0"/>
              <a:t>Treatise</a:t>
            </a:r>
            <a:r>
              <a:rPr lang="en-GB" altLang="en-US" sz="2800" dirty="0"/>
              <a:t> 1.3.6, Hume doesn’t seem fully to appreciate his new argument’s significance – it is mainly a staging post in his search for the origin and nature of our idea of causation, and is not explicitly presented as sceptical in nature.</a:t>
            </a:r>
          </a:p>
          <a:p>
            <a:r>
              <a:rPr lang="en-GB" altLang="en-US" sz="2800" dirty="0"/>
              <a:t>In the </a:t>
            </a:r>
            <a:r>
              <a:rPr lang="en-GB" altLang="en-US" sz="2800" i="1" dirty="0"/>
              <a:t>Abstract</a:t>
            </a:r>
            <a:r>
              <a:rPr lang="en-GB" altLang="en-US" sz="2800" dirty="0"/>
              <a:t> of 1740 it is elevated to a much more prominent position, as the centre-piece of Hume’s “Chief Argument”.</a:t>
            </a:r>
          </a:p>
          <a:p>
            <a:r>
              <a:rPr lang="en-GB" altLang="en-US" sz="2800" dirty="0"/>
              <a:t>The fullest and clearest version is in the first </a:t>
            </a:r>
            <a:r>
              <a:rPr lang="en-GB" altLang="en-US" sz="2800" i="1" dirty="0"/>
              <a:t>Enquiry</a:t>
            </a:r>
            <a:r>
              <a:rPr lang="en-GB" altLang="en-US" sz="2800" dirty="0"/>
              <a:t>, Section 4, whose title acknowledges that it raises “Sceptical Doubts”.</a:t>
            </a:r>
            <a:endParaRPr lang="en-US" altLang="en-US" sz="2800" i="1" dirty="0"/>
          </a:p>
        </p:txBody>
      </p:sp>
    </p:spTree>
    <p:extLst>
      <p:ext uri="{BB962C8B-B14F-4D97-AF65-F5344CB8AC3E}">
        <p14:creationId xmlns:p14="http://schemas.microsoft.com/office/powerpoint/2010/main" val="845142347"/>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118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118</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277813"/>
            <a:ext cx="8229600" cy="990947"/>
          </a:xfrm>
        </p:spPr>
        <p:txBody>
          <a:bodyPr/>
          <a:lstStyle/>
          <a:p>
            <a:r>
              <a:rPr lang="en-GB" altLang="en-US" sz="4000" dirty="0"/>
              <a:t>Causal Inference Is Not A Priori (1)</a:t>
            </a:r>
            <a:endParaRPr lang="en-US" altLang="en-US" sz="4000" dirty="0"/>
          </a:p>
        </p:txBody>
      </p:sp>
      <p:sp>
        <p:nvSpPr>
          <p:cNvPr id="876547" name="Rectangle 3"/>
          <p:cNvSpPr>
            <a:spLocks noGrp="1" noChangeArrowheads="1"/>
          </p:cNvSpPr>
          <p:nvPr>
            <p:ph type="body" idx="4294967295"/>
          </p:nvPr>
        </p:nvSpPr>
        <p:spPr>
          <a:xfrm>
            <a:off x="468313" y="1448780"/>
            <a:ext cx="8496175" cy="5177408"/>
          </a:xfrm>
        </p:spPr>
        <p:txBody>
          <a:bodyPr/>
          <a:lstStyle/>
          <a:p>
            <a:r>
              <a:rPr lang="en-GB" altLang="en-US" sz="3000" dirty="0"/>
              <a:t>In the </a:t>
            </a:r>
            <a:r>
              <a:rPr lang="en-GB" altLang="en-US" sz="3000" i="1" dirty="0"/>
              <a:t>Treatise</a:t>
            </a:r>
            <a:r>
              <a:rPr lang="en-GB" altLang="en-US" sz="3000" dirty="0"/>
              <a:t>, Hume starts by arguing that causal inference cannot be a priori, just because we can </a:t>
            </a:r>
            <a:r>
              <a:rPr lang="en-GB" altLang="en-US" sz="3000" i="1" dirty="0"/>
              <a:t>conceive</a:t>
            </a:r>
            <a:r>
              <a:rPr lang="en-GB" altLang="en-US" sz="3000" dirty="0"/>
              <a:t> of things coming out differently (</a:t>
            </a:r>
            <a:r>
              <a:rPr lang="en-GB" altLang="en-US" sz="3000" i="1" dirty="0"/>
              <a:t>T</a:t>
            </a:r>
            <a:r>
              <a:rPr lang="en-GB" altLang="en-US" sz="3000" dirty="0"/>
              <a:t> 1.3.6.1).</a:t>
            </a:r>
          </a:p>
          <a:p>
            <a:r>
              <a:rPr lang="en-GB" altLang="en-US" sz="3000" dirty="0"/>
              <a:t>Here he evinces the [common, but debatable] assumption that </a:t>
            </a:r>
            <a:r>
              <a:rPr lang="en-GB" altLang="en-US" sz="3000" i="1" dirty="0">
                <a:solidFill>
                  <a:srgbClr val="FF9999"/>
                </a:solidFill>
              </a:rPr>
              <a:t>any a priori inference would have to yield complete certainty</a:t>
            </a:r>
            <a:r>
              <a:rPr lang="en-GB" altLang="en-US" sz="3000" dirty="0"/>
              <a:t>.</a:t>
            </a:r>
          </a:p>
          <a:p>
            <a:r>
              <a:rPr lang="en-GB" altLang="en-US" sz="3000" dirty="0"/>
              <a:t>“</a:t>
            </a:r>
            <a:r>
              <a:rPr lang="en-GB" altLang="en-US" sz="3000" dirty="0" err="1"/>
              <a:t>’Tis</a:t>
            </a:r>
            <a:r>
              <a:rPr lang="en-GB" altLang="en-US" sz="3000" dirty="0"/>
              <a:t> therefore by EXPERIENCE only, that we can infer the existence of one object from that of another” (</a:t>
            </a:r>
            <a:r>
              <a:rPr lang="en-GB" altLang="en-US" sz="3000" i="1" dirty="0"/>
              <a:t>T</a:t>
            </a:r>
            <a:r>
              <a:rPr lang="en-GB" altLang="en-US" sz="3000" dirty="0"/>
              <a:t> 1.3.6.2).</a:t>
            </a:r>
            <a:endParaRPr lang="en-US" altLang="en-US" sz="3000" dirty="0"/>
          </a:p>
        </p:txBody>
      </p:sp>
    </p:spTree>
    <p:extLst>
      <p:ext uri="{BB962C8B-B14F-4D97-AF65-F5344CB8AC3E}">
        <p14:creationId xmlns:p14="http://schemas.microsoft.com/office/powerpoint/2010/main" val="1103310"/>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119</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464898" name="Rectangle 2"/>
          <p:cNvSpPr>
            <a:spLocks noGrp="1" noChangeArrowheads="1"/>
          </p:cNvSpPr>
          <p:nvPr>
            <p:ph type="title" idx="4294967295"/>
          </p:nvPr>
        </p:nvSpPr>
        <p:spPr>
          <a:xfrm>
            <a:off x="457200" y="277813"/>
            <a:ext cx="8229600" cy="954943"/>
          </a:xfrm>
        </p:spPr>
        <p:txBody>
          <a:bodyPr/>
          <a:lstStyle/>
          <a:p>
            <a:r>
              <a:rPr lang="en-GB" altLang="en-US" dirty="0"/>
              <a:t>A Thought Experiment</a:t>
            </a:r>
            <a:endParaRPr lang="en-US" altLang="en-US" dirty="0"/>
          </a:p>
        </p:txBody>
      </p:sp>
      <p:sp>
        <p:nvSpPr>
          <p:cNvPr id="464899" name="Rectangle 3"/>
          <p:cNvSpPr>
            <a:spLocks noGrp="1" noChangeArrowheads="1"/>
          </p:cNvSpPr>
          <p:nvPr>
            <p:ph type="body" idx="4294967295"/>
          </p:nvPr>
        </p:nvSpPr>
        <p:spPr>
          <a:xfrm>
            <a:off x="323528" y="1376363"/>
            <a:ext cx="8507412" cy="5184775"/>
          </a:xfrm>
        </p:spPr>
        <p:txBody>
          <a:bodyPr/>
          <a:lstStyle/>
          <a:p>
            <a:r>
              <a:rPr lang="en-GB" altLang="en-US" sz="3000" dirty="0"/>
              <a:t>In the </a:t>
            </a:r>
            <a:r>
              <a:rPr lang="en-GB" altLang="en-US" sz="3000" i="1" dirty="0"/>
              <a:t>Abstract </a:t>
            </a:r>
            <a:r>
              <a:rPr lang="en-GB" altLang="en-US" sz="3000" dirty="0"/>
              <a:t>and </a:t>
            </a:r>
            <a:r>
              <a:rPr lang="en-GB" altLang="en-US" sz="3000" i="1" dirty="0"/>
              <a:t>Enquiry</a:t>
            </a:r>
            <a:r>
              <a:rPr lang="en-GB" altLang="en-US" sz="3000" dirty="0"/>
              <a:t>, 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Tree>
    <p:extLst>
      <p:ext uri="{BB962C8B-B14F-4D97-AF65-F5344CB8AC3E}">
        <p14:creationId xmlns:p14="http://schemas.microsoft.com/office/powerpoint/2010/main" val="3918753993"/>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120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0" y="277813"/>
            <a:ext cx="9144000" cy="1143000"/>
          </a:xfrm>
        </p:spPr>
        <p:txBody>
          <a:bodyPr/>
          <a:lstStyle/>
          <a:p>
            <a:r>
              <a:rPr lang="en-GB" altLang="en-US" sz="4000"/>
              <a:t>Causal Inference Is Not A Priori (2)</a:t>
            </a:r>
            <a:endParaRPr lang="en-US" altLang="en-US" sz="4000"/>
          </a:p>
        </p:txBody>
      </p:sp>
      <p:sp>
        <p:nvSpPr>
          <p:cNvPr id="877571" name="Rectangle 3"/>
          <p:cNvSpPr>
            <a:spLocks noGrp="1" noChangeArrowheads="1"/>
          </p:cNvSpPr>
          <p:nvPr>
            <p:ph type="body" idx="4294967295"/>
          </p:nvPr>
        </p:nvSpPr>
        <p:spPr>
          <a:xfrm>
            <a:off x="287524" y="1600200"/>
            <a:ext cx="8460940" cy="5257800"/>
          </a:xfrm>
        </p:spPr>
        <p:txBody>
          <a:bodyPr/>
          <a:lstStyle/>
          <a:p>
            <a:r>
              <a:rPr lang="en-GB" altLang="en-US" sz="3000" dirty="0"/>
              <a:t>Hume’s subsequent argument is stronger now, because he doesn’t rely just on </a:t>
            </a:r>
            <a:r>
              <a:rPr lang="en-GB" altLang="en-US" sz="3000" i="1" dirty="0"/>
              <a:t>conceivability</a:t>
            </a:r>
            <a:r>
              <a:rPr lang="en-GB" altLang="en-US" sz="3000" dirty="0"/>
              <a:t>, but puts more emphasis on </a:t>
            </a:r>
            <a:r>
              <a:rPr lang="en-GB" altLang="en-US" sz="3000" i="1" dirty="0"/>
              <a:t>arbitrariness</a:t>
            </a:r>
            <a:r>
              <a:rPr lang="en-GB" altLang="en-US" sz="3000" dirty="0"/>
              <a:t>:</a:t>
            </a:r>
          </a:p>
          <a:p>
            <a:pPr lvl="1">
              <a:spcBef>
                <a:spcPts val="1200"/>
              </a:spcBef>
              <a:buFontTx/>
              <a:buNone/>
            </a:pPr>
            <a:r>
              <a:rPr lang="en-GB" altLang="en-US" sz="2600" dirty="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600" dirty="0">
                <a:solidFill>
                  <a:srgbClr val="FF9999"/>
                </a:solidFill>
              </a:rPr>
              <a:t>arbitrary</a:t>
            </a:r>
            <a:r>
              <a:rPr lang="en-GB" altLang="en-US" sz="2600" dirty="0"/>
              <a:t>.  …” (</a:t>
            </a:r>
            <a:r>
              <a:rPr lang="en-GB" altLang="en-US" sz="2600" i="1" dirty="0"/>
              <a:t>E</a:t>
            </a:r>
            <a:r>
              <a:rPr lang="en-GB" altLang="en-US" sz="2600" dirty="0"/>
              <a:t> 4.9)</a:t>
            </a:r>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121</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277813"/>
            <a:ext cx="8742362" cy="1143000"/>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457200" y="1600200"/>
            <a:ext cx="8402638" cy="4745124"/>
          </a:xfrm>
        </p:spPr>
        <p:txBody>
          <a:bodyPr/>
          <a:lstStyle/>
          <a:p>
            <a:r>
              <a:rPr lang="en-GB" altLang="en-US" sz="3100" dirty="0"/>
              <a:t>The kind of experience on which causal inference is based is repeated patterns of one thing, </a:t>
            </a:r>
            <a:r>
              <a:rPr lang="en-GB" altLang="en-US" sz="3100" i="1" dirty="0"/>
              <a:t>A</a:t>
            </a:r>
            <a:r>
              <a:rPr lang="en-GB" altLang="en-US" sz="3100" dirty="0"/>
              <a:t>, followed by another, </a:t>
            </a:r>
            <a:r>
              <a:rPr lang="en-GB" altLang="en-US" sz="3100" i="1" dirty="0"/>
              <a:t>B</a:t>
            </a:r>
            <a:r>
              <a:rPr lang="en-GB" altLang="en-US" sz="3100" dirty="0"/>
              <a:t>:</a:t>
            </a:r>
          </a:p>
          <a:p>
            <a:pPr lvl="1">
              <a:buFontTx/>
              <a:buNone/>
            </a:pPr>
            <a:r>
              <a:rPr lang="en-GB" altLang="en-US" dirty="0"/>
              <a:t>	</a:t>
            </a:r>
            <a:r>
              <a:rPr lang="en-GB" altLang="en-US" sz="2600" dirty="0"/>
              <a:t>“Without any farther ceremony, we call the one </a:t>
            </a:r>
            <a:r>
              <a:rPr lang="en-GB" altLang="en-US" sz="2600" i="1" dirty="0"/>
              <a:t>cause</a:t>
            </a:r>
            <a:r>
              <a:rPr lang="en-GB" altLang="en-US" sz="2600" dirty="0"/>
              <a:t> and the other </a:t>
            </a:r>
            <a:r>
              <a:rPr lang="en-GB" altLang="en-US" sz="2600" i="1" dirty="0"/>
              <a:t>effect</a:t>
            </a:r>
            <a:r>
              <a:rPr lang="en-GB" altLang="en-US" sz="2600" dirty="0"/>
              <a:t>, and infer the existence of the one from that of the other.” (</a:t>
            </a:r>
            <a:r>
              <a:rPr lang="en-GB" altLang="en-US" sz="2600" i="1" dirty="0"/>
              <a:t>T</a:t>
            </a:r>
            <a:r>
              <a:rPr lang="en-GB" altLang="en-US" sz="2600" dirty="0"/>
              <a:t> 1.3.6.2)</a:t>
            </a:r>
          </a:p>
          <a:p>
            <a:pPr lvl="1">
              <a:buNone/>
            </a:pPr>
            <a:r>
              <a:rPr lang="en-GB" altLang="en-US" sz="2700" dirty="0"/>
              <a:t>	“Thus … we have … </a:t>
            </a:r>
            <a:r>
              <a:rPr lang="en-GB" altLang="en-US" sz="2700" dirty="0" err="1"/>
              <a:t>discover’d</a:t>
            </a:r>
            <a:r>
              <a:rPr lang="en-GB" altLang="en-US" sz="2700" dirty="0"/>
              <a:t> a new relation betwixt cause and effect [in addition to </a:t>
            </a:r>
            <a:r>
              <a:rPr lang="en-GB" altLang="en-US" sz="2700" i="1" dirty="0"/>
              <a:t>individual</a:t>
            </a:r>
            <a:r>
              <a:rPr lang="en-GB" altLang="en-US" sz="2700" dirty="0"/>
              <a:t> </a:t>
            </a:r>
            <a:r>
              <a:rPr lang="en-GB" altLang="en-US" sz="2700" i="1" dirty="0"/>
              <a:t>case</a:t>
            </a:r>
            <a:r>
              <a:rPr lang="en-GB" altLang="en-US" sz="2700" dirty="0"/>
              <a:t> contiguity and priority] …  This relation is their </a:t>
            </a:r>
            <a:r>
              <a:rPr lang="en-GB" altLang="en-US" sz="2200" dirty="0">
                <a:solidFill>
                  <a:srgbClr val="FF9999"/>
                </a:solidFill>
              </a:rPr>
              <a:t>CONSTANT CONJUNCTION</a:t>
            </a:r>
            <a:r>
              <a:rPr lang="en-GB" altLang="en-US" sz="2700" dirty="0"/>
              <a:t>.”  (</a:t>
            </a:r>
            <a:r>
              <a:rPr lang="en-GB" altLang="en-US" sz="2700" i="1" dirty="0"/>
              <a:t>T</a:t>
            </a:r>
            <a:r>
              <a:rPr lang="en-GB" altLang="en-US" sz="2700" dirty="0"/>
              <a:t> 1.3.6.3)</a:t>
            </a:r>
            <a:endParaRPr lang="en-US" altLang="en-US" sz="2700" dirty="0"/>
          </a:p>
        </p:txBody>
      </p:sp>
    </p:spTree>
    <p:extLst>
      <p:ext uri="{BB962C8B-B14F-4D97-AF65-F5344CB8AC3E}">
        <p14:creationId xmlns:p14="http://schemas.microsoft.com/office/powerpoint/2010/main" val="313953742"/>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122</a:t>
            </a:fld>
            <a:endParaRPr lang="en-US" altLang="en-US" sz="1600">
              <a:effectLst>
                <a:outerShdw blurRad="38100" dist="38100" dir="2700000" algn="tl">
                  <a:srgbClr val="000000"/>
                </a:outerShdw>
              </a:effectLst>
              <a:ea typeface="ＭＳ Ｐゴシック" charset="-128"/>
            </a:endParaRPr>
          </a:p>
        </p:txBody>
      </p:sp>
      <p:sp>
        <p:nvSpPr>
          <p:cNvPr id="878594" name="Rectangle 2"/>
          <p:cNvSpPr>
            <a:spLocks noGrp="1" noChangeArrowheads="1"/>
          </p:cNvSpPr>
          <p:nvPr>
            <p:ph type="title" idx="4294967295"/>
          </p:nvPr>
        </p:nvSpPr>
        <p:spPr>
          <a:xfrm>
            <a:off x="207963" y="277813"/>
            <a:ext cx="8753475" cy="954943"/>
          </a:xfrm>
        </p:spPr>
        <p:txBody>
          <a:bodyPr/>
          <a:lstStyle/>
          <a:p>
            <a:r>
              <a:rPr lang="en-GB" altLang="en-US" sz="4000" dirty="0"/>
              <a:t>“Perhaps ’twill appear in the end …”</a:t>
            </a:r>
            <a:endParaRPr lang="en-US" altLang="en-US" sz="4000" dirty="0"/>
          </a:p>
        </p:txBody>
      </p:sp>
      <p:sp>
        <p:nvSpPr>
          <p:cNvPr id="878595" name="Rectangle 3"/>
          <p:cNvSpPr>
            <a:spLocks noGrp="1" noChangeArrowheads="1"/>
          </p:cNvSpPr>
          <p:nvPr>
            <p:ph type="body" idx="4294967295"/>
          </p:nvPr>
        </p:nvSpPr>
        <p:spPr>
          <a:xfrm>
            <a:off x="457200" y="1484784"/>
            <a:ext cx="8229600" cy="5133504"/>
          </a:xfrm>
        </p:spPr>
        <p:txBody>
          <a:bodyPr/>
          <a:lstStyle/>
          <a:p>
            <a:r>
              <a:rPr lang="en-GB" altLang="en-US" sz="2800" dirty="0"/>
              <a:t>The capitalisation in </a:t>
            </a:r>
            <a:r>
              <a:rPr lang="en-GB" altLang="en-US" sz="2800" i="1" dirty="0"/>
              <a:t>T</a:t>
            </a:r>
            <a:r>
              <a:rPr lang="en-GB" altLang="en-US" sz="2800" dirty="0"/>
              <a:t> 1.3.6.3 clearly links back to </a:t>
            </a:r>
            <a:r>
              <a:rPr lang="en-GB" altLang="en-US" sz="2800" i="1" dirty="0"/>
              <a:t>T</a:t>
            </a:r>
            <a:r>
              <a:rPr lang="en-GB" altLang="en-US" sz="2800" dirty="0"/>
              <a:t> 1.3.2.11, as does the text:</a:t>
            </a:r>
          </a:p>
          <a:p>
            <a:pPr lvl="1">
              <a:spcBef>
                <a:spcPts val="900"/>
              </a:spcBef>
              <a:buFontTx/>
              <a:buNone/>
            </a:pPr>
            <a:r>
              <a:rPr lang="en-GB" altLang="en-US" sz="2400" dirty="0"/>
              <a:t>	“Contiguity and succession are not sufficient to make us pronounce any two objects to be cause and effect, unless … these two relations are </a:t>
            </a:r>
            <a:r>
              <a:rPr lang="en-GB" altLang="en-US" sz="2400" dirty="0" err="1"/>
              <a:t>preserv’d</a:t>
            </a:r>
            <a:r>
              <a:rPr lang="en-GB" altLang="en-US" sz="2400" dirty="0"/>
              <a:t> in several instances [i.e. there’s a constant conjunction].”</a:t>
            </a:r>
          </a:p>
          <a:p>
            <a:pPr>
              <a:spcBef>
                <a:spcPts val="1800"/>
              </a:spcBef>
            </a:pPr>
            <a:r>
              <a:rPr lang="en-GB" altLang="en-US" sz="2800" dirty="0"/>
              <a:t>But how can this give rise to the new idea of necessary connexion?  Anticipating </a:t>
            </a:r>
            <a:r>
              <a:rPr lang="en-GB" altLang="en-US" sz="2800" i="1" dirty="0"/>
              <a:t>T</a:t>
            </a:r>
            <a:r>
              <a:rPr lang="en-GB" altLang="en-US" sz="2800" dirty="0"/>
              <a:t> 1.3.14.20,</a:t>
            </a:r>
          </a:p>
          <a:p>
            <a:pPr lvl="1">
              <a:spcBef>
                <a:spcPts val="900"/>
              </a:spcBef>
              <a:buFontTx/>
              <a:buNone/>
            </a:pPr>
            <a:r>
              <a:rPr lang="en-GB" altLang="en-US" sz="2400" dirty="0"/>
              <a:t>	“Perhaps ’twill appear in the end, that the necessary connexion depends on the inference, instead of the inference’s depending on the necessary connexion”.</a:t>
            </a:r>
            <a:endParaRPr lang="en-US" altLang="en-US" sz="2400" dirty="0"/>
          </a:p>
        </p:txBody>
      </p:sp>
    </p:spTree>
    <p:extLst>
      <p:ext uri="{BB962C8B-B14F-4D97-AF65-F5344CB8AC3E}">
        <p14:creationId xmlns:p14="http://schemas.microsoft.com/office/powerpoint/2010/main" val="2715840410"/>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123</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123</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27781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232756"/>
            <a:ext cx="8424936" cy="5361719"/>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r>
              <a:rPr lang="en-GB" altLang="en-US" sz="2800"/>
              <a:t>Hume famously goes on to argue that reason </a:t>
            </a:r>
            <a:r>
              <a:rPr lang="en-GB" altLang="en-US" sz="2800" dirty="0"/>
              <a:t>(i.e. the understanding) cannot ground </a:t>
            </a:r>
            <a:r>
              <a:rPr lang="en-GB" altLang="en-US" sz="2800"/>
              <a:t>this inference, and concludes that it must be due to </a:t>
            </a:r>
            <a:r>
              <a:rPr lang="en-GB" altLang="en-US" sz="2800" i="1">
                <a:solidFill>
                  <a:srgbClr val="FF7C80"/>
                </a:solidFill>
              </a:rPr>
              <a:t>association</a:t>
            </a:r>
            <a:r>
              <a:rPr lang="en-GB" altLang="en-US" sz="2800"/>
              <a:t>.</a:t>
            </a:r>
            <a:endParaRPr lang="en-US" altLang="en-US" sz="2800" dirty="0"/>
          </a:p>
        </p:txBody>
      </p:sp>
    </p:spTree>
    <p:extLst>
      <p:ext uri="{BB962C8B-B14F-4D97-AF65-F5344CB8AC3E}">
        <p14:creationId xmlns:p14="http://schemas.microsoft.com/office/powerpoint/2010/main" val="341820591"/>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124</a:t>
            </a:fld>
            <a:endParaRPr lang="en-US"/>
          </a:p>
        </p:txBody>
      </p:sp>
      <p:sp>
        <p:nvSpPr>
          <p:cNvPr id="888834" name="Rectangle 2"/>
          <p:cNvSpPr>
            <a:spLocks noGrp="1" noChangeArrowheads="1"/>
          </p:cNvSpPr>
          <p:nvPr>
            <p:ph type="title"/>
          </p:nvPr>
        </p:nvSpPr>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457200" y="1600200"/>
            <a:ext cx="8393113" cy="4968875"/>
          </a:xfrm>
        </p:spPr>
        <p:txBody>
          <a:bodyPr/>
          <a:lstStyle/>
          <a:p>
            <a:pPr eaLnBrk="1" hangingPunct="1"/>
            <a:r>
              <a:rPr lang="en-GB" dirty="0"/>
              <a:t>Reason can’t explain inductive inference; so instead, it must arise from associative principles of the imagination:</a:t>
            </a:r>
          </a:p>
          <a:p>
            <a:pPr lvl="1" eaLnBrk="1" hangingPunct="1">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imagination.”  (</a:t>
            </a:r>
            <a:r>
              <a:rPr lang="en-GB" i="1" dirty="0"/>
              <a:t>T</a:t>
            </a:r>
            <a:r>
              <a:rPr lang="en-GB" dirty="0"/>
              <a:t> 1.3.6.12)</a:t>
            </a:r>
            <a:endParaRPr lang="en-US" dirty="0"/>
          </a:p>
        </p:txBody>
      </p:sp>
    </p:spTree>
    <p:extLst>
      <p:ext uri="{BB962C8B-B14F-4D97-AF65-F5344CB8AC3E}">
        <p14:creationId xmlns:p14="http://schemas.microsoft.com/office/powerpoint/2010/main" val="3510343247"/>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125</a:t>
            </a:fld>
            <a:endParaRPr lang="en-US"/>
          </a:p>
        </p:txBody>
      </p:sp>
      <p:sp>
        <p:nvSpPr>
          <p:cNvPr id="900098" name="Rectangle 2"/>
          <p:cNvSpPr>
            <a:spLocks noGrp="1" noChangeArrowheads="1"/>
          </p:cNvSpPr>
          <p:nvPr>
            <p:ph type="title"/>
          </p:nvPr>
        </p:nvSpPr>
        <p:spPr>
          <a:xfrm>
            <a:off x="457200" y="188640"/>
            <a:ext cx="8229600" cy="918939"/>
          </a:xfrm>
        </p:spPr>
        <p:txBody>
          <a:bodyPr/>
          <a:lstStyle/>
          <a:p>
            <a:pPr eaLnBrk="1" hangingPunct="1"/>
            <a:r>
              <a:rPr lang="en-GB"/>
              <a:t>Reminder: A Hydraulic Theory</a:t>
            </a:r>
            <a:endParaRPr lang="en-US" dirty="0"/>
          </a:p>
        </p:txBody>
      </p:sp>
      <p:sp>
        <p:nvSpPr>
          <p:cNvPr id="900099" name="Rectangle 3"/>
          <p:cNvSpPr>
            <a:spLocks noGrp="1" noChangeArrowheads="1"/>
          </p:cNvSpPr>
          <p:nvPr>
            <p:ph type="body" idx="1"/>
          </p:nvPr>
        </p:nvSpPr>
        <p:spPr>
          <a:xfrm>
            <a:off x="485899" y="1304764"/>
            <a:ext cx="8226561" cy="5364324"/>
          </a:xfrm>
        </p:spPr>
        <p:txBody>
          <a:bodyPr/>
          <a:lstStyle/>
          <a:p>
            <a:r>
              <a:rPr lang="en-GB" sz="2800"/>
              <a:t>Recall from Lecture 2 how Hume (at least in the </a:t>
            </a:r>
            <a:r>
              <a:rPr lang="en-GB" sz="2800" i="1"/>
              <a:t>Treatise</a:t>
            </a:r>
            <a:r>
              <a:rPr lang="en-GB" sz="2800"/>
              <a:t>) proposes associative transference of </a:t>
            </a:r>
            <a:r>
              <a:rPr lang="en-GB" sz="2800" i="1"/>
              <a:t>force and vivacity</a:t>
            </a:r>
            <a:r>
              <a:rPr lang="en-GB" sz="2800"/>
              <a:t> as the basis of a general “hydraulic” theory of belief and probability:</a:t>
            </a:r>
            <a:endParaRPr lang="en-US" sz="2800"/>
          </a:p>
          <a:p>
            <a:pPr lvl="1">
              <a:spcBef>
                <a:spcPts val="1200"/>
              </a:spcBef>
              <a:buNone/>
            </a:pPr>
            <a:r>
              <a:rPr lang="en-GB" sz="2600" dirty="0"/>
              <a:t>	“I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a:t>
            </a:r>
            <a:r>
              <a:rPr lang="en-GB" sz="2600"/>
              <a:t>1.3.8.2)</a:t>
            </a:r>
          </a:p>
          <a:p>
            <a:pPr lvl="1">
              <a:spcBef>
                <a:spcPts val="1200"/>
              </a:spcBef>
            </a:pPr>
            <a:r>
              <a:rPr lang="en-GB" sz="2600"/>
              <a:t>See also the example of anticipating the throw of a die at </a:t>
            </a:r>
            <a:r>
              <a:rPr lang="en-GB" sz="2600" i="1"/>
              <a:t>T</a:t>
            </a:r>
            <a:r>
              <a:rPr lang="en-GB" sz="2600"/>
              <a:t> 1.3.11.12.</a:t>
            </a:r>
          </a:p>
          <a:p>
            <a:pPr lvl="1">
              <a:buNone/>
            </a:pPr>
            <a:endParaRPr lang="en-GB" sz="2600" dirty="0"/>
          </a:p>
        </p:txBody>
      </p:sp>
    </p:spTree>
    <p:extLst>
      <p:ext uri="{BB962C8B-B14F-4D97-AF65-F5344CB8AC3E}">
        <p14:creationId xmlns:p14="http://schemas.microsoft.com/office/powerpoint/2010/main" val="1567844946"/>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0334-44E2-46B5-F2E6-EBCDC4221B4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CB047F0-1601-66AE-02A1-755B3E20CA76}"/>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2EA1887C-29D5-E3BF-CEE1-8F7E126E52B8}"/>
              </a:ext>
            </a:extLst>
          </p:cNvPr>
          <p:cNvSpPr>
            <a:spLocks noGrp="1"/>
          </p:cNvSpPr>
          <p:nvPr>
            <p:ph type="sldNum" sz="quarter" idx="10"/>
          </p:nvPr>
        </p:nvSpPr>
        <p:spPr/>
        <p:txBody>
          <a:bodyPr/>
          <a:lstStyle/>
          <a:p>
            <a:fld id="{FFD1EE05-59BE-439B-B8B7-F61DC751609B}" type="slidenum">
              <a:rPr lang="en-US" smtClean="0"/>
              <a:pPr/>
              <a:t>126</a:t>
            </a:fld>
            <a:endParaRPr lang="en-US"/>
          </a:p>
        </p:txBody>
      </p:sp>
    </p:spTree>
    <p:extLst>
      <p:ext uri="{BB962C8B-B14F-4D97-AF65-F5344CB8AC3E}">
        <p14:creationId xmlns:p14="http://schemas.microsoft.com/office/powerpoint/2010/main" val="2477565736"/>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127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d</a:t>
            </a:r>
            <a:r>
              <a:rPr lang="en-GB" sz="4800"/>
              <a:t>)</a:t>
            </a:r>
            <a:br>
              <a:rPr lang="en-GB" sz="4800" dirty="0"/>
            </a:br>
            <a:br>
              <a:rPr lang="en-GB" sz="4800"/>
            </a:br>
            <a:r>
              <a:rPr lang="en-GB" sz="4800"/>
              <a:t>Associationism Later in the </a:t>
            </a:r>
            <a:r>
              <a:rPr lang="en-GB" sz="4800" i="1"/>
              <a:t>Treatise</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78371687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128</a:t>
            </a:fld>
            <a:endParaRPr lang="en-US"/>
          </a:p>
        </p:txBody>
      </p:sp>
      <p:sp>
        <p:nvSpPr>
          <p:cNvPr id="2" name="Title 1"/>
          <p:cNvSpPr>
            <a:spLocks noGrp="1"/>
          </p:cNvSpPr>
          <p:nvPr>
            <p:ph type="title" idx="4294967295"/>
          </p:nvPr>
        </p:nvSpPr>
        <p:spPr>
          <a:xfrm>
            <a:off x="251520" y="277813"/>
            <a:ext cx="8676964" cy="1143000"/>
          </a:xfrm>
        </p:spPr>
        <p:txBody>
          <a:bodyPr/>
          <a:lstStyle/>
          <a:p>
            <a:r>
              <a:rPr lang="en-US" sz="4000"/>
              <a:t>The Final Paragraph of the  </a:t>
            </a:r>
            <a:r>
              <a:rPr lang="en-US" sz="4000" i="1"/>
              <a:t>Abstract</a:t>
            </a:r>
            <a:endParaRPr lang="en-US" sz="4000"/>
          </a:p>
        </p:txBody>
      </p:sp>
      <p:sp>
        <p:nvSpPr>
          <p:cNvPr id="3" name="Content Placeholder 2"/>
          <p:cNvSpPr>
            <a:spLocks noGrp="1"/>
          </p:cNvSpPr>
          <p:nvPr>
            <p:ph idx="4294967295"/>
          </p:nvPr>
        </p:nvSpPr>
        <p:spPr>
          <a:xfrm>
            <a:off x="457200" y="1600200"/>
            <a:ext cx="8367713" cy="4913313"/>
          </a:xfrm>
        </p:spPr>
        <p:txBody>
          <a:bodyPr/>
          <a:lstStyle/>
          <a:p>
            <a:r>
              <a:rPr lang="en-US" sz="3200"/>
              <a:t>Oddly, the </a:t>
            </a:r>
            <a:r>
              <a:rPr lang="en-US" sz="3200" i="1"/>
              <a:t>Abstract</a:t>
            </a:r>
            <a:r>
              <a:rPr lang="en-US" sz="3200"/>
              <a:t> says relatively little about association of ideas, until the final paragraph which emphasises it hugely:</a:t>
            </a:r>
          </a:p>
          <a:p>
            <a:pPr marL="857250" lvl="2" indent="0">
              <a:spcBef>
                <a:spcPts val="1800"/>
              </a:spcBef>
              <a:buNone/>
            </a:pPr>
            <a:r>
              <a:rPr lang="en-US" sz="2600"/>
              <a:t>“Thro’ this whole book, there are great pretensions to new discoveries in philosophy; but if any thing can intitle the author to so glorious a name as that of an </a:t>
            </a:r>
            <a:r>
              <a:rPr lang="en-US" sz="2600" i="1"/>
              <a:t>inventor</a:t>
            </a:r>
            <a:r>
              <a:rPr lang="en-US" sz="2600"/>
              <a:t>, ’tis the use he makes of the principle of the association of ideas, which enters into most of his philosophy.” (</a:t>
            </a:r>
            <a:r>
              <a:rPr lang="en-US" sz="2600" i="1"/>
              <a:t>Abstract</a:t>
            </a:r>
            <a:r>
              <a:rPr lang="en-US" sz="2600"/>
              <a:t> of the </a:t>
            </a:r>
            <a:r>
              <a:rPr lang="en-US" sz="2600" i="1"/>
              <a:t>Treatise</a:t>
            </a:r>
            <a:r>
              <a:rPr lang="en-US" sz="2600"/>
              <a:t>, para. 35)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128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82027855"/>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129</a:t>
            </a:fld>
            <a:endParaRPr lang="en-US"/>
          </a:p>
        </p:txBody>
      </p:sp>
      <p:sp>
        <p:nvSpPr>
          <p:cNvPr id="2" name="Title 1"/>
          <p:cNvSpPr>
            <a:spLocks noGrp="1"/>
          </p:cNvSpPr>
          <p:nvPr>
            <p:ph type="title" idx="4294967295"/>
          </p:nvPr>
        </p:nvSpPr>
        <p:spPr>
          <a:xfrm>
            <a:off x="457200" y="224644"/>
            <a:ext cx="8229600" cy="810927"/>
          </a:xfrm>
        </p:spPr>
        <p:txBody>
          <a:bodyPr/>
          <a:lstStyle/>
          <a:p>
            <a:pPr>
              <a:defRPr/>
            </a:pPr>
            <a:r>
              <a:rPr lang="en-US">
                <a:latin typeface="+mj-lt"/>
                <a:ea typeface="+mj-ea"/>
                <a:cs typeface="+mj-cs"/>
              </a:rPr>
              <a:t>Explaining Belief in Body</a:t>
            </a:r>
            <a:endParaRPr lang="en-US" dirty="0">
              <a:latin typeface="+mj-lt"/>
              <a:ea typeface="+mj-ea"/>
              <a:cs typeface="+mj-cs"/>
            </a:endParaRPr>
          </a:p>
        </p:txBody>
      </p:sp>
      <p:sp>
        <p:nvSpPr>
          <p:cNvPr id="3" name="Content Placeholder 2"/>
          <p:cNvSpPr>
            <a:spLocks noGrp="1"/>
          </p:cNvSpPr>
          <p:nvPr>
            <p:ph idx="4294967295"/>
          </p:nvPr>
        </p:nvSpPr>
        <p:spPr>
          <a:xfrm>
            <a:off x="626876" y="1232756"/>
            <a:ext cx="8229600" cy="5400600"/>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a:t>
            </a:r>
            <a:r>
              <a:rPr lang="en-US" sz="2900"/>
              <a:t>of that </a:t>
            </a:r>
            <a:r>
              <a:rPr lang="en-US" sz="2900" dirty="0"/>
              <a:t>section is devoted to an explanation of how the imagination generates </a:t>
            </a:r>
            <a:r>
              <a:rPr lang="en-US" sz="2900"/>
              <a:t>the belief on associative principles.</a:t>
            </a:r>
            <a:endParaRPr lang="en-US" sz="2900" dirty="0"/>
          </a:p>
          <a:p>
            <a:pPr>
              <a:spcBef>
                <a:spcPts val="1200"/>
              </a:spcBef>
            </a:pPr>
            <a:r>
              <a:rPr lang="en-US" sz="2900"/>
              <a:t>The key factor here is our tendency to confuse </a:t>
            </a:r>
            <a:r>
              <a:rPr lang="en-US" sz="2900" i="1"/>
              <a:t>similar</a:t>
            </a:r>
            <a:r>
              <a:rPr lang="en-US" sz="2900"/>
              <a:t> impressions, and falsely take them to be </a:t>
            </a:r>
            <a:r>
              <a:rPr lang="en-US" sz="2900" i="1"/>
              <a:t>identical</a:t>
            </a:r>
            <a:r>
              <a:rPr lang="en-US" sz="2900"/>
              <a:t> (and hence </a:t>
            </a:r>
            <a:r>
              <a:rPr lang="en-US" sz="2900" i="1"/>
              <a:t>enduring over time</a:t>
            </a:r>
            <a:r>
              <a:rPr lang="en-US" sz="2900"/>
              <a:t>, even across gaps in our perceiving them).</a:t>
            </a:r>
            <a:endParaRPr lang="en-US" sz="29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129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1353266"/>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130</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Explaining </a:t>
            </a:r>
            <a:r>
              <a:rPr lang="en-US">
                <a:latin typeface="+mj-lt"/>
                <a:ea typeface="+mj-ea"/>
                <a:cs typeface="+mj-cs"/>
              </a:rPr>
              <a:t>the “Vulgar” Belief</a:t>
            </a:r>
            <a:endParaRPr lang="en-US" dirty="0">
              <a:latin typeface="+mj-lt"/>
              <a:ea typeface="+mj-ea"/>
              <a:cs typeface="+mj-cs"/>
            </a:endParaRPr>
          </a:p>
        </p:txBody>
      </p:sp>
      <p:sp>
        <p:nvSpPr>
          <p:cNvPr id="3" name="Content Placeholder 2"/>
          <p:cNvSpPr>
            <a:spLocks noGrp="1"/>
          </p:cNvSpPr>
          <p:nvPr>
            <p:ph idx="4294967295"/>
          </p:nvPr>
        </p:nvSpPr>
        <p:spPr>
          <a:xfrm>
            <a:off x="457200" y="1600200"/>
            <a:ext cx="8278813" cy="5008563"/>
          </a:xfrm>
        </p:spPr>
        <p:txBody>
          <a:bodyPr/>
          <a:lstStyle/>
          <a:p>
            <a:r>
              <a:rPr lang="en-US"/>
              <a:t>Hume summarises the account he is about to give at </a:t>
            </a:r>
            <a:r>
              <a:rPr lang="en-US" i="1"/>
              <a:t>T</a:t>
            </a:r>
            <a:r>
              <a:rPr lang="en-US"/>
              <a:t> 1.4.2.24:</a:t>
            </a:r>
          </a:p>
          <a:p>
            <a:pPr>
              <a:buFont typeface="Wingdings" charset="2"/>
              <a:buNone/>
            </a:pPr>
            <a:r>
              <a:rPr lang="en-US"/>
              <a:t>	</a:t>
            </a:r>
            <a:r>
              <a:rPr lang="en-US" sz="2600"/>
              <a:t>“When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130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22279718"/>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131</a:t>
            </a:fld>
            <a:endParaRPr lang="en-US"/>
          </a:p>
        </p:txBody>
      </p:sp>
      <p:sp>
        <p:nvSpPr>
          <p:cNvPr id="3" name="Content Placeholder 2"/>
          <p:cNvSpPr>
            <a:spLocks noGrp="1"/>
          </p:cNvSpPr>
          <p:nvPr>
            <p:ph idx="4294967295"/>
          </p:nvPr>
        </p:nvSpPr>
        <p:spPr>
          <a:xfrm>
            <a:off x="457200" y="336550"/>
            <a:ext cx="8278813" cy="6272213"/>
          </a:xfrm>
        </p:spPr>
        <p:txBody>
          <a:bodyPr/>
          <a:lstStyle/>
          <a:p>
            <a:pPr>
              <a:buFont typeface="Wingdings" charset="2"/>
              <a:buNone/>
            </a:pPr>
            <a:r>
              <a:rPr lang="en-US"/>
              <a:t>	</a:t>
            </a:r>
            <a:r>
              <a:rPr lang="en-US" sz="26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gives us, to suppose them the same; and  … the very essence of belief consists in the force and vivacity of the conception.”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131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02943401"/>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132</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a:latin typeface="+mj-lt"/>
                <a:ea typeface="+mj-ea"/>
                <a:cs typeface="+mj-cs"/>
              </a:rPr>
              <a:t>The “Philosophical” Belief</a:t>
            </a:r>
            <a:endParaRPr lang="en-US" dirty="0">
              <a:latin typeface="+mj-lt"/>
              <a:ea typeface="+mj-ea"/>
              <a:cs typeface="+mj-cs"/>
            </a:endParaRPr>
          </a:p>
        </p:txBody>
      </p:sp>
      <p:sp>
        <p:nvSpPr>
          <p:cNvPr id="3" name="Content Placeholder 2"/>
          <p:cNvSpPr>
            <a:spLocks noGrp="1"/>
          </p:cNvSpPr>
          <p:nvPr>
            <p:ph idx="4294967295"/>
          </p:nvPr>
        </p:nvSpPr>
        <p:spPr>
          <a:xfrm>
            <a:off x="457200" y="1484784"/>
            <a:ext cx="8416925" cy="5024438"/>
          </a:xfrm>
        </p:spPr>
        <p:txBody>
          <a:bodyPr/>
          <a:lstStyle/>
          <a:p>
            <a:r>
              <a:rPr lang="en-US" sz="3000" dirty="0"/>
              <a:t>Philosophers </a:t>
            </a:r>
            <a:r>
              <a:rPr lang="en-US" sz="3000" dirty="0" err="1"/>
              <a:t>realise</a:t>
            </a:r>
            <a:r>
              <a:rPr lang="en-US" sz="3000" dirty="0"/>
              <a:t> that perceptions are not independent, but they are very reluctant (or psychologically unable) to give up belief in the continued and distinct existence of body.</a:t>
            </a:r>
          </a:p>
          <a:p>
            <a:r>
              <a:rPr lang="en-US" sz="3000" dirty="0"/>
              <a:t>Hence they invent a new theory “of the double existence of perceptions and objects” as a “palliative remedy” (</a:t>
            </a:r>
            <a:r>
              <a:rPr lang="en-US" sz="3000" i="1" dirty="0"/>
              <a:t>T</a:t>
            </a:r>
            <a:r>
              <a:rPr lang="en-US" sz="3000" dirty="0"/>
              <a:t> 1.4.2.46).</a:t>
            </a:r>
          </a:p>
          <a:p>
            <a:r>
              <a:rPr lang="en-US" sz="3000" dirty="0"/>
              <a:t>This “</a:t>
            </a:r>
            <a:r>
              <a:rPr lang="en-US" sz="3000" i="1" dirty="0"/>
              <a:t>has no primary recommendation either to reason or the imagination</a:t>
            </a:r>
            <a:r>
              <a:rPr lang="en-US" sz="30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132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8998324"/>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133</a:t>
            </a:fld>
            <a:endParaRPr lang="en-US"/>
          </a:p>
        </p:txBody>
      </p:sp>
      <p:sp>
        <p:nvSpPr>
          <p:cNvPr id="2" name="Title 1"/>
          <p:cNvSpPr>
            <a:spLocks noGrp="1"/>
          </p:cNvSpPr>
          <p:nvPr>
            <p:ph type="title" idx="4294967295"/>
          </p:nvPr>
        </p:nvSpPr>
        <p:spPr>
          <a:xfrm>
            <a:off x="179512" y="277813"/>
            <a:ext cx="8748972" cy="1143000"/>
          </a:xfrm>
        </p:spPr>
        <p:txBody>
          <a:bodyPr/>
          <a:lstStyle/>
          <a:p>
            <a:r>
              <a:rPr lang="en-US" sz="4000"/>
              <a:t>The False Simple Idea of Substance</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err="1"/>
              <a:t>compos’d</a:t>
            </a:r>
            <a:r>
              <a:rPr lang="en-US" sz="2800"/>
              <a:t>” (</a:t>
            </a:r>
            <a:r>
              <a:rPr lang="en-US" sz="2800" i="1"/>
              <a:t>T</a:t>
            </a:r>
            <a:r>
              <a:rPr lang="en-US" sz="2800"/>
              <a:t> 1.4.3.2).</a:t>
            </a:r>
            <a:endParaRPr lang="en-US" sz="2800" dirty="0"/>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133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47306028"/>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134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a:t>The False Simple Idea of Identity</a:t>
            </a:r>
            <a:endParaRPr lang="en-US" sz="4200" dirty="0"/>
          </a:p>
        </p:txBody>
      </p:sp>
      <p:sp>
        <p:nvSpPr>
          <p:cNvPr id="3" name="Content Placeholder 2"/>
          <p:cNvSpPr>
            <a:spLocks noGrp="1"/>
          </p:cNvSpPr>
          <p:nvPr>
            <p:ph idx="4294967295"/>
          </p:nvPr>
        </p:nvSpPr>
        <p:spPr>
          <a:xfrm>
            <a:off x="431540" y="1484784"/>
            <a:ext cx="8388932" cy="5105971"/>
          </a:xfrm>
        </p:spPr>
        <p:txBody>
          <a:bodyPr/>
          <a:lstStyle/>
          <a:p>
            <a:r>
              <a:rPr lang="en-US" sz="2600"/>
              <a:t>In </a:t>
            </a:r>
            <a:r>
              <a:rPr lang="en-US" sz="2600" i="1"/>
              <a:t>Treatise</a:t>
            </a:r>
            <a:r>
              <a:rPr lang="en-US" sz="2600"/>
              <a:t> 1.4.6, Hume explains </a:t>
            </a:r>
            <a:r>
              <a:rPr lang="en-US" sz="2600" dirty="0"/>
              <a:t>our “</a:t>
            </a:r>
            <a:r>
              <a:rPr lang="en-US" sz="2600" dirty="0" err="1"/>
              <a:t>propension</a:t>
            </a:r>
            <a:r>
              <a:rPr lang="en-US" sz="2600" dirty="0"/>
              <a:t> to ascribe an identity </a:t>
            </a:r>
            <a:r>
              <a:rPr lang="en-US" sz="2600"/>
              <a:t>to [our] </a:t>
            </a:r>
            <a:r>
              <a:rPr lang="en-US" sz="2600" dirty="0"/>
              <a:t>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134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93050464"/>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135</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Association and Identity</a:t>
            </a:r>
          </a:p>
        </p:txBody>
      </p:sp>
      <p:sp>
        <p:nvSpPr>
          <p:cNvPr id="3" name="Content Placeholder 2"/>
          <p:cNvSpPr>
            <a:spLocks noGrp="1"/>
          </p:cNvSpPr>
          <p:nvPr>
            <p:ph idx="4294967295"/>
          </p:nvPr>
        </p:nvSpPr>
        <p:spPr>
          <a:xfrm>
            <a:off x="481967" y="1350032"/>
            <a:ext cx="8266497" cy="506730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135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437443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136</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Explaining Personal Identity</a:t>
            </a:r>
          </a:p>
        </p:txBody>
      </p:sp>
      <p:sp>
        <p:nvSpPr>
          <p:cNvPr id="3" name="Content Placeholder 2"/>
          <p:cNvSpPr>
            <a:spLocks noGrp="1"/>
          </p:cNvSpPr>
          <p:nvPr>
            <p:ph idx="4294967295"/>
          </p:nvPr>
        </p:nvSpPr>
        <p:spPr>
          <a:xfrm>
            <a:off x="554868" y="1412776"/>
            <a:ext cx="8229600" cy="5286474"/>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dirty="0"/>
              <a:t>Hume backs this up by appeal 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our perceptions (</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136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40560563"/>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137</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dirty="0"/>
              <a:t>Resemblance, Causation, Memory</a:t>
            </a:r>
          </a:p>
        </p:txBody>
      </p:sp>
      <p:sp>
        <p:nvSpPr>
          <p:cNvPr id="3" name="Content Placeholder 2"/>
          <p:cNvSpPr>
            <a:spLocks noGrp="1"/>
          </p:cNvSpPr>
          <p:nvPr>
            <p:ph idx="4294967295"/>
          </p:nvPr>
        </p:nvSpPr>
        <p:spPr>
          <a:xfrm>
            <a:off x="422089" y="1412776"/>
            <a:ext cx="8434387" cy="511016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role here, so it is the mutual </a:t>
            </a:r>
            <a:r>
              <a:rPr lang="en-US" sz="2600" i="1" dirty="0"/>
              <a:t>resemblance</a:t>
            </a:r>
            <a:r>
              <a:rPr lang="en-US" sz="2600" dirty="0"/>
              <a:t> and </a:t>
            </a:r>
            <a:r>
              <a:rPr lang="en-US" sz="2600" i="1" dirty="0"/>
              <a:t>causation</a:t>
            </a:r>
            <a:r>
              <a:rPr lang="en-US" sz="2600" dirty="0"/>
              <a:t> between our perceptions that are crucial (</a:t>
            </a:r>
            <a:r>
              <a:rPr lang="en-US" sz="2600" i="1" dirty="0"/>
              <a:t>T</a:t>
            </a:r>
            <a:r>
              <a:rPr lang="en-US" sz="2600" dirty="0"/>
              <a:t> 1.4.6.17-19).</a:t>
            </a:r>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31197908"/>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138</a:t>
            </a:fld>
            <a:endParaRPr lang="en-US"/>
          </a:p>
        </p:txBody>
      </p:sp>
      <p:sp>
        <p:nvSpPr>
          <p:cNvPr id="2" name="Title 1"/>
          <p:cNvSpPr>
            <a:spLocks noGrp="1"/>
          </p:cNvSpPr>
          <p:nvPr>
            <p:ph type="title" idx="4294967295"/>
          </p:nvPr>
        </p:nvSpPr>
        <p:spPr>
          <a:xfrm>
            <a:off x="211138" y="277813"/>
            <a:ext cx="8731250" cy="666911"/>
          </a:xfrm>
        </p:spPr>
        <p:txBody>
          <a:bodyPr/>
          <a:lstStyle/>
          <a:p>
            <a:r>
              <a:rPr lang="en-US" sz="4200"/>
              <a:t>Sympathy in Books 2 and 3</a:t>
            </a:r>
            <a:endParaRPr lang="en-US" sz="4200" dirty="0"/>
          </a:p>
        </p:txBody>
      </p:sp>
      <p:sp>
        <p:nvSpPr>
          <p:cNvPr id="3" name="Content Placeholder 2"/>
          <p:cNvSpPr>
            <a:spLocks noGrp="1"/>
          </p:cNvSpPr>
          <p:nvPr>
            <p:ph idx="4294967295"/>
          </p:nvPr>
        </p:nvSpPr>
        <p:spPr>
          <a:xfrm>
            <a:off x="395536" y="1268760"/>
            <a:ext cx="8438840" cy="5218175"/>
          </a:xfrm>
        </p:spPr>
        <p:txBody>
          <a:bodyPr/>
          <a:lstStyle/>
          <a:p>
            <a:r>
              <a:rPr lang="en-US" sz="2800"/>
              <a:t>In </a:t>
            </a:r>
            <a:r>
              <a:rPr lang="en-US" sz="2800" i="1"/>
              <a:t>Treatise</a:t>
            </a:r>
            <a:r>
              <a:rPr lang="en-US" sz="2800"/>
              <a:t> 2.1.11, “Of the love of fame”, Hume appeals to the mechanism of </a:t>
            </a:r>
            <a:r>
              <a:rPr lang="en-US" sz="2800" i="1"/>
              <a:t>sympathy</a:t>
            </a:r>
            <a:r>
              <a:rPr lang="en-US" sz="2800"/>
              <a:t> (the word </a:t>
            </a:r>
            <a:r>
              <a:rPr lang="en-US" sz="2800" i="1"/>
              <a:t>empathy </a:t>
            </a:r>
            <a:r>
              <a:rPr lang="en-US" sz="2800"/>
              <a:t>is now closer in meaning) to explain the considerable impact of </a:t>
            </a:r>
            <a:r>
              <a:rPr lang="en-US" sz="2800" i="1"/>
              <a:t>pride</a:t>
            </a:r>
            <a:r>
              <a:rPr lang="en-US" sz="2800"/>
              <a:t> and </a:t>
            </a:r>
            <a:r>
              <a:rPr lang="en-US" sz="2800" i="1"/>
              <a:t>humility</a:t>
            </a:r>
            <a:r>
              <a:rPr lang="en-US" sz="2800"/>
              <a:t>.</a:t>
            </a:r>
            <a:endParaRPr lang="en-US" sz="2800" dirty="0"/>
          </a:p>
          <a:p>
            <a:pPr marL="457200" lvl="1" indent="0">
              <a:spcBef>
                <a:spcPts val="1800"/>
              </a:spcBef>
              <a:buNone/>
            </a:pPr>
            <a:r>
              <a:rPr lang="en-US" sz="2300"/>
              <a:t>“No quality of human nature is more remarkable, both in itself and in its consequences, than that propensity we have to sympathize with others, and to receive by communication their inclinations and sentiments, …  This is not only conspicuous in children, who implicitly embrace every opinion propos’d to them; but also in men of the greatest judgment and understanding, who find it very difficult to follow their own reason or inclination, in opposition to that of their friends and daily companions.”  (</a:t>
            </a:r>
            <a:r>
              <a:rPr lang="en-US" sz="2300" i="1"/>
              <a:t>T</a:t>
            </a:r>
            <a:r>
              <a:rPr lang="en-US" sz="2300"/>
              <a:t> 2.1.11.2 )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93428398"/>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139</a:t>
            </a:fld>
            <a:endParaRPr lang="en-US"/>
          </a:p>
        </p:txBody>
      </p:sp>
      <p:sp>
        <p:nvSpPr>
          <p:cNvPr id="3" name="Content Placeholder 2"/>
          <p:cNvSpPr>
            <a:spLocks noGrp="1"/>
          </p:cNvSpPr>
          <p:nvPr>
            <p:ph idx="4294967295"/>
          </p:nvPr>
        </p:nvSpPr>
        <p:spPr>
          <a:xfrm>
            <a:off x="323529" y="332656"/>
            <a:ext cx="8532948" cy="6190283"/>
          </a:xfrm>
        </p:spPr>
        <p:txBody>
          <a:bodyPr/>
          <a:lstStyle/>
          <a:p>
            <a:r>
              <a:rPr lang="en-US" sz="2800"/>
              <a:t>Sympathy plays a huge role in Hume’s theory of the passions and morals, explaining (at least in the </a:t>
            </a:r>
            <a:r>
              <a:rPr lang="en-US" sz="2800" i="1"/>
              <a:t>Treatise</a:t>
            </a:r>
            <a:r>
              <a:rPr lang="en-US" sz="2800"/>
              <a:t>) why we feel concern for others, because </a:t>
            </a:r>
            <a:r>
              <a:rPr lang="en-US" sz="2800" i="1"/>
              <a:t>their</a:t>
            </a:r>
            <a:r>
              <a:rPr lang="en-US" sz="2800"/>
              <a:t> pleasures and pains become </a:t>
            </a:r>
            <a:r>
              <a:rPr lang="en-US" sz="2800" i="1"/>
              <a:t>our own</a:t>
            </a:r>
            <a:r>
              <a:rPr lang="en-US" sz="2800"/>
              <a:t>.</a:t>
            </a:r>
          </a:p>
          <a:p>
            <a:pPr>
              <a:spcBef>
                <a:spcPts val="1200"/>
              </a:spcBef>
            </a:pPr>
            <a:r>
              <a:rPr lang="en-US" sz="2800"/>
              <a:t>Hume’s explanation of sympathy is based mainly on association of ideas through resemblance, which enlivens </a:t>
            </a:r>
            <a:r>
              <a:rPr lang="en-US" sz="2800" i="1"/>
              <a:t>ideas</a:t>
            </a:r>
            <a:r>
              <a:rPr lang="en-US" sz="2800"/>
              <a:t> of others’ feelings into </a:t>
            </a:r>
            <a:r>
              <a:rPr lang="en-US" sz="2800" i="1"/>
              <a:t>impressions </a:t>
            </a:r>
            <a:r>
              <a:rPr lang="en-US" sz="2800"/>
              <a:t>of the feelings themselves:</a:t>
            </a:r>
            <a:endParaRPr lang="en-US" sz="2800" dirty="0"/>
          </a:p>
          <a:p>
            <a:pPr marL="457200" lvl="1" indent="0">
              <a:spcBef>
                <a:spcPts val="1800"/>
              </a:spcBef>
              <a:buNone/>
            </a:pPr>
            <a:r>
              <a:rPr lang="en-GB" sz="2300"/>
              <a:t>“We have a lively idea of every thing related to us.  All human creatures are related to us by resemblance.  Their persons, therefore, their interests, their passions, their pains and pleasures must strike upon us in a lively manner, and produce an emotion similar to the original one; since a lively idea is easily converted into an impression.”  (</a:t>
            </a:r>
            <a:r>
              <a:rPr lang="en-GB" sz="2300" i="1"/>
              <a:t>T </a:t>
            </a:r>
            <a:r>
              <a:rPr lang="en-GB" sz="2300"/>
              <a:t>2.2.7.2)</a:t>
            </a:r>
            <a:endParaRPr lang="en-US" sz="230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139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42515325"/>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140</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3(</a:t>
            </a:r>
            <a:r>
              <a:rPr lang="en-GB" sz="4800" dirty="0"/>
              <a:t>e</a:t>
            </a:r>
            <a:r>
              <a:rPr lang="en-GB" sz="4800"/>
              <a:t>)</a:t>
            </a:r>
            <a:br>
              <a:rPr lang="en-GB" sz="4800" dirty="0"/>
            </a:br>
            <a:br>
              <a:rPr lang="en-GB" sz="4800"/>
            </a:br>
            <a:r>
              <a:rPr lang="en-GB" sz="4800"/>
              <a:t>Custom and Association</a:t>
            </a:r>
            <a:endParaRPr lang="en-US" sz="48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365837753"/>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BBC6A-388F-47F9-9F4E-CDD2A4B2B530}"/>
              </a:ext>
            </a:extLst>
          </p:cNvPr>
          <p:cNvSpPr>
            <a:spLocks noGrp="1"/>
          </p:cNvSpPr>
          <p:nvPr>
            <p:ph type="title"/>
          </p:nvPr>
        </p:nvSpPr>
        <p:spPr>
          <a:xfrm>
            <a:off x="179512" y="277813"/>
            <a:ext cx="8748972" cy="738919"/>
          </a:xfrm>
        </p:spPr>
        <p:txBody>
          <a:bodyPr/>
          <a:lstStyle/>
          <a:p>
            <a:r>
              <a:rPr lang="en-US"/>
              <a:t>Mere Association, versus Custom</a:t>
            </a:r>
            <a:endParaRPr lang="en-GB"/>
          </a:p>
        </p:txBody>
      </p:sp>
      <p:sp>
        <p:nvSpPr>
          <p:cNvPr id="3" name="Content Placeholder 2">
            <a:extLst>
              <a:ext uri="{FF2B5EF4-FFF2-40B4-BE49-F238E27FC236}">
                <a16:creationId xmlns:a16="http://schemas.microsoft.com/office/drawing/2014/main" id="{500B6BFF-6EBD-4884-A1D2-976E6B547CA3}"/>
              </a:ext>
            </a:extLst>
          </p:cNvPr>
          <p:cNvSpPr>
            <a:spLocks noGrp="1"/>
          </p:cNvSpPr>
          <p:nvPr>
            <p:ph idx="1"/>
          </p:nvPr>
        </p:nvSpPr>
        <p:spPr>
          <a:xfrm>
            <a:off x="349188" y="1340768"/>
            <a:ext cx="8507288" cy="5220580"/>
          </a:xfrm>
        </p:spPr>
        <p:txBody>
          <a:bodyPr/>
          <a:lstStyle/>
          <a:p>
            <a:r>
              <a:rPr lang="en-US" sz="2800"/>
              <a:t>The </a:t>
            </a:r>
            <a:r>
              <a:rPr lang="en-US" sz="2800" i="1"/>
              <a:t>Treatise </a:t>
            </a:r>
            <a:r>
              <a:rPr lang="en-US" sz="2800"/>
              <a:t>does not distinguish clearly between mere </a:t>
            </a:r>
            <a:r>
              <a:rPr lang="en-US" sz="2800" i="1">
                <a:solidFill>
                  <a:srgbClr val="FF7C80"/>
                </a:solidFill>
              </a:rPr>
              <a:t>association of ideas</a:t>
            </a:r>
            <a:r>
              <a:rPr lang="en-US" sz="2800">
                <a:solidFill>
                  <a:srgbClr val="FF7C80"/>
                </a:solidFill>
              </a:rPr>
              <a:t> </a:t>
            </a:r>
            <a:r>
              <a:rPr lang="en-US" sz="2800"/>
              <a:t>(based on </a:t>
            </a:r>
            <a:r>
              <a:rPr lang="en-US" sz="2800" i="1"/>
              <a:t>resemblance</a:t>
            </a:r>
            <a:r>
              <a:rPr lang="en-US" sz="2800"/>
              <a:t>, </a:t>
            </a:r>
            <a:r>
              <a:rPr lang="en-US" sz="2800" i="1"/>
              <a:t>contiguity</a:t>
            </a:r>
            <a:r>
              <a:rPr lang="en-US" sz="2800"/>
              <a:t>, or </a:t>
            </a:r>
            <a:r>
              <a:rPr lang="en-US" sz="2800" i="1"/>
              <a:t>cause and effect</a:t>
            </a:r>
            <a:r>
              <a:rPr lang="en-US" sz="2800"/>
              <a:t>) and </a:t>
            </a:r>
            <a:r>
              <a:rPr lang="en-US" sz="2800" i="1">
                <a:solidFill>
                  <a:srgbClr val="FF7C80"/>
                </a:solidFill>
              </a:rPr>
              <a:t>custom</a:t>
            </a:r>
            <a:r>
              <a:rPr lang="en-US" sz="2800"/>
              <a:t>.</a:t>
            </a:r>
          </a:p>
          <a:p>
            <a:pPr>
              <a:spcBef>
                <a:spcPts val="1200"/>
              </a:spcBef>
            </a:pPr>
            <a:r>
              <a:rPr lang="en-US" sz="2800"/>
              <a:t>These are fundamentally different, because the latter involves </a:t>
            </a:r>
            <a:r>
              <a:rPr lang="en-US" sz="2800" i="1"/>
              <a:t>inference to something unobserved</a:t>
            </a:r>
            <a:r>
              <a:rPr lang="en-US" sz="2800"/>
              <a:t>, whereas the former typically involves </a:t>
            </a:r>
            <a:r>
              <a:rPr lang="en-US" sz="2800" i="1"/>
              <a:t>flow of a train of thought to something previously observed</a:t>
            </a:r>
            <a:r>
              <a:rPr lang="en-US" sz="2800"/>
              <a:t>.</a:t>
            </a:r>
          </a:p>
          <a:p>
            <a:pPr>
              <a:spcBef>
                <a:spcPts val="1200"/>
              </a:spcBef>
            </a:pPr>
            <a:r>
              <a:rPr lang="en-US" sz="2800"/>
              <a:t>So in the </a:t>
            </a:r>
            <a:r>
              <a:rPr lang="en-US" sz="2800" i="1"/>
              <a:t>Treatise</a:t>
            </a:r>
            <a:r>
              <a:rPr lang="en-US" sz="2800"/>
              <a:t>, Hume is faced with the problem of explaining why </a:t>
            </a:r>
            <a:r>
              <a:rPr lang="en-US" sz="2800" i="1"/>
              <a:t>association by causation</a:t>
            </a:r>
            <a:r>
              <a:rPr lang="en-US" sz="2800"/>
              <a:t> produces belief, whereas </a:t>
            </a:r>
            <a:r>
              <a:rPr lang="en-US" sz="2800" i="1"/>
              <a:t>association by resemblance or contiguity</a:t>
            </a:r>
            <a:r>
              <a:rPr lang="en-US" sz="2800"/>
              <a:t> does not …</a:t>
            </a:r>
            <a:endParaRPr lang="en-GB" sz="2800"/>
          </a:p>
        </p:txBody>
      </p:sp>
      <p:sp>
        <p:nvSpPr>
          <p:cNvPr id="4" name="Slide Number Placeholder 3">
            <a:extLst>
              <a:ext uri="{FF2B5EF4-FFF2-40B4-BE49-F238E27FC236}">
                <a16:creationId xmlns:a16="http://schemas.microsoft.com/office/drawing/2014/main" id="{B70AC777-D9A2-46B7-B045-CF797765704E}"/>
              </a:ext>
            </a:extLst>
          </p:cNvPr>
          <p:cNvSpPr>
            <a:spLocks noGrp="1"/>
          </p:cNvSpPr>
          <p:nvPr>
            <p:ph type="sldNum" sz="quarter" idx="10"/>
          </p:nvPr>
        </p:nvSpPr>
        <p:spPr/>
        <p:txBody>
          <a:bodyPr/>
          <a:lstStyle/>
          <a:p>
            <a:fld id="{FFD1EE05-59BE-439B-B8B7-F61DC751609B}" type="slidenum">
              <a:rPr lang="en-US" smtClean="0"/>
              <a:pPr/>
              <a:t>141</a:t>
            </a:fld>
            <a:endParaRPr lang="en-US"/>
          </a:p>
        </p:txBody>
      </p:sp>
    </p:spTree>
    <p:extLst>
      <p:ext uri="{BB962C8B-B14F-4D97-AF65-F5344CB8AC3E}">
        <p14:creationId xmlns:p14="http://schemas.microsoft.com/office/powerpoint/2010/main" val="59990616"/>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1278980"/>
          </a:xfrm>
        </p:spPr>
        <p:txBody>
          <a:bodyPr/>
          <a:lstStyle/>
          <a:p>
            <a:r>
              <a:rPr lang="en-GB" sz="4000" i="1" dirty="0"/>
              <a:t>Treatise</a:t>
            </a:r>
            <a:r>
              <a:rPr lang="en-GB" sz="4000" dirty="0"/>
              <a:t> 1.3.9: “Of the effects of other relations and other habits”</a:t>
            </a:r>
            <a:endParaRPr lang="en-GB" sz="4000" i="1" dirty="0"/>
          </a:p>
        </p:txBody>
      </p:sp>
      <p:sp>
        <p:nvSpPr>
          <p:cNvPr id="3" name="Content Placeholder 2"/>
          <p:cNvSpPr>
            <a:spLocks noGrp="1"/>
          </p:cNvSpPr>
          <p:nvPr>
            <p:ph idx="1"/>
          </p:nvPr>
        </p:nvSpPr>
        <p:spPr>
          <a:xfrm>
            <a:off x="503548" y="1736812"/>
            <a:ext cx="8388932" cy="4860540"/>
          </a:xfrm>
        </p:spPr>
        <p:txBody>
          <a:bodyPr/>
          <a:lstStyle/>
          <a:p>
            <a:r>
              <a:rPr lang="en-GB" sz="2700" dirty="0"/>
              <a:t>§2: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  Why does only </a:t>
            </a:r>
            <a:r>
              <a:rPr lang="en-GB" sz="2700" i="1" dirty="0"/>
              <a:t>causation</a:t>
            </a:r>
            <a:r>
              <a:rPr lang="en-GB" sz="2700" dirty="0"/>
              <a:t> generate </a:t>
            </a:r>
            <a:r>
              <a:rPr lang="en-GB" sz="2700" i="1" dirty="0"/>
              <a:t>belief?</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142</a:t>
            </a:fld>
            <a:endParaRPr lang="en-US"/>
          </a:p>
        </p:txBody>
      </p:sp>
    </p:spTree>
    <p:extLst>
      <p:ext uri="{BB962C8B-B14F-4D97-AF65-F5344CB8AC3E}">
        <p14:creationId xmlns:p14="http://schemas.microsoft.com/office/powerpoint/2010/main" val="2183855060"/>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i="1" dirty="0"/>
              <a:t>Resemblance</a:t>
            </a:r>
            <a:r>
              <a:rPr lang="en-GB" dirty="0"/>
              <a:t> and </a:t>
            </a:r>
            <a:r>
              <a:rPr lang="en-GB" i="1" dirty="0"/>
              <a:t>Contiguity</a:t>
            </a:r>
          </a:p>
        </p:txBody>
      </p:sp>
      <p:sp>
        <p:nvSpPr>
          <p:cNvPr id="3" name="Content Placeholder 2"/>
          <p:cNvSpPr>
            <a:spLocks noGrp="1"/>
          </p:cNvSpPr>
          <p:nvPr>
            <p:ph idx="1"/>
          </p:nvPr>
        </p:nvSpPr>
        <p:spPr>
          <a:xfrm>
            <a:off x="287524" y="1520788"/>
            <a:ext cx="8399276" cy="4610137"/>
          </a:xfrm>
        </p:spPr>
        <p:txBody>
          <a:bodyPr/>
          <a:lstStyle/>
          <a:p>
            <a:pPr>
              <a:buNone/>
            </a:pPr>
            <a:r>
              <a:rPr lang="en-GB" sz="2500" dirty="0"/>
              <a:t>	“There is no manner of necessity for the mind to feign any resembling and contiguous objects; and if it feigns such, there is as little necessity for it always to confine itself to the same, without any difference or variation.  And indeed such a fiction is founded on so little reason, that nothing but pure </a:t>
            </a:r>
            <a:r>
              <a:rPr lang="en-GB" sz="2500" i="1" dirty="0"/>
              <a:t>caprice</a:t>
            </a:r>
            <a:r>
              <a:rPr lang="en-GB" sz="2500" dirty="0"/>
              <a:t> can determine the mind to form it; and that principle being fluctuating and uncertain, ’tis impossible it can ever operate with any considerable degree of force and constancy.  The mind </a:t>
            </a:r>
            <a:r>
              <a:rPr lang="en-GB" sz="2500" dirty="0" err="1"/>
              <a:t>forsees</a:t>
            </a:r>
            <a:r>
              <a:rPr lang="en-GB" sz="2500" dirty="0"/>
              <a:t> and anticipates the change; and even from the very first instant feels the looseness of its actions, and the weak hold it has of its objects.”  (</a:t>
            </a:r>
            <a:r>
              <a:rPr lang="en-GB" sz="2500" i="1" dirty="0"/>
              <a:t>T</a:t>
            </a:r>
            <a:r>
              <a:rPr lang="en-GB" sz="2500" dirty="0"/>
              <a:t> 1.3.9.6)</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143</a:t>
            </a:fld>
            <a:endParaRPr lang="en-US"/>
          </a:p>
        </p:txBody>
      </p:sp>
    </p:spTree>
    <p:extLst>
      <p:ext uri="{BB962C8B-B14F-4D97-AF65-F5344CB8AC3E}">
        <p14:creationId xmlns:p14="http://schemas.microsoft.com/office/powerpoint/2010/main" val="2730669619"/>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484784"/>
            <a:ext cx="8460940" cy="5040560"/>
          </a:xfrm>
        </p:spPr>
        <p:txBody>
          <a:bodyPr/>
          <a:lstStyle/>
          <a:p>
            <a:pPr lvl="1">
              <a:buNone/>
            </a:pPr>
            <a:r>
              <a:rPr lang="en-GB" sz="2000" dirty="0"/>
              <a:t>	</a:t>
            </a:r>
            <a:r>
              <a:rPr lang="en-GB" sz="2400" dirty="0"/>
              <a:t>... 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a:t>
            </a:r>
            <a:r>
              <a:rPr lang="en-GB" sz="2400" dirty="0" err="1"/>
              <a:t>determin’d</a:t>
            </a:r>
            <a:r>
              <a:rPr lang="en-GB" sz="2400" dirty="0"/>
              <a:t> to pass from the impression to the idea, and from that particular impression to that particular idea, without any choice or hesitation.”</a:t>
            </a:r>
          </a:p>
          <a:p>
            <a:pPr>
              <a:spcBef>
                <a:spcPts val="1200"/>
              </a:spcBef>
            </a:pPr>
            <a:r>
              <a:rPr lang="en-GB" sz="2600" dirty="0"/>
              <a:t>Causal inference </a:t>
            </a:r>
            <a:r>
              <a:rPr lang="en-GB" sz="2600" i="1" dirty="0"/>
              <a:t>focuses</a:t>
            </a:r>
            <a:r>
              <a:rPr lang="en-GB" sz="2600" dirty="0"/>
              <a:t> our thought towards one particular idea, thus avoiding dissipation of the force and vivacity transfer, and resulting in </a:t>
            </a:r>
            <a:r>
              <a:rPr lang="en-GB" sz="2600" i="1" dirty="0"/>
              <a:t>belief</a:t>
            </a:r>
            <a:r>
              <a:rPr lang="en-GB" sz="26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144</a:t>
            </a:fld>
            <a:endParaRPr lang="en-US"/>
          </a:p>
        </p:txBody>
      </p:sp>
      <p:sp>
        <p:nvSpPr>
          <p:cNvPr id="6" name="Title 1"/>
          <p:cNvSpPr>
            <a:spLocks noGrp="1"/>
          </p:cNvSpPr>
          <p:nvPr>
            <p:ph type="title"/>
          </p:nvPr>
        </p:nvSpPr>
        <p:spPr>
          <a:xfrm>
            <a:off x="251520" y="277813"/>
            <a:ext cx="8640960" cy="954943"/>
          </a:xfrm>
        </p:spPr>
        <p:txBody>
          <a:bodyPr/>
          <a:lstStyle/>
          <a:p>
            <a:r>
              <a:rPr lang="en-GB" sz="4200" dirty="0"/>
              <a:t>“The relation of cause and effect ...</a:t>
            </a:r>
          </a:p>
        </p:txBody>
      </p:sp>
    </p:spTree>
    <p:extLst>
      <p:ext uri="{BB962C8B-B14F-4D97-AF65-F5344CB8AC3E}">
        <p14:creationId xmlns:p14="http://schemas.microsoft.com/office/powerpoint/2010/main" val="3318444313"/>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leading to confusion and fallacy.  Further examples of such fallacy concern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145</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EB9C-CC48-4D1A-8101-200BAA5676CC}"/>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a:t>
            </a:r>
            <a:r>
              <a:rPr lang="en-US" i="1"/>
              <a:t>Enquiry</a:t>
            </a:r>
            <a:endParaRPr lang="en-GB"/>
          </a:p>
        </p:txBody>
      </p:sp>
      <p:sp>
        <p:nvSpPr>
          <p:cNvPr id="3" name="Content Placeholder 2">
            <a:extLst>
              <a:ext uri="{FF2B5EF4-FFF2-40B4-BE49-F238E27FC236}">
                <a16:creationId xmlns:a16="http://schemas.microsoft.com/office/drawing/2014/main" id="{F353B8C7-084A-4345-A4F7-23059F1F3697}"/>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504C6AD3-1FC6-4C45-9FC6-D1FC0F5B20C0}"/>
              </a:ext>
            </a:extLst>
          </p:cNvPr>
          <p:cNvSpPr>
            <a:spLocks noGrp="1"/>
          </p:cNvSpPr>
          <p:nvPr>
            <p:ph type="sldNum" sz="quarter" idx="10"/>
          </p:nvPr>
        </p:nvSpPr>
        <p:spPr/>
        <p:txBody>
          <a:bodyPr/>
          <a:lstStyle/>
          <a:p>
            <a:fld id="{FFD1EE05-59BE-439B-B8B7-F61DC751609B}" type="slidenum">
              <a:rPr lang="en-US" smtClean="0"/>
              <a:pPr/>
              <a:t>146</a:t>
            </a:fld>
            <a:endParaRPr lang="en-US"/>
          </a:p>
        </p:txBody>
      </p:sp>
    </p:spTree>
    <p:extLst>
      <p:ext uri="{BB962C8B-B14F-4D97-AF65-F5344CB8AC3E}">
        <p14:creationId xmlns:p14="http://schemas.microsoft.com/office/powerpoint/2010/main" val="3534872090"/>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0B856-65A5-4753-8F68-21842DFC2927}"/>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84290125-7988-4834-B038-4A9455A82EF0}"/>
              </a:ext>
            </a:extLst>
          </p:cNvPr>
          <p:cNvSpPr>
            <a:spLocks noGrp="1"/>
          </p:cNvSpPr>
          <p:nvPr>
            <p:ph type="sldNum" sz="quarter" idx="10"/>
          </p:nvPr>
        </p:nvSpPr>
        <p:spPr/>
        <p:txBody>
          <a:bodyPr/>
          <a:lstStyle/>
          <a:p>
            <a:fld id="{FFD1EE05-59BE-439B-B8B7-F61DC751609B}" type="slidenum">
              <a:rPr lang="en-US" smtClean="0"/>
              <a:pPr/>
              <a:t>147</a:t>
            </a:fld>
            <a:endParaRPr lang="en-US"/>
          </a:p>
        </p:txBody>
      </p:sp>
    </p:spTree>
    <p:extLst>
      <p:ext uri="{BB962C8B-B14F-4D97-AF65-F5344CB8AC3E}">
        <p14:creationId xmlns:p14="http://schemas.microsoft.com/office/powerpoint/2010/main" val="3210992452"/>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440668"/>
            <a:ext cx="8532948" cy="6228692"/>
          </a:xfrm>
        </p:spPr>
        <p:txBody>
          <a:bodyPr/>
          <a:lstStyle/>
          <a:p>
            <a:pPr marL="400050" lvl="1" indent="0">
              <a:buNone/>
            </a:pPr>
            <a:r>
              <a:rPr lang="en-US" sz="24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400" i="1"/>
              <a:t>E</a:t>
            </a:r>
            <a:r>
              <a:rPr lang="en-US" sz="2400"/>
              <a:t> 5.20)</a:t>
            </a:r>
          </a:p>
          <a:p>
            <a:r>
              <a:rPr lang="en-GB" sz="2800"/>
              <a:t>Thus he argues that </a:t>
            </a:r>
            <a:r>
              <a:rPr lang="en-GB" sz="2800" i="1"/>
              <a:t>custom</a:t>
            </a:r>
            <a:r>
              <a:rPr lang="en-GB" sz="2800"/>
              <a:t> is an associational principle, “analogous” to </a:t>
            </a:r>
            <a:r>
              <a:rPr lang="en-GB" sz="2800" i="1"/>
              <a:t>association of ideas</a:t>
            </a:r>
            <a:br>
              <a:rPr lang="en-GB" sz="2800" i="1"/>
            </a:br>
            <a:r>
              <a:rPr lang="en-GB" sz="2800"/>
              <a:t>(</a:t>
            </a:r>
            <a:r>
              <a:rPr lang="en-GB" sz="2800" i="1"/>
              <a:t>E</a:t>
            </a:r>
            <a:r>
              <a:rPr lang="en-GB" sz="2800"/>
              <a:t> 5.13), but his carefully chosen examples make clear that he is distinguishing between the two, rather than conflating them.</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148</a:t>
            </a:fld>
            <a:endParaRPr lang="en-US"/>
          </a:p>
        </p:txBody>
      </p:sp>
    </p:spTree>
    <p:extLst>
      <p:ext uri="{BB962C8B-B14F-4D97-AF65-F5344CB8AC3E}">
        <p14:creationId xmlns:p14="http://schemas.microsoft.com/office/powerpoint/2010/main" val="2841045561"/>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77813"/>
            <a:ext cx="8229600" cy="954944"/>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57200" y="1628800"/>
            <a:ext cx="8229600" cy="4860540"/>
          </a:xfrm>
        </p:spPr>
        <p:txBody>
          <a:bodyPr/>
          <a:lstStyle/>
          <a:p>
            <a:r>
              <a:rPr lang="en-US" sz="2600"/>
              <a:t>What are natural relations for Hume?  Why do they matter to him?  (2008, 17)</a:t>
            </a:r>
          </a:p>
          <a:p>
            <a:pPr>
              <a:spcBef>
                <a:spcPts val="1200"/>
              </a:spcBef>
            </a:pPr>
            <a:r>
              <a:rPr lang="en-US" sz="2600"/>
              <a:t>Critically examine the role of the association of ideas in Hume’s philosophy.  (2018, 32)</a:t>
            </a:r>
          </a:p>
          <a:p>
            <a:pPr>
              <a:spcBef>
                <a:spcPts val="1200"/>
              </a:spcBef>
            </a:pPr>
            <a:r>
              <a:rPr lang="en-US" sz="2600"/>
              <a:t>‘Thro’ this whole book, there are great pretensions to new discoveries in philosophy; but if any thing can intitle the author to so glorious a name as that of an inventor, ’tis the use he makes of the principle of the association of ideas.’ (HUME, Abstract of the Treatise) Examine the role of the association of ideas in Hume’s philosophy.</a:t>
            </a:r>
          </a:p>
          <a:p>
            <a:endParaRPr lang="en-GB" sz="26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149</a:t>
            </a:fld>
            <a:endParaRPr lang="en-US"/>
          </a:p>
        </p:txBody>
      </p:sp>
    </p:spTree>
    <p:extLst>
      <p:ext uri="{BB962C8B-B14F-4D97-AF65-F5344CB8AC3E}">
        <p14:creationId xmlns:p14="http://schemas.microsoft.com/office/powerpoint/2010/main" val="916896"/>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564904"/>
            <a:ext cx="5904656" cy="1943993"/>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Faculty and Logical Frameworks, and His Argument Concerning Induction</a:t>
            </a:r>
          </a:p>
        </p:txBody>
      </p:sp>
    </p:spTree>
    <p:extLst>
      <p:ext uri="{BB962C8B-B14F-4D97-AF65-F5344CB8AC3E}">
        <p14:creationId xmlns:p14="http://schemas.microsoft.com/office/powerpoint/2010/main" val="810032102"/>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151</a:t>
            </a:fld>
            <a:endParaRPr lang="en-US"/>
          </a:p>
        </p:txBody>
      </p:sp>
    </p:spTree>
    <p:extLst>
      <p:ext uri="{BB962C8B-B14F-4D97-AF65-F5344CB8AC3E}">
        <p14:creationId xmlns:p14="http://schemas.microsoft.com/office/powerpoint/2010/main" val="2500950905"/>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399276" cy="6336704"/>
          </a:xfrm>
        </p:spPr>
        <p:txBody>
          <a:bodyPr/>
          <a:lstStyle/>
          <a:p>
            <a:r>
              <a:rPr lang="en-GB" sz="2800"/>
              <a:t>We also saw how the </a:t>
            </a:r>
            <a:r>
              <a:rPr lang="en-GB" sz="2800" i="1"/>
              <a:t>association of ideas</a:t>
            </a:r>
            <a:r>
              <a:rPr lang="en-GB" sz="2800"/>
              <a:t> plays a crucial role in Hume’s account of </a:t>
            </a:r>
            <a:r>
              <a:rPr lang="en-GB" sz="2800" i="1">
                <a:solidFill>
                  <a:srgbClr val="FF7C80"/>
                </a:solidFill>
              </a:rPr>
              <a:t>general ideas</a:t>
            </a:r>
            <a:br>
              <a:rPr lang="en-GB" sz="2800" i="1"/>
            </a:br>
            <a:r>
              <a:rPr lang="en-GB" sz="2800"/>
              <a:t>(</a:t>
            </a:r>
            <a:r>
              <a:rPr lang="en-GB" sz="2800" i="1"/>
              <a:t>T</a:t>
            </a:r>
            <a:r>
              <a:rPr lang="en-GB" sz="2800"/>
              <a:t> 1.1.7), of </a:t>
            </a:r>
            <a:r>
              <a:rPr lang="en-GB" sz="2800" i="1">
                <a:solidFill>
                  <a:srgbClr val="FF7C80"/>
                </a:solidFill>
              </a:rPr>
              <a:t>sympathy</a:t>
            </a:r>
            <a:r>
              <a:rPr lang="en-GB" sz="2800"/>
              <a:t> (</a:t>
            </a:r>
            <a:r>
              <a:rPr lang="en-GB" sz="2800" i="1"/>
              <a:t>T </a:t>
            </a:r>
            <a:r>
              <a:rPr lang="en-GB" sz="2800"/>
              <a:t>2.1.11, 2.2.7.2), and in the explanation of a number of key beliefs:</a:t>
            </a:r>
          </a:p>
          <a:p>
            <a:pPr lvl="1"/>
            <a:r>
              <a:rPr lang="en-GB" sz="2500"/>
              <a:t>In external bodies (</a:t>
            </a:r>
            <a:r>
              <a:rPr lang="en-GB" sz="2500" i="1"/>
              <a:t>T</a:t>
            </a:r>
            <a:r>
              <a:rPr lang="en-GB" sz="2500"/>
              <a:t> 1.4.2);</a:t>
            </a:r>
          </a:p>
          <a:p>
            <a:pPr lvl="1"/>
            <a:r>
              <a:rPr lang="en-GB" sz="2500"/>
              <a:t>In simple “substances” (</a:t>
            </a:r>
            <a:r>
              <a:rPr lang="en-GB" sz="2500" i="1"/>
              <a:t>T</a:t>
            </a:r>
            <a:r>
              <a:rPr lang="en-GB" sz="2500"/>
              <a:t> 1.4.3);</a:t>
            </a:r>
          </a:p>
          <a:p>
            <a:pPr lvl="1"/>
            <a:r>
              <a:rPr lang="en-GB" sz="2500"/>
              <a:t>In objects that persist through time, and in particular, personal identity over time (</a:t>
            </a:r>
            <a:r>
              <a:rPr lang="en-GB" sz="2500" i="1"/>
              <a:t>T</a:t>
            </a:r>
            <a:r>
              <a:rPr lang="en-GB" sz="2500"/>
              <a:t> 1.4.6).</a:t>
            </a:r>
          </a:p>
          <a:p>
            <a:pPr>
              <a:spcBef>
                <a:spcPts val="1800"/>
              </a:spcBef>
            </a:pPr>
            <a:r>
              <a:rPr lang="en-GB" sz="3000"/>
              <a:t>Hume sees these beliefs as involving not bona fide </a:t>
            </a:r>
            <a:r>
              <a:rPr lang="en-GB" sz="3000" i="1"/>
              <a:t>ideas</a:t>
            </a:r>
            <a:r>
              <a:rPr lang="en-GB" sz="3000"/>
              <a:t> (copied from </a:t>
            </a:r>
            <a:r>
              <a:rPr lang="en-GB" sz="3000" i="1"/>
              <a:t>impressions</a:t>
            </a:r>
            <a:r>
              <a:rPr lang="en-GB" sz="3000"/>
              <a:t>), but rather, </a:t>
            </a:r>
            <a:r>
              <a:rPr lang="en-GB" sz="3000" i="1"/>
              <a:t>confusions of ideas</a:t>
            </a:r>
            <a:r>
              <a:rPr lang="en-GB" sz="3000"/>
              <a:t> or </a:t>
            </a:r>
            <a:r>
              <a:rPr lang="en-GB" sz="3000" i="1">
                <a:solidFill>
                  <a:srgbClr val="FF7C80"/>
                </a:solidFill>
              </a:rPr>
              <a:t>fictions</a:t>
            </a:r>
            <a:r>
              <a:rPr lang="en-GB" sz="3000"/>
              <a:t>.</a:t>
            </a:r>
          </a:p>
          <a:p>
            <a:pPr lvl="1"/>
            <a:r>
              <a:rPr lang="en-GB" sz="2600"/>
              <a:t>In a sense, therefore, they are “quasi-beliefs” rather than genuine beliefs (i.e. enlivened ideas).</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152</a:t>
            </a:fld>
            <a:endParaRPr lang="en-US"/>
          </a:p>
        </p:txBody>
      </p:sp>
    </p:spTree>
    <p:extLst>
      <p:ext uri="{BB962C8B-B14F-4D97-AF65-F5344CB8AC3E}">
        <p14:creationId xmlns:p14="http://schemas.microsoft.com/office/powerpoint/2010/main" val="1401930296"/>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4</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30253729"/>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154</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2697908581"/>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155</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1768475445"/>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156</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2523993833"/>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157</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3000" dirty="0"/>
              <a:t>These p</a:t>
            </a:r>
            <a:r>
              <a:rPr lang="en-GB" sz="2800" dirty="0"/>
              <a:t>resent to the mind </a:t>
            </a:r>
            <a:r>
              <a:rPr lang="en-GB" sz="2800" i="1" dirty="0">
                <a:solidFill>
                  <a:srgbClr val="FF9999"/>
                </a:solidFill>
              </a:rPr>
              <a:t>impressions of sensation </a:t>
            </a:r>
            <a:r>
              <a:rPr lang="en-GB" sz="2800" dirty="0"/>
              <a:t>(e.g. of sight, touch, sound, smell, and gustatory taste), thus creating within the mind </a:t>
            </a:r>
            <a:r>
              <a:rPr lang="en-GB" sz="2800" i="1" dirty="0">
                <a:solidFill>
                  <a:srgbClr val="FF9999"/>
                </a:solidFill>
              </a:rPr>
              <a:t>ideas</a:t>
            </a:r>
            <a:r>
              <a:rPr lang="en-GB" sz="2800" dirty="0"/>
              <a:t> that are copies of those impressions.</a:t>
            </a:r>
          </a:p>
          <a:p>
            <a:pPr>
              <a:spcBef>
                <a:spcPts val="1800"/>
              </a:spcBef>
            </a:pPr>
            <a:r>
              <a:rPr lang="en-GB" sz="3000" i="1" dirty="0"/>
              <a:t>Reflection (or internal sense)</a:t>
            </a:r>
            <a:br>
              <a:rPr lang="en-GB" sz="3000" dirty="0"/>
            </a:br>
            <a:r>
              <a:rPr lang="en-GB" sz="2800" dirty="0"/>
              <a:t>Presents to the mind </a:t>
            </a:r>
            <a:r>
              <a:rPr lang="en-GB" sz="2800" i="1" dirty="0">
                <a:solidFill>
                  <a:srgbClr val="FF9999"/>
                </a:solidFill>
              </a:rPr>
              <a:t>impressions of reflection</a:t>
            </a:r>
            <a:r>
              <a:rPr lang="en-GB" sz="2800" dirty="0">
                <a:solidFill>
                  <a:srgbClr val="FF9999"/>
                </a:solidFill>
              </a:rPr>
              <a:t> </a:t>
            </a:r>
            <a:r>
              <a:rPr lang="en-GB" sz="2800" dirty="0"/>
              <a:t>(“secondary” impressions – see </a:t>
            </a:r>
            <a:r>
              <a:rPr lang="en-GB" sz="2800" i="1" dirty="0"/>
              <a:t>T</a:t>
            </a:r>
            <a:r>
              <a:rPr lang="en-GB" sz="2800" dirty="0"/>
              <a:t> 2.1.1.1 – that arise from the interplay of ideas in our mind, such as passions and emotions), thus again creating </a:t>
            </a:r>
            <a:r>
              <a:rPr lang="en-GB" sz="2800" i="1" dirty="0">
                <a:solidFill>
                  <a:srgbClr val="FF9999"/>
                </a:solidFill>
              </a:rPr>
              <a:t>ideas</a:t>
            </a:r>
            <a:r>
              <a:rPr lang="en-GB" sz="2800" dirty="0"/>
              <a:t> that are copies of those impressions.</a:t>
            </a:r>
          </a:p>
        </p:txBody>
      </p:sp>
    </p:spTree>
    <p:extLst>
      <p:ext uri="{BB962C8B-B14F-4D97-AF65-F5344CB8AC3E}">
        <p14:creationId xmlns:p14="http://schemas.microsoft.com/office/powerpoint/2010/main" val="624323829"/>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158</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700" dirty="0"/>
              <a:t>Traditionally the faculty of </a:t>
            </a:r>
            <a:r>
              <a:rPr lang="en-GB" sz="2700" i="1" dirty="0">
                <a:solidFill>
                  <a:srgbClr val="FF9999"/>
                </a:solidFill>
              </a:rPr>
              <a:t>having </a:t>
            </a:r>
            <a:r>
              <a:rPr lang="en-GB" sz="2700" i="1">
                <a:solidFill>
                  <a:srgbClr val="FF9999"/>
                </a:solidFill>
              </a:rPr>
              <a:t>images </a:t>
            </a:r>
            <a:r>
              <a:rPr lang="en-GB" sz="2700"/>
              <a:t>(but not confined to the </a:t>
            </a:r>
            <a:r>
              <a:rPr lang="en-GB" sz="2700" i="1"/>
              <a:t>visual</a:t>
            </a:r>
            <a:r>
              <a:rPr lang="en-GB" sz="2700"/>
              <a:t>).  Hume </a:t>
            </a:r>
            <a:r>
              <a:rPr lang="en-GB" sz="2700" dirty="0"/>
              <a:t>takes </a:t>
            </a:r>
            <a:r>
              <a:rPr lang="en-GB" sz="2700" i="1"/>
              <a:t>all</a:t>
            </a:r>
            <a:r>
              <a:rPr lang="en-GB" sz="2700"/>
              <a:t> of our </a:t>
            </a:r>
            <a:r>
              <a:rPr lang="en-GB" sz="2700" dirty="0"/>
              <a:t>ideas to be </a:t>
            </a:r>
            <a:r>
              <a:rPr lang="en-GB" sz="2700" i="1"/>
              <a:t>imagistic</a:t>
            </a:r>
            <a:r>
              <a:rPr lang="en-GB" sz="2700"/>
              <a:t> (as they are copied from sense or feeling), so this </a:t>
            </a:r>
            <a:r>
              <a:rPr lang="en-GB" sz="2700" dirty="0"/>
              <a:t>is therefore </a:t>
            </a:r>
            <a:r>
              <a:rPr lang="en-GB" sz="2700" i="1" dirty="0">
                <a:solidFill>
                  <a:srgbClr val="FF9999"/>
                </a:solidFill>
              </a:rPr>
              <a:t>our primary thinking faculty</a:t>
            </a:r>
            <a:r>
              <a:rPr lang="en-GB" sz="2700"/>
              <a:t>.  The imagination can replay </a:t>
            </a:r>
            <a:r>
              <a:rPr lang="en-GB" sz="2700" dirty="0"/>
              <a:t>ideas in </a:t>
            </a:r>
            <a:r>
              <a:rPr lang="en-GB" sz="2700"/>
              <a:t>our thinking (often guided by </a:t>
            </a:r>
            <a:r>
              <a:rPr lang="en-GB" sz="2700" i="1">
                <a:solidFill>
                  <a:srgbClr val="FF7C80"/>
                </a:solidFill>
              </a:rPr>
              <a:t>associative relations</a:t>
            </a:r>
            <a:r>
              <a:rPr lang="en-GB" sz="2700"/>
              <a:t>), but can also </a:t>
            </a:r>
            <a:r>
              <a:rPr lang="en-GB" sz="2700" i="1">
                <a:solidFill>
                  <a:srgbClr val="FF9999"/>
                </a:solidFill>
              </a:rPr>
              <a:t>transpose</a:t>
            </a:r>
            <a:r>
              <a:rPr lang="en-GB" sz="2700" i="1" dirty="0">
                <a:solidFill>
                  <a:srgbClr val="FF9999"/>
                </a:solidFill>
              </a:rPr>
              <a:t>, combine and </a:t>
            </a:r>
            <a:r>
              <a:rPr lang="en-GB" sz="2700" i="1">
                <a:solidFill>
                  <a:srgbClr val="FF9999"/>
                </a:solidFill>
              </a:rPr>
              <a:t>mix</a:t>
            </a:r>
            <a:r>
              <a:rPr lang="en-GB" sz="2700">
                <a:solidFill>
                  <a:srgbClr val="FF9999"/>
                </a:solidFill>
              </a:rPr>
              <a:t> </a:t>
            </a:r>
            <a:r>
              <a:rPr lang="en-GB" sz="2700"/>
              <a:t>them.</a:t>
            </a:r>
            <a:endParaRPr lang="en-GB" sz="2700" dirty="0"/>
          </a:p>
          <a:p>
            <a:pPr>
              <a:spcBef>
                <a:spcPts val="1800"/>
              </a:spcBef>
            </a:pPr>
            <a:r>
              <a:rPr lang="en-GB" i="1" dirty="0"/>
              <a:t>Memory</a:t>
            </a:r>
            <a:r>
              <a:rPr lang="en-GB" dirty="0"/>
              <a:t>	</a:t>
            </a:r>
            <a:br>
              <a:rPr lang="en-GB" dirty="0"/>
            </a:br>
            <a:r>
              <a:rPr lang="en-GB" sz="2700" i="1" dirty="0">
                <a:solidFill>
                  <a:srgbClr val="FF9999"/>
                </a:solidFill>
              </a:rPr>
              <a:t>Replays ideas </a:t>
            </a:r>
            <a:r>
              <a:rPr lang="en-GB" sz="2700" dirty="0"/>
              <a:t>in their original order (lacking the freedom of the imagination), and </a:t>
            </a:r>
            <a:r>
              <a:rPr lang="en-GB" sz="2700" i="1" dirty="0">
                <a:solidFill>
                  <a:srgbClr val="FF9999"/>
                </a:solidFill>
              </a:rPr>
              <a:t>with great vivacity</a:t>
            </a:r>
            <a:r>
              <a:rPr lang="en-GB" sz="2700" dirty="0"/>
              <a:t>, almost like that of an impression.  Thus Hume often refers to “impressions of the memory” (</a:t>
            </a:r>
            <a:r>
              <a:rPr lang="en-GB" sz="2700"/>
              <a:t>as at </a:t>
            </a:r>
            <a:br>
              <a:rPr lang="en-GB" sz="2700"/>
            </a:br>
            <a:r>
              <a:rPr lang="en-GB" sz="2700" i="1"/>
              <a:t>T</a:t>
            </a:r>
            <a:r>
              <a:rPr lang="en-GB" sz="2700"/>
              <a:t> </a:t>
            </a:r>
            <a:r>
              <a:rPr lang="en-GB" sz="2700" dirty="0"/>
              <a:t>1.3.9.7, and note the title of </a:t>
            </a:r>
            <a:r>
              <a:rPr lang="en-GB" sz="2700" i="1" dirty="0"/>
              <a:t>T</a:t>
            </a:r>
            <a:r>
              <a:rPr lang="en-GB" sz="2700" dirty="0"/>
              <a:t> 1.3.5).</a:t>
            </a:r>
          </a:p>
        </p:txBody>
      </p:sp>
    </p:spTree>
    <p:extLst>
      <p:ext uri="{BB962C8B-B14F-4D97-AF65-F5344CB8AC3E}">
        <p14:creationId xmlns:p14="http://schemas.microsoft.com/office/powerpoint/2010/main" val="2478594945"/>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159</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2889187524"/>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160</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of reason is complicated by his treating all of our reasoning as taking place – through imagistic ideas – within “the imagination”.</a:t>
            </a:r>
          </a:p>
        </p:txBody>
      </p:sp>
    </p:spTree>
    <p:extLst>
      <p:ext uri="{BB962C8B-B14F-4D97-AF65-F5344CB8AC3E}">
        <p14:creationId xmlns:p14="http://schemas.microsoft.com/office/powerpoint/2010/main" val="896745940"/>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15C5815-AC2C-4406-BEB5-381C9FFD8926}" type="slidenum">
              <a:rPr lang="en-US"/>
              <a:pPr/>
              <a:t>161</a:t>
            </a:fld>
            <a:endParaRPr lang="en-US"/>
          </a:p>
        </p:txBody>
      </p:sp>
      <p:sp>
        <p:nvSpPr>
          <p:cNvPr id="881666" name="Rectangle 2"/>
          <p:cNvSpPr>
            <a:spLocks noGrp="1" noChangeArrowheads="1"/>
          </p:cNvSpPr>
          <p:nvPr>
            <p:ph type="title"/>
          </p:nvPr>
        </p:nvSpPr>
        <p:spPr>
          <a:xfrm>
            <a:off x="457200" y="277813"/>
            <a:ext cx="8229600" cy="1026951"/>
          </a:xfrm>
        </p:spPr>
        <p:txBody>
          <a:bodyPr/>
          <a:lstStyle/>
          <a:p>
            <a:r>
              <a:rPr lang="en-GB" dirty="0"/>
              <a:t>Hutcheson on the Faculties</a:t>
            </a:r>
          </a:p>
        </p:txBody>
      </p:sp>
      <p:sp>
        <p:nvSpPr>
          <p:cNvPr id="881667" name="Rectangle 3"/>
          <p:cNvSpPr>
            <a:spLocks noGrp="1" noChangeArrowheads="1"/>
          </p:cNvSpPr>
          <p:nvPr>
            <p:ph type="body" idx="1"/>
          </p:nvPr>
        </p:nvSpPr>
        <p:spPr>
          <a:xfrm>
            <a:off x="395536" y="1520788"/>
            <a:ext cx="8435975" cy="5257800"/>
          </a:xfrm>
        </p:spPr>
        <p:txBody>
          <a:bodyPr/>
          <a:lstStyle/>
          <a:p>
            <a:pPr>
              <a:buFont typeface="Wingdings" charset="2"/>
              <a:buNone/>
            </a:pPr>
            <a:r>
              <a:rPr lang="en-GB" sz="2600" dirty="0"/>
              <a:t>	“Writers on these Subjects should remember the common Divisions of the Faculties of the Soul.  That there is 1. </a:t>
            </a:r>
            <a:r>
              <a:rPr lang="en-GB" sz="2600" i="1" u="sng" dirty="0">
                <a:solidFill>
                  <a:srgbClr val="FF9999"/>
                </a:solidFill>
              </a:rPr>
              <a:t>Reason</a:t>
            </a:r>
            <a:r>
              <a:rPr lang="en-GB" sz="2600" dirty="0"/>
              <a:t> presenting the natures and relations of things, </a:t>
            </a:r>
            <a:r>
              <a:rPr lang="en-GB" sz="2600" dirty="0" err="1"/>
              <a:t>antecedently</a:t>
            </a:r>
            <a:r>
              <a:rPr lang="en-GB" sz="2600" dirty="0"/>
              <a:t> to any Act of Will or </a:t>
            </a:r>
            <a:r>
              <a:rPr lang="en-GB" sz="2600" i="1" dirty="0"/>
              <a:t>Desire:</a:t>
            </a:r>
            <a:r>
              <a:rPr lang="en-GB" sz="2600" dirty="0"/>
              <a:t> 2. </a:t>
            </a:r>
            <a:r>
              <a:rPr lang="en-GB" sz="2600" u="sng" dirty="0">
                <a:solidFill>
                  <a:srgbClr val="FF9999"/>
                </a:solidFill>
              </a:rPr>
              <a:t>The </a:t>
            </a:r>
            <a:r>
              <a:rPr lang="en-GB" sz="2600" i="1" u="sng" dirty="0">
                <a:solidFill>
                  <a:srgbClr val="FF9999"/>
                </a:solidFill>
              </a:rPr>
              <a:t>Will</a:t>
            </a:r>
            <a:r>
              <a:rPr lang="en-GB" sz="2600" dirty="0"/>
              <a:t>, or </a:t>
            </a:r>
            <a:r>
              <a:rPr lang="en-GB" sz="2600" i="1" dirty="0" err="1"/>
              <a:t>Appetitus</a:t>
            </a:r>
            <a:r>
              <a:rPr lang="en-GB" sz="2600" i="1" dirty="0"/>
              <a:t> </a:t>
            </a:r>
            <a:r>
              <a:rPr lang="en-GB" sz="2600" i="1" dirty="0" err="1"/>
              <a:t>Rationalis</a:t>
            </a:r>
            <a:r>
              <a:rPr lang="en-GB" sz="2600" dirty="0"/>
              <a:t>, or the disposition of Soul to pursue what is presented as good, and to shun Evil.  …  Below these [the </a:t>
            </a:r>
            <a:r>
              <a:rPr lang="en-GB" sz="2600" dirty="0" err="1"/>
              <a:t>Antients</a:t>
            </a:r>
            <a:r>
              <a:rPr lang="en-GB" sz="2600" dirty="0"/>
              <a:t>] place two other powers dependent on the Body, the </a:t>
            </a:r>
            <a:r>
              <a:rPr lang="en-GB" sz="2600" i="1" u="sng" dirty="0" err="1">
                <a:solidFill>
                  <a:srgbClr val="FF9999"/>
                </a:solidFill>
              </a:rPr>
              <a:t>Sensus</a:t>
            </a:r>
            <a:r>
              <a:rPr lang="en-GB" sz="2600" dirty="0"/>
              <a:t>, and the </a:t>
            </a:r>
            <a:r>
              <a:rPr lang="en-GB" sz="2600" i="1" dirty="0" err="1"/>
              <a:t>Appetitus</a:t>
            </a:r>
            <a:r>
              <a:rPr lang="en-GB" sz="2600" i="1" dirty="0"/>
              <a:t> </a:t>
            </a:r>
            <a:r>
              <a:rPr lang="en-GB" sz="2600" i="1" dirty="0" err="1"/>
              <a:t>Sensitivus</a:t>
            </a:r>
            <a:r>
              <a:rPr lang="en-GB" sz="2600" dirty="0"/>
              <a:t>, in which they place the particular </a:t>
            </a:r>
            <a:r>
              <a:rPr lang="en-GB" sz="2600" u="sng" dirty="0">
                <a:solidFill>
                  <a:srgbClr val="FF9999"/>
                </a:solidFill>
              </a:rPr>
              <a:t>Passions</a:t>
            </a:r>
            <a:r>
              <a:rPr lang="en-GB" sz="2600" dirty="0"/>
              <a:t>: the former answers to the </a:t>
            </a:r>
            <a:r>
              <a:rPr lang="en-GB" sz="2600" i="1" u="sng" dirty="0">
                <a:solidFill>
                  <a:srgbClr val="FF9999"/>
                </a:solidFill>
              </a:rPr>
              <a:t>Understanding</a:t>
            </a:r>
            <a:r>
              <a:rPr lang="en-GB" sz="2600" dirty="0"/>
              <a:t>, and the latter to </a:t>
            </a:r>
            <a:r>
              <a:rPr lang="en-GB" sz="2600" u="sng" dirty="0">
                <a:solidFill>
                  <a:srgbClr val="FF9999"/>
                </a:solidFill>
              </a:rPr>
              <a:t>the </a:t>
            </a:r>
            <a:r>
              <a:rPr lang="en-GB" sz="2600" i="1" u="sng" dirty="0">
                <a:solidFill>
                  <a:srgbClr val="FF9999"/>
                </a:solidFill>
              </a:rPr>
              <a:t>Will</a:t>
            </a:r>
            <a:r>
              <a:rPr lang="en-GB" sz="2600" dirty="0"/>
              <a:t>.”</a:t>
            </a:r>
            <a:endParaRPr lang="en-US" sz="2600" dirty="0"/>
          </a:p>
          <a:p>
            <a:pPr lvl="1" algn="r">
              <a:spcBef>
                <a:spcPts val="1200"/>
              </a:spcBef>
              <a:buFontTx/>
              <a:buNone/>
            </a:pPr>
            <a:r>
              <a:rPr lang="en-GB" sz="2400" i="1" dirty="0"/>
              <a:t>Illustrations upon the Moral Sense</a:t>
            </a:r>
            <a:r>
              <a:rPr lang="en-GB" sz="2400" dirty="0"/>
              <a:t> (1742), 219-20</a:t>
            </a:r>
          </a:p>
        </p:txBody>
      </p:sp>
    </p:spTree>
    <p:extLst>
      <p:ext uri="{BB962C8B-B14F-4D97-AF65-F5344CB8AC3E}">
        <p14:creationId xmlns:p14="http://schemas.microsoft.com/office/powerpoint/2010/main" val="3078597240"/>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162</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like Hutcheson, implicitly </a:t>
            </a:r>
            <a:r>
              <a:rPr lang="en-GB" sz="3000"/>
              <a:t>identifies reason </a:t>
            </a:r>
            <a:r>
              <a:rPr lang="en-GB" sz="3000" dirty="0"/>
              <a:t>with “the understanding” dozens 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3188768674"/>
      </p:ext>
    </p:extLst>
  </p:cSld>
  <p:clrMapOvr>
    <a:masterClrMapping/>
  </p:clrMapOvr>
  <p:transition spd="med">
    <p:cove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163</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118620465"/>
      </p:ext>
    </p:extLst>
  </p:cSld>
  <p:clrMapOvr>
    <a:masterClrMapping/>
  </p:clrMapOvr>
  <p:transition spd="med">
    <p:cove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C4EF-F5B6-48BB-83D1-8258DD908075}"/>
              </a:ext>
            </a:extLst>
          </p:cNvPr>
          <p:cNvSpPr>
            <a:spLocks noGrp="1"/>
          </p:cNvSpPr>
          <p:nvPr>
            <p:ph type="title"/>
          </p:nvPr>
        </p:nvSpPr>
        <p:spPr>
          <a:xfrm>
            <a:off x="457200" y="188640"/>
            <a:ext cx="8229600" cy="774923"/>
          </a:xfrm>
        </p:spPr>
        <p:txBody>
          <a:bodyPr/>
          <a:lstStyle/>
          <a:p>
            <a:r>
              <a:rPr lang="en-US"/>
              <a:t>Garrett on Humean “Reason”</a:t>
            </a:r>
            <a:endParaRPr lang="en-GB"/>
          </a:p>
        </p:txBody>
      </p:sp>
      <p:sp>
        <p:nvSpPr>
          <p:cNvPr id="3" name="Content Placeholder 2">
            <a:extLst>
              <a:ext uri="{FF2B5EF4-FFF2-40B4-BE49-F238E27FC236}">
                <a16:creationId xmlns:a16="http://schemas.microsoft.com/office/drawing/2014/main" id="{BA3A499A-A4E5-48BD-800E-19E051301C68}"/>
              </a:ext>
            </a:extLst>
          </p:cNvPr>
          <p:cNvSpPr>
            <a:spLocks noGrp="1"/>
          </p:cNvSpPr>
          <p:nvPr>
            <p:ph idx="1"/>
          </p:nvPr>
        </p:nvSpPr>
        <p:spPr>
          <a:xfrm>
            <a:off x="457200" y="1160748"/>
            <a:ext cx="8327268" cy="5472608"/>
          </a:xfrm>
        </p:spPr>
        <p:txBody>
          <a:bodyPr/>
          <a:lstStyle/>
          <a:p>
            <a:r>
              <a:rPr lang="en-US" sz="3000"/>
              <a:t>Don Garrett claims that Hume thinks of reason as “the inferential or argumentative faculty of the mind” (e.g. 1997, p. 85).</a:t>
            </a:r>
          </a:p>
          <a:p>
            <a:pPr>
              <a:spcBef>
                <a:spcPts val="1200"/>
              </a:spcBef>
            </a:pPr>
            <a:r>
              <a:rPr lang="en-US" sz="3000"/>
              <a:t>Although much debated, this does not make a huge difference to the significance of Hume’s positions, given that Garrett acknowledges:</a:t>
            </a:r>
          </a:p>
          <a:p>
            <a:pPr lvl="1">
              <a:spcBef>
                <a:spcPts val="1200"/>
              </a:spcBef>
            </a:pPr>
            <a:r>
              <a:rPr lang="en-US" sz="2600"/>
              <a:t>Hume often includes </a:t>
            </a:r>
            <a:r>
              <a:rPr lang="en-US" sz="2600" i="1">
                <a:solidFill>
                  <a:srgbClr val="FF7C80"/>
                </a:solidFill>
              </a:rPr>
              <a:t>intuition</a:t>
            </a:r>
            <a:r>
              <a:rPr lang="en-US" sz="2600"/>
              <a:t> (i.e. perception of the self-evident) within the sphere of reason.</a:t>
            </a:r>
          </a:p>
          <a:p>
            <a:pPr lvl="1">
              <a:spcBef>
                <a:spcPts val="1200"/>
              </a:spcBef>
            </a:pPr>
            <a:r>
              <a:rPr lang="en-US" sz="2600"/>
              <a:t>When considering whether or not reason can achieve something, Hume standardly considers only </a:t>
            </a:r>
            <a:r>
              <a:rPr lang="en-US" sz="2600" i="1">
                <a:solidFill>
                  <a:srgbClr val="FF7C80"/>
                </a:solidFill>
              </a:rPr>
              <a:t>good</a:t>
            </a:r>
            <a:r>
              <a:rPr lang="en-US" sz="2600"/>
              <a:t> inferences or arguments.</a:t>
            </a:r>
            <a:endParaRPr lang="en-GB" sz="2600"/>
          </a:p>
        </p:txBody>
      </p:sp>
      <p:sp>
        <p:nvSpPr>
          <p:cNvPr id="4" name="Slide Number Placeholder 3">
            <a:extLst>
              <a:ext uri="{FF2B5EF4-FFF2-40B4-BE49-F238E27FC236}">
                <a16:creationId xmlns:a16="http://schemas.microsoft.com/office/drawing/2014/main" id="{5EBEB93A-CEF3-4FCA-8490-2612A31BBFDF}"/>
              </a:ext>
            </a:extLst>
          </p:cNvPr>
          <p:cNvSpPr>
            <a:spLocks noGrp="1"/>
          </p:cNvSpPr>
          <p:nvPr>
            <p:ph type="sldNum" sz="quarter" idx="10"/>
          </p:nvPr>
        </p:nvSpPr>
        <p:spPr/>
        <p:txBody>
          <a:bodyPr/>
          <a:lstStyle/>
          <a:p>
            <a:fld id="{FFD1EE05-59BE-439B-B8B7-F61DC751609B}" type="slidenum">
              <a:rPr lang="en-US" smtClean="0"/>
              <a:pPr/>
              <a:t>164</a:t>
            </a:fld>
            <a:endParaRPr lang="en-US"/>
          </a:p>
        </p:txBody>
      </p:sp>
    </p:spTree>
    <p:extLst>
      <p:ext uri="{BB962C8B-B14F-4D97-AF65-F5344CB8AC3E}">
        <p14:creationId xmlns:p14="http://schemas.microsoft.com/office/powerpoint/2010/main" val="3333312804"/>
      </p:ext>
    </p:extLst>
  </p:cSld>
  <p:clrMapOvr>
    <a:masterClrMapping/>
  </p:clrMapOvr>
  <p:transition spd="med">
    <p:cove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“Kinds of Evidence”, and 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31932866"/>
      </p:ext>
    </p:extLst>
  </p:cSld>
  <p:clrMapOvr>
    <a:masterClrMapping/>
  </p:clrMapOvr>
  <p:transition spd="med">
    <p:cove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166</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3692764854"/>
      </p:ext>
    </p:extLst>
  </p:cSld>
  <p:clrMapOvr>
    <a:masterClrMapping/>
  </p:clrMapOvr>
  <p:transition spd="med">
    <p:cove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167</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dirty="0"/>
              <a:t>Hume’s </a:t>
            </a:r>
            <a:r>
              <a:rPr lang="en-GB" altLang="en-US" sz="2600" i="1" dirty="0"/>
              <a:t>Enquiry</a:t>
            </a:r>
            <a:r>
              <a:rPr lang="en-GB" altLang="en-US" sz="2600" dirty="0"/>
              <a:t> (4.18) also calls this “</a:t>
            </a:r>
            <a:r>
              <a:rPr lang="en-GB" altLang="en-US" sz="2600" i="1" dirty="0">
                <a:solidFill>
                  <a:srgbClr val="FF9999"/>
                </a:solidFill>
              </a:rPr>
              <a:t>reasoning concerning relations of ideas</a:t>
            </a:r>
            <a:r>
              <a:rPr lang="en-GB" altLang="en-US" sz="2600" dirty="0"/>
              <a:t>”</a:t>
            </a:r>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3956032300"/>
      </p:ext>
    </p:extLst>
  </p:cSld>
  <p:clrMapOvr>
    <a:masterClrMapping/>
  </p:clrMapOvr>
  <p:transition spd="med">
    <p:cove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168</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dirty="0"/>
              <a:t>Enquiry also </a:t>
            </a:r>
            <a:r>
              <a:rPr lang="en-GB" altLang="en-US" sz="2600" dirty="0"/>
              <a:t>calls this “</a:t>
            </a:r>
            <a:r>
              <a:rPr lang="en-GB" altLang="en-US" sz="2600" i="1" dirty="0">
                <a:solidFill>
                  <a:srgbClr val="FF9999"/>
                </a:solidFill>
              </a:rPr>
              <a:t>moral reasoning</a:t>
            </a:r>
            <a:r>
              <a:rPr lang="en-GB" altLang="en-US" sz="2600" dirty="0"/>
              <a:t>” and “</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dirty="0">
                <a:solidFill>
                  <a:srgbClr val="FF9999"/>
                </a:solidFill>
              </a:rPr>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u="sng"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499424328"/>
      </p:ext>
    </p:extLst>
  </p:cSld>
  <p:clrMapOvr>
    <a:masterClrMapping/>
  </p:clrMapOvr>
  <p:transition spd="med">
    <p:cove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169</a:t>
            </a:fld>
            <a:endParaRPr lang="en-US" altLang="en-US"/>
          </a:p>
        </p:txBody>
      </p:sp>
      <p:sp>
        <p:nvSpPr>
          <p:cNvPr id="509954" name="Rectangle 2"/>
          <p:cNvSpPr>
            <a:spLocks noGrp="1" noChangeArrowheads="1"/>
          </p:cNvSpPr>
          <p:nvPr>
            <p:ph type="title"/>
          </p:nvPr>
        </p:nvSpPr>
        <p:spPr>
          <a:xfrm>
            <a:off x="107950" y="277813"/>
            <a:ext cx="8856663" cy="1143000"/>
          </a:xfrm>
        </p:spPr>
        <p:txBody>
          <a:bodyPr/>
          <a:lstStyle/>
          <a:p>
            <a:pPr>
              <a:defRPr/>
            </a:pPr>
            <a:r>
              <a:rPr lang="en-GB" altLang="en-US" sz="3800"/>
              <a:t>Is this the Same as the Modern </a:t>
            </a:r>
            <a:r>
              <a:rPr lang="en-GB" altLang="en-US" sz="3800" i="1"/>
              <a:t>Deductive / Inductive Distinction?</a:t>
            </a:r>
            <a:endParaRPr lang="en-GB" altLang="en-US" sz="3800" i="1" dirty="0"/>
          </a:p>
        </p:txBody>
      </p:sp>
      <p:sp>
        <p:nvSpPr>
          <p:cNvPr id="509955" name="Rectangle 3"/>
          <p:cNvSpPr>
            <a:spLocks noGrp="1" noChangeArrowheads="1"/>
          </p:cNvSpPr>
          <p:nvPr>
            <p:ph type="body" idx="1"/>
          </p:nvPr>
        </p:nvSpPr>
        <p:spPr>
          <a:xfrm>
            <a:off x="539552" y="1700808"/>
            <a:ext cx="8136582" cy="4823817"/>
          </a:xfrm>
        </p:spPr>
        <p:txBody>
          <a:bodyPr/>
          <a:lstStyle/>
          <a:p>
            <a:pPr>
              <a:defRPr/>
            </a:pPr>
            <a:r>
              <a:rPr lang="en-GB" altLang="en-US" sz="2900" dirty="0"/>
              <a:t>A </a:t>
            </a:r>
            <a:r>
              <a:rPr lang="en-GB" altLang="en-US" sz="2900" i="1" dirty="0">
                <a:solidFill>
                  <a:srgbClr val="FF9999"/>
                </a:solidFill>
              </a:rPr>
              <a:t>deductive</a:t>
            </a:r>
            <a:r>
              <a:rPr lang="en-GB" altLang="en-US" sz="2900" dirty="0">
                <a:solidFill>
                  <a:srgbClr val="FF9999"/>
                </a:solidFill>
              </a:rPr>
              <a:t> </a:t>
            </a:r>
            <a:r>
              <a:rPr lang="en-GB" altLang="en-US" sz="2900" dirty="0"/>
              <a:t>argument (in the informal sense) is an argument in which the premises </a:t>
            </a:r>
            <a:r>
              <a:rPr lang="en-GB" altLang="en-US" sz="2900" i="1" dirty="0"/>
              <a:t>logically guarantee</a:t>
            </a:r>
            <a:r>
              <a:rPr lang="en-GB" altLang="en-US" sz="2900" dirty="0"/>
              <a:t> the truth of the conclusion: </a:t>
            </a:r>
            <a:r>
              <a:rPr lang="en-GB" altLang="en-US" sz="2900" i="1" dirty="0"/>
              <a:t>it is not possible for the premises to be true and the conclusion to the false </a:t>
            </a:r>
            <a:r>
              <a:rPr lang="en-GB" altLang="en-US" sz="2900" dirty="0"/>
              <a:t>(at the same time).</a:t>
            </a:r>
          </a:p>
          <a:p>
            <a:pPr lvl="1">
              <a:defRPr/>
            </a:pPr>
            <a:r>
              <a:rPr lang="en-GB" altLang="en-US" sz="2600" dirty="0"/>
              <a:t>There is also a related </a:t>
            </a:r>
            <a:r>
              <a:rPr lang="en-GB" altLang="en-US" sz="2600" i="1" dirty="0"/>
              <a:t>formal</a:t>
            </a:r>
            <a:r>
              <a:rPr lang="en-GB" altLang="en-US" sz="2600" dirty="0"/>
              <a:t> notion, in which a deductive argument is one that is </a:t>
            </a:r>
            <a:r>
              <a:rPr lang="en-GB" altLang="en-US" sz="2600" i="1" dirty="0"/>
              <a:t>formally</a:t>
            </a:r>
            <a:r>
              <a:rPr lang="en-GB" altLang="en-US" sz="2600" dirty="0"/>
              <a:t> valid.</a:t>
            </a:r>
          </a:p>
          <a:p>
            <a:pPr>
              <a:spcBef>
                <a:spcPts val="1200"/>
              </a:spcBef>
              <a:defRPr/>
            </a:pPr>
            <a:r>
              <a:rPr lang="en-GB" altLang="en-US" sz="2900" dirty="0"/>
              <a:t>An </a:t>
            </a:r>
            <a:r>
              <a:rPr lang="en-GB" altLang="en-US" sz="2900" i="1" dirty="0">
                <a:solidFill>
                  <a:srgbClr val="FF9999"/>
                </a:solidFill>
              </a:rPr>
              <a:t>inductive</a:t>
            </a:r>
            <a:r>
              <a:rPr lang="en-GB" altLang="en-US" sz="2900" dirty="0">
                <a:solidFill>
                  <a:srgbClr val="FF9999"/>
                </a:solidFill>
              </a:rPr>
              <a:t> </a:t>
            </a:r>
            <a:r>
              <a:rPr lang="en-GB" altLang="en-US" sz="2900" dirty="0"/>
              <a:t>argument is one that draws a conclusion about the unobserved, by extrapolating from past experience.</a:t>
            </a:r>
          </a:p>
        </p:txBody>
      </p:sp>
      <p:sp>
        <p:nvSpPr>
          <p:cNvPr id="5" name="Rectangle 5"/>
          <p:cNvSpPr>
            <a:spLocks noChangeArrowheads="1"/>
          </p:cNvSpPr>
          <p:nvPr/>
        </p:nvSpPr>
        <p:spPr bwMode="auto">
          <a:xfrm>
            <a:off x="467544" y="1700808"/>
            <a:ext cx="8136904" cy="4680520"/>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485228016"/>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170</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469017245"/>
      </p:ext>
    </p:extLst>
  </p:cSld>
  <p:clrMapOvr>
    <a:masterClrMapping/>
  </p:clrMapOvr>
  <p:transition spd="med">
    <p:cove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171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171</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a:t>
            </a:r>
            <a:r>
              <a:rPr lang="en-GB" sz="3000">
                <a:solidFill>
                  <a:srgbClr val="FF7C80"/>
                </a:solidFill>
              </a:rPr>
              <a:t>in the </a:t>
            </a:r>
            <a:r>
              <a:rPr lang="en-GB" sz="3000" i="1">
                <a:solidFill>
                  <a:srgbClr val="FF7C80"/>
                </a:solidFill>
              </a:rPr>
              <a:t>Enquiry</a:t>
            </a:r>
            <a:r>
              <a:rPr lang="en-GB" sz="3000"/>
              <a:t> calls “relations of ideas” – are such that their falsehood is </a:t>
            </a:r>
            <a:r>
              <a:rPr lang="en-GB" sz="3000" i="1"/>
              <a:t>inconceivable</a:t>
            </a:r>
            <a:r>
              <a:rPr lang="en-GB" sz="3000"/>
              <a:t>.</a:t>
            </a:r>
            <a:endParaRPr lang="en-GB" sz="3000" dirty="0"/>
          </a:p>
          <a:p>
            <a:pPr lvl="1">
              <a:spcBef>
                <a:spcPts val="1200"/>
              </a:spcBef>
            </a:pPr>
            <a:r>
              <a:rPr lang="en-GB" sz="2600" u="sng" dirty="0">
                <a:solidFill>
                  <a:srgbClr val="FF7C80"/>
                </a:solidFill>
              </a:rPr>
              <a:t>Relations of Ideas</a:t>
            </a:r>
            <a:r>
              <a:rPr lang="en-GB" sz="2600" dirty="0">
                <a:solidFill>
                  <a:srgbClr val="FF7C80"/>
                </a:solidFill>
              </a:rPr>
              <a:t> </a:t>
            </a:r>
            <a:r>
              <a:rPr lang="en-GB" sz="2600" dirty="0"/>
              <a:t>(in modern terms, </a:t>
            </a:r>
            <a:r>
              <a:rPr lang="en-GB" sz="2600" i="1" u="sng" dirty="0"/>
              <a:t>analytic</a:t>
            </a:r>
            <a:r>
              <a:rPr lang="en-GB" sz="2600" dirty="0"/>
              <a:t> statements, understood as those whose meaning entails their truth) </a:t>
            </a:r>
            <a:r>
              <a:rPr lang="en-GB" sz="2600" dirty="0">
                <a:solidFill>
                  <a:srgbClr val="FF7C80"/>
                </a:solidFill>
              </a:rPr>
              <a:t>can be known </a:t>
            </a:r>
            <a:r>
              <a:rPr lang="en-GB" sz="2600" i="1" dirty="0">
                <a:solidFill>
                  <a:srgbClr val="FF7C80"/>
                </a:solidFill>
              </a:rPr>
              <a:t>a priori</a:t>
            </a:r>
            <a:r>
              <a:rPr lang="en-GB" sz="2600" dirty="0">
                <a:solidFill>
                  <a:srgbClr val="FF7C80"/>
                </a:solidFill>
              </a:rPr>
              <a:t> </a:t>
            </a:r>
            <a:r>
              <a:rPr lang="en-GB" sz="2600" dirty="0"/>
              <a:t>– without any dependence on experience or real existence – by inspecting ideas; hence their falsehood is inconceivable and they are necessarily true.</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779032759"/>
      </p:ext>
    </p:extLst>
  </p:cSld>
  <p:clrMapOvr>
    <a:masterClrMapping/>
  </p:clrMapOvr>
  <p:transition spd="med">
    <p:cove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172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172</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u="sng" dirty="0">
                <a:solidFill>
                  <a:srgbClr val="FF7C80"/>
                </a:solidFill>
              </a:rPr>
              <a:t>Matters of Fact</a:t>
            </a:r>
            <a:r>
              <a:rPr lang="en-GB" dirty="0">
                <a:solidFill>
                  <a:srgbClr val="FF7C80"/>
                </a:solidFill>
              </a:rPr>
              <a:t> cannot be known </a:t>
            </a:r>
            <a:r>
              <a:rPr lang="en-GB" i="1" dirty="0">
                <a:solidFill>
                  <a:srgbClr val="FF7C80"/>
                </a:solidFill>
              </a:rPr>
              <a:t>a priori</a:t>
            </a:r>
            <a:r>
              <a:rPr lang="en-GB" dirty="0">
                <a:solidFill>
                  <a:srgbClr val="FF7C80"/>
                </a:solidFill>
              </a:rPr>
              <a:t>, and </a:t>
            </a:r>
            <a:r>
              <a:rPr lang="en-GB">
                <a:solidFill>
                  <a:srgbClr val="FF7C80"/>
                </a:solidFill>
              </a:rPr>
              <a:t>their truth or falsehood </a:t>
            </a:r>
            <a:r>
              <a:rPr lang="en-GB"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u="sng" dirty="0">
                <a:cs typeface="Arial" charset="0"/>
              </a:rPr>
              <a:t>synthetic</a:t>
            </a:r>
            <a:r>
              <a:rPr lang="en-US" sz="2600" dirty="0">
                <a:cs typeface="Arial" charset="0"/>
              </a:rPr>
              <a:t>: a proposition whose truth “is determined by the facts of experience”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65474294"/>
      </p:ext>
    </p:extLst>
  </p:cSld>
  <p:clrMapOvr>
    <a:masterClrMapping/>
  </p:clrMapOvr>
  <p:transition spd="med">
    <p:cove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173</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173</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 of matter of fact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1870861905"/>
      </p:ext>
    </p:extLst>
  </p:cSld>
  <p:clrMapOvr>
    <a:masterClrMapping/>
  </p:clrMapOvr>
  <p:transition spd="med">
    <p:cove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174</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2351250235"/>
      </p:ext>
    </p:extLst>
  </p:cSld>
  <p:clrMapOvr>
    <a:masterClrMapping/>
  </p:clrMapOvr>
  <p:transition spd="med">
    <p:cove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175</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277813"/>
            <a:ext cx="8785225" cy="1143000"/>
          </a:xfrm>
        </p:spPr>
        <p:txBody>
          <a:bodyPr/>
          <a:lstStyle/>
          <a:p>
            <a:r>
              <a:rPr lang="en-GB" altLang="en-US" sz="4000"/>
              <a:t>‘No Matter of Fact is Demonstrable’</a:t>
            </a:r>
            <a:br>
              <a:rPr lang="en-GB" altLang="en-US" sz="4000"/>
            </a:br>
            <a:r>
              <a:rPr lang="en-GB" altLang="en-US" sz="4000"/>
              <a:t>(</a:t>
            </a:r>
            <a:r>
              <a:rPr lang="en-GB" altLang="en-US" sz="4000" i="1"/>
              <a:t>T</a:t>
            </a:r>
            <a:r>
              <a:rPr lang="en-GB" altLang="en-US" sz="4000"/>
              <a:t> 1.3.7.3, </a:t>
            </a:r>
            <a:r>
              <a:rPr lang="en-GB" altLang="en-US" sz="4000" i="1"/>
              <a:t>A</a:t>
            </a:r>
            <a:r>
              <a:rPr lang="en-GB" altLang="en-US" sz="4000"/>
              <a:t> 18, </a:t>
            </a:r>
            <a:r>
              <a:rPr lang="en-GB" altLang="en-US" sz="4000" i="1"/>
              <a:t>E</a:t>
            </a:r>
            <a:r>
              <a:rPr lang="en-GB" altLang="en-US" sz="4000"/>
              <a:t> 4.2, </a:t>
            </a:r>
            <a:r>
              <a:rPr lang="en-GB" altLang="en-US" sz="4000" i="1"/>
              <a:t>E</a:t>
            </a:r>
            <a:r>
              <a:rPr lang="en-GB" altLang="en-US" sz="4000"/>
              <a:t> 12.28)</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457200" y="1880828"/>
            <a:ext cx="8362950" cy="4788260"/>
          </a:xfrm>
        </p:spPr>
        <p:txBody>
          <a:bodyPr/>
          <a:lstStyle/>
          <a:p>
            <a:r>
              <a:rPr lang="en-GB" altLang="en-US"/>
              <a:t>Suppose I claim to </a:t>
            </a:r>
            <a:r>
              <a:rPr lang="en-GB" altLang="en-US" i="1"/>
              <a:t>demonstrate</a:t>
            </a:r>
            <a:r>
              <a:rPr lang="en-GB" altLang="en-US"/>
              <a:t> that all crows are black.</a:t>
            </a:r>
          </a:p>
          <a:p>
            <a:pPr lvl="1"/>
            <a:r>
              <a:rPr lang="en-GB" altLang="en-US"/>
              <a:t>Ridiculous, you would say!  How can I possibly </a:t>
            </a:r>
            <a:r>
              <a:rPr lang="en-GB" altLang="en-US" u="sng"/>
              <a:t>demonstrate</a:t>
            </a:r>
            <a:r>
              <a:rPr lang="en-GB" altLang="en-US"/>
              <a:t> such a contingent claim?</a:t>
            </a:r>
          </a:p>
          <a:p>
            <a:pPr lvl="1">
              <a:spcBef>
                <a:spcPct val="30000"/>
              </a:spcBef>
            </a:pPr>
            <a:r>
              <a:rPr lang="en-GB" altLang="en-US"/>
              <a:t>“Well”, I reply, “here’s my demonstration”:</a:t>
            </a:r>
          </a:p>
          <a:p>
            <a:pPr lvl="1">
              <a:spcBef>
                <a:spcPct val="30000"/>
              </a:spcBef>
              <a:buFontTx/>
              <a:buNone/>
            </a:pPr>
            <a:r>
              <a:rPr lang="en-GB" altLang="en-US"/>
              <a:t>			1.  All crows are birds.</a:t>
            </a:r>
            <a:br>
              <a:rPr lang="en-GB" altLang="en-US"/>
            </a:br>
            <a:r>
              <a:rPr lang="en-GB" altLang="en-US"/>
              <a:t>		2.  </a:t>
            </a:r>
            <a:r>
              <a:rPr lang="en-GB" altLang="en-US" u="sng"/>
              <a:t>All birds are black.</a:t>
            </a:r>
            <a:br>
              <a:rPr lang="en-GB" altLang="en-US"/>
            </a:br>
            <a:r>
              <a:rPr lang="en-GB" altLang="en-US"/>
              <a:t>		</a:t>
            </a:r>
            <a:r>
              <a:rPr lang="en-GB" altLang="en-US">
                <a:sym typeface="Symbol" panose="05050102010706020507" pitchFamily="18" charset="2"/>
              </a:rPr>
              <a:t>  All crows are black.</a:t>
            </a:r>
          </a:p>
          <a:p>
            <a:pPr lvl="1">
              <a:spcBef>
                <a:spcPct val="30000"/>
              </a:spcBef>
            </a:pPr>
            <a:r>
              <a:rPr lang="en-GB" altLang="en-US">
                <a:sym typeface="Symbol" panose="05050102010706020507" pitchFamily="18" charset="2"/>
              </a:rPr>
              <a:t>That’s a demonstrative argument, isn’t it?</a:t>
            </a:r>
          </a:p>
        </p:txBody>
      </p:sp>
    </p:spTree>
  </p:cSld>
  <p:clrMapOvr>
    <a:masterClrMapping/>
  </p:clrMapOvr>
  <p:transition spd="med">
    <p:cove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176</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crows argument is indeed </a:t>
            </a:r>
            <a:r>
              <a:rPr lang="en-GB" altLang="en-US" sz="2800" i="1" u="sng"/>
              <a:t>demonstrative</a:t>
            </a:r>
            <a:r>
              <a:rPr lang="en-GB" altLang="en-US" sz="2800"/>
              <a:t> in Locke’s sense, but that isn’t enough to make it a </a:t>
            </a:r>
            <a:r>
              <a:rPr lang="en-GB" altLang="en-US" sz="2800" i="1" u="sng"/>
              <a:t>demonstration of</a:t>
            </a:r>
            <a:r>
              <a:rPr lang="en-GB" altLang="en-US" sz="2800" u="sng"/>
              <a:t> </a:t>
            </a:r>
            <a:r>
              <a:rPr lang="en-GB" altLang="en-US" sz="2800"/>
              <a:t> its conclusion.</a:t>
            </a:r>
          </a:p>
          <a:p>
            <a:pPr>
              <a:spcBef>
                <a:spcPts val="1200"/>
              </a:spcBef>
            </a:pPr>
            <a:r>
              <a:rPr lang="en-GB" altLang="en-US" sz="2800"/>
              <a:t>To demonstrate </a:t>
            </a:r>
            <a:r>
              <a:rPr lang="en-GB" altLang="en-US" sz="2800" i="1"/>
              <a:t>Q from P</a:t>
            </a:r>
            <a:r>
              <a:rPr lang="en-GB" altLang="en-US" sz="2800"/>
              <a:t> is not the same as demonstrating </a:t>
            </a:r>
            <a:r>
              <a:rPr lang="en-GB" altLang="en-US" sz="2800" i="1"/>
              <a:t>Q tout court</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a:t>
            </a:r>
            <a:r>
              <a:rPr lang="en-GB" altLang="en-US" sz="2800" i="1"/>
              <a:t>(tout court).</a:t>
            </a:r>
            <a:r>
              <a:rPr lang="en-GB" altLang="en-US" sz="2800"/>
              <a:t>  He nowhere denies that one matter of fact can be demonstrated </a:t>
            </a:r>
            <a:r>
              <a:rPr lang="en-GB" altLang="en-US" sz="2800" i="1"/>
              <a:t>from another</a:t>
            </a:r>
            <a:r>
              <a:rPr lang="en-GB" altLang="en-US" sz="2800"/>
              <a:t>.</a:t>
            </a:r>
            <a:r>
              <a:rPr lang="en-US" altLang="en-US" sz="2800"/>
              <a:t> </a:t>
            </a:r>
            <a:endParaRPr lang="en-GB" altLang="en-US" sz="2800"/>
          </a:p>
        </p:txBody>
      </p:sp>
    </p:spTree>
  </p:cSld>
  <p:clrMapOvr>
    <a:masterClrMapping/>
  </p:clrMapOvr>
  <p:transition spd="med">
    <p:cove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177</a:t>
            </a:fld>
            <a:endParaRPr lang="en-US"/>
          </a:p>
        </p:txBody>
      </p:sp>
      <p:sp>
        <p:nvSpPr>
          <p:cNvPr id="920578" name="Rectangle 2"/>
          <p:cNvSpPr>
            <a:spLocks noGrp="1" noChangeArrowheads="1"/>
          </p:cNvSpPr>
          <p:nvPr>
            <p:ph type="title"/>
          </p:nvPr>
        </p:nvSpPr>
        <p:spPr>
          <a:xfrm>
            <a:off x="457200" y="277813"/>
            <a:ext cx="8229600" cy="1206500"/>
          </a:xfrm>
        </p:spPr>
        <p:txBody>
          <a:bodyPr/>
          <a:lstStyle/>
          <a:p>
            <a:r>
              <a:rPr lang="en-GB" sz="4000" dirty="0"/>
              <a:t>But Isn’t Demonstrative Reasoning Limited to Mathematics?</a:t>
            </a:r>
            <a:endParaRPr lang="en-US" sz="4000" dirty="0"/>
          </a:p>
        </p:txBody>
      </p:sp>
      <p:sp>
        <p:nvSpPr>
          <p:cNvPr id="920579" name="Rectangle 3"/>
          <p:cNvSpPr>
            <a:spLocks noGrp="1" noChangeArrowheads="1"/>
          </p:cNvSpPr>
          <p:nvPr>
            <p:ph type="body" idx="1"/>
          </p:nvPr>
        </p:nvSpPr>
        <p:spPr>
          <a:xfrm>
            <a:off x="359159" y="1772816"/>
            <a:ext cx="8569325" cy="467995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Tree>
    <p:extLst>
      <p:ext uri="{BB962C8B-B14F-4D97-AF65-F5344CB8AC3E}">
        <p14:creationId xmlns:p14="http://schemas.microsoft.com/office/powerpoint/2010/main" val="2677390304"/>
      </p:ext>
    </p:extLst>
  </p:cSld>
  <p:clrMapOvr>
    <a:masterClrMapping/>
  </p:clrMapOvr>
  <p:transition spd="med">
    <p:cove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178</a:t>
            </a:fld>
            <a:endParaRPr lang="en-US"/>
          </a:p>
        </p:txBody>
      </p:sp>
      <p:sp>
        <p:nvSpPr>
          <p:cNvPr id="921602" name="Rectangle 2"/>
          <p:cNvSpPr>
            <a:spLocks noGrp="1" noChangeArrowheads="1"/>
          </p:cNvSpPr>
          <p:nvPr>
            <p:ph type="title"/>
          </p:nvPr>
        </p:nvSpPr>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600200"/>
            <a:ext cx="8460940" cy="5068888"/>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369343205"/>
      </p:ext>
    </p:extLst>
  </p:cSld>
  <p:clrMapOvr>
    <a:masterClrMapping/>
  </p:clrMapOvr>
  <p:transition spd="med">
    <p:cove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179</a:t>
            </a:fld>
            <a:endParaRPr lang="en-US"/>
          </a:p>
        </p:txBody>
      </p:sp>
      <p:sp>
        <p:nvSpPr>
          <p:cNvPr id="922626" name="Rectangle 2"/>
          <p:cNvSpPr>
            <a:spLocks noGrp="1" noChangeArrowheads="1"/>
          </p:cNvSpPr>
          <p:nvPr>
            <p:ph type="body" idx="1"/>
          </p:nvPr>
        </p:nvSpPr>
        <p:spPr>
          <a:xfrm>
            <a:off x="468313" y="620713"/>
            <a:ext cx="8229600" cy="5510212"/>
          </a:xfrm>
        </p:spPr>
        <p:txBody>
          <a:bodyPr/>
          <a:lstStyle/>
          <a:p>
            <a:r>
              <a:rPr lang="en-GB" sz="2600" dirty="0"/>
              <a:t>The momentum of a body is equal to its mass multiplied by its velocity.</a:t>
            </a:r>
          </a:p>
          <a:p>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3795968541"/>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180</a:t>
            </a:fld>
            <a:endParaRPr lang="en-US"/>
          </a:p>
        </p:txBody>
      </p:sp>
      <p:sp>
        <p:nvSpPr>
          <p:cNvPr id="923650" name="Rectangle 2"/>
          <p:cNvSpPr>
            <a:spLocks noGrp="1" noChangeArrowheads="1"/>
          </p:cNvSpPr>
          <p:nvPr>
            <p:ph type="body" idx="1"/>
          </p:nvPr>
        </p:nvSpPr>
        <p:spPr>
          <a:xfrm>
            <a:off x="457200" y="549274"/>
            <a:ext cx="8229600" cy="6012073"/>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200"/>
              </a:spcBef>
            </a:pPr>
            <a:r>
              <a:rPr lang="en-US" altLang="en-US" sz="3000" dirty="0"/>
              <a:t>“Abstract </a:t>
            </a:r>
            <a:r>
              <a:rPr lang="en-US" altLang="en-US" sz="3000" dirty="0" err="1"/>
              <a:t>reasonings</a:t>
            </a:r>
            <a:r>
              <a:rPr lang="en-US" altLang="en-US" sz="3000" dirty="0"/>
              <a:t>” encompasses demon-</a:t>
            </a:r>
            <a:r>
              <a:rPr lang="en-US" altLang="en-US" sz="3000" dirty="0" err="1"/>
              <a:t>strative</a:t>
            </a:r>
            <a:r>
              <a:rPr lang="en-US" altLang="en-US" sz="3000" dirty="0"/>
              <a:t> mathematics, as in the </a:t>
            </a:r>
            <a:r>
              <a:rPr lang="en-US" altLang="en-US" sz="3000" i="1" dirty="0"/>
              <a:t>Treatise</a:t>
            </a:r>
            <a:r>
              <a:rPr lang="en-US" altLang="en-US" sz="30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200"/>
              </a:spcBef>
            </a:pPr>
            <a:r>
              <a:rPr lang="en-US" altLang="en-US" sz="3000" dirty="0"/>
              <a:t>So it is very clear that Hume does not restrict “demonstrative” reasoning to the a priori.</a:t>
            </a:r>
          </a:p>
        </p:txBody>
      </p:sp>
    </p:spTree>
    <p:extLst>
      <p:ext uri="{BB962C8B-B14F-4D97-AF65-F5344CB8AC3E}">
        <p14:creationId xmlns:p14="http://schemas.microsoft.com/office/powerpoint/2010/main" val="1295669217"/>
      </p:ext>
    </p:extLst>
  </p:cSld>
  <p:clrMapOvr>
    <a:masterClrMapping/>
  </p:clrMapOvr>
  <p:transition spd="med">
    <p:cove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181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181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1412415257"/>
      </p:ext>
    </p:extLst>
  </p:cSld>
  <p:clrMapOvr>
    <a:masterClrMapping/>
  </p:clrMapOvr>
  <p:transition spd="med">
    <p:cove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57530171"/>
      </p:ext>
    </p:extLst>
  </p:cSld>
  <p:clrMapOvr>
    <a:masterClrMapping/>
  </p:clrMapOvr>
  <p:transition spd="med">
    <p:cove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183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is stated clearly in his first </a:t>
            </a:r>
            <a:r>
              <a:rPr lang="en-GB" sz="2800" i="1"/>
              <a:t>Enquiry </a:t>
            </a:r>
            <a:r>
              <a:rPr lang="en-GB" sz="2800"/>
              <a:t>of 1748, but it is foreshadowed in the </a:t>
            </a:r>
            <a:r>
              <a:rPr lang="en-GB" sz="2800" i="1"/>
              <a:t>Treatise</a:t>
            </a:r>
            <a:r>
              <a:rPr lang="en-GB" sz="2800"/>
              <a:t>, where he bases his logical framework on a theory of relations based loosely on Locke’s (as we saw briefly in Lecture 3).</a:t>
            </a:r>
          </a:p>
          <a:p>
            <a:pPr>
              <a:spcBef>
                <a:spcPts val="1200"/>
              </a:spcBef>
            </a:pPr>
            <a:r>
              <a:rPr lang="en-GB" sz="2800"/>
              <a:t>This theory impacts superficially on the argumentative structure of the </a:t>
            </a:r>
            <a:r>
              <a:rPr lang="en-GB" sz="2800" i="1"/>
              <a:t>Treatise</a:t>
            </a:r>
            <a:r>
              <a:rPr lang="en-GB" sz="2800"/>
              <a:t>, but for understanding Hume’s philosophy – both in the </a:t>
            </a:r>
            <a:r>
              <a:rPr lang="en-GB" sz="2800" i="1"/>
              <a:t>Treatise</a:t>
            </a:r>
            <a:r>
              <a:rPr lang="en-GB" sz="2800"/>
              <a:t> and </a:t>
            </a:r>
            <a:r>
              <a:rPr lang="en-GB" sz="2800" i="1"/>
              <a:t>Enquiry</a:t>
            </a:r>
            <a:r>
              <a:rPr lang="en-GB" sz="2800"/>
              <a:t> – </a:t>
            </a:r>
            <a:r>
              <a:rPr lang="en-GB" sz="2800">
                <a:solidFill>
                  <a:srgbClr val="FF7C80"/>
                </a:solidFill>
              </a:rPr>
              <a:t>Hume’s Fork </a:t>
            </a:r>
            <a:r>
              <a:rPr lang="en-GB" sz="2800"/>
              <a:t>(based on the Conceivability Principle which is prominent in both works) </a:t>
            </a:r>
            <a:r>
              <a:rPr lang="en-GB" sz="2800">
                <a:solidFill>
                  <a:srgbClr val="FF7C80"/>
                </a:solidFill>
              </a:rPr>
              <a:t>is a more reliable guide</a:t>
            </a:r>
            <a:r>
              <a:rPr lang="en-GB" sz="2800"/>
              <a:t>.</a:t>
            </a:r>
            <a:endParaRPr lang="en-GB" sz="2800" dirty="0"/>
          </a:p>
        </p:txBody>
      </p:sp>
    </p:spTree>
    <p:extLst>
      <p:ext uri="{BB962C8B-B14F-4D97-AF65-F5344CB8AC3E}">
        <p14:creationId xmlns:p14="http://schemas.microsoft.com/office/powerpoint/2010/main" val="1588469277"/>
      </p:ext>
    </p:extLst>
  </p:cSld>
  <p:clrMapOvr>
    <a:masterClrMapping/>
  </p:clrMapOvr>
  <p:transition spd="med">
    <p:cove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184</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2587094853"/>
      </p:ext>
    </p:extLst>
  </p:cSld>
  <p:clrMapOvr>
    <a:masterClrMapping/>
  </p:clrMapOvr>
  <p:transition spd="med">
    <p:cove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185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185</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795036976"/>
      </p:ext>
    </p:extLst>
  </p:cSld>
  <p:clrMapOvr>
    <a:masterClrMapping/>
  </p:clrMapOvr>
  <p:transition spd="med">
    <p:cove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186</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186</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B0F0"/>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B0F0"/>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chemeClr val="hlink"/>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827964905"/>
      </p:ext>
    </p:extLst>
  </p:cSld>
  <p:clrMapOvr>
    <a:masterClrMapping/>
  </p:clrMapOvr>
  <p:transition spd="med">
    <p:cove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187</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77217000"/>
      </p:ext>
    </p:extLst>
  </p:cSld>
  <p:clrMapOvr>
    <a:masterClrMapping/>
  </p:clrMapOvr>
  <p:transition spd="med">
    <p:cove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188</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332511035"/>
      </p:ext>
    </p:extLst>
  </p:cSld>
  <p:clrMapOvr>
    <a:masterClrMapping/>
  </p:clrMapOvr>
  <p:transition spd="med">
    <p:cove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endParaRPr lang="en-GB" sz="3000" dirty="0">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endParaRPr lang="en-GB" sz="3000"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189</a:t>
            </a:fld>
            <a:endParaRPr lang="en-US"/>
          </a:p>
        </p:txBody>
      </p:sp>
    </p:spTree>
    <p:extLst>
      <p:ext uri="{BB962C8B-B14F-4D97-AF65-F5344CB8AC3E}">
        <p14:creationId xmlns:p14="http://schemas.microsoft.com/office/powerpoint/2010/main" val="798390778"/>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190</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589380153"/>
      </p:ext>
    </p:extLst>
  </p:cSld>
  <p:clrMapOvr>
    <a:masterClrMapping/>
  </p:clrMapOvr>
  <p:transition spd="med">
    <p:cove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d</a:t>
            </a:r>
            <a:r>
              <a:rPr lang="en-GB"/>
              <a:t>)</a:t>
            </a:r>
            <a:br>
              <a:rPr lang="en-GB" dirty="0"/>
            </a:br>
            <a:br>
              <a:rPr lang="en-GB"/>
            </a:br>
            <a:r>
              <a:rPr lang="en-GB"/>
              <a:t>The Argument Concerning Induction</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217964541"/>
      </p:ext>
    </p:extLst>
  </p:cSld>
  <p:clrMapOvr>
    <a:masterClrMapping/>
  </p:clrMapOvr>
  <p:transition spd="med">
    <p:cove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E168-149C-4BD9-AD35-6908EA07E6E5}"/>
              </a:ext>
            </a:extLst>
          </p:cNvPr>
          <p:cNvSpPr>
            <a:spLocks noGrp="1"/>
          </p:cNvSpPr>
          <p:nvPr>
            <p:ph type="title"/>
          </p:nvPr>
        </p:nvSpPr>
        <p:spPr>
          <a:xfrm>
            <a:off x="457200" y="224644"/>
            <a:ext cx="8229600" cy="774923"/>
          </a:xfrm>
        </p:spPr>
        <p:txBody>
          <a:bodyPr/>
          <a:lstStyle/>
          <a:p>
            <a:r>
              <a:rPr lang="en-US"/>
              <a:t>The Role of Hume’s Argument</a:t>
            </a:r>
            <a:endParaRPr lang="en-GB"/>
          </a:p>
        </p:txBody>
      </p:sp>
      <p:sp>
        <p:nvSpPr>
          <p:cNvPr id="3" name="Content Placeholder 2">
            <a:extLst>
              <a:ext uri="{FF2B5EF4-FFF2-40B4-BE49-F238E27FC236}">
                <a16:creationId xmlns:a16="http://schemas.microsoft.com/office/drawing/2014/main" id="{3B04B513-3469-4E1C-A1E3-F253B531E1E9}"/>
              </a:ext>
            </a:extLst>
          </p:cNvPr>
          <p:cNvSpPr>
            <a:spLocks noGrp="1"/>
          </p:cNvSpPr>
          <p:nvPr>
            <p:ph idx="1"/>
          </p:nvPr>
        </p:nvSpPr>
        <p:spPr>
          <a:xfrm>
            <a:off x="431540" y="1124744"/>
            <a:ext cx="8352928" cy="5544616"/>
          </a:xfrm>
        </p:spPr>
        <p:txBody>
          <a:bodyPr/>
          <a:lstStyle/>
          <a:p>
            <a:r>
              <a:rPr lang="en-US" sz="3000"/>
              <a:t>We saw in Lecture 3 how the argument of </a:t>
            </a:r>
            <a:r>
              <a:rPr lang="en-US" sz="3000" i="1"/>
              <a:t>Treatise</a:t>
            </a:r>
            <a:r>
              <a:rPr lang="en-US" sz="3000"/>
              <a:t> 1.3.6 arises in the course of Hume’s explanation of causal inference.</a:t>
            </a:r>
          </a:p>
          <a:p>
            <a:pPr lvl="1">
              <a:spcBef>
                <a:spcPts val="1200"/>
              </a:spcBef>
            </a:pPr>
            <a:r>
              <a:rPr lang="en-US" sz="2600"/>
              <a:t>He first argues that such inference cannot be a priori (from </a:t>
            </a:r>
            <a:r>
              <a:rPr lang="en-US" sz="2600" i="1">
                <a:solidFill>
                  <a:srgbClr val="FF7C80"/>
                </a:solidFill>
              </a:rPr>
              <a:t>conceivability of alternatives </a:t>
            </a:r>
            <a:r>
              <a:rPr lang="en-US" sz="2600"/>
              <a:t>in the </a:t>
            </a:r>
            <a:r>
              <a:rPr lang="en-US" sz="2600" i="1"/>
              <a:t>Treatise</a:t>
            </a:r>
            <a:r>
              <a:rPr lang="en-US" sz="2600"/>
              <a:t>; the </a:t>
            </a:r>
            <a:r>
              <a:rPr lang="en-US" sz="2600" i="1">
                <a:solidFill>
                  <a:srgbClr val="FF7C80"/>
                </a:solidFill>
              </a:rPr>
              <a:t>Adam thought-experiment </a:t>
            </a:r>
            <a:r>
              <a:rPr lang="en-US" sz="2600"/>
              <a:t>and </a:t>
            </a:r>
            <a:r>
              <a:rPr lang="en-US" sz="2600" i="1">
                <a:solidFill>
                  <a:srgbClr val="FF7C80"/>
                </a:solidFill>
              </a:rPr>
              <a:t>arbitrariness</a:t>
            </a:r>
            <a:r>
              <a:rPr lang="en-US" sz="2600" i="1"/>
              <a:t> </a:t>
            </a:r>
            <a:r>
              <a:rPr lang="en-US" sz="2600"/>
              <a:t>in the </a:t>
            </a:r>
            <a:r>
              <a:rPr lang="en-US" sz="2600" i="1"/>
              <a:t>Abstract</a:t>
            </a:r>
            <a:r>
              <a:rPr lang="en-US" sz="2600"/>
              <a:t> and </a:t>
            </a:r>
            <a:r>
              <a:rPr lang="en-US" sz="2600" i="1"/>
              <a:t>Enquiry).</a:t>
            </a:r>
          </a:p>
          <a:p>
            <a:pPr lvl="1">
              <a:spcBef>
                <a:spcPts val="1200"/>
              </a:spcBef>
            </a:pPr>
            <a:r>
              <a:rPr lang="en-GB" sz="2600"/>
              <a:t>Instead, causal inference seems to arise from </a:t>
            </a:r>
            <a:r>
              <a:rPr lang="en-GB" sz="2600">
                <a:solidFill>
                  <a:srgbClr val="FF7C80"/>
                </a:solidFill>
              </a:rPr>
              <a:t>experience of </a:t>
            </a:r>
            <a:r>
              <a:rPr lang="en-GB" sz="2600" i="1">
                <a:solidFill>
                  <a:srgbClr val="FF7C80"/>
                </a:solidFill>
              </a:rPr>
              <a:t>constant conjunctions</a:t>
            </a:r>
            <a:r>
              <a:rPr lang="en-GB" sz="2600"/>
              <a:t>.</a:t>
            </a:r>
          </a:p>
          <a:p>
            <a:pPr lvl="1">
              <a:spcBef>
                <a:spcPts val="1200"/>
              </a:spcBef>
            </a:pPr>
            <a:r>
              <a:rPr lang="en-GB" sz="2600"/>
              <a:t>Hume’s argument rules out </a:t>
            </a:r>
            <a:r>
              <a:rPr lang="en-GB" sz="2600" i="1"/>
              <a:t>reason</a:t>
            </a:r>
            <a:r>
              <a:rPr lang="en-GB" sz="2600"/>
              <a:t> as the basis of such inference, leading to the conclusion that an associative process called </a:t>
            </a:r>
            <a:r>
              <a:rPr lang="en-GB" sz="2600" i="1">
                <a:solidFill>
                  <a:srgbClr val="FF7C80"/>
                </a:solidFill>
              </a:rPr>
              <a:t>custom</a:t>
            </a:r>
            <a:r>
              <a:rPr lang="en-GB" sz="2600"/>
              <a:t> is responsible.</a:t>
            </a:r>
          </a:p>
        </p:txBody>
      </p:sp>
      <p:sp>
        <p:nvSpPr>
          <p:cNvPr id="4" name="Slide Number Placeholder 3">
            <a:extLst>
              <a:ext uri="{FF2B5EF4-FFF2-40B4-BE49-F238E27FC236}">
                <a16:creationId xmlns:a16="http://schemas.microsoft.com/office/drawing/2014/main" id="{5C57FCB3-81D6-4969-83FE-FC77048D1BBB}"/>
              </a:ext>
            </a:extLst>
          </p:cNvPr>
          <p:cNvSpPr>
            <a:spLocks noGrp="1"/>
          </p:cNvSpPr>
          <p:nvPr>
            <p:ph type="sldNum" sz="quarter" idx="10"/>
          </p:nvPr>
        </p:nvSpPr>
        <p:spPr/>
        <p:txBody>
          <a:bodyPr/>
          <a:lstStyle/>
          <a:p>
            <a:fld id="{FFD1EE05-59BE-439B-B8B7-F61DC751609B}" type="slidenum">
              <a:rPr lang="en-US" smtClean="0"/>
              <a:pPr/>
              <a:t>192</a:t>
            </a:fld>
            <a:endParaRPr lang="en-US"/>
          </a:p>
        </p:txBody>
      </p:sp>
    </p:spTree>
    <p:extLst>
      <p:ext uri="{BB962C8B-B14F-4D97-AF65-F5344CB8AC3E}">
        <p14:creationId xmlns:p14="http://schemas.microsoft.com/office/powerpoint/2010/main" val="3191763080"/>
      </p:ext>
    </p:extLst>
  </p:cSld>
  <p:clrMapOvr>
    <a:masterClrMapping/>
  </p:clrMapOvr>
  <p:transition spd="med">
    <p:cove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193</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193</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3000" dirty="0"/>
              <a:t>All inference to matters of fact beyond what we perceive or remember seems to be based on causation, and all our knowledge of causal relations comes from experience.</a:t>
            </a:r>
          </a:p>
          <a:p>
            <a:r>
              <a:rPr lang="en-GB" altLang="en-US" sz="3000" dirty="0"/>
              <a:t>Such learning from experience takes for granted that observed phenomena provide a guide to unobserved phenomena.</a:t>
            </a:r>
          </a:p>
          <a:p>
            <a:r>
              <a:rPr lang="en-GB" altLang="en-US" sz="3000" dirty="0"/>
              <a:t>We thus </a:t>
            </a:r>
            <a:r>
              <a:rPr lang="en-GB" altLang="en-US" sz="3000" i="1" dirty="0"/>
              <a:t>extrapolate</a:t>
            </a:r>
            <a:r>
              <a:rPr lang="en-GB" altLang="en-US" sz="3000" dirty="0"/>
              <a:t> from past to future on the assumption that they resemble.  But do we have a rational basis for doing so?</a:t>
            </a:r>
          </a:p>
        </p:txBody>
      </p:sp>
    </p:spTree>
    <p:extLst>
      <p:ext uri="{BB962C8B-B14F-4D97-AF65-F5344CB8AC3E}">
        <p14:creationId xmlns:p14="http://schemas.microsoft.com/office/powerpoint/2010/main" val="2428413021"/>
      </p:ext>
    </p:extLst>
  </p:cSld>
  <p:clrMapOvr>
    <a:masterClrMapping/>
  </p:clrMapOvr>
  <p:transition spd="med">
    <p:cove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194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194</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647083121"/>
      </p:ext>
    </p:extLst>
  </p:cSld>
  <p:clrMapOvr>
    <a:masterClrMapping/>
  </p:clrMapOvr>
  <p:transition spd="med">
    <p:cove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195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195</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277813"/>
            <a:ext cx="8229600" cy="88293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287151" y="1484784"/>
            <a:ext cx="8569325" cy="5039841"/>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dirty="0"/>
              <a:t>“all our experimental [experiential] conclusions </a:t>
            </a:r>
            <a:r>
              <a:rPr lang="en-GB" altLang="en-US" dirty="0">
                <a:solidFill>
                  <a:srgbClr val="FF9999"/>
                </a:solidFill>
              </a:rPr>
              <a:t>proceed upon the supposition, that the future will be conformable to the past</a:t>
            </a:r>
            <a:r>
              <a:rPr lang="en-GB" altLang="en-US" dirty="0"/>
              <a:t>”.  (</a:t>
            </a:r>
            <a:r>
              <a:rPr lang="en-GB" altLang="en-US" i="1" dirty="0"/>
              <a:t>E</a:t>
            </a:r>
            <a:r>
              <a:rPr lang="en-GB" altLang="en-US" dirty="0"/>
              <a:t> 4.19)</a:t>
            </a:r>
          </a:p>
          <a:p>
            <a:pPr lvl="1">
              <a:spcBef>
                <a:spcPts val="1200"/>
              </a:spcBef>
            </a:pPr>
            <a:r>
              <a:rPr lang="en-GB" altLang="en-US" dirty="0"/>
              <a:t>No suggestion of conditionality here (likewise </a:t>
            </a:r>
            <a:r>
              <a:rPr lang="en-GB" altLang="en-US" i="1" dirty="0"/>
              <a:t>E</a:t>
            </a:r>
            <a:r>
              <a:rPr lang="en-GB" altLang="en-US" dirty="0"/>
              <a:t> 5.2: “in </a:t>
            </a:r>
            <a:r>
              <a:rPr lang="en-GB" altLang="en-US" i="1" dirty="0"/>
              <a:t>all</a:t>
            </a:r>
            <a:r>
              <a:rPr lang="en-GB" altLang="en-US" dirty="0"/>
              <a:t> </a:t>
            </a:r>
            <a:r>
              <a:rPr lang="en-GB" altLang="en-US" dirty="0" err="1"/>
              <a:t>reasonings</a:t>
            </a:r>
            <a:r>
              <a:rPr lang="en-GB" altLang="en-US" dirty="0"/>
              <a:t> from experience, </a:t>
            </a:r>
            <a:r>
              <a:rPr lang="en-GB" altLang="en-US" i="1" dirty="0">
                <a:solidFill>
                  <a:srgbClr val="FF9999"/>
                </a:solidFill>
              </a:rPr>
              <a:t>there is a step taken by the mind</a:t>
            </a:r>
            <a:r>
              <a:rPr lang="en-GB" altLang="en-US" dirty="0"/>
              <a:t>” corresponding to UP).</a:t>
            </a:r>
          </a:p>
          <a:p>
            <a:pPr lvl="1">
              <a:spcBef>
                <a:spcPts val="1200"/>
              </a:spcBef>
            </a:pPr>
            <a:r>
              <a:rPr lang="en-GB" altLang="en-US" dirty="0"/>
              <a:t>Vaguer than original </a:t>
            </a:r>
            <a:r>
              <a:rPr lang="en-GB" altLang="en-US" i="1" dirty="0"/>
              <a:t>Treatise</a:t>
            </a:r>
            <a:r>
              <a:rPr lang="en-GB" altLang="en-US" dirty="0"/>
              <a:t> UP, and so more plausible: we expect the future to “resemble” </a:t>
            </a:r>
            <a:br>
              <a:rPr lang="en-GB" altLang="en-US" dirty="0"/>
            </a:br>
            <a:r>
              <a:rPr lang="en-GB" altLang="en-US" dirty="0"/>
              <a:t>(</a:t>
            </a:r>
            <a:r>
              <a:rPr lang="en-GB" altLang="en-US" i="1" dirty="0"/>
              <a:t>E</a:t>
            </a:r>
            <a:r>
              <a:rPr lang="en-GB" altLang="en-US" dirty="0"/>
              <a:t> 4.21) the past, but not copy exactly.</a:t>
            </a:r>
          </a:p>
        </p:txBody>
      </p:sp>
    </p:spTree>
    <p:extLst>
      <p:ext uri="{BB962C8B-B14F-4D97-AF65-F5344CB8AC3E}">
        <p14:creationId xmlns:p14="http://schemas.microsoft.com/office/powerpoint/2010/main" val="2031250310"/>
      </p:ext>
    </p:extLst>
  </p:cSld>
  <p:clrMapOvr>
    <a:masterClrMapping/>
  </p:clrMapOvr>
  <p:transition spd="med">
    <p:cove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196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196</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3696814830"/>
      </p:ext>
    </p:extLst>
  </p:cSld>
  <p:clrMapOvr>
    <a:masterClrMapping/>
  </p:clrMapOvr>
  <p:transition spd="med">
    <p:cove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197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197</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560496972"/>
      </p:ext>
    </p:extLst>
  </p:cSld>
  <p:clrMapOvr>
    <a:masterClrMapping/>
  </p:clrMapOvr>
  <p:transition spd="med">
    <p:cove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198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198</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466913090"/>
      </p:ext>
    </p:extLst>
  </p:cSld>
  <p:clrMapOvr>
    <a:masterClrMapping/>
  </p:clrMapOvr>
  <p:transition spd="med">
    <p:cove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199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199</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277813"/>
            <a:ext cx="8229600" cy="1026951"/>
          </a:xfrm>
        </p:spPr>
        <p:txBody>
          <a:bodyPr/>
          <a:lstStyle/>
          <a:p>
            <a:r>
              <a:rPr lang="en-GB" altLang="en-US" i="1" dirty="0"/>
              <a:t>Enquiry</a:t>
            </a:r>
            <a:r>
              <a:rPr lang="en-GB" altLang="en-US" dirty="0"/>
              <a:t> More Complete</a:t>
            </a:r>
            <a:endParaRPr lang="en-US" altLang="en-US" dirty="0"/>
          </a:p>
        </p:txBody>
      </p:sp>
      <p:sp>
        <p:nvSpPr>
          <p:cNvPr id="848899" name="Rectangle 3"/>
          <p:cNvSpPr>
            <a:spLocks noGrp="1" noChangeArrowheads="1"/>
          </p:cNvSpPr>
          <p:nvPr>
            <p:ph type="body" idx="4294967295"/>
          </p:nvPr>
        </p:nvSpPr>
        <p:spPr>
          <a:xfrm>
            <a:off x="457200" y="1484784"/>
            <a:ext cx="8229600" cy="5039841"/>
          </a:xfrm>
        </p:spPr>
        <p:txBody>
          <a:bodyPr/>
          <a:lstStyle/>
          <a:p>
            <a:r>
              <a:rPr lang="en-GB" altLang="en-US" sz="3000" dirty="0"/>
              <a:t>At </a:t>
            </a:r>
            <a:r>
              <a:rPr lang="en-GB" altLang="en-US" sz="3000" i="1" dirty="0"/>
              <a:t>T</a:t>
            </a:r>
            <a:r>
              <a:rPr lang="en-GB" altLang="en-US" sz="3000" dirty="0"/>
              <a:t> 1.3.6.4, Hume assumes that  </a:t>
            </a:r>
            <a:r>
              <a:rPr lang="en-GB" altLang="en-US" sz="3000" i="1" dirty="0">
                <a:solidFill>
                  <a:srgbClr val="FF9999"/>
                </a:solidFill>
              </a:rPr>
              <a:t>demon-</a:t>
            </a:r>
            <a:r>
              <a:rPr lang="en-GB" altLang="en-US" sz="3000" i="1" dirty="0" err="1">
                <a:solidFill>
                  <a:srgbClr val="FF9999"/>
                </a:solidFill>
              </a:rPr>
              <a:t>stration</a:t>
            </a:r>
            <a:r>
              <a:rPr lang="en-GB" altLang="en-US" sz="3000" dirty="0"/>
              <a:t> and </a:t>
            </a:r>
            <a:r>
              <a:rPr lang="en-GB" altLang="en-US" sz="3000" i="1" dirty="0">
                <a:solidFill>
                  <a:srgbClr val="FF9999"/>
                </a:solidFill>
              </a:rPr>
              <a:t>probable inference</a:t>
            </a:r>
            <a:r>
              <a:rPr lang="en-GB" altLang="en-US" sz="3000" dirty="0"/>
              <a:t> are the only possible foundations for UP.  In the </a:t>
            </a:r>
            <a:r>
              <a:rPr lang="en-GB" altLang="en-US" sz="3000" i="1" dirty="0"/>
              <a:t>Enquiry</a:t>
            </a:r>
            <a:r>
              <a:rPr lang="en-GB" altLang="en-US" sz="3000" dirty="0"/>
              <a:t>, he first rules out </a:t>
            </a:r>
            <a:r>
              <a:rPr lang="en-GB" altLang="en-US" sz="3000" i="1" dirty="0">
                <a:solidFill>
                  <a:srgbClr val="FF9999"/>
                </a:solidFill>
              </a:rPr>
              <a:t>sensation</a:t>
            </a:r>
            <a:r>
              <a:rPr lang="en-GB" altLang="en-US" sz="3000" dirty="0"/>
              <a:t> and </a:t>
            </a:r>
            <a:r>
              <a:rPr lang="en-GB" altLang="en-US" sz="3000" i="1" dirty="0">
                <a:solidFill>
                  <a:srgbClr val="FF9999"/>
                </a:solidFill>
              </a:rPr>
              <a:t>intuition</a:t>
            </a:r>
            <a:r>
              <a:rPr lang="en-GB" altLang="en-US" sz="3000" dirty="0"/>
              <a:t>:</a:t>
            </a:r>
          </a:p>
          <a:p>
            <a:pPr lvl="1">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4270265525"/>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200</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200</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dirty="0"/>
              <a:t>p  Probable inference (observed to unobserved)</a:t>
            </a:r>
          </a:p>
          <a:p>
            <a:pPr lvl="1">
              <a:buFontTx/>
              <a:buNone/>
            </a:pPr>
            <a:r>
              <a:rPr lang="en-GB" altLang="en-US" sz="2600" dirty="0"/>
              <a:t>c  Causal reasoning</a:t>
            </a:r>
          </a:p>
          <a:p>
            <a:pPr lvl="1">
              <a:buFontTx/>
              <a:buNone/>
            </a:pPr>
            <a:r>
              <a:rPr lang="en-GB" altLang="en-US" sz="2600" dirty="0"/>
              <a:t>e  (Reasoning from) Experience</a:t>
            </a:r>
          </a:p>
          <a:p>
            <a:pPr lvl="1">
              <a:buFontTx/>
              <a:buNone/>
            </a:pPr>
            <a:r>
              <a:rPr lang="en-GB" altLang="en-US" sz="2600" dirty="0"/>
              <a:t>u  Uniformity Principle</a:t>
            </a:r>
          </a:p>
          <a:p>
            <a:pPr lvl="1">
              <a:buFontTx/>
              <a:buNone/>
            </a:pPr>
            <a:r>
              <a:rPr lang="en-GB" altLang="en-US" sz="2600" dirty="0"/>
              <a:t>R  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Sensation</a:t>
            </a:r>
          </a:p>
        </p:txBody>
      </p:sp>
    </p:spTree>
    <p:extLst>
      <p:ext uri="{BB962C8B-B14F-4D97-AF65-F5344CB8AC3E}">
        <p14:creationId xmlns:p14="http://schemas.microsoft.com/office/powerpoint/2010/main" val="2189912168"/>
      </p:ext>
    </p:extLst>
  </p:cSld>
  <p:clrMapOvr>
    <a:masterClrMapping/>
  </p:clrMapOvr>
  <p:transition spd="med">
    <p:cove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201</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201</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750748139"/>
      </p:ext>
    </p:extLst>
  </p:cSld>
  <p:clrMapOvr>
    <a:masterClrMapping/>
  </p:clrMapOvr>
  <p:transition spd="med">
    <p:cove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202</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202</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3822751458"/>
      </p:ext>
    </p:extLst>
  </p:cSld>
  <p:clrMapOvr>
    <a:masterClrMapping/>
  </p:clrMapOvr>
  <p:transition spd="med">
    <p:cove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203</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a:t>
            </a:r>
            <a:r>
              <a:rPr lang="en-GB" altLang="en-US" sz="2600" i="1"/>
              <a:t>Treatise </a:t>
            </a:r>
            <a:r>
              <a:rPr lang="en-GB" altLang="en-US" sz="2600"/>
              <a:t>1.3.6 gave less evidence of sceptical intent).</a:t>
            </a:r>
          </a:p>
        </p:txBody>
      </p:sp>
    </p:spTree>
  </p:cSld>
  <p:clrMapOvr>
    <a:masterClrMapping/>
  </p:clrMapOvr>
  <p:transition spd="med">
    <p:cove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204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204</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1646186211"/>
      </p:ext>
    </p:extLst>
  </p:cSld>
  <p:clrMapOvr>
    <a:masterClrMapping/>
  </p:clrMapOvr>
  <p:transition spd="med">
    <p:cove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205</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2322758204"/>
      </p:ext>
    </p:extLst>
  </p:cSld>
  <p:clrMapOvr>
    <a:masterClrMapping/>
  </p:clrMapOvr>
  <p:transition spd="med">
    <p:cove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206</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35744880"/>
      </p:ext>
    </p:extLst>
  </p:cSld>
  <p:clrMapOvr>
    <a:masterClrMapping/>
  </p:clrMapOvr>
  <p:transition spd="med">
    <p:cove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207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207</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sceptical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1832251270"/>
      </p:ext>
    </p:extLst>
  </p:cSld>
  <p:clrMapOvr>
    <a:masterClrMapping/>
  </p:clrMapOvr>
  <p:transition spd="med">
    <p:cove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24644"/>
            <a:ext cx="8229600" cy="630907"/>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637989" y="1088740"/>
            <a:ext cx="8038467" cy="5491447"/>
          </a:xfrm>
        </p:spPr>
        <p:txBody>
          <a:bodyPr/>
          <a:lstStyle/>
          <a:p>
            <a:pPr>
              <a:spcBef>
                <a:spcPts val="1800"/>
              </a:spcBef>
            </a:pPr>
            <a:r>
              <a:rPr lang="en-US" sz="2500"/>
              <a:t>‘The rationalists thought knowledge was possible in case where the empiricists thought we may only attain probability.’  Discuss.  (2007, 10)</a:t>
            </a:r>
          </a:p>
          <a:p>
            <a:pPr>
              <a:spcBef>
                <a:spcPts val="1800"/>
              </a:spcBef>
            </a:pPr>
            <a:r>
              <a:rPr lang="en-US" sz="2500"/>
              <a:t>What does Hume mean by ‘the imagination’, and what role does this faculty play in Book 1 of his Treatise of Human Nature?  (2019, 34)</a:t>
            </a:r>
          </a:p>
          <a:p>
            <a:pPr>
              <a:spcBef>
                <a:spcPts val="1800"/>
              </a:spcBef>
            </a:pPr>
            <a:r>
              <a:rPr lang="en-US" sz="2500"/>
              <a:t>What purpose is served by Hume’s analysis of philosophical relations into seven categories and his later division of these seven into ‘two classes’, depending on whether or not they ‘depend entirely on the ideas’ (Treatise 1.3.1.1)?  Is his analysis of relations successful?  (2019, 32)</a:t>
            </a:r>
          </a:p>
          <a:p>
            <a:pPr>
              <a:spcBef>
                <a:spcPts val="1800"/>
              </a:spcBef>
            </a:pPr>
            <a:endParaRPr lang="en-US" sz="2600"/>
          </a:p>
          <a:p>
            <a:pPr>
              <a:spcBef>
                <a:spcPts val="1800"/>
              </a:spcBef>
            </a:pPr>
            <a:endParaRPr lang="en-GB" sz="26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208</a:t>
            </a:fld>
            <a:endParaRPr lang="en-US"/>
          </a:p>
        </p:txBody>
      </p:sp>
    </p:spTree>
    <p:extLst>
      <p:ext uri="{BB962C8B-B14F-4D97-AF65-F5344CB8AC3E}">
        <p14:creationId xmlns:p14="http://schemas.microsoft.com/office/powerpoint/2010/main" val="198549904"/>
      </p:ext>
    </p:extLst>
  </p:cSld>
  <p:clrMapOvr>
    <a:masterClrMapping/>
  </p:clrMapOvr>
  <p:transition spd="med">
    <p:cove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3" y="332656"/>
            <a:ext cx="8460940" cy="6066674"/>
          </a:xfrm>
        </p:spPr>
        <p:txBody>
          <a:bodyPr/>
          <a:lstStyle/>
          <a:p>
            <a:pPr>
              <a:spcBef>
                <a:spcPts val="1800"/>
              </a:spcBef>
            </a:pPr>
            <a:r>
              <a:rPr lang="en-US" sz="2500"/>
              <a:t>Does Hume show that our propensity to expect the future to resemble the past is unreasonable?  (2001, 16)</a:t>
            </a:r>
          </a:p>
          <a:p>
            <a:pPr>
              <a:spcBef>
                <a:spcPts val="1800"/>
              </a:spcBef>
            </a:pPr>
            <a:r>
              <a:rPr lang="en-US" sz="2500"/>
              <a:t>Does Hume’s Treatise present a good case for the thesis that inductive inference is fundamentally irrational?  (2006, 16)</a:t>
            </a:r>
          </a:p>
          <a:p>
            <a:pPr>
              <a:spcBef>
                <a:spcPts val="1800"/>
              </a:spcBef>
            </a:pPr>
            <a:r>
              <a:rPr lang="en-US" sz="2500"/>
              <a:t>If ‘we have no reason to draw any inference concerning any object beyond those of which we have had experience’ (HUME, Treatise 1.3.12.20), does this mean Hume thinks that all inferences about the future are completely irrational?  (2009, 18)</a:t>
            </a:r>
          </a:p>
          <a:p>
            <a:pPr>
              <a:spcBef>
                <a:spcPts val="1800"/>
              </a:spcBef>
            </a:pPr>
            <a:r>
              <a:rPr lang="en-US" sz="2500"/>
              <a:t>Does custom justify inductive inferences or does it only explain why we make them?  (2011, 18)</a:t>
            </a:r>
          </a:p>
          <a:p>
            <a:pPr>
              <a:spcBef>
                <a:spcPts val="1800"/>
              </a:spcBef>
            </a:pPr>
            <a:r>
              <a:rPr lang="en-US" sz="2500"/>
              <a:t>Is Hume a sceptic about induction?  (2020, 33)</a:t>
            </a:r>
          </a:p>
          <a:p>
            <a:pPr>
              <a:spcBef>
                <a:spcPts val="1800"/>
              </a:spcBef>
            </a:pPr>
            <a:endParaRPr lang="en-US" sz="2500"/>
          </a:p>
          <a:p>
            <a:pPr marL="0" indent="0">
              <a:spcBef>
                <a:spcPts val="1800"/>
              </a:spcBef>
              <a:buNone/>
            </a:pPr>
            <a:endParaRPr lang="en-US" sz="2500"/>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209</a:t>
            </a:fld>
            <a:endParaRPr lang="en-US"/>
          </a:p>
        </p:txBody>
      </p:sp>
    </p:spTree>
    <p:extLst>
      <p:ext uri="{BB962C8B-B14F-4D97-AF65-F5344CB8AC3E}">
        <p14:creationId xmlns:p14="http://schemas.microsoft.com/office/powerpoint/2010/main" val="1905516854"/>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16932"/>
            <a:ext cx="5904656" cy="169196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5</a:t>
            </a:r>
            <a:r>
              <a:rPr lang="en-GB" sz="3000" i="1">
                <a:solidFill>
                  <a:srgbClr val="FF7C80"/>
                </a:solidFill>
                <a:effectLst>
                  <a:outerShdw blurRad="38100" dist="38100" dir="2700000" algn="tl">
                    <a:srgbClr val="000000"/>
                  </a:outerShdw>
                </a:effectLst>
              </a:rPr>
              <a:t>. Hume’s Theory of Causation: Texts and Interpretation</a:t>
            </a:r>
          </a:p>
        </p:txBody>
      </p:sp>
    </p:spTree>
    <p:extLst>
      <p:ext uri="{BB962C8B-B14F-4D97-AF65-F5344CB8AC3E}">
        <p14:creationId xmlns:p14="http://schemas.microsoft.com/office/powerpoint/2010/main" val="385825328"/>
      </p:ext>
    </p:extLst>
  </p:cSld>
  <p:clrMapOvr>
    <a:masterClrMapping/>
  </p:clrMapOvr>
  <p:transition spd="med">
    <p:cove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74923"/>
          </a:xfrm>
        </p:spPr>
        <p:txBody>
          <a:bodyPr/>
          <a:lstStyle/>
          <a:p>
            <a:r>
              <a:rPr lang="en-GB" u="sng" dirty="0">
                <a:solidFill>
                  <a:srgbClr val="00FFFF"/>
                </a:solidFill>
              </a:rPr>
              <a:t>Agenda</a:t>
            </a:r>
          </a:p>
        </p:txBody>
      </p:sp>
      <p:sp>
        <p:nvSpPr>
          <p:cNvPr id="3" name="Content Placeholder 2"/>
          <p:cNvSpPr>
            <a:spLocks noGrp="1"/>
          </p:cNvSpPr>
          <p:nvPr>
            <p:ph idx="1"/>
          </p:nvPr>
        </p:nvSpPr>
        <p:spPr>
          <a:xfrm>
            <a:off x="529208" y="1340768"/>
            <a:ext cx="8435280" cy="5292588"/>
          </a:xfrm>
        </p:spPr>
        <p:txBody>
          <a:bodyPr/>
          <a:lstStyle/>
          <a:p>
            <a:r>
              <a:rPr lang="en-GB" sz="3100" dirty="0"/>
              <a:t>Introduction – brief setting of the scene.</a:t>
            </a:r>
          </a:p>
          <a:p>
            <a:pPr>
              <a:spcBef>
                <a:spcPts val="1200"/>
              </a:spcBef>
            </a:pPr>
            <a:r>
              <a:rPr lang="en-GB" sz="3100" dirty="0"/>
              <a:t>The significance of causation in Hume’s philosophy.</a:t>
            </a:r>
          </a:p>
          <a:p>
            <a:pPr>
              <a:spcBef>
                <a:spcPts val="1200"/>
              </a:spcBef>
            </a:pPr>
            <a:r>
              <a:rPr lang="en-GB" sz="3100" dirty="0"/>
              <a:t>12 “Key Points” of Hume’s theory of causation.</a:t>
            </a:r>
          </a:p>
          <a:p>
            <a:pPr>
              <a:spcBef>
                <a:spcPts val="1200"/>
              </a:spcBef>
            </a:pPr>
            <a:r>
              <a:rPr lang="en-GB" sz="3100" dirty="0"/>
              <a:t>Philosophical interpretation of Hume’s theory: reductionist, subjectivist, </a:t>
            </a:r>
            <a:r>
              <a:rPr lang="en-GB" sz="3100" dirty="0" err="1"/>
              <a:t>projectivist</a:t>
            </a:r>
            <a:r>
              <a:rPr lang="en-GB" sz="3100" dirty="0"/>
              <a:t>, or sceptical realist?</a:t>
            </a:r>
          </a:p>
          <a:p>
            <a:pPr>
              <a:spcBef>
                <a:spcPts val="1200"/>
              </a:spcBef>
            </a:pPr>
            <a:r>
              <a:rPr lang="en-GB" sz="3100" dirty="0"/>
              <a:t>Are </a:t>
            </a:r>
            <a:r>
              <a:rPr lang="en-GB" sz="3100" dirty="0" err="1"/>
              <a:t>Humean</a:t>
            </a:r>
            <a:r>
              <a:rPr lang="en-GB" sz="3100" dirty="0"/>
              <a:t> powers in objects or the mind?</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211</a:t>
            </a:fld>
            <a:endParaRPr lang="en-US"/>
          </a:p>
        </p:txBody>
      </p:sp>
    </p:spTree>
    <p:extLst>
      <p:ext uri="{BB962C8B-B14F-4D97-AF65-F5344CB8AC3E}">
        <p14:creationId xmlns:p14="http://schemas.microsoft.com/office/powerpoint/2010/main" val="3412336523"/>
      </p:ext>
    </p:extLst>
  </p:cSld>
  <p:clrMapOvr>
    <a:masterClrMapping/>
  </p:clrMapOvr>
  <p:transition spd="med">
    <p:cove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74923"/>
          </a:xfrm>
        </p:spPr>
        <p:txBody>
          <a:bodyPr/>
          <a:lstStyle/>
          <a:p>
            <a:r>
              <a:rPr lang="en-GB" dirty="0"/>
              <a:t>Introduction</a:t>
            </a:r>
          </a:p>
        </p:txBody>
      </p:sp>
      <p:sp>
        <p:nvSpPr>
          <p:cNvPr id="3" name="Content Placeholder 2"/>
          <p:cNvSpPr>
            <a:spLocks noGrp="1"/>
          </p:cNvSpPr>
          <p:nvPr>
            <p:ph idx="1"/>
          </p:nvPr>
        </p:nvSpPr>
        <p:spPr>
          <a:xfrm>
            <a:off x="457200" y="1160748"/>
            <a:ext cx="8229600" cy="5436604"/>
          </a:xfrm>
        </p:spPr>
        <p:txBody>
          <a:bodyPr/>
          <a:lstStyle/>
          <a:p>
            <a:r>
              <a:rPr lang="en-GB" dirty="0"/>
              <a:t>“Of the idea of necessary connexion” (</a:t>
            </a:r>
            <a:r>
              <a:rPr lang="en-GB" i="1" dirty="0"/>
              <a:t>Treatise</a:t>
            </a:r>
            <a:r>
              <a:rPr lang="en-GB" dirty="0"/>
              <a:t> 1.3.14 and </a:t>
            </a:r>
            <a:r>
              <a:rPr lang="en-GB" i="1" dirty="0"/>
              <a:t>Enquiry</a:t>
            </a:r>
            <a:r>
              <a:rPr lang="en-GB" dirty="0"/>
              <a:t> 7):</a:t>
            </a:r>
          </a:p>
          <a:p>
            <a:pPr lvl="1"/>
            <a:r>
              <a:rPr lang="en-GB" dirty="0"/>
              <a:t>Starts from Hume’s “Copy Principle” that all ideas are copies of impressions;</a:t>
            </a:r>
          </a:p>
          <a:p>
            <a:pPr lvl="1"/>
            <a:r>
              <a:rPr lang="en-GB" dirty="0"/>
              <a:t>Seeks the </a:t>
            </a:r>
            <a:r>
              <a:rPr lang="en-GB" i="1" dirty="0"/>
              <a:t>impression</a:t>
            </a:r>
            <a:r>
              <a:rPr lang="en-GB" dirty="0"/>
              <a:t> from which the </a:t>
            </a:r>
            <a:r>
              <a:rPr lang="en-GB" i="1" dirty="0"/>
              <a:t>idea</a:t>
            </a:r>
            <a:r>
              <a:rPr lang="en-GB" dirty="0"/>
              <a:t> of causal power or necessary connexion is copied;</a:t>
            </a:r>
          </a:p>
          <a:p>
            <a:pPr lvl="1"/>
            <a:r>
              <a:rPr lang="en-GB" dirty="0"/>
              <a:t>This impression turns out to be the inductive “customary transition of the mind” that we make in response to constant conjunctions;</a:t>
            </a:r>
          </a:p>
          <a:p>
            <a:pPr lvl="1"/>
            <a:r>
              <a:rPr lang="en-GB" dirty="0"/>
              <a:t>In both the </a:t>
            </a:r>
            <a:r>
              <a:rPr lang="en-GB" i="1" dirty="0"/>
              <a:t>Treatise </a:t>
            </a:r>
            <a:r>
              <a:rPr lang="en-GB" dirty="0"/>
              <a:t>and </a:t>
            </a:r>
            <a:r>
              <a:rPr lang="en-GB" i="1" dirty="0"/>
              <a:t>Enquiry</a:t>
            </a:r>
            <a:r>
              <a:rPr lang="en-GB" dirty="0"/>
              <a:t>, the argument culminates with two “definitions of cause”, encapsulating Hume’s results.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212</a:t>
            </a:fld>
            <a:endParaRPr lang="en-US"/>
          </a:p>
        </p:txBody>
      </p:sp>
    </p:spTree>
    <p:extLst>
      <p:ext uri="{BB962C8B-B14F-4D97-AF65-F5344CB8AC3E}">
        <p14:creationId xmlns:p14="http://schemas.microsoft.com/office/powerpoint/2010/main" val="3484367738"/>
      </p:ext>
    </p:extLst>
  </p:cSld>
  <p:clrMapOvr>
    <a:masterClrMapping/>
  </p:clrMapOvr>
  <p:transition spd="med">
    <p:cove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277813"/>
            <a:ext cx="8748972" cy="702915"/>
          </a:xfrm>
        </p:spPr>
        <p:txBody>
          <a:bodyPr/>
          <a:lstStyle/>
          <a:p>
            <a:r>
              <a:rPr lang="en-GB" sz="4200" dirty="0"/>
              <a:t>Causation’s Significance for Hume</a:t>
            </a:r>
          </a:p>
        </p:txBody>
      </p:sp>
      <p:sp>
        <p:nvSpPr>
          <p:cNvPr id="3" name="Content Placeholder 2"/>
          <p:cNvSpPr>
            <a:spLocks noGrp="1"/>
          </p:cNvSpPr>
          <p:nvPr>
            <p:ph idx="1"/>
          </p:nvPr>
        </p:nvSpPr>
        <p:spPr>
          <a:xfrm>
            <a:off x="457200" y="1268760"/>
            <a:ext cx="8229600" cy="5364596"/>
          </a:xfrm>
        </p:spPr>
        <p:txBody>
          <a:bodyPr/>
          <a:lstStyle/>
          <a:p>
            <a:r>
              <a:rPr lang="en-GB" sz="2700" dirty="0"/>
              <a:t>Only causation can ground inference to the unobserved, which is key to the </a:t>
            </a:r>
            <a:r>
              <a:rPr lang="en-GB" sz="2700" i="1" dirty="0"/>
              <a:t>Treatise </a:t>
            </a:r>
            <a:r>
              <a:rPr lang="en-GB" sz="2700" dirty="0"/>
              <a:t>project.</a:t>
            </a:r>
          </a:p>
          <a:p>
            <a:r>
              <a:rPr lang="en-GB" sz="2700" i="1" dirty="0"/>
              <a:t>Treatise</a:t>
            </a:r>
            <a:r>
              <a:rPr lang="en-GB" sz="2700" dirty="0"/>
              <a:t> 1.3, the longest part of the entire work, is framed by the analysis of causation.</a:t>
            </a:r>
          </a:p>
          <a:p>
            <a:r>
              <a:rPr lang="en-GB" sz="2700" dirty="0"/>
              <a:t>Other topics there include the Causal Maxim, induction, belief, probability, rationality, rules of scientific enquiry, and the reason of animals.</a:t>
            </a:r>
          </a:p>
          <a:p>
            <a:r>
              <a:rPr lang="en-GB" sz="2700" dirty="0"/>
              <a:t>Hume’s analysis of causation impacts crucially on his later treatment of materialism (in </a:t>
            </a:r>
            <a:r>
              <a:rPr lang="en-GB" sz="2700" i="1" dirty="0"/>
              <a:t>T</a:t>
            </a:r>
            <a:r>
              <a:rPr lang="en-GB" sz="2700" dirty="0"/>
              <a:t> 1.4.5) and “liberty and necessity” (in </a:t>
            </a:r>
            <a:r>
              <a:rPr lang="en-GB" sz="2700" i="1" dirty="0"/>
              <a:t>T</a:t>
            </a:r>
            <a:r>
              <a:rPr lang="en-GB" sz="2700" dirty="0"/>
              <a:t> 2.3.1-2).</a:t>
            </a:r>
          </a:p>
          <a:p>
            <a:r>
              <a:rPr lang="en-GB" sz="2700" dirty="0"/>
              <a:t>The 1740 </a:t>
            </a:r>
            <a:r>
              <a:rPr lang="en-GB" sz="2700" i="1" dirty="0"/>
              <a:t>Abstract </a:t>
            </a:r>
            <a:r>
              <a:rPr lang="en-GB" sz="2700" dirty="0"/>
              <a:t>describes this nexus as constituting “the Chief Argument” of the </a:t>
            </a:r>
            <a:r>
              <a:rPr lang="en-GB" sz="2700" i="1" dirty="0"/>
              <a:t>Treatise</a:t>
            </a:r>
            <a:r>
              <a:rPr lang="en-GB" sz="2700" dirty="0"/>
              <a:t>.</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213</a:t>
            </a:fld>
            <a:endParaRPr lang="en-US"/>
          </a:p>
        </p:txBody>
      </p:sp>
    </p:spTree>
    <p:extLst>
      <p:ext uri="{BB962C8B-B14F-4D97-AF65-F5344CB8AC3E}">
        <p14:creationId xmlns:p14="http://schemas.microsoft.com/office/powerpoint/2010/main" val="2829918102"/>
      </p:ext>
    </p:extLst>
  </p:cSld>
  <p:clrMapOvr>
    <a:masterClrMapping/>
  </p:clrMapOvr>
  <p:transition spd="med">
    <p:cove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76964" cy="770594"/>
          </a:xfrm>
        </p:spPr>
        <p:txBody>
          <a:bodyPr/>
          <a:lstStyle/>
          <a:p>
            <a:r>
              <a:rPr lang="en-GB" u="sng" dirty="0">
                <a:solidFill>
                  <a:srgbClr val="00FFFF"/>
                </a:solidFill>
              </a:rPr>
              <a:t>12 Key Points of Hume’s Theory</a:t>
            </a:r>
          </a:p>
        </p:txBody>
      </p:sp>
      <p:sp>
        <p:nvSpPr>
          <p:cNvPr id="3" name="Content Placeholder 2"/>
          <p:cNvSpPr>
            <a:spLocks noGrp="1"/>
          </p:cNvSpPr>
          <p:nvPr>
            <p:ph idx="1"/>
          </p:nvPr>
        </p:nvSpPr>
        <p:spPr>
          <a:xfrm>
            <a:off x="503548" y="1196752"/>
            <a:ext cx="8496944" cy="5400600"/>
          </a:xfrm>
        </p:spPr>
        <p:txBody>
          <a:bodyPr/>
          <a:lstStyle/>
          <a:p>
            <a:pPr marL="514350" indent="-514350">
              <a:buFont typeface="+mj-lt"/>
              <a:buAutoNum type="arabicPeriod"/>
            </a:pPr>
            <a:r>
              <a:rPr lang="en-GB" sz="2800" dirty="0"/>
              <a:t>Whether </a:t>
            </a:r>
            <a:r>
              <a:rPr lang="en-GB" sz="2800" i="1" dirty="0"/>
              <a:t>A</a:t>
            </a:r>
            <a:r>
              <a:rPr lang="en-GB" sz="2800" dirty="0"/>
              <a:t> causes </a:t>
            </a:r>
            <a:r>
              <a:rPr lang="en-GB" sz="2800" i="1" dirty="0"/>
              <a:t>B</a:t>
            </a:r>
            <a:r>
              <a:rPr lang="en-GB" sz="2800" dirty="0"/>
              <a:t> is an objective matter of fact, (often) discoverable by investigation.</a:t>
            </a:r>
          </a:p>
          <a:p>
            <a:pPr marL="514350" indent="-514350">
              <a:buFont typeface="+mj-lt"/>
              <a:buAutoNum type="arabicPeriod"/>
            </a:pPr>
            <a:r>
              <a:rPr lang="en-GB" sz="2800" dirty="0"/>
              <a:t>Causes are standardly understood to be prior and contiguous to their effects.</a:t>
            </a:r>
          </a:p>
          <a:p>
            <a:pPr marL="514350" indent="-514350">
              <a:buFont typeface="+mj-lt"/>
              <a:buAutoNum type="arabicPeriod"/>
            </a:pPr>
            <a:r>
              <a:rPr lang="en-GB" sz="2800" dirty="0"/>
              <a:t>The principal – and essential – component of the concept of causation is </a:t>
            </a:r>
            <a:r>
              <a:rPr lang="en-GB" sz="2800" i="1" dirty="0"/>
              <a:t>necessary connexion</a:t>
            </a:r>
            <a:r>
              <a:rPr lang="en-GB" sz="2800" dirty="0"/>
              <a:t>.</a:t>
            </a:r>
          </a:p>
          <a:p>
            <a:pPr marL="514350" indent="-514350">
              <a:buFont typeface="+mj-lt"/>
              <a:buAutoNum type="arabicPeriod"/>
            </a:pPr>
            <a:r>
              <a:rPr lang="en-GB" sz="2800" dirty="0"/>
              <a:t>Causal necessity is not the same as </a:t>
            </a:r>
            <a:r>
              <a:rPr lang="en-GB" sz="2800" i="1" dirty="0"/>
              <a:t>absolute</a:t>
            </a:r>
            <a:r>
              <a:rPr lang="en-GB" sz="2800" dirty="0"/>
              <a:t> or </a:t>
            </a:r>
            <a:r>
              <a:rPr lang="en-GB" sz="2800" i="1" dirty="0"/>
              <a:t>metaphysical</a:t>
            </a:r>
            <a:r>
              <a:rPr lang="en-GB" sz="2800" dirty="0"/>
              <a:t> necessity.</a:t>
            </a:r>
          </a:p>
          <a:p>
            <a:pPr marL="514350" indent="-514350">
              <a:buFont typeface="+mj-lt"/>
              <a:buAutoNum type="arabicPeriod"/>
            </a:pPr>
            <a:r>
              <a:rPr lang="en-GB" sz="2800" dirty="0"/>
              <a:t>Hume is a convinced determinist.</a:t>
            </a:r>
          </a:p>
          <a:p>
            <a:pPr marL="514350" indent="-514350">
              <a:buFont typeface="+mj-lt"/>
              <a:buAutoNum type="arabicPeriod"/>
            </a:pPr>
            <a:r>
              <a:rPr lang="en-GB" sz="2800" i="1" dirty="0"/>
              <a:t>Necessary connexion</a:t>
            </a:r>
            <a:r>
              <a:rPr lang="en-GB" sz="2800" dirty="0"/>
              <a:t> is virtually synonymous with </a:t>
            </a:r>
            <a:r>
              <a:rPr lang="en-GB" sz="2800" i="1" dirty="0"/>
              <a:t>efficacy</a:t>
            </a:r>
            <a:r>
              <a:rPr lang="en-GB" sz="2800" dirty="0"/>
              <a:t>, </a:t>
            </a:r>
            <a:r>
              <a:rPr lang="en-GB" sz="2800" i="1" dirty="0"/>
              <a:t>agency</a:t>
            </a:r>
            <a:r>
              <a:rPr lang="en-GB" sz="2800" dirty="0"/>
              <a:t>, </a:t>
            </a:r>
            <a:r>
              <a:rPr lang="en-GB" sz="2800" i="1" dirty="0"/>
              <a:t>power</a:t>
            </a:r>
            <a:r>
              <a:rPr lang="en-GB" sz="2800" dirty="0"/>
              <a:t>, </a:t>
            </a:r>
            <a:r>
              <a:rPr lang="en-GB" sz="2800" i="1" dirty="0"/>
              <a:t>force</a:t>
            </a:r>
            <a:r>
              <a:rPr lang="en-GB" sz="2800" dirty="0"/>
              <a:t>, </a:t>
            </a:r>
            <a:r>
              <a:rPr lang="en-GB" sz="2800" i="1" dirty="0"/>
              <a:t>energy</a:t>
            </a:r>
            <a:r>
              <a:rPr lang="en-GB" sz="2800" dirty="0"/>
              <a:t> etc.</a:t>
            </a:r>
            <a:endParaRPr lang="en-GB" sz="28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214</a:t>
            </a:fld>
            <a:endParaRPr lang="en-US"/>
          </a:p>
        </p:txBody>
      </p:sp>
    </p:spTree>
    <p:extLst>
      <p:ext uri="{BB962C8B-B14F-4D97-AF65-F5344CB8AC3E}">
        <p14:creationId xmlns:p14="http://schemas.microsoft.com/office/powerpoint/2010/main" val="4092084449"/>
      </p:ext>
    </p:extLst>
  </p:cSld>
  <p:clrMapOvr>
    <a:masterClrMapping/>
  </p:clrMapOvr>
  <p:transition spd="med">
    <p:cove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48" y="332656"/>
            <a:ext cx="8496944" cy="6084676"/>
          </a:xfrm>
        </p:spPr>
        <p:txBody>
          <a:bodyPr/>
          <a:lstStyle/>
          <a:p>
            <a:pPr marL="514350" indent="-514350">
              <a:buFont typeface="+mj-lt"/>
              <a:buAutoNum type="arabicPeriod" startAt="7"/>
            </a:pPr>
            <a:r>
              <a:rPr lang="en-GB" sz="2800" dirty="0"/>
              <a:t>Understanding these terms involves a simple </a:t>
            </a:r>
            <a:r>
              <a:rPr lang="en-GB" sz="2800" i="1" dirty="0"/>
              <a:t>idea</a:t>
            </a:r>
            <a:r>
              <a:rPr lang="en-GB" sz="2800" dirty="0"/>
              <a:t>, copied from an </a:t>
            </a:r>
            <a:r>
              <a:rPr lang="en-GB" sz="2800" i="1" dirty="0"/>
              <a:t>impression of reflection</a:t>
            </a:r>
            <a:r>
              <a:rPr lang="en-GB" sz="2800" dirty="0"/>
              <a:t>.</a:t>
            </a:r>
          </a:p>
          <a:p>
            <a:pPr marL="514350" indent="-514350">
              <a:buFont typeface="+mj-lt"/>
              <a:buAutoNum type="arabicPeriod" startAt="7"/>
            </a:pPr>
            <a:r>
              <a:rPr lang="en-GB" sz="2800" dirty="0"/>
              <a:t>That impression arises from observed </a:t>
            </a:r>
            <a:r>
              <a:rPr lang="en-GB" sz="2800" i="1" dirty="0"/>
              <a:t>constant conjunction</a:t>
            </a:r>
            <a:r>
              <a:rPr lang="en-GB" sz="2800" dirty="0"/>
              <a:t> and our consequent experience of making inductive inference.</a:t>
            </a:r>
          </a:p>
          <a:p>
            <a:pPr marL="514350" indent="-514350">
              <a:buFont typeface="+mj-lt"/>
              <a:buAutoNum type="arabicPeriod" startAt="7"/>
            </a:pPr>
            <a:r>
              <a:rPr lang="en-GB" sz="2800" dirty="0"/>
              <a:t>There are accordingly two “definitions of cause”.</a:t>
            </a:r>
          </a:p>
          <a:p>
            <a:pPr marL="514350" indent="-514350">
              <a:buFont typeface="+mj-lt"/>
              <a:buAutoNum type="arabicPeriod" startAt="7"/>
            </a:pPr>
            <a:r>
              <a:rPr lang="en-GB" sz="2800" dirty="0"/>
              <a:t>Hume also provides two definitions of necessity, applied to the issue of “liberty and necessity”.</a:t>
            </a:r>
          </a:p>
          <a:p>
            <a:pPr marL="514350" indent="-514350">
              <a:buFont typeface="+mj-lt"/>
              <a:buAutoNum type="arabicPeriod" startAt="7"/>
            </a:pPr>
            <a:r>
              <a:rPr lang="en-GB" sz="2800" dirty="0"/>
              <a:t>Where the two definitions come apart, </a:t>
            </a:r>
            <a:r>
              <a:rPr lang="en-GB" sz="2800" i="1" dirty="0"/>
              <a:t>constant conjunction</a:t>
            </a:r>
            <a:r>
              <a:rPr lang="en-GB" sz="2800" dirty="0"/>
              <a:t> dominates </a:t>
            </a:r>
            <a:r>
              <a:rPr lang="en-GB" sz="2800" i="1" dirty="0"/>
              <a:t>inference of the mind</a:t>
            </a:r>
            <a:r>
              <a:rPr lang="en-GB" sz="2800" dirty="0"/>
              <a:t>.</a:t>
            </a:r>
          </a:p>
          <a:p>
            <a:pPr marL="514350" indent="-514350">
              <a:buFont typeface="+mj-lt"/>
              <a:buAutoNum type="arabicPeriod" startAt="7"/>
            </a:pPr>
            <a:r>
              <a:rPr lang="en-GB" sz="2800" dirty="0"/>
              <a:t>In the first </a:t>
            </a:r>
            <a:r>
              <a:rPr lang="en-GB" sz="2800" i="1" dirty="0"/>
              <a:t>Enquiry</a:t>
            </a:r>
            <a:r>
              <a:rPr lang="en-GB" sz="2800" dirty="0"/>
              <a:t>, Hume recognises quantitative powers, going beyond the </a:t>
            </a:r>
            <a:r>
              <a:rPr lang="en-GB" sz="2800" i="1" dirty="0"/>
              <a:t>Treatise</a:t>
            </a:r>
            <a:r>
              <a:rPr lang="en-GB" sz="2800" dirty="0"/>
              <a:t>’s relatively crude relations between discrete events</a:t>
            </a:r>
            <a:r>
              <a:rPr lang="en-GB" sz="2800" i="1" dirty="0"/>
              <a:t>.</a:t>
            </a:r>
            <a:endParaRPr lang="en-GB" sz="2800" dirty="0"/>
          </a:p>
          <a:p>
            <a:pPr marL="514350" indent="-514350">
              <a:buFont typeface="+mj-lt"/>
              <a:buAutoNum type="arabicPeriod" startAt="7"/>
            </a:pPr>
            <a:endParaRPr lang="en-GB" sz="28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215</a:t>
            </a:fld>
            <a:endParaRPr lang="en-US"/>
          </a:p>
        </p:txBody>
      </p:sp>
    </p:spTree>
    <p:extLst>
      <p:ext uri="{BB962C8B-B14F-4D97-AF65-F5344CB8AC3E}">
        <p14:creationId xmlns:p14="http://schemas.microsoft.com/office/powerpoint/2010/main" val="2783888388"/>
      </p:ext>
    </p:extLst>
  </p:cSld>
  <p:clrMapOvr>
    <a:masterClrMapping/>
  </p:clrMapOvr>
  <p:transition spd="med">
    <p:cove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8" y="1124744"/>
            <a:ext cx="8229600" cy="5580620"/>
          </a:xfrm>
        </p:spPr>
        <p:txBody>
          <a:bodyPr/>
          <a:lstStyle/>
          <a:p>
            <a:pPr lvl="0"/>
            <a:r>
              <a:rPr lang="en-GB" sz="2400" dirty="0">
                <a:effectLst/>
              </a:rPr>
              <a:t>“Since therefore ’tis possible for all objects to become causes or effects to each other, it may be proper to fix some general rules, by which we may know </a:t>
            </a:r>
            <a:r>
              <a:rPr lang="en-GB" sz="2400" i="1" dirty="0">
                <a:effectLst/>
              </a:rPr>
              <a:t>when they really are so</a:t>
            </a:r>
            <a:r>
              <a:rPr lang="en-GB" sz="2400" dirty="0">
                <a:effectLst/>
              </a:rPr>
              <a:t>.”  (T 1.3.15.2, my emphasis)</a:t>
            </a:r>
          </a:p>
          <a:p>
            <a:pPr>
              <a:spcBef>
                <a:spcPts val="1800"/>
              </a:spcBef>
            </a:pPr>
            <a:r>
              <a:rPr lang="en-GB" sz="2400" dirty="0">
                <a:effectLst/>
              </a:rPr>
              <a:t>“philosophers, observing, that, almost in every part of nature, there is contained a vast variety of springs and principles, which are hid, by reason of their minuteness or remoteness, find, that it is at least possible the contrariety of events may … proceed … from the secret operation of contrary causes.  This … is converted into certainty by farther observation; when they remark, that, upon an exact scrutiny, a contrariety of effects always betrays a contrariety of causes, and proceeds from their mutual opposition.”  (</a:t>
            </a:r>
            <a:r>
              <a:rPr lang="en-GB" sz="2400" i="1" dirty="0">
                <a:effectLst/>
              </a:rPr>
              <a:t>E</a:t>
            </a:r>
            <a:r>
              <a:rPr lang="en-GB" sz="2400" dirty="0">
                <a:effectLst/>
              </a:rPr>
              <a:t> 8.13, copied from </a:t>
            </a:r>
            <a:r>
              <a:rPr lang="en-GB" sz="2400" i="1" dirty="0">
                <a:effectLst/>
              </a:rPr>
              <a:t>T</a:t>
            </a:r>
            <a:r>
              <a:rPr lang="en-GB" sz="2400" dirty="0">
                <a:effectLst/>
              </a:rPr>
              <a:t> 1.3.12.5)</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216</a:t>
            </a:fld>
            <a:endParaRPr lang="en-US"/>
          </a:p>
        </p:txBody>
      </p:sp>
      <p:sp>
        <p:nvSpPr>
          <p:cNvPr id="5" name="Title 1"/>
          <p:cNvSpPr>
            <a:spLocks noGrp="1"/>
          </p:cNvSpPr>
          <p:nvPr>
            <p:ph type="title"/>
          </p:nvPr>
        </p:nvSpPr>
        <p:spPr>
          <a:xfrm>
            <a:off x="457200" y="224644"/>
            <a:ext cx="8229600" cy="720080"/>
          </a:xfrm>
        </p:spPr>
        <p:txBody>
          <a:bodyPr/>
          <a:lstStyle/>
          <a:p>
            <a:r>
              <a:rPr lang="en-GB" sz="3600" dirty="0"/>
              <a:t>1.  Objective Causation</a:t>
            </a:r>
          </a:p>
        </p:txBody>
      </p:sp>
    </p:spTree>
    <p:extLst>
      <p:ext uri="{BB962C8B-B14F-4D97-AF65-F5344CB8AC3E}">
        <p14:creationId xmlns:p14="http://schemas.microsoft.com/office/powerpoint/2010/main" val="1456662185"/>
      </p:ext>
    </p:extLst>
  </p:cSld>
  <p:clrMapOvr>
    <a:masterClrMapping/>
  </p:clrMapOvr>
  <p:transition spd="med">
    <p:cove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88740"/>
            <a:ext cx="8327268" cy="5544616"/>
          </a:xfrm>
        </p:spPr>
        <p:txBody>
          <a:bodyPr/>
          <a:lstStyle/>
          <a:p>
            <a:pPr lvl="0"/>
            <a:r>
              <a:rPr lang="en-GB" sz="2800" dirty="0">
                <a:effectLst/>
              </a:rPr>
              <a:t>“I find in the first place, that whatever objects are </a:t>
            </a:r>
            <a:r>
              <a:rPr lang="en-GB" sz="2800" dirty="0" err="1">
                <a:effectLst/>
              </a:rPr>
              <a:t>consider’d</a:t>
            </a:r>
            <a:r>
              <a:rPr lang="en-GB" sz="2800" dirty="0">
                <a:effectLst/>
              </a:rPr>
              <a:t> as causes or effects, are </a:t>
            </a:r>
            <a:r>
              <a:rPr lang="en-GB" sz="2800" i="1" dirty="0">
                <a:effectLst/>
              </a:rPr>
              <a:t>contiguous</a:t>
            </a:r>
            <a:r>
              <a:rPr lang="en-GB" sz="2800" dirty="0">
                <a:effectLst/>
              </a:rPr>
              <a:t>; and that nothing can operate in a time or place, which is ever so little </a:t>
            </a:r>
            <a:r>
              <a:rPr lang="en-GB" sz="2800" dirty="0" err="1">
                <a:effectLst/>
              </a:rPr>
              <a:t>remov’d</a:t>
            </a:r>
            <a:r>
              <a:rPr lang="en-GB" sz="2800" dirty="0">
                <a:effectLst/>
              </a:rPr>
              <a:t> from those of its existence.”  (</a:t>
            </a:r>
            <a:r>
              <a:rPr lang="en-GB" sz="2800" i="1" dirty="0">
                <a:effectLst/>
              </a:rPr>
              <a:t>T</a:t>
            </a:r>
            <a:r>
              <a:rPr lang="en-GB" sz="2800" dirty="0">
                <a:effectLst/>
              </a:rPr>
              <a:t> 1.3.2.6 cf. </a:t>
            </a:r>
            <a:r>
              <a:rPr lang="en-GB" sz="2800" i="1" dirty="0">
                <a:effectLst/>
              </a:rPr>
              <a:t>T</a:t>
            </a:r>
            <a:r>
              <a:rPr lang="en-GB" sz="2800" dirty="0">
                <a:effectLst/>
              </a:rPr>
              <a:t> 1.3.15.1).</a:t>
            </a:r>
          </a:p>
          <a:p>
            <a:pPr lvl="1"/>
            <a:r>
              <a:rPr lang="en-GB" sz="2400" dirty="0">
                <a:effectLst/>
              </a:rPr>
              <a:t>However a footnote refers to </a:t>
            </a:r>
            <a:r>
              <a:rPr lang="en-GB" sz="2400" i="1" dirty="0">
                <a:effectLst/>
              </a:rPr>
              <a:t>T </a:t>
            </a:r>
            <a:r>
              <a:rPr lang="en-GB" sz="2400" dirty="0">
                <a:effectLst/>
              </a:rPr>
              <a:t>1.4.5 (§§10-14), where Hume explains that many perceptions have no spatial location.  Contiguity is dropped in the </a:t>
            </a:r>
            <a:r>
              <a:rPr lang="en-GB" sz="2400" i="1" dirty="0">
                <a:effectLst/>
              </a:rPr>
              <a:t>Enquiry</a:t>
            </a:r>
            <a:r>
              <a:rPr lang="en-GB" sz="2400" dirty="0">
                <a:effectLst/>
              </a:rPr>
              <a:t> (7.29).</a:t>
            </a:r>
          </a:p>
          <a:p>
            <a:pPr lvl="0">
              <a:spcBef>
                <a:spcPts val="1800"/>
              </a:spcBef>
            </a:pPr>
            <a:r>
              <a:rPr lang="en-GB" sz="2800" dirty="0">
                <a:effectLst/>
              </a:rPr>
              <a:t>“The second relation I shall observe as essential to causes and effects, is ... that of PRIORITY of time in the cause before the effect.”</a:t>
            </a:r>
            <a:br>
              <a:rPr lang="en-GB" sz="2800" dirty="0">
                <a:effectLst/>
              </a:rPr>
            </a:br>
            <a:r>
              <a:rPr lang="en-GB" sz="2800" dirty="0">
                <a:effectLst/>
              </a:rPr>
              <a:t>				(</a:t>
            </a:r>
            <a:r>
              <a:rPr lang="en-GB" sz="2800" i="1" dirty="0">
                <a:effectLst/>
              </a:rPr>
              <a:t>T</a:t>
            </a:r>
            <a:r>
              <a:rPr lang="en-GB" sz="2800" dirty="0">
                <a:effectLst/>
              </a:rPr>
              <a:t> 1.3.2.7, cf. </a:t>
            </a:r>
            <a:r>
              <a:rPr lang="en-GB" sz="2800" i="1" dirty="0">
                <a:effectLst/>
              </a:rPr>
              <a:t>T</a:t>
            </a:r>
            <a:r>
              <a:rPr lang="en-GB" sz="2800" dirty="0">
                <a:effectLst/>
              </a:rPr>
              <a:t> 1.3.15.2)</a:t>
            </a:r>
          </a:p>
          <a:p>
            <a:pPr lvl="0"/>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217</a:t>
            </a:fld>
            <a:endParaRPr lang="en-US"/>
          </a:p>
        </p:txBody>
      </p:sp>
      <p:sp>
        <p:nvSpPr>
          <p:cNvPr id="5" name="Title 1"/>
          <p:cNvSpPr>
            <a:spLocks noGrp="1"/>
          </p:cNvSpPr>
          <p:nvPr>
            <p:ph type="title"/>
          </p:nvPr>
        </p:nvSpPr>
        <p:spPr>
          <a:xfrm>
            <a:off x="457200" y="224644"/>
            <a:ext cx="8229600" cy="720080"/>
          </a:xfrm>
        </p:spPr>
        <p:txBody>
          <a:bodyPr/>
          <a:lstStyle/>
          <a:p>
            <a:r>
              <a:rPr lang="en-GB" sz="3600" dirty="0"/>
              <a:t>2.  Causes are Prior and Contiguous</a:t>
            </a:r>
          </a:p>
        </p:txBody>
      </p:sp>
    </p:spTree>
    <p:extLst>
      <p:ext uri="{BB962C8B-B14F-4D97-AF65-F5344CB8AC3E}">
        <p14:creationId xmlns:p14="http://schemas.microsoft.com/office/powerpoint/2010/main" val="2024763443"/>
      </p:ext>
    </p:extLst>
  </p:cSld>
  <p:clrMapOvr>
    <a:masterClrMapping/>
  </p:clrMapOvr>
  <p:transition spd="med">
    <p:cove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76" y="1160748"/>
            <a:ext cx="8229600" cy="5472608"/>
          </a:xfrm>
        </p:spPr>
        <p:txBody>
          <a:bodyPr/>
          <a:lstStyle/>
          <a:p>
            <a:pPr lvl="0"/>
            <a:r>
              <a:rPr lang="en-GB" sz="2300" dirty="0">
                <a:effectLst/>
              </a:rPr>
              <a:t>“An object may be contiguous and prior to another, without being </a:t>
            </a:r>
            <a:r>
              <a:rPr lang="en-GB" sz="2300" dirty="0" err="1">
                <a:effectLst/>
              </a:rPr>
              <a:t>consider’d</a:t>
            </a:r>
            <a:r>
              <a:rPr lang="en-GB" sz="2300" dirty="0">
                <a:effectLst/>
              </a:rPr>
              <a:t> as its cause.  There is a </a:t>
            </a:r>
            <a:r>
              <a:rPr lang="en-GB" sz="2300" cap="small" dirty="0">
                <a:effectLst/>
              </a:rPr>
              <a:t>necessary connexion</a:t>
            </a:r>
            <a:r>
              <a:rPr lang="en-GB" sz="2300" dirty="0">
                <a:effectLst/>
              </a:rPr>
              <a:t> to be taken into consideration; and that relation is of much greater importance, …”  (</a:t>
            </a:r>
            <a:r>
              <a:rPr lang="en-GB" sz="2300" i="1" dirty="0">
                <a:effectLst/>
              </a:rPr>
              <a:t>T</a:t>
            </a:r>
            <a:r>
              <a:rPr lang="en-GB" sz="2300" dirty="0">
                <a:effectLst/>
              </a:rPr>
              <a:t> 1.3.2.11) </a:t>
            </a:r>
          </a:p>
          <a:p>
            <a:pPr lvl="0"/>
            <a:r>
              <a:rPr lang="en-GB" sz="2300" dirty="0">
                <a:effectLst/>
              </a:rPr>
              <a:t>““we have ... </a:t>
            </a:r>
            <a:r>
              <a:rPr lang="en-GB" sz="2300" dirty="0" err="1">
                <a:effectLst/>
              </a:rPr>
              <a:t>discover’d</a:t>
            </a:r>
            <a:r>
              <a:rPr lang="en-GB" sz="2300" dirty="0">
                <a:effectLst/>
              </a:rPr>
              <a:t> a new relation betwixt cause and effect, ... their </a:t>
            </a:r>
            <a:r>
              <a:rPr lang="en-GB" sz="2300" cap="small" dirty="0">
                <a:effectLst/>
              </a:rPr>
              <a:t>constant conjunction</a:t>
            </a:r>
            <a:r>
              <a:rPr lang="en-GB" sz="2300" dirty="0">
                <a:effectLst/>
              </a:rPr>
              <a:t>. We may now see the advantage of quitting the direct survey of [cause and effect], … to discover the nature of that </a:t>
            </a:r>
            <a:r>
              <a:rPr lang="en-GB" sz="2300" i="1" dirty="0">
                <a:effectLst/>
              </a:rPr>
              <a:t>necessary </a:t>
            </a:r>
            <a:r>
              <a:rPr lang="en-GB" sz="2300" i="1" dirty="0" err="1">
                <a:effectLst/>
              </a:rPr>
              <a:t>connex</a:t>
            </a:r>
            <a:r>
              <a:rPr lang="en-GB" sz="2300" i="1" dirty="0">
                <a:effectLst/>
              </a:rPr>
              <a:t>-ion</a:t>
            </a:r>
            <a:r>
              <a:rPr lang="en-GB" sz="2300" dirty="0">
                <a:effectLst/>
              </a:rPr>
              <a:t>, which makes so essential a part of it.”  (</a:t>
            </a:r>
            <a:r>
              <a:rPr lang="en-GB" sz="2300" i="1" dirty="0">
                <a:effectLst/>
              </a:rPr>
              <a:t>T</a:t>
            </a:r>
            <a:r>
              <a:rPr lang="en-GB" sz="2300" dirty="0">
                <a:effectLst/>
              </a:rPr>
              <a:t> 1.3.6.3) </a:t>
            </a:r>
          </a:p>
          <a:p>
            <a:pPr lvl="0"/>
            <a:r>
              <a:rPr lang="en-US" sz="2300" dirty="0">
                <a:effectLst/>
              </a:rPr>
              <a:t>“According to my definitions, necessity makes an essential part of causation”</a:t>
            </a:r>
            <a:r>
              <a:rPr lang="en-GB" sz="2300" dirty="0">
                <a:effectLst/>
              </a:rPr>
              <a:t>  (</a:t>
            </a:r>
            <a:r>
              <a:rPr lang="en-GB" sz="2300" i="1" dirty="0">
                <a:effectLst/>
              </a:rPr>
              <a:t>T</a:t>
            </a:r>
            <a:r>
              <a:rPr lang="en-GB" sz="2300" dirty="0">
                <a:effectLst/>
              </a:rPr>
              <a:t> 2.3.1.18, cf. </a:t>
            </a:r>
            <a:r>
              <a:rPr lang="en-GB" sz="2300" i="1" dirty="0">
                <a:effectLst/>
              </a:rPr>
              <a:t>E</a:t>
            </a:r>
            <a:r>
              <a:rPr lang="en-GB" sz="2300" dirty="0">
                <a:effectLst/>
              </a:rPr>
              <a:t> 8.25)</a:t>
            </a:r>
          </a:p>
          <a:p>
            <a:pPr lvl="0"/>
            <a:r>
              <a:rPr lang="en-US" sz="2300" dirty="0">
                <a:effectLst/>
              </a:rPr>
              <a:t>“I define necessity two ways, conformable to the two definitions of cause, of which it makes an essential part</a:t>
            </a:r>
            <a:r>
              <a:rPr lang="en-GB" sz="2300" dirty="0">
                <a:effectLst/>
              </a:rPr>
              <a:t>”  (</a:t>
            </a:r>
            <a:r>
              <a:rPr lang="en-GB" sz="2300" i="1" dirty="0">
                <a:effectLst/>
              </a:rPr>
              <a:t>T</a:t>
            </a:r>
            <a:r>
              <a:rPr lang="en-GB" sz="2300" dirty="0">
                <a:effectLst/>
              </a:rPr>
              <a:t> 2.3.2.4, cf. </a:t>
            </a:r>
            <a:r>
              <a:rPr lang="en-GB" sz="2300" i="1" dirty="0">
                <a:effectLst/>
              </a:rPr>
              <a:t>E</a:t>
            </a:r>
            <a:r>
              <a:rPr lang="en-GB" sz="2300" dirty="0">
                <a:effectLst/>
              </a:rPr>
              <a:t> 8.27).</a:t>
            </a:r>
          </a:p>
          <a:p>
            <a:pPr lvl="0"/>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218</a:t>
            </a:fld>
            <a:endParaRPr lang="en-US"/>
          </a:p>
        </p:txBody>
      </p:sp>
      <p:sp>
        <p:nvSpPr>
          <p:cNvPr id="5" name="Title 1"/>
          <p:cNvSpPr>
            <a:spLocks noGrp="1"/>
          </p:cNvSpPr>
          <p:nvPr>
            <p:ph type="title"/>
          </p:nvPr>
        </p:nvSpPr>
        <p:spPr>
          <a:xfrm>
            <a:off x="457200" y="224644"/>
            <a:ext cx="8229600" cy="720080"/>
          </a:xfrm>
        </p:spPr>
        <p:txBody>
          <a:bodyPr/>
          <a:lstStyle/>
          <a:p>
            <a:r>
              <a:rPr lang="en-GB" sz="3600" dirty="0"/>
              <a:t>3.  Necessary Connexion is Essential</a:t>
            </a:r>
          </a:p>
        </p:txBody>
      </p:sp>
    </p:spTree>
    <p:extLst>
      <p:ext uri="{BB962C8B-B14F-4D97-AF65-F5344CB8AC3E}">
        <p14:creationId xmlns:p14="http://schemas.microsoft.com/office/powerpoint/2010/main" val="207200754"/>
      </p:ext>
    </p:extLst>
  </p:cSld>
  <p:clrMapOvr>
    <a:masterClrMapping/>
  </p:clrMapOvr>
  <p:transition spd="med">
    <p:cove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224" y="1268760"/>
            <a:ext cx="8075240" cy="5364596"/>
          </a:xfrm>
        </p:spPr>
        <p:txBody>
          <a:bodyPr/>
          <a:lstStyle/>
          <a:p>
            <a:pPr lvl="0"/>
            <a:r>
              <a:rPr lang="en-US" sz="2300" dirty="0"/>
              <a:t>“[it is not] possible … to conceive any thing contrary to a demonstration.  But ... in </a:t>
            </a:r>
            <a:r>
              <a:rPr lang="en-US" sz="2300" dirty="0" err="1"/>
              <a:t>reasonings</a:t>
            </a:r>
            <a:r>
              <a:rPr lang="en-US" sz="2300" dirty="0"/>
              <a:t> from causation …, this absolute necessity cannot take place, and the imagination is free to conceive both sides …”  (</a:t>
            </a:r>
            <a:r>
              <a:rPr lang="en-US" sz="2300" i="1" dirty="0"/>
              <a:t>T</a:t>
            </a:r>
            <a:r>
              <a:rPr lang="en-US" sz="2300" dirty="0"/>
              <a:t> 1.3.7.3) </a:t>
            </a:r>
          </a:p>
          <a:p>
            <a:pPr lvl="0"/>
            <a:r>
              <a:rPr lang="en-US" sz="2300" dirty="0"/>
              <a:t>“… without consulting experience, …  Any thing may produce any thing.  Creation, annihilation, motion, reason, volition; all these may arise from one another, or from any other object we can imagine.”  (</a:t>
            </a:r>
            <a:r>
              <a:rPr lang="en-US" sz="2300" i="1" dirty="0"/>
              <a:t>T</a:t>
            </a:r>
            <a:r>
              <a:rPr lang="en-US" sz="2300" dirty="0"/>
              <a:t> 1.3.15.1)</a:t>
            </a:r>
          </a:p>
          <a:p>
            <a:pPr lvl="0"/>
            <a:r>
              <a:rPr lang="en-US" sz="2300" dirty="0"/>
              <a:t>“to consider the matter </a:t>
            </a:r>
            <a:r>
              <a:rPr lang="en-US" sz="2300" i="1" dirty="0"/>
              <a:t>a priori</a:t>
            </a:r>
            <a:r>
              <a:rPr lang="en-US" sz="2300" dirty="0"/>
              <a:t>, any thing may produce any thing”  (</a:t>
            </a:r>
            <a:r>
              <a:rPr lang="en-US" sz="2300" i="1" dirty="0"/>
              <a:t>T</a:t>
            </a:r>
            <a:r>
              <a:rPr lang="en-US" sz="2300" dirty="0"/>
              <a:t> 1.4.5.30, cf. 1.4.5.32) </a:t>
            </a:r>
          </a:p>
          <a:p>
            <a:pPr lvl="0"/>
            <a:r>
              <a:rPr lang="en-US" sz="2300" dirty="0"/>
              <a:t>“The mind can always conceive any effect to follow from any cause, and indeed any event to follow upon another: whatever we conceive is possible, at least in a metaphysical sense …”  (</a:t>
            </a:r>
            <a:r>
              <a:rPr lang="en-US" sz="2300" i="1" dirty="0"/>
              <a:t>A</a:t>
            </a:r>
            <a:r>
              <a:rPr lang="en-US" sz="2300" dirty="0"/>
              <a:t> 11, cf. </a:t>
            </a:r>
            <a:r>
              <a:rPr lang="en-US" sz="2300" i="1" dirty="0"/>
              <a:t>E</a:t>
            </a:r>
            <a:r>
              <a:rPr lang="en-US" sz="2300" dirty="0"/>
              <a:t> 12.28 9) </a:t>
            </a:r>
          </a:p>
          <a:p>
            <a:pPr lvl="0"/>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219</a:t>
            </a:fld>
            <a:endParaRPr lang="en-US"/>
          </a:p>
        </p:txBody>
      </p:sp>
      <p:sp>
        <p:nvSpPr>
          <p:cNvPr id="5" name="Title 1"/>
          <p:cNvSpPr>
            <a:spLocks noGrp="1"/>
          </p:cNvSpPr>
          <p:nvPr>
            <p:ph type="title"/>
          </p:nvPr>
        </p:nvSpPr>
        <p:spPr>
          <a:xfrm>
            <a:off x="457200" y="224644"/>
            <a:ext cx="8229600" cy="720080"/>
          </a:xfrm>
        </p:spPr>
        <p:txBody>
          <a:bodyPr/>
          <a:lstStyle/>
          <a:p>
            <a:r>
              <a:rPr lang="en-GB" sz="3600" dirty="0"/>
              <a:t>4.  Causal Necessity is Not Absolute</a:t>
            </a:r>
          </a:p>
        </p:txBody>
      </p:sp>
    </p:spTree>
    <p:extLst>
      <p:ext uri="{BB962C8B-B14F-4D97-AF65-F5344CB8AC3E}">
        <p14:creationId xmlns:p14="http://schemas.microsoft.com/office/powerpoint/2010/main" val="3952757396"/>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1052736"/>
            <a:ext cx="8028892" cy="5508612"/>
          </a:xfrm>
        </p:spPr>
        <p:txBody>
          <a:bodyPr/>
          <a:lstStyle/>
          <a:p>
            <a:pPr lvl="0"/>
            <a:r>
              <a:rPr lang="en-US" sz="2400" dirty="0"/>
              <a:t>Hume argues at length that “the actions of the mind” are as determined as “the operations of external bodies” (</a:t>
            </a:r>
            <a:r>
              <a:rPr lang="en-US" sz="2400" i="1" dirty="0"/>
              <a:t>T</a:t>
            </a:r>
            <a:r>
              <a:rPr lang="en-US" sz="2400" dirty="0"/>
              <a:t> 2.3.1.3, 5-15; </a:t>
            </a:r>
            <a:r>
              <a:rPr lang="en-US" sz="2400" i="1" dirty="0"/>
              <a:t>E</a:t>
            </a:r>
            <a:r>
              <a:rPr lang="en-US" sz="2400" dirty="0"/>
              <a:t> 8.4, 7-20).</a:t>
            </a:r>
          </a:p>
          <a:p>
            <a:pPr lvl="0"/>
            <a:r>
              <a:rPr lang="en-US" sz="2400" dirty="0"/>
              <a:t>He denies genuine chance or indifference (e.g. </a:t>
            </a:r>
            <a:r>
              <a:rPr lang="en-US" sz="2400" i="1" dirty="0"/>
              <a:t>T</a:t>
            </a:r>
            <a:r>
              <a:rPr lang="en-US" sz="2400" dirty="0"/>
              <a:t> 1.3.12.1, 2.3.1.18; </a:t>
            </a:r>
            <a:r>
              <a:rPr lang="en-US" sz="2400" i="1" dirty="0"/>
              <a:t>E</a:t>
            </a:r>
            <a:r>
              <a:rPr lang="en-US" sz="2400" dirty="0"/>
              <a:t> 6.1, 8.25).</a:t>
            </a:r>
          </a:p>
          <a:p>
            <a:pPr lvl="0"/>
            <a:r>
              <a:rPr lang="en-US" sz="2400" dirty="0"/>
              <a:t>“The same cause always produces the same effect, and the same effect never arises but from the same cause.”  (</a:t>
            </a:r>
            <a:r>
              <a:rPr lang="en-US" sz="2400" i="1" dirty="0"/>
              <a:t>T</a:t>
            </a:r>
            <a:r>
              <a:rPr lang="en-US" sz="2400" dirty="0"/>
              <a:t> 1.3.15.6)</a:t>
            </a:r>
          </a:p>
          <a:p>
            <a:pPr lvl="0"/>
            <a:r>
              <a:rPr lang="en-US" sz="2400" dirty="0"/>
              <a:t>Determinism features in Hume’s discussions on Evil (e.g. </a:t>
            </a:r>
            <a:r>
              <a:rPr lang="en-US" sz="2400" i="1" dirty="0"/>
              <a:t>E</a:t>
            </a:r>
            <a:r>
              <a:rPr lang="en-US" sz="2400" dirty="0"/>
              <a:t> 8.32 ff.) and suicide (“Of Suicide” para. 5). </a:t>
            </a:r>
          </a:p>
          <a:p>
            <a:pPr lvl="0"/>
            <a:r>
              <a:rPr lang="en-US" sz="2400" dirty="0"/>
              <a:t>“I never asserted so absurd a Proposition as that any thing might arise without a Cause: I only </a:t>
            </a:r>
            <a:r>
              <a:rPr lang="en-US" sz="2400" dirty="0" err="1"/>
              <a:t>maintain’d</a:t>
            </a:r>
            <a:r>
              <a:rPr lang="en-US" sz="2400" dirty="0"/>
              <a:t>, that our Certainty of [its] </a:t>
            </a:r>
            <a:r>
              <a:rPr lang="en-US" sz="2400" dirty="0" err="1"/>
              <a:t>Falshood</a:t>
            </a:r>
            <a:r>
              <a:rPr lang="en-US" sz="2400" dirty="0"/>
              <a:t> … proceeded neither from Intuition nor Demonstration; …”  (</a:t>
            </a:r>
            <a:r>
              <a:rPr lang="en-US" sz="2400" i="1" dirty="0"/>
              <a:t>HL</a:t>
            </a:r>
            <a:r>
              <a:rPr lang="en-US" sz="2400" dirty="0"/>
              <a:t> </a:t>
            </a:r>
            <a:r>
              <a:rPr lang="en-US" sz="2400" dirty="0" err="1"/>
              <a:t>i</a:t>
            </a:r>
            <a:r>
              <a:rPr lang="en-US" sz="2400" dirty="0"/>
              <a:t> 186) </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220</a:t>
            </a:fld>
            <a:endParaRPr lang="en-US"/>
          </a:p>
        </p:txBody>
      </p:sp>
      <p:sp>
        <p:nvSpPr>
          <p:cNvPr id="5" name="Title 1"/>
          <p:cNvSpPr>
            <a:spLocks noGrp="1"/>
          </p:cNvSpPr>
          <p:nvPr>
            <p:ph type="title"/>
          </p:nvPr>
        </p:nvSpPr>
        <p:spPr>
          <a:xfrm>
            <a:off x="457200" y="224644"/>
            <a:ext cx="8229600" cy="720080"/>
          </a:xfrm>
        </p:spPr>
        <p:txBody>
          <a:bodyPr/>
          <a:lstStyle/>
          <a:p>
            <a:r>
              <a:rPr lang="en-GB" sz="3600" dirty="0"/>
              <a:t>5.  Hume’s Determinism</a:t>
            </a:r>
          </a:p>
        </p:txBody>
      </p:sp>
    </p:spTree>
    <p:extLst>
      <p:ext uri="{BB962C8B-B14F-4D97-AF65-F5344CB8AC3E}">
        <p14:creationId xmlns:p14="http://schemas.microsoft.com/office/powerpoint/2010/main" val="1555056306"/>
      </p:ext>
    </p:extLst>
  </p:cSld>
  <p:clrMapOvr>
    <a:masterClrMapping/>
  </p:clrMapOvr>
  <p:transition spd="med">
    <p:cove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1232756"/>
            <a:ext cx="8039236" cy="5148572"/>
          </a:xfrm>
        </p:spPr>
        <p:txBody>
          <a:bodyPr/>
          <a:lstStyle/>
          <a:p>
            <a:r>
              <a:rPr lang="en-US" sz="2500" dirty="0">
                <a:effectLst/>
              </a:rPr>
              <a:t>“I begin with observing that the terms of </a:t>
            </a:r>
            <a:r>
              <a:rPr lang="en-US" sz="2500" i="1" dirty="0">
                <a:effectLst/>
              </a:rPr>
              <a:t>efficacy, agency, power, force, energy, necessity, </a:t>
            </a:r>
            <a:r>
              <a:rPr lang="en-US" sz="2500" i="1" dirty="0" err="1">
                <a:effectLst/>
              </a:rPr>
              <a:t>connexion</a:t>
            </a:r>
            <a:r>
              <a:rPr lang="en-US" sz="2500" dirty="0">
                <a:effectLst/>
              </a:rPr>
              <a:t>, and </a:t>
            </a:r>
            <a:r>
              <a:rPr lang="en-US" sz="2500" i="1" dirty="0">
                <a:effectLst/>
              </a:rPr>
              <a:t>productive quality</a:t>
            </a:r>
            <a:r>
              <a:rPr lang="en-US" sz="2500" dirty="0">
                <a:effectLst/>
              </a:rPr>
              <a:t>, are all nearly </a:t>
            </a:r>
            <a:r>
              <a:rPr lang="en-US" sz="2500" dirty="0" err="1">
                <a:effectLst/>
              </a:rPr>
              <a:t>synonimous</a:t>
            </a:r>
            <a:r>
              <a:rPr lang="en-US" sz="2500" dirty="0">
                <a:effectLst/>
              </a:rPr>
              <a:t>; and therefore ’tis an absurdity to employ any of them in defining the rest.  By this observation we reject at once all the vulgar definitions, which philosophers have given of power and efficacy; and instead of searching for the idea in these definitions, must look for it in the impressions, from which it is originally </a:t>
            </a:r>
            <a:r>
              <a:rPr lang="en-US" sz="2500" dirty="0" err="1">
                <a:effectLst/>
              </a:rPr>
              <a:t>deriv’d</a:t>
            </a:r>
            <a:r>
              <a:rPr lang="en-US" sz="2500" dirty="0">
                <a:effectLst/>
              </a:rPr>
              <a:t>.  If it be a compound idea, it must arise from compound impressions. If simple, from simple impressions.”</a:t>
            </a:r>
            <a:br>
              <a:rPr lang="en-US" sz="2500" dirty="0">
                <a:effectLst/>
              </a:rPr>
            </a:br>
            <a:r>
              <a:rPr lang="en-US" sz="2500" dirty="0">
                <a:effectLst/>
              </a:rPr>
              <a:t>			(</a:t>
            </a:r>
            <a:r>
              <a:rPr lang="en-US" sz="2500" i="1" dirty="0">
                <a:effectLst/>
              </a:rPr>
              <a:t>T</a:t>
            </a:r>
            <a:r>
              <a:rPr lang="en-US" sz="2500" dirty="0">
                <a:effectLst/>
              </a:rPr>
              <a:t> 1.3.14.4, cf. </a:t>
            </a:r>
            <a:r>
              <a:rPr lang="en-US" sz="2500" i="1" dirty="0">
                <a:effectLst/>
              </a:rPr>
              <a:t>E</a:t>
            </a:r>
            <a:r>
              <a:rPr lang="en-US" sz="2500" dirty="0">
                <a:effectLst/>
              </a:rPr>
              <a:t> 7.3, 8.25 n. 19) </a:t>
            </a:r>
            <a:endParaRPr lang="en-GB" sz="2500" dirty="0">
              <a:effectLst/>
            </a:endParaRPr>
          </a:p>
          <a:p>
            <a:pPr lvl="0"/>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221</a:t>
            </a:fld>
            <a:endParaRPr lang="en-US"/>
          </a:p>
        </p:txBody>
      </p:sp>
      <p:sp>
        <p:nvSpPr>
          <p:cNvPr id="5" name="Title 1"/>
          <p:cNvSpPr>
            <a:spLocks noGrp="1"/>
          </p:cNvSpPr>
          <p:nvPr>
            <p:ph type="title"/>
          </p:nvPr>
        </p:nvSpPr>
        <p:spPr>
          <a:xfrm>
            <a:off x="457200" y="224644"/>
            <a:ext cx="8229600" cy="720080"/>
          </a:xfrm>
        </p:spPr>
        <p:txBody>
          <a:bodyPr/>
          <a:lstStyle/>
          <a:p>
            <a:r>
              <a:rPr lang="en-GB" sz="3600" dirty="0"/>
              <a:t>6.  A Family of “Power” Terms</a:t>
            </a:r>
          </a:p>
        </p:txBody>
      </p:sp>
    </p:spTree>
    <p:extLst>
      <p:ext uri="{BB962C8B-B14F-4D97-AF65-F5344CB8AC3E}">
        <p14:creationId xmlns:p14="http://schemas.microsoft.com/office/powerpoint/2010/main" val="2054749472"/>
      </p:ext>
    </p:extLst>
  </p:cSld>
  <p:clrMapOvr>
    <a:masterClrMapping/>
  </p:clrMapOvr>
  <p:transition spd="med">
    <p:cove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327268" cy="5364596"/>
          </a:xfrm>
        </p:spPr>
        <p:txBody>
          <a:bodyPr/>
          <a:lstStyle/>
          <a:p>
            <a:pPr lvl="0"/>
            <a:r>
              <a:rPr lang="en-US" sz="2600" dirty="0">
                <a:effectLst/>
              </a:rPr>
              <a:t>“Mr. </a:t>
            </a:r>
            <a:r>
              <a:rPr lang="en-US" sz="2600" cap="small" dirty="0">
                <a:effectLst/>
              </a:rPr>
              <a:t>Locke</a:t>
            </a:r>
            <a:r>
              <a:rPr lang="en-US" sz="2600" dirty="0">
                <a:effectLst/>
              </a:rPr>
              <a:t>, in his chapter of power, says, that, finding from experience, that there are several new productions in matter, and concluding that there must somewhere be a power capable of producing them, we arrive at last by this reasoning at the idea of power. But </a:t>
            </a:r>
            <a:r>
              <a:rPr lang="en-US" sz="2600" i="1" dirty="0">
                <a:solidFill>
                  <a:srgbClr val="FF9999"/>
                </a:solidFill>
                <a:effectLst/>
              </a:rPr>
              <a:t>no reasoning can ever give us a new, original, simple idea</a:t>
            </a:r>
            <a:r>
              <a:rPr lang="en-US" sz="2600" dirty="0">
                <a:effectLst/>
              </a:rPr>
              <a:t>; as this philosopher himself confesses. This, therefore, can never be the origin of that idea.”  (</a:t>
            </a:r>
            <a:r>
              <a:rPr lang="en-US" sz="2600" i="1" dirty="0">
                <a:effectLst/>
              </a:rPr>
              <a:t>E</a:t>
            </a:r>
            <a:r>
              <a:rPr lang="en-US" sz="2600" dirty="0">
                <a:effectLst/>
              </a:rPr>
              <a:t> 7.8 n. 12, emphasis added)</a:t>
            </a:r>
          </a:p>
          <a:p>
            <a:pPr lvl="0">
              <a:spcBef>
                <a:spcPts val="1800"/>
              </a:spcBef>
            </a:pPr>
            <a:r>
              <a:rPr lang="en-US" sz="2600" dirty="0">
                <a:effectLst/>
              </a:rPr>
              <a:t>Note that </a:t>
            </a:r>
            <a:r>
              <a:rPr lang="en-US" sz="2600" i="1" dirty="0">
                <a:effectLst/>
              </a:rPr>
              <a:t>Hume’s quest for the impression succeeds</a:t>
            </a:r>
            <a:r>
              <a:rPr lang="en-US" sz="2600" dirty="0">
                <a:effectLst/>
              </a:rPr>
              <a:t>, so the “idea of necessary </a:t>
            </a:r>
            <a:r>
              <a:rPr lang="en-US" sz="2600" dirty="0" err="1">
                <a:effectLst/>
              </a:rPr>
              <a:t>connexion</a:t>
            </a:r>
            <a:r>
              <a:rPr lang="en-US" sz="2600" dirty="0">
                <a:effectLst/>
              </a:rPr>
              <a:t>” is </a:t>
            </a:r>
            <a:r>
              <a:rPr lang="en-US" sz="2600" i="1" dirty="0">
                <a:effectLst/>
              </a:rPr>
              <a:t>legitimated:</a:t>
            </a:r>
            <a:r>
              <a:rPr lang="en-US" sz="2600" dirty="0">
                <a:effectLst/>
              </a:rPr>
              <a:t> his account is not </a:t>
            </a:r>
            <a:r>
              <a:rPr lang="en-US" sz="2600" i="1" dirty="0">
                <a:effectLst/>
              </a:rPr>
              <a:t>debunking</a:t>
            </a:r>
            <a:r>
              <a:rPr lang="en-US" sz="2600" dirty="0">
                <a:effectLst/>
              </a:rPr>
              <a:t> the idea.</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222</a:t>
            </a:fld>
            <a:endParaRPr lang="en-US"/>
          </a:p>
        </p:txBody>
      </p:sp>
      <p:sp>
        <p:nvSpPr>
          <p:cNvPr id="5" name="Title 1"/>
          <p:cNvSpPr>
            <a:spLocks noGrp="1"/>
          </p:cNvSpPr>
          <p:nvPr>
            <p:ph type="title"/>
          </p:nvPr>
        </p:nvSpPr>
        <p:spPr>
          <a:xfrm>
            <a:off x="179512" y="224644"/>
            <a:ext cx="8784976" cy="720080"/>
          </a:xfrm>
        </p:spPr>
        <p:txBody>
          <a:bodyPr/>
          <a:lstStyle/>
          <a:p>
            <a:r>
              <a:rPr lang="en-GB" sz="3600" dirty="0"/>
              <a:t>7.  A Simple Idea (and hence Impression)</a:t>
            </a:r>
          </a:p>
        </p:txBody>
      </p:sp>
    </p:spTree>
    <p:extLst>
      <p:ext uri="{BB962C8B-B14F-4D97-AF65-F5344CB8AC3E}">
        <p14:creationId xmlns:p14="http://schemas.microsoft.com/office/powerpoint/2010/main" val="2699616930"/>
      </p:ext>
    </p:extLst>
  </p:cSld>
  <p:clrMapOvr>
    <a:masterClrMapping/>
  </p:clrMapOvr>
  <p:transition spd="med">
    <p:cove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21" y="1808820"/>
            <a:ext cx="8316155" cy="4824536"/>
          </a:xfrm>
        </p:spPr>
        <p:txBody>
          <a:bodyPr/>
          <a:lstStyle/>
          <a:p>
            <a:pPr lvl="0"/>
            <a:r>
              <a:rPr lang="en-GB" sz="2600" dirty="0">
                <a:effectLst/>
              </a:rPr>
              <a:t>“Perhaps ’twill appear in the end, that </a:t>
            </a:r>
            <a:r>
              <a:rPr lang="en-GB" sz="2600" dirty="0">
                <a:solidFill>
                  <a:srgbClr val="FF9999"/>
                </a:solidFill>
                <a:effectLst/>
              </a:rPr>
              <a:t>the necessary connexion depends on the inference</a:t>
            </a:r>
            <a:r>
              <a:rPr lang="en-GB" sz="2600" dirty="0">
                <a:effectLst/>
              </a:rPr>
              <a:t>, instead of the inference’s depending on the necessary connexion” (</a:t>
            </a:r>
            <a:r>
              <a:rPr lang="en-GB" sz="2600" i="1" dirty="0">
                <a:effectLst/>
              </a:rPr>
              <a:t>T</a:t>
            </a:r>
            <a:r>
              <a:rPr lang="en-GB" sz="2600" dirty="0">
                <a:effectLst/>
              </a:rPr>
              <a:t> 1.3.6.3)</a:t>
            </a:r>
          </a:p>
          <a:p>
            <a:pPr lvl="0">
              <a:spcBef>
                <a:spcPts val="1800"/>
              </a:spcBef>
            </a:pPr>
            <a:r>
              <a:rPr lang="en-GB" sz="2600" dirty="0">
                <a:effectLst/>
              </a:rPr>
              <a:t>But having ascribed a causal connexion between </a:t>
            </a:r>
            <a:r>
              <a:rPr lang="en-GB" sz="2600" i="1" dirty="0">
                <a:effectLst/>
              </a:rPr>
              <a:t>A</a:t>
            </a:r>
            <a:r>
              <a:rPr lang="en-GB" sz="2600" dirty="0">
                <a:effectLst/>
              </a:rPr>
              <a:t> and </a:t>
            </a:r>
            <a:r>
              <a:rPr lang="en-GB" sz="2600" i="1" dirty="0">
                <a:effectLst/>
              </a:rPr>
              <a:t>B</a:t>
            </a:r>
            <a:r>
              <a:rPr lang="en-GB" sz="2600" dirty="0">
                <a:effectLst/>
              </a:rPr>
              <a:t>, we can then go on to make further inferences – often of great complexity – based on that ascription (so now </a:t>
            </a:r>
            <a:r>
              <a:rPr lang="en-GB" sz="2600" dirty="0">
                <a:solidFill>
                  <a:srgbClr val="FF9999"/>
                </a:solidFill>
                <a:effectLst/>
              </a:rPr>
              <a:t>the inference depends on the ascription of causal necessity</a:t>
            </a:r>
            <a:r>
              <a:rPr lang="en-GB" sz="2600" dirty="0">
                <a:effectLst/>
              </a:rPr>
              <a:t>).  This is no longer instinctive: careful reflective reasoning is often needed to identify genuine causes (see point 11 below).</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223</a:t>
            </a:fld>
            <a:endParaRPr lang="en-US" dirty="0"/>
          </a:p>
        </p:txBody>
      </p:sp>
      <p:sp>
        <p:nvSpPr>
          <p:cNvPr id="5" name="Title 1"/>
          <p:cNvSpPr>
            <a:spLocks noGrp="1"/>
          </p:cNvSpPr>
          <p:nvPr>
            <p:ph type="title"/>
          </p:nvPr>
        </p:nvSpPr>
        <p:spPr>
          <a:xfrm>
            <a:off x="179512" y="224644"/>
            <a:ext cx="8784976" cy="1332148"/>
          </a:xfrm>
        </p:spPr>
        <p:txBody>
          <a:bodyPr/>
          <a:lstStyle/>
          <a:p>
            <a:r>
              <a:rPr lang="en-GB" sz="3600" dirty="0"/>
              <a:t>8.  The Impression depends on Inductive Inference (initially at least) </a:t>
            </a:r>
          </a:p>
        </p:txBody>
      </p:sp>
    </p:spTree>
    <p:extLst>
      <p:ext uri="{BB962C8B-B14F-4D97-AF65-F5344CB8AC3E}">
        <p14:creationId xmlns:p14="http://schemas.microsoft.com/office/powerpoint/2010/main" val="2422835744"/>
      </p:ext>
    </p:extLst>
  </p:cSld>
  <p:clrMapOvr>
    <a:masterClrMapping/>
  </p:clrMapOvr>
  <p:transition spd="med">
    <p:cove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32756"/>
            <a:ext cx="8229600" cy="5400600"/>
          </a:xfrm>
        </p:spPr>
        <p:txBody>
          <a:bodyPr/>
          <a:lstStyle/>
          <a:p>
            <a:pPr lvl="0"/>
            <a:r>
              <a:rPr lang="en-GB" sz="2400" dirty="0"/>
              <a:t>“There may two definitions be given of this relation, which are only different, by their presenting a different view of the same object …  </a:t>
            </a:r>
            <a:r>
              <a:rPr lang="en-GB" sz="2400" dirty="0">
                <a:solidFill>
                  <a:srgbClr val="FF9999"/>
                </a:solidFill>
              </a:rPr>
              <a:t>We may define a </a:t>
            </a:r>
            <a:r>
              <a:rPr lang="en-GB" sz="2000" dirty="0">
                <a:solidFill>
                  <a:srgbClr val="FF9999"/>
                </a:solidFill>
              </a:rPr>
              <a:t>CAUSE</a:t>
            </a:r>
            <a:r>
              <a:rPr lang="en-GB" sz="2400" dirty="0">
                <a:solidFill>
                  <a:srgbClr val="FF9999"/>
                </a:solidFill>
              </a:rPr>
              <a:t> to be ‘An object precedent and contiguous to another, and where all the objects resembling the former are </a:t>
            </a:r>
            <a:r>
              <a:rPr lang="en-GB" sz="2400" dirty="0" err="1">
                <a:solidFill>
                  <a:srgbClr val="FF9999"/>
                </a:solidFill>
              </a:rPr>
              <a:t>plac’d</a:t>
            </a:r>
            <a:r>
              <a:rPr lang="en-GB" sz="2400" dirty="0">
                <a:solidFill>
                  <a:srgbClr val="FF9999"/>
                </a:solidFill>
              </a:rPr>
              <a:t> in like relations of precedency and contiguity to those objects, which resemble the latter.’  </a:t>
            </a:r>
            <a:r>
              <a:rPr lang="en-GB" sz="2400" dirty="0"/>
              <a:t>If this definition be </a:t>
            </a:r>
            <a:r>
              <a:rPr lang="en-GB" sz="2400" dirty="0" err="1"/>
              <a:t>esteem’d</a:t>
            </a:r>
            <a:r>
              <a:rPr lang="en-GB" sz="2400" dirty="0"/>
              <a:t> defective, because drawn from objects foreign to the cause, we may substitute this other definition in its place, </a:t>
            </a:r>
            <a:r>
              <a:rPr lang="en-GB" sz="2400" i="1" dirty="0"/>
              <a:t>viz.</a:t>
            </a:r>
            <a:r>
              <a:rPr lang="en-GB" sz="2400" dirty="0"/>
              <a:t> </a:t>
            </a:r>
            <a:r>
              <a:rPr lang="en-GB" sz="2400" dirty="0">
                <a:solidFill>
                  <a:srgbClr val="FF9999"/>
                </a:solidFill>
              </a:rPr>
              <a:t>‘A </a:t>
            </a:r>
            <a:r>
              <a:rPr lang="en-GB" sz="2000" dirty="0">
                <a:solidFill>
                  <a:srgbClr val="FF9999"/>
                </a:solidFill>
              </a:rPr>
              <a:t>CAUSE</a:t>
            </a:r>
            <a:r>
              <a:rPr lang="en-GB" sz="2400" dirty="0">
                <a:solidFill>
                  <a:srgbClr val="FF9999"/>
                </a:solidFill>
              </a:rPr>
              <a:t> is an object precedent and contiguous to another, and so united with it, that the idea of the one determines the mind to form the idea of the other, and the impression of the one to form a more lively idea of the other.’</a:t>
            </a:r>
            <a:r>
              <a:rPr lang="en-GB" sz="2400" dirty="0"/>
              <a:t>”  (</a:t>
            </a:r>
            <a:r>
              <a:rPr lang="en-GB" sz="2400" i="1" dirty="0"/>
              <a:t>T</a:t>
            </a:r>
            <a:r>
              <a:rPr lang="en-GB" sz="2400" dirty="0"/>
              <a:t> 1.3.14.31, cf. </a:t>
            </a:r>
            <a:r>
              <a:rPr lang="en-GB" sz="2400" i="1" dirty="0"/>
              <a:t>E</a:t>
            </a:r>
            <a:r>
              <a:rPr lang="en-GB" sz="2400" dirty="0"/>
              <a:t> 7.29)</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224</a:t>
            </a:fld>
            <a:endParaRPr lang="en-US"/>
          </a:p>
        </p:txBody>
      </p:sp>
      <p:sp>
        <p:nvSpPr>
          <p:cNvPr id="5" name="Title 1"/>
          <p:cNvSpPr>
            <a:spLocks noGrp="1"/>
          </p:cNvSpPr>
          <p:nvPr>
            <p:ph type="title"/>
          </p:nvPr>
        </p:nvSpPr>
        <p:spPr>
          <a:xfrm>
            <a:off x="179512" y="224644"/>
            <a:ext cx="8784976" cy="720080"/>
          </a:xfrm>
        </p:spPr>
        <p:txBody>
          <a:bodyPr/>
          <a:lstStyle/>
          <a:p>
            <a:r>
              <a:rPr lang="en-GB" sz="3400" dirty="0"/>
              <a:t>9.  Hume Provides Two Definitions of Cause</a:t>
            </a:r>
          </a:p>
        </p:txBody>
      </p:sp>
    </p:spTree>
    <p:extLst>
      <p:ext uri="{BB962C8B-B14F-4D97-AF65-F5344CB8AC3E}">
        <p14:creationId xmlns:p14="http://schemas.microsoft.com/office/powerpoint/2010/main" val="3079180838"/>
      </p:ext>
    </p:extLst>
  </p:cSld>
  <p:clrMapOvr>
    <a:masterClrMapping/>
  </p:clrMapOvr>
  <p:transition spd="med">
    <p:cove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76" y="1736812"/>
            <a:ext cx="8229600" cy="4824536"/>
          </a:xfrm>
        </p:spPr>
        <p:txBody>
          <a:bodyPr/>
          <a:lstStyle/>
          <a:p>
            <a:pPr lvl="0"/>
            <a:r>
              <a:rPr lang="en-GB" sz="2700" dirty="0">
                <a:effectLst/>
              </a:rPr>
              <a:t>“ Necessity may be defined two ways, conformably to the two definitions of </a:t>
            </a:r>
            <a:r>
              <a:rPr lang="en-GB" sz="2700" i="1" dirty="0">
                <a:effectLst/>
              </a:rPr>
              <a:t>cause</a:t>
            </a:r>
            <a:r>
              <a:rPr lang="en-GB" sz="2700" dirty="0">
                <a:effectLst/>
              </a:rPr>
              <a:t>, of which it makes an essential part.  It consists either in the constant conjunction of like objects, or in the inference of the understanding from one object to another.”  (</a:t>
            </a:r>
            <a:r>
              <a:rPr lang="en-GB" sz="2700" i="1" dirty="0">
                <a:effectLst/>
              </a:rPr>
              <a:t>E</a:t>
            </a:r>
            <a:r>
              <a:rPr lang="en-GB" sz="2700" dirty="0">
                <a:effectLst/>
              </a:rPr>
              <a:t> 8.27; </a:t>
            </a:r>
            <a:r>
              <a:rPr lang="en-GB" sz="2700" i="1" dirty="0">
                <a:effectLst/>
              </a:rPr>
              <a:t>T</a:t>
            </a:r>
            <a:r>
              <a:rPr lang="en-GB" sz="2700" dirty="0">
                <a:effectLst/>
              </a:rPr>
              <a:t> 2.3.2.4 is very similar)</a:t>
            </a:r>
          </a:p>
          <a:p>
            <a:pPr lvl="0">
              <a:spcBef>
                <a:spcPts val="1200"/>
              </a:spcBef>
            </a:pPr>
            <a:r>
              <a:rPr lang="en-GB" sz="2700" dirty="0">
                <a:effectLst/>
              </a:rPr>
              <a:t>In the index to </a:t>
            </a:r>
            <a:r>
              <a:rPr lang="en-GB" sz="2700" i="1" dirty="0">
                <a:effectLst/>
              </a:rPr>
              <a:t>Essays and Treatises on </a:t>
            </a:r>
            <a:r>
              <a:rPr lang="en-GB" sz="2700" i="1">
                <a:effectLst/>
              </a:rPr>
              <a:t>Several Subjects</a:t>
            </a:r>
            <a:r>
              <a:rPr lang="en-GB" sz="2700">
                <a:effectLst/>
              </a:rPr>
              <a:t> (which includes the two </a:t>
            </a:r>
            <a:r>
              <a:rPr lang="en-GB" sz="2700" i="1">
                <a:effectLst/>
              </a:rPr>
              <a:t>Enquiries</a:t>
            </a:r>
            <a:r>
              <a:rPr lang="en-GB" sz="2700">
                <a:effectLst/>
              </a:rPr>
              <a:t>) </a:t>
            </a:r>
            <a:r>
              <a:rPr lang="en-GB" sz="2700" dirty="0">
                <a:effectLst/>
              </a:rPr>
              <a:t>“</a:t>
            </a:r>
            <a:r>
              <a:rPr lang="en-GB" sz="2700" cap="small" dirty="0">
                <a:effectLst/>
              </a:rPr>
              <a:t>Cause</a:t>
            </a:r>
            <a:r>
              <a:rPr lang="en-GB" sz="2700" dirty="0">
                <a:effectLst/>
              </a:rPr>
              <a:t> and </a:t>
            </a:r>
            <a:r>
              <a:rPr lang="en-GB" sz="2700" cap="small" dirty="0">
                <a:effectLst/>
              </a:rPr>
              <a:t>Effect</a:t>
            </a:r>
            <a:r>
              <a:rPr lang="en-GB" sz="2700" dirty="0">
                <a:effectLst/>
              </a:rPr>
              <a:t> ... Its Definition” refers to </a:t>
            </a:r>
            <a:r>
              <a:rPr lang="en-GB" sz="2700" i="1" dirty="0">
                <a:effectLst/>
              </a:rPr>
              <a:t>E</a:t>
            </a:r>
            <a:r>
              <a:rPr lang="en-GB" sz="2700" dirty="0">
                <a:effectLst/>
              </a:rPr>
              <a:t> 7.29 and 8.25 n. 19; “</a:t>
            </a:r>
            <a:r>
              <a:rPr lang="en-GB" sz="2700" cap="small" dirty="0">
                <a:effectLst/>
              </a:rPr>
              <a:t>Necessity</a:t>
            </a:r>
            <a:r>
              <a:rPr lang="en-GB" sz="2700" dirty="0">
                <a:effectLst/>
              </a:rPr>
              <a:t>, its definition” refers to </a:t>
            </a:r>
            <a:r>
              <a:rPr lang="en-GB" sz="2700" i="1" dirty="0">
                <a:effectLst/>
              </a:rPr>
              <a:t>E</a:t>
            </a:r>
            <a:r>
              <a:rPr lang="en-GB" sz="2700" dirty="0">
                <a:effectLst/>
              </a:rPr>
              <a:t> 8.5 and 8.27.</a:t>
            </a:r>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225</a:t>
            </a:fld>
            <a:endParaRPr lang="en-US"/>
          </a:p>
        </p:txBody>
      </p:sp>
      <p:sp>
        <p:nvSpPr>
          <p:cNvPr id="5" name="Title 1"/>
          <p:cNvSpPr>
            <a:spLocks noGrp="1"/>
          </p:cNvSpPr>
          <p:nvPr>
            <p:ph type="title"/>
          </p:nvPr>
        </p:nvSpPr>
        <p:spPr>
          <a:xfrm>
            <a:off x="179512" y="224644"/>
            <a:ext cx="8784976" cy="1296144"/>
          </a:xfrm>
        </p:spPr>
        <p:txBody>
          <a:bodyPr/>
          <a:lstStyle/>
          <a:p>
            <a:r>
              <a:rPr lang="en-GB" sz="3600" dirty="0"/>
              <a:t>10.  Hume Also Provides Two Corresponding Definitions of Necessity</a:t>
            </a:r>
          </a:p>
        </p:txBody>
      </p:sp>
    </p:spTree>
    <p:extLst>
      <p:ext uri="{BB962C8B-B14F-4D97-AF65-F5344CB8AC3E}">
        <p14:creationId xmlns:p14="http://schemas.microsoft.com/office/powerpoint/2010/main" val="148071933"/>
      </p:ext>
    </p:extLst>
  </p:cSld>
  <p:clrMapOvr>
    <a:masterClrMapping/>
  </p:clrMapOvr>
  <p:transition spd="med">
    <p:cove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628800"/>
            <a:ext cx="8640960" cy="4824536"/>
          </a:xfrm>
        </p:spPr>
        <p:txBody>
          <a:bodyPr/>
          <a:lstStyle/>
          <a:p>
            <a:pPr lvl="0">
              <a:spcBef>
                <a:spcPts val="1200"/>
              </a:spcBef>
            </a:pPr>
            <a:r>
              <a:rPr lang="en-GB" sz="2600" dirty="0"/>
              <a:t>We should seek for reliable causal conjunctions under-lying superficial inconsistencies (</a:t>
            </a:r>
            <a:r>
              <a:rPr lang="en-GB" sz="2600" i="1" dirty="0"/>
              <a:t>T</a:t>
            </a:r>
            <a:r>
              <a:rPr lang="en-GB" sz="2600" dirty="0"/>
              <a:t> 1.3.12.5, </a:t>
            </a:r>
            <a:r>
              <a:rPr lang="en-GB" sz="2600" i="1" dirty="0"/>
              <a:t>E</a:t>
            </a:r>
            <a:r>
              <a:rPr lang="en-GB" sz="2600" dirty="0"/>
              <a:t> 8.13-15), identify high-level </a:t>
            </a:r>
            <a:r>
              <a:rPr lang="en-GB" sz="2600" i="1" dirty="0"/>
              <a:t>general rules</a:t>
            </a:r>
            <a:r>
              <a:rPr lang="en-GB" sz="2600" dirty="0"/>
              <a:t> that can overcome prejudices (</a:t>
            </a:r>
            <a:r>
              <a:rPr lang="en-GB" sz="2600" i="1" dirty="0"/>
              <a:t>T</a:t>
            </a:r>
            <a:r>
              <a:rPr lang="en-GB" sz="2600" dirty="0"/>
              <a:t> 1.3.13.11-12), and apply the rules by which to judge of causes and effects (</a:t>
            </a:r>
            <a:r>
              <a:rPr lang="en-GB" sz="2600" i="1" dirty="0"/>
              <a:t>T</a:t>
            </a:r>
            <a:r>
              <a:rPr lang="en-GB" sz="2600" dirty="0"/>
              <a:t> 1.3.15).</a:t>
            </a:r>
          </a:p>
          <a:p>
            <a:pPr lvl="0">
              <a:spcBef>
                <a:spcPts val="1200"/>
              </a:spcBef>
            </a:pPr>
            <a:r>
              <a:rPr lang="en-GB" sz="2600" dirty="0"/>
              <a:t>When we cannot identify </a:t>
            </a:r>
            <a:r>
              <a:rPr lang="en-GB" sz="2600" i="1" dirty="0"/>
              <a:t>constant</a:t>
            </a:r>
            <a:r>
              <a:rPr lang="en-GB" sz="2600" dirty="0"/>
              <a:t> relationships, we should base our expectations on experienced frequencies (i.e. </a:t>
            </a:r>
            <a:r>
              <a:rPr lang="en-GB" sz="2600" i="1" dirty="0"/>
              <a:t>probability</a:t>
            </a:r>
            <a:r>
              <a:rPr lang="en-GB" sz="2600" dirty="0"/>
              <a:t>, e.g. </a:t>
            </a:r>
            <a:r>
              <a:rPr lang="en-GB" sz="2600" i="1" dirty="0"/>
              <a:t>E</a:t>
            </a:r>
            <a:r>
              <a:rPr lang="en-GB" sz="2600" dirty="0"/>
              <a:t> 10.3-4, T 1.3.11-12).</a:t>
            </a:r>
          </a:p>
          <a:p>
            <a:pPr lvl="0">
              <a:spcBef>
                <a:spcPts val="1200"/>
              </a:spcBef>
            </a:pPr>
            <a:r>
              <a:rPr lang="en-GB" sz="2600" dirty="0"/>
              <a:t>“The very essence” or power, cause and effect, or necessity, is constituted by constant conjunction</a:t>
            </a:r>
            <a:br>
              <a:rPr lang="en-GB" sz="2600" dirty="0"/>
            </a:br>
            <a:r>
              <a:rPr lang="en-GB" sz="2600" dirty="0"/>
              <a:t>(</a:t>
            </a:r>
            <a:r>
              <a:rPr lang="en-GB" sz="2600" i="1" dirty="0"/>
              <a:t>T</a:t>
            </a:r>
            <a:r>
              <a:rPr lang="en-GB" sz="2600" dirty="0"/>
              <a:t> 1.3.14.1.6, 1.4.5.33, 2.3.1.10, </a:t>
            </a:r>
            <a:r>
              <a:rPr lang="en-GB" sz="2600" i="1" dirty="0"/>
              <a:t>E</a:t>
            </a:r>
            <a:r>
              <a:rPr lang="en-GB" sz="2600" dirty="0"/>
              <a:t> 8.25 n. 19 etc.).</a:t>
            </a:r>
          </a:p>
          <a:p>
            <a:pPr lvl="0">
              <a:spcBef>
                <a:spcPts val="1200"/>
              </a:spcBef>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226</a:t>
            </a:fld>
            <a:endParaRPr lang="en-US"/>
          </a:p>
        </p:txBody>
      </p:sp>
      <p:sp>
        <p:nvSpPr>
          <p:cNvPr id="5" name="Title 1"/>
          <p:cNvSpPr>
            <a:spLocks noGrp="1"/>
          </p:cNvSpPr>
          <p:nvPr>
            <p:ph type="title"/>
          </p:nvPr>
        </p:nvSpPr>
        <p:spPr>
          <a:xfrm>
            <a:off x="179512" y="80628"/>
            <a:ext cx="8784976" cy="1548172"/>
          </a:xfrm>
        </p:spPr>
        <p:txBody>
          <a:bodyPr/>
          <a:lstStyle/>
          <a:p>
            <a:r>
              <a:rPr lang="en-GB" sz="3600" dirty="0"/>
              <a:t>11.  When the Two Definitions Come Apart, </a:t>
            </a:r>
            <a:r>
              <a:rPr lang="en-GB" sz="3600" i="1" dirty="0"/>
              <a:t>Constant Conjunction</a:t>
            </a:r>
            <a:r>
              <a:rPr lang="en-GB" sz="3600" dirty="0"/>
              <a:t> Dominates</a:t>
            </a:r>
          </a:p>
        </p:txBody>
      </p:sp>
    </p:spTree>
    <p:extLst>
      <p:ext uri="{BB962C8B-B14F-4D97-AF65-F5344CB8AC3E}">
        <p14:creationId xmlns:p14="http://schemas.microsoft.com/office/powerpoint/2010/main" val="2161522044"/>
      </p:ext>
    </p:extLst>
  </p:cSld>
  <p:clrMapOvr>
    <a:masterClrMapping/>
  </p:clrMapOvr>
  <p:transition spd="med">
    <p:cove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876A50B9-B91D-475E-9C29-CB2D2449234D}" type="slidenum">
              <a:rPr lang="en-US"/>
              <a:pPr/>
              <a:t>227</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60F621-166B-490A-97B4-F0D2F1EE41B9}" type="slidenum">
              <a:rPr lang="en-US" sz="1600">
                <a:effectLst>
                  <a:outerShdw blurRad="38100" dist="38100" dir="2700000" algn="tl">
                    <a:srgbClr val="000000"/>
                  </a:outerShdw>
                </a:effectLst>
                <a:ea typeface="ＭＳ Ｐゴシック" charset="-128"/>
              </a:rPr>
              <a:pPr eaLnBrk="1" hangingPunct="1"/>
              <a:t>227</a:t>
            </a:fld>
            <a:endParaRPr lang="en-US" sz="1600">
              <a:effectLst>
                <a:outerShdw blurRad="38100" dist="38100" dir="2700000" algn="tl">
                  <a:srgbClr val="000000"/>
                </a:outerShdw>
              </a:effectLst>
              <a:ea typeface="ＭＳ Ｐゴシック" charset="-128"/>
            </a:endParaRPr>
          </a:p>
        </p:txBody>
      </p:sp>
      <p:sp>
        <p:nvSpPr>
          <p:cNvPr id="655362" name="Rectangle 2"/>
          <p:cNvSpPr>
            <a:spLocks noGrp="1" noChangeArrowheads="1"/>
          </p:cNvSpPr>
          <p:nvPr>
            <p:ph type="body" idx="4294967295"/>
          </p:nvPr>
        </p:nvSpPr>
        <p:spPr>
          <a:xfrm>
            <a:off x="528513" y="1736812"/>
            <a:ext cx="8435975" cy="4986864"/>
          </a:xfrm>
        </p:spPr>
        <p:txBody>
          <a:bodyPr/>
          <a:lstStyle/>
          <a:p>
            <a:r>
              <a:rPr lang="en-GB" sz="2900" dirty="0"/>
              <a:t>In the second </a:t>
            </a:r>
            <a:r>
              <a:rPr lang="en-GB" sz="2900" i="1" dirty="0"/>
              <a:t>Enquiry</a:t>
            </a:r>
            <a:r>
              <a:rPr lang="en-GB" sz="2900" dirty="0"/>
              <a:t> of 1751, Hume gives two definitions of virtue or personal merit, one “objective” and one “subjective”:</a:t>
            </a:r>
          </a:p>
          <a:p>
            <a:pPr lvl="1">
              <a:spcBef>
                <a:spcPts val="1800"/>
              </a:spcBef>
            </a:pPr>
            <a:r>
              <a:rPr lang="en-GB" sz="2500" dirty="0"/>
              <a:t>“PERSONAL MERIT consists altogether in the possession of mental qualities, </a:t>
            </a:r>
            <a:r>
              <a:rPr lang="en-GB" sz="2500" i="1" dirty="0"/>
              <a:t>useful</a:t>
            </a:r>
            <a:r>
              <a:rPr lang="en-GB" sz="2500" dirty="0"/>
              <a:t> or </a:t>
            </a:r>
            <a:r>
              <a:rPr lang="en-GB" sz="2500" i="1" dirty="0"/>
              <a:t>agreeable</a:t>
            </a:r>
            <a:r>
              <a:rPr lang="en-GB" sz="2500" dirty="0"/>
              <a:t> to the </a:t>
            </a:r>
            <a:r>
              <a:rPr lang="en-GB" sz="2500" i="1" dirty="0"/>
              <a:t>person himself</a:t>
            </a:r>
            <a:r>
              <a:rPr lang="en-GB" sz="2500" dirty="0"/>
              <a:t> or to </a:t>
            </a:r>
            <a:r>
              <a:rPr lang="en-GB" sz="2500" i="1" dirty="0"/>
              <a:t>others</a:t>
            </a:r>
            <a:r>
              <a:rPr lang="en-GB" sz="2500" dirty="0"/>
              <a:t>. …  The preceding … definition</a:t>
            </a:r>
            <a:r>
              <a:rPr lang="en-US" sz="2500" dirty="0"/>
              <a:t> …</a:t>
            </a:r>
            <a:r>
              <a:rPr lang="en-GB" sz="2500" dirty="0"/>
              <a:t>”    (</a:t>
            </a:r>
            <a:r>
              <a:rPr lang="en-GB" sz="2500" i="1" dirty="0"/>
              <a:t>M</a:t>
            </a:r>
            <a:r>
              <a:rPr lang="en-GB" sz="2500" dirty="0"/>
              <a:t> 9.1, 9.12)</a:t>
            </a:r>
            <a:endParaRPr lang="en-US" sz="2500" dirty="0"/>
          </a:p>
          <a:p>
            <a:pPr lvl="1">
              <a:spcBef>
                <a:spcPts val="1800"/>
              </a:spcBef>
            </a:pPr>
            <a:r>
              <a:rPr lang="en-GB" sz="2500" dirty="0"/>
              <a:t>“[My] hypothesis … defines virtue to be </a:t>
            </a:r>
            <a:r>
              <a:rPr lang="en-GB" sz="2500" i="1" dirty="0"/>
              <a:t>whatever mental action or quality gives to a spectator the pleasing sentiment of approbation</a:t>
            </a:r>
            <a:r>
              <a:rPr lang="en-GB" sz="2500" dirty="0"/>
              <a:t>; …”</a:t>
            </a:r>
            <a:br>
              <a:rPr lang="en-GB" sz="2500" dirty="0"/>
            </a:br>
            <a:r>
              <a:rPr lang="en-GB" sz="2500" dirty="0"/>
              <a:t>					    (</a:t>
            </a:r>
            <a:r>
              <a:rPr lang="en-GB" sz="2500" i="1" dirty="0"/>
              <a:t>M</a:t>
            </a:r>
            <a:r>
              <a:rPr lang="en-GB" sz="2500" dirty="0"/>
              <a:t> Appendix 1.10)</a:t>
            </a:r>
            <a:endParaRPr lang="en-US" sz="2500" dirty="0"/>
          </a:p>
        </p:txBody>
      </p:sp>
      <p:sp>
        <p:nvSpPr>
          <p:cNvPr id="5" name="Title 1"/>
          <p:cNvSpPr txBox="1">
            <a:spLocks/>
          </p:cNvSpPr>
          <p:nvPr/>
        </p:nvSpPr>
        <p:spPr>
          <a:xfrm>
            <a:off x="179512" y="260648"/>
            <a:ext cx="8784976" cy="1332148"/>
          </a:xfrm>
          <a:prstGeom prst="rect">
            <a:avLst/>
          </a:prstGeom>
        </p:spPr>
        <p:txBody>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sz="3600" kern="0" dirty="0"/>
              <a:t>A Significant Parallel in Hume’s</a:t>
            </a:r>
            <a:br>
              <a:rPr lang="en-GB" sz="3600" kern="0" dirty="0"/>
            </a:br>
            <a:r>
              <a:rPr lang="en-GB" sz="3600" kern="0" dirty="0"/>
              <a:t>Treatment of Virtue or Personal Merit</a:t>
            </a:r>
          </a:p>
        </p:txBody>
      </p:sp>
    </p:spTree>
    <p:extLst>
      <p:ext uri="{BB962C8B-B14F-4D97-AF65-F5344CB8AC3E}">
        <p14:creationId xmlns:p14="http://schemas.microsoft.com/office/powerpoint/2010/main" val="1884011564"/>
      </p:ext>
    </p:extLst>
  </p:cSld>
  <p:clrMapOvr>
    <a:masterClrMapping/>
  </p:clrMapOvr>
  <p:transition spd="med">
    <p:cove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F554A13-403D-4285-9811-8F00B2834364}" type="slidenum">
              <a:rPr lang="en-US"/>
              <a:pPr/>
              <a:t>228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F71A8A-DECA-4C69-AC7A-56651A2449D0}" type="slidenum">
              <a:rPr lang="en-US" sz="1600">
                <a:effectLst>
                  <a:outerShdw blurRad="38100" dist="38100" dir="2700000" algn="tl">
                    <a:srgbClr val="000000"/>
                  </a:outerShdw>
                </a:effectLst>
                <a:ea typeface="ＭＳ Ｐゴシック" charset="-128"/>
              </a:rPr>
              <a:pPr eaLnBrk="1" hangingPunct="1"/>
              <a:t>228</a:t>
            </a:fld>
            <a:endParaRPr lang="en-US" sz="1600">
              <a:effectLst>
                <a:outerShdw blurRad="38100" dist="38100" dir="2700000" algn="tl">
                  <a:srgbClr val="000000"/>
                </a:outerShdw>
              </a:effectLst>
              <a:ea typeface="ＭＳ Ｐゴシック" charset="-128"/>
            </a:endParaRPr>
          </a:p>
        </p:txBody>
      </p:sp>
      <p:sp>
        <p:nvSpPr>
          <p:cNvPr id="925698" name="Rectangle 2"/>
          <p:cNvSpPr>
            <a:spLocks noGrp="1" noChangeArrowheads="1"/>
          </p:cNvSpPr>
          <p:nvPr>
            <p:ph type="title" idx="4294967295"/>
          </p:nvPr>
        </p:nvSpPr>
        <p:spPr>
          <a:xfrm>
            <a:off x="107504" y="80628"/>
            <a:ext cx="8964996" cy="900100"/>
          </a:xfrm>
        </p:spPr>
        <p:txBody>
          <a:bodyPr/>
          <a:lstStyle/>
          <a:p>
            <a:pPr>
              <a:defRPr/>
            </a:pPr>
            <a:r>
              <a:rPr lang="en-GB" sz="3600" dirty="0">
                <a:latin typeface="+mj-lt"/>
                <a:ea typeface="+mj-ea"/>
                <a:cs typeface="+mj-cs"/>
              </a:rPr>
              <a:t>Correcting the Scope of the Idea of Virtue</a:t>
            </a:r>
          </a:p>
        </p:txBody>
      </p:sp>
      <p:sp>
        <p:nvSpPr>
          <p:cNvPr id="925699" name="Rectangle 3"/>
          <p:cNvSpPr>
            <a:spLocks noGrp="1" noChangeArrowheads="1"/>
          </p:cNvSpPr>
          <p:nvPr>
            <p:ph type="body" idx="4294967295"/>
          </p:nvPr>
        </p:nvSpPr>
        <p:spPr>
          <a:xfrm>
            <a:off x="827584" y="1052736"/>
            <a:ext cx="8064896" cy="5508612"/>
          </a:xfrm>
        </p:spPr>
        <p:txBody>
          <a:bodyPr/>
          <a:lstStyle/>
          <a:p>
            <a:pPr marL="0" indent="0">
              <a:spcBef>
                <a:spcPts val="1200"/>
              </a:spcBef>
              <a:buNone/>
            </a:pPr>
            <a:r>
              <a:rPr lang="en-GB" sz="2200" dirty="0"/>
              <a:t>“</a:t>
            </a:r>
            <a:r>
              <a:rPr lang="en-GB" sz="2200" dirty="0">
                <a:effectLst/>
              </a:rPr>
              <a:t>every quality, which is useful or agreeable to ourselves or others, is … allowed to be a part of personal merit [and] no other will ever be received, where men judge of things by their natural, unprejudiced reason …  </a:t>
            </a:r>
            <a:r>
              <a:rPr lang="en-GB" sz="2200" dirty="0">
                <a:solidFill>
                  <a:srgbClr val="FF9999"/>
                </a:solidFill>
                <a:effectLst/>
              </a:rPr>
              <a:t>Celibacy, fasting, penance, mortification, self-denial, humility, silence, solitude, and the whole train of monkish virtues</a:t>
            </a:r>
            <a:r>
              <a:rPr lang="en-GB" sz="2200" dirty="0">
                <a:effectLst/>
              </a:rPr>
              <a:t>; … are … every where rejected by men of sense, … because they serve to no manner of purpose; neither advance a man’s fortune in the world [</a:t>
            </a:r>
            <a:r>
              <a:rPr lang="en-GB" sz="2200" dirty="0">
                <a:solidFill>
                  <a:srgbClr val="FF9999"/>
                </a:solidFill>
                <a:effectLst/>
              </a:rPr>
              <a:t>not useful to self</a:t>
            </a:r>
            <a:r>
              <a:rPr lang="en-GB" sz="2200" dirty="0">
                <a:effectLst/>
              </a:rPr>
              <a:t>], nor render him a more valuable member of society [</a:t>
            </a:r>
            <a:r>
              <a:rPr lang="en-GB" sz="2200" dirty="0">
                <a:solidFill>
                  <a:srgbClr val="FF9999"/>
                </a:solidFill>
                <a:effectLst/>
              </a:rPr>
              <a:t>nor others</a:t>
            </a:r>
            <a:r>
              <a:rPr lang="en-GB" sz="2200" dirty="0">
                <a:effectLst/>
              </a:rPr>
              <a:t>]; neither qualify him for the entertainment of company [</a:t>
            </a:r>
            <a:r>
              <a:rPr lang="en-GB" sz="2200" dirty="0">
                <a:solidFill>
                  <a:srgbClr val="FF9999"/>
                </a:solidFill>
                <a:effectLst/>
              </a:rPr>
              <a:t>not agreeable to others</a:t>
            </a:r>
            <a:r>
              <a:rPr lang="en-GB" sz="2200" dirty="0">
                <a:effectLst/>
              </a:rPr>
              <a:t>], nor </a:t>
            </a:r>
            <a:r>
              <a:rPr lang="en-GB" sz="2200" dirty="0" err="1">
                <a:effectLst/>
              </a:rPr>
              <a:t>encrease</a:t>
            </a:r>
            <a:r>
              <a:rPr lang="en-GB" sz="2200" dirty="0">
                <a:effectLst/>
              </a:rPr>
              <a:t> his power of self-enjoyment [</a:t>
            </a:r>
            <a:r>
              <a:rPr lang="en-GB" sz="2200" dirty="0">
                <a:solidFill>
                  <a:srgbClr val="FF9999"/>
                </a:solidFill>
                <a:effectLst/>
              </a:rPr>
              <a:t>nor self</a:t>
            </a:r>
            <a:r>
              <a:rPr lang="en-GB" sz="2200" dirty="0">
                <a:effectLst/>
              </a:rPr>
              <a:t>].  We observe, on the contrary, that they cross all these desirable ends; </a:t>
            </a:r>
            <a:r>
              <a:rPr lang="en-GB" sz="2200" dirty="0" err="1">
                <a:effectLst/>
              </a:rPr>
              <a:t>stupify</a:t>
            </a:r>
            <a:r>
              <a:rPr lang="en-GB" sz="2200" dirty="0">
                <a:effectLst/>
              </a:rPr>
              <a:t> the understanding and harden the heart, obscure the fancy and sour the temper.  </a:t>
            </a:r>
            <a:r>
              <a:rPr lang="en-GB" sz="2200" dirty="0">
                <a:solidFill>
                  <a:srgbClr val="FF9999"/>
                </a:solidFill>
                <a:effectLst/>
              </a:rPr>
              <a:t>We justly, therefore, transfer them to the opposite column, and place them in the catalogue of vices</a:t>
            </a:r>
            <a:r>
              <a:rPr lang="en-GB" sz="2200" dirty="0"/>
              <a:t>”  (</a:t>
            </a:r>
            <a:r>
              <a:rPr lang="en-GB" sz="2200" i="1" dirty="0"/>
              <a:t>M</a:t>
            </a:r>
            <a:r>
              <a:rPr lang="en-GB" sz="2200" dirty="0"/>
              <a:t> 9.3)</a:t>
            </a:r>
          </a:p>
        </p:txBody>
      </p:sp>
    </p:spTree>
    <p:extLst>
      <p:ext uri="{BB962C8B-B14F-4D97-AF65-F5344CB8AC3E}">
        <p14:creationId xmlns:p14="http://schemas.microsoft.com/office/powerpoint/2010/main" val="14574329"/>
      </p:ext>
    </p:extLst>
  </p:cSld>
  <p:clrMapOvr>
    <a:masterClrMapping/>
  </p:clrMapOvr>
  <p:transition spd="med">
    <p:cove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CA555D7-F766-471D-A2EB-D494A17B3FC1}" type="slidenum">
              <a:rPr lang="en-US"/>
              <a:pPr/>
              <a:t>229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6E300B7-0154-44FB-B594-C2F32620B484}" type="slidenum">
              <a:rPr lang="en-US" sz="1600">
                <a:effectLst>
                  <a:outerShdw blurRad="38100" dist="38100" dir="2700000" algn="tl">
                    <a:srgbClr val="000000"/>
                  </a:outerShdw>
                </a:effectLst>
                <a:ea typeface="ＭＳ Ｐゴシック" charset="-128"/>
              </a:rPr>
              <a:pPr eaLnBrk="1" hangingPunct="1"/>
              <a:t>229</a:t>
            </a:fld>
            <a:endParaRPr lang="en-US" sz="1600">
              <a:effectLst>
                <a:outerShdw blurRad="38100" dist="38100" dir="2700000" algn="tl">
                  <a:srgbClr val="000000"/>
                </a:outerShdw>
              </a:effectLst>
              <a:ea typeface="ＭＳ Ｐゴシック" charset="-128"/>
            </a:endParaRPr>
          </a:p>
        </p:txBody>
      </p:sp>
      <p:sp>
        <p:nvSpPr>
          <p:cNvPr id="619522" name="Rectangle 2"/>
          <p:cNvSpPr>
            <a:spLocks noGrp="1" noChangeArrowheads="1"/>
          </p:cNvSpPr>
          <p:nvPr>
            <p:ph type="title" idx="4294967295"/>
          </p:nvPr>
        </p:nvSpPr>
        <p:spPr>
          <a:xfrm>
            <a:off x="457200" y="116632"/>
            <a:ext cx="8229600" cy="900100"/>
          </a:xfrm>
        </p:spPr>
        <p:txBody>
          <a:bodyPr/>
          <a:lstStyle/>
          <a:p>
            <a:r>
              <a:rPr lang="en-GB" sz="4000" dirty="0"/>
              <a:t>The Rules of </a:t>
            </a:r>
            <a:r>
              <a:rPr lang="en-GB" sz="4000" i="1" dirty="0"/>
              <a:t>Treatise</a:t>
            </a:r>
            <a:r>
              <a:rPr lang="en-GB" sz="4000" dirty="0"/>
              <a:t> 1.3.15</a:t>
            </a:r>
          </a:p>
        </p:txBody>
      </p:sp>
      <p:sp>
        <p:nvSpPr>
          <p:cNvPr id="619523" name="Rectangle 3"/>
          <p:cNvSpPr>
            <a:spLocks noGrp="1" noChangeArrowheads="1"/>
          </p:cNvSpPr>
          <p:nvPr>
            <p:ph type="body" idx="4294967295"/>
          </p:nvPr>
        </p:nvSpPr>
        <p:spPr>
          <a:xfrm>
            <a:off x="457200" y="1196752"/>
            <a:ext cx="8435280" cy="5400600"/>
          </a:xfrm>
        </p:spPr>
        <p:txBody>
          <a:bodyPr/>
          <a:lstStyle/>
          <a:p>
            <a:pPr>
              <a:spcBef>
                <a:spcPts val="1200"/>
              </a:spcBef>
            </a:pPr>
            <a:r>
              <a:rPr lang="en-GB" sz="2800" dirty="0"/>
              <a:t>These come immediately after the two definitions and their corollaries (</a:t>
            </a:r>
            <a:r>
              <a:rPr lang="en-GB" sz="2800" i="1" dirty="0"/>
              <a:t>T</a:t>
            </a:r>
            <a:r>
              <a:rPr lang="en-GB" sz="2800" dirty="0"/>
              <a:t> 1.3.14.31-36), and seem to be refinements of the first definition:</a:t>
            </a:r>
          </a:p>
          <a:p>
            <a:pPr marL="457200" lvl="1" indent="0">
              <a:spcBef>
                <a:spcPts val="1800"/>
              </a:spcBef>
              <a:buNone/>
            </a:pPr>
            <a:r>
              <a:rPr lang="en-GB" sz="2200" dirty="0"/>
              <a:t>“Since therefore ’tis possible for all objects to become causes or effects to each other, it may be proper to fix some general rules, </a:t>
            </a:r>
            <a:r>
              <a:rPr lang="en-GB" sz="2200" i="1" dirty="0">
                <a:solidFill>
                  <a:srgbClr val="FF9999"/>
                </a:solidFill>
              </a:rPr>
              <a:t>by which we may know when they really are so</a:t>
            </a:r>
            <a:r>
              <a:rPr lang="en-GB" sz="2200" dirty="0"/>
              <a:t>.</a:t>
            </a:r>
          </a:p>
          <a:p>
            <a:pPr marL="400050" lvl="1" indent="0">
              <a:spcBef>
                <a:spcPts val="1200"/>
              </a:spcBef>
              <a:buNone/>
            </a:pPr>
            <a:r>
              <a:rPr lang="en-US" sz="2200" dirty="0"/>
              <a:t>1. The cause and effect must be </a:t>
            </a:r>
            <a:r>
              <a:rPr lang="en-US" sz="2200" dirty="0">
                <a:solidFill>
                  <a:srgbClr val="FF9999"/>
                </a:solidFill>
              </a:rPr>
              <a:t>contiguous</a:t>
            </a:r>
            <a:r>
              <a:rPr lang="en-US" sz="2200" dirty="0"/>
              <a:t> in space and time.</a:t>
            </a:r>
          </a:p>
          <a:p>
            <a:pPr marL="400050" lvl="1" indent="0">
              <a:spcBef>
                <a:spcPts val="1200"/>
              </a:spcBef>
              <a:buNone/>
            </a:pPr>
            <a:r>
              <a:rPr lang="en-US" sz="2200" dirty="0"/>
              <a:t>2. The cause must be </a:t>
            </a:r>
            <a:r>
              <a:rPr lang="en-US" sz="2200" dirty="0">
                <a:solidFill>
                  <a:srgbClr val="FF9999"/>
                </a:solidFill>
              </a:rPr>
              <a:t>prior</a:t>
            </a:r>
            <a:r>
              <a:rPr lang="en-US" sz="2200" dirty="0"/>
              <a:t> to the effect.</a:t>
            </a:r>
          </a:p>
          <a:p>
            <a:pPr marL="400050" lvl="1" indent="0">
              <a:spcBef>
                <a:spcPts val="1200"/>
              </a:spcBef>
              <a:buNone/>
            </a:pPr>
            <a:r>
              <a:rPr lang="en-US" sz="2200" dirty="0"/>
              <a:t>3. </a:t>
            </a:r>
            <a:r>
              <a:rPr lang="en-US" sz="2200" dirty="0">
                <a:solidFill>
                  <a:srgbClr val="FF9999"/>
                </a:solidFill>
              </a:rPr>
              <a:t>There must be a constant union betwixt the cause and effect.  </a:t>
            </a:r>
            <a:r>
              <a:rPr lang="en-US" sz="2200" dirty="0" err="1">
                <a:solidFill>
                  <a:srgbClr val="FF9999"/>
                </a:solidFill>
              </a:rPr>
              <a:t>’Tis</a:t>
            </a:r>
            <a:r>
              <a:rPr lang="en-US" sz="2200" dirty="0">
                <a:solidFill>
                  <a:srgbClr val="FF9999"/>
                </a:solidFill>
              </a:rPr>
              <a:t> chiefly this quality, that constitutes the relation</a:t>
            </a:r>
            <a:r>
              <a:rPr lang="en-US" sz="2200" dirty="0"/>
              <a:t>.</a:t>
            </a:r>
          </a:p>
          <a:p>
            <a:pPr marL="400050" lvl="1" indent="0">
              <a:spcBef>
                <a:spcPts val="1200"/>
              </a:spcBef>
              <a:buNone/>
            </a:pPr>
            <a:r>
              <a:rPr lang="en-US" sz="2200" dirty="0"/>
              <a:t>4. The same cause always produces the same effect, and the same effect never arises but from the same cause.  ...</a:t>
            </a:r>
          </a:p>
        </p:txBody>
      </p:sp>
    </p:spTree>
    <p:extLst>
      <p:ext uri="{BB962C8B-B14F-4D97-AF65-F5344CB8AC3E}">
        <p14:creationId xmlns:p14="http://schemas.microsoft.com/office/powerpoint/2010/main" val="94522252"/>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272095"/>
            <a:ext cx="8208912" cy="6541281"/>
          </a:xfrm>
        </p:spPr>
        <p:txBody>
          <a:bodyPr/>
          <a:lstStyle/>
          <a:p>
            <a:pPr marL="0" lvl="1" indent="0">
              <a:spcBef>
                <a:spcPts val="600"/>
              </a:spcBef>
              <a:buClr>
                <a:schemeClr val="hlink"/>
              </a:buClr>
              <a:buSzPct val="90000"/>
              <a:buNone/>
            </a:pPr>
            <a:r>
              <a:rPr lang="en-US" sz="2200" dirty="0"/>
              <a:t>5. ... where several different objects produce the same effect, it must be by means of some quality, … common amongst them ...</a:t>
            </a:r>
          </a:p>
          <a:p>
            <a:pPr marL="0" indent="0">
              <a:spcBef>
                <a:spcPts val="1200"/>
              </a:spcBef>
              <a:buNone/>
            </a:pPr>
            <a:r>
              <a:rPr lang="en-US" sz="2200" dirty="0"/>
              <a:t>6. ...  The difference in the effects of two resembling objects must proceed from that particular, in which they differ.  ...</a:t>
            </a:r>
          </a:p>
          <a:p>
            <a:pPr marL="0" indent="0">
              <a:spcBef>
                <a:spcPts val="1200"/>
              </a:spcBef>
              <a:buNone/>
            </a:pPr>
            <a:r>
              <a:rPr lang="en-US" sz="2200" dirty="0"/>
              <a:t>7. When any object </a:t>
            </a:r>
            <a:r>
              <a:rPr lang="en-US" sz="2200" dirty="0" err="1"/>
              <a:t>encreases</a:t>
            </a:r>
            <a:r>
              <a:rPr lang="en-US" sz="2200" dirty="0"/>
              <a:t> or diminishes with the </a:t>
            </a:r>
            <a:r>
              <a:rPr lang="en-US" sz="2200" dirty="0" err="1"/>
              <a:t>encrease</a:t>
            </a:r>
            <a:r>
              <a:rPr lang="en-US" sz="2200" dirty="0"/>
              <a:t> or diminution of its cause, ’tis to be regarded as a compounded effect, </a:t>
            </a:r>
            <a:r>
              <a:rPr lang="en-US" sz="2200" dirty="0" err="1"/>
              <a:t>deriv’d</a:t>
            </a:r>
            <a:r>
              <a:rPr lang="en-US" sz="2200" dirty="0"/>
              <a:t> from the union of the several different effects, which arise from </a:t>
            </a:r>
            <a:r>
              <a:rPr lang="en-US" sz="2200" dirty="0">
                <a:solidFill>
                  <a:srgbClr val="FF9999"/>
                </a:solidFill>
              </a:rPr>
              <a:t>the several different parts</a:t>
            </a:r>
            <a:r>
              <a:rPr lang="en-US" sz="2200" dirty="0"/>
              <a:t> of the cause.”</a:t>
            </a:r>
          </a:p>
          <a:p>
            <a:pPr marL="0" indent="0">
              <a:spcBef>
                <a:spcPts val="1200"/>
              </a:spcBef>
              <a:buNone/>
            </a:pPr>
            <a:r>
              <a:rPr lang="en-US" sz="2200" dirty="0"/>
              <a:t>8.  ... an object, which exists for any time in its full perfection without any effect, is not the sole cause of that effect ...</a:t>
            </a:r>
          </a:p>
          <a:p>
            <a:pPr marL="0" lvl="1" indent="0">
              <a:spcBef>
                <a:spcPts val="1200"/>
              </a:spcBef>
              <a:buClr>
                <a:schemeClr val="hlink"/>
              </a:buClr>
              <a:buSzPct val="90000"/>
              <a:buNone/>
            </a:pPr>
            <a:r>
              <a:rPr lang="en-GB" sz="2200" dirty="0"/>
              <a:t>Here is all the </a:t>
            </a:r>
            <a:r>
              <a:rPr lang="en-GB" sz="2400" cap="small" dirty="0"/>
              <a:t>logic</a:t>
            </a:r>
            <a:r>
              <a:rPr lang="en-GB" sz="2200" dirty="0"/>
              <a:t> I think proper to employ in my reasoning; … [Phenomena] in nature [are] compounded and </a:t>
            </a:r>
            <a:r>
              <a:rPr lang="en-GB" sz="2200" dirty="0" err="1"/>
              <a:t>modify’d</a:t>
            </a:r>
            <a:r>
              <a:rPr lang="en-GB" sz="2200" dirty="0"/>
              <a:t> by so many different circumstances, that … we must carefully separate whatever is superfluous, and enquire by new experiments, if every particular circumstance of the first experiment was essential to it.”</a:t>
            </a:r>
          </a:p>
          <a:p>
            <a:pPr marL="0" lvl="1" indent="0">
              <a:spcBef>
                <a:spcPts val="0"/>
              </a:spcBef>
              <a:buClr>
                <a:schemeClr val="hlink"/>
              </a:buClr>
              <a:buSzPct val="90000"/>
              <a:buNone/>
            </a:pPr>
            <a:r>
              <a:rPr lang="en-GB" sz="2200" dirty="0"/>
              <a:t>		  				(</a:t>
            </a:r>
            <a:r>
              <a:rPr lang="en-GB" sz="2200" i="1" dirty="0"/>
              <a:t>T</a:t>
            </a:r>
            <a:r>
              <a:rPr lang="en-GB" sz="2200" dirty="0"/>
              <a:t> 1.3.15.2-11)</a:t>
            </a:r>
            <a:r>
              <a:rPr lang="en-US" sz="2200" dirty="0"/>
              <a:t> </a:t>
            </a:r>
            <a:endParaRPr lang="en-GB" sz="22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230</a:t>
            </a:fld>
            <a:endParaRPr lang="en-US"/>
          </a:p>
        </p:txBody>
      </p:sp>
    </p:spTree>
    <p:extLst>
      <p:ext uri="{BB962C8B-B14F-4D97-AF65-F5344CB8AC3E}">
        <p14:creationId xmlns:p14="http://schemas.microsoft.com/office/powerpoint/2010/main" val="1580632051"/>
      </p:ext>
    </p:extLst>
  </p:cSld>
  <p:clrMapOvr>
    <a:masterClrMapping/>
  </p:clrMapOvr>
  <p:transition spd="med">
    <p:cove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68760"/>
            <a:ext cx="8712968" cy="5184576"/>
          </a:xfrm>
        </p:spPr>
        <p:txBody>
          <a:bodyPr/>
          <a:lstStyle/>
          <a:p>
            <a:pPr>
              <a:spcBef>
                <a:spcPts val="1200"/>
              </a:spcBef>
            </a:pPr>
            <a:r>
              <a:rPr lang="en-GB" sz="2700" dirty="0"/>
              <a:t>In the </a:t>
            </a:r>
            <a:r>
              <a:rPr lang="en-GB" sz="2700" i="1" dirty="0"/>
              <a:t>Enquiry</a:t>
            </a:r>
            <a:r>
              <a:rPr lang="en-GB" sz="2700" dirty="0"/>
              <a:t>, Hume fully recognises applied math-</a:t>
            </a:r>
            <a:r>
              <a:rPr lang="en-GB" sz="2700" dirty="0" err="1"/>
              <a:t>ematics</a:t>
            </a:r>
            <a:r>
              <a:rPr lang="en-GB" sz="2700" dirty="0"/>
              <a:t> (cf. </a:t>
            </a:r>
            <a:r>
              <a:rPr lang="en-GB" sz="2700" i="1" dirty="0"/>
              <a:t>T</a:t>
            </a:r>
            <a:r>
              <a:rPr lang="en-GB" sz="2700" dirty="0"/>
              <a:t> 2.3.3.2), and that it involves </a:t>
            </a:r>
            <a:r>
              <a:rPr lang="en-GB" sz="2700" i="1" dirty="0"/>
              <a:t>forces:</a:t>
            </a:r>
            <a:r>
              <a:rPr lang="en-GB" sz="2700" dirty="0"/>
              <a:t> theoretical entities that can be quantified, and which enter into equations describing objects’ behaviour:</a:t>
            </a:r>
          </a:p>
          <a:p>
            <a:pPr lvl="1">
              <a:spcBef>
                <a:spcPts val="1200"/>
              </a:spcBef>
            </a:pPr>
            <a:r>
              <a:rPr lang="en-GB" sz="2500" dirty="0">
                <a:effectLst/>
              </a:rPr>
              <a:t>“it is a law of motion, discovered by experience, that the moment or force of any body in motion is in the compound ratio or proportion of its solid contents and its velocity; …”  (</a:t>
            </a:r>
            <a:r>
              <a:rPr lang="en-GB" sz="2500" i="1" dirty="0">
                <a:effectLst/>
              </a:rPr>
              <a:t>E</a:t>
            </a:r>
            <a:r>
              <a:rPr lang="en-GB" sz="2500" dirty="0">
                <a:effectLst/>
              </a:rPr>
              <a:t> 4.13)</a:t>
            </a:r>
          </a:p>
          <a:p>
            <a:pPr lvl="1">
              <a:spcBef>
                <a:spcPts val="1200"/>
              </a:spcBef>
            </a:pPr>
            <a:r>
              <a:rPr lang="en-GB" sz="2500" dirty="0">
                <a:effectLst/>
              </a:rPr>
              <a:t>Two footnotes in </a:t>
            </a:r>
            <a:r>
              <a:rPr lang="en-GB" sz="2500" i="1" dirty="0">
                <a:effectLst/>
              </a:rPr>
              <a:t>Enquiry</a:t>
            </a:r>
            <a:r>
              <a:rPr lang="en-GB" sz="2500" dirty="0">
                <a:effectLst/>
              </a:rPr>
              <a:t> 7 (7.25 n.16, 7.29 n.17) help to bring such quantitative “powers” within the scope of Hume’s theory of causation, generalising beyond constant conjunction and the rules of </a:t>
            </a:r>
            <a:r>
              <a:rPr lang="en-GB" sz="2500" i="1" dirty="0">
                <a:effectLst/>
              </a:rPr>
              <a:t>Treatise</a:t>
            </a:r>
            <a:r>
              <a:rPr lang="en-GB" sz="2500" dirty="0">
                <a:effectLst/>
              </a:rPr>
              <a:t> 1.3.15. </a:t>
            </a:r>
            <a:r>
              <a:rPr lang="en-GB" sz="2200" dirty="0">
                <a:effectLst/>
              </a:rPr>
              <a:t> </a:t>
            </a:r>
            <a:endParaRPr lang="en-GB" sz="2200" dirty="0"/>
          </a:p>
          <a:p>
            <a:pPr lvl="0">
              <a:spcBef>
                <a:spcPts val="1200"/>
              </a:spcBef>
            </a:pPr>
            <a:endParaRPr lang="en-GB" sz="25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231</a:t>
            </a:fld>
            <a:endParaRPr lang="en-US"/>
          </a:p>
        </p:txBody>
      </p:sp>
      <p:sp>
        <p:nvSpPr>
          <p:cNvPr id="5" name="Title 1"/>
          <p:cNvSpPr>
            <a:spLocks noGrp="1"/>
          </p:cNvSpPr>
          <p:nvPr>
            <p:ph type="title"/>
          </p:nvPr>
        </p:nvSpPr>
        <p:spPr>
          <a:xfrm>
            <a:off x="179512" y="152636"/>
            <a:ext cx="8784976" cy="1008112"/>
          </a:xfrm>
        </p:spPr>
        <p:txBody>
          <a:bodyPr/>
          <a:lstStyle/>
          <a:p>
            <a:r>
              <a:rPr lang="en-GB" sz="3600" dirty="0"/>
              <a:t>12.  Quantitative Powers in the </a:t>
            </a:r>
            <a:r>
              <a:rPr lang="en-GB" sz="3600" i="1" dirty="0"/>
              <a:t>Enquiry</a:t>
            </a:r>
            <a:endParaRPr lang="en-GB" sz="3600" dirty="0"/>
          </a:p>
        </p:txBody>
      </p:sp>
    </p:spTree>
    <p:extLst>
      <p:ext uri="{BB962C8B-B14F-4D97-AF65-F5344CB8AC3E}">
        <p14:creationId xmlns:p14="http://schemas.microsoft.com/office/powerpoint/2010/main" val="1025194601"/>
      </p:ext>
    </p:extLst>
  </p:cSld>
  <p:clrMapOvr>
    <a:masterClrMapping/>
  </p:clrMapOvr>
  <p:transition spd="med">
    <p:cove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332656"/>
            <a:ext cx="8100900" cy="5940660"/>
          </a:xfrm>
        </p:spPr>
        <p:txBody>
          <a:bodyPr/>
          <a:lstStyle/>
          <a:p>
            <a:pPr marL="0" indent="0">
              <a:buNone/>
            </a:pPr>
            <a:r>
              <a:rPr lang="en-GB" sz="2200" dirty="0">
                <a:effectLst/>
              </a:rPr>
              <a:t>“We find by experience, that a body at rest or in motion continues for ever in its present state, till put from it by some new cause; and that a body impelled takes as much motion from the impelling body as it acquires itself.  When we call this a </a:t>
            </a:r>
            <a:r>
              <a:rPr lang="en-GB" sz="2200" i="1" dirty="0">
                <a:effectLst/>
              </a:rPr>
              <a:t>vis </a:t>
            </a:r>
            <a:r>
              <a:rPr lang="en-GB" sz="2200" i="1" dirty="0" err="1">
                <a:effectLst/>
              </a:rPr>
              <a:t>inertiae</a:t>
            </a:r>
            <a:r>
              <a:rPr lang="en-GB" sz="2200" dirty="0">
                <a:effectLst/>
              </a:rPr>
              <a:t>, we only mark these facts, without pretending to have any idea of the inert power; in the same manner as, when we talk of gravity, we mean certain effects, without comprehending that active power.”  (</a:t>
            </a:r>
            <a:r>
              <a:rPr lang="en-GB" sz="2200" i="1" dirty="0">
                <a:effectLst/>
              </a:rPr>
              <a:t>E</a:t>
            </a:r>
            <a:r>
              <a:rPr lang="en-GB" sz="2200" dirty="0">
                <a:effectLst/>
              </a:rPr>
              <a:t> 7.25 n.16)</a:t>
            </a:r>
          </a:p>
          <a:p>
            <a:pPr marL="0" indent="0">
              <a:spcBef>
                <a:spcPts val="1800"/>
              </a:spcBef>
              <a:buNone/>
            </a:pPr>
            <a:r>
              <a:rPr lang="en-GB" sz="2200" dirty="0">
                <a:effectLst/>
              </a:rPr>
              <a:t>“According to these explications and definitions, the idea of </a:t>
            </a:r>
            <a:r>
              <a:rPr lang="en-GB" sz="2200" i="1" dirty="0">
                <a:effectLst/>
              </a:rPr>
              <a:t>power </a:t>
            </a:r>
            <a:r>
              <a:rPr lang="en-GB" sz="2200" dirty="0">
                <a:effectLst/>
              </a:rPr>
              <a:t>is relative as much as that of </a:t>
            </a:r>
            <a:r>
              <a:rPr lang="en-GB" sz="2200" i="1" dirty="0">
                <a:effectLst/>
              </a:rPr>
              <a:t>cause</a:t>
            </a:r>
            <a:r>
              <a:rPr lang="en-GB" sz="2200" dirty="0">
                <a:effectLst/>
              </a:rPr>
              <a:t>; and both have a reference to an effect, or some other event constantly conjoined with the former.  When we consider the </a:t>
            </a:r>
            <a:r>
              <a:rPr lang="en-GB" sz="2200" i="1" dirty="0">
                <a:effectLst/>
              </a:rPr>
              <a:t>unknown</a:t>
            </a:r>
            <a:r>
              <a:rPr lang="en-GB" sz="2200" dirty="0">
                <a:effectLst/>
              </a:rPr>
              <a:t> circumstance of an object, by which the degree or quantity of its effect is fixed and determined, we call that its power: And accordingly, it is allowed by all philosophers, that the effect is the measure of the power.  …  The dispute whether the force of a body in motion be as its velocity, or the square of its velocity; …”  (</a:t>
            </a:r>
            <a:r>
              <a:rPr lang="en-GB" sz="2200" i="1" dirty="0">
                <a:effectLst/>
              </a:rPr>
              <a:t>E</a:t>
            </a:r>
            <a:r>
              <a:rPr lang="en-GB" sz="22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232</a:t>
            </a:fld>
            <a:endParaRPr lang="en-US"/>
          </a:p>
        </p:txBody>
      </p:sp>
    </p:spTree>
    <p:extLst>
      <p:ext uri="{BB962C8B-B14F-4D97-AF65-F5344CB8AC3E}">
        <p14:creationId xmlns:p14="http://schemas.microsoft.com/office/powerpoint/2010/main" val="2990359712"/>
      </p:ext>
    </p:extLst>
  </p:cSld>
  <p:clrMapOvr>
    <a:masterClrMapping/>
  </p:clrMapOvr>
  <p:transition spd="med">
    <p:cove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3"/>
            <a:ext cx="8229600" cy="1260140"/>
          </a:xfrm>
        </p:spPr>
        <p:txBody>
          <a:bodyPr/>
          <a:lstStyle/>
          <a:p>
            <a:r>
              <a:rPr lang="en-GB" sz="4000" u="sng" dirty="0">
                <a:solidFill>
                  <a:srgbClr val="66FFFF"/>
                </a:solidFill>
              </a:rPr>
              <a:t>Philosophical Options for Interpreting Hume’s Theory</a:t>
            </a:r>
          </a:p>
        </p:txBody>
      </p:sp>
      <p:sp>
        <p:nvSpPr>
          <p:cNvPr id="3" name="Content Placeholder 2"/>
          <p:cNvSpPr>
            <a:spLocks noGrp="1"/>
          </p:cNvSpPr>
          <p:nvPr>
            <p:ph idx="1"/>
          </p:nvPr>
        </p:nvSpPr>
        <p:spPr>
          <a:xfrm>
            <a:off x="1007604" y="1700808"/>
            <a:ext cx="7848872" cy="4932548"/>
          </a:xfrm>
        </p:spPr>
        <p:txBody>
          <a:bodyPr/>
          <a:lstStyle/>
          <a:p>
            <a:pPr marL="514350" indent="-514350">
              <a:buClr>
                <a:srgbClr val="00FFFF"/>
              </a:buClr>
              <a:buFont typeface="+mj-lt"/>
              <a:buAutoNum type="alphaUcPeriod"/>
            </a:pPr>
            <a:r>
              <a:rPr lang="en-GB" sz="2500" i="1" u="sng" dirty="0">
                <a:solidFill>
                  <a:srgbClr val="00FFFF"/>
                </a:solidFill>
              </a:rPr>
              <a:t>Reductionism</a:t>
            </a:r>
            <a:r>
              <a:rPr lang="en-GB" sz="2500" dirty="0"/>
              <a:t>:  Hume’s analysis aims to uncover the </a:t>
            </a:r>
            <a:r>
              <a:rPr lang="en-GB" sz="2500" i="1" dirty="0"/>
              <a:t>meaning</a:t>
            </a:r>
            <a:r>
              <a:rPr lang="en-GB" sz="2500" dirty="0"/>
              <a:t> of causal “power” and “necessity”.  Causation </a:t>
            </a:r>
            <a:r>
              <a:rPr lang="en-GB" sz="2500" i="1" dirty="0">
                <a:solidFill>
                  <a:srgbClr val="FF9999"/>
                </a:solidFill>
              </a:rPr>
              <a:t>just is</a:t>
            </a:r>
            <a:r>
              <a:rPr lang="en-GB" sz="2500" dirty="0"/>
              <a:t> regular relations of succession (or more complex functional relationships etc.).</a:t>
            </a:r>
          </a:p>
          <a:p>
            <a:pPr marL="514350" indent="-514350">
              <a:spcBef>
                <a:spcPts val="1200"/>
              </a:spcBef>
              <a:buClr>
                <a:srgbClr val="00FFFF"/>
              </a:buClr>
              <a:buFont typeface="+mj-lt"/>
              <a:buAutoNum type="alphaUcPeriod"/>
            </a:pPr>
            <a:r>
              <a:rPr lang="en-GB" sz="2500" i="1" u="sng">
                <a:solidFill>
                  <a:srgbClr val="00FFFF"/>
                </a:solidFill>
              </a:rPr>
              <a:t>Projectivism</a:t>
            </a:r>
            <a:r>
              <a:rPr lang="en-GB" sz="2500"/>
              <a:t> (includes Simon Blackburn’s “Quasi-Realism”):  Ascriptions </a:t>
            </a:r>
            <a:r>
              <a:rPr lang="en-GB" sz="2500" dirty="0"/>
              <a:t>of causal relations involve “</a:t>
            </a:r>
            <a:r>
              <a:rPr lang="en-GB" sz="2500" i="1" dirty="0">
                <a:solidFill>
                  <a:srgbClr val="FF9999"/>
                </a:solidFill>
              </a:rPr>
              <a:t>projection</a:t>
            </a:r>
            <a:r>
              <a:rPr lang="en-GB" sz="2500" dirty="0"/>
              <a:t>” of something mental.</a:t>
            </a:r>
          </a:p>
          <a:p>
            <a:pPr marL="514350" indent="-514350">
              <a:spcBef>
                <a:spcPts val="1200"/>
              </a:spcBef>
              <a:buClr>
                <a:srgbClr val="00FFFF"/>
              </a:buClr>
              <a:buFont typeface="+mj-lt"/>
              <a:buAutoNum type="alphaUcPeriod"/>
            </a:pPr>
            <a:r>
              <a:rPr lang="en-GB" sz="2500" i="1" u="sng">
                <a:solidFill>
                  <a:srgbClr val="00FFFF"/>
                </a:solidFill>
              </a:rPr>
              <a:t>The New Hume</a:t>
            </a:r>
            <a:r>
              <a:rPr lang="en-GB" sz="2500"/>
              <a:t> (named “Sceptical Realism” by John Wright):  </a:t>
            </a:r>
            <a:r>
              <a:rPr lang="en-GB" sz="2500" dirty="0"/>
              <a:t>Hume’s analysis concerns only </a:t>
            </a:r>
            <a:r>
              <a:rPr lang="en-GB" sz="2500" i="1" dirty="0">
                <a:solidFill>
                  <a:srgbClr val="FF9999"/>
                </a:solidFill>
              </a:rPr>
              <a:t>causation as it appears to us</a:t>
            </a:r>
            <a:r>
              <a:rPr lang="en-GB" sz="2500" dirty="0"/>
              <a:t>.  Real causation involves </a:t>
            </a:r>
            <a:r>
              <a:rPr lang="en-GB" sz="2500" i="1" dirty="0"/>
              <a:t>absolute</a:t>
            </a:r>
            <a:r>
              <a:rPr lang="en-GB" sz="2500" dirty="0"/>
              <a:t> (a </a:t>
            </a:r>
            <a:r>
              <a:rPr lang="en-GB" sz="2500" dirty="0" err="1"/>
              <a:t>prioristic</a:t>
            </a:r>
            <a:r>
              <a:rPr lang="en-GB" sz="2500" dirty="0"/>
              <a:t>) necessities in the objects, lying beyond our apprehension.</a:t>
            </a:r>
            <a:endParaRPr lang="en-GB" sz="2500" i="1" u="sng"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233</a:t>
            </a:fld>
            <a:endParaRPr lang="en-US"/>
          </a:p>
        </p:txBody>
      </p:sp>
    </p:spTree>
    <p:extLst>
      <p:ext uri="{BB962C8B-B14F-4D97-AF65-F5344CB8AC3E}">
        <p14:creationId xmlns:p14="http://schemas.microsoft.com/office/powerpoint/2010/main" val="1040847204"/>
      </p:ext>
    </p:extLst>
  </p:cSld>
  <p:clrMapOvr>
    <a:masterClrMapping/>
  </p:clrMapOvr>
  <p:transition spd="med">
    <p:cove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7813"/>
            <a:ext cx="8928992" cy="810927"/>
          </a:xfrm>
        </p:spPr>
        <p:txBody>
          <a:bodyPr/>
          <a:lstStyle/>
          <a:p>
            <a:r>
              <a:rPr lang="en-GB" sz="4000" dirty="0">
                <a:solidFill>
                  <a:srgbClr val="00FFFF"/>
                </a:solidFill>
              </a:rPr>
              <a:t>(A) </a:t>
            </a:r>
            <a:r>
              <a:rPr lang="en-GB" sz="4000" u="sng" dirty="0">
                <a:solidFill>
                  <a:srgbClr val="00FFFF"/>
                </a:solidFill>
              </a:rPr>
              <a:t>Reductionism</a:t>
            </a:r>
            <a:r>
              <a:rPr lang="en-GB" sz="4000" dirty="0"/>
              <a:t> and the Key Points</a:t>
            </a:r>
          </a:p>
        </p:txBody>
      </p:sp>
      <p:sp>
        <p:nvSpPr>
          <p:cNvPr id="3" name="Content Placeholder 2"/>
          <p:cNvSpPr>
            <a:spLocks noGrp="1"/>
          </p:cNvSpPr>
          <p:nvPr>
            <p:ph idx="1"/>
          </p:nvPr>
        </p:nvSpPr>
        <p:spPr>
          <a:xfrm>
            <a:off x="233518" y="1304764"/>
            <a:ext cx="8676964" cy="5328592"/>
          </a:xfrm>
        </p:spPr>
        <p:txBody>
          <a:bodyPr/>
          <a:lstStyle/>
          <a:p>
            <a:r>
              <a:rPr lang="en-GB" dirty="0"/>
              <a:t>The 12 Key Points all fit easily with a traditional reductionist account, which seems the most natural way of reading Hume’s empiricist quest for the origin of the relevant idea (§§6-8).</a:t>
            </a:r>
          </a:p>
          <a:p>
            <a:r>
              <a:rPr lang="en-GB" dirty="0"/>
              <a:t>Such an account is also fully consistent with:</a:t>
            </a:r>
          </a:p>
          <a:p>
            <a:pPr lvl="1"/>
            <a:r>
              <a:rPr lang="en-GB" sz="2600" dirty="0"/>
              <a:t>Causal objectivity (§1);</a:t>
            </a:r>
          </a:p>
          <a:p>
            <a:pPr lvl="1"/>
            <a:r>
              <a:rPr lang="en-GB" sz="2600" dirty="0"/>
              <a:t>Definition in non-causal terms (§2 and §9);</a:t>
            </a:r>
          </a:p>
          <a:p>
            <a:pPr lvl="1"/>
            <a:r>
              <a:rPr lang="en-GB" sz="2600" i="1" dirty="0"/>
              <a:t>Necessary connexion</a:t>
            </a:r>
            <a:r>
              <a:rPr lang="en-GB" sz="2600" dirty="0"/>
              <a:t> being essential to causation (§3), as long as it is defined in a parallel way (§10) and not conflated with </a:t>
            </a:r>
            <a:r>
              <a:rPr lang="en-GB" sz="2600" i="1" dirty="0"/>
              <a:t>absolute </a:t>
            </a:r>
            <a:r>
              <a:rPr lang="en-GB" sz="2600" dirty="0"/>
              <a:t>modality (§4);</a:t>
            </a:r>
          </a:p>
          <a:p>
            <a:pPr lvl="1"/>
            <a:r>
              <a:rPr lang="en-GB" sz="2600" dirty="0"/>
              <a:t>Determinism, understood as conformity to laws (§5).</a:t>
            </a:r>
          </a:p>
          <a:p>
            <a:pPr lvl="1"/>
            <a:endParaRPr lang="en-GB" sz="2600" dirty="0"/>
          </a:p>
          <a:p>
            <a:pPr lvl="1"/>
            <a:endParaRPr lang="en-GB" dirty="0"/>
          </a:p>
          <a:p>
            <a:pPr lvl="1"/>
            <a:endParaRPr lang="en-GB" dirty="0"/>
          </a:p>
          <a:p>
            <a:pPr lvl="1"/>
            <a:endParaRPr lang="en-GB"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234</a:t>
            </a:fld>
            <a:endParaRPr lang="en-US"/>
          </a:p>
        </p:txBody>
      </p:sp>
    </p:spTree>
    <p:extLst>
      <p:ext uri="{BB962C8B-B14F-4D97-AF65-F5344CB8AC3E}">
        <p14:creationId xmlns:p14="http://schemas.microsoft.com/office/powerpoint/2010/main" val="2478409397"/>
      </p:ext>
    </p:extLst>
  </p:cSld>
  <p:clrMapOvr>
    <a:masterClrMapping/>
  </p:clrMapOvr>
  <p:transition spd="med">
    <p:cove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C5F5948-7716-41E0-BA84-985EB9BA12AE}" type="slidenum">
              <a:rPr lang="en-US"/>
              <a:pPr/>
              <a:t>235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9CEE309-716C-4C56-B85F-FBF6BD843063}" type="slidenum">
              <a:rPr lang="en-US" sz="1600">
                <a:effectLst>
                  <a:outerShdw blurRad="38100" dist="38100" dir="2700000" algn="tl">
                    <a:srgbClr val="000000"/>
                  </a:outerShdw>
                </a:effectLst>
                <a:ea typeface="ＭＳ Ｐゴシック" charset="-128"/>
              </a:rPr>
              <a:pPr eaLnBrk="1" hangingPunct="1"/>
              <a:t>235</a:t>
            </a:fld>
            <a:endParaRPr lang="en-US" sz="1600">
              <a:effectLst>
                <a:outerShdw blurRad="38100" dist="38100" dir="2700000" algn="tl">
                  <a:srgbClr val="000000"/>
                </a:outerShdw>
              </a:effectLst>
              <a:ea typeface="ＭＳ Ｐゴシック" charset="-128"/>
            </a:endParaRPr>
          </a:p>
        </p:txBody>
      </p:sp>
      <p:sp>
        <p:nvSpPr>
          <p:cNvPr id="638978" name="Rectangle 2"/>
          <p:cNvSpPr>
            <a:spLocks noGrp="1" noChangeArrowheads="1"/>
          </p:cNvSpPr>
          <p:nvPr>
            <p:ph type="title" idx="4294967295"/>
          </p:nvPr>
        </p:nvSpPr>
        <p:spPr>
          <a:xfrm>
            <a:off x="457200" y="188640"/>
            <a:ext cx="8229600" cy="882935"/>
          </a:xfrm>
        </p:spPr>
        <p:txBody>
          <a:bodyPr/>
          <a:lstStyle/>
          <a:p>
            <a:r>
              <a:rPr lang="en-GB" dirty="0"/>
              <a:t>Hume’s Semantic Argument</a:t>
            </a:r>
          </a:p>
        </p:txBody>
      </p:sp>
      <p:sp>
        <p:nvSpPr>
          <p:cNvPr id="638979" name="Rectangle 3"/>
          <p:cNvSpPr>
            <a:spLocks noGrp="1" noChangeArrowheads="1"/>
          </p:cNvSpPr>
          <p:nvPr>
            <p:ph type="body" idx="4294967295"/>
          </p:nvPr>
        </p:nvSpPr>
        <p:spPr>
          <a:xfrm>
            <a:off x="529530" y="1268760"/>
            <a:ext cx="8362950" cy="5517232"/>
          </a:xfrm>
        </p:spPr>
        <p:txBody>
          <a:bodyPr/>
          <a:lstStyle/>
          <a:p>
            <a:r>
              <a:rPr lang="en-GB" sz="2700" dirty="0"/>
              <a:t>Hume’s entire argument is structured around the Copy Principle quest for an impression.</a:t>
            </a:r>
          </a:p>
          <a:p>
            <a:pPr>
              <a:spcBef>
                <a:spcPts val="1200"/>
              </a:spcBef>
            </a:pPr>
            <a:r>
              <a:rPr lang="en-GB" sz="2700" dirty="0"/>
              <a:t>The Principle is a tool for deciding questions of </a:t>
            </a:r>
            <a:r>
              <a:rPr lang="en-GB" sz="2700" i="1" dirty="0"/>
              <a:t>meaning</a:t>
            </a:r>
            <a:r>
              <a:rPr lang="en-GB" sz="2700" dirty="0"/>
              <a:t> (</a:t>
            </a:r>
            <a:r>
              <a:rPr lang="en-GB" sz="2700" i="1" dirty="0"/>
              <a:t>T</a:t>
            </a:r>
            <a:r>
              <a:rPr lang="en-GB" sz="2700" dirty="0"/>
              <a:t> 1.1.6.1, </a:t>
            </a:r>
            <a:r>
              <a:rPr lang="en-GB" sz="2700" i="1" dirty="0"/>
              <a:t>A</a:t>
            </a:r>
            <a:r>
              <a:rPr lang="en-GB" sz="2700" dirty="0"/>
              <a:t> 7, </a:t>
            </a:r>
            <a:r>
              <a:rPr lang="en-GB" sz="2700" i="1" dirty="0"/>
              <a:t>E</a:t>
            </a:r>
            <a:r>
              <a:rPr lang="en-GB" sz="2700" dirty="0"/>
              <a:t> 2.9).</a:t>
            </a:r>
          </a:p>
          <a:p>
            <a:pPr>
              <a:spcBef>
                <a:spcPts val="1200"/>
              </a:spcBef>
            </a:pPr>
            <a:r>
              <a:rPr lang="en-GB" sz="2700" dirty="0"/>
              <a:t>He aims to find causal terms’ </a:t>
            </a:r>
            <a:r>
              <a:rPr lang="en-GB" sz="2700" i="1" dirty="0"/>
              <a:t>meaning</a:t>
            </a:r>
            <a:r>
              <a:rPr lang="en-GB" sz="2700" dirty="0"/>
              <a:t> or </a:t>
            </a:r>
            <a:r>
              <a:rPr lang="en-GB" sz="2700" i="1" dirty="0" err="1"/>
              <a:t>signif-icance</a:t>
            </a:r>
            <a:r>
              <a:rPr lang="en-GB" sz="2700" dirty="0"/>
              <a:t> (</a:t>
            </a:r>
            <a:r>
              <a:rPr lang="en-GB" sz="2700" i="1" dirty="0"/>
              <a:t>T</a:t>
            </a:r>
            <a:r>
              <a:rPr lang="en-GB" sz="2700" dirty="0"/>
              <a:t> 1.3.14.14 &amp; 27, </a:t>
            </a:r>
            <a:r>
              <a:rPr lang="en-GB" sz="2700" i="1" dirty="0"/>
              <a:t>A</a:t>
            </a:r>
            <a:r>
              <a:rPr lang="en-GB" sz="2700" dirty="0"/>
              <a:t> 26, </a:t>
            </a:r>
            <a:r>
              <a:rPr lang="en-GB" sz="2700" i="1" dirty="0"/>
              <a:t>E</a:t>
            </a:r>
            <a:r>
              <a:rPr lang="en-GB" sz="2700" dirty="0"/>
              <a:t> 7.3, 26 &amp; 28).</a:t>
            </a:r>
          </a:p>
          <a:p>
            <a:pPr>
              <a:spcBef>
                <a:spcPts val="1200"/>
              </a:spcBef>
            </a:pPr>
            <a:r>
              <a:rPr lang="en-GB" sz="2700" dirty="0"/>
              <a:t>When the </a:t>
            </a:r>
            <a:r>
              <a:rPr lang="en-GB" sz="2700" i="1" dirty="0"/>
              <a:t>subjective</a:t>
            </a:r>
            <a:r>
              <a:rPr lang="en-GB" sz="2700" dirty="0"/>
              <a:t> impression is identified, </a:t>
            </a:r>
            <a:r>
              <a:rPr lang="en-GB" sz="2700"/>
              <a:t>the apparent </a:t>
            </a:r>
            <a:r>
              <a:rPr lang="en-GB" sz="2700" dirty="0"/>
              <a:t>“paradox” is embraced (</a:t>
            </a:r>
            <a:r>
              <a:rPr lang="en-GB" sz="2700" i="1" dirty="0"/>
              <a:t>T</a:t>
            </a:r>
            <a:r>
              <a:rPr lang="en-GB" sz="2700" dirty="0"/>
              <a:t> 1.3.14.24-7).</a:t>
            </a:r>
          </a:p>
          <a:p>
            <a:pPr>
              <a:spcBef>
                <a:spcPts val="1200"/>
              </a:spcBef>
            </a:pPr>
            <a:r>
              <a:rPr lang="en-GB" sz="2700" dirty="0"/>
              <a:t>The discussion culminates with two </a:t>
            </a:r>
            <a:r>
              <a:rPr lang="en-GB" sz="2700" i="1" dirty="0"/>
              <a:t>definitions</a:t>
            </a:r>
            <a:r>
              <a:rPr lang="en-GB" sz="2700" dirty="0"/>
              <a:t> of “cause”, and consequences are drawn which apparently treat these as </a:t>
            </a:r>
            <a:r>
              <a:rPr lang="en-GB" sz="2700" i="1" dirty="0"/>
              <a:t>genuine</a:t>
            </a:r>
            <a:r>
              <a:rPr lang="en-GB" sz="2700" dirty="0"/>
              <a:t> definitions …</a:t>
            </a:r>
          </a:p>
        </p:txBody>
      </p:sp>
    </p:spTree>
    <p:extLst>
      <p:ext uri="{BB962C8B-B14F-4D97-AF65-F5344CB8AC3E}">
        <p14:creationId xmlns:p14="http://schemas.microsoft.com/office/powerpoint/2010/main" val="1079860925"/>
      </p:ext>
    </p:extLst>
  </p:cSld>
  <p:clrMapOvr>
    <a:masterClrMapping/>
  </p:clrMapOvr>
  <p:transition spd="med">
    <p:cove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1E5BA36-311F-4485-9A7E-CF60AB50C6D9}" type="slidenum">
              <a:rPr lang="en-US"/>
              <a:pPr/>
              <a:t>236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128452-0E62-4B31-AAAD-91BF32339F8C}" type="slidenum">
              <a:rPr lang="en-US" sz="1600">
                <a:effectLst>
                  <a:outerShdw blurRad="38100" dist="38100" dir="2700000" algn="tl">
                    <a:srgbClr val="000000"/>
                  </a:outerShdw>
                </a:effectLst>
                <a:ea typeface="ＭＳ Ｐゴシック" charset="-128"/>
              </a:rPr>
              <a:pPr eaLnBrk="1" hangingPunct="1"/>
              <a:t>236</a:t>
            </a:fld>
            <a:endParaRPr lang="en-US" sz="1600">
              <a:effectLst>
                <a:outerShdw blurRad="38100" dist="38100" dir="2700000" algn="tl">
                  <a:srgbClr val="000000"/>
                </a:outerShdw>
              </a:effectLst>
              <a:ea typeface="ＭＳ Ｐゴシック" charset="-128"/>
            </a:endParaRPr>
          </a:p>
        </p:txBody>
      </p:sp>
      <p:sp>
        <p:nvSpPr>
          <p:cNvPr id="926722" name="Rectangle 2"/>
          <p:cNvSpPr>
            <a:spLocks noGrp="1" noChangeArrowheads="1"/>
          </p:cNvSpPr>
          <p:nvPr>
            <p:ph type="title" idx="4294967295"/>
          </p:nvPr>
        </p:nvSpPr>
        <p:spPr>
          <a:xfrm>
            <a:off x="457200" y="152636"/>
            <a:ext cx="8229600" cy="846931"/>
          </a:xfrm>
        </p:spPr>
        <p:txBody>
          <a:bodyPr/>
          <a:lstStyle/>
          <a:p>
            <a:r>
              <a:rPr lang="en-GB" dirty="0"/>
              <a:t>Corollaries of the Definitions</a:t>
            </a:r>
          </a:p>
        </p:txBody>
      </p:sp>
      <p:sp>
        <p:nvSpPr>
          <p:cNvPr id="926723" name="Rectangle 3"/>
          <p:cNvSpPr>
            <a:spLocks noGrp="1" noChangeArrowheads="1"/>
          </p:cNvSpPr>
          <p:nvPr>
            <p:ph type="body" idx="4294967295"/>
          </p:nvPr>
        </p:nvSpPr>
        <p:spPr>
          <a:xfrm>
            <a:off x="539552" y="1124744"/>
            <a:ext cx="8352928" cy="5400600"/>
          </a:xfrm>
        </p:spPr>
        <p:txBody>
          <a:bodyPr/>
          <a:lstStyle/>
          <a:p>
            <a:r>
              <a:rPr lang="en-GB" sz="2400" dirty="0"/>
              <a:t>“All causes are of the same kind …  For the same reason we must reject the distinction betwixt </a:t>
            </a:r>
            <a:r>
              <a:rPr lang="en-GB" sz="2400" i="1" dirty="0"/>
              <a:t>cause</a:t>
            </a:r>
            <a:r>
              <a:rPr lang="en-GB" sz="2400" dirty="0"/>
              <a:t> and </a:t>
            </a:r>
            <a:r>
              <a:rPr lang="en-GB" sz="2400" i="1" dirty="0"/>
              <a:t>occasion</a:t>
            </a:r>
            <a:r>
              <a:rPr lang="en-GB" sz="2400" dirty="0"/>
              <a:t> …   If constant conjunction be </a:t>
            </a:r>
            <a:r>
              <a:rPr lang="en-GB" sz="2400" dirty="0" err="1"/>
              <a:t>imply’d</a:t>
            </a:r>
            <a:r>
              <a:rPr lang="en-GB" sz="2400" dirty="0"/>
              <a:t> in what we call occasion, ’tis a real cause.  If not, ’tis no relation at all …”  (</a:t>
            </a:r>
            <a:r>
              <a:rPr lang="en-GB" sz="2400" i="1" dirty="0"/>
              <a:t>T</a:t>
            </a:r>
            <a:r>
              <a:rPr lang="en-GB" sz="2400" dirty="0"/>
              <a:t> 1.3.14.32)  </a:t>
            </a:r>
            <a:r>
              <a:rPr lang="en-GB" sz="2400" i="1" dirty="0"/>
              <a:t>So what Nicolas Malebranche thought of as mere occasional causes are real causes.</a:t>
            </a:r>
            <a:endParaRPr lang="en-GB" sz="2400" dirty="0"/>
          </a:p>
          <a:p>
            <a:r>
              <a:rPr lang="en-GB" sz="2400" dirty="0"/>
              <a:t>“there is but one kind of </a:t>
            </a:r>
            <a:r>
              <a:rPr lang="en-GB" sz="2400" i="1" dirty="0"/>
              <a:t>necessity</a:t>
            </a:r>
            <a:r>
              <a:rPr lang="en-GB" sz="2400" dirty="0"/>
              <a:t> … and … the common distinction betwixt </a:t>
            </a:r>
            <a:r>
              <a:rPr lang="en-GB" sz="2400" i="1" dirty="0"/>
              <a:t>moral</a:t>
            </a:r>
            <a:r>
              <a:rPr lang="en-GB" sz="2400" dirty="0"/>
              <a:t> and </a:t>
            </a:r>
            <a:r>
              <a:rPr lang="en-GB" sz="2400" i="1" dirty="0"/>
              <a:t>physical</a:t>
            </a:r>
            <a:r>
              <a:rPr lang="en-GB" sz="2400" dirty="0"/>
              <a:t> necessity is without any foundation in nature.”  (</a:t>
            </a:r>
            <a:r>
              <a:rPr lang="en-GB" sz="2400" i="1" dirty="0"/>
              <a:t>T</a:t>
            </a:r>
            <a:r>
              <a:rPr lang="en-GB" sz="2400" dirty="0"/>
              <a:t> 1.3.14.33)  </a:t>
            </a:r>
            <a:r>
              <a:rPr lang="en-GB" sz="2400" i="1" dirty="0"/>
              <a:t>So Samuel Clarke is refuted with regard to liberty and necessity.</a:t>
            </a:r>
            <a:endParaRPr lang="en-GB" sz="2400" dirty="0"/>
          </a:p>
          <a:p>
            <a:r>
              <a:rPr lang="en-GB" sz="2400" dirty="0"/>
              <a:t>It is now easy to see why the Causal Maxim of </a:t>
            </a:r>
            <a:r>
              <a:rPr lang="en-GB" sz="2400" i="1" dirty="0"/>
              <a:t>T</a:t>
            </a:r>
            <a:r>
              <a:rPr lang="en-GB" sz="2400" dirty="0"/>
              <a:t> 1.3.3 is not intuitively or demonstratively certain.  (</a:t>
            </a:r>
            <a:r>
              <a:rPr lang="en-GB" sz="2400" i="1" dirty="0"/>
              <a:t>T</a:t>
            </a:r>
            <a:r>
              <a:rPr lang="en-GB" sz="2400" dirty="0"/>
              <a:t> 1.3.14.35)</a:t>
            </a:r>
          </a:p>
          <a:p>
            <a:r>
              <a:rPr lang="en-GB" sz="2400" dirty="0"/>
              <a:t>“we can never have reason to believe that any object exists, of which we cannot form an idea.”  (</a:t>
            </a:r>
            <a:r>
              <a:rPr lang="en-GB" sz="2400" i="1" dirty="0"/>
              <a:t>T</a:t>
            </a:r>
            <a:r>
              <a:rPr lang="en-GB" sz="2400" dirty="0"/>
              <a:t> 1.3.14.36)</a:t>
            </a:r>
          </a:p>
          <a:p>
            <a:endParaRPr lang="en-GB" sz="2400" dirty="0"/>
          </a:p>
        </p:txBody>
      </p:sp>
    </p:spTree>
    <p:extLst>
      <p:ext uri="{BB962C8B-B14F-4D97-AF65-F5344CB8AC3E}">
        <p14:creationId xmlns:p14="http://schemas.microsoft.com/office/powerpoint/2010/main" val="1362408326"/>
      </p:ext>
    </p:extLst>
  </p:cSld>
  <p:clrMapOvr>
    <a:masterClrMapping/>
  </p:clrMapOvr>
  <p:transition spd="med">
    <p:cove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D921E3F-E73A-4E6F-9FB0-81B8AA3EF316}" type="slidenum">
              <a:rPr lang="en-US"/>
              <a:pPr/>
              <a:t>237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E945AAB-8A09-42BA-9913-77F8793E052D}" type="slidenum">
              <a:rPr lang="en-US" sz="1600">
                <a:effectLst>
                  <a:outerShdw blurRad="38100" dist="38100" dir="2700000" algn="tl">
                    <a:srgbClr val="000000"/>
                  </a:outerShdw>
                </a:effectLst>
                <a:ea typeface="ＭＳ Ｐゴシック" charset="-128"/>
              </a:rPr>
              <a:pPr eaLnBrk="1" hangingPunct="1"/>
              <a:t>237</a:t>
            </a:fld>
            <a:endParaRPr lang="en-US" sz="1600">
              <a:effectLst>
                <a:outerShdw blurRad="38100" dist="38100" dir="2700000" algn="tl">
                  <a:srgbClr val="000000"/>
                </a:outerShdw>
              </a:effectLst>
              <a:ea typeface="ＭＳ Ｐゴシック" charset="-128"/>
            </a:endParaRPr>
          </a:p>
        </p:txBody>
      </p:sp>
      <p:sp>
        <p:nvSpPr>
          <p:cNvPr id="658434" name="Rectangle 2"/>
          <p:cNvSpPr>
            <a:spLocks noGrp="1" noChangeArrowheads="1"/>
          </p:cNvSpPr>
          <p:nvPr>
            <p:ph type="title" idx="4294967295"/>
          </p:nvPr>
        </p:nvSpPr>
        <p:spPr>
          <a:xfrm>
            <a:off x="179388" y="152636"/>
            <a:ext cx="8964612" cy="1404156"/>
          </a:xfrm>
        </p:spPr>
        <p:txBody>
          <a:bodyPr/>
          <a:lstStyle/>
          <a:p>
            <a:r>
              <a:rPr lang="en-GB" sz="3800" dirty="0"/>
              <a:t>Hume’s Later Applications of his Two Definitions: </a:t>
            </a:r>
            <a:r>
              <a:rPr lang="en-GB" sz="3800" i="1" dirty="0"/>
              <a:t>T</a:t>
            </a:r>
            <a:r>
              <a:rPr lang="en-GB" sz="3800" dirty="0"/>
              <a:t> 1.4.5 and 2.3.1-2</a:t>
            </a:r>
          </a:p>
        </p:txBody>
      </p:sp>
      <p:sp>
        <p:nvSpPr>
          <p:cNvPr id="658435" name="Rectangle 3"/>
          <p:cNvSpPr>
            <a:spLocks noGrp="1" noChangeArrowheads="1"/>
          </p:cNvSpPr>
          <p:nvPr>
            <p:ph type="body" idx="4294967295"/>
          </p:nvPr>
        </p:nvSpPr>
        <p:spPr>
          <a:xfrm>
            <a:off x="359532" y="1844824"/>
            <a:ext cx="8640960" cy="4716524"/>
          </a:xfrm>
        </p:spPr>
        <p:txBody>
          <a:bodyPr/>
          <a:lstStyle/>
          <a:p>
            <a:pPr>
              <a:spcBef>
                <a:spcPts val="1200"/>
              </a:spcBef>
            </a:pPr>
            <a:r>
              <a:rPr lang="en-GB" sz="2600" dirty="0"/>
              <a:t>If we search for later paragraphs in the </a:t>
            </a:r>
            <a:r>
              <a:rPr lang="en-GB" sz="2600" i="1" dirty="0"/>
              <a:t>Treatise</a:t>
            </a:r>
            <a:r>
              <a:rPr lang="en-GB" sz="2600" dirty="0"/>
              <a:t> that mention definitions of “cause”, “power” or “necessity”, we find just three, at </a:t>
            </a:r>
            <a:r>
              <a:rPr lang="en-GB" sz="2600" i="1" dirty="0"/>
              <a:t>T</a:t>
            </a:r>
            <a:r>
              <a:rPr lang="en-GB" sz="2600" dirty="0"/>
              <a:t> 1.4.5.31 (on materialism), 2.3.1.18, and 2.3.2.4 (on liberty and necessity).</a:t>
            </a:r>
          </a:p>
          <a:p>
            <a:pPr>
              <a:spcBef>
                <a:spcPts val="1200"/>
              </a:spcBef>
            </a:pPr>
            <a:r>
              <a:rPr lang="en-GB" sz="2600" dirty="0"/>
              <a:t>If we search instead for “constant conjunction” or “constant union”, we find mainly </a:t>
            </a:r>
            <a:r>
              <a:rPr lang="en-GB" sz="2600" i="1" dirty="0"/>
              <a:t>T </a:t>
            </a:r>
            <a:r>
              <a:rPr lang="en-GB" sz="2600" dirty="0"/>
              <a:t>1.4.5.30-33, 2.3.1.416, and 2.3.2.4 </a:t>
            </a:r>
            <a:r>
              <a:rPr lang="en-GB" sz="2600" i="1" dirty="0"/>
              <a:t>(T</a:t>
            </a:r>
            <a:r>
              <a:rPr lang="en-GB" sz="2600" dirty="0"/>
              <a:t> 1.4.1.2 and 1.4.3.2 also mention “constant union” briefly</a:t>
            </a:r>
            <a:r>
              <a:rPr lang="en-GB" sz="2600" i="1" dirty="0"/>
              <a:t>).</a:t>
            </a:r>
          </a:p>
          <a:p>
            <a:pPr>
              <a:spcBef>
                <a:spcPts val="1200"/>
              </a:spcBef>
            </a:pPr>
            <a:r>
              <a:rPr lang="en-GB" sz="2600" dirty="0"/>
              <a:t>Similar searches in the </a:t>
            </a:r>
            <a:r>
              <a:rPr lang="en-GB" sz="2600" i="1" dirty="0"/>
              <a:t>Enquiry</a:t>
            </a:r>
            <a:r>
              <a:rPr lang="en-GB" sz="2600" dirty="0"/>
              <a:t> point very clearly to Section 8 (10.5, on miracles, is the only other).</a:t>
            </a:r>
          </a:p>
        </p:txBody>
      </p:sp>
    </p:spTree>
    <p:extLst>
      <p:ext uri="{BB962C8B-B14F-4D97-AF65-F5344CB8AC3E}">
        <p14:creationId xmlns:p14="http://schemas.microsoft.com/office/powerpoint/2010/main" val="4126711415"/>
      </p:ext>
    </p:extLst>
  </p:cSld>
  <p:clrMapOvr>
    <a:masterClrMapping/>
  </p:clrMapOvr>
  <p:transition spd="med">
    <p:cove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2EA07D-B03A-4870-A068-4317613DC898}" type="slidenum">
              <a:rPr lang="en-US"/>
              <a:pPr/>
              <a:t>238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448856-65B9-44E4-BD8B-FDA24C347955}" type="slidenum">
              <a:rPr lang="en-US" sz="1600">
                <a:effectLst>
                  <a:outerShdw blurRad="38100" dist="38100" dir="2700000" algn="tl">
                    <a:srgbClr val="000000"/>
                  </a:outerShdw>
                </a:effectLst>
                <a:ea typeface="ＭＳ Ｐゴシック" charset="-128"/>
              </a:rPr>
              <a:pPr eaLnBrk="1" hangingPunct="1"/>
              <a:t>238</a:t>
            </a:fld>
            <a:endParaRPr lang="en-US" sz="1600">
              <a:effectLst>
                <a:outerShdw blurRad="38100" dist="38100" dir="2700000" algn="tl">
                  <a:srgbClr val="000000"/>
                </a:outerShdw>
              </a:effectLst>
              <a:ea typeface="ＭＳ Ｐゴシック" charset="-128"/>
            </a:endParaRPr>
          </a:p>
        </p:txBody>
      </p:sp>
      <p:sp>
        <p:nvSpPr>
          <p:cNvPr id="586754" name="Rectangle 2"/>
          <p:cNvSpPr>
            <a:spLocks noGrp="1" noChangeArrowheads="1"/>
          </p:cNvSpPr>
          <p:nvPr>
            <p:ph type="title" idx="4294967295"/>
          </p:nvPr>
        </p:nvSpPr>
        <p:spPr>
          <a:xfrm>
            <a:off x="457200" y="277813"/>
            <a:ext cx="8229600" cy="810927"/>
          </a:xfrm>
        </p:spPr>
        <p:txBody>
          <a:bodyPr/>
          <a:lstStyle/>
          <a:p>
            <a:r>
              <a:rPr lang="en-GB" dirty="0"/>
              <a:t>Causation and the Mind</a:t>
            </a:r>
          </a:p>
        </p:txBody>
      </p:sp>
      <p:sp>
        <p:nvSpPr>
          <p:cNvPr id="586755" name="Rectangle 3"/>
          <p:cNvSpPr>
            <a:spLocks noGrp="1" noChangeArrowheads="1"/>
          </p:cNvSpPr>
          <p:nvPr>
            <p:ph type="body" idx="4294967295"/>
          </p:nvPr>
        </p:nvSpPr>
        <p:spPr>
          <a:xfrm>
            <a:off x="215516" y="1304764"/>
            <a:ext cx="8784975" cy="5292886"/>
          </a:xfrm>
        </p:spPr>
        <p:txBody>
          <a:bodyPr/>
          <a:lstStyle/>
          <a:p>
            <a:r>
              <a:rPr lang="en-GB" sz="2800" dirty="0"/>
              <a:t>Hume is especially keen to establish causality and necessity in respect of the mind:</a:t>
            </a:r>
          </a:p>
          <a:p>
            <a:pPr lvl="1">
              <a:spcBef>
                <a:spcPts val="1200"/>
              </a:spcBef>
            </a:pPr>
            <a:r>
              <a:rPr lang="en-GB" sz="2600" dirty="0"/>
              <a:t>In principle, matter could be the cause of thought</a:t>
            </a:r>
            <a:br>
              <a:rPr lang="en-GB" sz="2600" dirty="0"/>
            </a:br>
            <a:r>
              <a:rPr lang="en-GB" sz="2600" i="1" dirty="0"/>
              <a:t>(T </a:t>
            </a:r>
            <a:r>
              <a:rPr lang="en-GB" sz="2600" dirty="0"/>
              <a:t>1.4.5,</a:t>
            </a:r>
            <a:r>
              <a:rPr lang="en-GB" sz="2600" i="1" dirty="0"/>
              <a:t> “Of the Immateriality of the Soul”)</a:t>
            </a:r>
          </a:p>
          <a:p>
            <a:pPr lvl="1">
              <a:spcBef>
                <a:spcPts val="1200"/>
              </a:spcBef>
            </a:pPr>
            <a:r>
              <a:rPr lang="en-GB" sz="2600" dirty="0"/>
              <a:t>The “doctrine of necessity” applies as much to the mental world as to the physical world</a:t>
            </a:r>
            <a:br>
              <a:rPr lang="en-GB" sz="2600" dirty="0"/>
            </a:br>
            <a:r>
              <a:rPr lang="en-GB" sz="2600" i="1" dirty="0"/>
              <a:t>(T</a:t>
            </a:r>
            <a:r>
              <a:rPr lang="en-GB" sz="2600" dirty="0"/>
              <a:t> 2.3.1-2 and </a:t>
            </a:r>
            <a:r>
              <a:rPr lang="en-GB" sz="2600" i="1" dirty="0"/>
              <a:t>E</a:t>
            </a:r>
            <a:r>
              <a:rPr lang="en-GB" sz="2600" dirty="0"/>
              <a:t> 8</a:t>
            </a:r>
            <a:r>
              <a:rPr lang="en-GB" sz="2600" i="1" dirty="0"/>
              <a:t> “Of Liberty and Necessity”)</a:t>
            </a:r>
          </a:p>
          <a:p>
            <a:pPr>
              <a:spcBef>
                <a:spcPts val="1200"/>
              </a:spcBef>
            </a:pPr>
            <a:r>
              <a:rPr lang="en-GB" sz="2800" i="1" dirty="0">
                <a:solidFill>
                  <a:srgbClr val="FF9999"/>
                </a:solidFill>
              </a:rPr>
              <a:t>Both turn on the claim that there is nothing to causal necessity beyond the two definitions.</a:t>
            </a:r>
          </a:p>
          <a:p>
            <a:pPr lvl="1">
              <a:spcBef>
                <a:spcPts val="1200"/>
              </a:spcBef>
            </a:pPr>
            <a:r>
              <a:rPr lang="en-GB" sz="2600" dirty="0"/>
              <a:t>We’ll return to these key arguments later, when considering the New Hume.</a:t>
            </a:r>
          </a:p>
        </p:txBody>
      </p:sp>
    </p:spTree>
    <p:extLst>
      <p:ext uri="{BB962C8B-B14F-4D97-AF65-F5344CB8AC3E}">
        <p14:creationId xmlns:p14="http://schemas.microsoft.com/office/powerpoint/2010/main" val="2708946687"/>
      </p:ext>
    </p:extLst>
  </p:cSld>
  <p:clrMapOvr>
    <a:masterClrMapping/>
  </p:clrMapOvr>
  <p:transition spd="med">
    <p:cove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224644"/>
            <a:ext cx="8881620" cy="1290426"/>
          </a:xfrm>
        </p:spPr>
        <p:txBody>
          <a:bodyPr/>
          <a:lstStyle/>
          <a:p>
            <a:r>
              <a:rPr lang="en-GB" sz="4000" dirty="0"/>
              <a:t>The Two Main Problems for a Reductionist Reading</a:t>
            </a:r>
          </a:p>
        </p:txBody>
      </p:sp>
      <p:sp>
        <p:nvSpPr>
          <p:cNvPr id="3" name="Content Placeholder 2"/>
          <p:cNvSpPr>
            <a:spLocks noGrp="1"/>
          </p:cNvSpPr>
          <p:nvPr>
            <p:ph idx="1"/>
          </p:nvPr>
        </p:nvSpPr>
        <p:spPr>
          <a:xfrm>
            <a:off x="457200" y="1736812"/>
            <a:ext cx="8471284" cy="4860540"/>
          </a:xfrm>
        </p:spPr>
        <p:txBody>
          <a:bodyPr/>
          <a:lstStyle/>
          <a:p>
            <a:pPr marL="514350" indent="-514350">
              <a:buFont typeface="+mj-lt"/>
              <a:buAutoNum type="arabicPeriod"/>
            </a:pPr>
            <a:r>
              <a:rPr lang="en-GB" sz="2900" dirty="0"/>
              <a:t>The two definitions are not co-extensive, so they cannot apparently both be correct reductive definitions of the same thing.</a:t>
            </a:r>
          </a:p>
          <a:p>
            <a:pPr lvl="1">
              <a:spcBef>
                <a:spcPts val="1200"/>
              </a:spcBef>
            </a:pPr>
            <a:r>
              <a:rPr lang="en-GB" sz="2600" i="1" u="sng" dirty="0"/>
              <a:t>Reply</a:t>
            </a:r>
            <a:r>
              <a:rPr lang="en-GB" sz="2600" dirty="0"/>
              <a:t>:  We have seen from §11 and §12 that when the two definitions come apart, the first definition – in terms of “constant conjunction” and objective functional relationships – dominates the second.</a:t>
            </a:r>
          </a:p>
          <a:p>
            <a:pPr marL="514350" indent="-514350">
              <a:spcBef>
                <a:spcPts val="1800"/>
              </a:spcBef>
              <a:buFont typeface="+mj-lt"/>
              <a:buAutoNum type="arabicPeriod"/>
            </a:pPr>
            <a:r>
              <a:rPr lang="en-GB" sz="2900" dirty="0"/>
              <a:t>Positive reductionism is inconsistent with Hume’s notorious (and oft-repeated) insistence that necessity is only “in the mind” ...</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239</a:t>
            </a:fld>
            <a:endParaRPr lang="en-US"/>
          </a:p>
        </p:txBody>
      </p:sp>
    </p:spTree>
    <p:extLst>
      <p:ext uri="{BB962C8B-B14F-4D97-AF65-F5344CB8AC3E}">
        <p14:creationId xmlns:p14="http://schemas.microsoft.com/office/powerpoint/2010/main" val="750114972"/>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3224" y="368660"/>
            <a:ext cx="7967228" cy="6084676"/>
          </a:xfrm>
        </p:spPr>
        <p:txBody>
          <a:bodyPr/>
          <a:lstStyle/>
          <a:p>
            <a:pPr>
              <a:spcBef>
                <a:spcPts val="300"/>
              </a:spcBef>
            </a:pPr>
            <a:r>
              <a:rPr lang="en-GB" sz="2100" dirty="0"/>
              <a:t>“Necessity, then, ... is nothing but an internal impression of the mind” (</a:t>
            </a:r>
            <a:r>
              <a:rPr lang="en-GB" sz="2100" i="1" dirty="0"/>
              <a:t>T</a:t>
            </a:r>
            <a:r>
              <a:rPr lang="en-GB" sz="2100" dirty="0"/>
              <a:t> 1.3.14.20);</a:t>
            </a:r>
          </a:p>
          <a:p>
            <a:pPr>
              <a:spcBef>
                <a:spcPts val="300"/>
              </a:spcBef>
            </a:pPr>
            <a:r>
              <a:rPr lang="en-GB" sz="2100" dirty="0"/>
              <a:t>“necessity is something, that exists in the mind, not in objects” (</a:t>
            </a:r>
            <a:r>
              <a:rPr lang="en-GB" sz="2100" i="1" dirty="0"/>
              <a:t>T</a:t>
            </a:r>
            <a:r>
              <a:rPr lang="en-GB" sz="2100" dirty="0"/>
              <a:t> 1.3.14.22);</a:t>
            </a:r>
          </a:p>
          <a:p>
            <a:pPr>
              <a:spcBef>
                <a:spcPts val="300"/>
              </a:spcBef>
            </a:pPr>
            <a:r>
              <a:rPr lang="en-GB" sz="2100" dirty="0"/>
              <a:t>“the necessity or power ... lies in the determination of the mind ...  The efficacy or energy of causes is [not] </a:t>
            </a:r>
            <a:r>
              <a:rPr lang="en-GB" sz="2100" dirty="0" err="1"/>
              <a:t>plac’d</a:t>
            </a:r>
            <a:r>
              <a:rPr lang="en-GB" sz="2100" dirty="0"/>
              <a:t> in the causes themselves ...; but belongs entirely to the soul ...  </a:t>
            </a:r>
            <a:r>
              <a:rPr lang="en-GB" sz="2100" dirty="0" err="1"/>
              <a:t>’Tis</a:t>
            </a:r>
            <a:r>
              <a:rPr lang="en-GB" sz="2100" dirty="0"/>
              <a:t> here that the real power of causes is </a:t>
            </a:r>
            <a:r>
              <a:rPr lang="en-GB" sz="2100" dirty="0" err="1"/>
              <a:t>plac’d</a:t>
            </a:r>
            <a:r>
              <a:rPr lang="en-GB" sz="2100" dirty="0"/>
              <a:t>, along with their connexion and necessity. (</a:t>
            </a:r>
            <a:r>
              <a:rPr lang="en-GB" sz="2100" i="1" dirty="0"/>
              <a:t>T</a:t>
            </a:r>
            <a:r>
              <a:rPr lang="en-GB" sz="2100" dirty="0"/>
              <a:t> 1.3.14.23);</a:t>
            </a:r>
          </a:p>
          <a:p>
            <a:pPr>
              <a:spcBef>
                <a:spcPts val="300"/>
              </a:spcBef>
            </a:pPr>
            <a:r>
              <a:rPr lang="en-GB" sz="2100" dirty="0"/>
              <a:t>“power and necessity ... are ... qualities of perceptions, not of objects, and are internally felt by the soul, and not </a:t>
            </a:r>
            <a:r>
              <a:rPr lang="en-GB" sz="2100" dirty="0" err="1"/>
              <a:t>perceiv’d</a:t>
            </a:r>
            <a:r>
              <a:rPr lang="en-GB" sz="2100" dirty="0"/>
              <a:t> externally in bodies” (</a:t>
            </a:r>
            <a:r>
              <a:rPr lang="en-GB" sz="2100" i="1" dirty="0"/>
              <a:t>T</a:t>
            </a:r>
            <a:r>
              <a:rPr lang="en-GB" sz="2100" dirty="0"/>
              <a:t> 1.3.14.24);</a:t>
            </a:r>
          </a:p>
          <a:p>
            <a:pPr>
              <a:spcBef>
                <a:spcPts val="300"/>
              </a:spcBef>
            </a:pPr>
            <a:r>
              <a:rPr lang="en-GB" sz="2100" dirty="0"/>
              <a:t>“this connexion, tie, or energy lies merely in ourselves, and is nothing but that determination of the mind ...” (</a:t>
            </a:r>
            <a:r>
              <a:rPr lang="en-GB" sz="2100" i="1" dirty="0"/>
              <a:t>T</a:t>
            </a:r>
            <a:r>
              <a:rPr lang="en-GB" sz="2100" dirty="0"/>
              <a:t> 1.4.7.5);</a:t>
            </a:r>
          </a:p>
          <a:p>
            <a:pPr>
              <a:spcBef>
                <a:spcPts val="300"/>
              </a:spcBef>
            </a:pPr>
            <a:r>
              <a:rPr lang="en-GB" sz="2100" dirty="0"/>
              <a:t>“the necessity ... is nothing but a determination of the mind” (</a:t>
            </a:r>
            <a:r>
              <a:rPr lang="en-GB" sz="2100" i="1" dirty="0"/>
              <a:t>T</a:t>
            </a:r>
            <a:r>
              <a:rPr lang="en-GB" sz="2100" dirty="0"/>
              <a:t> 2.3.1.4);</a:t>
            </a:r>
          </a:p>
          <a:p>
            <a:pPr>
              <a:spcBef>
                <a:spcPts val="300"/>
              </a:spcBef>
            </a:pPr>
            <a:r>
              <a:rPr lang="en-GB" sz="2100" dirty="0"/>
              <a:t>“the necessary connexion is merely a perception of the mind” (</a:t>
            </a:r>
            <a:r>
              <a:rPr lang="en-GB" sz="2100" i="1" dirty="0"/>
              <a:t>T</a:t>
            </a:r>
            <a:r>
              <a:rPr lang="en-GB" sz="2100" dirty="0"/>
              <a:t> 2.3.1.6).</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240</a:t>
            </a:fld>
            <a:endParaRPr lang="en-US"/>
          </a:p>
        </p:txBody>
      </p:sp>
    </p:spTree>
    <p:extLst>
      <p:ext uri="{BB962C8B-B14F-4D97-AF65-F5344CB8AC3E}">
        <p14:creationId xmlns:p14="http://schemas.microsoft.com/office/powerpoint/2010/main" val="1342509437"/>
      </p:ext>
    </p:extLst>
  </p:cSld>
  <p:clrMapOvr>
    <a:masterClrMapping/>
  </p:clrMapOvr>
  <p:transition spd="med">
    <p:cove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232756"/>
            <a:ext cx="8496943" cy="5328592"/>
          </a:xfrm>
        </p:spPr>
        <p:txBody>
          <a:bodyPr/>
          <a:lstStyle/>
          <a:p>
            <a:r>
              <a:rPr lang="en-GB" sz="2800" dirty="0"/>
              <a:t>By contrast, the </a:t>
            </a:r>
            <a:r>
              <a:rPr lang="en-GB" sz="2800" i="1" dirty="0"/>
              <a:t>Enquiry</a:t>
            </a:r>
            <a:r>
              <a:rPr lang="en-GB" sz="2800" dirty="0"/>
              <a:t> only twice suggests that causal necessity is subjective:</a:t>
            </a:r>
          </a:p>
          <a:p>
            <a:pPr marL="971550" lvl="1" indent="-457200">
              <a:spcBef>
                <a:spcPts val="1800"/>
              </a:spcBef>
              <a:buClr>
                <a:srgbClr val="00B0F0"/>
              </a:buClr>
              <a:buFont typeface="+mj-lt"/>
              <a:buAutoNum type="alphaLcParenR"/>
            </a:pPr>
            <a:r>
              <a:rPr lang="en-GB" sz="2300" dirty="0"/>
              <a:t>“The necessity of any action, whether of matter or of mind, is not, properly speaking, a quality in the agent, but in any thinking or intelligent being, who may consider the action; and it consists chiefly in the determination of his thoughts to infer the existence of that action from some preceding objects”  (</a:t>
            </a:r>
            <a:r>
              <a:rPr lang="en-GB" sz="2300" i="1" dirty="0"/>
              <a:t>E</a:t>
            </a:r>
            <a:r>
              <a:rPr lang="en-GB" sz="2300" dirty="0"/>
              <a:t> 8.22 n. 18)</a:t>
            </a:r>
          </a:p>
          <a:p>
            <a:pPr marL="971550" lvl="1" indent="-457200">
              <a:spcBef>
                <a:spcPts val="1800"/>
              </a:spcBef>
              <a:buClr>
                <a:srgbClr val="00B0F0"/>
              </a:buClr>
              <a:buFont typeface="+mj-lt"/>
              <a:buAutoNum type="alphaLcParenR"/>
            </a:pPr>
            <a:r>
              <a:rPr lang="en-GB" sz="2300" dirty="0"/>
              <a:t>“When we say, therefore, that one object is connected with another, we mean only, that they have acquired a connexion in our thought, and give rise to this inference, by which they become proofs of each other’s existence ...”  (</a:t>
            </a:r>
            <a:r>
              <a:rPr lang="en-GB" sz="2300" i="1" dirty="0"/>
              <a:t>E</a:t>
            </a:r>
            <a:r>
              <a:rPr lang="en-GB" sz="2300" dirty="0"/>
              <a:t> 7.28)</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241</a:t>
            </a:fld>
            <a:endParaRPr lang="en-US" dirty="0"/>
          </a:p>
        </p:txBody>
      </p:sp>
      <p:sp>
        <p:nvSpPr>
          <p:cNvPr id="5" name="Title 1"/>
          <p:cNvSpPr>
            <a:spLocks noGrp="1"/>
          </p:cNvSpPr>
          <p:nvPr>
            <p:ph type="title"/>
          </p:nvPr>
        </p:nvSpPr>
        <p:spPr>
          <a:xfrm>
            <a:off x="143508" y="277813"/>
            <a:ext cx="8881620" cy="630907"/>
          </a:xfrm>
        </p:spPr>
        <p:txBody>
          <a:bodyPr/>
          <a:lstStyle/>
          <a:p>
            <a:r>
              <a:rPr lang="en-GB" sz="3800" dirty="0"/>
              <a:t>Rejection</a:t>
            </a:r>
            <a:r>
              <a:rPr lang="en-GB" sz="3600" dirty="0"/>
              <a:t> of Subjectivism in the </a:t>
            </a:r>
            <a:r>
              <a:rPr lang="en-GB" sz="3600" i="1" dirty="0"/>
              <a:t>Enquiry</a:t>
            </a:r>
            <a:endParaRPr lang="en-GB" sz="3600" dirty="0"/>
          </a:p>
        </p:txBody>
      </p:sp>
    </p:spTree>
    <p:extLst>
      <p:ext uri="{BB962C8B-B14F-4D97-AF65-F5344CB8AC3E}">
        <p14:creationId xmlns:p14="http://schemas.microsoft.com/office/powerpoint/2010/main" val="3392737575"/>
      </p:ext>
    </p:extLst>
  </p:cSld>
  <p:clrMapOvr>
    <a:masterClrMapping/>
  </p:clrMapOvr>
  <p:transition spd="med">
    <p:cove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buClr>
                <a:srgbClr val="00B0F0"/>
              </a:buClr>
              <a:buFont typeface="+mj-lt"/>
              <a:buAutoNum type="alphaLcParenR"/>
            </a:pPr>
            <a:r>
              <a:rPr lang="en-GB" sz="2400" i="1" dirty="0"/>
              <a:t>E</a:t>
            </a:r>
            <a:r>
              <a:rPr lang="en-GB" sz="2400" dirty="0"/>
              <a:t> 8.22 n. 18 is in a footnote largely copied verbatim from </a:t>
            </a:r>
            <a:br>
              <a:rPr lang="en-GB" sz="2400" dirty="0"/>
            </a:br>
            <a:r>
              <a:rPr lang="en-GB" sz="2400" i="1" dirty="0"/>
              <a:t>T</a:t>
            </a:r>
            <a:r>
              <a:rPr lang="en-GB" sz="2400" dirty="0"/>
              <a:t> 2.3.2.2, which aims to explain “the prevalence of the doctrine of liberty”.  And it clearly describes necessity in terms of </a:t>
            </a:r>
            <a:r>
              <a:rPr lang="en-GB" sz="2400" i="1" dirty="0"/>
              <a:t>potential</a:t>
            </a:r>
            <a:r>
              <a:rPr lang="en-GB" sz="2400" dirty="0"/>
              <a:t> (not </a:t>
            </a:r>
            <a:r>
              <a:rPr lang="en-GB" sz="2400" i="1" dirty="0"/>
              <a:t>actual</a:t>
            </a:r>
            <a:r>
              <a:rPr lang="en-GB" sz="2400" dirty="0"/>
              <a:t>) inference:</a:t>
            </a:r>
          </a:p>
          <a:p>
            <a:pPr marL="1200150" lvl="2" indent="-342900">
              <a:spcBef>
                <a:spcPts val="1200"/>
              </a:spcBef>
              <a:buClr>
                <a:srgbClr val="00B0F0"/>
              </a:buClr>
              <a:buFont typeface="Arial" panose="020B0604020202020204" pitchFamily="34" charset="0"/>
              <a:buChar char=" "/>
            </a:pPr>
            <a:r>
              <a:rPr lang="en-US" sz="2200" dirty="0">
                <a:effectLst/>
              </a:rPr>
              <a:t>“…  The necessity of any action, whether of matter or of mind, is not, properly speaking, a quality in the agent, but in any thinking or intelligent being, </a:t>
            </a:r>
            <a:r>
              <a:rPr lang="en-US" sz="2200" dirty="0">
                <a:solidFill>
                  <a:srgbClr val="FF9999"/>
                </a:solidFill>
                <a:effectLst/>
              </a:rPr>
              <a:t>who may</a:t>
            </a:r>
            <a:r>
              <a:rPr lang="en-US" sz="2200" dirty="0">
                <a:effectLst/>
              </a:rPr>
              <a:t> consider the action; and it consists chiefly in the determination of his thoughts to infer the existence of that action from some preceding objects; …  however we may imagine we feel a liberty within ourselves, </a:t>
            </a:r>
            <a:r>
              <a:rPr lang="en-US" sz="2200" dirty="0">
                <a:solidFill>
                  <a:srgbClr val="FF9999"/>
                </a:solidFill>
                <a:effectLst/>
              </a:rPr>
              <a:t>a spectator can commonly infer our actions from our motives and character; and even where he cannot, he concludes in general, that he might, were he perfectly acquainted with every circumstance of our situation and temper, and the most secret springs of our complexion and disposition. Now this is the very essence of necessity</a:t>
            </a:r>
            <a:r>
              <a:rPr lang="en-US" sz="2200" dirty="0">
                <a:effectLst/>
              </a:rPr>
              <a:t>, according to the foregoing doctrine.”</a:t>
            </a:r>
            <a:endParaRPr lang="en-GB" sz="22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242</a:t>
            </a:fld>
            <a:endParaRPr lang="en-US"/>
          </a:p>
        </p:txBody>
      </p:sp>
    </p:spTree>
    <p:extLst>
      <p:ext uri="{BB962C8B-B14F-4D97-AF65-F5344CB8AC3E}">
        <p14:creationId xmlns:p14="http://schemas.microsoft.com/office/powerpoint/2010/main" val="2578133976"/>
      </p:ext>
    </p:extLst>
  </p:cSld>
  <p:clrMapOvr>
    <a:masterClrMapping/>
  </p:clrMapOvr>
  <p:transition spd="med">
    <p:cove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40668"/>
            <a:ext cx="8748464" cy="6228692"/>
          </a:xfrm>
        </p:spPr>
        <p:txBody>
          <a:bodyPr/>
          <a:lstStyle/>
          <a:p>
            <a:pPr marL="914400" lvl="1" indent="-457200">
              <a:spcBef>
                <a:spcPts val="1200"/>
              </a:spcBef>
              <a:buClr>
                <a:srgbClr val="00B0F0"/>
              </a:buClr>
              <a:buFont typeface="+mj-lt"/>
              <a:buAutoNum type="alphaLcParenR" startAt="2"/>
            </a:pPr>
            <a:r>
              <a:rPr lang="en-GB" sz="2400" i="1" dirty="0"/>
              <a:t>E</a:t>
            </a:r>
            <a:r>
              <a:rPr lang="en-GB" sz="2400" dirty="0"/>
              <a:t> 7.28 seems subjectivist, but it occurs in the paragraph immediately before the two definitions of cause.  As soon as the definitions have been presented, an alternative objectivist understanding becomes available:</a:t>
            </a:r>
            <a:endParaRPr lang="en-GB" sz="2400" i="1" dirty="0"/>
          </a:p>
          <a:p>
            <a:pPr lvl="2">
              <a:spcBef>
                <a:spcPts val="1200"/>
              </a:spcBef>
            </a:pPr>
            <a:r>
              <a:rPr lang="en-GB" sz="2000" dirty="0"/>
              <a:t>“When we say, therefore, that one object is connected with another, </a:t>
            </a:r>
            <a:r>
              <a:rPr lang="en-GB" sz="2000" dirty="0">
                <a:solidFill>
                  <a:srgbClr val="FF9999"/>
                </a:solidFill>
              </a:rPr>
              <a:t>we mean only</a:t>
            </a:r>
            <a:r>
              <a:rPr lang="en-GB" sz="2000" dirty="0"/>
              <a:t>, that they have acquired a connexion in our thought, and give rise to this inference, ...” (</a:t>
            </a:r>
            <a:r>
              <a:rPr lang="en-GB" sz="2000" i="1" dirty="0"/>
              <a:t>E</a:t>
            </a:r>
            <a:r>
              <a:rPr lang="en-GB" sz="2000" dirty="0"/>
              <a:t> 7.28)</a:t>
            </a:r>
          </a:p>
          <a:p>
            <a:pPr marL="914400" lvl="2" indent="0" algn="ctr">
              <a:spcBef>
                <a:spcPts val="1200"/>
              </a:spcBef>
              <a:buNone/>
            </a:pPr>
            <a:r>
              <a:rPr lang="en-GB" sz="2000" i="1" dirty="0"/>
              <a:t>&lt;E 7.29:  Two definitions of cause&gt;</a:t>
            </a:r>
          </a:p>
          <a:p>
            <a:pPr lvl="2">
              <a:spcBef>
                <a:spcPts val="1200"/>
              </a:spcBef>
            </a:pPr>
            <a:r>
              <a:rPr lang="en-GB" sz="2000" dirty="0"/>
              <a:t>We say, for instance, that the vibration of this string is the cause of this particular sound.  But what do we mean by that affirmation?  </a:t>
            </a:r>
            <a:r>
              <a:rPr lang="en-GB" sz="2000" dirty="0">
                <a:solidFill>
                  <a:srgbClr val="FF9999"/>
                </a:solidFill>
              </a:rPr>
              <a:t>We either mean</a:t>
            </a:r>
            <a:r>
              <a:rPr lang="en-GB" sz="2000" dirty="0"/>
              <a:t>, </a:t>
            </a:r>
            <a:r>
              <a:rPr lang="en-GB" sz="2000" i="1" dirty="0"/>
              <a:t>that this vibration is followed by this sound, and that all similar vibrations have been followed by similar sounds:</a:t>
            </a:r>
            <a:r>
              <a:rPr lang="en-GB" sz="2000" dirty="0"/>
              <a:t> </a:t>
            </a:r>
            <a:r>
              <a:rPr lang="en-GB" sz="2000" dirty="0">
                <a:solidFill>
                  <a:srgbClr val="FF9999"/>
                </a:solidFill>
              </a:rPr>
              <a:t>Or</a:t>
            </a:r>
            <a:r>
              <a:rPr lang="en-GB" sz="2000" dirty="0"/>
              <a:t>, </a:t>
            </a:r>
            <a:r>
              <a:rPr lang="en-GB" sz="2000" i="1" dirty="0"/>
              <a:t>that this vibration is followed by this sound, and that upon the appearance of one, the mind anticipates the senses, and forms immediately an idea of the other</a:t>
            </a:r>
            <a:r>
              <a:rPr lang="en-GB" sz="2000" dirty="0"/>
              <a:t>.  </a:t>
            </a:r>
            <a:r>
              <a:rPr lang="en-GB" sz="2000" dirty="0">
                <a:solidFill>
                  <a:srgbClr val="FF9999"/>
                </a:solidFill>
              </a:rPr>
              <a:t>We may consider the relation of cause and effect in either of these two lights</a:t>
            </a:r>
            <a:r>
              <a:rPr lang="en-GB" sz="2000" dirty="0"/>
              <a:t>; but beyond these, we have no idea of it.  (</a:t>
            </a:r>
            <a:r>
              <a:rPr lang="en-GB" sz="2000" i="1" dirty="0"/>
              <a:t>E</a:t>
            </a:r>
            <a:r>
              <a:rPr lang="en-GB" sz="2000" dirty="0"/>
              <a:t> 7.29)</a:t>
            </a:r>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243</a:t>
            </a:fld>
            <a:endParaRPr lang="en-US"/>
          </a:p>
        </p:txBody>
      </p:sp>
    </p:spTree>
    <p:extLst>
      <p:ext uri="{BB962C8B-B14F-4D97-AF65-F5344CB8AC3E}">
        <p14:creationId xmlns:p14="http://schemas.microsoft.com/office/powerpoint/2010/main" val="3122449012"/>
      </p:ext>
    </p:extLst>
  </p:cSld>
  <p:clrMapOvr>
    <a:masterClrMapping/>
  </p:clrMapOvr>
  <p:transition spd="med">
    <p:cove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74923"/>
          </a:xfrm>
        </p:spPr>
        <p:txBody>
          <a:bodyPr/>
          <a:lstStyle/>
          <a:p>
            <a:r>
              <a:rPr lang="en-GB" dirty="0">
                <a:solidFill>
                  <a:srgbClr val="00FFFF"/>
                </a:solidFill>
              </a:rPr>
              <a:t>(B) </a:t>
            </a:r>
            <a:r>
              <a:rPr lang="en-GB" u="sng" dirty="0" err="1">
                <a:solidFill>
                  <a:srgbClr val="00FFFF"/>
                </a:solidFill>
              </a:rPr>
              <a:t>Projectivism</a:t>
            </a:r>
            <a:endParaRPr lang="en-GB" u="sng" dirty="0">
              <a:solidFill>
                <a:srgbClr val="00FFFF"/>
              </a:solidFill>
            </a:endParaRPr>
          </a:p>
        </p:txBody>
      </p:sp>
      <p:sp>
        <p:nvSpPr>
          <p:cNvPr id="3" name="Content Placeholder 2"/>
          <p:cNvSpPr>
            <a:spLocks noGrp="1"/>
          </p:cNvSpPr>
          <p:nvPr>
            <p:ph idx="1"/>
          </p:nvPr>
        </p:nvSpPr>
        <p:spPr>
          <a:xfrm>
            <a:off x="647564" y="1268760"/>
            <a:ext cx="7992888" cy="5128344"/>
          </a:xfrm>
        </p:spPr>
        <p:txBody>
          <a:bodyPr/>
          <a:lstStyle/>
          <a:p>
            <a:r>
              <a:rPr lang="en-GB" sz="2400" dirty="0">
                <a:effectLst/>
              </a:rPr>
              <a:t>“</a:t>
            </a:r>
            <a:r>
              <a:rPr lang="en-GB" sz="2400" dirty="0" err="1">
                <a:effectLst/>
              </a:rPr>
              <a:t>’Tis</a:t>
            </a:r>
            <a:r>
              <a:rPr lang="en-GB" sz="2400" dirty="0">
                <a:effectLst/>
              </a:rPr>
              <a:t> a common observation, that the mind has a great propensity to spread itself on external objects, and to conjoin with them any internal impressions, which they occasion, ... the same propensity is the reason, why we suppose necessity and power to lie in the objects ..., not in our mind, ...”  (</a:t>
            </a:r>
            <a:r>
              <a:rPr lang="en-GB" sz="2400" i="1" dirty="0">
                <a:effectLst/>
              </a:rPr>
              <a:t>T</a:t>
            </a:r>
            <a:r>
              <a:rPr lang="en-GB" sz="2400" dirty="0">
                <a:effectLst/>
              </a:rPr>
              <a:t> 1.3.14.25)</a:t>
            </a:r>
          </a:p>
          <a:p>
            <a:pPr>
              <a:spcBef>
                <a:spcPts val="1800"/>
              </a:spcBef>
            </a:pPr>
            <a:r>
              <a:rPr lang="en-GB" sz="2400" dirty="0">
                <a:effectLst/>
              </a:rPr>
              <a:t>“Thus the distinct boundaries and offices of </a:t>
            </a:r>
            <a:r>
              <a:rPr lang="en-GB" sz="2400" i="1" dirty="0">
                <a:effectLst/>
              </a:rPr>
              <a:t>reason</a:t>
            </a:r>
            <a:r>
              <a:rPr lang="en-GB" sz="2400" dirty="0">
                <a:effectLst/>
              </a:rPr>
              <a:t> and of </a:t>
            </a:r>
            <a:r>
              <a:rPr lang="en-GB" sz="2400" i="1" dirty="0">
                <a:effectLst/>
              </a:rPr>
              <a:t>taste</a:t>
            </a:r>
            <a:r>
              <a:rPr lang="en-GB" sz="2400" dirty="0">
                <a:effectLst/>
              </a:rPr>
              <a:t> are easily ascertained.  …  The one discovers objects as they really stand in nature, without addition or diminution: The other has a productive faculty, and gilding or staining all natural objects with the colours, borrowed from internal sentiment, raises, in a manner, a new creation.”  (</a:t>
            </a:r>
            <a:r>
              <a:rPr lang="en-GB" sz="2400" i="1" dirty="0">
                <a:effectLst/>
              </a:rPr>
              <a:t>M</a:t>
            </a:r>
            <a:r>
              <a:rPr lang="en-GB" sz="2400" dirty="0">
                <a:effectLst/>
              </a:rPr>
              <a:t> </a:t>
            </a:r>
            <a:r>
              <a:rPr lang="en-GB" sz="2400" i="1" dirty="0">
                <a:effectLst/>
              </a:rPr>
              <a:t>App</a:t>
            </a:r>
            <a:r>
              <a:rPr lang="en-GB" sz="2400" dirty="0">
                <a:effectLst/>
              </a:rPr>
              <a:t> 1.21)</a:t>
            </a:r>
            <a:endParaRPr lang="en-GB" sz="24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244</a:t>
            </a:fld>
            <a:endParaRPr lang="en-US"/>
          </a:p>
        </p:txBody>
      </p:sp>
    </p:spTree>
    <p:extLst>
      <p:ext uri="{BB962C8B-B14F-4D97-AF65-F5344CB8AC3E}">
        <p14:creationId xmlns:p14="http://schemas.microsoft.com/office/powerpoint/2010/main" val="2252425112"/>
      </p:ext>
    </p:extLst>
  </p:cSld>
  <p:clrMapOvr>
    <a:masterClrMapping/>
  </p:clrMapOvr>
  <p:transition spd="med">
    <p:cove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564" y="260648"/>
            <a:ext cx="8100900" cy="6336704"/>
          </a:xfrm>
        </p:spPr>
        <p:txBody>
          <a:bodyPr/>
          <a:lstStyle/>
          <a:p>
            <a:r>
              <a:rPr lang="en-GB" sz="2900" dirty="0"/>
              <a:t>So first, Hume thinks of causal </a:t>
            </a:r>
            <a:r>
              <a:rPr lang="en-GB" sz="2900" dirty="0" err="1"/>
              <a:t>projectivism</a:t>
            </a:r>
            <a:r>
              <a:rPr lang="en-GB" sz="2900" dirty="0"/>
              <a:t> </a:t>
            </a:r>
            <a:r>
              <a:rPr lang="en-GB" sz="2900" i="1" dirty="0"/>
              <a:t>as an error</a:t>
            </a:r>
            <a:r>
              <a:rPr lang="en-GB" sz="2900" dirty="0"/>
              <a:t> that explains why we are naturally biased </a:t>
            </a:r>
            <a:r>
              <a:rPr lang="en-GB" sz="2900" i="1" dirty="0"/>
              <a:t>against</a:t>
            </a:r>
            <a:r>
              <a:rPr lang="en-GB" sz="2900" dirty="0"/>
              <a:t> his [correct] theory.</a:t>
            </a:r>
          </a:p>
          <a:p>
            <a:pPr>
              <a:spcBef>
                <a:spcPts val="1800"/>
              </a:spcBef>
            </a:pPr>
            <a:r>
              <a:rPr lang="en-GB" sz="2900" dirty="0"/>
              <a:t>Secondly, he distinguishes </a:t>
            </a:r>
            <a:r>
              <a:rPr lang="en-GB" sz="2900" i="1" u="sng" dirty="0"/>
              <a:t>reason</a:t>
            </a:r>
            <a:r>
              <a:rPr lang="en-GB" sz="2900" dirty="0"/>
              <a:t> from </a:t>
            </a:r>
            <a:r>
              <a:rPr lang="en-GB" sz="2900" i="1" u="sng" dirty="0"/>
              <a:t>taste</a:t>
            </a:r>
            <a:r>
              <a:rPr lang="en-GB" sz="2900" dirty="0"/>
              <a:t>:</a:t>
            </a:r>
            <a:endParaRPr lang="en-GB" sz="2900" i="1" u="sng" dirty="0"/>
          </a:p>
          <a:p>
            <a:pPr lvl="1">
              <a:spcBef>
                <a:spcPts val="900"/>
              </a:spcBef>
            </a:pPr>
            <a:r>
              <a:rPr lang="en-GB" sz="2500" u="sng" dirty="0"/>
              <a:t>reason</a:t>
            </a:r>
            <a:r>
              <a:rPr lang="en-GB" sz="2500" dirty="0"/>
              <a:t> presents objects “without addition or diminution”, is “cool and disengaged”, and is the domain of truth and falsehood (</a:t>
            </a:r>
            <a:r>
              <a:rPr lang="en-GB" sz="2500" i="1" dirty="0"/>
              <a:t>M App </a:t>
            </a:r>
            <a:r>
              <a:rPr lang="en-GB" sz="2500" dirty="0"/>
              <a:t>1.21);</a:t>
            </a:r>
          </a:p>
          <a:p>
            <a:pPr lvl="1">
              <a:spcBef>
                <a:spcPts val="900"/>
              </a:spcBef>
            </a:pPr>
            <a:r>
              <a:rPr lang="en-GB" sz="2500" u="sng" dirty="0"/>
              <a:t>taste</a:t>
            </a:r>
            <a:r>
              <a:rPr lang="en-GB" sz="2500" dirty="0"/>
              <a:t> “gilds or stains” with “colours, borrowed from internal sentiment”, and “</a:t>
            </a:r>
            <a:r>
              <a:rPr lang="en-US" sz="2500" dirty="0">
                <a:effectLst/>
              </a:rPr>
              <a:t>as it gives pleasure or pain, … becomes a motive to action</a:t>
            </a:r>
            <a:r>
              <a:rPr lang="en-GB" sz="2500" dirty="0"/>
              <a:t>” (</a:t>
            </a:r>
            <a:r>
              <a:rPr lang="en-GB" sz="2500" i="1" dirty="0"/>
              <a:t>M App </a:t>
            </a:r>
            <a:r>
              <a:rPr lang="en-GB" sz="2500" dirty="0"/>
              <a:t>1.21).</a:t>
            </a:r>
          </a:p>
          <a:p>
            <a:pPr>
              <a:spcBef>
                <a:spcPts val="1800"/>
              </a:spcBef>
            </a:pPr>
            <a:r>
              <a:rPr lang="en-GB" sz="2900" dirty="0"/>
              <a:t>Crucially, causal judgements are on the side of </a:t>
            </a:r>
            <a:r>
              <a:rPr lang="en-GB" sz="2900" u="sng" dirty="0"/>
              <a:t>reason</a:t>
            </a:r>
            <a:r>
              <a:rPr lang="en-GB" sz="2900" dirty="0"/>
              <a:t>; “gilding or staining” </a:t>
            </a:r>
            <a:r>
              <a:rPr lang="en-GB" sz="2900" i="1" dirty="0"/>
              <a:t>distinguishes</a:t>
            </a:r>
            <a:r>
              <a:rPr lang="en-GB" sz="2900" dirty="0"/>
              <a:t> judgements of taste from causal judgements.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245</a:t>
            </a:fld>
            <a:endParaRPr lang="en-US"/>
          </a:p>
        </p:txBody>
      </p:sp>
    </p:spTree>
    <p:extLst>
      <p:ext uri="{BB962C8B-B14F-4D97-AF65-F5344CB8AC3E}">
        <p14:creationId xmlns:p14="http://schemas.microsoft.com/office/powerpoint/2010/main" val="4294152175"/>
      </p:ext>
    </p:extLst>
  </p:cSld>
  <p:clrMapOvr>
    <a:masterClrMapping/>
  </p:clrMapOvr>
  <p:transition spd="med">
    <p:cove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1"/>
            <a:ext cx="8229600" cy="720080"/>
          </a:xfrm>
        </p:spPr>
        <p:txBody>
          <a:bodyPr/>
          <a:lstStyle/>
          <a:p>
            <a:r>
              <a:rPr lang="en-GB" dirty="0"/>
              <a:t>Empiricism and </a:t>
            </a:r>
            <a:r>
              <a:rPr lang="en-GB" dirty="0" err="1"/>
              <a:t>Projectivism</a:t>
            </a:r>
            <a:endParaRPr lang="en-GB" dirty="0"/>
          </a:p>
        </p:txBody>
      </p:sp>
      <p:sp>
        <p:nvSpPr>
          <p:cNvPr id="3" name="Content Placeholder 2"/>
          <p:cNvSpPr>
            <a:spLocks noGrp="1"/>
          </p:cNvSpPr>
          <p:nvPr>
            <p:ph idx="1"/>
          </p:nvPr>
        </p:nvSpPr>
        <p:spPr>
          <a:xfrm>
            <a:off x="529208" y="1160748"/>
            <a:ext cx="8399276" cy="5400600"/>
          </a:xfrm>
        </p:spPr>
        <p:txBody>
          <a:bodyPr/>
          <a:lstStyle/>
          <a:p>
            <a:r>
              <a:rPr lang="en-GB" dirty="0"/>
              <a:t>Hume’s Copy Principle obliges him to seek an “impression of reflection” to ground any idea that is not straightforwardly sensory:</a:t>
            </a:r>
          </a:p>
          <a:p>
            <a:pPr lvl="1">
              <a:spcBef>
                <a:spcPts val="900"/>
              </a:spcBef>
            </a:pPr>
            <a:r>
              <a:rPr lang="en-GB" sz="2600" dirty="0"/>
              <a:t>Necessary connexion is grounded in (something like) the awareness of inductive inference;</a:t>
            </a:r>
          </a:p>
          <a:p>
            <a:pPr lvl="1">
              <a:spcBef>
                <a:spcPts val="900"/>
              </a:spcBef>
            </a:pPr>
            <a:r>
              <a:rPr lang="en-GB" sz="2600" dirty="0"/>
              <a:t>Moral notions are grounded in generalised approbation and disapprobation;</a:t>
            </a:r>
          </a:p>
          <a:p>
            <a:pPr lvl="1">
              <a:spcBef>
                <a:spcPts val="900"/>
              </a:spcBef>
            </a:pPr>
            <a:r>
              <a:rPr lang="en-GB" sz="2600" dirty="0"/>
              <a:t>Beauty is grounded in “a peculiar delight and satisfaction”; deformity in a corresponding pain.</a:t>
            </a:r>
          </a:p>
          <a:p>
            <a:pPr>
              <a:spcBef>
                <a:spcPts val="1200"/>
              </a:spcBef>
            </a:pPr>
            <a:r>
              <a:rPr lang="en-GB" dirty="0"/>
              <a:t>Thus the ascription of these ideas </a:t>
            </a:r>
            <a:r>
              <a:rPr lang="en-GB" i="1" dirty="0"/>
              <a:t>inevitably</a:t>
            </a:r>
            <a:r>
              <a:rPr lang="en-GB" dirty="0"/>
              <a:t> involves </a:t>
            </a:r>
            <a:r>
              <a:rPr lang="en-GB" i="1" dirty="0"/>
              <a:t>some</a:t>
            </a:r>
            <a:r>
              <a:rPr lang="en-GB" dirty="0"/>
              <a:t> element of “projection”.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246</a:t>
            </a:fld>
            <a:endParaRPr lang="en-US"/>
          </a:p>
        </p:txBody>
      </p:sp>
    </p:spTree>
    <p:extLst>
      <p:ext uri="{BB962C8B-B14F-4D97-AF65-F5344CB8AC3E}">
        <p14:creationId xmlns:p14="http://schemas.microsoft.com/office/powerpoint/2010/main" val="948524107"/>
      </p:ext>
    </p:extLst>
  </p:cSld>
  <p:clrMapOvr>
    <a:masterClrMapping/>
  </p:clrMapOvr>
  <p:transition spd="med">
    <p:cove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247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247</a:t>
            </a:fld>
            <a:endParaRPr lang="en-US" sz="1600">
              <a:effectLst>
                <a:outerShdw blurRad="38100" dist="38100" dir="2700000" algn="tl">
                  <a:srgbClr val="000000"/>
                </a:outerShdw>
              </a:effectLst>
              <a:ea typeface="ＭＳ Ｐゴシック" charset="-128"/>
            </a:endParaRPr>
          </a:p>
        </p:txBody>
      </p:sp>
      <p:sp>
        <p:nvSpPr>
          <p:cNvPr id="675842" name="Rectangle 2"/>
          <p:cNvSpPr>
            <a:spLocks noGrp="1" noChangeArrowheads="1"/>
          </p:cNvSpPr>
          <p:nvPr>
            <p:ph type="title" idx="4294967295"/>
          </p:nvPr>
        </p:nvSpPr>
        <p:spPr>
          <a:xfrm>
            <a:off x="457200" y="224645"/>
            <a:ext cx="8229600" cy="828092"/>
          </a:xfrm>
        </p:spPr>
        <p:txBody>
          <a:bodyPr/>
          <a:lstStyle/>
          <a:p>
            <a:r>
              <a:rPr lang="en-GB" dirty="0">
                <a:solidFill>
                  <a:srgbClr val="00FFFF"/>
                </a:solidFill>
              </a:rPr>
              <a:t>(C) </a:t>
            </a:r>
            <a:r>
              <a:rPr lang="en-GB" u="sng" dirty="0">
                <a:solidFill>
                  <a:srgbClr val="00FFFF"/>
                </a:solidFill>
              </a:rPr>
              <a:t>The “New Hume”</a:t>
            </a:r>
          </a:p>
        </p:txBody>
      </p:sp>
      <p:sp>
        <p:nvSpPr>
          <p:cNvPr id="675843" name="Rectangle 3"/>
          <p:cNvSpPr>
            <a:spLocks noGrp="1" noChangeArrowheads="1"/>
          </p:cNvSpPr>
          <p:nvPr>
            <p:ph type="body" idx="4294967295"/>
          </p:nvPr>
        </p:nvSpPr>
        <p:spPr>
          <a:xfrm>
            <a:off x="359159" y="1304764"/>
            <a:ext cx="8605329" cy="5220580"/>
          </a:xfrm>
        </p:spPr>
        <p:txBody>
          <a:bodyPr/>
          <a:lstStyle/>
          <a:p>
            <a:r>
              <a:rPr lang="en-GB" sz="2800" dirty="0"/>
              <a:t>Some scholars (most influentially John Wright, Galen Strawson, and Edward Craig) argue that Hume believes we have a deeper conception of causal necessity, going beyond what is yielded by the impression-copied idea and the two definitions.</a:t>
            </a:r>
          </a:p>
          <a:p>
            <a:pPr lvl="1"/>
            <a:r>
              <a:rPr lang="en-GB" sz="2600" dirty="0"/>
              <a:t>Strawson calls this supposed deeper notion “Causation” (with a capital “C”).</a:t>
            </a:r>
          </a:p>
          <a:p>
            <a:pPr lvl="1"/>
            <a:r>
              <a:rPr lang="en-GB" sz="2600" dirty="0"/>
              <a:t>Blackburn calls it “thick” causal connexion.</a:t>
            </a:r>
          </a:p>
          <a:p>
            <a:pPr>
              <a:spcBef>
                <a:spcPts val="1200"/>
              </a:spcBef>
            </a:pPr>
            <a:r>
              <a:rPr lang="en-GB" sz="2800" dirty="0"/>
              <a:t>But what can this supposed deeper conception be, when it cannot involve a bona fide </a:t>
            </a:r>
            <a:r>
              <a:rPr lang="en-GB" sz="2800" i="1" dirty="0"/>
              <a:t>idea</a:t>
            </a:r>
            <a:r>
              <a:rPr lang="en-GB" sz="2800" dirty="0"/>
              <a:t> (as there is no impression that such an idea could copy)?</a:t>
            </a:r>
            <a:endParaRPr lang="en-GB" sz="2800" i="1" dirty="0">
              <a:solidFill>
                <a:srgbClr val="FF7C80"/>
              </a:solidFill>
            </a:endParaRPr>
          </a:p>
        </p:txBody>
      </p:sp>
    </p:spTree>
    <p:extLst>
      <p:ext uri="{BB962C8B-B14F-4D97-AF65-F5344CB8AC3E}">
        <p14:creationId xmlns:p14="http://schemas.microsoft.com/office/powerpoint/2010/main" val="3211915028"/>
      </p:ext>
    </p:extLst>
  </p:cSld>
  <p:clrMapOvr>
    <a:masterClrMapping/>
  </p:clrMapOvr>
  <p:transition spd="med">
    <p:cove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5D61E50-3275-48E9-A89C-46FBB66883C5}" type="slidenum">
              <a:rPr lang="en-US"/>
              <a:pPr/>
              <a:t>248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0BCA95-AEDE-4C09-9B4F-4B8FAC7F64DD}" type="slidenum">
              <a:rPr lang="en-US" sz="1600">
                <a:effectLst>
                  <a:outerShdw blurRad="38100" dist="38100" dir="2700000" algn="tl">
                    <a:srgbClr val="000000"/>
                  </a:outerShdw>
                </a:effectLst>
                <a:ea typeface="ＭＳ Ｐゴシック" charset="-128"/>
              </a:rPr>
              <a:pPr eaLnBrk="1" hangingPunct="1"/>
              <a:t>248</a:t>
            </a:fld>
            <a:endParaRPr lang="en-US" sz="1600">
              <a:effectLst>
                <a:outerShdw blurRad="38100" dist="38100" dir="2700000" algn="tl">
                  <a:srgbClr val="000000"/>
                </a:outerShdw>
              </a:effectLst>
              <a:ea typeface="ＭＳ Ｐゴシック" charset="-128"/>
            </a:endParaRPr>
          </a:p>
        </p:txBody>
      </p:sp>
      <p:sp>
        <p:nvSpPr>
          <p:cNvPr id="675842" name="Rectangle 2"/>
          <p:cNvSpPr>
            <a:spLocks noGrp="1" noChangeArrowheads="1"/>
          </p:cNvSpPr>
          <p:nvPr>
            <p:ph type="title" idx="4294967295"/>
          </p:nvPr>
        </p:nvSpPr>
        <p:spPr>
          <a:xfrm>
            <a:off x="457200" y="224645"/>
            <a:ext cx="8229600" cy="828091"/>
          </a:xfrm>
        </p:spPr>
        <p:txBody>
          <a:bodyPr/>
          <a:lstStyle/>
          <a:p>
            <a:r>
              <a:rPr lang="en-GB" dirty="0"/>
              <a:t>The Alleged AP Conception</a:t>
            </a:r>
          </a:p>
        </p:txBody>
      </p:sp>
      <p:sp>
        <p:nvSpPr>
          <p:cNvPr id="675843" name="Rectangle 3"/>
          <p:cNvSpPr>
            <a:spLocks noGrp="1" noChangeArrowheads="1"/>
          </p:cNvSpPr>
          <p:nvPr>
            <p:ph type="body" idx="4294967295"/>
          </p:nvPr>
        </p:nvSpPr>
        <p:spPr>
          <a:xfrm>
            <a:off x="251521" y="1196752"/>
            <a:ext cx="8676964" cy="5508612"/>
          </a:xfrm>
        </p:spPr>
        <p:txBody>
          <a:bodyPr/>
          <a:lstStyle/>
          <a:p>
            <a:r>
              <a:rPr lang="en-GB" sz="2700" dirty="0"/>
              <a:t>As interpreted in the “New” way, Hume thinks that </a:t>
            </a:r>
            <a:r>
              <a:rPr lang="en-GB" sz="2700" i="1" dirty="0"/>
              <a:t>genuine</a:t>
            </a:r>
            <a:r>
              <a:rPr lang="en-GB" sz="2700" dirty="0"/>
              <a:t> causation in things must involve an absolute necessity</a:t>
            </a:r>
            <a:r>
              <a:rPr lang="en-GB" sz="2700" i="1" dirty="0">
                <a:solidFill>
                  <a:srgbClr val="FF9999"/>
                </a:solidFill>
              </a:rPr>
              <a:t> which, if only we knew it, would license a priori inference of the effect, with complete certainty</a:t>
            </a:r>
            <a:r>
              <a:rPr lang="en-GB" sz="2700" dirty="0"/>
              <a:t>.  Strawson calls this the “AP” (a priori) Property.</a:t>
            </a:r>
          </a:p>
          <a:p>
            <a:pPr lvl="1">
              <a:spcBef>
                <a:spcPts val="1200"/>
              </a:spcBef>
            </a:pPr>
            <a:r>
              <a:rPr lang="en-GB" sz="2500" dirty="0"/>
              <a:t>One obvious objection is that this conflicts with Hume’s oft-repeated Conceivability Principle that “whatever we </a:t>
            </a:r>
            <a:r>
              <a:rPr lang="en-GB" sz="2500" i="1" dirty="0"/>
              <a:t>conceive</a:t>
            </a:r>
            <a:r>
              <a:rPr lang="en-GB" sz="2500" dirty="0"/>
              <a:t> is possible, at least in a metaphysical sense” (</a:t>
            </a:r>
            <a:r>
              <a:rPr lang="en-GB" sz="2500" i="1" dirty="0"/>
              <a:t>A</a:t>
            </a:r>
            <a:r>
              <a:rPr lang="en-GB" sz="2500" dirty="0"/>
              <a:t> 11), because if there were a “hidden” absolute necessity connecting </a:t>
            </a:r>
            <a:r>
              <a:rPr lang="en-GB" sz="2500" i="1" dirty="0"/>
              <a:t>A</a:t>
            </a:r>
            <a:r>
              <a:rPr lang="en-GB" sz="2500" dirty="0"/>
              <a:t> with </a:t>
            </a:r>
            <a:r>
              <a:rPr lang="en-GB" sz="2500" i="1" dirty="0"/>
              <a:t>B</a:t>
            </a:r>
            <a:r>
              <a:rPr lang="en-GB" sz="2500" dirty="0"/>
              <a:t>, then the fact that we can conceive of </a:t>
            </a:r>
            <a:r>
              <a:rPr lang="en-GB" sz="2500" i="1" dirty="0"/>
              <a:t>A</a:t>
            </a:r>
            <a:r>
              <a:rPr lang="en-GB" sz="2500" dirty="0"/>
              <a:t> not being followed by </a:t>
            </a:r>
            <a:r>
              <a:rPr lang="en-GB" sz="2500" i="1" dirty="0"/>
              <a:t>B</a:t>
            </a:r>
            <a:r>
              <a:rPr lang="en-GB" sz="2500" dirty="0"/>
              <a:t> could not imply that this is a genuine metaphysical possibility.  (Strawson, strangely, ignores this problem!)</a:t>
            </a:r>
            <a:endParaRPr lang="en-GB" sz="2500" i="1" dirty="0"/>
          </a:p>
        </p:txBody>
      </p:sp>
    </p:spTree>
    <p:extLst>
      <p:ext uri="{BB962C8B-B14F-4D97-AF65-F5344CB8AC3E}">
        <p14:creationId xmlns:p14="http://schemas.microsoft.com/office/powerpoint/2010/main" val="709236200"/>
      </p:ext>
    </p:extLst>
  </p:cSld>
  <p:clrMapOvr>
    <a:masterClrMapping/>
  </p:clrMapOvr>
  <p:transition spd="med">
    <p:cove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D0DA18B-1DD5-4A1C-B4F0-C9F5B296F7BC}" type="slidenum">
              <a:rPr lang="en-US"/>
              <a:pPr/>
              <a:t>249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BDBF4C-8AFE-4134-A9B2-65DAEA2EB5C0}" type="slidenum">
              <a:rPr lang="en-US" sz="1600">
                <a:effectLst>
                  <a:outerShdw blurRad="38100" dist="38100" dir="2700000" algn="tl">
                    <a:srgbClr val="000000"/>
                  </a:outerShdw>
                </a:effectLst>
                <a:ea typeface="ＭＳ Ｐゴシック" charset="-128"/>
              </a:rPr>
              <a:pPr eaLnBrk="1" hangingPunct="1"/>
              <a:t>249</a:t>
            </a:fld>
            <a:endParaRPr lang="en-US" sz="1600">
              <a:effectLst>
                <a:outerShdw blurRad="38100" dist="38100" dir="2700000" algn="tl">
                  <a:srgbClr val="000000"/>
                </a:outerShdw>
              </a:effectLst>
              <a:ea typeface="ＭＳ Ｐゴシック" charset="-128"/>
            </a:endParaRPr>
          </a:p>
        </p:txBody>
      </p:sp>
      <p:sp>
        <p:nvSpPr>
          <p:cNvPr id="621570" name="Rectangle 2"/>
          <p:cNvSpPr>
            <a:spLocks noGrp="1" noChangeArrowheads="1"/>
          </p:cNvSpPr>
          <p:nvPr>
            <p:ph type="title" idx="4294967295"/>
          </p:nvPr>
        </p:nvSpPr>
        <p:spPr>
          <a:xfrm>
            <a:off x="107504" y="152636"/>
            <a:ext cx="8928992" cy="1512168"/>
          </a:xfrm>
        </p:spPr>
        <p:txBody>
          <a:bodyPr/>
          <a:lstStyle/>
          <a:p>
            <a:r>
              <a:rPr lang="en-GB" sz="4000" dirty="0"/>
              <a:t>The Most Serious Objection</a:t>
            </a:r>
            <a:br>
              <a:rPr lang="en-GB" sz="4000" dirty="0"/>
            </a:br>
            <a:r>
              <a:rPr lang="en-GB" sz="4000" dirty="0"/>
              <a:t>to the “New Hume”</a:t>
            </a:r>
          </a:p>
        </p:txBody>
      </p:sp>
      <p:sp>
        <p:nvSpPr>
          <p:cNvPr id="621571" name="Rectangle 3"/>
          <p:cNvSpPr>
            <a:spLocks noGrp="1" noChangeArrowheads="1"/>
          </p:cNvSpPr>
          <p:nvPr>
            <p:ph type="body" idx="4294967295"/>
          </p:nvPr>
        </p:nvSpPr>
        <p:spPr>
          <a:xfrm>
            <a:off x="250824" y="1880828"/>
            <a:ext cx="8677659" cy="4572360"/>
          </a:xfrm>
        </p:spPr>
        <p:txBody>
          <a:bodyPr/>
          <a:lstStyle/>
          <a:p>
            <a:r>
              <a:rPr lang="en-GB" sz="2800" dirty="0"/>
              <a:t>On the “New” reading, Hume understands genuine causation, and causal necessity, to involve </a:t>
            </a:r>
            <a:r>
              <a:rPr lang="en-GB" sz="2800" i="1" dirty="0"/>
              <a:t>more</a:t>
            </a:r>
            <a:r>
              <a:rPr lang="en-GB" sz="2800" dirty="0"/>
              <a:t> than satisfaction of his paired definitions.</a:t>
            </a:r>
          </a:p>
          <a:p>
            <a:pPr>
              <a:spcBef>
                <a:spcPts val="1200"/>
              </a:spcBef>
            </a:pPr>
            <a:r>
              <a:rPr lang="en-GB" sz="2800" dirty="0"/>
              <a:t>But if we look at how Hume himself </a:t>
            </a:r>
            <a:r>
              <a:rPr lang="en-GB" sz="2800" i="1" dirty="0"/>
              <a:t>applies</a:t>
            </a:r>
            <a:r>
              <a:rPr lang="en-GB" sz="2800" dirty="0"/>
              <a:t> his paired definitions later in the </a:t>
            </a:r>
            <a:r>
              <a:rPr lang="en-GB" sz="2800" i="1" dirty="0"/>
              <a:t>Treatise </a:t>
            </a:r>
            <a:r>
              <a:rPr lang="en-GB" sz="2800" dirty="0"/>
              <a:t>and </a:t>
            </a:r>
            <a:r>
              <a:rPr lang="en-GB" sz="2800" i="1" dirty="0"/>
              <a:t>Enquiry</a:t>
            </a:r>
            <a:r>
              <a:rPr lang="en-GB" sz="2800" dirty="0"/>
              <a:t> – in the corollaries of </a:t>
            </a:r>
            <a:r>
              <a:rPr lang="en-GB" sz="2800" i="1" dirty="0"/>
              <a:t>T</a:t>
            </a:r>
            <a:r>
              <a:rPr lang="en-GB" sz="2800" dirty="0"/>
              <a:t> 1.3.14, at the end of </a:t>
            </a:r>
            <a:r>
              <a:rPr lang="en-GB" sz="2800" i="1" dirty="0"/>
              <a:t>T</a:t>
            </a:r>
            <a:r>
              <a:rPr lang="en-GB" sz="2800" dirty="0"/>
              <a:t> 1.4.5, and especially the discussions of “liberty and necessity” (</a:t>
            </a:r>
            <a:r>
              <a:rPr lang="en-GB" sz="2800" i="1" dirty="0"/>
              <a:t>T</a:t>
            </a:r>
            <a:r>
              <a:rPr lang="en-GB" sz="2800" dirty="0"/>
              <a:t> 2.3.1-2; </a:t>
            </a:r>
            <a:r>
              <a:rPr lang="en-GB" sz="2800" i="1" dirty="0"/>
              <a:t>E</a:t>
            </a:r>
            <a:r>
              <a:rPr lang="en-GB" sz="2800" dirty="0"/>
              <a:t> 8), he is clearly relying on the claim that </a:t>
            </a:r>
            <a:r>
              <a:rPr lang="en-GB" sz="2800" i="1" dirty="0">
                <a:solidFill>
                  <a:srgbClr val="FF9999"/>
                </a:solidFill>
              </a:rPr>
              <a:t>the two definitions do in fact capture what genuine causation, and causal necessity, are</a:t>
            </a:r>
            <a:r>
              <a:rPr lang="en-GB" sz="2800" dirty="0"/>
              <a:t>.</a:t>
            </a:r>
          </a:p>
        </p:txBody>
      </p:sp>
    </p:spTree>
    <p:extLst>
      <p:ext uri="{BB962C8B-B14F-4D97-AF65-F5344CB8AC3E}">
        <p14:creationId xmlns:p14="http://schemas.microsoft.com/office/powerpoint/2010/main" val="3839620455"/>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16900DB-8048-482A-B437-A5C67AD48AE3}" type="slidenum">
              <a:rPr lang="en-US"/>
              <a:pPr/>
              <a:t>250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348366-92F7-495F-AF4D-C2192A130417}" type="slidenum">
              <a:rPr lang="en-US" sz="1600">
                <a:effectLst>
                  <a:outerShdw blurRad="38100" dist="38100" dir="2700000" algn="tl">
                    <a:srgbClr val="000000"/>
                  </a:outerShdw>
                </a:effectLst>
                <a:ea typeface="ＭＳ Ｐゴシック" charset="-128"/>
              </a:rPr>
              <a:pPr eaLnBrk="1" hangingPunct="1"/>
              <a:t>250</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287524" y="152636"/>
            <a:ext cx="8568952" cy="954943"/>
          </a:xfrm>
        </p:spPr>
        <p:txBody>
          <a:bodyPr/>
          <a:lstStyle/>
          <a:p>
            <a:r>
              <a:rPr lang="en-GB" sz="4000" dirty="0"/>
              <a:t>Of the Immateriality of the Soul</a:t>
            </a:r>
          </a:p>
        </p:txBody>
      </p:sp>
      <p:sp>
        <p:nvSpPr>
          <p:cNvPr id="659459" name="Rectangle 3"/>
          <p:cNvSpPr>
            <a:spLocks noGrp="1" noChangeArrowheads="1"/>
          </p:cNvSpPr>
          <p:nvPr>
            <p:ph type="body" idx="4294967295"/>
          </p:nvPr>
        </p:nvSpPr>
        <p:spPr>
          <a:xfrm>
            <a:off x="457200" y="1268760"/>
            <a:ext cx="8229600" cy="5328592"/>
          </a:xfrm>
        </p:spPr>
        <p:txBody>
          <a:bodyPr/>
          <a:lstStyle/>
          <a:p>
            <a:r>
              <a:rPr lang="en-GB" dirty="0"/>
              <a:t>The standard anti-materialist argument insists that material changes cannot cause thought, because the two are so different.  Yet …</a:t>
            </a:r>
          </a:p>
          <a:p>
            <a:pPr lvl="1">
              <a:spcBef>
                <a:spcPts val="1200"/>
              </a:spcBef>
            </a:pPr>
            <a:r>
              <a:rPr lang="en-GB" sz="2400" dirty="0"/>
              <a:t>“</a:t>
            </a:r>
            <a:r>
              <a:rPr lang="en-US" sz="2400" dirty="0"/>
              <a:t>to refute it …  We need only reflect on what has been </a:t>
            </a:r>
            <a:r>
              <a:rPr lang="en-US" sz="2400" dirty="0" err="1"/>
              <a:t>prov’d</a:t>
            </a:r>
            <a:r>
              <a:rPr lang="en-US" sz="2400" dirty="0"/>
              <a:t> …, that we are never sensible of any </a:t>
            </a:r>
            <a:r>
              <a:rPr lang="en-US" sz="2400" dirty="0" err="1"/>
              <a:t>connexion</a:t>
            </a:r>
            <a:r>
              <a:rPr lang="en-US" sz="2400" dirty="0"/>
              <a:t> betwixt causes and effects, and that ’tis only by our experience of their constant conjunction, we can arrive at any knowledge of this relation.  Now as all objects, which are not contrary, are susceptible of a constant conjunction, and as no real objects are contrary; … to consider the matter a priori, any thing may produce any thing, … however little the resemblance may be betwixt them.</a:t>
            </a:r>
            <a:r>
              <a:rPr lang="en-GB" sz="2400" dirty="0"/>
              <a:t>”</a:t>
            </a:r>
            <a:r>
              <a:rPr lang="en-US" sz="2400" dirty="0"/>
              <a:t>  (</a:t>
            </a:r>
            <a:r>
              <a:rPr lang="en-US" sz="2400" i="1" dirty="0"/>
              <a:t>T</a:t>
            </a:r>
            <a:r>
              <a:rPr lang="en-US" sz="2400" dirty="0"/>
              <a:t> 1.4.5.30)</a:t>
            </a:r>
            <a:endParaRPr lang="en-GB" sz="2400" dirty="0"/>
          </a:p>
        </p:txBody>
      </p:sp>
    </p:spTree>
    <p:extLst>
      <p:ext uri="{BB962C8B-B14F-4D97-AF65-F5344CB8AC3E}">
        <p14:creationId xmlns:p14="http://schemas.microsoft.com/office/powerpoint/2010/main" val="3143383305"/>
      </p:ext>
    </p:extLst>
  </p:cSld>
  <p:clrMapOvr>
    <a:masterClrMapping/>
  </p:clrMapOvr>
  <p:transition spd="med">
    <p:cove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B552EB84-F4C1-4FF4-ACC8-1A633AFF52D5}" type="slidenum">
              <a:rPr lang="en-US"/>
              <a:pPr/>
              <a:t>251</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087FF55-EEAA-48F1-AB8A-F962A32736B5}" type="slidenum">
              <a:rPr lang="en-US" sz="1600">
                <a:effectLst>
                  <a:outerShdw blurRad="38100" dist="38100" dir="2700000" algn="tl">
                    <a:srgbClr val="000000"/>
                  </a:outerShdw>
                </a:effectLst>
                <a:ea typeface="ＭＳ Ｐゴシック" charset="-128"/>
              </a:rPr>
              <a:pPr eaLnBrk="1" hangingPunct="1"/>
              <a:t>251</a:t>
            </a:fld>
            <a:endParaRPr lang="en-US" sz="1600">
              <a:effectLst>
                <a:outerShdw blurRad="38100" dist="38100" dir="2700000" algn="tl">
                  <a:srgbClr val="000000"/>
                </a:outerShdw>
              </a:effectLst>
              <a:ea typeface="ＭＳ Ｐゴシック" charset="-128"/>
            </a:endParaRPr>
          </a:p>
        </p:txBody>
      </p:sp>
      <p:sp>
        <p:nvSpPr>
          <p:cNvPr id="661506" name="Rectangle 2"/>
          <p:cNvSpPr>
            <a:spLocks noGrp="1" noChangeArrowheads="1"/>
          </p:cNvSpPr>
          <p:nvPr>
            <p:ph type="body" idx="4294967295"/>
          </p:nvPr>
        </p:nvSpPr>
        <p:spPr>
          <a:xfrm>
            <a:off x="457200" y="332657"/>
            <a:ext cx="8435975" cy="5976068"/>
          </a:xfrm>
        </p:spPr>
        <p:txBody>
          <a:bodyPr/>
          <a:lstStyle/>
          <a:p>
            <a:r>
              <a:rPr lang="en-GB" sz="2800" dirty="0"/>
              <a:t>Hume then goes further, to insist that material motion </a:t>
            </a:r>
            <a:r>
              <a:rPr lang="en-GB" sz="2800" i="1" dirty="0"/>
              <a:t>is indeed</a:t>
            </a:r>
            <a:r>
              <a:rPr lang="en-GB" sz="2800" dirty="0"/>
              <a:t> found to be the cause of thought:</a:t>
            </a:r>
          </a:p>
          <a:p>
            <a:pPr lvl="1">
              <a:spcBef>
                <a:spcPct val="50000"/>
              </a:spcBef>
            </a:pPr>
            <a:r>
              <a:rPr lang="en-GB" sz="2400" dirty="0"/>
              <a:t>“we find … by experience, that they are constantly united; which being </a:t>
            </a:r>
            <a:r>
              <a:rPr lang="en-GB" sz="2400" dirty="0">
                <a:solidFill>
                  <a:srgbClr val="FF9999"/>
                </a:solidFill>
              </a:rPr>
              <a:t>all the circumstances, that enter into the idea of cause and effect </a:t>
            </a:r>
            <a:r>
              <a:rPr lang="en-GB" sz="2400" dirty="0"/>
              <a:t>… we may certainly conclude, that motion may be, and </a:t>
            </a:r>
            <a:r>
              <a:rPr lang="en-GB" sz="2400" dirty="0">
                <a:solidFill>
                  <a:srgbClr val="FF9999"/>
                </a:solidFill>
              </a:rPr>
              <a:t>actually is</a:t>
            </a:r>
            <a:r>
              <a:rPr lang="en-GB" sz="2400" dirty="0"/>
              <a:t>, the cause of thought and perception.”  (</a:t>
            </a:r>
            <a:r>
              <a:rPr lang="en-GB" sz="2400" i="1" dirty="0"/>
              <a:t>T</a:t>
            </a:r>
            <a:r>
              <a:rPr lang="en-GB" sz="2400" dirty="0"/>
              <a:t> 1.4.5.30)</a:t>
            </a:r>
          </a:p>
          <a:p>
            <a:pPr lvl="1">
              <a:spcBef>
                <a:spcPct val="50000"/>
              </a:spcBef>
            </a:pPr>
            <a:r>
              <a:rPr lang="en-GB" sz="2400" dirty="0"/>
              <a:t>“</a:t>
            </a:r>
            <a:r>
              <a:rPr lang="en-US" sz="2400" dirty="0">
                <a:effectLst/>
              </a:rPr>
              <a:t>all objects, which are found to be constantly </a:t>
            </a:r>
            <a:r>
              <a:rPr lang="en-US" sz="2400" dirty="0" err="1">
                <a:effectLst/>
              </a:rPr>
              <a:t>conjoin’d</a:t>
            </a:r>
            <a:r>
              <a:rPr lang="en-US" sz="2400" dirty="0">
                <a:effectLst/>
              </a:rPr>
              <a:t>, are upon that account only to be regarded as causes and effects</a:t>
            </a:r>
            <a:r>
              <a:rPr lang="en-GB" sz="2400" dirty="0"/>
              <a:t>”  (</a:t>
            </a:r>
            <a:r>
              <a:rPr lang="en-GB" sz="2400" i="1" dirty="0"/>
              <a:t>T</a:t>
            </a:r>
            <a:r>
              <a:rPr lang="en-GB" sz="2400" dirty="0"/>
              <a:t> 1.4.5.32)</a:t>
            </a:r>
          </a:p>
          <a:p>
            <a:pPr lvl="1">
              <a:spcBef>
                <a:spcPct val="50000"/>
              </a:spcBef>
            </a:pPr>
            <a:r>
              <a:rPr lang="en-GB" sz="2400" dirty="0"/>
              <a:t>“as </a:t>
            </a:r>
            <a:r>
              <a:rPr lang="en-GB" sz="2400" dirty="0">
                <a:solidFill>
                  <a:srgbClr val="FF9999"/>
                </a:solidFill>
              </a:rPr>
              <a:t>the constant conjunction of objects constitutes the very essence of cause and effect</a:t>
            </a:r>
            <a:r>
              <a:rPr lang="en-GB" sz="2400" dirty="0"/>
              <a:t>, matter and motion may often be regarded as the causes of thought, as far as we have any notion of that relation.”  (</a:t>
            </a:r>
            <a:r>
              <a:rPr lang="en-GB" sz="2400" i="1" dirty="0"/>
              <a:t>T</a:t>
            </a:r>
            <a:r>
              <a:rPr lang="en-GB" sz="2400" dirty="0"/>
              <a:t> 1.4.5.33)</a:t>
            </a:r>
            <a:r>
              <a:rPr lang="en-US" sz="2400" dirty="0"/>
              <a:t>   </a:t>
            </a:r>
            <a:endParaRPr lang="en-GB" sz="2400" dirty="0"/>
          </a:p>
        </p:txBody>
      </p:sp>
    </p:spTree>
    <p:extLst>
      <p:ext uri="{BB962C8B-B14F-4D97-AF65-F5344CB8AC3E}">
        <p14:creationId xmlns:p14="http://schemas.microsoft.com/office/powerpoint/2010/main" val="695386500"/>
      </p:ext>
    </p:extLst>
  </p:cSld>
  <p:clrMapOvr>
    <a:masterClrMapping/>
  </p:clrMapOvr>
  <p:transition spd="med">
    <p:cove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41D36E0-D3E1-4801-8687-3DC0D86CBC97}" type="slidenum">
              <a:rPr lang="en-US"/>
              <a:pPr/>
              <a:t>252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1B80F02-2CDA-40C1-999A-E198996C57B6}" type="slidenum">
              <a:rPr lang="en-US" sz="1600">
                <a:effectLst>
                  <a:outerShdw blurRad="38100" dist="38100" dir="2700000" algn="tl">
                    <a:srgbClr val="000000"/>
                  </a:outerShdw>
                </a:effectLst>
                <a:ea typeface="ＭＳ Ｐゴシック" charset="-128"/>
              </a:rPr>
              <a:pPr eaLnBrk="1" hangingPunct="1"/>
              <a:t>252</a:t>
            </a:fld>
            <a:endParaRPr lang="en-US" sz="1600">
              <a:effectLst>
                <a:outerShdw blurRad="38100" dist="38100" dir="2700000" algn="tl">
                  <a:srgbClr val="000000"/>
                </a:outerShdw>
              </a:effectLst>
              <a:ea typeface="ＭＳ Ｐゴシック" charset="-128"/>
            </a:endParaRPr>
          </a:p>
        </p:txBody>
      </p:sp>
      <p:sp>
        <p:nvSpPr>
          <p:cNvPr id="604162" name="Rectangle 2"/>
          <p:cNvSpPr>
            <a:spLocks noGrp="1" noChangeArrowheads="1"/>
          </p:cNvSpPr>
          <p:nvPr>
            <p:ph type="title" idx="4294967295"/>
          </p:nvPr>
        </p:nvSpPr>
        <p:spPr>
          <a:xfrm>
            <a:off x="457200" y="263525"/>
            <a:ext cx="8229600" cy="1143000"/>
          </a:xfrm>
        </p:spPr>
        <p:txBody>
          <a:bodyPr/>
          <a:lstStyle/>
          <a:p>
            <a:r>
              <a:rPr lang="en-GB"/>
              <a:t>Of Liberty and Necessity</a:t>
            </a:r>
          </a:p>
        </p:txBody>
      </p:sp>
      <p:sp>
        <p:nvSpPr>
          <p:cNvPr id="604163" name="Rectangle 3"/>
          <p:cNvSpPr>
            <a:spLocks noGrp="1" noChangeArrowheads="1"/>
          </p:cNvSpPr>
          <p:nvPr>
            <p:ph type="body" idx="4294967295"/>
          </p:nvPr>
        </p:nvSpPr>
        <p:spPr>
          <a:xfrm>
            <a:off x="394841" y="1600200"/>
            <a:ext cx="8317619" cy="4924425"/>
          </a:xfrm>
        </p:spPr>
        <p:txBody>
          <a:bodyPr/>
          <a:lstStyle/>
          <a:p>
            <a:r>
              <a:rPr lang="en-GB" sz="2800" dirty="0"/>
              <a:t>Hume’s argument that exactly the same necessity is applicable to the moral and physical realms (evident also in the corollaries to his two definitions at </a:t>
            </a:r>
            <a:r>
              <a:rPr lang="en-GB" sz="2800" i="1" dirty="0"/>
              <a:t>T</a:t>
            </a:r>
            <a:r>
              <a:rPr lang="en-GB" sz="2800" dirty="0"/>
              <a:t> 1.3.14.32-33) depends on taking our understanding of necessary connexion to be completely exhausted by the two factors of constant conjunction and customary inference</a:t>
            </a:r>
            <a:r>
              <a:rPr lang="en-US" sz="2800" dirty="0"/>
              <a:t>.</a:t>
            </a:r>
          </a:p>
          <a:p>
            <a:r>
              <a:rPr lang="en-GB" sz="2800" dirty="0"/>
              <a:t>These two factors can be shown to apply in the moral realm, and he insists that we cannot even </a:t>
            </a:r>
            <a:r>
              <a:rPr lang="en-GB" sz="2800" i="1" dirty="0"/>
              <a:t>ascribe</a:t>
            </a:r>
            <a:r>
              <a:rPr lang="en-GB" sz="2800" dirty="0"/>
              <a:t> any further necessity to matter:</a:t>
            </a:r>
          </a:p>
        </p:txBody>
      </p:sp>
    </p:spTree>
    <p:extLst>
      <p:ext uri="{BB962C8B-B14F-4D97-AF65-F5344CB8AC3E}">
        <p14:creationId xmlns:p14="http://schemas.microsoft.com/office/powerpoint/2010/main" val="726378172"/>
      </p:ext>
    </p:extLst>
  </p:cSld>
  <p:clrMapOvr>
    <a:masterClrMapping/>
  </p:clrMapOvr>
  <p:transition spd="med">
    <p:cove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C4C82143-D3E6-4D77-A8DE-769A8AE481D4}" type="slidenum">
              <a:rPr lang="en-US"/>
              <a:pPr/>
              <a:t>253</a:t>
            </a:fld>
            <a:endParaRPr lang="en-US"/>
          </a:p>
        </p:txBody>
      </p:sp>
      <p:sp>
        <p:nvSpPr>
          <p:cNvPr id="3"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033383-739D-414E-947B-78D04C7587F4}" type="slidenum">
              <a:rPr lang="en-US" sz="1600">
                <a:effectLst>
                  <a:outerShdw blurRad="38100" dist="38100" dir="2700000" algn="tl">
                    <a:srgbClr val="000000"/>
                  </a:outerShdw>
                </a:effectLst>
                <a:ea typeface="ＭＳ Ｐゴシック" charset="-128"/>
              </a:rPr>
              <a:pPr eaLnBrk="1" hangingPunct="1"/>
              <a:t>253</a:t>
            </a:fld>
            <a:endParaRPr lang="en-US" sz="1600">
              <a:effectLst>
                <a:outerShdw blurRad="38100" dist="38100" dir="2700000" algn="tl">
                  <a:srgbClr val="000000"/>
                </a:outerShdw>
              </a:effectLst>
              <a:ea typeface="ＭＳ Ｐゴシック" charset="-128"/>
            </a:endParaRPr>
          </a:p>
        </p:txBody>
      </p:sp>
      <p:sp>
        <p:nvSpPr>
          <p:cNvPr id="583683" name="Rectangle 3"/>
          <p:cNvSpPr>
            <a:spLocks noGrp="1" noChangeArrowheads="1"/>
          </p:cNvSpPr>
          <p:nvPr>
            <p:ph type="body" idx="4294967295"/>
          </p:nvPr>
        </p:nvSpPr>
        <p:spPr>
          <a:xfrm>
            <a:off x="574861" y="368660"/>
            <a:ext cx="8101595" cy="6228990"/>
          </a:xfrm>
        </p:spPr>
        <p:txBody>
          <a:bodyPr/>
          <a:lstStyle/>
          <a:p>
            <a:pPr lvl="1">
              <a:buFontTx/>
              <a:buNone/>
            </a:pPr>
            <a:r>
              <a:rPr lang="en-GB" sz="2500" dirty="0"/>
              <a:t>	“the ... advocates for free-will [of a sort Hume opposes] must allow this union and inference with regard to human actions.  They will only deny, that this makes the whole of necessity.  But then they must </a:t>
            </a:r>
            <a:r>
              <a:rPr lang="en-GB" sz="2500" dirty="0" err="1"/>
              <a:t>shew</a:t>
            </a:r>
            <a:r>
              <a:rPr lang="en-GB" sz="2500" dirty="0"/>
              <a:t>, that we have an idea of something else in the actions of matter; which, according to the foregoing reasoning, is impossible.”  (</a:t>
            </a:r>
            <a:r>
              <a:rPr lang="en-GB" sz="2500" i="1" dirty="0"/>
              <a:t>A</a:t>
            </a:r>
            <a:r>
              <a:rPr lang="en-GB" sz="2500" dirty="0"/>
              <a:t> 34, cf. </a:t>
            </a:r>
            <a:r>
              <a:rPr lang="en-GB" sz="2500" i="1" dirty="0"/>
              <a:t>T</a:t>
            </a:r>
            <a:r>
              <a:rPr lang="en-GB" sz="2500" dirty="0"/>
              <a:t> 2.3.1.3-18, </a:t>
            </a:r>
            <a:r>
              <a:rPr lang="en-GB" sz="2500" i="1" dirty="0"/>
              <a:t>T</a:t>
            </a:r>
            <a:r>
              <a:rPr lang="en-GB" sz="2500" dirty="0"/>
              <a:t> 2.3.2.4, </a:t>
            </a:r>
            <a:r>
              <a:rPr lang="en-GB" sz="2500" i="1" dirty="0"/>
              <a:t>E</a:t>
            </a:r>
            <a:r>
              <a:rPr lang="en-GB" sz="2500" dirty="0"/>
              <a:t> 8.4-22, </a:t>
            </a:r>
            <a:r>
              <a:rPr lang="en-GB" sz="2500" i="1" dirty="0"/>
              <a:t>E</a:t>
            </a:r>
            <a:r>
              <a:rPr lang="en-GB" sz="2500" dirty="0"/>
              <a:t> 8.27)</a:t>
            </a:r>
          </a:p>
          <a:p>
            <a:pPr>
              <a:spcBef>
                <a:spcPts val="1800"/>
              </a:spcBef>
            </a:pPr>
            <a:r>
              <a:rPr lang="en-GB" sz="2800" dirty="0"/>
              <a:t>Hume is arguing here </a:t>
            </a:r>
            <a:r>
              <a:rPr lang="en-GB" sz="2800" i="1" dirty="0"/>
              <a:t>against</a:t>
            </a:r>
            <a:r>
              <a:rPr lang="en-GB" sz="2800" dirty="0"/>
              <a:t> a (capital “C”) Causal Realist, who denies that satisfaction of his paired definitions “makes the whole of necessity”, and who accordingly believes that we are able to consider that there is “something else [to necessity] in the actions of matter”.</a:t>
            </a:r>
            <a:endParaRPr lang="en-US" sz="2800" dirty="0"/>
          </a:p>
        </p:txBody>
      </p:sp>
    </p:spTree>
    <p:extLst>
      <p:ext uri="{BB962C8B-B14F-4D97-AF65-F5344CB8AC3E}">
        <p14:creationId xmlns:p14="http://schemas.microsoft.com/office/powerpoint/2010/main" val="3155417387"/>
      </p:ext>
    </p:extLst>
  </p:cSld>
  <p:clrMapOvr>
    <a:masterClrMapping/>
  </p:clrMapOvr>
  <p:transition spd="med">
    <p:cove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7771F22-BC8F-4D06-AFE2-7CE6EDB0CA6B}" type="slidenum">
              <a:rPr lang="en-US"/>
              <a:pPr/>
              <a:t>254</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7DA8E05-0EE9-4DAE-B09C-68132C26BCCA}" type="slidenum">
              <a:rPr lang="en-US" sz="1600">
                <a:effectLst>
                  <a:outerShdw blurRad="38100" dist="38100" dir="2700000" algn="tl">
                    <a:srgbClr val="000000"/>
                  </a:outerShdw>
                </a:effectLst>
                <a:ea typeface="ＭＳ Ｐゴシック" charset="-128"/>
              </a:rPr>
              <a:pPr eaLnBrk="1" hangingPunct="1"/>
              <a:t>254</a:t>
            </a:fld>
            <a:endParaRPr lang="en-US" sz="1600">
              <a:effectLst>
                <a:outerShdw blurRad="38100" dist="38100" dir="2700000" algn="tl">
                  <a:srgbClr val="000000"/>
                </a:outerShdw>
              </a:effectLst>
              <a:ea typeface="ＭＳ Ｐゴシック" charset="-128"/>
            </a:endParaRPr>
          </a:p>
        </p:txBody>
      </p:sp>
      <p:sp>
        <p:nvSpPr>
          <p:cNvPr id="673794" name="Rectangle 2"/>
          <p:cNvSpPr>
            <a:spLocks noGrp="1" noChangeArrowheads="1"/>
          </p:cNvSpPr>
          <p:nvPr>
            <p:ph type="title" idx="4294967295"/>
          </p:nvPr>
        </p:nvSpPr>
        <p:spPr>
          <a:xfrm>
            <a:off x="457200" y="277813"/>
            <a:ext cx="8229600" cy="990947"/>
          </a:xfrm>
        </p:spPr>
        <p:txBody>
          <a:bodyPr/>
          <a:lstStyle/>
          <a:p>
            <a:r>
              <a:rPr lang="en-GB" dirty="0"/>
              <a:t>“A New Definition of Necessity”</a:t>
            </a:r>
          </a:p>
        </p:txBody>
      </p:sp>
      <p:sp>
        <p:nvSpPr>
          <p:cNvPr id="673795" name="Rectangle 3"/>
          <p:cNvSpPr>
            <a:spLocks noGrp="1" noChangeArrowheads="1"/>
          </p:cNvSpPr>
          <p:nvPr>
            <p:ph type="body" idx="4294967295"/>
          </p:nvPr>
        </p:nvSpPr>
        <p:spPr>
          <a:xfrm>
            <a:off x="503548" y="1484784"/>
            <a:ext cx="8316924" cy="4987925"/>
          </a:xfrm>
        </p:spPr>
        <p:txBody>
          <a:bodyPr/>
          <a:lstStyle/>
          <a:p>
            <a:r>
              <a:rPr lang="en-GB" sz="2800" dirty="0"/>
              <a:t>Even more explicitly than in “Of the Immateriality of the Soul”, Hume portrays his argument about “liberty and necessity” as turning crucially on his new understanding of necessity:</a:t>
            </a:r>
          </a:p>
          <a:p>
            <a:pPr lvl="1">
              <a:buFontTx/>
              <a:buNone/>
            </a:pPr>
            <a:r>
              <a:rPr lang="en-GB" sz="2600" dirty="0"/>
              <a:t>	“Our author pretends, that this reasoning </a:t>
            </a:r>
            <a:r>
              <a:rPr lang="en-GB" sz="2600" dirty="0">
                <a:solidFill>
                  <a:srgbClr val="FF9999"/>
                </a:solidFill>
              </a:rPr>
              <a:t>puts the whole controversy in a new light, by giving a new definition of necessity</a:t>
            </a:r>
            <a:r>
              <a:rPr lang="en-GB" sz="2600" dirty="0"/>
              <a:t>.”  (</a:t>
            </a:r>
            <a:r>
              <a:rPr lang="en-GB" sz="2600" i="1" dirty="0"/>
              <a:t>A</a:t>
            </a:r>
            <a:r>
              <a:rPr lang="en-GB" sz="2600" dirty="0"/>
              <a:t> 34)</a:t>
            </a:r>
          </a:p>
          <a:p>
            <a:pPr>
              <a:spcBef>
                <a:spcPct val="50000"/>
              </a:spcBef>
            </a:pPr>
            <a:r>
              <a:rPr lang="en-GB" sz="2800" dirty="0"/>
              <a:t>This requires that his definitions be understood as specifying “</a:t>
            </a:r>
            <a:r>
              <a:rPr lang="en-GB" sz="2800" dirty="0">
                <a:solidFill>
                  <a:srgbClr val="FF9999"/>
                </a:solidFill>
              </a:rPr>
              <a:t>the very essence of necessity</a:t>
            </a:r>
            <a:r>
              <a:rPr lang="en-GB" sz="2800" dirty="0"/>
              <a:t>”, an emphatic phrase used four times in this context (</a:t>
            </a:r>
            <a:r>
              <a:rPr lang="en-GB" sz="2800" i="1" dirty="0"/>
              <a:t>T</a:t>
            </a:r>
            <a:r>
              <a:rPr lang="en-GB" sz="2800" dirty="0"/>
              <a:t> 2.3.1.10, 2.3.2.2; </a:t>
            </a:r>
            <a:r>
              <a:rPr lang="en-GB" sz="2800" i="1" dirty="0"/>
              <a:t>E</a:t>
            </a:r>
            <a:r>
              <a:rPr lang="en-GB" sz="2800" dirty="0"/>
              <a:t> 8.22 n. 18, 8.25 n. 19).</a:t>
            </a:r>
          </a:p>
        </p:txBody>
      </p:sp>
    </p:spTree>
    <p:extLst>
      <p:ext uri="{BB962C8B-B14F-4D97-AF65-F5344CB8AC3E}">
        <p14:creationId xmlns:p14="http://schemas.microsoft.com/office/powerpoint/2010/main" val="4214022885"/>
      </p:ext>
    </p:extLst>
  </p:cSld>
  <p:clrMapOvr>
    <a:masterClrMapping/>
  </p:clrMapOvr>
  <p:transition spd="med">
    <p:cove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936624"/>
          </a:xfrm>
        </p:spPr>
        <p:txBody>
          <a:bodyPr/>
          <a:lstStyle/>
          <a:p>
            <a:r>
              <a:rPr lang="en-GB" u="sng" dirty="0" err="1">
                <a:solidFill>
                  <a:srgbClr val="00FFFF"/>
                </a:solidFill>
              </a:rPr>
              <a:t>Humean</a:t>
            </a:r>
            <a:r>
              <a:rPr lang="en-GB" u="sng" dirty="0">
                <a:solidFill>
                  <a:srgbClr val="00FFFF"/>
                </a:solidFill>
              </a:rPr>
              <a:t> Objective Powers?</a:t>
            </a:r>
          </a:p>
        </p:txBody>
      </p:sp>
      <p:sp>
        <p:nvSpPr>
          <p:cNvPr id="3" name="Content Placeholder 2"/>
          <p:cNvSpPr>
            <a:spLocks noGrp="1"/>
          </p:cNvSpPr>
          <p:nvPr>
            <p:ph idx="1"/>
          </p:nvPr>
        </p:nvSpPr>
        <p:spPr>
          <a:xfrm>
            <a:off x="755576" y="1304765"/>
            <a:ext cx="7931224" cy="5292588"/>
          </a:xfrm>
        </p:spPr>
        <p:txBody>
          <a:bodyPr/>
          <a:lstStyle/>
          <a:p>
            <a:r>
              <a:rPr lang="en-GB" i="1" u="sng" dirty="0"/>
              <a:t>Hume does believe in real causes</a:t>
            </a:r>
            <a:r>
              <a:rPr lang="en-GB" dirty="0"/>
              <a:t>,</a:t>
            </a:r>
          </a:p>
          <a:p>
            <a:pPr marL="457200" lvl="1" indent="0">
              <a:buNone/>
            </a:pPr>
            <a:r>
              <a:rPr lang="en-GB" dirty="0"/>
              <a:t>and – since he thinks that causation essentially involves causal power or necessity – it seems to follow that, </a:t>
            </a:r>
            <a:r>
              <a:rPr lang="en-GB" i="1" dirty="0"/>
              <a:t>on his own interpretation of the relevant terms</a:t>
            </a:r>
            <a:r>
              <a:rPr lang="en-GB" dirty="0"/>
              <a:t>, …</a:t>
            </a:r>
          </a:p>
          <a:p>
            <a:pPr>
              <a:spcBef>
                <a:spcPts val="1800"/>
              </a:spcBef>
            </a:pPr>
            <a:r>
              <a:rPr lang="en-GB" i="1" u="sng" dirty="0"/>
              <a:t>Hume also believes in real causal powers and real causal necessity</a:t>
            </a:r>
            <a:r>
              <a:rPr lang="en-GB" dirty="0"/>
              <a:t>.</a:t>
            </a:r>
          </a:p>
          <a:p>
            <a:pPr>
              <a:spcBef>
                <a:spcPts val="2400"/>
              </a:spcBef>
            </a:pPr>
            <a:r>
              <a:rPr lang="en-GB" dirty="0"/>
              <a:t>But does he (or should he, on his own principles) believe in </a:t>
            </a:r>
            <a:r>
              <a:rPr lang="en-GB" i="1" u="sng" dirty="0"/>
              <a:t>powers in objects</a:t>
            </a:r>
            <a:r>
              <a:rPr lang="en-GB" dirty="0"/>
              <a:t>?</a:t>
            </a:r>
            <a:br>
              <a:rPr lang="en-GB" dirty="0"/>
            </a:br>
            <a:r>
              <a:rPr lang="en-GB" dirty="0"/>
              <a:t>This is less clear.</a:t>
            </a:r>
          </a:p>
          <a:p>
            <a:endParaRPr lang="en-GB"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255</a:t>
            </a:fld>
            <a:endParaRPr lang="en-US"/>
          </a:p>
        </p:txBody>
      </p:sp>
    </p:spTree>
    <p:extLst>
      <p:ext uri="{BB962C8B-B14F-4D97-AF65-F5344CB8AC3E}">
        <p14:creationId xmlns:p14="http://schemas.microsoft.com/office/powerpoint/2010/main" val="2685620129"/>
      </p:ext>
    </p:extLst>
  </p:cSld>
  <p:clrMapOvr>
    <a:masterClrMapping/>
  </p:clrMapOvr>
  <p:transition spd="med">
    <p:cove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260648"/>
            <a:ext cx="8820980" cy="792088"/>
          </a:xfrm>
        </p:spPr>
        <p:txBody>
          <a:bodyPr/>
          <a:lstStyle/>
          <a:p>
            <a:r>
              <a:rPr lang="en-GB" sz="3600" dirty="0"/>
              <a:t>“Powers” as Marks/Measures of an Effect</a:t>
            </a:r>
          </a:p>
        </p:txBody>
      </p:sp>
      <p:sp>
        <p:nvSpPr>
          <p:cNvPr id="3" name="Content Placeholder 2"/>
          <p:cNvSpPr>
            <a:spLocks noGrp="1"/>
          </p:cNvSpPr>
          <p:nvPr>
            <p:ph idx="1"/>
          </p:nvPr>
        </p:nvSpPr>
        <p:spPr>
          <a:xfrm>
            <a:off x="755576" y="1340768"/>
            <a:ext cx="8064896" cy="5040560"/>
          </a:xfrm>
        </p:spPr>
        <p:txBody>
          <a:bodyPr/>
          <a:lstStyle/>
          <a:p>
            <a:pPr marL="0" indent="0">
              <a:buNone/>
            </a:pPr>
            <a:r>
              <a:rPr lang="en-GB" sz="2500" dirty="0">
                <a:effectLst/>
              </a:rPr>
              <a:t>“When we call this a </a:t>
            </a:r>
            <a:r>
              <a:rPr lang="en-GB" sz="2500" i="1" dirty="0">
                <a:effectLst/>
              </a:rPr>
              <a:t>vis </a:t>
            </a:r>
            <a:r>
              <a:rPr lang="en-GB" sz="2500" i="1" dirty="0" err="1">
                <a:effectLst/>
              </a:rPr>
              <a:t>inertiae</a:t>
            </a:r>
            <a:r>
              <a:rPr lang="en-GB" sz="2500" dirty="0">
                <a:effectLst/>
              </a:rPr>
              <a:t>, </a:t>
            </a:r>
            <a:r>
              <a:rPr lang="en-GB" sz="2500" dirty="0">
                <a:solidFill>
                  <a:srgbClr val="FF9999"/>
                </a:solidFill>
                <a:effectLst/>
              </a:rPr>
              <a:t>we only mark these facts</a:t>
            </a:r>
            <a:r>
              <a:rPr lang="en-GB" sz="2500" dirty="0">
                <a:effectLst/>
              </a:rPr>
              <a:t>, without pretending to have any idea of the inert power; in the same manner as, when we talk of gravity, </a:t>
            </a:r>
            <a:r>
              <a:rPr lang="en-GB" sz="2500" dirty="0">
                <a:solidFill>
                  <a:srgbClr val="FF9999"/>
                </a:solidFill>
                <a:effectLst/>
              </a:rPr>
              <a:t>we mean certain effects</a:t>
            </a:r>
            <a:r>
              <a:rPr lang="en-GB" sz="2500" dirty="0">
                <a:effectLst/>
              </a:rPr>
              <a:t>, without comprehending that active power.”  (</a:t>
            </a:r>
            <a:r>
              <a:rPr lang="en-GB" sz="2500" i="1" dirty="0">
                <a:effectLst/>
              </a:rPr>
              <a:t>E</a:t>
            </a:r>
            <a:r>
              <a:rPr lang="en-GB" sz="2500" dirty="0">
                <a:effectLst/>
              </a:rPr>
              <a:t> 7.25 n.16)</a:t>
            </a:r>
          </a:p>
          <a:p>
            <a:pPr marL="0" indent="0">
              <a:spcBef>
                <a:spcPts val="1800"/>
              </a:spcBef>
              <a:buNone/>
            </a:pPr>
            <a:r>
              <a:rPr lang="en-GB" sz="2500" dirty="0">
                <a:effectLst/>
              </a:rPr>
              <a:t>“</a:t>
            </a:r>
            <a:r>
              <a:rPr lang="en-GB" sz="2500" dirty="0">
                <a:solidFill>
                  <a:srgbClr val="FF9999"/>
                </a:solidFill>
                <a:effectLst/>
              </a:rPr>
              <a:t>When we consider the </a:t>
            </a:r>
            <a:r>
              <a:rPr lang="en-GB" sz="2500" i="1" dirty="0">
                <a:solidFill>
                  <a:srgbClr val="FF9999"/>
                </a:solidFill>
                <a:effectLst/>
              </a:rPr>
              <a:t>unknown</a:t>
            </a:r>
            <a:r>
              <a:rPr lang="en-GB" sz="2500" dirty="0">
                <a:solidFill>
                  <a:srgbClr val="FF9999"/>
                </a:solidFill>
                <a:effectLst/>
              </a:rPr>
              <a:t> circumstance of an object, by which the degree or quantity of its effect is fixed and determined, we call that its power</a:t>
            </a:r>
            <a:r>
              <a:rPr lang="en-GB" sz="2500" dirty="0">
                <a:effectLst/>
              </a:rPr>
              <a:t>: And accordingly, it is allowed by all philosophers, that </a:t>
            </a:r>
            <a:r>
              <a:rPr lang="en-GB" sz="2500" dirty="0">
                <a:solidFill>
                  <a:srgbClr val="FF9999"/>
                </a:solidFill>
                <a:effectLst/>
              </a:rPr>
              <a:t>the effect is the measure of the power</a:t>
            </a:r>
            <a:r>
              <a:rPr lang="en-GB" sz="2500" dirty="0">
                <a:effectLst/>
              </a:rPr>
              <a:t>.  …  The dispute whether the force of a body in motion be as its velocity, or the square of its velocity; …”  (</a:t>
            </a:r>
            <a:r>
              <a:rPr lang="en-GB" sz="2500" i="1" dirty="0">
                <a:effectLst/>
              </a:rPr>
              <a:t>E</a:t>
            </a:r>
            <a:r>
              <a:rPr lang="en-GB" sz="2500" dirty="0">
                <a:effectLst/>
              </a:rPr>
              <a:t> 7.29 n. 17)</a:t>
            </a:r>
          </a:p>
          <a:p>
            <a:pPr marL="0" indent="0">
              <a:buNone/>
            </a:pP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256</a:t>
            </a:fld>
            <a:endParaRPr lang="en-US"/>
          </a:p>
        </p:txBody>
      </p:sp>
    </p:spTree>
    <p:extLst>
      <p:ext uri="{BB962C8B-B14F-4D97-AF65-F5344CB8AC3E}">
        <p14:creationId xmlns:p14="http://schemas.microsoft.com/office/powerpoint/2010/main" val="2467623274"/>
      </p:ext>
    </p:extLst>
  </p:cSld>
  <p:clrMapOvr>
    <a:masterClrMapping/>
  </p:clrMapOvr>
  <p:transition spd="med">
    <p:cove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1350987"/>
          </a:xfrm>
        </p:spPr>
        <p:txBody>
          <a:bodyPr/>
          <a:lstStyle/>
          <a:p>
            <a:r>
              <a:rPr lang="en-GB" sz="4000" dirty="0"/>
              <a:t>Objective Powers, without</a:t>
            </a:r>
            <a:br>
              <a:rPr lang="en-GB" sz="4000" dirty="0"/>
            </a:br>
            <a:r>
              <a:rPr lang="en-GB" sz="4000" dirty="0"/>
              <a:t>Powers in Objects?</a:t>
            </a:r>
          </a:p>
        </p:txBody>
      </p:sp>
      <p:sp>
        <p:nvSpPr>
          <p:cNvPr id="3" name="Content Placeholder 2"/>
          <p:cNvSpPr>
            <a:spLocks noGrp="1"/>
          </p:cNvSpPr>
          <p:nvPr>
            <p:ph idx="1"/>
          </p:nvPr>
        </p:nvSpPr>
        <p:spPr>
          <a:xfrm>
            <a:off x="457200" y="1772816"/>
            <a:ext cx="8435280" cy="4788532"/>
          </a:xfrm>
        </p:spPr>
        <p:txBody>
          <a:bodyPr/>
          <a:lstStyle/>
          <a:p>
            <a:r>
              <a:rPr lang="en-GB" sz="2800" dirty="0"/>
              <a:t>But in many cases, the outcome of some causal interaction will depend, perhaps in some complex manner, on </a:t>
            </a:r>
            <a:r>
              <a:rPr lang="en-GB" sz="2800" i="1" dirty="0"/>
              <a:t>many</a:t>
            </a:r>
            <a:r>
              <a:rPr lang="en-GB" sz="2800" dirty="0"/>
              <a:t> quantitative factors rather than just one (e.g. momentum or kinetic energy).</a:t>
            </a:r>
          </a:p>
          <a:p>
            <a:pPr>
              <a:spcBef>
                <a:spcPts val="1200"/>
              </a:spcBef>
            </a:pPr>
            <a:r>
              <a:rPr lang="en-GB" sz="2800" dirty="0"/>
              <a:t>In such cases, it seems inappropriate to refer to </a:t>
            </a:r>
            <a:r>
              <a:rPr lang="en-GB" sz="2800" i="1" dirty="0"/>
              <a:t>the “power” </a:t>
            </a:r>
            <a:r>
              <a:rPr lang="en-GB" sz="2800" i="1" dirty="0">
                <a:solidFill>
                  <a:srgbClr val="FF9999"/>
                </a:solidFill>
              </a:rPr>
              <a:t>of an object </a:t>
            </a:r>
            <a:r>
              <a:rPr lang="en-GB" sz="2800" dirty="0"/>
              <a:t>as that single factor “by which the degree or quantity of its effect is fixed and determined”.</a:t>
            </a:r>
          </a:p>
          <a:p>
            <a:pPr>
              <a:spcBef>
                <a:spcPts val="1200"/>
              </a:spcBef>
            </a:pPr>
            <a:r>
              <a:rPr lang="en-GB" sz="2800" dirty="0"/>
              <a:t>But apparently the </a:t>
            </a:r>
            <a:r>
              <a:rPr lang="en-GB" sz="2800" dirty="0" err="1"/>
              <a:t>Humean</a:t>
            </a:r>
            <a:r>
              <a:rPr lang="en-GB" sz="2800" dirty="0"/>
              <a:t> </a:t>
            </a:r>
            <a:r>
              <a:rPr lang="en-GB" sz="2800" i="1" dirty="0"/>
              <a:t>can</a:t>
            </a:r>
            <a:r>
              <a:rPr lang="en-GB" sz="2800" dirty="0"/>
              <a:t> nevertheless continue to speak of “objective powers”.</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257</a:t>
            </a:fld>
            <a:endParaRPr lang="en-US"/>
          </a:p>
        </p:txBody>
      </p:sp>
    </p:spTree>
    <p:extLst>
      <p:ext uri="{BB962C8B-B14F-4D97-AF65-F5344CB8AC3E}">
        <p14:creationId xmlns:p14="http://schemas.microsoft.com/office/powerpoint/2010/main" val="3040145935"/>
      </p:ext>
    </p:extLst>
  </p:cSld>
  <p:clrMapOvr>
    <a:masterClrMapping/>
  </p:clrMapOvr>
  <p:transition spd="med">
    <p:cove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24644"/>
            <a:ext cx="8229600" cy="630907"/>
          </a:xfrm>
        </p:spPr>
        <p:txBody>
          <a:bodyPr/>
          <a:lstStyle/>
          <a:p>
            <a:r>
              <a:rPr lang="en-US"/>
              <a:t>Some Examination Questions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82005" y="1160748"/>
            <a:ext cx="7642423" cy="5491447"/>
          </a:xfrm>
        </p:spPr>
        <p:txBody>
          <a:bodyPr/>
          <a:lstStyle/>
          <a:p>
            <a:pPr>
              <a:spcBef>
                <a:spcPts val="1800"/>
              </a:spcBef>
            </a:pPr>
            <a:r>
              <a:rPr lang="en-US" sz="2400"/>
              <a:t>‘The central defect of Hume’s discussion of causation is that from beginning to end we do not know what “necessary connexion” means.’  Do you agree?  (2000, 17)</a:t>
            </a:r>
          </a:p>
          <a:p>
            <a:pPr>
              <a:spcBef>
                <a:spcPts val="1800"/>
              </a:spcBef>
            </a:pPr>
            <a:r>
              <a:rPr lang="en-US" sz="2400"/>
              <a:t>‘Either we have no idea of necessity, or necessity is nothing but that determination of the thought to pass from causes to effects and from effects to causes, according to their experience’d union’ (HUME).  Should Hume have drawn the first rather than the second of these two conclusions?  (2002, 17)</a:t>
            </a:r>
          </a:p>
          <a:p>
            <a:pPr>
              <a:spcBef>
                <a:spcPts val="1800"/>
              </a:spcBef>
            </a:pPr>
            <a:r>
              <a:rPr lang="en-US" sz="2400"/>
              <a:t>‘If I can perceive a knife and perceive a cake, Hume has no good reason for denying that I can perceive a knife cutting a cake.’  Discuss.  (2011, 17)</a:t>
            </a:r>
          </a:p>
          <a:p>
            <a:pPr marL="0" indent="0">
              <a:spcBef>
                <a:spcPts val="1800"/>
              </a:spcBef>
              <a:buNone/>
            </a:pPr>
            <a:endParaRPr lang="en-US" sz="2400"/>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258</a:t>
            </a:fld>
            <a:endParaRPr lang="en-US"/>
          </a:p>
        </p:txBody>
      </p:sp>
    </p:spTree>
    <p:extLst>
      <p:ext uri="{BB962C8B-B14F-4D97-AF65-F5344CB8AC3E}">
        <p14:creationId xmlns:p14="http://schemas.microsoft.com/office/powerpoint/2010/main" val="3363711262"/>
      </p:ext>
    </p:extLst>
  </p:cSld>
  <p:clrMapOvr>
    <a:masterClrMapping/>
  </p:clrMapOvr>
  <p:transition spd="med">
    <p:cove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46856" y="1880828"/>
            <a:ext cx="8229600" cy="4608511"/>
          </a:xfrm>
        </p:spPr>
        <p:txBody>
          <a:bodyPr/>
          <a:lstStyle/>
          <a:p>
            <a:pPr>
              <a:spcBef>
                <a:spcPts val="1800"/>
              </a:spcBef>
            </a:pPr>
            <a:r>
              <a:rPr lang="en-US" sz="2500"/>
              <a:t>Was Hume right in equating power and necessary connexion?  (2004, 18)</a:t>
            </a:r>
          </a:p>
          <a:p>
            <a:pPr>
              <a:spcBef>
                <a:spcPts val="1800"/>
              </a:spcBef>
            </a:pPr>
            <a:r>
              <a:rPr lang="en-US" sz="2500"/>
              <a:t>Where, according to Hume, does the idea of necessary connexion come from?  (2005, 16)</a:t>
            </a:r>
          </a:p>
          <a:p>
            <a:pPr>
              <a:spcBef>
                <a:spcPts val="1800"/>
              </a:spcBef>
            </a:pPr>
            <a:r>
              <a:rPr lang="en-US" sz="2500"/>
              <a:t>‘We must distinctly and particularly conceive the connexion betwixt cause and effect, and be able to pronounce, from a simple view of the one, that it must be follow’d or preceded by the other.  This is the true manner of conceiving a particular power in a particular body.’  (HUME, </a:t>
            </a:r>
            <a:r>
              <a:rPr lang="en-US" sz="2500" i="1"/>
              <a:t>Treatise</a:t>
            </a:r>
            <a:r>
              <a:rPr lang="en-US" sz="2500"/>
              <a:t> 1.3.14).  Discuss.  (2016,36)</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259</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457200" y="224644"/>
            <a:ext cx="8229600" cy="1296144"/>
          </a:xfrm>
        </p:spPr>
        <p:txBody>
          <a:bodyPr/>
          <a:lstStyle/>
          <a:p>
            <a:r>
              <a:rPr lang="en-US" sz="3600"/>
              <a:t>Hume’s Account of the Idea of Necessary Connexion</a:t>
            </a:r>
            <a:endParaRPr lang="en-GB" sz="3600"/>
          </a:p>
        </p:txBody>
      </p:sp>
    </p:spTree>
    <p:extLst>
      <p:ext uri="{BB962C8B-B14F-4D97-AF65-F5344CB8AC3E}">
        <p14:creationId xmlns:p14="http://schemas.microsoft.com/office/powerpoint/2010/main" val="705695789"/>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27584" y="1376772"/>
            <a:ext cx="7416824" cy="5148572"/>
          </a:xfrm>
        </p:spPr>
        <p:txBody>
          <a:bodyPr/>
          <a:lstStyle/>
          <a:p>
            <a:pPr>
              <a:spcBef>
                <a:spcPts val="1800"/>
              </a:spcBef>
            </a:pPr>
            <a:r>
              <a:rPr lang="en-US" sz="2500"/>
              <a:t>Does Hume’s account of our idea of necessary connexion preclude him from believing that there are hidden causal powers?  (2006, 17)</a:t>
            </a:r>
          </a:p>
          <a:p>
            <a:pPr>
              <a:spcBef>
                <a:spcPts val="1800"/>
              </a:spcBef>
            </a:pPr>
            <a:r>
              <a:rPr lang="en-US" sz="2500"/>
              <a:t>What is the point of Hume’s account of the idea of necessary connexion?  Does it succeed?  (2010, 18)</a:t>
            </a:r>
          </a:p>
          <a:p>
            <a:pPr>
              <a:spcBef>
                <a:spcPts val="1800"/>
              </a:spcBef>
            </a:pPr>
            <a:r>
              <a:rPr lang="en-US" sz="2500"/>
              <a:t>What are the implications of Hume’s account of the origin of our idea of causal power for the metaphysics of causation?  (2013, 18)</a:t>
            </a:r>
          </a:p>
          <a:p>
            <a:pPr>
              <a:spcBef>
                <a:spcPts val="1800"/>
              </a:spcBef>
            </a:pPr>
            <a:r>
              <a:rPr lang="en-US" sz="2500"/>
              <a:t>Why does Hume give two definitions of ‘cause’?  (2017, 34)</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260</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457200" y="224644"/>
            <a:ext cx="8229600" cy="828092"/>
          </a:xfrm>
        </p:spPr>
        <p:txBody>
          <a:bodyPr/>
          <a:lstStyle/>
          <a:p>
            <a:r>
              <a:rPr lang="en-US" sz="3600"/>
              <a:t>Implications of Hume’s Account</a:t>
            </a:r>
            <a:endParaRPr lang="en-GB" sz="3600"/>
          </a:p>
        </p:txBody>
      </p:sp>
    </p:spTree>
    <p:extLst>
      <p:ext uri="{BB962C8B-B14F-4D97-AF65-F5344CB8AC3E}">
        <p14:creationId xmlns:p14="http://schemas.microsoft.com/office/powerpoint/2010/main" val="198631740"/>
      </p:ext>
    </p:extLst>
  </p:cSld>
  <p:clrMapOvr>
    <a:masterClrMapping/>
  </p:clrMapOvr>
  <p:transition spd="med">
    <p:cove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45233" y="1196752"/>
            <a:ext cx="7956883" cy="2675742"/>
          </a:xfrm>
        </p:spPr>
        <p:txBody>
          <a:bodyPr/>
          <a:lstStyle/>
          <a:p>
            <a:pPr>
              <a:spcBef>
                <a:spcPts val="1800"/>
              </a:spcBef>
            </a:pPr>
            <a:r>
              <a:rPr lang="en-US" sz="2500"/>
              <a:t>Does Hume hold a regularity theory of causation?  (2003, 17)</a:t>
            </a:r>
          </a:p>
          <a:p>
            <a:pPr>
              <a:spcBef>
                <a:spcPts val="1800"/>
              </a:spcBef>
            </a:pPr>
            <a:r>
              <a:rPr lang="en-US" sz="2500"/>
              <a:t>Does Hume think that his two definitions of ‘cause’ exhaust the nature of causation?  Is he right?  (2015, 18)</a:t>
            </a:r>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26876" y="247538"/>
            <a:ext cx="8229600" cy="805198"/>
          </a:xfrm>
        </p:spPr>
        <p:txBody>
          <a:bodyPr/>
          <a:lstStyle/>
          <a:p>
            <a:r>
              <a:rPr lang="en-US" sz="3600"/>
              <a:t>Is Hume a Regularity Theorist?</a:t>
            </a:r>
            <a:endParaRPr lang="en-GB" sz="3600"/>
          </a:p>
        </p:txBody>
      </p:sp>
      <p:sp>
        <p:nvSpPr>
          <p:cNvPr id="8" name="Content Placeholder 2">
            <a:extLst>
              <a:ext uri="{FF2B5EF4-FFF2-40B4-BE49-F238E27FC236}">
                <a16:creationId xmlns:a16="http://schemas.microsoft.com/office/drawing/2014/main" id="{17779A47-7555-4832-9245-A0F8C1DB0DCE}"/>
              </a:ext>
            </a:extLst>
          </p:cNvPr>
          <p:cNvSpPr txBox="1">
            <a:spLocks/>
          </p:cNvSpPr>
          <p:nvPr/>
        </p:nvSpPr>
        <p:spPr bwMode="auto">
          <a:xfrm>
            <a:off x="745233" y="4858309"/>
            <a:ext cx="7956883" cy="14510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90000"/>
              <a:buFont typeface="Wingdings"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4"/>
              </a:buBlip>
              <a:defRPr sz="2000">
                <a:solidFill>
                  <a:schemeClr val="tx1"/>
                </a:solidFill>
                <a:effectLst>
                  <a:outerShdw blurRad="38100" dist="38100" dir="2700000" algn="tl">
                    <a:srgbClr val="000000"/>
                  </a:outerShdw>
                </a:effectLst>
                <a:latin typeface="+mn-lt"/>
              </a:defRPr>
            </a:lvl9pPr>
          </a:lstStyle>
          <a:p>
            <a:pPr eaLnBrk="1" hangingPunct="1">
              <a:spcBef>
                <a:spcPts val="1800"/>
              </a:spcBef>
            </a:pPr>
            <a:r>
              <a:rPr lang="en-US" sz="2500" kern="0"/>
              <a:t>‘The mind has a great propensity to spread itself on external objects.’ (HUME)  Could this be why we believe in causal power?  (2007, 18)</a:t>
            </a:r>
          </a:p>
        </p:txBody>
      </p:sp>
      <p:sp>
        <p:nvSpPr>
          <p:cNvPr id="9" name="Title 1">
            <a:extLst>
              <a:ext uri="{FF2B5EF4-FFF2-40B4-BE49-F238E27FC236}">
                <a16:creationId xmlns:a16="http://schemas.microsoft.com/office/drawing/2014/main" id="{D9C722F0-DFAB-4BC3-BB86-5699BC570D1D}"/>
              </a:ext>
            </a:extLst>
          </p:cNvPr>
          <p:cNvSpPr txBox="1">
            <a:spLocks/>
          </p:cNvSpPr>
          <p:nvPr/>
        </p:nvSpPr>
        <p:spPr bwMode="auto">
          <a:xfrm>
            <a:off x="626876" y="3909095"/>
            <a:ext cx="8229600" cy="805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sz="3600" kern="0"/>
              <a:t>Projectivism</a:t>
            </a:r>
            <a:endParaRPr lang="en-GB" sz="3600" kern="0"/>
          </a:p>
        </p:txBody>
      </p:sp>
    </p:spTree>
    <p:extLst>
      <p:ext uri="{BB962C8B-B14F-4D97-AF65-F5344CB8AC3E}">
        <p14:creationId xmlns:p14="http://schemas.microsoft.com/office/powerpoint/2010/main" val="922867629"/>
      </p:ext>
    </p:extLst>
  </p:cSld>
  <p:clrMapOvr>
    <a:masterClrMapping/>
  </p:clrMapOvr>
  <p:transition spd="med">
    <p:cove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683568" y="224644"/>
            <a:ext cx="8136905" cy="6444716"/>
          </a:xfrm>
        </p:spPr>
        <p:txBody>
          <a:bodyPr/>
          <a:lstStyle/>
          <a:p>
            <a:pPr>
              <a:spcBef>
                <a:spcPts val="1800"/>
              </a:spcBef>
            </a:pPr>
            <a:r>
              <a:rPr lang="en-GB" sz="2300">
                <a:effectLst/>
                <a:ea typeface="Times New Roman" panose="02020603050405020304" pitchFamily="18" charset="0"/>
              </a:rPr>
              <a:t>‘We … are never sensible of any connexion betwixt causes and effects, and … ’tis only by our experience of their constant conjunction, we can arrive at any knowledge of this relation.  Now as all objects, which are not contrary, are susceptible of a constant conjunction, and as no real objects are contrary; I have inferr'd from these principles [cf. </a:t>
            </a:r>
            <a:r>
              <a:rPr lang="en-GB" sz="2300" i="1">
                <a:effectLst/>
                <a:ea typeface="Times New Roman" panose="02020603050405020304" pitchFamily="18" charset="0"/>
              </a:rPr>
              <a:t>T</a:t>
            </a:r>
            <a:r>
              <a:rPr lang="en-GB" sz="2300">
                <a:effectLst/>
                <a:ea typeface="Times New Roman" panose="02020603050405020304" pitchFamily="18" charset="0"/>
              </a:rPr>
              <a:t> 1.3.15], that to consider the matter </a:t>
            </a:r>
            <a:r>
              <a:rPr lang="en-GB" sz="2300" i="1">
                <a:effectLst/>
                <a:ea typeface="Times New Roman" panose="02020603050405020304" pitchFamily="18" charset="0"/>
              </a:rPr>
              <a:t>a priori</a:t>
            </a:r>
            <a:r>
              <a:rPr lang="en-GB" sz="2300">
                <a:effectLst/>
                <a:ea typeface="Times New Roman" panose="02020603050405020304" pitchFamily="18" charset="0"/>
              </a:rPr>
              <a:t>, any thing may produce any thing, and that we shall never discover a reason, why any object may or may not be the cause of any other, however great, or however little the resemblance may be betwixt them.  … we find … by experience, that [thought and motion] are constantly united; which being all the circumstances, that enter into the idea of cause and effect, when apply’d to the operations of matter, we may certainly conclude, that motion may be, and actually is, the cause of thought and perception.’ (HUME, </a:t>
            </a:r>
            <a:r>
              <a:rPr lang="en-GB" sz="2300" i="1">
                <a:effectLst/>
                <a:ea typeface="Times New Roman" panose="02020603050405020304" pitchFamily="18" charset="0"/>
              </a:rPr>
              <a:t>Treatise</a:t>
            </a:r>
            <a:r>
              <a:rPr lang="en-GB" sz="2300">
                <a:effectLst/>
                <a:ea typeface="Times New Roman" panose="02020603050405020304" pitchFamily="18" charset="0"/>
              </a:rPr>
              <a:t> 1.4.5.30)  Discuss.</a:t>
            </a:r>
            <a:br>
              <a:rPr lang="en-GB" sz="2300">
                <a:effectLst/>
                <a:ea typeface="Times New Roman" panose="02020603050405020304" pitchFamily="18" charset="0"/>
              </a:rPr>
            </a:br>
            <a:r>
              <a:rPr lang="en-GB" sz="2300">
                <a:effectLst/>
                <a:ea typeface="Times New Roman" panose="02020603050405020304" pitchFamily="18" charset="0"/>
              </a:rPr>
              <a:t>							  </a:t>
            </a:r>
            <a:r>
              <a:rPr lang="en-US" sz="2300"/>
              <a:t>(2019, 35)</a:t>
            </a:r>
          </a:p>
          <a:p>
            <a:pPr>
              <a:spcBef>
                <a:spcPts val="1800"/>
              </a:spcBef>
            </a:pPr>
            <a:endParaRPr lang="en-US" sz="2300"/>
          </a:p>
          <a:p>
            <a:pPr marL="0" indent="0">
              <a:spcBef>
                <a:spcPts val="1800"/>
              </a:spcBef>
              <a:buNone/>
            </a:pPr>
            <a:endParaRPr lang="en-US" sz="2300"/>
          </a:p>
          <a:p>
            <a:pPr>
              <a:spcBef>
                <a:spcPts val="1800"/>
              </a:spcBef>
            </a:pPr>
            <a:endParaRPr lang="en-GB" sz="23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262</a:t>
            </a:fld>
            <a:endParaRPr lang="en-US"/>
          </a:p>
        </p:txBody>
      </p:sp>
    </p:spTree>
    <p:extLst>
      <p:ext uri="{BB962C8B-B14F-4D97-AF65-F5344CB8AC3E}">
        <p14:creationId xmlns:p14="http://schemas.microsoft.com/office/powerpoint/2010/main" val="2311734264"/>
      </p:ext>
    </p:extLst>
  </p:cSld>
  <p:clrMapOvr>
    <a:masterClrMapping/>
  </p:clrMapOvr>
  <p:transition spd="med">
    <p:cove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55577" y="2888940"/>
            <a:ext cx="7632847" cy="3510390"/>
          </a:xfrm>
        </p:spPr>
        <p:txBody>
          <a:bodyPr/>
          <a:lstStyle/>
          <a:p>
            <a:pPr>
              <a:spcBef>
                <a:spcPts val="1800"/>
              </a:spcBef>
            </a:pPr>
            <a:r>
              <a:rPr lang="en-US" sz="2500"/>
              <a:t>Critically compare and contrast Hume’s theory of causation with that of at least one other author covered by this paper.  (2018, 36)</a:t>
            </a:r>
          </a:p>
          <a:p>
            <a:pPr>
              <a:spcBef>
                <a:spcPts val="1800"/>
              </a:spcBef>
            </a:pPr>
            <a:r>
              <a:rPr lang="en-US" sz="2500"/>
              <a:t>Critically compare and contrast Hume’s views on causation with those of another author on this paper.  (2020, 35)</a:t>
            </a:r>
          </a:p>
          <a:p>
            <a:pPr marL="0" indent="0">
              <a:spcBef>
                <a:spcPts val="1800"/>
              </a:spcBef>
              <a:buNone/>
            </a:pPr>
            <a:endParaRPr lang="en-US" sz="2500"/>
          </a:p>
          <a:p>
            <a:pPr>
              <a:spcBef>
                <a:spcPts val="1800"/>
              </a:spcBef>
            </a:pP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263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83568" y="224644"/>
            <a:ext cx="7859216" cy="2232248"/>
          </a:xfrm>
        </p:spPr>
        <p:txBody>
          <a:bodyPr/>
          <a:lstStyle/>
          <a:p>
            <a:r>
              <a:rPr lang="en-US" sz="3600"/>
              <a:t>Note that it’s also worth knowing about another author’s theory</a:t>
            </a:r>
            <a:br>
              <a:rPr lang="en-US" sz="3600"/>
            </a:br>
            <a:r>
              <a:rPr lang="en-US" sz="3600"/>
              <a:t>(e.g. Descartes, Spinoza, Leibniz)</a:t>
            </a:r>
            <a:endParaRPr lang="en-GB" sz="3600"/>
          </a:p>
        </p:txBody>
      </p:sp>
    </p:spTree>
    <p:extLst>
      <p:ext uri="{BB962C8B-B14F-4D97-AF65-F5344CB8AC3E}">
        <p14:creationId xmlns:p14="http://schemas.microsoft.com/office/powerpoint/2010/main" val="1935382082"/>
      </p:ext>
    </p:extLst>
  </p:cSld>
  <p:clrMapOvr>
    <a:masterClrMapping/>
  </p:clrMapOvr>
  <p:transition spd="med">
    <p:cove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88059"/>
            <a:ext cx="5904656" cy="1620838"/>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6</a:t>
            </a:r>
            <a:r>
              <a:rPr lang="en-GB" sz="3000" i="1">
                <a:solidFill>
                  <a:srgbClr val="FF7C80"/>
                </a:solidFill>
                <a:effectLst>
                  <a:outerShdw blurRad="38100" dist="38100" dir="2700000" algn="tl">
                    <a:srgbClr val="000000"/>
                  </a:outerShdw>
                </a:effectLst>
              </a:rPr>
              <a:t>. Hume on the External World and Material Substance</a:t>
            </a:r>
          </a:p>
        </p:txBody>
      </p:sp>
    </p:spTree>
    <p:extLst>
      <p:ext uri="{BB962C8B-B14F-4D97-AF65-F5344CB8AC3E}">
        <p14:creationId xmlns:p14="http://schemas.microsoft.com/office/powerpoint/2010/main" val="3985391012"/>
      </p:ext>
    </p:extLst>
  </p:cSld>
  <p:clrMapOvr>
    <a:masterClrMapping/>
  </p:clrMapOvr>
  <p:transition spd="med">
    <p:cove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265</a:t>
            </a:fld>
            <a:endParaRPr lang="en-US"/>
          </a:p>
        </p:txBody>
      </p:sp>
      <p:sp>
        <p:nvSpPr>
          <p:cNvPr id="2" name="Title 1"/>
          <p:cNvSpPr>
            <a:spLocks noGrp="1"/>
          </p:cNvSpPr>
          <p:nvPr>
            <p:ph type="title" idx="4294967295"/>
          </p:nvPr>
        </p:nvSpPr>
        <p:spPr>
          <a:xfrm>
            <a:off x="143508" y="152636"/>
            <a:ext cx="8820980" cy="1620180"/>
          </a:xfrm>
        </p:spPr>
        <p:txBody>
          <a:bodyPr/>
          <a:lstStyle/>
          <a:p>
            <a:pPr>
              <a:defRPr/>
            </a:pPr>
            <a:r>
              <a:rPr lang="en-US" i="1">
                <a:latin typeface="+mj-lt"/>
                <a:ea typeface="+mj-ea"/>
                <a:cs typeface="+mj-cs"/>
              </a:rPr>
              <a:t>Treatise</a:t>
            </a:r>
            <a:r>
              <a:rPr lang="en-US">
                <a:latin typeface="+mj-lt"/>
                <a:ea typeface="+mj-ea"/>
                <a:cs typeface="+mj-cs"/>
              </a:rPr>
              <a:t> Book 1 Part 4</a:t>
            </a:r>
            <a:br>
              <a:rPr lang="en-US">
                <a:latin typeface="+mj-lt"/>
                <a:ea typeface="+mj-ea"/>
                <a:cs typeface="+mj-cs"/>
              </a:rPr>
            </a:br>
            <a:r>
              <a:rPr lang="en-US" sz="3600">
                <a:latin typeface="+mj-lt"/>
                <a:ea typeface="+mj-ea"/>
                <a:cs typeface="+mj-cs"/>
              </a:rPr>
              <a:t>“Of the Sceptical and Other</a:t>
            </a:r>
            <a:br>
              <a:rPr lang="en-US" sz="3600">
                <a:latin typeface="+mj-lt"/>
                <a:ea typeface="+mj-ea"/>
                <a:cs typeface="+mj-cs"/>
              </a:rPr>
            </a:br>
            <a:r>
              <a:rPr lang="en-US" sz="3600">
                <a:latin typeface="+mj-lt"/>
                <a:ea typeface="+mj-ea"/>
                <a:cs typeface="+mj-cs"/>
              </a:rPr>
              <a:t>Systems of Philosophy”</a:t>
            </a:r>
            <a:endParaRPr lang="en-US" sz="3600" dirty="0">
              <a:latin typeface="+mj-lt"/>
              <a:ea typeface="+mj-ea"/>
              <a:cs typeface="+mj-cs"/>
            </a:endParaRPr>
          </a:p>
        </p:txBody>
      </p:sp>
      <p:sp>
        <p:nvSpPr>
          <p:cNvPr id="3" name="Content Placeholder 2"/>
          <p:cNvSpPr>
            <a:spLocks noGrp="1"/>
          </p:cNvSpPr>
          <p:nvPr>
            <p:ph idx="4294967295"/>
          </p:nvPr>
        </p:nvSpPr>
        <p:spPr>
          <a:xfrm>
            <a:off x="431540" y="2240868"/>
            <a:ext cx="8568952" cy="4356484"/>
          </a:xfrm>
        </p:spPr>
        <p:txBody>
          <a:bodyPr/>
          <a:lstStyle/>
          <a:p>
            <a:r>
              <a:rPr lang="en-US" sz="2600"/>
              <a:t>We have seen that </a:t>
            </a:r>
            <a:r>
              <a:rPr lang="en-US" sz="2600" i="1"/>
              <a:t>Treatise</a:t>
            </a:r>
            <a:r>
              <a:rPr lang="en-US" sz="2600"/>
              <a:t> Book 1 Part 3 was mostly focused on causation and associated topics: causal reasoning, belief, probability, and the source of the idea of necessary connexion or causal power.</a:t>
            </a:r>
          </a:p>
          <a:p>
            <a:pPr>
              <a:spcBef>
                <a:spcPts val="1200"/>
              </a:spcBef>
            </a:pPr>
            <a:r>
              <a:rPr lang="en-US" sz="2600"/>
              <a:t>Book 1 Part 4 has a radically different flavour, starting with an extreme sceptical argument in Section 1.4.1, scepticism about external objects in 1.4.2-4 and about mental substance in 1.4.5, then denying a substantial self in 1.4.6, and leading ultimately to what looks like a sceptical meltdown in the concluding Section 1.4.7.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265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14703456"/>
      </p:ext>
    </p:extLst>
  </p:cSld>
  <p:clrMapOvr>
    <a:masterClrMapping/>
  </p:clrMapOvr>
  <p:transition spd="med">
    <p:cove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BA9DB9B-4955-4364-962D-80F3A4E63CA4}" type="slidenum">
              <a:rPr lang="en-US"/>
              <a:pPr/>
              <a:t>266</a:t>
            </a:fld>
            <a:endParaRPr lang="en-US"/>
          </a:p>
        </p:txBody>
      </p:sp>
      <p:sp>
        <p:nvSpPr>
          <p:cNvPr id="2" name="Title 1"/>
          <p:cNvSpPr>
            <a:spLocks noGrp="1"/>
          </p:cNvSpPr>
          <p:nvPr>
            <p:ph type="title" idx="4294967295"/>
          </p:nvPr>
        </p:nvSpPr>
        <p:spPr>
          <a:xfrm>
            <a:off x="143508" y="152636"/>
            <a:ext cx="8820980" cy="702915"/>
          </a:xfrm>
        </p:spPr>
        <p:txBody>
          <a:bodyPr/>
          <a:lstStyle/>
          <a:p>
            <a:pPr>
              <a:defRPr/>
            </a:pPr>
            <a:r>
              <a:rPr lang="en-US">
                <a:latin typeface="+mj-lt"/>
                <a:ea typeface="+mj-ea"/>
                <a:cs typeface="+mj-cs"/>
              </a:rPr>
              <a:t>Scepticism with Regard to Reason</a:t>
            </a:r>
            <a:endParaRPr lang="en-US" dirty="0">
              <a:latin typeface="+mj-lt"/>
              <a:ea typeface="+mj-ea"/>
              <a:cs typeface="+mj-cs"/>
            </a:endParaRPr>
          </a:p>
        </p:txBody>
      </p:sp>
      <p:sp>
        <p:nvSpPr>
          <p:cNvPr id="3" name="Content Placeholder 2"/>
          <p:cNvSpPr>
            <a:spLocks noGrp="1"/>
          </p:cNvSpPr>
          <p:nvPr>
            <p:ph idx="4294967295"/>
          </p:nvPr>
        </p:nvSpPr>
        <p:spPr>
          <a:xfrm>
            <a:off x="431540" y="1088740"/>
            <a:ext cx="8568952" cy="5472608"/>
          </a:xfrm>
        </p:spPr>
        <p:txBody>
          <a:bodyPr/>
          <a:lstStyle/>
          <a:p>
            <a:r>
              <a:rPr lang="en-US" sz="2700"/>
              <a:t>“Of Scepticism with Regard to Reason” (</a:t>
            </a:r>
            <a:r>
              <a:rPr lang="en-US" sz="2700" i="1"/>
              <a:t>Treatise</a:t>
            </a:r>
            <a:r>
              <a:rPr lang="en-US" sz="2700"/>
              <a:t> 1.4.1) contains a radical sceptical argument which seems to wreak havoc in the Conclusion of Book 1.</a:t>
            </a:r>
          </a:p>
          <a:p>
            <a:pPr lvl="1">
              <a:spcBef>
                <a:spcPts val="900"/>
              </a:spcBef>
            </a:pPr>
            <a:r>
              <a:rPr lang="en-US" sz="2400"/>
              <a:t>It first argues that we are humanly fallible, even when we do mathematical reasoning; hence “all knowledge degenerates into probability”.</a:t>
            </a:r>
          </a:p>
          <a:p>
            <a:pPr lvl="1">
              <a:spcBef>
                <a:spcPts val="900"/>
              </a:spcBef>
            </a:pPr>
            <a:r>
              <a:rPr lang="en-US" sz="2400"/>
              <a:t>To take this fallibility into account, we have to judge the probability of error in our mathematical judgements.</a:t>
            </a:r>
          </a:p>
          <a:p>
            <a:pPr lvl="1">
              <a:spcBef>
                <a:spcPts val="900"/>
              </a:spcBef>
            </a:pPr>
            <a:r>
              <a:rPr lang="en-US" sz="2400"/>
              <a:t>But such judgements of error are themselves fallible, so we are rationally obliged to judge that probability of error too, leading to a fatal regress.  Thus “all the rules of logic require … a total extinction of belief and evidence”.</a:t>
            </a:r>
          </a:p>
          <a:p>
            <a:r>
              <a:rPr lang="en-US" sz="2700"/>
              <a:t>We’ll return to this in the final lecture.</a:t>
            </a:r>
            <a:endParaRPr lang="en-US"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E9190F8-281B-42F1-BB5F-FC424DF7EADE}" type="slidenum">
              <a:rPr lang="en-US" sz="1600">
                <a:effectLst>
                  <a:outerShdw blurRad="38100" dist="38100" dir="2700000" algn="tl">
                    <a:srgbClr val="000000"/>
                  </a:outerShdw>
                </a:effectLst>
                <a:ea typeface="ＭＳ Ｐゴシック" charset="-128"/>
              </a:rPr>
              <a:pPr eaLnBrk="1" hangingPunct="1"/>
              <a:t>266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78767705"/>
      </p:ext>
    </p:extLst>
  </p:cSld>
  <p:clrMapOvr>
    <a:masterClrMapping/>
  </p:clrMapOvr>
  <p:transition spd="med">
    <p:cove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267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6(a)</a:t>
            </a:r>
            <a:br>
              <a:rPr lang="en-GB" sz="4800"/>
            </a:br>
            <a:br>
              <a:rPr lang="en-GB" sz="2400"/>
            </a:br>
            <a:r>
              <a:rPr lang="en-GB" sz="4800" i="1"/>
              <a:t>Treatise </a:t>
            </a:r>
            <a:r>
              <a:rPr lang="en-GB" sz="4800"/>
              <a:t>1.4.2</a:t>
            </a:r>
            <a:br>
              <a:rPr lang="en-GB" sz="4800"/>
            </a:br>
            <a:br>
              <a:rPr lang="en-GB" sz="2400"/>
            </a:br>
            <a:r>
              <a:rPr lang="en-GB" sz="4800"/>
              <a:t>“Of </a:t>
            </a:r>
            <a:r>
              <a:rPr lang="en-GB" sz="4800" dirty="0"/>
              <a:t>Scepticism with Regard to </a:t>
            </a:r>
            <a:r>
              <a:rPr lang="en-GB" sz="4800"/>
              <a:t>the Senses”</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15155417"/>
      </p:ext>
    </p:extLst>
  </p:cSld>
  <p:clrMapOvr>
    <a:masterClrMapping/>
  </p:clrMapOvr>
  <p:transition spd="med">
    <p:cove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D0E53F6-955A-4592-960C-0D14530FF0BA}" type="slidenum">
              <a:rPr lang="en-US"/>
              <a:pPr/>
              <a:t>268</a:t>
            </a:fld>
            <a:endParaRPr lang="en-US"/>
          </a:p>
        </p:txBody>
      </p:sp>
      <p:sp>
        <p:nvSpPr>
          <p:cNvPr id="2" name="Title 1"/>
          <p:cNvSpPr>
            <a:spLocks noGrp="1"/>
          </p:cNvSpPr>
          <p:nvPr>
            <p:ph type="title" idx="4294967295"/>
          </p:nvPr>
        </p:nvSpPr>
        <p:spPr>
          <a:xfrm>
            <a:off x="198438" y="116632"/>
            <a:ext cx="8737600" cy="810927"/>
          </a:xfrm>
        </p:spPr>
        <p:txBody>
          <a:bodyPr/>
          <a:lstStyle/>
          <a:p>
            <a:pPr>
              <a:defRPr/>
            </a:pPr>
            <a:r>
              <a:rPr lang="en-US" sz="4000" dirty="0">
                <a:latin typeface="+mj-lt"/>
                <a:ea typeface="+mj-ea"/>
                <a:cs typeface="+mj-cs"/>
              </a:rPr>
              <a:t>Presupposing the Existence of Body</a:t>
            </a:r>
          </a:p>
        </p:txBody>
      </p:sp>
      <p:sp>
        <p:nvSpPr>
          <p:cNvPr id="3" name="Content Placeholder 2"/>
          <p:cNvSpPr>
            <a:spLocks noGrp="1"/>
          </p:cNvSpPr>
          <p:nvPr>
            <p:ph idx="4294967295"/>
          </p:nvPr>
        </p:nvSpPr>
        <p:spPr>
          <a:xfrm>
            <a:off x="457200" y="1304764"/>
            <a:ext cx="8447088" cy="5213511"/>
          </a:xfrm>
        </p:spPr>
        <p:txBody>
          <a:bodyPr/>
          <a:lstStyle/>
          <a:p>
            <a:r>
              <a:rPr lang="en-US" sz="2800" i="1" dirty="0"/>
              <a:t>Treatise</a:t>
            </a:r>
            <a:r>
              <a:rPr lang="en-US" sz="2800" dirty="0"/>
              <a:t> 1.4.2 is complex, difficult, and confusing, but nevertheless rewarding.</a:t>
            </a:r>
          </a:p>
          <a:p>
            <a:pPr>
              <a:spcBef>
                <a:spcPts val="1800"/>
              </a:spcBef>
            </a:pPr>
            <a:r>
              <a:rPr lang="en-US" sz="2800" dirty="0"/>
              <a:t>Hume starts out </a:t>
            </a:r>
            <a:r>
              <a:rPr lang="en-US" sz="2800"/>
              <a:t>by alluding to a point that he had emphasised in </a:t>
            </a:r>
            <a:r>
              <a:rPr lang="en-US" sz="2800" i="1" dirty="0"/>
              <a:t>T</a:t>
            </a:r>
            <a:r>
              <a:rPr lang="en-US" sz="2800" dirty="0"/>
              <a:t> 1.4.1, that the </a:t>
            </a:r>
            <a:r>
              <a:rPr lang="en-US" sz="2800" dirty="0" err="1"/>
              <a:t>sceptic</a:t>
            </a:r>
            <a:r>
              <a:rPr lang="en-US" sz="2800" dirty="0"/>
              <a:t> continues to believe even when his beliefs cannot </a:t>
            </a:r>
            <a:r>
              <a:rPr lang="en-US" sz="2800"/>
              <a:t>be defended, now applied to the belief in body:</a:t>
            </a:r>
            <a:endParaRPr lang="en-US" sz="2800" dirty="0"/>
          </a:p>
          <a:p>
            <a:pPr lvl="1">
              <a:spcBef>
                <a:spcPts val="1200"/>
              </a:spcBef>
              <a:buFontTx/>
              <a:buNone/>
            </a:pPr>
            <a:r>
              <a:rPr lang="en-US" sz="2600" dirty="0"/>
              <a:t>	“We may well ask, </a:t>
            </a:r>
            <a:r>
              <a:rPr lang="en-US" sz="2600" i="1" dirty="0"/>
              <a:t>What causes induce us to believe in the existence of body?  </a:t>
            </a:r>
            <a:r>
              <a:rPr lang="en-US" sz="2600" dirty="0"/>
              <a:t>But ’tis in vain to ask, </a:t>
            </a:r>
            <a:r>
              <a:rPr lang="en-US" sz="2600" i="1" dirty="0"/>
              <a:t>Whether there be body or not?  </a:t>
            </a:r>
            <a:r>
              <a:rPr lang="en-US" sz="2600" dirty="0"/>
              <a:t>That is a point, which we must take for granted in all our </a:t>
            </a:r>
            <a:r>
              <a:rPr lang="en-US" sz="2600" dirty="0" err="1"/>
              <a:t>reasonings</a:t>
            </a:r>
            <a:r>
              <a:rPr lang="en-US" sz="2600" dirty="0"/>
              <a:t>.”  (</a:t>
            </a:r>
            <a:r>
              <a:rPr lang="en-US" sz="2600" i="1" dirty="0"/>
              <a:t>T</a:t>
            </a:r>
            <a:r>
              <a:rPr lang="en-US" sz="2600" dirty="0"/>
              <a:t> 1.4.2.1).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82C656A-CB0E-445A-B69B-DD3A03460217}" type="slidenum">
              <a:rPr lang="en-US" sz="1600">
                <a:effectLst>
                  <a:outerShdw blurRad="38100" dist="38100" dir="2700000" algn="tl">
                    <a:srgbClr val="000000"/>
                  </a:outerShdw>
                </a:effectLst>
                <a:ea typeface="ＭＳ Ｐゴシック" charset="-128"/>
              </a:rPr>
              <a:pPr eaLnBrk="1" hangingPunct="1"/>
              <a:t>268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73572283"/>
      </p:ext>
    </p:extLst>
  </p:cSld>
  <p:clrMapOvr>
    <a:masterClrMapping/>
  </p:clrMapOvr>
  <p:transition spd="med">
    <p:cove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EB11B63-3151-4B46-A4CD-D055310E8F28}" type="slidenum">
              <a:rPr lang="en-US"/>
              <a:pPr/>
              <a:t>269</a:t>
            </a:fld>
            <a:endParaRPr lang="en-US"/>
          </a:p>
        </p:txBody>
      </p:sp>
      <p:sp>
        <p:nvSpPr>
          <p:cNvPr id="2" name="Title 1"/>
          <p:cNvSpPr>
            <a:spLocks noGrp="1"/>
          </p:cNvSpPr>
          <p:nvPr>
            <p:ph type="title" idx="4294967295"/>
          </p:nvPr>
        </p:nvSpPr>
        <p:spPr>
          <a:xfrm>
            <a:off x="198438" y="277813"/>
            <a:ext cx="8737600" cy="1143000"/>
          </a:xfrm>
        </p:spPr>
        <p:txBody>
          <a:bodyPr/>
          <a:lstStyle/>
          <a:p>
            <a:pPr>
              <a:defRPr/>
            </a:pPr>
            <a:r>
              <a:rPr lang="en-US" sz="4000" dirty="0">
                <a:latin typeface="+mj-lt"/>
                <a:ea typeface="+mj-ea"/>
                <a:cs typeface="+mj-cs"/>
              </a:rPr>
              <a:t>Doubts About the Existence of Body</a:t>
            </a:r>
          </a:p>
        </p:txBody>
      </p:sp>
      <p:sp>
        <p:nvSpPr>
          <p:cNvPr id="3" name="Content Placeholder 2"/>
          <p:cNvSpPr>
            <a:spLocks noGrp="1"/>
          </p:cNvSpPr>
          <p:nvPr>
            <p:ph idx="4294967295"/>
          </p:nvPr>
        </p:nvSpPr>
        <p:spPr>
          <a:xfrm>
            <a:off x="457200" y="1600200"/>
            <a:ext cx="8447088" cy="4918075"/>
          </a:xfrm>
        </p:spPr>
        <p:txBody>
          <a:bodyPr/>
          <a:lstStyle/>
          <a:p>
            <a:r>
              <a:rPr lang="en-US" sz="3000"/>
              <a:t>Hume accordingly announces that his agenda is to explain “the causes which induce us to believe in the existence of body”  (</a:t>
            </a:r>
            <a:r>
              <a:rPr lang="en-US" sz="3000" i="1"/>
              <a:t>T</a:t>
            </a:r>
            <a:r>
              <a:rPr lang="en-US" sz="3000"/>
              <a:t> 1.4.2.2)</a:t>
            </a:r>
          </a:p>
          <a:p>
            <a:r>
              <a:rPr lang="en-US" sz="3000"/>
              <a:t>But by the end of the section, his explanation of these causes is generating sceptical doubts:</a:t>
            </a:r>
          </a:p>
          <a:p>
            <a:pPr lvl="1">
              <a:buFontTx/>
              <a:buNone/>
            </a:pPr>
            <a:r>
              <a:rPr lang="en-US" sz="2600"/>
              <a:t>	“I begun … with premising, that we ought to have an implicit faith in our senses …  But … I feel myself </a:t>
            </a:r>
            <a:r>
              <a:rPr lang="en-US" sz="2600" i="1"/>
              <a:t>at present</a:t>
            </a:r>
            <a:r>
              <a:rPr lang="en-US" sz="2600"/>
              <a:t> of a quite contrary sentiment, and am more inclin’d to repose no faith at all in my senses, or rather imagination, than to place in it such an implicit confidence.”  (</a:t>
            </a:r>
            <a:r>
              <a:rPr lang="en-US" sz="2600" i="1"/>
              <a:t>T</a:t>
            </a:r>
            <a:r>
              <a:rPr lang="en-US" sz="260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E60B96F-56DF-4C29-9964-A237D1E74606}" type="slidenum">
              <a:rPr lang="en-US" sz="1600">
                <a:effectLst>
                  <a:outerShdw blurRad="38100" dist="38100" dir="2700000" algn="tl">
                    <a:srgbClr val="000000"/>
                  </a:outerShdw>
                </a:effectLst>
                <a:ea typeface="ＭＳ Ｐゴシック" charset="-128"/>
              </a:rPr>
              <a:pPr eaLnBrk="1" hangingPunct="1"/>
              <a:t>269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215367"/>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1F4D83B-7480-4EB0-ACAB-F2BBDF6D6066}" type="slidenum">
              <a:rPr lang="en-US"/>
              <a:pPr/>
              <a:t>270</a:t>
            </a:fld>
            <a:endParaRPr lang="en-US"/>
          </a:p>
        </p:txBody>
      </p:sp>
      <p:sp>
        <p:nvSpPr>
          <p:cNvPr id="2" name="Title 1"/>
          <p:cNvSpPr>
            <a:spLocks noGrp="1"/>
          </p:cNvSpPr>
          <p:nvPr>
            <p:ph type="title" idx="4294967295"/>
          </p:nvPr>
        </p:nvSpPr>
        <p:spPr/>
        <p:txBody>
          <a:bodyPr/>
          <a:lstStyle/>
          <a:p>
            <a:pPr>
              <a:defRPr/>
            </a:pPr>
            <a:r>
              <a:rPr lang="en-US" dirty="0" err="1">
                <a:latin typeface="+mj-lt"/>
                <a:ea typeface="+mj-ea"/>
                <a:cs typeface="+mj-cs"/>
              </a:rPr>
              <a:t>Analysing</a:t>
            </a:r>
            <a:r>
              <a:rPr lang="en-US" dirty="0">
                <a:latin typeface="+mj-lt"/>
                <a:ea typeface="+mj-ea"/>
                <a:cs typeface="+mj-cs"/>
              </a:rPr>
              <a:t> the Belief</a:t>
            </a:r>
          </a:p>
        </p:txBody>
      </p:sp>
      <p:sp>
        <p:nvSpPr>
          <p:cNvPr id="3" name="Content Placeholder 2"/>
          <p:cNvSpPr>
            <a:spLocks noGrp="1"/>
          </p:cNvSpPr>
          <p:nvPr>
            <p:ph idx="4294967295"/>
          </p:nvPr>
        </p:nvSpPr>
        <p:spPr>
          <a:xfrm>
            <a:off x="457200" y="1600200"/>
            <a:ext cx="8370888" cy="4902200"/>
          </a:xfrm>
        </p:spPr>
        <p:txBody>
          <a:bodyPr/>
          <a:lstStyle/>
          <a:p>
            <a:r>
              <a:rPr lang="en-US"/>
              <a:t>Hume analyses the belief in body into two aspects, each of which is to be explained:</a:t>
            </a:r>
          </a:p>
          <a:p>
            <a:pPr lvl="1"/>
            <a:r>
              <a:rPr lang="en-US"/>
              <a:t>“why we attribute a </a:t>
            </a:r>
            <a:r>
              <a:rPr lang="en-US" sz="2400"/>
              <a:t>CONTINU’D</a:t>
            </a:r>
            <a:r>
              <a:rPr lang="en-US"/>
              <a:t> existence to objects, even when they are not present to the senses”</a:t>
            </a:r>
          </a:p>
          <a:p>
            <a:pPr lvl="1"/>
            <a:r>
              <a:rPr lang="en-US"/>
              <a:t>“why we suppose them to have an existence </a:t>
            </a:r>
            <a:r>
              <a:rPr lang="en-US" sz="2400"/>
              <a:t>DISTINCT</a:t>
            </a:r>
            <a:r>
              <a:rPr lang="en-US"/>
              <a:t> from the mind and perception”</a:t>
            </a:r>
          </a:p>
          <a:p>
            <a:pPr lvl="1"/>
            <a:r>
              <a:rPr lang="en-US"/>
              <a:t>He goes on to explain that the </a:t>
            </a:r>
            <a:r>
              <a:rPr lang="en-US" i="1"/>
              <a:t>distinctness</a:t>
            </a:r>
            <a:r>
              <a:rPr lang="en-US"/>
              <a:t> of bodies involves both their </a:t>
            </a:r>
            <a:r>
              <a:rPr lang="en-US" i="1"/>
              <a:t>external</a:t>
            </a:r>
            <a:r>
              <a:rPr lang="en-US"/>
              <a:t> position and also their </a:t>
            </a:r>
            <a:r>
              <a:rPr lang="en-US" i="1"/>
              <a:t>independence</a:t>
            </a:r>
            <a:r>
              <a:rPr lang="en-US"/>
              <a:t>.  (</a:t>
            </a:r>
            <a:r>
              <a:rPr lang="en-US" i="1"/>
              <a:t>T</a:t>
            </a:r>
            <a:r>
              <a:rPr lang="en-US"/>
              <a:t> 1.4.2.2)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8E0615F-98AF-40C4-9454-DDE0487ED218}" type="slidenum">
              <a:rPr lang="en-US" sz="1600">
                <a:effectLst>
                  <a:outerShdw blurRad="38100" dist="38100" dir="2700000" algn="tl">
                    <a:srgbClr val="000000"/>
                  </a:outerShdw>
                </a:effectLst>
                <a:ea typeface="ＭＳ Ｐゴシック" charset="-128"/>
              </a:rPr>
              <a:pPr eaLnBrk="1" hangingPunct="1"/>
              <a:t>270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87802822"/>
      </p:ext>
    </p:extLst>
  </p:cSld>
  <p:clrMapOvr>
    <a:masterClrMapping/>
  </p:clrMapOvr>
  <p:transition spd="med">
    <p:cove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14A8504-9D23-4AA1-8EE5-8F66A097F88F}" type="slidenum">
              <a:rPr lang="en-US"/>
              <a:pPr/>
              <a:t>271</a:t>
            </a:fld>
            <a:endParaRPr lang="en-US"/>
          </a:p>
        </p:txBody>
      </p:sp>
      <p:sp>
        <p:nvSpPr>
          <p:cNvPr id="2" name="Title 1"/>
          <p:cNvSpPr>
            <a:spLocks noGrp="1"/>
          </p:cNvSpPr>
          <p:nvPr>
            <p:ph type="title" idx="4294967295"/>
          </p:nvPr>
        </p:nvSpPr>
        <p:spPr>
          <a:xfrm>
            <a:off x="457200" y="277813"/>
            <a:ext cx="8229600" cy="1026951"/>
          </a:xfrm>
        </p:spPr>
        <p:txBody>
          <a:bodyPr/>
          <a:lstStyle/>
          <a:p>
            <a:pPr>
              <a:defRPr/>
            </a:pPr>
            <a:r>
              <a:rPr lang="en-US" dirty="0">
                <a:latin typeface="+mj-lt"/>
                <a:ea typeface="+mj-ea"/>
                <a:cs typeface="+mj-cs"/>
              </a:rPr>
              <a:t>Which Faculty?</a:t>
            </a:r>
          </a:p>
        </p:txBody>
      </p:sp>
      <p:sp>
        <p:nvSpPr>
          <p:cNvPr id="3" name="Content Placeholder 2"/>
          <p:cNvSpPr>
            <a:spLocks noGrp="1"/>
          </p:cNvSpPr>
          <p:nvPr>
            <p:ph idx="4294967295"/>
          </p:nvPr>
        </p:nvSpPr>
        <p:spPr>
          <a:xfrm>
            <a:off x="457200" y="1448780"/>
            <a:ext cx="8229600" cy="5206020"/>
          </a:xfrm>
        </p:spPr>
        <p:txBody>
          <a:bodyPr/>
          <a:lstStyle/>
          <a:p>
            <a:r>
              <a:rPr lang="en-US" dirty="0"/>
              <a:t>Having distinguished </a:t>
            </a:r>
            <a:r>
              <a:rPr lang="en-US" i="1" dirty="0"/>
              <a:t>continuity</a:t>
            </a:r>
            <a:r>
              <a:rPr lang="en-US" dirty="0"/>
              <a:t> from </a:t>
            </a:r>
            <a:r>
              <a:rPr lang="en-US" i="1" dirty="0"/>
              <a:t>dist-</a:t>
            </a:r>
            <a:r>
              <a:rPr lang="en-US" i="1" dirty="0" err="1"/>
              <a:t>inctness</a:t>
            </a:r>
            <a:r>
              <a:rPr lang="en-US" dirty="0"/>
              <a:t>, Hume remarks that each implies the other.  He then declares his aim, to:</a:t>
            </a:r>
          </a:p>
          <a:p>
            <a:pPr lvl="1">
              <a:spcBef>
                <a:spcPts val="1200"/>
              </a:spcBef>
              <a:buFontTx/>
              <a:buNone/>
            </a:pPr>
            <a:r>
              <a:rPr lang="en-US" dirty="0"/>
              <a:t>	</a:t>
            </a:r>
            <a:r>
              <a:rPr lang="en-US" sz="2600" dirty="0"/>
              <a:t>“consider, whether it be the </a:t>
            </a:r>
            <a:r>
              <a:rPr lang="en-US" sz="2600" i="1" dirty="0"/>
              <a:t>senses</a:t>
            </a:r>
            <a:r>
              <a:rPr lang="en-US" sz="2600" dirty="0"/>
              <a:t>, </a:t>
            </a:r>
            <a:r>
              <a:rPr lang="en-US" sz="2600" i="1" dirty="0"/>
              <a:t>reason</a:t>
            </a:r>
            <a:r>
              <a:rPr lang="en-US" sz="2600" dirty="0"/>
              <a:t>, or the </a:t>
            </a:r>
            <a:r>
              <a:rPr lang="en-US" sz="2600" i="1" dirty="0"/>
              <a:t>imagination</a:t>
            </a:r>
            <a:r>
              <a:rPr lang="en-US" sz="2600" dirty="0"/>
              <a:t>, that produces the opinion of a </a:t>
            </a:r>
            <a:r>
              <a:rPr lang="en-US" sz="2600" i="1" dirty="0" err="1"/>
              <a:t>continu’d</a:t>
            </a:r>
            <a:r>
              <a:rPr lang="en-US" sz="2600" dirty="0"/>
              <a:t> or of a </a:t>
            </a:r>
            <a:r>
              <a:rPr lang="en-US" sz="2600" i="1" dirty="0"/>
              <a:t>distinct</a:t>
            </a:r>
            <a:r>
              <a:rPr lang="en-US" sz="2600" dirty="0"/>
              <a:t> existence.  These are the only questions, that are intelligible on the present subject.  For as to the notion of external existence, when taken for something specifically different from perceptions, we have already shown its absurdity [in </a:t>
            </a:r>
            <a:r>
              <a:rPr lang="en-US" sz="2600" i="1" dirty="0"/>
              <a:t>T</a:t>
            </a:r>
            <a:r>
              <a:rPr lang="en-US" sz="2600" dirty="0"/>
              <a:t> 1.2.6]”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B8DA4B-BF7A-40A3-8B6E-08BE68C24B5F}" type="slidenum">
              <a:rPr lang="en-US" sz="1600">
                <a:effectLst>
                  <a:outerShdw blurRad="38100" dist="38100" dir="2700000" algn="tl">
                    <a:srgbClr val="000000"/>
                  </a:outerShdw>
                </a:effectLst>
                <a:ea typeface="ＭＳ Ｐゴシック" charset="-128"/>
              </a:rPr>
              <a:pPr eaLnBrk="1" hangingPunct="1"/>
              <a:t>271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45554442"/>
      </p:ext>
    </p:extLst>
  </p:cSld>
  <p:clrMapOvr>
    <a:masterClrMapping/>
  </p:clrMapOvr>
  <p:transition spd="med">
    <p:cove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272</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272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42396270"/>
      </p:ext>
    </p:extLst>
  </p:cSld>
  <p:clrMapOvr>
    <a:masterClrMapping/>
  </p:clrMapOvr>
  <p:transition spd="med">
    <p:cove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5728012-BB29-448A-B356-16DBB0F875E2}" type="slidenum">
              <a:rPr lang="en-US"/>
              <a:pPr/>
              <a:t>273</a:t>
            </a:fld>
            <a:endParaRPr lang="en-US"/>
          </a:p>
        </p:txBody>
      </p:sp>
      <p:sp>
        <p:nvSpPr>
          <p:cNvPr id="2" name="Title 1"/>
          <p:cNvSpPr>
            <a:spLocks noGrp="1"/>
          </p:cNvSpPr>
          <p:nvPr>
            <p:ph type="title" idx="4294967295"/>
          </p:nvPr>
        </p:nvSpPr>
        <p:spPr>
          <a:xfrm>
            <a:off x="260350" y="277813"/>
            <a:ext cx="8643938" cy="702915"/>
          </a:xfrm>
        </p:spPr>
        <p:txBody>
          <a:bodyPr/>
          <a:lstStyle/>
          <a:p>
            <a:pPr>
              <a:defRPr/>
            </a:pPr>
            <a:r>
              <a:rPr lang="en-US" sz="4200" dirty="0">
                <a:latin typeface="+mj-lt"/>
                <a:ea typeface="+mj-ea"/>
                <a:cs typeface="+mj-cs"/>
              </a:rPr>
              <a:t>Fallacy, Illusion, and Transparency</a:t>
            </a:r>
          </a:p>
        </p:txBody>
      </p:sp>
      <p:sp>
        <p:nvSpPr>
          <p:cNvPr id="3" name="Content Placeholder 2"/>
          <p:cNvSpPr>
            <a:spLocks noGrp="1"/>
          </p:cNvSpPr>
          <p:nvPr>
            <p:ph idx="4294967295"/>
          </p:nvPr>
        </p:nvSpPr>
        <p:spPr>
          <a:xfrm>
            <a:off x="457200" y="1268760"/>
            <a:ext cx="8462963" cy="5328592"/>
          </a:xfrm>
        </p:spPr>
        <p:txBody>
          <a:bodyPr/>
          <a:lstStyle/>
          <a:p>
            <a:r>
              <a:rPr lang="en-US" sz="2900" dirty="0"/>
              <a:t>“If our senses, therefore, suggest any idea of distinct existences, they must convey the impressions as those very existences, by a kind of fallacy and illusion.”  (</a:t>
            </a:r>
            <a:r>
              <a:rPr lang="en-US" sz="2900" i="1" dirty="0"/>
              <a:t>T</a:t>
            </a:r>
            <a:r>
              <a:rPr lang="en-US" sz="2900" dirty="0"/>
              <a:t> 1.4.2.5)</a:t>
            </a:r>
          </a:p>
          <a:p>
            <a:pPr>
              <a:spcBef>
                <a:spcPts val="1200"/>
              </a:spcBef>
            </a:pPr>
            <a:r>
              <a:rPr lang="en-US" sz="2900" dirty="0"/>
              <a:t>This is an illusion because the perceptions of the senses are, so to speak, </a:t>
            </a:r>
            <a:r>
              <a:rPr lang="en-US" sz="2900" i="1" dirty="0"/>
              <a:t>transparent:</a:t>
            </a:r>
          </a:p>
          <a:p>
            <a:pPr lvl="1">
              <a:spcBef>
                <a:spcPts val="1200"/>
              </a:spcBef>
            </a:pPr>
            <a:r>
              <a:rPr lang="en-US" sz="2500" dirty="0"/>
              <a:t>“all sensations are felt by the mind, such as they really are”  (</a:t>
            </a:r>
            <a:r>
              <a:rPr lang="en-US" sz="2500" i="1" dirty="0"/>
              <a:t>T</a:t>
            </a:r>
            <a:r>
              <a:rPr lang="en-US" sz="2500" dirty="0"/>
              <a:t> 1.4.2.5)</a:t>
            </a:r>
          </a:p>
          <a:p>
            <a:pPr lvl="1">
              <a:spcBef>
                <a:spcPts val="1200"/>
              </a:spcBef>
            </a:pPr>
            <a:r>
              <a:rPr lang="en-US" sz="2500" dirty="0"/>
              <a:t>“since all actions and sensations of the mind are known to us by consciousness, they must … appear in every particular what they are …”  (</a:t>
            </a:r>
            <a:r>
              <a:rPr lang="en-US" sz="2500" i="1" dirty="0"/>
              <a:t>T</a:t>
            </a:r>
            <a:r>
              <a:rPr lang="en-US" sz="2500" dirty="0"/>
              <a:t> 1.4.2.7)</a:t>
            </a:r>
          </a:p>
          <a:p>
            <a:pPr lvl="1"/>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0FB94BB-1305-4F82-A1D8-ECF11188CE75}" type="slidenum">
              <a:rPr lang="en-US" sz="1600">
                <a:effectLst>
                  <a:outerShdw blurRad="38100" dist="38100" dir="2700000" algn="tl">
                    <a:srgbClr val="000000"/>
                  </a:outerShdw>
                </a:effectLst>
                <a:ea typeface="ＭＳ Ｐゴシック" charset="-128"/>
              </a:rPr>
              <a:pPr eaLnBrk="1" hangingPunct="1"/>
              <a:t>273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45951"/>
      </p:ext>
    </p:extLst>
  </p:cSld>
  <p:clrMapOvr>
    <a:masterClrMapping/>
  </p:clrMapOvr>
  <p:transition spd="med">
    <p:cove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8882D8F-0220-43C5-B10C-50EBDC9D0700}" type="slidenum">
              <a:rPr lang="en-US"/>
              <a:pPr/>
              <a:t>274</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Externality to the Body</a:t>
            </a:r>
          </a:p>
        </p:txBody>
      </p:sp>
      <p:sp>
        <p:nvSpPr>
          <p:cNvPr id="3" name="Content Placeholder 2"/>
          <p:cNvSpPr>
            <a:spLocks noGrp="1"/>
          </p:cNvSpPr>
          <p:nvPr>
            <p:ph idx="4294967295"/>
          </p:nvPr>
        </p:nvSpPr>
        <p:spPr>
          <a:xfrm>
            <a:off x="457200" y="1412776"/>
            <a:ext cx="8432800" cy="5211862"/>
          </a:xfrm>
        </p:spPr>
        <p:txBody>
          <a:bodyPr/>
          <a:lstStyle/>
          <a:p>
            <a:r>
              <a:rPr lang="en-US" sz="2900" dirty="0"/>
              <a:t>It might seem relatively unproblematic for our senses to present things as external to our body, but this presupposes that we have identified our body to start with:</a:t>
            </a:r>
          </a:p>
          <a:p>
            <a:pPr lvl="1">
              <a:spcBef>
                <a:spcPts val="1200"/>
              </a:spcBef>
              <a:buFontTx/>
              <a:buNone/>
            </a:pPr>
            <a:r>
              <a:rPr lang="en-US" dirty="0"/>
              <a:t>	</a:t>
            </a:r>
            <a:r>
              <a:rPr lang="en-US" sz="2500" dirty="0"/>
              <a:t>“ascribing a real and corporeal existence to [our limbs etc.] is an act of the mind as difficult to explain, as that which we examine at present.”  (</a:t>
            </a:r>
            <a:r>
              <a:rPr lang="en-US" sz="2500" i="1" dirty="0"/>
              <a:t>T</a:t>
            </a:r>
            <a:r>
              <a:rPr lang="en-US" sz="2500" dirty="0"/>
              <a:t> 1.4.2.9)</a:t>
            </a:r>
          </a:p>
          <a:p>
            <a:pPr>
              <a:spcBef>
                <a:spcPts val="1800"/>
              </a:spcBef>
            </a:pPr>
            <a:r>
              <a:rPr lang="en-US" sz="2900" dirty="0"/>
              <a:t>Hume adds considerations from the nature of our various senses, and the primary/secondary quality distinction (</a:t>
            </a:r>
            <a:r>
              <a:rPr lang="en-US" sz="2900" i="1" dirty="0"/>
              <a:t>T</a:t>
            </a:r>
            <a:r>
              <a:rPr lang="en-US" sz="2900" dirty="0"/>
              <a:t> 1.4.2.12-13).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84C03F7-31E7-40EF-B5E9-B14D02B75BE6}" type="slidenum">
              <a:rPr lang="en-US" sz="1600">
                <a:effectLst>
                  <a:outerShdw blurRad="38100" dist="38100" dir="2700000" algn="tl">
                    <a:srgbClr val="000000"/>
                  </a:outerShdw>
                </a:effectLst>
                <a:ea typeface="ＭＳ Ｐゴシック" charset="-128"/>
              </a:rPr>
              <a:pPr eaLnBrk="1" hangingPunct="1"/>
              <a:t>274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39016551"/>
      </p:ext>
    </p:extLst>
  </p:cSld>
  <p:clrMapOvr>
    <a:masterClrMapping/>
  </p:clrMapOvr>
  <p:transition spd="med">
    <p:cove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A03AF0D-AE04-4548-8E21-37CFA6E73CA0}" type="slidenum">
              <a:rPr lang="en-US"/>
              <a:pPr/>
              <a:t>275</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Reason and the Vulgar View</a:t>
            </a:r>
          </a:p>
        </p:txBody>
      </p:sp>
      <p:sp>
        <p:nvSpPr>
          <p:cNvPr id="3" name="Content Placeholder 2"/>
          <p:cNvSpPr>
            <a:spLocks noGrp="1"/>
          </p:cNvSpPr>
          <p:nvPr>
            <p:ph idx="4294967295"/>
          </p:nvPr>
        </p:nvSpPr>
        <p:spPr>
          <a:xfrm>
            <a:off x="230188" y="1600200"/>
            <a:ext cx="8628062" cy="5040313"/>
          </a:xfrm>
        </p:spPr>
        <p:txBody>
          <a:bodyPr/>
          <a:lstStyle/>
          <a:p>
            <a:r>
              <a:rPr lang="en-US" sz="2900" dirty="0"/>
              <a:t>Children, peasants, and the “vulgar” in general clearly believe in the external world without consulting philosophical reason (</a:t>
            </a:r>
            <a:r>
              <a:rPr lang="en-US" sz="2900" i="1" dirty="0"/>
              <a:t>T</a:t>
            </a:r>
            <a:r>
              <a:rPr lang="en-US" sz="2900" dirty="0"/>
              <a:t> 1.4.2.14):</a:t>
            </a:r>
          </a:p>
          <a:p>
            <a:pPr lvl="1">
              <a:spcBef>
                <a:spcPts val="1200"/>
              </a:spcBef>
              <a:buFontTx/>
              <a:buNone/>
            </a:pPr>
            <a:r>
              <a:rPr lang="en-US" sz="2700" dirty="0"/>
              <a:t>	</a:t>
            </a:r>
            <a:r>
              <a:rPr lang="en-US" sz="2600" dirty="0"/>
              <a:t>“For philosophy informs us, that every thing, which appears to the mind, is nothing but a perception, and is interrupted, and dependent on the mind; whereas the vulgar confound perceptions and objects, and attribute a distinct </a:t>
            </a:r>
            <a:r>
              <a:rPr lang="en-US" sz="2600" dirty="0" err="1"/>
              <a:t>continu’d</a:t>
            </a:r>
            <a:r>
              <a:rPr lang="en-US" sz="2600" dirty="0"/>
              <a:t> existence to the very things they feel or see.  This sentiment, then, as it is entirely unreasonable, must proceed from some other faculty than the understanding.”</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19070AF-CC9F-4CD6-9D8A-D3F819F67B55}" type="slidenum">
              <a:rPr lang="en-US" sz="1600">
                <a:effectLst>
                  <a:outerShdw blurRad="38100" dist="38100" dir="2700000" algn="tl">
                    <a:srgbClr val="000000"/>
                  </a:outerShdw>
                </a:effectLst>
                <a:ea typeface="ＭＳ Ｐゴシック" charset="-128"/>
              </a:rPr>
              <a:pPr eaLnBrk="1" hangingPunct="1"/>
              <a:t>275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0967881"/>
      </p:ext>
    </p:extLst>
  </p:cSld>
  <p:clrMapOvr>
    <a:masterClrMapping/>
  </p:clrMapOvr>
  <p:transition spd="med">
    <p:cove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454C809-0E2B-40E9-A6C0-DAD67BF2B982}" type="slidenum">
              <a:rPr lang="en-US"/>
              <a:pPr/>
              <a:t>276</a:t>
            </a:fld>
            <a:endParaRPr lang="en-US"/>
          </a:p>
        </p:txBody>
      </p:sp>
      <p:sp>
        <p:nvSpPr>
          <p:cNvPr id="2" name="Title 1"/>
          <p:cNvSpPr>
            <a:spLocks noGrp="1"/>
          </p:cNvSpPr>
          <p:nvPr>
            <p:ph type="title" idx="4294967295"/>
          </p:nvPr>
        </p:nvSpPr>
        <p:spPr>
          <a:xfrm>
            <a:off x="482860" y="277813"/>
            <a:ext cx="8229600" cy="954943"/>
          </a:xfrm>
        </p:spPr>
        <p:txBody>
          <a:bodyPr/>
          <a:lstStyle/>
          <a:p>
            <a:pPr>
              <a:defRPr/>
            </a:pPr>
            <a:r>
              <a:rPr lang="en-US" dirty="0">
                <a:latin typeface="+mj-lt"/>
                <a:ea typeface="+mj-ea"/>
                <a:cs typeface="+mj-cs"/>
              </a:rPr>
              <a:t>Eliminating Reason</a:t>
            </a:r>
          </a:p>
        </p:txBody>
      </p:sp>
      <p:sp>
        <p:nvSpPr>
          <p:cNvPr id="3" name="Content Placeholder 2"/>
          <p:cNvSpPr>
            <a:spLocks noGrp="1"/>
          </p:cNvSpPr>
          <p:nvPr>
            <p:ph idx="4294967295"/>
          </p:nvPr>
        </p:nvSpPr>
        <p:spPr>
          <a:xfrm>
            <a:off x="382588" y="1484784"/>
            <a:ext cx="8491537" cy="5033491"/>
          </a:xfrm>
        </p:spPr>
        <p:txBody>
          <a:bodyPr/>
          <a:lstStyle/>
          <a:p>
            <a:r>
              <a:rPr lang="en-US" sz="2900" dirty="0"/>
              <a:t>Even if we adopt the philosophers’ view, and “distinguish our perceptions from our objects”, we still can’t reason from one to the other.</a:t>
            </a:r>
          </a:p>
          <a:p>
            <a:pPr>
              <a:spcBef>
                <a:spcPts val="1200"/>
              </a:spcBef>
            </a:pPr>
            <a:r>
              <a:rPr lang="en-US" sz="2900" dirty="0"/>
              <a:t>Hume spells this out at </a:t>
            </a:r>
            <a:r>
              <a:rPr lang="en-US" sz="2900" i="1" dirty="0"/>
              <a:t>T</a:t>
            </a:r>
            <a:r>
              <a:rPr lang="en-US" sz="2900" dirty="0"/>
              <a:t> 1.4.2.47 (cf. </a:t>
            </a:r>
            <a:r>
              <a:rPr lang="en-US" sz="2900" i="1" dirty="0"/>
              <a:t>E</a:t>
            </a:r>
            <a:r>
              <a:rPr lang="en-US" sz="2900" dirty="0"/>
              <a:t> 12.12), arguing that since we are directly acquainted only with the perceptions, we are unable to establish any causal correlation with objects, and so cannot infer the latter by causal reasoning, the only kind of “argument … that can assure us of matter of fact” (</a:t>
            </a:r>
            <a:r>
              <a:rPr lang="en-US" sz="2900" i="1" dirty="0"/>
              <a:t>T</a:t>
            </a:r>
            <a:r>
              <a:rPr lang="en-US" sz="2900" dirty="0"/>
              <a:t> 1.4.2.14).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D7A064-CAEB-49DA-A576-9321AF65C239}" type="slidenum">
              <a:rPr lang="en-US" sz="1600">
                <a:effectLst>
                  <a:outerShdw blurRad="38100" dist="38100" dir="2700000" algn="tl">
                    <a:srgbClr val="000000"/>
                  </a:outerShdw>
                </a:effectLst>
                <a:ea typeface="ＭＳ Ｐゴシック" charset="-128"/>
              </a:rPr>
              <a:pPr eaLnBrk="1" hangingPunct="1"/>
              <a:t>276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20029229"/>
      </p:ext>
    </p:extLst>
  </p:cSld>
  <p:clrMapOvr>
    <a:masterClrMapping/>
  </p:clrMapOvr>
  <p:transition spd="med">
    <p:cove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904DC-9CBB-4F43-9930-D73DF3C8EA2D}" type="slidenum">
              <a:rPr lang="en-US"/>
              <a:pPr/>
              <a:t>277</a:t>
            </a:fld>
            <a:endParaRPr lang="en-US"/>
          </a:p>
        </p:txBody>
      </p:sp>
      <p:sp>
        <p:nvSpPr>
          <p:cNvPr id="2" name="Title 1"/>
          <p:cNvSpPr>
            <a:spLocks noGrp="1"/>
          </p:cNvSpPr>
          <p:nvPr>
            <p:ph type="title" idx="4294967295"/>
          </p:nvPr>
        </p:nvSpPr>
        <p:spPr>
          <a:xfrm>
            <a:off x="457200" y="277813"/>
            <a:ext cx="8229600" cy="810927"/>
          </a:xfrm>
        </p:spPr>
        <p:txBody>
          <a:bodyPr/>
          <a:lstStyle/>
          <a:p>
            <a:pPr>
              <a:defRPr/>
            </a:pPr>
            <a:r>
              <a:rPr lang="en-US" dirty="0">
                <a:latin typeface="+mj-lt"/>
                <a:ea typeface="+mj-ea"/>
                <a:cs typeface="+mj-cs"/>
              </a:rPr>
              <a:t>Turning to the Imagination</a:t>
            </a:r>
          </a:p>
        </p:txBody>
      </p:sp>
      <p:sp>
        <p:nvSpPr>
          <p:cNvPr id="3" name="Content Placeholder 2"/>
          <p:cNvSpPr>
            <a:spLocks noGrp="1"/>
          </p:cNvSpPr>
          <p:nvPr>
            <p:ph idx="4294967295"/>
          </p:nvPr>
        </p:nvSpPr>
        <p:spPr>
          <a:xfrm>
            <a:off x="626876" y="1412776"/>
            <a:ext cx="8229600" cy="4918075"/>
          </a:xfrm>
        </p:spPr>
        <p:txBody>
          <a:bodyPr/>
          <a:lstStyle/>
          <a:p>
            <a:r>
              <a:rPr lang="en-US" sz="2900" dirty="0"/>
              <a:t>With the senses and reason eliminated, our belief in “the </a:t>
            </a:r>
            <a:r>
              <a:rPr lang="en-US" sz="2900" dirty="0" err="1"/>
              <a:t>continu’d</a:t>
            </a:r>
            <a:r>
              <a:rPr lang="en-US" sz="2900" dirty="0"/>
              <a:t> and distinct existence of body … must be entirely owing to the IMAGINATION” (</a:t>
            </a:r>
            <a:r>
              <a:rPr lang="en-US" sz="2900" i="1" dirty="0"/>
              <a:t>T</a:t>
            </a:r>
            <a:r>
              <a:rPr lang="en-US" sz="2900" dirty="0"/>
              <a:t> 1.4.2.14).</a:t>
            </a:r>
          </a:p>
          <a:p>
            <a:pPr>
              <a:spcBef>
                <a:spcPts val="1200"/>
              </a:spcBef>
            </a:pPr>
            <a:r>
              <a:rPr lang="en-US" sz="2900" dirty="0"/>
              <a:t>Most of the rest of the section is devoted to an explanation of how the imagination generates the belief.</a:t>
            </a:r>
          </a:p>
          <a:p>
            <a:pPr>
              <a:spcBef>
                <a:spcPts val="1200"/>
              </a:spcBef>
            </a:pPr>
            <a:r>
              <a:rPr lang="en-US" sz="2900" dirty="0"/>
              <a:t>At </a:t>
            </a:r>
            <a:r>
              <a:rPr lang="en-US" sz="2900" i="1" dirty="0"/>
              <a:t>T</a:t>
            </a:r>
            <a:r>
              <a:rPr lang="en-US" sz="2900" dirty="0"/>
              <a:t> 1.4.2.18-19, Hume identifies </a:t>
            </a:r>
            <a:r>
              <a:rPr lang="en-US" sz="2900" i="1" dirty="0"/>
              <a:t>constancy</a:t>
            </a:r>
            <a:r>
              <a:rPr lang="en-US" sz="2900" dirty="0"/>
              <a:t> and </a:t>
            </a:r>
            <a:r>
              <a:rPr lang="en-US" sz="2900" i="1" dirty="0"/>
              <a:t>coherence</a:t>
            </a:r>
            <a:r>
              <a:rPr lang="en-US" sz="2900" dirty="0"/>
              <a:t> as the key factors that induce us to judge perceptions as external to us.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24DE0A-96CC-4EE9-BA1E-AD18AC87DBB8}" type="slidenum">
              <a:rPr lang="en-US" sz="1600">
                <a:effectLst>
                  <a:outerShdw blurRad="38100" dist="38100" dir="2700000" algn="tl">
                    <a:srgbClr val="000000"/>
                  </a:outerShdw>
                </a:effectLst>
                <a:ea typeface="ＭＳ Ｐゴシック" charset="-128"/>
              </a:rPr>
              <a:pPr eaLnBrk="1" hangingPunct="1"/>
              <a:t>277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04957797"/>
      </p:ext>
    </p:extLst>
  </p:cSld>
  <p:clrMapOvr>
    <a:masterClrMapping/>
  </p:clrMapOvr>
  <p:transition spd="med">
    <p:cove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E6CED60-89A2-426F-85D9-3D7BABCC5DD1}" type="slidenum">
              <a:rPr lang="en-US"/>
              <a:pPr/>
              <a:t>278</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Constancy and Coherence</a:t>
            </a:r>
          </a:p>
        </p:txBody>
      </p:sp>
      <p:sp>
        <p:nvSpPr>
          <p:cNvPr id="3" name="Content Placeholder 2"/>
          <p:cNvSpPr>
            <a:spLocks noGrp="1"/>
          </p:cNvSpPr>
          <p:nvPr>
            <p:ph idx="4294967295"/>
          </p:nvPr>
        </p:nvSpPr>
        <p:spPr>
          <a:xfrm>
            <a:off x="431540" y="1268760"/>
            <a:ext cx="8370888" cy="5328592"/>
          </a:xfrm>
        </p:spPr>
        <p:txBody>
          <a:bodyPr/>
          <a:lstStyle/>
          <a:p>
            <a:r>
              <a:rPr lang="en-US" sz="2900" i="1" dirty="0"/>
              <a:t>Constancy</a:t>
            </a:r>
            <a:r>
              <a:rPr lang="en-US" sz="2900" dirty="0"/>
              <a:t> of perceptions involves their similarity, when they “return upon me” (e.g. after closing then opening my eyes) “without the least alteration” (</a:t>
            </a:r>
            <a:r>
              <a:rPr lang="en-US" sz="2900" i="1" dirty="0"/>
              <a:t>T</a:t>
            </a:r>
            <a:r>
              <a:rPr lang="en-US" sz="2900" dirty="0"/>
              <a:t> 1.4.2.18).</a:t>
            </a:r>
          </a:p>
          <a:p>
            <a:pPr>
              <a:spcBef>
                <a:spcPts val="1200"/>
              </a:spcBef>
            </a:pPr>
            <a:r>
              <a:rPr lang="en-US" sz="2900" i="1" dirty="0"/>
              <a:t>Coherent</a:t>
            </a:r>
            <a:r>
              <a:rPr lang="en-US" sz="2900" dirty="0"/>
              <a:t> perceptions change, but in regular (and hence expected) or explicable patterns.</a:t>
            </a:r>
          </a:p>
          <a:p>
            <a:pPr lvl="1">
              <a:spcBef>
                <a:spcPts val="1200"/>
              </a:spcBef>
            </a:pPr>
            <a:r>
              <a:rPr lang="en-US" sz="2500" dirty="0"/>
              <a:t>At </a:t>
            </a:r>
            <a:r>
              <a:rPr lang="en-US" sz="2500" i="1" dirty="0"/>
              <a:t>T</a:t>
            </a:r>
            <a:r>
              <a:rPr lang="en-US" sz="2500" dirty="0"/>
              <a:t> 1.4.2.19, Hume seems to gesture towards “Inference to the Best Explanation” (IBE), whereby we infer the existence of unperceived objects to give a coherent explanation of our observations.  (This contrasts with </a:t>
            </a:r>
            <a:r>
              <a:rPr lang="en-US" sz="2500" i="1" dirty="0"/>
              <a:t>T</a:t>
            </a:r>
            <a:r>
              <a:rPr lang="en-US" sz="2500" dirty="0"/>
              <a:t> 1.4.2.47, which assumes that only crude induction could ground inference to an object.)</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92CA6-C7F0-4B32-A793-9779A36C2681}" type="slidenum">
              <a:rPr lang="en-US" sz="1600">
                <a:effectLst>
                  <a:outerShdw blurRad="38100" dist="38100" dir="2700000" algn="tl">
                    <a:srgbClr val="000000"/>
                  </a:outerShdw>
                </a:effectLst>
                <a:ea typeface="ＭＳ Ｐゴシック" charset="-128"/>
              </a:rPr>
              <a:pPr eaLnBrk="1" hangingPunct="1"/>
              <a:t>278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45438735"/>
      </p:ext>
    </p:extLst>
  </p:cSld>
  <p:clrMapOvr>
    <a:masterClrMapping/>
  </p:clrMapOvr>
  <p:transition spd="med">
    <p:cove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1BA1B-F345-4DC4-A34A-28F5003B9BD0}" type="slidenum">
              <a:rPr lang="en-US"/>
              <a:pPr/>
              <a:t>279</a:t>
            </a:fld>
            <a:endParaRPr lang="en-US"/>
          </a:p>
        </p:txBody>
      </p:sp>
      <p:sp>
        <p:nvSpPr>
          <p:cNvPr id="2" name="Title 1"/>
          <p:cNvSpPr>
            <a:spLocks noGrp="1"/>
          </p:cNvSpPr>
          <p:nvPr>
            <p:ph type="title" idx="4294967295"/>
          </p:nvPr>
        </p:nvSpPr>
        <p:spPr/>
        <p:txBody>
          <a:bodyPr/>
          <a:lstStyle/>
          <a:p>
            <a:pPr>
              <a:defRPr/>
            </a:pPr>
            <a:r>
              <a:rPr lang="en-US" dirty="0">
                <a:latin typeface="+mj-lt"/>
                <a:ea typeface="+mj-ea"/>
                <a:cs typeface="+mj-cs"/>
              </a:rPr>
              <a:t>Explaining the Vulgar View</a:t>
            </a:r>
          </a:p>
        </p:txBody>
      </p:sp>
      <p:sp>
        <p:nvSpPr>
          <p:cNvPr id="3" name="Content Placeholder 2"/>
          <p:cNvSpPr>
            <a:spLocks noGrp="1"/>
          </p:cNvSpPr>
          <p:nvPr>
            <p:ph idx="4294967295"/>
          </p:nvPr>
        </p:nvSpPr>
        <p:spPr>
          <a:xfrm>
            <a:off x="457200" y="1600200"/>
            <a:ext cx="8278813" cy="5008563"/>
          </a:xfrm>
        </p:spPr>
        <p:txBody>
          <a:bodyPr/>
          <a:lstStyle/>
          <a:p>
            <a:r>
              <a:rPr lang="en-US"/>
              <a:t>Hume summarises the account he is about to give at </a:t>
            </a:r>
            <a:r>
              <a:rPr lang="en-US" i="1"/>
              <a:t>T</a:t>
            </a:r>
            <a:r>
              <a:rPr lang="en-US"/>
              <a:t> 1.4.2.24:</a:t>
            </a:r>
          </a:p>
          <a:p>
            <a:pPr>
              <a:buFont typeface="Wingdings" charset="2"/>
              <a:buNone/>
            </a:pPr>
            <a:r>
              <a:rPr lang="en-US"/>
              <a:t>	</a:t>
            </a:r>
            <a:r>
              <a:rPr lang="en-US" sz="2600"/>
              <a:t>“When we have been accustom’d to observe a constancy in certain impressions, and have found, that the perception of the sun or ocean, for instance, returns upon us after an absence or annihilation with like parts and in a like order, as at its first appear-ance, we are not apt to regard these interrupted perceptions as different, (which they really are) but on the contrary consider them individually the same, upon account of their resemblance.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773DB65-EA41-49DC-893C-8BE577A05A06}" type="slidenum">
              <a:rPr lang="en-US" sz="1600">
                <a:effectLst>
                  <a:outerShdw blurRad="38100" dist="38100" dir="2700000" algn="tl">
                    <a:srgbClr val="000000"/>
                  </a:outerShdw>
                </a:effectLst>
                <a:ea typeface="ＭＳ Ｐゴシック" charset="-128"/>
              </a:rPr>
              <a:pPr eaLnBrk="1" hangingPunct="1"/>
              <a:t>279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3572216"/>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401C77C-BB2E-4ADD-8B00-4DF71DC1441C}" type="slidenum">
              <a:rPr lang="en-US"/>
              <a:pPr/>
              <a:t>280</a:t>
            </a:fld>
            <a:endParaRPr lang="en-US"/>
          </a:p>
        </p:txBody>
      </p:sp>
      <p:sp>
        <p:nvSpPr>
          <p:cNvPr id="3" name="Content Placeholder 2"/>
          <p:cNvSpPr>
            <a:spLocks noGrp="1"/>
          </p:cNvSpPr>
          <p:nvPr>
            <p:ph idx="4294967295"/>
          </p:nvPr>
        </p:nvSpPr>
        <p:spPr>
          <a:xfrm>
            <a:off x="457200" y="336550"/>
            <a:ext cx="8278813" cy="6272213"/>
          </a:xfrm>
        </p:spPr>
        <p:txBody>
          <a:bodyPr/>
          <a:lstStyle/>
          <a:p>
            <a:pPr>
              <a:buFont typeface="Wingdings" charset="2"/>
              <a:buNone/>
            </a:pPr>
            <a:r>
              <a:rPr lang="en-US"/>
              <a:t>	</a:t>
            </a:r>
            <a:r>
              <a:rPr lang="en-US" sz="2600"/>
              <a:t>“But as this interruption of their existence is contrary to their perfect identity, and makes us regard the first impression as annihilated, and the second as newly created, we find ourselves somewhat at a loss, and are involv’d in a kind of contradiction.  In order to free ourselves from this difficulty, we disguise, as much as possible, the interruption, or rather remove it entirely, by supposing that these interrupted per-ceptions are connected by a real existence, of which we are insensible.  This supposition, or idea of cont-inu’d existence, acquires a force and vivacity from the memory of these broken impressions, and from that propensity, which they give us, to suppose them the same; and  … the very essence of belief consists in the force and vivacity of the conception.”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DED4156-CF7B-40F1-BDF7-0BF09EF959EF}" type="slidenum">
              <a:rPr lang="en-US" sz="1600">
                <a:effectLst>
                  <a:outerShdw blurRad="38100" dist="38100" dir="2700000" algn="tl">
                    <a:srgbClr val="000000"/>
                  </a:outerShdw>
                </a:effectLst>
                <a:ea typeface="ＭＳ Ｐゴシック" charset="-128"/>
              </a:rPr>
              <a:pPr eaLnBrk="1" hangingPunct="1"/>
              <a:t>280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988033"/>
      </p:ext>
    </p:extLst>
  </p:cSld>
  <p:clrMapOvr>
    <a:masterClrMapping/>
  </p:clrMapOvr>
  <p:transition spd="med">
    <p:cover/>
  </p:transition>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281</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Four-Part Account</a:t>
            </a:r>
          </a:p>
        </p:txBody>
      </p:sp>
      <p:sp>
        <p:nvSpPr>
          <p:cNvPr id="3" name="Content Placeholder 2"/>
          <p:cNvSpPr>
            <a:spLocks noGrp="1"/>
          </p:cNvSpPr>
          <p:nvPr>
            <p:ph idx="4294967295"/>
          </p:nvPr>
        </p:nvSpPr>
        <p:spPr>
          <a:xfrm>
            <a:off x="352425" y="1340768"/>
            <a:ext cx="8334375" cy="5364596"/>
          </a:xfrm>
        </p:spPr>
        <p:txBody>
          <a:bodyPr/>
          <a:lstStyle/>
          <a:p>
            <a:r>
              <a:rPr lang="en-US" dirty="0"/>
              <a:t>At </a:t>
            </a:r>
            <a:r>
              <a:rPr lang="en-US" i="1" dirty="0"/>
              <a:t>T</a:t>
            </a:r>
            <a:r>
              <a:rPr lang="en-US" dirty="0"/>
              <a:t> 1.4.2.25 (cf. </a:t>
            </a:r>
            <a:r>
              <a:rPr lang="en-US" i="1" dirty="0"/>
              <a:t>T</a:t>
            </a:r>
            <a:r>
              <a:rPr lang="en-US" dirty="0"/>
              <a:t> 1.4.2.43), Hume </a:t>
            </a:r>
            <a:r>
              <a:rPr lang="en-US" dirty="0" err="1"/>
              <a:t>summarises</a:t>
            </a:r>
            <a:r>
              <a:rPr lang="en-US" dirty="0"/>
              <a:t> the four parts of this account, which he then discusses in depth:</a:t>
            </a:r>
          </a:p>
          <a:p>
            <a:pPr lvl="1"/>
            <a:r>
              <a:rPr lang="en-US" sz="2700" dirty="0"/>
              <a:t>The principle of individuation, </a:t>
            </a:r>
            <a:r>
              <a:rPr lang="en-US" sz="2700" i="1" dirty="0"/>
              <a:t>T</a:t>
            </a:r>
            <a:r>
              <a:rPr lang="en-US" sz="2700" dirty="0"/>
              <a:t> 1.4.2.26-30</a:t>
            </a:r>
          </a:p>
          <a:p>
            <a:pPr lvl="1"/>
            <a:r>
              <a:rPr lang="en-US" sz="2700" dirty="0"/>
              <a:t>How resemblance leads us to attribute identity to interrupted perceptions, </a:t>
            </a:r>
            <a:r>
              <a:rPr lang="en-US" sz="2700" i="1" dirty="0"/>
              <a:t>T</a:t>
            </a:r>
            <a:r>
              <a:rPr lang="en-US" sz="2700" dirty="0"/>
              <a:t> 1.4.2.31-36</a:t>
            </a:r>
          </a:p>
          <a:p>
            <a:pPr lvl="1"/>
            <a:r>
              <a:rPr lang="en-US" sz="2700" dirty="0"/>
              <a:t>Why we unite interrupted perceptions by “feigning a </a:t>
            </a:r>
            <a:r>
              <a:rPr lang="en-US" sz="2700" dirty="0" err="1"/>
              <a:t>continu’d</a:t>
            </a:r>
            <a:r>
              <a:rPr lang="en-US" sz="2700" dirty="0"/>
              <a:t> being”, </a:t>
            </a:r>
            <a:r>
              <a:rPr lang="en-US" sz="2700" i="1" dirty="0"/>
              <a:t>T</a:t>
            </a:r>
            <a:r>
              <a:rPr lang="en-US" sz="2700" dirty="0"/>
              <a:t> 1.4.2.37-40</a:t>
            </a:r>
          </a:p>
          <a:p>
            <a:pPr lvl="1"/>
            <a:r>
              <a:rPr lang="en-US" sz="2700" dirty="0"/>
              <a:t>Explaining the force and vivacity of conception, which constitutes belief (though it’s a vivacious </a:t>
            </a:r>
            <a:r>
              <a:rPr lang="en-US" sz="2700" i="1" dirty="0"/>
              <a:t>fiction</a:t>
            </a:r>
            <a:r>
              <a:rPr lang="en-US" sz="2700" dirty="0"/>
              <a:t> rather than bona fide </a:t>
            </a:r>
            <a:r>
              <a:rPr lang="en-US" sz="2700" i="1" dirty="0"/>
              <a:t>idea</a:t>
            </a:r>
            <a:r>
              <a:rPr lang="en-US" sz="2700" dirty="0"/>
              <a:t>), </a:t>
            </a:r>
            <a:r>
              <a:rPr lang="en-US" sz="2700" i="1" dirty="0"/>
              <a:t>T</a:t>
            </a:r>
            <a:r>
              <a:rPr lang="en-US" sz="2700" dirty="0"/>
              <a:t> 1.4.2.41-42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281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66138996"/>
      </p:ext>
    </p:extLst>
  </p:cSld>
  <p:clrMapOvr>
    <a:masterClrMapping/>
  </p:clrMapOvr>
  <p:transition spd="med">
    <p:cover/>
  </p:transition>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79D3798-9916-4334-AFF1-534A57C2E8C2}" type="slidenum">
              <a:rPr lang="en-US"/>
              <a:pPr/>
              <a:t>282</a:t>
            </a:fld>
            <a:endParaRPr lang="en-US"/>
          </a:p>
        </p:txBody>
      </p:sp>
      <p:sp>
        <p:nvSpPr>
          <p:cNvPr id="2" name="Title 1"/>
          <p:cNvSpPr>
            <a:spLocks noGrp="1"/>
          </p:cNvSpPr>
          <p:nvPr>
            <p:ph type="title" idx="4294967295"/>
          </p:nvPr>
        </p:nvSpPr>
        <p:spPr>
          <a:xfrm>
            <a:off x="457200" y="277813"/>
            <a:ext cx="8229600" cy="738919"/>
          </a:xfrm>
        </p:spPr>
        <p:txBody>
          <a:bodyPr/>
          <a:lstStyle/>
          <a:p>
            <a:pPr>
              <a:defRPr/>
            </a:pPr>
            <a:r>
              <a:rPr lang="en-US" dirty="0">
                <a:latin typeface="+mj-lt"/>
                <a:ea typeface="+mj-ea"/>
                <a:cs typeface="+mj-cs"/>
              </a:rPr>
              <a:t>A Problematic Assumption</a:t>
            </a:r>
          </a:p>
        </p:txBody>
      </p:sp>
      <p:sp>
        <p:nvSpPr>
          <p:cNvPr id="3" name="Content Placeholder 2"/>
          <p:cNvSpPr>
            <a:spLocks noGrp="1"/>
          </p:cNvSpPr>
          <p:nvPr>
            <p:ph idx="4294967295"/>
          </p:nvPr>
        </p:nvSpPr>
        <p:spPr>
          <a:xfrm>
            <a:off x="457200" y="1232756"/>
            <a:ext cx="8340725" cy="5400600"/>
          </a:xfrm>
        </p:spPr>
        <p:txBody>
          <a:bodyPr/>
          <a:lstStyle/>
          <a:p>
            <a:r>
              <a:rPr lang="en-US" sz="2800" dirty="0"/>
              <a:t>In Hume’s complex discussion of parts two to four of his “system” – from paragraphs 31 to 46 – he speaks with the vulgar by supposing “that there is only a single existence, which I shall call indifferently </a:t>
            </a:r>
            <a:r>
              <a:rPr lang="en-US" sz="2800" i="1" dirty="0"/>
              <a:t>object</a:t>
            </a:r>
            <a:r>
              <a:rPr lang="en-US" sz="2800" dirty="0"/>
              <a:t> or </a:t>
            </a:r>
            <a:r>
              <a:rPr lang="en-US" sz="2800" i="1" dirty="0"/>
              <a:t>perception</a:t>
            </a:r>
            <a:r>
              <a:rPr lang="en-US" sz="2800" dirty="0"/>
              <a:t>, according as it shall seem best to suit my purpose” (§31).</a:t>
            </a:r>
          </a:p>
          <a:p>
            <a:pPr lvl="1">
              <a:spcBef>
                <a:spcPts val="1200"/>
              </a:spcBef>
            </a:pPr>
            <a:r>
              <a:rPr lang="en-US" sz="2400" dirty="0"/>
              <a:t>But the </a:t>
            </a:r>
            <a:r>
              <a:rPr lang="en-US" sz="2400" i="1" dirty="0"/>
              <a:t>causal</a:t>
            </a:r>
            <a:r>
              <a:rPr lang="en-US" sz="2400" dirty="0"/>
              <a:t> explanation of the vulgar belief is not a </a:t>
            </a:r>
            <a:r>
              <a:rPr lang="en-US" sz="2400" i="1" dirty="0"/>
              <a:t>rational </a:t>
            </a:r>
            <a:r>
              <a:rPr lang="en-US" sz="2400" dirty="0"/>
              <a:t>explanation: it turns out to involve </a:t>
            </a:r>
            <a:r>
              <a:rPr lang="en-US" sz="2400" i="1" dirty="0" err="1"/>
              <a:t>subcognitive</a:t>
            </a:r>
            <a:r>
              <a:rPr lang="en-US" sz="2400" dirty="0"/>
              <a:t> confusions and conflations on the part of the believer.</a:t>
            </a:r>
          </a:p>
          <a:p>
            <a:pPr lvl="1">
              <a:spcBef>
                <a:spcPts val="1200"/>
              </a:spcBef>
            </a:pPr>
            <a:r>
              <a:rPr lang="en-US" sz="2400" dirty="0"/>
              <a:t>So we should not expect this explanation to be </a:t>
            </a:r>
            <a:r>
              <a:rPr lang="en-US" sz="2400" dirty="0" err="1"/>
              <a:t>expres-sible</a:t>
            </a:r>
            <a:r>
              <a:rPr lang="en-US" sz="2400" dirty="0"/>
              <a:t> in vulgar terms: philosophical distinctions (e.g. between object and perception) might be essential.</a:t>
            </a:r>
          </a:p>
          <a:p>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F036498-ED18-4480-BBFF-6C1837873301}" type="slidenum">
              <a:rPr lang="en-US" sz="1600">
                <a:effectLst>
                  <a:outerShdw blurRad="38100" dist="38100" dir="2700000" algn="tl">
                    <a:srgbClr val="000000"/>
                  </a:outerShdw>
                </a:effectLst>
                <a:ea typeface="ＭＳ Ｐゴシック" charset="-128"/>
              </a:rPr>
              <a:pPr eaLnBrk="1" hangingPunct="1"/>
              <a:t>282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95754570"/>
      </p:ext>
    </p:extLst>
  </p:cSld>
  <p:clrMapOvr>
    <a:masterClrMapping/>
  </p:clrMapOvr>
  <p:transition spd="med">
    <p:cover/>
  </p:transition>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283</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268760"/>
            <a:ext cx="8380412" cy="5257961"/>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283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36851329"/>
      </p:ext>
    </p:extLst>
  </p:cSld>
  <p:clrMapOvr>
    <a:masterClrMapping/>
  </p:clrMapOvr>
  <p:transition spd="med">
    <p:cover/>
  </p:transition>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284</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Key Experiment</a:t>
            </a:r>
          </a:p>
        </p:txBody>
      </p:sp>
      <p:sp>
        <p:nvSpPr>
          <p:cNvPr id="3" name="Content Placeholder 2"/>
          <p:cNvSpPr>
            <a:spLocks noGrp="1"/>
          </p:cNvSpPr>
          <p:nvPr>
            <p:ph idx="4294967295"/>
          </p:nvPr>
        </p:nvSpPr>
        <p:spPr>
          <a:xfrm>
            <a:off x="482860" y="1304764"/>
            <a:ext cx="8229600" cy="5184576"/>
          </a:xfrm>
        </p:spPr>
        <p:txBody>
          <a:bodyPr/>
          <a:lstStyle/>
          <a:p>
            <a:r>
              <a:rPr lang="en-US" dirty="0"/>
              <a:t>“When we press one eye with a finger, we immediately perceive all the objects to become double” (</a:t>
            </a:r>
            <a:r>
              <a:rPr lang="en-US" i="1" dirty="0"/>
              <a:t>T</a:t>
            </a:r>
            <a:r>
              <a:rPr lang="en-US" dirty="0"/>
              <a:t> 1.4.2.45)</a:t>
            </a:r>
          </a:p>
          <a:p>
            <a:pPr lvl="1">
              <a:spcBef>
                <a:spcPts val="900"/>
              </a:spcBef>
            </a:pPr>
            <a:r>
              <a:rPr lang="en-US" dirty="0"/>
              <a:t>“But as we do not attribute a </a:t>
            </a:r>
            <a:r>
              <a:rPr lang="en-US" dirty="0" err="1"/>
              <a:t>continu’d</a:t>
            </a:r>
            <a:r>
              <a:rPr lang="en-US" dirty="0"/>
              <a:t> existence to both these perceptions”</a:t>
            </a:r>
          </a:p>
          <a:p>
            <a:pPr lvl="1">
              <a:spcBef>
                <a:spcPts val="900"/>
              </a:spcBef>
            </a:pPr>
            <a:r>
              <a:rPr lang="en-US" dirty="0"/>
              <a:t>“and as they are both of the same nature”</a:t>
            </a:r>
          </a:p>
          <a:p>
            <a:pPr lvl="1">
              <a:spcBef>
                <a:spcPts val="900"/>
              </a:spcBef>
            </a:pPr>
            <a:r>
              <a:rPr lang="en-US" dirty="0"/>
              <a:t>“we clearly perceive that all our perceptions are dependent on our organs, and the disposition of our nerves and animal spirits.”</a:t>
            </a:r>
          </a:p>
          <a:p>
            <a:pPr>
              <a:spcBef>
                <a:spcPts val="1200"/>
              </a:spcBef>
            </a:pPr>
            <a:r>
              <a:rPr lang="en-US" dirty="0"/>
              <a:t>A similar argument will come at </a:t>
            </a:r>
            <a:r>
              <a:rPr lang="en-US" i="1" dirty="0"/>
              <a:t>T</a:t>
            </a:r>
            <a:r>
              <a:rPr lang="en-US" dirty="0"/>
              <a:t> 1.4.4.4.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284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80937606"/>
      </p:ext>
    </p:extLst>
  </p:cSld>
  <p:clrMapOvr>
    <a:masterClrMapping/>
  </p:clrMapOvr>
  <p:transition spd="med">
    <p:cover/>
  </p:transition>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BB260FC-C811-4D94-A389-05AF38F72AD8}" type="slidenum">
              <a:rPr lang="en-US"/>
              <a:pPr/>
              <a:t>285</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The Philosophical System</a:t>
            </a:r>
          </a:p>
        </p:txBody>
      </p:sp>
      <p:sp>
        <p:nvSpPr>
          <p:cNvPr id="3" name="Content Placeholder 2"/>
          <p:cNvSpPr>
            <a:spLocks noGrp="1"/>
          </p:cNvSpPr>
          <p:nvPr>
            <p:ph idx="4294967295"/>
          </p:nvPr>
        </p:nvSpPr>
        <p:spPr>
          <a:xfrm>
            <a:off x="457200" y="1484784"/>
            <a:ext cx="8416925" cy="5024438"/>
          </a:xfrm>
        </p:spPr>
        <p:txBody>
          <a:bodyPr/>
          <a:lstStyle/>
          <a:p>
            <a:r>
              <a:rPr lang="en-US" sz="3000" dirty="0"/>
              <a:t>Philosophers </a:t>
            </a:r>
            <a:r>
              <a:rPr lang="en-US" sz="3000" dirty="0" err="1"/>
              <a:t>realise</a:t>
            </a:r>
            <a:r>
              <a:rPr lang="en-US" sz="3000" dirty="0"/>
              <a:t> that perceptions are not independent, but they are very reluctant (or psychologically unable) to give up belief in the continued and distinct existence of body.</a:t>
            </a:r>
          </a:p>
          <a:p>
            <a:r>
              <a:rPr lang="en-US" sz="3000" dirty="0"/>
              <a:t>Hence they invent a new theory “of the double existence of perceptions and objects” as a “palliative remedy” (</a:t>
            </a:r>
            <a:r>
              <a:rPr lang="en-US" sz="3000" i="1" dirty="0"/>
              <a:t>T</a:t>
            </a:r>
            <a:r>
              <a:rPr lang="en-US" sz="3000" dirty="0"/>
              <a:t> 1.4.2.46).</a:t>
            </a:r>
          </a:p>
          <a:p>
            <a:r>
              <a:rPr lang="en-US" sz="3000" dirty="0"/>
              <a:t>This “</a:t>
            </a:r>
            <a:r>
              <a:rPr lang="en-US" sz="3000" i="1" dirty="0"/>
              <a:t>has no primary recommendation either to reason or the imagination</a:t>
            </a:r>
            <a:r>
              <a:rPr lang="en-US" sz="3000" dirty="0"/>
              <a:t>”, and acquires all its imaginative appeal from the vulgar view.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8A0F553-AB71-4EF0-8D46-6EBDA8B2E472}" type="slidenum">
              <a:rPr lang="en-US" sz="1600">
                <a:effectLst>
                  <a:outerShdw blurRad="38100" dist="38100" dir="2700000" algn="tl">
                    <a:srgbClr val="000000"/>
                  </a:outerShdw>
                </a:effectLst>
                <a:ea typeface="ＭＳ Ｐゴシック" charset="-128"/>
              </a:rPr>
              <a:pPr eaLnBrk="1" hangingPunct="1"/>
              <a:t>285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96825139"/>
      </p:ext>
    </p:extLst>
  </p:cSld>
  <p:clrMapOvr>
    <a:masterClrMapping/>
  </p:clrMapOvr>
  <p:transition spd="med">
    <p:cover/>
  </p:transition>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4185F3F-2214-4038-B9A0-EC8F136B7805}" type="slidenum">
              <a:rPr lang="en-US"/>
              <a:pPr/>
              <a:t>286</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Recapitulation and Overview</a:t>
            </a:r>
          </a:p>
        </p:txBody>
      </p:sp>
      <p:sp>
        <p:nvSpPr>
          <p:cNvPr id="3" name="Content Placeholder 2"/>
          <p:cNvSpPr>
            <a:spLocks noGrp="1"/>
          </p:cNvSpPr>
          <p:nvPr>
            <p:ph idx="4294967295"/>
          </p:nvPr>
        </p:nvSpPr>
        <p:spPr>
          <a:xfrm>
            <a:off x="431540" y="1484784"/>
            <a:ext cx="8229600" cy="5040313"/>
          </a:xfrm>
        </p:spPr>
        <p:txBody>
          <a:bodyPr/>
          <a:lstStyle/>
          <a:p>
            <a:r>
              <a:rPr lang="en-US" dirty="0"/>
              <a:t>In spelling out these points, Hume repeats or expands some of his earlier arguments:</a:t>
            </a:r>
          </a:p>
          <a:p>
            <a:pPr lvl="1">
              <a:spcBef>
                <a:spcPts val="900"/>
              </a:spcBef>
            </a:pPr>
            <a:r>
              <a:rPr lang="en-US" dirty="0"/>
              <a:t>Reason cannot establish continuing objects causing our perceptions (</a:t>
            </a:r>
            <a:r>
              <a:rPr lang="en-US" i="1" dirty="0"/>
              <a:t>T</a:t>
            </a:r>
            <a:r>
              <a:rPr lang="en-US" dirty="0"/>
              <a:t> 1.4.2.47).</a:t>
            </a:r>
          </a:p>
          <a:p>
            <a:pPr lvl="1">
              <a:spcBef>
                <a:spcPts val="900"/>
              </a:spcBef>
            </a:pPr>
            <a:r>
              <a:rPr lang="en-US" dirty="0"/>
              <a:t>The imagination leads naturally to the vulgar, rather than philosophical, view (</a:t>
            </a:r>
            <a:r>
              <a:rPr lang="en-US" i="1" dirty="0"/>
              <a:t>T</a:t>
            </a:r>
            <a:r>
              <a:rPr lang="en-US" dirty="0"/>
              <a:t> 1.4.2.48).</a:t>
            </a:r>
          </a:p>
          <a:p>
            <a:pPr lvl="1">
              <a:spcBef>
                <a:spcPts val="900"/>
              </a:spcBef>
            </a:pPr>
            <a:r>
              <a:rPr lang="en-US" dirty="0"/>
              <a:t>Hence the philosophical view must acquire its force from the vulgar view (</a:t>
            </a:r>
            <a:r>
              <a:rPr lang="en-US" i="1" dirty="0"/>
              <a:t>T</a:t>
            </a:r>
            <a:r>
              <a:rPr lang="en-US" dirty="0"/>
              <a:t> 1.4.2.49-52).</a:t>
            </a:r>
          </a:p>
          <a:p>
            <a:pPr lvl="1">
              <a:spcBef>
                <a:spcPts val="900"/>
              </a:spcBef>
            </a:pPr>
            <a:r>
              <a:rPr lang="en-US" dirty="0"/>
              <a:t>This explains various aspects of the philosophical view (</a:t>
            </a:r>
            <a:r>
              <a:rPr lang="en-US" i="1" dirty="0"/>
              <a:t>T</a:t>
            </a:r>
            <a:r>
              <a:rPr lang="en-US" dirty="0"/>
              <a:t> 1.4.2.53-55).</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76348FF-9BE3-4301-8383-99CACBB5FD37}" type="slidenum">
              <a:rPr lang="en-US" sz="1600">
                <a:effectLst>
                  <a:outerShdw blurRad="38100" dist="38100" dir="2700000" algn="tl">
                    <a:srgbClr val="000000"/>
                  </a:outerShdw>
                </a:effectLst>
                <a:ea typeface="ＭＳ Ｐゴシック" charset="-128"/>
              </a:rPr>
              <a:pPr eaLnBrk="1" hangingPunct="1"/>
              <a:t>286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61491242"/>
      </p:ext>
    </p:extLst>
  </p:cSld>
  <p:clrMapOvr>
    <a:masterClrMapping/>
  </p:clrMapOvr>
  <p:transition spd="med">
    <p:cover/>
  </p:transition>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C6F3B23-98B5-46C0-A2D8-E774DFAB017A}" type="slidenum">
              <a:rPr lang="en-US"/>
              <a:pPr/>
              <a:t>287</a:t>
            </a:fld>
            <a:endParaRPr lang="en-US"/>
          </a:p>
        </p:txBody>
      </p:sp>
      <p:sp>
        <p:nvSpPr>
          <p:cNvPr id="2" name="Title 1"/>
          <p:cNvSpPr>
            <a:spLocks noGrp="1"/>
          </p:cNvSpPr>
          <p:nvPr>
            <p:ph type="title" idx="4294967295"/>
          </p:nvPr>
        </p:nvSpPr>
        <p:spPr>
          <a:xfrm>
            <a:off x="457200" y="277813"/>
            <a:ext cx="8229600" cy="882935"/>
          </a:xfrm>
        </p:spPr>
        <p:txBody>
          <a:bodyPr/>
          <a:lstStyle/>
          <a:p>
            <a:pPr>
              <a:defRPr/>
            </a:pPr>
            <a:r>
              <a:rPr lang="en-US" dirty="0">
                <a:latin typeface="+mj-lt"/>
                <a:ea typeface="+mj-ea"/>
                <a:cs typeface="+mj-cs"/>
              </a:rPr>
              <a:t>The Despairing Conclusion</a:t>
            </a:r>
          </a:p>
        </p:txBody>
      </p:sp>
      <p:sp>
        <p:nvSpPr>
          <p:cNvPr id="3" name="Content Placeholder 2"/>
          <p:cNvSpPr>
            <a:spLocks noGrp="1"/>
          </p:cNvSpPr>
          <p:nvPr>
            <p:ph idx="4294967295"/>
          </p:nvPr>
        </p:nvSpPr>
        <p:spPr>
          <a:xfrm>
            <a:off x="179512" y="1484784"/>
            <a:ext cx="8551862" cy="5070475"/>
          </a:xfrm>
        </p:spPr>
        <p:txBody>
          <a:bodyPr/>
          <a:lstStyle/>
          <a:p>
            <a:pPr>
              <a:buFont typeface="Wingdings" charset="2"/>
              <a:buNone/>
            </a:pPr>
            <a:r>
              <a:rPr lang="en-US" sz="2400" dirty="0"/>
              <a:t>	“I cannot conceive how such trivial qualities of the fancy, conducted by such false suppositions, can ever lead to any solid and rational system.  …  Philosophers deny our resembling perceptions to be identically the same, and uninterrupted; and yet have so great a propensity to believe them such, that they arbitrarily invent a new set of perceptions, to which they attribute these qualities.  I say, a new set of perceptions [because] … ’tis impossible for us distinctly to conceive, objects to be in their nature any thing but exactly the same with perceptions.  What then can we look for from this confusion of groundless and extraordinary opinions but error and </a:t>
            </a:r>
            <a:r>
              <a:rPr lang="en-US" sz="2400" dirty="0" err="1"/>
              <a:t>falshood</a:t>
            </a:r>
            <a:r>
              <a:rPr lang="en-US" sz="2400" dirty="0"/>
              <a:t>?  And how can we justify to ourselves any belief we repose in them?”  (</a:t>
            </a:r>
            <a:r>
              <a:rPr lang="en-US" sz="2400" i="1" dirty="0"/>
              <a:t>T</a:t>
            </a:r>
            <a:r>
              <a:rPr lang="en-US" sz="2400" dirty="0"/>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B8B7234-1938-4727-B192-17784DA1E139}" type="slidenum">
              <a:rPr lang="en-US" sz="1600">
                <a:effectLst>
                  <a:outerShdw blurRad="38100" dist="38100" dir="2700000" algn="tl">
                    <a:srgbClr val="000000"/>
                  </a:outerShdw>
                </a:effectLst>
                <a:ea typeface="ＭＳ Ｐゴシック" charset="-128"/>
              </a:rPr>
              <a:pPr eaLnBrk="1" hangingPunct="1"/>
              <a:t>287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8318097"/>
      </p:ext>
    </p:extLst>
  </p:cSld>
  <p:clrMapOvr>
    <a:masterClrMapping/>
  </p:clrMapOvr>
  <p:transition spd="med">
    <p:cover/>
  </p:transition>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288</a:t>
            </a:fld>
            <a:endParaRPr lang="en-US"/>
          </a:p>
        </p:txBody>
      </p:sp>
      <p:sp>
        <p:nvSpPr>
          <p:cNvPr id="2" name="Title 1"/>
          <p:cNvSpPr>
            <a:spLocks noGrp="1"/>
          </p:cNvSpPr>
          <p:nvPr>
            <p:ph type="title" idx="4294967295"/>
          </p:nvPr>
        </p:nvSpPr>
        <p:spPr>
          <a:xfrm>
            <a:off x="457200" y="277813"/>
            <a:ext cx="8229600" cy="918939"/>
          </a:xfrm>
        </p:spPr>
        <p:txBody>
          <a:bodyPr/>
          <a:lstStyle/>
          <a:p>
            <a:pPr>
              <a:defRPr/>
            </a:pPr>
            <a:r>
              <a:rPr lang="en-US" dirty="0">
                <a:latin typeface="+mj-lt"/>
                <a:ea typeface="+mj-ea"/>
                <a:cs typeface="+mj-cs"/>
              </a:rPr>
              <a:t>Carelessness and Inattention</a:t>
            </a:r>
          </a:p>
        </p:txBody>
      </p:sp>
      <p:sp>
        <p:nvSpPr>
          <p:cNvPr id="3" name="Content Placeholder 2"/>
          <p:cNvSpPr>
            <a:spLocks noGrp="1"/>
          </p:cNvSpPr>
          <p:nvPr>
            <p:ph idx="4294967295"/>
          </p:nvPr>
        </p:nvSpPr>
        <p:spPr>
          <a:xfrm>
            <a:off x="214313" y="1520788"/>
            <a:ext cx="8643937" cy="5070475"/>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288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77410246"/>
      </p:ext>
    </p:extLst>
  </p:cSld>
  <p:clrMapOvr>
    <a:masterClrMapping/>
  </p:clrMapOvr>
  <p:transition spd="med">
    <p:cover/>
  </p:transition>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E9DB595-E903-43DA-ABF6-02DA817C34CE}" type="slidenum">
              <a:rPr lang="en-US"/>
              <a:pPr/>
              <a:t>289</a:t>
            </a:fld>
            <a:endParaRPr lang="en-US"/>
          </a:p>
        </p:txBody>
      </p:sp>
      <p:sp>
        <p:nvSpPr>
          <p:cNvPr id="2" name="Title 1"/>
          <p:cNvSpPr>
            <a:spLocks noGrp="1"/>
          </p:cNvSpPr>
          <p:nvPr>
            <p:ph type="title" idx="4294967295"/>
          </p:nvPr>
        </p:nvSpPr>
        <p:spPr>
          <a:xfrm>
            <a:off x="457200" y="205805"/>
            <a:ext cx="8229600" cy="1278979"/>
          </a:xfrm>
        </p:spPr>
        <p:txBody>
          <a:bodyPr/>
          <a:lstStyle/>
          <a:p>
            <a:pPr>
              <a:defRPr/>
            </a:pPr>
            <a:r>
              <a:rPr lang="en-US" sz="4000" dirty="0"/>
              <a:t>“</a:t>
            </a:r>
            <a:r>
              <a:rPr lang="en-US" sz="4000" dirty="0" err="1"/>
              <a:t>’Tis</a:t>
            </a:r>
            <a:r>
              <a:rPr lang="en-US" sz="4000" dirty="0"/>
              <a:t> impossible … to defend either our understanding or senses”</a:t>
            </a:r>
            <a:endParaRPr lang="en-US" sz="4000" dirty="0">
              <a:latin typeface="+mj-lt"/>
              <a:ea typeface="+mj-ea"/>
              <a:cs typeface="+mj-cs"/>
            </a:endParaRPr>
          </a:p>
        </p:txBody>
      </p:sp>
      <p:sp>
        <p:nvSpPr>
          <p:cNvPr id="3" name="Content Placeholder 2"/>
          <p:cNvSpPr>
            <a:spLocks noGrp="1"/>
          </p:cNvSpPr>
          <p:nvPr>
            <p:ph idx="4294967295"/>
          </p:nvPr>
        </p:nvSpPr>
        <p:spPr>
          <a:xfrm>
            <a:off x="251520" y="1844824"/>
            <a:ext cx="8640960" cy="4795689"/>
          </a:xfrm>
        </p:spPr>
        <p:txBody>
          <a:bodyPr/>
          <a:lstStyle/>
          <a:p>
            <a:r>
              <a:rPr lang="en-US" sz="2600" dirty="0"/>
              <a:t>The passage just quoted implicitly refers back to the “</a:t>
            </a:r>
            <a:r>
              <a:rPr lang="en-US" sz="2600" dirty="0" err="1"/>
              <a:t>scepticism</a:t>
            </a:r>
            <a:r>
              <a:rPr lang="en-US" sz="2600" dirty="0"/>
              <a:t> with regard to reason” of </a:t>
            </a:r>
            <a:r>
              <a:rPr lang="en-US" sz="2600" i="1" dirty="0"/>
              <a:t>T</a:t>
            </a:r>
            <a:r>
              <a:rPr lang="en-US" sz="2600" dirty="0"/>
              <a:t> 1.4.1 (note that “the understanding” and “reason” are the same).</a:t>
            </a:r>
          </a:p>
          <a:p>
            <a:pPr>
              <a:spcBef>
                <a:spcPts val="1200"/>
              </a:spcBef>
            </a:pPr>
            <a:r>
              <a:rPr lang="en-US" sz="2600" i="1" dirty="0"/>
              <a:t>T</a:t>
            </a:r>
            <a:r>
              <a:rPr lang="en-US" sz="2600" dirty="0"/>
              <a:t> 1.4.1 and 1.4.2 thus </a:t>
            </a:r>
            <a:r>
              <a:rPr lang="en-US" sz="2600" i="1" dirty="0"/>
              <a:t>combine</a:t>
            </a:r>
            <a:r>
              <a:rPr lang="en-US" sz="2600" dirty="0"/>
              <a:t> to deliver a radically </a:t>
            </a:r>
            <a:r>
              <a:rPr lang="en-US" sz="2600" dirty="0" err="1"/>
              <a:t>sceptical</a:t>
            </a:r>
            <a:r>
              <a:rPr lang="en-US" sz="2600" dirty="0"/>
              <a:t> message: that the only thing able to protect us from extreme </a:t>
            </a:r>
            <a:r>
              <a:rPr lang="en-US" sz="2600" dirty="0" err="1"/>
              <a:t>scepticism</a:t>
            </a:r>
            <a:r>
              <a:rPr lang="en-US" sz="2600" dirty="0"/>
              <a:t> is our own failure to attend to, or follow, the </a:t>
            </a:r>
            <a:r>
              <a:rPr lang="en-US" sz="2600" dirty="0" err="1"/>
              <a:t>sceptical</a:t>
            </a:r>
            <a:r>
              <a:rPr lang="en-US" sz="2600" dirty="0"/>
              <a:t> arguments (cf. </a:t>
            </a:r>
            <a:r>
              <a:rPr lang="en-US" sz="2600" i="1" dirty="0"/>
              <a:t>T</a:t>
            </a:r>
            <a:r>
              <a:rPr lang="en-US" sz="2600" dirty="0"/>
              <a:t> 1.4.1.9-11).</a:t>
            </a:r>
          </a:p>
          <a:p>
            <a:pPr>
              <a:spcBef>
                <a:spcPts val="1200"/>
              </a:spcBef>
            </a:pPr>
            <a:r>
              <a:rPr lang="en-US" sz="2600" dirty="0"/>
              <a:t>Laying such </a:t>
            </a:r>
            <a:r>
              <a:rPr lang="en-US" sz="2600" dirty="0" err="1"/>
              <a:t>scepticism</a:t>
            </a:r>
            <a:r>
              <a:rPr lang="en-US" sz="2600" dirty="0"/>
              <a:t> aside, Hume will now go on to consider some philosophical systems, “</a:t>
            </a:r>
            <a:r>
              <a:rPr lang="en-US" sz="2600" dirty="0" err="1"/>
              <a:t>antient</a:t>
            </a:r>
            <a:r>
              <a:rPr lang="en-US" sz="2600" dirty="0"/>
              <a:t> and modern” (</a:t>
            </a:r>
            <a:r>
              <a:rPr lang="en-US" sz="2600" i="1" dirty="0"/>
              <a:t>T</a:t>
            </a:r>
            <a:r>
              <a:rPr lang="en-US" sz="2600" dirty="0"/>
              <a:t> 1.4.2.57) regarding the external world.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1D13966-9682-4A97-AAF4-86E04768F3E6}" type="slidenum">
              <a:rPr lang="en-US" sz="1600">
                <a:effectLst>
                  <a:outerShdw blurRad="38100" dist="38100" dir="2700000" algn="tl">
                    <a:srgbClr val="000000"/>
                  </a:outerShdw>
                </a:effectLst>
                <a:ea typeface="ＭＳ Ｐゴシック" charset="-128"/>
              </a:rPr>
              <a:pPr eaLnBrk="1" hangingPunct="1"/>
              <a:t>289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57755424"/>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290</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6(b)</a:t>
            </a:r>
            <a:br>
              <a:rPr lang="en-GB" sz="4800"/>
            </a:br>
            <a:br>
              <a:rPr lang="en-GB" sz="2400"/>
            </a:br>
            <a:r>
              <a:rPr lang="en-GB" sz="4800" i="1"/>
              <a:t>Treatise </a:t>
            </a:r>
            <a:r>
              <a:rPr lang="en-GB" sz="4800"/>
              <a:t>1.4.3</a:t>
            </a:r>
            <a:br>
              <a:rPr lang="en-GB" sz="4800"/>
            </a:br>
            <a:br>
              <a:rPr lang="en-GB" sz="2400"/>
            </a:br>
            <a:r>
              <a:rPr lang="en-GB" sz="4800"/>
              <a:t>“Of the Antient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433950113"/>
      </p:ext>
    </p:extLst>
  </p:cSld>
  <p:clrMapOvr>
    <a:masterClrMapping/>
  </p:clrMapOvr>
  <p:transition spd="med">
    <p:cover/>
  </p:transition>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630880A-5F8E-41AA-8A9D-947FCFC5889F}" type="slidenum">
              <a:rPr lang="en-US"/>
              <a:pPr/>
              <a:t>291</a:t>
            </a:fld>
            <a:endParaRPr lang="en-US"/>
          </a:p>
        </p:txBody>
      </p:sp>
      <p:sp>
        <p:nvSpPr>
          <p:cNvPr id="2" name="Title 1"/>
          <p:cNvSpPr>
            <a:spLocks noGrp="1"/>
          </p:cNvSpPr>
          <p:nvPr>
            <p:ph type="title" idx="4294967295"/>
          </p:nvPr>
        </p:nvSpPr>
        <p:spPr/>
        <p:txBody>
          <a:bodyPr/>
          <a:lstStyle/>
          <a:p>
            <a:r>
              <a:rPr lang="en-US"/>
              <a:t>Of the Antient Philosophy</a:t>
            </a:r>
          </a:p>
        </p:txBody>
      </p:sp>
      <p:sp>
        <p:nvSpPr>
          <p:cNvPr id="3" name="Content Placeholder 2"/>
          <p:cNvSpPr>
            <a:spLocks noGrp="1"/>
          </p:cNvSpPr>
          <p:nvPr>
            <p:ph idx="4294967295"/>
          </p:nvPr>
        </p:nvSpPr>
        <p:spPr>
          <a:xfrm>
            <a:off x="457200" y="1600200"/>
            <a:ext cx="8542338" cy="5065713"/>
          </a:xfrm>
        </p:spPr>
        <p:txBody>
          <a:bodyPr/>
          <a:lstStyle/>
          <a:p>
            <a:r>
              <a:rPr lang="en-US" sz="2800" dirty="0"/>
              <a:t>Section 1.4.3 of the </a:t>
            </a:r>
            <a:r>
              <a:rPr lang="en-US" sz="2800" i="1" dirty="0"/>
              <a:t>Treatise</a:t>
            </a:r>
            <a:r>
              <a:rPr lang="en-US" sz="2800" dirty="0"/>
              <a:t> is largely devoted to debunking </a:t>
            </a:r>
            <a:r>
              <a:rPr lang="en-US" sz="2800" dirty="0" err="1"/>
              <a:t>Aristotelianism</a:t>
            </a:r>
            <a:r>
              <a:rPr lang="en-US" sz="2800" dirty="0"/>
              <a:t>:</a:t>
            </a:r>
          </a:p>
          <a:p>
            <a:pPr lvl="1">
              <a:buFontTx/>
              <a:buNone/>
            </a:pPr>
            <a:r>
              <a:rPr lang="en-US" dirty="0"/>
              <a:t>	</a:t>
            </a:r>
            <a:r>
              <a:rPr lang="en-US" sz="2400" dirty="0"/>
              <a:t>“the fictions of the </a:t>
            </a:r>
            <a:r>
              <a:rPr lang="en-US" sz="2400" dirty="0" err="1"/>
              <a:t>antient</a:t>
            </a:r>
            <a:r>
              <a:rPr lang="en-US" sz="2400" dirty="0"/>
              <a:t> philosophy, concerning </a:t>
            </a:r>
            <a:r>
              <a:rPr lang="en-US" sz="2400" i="1" dirty="0"/>
              <a:t>substances</a:t>
            </a:r>
            <a:r>
              <a:rPr lang="en-US" sz="2400" dirty="0"/>
              <a:t>, and </a:t>
            </a:r>
            <a:r>
              <a:rPr lang="en-US" sz="2400" i="1" dirty="0"/>
              <a:t>substantial forms</a:t>
            </a:r>
            <a:r>
              <a:rPr lang="en-US" sz="2400" dirty="0"/>
              <a:t>, and </a:t>
            </a:r>
            <a:r>
              <a:rPr lang="en-US" sz="2400" i="1" dirty="0"/>
              <a:t>accidents</a:t>
            </a:r>
            <a:r>
              <a:rPr lang="en-US" sz="2400" dirty="0"/>
              <a:t>, and </a:t>
            </a:r>
            <a:r>
              <a:rPr lang="en-US" sz="2400" i="1" dirty="0"/>
              <a:t>occult qualities</a:t>
            </a:r>
            <a:r>
              <a:rPr lang="en-US" sz="2400" dirty="0"/>
              <a:t>; which, however unreasonable and capricious, have a very intimate </a:t>
            </a:r>
            <a:r>
              <a:rPr lang="en-US" sz="2400" dirty="0" err="1"/>
              <a:t>connexion</a:t>
            </a:r>
            <a:r>
              <a:rPr lang="en-US" sz="2400" dirty="0"/>
              <a:t> with the principles of human nature.”  (</a:t>
            </a:r>
            <a:r>
              <a:rPr lang="en-US" sz="2400" i="1" dirty="0"/>
              <a:t>T</a:t>
            </a:r>
            <a:r>
              <a:rPr lang="en-US" sz="2400" dirty="0"/>
              <a:t> 1.4.3.1)</a:t>
            </a:r>
          </a:p>
          <a:p>
            <a:pPr>
              <a:spcBef>
                <a:spcPts val="1200"/>
              </a:spcBef>
            </a:pPr>
            <a:r>
              <a:rPr lang="en-US" sz="2800" dirty="0"/>
              <a:t>Hume explains these “fictions” as naturally arising from the imagination, by which the “</a:t>
            </a:r>
            <a:r>
              <a:rPr lang="en-US" sz="2800" dirty="0" err="1"/>
              <a:t>Peripatetics</a:t>
            </a:r>
            <a:r>
              <a:rPr lang="en-US" sz="2800" dirty="0"/>
              <a:t>” (i.e. Aristotelians) allowed themselves – far too easily and naively – to be seduced.</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4625EC5-F6C4-4468-B731-56B3CE06E63D}" type="slidenum">
              <a:rPr lang="en-US" sz="1600">
                <a:effectLst>
                  <a:outerShdw blurRad="38100" dist="38100" dir="2700000" algn="tl">
                    <a:srgbClr val="000000"/>
                  </a:outerShdw>
                </a:effectLst>
                <a:ea typeface="ＭＳ Ｐゴシック" charset="-128"/>
              </a:rPr>
              <a:pPr eaLnBrk="1" hangingPunct="1"/>
              <a:t>291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15692879"/>
      </p:ext>
    </p:extLst>
  </p:cSld>
  <p:clrMapOvr>
    <a:masterClrMapping/>
  </p:clrMapOvr>
  <p:transition spd="med">
    <p:cover/>
  </p:transition>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F1C0B14-AB30-4078-84B2-318D6FE04F07}" type="slidenum">
              <a:rPr lang="en-US"/>
              <a:pPr/>
              <a:t>292</a:t>
            </a:fld>
            <a:endParaRPr lang="en-US"/>
          </a:p>
        </p:txBody>
      </p:sp>
      <p:sp>
        <p:nvSpPr>
          <p:cNvPr id="2" name="Title 1"/>
          <p:cNvSpPr>
            <a:spLocks noGrp="1"/>
          </p:cNvSpPr>
          <p:nvPr>
            <p:ph type="title" idx="4294967295"/>
          </p:nvPr>
        </p:nvSpPr>
        <p:spPr/>
        <p:txBody>
          <a:bodyPr/>
          <a:lstStyle/>
          <a:p>
            <a:r>
              <a:rPr lang="en-US"/>
              <a:t>False Simplicity and Identity</a:t>
            </a:r>
          </a:p>
        </p:txBody>
      </p:sp>
      <p:sp>
        <p:nvSpPr>
          <p:cNvPr id="3" name="Content Placeholder 2"/>
          <p:cNvSpPr>
            <a:spLocks noGrp="1"/>
          </p:cNvSpPr>
          <p:nvPr>
            <p:ph idx="4294967295"/>
          </p:nvPr>
        </p:nvSpPr>
        <p:spPr>
          <a:xfrm>
            <a:off x="457200" y="1600200"/>
            <a:ext cx="8367713" cy="4913313"/>
          </a:xfrm>
        </p:spPr>
        <p:txBody>
          <a:bodyPr/>
          <a:lstStyle/>
          <a:p>
            <a:r>
              <a:rPr lang="en-US" sz="2800" dirty="0"/>
              <a:t>“The most judicious philosophers” [e.g. Locke, </a:t>
            </a:r>
            <a:r>
              <a:rPr lang="en-US" sz="2800" i="1" dirty="0"/>
              <a:t>Essay</a:t>
            </a:r>
            <a:r>
              <a:rPr lang="en-US" sz="2800" dirty="0"/>
              <a:t> II xxiii] consider “that our ideas of bodies are nothing but collections </a:t>
            </a:r>
            <a:r>
              <a:rPr lang="en-US" sz="2800" dirty="0" err="1"/>
              <a:t>form’d</a:t>
            </a:r>
            <a:r>
              <a:rPr lang="en-US" sz="2800" dirty="0"/>
              <a:t> by the mind of the ideas of the several distinct sensible qualities, of which objects are </a:t>
            </a:r>
            <a:r>
              <a:rPr lang="en-US" sz="2800" dirty="0" err="1"/>
              <a:t>compos’d</a:t>
            </a:r>
            <a:r>
              <a:rPr lang="en-US" sz="2800" dirty="0"/>
              <a:t>”.</a:t>
            </a:r>
          </a:p>
          <a:p>
            <a:pPr>
              <a:spcBef>
                <a:spcPts val="1200"/>
              </a:spcBef>
            </a:pPr>
            <a:r>
              <a:rPr lang="en-US" sz="2800" dirty="0"/>
              <a:t>But the sorts of confusions outlined in </a:t>
            </a:r>
            <a:r>
              <a:rPr lang="en-US" sz="2800" i="1" dirty="0"/>
              <a:t>T</a:t>
            </a:r>
            <a:r>
              <a:rPr lang="en-US" sz="2800" dirty="0"/>
              <a:t> 1.4.2 lead us naturally to think of objects as </a:t>
            </a:r>
            <a:r>
              <a:rPr lang="en-US" sz="2800" i="1" dirty="0"/>
              <a:t>simple </a:t>
            </a:r>
            <a:r>
              <a:rPr lang="en-US" sz="2800" dirty="0"/>
              <a:t>things that retain their </a:t>
            </a:r>
            <a:r>
              <a:rPr lang="en-US" sz="2800" i="1" dirty="0"/>
              <a:t>identity</a:t>
            </a:r>
            <a:r>
              <a:rPr lang="en-US" sz="2800" dirty="0"/>
              <a:t> through time:</a:t>
            </a:r>
          </a:p>
          <a:p>
            <a:pPr lvl="1">
              <a:buFontTx/>
              <a:buNone/>
            </a:pPr>
            <a:r>
              <a:rPr lang="en-US" sz="2500" dirty="0"/>
              <a:t>	</a:t>
            </a:r>
            <a:r>
              <a:rPr lang="en-US" sz="2400" dirty="0"/>
              <a:t>“The smooth and uninterrupted progress of the thought … readily deceives the mind, and makes us ascribe an identity to the changeable succession …”  (</a:t>
            </a:r>
            <a:r>
              <a:rPr lang="en-US" sz="2400" i="1" dirty="0"/>
              <a:t>T</a:t>
            </a:r>
            <a:r>
              <a:rPr lang="en-US" sz="2400" dirty="0"/>
              <a:t> 1.4.3.3)</a:t>
            </a:r>
          </a:p>
          <a:p>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D873F9D-C710-4F3A-A3EC-A811DB6D2EAD}" type="slidenum">
              <a:rPr lang="en-US" sz="1600">
                <a:effectLst>
                  <a:outerShdw blurRad="38100" dist="38100" dir="2700000" algn="tl">
                    <a:srgbClr val="000000"/>
                  </a:outerShdw>
                </a:effectLst>
                <a:ea typeface="ＭＳ Ｐゴシック" charset="-128"/>
              </a:rPr>
              <a:pPr eaLnBrk="1" hangingPunct="1"/>
              <a:t>292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35632905"/>
      </p:ext>
    </p:extLst>
  </p:cSld>
  <p:clrMapOvr>
    <a:masterClrMapping/>
  </p:clrMapOvr>
  <p:transition spd="med">
    <p:cover/>
  </p:transition>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BD2D2C8-3460-4FF6-99DE-48C383091402}" type="slidenum">
              <a:rPr lang="en-US"/>
              <a:pPr/>
              <a:t>293</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Inventing Substance</a:t>
            </a:r>
          </a:p>
        </p:txBody>
      </p:sp>
      <p:sp>
        <p:nvSpPr>
          <p:cNvPr id="3" name="Content Placeholder 2"/>
          <p:cNvSpPr>
            <a:spLocks noGrp="1"/>
          </p:cNvSpPr>
          <p:nvPr>
            <p:ph idx="4294967295"/>
          </p:nvPr>
        </p:nvSpPr>
        <p:spPr>
          <a:xfrm>
            <a:off x="457200" y="1412776"/>
            <a:ext cx="8229600" cy="5286474"/>
          </a:xfrm>
        </p:spPr>
        <p:txBody>
          <a:bodyPr/>
          <a:lstStyle/>
          <a:p>
            <a:r>
              <a:rPr lang="en-US" sz="3100" dirty="0"/>
              <a:t>When we </a:t>
            </a:r>
            <a:r>
              <a:rPr lang="en-US" sz="3100" dirty="0" err="1"/>
              <a:t>realise</a:t>
            </a:r>
            <a:r>
              <a:rPr lang="en-US" sz="3100" dirty="0"/>
              <a:t> these supposedly identical things have actually changed over time,</a:t>
            </a:r>
          </a:p>
          <a:p>
            <a:pPr lvl="1">
              <a:buFontTx/>
              <a:buNone/>
            </a:pPr>
            <a:r>
              <a:rPr lang="en-US" dirty="0"/>
              <a:t>	</a:t>
            </a:r>
            <a:r>
              <a:rPr lang="en-US" sz="2500" dirty="0"/>
              <a:t>“the imagination is apt to feign something unknown and invisible, which it supposes to continue the same under all these variations; and this unintelligible something it calls a </a:t>
            </a:r>
            <a:r>
              <a:rPr lang="en-US" sz="2500" i="1" dirty="0"/>
              <a:t>substance</a:t>
            </a:r>
            <a:r>
              <a:rPr lang="en-US" sz="2500" dirty="0"/>
              <a:t>, or </a:t>
            </a:r>
            <a:r>
              <a:rPr lang="en-US" sz="2500" i="1" dirty="0"/>
              <a:t>original and first matter</a:t>
            </a:r>
            <a:r>
              <a:rPr lang="en-US" sz="2500" dirty="0"/>
              <a:t>.”  (</a:t>
            </a:r>
            <a:r>
              <a:rPr lang="en-US" sz="2500" i="1" dirty="0"/>
              <a:t>T</a:t>
            </a:r>
            <a:r>
              <a:rPr lang="en-US" sz="2500" dirty="0"/>
              <a:t> 1.4.3.4)</a:t>
            </a:r>
          </a:p>
          <a:p>
            <a:pPr>
              <a:spcBef>
                <a:spcPts val="1200"/>
              </a:spcBef>
            </a:pPr>
            <a:r>
              <a:rPr lang="en-US" sz="3100" dirty="0"/>
              <a:t>We likewise imagine this </a:t>
            </a:r>
            <a:r>
              <a:rPr lang="en-US" sz="3100" i="1" dirty="0"/>
              <a:t>original substance</a:t>
            </a:r>
            <a:r>
              <a:rPr lang="en-US" sz="3100" dirty="0"/>
              <a:t> to be simple and uncompounded, supplying</a:t>
            </a:r>
          </a:p>
          <a:p>
            <a:pPr lvl="1">
              <a:buFontTx/>
              <a:buNone/>
            </a:pPr>
            <a:r>
              <a:rPr lang="en-US" sz="2700" dirty="0"/>
              <a:t>	“</a:t>
            </a:r>
            <a:r>
              <a:rPr lang="en-US" sz="2500" dirty="0"/>
              <a:t>a principle of union or cohesion among [the object’s] qualities”  (</a:t>
            </a:r>
            <a:r>
              <a:rPr lang="en-US" sz="2500" i="1" dirty="0"/>
              <a:t>T</a:t>
            </a:r>
            <a:r>
              <a:rPr lang="en-US" sz="2500" dirty="0"/>
              <a:t> 1.4.3.5)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B801D92-0B9D-46F1-ABA5-632466E73369}" type="slidenum">
              <a:rPr lang="en-US" sz="1600">
                <a:effectLst>
                  <a:outerShdw blurRad="38100" dist="38100" dir="2700000" algn="tl">
                    <a:srgbClr val="000000"/>
                  </a:outerShdw>
                </a:effectLst>
                <a:ea typeface="ＭＳ Ｐゴシック" charset="-128"/>
              </a:rPr>
              <a:pPr eaLnBrk="1" hangingPunct="1"/>
              <a:t>293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65506391"/>
      </p:ext>
    </p:extLst>
  </p:cSld>
  <p:clrMapOvr>
    <a:masterClrMapping/>
  </p:clrMapOvr>
  <p:transition spd="med">
    <p:cover/>
  </p:transition>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ACE8828-13F9-4E80-BEF7-3E5F0EA0A627}" type="slidenum">
              <a:rPr lang="en-US"/>
              <a:pPr/>
              <a:t>294</a:t>
            </a:fld>
            <a:endParaRPr lang="en-US"/>
          </a:p>
        </p:txBody>
      </p:sp>
      <p:sp>
        <p:nvSpPr>
          <p:cNvPr id="2" name="Title 1"/>
          <p:cNvSpPr>
            <a:spLocks noGrp="1"/>
          </p:cNvSpPr>
          <p:nvPr>
            <p:ph type="title" idx="4294967295"/>
          </p:nvPr>
        </p:nvSpPr>
        <p:spPr>
          <a:xfrm>
            <a:off x="220663" y="277813"/>
            <a:ext cx="8669337" cy="918939"/>
          </a:xfrm>
        </p:spPr>
        <p:txBody>
          <a:bodyPr/>
          <a:lstStyle/>
          <a:p>
            <a:r>
              <a:rPr lang="en-US" dirty="0"/>
              <a:t>Substantial Forms and Accidents</a:t>
            </a:r>
          </a:p>
        </p:txBody>
      </p:sp>
      <p:sp>
        <p:nvSpPr>
          <p:cNvPr id="3" name="Content Placeholder 2"/>
          <p:cNvSpPr>
            <a:spLocks noGrp="1"/>
          </p:cNvSpPr>
          <p:nvPr>
            <p:ph idx="4294967295"/>
          </p:nvPr>
        </p:nvSpPr>
        <p:spPr>
          <a:xfrm>
            <a:off x="323528" y="1412776"/>
            <a:ext cx="8416677" cy="5069160"/>
          </a:xfrm>
        </p:spPr>
        <p:txBody>
          <a:bodyPr/>
          <a:lstStyle/>
          <a:p>
            <a:r>
              <a:rPr lang="en-US" sz="2900" dirty="0"/>
              <a:t>The </a:t>
            </a:r>
            <a:r>
              <a:rPr lang="en-US" sz="2900" dirty="0" err="1"/>
              <a:t>Peripatetics</a:t>
            </a:r>
            <a:r>
              <a:rPr lang="en-US" sz="2900" dirty="0"/>
              <a:t> (i.e. Aristotelians) then ascribe the differences between substances to their different </a:t>
            </a:r>
            <a:r>
              <a:rPr lang="en-US" sz="2900" i="1" dirty="0"/>
              <a:t>substantial forms</a:t>
            </a:r>
            <a:r>
              <a:rPr lang="en-US" sz="2900" dirty="0"/>
              <a:t> (</a:t>
            </a:r>
            <a:r>
              <a:rPr lang="en-US" sz="2900" i="1" dirty="0"/>
              <a:t>T</a:t>
            </a:r>
            <a:r>
              <a:rPr lang="en-US" sz="2900" dirty="0"/>
              <a:t> 1.4.3.6).</a:t>
            </a:r>
          </a:p>
          <a:p>
            <a:pPr>
              <a:spcBef>
                <a:spcPts val="1200"/>
              </a:spcBef>
            </a:pPr>
            <a:r>
              <a:rPr lang="en-US" sz="2900" dirty="0"/>
              <a:t>Qualities of objects such as </a:t>
            </a:r>
            <a:r>
              <a:rPr lang="en-US" sz="2900" dirty="0" err="1"/>
              <a:t>colour</a:t>
            </a:r>
            <a:r>
              <a:rPr lang="en-US" sz="2900" dirty="0"/>
              <a:t> and figure are then considered as </a:t>
            </a:r>
            <a:r>
              <a:rPr lang="en-US" sz="2900" i="1" dirty="0"/>
              <a:t>accidents</a:t>
            </a:r>
            <a:r>
              <a:rPr lang="en-US" sz="2900" dirty="0"/>
              <a:t> (i.e. accidental as opposed to essential qualities) “inhering in” the substance, so these philosophers:</a:t>
            </a:r>
          </a:p>
          <a:p>
            <a:pPr lvl="1">
              <a:spcBef>
                <a:spcPts val="900"/>
              </a:spcBef>
              <a:buFontTx/>
              <a:buNone/>
            </a:pPr>
            <a:r>
              <a:rPr lang="en-US" sz="2600" dirty="0"/>
              <a:t>	</a:t>
            </a:r>
            <a:r>
              <a:rPr lang="en-US" sz="2500" dirty="0"/>
              <a:t>“suppose a substance supporting, which they do not understand, and an accident supported, of which they have as imperfect an idea.  The whole system, therefore, is entirely incomprehensible.”  (</a:t>
            </a:r>
            <a:r>
              <a:rPr lang="en-US" sz="2500" i="1" dirty="0"/>
              <a:t>T</a:t>
            </a:r>
            <a:r>
              <a:rPr lang="en-US" sz="2500" dirty="0"/>
              <a:t> 1.4.3.8)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CC32B36-AF86-4838-B2C0-DB542BF1341B}" type="slidenum">
              <a:rPr lang="en-US" sz="1600">
                <a:effectLst>
                  <a:outerShdw blurRad="38100" dist="38100" dir="2700000" algn="tl">
                    <a:srgbClr val="000000"/>
                  </a:outerShdw>
                </a:effectLst>
                <a:ea typeface="ＭＳ Ｐゴシック" charset="-128"/>
              </a:rPr>
              <a:pPr eaLnBrk="1" hangingPunct="1"/>
              <a:t>294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88107129"/>
      </p:ext>
    </p:extLst>
  </p:cSld>
  <p:clrMapOvr>
    <a:masterClrMapping/>
  </p:clrMapOvr>
  <p:transition spd="med">
    <p:cover/>
  </p:transition>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FCA3CB0-0050-45EA-97BE-31B54A9D05FF}" type="slidenum">
              <a:rPr lang="en-US"/>
              <a:pPr/>
              <a:t>295</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Faculties and Occult Qualities</a:t>
            </a:r>
          </a:p>
        </p:txBody>
      </p:sp>
      <p:sp>
        <p:nvSpPr>
          <p:cNvPr id="3" name="Content Placeholder 2"/>
          <p:cNvSpPr>
            <a:spLocks noGrp="1"/>
          </p:cNvSpPr>
          <p:nvPr>
            <p:ph idx="4294967295"/>
          </p:nvPr>
        </p:nvSpPr>
        <p:spPr>
          <a:xfrm>
            <a:off x="395536" y="1412776"/>
            <a:ext cx="8316924" cy="5060950"/>
          </a:xfrm>
        </p:spPr>
        <p:txBody>
          <a:bodyPr/>
          <a:lstStyle/>
          <a:p>
            <a:r>
              <a:rPr lang="en-US" sz="2900" dirty="0"/>
              <a:t>Alluding back to his theory of causal inference, Hume remarks that men naturally “imagine they perceive a </a:t>
            </a:r>
            <a:r>
              <a:rPr lang="en-US" sz="2900" dirty="0" err="1"/>
              <a:t>connexion</a:t>
            </a:r>
            <a:r>
              <a:rPr lang="en-US" sz="2900" dirty="0"/>
              <a:t>” between constantly con-joined objects.  Philosophers who investigate further cannot find any such </a:t>
            </a:r>
            <a:r>
              <a:rPr lang="en-US" sz="2900" dirty="0" err="1"/>
              <a:t>connexion</a:t>
            </a:r>
            <a:r>
              <a:rPr lang="en-US" sz="2900" dirty="0"/>
              <a:t>,</a:t>
            </a:r>
          </a:p>
          <a:p>
            <a:pPr lvl="1">
              <a:spcBef>
                <a:spcPts val="1200"/>
              </a:spcBef>
              <a:buFontTx/>
              <a:buNone/>
            </a:pPr>
            <a:r>
              <a:rPr lang="en-US" dirty="0"/>
              <a:t>	</a:t>
            </a:r>
            <a:r>
              <a:rPr lang="en-US" sz="2400" dirty="0"/>
              <a:t>“But … instead of drawing a just inference from this observation, and concluding, that we have no idea of power or agency, separate from the mind, and belonging to causes …, they … [invent] the words </a:t>
            </a:r>
            <a:r>
              <a:rPr lang="en-US" sz="2400" i="1" dirty="0"/>
              <a:t>faculty</a:t>
            </a:r>
            <a:r>
              <a:rPr lang="en-US" sz="2400" dirty="0"/>
              <a:t> and </a:t>
            </a:r>
            <a:r>
              <a:rPr lang="en-US" sz="2400" i="1" dirty="0"/>
              <a:t>occult quality</a:t>
            </a:r>
            <a:r>
              <a:rPr lang="en-US" sz="2400" dirty="0"/>
              <a:t>.  …  They need only say, that any </a:t>
            </a:r>
            <a:r>
              <a:rPr lang="en-US" sz="2400" dirty="0" err="1"/>
              <a:t>phaenomenon</a:t>
            </a:r>
            <a:r>
              <a:rPr lang="en-US" sz="2400" dirty="0"/>
              <a:t>, which puzzles them, arises from a faculty or an occult quality …”  (</a:t>
            </a:r>
            <a:r>
              <a:rPr lang="en-US" sz="2400" i="1" dirty="0"/>
              <a:t>T</a:t>
            </a:r>
            <a:r>
              <a:rPr lang="en-US" sz="2400" dirty="0"/>
              <a:t> 1.4.3.9-10)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6C3012A-C7F8-453C-8B6D-F95E4C2E81D1}" type="slidenum">
              <a:rPr lang="en-US" sz="1600">
                <a:effectLst>
                  <a:outerShdw blurRad="38100" dist="38100" dir="2700000" algn="tl">
                    <a:srgbClr val="000000"/>
                  </a:outerShdw>
                </a:effectLst>
                <a:ea typeface="ＭＳ Ｐゴシック" charset="-128"/>
              </a:rPr>
              <a:pPr eaLnBrk="1" hangingPunct="1"/>
              <a:t>295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96381919"/>
      </p:ext>
    </p:extLst>
  </p:cSld>
  <p:clrMapOvr>
    <a:masterClrMapping/>
  </p:clrMapOvr>
  <p:transition spd="med">
    <p:cover/>
  </p:transition>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F5A0676-3D89-4C8B-9EA8-FC8606E885E5}" type="slidenum">
              <a:rPr lang="en-US"/>
              <a:pPr/>
              <a:t>296</a:t>
            </a:fld>
            <a:endParaRPr lang="en-US"/>
          </a:p>
        </p:txBody>
      </p:sp>
      <p:sp>
        <p:nvSpPr>
          <p:cNvPr id="2" name="Title 1"/>
          <p:cNvSpPr>
            <a:spLocks noGrp="1"/>
          </p:cNvSpPr>
          <p:nvPr>
            <p:ph type="title" idx="4294967295"/>
          </p:nvPr>
        </p:nvSpPr>
        <p:spPr>
          <a:xfrm>
            <a:off x="143508" y="277813"/>
            <a:ext cx="8856984" cy="810927"/>
          </a:xfrm>
        </p:spPr>
        <p:txBody>
          <a:bodyPr/>
          <a:lstStyle/>
          <a:p>
            <a:r>
              <a:rPr lang="en-US" sz="4000" dirty="0"/>
              <a:t>Ridiculing Sympathies and Antipathies</a:t>
            </a:r>
          </a:p>
        </p:txBody>
      </p:sp>
      <p:sp>
        <p:nvSpPr>
          <p:cNvPr id="3" name="Content Placeholder 2"/>
          <p:cNvSpPr>
            <a:spLocks noGrp="1"/>
          </p:cNvSpPr>
          <p:nvPr>
            <p:ph idx="4294967295"/>
          </p:nvPr>
        </p:nvSpPr>
        <p:spPr>
          <a:xfrm>
            <a:off x="35496" y="1376772"/>
            <a:ext cx="8656638" cy="4983163"/>
          </a:xfrm>
        </p:spPr>
        <p:txBody>
          <a:bodyPr/>
          <a:lstStyle/>
          <a:p>
            <a:pPr lvl="1">
              <a:buFontTx/>
              <a:buNone/>
            </a:pPr>
            <a:r>
              <a:rPr lang="en-US" sz="2400" dirty="0"/>
              <a:t>	“But among all the instances, wherein the </a:t>
            </a:r>
            <a:r>
              <a:rPr lang="en-US" sz="2400" dirty="0" err="1"/>
              <a:t>Peripatetics</a:t>
            </a:r>
            <a:r>
              <a:rPr lang="en-US" sz="2400" dirty="0"/>
              <a:t> have shown they were guided by every trivial propensity of the imagination, no one is more remarkable that their </a:t>
            </a:r>
            <a:r>
              <a:rPr lang="en-US" sz="2400" i="1" dirty="0">
                <a:solidFill>
                  <a:srgbClr val="FF9999"/>
                </a:solidFill>
              </a:rPr>
              <a:t>sympathies</a:t>
            </a:r>
            <a:r>
              <a:rPr lang="en-US" sz="2400" dirty="0"/>
              <a:t>, </a:t>
            </a:r>
            <a:r>
              <a:rPr lang="en-US" sz="2400" i="1" dirty="0">
                <a:solidFill>
                  <a:srgbClr val="FF9999"/>
                </a:solidFill>
              </a:rPr>
              <a:t>antipathies</a:t>
            </a:r>
            <a:r>
              <a:rPr lang="en-US" sz="2400" dirty="0"/>
              <a:t>, and </a:t>
            </a:r>
            <a:r>
              <a:rPr lang="en-US" sz="2400" i="1" dirty="0">
                <a:solidFill>
                  <a:srgbClr val="FF9999"/>
                </a:solidFill>
              </a:rPr>
              <a:t>horrors of a vacuum</a:t>
            </a:r>
            <a:r>
              <a:rPr lang="en-US" sz="2400" dirty="0"/>
              <a:t>.  There is a very remarkable inclination in human nature, to bestow on external objects the same emotions, which it observes in itself …  This inclination, ’tis true, is </a:t>
            </a:r>
            <a:r>
              <a:rPr lang="en-US" sz="2400" dirty="0" err="1"/>
              <a:t>suppress’d</a:t>
            </a:r>
            <a:r>
              <a:rPr lang="en-US" sz="2400" dirty="0"/>
              <a:t> by a little reflection, and only takes place in </a:t>
            </a:r>
            <a:r>
              <a:rPr lang="en-US" sz="2400" dirty="0">
                <a:solidFill>
                  <a:srgbClr val="FF9999"/>
                </a:solidFill>
              </a:rPr>
              <a:t>children</a:t>
            </a:r>
            <a:r>
              <a:rPr lang="en-US" sz="2400" dirty="0"/>
              <a:t>, </a:t>
            </a:r>
            <a:r>
              <a:rPr lang="en-US" sz="2400" dirty="0">
                <a:solidFill>
                  <a:srgbClr val="FF9999"/>
                </a:solidFill>
              </a:rPr>
              <a:t>poets</a:t>
            </a:r>
            <a:r>
              <a:rPr lang="en-US" sz="2400" dirty="0"/>
              <a:t>, and the </a:t>
            </a:r>
            <a:r>
              <a:rPr lang="en-US" sz="2400" dirty="0" err="1">
                <a:solidFill>
                  <a:srgbClr val="FF9999"/>
                </a:solidFill>
              </a:rPr>
              <a:t>antient</a:t>
            </a:r>
            <a:r>
              <a:rPr lang="en-US" sz="2400" dirty="0">
                <a:solidFill>
                  <a:srgbClr val="FF9999"/>
                </a:solidFill>
              </a:rPr>
              <a:t> philosophers</a:t>
            </a:r>
            <a:r>
              <a:rPr lang="en-US" sz="2400" dirty="0"/>
              <a:t>.  … We must pardon children, because of their age; poets, because they profess to follow implicitly the suggestions of their fancy:  But what excuse shall we find to justify our philosophers in so signal a weakness?”  (</a:t>
            </a:r>
            <a:r>
              <a:rPr lang="en-US" sz="2400" i="1" dirty="0"/>
              <a:t>T</a:t>
            </a:r>
            <a:r>
              <a:rPr lang="en-US" sz="2400" dirty="0"/>
              <a:t> 1.4.3.11)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7DEB9F3-A0BB-4C4D-92E3-7AB00122EBC2}" type="slidenum">
              <a:rPr lang="en-US" sz="1600">
                <a:effectLst>
                  <a:outerShdw blurRad="38100" dist="38100" dir="2700000" algn="tl">
                    <a:srgbClr val="000000"/>
                  </a:outerShdw>
                </a:effectLst>
                <a:ea typeface="ＭＳ Ｐゴシック" charset="-128"/>
              </a:rPr>
              <a:pPr eaLnBrk="1" hangingPunct="1"/>
              <a:t>296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73203114"/>
      </p:ext>
    </p:extLst>
  </p:cSld>
  <p:clrMapOvr>
    <a:masterClrMapping/>
  </p:clrMapOvr>
  <p:transition spd="med">
    <p:cove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297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6(c)</a:t>
            </a:r>
            <a:br>
              <a:rPr lang="en-GB" sz="4800"/>
            </a:br>
            <a:br>
              <a:rPr lang="en-GB" sz="2400"/>
            </a:br>
            <a:r>
              <a:rPr lang="en-GB" sz="4800" i="1"/>
              <a:t>Treatise </a:t>
            </a:r>
            <a:r>
              <a:rPr lang="en-GB" sz="4800"/>
              <a:t>1.4.4</a:t>
            </a:r>
            <a:br>
              <a:rPr lang="en-GB" sz="4800"/>
            </a:br>
            <a:br>
              <a:rPr lang="en-GB" sz="2400"/>
            </a:br>
            <a:r>
              <a:rPr lang="en-GB" sz="4800"/>
              <a:t>“Of the Modern Philosophy”</a:t>
            </a:r>
            <a:endParaRPr lang="en-US" sz="48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622880987"/>
      </p:ext>
    </p:extLst>
  </p:cSld>
  <p:clrMapOvr>
    <a:masterClrMapping/>
  </p:clrMapOvr>
  <p:transition spd="med">
    <p:cove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298</a:t>
            </a:fld>
            <a:endParaRPr lang="en-US"/>
          </a:p>
        </p:txBody>
      </p:sp>
      <p:sp>
        <p:nvSpPr>
          <p:cNvPr id="2" name="Title 1"/>
          <p:cNvSpPr>
            <a:spLocks noGrp="1"/>
          </p:cNvSpPr>
          <p:nvPr>
            <p:ph type="title" idx="4294967295"/>
          </p:nvPr>
        </p:nvSpPr>
        <p:spPr>
          <a:xfrm>
            <a:off x="168275" y="277813"/>
            <a:ext cx="8812213" cy="882935"/>
          </a:xfrm>
        </p:spPr>
        <p:txBody>
          <a:bodyPr/>
          <a:lstStyle/>
          <a:p>
            <a:r>
              <a:rPr lang="en-US" sz="4000" dirty="0"/>
              <a:t>Imaginative Principles, Good and Bad</a:t>
            </a:r>
          </a:p>
        </p:txBody>
      </p:sp>
      <p:sp>
        <p:nvSpPr>
          <p:cNvPr id="3" name="Content Placeholder 2"/>
          <p:cNvSpPr>
            <a:spLocks noGrp="1"/>
          </p:cNvSpPr>
          <p:nvPr>
            <p:ph idx="4294967295"/>
          </p:nvPr>
        </p:nvSpPr>
        <p:spPr>
          <a:xfrm>
            <a:off x="294767" y="1340768"/>
            <a:ext cx="8489701" cy="5073650"/>
          </a:xfrm>
        </p:spPr>
        <p:txBody>
          <a:bodyPr/>
          <a:lstStyle/>
          <a:p>
            <a:r>
              <a:rPr lang="en-US" sz="2600" dirty="0"/>
              <a:t>Hume has strongly </a:t>
            </a:r>
            <a:r>
              <a:rPr lang="en-US" sz="2600" dirty="0" err="1"/>
              <a:t>criticised</a:t>
            </a:r>
            <a:r>
              <a:rPr lang="en-US" sz="2600" dirty="0"/>
              <a:t> the Aristotelians for bas-</a:t>
            </a:r>
            <a:r>
              <a:rPr lang="en-US" sz="2600" dirty="0" err="1"/>
              <a:t>ing</a:t>
            </a:r>
            <a:r>
              <a:rPr lang="en-US" sz="2600" dirty="0"/>
              <a:t> their philosophy on the imagination.  But this might seem very unfair, when he has earlier (in </a:t>
            </a:r>
            <a:r>
              <a:rPr lang="en-US" sz="2600" i="1" dirty="0"/>
              <a:t>T</a:t>
            </a:r>
            <a:r>
              <a:rPr lang="en-US" sz="2600" dirty="0"/>
              <a:t> 1.3.6) argued that all inductive “experimental reasoning” – which he advocates as the only legitimate basis of science (and trumpets in the subtitle of the </a:t>
            </a:r>
            <a:r>
              <a:rPr lang="en-US" sz="2600" i="1" dirty="0"/>
              <a:t>Treatise</a:t>
            </a:r>
            <a:r>
              <a:rPr lang="en-US" sz="2600" dirty="0"/>
              <a:t>) – is itself founded on custom, which he seems to view as a principle of the imagination (</a:t>
            </a:r>
            <a:r>
              <a:rPr lang="en-US" sz="2600" i="1" dirty="0"/>
              <a:t>T</a:t>
            </a:r>
            <a:r>
              <a:rPr lang="en-US" sz="2600" dirty="0"/>
              <a:t> 1.3.6.4, 1.3.7.6).</a:t>
            </a:r>
          </a:p>
          <a:p>
            <a:pPr>
              <a:spcBef>
                <a:spcPts val="1200"/>
              </a:spcBef>
            </a:pPr>
            <a:r>
              <a:rPr lang="en-US" sz="2600" dirty="0"/>
              <a:t>He addresses this objection in a famous passage at</a:t>
            </a:r>
            <a:br>
              <a:rPr lang="en-US" sz="2600" dirty="0"/>
            </a:br>
            <a:r>
              <a:rPr lang="en-US" sz="2600" i="1" dirty="0"/>
              <a:t>T</a:t>
            </a:r>
            <a:r>
              <a:rPr lang="en-US" sz="2600" dirty="0"/>
              <a:t> 1.4.4.1, distinguishing between two sorts of imaginative principles, one sort philosophically respectable and the other disreputable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298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3250762"/>
      </p:ext>
    </p:extLst>
  </p:cSld>
  <p:clrMapOvr>
    <a:masterClrMapping/>
  </p:clrMapOvr>
  <p:transition spd="med">
    <p:cove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299</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dirty="0">
                <a:solidFill>
                  <a:srgbClr val="92D050"/>
                </a:solidFill>
              </a:rPr>
              <a:t>the principles which are permanent, irresistible, and universal</a:t>
            </a:r>
            <a:r>
              <a:rPr lang="en-US" sz="2500" dirty="0"/>
              <a:t>; such as the customary transition from causes to effects, and from effects to causes:  And </a:t>
            </a:r>
            <a:r>
              <a:rPr lang="en-US" sz="2500"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299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5860262"/>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40C98EC-F855-466D-9A40-808C9333B53B}" type="slidenum">
              <a:rPr lang="en-US"/>
              <a:pPr/>
              <a:t>300</a:t>
            </a:fld>
            <a:endParaRPr lang="en-US"/>
          </a:p>
        </p:txBody>
      </p:sp>
      <p:sp>
        <p:nvSpPr>
          <p:cNvPr id="2" name="Title 1"/>
          <p:cNvSpPr>
            <a:spLocks noGrp="1"/>
          </p:cNvSpPr>
          <p:nvPr>
            <p:ph type="title" idx="4294967295"/>
          </p:nvPr>
        </p:nvSpPr>
        <p:spPr>
          <a:xfrm>
            <a:off x="168275" y="277813"/>
            <a:ext cx="8812213" cy="594903"/>
          </a:xfrm>
        </p:spPr>
        <p:txBody>
          <a:bodyPr/>
          <a:lstStyle/>
          <a:p>
            <a:r>
              <a:rPr lang="en-US" sz="4000"/>
              <a:t>Hume’s Way Out?</a:t>
            </a:r>
            <a:endParaRPr lang="en-US" sz="4000" dirty="0"/>
          </a:p>
        </p:txBody>
      </p:sp>
      <p:sp>
        <p:nvSpPr>
          <p:cNvPr id="3" name="Content Placeholder 2"/>
          <p:cNvSpPr>
            <a:spLocks noGrp="1"/>
          </p:cNvSpPr>
          <p:nvPr>
            <p:ph idx="4294967295"/>
          </p:nvPr>
        </p:nvSpPr>
        <p:spPr>
          <a:xfrm>
            <a:off x="294767" y="1196752"/>
            <a:ext cx="8489701" cy="5328592"/>
          </a:xfrm>
        </p:spPr>
        <p:txBody>
          <a:bodyPr/>
          <a:lstStyle/>
          <a:p>
            <a:r>
              <a:rPr lang="en-US" sz="2600"/>
              <a:t>It initially seems as though the distinction at </a:t>
            </a:r>
            <a:r>
              <a:rPr lang="en-US" sz="2600" i="1"/>
              <a:t>T</a:t>
            </a:r>
            <a:r>
              <a:rPr lang="en-US" sz="2600"/>
              <a:t> 1.4.4.1 is intended to give Hume a way of distinguishing his own positive scientific position (based on causal inference and probability etc.) from the “fancies” and “fictions” of the ancient philosophers and others.</a:t>
            </a:r>
          </a:p>
          <a:p>
            <a:pPr>
              <a:spcBef>
                <a:spcPts val="1200"/>
              </a:spcBef>
            </a:pPr>
            <a:r>
              <a:rPr lang="en-US" sz="2600"/>
              <a:t>If so, this paragraph is one of the most important in the entire </a:t>
            </a:r>
            <a:r>
              <a:rPr lang="en-US" sz="2600" i="1"/>
              <a:t>Treatise</a:t>
            </a:r>
            <a:r>
              <a:rPr lang="en-US" sz="2600"/>
              <a:t>, providing the basis of rational normativity by distinguishing between the respectable and disreputable “principles of the imagination”.</a:t>
            </a:r>
          </a:p>
          <a:p>
            <a:pPr>
              <a:spcBef>
                <a:spcPts val="1200"/>
              </a:spcBef>
            </a:pPr>
            <a:r>
              <a:rPr lang="en-US" sz="2600"/>
              <a:t>But as we shall see, Hume himself proceeds to cast doubt on the distinction, both in </a:t>
            </a:r>
            <a:r>
              <a:rPr lang="en-US" sz="2600" i="1"/>
              <a:t>Treatise</a:t>
            </a:r>
            <a:r>
              <a:rPr lang="en-US" sz="2600"/>
              <a:t> 1.4.4 and – more radically – in </a:t>
            </a:r>
            <a:r>
              <a:rPr lang="en-US" sz="2600" i="1"/>
              <a:t>Treatise</a:t>
            </a:r>
            <a:r>
              <a:rPr lang="en-US" sz="2600"/>
              <a:t> 1.4.7.</a:t>
            </a:r>
          </a:p>
          <a:p>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C7333E3-1A98-4F77-831F-F2C03F0B5C4A}" type="slidenum">
              <a:rPr lang="en-US" sz="1600">
                <a:effectLst>
                  <a:outerShdw blurRad="38100" dist="38100" dir="2700000" algn="tl">
                    <a:srgbClr val="000000"/>
                  </a:outerShdw>
                </a:effectLst>
                <a:ea typeface="ＭＳ Ｐゴシック" charset="-128"/>
              </a:rPr>
              <a:pPr eaLnBrk="1" hangingPunct="1"/>
              <a:t>300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14525610"/>
      </p:ext>
    </p:extLst>
  </p:cSld>
  <p:clrMapOvr>
    <a:masterClrMapping/>
  </p:clrMapOvr>
  <p:transition spd="med">
    <p:cove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3A1192-295B-480B-815D-72EBABF56B27}" type="slidenum">
              <a:rPr lang="en-US"/>
              <a:pPr/>
              <a:t>301</a:t>
            </a:fld>
            <a:endParaRPr lang="en-US"/>
          </a:p>
        </p:txBody>
      </p:sp>
      <p:sp>
        <p:nvSpPr>
          <p:cNvPr id="2" name="Title 1"/>
          <p:cNvSpPr>
            <a:spLocks noGrp="1"/>
          </p:cNvSpPr>
          <p:nvPr>
            <p:ph type="title" idx="4294967295"/>
          </p:nvPr>
        </p:nvSpPr>
        <p:spPr/>
        <p:txBody>
          <a:bodyPr/>
          <a:lstStyle/>
          <a:p>
            <a:r>
              <a:rPr lang="en-US"/>
              <a:t>“Of the Modern Philosophy”</a:t>
            </a:r>
          </a:p>
        </p:txBody>
      </p:sp>
      <p:sp>
        <p:nvSpPr>
          <p:cNvPr id="3" name="Content Placeholder 2"/>
          <p:cNvSpPr>
            <a:spLocks noGrp="1"/>
          </p:cNvSpPr>
          <p:nvPr>
            <p:ph idx="4294967295"/>
          </p:nvPr>
        </p:nvSpPr>
        <p:spPr>
          <a:xfrm>
            <a:off x="457200" y="1484784"/>
            <a:ext cx="8229600" cy="5111279"/>
          </a:xfrm>
        </p:spPr>
        <p:txBody>
          <a:bodyPr/>
          <a:lstStyle/>
          <a:p>
            <a:r>
              <a:rPr lang="en-US" sz="2700"/>
              <a:t>Modern (Lockean) philosophy claims to be based on the “solid, permanent, and consistent principles of the imagination”, rather than those that are “changeable, weak, and irregular” (</a:t>
            </a:r>
            <a:r>
              <a:rPr lang="en-US" sz="2700" i="1"/>
              <a:t>T</a:t>
            </a:r>
            <a:r>
              <a:rPr lang="en-US" sz="2700"/>
              <a:t> 1.4.4.1-2).</a:t>
            </a:r>
          </a:p>
          <a:p>
            <a:pPr>
              <a:spcBef>
                <a:spcPts val="1200"/>
              </a:spcBef>
            </a:pPr>
            <a:r>
              <a:rPr lang="en-US" sz="2700"/>
              <a:t>But now Hume will argue – through an attack on the primary/secondary quality distinction – that it has no such secure foundation.</a:t>
            </a:r>
          </a:p>
          <a:p>
            <a:pPr>
              <a:spcBef>
                <a:spcPts val="1200"/>
              </a:spcBef>
            </a:pPr>
            <a:r>
              <a:rPr lang="en-US" sz="2700"/>
              <a:t>He suggests that the only “satisfactory” argument for the distinction “is deriv’d from the variations of [sensory] impressions” depending upon our health, constitution, situation etc. (</a:t>
            </a:r>
            <a:r>
              <a:rPr lang="en-US" sz="2700" i="1"/>
              <a:t>T</a:t>
            </a:r>
            <a:r>
              <a:rPr lang="en-US" sz="2700"/>
              <a:t> 1.4.4.2).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0E0B54F-75F7-45E6-A6A2-FD611268175C}" type="slidenum">
              <a:rPr lang="en-US" sz="1600">
                <a:effectLst>
                  <a:outerShdw blurRad="38100" dist="38100" dir="2700000" algn="tl">
                    <a:srgbClr val="000000"/>
                  </a:outerShdw>
                </a:effectLst>
                <a:ea typeface="ＭＳ Ｐゴシック" charset="-128"/>
              </a:rPr>
              <a:pPr eaLnBrk="1" hangingPunct="1"/>
              <a:t>301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8538013"/>
      </p:ext>
    </p:extLst>
  </p:cSld>
  <p:clrMapOvr>
    <a:masterClrMapping/>
  </p:clrMapOvr>
  <p:transition spd="med">
    <p:cove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9BA50AD-878F-4D4B-82B6-D799264E306D}" type="slidenum">
              <a:rPr lang="en-US"/>
              <a:pPr/>
              <a:t>302</a:t>
            </a:fld>
            <a:endParaRPr lang="en-US"/>
          </a:p>
        </p:txBody>
      </p:sp>
      <p:sp>
        <p:nvSpPr>
          <p:cNvPr id="2" name="Title 1"/>
          <p:cNvSpPr>
            <a:spLocks noGrp="1"/>
          </p:cNvSpPr>
          <p:nvPr>
            <p:ph type="title" idx="4294967295"/>
          </p:nvPr>
        </p:nvSpPr>
        <p:spPr/>
        <p:txBody>
          <a:bodyPr/>
          <a:lstStyle/>
          <a:p>
            <a:r>
              <a:rPr lang="en-US"/>
              <a:t>A Causal Argument</a:t>
            </a:r>
          </a:p>
        </p:txBody>
      </p:sp>
      <p:sp>
        <p:nvSpPr>
          <p:cNvPr id="3" name="Content Placeholder 2"/>
          <p:cNvSpPr>
            <a:spLocks noGrp="1"/>
          </p:cNvSpPr>
          <p:nvPr>
            <p:ph idx="4294967295"/>
          </p:nvPr>
        </p:nvSpPr>
        <p:spPr>
          <a:xfrm>
            <a:off x="220663" y="1600200"/>
            <a:ext cx="8694737" cy="4983163"/>
          </a:xfrm>
        </p:spPr>
        <p:txBody>
          <a:bodyPr/>
          <a:lstStyle/>
          <a:p>
            <a:pPr>
              <a:buFont typeface="Wingdings" charset="2"/>
              <a:buNone/>
            </a:pPr>
            <a:r>
              <a:rPr lang="en-US" sz="2700"/>
              <a:t>	“’Tis certain, that when different impressions of the same sense arise from any object, every one of these impressions has not a resembling quality existent in the object.  …  Now from like effects we presume like causes.  Many of the impressions of colour, sound, </a:t>
            </a:r>
            <a:r>
              <a:rPr lang="en-US" sz="2700" i="1"/>
              <a:t>&amp;c.</a:t>
            </a:r>
            <a:r>
              <a:rPr lang="en-US" sz="2700"/>
              <a:t> are confest to be nothing but internal existences, and to arise from causes, which in no way resemble them.  These impressions are in appearance nothing different from the other impressions of colour, sound, </a:t>
            </a:r>
            <a:r>
              <a:rPr lang="en-US" sz="2700" i="1"/>
              <a:t>&amp;c</a:t>
            </a:r>
            <a:r>
              <a:rPr lang="en-US" sz="2700"/>
              <a:t>.  We conclude, therefore, that they are, all of them, deriv’d from a like origin.”  (</a:t>
            </a:r>
            <a:r>
              <a:rPr lang="en-US" sz="2700" i="1"/>
              <a:t>T</a:t>
            </a:r>
            <a:r>
              <a:rPr lang="en-US" sz="2700"/>
              <a:t> 1.4.4.4)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3DC071F-011A-458C-B744-36B16CDFE3FE}" type="slidenum">
              <a:rPr lang="en-US" sz="1600">
                <a:effectLst>
                  <a:outerShdw blurRad="38100" dist="38100" dir="2700000" algn="tl">
                    <a:srgbClr val="000000"/>
                  </a:outerShdw>
                </a:effectLst>
                <a:ea typeface="ＭＳ Ｐゴシック" charset="-128"/>
              </a:rPr>
              <a:pPr eaLnBrk="1" hangingPunct="1"/>
              <a:t>302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40922576"/>
      </p:ext>
    </p:extLst>
  </p:cSld>
  <p:clrMapOvr>
    <a:masterClrMapping/>
  </p:clrMapOvr>
  <p:transition spd="med">
    <p:cove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B47D1D-0AA9-476A-BBE7-29E0F9FF3F67}" type="slidenum">
              <a:rPr lang="en-US"/>
              <a:pPr/>
              <a:t>303</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Berkeleian</a:t>
            </a:r>
            <a:r>
              <a:rPr lang="en-US" dirty="0"/>
              <a:t> Objection</a:t>
            </a:r>
          </a:p>
        </p:txBody>
      </p:sp>
      <p:sp>
        <p:nvSpPr>
          <p:cNvPr id="3" name="Content Placeholder 2"/>
          <p:cNvSpPr>
            <a:spLocks noGrp="1"/>
          </p:cNvSpPr>
          <p:nvPr>
            <p:ph idx="4294967295"/>
          </p:nvPr>
        </p:nvSpPr>
        <p:spPr>
          <a:xfrm>
            <a:off x="251520" y="1376772"/>
            <a:ext cx="8640960" cy="5183287"/>
          </a:xfrm>
        </p:spPr>
        <p:txBody>
          <a:bodyPr/>
          <a:lstStyle/>
          <a:p>
            <a:r>
              <a:rPr lang="en-US" sz="3000" dirty="0"/>
              <a:t>Hume focuses on one objection, which takes inspiration from George Berkeley:</a:t>
            </a:r>
          </a:p>
          <a:p>
            <a:pPr lvl="1">
              <a:buFontTx/>
              <a:buNone/>
            </a:pPr>
            <a:r>
              <a:rPr lang="en-US" dirty="0"/>
              <a:t>	</a:t>
            </a:r>
            <a:r>
              <a:rPr lang="en-US" sz="2400" dirty="0"/>
              <a:t>“If </a:t>
            </a:r>
            <a:r>
              <a:rPr lang="en-US" sz="2400" dirty="0" err="1"/>
              <a:t>colours</a:t>
            </a:r>
            <a:r>
              <a:rPr lang="en-US" sz="2400" dirty="0"/>
              <a:t>, sounds, tastes, and smells be merely perceptions, nothing we can conceive is </a:t>
            </a:r>
            <a:r>
              <a:rPr lang="en-US" sz="2400" dirty="0" err="1"/>
              <a:t>possest</a:t>
            </a:r>
            <a:r>
              <a:rPr lang="en-US" sz="2400" dirty="0"/>
              <a:t> of a real, </a:t>
            </a:r>
            <a:r>
              <a:rPr lang="en-US" sz="2400" dirty="0" err="1"/>
              <a:t>continu’d</a:t>
            </a:r>
            <a:r>
              <a:rPr lang="en-US" sz="2400" dirty="0"/>
              <a:t>, and independent existence; not even motion, extension and solidity, which are the primary qualities chiefly insisted on [by </a:t>
            </a:r>
            <a:r>
              <a:rPr lang="en-US" sz="2400" dirty="0" err="1"/>
              <a:t>Lockeans</a:t>
            </a:r>
            <a:r>
              <a:rPr lang="en-US" sz="2400" dirty="0"/>
              <a:t>].”  (</a:t>
            </a:r>
            <a:r>
              <a:rPr lang="en-US" sz="2400" i="1" dirty="0"/>
              <a:t>T</a:t>
            </a:r>
            <a:r>
              <a:rPr lang="en-US" sz="2400" dirty="0"/>
              <a:t> 1.4.4.6)</a:t>
            </a:r>
          </a:p>
          <a:p>
            <a:pPr>
              <a:spcBef>
                <a:spcPts val="1200"/>
              </a:spcBef>
            </a:pPr>
            <a:r>
              <a:rPr lang="en-US" sz="3000" dirty="0"/>
              <a:t>To form an idea of a moving extended body,</a:t>
            </a:r>
            <a:br>
              <a:rPr lang="en-US" sz="3000" dirty="0"/>
            </a:br>
            <a:r>
              <a:rPr lang="en-US" sz="3000" dirty="0"/>
              <a:t>my idea of extension must have some content, which can only come from sight or touch, hence ultimately from </a:t>
            </a:r>
            <a:r>
              <a:rPr lang="en-US" sz="3000" dirty="0" err="1"/>
              <a:t>coloured</a:t>
            </a:r>
            <a:r>
              <a:rPr lang="en-US" sz="3000" dirty="0"/>
              <a:t> or solid simples.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9B53475-E4C7-4EBF-9780-18C9D1061F8F}" type="slidenum">
              <a:rPr lang="en-US" sz="1600">
                <a:effectLst>
                  <a:outerShdw blurRad="38100" dist="38100" dir="2700000" algn="tl">
                    <a:srgbClr val="000000"/>
                  </a:outerShdw>
                </a:effectLst>
                <a:ea typeface="ＭＳ Ｐゴシック" charset="-128"/>
              </a:rPr>
              <a:pPr eaLnBrk="1" hangingPunct="1"/>
              <a:t>303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74310078"/>
      </p:ext>
    </p:extLst>
  </p:cSld>
  <p:clrMapOvr>
    <a:masterClrMapping/>
  </p:clrMapOvr>
  <p:transition spd="med">
    <p:cove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298B6EA-969B-438A-959D-7870318F48C0}" type="slidenum">
              <a:rPr lang="en-US"/>
              <a:pPr/>
              <a:t>304</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Annihilating Matter</a:t>
            </a:r>
          </a:p>
        </p:txBody>
      </p:sp>
      <p:sp>
        <p:nvSpPr>
          <p:cNvPr id="3" name="Content Placeholder 2"/>
          <p:cNvSpPr>
            <a:spLocks noGrp="1"/>
          </p:cNvSpPr>
          <p:nvPr>
            <p:ph idx="4294967295"/>
          </p:nvPr>
        </p:nvSpPr>
        <p:spPr>
          <a:xfrm>
            <a:off x="457200" y="1412776"/>
            <a:ext cx="8380413" cy="5195987"/>
          </a:xfrm>
        </p:spPr>
        <p:txBody>
          <a:bodyPr/>
          <a:lstStyle/>
          <a:p>
            <a:r>
              <a:rPr lang="en-US" sz="3000" dirty="0" err="1"/>
              <a:t>Colour</a:t>
            </a:r>
            <a:r>
              <a:rPr lang="en-US" sz="3000" dirty="0"/>
              <a:t> “is excluded from any real existence”</a:t>
            </a:r>
            <a:br>
              <a:rPr lang="en-US" sz="3000" dirty="0"/>
            </a:br>
            <a:r>
              <a:rPr lang="en-US" sz="3000" dirty="0"/>
              <a:t>(as a subjective secondary quality).</a:t>
            </a:r>
          </a:p>
          <a:p>
            <a:pPr>
              <a:spcBef>
                <a:spcPts val="1200"/>
              </a:spcBef>
            </a:pPr>
            <a:r>
              <a:rPr lang="en-US" sz="3000" dirty="0"/>
              <a:t>“The idea of solidity is that of two objects, which … cannot penetrate each other”</a:t>
            </a:r>
            <a:br>
              <a:rPr lang="en-US" sz="3000" dirty="0"/>
            </a:br>
            <a:r>
              <a:rPr lang="en-US" sz="3000" dirty="0"/>
              <a:t>(</a:t>
            </a:r>
            <a:r>
              <a:rPr lang="en-US" sz="3000" i="1" dirty="0"/>
              <a:t>T</a:t>
            </a:r>
            <a:r>
              <a:rPr lang="en-US" sz="3000" dirty="0"/>
              <a:t> 1.4.4.9).  So understanding solidity requires some </a:t>
            </a:r>
            <a:r>
              <a:rPr lang="en-US" sz="3000" i="1" dirty="0"/>
              <a:t>antecedent </a:t>
            </a:r>
            <a:r>
              <a:rPr lang="en-US" sz="3000" dirty="0"/>
              <a:t>grasp of what an object is, and with </a:t>
            </a:r>
            <a:r>
              <a:rPr lang="en-US" sz="3000" dirty="0" err="1"/>
              <a:t>colour</a:t>
            </a:r>
            <a:r>
              <a:rPr lang="en-US" sz="3000" dirty="0"/>
              <a:t> and solidity itself excluded, there’s nothing left which can give this.</a:t>
            </a:r>
          </a:p>
          <a:p>
            <a:pPr>
              <a:spcBef>
                <a:spcPts val="1200"/>
              </a:spcBef>
            </a:pPr>
            <a:r>
              <a:rPr lang="en-US" sz="3000" dirty="0"/>
              <a:t>“Our modern philosophy, therefore leaves us no just nor satisfactory idea … of matter.”</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F984445-4203-47C8-BC76-591A96DFA289}" type="slidenum">
              <a:rPr lang="en-US" sz="1600">
                <a:effectLst>
                  <a:outerShdw blurRad="38100" dist="38100" dir="2700000" algn="tl">
                    <a:srgbClr val="000000"/>
                  </a:outerShdw>
                </a:effectLst>
                <a:ea typeface="ＭＳ Ｐゴシック" charset="-128"/>
              </a:rPr>
              <a:pPr eaLnBrk="1" hangingPunct="1"/>
              <a:t>304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96953335"/>
      </p:ext>
    </p:extLst>
  </p:cSld>
  <p:clrMapOvr>
    <a:masterClrMapping/>
  </p:clrMapOvr>
  <p:transition spd="med">
    <p:cove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305</a:t>
            </a:fld>
            <a:endParaRPr lang="en-US"/>
          </a:p>
        </p:txBody>
      </p:sp>
      <p:sp>
        <p:nvSpPr>
          <p:cNvPr id="2" name="Title 1"/>
          <p:cNvSpPr>
            <a:spLocks noGrp="1"/>
          </p:cNvSpPr>
          <p:nvPr>
            <p:ph type="title" idx="4294967295"/>
          </p:nvPr>
        </p:nvSpPr>
        <p:spPr>
          <a:xfrm>
            <a:off x="168275" y="277813"/>
            <a:ext cx="8772525" cy="1026951"/>
          </a:xfrm>
        </p:spPr>
        <p:txBody>
          <a:bodyPr/>
          <a:lstStyle/>
          <a:p>
            <a:r>
              <a:rPr lang="en-US" dirty="0"/>
              <a:t>Reason Against the Senses</a:t>
            </a:r>
          </a:p>
        </p:txBody>
      </p:sp>
      <p:sp>
        <p:nvSpPr>
          <p:cNvPr id="3" name="Content Placeholder 2"/>
          <p:cNvSpPr>
            <a:spLocks noGrp="1"/>
          </p:cNvSpPr>
          <p:nvPr>
            <p:ph idx="4294967295"/>
          </p:nvPr>
        </p:nvSpPr>
        <p:spPr>
          <a:xfrm>
            <a:off x="457200" y="1484784"/>
            <a:ext cx="8291264" cy="5084291"/>
          </a:xfrm>
        </p:spPr>
        <p:txBody>
          <a:bodyPr/>
          <a:lstStyle/>
          <a:p>
            <a:r>
              <a:rPr lang="en-US" sz="2800" dirty="0"/>
              <a:t>Hume elaborates this argument further over</a:t>
            </a:r>
            <a:br>
              <a:rPr lang="en-US" sz="2800" dirty="0"/>
            </a:br>
            <a:r>
              <a:rPr lang="en-US" sz="2800" i="1" dirty="0"/>
              <a:t>T</a:t>
            </a:r>
            <a:r>
              <a:rPr lang="en-US" sz="2800" dirty="0"/>
              <a:t> 1.4.4.10-14, and then sums up:</a:t>
            </a:r>
          </a:p>
          <a:p>
            <a:pPr lvl="1">
              <a:buFontTx/>
              <a:buNone/>
            </a:pPr>
            <a:r>
              <a:rPr lang="en-US" sz="2500" dirty="0"/>
              <a:t>	“Thus there is a direct and total opposition betwixt our reason and our senses; or more properly speaking, betwixt those conclusions we form from cause and effect, and those that </a:t>
            </a:r>
            <a:r>
              <a:rPr lang="en-US" sz="2500" dirty="0" err="1"/>
              <a:t>perswade</a:t>
            </a:r>
            <a:r>
              <a:rPr lang="en-US" sz="2500" dirty="0"/>
              <a:t> us of the </a:t>
            </a:r>
            <a:r>
              <a:rPr lang="en-US" sz="2500" dirty="0" err="1"/>
              <a:t>continu’d</a:t>
            </a:r>
            <a:r>
              <a:rPr lang="en-US" sz="2500" dirty="0"/>
              <a:t> and independent existence of body.” (§15)</a:t>
            </a:r>
          </a:p>
          <a:p>
            <a:pPr>
              <a:spcBef>
                <a:spcPts val="1200"/>
              </a:spcBef>
            </a:pPr>
            <a:r>
              <a:rPr lang="en-US" sz="2800" dirty="0"/>
              <a:t>Causal reasoning concludes that secondary qualities aren’t objective; but without appeal to subjective </a:t>
            </a:r>
            <a:r>
              <a:rPr lang="en-US" sz="2800" dirty="0" err="1"/>
              <a:t>colour</a:t>
            </a:r>
            <a:r>
              <a:rPr lang="en-US" sz="2800" dirty="0"/>
              <a:t> and feel, we cannot form any coherent notion of an extended body.</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21246841"/>
      </p:ext>
    </p:extLst>
  </p:cSld>
  <p:clrMapOvr>
    <a:masterClrMapping/>
  </p:clrMapOvr>
  <p:transition spd="med">
    <p:cove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486CBCB4-0C8B-48D3-B62F-4A4EBC46A731}" type="slidenum">
              <a:rPr lang="en-US"/>
              <a:pPr/>
              <a:t>306</a:t>
            </a:fld>
            <a:endParaRPr lang="en-US"/>
          </a:p>
        </p:txBody>
      </p:sp>
      <p:sp>
        <p:nvSpPr>
          <p:cNvPr id="748548" name="Rectangle 4"/>
          <p:cNvSpPr>
            <a:spLocks noGrp="1" noChangeArrowheads="1"/>
          </p:cNvSpPr>
          <p:nvPr>
            <p:ph type="ctrTitle" idx="4294967295"/>
          </p:nvPr>
        </p:nvSpPr>
        <p:spPr>
          <a:xfrm>
            <a:off x="107504" y="296863"/>
            <a:ext cx="4680396" cy="6300787"/>
          </a:xfrm>
        </p:spPr>
        <p:txBody>
          <a:bodyPr/>
          <a:lstStyle/>
          <a:p>
            <a:r>
              <a:rPr lang="en-GB" sz="4200"/>
              <a:t>6(d)</a:t>
            </a:r>
            <a:br>
              <a:rPr lang="en-GB" sz="4200"/>
            </a:br>
            <a:br>
              <a:rPr lang="en-GB" sz="4200"/>
            </a:br>
            <a:r>
              <a:rPr lang="en-GB" sz="4200"/>
              <a:t>How Does Hume View the Belief in the Continued and Distinct Existence of Body?</a:t>
            </a:r>
            <a:endParaRPr lang="en-US" sz="4200" dirty="0"/>
          </a:p>
        </p:txBody>
      </p:sp>
      <p:pic>
        <p:nvPicPr>
          <p:cNvPr id="110489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4061558128"/>
      </p:ext>
    </p:extLst>
  </p:cSld>
  <p:clrMapOvr>
    <a:masterClrMapping/>
  </p:clrMapOvr>
  <p:transition spd="med">
    <p:cove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307</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 The Belief is Dubiously Coherent</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100">
                <a:effectLst/>
                <a:ea typeface="Calibri" panose="020F0502020204030204" pitchFamily="34" charset="0"/>
                <a:cs typeface="Times New Roman" panose="02020603050405020304" pitchFamily="18" charset="0"/>
              </a:rPr>
              <a:t>“I cannot conceive how such trivial qualities of the fancy, conducted by such false suppositions, can ever lead to any solid and rational system.  …  </a:t>
            </a:r>
            <a:r>
              <a:rPr lang="en-GB" sz="2100">
                <a:solidFill>
                  <a:srgbClr val="FF9999"/>
                </a:solidFill>
                <a:effectLst/>
                <a:ea typeface="Calibri" panose="020F0502020204030204" pitchFamily="34" charset="0"/>
                <a:cs typeface="Times New Roman" panose="02020603050405020304" pitchFamily="18" charset="0"/>
              </a:rPr>
              <a:t>’Tis a gross illusion</a:t>
            </a:r>
            <a:r>
              <a:rPr lang="en-GB" sz="2100">
                <a:effectLst/>
                <a:ea typeface="Calibri" panose="020F0502020204030204" pitchFamily="34" charset="0"/>
                <a:cs typeface="Times New Roman" panose="02020603050405020304" pitchFamily="18" charset="0"/>
              </a:rPr>
              <a:t> to suppose, that our resembling perceptions are numerically the same; and ’tis this illusion, which leads us into the opinion, that these perceptions … are still existent, even when they are not present to the senses.  …  </a:t>
            </a:r>
            <a:r>
              <a:rPr lang="en-GB" sz="2100" u="sng">
                <a:solidFill>
                  <a:srgbClr val="FF9999"/>
                </a:solidFill>
                <a:effectLst/>
                <a:ea typeface="Calibri" panose="020F0502020204030204" pitchFamily="34" charset="0"/>
                <a:cs typeface="Times New Roman" panose="02020603050405020304" pitchFamily="18" charset="0"/>
              </a:rPr>
              <a:t>What … can we look for from this confusion of groundless and extraordinary opinions but error and falshood?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1.4.2.56)</a:t>
            </a:r>
          </a:p>
          <a:p>
            <a:pPr>
              <a:lnSpc>
                <a:spcPct val="115000"/>
              </a:lnSpc>
              <a:spcBef>
                <a:spcPts val="1800"/>
              </a:spcBef>
            </a:pPr>
            <a:r>
              <a:rPr lang="en-GB" sz="2100">
                <a:effectLst/>
                <a:ea typeface="Calibri" panose="020F0502020204030204" pitchFamily="34" charset="0"/>
                <a:cs typeface="Times New Roman" panose="02020603050405020304" pitchFamily="18" charset="0"/>
              </a:rPr>
              <a:t>“Thus there is </a:t>
            </a:r>
            <a:r>
              <a:rPr lang="en-GB" sz="2100" u="sng">
                <a:solidFill>
                  <a:srgbClr val="FF9999"/>
                </a:solidFill>
                <a:effectLst/>
                <a:ea typeface="Calibri" panose="020F0502020204030204" pitchFamily="34" charset="0"/>
                <a:cs typeface="Times New Roman" panose="02020603050405020304" pitchFamily="18" charset="0"/>
              </a:rPr>
              <a:t>a direct and total opposition betwixt our reason and our senses</a:t>
            </a:r>
            <a:r>
              <a:rPr lang="en-GB" sz="2100">
                <a:effectLst/>
                <a:ea typeface="Calibri" panose="020F0502020204030204" pitchFamily="34" charset="0"/>
                <a:cs typeface="Times New Roman" panose="02020603050405020304" pitchFamily="18" charset="0"/>
              </a:rPr>
              <a:t>; or more properly speaking, betwixt those conclusions we form from cause and effect, and those that persuade us of the continu’d and independent existence of body.”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3894290"/>
      </p:ext>
    </p:extLst>
  </p:cSld>
  <p:clrMapOvr>
    <a:masterClrMapping/>
  </p:clrMapOvr>
  <p:transition spd="med">
    <p:cove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308</a:t>
            </a:fld>
            <a:endParaRPr lang="en-US"/>
          </a:p>
        </p:txBody>
      </p:sp>
      <p:sp>
        <p:nvSpPr>
          <p:cNvPr id="2" name="Title 1"/>
          <p:cNvSpPr>
            <a:spLocks noGrp="1"/>
          </p:cNvSpPr>
          <p:nvPr>
            <p:ph type="title" idx="4294967295"/>
          </p:nvPr>
        </p:nvSpPr>
        <p:spPr>
          <a:xfrm>
            <a:off x="168275" y="277813"/>
            <a:ext cx="8772525" cy="846931"/>
          </a:xfrm>
        </p:spPr>
        <p:txBody>
          <a:bodyPr/>
          <a:lstStyle/>
          <a:p>
            <a:r>
              <a:rPr lang="en-US" sz="4200"/>
              <a:t>(ii) Clearly False in its Vulgar Form</a:t>
            </a:r>
            <a:endParaRPr lang="en-US" sz="4200" dirty="0"/>
          </a:p>
        </p:txBody>
      </p:sp>
      <p:sp>
        <p:nvSpPr>
          <p:cNvPr id="3" name="Content Placeholder 2"/>
          <p:cNvSpPr>
            <a:spLocks noGrp="1"/>
          </p:cNvSpPr>
          <p:nvPr>
            <p:ph idx="4294967295"/>
          </p:nvPr>
        </p:nvSpPr>
        <p:spPr>
          <a:xfrm>
            <a:off x="457200" y="1484784"/>
            <a:ext cx="8291264" cy="5084291"/>
          </a:xfrm>
        </p:spPr>
        <p:txBody>
          <a:bodyPr/>
          <a:lstStyle/>
          <a:p>
            <a:pPr>
              <a:lnSpc>
                <a:spcPct val="115000"/>
              </a:lnSpc>
              <a:spcBef>
                <a:spcPts val="1800"/>
              </a:spcBef>
            </a:pPr>
            <a:r>
              <a:rPr lang="en-GB" sz="2200">
                <a:effectLst/>
                <a:ea typeface="Calibri" panose="020F0502020204030204" pitchFamily="34" charset="0"/>
                <a:cs typeface="Times New Roman" panose="02020603050405020304" pitchFamily="18" charset="0"/>
              </a:rPr>
              <a:t>“the vulgar </a:t>
            </a:r>
            <a:r>
              <a:rPr lang="en-GB" sz="2200" i="1">
                <a:effectLst/>
                <a:ea typeface="Calibri" panose="020F0502020204030204" pitchFamily="34" charset="0"/>
                <a:cs typeface="Times New Roman" panose="02020603050405020304" pitchFamily="18" charset="0"/>
              </a:rPr>
              <a:t>suppose</a:t>
            </a:r>
            <a:r>
              <a:rPr lang="en-GB" sz="2200">
                <a:effectLst/>
                <a:ea typeface="Calibri" panose="020F0502020204030204" pitchFamily="34" charset="0"/>
                <a:cs typeface="Times New Roman" panose="02020603050405020304" pitchFamily="18" charset="0"/>
              </a:rPr>
              <a:t> their perceptions to be their only objects, and at the same time </a:t>
            </a:r>
            <a:r>
              <a:rPr lang="en-GB" sz="2200" i="1">
                <a:effectLst/>
                <a:ea typeface="Calibri" panose="020F0502020204030204" pitchFamily="34" charset="0"/>
                <a:cs typeface="Times New Roman" panose="02020603050405020304" pitchFamily="18" charset="0"/>
              </a:rPr>
              <a:t>believe</a:t>
            </a:r>
            <a:r>
              <a:rPr lang="en-GB" sz="2200">
                <a:effectLst/>
                <a:ea typeface="Calibri" panose="020F0502020204030204" pitchFamily="34" charset="0"/>
                <a:cs typeface="Times New Roman" panose="02020603050405020304" pitchFamily="18" charset="0"/>
              </a:rPr>
              <a:t> the continu’d existence of matter …  Now upon that supposition, </a:t>
            </a:r>
            <a:r>
              <a:rPr lang="en-GB" sz="2200" u="sng">
                <a:solidFill>
                  <a:srgbClr val="FF9999"/>
                </a:solidFill>
                <a:effectLst/>
                <a:ea typeface="Calibri" panose="020F0502020204030204" pitchFamily="34" charset="0"/>
                <a:cs typeface="Times New Roman" panose="02020603050405020304" pitchFamily="18" charset="0"/>
              </a:rPr>
              <a:t>’tis a false opinion</a:t>
            </a:r>
            <a:r>
              <a:rPr lang="en-GB" sz="2200">
                <a:effectLst/>
                <a:ea typeface="Calibri" panose="020F0502020204030204" pitchFamily="34" charset="0"/>
                <a:cs typeface="Times New Roman" panose="02020603050405020304" pitchFamily="18" charset="0"/>
              </a:rPr>
              <a:t> that any of our objects, or perceptions, are identically the same after an interruption; and consequently the opinion … can never arise from reason, but must arise from the imagination”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1.4.2.43)</a:t>
            </a:r>
          </a:p>
          <a:p>
            <a:pPr>
              <a:lnSpc>
                <a:spcPct val="115000"/>
              </a:lnSpc>
              <a:spcBef>
                <a:spcPts val="1800"/>
              </a:spcBef>
            </a:pPr>
            <a:r>
              <a:rPr lang="en-GB" sz="2200">
                <a:effectLst/>
                <a:ea typeface="Calibri" panose="020F0502020204030204" pitchFamily="34" charset="0"/>
                <a:cs typeface="Times New Roman" panose="02020603050405020304" pitchFamily="18" charset="0"/>
              </a:rPr>
              <a:t>“a very little reflection and philosophy is sufficient to make us perceive </a:t>
            </a:r>
            <a:r>
              <a:rPr lang="en-GB" sz="2200" u="sng">
                <a:solidFill>
                  <a:srgbClr val="FF9999"/>
                </a:solidFill>
                <a:effectLst/>
                <a:ea typeface="Calibri" panose="020F0502020204030204" pitchFamily="34" charset="0"/>
                <a:cs typeface="Times New Roman" panose="02020603050405020304" pitchFamily="18" charset="0"/>
              </a:rPr>
              <a:t>the fallacy of that opinion</a:t>
            </a:r>
            <a:r>
              <a:rPr lang="en-GB" sz="2200">
                <a:effectLst/>
                <a:ea typeface="Calibri" panose="020F0502020204030204" pitchFamily="34" charset="0"/>
                <a:cs typeface="Times New Roman" panose="02020603050405020304" pitchFamily="18" charset="0"/>
              </a:rPr>
              <a:t> … we quickly perceive, that the doctrine of the independent existence of our sensible perceptions is </a:t>
            </a:r>
            <a:r>
              <a:rPr lang="en-GB" sz="2200" u="sng">
                <a:solidFill>
                  <a:srgbClr val="FF9999"/>
                </a:solidFill>
                <a:effectLst/>
                <a:ea typeface="Calibri" panose="020F0502020204030204" pitchFamily="34" charset="0"/>
                <a:cs typeface="Times New Roman" panose="02020603050405020304" pitchFamily="18" charset="0"/>
              </a:rPr>
              <a:t>contrary to the plainest experience</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T</a:t>
            </a:r>
            <a:r>
              <a:rPr lang="en-GB" sz="2200">
                <a:effectLst/>
                <a:ea typeface="Calibri" panose="020F0502020204030204" pitchFamily="34" charset="0"/>
                <a:cs typeface="Times New Roman" panose="02020603050405020304" pitchFamily="18" charset="0"/>
              </a:rPr>
              <a:t> 1.4.2.44)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08056170"/>
      </p:ext>
    </p:extLst>
  </p:cSld>
  <p:clrMapOvr>
    <a:masterClrMapping/>
  </p:clrMapOvr>
  <p:transition spd="med">
    <p:cove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309</a:t>
            </a:fld>
            <a:endParaRPr lang="en-US"/>
          </a:p>
        </p:txBody>
      </p:sp>
      <p:sp>
        <p:nvSpPr>
          <p:cNvPr id="3" name="Content Placeholder 2"/>
          <p:cNvSpPr>
            <a:spLocks noGrp="1"/>
          </p:cNvSpPr>
          <p:nvPr>
            <p:ph idx="4294967295"/>
          </p:nvPr>
        </p:nvSpPr>
        <p:spPr>
          <a:xfrm>
            <a:off x="863588" y="332656"/>
            <a:ext cx="7704856" cy="6128407"/>
          </a:xfrm>
        </p:spPr>
        <p:txBody>
          <a:bodyPr/>
          <a:lstStyle/>
          <a:p>
            <a:pPr>
              <a:lnSpc>
                <a:spcPct val="115000"/>
              </a:lnSpc>
              <a:spcBef>
                <a:spcPts val="1800"/>
              </a:spcBef>
            </a:pPr>
            <a:r>
              <a:rPr lang="en-GB" sz="2300">
                <a:effectLst/>
                <a:ea typeface="Calibri" panose="020F0502020204030204" pitchFamily="34" charset="0"/>
                <a:cs typeface="Times New Roman" panose="02020603050405020304" pitchFamily="18" charset="0"/>
              </a:rPr>
              <a:t>“we clearly perceive, that </a:t>
            </a:r>
            <a:r>
              <a:rPr lang="en-GB" sz="2300" u="sng">
                <a:solidFill>
                  <a:srgbClr val="FF9999"/>
                </a:solidFill>
                <a:effectLst/>
                <a:ea typeface="Calibri" panose="020F0502020204030204" pitchFamily="34" charset="0"/>
                <a:cs typeface="Times New Roman" panose="02020603050405020304" pitchFamily="18" charset="0"/>
              </a:rPr>
              <a:t>all our perceptions are dependent on our organs</a:t>
            </a:r>
            <a:r>
              <a:rPr lang="en-GB" sz="2300">
                <a:effectLst/>
                <a:ea typeface="Calibri" panose="020F0502020204030204" pitchFamily="34" charset="0"/>
                <a:cs typeface="Times New Roman" panose="02020603050405020304" pitchFamily="18" charset="0"/>
              </a:rPr>
              <a:t>, and … our nerves and animal spirits”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1.4.2.45)</a:t>
            </a:r>
          </a:p>
          <a:p>
            <a:pPr>
              <a:lnSpc>
                <a:spcPct val="115000"/>
              </a:lnSpc>
              <a:spcBef>
                <a:spcPts val="1800"/>
              </a:spcBef>
            </a:pPr>
            <a:r>
              <a:rPr lang="en-GB" sz="2300">
                <a:effectLst/>
                <a:ea typeface="Calibri" panose="020F0502020204030204" pitchFamily="34" charset="0"/>
                <a:cs typeface="Times New Roman" panose="02020603050405020304" pitchFamily="18" charset="0"/>
              </a:rPr>
              <a:t>“Whoever wou’d explain the origin of the common opinion concerning the continu’d and distinct existence of body … must proceed upon the supposition, that our perceptions are our only objects, and continue to exist even when they are not perceiv’d.  </a:t>
            </a:r>
            <a:r>
              <a:rPr lang="en-GB" sz="2300" u="sng">
                <a:solidFill>
                  <a:srgbClr val="FF9999"/>
                </a:solidFill>
                <a:effectLst/>
                <a:ea typeface="Calibri" panose="020F0502020204030204" pitchFamily="34" charset="0"/>
                <a:cs typeface="Times New Roman" panose="02020603050405020304" pitchFamily="18" charset="0"/>
              </a:rPr>
              <a:t>Tho’ this opinion be false</a:t>
            </a:r>
            <a:r>
              <a:rPr lang="en-GB" sz="2300">
                <a:effectLst/>
                <a:ea typeface="Calibri" panose="020F0502020204030204" pitchFamily="34" charset="0"/>
                <a:cs typeface="Times New Roman" panose="02020603050405020304" pitchFamily="18" charset="0"/>
              </a:rPr>
              <a:t>, ’tis the most natural of any, and has alone any primary recommendation to the fancy.”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1.4.2.48)</a:t>
            </a:r>
          </a:p>
          <a:p>
            <a:pPr>
              <a:lnSpc>
                <a:spcPct val="115000"/>
              </a:lnSpc>
              <a:spcBef>
                <a:spcPts val="1800"/>
              </a:spcBef>
            </a:pPr>
            <a:r>
              <a:rPr lang="en-GB" sz="2300">
                <a:effectLst/>
                <a:ea typeface="Calibri" panose="020F0502020204030204" pitchFamily="34" charset="0"/>
                <a:cs typeface="Times New Roman" panose="02020603050405020304" pitchFamily="18" charset="0"/>
              </a:rPr>
              <a:t>“</a:t>
            </a:r>
            <a:r>
              <a:rPr lang="en-GB" sz="2300" u="sng">
                <a:solidFill>
                  <a:srgbClr val="FF9999"/>
                </a:solidFill>
                <a:effectLst/>
                <a:ea typeface="Calibri" panose="020F0502020204030204" pitchFamily="34" charset="0"/>
                <a:cs typeface="Times New Roman" panose="02020603050405020304" pitchFamily="18" charset="0"/>
              </a:rPr>
              <a:t>a little reflection destroys this conclusion</a:t>
            </a:r>
            <a:r>
              <a:rPr lang="en-GB" sz="2300">
                <a:effectLst/>
                <a:ea typeface="Calibri" panose="020F0502020204030204" pitchFamily="34" charset="0"/>
                <a:cs typeface="Times New Roman" panose="02020603050405020304" pitchFamily="18" charset="0"/>
              </a:rPr>
              <a:t>, that our perceptions have a continu’d existence, by shewing that they have a dependent one”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1.4.2.50)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309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62798318"/>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310</a:t>
            </a:fld>
            <a:endParaRPr lang="en-US"/>
          </a:p>
        </p:txBody>
      </p:sp>
      <p:sp>
        <p:nvSpPr>
          <p:cNvPr id="2" name="Title 1"/>
          <p:cNvSpPr>
            <a:spLocks noGrp="1"/>
          </p:cNvSpPr>
          <p:nvPr>
            <p:ph type="title" idx="4294967295"/>
          </p:nvPr>
        </p:nvSpPr>
        <p:spPr>
          <a:xfrm>
            <a:off x="71500" y="152636"/>
            <a:ext cx="9000999" cy="630907"/>
          </a:xfrm>
        </p:spPr>
        <p:txBody>
          <a:bodyPr/>
          <a:lstStyle/>
          <a:p>
            <a:r>
              <a:rPr lang="en-US" sz="3600"/>
              <a:t>(iii) Nevertheless Universal and Irresistible</a:t>
            </a:r>
            <a:endParaRPr lang="en-US" sz="3600" dirty="0"/>
          </a:p>
        </p:txBody>
      </p:sp>
      <p:sp>
        <p:nvSpPr>
          <p:cNvPr id="3" name="Content Placeholder 2"/>
          <p:cNvSpPr>
            <a:spLocks noGrp="1"/>
          </p:cNvSpPr>
          <p:nvPr>
            <p:ph idx="4294967295"/>
          </p:nvPr>
        </p:nvSpPr>
        <p:spPr>
          <a:xfrm>
            <a:off x="529208" y="1124744"/>
            <a:ext cx="8291264" cy="5444331"/>
          </a:xfrm>
        </p:spPr>
        <p:txBody>
          <a:bodyPr/>
          <a:lstStyle/>
          <a:p>
            <a:pPr algn="just">
              <a:lnSpc>
                <a:spcPct val="115000"/>
              </a:lnSpc>
              <a:spcBef>
                <a:spcPts val="600"/>
              </a:spcBef>
            </a:pPr>
            <a:r>
              <a:rPr lang="en-GB" sz="2100">
                <a:effectLst/>
                <a:ea typeface="Calibri" panose="020F0502020204030204" pitchFamily="34" charset="0"/>
                <a:cs typeface="Times New Roman" panose="02020603050405020304" pitchFamily="18" charset="0"/>
              </a:rPr>
              <a:t>“The persons, who entertain this opinion … are in general all the unthinking and unphilosophical part of mankind, (that is, </a:t>
            </a:r>
            <a:r>
              <a:rPr lang="en-GB" sz="2100" u="sng">
                <a:solidFill>
                  <a:srgbClr val="FF9999"/>
                </a:solidFill>
                <a:effectLst/>
                <a:ea typeface="Calibri" panose="020F0502020204030204" pitchFamily="34" charset="0"/>
                <a:cs typeface="Times New Roman" panose="02020603050405020304" pitchFamily="18" charset="0"/>
              </a:rPr>
              <a:t>all of us</a:t>
            </a:r>
            <a:r>
              <a:rPr lang="en-GB" sz="2100">
                <a:effectLst/>
                <a:ea typeface="Calibri" panose="020F0502020204030204" pitchFamily="34" charset="0"/>
                <a:cs typeface="Times New Roman" panose="02020603050405020304" pitchFamily="18" charset="0"/>
              </a:rPr>
              <a:t>, at one time or other)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1.4.2.36)</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“almost all mankind, and </a:t>
            </a:r>
            <a:r>
              <a:rPr lang="en-GB" sz="2100" u="sng">
                <a:solidFill>
                  <a:srgbClr val="FF9999"/>
                </a:solidFill>
                <a:effectLst/>
                <a:ea typeface="Calibri" panose="020F0502020204030204" pitchFamily="34" charset="0"/>
                <a:cs typeface="Times New Roman" panose="02020603050405020304" pitchFamily="18" charset="0"/>
              </a:rPr>
              <a:t>even philosophers themselves, for the greatest part of their lives</a:t>
            </a:r>
            <a:r>
              <a:rPr lang="en-GB" sz="2100">
                <a:effectLst/>
                <a:ea typeface="Calibri" panose="020F0502020204030204" pitchFamily="34" charset="0"/>
                <a:cs typeface="Times New Roman" panose="02020603050405020304" pitchFamily="18" charset="0"/>
              </a:rPr>
              <a:t>, take their perceptions to be their only objects, and suppose, that the very being, which is intimately present to the mind, is the real body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1.4.2.38)</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philosophers … upon leaving their closets, mingle with the rest of mankind in those exploded opinions</a:t>
            </a:r>
            <a:r>
              <a:rPr lang="en-GB" sz="2100">
                <a:effectLst/>
                <a:ea typeface="Calibri" panose="020F0502020204030204" pitchFamily="34" charset="0"/>
                <a:cs typeface="Times New Roman" panose="02020603050405020304" pitchFamily="18" charset="0"/>
              </a:rPr>
              <a:t>, that our perceptions are our only objects, and continue identically and uninterruptedly the same in all their interrupted appearances”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1.4.2.53)</a:t>
            </a:r>
          </a:p>
          <a:p>
            <a:pPr algn="just">
              <a:lnSpc>
                <a:spcPct val="115000"/>
              </a:lnSpc>
              <a:spcBef>
                <a:spcPts val="600"/>
              </a:spcBef>
            </a:pPr>
            <a:r>
              <a:rPr lang="en-GB" sz="2100">
                <a:effectLst/>
                <a:ea typeface="Calibri" panose="020F0502020204030204" pitchFamily="34" charset="0"/>
                <a:cs typeface="Times New Roman" panose="02020603050405020304" pitchFamily="18" charset="0"/>
              </a:rPr>
              <a:t>“I … take it for granted, whatever may be the reader's opinion at this present moment, that </a:t>
            </a:r>
            <a:r>
              <a:rPr lang="en-GB" sz="2100" u="sng">
                <a:solidFill>
                  <a:srgbClr val="FF9999"/>
                </a:solidFill>
                <a:effectLst/>
                <a:ea typeface="Calibri" panose="020F0502020204030204" pitchFamily="34" charset="0"/>
                <a:cs typeface="Times New Roman" panose="02020603050405020304" pitchFamily="18" charset="0"/>
              </a:rPr>
              <a:t>an hour hence he will be persuaded there is … an external … world</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71195526"/>
      </p:ext>
    </p:extLst>
  </p:cSld>
  <p:clrMapOvr>
    <a:masterClrMapping/>
  </p:clrMapOvr>
  <p:transition spd="med">
    <p:cove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311</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(iv) Is the Philosophical Form Worse?</a:t>
            </a:r>
            <a:endParaRPr lang="en-US" sz="4000" dirty="0"/>
          </a:p>
        </p:txBody>
      </p:sp>
      <p:sp>
        <p:nvSpPr>
          <p:cNvPr id="3" name="Content Placeholder 2"/>
          <p:cNvSpPr>
            <a:spLocks noGrp="1"/>
          </p:cNvSpPr>
          <p:nvPr>
            <p:ph idx="4294967295"/>
          </p:nvPr>
        </p:nvSpPr>
        <p:spPr>
          <a:xfrm>
            <a:off x="565212" y="1088740"/>
            <a:ext cx="8291264" cy="5544616"/>
          </a:xfrm>
        </p:spPr>
        <p:txBody>
          <a:bodyPr/>
          <a:lstStyle/>
          <a:p>
            <a:pPr>
              <a:lnSpc>
                <a:spcPct val="115000"/>
              </a:lnSpc>
              <a:spcBef>
                <a:spcPts val="1200"/>
              </a:spcBef>
            </a:pPr>
            <a:r>
              <a:rPr lang="en-GB" sz="2100">
                <a:effectLst/>
                <a:ea typeface="Calibri" panose="020F0502020204030204" pitchFamily="34" charset="0"/>
                <a:cs typeface="Times New Roman" panose="02020603050405020304" pitchFamily="18" charset="0"/>
              </a:rPr>
              <a:t>The philosophical double-existence view “</a:t>
            </a:r>
            <a:r>
              <a:rPr lang="en-GB" sz="2100" i="1">
                <a:effectLst/>
                <a:ea typeface="Calibri" panose="020F0502020204030204" pitchFamily="34" charset="0"/>
                <a:cs typeface="Times New Roman" panose="02020603050405020304" pitchFamily="18" charset="0"/>
              </a:rPr>
              <a:t>has </a:t>
            </a:r>
            <a:r>
              <a:rPr lang="en-GB" sz="2100" i="1" u="sng">
                <a:solidFill>
                  <a:srgbClr val="FF9999"/>
                </a:solidFill>
                <a:effectLst/>
                <a:ea typeface="Calibri" panose="020F0502020204030204" pitchFamily="34" charset="0"/>
                <a:cs typeface="Times New Roman" panose="02020603050405020304" pitchFamily="18" charset="0"/>
              </a:rPr>
              <a:t>no primary recommendation either to reason or the imagination</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“’tis only a palliative remedy, and … </a:t>
            </a:r>
            <a:r>
              <a:rPr lang="en-GB" sz="2100" u="sng">
                <a:solidFill>
                  <a:srgbClr val="FF9999"/>
                </a:solidFill>
                <a:effectLst/>
                <a:ea typeface="Calibri" panose="020F0502020204030204" pitchFamily="34" charset="0"/>
                <a:cs typeface="Times New Roman" panose="02020603050405020304" pitchFamily="18" charset="0"/>
              </a:rPr>
              <a:t>contains all the difficulties of the vulgar system, with some others, that are peculiar to itself</a:t>
            </a:r>
            <a:r>
              <a:rPr lang="en-GB" sz="2100">
                <a:effectLst/>
                <a:ea typeface="Calibri" panose="020F0502020204030204" pitchFamily="34" charset="0"/>
                <a:cs typeface="Times New Roman" panose="02020603050405020304" pitchFamily="18" charset="0"/>
              </a:rPr>
              <a:t>.  There are no principles either of the understanding or fancy, which lead us directly to embrace this opinion of the double existence of perceptions and objects, …”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1.4.2.46)</a:t>
            </a:r>
          </a:p>
          <a:p>
            <a:pPr>
              <a:lnSpc>
                <a:spcPct val="115000"/>
              </a:lnSpc>
              <a:spcBef>
                <a:spcPts val="1200"/>
              </a:spcBef>
            </a:pPr>
            <a:r>
              <a:rPr lang="en-GB" sz="2100">
                <a:effectLst/>
                <a:ea typeface="Calibri" panose="020F0502020204030204" pitchFamily="34" charset="0"/>
                <a:cs typeface="Times New Roman" panose="02020603050405020304" pitchFamily="18" charset="0"/>
              </a:rPr>
              <a:t>“This philosophical system … is </a:t>
            </a:r>
            <a:r>
              <a:rPr lang="en-GB" sz="2100" u="sng">
                <a:solidFill>
                  <a:srgbClr val="FF9999"/>
                </a:solidFill>
                <a:effectLst/>
                <a:ea typeface="Calibri" panose="020F0502020204030204" pitchFamily="34" charset="0"/>
                <a:cs typeface="Times New Roman" panose="02020603050405020304" pitchFamily="18" charset="0"/>
              </a:rPr>
              <a:t>the monstrous offspring of two principles, which are contrary to each other</a:t>
            </a:r>
            <a:r>
              <a:rPr lang="en-GB" sz="2100">
                <a:effectLst/>
                <a:ea typeface="Calibri" panose="020F0502020204030204" pitchFamily="34" charset="0"/>
                <a:cs typeface="Times New Roman" panose="02020603050405020304" pitchFamily="18" charset="0"/>
              </a:rPr>
              <a:t>, which are both at once embrac’d by the mind, and which are unable mutually to destroy each other.  …  Not being able to reconcile these two enemies, we endeavour to set ourselves at ease as much as possible, … by feigning a double existence, where each may find something, that has all the conditions it desires.”  (</a:t>
            </a:r>
            <a:r>
              <a:rPr lang="en-GB" sz="2100" i="1">
                <a:effectLst/>
                <a:ea typeface="Calibri" panose="020F0502020204030204" pitchFamily="34" charset="0"/>
                <a:cs typeface="Times New Roman" panose="02020603050405020304" pitchFamily="18" charset="0"/>
              </a:rPr>
              <a:t>T</a:t>
            </a:r>
            <a:r>
              <a:rPr lang="en-GB" sz="2100">
                <a:effectLst/>
                <a:ea typeface="Calibri" panose="020F0502020204030204" pitchFamily="34" charset="0"/>
                <a:cs typeface="Times New Roman" panose="02020603050405020304" pitchFamily="18" charset="0"/>
              </a:rPr>
              <a:t> 1.4.2.52)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13327953"/>
      </p:ext>
    </p:extLst>
  </p:cSld>
  <p:clrMapOvr>
    <a:masterClrMapping/>
  </p:clrMapOvr>
  <p:transition spd="med">
    <p:cove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312</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(v)  Rejecting Both Forms of the Belief?</a:t>
            </a:r>
            <a:endParaRPr lang="en-US" sz="3800" dirty="0"/>
          </a:p>
        </p:txBody>
      </p:sp>
      <p:sp>
        <p:nvSpPr>
          <p:cNvPr id="3" name="Content Placeholder 2"/>
          <p:cNvSpPr>
            <a:spLocks noGrp="1"/>
          </p:cNvSpPr>
          <p:nvPr>
            <p:ph idx="4294967295"/>
          </p:nvPr>
        </p:nvSpPr>
        <p:spPr>
          <a:xfrm>
            <a:off x="791580" y="1124744"/>
            <a:ext cx="7920880" cy="5544616"/>
          </a:xfrm>
        </p:spPr>
        <p:txBody>
          <a:bodyPr/>
          <a:lstStyle/>
          <a:p>
            <a:pPr>
              <a:lnSpc>
                <a:spcPct val="115000"/>
              </a:lnSpc>
              <a:spcBef>
                <a:spcPts val="1200"/>
              </a:spcBef>
            </a:pPr>
            <a:r>
              <a:rPr lang="en-GB" sz="2000">
                <a:effectLst/>
                <a:ea typeface="Calibri" panose="020F0502020204030204" pitchFamily="34" charset="0"/>
                <a:cs typeface="Times New Roman" panose="02020603050405020304" pitchFamily="18" charset="0"/>
              </a:rPr>
              <a:t>“</a:t>
            </a:r>
            <a:r>
              <a:rPr lang="en-GB" sz="2000" u="sng">
                <a:solidFill>
                  <a:srgbClr val="FF9999"/>
                </a:solidFill>
                <a:effectLst/>
                <a:ea typeface="Calibri" panose="020F0502020204030204" pitchFamily="34" charset="0"/>
                <a:cs typeface="Times New Roman" panose="02020603050405020304" pitchFamily="18" charset="0"/>
              </a:rPr>
              <a:t>’Tis a gross illusion to suppose, that our resembling perceptions are numerically the same</a:t>
            </a:r>
            <a:r>
              <a:rPr lang="en-GB" sz="2000">
                <a:effectLst/>
                <a:ea typeface="Calibri" panose="020F0502020204030204" pitchFamily="34" charset="0"/>
                <a:cs typeface="Times New Roman" panose="02020603050405020304" pitchFamily="18" charset="0"/>
              </a:rPr>
              <a:t> … [as does the] popular system.  And </a:t>
            </a:r>
            <a:r>
              <a:rPr lang="en-GB" sz="2000" u="sng">
                <a:solidFill>
                  <a:srgbClr val="FF9999"/>
                </a:solidFill>
                <a:effectLst/>
                <a:ea typeface="Calibri" panose="020F0502020204030204" pitchFamily="34" charset="0"/>
                <a:cs typeface="Times New Roman" panose="02020603050405020304" pitchFamily="18" charset="0"/>
              </a:rPr>
              <a:t>as to our philosophical one, ’tis liable to the same difficulties; and is over-and-above loaded with this absurdity, that it at once denies and establishes the vulgar supposition</a:t>
            </a:r>
            <a:r>
              <a:rPr lang="en-GB" sz="2000">
                <a:effectLst/>
                <a:ea typeface="Calibri" panose="020F0502020204030204" pitchFamily="34" charset="0"/>
                <a:cs typeface="Times New Roman" panose="02020603050405020304" pitchFamily="18" charset="0"/>
              </a:rPr>
              <a:t>.  </a:t>
            </a:r>
            <a:r>
              <a:rPr lang="en-GB" sz="2000" u="sng">
                <a:solidFill>
                  <a:srgbClr val="FF9999"/>
                </a:solidFill>
                <a:effectLst/>
                <a:ea typeface="Calibri" panose="020F0502020204030204" pitchFamily="34" charset="0"/>
                <a:cs typeface="Times New Roman" panose="02020603050405020304" pitchFamily="18" charset="0"/>
              </a:rPr>
              <a:t>Philosophers</a:t>
            </a:r>
            <a:r>
              <a:rPr lang="en-GB" sz="2000">
                <a:effectLst/>
                <a:ea typeface="Calibri" panose="020F0502020204030204" pitchFamily="34" charset="0"/>
                <a:cs typeface="Times New Roman" panose="02020603050405020304" pitchFamily="18" charset="0"/>
              </a:rPr>
              <a:t> deny our resembling perceptions to be identically the same, and uninterrupted; and yet have so great a propensity to believe them such, that they </a:t>
            </a:r>
            <a:r>
              <a:rPr lang="en-GB" sz="2000" u="sng">
                <a:solidFill>
                  <a:srgbClr val="FF9999"/>
                </a:solidFill>
                <a:effectLst/>
                <a:ea typeface="Calibri" panose="020F0502020204030204" pitchFamily="34" charset="0"/>
                <a:cs typeface="Times New Roman" panose="02020603050405020304" pitchFamily="18" charset="0"/>
              </a:rPr>
              <a:t>arbitrarily invent a new set of perceptions</a:t>
            </a:r>
            <a:r>
              <a:rPr lang="en-GB" sz="2000">
                <a:effectLst/>
                <a:ea typeface="Calibri" panose="020F0502020204030204" pitchFamily="34" charset="0"/>
                <a:cs typeface="Times New Roman" panose="02020603050405020304" pitchFamily="18" charset="0"/>
              </a:rPr>
              <a:t>, to which they attribute these qualities. I say, a new set of perceptions: For we may well suppose in general, but ’tis impossible for us distinctly to conceive, objects to be in their nature any thing but exactly the same with perceptions.  </a:t>
            </a:r>
            <a:r>
              <a:rPr lang="en-GB" sz="2000" u="sng">
                <a:solidFill>
                  <a:srgbClr val="FF9999"/>
                </a:solidFill>
                <a:effectLst/>
                <a:ea typeface="Calibri" panose="020F0502020204030204" pitchFamily="34" charset="0"/>
                <a:cs typeface="Times New Roman" panose="02020603050405020304" pitchFamily="18" charset="0"/>
              </a:rPr>
              <a:t>What then can we look for from this confusion of groundless and extraordinary opinions but error and falshood?</a:t>
            </a:r>
            <a:r>
              <a:rPr lang="en-GB" sz="2000">
                <a:effectLst/>
                <a:ea typeface="Calibri" panose="020F0502020204030204" pitchFamily="34" charset="0"/>
                <a:cs typeface="Times New Roman" panose="02020603050405020304" pitchFamily="18" charset="0"/>
              </a:rPr>
              <a:t>  And how can we justify to ourselves any belief we repose in them?”  (</a:t>
            </a:r>
            <a:r>
              <a:rPr lang="en-GB" sz="2000" i="1">
                <a:effectLst/>
                <a:ea typeface="Calibri" panose="020F0502020204030204" pitchFamily="34" charset="0"/>
                <a:cs typeface="Times New Roman" panose="02020603050405020304" pitchFamily="18" charset="0"/>
              </a:rPr>
              <a:t>T</a:t>
            </a:r>
            <a:r>
              <a:rPr lang="en-GB" sz="2000">
                <a:effectLst/>
                <a:ea typeface="Calibri" panose="020F0502020204030204" pitchFamily="34" charset="0"/>
                <a:cs typeface="Times New Roman" panose="02020603050405020304" pitchFamily="18" charset="0"/>
              </a:rPr>
              <a:t> 1.4.2.56)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298489871"/>
      </p:ext>
    </p:extLst>
  </p:cSld>
  <p:clrMapOvr>
    <a:masterClrMapping/>
  </p:clrMapOvr>
  <p:transition spd="med">
    <p:cove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313</a:t>
            </a:fld>
            <a:endParaRPr lang="en-US"/>
          </a:p>
        </p:txBody>
      </p:sp>
      <p:sp>
        <p:nvSpPr>
          <p:cNvPr id="2" name="Title 1"/>
          <p:cNvSpPr>
            <a:spLocks noGrp="1"/>
          </p:cNvSpPr>
          <p:nvPr>
            <p:ph type="title" idx="4294967295"/>
          </p:nvPr>
        </p:nvSpPr>
        <p:spPr>
          <a:xfrm>
            <a:off x="168275" y="116632"/>
            <a:ext cx="8772525" cy="720080"/>
          </a:xfrm>
        </p:spPr>
        <p:txBody>
          <a:bodyPr/>
          <a:lstStyle/>
          <a:p>
            <a:r>
              <a:rPr lang="en-US" sz="4000"/>
              <a:t>(vi)  And Yet …</a:t>
            </a:r>
            <a:endParaRPr lang="en-US" sz="4000" dirty="0"/>
          </a:p>
        </p:txBody>
      </p:sp>
      <p:sp>
        <p:nvSpPr>
          <p:cNvPr id="3" name="Content Placeholder 2"/>
          <p:cNvSpPr>
            <a:spLocks noGrp="1"/>
          </p:cNvSpPr>
          <p:nvPr>
            <p:ph idx="4294967295"/>
          </p:nvPr>
        </p:nvSpPr>
        <p:spPr>
          <a:xfrm>
            <a:off x="323528" y="1016732"/>
            <a:ext cx="8640960" cy="5616624"/>
          </a:xfrm>
        </p:spPr>
        <p:txBody>
          <a:bodyPr/>
          <a:lstStyle/>
          <a:p>
            <a:pPr>
              <a:lnSpc>
                <a:spcPct val="115000"/>
              </a:lnSpc>
              <a:spcBef>
                <a:spcPts val="1200"/>
              </a:spcBef>
            </a:pPr>
            <a:r>
              <a:rPr lang="en-GB" sz="2300">
                <a:effectLst/>
                <a:ea typeface="Calibri" panose="020F0502020204030204" pitchFamily="34" charset="0"/>
                <a:cs typeface="Times New Roman" panose="02020603050405020304" pitchFamily="18" charset="0"/>
              </a:rPr>
              <a:t>If the vulgar view is </a:t>
            </a:r>
            <a:r>
              <a:rPr lang="en-GB" sz="2300" i="1">
                <a:solidFill>
                  <a:srgbClr val="FF9999"/>
                </a:solidFill>
                <a:effectLst/>
                <a:ea typeface="Calibri" panose="020F0502020204030204" pitchFamily="34" charset="0"/>
                <a:cs typeface="Times New Roman" panose="02020603050405020304" pitchFamily="18" charset="0"/>
              </a:rPr>
              <a:t>so obviously false</a:t>
            </a:r>
            <a:r>
              <a:rPr lang="en-GB" sz="2300">
                <a:effectLst/>
                <a:ea typeface="Calibri" panose="020F0502020204030204" pitchFamily="34" charset="0"/>
                <a:cs typeface="Times New Roman" panose="02020603050405020304" pitchFamily="18" charset="0"/>
              </a:rPr>
              <a:t>, can Hume really become a vulgar believer as soon as he leaves his study?</a:t>
            </a:r>
          </a:p>
          <a:p>
            <a:pPr>
              <a:lnSpc>
                <a:spcPct val="115000"/>
              </a:lnSpc>
              <a:spcBef>
                <a:spcPts val="1200"/>
              </a:spcBef>
            </a:pPr>
            <a:r>
              <a:rPr lang="en-GB" sz="2300">
                <a:effectLst/>
                <a:ea typeface="Calibri" panose="020F0502020204030204" pitchFamily="34" charset="0"/>
                <a:cs typeface="Times New Roman" panose="02020603050405020304" pitchFamily="18" charset="0"/>
              </a:rPr>
              <a:t>Even within his study – where he is clearly aware of the falsehood of the vulgar view – Hume generally evinces a firm belief in external objects such as billiard balls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1.3.14.18,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4.8‑10) and dice (</a:t>
            </a:r>
            <a:r>
              <a:rPr lang="en-GB" sz="2300" i="1">
                <a:effectLst/>
                <a:ea typeface="Calibri" panose="020F0502020204030204" pitchFamily="34" charset="0"/>
                <a:cs typeface="Times New Roman" panose="02020603050405020304" pitchFamily="18" charset="0"/>
              </a:rPr>
              <a:t>T</a:t>
            </a:r>
            <a:r>
              <a:rPr lang="en-GB" sz="2300">
                <a:effectLst/>
                <a:ea typeface="Calibri" panose="020F0502020204030204" pitchFamily="34" charset="0"/>
                <a:cs typeface="Times New Roman" panose="02020603050405020304" pitchFamily="18" charset="0"/>
              </a:rPr>
              <a:t> 1.3.11.6‑13, </a:t>
            </a:r>
            <a:r>
              <a:rPr lang="en-GB" sz="2300" i="1">
                <a:effectLst/>
                <a:ea typeface="Calibri" panose="020F0502020204030204" pitchFamily="34" charset="0"/>
                <a:cs typeface="Times New Roman" panose="02020603050405020304" pitchFamily="18" charset="0"/>
              </a:rPr>
              <a:t>E</a:t>
            </a:r>
            <a:r>
              <a:rPr lang="en-GB" sz="2300">
                <a:effectLst/>
                <a:ea typeface="Calibri" panose="020F0502020204030204" pitchFamily="34" charset="0"/>
                <a:cs typeface="Times New Roman" panose="02020603050405020304" pitchFamily="18" charset="0"/>
              </a:rPr>
              <a:t> 6.2‑3).</a:t>
            </a:r>
          </a:p>
          <a:p>
            <a:pPr>
              <a:lnSpc>
                <a:spcPct val="115000"/>
              </a:lnSpc>
              <a:spcBef>
                <a:spcPts val="1200"/>
              </a:spcBef>
            </a:pPr>
            <a:r>
              <a:rPr lang="en-GB" sz="2300">
                <a:effectLst/>
                <a:ea typeface="Calibri" panose="020F0502020204030204" pitchFamily="34" charset="0"/>
                <a:cs typeface="Times New Roman" panose="02020603050405020304" pitchFamily="18" charset="0"/>
              </a:rPr>
              <a:t>Likewise in the people whose thought and behaviour constitutes the subject-matter of so much of his philosophy.</a:t>
            </a:r>
          </a:p>
          <a:p>
            <a:pPr>
              <a:lnSpc>
                <a:spcPct val="115000"/>
              </a:lnSpc>
              <a:spcBef>
                <a:spcPts val="1200"/>
              </a:spcBef>
            </a:pPr>
            <a:r>
              <a:rPr lang="en-GB" sz="2300">
                <a:effectLst/>
                <a:ea typeface="Calibri" panose="020F0502020204030204" pitchFamily="34" charset="0"/>
                <a:cs typeface="Times New Roman" panose="02020603050405020304" pitchFamily="18" charset="0"/>
              </a:rPr>
              <a:t>Thus many interpreters have considered that Hume must, in the end, be a “representative realist”, adopting the “double existence” or “philosophical” view (which, despite his harsh words, at least has the merit of </a:t>
            </a:r>
            <a:r>
              <a:rPr lang="en-GB" sz="2300" i="1">
                <a:solidFill>
                  <a:srgbClr val="FF9999"/>
                </a:solidFill>
                <a:effectLst/>
                <a:ea typeface="Calibri" panose="020F0502020204030204" pitchFamily="34" charset="0"/>
                <a:cs typeface="Times New Roman" panose="02020603050405020304" pitchFamily="18" charset="0"/>
              </a:rPr>
              <a:t>not being so obviously false</a:t>
            </a:r>
            <a:r>
              <a:rPr lang="en-GB" sz="2300" i="1">
                <a:effectLst/>
                <a:ea typeface="Calibri" panose="020F0502020204030204" pitchFamily="34" charset="0"/>
                <a:cs typeface="Times New Roman" panose="02020603050405020304" pitchFamily="18" charset="0"/>
              </a:rPr>
              <a:t>!</a:t>
            </a:r>
            <a:r>
              <a:rPr lang="en-GB" sz="2300">
                <a:effectLst/>
                <a:ea typeface="Calibri" panose="020F0502020204030204" pitchFamily="34" charset="0"/>
                <a:cs typeface="Times New Roman" panose="02020603050405020304" pitchFamily="18" charset="0"/>
              </a:rPr>
              <a:t>).</a:t>
            </a:r>
          </a:p>
          <a:p>
            <a:pPr>
              <a:lnSpc>
                <a:spcPct val="115000"/>
              </a:lnSpc>
              <a:spcBef>
                <a:spcPts val="1200"/>
              </a:spcBef>
            </a:pPr>
            <a:endParaRPr lang="en-GB" sz="23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10505242"/>
      </p:ext>
    </p:extLst>
  </p:cSld>
  <p:clrMapOvr>
    <a:masterClrMapping/>
  </p:clrMapOvr>
  <p:transition spd="med">
    <p:cove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314</a:t>
            </a:fld>
            <a:endParaRPr lang="en-US"/>
          </a:p>
        </p:txBody>
      </p:sp>
      <p:sp>
        <p:nvSpPr>
          <p:cNvPr id="2" name="Title 1"/>
          <p:cNvSpPr>
            <a:spLocks noGrp="1"/>
          </p:cNvSpPr>
          <p:nvPr>
            <p:ph type="title" idx="4294967295"/>
          </p:nvPr>
        </p:nvSpPr>
        <p:spPr>
          <a:xfrm>
            <a:off x="168275" y="152636"/>
            <a:ext cx="8772525" cy="720080"/>
          </a:xfrm>
        </p:spPr>
        <p:txBody>
          <a:bodyPr/>
          <a:lstStyle/>
          <a:p>
            <a:r>
              <a:rPr lang="en-US" sz="4000"/>
              <a:t>The Discussion in the </a:t>
            </a:r>
            <a:r>
              <a:rPr lang="en-US" sz="4000" i="1"/>
              <a:t>Enquiry</a:t>
            </a:r>
            <a:endParaRPr lang="en-US" sz="4000" dirty="0"/>
          </a:p>
        </p:txBody>
      </p:sp>
      <p:sp>
        <p:nvSpPr>
          <p:cNvPr id="3" name="Content Placeholder 2"/>
          <p:cNvSpPr>
            <a:spLocks noGrp="1"/>
          </p:cNvSpPr>
          <p:nvPr>
            <p:ph idx="4294967295"/>
          </p:nvPr>
        </p:nvSpPr>
        <p:spPr>
          <a:xfrm>
            <a:off x="215516" y="1088740"/>
            <a:ext cx="8676964" cy="5580620"/>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Again the vulgar belief is natural and universal:</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evident, that men are carried, by a natural instinct …, to repose faith in their senses; and that, without any reasoning, or even almost before the use of reason, we always suppose an external universe, which depends not on our perception, … Even the animal creation are governed by a like opinion, …”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12.7)</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It seems also evident, that, </a:t>
            </a:r>
            <a:r>
              <a:rPr lang="en-GB" sz="2100">
                <a:solidFill>
                  <a:srgbClr val="FF9999"/>
                </a:solidFill>
                <a:effectLst/>
                <a:ea typeface="Calibri" panose="020F0502020204030204" pitchFamily="34" charset="0"/>
                <a:cs typeface="Times New Roman" panose="02020603050405020304" pitchFamily="18" charset="0"/>
              </a:rPr>
              <a:t>when men follow this blind and powerful instinct of nature, they always suppose the very images, presented by the senses, to be the external objects</a:t>
            </a:r>
            <a:r>
              <a:rPr lang="en-GB" sz="2100">
                <a:effectLst/>
                <a:ea typeface="Calibri" panose="020F0502020204030204" pitchFamily="34" charset="0"/>
                <a:cs typeface="Times New Roman" panose="02020603050405020304" pitchFamily="18" charset="0"/>
              </a:rPr>
              <a:t>, and never entertain any suspicion, that the one are nothing but representations of the other.  This very table, which we see white, and which we feel hard, is believed to exist, independent of our perception, and to be something external to our mind”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12.8)</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3684682"/>
      </p:ext>
    </p:extLst>
  </p:cSld>
  <p:clrMapOvr>
    <a:masterClrMapping/>
  </p:clrMapOvr>
  <p:transition spd="med">
    <p:cove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315</a:t>
            </a:fld>
            <a:endParaRPr lang="en-US"/>
          </a:p>
        </p:txBody>
      </p:sp>
      <p:sp>
        <p:nvSpPr>
          <p:cNvPr id="3" name="Content Placeholder 2"/>
          <p:cNvSpPr>
            <a:spLocks noGrp="1"/>
          </p:cNvSpPr>
          <p:nvPr>
            <p:ph idx="4294967295"/>
          </p:nvPr>
        </p:nvSpPr>
        <p:spPr>
          <a:xfrm>
            <a:off x="215516" y="224644"/>
            <a:ext cx="8676964" cy="6444716"/>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And again the vulgar belief is easily seen to be false:</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“But this universal and primary opinion of all men is soon destroyed by the slightest philosophy, which teaches us, that nothing can ever be present to the mind but an image or perception, and that the senses are only the inlets, through which these images are conveyed …  The table, which we see, seems to diminish, as we remove farther from it: But the real table, which exists independent of us, suffers no alteration: It was, therefore, nothing but its image, which was present to the mind.  </a:t>
            </a:r>
            <a:r>
              <a:rPr lang="en-GB" sz="2100" u="sng">
                <a:solidFill>
                  <a:srgbClr val="FF9999"/>
                </a:solidFill>
                <a:effectLst/>
                <a:ea typeface="Calibri" panose="020F0502020204030204" pitchFamily="34" charset="0"/>
                <a:cs typeface="Times New Roman" panose="02020603050405020304" pitchFamily="18" charset="0"/>
              </a:rPr>
              <a:t>These are the obvious dictates of reason; and no man, who reflects, ever doubted, that the existences, which we consider, when we say, </a:t>
            </a:r>
            <a:r>
              <a:rPr lang="en-GB" sz="2100" i="1" u="sng">
                <a:solidFill>
                  <a:srgbClr val="FF9999"/>
                </a:solidFill>
                <a:effectLst/>
                <a:ea typeface="Calibri" panose="020F0502020204030204" pitchFamily="34" charset="0"/>
                <a:cs typeface="Times New Roman" panose="02020603050405020304" pitchFamily="18" charset="0"/>
              </a:rPr>
              <a:t>this house</a:t>
            </a:r>
            <a:r>
              <a:rPr lang="en-GB" sz="2100" u="sng">
                <a:solidFill>
                  <a:srgbClr val="FF9999"/>
                </a:solidFill>
                <a:effectLst/>
                <a:ea typeface="Calibri" panose="020F0502020204030204" pitchFamily="34" charset="0"/>
                <a:cs typeface="Times New Roman" panose="02020603050405020304" pitchFamily="18" charset="0"/>
              </a:rPr>
              <a:t> and </a:t>
            </a:r>
            <a:r>
              <a:rPr lang="en-GB" sz="2100" i="1" u="sng">
                <a:solidFill>
                  <a:srgbClr val="FF9999"/>
                </a:solidFill>
                <a:effectLst/>
                <a:ea typeface="Calibri" panose="020F0502020204030204" pitchFamily="34" charset="0"/>
                <a:cs typeface="Times New Roman" panose="02020603050405020304" pitchFamily="18" charset="0"/>
              </a:rPr>
              <a:t>that tree</a:t>
            </a:r>
            <a:r>
              <a:rPr lang="en-GB" sz="2100" u="sng">
                <a:solidFill>
                  <a:srgbClr val="FF9999"/>
                </a:solidFill>
                <a:effectLst/>
                <a:ea typeface="Calibri" panose="020F0502020204030204" pitchFamily="34" charset="0"/>
                <a:cs typeface="Times New Roman" panose="02020603050405020304" pitchFamily="18" charset="0"/>
              </a:rPr>
              <a:t>, are nothing but perceptions in the mind, and fleeting copies or representations of other existences, which remain uniform and independent.</a:t>
            </a:r>
            <a:r>
              <a:rPr lang="en-GB" sz="2100">
                <a:effectLst/>
                <a:ea typeface="Calibri" panose="020F0502020204030204" pitchFamily="34" charset="0"/>
                <a:cs typeface="Times New Roman" panose="02020603050405020304" pitchFamily="18" charset="0"/>
              </a:rPr>
              <a:t>”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12.9)</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This last sentence, however, </a:t>
            </a:r>
            <a:r>
              <a:rPr lang="en-GB" sz="2100" i="1">
                <a:effectLst/>
                <a:ea typeface="Calibri" panose="020F0502020204030204" pitchFamily="34" charset="0"/>
                <a:cs typeface="Times New Roman" panose="02020603050405020304" pitchFamily="18" charset="0"/>
              </a:rPr>
              <a:t>appears</a:t>
            </a:r>
            <a:r>
              <a:rPr lang="en-GB" sz="2100">
                <a:effectLst/>
                <a:ea typeface="Calibri" panose="020F0502020204030204" pitchFamily="34" charset="0"/>
                <a:cs typeface="Times New Roman" panose="02020603050405020304" pitchFamily="18" charset="0"/>
              </a:rPr>
              <a:t> to commit Hume to some form of representative realism after all!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48115207"/>
      </p:ext>
    </p:extLst>
  </p:cSld>
  <p:clrMapOvr>
    <a:masterClrMapping/>
  </p:clrMapOvr>
  <p:transition spd="med">
    <p:cove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316</a:t>
            </a:fld>
            <a:endParaRPr lang="en-US"/>
          </a:p>
        </p:txBody>
      </p:sp>
      <p:sp>
        <p:nvSpPr>
          <p:cNvPr id="3" name="Content Placeholder 2"/>
          <p:cNvSpPr>
            <a:spLocks noGrp="1"/>
          </p:cNvSpPr>
          <p:nvPr>
            <p:ph idx="4294967295"/>
          </p:nvPr>
        </p:nvSpPr>
        <p:spPr>
          <a:xfrm>
            <a:off x="215516" y="92075"/>
            <a:ext cx="8676964"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But then Hume goes on to say that the representative realist view cannot be justified either, with an elegant summary of the argument from </a:t>
            </a:r>
            <a:r>
              <a:rPr lang="en-GB" sz="2700" i="1">
                <a:effectLst/>
                <a:ea typeface="Calibri" panose="020F0502020204030204" pitchFamily="34" charset="0"/>
                <a:cs typeface="Times New Roman" panose="02020603050405020304" pitchFamily="18" charset="0"/>
              </a:rPr>
              <a:t>T</a:t>
            </a:r>
            <a:r>
              <a:rPr lang="en-GB" sz="2700">
                <a:effectLst/>
                <a:ea typeface="Calibri" panose="020F0502020204030204" pitchFamily="34" charset="0"/>
                <a:cs typeface="Times New Roman" panose="02020603050405020304" pitchFamily="18" charset="0"/>
              </a:rPr>
              <a:t> 1.4.2.47:</a:t>
            </a: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US" sz="2100">
                <a:effectLst/>
                <a:ea typeface="Calibri" panose="020F0502020204030204" pitchFamily="34" charset="0"/>
                <a:cs typeface="Times New Roman" panose="02020603050405020304" pitchFamily="18" charset="0"/>
              </a:rPr>
              <a:t>By what argument can it be proved, that the perceptions of the mind must be caused by external objects, entirely different from them, though resembling them (if that be possible) [rather than] from the energy of the mind itself, or … some invisible … spirit, or … some other cause still more unknown to us?”  (</a:t>
            </a:r>
            <a:r>
              <a:rPr lang="en-US" sz="2100" i="1">
                <a:effectLst/>
                <a:ea typeface="Calibri" panose="020F0502020204030204" pitchFamily="34" charset="0"/>
                <a:cs typeface="Times New Roman" panose="02020603050405020304" pitchFamily="18" charset="0"/>
              </a:rPr>
              <a:t>E</a:t>
            </a:r>
            <a:r>
              <a:rPr lang="en-US" sz="2100">
                <a:effectLst/>
                <a:ea typeface="Calibri" panose="020F0502020204030204" pitchFamily="34" charset="0"/>
                <a:cs typeface="Times New Roman" panose="02020603050405020304" pitchFamily="18" charset="0"/>
              </a:rPr>
              <a:t> 12.11)</a:t>
            </a:r>
            <a:endParaRPr lang="en-GB" sz="2100">
              <a:effectLst/>
              <a:ea typeface="Calibri" panose="020F0502020204030204" pitchFamily="34" charset="0"/>
              <a:cs typeface="Times New Roman" panose="02020603050405020304" pitchFamily="18" charset="0"/>
            </a:endParaRPr>
          </a:p>
          <a:p>
            <a:pPr lvl="1" algn="just">
              <a:lnSpc>
                <a:spcPct val="115000"/>
              </a:lnSpc>
              <a:spcBef>
                <a:spcPts val="1200"/>
              </a:spcBef>
            </a:pPr>
            <a:r>
              <a:rPr lang="en-GB" sz="2100">
                <a:effectLst/>
                <a:ea typeface="Calibri" panose="020F0502020204030204" pitchFamily="34" charset="0"/>
                <a:cs typeface="Times New Roman" panose="02020603050405020304" pitchFamily="18" charset="0"/>
              </a:rPr>
              <a:t>“</a:t>
            </a:r>
            <a:r>
              <a:rPr lang="en-GB" sz="2100" u="sng">
                <a:solidFill>
                  <a:srgbClr val="FF9999"/>
                </a:solidFill>
                <a:effectLst/>
                <a:ea typeface="Calibri" panose="020F0502020204030204" pitchFamily="34" charset="0"/>
                <a:cs typeface="Times New Roman" panose="02020603050405020304" pitchFamily="18" charset="0"/>
              </a:rPr>
              <a:t>It is a question of fact</a:t>
            </a:r>
            <a:r>
              <a:rPr lang="en-GB" sz="2100">
                <a:effectLst/>
                <a:ea typeface="Calibri" panose="020F0502020204030204" pitchFamily="34" charset="0"/>
                <a:cs typeface="Times New Roman" panose="02020603050405020304" pitchFamily="18" charset="0"/>
              </a:rPr>
              <a:t>, whether the perceptions of the senses be produced by external objects, resembling them: How shall this question be determined?  By experience surely; as all other questions of a like nature.  But here experience is, and must be entirely silent.  </a:t>
            </a:r>
            <a:r>
              <a:rPr lang="en-GB" sz="2100">
                <a:solidFill>
                  <a:srgbClr val="FF9999"/>
                </a:solidFill>
                <a:effectLst/>
                <a:ea typeface="Calibri" panose="020F0502020204030204" pitchFamily="34" charset="0"/>
                <a:cs typeface="Times New Roman" panose="02020603050405020304" pitchFamily="18" charset="0"/>
              </a:rPr>
              <a:t>The mind has never any thing present to it but the perceptions, and cannot possibly reach any experience of their connexion with objects</a:t>
            </a:r>
            <a:r>
              <a:rPr lang="en-GB" sz="2100">
                <a:effectLst/>
                <a:ea typeface="Calibri" panose="020F0502020204030204" pitchFamily="34" charset="0"/>
                <a:cs typeface="Times New Roman" panose="02020603050405020304" pitchFamily="18" charset="0"/>
              </a:rPr>
              <a:t>.  The supposition of such a connexion is, therefore, without any foundation in reasoning.”  (</a:t>
            </a:r>
            <a:r>
              <a:rPr lang="en-GB" sz="2100" i="1">
                <a:effectLst/>
                <a:ea typeface="Calibri" panose="020F0502020204030204" pitchFamily="34" charset="0"/>
                <a:cs typeface="Times New Roman" panose="02020603050405020304" pitchFamily="18" charset="0"/>
              </a:rPr>
              <a:t>E</a:t>
            </a:r>
            <a:r>
              <a:rPr lang="en-GB" sz="2100">
                <a:effectLst/>
                <a:ea typeface="Calibri" panose="020F0502020204030204" pitchFamily="34" charset="0"/>
                <a:cs typeface="Times New Roman" panose="02020603050405020304" pitchFamily="18" charset="0"/>
              </a:rPr>
              <a:t> 12.12)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97150805"/>
      </p:ext>
    </p:extLst>
  </p:cSld>
  <p:clrMapOvr>
    <a:masterClrMapping/>
  </p:clrMapOvr>
  <p:transition spd="med">
    <p:cove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317</a:t>
            </a:fld>
            <a:endParaRPr lang="en-US"/>
          </a:p>
        </p:txBody>
      </p:sp>
      <p:sp>
        <p:nvSpPr>
          <p:cNvPr id="3" name="Content Placeholder 2"/>
          <p:cNvSpPr>
            <a:spLocks noGrp="1"/>
          </p:cNvSpPr>
          <p:nvPr>
            <p:ph idx="4294967295"/>
          </p:nvPr>
        </p:nvSpPr>
        <p:spPr>
          <a:xfrm>
            <a:off x="251520" y="92075"/>
            <a:ext cx="8712968" cy="6577285"/>
          </a:xfrm>
        </p:spPr>
        <p:txBody>
          <a:bodyPr/>
          <a:lstStyle/>
          <a:p>
            <a:pPr>
              <a:lnSpc>
                <a:spcPct val="115000"/>
              </a:lnSpc>
              <a:spcBef>
                <a:spcPts val="1200"/>
              </a:spcBef>
            </a:pPr>
            <a:r>
              <a:rPr lang="en-GB" sz="2700">
                <a:effectLst/>
                <a:ea typeface="Calibri" panose="020F0502020204030204" pitchFamily="34" charset="0"/>
                <a:cs typeface="Times New Roman" panose="02020603050405020304" pitchFamily="18" charset="0"/>
              </a:rPr>
              <a:t>If the truth of the philosophical view “is a question of fact”, then that view must at least be </a:t>
            </a:r>
            <a:r>
              <a:rPr lang="en-GB" sz="2700" i="1">
                <a:effectLst/>
                <a:ea typeface="Calibri" panose="020F0502020204030204" pitchFamily="34" charset="0"/>
                <a:cs typeface="Times New Roman" panose="02020603050405020304" pitchFamily="18" charset="0"/>
              </a:rPr>
              <a:t>coherent</a:t>
            </a:r>
            <a:r>
              <a:rPr lang="en-GB" sz="2700">
                <a:effectLst/>
                <a:ea typeface="Calibri" panose="020F0502020204030204" pitchFamily="34" charset="0"/>
                <a:cs typeface="Times New Roman" panose="02020603050405020304" pitchFamily="18" charset="0"/>
              </a:rPr>
              <a:t>, which did not seem to be the view of the </a:t>
            </a:r>
            <a:r>
              <a:rPr lang="en-GB" sz="2700" i="1">
                <a:effectLst/>
                <a:ea typeface="Calibri" panose="020F0502020204030204" pitchFamily="34" charset="0"/>
                <a:cs typeface="Times New Roman" panose="02020603050405020304" pitchFamily="18" charset="0"/>
              </a:rPr>
              <a:t>Treatise</a:t>
            </a:r>
            <a:r>
              <a:rPr lang="en-GB" sz="2700">
                <a:effectLst/>
                <a:ea typeface="Calibri" panose="020F0502020204030204" pitchFamily="34" charset="0"/>
                <a:cs typeface="Times New Roman" panose="02020603050405020304" pitchFamily="18" charset="0"/>
              </a:rPr>
              <a:t>.</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Perhaps Hume has given up the view that identity of an object over time requires </a:t>
            </a:r>
            <a:r>
              <a:rPr lang="en-GB" sz="2400" i="1">
                <a:effectLst/>
                <a:ea typeface="Calibri" panose="020F0502020204030204" pitchFamily="34" charset="0"/>
                <a:cs typeface="Times New Roman" panose="02020603050405020304" pitchFamily="18" charset="0"/>
              </a:rPr>
              <a:t>invariableness</a:t>
            </a:r>
            <a:r>
              <a:rPr lang="en-GB" sz="2400">
                <a:effectLst/>
                <a:ea typeface="Calibri" panose="020F0502020204030204" pitchFamily="34" charset="0"/>
                <a:cs typeface="Times New Roman" panose="02020603050405020304" pitchFamily="18" charset="0"/>
              </a:rPr>
              <a:t> (cf.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1.4.2.31, 1.4.3.2, 1.4.6.6)?  The </a:t>
            </a:r>
            <a:r>
              <a:rPr lang="en-GB" sz="2400" i="1">
                <a:effectLst/>
                <a:ea typeface="Calibri" panose="020F0502020204030204" pitchFamily="34" charset="0"/>
                <a:cs typeface="Times New Roman" panose="02020603050405020304" pitchFamily="18" charset="0"/>
              </a:rPr>
              <a:t>Enquiry</a:t>
            </a:r>
            <a:r>
              <a:rPr lang="en-GB" sz="2400">
                <a:effectLst/>
                <a:ea typeface="Calibri" panose="020F0502020204030204" pitchFamily="34" charset="0"/>
                <a:cs typeface="Times New Roman" panose="02020603050405020304" pitchFamily="18" charset="0"/>
              </a:rPr>
              <a:t> does not discuss identity.</a:t>
            </a:r>
          </a:p>
          <a:p>
            <a:pPr lvl="1">
              <a:lnSpc>
                <a:spcPct val="115000"/>
              </a:lnSpc>
              <a:spcBef>
                <a:spcPts val="1200"/>
              </a:spcBef>
            </a:pP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 also seems to imply that the philosophical view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1.4.2 is at least coherent, since (unlike the instinctive vulgar view) it is not said to be “contrary to reason”, but only “contrary to natural instinct” and without “rational evidence … to convince an impartial enquirer”.</a:t>
            </a:r>
          </a:p>
          <a:p>
            <a:pPr lvl="1">
              <a:lnSpc>
                <a:spcPct val="115000"/>
              </a:lnSpc>
              <a:spcBef>
                <a:spcPts val="1200"/>
              </a:spcBef>
            </a:pPr>
            <a:r>
              <a:rPr lang="en-GB" sz="2400">
                <a:effectLst/>
                <a:ea typeface="Calibri" panose="020F0502020204030204" pitchFamily="34" charset="0"/>
                <a:cs typeface="Times New Roman" panose="02020603050405020304" pitchFamily="18" charset="0"/>
              </a:rPr>
              <a:t>But apparently the “second objection” (descended from the discussion of </a:t>
            </a:r>
            <a:r>
              <a:rPr lang="en-GB" sz="2400" i="1">
                <a:effectLst/>
                <a:ea typeface="Calibri" panose="020F0502020204030204" pitchFamily="34" charset="0"/>
                <a:cs typeface="Times New Roman" panose="02020603050405020304" pitchFamily="18" charset="0"/>
              </a:rPr>
              <a:t>T</a:t>
            </a:r>
            <a:r>
              <a:rPr lang="en-GB" sz="2400">
                <a:effectLst/>
                <a:ea typeface="Calibri" panose="020F0502020204030204" pitchFamily="34" charset="0"/>
                <a:cs typeface="Times New Roman" panose="02020603050405020304" pitchFamily="18" charset="0"/>
              </a:rPr>
              <a:t> 1.4.4) “goes farther”, representing the belief in body as “contrary to reason”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12.16).</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40552407"/>
      </p:ext>
    </p:extLst>
  </p:cSld>
  <p:clrMapOvr>
    <a:masterClrMapping/>
  </p:clrMapOvr>
  <p:transition spd="med">
    <p:cove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318</a:t>
            </a:fld>
            <a:endParaRPr lang="en-US"/>
          </a:p>
        </p:txBody>
      </p:sp>
      <p:sp>
        <p:nvSpPr>
          <p:cNvPr id="3" name="Content Placeholder 2"/>
          <p:cNvSpPr>
            <a:spLocks noGrp="1"/>
          </p:cNvSpPr>
          <p:nvPr>
            <p:ph idx="4294967295"/>
          </p:nvPr>
        </p:nvSpPr>
        <p:spPr>
          <a:xfrm>
            <a:off x="360301" y="92075"/>
            <a:ext cx="8496175" cy="6577285"/>
          </a:xfrm>
        </p:spPr>
        <p:txBody>
          <a:bodyPr/>
          <a:lstStyle/>
          <a:p>
            <a:pPr>
              <a:lnSpc>
                <a:spcPct val="115000"/>
              </a:lnSpc>
              <a:spcBef>
                <a:spcPts val="1200"/>
              </a:spcBef>
            </a:pPr>
            <a:r>
              <a:rPr lang="en-GB" sz="2400">
                <a:effectLst/>
                <a:ea typeface="Calibri" panose="020F0502020204030204" pitchFamily="34" charset="0"/>
                <a:cs typeface="Times New Roman" panose="02020603050405020304" pitchFamily="18" charset="0"/>
              </a:rPr>
              <a:t>This “second objection”, spelled out in </a:t>
            </a:r>
            <a:r>
              <a:rPr lang="en-GB" sz="2400" i="1">
                <a:effectLst/>
                <a:ea typeface="Calibri" panose="020F0502020204030204" pitchFamily="34" charset="0"/>
                <a:cs typeface="Times New Roman" panose="02020603050405020304" pitchFamily="18" charset="0"/>
              </a:rPr>
              <a:t>E</a:t>
            </a:r>
            <a:r>
              <a:rPr lang="en-GB" sz="2400">
                <a:effectLst/>
                <a:ea typeface="Calibri" panose="020F0502020204030204" pitchFamily="34" charset="0"/>
                <a:cs typeface="Times New Roman" panose="02020603050405020304" pitchFamily="18" charset="0"/>
              </a:rPr>
              <a:t> 12.15, focuses on the alleged impossibility of forming an idea of primary qualities – like extension – as </a:t>
            </a:r>
            <a:r>
              <a:rPr lang="en-GB" sz="2400">
                <a:solidFill>
                  <a:srgbClr val="FF9999"/>
                </a:solidFill>
                <a:effectLst/>
                <a:ea typeface="Calibri" panose="020F0502020204030204" pitchFamily="34" charset="0"/>
                <a:cs typeface="Times New Roman" panose="02020603050405020304" pitchFamily="18" charset="0"/>
              </a:rPr>
              <a:t>mind-independent</a:t>
            </a:r>
            <a:r>
              <a:rPr lang="en-GB" sz="2400">
                <a:effectLst/>
                <a:ea typeface="Calibri" panose="020F0502020204030204" pitchFamily="34" charset="0"/>
                <a:cs typeface="Times New Roman" panose="02020603050405020304" pitchFamily="18" charset="0"/>
              </a:rPr>
              <a:t>, given that </a:t>
            </a:r>
            <a:r>
              <a:rPr lang="en-GB" sz="2400">
                <a:solidFill>
                  <a:srgbClr val="FF9999"/>
                </a:solidFill>
                <a:effectLst/>
                <a:ea typeface="Calibri" panose="020F0502020204030204" pitchFamily="34" charset="0"/>
                <a:cs typeface="Times New Roman" panose="02020603050405020304" pitchFamily="18" charset="0"/>
              </a:rPr>
              <a:t>our visual idea of extension is inevitably </a:t>
            </a:r>
            <a:r>
              <a:rPr lang="en-GB" sz="2400" i="1">
                <a:solidFill>
                  <a:srgbClr val="FF9999"/>
                </a:solidFill>
                <a:effectLst/>
                <a:ea typeface="Calibri" panose="020F0502020204030204" pitchFamily="34" charset="0"/>
                <a:cs typeface="Times New Roman" panose="02020603050405020304" pitchFamily="18" charset="0"/>
              </a:rPr>
              <a:t>coloured</a:t>
            </a:r>
            <a:r>
              <a:rPr lang="en-GB" sz="2400">
                <a:effectLst/>
                <a:ea typeface="Calibri" panose="020F0502020204030204" pitchFamily="34" charset="0"/>
                <a:cs typeface="Times New Roman" panose="02020603050405020304" pitchFamily="18" charset="0"/>
              </a:rPr>
              <a:t>, </a:t>
            </a:r>
            <a:r>
              <a:rPr lang="en-GB" sz="2400">
                <a:solidFill>
                  <a:srgbClr val="FF9999"/>
                </a:solidFill>
                <a:effectLst/>
                <a:ea typeface="Calibri" panose="020F0502020204030204" pitchFamily="34" charset="0"/>
                <a:cs typeface="Times New Roman" panose="02020603050405020304" pitchFamily="18" charset="0"/>
              </a:rPr>
              <a:t>our tactile idea of extension is inevitably </a:t>
            </a:r>
            <a:r>
              <a:rPr lang="en-GB" sz="2400" i="1">
                <a:solidFill>
                  <a:srgbClr val="FF9999"/>
                </a:solidFill>
                <a:effectLst/>
                <a:ea typeface="Calibri" panose="020F0502020204030204" pitchFamily="34" charset="0"/>
                <a:cs typeface="Times New Roman" panose="02020603050405020304" pitchFamily="18" charset="0"/>
              </a:rPr>
              <a:t>felt</a:t>
            </a:r>
            <a:r>
              <a:rPr lang="en-GB" sz="2400">
                <a:effectLst/>
                <a:ea typeface="Calibri" panose="020F0502020204030204" pitchFamily="34" charset="0"/>
                <a:cs typeface="Times New Roman" panose="02020603050405020304" pitchFamily="18" charset="0"/>
              </a:rPr>
              <a:t>, while </a:t>
            </a:r>
            <a:r>
              <a:rPr lang="en-GB" sz="2400">
                <a:solidFill>
                  <a:srgbClr val="FF9999"/>
                </a:solidFill>
                <a:effectLst/>
                <a:ea typeface="Calibri" panose="020F0502020204030204" pitchFamily="34" charset="0"/>
                <a:cs typeface="Times New Roman" panose="02020603050405020304" pitchFamily="18" charset="0"/>
              </a:rPr>
              <a:t>both </a:t>
            </a:r>
            <a:r>
              <a:rPr lang="en-GB" sz="2400" i="1">
                <a:solidFill>
                  <a:srgbClr val="FF9999"/>
                </a:solidFill>
                <a:effectLst/>
                <a:ea typeface="Calibri" panose="020F0502020204030204" pitchFamily="34" charset="0"/>
                <a:cs typeface="Times New Roman" panose="02020603050405020304" pitchFamily="18" charset="0"/>
              </a:rPr>
              <a:t>colour</a:t>
            </a:r>
            <a:r>
              <a:rPr lang="en-GB" sz="2400">
                <a:solidFill>
                  <a:srgbClr val="FF9999"/>
                </a:solidFill>
                <a:effectLst/>
                <a:ea typeface="Calibri" panose="020F0502020204030204" pitchFamily="34" charset="0"/>
                <a:cs typeface="Times New Roman" panose="02020603050405020304" pitchFamily="18" charset="0"/>
              </a:rPr>
              <a:t> and </a:t>
            </a:r>
            <a:r>
              <a:rPr lang="en-GB" sz="2400" i="1">
                <a:solidFill>
                  <a:srgbClr val="FF9999"/>
                </a:solidFill>
                <a:effectLst/>
                <a:ea typeface="Calibri" panose="020F0502020204030204" pitchFamily="34" charset="0"/>
                <a:cs typeface="Times New Roman" panose="02020603050405020304" pitchFamily="18" charset="0"/>
              </a:rPr>
              <a:t>feeling</a:t>
            </a:r>
            <a:r>
              <a:rPr lang="en-GB" sz="2400">
                <a:solidFill>
                  <a:srgbClr val="FF9999"/>
                </a:solidFill>
                <a:effectLst/>
                <a:ea typeface="Calibri" panose="020F0502020204030204" pitchFamily="34" charset="0"/>
                <a:cs typeface="Times New Roman" panose="02020603050405020304" pitchFamily="18" charset="0"/>
              </a:rPr>
              <a:t> are </a:t>
            </a:r>
            <a:r>
              <a:rPr lang="en-GB" sz="2400">
                <a:effectLst/>
                <a:ea typeface="Calibri" panose="020F0502020204030204" pitchFamily="34" charset="0"/>
                <a:cs typeface="Times New Roman" panose="02020603050405020304" pitchFamily="18" charset="0"/>
              </a:rPr>
              <a:t>acknowledged by Lockean “modern philosophers” to be </a:t>
            </a:r>
            <a:r>
              <a:rPr lang="en-GB" sz="2400">
                <a:solidFill>
                  <a:srgbClr val="FF9999"/>
                </a:solidFill>
                <a:effectLst/>
                <a:ea typeface="Calibri" panose="020F0502020204030204" pitchFamily="34" charset="0"/>
                <a:cs typeface="Times New Roman" panose="02020603050405020304" pitchFamily="18" charset="0"/>
              </a:rPr>
              <a:t>only in the mind</a:t>
            </a:r>
            <a:r>
              <a:rPr lang="en-GB" sz="2400">
                <a:effectLst/>
                <a:ea typeface="Calibri" panose="020F0502020204030204" pitchFamily="34" charset="0"/>
                <a:cs typeface="Times New Roman" panose="02020603050405020304" pitchFamily="18" charset="0"/>
              </a:rPr>
              <a:t>.</a:t>
            </a:r>
          </a:p>
          <a:p>
            <a:pPr>
              <a:lnSpc>
                <a:spcPct val="115000"/>
              </a:lnSpc>
              <a:spcBef>
                <a:spcPts val="1200"/>
              </a:spcBef>
            </a:pPr>
            <a:r>
              <a:rPr lang="en-GB" sz="2400">
                <a:effectLst/>
                <a:ea typeface="Calibri" panose="020F0502020204030204" pitchFamily="34" charset="0"/>
                <a:cs typeface="Times New Roman" panose="02020603050405020304" pitchFamily="18" charset="0"/>
              </a:rPr>
              <a:t>The only way out of this, Hume suggests, is by appeal to </a:t>
            </a:r>
            <a:r>
              <a:rPr lang="en-GB" sz="2400" i="1" u="sng">
                <a:solidFill>
                  <a:srgbClr val="FF9999"/>
                </a:solidFill>
                <a:effectLst/>
                <a:ea typeface="Calibri" panose="020F0502020204030204" pitchFamily="34" charset="0"/>
                <a:cs typeface="Times New Roman" panose="02020603050405020304" pitchFamily="18" charset="0"/>
              </a:rPr>
              <a:t>abstraction</a:t>
            </a:r>
            <a:r>
              <a:rPr lang="en-GB" sz="2400">
                <a:effectLst/>
                <a:ea typeface="Calibri" panose="020F0502020204030204" pitchFamily="34" charset="0"/>
                <a:cs typeface="Times New Roman" panose="02020603050405020304" pitchFamily="18" charset="0"/>
              </a:rPr>
              <a:t> – e.g. abstracting the idea of the </a:t>
            </a:r>
            <a:r>
              <a:rPr lang="en-GB" sz="2400" i="1">
                <a:effectLst/>
                <a:ea typeface="Calibri" panose="020F0502020204030204" pitchFamily="34" charset="0"/>
                <a:cs typeface="Times New Roman" panose="02020603050405020304" pitchFamily="18" charset="0"/>
              </a:rPr>
              <a:t>shape</a:t>
            </a:r>
            <a:r>
              <a:rPr lang="en-GB" sz="2400">
                <a:effectLst/>
                <a:ea typeface="Calibri" panose="020F0502020204030204" pitchFamily="34" charset="0"/>
                <a:cs typeface="Times New Roman" panose="02020603050405020304" pitchFamily="18" charset="0"/>
              </a:rPr>
              <a:t> of a coloured rectangle without thinking about its </a:t>
            </a:r>
            <a:r>
              <a:rPr lang="en-GB" sz="2400" i="1">
                <a:effectLst/>
                <a:ea typeface="Calibri" panose="020F0502020204030204" pitchFamily="34" charset="0"/>
                <a:cs typeface="Times New Roman" panose="02020603050405020304" pitchFamily="18" charset="0"/>
              </a:rPr>
              <a:t>colour</a:t>
            </a:r>
            <a:r>
              <a:rPr lang="en-GB" sz="2400">
                <a:effectLst/>
                <a:ea typeface="Calibri" panose="020F0502020204030204" pitchFamily="34" charset="0"/>
                <a:cs typeface="Times New Roman" panose="02020603050405020304" pitchFamily="18" charset="0"/>
              </a:rPr>
              <a:t>.  But this, he thinks, has already been refuted by Berkeley:</a:t>
            </a:r>
          </a:p>
          <a:p>
            <a:pPr marL="857250" lvl="2" indent="0">
              <a:lnSpc>
                <a:spcPct val="115000"/>
              </a:lnSpc>
              <a:spcBef>
                <a:spcPts val="1200"/>
              </a:spcBef>
              <a:buNone/>
            </a:pPr>
            <a:r>
              <a:rPr lang="en-GB" sz="2200">
                <a:effectLst/>
                <a:ea typeface="Calibri" panose="020F0502020204030204" pitchFamily="34" charset="0"/>
                <a:cs typeface="Times New Roman" panose="02020603050405020304" pitchFamily="18" charset="0"/>
              </a:rPr>
              <a:t>“</a:t>
            </a:r>
            <a:r>
              <a:rPr lang="en-US" sz="2200">
                <a:effectLst/>
                <a:ea typeface="Calibri" panose="020F0502020204030204" pitchFamily="34" charset="0"/>
                <a:cs typeface="Times New Roman" panose="02020603050405020304" pitchFamily="18" charset="0"/>
              </a:rPr>
              <a:t>An extension, that is neither tangible nor visible, cannot possibly be conceived: And a tangible or visible extension, which is neither hard nor soft, black nor white, is equally beyond the reach of human conception.</a:t>
            </a:r>
            <a:r>
              <a:rPr lang="en-GB" sz="2200">
                <a:effectLst/>
                <a:ea typeface="Calibri" panose="020F0502020204030204" pitchFamily="34" charset="0"/>
                <a:cs typeface="Times New Roman" panose="02020603050405020304" pitchFamily="18" charset="0"/>
              </a:rPr>
              <a:t>”  (</a:t>
            </a:r>
            <a:r>
              <a:rPr lang="en-GB" sz="2200" i="1">
                <a:effectLst/>
                <a:ea typeface="Calibri" panose="020F0502020204030204" pitchFamily="34" charset="0"/>
                <a:cs typeface="Times New Roman" panose="02020603050405020304" pitchFamily="18" charset="0"/>
              </a:rPr>
              <a:t>E</a:t>
            </a:r>
            <a:r>
              <a:rPr lang="en-GB" sz="2200">
                <a:effectLst/>
                <a:ea typeface="Calibri" panose="020F0502020204030204" pitchFamily="34" charset="0"/>
                <a:cs typeface="Times New Roman" panose="02020603050405020304" pitchFamily="18" charset="0"/>
              </a:rPr>
              <a:t> 12.15)</a:t>
            </a: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a:p>
            <a:pPr lvl="1">
              <a:lnSpc>
                <a:spcPct val="115000"/>
              </a:lnSpc>
              <a:spcBef>
                <a:spcPts val="1200"/>
              </a:spcBef>
            </a:pPr>
            <a:endParaRPr lang="en-GB" sz="2400">
              <a:effectLst/>
              <a:ea typeface="Calibri" panose="020F0502020204030204" pitchFamily="34" charset="0"/>
              <a:cs typeface="Times New Roman" panose="02020603050405020304" pitchFamily="18" charset="0"/>
            </a:endParaRP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208182643"/>
      </p:ext>
    </p:extLst>
  </p:cSld>
  <p:clrMapOvr>
    <a:masterClrMapping/>
  </p:clrMapOvr>
  <p:transition spd="med">
    <p:cove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2328D03-AE44-427E-A37B-823F086A6478}" type="slidenum">
              <a:rPr lang="en-US"/>
              <a:pPr/>
              <a:t>319</a:t>
            </a:fld>
            <a:endParaRPr lang="en-US"/>
          </a:p>
        </p:txBody>
      </p:sp>
      <p:sp>
        <p:nvSpPr>
          <p:cNvPr id="2" name="Title 1"/>
          <p:cNvSpPr>
            <a:spLocks noGrp="1"/>
          </p:cNvSpPr>
          <p:nvPr>
            <p:ph type="title" idx="4294967295"/>
          </p:nvPr>
        </p:nvSpPr>
        <p:spPr>
          <a:xfrm>
            <a:off x="168275" y="152636"/>
            <a:ext cx="8772525" cy="720080"/>
          </a:xfrm>
        </p:spPr>
        <p:txBody>
          <a:bodyPr/>
          <a:lstStyle/>
          <a:p>
            <a:r>
              <a:rPr lang="en-US" sz="3800"/>
              <a:t>Hume’s Tantalizing Last Words on Body</a:t>
            </a:r>
            <a:endParaRPr lang="en-US" sz="3800" dirty="0"/>
          </a:p>
        </p:txBody>
      </p:sp>
      <p:sp>
        <p:nvSpPr>
          <p:cNvPr id="3" name="Content Placeholder 2"/>
          <p:cNvSpPr>
            <a:spLocks noGrp="1"/>
          </p:cNvSpPr>
          <p:nvPr>
            <p:ph idx="4294967295"/>
          </p:nvPr>
        </p:nvSpPr>
        <p:spPr>
          <a:xfrm>
            <a:off x="215516" y="1088740"/>
            <a:ext cx="8676964" cy="5580620"/>
          </a:xfrm>
        </p:spPr>
        <p:txBody>
          <a:bodyPr/>
          <a:lstStyle/>
          <a:p>
            <a:pPr marL="400050" lvl="1" indent="0">
              <a:lnSpc>
                <a:spcPct val="115000"/>
              </a:lnSpc>
              <a:spcBef>
                <a:spcPts val="1200"/>
              </a:spcBef>
              <a:buNone/>
            </a:pPr>
            <a:r>
              <a:rPr lang="en-GB" sz="2000">
                <a:effectLst/>
                <a:ea typeface="Calibri" panose="020F0502020204030204" pitchFamily="34" charset="0"/>
                <a:cs typeface="Times New Roman" panose="02020603050405020304" pitchFamily="18" charset="0"/>
              </a:rPr>
              <a:t>“</a:t>
            </a:r>
            <a:r>
              <a:rPr lang="en-US" sz="2000">
                <a:effectLst/>
                <a:ea typeface="Calibri" panose="020F0502020204030204" pitchFamily="34" charset="0"/>
                <a:cs typeface="Times New Roman" panose="02020603050405020304" pitchFamily="18" charset="0"/>
              </a:rPr>
              <a:t>The second objection goes farther, and represents this opinion as contrary to reason: </a:t>
            </a:r>
            <a:r>
              <a:rPr lang="en-US" sz="2000" u="sng">
                <a:solidFill>
                  <a:srgbClr val="FF9999"/>
                </a:solidFill>
                <a:effectLst/>
                <a:ea typeface="Calibri" panose="020F0502020204030204" pitchFamily="34" charset="0"/>
                <a:cs typeface="Times New Roman" panose="02020603050405020304" pitchFamily="18" charset="0"/>
              </a:rPr>
              <a:t>at least, if it be a principle of reason, that all sensible qualities are in the mind, not in the object</a:t>
            </a:r>
            <a:r>
              <a:rPr lang="en-US" sz="2000">
                <a:effectLst/>
                <a:ea typeface="Calibri" panose="020F0502020204030204" pitchFamily="34" charset="0"/>
                <a:cs typeface="Times New Roman" panose="02020603050405020304" pitchFamily="18" charset="0"/>
              </a:rPr>
              <a:t>.  Bereave matter of all its intelligible qualities, both primary and secondary, you in a manner annihilate it, and leave only </a:t>
            </a:r>
            <a:r>
              <a:rPr lang="en-US" sz="2000" u="sng">
                <a:solidFill>
                  <a:srgbClr val="FF9999"/>
                </a:solidFill>
                <a:effectLst/>
                <a:ea typeface="Calibri" panose="020F0502020204030204" pitchFamily="34" charset="0"/>
                <a:cs typeface="Times New Roman" panose="02020603050405020304" pitchFamily="18" charset="0"/>
              </a:rPr>
              <a:t>a certain unknown, inexplicable </a:t>
            </a:r>
            <a:r>
              <a:rPr lang="en-US" sz="2000" i="1" u="sng">
                <a:solidFill>
                  <a:srgbClr val="FF9999"/>
                </a:solidFill>
                <a:effectLst/>
                <a:ea typeface="Calibri" panose="020F0502020204030204" pitchFamily="34" charset="0"/>
                <a:cs typeface="Times New Roman" panose="02020603050405020304" pitchFamily="18" charset="0"/>
              </a:rPr>
              <a:t>something</a:t>
            </a:r>
            <a:r>
              <a:rPr lang="en-US" sz="2000" u="sng">
                <a:solidFill>
                  <a:srgbClr val="FF9999"/>
                </a:solidFill>
                <a:effectLst/>
                <a:ea typeface="Calibri" panose="020F0502020204030204" pitchFamily="34" charset="0"/>
                <a:cs typeface="Times New Roman" panose="02020603050405020304" pitchFamily="18" charset="0"/>
              </a:rPr>
              <a:t>, as the cause of our perceptions; a notion so imperfect, that no sceptic will think it worth while to contend against it</a:t>
            </a:r>
            <a:r>
              <a:rPr lang="en-US" sz="2000">
                <a:effectLst/>
                <a:ea typeface="Calibri" panose="020F0502020204030204" pitchFamily="34" charset="0"/>
                <a:cs typeface="Times New Roman" panose="02020603050405020304" pitchFamily="18" charset="0"/>
              </a:rPr>
              <a:t>.</a:t>
            </a:r>
            <a:r>
              <a:rPr lang="en-GB" sz="2000">
                <a:effectLst/>
                <a:ea typeface="Calibri" panose="020F0502020204030204" pitchFamily="34" charset="0"/>
                <a:cs typeface="Times New Roman" panose="02020603050405020304" pitchFamily="18" charset="0"/>
              </a:rPr>
              <a:t>”  (</a:t>
            </a:r>
            <a:r>
              <a:rPr lang="en-GB" sz="2000" i="1">
                <a:effectLst/>
                <a:ea typeface="Calibri" panose="020F0502020204030204" pitchFamily="34" charset="0"/>
                <a:cs typeface="Times New Roman" panose="02020603050405020304" pitchFamily="18" charset="0"/>
              </a:rPr>
              <a:t>E</a:t>
            </a:r>
            <a:r>
              <a:rPr lang="en-GB" sz="2000">
                <a:effectLst/>
                <a:ea typeface="Calibri" panose="020F0502020204030204" pitchFamily="34" charset="0"/>
                <a:cs typeface="Times New Roman" panose="02020603050405020304" pitchFamily="18" charset="0"/>
              </a:rPr>
              <a:t> 12.16)</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1:  Does Hume think that “all sensible qualities are in the mind, not in the object” is indeed a “principle of reason”?</a:t>
            </a:r>
          </a:p>
          <a:p>
            <a:pPr lvl="1">
              <a:lnSpc>
                <a:spcPct val="115000"/>
              </a:lnSpc>
              <a:spcBef>
                <a:spcPts val="1200"/>
              </a:spcBef>
            </a:pPr>
            <a:r>
              <a:rPr lang="en-GB" sz="2100">
                <a:effectLst/>
                <a:ea typeface="Calibri" panose="020F0502020204030204" pitchFamily="34" charset="0"/>
                <a:cs typeface="Times New Roman" panose="02020603050405020304" pitchFamily="18" charset="0"/>
              </a:rPr>
              <a:t>Question 2:  What is the final sentence – </a:t>
            </a:r>
            <a:r>
              <a:rPr lang="en-GB" sz="2100" i="1">
                <a:effectLst/>
                <a:ea typeface="Calibri" panose="020F0502020204030204" pitchFamily="34" charset="0"/>
                <a:cs typeface="Times New Roman" panose="02020603050405020304" pitchFamily="18" charset="0"/>
              </a:rPr>
              <a:t>added only in the posthumous 1777 edition of the Enquiry</a:t>
            </a:r>
            <a:r>
              <a:rPr lang="en-GB" sz="2100">
                <a:effectLst/>
                <a:ea typeface="Calibri" panose="020F0502020204030204" pitchFamily="34" charset="0"/>
                <a:cs typeface="Times New Roman" panose="02020603050405020304" pitchFamily="18" charset="0"/>
              </a:rPr>
              <a:t> – saying?  That the belief in “a certain unknown, inexplicable </a:t>
            </a:r>
            <a:r>
              <a:rPr lang="en-GB" sz="2100" i="1">
                <a:effectLst/>
                <a:ea typeface="Calibri" panose="020F0502020204030204" pitchFamily="34" charset="0"/>
                <a:cs typeface="Times New Roman" panose="02020603050405020304" pitchFamily="18" charset="0"/>
              </a:rPr>
              <a:t>something</a:t>
            </a:r>
            <a:r>
              <a:rPr lang="en-GB" sz="2100">
                <a:effectLst/>
                <a:ea typeface="Calibri" panose="020F0502020204030204" pitchFamily="34" charset="0"/>
                <a:cs typeface="Times New Roman" panose="02020603050405020304" pitchFamily="18" charset="0"/>
              </a:rPr>
              <a:t>, as the cause of our perceptions” is </a:t>
            </a:r>
            <a:r>
              <a:rPr lang="en-GB" sz="2100" i="1">
                <a:solidFill>
                  <a:srgbClr val="FF9999"/>
                </a:solidFill>
                <a:effectLst/>
                <a:ea typeface="Calibri" panose="020F0502020204030204" pitchFamily="34" charset="0"/>
                <a:cs typeface="Times New Roman" panose="02020603050405020304" pitchFamily="18" charset="0"/>
              </a:rPr>
              <a:t>so hopeless as to be unworthy of critical consideration</a:t>
            </a:r>
            <a:r>
              <a:rPr lang="en-GB" sz="2100">
                <a:effectLst/>
                <a:ea typeface="Calibri" panose="020F0502020204030204" pitchFamily="34" charset="0"/>
                <a:cs typeface="Times New Roman" panose="02020603050405020304" pitchFamily="18" charset="0"/>
              </a:rPr>
              <a:t>, or that it is </a:t>
            </a:r>
            <a:r>
              <a:rPr lang="en-GB" sz="2100" i="1">
                <a:solidFill>
                  <a:srgbClr val="FF9999"/>
                </a:solidFill>
                <a:effectLst/>
                <a:ea typeface="Calibri" panose="020F0502020204030204" pitchFamily="34" charset="0"/>
                <a:cs typeface="Times New Roman" panose="02020603050405020304" pitchFamily="18" charset="0"/>
              </a:rPr>
              <a:t>so thin as to be harmless</a:t>
            </a:r>
            <a:r>
              <a:rPr lang="en-GB" sz="2100">
                <a:effectLst/>
                <a:ea typeface="Calibri" panose="020F0502020204030204" pitchFamily="34" charset="0"/>
                <a:cs typeface="Times New Roman" panose="02020603050405020304" pitchFamily="18" charset="0"/>
              </a:rPr>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06D0E6-D574-4DA2-90D6-438D91890E25}" type="slidenum">
              <a:rPr lang="en-US" sz="1600">
                <a:effectLst>
                  <a:outerShdw blurRad="38100" dist="38100" dir="2700000" algn="tl">
                    <a:srgbClr val="000000"/>
                  </a:outerShdw>
                </a:effectLst>
                <a:ea typeface="ＭＳ Ｐゴシック" charset="-128"/>
              </a:rPr>
              <a:pPr eaLnBrk="1" hangingPunct="1"/>
              <a:t>319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90684826"/>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4"/>
            <a:ext cx="8640960" cy="2628292"/>
          </a:xfrm>
        </p:spPr>
        <p:txBody>
          <a:bodyPr/>
          <a:lstStyle/>
          <a:p>
            <a:r>
              <a:rPr lang="en-US"/>
              <a:t>Some Examination Questions</a:t>
            </a:r>
            <a:br>
              <a:rPr lang="en-US"/>
            </a:br>
            <a:br>
              <a:rPr lang="en-US" sz="2400"/>
            </a:br>
            <a:br>
              <a:rPr lang="en-US" sz="2400"/>
            </a:br>
            <a:r>
              <a:rPr lang="en-US" sz="3600"/>
              <a:t>The Adequacy of Hume’s Psychological Account of Our Belief in Objects</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82005" y="3212976"/>
            <a:ext cx="7642423" cy="3439219"/>
          </a:xfrm>
        </p:spPr>
        <p:txBody>
          <a:bodyPr/>
          <a:lstStyle/>
          <a:p>
            <a:pPr>
              <a:spcBef>
                <a:spcPts val="1800"/>
              </a:spcBef>
            </a:pPr>
            <a:r>
              <a:rPr lang="en-US" sz="2400"/>
              <a:t>Does Hume have an adequate explanation of our belief in the external world?  (2000, 18)</a:t>
            </a:r>
          </a:p>
          <a:p>
            <a:pPr>
              <a:spcBef>
                <a:spcPts val="1800"/>
              </a:spcBef>
            </a:pPr>
            <a:r>
              <a:rPr lang="en-US" sz="2400"/>
              <a:t>Explain and assess Hume’s explanation of our belief in an external world.  (2004, 17)</a:t>
            </a:r>
          </a:p>
          <a:p>
            <a:pPr>
              <a:spcBef>
                <a:spcPts val="1800"/>
              </a:spcBef>
            </a:pPr>
            <a:r>
              <a:rPr lang="en-US" sz="2400"/>
              <a:t>Does Hume have an adequate account of our ideas of external objects?  (2016, 34)</a:t>
            </a:r>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320</a:t>
            </a:fld>
            <a:endParaRPr lang="en-US"/>
          </a:p>
        </p:txBody>
      </p:sp>
    </p:spTree>
    <p:extLst>
      <p:ext uri="{BB962C8B-B14F-4D97-AF65-F5344CB8AC3E}">
        <p14:creationId xmlns:p14="http://schemas.microsoft.com/office/powerpoint/2010/main" val="1228714176"/>
      </p:ext>
    </p:extLst>
  </p:cSld>
  <p:clrMapOvr>
    <a:masterClrMapping/>
  </p:clrMapOvr>
  <p:transition spd="med">
    <p:cove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31539" y="2024844"/>
            <a:ext cx="8244147" cy="4500500"/>
          </a:xfrm>
        </p:spPr>
        <p:txBody>
          <a:bodyPr/>
          <a:lstStyle/>
          <a:p>
            <a:pPr>
              <a:spcBef>
                <a:spcPts val="1800"/>
              </a:spcBef>
            </a:pPr>
            <a:r>
              <a:rPr lang="en-US" sz="2500"/>
              <a:t>Could Hume believe that there is an external world?  (2006, 18)</a:t>
            </a:r>
          </a:p>
          <a:p>
            <a:pPr>
              <a:spcBef>
                <a:spcPts val="2400"/>
              </a:spcBef>
            </a:pPr>
            <a:r>
              <a:rPr lang="en-US" sz="2500"/>
              <a:t>Is Hume a realist about material objects?  (2009, 19)</a:t>
            </a:r>
          </a:p>
          <a:p>
            <a:pPr>
              <a:spcBef>
                <a:spcPts val="2400"/>
              </a:spcBef>
            </a:pPr>
            <a:r>
              <a:rPr lang="en-US" sz="2500"/>
              <a:t>Must Hume think that there are no bodies?  (2012, 19)</a:t>
            </a:r>
          </a:p>
          <a:p>
            <a:pPr>
              <a:spcBef>
                <a:spcPts val="2400"/>
              </a:spcBef>
            </a:pPr>
            <a:r>
              <a:rPr lang="en-US" sz="2500"/>
              <a:t>Why does Hume think that the philosophical version of the belief in body is more ‘absurd’ than the vulgar version?  Is he right?  (2021, 33)</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1296144"/>
          </a:xfrm>
        </p:spPr>
        <p:txBody>
          <a:bodyPr/>
          <a:lstStyle/>
          <a:p>
            <a:r>
              <a:rPr lang="en-US" sz="3600"/>
              <a:t>Is Hume Himself Realist about External Objects (and if so, of what sort)?</a:t>
            </a:r>
            <a:endParaRPr lang="en-GB" sz="3600"/>
          </a:p>
        </p:txBody>
      </p:sp>
    </p:spTree>
    <p:extLst>
      <p:ext uri="{BB962C8B-B14F-4D97-AF65-F5344CB8AC3E}">
        <p14:creationId xmlns:p14="http://schemas.microsoft.com/office/powerpoint/2010/main" val="4292856707"/>
      </p:ext>
    </p:extLst>
  </p:cSld>
  <p:clrMapOvr>
    <a:masterClrMapping/>
  </p:clrMapOvr>
  <p:transition spd="med">
    <p:cove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75557" y="1412776"/>
            <a:ext cx="8126560" cy="3744416"/>
          </a:xfrm>
        </p:spPr>
        <p:txBody>
          <a:bodyPr/>
          <a:lstStyle/>
          <a:p>
            <a:pPr>
              <a:spcBef>
                <a:spcPts val="1800"/>
              </a:spcBef>
            </a:pPr>
            <a:r>
              <a:rPr lang="en-US" sz="2500"/>
              <a:t>‘I began this subject with premising, that we ought to have an implicit faith in our senses, and that this wou’d be the conclusion, I shou’d draw from the whole of my reason.  But to be ingenuous, I feel myself at present of a quite contrary sentiment, and am more inclin’d to repose no faith at all in my senses, or rather imagination, than to place in it such an implicit confidence.’ (HUME, </a:t>
            </a:r>
            <a:r>
              <a:rPr lang="en-US" sz="2500" i="1"/>
              <a:t>Treatise</a:t>
            </a:r>
            <a:r>
              <a:rPr lang="en-US" sz="2500"/>
              <a:t> 1.4.2)  Discuss.  (2017, 36)</a:t>
            </a:r>
            <a:endParaRPr lang="en-GB" sz="25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322</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247538"/>
            <a:ext cx="8640960" cy="805198"/>
          </a:xfrm>
        </p:spPr>
        <p:txBody>
          <a:bodyPr/>
          <a:lstStyle/>
          <a:p>
            <a:r>
              <a:rPr lang="en-US" sz="3600"/>
              <a:t>An Invitation to Discuss Hume’s Account</a:t>
            </a:r>
            <a:endParaRPr lang="en-GB" sz="3600"/>
          </a:p>
        </p:txBody>
      </p:sp>
    </p:spTree>
    <p:extLst>
      <p:ext uri="{BB962C8B-B14F-4D97-AF65-F5344CB8AC3E}">
        <p14:creationId xmlns:p14="http://schemas.microsoft.com/office/powerpoint/2010/main" val="3141751573"/>
      </p:ext>
    </p:extLst>
  </p:cSld>
  <p:clrMapOvr>
    <a:masterClrMapping/>
  </p:clrMapOvr>
  <p:transition spd="med">
    <p:cove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215516" y="1304764"/>
            <a:ext cx="8399275" cy="5094566"/>
          </a:xfrm>
        </p:spPr>
        <p:txBody>
          <a:bodyPr/>
          <a:lstStyle/>
          <a:p>
            <a:pPr>
              <a:spcBef>
                <a:spcPts val="1800"/>
              </a:spcBef>
            </a:pPr>
            <a:r>
              <a:rPr lang="en-US" sz="2400"/>
              <a:t>Compare and contrast the views of one empiricist and one rationalist on the nature of the material world.  (2008, 19)</a:t>
            </a:r>
          </a:p>
          <a:p>
            <a:pPr>
              <a:spcBef>
                <a:spcPts val="1800"/>
              </a:spcBef>
            </a:pPr>
            <a:r>
              <a:rPr lang="en-US" sz="2400"/>
              <a:t>‘We have no idea of substance.’  Discuss with reference to at least TWO philosophers (INCLUDING AT LEAST ONE of Locke, Berkeley, and Hume).  (2013, 20)</a:t>
            </a:r>
          </a:p>
          <a:p>
            <a:pPr>
              <a:spcBef>
                <a:spcPts val="1800"/>
              </a:spcBef>
            </a:pPr>
            <a:r>
              <a:rPr lang="en-US" sz="2400"/>
              <a:t>Compare and contrast at least TWO philosophers of the period on scepticism about the external world (INCLUDING AT LEAST ONE of Locke, Berkeley and Hume).  (2014, 20)</a:t>
            </a:r>
          </a:p>
          <a:p>
            <a:pPr>
              <a:spcBef>
                <a:spcPts val="1800"/>
              </a:spcBef>
            </a:pPr>
            <a:r>
              <a:rPr lang="en-US" sz="2400"/>
              <a:t>Compare Hume’s account of substance with at least one other author covered in this paper.  (2017, 35)</a:t>
            </a:r>
          </a:p>
          <a:p>
            <a:pPr>
              <a:spcBef>
                <a:spcPts val="1800"/>
              </a:spcBef>
            </a:pPr>
            <a:endParaRPr lang="en-GB" sz="24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323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83568" y="188640"/>
            <a:ext cx="7859216" cy="648072"/>
          </a:xfrm>
        </p:spPr>
        <p:txBody>
          <a:bodyPr/>
          <a:lstStyle/>
          <a:p>
            <a:r>
              <a:rPr lang="en-US" sz="3600"/>
              <a:t>Comparison with Other Philosophers</a:t>
            </a:r>
            <a:endParaRPr lang="en-GB" sz="3600"/>
          </a:p>
        </p:txBody>
      </p:sp>
    </p:spTree>
    <p:extLst>
      <p:ext uri="{BB962C8B-B14F-4D97-AF65-F5344CB8AC3E}">
        <p14:creationId xmlns:p14="http://schemas.microsoft.com/office/powerpoint/2010/main" val="249882145"/>
      </p:ext>
    </p:extLst>
  </p:cSld>
  <p:clrMapOvr>
    <a:masterClrMapping/>
  </p:clrMapOvr>
  <p:transition spd="med">
    <p:cove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095836" y="2888059"/>
            <a:ext cx="5904656" cy="1620838"/>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7</a:t>
            </a:r>
            <a:r>
              <a:rPr lang="en-GB" sz="3000" i="1">
                <a:solidFill>
                  <a:srgbClr val="FF7C80"/>
                </a:solidFill>
                <a:effectLst>
                  <a:outerShdw blurRad="38100" dist="38100" dir="2700000" algn="tl">
                    <a:srgbClr val="000000"/>
                  </a:outerShdw>
                </a:effectLst>
              </a:rPr>
              <a:t>. Hume on Mental Substance,</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Materialism, Personal Identity, and Scepticism about Reason</a:t>
            </a:r>
          </a:p>
        </p:txBody>
      </p:sp>
    </p:spTree>
    <p:extLst>
      <p:ext uri="{BB962C8B-B14F-4D97-AF65-F5344CB8AC3E}">
        <p14:creationId xmlns:p14="http://schemas.microsoft.com/office/powerpoint/2010/main" val="3622310589"/>
      </p:ext>
    </p:extLst>
  </p:cSld>
  <p:clrMapOvr>
    <a:masterClrMapping/>
  </p:clrMapOvr>
  <p:transition spd="med">
    <p:cove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696E52B4-42B8-44BB-889B-0F6BBFF33DA1}" type="slidenum">
              <a:rPr lang="en-US"/>
              <a:pPr/>
              <a:t>325</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7(a)</a:t>
            </a:r>
            <a:br>
              <a:rPr lang="en-GB" sz="5400" dirty="0"/>
            </a:br>
            <a:br>
              <a:rPr lang="en-GB" sz="5400" dirty="0"/>
            </a:br>
            <a:r>
              <a:rPr lang="en-GB" sz="5400" dirty="0"/>
              <a:t>Of the Immateriality of the Soul</a:t>
            </a:r>
            <a:endParaRPr lang="en-US" sz="5400" dirty="0"/>
          </a:p>
        </p:txBody>
      </p:sp>
      <p:pic>
        <p:nvPicPr>
          <p:cNvPr id="1186819"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18275623"/>
      </p:ext>
    </p:extLst>
  </p:cSld>
  <p:clrMapOvr>
    <a:masterClrMapping/>
  </p:clrMapOvr>
  <p:transition spd="med">
    <p:cover/>
  </p:transition>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326</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Turning to the Internal World</a:t>
            </a:r>
          </a:p>
        </p:txBody>
      </p:sp>
      <p:sp>
        <p:nvSpPr>
          <p:cNvPr id="3" name="Content Placeholder 2"/>
          <p:cNvSpPr>
            <a:spLocks noGrp="1"/>
          </p:cNvSpPr>
          <p:nvPr>
            <p:ph idx="4294967295"/>
          </p:nvPr>
        </p:nvSpPr>
        <p:spPr>
          <a:xfrm>
            <a:off x="431540" y="1484784"/>
            <a:ext cx="8363272" cy="4995863"/>
          </a:xfrm>
        </p:spPr>
        <p:txBody>
          <a:bodyPr/>
          <a:lstStyle/>
          <a:p>
            <a:r>
              <a:rPr lang="en-US" sz="3000" dirty="0"/>
              <a:t>“Of the Immateriality of the Soul” marks a turn to “the intellectual world”.  This, “</a:t>
            </a:r>
            <a:r>
              <a:rPr lang="en-US" sz="3000" dirty="0" err="1"/>
              <a:t>tho</a:t>
            </a:r>
            <a:r>
              <a:rPr lang="en-US" sz="3000" dirty="0"/>
              <a:t>’ </a:t>
            </a:r>
            <a:r>
              <a:rPr lang="en-US" sz="3000" dirty="0" err="1"/>
              <a:t>involv’d</a:t>
            </a:r>
            <a:r>
              <a:rPr lang="en-US" sz="3000" dirty="0"/>
              <a:t> in infinite obscurities”, is not </a:t>
            </a:r>
            <a:r>
              <a:rPr lang="en-US" sz="3000" dirty="0" err="1"/>
              <a:t>perplex’d</a:t>
            </a:r>
            <a:r>
              <a:rPr lang="en-US" sz="3000" dirty="0"/>
              <a:t> with any such contradictions, as those we have discovered in the natural” (</a:t>
            </a:r>
            <a:r>
              <a:rPr lang="en-US" sz="3000" i="1" dirty="0"/>
              <a:t>T</a:t>
            </a:r>
            <a:r>
              <a:rPr lang="en-US" sz="3000" dirty="0"/>
              <a:t> 1.4.5.1).</a:t>
            </a:r>
          </a:p>
          <a:p>
            <a:pPr>
              <a:spcBef>
                <a:spcPts val="1200"/>
              </a:spcBef>
            </a:pPr>
            <a:r>
              <a:rPr lang="en-US" sz="3000" dirty="0"/>
              <a:t>From </a:t>
            </a:r>
            <a:r>
              <a:rPr lang="en-US" sz="3000" i="1" dirty="0"/>
              <a:t>T</a:t>
            </a:r>
            <a:r>
              <a:rPr lang="en-US" sz="3000" dirty="0"/>
              <a:t> 1.4.5.2-6, Hume attacks the notion of mental </a:t>
            </a:r>
            <a:r>
              <a:rPr lang="en-US" sz="3000" i="1" dirty="0"/>
              <a:t>substance </a:t>
            </a:r>
            <a:r>
              <a:rPr lang="en-US" sz="3000" dirty="0"/>
              <a:t>– and the related notion of </a:t>
            </a:r>
            <a:r>
              <a:rPr lang="en-US" sz="3000" i="1" dirty="0"/>
              <a:t>inhesion</a:t>
            </a:r>
            <a:r>
              <a:rPr lang="en-US" sz="3000" dirty="0"/>
              <a:t> – in various ways, including an appeal to the Copy Principle (at </a:t>
            </a:r>
            <a:r>
              <a:rPr lang="en-US" sz="3000" i="1" dirty="0"/>
              <a:t>T</a:t>
            </a:r>
            <a:r>
              <a:rPr lang="en-US" sz="3000" dirty="0"/>
              <a:t> 1.4.5.4).  Both notions are condemned as meaningless.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690601383"/>
      </p:ext>
    </p:extLst>
  </p:cSld>
  <p:clrMapOvr>
    <a:masterClrMapping/>
  </p:clrMapOvr>
  <p:transition spd="med">
    <p:cove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327</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dirty="0"/>
              <a:t>At </a:t>
            </a:r>
            <a:r>
              <a:rPr lang="en-US" sz="2600" i="1" dirty="0"/>
              <a:t>T</a:t>
            </a:r>
            <a:r>
              <a:rPr lang="en-US" sz="2600" dirty="0"/>
              <a:t> 1.4.5.5, Hume responds to the attempt to </a:t>
            </a:r>
            <a:r>
              <a:rPr lang="en-GB" sz="2600" dirty="0"/>
              <a:t>“evade the difficulty, by saying, that the definition of a substance is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21364123"/>
      </p:ext>
    </p:extLst>
  </p:cSld>
  <p:clrMapOvr>
    <a:masterClrMapping/>
  </p:clrMapOvr>
  <p:transition spd="med">
    <p:cove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328</a:t>
            </a:fld>
            <a:endParaRPr lang="en-US"/>
          </a:p>
        </p:txBody>
      </p:sp>
      <p:sp>
        <p:nvSpPr>
          <p:cNvPr id="2" name="Title 1"/>
          <p:cNvSpPr>
            <a:spLocks noGrp="1"/>
          </p:cNvSpPr>
          <p:nvPr>
            <p:ph type="title" idx="4294967295"/>
          </p:nvPr>
        </p:nvSpPr>
        <p:spPr>
          <a:xfrm>
            <a:off x="457200" y="277813"/>
            <a:ext cx="8229600" cy="918939"/>
          </a:xfrm>
        </p:spPr>
        <p:txBody>
          <a:bodyPr/>
          <a:lstStyle/>
          <a:p>
            <a:r>
              <a:rPr lang="en-US"/>
              <a:t>Reification of Perceptions</a:t>
            </a:r>
            <a:endParaRPr lang="en-US" dirty="0"/>
          </a:p>
        </p:txBody>
      </p:sp>
      <p:sp>
        <p:nvSpPr>
          <p:cNvPr id="3" name="Content Placeholder 2"/>
          <p:cNvSpPr>
            <a:spLocks noGrp="1"/>
          </p:cNvSpPr>
          <p:nvPr>
            <p:ph idx="4294967295"/>
          </p:nvPr>
        </p:nvSpPr>
        <p:spPr>
          <a:xfrm>
            <a:off x="215516" y="1412776"/>
            <a:ext cx="8507288" cy="5147283"/>
          </a:xfrm>
        </p:spPr>
        <p:txBody>
          <a:bodyPr/>
          <a:lstStyle/>
          <a:p>
            <a:r>
              <a:rPr lang="en-US" sz="2600"/>
              <a:t>Many have considered that Hume’s “reification” of perceptions – his assertion that impressions and ideas are “substances” that could exist without a perceiver, is utterly absurd</a:t>
            </a:r>
            <a:r>
              <a:rPr lang="en-GB" sz="2600"/>
              <a:t>, for example John Cook (1968, p. 8, quoted by Noonan 1999, p. 195):</a:t>
            </a:r>
            <a:endParaRPr lang="en-GB" sz="2600" dirty="0"/>
          </a:p>
          <a:p>
            <a:pPr lvl="1">
              <a:spcBef>
                <a:spcPts val="1800"/>
              </a:spcBef>
              <a:buNone/>
            </a:pPr>
            <a:r>
              <a:rPr lang="en-GB" sz="2200"/>
              <a:t>	</a:t>
            </a:r>
            <a:r>
              <a:rPr lang="en-GB" sz="2400"/>
              <a:t>“[It follows from Hume’s position] that there could be a scratch or a dent without there being anything scratched or dented.  Indeed if we take Hume at his word, we must take him to be saying that he would see no absurdity in Alice’s remark:  ‘Well, I’ve often seen a cat without a grin, but a grin without a cat!  It’s the most curious thing I ever saw in all my life!’</a:t>
            </a:r>
            <a:r>
              <a:rPr lang="en-US" sz="2400"/>
              <a:t>”</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328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44778701"/>
      </p:ext>
    </p:extLst>
  </p:cSld>
  <p:clrMapOvr>
    <a:masterClrMapping/>
  </p:clrMapOvr>
  <p:transition spd="med">
    <p:cove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4B919B9-F9DB-4CFF-8A2A-2C95EECC7FEE}" type="slidenum">
              <a:rPr lang="en-US"/>
              <a:pPr/>
              <a:t>329</a:t>
            </a:fld>
            <a:endParaRPr lang="en-US"/>
          </a:p>
        </p:txBody>
      </p:sp>
      <p:sp>
        <p:nvSpPr>
          <p:cNvPr id="2" name="Title 1"/>
          <p:cNvSpPr>
            <a:spLocks noGrp="1"/>
          </p:cNvSpPr>
          <p:nvPr>
            <p:ph type="title" idx="4294967295"/>
          </p:nvPr>
        </p:nvSpPr>
        <p:spPr>
          <a:xfrm>
            <a:off x="457200" y="224644"/>
            <a:ext cx="8229600" cy="954943"/>
          </a:xfrm>
        </p:spPr>
        <p:txBody>
          <a:bodyPr/>
          <a:lstStyle/>
          <a:p>
            <a:r>
              <a:rPr lang="en-US" dirty="0"/>
              <a:t>The Location of Perceptions</a:t>
            </a:r>
          </a:p>
        </p:txBody>
      </p:sp>
      <p:sp>
        <p:nvSpPr>
          <p:cNvPr id="3" name="Content Placeholder 2"/>
          <p:cNvSpPr>
            <a:spLocks noGrp="1"/>
          </p:cNvSpPr>
          <p:nvPr>
            <p:ph idx="4294967295"/>
          </p:nvPr>
        </p:nvSpPr>
        <p:spPr>
          <a:xfrm>
            <a:off x="287524" y="1340768"/>
            <a:ext cx="8448675" cy="5184576"/>
          </a:xfrm>
        </p:spPr>
        <p:txBody>
          <a:bodyPr/>
          <a:lstStyle/>
          <a:p>
            <a:r>
              <a:rPr lang="en-US" sz="3000" dirty="0"/>
              <a:t>From </a:t>
            </a:r>
            <a:r>
              <a:rPr lang="en-US" sz="3000" i="1" dirty="0"/>
              <a:t>T</a:t>
            </a:r>
            <a:r>
              <a:rPr lang="en-US" sz="3000" dirty="0"/>
              <a:t> 1.4.5.7-16, Hume discusses the issue of the location and extension of perceptions:</a:t>
            </a:r>
          </a:p>
          <a:p>
            <a:pPr lvl="1">
              <a:spcBef>
                <a:spcPts val="1200"/>
              </a:spcBef>
            </a:pPr>
            <a:r>
              <a:rPr lang="en-US" sz="2500" dirty="0"/>
              <a:t>Note in particular his insistence that only perceptions of sight and feeling have spatial location (</a:t>
            </a:r>
            <a:r>
              <a:rPr lang="en-US" sz="2500" i="1" dirty="0"/>
              <a:t>T</a:t>
            </a:r>
            <a:r>
              <a:rPr lang="en-US" sz="2500" dirty="0"/>
              <a:t> 1.4.5.10).  Other, non-spatial, perceptions prove that “</a:t>
            </a:r>
            <a:r>
              <a:rPr lang="en-US" sz="2500" i="1" dirty="0"/>
              <a:t>an object may exist, and yet be no where</a:t>
            </a:r>
            <a:r>
              <a:rPr lang="en-US" sz="2500" dirty="0"/>
              <a:t>”.  So causation cannot require spatial contiguity (cf. </a:t>
            </a:r>
            <a:r>
              <a:rPr lang="en-US" sz="2500" i="1" dirty="0"/>
              <a:t>T</a:t>
            </a:r>
            <a:r>
              <a:rPr lang="en-US" sz="2500" dirty="0"/>
              <a:t> 1.3.2.6 n.</a:t>
            </a:r>
            <a:r>
              <a:rPr lang="en-US" sz="1200" dirty="0"/>
              <a:t> </a:t>
            </a:r>
            <a:r>
              <a:rPr lang="en-US" sz="2500" dirty="0"/>
              <a:t>16).</a:t>
            </a:r>
          </a:p>
          <a:p>
            <a:pPr lvl="1">
              <a:spcBef>
                <a:spcPts val="1200"/>
              </a:spcBef>
            </a:pPr>
            <a:r>
              <a:rPr lang="en-US" sz="2500" dirty="0"/>
              <a:t>Note also the illusion whereby we are seduced by the imagination into ascribing sensations of taste (which have no physical location) to the object – e.g. a fig –that produces them (</a:t>
            </a:r>
            <a:r>
              <a:rPr lang="en-US" sz="2500" i="1" dirty="0"/>
              <a:t>T</a:t>
            </a:r>
            <a:r>
              <a:rPr lang="en-US" sz="2500" dirty="0"/>
              <a:t> 1.4.5.13-14); this discussion was referenced by the footnote at 1.3.14.25 n.</a:t>
            </a:r>
            <a:r>
              <a:rPr lang="en-US" sz="1200" dirty="0"/>
              <a:t> </a:t>
            </a:r>
            <a:r>
              <a:rPr lang="en-US" sz="2500" dirty="0"/>
              <a:t>32.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741602C-A8A2-447E-AF15-B91FFFA1E65F}" type="slidenum">
              <a:rPr lang="en-US" sz="1600">
                <a:effectLst>
                  <a:outerShdw blurRad="38100" dist="38100" dir="2700000" algn="tl">
                    <a:srgbClr val="000000"/>
                  </a:outerShdw>
                </a:effectLst>
                <a:ea typeface="ＭＳ Ｐゴシック" charset="-128"/>
              </a:rPr>
              <a:pPr eaLnBrk="1" hangingPunct="1"/>
              <a:t>329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4994891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74FA1B-F027-41DF-A59B-FB8DD5E43C67}" type="slidenum">
              <a:rPr lang="en-US"/>
              <a:pPr/>
              <a:t>330</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A </a:t>
            </a:r>
            <a:r>
              <a:rPr lang="en-US" dirty="0" err="1"/>
              <a:t>Spinozistic</a:t>
            </a:r>
            <a:r>
              <a:rPr lang="en-US" dirty="0"/>
              <a:t> Parody</a:t>
            </a:r>
          </a:p>
        </p:txBody>
      </p:sp>
      <p:sp>
        <p:nvSpPr>
          <p:cNvPr id="3" name="Content Placeholder 2"/>
          <p:cNvSpPr>
            <a:spLocks noGrp="1"/>
          </p:cNvSpPr>
          <p:nvPr>
            <p:ph idx="4294967295"/>
          </p:nvPr>
        </p:nvSpPr>
        <p:spPr>
          <a:xfrm>
            <a:off x="387734" y="1448780"/>
            <a:ext cx="8540750" cy="4983163"/>
          </a:xfrm>
        </p:spPr>
        <p:txBody>
          <a:bodyPr/>
          <a:lstStyle/>
          <a:p>
            <a:r>
              <a:rPr lang="en-US" sz="2800" dirty="0"/>
              <a:t>From </a:t>
            </a:r>
            <a:r>
              <a:rPr lang="en-US" sz="2800" i="1" dirty="0"/>
              <a:t>T</a:t>
            </a:r>
            <a:r>
              <a:rPr lang="en-US" sz="2800" dirty="0"/>
              <a:t> 1.4.5.17-28, Hume parodies standard arguments against the “hideous hypothesis”</a:t>
            </a:r>
            <a:br>
              <a:rPr lang="en-US" sz="2800" dirty="0"/>
            </a:br>
            <a:r>
              <a:rPr lang="en-US" sz="2800" dirty="0"/>
              <a:t>(</a:t>
            </a:r>
            <a:r>
              <a:rPr lang="en-US" sz="2800" i="1" dirty="0"/>
              <a:t>T</a:t>
            </a:r>
            <a:r>
              <a:rPr lang="en-US" sz="2800" dirty="0"/>
              <a:t> 1.4.5.19) of Spinoza, deploying them against the orthodox theological idea of a simple soul.</a:t>
            </a:r>
          </a:p>
          <a:p>
            <a:r>
              <a:rPr lang="en-US" sz="2800" dirty="0"/>
              <a:t>Spinoza sees “the universe of objects” as being modifications of a “simple, uncompounded, and indivisible” substance (</a:t>
            </a:r>
            <a:r>
              <a:rPr lang="en-US" sz="2800" i="1" dirty="0"/>
              <a:t>T</a:t>
            </a:r>
            <a:r>
              <a:rPr lang="en-US" sz="2800" dirty="0"/>
              <a:t> 1.4.5.21).  This is supposed to be outrageous.  And yet theologians see “the universe of thought” – my impressions and ideas – as being all modifications of a simple, uncompounded and indivisible soul.</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699748D-4844-46BA-A1CE-6BAB22C4AAD1}" type="slidenum">
              <a:rPr lang="en-US" sz="1600">
                <a:effectLst>
                  <a:outerShdw blurRad="38100" dist="38100" dir="2700000" algn="tl">
                    <a:srgbClr val="000000"/>
                  </a:outerShdw>
                </a:effectLst>
                <a:ea typeface="ＭＳ Ｐゴシック" charset="-128"/>
              </a:rPr>
              <a:pPr eaLnBrk="1" hangingPunct="1"/>
              <a:t>330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77868780"/>
      </p:ext>
    </p:extLst>
  </p:cSld>
  <p:clrMapOvr>
    <a:masterClrMapping/>
  </p:clrMapOvr>
  <p:transition spd="med">
    <p:cove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331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331</a:t>
            </a:fld>
            <a:endParaRPr lang="en-US" sz="1600">
              <a:effectLst>
                <a:outerShdw blurRad="38100" dist="38100" dir="2700000" algn="tl">
                  <a:srgbClr val="000000"/>
                </a:outerShdw>
              </a:effectLst>
              <a:ea typeface="ＭＳ Ｐゴシック" charset="-128"/>
            </a:endParaRPr>
          </a:p>
        </p:txBody>
      </p:sp>
      <p:sp>
        <p:nvSpPr>
          <p:cNvPr id="659458" name="Rectangle 2"/>
          <p:cNvSpPr>
            <a:spLocks noGrp="1" noChangeArrowheads="1"/>
          </p:cNvSpPr>
          <p:nvPr>
            <p:ph type="title" idx="4294967295"/>
          </p:nvPr>
        </p:nvSpPr>
        <p:spPr>
          <a:xfrm>
            <a:off x="457200" y="277813"/>
            <a:ext cx="8229600" cy="918939"/>
          </a:xfrm>
        </p:spPr>
        <p:txBody>
          <a:bodyPr/>
          <a:lstStyle/>
          <a:p>
            <a:r>
              <a:rPr lang="en-GB" dirty="0"/>
              <a:t>Defending Materialism</a:t>
            </a:r>
            <a:endParaRPr lang="en-GB" sz="2000" i="1" dirty="0"/>
          </a:p>
        </p:txBody>
      </p:sp>
      <p:sp>
        <p:nvSpPr>
          <p:cNvPr id="659459" name="Rectangle 3"/>
          <p:cNvSpPr>
            <a:spLocks noGrp="1" noChangeArrowheads="1"/>
          </p:cNvSpPr>
          <p:nvPr>
            <p:ph type="body" idx="4294967295"/>
          </p:nvPr>
        </p:nvSpPr>
        <p:spPr>
          <a:xfrm>
            <a:off x="529208" y="1376772"/>
            <a:ext cx="7967228" cy="5220580"/>
          </a:xfrm>
        </p:spPr>
        <p:txBody>
          <a:bodyPr/>
          <a:lstStyle/>
          <a:p>
            <a:r>
              <a:rPr lang="en-GB" sz="2800" dirty="0"/>
              <a:t>The most important part of </a:t>
            </a:r>
            <a:r>
              <a:rPr lang="en-GB" sz="2800" i="1" dirty="0"/>
              <a:t>Treatise</a:t>
            </a:r>
            <a:r>
              <a:rPr lang="en-GB" sz="2800" dirty="0"/>
              <a:t> 1.4.5 for Hume’s own philosophy – discussed in </a:t>
            </a:r>
            <a:r>
              <a:rPr lang="en-GB" sz="2800"/>
              <a:t>our first </a:t>
            </a:r>
            <a:r>
              <a:rPr lang="en-GB" sz="2800" dirty="0"/>
              <a:t>lecture – is </a:t>
            </a:r>
            <a:r>
              <a:rPr lang="en-GB" sz="2800"/>
              <a:t>his attack on the popular argument standardly used against Hobbist materialism, where he crucially appeals to his own theory of causation as constant conjunction:</a:t>
            </a:r>
            <a:endParaRPr lang="en-GB" sz="2800" dirty="0"/>
          </a:p>
          <a:p>
            <a:pPr lvl="1">
              <a:spcBef>
                <a:spcPts val="1200"/>
              </a:spcBef>
              <a:buFontTx/>
              <a:buNone/>
            </a:pPr>
            <a:r>
              <a:rPr lang="en-GB" sz="2600"/>
              <a:t>	</a:t>
            </a:r>
            <a:r>
              <a:rPr lang="en-GB" sz="2400"/>
              <a:t>“</a:t>
            </a:r>
            <a:r>
              <a:rPr lang="en-US" sz="2400"/>
              <a:t>Matter and motion, ’tis commonly said in the schools, however vary’d, are still matter and motion, and produce only a difference in the position and situation of objects.  Divide a body as often as you please, ’tis still body.  …</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2780449763"/>
      </p:ext>
    </p:extLst>
  </p:cSld>
  <p:clrMapOvr>
    <a:masterClrMapping/>
  </p:clrMapOvr>
  <p:transition spd="med">
    <p:cove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3D2698F-5C52-4694-B534-6E04BAAC9527}" type="slidenum">
              <a:rPr lang="en-US"/>
              <a:pPr/>
              <a:t>332</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EE1EB71-99EB-4A04-ADAB-FA9D18490800}" type="slidenum">
              <a:rPr lang="en-US" sz="1600">
                <a:effectLst>
                  <a:outerShdw blurRad="38100" dist="38100" dir="2700000" algn="tl">
                    <a:srgbClr val="000000"/>
                  </a:outerShdw>
                </a:effectLst>
                <a:ea typeface="ＭＳ Ｐゴシック" charset="-128"/>
              </a:rPr>
              <a:pPr eaLnBrk="1" hangingPunct="1"/>
              <a:t>332</a:t>
            </a:fld>
            <a:endParaRPr lang="en-US" sz="1600">
              <a:effectLst>
                <a:outerShdw blurRad="38100" dist="38100" dir="2700000" algn="tl">
                  <a:srgbClr val="000000"/>
                </a:outerShdw>
              </a:effectLst>
              <a:ea typeface="ＭＳ Ｐゴシック" charset="-128"/>
            </a:endParaRPr>
          </a:p>
        </p:txBody>
      </p:sp>
      <p:sp>
        <p:nvSpPr>
          <p:cNvPr id="659459" name="Rectangle 3"/>
          <p:cNvSpPr>
            <a:spLocks noGrp="1" noChangeArrowheads="1"/>
          </p:cNvSpPr>
          <p:nvPr>
            <p:ph type="body" idx="4294967295"/>
          </p:nvPr>
        </p:nvSpPr>
        <p:spPr>
          <a:xfrm>
            <a:off x="457200" y="404664"/>
            <a:ext cx="8003232" cy="6192688"/>
          </a:xfrm>
        </p:spPr>
        <p:txBody>
          <a:bodyPr/>
          <a:lstStyle/>
          <a:p>
            <a:pPr lvl="1">
              <a:spcBef>
                <a:spcPts val="1200"/>
              </a:spcBef>
              <a:buFontTx/>
              <a:buNone/>
            </a:pPr>
            <a:r>
              <a:rPr lang="en-GB" sz="2400"/>
              <a:t>	“…  </a:t>
            </a:r>
            <a:r>
              <a:rPr lang="en-US" sz="2400"/>
              <a:t>Place it in any figure, nothing ever results but figure, or the relation of parts.  Move it in any manner, you still find motion or a change of relation.  ’Tis absurd to imagine, that motion in a circle, for instance, shou’d be nothing but merely motion in a circle; while motion in another direction, as in an ellipse, shou'd also be a passion or moral reflection: That the shocking of two globular particles shou’d become a sensation of pain, and that the meeting of two triangular ones shou'd afford a pleasure.  Now as these different shocks, and variations, and mixtures are the only changes, of which matter is susceptible, and as these never afford us any idea of thought or perception, </a:t>
            </a:r>
            <a:r>
              <a:rPr lang="en-US" sz="2400">
                <a:solidFill>
                  <a:srgbClr val="FF9999"/>
                </a:solidFill>
              </a:rPr>
              <a:t>’tis concluded to be impossible, that thought can ever be caus’d by matter</a:t>
            </a:r>
            <a:r>
              <a:rPr lang="en-US" sz="2400"/>
              <a:t>.</a:t>
            </a:r>
            <a:r>
              <a:rPr lang="en-GB" sz="2400" i="1"/>
              <a:t>”  </a:t>
            </a:r>
            <a:r>
              <a:rPr lang="en-GB" sz="2400" dirty="0"/>
              <a:t>(</a:t>
            </a:r>
            <a:r>
              <a:rPr lang="en-GB" sz="2400" i="1"/>
              <a:t>T</a:t>
            </a:r>
            <a:r>
              <a:rPr lang="en-GB" sz="2400"/>
              <a:t> 1.4.5.29)</a:t>
            </a:r>
            <a:endParaRPr lang="en-GB" sz="2400" i="1" dirty="0"/>
          </a:p>
        </p:txBody>
      </p:sp>
    </p:spTree>
    <p:extLst>
      <p:ext uri="{BB962C8B-B14F-4D97-AF65-F5344CB8AC3E}">
        <p14:creationId xmlns:p14="http://schemas.microsoft.com/office/powerpoint/2010/main" val="2490390213"/>
      </p:ext>
    </p:extLst>
  </p:cSld>
  <p:clrMapOvr>
    <a:masterClrMapping/>
  </p:clrMapOvr>
  <p:transition spd="med">
    <p:cove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333</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333</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215516" y="260648"/>
            <a:ext cx="8712968" cy="1728192"/>
          </a:xfrm>
        </p:spPr>
        <p:txBody>
          <a:bodyPr/>
          <a:lstStyle/>
          <a:p>
            <a:pPr eaLnBrk="1" hangingPunct="1">
              <a:defRPr/>
            </a:pPr>
            <a:r>
              <a:rPr lang="en-GB" altLang="en-US" sz="3600"/>
              <a:t>“</a:t>
            </a:r>
            <a:r>
              <a:rPr lang="en-US" altLang="en-US" sz="3600"/>
              <a:t>’tis only by our experience of …</a:t>
            </a:r>
            <a:br>
              <a:rPr lang="en-US" altLang="en-US" sz="3600"/>
            </a:br>
            <a:r>
              <a:rPr lang="en-US" altLang="en-US" sz="3600"/>
              <a:t>constant conjunction, we can arrive</a:t>
            </a:r>
            <a:br>
              <a:rPr lang="en-US" altLang="en-US" sz="3600"/>
            </a:br>
            <a:r>
              <a:rPr lang="en-US" altLang="en-US" sz="3600"/>
              <a:t>at any knowledge of causation</a:t>
            </a:r>
            <a:r>
              <a:rPr lang="en-GB" altLang="en-US" sz="3600"/>
              <a:t>”</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287524" y="2348880"/>
            <a:ext cx="8399276" cy="4248472"/>
          </a:xfrm>
        </p:spPr>
        <p:txBody>
          <a:bodyPr/>
          <a:lstStyle/>
          <a:p>
            <a:pPr lvl="1" eaLnBrk="1" hangingPunct="1">
              <a:buFontTx/>
              <a:buNone/>
              <a:defRPr/>
            </a:pPr>
            <a:r>
              <a:rPr lang="en-GB" altLang="en-US" sz="2600"/>
              <a:t>	“</a:t>
            </a:r>
            <a:r>
              <a:rPr lang="en-GB" altLang="en-US" sz="2600">
                <a:solidFill>
                  <a:srgbClr val="FF9999"/>
                </a:solidFill>
              </a:rPr>
              <a:t>Few have been able to withstand the seeming evidence of this argument; and yet nothing in the world is more easy than to refute it</a:t>
            </a:r>
            <a:r>
              <a:rPr lang="en-GB" altLang="en-US" sz="2600"/>
              <a:t>.  We need only to reflect on what has been prov’d at large, </a:t>
            </a:r>
            <a:r>
              <a:rPr lang="en-US" altLang="en-US" sz="2600"/>
              <a:t>that we are never sensible of any connexion betwixt causes and effects, and that ’tis only by our experience of their constant conjunction, we can arrive at any knowledge of this relation.  Now as </a:t>
            </a:r>
            <a:r>
              <a:rPr lang="en-US" altLang="en-US" sz="2600">
                <a:solidFill>
                  <a:srgbClr val="FF9999"/>
                </a:solidFill>
              </a:rPr>
              <a:t>all objects, which are not contrary, are susceptible of a constant conjunction</a:t>
            </a:r>
            <a:r>
              <a:rPr lang="en-US" altLang="en-US" sz="2600"/>
              <a:t>, …”  (</a:t>
            </a:r>
            <a:r>
              <a:rPr lang="en-US" altLang="en-US" sz="2600" i="1"/>
              <a:t>T</a:t>
            </a:r>
            <a:r>
              <a:rPr lang="en-US" altLang="en-US" sz="2600"/>
              <a:t> 1.4.5.30)</a:t>
            </a:r>
            <a:endParaRPr lang="en-GB" altLang="en-US" sz="2600" i="1"/>
          </a:p>
        </p:txBody>
      </p:sp>
    </p:spTree>
    <p:extLst>
      <p:ext uri="{BB962C8B-B14F-4D97-AF65-F5344CB8AC3E}">
        <p14:creationId xmlns:p14="http://schemas.microsoft.com/office/powerpoint/2010/main" val="3198161927"/>
      </p:ext>
    </p:extLst>
  </p:cSld>
  <p:clrMapOvr>
    <a:masterClrMapping/>
  </p:clrMapOvr>
  <p:transition spd="med">
    <p:cove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80B7CBA-8BDB-4CEC-BB3F-4FF24CEAF2C2}"/>
              </a:ext>
            </a:extLst>
          </p:cNvPr>
          <p:cNvSpPr>
            <a:spLocks noGrp="1"/>
          </p:cNvSpPr>
          <p:nvPr>
            <p:ph type="sldNum" sz="quarter" idx="10"/>
          </p:nvPr>
        </p:nvSpPr>
        <p:spPr/>
        <p:txBody>
          <a:bodyPr/>
          <a:lstStyle/>
          <a:p>
            <a:pPr>
              <a:defRPr/>
            </a:pPr>
            <a:fld id="{5F8BA990-E780-4157-A8F1-02CBB6E49363}" type="slidenum">
              <a:rPr lang="en-US" altLang="en-US"/>
              <a:pPr>
                <a:defRPr/>
              </a:pPr>
              <a:t>334</a:t>
            </a:fld>
            <a:endParaRPr lang="en-US" altLang="en-US"/>
          </a:p>
        </p:txBody>
      </p:sp>
      <p:sp>
        <p:nvSpPr>
          <p:cNvPr id="4" name="Slide Number Placeholder 3">
            <a:extLst>
              <a:ext uri="{FF2B5EF4-FFF2-40B4-BE49-F238E27FC236}">
                <a16:creationId xmlns:a16="http://schemas.microsoft.com/office/drawing/2014/main" id="{1C932637-D614-44BB-978F-896F0CF3B7D7}"/>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BDEFD786-6355-413B-BC90-8A0E54C9958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334</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59458" name="Rectangle 2">
            <a:extLst>
              <a:ext uri="{FF2B5EF4-FFF2-40B4-BE49-F238E27FC236}">
                <a16:creationId xmlns:a16="http://schemas.microsoft.com/office/drawing/2014/main" id="{774F382F-E80D-46CF-8754-9E63EDC98A2B}"/>
              </a:ext>
            </a:extLst>
          </p:cNvPr>
          <p:cNvSpPr>
            <a:spLocks noGrp="1" noChangeArrowheads="1"/>
          </p:cNvSpPr>
          <p:nvPr>
            <p:ph type="title" idx="4294967295"/>
          </p:nvPr>
        </p:nvSpPr>
        <p:spPr>
          <a:xfrm>
            <a:off x="971600" y="260648"/>
            <a:ext cx="7380820" cy="1206971"/>
          </a:xfrm>
        </p:spPr>
        <p:txBody>
          <a:bodyPr/>
          <a:lstStyle/>
          <a:p>
            <a:pPr eaLnBrk="1" hangingPunct="1">
              <a:defRPr/>
            </a:pPr>
            <a:r>
              <a:rPr lang="en-GB" altLang="en-US" sz="3600"/>
              <a:t>“To consider the matter </a:t>
            </a:r>
            <a:r>
              <a:rPr lang="en-GB" altLang="en-US" sz="3600" i="1"/>
              <a:t>a priori</a:t>
            </a:r>
            <a:r>
              <a:rPr lang="en-GB" altLang="en-US" sz="3600"/>
              <a:t>, any thing may produce any thing”</a:t>
            </a:r>
            <a:endParaRPr lang="en-GB" altLang="en-US" sz="3600" i="1"/>
          </a:p>
        </p:txBody>
      </p:sp>
      <p:sp>
        <p:nvSpPr>
          <p:cNvPr id="659459" name="Rectangle 3">
            <a:extLst>
              <a:ext uri="{FF2B5EF4-FFF2-40B4-BE49-F238E27FC236}">
                <a16:creationId xmlns:a16="http://schemas.microsoft.com/office/drawing/2014/main" id="{18A6CADB-6301-46B2-8948-0F82552373DD}"/>
              </a:ext>
            </a:extLst>
          </p:cNvPr>
          <p:cNvSpPr>
            <a:spLocks noGrp="1" noChangeArrowheads="1"/>
          </p:cNvSpPr>
          <p:nvPr>
            <p:ph type="body" idx="4294967295"/>
          </p:nvPr>
        </p:nvSpPr>
        <p:spPr>
          <a:xfrm>
            <a:off x="457200" y="1916832"/>
            <a:ext cx="8229600" cy="4536356"/>
          </a:xfrm>
        </p:spPr>
        <p:txBody>
          <a:bodyPr/>
          <a:lstStyle/>
          <a:p>
            <a:pPr lvl="1" eaLnBrk="1" hangingPunct="1">
              <a:buFontTx/>
              <a:buNone/>
              <a:defRPr/>
            </a:pPr>
            <a:r>
              <a:rPr lang="en-GB" altLang="en-US" sz="2600"/>
              <a:t>	“… and as no real objects are contrary; [note 48]</a:t>
            </a:r>
            <a:br>
              <a:rPr lang="en-GB" altLang="en-US" sz="2600"/>
            </a:br>
            <a:r>
              <a:rPr lang="en-GB" altLang="en-US" sz="2600"/>
              <a:t>I have inferr’d from these principles, that to consider the matter </a:t>
            </a:r>
            <a:r>
              <a:rPr lang="en-GB" altLang="en-US" sz="2600" i="1"/>
              <a:t>a priori</a:t>
            </a:r>
            <a:r>
              <a:rPr lang="en-GB" altLang="en-US" sz="2600"/>
              <a:t>, any thing may produce any thing, and that we shall never discover a reason, why any object may or may not be the cause of any other, however great, or however little the resemblance may be between them</a:t>
            </a:r>
            <a:r>
              <a:rPr lang="en-US" altLang="en-US" sz="2600"/>
              <a:t> </a:t>
            </a:r>
            <a:r>
              <a:rPr lang="en-GB" altLang="en-US" sz="2600"/>
              <a:t>”</a:t>
            </a:r>
            <a:r>
              <a:rPr lang="en-US" altLang="en-US" sz="2600"/>
              <a:t>  </a:t>
            </a:r>
            <a:r>
              <a:rPr lang="en-US" altLang="en-US" sz="2600" i="1"/>
              <a:t>(T</a:t>
            </a:r>
            <a:r>
              <a:rPr lang="en-US" altLang="en-US" sz="2600"/>
              <a:t> 1.4.5.30</a:t>
            </a:r>
            <a:r>
              <a:rPr lang="en-US" altLang="en-US" sz="2600" i="1"/>
              <a:t>)</a:t>
            </a:r>
          </a:p>
          <a:p>
            <a:pPr lvl="1" eaLnBrk="1" hangingPunct="1">
              <a:buFontTx/>
              <a:buNone/>
              <a:defRPr/>
            </a:pPr>
            <a:endParaRPr lang="en-US" altLang="en-US" sz="2600" i="1"/>
          </a:p>
          <a:p>
            <a:pPr lvl="2">
              <a:defRPr/>
            </a:pPr>
            <a:r>
              <a:rPr lang="en-GB" altLang="en-US" sz="2300"/>
              <a:t>Here note 48 refers to </a:t>
            </a:r>
            <a:r>
              <a:rPr lang="en-GB" altLang="en-US" sz="2300" i="1"/>
              <a:t>T</a:t>
            </a:r>
            <a:r>
              <a:rPr lang="en-GB" altLang="en-US" sz="2300"/>
              <a:t> 1.3.15, “Rules by which to judge of causes and effects”, paragraph 1.</a:t>
            </a:r>
          </a:p>
        </p:txBody>
      </p:sp>
    </p:spTree>
  </p:cSld>
  <p:clrMapOvr>
    <a:masterClrMapping/>
  </p:clrMapOvr>
  <p:transition spd="med">
    <p:cove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B8EBF1E8-75D2-4AA2-B966-D0A70A3EC132}"/>
              </a:ext>
            </a:extLst>
          </p:cNvPr>
          <p:cNvSpPr>
            <a:spLocks noGrp="1"/>
          </p:cNvSpPr>
          <p:nvPr>
            <p:ph type="sldNum" sz="quarter" idx="10"/>
          </p:nvPr>
        </p:nvSpPr>
        <p:spPr/>
        <p:txBody>
          <a:bodyPr/>
          <a:lstStyle/>
          <a:p>
            <a:pPr>
              <a:defRPr/>
            </a:pPr>
            <a:fld id="{BFF8FE1F-52A1-43EB-90E2-DFEF8959B7D4}" type="slidenum">
              <a:rPr lang="en-US" altLang="en-US"/>
              <a:pPr>
                <a:defRPr/>
              </a:pPr>
              <a:t>335</a:t>
            </a:fld>
            <a:endParaRPr lang="en-US" altLang="en-US"/>
          </a:p>
        </p:txBody>
      </p:sp>
      <p:sp>
        <p:nvSpPr>
          <p:cNvPr id="3" name="Slide Number Placeholder 3">
            <a:extLst>
              <a:ext uri="{FF2B5EF4-FFF2-40B4-BE49-F238E27FC236}">
                <a16:creationId xmlns:a16="http://schemas.microsoft.com/office/drawing/2014/main" id="{692462B4-8BC5-4FDA-AD97-297ED8F2F563}"/>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9EF195ED-1F5D-491D-8B16-79A2DF2EDE02}"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335</a:t>
            </a:fld>
            <a:endParaRPr lang="en-US" altLang="en-US" sz="1600">
              <a:effectLst>
                <a:outerShdw blurRad="38100" dist="38100" dir="2700000" algn="tl">
                  <a:srgbClr val="000000"/>
                </a:outerShdw>
              </a:effectLst>
              <a:ea typeface="ＭＳ Ｐゴシック" panose="020B0600070205080204" pitchFamily="34" charset="-128"/>
            </a:endParaRPr>
          </a:p>
        </p:txBody>
      </p:sp>
      <p:sp>
        <p:nvSpPr>
          <p:cNvPr id="661506" name="Rectangle 2">
            <a:extLst>
              <a:ext uri="{FF2B5EF4-FFF2-40B4-BE49-F238E27FC236}">
                <a16:creationId xmlns:a16="http://schemas.microsoft.com/office/drawing/2014/main" id="{8A410C6A-EC58-4BBA-B553-51DE9EFBA707}"/>
              </a:ext>
            </a:extLst>
          </p:cNvPr>
          <p:cNvSpPr>
            <a:spLocks noGrp="1" noChangeArrowheads="1"/>
          </p:cNvSpPr>
          <p:nvPr>
            <p:ph type="body" idx="4294967295"/>
          </p:nvPr>
        </p:nvSpPr>
        <p:spPr>
          <a:xfrm>
            <a:off x="457200" y="549275"/>
            <a:ext cx="8435975" cy="6308725"/>
          </a:xfrm>
        </p:spPr>
        <p:txBody>
          <a:bodyPr/>
          <a:lstStyle/>
          <a:p>
            <a:pPr eaLnBrk="1" hangingPunct="1">
              <a:defRPr/>
            </a:pPr>
            <a:r>
              <a:rPr lang="en-GB" altLang="en-US" sz="2800"/>
              <a:t>Hume then goes further to insist that material motion </a:t>
            </a:r>
            <a:r>
              <a:rPr lang="en-GB" altLang="en-US" sz="2800" i="1"/>
              <a:t>is indeed</a:t>
            </a:r>
            <a:r>
              <a:rPr lang="en-GB" altLang="en-US" sz="2800"/>
              <a:t> found to be the cause of thought:</a:t>
            </a:r>
          </a:p>
          <a:p>
            <a:pPr lvl="1" eaLnBrk="1" hangingPunct="1">
              <a:spcBef>
                <a:spcPct val="50000"/>
              </a:spcBef>
              <a:defRPr/>
            </a:pPr>
            <a:r>
              <a:rPr lang="en-GB" altLang="en-US" sz="2600"/>
              <a:t>“we find … by experience, that they are constantly united; which being </a:t>
            </a:r>
            <a:r>
              <a:rPr lang="en-GB" altLang="en-US" sz="2600" i="1"/>
              <a:t>all the circumstances, that enter into the idea of cause and effect</a:t>
            </a:r>
            <a:r>
              <a:rPr lang="en-GB" altLang="en-US" sz="2600"/>
              <a:t> … we may </a:t>
            </a:r>
            <a:r>
              <a:rPr lang="en-GB" altLang="en-US" sz="2600" i="1"/>
              <a:t>certainly</a:t>
            </a:r>
            <a:r>
              <a:rPr lang="en-GB" altLang="en-US" sz="2600"/>
              <a:t> conclude, that motion may be, and </a:t>
            </a:r>
            <a:r>
              <a:rPr lang="en-GB" altLang="en-US" sz="2600" i="1"/>
              <a:t>actually is</a:t>
            </a:r>
            <a:r>
              <a:rPr lang="en-GB" altLang="en-US" sz="2600"/>
              <a:t>, the cause of thought and perception.”  (</a:t>
            </a:r>
            <a:r>
              <a:rPr lang="en-GB" altLang="en-US" sz="2600" i="1"/>
              <a:t>T</a:t>
            </a:r>
            <a:r>
              <a:rPr lang="en-GB" altLang="en-US" sz="2600"/>
              <a:t> 1.4.5.30, my emphasis)</a:t>
            </a:r>
          </a:p>
          <a:p>
            <a:pPr lvl="1" eaLnBrk="1" hangingPunct="1">
              <a:spcBef>
                <a:spcPct val="50000"/>
              </a:spcBef>
              <a:defRPr/>
            </a:pPr>
            <a:r>
              <a:rPr lang="en-GB" altLang="en-US" sz="2600"/>
              <a:t>“as </a:t>
            </a:r>
            <a:r>
              <a:rPr lang="en-GB" altLang="en-US" sz="2600" i="1"/>
              <a:t>the constant conjunction of objects constitutes the very essence of cause and effect</a:t>
            </a:r>
            <a:r>
              <a:rPr lang="en-GB" altLang="en-US" sz="2600"/>
              <a:t>, matter and motion may often be regarded as the causes of thought, as far as we have any notion of that relation.”  (</a:t>
            </a:r>
            <a:r>
              <a:rPr lang="en-GB" altLang="en-US" sz="2600" i="1"/>
              <a:t>T</a:t>
            </a:r>
            <a:r>
              <a:rPr lang="en-GB" altLang="en-US" sz="2600"/>
              <a:t> 1.4.5.33, my emphasis)</a:t>
            </a:r>
            <a:r>
              <a:rPr lang="en-US" altLang="en-US" sz="2600"/>
              <a:t>   </a:t>
            </a:r>
            <a:endParaRPr lang="en-GB" altLang="en-US" sz="2600"/>
          </a:p>
        </p:txBody>
      </p:sp>
    </p:spTree>
  </p:cSld>
  <p:clrMapOvr>
    <a:masterClrMapping/>
  </p:clrMapOvr>
  <p:transition spd="med">
    <p:cove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A54C526-6C45-44B6-A57F-DEC9D8C5D96D}" type="slidenum">
              <a:rPr lang="en-US"/>
              <a:pPr/>
              <a:t>336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7732EFE-DBBC-4BF3-8FA8-F0AEBC7F9CAC}" type="slidenum">
              <a:rPr lang="en-US" sz="1600">
                <a:effectLst>
                  <a:outerShdw blurRad="38100" dist="38100" dir="2700000" algn="tl">
                    <a:srgbClr val="000000"/>
                  </a:outerShdw>
                </a:effectLst>
                <a:ea typeface="ＭＳ Ｐゴシック" charset="-128"/>
              </a:rPr>
              <a:pPr eaLnBrk="1" hangingPunct="1"/>
              <a:t>336</a:t>
            </a:fld>
            <a:endParaRPr lang="en-US" sz="1600">
              <a:effectLst>
                <a:outerShdw blurRad="38100" dist="38100" dir="2700000" algn="tl">
                  <a:srgbClr val="000000"/>
                </a:outerShdw>
              </a:effectLst>
              <a:ea typeface="ＭＳ Ｐゴシック" charset="-128"/>
            </a:endParaRPr>
          </a:p>
        </p:txBody>
      </p:sp>
      <p:sp>
        <p:nvSpPr>
          <p:cNvPr id="662531" name="Rectangle 3"/>
          <p:cNvSpPr>
            <a:spLocks noGrp="1" noChangeArrowheads="1"/>
          </p:cNvSpPr>
          <p:nvPr>
            <p:ph type="body" idx="4294967295"/>
          </p:nvPr>
        </p:nvSpPr>
        <p:spPr>
          <a:xfrm>
            <a:off x="179512" y="296652"/>
            <a:ext cx="8713663" cy="6264994"/>
          </a:xfrm>
        </p:spPr>
        <p:txBody>
          <a:bodyPr/>
          <a:lstStyle/>
          <a:p>
            <a:r>
              <a:rPr lang="en-GB" sz="2900" i="1" dirty="0"/>
              <a:t>T</a:t>
            </a:r>
            <a:r>
              <a:rPr lang="en-GB" sz="2900" dirty="0"/>
              <a:t> 1.4.5.31 poses a dilemma, whether causation is to be understood as involving some intelligible connexion, or instead just constant conjunction.</a:t>
            </a:r>
          </a:p>
          <a:p>
            <a:pPr>
              <a:spcBef>
                <a:spcPts val="1200"/>
              </a:spcBef>
            </a:pPr>
            <a:r>
              <a:rPr lang="en-GB" sz="2900" dirty="0"/>
              <a:t>Hume clearly opts for the second of these, thus implying that thought could have a material cause:</a:t>
            </a:r>
          </a:p>
          <a:p>
            <a:pPr lvl="1">
              <a:buNone/>
            </a:pPr>
            <a:r>
              <a:rPr lang="en-GB" dirty="0"/>
              <a:t>	</a:t>
            </a:r>
            <a:r>
              <a:rPr lang="en-GB" sz="2600" dirty="0"/>
              <a:t>“</a:t>
            </a:r>
            <a:r>
              <a:rPr lang="en-GB" sz="2600" dirty="0">
                <a:solidFill>
                  <a:srgbClr val="FF9999"/>
                </a:solidFill>
              </a:rPr>
              <a:t>all objects, which are found to be constantly </a:t>
            </a:r>
            <a:r>
              <a:rPr lang="en-GB" sz="2600" dirty="0" err="1">
                <a:solidFill>
                  <a:srgbClr val="FF9999"/>
                </a:solidFill>
              </a:rPr>
              <a:t>conjoin’d</a:t>
            </a:r>
            <a:r>
              <a:rPr lang="en-GB" sz="2600" dirty="0">
                <a:solidFill>
                  <a:srgbClr val="FF9999"/>
                </a:solidFill>
              </a:rPr>
              <a:t>, are upon that account only to be regarded as causes and effects</a:t>
            </a:r>
            <a:r>
              <a:rPr lang="en-GB" sz="2600" dirty="0"/>
              <a:t>.  Now as all objects, which are not contrary, are susceptible of a constant conjunction, and as no real objects are contrary; it follows, that for ought we can determine by the mere ideas, any thing may be the cause or effect of any thing; </a:t>
            </a:r>
            <a:r>
              <a:rPr lang="en-GB" sz="2600" dirty="0">
                <a:solidFill>
                  <a:srgbClr val="FF9999"/>
                </a:solidFill>
              </a:rPr>
              <a:t>which evidently gives the advantage to the materialists</a:t>
            </a:r>
            <a:r>
              <a:rPr lang="en-GB" sz="2600" dirty="0"/>
              <a:t> above their antagonists.”  (</a:t>
            </a:r>
            <a:r>
              <a:rPr lang="en-GB" sz="2600" i="1" dirty="0"/>
              <a:t>T</a:t>
            </a:r>
            <a:r>
              <a:rPr lang="en-GB" sz="2600" dirty="0"/>
              <a:t> 1.4.5.31)</a:t>
            </a:r>
            <a:r>
              <a:rPr lang="en-US" sz="2600" dirty="0"/>
              <a:t> </a:t>
            </a:r>
            <a:endParaRPr lang="en-GB" sz="2600" dirty="0"/>
          </a:p>
        </p:txBody>
      </p:sp>
    </p:spTree>
    <p:extLst>
      <p:ext uri="{BB962C8B-B14F-4D97-AF65-F5344CB8AC3E}">
        <p14:creationId xmlns:p14="http://schemas.microsoft.com/office/powerpoint/2010/main" val="2685326249"/>
      </p:ext>
    </p:extLst>
  </p:cSld>
  <p:clrMapOvr>
    <a:masterClrMapping/>
  </p:clrMapOvr>
  <p:transition spd="med">
    <p:cove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96415A51-B112-4C29-ACB3-E5EEA380B0A1}"/>
              </a:ext>
            </a:extLst>
          </p:cNvPr>
          <p:cNvSpPr>
            <a:spLocks noGrp="1"/>
          </p:cNvSpPr>
          <p:nvPr>
            <p:ph type="sldNum" sz="quarter" idx="10"/>
          </p:nvPr>
        </p:nvSpPr>
        <p:spPr/>
        <p:txBody>
          <a:bodyPr/>
          <a:lstStyle/>
          <a:p>
            <a:pPr>
              <a:defRPr/>
            </a:pPr>
            <a:fld id="{34759AAC-A369-4F91-BF0D-1D3BA4504670}" type="slidenum">
              <a:rPr lang="en-US" altLang="en-US"/>
              <a:pPr>
                <a:defRPr/>
              </a:pPr>
              <a:t>337</a:t>
            </a:fld>
            <a:endParaRPr lang="en-US" altLang="en-US"/>
          </a:p>
        </p:txBody>
      </p:sp>
      <p:sp>
        <p:nvSpPr>
          <p:cNvPr id="2" name="Title 1">
            <a:extLst>
              <a:ext uri="{FF2B5EF4-FFF2-40B4-BE49-F238E27FC236}">
                <a16:creationId xmlns:a16="http://schemas.microsoft.com/office/drawing/2014/main" id="{1F02B8C4-99CD-4C42-8A60-BC9E32178FD2}"/>
              </a:ext>
            </a:extLst>
          </p:cNvPr>
          <p:cNvSpPr>
            <a:spLocks noGrp="1"/>
          </p:cNvSpPr>
          <p:nvPr>
            <p:ph type="title" idx="4294967295"/>
          </p:nvPr>
        </p:nvSpPr>
        <p:spPr>
          <a:xfrm>
            <a:off x="457200" y="152636"/>
            <a:ext cx="8229600" cy="666911"/>
          </a:xfrm>
        </p:spPr>
        <p:txBody>
          <a:bodyPr/>
          <a:lstStyle/>
          <a:p>
            <a:pPr eaLnBrk="1" hangingPunct="1">
              <a:defRPr/>
            </a:pPr>
            <a:r>
              <a:rPr lang="en-US" altLang="en-US"/>
              <a:t>Applying the Definition of Cause</a:t>
            </a:r>
          </a:p>
        </p:txBody>
      </p:sp>
      <p:sp>
        <p:nvSpPr>
          <p:cNvPr id="3" name="Content Placeholder 2">
            <a:extLst>
              <a:ext uri="{FF2B5EF4-FFF2-40B4-BE49-F238E27FC236}">
                <a16:creationId xmlns:a16="http://schemas.microsoft.com/office/drawing/2014/main" id="{9BBD198C-C068-40EC-8EFC-B17460F5D7B9}"/>
              </a:ext>
            </a:extLst>
          </p:cNvPr>
          <p:cNvSpPr>
            <a:spLocks noGrp="1"/>
          </p:cNvSpPr>
          <p:nvPr>
            <p:ph idx="4294967295"/>
          </p:nvPr>
        </p:nvSpPr>
        <p:spPr>
          <a:xfrm>
            <a:off x="518864" y="1160748"/>
            <a:ext cx="8229600" cy="5472608"/>
          </a:xfrm>
        </p:spPr>
        <p:txBody>
          <a:bodyPr/>
          <a:lstStyle/>
          <a:p>
            <a:pPr eaLnBrk="1" hangingPunct="1">
              <a:spcBef>
                <a:spcPts val="1200"/>
              </a:spcBef>
              <a:defRPr/>
            </a:pPr>
            <a:r>
              <a:rPr lang="en-US" altLang="en-US" sz="2800"/>
              <a:t>Thus at the end of </a:t>
            </a:r>
            <a:r>
              <a:rPr lang="en-US" altLang="en-US" sz="2800" i="1"/>
              <a:t>Treatise</a:t>
            </a:r>
            <a:r>
              <a:rPr lang="en-US" altLang="en-US" sz="2800"/>
              <a:t> 1.4.5 – just as in the discussion of “Liberty and Necessity” which is to come in 2.3.1 and 2.3.2 (and </a:t>
            </a:r>
            <a:r>
              <a:rPr lang="en-US" altLang="en-US" sz="2800" i="1"/>
              <a:t>Enquiry</a:t>
            </a:r>
            <a:r>
              <a:rPr lang="en-US" altLang="en-US" sz="2800"/>
              <a:t> 8) – Hume is applying his (first) definition of cause in terms of constant conjunction.</a:t>
            </a:r>
          </a:p>
          <a:p>
            <a:pPr eaLnBrk="1" hangingPunct="1">
              <a:spcBef>
                <a:spcPts val="1200"/>
              </a:spcBef>
              <a:defRPr/>
            </a:pPr>
            <a:r>
              <a:rPr lang="en-US" altLang="en-US" sz="2800"/>
              <a:t>As emphasised in the first lecture, these are </a:t>
            </a:r>
            <a:r>
              <a:rPr lang="en-US" altLang="en-US" sz="2800" i="1"/>
              <a:t>positive</a:t>
            </a:r>
            <a:r>
              <a:rPr lang="en-US" altLang="en-US" sz="2800"/>
              <a:t> (rather than sceptical) implications of his definition: they </a:t>
            </a:r>
            <a:r>
              <a:rPr lang="en-US" altLang="en-US" sz="2800" i="1"/>
              <a:t>vindicate</a:t>
            </a:r>
            <a:r>
              <a:rPr lang="en-US" altLang="en-US" sz="2800"/>
              <a:t> the application of causation to mental phenomena.</a:t>
            </a:r>
          </a:p>
          <a:p>
            <a:pPr eaLnBrk="1" hangingPunct="1">
              <a:spcBef>
                <a:spcPts val="1200"/>
              </a:spcBef>
              <a:defRPr/>
            </a:pPr>
            <a:r>
              <a:rPr lang="en-US" altLang="en-US" sz="2800"/>
              <a:t>Hume’s analysis of causation, culminating at </a:t>
            </a:r>
            <a:r>
              <a:rPr lang="en-US" altLang="en-US" sz="2800" i="1"/>
              <a:t>Treatise</a:t>
            </a:r>
            <a:r>
              <a:rPr lang="en-US" altLang="en-US" sz="2800"/>
              <a:t> 1.3.14-15, has thus served the purpose of supporting materialism and determinism.</a:t>
            </a:r>
            <a:endParaRPr lang="en-US" altLang="en-US" sz="2800" i="1"/>
          </a:p>
          <a:p>
            <a:pPr eaLnBrk="1" hangingPunct="1">
              <a:spcBef>
                <a:spcPts val="1200"/>
              </a:spcBef>
              <a:defRPr/>
            </a:pPr>
            <a:endParaRPr lang="en-US" altLang="en-US" sz="2800"/>
          </a:p>
          <a:p>
            <a:pPr eaLnBrk="1" hangingPunct="1">
              <a:spcBef>
                <a:spcPts val="1200"/>
              </a:spcBef>
              <a:defRPr/>
            </a:pPr>
            <a:endParaRPr lang="en-US" altLang="en-US" sz="2800"/>
          </a:p>
        </p:txBody>
      </p:sp>
      <p:sp>
        <p:nvSpPr>
          <p:cNvPr id="4" name="Slide Number Placeholder 3">
            <a:extLst>
              <a:ext uri="{FF2B5EF4-FFF2-40B4-BE49-F238E27FC236}">
                <a16:creationId xmlns:a16="http://schemas.microsoft.com/office/drawing/2014/main" id="{8EC6B3D1-6292-42D1-9F67-48FA79A8E94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eaLnBrk="1" hangingPunct="1">
              <a:defRPr/>
            </a:pPr>
            <a:fld id="{A7961B62-93D2-407F-BBB9-075100B440B0}" type="slidenum">
              <a:rPr lang="en-US" altLang="en-US" sz="1600" smtClean="0">
                <a:effectLst>
                  <a:outerShdw blurRad="38100" dist="38100" dir="2700000" algn="tl">
                    <a:srgbClr val="000000"/>
                  </a:outerShdw>
                </a:effectLst>
                <a:ea typeface="ＭＳ Ｐゴシック" panose="020B0600070205080204" pitchFamily="34" charset="-128"/>
              </a:rPr>
              <a:pPr eaLnBrk="1" hangingPunct="1">
                <a:defRPr/>
              </a:pPr>
              <a:t>337</a:t>
            </a:fld>
            <a:endParaRPr lang="en-US" altLang="en-US" sz="1600">
              <a:effectLst>
                <a:outerShdw blurRad="38100" dist="38100" dir="2700000" algn="tl">
                  <a:srgbClr val="000000"/>
                </a:outerShdw>
              </a:effectLst>
              <a:ea typeface="ＭＳ Ｐゴシック" panose="020B0600070205080204" pitchFamily="34" charset="-128"/>
            </a:endParaRPr>
          </a:p>
        </p:txBody>
      </p:sp>
    </p:spTree>
  </p:cSld>
  <p:clrMapOvr>
    <a:masterClrMapping/>
  </p:clrMapOvr>
  <p:transition spd="med">
    <p:cove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F75011-B8BE-46AE-A9A4-A9BD427B7AEC}" type="slidenum">
              <a:rPr lang="en-US"/>
              <a:pPr/>
              <a:t>338</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 Puzzling Conclusion</a:t>
            </a:r>
          </a:p>
        </p:txBody>
      </p:sp>
      <p:sp>
        <p:nvSpPr>
          <p:cNvPr id="3" name="Content Placeholder 2"/>
          <p:cNvSpPr>
            <a:spLocks noGrp="1"/>
          </p:cNvSpPr>
          <p:nvPr>
            <p:ph idx="4294967295"/>
          </p:nvPr>
        </p:nvSpPr>
        <p:spPr>
          <a:xfrm>
            <a:off x="457200" y="1484784"/>
            <a:ext cx="8342313" cy="5020791"/>
          </a:xfrm>
        </p:spPr>
        <p:txBody>
          <a:bodyPr/>
          <a:lstStyle/>
          <a:p>
            <a:r>
              <a:rPr lang="en-US" sz="2700" dirty="0"/>
              <a:t>The final paragraph, </a:t>
            </a:r>
            <a:r>
              <a:rPr lang="en-US" sz="2700" i="1" dirty="0"/>
              <a:t>T</a:t>
            </a:r>
            <a:r>
              <a:rPr lang="en-US" sz="2700" dirty="0"/>
              <a:t> 1.4.5.35, starts by repeating Hume’s key principle (</a:t>
            </a:r>
            <a:r>
              <a:rPr lang="en-US" sz="2700" dirty="0" err="1"/>
              <a:t>cf.</a:t>
            </a:r>
            <a:r>
              <a:rPr lang="en-US" sz="2700" i="1" dirty="0" err="1"/>
              <a:t>T</a:t>
            </a:r>
            <a:r>
              <a:rPr lang="en-US" sz="2700" dirty="0"/>
              <a:t> 1.3.15.1 and 1.4.5.30) that causes and effects can be known only by experience, since “</a:t>
            </a:r>
            <a:r>
              <a:rPr lang="en-US" sz="2700" i="1" dirty="0"/>
              <a:t>whatever we can imagine, is possible</a:t>
            </a:r>
            <a:r>
              <a:rPr lang="en-US" sz="2700" dirty="0"/>
              <a:t>” (i.e. the Conceivability Principle ).</a:t>
            </a:r>
          </a:p>
          <a:p>
            <a:pPr>
              <a:spcBef>
                <a:spcPts val="1200"/>
              </a:spcBef>
            </a:pPr>
            <a:r>
              <a:rPr lang="en-US" sz="2700" dirty="0"/>
              <a:t>However the last two sentences refer to “the immortality of the soul”, which hasn’t so far been mentioned!  This seems to be a trace of one of the “noble parts” on religion which Hume excised from the </a:t>
            </a:r>
            <a:r>
              <a:rPr lang="en-US" sz="2700" i="1" dirty="0"/>
              <a:t>Treatise</a:t>
            </a:r>
            <a:r>
              <a:rPr lang="en-US" sz="2700" dirty="0"/>
              <a:t> manuscript when he “castrated” it in 1737 (cf. letter to Henry Home, </a:t>
            </a:r>
            <a:r>
              <a:rPr lang="en-US" sz="2700" i="1" dirty="0"/>
              <a:t>NHL</a:t>
            </a:r>
            <a:r>
              <a:rPr lang="en-US" sz="2700" dirty="0"/>
              <a:t> 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5710D88-5D46-4BEA-8E8B-363CEA0EEDE3}" type="slidenum">
              <a:rPr lang="en-US" sz="1600">
                <a:effectLst>
                  <a:outerShdw blurRad="38100" dist="38100" dir="2700000" algn="tl">
                    <a:srgbClr val="000000"/>
                  </a:outerShdw>
                </a:effectLst>
                <a:ea typeface="ＭＳ Ｐゴシック" charset="-128"/>
              </a:rPr>
              <a:pPr eaLnBrk="1" hangingPunct="1"/>
              <a:t>338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6140880"/>
      </p:ext>
    </p:extLst>
  </p:cSld>
  <p:clrMapOvr>
    <a:masterClrMapping/>
  </p:clrMapOvr>
  <p:transition spd="med">
    <p:cove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BFED542-C2DC-4488-B456-7D22B2EBD604}" type="slidenum">
              <a:rPr lang="en-US"/>
              <a:pPr/>
              <a:t>339</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5400"/>
              <a:t>7(b)</a:t>
            </a:r>
            <a:br>
              <a:rPr lang="en-GB" sz="5400" dirty="0"/>
            </a:br>
            <a:br>
              <a:rPr lang="en-GB" sz="5400" dirty="0"/>
            </a:br>
            <a:r>
              <a:rPr lang="en-GB" sz="5400" dirty="0"/>
              <a:t>Of Personal Identity</a:t>
            </a:r>
            <a:endParaRPr lang="en-US" sz="5400" dirty="0"/>
          </a:p>
        </p:txBody>
      </p:sp>
      <p:pic>
        <p:nvPicPr>
          <p:cNvPr id="1205251"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2839212668"/>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759750F-E959-4688-88A4-7EEDCC839910}" type="slidenum">
              <a:rPr lang="en-US"/>
              <a:pPr/>
              <a:t>340</a:t>
            </a:fld>
            <a:endParaRPr lang="en-US"/>
          </a:p>
        </p:txBody>
      </p:sp>
      <p:sp>
        <p:nvSpPr>
          <p:cNvPr id="2" name="Title 1"/>
          <p:cNvSpPr>
            <a:spLocks noGrp="1"/>
          </p:cNvSpPr>
          <p:nvPr>
            <p:ph type="title" idx="4294967295"/>
          </p:nvPr>
        </p:nvSpPr>
        <p:spPr>
          <a:xfrm>
            <a:off x="457200" y="277813"/>
            <a:ext cx="8229600" cy="750367"/>
          </a:xfrm>
        </p:spPr>
        <p:txBody>
          <a:bodyPr/>
          <a:lstStyle/>
          <a:p>
            <a:r>
              <a:rPr lang="en-US" dirty="0"/>
              <a:t>Of Personal Identity</a:t>
            </a:r>
          </a:p>
        </p:txBody>
      </p:sp>
      <p:sp>
        <p:nvSpPr>
          <p:cNvPr id="3" name="Content Placeholder 2"/>
          <p:cNvSpPr>
            <a:spLocks noGrp="1"/>
          </p:cNvSpPr>
          <p:nvPr>
            <p:ph idx="4294967295"/>
          </p:nvPr>
        </p:nvSpPr>
        <p:spPr>
          <a:xfrm>
            <a:off x="518864" y="1268760"/>
            <a:ext cx="8229600" cy="5256585"/>
          </a:xfrm>
        </p:spPr>
        <p:txBody>
          <a:bodyPr/>
          <a:lstStyle/>
          <a:p>
            <a:r>
              <a:rPr lang="en-US" sz="2700" i="1" dirty="0"/>
              <a:t>Treatise</a:t>
            </a:r>
            <a:r>
              <a:rPr lang="en-US" sz="2700" dirty="0"/>
              <a:t> 1.4.6 addresses the topic of personal identity, wielding the Copy Principle (</a:t>
            </a:r>
            <a:r>
              <a:rPr lang="en-US" sz="2700" i="1" dirty="0"/>
              <a:t>T</a:t>
            </a:r>
            <a:r>
              <a:rPr lang="en-US" sz="2700" dirty="0"/>
              <a:t> 1.4.6.2) to deny that we have any idea of the self which is anything like the conventionally presumed notion with its “perfect identity and simplicity” (</a:t>
            </a:r>
            <a:r>
              <a:rPr lang="en-US" sz="2700" i="1" dirty="0"/>
              <a:t>T</a:t>
            </a:r>
            <a:r>
              <a:rPr lang="en-US" sz="2700" dirty="0"/>
              <a:t> 1.4.6.1).</a:t>
            </a:r>
          </a:p>
          <a:p>
            <a:pPr>
              <a:spcBef>
                <a:spcPts val="1200"/>
              </a:spcBef>
            </a:pPr>
            <a:r>
              <a:rPr lang="en-US" sz="2700" dirty="0"/>
              <a:t>There is no such impression, and hence no such idea, of </a:t>
            </a:r>
            <a:r>
              <a:rPr lang="en-US" sz="2700" i="1" dirty="0"/>
              <a:t>self </a:t>
            </a:r>
            <a:r>
              <a:rPr lang="en-US" sz="2700" dirty="0"/>
              <a:t>(</a:t>
            </a:r>
            <a:r>
              <a:rPr lang="en-US" sz="2700" i="1" dirty="0"/>
              <a:t>T</a:t>
            </a:r>
            <a:r>
              <a:rPr lang="en-US" sz="2700" dirty="0"/>
              <a:t> 1.4.6.2).  When I look inside myself, “I always stumble on some particular perception or other, of heat or cold, light or shade, love or hatred, pain or pleasure.  I never can catch </a:t>
            </a:r>
            <a:r>
              <a:rPr lang="en-US" sz="2700" i="1" dirty="0"/>
              <a:t>myself </a:t>
            </a:r>
            <a:r>
              <a:rPr lang="en-US" sz="2700" dirty="0"/>
              <a:t>at any time without a perception, and never can observe any thing but the perception.”  (</a:t>
            </a:r>
            <a:r>
              <a:rPr lang="en-US" sz="2700" i="1" dirty="0"/>
              <a:t>T</a:t>
            </a:r>
            <a:r>
              <a:rPr lang="en-US" sz="2700" dirty="0"/>
              <a:t> 1.4.6.3)</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7888AAC-C6E5-4008-AE03-DC80A3644EB1}" type="slidenum">
              <a:rPr lang="en-US" sz="1600">
                <a:effectLst>
                  <a:outerShdw blurRad="38100" dist="38100" dir="2700000" algn="tl">
                    <a:srgbClr val="000000"/>
                  </a:outerShdw>
                </a:effectLst>
                <a:ea typeface="ＭＳ Ｐゴシック" charset="-128"/>
              </a:rPr>
              <a:pPr eaLnBrk="1" hangingPunct="1"/>
              <a:t>340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58488642"/>
      </p:ext>
    </p:extLst>
  </p:cSld>
  <p:clrMapOvr>
    <a:masterClrMapping/>
  </p:clrMapOvr>
  <p:transition spd="med">
    <p:cove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341</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The Bundle Theory</a:t>
            </a:r>
          </a:p>
        </p:txBody>
      </p:sp>
      <p:sp>
        <p:nvSpPr>
          <p:cNvPr id="3" name="Content Placeholder 2"/>
          <p:cNvSpPr>
            <a:spLocks noGrp="1"/>
          </p:cNvSpPr>
          <p:nvPr>
            <p:ph idx="4294967295"/>
          </p:nvPr>
        </p:nvSpPr>
        <p:spPr>
          <a:xfrm>
            <a:off x="359532" y="1412776"/>
            <a:ext cx="8488362" cy="5103875"/>
          </a:xfrm>
        </p:spPr>
        <p:txBody>
          <a:bodyPr/>
          <a:lstStyle/>
          <a:p>
            <a:r>
              <a:rPr lang="en-US" sz="3000" dirty="0"/>
              <a:t>Hence the only genuine idea of self is that of:</a:t>
            </a:r>
          </a:p>
          <a:p>
            <a:pPr lvl="1">
              <a:spcBef>
                <a:spcPts val="1200"/>
              </a:spcBef>
              <a:buFontTx/>
              <a:buNone/>
            </a:pPr>
            <a:r>
              <a:rPr lang="en-US" dirty="0"/>
              <a:t>	</a:t>
            </a:r>
            <a:r>
              <a:rPr lang="en-US" sz="2400" dirty="0"/>
              <a:t>“</a:t>
            </a:r>
            <a:r>
              <a:rPr lang="en-US" sz="2400" dirty="0">
                <a:solidFill>
                  <a:srgbClr val="FF9999"/>
                </a:solidFill>
              </a:rPr>
              <a:t>nothing but a bundle or collection of different perceptions [impressions and ideas], which succeed each other with an inconceivable rapidity</a:t>
            </a:r>
            <a:r>
              <a:rPr lang="en-US" sz="2400" dirty="0"/>
              <a:t>, and are in a perpetual flux and movement.  …  The mind is a kind of theatre, where several perceptions successively make their appearance …  </a:t>
            </a:r>
            <a:r>
              <a:rPr lang="en-US" sz="2400" dirty="0">
                <a:solidFill>
                  <a:srgbClr val="FF9999"/>
                </a:solidFill>
              </a:rPr>
              <a:t>There is properly no </a:t>
            </a:r>
            <a:r>
              <a:rPr lang="en-US" sz="2400" i="1" dirty="0">
                <a:solidFill>
                  <a:srgbClr val="FF9999"/>
                </a:solidFill>
              </a:rPr>
              <a:t>simplicity</a:t>
            </a:r>
            <a:r>
              <a:rPr lang="en-US" sz="2400" dirty="0">
                <a:solidFill>
                  <a:srgbClr val="FF9999"/>
                </a:solidFill>
              </a:rPr>
              <a:t> in it at one time, nor </a:t>
            </a:r>
            <a:r>
              <a:rPr lang="en-US" sz="2400" i="1" dirty="0">
                <a:solidFill>
                  <a:srgbClr val="FF9999"/>
                </a:solidFill>
              </a:rPr>
              <a:t>identity</a:t>
            </a:r>
            <a:r>
              <a:rPr lang="en-US" sz="2400" dirty="0">
                <a:solidFill>
                  <a:srgbClr val="FF9999"/>
                </a:solidFill>
              </a:rPr>
              <a:t> in different</a:t>
            </a:r>
            <a:r>
              <a:rPr lang="en-US" sz="2400" dirty="0"/>
              <a:t>.  …  The comparison of the theatre must not mislead us.  </a:t>
            </a:r>
            <a:r>
              <a:rPr lang="en-US" sz="2400" dirty="0">
                <a:solidFill>
                  <a:srgbClr val="FF9999"/>
                </a:solidFill>
              </a:rPr>
              <a:t>They are the successive perceptions only, that constitute the mind; nor have we the most distant notion of the place, where these scenes are represented </a:t>
            </a:r>
            <a:r>
              <a:rPr lang="en-US" sz="2400" dirty="0"/>
              <a:t>…”  (</a:t>
            </a:r>
            <a:r>
              <a:rPr lang="en-US" sz="2400" i="1" dirty="0"/>
              <a:t>T</a:t>
            </a:r>
            <a:r>
              <a:rPr lang="en-US" sz="2400" dirty="0"/>
              <a:t> 1.4.6.4)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54788224"/>
      </p:ext>
    </p:extLst>
  </p:cSld>
  <p:clrMapOvr>
    <a:masterClrMapping/>
  </p:clrMapOvr>
  <p:transition spd="med">
    <p:cove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342</a:t>
            </a:fld>
            <a:endParaRPr lang="en-US"/>
          </a:p>
        </p:txBody>
      </p:sp>
      <p:sp>
        <p:nvSpPr>
          <p:cNvPr id="3" name="Content Placeholder 2"/>
          <p:cNvSpPr>
            <a:spLocks noGrp="1"/>
          </p:cNvSpPr>
          <p:nvPr>
            <p:ph idx="4294967295"/>
          </p:nvPr>
        </p:nvSpPr>
        <p:spPr>
          <a:xfrm>
            <a:off x="143508" y="188640"/>
            <a:ext cx="8704386" cy="6444716"/>
          </a:xfrm>
        </p:spPr>
        <p:txBody>
          <a:bodyPr/>
          <a:lstStyle/>
          <a:p>
            <a:r>
              <a:rPr lang="en-US" sz="2800"/>
              <a:t>Later Hume suggests another comparison:</a:t>
            </a:r>
            <a:endParaRPr lang="en-US" sz="2800" dirty="0"/>
          </a:p>
          <a:p>
            <a:pPr lvl="1">
              <a:spcBef>
                <a:spcPts val="1200"/>
              </a:spcBef>
              <a:buFontTx/>
              <a:buNone/>
            </a:pPr>
            <a:r>
              <a:rPr lang="en-US"/>
              <a:t>	</a:t>
            </a:r>
            <a:r>
              <a:rPr lang="en-US" sz="2000"/>
              <a:t>“the true idea of the human mind, is to consider it as a system of different perceptions or different existences, which are link’d together by the relation of cause and effect, …  Our impressions give rise to their correspondent ideas; and these ideas in their turn produce other impressions.  …  In this respect, </a:t>
            </a:r>
            <a:r>
              <a:rPr lang="en-US" sz="2000">
                <a:solidFill>
                  <a:srgbClr val="FF9999"/>
                </a:solidFill>
              </a:rPr>
              <a:t>I cannot compare the soul more properly to any thing than to a republic or commonwealth</a:t>
            </a:r>
            <a:r>
              <a:rPr lang="en-US" sz="2000"/>
              <a:t>, in which the several members are united by the reciprocal ties of government and subordination, and give rise to other persons, who propagate the same republic in the incessant changes of its parts.  And as the same individual republic may not only change its members, but also its laws and constitutions; </a:t>
            </a:r>
            <a:r>
              <a:rPr lang="en-US" sz="2000">
                <a:solidFill>
                  <a:srgbClr val="FF9999"/>
                </a:solidFill>
              </a:rPr>
              <a:t>in like manner the same person may vary his character and disposition, as well as his impressions and ideas, without losing his identity</a:t>
            </a:r>
            <a:r>
              <a:rPr lang="en-US" sz="2000"/>
              <a:t>.  Whatever changes he endures, his several parts are still connected by the relation of causation.  And in this view </a:t>
            </a:r>
            <a:r>
              <a:rPr lang="en-US" sz="2000">
                <a:solidFill>
                  <a:srgbClr val="FF9999"/>
                </a:solidFill>
              </a:rPr>
              <a:t>our identity with regard to the passions serves to corroborate that with regard to the imagination</a:t>
            </a:r>
            <a:r>
              <a:rPr lang="en-US" sz="2000"/>
              <a:t>, by the making our distant perceptions influence each other, and by giving us a present concern for our past or future pains or pleasures.…”  </a:t>
            </a:r>
            <a:r>
              <a:rPr lang="en-US" sz="2000" dirty="0"/>
              <a:t>(</a:t>
            </a:r>
            <a:r>
              <a:rPr lang="en-US" sz="2000" i="1"/>
              <a:t>T</a:t>
            </a:r>
            <a:r>
              <a:rPr lang="en-US" sz="2000"/>
              <a:t> 1.4.6.19)</a:t>
            </a:r>
            <a:endParaRPr lang="en-US" sz="2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23593507"/>
      </p:ext>
    </p:extLst>
  </p:cSld>
  <p:clrMapOvr>
    <a:masterClrMapping/>
  </p:clrMapOvr>
  <p:transition spd="med">
    <p:cove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86A436F6-70AE-447C-9F09-9E351D782732}" type="slidenum">
              <a:rPr lang="en-US"/>
              <a:pPr/>
              <a:t>343</a:t>
            </a:fld>
            <a:endParaRPr lang="en-US"/>
          </a:p>
        </p:txBody>
      </p:sp>
      <p:sp>
        <p:nvSpPr>
          <p:cNvPr id="2" name="Title 1"/>
          <p:cNvSpPr>
            <a:spLocks noGrp="1"/>
          </p:cNvSpPr>
          <p:nvPr>
            <p:ph type="title" idx="4294967295"/>
          </p:nvPr>
        </p:nvSpPr>
        <p:spPr>
          <a:xfrm>
            <a:off x="457200" y="277813"/>
            <a:ext cx="8229600" cy="882935"/>
          </a:xfrm>
        </p:spPr>
        <p:txBody>
          <a:bodyPr/>
          <a:lstStyle/>
          <a:p>
            <a:r>
              <a:rPr lang="en-US"/>
              <a:t>Identity Requires Constancy</a:t>
            </a:r>
            <a:endParaRPr lang="en-US" dirty="0"/>
          </a:p>
        </p:txBody>
      </p:sp>
      <p:sp>
        <p:nvSpPr>
          <p:cNvPr id="3" name="Content Placeholder 2"/>
          <p:cNvSpPr>
            <a:spLocks noGrp="1"/>
          </p:cNvSpPr>
          <p:nvPr>
            <p:ph idx="4294967295"/>
          </p:nvPr>
        </p:nvSpPr>
        <p:spPr>
          <a:xfrm>
            <a:off x="359532" y="1412776"/>
            <a:ext cx="8488362" cy="5103875"/>
          </a:xfrm>
        </p:spPr>
        <p:txBody>
          <a:bodyPr/>
          <a:lstStyle/>
          <a:p>
            <a:r>
              <a:rPr lang="en-US"/>
              <a:t>In the previous passage, Hume seems to allow for change without loss of identity.  However</a:t>
            </a:r>
            <a:r>
              <a:rPr lang="en-US" sz="3000"/>
              <a:t>:</a:t>
            </a:r>
            <a:endParaRPr lang="en-US" sz="3000" dirty="0"/>
          </a:p>
          <a:p>
            <a:pPr lvl="1">
              <a:spcBef>
                <a:spcPts val="1200"/>
              </a:spcBef>
              <a:buFontTx/>
              <a:buNone/>
            </a:pPr>
            <a:r>
              <a:rPr lang="en-US"/>
              <a:t>	</a:t>
            </a:r>
            <a:r>
              <a:rPr lang="en-US" sz="2400"/>
              <a:t>“one of the essential qualities of identity [is] </a:t>
            </a:r>
            <a:r>
              <a:rPr lang="en-US" sz="2400" i="1"/>
              <a:t>invariableness</a:t>
            </a:r>
            <a:r>
              <a:rPr lang="en-US" sz="2400"/>
              <a:t>”  </a:t>
            </a:r>
            <a:r>
              <a:rPr lang="en-US" sz="2400" dirty="0"/>
              <a:t>(</a:t>
            </a:r>
            <a:r>
              <a:rPr lang="en-US" sz="2400" i="1"/>
              <a:t>T</a:t>
            </a:r>
            <a:r>
              <a:rPr lang="en-US" sz="2400"/>
              <a:t> 1.4.2.31)</a:t>
            </a:r>
          </a:p>
          <a:p>
            <a:pPr lvl="1">
              <a:spcBef>
                <a:spcPts val="1200"/>
              </a:spcBef>
              <a:buFontTx/>
              <a:buNone/>
            </a:pPr>
            <a:r>
              <a:rPr lang="en-US" sz="2400"/>
              <a:t>	“The acknowledge’d composition is evidently contrary to this suppose’d </a:t>
            </a:r>
            <a:r>
              <a:rPr lang="en-US" sz="2400" i="1"/>
              <a:t>simplicity</a:t>
            </a:r>
            <a:r>
              <a:rPr lang="en-US" sz="2400"/>
              <a:t>, and the variation to the </a:t>
            </a:r>
            <a:r>
              <a:rPr lang="en-US" sz="2400" i="1"/>
              <a:t>identity</a:t>
            </a:r>
            <a:r>
              <a:rPr lang="en-US" sz="2400"/>
              <a:t>.  … such evident contradictions”  (</a:t>
            </a:r>
            <a:r>
              <a:rPr lang="en-US" sz="2400" i="1"/>
              <a:t>T</a:t>
            </a:r>
            <a:r>
              <a:rPr lang="en-US" sz="2400"/>
              <a:t> 1.4.3.2)</a:t>
            </a:r>
          </a:p>
          <a:p>
            <a:pPr lvl="1">
              <a:spcBef>
                <a:spcPts val="1200"/>
              </a:spcBef>
              <a:buFontTx/>
              <a:buNone/>
            </a:pPr>
            <a:r>
              <a:rPr lang="en-US" sz="2400"/>
              <a:t>	“We have a distinct idea of an object, that remains invariable and uninterrupted thro’ a suppos’d variation of time; and this idea we call that of </a:t>
            </a:r>
            <a:r>
              <a:rPr lang="en-US" sz="2400" i="1"/>
              <a:t>identity</a:t>
            </a:r>
            <a:r>
              <a:rPr lang="en-US" sz="2400"/>
              <a:t> or </a:t>
            </a:r>
            <a:r>
              <a:rPr lang="en-US" sz="2400" i="1"/>
              <a:t>sameness</a:t>
            </a:r>
            <a:r>
              <a:rPr lang="en-US" sz="2400"/>
              <a:t>.”  (</a:t>
            </a:r>
            <a:r>
              <a:rPr lang="en-US" sz="2400" i="1"/>
              <a:t>T</a:t>
            </a:r>
            <a:r>
              <a:rPr lang="en-US" sz="2400"/>
              <a:t> 1.4.6.6)</a:t>
            </a:r>
          </a:p>
          <a:p>
            <a:pPr lvl="1">
              <a:spcBef>
                <a:spcPts val="1200"/>
              </a:spcBef>
              <a:buFontTx/>
              <a:buNone/>
            </a:pP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744B004-858E-4BAA-8638-F6C442F05EF4}" type="slidenum">
              <a:rPr lang="en-US" sz="1600">
                <a:effectLst>
                  <a:outerShdw blurRad="38100" dist="38100" dir="2700000" algn="tl">
                    <a:srgbClr val="000000"/>
                  </a:outerShdw>
                </a:effectLst>
                <a:ea typeface="ＭＳ Ｐゴシック" charset="-128"/>
              </a:rPr>
              <a:pPr eaLnBrk="1" hangingPunct="1"/>
              <a:t>343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9542320"/>
      </p:ext>
    </p:extLst>
  </p:cSld>
  <p:clrMapOvr>
    <a:masterClrMapping/>
  </p:clrMapOvr>
  <p:transition spd="med">
    <p:cove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B209AF3-73D1-47D8-B39B-AFD40B89653F}" type="slidenum">
              <a:rPr lang="en-US"/>
              <a:pPr/>
              <a:t>344</a:t>
            </a:fld>
            <a:endParaRPr lang="en-US"/>
          </a:p>
        </p:txBody>
      </p:sp>
      <p:sp>
        <p:nvSpPr>
          <p:cNvPr id="2" name="Title 1"/>
          <p:cNvSpPr>
            <a:spLocks noGrp="1"/>
          </p:cNvSpPr>
          <p:nvPr>
            <p:ph type="title" idx="4294967295"/>
          </p:nvPr>
        </p:nvSpPr>
        <p:spPr>
          <a:xfrm>
            <a:off x="179388" y="349821"/>
            <a:ext cx="8740775" cy="810927"/>
          </a:xfrm>
        </p:spPr>
        <p:txBody>
          <a:bodyPr/>
          <a:lstStyle/>
          <a:p>
            <a:r>
              <a:rPr lang="en-US" sz="4200" dirty="0"/>
              <a:t>Explaining the Attribution of Identity</a:t>
            </a:r>
          </a:p>
        </p:txBody>
      </p:sp>
      <p:sp>
        <p:nvSpPr>
          <p:cNvPr id="3" name="Content Placeholder 2"/>
          <p:cNvSpPr>
            <a:spLocks noGrp="1"/>
          </p:cNvSpPr>
          <p:nvPr>
            <p:ph idx="4294967295"/>
          </p:nvPr>
        </p:nvSpPr>
        <p:spPr>
          <a:xfrm>
            <a:off x="431540" y="1484784"/>
            <a:ext cx="8388932" cy="5105971"/>
          </a:xfrm>
        </p:spPr>
        <p:txBody>
          <a:bodyPr/>
          <a:lstStyle/>
          <a:p>
            <a:r>
              <a:rPr lang="en-US" sz="2600"/>
              <a:t>Hume thus explains what he takes to be our </a:t>
            </a:r>
            <a:r>
              <a:rPr lang="en-US" sz="2600" i="1">
                <a:solidFill>
                  <a:srgbClr val="FF9999"/>
                </a:solidFill>
              </a:rPr>
              <a:t>mistaken</a:t>
            </a:r>
            <a:r>
              <a:rPr lang="en-US" sz="2600"/>
              <a:t> </a:t>
            </a:r>
            <a:r>
              <a:rPr lang="en-US" sz="2600" dirty="0"/>
              <a:t>“</a:t>
            </a:r>
            <a:r>
              <a:rPr lang="en-US" sz="2600" dirty="0" err="1"/>
              <a:t>propension</a:t>
            </a:r>
            <a:r>
              <a:rPr lang="en-US" sz="2600" dirty="0"/>
              <a:t> to ascribe an identity to these successive perceptions, and to suppose ourselves </a:t>
            </a:r>
            <a:r>
              <a:rPr lang="en-US" sz="2600" dirty="0" err="1"/>
              <a:t>possest</a:t>
            </a:r>
            <a:r>
              <a:rPr lang="en-US" sz="2600" dirty="0"/>
              <a:t> of an invariable and uninterrupted existence” (</a:t>
            </a:r>
            <a:r>
              <a:rPr lang="en-US" sz="2600" i="1" dirty="0"/>
              <a:t>T</a:t>
            </a:r>
            <a:r>
              <a:rPr lang="en-US" sz="2600" dirty="0"/>
              <a:t> 1.4.6.5).</a:t>
            </a:r>
          </a:p>
          <a:p>
            <a:pPr>
              <a:spcBef>
                <a:spcPts val="1200"/>
              </a:spcBef>
            </a:pPr>
            <a:r>
              <a:rPr lang="en-US" sz="2600" dirty="0"/>
              <a:t>He takes this to involve the same sort of imaginative principles that are at play when we attribute identity “to plants and animals”.  The similarity of the sequence of perceptions over time “facilitates the transition of the mind from one object to another, and renders its passage as smooth as if it contemplated one </a:t>
            </a:r>
            <a:r>
              <a:rPr lang="en-US" sz="2600" dirty="0" err="1"/>
              <a:t>continu’d</a:t>
            </a:r>
            <a:r>
              <a:rPr lang="en-US" sz="2600" dirty="0"/>
              <a:t> object” (</a:t>
            </a:r>
            <a:r>
              <a:rPr lang="en-US" sz="2600" i="1" dirty="0"/>
              <a:t>T</a:t>
            </a:r>
            <a:r>
              <a:rPr lang="en-US" sz="2600" dirty="0"/>
              <a:t> 1.4.6.6).  Thus we come to think of them as “as invariable and uninterrupted”.</a:t>
            </a:r>
          </a:p>
          <a:p>
            <a:pPr lvl="1">
              <a:spcBef>
                <a:spcPts val="1200"/>
              </a:spcBef>
            </a:pP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3322B39-096C-44AD-B8BE-A43F1D2F21AE}" type="slidenum">
              <a:rPr lang="en-US" sz="1600">
                <a:effectLst>
                  <a:outerShdw blurRad="38100" dist="38100" dir="2700000" algn="tl">
                    <a:srgbClr val="000000"/>
                  </a:outerShdw>
                </a:effectLst>
                <a:ea typeface="ＭＳ Ｐゴシック" charset="-128"/>
              </a:rPr>
              <a:pPr eaLnBrk="1" hangingPunct="1"/>
              <a:t>344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922202031"/>
      </p:ext>
    </p:extLst>
  </p:cSld>
  <p:clrMapOvr>
    <a:masterClrMapping/>
  </p:clrMapOvr>
  <p:transition spd="med">
    <p:cove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E9AC6E-998E-4C36-AA64-AC3552DF009C}" type="slidenum">
              <a:rPr lang="en-US"/>
              <a:pPr/>
              <a:t>345</a:t>
            </a:fld>
            <a:endParaRPr lang="en-US"/>
          </a:p>
        </p:txBody>
      </p:sp>
      <p:sp>
        <p:nvSpPr>
          <p:cNvPr id="2" name="Title 1"/>
          <p:cNvSpPr>
            <a:spLocks noGrp="1"/>
          </p:cNvSpPr>
          <p:nvPr>
            <p:ph type="title" idx="4294967295"/>
          </p:nvPr>
        </p:nvSpPr>
        <p:spPr>
          <a:xfrm>
            <a:off x="179512" y="277813"/>
            <a:ext cx="8748972" cy="918939"/>
          </a:xfrm>
        </p:spPr>
        <p:txBody>
          <a:bodyPr/>
          <a:lstStyle/>
          <a:p>
            <a:r>
              <a:rPr lang="en-US" dirty="0"/>
              <a:t>Confusion, Absurdity, and Fictions</a:t>
            </a:r>
          </a:p>
        </p:txBody>
      </p:sp>
      <p:sp>
        <p:nvSpPr>
          <p:cNvPr id="3" name="Content Placeholder 2"/>
          <p:cNvSpPr>
            <a:spLocks noGrp="1"/>
          </p:cNvSpPr>
          <p:nvPr>
            <p:ph idx="4294967295"/>
          </p:nvPr>
        </p:nvSpPr>
        <p:spPr>
          <a:xfrm>
            <a:off x="468313" y="1376772"/>
            <a:ext cx="8460171" cy="5220580"/>
          </a:xfrm>
        </p:spPr>
        <p:txBody>
          <a:bodyPr/>
          <a:lstStyle/>
          <a:p>
            <a:r>
              <a:rPr lang="en-US" sz="2900" dirty="0"/>
              <a:t>So just as with external objects (cf. </a:t>
            </a:r>
            <a:r>
              <a:rPr lang="en-US" sz="2900" i="1" dirty="0"/>
              <a:t>T</a:t>
            </a:r>
            <a:r>
              <a:rPr lang="en-US" sz="2900" dirty="0"/>
              <a:t> 1.4.2 and 1.4.3), when we consider a gradually changing sequence of perceptions, we are apt to confuse this with an ongoing identity (</a:t>
            </a:r>
            <a:r>
              <a:rPr lang="en-US" sz="2900" i="1" dirty="0"/>
              <a:t>T</a:t>
            </a:r>
            <a:r>
              <a:rPr lang="en-US" sz="2900" dirty="0"/>
              <a:t> 1.4.6.6).</a:t>
            </a:r>
          </a:p>
          <a:p>
            <a:pPr>
              <a:spcBef>
                <a:spcPts val="1200"/>
              </a:spcBef>
            </a:pPr>
            <a:r>
              <a:rPr lang="en-US" sz="2900" dirty="0"/>
              <a:t>Reflection on the changing sequence shows this to be absurd, so to resolve “this absurdity, we … feign some new and unintelligible principle, that connects the objects together …  Thus we … run into the notion of a </a:t>
            </a:r>
            <a:r>
              <a:rPr lang="en-US" sz="2900" i="1" dirty="0"/>
              <a:t>soul</a:t>
            </a:r>
            <a:r>
              <a:rPr lang="en-US" sz="2900" dirty="0"/>
              <a:t>, and </a:t>
            </a:r>
            <a:r>
              <a:rPr lang="en-US" sz="2900" i="1" dirty="0"/>
              <a:t>self</a:t>
            </a:r>
            <a:r>
              <a:rPr lang="en-US" sz="2900" dirty="0"/>
              <a:t>, and </a:t>
            </a:r>
            <a:r>
              <a:rPr lang="en-US" sz="2900" i="1" dirty="0"/>
              <a:t>substance</a:t>
            </a:r>
            <a:r>
              <a:rPr lang="en-US" sz="2900" dirty="0"/>
              <a:t>, to disguise the variation.”  The next sentence calls this a </a:t>
            </a:r>
            <a:r>
              <a:rPr lang="en-US" sz="2900" i="1" dirty="0"/>
              <a:t>fiction</a:t>
            </a:r>
            <a:r>
              <a:rPr lang="en-US" sz="29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6A973A1-193F-43F4-9388-148988A8C3AE}" type="slidenum">
              <a:rPr lang="en-US" sz="1600">
                <a:effectLst>
                  <a:outerShdw blurRad="38100" dist="38100" dir="2700000" algn="tl">
                    <a:srgbClr val="000000"/>
                  </a:outerShdw>
                </a:effectLst>
                <a:ea typeface="ＭＳ Ｐゴシック" charset="-128"/>
              </a:rPr>
              <a:pPr eaLnBrk="1" hangingPunct="1"/>
              <a:t>345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307780482"/>
      </p:ext>
    </p:extLst>
  </p:cSld>
  <p:clrMapOvr>
    <a:masterClrMapping/>
  </p:clrMapOvr>
  <p:transition spd="med">
    <p:cove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0BA5E8C-96C6-435A-8EA0-2A6ADB559DB9}" type="slidenum">
              <a:rPr lang="en-US"/>
              <a:pPr/>
              <a:t>346</a:t>
            </a:fld>
            <a:endParaRPr lang="en-US"/>
          </a:p>
        </p:txBody>
      </p:sp>
      <p:sp>
        <p:nvSpPr>
          <p:cNvPr id="2" name="Title 1"/>
          <p:cNvSpPr>
            <a:spLocks noGrp="1"/>
          </p:cNvSpPr>
          <p:nvPr>
            <p:ph type="title" idx="4294967295"/>
          </p:nvPr>
        </p:nvSpPr>
        <p:spPr>
          <a:xfrm>
            <a:off x="457200" y="277813"/>
            <a:ext cx="8229600" cy="882935"/>
          </a:xfrm>
        </p:spPr>
        <p:txBody>
          <a:bodyPr/>
          <a:lstStyle/>
          <a:p>
            <a:r>
              <a:rPr lang="en-US" dirty="0"/>
              <a:t>Association and Identity</a:t>
            </a:r>
          </a:p>
        </p:txBody>
      </p:sp>
      <p:sp>
        <p:nvSpPr>
          <p:cNvPr id="3" name="Content Placeholder 2"/>
          <p:cNvSpPr>
            <a:spLocks noGrp="1"/>
          </p:cNvSpPr>
          <p:nvPr>
            <p:ph idx="4294967295"/>
          </p:nvPr>
        </p:nvSpPr>
        <p:spPr>
          <a:xfrm>
            <a:off x="481967" y="1350032"/>
            <a:ext cx="8266497" cy="5067300"/>
          </a:xfrm>
        </p:spPr>
        <p:txBody>
          <a:bodyPr/>
          <a:lstStyle/>
          <a:p>
            <a:r>
              <a:rPr lang="en-US" sz="2600" dirty="0"/>
              <a:t>“To prove this hypothesis”, Hume aims “to show … that the objects, which are variable or interrupted, and yet are </a:t>
            </a:r>
            <a:r>
              <a:rPr lang="en-US" sz="2600" dirty="0" err="1"/>
              <a:t>suppos’d</a:t>
            </a:r>
            <a:r>
              <a:rPr lang="en-US" sz="2600" dirty="0"/>
              <a:t> to continue the same, are such only as consist of a succession of parts, connected together by resemblance, contiguity, or causation”, that is, by the association of ideas (</a:t>
            </a:r>
            <a:r>
              <a:rPr lang="en-US" sz="2600" i="1" dirty="0"/>
              <a:t>T</a:t>
            </a:r>
            <a:r>
              <a:rPr lang="en-US" sz="2600" dirty="0"/>
              <a:t> 1.4.6.7).</a:t>
            </a:r>
          </a:p>
          <a:p>
            <a:pPr>
              <a:spcBef>
                <a:spcPts val="1200"/>
              </a:spcBef>
            </a:pPr>
            <a:r>
              <a:rPr lang="en-US" sz="2600" dirty="0"/>
              <a:t>We tend to attribute identity when changes are </a:t>
            </a:r>
            <a:r>
              <a:rPr lang="en-US" sz="2600" i="1" dirty="0"/>
              <a:t>proportionately</a:t>
            </a:r>
            <a:r>
              <a:rPr lang="en-US" sz="2600" dirty="0"/>
              <a:t> small and </a:t>
            </a:r>
            <a:r>
              <a:rPr lang="en-US" sz="2600" i="1" dirty="0"/>
              <a:t>gradual</a:t>
            </a:r>
            <a:r>
              <a:rPr lang="en-US" sz="2600" dirty="0"/>
              <a:t> (</a:t>
            </a:r>
            <a:r>
              <a:rPr lang="en-US" sz="2600" i="1" dirty="0"/>
              <a:t>T</a:t>
            </a:r>
            <a:r>
              <a:rPr lang="en-US" sz="2600" dirty="0"/>
              <a:t> 1.4.6.9-10), or when the changing parts are relevant to “some </a:t>
            </a:r>
            <a:r>
              <a:rPr lang="en-US" sz="2600" i="1" dirty="0"/>
              <a:t>common end</a:t>
            </a:r>
            <a:r>
              <a:rPr lang="en-US" sz="2600" dirty="0"/>
              <a:t> or purpose”, and all the more so when they bear “the reciprocal relation of cause and effect” to each other (</a:t>
            </a:r>
            <a:r>
              <a:rPr lang="en-US" sz="2600" i="1" dirty="0"/>
              <a:t>T</a:t>
            </a:r>
            <a:r>
              <a:rPr lang="en-US" sz="2600" dirty="0"/>
              <a:t> 1.4.6.11-12).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0F57ACD-423B-40C6-86EC-3C5CDABC2999}" type="slidenum">
              <a:rPr lang="en-US" sz="1600">
                <a:effectLst>
                  <a:outerShdw blurRad="38100" dist="38100" dir="2700000" algn="tl">
                    <a:srgbClr val="000000"/>
                  </a:outerShdw>
                </a:effectLst>
                <a:ea typeface="ＭＳ Ｐゴシック" charset="-128"/>
              </a:rPr>
              <a:pPr eaLnBrk="1" hangingPunct="1"/>
              <a:t>346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21892347"/>
      </p:ext>
    </p:extLst>
  </p:cSld>
  <p:clrMapOvr>
    <a:masterClrMapping/>
  </p:clrMapOvr>
  <p:transition spd="med">
    <p:cove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5F5FB3B-45A2-4FF1-802F-AD1FAC9A79FC}" type="slidenum">
              <a:rPr lang="en-US"/>
              <a:pPr/>
              <a:t>347</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Explaining Personal Identity</a:t>
            </a:r>
          </a:p>
        </p:txBody>
      </p:sp>
      <p:sp>
        <p:nvSpPr>
          <p:cNvPr id="3" name="Content Placeholder 2"/>
          <p:cNvSpPr>
            <a:spLocks noGrp="1"/>
          </p:cNvSpPr>
          <p:nvPr>
            <p:ph idx="4294967295"/>
          </p:nvPr>
        </p:nvSpPr>
        <p:spPr>
          <a:xfrm>
            <a:off x="554868" y="1412776"/>
            <a:ext cx="8229600" cy="5286474"/>
          </a:xfrm>
        </p:spPr>
        <p:txBody>
          <a:bodyPr/>
          <a:lstStyle/>
          <a:p>
            <a:r>
              <a:rPr lang="en-US" sz="2600" dirty="0"/>
              <a:t>The attribution of personal identity is just another instance of this phenomenon: “The identity, which we ascribe to the mind of man, is only a fictitious one, and of a like kind with that which we ascribe to vegetables and animal bodies.” (</a:t>
            </a:r>
            <a:r>
              <a:rPr lang="en-US" sz="2600" i="1" dirty="0"/>
              <a:t>T</a:t>
            </a:r>
            <a:r>
              <a:rPr lang="en-US" sz="2600" dirty="0"/>
              <a:t> 1.4.6.15)</a:t>
            </a:r>
          </a:p>
          <a:p>
            <a:pPr>
              <a:spcBef>
                <a:spcPts val="1200"/>
              </a:spcBef>
            </a:pPr>
            <a:r>
              <a:rPr lang="en-US" sz="2600" dirty="0"/>
              <a:t>Hume backs this up by appeal to his </a:t>
            </a:r>
            <a:r>
              <a:rPr lang="en-US" sz="2600" dirty="0" err="1"/>
              <a:t>Separability</a:t>
            </a:r>
            <a:r>
              <a:rPr lang="en-US" sz="2600" dirty="0"/>
              <a:t> Principle and his theory of causation, which tell us “that the understanding never observes any real </a:t>
            </a:r>
            <a:r>
              <a:rPr lang="en-US" sz="2600" dirty="0" err="1"/>
              <a:t>connexion</a:t>
            </a:r>
            <a:r>
              <a:rPr lang="en-US" sz="2600" dirty="0"/>
              <a:t> among objects, and that even the union of cause and effect … resolves itself  into a customary association of ideas”.  So identity cannot </a:t>
            </a:r>
            <a:r>
              <a:rPr lang="en-US" sz="2600" i="1" dirty="0"/>
              <a:t>really</a:t>
            </a:r>
            <a:r>
              <a:rPr lang="en-US" sz="2600" dirty="0"/>
              <a:t> apply between our perceptions (</a:t>
            </a:r>
            <a:r>
              <a:rPr lang="en-US" sz="2600" i="1" dirty="0"/>
              <a:t>T</a:t>
            </a:r>
            <a:r>
              <a:rPr lang="en-US" sz="2600" dirty="0"/>
              <a:t> 1.4.6.16).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DC81D94A-8029-45D4-9A56-7D161608E571}" type="slidenum">
              <a:rPr lang="en-US" sz="1600">
                <a:effectLst>
                  <a:outerShdw blurRad="38100" dist="38100" dir="2700000" algn="tl">
                    <a:srgbClr val="000000"/>
                  </a:outerShdw>
                </a:effectLst>
                <a:ea typeface="ＭＳ Ｐゴシック" charset="-128"/>
              </a:rPr>
              <a:pPr eaLnBrk="1" hangingPunct="1"/>
              <a:t>347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291701606"/>
      </p:ext>
    </p:extLst>
  </p:cSld>
  <p:clrMapOvr>
    <a:masterClrMapping/>
  </p:clrMapOvr>
  <p:transition spd="med">
    <p:cover/>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348</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dirty="0"/>
              <a:t>Resemblance, Causation, Memory</a:t>
            </a:r>
          </a:p>
        </p:txBody>
      </p:sp>
      <p:sp>
        <p:nvSpPr>
          <p:cNvPr id="3" name="Content Placeholder 2"/>
          <p:cNvSpPr>
            <a:spLocks noGrp="1"/>
          </p:cNvSpPr>
          <p:nvPr>
            <p:ph idx="4294967295"/>
          </p:nvPr>
        </p:nvSpPr>
        <p:spPr>
          <a:xfrm>
            <a:off x="422089" y="1412776"/>
            <a:ext cx="8434387" cy="5110163"/>
          </a:xfrm>
        </p:spPr>
        <p:txBody>
          <a:bodyPr/>
          <a:lstStyle/>
          <a:p>
            <a:r>
              <a:rPr lang="en-US" sz="2600" dirty="0"/>
              <a:t>So “our notions of personal identity, proceed entirely from the smooth and uninterrupted progress of the thought along a train of connected ideas” (</a:t>
            </a:r>
            <a:r>
              <a:rPr lang="en-US" sz="2600" i="1" dirty="0"/>
              <a:t>T</a:t>
            </a:r>
            <a:r>
              <a:rPr lang="en-US" sz="2600" dirty="0"/>
              <a:t> 1.4.6.16).</a:t>
            </a:r>
          </a:p>
          <a:p>
            <a:pPr>
              <a:spcBef>
                <a:spcPts val="1800"/>
              </a:spcBef>
            </a:pPr>
            <a:r>
              <a:rPr lang="en-US" sz="2600" dirty="0"/>
              <a:t>Contiguity plays little role here, so it is the mutual </a:t>
            </a:r>
            <a:r>
              <a:rPr lang="en-US" sz="2600" i="1" dirty="0"/>
              <a:t>resemblance</a:t>
            </a:r>
            <a:r>
              <a:rPr lang="en-US" sz="2600" dirty="0"/>
              <a:t> and </a:t>
            </a:r>
            <a:r>
              <a:rPr lang="en-US" sz="2600" i="1" dirty="0"/>
              <a:t>causation</a:t>
            </a:r>
            <a:r>
              <a:rPr lang="en-US" sz="2600" dirty="0"/>
              <a:t> between our perceptions that are crucial (</a:t>
            </a:r>
            <a:r>
              <a:rPr lang="en-US" sz="2600" i="1" dirty="0"/>
              <a:t>T</a:t>
            </a:r>
            <a:r>
              <a:rPr lang="en-US" sz="2600" dirty="0"/>
              <a:t> 1.4.6.17-19).</a:t>
            </a:r>
          </a:p>
          <a:p>
            <a:pPr>
              <a:spcBef>
                <a:spcPts val="1800"/>
              </a:spcBef>
            </a:pPr>
            <a:r>
              <a:rPr lang="en-US" sz="2600" dirty="0"/>
              <a:t>Memory produces resemblance between our perceptions, and our concern about our future adds to their causal linkages.  Memory also reveals the sequence of linked perceptions to us, and so is the chief “source of personal identity” (</a:t>
            </a:r>
            <a:r>
              <a:rPr lang="en-US" sz="2600" i="1" dirty="0"/>
              <a:t>T</a:t>
            </a:r>
            <a:r>
              <a:rPr lang="en-US" sz="2600" dirty="0"/>
              <a:t> 1.4.6.18-20).</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348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6769096"/>
      </p:ext>
    </p:extLst>
  </p:cSld>
  <p:clrMapOvr>
    <a:masterClrMapping/>
  </p:clrMapOvr>
  <p:transition spd="med">
    <p:cover/>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A35BA07-886A-4DF5-9011-F11E93625A0A}" type="slidenum">
              <a:rPr lang="en-US"/>
              <a:pPr/>
              <a:t>349</a:t>
            </a:fld>
            <a:endParaRPr lang="en-US"/>
          </a:p>
        </p:txBody>
      </p:sp>
      <p:sp>
        <p:nvSpPr>
          <p:cNvPr id="2" name="Title 1"/>
          <p:cNvSpPr>
            <a:spLocks noGrp="1"/>
          </p:cNvSpPr>
          <p:nvPr>
            <p:ph type="title" idx="4294967295"/>
          </p:nvPr>
        </p:nvSpPr>
        <p:spPr>
          <a:xfrm>
            <a:off x="211138" y="277813"/>
            <a:ext cx="8731250" cy="882935"/>
          </a:xfrm>
        </p:spPr>
        <p:txBody>
          <a:bodyPr/>
          <a:lstStyle/>
          <a:p>
            <a:r>
              <a:rPr lang="en-US" sz="4200"/>
              <a:t>Who is Confused Here?</a:t>
            </a:r>
            <a:endParaRPr lang="en-US" sz="4200" dirty="0"/>
          </a:p>
        </p:txBody>
      </p:sp>
      <p:sp>
        <p:nvSpPr>
          <p:cNvPr id="3" name="Content Placeholder 2"/>
          <p:cNvSpPr>
            <a:spLocks noGrp="1"/>
          </p:cNvSpPr>
          <p:nvPr>
            <p:ph idx="4294967295"/>
          </p:nvPr>
        </p:nvSpPr>
        <p:spPr>
          <a:xfrm>
            <a:off x="422089" y="1412776"/>
            <a:ext cx="8434387" cy="5110163"/>
          </a:xfrm>
        </p:spPr>
        <p:txBody>
          <a:bodyPr/>
          <a:lstStyle/>
          <a:p>
            <a:r>
              <a:rPr lang="en-US" sz="2600"/>
              <a:t>It is natural to ask here: if “our </a:t>
            </a:r>
            <a:r>
              <a:rPr lang="en-US" sz="2600" dirty="0"/>
              <a:t>notions of personal identity, proceed entirely from the smooth and uninterrupted progress of </a:t>
            </a:r>
            <a:r>
              <a:rPr lang="en-US" sz="2600"/>
              <a:t>the thought </a:t>
            </a:r>
            <a:r>
              <a:rPr lang="en-US" sz="2600" dirty="0"/>
              <a:t>along a train of connected </a:t>
            </a:r>
            <a:r>
              <a:rPr lang="en-US" sz="2600"/>
              <a:t>ideas”, then </a:t>
            </a:r>
            <a:r>
              <a:rPr lang="en-US" sz="2600" i="1">
                <a:solidFill>
                  <a:srgbClr val="FF9999"/>
                </a:solidFill>
              </a:rPr>
              <a:t>who is the thinker whose thought is moving along this train of ideas</a:t>
            </a:r>
            <a:r>
              <a:rPr lang="en-US" sz="2600"/>
              <a:t>?</a:t>
            </a:r>
            <a:endParaRPr lang="en-US" sz="2600" dirty="0"/>
          </a:p>
          <a:p>
            <a:pPr>
              <a:spcBef>
                <a:spcPts val="1800"/>
              </a:spcBef>
            </a:pPr>
            <a:r>
              <a:rPr lang="en-US" sz="2600"/>
              <a:t>For discussion of this issue, see for example Harold Noonan, </a:t>
            </a:r>
            <a:r>
              <a:rPr lang="en-US" sz="2600" i="1"/>
              <a:t>Hume on Knowledge</a:t>
            </a:r>
            <a:r>
              <a:rPr lang="en-US" sz="2600"/>
              <a:t>, pp. 193-4, who goes on to link it (pp. 194-8) with the related issue of Hume’s reification of perceptions.  This is also related to the issue of “bundling”, discussed below and by Noonan at pp. 205-9.</a:t>
            </a:r>
            <a:endParaRPr 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2ACD5F3-6044-4183-9BD1-0A51A52F957E}" type="slidenum">
              <a:rPr lang="en-US" sz="1600">
                <a:effectLst>
                  <a:outerShdw blurRad="38100" dist="38100" dir="2700000" algn="tl">
                    <a:srgbClr val="000000"/>
                  </a:outerShdw>
                </a:effectLst>
                <a:ea typeface="ＭＳ Ｐゴシック" charset="-128"/>
              </a:rPr>
              <a:pPr eaLnBrk="1" hangingPunct="1"/>
              <a:t>349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86314592"/>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BCFE522-A327-4B09-9181-68DF03736550}" type="slidenum">
              <a:rPr lang="en-US"/>
              <a:pPr/>
              <a:t>350</a:t>
            </a:fld>
            <a:endParaRPr lang="en-US"/>
          </a:p>
        </p:txBody>
      </p:sp>
      <p:sp>
        <p:nvSpPr>
          <p:cNvPr id="2" name="Title 1"/>
          <p:cNvSpPr>
            <a:spLocks noGrp="1"/>
          </p:cNvSpPr>
          <p:nvPr>
            <p:ph type="title" idx="4294967295"/>
          </p:nvPr>
        </p:nvSpPr>
        <p:spPr>
          <a:xfrm>
            <a:off x="457200" y="277813"/>
            <a:ext cx="8229600" cy="954943"/>
          </a:xfrm>
        </p:spPr>
        <p:txBody>
          <a:bodyPr/>
          <a:lstStyle/>
          <a:p>
            <a:r>
              <a:rPr lang="en-US" dirty="0"/>
              <a:t>Notorious Second Thoughts</a:t>
            </a:r>
          </a:p>
        </p:txBody>
      </p:sp>
      <p:sp>
        <p:nvSpPr>
          <p:cNvPr id="3" name="Content Placeholder 2"/>
          <p:cNvSpPr>
            <a:spLocks noGrp="1"/>
          </p:cNvSpPr>
          <p:nvPr>
            <p:ph idx="4294967295"/>
          </p:nvPr>
        </p:nvSpPr>
        <p:spPr>
          <a:xfrm>
            <a:off x="457200" y="1448780"/>
            <a:ext cx="8229600" cy="5148572"/>
          </a:xfrm>
        </p:spPr>
        <p:txBody>
          <a:bodyPr/>
          <a:lstStyle/>
          <a:p>
            <a:r>
              <a:rPr lang="en-US" sz="3000" dirty="0"/>
              <a:t>In the </a:t>
            </a:r>
            <a:r>
              <a:rPr lang="en-US" sz="3000" i="1" dirty="0"/>
              <a:t>Appendix</a:t>
            </a:r>
            <a:r>
              <a:rPr lang="en-US" sz="3000" dirty="0"/>
              <a:t> to the </a:t>
            </a:r>
            <a:r>
              <a:rPr lang="en-US" sz="3000" i="1" dirty="0"/>
              <a:t>Treatise</a:t>
            </a:r>
            <a:r>
              <a:rPr lang="en-US" sz="3000" dirty="0"/>
              <a:t>, published with Book 3 in late 1740 (just 21 months after Books 1 and 2), Hume famously expresses despair about his account:</a:t>
            </a:r>
          </a:p>
          <a:p>
            <a:pPr marL="742950" lvl="2" indent="-342900">
              <a:buClr>
                <a:schemeClr val="hlink"/>
              </a:buClr>
              <a:buFont typeface="Wingdings" charset="2"/>
              <a:buNone/>
            </a:pPr>
            <a:r>
              <a:rPr lang="en-US" dirty="0"/>
              <a:t>	</a:t>
            </a:r>
            <a:r>
              <a:rPr lang="en-US" sz="2500" dirty="0"/>
              <a:t>“upon a more strict review of the section concerning </a:t>
            </a:r>
            <a:r>
              <a:rPr lang="en-US" sz="2500" i="1" dirty="0"/>
              <a:t>personal identity</a:t>
            </a:r>
            <a:r>
              <a:rPr lang="en-US" sz="2500" dirty="0"/>
              <a:t>, I find myself </a:t>
            </a:r>
            <a:r>
              <a:rPr lang="en-US" sz="2500" dirty="0" err="1"/>
              <a:t>involv’d</a:t>
            </a:r>
            <a:r>
              <a:rPr lang="en-US" sz="2500" dirty="0"/>
              <a:t> in such a labyrinth, that, I must confess, I neither know how to correct my former opinions, nor how to render them consistent.”  (</a:t>
            </a:r>
            <a:r>
              <a:rPr lang="en-US" sz="2500" i="1" dirty="0"/>
              <a:t>T</a:t>
            </a:r>
            <a:r>
              <a:rPr lang="en-US" sz="2500" dirty="0"/>
              <a:t> </a:t>
            </a:r>
            <a:r>
              <a:rPr lang="en-US" sz="2500" i="1" dirty="0"/>
              <a:t>App</a:t>
            </a:r>
            <a:r>
              <a:rPr lang="en-US" sz="2500" dirty="0"/>
              <a:t> 10).</a:t>
            </a:r>
          </a:p>
          <a:p>
            <a:pPr>
              <a:spcBef>
                <a:spcPts val="1200"/>
              </a:spcBef>
            </a:pPr>
            <a:r>
              <a:rPr lang="en-US" sz="3000" dirty="0"/>
              <a:t>Unfortunately, Hume leaves it very obscure what exactly he takes the problem to be:</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0530DC7-5644-4743-9750-8D4AFCDA9E88}" type="slidenum">
              <a:rPr lang="en-US" sz="1600">
                <a:effectLst>
                  <a:outerShdw blurRad="38100" dist="38100" dir="2700000" algn="tl">
                    <a:srgbClr val="000000"/>
                  </a:outerShdw>
                </a:effectLst>
                <a:ea typeface="ＭＳ Ｐゴシック" charset="-128"/>
              </a:rPr>
              <a:pPr eaLnBrk="1" hangingPunct="1"/>
              <a:t>350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93914042"/>
      </p:ext>
    </p:extLst>
  </p:cSld>
  <p:clrMapOvr>
    <a:masterClrMapping/>
  </p:clrMapOvr>
  <p:transition spd="med">
    <p:cove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59062B7-AC4B-4741-9442-75E65E9AB1B6}" type="slidenum">
              <a:rPr lang="en-US"/>
              <a:pPr/>
              <a:t>351</a:t>
            </a:fld>
            <a:endParaRPr lang="en-US"/>
          </a:p>
        </p:txBody>
      </p:sp>
      <p:sp>
        <p:nvSpPr>
          <p:cNvPr id="2" name="Title 1"/>
          <p:cNvSpPr>
            <a:spLocks noGrp="1"/>
          </p:cNvSpPr>
          <p:nvPr>
            <p:ph type="title" idx="4294967295"/>
          </p:nvPr>
        </p:nvSpPr>
        <p:spPr>
          <a:xfrm>
            <a:off x="457200" y="277813"/>
            <a:ext cx="8229600" cy="990947"/>
          </a:xfrm>
        </p:spPr>
        <p:txBody>
          <a:bodyPr/>
          <a:lstStyle/>
          <a:p>
            <a:r>
              <a:rPr lang="en-US" dirty="0"/>
              <a:t>Two Inconsistent Principles?</a:t>
            </a:r>
          </a:p>
        </p:txBody>
      </p:sp>
      <p:sp>
        <p:nvSpPr>
          <p:cNvPr id="3" name="Content Placeholder 2"/>
          <p:cNvSpPr>
            <a:spLocks noGrp="1"/>
          </p:cNvSpPr>
          <p:nvPr>
            <p:ph idx="4294967295"/>
          </p:nvPr>
        </p:nvSpPr>
        <p:spPr>
          <a:xfrm>
            <a:off x="554868" y="1376772"/>
            <a:ext cx="8229600" cy="5003800"/>
          </a:xfrm>
        </p:spPr>
        <p:txBody>
          <a:bodyPr/>
          <a:lstStyle/>
          <a:p>
            <a:pPr lvl="1">
              <a:buFontTx/>
              <a:buNone/>
            </a:pPr>
            <a:r>
              <a:rPr lang="en-US" dirty="0"/>
              <a:t>	</a:t>
            </a:r>
            <a:r>
              <a:rPr lang="en-US" sz="2500" dirty="0"/>
              <a:t>“In short there are two principles, which I cannot render consistent; nor is it in my power to renounce either of them, viz. </a:t>
            </a:r>
            <a:r>
              <a:rPr lang="en-US" sz="2500" i="1" dirty="0"/>
              <a:t>that all our distinct perceptions are distinct existences</a:t>
            </a:r>
            <a:r>
              <a:rPr lang="en-US" sz="2500" dirty="0"/>
              <a:t>, and </a:t>
            </a:r>
            <a:r>
              <a:rPr lang="en-US" sz="2500" i="1" dirty="0"/>
              <a:t>that the mind never perceives any real </a:t>
            </a:r>
            <a:r>
              <a:rPr lang="en-US" sz="2500" i="1" dirty="0" err="1"/>
              <a:t>connexion</a:t>
            </a:r>
            <a:r>
              <a:rPr lang="en-US" sz="2500" i="1" dirty="0"/>
              <a:t> among distinct existences</a:t>
            </a:r>
            <a:r>
              <a:rPr lang="en-US" sz="2500" dirty="0"/>
              <a:t>.  Did our perceptions either inhere in something simple and individual, or did the mind perceive some real </a:t>
            </a:r>
            <a:r>
              <a:rPr lang="en-US" sz="2500" dirty="0" err="1"/>
              <a:t>connexion</a:t>
            </a:r>
            <a:r>
              <a:rPr lang="en-US" sz="2500" dirty="0"/>
              <a:t> among them, there would be no difficulty in the case.”  (</a:t>
            </a:r>
            <a:r>
              <a:rPr lang="en-US" sz="2500" i="1" dirty="0"/>
              <a:t>T App</a:t>
            </a:r>
            <a:r>
              <a:rPr lang="en-US" sz="2500" dirty="0"/>
              <a:t> 21)</a:t>
            </a:r>
          </a:p>
          <a:p>
            <a:pPr>
              <a:spcBef>
                <a:spcPts val="1200"/>
              </a:spcBef>
            </a:pPr>
            <a:r>
              <a:rPr lang="en-US" sz="3000" dirty="0"/>
              <a:t>But the two cited principles aren’t apparently inconsistent!  So this has left an intriguing puzzle for Hume’s interpreters.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C5F2338-D03E-486D-AA80-0ACDBF03C018}" type="slidenum">
              <a:rPr lang="en-US" sz="1600">
                <a:effectLst>
                  <a:outerShdw blurRad="38100" dist="38100" dir="2700000" algn="tl">
                    <a:srgbClr val="000000"/>
                  </a:outerShdw>
                </a:effectLst>
                <a:ea typeface="ＭＳ Ｐゴシック" charset="-128"/>
              </a:rPr>
              <a:pPr eaLnBrk="1" hangingPunct="1"/>
              <a:t>351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87440904"/>
      </p:ext>
    </p:extLst>
  </p:cSld>
  <p:clrMapOvr>
    <a:masterClrMapping/>
  </p:clrMapOvr>
  <p:transition spd="med">
    <p:cover/>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E471-51F0-4673-9872-F9A7069BC235}"/>
              </a:ext>
            </a:extLst>
          </p:cNvPr>
          <p:cNvSpPr>
            <a:spLocks noGrp="1"/>
          </p:cNvSpPr>
          <p:nvPr>
            <p:ph type="title"/>
          </p:nvPr>
        </p:nvSpPr>
        <p:spPr/>
        <p:txBody>
          <a:bodyPr/>
          <a:lstStyle/>
          <a:p>
            <a:r>
              <a:rPr lang="en-US"/>
              <a:t>Multiple Interpretations </a:t>
            </a:r>
            <a:endParaRPr lang="en-GB"/>
          </a:p>
        </p:txBody>
      </p:sp>
      <p:sp>
        <p:nvSpPr>
          <p:cNvPr id="3" name="Content Placeholder 2">
            <a:extLst>
              <a:ext uri="{FF2B5EF4-FFF2-40B4-BE49-F238E27FC236}">
                <a16:creationId xmlns:a16="http://schemas.microsoft.com/office/drawing/2014/main" id="{54DA1757-BED9-4050-9C45-DFC3E1CF4752}"/>
              </a:ext>
            </a:extLst>
          </p:cNvPr>
          <p:cNvSpPr>
            <a:spLocks noGrp="1"/>
          </p:cNvSpPr>
          <p:nvPr>
            <p:ph idx="1"/>
          </p:nvPr>
        </p:nvSpPr>
        <p:spPr>
          <a:xfrm>
            <a:off x="457200" y="1397000"/>
            <a:ext cx="8229600" cy="5128344"/>
          </a:xfrm>
        </p:spPr>
        <p:txBody>
          <a:bodyPr/>
          <a:lstStyle/>
          <a:p>
            <a:r>
              <a:rPr lang="en-US" sz="2800"/>
              <a:t>Don Garrett’s starts his paper “Rethinking Hume’s Second Thoughts about Personal Identity” (2011) by remarking:</a:t>
            </a:r>
          </a:p>
          <a:p>
            <a:pPr lvl="1">
              <a:spcBef>
                <a:spcPts val="1800"/>
              </a:spcBef>
              <a:buFont typeface="Arial" panose="020B0604020202020204" pitchFamily="34" charset="0"/>
              <a:buChar char=" "/>
            </a:pPr>
            <a:r>
              <a:rPr lang="en-US" sz="2500"/>
              <a:t>“Why did Hume become so dissatisfied with [his] ‘former opionions’ …?  …  The question … has received what is surely a far greater number of distinct answers – well over two dozen, even by a conservative count – than has any other interpretive question about Hume’s philosophical writings.  …</a:t>
            </a:r>
          </a:p>
          <a:p>
            <a:pPr lvl="1">
              <a:buFont typeface="Arial" panose="020B0604020202020204" pitchFamily="34" charset="0"/>
              <a:buChar char=" "/>
            </a:pPr>
            <a:r>
              <a:rPr lang="en-US" sz="2500"/>
              <a:t>To my knowledge, … no other commentator has ever simply endorsed the answer of any other commentator.”  (p. 16)</a:t>
            </a:r>
            <a:endParaRPr lang="en-GB" sz="2500"/>
          </a:p>
        </p:txBody>
      </p:sp>
      <p:sp>
        <p:nvSpPr>
          <p:cNvPr id="4" name="Slide Number Placeholder 3">
            <a:extLst>
              <a:ext uri="{FF2B5EF4-FFF2-40B4-BE49-F238E27FC236}">
                <a16:creationId xmlns:a16="http://schemas.microsoft.com/office/drawing/2014/main" id="{E042E1A5-6879-42DC-A30E-C3A12F4EDDA9}"/>
              </a:ext>
            </a:extLst>
          </p:cNvPr>
          <p:cNvSpPr>
            <a:spLocks noGrp="1"/>
          </p:cNvSpPr>
          <p:nvPr>
            <p:ph type="sldNum" sz="quarter" idx="10"/>
          </p:nvPr>
        </p:nvSpPr>
        <p:spPr/>
        <p:txBody>
          <a:bodyPr/>
          <a:lstStyle/>
          <a:p>
            <a:fld id="{A10A50DE-8775-498A-B5F5-974B635EB245}" type="slidenum">
              <a:rPr lang="en-US" smtClean="0"/>
              <a:pPr/>
              <a:t>352</a:t>
            </a:fld>
            <a:endParaRPr lang="en-US"/>
          </a:p>
        </p:txBody>
      </p:sp>
    </p:spTree>
    <p:extLst>
      <p:ext uri="{BB962C8B-B14F-4D97-AF65-F5344CB8AC3E}">
        <p14:creationId xmlns:p14="http://schemas.microsoft.com/office/powerpoint/2010/main" val="4155685807"/>
      </p:ext>
    </p:extLst>
  </p:cSld>
  <p:clrMapOvr>
    <a:masterClrMapping/>
  </p:clrMapOvr>
  <p:transition spd="med">
    <p:cover/>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51C7265-98A1-4030-97A7-1E90CD70A11F}" type="slidenum">
              <a:rPr lang="en-US"/>
              <a:pPr/>
              <a:t>353</a:t>
            </a:fld>
            <a:endParaRPr lang="en-US"/>
          </a:p>
        </p:txBody>
      </p:sp>
      <p:sp>
        <p:nvSpPr>
          <p:cNvPr id="1158146" name="Rectangle 2"/>
          <p:cNvSpPr>
            <a:spLocks noGrp="1" noChangeArrowheads="1"/>
          </p:cNvSpPr>
          <p:nvPr>
            <p:ph type="title"/>
          </p:nvPr>
        </p:nvSpPr>
        <p:spPr>
          <a:xfrm>
            <a:off x="457200" y="277813"/>
            <a:ext cx="8229600" cy="882935"/>
          </a:xfrm>
        </p:spPr>
        <p:txBody>
          <a:bodyPr/>
          <a:lstStyle/>
          <a:p>
            <a:r>
              <a:rPr lang="en-GB" dirty="0"/>
              <a:t>A “Bundling Problem”?</a:t>
            </a:r>
            <a:endParaRPr lang="en-US" dirty="0"/>
          </a:p>
        </p:txBody>
      </p:sp>
      <p:sp>
        <p:nvSpPr>
          <p:cNvPr id="1158147" name="Rectangle 3"/>
          <p:cNvSpPr>
            <a:spLocks noGrp="1" noChangeArrowheads="1"/>
          </p:cNvSpPr>
          <p:nvPr>
            <p:ph type="body" idx="1"/>
          </p:nvPr>
        </p:nvSpPr>
        <p:spPr>
          <a:xfrm>
            <a:off x="457200" y="1412776"/>
            <a:ext cx="8229600" cy="5184874"/>
          </a:xfrm>
        </p:spPr>
        <p:txBody>
          <a:bodyPr/>
          <a:lstStyle/>
          <a:p>
            <a:r>
              <a:rPr lang="en-GB" sz="3000" dirty="0"/>
              <a:t>Many have seen the heart of Hume’s difficulty as some sort of </a:t>
            </a:r>
            <a:r>
              <a:rPr lang="en-GB" sz="3000" i="1" dirty="0"/>
              <a:t>bundling problem</a:t>
            </a:r>
            <a:r>
              <a:rPr lang="en-GB" sz="3000" dirty="0"/>
              <a:t>, e.g.:</a:t>
            </a:r>
          </a:p>
          <a:p>
            <a:pPr lvl="1">
              <a:spcBef>
                <a:spcPts val="1200"/>
              </a:spcBef>
            </a:pPr>
            <a:r>
              <a:rPr lang="en-GB" sz="2600" dirty="0"/>
              <a:t>What is it that makes our perceptions part of “our bundle” in the way that enables us to be seduced into thinking of them as a continuing self?</a:t>
            </a:r>
          </a:p>
          <a:p>
            <a:pPr lvl="1">
              <a:spcBef>
                <a:spcPts val="1200"/>
              </a:spcBef>
            </a:pPr>
            <a:r>
              <a:rPr lang="en-GB" sz="2600" dirty="0"/>
              <a:t>After all, I have no temptation to think of </a:t>
            </a:r>
            <a:r>
              <a:rPr lang="en-GB" sz="2600" i="1" dirty="0"/>
              <a:t>your</a:t>
            </a:r>
            <a:r>
              <a:rPr lang="en-GB" sz="2600" dirty="0"/>
              <a:t> perceptions as part of </a:t>
            </a:r>
            <a:r>
              <a:rPr lang="en-GB" sz="2600" i="1" dirty="0"/>
              <a:t>my</a:t>
            </a:r>
            <a:r>
              <a:rPr lang="en-GB" sz="2600" dirty="0"/>
              <a:t> self, because they don’t even come to my awareness!</a:t>
            </a:r>
          </a:p>
          <a:p>
            <a:pPr lvl="1">
              <a:spcBef>
                <a:spcPts val="1200"/>
              </a:spcBef>
            </a:pPr>
            <a:r>
              <a:rPr lang="en-GB" sz="2600" dirty="0"/>
              <a:t>This all seems to presuppose that the perceptions must </a:t>
            </a:r>
            <a:r>
              <a:rPr lang="en-GB" sz="2600" i="1" dirty="0"/>
              <a:t>genuinely</a:t>
            </a:r>
            <a:r>
              <a:rPr lang="en-GB" sz="2600" dirty="0"/>
              <a:t> be bundled in some way </a:t>
            </a:r>
            <a:r>
              <a:rPr lang="en-GB" sz="2600" i="1" dirty="0"/>
              <a:t>before</a:t>
            </a:r>
            <a:r>
              <a:rPr lang="en-GB" sz="2600" dirty="0"/>
              <a:t> Hume’s account of the error can even get going.</a:t>
            </a:r>
            <a:endParaRPr lang="en-US" sz="2600" dirty="0"/>
          </a:p>
        </p:txBody>
      </p:sp>
    </p:spTree>
    <p:extLst>
      <p:ext uri="{BB962C8B-B14F-4D97-AF65-F5344CB8AC3E}">
        <p14:creationId xmlns:p14="http://schemas.microsoft.com/office/powerpoint/2010/main" val="3697141523"/>
      </p:ext>
    </p:extLst>
  </p:cSld>
  <p:clrMapOvr>
    <a:masterClrMapping/>
  </p:clrMapOvr>
  <p:transition spd="med">
    <p:cover/>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25A0-7ECA-4C61-9F4F-0157A48CCFF7}"/>
              </a:ext>
            </a:extLst>
          </p:cNvPr>
          <p:cNvSpPr>
            <a:spLocks noGrp="1"/>
          </p:cNvSpPr>
          <p:nvPr>
            <p:ph type="title"/>
          </p:nvPr>
        </p:nvSpPr>
        <p:spPr>
          <a:xfrm>
            <a:off x="457200" y="224644"/>
            <a:ext cx="8229600" cy="630907"/>
          </a:xfrm>
        </p:spPr>
        <p:txBody>
          <a:bodyPr/>
          <a:lstStyle/>
          <a:p>
            <a:r>
              <a:rPr lang="en-US"/>
              <a:t>Garrett’s Proposal</a:t>
            </a:r>
            <a:endParaRPr lang="en-GB"/>
          </a:p>
        </p:txBody>
      </p:sp>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1268760"/>
            <a:ext cx="8229600" cy="5220580"/>
          </a:xfrm>
        </p:spPr>
        <p:txBody>
          <a:bodyPr/>
          <a:lstStyle/>
          <a:p>
            <a:r>
              <a:rPr lang="en-US" sz="2800"/>
              <a:t>Garrett’s carefully argued proposal in his 2011 paper seems as good as any other.  He sees Hume’s problem as arising from three of his “central doctrines”:</a:t>
            </a:r>
          </a:p>
          <a:p>
            <a:pPr lvl="1">
              <a:spcBef>
                <a:spcPts val="1800"/>
              </a:spcBef>
            </a:pPr>
            <a:r>
              <a:rPr lang="en-US" sz="2300" i="1"/>
              <a:t>Placeless Perceptions</a:t>
            </a:r>
            <a:br>
              <a:rPr lang="en-US" sz="2300" i="1"/>
            </a:br>
            <a:r>
              <a:rPr lang="en-US" sz="2300"/>
              <a:t>No nonvisual and nontactile perception is in any “place,” either spiritual (such as a soul or mental substance) or spatial, by which it is located relative to any other perception.  Even visual and tactile perceptions are not in any place by which they are located relative to any other perceptions except to those (if any) with which they form a spatially complex perception.</a:t>
            </a:r>
          </a:p>
          <a:p>
            <a:pPr lvl="1"/>
            <a:endParaRPr lang="en-US" sz="2500" i="1"/>
          </a:p>
          <a:p>
            <a:pPr lvl="1"/>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354</a:t>
            </a:fld>
            <a:endParaRPr lang="en-US"/>
          </a:p>
        </p:txBody>
      </p:sp>
    </p:spTree>
    <p:extLst>
      <p:ext uri="{BB962C8B-B14F-4D97-AF65-F5344CB8AC3E}">
        <p14:creationId xmlns:p14="http://schemas.microsoft.com/office/powerpoint/2010/main" val="704960532"/>
      </p:ext>
    </p:extLst>
  </p:cSld>
  <p:clrMapOvr>
    <a:masterClrMapping/>
  </p:clrMapOvr>
  <p:transition spd="med">
    <p:cove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67D45D-3B7E-4EA5-9BF4-99A69D7CDCBD}"/>
              </a:ext>
            </a:extLst>
          </p:cNvPr>
          <p:cNvSpPr>
            <a:spLocks noGrp="1"/>
          </p:cNvSpPr>
          <p:nvPr>
            <p:ph idx="1"/>
          </p:nvPr>
        </p:nvSpPr>
        <p:spPr>
          <a:xfrm>
            <a:off x="457200" y="404664"/>
            <a:ext cx="8229600" cy="6084676"/>
          </a:xfrm>
        </p:spPr>
        <p:txBody>
          <a:bodyPr/>
          <a:lstStyle/>
          <a:p>
            <a:pPr lvl="1">
              <a:spcBef>
                <a:spcPts val="1800"/>
              </a:spcBef>
            </a:pPr>
            <a:r>
              <a:rPr lang="en-US" sz="2300" i="1"/>
              <a:t>Conjunctive Causation</a:t>
            </a:r>
            <a:br>
              <a:rPr lang="en-US" sz="2300" i="1"/>
            </a:br>
            <a:r>
              <a:rPr lang="en-US" sz="2300"/>
              <a:t>Taken together, the following are individually necessary and jointly sufficient for the existence of a causal relation between two objects: (i) priority in time; (ii) contiguity in time and, </a:t>
            </a:r>
            <a:r>
              <a:rPr lang="en-US" sz="2300" i="1"/>
              <a:t>where applicable</a:t>
            </a:r>
            <a:r>
              <a:rPr lang="en-US" sz="2300"/>
              <a:t>, in place; and (iii) constant similar conjunction of like objects.</a:t>
            </a:r>
          </a:p>
          <a:p>
            <a:pPr lvl="1">
              <a:spcBef>
                <a:spcPts val="1800"/>
              </a:spcBef>
            </a:pPr>
            <a:r>
              <a:rPr lang="en-US" sz="2300" i="1"/>
              <a:t>Causal Bundling</a:t>
            </a:r>
            <a:br>
              <a:rPr lang="en-US" sz="2300" i="1"/>
            </a:br>
            <a:r>
              <a:rPr lang="en-US" sz="2300"/>
              <a:t>Perceptions are in the same mind if and only if they are elements in a system of relevant causal relations holding among them.</a:t>
            </a:r>
          </a:p>
          <a:p>
            <a:pPr>
              <a:spcBef>
                <a:spcPts val="1800"/>
              </a:spcBef>
            </a:pPr>
            <a:r>
              <a:rPr lang="en-US" sz="2800"/>
              <a:t>Garrett argues that these three doctrines together made it impossible for Hume to achieve a coherent conception of how perceptions have a “place” within any particular mind.</a:t>
            </a:r>
            <a:endParaRPr lang="en-GB" sz="2500"/>
          </a:p>
        </p:txBody>
      </p:sp>
      <p:sp>
        <p:nvSpPr>
          <p:cNvPr id="4" name="Slide Number Placeholder 3">
            <a:extLst>
              <a:ext uri="{FF2B5EF4-FFF2-40B4-BE49-F238E27FC236}">
                <a16:creationId xmlns:a16="http://schemas.microsoft.com/office/drawing/2014/main" id="{EBD6A368-174A-4D16-8E69-1125EAC9F751}"/>
              </a:ext>
            </a:extLst>
          </p:cNvPr>
          <p:cNvSpPr>
            <a:spLocks noGrp="1"/>
          </p:cNvSpPr>
          <p:nvPr>
            <p:ph type="sldNum" sz="quarter" idx="10"/>
          </p:nvPr>
        </p:nvSpPr>
        <p:spPr/>
        <p:txBody>
          <a:bodyPr/>
          <a:lstStyle/>
          <a:p>
            <a:fld id="{A10A50DE-8775-498A-B5F5-974B635EB245}" type="slidenum">
              <a:rPr lang="en-US" smtClean="0"/>
              <a:pPr/>
              <a:t>355</a:t>
            </a:fld>
            <a:endParaRPr lang="en-US"/>
          </a:p>
        </p:txBody>
      </p:sp>
    </p:spTree>
    <p:extLst>
      <p:ext uri="{BB962C8B-B14F-4D97-AF65-F5344CB8AC3E}">
        <p14:creationId xmlns:p14="http://schemas.microsoft.com/office/powerpoint/2010/main" val="664961631"/>
      </p:ext>
    </p:extLst>
  </p:cSld>
  <p:clrMapOvr>
    <a:masterClrMapping/>
  </p:clrMapOvr>
  <p:transition spd="med">
    <p:cover/>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24644"/>
            <a:ext cx="8229600" cy="810927"/>
          </a:xfrm>
        </p:spPr>
        <p:txBody>
          <a:bodyPr/>
          <a:lstStyle/>
          <a:p>
            <a:r>
              <a:rPr lang="en-GB" dirty="0"/>
              <a:t>Changes of Mind?</a:t>
            </a:r>
          </a:p>
        </p:txBody>
      </p:sp>
      <p:sp>
        <p:nvSpPr>
          <p:cNvPr id="3" name="Content Placeholder 2"/>
          <p:cNvSpPr>
            <a:spLocks noGrp="1"/>
          </p:cNvSpPr>
          <p:nvPr>
            <p:ph idx="1"/>
          </p:nvPr>
        </p:nvSpPr>
        <p:spPr>
          <a:xfrm>
            <a:off x="467544" y="1196752"/>
            <a:ext cx="8471284" cy="5141168"/>
          </a:xfrm>
        </p:spPr>
        <p:txBody>
          <a:bodyPr/>
          <a:lstStyle/>
          <a:p>
            <a:r>
              <a:rPr lang="en-GB" sz="3000" dirty="0"/>
              <a:t>The issue of personal identity isn’t discussed at all in Hume’s later works (apart from a hint in the posthumously published </a:t>
            </a:r>
            <a:r>
              <a:rPr lang="en-GB" sz="3000" i="1" dirty="0"/>
              <a:t>Dialogues concerning Natural Religion</a:t>
            </a:r>
            <a:r>
              <a:rPr lang="en-GB" sz="3000" dirty="0"/>
              <a:t>, at </a:t>
            </a:r>
            <a:r>
              <a:rPr lang="en-GB" sz="3000" i="1" dirty="0"/>
              <a:t>D</a:t>
            </a:r>
            <a:r>
              <a:rPr lang="en-GB" sz="3000" dirty="0"/>
              <a:t> 4.2).</a:t>
            </a:r>
          </a:p>
          <a:p>
            <a:r>
              <a:rPr lang="en-GB" sz="3000" dirty="0"/>
              <a:t>The 1748 </a:t>
            </a:r>
            <a:r>
              <a:rPr lang="en-GB" sz="3000" i="1" dirty="0"/>
              <a:t>Enquiry</a:t>
            </a:r>
            <a:r>
              <a:rPr lang="en-GB" sz="3000" dirty="0"/>
              <a:t> doesn’t discuss identity over time, but seems to view the continuing identity of changing objects as coherent (</a:t>
            </a:r>
            <a:r>
              <a:rPr lang="en-GB" sz="3000" i="1" dirty="0"/>
              <a:t>E</a:t>
            </a:r>
            <a:r>
              <a:rPr lang="en-GB" sz="3000" dirty="0"/>
              <a:t> 12.12).</a:t>
            </a:r>
          </a:p>
          <a:p>
            <a:r>
              <a:rPr lang="en-GB" sz="3000" dirty="0"/>
              <a:t>The </a:t>
            </a:r>
            <a:r>
              <a:rPr lang="en-GB" sz="3000" dirty="0" err="1"/>
              <a:t>Separability</a:t>
            </a:r>
            <a:r>
              <a:rPr lang="en-GB" sz="3000" dirty="0"/>
              <a:t> Principle also disappears, so Hume may have changed his mind on the principles that made identity, especially of persons, so intractable in the </a:t>
            </a:r>
            <a:r>
              <a:rPr lang="en-GB" sz="3000" i="1" dirty="0"/>
              <a:t>Treatise</a:t>
            </a:r>
            <a:r>
              <a:rPr lang="en-GB" sz="3000" dirty="0"/>
              <a:t>. </a:t>
            </a:r>
          </a:p>
          <a:p>
            <a:pPr>
              <a:spcBef>
                <a:spcPts val="1200"/>
              </a:spcBef>
            </a:pPr>
            <a:endParaRPr lang="en-GB" sz="30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356</a:t>
            </a:fld>
            <a:endParaRPr lang="en-US"/>
          </a:p>
        </p:txBody>
      </p:sp>
    </p:spTree>
    <p:extLst>
      <p:ext uri="{BB962C8B-B14F-4D97-AF65-F5344CB8AC3E}">
        <p14:creationId xmlns:p14="http://schemas.microsoft.com/office/powerpoint/2010/main" val="4065764501"/>
      </p:ext>
    </p:extLst>
  </p:cSld>
  <p:clrMapOvr>
    <a:masterClrMapping/>
  </p:clrMapOvr>
  <p:transition spd="med">
    <p:cover/>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3DD954C-1845-4C0A-8DA4-30E5C4FA35E3}" type="slidenum">
              <a:rPr lang="en-US"/>
              <a:pPr/>
              <a:t>357</a:t>
            </a:fld>
            <a:endParaRPr 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sz="4800"/>
              <a:t>7(c)</a:t>
            </a:r>
            <a:br>
              <a:rPr lang="en-GB" sz="4800" dirty="0"/>
            </a:br>
            <a:br>
              <a:rPr lang="en-GB" sz="4800" dirty="0"/>
            </a:br>
            <a:r>
              <a:rPr lang="en-GB" sz="4800" dirty="0"/>
              <a:t>Of Scepticism with Regard to Reason</a:t>
            </a:r>
            <a:endParaRPr lang="en-US" sz="4800" dirty="0"/>
          </a:p>
        </p:txBody>
      </p:sp>
      <p:pic>
        <p:nvPicPr>
          <p:cNvPr id="1142787" name="Picture 6"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a:ln w="9525">
            <a:noFill/>
            <a:miter lim="800000"/>
            <a:headEnd/>
            <a:tailEnd/>
          </a:ln>
        </p:spPr>
      </p:pic>
    </p:spTree>
    <p:extLst>
      <p:ext uri="{BB962C8B-B14F-4D97-AF65-F5344CB8AC3E}">
        <p14:creationId xmlns:p14="http://schemas.microsoft.com/office/powerpoint/2010/main" val="821504732"/>
      </p:ext>
    </p:extLst>
  </p:cSld>
  <p:clrMapOvr>
    <a:masterClrMapping/>
  </p:clrMapOvr>
  <p:transition spd="med">
    <p:cover/>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358</a:t>
            </a:fld>
            <a:endParaRPr lang="en-US"/>
          </a:p>
        </p:txBody>
      </p:sp>
      <p:sp>
        <p:nvSpPr>
          <p:cNvPr id="2" name="Title 1"/>
          <p:cNvSpPr>
            <a:spLocks noGrp="1"/>
          </p:cNvSpPr>
          <p:nvPr>
            <p:ph type="title" idx="4294967295"/>
          </p:nvPr>
        </p:nvSpPr>
        <p:spPr>
          <a:xfrm>
            <a:off x="457200" y="277813"/>
            <a:ext cx="8229600" cy="1242976"/>
          </a:xfrm>
        </p:spPr>
        <p:txBody>
          <a:bodyPr/>
          <a:lstStyle/>
          <a:p>
            <a:pPr>
              <a:defRPr/>
            </a:pPr>
            <a:r>
              <a:rPr lang="en-US" dirty="0"/>
              <a:t>From Knowledge to P</a:t>
            </a:r>
            <a:r>
              <a:rPr lang="en-US" dirty="0">
                <a:latin typeface="+mj-lt"/>
                <a:ea typeface="+mj-ea"/>
                <a:cs typeface="+mj-cs"/>
              </a:rPr>
              <a:t>robability</a:t>
            </a:r>
          </a:p>
        </p:txBody>
      </p:sp>
      <p:sp>
        <p:nvSpPr>
          <p:cNvPr id="3" name="Content Placeholder 2"/>
          <p:cNvSpPr>
            <a:spLocks noGrp="1"/>
          </p:cNvSpPr>
          <p:nvPr>
            <p:ph idx="4294967295"/>
          </p:nvPr>
        </p:nvSpPr>
        <p:spPr>
          <a:xfrm>
            <a:off x="457200" y="1592796"/>
            <a:ext cx="8447088" cy="4896544"/>
          </a:xfrm>
        </p:spPr>
        <p:txBody>
          <a:bodyPr/>
          <a:lstStyle/>
          <a:p>
            <a:r>
              <a:rPr lang="en-US" sz="3000" i="1" dirty="0"/>
              <a:t>Treatise</a:t>
            </a:r>
            <a:r>
              <a:rPr lang="en-US" sz="3000" dirty="0"/>
              <a:t> 1.4.1 contains a famous – and highly corrosive – </a:t>
            </a:r>
            <a:r>
              <a:rPr lang="en-US" sz="3000" dirty="0" err="1"/>
              <a:t>sceptical</a:t>
            </a:r>
            <a:r>
              <a:rPr lang="en-US" sz="3000" dirty="0"/>
              <a:t> argument.</a:t>
            </a:r>
          </a:p>
          <a:p>
            <a:r>
              <a:rPr lang="en-US" sz="3000" dirty="0"/>
              <a:t>Its first stage argues that, even if we assume that in “demonstrative sciences the rules are certain and infallible” (</a:t>
            </a:r>
            <a:r>
              <a:rPr lang="en-US" sz="3000" i="1" dirty="0"/>
              <a:t>T</a:t>
            </a:r>
            <a:r>
              <a:rPr lang="en-US" sz="3000" dirty="0"/>
              <a:t> 1.4.1.1), some doubt is still appropriate because our faculties are imperfect and we sometimes make mistakes.</a:t>
            </a:r>
          </a:p>
          <a:p>
            <a:r>
              <a:rPr lang="en-US" sz="3000" dirty="0"/>
              <a:t>“All knowledge degenerates into probability” </a:t>
            </a:r>
            <a:br>
              <a:rPr lang="en-US" sz="3000" dirty="0"/>
            </a:br>
            <a:r>
              <a:rPr lang="en-US" sz="3000" dirty="0"/>
              <a:t>(</a:t>
            </a:r>
            <a:r>
              <a:rPr lang="en-US" sz="3000" i="1" dirty="0"/>
              <a:t>T </a:t>
            </a:r>
            <a:r>
              <a:rPr lang="en-US" sz="3000" dirty="0"/>
              <a:t>1.4.1.1) when we take into account our </a:t>
            </a:r>
            <a:r>
              <a:rPr lang="en-US" sz="3000" i="1" dirty="0"/>
              <a:t>experienced probability</a:t>
            </a:r>
            <a:r>
              <a:rPr lang="en-US" sz="3000" dirty="0"/>
              <a:t> of </a:t>
            </a:r>
            <a:r>
              <a:rPr lang="en-US" sz="3000"/>
              <a:t>such mistakes.</a:t>
            </a:r>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28365595"/>
      </p:ext>
    </p:extLst>
  </p:cSld>
  <p:clrMapOvr>
    <a:masterClrMapping/>
  </p:clrMapOvr>
  <p:transition spd="med">
    <p:cove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359</a:t>
            </a:fld>
            <a:endParaRPr lang="en-US"/>
          </a:p>
        </p:txBody>
      </p:sp>
      <p:sp>
        <p:nvSpPr>
          <p:cNvPr id="2" name="Title 1"/>
          <p:cNvSpPr>
            <a:spLocks noGrp="1"/>
          </p:cNvSpPr>
          <p:nvPr>
            <p:ph type="title" idx="4294967295"/>
          </p:nvPr>
        </p:nvSpPr>
        <p:spPr>
          <a:xfrm>
            <a:off x="457200" y="188640"/>
            <a:ext cx="8229600" cy="738919"/>
          </a:xfrm>
        </p:spPr>
        <p:txBody>
          <a:bodyPr/>
          <a:lstStyle/>
          <a:p>
            <a:pPr>
              <a:defRPr/>
            </a:pPr>
            <a:r>
              <a:rPr lang="en-US">
                <a:latin typeface="+mj-lt"/>
                <a:ea typeface="+mj-ea"/>
                <a:cs typeface="+mj-cs"/>
              </a:rPr>
              <a:t>An Arithmetical Example</a:t>
            </a:r>
            <a:endParaRPr lang="en-US" dirty="0">
              <a:latin typeface="+mj-lt"/>
              <a:ea typeface="+mj-ea"/>
              <a:cs typeface="+mj-cs"/>
            </a:endParaRPr>
          </a:p>
        </p:txBody>
      </p:sp>
      <p:sp>
        <p:nvSpPr>
          <p:cNvPr id="3" name="Content Placeholder 2"/>
          <p:cNvSpPr>
            <a:spLocks noGrp="1"/>
          </p:cNvSpPr>
          <p:nvPr>
            <p:ph idx="4294967295"/>
          </p:nvPr>
        </p:nvSpPr>
        <p:spPr>
          <a:xfrm>
            <a:off x="251520" y="1232756"/>
            <a:ext cx="8676964" cy="5256584"/>
          </a:xfrm>
        </p:spPr>
        <p:txBody>
          <a:bodyPr/>
          <a:lstStyle/>
          <a:p>
            <a:r>
              <a:rPr lang="en-US" sz="2800"/>
              <a:t>Suppose, for example, that I am trying to solve a quadratic equation, and conclude that the only positive solution is </a:t>
            </a:r>
            <a:r>
              <a:rPr lang="en-US" sz="2800" i="1"/>
              <a:t>x</a:t>
            </a:r>
            <a:r>
              <a:rPr lang="en-US" sz="2800"/>
              <a:t>=16.  Should I believe this with </a:t>
            </a:r>
            <a:r>
              <a:rPr lang="en-US" sz="2800" i="1"/>
              <a:t>total conviction</a:t>
            </a:r>
            <a:r>
              <a:rPr lang="en-US" sz="2800"/>
              <a:t>?  Hume argues that if experience suggests I sometimes go wrong, then I should not.</a:t>
            </a:r>
          </a:p>
          <a:p>
            <a:pPr lvl="1">
              <a:spcBef>
                <a:spcPts val="1200"/>
              </a:spcBef>
            </a:pPr>
            <a:r>
              <a:rPr lang="en-US" sz="2500"/>
              <a:t>To make this question vivid, suppose that getting the answer wrong will cost me £1000, and I am given the opportunity to take out insurance against error: should I be prepared to pay to insure, and if so, how much?</a:t>
            </a:r>
          </a:p>
          <a:p>
            <a:pPr lvl="1">
              <a:spcBef>
                <a:spcPts val="1200"/>
              </a:spcBef>
            </a:pPr>
            <a:r>
              <a:rPr lang="en-US" sz="2500"/>
              <a:t>If in practice I have got such equations right about 95% of the time, then it indeed seems prudent to pay up to £50 to insure (thus backing up Hume’s argument).</a:t>
            </a:r>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359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422241862"/>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360</a:t>
            </a:fld>
            <a:endParaRPr lang="en-US"/>
          </a:p>
        </p:txBody>
      </p:sp>
      <p:sp>
        <p:nvSpPr>
          <p:cNvPr id="2" name="Title 1"/>
          <p:cNvSpPr>
            <a:spLocks noGrp="1"/>
          </p:cNvSpPr>
          <p:nvPr>
            <p:ph type="title" idx="4294967295"/>
          </p:nvPr>
        </p:nvSpPr>
        <p:spPr/>
        <p:txBody>
          <a:bodyPr/>
          <a:lstStyle/>
          <a:p>
            <a:pPr>
              <a:defRPr/>
            </a:pPr>
            <a:r>
              <a:rPr lang="en-US" dirty="0"/>
              <a:t>“A history of all the instances”</a:t>
            </a:r>
            <a:endParaRPr lang="en-US" dirty="0">
              <a:latin typeface="+mj-lt"/>
              <a:ea typeface="+mj-ea"/>
              <a:cs typeface="+mj-cs"/>
            </a:endParaRPr>
          </a:p>
        </p:txBody>
      </p:sp>
      <p:sp>
        <p:nvSpPr>
          <p:cNvPr id="3" name="Content Placeholder 2"/>
          <p:cNvSpPr>
            <a:spLocks noGrp="1"/>
          </p:cNvSpPr>
          <p:nvPr>
            <p:ph idx="4294967295"/>
          </p:nvPr>
        </p:nvSpPr>
        <p:spPr>
          <a:xfrm>
            <a:off x="287524" y="1600200"/>
            <a:ext cx="8616764" cy="4918075"/>
          </a:xfrm>
        </p:spPr>
        <p:txBody>
          <a:bodyPr/>
          <a:lstStyle/>
          <a:p>
            <a:pPr>
              <a:buNone/>
            </a:pPr>
            <a:r>
              <a:rPr lang="en-GB" sz="2500" dirty="0"/>
              <a:t>	“We must, therefore, ... enlarge our view to comprehend </a:t>
            </a:r>
            <a:r>
              <a:rPr lang="en-GB" sz="2500" dirty="0">
                <a:solidFill>
                  <a:srgbClr val="FF9999"/>
                </a:solidFill>
              </a:rPr>
              <a:t>a kind of history of all the instances</a:t>
            </a:r>
            <a:r>
              <a:rPr lang="en-GB" sz="2500" dirty="0"/>
              <a:t>, wherein our understanding has </a:t>
            </a:r>
            <a:r>
              <a:rPr lang="en-GB" sz="2500" dirty="0" err="1"/>
              <a:t>deceiv’d</a:t>
            </a:r>
            <a:r>
              <a:rPr lang="en-GB" sz="2500" dirty="0"/>
              <a:t> us, </a:t>
            </a:r>
            <a:r>
              <a:rPr lang="en-GB" sz="2500" dirty="0" err="1"/>
              <a:t>compar’d</a:t>
            </a:r>
            <a:r>
              <a:rPr lang="en-GB" sz="2500" dirty="0"/>
              <a:t> with those, wherein its testimony was just and true.  </a:t>
            </a:r>
            <a:r>
              <a:rPr lang="en-GB" sz="2500" dirty="0">
                <a:solidFill>
                  <a:srgbClr val="FF9999"/>
                </a:solidFill>
              </a:rPr>
              <a:t>Our reason must be </a:t>
            </a:r>
            <a:r>
              <a:rPr lang="en-GB" sz="2500" dirty="0" err="1">
                <a:solidFill>
                  <a:srgbClr val="FF9999"/>
                </a:solidFill>
              </a:rPr>
              <a:t>consider’d</a:t>
            </a:r>
            <a:r>
              <a:rPr lang="en-GB" sz="2500" dirty="0">
                <a:solidFill>
                  <a:srgbClr val="FF9999"/>
                </a:solidFill>
              </a:rPr>
              <a:t> as a kind of cause, of which truth is the natural effect</a:t>
            </a:r>
            <a:r>
              <a:rPr lang="en-GB" sz="2500" dirty="0"/>
              <a:t>; but such-a-one as by the irruption of other causes, and by the inconstancy of our mental powers, may frequently be prevented.  </a:t>
            </a:r>
            <a:r>
              <a:rPr lang="en-GB" sz="2500" dirty="0">
                <a:solidFill>
                  <a:srgbClr val="FF9999"/>
                </a:solidFill>
              </a:rPr>
              <a:t>By this means all knowledge degenerates into probability</a:t>
            </a:r>
            <a:r>
              <a:rPr lang="en-GB" sz="2500" dirty="0"/>
              <a:t>; and this probability is greater or less, according to our experience of the veracity or deceitfulness of our understanding, and according to the simplicity or intricacy of the question.</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08166525"/>
      </p:ext>
    </p:extLst>
  </p:cSld>
  <p:clrMapOvr>
    <a:masterClrMapping/>
  </p:clrMapOvr>
  <p:transition spd="med">
    <p:cover/>
  </p:transition>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EBA0744-6E85-4680-8DB1-B709E1699513}" type="slidenum">
              <a:rPr lang="en-US"/>
              <a:pPr/>
              <a:t>361</a:t>
            </a:fld>
            <a:endParaRPr lang="en-US"/>
          </a:p>
        </p:txBody>
      </p:sp>
      <p:sp>
        <p:nvSpPr>
          <p:cNvPr id="3" name="Content Placeholder 2"/>
          <p:cNvSpPr>
            <a:spLocks noGrp="1"/>
          </p:cNvSpPr>
          <p:nvPr>
            <p:ph idx="4294967295"/>
          </p:nvPr>
        </p:nvSpPr>
        <p:spPr>
          <a:xfrm>
            <a:off x="179512" y="188640"/>
            <a:ext cx="8676964" cy="6408712"/>
          </a:xfrm>
        </p:spPr>
        <p:txBody>
          <a:bodyPr/>
          <a:lstStyle/>
          <a:p>
            <a:r>
              <a:rPr lang="en-US" sz="2600" kern="0"/>
              <a:t>When Hume says “Our reason must be consider’d as a kind of cause”, he is </a:t>
            </a:r>
            <a:r>
              <a:rPr lang="en-US" sz="2600"/>
              <a:t>alluding back to </a:t>
            </a:r>
            <a:r>
              <a:rPr lang="en-US" sz="2600" i="1"/>
              <a:t>Treatise</a:t>
            </a:r>
            <a:r>
              <a:rPr lang="en-US" sz="2600"/>
              <a:t> 1.3.12, “Of the Probability of Causes”.  There he gave an associationist account of probable reasoning from </a:t>
            </a:r>
            <a:r>
              <a:rPr lang="en-US" sz="2600" i="1"/>
              <a:t>inconstant</a:t>
            </a:r>
            <a:r>
              <a:rPr lang="en-US" sz="2600"/>
              <a:t> past experience, typically where </a:t>
            </a:r>
            <a:r>
              <a:rPr lang="en-US" sz="2600" i="1"/>
              <a:t>a mix of unknown causes</a:t>
            </a:r>
            <a:r>
              <a:rPr lang="en-US" sz="2600"/>
              <a:t> is involved, so we have to base our expectation on past statistics alone.</a:t>
            </a:r>
          </a:p>
          <a:p>
            <a:pPr marL="857250" lvl="1" indent="-342900">
              <a:spcBef>
                <a:spcPts val="1200"/>
              </a:spcBef>
              <a:buFont typeface="Arial" panose="020B0604020202020204" pitchFamily="34" charset="0"/>
              <a:buChar char=" "/>
            </a:pPr>
            <a:r>
              <a:rPr lang="en-US" sz="2300"/>
              <a:t>“when an object is attended with contrary effects, we judge of them only by our past experience, … and that effect, which has been the most common, we always esteem the most likely.”  (</a:t>
            </a:r>
            <a:r>
              <a:rPr lang="en-US" sz="2300" i="1"/>
              <a:t>T</a:t>
            </a:r>
            <a:r>
              <a:rPr lang="en-US" sz="2300"/>
              <a:t> 1.3.12.8)</a:t>
            </a:r>
          </a:p>
          <a:p>
            <a:pPr marL="857250" lvl="1" indent="-342900">
              <a:spcBef>
                <a:spcPts val="1200"/>
              </a:spcBef>
              <a:buFont typeface="Arial" panose="020B0604020202020204" pitchFamily="34" charset="0"/>
              <a:buChar char=" "/>
            </a:pPr>
            <a:r>
              <a:rPr lang="en-US" sz="2300"/>
              <a:t>“when in considering past experiments we find them … contrary … each partakes an equal share of … force and vivacity, …  Any of these past events may again happen; and we judge, that when they do happen, they will be mix'd in the same proportion as in the past.”  (</a:t>
            </a:r>
            <a:r>
              <a:rPr lang="en-US" sz="2300" i="1"/>
              <a:t>T</a:t>
            </a:r>
            <a:r>
              <a:rPr lang="en-US" sz="2300"/>
              <a:t> 1.3.12.10 )</a:t>
            </a:r>
          </a:p>
          <a:p>
            <a:pPr marL="914400" lvl="2" indent="0">
              <a:spcBef>
                <a:spcPts val="1200"/>
              </a:spcBef>
              <a:buNone/>
            </a:pPr>
            <a:endParaRPr lang="en-US" sz="22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3167ACD-D5A3-4CCF-B3FF-791A7A682230}" type="slidenum">
              <a:rPr lang="en-US" sz="1600">
                <a:effectLst>
                  <a:outerShdw blurRad="38100" dist="38100" dir="2700000" algn="tl">
                    <a:srgbClr val="000000"/>
                  </a:outerShdw>
                </a:effectLst>
                <a:ea typeface="ＭＳ Ｐゴシック" charset="-128"/>
              </a:rPr>
              <a:pPr eaLnBrk="1" hangingPunct="1"/>
              <a:t>361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89756391"/>
      </p:ext>
    </p:extLst>
  </p:cSld>
  <p:clrMapOvr>
    <a:masterClrMapping/>
  </p:clrMapOvr>
  <p:transition spd="med">
    <p:cover/>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6C084A-C92A-46F7-8D8C-57CA5E18192B}" type="slidenum">
              <a:rPr lang="en-US"/>
              <a:pPr/>
              <a:t>362</a:t>
            </a:fld>
            <a:endParaRPr lang="en-US"/>
          </a:p>
        </p:txBody>
      </p:sp>
      <p:sp>
        <p:nvSpPr>
          <p:cNvPr id="2" name="Title 1"/>
          <p:cNvSpPr>
            <a:spLocks noGrp="1"/>
          </p:cNvSpPr>
          <p:nvPr>
            <p:ph type="title" idx="4294967295"/>
          </p:nvPr>
        </p:nvSpPr>
        <p:spPr>
          <a:xfrm>
            <a:off x="215516" y="188640"/>
            <a:ext cx="8712968" cy="1350987"/>
          </a:xfrm>
        </p:spPr>
        <p:txBody>
          <a:bodyPr/>
          <a:lstStyle/>
          <a:p>
            <a:pPr>
              <a:defRPr/>
            </a:pPr>
            <a:r>
              <a:rPr lang="en-US" dirty="0"/>
              <a:t>An Obligation to Embark on</a:t>
            </a:r>
            <a:br>
              <a:rPr lang="en-US" dirty="0"/>
            </a:br>
            <a:r>
              <a:rPr lang="en-US" dirty="0">
                <a:latin typeface="+mj-lt"/>
                <a:ea typeface="+mj-ea"/>
                <a:cs typeface="+mj-cs"/>
              </a:rPr>
              <a:t>“</a:t>
            </a:r>
            <a:r>
              <a:rPr lang="en-US" dirty="0"/>
              <a:t>R</a:t>
            </a:r>
            <a:r>
              <a:rPr lang="en-US" dirty="0">
                <a:latin typeface="+mj-lt"/>
                <a:ea typeface="+mj-ea"/>
                <a:cs typeface="+mj-cs"/>
              </a:rPr>
              <a:t>eflex Judgment”</a:t>
            </a:r>
          </a:p>
        </p:txBody>
      </p:sp>
      <p:sp>
        <p:nvSpPr>
          <p:cNvPr id="3" name="Content Placeholder 2"/>
          <p:cNvSpPr>
            <a:spLocks noGrp="1"/>
          </p:cNvSpPr>
          <p:nvPr>
            <p:ph idx="4294967295"/>
          </p:nvPr>
        </p:nvSpPr>
        <p:spPr>
          <a:xfrm>
            <a:off x="457200" y="1844824"/>
            <a:ext cx="8229600" cy="4824536"/>
          </a:xfrm>
        </p:spPr>
        <p:txBody>
          <a:bodyPr/>
          <a:lstStyle/>
          <a:p>
            <a:r>
              <a:rPr lang="en-US" sz="2800" dirty="0"/>
              <a:t>Hence when we consider what confidence to place in a mathematical calculation that we have carried out (for instance), we need to make, and take account of, </a:t>
            </a:r>
            <a:r>
              <a:rPr lang="en-US" sz="2800"/>
              <a:t>a reflexive judgment </a:t>
            </a:r>
            <a:r>
              <a:rPr lang="en-US" sz="2800" dirty="0"/>
              <a:t>about the reliability of our reason or understanding:</a:t>
            </a:r>
          </a:p>
          <a:p>
            <a:pPr lvl="1">
              <a:spcBef>
                <a:spcPts val="1200"/>
              </a:spcBef>
              <a:buFontTx/>
              <a:buNone/>
            </a:pPr>
            <a:r>
              <a:rPr lang="en-US" sz="2700" dirty="0"/>
              <a:t>	</a:t>
            </a:r>
            <a:r>
              <a:rPr lang="en-US" sz="2500" dirty="0"/>
              <a:t>“</a:t>
            </a:r>
            <a:r>
              <a:rPr lang="en-US" sz="2500" dirty="0">
                <a:solidFill>
                  <a:srgbClr val="FF9999"/>
                </a:solidFill>
              </a:rPr>
              <a:t>we ought always</a:t>
            </a:r>
            <a:r>
              <a:rPr lang="en-US" sz="2500" dirty="0"/>
              <a:t> to correct the first judgment, derived from the nature of the object [e.g. the </a:t>
            </a:r>
            <a:r>
              <a:rPr lang="en-US" sz="2500"/>
              <a:t>mathematical judgment that </a:t>
            </a:r>
            <a:r>
              <a:rPr lang="en-US" sz="2500" i="1"/>
              <a:t>x</a:t>
            </a:r>
            <a:r>
              <a:rPr lang="en-US" sz="2500"/>
              <a:t>=16], </a:t>
            </a:r>
            <a:r>
              <a:rPr lang="en-US" sz="2500" dirty="0"/>
              <a:t>by another judgment, </a:t>
            </a:r>
            <a:r>
              <a:rPr lang="en-US" sz="2500" dirty="0" err="1"/>
              <a:t>deriv’d</a:t>
            </a:r>
            <a:r>
              <a:rPr lang="en-US" sz="2500" dirty="0"/>
              <a:t> from the nature of </a:t>
            </a:r>
            <a:r>
              <a:rPr lang="en-US" sz="2500"/>
              <a:t>the understanding [e.g. the experiential judgment that we tend to go wrong 5% of the time].”  </a:t>
            </a:r>
            <a:r>
              <a:rPr lang="en-US" sz="2500" dirty="0"/>
              <a:t>(</a:t>
            </a:r>
            <a:r>
              <a:rPr lang="en-US" sz="2500" i="1" dirty="0"/>
              <a:t>T</a:t>
            </a:r>
            <a:r>
              <a:rPr lang="en-US" sz="2500" dirty="0"/>
              <a:t> 1.4.1.5)</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B2C6D77-6D00-4307-916D-1E0CC42861F6}" type="slidenum">
              <a:rPr lang="en-US" sz="1600">
                <a:effectLst>
                  <a:outerShdw blurRad="38100" dist="38100" dir="2700000" algn="tl">
                    <a:srgbClr val="000000"/>
                  </a:outerShdw>
                </a:effectLst>
                <a:ea typeface="ＭＳ Ｐゴシック" charset="-128"/>
              </a:rPr>
              <a:pPr eaLnBrk="1" hangingPunct="1"/>
              <a:t>362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50286836"/>
      </p:ext>
    </p:extLst>
  </p:cSld>
  <p:clrMapOvr>
    <a:masterClrMapping/>
  </p:clrMapOvr>
  <p:transition spd="med">
    <p:cover/>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6BFC4EA-B741-4780-90A0-0366792E944E}" type="slidenum">
              <a:rPr lang="en-US"/>
              <a:pPr/>
              <a:t>363</a:t>
            </a:fld>
            <a:endParaRPr lang="en-US"/>
          </a:p>
        </p:txBody>
      </p:sp>
      <p:sp>
        <p:nvSpPr>
          <p:cNvPr id="2" name="Title 1"/>
          <p:cNvSpPr>
            <a:spLocks noGrp="1"/>
          </p:cNvSpPr>
          <p:nvPr>
            <p:ph type="title" idx="4294967295"/>
          </p:nvPr>
        </p:nvSpPr>
        <p:spPr>
          <a:xfrm>
            <a:off x="179512" y="116632"/>
            <a:ext cx="8820980" cy="774923"/>
          </a:xfrm>
        </p:spPr>
        <p:txBody>
          <a:bodyPr/>
          <a:lstStyle/>
          <a:p>
            <a:pPr>
              <a:defRPr/>
            </a:pPr>
            <a:r>
              <a:rPr lang="en-US" dirty="0">
                <a:latin typeface="+mj-lt"/>
                <a:ea typeface="+mj-ea"/>
                <a:cs typeface="+mj-cs"/>
              </a:rPr>
              <a:t>A Further Obligation of Reason</a:t>
            </a:r>
          </a:p>
        </p:txBody>
      </p:sp>
      <p:sp>
        <p:nvSpPr>
          <p:cNvPr id="3" name="Content Placeholder 2"/>
          <p:cNvSpPr>
            <a:spLocks noGrp="1"/>
          </p:cNvSpPr>
          <p:nvPr>
            <p:ph idx="4294967295"/>
          </p:nvPr>
        </p:nvSpPr>
        <p:spPr>
          <a:xfrm>
            <a:off x="457200" y="1232756"/>
            <a:ext cx="8327268" cy="5364596"/>
          </a:xfrm>
        </p:spPr>
        <p:txBody>
          <a:bodyPr/>
          <a:lstStyle/>
          <a:p>
            <a:r>
              <a:rPr lang="en-US" sz="2800"/>
              <a:t>Hume thinks exactly the </a:t>
            </a:r>
            <a:r>
              <a:rPr lang="en-US" sz="2800" dirty="0"/>
              <a:t>same sort of correction is appropriate for </a:t>
            </a:r>
            <a:r>
              <a:rPr lang="en-US" sz="2800"/>
              <a:t>probable judgments – which will include our reflexive judgments </a:t>
            </a:r>
            <a:r>
              <a:rPr lang="en-US" sz="2800" dirty="0"/>
              <a:t>about our own reliability. (</a:t>
            </a:r>
            <a:r>
              <a:rPr lang="en-US" sz="2800" i="1" dirty="0"/>
              <a:t>T</a:t>
            </a:r>
            <a:r>
              <a:rPr lang="en-US" sz="2800" dirty="0"/>
              <a:t> 1.4.1.5)</a:t>
            </a:r>
          </a:p>
          <a:p>
            <a:r>
              <a:rPr lang="en-US" sz="2800"/>
              <a:t>Thus since that first reflexive judgment – e.g. that I’m 95% reliable in solving quadratic equations – is </a:t>
            </a:r>
            <a:r>
              <a:rPr lang="en-US" sz="2800" dirty="0"/>
              <a:t>itself subject to error</a:t>
            </a:r>
            <a:r>
              <a:rPr lang="en-US" sz="2800"/>
              <a:t>, I need to take this into account by making </a:t>
            </a:r>
            <a:r>
              <a:rPr lang="en-US" sz="2800" dirty="0"/>
              <a:t>a second correction:</a:t>
            </a:r>
          </a:p>
          <a:p>
            <a:pPr lvl="1">
              <a:buFontTx/>
              <a:buNone/>
            </a:pPr>
            <a:r>
              <a:rPr lang="en-US" sz="2700" dirty="0"/>
              <a:t>	</a:t>
            </a:r>
            <a:r>
              <a:rPr lang="en-US" sz="2500" dirty="0"/>
              <a:t>“</a:t>
            </a:r>
            <a:r>
              <a:rPr lang="en-US" sz="2500" dirty="0">
                <a:solidFill>
                  <a:srgbClr val="FF9999"/>
                </a:solidFill>
              </a:rPr>
              <a:t>we are </a:t>
            </a:r>
            <a:r>
              <a:rPr lang="en-US" sz="2500" dirty="0" err="1">
                <a:solidFill>
                  <a:srgbClr val="FF9999"/>
                </a:solidFill>
              </a:rPr>
              <a:t>oblig’d</a:t>
            </a:r>
            <a:r>
              <a:rPr lang="en-US" sz="2500" dirty="0">
                <a:solidFill>
                  <a:srgbClr val="FF9999"/>
                </a:solidFill>
              </a:rPr>
              <a:t> by our reason</a:t>
            </a:r>
            <a:r>
              <a:rPr lang="en-US" sz="2500" dirty="0"/>
              <a:t> to add a new doubt </a:t>
            </a:r>
            <a:r>
              <a:rPr lang="en-US" sz="2500" dirty="0" err="1"/>
              <a:t>deriv’d</a:t>
            </a:r>
            <a:r>
              <a:rPr lang="en-US" sz="2500" dirty="0"/>
              <a:t> from the possibility of error in the estimation we make of the truth and fidelity of our </a:t>
            </a:r>
            <a:r>
              <a:rPr lang="en-US" sz="2500"/>
              <a:t>faculties.”</a:t>
            </a:r>
            <a:br>
              <a:rPr lang="en-US" sz="2500"/>
            </a:br>
            <a:r>
              <a:rPr lang="en-US" sz="2500"/>
              <a:t>(</a:t>
            </a:r>
            <a:r>
              <a:rPr lang="en-US" sz="2500" i="1" dirty="0"/>
              <a:t>T</a:t>
            </a:r>
            <a:r>
              <a:rPr lang="en-US" sz="25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A360D7D-A3D9-4A99-8EE9-1011815D20D6}" type="slidenum">
              <a:rPr lang="en-US" sz="1600">
                <a:effectLst>
                  <a:outerShdw blurRad="38100" dist="38100" dir="2700000" algn="tl">
                    <a:srgbClr val="000000"/>
                  </a:outerShdw>
                </a:effectLst>
                <a:ea typeface="ＭＳ Ｐゴシック" charset="-128"/>
              </a:rPr>
              <a:pPr eaLnBrk="1" hangingPunct="1"/>
              <a:t>363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773444309"/>
      </p:ext>
    </p:extLst>
  </p:cSld>
  <p:clrMapOvr>
    <a:masterClrMapping/>
  </p:clrMapOvr>
  <p:transition spd="med">
    <p:cover/>
  </p:transition>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364</a:t>
            </a:fld>
            <a:endParaRPr lang="en-US"/>
          </a:p>
        </p:txBody>
      </p:sp>
      <p:sp>
        <p:nvSpPr>
          <p:cNvPr id="2" name="Title 1"/>
          <p:cNvSpPr>
            <a:spLocks noGrp="1"/>
          </p:cNvSpPr>
          <p:nvPr>
            <p:ph type="title" idx="4294967295"/>
          </p:nvPr>
        </p:nvSpPr>
        <p:spPr>
          <a:xfrm>
            <a:off x="457200" y="224644"/>
            <a:ext cx="8229600" cy="864096"/>
          </a:xfrm>
        </p:spPr>
        <p:txBody>
          <a:bodyPr/>
          <a:lstStyle/>
          <a:p>
            <a:pPr>
              <a:defRPr/>
            </a:pPr>
            <a:r>
              <a:rPr lang="en-US" dirty="0">
                <a:latin typeface="+mj-lt"/>
                <a:ea typeface="+mj-ea"/>
                <a:cs typeface="+mj-cs"/>
              </a:rPr>
              <a:t>Iterative Weakening to Nothing</a:t>
            </a:r>
          </a:p>
        </p:txBody>
      </p:sp>
      <p:sp>
        <p:nvSpPr>
          <p:cNvPr id="3" name="Content Placeholder 2"/>
          <p:cNvSpPr>
            <a:spLocks noGrp="1"/>
          </p:cNvSpPr>
          <p:nvPr>
            <p:ph idx="4294967295"/>
          </p:nvPr>
        </p:nvSpPr>
        <p:spPr>
          <a:xfrm>
            <a:off x="457200" y="1412776"/>
            <a:ext cx="8401050" cy="5242024"/>
          </a:xfrm>
        </p:spPr>
        <p:txBody>
          <a:bodyPr/>
          <a:lstStyle/>
          <a:p>
            <a:r>
              <a:rPr lang="en-US" sz="3000" dirty="0"/>
              <a:t>This obligation iterates, repeatedly weakening the evidence left by the previous judgments:</a:t>
            </a:r>
          </a:p>
          <a:p>
            <a:pPr lvl="1">
              <a:spcBef>
                <a:spcPts val="1200"/>
              </a:spcBef>
              <a:buFontTx/>
              <a:buNone/>
            </a:pPr>
            <a:r>
              <a:rPr lang="en-US" dirty="0"/>
              <a:t>	</a:t>
            </a:r>
            <a:r>
              <a:rPr lang="en-US" sz="2600" dirty="0"/>
              <a:t>“this decision, </a:t>
            </a:r>
            <a:r>
              <a:rPr lang="en-US" sz="2600" dirty="0" err="1"/>
              <a:t>tho</a:t>
            </a:r>
            <a:r>
              <a:rPr lang="en-US" sz="2600" dirty="0"/>
              <a:t>’ it should be </a:t>
            </a:r>
            <a:r>
              <a:rPr lang="en-US" sz="2600" dirty="0" err="1"/>
              <a:t>favourable</a:t>
            </a:r>
            <a:r>
              <a:rPr lang="en-US" sz="2600" dirty="0"/>
              <a:t> to our preceding judgment, being founded only on probability, must weaken still farther our first evidence, and must itself be </a:t>
            </a:r>
            <a:r>
              <a:rPr lang="en-US" sz="2600" dirty="0" err="1"/>
              <a:t>weaken’d</a:t>
            </a:r>
            <a:r>
              <a:rPr lang="en-US" sz="2600" dirty="0"/>
              <a:t> by a fourth doubt of the same kind, and so on </a:t>
            </a:r>
            <a:r>
              <a:rPr lang="en-US" sz="2600" i="1" dirty="0"/>
              <a:t>in infinitum</a:t>
            </a:r>
            <a:r>
              <a:rPr lang="en-US" sz="2600" dirty="0"/>
              <a:t>; and even the vastest quantity … must in this manner be </a:t>
            </a:r>
            <a:r>
              <a:rPr lang="en-US" sz="2600" dirty="0" err="1"/>
              <a:t>reduc’d</a:t>
            </a:r>
            <a:r>
              <a:rPr lang="en-US" sz="2600" dirty="0"/>
              <a:t> to nothing.  … </a:t>
            </a:r>
            <a:r>
              <a:rPr lang="en-US" sz="2600" dirty="0">
                <a:solidFill>
                  <a:srgbClr val="FF9999"/>
                </a:solidFill>
              </a:rPr>
              <a:t>all the rules of logic require a continual diminution, and at last a total extinction of belief and evidence</a:t>
            </a:r>
            <a:r>
              <a:rPr lang="en-US" sz="2600" dirty="0"/>
              <a:t>.”  (</a:t>
            </a:r>
            <a:r>
              <a:rPr lang="en-US" sz="2600" i="1" dirty="0"/>
              <a:t>T</a:t>
            </a:r>
            <a:r>
              <a:rPr lang="en-US" sz="2600" dirty="0"/>
              <a:t> 1.4.1.6)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79002102"/>
      </p:ext>
    </p:extLst>
  </p:cSld>
  <p:clrMapOvr>
    <a:masterClrMapping/>
  </p:clrMapOvr>
  <p:transition spd="med">
    <p:cover/>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365</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Hume’s Assessment of the Argument</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3000"/>
              <a:t>Hume repeatedly implies that he considers the sceptical argument to be </a:t>
            </a:r>
            <a:r>
              <a:rPr lang="en-US" sz="3000" i="1"/>
              <a:t>rationally</a:t>
            </a:r>
            <a:r>
              <a:rPr lang="en-US" sz="3000"/>
              <a:t> compelling:</a:t>
            </a:r>
            <a:endParaRPr lang="en-US" sz="3000" dirty="0"/>
          </a:p>
          <a:p>
            <a:pPr lvl="1">
              <a:spcBef>
                <a:spcPts val="1200"/>
              </a:spcBef>
              <a:buFontTx/>
              <a:buNone/>
            </a:pPr>
            <a:r>
              <a:rPr lang="en-US"/>
              <a:t>	</a:t>
            </a:r>
            <a:r>
              <a:rPr lang="en-US" sz="2300"/>
              <a:t>“all </a:t>
            </a:r>
            <a:r>
              <a:rPr lang="en-US" sz="2300" dirty="0"/>
              <a:t>the rules of logic require a continual diminution, and at last a total extinction of belief and evidence.”  (</a:t>
            </a:r>
            <a:r>
              <a:rPr lang="en-US" sz="2300" i="1" dirty="0"/>
              <a:t>T</a:t>
            </a:r>
            <a:r>
              <a:rPr lang="en-US" sz="2300" dirty="0"/>
              <a:t> </a:t>
            </a:r>
            <a:r>
              <a:rPr lang="en-US" sz="2300"/>
              <a:t>1.4.1.6)</a:t>
            </a:r>
          </a:p>
          <a:p>
            <a:pPr lvl="1">
              <a:spcBef>
                <a:spcPts val="1200"/>
              </a:spcBef>
              <a:buFontTx/>
              <a:buNone/>
            </a:pPr>
            <a:r>
              <a:rPr lang="en-US" sz="2300"/>
              <a:t>	“I have here prov’d, that the very same principles, which make us form a decision upon any subject, and correct that decision by the consideration of our genius and capacity, … when we examin’d that subject; I say, I have prov’d, that these same principles, when carry’d farther, and apply’d to every new reflex judgment, must, by continually diminishing the original evidence, at last reduce it to nothing, and utterly subvert all belief and opinion.”</a:t>
            </a:r>
            <a:br>
              <a:rPr lang="en-US" sz="2300"/>
            </a:br>
            <a:r>
              <a:rPr lang="en-US" sz="2300"/>
              <a:t>(</a:t>
            </a:r>
            <a:r>
              <a:rPr lang="en-US" sz="2300" i="1"/>
              <a:t>T</a:t>
            </a:r>
            <a:r>
              <a:rPr lang="en-US" sz="2300"/>
              <a:t> 1.4.1.8 – see also </a:t>
            </a:r>
            <a:r>
              <a:rPr lang="en-US" sz="2300" i="1"/>
              <a:t>T</a:t>
            </a:r>
            <a:r>
              <a:rPr lang="en-US" sz="2300"/>
              <a:t> 1.4.2.57, 1.4.7.7)</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844493568"/>
      </p:ext>
    </p:extLst>
  </p:cSld>
  <p:clrMapOvr>
    <a:masterClrMapping/>
  </p:clrMapOvr>
  <p:transition spd="med">
    <p:cover/>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A74B3F06-EEAA-4C03-B5B3-251FE62EBA31}" type="slidenum">
              <a:rPr lang="en-US"/>
              <a:pPr/>
              <a:t>366</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sz="4000" dirty="0">
                <a:latin typeface="+mj-lt"/>
                <a:ea typeface="+mj-ea"/>
                <a:cs typeface="+mj-cs"/>
              </a:rPr>
              <a:t>Does Hume Accept </a:t>
            </a:r>
            <a:r>
              <a:rPr lang="en-US" sz="4000">
                <a:latin typeface="+mj-lt"/>
                <a:ea typeface="+mj-ea"/>
                <a:cs typeface="+mj-cs"/>
              </a:rPr>
              <a:t>the Conclusion?</a:t>
            </a:r>
            <a:endParaRPr lang="en-US" sz="4000" dirty="0">
              <a:latin typeface="+mj-lt"/>
              <a:ea typeface="+mj-ea"/>
              <a:cs typeface="+mj-cs"/>
            </a:endParaRPr>
          </a:p>
        </p:txBody>
      </p:sp>
      <p:sp>
        <p:nvSpPr>
          <p:cNvPr id="3" name="Content Placeholder 2"/>
          <p:cNvSpPr>
            <a:spLocks noGrp="1"/>
          </p:cNvSpPr>
          <p:nvPr>
            <p:ph idx="4294967295"/>
          </p:nvPr>
        </p:nvSpPr>
        <p:spPr/>
        <p:txBody>
          <a:bodyPr/>
          <a:lstStyle/>
          <a:p>
            <a:pPr>
              <a:buFont typeface="Wingdings" charset="2"/>
              <a:buNone/>
            </a:pPr>
            <a:r>
              <a:rPr lang="en-US" sz="2700" dirty="0"/>
              <a:t>	“</a:t>
            </a:r>
            <a:r>
              <a:rPr lang="en-US" sz="2700" dirty="0" err="1"/>
              <a:t>Shou’d</a:t>
            </a:r>
            <a:r>
              <a:rPr lang="en-US" sz="2700" dirty="0"/>
              <a:t> it be </a:t>
            </a:r>
            <a:r>
              <a:rPr lang="en-US" sz="2700" dirty="0" err="1"/>
              <a:t>ask’d</a:t>
            </a:r>
            <a:r>
              <a:rPr lang="en-US" sz="2700" dirty="0"/>
              <a:t> me, whether I sincerely assent to this argument … and whether I be really one of those </a:t>
            </a:r>
            <a:r>
              <a:rPr lang="en-US" sz="2700" dirty="0" err="1"/>
              <a:t>sceptics</a:t>
            </a:r>
            <a:r>
              <a:rPr lang="en-US" sz="2700" dirty="0"/>
              <a:t>, who hold that all is uncertain, and that our judgment is not in </a:t>
            </a:r>
            <a:r>
              <a:rPr lang="en-US" sz="2700" i="1" dirty="0"/>
              <a:t>any</a:t>
            </a:r>
            <a:r>
              <a:rPr lang="en-US" sz="2700" dirty="0"/>
              <a:t> thing </a:t>
            </a:r>
            <a:r>
              <a:rPr lang="en-US" sz="2700" dirty="0" err="1"/>
              <a:t>possest</a:t>
            </a:r>
            <a:r>
              <a:rPr lang="en-US" sz="2700" dirty="0"/>
              <a:t> of </a:t>
            </a:r>
            <a:r>
              <a:rPr lang="en-US" sz="2700" i="1" dirty="0"/>
              <a:t>any</a:t>
            </a:r>
            <a:r>
              <a:rPr lang="en-US" sz="2700" dirty="0"/>
              <a:t> measures of truth and </a:t>
            </a:r>
            <a:r>
              <a:rPr lang="en-US" sz="2700" dirty="0" err="1"/>
              <a:t>falshood</a:t>
            </a:r>
            <a:r>
              <a:rPr lang="en-US" sz="2700" dirty="0"/>
              <a:t>;  I </a:t>
            </a:r>
            <a:r>
              <a:rPr lang="en-US" sz="2700" dirty="0" err="1"/>
              <a:t>shou’d</a:t>
            </a:r>
            <a:r>
              <a:rPr lang="en-US" sz="2700" dirty="0"/>
              <a:t> reply, that this question is entirely superfluous, and that neither I, nor any other person was ever sincerely and constantly of that opinion.  </a:t>
            </a:r>
            <a:r>
              <a:rPr lang="en-US" sz="2700" dirty="0">
                <a:solidFill>
                  <a:srgbClr val="FF9999"/>
                </a:solidFill>
              </a:rPr>
              <a:t>Nature, by an absolute and </a:t>
            </a:r>
            <a:r>
              <a:rPr lang="en-US" sz="2700" dirty="0" err="1">
                <a:solidFill>
                  <a:srgbClr val="FF9999"/>
                </a:solidFill>
              </a:rPr>
              <a:t>uncontroulable</a:t>
            </a:r>
            <a:r>
              <a:rPr lang="en-US" sz="2700" dirty="0">
                <a:solidFill>
                  <a:srgbClr val="FF9999"/>
                </a:solidFill>
              </a:rPr>
              <a:t> necessity has </a:t>
            </a:r>
            <a:r>
              <a:rPr lang="en-US" sz="2700" dirty="0" err="1">
                <a:solidFill>
                  <a:srgbClr val="FF9999"/>
                </a:solidFill>
              </a:rPr>
              <a:t>determin’d</a:t>
            </a:r>
            <a:r>
              <a:rPr lang="en-US" sz="2700" dirty="0">
                <a:solidFill>
                  <a:srgbClr val="FF9999"/>
                </a:solidFill>
              </a:rPr>
              <a:t> us to judge as well as to breathe and feel</a:t>
            </a:r>
            <a:r>
              <a:rPr lang="en-US" sz="2700" dirty="0"/>
              <a:t>; …”  (</a:t>
            </a:r>
            <a:r>
              <a:rPr lang="en-US" sz="2700" i="1" dirty="0"/>
              <a:t>T</a:t>
            </a:r>
            <a:r>
              <a:rPr lang="en-US" sz="2700" dirty="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D5F15A3-2E3C-4B7C-9C5D-68B6F5789E7B}" type="slidenum">
              <a:rPr lang="en-US" sz="1600">
                <a:effectLst>
                  <a:outerShdw blurRad="38100" dist="38100" dir="2700000" algn="tl">
                    <a:srgbClr val="000000"/>
                  </a:outerShdw>
                </a:effectLst>
                <a:ea typeface="ＭＳ Ｐゴシック" charset="-128"/>
              </a:rPr>
              <a:pPr eaLnBrk="1" hangingPunct="1"/>
              <a:t>366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70586488"/>
      </p:ext>
    </p:extLst>
  </p:cSld>
  <p:clrMapOvr>
    <a:masterClrMapping/>
  </p:clrMapOvr>
  <p:transition spd="med">
    <p:cove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7F8ED56-1B1C-47F4-81EA-38EC960F20DA}" type="slidenum">
              <a:rPr lang="en-US"/>
              <a:pPr/>
              <a:t>367</a:t>
            </a:fld>
            <a:endParaRPr lang="en-US"/>
          </a:p>
        </p:txBody>
      </p:sp>
      <p:sp>
        <p:nvSpPr>
          <p:cNvPr id="2" name="Title 1"/>
          <p:cNvSpPr>
            <a:spLocks noGrp="1"/>
          </p:cNvSpPr>
          <p:nvPr>
            <p:ph type="title" idx="4294967295"/>
          </p:nvPr>
        </p:nvSpPr>
        <p:spPr>
          <a:xfrm>
            <a:off x="0" y="277813"/>
            <a:ext cx="9144000" cy="1143000"/>
          </a:xfrm>
        </p:spPr>
        <p:txBody>
          <a:bodyPr/>
          <a:lstStyle/>
          <a:p>
            <a:pPr>
              <a:defRPr/>
            </a:pPr>
            <a:r>
              <a:rPr lang="en-US" dirty="0">
                <a:latin typeface="+mj-lt"/>
                <a:ea typeface="+mj-ea"/>
                <a:cs typeface="+mj-cs"/>
              </a:rPr>
              <a:t>The Irresistibility of Belief</a:t>
            </a:r>
          </a:p>
        </p:txBody>
      </p:sp>
      <p:sp>
        <p:nvSpPr>
          <p:cNvPr id="3" name="Content Placeholder 2"/>
          <p:cNvSpPr>
            <a:spLocks noGrp="1"/>
          </p:cNvSpPr>
          <p:nvPr>
            <p:ph idx="4294967295"/>
          </p:nvPr>
        </p:nvSpPr>
        <p:spPr/>
        <p:txBody>
          <a:bodyPr/>
          <a:lstStyle/>
          <a:p>
            <a:pPr>
              <a:buFont typeface="Wingdings" charset="2"/>
              <a:buNone/>
            </a:pPr>
            <a:r>
              <a:rPr lang="en-US" sz="2800"/>
              <a:t>	“… nor can we any more forbear viewing certain objects in a stronger and fuller light, upon account of their customary connexion with a present impression, than we can hinder ourselves from thinking as long as we are awake, or seeing the surrounding bodies when we turn our eyes towards them in broad sun-shine.  Whoever has taken the pains to refute the cavils of this </a:t>
            </a:r>
            <a:r>
              <a:rPr lang="en-US" sz="2800" i="1"/>
              <a:t>total</a:t>
            </a:r>
            <a:r>
              <a:rPr lang="en-US" sz="2800"/>
              <a:t> scepticism, has really disputed without an antagonist …”  (</a:t>
            </a:r>
            <a:r>
              <a:rPr lang="en-US" sz="2800" i="1"/>
              <a:t>T</a:t>
            </a:r>
            <a:r>
              <a:rPr lang="en-US" sz="2800"/>
              <a:t> 1.4.1.7)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808E87C-DEA9-41F8-AE4E-070817DD033E}" type="slidenum">
              <a:rPr lang="en-US" sz="1600">
                <a:effectLst>
                  <a:outerShdw blurRad="38100" dist="38100" dir="2700000" algn="tl">
                    <a:srgbClr val="000000"/>
                  </a:outerShdw>
                </a:effectLst>
                <a:ea typeface="ＭＳ Ｐゴシック" charset="-128"/>
              </a:rPr>
              <a:pPr eaLnBrk="1" hangingPunct="1"/>
              <a:t>367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63945155"/>
      </p:ext>
    </p:extLst>
  </p:cSld>
  <p:clrMapOvr>
    <a:masterClrMapping/>
  </p:clrMapOvr>
  <p:transition spd="med">
    <p:cove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76A86E5-4D7D-4E5D-A50C-346AD635E0AD}" type="slidenum">
              <a:rPr lang="en-US"/>
              <a:pPr/>
              <a:t>368</a:t>
            </a:fld>
            <a:endParaRPr lang="en-US"/>
          </a:p>
        </p:txBody>
      </p:sp>
      <p:sp>
        <p:nvSpPr>
          <p:cNvPr id="2" name="Title 1"/>
          <p:cNvSpPr>
            <a:spLocks noGrp="1"/>
          </p:cNvSpPr>
          <p:nvPr>
            <p:ph type="title" idx="4294967295"/>
          </p:nvPr>
        </p:nvSpPr>
        <p:spPr>
          <a:xfrm>
            <a:off x="457200" y="277813"/>
            <a:ext cx="8229600" cy="774923"/>
          </a:xfrm>
        </p:spPr>
        <p:txBody>
          <a:bodyPr/>
          <a:lstStyle/>
          <a:p>
            <a:r>
              <a:rPr lang="en-US" dirty="0"/>
              <a:t>Hume’s Intention Here</a:t>
            </a:r>
          </a:p>
        </p:txBody>
      </p:sp>
      <p:sp>
        <p:nvSpPr>
          <p:cNvPr id="3" name="Content Placeholder 2"/>
          <p:cNvSpPr>
            <a:spLocks noGrp="1"/>
          </p:cNvSpPr>
          <p:nvPr>
            <p:ph idx="4294967295"/>
          </p:nvPr>
        </p:nvSpPr>
        <p:spPr>
          <a:xfrm>
            <a:off x="446856" y="1340768"/>
            <a:ext cx="8157592" cy="5231991"/>
          </a:xfrm>
        </p:spPr>
        <p:txBody>
          <a:bodyPr/>
          <a:lstStyle/>
          <a:p>
            <a:pPr>
              <a:buFont typeface="Wingdings" charset="2"/>
              <a:buNone/>
            </a:pPr>
            <a:r>
              <a:rPr lang="en-US" dirty="0"/>
              <a:t>	</a:t>
            </a:r>
            <a:r>
              <a:rPr lang="en-US" sz="2600" dirty="0"/>
              <a:t>“My intention then in displaying so carefully the arguments of that fantastic sect, is only to make the reader sensible of the truth of my hypothesis, </a:t>
            </a:r>
            <a:r>
              <a:rPr lang="en-US" sz="2600" i="1" dirty="0"/>
              <a:t>that all our </a:t>
            </a:r>
            <a:r>
              <a:rPr lang="en-US" sz="2600" i="1" dirty="0" err="1"/>
              <a:t>reasonings</a:t>
            </a:r>
            <a:r>
              <a:rPr lang="en-US" sz="2600" i="1" dirty="0"/>
              <a:t> concerning causes and effects are </a:t>
            </a:r>
            <a:r>
              <a:rPr lang="en-US" sz="2600" i="1" dirty="0" err="1"/>
              <a:t>deriv’d</a:t>
            </a:r>
            <a:r>
              <a:rPr lang="en-US" sz="2600" i="1" dirty="0"/>
              <a:t> from nothing but custom; and that </a:t>
            </a:r>
            <a:r>
              <a:rPr lang="en-US" sz="2600" i="1" dirty="0">
                <a:solidFill>
                  <a:srgbClr val="FF9999"/>
                </a:solidFill>
              </a:rPr>
              <a:t>belief is more properly an act of the sensitive, than of the cogitative part of our natures</a:t>
            </a:r>
            <a:r>
              <a:rPr lang="en-US" sz="2600" i="1" dirty="0"/>
              <a:t>.  …  </a:t>
            </a:r>
            <a:r>
              <a:rPr lang="en-US" sz="2600" dirty="0">
                <a:solidFill>
                  <a:srgbClr val="FF9999"/>
                </a:solidFill>
              </a:rPr>
              <a:t>I have </a:t>
            </a:r>
            <a:r>
              <a:rPr lang="en-US" sz="2600" dirty="0" err="1">
                <a:solidFill>
                  <a:srgbClr val="FF9999"/>
                </a:solidFill>
              </a:rPr>
              <a:t>prov’d</a:t>
            </a:r>
            <a:r>
              <a:rPr lang="en-US" sz="2600" dirty="0">
                <a:solidFill>
                  <a:srgbClr val="FF9999"/>
                </a:solidFill>
              </a:rPr>
              <a:t>, that … If belief … were a simple act of the thought, without any peculiar manner of conception, or the addition of a force and vivacity, it must infallibly destroy itself, and in every case terminate in a total </a:t>
            </a:r>
            <a:r>
              <a:rPr lang="en-US" sz="2600" dirty="0" err="1">
                <a:solidFill>
                  <a:srgbClr val="FF9999"/>
                </a:solidFill>
              </a:rPr>
              <a:t>suspence</a:t>
            </a:r>
            <a:r>
              <a:rPr lang="en-US" sz="2600" dirty="0">
                <a:solidFill>
                  <a:srgbClr val="FF9999"/>
                </a:solidFill>
              </a:rPr>
              <a:t> of judgment</a:t>
            </a:r>
            <a:r>
              <a:rPr lang="en-US" sz="2600" dirty="0"/>
              <a:t>.”  (</a:t>
            </a:r>
            <a:r>
              <a:rPr lang="en-US" sz="2600" i="1" dirty="0"/>
              <a:t>T</a:t>
            </a:r>
            <a:r>
              <a:rPr lang="en-US" sz="2600" dirty="0"/>
              <a:t> 1.4.1.8)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1332BFB-C3C0-4376-B865-1F82ACE07406}" type="slidenum">
              <a:rPr lang="en-US" sz="1600">
                <a:effectLst>
                  <a:outerShdw blurRad="38100" dist="38100" dir="2700000" algn="tl">
                    <a:srgbClr val="000000"/>
                  </a:outerShdw>
                </a:effectLst>
                <a:ea typeface="ＭＳ Ｐゴシック" charset="-128"/>
              </a:rPr>
              <a:pPr eaLnBrk="1" hangingPunct="1"/>
              <a:t>368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08920534"/>
      </p:ext>
    </p:extLst>
  </p:cSld>
  <p:clrMapOvr>
    <a:masterClrMapping/>
  </p:clrMapOvr>
  <p:transition spd="med">
    <p:cover/>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1CB96D3-C404-4FFC-97A4-989E7EA56A41}" type="slidenum">
              <a:rPr lang="en-US"/>
              <a:pPr/>
              <a:t>369</a:t>
            </a:fld>
            <a:endParaRPr lang="en-US"/>
          </a:p>
        </p:txBody>
      </p:sp>
      <p:sp>
        <p:nvSpPr>
          <p:cNvPr id="2" name="Title 1"/>
          <p:cNvSpPr>
            <a:spLocks noGrp="1"/>
          </p:cNvSpPr>
          <p:nvPr>
            <p:ph type="title" idx="4294967295"/>
          </p:nvPr>
        </p:nvSpPr>
        <p:spPr>
          <a:xfrm>
            <a:off x="215516" y="224644"/>
            <a:ext cx="8712968" cy="684076"/>
          </a:xfrm>
        </p:spPr>
        <p:txBody>
          <a:bodyPr/>
          <a:lstStyle/>
          <a:p>
            <a:pPr>
              <a:defRPr/>
            </a:pPr>
            <a:r>
              <a:rPr lang="en-US" sz="4000">
                <a:latin typeface="+mj-lt"/>
                <a:ea typeface="+mj-ea"/>
                <a:cs typeface="+mj-cs"/>
              </a:rPr>
              <a:t>Refuting Alternative Theories of Belief</a:t>
            </a:r>
            <a:endParaRPr lang="en-US" sz="4000" dirty="0">
              <a:latin typeface="+mj-lt"/>
              <a:ea typeface="+mj-ea"/>
              <a:cs typeface="+mj-cs"/>
            </a:endParaRPr>
          </a:p>
        </p:txBody>
      </p:sp>
      <p:sp>
        <p:nvSpPr>
          <p:cNvPr id="3" name="Content Placeholder 2"/>
          <p:cNvSpPr>
            <a:spLocks noGrp="1"/>
          </p:cNvSpPr>
          <p:nvPr>
            <p:ph idx="4294967295"/>
          </p:nvPr>
        </p:nvSpPr>
        <p:spPr>
          <a:xfrm>
            <a:off x="323528" y="1196752"/>
            <a:ext cx="8534722" cy="5458048"/>
          </a:xfrm>
        </p:spPr>
        <p:txBody>
          <a:bodyPr/>
          <a:lstStyle/>
          <a:p>
            <a:r>
              <a:rPr lang="en-US" sz="2800"/>
              <a:t>Hume attacks alternative theories of belief – which are based on the general notion that our beliefs result from </a:t>
            </a:r>
            <a:r>
              <a:rPr lang="en-US" sz="2800" i="1"/>
              <a:t>rational</a:t>
            </a:r>
            <a:r>
              <a:rPr lang="en-US" sz="2800"/>
              <a:t> oversight and judgment – on  the basis that they would result in total absence of belief, which is clearly empirically false.</a:t>
            </a:r>
          </a:p>
          <a:p>
            <a:pPr lvl="1">
              <a:spcBef>
                <a:spcPts val="1200"/>
              </a:spcBef>
            </a:pPr>
            <a:r>
              <a:rPr lang="en-US" sz="2500"/>
              <a:t>This attack presupposes that the sceptical argument is </a:t>
            </a:r>
            <a:r>
              <a:rPr lang="en-US" sz="2500" i="1"/>
              <a:t>rationally</a:t>
            </a:r>
            <a:r>
              <a:rPr lang="en-US" sz="2500"/>
              <a:t> correct – hence that a rational-oversight theory of belief would indeed be compelled by it.</a:t>
            </a:r>
          </a:p>
          <a:p>
            <a:pPr lvl="1">
              <a:spcBef>
                <a:spcPts val="1200"/>
              </a:spcBef>
            </a:pPr>
            <a:r>
              <a:rPr lang="en-US" sz="2500"/>
              <a:t>By contrast, Hume’s theory is that belief arises from the causal operation of </a:t>
            </a:r>
            <a:r>
              <a:rPr lang="en-US" sz="2500" i="1"/>
              <a:t>custom</a:t>
            </a:r>
            <a:r>
              <a:rPr lang="en-US" sz="2500"/>
              <a:t> – which acts by enhancing the vivacity of ideas – in a way that “mere ideas and reflections” cannot prevent (</a:t>
            </a:r>
            <a:r>
              <a:rPr lang="en-US" sz="2500" i="1"/>
              <a:t>T</a:t>
            </a:r>
            <a:r>
              <a:rPr lang="en-US" sz="2500"/>
              <a:t> 1.4.1.8).</a:t>
            </a:r>
            <a:endParaRPr lang="en-US" sz="2500" dirty="0"/>
          </a:p>
          <a:p>
            <a:pPr lvl="1">
              <a:spcBef>
                <a:spcPts val="1200"/>
              </a:spcBef>
              <a:buFontTx/>
              <a:buNone/>
            </a:pPr>
            <a:r>
              <a:rPr lang="en-US"/>
              <a:t>	</a:t>
            </a:r>
            <a:endParaRPr 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0FCB4F89-0C4A-401D-9D9C-1138CCA10FB4}" type="slidenum">
              <a:rPr lang="en-US" sz="1600">
                <a:effectLst>
                  <a:outerShdw blurRad="38100" dist="38100" dir="2700000" algn="tl">
                    <a:srgbClr val="000000"/>
                  </a:outerShdw>
                </a:effectLst>
                <a:ea typeface="ＭＳ Ｐゴシック" charset="-128"/>
              </a:rPr>
              <a:pPr eaLnBrk="1" hangingPunct="1"/>
              <a:t>369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58842846"/>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370</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dirty="0">
                <a:latin typeface="+mj-lt"/>
                <a:ea typeface="+mj-ea"/>
                <a:cs typeface="+mj-cs"/>
              </a:rPr>
              <a:t>How Does Hume Escape?</a:t>
            </a:r>
          </a:p>
        </p:txBody>
      </p:sp>
      <p:sp>
        <p:nvSpPr>
          <p:cNvPr id="3" name="Content Placeholder 2"/>
          <p:cNvSpPr>
            <a:spLocks noGrp="1"/>
          </p:cNvSpPr>
          <p:nvPr>
            <p:ph idx="4294967295"/>
          </p:nvPr>
        </p:nvSpPr>
        <p:spPr>
          <a:xfrm>
            <a:off x="457200" y="1448780"/>
            <a:ext cx="8183252" cy="5206020"/>
          </a:xfrm>
        </p:spPr>
        <p:txBody>
          <a:bodyPr/>
          <a:lstStyle/>
          <a:p>
            <a:r>
              <a:rPr lang="en-US" sz="3000"/>
              <a:t>How </a:t>
            </a:r>
            <a:r>
              <a:rPr lang="en-US" sz="3000" dirty="0"/>
              <a:t>does Hume’s own account of belief escape this iterative weakening and eventual reduction to complete suspension?</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r>
              <a:rPr lang="en-US" sz="3000" dirty="0"/>
              <a:t>As Hume remarks, the difficulty of following and being moved by abstruse arguments is very familiar to us.  (</a:t>
            </a:r>
            <a:r>
              <a:rPr lang="en-US" sz="3000" i="1" dirty="0"/>
              <a:t>T</a:t>
            </a:r>
            <a:r>
              <a:rPr lang="en-US" sz="3000" dirty="0"/>
              <a:t> 1.4.1.11, cf. 1.3.13.17)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370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982117019"/>
      </p:ext>
    </p:extLst>
  </p:cSld>
  <p:clrMapOvr>
    <a:masterClrMapping/>
  </p:clrMapOvr>
  <p:transition spd="med">
    <p:cove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371</a:t>
            </a:fld>
            <a:endParaRPr lang="en-US"/>
          </a:p>
        </p:txBody>
      </p:sp>
      <p:sp>
        <p:nvSpPr>
          <p:cNvPr id="2" name="Title 1"/>
          <p:cNvSpPr>
            <a:spLocks noGrp="1"/>
          </p:cNvSpPr>
          <p:nvPr>
            <p:ph type="title" idx="4294967295"/>
          </p:nvPr>
        </p:nvSpPr>
        <p:spPr>
          <a:xfrm>
            <a:off x="143508" y="277813"/>
            <a:ext cx="8784976" cy="990947"/>
          </a:xfrm>
        </p:spPr>
        <p:txBody>
          <a:bodyPr/>
          <a:lstStyle/>
          <a:p>
            <a:pPr>
              <a:defRPr/>
            </a:pPr>
            <a:r>
              <a:rPr lang="en-US" dirty="0">
                <a:latin typeface="+mj-lt"/>
                <a:ea typeface="+mj-ea"/>
                <a:cs typeface="+mj-cs"/>
              </a:rPr>
              <a:t>The Significance of the Argument</a:t>
            </a:r>
          </a:p>
        </p:txBody>
      </p:sp>
      <p:sp>
        <p:nvSpPr>
          <p:cNvPr id="3" name="Content Placeholder 2"/>
          <p:cNvSpPr>
            <a:spLocks noGrp="1"/>
          </p:cNvSpPr>
          <p:nvPr>
            <p:ph idx="4294967295"/>
          </p:nvPr>
        </p:nvSpPr>
        <p:spPr>
          <a:xfrm>
            <a:off x="323528" y="1412776"/>
            <a:ext cx="8604956" cy="5206020"/>
          </a:xfrm>
        </p:spPr>
        <p:txBody>
          <a:bodyPr/>
          <a:lstStyle/>
          <a:p>
            <a:r>
              <a:rPr lang="en-US" sz="3000" dirty="0"/>
              <a:t>Hume anticipates </a:t>
            </a:r>
            <a:r>
              <a:rPr lang="en-US" sz="3000" i="1" dirty="0"/>
              <a:t>T</a:t>
            </a:r>
            <a:r>
              <a:rPr lang="en-US" sz="3000" dirty="0"/>
              <a:t> 1.4.1 in the previous Part:</a:t>
            </a:r>
          </a:p>
          <a:p>
            <a:pPr lvl="1">
              <a:buFontTx/>
              <a:buNone/>
            </a:pPr>
            <a:r>
              <a:rPr lang="en-US" sz="2700" dirty="0"/>
              <a:t>	</a:t>
            </a:r>
            <a:r>
              <a:rPr lang="en-US" sz="2500" dirty="0"/>
              <a:t>“we shall find afterwards, [note to </a:t>
            </a:r>
            <a:r>
              <a:rPr lang="en-US" sz="2500" i="1" dirty="0"/>
              <a:t>T</a:t>
            </a:r>
            <a:r>
              <a:rPr lang="en-US" sz="2500" dirty="0"/>
              <a:t> 1.4.1] … one very memorable exception [to iterative psychological weakening], </a:t>
            </a:r>
            <a:r>
              <a:rPr lang="en-US" sz="2500" dirty="0">
                <a:solidFill>
                  <a:srgbClr val="FF9999"/>
                </a:solidFill>
              </a:rPr>
              <a:t>which is of vast consequence</a:t>
            </a:r>
            <a:r>
              <a:rPr lang="en-US" sz="2500" dirty="0"/>
              <a:t> in the present subject of the understanding.”  (</a:t>
            </a:r>
            <a:r>
              <a:rPr lang="en-US" sz="2500" i="1" dirty="0"/>
              <a:t>T</a:t>
            </a:r>
            <a:r>
              <a:rPr lang="en-US" sz="2500" dirty="0"/>
              <a:t> 1.3.13.5)</a:t>
            </a:r>
          </a:p>
          <a:p>
            <a:pPr>
              <a:spcBef>
                <a:spcPts val="1800"/>
              </a:spcBef>
            </a:pPr>
            <a:r>
              <a:rPr lang="en-US" sz="3000" dirty="0"/>
              <a:t>He also draws on it in the conclusion of Book 1:</a:t>
            </a:r>
          </a:p>
          <a:p>
            <a:pPr lvl="1">
              <a:buFontTx/>
              <a:buNone/>
            </a:pPr>
            <a:r>
              <a:rPr lang="en-US" sz="2700" dirty="0"/>
              <a:t>	</a:t>
            </a:r>
            <a:r>
              <a:rPr lang="en-US" sz="2500" dirty="0"/>
              <a:t>“I have already shown, [note to </a:t>
            </a:r>
            <a:r>
              <a:rPr lang="en-US" sz="2500" i="1" dirty="0"/>
              <a:t>T</a:t>
            </a:r>
            <a:r>
              <a:rPr lang="en-US" sz="2500" dirty="0"/>
              <a:t> 1.4.1] that </a:t>
            </a:r>
            <a:r>
              <a:rPr lang="en-US" sz="2500" dirty="0">
                <a:solidFill>
                  <a:srgbClr val="FF9999"/>
                </a:solidFill>
              </a:rPr>
              <a:t>the under-standing, when it acts alone, and according to its most general principles, entirely subverts itself</a:t>
            </a:r>
            <a:r>
              <a:rPr lang="en-US" sz="2500" dirty="0"/>
              <a:t>, and leaves not the lowest degree of evidence in any proposition, either in philosophy or common life.”  (</a:t>
            </a:r>
            <a:r>
              <a:rPr lang="en-US" sz="2500" i="1" dirty="0"/>
              <a:t>T</a:t>
            </a:r>
            <a:r>
              <a:rPr lang="en-US" sz="2500" dirty="0"/>
              <a:t> 1.4.7.7)</a:t>
            </a:r>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371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142486061"/>
      </p:ext>
    </p:extLst>
  </p:cSld>
  <p:clrMapOvr>
    <a:masterClrMapping/>
  </p:clrMapOvr>
  <p:transition spd="med">
    <p:cover/>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9036CE2-C380-4C80-87A7-3B1DFC8CCA69}" type="slidenum">
              <a:rPr lang="en-US"/>
              <a:pPr/>
              <a:t>372</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A Trivial Property of the Fancy</a:t>
            </a:r>
          </a:p>
        </p:txBody>
      </p:sp>
      <p:sp>
        <p:nvSpPr>
          <p:cNvPr id="3" name="Content Placeholder 2"/>
          <p:cNvSpPr>
            <a:spLocks noGrp="1"/>
          </p:cNvSpPr>
          <p:nvPr>
            <p:ph idx="4294967295"/>
          </p:nvPr>
        </p:nvSpPr>
        <p:spPr>
          <a:xfrm>
            <a:off x="431540" y="1520788"/>
            <a:ext cx="8388932" cy="4925144"/>
          </a:xfrm>
        </p:spPr>
        <p:txBody>
          <a:bodyPr/>
          <a:lstStyle/>
          <a:p>
            <a:r>
              <a:rPr lang="en-US" sz="2700"/>
              <a:t>We shall see in the final lecture that this point is extremely significant: we are saved “</a:t>
            </a:r>
            <a:r>
              <a:rPr lang="en-US" sz="2700" dirty="0"/>
              <a:t>from … total </a:t>
            </a:r>
            <a:r>
              <a:rPr lang="en-US" sz="2700" dirty="0" err="1"/>
              <a:t>scepticism</a:t>
            </a:r>
            <a:r>
              <a:rPr lang="en-US" sz="2700" dirty="0"/>
              <a:t> only by means of </a:t>
            </a:r>
            <a:r>
              <a:rPr lang="en-US" sz="2700" dirty="0">
                <a:solidFill>
                  <a:srgbClr val="FF9999"/>
                </a:solidFill>
              </a:rPr>
              <a:t>that singular and seemingly trivial property of the fancy </a:t>
            </a:r>
            <a:r>
              <a:rPr lang="en-US" sz="2700" dirty="0"/>
              <a:t>[i.e. the imagination], by which we enter with difficulty into remote views of things”.</a:t>
            </a:r>
          </a:p>
          <a:p>
            <a:pPr>
              <a:spcBef>
                <a:spcPts val="1200"/>
              </a:spcBef>
            </a:pPr>
            <a:r>
              <a:rPr lang="en-US" sz="2700" dirty="0"/>
              <a:t>This ultimately raises serious doubts about the adequacy </a:t>
            </a:r>
            <a:r>
              <a:rPr lang="en-US" sz="2700"/>
              <a:t>of Hume’s </a:t>
            </a:r>
            <a:r>
              <a:rPr lang="en-US" sz="2700" dirty="0"/>
              <a:t>response to </a:t>
            </a:r>
            <a:r>
              <a:rPr lang="en-US" sz="2700" dirty="0" err="1"/>
              <a:t>scepticism</a:t>
            </a:r>
            <a:r>
              <a:rPr lang="en-US" sz="2700" dirty="0"/>
              <a:t> in the </a:t>
            </a:r>
            <a:r>
              <a:rPr lang="en-US" sz="2700" i="1" dirty="0"/>
              <a:t>Treatise</a:t>
            </a:r>
            <a:r>
              <a:rPr lang="en-US" sz="2700" dirty="0"/>
              <a:t>: </a:t>
            </a:r>
            <a:r>
              <a:rPr lang="en-US" sz="2700" dirty="0" err="1"/>
              <a:t>scepticism</a:t>
            </a:r>
            <a:r>
              <a:rPr lang="en-US" sz="2700" dirty="0"/>
              <a:t> seems to be avoidable only by relying on what we would normally consider to be </a:t>
            </a:r>
            <a:r>
              <a:rPr lang="en-US" sz="2700" i="1" dirty="0"/>
              <a:t>irrational</a:t>
            </a:r>
            <a:r>
              <a:rPr lang="en-US" sz="2700" dirty="0"/>
              <a:t> principles of the imagination.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C9FE1E2C-A100-41DC-8626-6FE60F556E76}" type="slidenum">
              <a:rPr lang="en-US" sz="1600">
                <a:effectLst>
                  <a:outerShdw blurRad="38100" dist="38100" dir="2700000" algn="tl">
                    <a:srgbClr val="000000"/>
                  </a:outerShdw>
                </a:effectLst>
                <a:ea typeface="ＭＳ Ｐゴシック" charset="-128"/>
              </a:rPr>
              <a:pPr eaLnBrk="1" hangingPunct="1"/>
              <a:t>372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605947048"/>
      </p:ext>
    </p:extLst>
  </p:cSld>
  <p:clrMapOvr>
    <a:masterClrMapping/>
  </p:clrMapOvr>
  <p:transition spd="med">
    <p:cove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BFFCECFA-3FC5-49F3-9DED-82BB779EF613}" type="slidenum">
              <a:rPr lang="en-US"/>
              <a:pPr/>
              <a:t>373</a:t>
            </a:fld>
            <a:endParaRPr lang="en-US"/>
          </a:p>
        </p:txBody>
      </p:sp>
      <p:sp>
        <p:nvSpPr>
          <p:cNvPr id="2" name="Title 1"/>
          <p:cNvSpPr>
            <a:spLocks noGrp="1"/>
          </p:cNvSpPr>
          <p:nvPr>
            <p:ph type="title" idx="4294967295"/>
          </p:nvPr>
        </p:nvSpPr>
        <p:spPr/>
        <p:txBody>
          <a:bodyPr/>
          <a:lstStyle/>
          <a:p>
            <a:r>
              <a:rPr lang="en-US"/>
              <a:t>Is Hume’s Argument Strong?</a:t>
            </a:r>
          </a:p>
        </p:txBody>
      </p:sp>
      <p:sp>
        <p:nvSpPr>
          <p:cNvPr id="3" name="Content Placeholder 2"/>
          <p:cNvSpPr>
            <a:spLocks noGrp="1"/>
          </p:cNvSpPr>
          <p:nvPr>
            <p:ph idx="4294967295"/>
          </p:nvPr>
        </p:nvSpPr>
        <p:spPr>
          <a:xfrm>
            <a:off x="457200" y="1600200"/>
            <a:ext cx="8229600" cy="5054600"/>
          </a:xfrm>
        </p:spPr>
        <p:txBody>
          <a:bodyPr/>
          <a:lstStyle/>
          <a:p>
            <a:r>
              <a:rPr lang="en-US" dirty="0"/>
              <a:t>The </a:t>
            </a:r>
            <a:r>
              <a:rPr lang="en-US" i="1" dirty="0"/>
              <a:t>T</a:t>
            </a:r>
            <a:r>
              <a:rPr lang="en-US" dirty="0"/>
              <a:t> 1.4.1 argument seems dubious:</a:t>
            </a:r>
          </a:p>
          <a:p>
            <a:pPr lvl="1"/>
            <a:r>
              <a:rPr lang="en-US" dirty="0"/>
              <a:t>Suppose I make a </a:t>
            </a:r>
            <a:r>
              <a:rPr lang="en-US"/>
              <a:t>mathematical judgment</a:t>
            </a:r>
            <a:r>
              <a:rPr lang="en-US" dirty="0"/>
              <a:t>.</a:t>
            </a:r>
          </a:p>
          <a:p>
            <a:pPr lvl="1">
              <a:spcBef>
                <a:spcPts val="1200"/>
              </a:spcBef>
            </a:pPr>
            <a:r>
              <a:rPr lang="en-US" dirty="0"/>
              <a:t>Suppose also experience suggests to me that I go wrong about 5% of the time in </a:t>
            </a:r>
            <a:r>
              <a:rPr lang="en-US"/>
              <a:t>such judgments</a:t>
            </a:r>
            <a:r>
              <a:rPr lang="en-US" dirty="0"/>
              <a:t>; so I adjust my credence to 95%.</a:t>
            </a:r>
          </a:p>
          <a:p>
            <a:pPr lvl="1">
              <a:spcBef>
                <a:spcPts val="1200"/>
              </a:spcBef>
            </a:pPr>
            <a:r>
              <a:rPr lang="en-US" dirty="0"/>
              <a:t>Then it occurs to me that my estimate of 5% might be wrong … but why should this make me assume that my estimate is likely to be too </a:t>
            </a:r>
            <a:r>
              <a:rPr lang="en-US" i="1" dirty="0"/>
              <a:t>optimistic</a:t>
            </a:r>
            <a:r>
              <a:rPr lang="en-US" dirty="0"/>
              <a:t> rather than </a:t>
            </a:r>
            <a:r>
              <a:rPr lang="en-US" i="1" dirty="0"/>
              <a:t>pessimistic</a:t>
            </a:r>
            <a:r>
              <a:rPr lang="en-US" dirty="0"/>
              <a:t>?  Maybe my credence should be </a:t>
            </a:r>
            <a:r>
              <a:rPr lang="en-US" i="1" dirty="0"/>
              <a:t>greater than</a:t>
            </a:r>
            <a:r>
              <a:rPr lang="en-US" dirty="0"/>
              <a:t> 95%?</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2CEB6BB7-B9FC-46E4-A206-907080C4F839}" type="slidenum">
              <a:rPr lang="en-US" sz="1600">
                <a:effectLst>
                  <a:outerShdw blurRad="38100" dist="38100" dir="2700000" algn="tl">
                    <a:srgbClr val="000000"/>
                  </a:outerShdw>
                </a:effectLst>
                <a:ea typeface="ＭＳ Ｐゴシック" charset="-128"/>
              </a:rPr>
              <a:pPr eaLnBrk="1" hangingPunct="1"/>
              <a:t>373</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15021191"/>
      </p:ext>
    </p:extLst>
  </p:cSld>
  <p:clrMapOvr>
    <a:masterClrMapping/>
  </p:clrMapOvr>
  <p:transition spd="med">
    <p:cover/>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374</a:t>
            </a:fld>
            <a:endParaRPr lang="en-US"/>
          </a:p>
        </p:txBody>
      </p:sp>
      <p:sp>
        <p:nvSpPr>
          <p:cNvPr id="2" name="Title 1"/>
          <p:cNvSpPr>
            <a:spLocks noGrp="1"/>
          </p:cNvSpPr>
          <p:nvPr>
            <p:ph type="title" idx="4294967295"/>
          </p:nvPr>
        </p:nvSpPr>
        <p:spPr>
          <a:xfrm>
            <a:off x="457200" y="277813"/>
            <a:ext cx="8229600" cy="990947"/>
          </a:xfrm>
        </p:spPr>
        <p:txBody>
          <a:bodyPr/>
          <a:lstStyle/>
          <a:p>
            <a:pPr>
              <a:defRPr/>
            </a:pPr>
            <a:r>
              <a:rPr lang="en-US"/>
              <a:t>A Spreading “Margin of Error”?</a:t>
            </a:r>
            <a:endParaRPr lang="en-US" dirty="0">
              <a:latin typeface="+mj-lt"/>
              <a:ea typeface="+mj-ea"/>
              <a:cs typeface="+mj-cs"/>
            </a:endParaRPr>
          </a:p>
        </p:txBody>
      </p:sp>
      <p:sp>
        <p:nvSpPr>
          <p:cNvPr id="3" name="Content Placeholder 2"/>
          <p:cNvSpPr>
            <a:spLocks noGrp="1"/>
          </p:cNvSpPr>
          <p:nvPr>
            <p:ph idx="4294967295"/>
          </p:nvPr>
        </p:nvSpPr>
        <p:spPr>
          <a:xfrm>
            <a:off x="457200" y="1412776"/>
            <a:ext cx="8462963" cy="5242024"/>
          </a:xfrm>
        </p:spPr>
        <p:txBody>
          <a:bodyPr/>
          <a:lstStyle/>
          <a:p>
            <a:r>
              <a:rPr lang="en-US" sz="2800" dirty="0"/>
              <a:t>Some defenders of Hume (e.g. Bennett, Owen) admit that reduction isn’t forced, but suggest that iteration implies a “spreading” of the probability estimate, so it becomes completely non-specific.</a:t>
            </a:r>
          </a:p>
          <a:p>
            <a:pPr>
              <a:spcBef>
                <a:spcPts val="1200"/>
              </a:spcBef>
            </a:pPr>
            <a:r>
              <a:rPr lang="en-US" sz="2800" dirty="0"/>
              <a:t>But this doesn’t </a:t>
            </a:r>
            <a:r>
              <a:rPr lang="en-US" sz="2800"/>
              <a:t>fit Hume’s account of belief as a vivacious idea – belief involves </a:t>
            </a:r>
            <a:r>
              <a:rPr lang="en-US" sz="2800" i="1"/>
              <a:t>a specific level of felt vivacity</a:t>
            </a:r>
            <a:r>
              <a:rPr lang="en-US" sz="2800"/>
              <a:t>, not reflective judgment over a range.</a:t>
            </a:r>
          </a:p>
          <a:p>
            <a:pPr>
              <a:spcBef>
                <a:spcPts val="1200"/>
              </a:spcBef>
            </a:pPr>
            <a:r>
              <a:rPr lang="en-US" sz="2800"/>
              <a:t>Moreover like other defences of Hume, it has never been spelled out beyond vague hand-waving, and no such defence has achieved sufficient rigour to yield mathematical plausibility.</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58137729"/>
      </p:ext>
    </p:extLst>
  </p:cSld>
  <p:clrMapOvr>
    <a:masterClrMapping/>
  </p:clrMapOvr>
  <p:transition spd="med">
    <p:cove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375</a:t>
            </a:fld>
            <a:endParaRPr lang="en-US"/>
          </a:p>
        </p:txBody>
      </p:sp>
      <p:sp>
        <p:nvSpPr>
          <p:cNvPr id="2" name="Title 1"/>
          <p:cNvSpPr>
            <a:spLocks noGrp="1"/>
          </p:cNvSpPr>
          <p:nvPr>
            <p:ph type="title" idx="4294967295"/>
          </p:nvPr>
        </p:nvSpPr>
        <p:spPr>
          <a:xfrm>
            <a:off x="457200" y="224645"/>
            <a:ext cx="8229600" cy="792087"/>
          </a:xfrm>
        </p:spPr>
        <p:txBody>
          <a:bodyPr/>
          <a:lstStyle/>
          <a:p>
            <a:pPr>
              <a:defRPr/>
            </a:pPr>
            <a:r>
              <a:rPr lang="en-US" dirty="0">
                <a:latin typeface="+mj-lt"/>
                <a:ea typeface="+mj-ea"/>
                <a:cs typeface="+mj-cs"/>
              </a:rPr>
              <a:t>Why Iterate?</a:t>
            </a:r>
          </a:p>
        </p:txBody>
      </p:sp>
      <p:sp>
        <p:nvSpPr>
          <p:cNvPr id="3" name="Content Placeholder 2"/>
          <p:cNvSpPr>
            <a:spLocks noGrp="1"/>
          </p:cNvSpPr>
          <p:nvPr>
            <p:ph idx="4294967295"/>
          </p:nvPr>
        </p:nvSpPr>
        <p:spPr>
          <a:xfrm>
            <a:off x="323528" y="1160748"/>
            <a:ext cx="8568952" cy="5364596"/>
          </a:xfrm>
        </p:spPr>
        <p:txBody>
          <a:bodyPr/>
          <a:lstStyle/>
          <a:p>
            <a:r>
              <a:rPr lang="en-US" sz="2600"/>
              <a:t>More fundamentally, </a:t>
            </a:r>
            <a:r>
              <a:rPr lang="en-US" sz="2600" i="1">
                <a:solidFill>
                  <a:srgbClr val="FF9999"/>
                </a:solidFill>
              </a:rPr>
              <a:t>the </a:t>
            </a:r>
            <a:r>
              <a:rPr lang="en-US" sz="2600" i="1" dirty="0">
                <a:solidFill>
                  <a:srgbClr val="FF9999"/>
                </a:solidFill>
              </a:rPr>
              <a:t>case for repeated iteration is hopeless</a:t>
            </a:r>
            <a:r>
              <a:rPr lang="en-US" sz="2600" dirty="0"/>
              <a:t>.  My credence in my mathematical judgment should – on the very principles explained at </a:t>
            </a:r>
            <a:r>
              <a:rPr lang="en-US" sz="2600" i="1" dirty="0"/>
              <a:t>T</a:t>
            </a:r>
            <a:r>
              <a:rPr lang="en-US" sz="2600" dirty="0"/>
              <a:t> 1.4.1.1 – depend on my reliability [and hence remembered track record] in judging </a:t>
            </a:r>
            <a:r>
              <a:rPr lang="en-US" sz="2600" i="1" dirty="0"/>
              <a:t>mathematics</a:t>
            </a:r>
            <a:r>
              <a:rPr lang="en-US" sz="2600" dirty="0"/>
              <a:t>, not on my reliability in judging my reliability in judging … (etc.).</a:t>
            </a:r>
          </a:p>
          <a:p>
            <a:pPr lvl="1">
              <a:spcBef>
                <a:spcPts val="1200"/>
              </a:spcBef>
            </a:pPr>
            <a:r>
              <a:rPr lang="en-US" sz="2500" dirty="0"/>
              <a:t>Hume’s argument </a:t>
            </a:r>
            <a:r>
              <a:rPr lang="en-US" sz="2500" i="1" dirty="0"/>
              <a:t>itself</a:t>
            </a:r>
            <a:r>
              <a:rPr lang="en-US" sz="2500" dirty="0"/>
              <a:t> relies on memory and records, explicitly appealing to the “history of the instances” of my past judgments (</a:t>
            </a:r>
            <a:r>
              <a:rPr lang="en-US" sz="2500" i="1" dirty="0"/>
              <a:t>T</a:t>
            </a:r>
            <a:r>
              <a:rPr lang="en-US" sz="2500" dirty="0"/>
              <a:t> 1.4.1.1), and expressing no </a:t>
            </a:r>
            <a:r>
              <a:rPr lang="en-US" sz="2500" dirty="0" err="1"/>
              <a:t>scepticism</a:t>
            </a:r>
            <a:r>
              <a:rPr lang="en-US" sz="2500" dirty="0"/>
              <a:t> about our memory or record-taking ability etc.  These remembered/recorded statistics remain what they are, </a:t>
            </a:r>
            <a:r>
              <a:rPr lang="en-US" sz="2500" i="1" dirty="0"/>
              <a:t>irrespective of how good or bad I might be at iterative reflexive judgments</a:t>
            </a:r>
            <a:r>
              <a:rPr lang="en-US" sz="25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13478536"/>
      </p:ext>
    </p:extLst>
  </p:cSld>
  <p:clrMapOvr>
    <a:masterClrMapping/>
  </p:clrMapOvr>
  <p:transition spd="med">
    <p:cove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376</a:t>
            </a:fld>
            <a:endParaRPr lang="en-US"/>
          </a:p>
        </p:txBody>
      </p:sp>
      <p:sp>
        <p:nvSpPr>
          <p:cNvPr id="2" name="Title 1"/>
          <p:cNvSpPr>
            <a:spLocks noGrp="1"/>
          </p:cNvSpPr>
          <p:nvPr>
            <p:ph type="title" idx="4294967295"/>
          </p:nvPr>
        </p:nvSpPr>
        <p:spPr>
          <a:xfrm>
            <a:off x="179512" y="224644"/>
            <a:ext cx="8748972" cy="637555"/>
          </a:xfrm>
        </p:spPr>
        <p:txBody>
          <a:bodyPr/>
          <a:lstStyle/>
          <a:p>
            <a:pPr>
              <a:defRPr/>
            </a:pPr>
            <a:r>
              <a:rPr lang="en-US" sz="4200" dirty="0">
                <a:latin typeface="+mj-lt"/>
                <a:ea typeface="+mj-ea"/>
                <a:cs typeface="+mj-cs"/>
              </a:rPr>
              <a:t>Where is the Obligation of Reason?</a:t>
            </a:r>
          </a:p>
        </p:txBody>
      </p:sp>
      <p:sp>
        <p:nvSpPr>
          <p:cNvPr id="3" name="Content Placeholder 2"/>
          <p:cNvSpPr>
            <a:spLocks noGrp="1"/>
          </p:cNvSpPr>
          <p:nvPr>
            <p:ph idx="4294967295"/>
          </p:nvPr>
        </p:nvSpPr>
        <p:spPr>
          <a:xfrm>
            <a:off x="576325" y="1124744"/>
            <a:ext cx="8316155" cy="5342632"/>
          </a:xfrm>
        </p:spPr>
        <p:txBody>
          <a:bodyPr/>
          <a:lstStyle/>
          <a:p>
            <a:r>
              <a:rPr lang="en-US" sz="2600" dirty="0"/>
              <a:t>Even if there were some good reason </a:t>
            </a:r>
            <a:r>
              <a:rPr lang="en-US" sz="2600" i="1" dirty="0"/>
              <a:t>in principle</a:t>
            </a:r>
            <a:r>
              <a:rPr lang="en-US" sz="2600" dirty="0"/>
              <a:t> to iterate up lots of levels, </a:t>
            </a:r>
            <a:r>
              <a:rPr lang="en-US" sz="2600" i="1" dirty="0"/>
              <a:t>in practice </a:t>
            </a:r>
            <a:r>
              <a:rPr lang="en-US" sz="2600" dirty="0"/>
              <a:t>doing so is clearly impossible for us (as Hume </a:t>
            </a:r>
            <a:r>
              <a:rPr lang="en-US" sz="2600" dirty="0" err="1"/>
              <a:t>emphasises</a:t>
            </a:r>
            <a:r>
              <a:rPr lang="en-US" sz="2600" dirty="0"/>
              <a:t>), and it apparently doesn’t make us better judges (since </a:t>
            </a:r>
            <a:r>
              <a:rPr lang="en-US" sz="2600"/>
              <a:t>it both confuses us and pulls </a:t>
            </a:r>
            <a:r>
              <a:rPr lang="en-US" sz="2600" dirty="0"/>
              <a:t>us away from the true statistics).  So how can it possibly be </a:t>
            </a:r>
            <a:r>
              <a:rPr lang="en-US" sz="2600" i="1" dirty="0"/>
              <a:t>an obligation of reason</a:t>
            </a:r>
            <a:r>
              <a:rPr lang="en-US" sz="2600" dirty="0"/>
              <a:t> to iterate</a:t>
            </a:r>
            <a:r>
              <a:rPr lang="en-US" sz="2600"/>
              <a:t>, as </a:t>
            </a:r>
            <a:r>
              <a:rPr lang="en-US" sz="2600" i="1"/>
              <a:t>T </a:t>
            </a:r>
            <a:r>
              <a:rPr lang="en-US" sz="2600" dirty="0"/>
              <a:t>1.4.1.6 insists?</a:t>
            </a:r>
          </a:p>
          <a:p>
            <a:r>
              <a:rPr lang="en-US" sz="2600" dirty="0"/>
              <a:t>On Hume’s own conception of reason, reflexive checking can only make sense if it is warranted </a:t>
            </a:r>
            <a:r>
              <a:rPr lang="en-US" sz="2600"/>
              <a:t>by </a:t>
            </a:r>
            <a:r>
              <a:rPr lang="en-US" sz="2600" i="1"/>
              <a:t>experience</a:t>
            </a:r>
            <a:r>
              <a:rPr lang="en-US" sz="2600"/>
              <a:t> (applying reflective rules such as those of </a:t>
            </a:r>
            <a:r>
              <a:rPr lang="en-US" sz="2600" i="1"/>
              <a:t>Treatise</a:t>
            </a:r>
            <a:r>
              <a:rPr lang="en-US" sz="2600"/>
              <a:t> 1.3.15).  </a:t>
            </a:r>
            <a:r>
              <a:rPr lang="en-US" sz="2600" dirty="0"/>
              <a:t>There is no </a:t>
            </a:r>
            <a:r>
              <a:rPr lang="en-US" sz="2600" i="1" dirty="0"/>
              <a:t>a priori</a:t>
            </a:r>
            <a:r>
              <a:rPr lang="en-US" sz="2600" dirty="0"/>
              <a:t> requirement to do it, and hence the lack of any </a:t>
            </a:r>
            <a:r>
              <a:rPr lang="en-US" sz="2600" i="1" dirty="0"/>
              <a:t>a posteriori</a:t>
            </a:r>
            <a:r>
              <a:rPr lang="en-US" sz="2600" dirty="0"/>
              <a:t> benefit entirely undermines the supposed obligation.</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376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8717461"/>
      </p:ext>
    </p:extLst>
  </p:cSld>
  <p:clrMapOvr>
    <a:masterClrMapping/>
  </p:clrMapOvr>
  <p:transition spd="med">
    <p:cove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B59F38F-C88F-47E6-A97E-2E0026CE8CC5}" type="slidenum">
              <a:rPr lang="en-US"/>
              <a:pPr/>
              <a:t>377</a:t>
            </a:fld>
            <a:endParaRPr lang="en-US"/>
          </a:p>
        </p:txBody>
      </p:sp>
      <p:sp>
        <p:nvSpPr>
          <p:cNvPr id="2" name="Title 1"/>
          <p:cNvSpPr>
            <a:spLocks noGrp="1"/>
          </p:cNvSpPr>
          <p:nvPr>
            <p:ph type="title" idx="4294967295"/>
          </p:nvPr>
        </p:nvSpPr>
        <p:spPr>
          <a:xfrm>
            <a:off x="457200" y="277813"/>
            <a:ext cx="8229600" cy="846931"/>
          </a:xfrm>
        </p:spPr>
        <p:txBody>
          <a:bodyPr/>
          <a:lstStyle/>
          <a:p>
            <a:pPr>
              <a:defRPr/>
            </a:pPr>
            <a:r>
              <a:rPr lang="en-US">
                <a:latin typeface="+mj-lt"/>
                <a:ea typeface="+mj-ea"/>
                <a:cs typeface="+mj-cs"/>
              </a:rPr>
              <a:t>A Failed Argument</a:t>
            </a:r>
            <a:endParaRPr lang="en-US" dirty="0">
              <a:latin typeface="+mj-lt"/>
              <a:ea typeface="+mj-ea"/>
              <a:cs typeface="+mj-cs"/>
            </a:endParaRPr>
          </a:p>
        </p:txBody>
      </p:sp>
      <p:sp>
        <p:nvSpPr>
          <p:cNvPr id="3" name="Content Placeholder 2"/>
          <p:cNvSpPr>
            <a:spLocks noGrp="1"/>
          </p:cNvSpPr>
          <p:nvPr>
            <p:ph idx="4294967295"/>
          </p:nvPr>
        </p:nvSpPr>
        <p:spPr>
          <a:xfrm>
            <a:off x="323528" y="1268759"/>
            <a:ext cx="8596635" cy="5364597"/>
          </a:xfrm>
        </p:spPr>
        <p:txBody>
          <a:bodyPr/>
          <a:lstStyle/>
          <a:p>
            <a:r>
              <a:rPr lang="en-US" sz="2800"/>
              <a:t>Many other scholars have attempted to defend Hume’s argument of </a:t>
            </a:r>
            <a:r>
              <a:rPr lang="en-US" sz="2800" i="1"/>
              <a:t>Treatise</a:t>
            </a:r>
            <a:r>
              <a:rPr lang="en-US" sz="2800"/>
              <a:t> 1.4.1, but I have recently argued that they all fail decisively (“Hume’s Pivotal Argument, and His Supposed Obligation of Reason”, </a:t>
            </a:r>
            <a:r>
              <a:rPr lang="en-US" sz="2800" i="1"/>
              <a:t>Hume Studies</a:t>
            </a:r>
            <a:r>
              <a:rPr lang="en-US" sz="2800"/>
              <a:t> 2018).</a:t>
            </a:r>
          </a:p>
          <a:p>
            <a:pPr lvl="1">
              <a:spcBef>
                <a:spcPts val="1200"/>
              </a:spcBef>
            </a:pPr>
            <a:r>
              <a:rPr lang="en-US" sz="2400"/>
              <a:t>I argue that it is impossible </a:t>
            </a:r>
            <a:r>
              <a:rPr lang="en-US" sz="2400" i="1"/>
              <a:t>even to elucidate the argu-ment</a:t>
            </a:r>
            <a:r>
              <a:rPr lang="en-US" sz="2400"/>
              <a:t> with any plausibility if one focuses on </a:t>
            </a:r>
            <a:r>
              <a:rPr lang="en-US" sz="2400" i="1"/>
              <a:t>examples</a:t>
            </a:r>
            <a:r>
              <a:rPr lang="en-US" sz="2400"/>
              <a:t> (rather than relying on the handwaving “and so on” of</a:t>
            </a:r>
            <a:br>
              <a:rPr lang="en-US" sz="2400"/>
            </a:br>
            <a:r>
              <a:rPr lang="en-US" sz="2400" i="1"/>
              <a:t>T </a:t>
            </a:r>
            <a:r>
              <a:rPr lang="en-US" sz="2400"/>
              <a:t>1.4.1.6).  And I speculate that this makes it extremely likely that Hume himself would have come to appreciate the problem when he came to work on the </a:t>
            </a:r>
            <a:r>
              <a:rPr lang="en-US" sz="2400" i="1"/>
              <a:t>Enquiry</a:t>
            </a:r>
            <a:r>
              <a:rPr lang="en-US" sz="2400"/>
              <a:t>, which (in striking contrast to the </a:t>
            </a:r>
            <a:r>
              <a:rPr lang="en-US" sz="2400" i="1"/>
              <a:t>Treatise</a:t>
            </a:r>
            <a:r>
              <a:rPr lang="en-US" sz="2400"/>
              <a:t>) illustrates its discussions with a large number of examples.</a:t>
            </a:r>
            <a:endParaRPr lang="en-US" sz="24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4ED107D-5E05-4EFE-B81E-D69CB23A8A25}" type="slidenum">
              <a:rPr lang="en-US" sz="1600">
                <a:effectLst>
                  <a:outerShdw blurRad="38100" dist="38100" dir="2700000" algn="tl">
                    <a:srgbClr val="000000"/>
                  </a:outerShdw>
                </a:effectLst>
                <a:ea typeface="ＭＳ Ｐゴシック" charset="-128"/>
              </a:rPr>
              <a:pPr eaLnBrk="1" hangingPunct="1"/>
              <a:t>377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806759155"/>
      </p:ext>
    </p:extLst>
  </p:cSld>
  <p:clrMapOvr>
    <a:masterClrMapping/>
  </p:clrMapOvr>
  <p:transition spd="med">
    <p:cover/>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3"/>
            <a:ext cx="8640960" cy="1908213"/>
          </a:xfrm>
        </p:spPr>
        <p:txBody>
          <a:bodyPr/>
          <a:lstStyle/>
          <a:p>
            <a:r>
              <a:rPr lang="en-US"/>
              <a:t>Some Examination Questions</a:t>
            </a:r>
            <a:br>
              <a:rPr lang="en-US"/>
            </a:br>
            <a:br>
              <a:rPr lang="en-US" sz="2400"/>
            </a:br>
            <a:r>
              <a:rPr lang="en-US" sz="3600"/>
              <a:t>Scepticism with Regard to Reason</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77094" y="2276872"/>
            <a:ext cx="8207374" cy="4284476"/>
          </a:xfrm>
        </p:spPr>
        <p:txBody>
          <a:bodyPr/>
          <a:lstStyle/>
          <a:p>
            <a:pPr>
              <a:spcBef>
                <a:spcPts val="1800"/>
              </a:spcBef>
            </a:pPr>
            <a:r>
              <a:rPr lang="en-US" sz="2200"/>
              <a:t>‘Our author … concludes, that we assent to our faculties, and employ our reason only because we cannot help it.  Philosophy wou’d render us entirely </a:t>
            </a:r>
            <a:r>
              <a:rPr lang="en-US" sz="2200" i="1"/>
              <a:t>Pyrrhonian</a:t>
            </a:r>
            <a:r>
              <a:rPr lang="en-US" sz="2200"/>
              <a:t>, were not nature too strong for it.’  (HUME, </a:t>
            </a:r>
            <a:r>
              <a:rPr lang="en-US" sz="2200" i="1"/>
              <a:t>Abstract of the Treatise</a:t>
            </a:r>
            <a:r>
              <a:rPr lang="en-US" sz="2200"/>
              <a:t>, para. 27).  Does Hume give an adequate answer to scepticism, or is he overwhelmed by it?  (2010, 19)</a:t>
            </a:r>
          </a:p>
          <a:p>
            <a:pPr>
              <a:spcBef>
                <a:spcPts val="1800"/>
              </a:spcBef>
            </a:pPr>
            <a:r>
              <a:rPr lang="en-US" sz="2200"/>
              <a:t>‘Our reason must be consider’d a kind of cause, of which truth is the natural effect.’ (HUME).  What, if anything, does this tell us about the status of reason in Hume’s Treatise?  (2015, 17)</a:t>
            </a:r>
          </a:p>
          <a:p>
            <a:pPr>
              <a:spcBef>
                <a:spcPts val="1800"/>
              </a:spcBef>
            </a:pPr>
            <a:r>
              <a:rPr lang="en-US" sz="2200"/>
              <a:t>Has Hume a satisfactory answer to his scepticism with regard to reason?  (2016, 33)</a:t>
            </a: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378</a:t>
            </a:fld>
            <a:endParaRPr lang="en-US"/>
          </a:p>
        </p:txBody>
      </p:sp>
    </p:spTree>
    <p:extLst>
      <p:ext uri="{BB962C8B-B14F-4D97-AF65-F5344CB8AC3E}">
        <p14:creationId xmlns:p14="http://schemas.microsoft.com/office/powerpoint/2010/main" val="625490442"/>
      </p:ext>
    </p:extLst>
  </p:cSld>
  <p:clrMapOvr>
    <a:masterClrMapping/>
  </p:clrMapOvr>
  <p:transition spd="med">
    <p:cove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39551" y="1052736"/>
            <a:ext cx="8028893" cy="5544616"/>
          </a:xfrm>
        </p:spPr>
        <p:txBody>
          <a:bodyPr/>
          <a:lstStyle/>
          <a:p>
            <a:pPr>
              <a:spcBef>
                <a:spcPts val="1800"/>
              </a:spcBef>
            </a:pPr>
            <a:r>
              <a:rPr lang="en-US" sz="2000">
                <a:effectLst/>
                <a:ea typeface="Times New Roman" panose="02020603050405020304" pitchFamily="18" charset="0"/>
              </a:rPr>
              <a:t>How did Hume argue that perceptions are substances?  Is that a good argument?  (2018, 33)</a:t>
            </a:r>
            <a:endParaRPr lang="en-GB" sz="2000">
              <a:effectLst/>
              <a:ea typeface="Times New Roman" panose="02020603050405020304" pitchFamily="18" charset="0"/>
            </a:endParaRPr>
          </a:p>
          <a:p>
            <a:pPr>
              <a:spcBef>
                <a:spcPts val="1800"/>
              </a:spcBef>
            </a:pPr>
            <a:r>
              <a:rPr lang="en-GB" sz="2000">
                <a:effectLst/>
                <a:ea typeface="Times New Roman" panose="02020603050405020304" pitchFamily="18" charset="0"/>
              </a:rPr>
              <a:t>‘We … are never sensible of any connexion betwixt causes and effects, and … ’tis only by our experience of their constant conjunction, we can arrive at any knowledge of this relation.  Now as all objects, which are not contrary, are susceptible of a constant conjunction, and as no real objects are contrary; I have inferr'd from these principles [cf. </a:t>
            </a:r>
            <a:r>
              <a:rPr lang="en-GB" sz="2000" i="1">
                <a:effectLst/>
                <a:ea typeface="Times New Roman" panose="02020603050405020304" pitchFamily="18" charset="0"/>
              </a:rPr>
              <a:t>T</a:t>
            </a:r>
            <a:r>
              <a:rPr lang="en-GB" sz="2000">
                <a:effectLst/>
                <a:ea typeface="Times New Roman" panose="02020603050405020304" pitchFamily="18" charset="0"/>
              </a:rPr>
              <a:t> 1.3.15], that to consider the matter </a:t>
            </a:r>
            <a:r>
              <a:rPr lang="en-GB" sz="2000" i="1">
                <a:effectLst/>
                <a:ea typeface="Times New Roman" panose="02020603050405020304" pitchFamily="18" charset="0"/>
              </a:rPr>
              <a:t>a priori</a:t>
            </a:r>
            <a:r>
              <a:rPr lang="en-GB" sz="2000">
                <a:effectLst/>
                <a:ea typeface="Times New Roman" panose="02020603050405020304" pitchFamily="18" charset="0"/>
              </a:rPr>
              <a:t>, any thing may produce any thing, and that we shall never discover a reason, why any object may or may not be the cause of any other, however great, or however little the resemblance may be betwixt them.  … we find … by experience, that [thought and motion] are constantly united; which being all the circumstances, that enter into the idea of cause and effect, when apply’d to the operations of matter, we may certainly conclude, that motion may be, and actually is, the cause of thought and perception.’ (HUME, </a:t>
            </a:r>
            <a:r>
              <a:rPr lang="en-GB" sz="2000" i="1">
                <a:effectLst/>
                <a:ea typeface="Times New Roman" panose="02020603050405020304" pitchFamily="18" charset="0"/>
              </a:rPr>
              <a:t>Treatise</a:t>
            </a:r>
            <a:r>
              <a:rPr lang="en-GB" sz="2000">
                <a:effectLst/>
                <a:ea typeface="Times New Roman" panose="02020603050405020304" pitchFamily="18" charset="0"/>
              </a:rPr>
              <a:t> 1.4.5.30)  Discuss.  </a:t>
            </a:r>
            <a:r>
              <a:rPr lang="en-US" sz="2000"/>
              <a:t>(2019, 35)</a:t>
            </a:r>
          </a:p>
          <a:p>
            <a:pPr>
              <a:spcBef>
                <a:spcPts val="1800"/>
              </a:spcBef>
            </a:pPr>
            <a:endParaRPr lang="en-US" sz="2000"/>
          </a:p>
          <a:p>
            <a:pPr marL="0" indent="0">
              <a:spcBef>
                <a:spcPts val="1800"/>
              </a:spcBef>
              <a:buNone/>
            </a:pPr>
            <a:endParaRPr lang="en-US" sz="2000"/>
          </a:p>
          <a:p>
            <a:pPr>
              <a:spcBef>
                <a:spcPts val="1800"/>
              </a:spcBef>
            </a:pPr>
            <a:endParaRPr lang="en-GB" sz="20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379</a:t>
            </a:fld>
            <a:endParaRPr lang="en-US"/>
          </a:p>
        </p:txBody>
      </p:sp>
      <p:sp>
        <p:nvSpPr>
          <p:cNvPr id="5" name="Title 1">
            <a:extLst>
              <a:ext uri="{FF2B5EF4-FFF2-40B4-BE49-F238E27FC236}">
                <a16:creationId xmlns:a16="http://schemas.microsoft.com/office/drawing/2014/main" id="{8E1DA7F5-7588-46A2-8C69-BC78CB500606}"/>
              </a:ext>
            </a:extLst>
          </p:cNvPr>
          <p:cNvSpPr>
            <a:spLocks noGrp="1"/>
          </p:cNvSpPr>
          <p:nvPr>
            <p:ph type="title"/>
          </p:nvPr>
        </p:nvSpPr>
        <p:spPr>
          <a:xfrm>
            <a:off x="215516" y="116632"/>
            <a:ext cx="8640960" cy="767531"/>
          </a:xfrm>
        </p:spPr>
        <p:txBody>
          <a:bodyPr/>
          <a:lstStyle/>
          <a:p>
            <a:r>
              <a:rPr lang="en-US" sz="3600"/>
              <a:t>Of the Immateriality of the Soul</a:t>
            </a:r>
            <a:endParaRPr lang="en-GB" sz="3600"/>
          </a:p>
        </p:txBody>
      </p:sp>
    </p:spTree>
    <p:extLst>
      <p:ext uri="{BB962C8B-B14F-4D97-AF65-F5344CB8AC3E}">
        <p14:creationId xmlns:p14="http://schemas.microsoft.com/office/powerpoint/2010/main" val="1034464610"/>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03548" y="1196752"/>
            <a:ext cx="8352158" cy="5256584"/>
          </a:xfrm>
        </p:spPr>
        <p:txBody>
          <a:bodyPr/>
          <a:lstStyle/>
          <a:p>
            <a:pPr>
              <a:spcBef>
                <a:spcPts val="1800"/>
              </a:spcBef>
            </a:pPr>
            <a:r>
              <a:rPr lang="en-US" sz="2300"/>
              <a:t>‘There are some philosophers, who imagine we are every moment intimately conscious of what we call our SELF ….  Unluckily all these positive assertions are contrary to that very experience, which is pleaded for them, nor have we any idea of </a:t>
            </a:r>
            <a:r>
              <a:rPr lang="en-US" sz="2300" i="1"/>
              <a:t>self</a:t>
            </a:r>
            <a:r>
              <a:rPr lang="en-US" sz="2300"/>
              <a:t>, after the manner it is here explain’d.’ (HUME)  What conclusion does Hume draw from this observation?  What conclusion should we draw from it?  (2007, 19)</a:t>
            </a:r>
          </a:p>
          <a:p>
            <a:pPr>
              <a:spcBef>
                <a:spcPts val="2400"/>
              </a:spcBef>
            </a:pPr>
            <a:r>
              <a:rPr lang="en-US" sz="2300"/>
              <a:t>Why doesn’t Hume merely say that we do not know that there is a substantial self?  Is he right to deny its existence?  (2008, 18)</a:t>
            </a:r>
          </a:p>
          <a:p>
            <a:pPr>
              <a:spcBef>
                <a:spcPts val="2400"/>
              </a:spcBef>
            </a:pPr>
            <a:r>
              <a:rPr lang="en-US" sz="2300"/>
              <a:t>How might someone who held that the self is a simple substance respond to Hume’s objections to such a conception?  (2013, 19)</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380</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756084"/>
          </a:xfrm>
        </p:spPr>
        <p:txBody>
          <a:bodyPr/>
          <a:lstStyle/>
          <a:p>
            <a:r>
              <a:rPr lang="en-US" sz="3400"/>
              <a:t>The False Idea of a Simple Substantial Self</a:t>
            </a:r>
            <a:endParaRPr lang="en-GB" sz="3400"/>
          </a:p>
        </p:txBody>
      </p:sp>
    </p:spTree>
    <p:extLst>
      <p:ext uri="{BB962C8B-B14F-4D97-AF65-F5344CB8AC3E}">
        <p14:creationId xmlns:p14="http://schemas.microsoft.com/office/powerpoint/2010/main" val="266279033"/>
      </p:ext>
    </p:extLst>
  </p:cSld>
  <p:clrMapOvr>
    <a:masterClrMapping/>
  </p:clrMapOvr>
  <p:transition spd="med">
    <p:cover/>
  </p:transition>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755576" y="1124744"/>
            <a:ext cx="7550497" cy="5377706"/>
          </a:xfrm>
        </p:spPr>
        <p:txBody>
          <a:bodyPr/>
          <a:lstStyle/>
          <a:p>
            <a:pPr>
              <a:spcBef>
                <a:spcPts val="1800"/>
              </a:spcBef>
            </a:pPr>
            <a:r>
              <a:rPr lang="en-US" sz="2200"/>
              <a:t>Is Hume right to think that the idea of personal identity involves a ‘confusion and mistake’?  (2002, 18)</a:t>
            </a:r>
          </a:p>
          <a:p>
            <a:pPr>
              <a:spcBef>
                <a:spcPts val="1800"/>
              </a:spcBef>
            </a:pPr>
            <a:r>
              <a:rPr lang="en-US" sz="2200"/>
              <a:t>Does Hume’s account of how one forms the erroneous belief in an enduring self presuppose the existence of an enduring self?  (2003, 18)</a:t>
            </a:r>
          </a:p>
          <a:p>
            <a:pPr>
              <a:spcBef>
                <a:spcPts val="1800"/>
              </a:spcBef>
            </a:pPr>
            <a:r>
              <a:rPr lang="en-US" sz="2200"/>
              <a:t>Does Hume give a satisfactory account of the unity of the self?  (2005, 18)</a:t>
            </a:r>
          </a:p>
          <a:p>
            <a:pPr>
              <a:spcBef>
                <a:spcPts val="1800"/>
              </a:spcBef>
            </a:pPr>
            <a:r>
              <a:rPr lang="en-US" sz="2200"/>
              <a:t>‘The mind is a kind of theatre, where several perceptions successively make their appearance; pass, re-pass, glide away, and mingle in an infinite variety of postures and situations.’ (HUME).  Assess Hume’s arguments for this claim.  (2015, 19)</a:t>
            </a:r>
          </a:p>
          <a:p>
            <a:pPr>
              <a:spcBef>
                <a:spcPts val="1800"/>
              </a:spcBef>
            </a:pPr>
            <a:r>
              <a:rPr lang="en-US" sz="2200"/>
              <a:t>How can a Humean self ‘feign’ anything?  (2021, 34)</a:t>
            </a:r>
          </a:p>
          <a:p>
            <a:pPr>
              <a:spcBef>
                <a:spcPts val="1800"/>
              </a:spcBef>
            </a:pPr>
            <a:endParaRPr lang="en-US" sz="2200"/>
          </a:p>
          <a:p>
            <a:pPr>
              <a:spcBef>
                <a:spcPts val="1800"/>
              </a:spcBef>
            </a:pP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381</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188639"/>
            <a:ext cx="8640960" cy="672629"/>
          </a:xfrm>
        </p:spPr>
        <p:txBody>
          <a:bodyPr/>
          <a:lstStyle/>
          <a:p>
            <a:r>
              <a:rPr lang="en-US" sz="3400"/>
              <a:t>The Humean Notion of Self</a:t>
            </a:r>
            <a:endParaRPr lang="en-GB" sz="3400"/>
          </a:p>
        </p:txBody>
      </p:sp>
    </p:spTree>
    <p:extLst>
      <p:ext uri="{BB962C8B-B14F-4D97-AF65-F5344CB8AC3E}">
        <p14:creationId xmlns:p14="http://schemas.microsoft.com/office/powerpoint/2010/main" val="3292003042"/>
      </p:ext>
    </p:extLst>
  </p:cSld>
  <p:clrMapOvr>
    <a:masterClrMapping/>
  </p:clrMapOvr>
  <p:transition spd="med">
    <p:cover/>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7E892-2D5C-4031-9379-47CBF9FF04B9}"/>
              </a:ext>
            </a:extLst>
          </p:cNvPr>
          <p:cNvSpPr>
            <a:spLocks noGrp="1"/>
          </p:cNvSpPr>
          <p:nvPr>
            <p:ph type="title"/>
          </p:nvPr>
        </p:nvSpPr>
        <p:spPr>
          <a:xfrm>
            <a:off x="457200" y="205805"/>
            <a:ext cx="8229600" cy="846931"/>
          </a:xfrm>
        </p:spPr>
        <p:txBody>
          <a:bodyPr/>
          <a:lstStyle/>
          <a:p>
            <a:r>
              <a:rPr lang="en-US" sz="3400"/>
              <a:t>The </a:t>
            </a:r>
            <a:r>
              <a:rPr lang="en-US" sz="3400" i="1"/>
              <a:t>Appendix</a:t>
            </a:r>
            <a:r>
              <a:rPr lang="en-US" sz="3400"/>
              <a:t> Problem</a:t>
            </a:r>
            <a:endParaRPr lang="en-GB" sz="3400"/>
          </a:p>
        </p:txBody>
      </p:sp>
      <p:sp>
        <p:nvSpPr>
          <p:cNvPr id="3" name="Content Placeholder 2">
            <a:extLst>
              <a:ext uri="{FF2B5EF4-FFF2-40B4-BE49-F238E27FC236}">
                <a16:creationId xmlns:a16="http://schemas.microsoft.com/office/drawing/2014/main" id="{82181DE5-D532-4E7D-BE50-4D0975161ADD}"/>
              </a:ext>
            </a:extLst>
          </p:cNvPr>
          <p:cNvSpPr>
            <a:spLocks noGrp="1"/>
          </p:cNvSpPr>
          <p:nvPr>
            <p:ph idx="1"/>
          </p:nvPr>
        </p:nvSpPr>
        <p:spPr>
          <a:xfrm>
            <a:off x="457200" y="1304764"/>
            <a:ext cx="8229600" cy="5328592"/>
          </a:xfrm>
        </p:spPr>
        <p:txBody>
          <a:bodyPr/>
          <a:lstStyle/>
          <a:p>
            <a:r>
              <a:rPr lang="en-US" sz="2200"/>
              <a:t>‘In short, there are two principles which I cannot render consistent; nor is it in my power to renounce either of them, viz. that all our distinct perceptions are distinct existences, and that the mind never perceives any real connexion among distinct existences. (HUME).  Is Hume’s own criticism of his account of self the best criticism of it?  (2001, 18)</a:t>
            </a:r>
          </a:p>
          <a:p>
            <a:r>
              <a:rPr lang="en-US" sz="2200"/>
              <a:t>Where does Hume go wrong in his account of personal identity?  (2014, 19)</a:t>
            </a:r>
          </a:p>
          <a:p>
            <a:r>
              <a:rPr lang="en-US" sz="2200"/>
              <a:t>‘Upon a more strict review of the section concerning </a:t>
            </a:r>
            <a:r>
              <a:rPr lang="en-US" sz="2200" i="1"/>
              <a:t>personal identity</a:t>
            </a:r>
            <a:r>
              <a:rPr lang="en-US" sz="2200"/>
              <a:t>, I find myself involv’d in such a labyrinth, that, I must confess, I neither know how to correct my former opinions, nor how to render them consistent.’ (HUME, </a:t>
            </a:r>
            <a:r>
              <a:rPr lang="en-US" sz="2200" i="1"/>
              <a:t>Treatise</a:t>
            </a:r>
            <a:r>
              <a:rPr lang="en-US" sz="2200"/>
              <a:t>, Appendix)  Why did Hume abandon his own account of personal identity?  Was he correct to do so?  (2018, 35)</a:t>
            </a:r>
          </a:p>
          <a:p>
            <a:endParaRPr lang="en-US" sz="2200"/>
          </a:p>
        </p:txBody>
      </p:sp>
      <p:sp>
        <p:nvSpPr>
          <p:cNvPr id="4" name="Slide Number Placeholder 3">
            <a:extLst>
              <a:ext uri="{FF2B5EF4-FFF2-40B4-BE49-F238E27FC236}">
                <a16:creationId xmlns:a16="http://schemas.microsoft.com/office/drawing/2014/main" id="{59D78EE2-4E3D-4DA1-9404-5C70FC056420}"/>
              </a:ext>
            </a:extLst>
          </p:cNvPr>
          <p:cNvSpPr>
            <a:spLocks noGrp="1"/>
          </p:cNvSpPr>
          <p:nvPr>
            <p:ph type="sldNum" sz="quarter" idx="10"/>
          </p:nvPr>
        </p:nvSpPr>
        <p:spPr/>
        <p:txBody>
          <a:bodyPr/>
          <a:lstStyle/>
          <a:p>
            <a:fld id="{A10A50DE-8775-498A-B5F5-974B635EB245}" type="slidenum">
              <a:rPr lang="en-US" smtClean="0"/>
              <a:pPr/>
              <a:t>382</a:t>
            </a:fld>
            <a:endParaRPr lang="en-US"/>
          </a:p>
        </p:txBody>
      </p:sp>
    </p:spTree>
    <p:extLst>
      <p:ext uri="{BB962C8B-B14F-4D97-AF65-F5344CB8AC3E}">
        <p14:creationId xmlns:p14="http://schemas.microsoft.com/office/powerpoint/2010/main" val="1229888723"/>
      </p:ext>
    </p:extLst>
  </p:cSld>
  <p:clrMapOvr>
    <a:masterClrMapping/>
  </p:clrMapOvr>
  <p:transition spd="med">
    <p:cove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2" y="1160748"/>
            <a:ext cx="8183251" cy="5094566"/>
          </a:xfrm>
        </p:spPr>
        <p:txBody>
          <a:bodyPr/>
          <a:lstStyle/>
          <a:p>
            <a:pPr>
              <a:spcBef>
                <a:spcPts val="1800"/>
              </a:spcBef>
            </a:pPr>
            <a:r>
              <a:rPr lang="en-US" sz="2200"/>
              <a:t>Compare and contrast any two of the set authors on knowledge of the self.  (2006, 22)</a:t>
            </a:r>
          </a:p>
          <a:p>
            <a:pPr>
              <a:spcBef>
                <a:spcPts val="1800"/>
              </a:spcBef>
            </a:pPr>
            <a:r>
              <a:rPr lang="en-US" sz="2200"/>
              <a:t>What is a person?  Compare and contrast the views on this question of any TWO OR MORE of the philosophers you have studied for this paper (INCLUDING AT LEAST ONE of Locke, Berkeley and Hume).  (2010, 20)</a:t>
            </a:r>
          </a:p>
          <a:p>
            <a:pPr>
              <a:spcBef>
                <a:spcPts val="1800"/>
              </a:spcBef>
            </a:pPr>
            <a:r>
              <a:rPr lang="en-US" sz="2200"/>
              <a:t>Does personal identity differ significantly from the identity of a physical object?  Answer with respect to ONE or MORE of the philosophers you have studied for this paper (INCLUDING AT LEAST ONE OF Locke, Berkeley and Hume).  (2011, 20)</a:t>
            </a:r>
          </a:p>
          <a:p>
            <a:pPr>
              <a:spcBef>
                <a:spcPts val="1800"/>
              </a:spcBef>
            </a:pPr>
            <a:r>
              <a:rPr lang="en-US" sz="2200"/>
              <a:t>Compare and contrast Hume’s account of the self with that of at least one other author covered by this paper.  (2016, 35)</a:t>
            </a:r>
          </a:p>
          <a:p>
            <a:pPr>
              <a:spcBef>
                <a:spcPts val="1800"/>
              </a:spcBef>
            </a:pPr>
            <a:endParaRPr lang="en-GB" sz="22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383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673224" y="188640"/>
            <a:ext cx="7859216" cy="828092"/>
          </a:xfrm>
        </p:spPr>
        <p:txBody>
          <a:bodyPr/>
          <a:lstStyle/>
          <a:p>
            <a:r>
              <a:rPr lang="en-US" sz="3600"/>
              <a:t>Comparison with Other Philosophers</a:t>
            </a:r>
            <a:endParaRPr lang="en-GB" sz="3600"/>
          </a:p>
        </p:txBody>
      </p:sp>
    </p:spTree>
    <p:extLst>
      <p:ext uri="{BB962C8B-B14F-4D97-AF65-F5344CB8AC3E}">
        <p14:creationId xmlns:p14="http://schemas.microsoft.com/office/powerpoint/2010/main" val="2290775919"/>
      </p:ext>
    </p:extLst>
  </p:cSld>
  <p:clrMapOvr>
    <a:masterClrMapping/>
  </p:clrMapOvr>
  <p:transition spd="med">
    <p:cove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203848" y="2960948"/>
            <a:ext cx="5724636" cy="1656184"/>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9999"/>
                </a:solidFill>
                <a:effectLst>
                  <a:outerShdw blurRad="38100" dist="38100" dir="2700000" algn="tl">
                    <a:srgbClr val="000000"/>
                  </a:outerShdw>
                </a:effectLst>
              </a:rPr>
              <a:t>8. Hume’s Sceptical Crisis, and His Second Thoughts</a:t>
            </a:r>
          </a:p>
          <a:p>
            <a:pPr algn="ctr" eaLnBrk="1" hangingPunct="1">
              <a:spcBef>
                <a:spcPts val="1800"/>
              </a:spcBef>
              <a:buClr>
                <a:schemeClr val="hlink"/>
              </a:buClr>
              <a:buSzPct val="90000"/>
              <a:buFont typeface="Wingdings" charset="2"/>
              <a:buNone/>
            </a:pPr>
            <a:endParaRPr lang="en-US" sz="3000" i="1" dirty="0">
              <a:solidFill>
                <a:srgbClr val="FF9999"/>
              </a:solidFill>
              <a:effectLst>
                <a:outerShdw blurRad="38100" dist="38100" dir="2700000" algn="tl">
                  <a:srgbClr val="000000"/>
                </a:outerShdw>
              </a:effectLst>
            </a:endParaRPr>
          </a:p>
        </p:txBody>
      </p:sp>
    </p:spTree>
    <p:extLst>
      <p:ext uri="{BB962C8B-B14F-4D97-AF65-F5344CB8AC3E}">
        <p14:creationId xmlns:p14="http://schemas.microsoft.com/office/powerpoint/2010/main" val="1464835693"/>
      </p:ext>
    </p:extLst>
  </p:cSld>
  <p:clrMapOvr>
    <a:masterClrMapping/>
  </p:clrMapOvr>
  <p:transition spd="med">
    <p:cove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385</a:t>
            </a:fld>
            <a:endParaRPr lang="en-US"/>
          </a:p>
        </p:txBody>
      </p:sp>
      <p:sp>
        <p:nvSpPr>
          <p:cNvPr id="2" name="Title 1"/>
          <p:cNvSpPr>
            <a:spLocks noGrp="1"/>
          </p:cNvSpPr>
          <p:nvPr>
            <p:ph type="title" idx="4294967295"/>
          </p:nvPr>
        </p:nvSpPr>
        <p:spPr>
          <a:xfrm>
            <a:off x="457200" y="260648"/>
            <a:ext cx="8229600" cy="594903"/>
          </a:xfrm>
        </p:spPr>
        <p:txBody>
          <a:bodyPr/>
          <a:lstStyle/>
          <a:p>
            <a:pPr>
              <a:defRPr/>
            </a:pPr>
            <a:r>
              <a:rPr lang="en-US" sz="4000"/>
              <a:t>So Far in </a:t>
            </a:r>
            <a:r>
              <a:rPr lang="en-US" sz="4000" i="1"/>
              <a:t>Treatise</a:t>
            </a:r>
            <a:r>
              <a:rPr lang="en-US" sz="4000"/>
              <a:t> 1.4 …</a:t>
            </a:r>
            <a:endParaRPr lang="en-US" sz="4000" dirty="0">
              <a:latin typeface="+mj-lt"/>
              <a:ea typeface="+mj-ea"/>
              <a:cs typeface="+mj-cs"/>
            </a:endParaRPr>
          </a:p>
        </p:txBody>
      </p:sp>
      <p:sp>
        <p:nvSpPr>
          <p:cNvPr id="3" name="Content Placeholder 2"/>
          <p:cNvSpPr>
            <a:spLocks noGrp="1"/>
          </p:cNvSpPr>
          <p:nvPr>
            <p:ph idx="4294967295"/>
          </p:nvPr>
        </p:nvSpPr>
        <p:spPr>
          <a:xfrm>
            <a:off x="352425" y="1052736"/>
            <a:ext cx="8504051" cy="5448015"/>
          </a:xfrm>
        </p:spPr>
        <p:txBody>
          <a:bodyPr/>
          <a:lstStyle/>
          <a:p>
            <a:r>
              <a:rPr lang="en-GB" sz="2400" i="1" dirty="0"/>
              <a:t>Treatise</a:t>
            </a:r>
            <a:r>
              <a:rPr lang="en-GB" sz="2400" dirty="0"/>
              <a:t> 1.4.1, “Of Scepticism with Regard to Reason”, and 1.4.2, “Of Scepticism with Regard to the Senses”, conclude that our beliefs – whether </a:t>
            </a:r>
            <a:r>
              <a:rPr lang="en-GB" sz="2400"/>
              <a:t>concerning the inferences we draw, or the objects we </a:t>
            </a:r>
            <a:r>
              <a:rPr lang="en-GB" sz="2400" dirty="0"/>
              <a:t>seem to perceive</a:t>
            </a:r>
            <a:r>
              <a:rPr lang="en-GB" sz="2400"/>
              <a:t>, – </a:t>
            </a:r>
            <a:r>
              <a:rPr lang="en-GB" sz="2400" dirty="0"/>
              <a:t>are rationally unsustainable.  But in both cases, we are humanly unable to maintain such radical scepticism, and retain our beliefs through “carelessness and in-attention”.</a:t>
            </a:r>
          </a:p>
          <a:p>
            <a:pPr>
              <a:spcBef>
                <a:spcPts val="1200"/>
              </a:spcBef>
            </a:pPr>
            <a:r>
              <a:rPr lang="en-GB" sz="2400" dirty="0"/>
              <a:t>In </a:t>
            </a:r>
            <a:r>
              <a:rPr lang="en-GB" sz="2400" i="1" dirty="0"/>
              <a:t>Treatise</a:t>
            </a:r>
            <a:r>
              <a:rPr lang="en-GB" sz="2400" dirty="0"/>
              <a:t> 1.4.3, “Of the Ancient Philosophy”, Hume ridicules Aristotelians for following their imagination (like children and poets) in attributing purposes to objects.</a:t>
            </a:r>
          </a:p>
          <a:p>
            <a:pPr lvl="1">
              <a:spcBef>
                <a:spcPts val="900"/>
              </a:spcBef>
            </a:pPr>
            <a:r>
              <a:rPr lang="en-GB" sz="2100" dirty="0"/>
              <a:t>But his own philosophy of induction and belief is founded on custom and hence “the imagination”; so isn’t he being unfair?</a:t>
            </a:r>
          </a:p>
          <a:p>
            <a:pPr lvl="1">
              <a:spcBef>
                <a:spcPts val="900"/>
              </a:spcBef>
            </a:pPr>
            <a:r>
              <a:rPr lang="en-GB" sz="2100" dirty="0"/>
              <a:t>At </a:t>
            </a:r>
            <a:r>
              <a:rPr lang="en-GB" sz="2100" i="1" dirty="0"/>
              <a:t>T</a:t>
            </a:r>
            <a:r>
              <a:rPr lang="en-GB" sz="2100" dirty="0"/>
              <a:t> 1.4.4.1, Hume sketches a defence against this objection, distinguishing between two categories of “imaginative</a:t>
            </a:r>
            <a:r>
              <a:rPr lang="en-GB" sz="2100"/>
              <a:t>” principle:</a:t>
            </a:r>
            <a:endParaRPr lang="en-GB" sz="21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161551047"/>
      </p:ext>
    </p:extLst>
  </p:cSld>
  <p:clrMapOvr>
    <a:masterClrMapping/>
  </p:clrMapOvr>
  <p:transition spd="med">
    <p:cove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76E7A5F-1A79-4419-8805-011A7BE214C1}" type="slidenum">
              <a:rPr lang="en-US"/>
              <a:pPr/>
              <a:t>386</a:t>
            </a:fld>
            <a:endParaRPr lang="en-US"/>
          </a:p>
        </p:txBody>
      </p:sp>
      <p:sp>
        <p:nvSpPr>
          <p:cNvPr id="3" name="Content Placeholder 2"/>
          <p:cNvSpPr>
            <a:spLocks noGrp="1"/>
          </p:cNvSpPr>
          <p:nvPr>
            <p:ph idx="4294967295"/>
          </p:nvPr>
        </p:nvSpPr>
        <p:spPr>
          <a:xfrm>
            <a:off x="220663" y="233363"/>
            <a:ext cx="8669337" cy="6375400"/>
          </a:xfrm>
        </p:spPr>
        <p:txBody>
          <a:bodyPr/>
          <a:lstStyle/>
          <a:p>
            <a:pPr>
              <a:buFont typeface="Wingdings" charset="2"/>
              <a:buNone/>
            </a:pPr>
            <a:r>
              <a:rPr lang="en-US" sz="2500" dirty="0"/>
              <a:t>	“In order to justify myself, I must distinguish in the imagination betwixt </a:t>
            </a:r>
            <a:r>
              <a:rPr lang="en-US" sz="2500" dirty="0">
                <a:solidFill>
                  <a:srgbClr val="92D050"/>
                </a:solidFill>
              </a:rPr>
              <a:t>the principles which are permanent, irresistible, and universal</a:t>
            </a:r>
            <a:r>
              <a:rPr lang="en-US" sz="2500" dirty="0"/>
              <a:t>; such as the customary transition from causes to effects, and from effects to causes:  And </a:t>
            </a:r>
            <a:r>
              <a:rPr lang="en-US" sz="2500" dirty="0">
                <a:solidFill>
                  <a:srgbClr val="FF9999"/>
                </a:solidFill>
              </a:rPr>
              <a:t>the principles, which are changeable, weak, and irregular</a:t>
            </a:r>
            <a:r>
              <a:rPr lang="en-US" sz="2500" dirty="0"/>
              <a:t>; such as those I have just now taken notice of.  </a:t>
            </a:r>
            <a:r>
              <a:rPr lang="en-US" sz="2500" dirty="0">
                <a:solidFill>
                  <a:srgbClr val="92D050"/>
                </a:solidFill>
              </a:rPr>
              <a:t>The former are the foundation of all our thoughts and actions</a:t>
            </a:r>
            <a:r>
              <a:rPr lang="en-US" sz="2500" dirty="0"/>
              <a:t>, so that upon their removal human nature must immediately perish and go to ruin.  </a:t>
            </a:r>
            <a:r>
              <a:rPr lang="en-US" sz="2500" dirty="0">
                <a:solidFill>
                  <a:srgbClr val="FF9999"/>
                </a:solidFill>
              </a:rPr>
              <a:t>The latter are neither unavoidable to mankind, nor necessary, or so much as useful in the conduct of life</a:t>
            </a:r>
            <a:r>
              <a:rPr lang="en-US" sz="2500" dirty="0"/>
              <a:t>; but on the contrary are </a:t>
            </a:r>
            <a:r>
              <a:rPr lang="en-US" sz="2500" dirty="0" err="1"/>
              <a:t>observ’d</a:t>
            </a:r>
            <a:r>
              <a:rPr lang="en-US" sz="2500" dirty="0"/>
              <a:t> only to take place in weak minds, and being opposite to the other principles of conduct and reasoning, may easily be subverted by a due contrast and opposition.  </a:t>
            </a:r>
            <a:r>
              <a:rPr lang="en-US" sz="2500" dirty="0">
                <a:solidFill>
                  <a:srgbClr val="92D050"/>
                </a:solidFill>
              </a:rPr>
              <a:t>For this reason the former are </a:t>
            </a:r>
            <a:r>
              <a:rPr lang="en-US" sz="2500" dirty="0" err="1">
                <a:solidFill>
                  <a:srgbClr val="92D050"/>
                </a:solidFill>
              </a:rPr>
              <a:t>receiv’d</a:t>
            </a:r>
            <a:r>
              <a:rPr lang="en-US" sz="2500" dirty="0">
                <a:solidFill>
                  <a:srgbClr val="92D050"/>
                </a:solidFill>
              </a:rPr>
              <a:t> by philosophy, </a:t>
            </a:r>
            <a:r>
              <a:rPr lang="en-US" sz="2500" dirty="0">
                <a:solidFill>
                  <a:srgbClr val="FF9999"/>
                </a:solidFill>
              </a:rPr>
              <a:t>and the latter rejected</a:t>
            </a:r>
            <a:r>
              <a:rPr lang="en-US" sz="2500" dirty="0"/>
              <a:t>.”  (</a:t>
            </a:r>
            <a:r>
              <a:rPr lang="en-US" sz="2500" i="1" dirty="0"/>
              <a:t>T</a:t>
            </a:r>
            <a:r>
              <a:rPr lang="en-US" sz="2500" dirty="0"/>
              <a:t> 1.4.4.1)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C5F282F-6436-47C7-AF37-CA695D7B71B0}" type="slidenum">
              <a:rPr lang="en-US" sz="1600">
                <a:effectLst>
                  <a:outerShdw blurRad="38100" dist="38100" dir="2700000" algn="tl">
                    <a:srgbClr val="000000"/>
                  </a:outerShdw>
                </a:effectLst>
                <a:ea typeface="ＭＳ Ｐゴシック" charset="-128"/>
              </a:rPr>
              <a:pPr eaLnBrk="1" hangingPunct="1"/>
              <a:t>386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08450593"/>
      </p:ext>
    </p:extLst>
  </p:cSld>
  <p:clrMapOvr>
    <a:masterClrMapping/>
  </p:clrMapOvr>
  <p:transition spd="med">
    <p:cove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387</a:t>
            </a:fld>
            <a:endParaRPr lang="en-US"/>
          </a:p>
        </p:txBody>
      </p:sp>
      <p:sp>
        <p:nvSpPr>
          <p:cNvPr id="3" name="Content Placeholder 2"/>
          <p:cNvSpPr>
            <a:spLocks noGrp="1"/>
          </p:cNvSpPr>
          <p:nvPr>
            <p:ph idx="4294967295"/>
          </p:nvPr>
        </p:nvSpPr>
        <p:spPr>
          <a:xfrm>
            <a:off x="352425" y="465261"/>
            <a:ext cx="8576059" cy="6132091"/>
          </a:xfrm>
        </p:spPr>
        <p:txBody>
          <a:bodyPr/>
          <a:lstStyle/>
          <a:p>
            <a:r>
              <a:rPr lang="en-GB" sz="2400" i="1" dirty="0"/>
              <a:t>Treatise</a:t>
            </a:r>
            <a:r>
              <a:rPr lang="en-GB" sz="2400" dirty="0"/>
              <a:t> 1.4.4, “Of the </a:t>
            </a:r>
            <a:r>
              <a:rPr lang="en-GB" sz="2400"/>
              <a:t>Modern Philosophy”, </a:t>
            </a:r>
            <a:r>
              <a:rPr lang="en-GB" sz="2400" dirty="0"/>
              <a:t>then goes on to reveal yet another problem with the conventional </a:t>
            </a:r>
            <a:r>
              <a:rPr lang="en-GB" sz="2400" dirty="0" err="1"/>
              <a:t>Lockean</a:t>
            </a:r>
            <a:r>
              <a:rPr lang="en-GB" sz="2400" dirty="0"/>
              <a:t> belief in external objects, making at least three in all:</a:t>
            </a:r>
          </a:p>
          <a:p>
            <a:pPr lvl="1"/>
            <a:r>
              <a:rPr lang="en-GB" sz="2200" dirty="0"/>
              <a:t>Identity over time, e.g. </a:t>
            </a:r>
            <a:r>
              <a:rPr lang="en-GB" sz="2200" i="1" dirty="0"/>
              <a:t>T</a:t>
            </a:r>
            <a:r>
              <a:rPr lang="en-GB" sz="2200" dirty="0"/>
              <a:t> 1.4.2.31-2, 1.4.3.2-4;</a:t>
            </a:r>
          </a:p>
          <a:p>
            <a:pPr lvl="1"/>
            <a:r>
              <a:rPr lang="en-GB" sz="2200" dirty="0"/>
              <a:t>Impossibility </a:t>
            </a:r>
            <a:r>
              <a:rPr lang="en-GB" sz="2200"/>
              <a:t>of inference to objects, </a:t>
            </a:r>
            <a:r>
              <a:rPr lang="en-GB" sz="2200" dirty="0"/>
              <a:t>e.g. </a:t>
            </a:r>
            <a:r>
              <a:rPr lang="en-GB" sz="2200" i="1" dirty="0"/>
              <a:t>T</a:t>
            </a:r>
            <a:r>
              <a:rPr lang="en-GB" sz="2200" dirty="0"/>
              <a:t> 1.4.2.47;</a:t>
            </a:r>
          </a:p>
          <a:p>
            <a:pPr lvl="1"/>
            <a:r>
              <a:rPr lang="en-GB" sz="2200" dirty="0"/>
              <a:t>We cannot form an idea of primary qualities without relying on secondary qualities, which are acknowledged to be “nothing but impressions in the mind” (</a:t>
            </a:r>
            <a:r>
              <a:rPr lang="en-GB" sz="2200" i="1" dirty="0"/>
              <a:t>T</a:t>
            </a:r>
            <a:r>
              <a:rPr lang="en-GB" sz="2200" dirty="0"/>
              <a:t> 1.4.4.3).  So we can form no coherent idea of a mind-independent object (</a:t>
            </a:r>
            <a:r>
              <a:rPr lang="en-GB" sz="2200" i="1" dirty="0"/>
              <a:t>T</a:t>
            </a:r>
            <a:r>
              <a:rPr lang="en-GB" sz="2200" dirty="0"/>
              <a:t> 1.4.4.6-9).</a:t>
            </a:r>
          </a:p>
          <a:p>
            <a:pPr>
              <a:spcBef>
                <a:spcPts val="1800"/>
              </a:spcBef>
            </a:pPr>
            <a:r>
              <a:rPr lang="en-GB" sz="2400" i="1" dirty="0"/>
              <a:t>Treatise</a:t>
            </a:r>
            <a:r>
              <a:rPr lang="en-GB" sz="2400" dirty="0"/>
              <a:t> 1.4.5-6, “Of the Immateriality of the Soul” and “Of Personal Identity”, may well be radically sceptical from a traditional perspective, but Hume does not see them as leading to “such contradictions and difficulties” as he claims to have found by now “in every system concerning external objects, and in the idea of matter” (</a:t>
            </a:r>
            <a:r>
              <a:rPr lang="en-GB" sz="2400" i="1" dirty="0"/>
              <a:t>T</a:t>
            </a:r>
            <a:r>
              <a:rPr lang="en-GB" sz="2400" dirty="0"/>
              <a:t> 1.4.5.1).</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29239004"/>
      </p:ext>
    </p:extLst>
  </p:cSld>
  <p:clrMapOvr>
    <a:masterClrMapping/>
  </p:clrMapOvr>
  <p:transition spd="med">
    <p:cove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1E6D02C2-D2AF-408A-B948-ECEA34F69833}" type="slidenum">
              <a:rPr lang="en-US" altLang="en-US"/>
              <a:pPr/>
              <a:t>388</a:t>
            </a:fld>
            <a:endParaRPr lang="en-US" altLang="en-US"/>
          </a:p>
        </p:txBody>
      </p:sp>
      <p:sp>
        <p:nvSpPr>
          <p:cNvPr id="748548" name="Rectangle 4"/>
          <p:cNvSpPr>
            <a:spLocks noGrp="1" noChangeArrowheads="1"/>
          </p:cNvSpPr>
          <p:nvPr>
            <p:ph type="ctrTitle" idx="4294967295"/>
          </p:nvPr>
        </p:nvSpPr>
        <p:spPr>
          <a:xfrm>
            <a:off x="179388" y="296863"/>
            <a:ext cx="4608512" cy="6300787"/>
          </a:xfrm>
        </p:spPr>
        <p:txBody>
          <a:bodyPr/>
          <a:lstStyle/>
          <a:p>
            <a:r>
              <a:rPr lang="en-GB" altLang="en-US" sz="5000" dirty="0"/>
              <a:t>8(a)</a:t>
            </a:r>
            <a:br>
              <a:rPr lang="en-GB" altLang="en-US" sz="5000" dirty="0"/>
            </a:br>
            <a:br>
              <a:rPr lang="en-GB" altLang="en-US" sz="5000"/>
            </a:br>
            <a:r>
              <a:rPr lang="en-GB" altLang="en-US" sz="5000"/>
              <a:t>Complications Regarding</a:t>
            </a:r>
            <a:br>
              <a:rPr lang="en-GB" altLang="en-US" sz="5000"/>
            </a:br>
            <a:r>
              <a:rPr lang="en-GB" altLang="en-US" sz="5000"/>
              <a:t>the </a:t>
            </a:r>
            <a:r>
              <a:rPr lang="en-GB" altLang="en-US" sz="5000" dirty="0" err="1"/>
              <a:t>Humean</a:t>
            </a:r>
            <a:r>
              <a:rPr lang="en-GB" altLang="en-US" sz="5000" dirty="0"/>
              <a:t> “Imagination”</a:t>
            </a:r>
            <a:endParaRPr lang="en-US" altLang="en-US" sz="5000" dirty="0"/>
          </a:p>
        </p:txBody>
      </p:sp>
      <p:pic>
        <p:nvPicPr>
          <p:cNvPr id="1218563"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6735569"/>
      </p:ext>
    </p:extLst>
  </p:cSld>
  <p:clrMapOvr>
    <a:masterClrMapping/>
  </p:clrMapOvr>
  <p:transition spd="med">
    <p:cove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389</a:t>
            </a:fld>
            <a:endParaRPr lang="en-US"/>
          </a:p>
        </p:txBody>
      </p:sp>
      <p:sp>
        <p:nvSpPr>
          <p:cNvPr id="2" name="Title 1"/>
          <p:cNvSpPr>
            <a:spLocks noGrp="1"/>
          </p:cNvSpPr>
          <p:nvPr>
            <p:ph type="title" idx="4294967295"/>
          </p:nvPr>
        </p:nvSpPr>
        <p:spPr>
          <a:xfrm>
            <a:off x="457200" y="260648"/>
            <a:ext cx="8229600" cy="1332148"/>
          </a:xfrm>
        </p:spPr>
        <p:txBody>
          <a:bodyPr/>
          <a:lstStyle/>
          <a:p>
            <a:pPr>
              <a:defRPr/>
            </a:pPr>
            <a:r>
              <a:rPr lang="en-US" sz="4000" dirty="0">
                <a:latin typeface="+mj-lt"/>
                <a:ea typeface="+mj-ea"/>
                <a:cs typeface="+mj-cs"/>
              </a:rPr>
              <a:t>“Imagination” as the Faculty</a:t>
            </a:r>
            <a:br>
              <a:rPr lang="en-US" sz="4000" dirty="0">
                <a:latin typeface="+mj-lt"/>
                <a:ea typeface="+mj-ea"/>
                <a:cs typeface="+mj-cs"/>
              </a:rPr>
            </a:br>
            <a:r>
              <a:rPr lang="en-US" sz="4000" dirty="0">
                <a:latin typeface="+mj-lt"/>
                <a:ea typeface="+mj-ea"/>
                <a:cs typeface="+mj-cs"/>
              </a:rPr>
              <a:t>of Having, and Operating on, Ideas</a:t>
            </a:r>
          </a:p>
        </p:txBody>
      </p:sp>
      <p:sp>
        <p:nvSpPr>
          <p:cNvPr id="3" name="Content Placeholder 2"/>
          <p:cNvSpPr>
            <a:spLocks noGrp="1"/>
          </p:cNvSpPr>
          <p:nvPr>
            <p:ph idx="4294967295"/>
          </p:nvPr>
        </p:nvSpPr>
        <p:spPr>
          <a:xfrm>
            <a:off x="611560" y="1952836"/>
            <a:ext cx="8229601" cy="4680520"/>
          </a:xfrm>
        </p:spPr>
        <p:txBody>
          <a:bodyPr/>
          <a:lstStyle/>
          <a:p>
            <a:r>
              <a:rPr lang="en-GB" sz="2600" dirty="0"/>
              <a:t>In Lecture 2 (</a:t>
            </a:r>
            <a:r>
              <a:rPr lang="en-GB" sz="2600"/>
              <a:t>slides 8-9), </a:t>
            </a:r>
            <a:r>
              <a:rPr lang="en-GB" sz="2600" dirty="0"/>
              <a:t>we saw how </a:t>
            </a:r>
            <a:r>
              <a:rPr lang="en-GB" sz="2600"/>
              <a:t>Hume’s con-ceptual empiricism </a:t>
            </a:r>
            <a:r>
              <a:rPr lang="en-GB" sz="2600" dirty="0"/>
              <a:t>leads him – following Locke – to assimilate </a:t>
            </a:r>
            <a:r>
              <a:rPr lang="en-GB" sz="2600" i="1" dirty="0"/>
              <a:t>thinking</a:t>
            </a:r>
            <a:r>
              <a:rPr lang="en-GB" sz="2600" dirty="0"/>
              <a:t> to the having of mental </a:t>
            </a:r>
            <a:r>
              <a:rPr lang="en-GB" sz="2600" i="1" dirty="0"/>
              <a:t>images</a:t>
            </a:r>
            <a:r>
              <a:rPr lang="en-GB" sz="2600" dirty="0"/>
              <a:t>.</a:t>
            </a:r>
          </a:p>
          <a:p>
            <a:r>
              <a:rPr lang="en-GB" sz="2600" dirty="0"/>
              <a:t>In particular, Hume denies that we can form purely intellectual, non-imagistic ideas (</a:t>
            </a:r>
            <a:r>
              <a:rPr lang="en-GB" sz="2600" i="1" dirty="0"/>
              <a:t>T</a:t>
            </a:r>
            <a:r>
              <a:rPr lang="en-GB" sz="2600" dirty="0"/>
              <a:t> 1.3.1.7).</a:t>
            </a:r>
          </a:p>
          <a:p>
            <a:r>
              <a:rPr lang="en-GB" sz="2600" dirty="0"/>
              <a:t>This implies that the </a:t>
            </a:r>
            <a:r>
              <a:rPr lang="en-GB" sz="2600" i="1" dirty="0"/>
              <a:t>imagination</a:t>
            </a:r>
            <a:r>
              <a:rPr lang="en-GB" sz="2600" dirty="0"/>
              <a:t>, traditionally conceived of as the faculty we use when </a:t>
            </a:r>
            <a:r>
              <a:rPr lang="en-GB" sz="2600" i="1" dirty="0"/>
              <a:t>imagining</a:t>
            </a:r>
            <a:r>
              <a:rPr lang="en-GB" sz="2600" dirty="0"/>
              <a:t> things (e.g. fanciful ideas that we have </a:t>
            </a:r>
            <a:r>
              <a:rPr lang="en-GB" sz="2600"/>
              <a:t>created ourselves, cf. Lecture 3 slide 9), </a:t>
            </a:r>
            <a:r>
              <a:rPr lang="en-GB" sz="2600" dirty="0"/>
              <a:t>becomes more generally </a:t>
            </a:r>
            <a:r>
              <a:rPr lang="en-GB" sz="2600"/>
              <a:t>where all of our thinking takes place (not counting ideas or “impressions” of </a:t>
            </a:r>
            <a:r>
              <a:rPr lang="en-GB" sz="2600" i="1"/>
              <a:t>memory</a:t>
            </a:r>
            <a:r>
              <a:rPr lang="en-GB" sz="2600"/>
              <a:t>).</a:t>
            </a:r>
            <a:endParaRPr lang="en-GB"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389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86667223"/>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390</a:t>
            </a:fld>
            <a:endParaRPr lang="en-US"/>
          </a:p>
        </p:txBody>
      </p:sp>
      <p:sp>
        <p:nvSpPr>
          <p:cNvPr id="2" name="Title 1"/>
          <p:cNvSpPr>
            <a:spLocks noGrp="1"/>
          </p:cNvSpPr>
          <p:nvPr>
            <p:ph type="title" idx="4294967295"/>
          </p:nvPr>
        </p:nvSpPr>
        <p:spPr>
          <a:xfrm>
            <a:off x="457200" y="260648"/>
            <a:ext cx="8229600" cy="1188132"/>
          </a:xfrm>
        </p:spPr>
        <p:txBody>
          <a:bodyPr/>
          <a:lstStyle/>
          <a:p>
            <a:pPr>
              <a:defRPr/>
            </a:pPr>
            <a:r>
              <a:rPr lang="en-US" sz="4000" dirty="0">
                <a:latin typeface="+mj-lt"/>
                <a:ea typeface="+mj-ea"/>
                <a:cs typeface="+mj-cs"/>
              </a:rPr>
              <a:t>“Imagination” as Opposed to “Reason” or “the Understanding”</a:t>
            </a:r>
          </a:p>
        </p:txBody>
      </p:sp>
      <p:sp>
        <p:nvSpPr>
          <p:cNvPr id="3" name="Content Placeholder 2"/>
          <p:cNvSpPr>
            <a:spLocks noGrp="1"/>
          </p:cNvSpPr>
          <p:nvPr>
            <p:ph idx="4294967295"/>
          </p:nvPr>
        </p:nvSpPr>
        <p:spPr>
          <a:xfrm>
            <a:off x="352425" y="1808820"/>
            <a:ext cx="8504051" cy="4860540"/>
          </a:xfrm>
        </p:spPr>
        <p:txBody>
          <a:bodyPr/>
          <a:lstStyle/>
          <a:p>
            <a:r>
              <a:rPr lang="en-GB" sz="2700" dirty="0"/>
              <a:t>In </a:t>
            </a:r>
            <a:r>
              <a:rPr lang="en-GB" sz="2700"/>
              <a:t>Lecture 4, </a:t>
            </a:r>
            <a:r>
              <a:rPr lang="en-GB" sz="2700" dirty="0"/>
              <a:t>we saw that Hume implicitly identifies “reason” with “the understanding” (</a:t>
            </a:r>
            <a:r>
              <a:rPr lang="en-GB" sz="2700"/>
              <a:t>slide 13), </a:t>
            </a:r>
            <a:r>
              <a:rPr lang="en-GB" sz="2700" dirty="0"/>
              <a:t>and two of his most famous discussions – of induction and the external world – set this faculty </a:t>
            </a:r>
            <a:r>
              <a:rPr lang="en-GB" sz="2700" i="1" dirty="0"/>
              <a:t>in opposition to</a:t>
            </a:r>
            <a:r>
              <a:rPr lang="en-GB" sz="2700" dirty="0"/>
              <a:t> “the imagination” (also called “the fancy”).</a:t>
            </a:r>
          </a:p>
          <a:p>
            <a:r>
              <a:rPr lang="en-GB" sz="2700" dirty="0"/>
              <a:t>Moreover they proceed by showing first that reason </a:t>
            </a:r>
            <a:r>
              <a:rPr lang="en-GB" sz="2700" i="1" dirty="0"/>
              <a:t>cannot </a:t>
            </a:r>
            <a:r>
              <a:rPr lang="en-GB" sz="2700" dirty="0"/>
              <a:t>explain the belief in question (either about the unobserved, or about the existence of body), and then concluding that the imagination must be responsible, apparently because the belief requires a </a:t>
            </a:r>
            <a:r>
              <a:rPr lang="en-GB" sz="2700" i="1"/>
              <a:t>non-rational</a:t>
            </a:r>
            <a:r>
              <a:rPr lang="en-GB" sz="2700"/>
              <a:t> explanation.</a:t>
            </a:r>
            <a:endParaRPr lang="en-GB"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390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65051835"/>
      </p:ext>
    </p:extLst>
  </p:cSld>
  <p:clrMapOvr>
    <a:masterClrMapping/>
  </p:clrMapOvr>
  <p:transition spd="med">
    <p:cover/>
  </p:transition>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391</a:t>
            </a:fld>
            <a:endParaRPr lang="en-US"/>
          </a:p>
        </p:txBody>
      </p:sp>
      <p:sp>
        <p:nvSpPr>
          <p:cNvPr id="873474" name="Rectangle 2"/>
          <p:cNvSpPr>
            <a:spLocks noGrp="1" noChangeArrowheads="1"/>
          </p:cNvSpPr>
          <p:nvPr>
            <p:ph type="title"/>
          </p:nvPr>
        </p:nvSpPr>
        <p:spPr>
          <a:xfrm>
            <a:off x="215516" y="224644"/>
            <a:ext cx="8748972" cy="918939"/>
          </a:xfrm>
        </p:spPr>
        <p:txBody>
          <a:bodyPr/>
          <a:lstStyle/>
          <a:p>
            <a:r>
              <a:rPr lang="en-GB" sz="3500" b="1" u="sng"/>
              <a:t>Slide 4.6</a:t>
            </a:r>
            <a:r>
              <a:rPr lang="en-GB" sz="3500" b="1"/>
              <a:t>: </a:t>
            </a:r>
            <a:r>
              <a:rPr lang="en-GB" sz="3500" b="1" dirty="0"/>
              <a:t>Faculties, Induction, and Body</a:t>
            </a:r>
          </a:p>
        </p:txBody>
      </p:sp>
      <p:sp>
        <p:nvSpPr>
          <p:cNvPr id="873475" name="Rectangle 3"/>
          <p:cNvSpPr>
            <a:spLocks noGrp="1" noChangeArrowheads="1"/>
          </p:cNvSpPr>
          <p:nvPr>
            <p:ph type="body" idx="1"/>
          </p:nvPr>
        </p:nvSpPr>
        <p:spPr>
          <a:xfrm>
            <a:off x="457200" y="1376772"/>
            <a:ext cx="8229600" cy="5184366"/>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t>
            </a:r>
            <a:r>
              <a:rPr lang="en-GB" sz="2800" dirty="0">
                <a:solidFill>
                  <a:srgbClr val="FF9999"/>
                </a:solidFill>
              </a:rPr>
              <a:t>association … of perceptions</a:t>
            </a:r>
            <a:r>
              <a:rPr lang="en-GB" sz="2800" dirty="0"/>
              <a:t>.”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2504902635"/>
      </p:ext>
    </p:extLst>
  </p:cSld>
  <p:clrMapOvr>
    <a:masterClrMapping/>
  </p:clrMapOvr>
  <p:transition spd="med">
    <p:cover/>
  </p:transition>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4B856C-40ED-46C0-9794-756AD6CCDC81}" type="slidenum">
              <a:rPr lang="en-US"/>
              <a:pPr/>
              <a:t>392</a:t>
            </a:fld>
            <a:endParaRPr lang="en-US"/>
          </a:p>
        </p:txBody>
      </p:sp>
      <p:sp>
        <p:nvSpPr>
          <p:cNvPr id="2" name="Title 1"/>
          <p:cNvSpPr>
            <a:spLocks noGrp="1"/>
          </p:cNvSpPr>
          <p:nvPr>
            <p:ph type="title" idx="4294967295"/>
          </p:nvPr>
        </p:nvSpPr>
        <p:spPr>
          <a:xfrm>
            <a:off x="352425" y="224644"/>
            <a:ext cx="8504051" cy="684076"/>
          </a:xfrm>
        </p:spPr>
        <p:txBody>
          <a:bodyPr/>
          <a:lstStyle/>
          <a:p>
            <a:pPr>
              <a:defRPr/>
            </a:pPr>
            <a:r>
              <a:rPr lang="en-US" sz="4000" dirty="0">
                <a:latin typeface="+mj-lt"/>
                <a:ea typeface="+mj-ea"/>
                <a:cs typeface="+mj-cs"/>
              </a:rPr>
              <a:t>Yet Custom Remains Respectable</a:t>
            </a:r>
          </a:p>
        </p:txBody>
      </p:sp>
      <p:sp>
        <p:nvSpPr>
          <p:cNvPr id="3" name="Content Placeholder 2"/>
          <p:cNvSpPr>
            <a:spLocks noGrp="1"/>
          </p:cNvSpPr>
          <p:nvPr>
            <p:ph idx="4294967295"/>
          </p:nvPr>
        </p:nvSpPr>
        <p:spPr>
          <a:xfrm>
            <a:off x="352425" y="1160748"/>
            <a:ext cx="8504051" cy="5508612"/>
          </a:xfrm>
        </p:spPr>
        <p:txBody>
          <a:bodyPr/>
          <a:lstStyle/>
          <a:p>
            <a:r>
              <a:rPr lang="en-GB" sz="2700" dirty="0"/>
              <a:t>Although Hume consistently treats our </a:t>
            </a:r>
            <a:r>
              <a:rPr lang="en-GB" sz="2700" i="1" dirty="0">
                <a:solidFill>
                  <a:srgbClr val="FF9999"/>
                </a:solidFill>
              </a:rPr>
              <a:t>belief in body</a:t>
            </a:r>
            <a:r>
              <a:rPr lang="en-GB" sz="2700" dirty="0"/>
              <a:t> as rationally questionable (e.g. involving “</a:t>
            </a:r>
            <a:r>
              <a:rPr lang="en-GB" sz="2700"/>
              <a:t>fiction” “error and falshood”, </a:t>
            </a:r>
            <a:r>
              <a:rPr lang="en-GB" sz="2700" dirty="0"/>
              <a:t>cf. </a:t>
            </a:r>
            <a:r>
              <a:rPr lang="en-GB" sz="2700"/>
              <a:t>slides 6.20, 6.24), </a:t>
            </a:r>
            <a:r>
              <a:rPr lang="en-GB" sz="2700" dirty="0"/>
              <a:t>he treats our </a:t>
            </a:r>
            <a:r>
              <a:rPr lang="en-GB" sz="2700" i="1" dirty="0">
                <a:solidFill>
                  <a:srgbClr val="FF9999"/>
                </a:solidFill>
              </a:rPr>
              <a:t>inductive beliefs </a:t>
            </a:r>
            <a:r>
              <a:rPr lang="en-GB" sz="2700" dirty="0"/>
              <a:t>with far more respect.</a:t>
            </a:r>
          </a:p>
          <a:p>
            <a:pPr>
              <a:spcBef>
                <a:spcPts val="1200"/>
              </a:spcBef>
            </a:pPr>
            <a:r>
              <a:rPr lang="en-GB" sz="2700" dirty="0"/>
              <a:t>He becomes more explicit about this in the </a:t>
            </a:r>
            <a:r>
              <a:rPr lang="en-GB" sz="2700" i="1" dirty="0"/>
              <a:t>Abstract</a:t>
            </a:r>
            <a:r>
              <a:rPr lang="en-GB" sz="2700" dirty="0"/>
              <a:t> and </a:t>
            </a:r>
            <a:r>
              <a:rPr lang="en-GB" sz="2700"/>
              <a:t>first </a:t>
            </a:r>
            <a:r>
              <a:rPr lang="en-GB" sz="2700" i="1"/>
              <a:t>Enquiry</a:t>
            </a:r>
            <a:r>
              <a:rPr lang="en-GB" sz="2700"/>
              <a:t>:</a:t>
            </a:r>
            <a:endParaRPr lang="en-GB" sz="2700" dirty="0"/>
          </a:p>
          <a:p>
            <a:pPr lvl="1"/>
            <a:r>
              <a:rPr lang="en-GB" sz="2300" dirty="0"/>
              <a:t>“</a:t>
            </a:r>
            <a:r>
              <a:rPr lang="en-GB" sz="2300" dirty="0" err="1"/>
              <a:t>’Tis</a:t>
            </a:r>
            <a:r>
              <a:rPr lang="en-GB" sz="2300" dirty="0"/>
              <a:t> not, therefore, reason, which is the guide of life, but custom.”  (</a:t>
            </a:r>
            <a:r>
              <a:rPr lang="en-GB" sz="2300" i="1" dirty="0"/>
              <a:t>A</a:t>
            </a:r>
            <a:r>
              <a:rPr lang="en-GB" sz="2300" dirty="0"/>
              <a:t> 16)</a:t>
            </a:r>
            <a:endParaRPr lang="en-GB" sz="2300" i="1" dirty="0"/>
          </a:p>
          <a:p>
            <a:pPr lvl="1"/>
            <a:r>
              <a:rPr lang="en-GB" sz="2300" dirty="0"/>
              <a:t>“Custom, then, is the great guide of human life” (</a:t>
            </a:r>
            <a:r>
              <a:rPr lang="en-GB" sz="2300" i="1" dirty="0"/>
              <a:t>E</a:t>
            </a:r>
            <a:r>
              <a:rPr lang="en-GB" sz="2300" dirty="0"/>
              <a:t> 5.6)</a:t>
            </a:r>
          </a:p>
          <a:p>
            <a:pPr>
              <a:spcBef>
                <a:spcPts val="1200"/>
              </a:spcBef>
            </a:pPr>
            <a:r>
              <a:rPr lang="en-GB" sz="2700" i="1">
                <a:solidFill>
                  <a:srgbClr val="FF9999"/>
                </a:solidFill>
              </a:rPr>
              <a:t>He </a:t>
            </a:r>
            <a:r>
              <a:rPr lang="en-GB" sz="2700" i="1" dirty="0">
                <a:solidFill>
                  <a:srgbClr val="FF9999"/>
                </a:solidFill>
              </a:rPr>
              <a:t>continues to treat causal </a:t>
            </a:r>
            <a:r>
              <a:rPr lang="en-GB" sz="2700" i="1">
                <a:solidFill>
                  <a:srgbClr val="FF9999"/>
                </a:solidFill>
              </a:rPr>
              <a:t>inductive inference as an operation of reason</a:t>
            </a:r>
            <a:r>
              <a:rPr lang="en-GB" sz="2700"/>
              <a:t> (even though it’s </a:t>
            </a:r>
            <a:r>
              <a:rPr lang="en-GB" sz="2700" dirty="0"/>
              <a:t>founded </a:t>
            </a:r>
            <a:r>
              <a:rPr lang="en-GB" sz="2700"/>
              <a:t>on custom, an </a:t>
            </a:r>
            <a:r>
              <a:rPr lang="en-GB" sz="2700" dirty="0"/>
              <a:t>associative principle of </a:t>
            </a:r>
            <a:r>
              <a:rPr lang="en-GB" sz="2700"/>
              <a:t>the imagination):</a:t>
            </a:r>
            <a:endParaRPr lang="en-GB" sz="27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729A17A0-C624-4AD0-8F77-FC04F05B21EA}" type="slidenum">
              <a:rPr lang="en-US" sz="1600">
                <a:effectLst>
                  <a:outerShdw blurRad="38100" dist="38100" dir="2700000" algn="tl">
                    <a:srgbClr val="000000"/>
                  </a:outerShdw>
                </a:effectLst>
                <a:ea typeface="ＭＳ Ｐゴシック" charset="-128"/>
              </a:rPr>
              <a:pPr eaLnBrk="1" hangingPunct="1"/>
              <a:t>392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60832338"/>
      </p:ext>
    </p:extLst>
  </p:cSld>
  <p:clrMapOvr>
    <a:masterClrMapping/>
  </p:clrMapOvr>
  <p:transition spd="med">
    <p:cover/>
  </p:transition>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393</a:t>
            </a:fld>
            <a:endParaRPr lang="en-US"/>
          </a:p>
        </p:txBody>
      </p:sp>
      <p:sp>
        <p:nvSpPr>
          <p:cNvPr id="873475" name="Rectangle 3"/>
          <p:cNvSpPr>
            <a:spLocks noGrp="1" noChangeArrowheads="1"/>
          </p:cNvSpPr>
          <p:nvPr>
            <p:ph type="body" idx="1"/>
          </p:nvPr>
        </p:nvSpPr>
        <p:spPr>
          <a:xfrm>
            <a:off x="457200" y="1880828"/>
            <a:ext cx="8229600" cy="4680310"/>
          </a:xfrm>
        </p:spPr>
        <p:txBody>
          <a:bodyPr/>
          <a:lstStyle/>
          <a:p>
            <a:pPr lvl="1">
              <a:spcBef>
                <a:spcPts val="1200"/>
              </a:spcBef>
            </a:pPr>
            <a:r>
              <a:rPr lang="en-GB" sz="2400" i="1" dirty="0"/>
              <a:t>T</a:t>
            </a:r>
            <a:r>
              <a:rPr lang="en-GB" sz="2400" dirty="0"/>
              <a:t> 1.3.11.2 (“human reason” includes </a:t>
            </a:r>
            <a:r>
              <a:rPr lang="en-GB" sz="2400" i="1" dirty="0"/>
              <a:t>proofs</a:t>
            </a:r>
            <a:r>
              <a:rPr lang="en-GB" sz="2400" dirty="0"/>
              <a:t> and </a:t>
            </a:r>
            <a:r>
              <a:rPr lang="en-GB" sz="2400" i="1" dirty="0"/>
              <a:t>probabilities</a:t>
            </a:r>
            <a:r>
              <a:rPr lang="en-GB" sz="2400" dirty="0"/>
              <a:t>);</a:t>
            </a:r>
          </a:p>
          <a:p>
            <a:pPr lvl="1">
              <a:spcBef>
                <a:spcPts val="1200"/>
              </a:spcBef>
            </a:pPr>
            <a:r>
              <a:rPr lang="en-GB" sz="2400" dirty="0"/>
              <a:t>1.4.2.47, 1.4.4.15 (“reason” includes inference from cause and effect);</a:t>
            </a:r>
          </a:p>
          <a:p>
            <a:pPr lvl="1">
              <a:spcBef>
                <a:spcPts val="1200"/>
              </a:spcBef>
            </a:pPr>
            <a:r>
              <a:rPr lang="en-GB" sz="2400" dirty="0"/>
              <a:t>2.3.3.3 (“reason is nothing but the discovery of” cause and effect relations);</a:t>
            </a:r>
          </a:p>
          <a:p>
            <a:pPr lvl="1">
              <a:spcBef>
                <a:spcPts val="1200"/>
              </a:spcBef>
            </a:pPr>
            <a:r>
              <a:rPr lang="en-GB" sz="2400" dirty="0"/>
              <a:t>3.1.1.12 (“reason, in a strict and philosophical sense, … discovers the connexion of causes and effects”);</a:t>
            </a:r>
          </a:p>
          <a:p>
            <a:pPr lvl="1">
              <a:spcBef>
                <a:spcPts val="1200"/>
              </a:spcBef>
            </a:pPr>
            <a:r>
              <a:rPr lang="en-GB" sz="2400" dirty="0"/>
              <a:t>3.1.1.18 (“the operations of human understanding [include] the inferring of matter of fact”).</a:t>
            </a:r>
          </a:p>
        </p:txBody>
      </p:sp>
      <p:sp>
        <p:nvSpPr>
          <p:cNvPr id="7" name="Title 1">
            <a:extLst>
              <a:ext uri="{FF2B5EF4-FFF2-40B4-BE49-F238E27FC236}">
                <a16:creationId xmlns:a16="http://schemas.microsoft.com/office/drawing/2014/main" id="{7DB1CB6F-20C0-4ABD-801A-944BE49430D9}"/>
              </a:ext>
            </a:extLst>
          </p:cNvPr>
          <p:cNvSpPr txBox="1">
            <a:spLocks/>
          </p:cNvSpPr>
          <p:nvPr/>
        </p:nvSpPr>
        <p:spPr bwMode="auto">
          <a:xfrm>
            <a:off x="352425" y="224644"/>
            <a:ext cx="8504051" cy="13321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defRPr/>
            </a:pPr>
            <a:r>
              <a:rPr lang="en-US" sz="4000" kern="0"/>
              <a:t>Causal Inference Continues to be Considered an Operation of Reason</a:t>
            </a:r>
            <a:endParaRPr lang="en-US" sz="4000" kern="0" dirty="0"/>
          </a:p>
        </p:txBody>
      </p:sp>
    </p:spTree>
    <p:extLst>
      <p:ext uri="{BB962C8B-B14F-4D97-AF65-F5344CB8AC3E}">
        <p14:creationId xmlns:p14="http://schemas.microsoft.com/office/powerpoint/2010/main" val="1507278646"/>
      </p:ext>
    </p:extLst>
  </p:cSld>
  <p:clrMapOvr>
    <a:masterClrMapping/>
  </p:clrMapOvr>
  <p:transition spd="med">
    <p:cover/>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394</a:t>
            </a:fld>
            <a:endParaRPr lang="en-US"/>
          </a:p>
        </p:txBody>
      </p:sp>
      <p:sp>
        <p:nvSpPr>
          <p:cNvPr id="3" name="Content Placeholder 2"/>
          <p:cNvSpPr>
            <a:spLocks noGrp="1"/>
          </p:cNvSpPr>
          <p:nvPr>
            <p:ph idx="4294967295"/>
          </p:nvPr>
        </p:nvSpPr>
        <p:spPr>
          <a:xfrm>
            <a:off x="323528" y="1592796"/>
            <a:ext cx="8640960" cy="6178128"/>
          </a:xfrm>
        </p:spPr>
        <p:txBody>
          <a:bodyPr/>
          <a:lstStyle/>
          <a:p>
            <a:pPr>
              <a:spcBef>
                <a:spcPts val="1800"/>
              </a:spcBef>
            </a:pPr>
            <a:r>
              <a:rPr lang="en-US" sz="2600"/>
              <a:t>In slides 5.17-21 </a:t>
            </a:r>
            <a:r>
              <a:rPr lang="en-US" sz="2600" dirty="0"/>
              <a:t>we saw Hume advocating higher-order reflection and formulation of “general rules”, so as to enable us reliably to identify the genuine causal factors in similar situations, avoiding crude prejudice</a:t>
            </a:r>
            <a:r>
              <a:rPr lang="en-US" sz="2600"/>
              <a:t>.  Note </a:t>
            </a:r>
            <a:r>
              <a:rPr lang="en-US" sz="2600" dirty="0"/>
              <a:t>what he says about this in faculty terms:</a:t>
            </a:r>
          </a:p>
          <a:p>
            <a:pPr lvl="1">
              <a:spcBef>
                <a:spcPts val="1200"/>
              </a:spcBef>
              <a:buNone/>
            </a:pPr>
            <a:r>
              <a:rPr lang="en-GB" sz="2600" dirty="0"/>
              <a:t>	</a:t>
            </a:r>
            <a:r>
              <a:rPr lang="en-GB" sz="2200" dirty="0"/>
              <a:t>“</a:t>
            </a:r>
            <a:r>
              <a:rPr lang="en-GB" sz="2200" dirty="0">
                <a:solidFill>
                  <a:srgbClr val="92D050"/>
                </a:solidFill>
              </a:rPr>
              <a:t>The general rule is attributed to our judgment</a:t>
            </a:r>
            <a:r>
              <a:rPr lang="en-GB" sz="2200" dirty="0"/>
              <a:t>; as being more extensive and constant. </a:t>
            </a:r>
            <a:r>
              <a:rPr lang="en-GB" sz="2200">
                <a:solidFill>
                  <a:srgbClr val="FF9999"/>
                </a:solidFill>
              </a:rPr>
              <a:t>The exception to </a:t>
            </a:r>
            <a:r>
              <a:rPr lang="en-GB" sz="2200" dirty="0">
                <a:solidFill>
                  <a:srgbClr val="FF9999"/>
                </a:solidFill>
              </a:rPr>
              <a:t>the imagination</a:t>
            </a:r>
            <a:r>
              <a:rPr lang="en-GB" sz="2200" dirty="0"/>
              <a:t>; as being more capricious and uncertain.”  (</a:t>
            </a:r>
            <a:r>
              <a:rPr lang="en-GB" sz="2200" i="1" dirty="0"/>
              <a:t>T</a:t>
            </a:r>
            <a:r>
              <a:rPr lang="en-GB" sz="2200" dirty="0"/>
              <a:t> 1.3.13.11)</a:t>
            </a:r>
          </a:p>
          <a:p>
            <a:pPr marL="457200" lvl="1" indent="0">
              <a:spcBef>
                <a:spcPts val="1200"/>
              </a:spcBef>
              <a:buNone/>
            </a:pPr>
            <a:r>
              <a:rPr lang="en-GB" sz="2600" dirty="0"/>
              <a:t>The distinction is being drawn between types </a:t>
            </a:r>
            <a:r>
              <a:rPr lang="en-GB" sz="2600"/>
              <a:t>of principle – apparently on the basis of their </a:t>
            </a:r>
            <a:r>
              <a:rPr lang="en-GB" sz="2600" i="1"/>
              <a:t>reliability</a:t>
            </a:r>
            <a:r>
              <a:rPr lang="en-GB" sz="2600"/>
              <a:t> – rather </a:t>
            </a:r>
            <a:r>
              <a:rPr lang="en-GB" sz="2600" dirty="0"/>
              <a:t>than in terms of parts of the mind.</a:t>
            </a:r>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394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179512" y="116632"/>
            <a:ext cx="8784976" cy="12601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A Distinction </a:t>
            </a:r>
            <a:r>
              <a:rPr kumimoji="0" lang="en-US" altLang="en-US" sz="4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between</a:t>
            </a:r>
            <a:r>
              <a:rPr kumimoji="0" lang="en-US" altLang="en-US" sz="4200" b="0" i="0" u="none" strike="noStrike" kern="0" cap="none" spc="0" normalizeH="0" noProof="0">
                <a:ln>
                  <a:noFill/>
                </a:ln>
                <a:solidFill>
                  <a:schemeClr val="tx2"/>
                </a:solidFill>
                <a:effectLst>
                  <a:outerShdw blurRad="38100" dist="38100" dir="2700000" algn="tl">
                    <a:srgbClr val="000000"/>
                  </a:outerShdw>
                </a:effectLst>
                <a:uLnTx/>
                <a:uFillTx/>
                <a:latin typeface="+mj-lt"/>
                <a:ea typeface="+mj-ea"/>
                <a:cs typeface="+mj-cs"/>
              </a:rPr>
              <a:t> Types of Principle, Not Parts of the Mind</a:t>
            </a:r>
            <a:endParaRPr kumimoji="0" lang="en-US" altLang="en-US" sz="4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834309328"/>
      </p:ext>
    </p:extLst>
  </p:cSld>
  <p:clrMapOvr>
    <a:masterClrMapping/>
  </p:clrMapOvr>
  <p:transition spd="med">
    <p:cover/>
  </p:transition>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8D52368-EECC-4CCC-B693-83AF8F29FA85}" type="slidenum">
              <a:rPr lang="en-US" altLang="en-US"/>
              <a:pPr/>
              <a:t>395</a:t>
            </a:fld>
            <a:endParaRPr lang="en-US" altLang="en-US"/>
          </a:p>
        </p:txBody>
      </p:sp>
      <p:sp>
        <p:nvSpPr>
          <p:cNvPr id="1163266" name="Rectangle 2"/>
          <p:cNvSpPr>
            <a:spLocks noGrp="1" noChangeArrowheads="1"/>
          </p:cNvSpPr>
          <p:nvPr>
            <p:ph type="title"/>
          </p:nvPr>
        </p:nvSpPr>
        <p:spPr>
          <a:xfrm>
            <a:off x="611560" y="277813"/>
            <a:ext cx="8229600" cy="738919"/>
          </a:xfrm>
        </p:spPr>
        <p:txBody>
          <a:bodyPr/>
          <a:lstStyle/>
          <a:p>
            <a:r>
              <a:rPr lang="en-GB" altLang="en-US" dirty="0"/>
              <a:t>A Tension in “the Imagination”</a:t>
            </a:r>
            <a:endParaRPr lang="en-US" altLang="en-US" dirty="0"/>
          </a:p>
        </p:txBody>
      </p:sp>
      <p:sp>
        <p:nvSpPr>
          <p:cNvPr id="1163267" name="Rectangle 3"/>
          <p:cNvSpPr>
            <a:spLocks noGrp="1" noChangeArrowheads="1"/>
          </p:cNvSpPr>
          <p:nvPr>
            <p:ph type="body" idx="1"/>
          </p:nvPr>
        </p:nvSpPr>
        <p:spPr>
          <a:xfrm>
            <a:off x="611560" y="1304764"/>
            <a:ext cx="8280920" cy="5328592"/>
          </a:xfrm>
        </p:spPr>
        <p:txBody>
          <a:bodyPr/>
          <a:lstStyle/>
          <a:p>
            <a:r>
              <a:rPr lang="en-GB" altLang="en-US" sz="2800"/>
              <a:t>A related tension </a:t>
            </a:r>
            <a:r>
              <a:rPr lang="en-GB" altLang="en-US" sz="2800" dirty="0"/>
              <a:t>emerges in the </a:t>
            </a:r>
            <a:r>
              <a:rPr lang="en-GB" altLang="en-US" sz="2800"/>
              <a:t>course of</a:t>
            </a:r>
            <a:br>
              <a:rPr lang="en-GB" altLang="en-US" sz="2800" dirty="0"/>
            </a:br>
            <a:r>
              <a:rPr lang="en-GB" altLang="en-US" sz="2800" i="1"/>
              <a:t>T </a:t>
            </a:r>
            <a:r>
              <a:rPr lang="en-GB" altLang="en-US" sz="2800"/>
              <a:t>1.3.9.4, </a:t>
            </a:r>
            <a:r>
              <a:rPr lang="en-GB" altLang="en-US" sz="2800" dirty="0"/>
              <a:t>given that custom is itself supposedly a principle of </a:t>
            </a:r>
            <a:r>
              <a:rPr lang="en-GB" altLang="en-US" sz="2800"/>
              <a:t>the imagination:</a:t>
            </a:r>
            <a:endParaRPr lang="en-GB" altLang="en-US" sz="2800" dirty="0"/>
          </a:p>
          <a:p>
            <a:pPr lvl="1">
              <a:spcBef>
                <a:spcPts val="1200"/>
              </a:spcBef>
              <a:buFontTx/>
              <a:buNone/>
            </a:pPr>
            <a:r>
              <a:rPr lang="en-GB" altLang="en-US" sz="2600" dirty="0"/>
              <a:t>	</a:t>
            </a:r>
            <a:r>
              <a:rPr lang="en-GB" altLang="en-US" sz="2300" dirty="0"/>
              <a:t>“All this, and </a:t>
            </a:r>
            <a:r>
              <a:rPr lang="en-GB" altLang="en-US" sz="2300"/>
              <a:t>every thing else</a:t>
            </a:r>
            <a:r>
              <a:rPr lang="en-GB" altLang="en-US" sz="2300" dirty="0"/>
              <a:t>, which I believe, are nothing but ideas; </a:t>
            </a:r>
            <a:r>
              <a:rPr lang="en-GB" altLang="en-US" sz="2300" dirty="0" err="1"/>
              <a:t>tho</a:t>
            </a:r>
            <a:r>
              <a:rPr lang="en-GB" altLang="en-US" sz="2300" dirty="0"/>
              <a:t>’ </a:t>
            </a:r>
            <a:r>
              <a:rPr lang="en-GB" altLang="en-US" sz="2300" dirty="0">
                <a:solidFill>
                  <a:srgbClr val="92D050"/>
                </a:solidFill>
              </a:rPr>
              <a:t>by their force and settled order, arising from custom and the relation of cause and effect</a:t>
            </a:r>
            <a:r>
              <a:rPr lang="en-GB" altLang="en-US" sz="2300" dirty="0"/>
              <a:t>, they distinguish themselves from the other ideas, which are merely </a:t>
            </a:r>
            <a:r>
              <a:rPr lang="en-GB" altLang="en-US" sz="2300" dirty="0">
                <a:solidFill>
                  <a:srgbClr val="FF9999"/>
                </a:solidFill>
              </a:rPr>
              <a:t>the offspring of the imagination</a:t>
            </a:r>
            <a:r>
              <a:rPr lang="en-GB" altLang="en-US" sz="2300" dirty="0"/>
              <a:t>.”</a:t>
            </a:r>
          </a:p>
          <a:p>
            <a:pPr>
              <a:spcBef>
                <a:spcPts val="1800"/>
              </a:spcBef>
            </a:pPr>
            <a:r>
              <a:rPr lang="en-GB" altLang="en-US" sz="2800"/>
              <a:t>Thus custom is apparently distinguished from less reliable principles which are merely “the offspring </a:t>
            </a:r>
            <a:r>
              <a:rPr lang="en-GB" altLang="en-US" sz="2800" dirty="0"/>
              <a:t>of the </a:t>
            </a:r>
            <a:r>
              <a:rPr lang="en-GB" altLang="en-US" sz="2800"/>
              <a:t>imagination”.  This phrase </a:t>
            </a:r>
            <a:r>
              <a:rPr lang="en-GB" altLang="en-US" sz="2800" dirty="0"/>
              <a:t>occurs at only one other point in Hume’s writings …</a:t>
            </a:r>
            <a:endParaRPr lang="en-US" altLang="en-US" sz="2800" dirty="0"/>
          </a:p>
        </p:txBody>
      </p:sp>
    </p:spTree>
    <p:extLst>
      <p:ext uri="{BB962C8B-B14F-4D97-AF65-F5344CB8AC3E}">
        <p14:creationId xmlns:p14="http://schemas.microsoft.com/office/powerpoint/2010/main" val="3041561068"/>
      </p:ext>
    </p:extLst>
  </p:cSld>
  <p:clrMapOvr>
    <a:masterClrMapping/>
  </p:clrMapOvr>
  <p:transition spd="med">
    <p:cover/>
  </p:transition>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396</a:t>
            </a:fld>
            <a:endParaRPr lang="en-US" altLang="en-US"/>
          </a:p>
        </p:txBody>
      </p:sp>
      <p:sp>
        <p:nvSpPr>
          <p:cNvPr id="2" name="Title 1"/>
          <p:cNvSpPr>
            <a:spLocks noGrp="1"/>
          </p:cNvSpPr>
          <p:nvPr>
            <p:ph type="title" idx="4294967295"/>
          </p:nvPr>
        </p:nvSpPr>
        <p:spPr>
          <a:xfrm>
            <a:off x="457200" y="277813"/>
            <a:ext cx="8229600" cy="702915"/>
          </a:xfrm>
        </p:spPr>
        <p:txBody>
          <a:bodyPr/>
          <a:lstStyle/>
          <a:p>
            <a:r>
              <a:rPr lang="en-US" altLang="en-US" dirty="0"/>
              <a:t>A Last-Minute Footnote</a:t>
            </a:r>
          </a:p>
        </p:txBody>
      </p:sp>
      <p:sp>
        <p:nvSpPr>
          <p:cNvPr id="3" name="Content Placeholder 2"/>
          <p:cNvSpPr>
            <a:spLocks noGrp="1"/>
          </p:cNvSpPr>
          <p:nvPr>
            <p:ph idx="4294967295"/>
          </p:nvPr>
        </p:nvSpPr>
        <p:spPr>
          <a:xfrm>
            <a:off x="457200" y="1304764"/>
            <a:ext cx="8229600" cy="5238911"/>
          </a:xfrm>
        </p:spPr>
        <p:txBody>
          <a:bodyPr/>
          <a:lstStyle/>
          <a:p>
            <a:r>
              <a:rPr lang="en-US" altLang="en-US" sz="2900" dirty="0"/>
              <a:t>Hume inserted a footnote at the end </a:t>
            </a:r>
            <a:r>
              <a:rPr lang="en-US" altLang="en-US" sz="2900"/>
              <a:t>of Section 1.3.9, </a:t>
            </a:r>
            <a:r>
              <a:rPr lang="en-US" altLang="en-US" sz="2900" dirty="0"/>
              <a:t>by means of a specially printed “cancel” leaf, while the </a:t>
            </a:r>
            <a:r>
              <a:rPr lang="en-US" altLang="en-US" sz="2900" i="1" dirty="0"/>
              <a:t>Treatise</a:t>
            </a:r>
            <a:r>
              <a:rPr lang="en-US" altLang="en-US" sz="2900" dirty="0"/>
              <a:t> was in press:</a:t>
            </a:r>
          </a:p>
          <a:p>
            <a:pPr lvl="1">
              <a:spcBef>
                <a:spcPts val="1200"/>
              </a:spcBef>
              <a:buFontTx/>
              <a:buNone/>
            </a:pPr>
            <a:r>
              <a:rPr lang="en-US" altLang="en-US" dirty="0"/>
              <a:t>	</a:t>
            </a:r>
            <a:r>
              <a:rPr lang="en-US" altLang="en-US" sz="2600" dirty="0"/>
              <a:t>“as </a:t>
            </a:r>
            <a:r>
              <a:rPr lang="en-US" altLang="en-US" sz="2600" dirty="0">
                <a:solidFill>
                  <a:srgbClr val="92D050"/>
                </a:solidFill>
              </a:rPr>
              <a:t>our assent to all probable </a:t>
            </a:r>
            <a:r>
              <a:rPr lang="en-US" altLang="en-US" sz="2600" dirty="0" err="1">
                <a:solidFill>
                  <a:srgbClr val="92D050"/>
                </a:solidFill>
              </a:rPr>
              <a:t>reasonings</a:t>
            </a:r>
            <a:r>
              <a:rPr lang="en-US" altLang="en-US" sz="2600" dirty="0"/>
              <a:t> is founded on the vivacity of ideas, it resembles many of those </a:t>
            </a:r>
            <a:r>
              <a:rPr lang="en-US" altLang="en-US" sz="2600" dirty="0">
                <a:solidFill>
                  <a:srgbClr val="FF9999"/>
                </a:solidFill>
              </a:rPr>
              <a:t>whimsies and prejudices</a:t>
            </a:r>
            <a:r>
              <a:rPr lang="en-US" altLang="en-US" sz="2600" dirty="0"/>
              <a:t>, which are rejected under the opprobrious character of being </a:t>
            </a:r>
            <a:r>
              <a:rPr lang="en-US" altLang="en-US" sz="2600" dirty="0">
                <a:solidFill>
                  <a:srgbClr val="FF9999"/>
                </a:solidFill>
              </a:rPr>
              <a:t>the offspring of the imagination</a:t>
            </a:r>
            <a:r>
              <a:rPr lang="en-US" altLang="en-US" sz="2600" dirty="0"/>
              <a:t>.  By this expression </a:t>
            </a:r>
            <a:r>
              <a:rPr lang="en-US" altLang="en-US" sz="2600" dirty="0">
                <a:solidFill>
                  <a:srgbClr val="92D050"/>
                </a:solidFill>
              </a:rPr>
              <a:t>it appears that the word, </a:t>
            </a:r>
            <a:r>
              <a:rPr lang="en-US" altLang="en-US" sz="2600" i="1" dirty="0">
                <a:solidFill>
                  <a:srgbClr val="92D050"/>
                </a:solidFill>
              </a:rPr>
              <a:t>imagination</a:t>
            </a:r>
            <a:r>
              <a:rPr lang="en-US" altLang="en-US" sz="2600" dirty="0">
                <a:solidFill>
                  <a:srgbClr val="92D050"/>
                </a:solidFill>
              </a:rPr>
              <a:t>, is commonly </a:t>
            </a:r>
            <a:r>
              <a:rPr lang="en-US" altLang="en-US" sz="2600" dirty="0" err="1">
                <a:solidFill>
                  <a:srgbClr val="92D050"/>
                </a:solidFill>
              </a:rPr>
              <a:t>us’d</a:t>
            </a:r>
            <a:r>
              <a:rPr lang="en-US" altLang="en-US" sz="2600" dirty="0">
                <a:solidFill>
                  <a:srgbClr val="92D050"/>
                </a:solidFill>
              </a:rPr>
              <a:t> in two different senses; </a:t>
            </a:r>
            <a:r>
              <a:rPr lang="en-US" altLang="en-US" sz="2600" dirty="0"/>
              <a:t>and  … in the following </a:t>
            </a:r>
            <a:r>
              <a:rPr lang="en-US" altLang="en-US" sz="2600" dirty="0" err="1"/>
              <a:t>reasonings</a:t>
            </a:r>
            <a:r>
              <a:rPr lang="en-US" altLang="en-US" sz="2600" dirty="0"/>
              <a:t> I have often [fallen] into [this ambiguity].” </a:t>
            </a:r>
            <a:r>
              <a:rPr lang="en-US" altLang="en-US" sz="2600" i="1" dirty="0"/>
              <a:t> </a:t>
            </a:r>
            <a:r>
              <a:rPr lang="en-US" altLang="en-US" sz="2600" dirty="0"/>
              <a:t>(</a:t>
            </a:r>
            <a:r>
              <a:rPr lang="en-US" altLang="en-US" sz="2600" i="1" dirty="0"/>
              <a:t>T</a:t>
            </a:r>
            <a:r>
              <a:rPr lang="en-US" altLang="en-US" sz="2600" dirty="0"/>
              <a:t> 1.3.9.19 n. 22)</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48286345"/>
      </p:ext>
    </p:extLst>
  </p:cSld>
  <p:clrMapOvr>
    <a:masterClrMapping/>
  </p:clrMapOvr>
  <p:transition spd="med">
    <p:cover/>
  </p:transition>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397</a:t>
            </a:fld>
            <a:endParaRPr lang="en-US" altLang="en-US"/>
          </a:p>
        </p:txBody>
      </p:sp>
      <p:sp>
        <p:nvSpPr>
          <p:cNvPr id="2" name="Title 1"/>
          <p:cNvSpPr>
            <a:spLocks noGrp="1"/>
          </p:cNvSpPr>
          <p:nvPr>
            <p:ph type="title" idx="4294967295"/>
          </p:nvPr>
        </p:nvSpPr>
        <p:spPr>
          <a:xfrm>
            <a:off x="215516" y="188640"/>
            <a:ext cx="8748972" cy="828092"/>
          </a:xfrm>
        </p:spPr>
        <p:txBody>
          <a:bodyPr/>
          <a:lstStyle/>
          <a:p>
            <a:r>
              <a:rPr lang="en-US" altLang="en-US"/>
              <a:t>An Ambiguity in “the Imagination”</a:t>
            </a:r>
            <a:endParaRPr lang="en-US" altLang="en-US" dirty="0"/>
          </a:p>
        </p:txBody>
      </p:sp>
      <p:sp>
        <p:nvSpPr>
          <p:cNvPr id="3" name="Content Placeholder 2"/>
          <p:cNvSpPr>
            <a:spLocks noGrp="1"/>
          </p:cNvSpPr>
          <p:nvPr>
            <p:ph idx="4294967295"/>
          </p:nvPr>
        </p:nvSpPr>
        <p:spPr>
          <a:xfrm>
            <a:off x="359532" y="1268760"/>
            <a:ext cx="8460940" cy="5400600"/>
          </a:xfrm>
        </p:spPr>
        <p:txBody>
          <a:bodyPr/>
          <a:lstStyle/>
          <a:p>
            <a:r>
              <a:rPr lang="en-US" altLang="en-US" sz="2700" dirty="0"/>
              <a:t>The footnote at </a:t>
            </a:r>
            <a:r>
              <a:rPr lang="en-US" altLang="en-US" sz="2700" i="1" dirty="0"/>
              <a:t>T</a:t>
            </a:r>
            <a:r>
              <a:rPr lang="en-US" altLang="en-US" sz="2700" dirty="0"/>
              <a:t> 1.3.9.19 continues:</a:t>
            </a:r>
          </a:p>
          <a:p>
            <a:pPr lvl="1">
              <a:spcBef>
                <a:spcPts val="1200"/>
              </a:spcBef>
              <a:buFontTx/>
              <a:buNone/>
            </a:pPr>
            <a:r>
              <a:rPr lang="en-US" altLang="en-US"/>
              <a:t>	</a:t>
            </a:r>
            <a:r>
              <a:rPr lang="en-US" altLang="en-US" sz="2400"/>
              <a:t>“</a:t>
            </a:r>
            <a:r>
              <a:rPr lang="en-GB" altLang="en-US" sz="2400"/>
              <a:t>When I oppose the </a:t>
            </a:r>
            <a:r>
              <a:rPr lang="en-GB" altLang="en-US" sz="2400">
                <a:solidFill>
                  <a:srgbClr val="FF9999"/>
                </a:solidFill>
              </a:rPr>
              <a:t>imagination</a:t>
            </a:r>
            <a:r>
              <a:rPr lang="en-GB" altLang="en-US" sz="2400"/>
              <a:t> to the memory, I mean the faculty, by which we form our fainter ideas. When I oppose it to </a:t>
            </a:r>
            <a:r>
              <a:rPr lang="en-GB" altLang="en-US" sz="2400">
                <a:solidFill>
                  <a:srgbClr val="92D050"/>
                </a:solidFill>
              </a:rPr>
              <a:t>reason</a:t>
            </a:r>
            <a:r>
              <a:rPr lang="en-GB" altLang="en-US" sz="2400"/>
              <a:t>, I mean the same faculty, excluding only our demonstrative and probable reasonings.</a:t>
            </a:r>
            <a:r>
              <a:rPr lang="en-US" altLang="en-US" sz="2400"/>
              <a:t>” </a:t>
            </a:r>
            <a:r>
              <a:rPr lang="en-US" altLang="en-US" sz="2400" i="1"/>
              <a:t> </a:t>
            </a:r>
            <a:r>
              <a:rPr lang="en-US" altLang="en-US" sz="2400"/>
              <a:t>(a similar note, deleted from </a:t>
            </a:r>
            <a:r>
              <a:rPr lang="en-US" altLang="en-US" sz="2400" i="1"/>
              <a:t>T</a:t>
            </a:r>
            <a:r>
              <a:rPr lang="en-US" altLang="en-US" sz="2400"/>
              <a:t> 2.2.7.6, refers to “</a:t>
            </a:r>
            <a:r>
              <a:rPr lang="en-US" altLang="en-US" sz="2400">
                <a:solidFill>
                  <a:srgbClr val="92D050"/>
                </a:solidFill>
              </a:rPr>
              <a:t>the understanding</a:t>
            </a:r>
            <a:r>
              <a:rPr lang="en-US" altLang="en-US" sz="2400"/>
              <a:t>” rather than “</a:t>
            </a:r>
            <a:r>
              <a:rPr lang="en-US" altLang="en-US" sz="2400">
                <a:solidFill>
                  <a:srgbClr val="92D050"/>
                </a:solidFill>
              </a:rPr>
              <a:t>reason</a:t>
            </a:r>
            <a:r>
              <a:rPr lang="en-US" altLang="en-US" sz="2400"/>
              <a:t>”)</a:t>
            </a:r>
            <a:endParaRPr lang="en-US" altLang="en-US" sz="2400" dirty="0"/>
          </a:p>
          <a:p>
            <a:pPr>
              <a:spcBef>
                <a:spcPts val="1800"/>
              </a:spcBef>
            </a:pPr>
            <a:r>
              <a:rPr lang="en-US" altLang="en-US" sz="2600"/>
              <a:t>So the narrower sense of “the imagination” includes “whimsies and prejudices”, but excludes “probable reasonings”, even though the latter are based on custom, which in </a:t>
            </a:r>
            <a:r>
              <a:rPr lang="en-US" altLang="en-US" sz="2600" i="1"/>
              <a:t>T</a:t>
            </a:r>
            <a:r>
              <a:rPr lang="en-US" altLang="en-US" sz="2600"/>
              <a:t> 1.3.6 had clearly been considered to be an associational principle of the imagination.</a:t>
            </a:r>
            <a:endParaRPr lang="en-US" altLang="en-US" sz="26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397</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27985892"/>
      </p:ext>
    </p:extLst>
  </p:cSld>
  <p:clrMapOvr>
    <a:masterClrMapping/>
  </p:clrMapOvr>
  <p:transition spd="med">
    <p:cover/>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398</a:t>
            </a:fld>
            <a:endParaRPr lang="en-US" altLang="en-US"/>
          </a:p>
        </p:txBody>
      </p:sp>
      <p:sp>
        <p:nvSpPr>
          <p:cNvPr id="2" name="Title 1"/>
          <p:cNvSpPr>
            <a:spLocks noGrp="1"/>
          </p:cNvSpPr>
          <p:nvPr>
            <p:ph type="title" idx="4294967295"/>
          </p:nvPr>
        </p:nvSpPr>
        <p:spPr>
          <a:xfrm>
            <a:off x="215516" y="116632"/>
            <a:ext cx="8748972" cy="756084"/>
          </a:xfrm>
        </p:spPr>
        <p:txBody>
          <a:bodyPr/>
          <a:lstStyle/>
          <a:p>
            <a:r>
              <a:rPr lang="en-US" altLang="en-US"/>
              <a:t>Garrett’s Account of the Ambiguity</a:t>
            </a:r>
            <a:endParaRPr lang="en-US" altLang="en-US" dirty="0"/>
          </a:p>
        </p:txBody>
      </p:sp>
      <p:sp>
        <p:nvSpPr>
          <p:cNvPr id="3" name="Content Placeholder 2"/>
          <p:cNvSpPr>
            <a:spLocks noGrp="1"/>
          </p:cNvSpPr>
          <p:nvPr>
            <p:ph idx="4294967295"/>
          </p:nvPr>
        </p:nvSpPr>
        <p:spPr>
          <a:xfrm>
            <a:off x="215516" y="1088740"/>
            <a:ext cx="8604956" cy="5580620"/>
          </a:xfrm>
        </p:spPr>
        <p:txBody>
          <a:bodyPr/>
          <a:lstStyle/>
          <a:p>
            <a:r>
              <a:rPr lang="en-US" altLang="en-US" sz="2700" i="1"/>
              <a:t>Inclusive Imagination</a:t>
            </a:r>
            <a:endParaRPr lang="en-US" altLang="en-US" sz="2700" dirty="0"/>
          </a:p>
          <a:p>
            <a:pPr lvl="1">
              <a:spcBef>
                <a:spcPts val="1200"/>
              </a:spcBef>
              <a:buFontTx/>
              <a:buNone/>
            </a:pPr>
            <a:r>
              <a:rPr lang="en-US" altLang="en-US"/>
              <a:t>	</a:t>
            </a:r>
            <a:r>
              <a:rPr lang="en-US" altLang="en-US" sz="2400"/>
              <a:t>“In this broad sense of the term ‘imagination’, in which it denotes a faculty of having any ideas that are naturally less lively or ‘fainter’ than memories, all of the operations that determine the ways in which the mind generates or modifies non-memory ideas qualify as operations of the imagination.  This includes what he calls ‘reason’.”</a:t>
            </a:r>
          </a:p>
          <a:p>
            <a:r>
              <a:rPr lang="en-US" altLang="en-US" sz="2700" i="1"/>
              <a:t>Unreasoning Imagination</a:t>
            </a:r>
            <a:endParaRPr lang="en-US" altLang="en-US" sz="2700"/>
          </a:p>
          <a:p>
            <a:pPr lvl="1">
              <a:spcBef>
                <a:spcPts val="1200"/>
              </a:spcBef>
              <a:buFontTx/>
              <a:buNone/>
            </a:pPr>
            <a:r>
              <a:rPr lang="en-US" altLang="en-US"/>
              <a:t>	</a:t>
            </a:r>
            <a:r>
              <a:rPr lang="en-US" altLang="en-US" sz="2400"/>
              <a:t>“Hume also uses the term ‘imagination’ in a narrower sense, … differing from the broader sense only in its exclusion of reason* from its scope.”  (2015, pp. 87-8)</a:t>
            </a:r>
          </a:p>
          <a:p>
            <a:pPr lvl="2">
              <a:spcBef>
                <a:spcPts val="1200"/>
              </a:spcBef>
              <a:buNone/>
            </a:pPr>
            <a:r>
              <a:rPr lang="en-US" altLang="en-US" sz="1700"/>
              <a:t>	</a:t>
            </a:r>
            <a:r>
              <a:rPr lang="en-US" altLang="en-US" sz="2000"/>
              <a:t>* Note here that Garrett takes Humean “reason” to denote </a:t>
            </a:r>
            <a:r>
              <a:rPr lang="en-US" altLang="en-US" sz="2000" i="1"/>
              <a:t>only</a:t>
            </a:r>
            <a:r>
              <a:rPr lang="en-US" altLang="en-US" sz="2000"/>
              <a:t> </a:t>
            </a:r>
            <a:r>
              <a:rPr lang="en-US" altLang="en-US" sz="2000" i="1"/>
              <a:t>demonstrative and probable reasoning</a:t>
            </a:r>
            <a:endParaRPr lang="en-US" altLang="en-US" sz="20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398</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77678082"/>
      </p:ext>
    </p:extLst>
  </p:cSld>
  <p:clrMapOvr>
    <a:masterClrMapping/>
  </p:clrMapOvr>
  <p:transition spd="med">
    <p:cover/>
  </p:transition>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399</a:t>
            </a:fld>
            <a:endParaRPr lang="en-US" altLang="en-US"/>
          </a:p>
        </p:txBody>
      </p:sp>
      <p:sp>
        <p:nvSpPr>
          <p:cNvPr id="2" name="Title 1"/>
          <p:cNvSpPr>
            <a:spLocks noGrp="1"/>
          </p:cNvSpPr>
          <p:nvPr>
            <p:ph type="title" idx="4294967295"/>
          </p:nvPr>
        </p:nvSpPr>
        <p:spPr>
          <a:xfrm>
            <a:off x="215516" y="188640"/>
            <a:ext cx="8748972" cy="828092"/>
          </a:xfrm>
        </p:spPr>
        <p:txBody>
          <a:bodyPr/>
          <a:lstStyle/>
          <a:p>
            <a:r>
              <a:rPr lang="en-US" altLang="en-US"/>
              <a:t>An Alternative Account</a:t>
            </a:r>
            <a:endParaRPr lang="en-US" altLang="en-US" dirty="0"/>
          </a:p>
        </p:txBody>
      </p:sp>
      <p:sp>
        <p:nvSpPr>
          <p:cNvPr id="3" name="Content Placeholder 2"/>
          <p:cNvSpPr>
            <a:spLocks noGrp="1"/>
          </p:cNvSpPr>
          <p:nvPr>
            <p:ph idx="4294967295"/>
          </p:nvPr>
        </p:nvSpPr>
        <p:spPr>
          <a:xfrm>
            <a:off x="359532" y="1268760"/>
            <a:ext cx="8460940" cy="5400600"/>
          </a:xfrm>
        </p:spPr>
        <p:txBody>
          <a:bodyPr/>
          <a:lstStyle/>
          <a:p>
            <a:r>
              <a:rPr lang="en-US" altLang="en-US" sz="2700" i="1"/>
              <a:t>Inclusive Imagination</a:t>
            </a:r>
            <a:endParaRPr lang="en-US" altLang="en-US" sz="2700" dirty="0"/>
          </a:p>
          <a:p>
            <a:pPr lvl="1">
              <a:spcBef>
                <a:spcPts val="1200"/>
              </a:spcBef>
              <a:buFontTx/>
              <a:buNone/>
            </a:pPr>
            <a:r>
              <a:rPr lang="en-US" altLang="en-US"/>
              <a:t>	</a:t>
            </a:r>
            <a:r>
              <a:rPr lang="en-US" altLang="en-US" sz="2400"/>
              <a:t>Similar in scope to Garrett’s interpretation: the “canvas” on which all of our (impression-copied and hence imagistic) ideas play out.  Accordingly, this embraces all of our reasoning, as well as fantasies and “fictions”.</a:t>
            </a:r>
          </a:p>
          <a:p>
            <a:pPr>
              <a:spcBef>
                <a:spcPts val="1800"/>
              </a:spcBef>
            </a:pPr>
            <a:r>
              <a:rPr lang="en-US" altLang="en-US" sz="2700" i="1"/>
              <a:t>Fanciful Imagination</a:t>
            </a:r>
            <a:endParaRPr lang="en-US" altLang="en-US" sz="2700"/>
          </a:p>
          <a:p>
            <a:pPr lvl="1">
              <a:spcBef>
                <a:spcPts val="1200"/>
              </a:spcBef>
              <a:buFontTx/>
              <a:buNone/>
            </a:pPr>
            <a:r>
              <a:rPr lang="en-US" altLang="en-US"/>
              <a:t>	</a:t>
            </a:r>
            <a:r>
              <a:rPr lang="en-US" altLang="en-US" sz="2400"/>
              <a:t>Restricted to those imaginative operations which are insufficiently respectable to count as “reason”.  In this sense – aptly called </a:t>
            </a:r>
            <a:r>
              <a:rPr lang="en-US" altLang="en-US" sz="2400" i="1">
                <a:solidFill>
                  <a:srgbClr val="FF9999"/>
                </a:solidFill>
              </a:rPr>
              <a:t>the fancy</a:t>
            </a:r>
            <a:r>
              <a:rPr lang="en-US" altLang="en-US" sz="2400"/>
              <a:t> – the imagination excludes not only (suitably disciplined) </a:t>
            </a:r>
            <a:r>
              <a:rPr lang="en-US" altLang="en-US" sz="2400" i="1"/>
              <a:t>demonstrative and probable reasoning</a:t>
            </a:r>
            <a:r>
              <a:rPr lang="en-US" altLang="en-US" sz="2400"/>
              <a:t>, but also </a:t>
            </a:r>
            <a:r>
              <a:rPr lang="en-US" altLang="en-US" sz="2400" i="1"/>
              <a:t>intuition</a:t>
            </a:r>
            <a:r>
              <a:rPr lang="en-US" altLang="en-US" sz="2400"/>
              <a:t> (and perhaps </a:t>
            </a:r>
            <a:r>
              <a:rPr lang="en-US" altLang="en-US" sz="2400" i="1"/>
              <a:t>custom</a:t>
            </a:r>
            <a:r>
              <a:rPr lang="en-US" altLang="en-US" sz="2400"/>
              <a:t>): these all count as operations of </a:t>
            </a:r>
            <a:r>
              <a:rPr lang="en-US" altLang="en-US" sz="2400" i="1">
                <a:solidFill>
                  <a:srgbClr val="FF9999"/>
                </a:solidFill>
              </a:rPr>
              <a:t>reason</a:t>
            </a:r>
            <a:r>
              <a:rPr lang="en-US" altLang="en-US" sz="2400"/>
              <a:t>.</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399</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411968939"/>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C7E7466-C783-4BA3-A6CC-158DA6BA26C9}" type="slidenum">
              <a:rPr lang="en-US" altLang="en-US"/>
              <a:pPr/>
              <a:t>400</a:t>
            </a:fld>
            <a:endParaRPr lang="en-US" altLang="en-US"/>
          </a:p>
        </p:txBody>
      </p:sp>
      <p:sp>
        <p:nvSpPr>
          <p:cNvPr id="2" name="Title 1"/>
          <p:cNvSpPr>
            <a:spLocks noGrp="1"/>
          </p:cNvSpPr>
          <p:nvPr>
            <p:ph type="title" idx="4294967295"/>
          </p:nvPr>
        </p:nvSpPr>
        <p:spPr>
          <a:xfrm>
            <a:off x="215516" y="44624"/>
            <a:ext cx="8748972" cy="828092"/>
          </a:xfrm>
        </p:spPr>
        <p:txBody>
          <a:bodyPr/>
          <a:lstStyle/>
          <a:p>
            <a:r>
              <a:rPr lang="en-US" altLang="en-US"/>
              <a:t>Why Does This Matter?</a:t>
            </a:r>
            <a:endParaRPr lang="en-US" altLang="en-US" dirty="0"/>
          </a:p>
        </p:txBody>
      </p:sp>
      <p:sp>
        <p:nvSpPr>
          <p:cNvPr id="3" name="Content Placeholder 2"/>
          <p:cNvSpPr>
            <a:spLocks noGrp="1"/>
          </p:cNvSpPr>
          <p:nvPr>
            <p:ph idx="4294967295"/>
          </p:nvPr>
        </p:nvSpPr>
        <p:spPr>
          <a:xfrm>
            <a:off x="359532" y="1088741"/>
            <a:ext cx="8460940" cy="5677184"/>
          </a:xfrm>
        </p:spPr>
        <p:txBody>
          <a:bodyPr/>
          <a:lstStyle/>
          <a:p>
            <a:r>
              <a:rPr lang="en-US" altLang="en-US" sz="2700"/>
              <a:t>Understanding Hume’s Faculty Structure</a:t>
            </a:r>
            <a:endParaRPr lang="en-US" altLang="en-US" sz="2700" dirty="0"/>
          </a:p>
          <a:p>
            <a:pPr lvl="1">
              <a:spcBef>
                <a:spcPts val="600"/>
              </a:spcBef>
              <a:buFontTx/>
              <a:buNone/>
            </a:pPr>
            <a:r>
              <a:rPr lang="en-US" altLang="en-US"/>
              <a:t>	</a:t>
            </a:r>
            <a:r>
              <a:rPr lang="en-US" altLang="en-US" sz="2400"/>
              <a:t>Note that this fits with a long-running debate over what Hume means by “reason” – Garrett understands this as restricted to </a:t>
            </a:r>
            <a:r>
              <a:rPr lang="en-US" altLang="en-US" sz="2400" i="1"/>
              <a:t>inference</a:t>
            </a:r>
            <a:r>
              <a:rPr lang="en-US" altLang="en-US" sz="2400"/>
              <a:t> or </a:t>
            </a:r>
            <a:r>
              <a:rPr lang="en-US" altLang="en-US" sz="2400" i="1"/>
              <a:t>argument</a:t>
            </a:r>
            <a:r>
              <a:rPr lang="en-US" altLang="en-US" sz="2400"/>
              <a:t> (i.e. ratiocination); whereas I understand it as our </a:t>
            </a:r>
            <a:r>
              <a:rPr lang="en-US" altLang="en-US" sz="2400" i="1"/>
              <a:t>cognitive</a:t>
            </a:r>
            <a:r>
              <a:rPr lang="en-US" altLang="en-US" sz="2400"/>
              <a:t> faculty.</a:t>
            </a:r>
          </a:p>
          <a:p>
            <a:pPr>
              <a:spcBef>
                <a:spcPts val="1800"/>
              </a:spcBef>
            </a:pPr>
            <a:r>
              <a:rPr lang="en-US" altLang="en-US" sz="2700"/>
              <a:t>Understanding The Impact of </a:t>
            </a:r>
            <a:r>
              <a:rPr lang="en-US" altLang="en-US" sz="2700" i="1"/>
              <a:t>Treatise</a:t>
            </a:r>
            <a:r>
              <a:rPr lang="en-US" altLang="en-US" sz="2700"/>
              <a:t> 1.4.7</a:t>
            </a:r>
          </a:p>
          <a:p>
            <a:pPr lvl="1">
              <a:spcBef>
                <a:spcPts val="600"/>
              </a:spcBef>
              <a:buFontTx/>
              <a:buNone/>
            </a:pPr>
            <a:r>
              <a:rPr lang="en-US" altLang="en-US"/>
              <a:t>	</a:t>
            </a:r>
            <a:r>
              <a:rPr lang="en-US" altLang="en-US" sz="2400"/>
              <a:t>Garrett interprets </a:t>
            </a:r>
            <a:r>
              <a:rPr lang="en-US" altLang="en-US" sz="2400" i="1"/>
              <a:t>Treatise</a:t>
            </a:r>
            <a:r>
              <a:rPr lang="en-US" altLang="en-US" sz="2400"/>
              <a:t> 1.4.7 as carefully choreographed and under control; I consider it to be a sceptical meltdown as Hume’s would-be faculty structure comes tumbling down.</a:t>
            </a:r>
          </a:p>
          <a:p>
            <a:pPr lvl="1">
              <a:spcBef>
                <a:spcPts val="1200"/>
              </a:spcBef>
            </a:pPr>
            <a:r>
              <a:rPr lang="en-US" altLang="en-US" sz="2300"/>
              <a:t>For a fairly recent skirmish within this debate, see our articles in </a:t>
            </a:r>
            <a:r>
              <a:rPr lang="en-US" altLang="en-US" sz="2300" i="1"/>
              <a:t>Hume Studies</a:t>
            </a:r>
            <a:r>
              <a:rPr lang="en-US" altLang="en-US" sz="2300"/>
              <a:t>, November 2014, where Garrett poses the following two objections to my account …</a:t>
            </a:r>
            <a:endParaRPr lang="en-US" altLang="en-US" sz="23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47AF6DD-552F-4AF8-89A0-6C652C4DA77C}" type="slidenum">
              <a:rPr lang="en-US" altLang="en-US" sz="1600">
                <a:effectLst>
                  <a:outerShdw blurRad="38100" dist="38100" dir="2700000" algn="tl">
                    <a:srgbClr val="000000"/>
                  </a:outerShdw>
                </a:effectLst>
                <a:ea typeface="ＭＳ Ｐゴシック" charset="-128"/>
              </a:rPr>
              <a:pPr eaLnBrk="1" hangingPunct="1"/>
              <a:t>400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731653107"/>
      </p:ext>
    </p:extLst>
  </p:cSld>
  <p:clrMapOvr>
    <a:masterClrMapping/>
  </p:clrMapOvr>
  <p:transition spd="med">
    <p:cover/>
  </p:transition>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16632"/>
            <a:ext cx="8892988" cy="702915"/>
          </a:xfrm>
        </p:spPr>
        <p:txBody>
          <a:bodyPr/>
          <a:lstStyle/>
          <a:p>
            <a:r>
              <a:rPr lang="en-US" sz="4200"/>
              <a:t>Defending the Alternative Account</a:t>
            </a:r>
            <a:endParaRPr lang="en-GB" sz="4200"/>
          </a:p>
        </p:txBody>
      </p:sp>
      <p:sp>
        <p:nvSpPr>
          <p:cNvPr id="3" name="Content Placeholder 2">
            <a:extLst>
              <a:ext uri="{FF2B5EF4-FFF2-40B4-BE49-F238E27FC236}">
                <a16:creationId xmlns:a16="http://schemas.microsoft.com/office/drawing/2014/main" id="{1845CDE6-BCDA-4999-AEF3-78C6B078C987}"/>
              </a:ext>
            </a:extLst>
          </p:cNvPr>
          <p:cNvSpPr>
            <a:spLocks noGrp="1"/>
          </p:cNvSpPr>
          <p:nvPr>
            <p:ph idx="1"/>
          </p:nvPr>
        </p:nvSpPr>
        <p:spPr>
          <a:xfrm>
            <a:off x="287524" y="1016732"/>
            <a:ext cx="8604956" cy="5652628"/>
          </a:xfrm>
        </p:spPr>
        <p:txBody>
          <a:bodyPr/>
          <a:lstStyle/>
          <a:p>
            <a:pPr marL="514350" indent="-514350">
              <a:buFont typeface="+mj-lt"/>
              <a:buAutoNum type="arabicPeriod"/>
            </a:pPr>
            <a:r>
              <a:rPr lang="en-US" sz="2600" u="sng"/>
              <a:t>Objection</a:t>
            </a:r>
            <a:r>
              <a:rPr lang="en-US" sz="2600"/>
              <a:t>:  In the footnote at </a:t>
            </a:r>
            <a:r>
              <a:rPr lang="en-US" sz="2600" i="1"/>
              <a:t>T</a:t>
            </a:r>
            <a:r>
              <a:rPr lang="en-US" sz="2600"/>
              <a:t> 1.3.9.19, Hume seems to exclude “only our demonstrative and probable reasonings” from “the imagination” in the narrower sense.  This fits closely with Garrett’s reading.</a:t>
            </a:r>
          </a:p>
          <a:p>
            <a:pPr marL="914400" lvl="1" indent="-514350">
              <a:spcBef>
                <a:spcPts val="1200"/>
              </a:spcBef>
            </a:pPr>
            <a:r>
              <a:rPr lang="en-US" sz="2300" u="sng"/>
              <a:t>Reply</a:t>
            </a:r>
            <a:r>
              <a:rPr lang="en-US" sz="2300"/>
              <a:t>: the footnote was a last-minute insertion, fitted into a very limited space that Hume had made at the end of the section.  So it’s not surprisingly imprecise.</a:t>
            </a:r>
          </a:p>
          <a:p>
            <a:pPr marL="514350" indent="-514350">
              <a:spcBef>
                <a:spcPts val="1800"/>
              </a:spcBef>
              <a:buFont typeface="+mj-lt"/>
              <a:buAutoNum type="arabicPeriod"/>
            </a:pPr>
            <a:r>
              <a:rPr lang="en-US" sz="2600" u="sng"/>
              <a:t>Objection</a:t>
            </a:r>
            <a:r>
              <a:rPr lang="en-US" sz="2600"/>
              <a:t>:  In </a:t>
            </a:r>
            <a:r>
              <a:rPr lang="en-US" sz="2600" i="1"/>
              <a:t>Treatise</a:t>
            </a:r>
            <a:r>
              <a:rPr lang="en-US" sz="2600"/>
              <a:t> 1.3.6 (paras 4 and 12-15), Hume repeatedly denies that inductive inference is “determine’d by reason”, and treats custom as being instead an operation of the imagination.</a:t>
            </a:r>
          </a:p>
          <a:p>
            <a:pPr marL="914400" lvl="1" indent="-514350">
              <a:spcBef>
                <a:spcPts val="1200"/>
              </a:spcBef>
            </a:pPr>
            <a:r>
              <a:rPr lang="en-US" sz="2300" u="sng"/>
              <a:t>Reply</a:t>
            </a:r>
            <a:r>
              <a:rPr lang="en-US" sz="2300"/>
              <a:t>: Hume’s view of the reason/imagination distinction developed while he was writing the </a:t>
            </a:r>
            <a:r>
              <a:rPr lang="en-US" sz="2300" i="1"/>
              <a:t>Treatise</a:t>
            </a:r>
            <a:r>
              <a:rPr lang="en-US" sz="2300"/>
              <a:t>. </a:t>
            </a:r>
            <a:endParaRPr lang="en-GB" sz="23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401</a:t>
            </a:fld>
            <a:endParaRPr lang="en-US"/>
          </a:p>
        </p:txBody>
      </p:sp>
    </p:spTree>
    <p:extLst>
      <p:ext uri="{BB962C8B-B14F-4D97-AF65-F5344CB8AC3E}">
        <p14:creationId xmlns:p14="http://schemas.microsoft.com/office/powerpoint/2010/main" val="1132529567"/>
      </p:ext>
    </p:extLst>
  </p:cSld>
  <p:clrMapOvr>
    <a:masterClrMapping/>
  </p:clrMapOvr>
  <p:transition spd="med">
    <p:cover/>
  </p:transition>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0E51-A557-4FA1-A080-2623A6495377}"/>
              </a:ext>
            </a:extLst>
          </p:cNvPr>
          <p:cNvSpPr>
            <a:spLocks noGrp="1"/>
          </p:cNvSpPr>
          <p:nvPr>
            <p:ph type="title"/>
          </p:nvPr>
        </p:nvSpPr>
        <p:spPr>
          <a:xfrm>
            <a:off x="143508" y="188640"/>
            <a:ext cx="8892988" cy="702915"/>
          </a:xfrm>
        </p:spPr>
        <p:txBody>
          <a:bodyPr/>
          <a:lstStyle/>
          <a:p>
            <a:r>
              <a:rPr lang="en-US" sz="4200"/>
              <a:t>Is This The Same Distinction?</a:t>
            </a:r>
            <a:endParaRPr lang="en-GB" sz="4200"/>
          </a:p>
        </p:txBody>
      </p:sp>
      <p:sp>
        <p:nvSpPr>
          <p:cNvPr id="4" name="Slide Number Placeholder 3">
            <a:extLst>
              <a:ext uri="{FF2B5EF4-FFF2-40B4-BE49-F238E27FC236}">
                <a16:creationId xmlns:a16="http://schemas.microsoft.com/office/drawing/2014/main" id="{4998508B-AB14-44F0-8447-D2F2AC004A12}"/>
              </a:ext>
            </a:extLst>
          </p:cNvPr>
          <p:cNvSpPr>
            <a:spLocks noGrp="1"/>
          </p:cNvSpPr>
          <p:nvPr>
            <p:ph type="sldNum" sz="quarter" idx="10"/>
          </p:nvPr>
        </p:nvSpPr>
        <p:spPr/>
        <p:txBody>
          <a:bodyPr/>
          <a:lstStyle/>
          <a:p>
            <a:fld id="{A10A50DE-8775-498A-B5F5-974B635EB245}" type="slidenum">
              <a:rPr lang="en-US" smtClean="0"/>
              <a:pPr/>
              <a:t>402</a:t>
            </a:fld>
            <a:endParaRPr lang="en-US"/>
          </a:p>
        </p:txBody>
      </p:sp>
      <p:sp>
        <p:nvSpPr>
          <p:cNvPr id="5" name="Content Placeholder 2">
            <a:extLst>
              <a:ext uri="{FF2B5EF4-FFF2-40B4-BE49-F238E27FC236}">
                <a16:creationId xmlns:a16="http://schemas.microsoft.com/office/drawing/2014/main" id="{13B4B4E7-37E3-4E89-B053-9F74D03B492E}"/>
              </a:ext>
            </a:extLst>
          </p:cNvPr>
          <p:cNvSpPr>
            <a:spLocks noGrp="1"/>
          </p:cNvSpPr>
          <p:nvPr>
            <p:ph idx="1"/>
          </p:nvPr>
        </p:nvSpPr>
        <p:spPr>
          <a:xfrm>
            <a:off x="251520" y="1160748"/>
            <a:ext cx="8640960" cy="5508612"/>
          </a:xfrm>
        </p:spPr>
        <p:txBody>
          <a:bodyPr/>
          <a:lstStyle/>
          <a:p>
            <a:pPr marL="914400" lvl="1" indent="-514350">
              <a:spcBef>
                <a:spcPts val="1200"/>
              </a:spcBef>
            </a:pPr>
            <a:r>
              <a:rPr lang="en-US" altLang="en-US" sz="2300"/>
              <a:t>“as </a:t>
            </a:r>
            <a:r>
              <a:rPr lang="en-US" altLang="en-US" sz="2300">
                <a:solidFill>
                  <a:srgbClr val="92D050"/>
                </a:solidFill>
              </a:rPr>
              <a:t>our assent to all probable reasonings </a:t>
            </a:r>
            <a:r>
              <a:rPr lang="en-US" altLang="en-US" sz="2300"/>
              <a:t>is founded on the vivacity of ideas, it resembles many of </a:t>
            </a:r>
            <a:r>
              <a:rPr lang="en-US" altLang="en-US" sz="2300">
                <a:solidFill>
                  <a:srgbClr val="FF9999"/>
                </a:solidFill>
              </a:rPr>
              <a:t>those whimsies and prejudices, which are rejected under the opprobrious character of being the offspring of the imagination</a:t>
            </a:r>
            <a:r>
              <a:rPr lang="en-US" altLang="en-US" sz="2300"/>
              <a:t>.”</a:t>
            </a:r>
            <a:br>
              <a:rPr lang="en-US" altLang="en-US" sz="2300"/>
            </a:br>
            <a:r>
              <a:rPr lang="en-US" altLang="en-US" sz="2300"/>
              <a:t>					     (</a:t>
            </a:r>
            <a:r>
              <a:rPr lang="en-US" altLang="en-US" sz="2300" i="1"/>
              <a:t>T</a:t>
            </a:r>
            <a:r>
              <a:rPr lang="en-US" altLang="en-US" sz="2300"/>
              <a:t> 1.3.9.19 n. 22)</a:t>
            </a:r>
          </a:p>
          <a:p>
            <a:pPr marL="914400" lvl="1" indent="-514350">
              <a:spcBef>
                <a:spcPts val="1200"/>
              </a:spcBef>
            </a:pPr>
            <a:r>
              <a:rPr lang="en-GB" sz="2300"/>
              <a:t>“</a:t>
            </a:r>
            <a:r>
              <a:rPr lang="en-GB" sz="2300">
                <a:solidFill>
                  <a:srgbClr val="92D050"/>
                </a:solidFill>
              </a:rPr>
              <a:t>The general rule is attributed to our judgment</a:t>
            </a:r>
            <a:r>
              <a:rPr lang="en-GB" sz="2300"/>
              <a:t>; as being more extensive and constant. </a:t>
            </a:r>
            <a:r>
              <a:rPr lang="en-GB" sz="2300">
                <a:solidFill>
                  <a:srgbClr val="FF9999"/>
                </a:solidFill>
              </a:rPr>
              <a:t>The exception to the imagination; as being more capricious and uncertain</a:t>
            </a:r>
            <a:r>
              <a:rPr lang="en-GB" sz="2300"/>
              <a:t>.”</a:t>
            </a:r>
            <a:br>
              <a:rPr lang="en-GB" sz="2300"/>
            </a:br>
            <a:r>
              <a:rPr lang="en-GB" sz="2300"/>
              <a:t>					     (</a:t>
            </a:r>
            <a:r>
              <a:rPr lang="en-GB" sz="2300" i="1"/>
              <a:t>T</a:t>
            </a:r>
            <a:r>
              <a:rPr lang="en-GB" sz="2300"/>
              <a:t> 1.3.13.11)</a:t>
            </a:r>
          </a:p>
          <a:p>
            <a:pPr marL="914400" lvl="1" indent="-514350">
              <a:spcBef>
                <a:spcPts val="1200"/>
              </a:spcBef>
            </a:pPr>
            <a:r>
              <a:rPr lang="en-US" sz="2300"/>
              <a:t>“I must distinguish in the imagination betwixt </a:t>
            </a:r>
            <a:r>
              <a:rPr lang="en-US" sz="2300">
                <a:solidFill>
                  <a:srgbClr val="92D050"/>
                </a:solidFill>
              </a:rPr>
              <a:t>the principles which are permanent, irresistible, and universal</a:t>
            </a:r>
            <a:r>
              <a:rPr lang="en-US" sz="2300"/>
              <a:t>; such as the customary transition from causes to effects, and from effects to causes:  And </a:t>
            </a:r>
            <a:r>
              <a:rPr lang="en-US" sz="2300">
                <a:solidFill>
                  <a:srgbClr val="FF9999"/>
                </a:solidFill>
              </a:rPr>
              <a:t>the principles, which are changeable, weak, and irregular</a:t>
            </a:r>
            <a:r>
              <a:rPr lang="en-US" sz="2300"/>
              <a:t>; …”    (</a:t>
            </a:r>
            <a:r>
              <a:rPr lang="en-US" sz="2300" i="1"/>
              <a:t>T</a:t>
            </a:r>
            <a:r>
              <a:rPr lang="en-US" sz="2300"/>
              <a:t> 1.4.4.1)</a:t>
            </a:r>
            <a:endParaRPr lang="en-GB" sz="2300"/>
          </a:p>
        </p:txBody>
      </p:sp>
    </p:spTree>
    <p:extLst>
      <p:ext uri="{BB962C8B-B14F-4D97-AF65-F5344CB8AC3E}">
        <p14:creationId xmlns:p14="http://schemas.microsoft.com/office/powerpoint/2010/main" val="1185138135"/>
      </p:ext>
    </p:extLst>
  </p:cSld>
  <p:clrMapOvr>
    <a:masterClrMapping/>
  </p:clrMapOvr>
  <p:transition spd="med">
    <p:cover/>
  </p:transition>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A4193A3-E8D4-422A-A9FC-27F44C96621B}" type="slidenum">
              <a:rPr lang="en-US"/>
              <a:pPr/>
              <a:t>403</a:t>
            </a:fld>
            <a:endParaRPr lang="en-US"/>
          </a:p>
        </p:txBody>
      </p:sp>
      <p:sp>
        <p:nvSpPr>
          <p:cNvPr id="755715" name="Rectangle 3"/>
          <p:cNvSpPr>
            <a:spLocks noGrp="1" noChangeArrowheads="1"/>
          </p:cNvSpPr>
          <p:nvPr>
            <p:ph type="body" idx="1"/>
          </p:nvPr>
        </p:nvSpPr>
        <p:spPr>
          <a:xfrm>
            <a:off x="394841" y="1160748"/>
            <a:ext cx="8605651" cy="5400600"/>
          </a:xfrm>
        </p:spPr>
        <p:txBody>
          <a:bodyPr/>
          <a:lstStyle/>
          <a:p>
            <a:pPr marL="457200" lvl="1" indent="0">
              <a:spcBef>
                <a:spcPts val="1200"/>
              </a:spcBef>
              <a:buNone/>
            </a:pPr>
            <a:r>
              <a:rPr lang="en-GB" sz="2400"/>
              <a:t>“… </a:t>
            </a:r>
            <a:r>
              <a:rPr lang="en-GB" sz="2400" dirty="0"/>
              <a:t>the understanding or imagination can draw inferences from past experience …”  (</a:t>
            </a:r>
            <a:r>
              <a:rPr lang="en-GB" sz="2400" i="1" dirty="0"/>
              <a:t>T</a:t>
            </a:r>
            <a:r>
              <a:rPr lang="en-GB" sz="2400" dirty="0"/>
              <a:t> 1.3.8.13)</a:t>
            </a:r>
          </a:p>
          <a:p>
            <a:pPr marL="457200" lvl="1" indent="0">
              <a:spcBef>
                <a:spcPts val="1800"/>
              </a:spcBef>
              <a:buNone/>
            </a:pPr>
            <a:r>
              <a:rPr lang="en-GB" sz="2400" dirty="0"/>
              <a:t>“… the judgment, or rather the imagination …”  (</a:t>
            </a:r>
            <a:r>
              <a:rPr lang="en-GB" sz="2400" i="1" dirty="0"/>
              <a:t>T</a:t>
            </a:r>
            <a:r>
              <a:rPr lang="en-GB" sz="2400" dirty="0"/>
              <a:t> 1.3.9.19)</a:t>
            </a:r>
          </a:p>
          <a:p>
            <a:pPr marL="457200" lvl="1" indent="0">
              <a:spcBef>
                <a:spcPts val="1800"/>
              </a:spcBef>
              <a:buNone/>
            </a:pPr>
            <a:r>
              <a:rPr lang="en-GB" sz="2400" dirty="0"/>
              <a:t>“The memory, senses, and understanding are … all … founded on the imagination”  (</a:t>
            </a:r>
            <a:r>
              <a:rPr lang="en-GB" sz="2400" i="1" dirty="0"/>
              <a:t>T</a:t>
            </a:r>
            <a:r>
              <a:rPr lang="en-GB" sz="2400" dirty="0"/>
              <a:t> 1.4.7.3)</a:t>
            </a:r>
          </a:p>
          <a:p>
            <a:pPr marL="457200" lvl="1" indent="0">
              <a:spcBef>
                <a:spcPts val="1800"/>
              </a:spcBef>
              <a:buNone/>
            </a:pPr>
            <a:r>
              <a:rPr lang="en-GB" sz="2400" dirty="0"/>
              <a:t>“… the imagination or understanding, call it which you please …”  (</a:t>
            </a:r>
            <a:r>
              <a:rPr lang="en-GB" sz="2400" i="1" dirty="0"/>
              <a:t>T</a:t>
            </a:r>
            <a:r>
              <a:rPr lang="en-GB" sz="2400" dirty="0"/>
              <a:t> 2.3.9.10, also </a:t>
            </a:r>
            <a:r>
              <a:rPr lang="en-GB" sz="2400" i="1" dirty="0"/>
              <a:t>DOP</a:t>
            </a:r>
            <a:r>
              <a:rPr lang="en-GB" sz="2400" dirty="0"/>
              <a:t> 1.8)</a:t>
            </a:r>
          </a:p>
          <a:p>
            <a:pPr marL="457200" lvl="1" indent="0">
              <a:spcBef>
                <a:spcPts val="1800"/>
              </a:spcBef>
              <a:buNone/>
            </a:pPr>
            <a:r>
              <a:rPr lang="en-GB" sz="2400"/>
              <a:t>“[suppose that we resolve] </a:t>
            </a:r>
            <a:r>
              <a:rPr lang="en-US" sz="2400"/>
              <a:t>to reject all </a:t>
            </a:r>
            <a:r>
              <a:rPr lang="en-US" sz="2400">
                <a:solidFill>
                  <a:srgbClr val="FF9999"/>
                </a:solidFill>
              </a:rPr>
              <a:t>the trivial suggestions of the fancy</a:t>
            </a:r>
            <a:r>
              <a:rPr lang="en-US" sz="2400"/>
              <a:t>, and adhere [instead] to </a:t>
            </a:r>
            <a:r>
              <a:rPr lang="en-GB" sz="2400">
                <a:solidFill>
                  <a:srgbClr val="92D050"/>
                </a:solidFill>
              </a:rPr>
              <a:t>the understanding, that </a:t>
            </a:r>
            <a:r>
              <a:rPr lang="en-GB" sz="2400" dirty="0">
                <a:solidFill>
                  <a:srgbClr val="92D050"/>
                </a:solidFill>
              </a:rPr>
              <a:t>is</a:t>
            </a:r>
            <a:r>
              <a:rPr lang="en-GB" sz="2400">
                <a:solidFill>
                  <a:srgbClr val="92D050"/>
                </a:solidFill>
              </a:rPr>
              <a:t>, to </a:t>
            </a:r>
            <a:r>
              <a:rPr lang="en-GB" sz="2400" dirty="0">
                <a:solidFill>
                  <a:srgbClr val="92D050"/>
                </a:solidFill>
              </a:rPr>
              <a:t>the general and more </a:t>
            </a:r>
            <a:r>
              <a:rPr lang="en-GB" sz="2400" dirty="0" err="1">
                <a:solidFill>
                  <a:srgbClr val="92D050"/>
                </a:solidFill>
              </a:rPr>
              <a:t>establish’d</a:t>
            </a:r>
            <a:r>
              <a:rPr lang="en-GB" sz="2400" dirty="0">
                <a:solidFill>
                  <a:srgbClr val="92D050"/>
                </a:solidFill>
              </a:rPr>
              <a:t> properties of the imagination</a:t>
            </a:r>
            <a:r>
              <a:rPr lang="en-GB" sz="2400" dirty="0"/>
              <a:t>”  (</a:t>
            </a:r>
            <a:r>
              <a:rPr lang="en-GB" sz="2400" i="1" dirty="0"/>
              <a:t>T</a:t>
            </a:r>
            <a:r>
              <a:rPr lang="en-GB" sz="2400" dirty="0"/>
              <a:t> 1.4.7.7) </a:t>
            </a:r>
          </a:p>
        </p:txBody>
      </p:sp>
      <p:sp>
        <p:nvSpPr>
          <p:cNvPr id="8" name="Title 1">
            <a:extLst>
              <a:ext uri="{FF2B5EF4-FFF2-40B4-BE49-F238E27FC236}">
                <a16:creationId xmlns:a16="http://schemas.microsoft.com/office/drawing/2014/main" id="{4B29E9BD-DFFD-49F6-855D-7B06077CD99B}"/>
              </a:ext>
            </a:extLst>
          </p:cNvPr>
          <p:cNvSpPr txBox="1">
            <a:spLocks/>
          </p:cNvSpPr>
          <p:nvPr/>
        </p:nvSpPr>
        <p:spPr bwMode="auto">
          <a:xfrm>
            <a:off x="143508" y="188640"/>
            <a:ext cx="8856984" cy="6840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US" altLang="en-US" sz="3800" kern="0"/>
              <a:t>Blurring the Reason/Imagination Divide</a:t>
            </a:r>
            <a:endParaRPr lang="en-US" altLang="en-US" sz="3800" kern="0" dirty="0"/>
          </a:p>
        </p:txBody>
      </p:sp>
    </p:spTree>
    <p:extLst>
      <p:ext uri="{BB962C8B-B14F-4D97-AF65-F5344CB8AC3E}">
        <p14:creationId xmlns:p14="http://schemas.microsoft.com/office/powerpoint/2010/main" val="1263469818"/>
      </p:ext>
    </p:extLst>
  </p:cSld>
  <p:clrMapOvr>
    <a:masterClrMapping/>
  </p:clrMapOvr>
  <p:transition spd="med">
    <p:cover/>
  </p:transition>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404</a:t>
            </a:fld>
            <a:endParaRPr lang="en-US"/>
          </a:p>
        </p:txBody>
      </p:sp>
      <p:sp>
        <p:nvSpPr>
          <p:cNvPr id="3" name="Content Placeholder 2"/>
          <p:cNvSpPr>
            <a:spLocks noGrp="1"/>
          </p:cNvSpPr>
          <p:nvPr>
            <p:ph idx="4294967295"/>
          </p:nvPr>
        </p:nvSpPr>
        <p:spPr>
          <a:xfrm>
            <a:off x="251520" y="1268760"/>
            <a:ext cx="8712968" cy="6502164"/>
          </a:xfrm>
        </p:spPr>
        <p:txBody>
          <a:bodyPr/>
          <a:lstStyle/>
          <a:p>
            <a:pPr>
              <a:buNone/>
            </a:pPr>
            <a:r>
              <a:rPr lang="en-US" sz="3000"/>
              <a:t>	</a:t>
            </a:r>
            <a:r>
              <a:rPr lang="en-US" sz="2600" i="1"/>
              <a:t>That last quotation, from T 1.4.7.7, </a:t>
            </a:r>
            <a:r>
              <a:rPr lang="en-US" sz="2600" i="1" dirty="0"/>
              <a:t>seems to be alluding to </a:t>
            </a:r>
            <a:r>
              <a:rPr lang="en-US" sz="2600" i="1"/>
              <a:t>the same distinction </a:t>
            </a:r>
            <a:r>
              <a:rPr lang="en-US" sz="2600" i="1" dirty="0"/>
              <a:t>that Hume invokes at T 1.4.4.1</a:t>
            </a:r>
            <a:r>
              <a:rPr lang="en-US" sz="2600" i="1"/>
              <a:t>, but this time labelled as “general” versus “trivial”:</a:t>
            </a:r>
            <a:endParaRPr lang="en-US" sz="2600" i="1" dirty="0"/>
          </a:p>
          <a:p>
            <a:pPr>
              <a:spcBef>
                <a:spcPts val="1800"/>
              </a:spcBef>
            </a:pPr>
            <a:r>
              <a:rPr lang="en-US" sz="3000" dirty="0">
                <a:solidFill>
                  <a:srgbClr val="92D050"/>
                </a:solidFill>
              </a:rPr>
              <a:t>The Respectable “General” Principles</a:t>
            </a:r>
          </a:p>
          <a:p>
            <a:pPr lvl="1"/>
            <a:r>
              <a:rPr lang="en-US" sz="2600" dirty="0"/>
              <a:t>These </a:t>
            </a:r>
            <a:r>
              <a:rPr lang="en-US" sz="2600"/>
              <a:t>are the “</a:t>
            </a:r>
            <a:r>
              <a:rPr lang="en-US" sz="2600" dirty="0"/>
              <a:t>permanent, irresistible, and universal</a:t>
            </a:r>
            <a:r>
              <a:rPr lang="en-US" sz="2600"/>
              <a:t>” principles (</a:t>
            </a:r>
            <a:r>
              <a:rPr lang="en-US" sz="2600" dirty="0"/>
              <a:t>e.g</a:t>
            </a:r>
            <a:r>
              <a:rPr lang="en-US" sz="2600"/>
              <a:t>. customary inference) that </a:t>
            </a:r>
            <a:r>
              <a:rPr lang="en-US" sz="2600" dirty="0"/>
              <a:t>Hume himself relies </a:t>
            </a:r>
            <a:r>
              <a:rPr lang="en-US" sz="2600"/>
              <a:t>on in his experimental philosophy.</a:t>
            </a:r>
            <a:endParaRPr lang="en-US" sz="2600" dirty="0"/>
          </a:p>
          <a:p>
            <a:pPr>
              <a:spcBef>
                <a:spcPts val="1200"/>
              </a:spcBef>
            </a:pPr>
            <a:r>
              <a:rPr lang="en-US" sz="3000" dirty="0">
                <a:solidFill>
                  <a:srgbClr val="FF9999"/>
                </a:solidFill>
              </a:rPr>
              <a:t>The Disreputable “Trivial” Principles</a:t>
            </a:r>
          </a:p>
          <a:p>
            <a:pPr lvl="1"/>
            <a:r>
              <a:rPr lang="en-US" sz="2600" dirty="0"/>
              <a:t>These </a:t>
            </a:r>
            <a:r>
              <a:rPr lang="en-US" sz="2600"/>
              <a:t>are the “</a:t>
            </a:r>
            <a:r>
              <a:rPr lang="en-US" sz="2600" dirty="0"/>
              <a:t>changeable, weak, and </a:t>
            </a:r>
            <a:r>
              <a:rPr lang="en-US" sz="2600"/>
              <a:t>irregular” principles (</a:t>
            </a:r>
            <a:r>
              <a:rPr lang="en-US" sz="2600" dirty="0"/>
              <a:t>e.g. imaginative </a:t>
            </a:r>
            <a:r>
              <a:rPr lang="en-US" sz="2600"/>
              <a:t>fancies) for which Hume criticizes the ancient </a:t>
            </a:r>
            <a:r>
              <a:rPr lang="en-US" sz="2600" dirty="0"/>
              <a:t>philosophers </a:t>
            </a:r>
            <a:r>
              <a:rPr lang="en-US" sz="2600"/>
              <a:t>and superstitious.</a:t>
            </a:r>
            <a:endParaRPr lang="en-US" sz="2600" dirty="0"/>
          </a:p>
          <a:p>
            <a:pPr>
              <a:spcBef>
                <a:spcPts val="1800"/>
              </a:spcBef>
              <a:buNone/>
            </a:pPr>
            <a:r>
              <a:rPr lang="en-US" sz="2800" i="1" dirty="0"/>
              <a:t>	</a:t>
            </a:r>
            <a:endParaRPr lang="en-US" sz="2400" i="1" dirty="0"/>
          </a:p>
          <a:p>
            <a:pPr lvl="1"/>
            <a:endParaRPr lang="en-US" sz="2600" dirty="0"/>
          </a:p>
          <a:p>
            <a:endParaRPr lang="en-US" sz="30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404</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10801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Principles of “the Imagination”</a:t>
            </a:r>
          </a:p>
        </p:txBody>
      </p:sp>
    </p:spTree>
    <p:extLst>
      <p:ext uri="{BB962C8B-B14F-4D97-AF65-F5344CB8AC3E}">
        <p14:creationId xmlns:p14="http://schemas.microsoft.com/office/powerpoint/2010/main" val="2287075748"/>
      </p:ext>
    </p:extLst>
  </p:cSld>
  <p:clrMapOvr>
    <a:masterClrMapping/>
  </p:clrMapOvr>
  <p:transition spd="med">
    <p:cover/>
  </p:transition>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364336C-DBE8-4FF8-83CC-E6DF268C378E}" type="slidenum">
              <a:rPr lang="en-US"/>
              <a:pPr/>
              <a:t>405</a:t>
            </a:fld>
            <a:endParaRPr lang="en-US"/>
          </a:p>
        </p:txBody>
      </p:sp>
      <p:sp>
        <p:nvSpPr>
          <p:cNvPr id="3" name="Content Placeholder 2"/>
          <p:cNvSpPr>
            <a:spLocks noGrp="1"/>
          </p:cNvSpPr>
          <p:nvPr>
            <p:ph idx="4294967295"/>
          </p:nvPr>
        </p:nvSpPr>
        <p:spPr>
          <a:xfrm>
            <a:off x="251520" y="1232756"/>
            <a:ext cx="8712968" cy="6538168"/>
          </a:xfrm>
        </p:spPr>
        <p:txBody>
          <a:bodyPr/>
          <a:lstStyle/>
          <a:p>
            <a:pPr>
              <a:spcBef>
                <a:spcPts val="1800"/>
              </a:spcBef>
            </a:pPr>
            <a:r>
              <a:rPr lang="en-US" sz="2500"/>
              <a:t>But if this is indeed the case, then when Hume refers to “</a:t>
            </a:r>
            <a:r>
              <a:rPr lang="en-GB" sz="2500">
                <a:solidFill>
                  <a:srgbClr val="92D050"/>
                </a:solidFill>
              </a:rPr>
              <a:t>the understanding, that is, … the general and more establish’d properties of the imagination</a:t>
            </a:r>
            <a:r>
              <a:rPr lang="en-US" sz="2500"/>
              <a:t>”, he appears to be identifying “the understanding” with the “general” principles of the imagination.  (As Garrett himself seems to agree in his 1997 book, p. 29).</a:t>
            </a:r>
          </a:p>
          <a:p>
            <a:pPr>
              <a:spcBef>
                <a:spcPts val="1800"/>
              </a:spcBef>
            </a:pPr>
            <a:r>
              <a:rPr lang="en-US" sz="2500"/>
              <a:t>And as we have observed before (Lecture 4, slide 13), </a:t>
            </a:r>
            <a:r>
              <a:rPr lang="en-US" sz="2500" i="1">
                <a:solidFill>
                  <a:srgbClr val="FF9999"/>
                </a:solidFill>
              </a:rPr>
              <a:t>Hume identifies “reason” with “the understanding” literally dozens of times</a:t>
            </a:r>
            <a:r>
              <a:rPr lang="en-US" sz="2500"/>
              <a:t>.  (One highly pertinent example of this identification is implicit in the rewording of the footnote originally at </a:t>
            </a:r>
            <a:r>
              <a:rPr lang="en-US" sz="2500" i="1"/>
              <a:t>T </a:t>
            </a:r>
            <a:r>
              <a:rPr lang="en-US" sz="2500"/>
              <a:t>2.2.7.6 to create the last-minute-inserted footnote at </a:t>
            </a:r>
            <a:r>
              <a:rPr lang="en-US" sz="2500" i="1"/>
              <a:t>T</a:t>
            </a:r>
            <a:r>
              <a:rPr lang="en-US" sz="2500"/>
              <a:t>1.3.9.19, where “the understanding” has been replaced by “reason”.)</a:t>
            </a:r>
            <a:endParaRPr lang="en-US" sz="2500" dirty="0"/>
          </a:p>
          <a:p>
            <a:endParaRPr lang="en-US" sz="25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E66AD628-8492-4FF0-B744-B421EE8BAE44}" type="slidenum">
              <a:rPr lang="en-US" sz="1600">
                <a:effectLst>
                  <a:outerShdw blurRad="38100" dist="38100" dir="2700000" algn="tl">
                    <a:srgbClr val="000000"/>
                  </a:outerShdw>
                </a:effectLst>
                <a:ea typeface="ＭＳ Ｐゴシック" charset="-128"/>
              </a:rPr>
              <a:pPr eaLnBrk="1" hangingPunct="1"/>
              <a:t>405</a:t>
            </a:fld>
            <a:endParaRPr lang="en-US" sz="1600">
              <a:effectLst>
                <a:outerShdw blurRad="38100" dist="38100" dir="2700000" algn="tl">
                  <a:srgbClr val="000000"/>
                </a:outerShdw>
              </a:effectLst>
              <a:ea typeface="ＭＳ Ｐゴシック" charset="-128"/>
            </a:endParaRPr>
          </a:p>
        </p:txBody>
      </p:sp>
      <p:sp>
        <p:nvSpPr>
          <p:cNvPr id="6" name="Title 1"/>
          <p:cNvSpPr txBox="1">
            <a:spLocks/>
          </p:cNvSpPr>
          <p:nvPr/>
        </p:nvSpPr>
        <p:spPr bwMode="auto">
          <a:xfrm>
            <a:off x="431540" y="116632"/>
            <a:ext cx="8229600" cy="900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rPr>
              <a:t>A Significant Identification</a:t>
            </a:r>
            <a:endParaRPr kumimoji="0" lang="en-US" altLang="en-US" sz="44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Tree>
    <p:extLst>
      <p:ext uri="{BB962C8B-B14F-4D97-AF65-F5344CB8AC3E}">
        <p14:creationId xmlns:p14="http://schemas.microsoft.com/office/powerpoint/2010/main" val="2494692718"/>
      </p:ext>
    </p:extLst>
  </p:cSld>
  <p:clrMapOvr>
    <a:masterClrMapping/>
  </p:clrMapOvr>
  <p:transition spd="med">
    <p:cover/>
  </p:transition>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224644"/>
            <a:ext cx="8712968" cy="666911"/>
          </a:xfrm>
        </p:spPr>
        <p:txBody>
          <a:bodyPr/>
          <a:lstStyle/>
          <a:p>
            <a:r>
              <a:rPr lang="en-GB" sz="4000" dirty="0"/>
              <a:t>Summing Up These Points …</a:t>
            </a:r>
          </a:p>
        </p:txBody>
      </p:sp>
      <p:sp>
        <p:nvSpPr>
          <p:cNvPr id="3" name="Content Placeholder 2"/>
          <p:cNvSpPr>
            <a:spLocks noGrp="1"/>
          </p:cNvSpPr>
          <p:nvPr>
            <p:ph idx="1"/>
          </p:nvPr>
        </p:nvSpPr>
        <p:spPr>
          <a:xfrm>
            <a:off x="457200" y="1196752"/>
            <a:ext cx="8229600" cy="5436604"/>
          </a:xfrm>
        </p:spPr>
        <p:txBody>
          <a:bodyPr/>
          <a:lstStyle/>
          <a:p>
            <a:r>
              <a:rPr lang="en-GB" sz="2800" dirty="0"/>
              <a:t>Again, Hume thinks that </a:t>
            </a:r>
            <a:r>
              <a:rPr lang="en-GB" sz="2800" i="1" u="sng" dirty="0"/>
              <a:t>all</a:t>
            </a:r>
            <a:r>
              <a:rPr lang="en-GB" sz="2800" dirty="0"/>
              <a:t> our ideas are imagistic, and attacks the rationalist view that we have pure intellectual ideas (</a:t>
            </a:r>
            <a:r>
              <a:rPr lang="en-GB" sz="2800" i="1" dirty="0"/>
              <a:t>T</a:t>
            </a:r>
            <a:r>
              <a:rPr lang="en-GB" sz="2800" dirty="0"/>
              <a:t> 1.3.1.7).</a:t>
            </a:r>
          </a:p>
          <a:p>
            <a:pPr lvl="1">
              <a:spcBef>
                <a:spcPts val="900"/>
              </a:spcBef>
            </a:pPr>
            <a:r>
              <a:rPr lang="en-GB" sz="2500" dirty="0"/>
              <a:t>If so, then </a:t>
            </a:r>
            <a:r>
              <a:rPr lang="en-GB" sz="2500" i="1" u="sng" dirty="0"/>
              <a:t>all</a:t>
            </a:r>
            <a:r>
              <a:rPr lang="en-GB" sz="2500" dirty="0"/>
              <a:t> of our reasoning must take place in the “imagination” (as traditionally conceived), and </a:t>
            </a:r>
            <a:r>
              <a:rPr lang="en-GB" sz="2500" i="1" u="sng" dirty="0"/>
              <a:t>“reason” cannot be some separate part of the mind</a:t>
            </a:r>
            <a:r>
              <a:rPr lang="en-GB" sz="2500" dirty="0"/>
              <a:t>.</a:t>
            </a:r>
          </a:p>
          <a:p>
            <a:pPr>
              <a:spcBef>
                <a:spcPts val="1800"/>
              </a:spcBef>
            </a:pPr>
            <a:r>
              <a:rPr lang="en-GB" sz="2800" dirty="0"/>
              <a:t>Thus the distinction between “reason” and “the imagination” must be drawn on the basis of </a:t>
            </a:r>
            <a:r>
              <a:rPr lang="en-GB" sz="2800" i="1" u="sng" dirty="0"/>
              <a:t>the kinds of principles</a:t>
            </a:r>
            <a:r>
              <a:rPr lang="en-GB" sz="2800" dirty="0"/>
              <a:t> that govern our thinking:</a:t>
            </a:r>
          </a:p>
          <a:p>
            <a:pPr lvl="1">
              <a:spcBef>
                <a:spcPts val="900"/>
              </a:spcBef>
            </a:pPr>
            <a:r>
              <a:rPr lang="en-GB" sz="2500" dirty="0">
                <a:solidFill>
                  <a:srgbClr val="92D050"/>
                </a:solidFill>
              </a:rPr>
              <a:t>Rational principles are disciplined and reliable</a:t>
            </a:r>
            <a:r>
              <a:rPr lang="en-GB" sz="2500" dirty="0"/>
              <a:t>;</a:t>
            </a:r>
          </a:p>
          <a:p>
            <a:pPr lvl="1">
              <a:spcBef>
                <a:spcPts val="900"/>
              </a:spcBef>
            </a:pPr>
            <a:r>
              <a:rPr lang="en-GB" sz="2500" dirty="0">
                <a:solidFill>
                  <a:srgbClr val="FF9999"/>
                </a:solidFill>
              </a:rPr>
              <a:t>Imaginative principles are unreliable and capricious</a:t>
            </a:r>
            <a:r>
              <a:rPr lang="en-GB" sz="25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406</a:t>
            </a:fld>
            <a:endParaRPr lang="en-US"/>
          </a:p>
        </p:txBody>
      </p:sp>
    </p:spTree>
    <p:extLst>
      <p:ext uri="{BB962C8B-B14F-4D97-AF65-F5344CB8AC3E}">
        <p14:creationId xmlns:p14="http://schemas.microsoft.com/office/powerpoint/2010/main" val="1557678824"/>
      </p:ext>
    </p:extLst>
  </p:cSld>
  <p:clrMapOvr>
    <a:masterClrMapping/>
  </p:clrMapOvr>
  <p:transition spd="med">
    <p:cover/>
  </p:transition>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712968" cy="666911"/>
          </a:xfrm>
        </p:spPr>
        <p:txBody>
          <a:bodyPr/>
          <a:lstStyle/>
          <a:p>
            <a:r>
              <a:rPr lang="en-GB" sz="4000" dirty="0"/>
              <a:t>The Significance of the Distinction</a:t>
            </a:r>
          </a:p>
        </p:txBody>
      </p:sp>
      <p:sp>
        <p:nvSpPr>
          <p:cNvPr id="3" name="Content Placeholder 2"/>
          <p:cNvSpPr>
            <a:spLocks noGrp="1"/>
          </p:cNvSpPr>
          <p:nvPr>
            <p:ph idx="1"/>
          </p:nvPr>
        </p:nvSpPr>
        <p:spPr>
          <a:xfrm>
            <a:off x="529208" y="1196752"/>
            <a:ext cx="8363272" cy="5400600"/>
          </a:xfrm>
        </p:spPr>
        <p:txBody>
          <a:bodyPr/>
          <a:lstStyle/>
          <a:p>
            <a:r>
              <a:rPr lang="en-GB" sz="2500" dirty="0"/>
              <a:t>Although Hume seems to have no sceptical intent when presenting his famous argument concerning induction at </a:t>
            </a:r>
            <a:r>
              <a:rPr lang="en-GB" sz="2500" i="1" dirty="0"/>
              <a:t>T</a:t>
            </a:r>
            <a:r>
              <a:rPr lang="en-GB" sz="2500" dirty="0"/>
              <a:t> 1.3.6, it seems that he later saw the need to draw a clear distinction between </a:t>
            </a:r>
            <a:r>
              <a:rPr lang="en-GB" sz="2500"/>
              <a:t>the </a:t>
            </a:r>
            <a:r>
              <a:rPr lang="en-GB" sz="2500">
                <a:solidFill>
                  <a:srgbClr val="92D050"/>
                </a:solidFill>
              </a:rPr>
              <a:t>respectable</a:t>
            </a:r>
            <a:r>
              <a:rPr lang="en-GB" sz="2500"/>
              <a:t> </a:t>
            </a:r>
            <a:r>
              <a:rPr lang="en-GB" sz="2500" dirty="0"/>
              <a:t>and </a:t>
            </a:r>
            <a:r>
              <a:rPr lang="en-GB" sz="2500" dirty="0">
                <a:solidFill>
                  <a:srgbClr val="FF9999"/>
                </a:solidFill>
              </a:rPr>
              <a:t>disreputable</a:t>
            </a:r>
            <a:r>
              <a:rPr lang="en-GB" sz="2500" dirty="0"/>
              <a:t> principles that act on the imagination, considering the former (</a:t>
            </a:r>
            <a:r>
              <a:rPr lang="en-GB" sz="2500"/>
              <a:t>notably </a:t>
            </a:r>
            <a:r>
              <a:rPr lang="en-GB" sz="2500" i="1"/>
              <a:t>customary inference</a:t>
            </a:r>
            <a:r>
              <a:rPr lang="en-GB" sz="2500"/>
              <a:t>, </a:t>
            </a:r>
            <a:r>
              <a:rPr lang="en-GB" sz="2500" dirty="0"/>
              <a:t>at least when disciplined by general rules) to be part of “reason”, but the latter mere “imagination”.</a:t>
            </a:r>
          </a:p>
          <a:p>
            <a:pPr lvl="1">
              <a:spcBef>
                <a:spcPts val="1200"/>
              </a:spcBef>
            </a:pPr>
            <a:r>
              <a:rPr lang="en-GB" sz="2300" dirty="0"/>
              <a:t>This distinction seems to </a:t>
            </a:r>
            <a:r>
              <a:rPr lang="en-GB" sz="2300"/>
              <a:t>be potentially crucial to Hume’s </a:t>
            </a:r>
            <a:r>
              <a:rPr lang="en-GB" sz="2300" dirty="0"/>
              <a:t>attempt to </a:t>
            </a:r>
            <a:r>
              <a:rPr lang="en-GB" sz="2300"/>
              <a:t>vindicate custom as providing a respectable basis </a:t>
            </a:r>
            <a:r>
              <a:rPr lang="en-GB" sz="2300" dirty="0"/>
              <a:t>of probable reason.  </a:t>
            </a:r>
            <a:r>
              <a:rPr lang="en-GB" sz="2300">
                <a:solidFill>
                  <a:srgbClr val="FF9999"/>
                </a:solidFill>
              </a:rPr>
              <a:t>If that’s correct, but the dist-inction ultimately fails</a:t>
            </a:r>
            <a:r>
              <a:rPr lang="en-GB" sz="2300" dirty="0">
                <a:solidFill>
                  <a:srgbClr val="FF9999"/>
                </a:solidFill>
              </a:rPr>
              <a:t>, </a:t>
            </a:r>
            <a:r>
              <a:rPr lang="en-GB" sz="2300">
                <a:solidFill>
                  <a:srgbClr val="FF9999"/>
                </a:solidFill>
              </a:rPr>
              <a:t>then this could seriously threaten his </a:t>
            </a:r>
            <a:r>
              <a:rPr lang="en-GB" sz="2300" dirty="0">
                <a:solidFill>
                  <a:srgbClr val="FF9999"/>
                </a:solidFill>
              </a:rPr>
              <a:t>attempt to build a rational science of human nature!</a:t>
            </a:r>
          </a:p>
        </p:txBody>
      </p:sp>
      <p:sp>
        <p:nvSpPr>
          <p:cNvPr id="4" name="Slide Number Placeholder 3"/>
          <p:cNvSpPr>
            <a:spLocks noGrp="1"/>
          </p:cNvSpPr>
          <p:nvPr>
            <p:ph type="sldNum" sz="quarter" idx="10"/>
          </p:nvPr>
        </p:nvSpPr>
        <p:spPr/>
        <p:txBody>
          <a:bodyPr/>
          <a:lstStyle/>
          <a:p>
            <a:fld id="{3616F46D-A470-4307-BD1A-3DE4FB9E5120}" type="slidenum">
              <a:rPr lang="en-US" smtClean="0"/>
              <a:pPr/>
              <a:t>407</a:t>
            </a:fld>
            <a:endParaRPr lang="en-US"/>
          </a:p>
        </p:txBody>
      </p:sp>
    </p:spTree>
    <p:extLst>
      <p:ext uri="{BB962C8B-B14F-4D97-AF65-F5344CB8AC3E}">
        <p14:creationId xmlns:p14="http://schemas.microsoft.com/office/powerpoint/2010/main" val="826404437"/>
      </p:ext>
    </p:extLst>
  </p:cSld>
  <p:clrMapOvr>
    <a:masterClrMapping/>
  </p:clrMapOvr>
  <p:transition spd="med">
    <p:cover/>
  </p:transition>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408</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8(b)</a:t>
            </a:r>
            <a:br>
              <a:rPr lang="en-GB" altLang="en-US" sz="5000" dirty="0"/>
            </a:br>
            <a:br>
              <a:rPr lang="en-GB" altLang="en-US" sz="5000" dirty="0"/>
            </a:br>
            <a:r>
              <a:rPr lang="en-GB" altLang="en-US" sz="5000" i="1" dirty="0"/>
              <a:t>Treatise</a:t>
            </a:r>
            <a:r>
              <a:rPr lang="en-GB" altLang="en-US" sz="5000" dirty="0"/>
              <a:t> 1.4.7: “Conclusion of this Book”</a:t>
            </a:r>
            <a:endParaRPr lang="en-US" altLang="en-US" sz="5000" dirty="0"/>
          </a:p>
        </p:txBody>
      </p:sp>
      <p:pic>
        <p:nvPicPr>
          <p:cNvPr id="1209347" name="Picture 6" descr="treatise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713" y="260350"/>
            <a:ext cx="3773487"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08580"/>
      </p:ext>
    </p:extLst>
  </p:cSld>
  <p:clrMapOvr>
    <a:masterClrMapping/>
  </p:clrMapOvr>
  <p:transition spd="med">
    <p:cover/>
  </p:transition>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37BD65D-5E81-4F7A-AF91-21D78B9F0A4E}" type="slidenum">
              <a:rPr lang="en-US" altLang="en-US"/>
              <a:pPr/>
              <a:t>409</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“Conclusion of This Book”</a:t>
            </a:r>
          </a:p>
        </p:txBody>
      </p:sp>
      <p:sp>
        <p:nvSpPr>
          <p:cNvPr id="3" name="Content Placeholder 2"/>
          <p:cNvSpPr>
            <a:spLocks noGrp="1"/>
          </p:cNvSpPr>
          <p:nvPr>
            <p:ph idx="4294967295"/>
          </p:nvPr>
        </p:nvSpPr>
        <p:spPr>
          <a:xfrm>
            <a:off x="359532" y="1412776"/>
            <a:ext cx="8497887" cy="4992688"/>
          </a:xfrm>
        </p:spPr>
        <p:txBody>
          <a:bodyPr/>
          <a:lstStyle/>
          <a:p>
            <a:r>
              <a:rPr lang="en-US" altLang="en-US" sz="2400" i="1" dirty="0"/>
              <a:t>Treatise</a:t>
            </a:r>
            <a:r>
              <a:rPr lang="en-US" altLang="en-US" sz="2400" dirty="0"/>
              <a:t> 1.4.7 is especially hard to interpret, partly because it is presented as a dynamic sequence of first-personal reflections on the position in which Hume has been left by the </a:t>
            </a:r>
            <a:r>
              <a:rPr lang="en-US" altLang="en-US" sz="2400" dirty="0" err="1"/>
              <a:t>sceptical</a:t>
            </a:r>
            <a:r>
              <a:rPr lang="en-US" altLang="en-US" sz="2400" dirty="0"/>
              <a:t> results from earlier sections.</a:t>
            </a:r>
          </a:p>
          <a:p>
            <a:pPr>
              <a:spcBef>
                <a:spcPts val="1200"/>
              </a:spcBef>
            </a:pPr>
            <a:r>
              <a:rPr lang="en-US" altLang="en-US" sz="2400" dirty="0"/>
              <a:t>Most of our mental processes have been revealed as dependent on the imagination and its mechanisms, which generate “the vivacity of ideas” (</a:t>
            </a:r>
            <a:r>
              <a:rPr lang="en-US" altLang="en-US" sz="2400" i="1" dirty="0"/>
              <a:t>T</a:t>
            </a:r>
            <a:r>
              <a:rPr lang="en-US" altLang="en-US" sz="2400" dirty="0"/>
              <a:t> 1.4.7.3).</a:t>
            </a:r>
          </a:p>
          <a:p>
            <a:pPr>
              <a:spcBef>
                <a:spcPts val="1200"/>
              </a:spcBef>
            </a:pPr>
            <a:r>
              <a:rPr lang="en-US" altLang="en-US" sz="2400" dirty="0"/>
              <a:t>Worse, </a:t>
            </a:r>
            <a:r>
              <a:rPr lang="en-US" altLang="en-US" sz="2400" i="1" dirty="0"/>
              <a:t>T</a:t>
            </a:r>
            <a:r>
              <a:rPr lang="en-US" altLang="en-US" sz="2400" dirty="0"/>
              <a:t> 1.4.4 has found a “manifest contradiction” between our causal reasoning and our belief in the independent existence of matter (</a:t>
            </a:r>
            <a:r>
              <a:rPr lang="en-US" altLang="en-US" sz="2400" i="1" dirty="0"/>
              <a:t>T</a:t>
            </a:r>
            <a:r>
              <a:rPr lang="en-US" altLang="en-US" sz="2400" dirty="0"/>
              <a:t> 1.4.7.4).</a:t>
            </a:r>
          </a:p>
          <a:p>
            <a:pPr>
              <a:spcBef>
                <a:spcPts val="1200"/>
              </a:spcBef>
            </a:pPr>
            <a:r>
              <a:rPr lang="en-US" altLang="en-US" sz="2400" dirty="0"/>
              <a:t>The analysis of causation in </a:t>
            </a:r>
            <a:r>
              <a:rPr lang="en-US" altLang="en-US" sz="2400" i="1" dirty="0"/>
              <a:t>T</a:t>
            </a:r>
            <a:r>
              <a:rPr lang="en-US" altLang="en-US" sz="2400" dirty="0"/>
              <a:t> 1.3.14 also shows our thoughts about that to be deeply confused (</a:t>
            </a:r>
            <a:r>
              <a:rPr lang="en-US" altLang="en-US" sz="2400" i="1" dirty="0"/>
              <a:t>T</a:t>
            </a:r>
            <a:r>
              <a:rPr lang="en-US" altLang="en-US" sz="2400" dirty="0"/>
              <a:t> 1.4.7.5).</a:t>
            </a:r>
          </a:p>
          <a:p>
            <a:pPr>
              <a:buFont typeface="Wingdings" charset="2"/>
              <a:buNone/>
            </a:pPr>
            <a:endParaRPr lang="en-US" altLang="en-US" sz="24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44E556B-A5EB-4CC2-B436-5189752FFC5D}" type="slidenum">
              <a:rPr lang="en-US" altLang="en-US" sz="1600">
                <a:effectLst>
                  <a:outerShdw blurRad="38100" dist="38100" dir="2700000" algn="tl">
                    <a:srgbClr val="000000"/>
                  </a:outerShdw>
                </a:effectLst>
                <a:ea typeface="ＭＳ Ｐゴシック" charset="-128"/>
              </a:rPr>
              <a:pPr eaLnBrk="1" hangingPunct="1"/>
              <a:t>409</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649053183"/>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410</a:t>
            </a:fld>
            <a:endParaRPr lang="en-US" altLang="en-US"/>
          </a:p>
        </p:txBody>
      </p:sp>
      <p:sp>
        <p:nvSpPr>
          <p:cNvPr id="2" name="Title 1"/>
          <p:cNvSpPr>
            <a:spLocks noGrp="1"/>
          </p:cNvSpPr>
          <p:nvPr>
            <p:ph type="title" idx="4294967295"/>
          </p:nvPr>
        </p:nvSpPr>
        <p:spPr>
          <a:xfrm>
            <a:off x="457200" y="277813"/>
            <a:ext cx="8229600" cy="882935"/>
          </a:xfrm>
        </p:spPr>
        <p:txBody>
          <a:bodyPr/>
          <a:lstStyle/>
          <a:p>
            <a:r>
              <a:rPr lang="en-US" altLang="en-US" dirty="0"/>
              <a:t>The “Dangerous Dilemma”</a:t>
            </a:r>
          </a:p>
        </p:txBody>
      </p:sp>
      <p:sp>
        <p:nvSpPr>
          <p:cNvPr id="3" name="Content Placeholder 2"/>
          <p:cNvSpPr>
            <a:spLocks noGrp="1"/>
          </p:cNvSpPr>
          <p:nvPr>
            <p:ph idx="4294967295"/>
          </p:nvPr>
        </p:nvSpPr>
        <p:spPr>
          <a:xfrm>
            <a:off x="457200" y="1376772"/>
            <a:ext cx="8229600" cy="5184366"/>
          </a:xfrm>
        </p:spPr>
        <p:txBody>
          <a:bodyPr/>
          <a:lstStyle/>
          <a:p>
            <a:r>
              <a:rPr lang="en-US" altLang="en-US" sz="2600" dirty="0"/>
              <a:t>We have now seen several seductive “illusions of the imagination” to which we are naturally prone, “and the question is, how far we ought to yield to these illusions.  This question is very difficult, and reduces us to </a:t>
            </a:r>
            <a:r>
              <a:rPr lang="en-US" altLang="en-US" sz="2600" dirty="0">
                <a:solidFill>
                  <a:srgbClr val="FF9999"/>
                </a:solidFill>
              </a:rPr>
              <a:t>a very dangerous dilemma</a:t>
            </a:r>
            <a:r>
              <a:rPr lang="en-US" altLang="en-US" sz="2600" dirty="0"/>
              <a:t>, which-ever way we answer it.” (</a:t>
            </a:r>
            <a:r>
              <a:rPr lang="en-US" altLang="en-US" sz="2600" i="1" dirty="0"/>
              <a:t>T</a:t>
            </a:r>
            <a:r>
              <a:rPr lang="en-US" altLang="en-US" sz="2600" dirty="0"/>
              <a:t> 1.4.7.6)</a:t>
            </a:r>
          </a:p>
          <a:p>
            <a:pPr>
              <a:spcBef>
                <a:spcPts val="1800"/>
              </a:spcBef>
            </a:pPr>
            <a:r>
              <a:rPr lang="en-US" altLang="en-US" sz="2600" dirty="0"/>
              <a:t>On the one hand,</a:t>
            </a:r>
          </a:p>
          <a:p>
            <a:pPr lvl="1">
              <a:spcBef>
                <a:spcPts val="1200"/>
              </a:spcBef>
              <a:buFontTx/>
              <a:buNone/>
            </a:pPr>
            <a:r>
              <a:rPr lang="en-US" altLang="en-US" sz="2500" dirty="0"/>
              <a:t>	</a:t>
            </a:r>
            <a:r>
              <a:rPr lang="en-US" altLang="en-US" sz="2400" dirty="0"/>
              <a:t>“</a:t>
            </a:r>
            <a:r>
              <a:rPr lang="en-US" altLang="en-US" sz="2400" dirty="0">
                <a:solidFill>
                  <a:srgbClr val="FF9999"/>
                </a:solidFill>
              </a:rPr>
              <a:t>if we assent to every trivial suggestion of the fancy</a:t>
            </a:r>
            <a:r>
              <a:rPr lang="en-US" altLang="en-US" sz="2400" dirty="0"/>
              <a:t>; beside that these suggestions are often contrary to each other; they lead us into such errors, absurdities, and obscurities, that we must at last become </a:t>
            </a:r>
            <a:r>
              <a:rPr lang="en-US" altLang="en-US" sz="2400" dirty="0" err="1"/>
              <a:t>asham’d</a:t>
            </a:r>
            <a:r>
              <a:rPr lang="en-US" altLang="en-US" sz="2400" dirty="0"/>
              <a:t> of our credulity.”  (</a:t>
            </a:r>
            <a:r>
              <a:rPr lang="en-US" altLang="en-US" sz="2400" i="1" dirty="0"/>
              <a:t>T</a:t>
            </a:r>
            <a:r>
              <a:rPr lang="en-US" altLang="en-US" sz="2400" dirty="0"/>
              <a:t> 1.4.7.6)</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410</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037610724"/>
      </p:ext>
    </p:extLst>
  </p:cSld>
  <p:clrMapOvr>
    <a:masterClrMapping/>
  </p:clrMapOvr>
  <p:transition spd="med">
    <p:cover/>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411</a:t>
            </a:fld>
            <a:endParaRPr lang="en-US" altLang="en-US"/>
          </a:p>
        </p:txBody>
      </p:sp>
      <p:sp>
        <p:nvSpPr>
          <p:cNvPr id="3" name="Content Placeholder 2"/>
          <p:cNvSpPr>
            <a:spLocks noGrp="1"/>
          </p:cNvSpPr>
          <p:nvPr>
            <p:ph idx="4294967295"/>
          </p:nvPr>
        </p:nvSpPr>
        <p:spPr>
          <a:xfrm>
            <a:off x="457200" y="368660"/>
            <a:ext cx="8229600" cy="6192478"/>
          </a:xfrm>
        </p:spPr>
        <p:txBody>
          <a:bodyPr/>
          <a:lstStyle/>
          <a:p>
            <a:pPr>
              <a:spcBef>
                <a:spcPts val="1800"/>
              </a:spcBef>
            </a:pPr>
            <a:r>
              <a:rPr lang="en-US" altLang="en-US" sz="2600" dirty="0"/>
              <a:t>“But on the other hand,</a:t>
            </a:r>
          </a:p>
          <a:p>
            <a:pPr lvl="1">
              <a:spcBef>
                <a:spcPts val="1200"/>
              </a:spcBef>
              <a:buFontTx/>
              <a:buNone/>
            </a:pPr>
            <a:r>
              <a:rPr lang="en-US" altLang="en-US" sz="2500"/>
              <a:t>	</a:t>
            </a:r>
            <a:r>
              <a:rPr lang="en-GB" altLang="en-US" sz="2200">
                <a:solidFill>
                  <a:srgbClr val="FF9999"/>
                </a:solidFill>
              </a:rPr>
              <a:t>if </a:t>
            </a:r>
            <a:r>
              <a:rPr lang="en-GB" altLang="en-US" sz="2200" dirty="0">
                <a:solidFill>
                  <a:srgbClr val="FF9999"/>
                </a:solidFill>
              </a:rPr>
              <a:t>[we] take a resolution to reject all the trivial suggestions of the fancy, </a:t>
            </a:r>
            <a:r>
              <a:rPr lang="en-GB" altLang="en-US" sz="2200" dirty="0">
                <a:solidFill>
                  <a:srgbClr val="92D050"/>
                </a:solidFill>
              </a:rPr>
              <a:t>and adhere to the understanding, that is, to the general and more </a:t>
            </a:r>
            <a:r>
              <a:rPr lang="en-GB" altLang="en-US" sz="2200" dirty="0" err="1">
                <a:solidFill>
                  <a:srgbClr val="92D050"/>
                </a:solidFill>
              </a:rPr>
              <a:t>establish’d</a:t>
            </a:r>
            <a:r>
              <a:rPr lang="en-GB" altLang="en-US" sz="2200" dirty="0">
                <a:solidFill>
                  <a:srgbClr val="92D050"/>
                </a:solidFill>
              </a:rPr>
              <a:t> properties of the imagination</a:t>
            </a:r>
            <a:r>
              <a:rPr lang="en-GB" altLang="en-US" sz="2200" dirty="0"/>
              <a:t>; even this resolution, if steadily executed, </a:t>
            </a:r>
            <a:r>
              <a:rPr lang="en-GB" altLang="en-US" sz="2200" dirty="0" err="1"/>
              <a:t>wou’d</a:t>
            </a:r>
            <a:r>
              <a:rPr lang="en-GB" altLang="en-US" sz="2200" dirty="0"/>
              <a:t> be dangerous, and attended with the most fatal consequences. For </a:t>
            </a:r>
            <a:r>
              <a:rPr lang="en-GB" altLang="en-US" sz="2200" dirty="0">
                <a:solidFill>
                  <a:srgbClr val="FF9999"/>
                </a:solidFill>
              </a:rPr>
              <a:t>I have already shewn, [note to </a:t>
            </a:r>
            <a:r>
              <a:rPr lang="en-GB" altLang="en-US" sz="2200" i="1" dirty="0">
                <a:solidFill>
                  <a:srgbClr val="FF9999"/>
                </a:solidFill>
              </a:rPr>
              <a:t>T</a:t>
            </a:r>
            <a:r>
              <a:rPr lang="en-GB" altLang="en-US" sz="2200" dirty="0">
                <a:solidFill>
                  <a:srgbClr val="FF9999"/>
                </a:solidFill>
              </a:rPr>
              <a:t> 1.4.1] that </a:t>
            </a:r>
            <a:r>
              <a:rPr lang="en-GB" altLang="en-US" sz="2200" dirty="0">
                <a:solidFill>
                  <a:srgbClr val="92D050"/>
                </a:solidFill>
              </a:rPr>
              <a:t>the understanding, when it acts alone, and according to its most general principles, entirely subverts itself</a:t>
            </a:r>
            <a:r>
              <a:rPr lang="en-GB" altLang="en-US" sz="2200" dirty="0"/>
              <a:t>, and leaves not the lowest degree of evidence in any proposition, either in philosophy or common life.  </a:t>
            </a:r>
            <a:r>
              <a:rPr lang="en-GB" altLang="en-US" sz="2200" dirty="0">
                <a:solidFill>
                  <a:srgbClr val="FF9999"/>
                </a:solidFill>
              </a:rPr>
              <a:t>We save ourselves from this total scepticism only by means of that singular and seemingly trivial property of the fancy, by which we enter with difficulty into remote views of things</a:t>
            </a:r>
            <a:r>
              <a:rPr lang="en-GB" altLang="en-US" sz="2200" dirty="0"/>
              <a:t>, and are not able to accompany them with so sensible an impression, as we do those, which are more easy and natural.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411</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510376586"/>
      </p:ext>
    </p:extLst>
  </p:cSld>
  <p:clrMapOvr>
    <a:masterClrMapping/>
  </p:clrMapOvr>
  <p:transition spd="med">
    <p:cover/>
  </p:transition>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97FE3AB-48F5-4DBC-973F-96E24DFBB529}" type="slidenum">
              <a:rPr lang="en-US"/>
              <a:pPr/>
              <a:t>412</a:t>
            </a:fld>
            <a:endParaRPr lang="en-US"/>
          </a:p>
        </p:txBody>
      </p:sp>
      <p:sp>
        <p:nvSpPr>
          <p:cNvPr id="2" name="Title 1"/>
          <p:cNvSpPr>
            <a:spLocks noGrp="1"/>
          </p:cNvSpPr>
          <p:nvPr>
            <p:ph type="title" idx="4294967295"/>
          </p:nvPr>
        </p:nvSpPr>
        <p:spPr>
          <a:xfrm>
            <a:off x="457200" y="224644"/>
            <a:ext cx="8229600" cy="630907"/>
          </a:xfrm>
        </p:spPr>
        <p:txBody>
          <a:bodyPr/>
          <a:lstStyle/>
          <a:p>
            <a:pPr>
              <a:defRPr/>
            </a:pPr>
            <a:r>
              <a:rPr lang="en-US" dirty="0">
                <a:latin typeface="+mj-lt"/>
                <a:ea typeface="+mj-ea"/>
                <a:cs typeface="+mj-cs"/>
              </a:rPr>
              <a:t>Recall from </a:t>
            </a:r>
            <a:r>
              <a:rPr lang="en-US">
                <a:latin typeface="+mj-lt"/>
                <a:ea typeface="+mj-ea"/>
                <a:cs typeface="+mj-cs"/>
              </a:rPr>
              <a:t>Lecture 7 …</a:t>
            </a:r>
            <a:endParaRPr lang="en-US" dirty="0">
              <a:latin typeface="+mj-lt"/>
              <a:ea typeface="+mj-ea"/>
              <a:cs typeface="+mj-cs"/>
            </a:endParaRPr>
          </a:p>
        </p:txBody>
      </p:sp>
      <p:sp>
        <p:nvSpPr>
          <p:cNvPr id="3" name="Content Placeholder 2"/>
          <p:cNvSpPr>
            <a:spLocks noGrp="1"/>
          </p:cNvSpPr>
          <p:nvPr>
            <p:ph idx="4294967295"/>
          </p:nvPr>
        </p:nvSpPr>
        <p:spPr>
          <a:xfrm>
            <a:off x="467544" y="1196752"/>
            <a:ext cx="8399276" cy="5422044"/>
          </a:xfrm>
        </p:spPr>
        <p:txBody>
          <a:bodyPr/>
          <a:lstStyle/>
          <a:p>
            <a:r>
              <a:rPr lang="en-US" sz="2900" dirty="0"/>
              <a:t>Hume’s explanation why our beliefs survive the radical </a:t>
            </a:r>
            <a:r>
              <a:rPr lang="en-US" sz="2900" dirty="0" err="1"/>
              <a:t>sceptical</a:t>
            </a:r>
            <a:r>
              <a:rPr lang="en-US" sz="2900" dirty="0"/>
              <a:t> argument of T 1.4.1:</a:t>
            </a:r>
          </a:p>
          <a:p>
            <a:pPr lvl="1">
              <a:buFontTx/>
              <a:buNone/>
            </a:pPr>
            <a:r>
              <a:rPr lang="en-US" sz="2700" dirty="0"/>
              <a:t>	</a:t>
            </a:r>
            <a:r>
              <a:rPr lang="en-US" sz="2500" dirty="0"/>
              <a:t>“I answer, that after the first and second decision; as the action of the mind becomes </a:t>
            </a:r>
            <a:r>
              <a:rPr lang="en-US" sz="2500" dirty="0" err="1"/>
              <a:t>forc’d</a:t>
            </a:r>
            <a:r>
              <a:rPr lang="en-US" sz="2500" dirty="0"/>
              <a:t> and unnatural, and the ideas faint and obscure; </a:t>
            </a:r>
            <a:r>
              <a:rPr lang="en-US" sz="2500" dirty="0" err="1"/>
              <a:t>tho</a:t>
            </a:r>
            <a:r>
              <a:rPr lang="en-US" sz="2500" dirty="0"/>
              <a:t>’ the principles … be the same …; yet their influence on the imagination [weakens] …”  (</a:t>
            </a:r>
            <a:r>
              <a:rPr lang="en-US" sz="2500" i="1" dirty="0"/>
              <a:t>T</a:t>
            </a:r>
            <a:r>
              <a:rPr lang="en-US" sz="2500" dirty="0"/>
              <a:t> 1.4.1.10)</a:t>
            </a:r>
          </a:p>
          <a:p>
            <a:pPr>
              <a:spcBef>
                <a:spcPts val="1800"/>
              </a:spcBef>
            </a:pPr>
            <a:r>
              <a:rPr lang="en-US" sz="2900" dirty="0"/>
              <a:t>Hence his statement, as quoted from </a:t>
            </a:r>
            <a:r>
              <a:rPr lang="en-US" sz="2900" i="1" dirty="0"/>
              <a:t>T </a:t>
            </a:r>
            <a:r>
              <a:rPr lang="en-US" sz="2900" dirty="0"/>
              <a:t>1.4.7.7:</a:t>
            </a:r>
          </a:p>
          <a:p>
            <a:pPr lvl="1">
              <a:buFontTx/>
              <a:buNone/>
            </a:pPr>
            <a:r>
              <a:rPr lang="en-US" sz="2700" dirty="0"/>
              <a:t>	</a:t>
            </a:r>
            <a:r>
              <a:rPr lang="en-US" sz="2500" dirty="0"/>
              <a:t>“</a:t>
            </a:r>
            <a:r>
              <a:rPr lang="en-GB" altLang="en-US" sz="2400" dirty="0"/>
              <a:t>We save ourselves from this total scepticism </a:t>
            </a:r>
            <a:r>
              <a:rPr lang="en-US" sz="2500" dirty="0"/>
              <a:t>only by means of that singular and </a:t>
            </a:r>
            <a:r>
              <a:rPr lang="en-US" sz="2500" dirty="0">
                <a:solidFill>
                  <a:srgbClr val="FF9999"/>
                </a:solidFill>
              </a:rPr>
              <a:t>seemingly trivial property of the fancy</a:t>
            </a:r>
            <a:r>
              <a:rPr lang="en-US" sz="2500" dirty="0"/>
              <a:t>, by which we enter with difficulty into remote views of things”</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3D378A4E-F4DA-4B7D-BA3A-DB216415F321}" type="slidenum">
              <a:rPr lang="en-US" sz="1600">
                <a:effectLst>
                  <a:outerShdw blurRad="38100" dist="38100" dir="2700000" algn="tl">
                    <a:srgbClr val="000000"/>
                  </a:outerShdw>
                </a:effectLst>
                <a:ea typeface="ＭＳ Ｐゴシック" charset="-128"/>
              </a:rPr>
              <a:pPr eaLnBrk="1" hangingPunct="1"/>
              <a:t>412</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169497545"/>
      </p:ext>
    </p:extLst>
  </p:cSld>
  <p:clrMapOvr>
    <a:masterClrMapping/>
  </p:clrMapOvr>
  <p:transition spd="med">
    <p:cover/>
  </p:transition>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ECA3802-EE6C-443E-8657-00EB7884D879}" type="slidenum">
              <a:rPr lang="en-US" altLang="en-US"/>
              <a:pPr/>
              <a:t>413</a:t>
            </a:fld>
            <a:endParaRPr lang="en-US" altLang="en-US"/>
          </a:p>
        </p:txBody>
      </p:sp>
      <p:sp>
        <p:nvSpPr>
          <p:cNvPr id="3" name="Content Placeholder 2"/>
          <p:cNvSpPr>
            <a:spLocks noGrp="1"/>
          </p:cNvSpPr>
          <p:nvPr>
            <p:ph idx="4294967295"/>
          </p:nvPr>
        </p:nvSpPr>
        <p:spPr>
          <a:xfrm>
            <a:off x="457200" y="440878"/>
            <a:ext cx="8399276" cy="6192478"/>
          </a:xfrm>
        </p:spPr>
        <p:txBody>
          <a:bodyPr/>
          <a:lstStyle/>
          <a:p>
            <a:pPr>
              <a:spcBef>
                <a:spcPts val="1800"/>
              </a:spcBef>
            </a:pPr>
            <a:r>
              <a:rPr lang="en-US" altLang="en-US" sz="2600" dirty="0"/>
              <a:t>Could the </a:t>
            </a:r>
            <a:r>
              <a:rPr lang="en-US" altLang="en-US" sz="2600" dirty="0" err="1"/>
              <a:t>sceptical</a:t>
            </a:r>
            <a:r>
              <a:rPr lang="en-US" altLang="en-US" sz="2600" dirty="0"/>
              <a:t> calamity of </a:t>
            </a:r>
            <a:r>
              <a:rPr lang="en-US" altLang="en-US" sz="2600" i="1" dirty="0"/>
              <a:t>T</a:t>
            </a:r>
            <a:r>
              <a:rPr lang="en-US" altLang="en-US" sz="2600" dirty="0"/>
              <a:t> 1.4.1 be avoided if we “</a:t>
            </a:r>
            <a:r>
              <a:rPr lang="en-GB" altLang="en-US" sz="2600" dirty="0"/>
              <a:t>establish it for a general maxim, that no </a:t>
            </a:r>
            <a:r>
              <a:rPr lang="en-GB" altLang="en-US" sz="2600" dirty="0" err="1"/>
              <a:t>refin’d</a:t>
            </a:r>
            <a:r>
              <a:rPr lang="en-GB" altLang="en-US" sz="2600" dirty="0"/>
              <a:t> or elaborate reasoning is ever to be </a:t>
            </a:r>
            <a:r>
              <a:rPr lang="en-GB" altLang="en-US" sz="2600" dirty="0" err="1"/>
              <a:t>receiv’d</a:t>
            </a:r>
            <a:r>
              <a:rPr lang="en-GB" altLang="en-US" sz="2600" dirty="0"/>
              <a:t>”?  Such a principle would be hugely damaging:</a:t>
            </a:r>
            <a:endParaRPr lang="en-US" altLang="en-US" sz="2600" dirty="0"/>
          </a:p>
          <a:p>
            <a:pPr lvl="1">
              <a:spcBef>
                <a:spcPts val="1200"/>
              </a:spcBef>
              <a:buFontTx/>
              <a:buNone/>
            </a:pPr>
            <a:r>
              <a:rPr lang="en-US" altLang="en-US" sz="2500" dirty="0"/>
              <a:t>	</a:t>
            </a:r>
            <a:r>
              <a:rPr lang="en-US" altLang="en-US" sz="2200" dirty="0"/>
              <a:t>“</a:t>
            </a:r>
            <a:r>
              <a:rPr lang="en-GB" altLang="en-US" sz="2200" dirty="0"/>
              <a:t>By this means you cut off entirely all science and philosophy: You proceed upon one singular quality of the imagination, and by a parity of reason must embrace all of them: And you </a:t>
            </a:r>
            <a:r>
              <a:rPr lang="en-GB" altLang="en-US" sz="2200" dirty="0" err="1"/>
              <a:t>expresly</a:t>
            </a:r>
            <a:r>
              <a:rPr lang="en-GB" altLang="en-US" sz="2200" dirty="0"/>
              <a:t> contradict yourself; since this maxim must be built on the preceding reasoning, which will be </a:t>
            </a:r>
            <a:r>
              <a:rPr lang="en-GB" altLang="en-US" sz="2200" dirty="0" err="1"/>
              <a:t>allow’d</a:t>
            </a:r>
            <a:r>
              <a:rPr lang="en-GB" altLang="en-US" sz="2200" dirty="0"/>
              <a:t> to be sufficiently </a:t>
            </a:r>
            <a:r>
              <a:rPr lang="en-GB" altLang="en-US" sz="2200" dirty="0" err="1"/>
              <a:t>refin’d</a:t>
            </a:r>
            <a:r>
              <a:rPr lang="en-GB" altLang="en-US" sz="2200" dirty="0"/>
              <a:t> and metaphysical.  What party, then, shall we choose among these difficulties?  If we embrace this principle, and condemn all </a:t>
            </a:r>
            <a:r>
              <a:rPr lang="en-GB" altLang="en-US" sz="2200" dirty="0" err="1"/>
              <a:t>refin’d</a:t>
            </a:r>
            <a:r>
              <a:rPr lang="en-GB" altLang="en-US" sz="2200" dirty="0"/>
              <a:t> reasoning, we run into the most manifest absurdities.  If we reject it in favour of these </a:t>
            </a:r>
            <a:r>
              <a:rPr lang="en-GB" altLang="en-US" sz="2200" dirty="0" err="1"/>
              <a:t>reasonings</a:t>
            </a:r>
            <a:r>
              <a:rPr lang="en-GB" altLang="en-US" sz="2200" dirty="0"/>
              <a:t>, we subvert entirely the human understanding.  </a:t>
            </a:r>
            <a:r>
              <a:rPr lang="en-GB" altLang="en-US" sz="2200" dirty="0">
                <a:solidFill>
                  <a:srgbClr val="FF9999"/>
                </a:solidFill>
              </a:rPr>
              <a:t>We have, therefore, no choice left but betwixt a false reason and none at all.</a:t>
            </a:r>
            <a:r>
              <a:rPr lang="en-US" altLang="en-US" sz="2200" dirty="0"/>
              <a:t>”  (</a:t>
            </a:r>
            <a:r>
              <a:rPr lang="en-US" altLang="en-US" sz="2200" i="1" dirty="0"/>
              <a:t>T</a:t>
            </a:r>
            <a:r>
              <a:rPr lang="en-US" altLang="en-US" sz="2200" dirty="0"/>
              <a:t> 1.4.7.7)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E88955-FC9C-4FA8-8724-BE9DDBD70718}" type="slidenum">
              <a:rPr lang="en-US" altLang="en-US" sz="1600">
                <a:effectLst>
                  <a:outerShdw blurRad="38100" dist="38100" dir="2700000" algn="tl">
                    <a:srgbClr val="000000"/>
                  </a:outerShdw>
                </a:effectLst>
                <a:ea typeface="ＭＳ Ｐゴシック" charset="-128"/>
              </a:rPr>
              <a:pPr eaLnBrk="1" hangingPunct="1"/>
              <a:t>413</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811954463"/>
      </p:ext>
    </p:extLst>
  </p:cSld>
  <p:clrMapOvr>
    <a:masterClrMapping/>
  </p:clrMapOvr>
  <p:transition spd="med">
    <p:cover/>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426C2-8EA0-4968-85C0-A27788CF9A38}" type="slidenum">
              <a:rPr lang="en-US" altLang="en-US"/>
              <a:pPr/>
              <a:t>414</a:t>
            </a:fld>
            <a:endParaRPr lang="en-US" altLang="en-US"/>
          </a:p>
        </p:txBody>
      </p:sp>
      <p:sp>
        <p:nvSpPr>
          <p:cNvPr id="1210370" name="Rectangle 2"/>
          <p:cNvSpPr>
            <a:spLocks noGrp="1" noChangeArrowheads="1"/>
          </p:cNvSpPr>
          <p:nvPr>
            <p:ph type="title"/>
          </p:nvPr>
        </p:nvSpPr>
        <p:spPr>
          <a:xfrm>
            <a:off x="457200" y="277813"/>
            <a:ext cx="8229600" cy="882935"/>
          </a:xfrm>
        </p:spPr>
        <p:txBody>
          <a:bodyPr/>
          <a:lstStyle/>
          <a:p>
            <a:r>
              <a:rPr lang="en-GB" altLang="en-US" dirty="0"/>
              <a:t>“A Manifest Contradiction”</a:t>
            </a:r>
            <a:endParaRPr lang="en-US" altLang="en-US" dirty="0"/>
          </a:p>
        </p:txBody>
      </p:sp>
      <p:sp>
        <p:nvSpPr>
          <p:cNvPr id="1210371" name="Rectangle 3"/>
          <p:cNvSpPr>
            <a:spLocks noGrp="1" noChangeArrowheads="1"/>
          </p:cNvSpPr>
          <p:nvPr>
            <p:ph type="body" idx="1"/>
          </p:nvPr>
        </p:nvSpPr>
        <p:spPr>
          <a:xfrm>
            <a:off x="529208" y="1413557"/>
            <a:ext cx="8255260" cy="5327811"/>
          </a:xfrm>
        </p:spPr>
        <p:txBody>
          <a:bodyPr/>
          <a:lstStyle/>
          <a:p>
            <a:pPr>
              <a:buFont typeface="Wingdings" charset="2"/>
              <a:buNone/>
            </a:pPr>
            <a:r>
              <a:rPr lang="en-GB" altLang="en-US" sz="2800" dirty="0"/>
              <a:t>	“For my part, I know not what ought to be done in the present case.  I can only observe what is commonly done; which is, that this difficulty is seldom or never thought of …  Very </a:t>
            </a:r>
            <a:r>
              <a:rPr lang="en-GB" altLang="en-US" sz="2800" dirty="0" err="1"/>
              <a:t>refin’d</a:t>
            </a:r>
            <a:r>
              <a:rPr lang="en-GB" altLang="en-US" sz="2800" dirty="0"/>
              <a:t> reflections have little or no influence upon us; and yet we do not, and cannot establish it for a rule, that they ought not to have any influence; which implies a manifest contradiction.</a:t>
            </a:r>
          </a:p>
          <a:p>
            <a:pPr>
              <a:spcBef>
                <a:spcPts val="1200"/>
              </a:spcBef>
              <a:buFont typeface="Wingdings" charset="2"/>
              <a:buNone/>
            </a:pPr>
            <a:r>
              <a:rPr lang="en-GB" altLang="en-US" sz="2800" dirty="0"/>
              <a:t>		But what have I here said, that reflections very </a:t>
            </a:r>
            <a:r>
              <a:rPr lang="en-GB" altLang="en-US" sz="2800" dirty="0" err="1"/>
              <a:t>refin’d</a:t>
            </a:r>
            <a:r>
              <a:rPr lang="en-GB" altLang="en-US" sz="2800" dirty="0"/>
              <a:t> and metaphysical have little or no influence upon us?  …”  (</a:t>
            </a:r>
            <a:r>
              <a:rPr lang="en-GB" altLang="en-US" sz="2800" i="1" dirty="0"/>
              <a:t>T</a:t>
            </a:r>
            <a:r>
              <a:rPr lang="en-GB" altLang="en-US" sz="2800" dirty="0"/>
              <a:t> 1.4.7.7-8) </a:t>
            </a:r>
            <a:endParaRPr lang="en-US" altLang="en-US" sz="2800" dirty="0"/>
          </a:p>
        </p:txBody>
      </p:sp>
    </p:spTree>
    <p:extLst>
      <p:ext uri="{BB962C8B-B14F-4D97-AF65-F5344CB8AC3E}">
        <p14:creationId xmlns:p14="http://schemas.microsoft.com/office/powerpoint/2010/main" val="575504923"/>
      </p:ext>
    </p:extLst>
  </p:cSld>
  <p:clrMapOvr>
    <a:masterClrMapping/>
  </p:clrMapOvr>
  <p:transition spd="med">
    <p:cover/>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C75BD14-28A1-40E8-AFC8-623A4E71A66A}" type="slidenum">
              <a:rPr lang="en-US" altLang="en-US"/>
              <a:pPr/>
              <a:t>415</a:t>
            </a:fld>
            <a:endParaRPr lang="en-US" altLang="en-US"/>
          </a:p>
        </p:txBody>
      </p:sp>
      <p:sp>
        <p:nvSpPr>
          <p:cNvPr id="1211394" name="Rectangle 2"/>
          <p:cNvSpPr>
            <a:spLocks noGrp="1" noChangeArrowheads="1"/>
          </p:cNvSpPr>
          <p:nvPr>
            <p:ph type="title"/>
          </p:nvPr>
        </p:nvSpPr>
        <p:spPr>
          <a:xfrm>
            <a:off x="457200" y="277813"/>
            <a:ext cx="8229600" cy="918939"/>
          </a:xfrm>
        </p:spPr>
        <p:txBody>
          <a:bodyPr/>
          <a:lstStyle/>
          <a:p>
            <a:r>
              <a:rPr lang="en-GB" altLang="en-US" dirty="0"/>
              <a:t>In “the Deepest Darkness”</a:t>
            </a:r>
            <a:endParaRPr lang="en-US" altLang="en-US" dirty="0"/>
          </a:p>
        </p:txBody>
      </p:sp>
      <p:sp>
        <p:nvSpPr>
          <p:cNvPr id="1211395" name="Rectangle 3"/>
          <p:cNvSpPr>
            <a:spLocks noGrp="1" noChangeArrowheads="1"/>
          </p:cNvSpPr>
          <p:nvPr>
            <p:ph type="body" idx="1"/>
          </p:nvPr>
        </p:nvSpPr>
        <p:spPr>
          <a:xfrm>
            <a:off x="482860" y="1412776"/>
            <a:ext cx="8229600" cy="4997450"/>
          </a:xfrm>
        </p:spPr>
        <p:txBody>
          <a:bodyPr/>
          <a:lstStyle/>
          <a:p>
            <a:pPr>
              <a:buFont typeface="Wingdings" charset="2"/>
              <a:buNone/>
            </a:pPr>
            <a:r>
              <a:rPr lang="en-GB" altLang="en-US" sz="2800" dirty="0"/>
              <a:t>	</a:t>
            </a:r>
            <a:r>
              <a:rPr lang="en-GB" altLang="en-US" sz="2600" dirty="0"/>
              <a:t>“The </a:t>
            </a:r>
            <a:r>
              <a:rPr lang="en-GB" altLang="en-US" sz="2600" i="1" dirty="0"/>
              <a:t>intense</a:t>
            </a:r>
            <a:r>
              <a:rPr lang="en-GB" altLang="en-US" sz="2600" dirty="0"/>
              <a:t> view of these manifold contradictions and imperfections in human reason has so wrought upon me, and heated my brain, that I am ready to reject all belief and reasoning, and can look upon no opinion even as more probable or likely than another.  </a:t>
            </a:r>
            <a:r>
              <a:rPr lang="en-GB" altLang="en-US" sz="2600" dirty="0">
                <a:solidFill>
                  <a:srgbClr val="FF9999"/>
                </a:solidFill>
              </a:rPr>
              <a:t>Where am I, or what?  From what causes do I derive my existence, and to what condition shall I return?</a:t>
            </a:r>
            <a:r>
              <a:rPr lang="en-GB" altLang="en-US" sz="2600" dirty="0"/>
              <a:t>  …  I am confounded with all these questions, and begin to fancy myself in the most deplorable condition imaginable, </a:t>
            </a:r>
            <a:r>
              <a:rPr lang="en-GB" altLang="en-US" sz="2600" dirty="0" err="1"/>
              <a:t>inviron’d</a:t>
            </a:r>
            <a:r>
              <a:rPr lang="en-GB" altLang="en-US" sz="2600" dirty="0"/>
              <a:t> with the deepest darkness, and utterly </a:t>
            </a:r>
            <a:r>
              <a:rPr lang="en-GB" altLang="en-US" sz="2600" dirty="0" err="1"/>
              <a:t>depriv’d</a:t>
            </a:r>
            <a:r>
              <a:rPr lang="en-GB" altLang="en-US" sz="2600" dirty="0"/>
              <a:t> of the use of every member and faculty.”  (</a:t>
            </a:r>
            <a:r>
              <a:rPr lang="en-GB" altLang="en-US" sz="2600" i="1" dirty="0"/>
              <a:t>T</a:t>
            </a:r>
            <a:r>
              <a:rPr lang="en-GB" altLang="en-US" sz="2600" dirty="0"/>
              <a:t> 1.4.7.8)</a:t>
            </a:r>
            <a:endParaRPr lang="en-US" altLang="en-US" sz="2600" dirty="0"/>
          </a:p>
        </p:txBody>
      </p:sp>
    </p:spTree>
    <p:extLst>
      <p:ext uri="{BB962C8B-B14F-4D97-AF65-F5344CB8AC3E}">
        <p14:creationId xmlns:p14="http://schemas.microsoft.com/office/powerpoint/2010/main" val="3903925441"/>
      </p:ext>
    </p:extLst>
  </p:cSld>
  <p:clrMapOvr>
    <a:masterClrMapping/>
  </p:clrMapOvr>
  <p:transition spd="med">
    <p:cover/>
  </p:transition>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F64EFD2-F1BC-44E9-B7A6-54BC61B9D1C3}" type="slidenum">
              <a:rPr lang="en-US" altLang="en-US"/>
              <a:pPr/>
              <a:t>416</a:t>
            </a:fld>
            <a:endParaRPr lang="en-US" altLang="en-US"/>
          </a:p>
        </p:txBody>
      </p:sp>
      <p:sp>
        <p:nvSpPr>
          <p:cNvPr id="2" name="Title 1"/>
          <p:cNvSpPr>
            <a:spLocks noGrp="1"/>
          </p:cNvSpPr>
          <p:nvPr>
            <p:ph type="title" idx="4294967295"/>
          </p:nvPr>
        </p:nvSpPr>
        <p:spPr>
          <a:xfrm>
            <a:off x="457200" y="332656"/>
            <a:ext cx="8229600" cy="738919"/>
          </a:xfrm>
        </p:spPr>
        <p:txBody>
          <a:bodyPr/>
          <a:lstStyle/>
          <a:p>
            <a:r>
              <a:rPr lang="en-US" altLang="en-US" sz="4000" dirty="0"/>
              <a:t>Carelessness and Inattention Again</a:t>
            </a:r>
          </a:p>
        </p:txBody>
      </p:sp>
      <p:sp>
        <p:nvSpPr>
          <p:cNvPr id="3" name="Content Placeholder 2"/>
          <p:cNvSpPr>
            <a:spLocks noGrp="1"/>
          </p:cNvSpPr>
          <p:nvPr>
            <p:ph idx="4294967295"/>
          </p:nvPr>
        </p:nvSpPr>
        <p:spPr>
          <a:xfrm>
            <a:off x="358775" y="1304764"/>
            <a:ext cx="8510588" cy="5292588"/>
          </a:xfrm>
        </p:spPr>
        <p:txBody>
          <a:bodyPr/>
          <a:lstStyle/>
          <a:p>
            <a:pPr>
              <a:spcBef>
                <a:spcPts val="1200"/>
              </a:spcBef>
            </a:pPr>
            <a:r>
              <a:rPr lang="en-US" altLang="en-US" sz="2900" i="1" dirty="0"/>
              <a:t>Psychological</a:t>
            </a:r>
            <a:r>
              <a:rPr lang="en-US" altLang="en-US" sz="2900" dirty="0"/>
              <a:t> (though not </a:t>
            </a:r>
            <a:r>
              <a:rPr lang="en-US" altLang="en-US" sz="2900" i="1" dirty="0"/>
              <a:t>philosophical</a:t>
            </a:r>
            <a:r>
              <a:rPr lang="en-US" altLang="en-US" sz="2900" dirty="0"/>
              <a:t>) resolution comes from a now-familiar direction: the “carelessness and in-attention” of </a:t>
            </a:r>
            <a:r>
              <a:rPr lang="en-US" altLang="en-US" sz="2900" i="1" dirty="0"/>
              <a:t>T</a:t>
            </a:r>
            <a:r>
              <a:rPr lang="en-US" altLang="en-US" sz="2900" dirty="0"/>
              <a:t> 1.4.2.57.</a:t>
            </a:r>
          </a:p>
          <a:p>
            <a:pPr lvl="1">
              <a:spcBef>
                <a:spcPts val="1200"/>
              </a:spcBef>
              <a:buFontTx/>
              <a:buNone/>
            </a:pPr>
            <a:r>
              <a:rPr lang="en-US" altLang="en-US" sz="2400" dirty="0"/>
              <a:t>	</a:t>
            </a:r>
            <a:r>
              <a:rPr lang="en-US" altLang="en-US" sz="2600" dirty="0"/>
              <a:t>“Most fortunately it happens, that since reason is incapable of dispelling these clouds, nature herself suffices to that purpose, and cures me of this philosophical melancholy and delirium, …  </a:t>
            </a:r>
            <a:br>
              <a:rPr lang="en-US" altLang="en-US" sz="2600" dirty="0"/>
            </a:br>
            <a:r>
              <a:rPr lang="en-US" altLang="en-US" sz="2600" dirty="0">
                <a:solidFill>
                  <a:srgbClr val="FF9999"/>
                </a:solidFill>
              </a:rPr>
              <a:t>I dine, I play a game of back-gammon, I converse, and am merry with my friends</a:t>
            </a:r>
            <a:r>
              <a:rPr lang="en-US" altLang="en-US" sz="2600" dirty="0"/>
              <a:t>; and [afterwards] these speculations … appear so cold, and </a:t>
            </a:r>
            <a:r>
              <a:rPr lang="en-US" altLang="en-US" sz="2600" dirty="0" err="1"/>
              <a:t>strain’d</a:t>
            </a:r>
            <a:r>
              <a:rPr lang="en-US" altLang="en-US" sz="2600" dirty="0"/>
              <a:t>, and ridiculous, that I cannot find it in my heart to enter into them any farther.”  (</a:t>
            </a:r>
            <a:r>
              <a:rPr lang="en-US" altLang="en-US" sz="2600" i="1" dirty="0"/>
              <a:t>T</a:t>
            </a:r>
            <a:r>
              <a:rPr lang="en-US" altLang="en-US" sz="2600" dirty="0"/>
              <a:t> 1.4.7.9)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1C0929A-DCD5-4A04-9274-ED6543CFA76F}" type="slidenum">
              <a:rPr lang="en-US" altLang="en-US" sz="1600">
                <a:effectLst>
                  <a:outerShdw blurRad="38100" dist="38100" dir="2700000" algn="tl">
                    <a:srgbClr val="000000"/>
                  </a:outerShdw>
                </a:effectLst>
                <a:ea typeface="ＭＳ Ｐゴシック" charset="-128"/>
              </a:rPr>
              <a:pPr eaLnBrk="1" hangingPunct="1"/>
              <a:t>416</a:t>
            </a:fld>
            <a:endParaRPr lang="en-US" alt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640647323"/>
      </p:ext>
    </p:extLst>
  </p:cSld>
  <p:clrMapOvr>
    <a:masterClrMapping/>
  </p:clrMapOvr>
  <p:transition spd="med">
    <p:cover/>
  </p:transition>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F1BC79F-175B-4624-B3E4-1D94295D8432}" type="slidenum">
              <a:rPr lang="en-US" altLang="en-US"/>
              <a:pPr/>
              <a:t>417</a:t>
            </a:fld>
            <a:endParaRPr lang="en-US" altLang="en-US"/>
          </a:p>
        </p:txBody>
      </p:sp>
      <p:sp>
        <p:nvSpPr>
          <p:cNvPr id="1212418" name="Rectangle 2"/>
          <p:cNvSpPr>
            <a:spLocks noGrp="1" noChangeArrowheads="1"/>
          </p:cNvSpPr>
          <p:nvPr>
            <p:ph type="title"/>
          </p:nvPr>
        </p:nvSpPr>
        <p:spPr>
          <a:xfrm>
            <a:off x="457200" y="224644"/>
            <a:ext cx="8229600" cy="774923"/>
          </a:xfrm>
        </p:spPr>
        <p:txBody>
          <a:bodyPr/>
          <a:lstStyle/>
          <a:p>
            <a:r>
              <a:rPr lang="en-GB" altLang="en-US"/>
              <a:t>A Sceptical Disposition</a:t>
            </a:r>
            <a:endParaRPr lang="en-US" altLang="en-US"/>
          </a:p>
        </p:txBody>
      </p:sp>
      <p:sp>
        <p:nvSpPr>
          <p:cNvPr id="1212419" name="Rectangle 3"/>
          <p:cNvSpPr>
            <a:spLocks noGrp="1" noChangeArrowheads="1"/>
          </p:cNvSpPr>
          <p:nvPr>
            <p:ph type="body" idx="1"/>
          </p:nvPr>
        </p:nvSpPr>
        <p:spPr>
          <a:xfrm>
            <a:off x="457200" y="1448780"/>
            <a:ext cx="8229600" cy="5112358"/>
          </a:xfrm>
        </p:spPr>
        <p:txBody>
          <a:bodyPr/>
          <a:lstStyle/>
          <a:p>
            <a:pPr>
              <a:buFont typeface="Wingdings" charset="2"/>
              <a:buNone/>
            </a:pPr>
            <a:r>
              <a:rPr lang="en-GB" altLang="en-US" sz="2700" dirty="0"/>
              <a:t>	“Here then I find myself absolutely and necessarily </a:t>
            </a:r>
            <a:r>
              <a:rPr lang="en-GB" altLang="en-US" sz="2700" dirty="0" err="1"/>
              <a:t>determin’d</a:t>
            </a:r>
            <a:r>
              <a:rPr lang="en-GB" altLang="en-US" sz="2700" dirty="0"/>
              <a:t> to live, and talk, and act like other people in the common affairs of life.  …  </a:t>
            </a:r>
            <a:r>
              <a:rPr lang="en-GB" altLang="en-US" sz="2700" dirty="0">
                <a:solidFill>
                  <a:srgbClr val="FF9999"/>
                </a:solidFill>
              </a:rPr>
              <a:t>I may, nay I must yield to the current of nature, in submitting to my senses and understanding</a:t>
            </a:r>
            <a:r>
              <a:rPr lang="en-GB" altLang="en-US" sz="2700" dirty="0"/>
              <a:t>; and in this blind submission I show most perfectly my sceptical disposition and principles.  Does it follow, that I must strive against the current of nature … and that I must torture my brain with </a:t>
            </a:r>
            <a:r>
              <a:rPr lang="en-GB" altLang="en-US" sz="2700" dirty="0" err="1"/>
              <a:t>subtilities</a:t>
            </a:r>
            <a:r>
              <a:rPr lang="en-GB" altLang="en-US" sz="2700" dirty="0"/>
              <a:t> and sophistries …  Under what obligation do I lie of making such an abuse of time?”  (</a:t>
            </a:r>
            <a:r>
              <a:rPr lang="en-GB" altLang="en-US" sz="2700" i="1" dirty="0"/>
              <a:t>T</a:t>
            </a:r>
            <a:r>
              <a:rPr lang="en-GB" altLang="en-US" sz="2700" dirty="0"/>
              <a:t> 1.4.7.10 )</a:t>
            </a:r>
            <a:endParaRPr lang="en-US" altLang="en-US" sz="2700" dirty="0"/>
          </a:p>
        </p:txBody>
      </p:sp>
    </p:spTree>
    <p:extLst>
      <p:ext uri="{BB962C8B-B14F-4D97-AF65-F5344CB8AC3E}">
        <p14:creationId xmlns:p14="http://schemas.microsoft.com/office/powerpoint/2010/main" val="1597103445"/>
      </p:ext>
    </p:extLst>
  </p:cSld>
  <p:clrMapOvr>
    <a:masterClrMapping/>
  </p:clrMapOvr>
  <p:transition spd="med">
    <p:cover/>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0E9EED-65AD-4DF5-AC14-936267EC10E1}" type="slidenum">
              <a:rPr lang="en-US" altLang="en-US"/>
              <a:pPr/>
              <a:t>418</a:t>
            </a:fld>
            <a:endParaRPr lang="en-US" altLang="en-US"/>
          </a:p>
        </p:txBody>
      </p:sp>
      <p:sp>
        <p:nvSpPr>
          <p:cNvPr id="1213442" name="Rectangle 2"/>
          <p:cNvSpPr>
            <a:spLocks noGrp="1" noChangeArrowheads="1"/>
          </p:cNvSpPr>
          <p:nvPr>
            <p:ph type="title"/>
          </p:nvPr>
        </p:nvSpPr>
        <p:spPr>
          <a:xfrm>
            <a:off x="457200" y="277813"/>
            <a:ext cx="8229600" cy="702915"/>
          </a:xfrm>
        </p:spPr>
        <p:txBody>
          <a:bodyPr/>
          <a:lstStyle/>
          <a:p>
            <a:r>
              <a:rPr lang="en-GB" altLang="en-US" dirty="0"/>
              <a:t>The Title Principle</a:t>
            </a:r>
            <a:endParaRPr lang="en-US" altLang="en-US" dirty="0"/>
          </a:p>
        </p:txBody>
      </p:sp>
      <p:sp>
        <p:nvSpPr>
          <p:cNvPr id="1213443" name="Rectangle 3"/>
          <p:cNvSpPr>
            <a:spLocks noGrp="1" noChangeArrowheads="1"/>
          </p:cNvSpPr>
          <p:nvPr>
            <p:ph type="body" idx="1"/>
          </p:nvPr>
        </p:nvSpPr>
        <p:spPr>
          <a:xfrm>
            <a:off x="457200" y="1376772"/>
            <a:ext cx="8229600" cy="5184366"/>
          </a:xfrm>
        </p:spPr>
        <p:txBody>
          <a:bodyPr/>
          <a:lstStyle/>
          <a:p>
            <a:r>
              <a:rPr lang="en-GB" altLang="en-US" sz="3100" dirty="0"/>
              <a:t>Don Garrett sees a </a:t>
            </a:r>
            <a:r>
              <a:rPr lang="en-GB" altLang="en-US" sz="3100" i="1" dirty="0"/>
              <a:t>philosophical</a:t>
            </a:r>
            <a:r>
              <a:rPr lang="en-GB" altLang="en-US" sz="3100" dirty="0"/>
              <a:t> resolution to all these sceptical quandaries as lying in what he calls Hume’s “Title Principle”, which is proposed at </a:t>
            </a:r>
            <a:r>
              <a:rPr lang="en-GB" altLang="en-US" sz="3100" i="1" dirty="0"/>
              <a:t>T</a:t>
            </a:r>
            <a:r>
              <a:rPr lang="en-GB" altLang="en-US" sz="3100" dirty="0"/>
              <a:t> 1.4.7.11:</a:t>
            </a:r>
          </a:p>
          <a:p>
            <a:pPr lvl="1">
              <a:spcBef>
                <a:spcPts val="1200"/>
              </a:spcBef>
              <a:buFontTx/>
              <a:buNone/>
            </a:pPr>
            <a:r>
              <a:rPr lang="en-GB" altLang="en-US" dirty="0"/>
              <a:t>	</a:t>
            </a:r>
            <a:r>
              <a:rPr lang="en-GB" altLang="en-US" sz="2700" dirty="0"/>
              <a:t>“… if we are philosophers, it ought only to be upon sceptical principles, and from an inclination, which we feel to the employing ourselves after that manner.  </a:t>
            </a:r>
            <a:r>
              <a:rPr lang="en-GB" altLang="en-US" sz="2700" dirty="0">
                <a:solidFill>
                  <a:srgbClr val="FF9999"/>
                </a:solidFill>
              </a:rPr>
              <a:t>Where reason is lively, and mixes itself with some propensity, it ought to be assented to.  Where it does not, it never can have any title to operate upon us.</a:t>
            </a:r>
            <a:r>
              <a:rPr lang="en-GB" altLang="en-US" sz="2700" dirty="0"/>
              <a:t>”</a:t>
            </a:r>
            <a:endParaRPr lang="en-US" altLang="en-US" sz="2700" dirty="0"/>
          </a:p>
        </p:txBody>
      </p:sp>
    </p:spTree>
    <p:extLst>
      <p:ext uri="{BB962C8B-B14F-4D97-AF65-F5344CB8AC3E}">
        <p14:creationId xmlns:p14="http://schemas.microsoft.com/office/powerpoint/2010/main" val="3054445211"/>
      </p:ext>
    </p:extLst>
  </p:cSld>
  <p:clrMapOvr>
    <a:masterClrMapping/>
  </p:clrMapOvr>
  <p:transition spd="med">
    <p:cover/>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0E2D3-72D0-419A-AB18-10450181B0E1}"/>
              </a:ext>
            </a:extLst>
          </p:cNvPr>
          <p:cNvSpPr>
            <a:spLocks noGrp="1"/>
          </p:cNvSpPr>
          <p:nvPr>
            <p:ph idx="1"/>
          </p:nvPr>
        </p:nvSpPr>
        <p:spPr>
          <a:xfrm>
            <a:off x="457200" y="224645"/>
            <a:ext cx="8147248" cy="6300700"/>
          </a:xfrm>
        </p:spPr>
        <p:txBody>
          <a:bodyPr/>
          <a:lstStyle/>
          <a:p>
            <a:r>
              <a:rPr lang="en-US" sz="2800"/>
              <a:t>The Title Principle is supposed to play the role of blocking the corrosively sceptical argument of </a:t>
            </a:r>
            <a:r>
              <a:rPr lang="en-US" sz="2800" i="1"/>
              <a:t>Treatise</a:t>
            </a:r>
            <a:r>
              <a:rPr lang="en-US" sz="2800"/>
              <a:t> 1.4.1 – on the ground that this leads to reasoning which is faint and unconvincing, and not in line with our propensities – while allowing customary inference (in everyday life and empirical science) to survive unscathed.</a:t>
            </a:r>
          </a:p>
          <a:p>
            <a:pPr lvl="1">
              <a:spcBef>
                <a:spcPts val="1200"/>
              </a:spcBef>
            </a:pPr>
            <a:r>
              <a:rPr lang="en-US" sz="2500"/>
              <a:t>Hsueh Qu, </a:t>
            </a:r>
            <a:r>
              <a:rPr lang="en-US" sz="2500" i="1"/>
              <a:t>Hume’s Epistemological Evolution</a:t>
            </a:r>
            <a:r>
              <a:rPr lang="en-US" sz="2500"/>
              <a:t> (2020, ch. 6, pp. 129-31) explains this clearly, suggesting that the Title Principle is indeed the best textual candidate for making sense of Hume’s apparent change in manner between the dark depths of </a:t>
            </a:r>
            <a:r>
              <a:rPr lang="en-US" sz="2500" i="1"/>
              <a:t>T</a:t>
            </a:r>
            <a:r>
              <a:rPr lang="en-US" sz="2500"/>
              <a:t> 1.4.7.7-8 and the relatively sunlit uplands of </a:t>
            </a:r>
            <a:r>
              <a:rPr lang="en-US" sz="2500" i="1"/>
              <a:t>T</a:t>
            </a:r>
            <a:r>
              <a:rPr lang="en-US" sz="2500"/>
              <a:t> 1.4.7.12-13, motivated by the positive propensities of </a:t>
            </a:r>
            <a:r>
              <a:rPr lang="en-US" sz="2500" i="1"/>
              <a:t>curiosity</a:t>
            </a:r>
            <a:r>
              <a:rPr lang="en-US" sz="2500"/>
              <a:t> and </a:t>
            </a:r>
            <a:r>
              <a:rPr lang="en-US" sz="2500" i="1"/>
              <a:t>ambition</a:t>
            </a:r>
            <a:r>
              <a:rPr lang="en-US" sz="2500"/>
              <a:t>.</a:t>
            </a:r>
            <a:endParaRPr lang="en-GB" sz="2500"/>
          </a:p>
        </p:txBody>
      </p:sp>
      <p:sp>
        <p:nvSpPr>
          <p:cNvPr id="4" name="Slide Number Placeholder 3">
            <a:extLst>
              <a:ext uri="{FF2B5EF4-FFF2-40B4-BE49-F238E27FC236}">
                <a16:creationId xmlns:a16="http://schemas.microsoft.com/office/drawing/2014/main" id="{A89C1DBF-CB0D-423C-B024-80BB0996BF48}"/>
              </a:ext>
            </a:extLst>
          </p:cNvPr>
          <p:cNvSpPr>
            <a:spLocks noGrp="1"/>
          </p:cNvSpPr>
          <p:nvPr>
            <p:ph type="sldNum" sz="quarter" idx="10"/>
          </p:nvPr>
        </p:nvSpPr>
        <p:spPr/>
        <p:txBody>
          <a:bodyPr/>
          <a:lstStyle/>
          <a:p>
            <a:fld id="{A10A50DE-8775-498A-B5F5-974B635EB245}" type="slidenum">
              <a:rPr lang="en-US" smtClean="0"/>
              <a:pPr/>
              <a:t>419</a:t>
            </a:fld>
            <a:endParaRPr lang="en-US"/>
          </a:p>
        </p:txBody>
      </p:sp>
    </p:spTree>
    <p:extLst>
      <p:ext uri="{BB962C8B-B14F-4D97-AF65-F5344CB8AC3E}">
        <p14:creationId xmlns:p14="http://schemas.microsoft.com/office/powerpoint/2010/main" val="183918884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C161230-833F-40CA-9EE2-99E445DAE4E6}" type="slidenum">
              <a:rPr lang="en-US" altLang="en-US"/>
              <a:pPr/>
              <a:t>420</a:t>
            </a:fld>
            <a:endParaRPr lang="en-US" altLang="en-US"/>
          </a:p>
        </p:txBody>
      </p:sp>
      <p:sp>
        <p:nvSpPr>
          <p:cNvPr id="1214466" name="Rectangle 2"/>
          <p:cNvSpPr>
            <a:spLocks noGrp="1" noChangeArrowheads="1"/>
          </p:cNvSpPr>
          <p:nvPr>
            <p:ph type="title"/>
          </p:nvPr>
        </p:nvSpPr>
        <p:spPr>
          <a:xfrm>
            <a:off x="457200" y="224644"/>
            <a:ext cx="8229600" cy="666911"/>
          </a:xfrm>
        </p:spPr>
        <p:txBody>
          <a:bodyPr/>
          <a:lstStyle/>
          <a:p>
            <a:r>
              <a:rPr lang="en-GB" altLang="en-US"/>
              <a:t>Curiosity and Ambition</a:t>
            </a:r>
            <a:endParaRPr lang="en-US" altLang="en-US" dirty="0"/>
          </a:p>
        </p:txBody>
      </p:sp>
      <p:sp>
        <p:nvSpPr>
          <p:cNvPr id="1214467" name="Rectangle 3"/>
          <p:cNvSpPr>
            <a:spLocks noGrp="1" noChangeArrowheads="1"/>
          </p:cNvSpPr>
          <p:nvPr>
            <p:ph type="body" idx="1"/>
          </p:nvPr>
        </p:nvSpPr>
        <p:spPr>
          <a:xfrm>
            <a:off x="457200" y="1232756"/>
            <a:ext cx="8435975" cy="5328592"/>
          </a:xfrm>
        </p:spPr>
        <p:txBody>
          <a:bodyPr/>
          <a:lstStyle/>
          <a:p>
            <a:pPr lvl="1">
              <a:spcBef>
                <a:spcPts val="1200"/>
              </a:spcBef>
              <a:buFontTx/>
              <a:buNone/>
            </a:pPr>
            <a:r>
              <a:rPr lang="en-GB" altLang="en-US" dirty="0"/>
              <a:t>	</a:t>
            </a:r>
            <a:r>
              <a:rPr lang="en-GB" altLang="en-US" sz="2600" dirty="0"/>
              <a:t>“I cannot forbear having a curiosity to be acquainted with the principles of moral good and evil, the nature and foundation of government, and the cause of those several passions and inclinations, which actuate and govern me</a:t>
            </a:r>
            <a:r>
              <a:rPr lang="en-GB" altLang="en-US" sz="2600"/>
              <a:t>.  …  </a:t>
            </a:r>
            <a:r>
              <a:rPr lang="en-US" altLang="en-US" sz="2600"/>
              <a:t>I feel an ambition to arise in me of contributing to the instruction of mankind, and of acquiring a name by my inventions and discoveries.</a:t>
            </a:r>
            <a:r>
              <a:rPr lang="en-GB" altLang="en-US" sz="2600"/>
              <a:t>”  </a:t>
            </a:r>
            <a:r>
              <a:rPr lang="en-GB" altLang="en-US" sz="2600" dirty="0"/>
              <a:t>(</a:t>
            </a:r>
            <a:r>
              <a:rPr lang="en-GB" altLang="en-US" sz="2600" i="1" dirty="0"/>
              <a:t>T</a:t>
            </a:r>
            <a:r>
              <a:rPr lang="en-GB" altLang="en-US" sz="2600" dirty="0"/>
              <a:t> 1.4.7.12) </a:t>
            </a:r>
          </a:p>
          <a:p>
            <a:pPr>
              <a:spcBef>
                <a:spcPts val="1800"/>
              </a:spcBef>
            </a:pPr>
            <a:r>
              <a:rPr lang="en-GB" altLang="en-US" sz="2800" dirty="0"/>
              <a:t>This seems to point forward to </a:t>
            </a:r>
            <a:r>
              <a:rPr lang="en-GB" altLang="en-US" sz="2800" i="1" dirty="0"/>
              <a:t>Treatise</a:t>
            </a:r>
            <a:r>
              <a:rPr lang="en-GB" altLang="en-US" sz="2800" dirty="0"/>
              <a:t> Books 2 and 3, on the passions </a:t>
            </a:r>
            <a:r>
              <a:rPr lang="en-GB" altLang="en-US" sz="2800"/>
              <a:t>and morals, plausibly fitting with the idea that the Title Principle has provided a basis on which to continue philosophy.</a:t>
            </a:r>
            <a:endParaRPr lang="en-US" altLang="en-US" sz="2800" dirty="0"/>
          </a:p>
        </p:txBody>
      </p:sp>
    </p:spTree>
    <p:extLst>
      <p:ext uri="{BB962C8B-B14F-4D97-AF65-F5344CB8AC3E}">
        <p14:creationId xmlns:p14="http://schemas.microsoft.com/office/powerpoint/2010/main" val="1640346065"/>
      </p:ext>
    </p:extLst>
  </p:cSld>
  <p:clrMapOvr>
    <a:masterClrMapping/>
  </p:clrMapOvr>
  <p:transition spd="med">
    <p:cover/>
  </p:transition>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E623D8-1B0C-4D67-A30E-813FC1771DD4}" type="slidenum">
              <a:rPr lang="en-US" altLang="en-US"/>
              <a:pPr/>
              <a:t>421</a:t>
            </a:fld>
            <a:endParaRPr lang="en-US" altLang="en-US"/>
          </a:p>
        </p:txBody>
      </p:sp>
      <p:sp>
        <p:nvSpPr>
          <p:cNvPr id="1215490" name="Rectangle 2"/>
          <p:cNvSpPr>
            <a:spLocks noGrp="1" noChangeArrowheads="1"/>
          </p:cNvSpPr>
          <p:nvPr>
            <p:ph type="title"/>
          </p:nvPr>
        </p:nvSpPr>
        <p:spPr>
          <a:xfrm>
            <a:off x="457200" y="188640"/>
            <a:ext cx="8229600" cy="720080"/>
          </a:xfrm>
        </p:spPr>
        <p:txBody>
          <a:bodyPr/>
          <a:lstStyle/>
          <a:p>
            <a:r>
              <a:rPr lang="en-GB" altLang="en-US" dirty="0"/>
              <a:t>Philosophy versus Superstition</a:t>
            </a:r>
            <a:endParaRPr lang="en-US" altLang="en-US" dirty="0"/>
          </a:p>
        </p:txBody>
      </p:sp>
      <p:sp>
        <p:nvSpPr>
          <p:cNvPr id="1215491" name="Rectangle 3"/>
          <p:cNvSpPr>
            <a:spLocks noGrp="1" noChangeArrowheads="1"/>
          </p:cNvSpPr>
          <p:nvPr>
            <p:ph type="body" idx="1"/>
          </p:nvPr>
        </p:nvSpPr>
        <p:spPr>
          <a:xfrm>
            <a:off x="457200" y="1304764"/>
            <a:ext cx="8362950" cy="5219861"/>
          </a:xfrm>
        </p:spPr>
        <p:txBody>
          <a:bodyPr/>
          <a:lstStyle/>
          <a:p>
            <a:r>
              <a:rPr lang="en-GB" altLang="en-US" sz="3000" dirty="0"/>
              <a:t>Unfortunately, “philosophy” (or what we would call </a:t>
            </a:r>
            <a:r>
              <a:rPr lang="en-GB" altLang="en-US" sz="3000" i="1" dirty="0"/>
              <a:t>science</a:t>
            </a:r>
            <a:r>
              <a:rPr lang="en-GB" altLang="en-US" sz="3000" dirty="0"/>
              <a:t>) is not the only kind of reasoning that is “lively and mixes itself with some prop-</a:t>
            </a:r>
            <a:r>
              <a:rPr lang="en-GB" altLang="en-US" sz="3000" dirty="0" err="1"/>
              <a:t>ensity</a:t>
            </a:r>
            <a:r>
              <a:rPr lang="en-GB" altLang="en-US" sz="3000" dirty="0"/>
              <a:t>”, for humans have a strong propensity towards lively superstitions.  Hume’s answer:</a:t>
            </a:r>
          </a:p>
          <a:p>
            <a:pPr lvl="1">
              <a:spcBef>
                <a:spcPts val="1800"/>
              </a:spcBef>
              <a:buFontTx/>
              <a:buNone/>
            </a:pPr>
            <a:r>
              <a:rPr lang="en-GB" altLang="en-US" dirty="0"/>
              <a:t>	</a:t>
            </a:r>
            <a:r>
              <a:rPr lang="en-GB" altLang="en-US" sz="2600" dirty="0"/>
              <a:t>“we ought only to deliberate concerning the choice of our guide, and ought to prefer that which is safest and most agreeable.  And in this respect I make bold to recommend </a:t>
            </a:r>
            <a:r>
              <a:rPr lang="en-GB" altLang="en-US" sz="2600" dirty="0">
                <a:solidFill>
                  <a:srgbClr val="FF9999"/>
                </a:solidFill>
              </a:rPr>
              <a:t>philosophy</a:t>
            </a:r>
            <a:r>
              <a:rPr lang="en-GB" altLang="en-US" sz="2600" dirty="0"/>
              <a:t>, and … give it the preference to </a:t>
            </a:r>
            <a:r>
              <a:rPr lang="en-GB" altLang="en-US" sz="2600" dirty="0">
                <a:solidFill>
                  <a:srgbClr val="FF9999"/>
                </a:solidFill>
              </a:rPr>
              <a:t>superstition</a:t>
            </a:r>
            <a:r>
              <a:rPr lang="en-GB" altLang="en-US" sz="2600" dirty="0"/>
              <a:t> of every kind …”  (</a:t>
            </a:r>
            <a:r>
              <a:rPr lang="en-GB" altLang="en-US" sz="2600" i="1" dirty="0"/>
              <a:t>T</a:t>
            </a:r>
            <a:r>
              <a:rPr lang="en-GB" altLang="en-US" sz="2600" dirty="0"/>
              <a:t> 1.4.7.13) </a:t>
            </a:r>
            <a:endParaRPr lang="en-US" altLang="en-US" sz="2600" dirty="0"/>
          </a:p>
        </p:txBody>
      </p:sp>
    </p:spTree>
    <p:extLst>
      <p:ext uri="{BB962C8B-B14F-4D97-AF65-F5344CB8AC3E}">
        <p14:creationId xmlns:p14="http://schemas.microsoft.com/office/powerpoint/2010/main" val="632092289"/>
      </p:ext>
    </p:extLst>
  </p:cSld>
  <p:clrMapOvr>
    <a:masterClrMapping/>
  </p:clrMapOvr>
  <p:transition spd="med">
    <p:cover/>
  </p:transition>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97D5457-6306-48E3-912A-3E4470C714BB}" type="slidenum">
              <a:rPr lang="en-US" altLang="en-US"/>
              <a:pPr/>
              <a:t>422</a:t>
            </a:fld>
            <a:endParaRPr lang="en-US" altLang="en-US"/>
          </a:p>
        </p:txBody>
      </p:sp>
      <p:sp>
        <p:nvSpPr>
          <p:cNvPr id="1216514" name="Rectangle 2"/>
          <p:cNvSpPr>
            <a:spLocks noGrp="1" noChangeArrowheads="1"/>
          </p:cNvSpPr>
          <p:nvPr>
            <p:ph type="title"/>
          </p:nvPr>
        </p:nvSpPr>
        <p:spPr>
          <a:xfrm>
            <a:off x="457200" y="224644"/>
            <a:ext cx="8229600" cy="720080"/>
          </a:xfrm>
        </p:spPr>
        <p:txBody>
          <a:bodyPr/>
          <a:lstStyle/>
          <a:p>
            <a:r>
              <a:rPr lang="en-GB" altLang="en-US" dirty="0"/>
              <a:t>An Impasse</a:t>
            </a:r>
            <a:endParaRPr lang="en-US" altLang="en-US" dirty="0"/>
          </a:p>
        </p:txBody>
      </p:sp>
      <p:sp>
        <p:nvSpPr>
          <p:cNvPr id="1216515" name="Rectangle 3"/>
          <p:cNvSpPr>
            <a:spLocks noGrp="1" noChangeArrowheads="1"/>
          </p:cNvSpPr>
          <p:nvPr>
            <p:ph type="body" idx="1"/>
          </p:nvPr>
        </p:nvSpPr>
        <p:spPr>
          <a:xfrm>
            <a:off x="503548" y="1196752"/>
            <a:ext cx="8316924" cy="5472608"/>
          </a:xfrm>
        </p:spPr>
        <p:txBody>
          <a:bodyPr/>
          <a:lstStyle/>
          <a:p>
            <a:r>
              <a:rPr lang="en-GB" altLang="en-US" sz="2600" dirty="0"/>
              <a:t>But how, given all his sceptical arguments, can Hume claim any solid basis for saying that philosophy (which on his own account contradicts itself) is safer or more agreeable than superstition?</a:t>
            </a:r>
          </a:p>
          <a:p>
            <a:pPr>
              <a:spcBef>
                <a:spcPts val="1200"/>
              </a:spcBef>
            </a:pPr>
            <a:r>
              <a:rPr lang="en-GB" altLang="en-US" sz="2600" dirty="0"/>
              <a:t>He is reduced to the apparently rather lame </a:t>
            </a:r>
            <a:r>
              <a:rPr lang="en-GB" altLang="en-US" sz="2600" dirty="0" err="1"/>
              <a:t>obser-vation</a:t>
            </a:r>
            <a:r>
              <a:rPr lang="en-GB" altLang="en-US" sz="2600" dirty="0"/>
              <a:t> that “the errors in religion are dangerous; those in philosophy only ridiculous” (</a:t>
            </a:r>
            <a:r>
              <a:rPr lang="en-GB" altLang="en-US" sz="2600" i="1" dirty="0"/>
              <a:t>T</a:t>
            </a:r>
            <a:r>
              <a:rPr lang="en-GB" altLang="en-US" sz="2600" dirty="0"/>
              <a:t> 1.4.7.13).</a:t>
            </a:r>
          </a:p>
          <a:p>
            <a:pPr>
              <a:spcBef>
                <a:spcPts val="1200"/>
              </a:spcBef>
            </a:pPr>
            <a:r>
              <a:rPr lang="en-GB" altLang="en-US" sz="2600" dirty="0"/>
              <a:t>This invites the response that religious truth is crucial for the avoidance of hellfire etc., and so we should follow religion if we want to be “safest” with regard to our future prospects.  Without a rational basis for discrimination, Hume seems to have no answer.</a:t>
            </a:r>
            <a:endParaRPr lang="en-US" altLang="en-US" sz="2600" dirty="0"/>
          </a:p>
        </p:txBody>
      </p:sp>
    </p:spTree>
    <p:extLst>
      <p:ext uri="{BB962C8B-B14F-4D97-AF65-F5344CB8AC3E}">
        <p14:creationId xmlns:p14="http://schemas.microsoft.com/office/powerpoint/2010/main" val="3590151585"/>
      </p:ext>
    </p:extLst>
  </p:cSld>
  <p:clrMapOvr>
    <a:masterClrMapping/>
  </p:clrMapOvr>
  <p:transition spd="med">
    <p:cover/>
  </p:transition>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A51B4B94-B828-431E-93F2-3742BF67E05D}" type="slidenum">
              <a:rPr lang="en-US" altLang="en-US"/>
              <a:pPr/>
              <a:t>423</a:t>
            </a:fld>
            <a:endParaRPr lang="en-US" altLang="en-US"/>
          </a:p>
        </p:txBody>
      </p:sp>
      <p:sp>
        <p:nvSpPr>
          <p:cNvPr id="748548" name="Rectangle 4"/>
          <p:cNvSpPr>
            <a:spLocks noGrp="1" noChangeArrowheads="1"/>
          </p:cNvSpPr>
          <p:nvPr>
            <p:ph type="ctrTitle" idx="4294967295"/>
          </p:nvPr>
        </p:nvSpPr>
        <p:spPr>
          <a:xfrm>
            <a:off x="179388" y="188640"/>
            <a:ext cx="4608512" cy="6300787"/>
          </a:xfrm>
        </p:spPr>
        <p:txBody>
          <a:bodyPr/>
          <a:lstStyle/>
          <a:p>
            <a:r>
              <a:rPr lang="en-GB" altLang="en-US" sz="5000" dirty="0"/>
              <a:t>8(c)</a:t>
            </a:r>
            <a:br>
              <a:rPr lang="en-GB" altLang="en-US" sz="5000" dirty="0"/>
            </a:br>
            <a:br>
              <a:rPr lang="en-GB" altLang="en-US" sz="5000" dirty="0"/>
            </a:br>
            <a:r>
              <a:rPr lang="en-GB" altLang="en-US" sz="5000" i="1" dirty="0"/>
              <a:t>Enquiry</a:t>
            </a:r>
            <a:r>
              <a:rPr lang="en-GB" altLang="en-US" sz="5000" dirty="0"/>
              <a:t> 12: Hume’s Second Thoughts</a:t>
            </a:r>
            <a:endParaRPr lang="en-US" altLang="en-US" sz="5000" dirty="0"/>
          </a:p>
        </p:txBody>
      </p:sp>
      <p:pic>
        <p:nvPicPr>
          <p:cNvPr id="1026" name="Picture 2"/>
          <p:cNvPicPr>
            <a:picLocks noChangeAspect="1" noChangeArrowheads="1"/>
          </p:cNvPicPr>
          <p:nvPr/>
        </p:nvPicPr>
        <p:blipFill>
          <a:blip r:embed="rId2" cstate="print"/>
          <a:srcRect/>
          <a:stretch>
            <a:fillRect/>
          </a:stretch>
        </p:blipFill>
        <p:spPr bwMode="auto">
          <a:xfrm>
            <a:off x="5004048" y="738088"/>
            <a:ext cx="3517900" cy="5283200"/>
          </a:xfrm>
          <a:prstGeom prst="rect">
            <a:avLst/>
          </a:prstGeom>
          <a:noFill/>
          <a:ln w="9525">
            <a:noFill/>
            <a:miter lim="800000"/>
            <a:headEnd/>
            <a:tailEnd/>
          </a:ln>
        </p:spPr>
      </p:pic>
    </p:spTree>
    <p:extLst>
      <p:ext uri="{BB962C8B-B14F-4D97-AF65-F5344CB8AC3E}">
        <p14:creationId xmlns:p14="http://schemas.microsoft.com/office/powerpoint/2010/main" val="3699545126"/>
      </p:ext>
    </p:extLst>
  </p:cSld>
  <p:clrMapOvr>
    <a:masterClrMapping/>
  </p:clrMapOvr>
  <p:transition spd="med">
    <p:cover/>
  </p:transition>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424</a:t>
            </a:fld>
            <a:endParaRPr lang="en-US"/>
          </a:p>
        </p:txBody>
      </p:sp>
      <p:sp>
        <p:nvSpPr>
          <p:cNvPr id="2" name="Title 1"/>
          <p:cNvSpPr>
            <a:spLocks noGrp="1"/>
          </p:cNvSpPr>
          <p:nvPr>
            <p:ph type="title" idx="4294967295"/>
          </p:nvPr>
        </p:nvSpPr>
        <p:spPr>
          <a:xfrm>
            <a:off x="179512" y="138511"/>
            <a:ext cx="8748972" cy="684076"/>
          </a:xfrm>
        </p:spPr>
        <p:txBody>
          <a:bodyPr/>
          <a:lstStyle/>
          <a:p>
            <a:pPr>
              <a:defRPr/>
            </a:pPr>
            <a:r>
              <a:rPr lang="en-US" sz="4200"/>
              <a:t>A Developmental Hypothesis</a:t>
            </a:r>
            <a:endParaRPr lang="en-US" sz="4200" dirty="0">
              <a:latin typeface="+mj-lt"/>
              <a:ea typeface="+mj-ea"/>
              <a:cs typeface="+mj-cs"/>
            </a:endParaRPr>
          </a:p>
        </p:txBody>
      </p:sp>
      <p:sp>
        <p:nvSpPr>
          <p:cNvPr id="3" name="Content Placeholder 2"/>
          <p:cNvSpPr>
            <a:spLocks noGrp="1"/>
          </p:cNvSpPr>
          <p:nvPr>
            <p:ph idx="4294967295"/>
          </p:nvPr>
        </p:nvSpPr>
        <p:spPr>
          <a:xfrm>
            <a:off x="540321" y="980728"/>
            <a:ext cx="8208143" cy="5666668"/>
          </a:xfrm>
        </p:spPr>
        <p:txBody>
          <a:bodyPr/>
          <a:lstStyle/>
          <a:p>
            <a:r>
              <a:rPr lang="en-US" sz="2500" dirty="0"/>
              <a:t>Hume’s discussion “Of the </a:t>
            </a:r>
            <a:r>
              <a:rPr lang="en-US" sz="2500" dirty="0" err="1"/>
              <a:t>Academical</a:t>
            </a:r>
            <a:r>
              <a:rPr lang="en-US" sz="2500" dirty="0"/>
              <a:t> of </a:t>
            </a:r>
            <a:r>
              <a:rPr lang="en-US" sz="2500" dirty="0" err="1"/>
              <a:t>Sceptical</a:t>
            </a:r>
            <a:r>
              <a:rPr lang="en-US" sz="2500" dirty="0"/>
              <a:t> Philosophy”, Section 12 of the 1748 </a:t>
            </a:r>
            <a:r>
              <a:rPr lang="en-US" sz="2500" i="1" dirty="0"/>
              <a:t>Enquiry </a:t>
            </a:r>
            <a:r>
              <a:rPr lang="en-US" sz="2500" dirty="0"/>
              <a:t>(originally published as </a:t>
            </a:r>
            <a:r>
              <a:rPr lang="en-US" sz="2500" i="1" dirty="0"/>
              <a:t>Philosophical Essays concerning Human Understanding</a:t>
            </a:r>
            <a:r>
              <a:rPr lang="en-US" sz="2500" dirty="0"/>
              <a:t>), evinces a very different attitude to </a:t>
            </a:r>
            <a:r>
              <a:rPr lang="en-US" sz="2500" dirty="0" err="1"/>
              <a:t>scepticism</a:t>
            </a:r>
            <a:r>
              <a:rPr lang="en-US" sz="2500" dirty="0"/>
              <a:t>, facing up to the extreme </a:t>
            </a:r>
            <a:r>
              <a:rPr lang="en-US" sz="2500" dirty="0" err="1"/>
              <a:t>sceptic</a:t>
            </a:r>
            <a:r>
              <a:rPr lang="en-US" sz="2500" dirty="0"/>
              <a:t> and advocating instead a “mitigated” variety.</a:t>
            </a:r>
          </a:p>
          <a:p>
            <a:pPr>
              <a:spcBef>
                <a:spcPts val="1200"/>
              </a:spcBef>
            </a:pPr>
            <a:r>
              <a:rPr lang="en-US" sz="2500"/>
              <a:t>One key driver </a:t>
            </a:r>
            <a:r>
              <a:rPr lang="en-US" sz="2500" dirty="0"/>
              <a:t>of this change might have been Hume’s </a:t>
            </a:r>
            <a:r>
              <a:rPr lang="en-US" sz="2500" dirty="0" err="1"/>
              <a:t>realisation</a:t>
            </a:r>
            <a:r>
              <a:rPr lang="en-US" sz="2500" dirty="0"/>
              <a:t> – on writing up his arguments for the new publication – that </a:t>
            </a:r>
            <a:r>
              <a:rPr lang="en-US" sz="2500" i="1" dirty="0">
                <a:solidFill>
                  <a:srgbClr val="FF9999"/>
                </a:solidFill>
              </a:rPr>
              <a:t>the extreme </a:t>
            </a:r>
            <a:r>
              <a:rPr lang="en-US" sz="2500" i="1" dirty="0" err="1">
                <a:solidFill>
                  <a:srgbClr val="FF9999"/>
                </a:solidFill>
              </a:rPr>
              <a:t>sceptical</a:t>
            </a:r>
            <a:r>
              <a:rPr lang="en-US" sz="2500" i="1" dirty="0">
                <a:solidFill>
                  <a:srgbClr val="FF9999"/>
                </a:solidFill>
              </a:rPr>
              <a:t> argument of Treatise 1.4.1 cannot be coherently </a:t>
            </a:r>
            <a:r>
              <a:rPr lang="en-US" sz="2500" i="1">
                <a:solidFill>
                  <a:srgbClr val="FF9999"/>
                </a:solidFill>
              </a:rPr>
              <a:t>expounded with any practical example beyond </a:t>
            </a:r>
            <a:r>
              <a:rPr lang="en-US" sz="2500" i="1" dirty="0">
                <a:solidFill>
                  <a:srgbClr val="FF9999"/>
                </a:solidFill>
              </a:rPr>
              <a:t>the first couple of stages</a:t>
            </a:r>
            <a:r>
              <a:rPr lang="en-US" sz="2500" dirty="0"/>
              <a:t>.  The “and so on” </a:t>
            </a:r>
            <a:r>
              <a:rPr lang="en-US" sz="2500"/>
              <a:t>move in </a:t>
            </a:r>
            <a:r>
              <a:rPr lang="en-US" sz="2500" i="1"/>
              <a:t>T </a:t>
            </a:r>
            <a:r>
              <a:rPr lang="en-US" sz="2500" dirty="0"/>
              <a:t>1.4.1.6 (and likewise in commentators’ attempts to defend the argument) is really just hand-waving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424</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154143955"/>
      </p:ext>
    </p:extLst>
  </p:cSld>
  <p:clrMapOvr>
    <a:masterClrMapping/>
  </p:clrMapOvr>
  <p:transition spd="med">
    <p:cover/>
  </p:transition>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425</a:t>
            </a:fld>
            <a:endParaRPr lang="en-US"/>
          </a:p>
        </p:txBody>
      </p:sp>
      <p:sp>
        <p:nvSpPr>
          <p:cNvPr id="2" name="Title 1"/>
          <p:cNvSpPr>
            <a:spLocks noGrp="1"/>
          </p:cNvSpPr>
          <p:nvPr>
            <p:ph type="title" idx="4294967295"/>
          </p:nvPr>
        </p:nvSpPr>
        <p:spPr>
          <a:xfrm>
            <a:off x="179512" y="80628"/>
            <a:ext cx="8748972" cy="792088"/>
          </a:xfrm>
        </p:spPr>
        <p:txBody>
          <a:bodyPr/>
          <a:lstStyle/>
          <a:p>
            <a:pPr>
              <a:defRPr/>
            </a:pPr>
            <a:r>
              <a:rPr lang="en-US" sz="4200"/>
              <a:t>Revealing His Vague Handwaving</a:t>
            </a:r>
            <a:endParaRPr lang="en-US" sz="4200" dirty="0">
              <a:latin typeface="+mj-lt"/>
              <a:ea typeface="+mj-ea"/>
              <a:cs typeface="+mj-cs"/>
            </a:endParaRPr>
          </a:p>
        </p:txBody>
      </p:sp>
      <p:sp>
        <p:nvSpPr>
          <p:cNvPr id="3" name="Content Placeholder 2"/>
          <p:cNvSpPr>
            <a:spLocks noGrp="1"/>
          </p:cNvSpPr>
          <p:nvPr>
            <p:ph idx="4294967295"/>
          </p:nvPr>
        </p:nvSpPr>
        <p:spPr>
          <a:xfrm>
            <a:off x="467544" y="1124744"/>
            <a:ext cx="8460940" cy="5522652"/>
          </a:xfrm>
        </p:spPr>
        <p:txBody>
          <a:bodyPr/>
          <a:lstStyle/>
          <a:p>
            <a:pPr marL="857250" lvl="2" indent="0">
              <a:buNone/>
            </a:pPr>
            <a:r>
              <a:rPr lang="en-US" sz="2300"/>
              <a:t>“we are oblig’d by our reason to add a new doubt deriv’d from the possibility of error in the estimation we make of the truth and fidelity of our faculties.  … [which] must weaken still farther our first evidence, and must itself be weaken’d by a fourth doubt of the same kind, </a:t>
            </a:r>
            <a:r>
              <a:rPr lang="en-US" sz="2300">
                <a:solidFill>
                  <a:srgbClr val="FF9999"/>
                </a:solidFill>
              </a:rPr>
              <a:t>and so on </a:t>
            </a:r>
            <a:r>
              <a:rPr lang="en-US" sz="2300" i="1">
                <a:solidFill>
                  <a:srgbClr val="FF9999"/>
                </a:solidFill>
              </a:rPr>
              <a:t>in infinitum</a:t>
            </a:r>
            <a:r>
              <a:rPr lang="en-US" sz="2300"/>
              <a:t>; and … must in this manner be reduc’d to nothing.  … all the rules of logic require a continual diminution, and at last a total extinction of belief and evidence.”  (</a:t>
            </a:r>
            <a:r>
              <a:rPr lang="en-US" sz="2300" i="1"/>
              <a:t>T</a:t>
            </a:r>
            <a:r>
              <a:rPr lang="en-US" sz="2300"/>
              <a:t> 1.4.1.6) </a:t>
            </a:r>
          </a:p>
          <a:p>
            <a:pPr>
              <a:spcBef>
                <a:spcPts val="1800"/>
              </a:spcBef>
            </a:pPr>
            <a:r>
              <a:rPr lang="en-US" sz="2500"/>
              <a:t>In “Hume’s Pivotal Argument, and His Supposed Obligation of Reason” (</a:t>
            </a:r>
            <a:r>
              <a:rPr lang="en-US" sz="2500" i="1"/>
              <a:t>Hume Studies</a:t>
            </a:r>
            <a:r>
              <a:rPr lang="en-US" sz="2500"/>
              <a:t>, 2018), I suggest a particular reason why Hume might have almost inevitably come to realise the failure of this argument, as he prepared the </a:t>
            </a:r>
            <a:r>
              <a:rPr lang="en-US" sz="2500" i="1"/>
              <a:t>Enquiry</a:t>
            </a:r>
            <a:r>
              <a:rPr lang="en-US" sz="2500"/>
              <a:t> in the 1740s …</a:t>
            </a:r>
            <a:endParaRPr lang="en-US" sz="25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425</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06087636"/>
      </p:ext>
    </p:extLst>
  </p:cSld>
  <p:clrMapOvr>
    <a:masterClrMapping/>
  </p:clrMapOvr>
  <p:transition spd="med">
    <p:cover/>
  </p:transition>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426</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200"/>
              <a:t>Examples in the </a:t>
            </a:r>
            <a:r>
              <a:rPr lang="en-US" sz="4200" i="1"/>
              <a:t>Treatise</a:t>
            </a:r>
            <a:endParaRPr lang="en-US" sz="4200" dirty="0">
              <a:latin typeface="+mj-lt"/>
              <a:ea typeface="+mj-ea"/>
              <a:cs typeface="+mj-cs"/>
            </a:endParaRPr>
          </a:p>
        </p:txBody>
      </p:sp>
      <p:sp>
        <p:nvSpPr>
          <p:cNvPr id="3" name="Content Placeholder 2"/>
          <p:cNvSpPr>
            <a:spLocks noGrp="1"/>
          </p:cNvSpPr>
          <p:nvPr>
            <p:ph idx="4294967295"/>
          </p:nvPr>
        </p:nvSpPr>
        <p:spPr>
          <a:xfrm>
            <a:off x="467544" y="1304764"/>
            <a:ext cx="8460940" cy="5342632"/>
          </a:xfrm>
        </p:spPr>
        <p:txBody>
          <a:bodyPr/>
          <a:lstStyle/>
          <a:p>
            <a:pPr>
              <a:spcBef>
                <a:spcPts val="1800"/>
              </a:spcBef>
            </a:pPr>
            <a:r>
              <a:rPr lang="en-US" sz="2800"/>
              <a:t>“Of the inference from the impression to the idea”</a:t>
            </a:r>
          </a:p>
          <a:p>
            <a:pPr lvl="1"/>
            <a:r>
              <a:rPr lang="en-US" sz="2500" i="1"/>
              <a:t>Treatise</a:t>
            </a:r>
            <a:r>
              <a:rPr lang="en-US" sz="2500"/>
              <a:t> 1.3.6 briefly mentions only one example (flame and heat at T 1.3.6.2).</a:t>
            </a:r>
          </a:p>
          <a:p>
            <a:pPr>
              <a:spcBef>
                <a:spcPts val="1800"/>
              </a:spcBef>
            </a:pPr>
            <a:r>
              <a:rPr lang="en-US" sz="2800"/>
              <a:t>“Of the idea of necessary connexion”</a:t>
            </a:r>
          </a:p>
          <a:p>
            <a:pPr lvl="1"/>
            <a:r>
              <a:rPr lang="en-US" sz="2500" i="1"/>
              <a:t>Treatise</a:t>
            </a:r>
            <a:r>
              <a:rPr lang="en-US" sz="2500"/>
              <a:t> 1.3.14</a:t>
            </a:r>
            <a:r>
              <a:rPr lang="en-US" sz="2500" i="1"/>
              <a:t> </a:t>
            </a:r>
            <a:r>
              <a:rPr lang="en-US" sz="2500"/>
              <a:t>barely mentions the examples of billiard balls (T 1.3.14.18), a couple of mathematical relations (T 1.3.14.23), and a blind man’s false suppositions that scarlet is like a trumpet sound, and light like solidity (T 1.3.14.27).</a:t>
            </a:r>
            <a:br>
              <a:rPr lang="en-US" sz="2500"/>
            </a:br>
            <a:br>
              <a:rPr lang="en-US" sz="2500"/>
            </a:br>
            <a:r>
              <a:rPr lang="en-US" sz="2800"/>
              <a:t>By contrast …</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426</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224954438"/>
      </p:ext>
    </p:extLst>
  </p:cSld>
  <p:clrMapOvr>
    <a:masterClrMapping/>
  </p:clrMapOvr>
  <p:transition spd="med">
    <p:cover/>
  </p:transition>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427</a:t>
            </a:fld>
            <a:endParaRPr lang="en-US"/>
          </a:p>
        </p:txBody>
      </p:sp>
      <p:sp>
        <p:nvSpPr>
          <p:cNvPr id="2" name="Title 1"/>
          <p:cNvSpPr>
            <a:spLocks noGrp="1"/>
          </p:cNvSpPr>
          <p:nvPr>
            <p:ph type="title" idx="4294967295"/>
          </p:nvPr>
        </p:nvSpPr>
        <p:spPr>
          <a:xfrm>
            <a:off x="179512" y="92074"/>
            <a:ext cx="8748972" cy="888653"/>
          </a:xfrm>
        </p:spPr>
        <p:txBody>
          <a:bodyPr/>
          <a:lstStyle/>
          <a:p>
            <a:pPr>
              <a:defRPr/>
            </a:pPr>
            <a:r>
              <a:rPr lang="en-US" sz="4200"/>
              <a:t>Examples in the </a:t>
            </a:r>
            <a:r>
              <a:rPr lang="en-US" sz="4200" i="1"/>
              <a:t>Enquiry</a:t>
            </a:r>
            <a:endParaRPr lang="en-US" sz="4200" dirty="0">
              <a:latin typeface="+mj-lt"/>
              <a:ea typeface="+mj-ea"/>
              <a:cs typeface="+mj-cs"/>
            </a:endParaRPr>
          </a:p>
        </p:txBody>
      </p:sp>
      <p:sp>
        <p:nvSpPr>
          <p:cNvPr id="3" name="Content Placeholder 2"/>
          <p:cNvSpPr>
            <a:spLocks noGrp="1"/>
          </p:cNvSpPr>
          <p:nvPr>
            <p:ph idx="4294967295"/>
          </p:nvPr>
        </p:nvSpPr>
        <p:spPr>
          <a:xfrm>
            <a:off x="179512" y="1160748"/>
            <a:ext cx="8748972" cy="5486648"/>
          </a:xfrm>
        </p:spPr>
        <p:txBody>
          <a:bodyPr/>
          <a:lstStyle/>
          <a:p>
            <a:pPr>
              <a:spcBef>
                <a:spcPts val="1800"/>
              </a:spcBef>
            </a:pPr>
            <a:r>
              <a:rPr lang="en-US" sz="2800"/>
              <a:t>“Sceptical Doubts concerning … the understanding”</a:t>
            </a:r>
          </a:p>
          <a:p>
            <a:pPr lvl="1"/>
            <a:r>
              <a:rPr lang="en-US" sz="2300" i="1"/>
              <a:t>Enquiry </a:t>
            </a:r>
            <a:r>
              <a:rPr lang="en-US" sz="2300"/>
              <a:t>4 contains over twenty examples, some of which are developed extensively (e.g. billiard balls at </a:t>
            </a:r>
            <a:r>
              <a:rPr lang="en-US" sz="2300" i="1"/>
              <a:t>E</a:t>
            </a:r>
            <a:r>
              <a:rPr lang="en-US" sz="2300"/>
              <a:t> 4.8-10; momentum at </a:t>
            </a:r>
            <a:r>
              <a:rPr lang="en-US" sz="2300" i="1"/>
              <a:t>E</a:t>
            </a:r>
            <a:r>
              <a:rPr lang="en-US" sz="2300"/>
              <a:t> 4.13, 16; the nourishing qualities of bread at </a:t>
            </a:r>
            <a:r>
              <a:rPr lang="en-US" sz="2300" i="1"/>
              <a:t>E</a:t>
            </a:r>
            <a:r>
              <a:rPr lang="en-US" sz="2300"/>
              <a:t> 4.16, 21).</a:t>
            </a:r>
          </a:p>
          <a:p>
            <a:pPr>
              <a:spcBef>
                <a:spcPts val="1800"/>
              </a:spcBef>
            </a:pPr>
            <a:r>
              <a:rPr lang="en-US" sz="2800"/>
              <a:t>“Of the idea of necessary connexion”</a:t>
            </a:r>
          </a:p>
          <a:p>
            <a:pPr lvl="1"/>
            <a:r>
              <a:rPr lang="en-US" sz="2300" i="1"/>
              <a:t>Enquiry</a:t>
            </a:r>
            <a:r>
              <a:rPr lang="en-US" sz="2300"/>
              <a:t> 7 mentions billiard balls repeatedly (</a:t>
            </a:r>
            <a:r>
              <a:rPr lang="en-US" sz="2300" i="1"/>
              <a:t>E</a:t>
            </a:r>
            <a:r>
              <a:rPr lang="en-US" sz="2300"/>
              <a:t> 7.6, 21, 28, 30), heat and flame (</a:t>
            </a:r>
            <a:r>
              <a:rPr lang="en-US" sz="2300" i="1"/>
              <a:t>E</a:t>
            </a:r>
            <a:r>
              <a:rPr lang="en-US" sz="2300"/>
              <a:t> 7.8), the influence of will on our limbs and other organs (</a:t>
            </a:r>
            <a:r>
              <a:rPr lang="en-US" sz="2300" i="1"/>
              <a:t>E</a:t>
            </a:r>
            <a:r>
              <a:rPr lang="en-US" sz="2300"/>
              <a:t> 7.9, 12, 14), a man struck with palsy</a:t>
            </a:r>
            <a:br>
              <a:rPr lang="en-US" sz="2300"/>
            </a:br>
            <a:r>
              <a:rPr lang="en-US" sz="2300"/>
              <a:t>(</a:t>
            </a:r>
            <a:r>
              <a:rPr lang="en-US" sz="2300" i="1"/>
              <a:t>E</a:t>
            </a:r>
            <a:r>
              <a:rPr lang="en-US" sz="2300"/>
              <a:t> 7.13), our power to raise up a new idea (</a:t>
            </a:r>
            <a:r>
              <a:rPr lang="en-US" sz="2300" i="1"/>
              <a:t>E</a:t>
            </a:r>
            <a:r>
              <a:rPr lang="en-US" sz="2300"/>
              <a:t> 7.16), the effects of sickness, time of day, and food (</a:t>
            </a:r>
            <a:r>
              <a:rPr lang="en-US" sz="2300" i="1"/>
              <a:t>E</a:t>
            </a:r>
            <a:r>
              <a:rPr lang="en-US" sz="2300"/>
              <a:t> 7.19), descent of bodies, growth of plants, generation, and nourishment</a:t>
            </a:r>
            <a:br>
              <a:rPr lang="en-US" sz="2300"/>
            </a:br>
            <a:r>
              <a:rPr lang="en-US" sz="2300"/>
              <a:t>(</a:t>
            </a:r>
            <a:r>
              <a:rPr lang="en-US" sz="2300" i="1"/>
              <a:t>E</a:t>
            </a:r>
            <a:r>
              <a:rPr lang="en-US" sz="2300"/>
              <a:t> 7.21), and vibration of a string causing a sound (</a:t>
            </a:r>
            <a:r>
              <a:rPr lang="en-US" sz="2300" i="1"/>
              <a:t>E</a:t>
            </a:r>
            <a:r>
              <a:rPr lang="en-US" sz="2300"/>
              <a:t> 7.29).</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427</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16839975"/>
      </p:ext>
    </p:extLst>
  </p:cSld>
  <p:clrMapOvr>
    <a:masterClrMapping/>
  </p:clrMapOvr>
  <p:transition spd="med">
    <p:cover/>
  </p:transition>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428</a:t>
            </a:fld>
            <a:endParaRPr lang="en-US"/>
          </a:p>
        </p:txBody>
      </p:sp>
      <p:sp>
        <p:nvSpPr>
          <p:cNvPr id="2" name="Title 1"/>
          <p:cNvSpPr>
            <a:spLocks noGrp="1"/>
          </p:cNvSpPr>
          <p:nvPr>
            <p:ph type="title" idx="4294967295"/>
          </p:nvPr>
        </p:nvSpPr>
        <p:spPr>
          <a:xfrm>
            <a:off x="179512" y="188640"/>
            <a:ext cx="8748972" cy="648072"/>
          </a:xfrm>
        </p:spPr>
        <p:txBody>
          <a:bodyPr/>
          <a:lstStyle/>
          <a:p>
            <a:pPr>
              <a:defRPr/>
            </a:pPr>
            <a:r>
              <a:rPr lang="en-US" sz="4200" dirty="0"/>
              <a:t>Implicitly Rejecting </a:t>
            </a:r>
            <a:r>
              <a:rPr lang="en-US" sz="4200" i="1" dirty="0"/>
              <a:t>T </a:t>
            </a:r>
            <a:r>
              <a:rPr lang="en-US" sz="4200" dirty="0"/>
              <a:t>1.4.1?</a:t>
            </a:r>
            <a:endParaRPr lang="en-US" sz="4200" dirty="0">
              <a:latin typeface="+mj-lt"/>
              <a:ea typeface="+mj-ea"/>
              <a:cs typeface="+mj-cs"/>
            </a:endParaRPr>
          </a:p>
        </p:txBody>
      </p:sp>
      <p:sp>
        <p:nvSpPr>
          <p:cNvPr id="3" name="Content Placeholder 2"/>
          <p:cNvSpPr>
            <a:spLocks noGrp="1"/>
          </p:cNvSpPr>
          <p:nvPr>
            <p:ph idx="4294967295"/>
          </p:nvPr>
        </p:nvSpPr>
        <p:spPr>
          <a:xfrm>
            <a:off x="359532" y="1232756"/>
            <a:ext cx="8460940" cy="5450644"/>
          </a:xfrm>
        </p:spPr>
        <p:txBody>
          <a:bodyPr/>
          <a:lstStyle/>
          <a:p>
            <a:r>
              <a:rPr lang="en-US" sz="2900" dirty="0"/>
              <a:t>Hume’s dismissal of antecedent </a:t>
            </a:r>
            <a:r>
              <a:rPr lang="en-US" sz="2900" dirty="0" err="1"/>
              <a:t>scepticism</a:t>
            </a:r>
            <a:r>
              <a:rPr lang="en-US" sz="2900" dirty="0"/>
              <a:t> in the </a:t>
            </a:r>
            <a:r>
              <a:rPr lang="en-US" sz="2900" i="1" dirty="0"/>
              <a:t>Enquiry </a:t>
            </a:r>
            <a:r>
              <a:rPr lang="en-US" sz="2900" dirty="0"/>
              <a:t>(at </a:t>
            </a:r>
            <a:r>
              <a:rPr lang="en-US" sz="2900" i="1" dirty="0"/>
              <a:t>E</a:t>
            </a:r>
            <a:r>
              <a:rPr lang="en-US" sz="2900" dirty="0"/>
              <a:t> 12.3)</a:t>
            </a:r>
            <a:r>
              <a:rPr lang="en-US" sz="2900" i="1" dirty="0"/>
              <a:t> </a:t>
            </a:r>
            <a:r>
              <a:rPr lang="en-US" sz="2900" dirty="0"/>
              <a:t>seems to involve denying that reflexive checking is a rational requirement for relying on our faculties.</a:t>
            </a:r>
          </a:p>
          <a:p>
            <a:pPr lvl="1">
              <a:spcBef>
                <a:spcPts val="1200"/>
              </a:spcBef>
            </a:pPr>
            <a:r>
              <a:rPr lang="en-US" sz="2600" dirty="0"/>
              <a:t>If so, that also casts doubt on the argument of</a:t>
            </a:r>
            <a:br>
              <a:rPr lang="en-US" sz="2600" dirty="0"/>
            </a:br>
            <a:r>
              <a:rPr lang="en-US" sz="2600" i="1" dirty="0"/>
              <a:t>T</a:t>
            </a:r>
            <a:r>
              <a:rPr lang="en-US" sz="2600" dirty="0"/>
              <a:t> 1.4.1, which functioned precisely by insisting that we should perform such checking (and indeed should do so </a:t>
            </a:r>
            <a:r>
              <a:rPr lang="en-US" sz="2600" i="1" dirty="0"/>
              <a:t>ad infinitum</a:t>
            </a:r>
            <a:r>
              <a:rPr lang="en-US" sz="2600" dirty="0"/>
              <a:t>).</a:t>
            </a:r>
          </a:p>
          <a:p>
            <a:pPr>
              <a:spcBef>
                <a:spcPts val="1800"/>
              </a:spcBef>
            </a:pPr>
            <a:r>
              <a:rPr lang="en-US" sz="2900" dirty="0"/>
              <a:t>Now Hume seems to think that we should start with </a:t>
            </a:r>
            <a:r>
              <a:rPr lang="en-US" sz="2900" i="1" dirty="0"/>
              <a:t>trust in our faculties by default</a:t>
            </a:r>
            <a:r>
              <a:rPr lang="en-US" sz="2900" dirty="0"/>
              <a:t>, unless and until we find positive reason to distrust them.</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792935329"/>
      </p:ext>
    </p:extLst>
  </p:cSld>
  <p:clrMapOvr>
    <a:masterClrMapping/>
  </p:clrMapOvr>
  <p:transition spd="med">
    <p:cover/>
  </p:transition>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429</a:t>
            </a:fld>
            <a:endParaRPr lang="en-US"/>
          </a:p>
        </p:txBody>
      </p:sp>
      <p:sp>
        <p:nvSpPr>
          <p:cNvPr id="2" name="Title 1"/>
          <p:cNvSpPr>
            <a:spLocks noGrp="1"/>
          </p:cNvSpPr>
          <p:nvPr>
            <p:ph type="title" idx="4294967295"/>
          </p:nvPr>
        </p:nvSpPr>
        <p:spPr>
          <a:xfrm>
            <a:off x="179512" y="260648"/>
            <a:ext cx="8748972" cy="846931"/>
          </a:xfrm>
        </p:spPr>
        <p:txBody>
          <a:bodyPr/>
          <a:lstStyle/>
          <a:p>
            <a:pPr>
              <a:defRPr/>
            </a:pPr>
            <a:r>
              <a:rPr lang="en-US" sz="4000" dirty="0"/>
              <a:t>Dismissing “Antecedent” </a:t>
            </a:r>
            <a:r>
              <a:rPr lang="en-US" sz="4000" dirty="0" err="1"/>
              <a:t>Scepticism</a:t>
            </a:r>
            <a:endParaRPr lang="en-US" sz="4000" dirty="0">
              <a:latin typeface="+mj-lt"/>
              <a:ea typeface="+mj-ea"/>
              <a:cs typeface="+mj-cs"/>
            </a:endParaRPr>
          </a:p>
        </p:txBody>
      </p:sp>
      <p:sp>
        <p:nvSpPr>
          <p:cNvPr id="3" name="Content Placeholder 2"/>
          <p:cNvSpPr>
            <a:spLocks noGrp="1"/>
          </p:cNvSpPr>
          <p:nvPr>
            <p:ph idx="4294967295"/>
          </p:nvPr>
        </p:nvSpPr>
        <p:spPr>
          <a:xfrm>
            <a:off x="0" y="1268760"/>
            <a:ext cx="8820473" cy="5342632"/>
          </a:xfrm>
        </p:spPr>
        <p:txBody>
          <a:bodyPr/>
          <a:lstStyle/>
          <a:p>
            <a:pPr lvl="1">
              <a:spcBef>
                <a:spcPts val="1200"/>
              </a:spcBef>
              <a:buNone/>
            </a:pPr>
            <a:r>
              <a:rPr lang="en-GB" sz="2300" dirty="0"/>
              <a:t>	“There is a species of scepticism, </a:t>
            </a:r>
            <a:r>
              <a:rPr lang="en-GB" sz="2300" i="1" dirty="0"/>
              <a:t>antecedent</a:t>
            </a:r>
            <a:r>
              <a:rPr lang="en-GB" sz="2300" dirty="0"/>
              <a:t> to all study and philosophy, which is much inculcated by Des </a:t>
            </a:r>
            <a:r>
              <a:rPr lang="en-GB" sz="2300" dirty="0" err="1"/>
              <a:t>Cartes</a:t>
            </a:r>
            <a:r>
              <a:rPr lang="en-GB" sz="2300" dirty="0"/>
              <a:t> and others ...  It recommends an universal doubt ... of our very faculties; of whose veracity, say they, we must assure ourselves, by a chain of reasoning, deduced from some original principle, which cannot possibly be fallacious ...  </a:t>
            </a:r>
            <a:r>
              <a:rPr lang="en-GB" sz="2300" dirty="0">
                <a:solidFill>
                  <a:srgbClr val="FF9999"/>
                </a:solidFill>
              </a:rPr>
              <a:t>But neither is there any such original principle, which has a prerogative above others ...  Or if there were, could we advance a step beyond it, but by the use of those very faculties, of which we are supposed to be already diffident.</a:t>
            </a:r>
            <a:r>
              <a:rPr lang="en-GB" sz="2300" dirty="0"/>
              <a:t>  The Cartesian doubt, therefore, were it ever possible to be attained by any human creature (as it plainly is not) would be entirely incurable; and no reasoning could ever bring us to a state of assurance and conviction upon any subject.”</a:t>
            </a:r>
            <a:br>
              <a:rPr lang="en-GB" sz="2300" dirty="0"/>
            </a:br>
            <a:r>
              <a:rPr lang="en-GB" sz="2300" dirty="0"/>
              <a:t>								(</a:t>
            </a:r>
            <a:r>
              <a:rPr lang="en-GB" sz="2300" i="1" dirty="0"/>
              <a:t>E</a:t>
            </a:r>
            <a:r>
              <a:rPr lang="en-GB" sz="2300" dirty="0"/>
              <a:t> 12.3)</a:t>
            </a:r>
            <a:endParaRPr lang="en-GB" sz="23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429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396711305"/>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(while his Copy Principle implies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430</a:t>
            </a:fld>
            <a:endParaRPr lang="en-US"/>
          </a:p>
        </p:txBody>
      </p:sp>
      <p:sp>
        <p:nvSpPr>
          <p:cNvPr id="2" name="Title 1"/>
          <p:cNvSpPr>
            <a:spLocks noGrp="1"/>
          </p:cNvSpPr>
          <p:nvPr>
            <p:ph type="title" idx="4294967295"/>
          </p:nvPr>
        </p:nvSpPr>
        <p:spPr>
          <a:xfrm>
            <a:off x="179512" y="152636"/>
            <a:ext cx="8748972" cy="1296144"/>
          </a:xfrm>
        </p:spPr>
        <p:txBody>
          <a:bodyPr/>
          <a:lstStyle/>
          <a:p>
            <a:pPr>
              <a:defRPr/>
            </a:pPr>
            <a:r>
              <a:rPr lang="en-US" sz="4200"/>
              <a:t>Rejecting the Appropriateness of High-Level Iterated Checking?</a:t>
            </a:r>
            <a:endParaRPr lang="en-US" sz="4200" dirty="0">
              <a:latin typeface="+mj-lt"/>
              <a:ea typeface="+mj-ea"/>
              <a:cs typeface="+mj-cs"/>
            </a:endParaRPr>
          </a:p>
        </p:txBody>
      </p:sp>
      <p:sp>
        <p:nvSpPr>
          <p:cNvPr id="3" name="Content Placeholder 2"/>
          <p:cNvSpPr>
            <a:spLocks noGrp="1"/>
          </p:cNvSpPr>
          <p:nvPr>
            <p:ph idx="4294967295"/>
          </p:nvPr>
        </p:nvSpPr>
        <p:spPr>
          <a:xfrm>
            <a:off x="576325" y="1736812"/>
            <a:ext cx="8316155" cy="4838576"/>
          </a:xfrm>
        </p:spPr>
        <p:txBody>
          <a:bodyPr/>
          <a:lstStyle/>
          <a:p>
            <a:r>
              <a:rPr lang="en-US" sz="2800"/>
              <a:t>In the following paragraph, Hume recommends a more moderate “antecedent scepticism”:</a:t>
            </a:r>
            <a:endParaRPr lang="en-US" sz="2800" dirty="0"/>
          </a:p>
          <a:p>
            <a:pPr marL="857250" lvl="2" indent="0">
              <a:buNone/>
            </a:pPr>
            <a:r>
              <a:rPr lang="en-US"/>
              <a:t>“To begin with clear and self-evident principles, to advance by timorous and sure steps, to review frequently our conclusions, and examine accurately all their consequences”  (</a:t>
            </a:r>
            <a:r>
              <a:rPr lang="en-US" i="1"/>
              <a:t>E</a:t>
            </a:r>
            <a:r>
              <a:rPr lang="en-US"/>
              <a:t> 12.4)</a:t>
            </a:r>
          </a:p>
          <a:p>
            <a:pPr>
              <a:spcBef>
                <a:spcPts val="1200"/>
              </a:spcBef>
            </a:pPr>
            <a:r>
              <a:rPr lang="en-US" sz="2800"/>
              <a:t>This also fits well with the hypothesis that he has seen what is wrong with his argument of </a:t>
            </a:r>
            <a:r>
              <a:rPr lang="en-US" sz="2800" i="1"/>
              <a:t>T</a:t>
            </a:r>
            <a:r>
              <a:rPr lang="en-US" sz="2800"/>
              <a:t> 1.4.1: checking should be done at the bottom level</a:t>
            </a:r>
            <a:br>
              <a:rPr lang="en-US" sz="2800"/>
            </a:br>
            <a:r>
              <a:rPr lang="en-US" sz="2800"/>
              <a:t>(e.g. our arithmetic calculations), not by iterating to higher and higher meta-levels.</a:t>
            </a:r>
            <a:endParaRPr lang="en-US" sz="2800"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430</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2920505030"/>
      </p:ext>
    </p:extLst>
  </p:cSld>
  <p:clrMapOvr>
    <a:masterClrMapping/>
  </p:clrMapOvr>
  <p:transition spd="med">
    <p:cover/>
  </p:transition>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0A6224E4-2FBE-4B0E-9FF5-C43EA2BC1989}" type="slidenum">
              <a:rPr lang="en-US"/>
              <a:pPr/>
              <a:t>431</a:t>
            </a:fld>
            <a:endParaRPr lang="en-US"/>
          </a:p>
        </p:txBody>
      </p:sp>
      <p:sp>
        <p:nvSpPr>
          <p:cNvPr id="2" name="Title 1"/>
          <p:cNvSpPr>
            <a:spLocks noGrp="1"/>
          </p:cNvSpPr>
          <p:nvPr>
            <p:ph type="title" idx="4294967295"/>
          </p:nvPr>
        </p:nvSpPr>
        <p:spPr>
          <a:xfrm>
            <a:off x="179512" y="188640"/>
            <a:ext cx="8748972" cy="846931"/>
          </a:xfrm>
        </p:spPr>
        <p:txBody>
          <a:bodyPr/>
          <a:lstStyle/>
          <a:p>
            <a:pPr>
              <a:defRPr/>
            </a:pPr>
            <a:r>
              <a:rPr lang="en-US" sz="4200" dirty="0"/>
              <a:t>Convergence: the Onus of Proof</a:t>
            </a:r>
            <a:endParaRPr lang="en-US" sz="4200" dirty="0">
              <a:latin typeface="+mj-lt"/>
              <a:ea typeface="+mj-ea"/>
              <a:cs typeface="+mj-cs"/>
            </a:endParaRPr>
          </a:p>
        </p:txBody>
      </p:sp>
      <p:sp>
        <p:nvSpPr>
          <p:cNvPr id="3" name="Content Placeholder 2"/>
          <p:cNvSpPr>
            <a:spLocks noGrp="1"/>
          </p:cNvSpPr>
          <p:nvPr>
            <p:ph idx="4294967295"/>
          </p:nvPr>
        </p:nvSpPr>
        <p:spPr>
          <a:xfrm>
            <a:off x="467545" y="1232756"/>
            <a:ext cx="8532947" cy="5342632"/>
          </a:xfrm>
        </p:spPr>
        <p:txBody>
          <a:bodyPr/>
          <a:lstStyle/>
          <a:p>
            <a:r>
              <a:rPr lang="en-US" sz="2700" dirty="0"/>
              <a:t>What the </a:t>
            </a:r>
            <a:r>
              <a:rPr lang="en-US" sz="2700" i="1" dirty="0"/>
              <a:t>Enquiry</a:t>
            </a:r>
            <a:r>
              <a:rPr lang="en-US" sz="2700" dirty="0"/>
              <a:t> calls </a:t>
            </a:r>
            <a:r>
              <a:rPr lang="en-US" sz="2700" i="1" dirty="0"/>
              <a:t>consequent</a:t>
            </a:r>
            <a:r>
              <a:rPr lang="en-US" sz="2700" dirty="0"/>
              <a:t> skepticism</a:t>
            </a:r>
            <a:br>
              <a:rPr lang="en-US" sz="2700" dirty="0"/>
            </a:br>
            <a:r>
              <a:rPr lang="en-US" sz="2700" dirty="0"/>
              <a:t>(</a:t>
            </a:r>
            <a:r>
              <a:rPr lang="en-US" sz="2700" i="1" dirty="0"/>
              <a:t>E </a:t>
            </a:r>
            <a:r>
              <a:rPr lang="en-US" sz="2700" dirty="0"/>
              <a:t>12.5</a:t>
            </a:r>
            <a:r>
              <a:rPr lang="en-US" sz="2700"/>
              <a:t>) instead </a:t>
            </a:r>
            <a:r>
              <a:rPr lang="en-US" sz="2700" dirty="0"/>
              <a:t>puts the onus </a:t>
            </a:r>
            <a:r>
              <a:rPr lang="en-US" sz="2700" i="1" dirty="0"/>
              <a:t>on the sceptic</a:t>
            </a:r>
            <a:r>
              <a:rPr lang="en-US" sz="2700" dirty="0"/>
              <a:t> to identify problems with our faculties.</a:t>
            </a:r>
          </a:p>
          <a:p>
            <a:r>
              <a:rPr lang="en-US" sz="2700" dirty="0"/>
              <a:t>At </a:t>
            </a:r>
            <a:r>
              <a:rPr lang="en-US" sz="2700" i="1" dirty="0"/>
              <a:t>E</a:t>
            </a:r>
            <a:r>
              <a:rPr lang="en-US" sz="2700" dirty="0"/>
              <a:t> 12.22-3, we see the same strategy deployed very effectively to answer Hume’s famous “</a:t>
            </a:r>
            <a:r>
              <a:rPr lang="en-US" sz="2700" dirty="0" err="1"/>
              <a:t>sceptical</a:t>
            </a:r>
            <a:r>
              <a:rPr lang="en-US" sz="2700" dirty="0"/>
              <a:t> doubts” about induction (as presented in Section 4).</a:t>
            </a:r>
          </a:p>
          <a:p>
            <a:r>
              <a:rPr lang="en-US" sz="2700" i="1" dirty="0">
                <a:solidFill>
                  <a:srgbClr val="FF9999"/>
                </a:solidFill>
              </a:rPr>
              <a:t>Here we see a striking convergence in Hume’s approach to topics that were treated quite differently in the Treatise</a:t>
            </a:r>
            <a:r>
              <a:rPr lang="en-US" sz="2700" dirty="0"/>
              <a:t>.  He now finds a satisfactory resolution of </a:t>
            </a:r>
            <a:r>
              <a:rPr lang="en-US" sz="2700" dirty="0" err="1"/>
              <a:t>scepticism</a:t>
            </a:r>
            <a:r>
              <a:rPr lang="en-US" sz="2700" dirty="0"/>
              <a:t>, and a plausible criterion of respectable scientific enquiry, in </a:t>
            </a:r>
            <a:r>
              <a:rPr lang="en-US" sz="2700" i="1" dirty="0"/>
              <a:t>mitigated </a:t>
            </a:r>
            <a:r>
              <a:rPr lang="en-US" sz="2700" i="1" dirty="0" err="1"/>
              <a:t>scepticism</a:t>
            </a:r>
            <a:r>
              <a:rPr lang="en-US" sz="2700" dirty="0"/>
              <a:t> (</a:t>
            </a:r>
            <a:r>
              <a:rPr lang="en-US" sz="2700" i="1" dirty="0"/>
              <a:t>E</a:t>
            </a:r>
            <a:r>
              <a:rPr lang="en-US" sz="2700" dirty="0"/>
              <a:t> 12.24-5) and his Fork (</a:t>
            </a:r>
            <a:r>
              <a:rPr lang="en-US" sz="2700" i="1" dirty="0"/>
              <a:t>E</a:t>
            </a:r>
            <a:r>
              <a:rPr lang="en-US" sz="2700" dirty="0"/>
              <a:t> 12.26-34).</a:t>
            </a:r>
          </a:p>
          <a:p>
            <a:endParaRPr lang="en-GB" sz="2700" i="1"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1D19284-011D-4498-8DDC-050DED857BD8}" type="slidenum">
              <a:rPr lang="en-US" sz="1600">
                <a:effectLst>
                  <a:outerShdw blurRad="38100" dist="38100" dir="2700000" algn="tl">
                    <a:srgbClr val="000000"/>
                  </a:outerShdw>
                </a:effectLst>
                <a:ea typeface="ＭＳ Ｐゴシック" charset="-128"/>
              </a:rPr>
              <a:pPr eaLnBrk="1" hangingPunct="1"/>
              <a:t>431</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4073424373"/>
      </p:ext>
    </p:extLst>
  </p:cSld>
  <p:clrMapOvr>
    <a:masterClrMapping/>
  </p:clrMapOvr>
  <p:transition spd="med">
    <p:cover/>
  </p:transition>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fld id="{B3793ABD-59DA-485B-8270-D80933221326}" type="slidenum">
              <a:rPr lang="en-US" sz="1600" smtClean="0">
                <a:effectLst>
                  <a:outerShdw blurRad="38100" dist="38100" dir="2700000" algn="tl">
                    <a:srgbClr val="000000"/>
                  </a:outerShdw>
                </a:effectLst>
              </a:rPr>
              <a:pPr eaLnBrk="1" hangingPunct="1">
                <a:defRPr/>
              </a:pPr>
              <a:t>432</a:t>
            </a:fld>
            <a:endParaRPr lang="en-US" sz="1600">
              <a:effectLst>
                <a:outerShdw blurRad="38100" dist="38100" dir="2700000" algn="tl">
                  <a:srgbClr val="000000"/>
                </a:outerShdw>
              </a:effectLst>
            </a:endParaRPr>
          </a:p>
        </p:txBody>
      </p:sp>
      <p:sp>
        <p:nvSpPr>
          <p:cNvPr id="21505" name="Rectangle 1"/>
          <p:cNvSpPr>
            <a:spLocks noGrp="1" noChangeArrowheads="1"/>
          </p:cNvSpPr>
          <p:nvPr>
            <p:ph type="title" idx="4294967295"/>
          </p:nvPr>
        </p:nvSpPr>
        <p:spPr>
          <a:xfrm>
            <a:off x="0" y="277813"/>
            <a:ext cx="9144000" cy="954943"/>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t>“Ample Matter of Triumph”</a:t>
            </a:r>
          </a:p>
        </p:txBody>
      </p:sp>
      <p:sp>
        <p:nvSpPr>
          <p:cNvPr id="21506" name="Rectangle 2"/>
          <p:cNvSpPr>
            <a:spLocks noGrp="1" noChangeArrowheads="1"/>
          </p:cNvSpPr>
          <p:nvPr>
            <p:ph type="body" idx="4294967295"/>
          </p:nvPr>
        </p:nvSpPr>
        <p:spPr>
          <a:xfrm>
            <a:off x="323528" y="1448780"/>
            <a:ext cx="8352928" cy="4852988"/>
          </a:xfrm>
        </p:spPr>
        <p:txBody>
          <a:bodyPr/>
          <a:lstStyle/>
          <a:p>
            <a:pPr eaLnBrk="1" hangingPunct="1">
              <a:spcBef>
                <a:spcPts val="650"/>
              </a:spcBef>
              <a:buFont typeface="Wingdings" charset="2"/>
              <a:buNone/>
              <a:tabLst>
                <a:tab pos="742950" algn="l"/>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400" dirty="0"/>
              <a:t>	“The </a:t>
            </a:r>
            <a:r>
              <a:rPr lang="en-US" sz="2400" dirty="0" err="1"/>
              <a:t>sceptic</a:t>
            </a:r>
            <a:r>
              <a:rPr lang="en-US" sz="2400" dirty="0"/>
              <a:t> … seems to have ample matter of triumph; while he justly insists, that all our evidence for any matter of fact, which lies beyond the testimony of sense or memory, is derived entirely from the relation of cause and effect; that we have no other idea of this relation than that of two objects, which have been frequently </a:t>
            </a:r>
            <a:r>
              <a:rPr lang="en-US" sz="2400" i="1" dirty="0"/>
              <a:t>conjoined</a:t>
            </a:r>
            <a:r>
              <a:rPr lang="en-US" sz="2400" dirty="0"/>
              <a:t> together; that we have no argument to convince us, that objects, which have, in our experience, been frequently conjoined, will likewise, in other instances, be conjoined in the same manner; and that nothing leads us to this inference but custom or a certain instinct of our nature; which it is indeed difficult to resist, but which, like other instincts, may be fallacious and deceitful.</a:t>
            </a:r>
            <a:r>
              <a:rPr lang="en-GB" sz="2400" dirty="0">
                <a:effectLst/>
              </a:rPr>
              <a:t> </a:t>
            </a:r>
            <a:r>
              <a:rPr lang="en-GB" sz="2400" dirty="0"/>
              <a:t>.”  (</a:t>
            </a:r>
            <a:r>
              <a:rPr lang="en-GB" sz="2400" i="1" dirty="0"/>
              <a:t>E</a:t>
            </a:r>
            <a:r>
              <a:rPr lang="en-GB" sz="2400" dirty="0"/>
              <a:t> 12.22)</a:t>
            </a:r>
          </a:p>
        </p:txBody>
      </p:sp>
    </p:spTree>
    <p:extLst>
      <p:ext uri="{BB962C8B-B14F-4D97-AF65-F5344CB8AC3E}">
        <p14:creationId xmlns:p14="http://schemas.microsoft.com/office/powerpoint/2010/main" val="1235240010"/>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1559CF47-107F-4899-B098-544E9E2217C2}" type="slidenum">
              <a:rPr lang="en-US" sz="1600" smtClean="0"/>
              <a:pPr>
                <a:defRPr/>
              </a:pPr>
              <a:t>433</a:t>
            </a:fld>
            <a:endParaRPr lang="en-US" sz="1600"/>
          </a:p>
        </p:txBody>
      </p:sp>
      <p:sp>
        <p:nvSpPr>
          <p:cNvPr id="23553" name="Rectangle 1"/>
          <p:cNvSpPr>
            <a:spLocks noGrp="1" noChangeArrowheads="1"/>
          </p:cNvSpPr>
          <p:nvPr>
            <p:ph type="title" idx="4294967295"/>
          </p:nvPr>
        </p:nvSpPr>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t>What is the Sceptic’s Point?</a:t>
            </a:r>
          </a:p>
        </p:txBody>
      </p:sp>
      <p:sp>
        <p:nvSpPr>
          <p:cNvPr id="23554" name="Rectangle 2"/>
          <p:cNvSpPr>
            <a:spLocks noGrp="1" noChangeArrowheads="1"/>
          </p:cNvSpPr>
          <p:nvPr>
            <p:ph type="body" idx="4294967295"/>
          </p:nvPr>
        </p:nvSpPr>
        <p:spPr>
          <a:xfrm>
            <a:off x="529208" y="1600200"/>
            <a:ext cx="8147248" cy="4924425"/>
          </a:xfrm>
        </p:spPr>
        <p:txBody>
          <a:bodyPr/>
          <a:lstStyle/>
          <a:p>
            <a:pPr marL="341313" indent="-341313" eaLnBrk="1" hangingPunct="1">
              <a:buClr>
                <a:srgbClr val="86D1EC"/>
              </a:buClr>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Hume’s response is to stress that such “</a:t>
            </a:r>
            <a:r>
              <a:rPr lang="en-GB" dirty="0" err="1"/>
              <a:t>Pyrrhonian</a:t>
            </a:r>
            <a:r>
              <a:rPr lang="en-GB" dirty="0"/>
              <a:t>” scepticism is pointless:</a:t>
            </a:r>
          </a:p>
          <a:p>
            <a:pPr marL="741363" lvl="1" indent="-341313">
              <a:spcBef>
                <a:spcPts val="18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“a </a:t>
            </a:r>
            <a:r>
              <a:rPr lang="en-GB" sz="2200" dirty="0"/>
              <a:t>PYRRHONIAN</a:t>
            </a:r>
            <a:r>
              <a:rPr lang="en-GB" sz="2500" dirty="0"/>
              <a:t> cannot expect, that his philosophy will have any constant influence on the mind: Or if it had, that its influence would be beneficial to society.  On the contrary, he must acknowledge, if he will acknowledge any thing, that all human life must perish, were his principles universally and steadily to prevail.  …  It is true; so fatal an event is very little to be dreaded.  Nature is always too strong for principle.”  (</a:t>
            </a:r>
            <a:r>
              <a:rPr lang="en-GB" sz="2500" i="1" dirty="0"/>
              <a:t>E</a:t>
            </a:r>
            <a:r>
              <a:rPr lang="en-GB" sz="2500" dirty="0"/>
              <a:t> 12.23)</a:t>
            </a:r>
          </a:p>
        </p:txBody>
      </p:sp>
    </p:spTree>
    <p:extLst>
      <p:ext uri="{BB962C8B-B14F-4D97-AF65-F5344CB8AC3E}">
        <p14:creationId xmlns:p14="http://schemas.microsoft.com/office/powerpoint/2010/main" val="3935648136"/>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40B3C992-826A-4B57-9B5F-E788B1E9B27A}" type="slidenum">
              <a:rPr lang="en-US" sz="1600" smtClean="0"/>
              <a:pPr>
                <a:defRPr/>
              </a:pPr>
              <a:t>434</a:t>
            </a:fld>
            <a:endParaRPr lang="en-US" sz="1600"/>
          </a:p>
        </p:txBody>
      </p:sp>
      <p:sp>
        <p:nvSpPr>
          <p:cNvPr id="509954" name="Rectangle 2"/>
          <p:cNvSpPr>
            <a:spLocks noGrp="1" noChangeArrowheads="1"/>
          </p:cNvSpPr>
          <p:nvPr>
            <p:ph type="title"/>
          </p:nvPr>
        </p:nvSpPr>
        <p:spPr>
          <a:xfrm>
            <a:off x="431540" y="116632"/>
            <a:ext cx="8229600" cy="1143000"/>
          </a:xfrm>
        </p:spPr>
        <p:txBody>
          <a:bodyPr/>
          <a:lstStyle/>
          <a:p>
            <a:pPr eaLnBrk="1" hangingPunct="1">
              <a:defRPr/>
            </a:pPr>
            <a:r>
              <a:rPr lang="en-GB" dirty="0"/>
              <a:t>Why Rely on Custom?</a:t>
            </a:r>
          </a:p>
        </p:txBody>
      </p:sp>
      <p:sp>
        <p:nvSpPr>
          <p:cNvPr id="509955" name="Rectangle 3"/>
          <p:cNvSpPr>
            <a:spLocks noGrp="1" noChangeArrowheads="1"/>
          </p:cNvSpPr>
          <p:nvPr>
            <p:ph type="body" idx="1"/>
          </p:nvPr>
        </p:nvSpPr>
        <p:spPr>
          <a:xfrm>
            <a:off x="457201" y="1412776"/>
            <a:ext cx="8111244" cy="5111849"/>
          </a:xfrm>
        </p:spPr>
        <p:txBody>
          <a:bodyPr/>
          <a:lstStyle/>
          <a:p>
            <a:pPr eaLnBrk="1" hangingPunct="1">
              <a:defRPr/>
            </a:pPr>
            <a:r>
              <a:rPr lang="en-GB" sz="2800" dirty="0"/>
              <a:t>As in the Treatise, Hume thinks that practical scepticism is pre-empted by our animal nature:</a:t>
            </a:r>
          </a:p>
          <a:p>
            <a:pPr lvl="1">
              <a:spcBef>
                <a:spcPts val="1800"/>
              </a:spcBef>
              <a:buFont typeface="Wingdings" charset="2"/>
              <a:buNone/>
              <a:defRPr/>
            </a:pPr>
            <a:r>
              <a:rPr lang="en-GB" sz="2400" dirty="0"/>
              <a:t>	</a:t>
            </a:r>
            <a:r>
              <a:rPr lang="en-GB" sz="2500" dirty="0"/>
              <a:t>[Belief arising from inference through custom] “is the necessary result of placing the mind in such circumstances.  It is an operation of the soul, when we are so situated, as unavoidable as to feel the passion of love, when we receive benefits; or hatred, when we meet with injuries.  All these operations are a species of natural instincts, which no reasoning or process of the thought or understanding is able, either to produce, or to prevent.”  (</a:t>
            </a:r>
            <a:r>
              <a:rPr lang="en-GB" sz="2500" i="1" dirty="0"/>
              <a:t>E</a:t>
            </a:r>
            <a:r>
              <a:rPr lang="en-GB" sz="2500" dirty="0"/>
              <a:t> 5.8, cf. </a:t>
            </a:r>
            <a:r>
              <a:rPr lang="en-GB" sz="2500" i="1" dirty="0"/>
              <a:t>T</a:t>
            </a:r>
            <a:r>
              <a:rPr lang="en-GB" sz="2500" dirty="0"/>
              <a:t> 1.4.1.7)</a:t>
            </a:r>
          </a:p>
        </p:txBody>
      </p:sp>
    </p:spTree>
    <p:extLst>
      <p:ext uri="{BB962C8B-B14F-4D97-AF65-F5344CB8AC3E}">
        <p14:creationId xmlns:p14="http://schemas.microsoft.com/office/powerpoint/2010/main" val="2077258135"/>
      </p:ext>
    </p:extLst>
  </p:cSld>
  <p:clrMapOvr>
    <a:masterClrMapping/>
  </p:clrMapOvr>
  <p:transition spd="med">
    <p:cover/>
  </p:transition>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2868D822-C27E-4625-8F20-8B0C9664F6AE}" type="slidenum">
              <a:rPr lang="en-US" sz="1600" smtClean="0"/>
              <a:pPr>
                <a:defRPr/>
              </a:pPr>
              <a:t>435</a:t>
            </a:fld>
            <a:endParaRPr lang="en-US" sz="1600"/>
          </a:p>
        </p:txBody>
      </p:sp>
      <p:sp>
        <p:nvSpPr>
          <p:cNvPr id="24577" name="Rectangle 1"/>
          <p:cNvSpPr>
            <a:spLocks noGrp="1" noChangeArrowheads="1"/>
          </p:cNvSpPr>
          <p:nvPr>
            <p:ph type="title" idx="4294967295"/>
          </p:nvPr>
        </p:nvSpPr>
        <p:spPr>
          <a:xfrm>
            <a:off x="0" y="224644"/>
            <a:ext cx="91440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a:t>The Whimsical Condition of Mankind</a:t>
            </a:r>
          </a:p>
        </p:txBody>
      </p:sp>
      <p:sp>
        <p:nvSpPr>
          <p:cNvPr id="24578" name="Rectangle 2"/>
          <p:cNvSpPr>
            <a:spLocks noGrp="1" noChangeArrowheads="1"/>
          </p:cNvSpPr>
          <p:nvPr>
            <p:ph type="body" idx="4294967295"/>
          </p:nvPr>
        </p:nvSpPr>
        <p:spPr>
          <a:xfrm>
            <a:off x="457200" y="1304765"/>
            <a:ext cx="8229600" cy="5802474"/>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a:t>
            </a:r>
            <a:r>
              <a:rPr lang="en-GB" sz="3000" dirty="0" err="1"/>
              <a:t>Pyrrhonian</a:t>
            </a:r>
            <a:r>
              <a:rPr lang="en-GB" sz="3000" dirty="0"/>
              <a:t> arguments, in the end,</a:t>
            </a:r>
          </a:p>
          <a:p>
            <a:pPr marL="741363" lvl="1" indent="-341313">
              <a:spcBef>
                <a:spcPts val="675"/>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	</a:t>
            </a:r>
            <a:r>
              <a:rPr lang="en-GB" sz="2500" dirty="0"/>
              <a:t>“can have no other tendency than to show the whimsical condition of mankind, who must act and reason and believe; though they are not able, by their most diligent enquiry, to satisfy themselves concerning the foundation of these operations, or to remove the objections, that may be raised against them.”  (</a:t>
            </a:r>
            <a:r>
              <a:rPr lang="en-GB" sz="2500" i="1" dirty="0"/>
              <a:t>E</a:t>
            </a:r>
            <a:r>
              <a:rPr lang="en-GB" sz="2500" dirty="0"/>
              <a:t> 12.23)</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But this can have a beneficial effect, by leading us to “a more </a:t>
            </a:r>
            <a:r>
              <a:rPr lang="en-GB" sz="3000" i="1" dirty="0"/>
              <a:t>mitigated</a:t>
            </a:r>
            <a:r>
              <a:rPr lang="en-GB" sz="3000" dirty="0"/>
              <a:t> scepticism or </a:t>
            </a:r>
            <a:r>
              <a:rPr lang="en-GB" sz="3000" i="1" dirty="0" err="1"/>
              <a:t>academical</a:t>
            </a:r>
            <a:r>
              <a:rPr lang="en-GB" sz="3000" dirty="0"/>
              <a:t> philosophy” (</a:t>
            </a:r>
            <a:r>
              <a:rPr lang="en-GB" sz="3000" i="1" dirty="0"/>
              <a:t>E</a:t>
            </a:r>
            <a:r>
              <a:rPr lang="en-GB" sz="3000" dirty="0"/>
              <a:t> 12.24).</a:t>
            </a:r>
          </a:p>
          <a:p>
            <a:pPr marL="341313" indent="-341313" eaLnBrk="1" hangingPunct="1">
              <a:spcBef>
                <a:spcPts val="775"/>
              </a:spcBef>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sz="3100" dirty="0"/>
          </a:p>
        </p:txBody>
      </p:sp>
    </p:spTree>
    <p:extLst>
      <p:ext uri="{BB962C8B-B14F-4D97-AF65-F5344CB8AC3E}">
        <p14:creationId xmlns:p14="http://schemas.microsoft.com/office/powerpoint/2010/main" val="1687590415"/>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3863F670-1974-4A82-935A-0CF45715E6E6}" type="slidenum">
              <a:rPr lang="en-US" sz="1600" smtClean="0"/>
              <a:pPr>
                <a:defRPr/>
              </a:pPr>
              <a:t>436</a:t>
            </a:fld>
            <a:endParaRPr lang="en-US" sz="1600"/>
          </a:p>
        </p:txBody>
      </p:sp>
      <p:sp>
        <p:nvSpPr>
          <p:cNvPr id="25601" name="Rectangle 1"/>
          <p:cNvSpPr>
            <a:spLocks noGrp="1" noChangeArrowheads="1"/>
          </p:cNvSpPr>
          <p:nvPr>
            <p:ph type="title" idx="4294967295"/>
          </p:nvPr>
        </p:nvSpPr>
        <p:spPr>
          <a:xfrm>
            <a:off x="457200" y="260648"/>
            <a:ext cx="8229600" cy="70291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t>Two Types of Mitigated Scepticism</a:t>
            </a:r>
          </a:p>
        </p:txBody>
      </p:sp>
      <p:sp>
        <p:nvSpPr>
          <p:cNvPr id="25602" name="Rectangle 2"/>
          <p:cNvSpPr>
            <a:spLocks noGrp="1" noChangeArrowheads="1"/>
          </p:cNvSpPr>
          <p:nvPr>
            <p:ph type="body" idx="4294967295"/>
          </p:nvPr>
        </p:nvSpPr>
        <p:spPr>
          <a:xfrm>
            <a:off x="457200" y="1376772"/>
            <a:ext cx="8229600" cy="5408203"/>
          </a:xfrm>
        </p:spPr>
        <p:txBody>
          <a:bodyPr/>
          <a:lstStyle/>
          <a:p>
            <a:pPr marL="341313" indent="-341313" eaLnBrk="1" hangingPunct="1">
              <a:spcBef>
                <a:spcPts val="775"/>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first type leads to “more modesty and reserve”, less confidence in our opinions and “prejudice against antagonists”.</a:t>
            </a:r>
          </a:p>
          <a:p>
            <a:pPr marL="341313" indent="-341313" eaLnBrk="1" hangingPunct="1">
              <a:spcBef>
                <a:spcPts val="1800"/>
              </a:spcBef>
              <a:buClr>
                <a:srgbClr val="86D1EC"/>
              </a:buClr>
              <a:buSzPct val="93000"/>
              <a:buFont typeface="Times New Roman" pitchFamily="18" charset="0"/>
              <a:buBlip>
                <a:blip r:embed="rId3"/>
              </a:buBlip>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3000" dirty="0"/>
              <a:t>The second type – whose basis Hume does not make entirely clear, involves:</a:t>
            </a:r>
          </a:p>
          <a:p>
            <a:pPr marL="741363" lvl="1" indent="-341313">
              <a:spcBef>
                <a:spcPts val="12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600" dirty="0"/>
              <a:t>	“the limitation of our enquiries to such subjects as are best adapted to the narrow capacity of human understanding.  … avoiding all distant and high enquiries, </a:t>
            </a:r>
            <a:r>
              <a:rPr lang="en-GB" sz="2600" dirty="0" err="1"/>
              <a:t>confin</a:t>
            </a:r>
            <a:r>
              <a:rPr lang="en-GB" sz="2600" dirty="0"/>
              <a:t>[</a:t>
            </a:r>
            <a:r>
              <a:rPr lang="en-GB" sz="2600" dirty="0" err="1"/>
              <a:t>ing</a:t>
            </a:r>
            <a:r>
              <a:rPr lang="en-GB" sz="2600" dirty="0"/>
              <a:t>] itself to common life, and to such subjects as fall under daily practice and </a:t>
            </a:r>
            <a:r>
              <a:rPr lang="en-GB" sz="2600"/>
              <a:t>experience”.  </a:t>
            </a:r>
            <a:r>
              <a:rPr lang="en-GB" sz="2600" dirty="0"/>
              <a:t>(</a:t>
            </a:r>
            <a:r>
              <a:rPr lang="en-GB" sz="2600" i="1" dirty="0"/>
              <a:t>E</a:t>
            </a:r>
            <a:r>
              <a:rPr lang="en-GB" sz="2600" dirty="0"/>
              <a:t> 12.25)</a:t>
            </a:r>
          </a:p>
        </p:txBody>
      </p:sp>
    </p:spTree>
    <p:extLst>
      <p:ext uri="{BB962C8B-B14F-4D97-AF65-F5344CB8AC3E}">
        <p14:creationId xmlns:p14="http://schemas.microsoft.com/office/powerpoint/2010/main" val="1109901041"/>
      </p:ext>
    </p:extLst>
  </p:cSld>
  <p:clrMapOvr>
    <a:masterClrMapping/>
  </p:clrMapOvr>
  <p:transition spd="med">
    <p:cove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6DF3A055-B2A7-46D7-8AB9-3A5B69B24B97}" type="slidenum">
              <a:rPr lang="en-US" sz="1600" smtClean="0"/>
              <a:pPr>
                <a:defRPr/>
              </a:pPr>
              <a:t>437</a:t>
            </a:fld>
            <a:endParaRPr lang="en-US" sz="1600"/>
          </a:p>
        </p:txBody>
      </p:sp>
      <p:sp>
        <p:nvSpPr>
          <p:cNvPr id="457730" name="Rectangle 2"/>
          <p:cNvSpPr>
            <a:spLocks noGrp="1" noChangeArrowheads="1"/>
          </p:cNvSpPr>
          <p:nvPr>
            <p:ph type="title"/>
          </p:nvPr>
        </p:nvSpPr>
        <p:spPr>
          <a:xfrm>
            <a:off x="457200" y="224644"/>
            <a:ext cx="8229600" cy="738919"/>
          </a:xfrm>
        </p:spPr>
        <p:txBody>
          <a:bodyPr/>
          <a:lstStyle/>
          <a:p>
            <a:pPr eaLnBrk="1" hangingPunct="1">
              <a:defRPr/>
            </a:pPr>
            <a:r>
              <a:rPr lang="en-GB" dirty="0"/>
              <a:t>Virtuous Bootstrapping</a:t>
            </a:r>
            <a:endParaRPr lang="en-US" dirty="0"/>
          </a:p>
        </p:txBody>
      </p:sp>
      <p:sp>
        <p:nvSpPr>
          <p:cNvPr id="457731" name="Rectangle 3"/>
          <p:cNvSpPr>
            <a:spLocks noGrp="1" noChangeArrowheads="1"/>
          </p:cNvSpPr>
          <p:nvPr>
            <p:ph type="body" idx="1"/>
          </p:nvPr>
        </p:nvSpPr>
        <p:spPr>
          <a:xfrm>
            <a:off x="457200" y="1268760"/>
            <a:ext cx="8362950" cy="5255865"/>
          </a:xfrm>
        </p:spPr>
        <p:txBody>
          <a:bodyPr/>
          <a:lstStyle/>
          <a:p>
            <a:pPr eaLnBrk="1" hangingPunct="1">
              <a:defRPr/>
            </a:pPr>
            <a:r>
              <a:rPr lang="en-GB" sz="3000" dirty="0"/>
              <a:t>If custom is indeed our primary belief-forming mechanism, is irresistible (at least in “obvious” cases), vital to our survival and daily life, and if the sceptic can give no strong </a:t>
            </a:r>
            <a:r>
              <a:rPr lang="en-GB" sz="3000" i="1" dirty="0"/>
              <a:t>consequent</a:t>
            </a:r>
            <a:r>
              <a:rPr lang="en-GB" sz="3000" dirty="0"/>
              <a:t> argument against it, then:</a:t>
            </a:r>
          </a:p>
          <a:p>
            <a:pPr lvl="1">
              <a:spcBef>
                <a:spcPts val="1800"/>
              </a:spcBef>
              <a:defRPr/>
            </a:pPr>
            <a:r>
              <a:rPr lang="en-GB" sz="2600" dirty="0"/>
              <a:t>We can use induction to </a:t>
            </a:r>
            <a:r>
              <a:rPr lang="en-GB" sz="2600" i="1" dirty="0"/>
              <a:t>refine</a:t>
            </a:r>
            <a:r>
              <a:rPr lang="en-GB" sz="2600" dirty="0"/>
              <a:t> our own use of induction: to discover what more sophisticated methods actually work in practice (e.g. confining our enquiries to some subjects rather than others).</a:t>
            </a:r>
          </a:p>
          <a:p>
            <a:pPr lvl="1">
              <a:spcBef>
                <a:spcPts val="1800"/>
              </a:spcBef>
              <a:defRPr/>
            </a:pPr>
            <a:r>
              <a:rPr lang="en-GB" sz="2600" dirty="0"/>
              <a:t>We can appeal to “methodological consistency” to check bogus uses of induction.</a:t>
            </a:r>
          </a:p>
          <a:p>
            <a:pPr eaLnBrk="1" hangingPunct="1">
              <a:defRPr/>
            </a:pPr>
            <a:endParaRPr lang="en-US" sz="3000" dirty="0"/>
          </a:p>
        </p:txBody>
      </p:sp>
    </p:spTree>
    <p:extLst>
      <p:ext uri="{BB962C8B-B14F-4D97-AF65-F5344CB8AC3E}">
        <p14:creationId xmlns:p14="http://schemas.microsoft.com/office/powerpoint/2010/main" val="2799941543"/>
      </p:ext>
    </p:extLst>
  </p:cSld>
  <p:clrMapOvr>
    <a:masterClrMapping/>
  </p:clrMapOvr>
  <p:transition spd="med">
    <p:cover/>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628"/>
            <a:ext cx="8229600" cy="738919"/>
          </a:xfrm>
        </p:spPr>
        <p:txBody>
          <a:bodyPr/>
          <a:lstStyle/>
          <a:p>
            <a:r>
              <a:rPr lang="en-GB" dirty="0"/>
              <a:t>Opposing Superstition</a:t>
            </a:r>
          </a:p>
        </p:txBody>
      </p:sp>
      <p:sp>
        <p:nvSpPr>
          <p:cNvPr id="3" name="Content Placeholder 2"/>
          <p:cNvSpPr>
            <a:spLocks noGrp="1"/>
          </p:cNvSpPr>
          <p:nvPr>
            <p:ph idx="1"/>
          </p:nvPr>
        </p:nvSpPr>
        <p:spPr>
          <a:xfrm>
            <a:off x="457200" y="1088740"/>
            <a:ext cx="8229600" cy="5400600"/>
          </a:xfrm>
        </p:spPr>
        <p:txBody>
          <a:bodyPr/>
          <a:lstStyle/>
          <a:p>
            <a:r>
              <a:rPr lang="en-GB" sz="3000" dirty="0"/>
              <a:t>Now Hume has an answer to “superstition”:</a:t>
            </a:r>
          </a:p>
          <a:p>
            <a:pPr lvl="1">
              <a:spcBef>
                <a:spcPts val="1200"/>
              </a:spcBef>
            </a:pPr>
            <a:r>
              <a:rPr lang="en-GB" sz="2600" dirty="0"/>
              <a:t>Arguments from miracle reports (</a:t>
            </a:r>
            <a:r>
              <a:rPr lang="en-GB" sz="2600" i="1" dirty="0"/>
              <a:t>Enquiry</a:t>
            </a:r>
            <a:r>
              <a:rPr lang="en-GB" sz="2600" dirty="0"/>
              <a:t> 10) rely on the inductive strength of testimony; but if properly weighed, the evidence of induction – that such things don’t actually happen in practice – points </a:t>
            </a:r>
            <a:r>
              <a:rPr lang="en-GB" sz="2600" i="1" dirty="0"/>
              <a:t>against</a:t>
            </a:r>
            <a:r>
              <a:rPr lang="en-GB" sz="2600" dirty="0"/>
              <a:t> miracles more than for them.</a:t>
            </a:r>
          </a:p>
          <a:p>
            <a:pPr lvl="1">
              <a:spcBef>
                <a:spcPts val="1200"/>
              </a:spcBef>
            </a:pPr>
            <a:r>
              <a:rPr lang="en-GB" sz="2600" dirty="0"/>
              <a:t>The Design Argument (</a:t>
            </a:r>
            <a:r>
              <a:rPr lang="en-GB" sz="2600" i="1" dirty="0"/>
              <a:t>Enquiry</a:t>
            </a:r>
            <a:r>
              <a:rPr lang="en-GB" sz="2600" dirty="0"/>
              <a:t> 11) relies on analogy (which is a weaker form of induction), but if properly analysed, the analogies in favour of theism are weak and others are stronger.</a:t>
            </a:r>
          </a:p>
          <a:p>
            <a:pPr lvl="1">
              <a:spcBef>
                <a:spcPts val="1200"/>
              </a:spcBef>
            </a:pPr>
            <a:r>
              <a:rPr lang="en-GB" sz="2600" dirty="0"/>
              <a:t>Hume’s Fork rules out </a:t>
            </a:r>
            <a:r>
              <a:rPr lang="en-GB" sz="2600" i="1" dirty="0"/>
              <a:t>a priori</a:t>
            </a:r>
            <a:r>
              <a:rPr lang="en-GB" sz="2600" dirty="0"/>
              <a:t> metaphysics, such as the Cosmological Argument (see </a:t>
            </a:r>
            <a:r>
              <a:rPr lang="en-GB" sz="2600" i="1" dirty="0"/>
              <a:t>E</a:t>
            </a:r>
            <a:r>
              <a:rPr lang="en-GB" sz="2600" dirty="0"/>
              <a:t> </a:t>
            </a:r>
            <a:r>
              <a:rPr lang="en-GB" sz="2600"/>
              <a:t>12.28-29).</a:t>
            </a:r>
            <a:endParaRPr lang="en-GB" sz="26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438</a:t>
            </a:fld>
            <a:endParaRPr lang="en-US"/>
          </a:p>
        </p:txBody>
      </p:sp>
    </p:spTree>
    <p:extLst>
      <p:ext uri="{BB962C8B-B14F-4D97-AF65-F5344CB8AC3E}">
        <p14:creationId xmlns:p14="http://schemas.microsoft.com/office/powerpoint/2010/main" val="946394437"/>
      </p:ext>
    </p:extLst>
  </p:cSld>
  <p:clrMapOvr>
    <a:masterClrMapping/>
  </p:clrMapOvr>
  <p:transition spd="med">
    <p:cover/>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C6A9739-7116-4068-A07A-55EF45177EB5}" type="slidenum">
              <a:rPr lang="en-US" altLang="en-US"/>
              <a:pPr/>
              <a:t>439</a:t>
            </a:fld>
            <a:endParaRPr lang="en-US" altLang="en-US"/>
          </a:p>
        </p:txBody>
      </p:sp>
      <p:sp>
        <p:nvSpPr>
          <p:cNvPr id="1164290" name="Rectangle 2"/>
          <p:cNvSpPr>
            <a:spLocks noGrp="1" noChangeArrowheads="1"/>
          </p:cNvSpPr>
          <p:nvPr>
            <p:ph type="title"/>
          </p:nvPr>
        </p:nvSpPr>
        <p:spPr>
          <a:xfrm>
            <a:off x="457200" y="116632"/>
            <a:ext cx="8229600" cy="738919"/>
          </a:xfrm>
        </p:spPr>
        <p:txBody>
          <a:bodyPr/>
          <a:lstStyle/>
          <a:p>
            <a:r>
              <a:rPr lang="en-GB" altLang="en-US" dirty="0"/>
              <a:t>From the </a:t>
            </a:r>
            <a:r>
              <a:rPr lang="en-GB" altLang="en-US" i="1" dirty="0"/>
              <a:t>Treatise</a:t>
            </a:r>
            <a:r>
              <a:rPr lang="en-GB" altLang="en-US" dirty="0"/>
              <a:t> to the </a:t>
            </a:r>
            <a:r>
              <a:rPr lang="en-GB" altLang="en-US" i="1" dirty="0"/>
              <a:t>Enquiry</a:t>
            </a:r>
            <a:endParaRPr lang="en-US" altLang="en-US" dirty="0"/>
          </a:p>
        </p:txBody>
      </p:sp>
      <p:sp>
        <p:nvSpPr>
          <p:cNvPr id="1164291" name="Rectangle 3"/>
          <p:cNvSpPr>
            <a:spLocks noGrp="1" noChangeArrowheads="1"/>
          </p:cNvSpPr>
          <p:nvPr>
            <p:ph type="body" idx="1"/>
          </p:nvPr>
        </p:nvSpPr>
        <p:spPr>
          <a:xfrm>
            <a:off x="503548" y="1160749"/>
            <a:ext cx="8496944" cy="5491446"/>
          </a:xfrm>
        </p:spPr>
        <p:txBody>
          <a:bodyPr/>
          <a:lstStyle/>
          <a:p>
            <a:r>
              <a:rPr lang="en-GB" altLang="en-US" sz="2600" dirty="0"/>
              <a:t>In the first </a:t>
            </a:r>
            <a:r>
              <a:rPr lang="en-GB" altLang="en-US" sz="2600" i="1" dirty="0"/>
              <a:t>Enquiry</a:t>
            </a:r>
            <a:r>
              <a:rPr lang="en-GB" altLang="en-US" sz="2600" dirty="0"/>
              <a:t>, several sources of radical sceptical doubt are dropped, in particular:</a:t>
            </a:r>
          </a:p>
          <a:p>
            <a:pPr lvl="1">
              <a:spcBef>
                <a:spcPts val="900"/>
              </a:spcBef>
            </a:pPr>
            <a:r>
              <a:rPr lang="en-GB" altLang="en-US" sz="2400" dirty="0"/>
              <a:t>The extreme sceptical argument of 1.4.1;</a:t>
            </a:r>
          </a:p>
          <a:p>
            <a:pPr lvl="1">
              <a:spcBef>
                <a:spcPts val="900"/>
              </a:spcBef>
            </a:pPr>
            <a:r>
              <a:rPr lang="en-GB" altLang="en-US" sz="2400" dirty="0"/>
              <a:t>The claim that identity over time (either of objects or selves) is incompatible with change;</a:t>
            </a:r>
          </a:p>
          <a:p>
            <a:pPr lvl="1">
              <a:spcBef>
                <a:spcPts val="900"/>
              </a:spcBef>
            </a:pPr>
            <a:r>
              <a:rPr lang="en-GB" altLang="en-US" sz="2400" dirty="0"/>
              <a:t>The </a:t>
            </a:r>
            <a:r>
              <a:rPr lang="en-GB" altLang="en-US" sz="2400" dirty="0" err="1"/>
              <a:t>Separability</a:t>
            </a:r>
            <a:r>
              <a:rPr lang="en-GB" altLang="en-US" sz="2400" dirty="0"/>
              <a:t> Principle;</a:t>
            </a:r>
          </a:p>
          <a:p>
            <a:pPr lvl="1">
              <a:spcBef>
                <a:spcPts val="900"/>
              </a:spcBef>
            </a:pPr>
            <a:r>
              <a:rPr lang="en-GB" altLang="en-US" sz="2400" dirty="0"/>
              <a:t>Scepticism about personal identity.</a:t>
            </a:r>
          </a:p>
          <a:p>
            <a:pPr>
              <a:spcBef>
                <a:spcPts val="1800"/>
              </a:spcBef>
            </a:pPr>
            <a:r>
              <a:rPr lang="en-GB" altLang="en-US" sz="2600" dirty="0"/>
              <a:t>The </a:t>
            </a:r>
            <a:r>
              <a:rPr lang="en-GB" altLang="en-US" sz="2600" i="1" dirty="0"/>
              <a:t>Enquiry</a:t>
            </a:r>
            <a:r>
              <a:rPr lang="en-GB" altLang="en-US" sz="2600" dirty="0"/>
              <a:t> thus finds a coherent way of defending inductive </a:t>
            </a:r>
            <a:r>
              <a:rPr lang="en-GB" altLang="en-US" sz="2600"/>
              <a:t>science based on customary inference</a:t>
            </a:r>
            <a:br>
              <a:rPr lang="en-GB" altLang="en-US" sz="2600"/>
            </a:br>
            <a:r>
              <a:rPr lang="en-GB" altLang="en-US" sz="2600"/>
              <a:t>(a key </a:t>
            </a:r>
            <a:r>
              <a:rPr lang="en-GB" altLang="en-US" sz="2600" i="1"/>
              <a:t>respectable</a:t>
            </a:r>
            <a:r>
              <a:rPr lang="en-GB" altLang="en-US" sz="2600"/>
              <a:t> principle).  For more on this and on the reconciliation between Hume’s “naturalism” and “scepticism”, see my “Hume’s Chief Argument” (2016).</a:t>
            </a:r>
            <a:endParaRPr lang="en-US" altLang="en-US" sz="2600" dirty="0"/>
          </a:p>
        </p:txBody>
      </p:sp>
    </p:spTree>
    <p:extLst>
      <p:ext uri="{BB962C8B-B14F-4D97-AF65-F5344CB8AC3E}">
        <p14:creationId xmlns:p14="http://schemas.microsoft.com/office/powerpoint/2010/main" val="485347816"/>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287524" y="224643"/>
            <a:ext cx="8640960" cy="1836205"/>
          </a:xfrm>
        </p:spPr>
        <p:txBody>
          <a:bodyPr/>
          <a:lstStyle/>
          <a:p>
            <a:r>
              <a:rPr lang="en-US"/>
              <a:t>Some Examination Questions</a:t>
            </a:r>
            <a:br>
              <a:rPr lang="en-US"/>
            </a:br>
            <a:br>
              <a:rPr lang="en-US" sz="3000"/>
            </a:br>
            <a:r>
              <a:rPr lang="en-US" sz="3600"/>
              <a:t>Scepticism – General and Comparative</a:t>
            </a:r>
            <a:endParaRPr lang="en-GB" sz="3600"/>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27584" y="2168860"/>
            <a:ext cx="7884876" cy="4392488"/>
          </a:xfrm>
        </p:spPr>
        <p:txBody>
          <a:bodyPr/>
          <a:lstStyle/>
          <a:p>
            <a:pPr>
              <a:spcBef>
                <a:spcPts val="1800"/>
              </a:spcBef>
            </a:pPr>
            <a:r>
              <a:rPr lang="en-US" sz="2100"/>
              <a:t>‘Our author … concludes, that we assent to our faculties, and employ our reason only because we cannot help it.  Philosophy wou’d render us entirely </a:t>
            </a:r>
            <a:r>
              <a:rPr lang="en-US" sz="2100" i="1"/>
              <a:t>Pyrrhonian</a:t>
            </a:r>
            <a:r>
              <a:rPr lang="en-US" sz="2100"/>
              <a:t>, were not nature too strong for it.’  (HUME, </a:t>
            </a:r>
            <a:r>
              <a:rPr lang="en-US" sz="2100" i="1"/>
              <a:t>Abstract of the Treatise</a:t>
            </a:r>
            <a:r>
              <a:rPr lang="en-US" sz="2100"/>
              <a:t>, para. 27).  Does Hume give an adequate answer to scepticism, or is he overwhelmed by it?  (2010, 19)</a:t>
            </a:r>
          </a:p>
          <a:p>
            <a:pPr>
              <a:spcBef>
                <a:spcPts val="1800"/>
              </a:spcBef>
            </a:pPr>
            <a:r>
              <a:rPr lang="en-US" sz="2100"/>
              <a:t>‘Whatever his own personal attitude may have been, the net effect of Hume’s philosophy is to give a powerful boost to the sceptic.’  Is that fair?  (2018, 34)</a:t>
            </a:r>
          </a:p>
          <a:p>
            <a:pPr>
              <a:spcBef>
                <a:spcPts val="1800"/>
              </a:spcBef>
            </a:pPr>
            <a:r>
              <a:rPr lang="en-US" sz="2100"/>
              <a:t>Critically compare the views of Hume and at least one other author covered by this paper, on the topic of scepticism.  (2019, 36)</a:t>
            </a:r>
          </a:p>
          <a:p>
            <a:pPr>
              <a:spcBef>
                <a:spcPts val="1800"/>
              </a:spcBef>
            </a:pPr>
            <a:endParaRPr lang="en-GB" sz="21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440</a:t>
            </a:fld>
            <a:endParaRPr lang="en-US"/>
          </a:p>
        </p:txBody>
      </p:sp>
    </p:spTree>
    <p:extLst>
      <p:ext uri="{BB962C8B-B14F-4D97-AF65-F5344CB8AC3E}">
        <p14:creationId xmlns:p14="http://schemas.microsoft.com/office/powerpoint/2010/main" val="2358134408"/>
      </p:ext>
    </p:extLst>
  </p:cSld>
  <p:clrMapOvr>
    <a:masterClrMapping/>
  </p:clrMapOvr>
  <p:transition spd="med">
    <p:cover/>
  </p:transition>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539551" y="1052736"/>
            <a:ext cx="8244917" cy="5544616"/>
          </a:xfrm>
        </p:spPr>
        <p:txBody>
          <a:bodyPr/>
          <a:lstStyle/>
          <a:p>
            <a:pPr>
              <a:spcBef>
                <a:spcPts val="1800"/>
              </a:spcBef>
            </a:pPr>
            <a:r>
              <a:rPr lang="en-US" sz="2000"/>
              <a:t>‘The great subverter of Pyrrhonism or the excessive principles of scepticism is action, and employment, and the occupations of common life’ (HUME).  Discuss.  (2004, 16)</a:t>
            </a:r>
          </a:p>
          <a:p>
            <a:pPr>
              <a:spcBef>
                <a:spcPts val="1800"/>
              </a:spcBef>
            </a:pPr>
            <a:r>
              <a:rPr lang="en-US" sz="2000"/>
              <a:t>“Nature is always too strong for principle” (HUME).  Explain and discuss.  (2005, 17)</a:t>
            </a:r>
          </a:p>
          <a:p>
            <a:pPr>
              <a:spcBef>
                <a:spcPts val="1800"/>
              </a:spcBef>
            </a:pPr>
            <a:r>
              <a:rPr lang="en-US" sz="2000"/>
              <a:t>‘Hume’s naturalism is undermined by his scepticism.’  Discuss.  (2008, 16)</a:t>
            </a:r>
          </a:p>
          <a:p>
            <a:pPr>
              <a:spcBef>
                <a:spcPts val="1800"/>
              </a:spcBef>
            </a:pPr>
            <a:r>
              <a:rPr lang="en-US" sz="2000"/>
              <a:t>In what sense(s), if any, is Hume a naturalist?  (2009, 17)</a:t>
            </a:r>
          </a:p>
          <a:p>
            <a:pPr>
              <a:spcBef>
                <a:spcPts val="1800"/>
              </a:spcBef>
            </a:pPr>
            <a:r>
              <a:rPr lang="en-US" sz="2000"/>
              <a:t>Does Hume’s naturalism answer his scepticism?  (2011, 19)</a:t>
            </a:r>
          </a:p>
          <a:p>
            <a:pPr>
              <a:spcBef>
                <a:spcPts val="1800"/>
              </a:spcBef>
            </a:pPr>
            <a:r>
              <a:rPr lang="en-US" sz="2000"/>
              <a:t>What is ‘natural’ in Hume’s A Treatise of Human Nature?  (2017, 31)</a:t>
            </a:r>
          </a:p>
          <a:p>
            <a:pPr>
              <a:spcBef>
                <a:spcPts val="1800"/>
              </a:spcBef>
            </a:pPr>
            <a:r>
              <a:rPr lang="en-US" sz="2000"/>
              <a:t>In what sense(s), if any, is Hume a ‘naturalist’, and what is the relationship between his naturalism(s) and his various sceptical arguments?  (2019, 33)</a:t>
            </a:r>
          </a:p>
          <a:p>
            <a:pPr>
              <a:spcBef>
                <a:spcPts val="1800"/>
              </a:spcBef>
            </a:pPr>
            <a:endParaRPr lang="en-US" sz="2000"/>
          </a:p>
          <a:p>
            <a:pPr marL="0" indent="0">
              <a:spcBef>
                <a:spcPts val="1800"/>
              </a:spcBef>
              <a:buNone/>
            </a:pPr>
            <a:endParaRPr lang="en-US" sz="2000"/>
          </a:p>
          <a:p>
            <a:pPr>
              <a:spcBef>
                <a:spcPts val="1800"/>
              </a:spcBef>
            </a:pPr>
            <a:endParaRPr lang="en-GB" sz="20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441</a:t>
            </a:fld>
            <a:endParaRPr lang="en-US"/>
          </a:p>
        </p:txBody>
      </p:sp>
      <p:sp>
        <p:nvSpPr>
          <p:cNvPr id="5" name="Title 1">
            <a:extLst>
              <a:ext uri="{FF2B5EF4-FFF2-40B4-BE49-F238E27FC236}">
                <a16:creationId xmlns:a16="http://schemas.microsoft.com/office/drawing/2014/main" id="{8E1DA7F5-7588-46A2-8C69-BC78CB500606}"/>
              </a:ext>
            </a:extLst>
          </p:cNvPr>
          <p:cNvSpPr>
            <a:spLocks noGrp="1"/>
          </p:cNvSpPr>
          <p:nvPr>
            <p:ph type="title"/>
          </p:nvPr>
        </p:nvSpPr>
        <p:spPr>
          <a:xfrm>
            <a:off x="215516" y="116632"/>
            <a:ext cx="8640960" cy="767531"/>
          </a:xfrm>
        </p:spPr>
        <p:txBody>
          <a:bodyPr/>
          <a:lstStyle/>
          <a:p>
            <a:r>
              <a:rPr lang="en-US" sz="3600"/>
              <a:t>Scepticism and/or Naturalism</a:t>
            </a:r>
            <a:endParaRPr lang="en-GB" sz="3600"/>
          </a:p>
        </p:txBody>
      </p:sp>
    </p:spTree>
    <p:extLst>
      <p:ext uri="{BB962C8B-B14F-4D97-AF65-F5344CB8AC3E}">
        <p14:creationId xmlns:p14="http://schemas.microsoft.com/office/powerpoint/2010/main" val="789956694"/>
      </p:ext>
    </p:extLst>
  </p:cSld>
  <p:clrMapOvr>
    <a:masterClrMapping/>
  </p:clrMapOvr>
  <p:transition spd="med">
    <p:cover/>
  </p:transition>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359532" y="1088740"/>
            <a:ext cx="8496174" cy="5544616"/>
          </a:xfrm>
        </p:spPr>
        <p:txBody>
          <a:bodyPr/>
          <a:lstStyle/>
          <a:p>
            <a:pPr>
              <a:spcBef>
                <a:spcPts val="1800"/>
              </a:spcBef>
            </a:pPr>
            <a:r>
              <a:rPr lang="en-US" sz="2200"/>
              <a:t>‘The intense view of these manifold contradictions and imperfections in human reason has so wrought upon me, and heated my brain, that I am ready to reject all belief and reasoning, and can look upon no opinion even as more probable or likely than another….  Most fortunately it happens, that since reason is incapable of dispelling these clouds, Nature herself suffices to that purpose, and cures me of this philosophical melancholy and delirium, either by relaxing this bent of mind, or by some avocation, and lively impression of my senses, which obliterate all these chimeras.  I dine, I play a game of backgammon, I converse, and am merry with my friends; and when, after three or four hours’ amusement, I would return to these speculations, they appear so cold, and strained, and ridiculous, that I cannot find in my heart to enter into them any further.’ (HUME, Treatise 1.4.7)  Discuss.</a:t>
            </a:r>
            <a:br>
              <a:rPr lang="en-US" sz="2200"/>
            </a:br>
            <a:r>
              <a:rPr lang="en-US" sz="2200"/>
              <a:t>							      (2020, 36)</a:t>
            </a:r>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442</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179512" y="224644"/>
            <a:ext cx="8784976" cy="612068"/>
          </a:xfrm>
        </p:spPr>
        <p:txBody>
          <a:bodyPr/>
          <a:lstStyle/>
          <a:p>
            <a:r>
              <a:rPr lang="en-US" sz="3400"/>
              <a:t>The Sceptical Crisis of </a:t>
            </a:r>
            <a:r>
              <a:rPr lang="en-US" sz="3400" i="1"/>
              <a:t>Treatise</a:t>
            </a:r>
            <a:r>
              <a:rPr lang="en-US" sz="3400"/>
              <a:t> 1.4.7</a:t>
            </a:r>
            <a:endParaRPr lang="en-GB" sz="3400"/>
          </a:p>
        </p:txBody>
      </p:sp>
    </p:spTree>
    <p:extLst>
      <p:ext uri="{BB962C8B-B14F-4D97-AF65-F5344CB8AC3E}">
        <p14:creationId xmlns:p14="http://schemas.microsoft.com/office/powerpoint/2010/main" val="770720737"/>
      </p:ext>
    </p:extLst>
  </p:cSld>
  <p:clrMapOvr>
    <a:masterClrMapping/>
  </p:clrMapOvr>
  <p:transition spd="med">
    <p:cover/>
  </p:transition>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863588" y="1183642"/>
            <a:ext cx="7164796" cy="5377706"/>
          </a:xfrm>
        </p:spPr>
        <p:txBody>
          <a:bodyPr/>
          <a:lstStyle/>
          <a:p>
            <a:pPr>
              <a:spcBef>
                <a:spcPts val="1800"/>
              </a:spcBef>
            </a:pPr>
            <a:r>
              <a:rPr lang="en-US" sz="2300"/>
              <a:t>‘…I must distinguish in the imagination betwixt the principles which are permanent, irresistible, and universal; such as the customary transition from causes to effects, and from causes to effects: And the principles, which are changeable, weak, and irregular; such as those I have just now taken notice of.  The former are the foundation of all our thoughts and actions, so that upon their removal human nature must immediately perish and go to ruin.  The latter are neither unavoidable to mankind, nor necessary, or so much as useful in the conduct of life…’ (HUME, </a:t>
            </a:r>
            <a:r>
              <a:rPr lang="en-US" sz="2300" i="1"/>
              <a:t>A Treatise of Human Nature</a:t>
            </a:r>
            <a:r>
              <a:rPr lang="en-US" sz="2300"/>
              <a:t>, 1.4.4)  Discuss.</a:t>
            </a:r>
            <a:br>
              <a:rPr lang="en-US" sz="2300"/>
            </a:br>
            <a:r>
              <a:rPr lang="en-US" sz="2300"/>
              <a:t>						(2021, 35)</a:t>
            </a:r>
          </a:p>
          <a:p>
            <a:pPr>
              <a:spcBef>
                <a:spcPts val="1800"/>
              </a:spcBef>
            </a:pPr>
            <a:endParaRPr lang="en-GB" sz="23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443</a:t>
            </a:fld>
            <a:endParaRPr lang="en-US"/>
          </a:p>
        </p:txBody>
      </p:sp>
      <p:sp>
        <p:nvSpPr>
          <p:cNvPr id="5" name="Title 1">
            <a:extLst>
              <a:ext uri="{FF2B5EF4-FFF2-40B4-BE49-F238E27FC236}">
                <a16:creationId xmlns:a16="http://schemas.microsoft.com/office/drawing/2014/main" id="{60D966A5-EC6E-495D-94E6-B5A4529BD04E}"/>
              </a:ext>
            </a:extLst>
          </p:cNvPr>
          <p:cNvSpPr>
            <a:spLocks noGrp="1"/>
          </p:cNvSpPr>
          <p:nvPr>
            <p:ph type="title"/>
          </p:nvPr>
        </p:nvSpPr>
        <p:spPr>
          <a:xfrm>
            <a:off x="215516" y="188639"/>
            <a:ext cx="8640960" cy="672629"/>
          </a:xfrm>
        </p:spPr>
        <p:txBody>
          <a:bodyPr/>
          <a:lstStyle/>
          <a:p>
            <a:r>
              <a:rPr lang="en-US" sz="3400"/>
              <a:t>The General/Trivial Distinction</a:t>
            </a:r>
            <a:endParaRPr lang="en-GB" sz="3400"/>
          </a:p>
        </p:txBody>
      </p:sp>
    </p:spTree>
    <p:extLst>
      <p:ext uri="{BB962C8B-B14F-4D97-AF65-F5344CB8AC3E}">
        <p14:creationId xmlns:p14="http://schemas.microsoft.com/office/powerpoint/2010/main" val="3225556564"/>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on </a:t>
            </a:r>
            <a:r>
              <a:rPr lang="en-US" sz="2600" i="1"/>
              <a:t>feeling </a:t>
            </a:r>
            <a:r>
              <a:rPr lang="en-US" sz="2600"/>
              <a:t>(e.g. in paragraphs 7-9 of the </a:t>
            </a:r>
            <a:r>
              <a:rPr lang="en-US" sz="2600" i="1"/>
              <a:t>Appendix</a:t>
            </a:r>
            <a:r>
              <a:rPr lang="en-US" sz="2600"/>
              <a:t> to the </a:t>
            </a:r>
            <a:r>
              <a:rPr lang="en-US" sz="2600" i="1"/>
              <a:t>Treatise</a:t>
            </a:r>
            <a:r>
              <a:rPr lang="en-US" sz="2600"/>
              <a:t>) 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291513" cy="5256212"/>
          </a:xfrm>
        </p:spPr>
        <p:txBody>
          <a:bodyPr/>
          <a:lstStyle/>
          <a:p>
            <a:r>
              <a:rPr lang="en-GB" sz="3000" dirty="0"/>
              <a:t>Hume will appeal to the association of ideas with great enthusiasm, but this is in striking contrast to Locke’s attitude to association:</a:t>
            </a:r>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Accordingly, Hume – in contrast to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more clear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064127"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leading to confusion and fallacy.  Further examples of such fallacy concern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Association is “a kind of </a:t>
            </a:r>
            <a:r>
              <a:rPr lang="en-GB" sz="2700" cap="small"/>
              <a:t>Attraction</a:t>
            </a:r>
            <a:r>
              <a:rPr lang="en-GB" sz="2700"/>
              <a:t>, which in the mental world” has remarkable effects like gravity in the physical world (T 1.1.4.6).</a:t>
            </a:r>
          </a:p>
          <a:p>
            <a:pPr>
              <a:spcBef>
                <a:spcPts val="1800"/>
              </a:spcBef>
            </a:pPr>
            <a:r>
              <a:rPr lang="en-GB" sz="2700"/>
              <a:t>“if any thing can intitle the author to so glorious a name as that of an </a:t>
            </a:r>
            <a:r>
              <a:rPr lang="en-GB" sz="2700" i="1"/>
              <a:t>inventor</a:t>
            </a:r>
            <a:r>
              <a:rPr lang="en-GB" sz="2700"/>
              <a:t>, ’tis the use he makes of the principle of the association of ideas, which enters into most of his philosophy”  (</a:t>
            </a:r>
            <a:r>
              <a:rPr lang="en-GB" sz="2700" i="1"/>
              <a:t>A</a:t>
            </a:r>
            <a:r>
              <a:rPr lang="en-GB" sz="27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17BE-C19D-ECB2-4003-AF67A8B45FA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D617179-A424-3803-6EBA-D4FA680B2364}"/>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1C1D8836-7CBA-BC97-71EA-AD5EF1BBDF1C}"/>
              </a:ext>
            </a:extLst>
          </p:cNvPr>
          <p:cNvSpPr>
            <a:spLocks noGrp="1"/>
          </p:cNvSpPr>
          <p:nvPr>
            <p:ph type="sldNum" sz="quarter" idx="10"/>
          </p:nvPr>
        </p:nvSpPr>
        <p:spPr/>
        <p:txBody>
          <a:bodyPr/>
          <a:lstStyle/>
          <a:p>
            <a:fld id="{FFD1EE05-59BE-439B-B8B7-F61DC751609B}" type="slidenum">
              <a:rPr lang="en-US" smtClean="0"/>
              <a:pPr/>
              <a:t>73</a:t>
            </a:fld>
            <a:endParaRPr lang="en-US"/>
          </a:p>
        </p:txBody>
      </p:sp>
    </p:spTree>
    <p:extLst>
      <p:ext uri="{BB962C8B-B14F-4D97-AF65-F5344CB8AC3E}">
        <p14:creationId xmlns:p14="http://schemas.microsoft.com/office/powerpoint/2010/main" val="3967822727"/>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4814-14A1-7187-E96E-1204E0C30E3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2651775-6D94-443D-FF00-A4B8157FA73B}"/>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C6F2ABBB-C0F0-164C-867E-4FE089A7E8DC}"/>
              </a:ext>
            </a:extLst>
          </p:cNvPr>
          <p:cNvSpPr>
            <a:spLocks noGrp="1"/>
          </p:cNvSpPr>
          <p:nvPr>
            <p:ph type="sldNum" sz="quarter" idx="10"/>
          </p:nvPr>
        </p:nvSpPr>
        <p:spPr/>
        <p:txBody>
          <a:bodyPr/>
          <a:lstStyle/>
          <a:p>
            <a:fld id="{FFD1EE05-59BE-439B-B8B7-F61DC751609B}" type="slidenum">
              <a:rPr lang="en-US" smtClean="0"/>
              <a:pPr/>
              <a:t>74</a:t>
            </a:fld>
            <a:endParaRPr lang="en-US"/>
          </a:p>
        </p:txBody>
      </p:sp>
    </p:spTree>
    <p:extLst>
      <p:ext uri="{BB962C8B-B14F-4D97-AF65-F5344CB8AC3E}">
        <p14:creationId xmlns:p14="http://schemas.microsoft.com/office/powerpoint/2010/main" val="2463686126"/>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AB4F-C976-E91F-F3FA-8B300A32B59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D701A71-1106-78D9-51B5-F5ACB10E5451}"/>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2A4390EE-2CD4-C7A5-CB83-7CDAB3C0D4A2}"/>
              </a:ext>
            </a:extLst>
          </p:cNvPr>
          <p:cNvSpPr>
            <a:spLocks noGrp="1"/>
          </p:cNvSpPr>
          <p:nvPr>
            <p:ph type="sldNum" sz="quarter" idx="10"/>
          </p:nvPr>
        </p:nvSpPr>
        <p:spPr/>
        <p:txBody>
          <a:bodyPr/>
          <a:lstStyle/>
          <a:p>
            <a:fld id="{FFD1EE05-59BE-439B-B8B7-F61DC751609B}" type="slidenum">
              <a:rPr lang="en-US" smtClean="0"/>
              <a:pPr/>
              <a:t>75</a:t>
            </a:fld>
            <a:endParaRPr lang="en-US"/>
          </a:p>
        </p:txBody>
      </p:sp>
    </p:spTree>
    <p:extLst>
      <p:ext uri="{BB962C8B-B14F-4D97-AF65-F5344CB8AC3E}">
        <p14:creationId xmlns:p14="http://schemas.microsoft.com/office/powerpoint/2010/main" val="703469322"/>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0A554D-C1AC-45F1-A27C-B07C7A64290E}" type="slidenum">
              <a:rPr lang="en-US"/>
              <a:pPr/>
              <a:t>76</a:t>
            </a:fld>
            <a:endParaRPr lang="en-US"/>
          </a:p>
        </p:txBody>
      </p:sp>
      <p:sp>
        <p:nvSpPr>
          <p:cNvPr id="889858" name="Rectangle 2"/>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p:cNvSpPr>
            <a:spLocks noGrp="1" noChangeArrowheads="1"/>
          </p:cNvSpPr>
          <p:nvPr>
            <p:ph type="body" idx="1"/>
          </p:nvPr>
        </p:nvSpPr>
        <p:spPr>
          <a:xfrm>
            <a:off x="708025" y="1304764"/>
            <a:ext cx="8229600" cy="5338924"/>
          </a:xfrm>
        </p:spPr>
        <p:txBody>
          <a:bodyPr/>
          <a:lstStyle/>
          <a:p>
            <a:pPr eaLnBrk="1" hangingPunct="1"/>
            <a:r>
              <a:rPr lang="en-GB" sz="2800" dirty="0"/>
              <a:t>Hume later calls this associative principle “custom” (</a:t>
            </a:r>
            <a:r>
              <a:rPr lang="en-GB" sz="2800" i="1" dirty="0"/>
              <a:t>T</a:t>
            </a:r>
            <a:r>
              <a:rPr lang="en-GB" sz="2800" dirty="0"/>
              <a:t> 1.3.7.6, 1.3.8.10, 1.3.8.12-14).</a:t>
            </a:r>
          </a:p>
          <a:p>
            <a:pPr eaLnBrk="1" hangingPunct="1">
              <a:spcBef>
                <a:spcPts val="1200"/>
              </a:spcBef>
            </a:pPr>
            <a:r>
              <a:rPr lang="en-GB" sz="2800"/>
              <a:t>In contrast with Locke, Chambers and others, Hume’s attitude </a:t>
            </a:r>
            <a:r>
              <a:rPr lang="en-GB" sz="2800" dirty="0"/>
              <a:t>to it </a:t>
            </a:r>
            <a:r>
              <a:rPr lang="en-GB" sz="2800"/>
              <a:t>is far from negative:</a:t>
            </a:r>
            <a:endParaRPr lang="en-GB" sz="2800" dirty="0"/>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a:t>
            </a:r>
            <a:r>
              <a:rPr lang="en-GB" sz="2600" dirty="0"/>
              <a:t>Custom, then, is the great guide of human life.  It is that principle alone, which renders </a:t>
            </a:r>
            <a:r>
              <a:rPr lang="en-GB" sz="2600"/>
              <a:t>our experience </a:t>
            </a:r>
            <a:r>
              <a:rPr lang="en-GB" sz="2600" dirty="0"/>
              <a:t>useful to us …”  (</a:t>
            </a:r>
            <a:r>
              <a:rPr lang="en-GB" sz="2600" i="1"/>
              <a:t>E</a:t>
            </a:r>
            <a:r>
              <a:rPr lang="en-GB" sz="2600"/>
              <a:t> 5.6)</a:t>
            </a:r>
          </a:p>
          <a:p>
            <a:pPr>
              <a:spcBef>
                <a:spcPts val="1200"/>
              </a:spcBef>
            </a:pPr>
            <a:r>
              <a:rPr lang="en-GB" sz="2800"/>
              <a:t>Custom also plays a central role in Hume’s empiricist account of the origin of general ideas.</a:t>
            </a:r>
          </a:p>
          <a:p>
            <a:pPr lvl="1" eaLnBrk="1" hangingPunct="1">
              <a:spcBef>
                <a:spcPts val="1200"/>
              </a:spcBef>
              <a:buFontTx/>
              <a:buNone/>
            </a:pPr>
            <a:endParaRPr lang="en-GB" sz="2600" dirty="0"/>
          </a:p>
        </p:txBody>
      </p:sp>
    </p:spTree>
    <p:extLst>
      <p:ext uri="{BB962C8B-B14F-4D97-AF65-F5344CB8AC3E}">
        <p14:creationId xmlns:p14="http://schemas.microsoft.com/office/powerpoint/2010/main" val="1505013476"/>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8E76F8-6B81-4E98-AFCE-29EE9F5106ED}" type="slidenum">
              <a:rPr lang="en-US"/>
              <a:pPr/>
              <a:t>77</a:t>
            </a:fld>
            <a:endParaRPr lang="en-US"/>
          </a:p>
        </p:txBody>
      </p:sp>
      <p:sp>
        <p:nvSpPr>
          <p:cNvPr id="756738" name="Rectangle 2"/>
          <p:cNvSpPr>
            <a:spLocks noGrp="1" noChangeArrowheads="1"/>
          </p:cNvSpPr>
          <p:nvPr>
            <p:ph type="title"/>
          </p:nvPr>
        </p:nvSpPr>
        <p:spPr>
          <a:xfrm>
            <a:off x="457200" y="277813"/>
            <a:ext cx="8229600" cy="990947"/>
          </a:xfrm>
        </p:spPr>
        <p:txBody>
          <a:bodyPr/>
          <a:lstStyle/>
          <a:p>
            <a:r>
              <a:rPr lang="en-GB" dirty="0"/>
              <a:t>General Ideas and Custom</a:t>
            </a:r>
          </a:p>
        </p:txBody>
      </p:sp>
      <p:sp>
        <p:nvSpPr>
          <p:cNvPr id="756739" name="Rectangle 3"/>
          <p:cNvSpPr>
            <a:spLocks noGrp="1" noChangeArrowheads="1"/>
          </p:cNvSpPr>
          <p:nvPr>
            <p:ph type="body" idx="1"/>
          </p:nvPr>
        </p:nvSpPr>
        <p:spPr>
          <a:xfrm>
            <a:off x="179512" y="1448780"/>
            <a:ext cx="8507288" cy="5051425"/>
          </a:xfrm>
        </p:spPr>
        <p:txBody>
          <a:bodyPr/>
          <a:lstStyle/>
          <a:p>
            <a:pPr lvl="1">
              <a:buFontTx/>
              <a:buNone/>
            </a:pPr>
            <a:r>
              <a:rPr lang="en-GB" sz="2400" dirty="0"/>
              <a:t>	“When we have found a resemblance among several objects … we apply the same name to all of them …  After we have </a:t>
            </a:r>
            <a:r>
              <a:rPr lang="en-GB" sz="2400" dirty="0" err="1"/>
              <a:t>acquir’d</a:t>
            </a:r>
            <a:r>
              <a:rPr lang="en-GB" sz="2400" dirty="0"/>
              <a:t> a </a:t>
            </a:r>
            <a:r>
              <a:rPr lang="en-GB" sz="2400" dirty="0">
                <a:solidFill>
                  <a:srgbClr val="FF7C80"/>
                </a:solidFill>
              </a:rPr>
              <a:t>custom</a:t>
            </a:r>
            <a:r>
              <a:rPr lang="en-GB" sz="2400" dirty="0"/>
              <a:t> of this kind, </a:t>
            </a:r>
            <a:r>
              <a:rPr lang="en-GB" sz="2400" dirty="0">
                <a:solidFill>
                  <a:srgbClr val="FF7C80"/>
                </a:solidFill>
              </a:rPr>
              <a:t>the hearing of that name revives the idea of one of these objects</a:t>
            </a:r>
            <a:r>
              <a:rPr lang="en-GB" sz="2400" dirty="0"/>
              <a:t>, and makes the imagination conceive it with all its particular circumstances and proportions.  But as the same word is </a:t>
            </a:r>
            <a:r>
              <a:rPr lang="en-GB" sz="2400" dirty="0" err="1"/>
              <a:t>suppos’d</a:t>
            </a:r>
            <a:r>
              <a:rPr lang="en-GB" sz="2400" dirty="0"/>
              <a:t> to have been frequently </a:t>
            </a:r>
            <a:r>
              <a:rPr lang="en-GB" sz="2400" dirty="0" err="1"/>
              <a:t>apply’d</a:t>
            </a:r>
            <a:r>
              <a:rPr lang="en-GB" sz="2400" dirty="0"/>
              <a:t> to other individuals … the word not being able to revive the idea of all these individuals, only … revives that custom, which we have </a:t>
            </a:r>
            <a:r>
              <a:rPr lang="en-GB" sz="2400" dirty="0" err="1"/>
              <a:t>acquir’d</a:t>
            </a:r>
            <a:r>
              <a:rPr lang="en-GB" sz="2400" dirty="0"/>
              <a:t> by surveying them.  They are not really  … present to the mind, but only in power … we … keep ourselves in a readiness to survey any of them”  (</a:t>
            </a:r>
            <a:r>
              <a:rPr lang="en-GB" sz="2400" i="1"/>
              <a:t>T</a:t>
            </a:r>
            <a:r>
              <a:rPr lang="en-GB" sz="2400"/>
              <a:t> 1.1.7.7, referred back to at </a:t>
            </a:r>
            <a:r>
              <a:rPr lang="en-GB" sz="2400" i="1"/>
              <a:t>T</a:t>
            </a:r>
            <a:r>
              <a:rPr lang="en-GB" sz="2400"/>
              <a:t> 1.3.6.14)</a:t>
            </a:r>
            <a:endParaRPr lang="en-GB" sz="2400" dirty="0"/>
          </a:p>
        </p:txBody>
      </p:sp>
    </p:spTree>
    <p:extLst>
      <p:ext uri="{BB962C8B-B14F-4D97-AF65-F5344CB8AC3E}">
        <p14:creationId xmlns:p14="http://schemas.microsoft.com/office/powerpoint/2010/main" val="170933911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8958B9A-A419-4B31-BC38-7BE4EF81CEF8}" type="slidenum">
              <a:rPr lang="en-US"/>
              <a:pPr/>
              <a:t>78</a:t>
            </a:fld>
            <a:endParaRPr lang="en-US"/>
          </a:p>
        </p:txBody>
      </p:sp>
      <p:sp>
        <p:nvSpPr>
          <p:cNvPr id="796674" name="Rectangle 2"/>
          <p:cNvSpPr>
            <a:spLocks noGrp="1" noChangeArrowheads="1"/>
          </p:cNvSpPr>
          <p:nvPr>
            <p:ph type="title"/>
          </p:nvPr>
        </p:nvSpPr>
        <p:spPr>
          <a:xfrm>
            <a:off x="457200" y="277813"/>
            <a:ext cx="8229600" cy="954943"/>
          </a:xfrm>
        </p:spPr>
        <p:txBody>
          <a:bodyPr/>
          <a:lstStyle/>
          <a:p>
            <a:r>
              <a:rPr lang="en-GB" dirty="0"/>
              <a:t>The Revival Set</a:t>
            </a:r>
          </a:p>
        </p:txBody>
      </p:sp>
      <p:sp>
        <p:nvSpPr>
          <p:cNvPr id="796675" name="Rectangle 3"/>
          <p:cNvSpPr>
            <a:spLocks noGrp="1" noChangeArrowheads="1"/>
          </p:cNvSpPr>
          <p:nvPr>
            <p:ph type="body" idx="1"/>
          </p:nvPr>
        </p:nvSpPr>
        <p:spPr>
          <a:xfrm>
            <a:off x="179512" y="1340768"/>
            <a:ext cx="8373616" cy="5159437"/>
          </a:xfrm>
        </p:spPr>
        <p:txBody>
          <a:bodyPr/>
          <a:lstStyle/>
          <a:p>
            <a:pPr lvl="1">
              <a:buFontTx/>
              <a:buNone/>
            </a:pPr>
            <a:r>
              <a:rPr lang="en-GB" sz="2500" dirty="0"/>
              <a:t>	“… after the mind has </a:t>
            </a:r>
            <a:r>
              <a:rPr lang="en-GB" sz="2500" dirty="0" err="1"/>
              <a:t>produc’d</a:t>
            </a:r>
            <a:r>
              <a:rPr lang="en-GB" sz="2500" dirty="0"/>
              <a:t> an individual idea, upon which we reason, the attendant custom, </a:t>
            </a:r>
            <a:r>
              <a:rPr lang="en-GB" sz="2500" dirty="0" err="1"/>
              <a:t>reviv’d</a:t>
            </a:r>
            <a:r>
              <a:rPr lang="en-GB" sz="2500" dirty="0"/>
              <a:t> by the general or abstract term, readily suggests any other individual, if by chance we form any reasoning, that agrees not with it.”  (</a:t>
            </a:r>
            <a:r>
              <a:rPr lang="en-GB" sz="2500" i="1" dirty="0"/>
              <a:t>T</a:t>
            </a:r>
            <a:r>
              <a:rPr lang="en-GB" sz="2500" dirty="0"/>
              <a:t> 1.1.7.8)</a:t>
            </a:r>
          </a:p>
          <a:p>
            <a:pPr lvl="1">
              <a:spcBef>
                <a:spcPts val="1200"/>
              </a:spcBef>
              <a:buFontTx/>
              <a:buNone/>
            </a:pPr>
            <a:r>
              <a:rPr lang="en-GB" sz="2500" dirty="0"/>
              <a:t>	“</a:t>
            </a:r>
            <a:r>
              <a:rPr lang="en-GB" sz="2500" i="1" dirty="0"/>
              <a:t>some ideas are particular in their nature, but general in their representation</a:t>
            </a:r>
            <a:r>
              <a:rPr lang="en-GB" sz="2500" dirty="0"/>
              <a:t>.  A particular idea becomes general by being </a:t>
            </a:r>
            <a:r>
              <a:rPr lang="en-GB" sz="2500" dirty="0" err="1"/>
              <a:t>annex’d</a:t>
            </a:r>
            <a:r>
              <a:rPr lang="en-GB" sz="2500" dirty="0"/>
              <a:t> to a general term … which from a customary conjunction has a relation to many other particular ideas, and readily </a:t>
            </a:r>
            <a:r>
              <a:rPr lang="en-GB" sz="2500" dirty="0" err="1"/>
              <a:t>recals</a:t>
            </a:r>
            <a:r>
              <a:rPr lang="en-GB" sz="2500" dirty="0"/>
              <a:t> them in the imagination.”  (</a:t>
            </a:r>
            <a:r>
              <a:rPr lang="en-GB" sz="2500" i="1" dirty="0"/>
              <a:t>T</a:t>
            </a:r>
            <a:r>
              <a:rPr lang="en-GB" sz="2500" dirty="0"/>
              <a:t> 1.1.7.10)</a:t>
            </a:r>
          </a:p>
          <a:p>
            <a:pPr lvl="1">
              <a:spcBef>
                <a:spcPts val="1800"/>
              </a:spcBef>
            </a:pPr>
            <a:r>
              <a:rPr lang="en-GB" sz="2500" dirty="0"/>
              <a:t>Garrett calls this </a:t>
            </a:r>
            <a:r>
              <a:rPr lang="en-GB" sz="2500" i="1" dirty="0"/>
              <a:t>the </a:t>
            </a:r>
            <a:r>
              <a:rPr lang="en-GB" sz="2500" i="1" dirty="0">
                <a:solidFill>
                  <a:srgbClr val="FF7C80"/>
                </a:solidFill>
              </a:rPr>
              <a:t>revival set</a:t>
            </a:r>
            <a:r>
              <a:rPr lang="en-GB" sz="2500" dirty="0">
                <a:solidFill>
                  <a:srgbClr val="FF7C80"/>
                </a:solidFill>
              </a:rPr>
              <a:t> </a:t>
            </a:r>
            <a:r>
              <a:rPr lang="en-GB" sz="2500" dirty="0"/>
              <a:t>of associated ideas.</a:t>
            </a:r>
          </a:p>
        </p:txBody>
      </p:sp>
    </p:spTree>
    <p:extLst>
      <p:ext uri="{BB962C8B-B14F-4D97-AF65-F5344CB8AC3E}">
        <p14:creationId xmlns:p14="http://schemas.microsoft.com/office/powerpoint/2010/main" val="56674734"/>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79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79</a:t>
            </a:fld>
            <a:endParaRPr lang="en-US" sz="1600">
              <a:effectLst>
                <a:outerShdw blurRad="38100" dist="38100" dir="2700000" algn="tl">
                  <a:srgbClr val="000000"/>
                </a:outerShdw>
              </a:effectLst>
              <a:ea typeface="ＭＳ Ｐゴシック" charset="-128"/>
            </a:endParaRPr>
          </a:p>
        </p:txBody>
      </p:sp>
      <p:sp>
        <p:nvSpPr>
          <p:cNvPr id="664578" name="Rectangle 2"/>
          <p:cNvSpPr>
            <a:spLocks noGrp="1" noChangeArrowheads="1"/>
          </p:cNvSpPr>
          <p:nvPr>
            <p:ph type="title" idx="4294967295"/>
          </p:nvPr>
        </p:nvSpPr>
        <p:spPr>
          <a:xfrm>
            <a:off x="179388" y="277813"/>
            <a:ext cx="8713787" cy="810927"/>
          </a:xfrm>
        </p:spPr>
        <p:txBody>
          <a:bodyPr/>
          <a:lstStyle/>
          <a:p>
            <a:r>
              <a:rPr lang="en-GB" dirty="0"/>
              <a:t>“Of the Reason of Animals”</a:t>
            </a:r>
          </a:p>
        </p:txBody>
      </p:sp>
      <p:sp>
        <p:nvSpPr>
          <p:cNvPr id="664579" name="Rectangle 3"/>
          <p:cNvSpPr>
            <a:spLocks noGrp="1" noChangeArrowheads="1"/>
          </p:cNvSpPr>
          <p:nvPr>
            <p:ph type="body" idx="4294967295"/>
          </p:nvPr>
        </p:nvSpPr>
        <p:spPr>
          <a:xfrm>
            <a:off x="251520" y="1376772"/>
            <a:ext cx="8640960" cy="5147853"/>
          </a:xfrm>
        </p:spPr>
        <p:txBody>
          <a:bodyPr/>
          <a:lstStyle/>
          <a:p>
            <a:r>
              <a:rPr lang="en-GB" sz="2900" dirty="0"/>
              <a:t>Significantly, </a:t>
            </a:r>
            <a:r>
              <a:rPr lang="en-GB" sz="2900" i="1" dirty="0"/>
              <a:t>three</a:t>
            </a:r>
            <a:r>
              <a:rPr lang="en-GB" sz="2900" dirty="0"/>
              <a:t> parts of the </a:t>
            </a:r>
            <a:r>
              <a:rPr lang="en-GB" sz="2900" i="1" dirty="0"/>
              <a:t>Treatise</a:t>
            </a:r>
            <a:r>
              <a:rPr lang="en-GB" sz="2900" dirty="0"/>
              <a:t> (1.3, 2.1, and 2.2) end with sections comparing humans with animals (and the last paragraph of </a:t>
            </a:r>
            <a:r>
              <a:rPr lang="en-GB" sz="2900" i="1" dirty="0"/>
              <a:t>T</a:t>
            </a:r>
            <a:r>
              <a:rPr lang="en-GB" sz="2900" dirty="0"/>
              <a:t> 2.3.9 says the similarity regarding “the will and direct passions” is too “evident” to need discussing).</a:t>
            </a:r>
          </a:p>
          <a:p>
            <a:pPr lvl="1">
              <a:spcBef>
                <a:spcPts val="1200"/>
              </a:spcBef>
            </a:pPr>
            <a:r>
              <a:rPr lang="en-GB" sz="2600" dirty="0"/>
              <a:t>This is a major aspect of </a:t>
            </a:r>
            <a:r>
              <a:rPr lang="en-GB" sz="2600"/>
              <a:t>what Lecture 1 called Hume’s “</a:t>
            </a:r>
            <a:r>
              <a:rPr lang="en-GB" sz="2600" dirty="0"/>
              <a:t>biological </a:t>
            </a:r>
            <a:r>
              <a:rPr lang="en-GB" sz="2600"/>
              <a:t>naturalism”.</a:t>
            </a:r>
            <a:endParaRPr lang="en-GB" sz="2600" dirty="0"/>
          </a:p>
          <a:p>
            <a:pPr lvl="1">
              <a:spcBef>
                <a:spcPts val="1200"/>
              </a:spcBef>
            </a:pPr>
            <a:r>
              <a:rPr lang="en-GB" sz="2600" dirty="0"/>
              <a:t>It is noteworthy that over a century later, Charles Darwin was reading Hume “on the reason of animals” (</a:t>
            </a:r>
            <a:r>
              <a:rPr lang="en-GB" sz="2600" i="1" dirty="0"/>
              <a:t>Enquiry</a:t>
            </a:r>
            <a:r>
              <a:rPr lang="en-GB" sz="2600" dirty="0"/>
              <a:t> 9) around the time that he came up with the theory of natural selection.</a:t>
            </a:r>
          </a:p>
        </p:txBody>
      </p:sp>
    </p:spTree>
    <p:extLst>
      <p:ext uri="{BB962C8B-B14F-4D97-AF65-F5344CB8AC3E}">
        <p14:creationId xmlns:p14="http://schemas.microsoft.com/office/powerpoint/2010/main" val="4243134989"/>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0BAA4CD-4CC6-4BA5-9138-3904B7C1AA3B}" type="slidenum">
              <a:rPr lang="en-US"/>
              <a:pPr/>
              <a:t>80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B94799A7-7423-43E0-B04F-B3DB5D47353C}" type="slidenum">
              <a:rPr lang="en-US" sz="1600">
                <a:effectLst>
                  <a:outerShdw blurRad="38100" dist="38100" dir="2700000" algn="tl">
                    <a:srgbClr val="000000"/>
                  </a:outerShdw>
                </a:effectLst>
                <a:ea typeface="ＭＳ Ｐゴシック" charset="-128"/>
              </a:rPr>
              <a:pPr eaLnBrk="1" hangingPunct="1"/>
              <a:t>80</a:t>
            </a:fld>
            <a:endParaRPr lang="en-US" sz="1600">
              <a:effectLst>
                <a:outerShdw blurRad="38100" dist="38100" dir="2700000" algn="tl">
                  <a:srgbClr val="000000"/>
                </a:outerShdw>
              </a:effectLst>
              <a:ea typeface="ＭＳ Ｐゴシック" charset="-128"/>
            </a:endParaRPr>
          </a:p>
        </p:txBody>
      </p:sp>
      <p:sp>
        <p:nvSpPr>
          <p:cNvPr id="664579" name="Rectangle 3"/>
          <p:cNvSpPr>
            <a:spLocks noGrp="1" noChangeArrowheads="1"/>
          </p:cNvSpPr>
          <p:nvPr>
            <p:ph type="body" idx="4294967295"/>
          </p:nvPr>
        </p:nvSpPr>
        <p:spPr>
          <a:xfrm>
            <a:off x="251520" y="260648"/>
            <a:ext cx="8640960" cy="6263977"/>
          </a:xfrm>
        </p:spPr>
        <p:txBody>
          <a:bodyPr/>
          <a:lstStyle/>
          <a:p>
            <a:r>
              <a:rPr lang="en-GB" sz="2900" dirty="0"/>
              <a:t>Hume’s main point in </a:t>
            </a:r>
            <a:r>
              <a:rPr lang="en-GB" sz="2900" i="1" dirty="0"/>
              <a:t>T</a:t>
            </a:r>
            <a:r>
              <a:rPr lang="en-GB" sz="2900" dirty="0"/>
              <a:t> 1.3.16 is to argue in favour of his “system concerning the nature of the understanding” (§4) by showing that “it will equally account for the </a:t>
            </a:r>
            <a:r>
              <a:rPr lang="en-GB" sz="2900" dirty="0" err="1"/>
              <a:t>reasonings</a:t>
            </a:r>
            <a:r>
              <a:rPr lang="en-GB" sz="2900" dirty="0"/>
              <a:t> of beasts”.</a:t>
            </a:r>
          </a:p>
          <a:p>
            <a:pPr lvl="1">
              <a:spcBef>
                <a:spcPts val="1200"/>
              </a:spcBef>
              <a:buNone/>
            </a:pPr>
            <a:r>
              <a:rPr lang="en-GB" sz="2400" dirty="0"/>
              <a:t>	“let any philosopher make a trial, and endeavour to explain that act of the mind, which we call </a:t>
            </a:r>
            <a:r>
              <a:rPr lang="en-GB" sz="2400" i="1" dirty="0"/>
              <a:t>belief</a:t>
            </a:r>
            <a:r>
              <a:rPr lang="en-GB" sz="2400" dirty="0"/>
              <a:t>, and give an account of the principles, from which it is </a:t>
            </a:r>
            <a:r>
              <a:rPr lang="en-GB" sz="2400" dirty="0" err="1"/>
              <a:t>deriv’d</a:t>
            </a:r>
            <a:r>
              <a:rPr lang="en-GB" sz="2400" dirty="0"/>
              <a:t>, independent of the influence of custom on the imagination, and let his hypothesis be equally applicable to beasts as to the human species; and after he has done this, I promise to embrace his opinion.”  (§8)</a:t>
            </a:r>
          </a:p>
          <a:p>
            <a:pPr>
              <a:spcBef>
                <a:spcPts val="1200"/>
              </a:spcBef>
            </a:pPr>
            <a:r>
              <a:rPr lang="en-GB" sz="2900" dirty="0"/>
              <a:t>“Reason” – in both humans and animals – “is nothing but a wonderful and unintelligible instinct” that enlivens our ideas according to custom (§9).</a:t>
            </a:r>
          </a:p>
        </p:txBody>
      </p:sp>
    </p:spTree>
    <p:extLst>
      <p:ext uri="{BB962C8B-B14F-4D97-AF65-F5344CB8AC3E}">
        <p14:creationId xmlns:p14="http://schemas.microsoft.com/office/powerpoint/2010/main" val="274718116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F060-C04D-C493-7791-EDDFFD51F46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2DCBCB-BC4B-5801-CF8D-C55183374F69}"/>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E0AA270-D20E-AC50-365C-0174C9EFE821}"/>
              </a:ext>
            </a:extLst>
          </p:cNvPr>
          <p:cNvSpPr>
            <a:spLocks noGrp="1"/>
          </p:cNvSpPr>
          <p:nvPr>
            <p:ph type="sldNum" sz="quarter" idx="10"/>
          </p:nvPr>
        </p:nvSpPr>
        <p:spPr/>
        <p:txBody>
          <a:bodyPr/>
          <a:lstStyle/>
          <a:p>
            <a:fld id="{FFD1EE05-59BE-439B-B8B7-F61DC751609B}" type="slidenum">
              <a:rPr lang="en-US" smtClean="0"/>
              <a:pPr/>
              <a:t>81</a:t>
            </a:fld>
            <a:endParaRPr lang="en-US"/>
          </a:p>
        </p:txBody>
      </p:sp>
    </p:spTree>
    <p:extLst>
      <p:ext uri="{BB962C8B-B14F-4D97-AF65-F5344CB8AC3E}">
        <p14:creationId xmlns:p14="http://schemas.microsoft.com/office/powerpoint/2010/main" val="4178672836"/>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0F32-23ED-4D16-8A7A-6AB92DFA5C09}"/>
              </a:ext>
            </a:extLst>
          </p:cNvPr>
          <p:cNvSpPr>
            <a:spLocks noGrp="1"/>
          </p:cNvSpPr>
          <p:nvPr>
            <p:ph type="title"/>
          </p:nvPr>
        </p:nvSpPr>
        <p:spPr>
          <a:xfrm>
            <a:off x="457200" y="277812"/>
            <a:ext cx="8229600" cy="1567011"/>
          </a:xfrm>
        </p:spPr>
        <p:txBody>
          <a:bodyPr/>
          <a:lstStyle/>
          <a:p>
            <a:r>
              <a:rPr lang="en-US"/>
              <a:t>Some Examination Questions on These Topics</a:t>
            </a:r>
            <a:endParaRPr lang="en-GB"/>
          </a:p>
        </p:txBody>
      </p:sp>
      <p:sp>
        <p:nvSpPr>
          <p:cNvPr id="3" name="Content Placeholder 2">
            <a:extLst>
              <a:ext uri="{FF2B5EF4-FFF2-40B4-BE49-F238E27FC236}">
                <a16:creationId xmlns:a16="http://schemas.microsoft.com/office/drawing/2014/main" id="{7F7A4D92-A155-4B19-898C-61A3520A9FF9}"/>
              </a:ext>
            </a:extLst>
          </p:cNvPr>
          <p:cNvSpPr>
            <a:spLocks noGrp="1"/>
          </p:cNvSpPr>
          <p:nvPr>
            <p:ph idx="1"/>
          </p:nvPr>
        </p:nvSpPr>
        <p:spPr>
          <a:xfrm>
            <a:off x="457200" y="2096852"/>
            <a:ext cx="8229600" cy="4356484"/>
          </a:xfrm>
        </p:spPr>
        <p:txBody>
          <a:bodyPr/>
          <a:lstStyle/>
          <a:p>
            <a:r>
              <a:rPr lang="en-US" sz="2800"/>
              <a:t>‘Given that Hume admitted “the missing shade of blue” as a counterexample to his maxim that every simple idea derives from a simple impression, he had no right to employ this maxim to attack the notion of substance as something distinct from a collection of qualities’.  Discuss.  (2003, 16)</a:t>
            </a:r>
          </a:p>
          <a:p>
            <a:r>
              <a:rPr lang="en-US" sz="2800"/>
              <a:t>Should Hume be more concerned about his missing shade of blue?  (2014, 17)</a:t>
            </a:r>
          </a:p>
          <a:p>
            <a:endParaRPr lang="en-GB" sz="2800"/>
          </a:p>
        </p:txBody>
      </p:sp>
      <p:sp>
        <p:nvSpPr>
          <p:cNvPr id="4" name="Slide Number Placeholder 3">
            <a:extLst>
              <a:ext uri="{FF2B5EF4-FFF2-40B4-BE49-F238E27FC236}">
                <a16:creationId xmlns:a16="http://schemas.microsoft.com/office/drawing/2014/main" id="{5033DAB8-5862-4366-A4D6-30A1666E753E}"/>
              </a:ext>
            </a:extLst>
          </p:cNvPr>
          <p:cNvSpPr>
            <a:spLocks noGrp="1"/>
          </p:cNvSpPr>
          <p:nvPr>
            <p:ph type="sldNum" sz="quarter" idx="10"/>
          </p:nvPr>
        </p:nvSpPr>
        <p:spPr/>
        <p:txBody>
          <a:bodyPr/>
          <a:lstStyle/>
          <a:p>
            <a:fld id="{FFD1EE05-59BE-439B-B8B7-F61DC751609B}" type="slidenum">
              <a:rPr lang="en-US" smtClean="0"/>
              <a:pPr/>
              <a:t>82</a:t>
            </a:fld>
            <a:endParaRPr lang="en-US"/>
          </a:p>
        </p:txBody>
      </p:sp>
    </p:spTree>
    <p:extLst>
      <p:ext uri="{BB962C8B-B14F-4D97-AF65-F5344CB8AC3E}">
        <p14:creationId xmlns:p14="http://schemas.microsoft.com/office/powerpoint/2010/main" val="465214376"/>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B2BFE-6CE4-439A-8A96-6FECF1201EA4}"/>
              </a:ext>
            </a:extLst>
          </p:cNvPr>
          <p:cNvSpPr>
            <a:spLocks noGrp="1"/>
          </p:cNvSpPr>
          <p:nvPr>
            <p:ph idx="1"/>
          </p:nvPr>
        </p:nvSpPr>
        <p:spPr>
          <a:xfrm>
            <a:off x="457200" y="332656"/>
            <a:ext cx="8363272" cy="5832648"/>
          </a:xfrm>
        </p:spPr>
        <p:txBody>
          <a:bodyPr/>
          <a:lstStyle/>
          <a:p>
            <a:r>
              <a:rPr lang="en-US" sz="2800"/>
              <a:t>‘I therefore ask, wherein consists the difference betwixt believing and disbelieving any proposition?’ (HUME, Treatise 1.3.7.3).  What is Hume’s answer, and is it satisfactory?  (2010, 17)</a:t>
            </a:r>
          </a:p>
          <a:p>
            <a:r>
              <a:rPr lang="en-US" sz="2800"/>
              <a:t>Can Hume draw a satisfactory distinction ‘betwixt feeling and thinking’?  (2016, 31)</a:t>
            </a:r>
          </a:p>
          <a:p>
            <a:r>
              <a:rPr lang="en-US" sz="2800"/>
              <a:t>Is there anything worth retaining in Hume’s notion of ‘force and vivacity’?  (2018, 31)</a:t>
            </a:r>
          </a:p>
          <a:p>
            <a:r>
              <a:rPr lang="en-US" sz="2800"/>
              <a:t>‘Hume uses “force and vivacity” in too many different ways for the notion to be useful in any of them.’ Discuss.  (2020, 32)</a:t>
            </a:r>
          </a:p>
          <a:p>
            <a:r>
              <a:rPr lang="en-US" sz="2800"/>
              <a:t>Is Hume too casual about the distinction between impressions and ideas?  (2021, 31)</a:t>
            </a:r>
            <a:endParaRPr lang="en-GB" sz="2800"/>
          </a:p>
        </p:txBody>
      </p:sp>
      <p:sp>
        <p:nvSpPr>
          <p:cNvPr id="4" name="Slide Number Placeholder 3">
            <a:extLst>
              <a:ext uri="{FF2B5EF4-FFF2-40B4-BE49-F238E27FC236}">
                <a16:creationId xmlns:a16="http://schemas.microsoft.com/office/drawing/2014/main" id="{74461713-F663-4414-9CFB-C3C01D9749C3}"/>
              </a:ext>
            </a:extLst>
          </p:cNvPr>
          <p:cNvSpPr>
            <a:spLocks noGrp="1"/>
          </p:cNvSpPr>
          <p:nvPr>
            <p:ph type="sldNum" sz="quarter" idx="10"/>
          </p:nvPr>
        </p:nvSpPr>
        <p:spPr/>
        <p:txBody>
          <a:bodyPr/>
          <a:lstStyle/>
          <a:p>
            <a:fld id="{FFD1EE05-59BE-439B-B8B7-F61DC751609B}" type="slidenum">
              <a:rPr lang="en-US" smtClean="0"/>
              <a:pPr/>
              <a:t>83</a:t>
            </a:fld>
            <a:endParaRPr lang="en-US"/>
          </a:p>
        </p:txBody>
      </p:sp>
    </p:spTree>
    <p:extLst>
      <p:ext uri="{BB962C8B-B14F-4D97-AF65-F5344CB8AC3E}">
        <p14:creationId xmlns:p14="http://schemas.microsoft.com/office/powerpoint/2010/main" val="3457874638"/>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6EFD2C-6F3C-49E0-97BD-C96BE5E0BE95}"/>
              </a:ext>
            </a:extLst>
          </p:cNvPr>
          <p:cNvSpPr>
            <a:spLocks noGrp="1"/>
          </p:cNvSpPr>
          <p:nvPr>
            <p:ph idx="1"/>
          </p:nvPr>
        </p:nvSpPr>
        <p:spPr>
          <a:xfrm>
            <a:off x="601216" y="404664"/>
            <a:ext cx="8003232" cy="6084676"/>
          </a:xfrm>
        </p:spPr>
        <p:txBody>
          <a:bodyPr/>
          <a:lstStyle/>
          <a:p>
            <a:r>
              <a:rPr lang="en-US" sz="2700"/>
              <a:t>Explain and assess the arguments that Hume offers to support his principle ‘[t]hat all our simple ideas in their first appearance are deriv’d from simple impressions, which are correspondent to them, and which they exactly represent’. (</a:t>
            </a:r>
            <a:r>
              <a:rPr lang="en-US" sz="2700" i="1"/>
              <a:t>Treatise of Human Nature</a:t>
            </a:r>
            <a:r>
              <a:rPr lang="en-US" sz="2700"/>
              <a:t>, 1.1.1.7)  (2019, 31)</a:t>
            </a:r>
          </a:p>
          <a:p>
            <a:r>
              <a:rPr lang="en-US" sz="2700"/>
              <a:t>‘There may well be objections to Hume’s theory that the differences between impressions and ideas, between memory and imagination and between thought and belief can each be explained in terms of their differing levels of force and vivacity, but at least it recognises that these are all distinctions which may be drawn introspectively’.  Discuss.  (2001, 16)</a:t>
            </a:r>
            <a:endParaRPr lang="en-GB" sz="2700"/>
          </a:p>
        </p:txBody>
      </p:sp>
      <p:sp>
        <p:nvSpPr>
          <p:cNvPr id="4" name="Slide Number Placeholder 3">
            <a:extLst>
              <a:ext uri="{FF2B5EF4-FFF2-40B4-BE49-F238E27FC236}">
                <a16:creationId xmlns:a16="http://schemas.microsoft.com/office/drawing/2014/main" id="{D29A19BB-9811-4B08-B329-08CA7D4A4BE1}"/>
              </a:ext>
            </a:extLst>
          </p:cNvPr>
          <p:cNvSpPr>
            <a:spLocks noGrp="1"/>
          </p:cNvSpPr>
          <p:nvPr>
            <p:ph type="sldNum" sz="quarter" idx="10"/>
          </p:nvPr>
        </p:nvSpPr>
        <p:spPr/>
        <p:txBody>
          <a:bodyPr/>
          <a:lstStyle/>
          <a:p>
            <a:fld id="{FFD1EE05-59BE-439B-B8B7-F61DC751609B}" type="slidenum">
              <a:rPr lang="en-US" smtClean="0"/>
              <a:pPr/>
              <a:t>84</a:t>
            </a:fld>
            <a:endParaRPr lang="en-US"/>
          </a:p>
        </p:txBody>
      </p:sp>
    </p:spTree>
    <p:extLst>
      <p:ext uri="{BB962C8B-B14F-4D97-AF65-F5344CB8AC3E}">
        <p14:creationId xmlns:p14="http://schemas.microsoft.com/office/powerpoint/2010/main" val="2381011333"/>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CB9D-F0D1-62A1-6C4C-6C5D7B7DDC8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B752006-D5B0-8E5B-824C-F1AF188E519F}"/>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6FE14693-EAC2-46F6-20E5-E7E44F40BC76}"/>
              </a:ext>
            </a:extLst>
          </p:cNvPr>
          <p:cNvSpPr>
            <a:spLocks noGrp="1"/>
          </p:cNvSpPr>
          <p:nvPr>
            <p:ph type="sldNum" sz="quarter" idx="10"/>
          </p:nvPr>
        </p:nvSpPr>
        <p:spPr/>
        <p:txBody>
          <a:bodyPr/>
          <a:lstStyle/>
          <a:p>
            <a:fld id="{FFD1EE05-59BE-439B-B8B7-F61DC751609B}" type="slidenum">
              <a:rPr lang="en-US" smtClean="0"/>
              <a:pPr/>
              <a:t>85</a:t>
            </a:fld>
            <a:endParaRPr lang="en-US"/>
          </a:p>
        </p:txBody>
      </p:sp>
    </p:spTree>
    <p:extLst>
      <p:ext uri="{BB962C8B-B14F-4D97-AF65-F5344CB8AC3E}">
        <p14:creationId xmlns:p14="http://schemas.microsoft.com/office/powerpoint/2010/main" val="1417350919"/>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C1DC-7568-2A56-9A03-9A67F6D0A28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80FEA4F-5A45-4BA9-F8BA-0E157FF5383A}"/>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7ADB5E89-80AE-45CF-4734-DAD71B51F27A}"/>
              </a:ext>
            </a:extLst>
          </p:cNvPr>
          <p:cNvSpPr>
            <a:spLocks noGrp="1"/>
          </p:cNvSpPr>
          <p:nvPr>
            <p:ph type="sldNum" sz="quarter" idx="10"/>
          </p:nvPr>
        </p:nvSpPr>
        <p:spPr/>
        <p:txBody>
          <a:bodyPr/>
          <a:lstStyle/>
          <a:p>
            <a:fld id="{FFD1EE05-59BE-439B-B8B7-F61DC751609B}" type="slidenum">
              <a:rPr lang="en-US" smtClean="0"/>
              <a:pPr/>
              <a:t>86</a:t>
            </a:fld>
            <a:endParaRPr lang="en-US"/>
          </a:p>
        </p:txBody>
      </p:sp>
    </p:spTree>
    <p:extLst>
      <p:ext uri="{BB962C8B-B14F-4D97-AF65-F5344CB8AC3E}">
        <p14:creationId xmlns:p14="http://schemas.microsoft.com/office/powerpoint/2010/main" val="3258254140"/>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12FF-CE67-44D4-B603-C0AEA75BF0C3}"/>
              </a:ext>
            </a:extLst>
          </p:cNvPr>
          <p:cNvSpPr>
            <a:spLocks noGrp="1"/>
          </p:cNvSpPr>
          <p:nvPr>
            <p:ph type="title"/>
          </p:nvPr>
        </p:nvSpPr>
        <p:spPr>
          <a:xfrm>
            <a:off x="215516" y="277813"/>
            <a:ext cx="8748972" cy="738919"/>
          </a:xfrm>
        </p:spPr>
        <p:txBody>
          <a:bodyPr/>
          <a:lstStyle/>
          <a:p>
            <a:r>
              <a:rPr lang="en-US"/>
              <a:t>Imagism versus Cartesian Intellect</a:t>
            </a:r>
            <a:endParaRPr lang="en-GB"/>
          </a:p>
        </p:txBody>
      </p:sp>
      <p:sp>
        <p:nvSpPr>
          <p:cNvPr id="3" name="Content Placeholder 2">
            <a:extLst>
              <a:ext uri="{FF2B5EF4-FFF2-40B4-BE49-F238E27FC236}">
                <a16:creationId xmlns:a16="http://schemas.microsoft.com/office/drawing/2014/main" id="{5A2A1A26-0566-4D25-AC1C-C3AE2B85CC9F}"/>
              </a:ext>
            </a:extLst>
          </p:cNvPr>
          <p:cNvSpPr>
            <a:spLocks noGrp="1"/>
          </p:cNvSpPr>
          <p:nvPr>
            <p:ph idx="1"/>
          </p:nvPr>
        </p:nvSpPr>
        <p:spPr>
          <a:xfrm>
            <a:off x="478201" y="1304764"/>
            <a:ext cx="8136904" cy="5112568"/>
          </a:xfrm>
        </p:spPr>
        <p:txBody>
          <a:bodyPr/>
          <a:lstStyle/>
          <a:p>
            <a:r>
              <a:rPr lang="en-US" sz="3000"/>
              <a:t>If ideas are </a:t>
            </a:r>
            <a:r>
              <a:rPr lang="en-US" sz="3000" i="1"/>
              <a:t>literal copies</a:t>
            </a:r>
            <a:r>
              <a:rPr lang="en-US" sz="3000"/>
              <a:t> of impressions, and impressions are sensory (or quasi-sensory) </a:t>
            </a:r>
            <a:r>
              <a:rPr lang="en-US" sz="3000" i="1"/>
              <a:t>perceptions</a:t>
            </a:r>
            <a:r>
              <a:rPr lang="en-US" sz="3000"/>
              <a:t>, then it follows that our thought is </a:t>
            </a:r>
            <a:r>
              <a:rPr lang="en-US" sz="3000" i="1"/>
              <a:t>imagistic</a:t>
            </a:r>
            <a:r>
              <a:rPr lang="en-US" sz="3000"/>
              <a:t> (in a way that embraces all external and internal senses, not just vision).</a:t>
            </a:r>
          </a:p>
          <a:p>
            <a:pPr>
              <a:spcBef>
                <a:spcPts val="1800"/>
              </a:spcBef>
            </a:pPr>
            <a:r>
              <a:rPr lang="en-US" sz="3000"/>
              <a:t>Hence all our thought involves </a:t>
            </a:r>
            <a:r>
              <a:rPr lang="en-US" sz="3000" i="1"/>
              <a:t>imagination</a:t>
            </a:r>
            <a:r>
              <a:rPr lang="en-US" sz="3000"/>
              <a:t>, and we have no </a:t>
            </a:r>
            <a:r>
              <a:rPr lang="en-US" sz="3000" i="1"/>
              <a:t>pure intellectual ideas</a:t>
            </a:r>
            <a:r>
              <a:rPr lang="en-US" sz="3000"/>
              <a:t> (e.g. of God), as Descartes supposed.</a:t>
            </a:r>
          </a:p>
          <a:p>
            <a:pPr lvl="1">
              <a:spcBef>
                <a:spcPts val="1200"/>
              </a:spcBef>
            </a:pPr>
            <a:r>
              <a:rPr lang="en-US" sz="2700"/>
              <a:t>Hume wields the Copy Principle against such “pure and intellectual” ideas at </a:t>
            </a:r>
            <a:r>
              <a:rPr lang="en-US" sz="2700" i="1"/>
              <a:t>T</a:t>
            </a:r>
            <a:r>
              <a:rPr lang="en-US" sz="2700"/>
              <a:t> 1.3.1.7.</a:t>
            </a:r>
            <a:endParaRPr lang="en-GB" sz="2700"/>
          </a:p>
        </p:txBody>
      </p:sp>
      <p:sp>
        <p:nvSpPr>
          <p:cNvPr id="4" name="Slide Number Placeholder 3">
            <a:extLst>
              <a:ext uri="{FF2B5EF4-FFF2-40B4-BE49-F238E27FC236}">
                <a16:creationId xmlns:a16="http://schemas.microsoft.com/office/drawing/2014/main" id="{DF4A374C-5E2C-48A6-9D04-FD65040ED669}"/>
              </a:ext>
            </a:extLst>
          </p:cNvPr>
          <p:cNvSpPr>
            <a:spLocks noGrp="1"/>
          </p:cNvSpPr>
          <p:nvPr>
            <p:ph type="sldNum" sz="quarter" idx="10"/>
          </p:nvPr>
        </p:nvSpPr>
        <p:spPr/>
        <p:txBody>
          <a:bodyPr/>
          <a:lstStyle/>
          <a:p>
            <a:fld id="{FFD1EE05-59BE-439B-B8B7-F61DC751609B}" type="slidenum">
              <a:rPr lang="en-US" smtClean="0"/>
              <a:pPr/>
              <a:t>87</a:t>
            </a:fld>
            <a:endParaRPr lang="en-US"/>
          </a:p>
        </p:txBody>
      </p:sp>
    </p:spTree>
    <p:extLst>
      <p:ext uri="{BB962C8B-B14F-4D97-AF65-F5344CB8AC3E}">
        <p14:creationId xmlns:p14="http://schemas.microsoft.com/office/powerpoint/2010/main" val="1822964588"/>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57B1-D2F6-88AB-7DBE-8081E8883D6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4FF8B8D-585D-64FD-13C2-F5BF5DE195FD}"/>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66FF7366-5970-C34A-B4F6-F29656EDE546}"/>
              </a:ext>
            </a:extLst>
          </p:cNvPr>
          <p:cNvSpPr>
            <a:spLocks noGrp="1"/>
          </p:cNvSpPr>
          <p:nvPr>
            <p:ph type="sldNum" sz="quarter" idx="10"/>
          </p:nvPr>
        </p:nvSpPr>
        <p:spPr/>
        <p:txBody>
          <a:bodyPr/>
          <a:lstStyle/>
          <a:p>
            <a:fld id="{FFD1EE05-59BE-439B-B8B7-F61DC751609B}" type="slidenum">
              <a:rPr lang="en-US" smtClean="0"/>
              <a:pPr/>
              <a:t>88</a:t>
            </a:fld>
            <a:endParaRPr lang="en-US"/>
          </a:p>
        </p:txBody>
      </p:sp>
    </p:spTree>
    <p:extLst>
      <p:ext uri="{BB962C8B-B14F-4D97-AF65-F5344CB8AC3E}">
        <p14:creationId xmlns:p14="http://schemas.microsoft.com/office/powerpoint/2010/main" val="3510468369"/>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6650-043E-E4C1-0A01-C6D9A595FC2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2046D04-A180-668C-EDF3-5FDF1214510C}"/>
              </a:ext>
            </a:extLst>
          </p:cNvPr>
          <p:cNvSpPr>
            <a:spLocks noGrp="1"/>
          </p:cNvSpPr>
          <p:nvPr>
            <p:ph idx="1"/>
          </p:nvPr>
        </p:nvSpPr>
        <p:spPr/>
        <p:txBody>
          <a:bodyPr/>
          <a:lstStyle/>
          <a:p>
            <a:endParaRPr lang="en-GB"/>
          </a:p>
        </p:txBody>
      </p:sp>
      <p:sp>
        <p:nvSpPr>
          <p:cNvPr id="4" name="Slide Number Placeholder 3">
            <a:extLst>
              <a:ext uri="{FF2B5EF4-FFF2-40B4-BE49-F238E27FC236}">
                <a16:creationId xmlns:a16="http://schemas.microsoft.com/office/drawing/2014/main" id="{0D7A0EC4-2E35-D346-F949-BF3A0E37B9E0}"/>
              </a:ext>
            </a:extLst>
          </p:cNvPr>
          <p:cNvSpPr>
            <a:spLocks noGrp="1"/>
          </p:cNvSpPr>
          <p:nvPr>
            <p:ph type="sldNum" sz="quarter" idx="10"/>
          </p:nvPr>
        </p:nvSpPr>
        <p:spPr/>
        <p:txBody>
          <a:bodyPr/>
          <a:lstStyle/>
          <a:p>
            <a:fld id="{FFD1EE05-59BE-439B-B8B7-F61DC751609B}" type="slidenum">
              <a:rPr lang="en-US" smtClean="0"/>
              <a:pPr/>
              <a:t>89</a:t>
            </a:fld>
            <a:endParaRPr lang="en-US"/>
          </a:p>
        </p:txBody>
      </p:sp>
    </p:spTree>
    <p:extLst>
      <p:ext uri="{BB962C8B-B14F-4D97-AF65-F5344CB8AC3E}">
        <p14:creationId xmlns:p14="http://schemas.microsoft.com/office/powerpoint/2010/main" val="3963113961"/>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3B23-7E1E-4428-8D17-F1C845089BBD}"/>
              </a:ext>
            </a:extLst>
          </p:cNvPr>
          <p:cNvSpPr>
            <a:spLocks noGrp="1"/>
          </p:cNvSpPr>
          <p:nvPr>
            <p:ph type="title"/>
          </p:nvPr>
        </p:nvSpPr>
        <p:spPr/>
        <p:txBody>
          <a:bodyPr/>
          <a:lstStyle/>
          <a:p>
            <a:r>
              <a:rPr lang="en-US"/>
              <a:t>Slides from the 2019 Lectures</a:t>
            </a:r>
            <a:endParaRPr lang="en-GB"/>
          </a:p>
        </p:txBody>
      </p:sp>
      <p:sp>
        <p:nvSpPr>
          <p:cNvPr id="3" name="Content Placeholder 2">
            <a:extLst>
              <a:ext uri="{FF2B5EF4-FFF2-40B4-BE49-F238E27FC236}">
                <a16:creationId xmlns:a16="http://schemas.microsoft.com/office/drawing/2014/main" id="{238D6CBF-1DD5-437E-8D18-9FE472B966EE}"/>
              </a:ext>
            </a:extLst>
          </p:cNvPr>
          <p:cNvSpPr>
            <a:spLocks noGrp="1"/>
          </p:cNvSpPr>
          <p:nvPr>
            <p:ph idx="1"/>
          </p:nvPr>
        </p:nvSpPr>
        <p:spPr/>
        <p:txBody>
          <a:bodyPr/>
          <a:lstStyle/>
          <a:p>
            <a:r>
              <a:rPr lang="en-US"/>
              <a:t>The following slides, taken from the 2019 Lectures, highlight some of Hume’s key uses of his Copy Principle to illuminate the nature of key ideas.</a:t>
            </a:r>
          </a:p>
          <a:p>
            <a:r>
              <a:rPr lang="en-US"/>
              <a:t>They can be found in the complete set of 2019 slides, at numbers 167, 168, 169, 173, 237, 238, 291, 312, 326, 336, 337, 356, 357, 358, 359</a:t>
            </a:r>
            <a:endParaRPr lang="en-GB"/>
          </a:p>
        </p:txBody>
      </p:sp>
      <p:sp>
        <p:nvSpPr>
          <p:cNvPr id="4" name="Slide Number Placeholder 3">
            <a:extLst>
              <a:ext uri="{FF2B5EF4-FFF2-40B4-BE49-F238E27FC236}">
                <a16:creationId xmlns:a16="http://schemas.microsoft.com/office/drawing/2014/main" id="{D3E4EE9E-CB89-4860-9F46-6089CFC2B6AE}"/>
              </a:ext>
            </a:extLst>
          </p:cNvPr>
          <p:cNvSpPr>
            <a:spLocks noGrp="1"/>
          </p:cNvSpPr>
          <p:nvPr>
            <p:ph type="sldNum" sz="quarter" idx="10"/>
          </p:nvPr>
        </p:nvSpPr>
        <p:spPr/>
        <p:txBody>
          <a:bodyPr/>
          <a:lstStyle/>
          <a:p>
            <a:fld id="{FFD1EE05-59BE-439B-B8B7-F61DC751609B}" type="slidenum">
              <a:rPr lang="en-US" smtClean="0"/>
              <a:pPr/>
              <a:t>90</a:t>
            </a:fld>
            <a:endParaRPr lang="en-US"/>
          </a:p>
        </p:txBody>
      </p:sp>
    </p:spTree>
    <p:extLst>
      <p:ext uri="{BB962C8B-B14F-4D97-AF65-F5344CB8AC3E}">
        <p14:creationId xmlns:p14="http://schemas.microsoft.com/office/powerpoint/2010/main" val="2888509677"/>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F9767A0-B097-4452-86FF-5B8E5788E604}" type="slidenum">
              <a:rPr lang="en-US"/>
              <a:pPr/>
              <a:t>91</a:t>
            </a:fld>
            <a:endParaRPr lang="en-US"/>
          </a:p>
        </p:txBody>
      </p:sp>
      <p:sp>
        <p:nvSpPr>
          <p:cNvPr id="818178" name="Rectangle 2"/>
          <p:cNvSpPr>
            <a:spLocks noGrp="1" noChangeArrowheads="1"/>
          </p:cNvSpPr>
          <p:nvPr>
            <p:ph type="title"/>
          </p:nvPr>
        </p:nvSpPr>
        <p:spPr>
          <a:xfrm>
            <a:off x="215900" y="277813"/>
            <a:ext cx="8691563" cy="1026951"/>
          </a:xfrm>
        </p:spPr>
        <p:txBody>
          <a:bodyPr/>
          <a:lstStyle/>
          <a:p>
            <a:r>
              <a:rPr lang="en-GB" sz="3700" dirty="0"/>
              <a:t>Extension as a “Manner of Appearance”</a:t>
            </a:r>
            <a:endParaRPr lang="en-US" sz="3700" dirty="0"/>
          </a:p>
        </p:txBody>
      </p:sp>
      <p:sp>
        <p:nvSpPr>
          <p:cNvPr id="818179" name="Rectangle 3"/>
          <p:cNvSpPr>
            <a:spLocks noGrp="1" noChangeArrowheads="1"/>
          </p:cNvSpPr>
          <p:nvPr>
            <p:ph type="body" idx="1"/>
          </p:nvPr>
        </p:nvSpPr>
        <p:spPr>
          <a:xfrm>
            <a:off x="457200" y="1484784"/>
            <a:ext cx="8229600" cy="4987925"/>
          </a:xfrm>
        </p:spPr>
        <p:txBody>
          <a:bodyPr/>
          <a:lstStyle/>
          <a:p>
            <a:r>
              <a:rPr lang="en-GB" sz="3100" dirty="0"/>
              <a:t>The Copy Principle should reveal the nature of our idea of extension (</a:t>
            </a:r>
            <a:r>
              <a:rPr lang="en-GB" sz="3100" i="1" dirty="0"/>
              <a:t>T</a:t>
            </a:r>
            <a:r>
              <a:rPr lang="en-GB" sz="3100" dirty="0"/>
              <a:t> 1.2.3.1), but we don’t seem to have any distinct </a:t>
            </a:r>
            <a:r>
              <a:rPr lang="en-GB" sz="3100" i="1" dirty="0"/>
              <a:t>impression</a:t>
            </a:r>
            <a:r>
              <a:rPr lang="en-GB" sz="3100" dirty="0"/>
              <a:t> from which it could be derived.</a:t>
            </a:r>
            <a:endParaRPr lang="en-GB" sz="3100" i="1" dirty="0"/>
          </a:p>
          <a:p>
            <a:r>
              <a:rPr lang="en-GB" sz="3100" dirty="0"/>
              <a:t>The idea of extension is </a:t>
            </a:r>
            <a:r>
              <a:rPr lang="en-GB" sz="3100" i="1" dirty="0"/>
              <a:t>abstract</a:t>
            </a:r>
            <a:r>
              <a:rPr lang="en-GB" sz="3100" dirty="0"/>
              <a:t> (in Hume’s sense of a revival set linked to a general term) and derived from the resemblance in the “manner of appearance” of our spatially disposed impressions, whether of coloured points or impressions of touch (</a:t>
            </a:r>
            <a:r>
              <a:rPr lang="en-GB" sz="3100" i="1" dirty="0"/>
              <a:t>T</a:t>
            </a:r>
            <a:r>
              <a:rPr lang="en-GB" sz="3100" dirty="0"/>
              <a:t> 1.2.3.5).</a:t>
            </a:r>
            <a:endParaRPr lang="en-US" sz="3100" i="1" dirty="0"/>
          </a:p>
        </p:txBody>
      </p:sp>
    </p:spTree>
    <p:extLst>
      <p:ext uri="{BB962C8B-B14F-4D97-AF65-F5344CB8AC3E}">
        <p14:creationId xmlns:p14="http://schemas.microsoft.com/office/powerpoint/2010/main" val="3227974922"/>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80AD0D4-B69C-40B5-A648-F6FB67340437}" type="slidenum">
              <a:rPr lang="en-US"/>
              <a:pPr/>
              <a:t>92</a:t>
            </a:fld>
            <a:endParaRPr lang="en-US"/>
          </a:p>
        </p:txBody>
      </p:sp>
      <p:sp>
        <p:nvSpPr>
          <p:cNvPr id="819202" name="Rectangle 2"/>
          <p:cNvSpPr>
            <a:spLocks noGrp="1" noChangeArrowheads="1"/>
          </p:cNvSpPr>
          <p:nvPr>
            <p:ph type="title"/>
          </p:nvPr>
        </p:nvSpPr>
        <p:spPr>
          <a:xfrm>
            <a:off x="590872" y="116632"/>
            <a:ext cx="8229600" cy="1143000"/>
          </a:xfrm>
        </p:spPr>
        <p:txBody>
          <a:bodyPr/>
          <a:lstStyle/>
          <a:p>
            <a:r>
              <a:rPr lang="en-GB" sz="4000" dirty="0"/>
              <a:t>Time and Perceivable Succession</a:t>
            </a:r>
            <a:endParaRPr lang="en-US" sz="4000" dirty="0"/>
          </a:p>
        </p:txBody>
      </p:sp>
      <p:sp>
        <p:nvSpPr>
          <p:cNvPr id="819203" name="Rectangle 3"/>
          <p:cNvSpPr>
            <a:spLocks noGrp="1" noChangeArrowheads="1"/>
          </p:cNvSpPr>
          <p:nvPr>
            <p:ph type="body" idx="1"/>
          </p:nvPr>
        </p:nvSpPr>
        <p:spPr>
          <a:xfrm>
            <a:off x="590872" y="1439019"/>
            <a:ext cx="8229600" cy="5124450"/>
          </a:xfrm>
        </p:spPr>
        <p:txBody>
          <a:bodyPr/>
          <a:lstStyle/>
          <a:p>
            <a:r>
              <a:rPr lang="en-GB" sz="2600"/>
              <a:t>“The idea of time [is] deriv’d from the succession of our perceptions … ideas as well as impressions … of reflection as well as of sensation, … [it is] an abstract idea, which comprehends a still greater variety than that of space, and yet is represented in the fancy by some particular individual idea of a determinate quantity and quality.”  (</a:t>
            </a:r>
            <a:r>
              <a:rPr lang="en-GB" sz="2600" i="1"/>
              <a:t>T</a:t>
            </a:r>
            <a:r>
              <a:rPr lang="en-GB" sz="2600"/>
              <a:t> 1.2.3.6)</a:t>
            </a:r>
          </a:p>
          <a:p>
            <a:r>
              <a:rPr lang="en-GB" sz="2600"/>
              <a:t>So the idea of duration “must be deriv’d from a succession of [perceivably] changeable objects”</a:t>
            </a:r>
            <a:br>
              <a:rPr lang="en-GB" sz="2600"/>
            </a:br>
            <a:r>
              <a:rPr lang="en-GB" sz="2600"/>
              <a:t>(</a:t>
            </a:r>
            <a:r>
              <a:rPr lang="en-GB" sz="2600" i="1"/>
              <a:t>T</a:t>
            </a:r>
            <a:r>
              <a:rPr lang="en-GB" sz="2600"/>
              <a:t> 1.2.3.8), and – since it is not separable from such a succession (</a:t>
            </a:r>
            <a:r>
              <a:rPr lang="en-GB" sz="2600" i="1"/>
              <a:t>T</a:t>
            </a:r>
            <a:r>
              <a:rPr lang="en-GB" sz="2600"/>
              <a:t> 1.2.3.10) – cannot properly be applied to anything unchangeable (</a:t>
            </a:r>
            <a:r>
              <a:rPr lang="en-GB" sz="2600" i="1"/>
              <a:t>T </a:t>
            </a:r>
            <a:r>
              <a:rPr lang="en-GB" sz="2600"/>
              <a:t>1.2.3.11).</a:t>
            </a:r>
            <a:endParaRPr lang="en-US" sz="2600" i="1"/>
          </a:p>
        </p:txBody>
      </p:sp>
    </p:spTree>
    <p:extLst>
      <p:ext uri="{BB962C8B-B14F-4D97-AF65-F5344CB8AC3E}">
        <p14:creationId xmlns:p14="http://schemas.microsoft.com/office/powerpoint/2010/main" val="1660575275"/>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C61EE70-4A65-4F9F-9450-8F8600A84F08}" type="slidenum">
              <a:rPr lang="en-US"/>
              <a:pPr/>
              <a:t>93</a:t>
            </a:fld>
            <a:endParaRPr lang="en-US"/>
          </a:p>
        </p:txBody>
      </p:sp>
      <p:sp>
        <p:nvSpPr>
          <p:cNvPr id="820226" name="Rectangle 2"/>
          <p:cNvSpPr>
            <a:spLocks noGrp="1" noChangeArrowheads="1"/>
          </p:cNvSpPr>
          <p:nvPr>
            <p:ph type="title"/>
          </p:nvPr>
        </p:nvSpPr>
        <p:spPr>
          <a:xfrm>
            <a:off x="482860" y="152636"/>
            <a:ext cx="8229600" cy="1044116"/>
          </a:xfrm>
        </p:spPr>
        <p:txBody>
          <a:bodyPr/>
          <a:lstStyle/>
          <a:p>
            <a:r>
              <a:rPr lang="en-GB" dirty="0"/>
              <a:t>Spatial Atoms</a:t>
            </a:r>
            <a:endParaRPr lang="en-US" dirty="0"/>
          </a:p>
        </p:txBody>
      </p:sp>
      <p:sp>
        <p:nvSpPr>
          <p:cNvPr id="820227" name="Rectangle 3"/>
          <p:cNvSpPr>
            <a:spLocks noGrp="1" noChangeArrowheads="1"/>
          </p:cNvSpPr>
          <p:nvPr>
            <p:ph type="body" idx="1"/>
          </p:nvPr>
        </p:nvSpPr>
        <p:spPr>
          <a:xfrm>
            <a:off x="554868" y="1376772"/>
            <a:ext cx="8229600" cy="5124450"/>
          </a:xfrm>
        </p:spPr>
        <p:txBody>
          <a:bodyPr/>
          <a:lstStyle/>
          <a:p>
            <a:r>
              <a:rPr lang="en-GB" sz="2600" dirty="0"/>
              <a:t>“The idea of space is </a:t>
            </a:r>
            <a:r>
              <a:rPr lang="en-GB" sz="2600" dirty="0" err="1"/>
              <a:t>convey’d</a:t>
            </a:r>
            <a:r>
              <a:rPr lang="en-GB" sz="2600" dirty="0"/>
              <a:t> to the mind by … the sight and touch …  That compound impression, which represents extension, consists of several lesser impressions, that are indivisible to the eye or feeling, and may be </a:t>
            </a:r>
            <a:r>
              <a:rPr lang="en-GB" sz="2600" dirty="0" err="1"/>
              <a:t>call’d</a:t>
            </a:r>
            <a:r>
              <a:rPr lang="en-GB" sz="2600" dirty="0"/>
              <a:t> impressions of atoms or </a:t>
            </a:r>
            <a:r>
              <a:rPr lang="en-GB" sz="2600" dirty="0" err="1"/>
              <a:t>corpuscules</a:t>
            </a:r>
            <a:r>
              <a:rPr lang="en-GB" sz="2600" dirty="0"/>
              <a:t> </a:t>
            </a:r>
            <a:r>
              <a:rPr lang="en-GB" sz="2600" dirty="0" err="1"/>
              <a:t>endow’d</a:t>
            </a:r>
            <a:r>
              <a:rPr lang="en-GB" sz="2600" dirty="0"/>
              <a:t> with colour and solidity.  …  There is nothing but the idea of their colour or tangibility, which can render them conceivable by the mind.”  (</a:t>
            </a:r>
            <a:r>
              <a:rPr lang="en-GB" sz="2600" i="1" dirty="0"/>
              <a:t>T</a:t>
            </a:r>
            <a:r>
              <a:rPr lang="en-GB" sz="2600" dirty="0"/>
              <a:t> 1.2.3.15)</a:t>
            </a:r>
          </a:p>
          <a:p>
            <a:r>
              <a:rPr lang="en-GB" sz="2600" dirty="0"/>
              <a:t>“We have therefore no idea of space or extension, but when we regard it as an object either of our sight or feeling.”  (</a:t>
            </a:r>
            <a:r>
              <a:rPr lang="en-GB" sz="2600" i="1" dirty="0"/>
              <a:t>T</a:t>
            </a:r>
            <a:r>
              <a:rPr lang="en-GB" sz="2600" dirty="0"/>
              <a:t> 1.2.3.16)</a:t>
            </a:r>
          </a:p>
        </p:txBody>
      </p:sp>
    </p:spTree>
    <p:extLst>
      <p:ext uri="{BB962C8B-B14F-4D97-AF65-F5344CB8AC3E}">
        <p14:creationId xmlns:p14="http://schemas.microsoft.com/office/powerpoint/2010/main" val="2642478941"/>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8BDFF216-6809-4A54-BB9E-1D04F22CA414}" type="slidenum">
              <a:rPr lang="en-US"/>
              <a:pPr/>
              <a:t>94</a:t>
            </a:fld>
            <a:endParaRPr lang="en-US"/>
          </a:p>
        </p:txBody>
      </p:sp>
      <p:sp>
        <p:nvSpPr>
          <p:cNvPr id="824322" name="Rectangle 2"/>
          <p:cNvSpPr>
            <a:spLocks noGrp="1" noChangeArrowheads="1"/>
          </p:cNvSpPr>
          <p:nvPr>
            <p:ph type="title"/>
          </p:nvPr>
        </p:nvSpPr>
        <p:spPr>
          <a:xfrm>
            <a:off x="482860" y="188640"/>
            <a:ext cx="8229600" cy="1143000"/>
          </a:xfrm>
        </p:spPr>
        <p:txBody>
          <a:bodyPr/>
          <a:lstStyle/>
          <a:p>
            <a:r>
              <a:rPr lang="en-GB"/>
              <a:t>Our Idea of Existence</a:t>
            </a:r>
            <a:endParaRPr lang="en-US"/>
          </a:p>
        </p:txBody>
      </p:sp>
      <p:sp>
        <p:nvSpPr>
          <p:cNvPr id="824323" name="Rectangle 3"/>
          <p:cNvSpPr>
            <a:spLocks noGrp="1" noChangeArrowheads="1"/>
          </p:cNvSpPr>
          <p:nvPr>
            <p:ph type="body" idx="1"/>
          </p:nvPr>
        </p:nvSpPr>
        <p:spPr>
          <a:xfrm>
            <a:off x="482860" y="1511027"/>
            <a:ext cx="8229600" cy="4997450"/>
          </a:xfrm>
        </p:spPr>
        <p:txBody>
          <a:bodyPr/>
          <a:lstStyle/>
          <a:p>
            <a:r>
              <a:rPr lang="en-GB" sz="3100" dirty="0"/>
              <a:t>The final section of Part 2 applies similar considerations to our idea of existence:</a:t>
            </a:r>
          </a:p>
          <a:p>
            <a:pPr lvl="1">
              <a:buFontTx/>
              <a:buNone/>
            </a:pPr>
            <a:r>
              <a:rPr lang="en-GB" sz="2700" dirty="0"/>
              <a:t>	“The idea of existence … is the very same with the idea of what we conceive to be existent.  To reflect on any thing simply, and to reflect on it as existent, are nothing different”  (</a:t>
            </a:r>
            <a:r>
              <a:rPr lang="en-GB" sz="2700" i="1" dirty="0"/>
              <a:t>T</a:t>
            </a:r>
            <a:r>
              <a:rPr lang="en-GB" sz="2700" dirty="0"/>
              <a:t> 1.2.6.4)</a:t>
            </a:r>
          </a:p>
          <a:p>
            <a:r>
              <a:rPr lang="en-GB" sz="3100" dirty="0"/>
              <a:t>The Copy Principle also implies that we cannot think of external objects as anything “</a:t>
            </a:r>
            <a:r>
              <a:rPr lang="en-GB" sz="3100" i="1" dirty="0"/>
              <a:t>specifically</a:t>
            </a:r>
            <a:r>
              <a:rPr lang="en-GB" sz="3100" dirty="0"/>
              <a:t> different from our perceptions” (</a:t>
            </a:r>
            <a:r>
              <a:rPr lang="en-GB" sz="3100" i="1" dirty="0"/>
              <a:t>T</a:t>
            </a:r>
            <a:r>
              <a:rPr lang="en-GB" sz="3100" dirty="0"/>
              <a:t> 1.2.6.7-9) – this is important in </a:t>
            </a:r>
            <a:r>
              <a:rPr lang="en-GB" sz="3100" i="1" dirty="0"/>
              <a:t>T</a:t>
            </a:r>
            <a:r>
              <a:rPr lang="en-GB" sz="3100" dirty="0"/>
              <a:t> 1.4.2.</a:t>
            </a:r>
            <a:endParaRPr lang="en-US" sz="3100" dirty="0"/>
          </a:p>
        </p:txBody>
      </p:sp>
      <p:sp>
        <p:nvSpPr>
          <p:cNvPr id="824324" name="Rectangle 4"/>
          <p:cNvSpPr>
            <a:spLocks noChangeArrowheads="1"/>
          </p:cNvSpPr>
          <p:nvPr/>
        </p:nvSpPr>
        <p:spPr bwMode="auto">
          <a:xfrm>
            <a:off x="4386263" y="3246438"/>
            <a:ext cx="373062" cy="366712"/>
          </a:xfrm>
          <a:prstGeom prst="rect">
            <a:avLst/>
          </a:prstGeom>
          <a:noFill/>
          <a:ln w="12700" cap="sq" algn="ctr">
            <a:noFill/>
            <a:miter lim="800000"/>
            <a:headEnd type="none" w="sm" len="sm"/>
            <a:tailEnd type="none" w="sm" len="sm"/>
          </a:ln>
          <a:effectLst/>
        </p:spPr>
        <p:txBody>
          <a:bodyPr wrap="none" anchor="ctr">
            <a:spAutoFit/>
          </a:bodyPr>
          <a:lstStyle/>
          <a:p>
            <a:pPr algn="l" eaLnBrk="1" hangingPunct="1"/>
            <a:r>
              <a:rPr lang="en-GB">
                <a:sym typeface="Symbol" pitchFamily="18" charset="2"/>
              </a:rPr>
              <a:t></a:t>
            </a:r>
            <a:r>
              <a:rPr lang="en-US"/>
              <a:t> </a:t>
            </a:r>
          </a:p>
        </p:txBody>
      </p:sp>
      <p:sp>
        <p:nvSpPr>
          <p:cNvPr id="824325" name="Rectangle 5"/>
          <p:cNvSpPr>
            <a:spLocks noChangeArrowheads="1"/>
          </p:cNvSpPr>
          <p:nvPr/>
        </p:nvSpPr>
        <p:spPr bwMode="auto">
          <a:xfrm>
            <a:off x="4386263" y="3246438"/>
            <a:ext cx="373062" cy="366712"/>
          </a:xfrm>
          <a:prstGeom prst="rect">
            <a:avLst/>
          </a:prstGeom>
          <a:noFill/>
          <a:ln w="12700" cap="sq" algn="ctr">
            <a:noFill/>
            <a:miter lim="800000"/>
            <a:headEnd type="none" w="sm" len="sm"/>
            <a:tailEnd type="none" w="sm" len="sm"/>
          </a:ln>
          <a:effectLst/>
        </p:spPr>
        <p:txBody>
          <a:bodyPr wrap="none" anchor="ctr">
            <a:spAutoFit/>
          </a:bodyPr>
          <a:lstStyle/>
          <a:p>
            <a:pPr algn="l" eaLnBrk="1" hangingPunct="1"/>
            <a:r>
              <a:rPr lang="en-GB">
                <a:sym typeface="Symbol" pitchFamily="18" charset="2"/>
              </a:rPr>
              <a:t></a:t>
            </a:r>
            <a:r>
              <a:rPr lang="en-US"/>
              <a:t> </a:t>
            </a:r>
          </a:p>
        </p:txBody>
      </p:sp>
    </p:spTree>
    <p:extLst>
      <p:ext uri="{BB962C8B-B14F-4D97-AF65-F5344CB8AC3E}">
        <p14:creationId xmlns:p14="http://schemas.microsoft.com/office/powerpoint/2010/main" val="966232368"/>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95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95</a:t>
            </a:fld>
            <a:endParaRPr lang="en-US" sz="1600">
              <a:effectLst>
                <a:outerShdw blurRad="38100" dist="38100" dir="2700000" algn="tl">
                  <a:srgbClr val="000000"/>
                </a:outerShdw>
              </a:effectLst>
              <a:ea typeface="ＭＳ Ｐゴシック" charset="-128"/>
            </a:endParaRPr>
          </a:p>
        </p:txBody>
      </p:sp>
      <p:sp>
        <p:nvSpPr>
          <p:cNvPr id="905218" name="Rectangle 2"/>
          <p:cNvSpPr>
            <a:spLocks noGrp="1" noChangeArrowheads="1"/>
          </p:cNvSpPr>
          <p:nvPr>
            <p:ph type="title" idx="4294967295"/>
          </p:nvPr>
        </p:nvSpPr>
        <p:spPr>
          <a:xfrm>
            <a:off x="457200" y="277813"/>
            <a:ext cx="8229600" cy="846931"/>
          </a:xfrm>
        </p:spPr>
        <p:txBody>
          <a:bodyPr/>
          <a:lstStyle/>
          <a:p>
            <a:pPr>
              <a:defRPr/>
            </a:pPr>
            <a:r>
              <a:rPr lang="en-GB" sz="4000" dirty="0"/>
              <a:t>Applying t</a:t>
            </a:r>
            <a:r>
              <a:rPr lang="en-GB" sz="4000" dirty="0">
                <a:latin typeface="+mj-lt"/>
                <a:ea typeface="+mj-ea"/>
                <a:cs typeface="+mj-cs"/>
              </a:rPr>
              <a:t>he Copy Principle</a:t>
            </a:r>
          </a:p>
        </p:txBody>
      </p:sp>
      <p:sp>
        <p:nvSpPr>
          <p:cNvPr id="905219" name="Rectangle 3"/>
          <p:cNvSpPr>
            <a:spLocks noGrp="1" noChangeArrowheads="1"/>
          </p:cNvSpPr>
          <p:nvPr>
            <p:ph type="body" idx="4294967295"/>
          </p:nvPr>
        </p:nvSpPr>
        <p:spPr>
          <a:xfrm>
            <a:off x="554868" y="1376772"/>
            <a:ext cx="8229600" cy="5184305"/>
          </a:xfrm>
        </p:spPr>
        <p:txBody>
          <a:bodyPr/>
          <a:lstStyle/>
          <a:p>
            <a:r>
              <a:rPr lang="en-GB" sz="2800" dirty="0"/>
              <a:t>Hume’s </a:t>
            </a:r>
            <a:r>
              <a:rPr lang="en-GB" sz="2800" i="1" dirty="0"/>
              <a:t>Copy Principle </a:t>
            </a:r>
            <a:r>
              <a:rPr lang="en-GB" sz="2800" dirty="0"/>
              <a:t>(</a:t>
            </a:r>
            <a:r>
              <a:rPr lang="en-GB" sz="2800" i="1" dirty="0"/>
              <a:t>T</a:t>
            </a:r>
            <a:r>
              <a:rPr lang="en-GB" sz="2800" dirty="0"/>
              <a:t> 1.1.1.7) states that all simple ideas are copied from impressions.  In </a:t>
            </a:r>
            <a:r>
              <a:rPr lang="en-GB" sz="2800" i="1" dirty="0"/>
              <a:t>T</a:t>
            </a:r>
            <a:r>
              <a:rPr lang="en-GB" sz="2800" dirty="0"/>
              <a:t> 1.3.14 he repeatedly refers back to this principle.</a:t>
            </a:r>
          </a:p>
          <a:p>
            <a:pPr>
              <a:spcBef>
                <a:spcPts val="1200"/>
              </a:spcBef>
            </a:pPr>
            <a:r>
              <a:rPr lang="en-GB" sz="2800" dirty="0"/>
              <a:t>The principle provides “a new microscope”</a:t>
            </a:r>
            <a:br>
              <a:rPr lang="en-GB" sz="2800" dirty="0"/>
            </a:br>
            <a:r>
              <a:rPr lang="en-GB" sz="2800" dirty="0"/>
              <a:t>(</a:t>
            </a:r>
            <a:r>
              <a:rPr lang="en-GB" sz="2800" i="1" dirty="0"/>
              <a:t>E</a:t>
            </a:r>
            <a:r>
              <a:rPr lang="en-GB" sz="2800" dirty="0"/>
              <a:t> 7.4) for investigating the nature of ideas, by finding the corresponding impressions.</a:t>
            </a:r>
          </a:p>
          <a:p>
            <a:pPr>
              <a:spcBef>
                <a:spcPts val="1200"/>
              </a:spcBef>
            </a:pPr>
            <a:r>
              <a:rPr lang="en-GB" sz="2800" dirty="0"/>
              <a:t>In </a:t>
            </a:r>
            <a:r>
              <a:rPr lang="en-GB" sz="2800" i="1" dirty="0"/>
              <a:t>Treatise</a:t>
            </a:r>
            <a:r>
              <a:rPr lang="en-GB" sz="2800" dirty="0"/>
              <a:t> 1.3.14, he accordingly sets out to identify the impression from which the idea of necessary connexion is copied.</a:t>
            </a:r>
          </a:p>
          <a:p>
            <a:pPr>
              <a:spcBef>
                <a:spcPts val="1200"/>
              </a:spcBef>
            </a:pPr>
            <a:r>
              <a:rPr lang="en-GB" sz="2800" dirty="0"/>
              <a:t>1.3.14.1 summarises the argument to come …</a:t>
            </a:r>
          </a:p>
        </p:txBody>
      </p:sp>
    </p:spTree>
    <p:extLst>
      <p:ext uri="{BB962C8B-B14F-4D97-AF65-F5344CB8AC3E}">
        <p14:creationId xmlns:p14="http://schemas.microsoft.com/office/powerpoint/2010/main" val="3906836988"/>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EC6EE38D-FF9C-4D9D-98F0-D38B22BFA0BB}" type="slidenum">
              <a:rPr lang="en-US"/>
              <a:pPr/>
              <a:t>96</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A061A125-7035-4D26-8F46-DB35B854E5A0}" type="slidenum">
              <a:rPr lang="en-US" sz="1600">
                <a:effectLst>
                  <a:outerShdw blurRad="38100" dist="38100" dir="2700000" algn="tl">
                    <a:srgbClr val="000000"/>
                  </a:outerShdw>
                </a:effectLst>
                <a:ea typeface="ＭＳ Ｐゴシック" charset="-128"/>
              </a:rPr>
              <a:pPr eaLnBrk="1" hangingPunct="1"/>
              <a:t>96</a:t>
            </a:fld>
            <a:endParaRPr lang="en-US" sz="1600">
              <a:effectLst>
                <a:outerShdw blurRad="38100" dist="38100" dir="2700000" algn="tl">
                  <a:srgbClr val="000000"/>
                </a:outerShdw>
              </a:effectLst>
              <a:ea typeface="ＭＳ Ｐゴシック" charset="-128"/>
            </a:endParaRPr>
          </a:p>
        </p:txBody>
      </p:sp>
      <p:sp>
        <p:nvSpPr>
          <p:cNvPr id="905219" name="Rectangle 3"/>
          <p:cNvSpPr>
            <a:spLocks noGrp="1" noChangeArrowheads="1"/>
          </p:cNvSpPr>
          <p:nvPr>
            <p:ph type="body" idx="4294967295"/>
          </p:nvPr>
        </p:nvSpPr>
        <p:spPr>
          <a:xfrm>
            <a:off x="359532" y="404664"/>
            <a:ext cx="8604956" cy="6264425"/>
          </a:xfrm>
        </p:spPr>
        <p:txBody>
          <a:bodyPr/>
          <a:lstStyle/>
          <a:p>
            <a:pPr marL="0" indent="0">
              <a:buNone/>
            </a:pPr>
            <a:r>
              <a:rPr lang="en-GB" sz="1900" dirty="0">
                <a:effectLst/>
              </a:rPr>
              <a:t>“</a:t>
            </a:r>
            <a:r>
              <a:rPr lang="en-GB" sz="1900" i="1" dirty="0">
                <a:effectLst/>
              </a:rPr>
              <a:t>What is our idea of necessity, when we say that two objects are necessarily connected together</a:t>
            </a:r>
            <a:r>
              <a:rPr lang="en-GB" sz="1900" dirty="0">
                <a:effectLst/>
              </a:rPr>
              <a:t>.  … as we have no idea, that is not </a:t>
            </a:r>
            <a:r>
              <a:rPr lang="en-GB" sz="1900" dirty="0" err="1">
                <a:effectLst/>
              </a:rPr>
              <a:t>deriv’d</a:t>
            </a:r>
            <a:r>
              <a:rPr lang="en-GB" sz="1900" dirty="0">
                <a:effectLst/>
              </a:rPr>
              <a:t> from an impression, we must find some impression, that gives rise to this idea of necessity, if we assert we have really such an idea.  … finding that necessity is … always </a:t>
            </a:r>
            <a:r>
              <a:rPr lang="en-GB" sz="1900" dirty="0" err="1">
                <a:effectLst/>
              </a:rPr>
              <a:t>ascrib’d</a:t>
            </a:r>
            <a:r>
              <a:rPr lang="en-GB" sz="1900" dirty="0">
                <a:effectLst/>
              </a:rPr>
              <a:t> to causes and effects, I turn my eye to two objects </a:t>
            </a:r>
            <a:r>
              <a:rPr lang="en-GB" sz="1900" dirty="0" err="1">
                <a:effectLst/>
              </a:rPr>
              <a:t>suppos’d</a:t>
            </a:r>
            <a:r>
              <a:rPr lang="en-GB" sz="1900" dirty="0">
                <a:effectLst/>
              </a:rPr>
              <a:t> to be </a:t>
            </a:r>
            <a:r>
              <a:rPr lang="en-GB" sz="1900" dirty="0" err="1">
                <a:effectLst/>
              </a:rPr>
              <a:t>plac’d</a:t>
            </a:r>
            <a:r>
              <a:rPr lang="en-GB" sz="1900" dirty="0">
                <a:effectLst/>
              </a:rPr>
              <a:t> in that relation; …  I immediately perceive, that they are </a:t>
            </a:r>
            <a:r>
              <a:rPr lang="en-GB" sz="1900" i="1" dirty="0">
                <a:effectLst/>
              </a:rPr>
              <a:t>contiguous</a:t>
            </a:r>
            <a:r>
              <a:rPr lang="en-GB" sz="1900" dirty="0">
                <a:effectLst/>
              </a:rPr>
              <a:t> in time and place, and that the object we call cause </a:t>
            </a:r>
            <a:r>
              <a:rPr lang="en-GB" sz="1900" i="1" dirty="0">
                <a:effectLst/>
              </a:rPr>
              <a:t>precedes</a:t>
            </a:r>
            <a:r>
              <a:rPr lang="en-GB" sz="1900" dirty="0">
                <a:effectLst/>
              </a:rPr>
              <a:t> the other we call effect.  In no one instance can I go any farther, nor is it possible for me to discover any third relation betwixt these objects.  I therefore enlarge my view to comprehend several instances; where I find like objects always existing in like relations of contiguity and succession.  At first sight this seems to serve but little to my purpose.  The reflection on several instances only repeats the same objects; and therefore can never give rise to a new idea.  But upon farther enquiry I find, that the repetition is not in every particular the same, but produces a new impression, and by that means the idea, which I at present examine.  For after a frequent repetition, I find, that upon the appearance of one of the objects, the mind is </a:t>
            </a:r>
            <a:r>
              <a:rPr lang="en-GB" sz="1900" i="1" dirty="0" err="1">
                <a:effectLst/>
              </a:rPr>
              <a:t>determin’d</a:t>
            </a:r>
            <a:r>
              <a:rPr lang="en-GB" sz="1900" dirty="0">
                <a:effectLst/>
              </a:rPr>
              <a:t> by custom to consider its usual attendant, and to consider it in a stronger light upon account of its relation to the first object.  </a:t>
            </a:r>
            <a:r>
              <a:rPr lang="en-GB" sz="1900" dirty="0" err="1">
                <a:effectLst/>
              </a:rPr>
              <a:t>’Tis</a:t>
            </a:r>
            <a:r>
              <a:rPr lang="en-GB" sz="1900" dirty="0">
                <a:effectLst/>
              </a:rPr>
              <a:t> this impression, then, or </a:t>
            </a:r>
            <a:r>
              <a:rPr lang="en-GB" sz="1900" i="1" dirty="0">
                <a:effectLst/>
              </a:rPr>
              <a:t>determination</a:t>
            </a:r>
            <a:r>
              <a:rPr lang="en-GB" sz="1900" dirty="0">
                <a:effectLst/>
              </a:rPr>
              <a:t>, which affords me the idea of necessity.”</a:t>
            </a:r>
          </a:p>
          <a:p>
            <a:pPr marL="0" indent="0">
              <a:buNone/>
            </a:pPr>
            <a:r>
              <a:rPr lang="en-GB" sz="1900" dirty="0">
                <a:effectLst/>
              </a:rPr>
              <a:t>							(</a:t>
            </a:r>
            <a:r>
              <a:rPr lang="en-GB" sz="1900" i="1" dirty="0">
                <a:effectLst/>
              </a:rPr>
              <a:t>T </a:t>
            </a:r>
            <a:r>
              <a:rPr lang="en-GB" sz="1900" dirty="0">
                <a:effectLst/>
              </a:rPr>
              <a:t>1.3.14.1)</a:t>
            </a:r>
          </a:p>
          <a:p>
            <a:endParaRPr lang="en-GB" sz="1900" dirty="0"/>
          </a:p>
        </p:txBody>
      </p:sp>
    </p:spTree>
    <p:extLst>
      <p:ext uri="{BB962C8B-B14F-4D97-AF65-F5344CB8AC3E}">
        <p14:creationId xmlns:p14="http://schemas.microsoft.com/office/powerpoint/2010/main" val="2061040084"/>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1"/>
            <a:ext cx="8229600" cy="720080"/>
          </a:xfrm>
        </p:spPr>
        <p:txBody>
          <a:bodyPr/>
          <a:lstStyle/>
          <a:p>
            <a:r>
              <a:rPr lang="en-GB" dirty="0"/>
              <a:t>Empiricism and </a:t>
            </a:r>
            <a:r>
              <a:rPr lang="en-GB" dirty="0" err="1"/>
              <a:t>Projectivism</a:t>
            </a:r>
            <a:endParaRPr lang="en-GB" dirty="0"/>
          </a:p>
        </p:txBody>
      </p:sp>
      <p:sp>
        <p:nvSpPr>
          <p:cNvPr id="3" name="Content Placeholder 2"/>
          <p:cNvSpPr>
            <a:spLocks noGrp="1"/>
          </p:cNvSpPr>
          <p:nvPr>
            <p:ph idx="1"/>
          </p:nvPr>
        </p:nvSpPr>
        <p:spPr>
          <a:xfrm>
            <a:off x="529208" y="1160748"/>
            <a:ext cx="8399276" cy="5400600"/>
          </a:xfrm>
        </p:spPr>
        <p:txBody>
          <a:bodyPr/>
          <a:lstStyle/>
          <a:p>
            <a:r>
              <a:rPr lang="en-GB" dirty="0"/>
              <a:t>Hume’s Copy Principle obliges him to seek an “impression of reflection” to ground any idea that is not straightforwardly sensory:</a:t>
            </a:r>
          </a:p>
          <a:p>
            <a:pPr lvl="1">
              <a:spcBef>
                <a:spcPts val="900"/>
              </a:spcBef>
            </a:pPr>
            <a:r>
              <a:rPr lang="en-GB" sz="2600" dirty="0"/>
              <a:t>Necessary connexion is grounded in (something like) the awareness of inductive inference;</a:t>
            </a:r>
          </a:p>
          <a:p>
            <a:pPr lvl="1">
              <a:spcBef>
                <a:spcPts val="900"/>
              </a:spcBef>
            </a:pPr>
            <a:r>
              <a:rPr lang="en-GB" sz="2600" dirty="0"/>
              <a:t>Moral notions are grounded in generalised approbation and disapprobation;</a:t>
            </a:r>
          </a:p>
          <a:p>
            <a:pPr lvl="1">
              <a:spcBef>
                <a:spcPts val="900"/>
              </a:spcBef>
            </a:pPr>
            <a:r>
              <a:rPr lang="en-GB" sz="2600" dirty="0"/>
              <a:t>Beauty is grounded in “a peculiar delight and satisfaction”; deformity in a corresponding pain.</a:t>
            </a:r>
          </a:p>
          <a:p>
            <a:pPr>
              <a:spcBef>
                <a:spcPts val="1200"/>
              </a:spcBef>
            </a:pPr>
            <a:r>
              <a:rPr lang="en-GB" dirty="0"/>
              <a:t>Thus the ascription of these ideas </a:t>
            </a:r>
            <a:r>
              <a:rPr lang="en-GB" i="1" dirty="0"/>
              <a:t>inevitably</a:t>
            </a:r>
            <a:r>
              <a:rPr lang="en-GB" dirty="0"/>
              <a:t> involves </a:t>
            </a:r>
            <a:r>
              <a:rPr lang="en-GB" i="1" dirty="0"/>
              <a:t>some</a:t>
            </a:r>
            <a:r>
              <a:rPr lang="en-GB" dirty="0"/>
              <a:t> element of “projection”.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97</a:t>
            </a:fld>
            <a:endParaRPr lang="en-US"/>
          </a:p>
        </p:txBody>
      </p:sp>
    </p:spTree>
    <p:extLst>
      <p:ext uri="{BB962C8B-B14F-4D97-AF65-F5344CB8AC3E}">
        <p14:creationId xmlns:p14="http://schemas.microsoft.com/office/powerpoint/2010/main" val="4075601536"/>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6993D49-B0F5-4877-A6BF-31C095B23B11}" type="slidenum">
              <a:rPr lang="en-US"/>
              <a:pPr/>
              <a:t>98</a:t>
            </a:fld>
            <a:endParaRPr lang="en-US"/>
          </a:p>
        </p:txBody>
      </p:sp>
      <p:sp>
        <p:nvSpPr>
          <p:cNvPr id="2" name="Title 1"/>
          <p:cNvSpPr>
            <a:spLocks noGrp="1"/>
          </p:cNvSpPr>
          <p:nvPr>
            <p:ph type="title" idx="4294967295"/>
          </p:nvPr>
        </p:nvSpPr>
        <p:spPr>
          <a:xfrm>
            <a:off x="457200" y="277813"/>
            <a:ext cx="8229600" cy="954943"/>
          </a:xfrm>
        </p:spPr>
        <p:txBody>
          <a:bodyPr/>
          <a:lstStyle/>
          <a:p>
            <a:pPr>
              <a:defRPr/>
            </a:pPr>
            <a:r>
              <a:rPr lang="en-US" dirty="0">
                <a:latin typeface="+mj-lt"/>
                <a:ea typeface="+mj-ea"/>
                <a:cs typeface="+mj-cs"/>
              </a:rPr>
              <a:t>Eliminating the Senses</a:t>
            </a:r>
          </a:p>
        </p:txBody>
      </p:sp>
      <p:sp>
        <p:nvSpPr>
          <p:cNvPr id="3" name="Content Placeholder 2"/>
          <p:cNvSpPr>
            <a:spLocks noGrp="1"/>
          </p:cNvSpPr>
          <p:nvPr>
            <p:ph idx="4294967295"/>
          </p:nvPr>
        </p:nvSpPr>
        <p:spPr>
          <a:xfrm>
            <a:off x="230188" y="1484784"/>
            <a:ext cx="8628062" cy="5155729"/>
          </a:xfrm>
        </p:spPr>
        <p:txBody>
          <a:bodyPr/>
          <a:lstStyle/>
          <a:p>
            <a:r>
              <a:rPr lang="en-US" sz="2900" dirty="0"/>
              <a:t>In discussing the </a:t>
            </a:r>
            <a:r>
              <a:rPr lang="en-US" sz="2900" i="1" dirty="0"/>
              <a:t>senses</a:t>
            </a:r>
            <a:r>
              <a:rPr lang="en-US" sz="2900" dirty="0"/>
              <a:t> as a potential source of the belief in body, Hume seems to treat them as bare sources of impressions.  As such,</a:t>
            </a:r>
          </a:p>
          <a:p>
            <a:pPr lvl="1">
              <a:spcBef>
                <a:spcPts val="1200"/>
              </a:spcBef>
            </a:pPr>
            <a:r>
              <a:rPr lang="en-US" sz="2600" dirty="0"/>
              <a:t>They obviously cannot “give rise to the notion of the </a:t>
            </a:r>
            <a:r>
              <a:rPr lang="en-US" sz="2600" i="1" dirty="0" err="1"/>
              <a:t>continu’d</a:t>
            </a:r>
            <a:r>
              <a:rPr lang="en-US" sz="2600" dirty="0"/>
              <a:t> existence of their objects, after they no longer appear to the senses”.</a:t>
            </a:r>
            <a:r>
              <a:rPr lang="en-US" sz="2600" i="1" dirty="0"/>
              <a:t>  </a:t>
            </a:r>
            <a:r>
              <a:rPr lang="en-US" sz="2600" dirty="0"/>
              <a:t>(</a:t>
            </a:r>
            <a:r>
              <a:rPr lang="en-US" sz="2600" i="1" dirty="0"/>
              <a:t>T </a:t>
            </a:r>
            <a:r>
              <a:rPr lang="en-US" sz="2600" dirty="0"/>
              <a:t>1.4.2.3)</a:t>
            </a:r>
          </a:p>
          <a:p>
            <a:pPr lvl="1">
              <a:spcBef>
                <a:spcPts val="1200"/>
              </a:spcBef>
            </a:pPr>
            <a:r>
              <a:rPr lang="en-US" sz="2600" dirty="0"/>
              <a:t>Nor can they “offer … their impressions as the images of something </a:t>
            </a:r>
            <a:r>
              <a:rPr lang="en-US" sz="2600" i="1" dirty="0"/>
              <a:t>distinct</a:t>
            </a:r>
            <a:r>
              <a:rPr lang="en-US" sz="2600" dirty="0"/>
              <a:t>, or </a:t>
            </a:r>
            <a:r>
              <a:rPr lang="en-US" sz="2600" i="1" dirty="0"/>
              <a:t>independent</a:t>
            </a:r>
            <a:r>
              <a:rPr lang="en-US" sz="2600" dirty="0"/>
              <a:t>, and </a:t>
            </a:r>
            <a:r>
              <a:rPr lang="en-US" sz="2600" i="1" dirty="0"/>
              <a:t>external</a:t>
            </a:r>
            <a:r>
              <a:rPr lang="en-US" sz="2600" dirty="0"/>
              <a:t> … because they convey to us nothing but a single perception, and never give us the least intimation of any thing beyond.</a:t>
            </a:r>
            <a:r>
              <a:rPr lang="en-US" sz="2600" i="1" dirty="0"/>
              <a:t>”  </a:t>
            </a:r>
            <a:r>
              <a:rPr lang="en-US" sz="2600" dirty="0"/>
              <a:t>(</a:t>
            </a:r>
            <a:r>
              <a:rPr lang="en-US" sz="2600" i="1" dirty="0"/>
              <a:t>T </a:t>
            </a:r>
            <a:r>
              <a:rPr lang="en-US" sz="2600" dirty="0"/>
              <a:t>1.4.2.4)</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9448F0D-874E-4BAA-AD83-2010FA6469AC}"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156490057"/>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E850D15-84BE-481E-9CD9-5426FDDADF2A}" type="slidenum">
              <a:rPr lang="en-US"/>
              <a:pPr/>
              <a:t>99</a:t>
            </a:fld>
            <a:endParaRPr lang="en-US"/>
          </a:p>
        </p:txBody>
      </p:sp>
      <p:sp>
        <p:nvSpPr>
          <p:cNvPr id="2" name="Title 1"/>
          <p:cNvSpPr>
            <a:spLocks noGrp="1"/>
          </p:cNvSpPr>
          <p:nvPr>
            <p:ph type="title" idx="4294967295"/>
          </p:nvPr>
        </p:nvSpPr>
        <p:spPr>
          <a:xfrm>
            <a:off x="457200" y="277813"/>
            <a:ext cx="8229600" cy="774923"/>
          </a:xfrm>
        </p:spPr>
        <p:txBody>
          <a:bodyPr/>
          <a:lstStyle/>
          <a:p>
            <a:pPr>
              <a:defRPr/>
            </a:pPr>
            <a:r>
              <a:rPr lang="en-US" dirty="0">
                <a:latin typeface="+mj-lt"/>
                <a:ea typeface="+mj-ea"/>
                <a:cs typeface="+mj-cs"/>
              </a:rPr>
              <a:t>Fallacy and Fiction</a:t>
            </a:r>
          </a:p>
        </p:txBody>
      </p:sp>
      <p:sp>
        <p:nvSpPr>
          <p:cNvPr id="3" name="Content Placeholder 2"/>
          <p:cNvSpPr>
            <a:spLocks noGrp="1"/>
          </p:cNvSpPr>
          <p:nvPr>
            <p:ph idx="4294967295"/>
          </p:nvPr>
        </p:nvSpPr>
        <p:spPr>
          <a:xfrm>
            <a:off x="296044" y="1268760"/>
            <a:ext cx="8380412" cy="5257961"/>
          </a:xfrm>
        </p:spPr>
        <p:txBody>
          <a:bodyPr/>
          <a:lstStyle/>
          <a:p>
            <a:r>
              <a:rPr lang="en-US" dirty="0"/>
              <a:t>Having explained how the vulgar view arises, Hume </a:t>
            </a:r>
            <a:r>
              <a:rPr lang="en-US" dirty="0" err="1"/>
              <a:t>emphasises</a:t>
            </a:r>
            <a:r>
              <a:rPr lang="en-US" dirty="0"/>
              <a:t> (</a:t>
            </a:r>
            <a:r>
              <a:rPr lang="en-US" i="1" dirty="0"/>
              <a:t>T</a:t>
            </a:r>
            <a:r>
              <a:rPr lang="en-US" dirty="0"/>
              <a:t> 1.4.2.43) how much falsehood and error it involves:</a:t>
            </a:r>
          </a:p>
          <a:p>
            <a:pPr lvl="1"/>
            <a:r>
              <a:rPr lang="en-US" sz="2600" dirty="0"/>
              <a:t>False attribution of identity, into which we are “seduced” by the resemblance of perceptions.</a:t>
            </a:r>
          </a:p>
          <a:p>
            <a:pPr lvl="1">
              <a:spcBef>
                <a:spcPts val="1200"/>
              </a:spcBef>
            </a:pPr>
            <a:r>
              <a:rPr lang="en-US" sz="2600" dirty="0"/>
              <a:t>The </a:t>
            </a:r>
            <a:r>
              <a:rPr lang="en-US" sz="2600" i="1" dirty="0"/>
              <a:t>fiction</a:t>
            </a:r>
            <a:r>
              <a:rPr lang="en-US" sz="2600" dirty="0"/>
              <a:t> of a continued existence, which “is really false” but serves “to remedy the interruption of our perceptions”.</a:t>
            </a:r>
          </a:p>
          <a:p>
            <a:pPr lvl="1">
              <a:spcBef>
                <a:spcPts val="1200"/>
              </a:spcBef>
            </a:pPr>
            <a:r>
              <a:rPr lang="en-US" sz="2600" dirty="0"/>
              <a:t>“experiments [reveal that] … the doctrine of the independent existence of our sensible perceptions is contrary to the plainest experience” (</a:t>
            </a:r>
            <a:r>
              <a:rPr lang="en-US" sz="2600" i="1" dirty="0"/>
              <a:t>T</a:t>
            </a:r>
            <a:r>
              <a:rPr lang="en-US" sz="2600" dirty="0"/>
              <a:t> 1.4.2.44).</a:t>
            </a:r>
          </a:p>
          <a:p>
            <a:pPr lvl="1"/>
            <a:endParaRPr lang="en-US" dirty="0"/>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9062EE6F-C94C-4E81-AD39-A0F7CB68B568}" type="slidenum">
              <a:rPr lang="en-US" sz="1600">
                <a:effectLst>
                  <a:outerShdw blurRad="38100" dist="38100" dir="2700000" algn="tl">
                    <a:srgbClr val="000000"/>
                  </a:outerShdw>
                </a:effectLst>
                <a:ea typeface="ＭＳ Ｐゴシック" charset="-128"/>
              </a:rPr>
              <a:pPr eaLnBrk="1" hangingPunct="1"/>
              <a:t>99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48130847"/>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782</TotalTime>
  <Words>48858</Words>
  <Application>Microsoft Office PowerPoint</Application>
  <PresentationFormat>On-screen Show (4:3)</PresentationFormat>
  <Paragraphs>2418</Paragraphs>
  <Slides>443</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443</vt:i4>
      </vt:variant>
    </vt:vector>
  </HeadingPairs>
  <TitlesOfParts>
    <vt:vector size="451" baseType="lpstr">
      <vt:lpstr>ＭＳ Ｐゴシック</vt:lpstr>
      <vt:lpstr>Arial</vt:lpstr>
      <vt:lpstr>Calibri</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PowerPoint Presentation</vt:lpstr>
      <vt:lpstr>PowerPoint Presentation</vt:lpstr>
      <vt:lpstr>PowerPoint Presentation</vt:lpstr>
      <vt:lpstr>Custom and Association of Ideas</vt:lpstr>
      <vt:lpstr>General Ideas and Custom</vt:lpstr>
      <vt:lpstr>The Revival Set</vt:lpstr>
      <vt:lpstr>“Of the Reason of Animals”</vt:lpstr>
      <vt:lpstr>PowerPoint Presentation</vt:lpstr>
      <vt:lpstr>PowerPoint Presentation</vt:lpstr>
      <vt:lpstr>Some Examination Questions on These Topics</vt:lpstr>
      <vt:lpstr>PowerPoint Presentation</vt:lpstr>
      <vt:lpstr>PowerPoint Presentation</vt:lpstr>
      <vt:lpstr>PowerPoint Presentation</vt:lpstr>
      <vt:lpstr>PowerPoint Presentation</vt:lpstr>
      <vt:lpstr>Imagism versus Cartesian Intellect</vt:lpstr>
      <vt:lpstr>PowerPoint Presentation</vt:lpstr>
      <vt:lpstr>PowerPoint Presentation</vt:lpstr>
      <vt:lpstr>Slides from the 2019 Lectures</vt:lpstr>
      <vt:lpstr>Extension as a “Manner of Appearance”</vt:lpstr>
      <vt:lpstr>Time and Perceivable Succession</vt:lpstr>
      <vt:lpstr>Spatial Atoms</vt:lpstr>
      <vt:lpstr>Our Idea of Existence</vt:lpstr>
      <vt:lpstr>Applying the Copy Principle</vt:lpstr>
      <vt:lpstr>PowerPoint Presentation</vt:lpstr>
      <vt:lpstr>Empiricism and Projectivism</vt:lpstr>
      <vt:lpstr>Eliminating the Senses</vt:lpstr>
      <vt:lpstr>Fallacy and Fiction</vt:lpstr>
      <vt:lpstr>Inventing Substance</vt:lpstr>
      <vt:lpstr>Substantial Forms and Accidents</vt:lpstr>
      <vt:lpstr>Of Personal Identity</vt:lpstr>
      <vt:lpstr>The Bundle Theory</vt:lpstr>
      <vt:lpstr>Explaining the Attribution of Identity</vt:lpstr>
      <vt:lpstr>Confusion, Absurdity, and Fictions</vt:lpstr>
      <vt:lpstr>David Hume, 1711-1776</vt:lpstr>
      <vt:lpstr>PowerPoint Presentation</vt:lpstr>
      <vt:lpstr>Natural and Philosophical Relations</vt:lpstr>
      <vt:lpstr>Locke on the Types of Relation</vt:lpstr>
      <vt:lpstr>Locke to Hume on Relations</vt:lpstr>
      <vt:lpstr>3(c)  The Crucial Role of Custom in Induction (and also General Ideas)</vt:lpstr>
      <vt:lpstr>How Induction Fits In</vt:lpstr>
      <vt:lpstr>PowerPoint Presentation</vt:lpstr>
      <vt:lpstr>Second “Field”: Causal Inference</vt:lpstr>
      <vt:lpstr>T 1.3.5: “Of the impressions of the senses and memory”</vt:lpstr>
      <vt:lpstr>T 1.3.6: “Of the inference from the impression to the idea”</vt:lpstr>
      <vt:lpstr>The Famous Argument (×3)</vt:lpstr>
      <vt:lpstr>Causal Inference Is Not A Priori (1)</vt:lpstr>
      <vt:lpstr>A Thought Experiment</vt:lpstr>
      <vt:lpstr>Causal Inference Is Not A Priori (2)</vt:lpstr>
      <vt:lpstr>Experience and Constant Conjunction</vt:lpstr>
      <vt:lpstr>“Perhaps ’twill appear in the end …”</vt:lpstr>
      <vt:lpstr>A Question of Faculties</vt:lpstr>
      <vt:lpstr>Hume’s Alternative Explanation</vt:lpstr>
      <vt:lpstr>Reminder: A Hydraulic Theory</vt:lpstr>
      <vt:lpstr>PowerPoint Presentation</vt:lpstr>
      <vt:lpstr>3(d)  Associationism Later in the Treatise</vt:lpstr>
      <vt:lpstr>The Final Paragraph of the  Abstract</vt:lpstr>
      <vt:lpstr>Explaining Belief in Body</vt:lpstr>
      <vt:lpstr>Explaining the “Vulgar” Belief</vt:lpstr>
      <vt:lpstr>PowerPoint Presentation</vt:lpstr>
      <vt:lpstr>The “Philosophical” Belief</vt:lpstr>
      <vt:lpstr>The False Simple Idea of Substance</vt:lpstr>
      <vt:lpstr>The False Simple Idea of Identity</vt:lpstr>
      <vt:lpstr>Association and Identity</vt:lpstr>
      <vt:lpstr>Explaining Personal Identity</vt:lpstr>
      <vt:lpstr>Resemblance, Causation, Memory</vt:lpstr>
      <vt:lpstr>Sympathy in Books 2 and 3</vt:lpstr>
      <vt:lpstr>PowerPoint Presentation</vt:lpstr>
      <vt:lpstr>3(e)  Custom and Association</vt:lpstr>
      <vt:lpstr>Mere Association, versus Custom</vt:lpstr>
      <vt:lpstr>Treatise 1.3.9: “Of the effects of other relations and other habits”</vt:lpstr>
      <vt:lpstr>Resemblance and Contiguity</vt:lpstr>
      <vt:lpstr>“The relation of cause and effect ...</vt:lpstr>
      <vt:lpstr>Religion and Association</vt:lpstr>
      <vt:lpstr>Custom and Association  in the Enquiry</vt:lpstr>
      <vt:lpstr>PowerPoint Presentation</vt:lpstr>
      <vt:lpstr>PowerPoint Presentation</vt:lpstr>
      <vt:lpstr>Some Examination Questions</vt:lpstr>
      <vt:lpstr>David Hume, 1711-1776</vt:lpstr>
      <vt:lpstr>Last Time ...</vt:lpstr>
      <vt:lpstr>PowerPoint Presentation</vt:lpstr>
      <vt:lpstr>4(a)  Introducing Hume’s Faculty Psychology</vt:lpstr>
      <vt:lpstr>Hume and the Faculties</vt:lpstr>
      <vt:lpstr>Faculties, Induction, and Body</vt:lpstr>
      <vt:lpstr>Faculties and Morality</vt:lpstr>
      <vt:lpstr>Outline of Humean Faculties</vt:lpstr>
      <vt:lpstr>PowerPoint Presentation</vt:lpstr>
      <vt:lpstr>Distinguishing Between Faculties</vt:lpstr>
      <vt:lpstr>Reason and Will: The Traditional Major Division</vt:lpstr>
      <vt:lpstr>Hutcheson on the Faculties</vt:lpstr>
      <vt:lpstr>Hume on Reason and Understanding</vt:lpstr>
      <vt:lpstr>Hume on Reason as Cognition</vt:lpstr>
      <vt:lpstr>Garrett on Humean “Reason”</vt:lpstr>
      <vt:lpstr>4(b)  “Kinds of Evidence”, and Hume’s Fork</vt:lpstr>
      <vt:lpstr>“The Kinds of Evidence”</vt:lpstr>
      <vt:lpstr>Locke’s Account of Reasoning</vt:lpstr>
      <vt:lpstr>PowerPoint Presentation</vt:lpstr>
      <vt:lpstr>Is this the Same as the Modern Deductive / Inductive Distinction?</vt:lpstr>
      <vt:lpstr>Hume’s Conceivability Principle</vt:lpstr>
      <vt:lpstr>Hume’s Fork: Relations of Ideas ...</vt:lpstr>
      <vt:lpstr>... and Matters of Fact</vt:lpstr>
      <vt:lpstr>Hume’s Epistemological Empiricism</vt:lpstr>
      <vt:lpstr>Inconceivability and Impossibility</vt:lpstr>
      <vt:lpstr>‘No Matter of Fact is Demonstrable’ (T 1.3.7.3, A 18, E 4.2, E 12.28)</vt:lpstr>
      <vt:lpstr>An Important Distinction</vt:lpstr>
      <vt:lpstr>But Isn’t Demonstrative Reasoning Limited to Mathematics?</vt:lpstr>
      <vt:lpstr>Hume on Applied Mathematics</vt:lpstr>
      <vt:lpstr>PowerPoint Presentation</vt:lpstr>
      <vt:lpstr>PowerPoint Presentation</vt:lpstr>
      <vt:lpstr>Is Hume’s Fork Defensible?</vt:lpstr>
      <vt:lpstr>4(c)  Hume’s Dubious Dichotomy in the Treatise</vt:lpstr>
      <vt:lpstr>The Progress of Hume’s Logic</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4(d)  The Argument Concerning Induction</vt:lpstr>
      <vt:lpstr>The Role of Hume’s Argument</vt:lpstr>
      <vt:lpstr>The Need for Extrapolation</vt:lpstr>
      <vt:lpstr>UP:  The Uniformity Principle</vt:lpstr>
      <vt:lpstr>UP in the Enquiry</vt:lpstr>
      <vt:lpstr>The Role of the Uniformity Principle</vt:lpstr>
      <vt:lpstr>Can UP be Founded on Argument?</vt:lpstr>
      <vt:lpstr>PowerPoint Presentation</vt:lpstr>
      <vt:lpstr>Enquiry More Complete</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Some Examination Questions</vt:lpstr>
      <vt:lpstr>PowerPoint Presentation</vt:lpstr>
      <vt:lpstr>David Hume, 1711-1776</vt:lpstr>
      <vt:lpstr>Agenda</vt:lpstr>
      <vt:lpstr>Introduction</vt:lpstr>
      <vt:lpstr>Causation’s Significance for Hume</vt:lpstr>
      <vt:lpstr>12 Key Points of Hume’s Theory</vt:lpstr>
      <vt:lpstr>PowerPoint Presentation</vt:lpstr>
      <vt:lpstr>1.  Objective Causation</vt:lpstr>
      <vt:lpstr>2.  Causes are Prior and Contiguous</vt:lpstr>
      <vt:lpstr>3.  Necessary Connexion is Essential</vt:lpstr>
      <vt:lpstr>4.  Causal Necessity is Not Absolute</vt:lpstr>
      <vt:lpstr>5.  Hume’s Determinism</vt:lpstr>
      <vt:lpstr>6.  A Family of “Power” Terms</vt:lpstr>
      <vt:lpstr>7.  A Simple Idea (and hence Impression)</vt:lpstr>
      <vt:lpstr>8.  The Impression depends on Inductive Inference (initially at least) </vt:lpstr>
      <vt:lpstr>9.  Hume Provides Two Definitions of Cause</vt:lpstr>
      <vt:lpstr>10.  Hume Also Provides Two Corresponding Definitions of Necessity</vt:lpstr>
      <vt:lpstr>11.  When the Two Definitions Come Apart, Constant Conjunction Dominates</vt:lpstr>
      <vt:lpstr>PowerPoint Presentation</vt:lpstr>
      <vt:lpstr>Correcting the Scope of the Idea of Virtue</vt:lpstr>
      <vt:lpstr>The Rules of Treatise 1.3.15</vt:lpstr>
      <vt:lpstr>PowerPoint Presentation</vt:lpstr>
      <vt:lpstr>12.  Quantitative Powers in the Enquiry</vt:lpstr>
      <vt:lpstr>PowerPoint Presentation</vt:lpstr>
      <vt:lpstr>Philosophical Options for Interpreting Hume’s Theory</vt:lpstr>
      <vt:lpstr>(A) Reductionism and the Key Points</vt:lpstr>
      <vt:lpstr>Hume’s Semantic Argument</vt:lpstr>
      <vt:lpstr>Corollaries of the Definitions</vt:lpstr>
      <vt:lpstr>Hume’s Later Applications of his Two Definitions: T 1.4.5 and 2.3.1-2</vt:lpstr>
      <vt:lpstr>Causation and the Mind</vt:lpstr>
      <vt:lpstr>The Two Main Problems for a Reductionist Reading</vt:lpstr>
      <vt:lpstr>PowerPoint Presentation</vt:lpstr>
      <vt:lpstr>Rejection of Subjectivism in the Enquiry</vt:lpstr>
      <vt:lpstr>PowerPoint Presentation</vt:lpstr>
      <vt:lpstr>PowerPoint Presentation</vt:lpstr>
      <vt:lpstr>(B) Projectivism</vt:lpstr>
      <vt:lpstr>PowerPoint Presentation</vt:lpstr>
      <vt:lpstr>Empiricism and Projectivism</vt:lpstr>
      <vt:lpstr>(C) The “New Hume”</vt:lpstr>
      <vt:lpstr>The Alleged AP Conception</vt:lpstr>
      <vt:lpstr>The Most Serious Objection to the “New Hume”</vt:lpstr>
      <vt:lpstr>Of the Immateriality of the Soul</vt:lpstr>
      <vt:lpstr>PowerPoint Presentation</vt:lpstr>
      <vt:lpstr>Of Liberty and Necessity</vt:lpstr>
      <vt:lpstr>PowerPoint Presentation</vt:lpstr>
      <vt:lpstr>“A New Definition of Necessity”</vt:lpstr>
      <vt:lpstr>Humean Objective Powers?</vt:lpstr>
      <vt:lpstr>“Powers” as Marks/Measures of an Effect</vt:lpstr>
      <vt:lpstr>Objective Powers, without Powers in Objects?</vt:lpstr>
      <vt:lpstr>Some Examination Questions</vt:lpstr>
      <vt:lpstr>Hume’s Account of the Idea of Necessary Connexion</vt:lpstr>
      <vt:lpstr>Implications of Hume’s Account</vt:lpstr>
      <vt:lpstr>Is Hume a Regularity Theorist?</vt:lpstr>
      <vt:lpstr>PowerPoint Presentation</vt:lpstr>
      <vt:lpstr>Note that it’s also worth knowing about another author’s theory (e.g. Descartes, Spinoza, Leibniz)</vt:lpstr>
      <vt:lpstr>David Hume, 1711-1776</vt:lpstr>
      <vt:lpstr>Treatise Book 1 Part 4 “Of the Sceptical and Other Systems of Philosophy”</vt:lpstr>
      <vt:lpstr>Scepticism with Regard to Reason</vt:lpstr>
      <vt:lpstr>6(a)  Treatise 1.4.2  “Of Scepticism with Regard to the Senses”</vt:lpstr>
      <vt:lpstr>Presupposing the Existence of Body</vt:lpstr>
      <vt:lpstr>Doubts About the Existence of Body</vt:lpstr>
      <vt:lpstr>Analysing the Belief</vt:lpstr>
      <vt:lpstr>Which Faculty?</vt:lpstr>
      <vt:lpstr>Eliminating the Senses</vt:lpstr>
      <vt:lpstr>Fallacy, Illusion, and Transparency</vt:lpstr>
      <vt:lpstr>Externality to the Body</vt:lpstr>
      <vt:lpstr>Reason and the Vulgar View</vt:lpstr>
      <vt:lpstr>Eliminating Reason</vt:lpstr>
      <vt:lpstr>Turning to the Imagination</vt:lpstr>
      <vt:lpstr>Constancy and Coherence</vt:lpstr>
      <vt:lpstr>Explaining the Vulgar View</vt:lpstr>
      <vt:lpstr>PowerPoint Presentation</vt:lpstr>
      <vt:lpstr>The Four-Part Account</vt:lpstr>
      <vt:lpstr>A Problematic Assumption</vt:lpstr>
      <vt:lpstr>Fallacy and Fiction</vt:lpstr>
      <vt:lpstr>The Key Experiment</vt:lpstr>
      <vt:lpstr>The Philosophical System</vt:lpstr>
      <vt:lpstr>Recapitulation and Overview</vt:lpstr>
      <vt:lpstr>The Despairing Conclusion</vt:lpstr>
      <vt:lpstr>Carelessness and Inattention</vt:lpstr>
      <vt:lpstr>“’Tis impossible … to defend either our understanding or senses”</vt:lpstr>
      <vt:lpstr>6(b)  Treatise 1.4.3  “Of the Antient Philosophy”</vt:lpstr>
      <vt:lpstr>Of the Antient Philosophy</vt:lpstr>
      <vt:lpstr>False Simplicity and Identity</vt:lpstr>
      <vt:lpstr>Inventing Substance</vt:lpstr>
      <vt:lpstr>Substantial Forms and Accidents</vt:lpstr>
      <vt:lpstr>Faculties and Occult Qualities</vt:lpstr>
      <vt:lpstr>Ridiculing Sympathies and Antipathies</vt:lpstr>
      <vt:lpstr>6(c)  Treatise 1.4.4  “Of the Modern Philosophy”</vt:lpstr>
      <vt:lpstr>Imaginative Principles, Good and Bad</vt:lpstr>
      <vt:lpstr>PowerPoint Presentation</vt:lpstr>
      <vt:lpstr>Hume’s Way Out?</vt:lpstr>
      <vt:lpstr>“Of the Modern Philosophy”</vt:lpstr>
      <vt:lpstr>A Causal Argument</vt:lpstr>
      <vt:lpstr>A Berkeleian Objection</vt:lpstr>
      <vt:lpstr>Annihilating Matter</vt:lpstr>
      <vt:lpstr>Reason Against the Senses</vt:lpstr>
      <vt:lpstr>6(d)  How Does Hume View the Belief in the Continued and Distinct Existence of Body?</vt:lpstr>
      <vt:lpstr>(i) The Belief is Dubiously Coherent</vt:lpstr>
      <vt:lpstr>(ii) Clearly False in its Vulgar Form</vt:lpstr>
      <vt:lpstr>PowerPoint Presentation</vt:lpstr>
      <vt:lpstr>(iii) Nevertheless Universal and Irresistible</vt:lpstr>
      <vt:lpstr>(iv) Is the Philosophical Form Worse?</vt:lpstr>
      <vt:lpstr>(v)  Rejecting Both Forms of the Belief?</vt:lpstr>
      <vt:lpstr>(vi)  And Yet …</vt:lpstr>
      <vt:lpstr>The Discussion in the Enquiry</vt:lpstr>
      <vt:lpstr>PowerPoint Presentation</vt:lpstr>
      <vt:lpstr>PowerPoint Presentation</vt:lpstr>
      <vt:lpstr>PowerPoint Presentation</vt:lpstr>
      <vt:lpstr>PowerPoint Presentation</vt:lpstr>
      <vt:lpstr>Hume’s Tantalizing Last Words on Body</vt:lpstr>
      <vt:lpstr>Some Examination Questions   The Adequacy of Hume’s Psychological Account of Our Belief in Objects</vt:lpstr>
      <vt:lpstr>Is Hume Himself Realist about External Objects (and if so, of what sort)?</vt:lpstr>
      <vt:lpstr>An Invitation to Discuss Hume’s Account</vt:lpstr>
      <vt:lpstr>Comparison with Other Philosophers</vt:lpstr>
      <vt:lpstr>David Hume, 1711-1776</vt:lpstr>
      <vt:lpstr>7(a)  Of the Immateriality of the Soul</vt:lpstr>
      <vt:lpstr>Turning to the Internal World</vt:lpstr>
      <vt:lpstr>Taking Separability Too Far?</vt:lpstr>
      <vt:lpstr>Reification of Perceptions</vt:lpstr>
      <vt:lpstr>The Location of Perceptions</vt:lpstr>
      <vt:lpstr>A Spinozistic Parody</vt:lpstr>
      <vt:lpstr>Defending Materialism</vt:lpstr>
      <vt:lpstr>PowerPoint Presentation</vt:lpstr>
      <vt:lpstr>“’tis only by our experience of … constant conjunction, we can arrive at any knowledge of causation”</vt:lpstr>
      <vt:lpstr>“To consider the matter a priori, any thing may produce any thing”</vt:lpstr>
      <vt:lpstr>PowerPoint Presentation</vt:lpstr>
      <vt:lpstr>PowerPoint Presentation</vt:lpstr>
      <vt:lpstr>Applying the Definition of Cause</vt:lpstr>
      <vt:lpstr>A Puzzling Conclusion</vt:lpstr>
      <vt:lpstr>7(b)  Of Personal Identity</vt:lpstr>
      <vt:lpstr>Of Personal Identity</vt:lpstr>
      <vt:lpstr>The Bundle Theory</vt:lpstr>
      <vt:lpstr>PowerPoint Presentation</vt:lpstr>
      <vt:lpstr>Identity Requires Constancy</vt:lpstr>
      <vt:lpstr>Explaining the Attribution of Identity</vt:lpstr>
      <vt:lpstr>Confusion, Absurdity, and Fictions</vt:lpstr>
      <vt:lpstr>Association and Identity</vt:lpstr>
      <vt:lpstr>Explaining Personal Identity</vt:lpstr>
      <vt:lpstr>Resemblance, Causation, Memory</vt:lpstr>
      <vt:lpstr>Who is Confused Here?</vt:lpstr>
      <vt:lpstr>Notorious Second Thoughts</vt:lpstr>
      <vt:lpstr>Two Inconsistent Principles?</vt:lpstr>
      <vt:lpstr>Multiple Interpretations </vt:lpstr>
      <vt:lpstr>A “Bundling Problem”?</vt:lpstr>
      <vt:lpstr>Garrett’s Proposal</vt:lpstr>
      <vt:lpstr>PowerPoint Presentation</vt:lpstr>
      <vt:lpstr>Changes of Mind?</vt:lpstr>
      <vt:lpstr>7(c)  Of Scepticism with Regard to Reason</vt:lpstr>
      <vt:lpstr>From Knowledge to Probability</vt:lpstr>
      <vt:lpstr>An Arithmetical Example</vt:lpstr>
      <vt:lpstr>“A history of all the instances”</vt:lpstr>
      <vt:lpstr>PowerPoint Presentation</vt:lpstr>
      <vt:lpstr>An Obligation to Embark on “Reflex Judgment”</vt:lpstr>
      <vt:lpstr>A Further Obligation of Reason</vt:lpstr>
      <vt:lpstr>Iterative Weakening to Nothing</vt:lpstr>
      <vt:lpstr>Hume’s Assessment of the Argument</vt:lpstr>
      <vt:lpstr>Does Hume Accept the Conclusion?</vt:lpstr>
      <vt:lpstr>The Irresistibility of Belief</vt:lpstr>
      <vt:lpstr>Hume’s Intention Here</vt:lpstr>
      <vt:lpstr>Refuting Alternative Theories of Belief</vt:lpstr>
      <vt:lpstr>How Does Hume Escape?</vt:lpstr>
      <vt:lpstr>The Significance of the Argument</vt:lpstr>
      <vt:lpstr>A Trivial Property of the Fancy</vt:lpstr>
      <vt:lpstr>Is Hume’s Argument Strong?</vt:lpstr>
      <vt:lpstr>A Spreading “Margin of Error”?</vt:lpstr>
      <vt:lpstr>Why Iterate?</vt:lpstr>
      <vt:lpstr>Where is the Obligation of Reason?</vt:lpstr>
      <vt:lpstr>A Failed Argument</vt:lpstr>
      <vt:lpstr>Some Examination Questions  Scepticism with Regard to Reason</vt:lpstr>
      <vt:lpstr>Of the Immateriality of the Soul</vt:lpstr>
      <vt:lpstr>The False Idea of a Simple Substantial Self</vt:lpstr>
      <vt:lpstr>The Humean Notion of Self</vt:lpstr>
      <vt:lpstr>The Appendix Problem</vt:lpstr>
      <vt:lpstr>Comparison with Other Philosophers</vt:lpstr>
      <vt:lpstr>David Hume, 1711-1776</vt:lpstr>
      <vt:lpstr>So Far in Treatise 1.4 …</vt:lpstr>
      <vt:lpstr>PowerPoint Presentation</vt:lpstr>
      <vt:lpstr>PowerPoint Presentation</vt:lpstr>
      <vt:lpstr>8(a)  Complications Regarding the Humean “Imagination”</vt:lpstr>
      <vt:lpstr>“Imagination” as the Faculty of Having, and Operating on, Ideas</vt:lpstr>
      <vt:lpstr>“Imagination” as Opposed to “Reason” or “the Understanding”</vt:lpstr>
      <vt:lpstr>Slide 4.6: Faculties, Induction, and Body</vt:lpstr>
      <vt:lpstr>Yet Custom Remains Respectable</vt:lpstr>
      <vt:lpstr>PowerPoint Presentation</vt:lpstr>
      <vt:lpstr>PowerPoint Presentation</vt:lpstr>
      <vt:lpstr>A Tension in “the Imagination”</vt:lpstr>
      <vt:lpstr>A Last-Minute Footnote</vt:lpstr>
      <vt:lpstr>An Ambiguity in “the Imagination”</vt:lpstr>
      <vt:lpstr>Garrett’s Account of the Ambiguity</vt:lpstr>
      <vt:lpstr>An Alternative Account</vt:lpstr>
      <vt:lpstr>Why Does This Matter?</vt:lpstr>
      <vt:lpstr>Defending the Alternative Account</vt:lpstr>
      <vt:lpstr>Is This The Same Distinction?</vt:lpstr>
      <vt:lpstr>PowerPoint Presentation</vt:lpstr>
      <vt:lpstr>PowerPoint Presentation</vt:lpstr>
      <vt:lpstr>PowerPoint Presentation</vt:lpstr>
      <vt:lpstr>Summing Up These Points …</vt:lpstr>
      <vt:lpstr>The Significance of the Distinction</vt:lpstr>
      <vt:lpstr>8(b)  Treatise 1.4.7: “Conclusion of this Book”</vt:lpstr>
      <vt:lpstr>“Conclusion of This Book”</vt:lpstr>
      <vt:lpstr>The “Dangerous Dilemma”</vt:lpstr>
      <vt:lpstr>PowerPoint Presentation</vt:lpstr>
      <vt:lpstr>Recall from Lecture 7 …</vt:lpstr>
      <vt:lpstr>PowerPoint Presentation</vt:lpstr>
      <vt:lpstr>“A Manifest Contradiction”</vt:lpstr>
      <vt:lpstr>In “the Deepest Darkness”</vt:lpstr>
      <vt:lpstr>Carelessness and Inattention Again</vt:lpstr>
      <vt:lpstr>A Sceptical Disposition</vt:lpstr>
      <vt:lpstr>The Title Principle</vt:lpstr>
      <vt:lpstr>PowerPoint Presentation</vt:lpstr>
      <vt:lpstr>Curiosity and Ambition</vt:lpstr>
      <vt:lpstr>Philosophy versus Superstition</vt:lpstr>
      <vt:lpstr>An Impasse</vt:lpstr>
      <vt:lpstr>8(c)  Enquiry 12: Hume’s Second Thoughts</vt:lpstr>
      <vt:lpstr>A Developmental Hypothesis</vt:lpstr>
      <vt:lpstr>Revealing His Vague Handwaving</vt:lpstr>
      <vt:lpstr>Examples in the Treatise</vt:lpstr>
      <vt:lpstr>Examples in the Enquiry</vt:lpstr>
      <vt:lpstr>Implicitly Rejecting T 1.4.1?</vt:lpstr>
      <vt:lpstr>Dismissing “Antecedent” Scepticism</vt:lpstr>
      <vt:lpstr>Rejecting the Appropriateness of High-Level Iterated Checking?</vt:lpstr>
      <vt:lpstr>Convergence: the Onus of Proof</vt:lpstr>
      <vt:lpstr>“Ample Matter of Triumph”</vt:lpstr>
      <vt:lpstr>What is the Sceptic’s Point?</vt:lpstr>
      <vt:lpstr>Why Rely on Custom?</vt:lpstr>
      <vt:lpstr>The Whimsical Condition of Mankind</vt:lpstr>
      <vt:lpstr>Two Types of Mitigated Scepticism</vt:lpstr>
      <vt:lpstr>Virtuous Bootstrapping</vt:lpstr>
      <vt:lpstr>Opposing Superstition</vt:lpstr>
      <vt:lpstr>From the Treatise to the Enquiry</vt:lpstr>
      <vt:lpstr>Some Examination Questions  Scepticism – General and Comparative</vt:lpstr>
      <vt:lpstr>Scepticism and/or Naturalism</vt:lpstr>
      <vt:lpstr>The Sceptical Crisis of Treatise 1.4.7</vt:lpstr>
      <vt:lpstr>The General/Trivial Distinction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215</cp:revision>
  <cp:lastPrinted>2024-10-23T01:10:41Z</cp:lastPrinted>
  <dcterms:created xsi:type="dcterms:W3CDTF">2003-12-13T01:24:05Z</dcterms:created>
  <dcterms:modified xsi:type="dcterms:W3CDTF">2024-10-23T01:12:50Z</dcterms:modified>
</cp:coreProperties>
</file>