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5" autoAdjust="0"/>
    <p:restoredTop sz="94660"/>
  </p:normalViewPr>
  <p:slideViewPr>
    <p:cSldViewPr snapToGrid="0">
      <p:cViewPr varScale="1">
        <p:scale>
          <a:sx n="70" d="100"/>
          <a:sy n="70" d="100"/>
        </p:scale>
        <p:origin x="68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TELEWORX\Facebook_Runbook\Procurement%20Process%20Module\excel_support%20for%20modul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TELEWORX\Facebook_Runbook\Procurement%20Process%20Module\excel_support%20for%20module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TELEWORX\Facebook_Runbook\Procurement%20Process%20Module\excel_support%20for%20module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b="1"/>
              <a:t>CapEx Breakdown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1078632288539035"/>
          <c:y val="0.14634881170103178"/>
          <c:w val="0.46047592065988496"/>
          <c:h val="0.75717636445909109"/>
        </c:manualLayout>
      </c:layout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9FF-4B4F-9E95-615451559FA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9FF-4B4F-9E95-615451559FA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9FF-4B4F-9E95-615451559FA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B9FF-4B4F-9E95-615451559FA7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B9FF-4B4F-9E95-615451559FA7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B9FF-4B4F-9E95-615451559FA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Hoja1!$B$15:$B$20</c:f>
              <c:strCache>
                <c:ptCount val="6"/>
                <c:pt idx="0">
                  <c:v>Civil Engineering Work</c:v>
                </c:pt>
                <c:pt idx="1">
                  <c:v>Network Planning</c:v>
                </c:pt>
                <c:pt idx="2">
                  <c:v>Site survey</c:v>
                </c:pt>
                <c:pt idx="3">
                  <c:v>Backhaul Transmission</c:v>
                </c:pt>
                <c:pt idx="4">
                  <c:v>RAN Equipment</c:v>
                </c:pt>
                <c:pt idx="5">
                  <c:v>Site facility (tower, shelter, power)</c:v>
                </c:pt>
              </c:strCache>
            </c:strRef>
          </c:cat>
          <c:val>
            <c:numRef>
              <c:f>Hoja1!$E$15:$E$20</c:f>
              <c:numCache>
                <c:formatCode>0%</c:formatCode>
                <c:ptCount val="6"/>
                <c:pt idx="0">
                  <c:v>0.16</c:v>
                </c:pt>
                <c:pt idx="1">
                  <c:v>0.06</c:v>
                </c:pt>
                <c:pt idx="2">
                  <c:v>0.06</c:v>
                </c:pt>
                <c:pt idx="3">
                  <c:v>0.13</c:v>
                </c:pt>
                <c:pt idx="4">
                  <c:v>0.35</c:v>
                </c:pt>
                <c:pt idx="5">
                  <c:v>0.24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B9FF-4B4F-9E95-615451559FA7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4448115963517805"/>
          <c:y val="0.28595598123009791"/>
          <c:w val="0.34206837145182095"/>
          <c:h val="0.5332546948700883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bg1">
          <a:lumMod val="50000"/>
        </a:schemeClr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lang="en-US" sz="1600" b="1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defRPr>
            </a:pPr>
            <a:r>
              <a:rPr lang="en-US" sz="1600" b="1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rPr>
              <a:t>OpEx Breakdown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lang="en-US" sz="1600" b="1" i="0" u="none" strike="noStrike" kern="1200" spc="0" baseline="0">
              <a:solidFill>
                <a:sysClr val="windowText" lastClr="000000">
                  <a:lumMod val="65000"/>
                  <a:lumOff val="35000"/>
                </a:sys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9.7618331416438109E-2"/>
          <c:y val="0.13150675402480752"/>
          <c:w val="0.48481925152614352"/>
          <c:h val="0.79415216373709663"/>
        </c:manualLayout>
      </c:layout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22D-4080-A262-A7EE037030D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22D-4080-A262-A7EE037030D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22D-4080-A262-A7EE037030DF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D22D-4080-A262-A7EE037030D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Hoja1!$D$39:$D$42</c:f>
              <c:strCache>
                <c:ptCount val="4"/>
                <c:pt idx="0">
                  <c:v>Maintenance</c:v>
                </c:pt>
                <c:pt idx="1">
                  <c:v>Site Rental</c:v>
                </c:pt>
                <c:pt idx="2">
                  <c:v>Power (incl. Maintenance)</c:v>
                </c:pt>
                <c:pt idx="3">
                  <c:v>Backhaul</c:v>
                </c:pt>
              </c:strCache>
            </c:strRef>
          </c:cat>
          <c:val>
            <c:numRef>
              <c:f>Hoja1!$E$39:$E$42</c:f>
              <c:numCache>
                <c:formatCode>0%</c:formatCode>
                <c:ptCount val="4"/>
                <c:pt idx="0">
                  <c:v>0.21</c:v>
                </c:pt>
                <c:pt idx="1">
                  <c:v>0.31</c:v>
                </c:pt>
                <c:pt idx="2">
                  <c:v>0.41</c:v>
                </c:pt>
                <c:pt idx="3">
                  <c:v>7.0000000000000007E-2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D22D-4080-A262-A7EE037030DF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bg1">
          <a:lumMod val="50000"/>
        </a:schemeClr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Annualized cost of mobile coverage site in urban,</a:t>
            </a:r>
            <a:r>
              <a:rPr lang="en-US" b="1" baseline="0"/>
              <a:t> rural and remote locations (relative to urban)</a:t>
            </a:r>
            <a:endParaRPr lang="en-US" b="1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Hoja4!$D$11</c:f>
              <c:strCache>
                <c:ptCount val="1"/>
                <c:pt idx="0">
                  <c:v>Tower and civil works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Hoja4!$C$12:$C$14</c:f>
              <c:strCache>
                <c:ptCount val="3"/>
                <c:pt idx="0">
                  <c:v>Urban
(base=100%)</c:v>
                </c:pt>
                <c:pt idx="1">
                  <c:v>Rural</c:v>
                </c:pt>
                <c:pt idx="2">
                  <c:v>Remote</c:v>
                </c:pt>
              </c:strCache>
            </c:strRef>
          </c:cat>
          <c:val>
            <c:numRef>
              <c:f>Hoja4!$D$12:$D$14</c:f>
              <c:numCache>
                <c:formatCode>0%</c:formatCode>
                <c:ptCount val="3"/>
                <c:pt idx="0">
                  <c:v>0.48</c:v>
                </c:pt>
                <c:pt idx="1">
                  <c:v>0.57999999999999996</c:v>
                </c:pt>
                <c:pt idx="2">
                  <c:v>0.61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D4F-439F-99F4-B96503772F72}"/>
            </c:ext>
          </c:extLst>
        </c:ser>
        <c:ser>
          <c:idx val="1"/>
          <c:order val="1"/>
          <c:tx>
            <c:strRef>
              <c:f>Hoja4!$E$11</c:f>
              <c:strCache>
                <c:ptCount val="1"/>
                <c:pt idx="0">
                  <c:v>Active network costs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Hoja4!$C$12:$C$14</c:f>
              <c:strCache>
                <c:ptCount val="3"/>
                <c:pt idx="0">
                  <c:v>Urban
(base=100%)</c:v>
                </c:pt>
                <c:pt idx="1">
                  <c:v>Rural</c:v>
                </c:pt>
                <c:pt idx="2">
                  <c:v>Remote</c:v>
                </c:pt>
              </c:strCache>
            </c:strRef>
          </c:cat>
          <c:val>
            <c:numRef>
              <c:f>Hoja4!$E$12:$E$14</c:f>
              <c:numCache>
                <c:formatCode>0%</c:formatCode>
                <c:ptCount val="3"/>
                <c:pt idx="0">
                  <c:v>0.12</c:v>
                </c:pt>
                <c:pt idx="1">
                  <c:v>0.12</c:v>
                </c:pt>
                <c:pt idx="2">
                  <c:v>0.12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D4F-439F-99F4-B96503772F72}"/>
            </c:ext>
          </c:extLst>
        </c:ser>
        <c:ser>
          <c:idx val="2"/>
          <c:order val="2"/>
          <c:tx>
            <c:strRef>
              <c:f>Hoja4!$F$11</c:f>
              <c:strCache>
                <c:ptCount val="1"/>
                <c:pt idx="0">
                  <c:v>Power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Hoja4!$C$12:$C$14</c:f>
              <c:strCache>
                <c:ptCount val="3"/>
                <c:pt idx="0">
                  <c:v>Urban
(base=100%)</c:v>
                </c:pt>
                <c:pt idx="1">
                  <c:v>Rural</c:v>
                </c:pt>
                <c:pt idx="2">
                  <c:v>Remote</c:v>
                </c:pt>
              </c:strCache>
            </c:strRef>
          </c:cat>
          <c:val>
            <c:numRef>
              <c:f>Hoja4!$F$12:$F$14</c:f>
              <c:numCache>
                <c:formatCode>0%</c:formatCode>
                <c:ptCount val="3"/>
                <c:pt idx="0">
                  <c:v>0.3</c:v>
                </c:pt>
                <c:pt idx="1">
                  <c:v>0.38</c:v>
                </c:pt>
                <c:pt idx="2">
                  <c:v>0.41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D4F-439F-99F4-B96503772F72}"/>
            </c:ext>
          </c:extLst>
        </c:ser>
        <c:ser>
          <c:idx val="3"/>
          <c:order val="3"/>
          <c:tx>
            <c:strRef>
              <c:f>Hoja4!$G$11</c:f>
              <c:strCache>
                <c:ptCount val="1"/>
                <c:pt idx="0">
                  <c:v>Backhaul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Hoja4!$C$12:$C$14</c:f>
              <c:strCache>
                <c:ptCount val="3"/>
                <c:pt idx="0">
                  <c:v>Urban
(base=100%)</c:v>
                </c:pt>
                <c:pt idx="1">
                  <c:v>Rural</c:v>
                </c:pt>
                <c:pt idx="2">
                  <c:v>Remote</c:v>
                </c:pt>
              </c:strCache>
            </c:strRef>
          </c:cat>
          <c:val>
            <c:numRef>
              <c:f>Hoja4!$G$12:$G$14</c:f>
              <c:numCache>
                <c:formatCode>0%</c:formatCode>
                <c:ptCount val="3"/>
                <c:pt idx="0">
                  <c:v>0.1</c:v>
                </c:pt>
                <c:pt idx="1">
                  <c:v>0.1</c:v>
                </c:pt>
                <c:pt idx="2">
                  <c:v>0.21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D4F-439F-99F4-B96503772F72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1063981048"/>
        <c:axId val="1063984656"/>
      </c:barChart>
      <c:catAx>
        <c:axId val="10639810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63984656"/>
        <c:crosses val="autoZero"/>
        <c:auto val="1"/>
        <c:lblAlgn val="ctr"/>
        <c:lblOffset val="100"/>
        <c:noMultiLvlLbl val="0"/>
      </c:catAx>
      <c:valAx>
        <c:axId val="1063984656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639810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chemeClr val="bg1">
          <a:lumMod val="50000"/>
        </a:schemeClr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D2C99A-2DAB-4A85-A71E-9E30008081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43BCBAC-6BBE-43B7-85A4-A050033D9B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9E2029F-AF87-499A-9B2C-FA2F614F1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438F0-6E82-4624-94B0-FC1A9330C74B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33D9E11-2C21-413A-8F79-5985BF55C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E3E30E2-6BC4-4903-9717-093C106D7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97101-8199-495E-96B1-DFAF2874731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071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EC6107-9BEB-4058-B7A5-E882AB4A1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A4F0C0C-FC02-48C5-BC55-C987CA60DF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55FFD5A-922A-4580-B022-35AD98BE4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438F0-6E82-4624-94B0-FC1A9330C74B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D037982-E0AB-4CE3-BD52-6F89E8B1D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72997C8-71B7-489D-BE43-E572A5428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97101-8199-495E-96B1-DFAF2874731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267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D851747-8830-4A40-8261-A06AF3D0BF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D3E86D0-E0A8-4BB9-8C02-E1C622DE4B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123243F-30B0-49F2-9FFE-402C39BE4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438F0-6E82-4624-94B0-FC1A9330C74B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AA6D5A6-7E37-463C-9B56-EDC921A48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9033B01-8DC0-44F9-A812-BF397A42D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97101-8199-495E-96B1-DFAF2874731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584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BCC4E5-CD7B-4912-A5AB-92DEF2CEB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C217D18-6FF4-482E-B4F4-1535B49A8A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E129E3C-2897-4D75-B208-9500BEEF5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438F0-6E82-4624-94B0-FC1A9330C74B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CAA8C04-E38F-435F-B3F7-3FEBE258E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5DE060E-93B9-439F-882B-887D721A6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97101-8199-495E-96B1-DFAF2874731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305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EDF5F9-AA8F-4F42-B914-E41F420A3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3E70DB5-3FDF-430F-823B-24F9712590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21B56B0-3072-4C04-84FB-9A135FB94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438F0-6E82-4624-94B0-FC1A9330C74B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567D14B-C2CF-4778-AA82-ADD434E53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455E59E-C863-4C9A-B1E9-7F134248C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97101-8199-495E-96B1-DFAF2874731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754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98210A-BD9E-4DC5-9E81-C5B02E051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982250E-0B06-4850-97DC-A9FD6629EF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00D28F7-DBD2-4220-9F68-57933E8259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8CE1433-DFD8-4694-98F4-64F2F0B8F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438F0-6E82-4624-94B0-FC1A9330C74B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D186E1E-53E7-425C-8765-94B659510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B88DBC5-4B41-455E-B6AC-7CDD38EA2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97101-8199-495E-96B1-DFAF2874731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425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E19F7B-7B8F-4A44-A4A0-93E52D967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FECA76C-8CE9-4694-9060-9B348C3CF4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83B9471-521B-4B88-AFCD-90037F6952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5C451E1-86E6-4D22-A21D-FC7283D0A0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99FE7FB-9CE7-42C8-A6AC-A6F55E908F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349E490-F909-4441-8E69-3B2EF4A54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438F0-6E82-4624-94B0-FC1A9330C74B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E9A61A6-8A5A-418D-89F1-62077C80D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809EA8E-A868-493F-B6D3-A95902B62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97101-8199-495E-96B1-DFAF2874731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478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CED7C6-EF2C-432D-8C1D-B299D8009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144B3F3-5416-4C6F-A885-F0796B9AC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438F0-6E82-4624-94B0-FC1A9330C74B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7679554-65E7-4F14-B844-F01857325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CE310CF-6315-43DC-9B4C-47304A575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97101-8199-495E-96B1-DFAF2874731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764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8F84999-F901-4D61-B4D3-F676C7861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438F0-6E82-4624-94B0-FC1A9330C74B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FBFDB94-A78B-4BBE-B368-C5FCE8E16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3315361-0A38-4930-8CC0-995C997BC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97101-8199-495E-96B1-DFAF2874731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57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5D0386-2D74-4A49-A9AF-D7E756A60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5CCB4C6-95A6-43BE-8752-708E8AAD98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58763DA-6A4B-459A-A72F-D22EAF85CE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1AB346E-276D-4566-B4E2-A42E9C059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438F0-6E82-4624-94B0-FC1A9330C74B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2B9E8E4-DD77-41A9-848E-2F99D50DD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9BCF772-749A-4E8A-BDBC-DE27C645A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97101-8199-495E-96B1-DFAF2874731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170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2F80F5-0FD6-4B11-9A4B-D9D5581D7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E10D808-1D6C-4F40-8DFA-B55B12CDE5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1981CBD-58E7-4E23-BFF2-C17F53E09A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BB8B90C-AFA2-4FB1-B3C3-E11E19B63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438F0-6E82-4624-94B0-FC1A9330C74B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C3053A2-4D8A-480C-90BF-C58551FF8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CDB0081-21FF-4F1A-AB18-5C4449060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97101-8199-495E-96B1-DFAF2874731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860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027FDBD-4129-4F2E-8CC2-F50793548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D13AFFD-FDBF-4897-A984-B6E24C7A2B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03ADE85-FFC0-4B6C-8840-365FD55045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3438F0-6E82-4624-94B0-FC1A9330C74B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E739F92-3A9B-4E89-B4FE-05C034D5E9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9D149E0-BC62-43CD-BEA1-BDC835D0E0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297101-8199-495E-96B1-DFAF2874731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363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upo 25">
            <a:extLst>
              <a:ext uri="{FF2B5EF4-FFF2-40B4-BE49-F238E27FC236}">
                <a16:creationId xmlns:a16="http://schemas.microsoft.com/office/drawing/2014/main" id="{DD2B9154-578E-4F82-93B9-74F89C8B3C2D}"/>
              </a:ext>
            </a:extLst>
          </p:cNvPr>
          <p:cNvGrpSpPr/>
          <p:nvPr/>
        </p:nvGrpSpPr>
        <p:grpSpPr>
          <a:xfrm>
            <a:off x="469199" y="566314"/>
            <a:ext cx="11202933" cy="4879143"/>
            <a:chOff x="469199" y="566314"/>
            <a:chExt cx="11202933" cy="4879143"/>
          </a:xfrm>
        </p:grpSpPr>
        <p:sp>
          <p:nvSpPr>
            <p:cNvPr id="27" name="Rectangle: Rounded Corners 4">
              <a:extLst>
                <a:ext uri="{FF2B5EF4-FFF2-40B4-BE49-F238E27FC236}">
                  <a16:creationId xmlns:a16="http://schemas.microsoft.com/office/drawing/2014/main" id="{E58E5DE7-189F-4824-ABC7-2C5CCB688875}"/>
                </a:ext>
              </a:extLst>
            </p:cNvPr>
            <p:cNvSpPr/>
            <p:nvPr/>
          </p:nvSpPr>
          <p:spPr>
            <a:xfrm>
              <a:off x="469200" y="2767757"/>
              <a:ext cx="11202931" cy="432000"/>
            </a:xfrm>
            <a:prstGeom prst="roundRect">
              <a:avLst/>
            </a:prstGeom>
            <a:solidFill>
              <a:srgbClr val="EA428A">
                <a:lumMod val="50000"/>
              </a:srgbClr>
            </a:solidFill>
            <a:ln w="12700" cap="flat" cmpd="sng" algn="ctr">
              <a:solidFill>
                <a:srgbClr val="00AEEF">
                  <a:lumMod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Supply Chain Management</a:t>
              </a:r>
            </a:p>
          </p:txBody>
        </p:sp>
        <p:sp>
          <p:nvSpPr>
            <p:cNvPr id="28" name="Rectangle: Rounded Corners 2">
              <a:extLst>
                <a:ext uri="{FF2B5EF4-FFF2-40B4-BE49-F238E27FC236}">
                  <a16:creationId xmlns:a16="http://schemas.microsoft.com/office/drawing/2014/main" id="{1FF715B6-EE70-40ED-A2DE-3978EA9986F3}"/>
                </a:ext>
              </a:extLst>
            </p:cNvPr>
            <p:cNvSpPr/>
            <p:nvPr/>
          </p:nvSpPr>
          <p:spPr>
            <a:xfrm>
              <a:off x="469201" y="566314"/>
              <a:ext cx="11202931" cy="432000"/>
            </a:xfrm>
            <a:prstGeom prst="roundRect">
              <a:avLst/>
            </a:prstGeom>
            <a:solidFill>
              <a:srgbClr val="00AEEF">
                <a:lumMod val="50000"/>
              </a:srgbClr>
            </a:solidFill>
            <a:ln w="12700" cap="flat" cmpd="sng" algn="ctr">
              <a:solidFill>
                <a:srgbClr val="00AEEF">
                  <a:lumMod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Strategic Plan &amp; Scope</a:t>
              </a:r>
            </a:p>
          </p:txBody>
        </p:sp>
        <p:sp>
          <p:nvSpPr>
            <p:cNvPr id="29" name="Rectangle: Rounded Corners 6">
              <a:extLst>
                <a:ext uri="{FF2B5EF4-FFF2-40B4-BE49-F238E27FC236}">
                  <a16:creationId xmlns:a16="http://schemas.microsoft.com/office/drawing/2014/main" id="{B1F4427F-3FAF-45C8-8F4C-FA74F6222E4D}"/>
                </a:ext>
              </a:extLst>
            </p:cNvPr>
            <p:cNvSpPr/>
            <p:nvPr/>
          </p:nvSpPr>
          <p:spPr>
            <a:xfrm>
              <a:off x="469199" y="1186638"/>
              <a:ext cx="11202931" cy="432000"/>
            </a:xfrm>
            <a:prstGeom prst="roundRect">
              <a:avLst/>
            </a:prstGeom>
            <a:solidFill>
              <a:srgbClr val="00AEEF">
                <a:lumMod val="50000"/>
              </a:srgbClr>
            </a:solidFill>
            <a:ln w="12700" cap="flat" cmpd="sng" algn="ctr">
              <a:solidFill>
                <a:srgbClr val="00AEEF">
                  <a:lumMod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High Level Network Architecture</a:t>
              </a:r>
            </a:p>
          </p:txBody>
        </p:sp>
        <p:sp>
          <p:nvSpPr>
            <p:cNvPr id="30" name="Rectangle: Rounded Corners 19">
              <a:extLst>
                <a:ext uri="{FF2B5EF4-FFF2-40B4-BE49-F238E27FC236}">
                  <a16:creationId xmlns:a16="http://schemas.microsoft.com/office/drawing/2014/main" id="{9B9230BA-0235-4BB8-B5D8-7E5F77444A6D}"/>
                </a:ext>
              </a:extLst>
            </p:cNvPr>
            <p:cNvSpPr/>
            <p:nvPr/>
          </p:nvSpPr>
          <p:spPr>
            <a:xfrm>
              <a:off x="469201" y="1822124"/>
              <a:ext cx="1944000" cy="756000"/>
            </a:xfrm>
            <a:prstGeom prst="roundRect">
              <a:avLst>
                <a:gd name="adj" fmla="val 11958"/>
              </a:avLst>
            </a:prstGeom>
            <a:solidFill>
              <a:srgbClr val="00AEEF">
                <a:lumMod val="50000"/>
              </a:srgbClr>
            </a:solidFill>
            <a:ln w="12700" cap="flat" cmpd="sng" algn="ctr">
              <a:solidFill>
                <a:srgbClr val="00AEEF">
                  <a:lumMod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Network Design</a:t>
              </a:r>
              <a:endPara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1" name="Rectangle: Rounded Corners 20">
              <a:extLst>
                <a:ext uri="{FF2B5EF4-FFF2-40B4-BE49-F238E27FC236}">
                  <a16:creationId xmlns:a16="http://schemas.microsoft.com/office/drawing/2014/main" id="{B1857485-5D5F-463F-8E91-4ACB184C0AA7}"/>
                </a:ext>
              </a:extLst>
            </p:cNvPr>
            <p:cNvSpPr/>
            <p:nvPr/>
          </p:nvSpPr>
          <p:spPr>
            <a:xfrm>
              <a:off x="2783934" y="1822124"/>
              <a:ext cx="1944000" cy="756000"/>
            </a:xfrm>
            <a:prstGeom prst="roundRect">
              <a:avLst>
                <a:gd name="adj" fmla="val 12455"/>
              </a:avLst>
            </a:prstGeom>
            <a:solidFill>
              <a:srgbClr val="00AEEF">
                <a:lumMod val="50000"/>
              </a:srgbClr>
            </a:solidFill>
            <a:ln w="12700" cap="flat" cmpd="sng" algn="ctr">
              <a:solidFill>
                <a:srgbClr val="00AEEF">
                  <a:lumMod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Deployment</a:t>
              </a:r>
            </a:p>
          </p:txBody>
        </p:sp>
        <p:sp>
          <p:nvSpPr>
            <p:cNvPr id="32" name="Rectangle: Rounded Corners 21">
              <a:extLst>
                <a:ext uri="{FF2B5EF4-FFF2-40B4-BE49-F238E27FC236}">
                  <a16:creationId xmlns:a16="http://schemas.microsoft.com/office/drawing/2014/main" id="{60756A91-E991-4F7C-8E1D-B792269D5A5E}"/>
                </a:ext>
              </a:extLst>
            </p:cNvPr>
            <p:cNvSpPr/>
            <p:nvPr/>
          </p:nvSpPr>
          <p:spPr>
            <a:xfrm>
              <a:off x="7413400" y="1822124"/>
              <a:ext cx="1944000" cy="756000"/>
            </a:xfrm>
            <a:prstGeom prst="roundRect">
              <a:avLst>
                <a:gd name="adj" fmla="val 10598"/>
              </a:avLst>
            </a:prstGeom>
            <a:solidFill>
              <a:srgbClr val="00AEEF">
                <a:lumMod val="50000"/>
              </a:srgbClr>
            </a:solidFill>
            <a:ln w="12700" cap="flat" cmpd="sng" algn="ctr">
              <a:solidFill>
                <a:srgbClr val="00AEEF">
                  <a:lumMod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Field Maintenance</a:t>
              </a:r>
            </a:p>
          </p:txBody>
        </p:sp>
        <p:sp>
          <p:nvSpPr>
            <p:cNvPr id="33" name="Rectangle: Rounded Corners 22">
              <a:extLst>
                <a:ext uri="{FF2B5EF4-FFF2-40B4-BE49-F238E27FC236}">
                  <a16:creationId xmlns:a16="http://schemas.microsoft.com/office/drawing/2014/main" id="{A7BE4B23-3149-40D3-9E5A-6E102F9D87EA}"/>
                </a:ext>
              </a:extLst>
            </p:cNvPr>
            <p:cNvSpPr/>
            <p:nvPr/>
          </p:nvSpPr>
          <p:spPr>
            <a:xfrm>
              <a:off x="5098667" y="1822124"/>
              <a:ext cx="1944000" cy="756000"/>
            </a:xfrm>
            <a:prstGeom prst="roundRect">
              <a:avLst>
                <a:gd name="adj" fmla="val 11051"/>
              </a:avLst>
            </a:prstGeom>
            <a:solidFill>
              <a:srgbClr val="00AEEF">
                <a:lumMod val="50000"/>
              </a:srgbClr>
            </a:solidFill>
            <a:ln w="12700" cap="flat" cmpd="sng" algn="ctr">
              <a:solidFill>
                <a:srgbClr val="00AEEF">
                  <a:lumMod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Operations &amp; Maintenance</a:t>
              </a:r>
            </a:p>
          </p:txBody>
        </p:sp>
        <p:sp>
          <p:nvSpPr>
            <p:cNvPr id="34" name="Rectangle: Rounded Corners 24">
              <a:extLst>
                <a:ext uri="{FF2B5EF4-FFF2-40B4-BE49-F238E27FC236}">
                  <a16:creationId xmlns:a16="http://schemas.microsoft.com/office/drawing/2014/main" id="{86145DD8-D746-456A-A3DF-5DA747639107}"/>
                </a:ext>
              </a:extLst>
            </p:cNvPr>
            <p:cNvSpPr/>
            <p:nvPr/>
          </p:nvSpPr>
          <p:spPr>
            <a:xfrm>
              <a:off x="9728131" y="1822124"/>
              <a:ext cx="1944000" cy="756000"/>
            </a:xfrm>
            <a:prstGeom prst="roundRect">
              <a:avLst>
                <a:gd name="adj" fmla="val 9150"/>
              </a:avLst>
            </a:prstGeom>
            <a:solidFill>
              <a:srgbClr val="00AEEF">
                <a:lumMod val="50000"/>
              </a:srgbClr>
            </a:solidFill>
            <a:ln w="12700" cap="flat" cmpd="sng" algn="ctr">
              <a:solidFill>
                <a:srgbClr val="00AEEF">
                  <a:lumMod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Post-Launch Engineering</a:t>
              </a:r>
            </a:p>
          </p:txBody>
        </p:sp>
        <p:cxnSp>
          <p:nvCxnSpPr>
            <p:cNvPr id="35" name="Straight Arrow Connector 25">
              <a:extLst>
                <a:ext uri="{FF2B5EF4-FFF2-40B4-BE49-F238E27FC236}">
                  <a16:creationId xmlns:a16="http://schemas.microsoft.com/office/drawing/2014/main" id="{90AA7E4E-5084-4158-ADAD-27C1F05D4223}"/>
                </a:ext>
              </a:extLst>
            </p:cNvPr>
            <p:cNvCxnSpPr>
              <a:stCxn id="30" idx="3"/>
              <a:endCxn id="31" idx="1"/>
            </p:cNvCxnSpPr>
            <p:nvPr/>
          </p:nvCxnSpPr>
          <p:spPr>
            <a:xfrm>
              <a:off x="2413201" y="2200124"/>
              <a:ext cx="370733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000000">
                  <a:lumMod val="65000"/>
                  <a:lumOff val="35000"/>
                </a:srgbClr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36" name="Straight Arrow Connector 28">
              <a:extLst>
                <a:ext uri="{FF2B5EF4-FFF2-40B4-BE49-F238E27FC236}">
                  <a16:creationId xmlns:a16="http://schemas.microsoft.com/office/drawing/2014/main" id="{0F6210C8-A02C-4817-8C72-5107DB666155}"/>
                </a:ext>
              </a:extLst>
            </p:cNvPr>
            <p:cNvCxnSpPr>
              <a:cxnSpLocks/>
              <a:stCxn id="31" idx="3"/>
              <a:endCxn id="33" idx="1"/>
            </p:cNvCxnSpPr>
            <p:nvPr/>
          </p:nvCxnSpPr>
          <p:spPr>
            <a:xfrm>
              <a:off x="4727934" y="2200124"/>
              <a:ext cx="370733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000000">
                  <a:lumMod val="65000"/>
                  <a:lumOff val="35000"/>
                </a:srgbClr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37" name="Straight Arrow Connector 29">
              <a:extLst>
                <a:ext uri="{FF2B5EF4-FFF2-40B4-BE49-F238E27FC236}">
                  <a16:creationId xmlns:a16="http://schemas.microsoft.com/office/drawing/2014/main" id="{5052E6B7-5056-4F75-A225-FE560C70D507}"/>
                </a:ext>
              </a:extLst>
            </p:cNvPr>
            <p:cNvCxnSpPr>
              <a:cxnSpLocks/>
              <a:stCxn id="33" idx="3"/>
              <a:endCxn id="32" idx="1"/>
            </p:cNvCxnSpPr>
            <p:nvPr/>
          </p:nvCxnSpPr>
          <p:spPr>
            <a:xfrm>
              <a:off x="7042667" y="2200124"/>
              <a:ext cx="370733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000000">
                  <a:lumMod val="65000"/>
                  <a:lumOff val="35000"/>
                </a:srgbClr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38" name="Straight Arrow Connector 31">
              <a:extLst>
                <a:ext uri="{FF2B5EF4-FFF2-40B4-BE49-F238E27FC236}">
                  <a16:creationId xmlns:a16="http://schemas.microsoft.com/office/drawing/2014/main" id="{4B07C27C-73A4-4B9F-B323-F54E3E2E8249}"/>
                </a:ext>
              </a:extLst>
            </p:cNvPr>
            <p:cNvCxnSpPr>
              <a:cxnSpLocks/>
              <a:stCxn id="32" idx="3"/>
              <a:endCxn id="34" idx="1"/>
            </p:cNvCxnSpPr>
            <p:nvPr/>
          </p:nvCxnSpPr>
          <p:spPr>
            <a:xfrm>
              <a:off x="9357400" y="2200124"/>
              <a:ext cx="370731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000000">
                  <a:lumMod val="65000"/>
                  <a:lumOff val="35000"/>
                </a:srgbClr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39" name="Trapezoid 33">
              <a:extLst>
                <a:ext uri="{FF2B5EF4-FFF2-40B4-BE49-F238E27FC236}">
                  <a16:creationId xmlns:a16="http://schemas.microsoft.com/office/drawing/2014/main" id="{3115186F-E633-4A6B-8399-0FE526EE2813}"/>
                </a:ext>
              </a:extLst>
            </p:cNvPr>
            <p:cNvSpPr/>
            <p:nvPr/>
          </p:nvSpPr>
          <p:spPr>
            <a:xfrm>
              <a:off x="2944030" y="3161348"/>
              <a:ext cx="6303939" cy="686786"/>
            </a:xfrm>
            <a:prstGeom prst="trapezoid">
              <a:avLst>
                <a:gd name="adj" fmla="val 73502"/>
              </a:avLst>
            </a:prstGeom>
            <a:gradFill>
              <a:gsLst>
                <a:gs pos="100000">
                  <a:sysClr val="window" lastClr="FFFFFF">
                    <a:lumMod val="95000"/>
                  </a:sysClr>
                </a:gs>
                <a:gs pos="0">
                  <a:srgbClr val="EA428A">
                    <a:lumMod val="50000"/>
                    <a:alpha val="71000"/>
                  </a:srgbClr>
                </a:gs>
              </a:gsLst>
              <a:lin ang="5400000" scaled="1"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MX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0" name="Rectangle: Rounded Corners 34">
              <a:extLst>
                <a:ext uri="{FF2B5EF4-FFF2-40B4-BE49-F238E27FC236}">
                  <a16:creationId xmlns:a16="http://schemas.microsoft.com/office/drawing/2014/main" id="{3AE4CFDA-08D6-4857-9B8F-938ED931563B}"/>
                </a:ext>
              </a:extLst>
            </p:cNvPr>
            <p:cNvSpPr/>
            <p:nvPr/>
          </p:nvSpPr>
          <p:spPr>
            <a:xfrm>
              <a:off x="2944031" y="3556756"/>
              <a:ext cx="6303938" cy="1888701"/>
            </a:xfrm>
            <a:prstGeom prst="roundRect">
              <a:avLst>
                <a:gd name="adj" fmla="val 5529"/>
              </a:avLst>
            </a:prstGeom>
            <a:solidFill>
              <a:sysClr val="window" lastClr="FFFFFF"/>
            </a:solidFill>
            <a:ln w="12700" cap="flat" cmpd="sng" algn="ctr">
              <a:solidFill>
                <a:srgbClr val="00AEEF">
                  <a:lumMod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0AEEF">
                      <a:lumMod val="50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Strategic Plan &amp; Scope</a:t>
              </a:r>
              <a:endPara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AEEF">
                    <a:lumMod val="50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1" name="Callout: Right Arrow 37">
              <a:extLst>
                <a:ext uri="{FF2B5EF4-FFF2-40B4-BE49-F238E27FC236}">
                  <a16:creationId xmlns:a16="http://schemas.microsoft.com/office/drawing/2014/main" id="{BCF10177-45D8-4946-A77F-C35DBF8963F1}"/>
                </a:ext>
              </a:extLst>
            </p:cNvPr>
            <p:cNvSpPr/>
            <p:nvPr/>
          </p:nvSpPr>
          <p:spPr>
            <a:xfrm>
              <a:off x="829717" y="3556756"/>
              <a:ext cx="2114311" cy="1888701"/>
            </a:xfrm>
            <a:prstGeom prst="rightArrowCallout">
              <a:avLst>
                <a:gd name="adj1" fmla="val 16186"/>
                <a:gd name="adj2" fmla="val 14314"/>
                <a:gd name="adj3" fmla="val 13552"/>
                <a:gd name="adj4" fmla="val 81051"/>
              </a:avLst>
            </a:prstGeom>
            <a:noFill/>
            <a:ln w="19050" cap="flat" cmpd="sng" algn="ctr">
              <a:solidFill>
                <a:srgbClr val="00AEEF">
                  <a:lumMod val="50000"/>
                </a:srgbClr>
              </a:solidFill>
              <a:prstDash val="solid"/>
              <a:miter lim="800000"/>
            </a:ln>
            <a:effectLst/>
          </p:spPr>
          <p:txBody>
            <a:bodyPr lIns="71981" rIns="71981" rtlCol="0" anchor="ctr"/>
            <a:lstStyle/>
            <a:p>
              <a:pPr marL="171399" marR="0" lvl="0" indent="-171399" defTabSz="914126" eaLnBrk="1" fontAlgn="auto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AEEF">
                      <a:lumMod val="50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Market Offering</a:t>
              </a:r>
            </a:p>
            <a:p>
              <a:pPr marL="171399" marR="0" lvl="0" indent="-171399" defTabSz="914126" eaLnBrk="1" fontAlgn="auto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AEEF">
                      <a:lumMod val="50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Deployment &amp; Operations Strategy</a:t>
              </a:r>
            </a:p>
            <a:p>
              <a:pPr marL="171399" marR="0" lvl="0" indent="-171399" defTabSz="914126" eaLnBrk="1" fontAlgn="auto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AEEF">
                      <a:lumMod val="50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Pre-existing Vendors</a:t>
              </a:r>
            </a:p>
            <a:p>
              <a:pPr marL="171399" marR="0" lvl="0" indent="-171399" defTabSz="914126" eaLnBrk="1" fontAlgn="auto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AEEF">
                      <a:lumMod val="50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Budget &amp; Financial Inputs</a:t>
              </a:r>
            </a:p>
          </p:txBody>
        </p:sp>
        <p:grpSp>
          <p:nvGrpSpPr>
            <p:cNvPr id="42" name="Group 3">
              <a:extLst>
                <a:ext uri="{FF2B5EF4-FFF2-40B4-BE49-F238E27FC236}">
                  <a16:creationId xmlns:a16="http://schemas.microsoft.com/office/drawing/2014/main" id="{EF21F455-A6D6-4E5B-838A-5641F629B795}"/>
                </a:ext>
              </a:extLst>
            </p:cNvPr>
            <p:cNvGrpSpPr/>
            <p:nvPr/>
          </p:nvGrpSpPr>
          <p:grpSpPr>
            <a:xfrm>
              <a:off x="3838747" y="3941486"/>
              <a:ext cx="4514507" cy="1250651"/>
              <a:chOff x="3552970" y="3941486"/>
              <a:chExt cx="4514507" cy="1250651"/>
            </a:xfrm>
          </p:grpSpPr>
          <p:sp>
            <p:nvSpPr>
              <p:cNvPr id="43" name="Rectangle: Rounded Corners 40">
                <a:extLst>
                  <a:ext uri="{FF2B5EF4-FFF2-40B4-BE49-F238E27FC236}">
                    <a16:creationId xmlns:a16="http://schemas.microsoft.com/office/drawing/2014/main" id="{C2B959BD-BAAC-4FD4-BC32-F27E7E277010}"/>
                  </a:ext>
                </a:extLst>
              </p:cNvPr>
              <p:cNvSpPr/>
              <p:nvPr/>
            </p:nvSpPr>
            <p:spPr>
              <a:xfrm>
                <a:off x="6070819" y="3941486"/>
                <a:ext cx="1996658" cy="545822"/>
              </a:xfrm>
              <a:prstGeom prst="roundRect">
                <a:avLst/>
              </a:prstGeom>
              <a:solidFill>
                <a:srgbClr val="E5E8E8">
                  <a:lumMod val="75000"/>
                </a:srgbClr>
              </a:solidFill>
              <a:ln w="12700" cap="flat" cmpd="sng" algn="ctr">
                <a:solidFill>
                  <a:srgbClr val="0070C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>
                        <a:lumMod val="65000"/>
                        <a:lumOff val="35000"/>
                      </a:srgb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RFx Process</a:t>
                </a:r>
                <a:endPara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44" name="Rectangle: Rounded Corners 41">
                <a:extLst>
                  <a:ext uri="{FF2B5EF4-FFF2-40B4-BE49-F238E27FC236}">
                    <a16:creationId xmlns:a16="http://schemas.microsoft.com/office/drawing/2014/main" id="{CDCF1B28-CF5C-4241-8C5A-B83DA5E3CD45}"/>
                  </a:ext>
                </a:extLst>
              </p:cNvPr>
              <p:cNvSpPr/>
              <p:nvPr/>
            </p:nvSpPr>
            <p:spPr>
              <a:xfrm>
                <a:off x="3552970" y="3943606"/>
                <a:ext cx="1996658" cy="1248531"/>
              </a:xfrm>
              <a:prstGeom prst="roundRect">
                <a:avLst/>
              </a:prstGeom>
              <a:solidFill>
                <a:sysClr val="window" lastClr="FFFFFF">
                  <a:lumMod val="95000"/>
                </a:sysClr>
              </a:solidFill>
              <a:ln w="12700" cap="flat" cmpd="sng" algn="ctr">
                <a:solidFill>
                  <a:srgbClr val="0070C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>
                        <a:lumMod val="65000"/>
                        <a:lumOff val="35000"/>
                      </a:srgb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Procurement Process &amp; Vendor Management</a:t>
                </a: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45" name="Rectangle: Rounded Corners 42">
                <a:extLst>
                  <a:ext uri="{FF2B5EF4-FFF2-40B4-BE49-F238E27FC236}">
                    <a16:creationId xmlns:a16="http://schemas.microsoft.com/office/drawing/2014/main" id="{220FCB3D-2A48-455F-B1A6-FD3D9AFD557F}"/>
                  </a:ext>
                </a:extLst>
              </p:cNvPr>
              <p:cNvSpPr/>
              <p:nvPr/>
            </p:nvSpPr>
            <p:spPr>
              <a:xfrm>
                <a:off x="6070819" y="4646315"/>
                <a:ext cx="1996658" cy="545822"/>
              </a:xfrm>
              <a:prstGeom prst="roundRect">
                <a:avLst/>
              </a:prstGeom>
              <a:solidFill>
                <a:sysClr val="window" lastClr="FFFFFF">
                  <a:lumMod val="95000"/>
                </a:sysClr>
              </a:solidFill>
              <a:ln w="12700" cap="flat" cmpd="sng" algn="ctr">
                <a:solidFill>
                  <a:srgbClr val="0070C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>
                        <a:lumMod val="65000"/>
                        <a:lumOff val="35000"/>
                      </a:srgb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Logistics &amp; Warehousing</a:t>
                </a: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cxnSp>
            <p:nvCxnSpPr>
              <p:cNvPr id="46" name="Straight Arrow Connector 43">
                <a:extLst>
                  <a:ext uri="{FF2B5EF4-FFF2-40B4-BE49-F238E27FC236}">
                    <a16:creationId xmlns:a16="http://schemas.microsoft.com/office/drawing/2014/main" id="{2C07C397-84CF-4E7E-83AC-D8E8283606F7}"/>
                  </a:ext>
                </a:extLst>
              </p:cNvPr>
              <p:cNvCxnSpPr>
                <a:cxnSpLocks/>
                <a:stCxn id="44" idx="3"/>
                <a:endCxn id="43" idx="1"/>
              </p:cNvCxnSpPr>
              <p:nvPr/>
            </p:nvCxnSpPr>
            <p:spPr>
              <a:xfrm flipV="1">
                <a:off x="5549628" y="4214397"/>
                <a:ext cx="521191" cy="0"/>
              </a:xfrm>
              <a:prstGeom prst="straightConnector1">
                <a:avLst/>
              </a:prstGeom>
              <a:noFill/>
              <a:ln w="6350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  <a:miter lim="800000"/>
                <a:headEnd type="triangle" w="med" len="med"/>
                <a:tailEnd type="triangle" w="med" len="med"/>
              </a:ln>
              <a:effectLst/>
            </p:spPr>
          </p:cxnSp>
          <p:cxnSp>
            <p:nvCxnSpPr>
              <p:cNvPr id="47" name="Straight Arrow Connector 44">
                <a:extLst>
                  <a:ext uri="{FF2B5EF4-FFF2-40B4-BE49-F238E27FC236}">
                    <a16:creationId xmlns:a16="http://schemas.microsoft.com/office/drawing/2014/main" id="{84D94F55-430D-420A-BB15-CFFCD672671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49628" y="4916466"/>
                <a:ext cx="521191" cy="0"/>
              </a:xfrm>
              <a:prstGeom prst="straightConnector1">
                <a:avLst/>
              </a:prstGeom>
              <a:noFill/>
              <a:ln w="6350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  <a:miter lim="800000"/>
                <a:headEnd type="triangle" w="med" len="med"/>
                <a:tailEnd type="triangle" w="med" len="med"/>
              </a:ln>
              <a:effectLst/>
            </p:spPr>
          </p:cxnSp>
        </p:grpSp>
      </p:grpSp>
    </p:spTree>
    <p:extLst>
      <p:ext uri="{BB962C8B-B14F-4D97-AF65-F5344CB8AC3E}">
        <p14:creationId xmlns:p14="http://schemas.microsoft.com/office/powerpoint/2010/main" val="3386655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o 12">
            <a:extLst>
              <a:ext uri="{FF2B5EF4-FFF2-40B4-BE49-F238E27FC236}">
                <a16:creationId xmlns:a16="http://schemas.microsoft.com/office/drawing/2014/main" id="{A33F945A-F7E9-4DF0-A599-3B6D3935D213}"/>
              </a:ext>
            </a:extLst>
          </p:cNvPr>
          <p:cNvGrpSpPr/>
          <p:nvPr/>
        </p:nvGrpSpPr>
        <p:grpSpPr>
          <a:xfrm>
            <a:off x="1515228" y="910876"/>
            <a:ext cx="6470959" cy="4534442"/>
            <a:chOff x="1515228" y="910876"/>
            <a:chExt cx="6470959" cy="4534442"/>
          </a:xfrm>
        </p:grpSpPr>
        <p:sp>
          <p:nvSpPr>
            <p:cNvPr id="14" name="Rectangle: Rounded Corners 5">
              <a:extLst>
                <a:ext uri="{FF2B5EF4-FFF2-40B4-BE49-F238E27FC236}">
                  <a16:creationId xmlns:a16="http://schemas.microsoft.com/office/drawing/2014/main" id="{E36705F8-6FEB-4CFD-AF3F-D952D45ED830}"/>
                </a:ext>
              </a:extLst>
            </p:cNvPr>
            <p:cNvSpPr/>
            <p:nvPr/>
          </p:nvSpPr>
          <p:spPr>
            <a:xfrm>
              <a:off x="1653726" y="1412683"/>
              <a:ext cx="1789200" cy="1495109"/>
            </a:xfrm>
            <a:prstGeom prst="roundRect">
              <a:avLst/>
            </a:prstGeom>
            <a:solidFill>
              <a:srgbClr val="F2F2F2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AEEF">
                      <a:lumMod val="50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Sourcing</a:t>
              </a:r>
            </a:p>
          </p:txBody>
        </p:sp>
        <p:sp>
          <p:nvSpPr>
            <p:cNvPr id="15" name="Rectangle: Rounded Corners 5">
              <a:extLst>
                <a:ext uri="{FF2B5EF4-FFF2-40B4-BE49-F238E27FC236}">
                  <a16:creationId xmlns:a16="http://schemas.microsoft.com/office/drawing/2014/main" id="{945D0623-DB02-4D88-B2B2-4F1015EFC54C}"/>
                </a:ext>
              </a:extLst>
            </p:cNvPr>
            <p:cNvSpPr/>
            <p:nvPr/>
          </p:nvSpPr>
          <p:spPr>
            <a:xfrm>
              <a:off x="3854382" y="1412683"/>
              <a:ext cx="1789200" cy="1495109"/>
            </a:xfrm>
            <a:prstGeom prst="roundRect">
              <a:avLst/>
            </a:prstGeom>
            <a:solidFill>
              <a:srgbClr val="F2F2F2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AEEF">
                      <a:lumMod val="50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Purchasing</a:t>
              </a:r>
            </a:p>
          </p:txBody>
        </p:sp>
        <p:sp>
          <p:nvSpPr>
            <p:cNvPr id="16" name="Rectangle: Rounded Corners 5">
              <a:extLst>
                <a:ext uri="{FF2B5EF4-FFF2-40B4-BE49-F238E27FC236}">
                  <a16:creationId xmlns:a16="http://schemas.microsoft.com/office/drawing/2014/main" id="{C8F56918-6010-44C3-AA09-4C33C17DA247}"/>
                </a:ext>
              </a:extLst>
            </p:cNvPr>
            <p:cNvSpPr/>
            <p:nvPr/>
          </p:nvSpPr>
          <p:spPr>
            <a:xfrm>
              <a:off x="6055038" y="1412683"/>
              <a:ext cx="1789200" cy="1495109"/>
            </a:xfrm>
            <a:prstGeom prst="roundRect">
              <a:avLst/>
            </a:prstGeom>
            <a:solidFill>
              <a:srgbClr val="F2F2F2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AEEF">
                      <a:lumMod val="50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Vendor Management</a:t>
              </a:r>
            </a:p>
          </p:txBody>
        </p:sp>
        <p:sp>
          <p:nvSpPr>
            <p:cNvPr id="17" name="Isosceles Triangle 94">
              <a:extLst>
                <a:ext uri="{FF2B5EF4-FFF2-40B4-BE49-F238E27FC236}">
                  <a16:creationId xmlns:a16="http://schemas.microsoft.com/office/drawing/2014/main" id="{53E6B7B4-D717-4AAB-8EBB-5C7889686790}"/>
                </a:ext>
              </a:extLst>
            </p:cNvPr>
            <p:cNvSpPr/>
            <p:nvPr/>
          </p:nvSpPr>
          <p:spPr>
            <a:xfrm rot="5400000">
              <a:off x="3140439" y="2003505"/>
              <a:ext cx="1034717" cy="313463"/>
            </a:xfrm>
            <a:prstGeom prst="triangle">
              <a:avLst/>
            </a:prstGeom>
            <a:solidFill>
              <a:srgbClr val="000000">
                <a:lumMod val="65000"/>
                <a:lumOff val="3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8" name="Isosceles Triangle 94">
              <a:extLst>
                <a:ext uri="{FF2B5EF4-FFF2-40B4-BE49-F238E27FC236}">
                  <a16:creationId xmlns:a16="http://schemas.microsoft.com/office/drawing/2014/main" id="{ECA5311D-F1F1-4370-92C8-035DAE1D9AAD}"/>
                </a:ext>
              </a:extLst>
            </p:cNvPr>
            <p:cNvSpPr/>
            <p:nvPr/>
          </p:nvSpPr>
          <p:spPr>
            <a:xfrm rot="5400000">
              <a:off x="5333433" y="2003504"/>
              <a:ext cx="1034717" cy="313463"/>
            </a:xfrm>
            <a:prstGeom prst="triangle">
              <a:avLst/>
            </a:prstGeom>
            <a:solidFill>
              <a:srgbClr val="000000">
                <a:lumMod val="65000"/>
                <a:lumOff val="3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9" name="Rectángulo: esquinas redondeadas 18">
              <a:extLst>
                <a:ext uri="{FF2B5EF4-FFF2-40B4-BE49-F238E27FC236}">
                  <a16:creationId xmlns:a16="http://schemas.microsoft.com/office/drawing/2014/main" id="{8E3290B9-A291-4583-8468-F3DFAFACD35E}"/>
                </a:ext>
              </a:extLst>
            </p:cNvPr>
            <p:cNvSpPr/>
            <p:nvPr/>
          </p:nvSpPr>
          <p:spPr>
            <a:xfrm>
              <a:off x="1515228" y="3041700"/>
              <a:ext cx="2073098" cy="2403611"/>
            </a:xfrm>
            <a:prstGeom prst="roundRect">
              <a:avLst>
                <a:gd name="adj" fmla="val 7407"/>
              </a:avLst>
            </a:prstGeom>
            <a:noFill/>
            <a:ln>
              <a:solidFill>
                <a:schemeClr val="accent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marR="0" lvl="0" indent="-285750" defTabSz="914400" rtl="0" eaLnBrk="1" fontAlgn="auto" latinLnBrk="0" hangingPunct="1">
                <a:lnSpc>
                  <a:spcPts val="1500"/>
                </a:lnSpc>
                <a:spcBef>
                  <a:spcPts val="0"/>
                </a:spcBef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s-ES" sz="1100" dirty="0" err="1">
                  <a:solidFill>
                    <a:srgbClr val="00AEEF">
                      <a:lumMod val="50000"/>
                    </a:srgbClr>
                  </a:solidFill>
                  <a:latin typeface="Segoe UI"/>
                </a:rPr>
                <a:t>Market</a:t>
              </a:r>
              <a:r>
                <a:rPr lang="es-ES" sz="1100" dirty="0">
                  <a:solidFill>
                    <a:srgbClr val="00AEEF">
                      <a:lumMod val="50000"/>
                    </a:srgbClr>
                  </a:solidFill>
                  <a:latin typeface="Segoe UI"/>
                </a:rPr>
                <a:t> </a:t>
              </a:r>
              <a:r>
                <a:rPr lang="es-ES" sz="1100" dirty="0" err="1">
                  <a:solidFill>
                    <a:srgbClr val="00AEEF">
                      <a:lumMod val="50000"/>
                    </a:srgbClr>
                  </a:solidFill>
                  <a:latin typeface="Segoe UI"/>
                </a:rPr>
                <a:t>research</a:t>
              </a:r>
              <a:endParaRPr lang="es-ES" sz="1100" dirty="0">
                <a:solidFill>
                  <a:srgbClr val="00AEEF">
                    <a:lumMod val="50000"/>
                  </a:srgbClr>
                </a:solidFill>
                <a:latin typeface="Segoe UI"/>
              </a:endParaRPr>
            </a:p>
            <a:p>
              <a:pPr marL="285750" marR="0" lvl="0" indent="-285750" defTabSz="914400" rtl="0" eaLnBrk="1" fontAlgn="auto" latinLnBrk="0" hangingPunct="1">
                <a:lnSpc>
                  <a:spcPts val="1500"/>
                </a:lnSpc>
                <a:spcBef>
                  <a:spcPts val="0"/>
                </a:spcBef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s-ES" sz="1100" dirty="0" err="1">
                  <a:solidFill>
                    <a:srgbClr val="00AEEF">
                      <a:lumMod val="50000"/>
                    </a:srgbClr>
                  </a:solidFill>
                  <a:latin typeface="Segoe UI"/>
                </a:rPr>
                <a:t>Identify</a:t>
              </a:r>
              <a:r>
                <a:rPr lang="es-ES" sz="1100" dirty="0">
                  <a:solidFill>
                    <a:srgbClr val="00AEEF">
                      <a:lumMod val="50000"/>
                    </a:srgbClr>
                  </a:solidFill>
                  <a:latin typeface="Segoe UI"/>
                </a:rPr>
                <a:t> </a:t>
              </a:r>
              <a:r>
                <a:rPr lang="es-ES" sz="1100" dirty="0" err="1">
                  <a:solidFill>
                    <a:srgbClr val="00AEEF">
                      <a:lumMod val="50000"/>
                    </a:srgbClr>
                  </a:solidFill>
                  <a:latin typeface="Segoe UI"/>
                </a:rPr>
                <a:t>suppliers</a:t>
              </a:r>
              <a:endParaRPr lang="es-ES" sz="1100" dirty="0">
                <a:solidFill>
                  <a:srgbClr val="00AEEF">
                    <a:lumMod val="50000"/>
                  </a:srgbClr>
                </a:solidFill>
                <a:latin typeface="Segoe UI"/>
              </a:endParaRPr>
            </a:p>
            <a:p>
              <a:pPr marL="285750" marR="0" lvl="0" indent="-285750" defTabSz="914400" rtl="0" eaLnBrk="1" fontAlgn="auto" latinLnBrk="0" hangingPunct="1">
                <a:lnSpc>
                  <a:spcPts val="1500"/>
                </a:lnSpc>
                <a:spcBef>
                  <a:spcPts val="0"/>
                </a:spcBef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s-ES" sz="1100" dirty="0" err="1">
                  <a:solidFill>
                    <a:srgbClr val="00AEEF">
                      <a:lumMod val="50000"/>
                    </a:srgbClr>
                  </a:solidFill>
                  <a:latin typeface="Segoe UI"/>
                </a:rPr>
                <a:t>Evaluate</a:t>
              </a:r>
              <a:r>
                <a:rPr lang="es-ES" sz="1100" dirty="0">
                  <a:solidFill>
                    <a:srgbClr val="00AEEF">
                      <a:lumMod val="50000"/>
                    </a:srgbClr>
                  </a:solidFill>
                  <a:latin typeface="Segoe UI"/>
                </a:rPr>
                <a:t> and </a:t>
              </a:r>
              <a:r>
                <a:rPr lang="es-ES" sz="1100" dirty="0" err="1">
                  <a:solidFill>
                    <a:srgbClr val="00AEEF">
                      <a:lumMod val="50000"/>
                    </a:srgbClr>
                  </a:solidFill>
                  <a:latin typeface="Segoe UI"/>
                </a:rPr>
                <a:t>select</a:t>
              </a:r>
              <a:r>
                <a:rPr lang="es-ES" sz="1100" dirty="0">
                  <a:solidFill>
                    <a:srgbClr val="00AEEF">
                      <a:lumMod val="50000"/>
                    </a:srgbClr>
                  </a:solidFill>
                  <a:latin typeface="Segoe UI"/>
                </a:rPr>
                <a:t> </a:t>
              </a:r>
              <a:r>
                <a:rPr lang="es-ES" sz="1100" dirty="0" err="1">
                  <a:solidFill>
                    <a:srgbClr val="00AEEF">
                      <a:lumMod val="50000"/>
                    </a:srgbClr>
                  </a:solidFill>
                  <a:latin typeface="Segoe UI"/>
                </a:rPr>
                <a:t>suppliers</a:t>
              </a:r>
              <a:endParaRPr lang="es-ES" sz="1100" dirty="0">
                <a:solidFill>
                  <a:srgbClr val="00AEEF">
                    <a:lumMod val="50000"/>
                  </a:srgbClr>
                </a:solidFill>
                <a:latin typeface="Segoe UI"/>
              </a:endParaRPr>
            </a:p>
            <a:p>
              <a:pPr marL="285750" marR="0" lvl="0" indent="-285750" defTabSz="914400" rtl="0" eaLnBrk="1" fontAlgn="auto" latinLnBrk="0" hangingPunct="1">
                <a:lnSpc>
                  <a:spcPts val="1500"/>
                </a:lnSpc>
                <a:spcBef>
                  <a:spcPts val="0"/>
                </a:spcBef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s-ES" sz="1100" dirty="0">
                  <a:solidFill>
                    <a:srgbClr val="00AEEF">
                      <a:lumMod val="50000"/>
                    </a:srgbClr>
                  </a:solidFill>
                  <a:latin typeface="Segoe UI"/>
                </a:rPr>
                <a:t>Determine </a:t>
              </a:r>
              <a:r>
                <a:rPr lang="es-ES" sz="1100" dirty="0" err="1">
                  <a:solidFill>
                    <a:srgbClr val="00AEEF">
                      <a:lumMod val="50000"/>
                    </a:srgbClr>
                  </a:solidFill>
                  <a:latin typeface="Segoe UI"/>
                </a:rPr>
                <a:t>type</a:t>
              </a:r>
              <a:r>
                <a:rPr lang="es-ES" sz="1100" dirty="0">
                  <a:solidFill>
                    <a:srgbClr val="00AEEF">
                      <a:lumMod val="50000"/>
                    </a:srgbClr>
                  </a:solidFill>
                  <a:latin typeface="Segoe UI"/>
                </a:rPr>
                <a:t> </a:t>
              </a:r>
              <a:r>
                <a:rPr lang="es-ES" sz="1100" dirty="0" err="1">
                  <a:solidFill>
                    <a:srgbClr val="00AEEF">
                      <a:lumMod val="50000"/>
                    </a:srgbClr>
                  </a:solidFill>
                  <a:latin typeface="Segoe UI"/>
                </a:rPr>
                <a:t>of</a:t>
              </a:r>
              <a:r>
                <a:rPr lang="es-ES" sz="1100" dirty="0">
                  <a:solidFill>
                    <a:srgbClr val="00AEEF">
                      <a:lumMod val="50000"/>
                    </a:srgbClr>
                  </a:solidFill>
                  <a:latin typeface="Segoe UI"/>
                </a:rPr>
                <a:t> </a:t>
              </a:r>
              <a:r>
                <a:rPr lang="es-ES" sz="1100" dirty="0" err="1">
                  <a:solidFill>
                    <a:srgbClr val="00AEEF">
                      <a:lumMod val="50000"/>
                    </a:srgbClr>
                  </a:solidFill>
                  <a:latin typeface="Segoe UI"/>
                </a:rPr>
                <a:t>contract</a:t>
              </a:r>
              <a:r>
                <a:rPr lang="es-ES" sz="1100" dirty="0">
                  <a:solidFill>
                    <a:srgbClr val="00AEEF">
                      <a:lumMod val="50000"/>
                    </a:srgbClr>
                  </a:solidFill>
                  <a:latin typeface="Segoe UI"/>
                </a:rPr>
                <a:t> and </a:t>
              </a:r>
              <a:r>
                <a:rPr lang="es-ES" sz="1100" dirty="0" err="1">
                  <a:solidFill>
                    <a:srgbClr val="00AEEF">
                      <a:lumMod val="50000"/>
                    </a:srgbClr>
                  </a:solidFill>
                  <a:latin typeface="Segoe UI"/>
                </a:rPr>
                <a:t>terms</a:t>
              </a:r>
              <a:endParaRPr lang="es-ES" sz="1100" dirty="0">
                <a:solidFill>
                  <a:srgbClr val="00AEEF">
                    <a:lumMod val="50000"/>
                  </a:srgbClr>
                </a:solidFill>
                <a:latin typeface="Segoe UI"/>
              </a:endParaRPr>
            </a:p>
            <a:p>
              <a:pPr marL="285750" marR="0" lvl="0" indent="-285750" defTabSz="914400" rtl="0" eaLnBrk="1" fontAlgn="auto" latinLnBrk="0" hangingPunct="1">
                <a:lnSpc>
                  <a:spcPts val="1500"/>
                </a:lnSpc>
                <a:spcBef>
                  <a:spcPts val="0"/>
                </a:spcBef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s-ES" sz="1100" dirty="0" err="1">
                  <a:solidFill>
                    <a:srgbClr val="00AEEF">
                      <a:lumMod val="50000"/>
                    </a:srgbClr>
                  </a:solidFill>
                  <a:latin typeface="Segoe UI"/>
                </a:rPr>
                <a:t>Analyze</a:t>
              </a:r>
              <a:r>
                <a:rPr lang="es-ES" sz="1100" dirty="0">
                  <a:solidFill>
                    <a:srgbClr val="00AEEF">
                      <a:lumMod val="50000"/>
                    </a:srgbClr>
                  </a:solidFill>
                  <a:latin typeface="Segoe UI"/>
                </a:rPr>
                <a:t> </a:t>
              </a:r>
              <a:r>
                <a:rPr lang="es-ES" sz="1100" dirty="0" err="1">
                  <a:solidFill>
                    <a:srgbClr val="00AEEF">
                      <a:lumMod val="50000"/>
                    </a:srgbClr>
                  </a:solidFill>
                  <a:latin typeface="Segoe UI"/>
                </a:rPr>
                <a:t>cost</a:t>
              </a:r>
              <a:r>
                <a:rPr lang="es-ES" sz="1100" dirty="0">
                  <a:solidFill>
                    <a:srgbClr val="00AEEF">
                      <a:lumMod val="50000"/>
                    </a:srgbClr>
                  </a:solidFill>
                  <a:latin typeface="Segoe UI"/>
                </a:rPr>
                <a:t> </a:t>
              </a:r>
              <a:r>
                <a:rPr lang="es-ES" sz="1100" dirty="0" err="1">
                  <a:solidFill>
                    <a:srgbClr val="00AEEF">
                      <a:lumMod val="50000"/>
                    </a:srgbClr>
                  </a:solidFill>
                  <a:latin typeface="Segoe UI"/>
                </a:rPr>
                <a:t>savings</a:t>
              </a:r>
              <a:r>
                <a:rPr lang="es-ES" sz="1100" dirty="0">
                  <a:solidFill>
                    <a:srgbClr val="00AEEF">
                      <a:lumMod val="50000"/>
                    </a:srgbClr>
                  </a:solidFill>
                  <a:latin typeface="Segoe UI"/>
                </a:rPr>
                <a:t> </a:t>
              </a:r>
              <a:r>
                <a:rPr lang="es-ES" sz="1100" dirty="0" err="1">
                  <a:solidFill>
                    <a:srgbClr val="00AEEF">
                      <a:lumMod val="50000"/>
                    </a:srgbClr>
                  </a:solidFill>
                  <a:latin typeface="Segoe UI"/>
                </a:rPr>
                <a:t>opportunities</a:t>
              </a:r>
              <a:endParaRPr lang="es-ES" sz="1100" dirty="0">
                <a:solidFill>
                  <a:srgbClr val="00AEEF">
                    <a:lumMod val="50000"/>
                  </a:srgbClr>
                </a:solidFill>
                <a:latin typeface="Segoe UI"/>
              </a:endParaRPr>
            </a:p>
            <a:p>
              <a:pPr marL="285750" marR="0" lvl="0" indent="-285750" defTabSz="914400" rtl="0" eaLnBrk="1" fontAlgn="auto" latinLnBrk="0" hangingPunct="1">
                <a:lnSpc>
                  <a:spcPts val="1500"/>
                </a:lnSpc>
                <a:spcBef>
                  <a:spcPts val="0"/>
                </a:spcBef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endParaRPr lang="en-US" sz="1100" dirty="0">
                <a:solidFill>
                  <a:srgbClr val="00AEEF">
                    <a:lumMod val="50000"/>
                  </a:srgbClr>
                </a:solidFill>
                <a:latin typeface="Segoe UI"/>
              </a:endParaRPr>
            </a:p>
          </p:txBody>
        </p:sp>
        <p:sp>
          <p:nvSpPr>
            <p:cNvPr id="20" name="Rectángulo: esquinas redondeadas 19">
              <a:extLst>
                <a:ext uri="{FF2B5EF4-FFF2-40B4-BE49-F238E27FC236}">
                  <a16:creationId xmlns:a16="http://schemas.microsoft.com/office/drawing/2014/main" id="{E63C6523-57E4-4093-87C2-1AF8D44BDE74}"/>
                </a:ext>
              </a:extLst>
            </p:cNvPr>
            <p:cNvSpPr/>
            <p:nvPr/>
          </p:nvSpPr>
          <p:spPr>
            <a:xfrm>
              <a:off x="3712433" y="3041700"/>
              <a:ext cx="2073098" cy="2403618"/>
            </a:xfrm>
            <a:prstGeom prst="roundRect">
              <a:avLst>
                <a:gd name="adj" fmla="val 7407"/>
              </a:avLst>
            </a:prstGeom>
            <a:noFill/>
            <a:ln>
              <a:solidFill>
                <a:schemeClr val="accent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lnSpc>
                  <a:spcPts val="1500"/>
                </a:lnSpc>
                <a:buFont typeface="Arial" panose="020B0604020202020204" pitchFamily="34" charset="0"/>
                <a:buChar char="•"/>
              </a:pPr>
              <a:r>
                <a:rPr lang="es-ES" sz="1100" dirty="0" err="1">
                  <a:solidFill>
                    <a:srgbClr val="00AEEF">
                      <a:lumMod val="50000"/>
                    </a:srgbClr>
                  </a:solidFill>
                  <a:latin typeface="Segoe UI"/>
                </a:rPr>
                <a:t>Forms</a:t>
              </a:r>
              <a:r>
                <a:rPr lang="es-ES" sz="1100" dirty="0">
                  <a:solidFill>
                    <a:srgbClr val="00AEEF">
                      <a:lumMod val="50000"/>
                    </a:srgbClr>
                  </a:solidFill>
                  <a:latin typeface="Segoe UI"/>
                </a:rPr>
                <a:t> </a:t>
              </a:r>
              <a:r>
                <a:rPr lang="es-ES" sz="1100" dirty="0" err="1">
                  <a:solidFill>
                    <a:srgbClr val="00AEEF">
                      <a:lumMod val="50000"/>
                    </a:srgbClr>
                  </a:solidFill>
                  <a:latin typeface="Segoe UI"/>
                </a:rPr>
                <a:t>of</a:t>
              </a:r>
              <a:r>
                <a:rPr lang="es-ES" sz="1100" dirty="0">
                  <a:solidFill>
                    <a:srgbClr val="00AEEF">
                      <a:lumMod val="50000"/>
                    </a:srgbClr>
                  </a:solidFill>
                  <a:latin typeface="Segoe UI"/>
                </a:rPr>
                <a:t> </a:t>
              </a:r>
              <a:r>
                <a:rPr lang="es-ES" sz="1100" dirty="0" err="1">
                  <a:solidFill>
                    <a:srgbClr val="00AEEF">
                      <a:lumMod val="50000"/>
                    </a:srgbClr>
                  </a:solidFill>
                  <a:latin typeface="Segoe UI"/>
                </a:rPr>
                <a:t>purchasing</a:t>
              </a:r>
              <a:r>
                <a:rPr lang="es-ES" sz="1100" dirty="0">
                  <a:solidFill>
                    <a:srgbClr val="00AEEF">
                      <a:lumMod val="50000"/>
                    </a:srgbClr>
                  </a:solidFill>
                  <a:latin typeface="Segoe UI"/>
                </a:rPr>
                <a:t>:</a:t>
              </a:r>
            </a:p>
            <a:p>
              <a:pPr marL="357188" lvl="1" indent="-174625">
                <a:lnSpc>
                  <a:spcPts val="1500"/>
                </a:lnSpc>
                <a:buFont typeface="Arial" panose="020B0604020202020204" pitchFamily="34" charset="0"/>
                <a:buChar char="•"/>
              </a:pPr>
              <a:r>
                <a:rPr lang="es-ES" sz="1100" dirty="0" err="1">
                  <a:solidFill>
                    <a:srgbClr val="00AEEF">
                      <a:lumMod val="50000"/>
                    </a:srgbClr>
                  </a:solidFill>
                  <a:latin typeface="Segoe UI"/>
                </a:rPr>
                <a:t>One</a:t>
              </a:r>
              <a:r>
                <a:rPr lang="es-ES" sz="1100" dirty="0">
                  <a:solidFill>
                    <a:srgbClr val="00AEEF">
                      <a:lumMod val="50000"/>
                    </a:srgbClr>
                  </a:solidFill>
                  <a:latin typeface="Segoe UI"/>
                </a:rPr>
                <a:t>-time</a:t>
              </a:r>
            </a:p>
            <a:p>
              <a:pPr marL="357188" lvl="1" indent="-174625">
                <a:lnSpc>
                  <a:spcPts val="1500"/>
                </a:lnSpc>
                <a:buFont typeface="Arial" panose="020B0604020202020204" pitchFamily="34" charset="0"/>
                <a:buChar char="•"/>
              </a:pPr>
              <a:r>
                <a:rPr lang="en-US" sz="1100" dirty="0">
                  <a:solidFill>
                    <a:srgbClr val="00AEEF">
                      <a:lumMod val="50000"/>
                    </a:srgbClr>
                  </a:solidFill>
                  <a:latin typeface="Segoe UI"/>
                </a:rPr>
                <a:t>Contract and release orders</a:t>
              </a:r>
            </a:p>
            <a:p>
              <a:pPr marL="357188" lvl="1" indent="-174625">
                <a:lnSpc>
                  <a:spcPts val="1500"/>
                </a:lnSpc>
                <a:buFont typeface="Arial" panose="020B0604020202020204" pitchFamily="34" charset="0"/>
                <a:buChar char="•"/>
              </a:pPr>
              <a:r>
                <a:rPr lang="en-US" sz="1100" dirty="0">
                  <a:solidFill>
                    <a:srgbClr val="00AEEF">
                      <a:lumMod val="50000"/>
                    </a:srgbClr>
                  </a:solidFill>
                  <a:latin typeface="Segoe UI"/>
                </a:rPr>
                <a:t>Scheduling agreement</a:t>
              </a:r>
            </a:p>
            <a:p>
              <a:pPr indent="-274637">
                <a:lnSpc>
                  <a:spcPts val="1500"/>
                </a:lnSpc>
                <a:buFont typeface="Arial" panose="020B0604020202020204" pitchFamily="34" charset="0"/>
                <a:buChar char="•"/>
              </a:pPr>
              <a:r>
                <a:rPr lang="en-US" sz="1100" dirty="0">
                  <a:solidFill>
                    <a:srgbClr val="00AEEF">
                      <a:lumMod val="50000"/>
                    </a:srgbClr>
                  </a:solidFill>
                  <a:latin typeface="Segoe UI"/>
                </a:rPr>
                <a:t>Purchase order processing and follow-up</a:t>
              </a:r>
            </a:p>
            <a:p>
              <a:pPr indent="-274637">
                <a:lnSpc>
                  <a:spcPts val="1500"/>
                </a:lnSpc>
                <a:buFont typeface="Arial" panose="020B0604020202020204" pitchFamily="34" charset="0"/>
                <a:buChar char="•"/>
              </a:pPr>
              <a:r>
                <a:rPr lang="en-US" sz="1100" dirty="0">
                  <a:solidFill>
                    <a:srgbClr val="00AEEF">
                      <a:lumMod val="50000"/>
                    </a:srgbClr>
                  </a:solidFill>
                  <a:latin typeface="Segoe UI"/>
                </a:rPr>
                <a:t>Products/services receiving and inventory management</a:t>
              </a:r>
            </a:p>
            <a:p>
              <a:pPr indent="-274637">
                <a:lnSpc>
                  <a:spcPts val="1500"/>
                </a:lnSpc>
                <a:buFont typeface="Arial" panose="020B0604020202020204" pitchFamily="34" charset="0"/>
                <a:buChar char="•"/>
              </a:pPr>
              <a:r>
                <a:rPr lang="en-US" sz="1100" dirty="0">
                  <a:solidFill>
                    <a:srgbClr val="00AEEF">
                      <a:lumMod val="50000"/>
                    </a:srgbClr>
                  </a:solidFill>
                  <a:latin typeface="Segoe UI"/>
                </a:rPr>
                <a:t>Invoice verification</a:t>
              </a:r>
            </a:p>
          </p:txBody>
        </p:sp>
        <p:sp>
          <p:nvSpPr>
            <p:cNvPr id="21" name="Rectángulo: esquinas redondeadas 20">
              <a:extLst>
                <a:ext uri="{FF2B5EF4-FFF2-40B4-BE49-F238E27FC236}">
                  <a16:creationId xmlns:a16="http://schemas.microsoft.com/office/drawing/2014/main" id="{96A0E7D3-A24B-42BF-866A-5DA690701DFB}"/>
                </a:ext>
              </a:extLst>
            </p:cNvPr>
            <p:cNvSpPr/>
            <p:nvPr/>
          </p:nvSpPr>
          <p:spPr>
            <a:xfrm>
              <a:off x="5913089" y="3041700"/>
              <a:ext cx="2073098" cy="2403612"/>
            </a:xfrm>
            <a:prstGeom prst="roundRect">
              <a:avLst>
                <a:gd name="adj" fmla="val 7407"/>
              </a:avLst>
            </a:prstGeom>
            <a:noFill/>
            <a:ln>
              <a:solidFill>
                <a:schemeClr val="accent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lnSpc>
                  <a:spcPts val="1500"/>
                </a:lnSpc>
                <a:buFont typeface="Arial" panose="020B0604020202020204" pitchFamily="34" charset="0"/>
                <a:buChar char="•"/>
              </a:pPr>
              <a:r>
                <a:rPr lang="es-ES" sz="1100" dirty="0" err="1">
                  <a:solidFill>
                    <a:srgbClr val="00AEEF">
                      <a:lumMod val="50000"/>
                    </a:srgbClr>
                  </a:solidFill>
                  <a:latin typeface="Segoe UI"/>
                </a:rPr>
                <a:t>Vendor</a:t>
              </a:r>
              <a:r>
                <a:rPr lang="es-ES" sz="1100" dirty="0">
                  <a:solidFill>
                    <a:srgbClr val="00AEEF">
                      <a:lumMod val="50000"/>
                    </a:srgbClr>
                  </a:solidFill>
                  <a:latin typeface="Segoe UI"/>
                </a:rPr>
                <a:t> </a:t>
              </a:r>
              <a:r>
                <a:rPr lang="es-ES" sz="1100" dirty="0" err="1">
                  <a:solidFill>
                    <a:srgbClr val="00AEEF">
                      <a:lumMod val="50000"/>
                    </a:srgbClr>
                  </a:solidFill>
                  <a:latin typeface="Segoe UI"/>
                </a:rPr>
                <a:t>Governance</a:t>
              </a:r>
              <a:r>
                <a:rPr lang="es-ES" sz="1100" dirty="0">
                  <a:solidFill>
                    <a:srgbClr val="00AEEF">
                      <a:lumMod val="50000"/>
                    </a:srgbClr>
                  </a:solidFill>
                  <a:latin typeface="Segoe UI"/>
                </a:rPr>
                <a:t> / Management:</a:t>
              </a:r>
            </a:p>
            <a:p>
              <a:pPr marL="447675" lvl="1" indent="-182563">
                <a:lnSpc>
                  <a:spcPts val="1500"/>
                </a:lnSpc>
                <a:buFont typeface="Arial" panose="020B0604020202020204" pitchFamily="34" charset="0"/>
                <a:buChar char="•"/>
              </a:pPr>
              <a:r>
                <a:rPr lang="es-ES" sz="1100" dirty="0" err="1">
                  <a:solidFill>
                    <a:srgbClr val="00AEEF">
                      <a:lumMod val="50000"/>
                    </a:srgbClr>
                  </a:solidFill>
                  <a:latin typeface="Segoe UI"/>
                </a:rPr>
                <a:t>Contracts</a:t>
              </a:r>
              <a:endParaRPr lang="es-ES" sz="1100" dirty="0">
                <a:solidFill>
                  <a:srgbClr val="00AEEF">
                    <a:lumMod val="50000"/>
                  </a:srgbClr>
                </a:solidFill>
                <a:latin typeface="Segoe UI"/>
              </a:endParaRPr>
            </a:p>
            <a:p>
              <a:pPr marL="447675" lvl="1" indent="-182563">
                <a:lnSpc>
                  <a:spcPts val="1500"/>
                </a:lnSpc>
                <a:buFont typeface="Arial" panose="020B0604020202020204" pitchFamily="34" charset="0"/>
                <a:buChar char="•"/>
              </a:pPr>
              <a:r>
                <a:rPr lang="es-ES" sz="1100" dirty="0">
                  <a:solidFill>
                    <a:srgbClr val="00AEEF">
                      <a:lumMod val="50000"/>
                    </a:srgbClr>
                  </a:solidFill>
                  <a:latin typeface="Segoe UI"/>
                </a:rPr>
                <a:t>Performance</a:t>
              </a:r>
            </a:p>
            <a:p>
              <a:pPr marL="447675" lvl="1" indent="-182563">
                <a:lnSpc>
                  <a:spcPts val="1500"/>
                </a:lnSpc>
                <a:buFont typeface="Arial" panose="020B0604020202020204" pitchFamily="34" charset="0"/>
                <a:buChar char="•"/>
              </a:pPr>
              <a:r>
                <a:rPr lang="es-ES" sz="1100" dirty="0" err="1">
                  <a:solidFill>
                    <a:srgbClr val="00AEEF">
                      <a:lumMod val="50000"/>
                    </a:srgbClr>
                  </a:solidFill>
                  <a:latin typeface="Segoe UI"/>
                </a:rPr>
                <a:t>Financial</a:t>
              </a:r>
              <a:endParaRPr lang="es-ES" sz="1100" dirty="0">
                <a:solidFill>
                  <a:srgbClr val="00AEEF">
                    <a:lumMod val="50000"/>
                  </a:srgbClr>
                </a:solidFill>
                <a:latin typeface="Segoe UI"/>
              </a:endParaRPr>
            </a:p>
            <a:p>
              <a:pPr marL="447675" lvl="1" indent="-182563">
                <a:lnSpc>
                  <a:spcPts val="1500"/>
                </a:lnSpc>
                <a:buFont typeface="Arial" panose="020B0604020202020204" pitchFamily="34" charset="0"/>
                <a:buChar char="•"/>
              </a:pPr>
              <a:r>
                <a:rPr lang="es-ES" sz="1100" dirty="0" err="1">
                  <a:solidFill>
                    <a:srgbClr val="00AEEF">
                      <a:lumMod val="50000"/>
                    </a:srgbClr>
                  </a:solidFill>
                  <a:latin typeface="Segoe UI"/>
                </a:rPr>
                <a:t>Risk</a:t>
              </a:r>
              <a:endParaRPr lang="es-ES" sz="1100" dirty="0">
                <a:solidFill>
                  <a:srgbClr val="00AEEF">
                    <a:lumMod val="50000"/>
                  </a:srgbClr>
                </a:solidFill>
                <a:latin typeface="Segoe UI"/>
              </a:endParaRPr>
            </a:p>
            <a:p>
              <a:pPr marL="285750" indent="-285750">
                <a:lnSpc>
                  <a:spcPts val="1500"/>
                </a:lnSpc>
                <a:buFont typeface="Arial" panose="020B0604020202020204" pitchFamily="34" charset="0"/>
                <a:buChar char="•"/>
              </a:pPr>
              <a:endParaRPr lang="en-US" sz="1100" dirty="0">
                <a:solidFill>
                  <a:srgbClr val="00AEEF">
                    <a:lumMod val="50000"/>
                  </a:srgbClr>
                </a:solidFill>
                <a:latin typeface="Segoe UI"/>
              </a:endParaRPr>
            </a:p>
          </p:txBody>
        </p:sp>
        <p:sp>
          <p:nvSpPr>
            <p:cNvPr id="22" name="TextBox 62">
              <a:extLst>
                <a:ext uri="{FF2B5EF4-FFF2-40B4-BE49-F238E27FC236}">
                  <a16:creationId xmlns:a16="http://schemas.microsoft.com/office/drawing/2014/main" id="{F1268AB8-6F1E-43D3-B916-8035E112DBFF}"/>
                </a:ext>
              </a:extLst>
            </p:cNvPr>
            <p:cNvSpPr txBox="1"/>
            <p:nvPr/>
          </p:nvSpPr>
          <p:spPr>
            <a:xfrm>
              <a:off x="2548326" y="910876"/>
              <a:ext cx="44293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AEEF">
                      <a:lumMod val="50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Procurement and Vendor Management</a:t>
              </a:r>
            </a:p>
          </p:txBody>
        </p:sp>
        <p:cxnSp>
          <p:nvCxnSpPr>
            <p:cNvPr id="23" name="Straight Connector 63">
              <a:extLst>
                <a:ext uri="{FF2B5EF4-FFF2-40B4-BE49-F238E27FC236}">
                  <a16:creationId xmlns:a16="http://schemas.microsoft.com/office/drawing/2014/main" id="{AC8AEED6-0B89-42C0-B83B-A6E78301618B}"/>
                </a:ext>
              </a:extLst>
            </p:cNvPr>
            <p:cNvCxnSpPr>
              <a:cxnSpLocks/>
            </p:cNvCxnSpPr>
            <p:nvPr/>
          </p:nvCxnSpPr>
          <p:spPr>
            <a:xfrm>
              <a:off x="1524615" y="1277987"/>
              <a:ext cx="6461572" cy="0"/>
            </a:xfrm>
            <a:prstGeom prst="line">
              <a:avLst/>
            </a:prstGeom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42572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áfico 3">
            <a:extLst>
              <a:ext uri="{FF2B5EF4-FFF2-40B4-BE49-F238E27FC236}">
                <a16:creationId xmlns:a16="http://schemas.microsoft.com/office/drawing/2014/main" id="{6C4B2B7A-FB3C-46DA-BF38-56B5E3BCA74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95800492"/>
              </p:ext>
            </p:extLst>
          </p:nvPr>
        </p:nvGraphicFramePr>
        <p:xfrm>
          <a:off x="3302000" y="1624542"/>
          <a:ext cx="5588000" cy="36089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30241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áfico 3">
            <a:extLst>
              <a:ext uri="{FF2B5EF4-FFF2-40B4-BE49-F238E27FC236}">
                <a16:creationId xmlns:a16="http://schemas.microsoft.com/office/drawing/2014/main" id="{A29C6DF1-56D4-4EF8-B4F5-7287FB65F0A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2795953"/>
              </p:ext>
            </p:extLst>
          </p:nvPr>
        </p:nvGraphicFramePr>
        <p:xfrm>
          <a:off x="3302400" y="1623600"/>
          <a:ext cx="5587200" cy="3610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06851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áfico 3">
            <a:extLst>
              <a:ext uri="{FF2B5EF4-FFF2-40B4-BE49-F238E27FC236}">
                <a16:creationId xmlns:a16="http://schemas.microsoft.com/office/drawing/2014/main" id="{D99CB7DA-C03F-43B6-9016-F975C609946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32446980"/>
              </p:ext>
            </p:extLst>
          </p:nvPr>
        </p:nvGraphicFramePr>
        <p:xfrm>
          <a:off x="3394982" y="1720396"/>
          <a:ext cx="5402036" cy="34172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39649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>
            <a:extLst>
              <a:ext uri="{FF2B5EF4-FFF2-40B4-BE49-F238E27FC236}">
                <a16:creationId xmlns:a16="http://schemas.microsoft.com/office/drawing/2014/main" id="{3FD95071-AA74-47B2-88E3-6789AA7983AD}"/>
              </a:ext>
            </a:extLst>
          </p:cNvPr>
          <p:cNvGrpSpPr/>
          <p:nvPr/>
        </p:nvGrpSpPr>
        <p:grpSpPr>
          <a:xfrm>
            <a:off x="3584309" y="2123444"/>
            <a:ext cx="6094686" cy="1417320"/>
            <a:chOff x="3584309" y="2123444"/>
            <a:chExt cx="6094686" cy="1417320"/>
          </a:xfrm>
        </p:grpSpPr>
        <p:sp>
          <p:nvSpPr>
            <p:cNvPr id="5" name="Rectangle: Rounded Corners 5">
              <a:extLst>
                <a:ext uri="{FF2B5EF4-FFF2-40B4-BE49-F238E27FC236}">
                  <a16:creationId xmlns:a16="http://schemas.microsoft.com/office/drawing/2014/main" id="{6A2B27CB-C973-4439-A7C3-3444A9E0EB5C}"/>
                </a:ext>
              </a:extLst>
            </p:cNvPr>
            <p:cNvSpPr/>
            <p:nvPr/>
          </p:nvSpPr>
          <p:spPr>
            <a:xfrm>
              <a:off x="3584309" y="2123444"/>
              <a:ext cx="1358094" cy="566928"/>
            </a:xfrm>
            <a:prstGeom prst="roundRect">
              <a:avLst/>
            </a:prstGeom>
            <a:solidFill>
              <a:srgbClr val="F2F2F2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00AEEF">
                      <a:lumMod val="50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Identification of products/services needs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F5C153A7-4355-495C-BA1C-B4BBB896BC09}"/>
                </a:ext>
              </a:extLst>
            </p:cNvPr>
            <p:cNvSpPr/>
            <p:nvPr/>
          </p:nvSpPr>
          <p:spPr>
            <a:xfrm>
              <a:off x="5163173" y="2123444"/>
              <a:ext cx="1358094" cy="566928"/>
            </a:xfrm>
            <a:prstGeom prst="roundRect">
              <a:avLst/>
            </a:prstGeom>
            <a:solidFill>
              <a:srgbClr val="F2F2F2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00AEEF">
                      <a:lumMod val="50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Selection of suppliers</a:t>
              </a:r>
            </a:p>
          </p:txBody>
        </p:sp>
        <p:sp>
          <p:nvSpPr>
            <p:cNvPr id="7" name="Rectangle: Rounded Corners 5">
              <a:extLst>
                <a:ext uri="{FF2B5EF4-FFF2-40B4-BE49-F238E27FC236}">
                  <a16:creationId xmlns:a16="http://schemas.microsoft.com/office/drawing/2014/main" id="{6BF23C2B-CD56-4BEA-9E89-B3A5833553A6}"/>
                </a:ext>
              </a:extLst>
            </p:cNvPr>
            <p:cNvSpPr/>
            <p:nvPr/>
          </p:nvSpPr>
          <p:spPr>
            <a:xfrm>
              <a:off x="6742037" y="2123444"/>
              <a:ext cx="1358094" cy="566928"/>
            </a:xfrm>
            <a:prstGeom prst="roundRect">
              <a:avLst/>
            </a:prstGeom>
            <a:solidFill>
              <a:srgbClr val="F2F2F2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00AEEF">
                      <a:lumMod val="50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Negotiate terms and contracts</a:t>
              </a:r>
            </a:p>
          </p:txBody>
        </p:sp>
        <p:sp>
          <p:nvSpPr>
            <p:cNvPr id="8" name="Rectangle: Rounded Corners 5">
              <a:extLst>
                <a:ext uri="{FF2B5EF4-FFF2-40B4-BE49-F238E27FC236}">
                  <a16:creationId xmlns:a16="http://schemas.microsoft.com/office/drawing/2014/main" id="{3F56E168-195F-49A8-9F89-A3A267C6F3B7}"/>
                </a:ext>
              </a:extLst>
            </p:cNvPr>
            <p:cNvSpPr/>
            <p:nvPr/>
          </p:nvSpPr>
          <p:spPr>
            <a:xfrm>
              <a:off x="8320901" y="2123444"/>
              <a:ext cx="1358094" cy="566928"/>
            </a:xfrm>
            <a:prstGeom prst="roundRect">
              <a:avLst/>
            </a:prstGeom>
            <a:solidFill>
              <a:srgbClr val="F2F2F2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ES" sz="1000" b="1" dirty="0" err="1">
                  <a:solidFill>
                    <a:srgbClr val="00AEEF">
                      <a:lumMod val="50000"/>
                    </a:srgbClr>
                  </a:solidFill>
                  <a:latin typeface="Segoe UI"/>
                </a:rPr>
                <a:t>Analyze</a:t>
              </a:r>
              <a:r>
                <a:rPr lang="es-ES" sz="1000" b="1" dirty="0">
                  <a:solidFill>
                    <a:srgbClr val="00AEEF">
                      <a:lumMod val="50000"/>
                    </a:srgbClr>
                  </a:solidFill>
                  <a:latin typeface="Segoe UI"/>
                </a:rPr>
                <a:t> </a:t>
              </a:r>
              <a:r>
                <a:rPr lang="es-ES" sz="1000" b="1" dirty="0" err="1">
                  <a:solidFill>
                    <a:srgbClr val="00AEEF">
                      <a:lumMod val="50000"/>
                    </a:srgbClr>
                  </a:solidFill>
                  <a:latin typeface="Segoe UI"/>
                </a:rPr>
                <a:t>cost</a:t>
              </a:r>
              <a:r>
                <a:rPr lang="es-ES" sz="1000" b="1" dirty="0">
                  <a:solidFill>
                    <a:srgbClr val="00AEEF">
                      <a:lumMod val="50000"/>
                    </a:srgbClr>
                  </a:solidFill>
                  <a:latin typeface="Segoe UI"/>
                </a:rPr>
                <a:t> </a:t>
              </a:r>
              <a:r>
                <a:rPr lang="es-ES" sz="1000" b="1" dirty="0" err="1">
                  <a:solidFill>
                    <a:srgbClr val="00AEEF">
                      <a:lumMod val="50000"/>
                    </a:srgbClr>
                  </a:solidFill>
                  <a:latin typeface="Segoe UI"/>
                </a:rPr>
                <a:t>savings</a:t>
              </a:r>
              <a:r>
                <a:rPr lang="es-ES" sz="1000" b="1" dirty="0">
                  <a:solidFill>
                    <a:srgbClr val="00AEEF">
                      <a:lumMod val="50000"/>
                    </a:srgbClr>
                  </a:solidFill>
                  <a:latin typeface="Segoe UI"/>
                </a:rPr>
                <a:t> </a:t>
              </a:r>
              <a:r>
                <a:rPr lang="es-ES" sz="1000" b="1" dirty="0" err="1">
                  <a:solidFill>
                    <a:srgbClr val="00AEEF">
                      <a:lumMod val="50000"/>
                    </a:srgbClr>
                  </a:solidFill>
                  <a:latin typeface="Segoe UI"/>
                </a:rPr>
                <a:t>opportunities</a:t>
              </a:r>
              <a:endPara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AEEF">
                    <a:lumMod val="50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cxnSp>
          <p:nvCxnSpPr>
            <p:cNvPr id="9" name="Straight Arrow Connector 27">
              <a:extLst>
                <a:ext uri="{FF2B5EF4-FFF2-40B4-BE49-F238E27FC236}">
                  <a16:creationId xmlns:a16="http://schemas.microsoft.com/office/drawing/2014/main" id="{2E973D4F-3851-4B98-8E56-41B1DF0D04A6}"/>
                </a:ext>
              </a:extLst>
            </p:cNvPr>
            <p:cNvCxnSpPr>
              <a:cxnSpLocks/>
              <a:stCxn id="5" idx="3"/>
              <a:endCxn id="6" idx="1"/>
            </p:cNvCxnSpPr>
            <p:nvPr/>
          </p:nvCxnSpPr>
          <p:spPr>
            <a:xfrm>
              <a:off x="4942403" y="2406908"/>
              <a:ext cx="220770" cy="0"/>
            </a:xfrm>
            <a:prstGeom prst="straightConnector1">
              <a:avLst/>
            </a:prstGeom>
            <a:ln>
              <a:solidFill>
                <a:schemeClr val="tx2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27">
              <a:extLst>
                <a:ext uri="{FF2B5EF4-FFF2-40B4-BE49-F238E27FC236}">
                  <a16:creationId xmlns:a16="http://schemas.microsoft.com/office/drawing/2014/main" id="{6E405DAD-DD6F-468E-AD0C-564585AC4D3E}"/>
                </a:ext>
              </a:extLst>
            </p:cNvPr>
            <p:cNvCxnSpPr>
              <a:cxnSpLocks/>
              <a:stCxn id="6" idx="3"/>
              <a:endCxn id="7" idx="1"/>
            </p:cNvCxnSpPr>
            <p:nvPr/>
          </p:nvCxnSpPr>
          <p:spPr>
            <a:xfrm>
              <a:off x="6521267" y="2406908"/>
              <a:ext cx="220770" cy="0"/>
            </a:xfrm>
            <a:prstGeom prst="straightConnector1">
              <a:avLst/>
            </a:prstGeom>
            <a:ln>
              <a:solidFill>
                <a:schemeClr val="tx2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27">
              <a:extLst>
                <a:ext uri="{FF2B5EF4-FFF2-40B4-BE49-F238E27FC236}">
                  <a16:creationId xmlns:a16="http://schemas.microsoft.com/office/drawing/2014/main" id="{26D1C6E8-6F73-49E6-9FA8-4D33085328DC}"/>
                </a:ext>
              </a:extLst>
            </p:cNvPr>
            <p:cNvCxnSpPr>
              <a:cxnSpLocks/>
              <a:endCxn id="8" idx="1"/>
            </p:cNvCxnSpPr>
            <p:nvPr/>
          </p:nvCxnSpPr>
          <p:spPr>
            <a:xfrm>
              <a:off x="8100131" y="2406908"/>
              <a:ext cx="220770" cy="0"/>
            </a:xfrm>
            <a:prstGeom prst="straightConnector1">
              <a:avLst/>
            </a:prstGeom>
            <a:ln>
              <a:solidFill>
                <a:schemeClr val="tx2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: Rounded Corners 5">
              <a:extLst>
                <a:ext uri="{FF2B5EF4-FFF2-40B4-BE49-F238E27FC236}">
                  <a16:creationId xmlns:a16="http://schemas.microsoft.com/office/drawing/2014/main" id="{3AEA6E85-0C92-4D9C-8BA7-48ED518D67D9}"/>
                </a:ext>
              </a:extLst>
            </p:cNvPr>
            <p:cNvSpPr/>
            <p:nvPr/>
          </p:nvSpPr>
          <p:spPr>
            <a:xfrm>
              <a:off x="5163173" y="2973836"/>
              <a:ext cx="1358094" cy="566928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accent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00AEEF">
                      <a:lumMod val="50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RFx Process</a:t>
              </a:r>
            </a:p>
          </p:txBody>
        </p:sp>
        <p:cxnSp>
          <p:nvCxnSpPr>
            <p:cNvPr id="13" name="Conector recto de flecha 12">
              <a:extLst>
                <a:ext uri="{FF2B5EF4-FFF2-40B4-BE49-F238E27FC236}">
                  <a16:creationId xmlns:a16="http://schemas.microsoft.com/office/drawing/2014/main" id="{68FB9E99-BCA7-4CE7-A570-C4EF68D85BBA}"/>
                </a:ext>
              </a:extLst>
            </p:cNvPr>
            <p:cNvCxnSpPr>
              <a:stCxn id="6" idx="2"/>
              <a:endCxn id="12" idx="0"/>
            </p:cNvCxnSpPr>
            <p:nvPr/>
          </p:nvCxnSpPr>
          <p:spPr>
            <a:xfrm>
              <a:off x="5842220" y="2690372"/>
              <a:ext cx="0" cy="283464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17406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>
            <a:extLst>
              <a:ext uri="{FF2B5EF4-FFF2-40B4-BE49-F238E27FC236}">
                <a16:creationId xmlns:a16="http://schemas.microsoft.com/office/drawing/2014/main" id="{117A54EE-F160-4182-99B1-4BE8F923C12C}"/>
              </a:ext>
            </a:extLst>
          </p:cNvPr>
          <p:cNvGrpSpPr/>
          <p:nvPr/>
        </p:nvGrpSpPr>
        <p:grpSpPr>
          <a:xfrm>
            <a:off x="3246403" y="2439923"/>
            <a:ext cx="6094686" cy="1427988"/>
            <a:chOff x="1234440" y="3378708"/>
            <a:chExt cx="6094686" cy="1427988"/>
          </a:xfrm>
        </p:grpSpPr>
        <p:sp>
          <p:nvSpPr>
            <p:cNvPr id="5" name="Rectangle: Rounded Corners 5">
              <a:extLst>
                <a:ext uri="{FF2B5EF4-FFF2-40B4-BE49-F238E27FC236}">
                  <a16:creationId xmlns:a16="http://schemas.microsoft.com/office/drawing/2014/main" id="{7F8CC1E6-D2A0-4FFB-8D97-EC55C6A73549}"/>
                </a:ext>
              </a:extLst>
            </p:cNvPr>
            <p:cNvSpPr/>
            <p:nvPr/>
          </p:nvSpPr>
          <p:spPr>
            <a:xfrm>
              <a:off x="1234440" y="3378708"/>
              <a:ext cx="1358094" cy="566928"/>
            </a:xfrm>
            <a:prstGeom prst="roundRect">
              <a:avLst/>
            </a:prstGeom>
            <a:solidFill>
              <a:srgbClr val="F2F2F2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00AEEF">
                      <a:lumMod val="50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Receive Purchase requests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1E03BDB0-1B96-4634-B085-670CE9379DC0}"/>
                </a:ext>
              </a:extLst>
            </p:cNvPr>
            <p:cNvSpPr/>
            <p:nvPr/>
          </p:nvSpPr>
          <p:spPr>
            <a:xfrm>
              <a:off x="2813304" y="3378708"/>
              <a:ext cx="1358094" cy="566928"/>
            </a:xfrm>
            <a:prstGeom prst="roundRect">
              <a:avLst/>
            </a:prstGeom>
            <a:solidFill>
              <a:srgbClr val="F2F2F2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00AEEF">
                      <a:lumMod val="50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Raise Purchase Orders</a:t>
              </a:r>
            </a:p>
          </p:txBody>
        </p:sp>
        <p:sp>
          <p:nvSpPr>
            <p:cNvPr id="7" name="Rectangle: Rounded Corners 5">
              <a:extLst>
                <a:ext uri="{FF2B5EF4-FFF2-40B4-BE49-F238E27FC236}">
                  <a16:creationId xmlns:a16="http://schemas.microsoft.com/office/drawing/2014/main" id="{9DA5A66F-0FD9-41BC-8AC5-F8066014DD5B}"/>
                </a:ext>
              </a:extLst>
            </p:cNvPr>
            <p:cNvSpPr/>
            <p:nvPr/>
          </p:nvSpPr>
          <p:spPr>
            <a:xfrm>
              <a:off x="4392168" y="3378708"/>
              <a:ext cx="1358094" cy="566928"/>
            </a:xfrm>
            <a:prstGeom prst="roundRect">
              <a:avLst/>
            </a:prstGeom>
            <a:solidFill>
              <a:srgbClr val="F2F2F2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00AEEF">
                      <a:lumMod val="50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Receive Products / Services</a:t>
              </a:r>
            </a:p>
          </p:txBody>
        </p:sp>
        <p:sp>
          <p:nvSpPr>
            <p:cNvPr id="8" name="Rectangle: Rounded Corners 5">
              <a:extLst>
                <a:ext uri="{FF2B5EF4-FFF2-40B4-BE49-F238E27FC236}">
                  <a16:creationId xmlns:a16="http://schemas.microsoft.com/office/drawing/2014/main" id="{D4798E9E-909B-460E-A673-DB4219B86267}"/>
                </a:ext>
              </a:extLst>
            </p:cNvPr>
            <p:cNvSpPr/>
            <p:nvPr/>
          </p:nvSpPr>
          <p:spPr>
            <a:xfrm>
              <a:off x="5971032" y="3378708"/>
              <a:ext cx="1358094" cy="566928"/>
            </a:xfrm>
            <a:prstGeom prst="roundRect">
              <a:avLst/>
            </a:prstGeom>
            <a:solidFill>
              <a:srgbClr val="F2F2F2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00AEEF">
                      <a:lumMod val="50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Invoice verification</a:t>
              </a:r>
            </a:p>
          </p:txBody>
        </p:sp>
        <p:sp>
          <p:nvSpPr>
            <p:cNvPr id="9" name="Rectangle: Rounded Corners 5">
              <a:extLst>
                <a:ext uri="{FF2B5EF4-FFF2-40B4-BE49-F238E27FC236}">
                  <a16:creationId xmlns:a16="http://schemas.microsoft.com/office/drawing/2014/main" id="{457172D0-3FAC-4D15-A44F-230A3C222667}"/>
                </a:ext>
              </a:extLst>
            </p:cNvPr>
            <p:cNvSpPr/>
            <p:nvPr/>
          </p:nvSpPr>
          <p:spPr>
            <a:xfrm>
              <a:off x="4392168" y="4239768"/>
              <a:ext cx="1358094" cy="566928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accent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00AEEF">
                      <a:lumMod val="50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Logistics &amp; warehousing</a:t>
              </a:r>
            </a:p>
          </p:txBody>
        </p:sp>
        <p:cxnSp>
          <p:nvCxnSpPr>
            <p:cNvPr id="10" name="Conector recto de flecha 9">
              <a:extLst>
                <a:ext uri="{FF2B5EF4-FFF2-40B4-BE49-F238E27FC236}">
                  <a16:creationId xmlns:a16="http://schemas.microsoft.com/office/drawing/2014/main" id="{68B8D6EA-6A39-42A2-9D2E-93E87B5FB92A}"/>
                </a:ext>
              </a:extLst>
            </p:cNvPr>
            <p:cNvCxnSpPr>
              <a:cxnSpLocks/>
              <a:stCxn id="7" idx="2"/>
              <a:endCxn id="9" idx="0"/>
            </p:cNvCxnSpPr>
            <p:nvPr/>
          </p:nvCxnSpPr>
          <p:spPr>
            <a:xfrm>
              <a:off x="5071215" y="3945636"/>
              <a:ext cx="0" cy="294132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27">
              <a:extLst>
                <a:ext uri="{FF2B5EF4-FFF2-40B4-BE49-F238E27FC236}">
                  <a16:creationId xmlns:a16="http://schemas.microsoft.com/office/drawing/2014/main" id="{33FB4657-CE3B-4897-9149-42EEEBA18BEF}"/>
                </a:ext>
              </a:extLst>
            </p:cNvPr>
            <p:cNvCxnSpPr>
              <a:cxnSpLocks/>
              <a:stCxn id="5" idx="3"/>
              <a:endCxn id="6" idx="1"/>
            </p:cNvCxnSpPr>
            <p:nvPr/>
          </p:nvCxnSpPr>
          <p:spPr>
            <a:xfrm>
              <a:off x="2592534" y="3662172"/>
              <a:ext cx="220770" cy="0"/>
            </a:xfrm>
            <a:prstGeom prst="straightConnector1">
              <a:avLst/>
            </a:prstGeom>
            <a:ln>
              <a:solidFill>
                <a:schemeClr val="tx2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27">
              <a:extLst>
                <a:ext uri="{FF2B5EF4-FFF2-40B4-BE49-F238E27FC236}">
                  <a16:creationId xmlns:a16="http://schemas.microsoft.com/office/drawing/2014/main" id="{009BAAE6-9B8E-410F-8829-3C9417D3319D}"/>
                </a:ext>
              </a:extLst>
            </p:cNvPr>
            <p:cNvCxnSpPr>
              <a:cxnSpLocks/>
              <a:stCxn id="6" idx="3"/>
              <a:endCxn id="7" idx="1"/>
            </p:cNvCxnSpPr>
            <p:nvPr/>
          </p:nvCxnSpPr>
          <p:spPr>
            <a:xfrm>
              <a:off x="4171398" y="3662172"/>
              <a:ext cx="220770" cy="0"/>
            </a:xfrm>
            <a:prstGeom prst="straightConnector1">
              <a:avLst/>
            </a:prstGeom>
            <a:ln>
              <a:solidFill>
                <a:schemeClr val="tx2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27">
              <a:extLst>
                <a:ext uri="{FF2B5EF4-FFF2-40B4-BE49-F238E27FC236}">
                  <a16:creationId xmlns:a16="http://schemas.microsoft.com/office/drawing/2014/main" id="{C1296197-5A6D-4AA0-A9F5-3BF7D2AE033E}"/>
                </a:ext>
              </a:extLst>
            </p:cNvPr>
            <p:cNvCxnSpPr>
              <a:cxnSpLocks/>
              <a:stCxn id="7" idx="3"/>
              <a:endCxn id="8" idx="1"/>
            </p:cNvCxnSpPr>
            <p:nvPr/>
          </p:nvCxnSpPr>
          <p:spPr>
            <a:xfrm>
              <a:off x="5750262" y="3662172"/>
              <a:ext cx="220770" cy="0"/>
            </a:xfrm>
            <a:prstGeom prst="straightConnector1">
              <a:avLst/>
            </a:prstGeom>
            <a:ln>
              <a:solidFill>
                <a:schemeClr val="tx2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417565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>
            <a:extLst>
              <a:ext uri="{FF2B5EF4-FFF2-40B4-BE49-F238E27FC236}">
                <a16:creationId xmlns:a16="http://schemas.microsoft.com/office/drawing/2014/main" id="{1ABE731C-F590-43C8-BE36-9C3B2444D5E4}"/>
              </a:ext>
            </a:extLst>
          </p:cNvPr>
          <p:cNvGrpSpPr/>
          <p:nvPr/>
        </p:nvGrpSpPr>
        <p:grpSpPr>
          <a:xfrm>
            <a:off x="3102042" y="2295144"/>
            <a:ext cx="5987915" cy="1344169"/>
            <a:chOff x="2002537" y="475488"/>
            <a:chExt cx="5987915" cy="1344169"/>
          </a:xfrm>
        </p:grpSpPr>
        <p:grpSp>
          <p:nvGrpSpPr>
            <p:cNvPr id="3" name="Grupo 2">
              <a:extLst>
                <a:ext uri="{FF2B5EF4-FFF2-40B4-BE49-F238E27FC236}">
                  <a16:creationId xmlns:a16="http://schemas.microsoft.com/office/drawing/2014/main" id="{094AA413-A4C1-4FF2-8059-F275E2AEB59C}"/>
                </a:ext>
              </a:extLst>
            </p:cNvPr>
            <p:cNvGrpSpPr/>
            <p:nvPr/>
          </p:nvGrpSpPr>
          <p:grpSpPr>
            <a:xfrm>
              <a:off x="2002537" y="475488"/>
              <a:ext cx="5987915" cy="1335025"/>
              <a:chOff x="2002537" y="475488"/>
              <a:chExt cx="5987915" cy="1335025"/>
            </a:xfrm>
          </p:grpSpPr>
          <p:sp>
            <p:nvSpPr>
              <p:cNvPr id="9" name="TextBox 62">
                <a:extLst>
                  <a:ext uri="{FF2B5EF4-FFF2-40B4-BE49-F238E27FC236}">
                    <a16:creationId xmlns:a16="http://schemas.microsoft.com/office/drawing/2014/main" id="{44DCAB14-CF82-43F8-8243-EB68A830F6B2}"/>
                  </a:ext>
                </a:extLst>
              </p:cNvPr>
              <p:cNvSpPr txBox="1"/>
              <p:nvPr/>
            </p:nvSpPr>
            <p:spPr>
              <a:xfrm>
                <a:off x="2002537" y="475488"/>
                <a:ext cx="59879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AEEF">
                        <a:lumMod val="50000"/>
                      </a:srgb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Vendor Management</a:t>
                </a:r>
              </a:p>
            </p:txBody>
          </p:sp>
          <p:cxnSp>
            <p:nvCxnSpPr>
              <p:cNvPr id="10" name="Straight Connector 63">
                <a:extLst>
                  <a:ext uri="{FF2B5EF4-FFF2-40B4-BE49-F238E27FC236}">
                    <a16:creationId xmlns:a16="http://schemas.microsoft.com/office/drawing/2014/main" id="{0DCFAB0D-4914-42BA-96B0-23C7F89605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02537" y="844820"/>
                <a:ext cx="5987915" cy="0"/>
              </a:xfrm>
              <a:prstGeom prst="line">
                <a:avLst/>
              </a:prstGeom>
              <a:ln w="190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" name="Grupo 10">
                <a:extLst>
                  <a:ext uri="{FF2B5EF4-FFF2-40B4-BE49-F238E27FC236}">
                    <a16:creationId xmlns:a16="http://schemas.microsoft.com/office/drawing/2014/main" id="{701280DD-5E43-4C48-AD3A-54F34259FC34}"/>
                  </a:ext>
                </a:extLst>
              </p:cNvPr>
              <p:cNvGrpSpPr/>
              <p:nvPr/>
            </p:nvGrpSpPr>
            <p:grpSpPr>
              <a:xfrm>
                <a:off x="2002537" y="971967"/>
                <a:ext cx="1536192" cy="838546"/>
                <a:chOff x="1439423" y="4813363"/>
                <a:chExt cx="1880468" cy="838546"/>
              </a:xfrm>
            </p:grpSpPr>
            <p:sp>
              <p:nvSpPr>
                <p:cNvPr id="12" name="Rectangle: Rounded Corners 5">
                  <a:extLst>
                    <a:ext uri="{FF2B5EF4-FFF2-40B4-BE49-F238E27FC236}">
                      <a16:creationId xmlns:a16="http://schemas.microsoft.com/office/drawing/2014/main" id="{AF7599E8-E1F4-4E4F-A428-7E5876B2CCFA}"/>
                    </a:ext>
                  </a:extLst>
                </p:cNvPr>
                <p:cNvSpPr/>
                <p:nvPr/>
              </p:nvSpPr>
              <p:spPr>
                <a:xfrm>
                  <a:off x="1439423" y="4813363"/>
                  <a:ext cx="1622729" cy="838546"/>
                </a:xfrm>
                <a:prstGeom prst="roundRect">
                  <a:avLst/>
                </a:prstGeom>
                <a:solidFill>
                  <a:srgbClr val="F2F2F2"/>
                </a:solidFill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AEEF">
                          <a:lumMod val="50000"/>
                        </a:srgbClr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rPr>
                    <a:t>Contract Management</a:t>
                  </a:r>
                </a:p>
              </p:txBody>
            </p:sp>
            <p:cxnSp>
              <p:nvCxnSpPr>
                <p:cNvPr id="13" name="Straight Arrow Connector 27">
                  <a:extLst>
                    <a:ext uri="{FF2B5EF4-FFF2-40B4-BE49-F238E27FC236}">
                      <a16:creationId xmlns:a16="http://schemas.microsoft.com/office/drawing/2014/main" id="{D6501E68-B15E-4235-AC8A-C49FF9A2B32E}"/>
                    </a:ext>
                  </a:extLst>
                </p:cNvPr>
                <p:cNvCxnSpPr>
                  <a:cxnSpLocks/>
                  <a:stCxn id="12" idx="3"/>
                </p:cNvCxnSpPr>
                <p:nvPr/>
              </p:nvCxnSpPr>
              <p:spPr>
                <a:xfrm>
                  <a:off x="3062152" y="5232636"/>
                  <a:ext cx="257738" cy="0"/>
                </a:xfrm>
                <a:prstGeom prst="straightConnector1">
                  <a:avLst/>
                </a:prstGeom>
                <a:ln>
                  <a:solidFill>
                    <a:schemeClr val="tx2">
                      <a:lumMod val="65000"/>
                      <a:lumOff val="3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" name="Rectangle: Rounded Corners 5">
              <a:extLst>
                <a:ext uri="{FF2B5EF4-FFF2-40B4-BE49-F238E27FC236}">
                  <a16:creationId xmlns:a16="http://schemas.microsoft.com/office/drawing/2014/main" id="{52444094-5C38-41C8-88C6-F92AFDC2E9F9}"/>
                </a:ext>
              </a:extLst>
            </p:cNvPr>
            <p:cNvSpPr/>
            <p:nvPr/>
          </p:nvSpPr>
          <p:spPr>
            <a:xfrm>
              <a:off x="3538729" y="978063"/>
              <a:ext cx="1325641" cy="838546"/>
            </a:xfrm>
            <a:prstGeom prst="roundRect">
              <a:avLst/>
            </a:prstGeom>
            <a:solidFill>
              <a:srgbClr val="F2F2F2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00AEEF">
                      <a:lumMod val="50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Performance Management</a:t>
              </a:r>
            </a:p>
          </p:txBody>
        </p:sp>
        <p:cxnSp>
          <p:nvCxnSpPr>
            <p:cNvPr id="5" name="Straight Arrow Connector 27">
              <a:extLst>
                <a:ext uri="{FF2B5EF4-FFF2-40B4-BE49-F238E27FC236}">
                  <a16:creationId xmlns:a16="http://schemas.microsoft.com/office/drawing/2014/main" id="{43FBC925-DBF5-4120-8234-145E529FB377}"/>
                </a:ext>
              </a:extLst>
            </p:cNvPr>
            <p:cNvCxnSpPr>
              <a:cxnSpLocks/>
              <a:stCxn id="4" idx="3"/>
              <a:endCxn id="6" idx="1"/>
            </p:cNvCxnSpPr>
            <p:nvPr/>
          </p:nvCxnSpPr>
          <p:spPr>
            <a:xfrm>
              <a:off x="4864370" y="1397336"/>
              <a:ext cx="232890" cy="3048"/>
            </a:xfrm>
            <a:prstGeom prst="straightConnector1">
              <a:avLst/>
            </a:prstGeom>
            <a:ln>
              <a:solidFill>
                <a:schemeClr val="tx2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73E1056A-D81D-4F4D-A5AB-4805736337D6}"/>
                </a:ext>
              </a:extLst>
            </p:cNvPr>
            <p:cNvSpPr/>
            <p:nvPr/>
          </p:nvSpPr>
          <p:spPr>
            <a:xfrm>
              <a:off x="5097260" y="981111"/>
              <a:ext cx="1325641" cy="838546"/>
            </a:xfrm>
            <a:prstGeom prst="roundRect">
              <a:avLst/>
            </a:prstGeom>
            <a:solidFill>
              <a:srgbClr val="F2F2F2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00AEEF">
                      <a:lumMod val="50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Invoice Management</a:t>
              </a:r>
            </a:p>
          </p:txBody>
        </p:sp>
        <p:sp>
          <p:nvSpPr>
            <p:cNvPr id="7" name="Rectangle: Rounded Corners 5">
              <a:extLst>
                <a:ext uri="{FF2B5EF4-FFF2-40B4-BE49-F238E27FC236}">
                  <a16:creationId xmlns:a16="http://schemas.microsoft.com/office/drawing/2014/main" id="{73389E9F-032D-4F6B-B79B-DF360B40505A}"/>
                </a:ext>
              </a:extLst>
            </p:cNvPr>
            <p:cNvSpPr/>
            <p:nvPr/>
          </p:nvSpPr>
          <p:spPr>
            <a:xfrm>
              <a:off x="6664811" y="980242"/>
              <a:ext cx="1325641" cy="838546"/>
            </a:xfrm>
            <a:prstGeom prst="roundRect">
              <a:avLst/>
            </a:prstGeom>
            <a:solidFill>
              <a:srgbClr val="F2F2F2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00AEEF">
                      <a:lumMod val="50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Risk Management</a:t>
              </a:r>
            </a:p>
          </p:txBody>
        </p:sp>
        <p:cxnSp>
          <p:nvCxnSpPr>
            <p:cNvPr id="8" name="Straight Arrow Connector 27">
              <a:extLst>
                <a:ext uri="{FF2B5EF4-FFF2-40B4-BE49-F238E27FC236}">
                  <a16:creationId xmlns:a16="http://schemas.microsoft.com/office/drawing/2014/main" id="{E759CB41-680E-4EA4-9594-3EAD71DB6E50}"/>
                </a:ext>
              </a:extLst>
            </p:cNvPr>
            <p:cNvCxnSpPr>
              <a:cxnSpLocks/>
              <a:stCxn id="6" idx="3"/>
              <a:endCxn id="7" idx="1"/>
            </p:cNvCxnSpPr>
            <p:nvPr/>
          </p:nvCxnSpPr>
          <p:spPr>
            <a:xfrm flipV="1">
              <a:off x="6422901" y="1399515"/>
              <a:ext cx="241910" cy="869"/>
            </a:xfrm>
            <a:prstGeom prst="straightConnector1">
              <a:avLst/>
            </a:prstGeom>
            <a:ln>
              <a:solidFill>
                <a:schemeClr val="tx2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69107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>
            <a:extLst>
              <a:ext uri="{FF2B5EF4-FFF2-40B4-BE49-F238E27FC236}">
                <a16:creationId xmlns:a16="http://schemas.microsoft.com/office/drawing/2014/main" id="{3784A90B-5879-4C80-B20E-228E62DEE933}"/>
              </a:ext>
            </a:extLst>
          </p:cNvPr>
          <p:cNvGrpSpPr/>
          <p:nvPr/>
        </p:nvGrpSpPr>
        <p:grpSpPr>
          <a:xfrm>
            <a:off x="2024876" y="2523744"/>
            <a:ext cx="7717537" cy="1063407"/>
            <a:chOff x="923543" y="4316884"/>
            <a:chExt cx="7717537" cy="1063407"/>
          </a:xfrm>
        </p:grpSpPr>
        <p:sp>
          <p:nvSpPr>
            <p:cNvPr id="3" name="TextBox 62">
              <a:extLst>
                <a:ext uri="{FF2B5EF4-FFF2-40B4-BE49-F238E27FC236}">
                  <a16:creationId xmlns:a16="http://schemas.microsoft.com/office/drawing/2014/main" id="{AA00A98E-0F09-4F60-8E8D-97573B910C4C}"/>
                </a:ext>
              </a:extLst>
            </p:cNvPr>
            <p:cNvSpPr txBox="1"/>
            <p:nvPr/>
          </p:nvSpPr>
          <p:spPr>
            <a:xfrm>
              <a:off x="923543" y="4316884"/>
              <a:ext cx="77175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AEEF">
                      <a:lumMod val="50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Contract Lifecycle</a:t>
              </a:r>
            </a:p>
          </p:txBody>
        </p:sp>
        <p:cxnSp>
          <p:nvCxnSpPr>
            <p:cNvPr id="4" name="Straight Connector 63">
              <a:extLst>
                <a:ext uri="{FF2B5EF4-FFF2-40B4-BE49-F238E27FC236}">
                  <a16:creationId xmlns:a16="http://schemas.microsoft.com/office/drawing/2014/main" id="{E3A1FDDC-6C97-438C-8B6B-3D5EF38B9549}"/>
                </a:ext>
              </a:extLst>
            </p:cNvPr>
            <p:cNvCxnSpPr>
              <a:cxnSpLocks/>
            </p:cNvCxnSpPr>
            <p:nvPr/>
          </p:nvCxnSpPr>
          <p:spPr>
            <a:xfrm>
              <a:off x="923543" y="4686216"/>
              <a:ext cx="7717537" cy="0"/>
            </a:xfrm>
            <a:prstGeom prst="line">
              <a:avLst/>
            </a:prstGeom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Grupo 4">
              <a:extLst>
                <a:ext uri="{FF2B5EF4-FFF2-40B4-BE49-F238E27FC236}">
                  <a16:creationId xmlns:a16="http://schemas.microsoft.com/office/drawing/2014/main" id="{9F1FA45A-C4F3-47F1-8DC1-66C71DC3F3CE}"/>
                </a:ext>
              </a:extLst>
            </p:cNvPr>
            <p:cNvGrpSpPr/>
            <p:nvPr/>
          </p:nvGrpSpPr>
          <p:grpSpPr>
            <a:xfrm>
              <a:off x="923543" y="4813363"/>
              <a:ext cx="7717537" cy="566928"/>
              <a:chOff x="504148" y="4813363"/>
              <a:chExt cx="9447115" cy="566928"/>
            </a:xfrm>
          </p:grpSpPr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D20424DB-92FA-4F57-A7D6-E135A1D00177}"/>
                  </a:ext>
                </a:extLst>
              </p:cNvPr>
              <p:cNvSpPr/>
              <p:nvPr/>
            </p:nvSpPr>
            <p:spPr>
              <a:xfrm>
                <a:off x="1879292" y="4813363"/>
                <a:ext cx="1182859" cy="566928"/>
              </a:xfrm>
              <a:prstGeom prst="roundRect">
                <a:avLst/>
              </a:prstGeom>
              <a:solidFill>
                <a:srgbClr val="F2F2F2"/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AEEF">
                        <a:lumMod val="50000"/>
                      </a:srgb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Negotiation</a:t>
                </a:r>
              </a:p>
            </p:txBody>
          </p:sp>
          <p:sp>
            <p:nvSpPr>
              <p:cNvPr id="7" name="Rectangle: Rounded Corners 5">
                <a:extLst>
                  <a:ext uri="{FF2B5EF4-FFF2-40B4-BE49-F238E27FC236}">
                    <a16:creationId xmlns:a16="http://schemas.microsoft.com/office/drawing/2014/main" id="{67FAC85E-F3A5-4CC9-92E4-6B16A247D3CD}"/>
                  </a:ext>
                </a:extLst>
              </p:cNvPr>
              <p:cNvSpPr/>
              <p:nvPr/>
            </p:nvSpPr>
            <p:spPr>
              <a:xfrm>
                <a:off x="3254435" y="4813363"/>
                <a:ext cx="1182859" cy="566928"/>
              </a:xfrm>
              <a:prstGeom prst="roundRect">
                <a:avLst/>
              </a:prstGeom>
              <a:solidFill>
                <a:srgbClr val="F2F2F2"/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AEEF">
                        <a:lumMod val="50000"/>
                      </a:srgb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Execution</a:t>
                </a:r>
              </a:p>
            </p:txBody>
          </p:sp>
          <p:cxnSp>
            <p:nvCxnSpPr>
              <p:cNvPr id="8" name="Straight Arrow Connector 27">
                <a:extLst>
                  <a:ext uri="{FF2B5EF4-FFF2-40B4-BE49-F238E27FC236}">
                    <a16:creationId xmlns:a16="http://schemas.microsoft.com/office/drawing/2014/main" id="{B5781A7E-8611-408A-BEA4-44FB0667D794}"/>
                  </a:ext>
                </a:extLst>
              </p:cNvPr>
              <p:cNvCxnSpPr>
                <a:cxnSpLocks/>
                <a:stCxn id="6" idx="3"/>
                <a:endCxn id="7" idx="1"/>
              </p:cNvCxnSpPr>
              <p:nvPr/>
            </p:nvCxnSpPr>
            <p:spPr>
              <a:xfrm>
                <a:off x="3062151" y="5096827"/>
                <a:ext cx="192284" cy="0"/>
              </a:xfrm>
              <a:prstGeom prst="straightConnector1">
                <a:avLst/>
              </a:prstGeom>
              <a:ln>
                <a:solidFill>
                  <a:schemeClr val="tx2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Rectangle: Rounded Corners 5">
                <a:extLst>
                  <a:ext uri="{FF2B5EF4-FFF2-40B4-BE49-F238E27FC236}">
                    <a16:creationId xmlns:a16="http://schemas.microsoft.com/office/drawing/2014/main" id="{6B4846D2-8002-4E3D-BEB6-3D1746868F66}"/>
                  </a:ext>
                </a:extLst>
              </p:cNvPr>
              <p:cNvSpPr/>
              <p:nvPr/>
            </p:nvSpPr>
            <p:spPr>
              <a:xfrm>
                <a:off x="4629579" y="4813363"/>
                <a:ext cx="1182859" cy="566928"/>
              </a:xfrm>
              <a:prstGeom prst="roundRect">
                <a:avLst/>
              </a:prstGeom>
              <a:solidFill>
                <a:srgbClr val="F2F2F2"/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AEEF">
                        <a:lumMod val="50000"/>
                      </a:srgb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Start-up</a:t>
                </a:r>
              </a:p>
            </p:txBody>
          </p:sp>
          <p:cxnSp>
            <p:nvCxnSpPr>
              <p:cNvPr id="10" name="Straight Arrow Connector 27">
                <a:extLst>
                  <a:ext uri="{FF2B5EF4-FFF2-40B4-BE49-F238E27FC236}">
                    <a16:creationId xmlns:a16="http://schemas.microsoft.com/office/drawing/2014/main" id="{E2EBF3E8-95EA-4E97-9C97-748A8958F092}"/>
                  </a:ext>
                </a:extLst>
              </p:cNvPr>
              <p:cNvCxnSpPr>
                <a:cxnSpLocks/>
                <a:stCxn id="7" idx="3"/>
                <a:endCxn id="9" idx="1"/>
              </p:cNvCxnSpPr>
              <p:nvPr/>
            </p:nvCxnSpPr>
            <p:spPr>
              <a:xfrm>
                <a:off x="4437294" y="5096827"/>
                <a:ext cx="192284" cy="0"/>
              </a:xfrm>
              <a:prstGeom prst="straightConnector1">
                <a:avLst/>
              </a:prstGeom>
              <a:ln>
                <a:solidFill>
                  <a:schemeClr val="tx2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Rectangle: Rounded Corners 5">
                <a:extLst>
                  <a:ext uri="{FF2B5EF4-FFF2-40B4-BE49-F238E27FC236}">
                    <a16:creationId xmlns:a16="http://schemas.microsoft.com/office/drawing/2014/main" id="{AF28C5CA-0699-4500-AA7D-448E28626E5A}"/>
                  </a:ext>
                </a:extLst>
              </p:cNvPr>
              <p:cNvSpPr/>
              <p:nvPr/>
            </p:nvSpPr>
            <p:spPr>
              <a:xfrm>
                <a:off x="6004722" y="4813363"/>
                <a:ext cx="1182859" cy="566928"/>
              </a:xfrm>
              <a:prstGeom prst="roundRect">
                <a:avLst/>
              </a:prstGeom>
              <a:solidFill>
                <a:srgbClr val="F2F2F2"/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AEEF">
                        <a:lumMod val="50000"/>
                      </a:srgb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Operation</a:t>
                </a:r>
              </a:p>
            </p:txBody>
          </p:sp>
          <p:cxnSp>
            <p:nvCxnSpPr>
              <p:cNvPr id="12" name="Straight Arrow Connector 27">
                <a:extLst>
                  <a:ext uri="{FF2B5EF4-FFF2-40B4-BE49-F238E27FC236}">
                    <a16:creationId xmlns:a16="http://schemas.microsoft.com/office/drawing/2014/main" id="{6589A3F3-6650-455E-8BCC-5393BD9BA9EC}"/>
                  </a:ext>
                </a:extLst>
              </p:cNvPr>
              <p:cNvCxnSpPr>
                <a:cxnSpLocks/>
                <a:endCxn id="11" idx="1"/>
              </p:cNvCxnSpPr>
              <p:nvPr/>
            </p:nvCxnSpPr>
            <p:spPr>
              <a:xfrm>
                <a:off x="5812438" y="5096827"/>
                <a:ext cx="192284" cy="0"/>
              </a:xfrm>
              <a:prstGeom prst="straightConnector1">
                <a:avLst/>
              </a:prstGeom>
              <a:ln>
                <a:solidFill>
                  <a:schemeClr val="tx2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Rectangle: Rounded Corners 5">
                <a:extLst>
                  <a:ext uri="{FF2B5EF4-FFF2-40B4-BE49-F238E27FC236}">
                    <a16:creationId xmlns:a16="http://schemas.microsoft.com/office/drawing/2014/main" id="{A2F1DDCB-EB42-4C2E-A48B-206EC6BD7E9A}"/>
                  </a:ext>
                </a:extLst>
              </p:cNvPr>
              <p:cNvSpPr/>
              <p:nvPr/>
            </p:nvSpPr>
            <p:spPr>
              <a:xfrm>
                <a:off x="7379866" y="4813363"/>
                <a:ext cx="1182859" cy="566928"/>
              </a:xfrm>
              <a:prstGeom prst="roundRect">
                <a:avLst/>
              </a:prstGeom>
              <a:solidFill>
                <a:srgbClr val="F2F2F2"/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AEEF">
                        <a:lumMod val="50000"/>
                      </a:srgb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Renewal</a:t>
                </a:r>
              </a:p>
            </p:txBody>
          </p:sp>
          <p:cxnSp>
            <p:nvCxnSpPr>
              <p:cNvPr id="14" name="Straight Arrow Connector 27">
                <a:extLst>
                  <a:ext uri="{FF2B5EF4-FFF2-40B4-BE49-F238E27FC236}">
                    <a16:creationId xmlns:a16="http://schemas.microsoft.com/office/drawing/2014/main" id="{89968D9D-9439-41E5-B33B-2009C7525530}"/>
                  </a:ext>
                </a:extLst>
              </p:cNvPr>
              <p:cNvCxnSpPr>
                <a:cxnSpLocks/>
                <a:endCxn id="13" idx="1"/>
              </p:cNvCxnSpPr>
              <p:nvPr/>
            </p:nvCxnSpPr>
            <p:spPr>
              <a:xfrm>
                <a:off x="7187581" y="5096827"/>
                <a:ext cx="192284" cy="0"/>
              </a:xfrm>
              <a:prstGeom prst="straightConnector1">
                <a:avLst/>
              </a:prstGeom>
              <a:ln>
                <a:solidFill>
                  <a:schemeClr val="tx2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: Rounded Corners 5">
                <a:extLst>
                  <a:ext uri="{FF2B5EF4-FFF2-40B4-BE49-F238E27FC236}">
                    <a16:creationId xmlns:a16="http://schemas.microsoft.com/office/drawing/2014/main" id="{B627270B-C743-42D3-BBED-A0519FEA1A55}"/>
                  </a:ext>
                </a:extLst>
              </p:cNvPr>
              <p:cNvSpPr/>
              <p:nvPr/>
            </p:nvSpPr>
            <p:spPr>
              <a:xfrm>
                <a:off x="504148" y="4813363"/>
                <a:ext cx="1182859" cy="566928"/>
              </a:xfrm>
              <a:prstGeom prst="roundRect">
                <a:avLst/>
              </a:prstGeom>
              <a:solidFill>
                <a:srgbClr val="F2F2F2"/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rgbClr val="00AEEF">
                        <a:lumMod val="50000"/>
                      </a:srgbClr>
                    </a:solidFill>
                    <a:latin typeface="Segoe UI"/>
                  </a:rPr>
                  <a:t>Initiation</a:t>
                </a:r>
              </a:p>
            </p:txBody>
          </p:sp>
          <p:cxnSp>
            <p:nvCxnSpPr>
              <p:cNvPr id="16" name="Straight Arrow Connector 27">
                <a:extLst>
                  <a:ext uri="{FF2B5EF4-FFF2-40B4-BE49-F238E27FC236}">
                    <a16:creationId xmlns:a16="http://schemas.microsoft.com/office/drawing/2014/main" id="{9220C00E-778A-4D83-B4E3-EEADA0CF380B}"/>
                  </a:ext>
                </a:extLst>
              </p:cNvPr>
              <p:cNvCxnSpPr>
                <a:cxnSpLocks/>
                <a:stCxn id="15" idx="3"/>
              </p:cNvCxnSpPr>
              <p:nvPr/>
            </p:nvCxnSpPr>
            <p:spPr>
              <a:xfrm>
                <a:off x="1687007" y="5096827"/>
                <a:ext cx="192284" cy="0"/>
              </a:xfrm>
              <a:prstGeom prst="straightConnector1">
                <a:avLst/>
              </a:prstGeom>
              <a:ln>
                <a:solidFill>
                  <a:schemeClr val="tx2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Rectangle: Rounded Corners 5">
                <a:extLst>
                  <a:ext uri="{FF2B5EF4-FFF2-40B4-BE49-F238E27FC236}">
                    <a16:creationId xmlns:a16="http://schemas.microsoft.com/office/drawing/2014/main" id="{70635897-5411-41D0-AC95-84C893275B2E}"/>
                  </a:ext>
                </a:extLst>
              </p:cNvPr>
              <p:cNvSpPr/>
              <p:nvPr/>
            </p:nvSpPr>
            <p:spPr>
              <a:xfrm>
                <a:off x="8768404" y="4813363"/>
                <a:ext cx="1182859" cy="566928"/>
              </a:xfrm>
              <a:prstGeom prst="roundRect">
                <a:avLst/>
              </a:prstGeom>
              <a:solidFill>
                <a:srgbClr val="F2F2F2"/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rgbClr val="00AEEF">
                        <a:lumMod val="50000"/>
                      </a:srgbClr>
                    </a:solidFill>
                    <a:latin typeface="Segoe UI"/>
                  </a:rPr>
                  <a:t>Close-out</a:t>
                </a:r>
              </a:p>
            </p:txBody>
          </p:sp>
          <p:cxnSp>
            <p:nvCxnSpPr>
              <p:cNvPr id="18" name="Straight Arrow Connector 27">
                <a:extLst>
                  <a:ext uri="{FF2B5EF4-FFF2-40B4-BE49-F238E27FC236}">
                    <a16:creationId xmlns:a16="http://schemas.microsoft.com/office/drawing/2014/main" id="{81B804AD-C605-4BD6-A742-43D28D550D8E}"/>
                  </a:ext>
                </a:extLst>
              </p:cNvPr>
              <p:cNvCxnSpPr>
                <a:cxnSpLocks/>
                <a:stCxn id="13" idx="3"/>
                <a:endCxn id="17" idx="1"/>
              </p:cNvCxnSpPr>
              <p:nvPr/>
            </p:nvCxnSpPr>
            <p:spPr>
              <a:xfrm>
                <a:off x="8562725" y="5096827"/>
                <a:ext cx="205679" cy="0"/>
              </a:xfrm>
              <a:prstGeom prst="straightConnector1">
                <a:avLst/>
              </a:prstGeom>
              <a:ln>
                <a:solidFill>
                  <a:schemeClr val="tx2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3592657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182</Words>
  <Application>Microsoft Office PowerPoint</Application>
  <PresentationFormat>Panorámica</PresentationFormat>
  <Paragraphs>63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Segoe UI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MIGUEL LOPEZ</dc:creator>
  <cp:lastModifiedBy>MIGUEL LOPEZ</cp:lastModifiedBy>
  <cp:revision>3</cp:revision>
  <dcterms:created xsi:type="dcterms:W3CDTF">2020-09-03T14:27:46Z</dcterms:created>
  <dcterms:modified xsi:type="dcterms:W3CDTF">2020-09-03T14:42:13Z</dcterms:modified>
</cp:coreProperties>
</file>