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8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2" y="533401"/>
            <a:ext cx="9424140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403600"/>
            <a:ext cx="9424140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0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6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0AF573F-B6A7-4E43-9743-E23E2FD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9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4540AFF-F6F4-4BA4-9477-671E24C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7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3730BE5-A22D-44BF-A1B1-9BE8B2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8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1B4C3B5-5464-473A-AC97-3C3976E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0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1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1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486400"/>
          </a:xfrm>
          <a:ln w="1270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3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3E078C1-39F7-4988-A4A8-4EA7122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00" y="1462977"/>
            <a:ext cx="10083746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2772" y="6453337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FCBE56-7985-4FDA-970A-73D4AEA9695C}" type="datetimeFigureOut">
              <a:rPr lang="es-MX" smtClean="0"/>
              <a:t>04/09/2020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460" y="6453337"/>
            <a:ext cx="69737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297" y="6453337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8E307C-19FB-48EF-A37E-4F8D55AAAA31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516" y="104982"/>
            <a:ext cx="1711468" cy="3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1678953" y="295914"/>
            <a:ext cx="1017918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17779" y="6289049"/>
            <a:ext cx="1174036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9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0" kern="1200" spc="3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1E13-40E9-4B70-AA29-68A04CC66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RAN Architectures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A294C-9AE9-4768-8A93-78864A3CC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5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9B1B25-BC9D-4A9E-A429-486C32DC6DE3}"/>
              </a:ext>
            </a:extLst>
          </p:cNvPr>
          <p:cNvSpPr/>
          <p:nvPr/>
        </p:nvSpPr>
        <p:spPr>
          <a:xfrm>
            <a:off x="5723723" y="1411290"/>
            <a:ext cx="4026797" cy="37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TDD Scheme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CDB62-171A-414C-85B1-82F744BF39F0}"/>
              </a:ext>
            </a:extLst>
          </p:cNvPr>
          <p:cNvSpPr/>
          <p:nvPr/>
        </p:nvSpPr>
        <p:spPr>
          <a:xfrm>
            <a:off x="5818973" y="3622072"/>
            <a:ext cx="971047" cy="1541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Frequency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0A4D-D15A-4600-9FEA-0AA86A3AABB9}"/>
              </a:ext>
            </a:extLst>
          </p:cNvPr>
          <p:cNvSpPr/>
          <p:nvPr/>
        </p:nvSpPr>
        <p:spPr>
          <a:xfrm>
            <a:off x="1690392" y="1411290"/>
            <a:ext cx="4026797" cy="378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FDD Scheme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8C5C9-5DA2-46C0-8D74-688FA225CE7F}"/>
              </a:ext>
            </a:extLst>
          </p:cNvPr>
          <p:cNvSpPr/>
          <p:nvPr/>
        </p:nvSpPr>
        <p:spPr>
          <a:xfrm>
            <a:off x="1796891" y="3568732"/>
            <a:ext cx="992061" cy="217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Frequency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C4E48-ADD6-4359-A05A-B3C63259353A}"/>
              </a:ext>
            </a:extLst>
          </p:cNvPr>
          <p:cNvSpPr/>
          <p:nvPr/>
        </p:nvSpPr>
        <p:spPr>
          <a:xfrm>
            <a:off x="6736196" y="4303392"/>
            <a:ext cx="2584376" cy="2308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CEF93B8-AAE3-477F-9F53-A28CC9DE4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0" b="12485"/>
          <a:stretch/>
        </p:blipFill>
        <p:spPr>
          <a:xfrm>
            <a:off x="5220620" y="2853909"/>
            <a:ext cx="318665" cy="44554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2CACFE-97BB-4601-AF29-85F8186A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259" y="1699035"/>
            <a:ext cx="794767" cy="1789474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7AB65D51-7622-411D-9F78-25AA117C1365}"/>
              </a:ext>
            </a:extLst>
          </p:cNvPr>
          <p:cNvSpPr/>
          <p:nvPr/>
        </p:nvSpPr>
        <p:spPr>
          <a:xfrm rot="1503312">
            <a:off x="3517592" y="2475785"/>
            <a:ext cx="1666181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5492BDE-B707-4133-93E1-AE700D4B92AD}"/>
              </a:ext>
            </a:extLst>
          </p:cNvPr>
          <p:cNvSpPr/>
          <p:nvPr/>
        </p:nvSpPr>
        <p:spPr>
          <a:xfrm rot="12240601">
            <a:off x="3521231" y="2734708"/>
            <a:ext cx="1666181" cy="23597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2E03A7-39C6-485F-81D9-4B66FD2FB89D}"/>
              </a:ext>
            </a:extLst>
          </p:cNvPr>
          <p:cNvCxnSpPr>
            <a:cxnSpLocks/>
          </p:cNvCxnSpPr>
          <p:nvPr/>
        </p:nvCxnSpPr>
        <p:spPr>
          <a:xfrm>
            <a:off x="2693259" y="4831885"/>
            <a:ext cx="28460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85FBF9-2846-4BD4-BFE8-D4D7E67799F2}"/>
              </a:ext>
            </a:extLst>
          </p:cNvPr>
          <p:cNvCxnSpPr>
            <a:cxnSpLocks/>
          </p:cNvCxnSpPr>
          <p:nvPr/>
        </p:nvCxnSpPr>
        <p:spPr>
          <a:xfrm flipV="1">
            <a:off x="2700596" y="3843203"/>
            <a:ext cx="0" cy="988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05235A1-C25D-4F22-828C-58DDB58A984C}"/>
              </a:ext>
            </a:extLst>
          </p:cNvPr>
          <p:cNvSpPr/>
          <p:nvPr/>
        </p:nvSpPr>
        <p:spPr>
          <a:xfrm>
            <a:off x="5044482" y="4894935"/>
            <a:ext cx="552526" cy="232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Time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70A103-0414-47A6-A51F-BB00623B6BBD}"/>
              </a:ext>
            </a:extLst>
          </p:cNvPr>
          <p:cNvSpPr/>
          <p:nvPr/>
        </p:nvSpPr>
        <p:spPr>
          <a:xfrm>
            <a:off x="2885035" y="4076302"/>
            <a:ext cx="2335574" cy="23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Downlink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28FA81-B235-4F5F-B68F-8DA5F8A33198}"/>
              </a:ext>
            </a:extLst>
          </p:cNvPr>
          <p:cNvSpPr/>
          <p:nvPr/>
        </p:nvSpPr>
        <p:spPr>
          <a:xfrm>
            <a:off x="2885035" y="4441514"/>
            <a:ext cx="2335574" cy="2308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Uplink</a:t>
            </a:r>
            <a:endParaRPr lang="en-US" sz="14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00D0821-9F75-4D8F-9A41-A7816FBF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0" b="12485"/>
          <a:stretch/>
        </p:blipFill>
        <p:spPr>
          <a:xfrm>
            <a:off x="9137536" y="2853909"/>
            <a:ext cx="318665" cy="44554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6680C2F-F7BB-4A62-BD4B-A9FA68DC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75" y="1699035"/>
            <a:ext cx="794767" cy="1789474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2E4E009C-0931-4D4F-BF9B-CCFCFABA9F6C}"/>
              </a:ext>
            </a:extLst>
          </p:cNvPr>
          <p:cNvSpPr/>
          <p:nvPr/>
        </p:nvSpPr>
        <p:spPr>
          <a:xfrm rot="1456898">
            <a:off x="7762894" y="2803604"/>
            <a:ext cx="1322597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583D13B-B367-43B8-8A5F-97475606F493}"/>
              </a:ext>
            </a:extLst>
          </p:cNvPr>
          <p:cNvSpPr/>
          <p:nvPr/>
        </p:nvSpPr>
        <p:spPr>
          <a:xfrm rot="12240601">
            <a:off x="7446784" y="2694081"/>
            <a:ext cx="1466487" cy="23597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55DDAE-31F4-48E8-90D0-1995F0643ED6}"/>
              </a:ext>
            </a:extLst>
          </p:cNvPr>
          <p:cNvCxnSpPr>
            <a:cxnSpLocks/>
          </p:cNvCxnSpPr>
          <p:nvPr/>
        </p:nvCxnSpPr>
        <p:spPr>
          <a:xfrm flipV="1">
            <a:off x="6617512" y="3843203"/>
            <a:ext cx="0" cy="988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E115835-D221-4AC9-8129-6B37C463BE4D}"/>
              </a:ext>
            </a:extLst>
          </p:cNvPr>
          <p:cNvSpPr/>
          <p:nvPr/>
        </p:nvSpPr>
        <p:spPr>
          <a:xfrm>
            <a:off x="8961398" y="4894935"/>
            <a:ext cx="552526" cy="232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Time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8E410F-DA82-4ED6-B0B1-F5C1A1F24EE1}"/>
              </a:ext>
            </a:extLst>
          </p:cNvPr>
          <p:cNvSpPr/>
          <p:nvPr/>
        </p:nvSpPr>
        <p:spPr>
          <a:xfrm rot="1417625" flipV="1">
            <a:off x="7669078" y="2568469"/>
            <a:ext cx="207665" cy="1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34BF10-4929-4FC0-8684-CACACF60D595}"/>
              </a:ext>
            </a:extLst>
          </p:cNvPr>
          <p:cNvSpPr/>
          <p:nvPr/>
        </p:nvSpPr>
        <p:spPr>
          <a:xfrm rot="1417625" flipV="1">
            <a:off x="8028177" y="2727154"/>
            <a:ext cx="207665" cy="1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CC452-A046-45CA-847F-A1440DDEC8B1}"/>
              </a:ext>
            </a:extLst>
          </p:cNvPr>
          <p:cNvSpPr/>
          <p:nvPr/>
        </p:nvSpPr>
        <p:spPr>
          <a:xfrm rot="1417625" flipV="1">
            <a:off x="8437891" y="2917538"/>
            <a:ext cx="207665" cy="1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E55D62-3912-4D3E-A356-CEAF3EC8EAFF}"/>
              </a:ext>
            </a:extLst>
          </p:cNvPr>
          <p:cNvSpPr/>
          <p:nvPr/>
        </p:nvSpPr>
        <p:spPr>
          <a:xfrm>
            <a:off x="6930066" y="4307141"/>
            <a:ext cx="318666" cy="22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C8F1B8-77F1-4FB2-B86A-DC0AF9EE03DD}"/>
              </a:ext>
            </a:extLst>
          </p:cNvPr>
          <p:cNvSpPr/>
          <p:nvPr/>
        </p:nvSpPr>
        <p:spPr>
          <a:xfrm>
            <a:off x="7537422" y="4307141"/>
            <a:ext cx="318666" cy="22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1E6780-A1F1-4B22-950C-78A4039F82BD}"/>
              </a:ext>
            </a:extLst>
          </p:cNvPr>
          <p:cNvSpPr/>
          <p:nvPr/>
        </p:nvSpPr>
        <p:spPr>
          <a:xfrm>
            <a:off x="8144778" y="4307141"/>
            <a:ext cx="318666" cy="22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FB26B3-F8FB-4F77-919C-708C1DFA84C0}"/>
              </a:ext>
            </a:extLst>
          </p:cNvPr>
          <p:cNvSpPr/>
          <p:nvPr/>
        </p:nvSpPr>
        <p:spPr>
          <a:xfrm>
            <a:off x="8752134" y="4307141"/>
            <a:ext cx="318666" cy="227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B549E2-95C3-4DB6-8153-C1157E7627C7}"/>
              </a:ext>
            </a:extLst>
          </p:cNvPr>
          <p:cNvSpPr/>
          <p:nvPr/>
        </p:nvSpPr>
        <p:spPr>
          <a:xfrm>
            <a:off x="8627675" y="3794802"/>
            <a:ext cx="886249" cy="2519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Downlink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1EBD033-A387-4A74-B4F8-18B59AF1F129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 rot="5400000">
            <a:off x="8860949" y="4097290"/>
            <a:ext cx="260370" cy="15933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27E8B25-8751-4521-8851-71A260169ED9}"/>
              </a:ext>
            </a:extLst>
          </p:cNvPr>
          <p:cNvSpPr/>
          <p:nvPr/>
        </p:nvSpPr>
        <p:spPr>
          <a:xfrm>
            <a:off x="7310147" y="3812804"/>
            <a:ext cx="702151" cy="260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Uplink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04949E86-5DB5-4BEF-8998-54522D9B8FA3}"/>
              </a:ext>
            </a:extLst>
          </p:cNvPr>
          <p:cNvCxnSpPr>
            <a:cxnSpLocks/>
            <a:stCxn id="72" idx="2"/>
            <a:endCxn id="27" idx="0"/>
          </p:cNvCxnSpPr>
          <p:nvPr/>
        </p:nvCxnSpPr>
        <p:spPr>
          <a:xfrm rot="16200000" flipH="1">
            <a:off x="7729695" y="4004702"/>
            <a:ext cx="230217" cy="3671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DF1CFA5-54E7-489F-B391-2EA8A65739C6}"/>
              </a:ext>
            </a:extLst>
          </p:cNvPr>
          <p:cNvSpPr/>
          <p:nvPr/>
        </p:nvSpPr>
        <p:spPr>
          <a:xfrm>
            <a:off x="6930066" y="4689640"/>
            <a:ext cx="318666" cy="227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EB63F2-76AE-4A7B-ACFE-2ABE9B1396A5}"/>
              </a:ext>
            </a:extLst>
          </p:cNvPr>
          <p:cNvSpPr/>
          <p:nvPr/>
        </p:nvSpPr>
        <p:spPr>
          <a:xfrm>
            <a:off x="6903145" y="4675635"/>
            <a:ext cx="406991" cy="67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D802FE-969F-4F31-BDA1-93A26230511A}"/>
              </a:ext>
            </a:extLst>
          </p:cNvPr>
          <p:cNvSpPr/>
          <p:nvPr/>
        </p:nvSpPr>
        <p:spPr>
          <a:xfrm>
            <a:off x="6544020" y="4910359"/>
            <a:ext cx="1125239" cy="1450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 Slot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97DD93-A8BF-4D15-A0BD-68B44A4E667D}"/>
              </a:ext>
            </a:extLst>
          </p:cNvPr>
          <p:cNvCxnSpPr>
            <a:cxnSpLocks/>
          </p:cNvCxnSpPr>
          <p:nvPr/>
        </p:nvCxnSpPr>
        <p:spPr>
          <a:xfrm>
            <a:off x="6610175" y="4831885"/>
            <a:ext cx="28460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28122D18-74C7-4B68-93B8-8F9589FC1385}"/>
              </a:ext>
            </a:extLst>
          </p:cNvPr>
          <p:cNvSpPr/>
          <p:nvPr/>
        </p:nvSpPr>
        <p:spPr>
          <a:xfrm>
            <a:off x="7948601" y="1996384"/>
            <a:ext cx="2181412" cy="1075978"/>
          </a:xfrm>
          <a:prstGeom prst="cloudCallout">
            <a:avLst>
              <a:gd name="adj1" fmla="val 135338"/>
              <a:gd name="adj2" fmla="val -1059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r>
              <a:rPr lang="es-MX" dirty="0"/>
              <a:t> Core</a:t>
            </a:r>
          </a:p>
          <a:p>
            <a:pPr algn="ctr"/>
            <a:r>
              <a:rPr lang="es-MX" dirty="0"/>
              <a:t>MNO 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E34E061-D116-403E-8394-076432F69532}"/>
              </a:ext>
            </a:extLst>
          </p:cNvPr>
          <p:cNvSpPr/>
          <p:nvPr/>
        </p:nvSpPr>
        <p:spPr>
          <a:xfrm>
            <a:off x="4949005" y="3045637"/>
            <a:ext cx="1836205" cy="7667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9BFC5D-257D-4562-B136-9B068C8BB511}"/>
              </a:ext>
            </a:extLst>
          </p:cNvPr>
          <p:cNvCxnSpPr>
            <a:cxnSpLocks/>
            <a:stCxn id="39" idx="1"/>
            <a:endCxn id="87" idx="3"/>
          </p:cNvCxnSpPr>
          <p:nvPr/>
        </p:nvCxnSpPr>
        <p:spPr>
          <a:xfrm flipH="1">
            <a:off x="4130889" y="3429000"/>
            <a:ext cx="8181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FD26C49-35CF-4FBB-A0B3-426F7234425F}"/>
              </a:ext>
            </a:extLst>
          </p:cNvPr>
          <p:cNvSpPr/>
          <p:nvPr/>
        </p:nvSpPr>
        <p:spPr>
          <a:xfrm>
            <a:off x="5286250" y="4576083"/>
            <a:ext cx="1173022" cy="7667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O&amp;M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E3FAE0-DAFC-447C-972B-F640063E77A6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H="1" flipV="1">
            <a:off x="5867108" y="3812363"/>
            <a:ext cx="5653" cy="76372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A0803B-2E95-4179-913B-4573B06D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94" y="3826370"/>
            <a:ext cx="293772" cy="6614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402D2A7-3ACE-47A7-ADD9-A8675E7D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71" y="3411838"/>
            <a:ext cx="293772" cy="6614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53BC1B6-C60E-4C77-853A-11E73179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3414883"/>
            <a:ext cx="293772" cy="6614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2ABCFD7-CA36-4645-A4E4-744CD95E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858" y="3097676"/>
            <a:ext cx="293772" cy="6614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9EFD152-9653-43A6-B6ED-4B447527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29" y="2683144"/>
            <a:ext cx="293772" cy="66144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C7FF961-5B34-4B73-B010-6906A723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18" y="2683144"/>
            <a:ext cx="293772" cy="66144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EC961AC-02D7-45EC-A345-2A4973D9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70" y="2285174"/>
            <a:ext cx="293772" cy="661448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CA63C1FE-F29E-4EFC-A56F-28949DB6DD87}"/>
              </a:ext>
            </a:extLst>
          </p:cNvPr>
          <p:cNvSpPr/>
          <p:nvPr/>
        </p:nvSpPr>
        <p:spPr>
          <a:xfrm>
            <a:off x="2707924" y="2862813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4411163-8F7C-410F-BAD0-B19AB83FBA2C}"/>
              </a:ext>
            </a:extLst>
          </p:cNvPr>
          <p:cNvSpPr/>
          <p:nvPr/>
        </p:nvSpPr>
        <p:spPr>
          <a:xfrm>
            <a:off x="2236072" y="3260783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547C27D-2E8D-4D54-9A79-40AB1CDCCAC4}"/>
              </a:ext>
            </a:extLst>
          </p:cNvPr>
          <p:cNvSpPr/>
          <p:nvPr/>
        </p:nvSpPr>
        <p:spPr>
          <a:xfrm>
            <a:off x="3160783" y="3260783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3E05EF7-DA08-4FD8-BDE2-635D8E688A15}"/>
              </a:ext>
            </a:extLst>
          </p:cNvPr>
          <p:cNvSpPr/>
          <p:nvPr/>
        </p:nvSpPr>
        <p:spPr>
          <a:xfrm>
            <a:off x="2709112" y="3675315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1B44373-462B-43DC-B677-2E83FAACB3D5}"/>
              </a:ext>
            </a:extLst>
          </p:cNvPr>
          <p:cNvSpPr/>
          <p:nvPr/>
        </p:nvSpPr>
        <p:spPr>
          <a:xfrm>
            <a:off x="2174617" y="3992522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F192D00-4D6D-43C0-80E6-468FED518552}"/>
              </a:ext>
            </a:extLst>
          </p:cNvPr>
          <p:cNvSpPr/>
          <p:nvPr/>
        </p:nvSpPr>
        <p:spPr>
          <a:xfrm>
            <a:off x="3269925" y="3989477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129F82C-EAD1-480C-943A-2E0EF27DBACD}"/>
              </a:ext>
            </a:extLst>
          </p:cNvPr>
          <p:cNvSpPr/>
          <p:nvPr/>
        </p:nvSpPr>
        <p:spPr>
          <a:xfrm>
            <a:off x="2722448" y="4404009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49E33DC-8915-4EA4-A6B7-E74DDE36C58B}"/>
              </a:ext>
            </a:extLst>
          </p:cNvPr>
          <p:cNvSpPr/>
          <p:nvPr/>
        </p:nvSpPr>
        <p:spPr>
          <a:xfrm>
            <a:off x="2099852" y="2180237"/>
            <a:ext cx="2031037" cy="2497526"/>
          </a:xfrm>
          <a:prstGeom prst="roundRect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1172810A-E1EB-40AA-B638-25FC2D44F6E9}"/>
              </a:ext>
            </a:extLst>
          </p:cNvPr>
          <p:cNvSpPr txBox="1">
            <a:spLocks/>
          </p:cNvSpPr>
          <p:nvPr/>
        </p:nvSpPr>
        <p:spPr>
          <a:xfrm>
            <a:off x="2575249" y="1721052"/>
            <a:ext cx="1195117" cy="51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kern="1200" spc="3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RAN</a:t>
            </a:r>
          </a:p>
        </p:txBody>
      </p:sp>
      <p:sp>
        <p:nvSpPr>
          <p:cNvPr id="89" name="Thought Bubble: Cloud 88">
            <a:extLst>
              <a:ext uri="{FF2B5EF4-FFF2-40B4-BE49-F238E27FC236}">
                <a16:creationId xmlns:a16="http://schemas.microsoft.com/office/drawing/2014/main" id="{945751BF-873A-41F4-A9D5-04AF643C8E31}"/>
              </a:ext>
            </a:extLst>
          </p:cNvPr>
          <p:cNvSpPr/>
          <p:nvPr/>
        </p:nvSpPr>
        <p:spPr>
          <a:xfrm>
            <a:off x="7948601" y="3689951"/>
            <a:ext cx="2181412" cy="1075978"/>
          </a:xfrm>
          <a:prstGeom prst="cloudCallout">
            <a:avLst>
              <a:gd name="adj1" fmla="val 135338"/>
              <a:gd name="adj2" fmla="val -1059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r>
              <a:rPr lang="es-MX" dirty="0"/>
              <a:t> Core</a:t>
            </a:r>
          </a:p>
          <a:p>
            <a:pPr algn="ctr"/>
            <a:r>
              <a:rPr lang="es-MX" dirty="0"/>
              <a:t>MNO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369C27-76FD-41AF-A54B-CC43CCB03FC0}"/>
              </a:ext>
            </a:extLst>
          </p:cNvPr>
          <p:cNvSpPr/>
          <p:nvPr/>
        </p:nvSpPr>
        <p:spPr>
          <a:xfrm>
            <a:off x="10296564" y="1715136"/>
            <a:ext cx="2060249" cy="3583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EAEAF08-C954-4DFA-82B5-BE158FEF5DCE}"/>
              </a:ext>
            </a:extLst>
          </p:cNvPr>
          <p:cNvCxnSpPr>
            <a:stCxn id="39" idx="3"/>
            <a:endCxn id="89" idx="0"/>
          </p:cNvCxnSpPr>
          <p:nvPr/>
        </p:nvCxnSpPr>
        <p:spPr>
          <a:xfrm>
            <a:off x="6785210" y="3429000"/>
            <a:ext cx="1170157" cy="798940"/>
          </a:xfrm>
          <a:prstGeom prst="bentConnector3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E865CE5-3C0F-47D4-B61A-958785A00A29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 flipV="1">
            <a:off x="6785210" y="2534373"/>
            <a:ext cx="1170157" cy="894627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B123AA-2EAF-4238-B7EA-2288540DCD93}"/>
              </a:ext>
            </a:extLst>
          </p:cNvPr>
          <p:cNvCxnSpPr>
            <a:cxnSpLocks/>
          </p:cNvCxnSpPr>
          <p:nvPr/>
        </p:nvCxnSpPr>
        <p:spPr>
          <a:xfrm>
            <a:off x="7141688" y="1721052"/>
            <a:ext cx="0" cy="41029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9A69D37-F46E-4BF8-9627-9F6E75C7A19A}"/>
              </a:ext>
            </a:extLst>
          </p:cNvPr>
          <p:cNvCxnSpPr/>
          <p:nvPr/>
        </p:nvCxnSpPr>
        <p:spPr>
          <a:xfrm flipH="1">
            <a:off x="5045473" y="5850520"/>
            <a:ext cx="18950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2E6A01E-6BF9-4E36-9FE2-079192440EDB}"/>
              </a:ext>
            </a:extLst>
          </p:cNvPr>
          <p:cNvSpPr/>
          <p:nvPr/>
        </p:nvSpPr>
        <p:spPr>
          <a:xfrm>
            <a:off x="3084511" y="5684642"/>
            <a:ext cx="1987335" cy="3317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NaaS Operator Control</a:t>
            </a:r>
          </a:p>
        </p:txBody>
      </p:sp>
    </p:spTree>
    <p:extLst>
      <p:ext uri="{BB962C8B-B14F-4D97-AF65-F5344CB8AC3E}">
        <p14:creationId xmlns:p14="http://schemas.microsoft.com/office/powerpoint/2010/main" val="11201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8FACFE5-58B8-46E1-82D3-47E7ECC610C5}"/>
              </a:ext>
            </a:extLst>
          </p:cNvPr>
          <p:cNvSpPr/>
          <p:nvPr/>
        </p:nvSpPr>
        <p:spPr>
          <a:xfrm rot="16200000">
            <a:off x="7753624" y="1840196"/>
            <a:ext cx="402911" cy="16507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8D2D1FF1-929E-45E6-9980-CC471B276921}"/>
              </a:ext>
            </a:extLst>
          </p:cNvPr>
          <p:cNvSpPr/>
          <p:nvPr/>
        </p:nvSpPr>
        <p:spPr>
          <a:xfrm>
            <a:off x="9228863" y="2635362"/>
            <a:ext cx="2181412" cy="1075978"/>
          </a:xfrm>
          <a:prstGeom prst="cloudCallout">
            <a:avLst>
              <a:gd name="adj1" fmla="val 135338"/>
              <a:gd name="adj2" fmla="val -1059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r>
              <a:rPr lang="es-MX" dirty="0"/>
              <a:t> Core</a:t>
            </a:r>
          </a:p>
          <a:p>
            <a:pPr algn="ctr"/>
            <a:r>
              <a:rPr lang="es-MX" dirty="0"/>
              <a:t>MNO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9A943C-93F2-4B79-821C-B063B44A72BD}"/>
              </a:ext>
            </a:extLst>
          </p:cNvPr>
          <p:cNvSpPr/>
          <p:nvPr/>
        </p:nvSpPr>
        <p:spPr>
          <a:xfrm>
            <a:off x="3478121" y="3045637"/>
            <a:ext cx="1462430" cy="7667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IPsec Gateway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A0E40F-ED87-4D5D-9CA7-2B2690C9C897}"/>
              </a:ext>
            </a:extLst>
          </p:cNvPr>
          <p:cNvCxnSpPr>
            <a:cxnSpLocks/>
            <a:stCxn id="35" idx="1"/>
            <a:endCxn id="63" idx="3"/>
          </p:cNvCxnSpPr>
          <p:nvPr/>
        </p:nvCxnSpPr>
        <p:spPr>
          <a:xfrm flipH="1">
            <a:off x="2450941" y="3429000"/>
            <a:ext cx="102718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C00F7F8-B4A0-4B64-8ACD-70BFAAF357BB}"/>
              </a:ext>
            </a:extLst>
          </p:cNvPr>
          <p:cNvSpPr/>
          <p:nvPr/>
        </p:nvSpPr>
        <p:spPr>
          <a:xfrm>
            <a:off x="4725823" y="4309685"/>
            <a:ext cx="1173022" cy="7667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O&amp;M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8FFDEF-714B-4738-8A76-F5C08AD99AB2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312334" y="3428400"/>
            <a:ext cx="0" cy="8812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B7911A1-1545-49E2-9917-8369AFF9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46" y="3826370"/>
            <a:ext cx="293772" cy="6614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B41FD5-49CB-429D-A8DC-02FF2967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23" y="3411838"/>
            <a:ext cx="293772" cy="6614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865CAAB-F6E6-458C-856C-D1AE9A8B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15" y="3414883"/>
            <a:ext cx="293772" cy="66144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D53285-7A54-4DC4-A19D-B9DE8241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10" y="3097676"/>
            <a:ext cx="293772" cy="66144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C9EEB7B-EA09-4D8E-BA8F-AE5D4047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81" y="2683144"/>
            <a:ext cx="293772" cy="6614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2AED2A-805A-40B7-B8BB-C26F0CC0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0" y="2683144"/>
            <a:ext cx="293772" cy="6614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F596AFD-D133-4E53-A7A5-E018E8C5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22" y="2285174"/>
            <a:ext cx="293772" cy="661448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1FA516D2-EE32-44BF-81EF-15E83D92BF13}"/>
              </a:ext>
            </a:extLst>
          </p:cNvPr>
          <p:cNvSpPr/>
          <p:nvPr/>
        </p:nvSpPr>
        <p:spPr>
          <a:xfrm>
            <a:off x="1027976" y="2862813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57319E-ED29-4912-9475-311C06C59C29}"/>
              </a:ext>
            </a:extLst>
          </p:cNvPr>
          <p:cNvSpPr/>
          <p:nvPr/>
        </p:nvSpPr>
        <p:spPr>
          <a:xfrm>
            <a:off x="556124" y="3260783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6C1EC8-BE2B-49CF-BBB8-00B4C3C43562}"/>
              </a:ext>
            </a:extLst>
          </p:cNvPr>
          <p:cNvSpPr/>
          <p:nvPr/>
        </p:nvSpPr>
        <p:spPr>
          <a:xfrm>
            <a:off x="1480835" y="3260783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352F74-91E2-4BB1-9776-BD51B3F68B19}"/>
              </a:ext>
            </a:extLst>
          </p:cNvPr>
          <p:cNvSpPr/>
          <p:nvPr/>
        </p:nvSpPr>
        <p:spPr>
          <a:xfrm>
            <a:off x="1029164" y="3675315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C18509-66A2-464B-AAA4-7F67ADE6EE62}"/>
              </a:ext>
            </a:extLst>
          </p:cNvPr>
          <p:cNvSpPr/>
          <p:nvPr/>
        </p:nvSpPr>
        <p:spPr>
          <a:xfrm>
            <a:off x="494669" y="3992522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7888BF-14A5-4833-9F3C-EBD7ED36ED55}"/>
              </a:ext>
            </a:extLst>
          </p:cNvPr>
          <p:cNvSpPr/>
          <p:nvPr/>
        </p:nvSpPr>
        <p:spPr>
          <a:xfrm>
            <a:off x="1589977" y="3989477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9881FD-CB3B-4ABF-A9DC-A66BEE68B97C}"/>
              </a:ext>
            </a:extLst>
          </p:cNvPr>
          <p:cNvSpPr/>
          <p:nvPr/>
        </p:nvSpPr>
        <p:spPr>
          <a:xfrm>
            <a:off x="1042500" y="4404009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FC287E4-810B-46D0-8711-A40616B35A2E}"/>
              </a:ext>
            </a:extLst>
          </p:cNvPr>
          <p:cNvSpPr/>
          <p:nvPr/>
        </p:nvSpPr>
        <p:spPr>
          <a:xfrm>
            <a:off x="419904" y="2180237"/>
            <a:ext cx="2031037" cy="2497526"/>
          </a:xfrm>
          <a:prstGeom prst="roundRect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747CA86-E3A8-4D8B-8F27-6F02F1A71F30}"/>
              </a:ext>
            </a:extLst>
          </p:cNvPr>
          <p:cNvSpPr txBox="1">
            <a:spLocks/>
          </p:cNvSpPr>
          <p:nvPr/>
        </p:nvSpPr>
        <p:spPr>
          <a:xfrm>
            <a:off x="895301" y="1721052"/>
            <a:ext cx="1195117" cy="51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kern="1200" spc="3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RAN</a:t>
            </a:r>
          </a:p>
        </p:txBody>
      </p:sp>
      <p:sp>
        <p:nvSpPr>
          <p:cNvPr id="65" name="Thought Bubble: Cloud 64">
            <a:extLst>
              <a:ext uri="{FF2B5EF4-FFF2-40B4-BE49-F238E27FC236}">
                <a16:creationId xmlns:a16="http://schemas.microsoft.com/office/drawing/2014/main" id="{523AAB9C-BB61-48A4-BC0D-716CB4B343B0}"/>
              </a:ext>
            </a:extLst>
          </p:cNvPr>
          <p:cNvSpPr/>
          <p:nvPr/>
        </p:nvSpPr>
        <p:spPr>
          <a:xfrm>
            <a:off x="9228863" y="4141646"/>
            <a:ext cx="2181412" cy="1075978"/>
          </a:xfrm>
          <a:prstGeom prst="cloudCallout">
            <a:avLst>
              <a:gd name="adj1" fmla="val 135338"/>
              <a:gd name="adj2" fmla="val -1059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r>
              <a:rPr lang="es-MX" dirty="0"/>
              <a:t> Core</a:t>
            </a:r>
          </a:p>
          <a:p>
            <a:pPr algn="ctr"/>
            <a:r>
              <a:rPr lang="es-MX" dirty="0"/>
              <a:t>MNO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DD61E7-E8B9-4F0C-BEAB-5300C17E0319}"/>
              </a:ext>
            </a:extLst>
          </p:cNvPr>
          <p:cNvSpPr/>
          <p:nvPr/>
        </p:nvSpPr>
        <p:spPr>
          <a:xfrm>
            <a:off x="11596555" y="1715136"/>
            <a:ext cx="1840352" cy="3583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1442AAF-96DE-4A32-ADD2-6B574DD4E94F}"/>
              </a:ext>
            </a:extLst>
          </p:cNvPr>
          <p:cNvCxnSpPr>
            <a:cxnSpLocks/>
            <a:stCxn id="71" idx="3"/>
            <a:endCxn id="65" idx="0"/>
          </p:cNvCxnSpPr>
          <p:nvPr/>
        </p:nvCxnSpPr>
        <p:spPr>
          <a:xfrm>
            <a:off x="7129714" y="3428400"/>
            <a:ext cx="2105915" cy="1251235"/>
          </a:xfrm>
          <a:prstGeom prst="bentConnector3">
            <a:avLst>
              <a:gd name="adj1" fmla="val 71972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F887B29-C295-4A2D-A74D-2D72A3E7AFCB}"/>
              </a:ext>
            </a:extLst>
          </p:cNvPr>
          <p:cNvCxnSpPr>
            <a:cxnSpLocks/>
          </p:cNvCxnSpPr>
          <p:nvPr/>
        </p:nvCxnSpPr>
        <p:spPr>
          <a:xfrm>
            <a:off x="8397610" y="1721052"/>
            <a:ext cx="0" cy="41029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7B6B57-6122-41DE-BA76-54B67E279569}"/>
              </a:ext>
            </a:extLst>
          </p:cNvPr>
          <p:cNvCxnSpPr/>
          <p:nvPr/>
        </p:nvCxnSpPr>
        <p:spPr>
          <a:xfrm flipH="1">
            <a:off x="5045473" y="5850520"/>
            <a:ext cx="18950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3454A7E-5BB2-42D7-922F-5C8F975EEB9C}"/>
              </a:ext>
            </a:extLst>
          </p:cNvPr>
          <p:cNvSpPr/>
          <p:nvPr/>
        </p:nvSpPr>
        <p:spPr>
          <a:xfrm>
            <a:off x="3084511" y="5684642"/>
            <a:ext cx="1987335" cy="3317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NaaS Operator Control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238DA09-2E1B-46A5-BD31-96E116FF234A}"/>
              </a:ext>
            </a:extLst>
          </p:cNvPr>
          <p:cNvSpPr/>
          <p:nvPr/>
        </p:nvSpPr>
        <p:spPr>
          <a:xfrm>
            <a:off x="5667284" y="3045037"/>
            <a:ext cx="1462430" cy="7667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IPsec Gateway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44C391A-F167-4E93-8EB9-6AC8D879778E}"/>
              </a:ext>
            </a:extLst>
          </p:cNvPr>
          <p:cNvCxnSpPr>
            <a:cxnSpLocks/>
            <a:stCxn id="71" idx="3"/>
            <a:endCxn id="34" idx="0"/>
          </p:cNvCxnSpPr>
          <p:nvPr/>
        </p:nvCxnSpPr>
        <p:spPr>
          <a:xfrm flipV="1">
            <a:off x="7129714" y="3173351"/>
            <a:ext cx="2105915" cy="255049"/>
          </a:xfrm>
          <a:prstGeom prst="bentConnector3">
            <a:avLst>
              <a:gd name="adj1" fmla="val 71972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54DD5B-CD85-446C-8E10-C8D32A051E6D}"/>
              </a:ext>
            </a:extLst>
          </p:cNvPr>
          <p:cNvCxnSpPr>
            <a:cxnSpLocks/>
            <a:stCxn id="71" idx="1"/>
            <a:endCxn id="35" idx="3"/>
          </p:cNvCxnSpPr>
          <p:nvPr/>
        </p:nvCxnSpPr>
        <p:spPr>
          <a:xfrm flipH="1">
            <a:off x="4940551" y="3428400"/>
            <a:ext cx="726733" cy="6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ylinder 73">
            <a:extLst>
              <a:ext uri="{FF2B5EF4-FFF2-40B4-BE49-F238E27FC236}">
                <a16:creationId xmlns:a16="http://schemas.microsoft.com/office/drawing/2014/main" id="{31C51248-EBB5-4F28-A6DD-F4C5158F48EE}"/>
              </a:ext>
            </a:extLst>
          </p:cNvPr>
          <p:cNvSpPr/>
          <p:nvPr/>
        </p:nvSpPr>
        <p:spPr>
          <a:xfrm rot="5400000">
            <a:off x="2850689" y="2118224"/>
            <a:ext cx="402911" cy="1098227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A6EAB-E631-4FC2-B90A-14985DAE9A3A}"/>
              </a:ext>
            </a:extLst>
          </p:cNvPr>
          <p:cNvSpPr/>
          <p:nvPr/>
        </p:nvSpPr>
        <p:spPr>
          <a:xfrm>
            <a:off x="2393051" y="1879896"/>
            <a:ext cx="992061" cy="402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IPsec  Tunnel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524B6-A26C-4E96-B362-4C372A197C46}"/>
              </a:ext>
            </a:extLst>
          </p:cNvPr>
          <p:cNvSpPr/>
          <p:nvPr/>
        </p:nvSpPr>
        <p:spPr>
          <a:xfrm>
            <a:off x="6940534" y="1915251"/>
            <a:ext cx="992061" cy="402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IPsec  Tunnel</a:t>
            </a:r>
          </a:p>
        </p:txBody>
      </p:sp>
    </p:spTree>
    <p:extLst>
      <p:ext uri="{BB962C8B-B14F-4D97-AF65-F5344CB8AC3E}">
        <p14:creationId xmlns:p14="http://schemas.microsoft.com/office/powerpoint/2010/main" val="5479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6E7BF5-ED86-4373-8732-1F3B10B146A5}"/>
              </a:ext>
            </a:extLst>
          </p:cNvPr>
          <p:cNvSpPr/>
          <p:nvPr/>
        </p:nvSpPr>
        <p:spPr>
          <a:xfrm>
            <a:off x="4134685" y="848139"/>
            <a:ext cx="3540642" cy="386963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7FB0"/>
                </a:solidFill>
                <a:latin typeface="Segoe UI"/>
              </a:rPr>
              <a:t>MOCN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Segoe UI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3A127-F120-480E-9C8D-D6089194282D}"/>
              </a:ext>
            </a:extLst>
          </p:cNvPr>
          <p:cNvSpPr/>
          <p:nvPr/>
        </p:nvSpPr>
        <p:spPr>
          <a:xfrm>
            <a:off x="364314" y="848140"/>
            <a:ext cx="3540642" cy="386963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7FB0"/>
                </a:solidFill>
                <a:latin typeface="Segoe UI"/>
              </a:rPr>
              <a:t>MORAN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Segoe UI"/>
              </a:rPr>
              <a:t>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615AE9-33E9-492F-ADFD-3AF041FC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40" y="2316551"/>
            <a:ext cx="624386" cy="140584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202A7C-76C2-47C3-AB65-FA2E2E9F04DB}"/>
              </a:ext>
            </a:extLst>
          </p:cNvPr>
          <p:cNvSpPr/>
          <p:nvPr/>
        </p:nvSpPr>
        <p:spPr>
          <a:xfrm>
            <a:off x="569552" y="1408987"/>
            <a:ext cx="1164574" cy="39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MNO1 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55BBBA-2655-4555-B068-F3449CD7D9D3}"/>
              </a:ext>
            </a:extLst>
          </p:cNvPr>
          <p:cNvSpPr/>
          <p:nvPr/>
        </p:nvSpPr>
        <p:spPr>
          <a:xfrm>
            <a:off x="2496155" y="1408987"/>
            <a:ext cx="1164575" cy="3959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/>
            <a:r>
              <a:rPr lang="en-US" sz="1400" dirty="0"/>
              <a:t>MNO2 Core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D68988D-0319-4162-B1E4-BAA641369083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rot="16200000" flipV="1">
            <a:off x="1357199" y="1599617"/>
            <a:ext cx="511574" cy="922294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CABE455-A0BA-4845-9352-8694342E61E7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rot="5400000" flipH="1" flipV="1">
            <a:off x="2320501" y="1558609"/>
            <a:ext cx="511574" cy="1004310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7BE2F78-B949-4614-A405-C71E1080CA4B}"/>
              </a:ext>
            </a:extLst>
          </p:cNvPr>
          <p:cNvSpPr/>
          <p:nvPr/>
        </p:nvSpPr>
        <p:spPr>
          <a:xfrm>
            <a:off x="2168643" y="3838903"/>
            <a:ext cx="1543880" cy="732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Segoe UI"/>
              </a:rPr>
              <a:t>Spectrum</a:t>
            </a:r>
            <a:r>
              <a:rPr lang="es-MX" sz="1400" dirty="0">
                <a:solidFill>
                  <a:prstClr val="white"/>
                </a:solidFill>
                <a:latin typeface="Segoe UI"/>
              </a:rPr>
              <a:t> MNO2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F613B7-7636-4128-87C3-ECEAF9AC5ED5}"/>
              </a:ext>
            </a:extLst>
          </p:cNvPr>
          <p:cNvSpPr/>
          <p:nvPr/>
        </p:nvSpPr>
        <p:spPr>
          <a:xfrm>
            <a:off x="477969" y="3838902"/>
            <a:ext cx="1543881" cy="732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Spectrum</a:t>
            </a:r>
            <a:r>
              <a:rPr lang="es-MX" sz="1400" dirty="0"/>
              <a:t> MNO1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98FB1E-8A77-4F90-978E-78C8FF4B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02" y="2309925"/>
            <a:ext cx="624386" cy="140584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FD829B3-020D-4D73-B10E-B8D60F1211F2}"/>
              </a:ext>
            </a:extLst>
          </p:cNvPr>
          <p:cNvSpPr/>
          <p:nvPr/>
        </p:nvSpPr>
        <p:spPr>
          <a:xfrm>
            <a:off x="4445814" y="1402361"/>
            <a:ext cx="1164574" cy="39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MNO1 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AFB67-7E3C-423C-854D-BA555019F1D6}"/>
              </a:ext>
            </a:extLst>
          </p:cNvPr>
          <p:cNvSpPr/>
          <p:nvPr/>
        </p:nvSpPr>
        <p:spPr>
          <a:xfrm>
            <a:off x="6372417" y="1402361"/>
            <a:ext cx="1164575" cy="3959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/>
            <a:r>
              <a:rPr lang="en-US" sz="1400" dirty="0"/>
              <a:t>MNO2 Core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116187-7F2F-4299-92CD-A52BF591D24F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rot="16200000" flipV="1">
            <a:off x="5233461" y="1592991"/>
            <a:ext cx="511574" cy="922294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10414DA-1D31-40DA-B189-83C2549A6EC9}"/>
              </a:ext>
            </a:extLst>
          </p:cNvPr>
          <p:cNvCxnSpPr>
            <a:cxnSpLocks/>
            <a:stCxn id="50" idx="0"/>
            <a:endCxn id="52" idx="2"/>
          </p:cNvCxnSpPr>
          <p:nvPr/>
        </p:nvCxnSpPr>
        <p:spPr>
          <a:xfrm rot="5400000" flipH="1" flipV="1">
            <a:off x="6196763" y="1551983"/>
            <a:ext cx="511574" cy="1004310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13C48D8-07B4-41DA-A99C-89F492561BD5}"/>
              </a:ext>
            </a:extLst>
          </p:cNvPr>
          <p:cNvSpPr/>
          <p:nvPr/>
        </p:nvSpPr>
        <p:spPr>
          <a:xfrm>
            <a:off x="4715271" y="3832276"/>
            <a:ext cx="2512472" cy="753098"/>
          </a:xfrm>
          <a:prstGeom prst="ellipse">
            <a:avLst/>
          </a:prstGeom>
          <a:solidFill>
            <a:schemeClr val="accent5">
              <a:lumMod val="50000"/>
              <a:alpha val="45098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Spectrum Pool</a:t>
            </a:r>
            <a:endParaRPr lang="es-MX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8B714C-A52B-467B-867C-E0E70E452F51}"/>
              </a:ext>
            </a:extLst>
          </p:cNvPr>
          <p:cNvSpPr/>
          <p:nvPr/>
        </p:nvSpPr>
        <p:spPr>
          <a:xfrm>
            <a:off x="7925524" y="848139"/>
            <a:ext cx="3540642" cy="386963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7FB0"/>
                </a:solidFill>
                <a:latin typeface="Segoe UI"/>
              </a:rPr>
              <a:t>Roaming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Segoe UI"/>
              </a:rPr>
              <a:t> 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6FF40B-A71A-4645-A64E-82FBDA3A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041" y="2309925"/>
            <a:ext cx="624386" cy="140584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D706512-F18C-41F6-96CA-D224755C881A}"/>
              </a:ext>
            </a:extLst>
          </p:cNvPr>
          <p:cNvSpPr/>
          <p:nvPr/>
        </p:nvSpPr>
        <p:spPr>
          <a:xfrm>
            <a:off x="8236653" y="1382483"/>
            <a:ext cx="1366246" cy="422494"/>
          </a:xfrm>
          <a:prstGeom prst="rect">
            <a:avLst/>
          </a:prstGeom>
          <a:solidFill>
            <a:srgbClr val="FF0000">
              <a:alpha val="4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NaaS Operator Core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7E9B5F-9CEC-4919-B621-9B4C14504A7A}"/>
              </a:ext>
            </a:extLst>
          </p:cNvPr>
          <p:cNvSpPr/>
          <p:nvPr/>
        </p:nvSpPr>
        <p:spPr>
          <a:xfrm>
            <a:off x="10049094" y="1375857"/>
            <a:ext cx="1164575" cy="4224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/>
            <a:r>
              <a:rPr lang="en-US" sz="1400" dirty="0"/>
              <a:t>MNO1 Core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F40BAFA-EEA2-47D9-B0E0-622B5863489A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rot="16200000" flipV="1">
            <a:off x="9078031" y="1646722"/>
            <a:ext cx="504948" cy="821458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604536B-FC0C-4893-826B-CDDAC26A31B8}"/>
              </a:ext>
            </a:extLst>
          </p:cNvPr>
          <p:cNvSpPr/>
          <p:nvPr/>
        </p:nvSpPr>
        <p:spPr>
          <a:xfrm>
            <a:off x="8506110" y="3832276"/>
            <a:ext cx="2512472" cy="753098"/>
          </a:xfrm>
          <a:prstGeom prst="ellipse">
            <a:avLst/>
          </a:prstGeom>
          <a:solidFill>
            <a:srgbClr val="FF0000">
              <a:alpha val="4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NaaS Operator Spectrum</a:t>
            </a:r>
            <a:endParaRPr lang="es-MX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B6E4E4-3F2C-4CC5-8779-4E7C6C97A98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9602899" y="1587104"/>
            <a:ext cx="446195" cy="662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1021C00-15C4-4660-BE7A-5A025916A444}"/>
              </a:ext>
            </a:extLst>
          </p:cNvPr>
          <p:cNvSpPr/>
          <p:nvPr/>
        </p:nvSpPr>
        <p:spPr>
          <a:xfrm>
            <a:off x="9053355" y="2265008"/>
            <a:ext cx="1417982" cy="1457392"/>
          </a:xfrm>
          <a:prstGeom prst="roundRect">
            <a:avLst/>
          </a:prstGeom>
          <a:solidFill>
            <a:srgbClr val="FF0000">
              <a:alpha val="4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9806E40-5E54-4052-961A-174A13522A4C}"/>
              </a:ext>
            </a:extLst>
          </p:cNvPr>
          <p:cNvSpPr/>
          <p:nvPr/>
        </p:nvSpPr>
        <p:spPr>
          <a:xfrm>
            <a:off x="4134685" y="4827650"/>
            <a:ext cx="3540642" cy="529818"/>
          </a:xfrm>
          <a:prstGeom prst="roundRect">
            <a:avLst/>
          </a:prstGeom>
          <a:solidFill>
            <a:srgbClr val="FF0000">
              <a:alpha val="4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NaaS Operator </a:t>
            </a:r>
          </a:p>
          <a:p>
            <a:pPr algn="ctr"/>
            <a:r>
              <a:rPr lang="en-US" dirty="0"/>
              <a:t>Operational Scope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1B2F86B-6B76-4407-BF60-2AF279FA4D94}"/>
              </a:ext>
            </a:extLst>
          </p:cNvPr>
          <p:cNvSpPr/>
          <p:nvPr/>
        </p:nvSpPr>
        <p:spPr>
          <a:xfrm>
            <a:off x="5220292" y="2269612"/>
            <a:ext cx="1518817" cy="1452788"/>
          </a:xfrm>
          <a:prstGeom prst="roundRect">
            <a:avLst/>
          </a:prstGeom>
          <a:solidFill>
            <a:srgbClr val="FF0000">
              <a:alpha val="4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C2E0FBA-5289-4B2D-A54A-8D57CE1D57C0}"/>
              </a:ext>
            </a:extLst>
          </p:cNvPr>
          <p:cNvSpPr/>
          <p:nvPr/>
        </p:nvSpPr>
        <p:spPr>
          <a:xfrm>
            <a:off x="1342841" y="2262986"/>
            <a:ext cx="1518817" cy="1452788"/>
          </a:xfrm>
          <a:prstGeom prst="roundRect">
            <a:avLst/>
          </a:prstGeom>
          <a:solidFill>
            <a:srgbClr val="FF0000">
              <a:alpha val="45098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5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C142C0-91DE-411B-8C58-28492C0CE64D}"/>
              </a:ext>
            </a:extLst>
          </p:cNvPr>
          <p:cNvSpPr/>
          <p:nvPr/>
        </p:nvSpPr>
        <p:spPr>
          <a:xfrm>
            <a:off x="3827720" y="4290021"/>
            <a:ext cx="893135" cy="176500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7FB0"/>
                </a:solidFill>
                <a:latin typeface="Segoe UI"/>
              </a:rPr>
              <a:t>LTE RAN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Segoe UI"/>
              </a:rPr>
              <a:t>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678CC36-F043-41FD-B078-F86D4412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38" y="4549259"/>
            <a:ext cx="624386" cy="14058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1B86E-9A8D-4E15-A088-1487FE72D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95" y="3325313"/>
            <a:ext cx="631393" cy="10446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E3DB1CA-A9B6-449E-8F03-E3D5E0E7ABA6}"/>
              </a:ext>
            </a:extLst>
          </p:cNvPr>
          <p:cNvSpPr/>
          <p:nvPr/>
        </p:nvSpPr>
        <p:spPr>
          <a:xfrm>
            <a:off x="3489805" y="1195071"/>
            <a:ext cx="1584252" cy="197022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7FB0"/>
                </a:solidFill>
                <a:latin typeface="Segoe UI"/>
              </a:rPr>
              <a:t>GSM/UMTS RAN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Segoe UI"/>
              </a:rPr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C8632B2-7BE4-4F81-A63A-3C916E5C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38" y="1579872"/>
            <a:ext cx="624386" cy="140584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E85183A-1DE4-49B1-82C7-D0C06D89454F}"/>
              </a:ext>
            </a:extLst>
          </p:cNvPr>
          <p:cNvSpPr/>
          <p:nvPr/>
        </p:nvSpPr>
        <p:spPr>
          <a:xfrm>
            <a:off x="6170427" y="4828498"/>
            <a:ext cx="1747281" cy="68804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7FB0"/>
                </a:solidFill>
                <a:latin typeface="Segoe UI"/>
              </a:rPr>
              <a:t>Evolved Packet Core (4G core network)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C660FB-A980-4654-85B5-4203319C9B84}"/>
              </a:ext>
            </a:extLst>
          </p:cNvPr>
          <p:cNvSpPr/>
          <p:nvPr/>
        </p:nvSpPr>
        <p:spPr>
          <a:xfrm>
            <a:off x="6111947" y="1951839"/>
            <a:ext cx="1864242" cy="45669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7FB0"/>
                </a:solidFill>
                <a:latin typeface="Segoe UI"/>
              </a:rPr>
              <a:t>Circuit Switched Core</a:t>
            </a:r>
            <a:endParaRPr lang="en-US" sz="140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DEC9AF2B-E154-4F26-8C5D-A6D903DEDF66}"/>
              </a:ext>
            </a:extLst>
          </p:cNvPr>
          <p:cNvSpPr/>
          <p:nvPr/>
        </p:nvSpPr>
        <p:spPr>
          <a:xfrm rot="10800000">
            <a:off x="2378147" y="2180184"/>
            <a:ext cx="1111658" cy="3178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54EC51-575D-484E-8F66-528F758D8DCE}"/>
              </a:ext>
            </a:extLst>
          </p:cNvPr>
          <p:cNvSpPr/>
          <p:nvPr/>
        </p:nvSpPr>
        <p:spPr>
          <a:xfrm>
            <a:off x="2576321" y="3550099"/>
            <a:ext cx="1512759" cy="3959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/>
            <a:r>
              <a:rPr lang="en-US" sz="1400" dirty="0"/>
              <a:t>CS Fall Back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957556-5104-4622-980F-F04D164723A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5074057" y="2180184"/>
            <a:ext cx="1037890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84E3E-8B1F-4274-8A37-3750916F58EB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4720855" y="5172523"/>
            <a:ext cx="1449572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CA9EA22-8D2A-4198-80E5-B3C23D52D316}"/>
              </a:ext>
            </a:extLst>
          </p:cNvPr>
          <p:cNvSpPr/>
          <p:nvPr/>
        </p:nvSpPr>
        <p:spPr>
          <a:xfrm>
            <a:off x="2944030" y="2021834"/>
            <a:ext cx="6303939" cy="686786"/>
          </a:xfrm>
          <a:prstGeom prst="trapezoid">
            <a:avLst>
              <a:gd name="adj" fmla="val 73502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accent2">
                  <a:lumMod val="50000"/>
                  <a:alpha val="7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E1A32A-4D09-4416-A11F-D510412F33AE}"/>
              </a:ext>
            </a:extLst>
          </p:cNvPr>
          <p:cNvSpPr/>
          <p:nvPr/>
        </p:nvSpPr>
        <p:spPr>
          <a:xfrm>
            <a:off x="469200" y="6133364"/>
            <a:ext cx="11202931" cy="432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Supply Chain Management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7FED38-F87B-40B5-95C0-B1827B016ED3}"/>
              </a:ext>
            </a:extLst>
          </p:cNvPr>
          <p:cNvSpPr/>
          <p:nvPr/>
        </p:nvSpPr>
        <p:spPr>
          <a:xfrm>
            <a:off x="469201" y="970347"/>
            <a:ext cx="11202931" cy="432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Strategic Plan &amp; Scope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D4D62C-AAC8-44AF-8A2D-405B9DDE22A5}"/>
              </a:ext>
            </a:extLst>
          </p:cNvPr>
          <p:cNvSpPr/>
          <p:nvPr/>
        </p:nvSpPr>
        <p:spPr>
          <a:xfrm>
            <a:off x="469201" y="1586914"/>
            <a:ext cx="11202931" cy="43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Segoe UI"/>
              </a:rPr>
              <a:t>High Level Network Architecture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8A1045-D274-404D-94F0-52406CEAD1F4}"/>
              </a:ext>
            </a:extLst>
          </p:cNvPr>
          <p:cNvSpPr/>
          <p:nvPr/>
        </p:nvSpPr>
        <p:spPr>
          <a:xfrm>
            <a:off x="2944031" y="2421411"/>
            <a:ext cx="6303938" cy="2601614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Network Design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AEEF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D244A7-B80B-4E8D-857B-5BBF5E8DFF6F}"/>
              </a:ext>
            </a:extLst>
          </p:cNvPr>
          <p:cNvSpPr/>
          <p:nvPr/>
        </p:nvSpPr>
        <p:spPr>
          <a:xfrm>
            <a:off x="3378441" y="2896193"/>
            <a:ext cx="2405329" cy="432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RAN Architecture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6AE860-6513-45F3-9E67-FABF6A114166}"/>
              </a:ext>
            </a:extLst>
          </p:cNvPr>
          <p:cNvSpPr/>
          <p:nvPr/>
        </p:nvSpPr>
        <p:spPr>
          <a:xfrm>
            <a:off x="6714199" y="3634057"/>
            <a:ext cx="2405328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Network </a:t>
            </a:r>
          </a:p>
          <a:p>
            <a:pPr algn="ctr"/>
            <a:r>
              <a:rPr 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Monitoring Architecture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32A7A9-6509-4259-AB3C-BE7947893DD4}"/>
              </a:ext>
            </a:extLst>
          </p:cNvPr>
          <p:cNvSpPr/>
          <p:nvPr/>
        </p:nvSpPr>
        <p:spPr>
          <a:xfrm>
            <a:off x="3374124" y="3641963"/>
            <a:ext cx="2405325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TX Network Architecture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BF36978-4938-4645-BCAC-33E9883DE983}"/>
              </a:ext>
            </a:extLst>
          </p:cNvPr>
          <p:cNvSpPr/>
          <p:nvPr/>
        </p:nvSpPr>
        <p:spPr>
          <a:xfrm>
            <a:off x="3374122" y="4387733"/>
            <a:ext cx="2405329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Mobile Core Architecture</a:t>
            </a:r>
            <a:endParaRPr lang="en-US" sz="1100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2F8BAA-578E-42FE-A9FC-7812E5775D8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783770" y="3112193"/>
            <a:ext cx="919796" cy="61002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llout: Right Arrow 32">
            <a:extLst>
              <a:ext uri="{FF2B5EF4-FFF2-40B4-BE49-F238E27FC236}">
                <a16:creationId xmlns:a16="http://schemas.microsoft.com/office/drawing/2014/main" id="{B0983716-EF90-49A0-BB68-70D4D5D4AD23}"/>
              </a:ext>
            </a:extLst>
          </p:cNvPr>
          <p:cNvSpPr/>
          <p:nvPr/>
        </p:nvSpPr>
        <p:spPr>
          <a:xfrm>
            <a:off x="829718" y="2417242"/>
            <a:ext cx="1865978" cy="2580856"/>
          </a:xfrm>
          <a:prstGeom prst="rightArrowCallout">
            <a:avLst>
              <a:gd name="adj1" fmla="val 23412"/>
              <a:gd name="adj2" fmla="val 18650"/>
              <a:gd name="adj3" fmla="val 17003"/>
              <a:gd name="adj4" fmla="val 74750"/>
            </a:avLst>
          </a:prstGeom>
          <a:noFill/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marL="171399" marR="0" lvl="0" indent="-171399" algn="l" defTabSz="9141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Strategic Considerations</a:t>
            </a:r>
          </a:p>
          <a:p>
            <a:pPr marL="171399" marR="0" lvl="0" indent="-171399" algn="l" defTabSz="9141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Financial Constraints</a:t>
            </a:r>
          </a:p>
          <a:p>
            <a:pPr marL="171399" marR="0" lvl="0" indent="-171399" algn="l" defTabSz="9141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Spectrum Regulation and Allocation</a:t>
            </a:r>
          </a:p>
          <a:p>
            <a:pPr marL="171399" marR="0" lvl="0" indent="-171399" algn="l" defTabSz="9141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Equipment Supplier &amp;</a:t>
            </a:r>
            <a:r>
              <a:rPr lang="en-US" sz="12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 MNO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Agreements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7046CF4-DAEF-45E6-B7C6-30416EA7DD45}"/>
              </a:ext>
            </a:extLst>
          </p:cNvPr>
          <p:cNvCxnSpPr>
            <a:stCxn id="28" idx="1"/>
            <a:endCxn id="30" idx="1"/>
          </p:cNvCxnSpPr>
          <p:nvPr/>
        </p:nvCxnSpPr>
        <p:spPr>
          <a:xfrm rot="10800000" flipV="1">
            <a:off x="3374125" y="3112193"/>
            <a:ext cx="4317" cy="745770"/>
          </a:xfrm>
          <a:prstGeom prst="curvedConnector3">
            <a:avLst>
              <a:gd name="adj1" fmla="val 5395344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D75F692-BF14-4C0D-8E24-C4FE595C4917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10800000" flipV="1">
            <a:off x="3374122" y="3857963"/>
            <a:ext cx="2" cy="745770"/>
          </a:xfrm>
          <a:prstGeom prst="curvedConnector3">
            <a:avLst>
              <a:gd name="adj1" fmla="val 1143010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FC49369-BB2F-4157-BAF8-03FE511C3DA8}"/>
              </a:ext>
            </a:extLst>
          </p:cNvPr>
          <p:cNvCxnSpPr>
            <a:cxnSpLocks/>
            <a:stCxn id="28" idx="3"/>
            <a:endCxn id="30" idx="3"/>
          </p:cNvCxnSpPr>
          <p:nvPr/>
        </p:nvCxnSpPr>
        <p:spPr>
          <a:xfrm flipH="1">
            <a:off x="5779449" y="3112193"/>
            <a:ext cx="4321" cy="745770"/>
          </a:xfrm>
          <a:prstGeom prst="curvedConnector3">
            <a:avLst>
              <a:gd name="adj1" fmla="val -5290442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3BA2A8C-0732-4A9F-AC5D-0407D05B1AB2}"/>
              </a:ext>
            </a:extLst>
          </p:cNvPr>
          <p:cNvCxnSpPr>
            <a:cxnSpLocks/>
            <a:stCxn id="30" idx="3"/>
            <a:endCxn id="31" idx="3"/>
          </p:cNvCxnSpPr>
          <p:nvPr/>
        </p:nvCxnSpPr>
        <p:spPr>
          <a:xfrm>
            <a:off x="5779449" y="3857963"/>
            <a:ext cx="2" cy="745770"/>
          </a:xfrm>
          <a:prstGeom prst="curvedConnector3">
            <a:avLst>
              <a:gd name="adj1" fmla="val 1143010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A94560-FBDC-4D75-A2CA-AB51F468532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5779449" y="3850057"/>
            <a:ext cx="934750" cy="790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42F0BB-6250-43BE-B633-FC82A0A9E392}"/>
              </a:ext>
            </a:extLst>
          </p:cNvPr>
          <p:cNvCxnSpPr>
            <a:cxnSpLocks/>
          </p:cNvCxnSpPr>
          <p:nvPr/>
        </p:nvCxnSpPr>
        <p:spPr>
          <a:xfrm flipV="1">
            <a:off x="5794403" y="3985802"/>
            <a:ext cx="919794" cy="617932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A8CEDC-25F6-4CB8-8C7C-8B8083E17DD1}"/>
              </a:ext>
            </a:extLst>
          </p:cNvPr>
          <p:cNvSpPr/>
          <p:nvPr/>
        </p:nvSpPr>
        <p:spPr>
          <a:xfrm>
            <a:off x="469201" y="5187731"/>
            <a:ext cx="1944000" cy="756000"/>
          </a:xfrm>
          <a:prstGeom prst="roundRect">
            <a:avLst>
              <a:gd name="adj" fmla="val 1195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 Design</a:t>
            </a:r>
            <a:endParaRPr lang="en-US" sz="12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485168-8301-4E91-AD8E-856BBD602484}"/>
              </a:ext>
            </a:extLst>
          </p:cNvPr>
          <p:cNvSpPr/>
          <p:nvPr/>
        </p:nvSpPr>
        <p:spPr>
          <a:xfrm>
            <a:off x="2783934" y="5187731"/>
            <a:ext cx="1944000" cy="756000"/>
          </a:xfrm>
          <a:prstGeom prst="roundRect">
            <a:avLst>
              <a:gd name="adj" fmla="val 12455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Deployment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EC29CCA-2C6D-4802-85D5-1F2B46443EBF}"/>
              </a:ext>
            </a:extLst>
          </p:cNvPr>
          <p:cNvSpPr/>
          <p:nvPr/>
        </p:nvSpPr>
        <p:spPr>
          <a:xfrm>
            <a:off x="7413400" y="5187731"/>
            <a:ext cx="1944000" cy="756000"/>
          </a:xfrm>
          <a:prstGeom prst="roundRect">
            <a:avLst>
              <a:gd name="adj" fmla="val 10598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Field Maintenance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C5A3A80-D352-4BC0-81B1-D53877DCB290}"/>
              </a:ext>
            </a:extLst>
          </p:cNvPr>
          <p:cNvSpPr/>
          <p:nvPr/>
        </p:nvSpPr>
        <p:spPr>
          <a:xfrm>
            <a:off x="5098667" y="5187731"/>
            <a:ext cx="1944000" cy="756000"/>
          </a:xfrm>
          <a:prstGeom prst="roundRect">
            <a:avLst>
              <a:gd name="adj" fmla="val 11051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Operations &amp; Maintenance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4163DE-1B26-4BAC-AF2E-C95861EFCE6F}"/>
              </a:ext>
            </a:extLst>
          </p:cNvPr>
          <p:cNvSpPr/>
          <p:nvPr/>
        </p:nvSpPr>
        <p:spPr>
          <a:xfrm>
            <a:off x="9728131" y="5187731"/>
            <a:ext cx="1944000" cy="756000"/>
          </a:xfrm>
          <a:prstGeom prst="roundRect">
            <a:avLst>
              <a:gd name="adj" fmla="val 915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Post-Launch Engineering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BD77A7-DE5B-4A2E-8306-3395827D355D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2413201" y="5565731"/>
            <a:ext cx="370733" cy="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75302D-8A31-417D-88CC-E0DDEEF8296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4727934" y="5565731"/>
            <a:ext cx="370733" cy="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FDF87-1562-47CB-8633-04D77341C59C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042667" y="5565731"/>
            <a:ext cx="370733" cy="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DADC6B-FF77-4589-9A79-1E2030E697C8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357400" y="5565731"/>
            <a:ext cx="370731" cy="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2" name="Rectangle 114">
            <a:extLst>
              <a:ext uri="{FF2B5EF4-FFF2-40B4-BE49-F238E27FC236}">
                <a16:creationId xmlns:a16="http://schemas.microsoft.com/office/drawing/2014/main" id="{BC9F280D-ACD4-4D96-B40E-FDF50AD01B1A}"/>
              </a:ext>
            </a:extLst>
          </p:cNvPr>
          <p:cNvSpPr/>
          <p:nvPr/>
        </p:nvSpPr>
        <p:spPr>
          <a:xfrm>
            <a:off x="2786830" y="822682"/>
            <a:ext cx="6024283" cy="11700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RF Specifications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2FA236-784B-42E9-96F8-C439E72471C6}"/>
              </a:ext>
            </a:extLst>
          </p:cNvPr>
          <p:cNvSpPr/>
          <p:nvPr/>
        </p:nvSpPr>
        <p:spPr>
          <a:xfrm>
            <a:off x="3062218" y="1340123"/>
            <a:ext cx="1728000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Spectrum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A8622E-0468-4966-836F-E1B95E9E7514}"/>
              </a:ext>
            </a:extLst>
          </p:cNvPr>
          <p:cNvSpPr/>
          <p:nvPr/>
        </p:nvSpPr>
        <p:spPr>
          <a:xfrm>
            <a:off x="4940371" y="1340123"/>
            <a:ext cx="1728000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FDD/TDD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7B522-9770-4E68-B38E-3EF72F46A991}"/>
              </a:ext>
            </a:extLst>
          </p:cNvPr>
          <p:cNvSpPr/>
          <p:nvPr/>
        </p:nvSpPr>
        <p:spPr>
          <a:xfrm>
            <a:off x="6818523" y="1340122"/>
            <a:ext cx="1728000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Tx Power</a:t>
            </a:r>
          </a:p>
        </p:txBody>
      </p:sp>
      <p:sp>
        <p:nvSpPr>
          <p:cNvPr id="46" name="Callout: Right Arrow 45">
            <a:extLst>
              <a:ext uri="{FF2B5EF4-FFF2-40B4-BE49-F238E27FC236}">
                <a16:creationId xmlns:a16="http://schemas.microsoft.com/office/drawing/2014/main" id="{48EBF818-21F0-4F57-819D-0DC6537035F5}"/>
              </a:ext>
            </a:extLst>
          </p:cNvPr>
          <p:cNvSpPr/>
          <p:nvPr/>
        </p:nvSpPr>
        <p:spPr>
          <a:xfrm>
            <a:off x="165199" y="1340123"/>
            <a:ext cx="2520223" cy="4392195"/>
          </a:xfrm>
          <a:prstGeom prst="rightArrowCallout">
            <a:avLst>
              <a:gd name="adj1" fmla="val 25000"/>
              <a:gd name="adj2" fmla="val 25000"/>
              <a:gd name="adj3" fmla="val 17003"/>
              <a:gd name="adj4" fmla="val 7475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marL="171399" indent="-171399" defTabSz="91412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"/>
              </a:rPr>
              <a:t>Strategic Rules</a:t>
            </a: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"/>
              </a:rPr>
              <a:t>Business Case</a:t>
            </a: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"/>
              </a:rPr>
              <a:t>Gov. &amp; Social Regulations</a:t>
            </a: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"/>
              </a:rPr>
              <a:t>Coverage Targets  &amp;   </a:t>
            </a:r>
          </a:p>
          <a:p>
            <a:pPr defTabSz="914126"/>
            <a:r>
              <a:rPr lang="en-US" sz="1400" dirty="0">
                <a:solidFill>
                  <a:prstClr val="white"/>
                </a:solidFill>
                <a:latin typeface="Segoe UI"/>
              </a:rPr>
              <a:t>   Service Penetration</a:t>
            </a: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"/>
              </a:rPr>
              <a:t>Existing Equipment &amp; Infrastructure</a:t>
            </a: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white"/>
              </a:solidFill>
              <a:latin typeface="Segoe UI"/>
            </a:endParaRPr>
          </a:p>
          <a:p>
            <a:pPr marL="171399" indent="-171399" defTabSz="91412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"/>
              </a:rPr>
              <a:t>Geodemographic Data</a:t>
            </a:r>
          </a:p>
        </p:txBody>
      </p:sp>
      <p:sp>
        <p:nvSpPr>
          <p:cNvPr id="48" name="Rectangle 114">
            <a:extLst>
              <a:ext uri="{FF2B5EF4-FFF2-40B4-BE49-F238E27FC236}">
                <a16:creationId xmlns:a16="http://schemas.microsoft.com/office/drawing/2014/main" id="{83121349-C563-410D-9A90-41406C2665F2}"/>
              </a:ext>
            </a:extLst>
          </p:cNvPr>
          <p:cNvSpPr/>
          <p:nvPr/>
        </p:nvSpPr>
        <p:spPr>
          <a:xfrm>
            <a:off x="2786830" y="2091725"/>
            <a:ext cx="6024283" cy="14839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RAN Topology &amp; Scenario Definition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5EF2F0-FD6C-469E-960B-C4B437C4A635}"/>
              </a:ext>
            </a:extLst>
          </p:cNvPr>
          <p:cNvSpPr/>
          <p:nvPr/>
        </p:nvSpPr>
        <p:spPr>
          <a:xfrm>
            <a:off x="3514022" y="2439696"/>
            <a:ext cx="2196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D-RAN / C-RAN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693DB7-66E1-42D6-A03F-C5C951044820}"/>
              </a:ext>
            </a:extLst>
          </p:cNvPr>
          <p:cNvSpPr/>
          <p:nvPr/>
        </p:nvSpPr>
        <p:spPr>
          <a:xfrm>
            <a:off x="6086818" y="2439696"/>
            <a:ext cx="2196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Greenfield / Overlay Scenarios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938ABB-D715-4F96-BB4C-39370CD9E81D}"/>
              </a:ext>
            </a:extLst>
          </p:cNvPr>
          <p:cNvSpPr/>
          <p:nvPr/>
        </p:nvSpPr>
        <p:spPr>
          <a:xfrm>
            <a:off x="3514022" y="3019251"/>
            <a:ext cx="2196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Demarcation Point </a:t>
            </a:r>
          </a:p>
        </p:txBody>
      </p:sp>
      <p:sp>
        <p:nvSpPr>
          <p:cNvPr id="56" name="Rectangle 114">
            <a:extLst>
              <a:ext uri="{FF2B5EF4-FFF2-40B4-BE49-F238E27FC236}">
                <a16:creationId xmlns:a16="http://schemas.microsoft.com/office/drawing/2014/main" id="{24221A63-79AA-4EFF-9068-EB9EA55E6DA8}"/>
              </a:ext>
            </a:extLst>
          </p:cNvPr>
          <p:cNvSpPr/>
          <p:nvPr/>
        </p:nvSpPr>
        <p:spPr>
          <a:xfrm>
            <a:off x="2786830" y="3674665"/>
            <a:ext cx="6024283" cy="11700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Functional Requirements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55DA82-87E9-4C55-83AE-EFB6D2B0861C}"/>
              </a:ext>
            </a:extLst>
          </p:cNvPr>
          <p:cNvSpPr/>
          <p:nvPr/>
        </p:nvSpPr>
        <p:spPr>
          <a:xfrm>
            <a:off x="3062218" y="4151162"/>
            <a:ext cx="1728000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RAN Sharing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AD8651-B94E-4796-B679-0EB3A53167F0}"/>
              </a:ext>
            </a:extLst>
          </p:cNvPr>
          <p:cNvSpPr/>
          <p:nvPr/>
        </p:nvSpPr>
        <p:spPr>
          <a:xfrm>
            <a:off x="4940371" y="4151162"/>
            <a:ext cx="1728000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VoLTE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BBAF50-989A-478D-9C60-FEB52407817E}"/>
              </a:ext>
            </a:extLst>
          </p:cNvPr>
          <p:cNvSpPr/>
          <p:nvPr/>
        </p:nvSpPr>
        <p:spPr>
          <a:xfrm>
            <a:off x="6818523" y="4151161"/>
            <a:ext cx="1728000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Equipment Requirements</a:t>
            </a:r>
          </a:p>
        </p:txBody>
      </p:sp>
      <p:sp>
        <p:nvSpPr>
          <p:cNvPr id="64" name="Rectangle 114">
            <a:extLst>
              <a:ext uri="{FF2B5EF4-FFF2-40B4-BE49-F238E27FC236}">
                <a16:creationId xmlns:a16="http://schemas.microsoft.com/office/drawing/2014/main" id="{21414F69-5033-4728-A501-89E9732A7CA2}"/>
              </a:ext>
            </a:extLst>
          </p:cNvPr>
          <p:cNvSpPr/>
          <p:nvPr/>
        </p:nvSpPr>
        <p:spPr>
          <a:xfrm>
            <a:off x="2786830" y="4943708"/>
            <a:ext cx="6024283" cy="11700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Engineering Guidelines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62DDD4-AFDA-4AA3-A89D-FED5F9A687D2}"/>
              </a:ext>
            </a:extLst>
          </p:cNvPr>
          <p:cNvSpPr/>
          <p:nvPr/>
        </p:nvSpPr>
        <p:spPr>
          <a:xfrm>
            <a:off x="3357310" y="5461149"/>
            <a:ext cx="1850793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Coverage &amp; Capacity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7DB6E7-D9A1-4727-92AC-135DA5703E20}"/>
              </a:ext>
            </a:extLst>
          </p:cNvPr>
          <p:cNvSpPr/>
          <p:nvPr/>
        </p:nvSpPr>
        <p:spPr>
          <a:xfrm>
            <a:off x="6320818" y="5461149"/>
            <a:ext cx="1728000" cy="490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Infrastructure</a:t>
            </a:r>
          </a:p>
        </p:txBody>
      </p:sp>
      <p:sp>
        <p:nvSpPr>
          <p:cNvPr id="70" name="Rectangle 114">
            <a:extLst>
              <a:ext uri="{FF2B5EF4-FFF2-40B4-BE49-F238E27FC236}">
                <a16:creationId xmlns:a16="http://schemas.microsoft.com/office/drawing/2014/main" id="{E747F40B-FD8A-45F4-AB7C-510BC3313588}"/>
              </a:ext>
            </a:extLst>
          </p:cNvPr>
          <p:cNvSpPr/>
          <p:nvPr/>
        </p:nvSpPr>
        <p:spPr>
          <a:xfrm>
            <a:off x="9741715" y="2121443"/>
            <a:ext cx="2694228" cy="25269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Reference RAN Architecture</a:t>
            </a: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AEEF">
                  <a:lumMod val="50000"/>
                </a:srgbClr>
              </a:solidFill>
              <a:latin typeface="Segoe UI"/>
            </a:endParaRP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Engineering Guidelines</a:t>
            </a: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AEEF">
                  <a:lumMod val="50000"/>
                </a:srgbClr>
              </a:solidFill>
              <a:latin typeface="Segoe UI"/>
            </a:endParaRP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Equipment Requirements</a:t>
            </a: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51B7229-56FA-49D1-8FC7-DA60DE1297C4}"/>
              </a:ext>
            </a:extLst>
          </p:cNvPr>
          <p:cNvSpPr/>
          <p:nvPr/>
        </p:nvSpPr>
        <p:spPr>
          <a:xfrm rot="5400000">
            <a:off x="6922130" y="3057370"/>
            <a:ext cx="4694803" cy="65509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CA6F21-2739-43B9-8DDB-E12029D450B0}"/>
              </a:ext>
            </a:extLst>
          </p:cNvPr>
          <p:cNvSpPr/>
          <p:nvPr/>
        </p:nvSpPr>
        <p:spPr>
          <a:xfrm>
            <a:off x="6086818" y="3019251"/>
            <a:ext cx="2196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Macro / Small Cell Scenarios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48EDAA-85E5-44DB-A852-8E3636352FBF}"/>
              </a:ext>
            </a:extLst>
          </p:cNvPr>
          <p:cNvSpPr/>
          <p:nvPr/>
        </p:nvSpPr>
        <p:spPr>
          <a:xfrm>
            <a:off x="165199" y="822682"/>
            <a:ext cx="1915392" cy="3170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sz="1400" b="1" dirty="0">
                <a:solidFill>
                  <a:srgbClr val="00AEEF">
                    <a:lumMod val="50000"/>
                  </a:srgbClr>
                </a:solidFill>
                <a:latin typeface="Segoe UI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7583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55AFAE-6526-43A3-A014-718BFD43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64" y="3507813"/>
            <a:ext cx="293772" cy="661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A850EF-E59B-48DB-A579-75E25A14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41" y="3093281"/>
            <a:ext cx="293772" cy="6614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655BCC-D9B3-402F-8A7D-4A330681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33" y="3096326"/>
            <a:ext cx="293772" cy="6614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FA4B18-7F8A-4907-A864-435FDC1F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28" y="2779119"/>
            <a:ext cx="293772" cy="6614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8145B9-251C-4B6D-B57C-A4B16ED9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99" y="2364587"/>
            <a:ext cx="293772" cy="6614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CE9974-049A-47B0-94DF-56209950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88" y="2364587"/>
            <a:ext cx="293772" cy="661448"/>
          </a:xfrm>
          <a:prstGeom prst="rect">
            <a:avLst/>
          </a:prstGeom>
        </p:spPr>
      </p:pic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0C749652-2E49-46A1-98B7-393801E3B973}"/>
              </a:ext>
            </a:extLst>
          </p:cNvPr>
          <p:cNvSpPr/>
          <p:nvPr/>
        </p:nvSpPr>
        <p:spPr>
          <a:xfrm>
            <a:off x="4570853" y="2572453"/>
            <a:ext cx="2072058" cy="1075979"/>
          </a:xfrm>
          <a:prstGeom prst="cloudCallout">
            <a:avLst>
              <a:gd name="adj1" fmla="val 26595"/>
              <a:gd name="adj2" fmla="val 216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  <a:r>
              <a:rPr lang="es-MX" dirty="0"/>
              <a:t> Network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E19B30-2AAE-4FF6-AB00-CBD22AE9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40" y="1966617"/>
            <a:ext cx="293772" cy="66144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DFCAB0A-D595-42E6-B71B-A91E2920C099}"/>
              </a:ext>
            </a:extLst>
          </p:cNvPr>
          <p:cNvSpPr/>
          <p:nvPr/>
        </p:nvSpPr>
        <p:spPr>
          <a:xfrm>
            <a:off x="2236494" y="2544256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1BC11-37D5-4F77-8863-4C4A139E5FCB}"/>
              </a:ext>
            </a:extLst>
          </p:cNvPr>
          <p:cNvCxnSpPr>
            <a:cxnSpLocks/>
            <a:stCxn id="29" idx="0"/>
            <a:endCxn id="39" idx="3"/>
          </p:cNvCxnSpPr>
          <p:nvPr/>
        </p:nvCxnSpPr>
        <p:spPr>
          <a:xfrm flipH="1">
            <a:off x="3659459" y="3110443"/>
            <a:ext cx="9178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40B0C6A-608B-4B65-986C-6A9168936A72}"/>
              </a:ext>
            </a:extLst>
          </p:cNvPr>
          <p:cNvSpPr/>
          <p:nvPr/>
        </p:nvSpPr>
        <p:spPr>
          <a:xfrm>
            <a:off x="1764642" y="2942226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DA18F2-E2C4-474C-9AFD-BAD9F93CC9AF}"/>
              </a:ext>
            </a:extLst>
          </p:cNvPr>
          <p:cNvSpPr/>
          <p:nvPr/>
        </p:nvSpPr>
        <p:spPr>
          <a:xfrm>
            <a:off x="2689353" y="2942226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14ABE8-ABB1-4C11-8D24-65DECB480D78}"/>
              </a:ext>
            </a:extLst>
          </p:cNvPr>
          <p:cNvSpPr/>
          <p:nvPr/>
        </p:nvSpPr>
        <p:spPr>
          <a:xfrm>
            <a:off x="2237682" y="3356758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C1166E-D4FA-4F34-B0CB-63A83E7B83EA}"/>
              </a:ext>
            </a:extLst>
          </p:cNvPr>
          <p:cNvSpPr/>
          <p:nvPr/>
        </p:nvSpPr>
        <p:spPr>
          <a:xfrm>
            <a:off x="1703187" y="3673965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0F2F3C-AC3D-410E-A4E0-C6B7E810050F}"/>
              </a:ext>
            </a:extLst>
          </p:cNvPr>
          <p:cNvSpPr/>
          <p:nvPr/>
        </p:nvSpPr>
        <p:spPr>
          <a:xfrm>
            <a:off x="2798495" y="3670920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CF5ED6-8340-4461-9307-523E883F95D7}"/>
              </a:ext>
            </a:extLst>
          </p:cNvPr>
          <p:cNvSpPr/>
          <p:nvPr/>
        </p:nvSpPr>
        <p:spPr>
          <a:xfrm>
            <a:off x="2251018" y="4085452"/>
            <a:ext cx="808254" cy="1676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A64A0A1-1213-401F-A2F7-4158BE23BF80}"/>
              </a:ext>
            </a:extLst>
          </p:cNvPr>
          <p:cNvSpPr/>
          <p:nvPr/>
        </p:nvSpPr>
        <p:spPr>
          <a:xfrm>
            <a:off x="1628422" y="1861680"/>
            <a:ext cx="2031037" cy="2497526"/>
          </a:xfrm>
          <a:prstGeom prst="roundRect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68B3B482-63C7-477D-92AE-3BD42D6699D8}"/>
              </a:ext>
            </a:extLst>
          </p:cNvPr>
          <p:cNvSpPr/>
          <p:nvPr/>
        </p:nvSpPr>
        <p:spPr>
          <a:xfrm>
            <a:off x="7552335" y="2571854"/>
            <a:ext cx="2181412" cy="1075978"/>
          </a:xfrm>
          <a:prstGeom prst="cloudCallout">
            <a:avLst>
              <a:gd name="adj1" fmla="val 26595"/>
              <a:gd name="adj2" fmla="val 21603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r>
              <a:rPr lang="es-MX" dirty="0"/>
              <a:t> Core</a:t>
            </a:r>
          </a:p>
          <a:p>
            <a:pPr algn="ctr"/>
            <a:r>
              <a:rPr lang="es-MX" dirty="0"/>
              <a:t>(EPC)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4E67DC-C2A1-40F3-9A96-EE68425E443B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H="1">
            <a:off x="6641184" y="3109843"/>
            <a:ext cx="917917" cy="6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BB85130-38AD-478C-9664-3E2754025534}"/>
              </a:ext>
            </a:extLst>
          </p:cNvPr>
          <p:cNvSpPr/>
          <p:nvPr/>
        </p:nvSpPr>
        <p:spPr>
          <a:xfrm>
            <a:off x="5370923" y="3732241"/>
            <a:ext cx="4362824" cy="1773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C263AA0E-111D-4DD1-BD4E-E2605A014515}"/>
              </a:ext>
            </a:extLst>
          </p:cNvPr>
          <p:cNvSpPr txBox="1">
            <a:spLocks/>
          </p:cNvSpPr>
          <p:nvPr/>
        </p:nvSpPr>
        <p:spPr>
          <a:xfrm>
            <a:off x="2103819" y="1402495"/>
            <a:ext cx="1195117" cy="51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kern="1200" spc="3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RAN</a:t>
            </a:r>
          </a:p>
        </p:txBody>
      </p:sp>
    </p:spTree>
    <p:extLst>
      <p:ext uri="{BB962C8B-B14F-4D97-AF65-F5344CB8AC3E}">
        <p14:creationId xmlns:p14="http://schemas.microsoft.com/office/powerpoint/2010/main" val="27433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BC0DD8-A0D1-493A-BE05-B4D36BD46826}"/>
              </a:ext>
            </a:extLst>
          </p:cNvPr>
          <p:cNvSpPr/>
          <p:nvPr/>
        </p:nvSpPr>
        <p:spPr>
          <a:xfrm>
            <a:off x="3916400" y="1979232"/>
            <a:ext cx="1013922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BBU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B54CBF-6BD2-44FB-B1D7-0E744C48935C}"/>
              </a:ext>
            </a:extLst>
          </p:cNvPr>
          <p:cNvSpPr/>
          <p:nvPr/>
        </p:nvSpPr>
        <p:spPr>
          <a:xfrm>
            <a:off x="2788282" y="1700135"/>
            <a:ext cx="1013922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RRU</a:t>
            </a:r>
          </a:p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 + </a:t>
            </a:r>
          </a:p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Antennas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E0ADC2-246E-4331-B68A-0E0933D2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02" y="2757870"/>
            <a:ext cx="463338" cy="10432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232F68B-E2CF-4F26-9279-97A63570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02" y="1450126"/>
            <a:ext cx="463338" cy="10432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5EE422-219E-4C6B-B8E2-4E35B74C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04" y="2037364"/>
            <a:ext cx="463338" cy="1043238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A9A3D3DC-72F7-4C44-8E2B-9A182C40D683}"/>
              </a:ext>
            </a:extLst>
          </p:cNvPr>
          <p:cNvSpPr/>
          <p:nvPr/>
        </p:nvSpPr>
        <p:spPr>
          <a:xfrm>
            <a:off x="2874055" y="3614694"/>
            <a:ext cx="2134887" cy="38530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BC72E4-DAD3-40DB-B4CD-5BFA8B36BDEE}"/>
              </a:ext>
            </a:extLst>
          </p:cNvPr>
          <p:cNvSpPr/>
          <p:nvPr/>
        </p:nvSpPr>
        <p:spPr>
          <a:xfrm>
            <a:off x="1551429" y="2894188"/>
            <a:ext cx="2134887" cy="38530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12A84C-C3A7-467C-9DD5-D5B262E762F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034142" y="3080602"/>
            <a:ext cx="203225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8ADC6F-A222-4E13-8562-4AF823EE6602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4308376" y="3080602"/>
            <a:ext cx="758022" cy="67113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C0B5D93-1D13-4CBF-941C-D3277518CAF1}"/>
              </a:ext>
            </a:extLst>
          </p:cNvPr>
          <p:cNvSpPr/>
          <p:nvPr/>
        </p:nvSpPr>
        <p:spPr>
          <a:xfrm>
            <a:off x="3656202" y="1971745"/>
            <a:ext cx="463338" cy="385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7E815518-7737-4D27-8C3C-3746869897EE}"/>
              </a:ext>
            </a:extLst>
          </p:cNvPr>
          <p:cNvSpPr/>
          <p:nvPr/>
        </p:nvSpPr>
        <p:spPr>
          <a:xfrm>
            <a:off x="5059971" y="2732203"/>
            <a:ext cx="2072058" cy="696797"/>
          </a:xfrm>
          <a:prstGeom prst="cloudCallout">
            <a:avLst>
              <a:gd name="adj1" fmla="val 106462"/>
              <a:gd name="adj2" fmla="val 203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Transport Network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601ECC-196A-4E03-9B4C-404AA59392F6}"/>
              </a:ext>
            </a:extLst>
          </p:cNvPr>
          <p:cNvSpPr/>
          <p:nvPr/>
        </p:nvSpPr>
        <p:spPr>
          <a:xfrm>
            <a:off x="6096000" y="3645303"/>
            <a:ext cx="4362824" cy="171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27418A-ADBE-47D4-AE4C-6C5B9E773107}"/>
              </a:ext>
            </a:extLst>
          </p:cNvPr>
          <p:cNvSpPr/>
          <p:nvPr/>
        </p:nvSpPr>
        <p:spPr>
          <a:xfrm>
            <a:off x="2874055" y="2306950"/>
            <a:ext cx="2134887" cy="38530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4CA6770-5345-4895-88FD-FAC1791E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40" y="2348694"/>
            <a:ext cx="165645" cy="216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7B58AC5-8576-47D1-B571-FC028A9B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97" y="3009827"/>
            <a:ext cx="165645" cy="216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D700ADB-63B6-4CB2-96CC-CE6FD8F1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39" y="3645303"/>
            <a:ext cx="165645" cy="216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910A6C-A27F-4828-8DD7-342495D5DEB1}"/>
              </a:ext>
            </a:extLst>
          </p:cNvPr>
          <p:cNvCxnSpPr>
            <a:cxnSpLocks/>
            <a:stCxn id="57" idx="2"/>
            <a:endCxn id="54" idx="0"/>
          </p:cNvCxnSpPr>
          <p:nvPr/>
        </p:nvCxnSpPr>
        <p:spPr>
          <a:xfrm>
            <a:off x="4202363" y="2564694"/>
            <a:ext cx="864035" cy="51590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7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44AA3C-3E16-462B-A3D2-0BE1AB66A440}"/>
              </a:ext>
            </a:extLst>
          </p:cNvPr>
          <p:cNvSpPr/>
          <p:nvPr/>
        </p:nvSpPr>
        <p:spPr>
          <a:xfrm>
            <a:off x="2551631" y="2593430"/>
            <a:ext cx="1013922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RRU</a:t>
            </a:r>
          </a:p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 + </a:t>
            </a:r>
          </a:p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Antennas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07068E-A0FC-47F3-B957-D9677BF8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53" y="2930377"/>
            <a:ext cx="463338" cy="1043238"/>
          </a:xfrm>
          <a:prstGeom prst="rect">
            <a:avLst/>
          </a:prstGeom>
        </p:spPr>
      </p:pic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74990215-9293-4F81-ACA9-F1D03615AC02}"/>
              </a:ext>
            </a:extLst>
          </p:cNvPr>
          <p:cNvSpPr/>
          <p:nvPr/>
        </p:nvSpPr>
        <p:spPr>
          <a:xfrm>
            <a:off x="8610620" y="3635765"/>
            <a:ext cx="2072058" cy="696797"/>
          </a:xfrm>
          <a:prstGeom prst="cloudCallout">
            <a:avLst>
              <a:gd name="adj1" fmla="val -24780"/>
              <a:gd name="adj2" fmla="val 26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  <a:r>
              <a:rPr lang="es-MX" dirty="0"/>
              <a:t> Network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2A610C-D45A-4807-BA0B-4465E230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51" y="3650883"/>
            <a:ext cx="463338" cy="10432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B1F489-24F6-4215-9883-9E89F810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51" y="2343139"/>
            <a:ext cx="463338" cy="104323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0CBA715-27EE-4BE2-ABB2-D470AF387718}"/>
              </a:ext>
            </a:extLst>
          </p:cNvPr>
          <p:cNvSpPr/>
          <p:nvPr/>
        </p:nvSpPr>
        <p:spPr>
          <a:xfrm>
            <a:off x="2637404" y="4507707"/>
            <a:ext cx="2134887" cy="38530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D2261-2B91-45D2-B50A-AAF7658AFAD3}"/>
              </a:ext>
            </a:extLst>
          </p:cNvPr>
          <p:cNvSpPr/>
          <p:nvPr/>
        </p:nvSpPr>
        <p:spPr>
          <a:xfrm>
            <a:off x="1314778" y="3787201"/>
            <a:ext cx="2134887" cy="38530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234950-D6B9-4EE5-8D35-FB1DC4E81F26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>
            <a:off x="2613891" y="3451996"/>
            <a:ext cx="2215856" cy="52161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34D787-ED5E-4CFD-BD6E-4FA5287068DA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V="1">
            <a:off x="3882889" y="3973615"/>
            <a:ext cx="946858" cy="1988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5B57AE7-922F-4F8A-971F-67A50E7F9EC0}"/>
              </a:ext>
            </a:extLst>
          </p:cNvPr>
          <p:cNvSpPr/>
          <p:nvPr/>
        </p:nvSpPr>
        <p:spPr>
          <a:xfrm>
            <a:off x="3419551" y="2864758"/>
            <a:ext cx="463338" cy="385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91C02258-C675-4A96-86A2-823BD12CE8E1}"/>
              </a:ext>
            </a:extLst>
          </p:cNvPr>
          <p:cNvSpPr/>
          <p:nvPr/>
        </p:nvSpPr>
        <p:spPr>
          <a:xfrm>
            <a:off x="4823320" y="3625216"/>
            <a:ext cx="2072058" cy="696797"/>
          </a:xfrm>
          <a:prstGeom prst="cloudCallout">
            <a:avLst>
              <a:gd name="adj1" fmla="val 106462"/>
              <a:gd name="adj2" fmla="val 203324"/>
            </a:avLst>
          </a:prstGeom>
          <a:solidFill>
            <a:schemeClr val="accent5">
              <a:lumMod val="75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Fronthaul Network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A16D97-AC7B-4F4B-80FF-7F3A37AECDE8}"/>
              </a:ext>
            </a:extLst>
          </p:cNvPr>
          <p:cNvSpPr/>
          <p:nvPr/>
        </p:nvSpPr>
        <p:spPr>
          <a:xfrm>
            <a:off x="5859349" y="4538316"/>
            <a:ext cx="4362824" cy="171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CE9507-28BE-4212-9354-0BCECC4F139C}"/>
              </a:ext>
            </a:extLst>
          </p:cNvPr>
          <p:cNvSpPr/>
          <p:nvPr/>
        </p:nvSpPr>
        <p:spPr>
          <a:xfrm>
            <a:off x="2637404" y="3199963"/>
            <a:ext cx="2134887" cy="38530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C8B5543-D058-42F9-B7BA-5FDD27D34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37263" y="3520821"/>
            <a:ext cx="431472" cy="92668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EAF137-7C96-4B41-A50F-A9C2631F4BF9}"/>
              </a:ext>
            </a:extLst>
          </p:cNvPr>
          <p:cNvCxnSpPr>
            <a:cxnSpLocks/>
            <a:stCxn id="21" idx="0"/>
            <a:endCxn id="32" idx="1"/>
          </p:cNvCxnSpPr>
          <p:nvPr/>
        </p:nvCxnSpPr>
        <p:spPr>
          <a:xfrm flipH="1">
            <a:off x="7968735" y="3984164"/>
            <a:ext cx="64831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D85EC2-AA7D-491D-BC45-E0DAEEA07194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H="1" flipV="1">
            <a:off x="6893651" y="3973615"/>
            <a:ext cx="643612" cy="1054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03798-6A95-4FAC-ACDF-9F60C118C9FA}"/>
              </a:ext>
            </a:extLst>
          </p:cNvPr>
          <p:cNvCxnSpPr>
            <a:cxnSpLocks/>
            <a:stCxn id="23" idx="3"/>
            <a:endCxn id="29" idx="0"/>
          </p:cNvCxnSpPr>
          <p:nvPr/>
        </p:nvCxnSpPr>
        <p:spPr>
          <a:xfrm>
            <a:off x="3882889" y="2864758"/>
            <a:ext cx="946858" cy="110885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867C84E-528D-41AA-82B1-9DF06C64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93" y="1358622"/>
            <a:ext cx="1990725" cy="301942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07D0663-6F7E-4D36-9F1A-84E3336584DE}"/>
              </a:ext>
            </a:extLst>
          </p:cNvPr>
          <p:cNvSpPr/>
          <p:nvPr/>
        </p:nvSpPr>
        <p:spPr>
          <a:xfrm>
            <a:off x="4172969" y="3199496"/>
            <a:ext cx="1358137" cy="2422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Small Cell Height:</a:t>
            </a:r>
          </a:p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Up to 10m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9A5EAB7-0EA9-480E-B54B-85063F57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49" y="3160011"/>
            <a:ext cx="463338" cy="1043238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B36FC89-D53A-4C41-9BE3-988D390D3FA4}"/>
              </a:ext>
            </a:extLst>
          </p:cNvPr>
          <p:cNvSpPr/>
          <p:nvPr/>
        </p:nvSpPr>
        <p:spPr>
          <a:xfrm>
            <a:off x="2760931" y="3910084"/>
            <a:ext cx="5796215" cy="586333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DEFCA6-738C-4C61-B7ED-4ECD59F3835A}"/>
              </a:ext>
            </a:extLst>
          </p:cNvPr>
          <p:cNvSpPr/>
          <p:nvPr/>
        </p:nvSpPr>
        <p:spPr>
          <a:xfrm>
            <a:off x="5506227" y="4010599"/>
            <a:ext cx="2134887" cy="38530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E6C1C4-B73D-4708-B86B-D46A281E9A02}"/>
              </a:ext>
            </a:extLst>
          </p:cNvPr>
          <p:cNvSpPr/>
          <p:nvPr/>
        </p:nvSpPr>
        <p:spPr>
          <a:xfrm>
            <a:off x="2905093" y="4668231"/>
            <a:ext cx="2229306" cy="3126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Macro Cell Coverage: ~5-10km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546B37E-4194-42C6-855C-A5257F3A93BD}"/>
              </a:ext>
            </a:extLst>
          </p:cNvPr>
          <p:cNvCxnSpPr>
            <a:cxnSpLocks/>
            <a:stCxn id="41" idx="3"/>
            <a:endCxn id="39" idx="4"/>
          </p:cNvCxnSpPr>
          <p:nvPr/>
        </p:nvCxnSpPr>
        <p:spPr>
          <a:xfrm flipV="1">
            <a:off x="5134399" y="4496417"/>
            <a:ext cx="524640" cy="32815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6D4E1FD-0C68-4AF3-B400-A64757AEC2FA}"/>
              </a:ext>
            </a:extLst>
          </p:cNvPr>
          <p:cNvSpPr/>
          <p:nvPr/>
        </p:nvSpPr>
        <p:spPr>
          <a:xfrm>
            <a:off x="6624040" y="3429000"/>
            <a:ext cx="2158453" cy="2025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Small Cell Coverage: ~ 2-5km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25C7472-3142-4B11-905F-18E5D5AE6DA3}"/>
              </a:ext>
            </a:extLst>
          </p:cNvPr>
          <p:cNvCxnSpPr>
            <a:cxnSpLocks/>
            <a:stCxn id="43" idx="1"/>
            <a:endCxn id="40" idx="0"/>
          </p:cNvCxnSpPr>
          <p:nvPr/>
        </p:nvCxnSpPr>
        <p:spPr>
          <a:xfrm rot="10800000" flipV="1">
            <a:off x="6573672" y="3530299"/>
            <a:ext cx="50369" cy="48030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14FE99AD-0ACA-447F-84DC-4AE806275C46}"/>
              </a:ext>
            </a:extLst>
          </p:cNvPr>
          <p:cNvSpPr/>
          <p:nvPr/>
        </p:nvSpPr>
        <p:spPr>
          <a:xfrm flipH="1">
            <a:off x="2638344" y="1509824"/>
            <a:ext cx="389335" cy="2693426"/>
          </a:xfrm>
          <a:prstGeom prst="rightBrace">
            <a:avLst>
              <a:gd name="adj1" fmla="val 65853"/>
              <a:gd name="adj2" fmla="val 3341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223CA6-8928-404C-A104-B9D3647C2E07}"/>
              </a:ext>
            </a:extLst>
          </p:cNvPr>
          <p:cNvSpPr/>
          <p:nvPr/>
        </p:nvSpPr>
        <p:spPr>
          <a:xfrm>
            <a:off x="1222744" y="2339163"/>
            <a:ext cx="1415600" cy="276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Macro Cell Height:</a:t>
            </a:r>
          </a:p>
          <a:p>
            <a:pPr algn="ctr" defTabSz="914126"/>
            <a:r>
              <a:rPr lang="en-US" sz="1200" dirty="0">
                <a:solidFill>
                  <a:schemeClr val="tx1"/>
                </a:solidFill>
                <a:latin typeface="Segoe UI"/>
              </a:rPr>
              <a:t>Up to 40m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F563FA2B-8175-4425-82CA-951E9F014C3A}"/>
              </a:ext>
            </a:extLst>
          </p:cNvPr>
          <p:cNvSpPr/>
          <p:nvPr/>
        </p:nvSpPr>
        <p:spPr>
          <a:xfrm flipH="1">
            <a:off x="5340628" y="3160010"/>
            <a:ext cx="389335" cy="1043239"/>
          </a:xfrm>
          <a:prstGeom prst="rightBrace">
            <a:avLst>
              <a:gd name="adj1" fmla="val 65853"/>
              <a:gd name="adj2" fmla="val 221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0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14BAE-C9A8-489A-8E6C-9D7D213F6F5B}"/>
              </a:ext>
            </a:extLst>
          </p:cNvPr>
          <p:cNvSpPr/>
          <p:nvPr/>
        </p:nvSpPr>
        <p:spPr>
          <a:xfrm>
            <a:off x="6731088" y="4076865"/>
            <a:ext cx="1584651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Low Frequencies (&lt; 1 GHz)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150CCE-74A4-40A8-A121-192102196B59}"/>
              </a:ext>
            </a:extLst>
          </p:cNvPr>
          <p:cNvSpPr/>
          <p:nvPr/>
        </p:nvSpPr>
        <p:spPr>
          <a:xfrm>
            <a:off x="2934847" y="4075048"/>
            <a:ext cx="1584651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High Frequencies (&gt; 1 GHz)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D006F3-8309-4FF5-8839-2ED9D6A4123B}"/>
              </a:ext>
            </a:extLst>
          </p:cNvPr>
          <p:cNvSpPr/>
          <p:nvPr/>
        </p:nvSpPr>
        <p:spPr>
          <a:xfrm>
            <a:off x="8009923" y="3568416"/>
            <a:ext cx="1584651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Cell Radius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B0DC0-CED6-4645-AE9B-30D9A06B9DB9}"/>
              </a:ext>
            </a:extLst>
          </p:cNvPr>
          <p:cNvSpPr/>
          <p:nvPr/>
        </p:nvSpPr>
        <p:spPr>
          <a:xfrm>
            <a:off x="2729949" y="2448605"/>
            <a:ext cx="1385868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Capacity Bands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07229-DDFE-453A-8A4F-6E3638D5352C}"/>
              </a:ext>
            </a:extLst>
          </p:cNvPr>
          <p:cNvSpPr/>
          <p:nvPr/>
        </p:nvSpPr>
        <p:spPr>
          <a:xfrm>
            <a:off x="6944139" y="2448605"/>
            <a:ext cx="1490869" cy="522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Coverage Bands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CB98EF-0D51-4261-B5FA-49BFD117C4C7}"/>
              </a:ext>
            </a:extLst>
          </p:cNvPr>
          <p:cNvSpPr/>
          <p:nvPr/>
        </p:nvSpPr>
        <p:spPr>
          <a:xfrm>
            <a:off x="2855843" y="2710069"/>
            <a:ext cx="5579165" cy="1497495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A10E6E-AE4D-4239-B4FA-724705286F1D}"/>
              </a:ext>
            </a:extLst>
          </p:cNvPr>
          <p:cNvSpPr/>
          <p:nvPr/>
        </p:nvSpPr>
        <p:spPr>
          <a:xfrm>
            <a:off x="2855843" y="2829337"/>
            <a:ext cx="4187687" cy="1258957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1DA026-E5CE-426D-819E-902B9DD1C63F}"/>
              </a:ext>
            </a:extLst>
          </p:cNvPr>
          <p:cNvSpPr/>
          <p:nvPr/>
        </p:nvSpPr>
        <p:spPr>
          <a:xfrm>
            <a:off x="2835965" y="3008244"/>
            <a:ext cx="2809461" cy="90114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8BB8EF-1F1A-49A4-8DC7-E3DDF25B5B85}"/>
              </a:ext>
            </a:extLst>
          </p:cNvPr>
          <p:cNvSpPr/>
          <p:nvPr/>
        </p:nvSpPr>
        <p:spPr>
          <a:xfrm>
            <a:off x="2835965" y="3114261"/>
            <a:ext cx="1762539" cy="675861"/>
          </a:xfrm>
          <a:prstGeom prst="ellipse">
            <a:avLst/>
          </a:prstGeom>
          <a:solidFill>
            <a:srgbClr val="00B9FA">
              <a:alpha val="49804"/>
            </a:srgb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815C88-C2C8-479F-A0BA-239BA6A3C37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835965" y="3452192"/>
            <a:ext cx="58177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28CB7DB-09FB-4E4E-BAE7-0663064713FE}"/>
              </a:ext>
            </a:extLst>
          </p:cNvPr>
          <p:cNvGraphicFramePr>
            <a:graphicFrameLocks noGrp="1"/>
          </p:cNvGraphicFramePr>
          <p:nvPr/>
        </p:nvGraphicFramePr>
        <p:xfrm>
          <a:off x="3015338" y="4619668"/>
          <a:ext cx="1742661" cy="488569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742661">
                  <a:extLst>
                    <a:ext uri="{9D8B030D-6E8A-4147-A177-3AD203B41FA5}">
                      <a16:colId xmlns:a16="http://schemas.microsoft.com/office/drawing/2014/main" val="1910950004"/>
                    </a:ext>
                  </a:extLst>
                </a:gridCol>
              </a:tblGrid>
              <a:tr h="488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Urban</a:t>
                      </a:r>
                      <a:endParaRPr lang="es-MX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8727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FAD8D8F-B354-480C-806C-F80E7FAB1851}"/>
              </a:ext>
            </a:extLst>
          </p:cNvPr>
          <p:cNvGraphicFramePr>
            <a:graphicFrameLocks noGrp="1"/>
          </p:cNvGraphicFramePr>
          <p:nvPr/>
        </p:nvGraphicFramePr>
        <p:xfrm>
          <a:off x="4757999" y="4619669"/>
          <a:ext cx="1974574" cy="488569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974574">
                  <a:extLst>
                    <a:ext uri="{9D8B030D-6E8A-4147-A177-3AD203B41FA5}">
                      <a16:colId xmlns:a16="http://schemas.microsoft.com/office/drawing/2014/main" val="1910950004"/>
                    </a:ext>
                  </a:extLst>
                </a:gridCol>
              </a:tblGrid>
              <a:tr h="488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Sub-urban</a:t>
                      </a:r>
                      <a:endParaRPr lang="es-MX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872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30D15E5-4663-4764-808E-77102BD128B2}"/>
              </a:ext>
            </a:extLst>
          </p:cNvPr>
          <p:cNvGraphicFramePr>
            <a:graphicFrameLocks noGrp="1"/>
          </p:cNvGraphicFramePr>
          <p:nvPr/>
        </p:nvGraphicFramePr>
        <p:xfrm>
          <a:off x="6732573" y="4619669"/>
          <a:ext cx="1861930" cy="488569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861930">
                  <a:extLst>
                    <a:ext uri="{9D8B030D-6E8A-4147-A177-3AD203B41FA5}">
                      <a16:colId xmlns:a16="http://schemas.microsoft.com/office/drawing/2014/main" val="1910950004"/>
                    </a:ext>
                  </a:extLst>
                </a:gridCol>
              </a:tblGrid>
              <a:tr h="488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Rural</a:t>
                      </a:r>
                      <a:endParaRPr lang="es-MX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099AA-D78E-4EC7-9A88-296E935D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0120"/>
            <a:ext cx="12191999" cy="547464"/>
          </a:xfrm>
        </p:spPr>
        <p:txBody>
          <a:bodyPr/>
          <a:lstStyle/>
          <a:p>
            <a:r>
              <a:rPr lang="en-US" dirty="0"/>
              <a:t>RAN Architecture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F28793-05F6-4C74-A322-8C12C0FC786D}"/>
              </a:ext>
            </a:extLst>
          </p:cNvPr>
          <p:cNvSpPr/>
          <p:nvPr/>
        </p:nvSpPr>
        <p:spPr>
          <a:xfrm>
            <a:off x="7996319" y="3871824"/>
            <a:ext cx="1020775" cy="2547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Frequency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D70A2F-2D51-4E7E-9A6C-63A82D9683B4}"/>
              </a:ext>
            </a:extLst>
          </p:cNvPr>
          <p:cNvSpPr/>
          <p:nvPr/>
        </p:nvSpPr>
        <p:spPr>
          <a:xfrm>
            <a:off x="4561292" y="2731472"/>
            <a:ext cx="371061" cy="2213113"/>
          </a:xfrm>
          <a:prstGeom prst="ellipse">
            <a:avLst/>
          </a:prstGeom>
          <a:solidFill>
            <a:srgbClr val="00B9FA">
              <a:alpha val="49804"/>
            </a:srgb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9B4BC0-FC69-4F6F-AB56-98CE87FBB84F}"/>
              </a:ext>
            </a:extLst>
          </p:cNvPr>
          <p:cNvSpPr/>
          <p:nvPr/>
        </p:nvSpPr>
        <p:spPr>
          <a:xfrm>
            <a:off x="4932353" y="2731469"/>
            <a:ext cx="371061" cy="2213113"/>
          </a:xfrm>
          <a:prstGeom prst="ellipse">
            <a:avLst/>
          </a:prstGeom>
          <a:solidFill>
            <a:srgbClr val="00B9FA">
              <a:alpha val="49804"/>
            </a:srgb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7BC129-CFDE-4FB7-ACD9-AB17DB5F8EA6}"/>
              </a:ext>
            </a:extLst>
          </p:cNvPr>
          <p:cNvSpPr/>
          <p:nvPr/>
        </p:nvSpPr>
        <p:spPr>
          <a:xfrm>
            <a:off x="5310091" y="2741681"/>
            <a:ext cx="376215" cy="22131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 w="28575">
            <a:solidFill>
              <a:srgbClr val="007FB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903CAD-E321-4C0D-B727-9649CA1E1767}"/>
              </a:ext>
            </a:extLst>
          </p:cNvPr>
          <p:cNvSpPr/>
          <p:nvPr/>
        </p:nvSpPr>
        <p:spPr>
          <a:xfrm>
            <a:off x="6725942" y="2731472"/>
            <a:ext cx="371061" cy="22131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 w="28575">
            <a:solidFill>
              <a:srgbClr val="007FB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4CBC12-BD3E-4C7D-849A-53ADA4F6BBEF}"/>
              </a:ext>
            </a:extLst>
          </p:cNvPr>
          <p:cNvSpPr/>
          <p:nvPr/>
        </p:nvSpPr>
        <p:spPr>
          <a:xfrm>
            <a:off x="7097003" y="2731469"/>
            <a:ext cx="371061" cy="2213113"/>
          </a:xfrm>
          <a:prstGeom prst="ellipse">
            <a:avLst/>
          </a:prstGeom>
          <a:solidFill>
            <a:srgbClr val="00B9FA">
              <a:alpha val="49804"/>
            </a:srgb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805DF5-C6FD-4EB3-B9C0-3959B221B74B}"/>
              </a:ext>
            </a:extLst>
          </p:cNvPr>
          <p:cNvSpPr/>
          <p:nvPr/>
        </p:nvSpPr>
        <p:spPr>
          <a:xfrm>
            <a:off x="7474741" y="2741681"/>
            <a:ext cx="376215" cy="2213113"/>
          </a:xfrm>
          <a:prstGeom prst="ellipse">
            <a:avLst/>
          </a:prstGeom>
          <a:solidFill>
            <a:srgbClr val="00B9FA">
              <a:alpha val="49804"/>
            </a:srgbClr>
          </a:solidFill>
          <a:ln>
            <a:solidFill>
              <a:srgbClr val="007FB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4D3DDC-7067-40FD-B930-DBEA9897FEF4}"/>
              </a:ext>
            </a:extLst>
          </p:cNvPr>
          <p:cNvSpPr/>
          <p:nvPr/>
        </p:nvSpPr>
        <p:spPr>
          <a:xfrm>
            <a:off x="5493489" y="2731471"/>
            <a:ext cx="1417982" cy="2411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F13A96-36B8-4AB6-939A-DDDDADEA2AFD}"/>
              </a:ext>
            </a:extLst>
          </p:cNvPr>
          <p:cNvSpPr/>
          <p:nvPr/>
        </p:nvSpPr>
        <p:spPr>
          <a:xfrm>
            <a:off x="5493489" y="2731469"/>
            <a:ext cx="1417982" cy="13950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4B2A79-4AA2-429A-A717-2F1D7A8E2AE6}"/>
              </a:ext>
            </a:extLst>
          </p:cNvPr>
          <p:cNvSpPr/>
          <p:nvPr/>
        </p:nvSpPr>
        <p:spPr>
          <a:xfrm>
            <a:off x="3698885" y="3848237"/>
            <a:ext cx="4297433" cy="1169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7968D6-BD5D-4CD6-B8AC-8F932FFE4F53}"/>
              </a:ext>
            </a:extLst>
          </p:cNvPr>
          <p:cNvCxnSpPr>
            <a:cxnSpLocks/>
          </p:cNvCxnSpPr>
          <p:nvPr/>
        </p:nvCxnSpPr>
        <p:spPr>
          <a:xfrm>
            <a:off x="4380303" y="3848238"/>
            <a:ext cx="41346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607E4F19-3841-44E9-9F46-650E35A2A6CF}"/>
              </a:ext>
            </a:extLst>
          </p:cNvPr>
          <p:cNvSpPr/>
          <p:nvPr/>
        </p:nvSpPr>
        <p:spPr>
          <a:xfrm rot="5400000">
            <a:off x="4854163" y="3624668"/>
            <a:ext cx="165464" cy="733035"/>
          </a:xfrm>
          <a:prstGeom prst="rightBrace">
            <a:avLst>
              <a:gd name="adj1" fmla="val 3371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0BB2E7C-7E67-4FB8-B002-A8ECA2B21C5E}"/>
              </a:ext>
            </a:extLst>
          </p:cNvPr>
          <p:cNvSpPr/>
          <p:nvPr/>
        </p:nvSpPr>
        <p:spPr>
          <a:xfrm rot="5400000">
            <a:off x="7392367" y="3620868"/>
            <a:ext cx="165464" cy="733035"/>
          </a:xfrm>
          <a:prstGeom prst="rightBrace">
            <a:avLst>
              <a:gd name="adj1" fmla="val 3371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2282368-D49F-4835-8D84-041946321264}"/>
              </a:ext>
            </a:extLst>
          </p:cNvPr>
          <p:cNvSpPr/>
          <p:nvPr/>
        </p:nvSpPr>
        <p:spPr>
          <a:xfrm rot="5400000">
            <a:off x="6119745" y="3278396"/>
            <a:ext cx="165465" cy="1417982"/>
          </a:xfrm>
          <a:prstGeom prst="rightBrace">
            <a:avLst>
              <a:gd name="adj1" fmla="val 3371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42D0DA-720F-405A-9C30-23AB217EEE8D}"/>
              </a:ext>
            </a:extLst>
          </p:cNvPr>
          <p:cNvSpPr/>
          <p:nvPr/>
        </p:nvSpPr>
        <p:spPr>
          <a:xfrm>
            <a:off x="4438144" y="4130394"/>
            <a:ext cx="1020775" cy="2547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GSM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75760A-0D75-4750-8343-D698CF22AE95}"/>
              </a:ext>
            </a:extLst>
          </p:cNvPr>
          <p:cNvSpPr/>
          <p:nvPr/>
        </p:nvSpPr>
        <p:spPr>
          <a:xfrm>
            <a:off x="5693589" y="4122347"/>
            <a:ext cx="1020775" cy="2547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LTE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B85E79-8E98-40BB-A44D-8B32A383454B}"/>
              </a:ext>
            </a:extLst>
          </p:cNvPr>
          <p:cNvSpPr/>
          <p:nvPr/>
        </p:nvSpPr>
        <p:spPr>
          <a:xfrm>
            <a:off x="6985177" y="4130394"/>
            <a:ext cx="1020775" cy="2547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GSM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80EAD9-A9C6-49B2-B440-42567A532419}"/>
              </a:ext>
            </a:extLst>
          </p:cNvPr>
          <p:cNvCxnSpPr>
            <a:cxnSpLocks/>
            <a:stCxn id="31" idx="0"/>
            <a:endCxn id="47" idx="1"/>
          </p:cNvCxnSpPr>
          <p:nvPr/>
        </p:nvCxnSpPr>
        <p:spPr>
          <a:xfrm flipV="1">
            <a:off x="5498199" y="2353591"/>
            <a:ext cx="200377" cy="3880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BDC12A-59DB-4297-A6EB-02632FEFE347}"/>
              </a:ext>
            </a:extLst>
          </p:cNvPr>
          <p:cNvCxnSpPr>
            <a:cxnSpLocks/>
            <a:stCxn id="32" idx="0"/>
            <a:endCxn id="47" idx="3"/>
          </p:cNvCxnSpPr>
          <p:nvPr/>
        </p:nvCxnSpPr>
        <p:spPr>
          <a:xfrm flipH="1" flipV="1">
            <a:off x="6719351" y="2353591"/>
            <a:ext cx="192122" cy="377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71A7308-E813-4DC5-B454-5FF4CC45BF88}"/>
              </a:ext>
            </a:extLst>
          </p:cNvPr>
          <p:cNvSpPr/>
          <p:nvPr/>
        </p:nvSpPr>
        <p:spPr>
          <a:xfrm>
            <a:off x="5698576" y="2226237"/>
            <a:ext cx="1020775" cy="2547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1981" rIns="71981" rtlCol="0" anchor="ctr"/>
          <a:lstStyle/>
          <a:p>
            <a:pPr algn="ctr" defTabSz="914126"/>
            <a:r>
              <a:rPr lang="en-US" sz="1400" dirty="0">
                <a:solidFill>
                  <a:schemeClr val="tx1"/>
                </a:solidFill>
                <a:latin typeface="Segoe UI"/>
              </a:rPr>
              <a:t>Guardband</a:t>
            </a:r>
          </a:p>
        </p:txBody>
      </p:sp>
    </p:spTree>
    <p:extLst>
      <p:ext uri="{BB962C8B-B14F-4D97-AF65-F5344CB8AC3E}">
        <p14:creationId xmlns:p14="http://schemas.microsoft.com/office/powerpoint/2010/main" val="10220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_TWX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TWX" id="{422D30B0-20B3-4767-B8E1-B7CA70BF2711}" vid="{8A1484B5-A1CD-4449-8FF0-7293A5F02F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Theme_TWX</Template>
  <TotalTime>452</TotalTime>
  <Words>328</Words>
  <Application>Microsoft Office PowerPoint</Application>
  <PresentationFormat>Widescreen</PresentationFormat>
  <Paragraphs>240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Theme_TWX</vt:lpstr>
      <vt:lpstr>RAN Architectures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  <vt:lpstr>RAN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Runbook Figures</dc:title>
  <dc:creator>Armando Vargas</dc:creator>
  <cp:lastModifiedBy>sergio benites</cp:lastModifiedBy>
  <cp:revision>15</cp:revision>
  <dcterms:created xsi:type="dcterms:W3CDTF">2020-09-02T18:39:22Z</dcterms:created>
  <dcterms:modified xsi:type="dcterms:W3CDTF">2020-09-04T21:05:53Z</dcterms:modified>
</cp:coreProperties>
</file>