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33" r:id="rId2"/>
    <p:sldId id="315" r:id="rId3"/>
    <p:sldId id="308" r:id="rId4"/>
    <p:sldId id="316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05" r:id="rId14"/>
    <p:sldId id="326" r:id="rId15"/>
    <p:sldId id="328" r:id="rId16"/>
    <p:sldId id="329" r:id="rId17"/>
    <p:sldId id="330" r:id="rId18"/>
    <p:sldId id="331" r:id="rId19"/>
    <p:sldId id="33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Hartin" initials="TR" lastIdx="0" clrIdx="0"/>
  <p:cmAuthor id="1" name="JHartin" initials="JH" lastIdx="0" clrIdx="1"/>
  <p:cmAuthor id="2" name="TeleworX" initials="T" lastIdx="1" clrIdx="2">
    <p:extLst>
      <p:ext uri="{19B8F6BF-5375-455C-9EA6-DF929625EA0E}">
        <p15:presenceInfo xmlns:p15="http://schemas.microsoft.com/office/powerpoint/2012/main" userId="Telewor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F42"/>
    <a:srgbClr val="196784"/>
    <a:srgbClr val="1AC098"/>
    <a:srgbClr val="0070C0"/>
    <a:srgbClr val="0086C5"/>
    <a:srgbClr val="00AEEF"/>
    <a:srgbClr val="595959"/>
    <a:srgbClr val="2AC3F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>
        <p:scale>
          <a:sx n="75" d="100"/>
          <a:sy n="75" d="100"/>
        </p:scale>
        <p:origin x="3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F5CB-A47F-4BA1-A6DE-0E200CF243C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DBA84-B0C6-4C75-B73C-6BF010F8D0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DBA84-B0C6-4C75-B73C-6BF010F8D0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DBA84-B0C6-4C75-B73C-6BF010F8D0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2" y="533401"/>
            <a:ext cx="9424140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403600"/>
            <a:ext cx="9424140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2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10AF573F-B6A7-4E43-9743-E23E2FD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4540AFF-F6F4-4BA4-9477-671E24C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8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83730BE5-A22D-44BF-A1B1-9BE8B2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B1B4C3B5-5464-473A-AC97-3C3976E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7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1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2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486400"/>
          </a:xfrm>
          <a:ln w="1270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3E078C1-39F7-4988-A4A8-4EA71224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0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00" y="1462977"/>
            <a:ext cx="10083746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2772" y="6453337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9/3/2020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460" y="6453337"/>
            <a:ext cx="69737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297" y="6453337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516" y="104982"/>
            <a:ext cx="1711468" cy="3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953" y="295914"/>
            <a:ext cx="1017918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117779" y="6289049"/>
            <a:ext cx="1174036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0" kern="1200" spc="3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1" y="1052736"/>
            <a:ext cx="9203757" cy="3600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LLD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Images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9421686" cy="1397000"/>
          </a:xfrm>
        </p:spPr>
        <p:txBody>
          <a:bodyPr>
            <a:normAutofit/>
          </a:bodyPr>
          <a:lstStyle/>
          <a:p>
            <a:r>
              <a:rPr lang="en-US" dirty="0"/>
              <a:t>Prepared for </a:t>
            </a:r>
            <a:r>
              <a:rPr lang="en-US" dirty="0" smtClean="0"/>
              <a:t>Facebook</a:t>
            </a:r>
          </a:p>
          <a:p>
            <a:endParaRPr lang="en-US" dirty="0"/>
          </a:p>
          <a:p>
            <a:r>
              <a:rPr lang="en-US" dirty="0" smtClean="0"/>
              <a:t>September, </a:t>
            </a:r>
            <a:r>
              <a:rPr lang="en-US" dirty="0"/>
              <a:t>2020</a:t>
            </a:r>
          </a:p>
        </p:txBody>
      </p:sp>
      <p:pic>
        <p:nvPicPr>
          <p:cNvPr id="5" name="Picture 2" descr="Resultado de imagen de facebook logo">
            <a:extLst>
              <a:ext uri="{FF2B5EF4-FFF2-40B4-BE49-F238E27FC236}">
                <a16:creationId xmlns="" xmlns:a16="http://schemas.microsoft.com/office/drawing/2014/main" id="{8D6F034A-DE7C-4579-A804-581190E4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8" y="4739568"/>
            <a:ext cx="139935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" y="705603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9. Example of Site Information Configuration on MW Link Design Tool.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52293" y="1884132"/>
            <a:ext cx="5413075" cy="32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" y="705603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10. Example of MW Equipment Configuration on MW Link Design Tool.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3048" y="2058776"/>
            <a:ext cx="6627254" cy="27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5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63652" y="1442433"/>
            <a:ext cx="7050060" cy="4688840"/>
          </a:xfrm>
          <a:prstGeom prst="rect">
            <a:avLst/>
          </a:prstGeom>
          <a:ln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11. MW Profile </a:t>
            </a:r>
            <a:r>
              <a:rPr lang="en-US" dirty="0" smtClean="0"/>
              <a:t>Example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578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12. MW Link Report Example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2" y="1195387"/>
            <a:ext cx="5286375" cy="44672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92451" y="5318974"/>
            <a:ext cx="4185634" cy="180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8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 Subnet Allocation Example 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256918" y="332115"/>
            <a:ext cx="5152217" cy="619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3874337" y="1011192"/>
            <a:ext cx="4741630" cy="5388268"/>
            <a:chOff x="3256151" y="1043189"/>
            <a:chExt cx="4741630" cy="5388268"/>
          </a:xfrm>
        </p:grpSpPr>
        <p:pic>
          <p:nvPicPr>
            <p:cNvPr id="9" name="Shape 5"/>
            <p:cNvPicPr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56151" y="1043189"/>
              <a:ext cx="4741630" cy="2672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6"/>
            <p:cNvPicPr/>
            <p:nvPr/>
          </p:nvPicPr>
          <p:blipFill rotWithShape="1">
            <a:blip r:embed="rId4">
              <a:alphaModFix/>
            </a:blip>
            <a:srcRect t="11326"/>
            <a:stretch/>
          </p:blipFill>
          <p:spPr>
            <a:xfrm>
              <a:off x="3256151" y="3715352"/>
              <a:ext cx="4741630" cy="271610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6151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15. Design Example Scenario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3824880" y="879579"/>
            <a:ext cx="4539065" cy="5343525"/>
            <a:chOff x="2943560" y="879579"/>
            <a:chExt cx="4539065" cy="5343525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3560" y="879579"/>
              <a:ext cx="4539065" cy="5343525"/>
            </a:xfrm>
            <a:prstGeom prst="rect">
              <a:avLst/>
            </a:prstGeom>
          </p:spPr>
        </p:pic>
        <p:sp>
          <p:nvSpPr>
            <p:cNvPr id="12" name="Rectángulo 11"/>
            <p:cNvSpPr/>
            <p:nvPr/>
          </p:nvSpPr>
          <p:spPr>
            <a:xfrm>
              <a:off x="2943560" y="4605564"/>
              <a:ext cx="1828803" cy="16175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Legend</a:t>
              </a:r>
            </a:p>
            <a:p>
              <a:pPr algn="ctr"/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RAN Nodes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Tx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Nodes 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Fiber Link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MW Link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Satellite Link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058757" y="5131803"/>
              <a:ext cx="144000" cy="144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Elipse 13"/>
            <p:cNvSpPr/>
            <p:nvPr/>
          </p:nvSpPr>
          <p:spPr>
            <a:xfrm>
              <a:off x="3058757" y="534057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3058757" y="5628631"/>
              <a:ext cx="172861" cy="0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3113949" y="518790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/>
            <p:cNvSpPr/>
            <p:nvPr/>
          </p:nvSpPr>
          <p:spPr>
            <a:xfrm>
              <a:off x="3112757" y="539821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3062326" y="5828656"/>
              <a:ext cx="17286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3058757" y="5981460"/>
              <a:ext cx="205350" cy="1381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810464" y="4786312"/>
              <a:ext cx="279703" cy="21128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4925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16. Example of Model Site Catalogue Generation</a:t>
            </a:r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5256"/>
              </p:ext>
            </p:extLst>
          </p:nvPr>
        </p:nvGraphicFramePr>
        <p:xfrm>
          <a:off x="1049271" y="2806518"/>
          <a:ext cx="1023152" cy="1831224"/>
        </p:xfrm>
        <a:graphic>
          <a:graphicData uri="http://schemas.openxmlformats.org/drawingml/2006/table">
            <a:tbl>
              <a:tblPr/>
              <a:tblGrid>
                <a:gridCol w="1023152"/>
              </a:tblGrid>
              <a:tr h="3052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  <a:endParaRPr lang="es-MX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05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2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Microwave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2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Satellite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204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5204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Flecha derecha 5"/>
          <p:cNvSpPr/>
          <p:nvPr/>
        </p:nvSpPr>
        <p:spPr>
          <a:xfrm>
            <a:off x="3103553" y="2806518"/>
            <a:ext cx="373488" cy="14037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527779" y="4722742"/>
            <a:ext cx="222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Granularity Selection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Flecha derecha 17"/>
          <p:cNvSpPr/>
          <p:nvPr/>
        </p:nvSpPr>
        <p:spPr>
          <a:xfrm>
            <a:off x="6426302" y="2806518"/>
            <a:ext cx="373488" cy="14037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61836"/>
              </p:ext>
            </p:extLst>
          </p:nvPr>
        </p:nvGraphicFramePr>
        <p:xfrm>
          <a:off x="3950272" y="1769154"/>
          <a:ext cx="2144141" cy="2731576"/>
        </p:xfrm>
        <a:graphic>
          <a:graphicData uri="http://schemas.openxmlformats.org/drawingml/2006/table">
            <a:tbl>
              <a:tblPr/>
              <a:tblGrid>
                <a:gridCol w="2144141"/>
              </a:tblGrid>
              <a:tr h="34144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Scenarios</a:t>
                      </a:r>
                      <a:endParaRPr lang="es-MX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41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;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;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44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Microwave</a:t>
                      </a: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;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</a:t>
                      </a:r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44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Microwave</a:t>
                      </a: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;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</a:t>
                      </a:r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44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Microwave</a:t>
                      </a:r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;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</a:t>
                      </a:r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44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Satellite</a:t>
                      </a: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4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44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Satellite</a:t>
                      </a: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;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</a:t>
                      </a:r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3919215" y="4722742"/>
            <a:ext cx="25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Scenario Identification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793609" y="4722741"/>
            <a:ext cx="317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Catalog Generation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065" y="2266783"/>
            <a:ext cx="3678427" cy="123018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889" y="2635655"/>
            <a:ext cx="3678427" cy="123018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89" y="2980133"/>
            <a:ext cx="3678427" cy="12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17. Site Topology Scenario for Design Example</a:t>
            </a:r>
            <a:endParaRPr lang="en-US" dirty="0"/>
          </a:p>
        </p:txBody>
      </p:sp>
      <p:sp>
        <p:nvSpPr>
          <p:cNvPr id="57" name="Text Box 3417">
            <a:extLst>
              <a:ext uri="{FF2B5EF4-FFF2-40B4-BE49-F238E27FC236}">
                <a16:creationId xmlns="" xmlns:a16="http://schemas.microsoft.com/office/drawing/2014/main" id="{16259815-D296-4EB4-836F-1C522384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599" y="4213398"/>
            <a:ext cx="13983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5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AGG ROUTER</a:t>
            </a:r>
            <a:endParaRPr lang="en-US" altLang="zh-CN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="" xmlns:a16="http://schemas.microsoft.com/office/drawing/2014/main" id="{2C25A550-F0A3-477B-BB68-D2E6BE861EFD}"/>
              </a:ext>
            </a:extLst>
          </p:cNvPr>
          <p:cNvSpPr txBox="1"/>
          <p:nvPr/>
        </p:nvSpPr>
        <p:spPr>
          <a:xfrm>
            <a:off x="1520740" y="3927840"/>
            <a:ext cx="7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b="1" dirty="0">
                <a:solidFill>
                  <a:prstClr val="black"/>
                </a:solidFill>
                <a:latin typeface="Calibri" panose="020F0502020204030204"/>
              </a:rPr>
              <a:t>UTP CAT6</a:t>
            </a:r>
            <a:endParaRPr lang="es-PE" sz="1000" b="1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grpSp>
        <p:nvGrpSpPr>
          <p:cNvPr id="59" name="Grupo 58">
            <a:extLst>
              <a:ext uri="{FF2B5EF4-FFF2-40B4-BE49-F238E27FC236}">
                <a16:creationId xmlns="" xmlns:a16="http://schemas.microsoft.com/office/drawing/2014/main" id="{19563AAB-EB17-4FB3-8FB7-FBDFCC123FDB}"/>
              </a:ext>
            </a:extLst>
          </p:cNvPr>
          <p:cNvGrpSpPr/>
          <p:nvPr/>
        </p:nvGrpSpPr>
        <p:grpSpPr>
          <a:xfrm>
            <a:off x="3274599" y="2150392"/>
            <a:ext cx="3458475" cy="75142"/>
            <a:chOff x="3952449" y="425736"/>
            <a:chExt cx="2926232" cy="138653"/>
          </a:xfrm>
        </p:grpSpPr>
        <p:cxnSp>
          <p:nvCxnSpPr>
            <p:cNvPr id="60" name="Conector recto 59">
              <a:extLst>
                <a:ext uri="{FF2B5EF4-FFF2-40B4-BE49-F238E27FC236}">
                  <a16:creationId xmlns="" xmlns:a16="http://schemas.microsoft.com/office/drawing/2014/main" id="{B4AA15BA-6020-42DC-9218-F1FD8ADA8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2449" y="425736"/>
              <a:ext cx="1565363" cy="1"/>
            </a:xfrm>
            <a:prstGeom prst="line">
              <a:avLst/>
            </a:prstGeom>
            <a:noFill/>
            <a:ln w="28575" cap="flat" cmpd="sng" algn="ctr">
              <a:solidFill>
                <a:srgbClr val="870F42"/>
              </a:solidFill>
              <a:prstDash val="solid"/>
              <a:miter lim="800000"/>
            </a:ln>
            <a:effectLst/>
          </p:spPr>
        </p:cxnSp>
        <p:cxnSp>
          <p:nvCxnSpPr>
            <p:cNvPr id="61" name="Conector recto 60">
              <a:extLst>
                <a:ext uri="{FF2B5EF4-FFF2-40B4-BE49-F238E27FC236}">
                  <a16:creationId xmlns="" xmlns:a16="http://schemas.microsoft.com/office/drawing/2014/main" id="{110E0209-A394-42C3-83F2-601303144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3318" y="564388"/>
              <a:ext cx="1565363" cy="1"/>
            </a:xfrm>
            <a:prstGeom prst="line">
              <a:avLst/>
            </a:prstGeom>
            <a:noFill/>
            <a:ln w="28575" cap="flat" cmpd="sng" algn="ctr">
              <a:solidFill>
                <a:srgbClr val="870F42"/>
              </a:solidFill>
              <a:prstDash val="solid"/>
              <a:miter lim="800000"/>
            </a:ln>
            <a:effectLst/>
          </p:spPr>
        </p:cxnSp>
        <p:cxnSp>
          <p:nvCxnSpPr>
            <p:cNvPr id="62" name="Conector recto 61">
              <a:extLst>
                <a:ext uri="{FF2B5EF4-FFF2-40B4-BE49-F238E27FC236}">
                  <a16:creationId xmlns="" xmlns:a16="http://schemas.microsoft.com/office/drawing/2014/main" id="{CE5C381B-B4BF-4BED-8357-37F62854A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88" y="425736"/>
              <a:ext cx="207108" cy="135565"/>
            </a:xfrm>
            <a:prstGeom prst="line">
              <a:avLst/>
            </a:prstGeom>
            <a:noFill/>
            <a:ln w="28575" cap="flat" cmpd="sng" algn="ctr">
              <a:solidFill>
                <a:srgbClr val="870F42"/>
              </a:solidFill>
              <a:prstDash val="solid"/>
              <a:miter lim="800000"/>
            </a:ln>
            <a:effectLst/>
          </p:spPr>
        </p:cxnSp>
      </p:grpSp>
      <p:grpSp>
        <p:nvGrpSpPr>
          <p:cNvPr id="63" name="Grupo 62">
            <a:extLst>
              <a:ext uri="{FF2B5EF4-FFF2-40B4-BE49-F238E27FC236}">
                <a16:creationId xmlns="" xmlns:a16="http://schemas.microsoft.com/office/drawing/2014/main" id="{E4500832-D1EA-47EC-AAA6-0A028D5A603E}"/>
              </a:ext>
            </a:extLst>
          </p:cNvPr>
          <p:cNvGrpSpPr/>
          <p:nvPr/>
        </p:nvGrpSpPr>
        <p:grpSpPr>
          <a:xfrm>
            <a:off x="6662364" y="1648242"/>
            <a:ext cx="827392" cy="1471123"/>
            <a:chOff x="7352297" y="778892"/>
            <a:chExt cx="827392" cy="1471123"/>
          </a:xfrm>
        </p:grpSpPr>
        <p:pic>
          <p:nvPicPr>
            <p:cNvPr id="64" name="Picture 888" descr="图片51">
              <a:extLst>
                <a:ext uri="{FF2B5EF4-FFF2-40B4-BE49-F238E27FC236}">
                  <a16:creationId xmlns="" xmlns:a16="http://schemas.microsoft.com/office/drawing/2014/main" id="{161822BC-CDCF-4011-AAD8-0529472C8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382" y="778892"/>
              <a:ext cx="654307" cy="147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5115" descr="图片74">
              <a:extLst>
                <a:ext uri="{FF2B5EF4-FFF2-40B4-BE49-F238E27FC236}">
                  <a16:creationId xmlns="" xmlns:a16="http://schemas.microsoft.com/office/drawing/2014/main" id="{25AEE518-B72A-4FC4-BB23-81511F16B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2297" y="1103357"/>
              <a:ext cx="376081" cy="412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" name="Picture 5117" descr="图片76">
            <a:extLst>
              <a:ext uri="{FF2B5EF4-FFF2-40B4-BE49-F238E27FC236}">
                <a16:creationId xmlns="" xmlns:a16="http://schemas.microsoft.com/office/drawing/2014/main" id="{EAEB1332-E05A-4824-87B2-B5DB5D0C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93" y="3278651"/>
            <a:ext cx="1271989" cy="64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upo 66">
            <a:extLst>
              <a:ext uri="{FF2B5EF4-FFF2-40B4-BE49-F238E27FC236}">
                <a16:creationId xmlns="" xmlns:a16="http://schemas.microsoft.com/office/drawing/2014/main" id="{CC9CD997-CBC9-42B6-B264-1A5CB44CD0F0}"/>
              </a:ext>
            </a:extLst>
          </p:cNvPr>
          <p:cNvGrpSpPr/>
          <p:nvPr/>
        </p:nvGrpSpPr>
        <p:grpSpPr>
          <a:xfrm>
            <a:off x="2592926" y="1456547"/>
            <a:ext cx="842613" cy="1471123"/>
            <a:chOff x="2497077" y="759047"/>
            <a:chExt cx="842613" cy="1471123"/>
          </a:xfrm>
        </p:grpSpPr>
        <p:pic>
          <p:nvPicPr>
            <p:cNvPr id="68" name="Picture 888" descr="图片51">
              <a:extLst>
                <a:ext uri="{FF2B5EF4-FFF2-40B4-BE49-F238E27FC236}">
                  <a16:creationId xmlns="" xmlns:a16="http://schemas.microsoft.com/office/drawing/2014/main" id="{732879A6-897C-4B2C-AAED-A1316FE53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7077" y="759047"/>
              <a:ext cx="654307" cy="147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5115" descr="图片74">
              <a:extLst>
                <a:ext uri="{FF2B5EF4-FFF2-40B4-BE49-F238E27FC236}">
                  <a16:creationId xmlns="" xmlns:a16="http://schemas.microsoft.com/office/drawing/2014/main" id="{D2A19318-D40B-4BED-8547-707AAD6C0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963609" y="1081874"/>
              <a:ext cx="376081" cy="412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Text Box 3417">
            <a:extLst>
              <a:ext uri="{FF2B5EF4-FFF2-40B4-BE49-F238E27FC236}">
                <a16:creationId xmlns="" xmlns:a16="http://schemas.microsoft.com/office/drawing/2014/main" id="{8DF1572A-8A01-41F9-9404-C3619AB0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514" y="2230224"/>
            <a:ext cx="7427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50" b="1" dirty="0">
                <a:solidFill>
                  <a:srgbClr val="000000"/>
                </a:solidFill>
                <a:latin typeface="Arial" panose="020B0604020202020204" pitchFamily="34" charset="0"/>
              </a:rPr>
              <a:t>ODU</a:t>
            </a:r>
          </a:p>
        </p:txBody>
      </p:sp>
      <p:sp>
        <p:nvSpPr>
          <p:cNvPr id="71" name="Text Box 3417">
            <a:extLst>
              <a:ext uri="{FF2B5EF4-FFF2-40B4-BE49-F238E27FC236}">
                <a16:creationId xmlns="" xmlns:a16="http://schemas.microsoft.com/office/drawing/2014/main" id="{62902E8F-AD1F-4C79-B36D-23D3BAD7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458" y="2147332"/>
            <a:ext cx="7427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50" b="1" dirty="0">
                <a:solidFill>
                  <a:srgbClr val="000000"/>
                </a:solidFill>
                <a:latin typeface="Arial" panose="020B0604020202020204" pitchFamily="34" charset="0"/>
              </a:rPr>
              <a:t>ODU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="" xmlns:a16="http://schemas.microsoft.com/office/drawing/2014/main" id="{33EF399C-FCA9-4F61-9C90-B9B6A9B29158}"/>
              </a:ext>
            </a:extLst>
          </p:cNvPr>
          <p:cNvCxnSpPr>
            <a:cxnSpLocks/>
          </p:cNvCxnSpPr>
          <p:nvPr/>
        </p:nvCxnSpPr>
        <p:spPr>
          <a:xfrm flipV="1">
            <a:off x="3209647" y="2185294"/>
            <a:ext cx="0" cy="1148424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pic>
        <p:nvPicPr>
          <p:cNvPr id="73" name="Picture 5117" descr="图片76">
            <a:extLst>
              <a:ext uri="{FF2B5EF4-FFF2-40B4-BE49-F238E27FC236}">
                <a16:creationId xmlns="" xmlns:a16="http://schemas.microsoft.com/office/drawing/2014/main" id="{6C1A86D6-4A69-45E9-BCDE-F5DB8418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69" y="3222691"/>
            <a:ext cx="1271989" cy="64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Conector recto 73">
            <a:extLst>
              <a:ext uri="{FF2B5EF4-FFF2-40B4-BE49-F238E27FC236}">
                <a16:creationId xmlns="" xmlns:a16="http://schemas.microsoft.com/office/drawing/2014/main" id="{8A5D7E9C-7E9C-40E8-98E6-5EFF4081165E}"/>
              </a:ext>
            </a:extLst>
          </p:cNvPr>
          <p:cNvCxnSpPr>
            <a:cxnSpLocks/>
          </p:cNvCxnSpPr>
          <p:nvPr/>
        </p:nvCxnSpPr>
        <p:spPr>
          <a:xfrm flipV="1">
            <a:off x="6880482" y="2365917"/>
            <a:ext cx="0" cy="935483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75" name="Conector recto 74">
            <a:extLst>
              <a:ext uri="{FF2B5EF4-FFF2-40B4-BE49-F238E27FC236}">
                <a16:creationId xmlns="" xmlns:a16="http://schemas.microsoft.com/office/drawing/2014/main" id="{E9638DD3-8269-4DF1-9765-406255097390}"/>
              </a:ext>
            </a:extLst>
          </p:cNvPr>
          <p:cNvCxnSpPr>
            <a:cxnSpLocks/>
          </p:cNvCxnSpPr>
          <p:nvPr/>
        </p:nvCxnSpPr>
        <p:spPr>
          <a:xfrm>
            <a:off x="7076941" y="3729860"/>
            <a:ext cx="1843557" cy="0"/>
          </a:xfrm>
          <a:prstGeom prst="line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Conector recto 75">
            <a:extLst>
              <a:ext uri="{FF2B5EF4-FFF2-40B4-BE49-F238E27FC236}">
                <a16:creationId xmlns="" xmlns:a16="http://schemas.microsoft.com/office/drawing/2014/main" id="{CE48C2B8-F82B-45D9-8915-53BCF9FB572A}"/>
              </a:ext>
            </a:extLst>
          </p:cNvPr>
          <p:cNvCxnSpPr>
            <a:cxnSpLocks/>
          </p:cNvCxnSpPr>
          <p:nvPr/>
        </p:nvCxnSpPr>
        <p:spPr>
          <a:xfrm flipV="1">
            <a:off x="777627" y="3842852"/>
            <a:ext cx="2370695" cy="29028"/>
          </a:xfrm>
          <a:prstGeom prst="line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7" name="Text Box 3417">
            <a:extLst>
              <a:ext uri="{FF2B5EF4-FFF2-40B4-BE49-F238E27FC236}">
                <a16:creationId xmlns="" xmlns:a16="http://schemas.microsoft.com/office/drawing/2014/main" id="{130D4E2F-B3D5-4428-B6B8-06C9ADF5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091" y="3353003"/>
            <a:ext cx="9641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5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Indoor Unit</a:t>
            </a:r>
            <a:r>
              <a:rPr lang="en-US" altLang="zh-CN" sz="105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78" name="Text Box 3417">
            <a:extLst>
              <a:ext uri="{FF2B5EF4-FFF2-40B4-BE49-F238E27FC236}">
                <a16:creationId xmlns="" xmlns:a16="http://schemas.microsoft.com/office/drawing/2014/main" id="{EB26D363-95B2-489B-A2D3-499DE672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39" y="1838351"/>
            <a:ext cx="179647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50" b="1" dirty="0">
                <a:solidFill>
                  <a:srgbClr val="000000"/>
                </a:solidFill>
                <a:latin typeface="Arial" panose="020B0604020202020204" pitchFamily="34" charset="0"/>
              </a:rPr>
              <a:t>MW </a:t>
            </a:r>
            <a:r>
              <a:rPr lang="en-US" altLang="zh-CN" sz="105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LINK</a:t>
            </a:r>
            <a:endParaRPr lang="en-US" altLang="zh-CN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Text Box 3417">
            <a:extLst>
              <a:ext uri="{FF2B5EF4-FFF2-40B4-BE49-F238E27FC236}">
                <a16:creationId xmlns="" xmlns:a16="http://schemas.microsoft.com/office/drawing/2014/main" id="{EF7D550B-7D97-4043-A777-4CB4BD2E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303" y="2577933"/>
            <a:ext cx="100034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IF CABLE</a:t>
            </a:r>
            <a:endParaRPr lang="en-US" altLang="zh-CN" sz="1000" b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aphicFrame>
        <p:nvGraphicFramePr>
          <p:cNvPr id="80" name="Tabla 79">
            <a:extLst>
              <a:ext uri="{FF2B5EF4-FFF2-40B4-BE49-F238E27FC236}">
                <a16:creationId xmlns="" xmlns:a16="http://schemas.microsoft.com/office/drawing/2014/main" id="{9C8F07A7-F537-4581-B504-9AC9920C7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20261"/>
              </p:ext>
            </p:extLst>
          </p:nvPr>
        </p:nvGraphicFramePr>
        <p:xfrm>
          <a:off x="6184561" y="2937334"/>
          <a:ext cx="537730" cy="293370"/>
        </p:xfrm>
        <a:graphic>
          <a:graphicData uri="http://schemas.openxmlformats.org/drawingml/2006/table">
            <a:tbl>
              <a:tblPr/>
              <a:tblGrid>
                <a:gridCol w="537730">
                  <a:extLst>
                    <a:ext uri="{9D8B030D-6E8A-4147-A177-3AD203B41FA5}">
                      <a16:colId xmlns="" xmlns:a16="http://schemas.microsoft.com/office/drawing/2014/main" val="502456941"/>
                    </a:ext>
                  </a:extLst>
                </a:gridCol>
              </a:tblGrid>
              <a:tr h="120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s-PE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PORT</a:t>
                      </a:r>
                      <a:endParaRPr lang="es-PE" sz="9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111330"/>
                  </a:ext>
                </a:extLst>
              </a:tr>
              <a:tr h="120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s-P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188546"/>
                  </a:ext>
                </a:extLst>
              </a:tr>
            </a:tbl>
          </a:graphicData>
        </a:graphic>
      </p:graphicFrame>
      <p:graphicFrame>
        <p:nvGraphicFramePr>
          <p:cNvPr id="81" name="Tabla 80">
            <a:extLst>
              <a:ext uri="{FF2B5EF4-FFF2-40B4-BE49-F238E27FC236}">
                <a16:creationId xmlns="" xmlns:a16="http://schemas.microsoft.com/office/drawing/2014/main" id="{AF70B3C2-CCFB-4073-8FE7-EA12CF2C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79430"/>
              </p:ext>
            </p:extLst>
          </p:nvPr>
        </p:nvGraphicFramePr>
        <p:xfrm>
          <a:off x="3280871" y="2937334"/>
          <a:ext cx="537730" cy="293370"/>
        </p:xfrm>
        <a:graphic>
          <a:graphicData uri="http://schemas.openxmlformats.org/drawingml/2006/table">
            <a:tbl>
              <a:tblPr/>
              <a:tblGrid>
                <a:gridCol w="537730">
                  <a:extLst>
                    <a:ext uri="{9D8B030D-6E8A-4147-A177-3AD203B41FA5}">
                      <a16:colId xmlns="" xmlns:a16="http://schemas.microsoft.com/office/drawing/2014/main" val="502456941"/>
                    </a:ext>
                  </a:extLst>
                </a:gridCol>
              </a:tblGrid>
              <a:tr h="120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s-PE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111330"/>
                  </a:ext>
                </a:extLst>
              </a:tr>
              <a:tr h="120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188546"/>
                  </a:ext>
                </a:extLst>
              </a:tr>
            </a:tbl>
          </a:graphicData>
        </a:graphic>
      </p:graphicFrame>
      <p:graphicFrame>
        <p:nvGraphicFramePr>
          <p:cNvPr id="82" name="Tabla 81">
            <a:extLst>
              <a:ext uri="{FF2B5EF4-FFF2-40B4-BE49-F238E27FC236}">
                <a16:creationId xmlns="" xmlns:a16="http://schemas.microsoft.com/office/drawing/2014/main" id="{DDAA8766-186C-4866-BC8D-9F28B4E9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37562"/>
              </p:ext>
            </p:extLst>
          </p:nvPr>
        </p:nvGraphicFramePr>
        <p:xfrm>
          <a:off x="2472704" y="3930783"/>
          <a:ext cx="537730" cy="293370"/>
        </p:xfrm>
        <a:graphic>
          <a:graphicData uri="http://schemas.openxmlformats.org/drawingml/2006/table">
            <a:tbl>
              <a:tblPr/>
              <a:tblGrid>
                <a:gridCol w="537730">
                  <a:extLst>
                    <a:ext uri="{9D8B030D-6E8A-4147-A177-3AD203B41FA5}">
                      <a16:colId xmlns="" xmlns:a16="http://schemas.microsoft.com/office/drawing/2014/main" val="502456941"/>
                    </a:ext>
                  </a:extLst>
                </a:gridCol>
              </a:tblGrid>
              <a:tr h="63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s-PE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111330"/>
                  </a:ext>
                </a:extLst>
              </a:tr>
              <a:tr h="50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188546"/>
                  </a:ext>
                </a:extLst>
              </a:tr>
            </a:tbl>
          </a:graphicData>
        </a:graphic>
      </p:graphicFrame>
      <p:graphicFrame>
        <p:nvGraphicFramePr>
          <p:cNvPr id="83" name="Tabla 82">
            <a:extLst>
              <a:ext uri="{FF2B5EF4-FFF2-40B4-BE49-F238E27FC236}">
                <a16:creationId xmlns="" xmlns:a16="http://schemas.microsoft.com/office/drawing/2014/main" id="{EC6416C1-723A-4944-8182-582F808F0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07344"/>
              </p:ext>
            </p:extLst>
          </p:nvPr>
        </p:nvGraphicFramePr>
        <p:xfrm>
          <a:off x="7311395" y="3301400"/>
          <a:ext cx="537730" cy="293370"/>
        </p:xfrm>
        <a:graphic>
          <a:graphicData uri="http://schemas.openxmlformats.org/drawingml/2006/table">
            <a:tbl>
              <a:tblPr/>
              <a:tblGrid>
                <a:gridCol w="537730">
                  <a:extLst>
                    <a:ext uri="{9D8B030D-6E8A-4147-A177-3AD203B41FA5}">
                      <a16:colId xmlns="" xmlns:a16="http://schemas.microsoft.com/office/drawing/2014/main" val="502456941"/>
                    </a:ext>
                  </a:extLst>
                </a:gridCol>
              </a:tblGrid>
              <a:tr h="48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s-PE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111330"/>
                  </a:ext>
                </a:extLst>
              </a:tr>
              <a:tr h="50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188546"/>
                  </a:ext>
                </a:extLst>
              </a:tr>
            </a:tbl>
          </a:graphicData>
        </a:graphic>
      </p:graphicFrame>
      <p:graphicFrame>
        <p:nvGraphicFramePr>
          <p:cNvPr id="84" name="Tabla 83">
            <a:extLst>
              <a:ext uri="{FF2B5EF4-FFF2-40B4-BE49-F238E27FC236}">
                <a16:creationId xmlns="" xmlns:a16="http://schemas.microsoft.com/office/drawing/2014/main" id="{5F2EA421-102C-48E0-86FB-14EBB9D94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26723"/>
              </p:ext>
            </p:extLst>
          </p:nvPr>
        </p:nvGraphicFramePr>
        <p:xfrm>
          <a:off x="8120022" y="2927670"/>
          <a:ext cx="800476" cy="311563"/>
        </p:xfrm>
        <a:graphic>
          <a:graphicData uri="http://schemas.openxmlformats.org/drawingml/2006/table">
            <a:tbl>
              <a:tblPr/>
              <a:tblGrid>
                <a:gridCol w="800476">
                  <a:extLst>
                    <a:ext uri="{9D8B030D-6E8A-4147-A177-3AD203B41FA5}">
                      <a16:colId xmlns="" xmlns:a16="http://schemas.microsoft.com/office/drawing/2014/main" val="502456941"/>
                    </a:ext>
                  </a:extLst>
                </a:gridCol>
              </a:tblGrid>
              <a:tr h="1282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s-PE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111330"/>
                  </a:ext>
                </a:extLst>
              </a:tr>
              <a:tr h="164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u="none" strike="noStrike" dirty="0" smtClean="0">
                          <a:effectLst/>
                        </a:rPr>
                        <a:t>GE0/0/1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188546"/>
                  </a:ext>
                </a:extLst>
              </a:tr>
            </a:tbl>
          </a:graphicData>
        </a:graphic>
      </p:graphicFrame>
      <p:graphicFrame>
        <p:nvGraphicFramePr>
          <p:cNvPr id="85" name="Tabla 84">
            <a:extLst>
              <a:ext uri="{FF2B5EF4-FFF2-40B4-BE49-F238E27FC236}">
                <a16:creationId xmlns="" xmlns:a16="http://schemas.microsoft.com/office/drawing/2014/main" id="{99DD41EC-9644-402E-A80F-39A4DBB09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92329"/>
              </p:ext>
            </p:extLst>
          </p:nvPr>
        </p:nvGraphicFramePr>
        <p:xfrm>
          <a:off x="10523921" y="2927670"/>
          <a:ext cx="800476" cy="311563"/>
        </p:xfrm>
        <a:graphic>
          <a:graphicData uri="http://schemas.openxmlformats.org/drawingml/2006/table">
            <a:tbl>
              <a:tblPr/>
              <a:tblGrid>
                <a:gridCol w="800476">
                  <a:extLst>
                    <a:ext uri="{9D8B030D-6E8A-4147-A177-3AD203B41FA5}">
                      <a16:colId xmlns="" xmlns:a16="http://schemas.microsoft.com/office/drawing/2014/main" val="502456941"/>
                    </a:ext>
                  </a:extLst>
                </a:gridCol>
              </a:tblGrid>
              <a:tr h="1282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PORT</a:t>
                      </a:r>
                      <a:endParaRPr lang="es-PE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111330"/>
                  </a:ext>
                </a:extLst>
              </a:tr>
              <a:tr h="164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u="none" strike="noStrike" dirty="0">
                          <a:effectLst/>
                        </a:rPr>
                        <a:t>GE0/2/0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188546"/>
                  </a:ext>
                </a:extLst>
              </a:tr>
            </a:tbl>
          </a:graphicData>
        </a:graphic>
      </p:graphicFrame>
      <p:sp>
        <p:nvSpPr>
          <p:cNvPr id="86" name="Cubo 85">
            <a:extLst>
              <a:ext uri="{FF2B5EF4-FFF2-40B4-BE49-F238E27FC236}">
                <a16:creationId xmlns="" xmlns:a16="http://schemas.microsoft.com/office/drawing/2014/main" id="{97314AF5-665F-477C-BB19-D18D1F73918F}"/>
              </a:ext>
            </a:extLst>
          </p:cNvPr>
          <p:cNvSpPr/>
          <p:nvPr/>
        </p:nvSpPr>
        <p:spPr>
          <a:xfrm>
            <a:off x="373989" y="3580757"/>
            <a:ext cx="1052212" cy="582246"/>
          </a:xfrm>
          <a:prstGeom prst="cube">
            <a:avLst/>
          </a:prstGeom>
          <a:solidFill>
            <a:srgbClr val="196784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Macrocell</a:t>
            </a:r>
            <a:endParaRPr kumimoji="0" lang="es-PE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BBU</a:t>
            </a:r>
            <a:endParaRPr kumimoji="0" lang="es-PE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7" name="Text Box 3417">
            <a:extLst>
              <a:ext uri="{FF2B5EF4-FFF2-40B4-BE49-F238E27FC236}">
                <a16:creationId xmlns="" xmlns:a16="http://schemas.microsoft.com/office/drawing/2014/main" id="{EF7D550B-7D97-4043-A777-4CB4BD2E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827" y="2604969"/>
            <a:ext cx="100034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IF CABLE</a:t>
            </a:r>
            <a:endParaRPr lang="en-US" altLang="zh-CN" sz="1000" b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8" name="Text Box 3417">
            <a:extLst>
              <a:ext uri="{FF2B5EF4-FFF2-40B4-BE49-F238E27FC236}">
                <a16:creationId xmlns="" xmlns:a16="http://schemas.microsoft.com/office/drawing/2014/main" id="{130D4E2F-B3D5-4428-B6B8-06C9ADF5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891" y="3908773"/>
            <a:ext cx="9641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5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Indoor Unit</a:t>
            </a:r>
            <a:r>
              <a:rPr lang="en-US" altLang="zh-CN" sz="105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89" name="Conector recto 88">
            <a:extLst>
              <a:ext uri="{FF2B5EF4-FFF2-40B4-BE49-F238E27FC236}">
                <a16:creationId xmlns="" xmlns:a16="http://schemas.microsoft.com/office/drawing/2014/main" id="{E9638DD3-8269-4DF1-9765-406255097390}"/>
              </a:ext>
            </a:extLst>
          </p:cNvPr>
          <p:cNvCxnSpPr>
            <a:cxnSpLocks/>
          </p:cNvCxnSpPr>
          <p:nvPr/>
        </p:nvCxnSpPr>
        <p:spPr>
          <a:xfrm>
            <a:off x="9235941" y="3731106"/>
            <a:ext cx="1843557" cy="0"/>
          </a:xfrm>
          <a:prstGeom prst="line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pic>
        <p:nvPicPr>
          <p:cNvPr id="90" name="Picture 308" descr="图片235">
            <a:extLst>
              <a:ext uri="{FF2B5EF4-FFF2-40B4-BE49-F238E27FC236}">
                <a16:creationId xmlns="" xmlns:a16="http://schemas.microsoft.com/office/drawing/2014/main" id="{20A2BE93-5C74-4CEA-8B00-47EC0BDE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65" y="3336254"/>
            <a:ext cx="791299" cy="74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" name="Tabla 90">
            <a:extLst>
              <a:ext uri="{FF2B5EF4-FFF2-40B4-BE49-F238E27FC236}">
                <a16:creationId xmlns="" xmlns:a16="http://schemas.microsoft.com/office/drawing/2014/main" id="{5F2EA421-102C-48E0-86FB-14EBB9D94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08093"/>
              </p:ext>
            </p:extLst>
          </p:nvPr>
        </p:nvGraphicFramePr>
        <p:xfrm>
          <a:off x="9089069" y="2927670"/>
          <a:ext cx="800476" cy="311563"/>
        </p:xfrm>
        <a:graphic>
          <a:graphicData uri="http://schemas.openxmlformats.org/drawingml/2006/table">
            <a:tbl>
              <a:tblPr/>
              <a:tblGrid>
                <a:gridCol w="800476">
                  <a:extLst>
                    <a:ext uri="{9D8B030D-6E8A-4147-A177-3AD203B41FA5}">
                      <a16:colId xmlns="" xmlns:a16="http://schemas.microsoft.com/office/drawing/2014/main" val="502456941"/>
                    </a:ext>
                  </a:extLst>
                </a:gridCol>
              </a:tblGrid>
              <a:tr h="1282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s-PE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111330"/>
                  </a:ext>
                </a:extLst>
              </a:tr>
              <a:tr h="164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u="none" strike="noStrike" dirty="0" smtClean="0">
                          <a:effectLst/>
                        </a:rPr>
                        <a:t>GE0/0/2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188546"/>
                  </a:ext>
                </a:extLst>
              </a:tr>
            </a:tbl>
          </a:graphicData>
        </a:graphic>
      </p:graphicFrame>
      <p:pic>
        <p:nvPicPr>
          <p:cNvPr id="92" name="Picture 1089" descr="图片213">
            <a:extLst>
              <a:ext uri="{FF2B5EF4-FFF2-40B4-BE49-F238E27FC236}">
                <a16:creationId xmlns="" xmlns:a16="http://schemas.microsoft.com/office/drawing/2014/main" id="{EEB759CE-751B-4F16-8A6F-51C3C48F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209" y="3336254"/>
            <a:ext cx="8112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417">
            <a:extLst>
              <a:ext uri="{FF2B5EF4-FFF2-40B4-BE49-F238E27FC236}">
                <a16:creationId xmlns="" xmlns:a16="http://schemas.microsoft.com/office/drawing/2014/main" id="{16259815-D296-4EB4-836F-1C522384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342" y="4181213"/>
            <a:ext cx="139831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10668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5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050" b="1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altLang="zh-CN" sz="105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¨PARTY ROUTER</a:t>
            </a:r>
            <a:endParaRPr lang="en-US" altLang="zh-CN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4" name="Tabla 93">
            <a:extLst>
              <a:ext uri="{FF2B5EF4-FFF2-40B4-BE49-F238E27FC236}">
                <a16:creationId xmlns="" xmlns:a16="http://schemas.microsoft.com/office/drawing/2014/main" id="{DDAA8766-186C-4866-BC8D-9F28B4E9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58850"/>
              </p:ext>
            </p:extLst>
          </p:nvPr>
        </p:nvGraphicFramePr>
        <p:xfrm>
          <a:off x="3826847" y="3905984"/>
          <a:ext cx="2304022" cy="1141092"/>
        </p:xfrm>
        <a:graphic>
          <a:graphicData uri="http://schemas.openxmlformats.org/drawingml/2006/table">
            <a:tbl>
              <a:tblPr/>
              <a:tblGrid>
                <a:gridCol w="1479287">
                  <a:extLst>
                    <a:ext uri="{9D8B030D-6E8A-4147-A177-3AD203B41FA5}">
                      <a16:colId xmlns="" xmlns:a16="http://schemas.microsoft.com/office/drawing/2014/main" val="502456941"/>
                    </a:ext>
                  </a:extLst>
                </a:gridCol>
                <a:gridCol w="824735"/>
              </a:tblGrid>
              <a:tr h="257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105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eNodeB</a:t>
                      </a:r>
                      <a:r>
                        <a:rPr lang="es-PE" sz="105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PE" sz="105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Plane</a:t>
                      </a:r>
                      <a:endParaRPr lang="es-PE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r>
                        <a:rPr lang="es-PE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VLAN</a:t>
                      </a:r>
                      <a:r>
                        <a:rPr lang="es-PE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E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111330"/>
                  </a:ext>
                </a:extLst>
              </a:tr>
              <a:tr h="221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Control Plane (CP)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101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3188546"/>
                  </a:ext>
                </a:extLst>
              </a:tr>
              <a:tr h="221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Plane (UP)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21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Management (OAM)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103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21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Synchronization (SYN)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104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Figure </a:t>
            </a:r>
            <a:r>
              <a:rPr lang="es-MX" dirty="0" smtClean="0"/>
              <a:t>19. </a:t>
            </a:r>
            <a:r>
              <a:rPr lang="es-MX" dirty="0" err="1"/>
              <a:t>Typical</a:t>
            </a:r>
            <a:r>
              <a:rPr lang="es-MX" dirty="0"/>
              <a:t> L3 </a:t>
            </a:r>
            <a:r>
              <a:rPr lang="es-MX" dirty="0" err="1"/>
              <a:t>Routing</a:t>
            </a:r>
            <a:r>
              <a:rPr lang="es-MX" dirty="0"/>
              <a:t> </a:t>
            </a:r>
            <a:r>
              <a:rPr lang="es-MX" dirty="0" err="1"/>
              <a:t>Protocol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023344" y="1775450"/>
            <a:ext cx="8142138" cy="2817711"/>
            <a:chOff x="1061751" y="1273174"/>
            <a:chExt cx="8142138" cy="2817711"/>
          </a:xfrm>
        </p:grpSpPr>
        <p:pic>
          <p:nvPicPr>
            <p:cNvPr id="28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249" y="1273174"/>
              <a:ext cx="1703843" cy="142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72" y="1562390"/>
              <a:ext cx="720000" cy="720000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1061751" y="225166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628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169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/>
            <p:cNvSpPr txBox="1"/>
            <p:nvPr/>
          </p:nvSpPr>
          <p:spPr>
            <a:xfrm>
              <a:off x="3340627" y="2319878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815938" y="2319878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488634" y="2345683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" name="Conector recto 22"/>
            <p:cNvCxnSpPr>
              <a:endCxn id="50" idx="1"/>
            </p:cNvCxnSpPr>
            <p:nvPr/>
          </p:nvCxnSpPr>
          <p:spPr>
            <a:xfrm>
              <a:off x="1597372" y="2147661"/>
              <a:ext cx="92229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 redondeado 28"/>
            <p:cNvSpPr/>
            <p:nvPr/>
          </p:nvSpPr>
          <p:spPr>
            <a:xfrm>
              <a:off x="7800092" y="1796932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 Elements</a:t>
              </a:r>
              <a:endParaRPr lang="en-US" sz="1400" dirty="0"/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1494652" y="2625743"/>
              <a:ext cx="1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8407396" y="2693281"/>
              <a:ext cx="14032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2883787" y="3619175"/>
              <a:ext cx="3227385" cy="535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4045353" y="3359496"/>
              <a:ext cx="1226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IGP (e.g. OSPF)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>
              <a:off x="1498142" y="3619175"/>
              <a:ext cx="137330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095127" y="2653460"/>
              <a:ext cx="0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1687441" y="3362498"/>
              <a:ext cx="11258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Static Routing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2255474" y="3813886"/>
              <a:ext cx="1256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Cell Site Router</a:t>
              </a:r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2883787" y="2625743"/>
              <a:ext cx="0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6097102" y="3621940"/>
              <a:ext cx="230400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6514823" y="3385137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EGP (e.g. BGP)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6111172" y="3101832"/>
              <a:ext cx="2296224" cy="24310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L3VPN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50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670" y="190841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9215" y="1296895"/>
              <a:ext cx="476316" cy="476316"/>
            </a:xfrm>
            <a:prstGeom prst="rect">
              <a:avLst/>
            </a:prstGeom>
          </p:spPr>
        </p:pic>
        <p:sp>
          <p:nvSpPr>
            <p:cNvPr id="52" name="CuadroTexto 51"/>
            <p:cNvSpPr txBox="1"/>
            <p:nvPr/>
          </p:nvSpPr>
          <p:spPr>
            <a:xfrm>
              <a:off x="8522406" y="1368952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4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20. MW Link Profiles for Design Example</a:t>
            </a:r>
            <a:endParaRPr lang="es-MX" dirty="0"/>
          </a:p>
        </p:txBody>
      </p:sp>
      <p:grpSp>
        <p:nvGrpSpPr>
          <p:cNvPr id="4" name="Grupo 3"/>
          <p:cNvGrpSpPr/>
          <p:nvPr/>
        </p:nvGrpSpPr>
        <p:grpSpPr>
          <a:xfrm>
            <a:off x="2571758" y="1575263"/>
            <a:ext cx="7048484" cy="3707474"/>
            <a:chOff x="4447340" y="0"/>
            <a:chExt cx="7048484" cy="3707474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2"/>
            <a:srcRect b="16214"/>
            <a:stretch/>
          </p:blipFill>
          <p:spPr>
            <a:xfrm>
              <a:off x="6149221" y="1907474"/>
              <a:ext cx="3312946" cy="1800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3"/>
            <a:srcRect b="16230"/>
            <a:stretch/>
          </p:blipFill>
          <p:spPr>
            <a:xfrm>
              <a:off x="4447340" y="0"/>
              <a:ext cx="3403763" cy="1800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4"/>
            <a:srcRect t="1" b="16674"/>
            <a:stretch/>
          </p:blipFill>
          <p:spPr>
            <a:xfrm>
              <a:off x="8092061" y="0"/>
              <a:ext cx="3403763" cy="18000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8" name="Elipse 37"/>
            <p:cNvSpPr/>
            <p:nvPr/>
          </p:nvSpPr>
          <p:spPr>
            <a:xfrm>
              <a:off x="4752304" y="154547"/>
              <a:ext cx="437882" cy="437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A</a:t>
              </a:r>
              <a:endParaRPr lang="es-MX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8473223" y="128789"/>
              <a:ext cx="437882" cy="437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B</a:t>
              </a:r>
              <a:endParaRPr lang="es-MX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6397577" y="1924795"/>
              <a:ext cx="437882" cy="437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7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C15D1-0569-4F37-B78B-86A0A9C3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1. Module Framework</a:t>
            </a:r>
            <a:endParaRPr lang="en-US" dirty="0"/>
          </a:p>
        </p:txBody>
      </p:sp>
      <p:grpSp>
        <p:nvGrpSpPr>
          <p:cNvPr id="11" name="Grupo 10"/>
          <p:cNvGrpSpPr/>
          <p:nvPr/>
        </p:nvGrpSpPr>
        <p:grpSpPr>
          <a:xfrm>
            <a:off x="304433" y="1014577"/>
            <a:ext cx="11367699" cy="5042915"/>
            <a:chOff x="304433" y="1207760"/>
            <a:chExt cx="11367699" cy="50429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192F66C4-738A-421B-BBBD-4403CD9CB425}"/>
                </a:ext>
              </a:extLst>
            </p:cNvPr>
            <p:cNvSpPr/>
            <p:nvPr/>
          </p:nvSpPr>
          <p:spPr>
            <a:xfrm>
              <a:off x="469201" y="3312050"/>
              <a:ext cx="11202931" cy="43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Supply Chain Management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628B825B-BF8A-431B-B67A-943B0DA9815D}"/>
                </a:ext>
              </a:extLst>
            </p:cNvPr>
            <p:cNvSpPr/>
            <p:nvPr/>
          </p:nvSpPr>
          <p:spPr>
            <a:xfrm>
              <a:off x="477672" y="3043451"/>
              <a:ext cx="8952931" cy="900752"/>
            </a:xfrm>
            <a:custGeom>
              <a:avLst/>
              <a:gdLst>
                <a:gd name="connsiteX0" fmla="*/ 0 w 6482686"/>
                <a:gd name="connsiteY0" fmla="*/ 0 h 887104"/>
                <a:gd name="connsiteX1" fmla="*/ 914400 w 6482686"/>
                <a:gd name="connsiteY1" fmla="*/ 873456 h 887104"/>
                <a:gd name="connsiteX2" fmla="*/ 6482686 w 6482686"/>
                <a:gd name="connsiteY2" fmla="*/ 887104 h 887104"/>
                <a:gd name="connsiteX3" fmla="*/ 1801504 w 6482686"/>
                <a:gd name="connsiteY3" fmla="*/ 81886 h 887104"/>
                <a:gd name="connsiteX4" fmla="*/ 0 w 6482686"/>
                <a:gd name="connsiteY4" fmla="*/ 0 h 887104"/>
                <a:gd name="connsiteX0" fmla="*/ 0 w 8952931"/>
                <a:gd name="connsiteY0" fmla="*/ 0 h 900752"/>
                <a:gd name="connsiteX1" fmla="*/ 914400 w 8952931"/>
                <a:gd name="connsiteY1" fmla="*/ 873456 h 900752"/>
                <a:gd name="connsiteX2" fmla="*/ 8952931 w 8952931"/>
                <a:gd name="connsiteY2" fmla="*/ 900752 h 900752"/>
                <a:gd name="connsiteX3" fmla="*/ 1801504 w 8952931"/>
                <a:gd name="connsiteY3" fmla="*/ 81886 h 900752"/>
                <a:gd name="connsiteX4" fmla="*/ 0 w 8952931"/>
                <a:gd name="connsiteY4" fmla="*/ 0 h 900752"/>
                <a:gd name="connsiteX0" fmla="*/ 0 w 8952931"/>
                <a:gd name="connsiteY0" fmla="*/ 0 h 900752"/>
                <a:gd name="connsiteX1" fmla="*/ 1733266 w 8952931"/>
                <a:gd name="connsiteY1" fmla="*/ 859808 h 900752"/>
                <a:gd name="connsiteX2" fmla="*/ 8952931 w 8952931"/>
                <a:gd name="connsiteY2" fmla="*/ 900752 h 900752"/>
                <a:gd name="connsiteX3" fmla="*/ 1801504 w 8952931"/>
                <a:gd name="connsiteY3" fmla="*/ 81886 h 900752"/>
                <a:gd name="connsiteX4" fmla="*/ 0 w 8952931"/>
                <a:gd name="connsiteY4" fmla="*/ 0 h 90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2931" h="900752">
                  <a:moveTo>
                    <a:pt x="0" y="0"/>
                  </a:moveTo>
                  <a:lnTo>
                    <a:pt x="1733266" y="859808"/>
                  </a:lnTo>
                  <a:lnTo>
                    <a:pt x="8952931" y="900752"/>
                  </a:lnTo>
                  <a:lnTo>
                    <a:pt x="1801504" y="818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accent2">
                    <a:lumMod val="50000"/>
                    <a:alpha val="7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9FB645E6-E146-4984-8C7B-A611E7D9DCB3}"/>
                </a:ext>
              </a:extLst>
            </p:cNvPr>
            <p:cNvSpPr/>
            <p:nvPr/>
          </p:nvSpPr>
          <p:spPr>
            <a:xfrm>
              <a:off x="469201" y="1207760"/>
              <a:ext cx="11202931" cy="43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Strategic Plan &amp; Scope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5421C347-4710-4BA3-99FE-B47F06CA2805}"/>
                </a:ext>
              </a:extLst>
            </p:cNvPr>
            <p:cNvSpPr/>
            <p:nvPr/>
          </p:nvSpPr>
          <p:spPr>
            <a:xfrm>
              <a:off x="469202" y="2384664"/>
              <a:ext cx="1944000" cy="756000"/>
            </a:xfrm>
            <a:prstGeom prst="roundRect">
              <a:avLst>
                <a:gd name="adj" fmla="val 11958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Network Design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3E55FD85-80D3-4AD8-8C5A-15B40CC36F6E}"/>
                </a:ext>
              </a:extLst>
            </p:cNvPr>
            <p:cNvSpPr/>
            <p:nvPr/>
          </p:nvSpPr>
          <p:spPr>
            <a:xfrm>
              <a:off x="2783935" y="2384664"/>
              <a:ext cx="1944000" cy="756000"/>
            </a:xfrm>
            <a:prstGeom prst="roundRect">
              <a:avLst>
                <a:gd name="adj" fmla="val 12455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Deployment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DE26666B-ACF0-4EFA-A2C3-AB321B4CE02B}"/>
                </a:ext>
              </a:extLst>
            </p:cNvPr>
            <p:cNvSpPr/>
            <p:nvPr/>
          </p:nvSpPr>
          <p:spPr>
            <a:xfrm>
              <a:off x="469201" y="1797034"/>
              <a:ext cx="11202931" cy="43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High Level Network Architecture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A684D9C1-A5B9-4E51-B252-B27A7B9B1A09}"/>
                </a:ext>
              </a:extLst>
            </p:cNvPr>
            <p:cNvSpPr/>
            <p:nvPr/>
          </p:nvSpPr>
          <p:spPr>
            <a:xfrm>
              <a:off x="7413401" y="2384664"/>
              <a:ext cx="1944000" cy="756000"/>
            </a:xfrm>
            <a:prstGeom prst="roundRect">
              <a:avLst>
                <a:gd name="adj" fmla="val 10598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Field Maintenance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90FC0852-5D2B-44B0-ADB7-6045DA41ABBD}"/>
                </a:ext>
              </a:extLst>
            </p:cNvPr>
            <p:cNvSpPr/>
            <p:nvPr/>
          </p:nvSpPr>
          <p:spPr>
            <a:xfrm>
              <a:off x="5098668" y="2384664"/>
              <a:ext cx="1944000" cy="756000"/>
            </a:xfrm>
            <a:prstGeom prst="roundRect">
              <a:avLst>
                <a:gd name="adj" fmla="val 11051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Operations &amp; Maintenance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C81604C-DE02-4278-9855-FB7E790ACA4E}"/>
                </a:ext>
              </a:extLst>
            </p:cNvPr>
            <p:cNvSpPr/>
            <p:nvPr/>
          </p:nvSpPr>
          <p:spPr>
            <a:xfrm>
              <a:off x="9728132" y="2384664"/>
              <a:ext cx="1944000" cy="756000"/>
            </a:xfrm>
            <a:prstGeom prst="roundRect">
              <a:avLst>
                <a:gd name="adj" fmla="val 915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Post-Launch Engineering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F149C217-3178-4930-A81F-B75E241C54D8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413202" y="2762664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5CE140F1-7499-41C0-B074-5B0A3C707EEB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727935" y="2762664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FDC6AA4F-02D0-4A2B-BE6B-1CD54DCB0E05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7042668" y="2762664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E7C11738-7D43-49B2-97DD-A7FB3E9EBF70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9357401" y="2762664"/>
              <a:ext cx="370731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65D1B709-2134-43E2-BD7F-D83D22F86931}"/>
                </a:ext>
              </a:extLst>
            </p:cNvPr>
            <p:cNvSpPr/>
            <p:nvPr/>
          </p:nvSpPr>
          <p:spPr>
            <a:xfrm>
              <a:off x="2069425" y="3915436"/>
              <a:ext cx="7456715" cy="2335239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Network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FF5AA0F9-C379-4A1B-B7C8-E455DA38AE88}"/>
                </a:ext>
              </a:extLst>
            </p:cNvPr>
            <p:cNvSpPr/>
            <p:nvPr/>
          </p:nvSpPr>
          <p:spPr>
            <a:xfrm>
              <a:off x="2361469" y="4307163"/>
              <a:ext cx="240532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RAN </a:t>
              </a:r>
              <a:r>
                <a:rPr lang="en-US" sz="11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HLD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C39DDF0D-6C30-4DBA-A286-FCED8A8DB53B}"/>
                </a:ext>
              </a:extLst>
            </p:cNvPr>
            <p:cNvSpPr/>
            <p:nvPr/>
          </p:nvSpPr>
          <p:spPr>
            <a:xfrm>
              <a:off x="5084126" y="4307163"/>
              <a:ext cx="2405328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RAN </a:t>
              </a:r>
              <a:r>
                <a:rPr lang="en-US" sz="11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LLD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="" xmlns:a16="http://schemas.microsoft.com/office/drawing/2014/main" id="{747DB4BA-5A5E-49E5-BC07-F7C1E2E3FA76}"/>
                </a:ext>
              </a:extLst>
            </p:cNvPr>
            <p:cNvSpPr/>
            <p:nvPr/>
          </p:nvSpPr>
          <p:spPr>
            <a:xfrm>
              <a:off x="2361469" y="4978701"/>
              <a:ext cx="240532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TX Network HLD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="" xmlns:a16="http://schemas.microsoft.com/office/drawing/2014/main" id="{187A464C-7633-403F-99AF-05CD0F5CB68C}"/>
                </a:ext>
              </a:extLst>
            </p:cNvPr>
            <p:cNvSpPr/>
            <p:nvPr/>
          </p:nvSpPr>
          <p:spPr>
            <a:xfrm>
              <a:off x="5084126" y="4978701"/>
              <a:ext cx="2405326" cy="43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TX Network LLD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="" xmlns:a16="http://schemas.microsoft.com/office/drawing/2014/main" id="{0EEDA4F8-14EF-4B3F-B464-ABD7C2CE5E35}"/>
                </a:ext>
              </a:extLst>
            </p:cNvPr>
            <p:cNvSpPr/>
            <p:nvPr/>
          </p:nvSpPr>
          <p:spPr>
            <a:xfrm>
              <a:off x="2361469" y="5650240"/>
              <a:ext cx="240532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Mobile Core HLD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21757C6C-D9D9-4134-A59B-1FDB6296CF83}"/>
                </a:ext>
              </a:extLst>
            </p:cNvPr>
            <p:cNvSpPr/>
            <p:nvPr/>
          </p:nvSpPr>
          <p:spPr>
            <a:xfrm>
              <a:off x="5084125" y="5650240"/>
              <a:ext cx="1044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Mobile Core LLD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5B61BC97-6DBB-4EC6-9B1A-FA1D6844E718}"/>
                </a:ext>
              </a:extLst>
            </p:cNvPr>
            <p:cNvSpPr/>
            <p:nvPr/>
          </p:nvSpPr>
          <p:spPr>
            <a:xfrm>
              <a:off x="6445453" y="5650240"/>
              <a:ext cx="1044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NFVI </a:t>
              </a:r>
              <a:r>
                <a:rPr lang="en-US" sz="105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Dimensioning</a:t>
              </a:r>
              <a:endParaRPr lang="en-US" sz="11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4290961C-83A3-4561-AA5E-702DE33B452F}"/>
                </a:ext>
              </a:extLst>
            </p:cNvPr>
            <p:cNvSpPr/>
            <p:nvPr/>
          </p:nvSpPr>
          <p:spPr>
            <a:xfrm>
              <a:off x="7806782" y="4978701"/>
              <a:ext cx="1440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Civil &amp; Power Design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="" xmlns:a16="http://schemas.microsoft.com/office/drawing/2014/main" id="{5A9908FE-B87D-459F-B395-E1499B16AEE4}"/>
                </a:ext>
              </a:extLst>
            </p:cNvPr>
            <p:cNvCxnSpPr>
              <a:stCxn id="27" idx="3"/>
              <a:endCxn id="28" idx="1"/>
            </p:cNvCxnSpPr>
            <p:nvPr/>
          </p:nvCxnSpPr>
          <p:spPr>
            <a:xfrm>
              <a:off x="4766798" y="4523163"/>
              <a:ext cx="317328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86AD5BC3-3DEC-489D-A171-263332CE1CA2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4766798" y="5194701"/>
              <a:ext cx="317328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1FE4F8C9-89AB-4BF9-9415-30E620AB0C1B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7489454" y="5194701"/>
              <a:ext cx="317328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EA079064-87E6-413F-BD51-4BE40E192C66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4766798" y="5866240"/>
              <a:ext cx="317327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05AFE777-1452-4EA5-B191-60D64C8B31F4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6128125" y="5866240"/>
              <a:ext cx="317328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BA98762D-DBD1-43F8-B1AB-D7BABC5B6BCF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7489453" y="5194701"/>
              <a:ext cx="317329" cy="671539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="" xmlns:a16="http://schemas.microsoft.com/office/drawing/2014/main" id="{688941BE-D28C-453A-9FAB-569CA07F3B5D}"/>
                </a:ext>
              </a:extLst>
            </p:cNvPr>
            <p:cNvCxnSpPr>
              <a:cxnSpLocks/>
              <a:stCxn id="28" idx="3"/>
              <a:endCxn id="36" idx="1"/>
            </p:cNvCxnSpPr>
            <p:nvPr/>
          </p:nvCxnSpPr>
          <p:spPr>
            <a:xfrm>
              <a:off x="7489454" y="4523163"/>
              <a:ext cx="317328" cy="671538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C78E231F-FA6C-45D8-818D-393A31C102D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564134" y="4739163"/>
              <a:ext cx="0" cy="239538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="" xmlns:a16="http://schemas.microsoft.com/office/drawing/2014/main" id="{647F2CE6-A5AA-4A7A-8392-7EC3E3B76F75}"/>
                </a:ext>
              </a:extLst>
            </p:cNvPr>
            <p:cNvCxnSpPr>
              <a:cxnSpLocks/>
              <a:stCxn id="33" idx="0"/>
              <a:endCxn id="29" idx="2"/>
            </p:cNvCxnSpPr>
            <p:nvPr/>
          </p:nvCxnSpPr>
          <p:spPr>
            <a:xfrm flipV="1">
              <a:off x="3564134" y="5410701"/>
              <a:ext cx="0" cy="239539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="" xmlns:a16="http://schemas.microsoft.com/office/drawing/2014/main" id="{B825F5D9-0D2C-43ED-B377-1D6C8A773C6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9246782" y="5194701"/>
              <a:ext cx="540000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6C9C9BFA-59D1-4D1A-BFCE-3616CEF935F6}"/>
                </a:ext>
              </a:extLst>
            </p:cNvPr>
            <p:cNvSpPr txBox="1"/>
            <p:nvPr/>
          </p:nvSpPr>
          <p:spPr>
            <a:xfrm>
              <a:off x="9752765" y="5056201"/>
              <a:ext cx="1198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to Deployment</a:t>
              </a:r>
            </a:p>
          </p:txBody>
        </p:sp>
        <p:sp>
          <p:nvSpPr>
            <p:cNvPr id="86" name="Callout: Right Arrow 85">
              <a:extLst>
                <a:ext uri="{FF2B5EF4-FFF2-40B4-BE49-F238E27FC236}">
                  <a16:creationId xmlns="" xmlns:a16="http://schemas.microsoft.com/office/drawing/2014/main" id="{2F85D087-41AF-453F-AADE-E96399828E28}"/>
                </a:ext>
              </a:extLst>
            </p:cNvPr>
            <p:cNvSpPr/>
            <p:nvPr/>
          </p:nvSpPr>
          <p:spPr>
            <a:xfrm>
              <a:off x="304433" y="3930555"/>
              <a:ext cx="1719358" cy="2320119"/>
            </a:xfrm>
            <a:prstGeom prst="rightArrowCallout">
              <a:avLst>
                <a:gd name="adj1" fmla="val 23412"/>
                <a:gd name="adj2" fmla="val 18650"/>
                <a:gd name="adj3" fmla="val 17003"/>
                <a:gd name="adj4" fmla="val 74750"/>
              </a:avLst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marL="171399" indent="-171399" defTabSz="914126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Segoe UI"/>
                </a:rPr>
                <a:t>Strategy</a:t>
              </a:r>
            </a:p>
            <a:p>
              <a:pPr marL="171399" indent="-171399" defTabSz="914126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Segoe UI"/>
                </a:rPr>
                <a:t>Business Rules</a:t>
              </a:r>
            </a:p>
            <a:p>
              <a:pPr marL="171399" indent="-171399" defTabSz="914126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Segoe UI"/>
                </a:rPr>
                <a:t>Service Requirements</a:t>
              </a:r>
            </a:p>
            <a:p>
              <a:pPr marL="171399" indent="-171399" defTabSz="914126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Segoe UI"/>
                </a:rPr>
                <a:t>Engineering Specifications</a:t>
              </a:r>
            </a:p>
            <a:p>
              <a:pPr marL="171399" indent="-171399" defTabSz="914126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Segoe UI"/>
                </a:rPr>
                <a:t>Approved Equipment</a:t>
              </a:r>
            </a:p>
            <a:p>
              <a:pPr marL="171399" indent="-171399" defTabSz="914126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Segoe UI"/>
                </a:rPr>
                <a:t>Site Survey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72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rgbClr val="FF0000"/>
              </a:solidFill>
            </a:endParaRP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597256" y="2882900"/>
            <a:ext cx="2997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www.telewox.com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redondeado 64"/>
          <p:cNvSpPr/>
          <p:nvPr/>
        </p:nvSpPr>
        <p:spPr>
          <a:xfrm>
            <a:off x="2084011" y="2766370"/>
            <a:ext cx="7882358" cy="151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/>
            <a:endParaRPr lang="en-US" sz="1400" i="1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022DFA21-8374-43C2-87EF-EC47C4A4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" y="332923"/>
            <a:ext cx="12188824" cy="547321"/>
          </a:xfrm>
        </p:spPr>
        <p:txBody>
          <a:bodyPr/>
          <a:lstStyle/>
          <a:p>
            <a:r>
              <a:rPr lang="en-US" dirty="0"/>
              <a:t>Figure 2. Module Functional View</a:t>
            </a:r>
            <a:endParaRPr lang="en-US" dirty="0"/>
          </a:p>
        </p:txBody>
      </p:sp>
      <p:sp>
        <p:nvSpPr>
          <p:cNvPr id="2" name="Rectángulo redondeado 1"/>
          <p:cNvSpPr/>
          <p:nvPr/>
        </p:nvSpPr>
        <p:spPr>
          <a:xfrm>
            <a:off x="2061334" y="4446498"/>
            <a:ext cx="7882358" cy="151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/>
            <a:endParaRPr lang="en-US" sz="1400" i="1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084011" y="1081444"/>
            <a:ext cx="7882358" cy="151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/>
            <a:endParaRPr lang="en-US" sz="1400" i="1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2107709" y="987244"/>
            <a:ext cx="369332" cy="16285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Fundamentals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 flipH="1">
            <a:off x="2116899" y="2685801"/>
            <a:ext cx="369332" cy="16285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Pre-work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Tasks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5237501" y="2913860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Model Site Catalog Definition</a:t>
            </a:r>
            <a:endParaRPr lang="en-US" sz="1200" dirty="0">
              <a:solidFill>
                <a:srgbClr val="00AEEF">
                  <a:lumMod val="50000"/>
                </a:srgb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97409" y="1402083"/>
            <a:ext cx="1614109" cy="4108313"/>
          </a:xfrm>
          <a:prstGeom prst="roundRect">
            <a:avLst>
              <a:gd name="adj" fmla="val 22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Inputs</a:t>
            </a:r>
          </a:p>
          <a:p>
            <a:pPr algn="ctr"/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Tx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IP Architecture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Tx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HLD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 LLD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Tx Equipment Tech Specs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5250988" y="1589839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accent1">
              <a:lumMod val="50000"/>
              <a:alpha val="9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/>
            <a:r>
              <a:rPr lang="en-US" sz="1200" dirty="0" smtClean="0"/>
              <a:t>IP Protocols Principles</a:t>
            </a:r>
            <a:endParaRPr lang="en-US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10171750" y="1400647"/>
            <a:ext cx="1614109" cy="4108313"/>
          </a:xfrm>
          <a:prstGeom prst="roundRect">
            <a:avLst>
              <a:gd name="adj" fmla="val 22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Outputs</a:t>
            </a:r>
          </a:p>
          <a:p>
            <a:pPr algn="ctr"/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 flipH="1">
            <a:off x="2116899" y="4343234"/>
            <a:ext cx="553998" cy="16285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Transport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Design Tasks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2964347" y="4584775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Site </a:t>
            </a:r>
            <a:r>
              <a:rPr lang="en-US" sz="1200" dirty="0" err="1" smtClean="0">
                <a:solidFill>
                  <a:srgbClr val="00AEEF">
                    <a:lumMod val="50000"/>
                  </a:srgbClr>
                </a:solidFill>
              </a:rPr>
              <a:t>Tx</a:t>
            </a:r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 Equipment Definition</a:t>
            </a:r>
            <a:endParaRPr lang="en-US" sz="1200" dirty="0">
              <a:solidFill>
                <a:srgbClr val="00AEEF">
                  <a:lumMod val="50000"/>
                </a:srgbClr>
              </a:solidFill>
            </a:endParaRPr>
          </a:p>
        </p:txBody>
      </p:sp>
      <p:sp>
        <p:nvSpPr>
          <p:cNvPr id="68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5237501" y="5299299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DF Generation</a:t>
            </a:r>
            <a:endParaRPr lang="en-US" sz="1200" dirty="0">
              <a:solidFill>
                <a:srgbClr val="00AEEF">
                  <a:lumMod val="50000"/>
                </a:srgbClr>
              </a:solidFill>
            </a:endParaRPr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xmlns="" id="{B827CBA1-DCEB-4CF6-B162-FABB4E5962EF}"/>
              </a:ext>
            </a:extLst>
          </p:cNvPr>
          <p:cNvSpPr/>
          <p:nvPr/>
        </p:nvSpPr>
        <p:spPr>
          <a:xfrm>
            <a:off x="10330916" y="2244467"/>
            <a:ext cx="1283986" cy="771740"/>
          </a:xfrm>
          <a:prstGeom prst="rect">
            <a:avLst/>
          </a:prstGeom>
          <a:solidFill>
            <a:srgbClr val="CBE3F9"/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LLD Design</a:t>
            </a:r>
          </a:p>
        </p:txBody>
      </p:sp>
      <p:sp>
        <p:nvSpPr>
          <p:cNvPr id="73" name="Rectangle 36">
            <a:extLst>
              <a:ext uri="{FF2B5EF4-FFF2-40B4-BE49-F238E27FC236}">
                <a16:creationId xmlns:a16="http://schemas.microsoft.com/office/drawing/2014/main" xmlns="" id="{B827CBA1-DCEB-4CF6-B162-FABB4E5962EF}"/>
              </a:ext>
            </a:extLst>
          </p:cNvPr>
          <p:cNvSpPr/>
          <p:nvPr/>
        </p:nvSpPr>
        <p:spPr>
          <a:xfrm>
            <a:off x="10336811" y="3792055"/>
            <a:ext cx="1283986" cy="771740"/>
          </a:xfrm>
          <a:prstGeom prst="rect">
            <a:avLst/>
          </a:prstGeom>
          <a:solidFill>
            <a:srgbClr val="CBE3F9"/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Bill of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Materials (BoM)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2977834" y="1589839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accent1">
              <a:lumMod val="50000"/>
              <a:alpha val="9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/>
            <a:r>
              <a:rPr lang="en-US" sz="1200" dirty="0" smtClean="0"/>
              <a:t>Transport Link Design Principles</a:t>
            </a:r>
            <a:endParaRPr lang="en-US" sz="1200" dirty="0"/>
          </a:p>
        </p:txBody>
      </p:sp>
      <p:sp>
        <p:nvSpPr>
          <p:cNvPr id="26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6637829" y="3602284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Network Design</a:t>
            </a:r>
            <a:endParaRPr lang="en-US" sz="1200" dirty="0">
              <a:solidFill>
                <a:srgbClr val="00AEEF">
                  <a:lumMod val="50000"/>
                </a:srgbClr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5237501" y="4623387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>
                <a:solidFill>
                  <a:srgbClr val="00AEEF">
                    <a:lumMod val="50000"/>
                  </a:srgbClr>
                </a:solidFill>
              </a:rPr>
              <a:t>Transport Link Design</a:t>
            </a: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2964347" y="2902582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Transport Equipment Selection</a:t>
            </a:r>
            <a:endParaRPr lang="en-US" sz="1200" dirty="0">
              <a:solidFill>
                <a:srgbClr val="00AEEF">
                  <a:lumMod val="50000"/>
                </a:srgbClr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7510656" y="4623387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 err="1" smtClean="0">
                <a:solidFill>
                  <a:srgbClr val="00AEEF">
                    <a:lumMod val="50000"/>
                  </a:srgbClr>
                </a:solidFill>
              </a:rPr>
              <a:t>Tx</a:t>
            </a:r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 Network Resources Allocation</a:t>
            </a:r>
            <a:endParaRPr lang="en-US" sz="1200" dirty="0">
              <a:solidFill>
                <a:srgbClr val="00AEEF">
                  <a:lumMod val="50000"/>
                </a:srgbClr>
              </a:solidFill>
            </a:endParaRP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4043444" y="3634288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IP Planning</a:t>
            </a:r>
            <a:endParaRPr lang="en-US" sz="1200" dirty="0">
              <a:solidFill>
                <a:srgbClr val="00AEEF">
                  <a:lumMod val="50000"/>
                </a:srgbClr>
              </a:solidFill>
            </a:endParaRP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7524143" y="1589839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accent1">
              <a:lumMod val="50000"/>
              <a:alpha val="9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/>
            <a:r>
              <a:rPr lang="en-US" sz="1200" dirty="0" smtClean="0"/>
              <a:t>IP Planning Principles</a:t>
            </a:r>
            <a:endParaRPr lang="en-US" sz="1200" dirty="0"/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xmlns="" id="{F969A588-C2BF-497D-A164-33EE1A67DFC8}"/>
              </a:ext>
            </a:extLst>
          </p:cNvPr>
          <p:cNvSpPr/>
          <p:nvPr/>
        </p:nvSpPr>
        <p:spPr>
          <a:xfrm>
            <a:off x="7536531" y="2913860"/>
            <a:ext cx="1745654" cy="540000"/>
          </a:xfrm>
          <a:prstGeom prst="roundRect">
            <a:avLst>
              <a:gd name="adj" fmla="val 9086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 smtClean="0">
                <a:solidFill>
                  <a:srgbClr val="00AEEF">
                    <a:lumMod val="50000"/>
                  </a:srgbClr>
                </a:solidFill>
              </a:rPr>
              <a:t>Design </a:t>
            </a:r>
            <a:r>
              <a:rPr lang="en-US" sz="1200" dirty="0">
                <a:solidFill>
                  <a:srgbClr val="00AEEF">
                    <a:lumMod val="50000"/>
                  </a:srgbClr>
                </a:solidFill>
              </a:rPr>
              <a:t>Tool Selection</a:t>
            </a:r>
          </a:p>
        </p:txBody>
      </p:sp>
    </p:spTree>
    <p:extLst>
      <p:ext uri="{BB962C8B-B14F-4D97-AF65-F5344CB8AC3E}">
        <p14:creationId xmlns:p14="http://schemas.microsoft.com/office/powerpoint/2010/main" val="35133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3. Typical Transport Network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1721604" y="1752043"/>
            <a:ext cx="8176351" cy="2969813"/>
            <a:chOff x="601142" y="1468708"/>
            <a:chExt cx="8176351" cy="2969813"/>
          </a:xfrm>
        </p:grpSpPr>
        <p:cxnSp>
          <p:nvCxnSpPr>
            <p:cNvPr id="55" name="Conector recto 54"/>
            <p:cNvCxnSpPr/>
            <p:nvPr/>
          </p:nvCxnSpPr>
          <p:spPr>
            <a:xfrm flipV="1">
              <a:off x="7035152" y="2401427"/>
              <a:ext cx="846954" cy="886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833448" y="2944398"/>
              <a:ext cx="3335629" cy="8242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786" y="2795571"/>
              <a:ext cx="560951" cy="560951"/>
            </a:xfrm>
            <a:prstGeom prst="rect">
              <a:avLst/>
            </a:prstGeom>
          </p:spPr>
        </p:pic>
        <p:cxnSp>
          <p:nvCxnSpPr>
            <p:cNvPr id="7" name="Conector recto 6"/>
            <p:cNvCxnSpPr>
              <a:endCxn id="5" idx="7"/>
            </p:cNvCxnSpPr>
            <p:nvPr/>
          </p:nvCxnSpPr>
          <p:spPr>
            <a:xfrm flipV="1">
              <a:off x="2501261" y="3065106"/>
              <a:ext cx="1179324" cy="2914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stCxn id="5" idx="1"/>
              <a:endCxn id="4" idx="2"/>
            </p:cNvCxnSpPr>
            <p:nvPr/>
          </p:nvCxnSpPr>
          <p:spPr>
            <a:xfrm>
              <a:off x="1321940" y="3065106"/>
              <a:ext cx="1179322" cy="2914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4"/>
            </p:cNvCxnSpPr>
            <p:nvPr/>
          </p:nvCxnSpPr>
          <p:spPr>
            <a:xfrm flipH="1" flipV="1">
              <a:off x="2501261" y="3356522"/>
              <a:ext cx="2" cy="41212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142" y="3779229"/>
              <a:ext cx="659292" cy="659292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93" y="3140479"/>
              <a:ext cx="266683" cy="26668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281" y="3343888"/>
              <a:ext cx="266683" cy="266683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294" y="3014466"/>
              <a:ext cx="266683" cy="26668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977" y="3360977"/>
              <a:ext cx="266683" cy="266683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240" y="3343887"/>
              <a:ext cx="266683" cy="266683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766" y="3165662"/>
              <a:ext cx="266683" cy="266683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525" y="3356522"/>
              <a:ext cx="266683" cy="266683"/>
            </a:xfrm>
            <a:prstGeom prst="rect">
              <a:avLst/>
            </a:prstGeom>
          </p:spPr>
        </p:pic>
        <p:cxnSp>
          <p:nvCxnSpPr>
            <p:cNvPr id="25" name="Conector recto 24"/>
            <p:cNvCxnSpPr/>
            <p:nvPr/>
          </p:nvCxnSpPr>
          <p:spPr>
            <a:xfrm flipV="1">
              <a:off x="1145783" y="2944398"/>
              <a:ext cx="1355478" cy="113636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1260434" y="3866194"/>
              <a:ext cx="2147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UE </a:t>
              </a:r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served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eNodeBs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Conector recto 28"/>
            <p:cNvCxnSpPr>
              <a:stCxn id="4" idx="2"/>
            </p:cNvCxnSpPr>
            <p:nvPr/>
          </p:nvCxnSpPr>
          <p:spPr>
            <a:xfrm flipV="1">
              <a:off x="2501262" y="2692400"/>
              <a:ext cx="2502538" cy="66412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3246443" y="2167362"/>
              <a:ext cx="763276" cy="2495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2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036" y="1781569"/>
              <a:ext cx="560951" cy="560951"/>
            </a:xfrm>
            <a:prstGeom prst="rect">
              <a:avLst/>
            </a:prstGeom>
          </p:spPr>
        </p:pic>
        <p:sp>
          <p:nvSpPr>
            <p:cNvPr id="33" name="Elipse 32"/>
            <p:cNvSpPr/>
            <p:nvPr/>
          </p:nvSpPr>
          <p:spPr>
            <a:xfrm>
              <a:off x="4491043" y="1854501"/>
              <a:ext cx="763276" cy="2495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636" y="1468708"/>
              <a:ext cx="560951" cy="560951"/>
            </a:xfrm>
            <a:prstGeom prst="rect">
              <a:avLst/>
            </a:prstGeom>
          </p:spPr>
        </p:pic>
        <p:cxnSp>
          <p:nvCxnSpPr>
            <p:cNvPr id="35" name="Conector recto 34"/>
            <p:cNvCxnSpPr>
              <a:stCxn id="32" idx="2"/>
            </p:cNvCxnSpPr>
            <p:nvPr/>
          </p:nvCxnSpPr>
          <p:spPr>
            <a:xfrm>
              <a:off x="3612512" y="2342520"/>
              <a:ext cx="1391288" cy="36583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>
              <a:stCxn id="34" idx="2"/>
            </p:cNvCxnSpPr>
            <p:nvPr/>
          </p:nvCxnSpPr>
          <p:spPr>
            <a:xfrm>
              <a:off x="4857112" y="2029659"/>
              <a:ext cx="146688" cy="67869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 flipV="1">
              <a:off x="5016470" y="2342520"/>
              <a:ext cx="1231930" cy="36583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5708635" y="2026492"/>
              <a:ext cx="552435" cy="316028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6248400" y="2336906"/>
              <a:ext cx="717505" cy="0"/>
            </a:xfrm>
            <a:prstGeom prst="line">
              <a:avLst/>
            </a:prstGeom>
            <a:ln w="444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o 52"/>
            <p:cNvGrpSpPr/>
            <p:nvPr/>
          </p:nvGrpSpPr>
          <p:grpSpPr>
            <a:xfrm>
              <a:off x="6788165" y="2099202"/>
              <a:ext cx="860635" cy="635462"/>
              <a:chOff x="6505365" y="4822439"/>
              <a:chExt cx="1493419" cy="1185123"/>
            </a:xfrm>
          </p:grpSpPr>
          <p:pic>
            <p:nvPicPr>
              <p:cNvPr id="50" name="Picture 11" descr="C:\Users\ecoffey\AppData\Local\Temp\Rar$DRa0.796\30036_Device_ibm_tower_default_6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365" y="4822439"/>
                <a:ext cx="857172" cy="857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1" descr="C:\Users\ecoffey\AppData\Local\Temp\Rar$DRa0.796\30036_Device_ibm_tower_default_6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5041" y="4974026"/>
                <a:ext cx="857172" cy="857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1" descr="C:\Users\ecoffey\AppData\Local\Temp\Rar$DRa0.796\30036_Device_ibm_tower_default_6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1612" y="5150390"/>
                <a:ext cx="857172" cy="857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4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776" y="1854501"/>
              <a:ext cx="882717" cy="882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Conector recto 59"/>
            <p:cNvCxnSpPr/>
            <p:nvPr/>
          </p:nvCxnSpPr>
          <p:spPr>
            <a:xfrm flipH="1">
              <a:off x="6226952" y="1781569"/>
              <a:ext cx="267424" cy="555337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32435" y="1910619"/>
              <a:ext cx="76200" cy="11342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5702535" y="1908173"/>
              <a:ext cx="43503" cy="11587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5530536" y="2002631"/>
              <a:ext cx="182466" cy="2141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6413809" y="1673235"/>
              <a:ext cx="76200" cy="11342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 flipV="1">
              <a:off x="6483909" y="1670789"/>
              <a:ext cx="43503" cy="11587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6311910" y="1765247"/>
              <a:ext cx="182466" cy="2141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7057437" y="2692880"/>
              <a:ext cx="500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Core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009719" y="2933815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283118" y="2570882"/>
              <a:ext cx="1033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7948868" y="2640098"/>
              <a:ext cx="828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External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Networks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2591904" y="1739873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eNodeBs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1587" y="664885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4.  Transport network scenario based on Carrier Ethernet with L3VPNs</a:t>
            </a:r>
            <a:endParaRPr lang="en-US" dirty="0"/>
          </a:p>
        </p:txBody>
      </p:sp>
      <p:grpSp>
        <p:nvGrpSpPr>
          <p:cNvPr id="23" name="Grupo 22"/>
          <p:cNvGrpSpPr/>
          <p:nvPr/>
        </p:nvGrpSpPr>
        <p:grpSpPr>
          <a:xfrm>
            <a:off x="2024653" y="1587500"/>
            <a:ext cx="7682091" cy="4334144"/>
            <a:chOff x="526053" y="1816100"/>
            <a:chExt cx="7682091" cy="4334144"/>
          </a:xfrm>
        </p:grpSpPr>
        <p:sp>
          <p:nvSpPr>
            <p:cNvPr id="5" name="Rectángulo redondeado 4"/>
            <p:cNvSpPr/>
            <p:nvPr/>
          </p:nvSpPr>
          <p:spPr>
            <a:xfrm>
              <a:off x="526053" y="2053445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Base Station</a:t>
              </a:r>
              <a:endParaRPr lang="en-US" sz="1400" dirty="0"/>
            </a:p>
          </p:txBody>
        </p:sp>
        <p:pic>
          <p:nvPicPr>
            <p:cNvPr id="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728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563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286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143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329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/>
            <p:cNvSpPr txBox="1"/>
            <p:nvPr/>
          </p:nvSpPr>
          <p:spPr>
            <a:xfrm>
              <a:off x="2933598" y="2624583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277518" y="2639837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881488" y="2639837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6779747" y="1967760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Mobile Core</a:t>
              </a:r>
              <a:endParaRPr lang="en-US" sz="1400" dirty="0"/>
            </a:p>
          </p:txBody>
        </p:sp>
        <p:cxnSp>
          <p:nvCxnSpPr>
            <p:cNvPr id="19" name="Conector recto 18"/>
            <p:cNvCxnSpPr>
              <a:stCxn id="5" idx="3"/>
              <a:endCxn id="7" idx="1"/>
            </p:cNvCxnSpPr>
            <p:nvPr/>
          </p:nvCxnSpPr>
          <p:spPr>
            <a:xfrm>
              <a:off x="1929850" y="2381857"/>
              <a:ext cx="459713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>
              <a:stCxn id="5" idx="2"/>
            </p:cNvCxnSpPr>
            <p:nvPr/>
          </p:nvCxnSpPr>
          <p:spPr>
            <a:xfrm flipH="1">
              <a:off x="1216788" y="2710268"/>
              <a:ext cx="0" cy="295636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7" idx="2"/>
            </p:cNvCxnSpPr>
            <p:nvPr/>
          </p:nvCxnSpPr>
          <p:spPr>
            <a:xfrm>
              <a:off x="7481646" y="2624583"/>
              <a:ext cx="0" cy="304205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1232641" y="3333341"/>
              <a:ext cx="6253378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4237867" y="308362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S1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624657" y="4528265"/>
              <a:ext cx="300803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/>
            <p:cNvSpPr txBox="1"/>
            <p:nvPr/>
          </p:nvSpPr>
          <p:spPr>
            <a:xfrm>
              <a:off x="3179095" y="4263970"/>
              <a:ext cx="1958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VLAN-based Service Layer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8" name="Conector recto 47"/>
            <p:cNvCxnSpPr/>
            <p:nvPr/>
          </p:nvCxnSpPr>
          <p:spPr>
            <a:xfrm>
              <a:off x="4091940" y="4702123"/>
              <a:ext cx="0" cy="53358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5641435" y="3812146"/>
              <a:ext cx="805" cy="185449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/>
            <p:cNvSpPr txBox="1"/>
            <p:nvPr/>
          </p:nvSpPr>
          <p:spPr>
            <a:xfrm>
              <a:off x="1622490" y="4855927"/>
              <a:ext cx="75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901374" y="5688579"/>
              <a:ext cx="1439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Demarcation node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(CSG)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3778072" y="5688579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5316268" y="5688579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6768776" y="5688579"/>
              <a:ext cx="1439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Demarcation node</a:t>
              </a:r>
            </a:p>
          </p:txBody>
        </p:sp>
        <p:cxnSp>
          <p:nvCxnSpPr>
            <p:cNvPr id="41" name="Conector recto 40"/>
            <p:cNvCxnSpPr/>
            <p:nvPr/>
          </p:nvCxnSpPr>
          <p:spPr>
            <a:xfrm flipH="1">
              <a:off x="2621058" y="3812146"/>
              <a:ext cx="0" cy="185449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3027941" y="4855927"/>
              <a:ext cx="75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537389" y="4855927"/>
              <a:ext cx="75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6247692" y="4855927"/>
              <a:ext cx="755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5645809" y="4528265"/>
              <a:ext cx="184021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6233820" y="426396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IP/MPLS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9" name="Conector recto de flecha 58"/>
            <p:cNvCxnSpPr/>
            <p:nvPr/>
          </p:nvCxnSpPr>
          <p:spPr>
            <a:xfrm flipV="1">
              <a:off x="1223894" y="3695613"/>
              <a:ext cx="6253378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4237867" y="342112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2647328" y="3923663"/>
              <a:ext cx="2994912" cy="2337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MEF </a:t>
              </a:r>
              <a:r>
                <a:rPr lang="es-MX" sz="1200" dirty="0" smtClean="0"/>
                <a:t>EVC</a:t>
              </a:r>
              <a:endParaRPr lang="es-MX" sz="1200" dirty="0"/>
            </a:p>
          </p:txBody>
        </p:sp>
        <p:sp>
          <p:nvSpPr>
            <p:cNvPr id="60" name="Rectángulo redondeado 59"/>
            <p:cNvSpPr/>
            <p:nvPr/>
          </p:nvSpPr>
          <p:spPr>
            <a:xfrm>
              <a:off x="5642240" y="3921377"/>
              <a:ext cx="1840209" cy="23603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L3VPN</a:t>
              </a:r>
              <a:endParaRPr lang="en-US" sz="1200" dirty="0"/>
            </a:p>
          </p:txBody>
        </p:sp>
        <p:cxnSp>
          <p:nvCxnSpPr>
            <p:cNvPr id="44" name="Conector recto de flecha 43"/>
            <p:cNvCxnSpPr/>
            <p:nvPr/>
          </p:nvCxnSpPr>
          <p:spPr>
            <a:xfrm>
              <a:off x="1247758" y="5123568"/>
              <a:ext cx="1374347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621058" y="5123568"/>
              <a:ext cx="147088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/>
            <p:nvPr/>
          </p:nvCxnSpPr>
          <p:spPr>
            <a:xfrm>
              <a:off x="4103239" y="5123568"/>
              <a:ext cx="152945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>
              <a:off x="5637062" y="5123568"/>
              <a:ext cx="1848957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4091940" y="5133051"/>
              <a:ext cx="0" cy="53358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/>
            <p:cNvSpPr txBox="1"/>
            <p:nvPr/>
          </p:nvSpPr>
          <p:spPr>
            <a:xfrm>
              <a:off x="1461388" y="5286855"/>
              <a:ext cx="1077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 PHY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2949107" y="5286855"/>
              <a:ext cx="912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Microwave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4451470" y="5286855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Optic Fiber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818729" y="5286855"/>
              <a:ext cx="16129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Optic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Fiber + DWDM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0" name="Conector recto de flecha 69"/>
            <p:cNvCxnSpPr/>
            <p:nvPr/>
          </p:nvCxnSpPr>
          <p:spPr>
            <a:xfrm>
              <a:off x="1247758" y="5554496"/>
              <a:ext cx="1374347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/>
            <p:nvPr/>
          </p:nvCxnSpPr>
          <p:spPr>
            <a:xfrm>
              <a:off x="2621058" y="5554496"/>
              <a:ext cx="147088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>
              <a:off x="4103239" y="5554496"/>
              <a:ext cx="152945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5637062" y="5554496"/>
              <a:ext cx="1848957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7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Figure 5. 3GPP </a:t>
            </a:r>
            <a:r>
              <a:rPr lang="es-MX" dirty="0" err="1"/>
              <a:t>Logical</a:t>
            </a:r>
            <a:r>
              <a:rPr lang="es-MX" dirty="0"/>
              <a:t> Interfaces </a:t>
            </a:r>
            <a:r>
              <a:rPr lang="es-MX" dirty="0" err="1"/>
              <a:t>Protocol</a:t>
            </a:r>
            <a:r>
              <a:rPr lang="es-MX" dirty="0"/>
              <a:t> </a:t>
            </a:r>
            <a:r>
              <a:rPr lang="es-MX" dirty="0" err="1"/>
              <a:t>Stack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414033" y="1569388"/>
            <a:ext cx="7968508" cy="2918304"/>
            <a:chOff x="1061751" y="1273174"/>
            <a:chExt cx="7968508" cy="29183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72" y="1562390"/>
              <a:ext cx="720000" cy="7200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476223" y="3099906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Upper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Layers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476223" y="3372799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IPv4 / IPv6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476223" y="364569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L2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476223" y="3918585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L1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61751" y="225166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601470" y="2159600"/>
              <a:ext cx="1428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MME, SGW, etc.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6854039" y="3099906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Upper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Layers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6854039" y="3372799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IPv4 / IPv6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854039" y="364569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L2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6854039" y="3918585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L1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7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028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9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649" y="1273174"/>
              <a:ext cx="1703843" cy="142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uadroTexto 39"/>
            <p:cNvSpPr txBox="1"/>
            <p:nvPr/>
          </p:nvSpPr>
          <p:spPr>
            <a:xfrm>
              <a:off x="2731027" y="2319878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206338" y="2319878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950184" y="2368062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2101755" y="1936788"/>
              <a:ext cx="1201" cy="76852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7486074" y="1936788"/>
              <a:ext cx="1201" cy="76852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637731" y="2159600"/>
              <a:ext cx="75383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7112426" y="2106059"/>
              <a:ext cx="75383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5259" y="1545077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CuadroTexto 55"/>
            <p:cNvSpPr txBox="1"/>
            <p:nvPr/>
          </p:nvSpPr>
          <p:spPr>
            <a:xfrm>
              <a:off x="1226063" y="2732231"/>
              <a:ext cx="1957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3GPP Logical Interface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6507088" y="2775835"/>
              <a:ext cx="1957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3GPP Logical Interface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5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" y="705603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6. Example of Fiber Optic Equipment Characteristics in Fiber Optic Link Design Tool.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141" y="2198180"/>
            <a:ext cx="5951707" cy="2461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37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" y="705603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7. Example of Fiber Losses in Fiber Optic Link Design Tool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r="5643" b="16594"/>
          <a:stretch/>
        </p:blipFill>
        <p:spPr>
          <a:xfrm>
            <a:off x="3123321" y="1931831"/>
            <a:ext cx="5945357" cy="2435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77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" y="705603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8. Example of Digital Terrain Database Configuration on MW Link Design Tool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-1" b="3205"/>
          <a:stretch/>
        </p:blipFill>
        <p:spPr bwMode="auto">
          <a:xfrm>
            <a:off x="3464417" y="2202287"/>
            <a:ext cx="4878467" cy="19064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451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38452</TotalTime>
  <Words>544</Words>
  <Application>Microsoft Office PowerPoint</Application>
  <PresentationFormat>Panorámica</PresentationFormat>
  <Paragraphs>211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Times New Roman</vt:lpstr>
      <vt:lpstr>Business Contrast 16x9</vt:lpstr>
      <vt:lpstr>Tx LLD Module Images  </vt:lpstr>
      <vt:lpstr>Figure 1. Module Framework</vt:lpstr>
      <vt:lpstr>Figure 2. Module Functional View</vt:lpstr>
      <vt:lpstr>Figure 3. Typical Transport Network</vt:lpstr>
      <vt:lpstr>Figure 4.  Transport network scenario based on Carrier Ethernet with L3VPNs</vt:lpstr>
      <vt:lpstr>Figure 5. 3GPP Logical Interfaces Protocol Stack</vt:lpstr>
      <vt:lpstr>Figure 6. Example of Fiber Optic Equipment Characteristics in Fiber Optic Link Design Tool.</vt:lpstr>
      <vt:lpstr>Figure 7. Example of Fiber Losses in Fiber Optic Link Design Tool</vt:lpstr>
      <vt:lpstr>Figure 8. Example of Digital Terrain Database Configuration on MW Link Design Tool</vt:lpstr>
      <vt:lpstr>Figure 9. Example of Site Information Configuration on MW Link Design Tool.</vt:lpstr>
      <vt:lpstr>Figure 10. Example of MW Equipment Configuration on MW Link Design Tool.</vt:lpstr>
      <vt:lpstr>Figure 11. MW Profile Example</vt:lpstr>
      <vt:lpstr>Figure 12. MW Link Report Example</vt:lpstr>
      <vt:lpstr>Figure 13. Subnet Allocation Example </vt:lpstr>
      <vt:lpstr>Figure 15. Design Example Scenario</vt:lpstr>
      <vt:lpstr>Figure 16. Example of Model Site Catalogue Generation</vt:lpstr>
      <vt:lpstr>Figure 17. Site Topology Scenario for Design Example</vt:lpstr>
      <vt:lpstr>Figure 19. Typical L3 Routing Protocol Implementation</vt:lpstr>
      <vt:lpstr>Figure 20. MW Link Profiles for Design Example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TeleworX @ IpT: Transport Highlights</dc:title>
  <dc:creator>teleworx</dc:creator>
  <cp:lastModifiedBy>TeleworX</cp:lastModifiedBy>
  <cp:revision>792</cp:revision>
  <dcterms:created xsi:type="dcterms:W3CDTF">2019-08-15T17:55:34Z</dcterms:created>
  <dcterms:modified xsi:type="dcterms:W3CDTF">2020-09-03T17:55:23Z</dcterms:modified>
</cp:coreProperties>
</file>