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5" r:id="rId2"/>
    <p:sldId id="316" r:id="rId3"/>
    <p:sldId id="307" r:id="rId4"/>
    <p:sldId id="310" r:id="rId5"/>
    <p:sldId id="309" r:id="rId6"/>
    <p:sldId id="308" r:id="rId7"/>
    <p:sldId id="312" r:id="rId8"/>
    <p:sldId id="317" r:id="rId9"/>
    <p:sldId id="313" r:id="rId10"/>
    <p:sldId id="318" r:id="rId11"/>
    <p:sldId id="314" r:id="rId12"/>
    <p:sldId id="319" r:id="rId13"/>
    <p:sldId id="311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Hartin" initials="TR" lastIdx="0" clrIdx="0"/>
  <p:cmAuthor id="1" name="JHartin" initials="JH" lastIdx="0" clrIdx="1"/>
  <p:cmAuthor id="2" name="TeleworX" initials="T" lastIdx="1" clrIdx="2">
    <p:extLst>
      <p:ext uri="{19B8F6BF-5375-455C-9EA6-DF929625EA0E}">
        <p15:presenceInfo xmlns:p15="http://schemas.microsoft.com/office/powerpoint/2012/main" userId="Telewor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098"/>
    <a:srgbClr val="0070C0"/>
    <a:srgbClr val="870F42"/>
    <a:srgbClr val="0086C5"/>
    <a:srgbClr val="00AEEF"/>
    <a:srgbClr val="595959"/>
    <a:srgbClr val="2AC3F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2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F5CB-A47F-4BA1-A6DE-0E200CF243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BA84-B0C6-4C75-B73C-6BF010F8D0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DBA84-B0C6-4C75-B73C-6BF010F8D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2" y="533401"/>
            <a:ext cx="9424140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403600"/>
            <a:ext cx="9424140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2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10AF573F-B6A7-4E43-9743-E23E2FD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4540AFF-F6F4-4BA4-9477-671E24C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8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83730BE5-A22D-44BF-A1B1-9BE8B2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B1B4C3B5-5464-473A-AC97-3C3976E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7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1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2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486400"/>
          </a:xfrm>
          <a:ln w="1270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3E078C1-39F7-4988-A4A8-4EA7122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0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00" y="1462977"/>
            <a:ext cx="10083746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2772" y="6453337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460" y="6453337"/>
            <a:ext cx="69737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297" y="6453337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516" y="104982"/>
            <a:ext cx="1711468" cy="3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953" y="295914"/>
            <a:ext cx="1017918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17779" y="6289049"/>
            <a:ext cx="1174036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0" kern="1200" spc="3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1052736"/>
            <a:ext cx="8463564" cy="3600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Strategy Plan &amp; Scope Module Images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9421686" cy="1397000"/>
          </a:xfrm>
        </p:spPr>
        <p:txBody>
          <a:bodyPr>
            <a:normAutofit/>
          </a:bodyPr>
          <a:lstStyle/>
          <a:p>
            <a:r>
              <a:rPr lang="en-US" dirty="0"/>
              <a:t>Prepared for </a:t>
            </a:r>
            <a:r>
              <a:rPr lang="en-US" dirty="0" smtClean="0"/>
              <a:t>Facebook</a:t>
            </a:r>
          </a:p>
          <a:p>
            <a:endParaRPr lang="en-US" dirty="0"/>
          </a:p>
          <a:p>
            <a:r>
              <a:rPr lang="en-US" dirty="0" smtClean="0"/>
              <a:t>September 1</a:t>
            </a:r>
            <a:r>
              <a:rPr lang="en-US" baseline="30000" dirty="0" smtClean="0"/>
              <a:t>st</a:t>
            </a:r>
            <a:r>
              <a:rPr lang="en-US" dirty="0" smtClean="0"/>
              <a:t>, </a:t>
            </a:r>
            <a:r>
              <a:rPr lang="en-US" dirty="0"/>
              <a:t>2020</a:t>
            </a:r>
          </a:p>
        </p:txBody>
      </p:sp>
      <p:pic>
        <p:nvPicPr>
          <p:cNvPr id="5" name="Picture 2" descr="Resultado de imagen de facebook logo">
            <a:extLst>
              <a:ext uri="{FF2B5EF4-FFF2-40B4-BE49-F238E27FC236}">
                <a16:creationId xmlns="" xmlns:a16="http://schemas.microsoft.com/office/drawing/2014/main" id="{8D6F034A-DE7C-4579-A804-581190E4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8" y="4739568"/>
            <a:ext cx="139935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 Commercial Strategy Alternatives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3752826" y="1429556"/>
            <a:ext cx="4882264" cy="3747752"/>
            <a:chOff x="6521784" y="1661376"/>
            <a:chExt cx="4882264" cy="3747752"/>
          </a:xfrm>
        </p:grpSpPr>
        <p:sp>
          <p:nvSpPr>
            <p:cNvPr id="40" name="Rectángulo redondeado 39"/>
            <p:cNvSpPr/>
            <p:nvPr/>
          </p:nvSpPr>
          <p:spPr>
            <a:xfrm>
              <a:off x="6521784" y="1661376"/>
              <a:ext cx="4882264" cy="3747752"/>
            </a:xfrm>
            <a:prstGeom prst="roundRect">
              <a:avLst>
                <a:gd name="adj" fmla="val 290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ángulo redondeado 40"/>
            <p:cNvSpPr/>
            <p:nvPr/>
          </p:nvSpPr>
          <p:spPr>
            <a:xfrm>
              <a:off x="6909125" y="2583212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Fixed </a:t>
              </a:r>
              <a:r>
                <a:rPr lang="en-US" sz="1200" dirty="0"/>
                <a:t>Fee</a:t>
              </a:r>
            </a:p>
          </p:txBody>
        </p:sp>
        <p:sp>
          <p:nvSpPr>
            <p:cNvPr id="42" name="Rectángulo redondeado 41"/>
            <p:cNvSpPr/>
            <p:nvPr/>
          </p:nvSpPr>
          <p:spPr>
            <a:xfrm>
              <a:off x="9399041" y="2583212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Traffic-based</a:t>
              </a:r>
              <a:endParaRPr lang="en-US" sz="1200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6909125" y="4498894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Customer-centered</a:t>
              </a:r>
            </a:p>
          </p:txBody>
        </p:sp>
        <p:sp>
          <p:nvSpPr>
            <p:cNvPr id="44" name="Rectángulo redondeado 43"/>
            <p:cNvSpPr/>
            <p:nvPr/>
          </p:nvSpPr>
          <p:spPr>
            <a:xfrm>
              <a:off x="9399041" y="4498894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 user-centered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839805" y="1738242"/>
              <a:ext cx="2194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Commercial Strategy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Rectángulo redondeado 45"/>
            <p:cNvSpPr/>
            <p:nvPr/>
          </p:nvSpPr>
          <p:spPr>
            <a:xfrm>
              <a:off x="6663779" y="2196504"/>
              <a:ext cx="4546501" cy="1834583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Revenue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7" name="Rectángulo redondeado 46"/>
            <p:cNvSpPr/>
            <p:nvPr/>
          </p:nvSpPr>
          <p:spPr>
            <a:xfrm>
              <a:off x="6663779" y="4136536"/>
              <a:ext cx="4546501" cy="1053649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Marketing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Rectángulo redondeado 48"/>
            <p:cNvSpPr/>
            <p:nvPr/>
          </p:nvSpPr>
          <p:spPr>
            <a:xfrm>
              <a:off x="8117464" y="3316639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Subscribers-based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038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 Deployment Strategy Alternatives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3653281" y="1365162"/>
            <a:ext cx="4882264" cy="4443210"/>
            <a:chOff x="982502" y="1661376"/>
            <a:chExt cx="4882264" cy="444321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82502" y="1661376"/>
              <a:ext cx="4882264" cy="4443210"/>
            </a:xfrm>
            <a:prstGeom prst="roundRect">
              <a:avLst>
                <a:gd name="adj" fmla="val 290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ángulo redondeado 34"/>
            <p:cNvSpPr/>
            <p:nvPr/>
          </p:nvSpPr>
          <p:spPr>
            <a:xfrm>
              <a:off x="1369843" y="2583212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Sef</a:t>
              </a:r>
              <a:r>
                <a:rPr lang="en-US" sz="1200" dirty="0"/>
                <a:t>-Managed Services</a:t>
              </a: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3859759" y="2583212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3rd Party Managed Services</a:t>
              </a: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1369843" y="4498894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Own Infrastructure</a:t>
              </a: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3859759" y="4498894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Infrastructure Sharing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306757" y="1774868"/>
              <a:ext cx="2233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Deployment Strategy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1124497" y="2196504"/>
              <a:ext cx="4546501" cy="1834583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Logistics </a:t>
              </a:r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&amp; Warehousing</a:t>
              </a: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124497" y="4136536"/>
              <a:ext cx="4546501" cy="1813503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Infrastructure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2578182" y="3307149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Equipment Vendor Services</a:t>
              </a: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2572011" y="5232321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Leased 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3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 Operations Strategy Alternatives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3653281" y="2228046"/>
            <a:ext cx="4882264" cy="1645773"/>
            <a:chOff x="6621825" y="1661376"/>
            <a:chExt cx="4882264" cy="1645773"/>
          </a:xfrm>
        </p:grpSpPr>
        <p:sp>
          <p:nvSpPr>
            <p:cNvPr id="50" name="Rectángulo redondeado 49"/>
            <p:cNvSpPr/>
            <p:nvPr/>
          </p:nvSpPr>
          <p:spPr>
            <a:xfrm>
              <a:off x="6621825" y="1661376"/>
              <a:ext cx="4882264" cy="1645773"/>
            </a:xfrm>
            <a:prstGeom prst="roundRect">
              <a:avLst>
                <a:gd name="adj" fmla="val 290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8143250" y="1764405"/>
              <a:ext cx="2111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Operations Strategy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Rectángulo redondeado 51"/>
            <p:cNvSpPr/>
            <p:nvPr/>
          </p:nvSpPr>
          <p:spPr>
            <a:xfrm>
              <a:off x="6837058" y="2324091"/>
              <a:ext cx="1983347" cy="759854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Self-Managed Services</a:t>
              </a:r>
            </a:p>
          </p:txBody>
        </p:sp>
        <p:sp>
          <p:nvSpPr>
            <p:cNvPr id="53" name="Rectángulo redondeado 52"/>
            <p:cNvSpPr/>
            <p:nvPr/>
          </p:nvSpPr>
          <p:spPr>
            <a:xfrm>
              <a:off x="9326974" y="2324091"/>
              <a:ext cx="1983347" cy="759854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3rd Party Managed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12. Typical </a:t>
            </a:r>
            <a:r>
              <a:rPr lang="en-US" dirty="0" err="1"/>
              <a:t>NaaS</a:t>
            </a:r>
            <a:r>
              <a:rPr lang="en-US" dirty="0"/>
              <a:t> operator Organizational </a:t>
            </a:r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904295" y="1780455"/>
            <a:ext cx="10691445" cy="2560320"/>
            <a:chOff x="337625" y="1561514"/>
            <a:chExt cx="10691445" cy="2560320"/>
          </a:xfrm>
        </p:grpSpPr>
        <p:sp>
          <p:nvSpPr>
            <p:cNvPr id="6" name="Rectángulo redondeado 5"/>
            <p:cNvSpPr/>
            <p:nvPr/>
          </p:nvSpPr>
          <p:spPr>
            <a:xfrm>
              <a:off x="337625" y="1561514"/>
              <a:ext cx="10691445" cy="703384"/>
            </a:xfrm>
            <a:prstGeom prst="roundRect">
              <a:avLst>
                <a:gd name="adj" fmla="val 5953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MX" sz="1200">
                <a:solidFill>
                  <a:schemeClr val="tx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733274" y="1759317"/>
              <a:ext cx="3314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Leadership Team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836960" y="2543324"/>
              <a:ext cx="1979853" cy="1578510"/>
            </a:xfrm>
            <a:prstGeom prst="roundRect">
              <a:avLst>
                <a:gd name="adj" fmla="val 5953"/>
              </a:avLst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MX" sz="1200">
                <a:solidFill>
                  <a:schemeClr val="tx1"/>
                </a:solidFill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4693421" y="2543324"/>
              <a:ext cx="1979853" cy="1578510"/>
            </a:xfrm>
            <a:prstGeom prst="roundRect">
              <a:avLst>
                <a:gd name="adj" fmla="val 5953"/>
              </a:avLst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MX" sz="1200">
                <a:solidFill>
                  <a:schemeClr val="tx1"/>
                </a:solidFill>
              </a:endParaRP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515523" y="2543324"/>
              <a:ext cx="1979853" cy="1578510"/>
            </a:xfrm>
            <a:prstGeom prst="roundRect">
              <a:avLst>
                <a:gd name="adj" fmla="val 5953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MX" sz="1200">
                <a:solidFill>
                  <a:schemeClr val="tx1"/>
                </a:solidFill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9049217" y="2543324"/>
              <a:ext cx="1979853" cy="1578510"/>
            </a:xfrm>
            <a:prstGeom prst="roundRect">
              <a:avLst>
                <a:gd name="adj" fmla="val 5953"/>
              </a:avLst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MX" sz="1200">
                <a:solidFill>
                  <a:schemeClr val="tx1"/>
                </a:solidFill>
              </a:endParaRP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337625" y="2543324"/>
              <a:ext cx="1979853" cy="157851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s-MX" sz="120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84035" y="2837708"/>
              <a:ext cx="1200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Engineering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892943" y="2837708"/>
              <a:ext cx="1225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Deployment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999506" y="2837708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Operations &amp; </a:t>
              </a:r>
            </a:p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Maintenance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836960" y="2837708"/>
              <a:ext cx="20485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/>
                <a:t>Commercial / Business Development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9225462" y="2837707"/>
              <a:ext cx="1627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Financial &amp; Legal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Flecha arriba y abajo 30"/>
            <p:cNvSpPr/>
            <p:nvPr/>
          </p:nvSpPr>
          <p:spPr>
            <a:xfrm>
              <a:off x="1039819" y="2179028"/>
              <a:ext cx="575463" cy="450167"/>
            </a:xfrm>
            <a:prstGeom prst="upDownArrow">
              <a:avLst>
                <a:gd name="adj1" fmla="val 25533"/>
                <a:gd name="adj2" fmla="val 34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Flecha arriba y abajo 31"/>
            <p:cNvSpPr/>
            <p:nvPr/>
          </p:nvSpPr>
          <p:spPr>
            <a:xfrm>
              <a:off x="3217717" y="2179028"/>
              <a:ext cx="575463" cy="450167"/>
            </a:xfrm>
            <a:prstGeom prst="upDownArrow">
              <a:avLst>
                <a:gd name="adj1" fmla="val 25533"/>
                <a:gd name="adj2" fmla="val 34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Flecha arriba y abajo 32"/>
            <p:cNvSpPr/>
            <p:nvPr/>
          </p:nvSpPr>
          <p:spPr>
            <a:xfrm>
              <a:off x="5359959" y="2179028"/>
              <a:ext cx="575463" cy="450167"/>
            </a:xfrm>
            <a:prstGeom prst="upDownArrow">
              <a:avLst>
                <a:gd name="adj1" fmla="val 25533"/>
                <a:gd name="adj2" fmla="val 34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Flecha arriba y abajo 33"/>
            <p:cNvSpPr/>
            <p:nvPr/>
          </p:nvSpPr>
          <p:spPr>
            <a:xfrm>
              <a:off x="7502201" y="2179028"/>
              <a:ext cx="575463" cy="450167"/>
            </a:xfrm>
            <a:prstGeom prst="upDownArrow">
              <a:avLst>
                <a:gd name="adj1" fmla="val 25533"/>
                <a:gd name="adj2" fmla="val 34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Flecha arriba y abajo 34"/>
            <p:cNvSpPr/>
            <p:nvPr/>
          </p:nvSpPr>
          <p:spPr>
            <a:xfrm>
              <a:off x="9751411" y="2179028"/>
              <a:ext cx="575463" cy="450167"/>
            </a:xfrm>
            <a:prstGeom prst="upDownArrow">
              <a:avLst>
                <a:gd name="adj1" fmla="val 25533"/>
                <a:gd name="adj2" fmla="val 34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774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597256" y="2882900"/>
            <a:ext cx="2997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www.telewox.com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6168" y="1008368"/>
            <a:ext cx="11202933" cy="5595017"/>
            <a:chOff x="314652" y="879579"/>
            <a:chExt cx="11202933" cy="5595017"/>
          </a:xfrm>
        </p:grpSpPr>
        <p:sp>
          <p:nvSpPr>
            <p:cNvPr id="15" name="Trapezoid 14">
              <a:extLst>
                <a:ext uri="{FF2B5EF4-FFF2-40B4-BE49-F238E27FC236}">
                  <a16:creationId xmlns="" xmlns:a16="http://schemas.microsoft.com/office/drawing/2014/main" id="{3DFB5791-F875-4C80-AEE0-4C96B8A409EC}"/>
                </a:ext>
              </a:extLst>
            </p:cNvPr>
            <p:cNvSpPr/>
            <p:nvPr/>
          </p:nvSpPr>
          <p:spPr>
            <a:xfrm>
              <a:off x="2789483" y="1222729"/>
              <a:ext cx="6303939" cy="686786"/>
            </a:xfrm>
            <a:prstGeom prst="trapezoid">
              <a:avLst>
                <a:gd name="adj" fmla="val 73502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accent2">
                    <a:lumMod val="50000"/>
                    <a:alpha val="7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192F66C4-738A-421B-BBBD-4403CD9CB425}"/>
                </a:ext>
              </a:extLst>
            </p:cNvPr>
            <p:cNvSpPr/>
            <p:nvPr/>
          </p:nvSpPr>
          <p:spPr>
            <a:xfrm>
              <a:off x="314653" y="6042596"/>
              <a:ext cx="11202931" cy="43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Supply Chain Management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9FB645E6-E146-4984-8C7B-A611E7D9DCB3}"/>
                </a:ext>
              </a:extLst>
            </p:cNvPr>
            <p:cNvSpPr/>
            <p:nvPr/>
          </p:nvSpPr>
          <p:spPr>
            <a:xfrm>
              <a:off x="314654" y="879579"/>
              <a:ext cx="11202931" cy="4320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Segoe UI"/>
                </a:rPr>
                <a:t>Strategic Plan &amp; Scope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DE26666B-ACF0-4EFA-A2C3-AB321B4CE02B}"/>
                </a:ext>
              </a:extLst>
            </p:cNvPr>
            <p:cNvSpPr/>
            <p:nvPr/>
          </p:nvSpPr>
          <p:spPr>
            <a:xfrm>
              <a:off x="314652" y="4461477"/>
              <a:ext cx="11202931" cy="43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Segoe UI"/>
                </a:rPr>
                <a:t>High Level Network Architecture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65D1B709-2134-43E2-BD7F-D83D22F86931}"/>
                </a:ext>
              </a:extLst>
            </p:cNvPr>
            <p:cNvSpPr/>
            <p:nvPr/>
          </p:nvSpPr>
          <p:spPr>
            <a:xfrm>
              <a:off x="2789484" y="1622306"/>
              <a:ext cx="6303938" cy="2601614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>
                <a:defRPr/>
              </a:pPr>
              <a:r>
                <a:rPr lang="en-US" sz="1200" b="1" dirty="0">
                  <a:solidFill>
                    <a:srgbClr val="00AEEF">
                      <a:lumMod val="50000"/>
                    </a:srgbClr>
                  </a:solidFill>
                </a:rPr>
                <a:t>Strategic Plan &amp; Scope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C39DDF0D-6C30-4DBA-A286-FCED8A8DB53B}"/>
                </a:ext>
              </a:extLst>
            </p:cNvPr>
            <p:cNvSpPr/>
            <p:nvPr/>
          </p:nvSpPr>
          <p:spPr>
            <a:xfrm>
              <a:off x="6326047" y="2669243"/>
              <a:ext cx="2405328" cy="7653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High Level Project Plan</a:t>
              </a:r>
              <a:endParaRPr 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D240343-A902-4FA6-9F9B-242E0CF5C7D0}"/>
                </a:ext>
              </a:extLst>
            </p:cNvPr>
            <p:cNvSpPr/>
            <p:nvPr/>
          </p:nvSpPr>
          <p:spPr>
            <a:xfrm>
              <a:off x="3672387" y="2675977"/>
              <a:ext cx="2405325" cy="76531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Strategy &amp; Scope</a:t>
              </a:r>
              <a:endParaRPr lang="en-US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endParaRPr>
            </a:p>
          </p:txBody>
        </p:sp>
        <p:sp>
          <p:nvSpPr>
            <p:cNvPr id="86" name="Callout: Right Arrow 85">
              <a:extLst>
                <a:ext uri="{FF2B5EF4-FFF2-40B4-BE49-F238E27FC236}">
                  <a16:creationId xmlns="" xmlns:a16="http://schemas.microsoft.com/office/drawing/2014/main" id="{2F85D087-41AF-453F-AADE-E96399828E28}"/>
                </a:ext>
              </a:extLst>
            </p:cNvPr>
            <p:cNvSpPr/>
            <p:nvPr/>
          </p:nvSpPr>
          <p:spPr>
            <a:xfrm>
              <a:off x="675171" y="1618137"/>
              <a:ext cx="1865978" cy="2580856"/>
            </a:xfrm>
            <a:prstGeom prst="rightArrowCallout">
              <a:avLst>
                <a:gd name="adj1" fmla="val 23412"/>
                <a:gd name="adj2" fmla="val 18650"/>
                <a:gd name="adj3" fmla="val 13552"/>
                <a:gd name="adj4" fmla="val 82342"/>
              </a:avLst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dirty="0" smtClean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Industry &amp; Market Data</a:t>
              </a:r>
            </a:p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Spectrum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Regulation and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Allocation</a:t>
              </a:r>
            </a:p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dirty="0" smtClean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Target Market</a:t>
              </a:r>
            </a:p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Geodemographic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Data</a:t>
              </a:r>
            </a:p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noProof="0" dirty="0" smtClean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Financial status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A7F4E414-D890-4120-8854-CA4ED495AA16}"/>
                </a:ext>
              </a:extLst>
            </p:cNvPr>
            <p:cNvSpPr/>
            <p:nvPr/>
          </p:nvSpPr>
          <p:spPr>
            <a:xfrm>
              <a:off x="314654" y="5096963"/>
              <a:ext cx="1944000" cy="756000"/>
            </a:xfrm>
            <a:prstGeom prst="roundRect">
              <a:avLst>
                <a:gd name="adj" fmla="val 11958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Network Design</a:t>
              </a:r>
              <a:endParaRPr lang="en-US" sz="1200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="" xmlns:a16="http://schemas.microsoft.com/office/drawing/2014/main" id="{19FF7A7D-90A4-4EA5-9BFB-9F3D7996DBA2}"/>
                </a:ext>
              </a:extLst>
            </p:cNvPr>
            <p:cNvSpPr/>
            <p:nvPr/>
          </p:nvSpPr>
          <p:spPr>
            <a:xfrm>
              <a:off x="2629387" y="5096963"/>
              <a:ext cx="1944000" cy="756000"/>
            </a:xfrm>
            <a:prstGeom prst="roundRect">
              <a:avLst>
                <a:gd name="adj" fmla="val 12455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Deployment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D6AFB802-107C-4542-AAB1-179E3453C206}"/>
                </a:ext>
              </a:extLst>
            </p:cNvPr>
            <p:cNvSpPr/>
            <p:nvPr/>
          </p:nvSpPr>
          <p:spPr>
            <a:xfrm>
              <a:off x="7258853" y="5096963"/>
              <a:ext cx="1944000" cy="756000"/>
            </a:xfrm>
            <a:prstGeom prst="roundRect">
              <a:avLst>
                <a:gd name="adj" fmla="val 10598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Field Maintenance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="" xmlns:a16="http://schemas.microsoft.com/office/drawing/2014/main" id="{EAEB57A2-9791-4E8A-A333-A52ED096FE49}"/>
                </a:ext>
              </a:extLst>
            </p:cNvPr>
            <p:cNvSpPr/>
            <p:nvPr/>
          </p:nvSpPr>
          <p:spPr>
            <a:xfrm>
              <a:off x="4944120" y="5096963"/>
              <a:ext cx="1944000" cy="756000"/>
            </a:xfrm>
            <a:prstGeom prst="roundRect">
              <a:avLst>
                <a:gd name="adj" fmla="val 11051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Operations &amp; Maintenance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A9F8E2CE-8B31-47DC-A00E-3F69301F5138}"/>
                </a:ext>
              </a:extLst>
            </p:cNvPr>
            <p:cNvSpPr/>
            <p:nvPr/>
          </p:nvSpPr>
          <p:spPr>
            <a:xfrm>
              <a:off x="9573584" y="5096963"/>
              <a:ext cx="1944000" cy="756000"/>
            </a:xfrm>
            <a:prstGeom prst="roundRect">
              <a:avLst>
                <a:gd name="adj" fmla="val 915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Post-Launch Engineering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38BE6899-ABC6-4E5A-93F3-08CC7F14878A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2258654" y="5474963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686E0F73-4280-4A5F-B02F-B33B1F31629E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4573387" y="5474963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6BE92391-4EA4-45FE-94B0-189CBC1A07E6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6888120" y="5474963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94B17A9E-1ABD-4143-9AD9-0E6593E7CF46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9202853" y="5474963"/>
              <a:ext cx="370731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row: Curved Down 27">
              <a:extLst>
                <a:ext uri="{FF2B5EF4-FFF2-40B4-BE49-F238E27FC236}">
                  <a16:creationId xmlns:a16="http://schemas.microsoft.com/office/drawing/2014/main" xmlns="" id="{A03854F8-C26D-440D-ADBD-EFE38F1AB56A}"/>
                </a:ext>
              </a:extLst>
            </p:cNvPr>
            <p:cNvSpPr/>
            <p:nvPr/>
          </p:nvSpPr>
          <p:spPr>
            <a:xfrm>
              <a:off x="5681696" y="2247355"/>
              <a:ext cx="1004576" cy="416278"/>
            </a:xfrm>
            <a:prstGeom prst="curved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Arrow: Curved Down 28">
              <a:extLst>
                <a:ext uri="{FF2B5EF4-FFF2-40B4-BE49-F238E27FC236}">
                  <a16:creationId xmlns:a16="http://schemas.microsoft.com/office/drawing/2014/main" xmlns="" id="{F27BC3F3-4092-452D-9085-800FDBD19AD8}"/>
                </a:ext>
              </a:extLst>
            </p:cNvPr>
            <p:cNvSpPr/>
            <p:nvPr/>
          </p:nvSpPr>
          <p:spPr>
            <a:xfrm rot="10800000">
              <a:off x="5681872" y="3462504"/>
              <a:ext cx="1004400" cy="416703"/>
            </a:xfrm>
            <a:prstGeom prst="curved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1. Module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573198" y="1195754"/>
            <a:ext cx="11017399" cy="4853354"/>
            <a:chOff x="573198" y="1195754"/>
            <a:chExt cx="11017399" cy="48533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573205" y="2419066"/>
              <a:ext cx="2565779" cy="3630042"/>
            </a:xfrm>
            <a:prstGeom prst="roundRect">
              <a:avLst>
                <a:gd name="adj" fmla="val 4057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3390409" y="2419066"/>
              <a:ext cx="2565779" cy="3630042"/>
            </a:xfrm>
            <a:prstGeom prst="roundRect">
              <a:avLst>
                <a:gd name="adj" fmla="val 4057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6207613" y="2419066"/>
              <a:ext cx="2565779" cy="3630042"/>
            </a:xfrm>
            <a:prstGeom prst="roundRect">
              <a:avLst>
                <a:gd name="adj" fmla="val 4057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ectángulo redondeado 57"/>
            <p:cNvSpPr/>
            <p:nvPr/>
          </p:nvSpPr>
          <p:spPr>
            <a:xfrm>
              <a:off x="9024818" y="2419066"/>
              <a:ext cx="2565779" cy="3630042"/>
            </a:xfrm>
            <a:prstGeom prst="roundRect">
              <a:avLst>
                <a:gd name="adj" fmla="val 4057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Pentágono 4"/>
            <p:cNvSpPr/>
            <p:nvPr/>
          </p:nvSpPr>
          <p:spPr>
            <a:xfrm>
              <a:off x="573206" y="1195754"/>
              <a:ext cx="2565779" cy="946945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Pentágono 5"/>
            <p:cNvSpPr/>
            <p:nvPr/>
          </p:nvSpPr>
          <p:spPr>
            <a:xfrm>
              <a:off x="3390410" y="1195755"/>
              <a:ext cx="2565779" cy="946944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</p:txBody>
        </p:sp>
        <p:sp>
          <p:nvSpPr>
            <p:cNvPr id="7" name="Pentágono 6"/>
            <p:cNvSpPr/>
            <p:nvPr/>
          </p:nvSpPr>
          <p:spPr>
            <a:xfrm>
              <a:off x="6207614" y="1195754"/>
              <a:ext cx="2565779" cy="946943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Pentágono 7"/>
            <p:cNvSpPr/>
            <p:nvPr/>
          </p:nvSpPr>
          <p:spPr>
            <a:xfrm>
              <a:off x="9024818" y="1195755"/>
              <a:ext cx="2565779" cy="905998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662" y="1396754"/>
              <a:ext cx="504000" cy="50400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1395720" y="1354561"/>
              <a:ext cx="152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Research &amp; Analysis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329005" y="1354561"/>
              <a:ext cx="12731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Mission 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and</a:t>
              </a:r>
            </a:p>
            <a:p>
              <a:pPr algn="ct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Scope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258484" y="1354561"/>
              <a:ext cx="9827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algn="ctr"/>
              <a:r>
                <a:rPr lang="en-US" sz="1600" dirty="0"/>
                <a:t>Strategy 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Design</a:t>
              </a:r>
              <a:endParaRPr lang="en-US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0047087" y="1472484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algn="ctr"/>
              <a:r>
                <a:rPr lang="en-US" sz="1600" dirty="0"/>
                <a:t>Governance</a:t>
              </a: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640" y="1390296"/>
              <a:ext cx="540000" cy="5400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460" y="1410870"/>
              <a:ext cx="540000" cy="54000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60" y="1410662"/>
              <a:ext cx="540000" cy="540000"/>
            </a:xfrm>
            <a:prstGeom prst="rect">
              <a:avLst/>
            </a:prstGeom>
          </p:spPr>
        </p:pic>
        <p:sp>
          <p:nvSpPr>
            <p:cNvPr id="23" name="Rectángulo 22"/>
            <p:cNvSpPr/>
            <p:nvPr/>
          </p:nvSpPr>
          <p:spPr>
            <a:xfrm>
              <a:off x="573203" y="2406666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Strategic Issues &amp; Risk Identification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73203" y="3217160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Environmental Scan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73203" y="4021351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 Analysis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73198" y="4820458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SWOT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Analysis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390395" y="2419066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 Statement Development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390395" y="3210998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Identify Competitive Advantages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390395" y="4015728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Technologies and Services Definition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9024818" y="3215974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Establish Schedule for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Progress Reviews 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9024818" y="4021351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Tracking Methodologies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9024818" y="4826728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 Adapt Process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Definition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6207606" y="2406268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Organization-Wide Strategies Definition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6207606" y="3210998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Long-term Objectives Definition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6207655" y="4019296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Organization-Wide Goals and Measures</a:t>
              </a: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9024796" y="2406268"/>
              <a:ext cx="2565779" cy="420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KPIs Selection</a:t>
              </a:r>
            </a:p>
          </p:txBody>
        </p:sp>
      </p:grpSp>
      <p:sp>
        <p:nvSpPr>
          <p:cNvPr id="32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en-US" dirty="0"/>
              <a:t>Figure 2. Module Process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87304" y="2593015"/>
            <a:ext cx="11017391" cy="946945"/>
            <a:chOff x="723331" y="2451348"/>
            <a:chExt cx="11017391" cy="946945"/>
          </a:xfrm>
        </p:grpSpPr>
        <p:sp>
          <p:nvSpPr>
            <p:cNvPr id="4" name="Pentágono 3"/>
            <p:cNvSpPr/>
            <p:nvPr/>
          </p:nvSpPr>
          <p:spPr>
            <a:xfrm>
              <a:off x="723331" y="2451348"/>
              <a:ext cx="2565779" cy="946945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Pentágono 4"/>
            <p:cNvSpPr/>
            <p:nvPr/>
          </p:nvSpPr>
          <p:spPr>
            <a:xfrm>
              <a:off x="3540535" y="2451349"/>
              <a:ext cx="2565779" cy="946944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</p:txBody>
        </p:sp>
        <p:sp>
          <p:nvSpPr>
            <p:cNvPr id="6" name="Pentágono 5"/>
            <p:cNvSpPr/>
            <p:nvPr/>
          </p:nvSpPr>
          <p:spPr>
            <a:xfrm>
              <a:off x="6357739" y="2451348"/>
              <a:ext cx="2565779" cy="946943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Pentágono 6"/>
            <p:cNvSpPr/>
            <p:nvPr/>
          </p:nvSpPr>
          <p:spPr>
            <a:xfrm>
              <a:off x="9174943" y="2451349"/>
              <a:ext cx="2565779" cy="905998"/>
            </a:xfrm>
            <a:prstGeom prst="homePlate">
              <a:avLst>
                <a:gd name="adj" fmla="val 2571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787" y="2652348"/>
              <a:ext cx="504000" cy="504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1545845" y="2610155"/>
              <a:ext cx="152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Research &amp; Analysis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479130" y="2610155"/>
              <a:ext cx="12731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Mission 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and</a:t>
              </a:r>
            </a:p>
            <a:p>
              <a:pPr algn="ct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Scope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408609" y="2610155"/>
              <a:ext cx="9827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algn="ctr"/>
              <a:r>
                <a:rPr lang="en-US" sz="1600" dirty="0"/>
                <a:t>Strategy 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Design</a:t>
              </a:r>
              <a:endParaRPr lang="en-US" sz="16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197212" y="2728078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algn="ctr"/>
              <a:r>
                <a:rPr lang="en-US" sz="1600" dirty="0"/>
                <a:t>Governance</a:t>
              </a: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765" y="2645890"/>
              <a:ext cx="540000" cy="54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585" y="2666464"/>
              <a:ext cx="540000" cy="540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185" y="2666256"/>
              <a:ext cx="540000" cy="540000"/>
            </a:xfrm>
            <a:prstGeom prst="rect">
              <a:avLst/>
            </a:prstGeom>
          </p:spPr>
        </p:pic>
      </p:grpSp>
      <p:sp>
        <p:nvSpPr>
          <p:cNvPr id="17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it-IT" dirty="0"/>
              <a:t>Figure 3. Strategy &amp; Scope Definition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755998" y="1394954"/>
            <a:ext cx="4747798" cy="4680000"/>
            <a:chOff x="3755998" y="1394954"/>
            <a:chExt cx="4747798" cy="4680000"/>
          </a:xfrm>
        </p:grpSpPr>
        <p:sp>
          <p:nvSpPr>
            <p:cNvPr id="2" name="Elipse 1"/>
            <p:cNvSpPr/>
            <p:nvPr/>
          </p:nvSpPr>
          <p:spPr>
            <a:xfrm>
              <a:off x="3756000" y="1394954"/>
              <a:ext cx="4680000" cy="46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/>
            <p:cNvSpPr/>
            <p:nvPr/>
          </p:nvSpPr>
          <p:spPr>
            <a:xfrm>
              <a:off x="4476000" y="2114954"/>
              <a:ext cx="3240000" cy="324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540686" y="1524122"/>
              <a:ext cx="1110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err="1" smtClean="0"/>
                <a:t>Operating</a:t>
              </a:r>
              <a:r>
                <a:rPr lang="es-MX" sz="1200" b="1" dirty="0" smtClean="0"/>
                <a:t> </a:t>
              </a:r>
            </a:p>
            <a:p>
              <a:pPr algn="ctr"/>
              <a:r>
                <a:rPr lang="es-MX" sz="1200" b="1" dirty="0" err="1" smtClean="0"/>
                <a:t>Environment</a:t>
              </a:r>
              <a:endParaRPr lang="es-MX" sz="1200" b="1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755998" y="3931425"/>
              <a:ext cx="704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/>
                <a:t>Political</a:t>
              </a:r>
              <a:endParaRPr lang="es-MX" sz="12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241796" y="4910856"/>
              <a:ext cx="995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/>
                <a:t>Technology</a:t>
              </a:r>
              <a:r>
                <a:rPr lang="es-MX" sz="1200" dirty="0" smtClean="0"/>
                <a:t> </a:t>
              </a:r>
            </a:p>
            <a:p>
              <a:pPr algn="ctr"/>
              <a:r>
                <a:rPr lang="es-MX" sz="1200" dirty="0" err="1" smtClean="0"/>
                <a:t>Trends</a:t>
              </a:r>
              <a:endParaRPr lang="es-MX" sz="12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621823" y="3803091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/>
                <a:t>Economic</a:t>
              </a:r>
              <a:r>
                <a:rPr lang="es-MX" sz="1200" dirty="0" smtClean="0"/>
                <a:t> </a:t>
              </a:r>
            </a:p>
            <a:p>
              <a:pPr algn="ctr"/>
              <a:r>
                <a:rPr lang="es-MX" sz="1200" dirty="0" err="1" smtClean="0"/>
                <a:t>Indicators</a:t>
              </a:r>
              <a:endParaRPr lang="es-MX" sz="1200" dirty="0" smtClean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960001" y="4893289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smtClean="0"/>
                <a:t>Social </a:t>
              </a:r>
            </a:p>
            <a:p>
              <a:pPr algn="ctr"/>
              <a:r>
                <a:rPr lang="es-MX" sz="1200" dirty="0" err="1" smtClean="0"/>
                <a:t>conditions</a:t>
              </a:r>
              <a:endParaRPr lang="es-MX" sz="1200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382341" y="2337513"/>
              <a:ext cx="1427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Telecom </a:t>
              </a:r>
              <a:r>
                <a:rPr lang="es-MX" sz="1200" b="1" dirty="0" err="1" smtClean="0">
                  <a:solidFill>
                    <a:schemeClr val="bg1"/>
                  </a:solidFill>
                </a:rPr>
                <a:t>Industry</a:t>
              </a:r>
              <a:endParaRPr lang="es-MX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MX" sz="1200" b="1" dirty="0" err="1" smtClean="0">
                  <a:solidFill>
                    <a:schemeClr val="bg1"/>
                  </a:solidFill>
                </a:rPr>
                <a:t>Environment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5376000" y="3014954"/>
              <a:ext cx="1440000" cy="144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676141" y="3469760"/>
              <a:ext cx="839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err="1" smtClean="0">
                  <a:solidFill>
                    <a:schemeClr val="bg1"/>
                  </a:solidFill>
                </a:rPr>
                <a:t>NaaS</a:t>
              </a:r>
              <a:endParaRPr lang="es-MX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MX" sz="1200" b="1" dirty="0" err="1" smtClean="0">
                  <a:solidFill>
                    <a:schemeClr val="bg1"/>
                  </a:solidFill>
                </a:rPr>
                <a:t>Operator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4549854" y="3097407"/>
              <a:ext cx="905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/>
                <a:t>Customers</a:t>
              </a:r>
              <a:endParaRPr lang="es-MX" sz="12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631342" y="3097407"/>
              <a:ext cx="1022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/>
                <a:t>Competitors</a:t>
              </a:r>
              <a:endParaRPr lang="es-MX" sz="1200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6635190" y="4122456"/>
              <a:ext cx="869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/>
                <a:t>Substitute</a:t>
              </a:r>
              <a:endParaRPr lang="es-MX" sz="1200" dirty="0" smtClean="0"/>
            </a:p>
            <a:p>
              <a:pPr algn="ctr"/>
              <a:r>
                <a:rPr lang="es-MX" sz="1200" dirty="0" err="1" smtClean="0"/>
                <a:t>products</a:t>
              </a:r>
              <a:endParaRPr lang="es-MX" sz="12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633137" y="4153775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Supplier </a:t>
              </a:r>
            </a:p>
            <a:p>
              <a:pPr algn="ctr"/>
              <a:r>
                <a:rPr lang="en-US" sz="1200" dirty="0" smtClean="0"/>
                <a:t>community</a:t>
              </a:r>
              <a:endParaRPr lang="es-MX" sz="12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5641070" y="4680023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Terrain</a:t>
              </a:r>
            </a:p>
            <a:p>
              <a:pPr algn="ctr"/>
              <a:r>
                <a:rPr lang="en-US" sz="1200" dirty="0" smtClean="0"/>
                <a:t>Conditions</a:t>
              </a:r>
              <a:endParaRPr lang="es-MX" sz="1200" dirty="0"/>
            </a:p>
          </p:txBody>
        </p:sp>
      </p:grpSp>
      <p:sp>
        <p:nvSpPr>
          <p:cNvPr id="31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fr-FR" dirty="0"/>
              <a:t>Figure 4.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Factors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351005" y="1480980"/>
            <a:ext cx="5791201" cy="3519065"/>
            <a:chOff x="3351005" y="1480980"/>
            <a:chExt cx="5791201" cy="3519065"/>
          </a:xfrm>
        </p:grpSpPr>
        <p:sp>
          <p:nvSpPr>
            <p:cNvPr id="15" name="Rectángulo 14"/>
            <p:cNvSpPr/>
            <p:nvPr/>
          </p:nvSpPr>
          <p:spPr>
            <a:xfrm>
              <a:off x="3788083" y="3373421"/>
              <a:ext cx="4918026" cy="896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Deployment Strategy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787592" y="2210822"/>
              <a:ext cx="4918026" cy="896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Commercial Strategy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351005" y="1480980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Funding Strategy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414092" y="1480980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Operator Engagement Strategy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477179" y="1480980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Spectrum Strategy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026252" y="2556946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Revenue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644665" y="2556946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Marketing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026253" y="3731388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Logistcs</a:t>
              </a:r>
              <a:r>
                <a:rPr lang="en-US" sz="1100" dirty="0" smtClean="0">
                  <a:solidFill>
                    <a:schemeClr val="bg1"/>
                  </a:solidFill>
                </a:rPr>
                <a:t> &amp; Warehousing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644665" y="3724135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Infrastructure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026252" y="4536021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Operations Strategy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644665" y="4536021"/>
              <a:ext cx="1665027" cy="464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Organization design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fr-FR" dirty="0" smtClean="0"/>
              <a:t>Figure 5. </a:t>
            </a:r>
            <a:r>
              <a:rPr lang="fr-FR" dirty="0" err="1" smtClean="0"/>
              <a:t>Strategy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 Funding Strategy Alternatives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3653281" y="1712891"/>
            <a:ext cx="4882264" cy="3116686"/>
            <a:chOff x="620270" y="1674255"/>
            <a:chExt cx="4882264" cy="3116686"/>
          </a:xfrm>
        </p:grpSpPr>
        <p:sp>
          <p:nvSpPr>
            <p:cNvPr id="4" name="Rectángulo redondeado 3"/>
            <p:cNvSpPr/>
            <p:nvPr/>
          </p:nvSpPr>
          <p:spPr>
            <a:xfrm>
              <a:off x="620270" y="1674255"/>
              <a:ext cx="4882264" cy="3116686"/>
            </a:xfrm>
            <a:prstGeom prst="roundRect">
              <a:avLst>
                <a:gd name="adj" fmla="val 290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141695" y="1777284"/>
              <a:ext cx="1839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Funding Strategy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835503" y="2530153"/>
              <a:ext cx="1983347" cy="759854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Self-financing</a:t>
              </a:r>
              <a:endParaRPr lang="en-US" sz="1400" dirty="0"/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3325419" y="2530153"/>
              <a:ext cx="1983347" cy="759854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Telecom subsidies</a:t>
              </a:r>
              <a:endParaRPr lang="en-US" sz="1400" dirty="0"/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835503" y="3673544"/>
              <a:ext cx="1983347" cy="759854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Joint venture </a:t>
              </a:r>
            </a:p>
            <a:p>
              <a:pPr algn="ctr"/>
              <a:r>
                <a:rPr lang="en-US" sz="1400" dirty="0" smtClean="0"/>
                <a:t>loans</a:t>
              </a:r>
              <a:endParaRPr lang="en-US" sz="1400" dirty="0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3325419" y="3673544"/>
              <a:ext cx="1983347" cy="759854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Public Private Partnership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7. Operator Engagement Strategy Alternatives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3654868" y="1622740"/>
            <a:ext cx="4882264" cy="3116686"/>
            <a:chOff x="6211325" y="1674255"/>
            <a:chExt cx="4882264" cy="3116686"/>
          </a:xfrm>
        </p:grpSpPr>
        <p:sp>
          <p:nvSpPr>
            <p:cNvPr id="33" name="Rectángulo redondeado 32"/>
            <p:cNvSpPr/>
            <p:nvPr/>
          </p:nvSpPr>
          <p:spPr>
            <a:xfrm>
              <a:off x="6211325" y="1674255"/>
              <a:ext cx="4882264" cy="3116686"/>
            </a:xfrm>
            <a:prstGeom prst="roundRect">
              <a:avLst>
                <a:gd name="adj" fmla="val 290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ángulo redondeado 34"/>
            <p:cNvSpPr/>
            <p:nvPr/>
          </p:nvSpPr>
          <p:spPr>
            <a:xfrm>
              <a:off x="6598666" y="2596091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Network Roaming Agreements</a:t>
              </a: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9088582" y="2596091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RAN Sharing Agreements</a:t>
              </a: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6598666" y="4004450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Full-MVNO</a:t>
              </a: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9088582" y="4004450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Light-MVNO or 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Re-seller</a:t>
              </a:r>
              <a:endParaRPr lang="en-US" sz="1200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7157159" y="1755267"/>
              <a:ext cx="31867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Operator Engagement Strategy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6353320" y="2209383"/>
              <a:ext cx="4546501" cy="1127101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Mobile Network Operators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6353319" y="3567609"/>
              <a:ext cx="4546501" cy="1127101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Mobile Virtual Network Operators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81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8. Spectrum Strategy Alternatives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3654868" y="1555124"/>
            <a:ext cx="4882264" cy="3747752"/>
            <a:chOff x="982502" y="1661376"/>
            <a:chExt cx="4882264" cy="3747752"/>
          </a:xfrm>
        </p:grpSpPr>
        <p:sp>
          <p:nvSpPr>
            <p:cNvPr id="33" name="Rectángulo redondeado 32"/>
            <p:cNvSpPr/>
            <p:nvPr/>
          </p:nvSpPr>
          <p:spPr>
            <a:xfrm>
              <a:off x="982502" y="1661376"/>
              <a:ext cx="4882264" cy="3747752"/>
            </a:xfrm>
            <a:prstGeom prst="roundRect">
              <a:avLst>
                <a:gd name="adj" fmla="val 290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ángulo redondeado 34"/>
            <p:cNvSpPr/>
            <p:nvPr/>
          </p:nvSpPr>
          <p:spPr>
            <a:xfrm>
              <a:off x="1369843" y="2583212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Re-farming</a:t>
              </a: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3859759" y="2583212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Standard Licensed spectrum</a:t>
              </a: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1369843" y="4498894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MNO Spectrum</a:t>
              </a: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3859759" y="4498894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Spectrum Leasing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436312" y="1751811"/>
              <a:ext cx="1974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Spectrum Strategy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1124497" y="2196504"/>
              <a:ext cx="4546501" cy="1834583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Own </a:t>
              </a:r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Spectrum</a:t>
              </a: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124497" y="4136536"/>
              <a:ext cx="4546501" cy="1053649"/>
            </a:xfrm>
            <a:prstGeom prst="roundRect">
              <a:avLst>
                <a:gd name="adj" fmla="val 8192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3rd </a:t>
              </a:r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Party Spectrum</a:t>
              </a: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1369843" y="3307421"/>
              <a:ext cx="1639130" cy="627978"/>
            </a:xfrm>
            <a:prstGeom prst="roundRect">
              <a:avLst>
                <a:gd name="adj" fmla="val 819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Rural Licensed spectrum</a:t>
              </a: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859759" y="3307421"/>
              <a:ext cx="1639130" cy="627978"/>
            </a:xfrm>
            <a:prstGeom prst="roundRect">
              <a:avLst>
                <a:gd name="adj" fmla="val 98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Unlicensed Spectrum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45464</TotalTime>
  <Words>349</Words>
  <Application>Microsoft Office PowerPoint</Application>
  <PresentationFormat>Panorámica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Business Contrast 16x9</vt:lpstr>
      <vt:lpstr>Strategy Plan &amp; Scope Module Images </vt:lpstr>
      <vt:lpstr>Figure 1. Module Framework</vt:lpstr>
      <vt:lpstr>Figure 2. Module Process View</vt:lpstr>
      <vt:lpstr>Figure 3. Strategy &amp; Scope Definition Process</vt:lpstr>
      <vt:lpstr>Figure 4. Environment Factors Diagram</vt:lpstr>
      <vt:lpstr>Figure 5. Strategy Map</vt:lpstr>
      <vt:lpstr>Figure 6. Funding Strategy Alternatives</vt:lpstr>
      <vt:lpstr>Figure 7. Operator Engagement Strategy Alternatives</vt:lpstr>
      <vt:lpstr>Figure 8. Spectrum Strategy Alternatives</vt:lpstr>
      <vt:lpstr>Figure 9. Commercial Strategy Alternatives</vt:lpstr>
      <vt:lpstr>Figure 10. Deployment Strategy Alternatives</vt:lpstr>
      <vt:lpstr>Figure 11. Operations Strategy Alternatives</vt:lpstr>
      <vt:lpstr>Figure 12. Typical NaaS operator Organizational Structure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TeleworX @ IpT: Transport Highlights</dc:title>
  <dc:creator>teleworx</dc:creator>
  <cp:lastModifiedBy>TeleworX</cp:lastModifiedBy>
  <cp:revision>842</cp:revision>
  <dcterms:created xsi:type="dcterms:W3CDTF">2019-08-15T17:55:34Z</dcterms:created>
  <dcterms:modified xsi:type="dcterms:W3CDTF">2020-09-01T19:55:04Z</dcterms:modified>
</cp:coreProperties>
</file>