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34" r:id="rId2"/>
    <p:sldId id="335" r:id="rId3"/>
    <p:sldId id="304" r:id="rId4"/>
    <p:sldId id="307" r:id="rId5"/>
    <p:sldId id="325" r:id="rId6"/>
    <p:sldId id="310" r:id="rId7"/>
    <p:sldId id="336" r:id="rId8"/>
    <p:sldId id="311" r:id="rId9"/>
    <p:sldId id="314" r:id="rId10"/>
    <p:sldId id="315" r:id="rId11"/>
    <p:sldId id="316" r:id="rId12"/>
    <p:sldId id="330" r:id="rId13"/>
    <p:sldId id="339" r:id="rId14"/>
    <p:sldId id="340" r:id="rId15"/>
    <p:sldId id="342" r:id="rId16"/>
    <p:sldId id="343" r:id="rId17"/>
    <p:sldId id="344" r:id="rId18"/>
    <p:sldId id="324" r:id="rId19"/>
    <p:sldId id="345" r:id="rId20"/>
    <p:sldId id="346" r:id="rId21"/>
    <p:sldId id="347" r:id="rId22"/>
    <p:sldId id="317" r:id="rId23"/>
    <p:sldId id="348" r:id="rId24"/>
    <p:sldId id="32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Hartin" initials="TR" lastIdx="0" clrIdx="0"/>
  <p:cmAuthor id="1" name="JHartin" initials="JH" lastIdx="0" clrIdx="1"/>
  <p:cmAuthor id="2" name="TeleworX" initials="T" lastIdx="2" clrIdx="2">
    <p:extLst>
      <p:ext uri="{19B8F6BF-5375-455C-9EA6-DF929625EA0E}">
        <p15:presenceInfo xmlns:p15="http://schemas.microsoft.com/office/powerpoint/2012/main" userId="Telewor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D6C"/>
    <a:srgbClr val="9CE0BB"/>
    <a:srgbClr val="2AC3FA"/>
    <a:srgbClr val="1AC098"/>
    <a:srgbClr val="0070C0"/>
    <a:srgbClr val="870F42"/>
    <a:srgbClr val="0086C5"/>
    <a:srgbClr val="00AEEF"/>
    <a:srgbClr val="59595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6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3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F5CB-A47F-4BA1-A6DE-0E200CF243C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DBA84-B0C6-4C75-B73C-6BF010F8D0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DBA84-B0C6-4C75-B73C-6BF010F8D0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5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2" y="533401"/>
            <a:ext cx="9424140" cy="2514601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403600"/>
            <a:ext cx="9424140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2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695" y="533400"/>
            <a:ext cx="2362816" cy="5486400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491" y="533400"/>
            <a:ext cx="746954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024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10AF573F-B6A7-4E43-9743-E23E2FDD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99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489" y="1828800"/>
            <a:ext cx="4253068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6021" y="1828800"/>
            <a:ext cx="4253068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4540AFF-F6F4-4BA4-9477-671E24C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8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4253068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490" y="2590800"/>
            <a:ext cx="4253068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1485" y="1828800"/>
            <a:ext cx="4253068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1485" y="2590800"/>
            <a:ext cx="4253068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83730BE5-A22D-44BF-A1B1-9BE8B264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78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B1B4C3B5-5464-473A-AC97-3C3976EB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770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16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341" y="533400"/>
            <a:ext cx="5868928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72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7340" y="533400"/>
            <a:ext cx="5781679" cy="5486400"/>
          </a:xfrm>
          <a:ln w="12700">
            <a:solidFill>
              <a:schemeClr val="accent1">
                <a:lumMod val="50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1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‹Nº›</a:t>
            </a:fld>
            <a:endParaRPr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93E078C1-39F7-4988-A4A8-4EA71224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01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00" y="1462977"/>
            <a:ext cx="10083746" cy="45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42772" y="6453337"/>
            <a:ext cx="137195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9/1/2020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1460" y="6453337"/>
            <a:ext cx="6973744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297" y="6453337"/>
            <a:ext cx="121951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‹Nº›</a:t>
            </a:fld>
            <a:endParaRPr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2516" y="104982"/>
            <a:ext cx="1711468" cy="38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1678953" y="295914"/>
            <a:ext cx="1017918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117779" y="6289049"/>
            <a:ext cx="1174036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62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b="0" kern="1200" spc="30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431" y="1052736"/>
            <a:ext cx="9203757" cy="3600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Transport &amp; IP Architecture Module Images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9421686" cy="1397000"/>
          </a:xfrm>
        </p:spPr>
        <p:txBody>
          <a:bodyPr>
            <a:normAutofit/>
          </a:bodyPr>
          <a:lstStyle/>
          <a:p>
            <a:r>
              <a:rPr lang="en-US" dirty="0"/>
              <a:t>Prepared for </a:t>
            </a:r>
            <a:r>
              <a:rPr lang="en-US" dirty="0" smtClean="0"/>
              <a:t>Facebook</a:t>
            </a:r>
          </a:p>
          <a:p>
            <a:endParaRPr lang="en-US" dirty="0"/>
          </a:p>
          <a:p>
            <a:r>
              <a:rPr lang="en-US" dirty="0" smtClean="0"/>
              <a:t>September 1</a:t>
            </a:r>
            <a:r>
              <a:rPr lang="en-US" baseline="30000" dirty="0" smtClean="0"/>
              <a:t>st</a:t>
            </a:r>
            <a:r>
              <a:rPr lang="en-US" dirty="0" smtClean="0"/>
              <a:t>, </a:t>
            </a:r>
            <a:r>
              <a:rPr lang="en-US" dirty="0"/>
              <a:t>2020</a:t>
            </a:r>
          </a:p>
        </p:txBody>
      </p:sp>
      <p:pic>
        <p:nvPicPr>
          <p:cNvPr id="5" name="Picture 2" descr="Resultado de imagen de facebook logo">
            <a:extLst>
              <a:ext uri="{FF2B5EF4-FFF2-40B4-BE49-F238E27FC236}">
                <a16:creationId xmlns:a16="http://schemas.microsoft.com/office/drawing/2014/main" xmlns="" id="{8D6F034A-DE7C-4579-A804-581190E4F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98" y="4739568"/>
            <a:ext cx="139935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58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Figure 9. LTE </a:t>
            </a:r>
            <a:r>
              <a:rPr lang="es-MX" dirty="0" err="1"/>
              <a:t>management</a:t>
            </a:r>
            <a:r>
              <a:rPr lang="es-MX" dirty="0"/>
              <a:t> </a:t>
            </a:r>
            <a:r>
              <a:rPr lang="es-MX" dirty="0" err="1"/>
              <a:t>plane</a:t>
            </a:r>
            <a:r>
              <a:rPr lang="es-MX" dirty="0"/>
              <a:t> </a:t>
            </a:r>
            <a:r>
              <a:rPr lang="es-MX" dirty="0" err="1"/>
              <a:t>protocol</a:t>
            </a:r>
            <a:r>
              <a:rPr lang="es-MX" dirty="0"/>
              <a:t> </a:t>
            </a:r>
            <a:r>
              <a:rPr lang="es-MX" dirty="0" err="1"/>
              <a:t>stack</a:t>
            </a:r>
            <a:endParaRPr lang="es-MX" dirty="0"/>
          </a:p>
        </p:txBody>
      </p:sp>
      <p:grpSp>
        <p:nvGrpSpPr>
          <p:cNvPr id="2" name="Grupo 1"/>
          <p:cNvGrpSpPr/>
          <p:nvPr/>
        </p:nvGrpSpPr>
        <p:grpSpPr>
          <a:xfrm>
            <a:off x="2607777" y="1849877"/>
            <a:ext cx="7401410" cy="2776717"/>
            <a:chOff x="881681" y="1545077"/>
            <a:chExt cx="7401410" cy="2776717"/>
          </a:xfrm>
        </p:grpSpPr>
        <p:pic>
          <p:nvPicPr>
            <p:cNvPr id="11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172" y="1562390"/>
              <a:ext cx="720000" cy="720000"/>
            </a:xfrm>
            <a:prstGeom prst="rect">
              <a:avLst/>
            </a:prstGeom>
          </p:spPr>
        </p:pic>
        <p:sp>
          <p:nvSpPr>
            <p:cNvPr id="12" name="Rectángulo 11"/>
            <p:cNvSpPr/>
            <p:nvPr/>
          </p:nvSpPr>
          <p:spPr>
            <a:xfrm>
              <a:off x="881681" y="2568654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Mgmt</a:t>
              </a: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App</a:t>
              </a: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881681" y="2841547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UDP/TCP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881681" y="3114440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IP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881681" y="3387333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L1/L2</a:t>
              </a:r>
            </a:p>
          </p:txBody>
        </p:sp>
        <p:pic>
          <p:nvPicPr>
            <p:cNvPr id="16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7007" y="1562390"/>
              <a:ext cx="720000" cy="720000"/>
            </a:xfrm>
            <a:prstGeom prst="rect">
              <a:avLst/>
            </a:prstGeom>
          </p:spPr>
        </p:pic>
        <p:sp>
          <p:nvSpPr>
            <p:cNvPr id="17" name="Rectángulo 16"/>
            <p:cNvSpPr/>
            <p:nvPr/>
          </p:nvSpPr>
          <p:spPr>
            <a:xfrm>
              <a:off x="3765700" y="2568654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Mgmt</a:t>
              </a:r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App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765700" y="2841547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UDP/TCP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765700" y="3114440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IP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765700" y="3391782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L1/L2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061751" y="2251666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eNodeB1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3957586" y="2264948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eNodeB2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3" name="Conector angular 22"/>
            <p:cNvCxnSpPr>
              <a:stCxn id="15" idx="2"/>
              <a:endCxn id="29" idx="2"/>
            </p:cNvCxnSpPr>
            <p:nvPr/>
          </p:nvCxnSpPr>
          <p:spPr>
            <a:xfrm rot="5400000" flipH="1" flipV="1">
              <a:off x="4900680" y="277815"/>
              <a:ext cx="4762" cy="6760060"/>
            </a:xfrm>
            <a:prstGeom prst="bentConnector4">
              <a:avLst>
                <a:gd name="adj1" fmla="val -9280974"/>
                <a:gd name="adj2" fmla="val 95139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10" descr="C:\Users\ecoffey\AppData\Local\Temp\Rar$DRa0.934\30010_Device_cluster_controller_default_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4180" y="1545077"/>
              <a:ext cx="8763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uadroTexto 24"/>
            <p:cNvSpPr txBox="1"/>
            <p:nvPr/>
          </p:nvSpPr>
          <p:spPr>
            <a:xfrm>
              <a:off x="7283600" y="2267489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NMS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7000391" y="2559443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Mgmt</a:t>
              </a:r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App</a:t>
              </a: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7000391" y="2832336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UDP/TCP</a:t>
              </a: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7000391" y="3105229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IP</a:t>
              </a: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7000391" y="3382571"/>
              <a:ext cx="1282700" cy="272893"/>
            </a:xfrm>
            <a:custGeom>
              <a:avLst/>
              <a:gdLst>
                <a:gd name="connsiteX0" fmla="*/ 0 w 1282700"/>
                <a:gd name="connsiteY0" fmla="*/ 0 h 272893"/>
                <a:gd name="connsiteX1" fmla="*/ 1282700 w 1282700"/>
                <a:gd name="connsiteY1" fmla="*/ 0 h 272893"/>
                <a:gd name="connsiteX2" fmla="*/ 1282700 w 1282700"/>
                <a:gd name="connsiteY2" fmla="*/ 272893 h 272893"/>
                <a:gd name="connsiteX3" fmla="*/ 0 w 1282700"/>
                <a:gd name="connsiteY3" fmla="*/ 272893 h 272893"/>
                <a:gd name="connsiteX4" fmla="*/ 0 w 1282700"/>
                <a:gd name="connsiteY4" fmla="*/ 0 h 272893"/>
                <a:gd name="connsiteX0" fmla="*/ 0 w 1282700"/>
                <a:gd name="connsiteY0" fmla="*/ 0 h 272893"/>
                <a:gd name="connsiteX1" fmla="*/ 1282700 w 1282700"/>
                <a:gd name="connsiteY1" fmla="*/ 0 h 272893"/>
                <a:gd name="connsiteX2" fmla="*/ 1282700 w 1282700"/>
                <a:gd name="connsiteY2" fmla="*/ 272893 h 272893"/>
                <a:gd name="connsiteX3" fmla="*/ 900597 w 1282700"/>
                <a:gd name="connsiteY3" fmla="*/ 270267 h 272893"/>
                <a:gd name="connsiteX4" fmla="*/ 0 w 1282700"/>
                <a:gd name="connsiteY4" fmla="*/ 272893 h 272893"/>
                <a:gd name="connsiteX5" fmla="*/ 0 w 1282700"/>
                <a:gd name="connsiteY5" fmla="*/ 0 h 27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2700" h="272893">
                  <a:moveTo>
                    <a:pt x="0" y="0"/>
                  </a:moveTo>
                  <a:lnTo>
                    <a:pt x="1282700" y="0"/>
                  </a:lnTo>
                  <a:lnTo>
                    <a:pt x="1282700" y="272893"/>
                  </a:lnTo>
                  <a:lnTo>
                    <a:pt x="900597" y="270267"/>
                  </a:lnTo>
                  <a:lnTo>
                    <a:pt x="0" y="27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L1/L2</a:t>
              </a:r>
            </a:p>
          </p:txBody>
        </p:sp>
        <p:cxnSp>
          <p:nvCxnSpPr>
            <p:cNvPr id="34" name="Conector angular 33"/>
            <p:cNvCxnSpPr>
              <a:stCxn id="20" idx="2"/>
              <a:endCxn id="29" idx="3"/>
            </p:cNvCxnSpPr>
            <p:nvPr/>
          </p:nvCxnSpPr>
          <p:spPr>
            <a:xfrm rot="5400000" flipH="1" flipV="1">
              <a:off x="6148100" y="1911788"/>
              <a:ext cx="11837" cy="3493938"/>
            </a:xfrm>
            <a:prstGeom prst="bentConnector4">
              <a:avLst>
                <a:gd name="adj1" fmla="val -1931233"/>
                <a:gd name="adj2" fmla="val 86673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2812640" y="2568654"/>
              <a:ext cx="0" cy="175314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 flipH="1">
              <a:off x="6444445" y="2563267"/>
              <a:ext cx="5941" cy="146580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/>
            <p:cNvSpPr txBox="1"/>
            <p:nvPr/>
          </p:nvSpPr>
          <p:spPr>
            <a:xfrm>
              <a:off x="2473257" y="2045434"/>
              <a:ext cx="879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O&amp;M </a:t>
              </a:r>
            </a:p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Interface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6004870" y="2056394"/>
              <a:ext cx="879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O&amp;M 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80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" y="690460"/>
            <a:ext cx="12191999" cy="547464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10. Availability on each segment of transport network</a:t>
            </a:r>
            <a:endParaRPr lang="es-MX" dirty="0"/>
          </a:p>
        </p:txBody>
      </p:sp>
      <p:grpSp>
        <p:nvGrpSpPr>
          <p:cNvPr id="2" name="Grupo 1"/>
          <p:cNvGrpSpPr/>
          <p:nvPr/>
        </p:nvGrpSpPr>
        <p:grpSpPr>
          <a:xfrm>
            <a:off x="2126131" y="1921344"/>
            <a:ext cx="8228449" cy="2247229"/>
            <a:chOff x="1636734" y="1367552"/>
            <a:chExt cx="8228449" cy="2247229"/>
          </a:xfrm>
        </p:grpSpPr>
        <p:pic>
          <p:nvPicPr>
            <p:cNvPr id="6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155" y="1568855"/>
              <a:ext cx="1660951" cy="1209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4710" y="209156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848" y="213690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2831" y="1611133"/>
              <a:ext cx="1668555" cy="1215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uadroTexto 11"/>
            <p:cNvSpPr txBox="1"/>
            <p:nvPr/>
          </p:nvSpPr>
          <p:spPr>
            <a:xfrm>
              <a:off x="2848760" y="1367552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Last-mile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4779955" y="1382806"/>
              <a:ext cx="1248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Aggregation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7083540" y="138280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3rd Party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8461386" y="1967760"/>
              <a:ext cx="1403797" cy="65682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Core Elements</a:t>
              </a:r>
              <a:endParaRPr lang="en-US" sz="1400" dirty="0"/>
            </a:p>
          </p:txBody>
        </p:sp>
        <p:cxnSp>
          <p:nvCxnSpPr>
            <p:cNvPr id="17" name="Conector recto de flecha 16"/>
            <p:cNvCxnSpPr/>
            <p:nvPr/>
          </p:nvCxnSpPr>
          <p:spPr>
            <a:xfrm flipV="1">
              <a:off x="2096154" y="3070886"/>
              <a:ext cx="2272396" cy="351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/>
            <p:cNvSpPr txBox="1"/>
            <p:nvPr/>
          </p:nvSpPr>
          <p:spPr>
            <a:xfrm>
              <a:off x="2096154" y="3153116"/>
              <a:ext cx="2272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99 - 99.99%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Availability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1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6155" y="1847458"/>
              <a:ext cx="720000" cy="720000"/>
            </a:xfrm>
            <a:prstGeom prst="rect">
              <a:avLst/>
            </a:prstGeom>
          </p:spPr>
        </p:pic>
        <p:sp>
          <p:nvSpPr>
            <p:cNvPr id="22" name="CuadroTexto 21"/>
            <p:cNvSpPr txBox="1"/>
            <p:nvPr/>
          </p:nvSpPr>
          <p:spPr>
            <a:xfrm>
              <a:off x="1636734" y="2536734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eNodeB1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3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1594" y="1565650"/>
              <a:ext cx="1660951" cy="1209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Conector recto 24"/>
            <p:cNvCxnSpPr/>
            <p:nvPr/>
          </p:nvCxnSpPr>
          <p:spPr>
            <a:xfrm>
              <a:off x="2096155" y="2823537"/>
              <a:ext cx="1726" cy="51786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4368550" y="2823537"/>
              <a:ext cx="1726" cy="51786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6539115" y="2823537"/>
              <a:ext cx="1726" cy="51786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8459660" y="2820355"/>
              <a:ext cx="1726" cy="51786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/>
            <p:nvPr/>
          </p:nvCxnSpPr>
          <p:spPr>
            <a:xfrm flipV="1">
              <a:off x="4368550" y="3072943"/>
              <a:ext cx="2169138" cy="560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6537688" y="3075376"/>
              <a:ext cx="1921972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4367687" y="3153116"/>
              <a:ext cx="2169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99.9 - 99.99%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Availability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6536095" y="3144669"/>
              <a:ext cx="1923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99.99 - 99.999%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Availability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09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825458" y="1389297"/>
            <a:ext cx="10537909" cy="4079405"/>
            <a:chOff x="584246" y="1440371"/>
            <a:chExt cx="10537909" cy="4079405"/>
          </a:xfrm>
        </p:grpSpPr>
        <p:pic>
          <p:nvPicPr>
            <p:cNvPr id="114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896" y="1440371"/>
              <a:ext cx="2677924" cy="1950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Rectangle 42"/>
            <p:cNvSpPr/>
            <p:nvPr/>
          </p:nvSpPr>
          <p:spPr>
            <a:xfrm>
              <a:off x="4995531" y="3809740"/>
              <a:ext cx="842552" cy="360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215968"/>
                  </a:solidFill>
                </a:rPr>
                <a:t>IP Datagram</a:t>
              </a:r>
              <a:endParaRPr lang="en-US" sz="1050" dirty="0">
                <a:solidFill>
                  <a:srgbClr val="215968"/>
                </a:solidFill>
              </a:endParaRPr>
            </a:p>
          </p:txBody>
        </p:sp>
        <p:cxnSp>
          <p:nvCxnSpPr>
            <p:cNvPr id="22" name="Conector recto 21"/>
            <p:cNvCxnSpPr/>
            <p:nvPr/>
          </p:nvCxnSpPr>
          <p:spPr>
            <a:xfrm>
              <a:off x="2669596" y="3334628"/>
              <a:ext cx="1" cy="10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uadroTexto 72"/>
            <p:cNvSpPr txBox="1"/>
            <p:nvPr/>
          </p:nvSpPr>
          <p:spPr>
            <a:xfrm>
              <a:off x="2304752" y="4487229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eNodeB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1" name="Conector recto 40"/>
            <p:cNvCxnSpPr/>
            <p:nvPr/>
          </p:nvCxnSpPr>
          <p:spPr>
            <a:xfrm>
              <a:off x="3542232" y="3312380"/>
              <a:ext cx="0" cy="10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redondeado 16"/>
            <p:cNvSpPr/>
            <p:nvPr/>
          </p:nvSpPr>
          <p:spPr>
            <a:xfrm>
              <a:off x="9986930" y="2336342"/>
              <a:ext cx="1135225" cy="6495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Mobile</a:t>
              </a:r>
            </a:p>
            <a:p>
              <a:pPr algn="ctr"/>
              <a:r>
                <a:rPr lang="en-US" sz="1400" dirty="0" smtClean="0"/>
                <a:t>Core</a:t>
              </a:r>
            </a:p>
          </p:txBody>
        </p:sp>
        <p:sp>
          <p:nvSpPr>
            <p:cNvPr id="31" name="Rectangle 40"/>
            <p:cNvSpPr/>
            <p:nvPr/>
          </p:nvSpPr>
          <p:spPr>
            <a:xfrm>
              <a:off x="4153544" y="5157409"/>
              <a:ext cx="648000" cy="36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>
                  <a:solidFill>
                    <a:srgbClr val="215968"/>
                  </a:solidFill>
                </a:rPr>
                <a:t>Payload</a:t>
              </a:r>
              <a:endParaRPr lang="en-US" sz="1050" dirty="0">
                <a:solidFill>
                  <a:srgbClr val="215968"/>
                </a:solidFill>
              </a:endParaRPr>
            </a:p>
          </p:txBody>
        </p:sp>
        <p:sp>
          <p:nvSpPr>
            <p:cNvPr id="32" name="Rectangle 42"/>
            <p:cNvSpPr/>
            <p:nvPr/>
          </p:nvSpPr>
          <p:spPr>
            <a:xfrm>
              <a:off x="2778905" y="5157409"/>
              <a:ext cx="1368000" cy="360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>
                  <a:solidFill>
                    <a:srgbClr val="215968"/>
                  </a:solidFill>
                </a:rPr>
                <a:t>IP Header</a:t>
              </a:r>
              <a:endParaRPr lang="en-US" sz="1050" dirty="0">
                <a:solidFill>
                  <a:srgbClr val="215968"/>
                </a:solidFill>
              </a:endParaRPr>
            </a:p>
          </p:txBody>
        </p:sp>
        <p:sp>
          <p:nvSpPr>
            <p:cNvPr id="34" name="Rectangle 53"/>
            <p:cNvSpPr/>
            <p:nvPr/>
          </p:nvSpPr>
          <p:spPr>
            <a:xfrm>
              <a:off x="1596107" y="3809740"/>
              <a:ext cx="694974" cy="36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215968"/>
                  </a:solidFill>
                </a:rPr>
                <a:t>QCI</a:t>
              </a:r>
              <a:endParaRPr lang="en-US" sz="1600" dirty="0">
                <a:solidFill>
                  <a:srgbClr val="215968"/>
                </a:solidFill>
              </a:endParaRPr>
            </a:p>
          </p:txBody>
        </p:sp>
        <p:sp>
          <p:nvSpPr>
            <p:cNvPr id="42" name="Rectangle 59"/>
            <p:cNvSpPr/>
            <p:nvPr/>
          </p:nvSpPr>
          <p:spPr>
            <a:xfrm>
              <a:off x="3613544" y="5158593"/>
              <a:ext cx="540000" cy="360000"/>
            </a:xfrm>
            <a:prstGeom prst="rect">
              <a:avLst/>
            </a:prstGeom>
            <a:pattFill prst="pct25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215968"/>
                  </a:solidFill>
                </a:rPr>
                <a:t>DSCP</a:t>
              </a:r>
              <a:endParaRPr lang="en-US" sz="1050" dirty="0">
                <a:solidFill>
                  <a:srgbClr val="215968"/>
                </a:solidFill>
              </a:endParaRPr>
            </a:p>
          </p:txBody>
        </p:sp>
        <p:sp>
          <p:nvSpPr>
            <p:cNvPr id="52" name="Rectangle 42"/>
            <p:cNvSpPr/>
            <p:nvPr/>
          </p:nvSpPr>
          <p:spPr>
            <a:xfrm>
              <a:off x="1417614" y="5157409"/>
              <a:ext cx="1368000" cy="36000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>
                  <a:solidFill>
                    <a:srgbClr val="215968"/>
                  </a:solidFill>
                </a:rPr>
                <a:t>Eth. Header</a:t>
              </a:r>
              <a:endParaRPr lang="en-US" sz="1050" dirty="0">
                <a:solidFill>
                  <a:srgbClr val="215968"/>
                </a:solidFill>
              </a:endParaRPr>
            </a:p>
          </p:txBody>
        </p:sp>
        <p:sp>
          <p:nvSpPr>
            <p:cNvPr id="53" name="Rectangle 59"/>
            <p:cNvSpPr/>
            <p:nvPr/>
          </p:nvSpPr>
          <p:spPr>
            <a:xfrm>
              <a:off x="2238905" y="5159776"/>
              <a:ext cx="540000" cy="360000"/>
            </a:xfrm>
            <a:prstGeom prst="rect">
              <a:avLst/>
            </a:prstGeom>
            <a:pattFill prst="pct25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215968"/>
                  </a:solidFill>
                </a:rPr>
                <a:t>P-bits</a:t>
              </a:r>
              <a:endParaRPr lang="en-US" sz="1050" dirty="0">
                <a:solidFill>
                  <a:srgbClr val="215968"/>
                </a:solidFill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2491159" y="2962171"/>
              <a:ext cx="1153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Base Station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4215604" y="2276995"/>
              <a:ext cx="7809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MW Link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2671615" y="1869899"/>
              <a:ext cx="805492" cy="1049228"/>
              <a:chOff x="1077206" y="1439828"/>
              <a:chExt cx="805492" cy="1049228"/>
            </a:xfrm>
          </p:grpSpPr>
          <p:sp>
            <p:nvSpPr>
              <p:cNvPr id="63" name="Medio marco 62"/>
              <p:cNvSpPr/>
              <p:nvPr/>
            </p:nvSpPr>
            <p:spPr>
              <a:xfrm rot="10800000" flipH="1">
                <a:off x="1077206" y="1538979"/>
                <a:ext cx="750705" cy="152720"/>
              </a:xfrm>
              <a:prstGeom prst="halfFram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Medio marco 63"/>
              <p:cNvSpPr/>
              <p:nvPr/>
            </p:nvSpPr>
            <p:spPr>
              <a:xfrm rot="10800000">
                <a:off x="1139055" y="1538963"/>
                <a:ext cx="743643" cy="152752"/>
              </a:xfrm>
              <a:prstGeom prst="halfFram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riángulo isósceles 64"/>
              <p:cNvSpPr/>
              <p:nvPr/>
            </p:nvSpPr>
            <p:spPr>
              <a:xfrm>
                <a:off x="1238577" y="1439828"/>
                <a:ext cx="469869" cy="104922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66" name="Grupo 65"/>
            <p:cNvGrpSpPr/>
            <p:nvPr/>
          </p:nvGrpSpPr>
          <p:grpSpPr>
            <a:xfrm>
              <a:off x="3308559" y="1835349"/>
              <a:ext cx="325782" cy="324764"/>
              <a:chOff x="3667856" y="2931074"/>
              <a:chExt cx="540000" cy="540562"/>
            </a:xfrm>
          </p:grpSpPr>
          <p:sp>
            <p:nvSpPr>
              <p:cNvPr id="67" name="Acorde 66"/>
              <p:cNvSpPr/>
              <p:nvPr/>
            </p:nvSpPr>
            <p:spPr>
              <a:xfrm rot="2108963">
                <a:off x="3667856" y="2931636"/>
                <a:ext cx="540000" cy="540000"/>
              </a:xfrm>
              <a:prstGeom prst="chord">
                <a:avLst>
                  <a:gd name="adj1" fmla="val 2700000"/>
                  <a:gd name="adj2" fmla="val 14804123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68" name="Conector recto 67"/>
              <p:cNvCxnSpPr/>
              <p:nvPr/>
            </p:nvCxnSpPr>
            <p:spPr>
              <a:xfrm flipH="1">
                <a:off x="3920548" y="2931074"/>
                <a:ext cx="9413" cy="530232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CuadroTexto 70"/>
            <p:cNvSpPr txBox="1"/>
            <p:nvPr/>
          </p:nvSpPr>
          <p:spPr>
            <a:xfrm>
              <a:off x="5185215" y="2962171"/>
              <a:ext cx="1440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Transport Node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5848522" y="1869899"/>
              <a:ext cx="805492" cy="1049228"/>
              <a:chOff x="1077206" y="1439828"/>
              <a:chExt cx="805492" cy="1049228"/>
            </a:xfrm>
          </p:grpSpPr>
          <p:sp>
            <p:nvSpPr>
              <p:cNvPr id="74" name="Medio marco 73"/>
              <p:cNvSpPr/>
              <p:nvPr/>
            </p:nvSpPr>
            <p:spPr>
              <a:xfrm rot="10800000" flipH="1">
                <a:off x="1077206" y="1538979"/>
                <a:ext cx="750705" cy="152720"/>
              </a:xfrm>
              <a:prstGeom prst="halfFram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Medio marco 75"/>
              <p:cNvSpPr/>
              <p:nvPr/>
            </p:nvSpPr>
            <p:spPr>
              <a:xfrm rot="10800000">
                <a:off x="1139055" y="1538963"/>
                <a:ext cx="743643" cy="152752"/>
              </a:xfrm>
              <a:prstGeom prst="halfFram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riángulo isósceles 76"/>
              <p:cNvSpPr/>
              <p:nvPr/>
            </p:nvSpPr>
            <p:spPr>
              <a:xfrm>
                <a:off x="1238577" y="1439828"/>
                <a:ext cx="469869" cy="104922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 rot="10800000">
              <a:off x="5742345" y="1842450"/>
              <a:ext cx="325782" cy="324764"/>
              <a:chOff x="3667856" y="2931074"/>
              <a:chExt cx="540000" cy="540562"/>
            </a:xfrm>
          </p:grpSpPr>
          <p:sp>
            <p:nvSpPr>
              <p:cNvPr id="79" name="Acorde 78"/>
              <p:cNvSpPr/>
              <p:nvPr/>
            </p:nvSpPr>
            <p:spPr>
              <a:xfrm rot="2108963">
                <a:off x="3667856" y="2931636"/>
                <a:ext cx="540000" cy="540000"/>
              </a:xfrm>
              <a:prstGeom prst="chord">
                <a:avLst>
                  <a:gd name="adj1" fmla="val 2700000"/>
                  <a:gd name="adj2" fmla="val 14804123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80" name="Conector recto 79"/>
              <p:cNvCxnSpPr/>
              <p:nvPr/>
            </p:nvCxnSpPr>
            <p:spPr>
              <a:xfrm flipH="1">
                <a:off x="3920548" y="2931074"/>
                <a:ext cx="9413" cy="530232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Conector recto 80"/>
            <p:cNvCxnSpPr>
              <a:stCxn id="67" idx="2"/>
              <a:endCxn id="79" idx="2"/>
            </p:cNvCxnSpPr>
            <p:nvPr/>
          </p:nvCxnSpPr>
          <p:spPr>
            <a:xfrm>
              <a:off x="3502069" y="1998557"/>
              <a:ext cx="2372548" cy="5449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ángulo redondeado 9"/>
            <p:cNvSpPr/>
            <p:nvPr/>
          </p:nvSpPr>
          <p:spPr>
            <a:xfrm>
              <a:off x="2669597" y="1629910"/>
              <a:ext cx="100621" cy="47997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uadroTexto 81"/>
            <p:cNvSpPr txBox="1"/>
            <p:nvPr/>
          </p:nvSpPr>
          <p:spPr>
            <a:xfrm>
              <a:off x="3077170" y="4487229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MW Radio</a:t>
              </a:r>
            </a:p>
          </p:txBody>
        </p:sp>
        <p:pic>
          <p:nvPicPr>
            <p:cNvPr id="83" name="Imagen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41" y="2336342"/>
              <a:ext cx="659292" cy="659292"/>
            </a:xfrm>
            <a:prstGeom prst="rect">
              <a:avLst/>
            </a:prstGeom>
          </p:spPr>
        </p:pic>
        <p:cxnSp>
          <p:nvCxnSpPr>
            <p:cNvPr id="84" name="Conector recto 83"/>
            <p:cNvCxnSpPr>
              <a:endCxn id="10" idx="1"/>
            </p:cNvCxnSpPr>
            <p:nvPr/>
          </p:nvCxnSpPr>
          <p:spPr>
            <a:xfrm flipV="1">
              <a:off x="1405982" y="1869899"/>
              <a:ext cx="1263615" cy="76797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1217591" y="3312379"/>
              <a:ext cx="1" cy="10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uadroTexto 85"/>
            <p:cNvSpPr txBox="1"/>
            <p:nvPr/>
          </p:nvSpPr>
          <p:spPr>
            <a:xfrm>
              <a:off x="584246" y="4499211"/>
              <a:ext cx="1266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Equipment</a:t>
              </a:r>
            </a:p>
          </p:txBody>
        </p:sp>
        <p:sp>
          <p:nvSpPr>
            <p:cNvPr id="24" name="Trapecio 23"/>
            <p:cNvSpPr/>
            <p:nvPr/>
          </p:nvSpPr>
          <p:spPr>
            <a:xfrm>
              <a:off x="1417614" y="4832243"/>
              <a:ext cx="3383930" cy="310073"/>
            </a:xfrm>
            <a:prstGeom prst="trapezoid">
              <a:avLst>
                <a:gd name="adj" fmla="val 430485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91" name="Conector recto 90"/>
            <p:cNvCxnSpPr/>
            <p:nvPr/>
          </p:nvCxnSpPr>
          <p:spPr>
            <a:xfrm>
              <a:off x="5909999" y="3259710"/>
              <a:ext cx="0" cy="10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uadroTexto 91"/>
            <p:cNvSpPr txBox="1"/>
            <p:nvPr/>
          </p:nvSpPr>
          <p:spPr>
            <a:xfrm>
              <a:off x="5444937" y="4434559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MW Radio</a:t>
              </a:r>
            </a:p>
          </p:txBody>
        </p:sp>
        <p:sp>
          <p:nvSpPr>
            <p:cNvPr id="101" name="Rectangle 42"/>
            <p:cNvSpPr/>
            <p:nvPr/>
          </p:nvSpPr>
          <p:spPr>
            <a:xfrm>
              <a:off x="3634240" y="3809740"/>
              <a:ext cx="1368000" cy="36000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>
                  <a:solidFill>
                    <a:srgbClr val="215968"/>
                  </a:solidFill>
                </a:rPr>
                <a:t>Eth. Header</a:t>
              </a:r>
              <a:endParaRPr lang="en-US" sz="1050" dirty="0">
                <a:solidFill>
                  <a:srgbClr val="215968"/>
                </a:solidFill>
              </a:endParaRPr>
            </a:p>
          </p:txBody>
        </p:sp>
        <p:sp>
          <p:nvSpPr>
            <p:cNvPr id="102" name="Rectangle 59"/>
            <p:cNvSpPr/>
            <p:nvPr/>
          </p:nvSpPr>
          <p:spPr>
            <a:xfrm>
              <a:off x="4455531" y="3812107"/>
              <a:ext cx="540000" cy="360000"/>
            </a:xfrm>
            <a:prstGeom prst="rect">
              <a:avLst/>
            </a:prstGeom>
            <a:pattFill prst="pct25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215968"/>
                  </a:solidFill>
                </a:rPr>
                <a:t>P-bits</a:t>
              </a:r>
              <a:endParaRPr lang="en-US" sz="1050" dirty="0">
                <a:solidFill>
                  <a:srgbClr val="215968"/>
                </a:solidFill>
              </a:endParaRPr>
            </a:p>
          </p:txBody>
        </p:sp>
        <p:cxnSp>
          <p:nvCxnSpPr>
            <p:cNvPr id="103" name="Conector recto 102"/>
            <p:cNvCxnSpPr/>
            <p:nvPr/>
          </p:nvCxnSpPr>
          <p:spPr>
            <a:xfrm>
              <a:off x="6889676" y="3222066"/>
              <a:ext cx="0" cy="10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uadroTexto 103"/>
            <p:cNvSpPr txBox="1"/>
            <p:nvPr/>
          </p:nvSpPr>
          <p:spPr>
            <a:xfrm>
              <a:off x="6320491" y="4434559"/>
              <a:ext cx="1214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Cell Site Router</a:t>
              </a:r>
            </a:p>
          </p:txBody>
        </p:sp>
        <p:pic>
          <p:nvPicPr>
            <p:cNvPr id="8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5836" y="2498271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Rectangle 40"/>
            <p:cNvSpPr/>
            <p:nvPr/>
          </p:nvSpPr>
          <p:spPr>
            <a:xfrm>
              <a:off x="9766075" y="3817628"/>
              <a:ext cx="648000" cy="36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>
                  <a:solidFill>
                    <a:srgbClr val="215968"/>
                  </a:solidFill>
                </a:rPr>
                <a:t>Payload</a:t>
              </a:r>
              <a:endParaRPr lang="en-US" sz="1050" dirty="0">
                <a:solidFill>
                  <a:srgbClr val="215968"/>
                </a:solidFill>
              </a:endParaRPr>
            </a:p>
          </p:txBody>
        </p:sp>
        <p:sp>
          <p:nvSpPr>
            <p:cNvPr id="106" name="Rectangle 42"/>
            <p:cNvSpPr/>
            <p:nvPr/>
          </p:nvSpPr>
          <p:spPr>
            <a:xfrm>
              <a:off x="8391436" y="3817628"/>
              <a:ext cx="1368000" cy="360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>
                  <a:solidFill>
                    <a:srgbClr val="215968"/>
                  </a:solidFill>
                </a:rPr>
                <a:t>IP Header</a:t>
              </a:r>
              <a:endParaRPr lang="en-US" sz="1050" dirty="0">
                <a:solidFill>
                  <a:srgbClr val="215968"/>
                </a:solidFill>
              </a:endParaRPr>
            </a:p>
          </p:txBody>
        </p:sp>
        <p:sp>
          <p:nvSpPr>
            <p:cNvPr id="107" name="Rectangle 59"/>
            <p:cNvSpPr/>
            <p:nvPr/>
          </p:nvSpPr>
          <p:spPr>
            <a:xfrm>
              <a:off x="9226075" y="3818812"/>
              <a:ext cx="540000" cy="360000"/>
            </a:xfrm>
            <a:prstGeom prst="rect">
              <a:avLst/>
            </a:prstGeom>
            <a:pattFill prst="pct25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215968"/>
                  </a:solidFill>
                </a:rPr>
                <a:t>DSCP</a:t>
              </a:r>
              <a:endParaRPr lang="en-US" sz="1050" dirty="0">
                <a:solidFill>
                  <a:srgbClr val="215968"/>
                </a:solidFill>
              </a:endParaRPr>
            </a:p>
          </p:txBody>
        </p:sp>
        <p:sp>
          <p:nvSpPr>
            <p:cNvPr id="108" name="Rectangle 42"/>
            <p:cNvSpPr/>
            <p:nvPr/>
          </p:nvSpPr>
          <p:spPr>
            <a:xfrm>
              <a:off x="7030145" y="3817628"/>
              <a:ext cx="1368000" cy="36000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>
                  <a:solidFill>
                    <a:srgbClr val="215968"/>
                  </a:solidFill>
                </a:rPr>
                <a:t>Eth. Header</a:t>
              </a:r>
              <a:endParaRPr lang="en-US" sz="1050" dirty="0">
                <a:solidFill>
                  <a:srgbClr val="215968"/>
                </a:solidFill>
              </a:endParaRPr>
            </a:p>
          </p:txBody>
        </p:sp>
        <p:sp>
          <p:nvSpPr>
            <p:cNvPr id="109" name="Rectangle 59"/>
            <p:cNvSpPr/>
            <p:nvPr/>
          </p:nvSpPr>
          <p:spPr>
            <a:xfrm>
              <a:off x="7851436" y="3819995"/>
              <a:ext cx="540000" cy="360000"/>
            </a:xfrm>
            <a:prstGeom prst="rect">
              <a:avLst/>
            </a:prstGeom>
            <a:pattFill prst="pct25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215968"/>
                  </a:solidFill>
                </a:rPr>
                <a:t>P-bits</a:t>
              </a:r>
              <a:endParaRPr lang="en-US" sz="1050" dirty="0">
                <a:solidFill>
                  <a:srgbClr val="215968"/>
                </a:solidFill>
              </a:endParaRPr>
            </a:p>
          </p:txBody>
        </p:sp>
        <p:cxnSp>
          <p:nvCxnSpPr>
            <p:cNvPr id="110" name="Conector recto 109"/>
            <p:cNvCxnSpPr/>
            <p:nvPr/>
          </p:nvCxnSpPr>
          <p:spPr>
            <a:xfrm>
              <a:off x="10554543" y="3187557"/>
              <a:ext cx="0" cy="10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ángulo 24"/>
            <p:cNvSpPr/>
            <p:nvPr/>
          </p:nvSpPr>
          <p:spPr>
            <a:xfrm>
              <a:off x="4347530" y="3565274"/>
              <a:ext cx="746717" cy="84935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4368590" y="3242014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 smtClean="0">
                  <a:solidFill>
                    <a:srgbClr val="FF0000"/>
                  </a:solidFill>
                </a:rPr>
                <a:t>L2 </a:t>
              </a:r>
              <a:r>
                <a:rPr lang="es-MX" sz="1200" dirty="0" err="1" smtClean="0">
                  <a:solidFill>
                    <a:srgbClr val="FF0000"/>
                  </a:solidFill>
                </a:rPr>
                <a:t>QoS</a:t>
              </a:r>
              <a:endParaRPr lang="es-MX" sz="1200" dirty="0">
                <a:solidFill>
                  <a:srgbClr val="FF0000"/>
                </a:solidFill>
              </a:endParaRPr>
            </a:p>
          </p:txBody>
        </p:sp>
        <p:sp>
          <p:nvSpPr>
            <p:cNvPr id="111" name="Rectángulo 110"/>
            <p:cNvSpPr/>
            <p:nvPr/>
          </p:nvSpPr>
          <p:spPr>
            <a:xfrm>
              <a:off x="9136103" y="3542700"/>
              <a:ext cx="746717" cy="84935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9157163" y="3265701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 smtClean="0">
                  <a:solidFill>
                    <a:srgbClr val="FF0000"/>
                  </a:solidFill>
                </a:rPr>
                <a:t>L3 </a:t>
              </a:r>
              <a:r>
                <a:rPr lang="es-MX" sz="1200" dirty="0" err="1" smtClean="0">
                  <a:solidFill>
                    <a:srgbClr val="FF0000"/>
                  </a:solidFill>
                </a:rPr>
                <a:t>QoS</a:t>
              </a:r>
              <a:endParaRPr lang="es-MX" sz="1200" dirty="0">
                <a:solidFill>
                  <a:srgbClr val="FF0000"/>
                </a:solidFill>
              </a:endParaRPr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7267774" y="2990773"/>
              <a:ext cx="27853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Aggregation / 3rd Party Network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9" name="Conector recto 28"/>
            <p:cNvCxnSpPr/>
            <p:nvPr/>
          </p:nvCxnSpPr>
          <p:spPr>
            <a:xfrm flipH="1">
              <a:off x="2719907" y="1640044"/>
              <a:ext cx="1" cy="4884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ítulo 2"/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</p:spPr>
        <p:txBody>
          <a:bodyPr/>
          <a:lstStyle/>
          <a:p>
            <a:r>
              <a:rPr lang="en-US" dirty="0"/>
              <a:t>Figure 11. </a:t>
            </a:r>
            <a:r>
              <a:rPr lang="en-US" dirty="0" err="1"/>
              <a:t>QoS</a:t>
            </a:r>
            <a:r>
              <a:rPr lang="en-US" dirty="0"/>
              <a:t> Mechanisms in LTE Networks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973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12. Transport Architecture using Fiber Optic</a:t>
            </a:r>
            <a:endParaRPr lang="es-MX" dirty="0"/>
          </a:p>
        </p:txBody>
      </p:sp>
      <p:grpSp>
        <p:nvGrpSpPr>
          <p:cNvPr id="2" name="Grupo 1"/>
          <p:cNvGrpSpPr/>
          <p:nvPr/>
        </p:nvGrpSpPr>
        <p:grpSpPr>
          <a:xfrm>
            <a:off x="2859841" y="2140475"/>
            <a:ext cx="7807542" cy="1847281"/>
            <a:chOff x="2048472" y="1985928"/>
            <a:chExt cx="7807542" cy="1847281"/>
          </a:xfrm>
        </p:grpSpPr>
        <p:pic>
          <p:nvPicPr>
            <p:cNvPr id="6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963" y="268411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480" y="268411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160" y="1985928"/>
              <a:ext cx="1884057" cy="139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uadroTexto 11"/>
            <p:cNvSpPr txBox="1"/>
            <p:nvPr/>
          </p:nvSpPr>
          <p:spPr>
            <a:xfrm>
              <a:off x="5598224" y="3342933"/>
              <a:ext cx="1452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dirty="0"/>
                <a:t>Aggregation </a:t>
              </a:r>
              <a:r>
                <a:rPr lang="en-US" dirty="0" smtClean="0"/>
                <a:t>Node</a:t>
              </a:r>
            </a:p>
            <a:p>
              <a:r>
                <a:rPr lang="en-US" dirty="0" smtClean="0"/>
                <a:t>/ 3rd </a:t>
              </a:r>
              <a:r>
                <a:rPr lang="en-US" dirty="0"/>
                <a:t>Party</a:t>
              </a:r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8452217" y="2513860"/>
              <a:ext cx="1403797" cy="65682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Core Elements</a:t>
              </a:r>
              <a:endParaRPr lang="en-US" sz="14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2048472" y="3063751"/>
              <a:ext cx="1153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Base Station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6725341" y="3035156"/>
              <a:ext cx="1625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3rd Party Network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016782" y="3371544"/>
              <a:ext cx="766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Cell Site 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Gateway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5" name="Conector recto 24"/>
            <p:cNvCxnSpPr>
              <a:stCxn id="6" idx="3"/>
              <a:endCxn id="7" idx="1"/>
            </p:cNvCxnSpPr>
            <p:nvPr/>
          </p:nvCxnSpPr>
          <p:spPr>
            <a:xfrm>
              <a:off x="3664643" y="2927957"/>
              <a:ext cx="2415837" cy="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4283152" y="2965018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Fiber Link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2256308" y="1985928"/>
              <a:ext cx="805492" cy="1049228"/>
              <a:chOff x="1077206" y="1439828"/>
              <a:chExt cx="805492" cy="1049228"/>
            </a:xfrm>
          </p:grpSpPr>
          <p:sp>
            <p:nvSpPr>
              <p:cNvPr id="43" name="Medio marco 42"/>
              <p:cNvSpPr/>
              <p:nvPr/>
            </p:nvSpPr>
            <p:spPr>
              <a:xfrm rot="10800000" flipH="1">
                <a:off x="1077206" y="1538979"/>
                <a:ext cx="750705" cy="152720"/>
              </a:xfrm>
              <a:prstGeom prst="halfFram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Medio marco 40"/>
              <p:cNvSpPr/>
              <p:nvPr/>
            </p:nvSpPr>
            <p:spPr>
              <a:xfrm rot="10800000">
                <a:off x="1139055" y="1538963"/>
                <a:ext cx="743643" cy="152752"/>
              </a:xfrm>
              <a:prstGeom prst="halfFram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riángulo isósceles 39"/>
              <p:cNvSpPr/>
              <p:nvPr/>
            </p:nvSpPr>
            <p:spPr>
              <a:xfrm>
                <a:off x="1238577" y="1439828"/>
                <a:ext cx="469869" cy="104922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299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13. Transport Architecture using Microwave</a:t>
            </a:r>
            <a:endParaRPr lang="es-MX" dirty="0"/>
          </a:p>
        </p:txBody>
      </p:sp>
      <p:grpSp>
        <p:nvGrpSpPr>
          <p:cNvPr id="2" name="Grupo 1"/>
          <p:cNvGrpSpPr/>
          <p:nvPr/>
        </p:nvGrpSpPr>
        <p:grpSpPr>
          <a:xfrm>
            <a:off x="2284406" y="2375379"/>
            <a:ext cx="7807542" cy="1836334"/>
            <a:chOff x="1756372" y="2323864"/>
            <a:chExt cx="7807542" cy="1836334"/>
          </a:xfrm>
        </p:grpSpPr>
        <p:pic>
          <p:nvPicPr>
            <p:cNvPr id="18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380" y="303971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060" y="2341528"/>
              <a:ext cx="1884057" cy="139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23"/>
            <p:cNvSpPr txBox="1"/>
            <p:nvPr/>
          </p:nvSpPr>
          <p:spPr>
            <a:xfrm>
              <a:off x="5306124" y="3698533"/>
              <a:ext cx="1452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dirty="0"/>
                <a:t>Aggregation </a:t>
              </a:r>
              <a:r>
                <a:rPr lang="en-US" dirty="0" smtClean="0"/>
                <a:t>Node</a:t>
              </a:r>
            </a:p>
            <a:p>
              <a:r>
                <a:rPr lang="en-US" dirty="0" smtClean="0"/>
                <a:t>/ 3rd </a:t>
              </a:r>
              <a:r>
                <a:rPr lang="en-US" dirty="0"/>
                <a:t>Party</a:t>
              </a: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8160117" y="2869460"/>
              <a:ext cx="1403797" cy="65682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Core Elements</a:t>
              </a:r>
              <a:endParaRPr lang="en-US" sz="1400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1756372" y="3419351"/>
              <a:ext cx="1153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Base Station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6433241" y="3390756"/>
              <a:ext cx="1625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3rd Party Network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3518334" y="2730960"/>
              <a:ext cx="7809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MW Link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1974345" y="2323864"/>
              <a:ext cx="805492" cy="1049228"/>
              <a:chOff x="1077206" y="1439828"/>
              <a:chExt cx="805492" cy="1049228"/>
            </a:xfrm>
          </p:grpSpPr>
          <p:sp>
            <p:nvSpPr>
              <p:cNvPr id="34" name="Medio marco 33"/>
              <p:cNvSpPr/>
              <p:nvPr/>
            </p:nvSpPr>
            <p:spPr>
              <a:xfrm rot="10800000" flipH="1">
                <a:off x="1077206" y="1538979"/>
                <a:ext cx="750705" cy="152720"/>
              </a:xfrm>
              <a:prstGeom prst="halfFram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Medio marco 34"/>
              <p:cNvSpPr/>
              <p:nvPr/>
            </p:nvSpPr>
            <p:spPr>
              <a:xfrm rot="10800000">
                <a:off x="1139055" y="1538963"/>
                <a:ext cx="743643" cy="152752"/>
              </a:xfrm>
              <a:prstGeom prst="halfFram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riángulo isósceles 35"/>
              <p:cNvSpPr/>
              <p:nvPr/>
            </p:nvSpPr>
            <p:spPr>
              <a:xfrm>
                <a:off x="1238577" y="1439828"/>
                <a:ext cx="469869" cy="104922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2443918" y="2517039"/>
              <a:ext cx="325782" cy="324764"/>
              <a:chOff x="3667856" y="2931074"/>
              <a:chExt cx="540000" cy="540562"/>
            </a:xfrm>
          </p:grpSpPr>
          <p:sp>
            <p:nvSpPr>
              <p:cNvPr id="16" name="Acorde 15"/>
              <p:cNvSpPr/>
              <p:nvPr/>
            </p:nvSpPr>
            <p:spPr>
              <a:xfrm rot="2108963">
                <a:off x="3667856" y="2931636"/>
                <a:ext cx="540000" cy="540000"/>
              </a:xfrm>
              <a:prstGeom prst="chord">
                <a:avLst>
                  <a:gd name="adj1" fmla="val 2700000"/>
                  <a:gd name="adj2" fmla="val 14804123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4" name="Conector recto 3"/>
              <p:cNvCxnSpPr/>
              <p:nvPr/>
            </p:nvCxnSpPr>
            <p:spPr>
              <a:xfrm flipH="1">
                <a:off x="3920548" y="2931074"/>
                <a:ext cx="9413" cy="530232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/>
            <p:cNvSpPr txBox="1"/>
            <p:nvPr/>
          </p:nvSpPr>
          <p:spPr>
            <a:xfrm>
              <a:off x="4487945" y="3416136"/>
              <a:ext cx="1440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Transport Node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5151252" y="2323864"/>
              <a:ext cx="805492" cy="1049228"/>
              <a:chOff x="1077206" y="1439828"/>
              <a:chExt cx="805492" cy="1049228"/>
            </a:xfrm>
          </p:grpSpPr>
          <p:sp>
            <p:nvSpPr>
              <p:cNvPr id="39" name="Medio marco 38"/>
              <p:cNvSpPr/>
              <p:nvPr/>
            </p:nvSpPr>
            <p:spPr>
              <a:xfrm rot="10800000" flipH="1">
                <a:off x="1077206" y="1538979"/>
                <a:ext cx="750705" cy="152720"/>
              </a:xfrm>
              <a:prstGeom prst="halfFram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Medio marco 39"/>
              <p:cNvSpPr/>
              <p:nvPr/>
            </p:nvSpPr>
            <p:spPr>
              <a:xfrm rot="10800000">
                <a:off x="1139055" y="1538963"/>
                <a:ext cx="743643" cy="152752"/>
              </a:xfrm>
              <a:prstGeom prst="halfFram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riángulo isósceles 40"/>
              <p:cNvSpPr/>
              <p:nvPr/>
            </p:nvSpPr>
            <p:spPr>
              <a:xfrm>
                <a:off x="1238577" y="1439828"/>
                <a:ext cx="469869" cy="104922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 rot="10800000">
              <a:off x="5151252" y="2499374"/>
              <a:ext cx="325782" cy="324764"/>
              <a:chOff x="3667856" y="2931074"/>
              <a:chExt cx="540000" cy="540562"/>
            </a:xfrm>
          </p:grpSpPr>
          <p:sp>
            <p:nvSpPr>
              <p:cNvPr id="43" name="Acorde 42"/>
              <p:cNvSpPr/>
              <p:nvPr/>
            </p:nvSpPr>
            <p:spPr>
              <a:xfrm rot="2108963">
                <a:off x="3667856" y="2931636"/>
                <a:ext cx="540000" cy="540000"/>
              </a:xfrm>
              <a:prstGeom prst="chord">
                <a:avLst>
                  <a:gd name="adj1" fmla="val 2700000"/>
                  <a:gd name="adj2" fmla="val 14804123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44" name="Conector recto 43"/>
              <p:cNvCxnSpPr/>
              <p:nvPr/>
            </p:nvCxnSpPr>
            <p:spPr>
              <a:xfrm flipH="1">
                <a:off x="3920548" y="2931074"/>
                <a:ext cx="9413" cy="530232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Conector recto 8"/>
            <p:cNvCxnSpPr>
              <a:stCxn id="16" idx="2"/>
              <a:endCxn id="43" idx="2"/>
            </p:cNvCxnSpPr>
            <p:nvPr/>
          </p:nvCxnSpPr>
          <p:spPr>
            <a:xfrm flipV="1">
              <a:off x="2637428" y="2660930"/>
              <a:ext cx="2646096" cy="19317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20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74413" y="2260291"/>
            <a:ext cx="8640000" cy="2143107"/>
            <a:chOff x="1364311" y="1126950"/>
            <a:chExt cx="8640000" cy="2143107"/>
          </a:xfrm>
        </p:grpSpPr>
        <p:pic>
          <p:nvPicPr>
            <p:cNvPr id="8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750" y="2624444"/>
              <a:ext cx="244806" cy="244806"/>
            </a:xfrm>
            <a:prstGeom prst="rect">
              <a:avLst/>
            </a:prstGeom>
          </p:spPr>
        </p:pic>
        <p:pic>
          <p:nvPicPr>
            <p:cNvPr id="8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8772" y="2629480"/>
              <a:ext cx="244806" cy="244806"/>
            </a:xfrm>
            <a:prstGeom prst="rect">
              <a:avLst/>
            </a:prstGeom>
          </p:spPr>
        </p:pic>
        <p:pic>
          <p:nvPicPr>
            <p:cNvPr id="86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6795" y="2624444"/>
              <a:ext cx="244806" cy="244806"/>
            </a:xfrm>
            <a:prstGeom prst="rect">
              <a:avLst/>
            </a:prstGeom>
          </p:spPr>
        </p:pic>
        <p:pic>
          <p:nvPicPr>
            <p:cNvPr id="93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20" y="1942414"/>
              <a:ext cx="244806" cy="244806"/>
            </a:xfrm>
            <a:prstGeom prst="rect">
              <a:avLst/>
            </a:prstGeom>
          </p:spPr>
        </p:pic>
        <p:cxnSp>
          <p:nvCxnSpPr>
            <p:cNvPr id="94" name="Conector recto 93"/>
            <p:cNvCxnSpPr>
              <a:stCxn id="84" idx="3"/>
              <a:endCxn id="93" idx="2"/>
            </p:cNvCxnSpPr>
            <p:nvPr/>
          </p:nvCxnSpPr>
          <p:spPr>
            <a:xfrm flipV="1">
              <a:off x="2015556" y="2187220"/>
              <a:ext cx="438067" cy="55962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>
              <a:stCxn id="85" idx="0"/>
              <a:endCxn id="93" idx="2"/>
            </p:cNvCxnSpPr>
            <p:nvPr/>
          </p:nvCxnSpPr>
          <p:spPr>
            <a:xfrm flipV="1">
              <a:off x="2451175" y="2187220"/>
              <a:ext cx="2448" cy="44226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>
              <a:stCxn id="86" idx="0"/>
              <a:endCxn id="93" idx="2"/>
            </p:cNvCxnSpPr>
            <p:nvPr/>
          </p:nvCxnSpPr>
          <p:spPr>
            <a:xfrm flipH="1" flipV="1">
              <a:off x="2453623" y="2187220"/>
              <a:ext cx="555575" cy="43722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6076" y="1153032"/>
              <a:ext cx="638330" cy="63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Rectángulo 109"/>
            <p:cNvSpPr/>
            <p:nvPr/>
          </p:nvSpPr>
          <p:spPr>
            <a:xfrm>
              <a:off x="1364311" y="1154376"/>
              <a:ext cx="8640000" cy="205200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12" name="Conector recto 111"/>
            <p:cNvCxnSpPr/>
            <p:nvPr/>
          </p:nvCxnSpPr>
          <p:spPr>
            <a:xfrm>
              <a:off x="3532735" y="1154376"/>
              <a:ext cx="0" cy="2052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5682061" y="1169364"/>
              <a:ext cx="0" cy="2052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>
              <a:endCxn id="93" idx="0"/>
            </p:cNvCxnSpPr>
            <p:nvPr/>
          </p:nvCxnSpPr>
          <p:spPr>
            <a:xfrm>
              <a:off x="2446673" y="1640878"/>
              <a:ext cx="6950" cy="30153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2201734" y="2962280"/>
              <a:ext cx="489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Star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4257951" y="2962280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Chain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6572843" y="2962280"/>
              <a:ext cx="51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Tree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1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157" y="2283429"/>
              <a:ext cx="244806" cy="244806"/>
            </a:xfrm>
            <a:prstGeom prst="rect">
              <a:avLst/>
            </a:prstGeom>
          </p:spPr>
        </p:pic>
        <p:pic>
          <p:nvPicPr>
            <p:cNvPr id="102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891" y="2103004"/>
              <a:ext cx="244806" cy="244806"/>
            </a:xfrm>
            <a:prstGeom prst="rect">
              <a:avLst/>
            </a:prstGeom>
          </p:spPr>
        </p:pic>
        <p:pic>
          <p:nvPicPr>
            <p:cNvPr id="104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891" y="2632097"/>
              <a:ext cx="244806" cy="244806"/>
            </a:xfrm>
            <a:prstGeom prst="rect">
              <a:avLst/>
            </a:prstGeom>
          </p:spPr>
        </p:pic>
        <p:pic>
          <p:nvPicPr>
            <p:cNvPr id="10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906" y="1805643"/>
              <a:ext cx="244806" cy="244806"/>
            </a:xfrm>
            <a:prstGeom prst="rect">
              <a:avLst/>
            </a:prstGeom>
          </p:spPr>
        </p:pic>
        <p:cxnSp>
          <p:nvCxnSpPr>
            <p:cNvPr id="106" name="Conector recto 105"/>
            <p:cNvCxnSpPr>
              <a:stCxn id="102" idx="1"/>
              <a:endCxn id="105" idx="2"/>
            </p:cNvCxnSpPr>
            <p:nvPr/>
          </p:nvCxnSpPr>
          <p:spPr>
            <a:xfrm flipH="1" flipV="1">
              <a:off x="4558309" y="2050449"/>
              <a:ext cx="237582" cy="17495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210" y="1153032"/>
              <a:ext cx="638330" cy="63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1" name="Conector recto 110"/>
            <p:cNvCxnSpPr>
              <a:endCxn id="105" idx="0"/>
            </p:cNvCxnSpPr>
            <p:nvPr/>
          </p:nvCxnSpPr>
          <p:spPr>
            <a:xfrm>
              <a:off x="4558309" y="1665188"/>
              <a:ext cx="0" cy="14045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>
              <a:stCxn id="102" idx="1"/>
              <a:endCxn id="101" idx="3"/>
            </p:cNvCxnSpPr>
            <p:nvPr/>
          </p:nvCxnSpPr>
          <p:spPr>
            <a:xfrm flipH="1">
              <a:off x="4419963" y="2225407"/>
              <a:ext cx="375928" cy="18042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>
              <a:stCxn id="104" idx="1"/>
              <a:endCxn id="101" idx="3"/>
            </p:cNvCxnSpPr>
            <p:nvPr/>
          </p:nvCxnSpPr>
          <p:spPr>
            <a:xfrm flipH="1" flipV="1">
              <a:off x="4419963" y="2405832"/>
              <a:ext cx="375928" cy="3486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6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591" y="2257347"/>
              <a:ext cx="244806" cy="244806"/>
            </a:xfrm>
            <a:prstGeom prst="rect">
              <a:avLst/>
            </a:prstGeom>
          </p:spPr>
        </p:pic>
        <p:pic>
          <p:nvPicPr>
            <p:cNvPr id="117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325" y="2076922"/>
              <a:ext cx="244806" cy="244806"/>
            </a:xfrm>
            <a:prstGeom prst="rect">
              <a:avLst/>
            </a:prstGeom>
          </p:spPr>
        </p:pic>
        <p:pic>
          <p:nvPicPr>
            <p:cNvPr id="118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325" y="2606015"/>
              <a:ext cx="244806" cy="244806"/>
            </a:xfrm>
            <a:prstGeom prst="rect">
              <a:avLst/>
            </a:prstGeom>
          </p:spPr>
        </p:pic>
        <p:pic>
          <p:nvPicPr>
            <p:cNvPr id="119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340" y="1779561"/>
              <a:ext cx="244806" cy="244806"/>
            </a:xfrm>
            <a:prstGeom prst="rect">
              <a:avLst/>
            </a:prstGeom>
          </p:spPr>
        </p:pic>
        <p:cxnSp>
          <p:nvCxnSpPr>
            <p:cNvPr id="120" name="Conector recto 119"/>
            <p:cNvCxnSpPr>
              <a:stCxn id="117" idx="1"/>
              <a:endCxn id="119" idx="2"/>
            </p:cNvCxnSpPr>
            <p:nvPr/>
          </p:nvCxnSpPr>
          <p:spPr>
            <a:xfrm flipH="1" flipV="1">
              <a:off x="6812743" y="2024367"/>
              <a:ext cx="237582" cy="17495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7644" y="1126950"/>
              <a:ext cx="638330" cy="63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2" name="Conector recto 121"/>
            <p:cNvCxnSpPr>
              <a:endCxn id="119" idx="0"/>
            </p:cNvCxnSpPr>
            <p:nvPr/>
          </p:nvCxnSpPr>
          <p:spPr>
            <a:xfrm>
              <a:off x="6812743" y="1639106"/>
              <a:ext cx="0" cy="14045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>
              <a:stCxn id="117" idx="1"/>
              <a:endCxn id="116" idx="3"/>
            </p:cNvCxnSpPr>
            <p:nvPr/>
          </p:nvCxnSpPr>
          <p:spPr>
            <a:xfrm flipH="1">
              <a:off x="6674397" y="2199325"/>
              <a:ext cx="375928" cy="18042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>
              <a:stCxn id="118" idx="1"/>
              <a:endCxn id="116" idx="3"/>
            </p:cNvCxnSpPr>
            <p:nvPr/>
          </p:nvCxnSpPr>
          <p:spPr>
            <a:xfrm flipH="1" flipV="1">
              <a:off x="6674397" y="2379750"/>
              <a:ext cx="375928" cy="3486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728" y="1908679"/>
              <a:ext cx="244806" cy="244806"/>
            </a:xfrm>
            <a:prstGeom prst="rect">
              <a:avLst/>
            </a:prstGeom>
          </p:spPr>
        </p:pic>
        <p:cxnSp>
          <p:nvCxnSpPr>
            <p:cNvPr id="126" name="Conector recto 125"/>
            <p:cNvCxnSpPr>
              <a:stCxn id="119" idx="1"/>
              <a:endCxn id="125" idx="3"/>
            </p:cNvCxnSpPr>
            <p:nvPr/>
          </p:nvCxnSpPr>
          <p:spPr>
            <a:xfrm flipH="1">
              <a:off x="6445534" y="1901964"/>
              <a:ext cx="244806" cy="12911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>
              <a:stCxn id="128" idx="0"/>
              <a:endCxn id="116" idx="2"/>
            </p:cNvCxnSpPr>
            <p:nvPr/>
          </p:nvCxnSpPr>
          <p:spPr>
            <a:xfrm flipV="1">
              <a:off x="6551994" y="2502153"/>
              <a:ext cx="0" cy="13685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591" y="2639012"/>
              <a:ext cx="244806" cy="244806"/>
            </a:xfrm>
            <a:prstGeom prst="rect">
              <a:avLst/>
            </a:prstGeom>
          </p:spPr>
        </p:pic>
        <p:cxnSp>
          <p:nvCxnSpPr>
            <p:cNvPr id="44" name="Conector recto 43"/>
            <p:cNvCxnSpPr/>
            <p:nvPr/>
          </p:nvCxnSpPr>
          <p:spPr>
            <a:xfrm>
              <a:off x="7844311" y="1173325"/>
              <a:ext cx="0" cy="2052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8687366" y="2936198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Ring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2047" y="2257347"/>
              <a:ext cx="244806" cy="244806"/>
            </a:xfrm>
            <a:prstGeom prst="rect">
              <a:avLst/>
            </a:prstGeom>
          </p:spPr>
        </p:pic>
        <p:pic>
          <p:nvPicPr>
            <p:cNvPr id="47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507" y="2031082"/>
              <a:ext cx="244806" cy="244806"/>
            </a:xfrm>
            <a:prstGeom prst="rect">
              <a:avLst/>
            </a:prstGeom>
          </p:spPr>
        </p:pic>
        <p:pic>
          <p:nvPicPr>
            <p:cNvPr id="48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8665" y="2591142"/>
              <a:ext cx="244806" cy="244806"/>
            </a:xfrm>
            <a:prstGeom prst="rect">
              <a:avLst/>
            </a:prstGeom>
          </p:spPr>
        </p:pic>
        <p:pic>
          <p:nvPicPr>
            <p:cNvPr id="49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9410" y="1779561"/>
              <a:ext cx="244806" cy="244806"/>
            </a:xfrm>
            <a:prstGeom prst="rect">
              <a:avLst/>
            </a:prstGeom>
          </p:spPr>
        </p:pic>
        <p:cxnSp>
          <p:nvCxnSpPr>
            <p:cNvPr id="50" name="Conector recto 49"/>
            <p:cNvCxnSpPr>
              <a:stCxn id="47" idx="1"/>
              <a:endCxn id="49" idx="3"/>
            </p:cNvCxnSpPr>
            <p:nvPr/>
          </p:nvCxnSpPr>
          <p:spPr>
            <a:xfrm flipH="1" flipV="1">
              <a:off x="8994216" y="1901964"/>
              <a:ext cx="341291" cy="25152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6714" y="1126950"/>
              <a:ext cx="638330" cy="63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Conector recto 51"/>
            <p:cNvCxnSpPr>
              <a:endCxn id="49" idx="0"/>
            </p:cNvCxnSpPr>
            <p:nvPr/>
          </p:nvCxnSpPr>
          <p:spPr>
            <a:xfrm>
              <a:off x="8871813" y="1639106"/>
              <a:ext cx="0" cy="14045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>
              <a:stCxn id="49" idx="1"/>
              <a:endCxn id="46" idx="3"/>
            </p:cNvCxnSpPr>
            <p:nvPr/>
          </p:nvCxnSpPr>
          <p:spPr>
            <a:xfrm flipH="1">
              <a:off x="8476853" y="1901964"/>
              <a:ext cx="272557" cy="47778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>
              <a:stCxn id="48" idx="1"/>
              <a:endCxn id="46" idx="3"/>
            </p:cNvCxnSpPr>
            <p:nvPr/>
          </p:nvCxnSpPr>
          <p:spPr>
            <a:xfrm flipH="1" flipV="1">
              <a:off x="8476853" y="2379750"/>
              <a:ext cx="641812" cy="33379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>
              <a:stCxn id="48" idx="3"/>
              <a:endCxn id="47" idx="2"/>
            </p:cNvCxnSpPr>
            <p:nvPr/>
          </p:nvCxnSpPr>
          <p:spPr>
            <a:xfrm flipV="1">
              <a:off x="9363471" y="2275888"/>
              <a:ext cx="94439" cy="43765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ítulo 2"/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</p:spPr>
        <p:txBody>
          <a:bodyPr/>
          <a:lstStyle/>
          <a:p>
            <a:r>
              <a:rPr lang="en-US" dirty="0"/>
              <a:t>Figure 14. Microwave Topologies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791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15. Transport Architecture using Satellite</a:t>
            </a:r>
            <a:endParaRPr lang="es-MX" dirty="0"/>
          </a:p>
        </p:txBody>
      </p:sp>
      <p:grpSp>
        <p:nvGrpSpPr>
          <p:cNvPr id="2" name="Grupo 1"/>
          <p:cNvGrpSpPr/>
          <p:nvPr/>
        </p:nvGrpSpPr>
        <p:grpSpPr>
          <a:xfrm>
            <a:off x="1807888" y="1295524"/>
            <a:ext cx="8315542" cy="3148009"/>
            <a:chOff x="1756372" y="1012189"/>
            <a:chExt cx="8315542" cy="3148009"/>
          </a:xfrm>
        </p:grpSpPr>
        <p:pic>
          <p:nvPicPr>
            <p:cNvPr id="18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6380" y="303971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4060" y="2341528"/>
              <a:ext cx="1884057" cy="139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23"/>
            <p:cNvSpPr txBox="1"/>
            <p:nvPr/>
          </p:nvSpPr>
          <p:spPr>
            <a:xfrm>
              <a:off x="5814124" y="3698533"/>
              <a:ext cx="1452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dirty="0"/>
                <a:t>Aggregation </a:t>
              </a:r>
              <a:r>
                <a:rPr lang="en-US" dirty="0" smtClean="0"/>
                <a:t>Node</a:t>
              </a:r>
            </a:p>
            <a:p>
              <a:r>
                <a:rPr lang="en-US" dirty="0" smtClean="0"/>
                <a:t>/ 3rd </a:t>
              </a:r>
              <a:r>
                <a:rPr lang="en-US" dirty="0"/>
                <a:t>Party</a:t>
              </a: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8668117" y="2869460"/>
              <a:ext cx="1403797" cy="65682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Core Elements</a:t>
              </a:r>
              <a:endParaRPr lang="en-US" sz="1400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1756372" y="3419351"/>
              <a:ext cx="1153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Base Station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6941241" y="3390756"/>
              <a:ext cx="1625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3rd Party Network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3858638" y="2136940"/>
              <a:ext cx="749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SAT Link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1974345" y="2323864"/>
              <a:ext cx="805492" cy="1049228"/>
              <a:chOff x="1077206" y="1439828"/>
              <a:chExt cx="805492" cy="1049228"/>
            </a:xfrm>
          </p:grpSpPr>
          <p:sp>
            <p:nvSpPr>
              <p:cNvPr id="34" name="Medio marco 33"/>
              <p:cNvSpPr/>
              <p:nvPr/>
            </p:nvSpPr>
            <p:spPr>
              <a:xfrm rot="10800000" flipH="1">
                <a:off x="1077206" y="1538979"/>
                <a:ext cx="750705" cy="152720"/>
              </a:xfrm>
              <a:prstGeom prst="halfFram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Medio marco 34"/>
              <p:cNvSpPr/>
              <p:nvPr/>
            </p:nvSpPr>
            <p:spPr>
              <a:xfrm rot="10800000">
                <a:off x="1139055" y="1538963"/>
                <a:ext cx="743643" cy="152752"/>
              </a:xfrm>
              <a:prstGeom prst="halfFram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riángulo isósceles 35"/>
              <p:cNvSpPr/>
              <p:nvPr/>
            </p:nvSpPr>
            <p:spPr>
              <a:xfrm>
                <a:off x="1238577" y="1439828"/>
                <a:ext cx="469869" cy="104922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7" name="CuadroTexto 36"/>
            <p:cNvSpPr txBox="1"/>
            <p:nvPr/>
          </p:nvSpPr>
          <p:spPr>
            <a:xfrm>
              <a:off x="5314582" y="3441152"/>
              <a:ext cx="1440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Satellite Hub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5659252" y="2323864"/>
              <a:ext cx="805492" cy="1049228"/>
              <a:chOff x="1077206" y="1439828"/>
              <a:chExt cx="805492" cy="1049228"/>
            </a:xfrm>
          </p:grpSpPr>
          <p:sp>
            <p:nvSpPr>
              <p:cNvPr id="39" name="Medio marco 38"/>
              <p:cNvSpPr/>
              <p:nvPr/>
            </p:nvSpPr>
            <p:spPr>
              <a:xfrm rot="10800000" flipH="1">
                <a:off x="1077206" y="1538979"/>
                <a:ext cx="750705" cy="152720"/>
              </a:xfrm>
              <a:prstGeom prst="halfFram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Medio marco 39"/>
              <p:cNvSpPr/>
              <p:nvPr/>
            </p:nvSpPr>
            <p:spPr>
              <a:xfrm rot="10800000">
                <a:off x="1139055" y="1538963"/>
                <a:ext cx="743643" cy="152752"/>
              </a:xfrm>
              <a:prstGeom prst="halfFram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riángulo isósceles 40"/>
              <p:cNvSpPr/>
              <p:nvPr/>
            </p:nvSpPr>
            <p:spPr>
              <a:xfrm>
                <a:off x="1238577" y="1439828"/>
                <a:ext cx="469869" cy="104922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9" name="Conector recto 8"/>
            <p:cNvCxnSpPr/>
            <p:nvPr/>
          </p:nvCxnSpPr>
          <p:spPr>
            <a:xfrm flipV="1">
              <a:off x="2920943" y="1615325"/>
              <a:ext cx="1337669" cy="1424391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88764" y="2658716"/>
              <a:ext cx="807757" cy="762000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941" y="1012189"/>
              <a:ext cx="762000" cy="762000"/>
            </a:xfrm>
            <a:prstGeom prst="rect">
              <a:avLst/>
            </a:prstGeom>
          </p:spPr>
        </p:pic>
        <p:cxnSp>
          <p:nvCxnSpPr>
            <p:cNvPr id="45" name="Conector recto 44"/>
            <p:cNvCxnSpPr/>
            <p:nvPr/>
          </p:nvCxnSpPr>
          <p:spPr>
            <a:xfrm flipH="1" flipV="1">
              <a:off x="4255455" y="1610157"/>
              <a:ext cx="1025661" cy="1259302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8787" y="2806640"/>
              <a:ext cx="665587" cy="665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567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Figure 16. 3GPP </a:t>
            </a:r>
            <a:r>
              <a:rPr lang="es-MX" dirty="0" err="1"/>
              <a:t>Logical</a:t>
            </a:r>
            <a:r>
              <a:rPr lang="es-MX" dirty="0"/>
              <a:t> Interfaces </a:t>
            </a:r>
            <a:r>
              <a:rPr lang="es-MX" dirty="0" err="1"/>
              <a:t>Protocol</a:t>
            </a:r>
            <a:r>
              <a:rPr lang="es-MX" dirty="0"/>
              <a:t> </a:t>
            </a:r>
            <a:r>
              <a:rPr lang="es-MX" dirty="0" err="1"/>
              <a:t>Stack</a:t>
            </a:r>
            <a:endParaRPr lang="es-MX" dirty="0"/>
          </a:p>
        </p:txBody>
      </p:sp>
      <p:grpSp>
        <p:nvGrpSpPr>
          <p:cNvPr id="2" name="Grupo 1"/>
          <p:cNvGrpSpPr/>
          <p:nvPr/>
        </p:nvGrpSpPr>
        <p:grpSpPr>
          <a:xfrm>
            <a:off x="2414033" y="1569388"/>
            <a:ext cx="7968508" cy="2918304"/>
            <a:chOff x="1061751" y="1273174"/>
            <a:chExt cx="7968508" cy="29183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172" y="1562390"/>
              <a:ext cx="720000" cy="720000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1476223" y="3099906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Upper</a:t>
              </a:r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Layers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476223" y="3372799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IPv4 / IPv6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476223" y="3645692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Any</a:t>
              </a:r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L2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476223" y="3918585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Any</a:t>
              </a:r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L1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061751" y="2251666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eNodeB1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601470" y="2159600"/>
              <a:ext cx="1428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MME, SGW, etc.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6854039" y="3099906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Upper</a:t>
              </a:r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Layers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6854039" y="3372799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IPv4 / IPv6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6854039" y="3645692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Any</a:t>
              </a:r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L2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6854039" y="3918585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Any</a:t>
              </a:r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L1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7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028" y="1353227"/>
              <a:ext cx="1566499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569" y="1353227"/>
              <a:ext cx="1566499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649" y="1273174"/>
              <a:ext cx="1703843" cy="142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CuadroTexto 39"/>
            <p:cNvSpPr txBox="1"/>
            <p:nvPr/>
          </p:nvSpPr>
          <p:spPr>
            <a:xfrm>
              <a:off x="2731027" y="2319878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Last-mile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4206338" y="2319878"/>
              <a:ext cx="1174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Aggregation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5950184" y="2368062"/>
              <a:ext cx="89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3rd Party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2101755" y="1936788"/>
              <a:ext cx="1201" cy="76852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7486074" y="1936788"/>
              <a:ext cx="1201" cy="76852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1637731" y="2159600"/>
              <a:ext cx="75383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7112426" y="2106059"/>
              <a:ext cx="75383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0" descr="C:\Users\ecoffey\AppData\Local\Temp\Rar$DRa0.934\30010_Device_cluster_controller_default_25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5259" y="1545077"/>
              <a:ext cx="8763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CuadroTexto 55"/>
            <p:cNvSpPr txBox="1"/>
            <p:nvPr/>
          </p:nvSpPr>
          <p:spPr>
            <a:xfrm>
              <a:off x="1226063" y="2732231"/>
              <a:ext cx="1957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3GPP Logical Interface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6507088" y="2775835"/>
              <a:ext cx="19579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3GPP Logical Interface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2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17. Example IP configurations of </a:t>
            </a:r>
            <a:r>
              <a:rPr lang="en-US" dirty="0" err="1"/>
              <a:t>eNB</a:t>
            </a:r>
            <a:endParaRPr lang="es-MX" dirty="0"/>
          </a:p>
        </p:txBody>
      </p:sp>
      <p:grpSp>
        <p:nvGrpSpPr>
          <p:cNvPr id="2" name="Grupo 1"/>
          <p:cNvGrpSpPr/>
          <p:nvPr/>
        </p:nvGrpSpPr>
        <p:grpSpPr>
          <a:xfrm>
            <a:off x="2403112" y="1444139"/>
            <a:ext cx="6869666" cy="3557195"/>
            <a:chOff x="548554" y="1173682"/>
            <a:chExt cx="6869666" cy="3557195"/>
          </a:xfrm>
        </p:grpSpPr>
        <p:sp>
          <p:nvSpPr>
            <p:cNvPr id="96" name="Almacenamiento de acceso directo 95"/>
            <p:cNvSpPr/>
            <p:nvPr/>
          </p:nvSpPr>
          <p:spPr>
            <a:xfrm rot="10800000">
              <a:off x="6077350" y="1729147"/>
              <a:ext cx="1339403" cy="512463"/>
            </a:xfrm>
            <a:prstGeom prst="flowChartMagneticDrum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Almacenamiento de acceso directo 34"/>
            <p:cNvSpPr/>
            <p:nvPr/>
          </p:nvSpPr>
          <p:spPr>
            <a:xfrm rot="10800000">
              <a:off x="6078816" y="2414367"/>
              <a:ext cx="1339403" cy="512463"/>
            </a:xfrm>
            <a:prstGeom prst="flowChartMagneticDrum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" name="Almacenamiento de acceso directo 43"/>
            <p:cNvSpPr/>
            <p:nvPr/>
          </p:nvSpPr>
          <p:spPr>
            <a:xfrm rot="10800000">
              <a:off x="6051614" y="3099587"/>
              <a:ext cx="1339403" cy="512463"/>
            </a:xfrm>
            <a:prstGeom prst="flowChartMagneticDrum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9" name="Almacenamiento de acceso directo 48"/>
            <p:cNvSpPr/>
            <p:nvPr/>
          </p:nvSpPr>
          <p:spPr>
            <a:xfrm rot="10800000">
              <a:off x="6077350" y="3784807"/>
              <a:ext cx="1339403" cy="512463"/>
            </a:xfrm>
            <a:prstGeom prst="flowChartMagneticDrum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1700011" y="1173682"/>
              <a:ext cx="782153" cy="35571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Almacenamiento de acceso directo 7"/>
            <p:cNvSpPr/>
            <p:nvPr/>
          </p:nvSpPr>
          <p:spPr>
            <a:xfrm rot="10800000">
              <a:off x="2266681" y="1532493"/>
              <a:ext cx="1339403" cy="1895913"/>
            </a:xfrm>
            <a:prstGeom prst="flowChartMagneticDrum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82817" y="1532496"/>
              <a:ext cx="527730" cy="18959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Elipse 4"/>
            <p:cNvSpPr/>
            <p:nvPr/>
          </p:nvSpPr>
          <p:spPr>
            <a:xfrm>
              <a:off x="2266682" y="1735929"/>
              <a:ext cx="360000" cy="36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U</a:t>
              </a:r>
              <a:endParaRPr lang="es-MX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2266682" y="2300453"/>
              <a:ext cx="360000" cy="36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C</a:t>
              </a:r>
              <a:endParaRPr lang="es-MX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2266682" y="2864977"/>
              <a:ext cx="360000" cy="36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S</a:t>
              </a:r>
              <a:endParaRPr lang="es-MX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868822" y="2311174"/>
              <a:ext cx="7019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VLAN</a:t>
              </a:r>
              <a:endParaRPr lang="es-MX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Almacenamiento de acceso directo 10"/>
            <p:cNvSpPr/>
            <p:nvPr/>
          </p:nvSpPr>
          <p:spPr>
            <a:xfrm rot="10800000">
              <a:off x="2266680" y="3631840"/>
              <a:ext cx="1339403" cy="778679"/>
            </a:xfrm>
            <a:prstGeom prst="flowChartMagneticDrum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2182816" y="3631845"/>
              <a:ext cx="527730" cy="778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Elipse 12"/>
            <p:cNvSpPr/>
            <p:nvPr/>
          </p:nvSpPr>
          <p:spPr>
            <a:xfrm>
              <a:off x="2266681" y="3835277"/>
              <a:ext cx="360000" cy="36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M</a:t>
              </a:r>
              <a:endParaRPr lang="es-MX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2888050" y="3868231"/>
              <a:ext cx="7019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VLAN</a:t>
              </a:r>
              <a:endParaRPr lang="es-MX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2060213" y="1416676"/>
              <a:ext cx="773270" cy="3116687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81481" y="1517045"/>
              <a:ext cx="96019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Physical</a:t>
              </a:r>
              <a:endPara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s-MX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Interface</a:t>
              </a:r>
            </a:p>
            <a:p>
              <a:pPr algn="ctr"/>
              <a:r>
                <a:rPr lang="es-MX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(Ethernet)</a:t>
              </a:r>
              <a:endPara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1" name="Conector recto de flecha 20"/>
            <p:cNvCxnSpPr>
              <a:stCxn id="19" idx="3"/>
            </p:cNvCxnSpPr>
            <p:nvPr/>
          </p:nvCxnSpPr>
          <p:spPr>
            <a:xfrm>
              <a:off x="1541679" y="1886377"/>
              <a:ext cx="518202" cy="59407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/>
            <p:cNvSpPr txBox="1"/>
            <p:nvPr/>
          </p:nvSpPr>
          <p:spPr>
            <a:xfrm>
              <a:off x="548554" y="3768784"/>
              <a:ext cx="10190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Interface</a:t>
              </a:r>
            </a:p>
            <a:p>
              <a:pPr algn="ctr"/>
              <a:r>
                <a:rPr lang="es-MX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IP </a:t>
              </a:r>
              <a:r>
                <a:rPr lang="es-MX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Address</a:t>
              </a:r>
              <a:endPara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5" name="Conector recto de flecha 24"/>
            <p:cNvCxnSpPr>
              <a:stCxn id="24" idx="3"/>
            </p:cNvCxnSpPr>
            <p:nvPr/>
          </p:nvCxnSpPr>
          <p:spPr>
            <a:xfrm flipV="1">
              <a:off x="1567616" y="3373804"/>
              <a:ext cx="682953" cy="65659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ángulo redondeado 27"/>
            <p:cNvSpPr/>
            <p:nvPr/>
          </p:nvSpPr>
          <p:spPr>
            <a:xfrm>
              <a:off x="4772708" y="1173682"/>
              <a:ext cx="1545871" cy="35571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redondeado 29"/>
            <p:cNvSpPr/>
            <p:nvPr/>
          </p:nvSpPr>
          <p:spPr>
            <a:xfrm>
              <a:off x="6042667" y="2412699"/>
              <a:ext cx="503762" cy="5185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Elipse 31"/>
            <p:cNvSpPr/>
            <p:nvPr/>
          </p:nvSpPr>
          <p:spPr>
            <a:xfrm>
              <a:off x="6114224" y="2489575"/>
              <a:ext cx="360000" cy="36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C</a:t>
              </a:r>
              <a:endParaRPr lang="es-MX" dirty="0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6716297" y="2510028"/>
              <a:ext cx="7019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VLAN</a:t>
              </a:r>
              <a:endParaRPr lang="es-MX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839634" y="2256264"/>
              <a:ext cx="1116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</a:t>
              </a:r>
              <a:r>
                <a:rPr lang="es-MX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IP </a:t>
              </a:r>
              <a:r>
                <a:rPr lang="es-MX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address</a:t>
              </a:r>
              <a:endPara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Rectángulo redondeado 46"/>
            <p:cNvSpPr/>
            <p:nvPr/>
          </p:nvSpPr>
          <p:spPr>
            <a:xfrm>
              <a:off x="6040547" y="3102631"/>
              <a:ext cx="505815" cy="5193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Elipse 32"/>
            <p:cNvSpPr/>
            <p:nvPr/>
          </p:nvSpPr>
          <p:spPr>
            <a:xfrm>
              <a:off x="6114158" y="3183128"/>
              <a:ext cx="360000" cy="36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S</a:t>
              </a:r>
              <a:endParaRPr lang="es-MX" dirty="0"/>
            </a:p>
          </p:txBody>
        </p:sp>
        <p:sp>
          <p:nvSpPr>
            <p:cNvPr id="48" name="Rectángulo redondeado 47"/>
            <p:cNvSpPr/>
            <p:nvPr/>
          </p:nvSpPr>
          <p:spPr>
            <a:xfrm>
              <a:off x="6039081" y="3784808"/>
              <a:ext cx="505815" cy="5193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Elipse 36"/>
            <p:cNvSpPr/>
            <p:nvPr/>
          </p:nvSpPr>
          <p:spPr>
            <a:xfrm>
              <a:off x="6112691" y="3873228"/>
              <a:ext cx="360000" cy="36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M</a:t>
              </a:r>
              <a:endParaRPr lang="es-MX" dirty="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6714831" y="3858411"/>
              <a:ext cx="7019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VLAN</a:t>
              </a:r>
              <a:endParaRPr lang="es-MX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1" name="Conector recto de flecha 50"/>
            <p:cNvCxnSpPr>
              <a:stCxn id="40" idx="3"/>
              <a:endCxn id="30" idx="1"/>
            </p:cNvCxnSpPr>
            <p:nvPr/>
          </p:nvCxnSpPr>
          <p:spPr>
            <a:xfrm>
              <a:off x="4955752" y="2517874"/>
              <a:ext cx="1086915" cy="15410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ángulo redondeado 54"/>
            <p:cNvSpPr/>
            <p:nvPr/>
          </p:nvSpPr>
          <p:spPr>
            <a:xfrm>
              <a:off x="6072010" y="1721386"/>
              <a:ext cx="503762" cy="5185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Elipse 30"/>
            <p:cNvSpPr/>
            <p:nvPr/>
          </p:nvSpPr>
          <p:spPr>
            <a:xfrm>
              <a:off x="6143568" y="1786038"/>
              <a:ext cx="360000" cy="36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U</a:t>
              </a:r>
              <a:endParaRPr lang="es-MX" dirty="0"/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6716297" y="1802452"/>
              <a:ext cx="7019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VLAN</a:t>
              </a:r>
              <a:endParaRPr lang="es-MX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Rectángulo redondeado 38"/>
            <p:cNvSpPr/>
            <p:nvPr/>
          </p:nvSpPr>
          <p:spPr>
            <a:xfrm>
              <a:off x="5896628" y="1416677"/>
              <a:ext cx="773270" cy="3116686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679496" y="3184219"/>
              <a:ext cx="7019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VLAN</a:t>
              </a:r>
              <a:endParaRPr lang="es-MX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2" name="Conector recto de flecha 51"/>
            <p:cNvCxnSpPr/>
            <p:nvPr/>
          </p:nvCxnSpPr>
          <p:spPr>
            <a:xfrm flipV="1">
              <a:off x="4991160" y="2047483"/>
              <a:ext cx="1049387" cy="48587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endCxn id="47" idx="1"/>
            </p:cNvCxnSpPr>
            <p:nvPr/>
          </p:nvCxnSpPr>
          <p:spPr>
            <a:xfrm>
              <a:off x="5008807" y="2540476"/>
              <a:ext cx="1031740" cy="82183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>
              <a:endCxn id="48" idx="1"/>
            </p:cNvCxnSpPr>
            <p:nvPr/>
          </p:nvCxnSpPr>
          <p:spPr>
            <a:xfrm>
              <a:off x="5018296" y="2533362"/>
              <a:ext cx="1020785" cy="151112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18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Figure 18. </a:t>
            </a:r>
            <a:r>
              <a:rPr lang="es-MX" dirty="0" err="1"/>
              <a:t>Typical</a:t>
            </a:r>
            <a:r>
              <a:rPr lang="es-MX" dirty="0"/>
              <a:t> L3 </a:t>
            </a:r>
            <a:r>
              <a:rPr lang="es-MX" dirty="0" err="1"/>
              <a:t>Routing</a:t>
            </a:r>
            <a:r>
              <a:rPr lang="es-MX" dirty="0"/>
              <a:t> </a:t>
            </a:r>
            <a:r>
              <a:rPr lang="es-MX" dirty="0" err="1"/>
              <a:t>Protocol</a:t>
            </a:r>
            <a:r>
              <a:rPr lang="es-MX" dirty="0"/>
              <a:t> </a:t>
            </a:r>
            <a:r>
              <a:rPr lang="es-MX" dirty="0" err="1"/>
              <a:t>Implementation</a:t>
            </a:r>
            <a:endParaRPr lang="es-MX" dirty="0"/>
          </a:p>
        </p:txBody>
      </p:sp>
      <p:grpSp>
        <p:nvGrpSpPr>
          <p:cNvPr id="2" name="Grupo 1"/>
          <p:cNvGrpSpPr/>
          <p:nvPr/>
        </p:nvGrpSpPr>
        <p:grpSpPr>
          <a:xfrm>
            <a:off x="2023344" y="1775450"/>
            <a:ext cx="8142138" cy="2817711"/>
            <a:chOff x="1061751" y="1273174"/>
            <a:chExt cx="8142138" cy="2817711"/>
          </a:xfrm>
        </p:grpSpPr>
        <p:pic>
          <p:nvPicPr>
            <p:cNvPr id="28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249" y="1273174"/>
              <a:ext cx="1703843" cy="142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172" y="1562390"/>
              <a:ext cx="720000" cy="720000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1061751" y="2251666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eNodeB1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6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8628" y="1353227"/>
              <a:ext cx="1566499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1169" y="1353227"/>
              <a:ext cx="1566499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uadroTexto 17"/>
            <p:cNvSpPr txBox="1"/>
            <p:nvPr/>
          </p:nvSpPr>
          <p:spPr>
            <a:xfrm>
              <a:off x="3340627" y="2319878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Last-mile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4815938" y="2319878"/>
              <a:ext cx="1174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Aggregation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6488634" y="2345683"/>
              <a:ext cx="89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3rd Party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3" name="Conector recto 22"/>
            <p:cNvCxnSpPr>
              <a:endCxn id="50" idx="1"/>
            </p:cNvCxnSpPr>
            <p:nvPr/>
          </p:nvCxnSpPr>
          <p:spPr>
            <a:xfrm>
              <a:off x="1597372" y="2147661"/>
              <a:ext cx="92229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ángulo redondeado 28"/>
            <p:cNvSpPr/>
            <p:nvPr/>
          </p:nvSpPr>
          <p:spPr>
            <a:xfrm>
              <a:off x="7800092" y="1796932"/>
              <a:ext cx="1403797" cy="65682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Core Elements</a:t>
              </a:r>
              <a:endParaRPr lang="en-US" sz="1400" dirty="0"/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1494652" y="2625743"/>
              <a:ext cx="1" cy="10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8407396" y="2693281"/>
              <a:ext cx="14032" cy="10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2883787" y="3619175"/>
              <a:ext cx="3227385" cy="535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/>
            <p:cNvSpPr txBox="1"/>
            <p:nvPr/>
          </p:nvSpPr>
          <p:spPr>
            <a:xfrm>
              <a:off x="4045353" y="3359496"/>
              <a:ext cx="1226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IGP (e.g. OSPF)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5" name="Conector recto de flecha 24"/>
            <p:cNvCxnSpPr/>
            <p:nvPr/>
          </p:nvCxnSpPr>
          <p:spPr>
            <a:xfrm>
              <a:off x="1498142" y="3619175"/>
              <a:ext cx="137330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095127" y="2653460"/>
              <a:ext cx="0" cy="10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1687441" y="3362498"/>
              <a:ext cx="11258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Static Routing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2255474" y="3813886"/>
              <a:ext cx="1256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Cell Site Router</a:t>
              </a:r>
            </a:p>
          </p:txBody>
        </p:sp>
        <p:cxnSp>
          <p:nvCxnSpPr>
            <p:cNvPr id="33" name="Conector recto 32"/>
            <p:cNvCxnSpPr/>
            <p:nvPr/>
          </p:nvCxnSpPr>
          <p:spPr>
            <a:xfrm>
              <a:off x="2883787" y="2625743"/>
              <a:ext cx="0" cy="10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6097102" y="3621940"/>
              <a:ext cx="230400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6514823" y="3385137"/>
              <a:ext cx="1184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EGP (e.g. BGP)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ectángulo redondeado 35"/>
            <p:cNvSpPr/>
            <p:nvPr/>
          </p:nvSpPr>
          <p:spPr>
            <a:xfrm>
              <a:off x="6111172" y="3101832"/>
              <a:ext cx="2296224" cy="24310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L3VPN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50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670" y="190841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Imagen 50"/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9215" y="1296895"/>
              <a:ext cx="476316" cy="476316"/>
            </a:xfrm>
            <a:prstGeom prst="rect">
              <a:avLst/>
            </a:prstGeom>
          </p:spPr>
        </p:pic>
        <p:sp>
          <p:nvSpPr>
            <p:cNvPr id="52" name="CuadroTexto 51"/>
            <p:cNvSpPr txBox="1"/>
            <p:nvPr/>
          </p:nvSpPr>
          <p:spPr>
            <a:xfrm>
              <a:off x="8522406" y="1368952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76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92947" y="991317"/>
            <a:ext cx="11202932" cy="5595017"/>
            <a:chOff x="469200" y="566314"/>
            <a:chExt cx="11202932" cy="5595017"/>
          </a:xfrm>
        </p:grpSpPr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xmlns="" id="{3DFB5791-F875-4C80-AEE0-4C96B8A409EC}"/>
                </a:ext>
              </a:extLst>
            </p:cNvPr>
            <p:cNvSpPr/>
            <p:nvPr/>
          </p:nvSpPr>
          <p:spPr>
            <a:xfrm>
              <a:off x="2944030" y="1617801"/>
              <a:ext cx="6303939" cy="686786"/>
            </a:xfrm>
            <a:prstGeom prst="trapezoid">
              <a:avLst>
                <a:gd name="adj" fmla="val 73502"/>
              </a:avLst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accent2">
                    <a:lumMod val="50000"/>
                    <a:alpha val="71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192F66C4-738A-421B-BBBD-4403CD9CB425}"/>
                </a:ext>
              </a:extLst>
            </p:cNvPr>
            <p:cNvSpPr/>
            <p:nvPr/>
          </p:nvSpPr>
          <p:spPr>
            <a:xfrm>
              <a:off x="469200" y="5729331"/>
              <a:ext cx="11202931" cy="432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Supply Chain Management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xmlns="" id="{9FB645E6-E146-4984-8C7B-A611E7D9DCB3}"/>
                </a:ext>
              </a:extLst>
            </p:cNvPr>
            <p:cNvSpPr/>
            <p:nvPr/>
          </p:nvSpPr>
          <p:spPr>
            <a:xfrm>
              <a:off x="469201" y="566314"/>
              <a:ext cx="11202931" cy="432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Strategic Plan &amp; Scope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DE26666B-ACF0-4EFA-A2C3-AB321B4CE02B}"/>
                </a:ext>
              </a:extLst>
            </p:cNvPr>
            <p:cNvSpPr/>
            <p:nvPr/>
          </p:nvSpPr>
          <p:spPr>
            <a:xfrm>
              <a:off x="469201" y="1182881"/>
              <a:ext cx="11202931" cy="4320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prstClr val="white"/>
                  </a:solidFill>
                  <a:latin typeface="Segoe UI"/>
                </a:rPr>
                <a:t>High Level Network Architecture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65D1B709-2134-43E2-BD7F-D83D22F86931}"/>
                </a:ext>
              </a:extLst>
            </p:cNvPr>
            <p:cNvSpPr/>
            <p:nvPr/>
          </p:nvSpPr>
          <p:spPr>
            <a:xfrm>
              <a:off x="2944031" y="2017378"/>
              <a:ext cx="6303938" cy="2601614"/>
            </a:xfrm>
            <a:prstGeom prst="roundRect">
              <a:avLst>
                <a:gd name="adj" fmla="val 5529"/>
              </a:avLst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Network Design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AEEF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xmlns="" id="{FF5AA0F9-C379-4A1B-B7C8-E455DA38AE88}"/>
                </a:ext>
              </a:extLst>
            </p:cNvPr>
            <p:cNvSpPr/>
            <p:nvPr/>
          </p:nvSpPr>
          <p:spPr>
            <a:xfrm>
              <a:off x="3378441" y="2492160"/>
              <a:ext cx="240532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/>
                </a:rPr>
                <a:t>RAN Architecture</a:t>
              </a:r>
              <a:endParaRPr lang="en-US" sz="11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xmlns="" id="{C39DDF0D-6C30-4DBA-A286-FCED8A8DB53B}"/>
                </a:ext>
              </a:extLst>
            </p:cNvPr>
            <p:cNvSpPr/>
            <p:nvPr/>
          </p:nvSpPr>
          <p:spPr>
            <a:xfrm>
              <a:off x="6714199" y="3230024"/>
              <a:ext cx="2405328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/>
                </a:rPr>
                <a:t>Network </a:t>
              </a:r>
            </a:p>
            <a:p>
              <a:pPr algn="ctr"/>
              <a:r>
                <a:rPr lang="en-US" sz="11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/>
                </a:rPr>
                <a:t>Monitoring Architecture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D240343-A902-4FA6-9F9B-242E0CF5C7D0}"/>
                </a:ext>
              </a:extLst>
            </p:cNvPr>
            <p:cNvSpPr/>
            <p:nvPr/>
          </p:nvSpPr>
          <p:spPr>
            <a:xfrm>
              <a:off x="3374124" y="3237930"/>
              <a:ext cx="2405325" cy="43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/>
                </a:rPr>
                <a:t>TX &amp; IP </a:t>
              </a:r>
              <a:r>
                <a:rPr lang="en-US" sz="11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/>
                </a:rPr>
                <a:t>Network Architecture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xmlns="" id="{0EEDA4F8-14EF-4B3F-B464-ABD7C2CE5E35}"/>
                </a:ext>
              </a:extLst>
            </p:cNvPr>
            <p:cNvSpPr/>
            <p:nvPr/>
          </p:nvSpPr>
          <p:spPr>
            <a:xfrm>
              <a:off x="3374122" y="3983700"/>
              <a:ext cx="2405329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/>
                </a:rPr>
                <a:t>Mobile Core Architecture</a:t>
              </a:r>
              <a:endParaRPr lang="en-US" sz="11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5A9908FE-B87D-459F-B395-E1499B16AEE4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783770" y="2708160"/>
              <a:ext cx="919796" cy="610025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allout: Right Arrow 85">
              <a:extLst>
                <a:ext uri="{FF2B5EF4-FFF2-40B4-BE49-F238E27FC236}">
                  <a16:creationId xmlns:a16="http://schemas.microsoft.com/office/drawing/2014/main" xmlns="" id="{2F85D087-41AF-453F-AADE-E96399828E28}"/>
                </a:ext>
              </a:extLst>
            </p:cNvPr>
            <p:cNvSpPr/>
            <p:nvPr/>
          </p:nvSpPr>
          <p:spPr>
            <a:xfrm>
              <a:off x="829718" y="2013209"/>
              <a:ext cx="1865978" cy="2580856"/>
            </a:xfrm>
            <a:prstGeom prst="rightArrowCallout">
              <a:avLst>
                <a:gd name="adj1" fmla="val 23412"/>
                <a:gd name="adj2" fmla="val 18650"/>
                <a:gd name="adj3" fmla="val 17003"/>
                <a:gd name="adj4" fmla="val 74750"/>
              </a:avLst>
            </a:prstGeom>
            <a:noFill/>
            <a:ln w="1905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81" rIns="71981" rtlCol="0" anchor="ctr"/>
            <a:lstStyle/>
            <a:p>
              <a:pPr marL="171399" marR="0" lvl="0" indent="-171399" algn="l" defTabSz="914126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Strategic Considerations</a:t>
              </a:r>
            </a:p>
            <a:p>
              <a:pPr marL="171399" marR="0" lvl="0" indent="-171399" algn="l" defTabSz="914126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2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Financial Constraints</a:t>
              </a:r>
            </a:p>
            <a:p>
              <a:pPr marL="171399" marR="0" lvl="0" indent="-171399" algn="l" defTabSz="914126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Spectrum Regulation and Allocation</a:t>
              </a:r>
            </a:p>
            <a:p>
              <a:pPr marL="171399" marR="0" lvl="0" indent="-171399" algn="l" defTabSz="914126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Equipment Supplier &amp;</a:t>
              </a:r>
              <a:r>
                <a:rPr lang="en-US" sz="1200" dirty="0">
                  <a:solidFill>
                    <a:srgbClr val="00AEEF">
                      <a:lumMod val="50000"/>
                    </a:srgbClr>
                  </a:solidFill>
                  <a:latin typeface="Segoe UI"/>
                </a:rPr>
                <a:t> MNO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Agreements</a:t>
              </a:r>
            </a:p>
          </p:txBody>
        </p: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xmlns="" id="{4075C450-8981-4373-B22D-D4257BDA5D10}"/>
                </a:ext>
              </a:extLst>
            </p:cNvPr>
            <p:cNvCxnSpPr>
              <a:stCxn id="27" idx="1"/>
              <a:endCxn id="31" idx="1"/>
            </p:cNvCxnSpPr>
            <p:nvPr/>
          </p:nvCxnSpPr>
          <p:spPr>
            <a:xfrm rot="10800000" flipV="1">
              <a:off x="3374125" y="2708160"/>
              <a:ext cx="4317" cy="745770"/>
            </a:xfrm>
            <a:prstGeom prst="curvedConnector3">
              <a:avLst>
                <a:gd name="adj1" fmla="val 5395344"/>
              </a:avLst>
            </a:prstGeom>
            <a:ln>
              <a:solidFill>
                <a:schemeClr val="tx2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xmlns="" id="{13A06D5C-2A64-4140-955E-91088CD75787}"/>
                </a:ext>
              </a:extLst>
            </p:cNvPr>
            <p:cNvCxnSpPr>
              <a:cxnSpLocks/>
              <a:stCxn id="31" idx="1"/>
              <a:endCxn id="33" idx="1"/>
            </p:cNvCxnSpPr>
            <p:nvPr/>
          </p:nvCxnSpPr>
          <p:spPr>
            <a:xfrm rot="10800000" flipV="1">
              <a:off x="3374122" y="3453930"/>
              <a:ext cx="2" cy="745770"/>
            </a:xfrm>
            <a:prstGeom prst="curvedConnector3">
              <a:avLst>
                <a:gd name="adj1" fmla="val 11430100000"/>
              </a:avLst>
            </a:prstGeom>
            <a:ln>
              <a:solidFill>
                <a:schemeClr val="tx2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xmlns="" id="{6CCA0BC3-61C5-450B-98DB-AD9159411912}"/>
                </a:ext>
              </a:extLst>
            </p:cNvPr>
            <p:cNvCxnSpPr>
              <a:cxnSpLocks/>
              <a:stCxn id="27" idx="3"/>
              <a:endCxn id="31" idx="3"/>
            </p:cNvCxnSpPr>
            <p:nvPr/>
          </p:nvCxnSpPr>
          <p:spPr>
            <a:xfrm flipH="1">
              <a:off x="5779449" y="2708160"/>
              <a:ext cx="4321" cy="745770"/>
            </a:xfrm>
            <a:prstGeom prst="curvedConnector3">
              <a:avLst>
                <a:gd name="adj1" fmla="val -5290442"/>
              </a:avLst>
            </a:prstGeom>
            <a:ln>
              <a:solidFill>
                <a:schemeClr val="tx2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xmlns="" id="{DC7ED434-4896-4EB6-B3C0-FB5BB2A3FC7A}"/>
                </a:ext>
              </a:extLst>
            </p:cNvPr>
            <p:cNvCxnSpPr>
              <a:cxnSpLocks/>
              <a:stCxn id="31" idx="3"/>
              <a:endCxn id="33" idx="3"/>
            </p:cNvCxnSpPr>
            <p:nvPr/>
          </p:nvCxnSpPr>
          <p:spPr>
            <a:xfrm>
              <a:off x="5779449" y="3453930"/>
              <a:ext cx="2" cy="745770"/>
            </a:xfrm>
            <a:prstGeom prst="curvedConnector3">
              <a:avLst>
                <a:gd name="adj1" fmla="val 11430100000"/>
              </a:avLst>
            </a:prstGeom>
            <a:ln>
              <a:solidFill>
                <a:schemeClr val="tx2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D7B890C7-C2FD-4A98-A5FC-94EE44DFE272}"/>
                </a:ext>
              </a:extLst>
            </p:cNvPr>
            <p:cNvCxnSpPr>
              <a:cxnSpLocks/>
              <a:stCxn id="31" idx="3"/>
              <a:endCxn id="28" idx="1"/>
            </p:cNvCxnSpPr>
            <p:nvPr/>
          </p:nvCxnSpPr>
          <p:spPr>
            <a:xfrm flipV="1">
              <a:off x="5779449" y="3446024"/>
              <a:ext cx="934750" cy="7906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F4AF77C5-EC6E-4056-B3E4-9068B0E30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4403" y="3581769"/>
              <a:ext cx="919794" cy="617932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A7F4E414-D890-4120-8854-CA4ED495AA16}"/>
                </a:ext>
              </a:extLst>
            </p:cNvPr>
            <p:cNvSpPr/>
            <p:nvPr/>
          </p:nvSpPr>
          <p:spPr>
            <a:xfrm>
              <a:off x="469201" y="4783698"/>
              <a:ext cx="1944000" cy="756000"/>
            </a:xfrm>
            <a:prstGeom prst="roundRect">
              <a:avLst>
                <a:gd name="adj" fmla="val 11958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Network Design</a:t>
              </a:r>
              <a:endParaRPr lang="en-US" sz="1200" b="1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xmlns="" id="{19FF7A7D-90A4-4EA5-9BFB-9F3D7996DBA2}"/>
                </a:ext>
              </a:extLst>
            </p:cNvPr>
            <p:cNvSpPr/>
            <p:nvPr/>
          </p:nvSpPr>
          <p:spPr>
            <a:xfrm>
              <a:off x="2783934" y="4783698"/>
              <a:ext cx="1944000" cy="756000"/>
            </a:xfrm>
            <a:prstGeom prst="roundRect">
              <a:avLst>
                <a:gd name="adj" fmla="val 12455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Deployment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D6AFB802-107C-4542-AAB1-179E3453C206}"/>
                </a:ext>
              </a:extLst>
            </p:cNvPr>
            <p:cNvSpPr/>
            <p:nvPr/>
          </p:nvSpPr>
          <p:spPr>
            <a:xfrm>
              <a:off x="7413400" y="4783698"/>
              <a:ext cx="1944000" cy="756000"/>
            </a:xfrm>
            <a:prstGeom prst="roundRect">
              <a:avLst>
                <a:gd name="adj" fmla="val 10598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Field Maintenance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xmlns="" id="{EAEB57A2-9791-4E8A-A333-A52ED096FE49}"/>
                </a:ext>
              </a:extLst>
            </p:cNvPr>
            <p:cNvSpPr/>
            <p:nvPr/>
          </p:nvSpPr>
          <p:spPr>
            <a:xfrm>
              <a:off x="5098667" y="4783698"/>
              <a:ext cx="1944000" cy="756000"/>
            </a:xfrm>
            <a:prstGeom prst="roundRect">
              <a:avLst>
                <a:gd name="adj" fmla="val 11051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Operations &amp; Maintenance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xmlns="" id="{A9F8E2CE-8B31-47DC-A00E-3F69301F5138}"/>
                </a:ext>
              </a:extLst>
            </p:cNvPr>
            <p:cNvSpPr/>
            <p:nvPr/>
          </p:nvSpPr>
          <p:spPr>
            <a:xfrm>
              <a:off x="9728131" y="4783698"/>
              <a:ext cx="1944000" cy="756000"/>
            </a:xfrm>
            <a:prstGeom prst="roundRect">
              <a:avLst>
                <a:gd name="adj" fmla="val 915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Post-Launch Engineering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38BE6899-ABC6-4E5A-93F3-08CC7F14878A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>
              <a:off x="2413201" y="5161698"/>
              <a:ext cx="370733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686E0F73-4280-4A5F-B02F-B33B1F31629E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4727934" y="5161698"/>
              <a:ext cx="370733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6BE92391-4EA4-45FE-94B0-189CBC1A07E6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>
              <a:off x="7042667" y="5161698"/>
              <a:ext cx="370733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94B17A9E-1ABD-4143-9AD9-0E6593E7CF46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9357400" y="5161698"/>
              <a:ext cx="370731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itle 2">
            <a:extLst>
              <a:ext uri="{FF2B5EF4-FFF2-40B4-BE49-F238E27FC236}">
                <a16:creationId xmlns:a16="http://schemas.microsoft.com/office/drawing/2014/main" xmlns="" id="{022DFA21-8374-43C2-87EF-EC47C4A4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" y="332923"/>
            <a:ext cx="12188824" cy="547321"/>
          </a:xfrm>
        </p:spPr>
        <p:txBody>
          <a:bodyPr/>
          <a:lstStyle/>
          <a:p>
            <a:r>
              <a:rPr lang="en-US" dirty="0"/>
              <a:t>Figure 1. Module Framework</a:t>
            </a:r>
          </a:p>
        </p:txBody>
      </p:sp>
    </p:spTree>
    <p:extLst>
      <p:ext uri="{BB962C8B-B14F-4D97-AF65-F5344CB8AC3E}">
        <p14:creationId xmlns:p14="http://schemas.microsoft.com/office/powerpoint/2010/main" val="130722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19. Typical IP Distribution Plan in Mobile Operator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6105997" y="2570700"/>
            <a:ext cx="1528548" cy="537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1600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Region</a:t>
            </a:r>
            <a:r>
              <a:rPr lang="es-MX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(1 bit</a:t>
            </a:r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es-MX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65289" y="1701357"/>
            <a:ext cx="570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10 . </a:t>
            </a:r>
            <a:r>
              <a:rPr lang="es-MX" b="1" dirty="0" err="1" smtClean="0"/>
              <a:t>Binary</a:t>
            </a:r>
            <a:r>
              <a:rPr lang="es-MX" b="1" dirty="0" smtClean="0"/>
              <a:t> (</a:t>
            </a:r>
            <a:r>
              <a:rPr lang="es-MX" b="1" dirty="0" smtClean="0">
                <a:solidFill>
                  <a:srgbClr val="FF0000"/>
                </a:solidFill>
              </a:rPr>
              <a:t>XXX</a:t>
            </a:r>
            <a:r>
              <a:rPr lang="es-MX" b="1" dirty="0" smtClean="0">
                <a:solidFill>
                  <a:srgbClr val="00B050"/>
                </a:solidFill>
              </a:rPr>
              <a:t>Y</a:t>
            </a:r>
            <a:r>
              <a:rPr lang="es-MX" b="1" dirty="0" smtClean="0"/>
              <a:t> 0000) . </a:t>
            </a:r>
            <a:r>
              <a:rPr lang="es-MX" b="1" dirty="0" err="1" smtClean="0"/>
              <a:t>Binary</a:t>
            </a:r>
            <a:r>
              <a:rPr lang="es-MX" b="1" dirty="0" smtClean="0"/>
              <a:t>(0000 0000) . 0 /12</a:t>
            </a:r>
            <a:endParaRPr lang="es-MX" b="1" dirty="0"/>
          </a:p>
        </p:txBody>
      </p:sp>
      <p:cxnSp>
        <p:nvCxnSpPr>
          <p:cNvPr id="8" name="Conector recto de flecha 7"/>
          <p:cNvCxnSpPr>
            <a:endCxn id="5" idx="0"/>
          </p:cNvCxnSpPr>
          <p:nvPr/>
        </p:nvCxnSpPr>
        <p:spPr>
          <a:xfrm>
            <a:off x="5579435" y="2070689"/>
            <a:ext cx="1290836" cy="50001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012722" y="2557918"/>
            <a:ext cx="2779374" cy="514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1600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es-MX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es-MX" sz="1600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element</a:t>
            </a:r>
            <a:r>
              <a:rPr lang="es-MX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MX" sz="16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 bits)</a:t>
            </a:r>
          </a:p>
          <a:p>
            <a:pPr algn="ctr"/>
            <a:endParaRPr lang="es-MX" sz="16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Conector recto de flecha 11"/>
          <p:cNvCxnSpPr>
            <a:endCxn id="11" idx="0"/>
          </p:cNvCxnSpPr>
          <p:nvPr/>
        </p:nvCxnSpPr>
        <p:spPr>
          <a:xfrm flipH="1">
            <a:off x="4402409" y="2070689"/>
            <a:ext cx="832372" cy="4872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46148"/>
              </p:ext>
            </p:extLst>
          </p:nvPr>
        </p:nvGraphicFramePr>
        <p:xfrm>
          <a:off x="5960609" y="3108242"/>
          <a:ext cx="1892300" cy="668655"/>
        </p:xfrm>
        <a:graphic>
          <a:graphicData uri="http://schemas.openxmlformats.org/drawingml/2006/table">
            <a:tbl>
              <a:tblPr/>
              <a:tblGrid>
                <a:gridCol w="1130300"/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r>
                        <a:rPr lang="es-MX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MX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  <a:endParaRPr lang="es-MX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60061"/>
              </p:ext>
            </p:extLst>
          </p:nvPr>
        </p:nvGraphicFramePr>
        <p:xfrm>
          <a:off x="3012722" y="3108242"/>
          <a:ext cx="2712612" cy="1337310"/>
        </p:xfrm>
        <a:graphic>
          <a:graphicData uri="http://schemas.openxmlformats.org/drawingml/2006/table">
            <a:tbl>
              <a:tblPr/>
              <a:tblGrid>
                <a:gridCol w="1620285"/>
                <a:gridCol w="1092327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r>
                        <a:rPr lang="es-MX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MX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  <a:endParaRPr lang="es-MX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eNodeB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Router</a:t>
                      </a:r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MX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Loopback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MW_O&amp;M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</a:t>
                      </a:r>
                      <a:r>
                        <a:rPr lang="es-MX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</a:t>
                      </a:r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7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20. Encapsulated user traffic over transport network.</a:t>
            </a:r>
            <a:endParaRPr lang="es-MX" dirty="0"/>
          </a:p>
        </p:txBody>
      </p:sp>
      <p:grpSp>
        <p:nvGrpSpPr>
          <p:cNvPr id="40" name="Grupo 39"/>
          <p:cNvGrpSpPr/>
          <p:nvPr/>
        </p:nvGrpSpPr>
        <p:grpSpPr>
          <a:xfrm>
            <a:off x="1599595" y="2122815"/>
            <a:ext cx="8992810" cy="2366137"/>
            <a:chOff x="1781385" y="2021740"/>
            <a:chExt cx="8992810" cy="2366137"/>
          </a:xfrm>
        </p:grpSpPr>
        <p:sp>
          <p:nvSpPr>
            <p:cNvPr id="35" name="Cilindro 34"/>
            <p:cNvSpPr/>
            <p:nvPr/>
          </p:nvSpPr>
          <p:spPr>
            <a:xfrm rot="16200000">
              <a:off x="5753307" y="1184945"/>
              <a:ext cx="1285767" cy="3788735"/>
            </a:xfrm>
            <a:prstGeom prst="can">
              <a:avLst/>
            </a:prstGeom>
            <a:solidFill>
              <a:srgbClr val="9CE0BB"/>
            </a:solidFill>
            <a:ln>
              <a:solidFill>
                <a:srgbClr val="29BD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033719" y="2842830"/>
              <a:ext cx="1289203" cy="510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IPv4 Packet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619134" y="2842830"/>
              <a:ext cx="1289203" cy="5104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IPv6 Packet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466401" y="2034629"/>
              <a:ext cx="3713042" cy="3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Dual-stack bearer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8405342" y="2021740"/>
              <a:ext cx="2368853" cy="3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IPv4 APP 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405342" y="3948349"/>
              <a:ext cx="2368853" cy="3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IPv6 APP 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1781385" y="2432285"/>
              <a:ext cx="2708982" cy="1955592"/>
              <a:chOff x="1781385" y="2432285"/>
              <a:chExt cx="2708982" cy="1955592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1781385" y="2432285"/>
                <a:ext cx="2377892" cy="1955592"/>
                <a:chOff x="1781385" y="2432285"/>
                <a:chExt cx="2377892" cy="1955592"/>
              </a:xfrm>
            </p:grpSpPr>
            <p:grpSp>
              <p:nvGrpSpPr>
                <p:cNvPr id="12" name="Grupo 11"/>
                <p:cNvGrpSpPr/>
                <p:nvPr/>
              </p:nvGrpSpPr>
              <p:grpSpPr>
                <a:xfrm>
                  <a:off x="1781385" y="2432285"/>
                  <a:ext cx="650537" cy="1955592"/>
                  <a:chOff x="1781385" y="2432285"/>
                  <a:chExt cx="650537" cy="1955592"/>
                </a:xfrm>
              </p:grpSpPr>
              <p:pic>
                <p:nvPicPr>
                  <p:cNvPr id="2" name="Imagen 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81385" y="2432285"/>
                    <a:ext cx="650537" cy="1314215"/>
                  </a:xfrm>
                  <a:prstGeom prst="rect">
                    <a:avLst/>
                  </a:prstGeom>
                </p:spPr>
              </p:pic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1781385" y="3926212"/>
                    <a:ext cx="57099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/>
                      <a:t>UE</a:t>
                    </a:r>
                    <a:endParaRPr lang="en-US" sz="2400" b="1" dirty="0"/>
                  </a:p>
                </p:txBody>
              </p:sp>
            </p:grpSp>
            <p:grpSp>
              <p:nvGrpSpPr>
                <p:cNvPr id="13" name="Grupo 12"/>
                <p:cNvGrpSpPr/>
                <p:nvPr/>
              </p:nvGrpSpPr>
              <p:grpSpPr>
                <a:xfrm>
                  <a:off x="2882966" y="2449994"/>
                  <a:ext cx="1276311" cy="1285767"/>
                  <a:chOff x="2882966" y="2449994"/>
                  <a:chExt cx="1276311" cy="1285767"/>
                </a:xfrm>
              </p:grpSpPr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2882966" y="2449994"/>
                    <a:ext cx="127631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 smtClean="0"/>
                      <a:t>IPv4 APP</a:t>
                    </a:r>
                    <a:endParaRPr lang="en-US" sz="2000" b="1" dirty="0"/>
                  </a:p>
                </p:txBody>
              </p:sp>
              <p:sp>
                <p:nvSpPr>
                  <p:cNvPr id="15" name="CuadroTexto 14"/>
                  <p:cNvSpPr txBox="1"/>
                  <p:nvPr/>
                </p:nvSpPr>
                <p:spPr>
                  <a:xfrm>
                    <a:off x="2882966" y="3335651"/>
                    <a:ext cx="127631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 smtClean="0"/>
                      <a:t>IPv6 APP</a:t>
                    </a:r>
                    <a:endParaRPr lang="en-US" sz="2000" b="1" dirty="0"/>
                  </a:p>
                </p:txBody>
              </p:sp>
            </p:grpSp>
          </p:grpSp>
          <p:sp>
            <p:nvSpPr>
              <p:cNvPr id="17" name="Flecha derecha 16"/>
              <p:cNvSpPr/>
              <p:nvPr/>
            </p:nvSpPr>
            <p:spPr>
              <a:xfrm rot="19362073">
                <a:off x="2530604" y="2677939"/>
                <a:ext cx="342713" cy="230229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lecha derecha 18"/>
              <p:cNvSpPr/>
              <p:nvPr/>
            </p:nvSpPr>
            <p:spPr>
              <a:xfrm rot="855963">
                <a:off x="2530603" y="3291932"/>
                <a:ext cx="342713" cy="230229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lecha derecha 19"/>
              <p:cNvSpPr/>
              <p:nvPr/>
            </p:nvSpPr>
            <p:spPr>
              <a:xfrm rot="855963">
                <a:off x="4136027" y="2636320"/>
                <a:ext cx="342713" cy="230229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lecha derecha 20"/>
              <p:cNvSpPr/>
              <p:nvPr/>
            </p:nvSpPr>
            <p:spPr>
              <a:xfrm rot="19362073">
                <a:off x="4147654" y="3332709"/>
                <a:ext cx="342713" cy="230229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lecha derecha 35"/>
            <p:cNvSpPr/>
            <p:nvPr/>
          </p:nvSpPr>
          <p:spPr>
            <a:xfrm rot="19362073">
              <a:off x="8360878" y="2677938"/>
              <a:ext cx="342713" cy="230229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lecha derecha 36"/>
            <p:cNvSpPr/>
            <p:nvPr/>
          </p:nvSpPr>
          <p:spPr>
            <a:xfrm rot="855963">
              <a:off x="8360877" y="3291931"/>
              <a:ext cx="342713" cy="230229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26" descr="C:\Users\ecoffey\AppData\Local\Temp\Rar$DRa0.934\30010_Device_cluster_controller_unreachable_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4202" y="2233457"/>
              <a:ext cx="1003756" cy="1003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6" descr="C:\Users\ecoffey\AppData\Local\Temp\Rar$DRa0.934\30010_Device_cluster_controller_unreachable_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9366" y="3122847"/>
              <a:ext cx="1003756" cy="1003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182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810894" y="1604561"/>
            <a:ext cx="10333351" cy="4395535"/>
            <a:chOff x="849530" y="1553046"/>
            <a:chExt cx="10333351" cy="4395535"/>
          </a:xfrm>
        </p:grpSpPr>
        <p:sp>
          <p:nvSpPr>
            <p:cNvPr id="26" name="Rectangle 42"/>
            <p:cNvSpPr/>
            <p:nvPr/>
          </p:nvSpPr>
          <p:spPr>
            <a:xfrm>
              <a:off x="4823150" y="5356153"/>
              <a:ext cx="5373176" cy="592428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215968"/>
                  </a:solidFill>
                </a:rPr>
                <a:t>  IP Datagram</a:t>
              </a:r>
              <a:endParaRPr lang="en-US" sz="1600" dirty="0">
                <a:solidFill>
                  <a:srgbClr val="215968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55668" y="3384819"/>
              <a:ext cx="2840658" cy="5924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215968"/>
                  </a:solidFill>
                </a:rPr>
                <a:t>IP Datagram Payload</a:t>
              </a:r>
              <a:endParaRPr lang="en-US" sz="1600" dirty="0">
                <a:solidFill>
                  <a:srgbClr val="215968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23150" y="3384819"/>
              <a:ext cx="2532517" cy="592428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215968"/>
                  </a:solidFill>
                </a:rPr>
                <a:t>      IP Header</a:t>
              </a:r>
              <a:endParaRPr lang="en-US" sz="1600" dirty="0">
                <a:solidFill>
                  <a:srgbClr val="215968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89301" y="3524379"/>
              <a:ext cx="1167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215968"/>
                  </a:solidFill>
                </a:rPr>
                <a:t>IP Datagram</a:t>
              </a:r>
              <a:endParaRPr lang="en-US" sz="1400" dirty="0">
                <a:solidFill>
                  <a:srgbClr val="215968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36177" y="1553046"/>
              <a:ext cx="1358469" cy="5924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215968"/>
                  </a:solidFill>
                </a:rPr>
                <a:t>QCI</a:t>
              </a:r>
              <a:endParaRPr lang="en-US" sz="1600" dirty="0">
                <a:solidFill>
                  <a:srgbClr val="215968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96961" y="1553046"/>
              <a:ext cx="1358469" cy="5924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215968"/>
                  </a:solidFill>
                </a:rPr>
                <a:t>MBR/GBR</a:t>
              </a:r>
              <a:endParaRPr lang="en-US" sz="1600" dirty="0">
                <a:solidFill>
                  <a:srgbClr val="215968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746261" y="1553046"/>
              <a:ext cx="1358469" cy="5924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215968"/>
                  </a:solidFill>
                </a:rPr>
                <a:t>ARP</a:t>
              </a:r>
              <a:endParaRPr lang="en-US" sz="1600" dirty="0">
                <a:solidFill>
                  <a:srgbClr val="215968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81642" y="1695371"/>
              <a:ext cx="1382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215968"/>
                  </a:solidFill>
                </a:rPr>
                <a:t>LTE </a:t>
              </a:r>
              <a:r>
                <a:rPr lang="en-US" sz="1400" dirty="0" err="1" smtClean="0">
                  <a:solidFill>
                    <a:srgbClr val="215968"/>
                  </a:solidFill>
                </a:rPr>
                <a:t>QoS</a:t>
              </a:r>
              <a:r>
                <a:rPr lang="en-US" sz="1400" dirty="0" smtClean="0">
                  <a:solidFill>
                    <a:srgbClr val="215968"/>
                  </a:solidFill>
                </a:rPr>
                <a:t> Profile</a:t>
              </a:r>
              <a:endParaRPr lang="en-US" sz="1400" dirty="0">
                <a:solidFill>
                  <a:srgbClr val="215968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689691" y="2502293"/>
              <a:ext cx="2428923" cy="589979"/>
            </a:xfrm>
            <a:prstGeom prst="ellipse">
              <a:avLst/>
            </a:prstGeom>
            <a:noFill/>
            <a:ln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215968"/>
                  </a:solidFill>
                </a:rPr>
                <a:t>Mapping Function</a:t>
              </a:r>
              <a:endParaRPr lang="en-US" sz="1600" dirty="0">
                <a:solidFill>
                  <a:srgbClr val="215968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238669" y="2520239"/>
              <a:ext cx="24741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215968"/>
                  </a:solidFill>
                </a:rPr>
                <a:t>Defined by operator, it takes </a:t>
              </a:r>
            </a:p>
            <a:p>
              <a:r>
                <a:rPr lang="en-US" sz="1400" dirty="0" smtClean="0">
                  <a:solidFill>
                    <a:srgbClr val="215968"/>
                  </a:solidFill>
                </a:rPr>
                <a:t>place in access nodes.</a:t>
              </a:r>
              <a:endParaRPr lang="en-US" sz="1400" dirty="0">
                <a:solidFill>
                  <a:srgbClr val="215968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50541" y="3382054"/>
              <a:ext cx="905125" cy="592428"/>
            </a:xfrm>
            <a:prstGeom prst="rect">
              <a:avLst/>
            </a:prstGeom>
            <a:pattFill prst="pct25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215968"/>
                  </a:solidFill>
                </a:rPr>
                <a:t>DSCP</a:t>
              </a:r>
              <a:endParaRPr lang="en-US" sz="1600" dirty="0">
                <a:solidFill>
                  <a:srgbClr val="215968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4" idx="2"/>
              <a:endCxn id="5" idx="0"/>
            </p:cNvCxnSpPr>
            <p:nvPr/>
          </p:nvCxnSpPr>
          <p:spPr>
            <a:xfrm>
              <a:off x="5715412" y="2145474"/>
              <a:ext cx="1188741" cy="356819"/>
            </a:xfrm>
            <a:prstGeom prst="straightConnector1">
              <a:avLst/>
            </a:prstGeom>
            <a:ln w="25400">
              <a:solidFill>
                <a:srgbClr val="2159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" idx="4"/>
              <a:endCxn id="60" idx="0"/>
            </p:cNvCxnSpPr>
            <p:nvPr/>
          </p:nvCxnSpPr>
          <p:spPr>
            <a:xfrm flipH="1">
              <a:off x="6903104" y="3092272"/>
              <a:ext cx="1049" cy="289782"/>
            </a:xfrm>
            <a:prstGeom prst="straightConnector1">
              <a:avLst/>
            </a:prstGeom>
            <a:ln w="25400">
              <a:solidFill>
                <a:srgbClr val="2159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4"/>
            <p:cNvSpPr/>
            <p:nvPr/>
          </p:nvSpPr>
          <p:spPr>
            <a:xfrm>
              <a:off x="5715412" y="4264264"/>
              <a:ext cx="2428923" cy="589979"/>
            </a:xfrm>
            <a:prstGeom prst="ellipse">
              <a:avLst/>
            </a:prstGeom>
            <a:noFill/>
            <a:ln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215968"/>
                  </a:solidFill>
                </a:rPr>
                <a:t>Mapping Function</a:t>
              </a:r>
              <a:endParaRPr lang="en-US" sz="1600" dirty="0">
                <a:solidFill>
                  <a:srgbClr val="215968"/>
                </a:solidFill>
              </a:endParaRPr>
            </a:p>
          </p:txBody>
        </p:sp>
        <p:sp>
          <p:nvSpPr>
            <p:cNvPr id="23" name="TextBox 58"/>
            <p:cNvSpPr txBox="1"/>
            <p:nvPr/>
          </p:nvSpPr>
          <p:spPr>
            <a:xfrm>
              <a:off x="8264390" y="4282210"/>
              <a:ext cx="291849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215968"/>
                  </a:solidFill>
                </a:rPr>
                <a:t>Defined by operator, it takes </a:t>
              </a:r>
            </a:p>
            <a:p>
              <a:r>
                <a:rPr lang="en-US" sz="1400" dirty="0" smtClean="0">
                  <a:solidFill>
                    <a:srgbClr val="215968"/>
                  </a:solidFill>
                </a:rPr>
                <a:t>place in devices on edge between </a:t>
              </a:r>
            </a:p>
            <a:p>
              <a:r>
                <a:rPr lang="en-US" sz="1400" dirty="0" smtClean="0">
                  <a:solidFill>
                    <a:srgbClr val="215968"/>
                  </a:solidFill>
                </a:rPr>
                <a:t>L3 and L2 network.</a:t>
              </a:r>
            </a:p>
          </p:txBody>
        </p:sp>
        <p:sp>
          <p:nvSpPr>
            <p:cNvPr id="27" name="TextBox 50"/>
            <p:cNvSpPr txBox="1"/>
            <p:nvPr/>
          </p:nvSpPr>
          <p:spPr>
            <a:xfrm>
              <a:off x="849530" y="5495713"/>
              <a:ext cx="14411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215968"/>
                  </a:solidFill>
                </a:rPr>
                <a:t>Ethernet Frame </a:t>
              </a:r>
              <a:endParaRPr lang="en-US" sz="1400" dirty="0">
                <a:solidFill>
                  <a:srgbClr val="215968"/>
                </a:solidFill>
              </a:endParaRPr>
            </a:p>
          </p:txBody>
        </p:sp>
        <p:sp>
          <p:nvSpPr>
            <p:cNvPr id="29" name="Rectangle 42"/>
            <p:cNvSpPr/>
            <p:nvPr/>
          </p:nvSpPr>
          <p:spPr>
            <a:xfrm>
              <a:off x="2290632" y="5356153"/>
              <a:ext cx="2532517" cy="592428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rgbClr val="215968"/>
                  </a:solidFill>
                </a:rPr>
                <a:t>Ethernet Header</a:t>
              </a:r>
              <a:endParaRPr lang="en-US" sz="1600" dirty="0">
                <a:solidFill>
                  <a:srgbClr val="215968"/>
                </a:solidFill>
              </a:endParaRPr>
            </a:p>
          </p:txBody>
        </p:sp>
        <p:sp>
          <p:nvSpPr>
            <p:cNvPr id="30" name="Rectangle 59"/>
            <p:cNvSpPr/>
            <p:nvPr/>
          </p:nvSpPr>
          <p:spPr>
            <a:xfrm>
              <a:off x="3918023" y="5353388"/>
              <a:ext cx="905125" cy="592428"/>
            </a:xfrm>
            <a:prstGeom prst="rect">
              <a:avLst/>
            </a:prstGeom>
            <a:pattFill prst="pct25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5400">
              <a:solidFill>
                <a:srgbClr val="2159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215968"/>
                  </a:solidFill>
                </a:rPr>
                <a:t>P-bits</a:t>
              </a:r>
              <a:endParaRPr lang="en-US" sz="1600" dirty="0">
                <a:solidFill>
                  <a:srgbClr val="215968"/>
                </a:solidFill>
              </a:endParaRPr>
            </a:p>
          </p:txBody>
        </p:sp>
        <p:cxnSp>
          <p:nvCxnSpPr>
            <p:cNvPr id="31" name="Straight Arrow Connector 60"/>
            <p:cNvCxnSpPr/>
            <p:nvPr/>
          </p:nvCxnSpPr>
          <p:spPr>
            <a:xfrm flipH="1">
              <a:off x="6903103" y="3971717"/>
              <a:ext cx="1049" cy="289782"/>
            </a:xfrm>
            <a:prstGeom prst="straightConnector1">
              <a:avLst/>
            </a:prstGeom>
            <a:ln w="25400">
              <a:solidFill>
                <a:srgbClr val="2159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6"/>
            <p:cNvCxnSpPr>
              <a:stCxn id="22" idx="4"/>
              <a:endCxn id="30" idx="0"/>
            </p:cNvCxnSpPr>
            <p:nvPr/>
          </p:nvCxnSpPr>
          <p:spPr>
            <a:xfrm flipH="1">
              <a:off x="4370586" y="4854243"/>
              <a:ext cx="2559288" cy="499145"/>
            </a:xfrm>
            <a:prstGeom prst="straightConnector1">
              <a:avLst/>
            </a:prstGeom>
            <a:ln w="25400">
              <a:solidFill>
                <a:srgbClr val="2159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ítulo 2"/>
          <p:cNvSpPr>
            <a:spLocks noGrp="1"/>
          </p:cNvSpPr>
          <p:nvPr>
            <p:ph type="title"/>
          </p:nvPr>
        </p:nvSpPr>
        <p:spPr>
          <a:xfrm>
            <a:off x="1" y="848926"/>
            <a:ext cx="12191999" cy="547464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21. Mapping Function of </a:t>
            </a:r>
            <a:r>
              <a:rPr lang="en-US" dirty="0" err="1"/>
              <a:t>QoS</a:t>
            </a:r>
            <a:r>
              <a:rPr lang="en-US" dirty="0"/>
              <a:t> values among different network layers.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938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43727" y="2048730"/>
            <a:ext cx="10304545" cy="2337499"/>
            <a:chOff x="750280" y="2666916"/>
            <a:chExt cx="10304545" cy="2337499"/>
          </a:xfrm>
        </p:grpSpPr>
        <p:sp>
          <p:nvSpPr>
            <p:cNvPr id="57" name="TextBox 56"/>
            <p:cNvSpPr txBox="1"/>
            <p:nvPr/>
          </p:nvSpPr>
          <p:spPr>
            <a:xfrm>
              <a:off x="1007639" y="2666916"/>
              <a:ext cx="1323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/>
                <a:t>Input </a:t>
              </a:r>
              <a:r>
                <a:rPr lang="es-MX" sz="1400" b="1" dirty="0" err="1" smtClean="0"/>
                <a:t>Packets</a:t>
              </a:r>
              <a:endParaRPr lang="es-MX" sz="14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27474" y="2666917"/>
              <a:ext cx="1645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 err="1" smtClean="0"/>
                <a:t>Queue</a:t>
              </a:r>
              <a:r>
                <a:rPr lang="es-MX" sz="1400" b="1" dirty="0" smtClean="0"/>
                <a:t> </a:t>
              </a:r>
              <a:r>
                <a:rPr lang="es-MX" sz="1400" b="1" dirty="0" err="1" smtClean="0"/>
                <a:t>Allocation</a:t>
              </a:r>
              <a:endParaRPr lang="es-MX" sz="1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82393" y="2666916"/>
              <a:ext cx="1474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b="1" dirty="0" smtClean="0"/>
                <a:t>Output </a:t>
              </a:r>
              <a:r>
                <a:rPr lang="es-MX" sz="1400" b="1" dirty="0" err="1" smtClean="0"/>
                <a:t>Packets</a:t>
              </a:r>
              <a:endParaRPr lang="es-MX" sz="1400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50280" y="3327242"/>
              <a:ext cx="463639" cy="2060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424929" y="3336405"/>
              <a:ext cx="463639" cy="20606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099580" y="3327242"/>
              <a:ext cx="463639" cy="20606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120860" y="3745750"/>
              <a:ext cx="463639" cy="20606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867760" y="3745750"/>
              <a:ext cx="463639" cy="2060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50280" y="4155095"/>
              <a:ext cx="463639" cy="20606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424929" y="4164258"/>
              <a:ext cx="463639" cy="2060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099580" y="4155095"/>
              <a:ext cx="463639" cy="20606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Left Brace 8"/>
            <p:cNvSpPr/>
            <p:nvPr/>
          </p:nvSpPr>
          <p:spPr>
            <a:xfrm>
              <a:off x="2718579" y="3078295"/>
              <a:ext cx="279409" cy="1540972"/>
            </a:xfrm>
            <a:prstGeom prst="leftBrace">
              <a:avLst/>
            </a:prstGeom>
            <a:ln>
              <a:solidFill>
                <a:srgbClr val="2159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83738" y="3409115"/>
              <a:ext cx="86498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283738" y="3848781"/>
              <a:ext cx="864980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283738" y="4258126"/>
              <a:ext cx="864980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5820855" y="3314334"/>
              <a:ext cx="463639" cy="2060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213559" y="3313501"/>
              <a:ext cx="463639" cy="2060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610976" y="3306084"/>
              <a:ext cx="463639" cy="2060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540695" y="3600408"/>
              <a:ext cx="1828800" cy="0"/>
            </a:xfrm>
            <a:prstGeom prst="line">
              <a:avLst/>
            </a:prstGeom>
            <a:ln w="12700">
              <a:solidFill>
                <a:srgbClr val="2159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40695" y="3394346"/>
              <a:ext cx="0" cy="206062"/>
            </a:xfrm>
            <a:prstGeom prst="line">
              <a:avLst/>
            </a:prstGeom>
            <a:ln w="12700">
              <a:solidFill>
                <a:srgbClr val="2159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135055" y="3394346"/>
              <a:ext cx="0" cy="206062"/>
            </a:xfrm>
            <a:prstGeom prst="line">
              <a:avLst/>
            </a:prstGeom>
            <a:ln w="12700">
              <a:solidFill>
                <a:srgbClr val="2159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52275" y="3385183"/>
              <a:ext cx="0" cy="206062"/>
            </a:xfrm>
            <a:prstGeom prst="line">
              <a:avLst/>
            </a:prstGeom>
            <a:ln w="12700">
              <a:solidFill>
                <a:srgbClr val="2159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369495" y="3394346"/>
              <a:ext cx="0" cy="206062"/>
            </a:xfrm>
            <a:prstGeom prst="line">
              <a:avLst/>
            </a:prstGeom>
            <a:ln w="12700">
              <a:solidFill>
                <a:srgbClr val="2159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820855" y="3760308"/>
              <a:ext cx="463639" cy="20606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213559" y="3759475"/>
              <a:ext cx="463639" cy="20606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540695" y="4046382"/>
              <a:ext cx="1828800" cy="0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540695" y="3840320"/>
              <a:ext cx="0" cy="206062"/>
            </a:xfrm>
            <a:prstGeom prst="line">
              <a:avLst/>
            </a:prstGeom>
            <a:ln w="12700">
              <a:solidFill>
                <a:srgbClr val="2159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135055" y="3840320"/>
              <a:ext cx="0" cy="206062"/>
            </a:xfrm>
            <a:prstGeom prst="line">
              <a:avLst/>
            </a:prstGeom>
            <a:ln w="12700">
              <a:solidFill>
                <a:srgbClr val="2159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752275" y="3831157"/>
              <a:ext cx="0" cy="206062"/>
            </a:xfrm>
            <a:prstGeom prst="line">
              <a:avLst/>
            </a:prstGeom>
            <a:ln w="12700">
              <a:solidFill>
                <a:srgbClr val="2159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369495" y="3840320"/>
              <a:ext cx="0" cy="206062"/>
            </a:xfrm>
            <a:prstGeom prst="line">
              <a:avLst/>
            </a:prstGeom>
            <a:ln w="12700">
              <a:solidFill>
                <a:srgbClr val="2159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5820855" y="4171363"/>
              <a:ext cx="463639" cy="20606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213559" y="4170530"/>
              <a:ext cx="463639" cy="20606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610976" y="4163113"/>
              <a:ext cx="463639" cy="20606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4540695" y="4457437"/>
              <a:ext cx="1828800" cy="0"/>
            </a:xfrm>
            <a:prstGeom prst="line">
              <a:avLst/>
            </a:prstGeom>
            <a:ln w="12700">
              <a:solidFill>
                <a:srgbClr val="2159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540695" y="4251375"/>
              <a:ext cx="0" cy="206062"/>
            </a:xfrm>
            <a:prstGeom prst="line">
              <a:avLst/>
            </a:prstGeom>
            <a:ln w="12700">
              <a:solidFill>
                <a:srgbClr val="2159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135055" y="4251375"/>
              <a:ext cx="0" cy="206062"/>
            </a:xfrm>
            <a:prstGeom prst="line">
              <a:avLst/>
            </a:prstGeom>
            <a:ln w="12700">
              <a:solidFill>
                <a:srgbClr val="2159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752275" y="4242212"/>
              <a:ext cx="0" cy="206062"/>
            </a:xfrm>
            <a:prstGeom prst="line">
              <a:avLst/>
            </a:prstGeom>
            <a:ln w="12700">
              <a:solidFill>
                <a:srgbClr val="2159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369495" y="4251375"/>
              <a:ext cx="0" cy="206062"/>
            </a:xfrm>
            <a:prstGeom prst="line">
              <a:avLst/>
            </a:prstGeom>
            <a:ln w="12700">
              <a:solidFill>
                <a:srgbClr val="2159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6522238" y="3409115"/>
              <a:ext cx="86498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522238" y="3848781"/>
              <a:ext cx="864980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522238" y="4258126"/>
              <a:ext cx="864980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n 34"/>
            <p:cNvSpPr/>
            <p:nvPr/>
          </p:nvSpPr>
          <p:spPr>
            <a:xfrm rot="5400000">
              <a:off x="7434365" y="3247864"/>
              <a:ext cx="1379140" cy="1040005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8753370" y="3511102"/>
              <a:ext cx="357188" cy="454435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9241886" y="3311328"/>
              <a:ext cx="463639" cy="2060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9916535" y="3320491"/>
              <a:ext cx="463639" cy="20606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0591186" y="3311328"/>
              <a:ext cx="463639" cy="20606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9612466" y="3729836"/>
              <a:ext cx="463639" cy="20606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0359366" y="3729836"/>
              <a:ext cx="463639" cy="2060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9241886" y="4139181"/>
              <a:ext cx="463639" cy="20606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916535" y="4148344"/>
              <a:ext cx="463639" cy="20606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0591186" y="4139181"/>
              <a:ext cx="463639" cy="20606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62847" y="4696638"/>
              <a:ext cx="4578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 err="1" smtClean="0"/>
                <a:t>The</a:t>
              </a:r>
              <a:r>
                <a:rPr lang="es-MX" sz="1400" dirty="0" smtClean="0"/>
                <a:t> </a:t>
              </a:r>
              <a:r>
                <a:rPr lang="es-MX" sz="1400" dirty="0" err="1" smtClean="0"/>
                <a:t>packets</a:t>
              </a:r>
              <a:r>
                <a:rPr lang="es-MX" sz="1400" dirty="0" smtClean="0"/>
                <a:t> are </a:t>
              </a:r>
              <a:r>
                <a:rPr lang="es-MX" sz="1400" dirty="0" err="1" smtClean="0"/>
                <a:t>assigned</a:t>
              </a:r>
              <a:r>
                <a:rPr lang="es-MX" sz="1400" dirty="0" smtClean="0"/>
                <a:t> </a:t>
              </a:r>
              <a:r>
                <a:rPr lang="es-MX" sz="1400" dirty="0" err="1" smtClean="0"/>
                <a:t>to</a:t>
              </a:r>
              <a:r>
                <a:rPr lang="es-MX" sz="1400" dirty="0" smtClean="0"/>
                <a:t> </a:t>
              </a:r>
              <a:r>
                <a:rPr lang="es-MX" sz="1400" dirty="0" err="1" smtClean="0"/>
                <a:t>different</a:t>
              </a:r>
              <a:r>
                <a:rPr lang="es-MX" sz="1400" dirty="0" smtClean="0"/>
                <a:t> </a:t>
              </a:r>
              <a:r>
                <a:rPr lang="es-MX" sz="1400" dirty="0" err="1" smtClean="0"/>
                <a:t>queues</a:t>
              </a:r>
              <a:r>
                <a:rPr lang="es-MX" sz="1400" dirty="0" smtClean="0"/>
                <a:t>.</a:t>
              </a:r>
              <a:endParaRPr lang="es-MX" sz="1400" dirty="0"/>
            </a:p>
          </p:txBody>
        </p:sp>
      </p:grpSp>
      <p:sp>
        <p:nvSpPr>
          <p:cNvPr id="56" name="Título 2"/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</p:spPr>
        <p:txBody>
          <a:bodyPr>
            <a:normAutofit/>
          </a:bodyPr>
          <a:lstStyle/>
          <a:p>
            <a:r>
              <a:rPr lang="en-US" dirty="0"/>
              <a:t>Figure 22. Packet scheduling into different queues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802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" y="734857"/>
            <a:ext cx="12191999" cy="547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 23. Transport architecture implementing </a:t>
            </a:r>
            <a:r>
              <a:rPr lang="en-US" dirty="0" err="1" smtClean="0"/>
              <a:t>IPSec</a:t>
            </a:r>
            <a:r>
              <a:rPr lang="en-US" dirty="0" smtClean="0"/>
              <a:t> framework</a:t>
            </a:r>
            <a:endParaRPr lang="en-US" dirty="0"/>
          </a:p>
        </p:txBody>
      </p:sp>
      <p:grpSp>
        <p:nvGrpSpPr>
          <p:cNvPr id="2" name="Grupo 1"/>
          <p:cNvGrpSpPr/>
          <p:nvPr/>
        </p:nvGrpSpPr>
        <p:grpSpPr>
          <a:xfrm>
            <a:off x="1935496" y="1917118"/>
            <a:ext cx="8317833" cy="2352072"/>
            <a:chOff x="1061751" y="1273174"/>
            <a:chExt cx="8317833" cy="2352072"/>
          </a:xfrm>
        </p:grpSpPr>
        <p:pic>
          <p:nvPicPr>
            <p:cNvPr id="6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172" y="1562390"/>
              <a:ext cx="720000" cy="720000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1061751" y="2251666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eNodeB1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028" y="1353227"/>
              <a:ext cx="1566499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569" y="1353227"/>
              <a:ext cx="1566499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2731027" y="2319878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Last-mile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4206338" y="2319878"/>
              <a:ext cx="1174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Aggregation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5950184" y="2368062"/>
              <a:ext cx="89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3rd Party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3" name="Conector recto 12"/>
            <p:cNvCxnSpPr/>
            <p:nvPr/>
          </p:nvCxnSpPr>
          <p:spPr>
            <a:xfrm>
              <a:off x="1637731" y="2159600"/>
              <a:ext cx="75383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redondeado 13"/>
            <p:cNvSpPr/>
            <p:nvPr/>
          </p:nvSpPr>
          <p:spPr>
            <a:xfrm>
              <a:off x="7975787" y="1748731"/>
              <a:ext cx="1403797" cy="65682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Core Elements</a:t>
              </a:r>
              <a:endParaRPr lang="en-US" sz="1400" dirty="0"/>
            </a:p>
          </p:txBody>
        </p:sp>
        <p:pic>
          <p:nvPicPr>
            <p:cNvPr id="15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649" y="1273174"/>
              <a:ext cx="1703843" cy="142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6251" y="1875962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uadroTexto 16"/>
            <p:cNvSpPr txBox="1"/>
            <p:nvPr/>
          </p:nvSpPr>
          <p:spPr>
            <a:xfrm>
              <a:off x="6869684" y="2534778"/>
              <a:ext cx="1340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dirty="0" smtClean="0"/>
                <a:t>Security Gateway</a:t>
              </a:r>
            </a:p>
            <a:p>
              <a:r>
                <a:rPr lang="en-US" dirty="0" smtClean="0"/>
                <a:t>(SEG)</a:t>
              </a:r>
              <a:endParaRPr lang="en-US" dirty="0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1521171" y="3243585"/>
              <a:ext cx="6018919" cy="27705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bg1"/>
                  </a:solidFill>
                </a:rPr>
                <a:t>IPSec</a:t>
              </a:r>
              <a:r>
                <a:rPr lang="en-US" sz="1200" dirty="0" smtClean="0">
                  <a:solidFill>
                    <a:schemeClr val="bg1"/>
                  </a:solidFill>
                </a:rPr>
                <a:t> Tunnel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Conector recto 19"/>
            <p:cNvCxnSpPr>
              <a:stCxn id="7" idx="2"/>
            </p:cNvCxnSpPr>
            <p:nvPr/>
          </p:nvCxnSpPr>
          <p:spPr>
            <a:xfrm flipH="1">
              <a:off x="1521171" y="2559443"/>
              <a:ext cx="1" cy="988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7540090" y="2980530"/>
              <a:ext cx="2" cy="644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4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>
              <a:solidFill>
                <a:srgbClr val="FF0000"/>
              </a:solidFill>
            </a:endParaRPr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4597256" y="2882900"/>
            <a:ext cx="2997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www.telewox.com</a:t>
            </a:r>
            <a:endParaRPr lang="es-MX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6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xmlns="" id="{022DFA21-8374-43C2-87EF-EC47C4A4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" y="332923"/>
            <a:ext cx="12188824" cy="547321"/>
          </a:xfrm>
        </p:spPr>
        <p:txBody>
          <a:bodyPr/>
          <a:lstStyle/>
          <a:p>
            <a:r>
              <a:rPr lang="en-US" dirty="0"/>
              <a:t>Figure 2. Transport &amp; IP Architecture Framework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07257" y="1028949"/>
            <a:ext cx="11488450" cy="5058338"/>
            <a:chOff x="297409" y="900160"/>
            <a:chExt cx="11488450" cy="5058338"/>
          </a:xfrm>
        </p:grpSpPr>
        <p:sp>
          <p:nvSpPr>
            <p:cNvPr id="65" name="Rectángulo redondeado 64"/>
            <p:cNvSpPr/>
            <p:nvPr/>
          </p:nvSpPr>
          <p:spPr>
            <a:xfrm>
              <a:off x="2084011" y="2592777"/>
              <a:ext cx="7882358" cy="12495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endParaRPr lang="en-US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endParaRPr>
            </a:p>
          </p:txBody>
        </p:sp>
        <p:sp>
          <p:nvSpPr>
            <p:cNvPr id="2" name="Rectángulo redondeado 1"/>
            <p:cNvSpPr/>
            <p:nvPr/>
          </p:nvSpPr>
          <p:spPr>
            <a:xfrm>
              <a:off x="2061334" y="4089015"/>
              <a:ext cx="7882358" cy="18694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endParaRPr lang="en-US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endParaRPr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2084011" y="1096539"/>
              <a:ext cx="7882358" cy="12495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endParaRPr lang="en-US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Segoe UI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 flipH="1">
              <a:off x="2107709" y="900160"/>
              <a:ext cx="738664" cy="162859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Transport &amp; IP Network Architecture 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 flipH="1">
              <a:off x="2116899" y="2381001"/>
              <a:ext cx="738664" cy="162859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Functional &amp; Operational Requirements </a:t>
              </a:r>
            </a:p>
          </p:txBody>
        </p:sp>
        <p:sp>
          <p:nvSpPr>
            <p:cNvPr id="5" name="Rectángulo redondeado 4"/>
            <p:cNvSpPr/>
            <p:nvPr/>
          </p:nvSpPr>
          <p:spPr>
            <a:xfrm>
              <a:off x="297409" y="1402083"/>
              <a:ext cx="1614109" cy="4108313"/>
            </a:xfrm>
            <a:prstGeom prst="roundRect">
              <a:avLst>
                <a:gd name="adj" fmla="val 22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Inputs</a:t>
              </a:r>
            </a:p>
            <a:p>
              <a:endParaRPr lang="en-US" sz="1200" b="1" dirty="0">
                <a:solidFill>
                  <a:srgbClr val="FF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Tx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Transport Procurement Strategy (Buy </a:t>
              </a:r>
              <a:r>
                <a:rPr 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vs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Build)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Financial Considerations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RAN Architecture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Transport Providers Candidates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rgbClr val="FF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sz="1200" dirty="0" smtClean="0">
                <a:solidFill>
                  <a:srgbClr val="FF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rgbClr val="FF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7">
              <a:extLst>
                <a:ext uri="{FF2B5EF4-FFF2-40B4-BE49-F238E27FC236}">
                  <a16:creationId xmlns:a16="http://schemas.microsoft.com/office/drawing/2014/main" xmlns="" id="{F969A588-C2BF-497D-A164-33EE1A67DFC8}"/>
                </a:ext>
              </a:extLst>
            </p:cNvPr>
            <p:cNvSpPr/>
            <p:nvPr/>
          </p:nvSpPr>
          <p:spPr>
            <a:xfrm>
              <a:off x="7699340" y="1358620"/>
              <a:ext cx="1745654" cy="540000"/>
            </a:xfrm>
            <a:prstGeom prst="roundRect">
              <a:avLst>
                <a:gd name="adj" fmla="val 9086"/>
              </a:avLst>
            </a:prstGeom>
            <a:solidFill>
              <a:schemeClr val="accent1">
                <a:lumMod val="50000"/>
                <a:alpha val="90000"/>
              </a:schemeClr>
            </a:solidFill>
            <a:ln w="1905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81" rIns="71981" rtlCol="0" anchor="ctr"/>
            <a:lstStyle/>
            <a:p>
              <a:pPr algn="ctr"/>
              <a:r>
                <a:rPr lang="en-US" sz="1200" dirty="0"/>
                <a:t>Transport Technologies Overview</a:t>
              </a:r>
            </a:p>
          </p:txBody>
        </p:sp>
        <p:sp>
          <p:nvSpPr>
            <p:cNvPr id="60" name="Rectángulo redondeado 59"/>
            <p:cNvSpPr/>
            <p:nvPr/>
          </p:nvSpPr>
          <p:spPr>
            <a:xfrm>
              <a:off x="10171750" y="1400647"/>
              <a:ext cx="1614109" cy="4108313"/>
            </a:xfrm>
            <a:prstGeom prst="roundRect">
              <a:avLst>
                <a:gd name="adj" fmla="val 22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Outputs</a:t>
              </a:r>
            </a:p>
            <a:p>
              <a:pPr algn="ctr"/>
              <a:endPara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 flipH="1">
              <a:off x="2116899" y="4212608"/>
              <a:ext cx="553998" cy="162859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Architecture Design Considerations</a:t>
              </a:r>
            </a:p>
          </p:txBody>
        </p:sp>
        <p:sp>
          <p:nvSpPr>
            <p:cNvPr id="67" name="Rectangle: Rounded Corners 7">
              <a:extLst>
                <a:ext uri="{FF2B5EF4-FFF2-40B4-BE49-F238E27FC236}">
                  <a16:creationId xmlns:a16="http://schemas.microsoft.com/office/drawing/2014/main" xmlns="" id="{F969A588-C2BF-497D-A164-33EE1A67DFC8}"/>
                </a:ext>
              </a:extLst>
            </p:cNvPr>
            <p:cNvSpPr/>
            <p:nvPr/>
          </p:nvSpPr>
          <p:spPr>
            <a:xfrm>
              <a:off x="3153031" y="4390235"/>
              <a:ext cx="1745654" cy="540000"/>
            </a:xfrm>
            <a:prstGeom prst="roundRect">
              <a:avLst>
                <a:gd name="adj" fmla="val 908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81" rIns="71981" rtlCol="0" anchor="ctr"/>
            <a:lstStyle/>
            <a:p>
              <a:pPr algn="ctr" defTabSz="914126"/>
              <a:r>
                <a:rPr lang="en-US" sz="1200" dirty="0" smtClean="0">
                  <a:solidFill>
                    <a:srgbClr val="00AEEF">
                      <a:lumMod val="50000"/>
                    </a:srgbClr>
                  </a:solidFill>
                </a:rPr>
                <a:t>Transport Technologies Selection</a:t>
              </a:r>
              <a:endParaRPr lang="en-US" sz="1200" dirty="0">
                <a:solidFill>
                  <a:srgbClr val="00AEEF">
                    <a:lumMod val="50000"/>
                  </a:srgbClr>
                </a:solidFill>
              </a:endParaRPr>
            </a:p>
          </p:txBody>
        </p:sp>
        <p:sp>
          <p:nvSpPr>
            <p:cNvPr id="72" name="Rectangle 36">
              <a:extLst>
                <a:ext uri="{FF2B5EF4-FFF2-40B4-BE49-F238E27FC236}">
                  <a16:creationId xmlns:a16="http://schemas.microsoft.com/office/drawing/2014/main" xmlns="" id="{B827CBA1-DCEB-4CF6-B162-FABB4E5962EF}"/>
                </a:ext>
              </a:extLst>
            </p:cNvPr>
            <p:cNvSpPr/>
            <p:nvPr/>
          </p:nvSpPr>
          <p:spPr>
            <a:xfrm>
              <a:off x="10336811" y="1911478"/>
              <a:ext cx="1283986" cy="869292"/>
            </a:xfrm>
            <a:prstGeom prst="rect">
              <a:avLst/>
            </a:prstGeom>
            <a:solidFill>
              <a:srgbClr val="CBE3F9"/>
            </a:solidFill>
            <a:ln w="1905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Transport &amp; IP Network Reference </a:t>
              </a:r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Architecture</a:t>
              </a:r>
            </a:p>
          </p:txBody>
        </p:sp>
        <p:sp>
          <p:nvSpPr>
            <p:cNvPr id="74" name="Rectangle: Rounded Corners 7">
              <a:extLst>
                <a:ext uri="{FF2B5EF4-FFF2-40B4-BE49-F238E27FC236}">
                  <a16:creationId xmlns:a16="http://schemas.microsoft.com/office/drawing/2014/main" xmlns="" id="{F969A588-C2BF-497D-A164-33EE1A67DFC8}"/>
                </a:ext>
              </a:extLst>
            </p:cNvPr>
            <p:cNvSpPr/>
            <p:nvPr/>
          </p:nvSpPr>
          <p:spPr>
            <a:xfrm>
              <a:off x="3074431" y="1358620"/>
              <a:ext cx="1745654" cy="540000"/>
            </a:xfrm>
            <a:prstGeom prst="roundRect">
              <a:avLst>
                <a:gd name="adj" fmla="val 9086"/>
              </a:avLst>
            </a:prstGeom>
            <a:solidFill>
              <a:schemeClr val="accent1">
                <a:lumMod val="50000"/>
                <a:alpha val="90000"/>
              </a:schemeClr>
            </a:solidFill>
            <a:ln w="1905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81" rIns="71981" rtlCol="0" anchor="ctr"/>
            <a:lstStyle/>
            <a:p>
              <a:pPr algn="ctr"/>
              <a:r>
                <a:rPr lang="en-US" sz="1200" dirty="0"/>
                <a:t>Transport </a:t>
              </a:r>
              <a:r>
                <a:rPr lang="en-US" sz="1200" dirty="0" smtClean="0"/>
                <a:t>Network Overview</a:t>
              </a:r>
              <a:endParaRPr lang="en-US" sz="1200" dirty="0"/>
            </a:p>
          </p:txBody>
        </p:sp>
        <p:sp>
          <p:nvSpPr>
            <p:cNvPr id="26" name="Rectangle: Rounded Corners 7">
              <a:extLst>
                <a:ext uri="{FF2B5EF4-FFF2-40B4-BE49-F238E27FC236}">
                  <a16:creationId xmlns:a16="http://schemas.microsoft.com/office/drawing/2014/main" xmlns="" id="{F969A588-C2BF-497D-A164-33EE1A67DFC8}"/>
                </a:ext>
              </a:extLst>
            </p:cNvPr>
            <p:cNvSpPr/>
            <p:nvPr/>
          </p:nvSpPr>
          <p:spPr>
            <a:xfrm>
              <a:off x="7699340" y="2931611"/>
              <a:ext cx="1763974" cy="540000"/>
            </a:xfrm>
            <a:prstGeom prst="roundRect">
              <a:avLst>
                <a:gd name="adj" fmla="val 908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81" rIns="71981" rtlCol="0" anchor="ctr"/>
            <a:lstStyle/>
            <a:p>
              <a:pPr algn="ctr" defTabSz="914126"/>
              <a:r>
                <a:rPr lang="en-US" sz="1200" dirty="0" err="1">
                  <a:solidFill>
                    <a:srgbClr val="00AEEF">
                      <a:lumMod val="50000"/>
                    </a:srgbClr>
                  </a:solidFill>
                </a:rPr>
                <a:t>QoS</a:t>
              </a:r>
              <a:r>
                <a:rPr lang="en-US" sz="1200" dirty="0">
                  <a:solidFill>
                    <a:srgbClr val="00AEEF">
                      <a:lumMod val="50000"/>
                    </a:srgbClr>
                  </a:solidFill>
                </a:rPr>
                <a:t> Support</a:t>
              </a:r>
            </a:p>
          </p:txBody>
        </p:sp>
        <p:sp>
          <p:nvSpPr>
            <p:cNvPr id="21" name="Rectangle: Rounded Corners 7">
              <a:extLst>
                <a:ext uri="{FF2B5EF4-FFF2-40B4-BE49-F238E27FC236}">
                  <a16:creationId xmlns:a16="http://schemas.microsoft.com/office/drawing/2014/main" xmlns="" id="{F969A588-C2BF-497D-A164-33EE1A67DFC8}"/>
                </a:ext>
              </a:extLst>
            </p:cNvPr>
            <p:cNvSpPr/>
            <p:nvPr/>
          </p:nvSpPr>
          <p:spPr>
            <a:xfrm>
              <a:off x="5426185" y="4390235"/>
              <a:ext cx="1745654" cy="540000"/>
            </a:xfrm>
            <a:prstGeom prst="roundRect">
              <a:avLst>
                <a:gd name="adj" fmla="val 908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81" rIns="71981" rtlCol="0" anchor="ctr"/>
            <a:lstStyle/>
            <a:p>
              <a:pPr algn="ctr" defTabSz="914126"/>
              <a:r>
                <a:rPr lang="en-US" sz="1200" dirty="0" smtClean="0">
                  <a:solidFill>
                    <a:srgbClr val="00AEEF">
                      <a:lumMod val="50000"/>
                    </a:srgbClr>
                  </a:solidFill>
                </a:rPr>
                <a:t>IP Networking Design</a:t>
              </a:r>
              <a:endParaRPr lang="en-US" sz="1200" dirty="0">
                <a:solidFill>
                  <a:srgbClr val="00AEEF">
                    <a:lumMod val="50000"/>
                  </a:srgbClr>
                </a:solidFill>
              </a:endParaRPr>
            </a:p>
          </p:txBody>
        </p:sp>
        <p:sp>
          <p:nvSpPr>
            <p:cNvPr id="22" name="Rectangle: Rounded Corners 7">
              <a:extLst>
                <a:ext uri="{FF2B5EF4-FFF2-40B4-BE49-F238E27FC236}">
                  <a16:creationId xmlns:a16="http://schemas.microsoft.com/office/drawing/2014/main" xmlns="" id="{F969A588-C2BF-497D-A164-33EE1A67DFC8}"/>
                </a:ext>
              </a:extLst>
            </p:cNvPr>
            <p:cNvSpPr/>
            <p:nvPr/>
          </p:nvSpPr>
          <p:spPr>
            <a:xfrm>
              <a:off x="3153031" y="2931611"/>
              <a:ext cx="1763974" cy="540000"/>
            </a:xfrm>
            <a:prstGeom prst="roundRect">
              <a:avLst>
                <a:gd name="adj" fmla="val 908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81" rIns="71981" rtlCol="0" anchor="ctr"/>
            <a:lstStyle/>
            <a:p>
              <a:pPr algn="ctr" defTabSz="914126"/>
              <a:r>
                <a:rPr lang="en-US" sz="1200" dirty="0">
                  <a:solidFill>
                    <a:srgbClr val="00AEEF">
                      <a:lumMod val="50000"/>
                    </a:srgbClr>
                  </a:solidFill>
                </a:rPr>
                <a:t>Transport Network </a:t>
              </a:r>
              <a:r>
                <a:rPr lang="en-US" sz="1200" dirty="0" smtClean="0">
                  <a:solidFill>
                    <a:srgbClr val="00AEEF">
                      <a:lumMod val="50000"/>
                    </a:srgbClr>
                  </a:solidFill>
                </a:rPr>
                <a:t>Planes</a:t>
              </a:r>
              <a:endParaRPr lang="en-US" sz="1200" dirty="0">
                <a:solidFill>
                  <a:srgbClr val="00AEEF">
                    <a:lumMod val="50000"/>
                  </a:srgbClr>
                </a:solidFill>
              </a:endParaRPr>
            </a:p>
          </p:txBody>
        </p:sp>
        <p:sp>
          <p:nvSpPr>
            <p:cNvPr id="24" name="Rectangle: Rounded Corners 7">
              <a:extLst>
                <a:ext uri="{FF2B5EF4-FFF2-40B4-BE49-F238E27FC236}">
                  <a16:creationId xmlns:a16="http://schemas.microsoft.com/office/drawing/2014/main" xmlns="" id="{F969A588-C2BF-497D-A164-33EE1A67DFC8}"/>
                </a:ext>
              </a:extLst>
            </p:cNvPr>
            <p:cNvSpPr/>
            <p:nvPr/>
          </p:nvSpPr>
          <p:spPr>
            <a:xfrm>
              <a:off x="3171351" y="5186414"/>
              <a:ext cx="1745654" cy="540000"/>
            </a:xfrm>
            <a:prstGeom prst="roundRect">
              <a:avLst>
                <a:gd name="adj" fmla="val 908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81" rIns="71981" rtlCol="0" anchor="ctr"/>
            <a:lstStyle/>
            <a:p>
              <a:pPr algn="ctr" defTabSz="914126"/>
              <a:r>
                <a:rPr lang="en-US" sz="1100" dirty="0">
                  <a:solidFill>
                    <a:srgbClr val="00AEEF">
                      <a:lumMod val="50000"/>
                    </a:srgbClr>
                  </a:solidFill>
                </a:rPr>
                <a:t>Redundancy and Fault Detection Considerations</a:t>
              </a:r>
            </a:p>
          </p:txBody>
        </p:sp>
        <p:sp>
          <p:nvSpPr>
            <p:cNvPr id="25" name="Rectangle: Rounded Corners 7">
              <a:extLst>
                <a:ext uri="{FF2B5EF4-FFF2-40B4-BE49-F238E27FC236}">
                  <a16:creationId xmlns:a16="http://schemas.microsoft.com/office/drawing/2014/main" xmlns="" id="{F969A588-C2BF-497D-A164-33EE1A67DFC8}"/>
                </a:ext>
              </a:extLst>
            </p:cNvPr>
            <p:cNvSpPr/>
            <p:nvPr/>
          </p:nvSpPr>
          <p:spPr>
            <a:xfrm>
              <a:off x="5426185" y="2931611"/>
              <a:ext cx="1763974" cy="540000"/>
            </a:xfrm>
            <a:prstGeom prst="roundRect">
              <a:avLst>
                <a:gd name="adj" fmla="val 908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81" rIns="71981" rtlCol="0" anchor="ctr"/>
            <a:lstStyle/>
            <a:p>
              <a:pPr algn="ctr" defTabSz="914126"/>
              <a:r>
                <a:rPr lang="en-US" sz="1200" dirty="0">
                  <a:solidFill>
                    <a:srgbClr val="00AEEF">
                      <a:lumMod val="50000"/>
                    </a:srgbClr>
                  </a:solidFill>
                </a:rPr>
                <a:t>Availability &amp; </a:t>
              </a:r>
              <a:r>
                <a:rPr lang="en-US" sz="1200" dirty="0" smtClean="0">
                  <a:solidFill>
                    <a:srgbClr val="00AEEF">
                      <a:lumMod val="50000"/>
                    </a:srgbClr>
                  </a:solidFill>
                </a:rPr>
                <a:t>Resiliency</a:t>
              </a:r>
              <a:endParaRPr lang="en-US" sz="1200" dirty="0">
                <a:solidFill>
                  <a:srgbClr val="00AEEF">
                    <a:lumMod val="50000"/>
                  </a:srgbClr>
                </a:solidFill>
              </a:endParaRPr>
            </a:p>
          </p:txBody>
        </p:sp>
        <p:sp>
          <p:nvSpPr>
            <p:cNvPr id="78" name="Rectangle: Rounded Corners 7">
              <a:extLst>
                <a:ext uri="{FF2B5EF4-FFF2-40B4-BE49-F238E27FC236}">
                  <a16:creationId xmlns:a16="http://schemas.microsoft.com/office/drawing/2014/main" xmlns="" id="{F969A588-C2BF-497D-A164-33EE1A67DFC8}"/>
                </a:ext>
              </a:extLst>
            </p:cNvPr>
            <p:cNvSpPr/>
            <p:nvPr/>
          </p:nvSpPr>
          <p:spPr>
            <a:xfrm>
              <a:off x="5386885" y="1358620"/>
              <a:ext cx="1745654" cy="540000"/>
            </a:xfrm>
            <a:prstGeom prst="roundRect">
              <a:avLst>
                <a:gd name="adj" fmla="val 9086"/>
              </a:avLst>
            </a:prstGeom>
            <a:solidFill>
              <a:schemeClr val="accent1">
                <a:lumMod val="50000"/>
                <a:alpha val="90000"/>
              </a:schemeClr>
            </a:solidFill>
            <a:ln w="1905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81" rIns="71981" rtlCol="0" anchor="ctr"/>
            <a:lstStyle/>
            <a:p>
              <a:pPr algn="ctr"/>
              <a:r>
                <a:rPr lang="en-US" sz="1200" dirty="0"/>
                <a:t>IP </a:t>
              </a:r>
              <a:r>
                <a:rPr lang="en-US" sz="1200" dirty="0" smtClean="0"/>
                <a:t>Network Overview</a:t>
              </a:r>
              <a:endParaRPr lang="en-US" sz="1200" dirty="0"/>
            </a:p>
          </p:txBody>
        </p:sp>
        <p:sp>
          <p:nvSpPr>
            <p:cNvPr id="79" name="Rectangle: Rounded Corners 7">
              <a:extLst>
                <a:ext uri="{FF2B5EF4-FFF2-40B4-BE49-F238E27FC236}">
                  <a16:creationId xmlns:a16="http://schemas.microsoft.com/office/drawing/2014/main" xmlns="" id="{F969A588-C2BF-497D-A164-33EE1A67DFC8}"/>
                </a:ext>
              </a:extLst>
            </p:cNvPr>
            <p:cNvSpPr/>
            <p:nvPr/>
          </p:nvSpPr>
          <p:spPr>
            <a:xfrm>
              <a:off x="7708500" y="5186414"/>
              <a:ext cx="1745654" cy="540000"/>
            </a:xfrm>
            <a:prstGeom prst="roundRect">
              <a:avLst>
                <a:gd name="adj" fmla="val 908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81" rIns="71981" rtlCol="0" anchor="ctr"/>
            <a:lstStyle/>
            <a:p>
              <a:pPr algn="ctr" defTabSz="914126"/>
              <a:r>
                <a:rPr lang="en-US" sz="1100" dirty="0" smtClean="0">
                  <a:solidFill>
                    <a:srgbClr val="00AEEF">
                      <a:lumMod val="50000"/>
                    </a:srgbClr>
                  </a:solidFill>
                </a:rPr>
                <a:t>Additional Architectural Considerations</a:t>
              </a:r>
              <a:endParaRPr lang="en-US" sz="1100" dirty="0">
                <a:solidFill>
                  <a:srgbClr val="00AEEF">
                    <a:lumMod val="50000"/>
                  </a:srgbClr>
                </a:solidFill>
              </a:endParaRPr>
            </a:p>
          </p:txBody>
        </p:sp>
        <p:sp>
          <p:nvSpPr>
            <p:cNvPr id="80" name="Rectangle: Rounded Corners 7">
              <a:extLst>
                <a:ext uri="{FF2B5EF4-FFF2-40B4-BE49-F238E27FC236}">
                  <a16:creationId xmlns:a16="http://schemas.microsoft.com/office/drawing/2014/main" xmlns="" id="{F969A588-C2BF-497D-A164-33EE1A67DFC8}"/>
                </a:ext>
              </a:extLst>
            </p:cNvPr>
            <p:cNvSpPr/>
            <p:nvPr/>
          </p:nvSpPr>
          <p:spPr>
            <a:xfrm>
              <a:off x="5426185" y="5186414"/>
              <a:ext cx="1745654" cy="540000"/>
            </a:xfrm>
            <a:prstGeom prst="roundRect">
              <a:avLst>
                <a:gd name="adj" fmla="val 908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81" rIns="71981" rtlCol="0" anchor="ctr"/>
            <a:lstStyle/>
            <a:p>
              <a:pPr algn="ctr" defTabSz="914126"/>
              <a:r>
                <a:rPr lang="en-US" sz="1100" dirty="0" err="1">
                  <a:solidFill>
                    <a:srgbClr val="00AEEF">
                      <a:lumMod val="50000"/>
                    </a:srgbClr>
                  </a:solidFill>
                </a:rPr>
                <a:t>QoS</a:t>
              </a:r>
              <a:r>
                <a:rPr lang="en-US" sz="1100" dirty="0">
                  <a:solidFill>
                    <a:srgbClr val="00AEEF">
                      <a:lumMod val="50000"/>
                    </a:srgbClr>
                  </a:solidFill>
                </a:rPr>
                <a:t> Mapping and Scheduling Considerations</a:t>
              </a:r>
            </a:p>
          </p:txBody>
        </p:sp>
        <p:sp>
          <p:nvSpPr>
            <p:cNvPr id="103" name="Rectangle 36">
              <a:extLst>
                <a:ext uri="{FF2B5EF4-FFF2-40B4-BE49-F238E27FC236}">
                  <a16:creationId xmlns:a16="http://schemas.microsoft.com/office/drawing/2014/main" xmlns="" id="{B827CBA1-DCEB-4CF6-B162-FABB4E5962EF}"/>
                </a:ext>
              </a:extLst>
            </p:cNvPr>
            <p:cNvSpPr/>
            <p:nvPr/>
          </p:nvSpPr>
          <p:spPr>
            <a:xfrm>
              <a:off x="10336811" y="3145536"/>
              <a:ext cx="1283986" cy="869292"/>
            </a:xfrm>
            <a:prstGeom prst="rect">
              <a:avLst/>
            </a:prstGeom>
            <a:solidFill>
              <a:srgbClr val="CBE3F9"/>
            </a:solidFill>
            <a:ln w="1905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Transport &amp; IP Network </a:t>
              </a:r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Requirements 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Specification</a:t>
              </a:r>
              <a:endPara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" name="Rectangle: Rounded Corners 7">
              <a:extLst>
                <a:ext uri="{FF2B5EF4-FFF2-40B4-BE49-F238E27FC236}">
                  <a16:creationId xmlns:a16="http://schemas.microsoft.com/office/drawing/2014/main" xmlns="" id="{F969A588-C2BF-497D-A164-33EE1A67DFC8}"/>
                </a:ext>
              </a:extLst>
            </p:cNvPr>
            <p:cNvSpPr/>
            <p:nvPr/>
          </p:nvSpPr>
          <p:spPr>
            <a:xfrm>
              <a:off x="7699340" y="4390235"/>
              <a:ext cx="1745654" cy="540000"/>
            </a:xfrm>
            <a:prstGeom prst="roundRect">
              <a:avLst>
                <a:gd name="adj" fmla="val 9086"/>
              </a:avLst>
            </a:prstGeom>
            <a:solidFill>
              <a:schemeClr val="bg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81" rIns="71981" rtlCol="0" anchor="ctr"/>
            <a:lstStyle/>
            <a:p>
              <a:pPr algn="ctr" defTabSz="914126"/>
              <a:r>
                <a:rPr lang="en-US" sz="1100" dirty="0" smtClean="0">
                  <a:solidFill>
                    <a:srgbClr val="00AEEF">
                      <a:lumMod val="50000"/>
                    </a:srgbClr>
                  </a:solidFill>
                </a:rPr>
                <a:t>Transport Service Providers Evaluation and Selection</a:t>
              </a:r>
              <a:endParaRPr lang="en-US" sz="1100" dirty="0">
                <a:solidFill>
                  <a:srgbClr val="00AEEF">
                    <a:lumMod val="50000"/>
                  </a:srgbClr>
                </a:solidFill>
              </a:endParaRPr>
            </a:p>
          </p:txBody>
        </p:sp>
        <p:sp>
          <p:nvSpPr>
            <p:cNvPr id="27" name="Rectangle 36">
              <a:extLst>
                <a:ext uri="{FF2B5EF4-FFF2-40B4-BE49-F238E27FC236}">
                  <a16:creationId xmlns:a16="http://schemas.microsoft.com/office/drawing/2014/main" xmlns="" id="{B827CBA1-DCEB-4CF6-B162-FABB4E5962EF}"/>
                </a:ext>
              </a:extLst>
            </p:cNvPr>
            <p:cNvSpPr/>
            <p:nvPr/>
          </p:nvSpPr>
          <p:spPr>
            <a:xfrm>
              <a:off x="10336811" y="4379594"/>
              <a:ext cx="1283986" cy="869292"/>
            </a:xfrm>
            <a:prstGeom prst="rect">
              <a:avLst/>
            </a:prstGeom>
            <a:solidFill>
              <a:srgbClr val="CBE3F9"/>
            </a:solidFill>
            <a:ln w="1905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Transport &amp; IP Network </a:t>
              </a:r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Engineering Guidelines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38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3. Typical Mobile Network Architecture</a:t>
            </a:r>
            <a:endParaRPr lang="en-US" dirty="0"/>
          </a:p>
        </p:txBody>
      </p:sp>
      <p:grpSp>
        <p:nvGrpSpPr>
          <p:cNvPr id="6" name="Grupo 5"/>
          <p:cNvGrpSpPr/>
          <p:nvPr/>
        </p:nvGrpSpPr>
        <p:grpSpPr>
          <a:xfrm>
            <a:off x="2007824" y="1816015"/>
            <a:ext cx="8176351" cy="2969813"/>
            <a:chOff x="1890296" y="1648590"/>
            <a:chExt cx="8176351" cy="2969813"/>
          </a:xfrm>
        </p:grpSpPr>
        <p:cxnSp>
          <p:nvCxnSpPr>
            <p:cNvPr id="55" name="Conector recto 54"/>
            <p:cNvCxnSpPr/>
            <p:nvPr/>
          </p:nvCxnSpPr>
          <p:spPr>
            <a:xfrm flipV="1">
              <a:off x="8324306" y="2581309"/>
              <a:ext cx="846954" cy="8863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2122602" y="3124280"/>
              <a:ext cx="3335629" cy="8242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940" y="2975453"/>
              <a:ext cx="560951" cy="560951"/>
            </a:xfrm>
            <a:prstGeom prst="rect">
              <a:avLst/>
            </a:prstGeom>
          </p:spPr>
        </p:pic>
        <p:cxnSp>
          <p:nvCxnSpPr>
            <p:cNvPr id="7" name="Conector recto 6"/>
            <p:cNvCxnSpPr>
              <a:endCxn id="5" idx="7"/>
            </p:cNvCxnSpPr>
            <p:nvPr/>
          </p:nvCxnSpPr>
          <p:spPr>
            <a:xfrm flipV="1">
              <a:off x="3790415" y="3244988"/>
              <a:ext cx="1179324" cy="2914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>
              <a:stCxn id="5" idx="1"/>
              <a:endCxn id="4" idx="2"/>
            </p:cNvCxnSpPr>
            <p:nvPr/>
          </p:nvCxnSpPr>
          <p:spPr>
            <a:xfrm>
              <a:off x="2611094" y="3244988"/>
              <a:ext cx="1179322" cy="2914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4"/>
            </p:cNvCxnSpPr>
            <p:nvPr/>
          </p:nvCxnSpPr>
          <p:spPr>
            <a:xfrm flipH="1" flipV="1">
              <a:off x="3790415" y="3536404"/>
              <a:ext cx="2" cy="41212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296" y="3959111"/>
              <a:ext cx="659292" cy="659292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47" y="3320361"/>
              <a:ext cx="266683" cy="266683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4435" y="3523770"/>
              <a:ext cx="266683" cy="266683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1448" y="3194348"/>
              <a:ext cx="266683" cy="266683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131" y="3540859"/>
              <a:ext cx="266683" cy="266683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394" y="3523769"/>
              <a:ext cx="266683" cy="266683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920" y="3345544"/>
              <a:ext cx="266683" cy="266683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6679" y="3536404"/>
              <a:ext cx="266683" cy="266683"/>
            </a:xfrm>
            <a:prstGeom prst="rect">
              <a:avLst/>
            </a:prstGeom>
          </p:spPr>
        </p:pic>
        <p:cxnSp>
          <p:nvCxnSpPr>
            <p:cNvPr id="25" name="Conector recto 24"/>
            <p:cNvCxnSpPr/>
            <p:nvPr/>
          </p:nvCxnSpPr>
          <p:spPr>
            <a:xfrm flipV="1">
              <a:off x="2434937" y="3124280"/>
              <a:ext cx="1355478" cy="1136362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2549588" y="4046076"/>
              <a:ext cx="21471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UE traffic served by </a:t>
              </a:r>
              <a:r>
                <a:rPr 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eNodeBs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9" name="Conector recto 28"/>
            <p:cNvCxnSpPr>
              <a:stCxn id="4" idx="2"/>
            </p:cNvCxnSpPr>
            <p:nvPr/>
          </p:nvCxnSpPr>
          <p:spPr>
            <a:xfrm flipV="1">
              <a:off x="3790416" y="2872282"/>
              <a:ext cx="2502538" cy="664122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4535597" y="2347244"/>
              <a:ext cx="763276" cy="2495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1190" y="1961451"/>
              <a:ext cx="560951" cy="560951"/>
            </a:xfrm>
            <a:prstGeom prst="rect">
              <a:avLst/>
            </a:prstGeom>
          </p:spPr>
        </p:pic>
        <p:sp>
          <p:nvSpPr>
            <p:cNvPr id="33" name="Elipse 32"/>
            <p:cNvSpPr/>
            <p:nvPr/>
          </p:nvSpPr>
          <p:spPr>
            <a:xfrm>
              <a:off x="5780197" y="2034383"/>
              <a:ext cx="763276" cy="2495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790" y="1648590"/>
              <a:ext cx="560951" cy="560951"/>
            </a:xfrm>
            <a:prstGeom prst="rect">
              <a:avLst/>
            </a:prstGeom>
          </p:spPr>
        </p:pic>
        <p:cxnSp>
          <p:nvCxnSpPr>
            <p:cNvPr id="35" name="Conector recto 34"/>
            <p:cNvCxnSpPr>
              <a:stCxn id="32" idx="2"/>
            </p:cNvCxnSpPr>
            <p:nvPr/>
          </p:nvCxnSpPr>
          <p:spPr>
            <a:xfrm>
              <a:off x="4901666" y="2522402"/>
              <a:ext cx="1391288" cy="36583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>
              <a:stCxn id="34" idx="2"/>
            </p:cNvCxnSpPr>
            <p:nvPr/>
          </p:nvCxnSpPr>
          <p:spPr>
            <a:xfrm>
              <a:off x="6146266" y="2209541"/>
              <a:ext cx="146688" cy="67869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 flipV="1">
              <a:off x="6305624" y="2522402"/>
              <a:ext cx="1231930" cy="36583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6997789" y="2206374"/>
              <a:ext cx="552435" cy="316028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7537554" y="2516788"/>
              <a:ext cx="717505" cy="0"/>
            </a:xfrm>
            <a:prstGeom prst="line">
              <a:avLst/>
            </a:prstGeom>
            <a:ln w="444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o 52"/>
            <p:cNvGrpSpPr/>
            <p:nvPr/>
          </p:nvGrpSpPr>
          <p:grpSpPr>
            <a:xfrm>
              <a:off x="8077319" y="2279084"/>
              <a:ext cx="860635" cy="635462"/>
              <a:chOff x="6505365" y="4822439"/>
              <a:chExt cx="1493419" cy="1185123"/>
            </a:xfrm>
          </p:grpSpPr>
          <p:pic>
            <p:nvPicPr>
              <p:cNvPr id="50" name="Picture 11" descr="C:\Users\ecoffey\AppData\Local\Temp\Rar$DRa0.796\30036_Device_ibm_tower_default_64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5365" y="4822439"/>
                <a:ext cx="857172" cy="857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11" descr="C:\Users\ecoffey\AppData\Local\Temp\Rar$DRa0.796\30036_Device_ibm_tower_default_64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5041" y="4974026"/>
                <a:ext cx="857172" cy="857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11" descr="C:\Users\ecoffey\AppData\Local\Temp\Rar$DRa0.796\30036_Device_ibm_tower_default_64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1612" y="5150390"/>
                <a:ext cx="857172" cy="857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4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3930" y="2034383"/>
              <a:ext cx="882717" cy="882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0" name="Conector recto 59"/>
            <p:cNvCxnSpPr/>
            <p:nvPr/>
          </p:nvCxnSpPr>
          <p:spPr>
            <a:xfrm flipH="1">
              <a:off x="7516106" y="1961451"/>
              <a:ext cx="267424" cy="555337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6921589" y="2090501"/>
              <a:ext cx="76200" cy="11342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 flipV="1">
              <a:off x="6991689" y="2088055"/>
              <a:ext cx="43503" cy="115873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6819690" y="2182513"/>
              <a:ext cx="182466" cy="21415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7702963" y="1853117"/>
              <a:ext cx="76200" cy="11342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 flipV="1">
              <a:off x="7773063" y="1850671"/>
              <a:ext cx="43503" cy="115873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7601064" y="1945129"/>
              <a:ext cx="182466" cy="21415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8346591" y="2872762"/>
              <a:ext cx="500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Core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4595260" y="2794263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Last-mile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Link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6977330" y="2608800"/>
              <a:ext cx="1033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Aggregation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Link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9238022" y="2819980"/>
              <a:ext cx="828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External 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Networks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3881058" y="1919755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eNodeBs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414" y="2583802"/>
              <a:ext cx="565987" cy="56598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8" name="CuadroTexto 47"/>
            <p:cNvSpPr txBox="1"/>
            <p:nvPr/>
          </p:nvSpPr>
          <p:spPr>
            <a:xfrm>
              <a:off x="5794127" y="3149761"/>
              <a:ext cx="1075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Aggregation 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Node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91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4. Basic structure of a mobile transport network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968486" y="1932010"/>
            <a:ext cx="7675276" cy="3213680"/>
            <a:chOff x="526053" y="1816100"/>
            <a:chExt cx="7675276" cy="3213680"/>
          </a:xfrm>
        </p:grpSpPr>
        <p:sp>
          <p:nvSpPr>
            <p:cNvPr id="5" name="Rectángulo redondeado 4"/>
            <p:cNvSpPr/>
            <p:nvPr/>
          </p:nvSpPr>
          <p:spPr>
            <a:xfrm>
              <a:off x="526053" y="2053445"/>
              <a:ext cx="1403797" cy="65682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Base Station</a:t>
              </a:r>
              <a:endParaRPr lang="en-US" sz="1400" dirty="0"/>
            </a:p>
          </p:txBody>
        </p:sp>
        <p:pic>
          <p:nvPicPr>
            <p:cNvPr id="6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728" y="1816100"/>
              <a:ext cx="962372" cy="962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563" y="213801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00" y="213801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286" y="1816100"/>
              <a:ext cx="962372" cy="962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143" y="213801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1329" y="1816100"/>
              <a:ext cx="962372" cy="962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uadroTexto 12"/>
            <p:cNvSpPr txBox="1"/>
            <p:nvPr/>
          </p:nvSpPr>
          <p:spPr>
            <a:xfrm>
              <a:off x="2933598" y="2624583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Last-mile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277518" y="2639837"/>
              <a:ext cx="1174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Aggregation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881488" y="2639837"/>
              <a:ext cx="89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3rd Party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6779747" y="1967760"/>
              <a:ext cx="1403797" cy="65682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Mobile </a:t>
              </a:r>
            </a:p>
            <a:p>
              <a:pPr algn="ctr"/>
              <a:r>
                <a:rPr lang="en-US" sz="1400" dirty="0" smtClean="0"/>
                <a:t>Core</a:t>
              </a:r>
              <a:endParaRPr lang="en-US" sz="1400" dirty="0"/>
            </a:p>
          </p:txBody>
        </p:sp>
        <p:cxnSp>
          <p:nvCxnSpPr>
            <p:cNvPr id="19" name="Conector recto 18"/>
            <p:cNvCxnSpPr>
              <a:stCxn id="5" idx="3"/>
              <a:endCxn id="7" idx="1"/>
            </p:cNvCxnSpPr>
            <p:nvPr/>
          </p:nvCxnSpPr>
          <p:spPr>
            <a:xfrm>
              <a:off x="1929850" y="2381857"/>
              <a:ext cx="459713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>
              <a:stCxn id="5" idx="2"/>
            </p:cNvCxnSpPr>
            <p:nvPr/>
          </p:nvCxnSpPr>
          <p:spPr>
            <a:xfrm flipH="1">
              <a:off x="1227951" y="2710268"/>
              <a:ext cx="1" cy="178553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17" idx="2"/>
            </p:cNvCxnSpPr>
            <p:nvPr/>
          </p:nvCxnSpPr>
          <p:spPr>
            <a:xfrm flipH="1">
              <a:off x="7481645" y="2624583"/>
              <a:ext cx="1" cy="164440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V="1">
              <a:off x="1232641" y="3333341"/>
              <a:ext cx="6253378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adroTexto 35"/>
            <p:cNvSpPr txBox="1"/>
            <p:nvPr/>
          </p:nvSpPr>
          <p:spPr>
            <a:xfrm>
              <a:off x="2848078" y="3098622"/>
              <a:ext cx="24125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Service relationship (End-to-end)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2633403" y="2624583"/>
              <a:ext cx="0" cy="187121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/>
            <p:nvPr/>
          </p:nvCxnSpPr>
          <p:spPr>
            <a:xfrm>
              <a:off x="2633403" y="3791229"/>
              <a:ext cx="4848242" cy="1874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/>
            <p:cNvSpPr txBox="1"/>
            <p:nvPr/>
          </p:nvSpPr>
          <p:spPr>
            <a:xfrm>
              <a:off x="4198604" y="3541883"/>
              <a:ext cx="1442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Networking Layers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4" name="Conector recto de flecha 43"/>
            <p:cNvCxnSpPr/>
            <p:nvPr/>
          </p:nvCxnSpPr>
          <p:spPr>
            <a:xfrm>
              <a:off x="1247758" y="4372695"/>
              <a:ext cx="1374347" cy="1652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621058" y="4384133"/>
              <a:ext cx="1470882" cy="898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4091940" y="3962214"/>
              <a:ext cx="0" cy="533586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5641435" y="3962214"/>
              <a:ext cx="0" cy="4367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/>
            <p:cNvCxnSpPr/>
            <p:nvPr/>
          </p:nvCxnSpPr>
          <p:spPr>
            <a:xfrm>
              <a:off x="4103239" y="4390169"/>
              <a:ext cx="1529450" cy="445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>
              <a:off x="5637062" y="4394623"/>
              <a:ext cx="1848957" cy="875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uadroTexto 61"/>
            <p:cNvSpPr txBox="1"/>
            <p:nvPr/>
          </p:nvSpPr>
          <p:spPr>
            <a:xfrm>
              <a:off x="1455980" y="3956415"/>
              <a:ext cx="1019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Physical 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Connectivity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2877243" y="3956415"/>
              <a:ext cx="1019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Physical 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Connectivity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412755" y="3956415"/>
              <a:ext cx="1019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Physical 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Connectivity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6085879" y="3956415"/>
              <a:ext cx="1019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Physical 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Connectivity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1894559" y="4568115"/>
              <a:ext cx="1439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Demarcation node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(CSG)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3771257" y="4568115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Packet 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Node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5309453" y="4568115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Packet 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Node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6761961" y="4568115"/>
              <a:ext cx="1439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Demarcation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79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grpSp>
        <p:nvGrpSpPr>
          <p:cNvPr id="2" name="Grupo 1"/>
          <p:cNvGrpSpPr/>
          <p:nvPr/>
        </p:nvGrpSpPr>
        <p:grpSpPr>
          <a:xfrm>
            <a:off x="2382708" y="1619653"/>
            <a:ext cx="7909372" cy="3086315"/>
            <a:chOff x="1674370" y="756769"/>
            <a:chExt cx="7909372" cy="3086315"/>
          </a:xfrm>
        </p:grpSpPr>
        <p:pic>
          <p:nvPicPr>
            <p:cNvPr id="43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180" y="1574279"/>
              <a:ext cx="1566499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721" y="1574279"/>
              <a:ext cx="1566499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1801" y="1494226"/>
              <a:ext cx="1703843" cy="142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4"/>
            <p:cNvSpPr txBox="1"/>
            <p:nvPr/>
          </p:nvSpPr>
          <p:spPr>
            <a:xfrm>
              <a:off x="2628443" y="2473617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Last-mile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942098" y="2488521"/>
              <a:ext cx="1174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Aggregation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880932" y="2550317"/>
              <a:ext cx="89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3rd Party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1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9931" y="1799582"/>
              <a:ext cx="720000" cy="720000"/>
            </a:xfrm>
            <a:prstGeom prst="rect">
              <a:avLst/>
            </a:prstGeom>
          </p:spPr>
        </p:pic>
        <p:sp>
          <p:nvSpPr>
            <p:cNvPr id="42" name="CuadroTexto 41"/>
            <p:cNvSpPr txBox="1"/>
            <p:nvPr/>
          </p:nvSpPr>
          <p:spPr>
            <a:xfrm>
              <a:off x="1674370" y="2529370"/>
              <a:ext cx="822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eNodeB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4" name="Picture 10" descr="C:\Users\ecoffey\AppData\Local\Temp\Rar$DRa0.934\30010_Device_cluster_controller_default_25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958" y="756769"/>
              <a:ext cx="991752" cy="991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C:\Users\ecoffey\AppData\Local\Temp\Rar$DRa0.934\30010_Device_cluster_controller_default_25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958" y="1454957"/>
              <a:ext cx="991752" cy="991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uadroTexto 46"/>
            <p:cNvSpPr txBox="1"/>
            <p:nvPr/>
          </p:nvSpPr>
          <p:spPr>
            <a:xfrm>
              <a:off x="8282280" y="1156446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MME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8282280" y="1892602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SGW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" name="Conector recto de flecha 6"/>
            <p:cNvCxnSpPr>
              <a:endCxn id="44" idx="1"/>
            </p:cNvCxnSpPr>
            <p:nvPr/>
          </p:nvCxnSpPr>
          <p:spPr>
            <a:xfrm flipV="1">
              <a:off x="2237004" y="1252645"/>
              <a:ext cx="5143954" cy="95643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/>
            <p:cNvCxnSpPr>
              <a:endCxn id="46" idx="1"/>
            </p:cNvCxnSpPr>
            <p:nvPr/>
          </p:nvCxnSpPr>
          <p:spPr>
            <a:xfrm flipV="1">
              <a:off x="2237004" y="1950833"/>
              <a:ext cx="5143954" cy="282068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10" y="1077972"/>
              <a:ext cx="720000" cy="720000"/>
            </a:xfrm>
            <a:prstGeom prst="rect">
              <a:avLst/>
            </a:prstGeom>
          </p:spPr>
        </p:pic>
        <p:sp>
          <p:nvSpPr>
            <p:cNvPr id="55" name="CuadroTexto 54"/>
            <p:cNvSpPr txBox="1"/>
            <p:nvPr/>
          </p:nvSpPr>
          <p:spPr>
            <a:xfrm>
              <a:off x="3277472" y="1312594"/>
              <a:ext cx="822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eNodeB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4941324" y="1318659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S1-MME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5085508" y="1803009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>
                      <a:lumMod val="50000"/>
                    </a:schemeClr>
                  </a:solidFill>
                </a:rPr>
                <a:t>S1-U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 flipV="1">
              <a:off x="2237004" y="1552152"/>
              <a:ext cx="653273" cy="570635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309107" y="1562017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5">
                      <a:lumMod val="50000"/>
                    </a:schemeClr>
                  </a:solidFill>
                </a:rPr>
                <a:t>X2</a:t>
              </a:r>
              <a:endParaRPr 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71" name="Picture 10" descr="C:\Users\ecoffey\AppData\Local\Temp\Rar$DRa0.934\30010_Device_cluster_controller_default_25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824" y="2153145"/>
              <a:ext cx="991752" cy="991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CuadroTexto 71"/>
            <p:cNvSpPr txBox="1"/>
            <p:nvPr/>
          </p:nvSpPr>
          <p:spPr>
            <a:xfrm>
              <a:off x="8260751" y="2517831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NMS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3" name="Conector recto de flecha 72"/>
            <p:cNvCxnSpPr>
              <a:endCxn id="71" idx="1"/>
            </p:cNvCxnSpPr>
            <p:nvPr/>
          </p:nvCxnSpPr>
          <p:spPr>
            <a:xfrm>
              <a:off x="2264672" y="2286831"/>
              <a:ext cx="5094152" cy="36219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5054221" y="2567422"/>
              <a:ext cx="667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00B0F0"/>
                  </a:solidFill>
                </a:rPr>
                <a:t>Mgmt</a:t>
              </a:r>
              <a:endParaRPr lang="en-US" sz="1400" dirty="0">
                <a:solidFill>
                  <a:srgbClr val="00B0F0"/>
                </a:solidFill>
              </a:endParaRPr>
            </a:p>
          </p:txBody>
        </p:sp>
        <p:pic>
          <p:nvPicPr>
            <p:cNvPr id="77" name="Picture 10" descr="C:\Users\ecoffey\AppData\Local\Temp\Rar$DRa0.934\30010_Device_cluster_controller_default_25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7154" y="2851332"/>
              <a:ext cx="991752" cy="991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8" name="Conector recto de flecha 77"/>
            <p:cNvCxnSpPr>
              <a:endCxn id="77" idx="1"/>
            </p:cNvCxnSpPr>
            <p:nvPr/>
          </p:nvCxnSpPr>
          <p:spPr>
            <a:xfrm>
              <a:off x="2309107" y="2360334"/>
              <a:ext cx="5038047" cy="986874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uadroTexto 80"/>
            <p:cNvSpPr txBox="1"/>
            <p:nvPr/>
          </p:nvSpPr>
          <p:spPr>
            <a:xfrm>
              <a:off x="5126872" y="2920978"/>
              <a:ext cx="64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Synch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82" name="CuadroTexto 81"/>
            <p:cNvSpPr txBox="1"/>
            <p:nvPr/>
          </p:nvSpPr>
          <p:spPr>
            <a:xfrm>
              <a:off x="8260751" y="3202197"/>
              <a:ext cx="1322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Timing Master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4" name="Título 2"/>
          <p:cNvSpPr>
            <a:spLocks noGrp="1"/>
          </p:cNvSpPr>
          <p:nvPr>
            <p:ph type="title"/>
          </p:nvPr>
        </p:nvSpPr>
        <p:spPr>
          <a:xfrm>
            <a:off x="1" y="332115"/>
            <a:ext cx="12191999" cy="547464"/>
          </a:xfrm>
        </p:spPr>
        <p:txBody>
          <a:bodyPr/>
          <a:lstStyle/>
          <a:p>
            <a:r>
              <a:rPr lang="en-US" dirty="0"/>
              <a:t>Figure 5. LTE Flattened Transport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0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110155" y="1519886"/>
            <a:ext cx="7675276" cy="4275045"/>
            <a:chOff x="526053" y="1816100"/>
            <a:chExt cx="7675276" cy="4275045"/>
          </a:xfrm>
        </p:grpSpPr>
        <p:sp>
          <p:nvSpPr>
            <p:cNvPr id="5" name="Rectángulo redondeado 4"/>
            <p:cNvSpPr/>
            <p:nvPr/>
          </p:nvSpPr>
          <p:spPr>
            <a:xfrm>
              <a:off x="526053" y="2053445"/>
              <a:ext cx="1403797" cy="65682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Base Station</a:t>
              </a:r>
              <a:endParaRPr lang="en-US" sz="1400" dirty="0"/>
            </a:p>
          </p:txBody>
        </p:sp>
        <p:pic>
          <p:nvPicPr>
            <p:cNvPr id="6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728" y="1816100"/>
              <a:ext cx="962372" cy="962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563" y="213801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00" y="213801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286" y="1816100"/>
              <a:ext cx="962372" cy="962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0" descr="C:\Users\ecoffey\AppData\Local\Temp\Rar$DRa0.191\30045_Device_MGX_8000_multiservice_switch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143" y="213801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1329" y="1816100"/>
              <a:ext cx="962372" cy="962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uadroTexto 12"/>
            <p:cNvSpPr txBox="1"/>
            <p:nvPr/>
          </p:nvSpPr>
          <p:spPr>
            <a:xfrm>
              <a:off x="2933598" y="2624583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Last-mile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277518" y="2639837"/>
              <a:ext cx="1174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Aggregation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881488" y="2639837"/>
              <a:ext cx="89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3rd Party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9" name="Conector recto 18"/>
            <p:cNvCxnSpPr>
              <a:stCxn id="5" idx="3"/>
              <a:endCxn id="7" idx="1"/>
            </p:cNvCxnSpPr>
            <p:nvPr/>
          </p:nvCxnSpPr>
          <p:spPr>
            <a:xfrm>
              <a:off x="1929850" y="2381857"/>
              <a:ext cx="459713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>
              <a:stCxn id="5" idx="2"/>
            </p:cNvCxnSpPr>
            <p:nvPr/>
          </p:nvCxnSpPr>
          <p:spPr>
            <a:xfrm>
              <a:off x="1227952" y="2710267"/>
              <a:ext cx="1" cy="28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7517691" y="2215573"/>
              <a:ext cx="1" cy="342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V="1">
              <a:off x="1232641" y="3333341"/>
              <a:ext cx="6253378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adroTexto 35"/>
            <p:cNvSpPr txBox="1"/>
            <p:nvPr/>
          </p:nvSpPr>
          <p:spPr>
            <a:xfrm>
              <a:off x="4237867" y="3083620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S1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633403" y="4467638"/>
              <a:ext cx="3008032" cy="1304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/>
            <p:cNvSpPr txBox="1"/>
            <p:nvPr/>
          </p:nvSpPr>
          <p:spPr>
            <a:xfrm>
              <a:off x="3169544" y="4218722"/>
              <a:ext cx="19589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VLAN-based Service Layer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4" name="Conector recto de flecha 43"/>
            <p:cNvCxnSpPr/>
            <p:nvPr/>
          </p:nvCxnSpPr>
          <p:spPr>
            <a:xfrm>
              <a:off x="1247758" y="5049104"/>
              <a:ext cx="1374347" cy="1652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621058" y="5060542"/>
              <a:ext cx="1470882" cy="898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4091940" y="4638623"/>
              <a:ext cx="0" cy="1008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5641435" y="3736103"/>
              <a:ext cx="0" cy="1872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/>
            <p:cNvCxnSpPr/>
            <p:nvPr/>
          </p:nvCxnSpPr>
          <p:spPr>
            <a:xfrm>
              <a:off x="4103239" y="5066578"/>
              <a:ext cx="1529450" cy="445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>
              <a:off x="5637062" y="5071032"/>
              <a:ext cx="1848957" cy="875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uadroTexto 61"/>
            <p:cNvSpPr txBox="1"/>
            <p:nvPr/>
          </p:nvSpPr>
          <p:spPr>
            <a:xfrm>
              <a:off x="1622490" y="4792427"/>
              <a:ext cx="7550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Ethernet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1894559" y="5629480"/>
              <a:ext cx="1439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Demarcation node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(CSG)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3771257" y="5629480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Packet 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Node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5309453" y="5629480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Packet 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Node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6761961" y="5629480"/>
              <a:ext cx="1439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Demarcation node</a:t>
              </a:r>
            </a:p>
          </p:txBody>
        </p:sp>
        <p:cxnSp>
          <p:nvCxnSpPr>
            <p:cNvPr id="41" name="Conector recto 40"/>
            <p:cNvCxnSpPr/>
            <p:nvPr/>
          </p:nvCxnSpPr>
          <p:spPr>
            <a:xfrm>
              <a:off x="2633403" y="3736103"/>
              <a:ext cx="0" cy="1872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/>
            <p:cNvSpPr txBox="1"/>
            <p:nvPr/>
          </p:nvSpPr>
          <p:spPr>
            <a:xfrm>
              <a:off x="3027941" y="4792427"/>
              <a:ext cx="7550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Ethernet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4537389" y="4792427"/>
              <a:ext cx="7550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Ethernet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6247692" y="4792427"/>
              <a:ext cx="7550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Ethernet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>
              <a:off x="5641435" y="4484102"/>
              <a:ext cx="1840210" cy="1197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>
              <a:off x="6224269" y="4218721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IP/MPLS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6" name="Conector recto de flecha 55"/>
            <p:cNvCxnSpPr/>
            <p:nvPr/>
          </p:nvCxnSpPr>
          <p:spPr>
            <a:xfrm>
              <a:off x="5653085" y="4048002"/>
              <a:ext cx="1840210" cy="1197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1223894" y="3636869"/>
              <a:ext cx="6253378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4237867" y="336238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2" name="Conector recto de flecha 51"/>
            <p:cNvCxnSpPr/>
            <p:nvPr/>
          </p:nvCxnSpPr>
          <p:spPr>
            <a:xfrm>
              <a:off x="2629030" y="4036542"/>
              <a:ext cx="3008032" cy="1304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ángulo redondeado 60"/>
            <p:cNvSpPr/>
            <p:nvPr/>
          </p:nvSpPr>
          <p:spPr>
            <a:xfrm>
              <a:off x="2650527" y="3935939"/>
              <a:ext cx="2985084" cy="21754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MEF EVC</a:t>
              </a:r>
            </a:p>
          </p:txBody>
        </p:sp>
        <p:sp>
          <p:nvSpPr>
            <p:cNvPr id="65" name="Rectángulo redondeado 64"/>
            <p:cNvSpPr/>
            <p:nvPr/>
          </p:nvSpPr>
          <p:spPr>
            <a:xfrm>
              <a:off x="5649407" y="3935532"/>
              <a:ext cx="1862459" cy="21754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L3VPN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6779747" y="1967760"/>
              <a:ext cx="1403797" cy="65682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Mobile</a:t>
              </a:r>
            </a:p>
            <a:p>
              <a:pPr algn="ctr"/>
              <a:r>
                <a:rPr lang="en-US" sz="1400" dirty="0" smtClean="0"/>
                <a:t>Core</a:t>
              </a:r>
            </a:p>
          </p:txBody>
        </p:sp>
        <p:cxnSp>
          <p:nvCxnSpPr>
            <p:cNvPr id="55" name="Conector recto de flecha 54"/>
            <p:cNvCxnSpPr/>
            <p:nvPr/>
          </p:nvCxnSpPr>
          <p:spPr>
            <a:xfrm>
              <a:off x="1247758" y="5518495"/>
              <a:ext cx="1374347" cy="1652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>
              <a:off x="2621058" y="5529933"/>
              <a:ext cx="1470882" cy="8983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/>
            <p:cNvCxnSpPr/>
            <p:nvPr/>
          </p:nvCxnSpPr>
          <p:spPr>
            <a:xfrm>
              <a:off x="4103239" y="5535969"/>
              <a:ext cx="1529450" cy="445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>
              <a:off x="5637062" y="5540423"/>
              <a:ext cx="1848957" cy="875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1461388" y="5261818"/>
              <a:ext cx="1077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Ethernet PHY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2949107" y="5261818"/>
              <a:ext cx="912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Microwave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4451471" y="5261818"/>
              <a:ext cx="926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Optic Fiber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5818730" y="5261818"/>
              <a:ext cx="16129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Optic Fiber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DWDM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Título 2"/>
          <p:cNvSpPr>
            <a:spLocks noGrp="1"/>
          </p:cNvSpPr>
          <p:nvPr>
            <p:ph type="title"/>
          </p:nvPr>
        </p:nvSpPr>
        <p:spPr>
          <a:xfrm>
            <a:off x="1" y="701685"/>
            <a:ext cx="12191999" cy="547464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6. Transport network scenario based on Carrier Ethernet with </a:t>
            </a:r>
            <a:r>
              <a:rPr lang="en-US" dirty="0" smtClean="0"/>
              <a:t>L3VPNs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8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Figure 7. LTE user plane protocol stack</a:t>
            </a:r>
            <a:endParaRPr lang="es-MX" dirty="0"/>
          </a:p>
        </p:txBody>
      </p:sp>
      <p:grpSp>
        <p:nvGrpSpPr>
          <p:cNvPr id="2" name="Grupo 1"/>
          <p:cNvGrpSpPr/>
          <p:nvPr/>
        </p:nvGrpSpPr>
        <p:grpSpPr>
          <a:xfrm>
            <a:off x="2581692" y="1854170"/>
            <a:ext cx="7210910" cy="2747523"/>
            <a:chOff x="881681" y="1545077"/>
            <a:chExt cx="7210910" cy="27475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172" y="1562390"/>
              <a:ext cx="720000" cy="720000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881681" y="2568654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GTP-U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881681" y="2841547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UDP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881681" y="3114440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IP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881681" y="3387333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L1/L2</a:t>
              </a:r>
            </a:p>
          </p:txBody>
        </p:sp>
        <p:pic>
          <p:nvPicPr>
            <p:cNvPr id="1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7007" y="1562390"/>
              <a:ext cx="720000" cy="720000"/>
            </a:xfrm>
            <a:prstGeom prst="rect">
              <a:avLst/>
            </a:prstGeom>
          </p:spPr>
        </p:pic>
        <p:sp>
          <p:nvSpPr>
            <p:cNvPr id="11" name="Rectángulo 10"/>
            <p:cNvSpPr/>
            <p:nvPr/>
          </p:nvSpPr>
          <p:spPr>
            <a:xfrm>
              <a:off x="3130700" y="2568654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GTP-U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3130700" y="2841547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UDP</a:t>
              </a: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3130700" y="3114440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IP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3130700" y="3391782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L1/L2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061751" y="2251666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eNodeB1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957586" y="2264948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eNodeB2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8" name="Conector angular 17"/>
            <p:cNvCxnSpPr>
              <a:stCxn id="9" idx="2"/>
              <a:endCxn id="14" idx="2"/>
            </p:cNvCxnSpPr>
            <p:nvPr/>
          </p:nvCxnSpPr>
          <p:spPr>
            <a:xfrm rot="16200000" flipH="1">
              <a:off x="2645316" y="2537940"/>
              <a:ext cx="4449" cy="2249019"/>
            </a:xfrm>
            <a:prstGeom prst="bentConnector3">
              <a:avLst>
                <a:gd name="adj1" fmla="val 5238233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0" descr="C:\Users\ecoffey\AppData\Local\Temp\Rar$DRa0.934\30010_Device_cluster_controller_default_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3680" y="1545077"/>
              <a:ext cx="8763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uadroTexto 20"/>
            <p:cNvSpPr txBox="1"/>
            <p:nvPr/>
          </p:nvSpPr>
          <p:spPr>
            <a:xfrm>
              <a:off x="7093100" y="2267489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SP-GW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6809891" y="2559443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GTP-U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6809891" y="2832336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UDP</a:t>
              </a: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6809891" y="3105229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IP</a:t>
              </a: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6809891" y="3382571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L1/L2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4415304" y="2568654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GTP-U</a:t>
              </a: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4415304" y="2841547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UDP</a:t>
              </a: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4415304" y="3114440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IP</a:t>
              </a: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4415304" y="3391782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L1/L2</a:t>
              </a:r>
            </a:p>
          </p:txBody>
        </p:sp>
        <p:cxnSp>
          <p:nvCxnSpPr>
            <p:cNvPr id="30" name="Conector angular 29"/>
            <p:cNvCxnSpPr>
              <a:stCxn id="29" idx="2"/>
              <a:endCxn id="25" idx="2"/>
            </p:cNvCxnSpPr>
            <p:nvPr/>
          </p:nvCxnSpPr>
          <p:spPr>
            <a:xfrm rot="5400000" flipH="1" flipV="1">
              <a:off x="6249341" y="2462776"/>
              <a:ext cx="9211" cy="2394587"/>
            </a:xfrm>
            <a:prstGeom prst="bentConnector3">
              <a:avLst>
                <a:gd name="adj1" fmla="val -2481815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2647540" y="2539460"/>
              <a:ext cx="0" cy="175314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 flipH="1">
              <a:off x="6253946" y="2563267"/>
              <a:ext cx="5940" cy="1729333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/>
            <p:cNvSpPr txBox="1"/>
            <p:nvPr/>
          </p:nvSpPr>
          <p:spPr>
            <a:xfrm>
              <a:off x="2356868" y="224121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X2-U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5978265" y="2266195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S1-U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33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Figure 8. LTE control plane protocol stack</a:t>
            </a:r>
            <a:endParaRPr lang="es-MX" dirty="0"/>
          </a:p>
        </p:txBody>
      </p:sp>
      <p:grpSp>
        <p:nvGrpSpPr>
          <p:cNvPr id="2" name="Grupo 1"/>
          <p:cNvGrpSpPr/>
          <p:nvPr/>
        </p:nvGrpSpPr>
        <p:grpSpPr>
          <a:xfrm>
            <a:off x="2568814" y="1854169"/>
            <a:ext cx="7401410" cy="2747523"/>
            <a:chOff x="881681" y="1545077"/>
            <a:chExt cx="7401410" cy="2747523"/>
          </a:xfrm>
        </p:grpSpPr>
        <p:pic>
          <p:nvPicPr>
            <p:cNvPr id="11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172" y="1562390"/>
              <a:ext cx="720000" cy="720000"/>
            </a:xfrm>
            <a:prstGeom prst="rect">
              <a:avLst/>
            </a:prstGeom>
          </p:spPr>
        </p:pic>
        <p:sp>
          <p:nvSpPr>
            <p:cNvPr id="12" name="Rectángulo 11"/>
            <p:cNvSpPr/>
            <p:nvPr/>
          </p:nvSpPr>
          <p:spPr>
            <a:xfrm>
              <a:off x="881681" y="2568654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X2-AP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881681" y="2841547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SCTP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881681" y="3114440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IP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881681" y="3387333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L1/L2</a:t>
              </a:r>
            </a:p>
          </p:txBody>
        </p:sp>
        <p:pic>
          <p:nvPicPr>
            <p:cNvPr id="16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7007" y="1562390"/>
              <a:ext cx="720000" cy="720000"/>
            </a:xfrm>
            <a:prstGeom prst="rect">
              <a:avLst/>
            </a:prstGeom>
          </p:spPr>
        </p:pic>
        <p:sp>
          <p:nvSpPr>
            <p:cNvPr id="17" name="Rectángulo 16"/>
            <p:cNvSpPr/>
            <p:nvPr/>
          </p:nvSpPr>
          <p:spPr>
            <a:xfrm>
              <a:off x="3130700" y="2568654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X2-AP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130700" y="2841547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SCTP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130700" y="3114440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IP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130700" y="3391782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L1/L2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061751" y="2251666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eNodeB1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3957586" y="2264948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eNodeB2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3" name="Conector angular 22"/>
            <p:cNvCxnSpPr>
              <a:stCxn id="15" idx="2"/>
              <a:endCxn id="20" idx="2"/>
            </p:cNvCxnSpPr>
            <p:nvPr/>
          </p:nvCxnSpPr>
          <p:spPr>
            <a:xfrm rot="16200000" flipH="1">
              <a:off x="2645316" y="2537940"/>
              <a:ext cx="4449" cy="2249019"/>
            </a:xfrm>
            <a:prstGeom prst="bentConnector3">
              <a:avLst>
                <a:gd name="adj1" fmla="val 5238233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10" descr="C:\Users\ecoffey\AppData\Local\Temp\Rar$DRa0.934\30010_Device_cluster_controller_default_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4180" y="1545077"/>
              <a:ext cx="8763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uadroTexto 24"/>
            <p:cNvSpPr txBox="1"/>
            <p:nvPr/>
          </p:nvSpPr>
          <p:spPr>
            <a:xfrm>
              <a:off x="7283600" y="2267489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MME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7000391" y="2559443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S1-AP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7000391" y="2832336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SCTP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7000391" y="3105229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IP</a:t>
              </a: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7000391" y="3382571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L1/L2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4605804" y="2568654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S1-AP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4605804" y="2841547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SCTP</a:t>
              </a:r>
              <a:endPara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4605804" y="3114440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IP</a:t>
              </a: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4605804" y="3391782"/>
              <a:ext cx="1282700" cy="272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L1/L2</a:t>
              </a:r>
            </a:p>
          </p:txBody>
        </p:sp>
        <p:cxnSp>
          <p:nvCxnSpPr>
            <p:cNvPr id="34" name="Conector angular 33"/>
            <p:cNvCxnSpPr>
              <a:stCxn id="33" idx="2"/>
              <a:endCxn id="29" idx="2"/>
            </p:cNvCxnSpPr>
            <p:nvPr/>
          </p:nvCxnSpPr>
          <p:spPr>
            <a:xfrm rot="5400000" flipH="1" flipV="1">
              <a:off x="6439841" y="2462776"/>
              <a:ext cx="9211" cy="2394587"/>
            </a:xfrm>
            <a:prstGeom prst="bentConnector3">
              <a:avLst>
                <a:gd name="adj1" fmla="val -2481815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2647540" y="2539460"/>
              <a:ext cx="0" cy="175314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 flipH="1">
              <a:off x="6444446" y="2563267"/>
              <a:ext cx="5940" cy="1729333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/>
            <p:cNvSpPr txBox="1"/>
            <p:nvPr/>
          </p:nvSpPr>
          <p:spPr>
            <a:xfrm>
              <a:off x="2356868" y="2241211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X2-C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6041765" y="2266195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S1-MME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83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Custom 1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50800</TotalTime>
  <Words>879</Words>
  <Application>Microsoft Office PowerPoint</Application>
  <PresentationFormat>Panorámica</PresentationFormat>
  <Paragraphs>394</Paragraphs>
  <Slides>25</Slides>
  <Notes>1</Notes>
  <HiddenSlides>2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Segoe UI</vt:lpstr>
      <vt:lpstr>Business Contrast 16x9</vt:lpstr>
      <vt:lpstr>Transport &amp; IP Architecture Module Images </vt:lpstr>
      <vt:lpstr>Figure 1. Module Framework</vt:lpstr>
      <vt:lpstr>Figure 2. Transport &amp; IP Architecture Framework</vt:lpstr>
      <vt:lpstr>Figure 3. Typical Mobile Network Architecture</vt:lpstr>
      <vt:lpstr>Figure 4. Basic structure of a mobile transport network</vt:lpstr>
      <vt:lpstr>Figure 5. LTE Flattened Transport Architecture</vt:lpstr>
      <vt:lpstr>Figure 6. Transport network scenario based on Carrier Ethernet with L3VPNs</vt:lpstr>
      <vt:lpstr>Figure 7. LTE user plane protocol stack</vt:lpstr>
      <vt:lpstr>Figure 8. LTE control plane protocol stack</vt:lpstr>
      <vt:lpstr>Figure 9. LTE management plane protocol stack</vt:lpstr>
      <vt:lpstr>Figure 10. Availability on each segment of transport network</vt:lpstr>
      <vt:lpstr>Figure 11. QoS Mechanisms in LTE Networks</vt:lpstr>
      <vt:lpstr>Figure 12. Transport Architecture using Fiber Optic</vt:lpstr>
      <vt:lpstr>Figure 13. Transport Architecture using Microwave</vt:lpstr>
      <vt:lpstr>Figure 14. Microwave Topologies</vt:lpstr>
      <vt:lpstr>Figure 15. Transport Architecture using Satellite</vt:lpstr>
      <vt:lpstr>Figure 16. 3GPP Logical Interfaces Protocol Stack</vt:lpstr>
      <vt:lpstr>Figure 17. Example IP configurations of eNB</vt:lpstr>
      <vt:lpstr>Figure 18. Typical L3 Routing Protocol Implementation</vt:lpstr>
      <vt:lpstr>Figure 19. Typical IP Distribution Plan in Mobile Operator</vt:lpstr>
      <vt:lpstr>Figure 20. Encapsulated user traffic over transport network.</vt:lpstr>
      <vt:lpstr>Figure 21. Mapping Function of QoS values among different network layers. </vt:lpstr>
      <vt:lpstr>Figure 22. Packet scheduling into different queues</vt:lpstr>
      <vt:lpstr>Figure 23. Transport architecture implementing IPSec framework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TeleworX @ IpT: Transport Highlights</dc:title>
  <dc:creator>teleworx</dc:creator>
  <cp:lastModifiedBy>TeleworX</cp:lastModifiedBy>
  <cp:revision>833</cp:revision>
  <dcterms:created xsi:type="dcterms:W3CDTF">2019-08-15T17:55:34Z</dcterms:created>
  <dcterms:modified xsi:type="dcterms:W3CDTF">2020-09-01T20:04:25Z</dcterms:modified>
</cp:coreProperties>
</file>