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
  </p:notesMasterIdLst>
  <p:sldIdLst>
    <p:sldId id="257" r:id="rId2"/>
    <p:sldId id="258" r:id="rId3"/>
    <p:sldId id="259" r:id="rId4"/>
    <p:sldId id="261"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9DC1A-F459-45E7-87E4-66C6B9406008}" type="datetimeFigureOut">
              <a:rPr lang="es-MX" smtClean="0"/>
              <a:t>27/07/2020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9C81C-F14C-48FF-860E-27CE4353721C}" type="slidenum">
              <a:rPr lang="es-MX" smtClean="0"/>
              <a:t>‹Nº›</a:t>
            </a:fld>
            <a:endParaRPr lang="es-MX"/>
          </a:p>
        </p:txBody>
      </p:sp>
    </p:spTree>
    <p:extLst>
      <p:ext uri="{BB962C8B-B14F-4D97-AF65-F5344CB8AC3E}">
        <p14:creationId xmlns:p14="http://schemas.microsoft.com/office/powerpoint/2010/main" val="265322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F31DBA84-B0C6-4C75-B73C-6BF010F8D026}" type="slidenum">
              <a:rPr lang="en-US" smtClean="0"/>
              <a:t>1</a:t>
            </a:fld>
            <a:endParaRPr lang="en-US"/>
          </a:p>
        </p:txBody>
      </p:sp>
    </p:spTree>
    <p:extLst>
      <p:ext uri="{BB962C8B-B14F-4D97-AF65-F5344CB8AC3E}">
        <p14:creationId xmlns:p14="http://schemas.microsoft.com/office/powerpoint/2010/main" val="269675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6C77BBC-B7A9-436F-BCA0-B355A471A3CC}" type="datetimeFigureOut">
              <a:rPr lang="es-MX" smtClean="0"/>
              <a:t>27/07/2020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353213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6C77BBC-B7A9-436F-BCA0-B355A471A3CC}" type="datetimeFigureOut">
              <a:rPr lang="es-MX" smtClean="0"/>
              <a:t>27/07/2020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82572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6C77BBC-B7A9-436F-BCA0-B355A471A3CC}" type="datetimeFigureOut">
              <a:rPr lang="es-MX" smtClean="0"/>
              <a:t>27/07/2020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1306188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7/27/2020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
        <p:nvSpPr>
          <p:cNvPr id="7" name="Title Placeholder 1">
            <a:extLst>
              <a:ext uri="{FF2B5EF4-FFF2-40B4-BE49-F238E27FC236}">
                <a16:creationId xmlns:a16="http://schemas.microsoft.com/office/drawing/2014/main" xmlns=""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73596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6C77BBC-B7A9-436F-BCA0-B355A471A3CC}" type="datetimeFigureOut">
              <a:rPr lang="es-MX" smtClean="0"/>
              <a:t>27/07/2020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96804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6C77BBC-B7A9-436F-BCA0-B355A471A3CC}" type="datetimeFigureOut">
              <a:rPr lang="es-MX" smtClean="0"/>
              <a:t>27/07/2020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54748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6C77BBC-B7A9-436F-BCA0-B355A471A3CC}" type="datetimeFigureOut">
              <a:rPr lang="es-MX" smtClean="0"/>
              <a:t>27/07/2020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35212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36C77BBC-B7A9-436F-BCA0-B355A471A3CC}" type="datetimeFigureOut">
              <a:rPr lang="es-MX" smtClean="0"/>
              <a:t>27/07/2020</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315895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36C77BBC-B7A9-436F-BCA0-B355A471A3CC}" type="datetimeFigureOut">
              <a:rPr lang="es-MX" smtClean="0"/>
              <a:t>27/07/2020</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408556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6C77BBC-B7A9-436F-BCA0-B355A471A3CC}" type="datetimeFigureOut">
              <a:rPr lang="es-MX" smtClean="0"/>
              <a:t>27/07/2020</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272309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6C77BBC-B7A9-436F-BCA0-B355A471A3CC}" type="datetimeFigureOut">
              <a:rPr lang="es-MX" smtClean="0"/>
              <a:t>27/07/2020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238827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6C77BBC-B7A9-436F-BCA0-B355A471A3CC}" type="datetimeFigureOut">
              <a:rPr lang="es-MX" smtClean="0"/>
              <a:t>27/07/2020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1510E9-D58B-44A5-9844-F41C81D017B9}" type="slidenum">
              <a:rPr lang="es-MX" smtClean="0"/>
              <a:t>‹Nº›</a:t>
            </a:fld>
            <a:endParaRPr lang="es-MX"/>
          </a:p>
        </p:txBody>
      </p:sp>
    </p:spTree>
    <p:extLst>
      <p:ext uri="{BB962C8B-B14F-4D97-AF65-F5344CB8AC3E}">
        <p14:creationId xmlns:p14="http://schemas.microsoft.com/office/powerpoint/2010/main" val="375311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77BBC-B7A9-436F-BCA0-B355A471A3CC}" type="datetimeFigureOut">
              <a:rPr lang="es-MX" smtClean="0"/>
              <a:t>27/07/2020</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10E9-D58B-44A5-9844-F41C81D017B9}" type="slidenum">
              <a:rPr lang="es-MX" smtClean="0"/>
              <a:t>‹Nº›</a:t>
            </a:fld>
            <a:endParaRPr lang="es-MX"/>
          </a:p>
        </p:txBody>
      </p:sp>
    </p:spTree>
    <p:extLst>
      <p:ext uri="{BB962C8B-B14F-4D97-AF65-F5344CB8AC3E}">
        <p14:creationId xmlns:p14="http://schemas.microsoft.com/office/powerpoint/2010/main" val="34806470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953681" y="4417452"/>
            <a:ext cx="1531298" cy="1428977"/>
          </a:xfrm>
          <a:prstGeom prst="rect">
            <a:avLst/>
          </a:prstGeom>
        </p:spPr>
      </p:pic>
      <p:sp>
        <p:nvSpPr>
          <p:cNvPr id="4" name="Rectángulo 3"/>
          <p:cNvSpPr/>
          <p:nvPr/>
        </p:nvSpPr>
        <p:spPr>
          <a:xfrm>
            <a:off x="321972" y="1398837"/>
            <a:ext cx="11681138" cy="217652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bg1"/>
                </a:solidFill>
                <a:latin typeface="Calibri Light" panose="020F0302020204030204"/>
              </a:rPr>
              <a:t>Model Site Catalogue Template</a:t>
            </a:r>
            <a:br>
              <a:rPr lang="en-US" sz="4000" dirty="0">
                <a:solidFill>
                  <a:schemeClr val="bg1"/>
                </a:solidFill>
                <a:latin typeface="Calibri Light" panose="020F0302020204030204"/>
              </a:rPr>
            </a:br>
            <a:endParaRPr lang="es-MX" dirty="0">
              <a:solidFill>
                <a:schemeClr val="bg1"/>
              </a:solidFill>
            </a:endParaRPr>
          </a:p>
        </p:txBody>
      </p:sp>
    </p:spTree>
    <p:extLst>
      <p:ext uri="{BB962C8B-B14F-4D97-AF65-F5344CB8AC3E}">
        <p14:creationId xmlns:p14="http://schemas.microsoft.com/office/powerpoint/2010/main" val="84605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982100" y="1094704"/>
            <a:ext cx="10083746" cy="4926584"/>
          </a:xfrm>
        </p:spPr>
        <p:txBody>
          <a:bodyPr>
            <a:noAutofit/>
          </a:bodyPr>
          <a:lstStyle/>
          <a:p>
            <a:pPr marL="45720" indent="0" algn="just">
              <a:buNone/>
            </a:pPr>
            <a:r>
              <a:rPr lang="en-US" sz="1600" dirty="0">
                <a:solidFill>
                  <a:schemeClr val="tx1">
                    <a:lumMod val="65000"/>
                    <a:lumOff val="35000"/>
                  </a:schemeClr>
                </a:solidFill>
              </a:rPr>
              <a:t>The aim of Model Site Catalogue </a:t>
            </a:r>
            <a:r>
              <a:rPr lang="en-US" sz="1600" dirty="0" smtClean="0">
                <a:solidFill>
                  <a:schemeClr val="tx1">
                    <a:lumMod val="65000"/>
                    <a:lumOff val="35000"/>
                  </a:schemeClr>
                </a:solidFill>
              </a:rPr>
              <a:t>is </a:t>
            </a:r>
            <a:r>
              <a:rPr lang="en-US" sz="1600" dirty="0">
                <a:solidFill>
                  <a:schemeClr val="tx1">
                    <a:lumMod val="65000"/>
                    <a:lumOff val="35000"/>
                  </a:schemeClr>
                </a:solidFill>
              </a:rPr>
              <a:t>to standardize and document the possible </a:t>
            </a:r>
            <a:r>
              <a:rPr lang="en-US" sz="1600" dirty="0" err="1">
                <a:solidFill>
                  <a:schemeClr val="tx1">
                    <a:lumMod val="65000"/>
                    <a:lumOff val="35000"/>
                  </a:schemeClr>
                </a:solidFill>
              </a:rPr>
              <a:t>Tx</a:t>
            </a:r>
            <a:r>
              <a:rPr lang="en-US" sz="1600" dirty="0">
                <a:solidFill>
                  <a:schemeClr val="tx1">
                    <a:lumMod val="65000"/>
                    <a:lumOff val="35000"/>
                  </a:schemeClr>
                </a:solidFill>
              </a:rPr>
              <a:t> Site equipment configurations to be implemented. By doing this, the design options are constrained which simplifies the overall process.</a:t>
            </a:r>
            <a:endParaRPr lang="es-MX" sz="1600" dirty="0">
              <a:solidFill>
                <a:schemeClr val="tx1">
                  <a:lumMod val="65000"/>
                  <a:lumOff val="35000"/>
                </a:schemeClr>
              </a:solidFill>
            </a:endParaRPr>
          </a:p>
          <a:p>
            <a:pPr marL="45720" indent="0" algn="just">
              <a:buNone/>
            </a:pPr>
            <a:endParaRPr lang="en-US" sz="1600" b="1" i="1" dirty="0" smtClean="0">
              <a:solidFill>
                <a:schemeClr val="tx1">
                  <a:lumMod val="65000"/>
                  <a:lumOff val="35000"/>
                </a:schemeClr>
              </a:solidFill>
            </a:endParaRPr>
          </a:p>
          <a:p>
            <a:pPr marL="45720" indent="0" algn="just">
              <a:buNone/>
            </a:pPr>
            <a:r>
              <a:rPr lang="en-US" sz="1600" b="1" i="1" dirty="0" smtClean="0">
                <a:solidFill>
                  <a:schemeClr val="tx1">
                    <a:lumMod val="65000"/>
                    <a:lumOff val="35000"/>
                  </a:schemeClr>
                </a:solidFill>
              </a:rPr>
              <a:t>Model </a:t>
            </a:r>
            <a:r>
              <a:rPr lang="en-US" sz="1600" b="1" i="1" dirty="0">
                <a:solidFill>
                  <a:schemeClr val="tx1">
                    <a:lumMod val="65000"/>
                    <a:lumOff val="35000"/>
                  </a:schemeClr>
                </a:solidFill>
              </a:rPr>
              <a:t>Site Granularity Definition</a:t>
            </a:r>
            <a:endParaRPr lang="es-MX" sz="1600" b="1" i="1" dirty="0">
              <a:solidFill>
                <a:schemeClr val="tx1">
                  <a:lumMod val="65000"/>
                  <a:lumOff val="35000"/>
                </a:schemeClr>
              </a:solidFill>
            </a:endParaRPr>
          </a:p>
          <a:p>
            <a:pPr marL="45720" indent="0" algn="just">
              <a:buNone/>
            </a:pPr>
            <a:r>
              <a:rPr lang="en-US" sz="1600" dirty="0">
                <a:solidFill>
                  <a:schemeClr val="tx1">
                    <a:lumMod val="65000"/>
                    <a:lumOff val="35000"/>
                  </a:schemeClr>
                </a:solidFill>
              </a:rPr>
              <a:t>In order to create the catalogue, the granularity to be used must be defined. This granularity will dictate the different variations to be included on the catalogue. The possible alternatives to be used to establish the granularity are: </a:t>
            </a:r>
            <a:endParaRPr lang="es-MX" sz="1600" dirty="0">
              <a:solidFill>
                <a:schemeClr val="tx1">
                  <a:lumMod val="65000"/>
                  <a:lumOff val="35000"/>
                </a:schemeClr>
              </a:solidFill>
            </a:endParaRPr>
          </a:p>
          <a:p>
            <a:pPr lvl="0" algn="just"/>
            <a:r>
              <a:rPr lang="en-US" sz="1600" dirty="0">
                <a:solidFill>
                  <a:schemeClr val="tx1">
                    <a:lumMod val="65000"/>
                    <a:lumOff val="35000"/>
                  </a:schemeClr>
                </a:solidFill>
              </a:rPr>
              <a:t>Transport </a:t>
            </a:r>
            <a:r>
              <a:rPr lang="en-US" sz="1600" dirty="0" smtClean="0">
                <a:solidFill>
                  <a:schemeClr val="tx1">
                    <a:lumMod val="65000"/>
                    <a:lumOff val="35000"/>
                  </a:schemeClr>
                </a:solidFill>
              </a:rPr>
              <a:t>Technologies</a:t>
            </a:r>
            <a:r>
              <a:rPr lang="es-MX" sz="1600" dirty="0" smtClean="0">
                <a:solidFill>
                  <a:schemeClr val="tx1">
                    <a:lumMod val="65000"/>
                    <a:lumOff val="35000"/>
                  </a:schemeClr>
                </a:solidFill>
              </a:rPr>
              <a:t>; </a:t>
            </a:r>
            <a:r>
              <a:rPr lang="en-US" sz="1600" dirty="0" err="1" smtClean="0">
                <a:solidFill>
                  <a:schemeClr val="tx1">
                    <a:lumMod val="65000"/>
                    <a:lumOff val="35000"/>
                  </a:schemeClr>
                </a:solidFill>
              </a:rPr>
              <a:t>Tx</a:t>
            </a:r>
            <a:r>
              <a:rPr lang="en-US" sz="1600" dirty="0" smtClean="0">
                <a:solidFill>
                  <a:schemeClr val="tx1">
                    <a:lumMod val="65000"/>
                    <a:lumOff val="35000"/>
                  </a:schemeClr>
                </a:solidFill>
              </a:rPr>
              <a:t> </a:t>
            </a:r>
            <a:r>
              <a:rPr lang="en-US" sz="1600" dirty="0">
                <a:solidFill>
                  <a:schemeClr val="tx1">
                    <a:lumMod val="65000"/>
                    <a:lumOff val="35000"/>
                  </a:schemeClr>
                </a:solidFill>
              </a:rPr>
              <a:t>Equipment </a:t>
            </a:r>
            <a:r>
              <a:rPr lang="en-US" sz="1600" dirty="0" smtClean="0">
                <a:solidFill>
                  <a:schemeClr val="tx1">
                    <a:lumMod val="65000"/>
                    <a:lumOff val="35000"/>
                  </a:schemeClr>
                </a:solidFill>
              </a:rPr>
              <a:t>Vendor; RAN Equipment; Vendor Solution; Transport </a:t>
            </a:r>
            <a:r>
              <a:rPr lang="en-US" sz="1600" dirty="0">
                <a:solidFill>
                  <a:schemeClr val="tx1">
                    <a:lumMod val="65000"/>
                    <a:lumOff val="35000"/>
                  </a:schemeClr>
                </a:solidFill>
              </a:rPr>
              <a:t>Vendor:</a:t>
            </a:r>
            <a:endParaRPr lang="es-MX" sz="1600" dirty="0">
              <a:solidFill>
                <a:schemeClr val="tx1">
                  <a:lumMod val="65000"/>
                  <a:lumOff val="35000"/>
                </a:schemeClr>
              </a:solidFill>
            </a:endParaRPr>
          </a:p>
          <a:p>
            <a:pPr marL="45720" indent="0" algn="just">
              <a:buNone/>
            </a:pPr>
            <a:endParaRPr lang="en-US" sz="1600" b="1" i="1" dirty="0" smtClean="0">
              <a:solidFill>
                <a:schemeClr val="tx1">
                  <a:lumMod val="65000"/>
                  <a:lumOff val="35000"/>
                </a:schemeClr>
              </a:solidFill>
            </a:endParaRPr>
          </a:p>
          <a:p>
            <a:pPr marL="45720" indent="0" algn="just">
              <a:buNone/>
            </a:pPr>
            <a:r>
              <a:rPr lang="en-US" sz="1600" b="1" i="1" dirty="0" smtClean="0">
                <a:solidFill>
                  <a:schemeClr val="tx1">
                    <a:lumMod val="65000"/>
                    <a:lumOff val="35000"/>
                  </a:schemeClr>
                </a:solidFill>
              </a:rPr>
              <a:t>Model </a:t>
            </a:r>
            <a:r>
              <a:rPr lang="en-US" sz="1600" b="1" i="1" dirty="0">
                <a:solidFill>
                  <a:schemeClr val="tx1">
                    <a:lumMod val="65000"/>
                    <a:lumOff val="35000"/>
                  </a:schemeClr>
                </a:solidFill>
              </a:rPr>
              <a:t>Site Catalogue Generation</a:t>
            </a:r>
            <a:endParaRPr lang="es-MX" sz="1600" b="1" i="1" dirty="0">
              <a:solidFill>
                <a:schemeClr val="tx1">
                  <a:lumMod val="65000"/>
                  <a:lumOff val="35000"/>
                </a:schemeClr>
              </a:solidFill>
            </a:endParaRPr>
          </a:p>
          <a:p>
            <a:pPr marL="45720" indent="0" algn="just">
              <a:buNone/>
            </a:pPr>
            <a:r>
              <a:rPr lang="en-US" sz="1600" dirty="0">
                <a:solidFill>
                  <a:schemeClr val="tx1">
                    <a:lumMod val="65000"/>
                    <a:lumOff val="35000"/>
                  </a:schemeClr>
                </a:solidFill>
              </a:rPr>
              <a:t>Based on selected granularity, an identification of all possible scenarios is perform. Then, a high-level description of each scenario solution must be described. Following a list of characteristics that must be identified for each </a:t>
            </a:r>
            <a:r>
              <a:rPr lang="en-US" sz="1600" dirty="0" smtClean="0">
                <a:solidFill>
                  <a:schemeClr val="tx1">
                    <a:lumMod val="65000"/>
                    <a:lumOff val="35000"/>
                  </a:schemeClr>
                </a:solidFill>
              </a:rPr>
              <a:t>scenario:</a:t>
            </a:r>
            <a:r>
              <a:rPr lang="es-MX" sz="1600" dirty="0">
                <a:solidFill>
                  <a:schemeClr val="tx1">
                    <a:lumMod val="65000"/>
                    <a:lumOff val="35000"/>
                  </a:schemeClr>
                </a:solidFill>
              </a:rPr>
              <a:t> </a:t>
            </a:r>
            <a:endParaRPr lang="es-MX" sz="1600" dirty="0" smtClean="0">
              <a:solidFill>
                <a:schemeClr val="tx1">
                  <a:lumMod val="65000"/>
                  <a:lumOff val="35000"/>
                </a:schemeClr>
              </a:solidFill>
            </a:endParaRPr>
          </a:p>
          <a:p>
            <a:pPr algn="just"/>
            <a:r>
              <a:rPr lang="en-US" sz="1600" dirty="0" smtClean="0">
                <a:solidFill>
                  <a:schemeClr val="tx1">
                    <a:lumMod val="65000"/>
                    <a:lumOff val="35000"/>
                  </a:schemeClr>
                </a:solidFill>
              </a:rPr>
              <a:t>Network </a:t>
            </a:r>
            <a:r>
              <a:rPr lang="en-US" sz="1600" dirty="0">
                <a:solidFill>
                  <a:schemeClr val="tx1">
                    <a:lumMod val="65000"/>
                    <a:lumOff val="35000"/>
                  </a:schemeClr>
                </a:solidFill>
              </a:rPr>
              <a:t>elements </a:t>
            </a:r>
            <a:r>
              <a:rPr lang="en-US" sz="1600" dirty="0" smtClean="0">
                <a:solidFill>
                  <a:schemeClr val="tx1">
                    <a:lumMod val="65000"/>
                    <a:lumOff val="35000"/>
                  </a:schemeClr>
                </a:solidFill>
              </a:rPr>
              <a:t>characteristics (quantities, equipment model, description)</a:t>
            </a:r>
            <a:endParaRPr lang="es-MX" sz="1600" dirty="0">
              <a:solidFill>
                <a:schemeClr val="tx1">
                  <a:lumMod val="65000"/>
                  <a:lumOff val="35000"/>
                </a:schemeClr>
              </a:solidFill>
            </a:endParaRPr>
          </a:p>
          <a:p>
            <a:pPr algn="just"/>
            <a:r>
              <a:rPr lang="en-US" sz="1600" dirty="0" smtClean="0">
                <a:solidFill>
                  <a:schemeClr val="tx1">
                    <a:lumMod val="65000"/>
                    <a:lumOff val="35000"/>
                  </a:schemeClr>
                </a:solidFill>
              </a:rPr>
              <a:t>Interconnection </a:t>
            </a:r>
            <a:r>
              <a:rPr lang="en-US" sz="1600" dirty="0">
                <a:solidFill>
                  <a:schemeClr val="tx1">
                    <a:lumMod val="65000"/>
                    <a:lumOff val="35000"/>
                  </a:schemeClr>
                </a:solidFill>
              </a:rPr>
              <a:t>schemes (Interconnection </a:t>
            </a:r>
            <a:r>
              <a:rPr lang="en-US" sz="1600" dirty="0" smtClean="0">
                <a:solidFill>
                  <a:schemeClr val="tx1">
                    <a:lumMod val="65000"/>
                    <a:lumOff val="35000"/>
                  </a:schemeClr>
                </a:solidFill>
              </a:rPr>
              <a:t>matrix or diagram, </a:t>
            </a:r>
            <a:r>
              <a:rPr lang="en-US" sz="1600" dirty="0">
                <a:solidFill>
                  <a:schemeClr val="tx1">
                    <a:lumMod val="65000"/>
                    <a:lumOff val="35000"/>
                  </a:schemeClr>
                </a:solidFill>
              </a:rPr>
              <a:t>interface description, cable </a:t>
            </a:r>
            <a:r>
              <a:rPr lang="en-US" sz="1600" dirty="0" smtClean="0">
                <a:solidFill>
                  <a:schemeClr val="tx1">
                    <a:lumMod val="65000"/>
                    <a:lumOff val="35000"/>
                  </a:schemeClr>
                </a:solidFill>
              </a:rPr>
              <a:t>type)</a:t>
            </a:r>
            <a:endParaRPr lang="en-US" sz="1600" dirty="0">
              <a:solidFill>
                <a:schemeClr val="tx1">
                  <a:lumMod val="65000"/>
                  <a:lumOff val="35000"/>
                </a:schemeClr>
              </a:solidFill>
            </a:endParaRPr>
          </a:p>
        </p:txBody>
      </p:sp>
      <p:sp>
        <p:nvSpPr>
          <p:cNvPr id="3" name="Título 2"/>
          <p:cNvSpPr>
            <a:spLocks noGrp="1"/>
          </p:cNvSpPr>
          <p:nvPr>
            <p:ph type="title"/>
          </p:nvPr>
        </p:nvSpPr>
        <p:spPr/>
        <p:txBody>
          <a:bodyPr>
            <a:normAutofit fontScale="90000"/>
          </a:bodyPr>
          <a:lstStyle/>
          <a:p>
            <a:r>
              <a:rPr lang="en-US" dirty="0" smtClean="0">
                <a:solidFill>
                  <a:schemeClr val="accent1">
                    <a:lumMod val="50000"/>
                  </a:schemeClr>
                </a:solidFill>
              </a:rPr>
              <a:t>Introduction</a:t>
            </a:r>
            <a:endParaRPr lang="en-US" dirty="0">
              <a:solidFill>
                <a:schemeClr val="accent1">
                  <a:lumMod val="50000"/>
                </a:schemeClr>
              </a:solidFill>
            </a:endParaRPr>
          </a:p>
        </p:txBody>
      </p:sp>
    </p:spTree>
    <p:extLst>
      <p:ext uri="{BB962C8B-B14F-4D97-AF65-F5344CB8AC3E}">
        <p14:creationId xmlns:p14="http://schemas.microsoft.com/office/powerpoint/2010/main" val="311048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en-US" dirty="0" smtClean="0">
                <a:solidFill>
                  <a:schemeClr val="accent1">
                    <a:lumMod val="50000"/>
                  </a:schemeClr>
                </a:solidFill>
              </a:rPr>
              <a:t>Model Sites – </a:t>
            </a:r>
            <a:r>
              <a:rPr lang="en-US" dirty="0" err="1" smtClean="0">
                <a:solidFill>
                  <a:schemeClr val="accent1">
                    <a:lumMod val="50000"/>
                  </a:schemeClr>
                </a:solidFill>
              </a:rPr>
              <a:t>Tx</a:t>
            </a:r>
            <a:r>
              <a:rPr lang="en-US" dirty="0" smtClean="0">
                <a:solidFill>
                  <a:schemeClr val="accent1">
                    <a:lumMod val="50000"/>
                  </a:schemeClr>
                </a:solidFill>
              </a:rPr>
              <a:t> Technology</a:t>
            </a:r>
            <a:endParaRPr lang="en-US" dirty="0">
              <a:solidFill>
                <a:schemeClr val="accent1">
                  <a:lumMod val="50000"/>
                </a:schemeClr>
              </a:solidFill>
            </a:endParaRPr>
          </a:p>
        </p:txBody>
      </p:sp>
      <p:sp>
        <p:nvSpPr>
          <p:cNvPr id="4" name="Rectángulo redondeado 3"/>
          <p:cNvSpPr/>
          <p:nvPr/>
        </p:nvSpPr>
        <p:spPr>
          <a:xfrm>
            <a:off x="982100" y="1052891"/>
            <a:ext cx="10351308" cy="39653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Model Site 1 – Scenario Description</a:t>
            </a:r>
            <a:endParaRPr lang="en-US" dirty="0"/>
          </a:p>
        </p:txBody>
      </p:sp>
      <p:sp>
        <p:nvSpPr>
          <p:cNvPr id="5" name="Rectángulo 4"/>
          <p:cNvSpPr/>
          <p:nvPr/>
        </p:nvSpPr>
        <p:spPr>
          <a:xfrm>
            <a:off x="1503441" y="1932207"/>
            <a:ext cx="9308626" cy="237157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Conector recto 6"/>
          <p:cNvCxnSpPr/>
          <p:nvPr/>
        </p:nvCxnSpPr>
        <p:spPr>
          <a:xfrm>
            <a:off x="1490189" y="1918954"/>
            <a:ext cx="9321878" cy="238483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H="1">
            <a:off x="1503441" y="1932207"/>
            <a:ext cx="9308626" cy="237157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5055603" y="3710115"/>
            <a:ext cx="2191049" cy="523220"/>
          </a:xfrm>
          <a:prstGeom prst="rect">
            <a:avLst/>
          </a:prstGeom>
          <a:noFill/>
        </p:spPr>
        <p:txBody>
          <a:bodyPr wrap="none" rtlCol="0">
            <a:spAutoFit/>
          </a:bodyPr>
          <a:lstStyle/>
          <a:p>
            <a:pPr algn="ctr"/>
            <a:r>
              <a:rPr lang="en-US" sz="1400" dirty="0" smtClean="0">
                <a:solidFill>
                  <a:schemeClr val="accent1">
                    <a:lumMod val="50000"/>
                  </a:schemeClr>
                </a:solidFill>
              </a:rPr>
              <a:t>Topology Image</a:t>
            </a:r>
          </a:p>
          <a:p>
            <a:pPr algn="ctr"/>
            <a:r>
              <a:rPr lang="en-US" sz="1400" dirty="0" smtClean="0">
                <a:solidFill>
                  <a:schemeClr val="accent1">
                    <a:lumMod val="50000"/>
                  </a:schemeClr>
                </a:solidFill>
              </a:rPr>
              <a:t>(Interconnection scheme)</a:t>
            </a:r>
            <a:endParaRPr lang="en-US" sz="1400" dirty="0">
              <a:solidFill>
                <a:schemeClr val="accent1">
                  <a:lumMod val="50000"/>
                </a:schemeClr>
              </a:solidFill>
            </a:endParaRPr>
          </a:p>
        </p:txBody>
      </p:sp>
      <p:graphicFrame>
        <p:nvGraphicFramePr>
          <p:cNvPr id="11" name="Tabla 10"/>
          <p:cNvGraphicFramePr>
            <a:graphicFrameLocks noGrp="1"/>
          </p:cNvGraphicFramePr>
          <p:nvPr>
            <p:extLst>
              <p:ext uri="{D42A27DB-BD31-4B8C-83A1-F6EECF244321}">
                <p14:modId xmlns:p14="http://schemas.microsoft.com/office/powerpoint/2010/main" val="299052797"/>
              </p:ext>
            </p:extLst>
          </p:nvPr>
        </p:nvGraphicFramePr>
        <p:xfrm>
          <a:off x="1490189" y="4824549"/>
          <a:ext cx="9321880" cy="1266825"/>
        </p:xfrm>
        <a:graphic>
          <a:graphicData uri="http://schemas.openxmlformats.org/drawingml/2006/table">
            <a:tbl>
              <a:tblPr/>
              <a:tblGrid>
                <a:gridCol w="1600024"/>
                <a:gridCol w="2079431"/>
                <a:gridCol w="2079431"/>
                <a:gridCol w="3562994"/>
              </a:tblGrid>
              <a:tr h="190500">
                <a:tc gridSpan="4">
                  <a:txBody>
                    <a:bodyPr/>
                    <a:lstStyle/>
                    <a:p>
                      <a:pPr algn="ctr" fontAlgn="ctr"/>
                      <a:r>
                        <a:rPr lang="es-MX" sz="1600" b="0" i="0" u="none" strike="noStrike" dirty="0">
                          <a:solidFill>
                            <a:srgbClr val="FFFFFF"/>
                          </a:solidFill>
                          <a:effectLst/>
                          <a:latin typeface="Calibri" panose="020F0502020204030204" pitchFamily="34" charset="0"/>
                        </a:rPr>
                        <a:t>Material </a:t>
                      </a:r>
                      <a:r>
                        <a:rPr lang="es-MX" sz="1600" b="0" i="0" u="none" strike="noStrike" dirty="0" err="1">
                          <a:solidFill>
                            <a:srgbClr val="FFFFFF"/>
                          </a:solidFill>
                          <a:effectLst/>
                          <a:latin typeface="Calibri" panose="020F0502020204030204" pitchFamily="34" charset="0"/>
                        </a:rPr>
                        <a:t>Description</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40404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0500">
                <a:tc>
                  <a:txBody>
                    <a:bodyPr/>
                    <a:lstStyle/>
                    <a:p>
                      <a:pPr algn="ctr" fontAlgn="ctr"/>
                      <a:r>
                        <a:rPr lang="es-MX" sz="1600" b="0" i="0" u="none" strike="noStrike" dirty="0" err="1" smtClean="0">
                          <a:solidFill>
                            <a:srgbClr val="FFFFFF"/>
                          </a:solidFill>
                          <a:effectLst/>
                          <a:latin typeface="Calibri" panose="020F0502020204030204" pitchFamily="34" charset="0"/>
                        </a:rPr>
                        <a:t>Element</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Quantity</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Model</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Description</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BR"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BR"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s-MX" sz="16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s-MX"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66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en-US" dirty="0" smtClean="0">
                <a:solidFill>
                  <a:schemeClr val="accent1">
                    <a:lumMod val="50000"/>
                  </a:schemeClr>
                </a:solidFill>
              </a:rPr>
              <a:t>Model Sites – Tx Technology (Example)</a:t>
            </a:r>
            <a:endParaRPr lang="en-US" dirty="0">
              <a:solidFill>
                <a:schemeClr val="accent1">
                  <a:lumMod val="50000"/>
                </a:schemeClr>
              </a:solidFill>
            </a:endParaRPr>
          </a:p>
        </p:txBody>
      </p:sp>
      <p:sp>
        <p:nvSpPr>
          <p:cNvPr id="4" name="Rectángulo redondeado 3"/>
          <p:cNvSpPr/>
          <p:nvPr/>
        </p:nvSpPr>
        <p:spPr>
          <a:xfrm>
            <a:off x="982100" y="1052891"/>
            <a:ext cx="10351308" cy="39653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Model Site 1 – Microwave | Macro Cell | 5km &lt; Distance &lt; 15km</a:t>
            </a:r>
            <a:endParaRPr lang="en-US" dirty="0"/>
          </a:p>
        </p:txBody>
      </p:sp>
      <p:graphicFrame>
        <p:nvGraphicFramePr>
          <p:cNvPr id="11" name="Tabla 10"/>
          <p:cNvGraphicFramePr>
            <a:graphicFrameLocks noGrp="1"/>
          </p:cNvGraphicFramePr>
          <p:nvPr>
            <p:extLst>
              <p:ext uri="{D42A27DB-BD31-4B8C-83A1-F6EECF244321}">
                <p14:modId xmlns:p14="http://schemas.microsoft.com/office/powerpoint/2010/main" val="1640479475"/>
              </p:ext>
            </p:extLst>
          </p:nvPr>
        </p:nvGraphicFramePr>
        <p:xfrm>
          <a:off x="1503441" y="4519491"/>
          <a:ext cx="9308626" cy="2017395"/>
        </p:xfrm>
        <a:graphic>
          <a:graphicData uri="http://schemas.openxmlformats.org/drawingml/2006/table">
            <a:tbl>
              <a:tblPr/>
              <a:tblGrid>
                <a:gridCol w="1383395"/>
                <a:gridCol w="1608858"/>
                <a:gridCol w="2840128"/>
                <a:gridCol w="3476245"/>
              </a:tblGrid>
              <a:tr h="190500">
                <a:tc gridSpan="4">
                  <a:txBody>
                    <a:bodyPr/>
                    <a:lstStyle/>
                    <a:p>
                      <a:pPr algn="ctr" fontAlgn="ctr"/>
                      <a:r>
                        <a:rPr lang="es-MX" sz="1600" b="0" i="0" u="none" strike="noStrike" dirty="0">
                          <a:solidFill>
                            <a:srgbClr val="FFFFFF"/>
                          </a:solidFill>
                          <a:effectLst/>
                          <a:latin typeface="Calibri" panose="020F0502020204030204" pitchFamily="34" charset="0"/>
                        </a:rPr>
                        <a:t>Material </a:t>
                      </a:r>
                      <a:r>
                        <a:rPr lang="es-MX" sz="1600" b="0" i="0" u="none" strike="noStrike" dirty="0" err="1">
                          <a:solidFill>
                            <a:srgbClr val="FFFFFF"/>
                          </a:solidFill>
                          <a:effectLst/>
                          <a:latin typeface="Calibri" panose="020F0502020204030204" pitchFamily="34" charset="0"/>
                        </a:rPr>
                        <a:t>Description</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40404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0500">
                <a:tc>
                  <a:txBody>
                    <a:bodyPr/>
                    <a:lstStyle/>
                    <a:p>
                      <a:pPr algn="ctr" fontAlgn="ctr"/>
                      <a:r>
                        <a:rPr lang="es-MX" sz="1600" b="0" i="0" u="none" strike="noStrike" dirty="0" err="1" smtClean="0">
                          <a:solidFill>
                            <a:srgbClr val="FFFFFF"/>
                          </a:solidFill>
                          <a:effectLst/>
                          <a:latin typeface="Calibri" panose="020F0502020204030204" pitchFamily="34" charset="0"/>
                        </a:rPr>
                        <a:t>Element</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Quantity</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Model</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c>
                  <a:txBody>
                    <a:bodyPr/>
                    <a:lstStyle/>
                    <a:p>
                      <a:pPr algn="ctr" fontAlgn="ctr"/>
                      <a:r>
                        <a:rPr lang="es-MX" sz="1600" b="0" i="0" u="none" strike="noStrike" dirty="0" err="1">
                          <a:solidFill>
                            <a:srgbClr val="FFFFFF"/>
                          </a:solidFill>
                          <a:effectLst/>
                          <a:latin typeface="Calibri" panose="020F0502020204030204" pitchFamily="34" charset="0"/>
                        </a:rPr>
                        <a:t>Description</a:t>
                      </a:r>
                      <a:endParaRPr lang="es-MX" sz="1600" b="0"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9"/>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dirty="0">
                          <a:solidFill>
                            <a:schemeClr val="tx1">
                              <a:lumMod val="65000"/>
                              <a:lumOff val="35000"/>
                            </a:schemeClr>
                          </a:solidFill>
                          <a:effectLst/>
                          <a:latin typeface="Calibri" panose="020F050202020403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600" b="0" i="0" u="none" strike="noStrike" kern="1200">
                          <a:solidFill>
                            <a:schemeClr val="tx1">
                              <a:lumMod val="65000"/>
                              <a:lumOff val="35000"/>
                            </a:schemeClr>
                          </a:solidFill>
                          <a:effectLst/>
                          <a:latin typeface="Calibri" panose="020F0502020204030204" pitchFamily="34" charset="0"/>
                          <a:ea typeface="+mn-ea"/>
                          <a:cs typeface="+mn-cs"/>
                        </a:rPr>
                        <a:t>MW Vendor A - IDU Unit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IDU Unit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dirty="0">
                          <a:solidFill>
                            <a:schemeClr val="tx1">
                              <a:lumMod val="65000"/>
                              <a:lumOff val="35000"/>
                            </a:schemeClr>
                          </a:solidFill>
                          <a:effectLst/>
                          <a:latin typeface="Calibri" panose="020F050202020403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dirty="0">
                          <a:solidFill>
                            <a:schemeClr val="tx1">
                              <a:lumMod val="65000"/>
                              <a:lumOff val="35000"/>
                            </a:schemeClr>
                          </a:solidFill>
                          <a:effectLst/>
                          <a:latin typeface="Calibri" panose="020F0502020204030204" pitchFamily="34" charset="0"/>
                          <a:ea typeface="+mn-ea"/>
                          <a:cs typeface="+mn-cs"/>
                        </a:rPr>
                        <a:t>MW </a:t>
                      </a: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Vendor</a:t>
                      </a:r>
                      <a:r>
                        <a:rPr lang="es-MX" sz="1600" b="0" i="0" u="none" strike="noStrike" kern="1200" dirty="0">
                          <a:solidFill>
                            <a:schemeClr val="tx1">
                              <a:lumMod val="65000"/>
                              <a:lumOff val="35000"/>
                            </a:schemeClr>
                          </a:solidFill>
                          <a:effectLst/>
                          <a:latin typeface="Calibri" panose="020F0502020204030204" pitchFamily="34" charset="0"/>
                          <a:ea typeface="+mn-ea"/>
                          <a:cs typeface="+mn-cs"/>
                        </a:rPr>
                        <a:t> A - ODU </a:t>
                      </a: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Unit</a:t>
                      </a:r>
                      <a:endParaRPr lang="es-MX" sz="1600" b="0" i="0" u="none" strike="noStrike" kern="1200" dirty="0">
                        <a:solidFill>
                          <a:schemeClr val="tx1">
                            <a:lumMod val="65000"/>
                            <a:lumOff val="35000"/>
                          </a:schemeClr>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ODU Unit @11GHz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dirty="0">
                          <a:solidFill>
                            <a:schemeClr val="tx1">
                              <a:lumMod val="65000"/>
                              <a:lumOff val="35000"/>
                            </a:schemeClr>
                          </a:solidFill>
                          <a:effectLst/>
                          <a:latin typeface="Calibri" panose="020F0502020204030204" pitchFamily="34" charset="0"/>
                          <a:ea typeface="+mn-ea"/>
                          <a:cs typeface="+mn-cs"/>
                        </a:rPr>
                        <a:t>MW </a:t>
                      </a: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Antenna</a:t>
                      </a:r>
                      <a:endParaRPr lang="es-MX" sz="1600" b="0" i="0" u="none" strike="noStrike" kern="1200" dirty="0">
                        <a:solidFill>
                          <a:schemeClr val="tx1">
                            <a:lumMod val="65000"/>
                            <a:lumOff val="35000"/>
                          </a:schemeClr>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Antenna 0.6m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SFP+ 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0" i="0" u="none" strike="noStrike" kern="1200" dirty="0">
                          <a:solidFill>
                            <a:schemeClr val="tx1">
                              <a:lumMod val="65000"/>
                              <a:lumOff val="35000"/>
                            </a:schemeClr>
                          </a:solidFill>
                          <a:effectLst/>
                          <a:latin typeface="Calibri" panose="020F0502020204030204" pitchFamily="34" charset="0"/>
                          <a:ea typeface="+mn-ea"/>
                          <a:cs typeface="+mn-cs"/>
                        </a:rPr>
                        <a:t>Enhanced Small Form-factor Pluggable Transceiver, 1GE, Electrical, 1000BASE 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noProof="0" dirty="0" smtClean="0">
                          <a:solidFill>
                            <a:schemeClr val="tx1">
                              <a:lumMod val="65000"/>
                              <a:lumOff val="35000"/>
                            </a:schemeClr>
                          </a:solidFill>
                          <a:effectLst/>
                          <a:latin typeface="Calibri" panose="020F0502020204030204" pitchFamily="34" charset="0"/>
                        </a:rPr>
                        <a:t>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a:solidFill>
                            <a:schemeClr val="tx1">
                              <a:lumMod val="65000"/>
                              <a:lumOff val="35000"/>
                            </a:schemeClr>
                          </a:solidFill>
                          <a:effectLst/>
                          <a:latin typeface="Calibri" panose="020F050202020403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Patch</a:t>
                      </a:r>
                      <a:r>
                        <a:rPr lang="es-MX" sz="1600" b="0" i="0" u="none" strike="noStrike" kern="1200" dirty="0">
                          <a:solidFill>
                            <a:schemeClr val="tx1">
                              <a:lumMod val="65000"/>
                              <a:lumOff val="35000"/>
                            </a:schemeClr>
                          </a:solidFill>
                          <a:effectLst/>
                          <a:latin typeface="Calibri" panose="020F0502020204030204" pitchFamily="34" charset="0"/>
                          <a:ea typeface="+mn-ea"/>
                          <a:cs typeface="+mn-cs"/>
                        </a:rPr>
                        <a:t> </a:t>
                      </a: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Cord</a:t>
                      </a:r>
                      <a:endParaRPr lang="es-MX" sz="1600" b="0" i="0" u="none" strike="noStrike" kern="1200" dirty="0">
                        <a:solidFill>
                          <a:schemeClr val="tx1">
                            <a:lumMod val="65000"/>
                            <a:lumOff val="35000"/>
                          </a:schemeClr>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Electrical</a:t>
                      </a:r>
                      <a:r>
                        <a:rPr lang="es-MX" sz="1600" b="0" i="0" u="none" strike="noStrike" kern="1200" dirty="0">
                          <a:solidFill>
                            <a:schemeClr val="tx1">
                              <a:lumMod val="65000"/>
                              <a:lumOff val="35000"/>
                            </a:schemeClr>
                          </a:solidFill>
                          <a:effectLst/>
                          <a:latin typeface="Calibri" panose="020F0502020204030204" pitchFamily="34" charset="0"/>
                          <a:ea typeface="+mn-ea"/>
                          <a:cs typeface="+mn-cs"/>
                        </a:rPr>
                        <a:t> </a:t>
                      </a:r>
                      <a:r>
                        <a:rPr lang="es-MX" sz="1600" b="0" i="0" u="none" strike="noStrike" kern="1200" dirty="0" err="1">
                          <a:solidFill>
                            <a:schemeClr val="tx1">
                              <a:lumMod val="65000"/>
                              <a:lumOff val="35000"/>
                            </a:schemeClr>
                          </a:solidFill>
                          <a:effectLst/>
                          <a:latin typeface="Calibri" panose="020F0502020204030204" pitchFamily="34" charset="0"/>
                          <a:ea typeface="+mn-ea"/>
                          <a:cs typeface="+mn-cs"/>
                        </a:rPr>
                        <a:t>Patch</a:t>
                      </a:r>
                      <a:r>
                        <a:rPr lang="es-MX" sz="1600" b="0" i="0" u="none" strike="noStrike" kern="1200" dirty="0">
                          <a:solidFill>
                            <a:schemeClr val="tx1">
                              <a:lumMod val="65000"/>
                              <a:lumOff val="35000"/>
                            </a:schemeClr>
                          </a:solidFill>
                          <a:effectLst/>
                          <a:latin typeface="Calibri" panose="020F0502020204030204" pitchFamily="34" charset="0"/>
                          <a:ea typeface="+mn-ea"/>
                          <a:cs typeface="+mn-cs"/>
                        </a:rPr>
                        <a:t> Cable, 10m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pic>
        <p:nvPicPr>
          <p:cNvPr id="12" name="Imagen 11"/>
          <p:cNvPicPr>
            <a:picLocks noChangeAspect="1"/>
          </p:cNvPicPr>
          <p:nvPr/>
        </p:nvPicPr>
        <p:blipFill>
          <a:blip r:embed="rId2"/>
          <a:stretch>
            <a:fillRect/>
          </a:stretch>
        </p:blipFill>
        <p:spPr>
          <a:xfrm>
            <a:off x="3005392" y="1940244"/>
            <a:ext cx="5868152" cy="2273388"/>
          </a:xfrm>
          <a:prstGeom prst="rect">
            <a:avLst/>
          </a:prstGeom>
        </p:spPr>
      </p:pic>
      <p:sp>
        <p:nvSpPr>
          <p:cNvPr id="13" name="Rectángulo 12"/>
          <p:cNvSpPr/>
          <p:nvPr/>
        </p:nvSpPr>
        <p:spPr>
          <a:xfrm>
            <a:off x="1503441" y="1854933"/>
            <a:ext cx="9308626" cy="237157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120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289</Words>
  <Application>Microsoft Office PowerPoint</Application>
  <PresentationFormat>Panorámica</PresentationFormat>
  <Paragraphs>52</Paragraphs>
  <Slides>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Introduction</vt:lpstr>
      <vt:lpstr>Model Sites – Tx Technology</vt:lpstr>
      <vt:lpstr>Model Sites – Tx Technology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Site Catalogue Template </dc:title>
  <dc:creator>TeleworX</dc:creator>
  <cp:lastModifiedBy>TeleworX</cp:lastModifiedBy>
  <cp:revision>5</cp:revision>
  <dcterms:created xsi:type="dcterms:W3CDTF">2020-07-27T05:45:29Z</dcterms:created>
  <dcterms:modified xsi:type="dcterms:W3CDTF">2020-07-27T06:01:01Z</dcterms:modified>
</cp:coreProperties>
</file>